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86" r:id="rId2"/>
    <p:sldId id="387" r:id="rId3"/>
    <p:sldId id="370" r:id="rId4"/>
    <p:sldId id="397" r:id="rId5"/>
    <p:sldId id="411" r:id="rId6"/>
    <p:sldId id="399" r:id="rId7"/>
    <p:sldId id="412" r:id="rId8"/>
    <p:sldId id="380" r:id="rId9"/>
    <p:sldId id="390" r:id="rId10"/>
    <p:sldId id="401" r:id="rId11"/>
    <p:sldId id="383" r:id="rId12"/>
    <p:sldId id="367" r:id="rId13"/>
    <p:sldId id="384" r:id="rId14"/>
    <p:sldId id="385" r:id="rId15"/>
    <p:sldId id="368" r:id="rId16"/>
    <p:sldId id="373" r:id="rId17"/>
    <p:sldId id="407" r:id="rId18"/>
    <p:sldId id="364" r:id="rId19"/>
    <p:sldId id="404" r:id="rId20"/>
    <p:sldId id="382" r:id="rId21"/>
    <p:sldId id="389"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nehy, Ruth R" initials="DRR" lastIdx="112" clrIdx="0">
    <p:extLst>
      <p:ext uri="{19B8F6BF-5375-455C-9EA6-DF929625EA0E}">
        <p15:presenceInfo xmlns:p15="http://schemas.microsoft.com/office/powerpoint/2012/main" userId="Dennehy, Ruth R" providerId="None"/>
      </p:ext>
    </p:extLst>
  </p:cmAuthor>
  <p:cmAuthor id="2" name="KPMG" initials="K" lastIdx="7" clrIdx="1">
    <p:extLst>
      <p:ext uri="{19B8F6BF-5375-455C-9EA6-DF929625EA0E}">
        <p15:presenceInfo xmlns:p15="http://schemas.microsoft.com/office/powerpoint/2012/main" userId="KPMG" providerId="None"/>
      </p:ext>
    </p:extLst>
  </p:cmAuthor>
  <p:cmAuthor id="3" name="Jha, Shekhar" initials="JS" lastIdx="33" clrIdx="2">
    <p:extLst>
      <p:ext uri="{19B8F6BF-5375-455C-9EA6-DF929625EA0E}">
        <p15:presenceInfo xmlns:p15="http://schemas.microsoft.com/office/powerpoint/2012/main" userId="Jha, Shekhar" providerId="None"/>
      </p:ext>
    </p:extLst>
  </p:cmAuthor>
  <p:cmAuthor id="4" name="Leslie A Baxter" initials="lab" lastIdx="95" clrIdx="3">
    <p:extLst>
      <p:ext uri="{19B8F6BF-5375-455C-9EA6-DF929625EA0E}">
        <p15:presenceInfo xmlns:p15="http://schemas.microsoft.com/office/powerpoint/2012/main" userId="Leslie A Baxter" providerId="None"/>
      </p:ext>
    </p:extLst>
  </p:cmAuthor>
  <p:cmAuthor id="5" name="Bhandari, Rashmi" initials="BR" lastIdx="68" clrIdx="4">
    <p:extLst>
      <p:ext uri="{19B8F6BF-5375-455C-9EA6-DF929625EA0E}">
        <p15:presenceInfo xmlns:p15="http://schemas.microsoft.com/office/powerpoint/2012/main" userId="S-1-5-21-1833789009-2046912680-526660263-199111" providerId="AD"/>
      </p:ext>
    </p:extLst>
  </p:cmAuthor>
  <p:cmAuthor id="6" name="Rajan Behal" initials="Raj" lastIdx="9" clrIdx="5">
    <p:extLst>
      <p:ext uri="{19B8F6BF-5375-455C-9EA6-DF929625EA0E}">
        <p15:presenceInfo xmlns:p15="http://schemas.microsoft.com/office/powerpoint/2012/main" userId="Rajan Be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FFF"/>
    <a:srgbClr val="3F97CE"/>
    <a:srgbClr val="0052A4"/>
    <a:srgbClr val="004992"/>
    <a:srgbClr val="7F99C6"/>
    <a:srgbClr val="483698"/>
    <a:srgbClr val="7768B2"/>
    <a:srgbClr val="6D2077"/>
    <a:srgbClr val="923099"/>
    <a:srgbClr val="9D9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3" autoAdjust="0"/>
    <p:restoredTop sz="94103" autoAdjust="0"/>
  </p:normalViewPr>
  <p:slideViewPr>
    <p:cSldViewPr snapToGrid="0" showGuides="1">
      <p:cViewPr varScale="1">
        <p:scale>
          <a:sx n="109" d="100"/>
          <a:sy n="109" d="100"/>
        </p:scale>
        <p:origin x="384" y="114"/>
      </p:cViewPr>
      <p:guideLst/>
    </p:cSldViewPr>
  </p:slideViewPr>
  <p:outlineViewPr>
    <p:cViewPr>
      <p:scale>
        <a:sx n="33" d="100"/>
        <a:sy n="33" d="100"/>
      </p:scale>
      <p:origin x="0" y="-5484"/>
    </p:cViewPr>
  </p:outlineViewPr>
  <p:notesTextViewPr>
    <p:cViewPr>
      <p:scale>
        <a:sx n="125" d="100"/>
        <a:sy n="125" d="100"/>
      </p:scale>
      <p:origin x="0" y="0"/>
    </p:cViewPr>
  </p:notesTextViewPr>
  <p:sorterViewPr>
    <p:cViewPr>
      <p:scale>
        <a:sx n="100" d="100"/>
        <a:sy n="100" d="100"/>
      </p:scale>
      <p:origin x="0" y="-1740"/>
    </p:cViewPr>
  </p:sorterViewPr>
  <p:notesViewPr>
    <p:cSldViewPr snapToGrid="0">
      <p:cViewPr varScale="1">
        <p:scale>
          <a:sx n="125" d="100"/>
          <a:sy n="125" d="100"/>
        </p:scale>
        <p:origin x="750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6" dt="2020-04-22T09:29:03.625" idx="8">
    <p:pos x="6346" y="1186"/>
    <p:text>tobe updated</p:text>
    <p:extLst>
      <p:ext uri="{C676402C-5697-4E1C-873F-D02D1690AC5C}">
        <p15:threadingInfo xmlns:p15="http://schemas.microsoft.com/office/powerpoint/2012/main" timeZoneBias="300"/>
      </p:ext>
    </p:extLst>
  </p:cm>
  <p:cm authorId="6" dt="2020-04-22T09:29:18.723" idx="9">
    <p:pos x="6293" y="3423"/>
    <p:text>tobe updated</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7" name="Slide Number Placeholder 6"/>
          <p:cNvSpPr>
            <a:spLocks noGrp="1"/>
          </p:cNvSpPr>
          <p:nvPr>
            <p:ph type="sldNum" sz="quarter" idx="5"/>
          </p:nvPr>
        </p:nvSpPr>
        <p:spPr>
          <a:xfrm>
            <a:off x="3884613" y="8743890"/>
            <a:ext cx="2971800" cy="384721"/>
          </a:xfrm>
          <a:prstGeom prst="rect">
            <a:avLst/>
          </a:prstGeom>
        </p:spPr>
        <p:txBody>
          <a:bodyPr vert="horz" lIns="0" tIns="0" rIns="228600" bIns="228600" rtlCol="0" anchor="ctr">
            <a:spAutoFit/>
          </a:bodyPr>
          <a:lstStyle>
            <a:lvl1pPr algn="r">
              <a:defRPr sz="1000">
                <a:solidFill>
                  <a:srgbClr val="00338D"/>
                </a:solidFill>
                <a:latin typeface="Arial" panose="020B0604020202020204" pitchFamily="34" charset="0"/>
              </a:defRPr>
            </a:lvl1pPr>
          </a:lstStyle>
          <a:p>
            <a:fld id="{86CB4B4D-7CA3-9044-876B-883B54F8677D}" type="slidenum">
              <a:rPr lang="en-US" smtClean="0">
                <a:latin typeface="Arial"/>
                <a:ea typeface="Arial"/>
                <a:cs typeface="Arial" panose="020B0604020202020204" pitchFamily="34" charset="0"/>
              </a:rPr>
              <a:pPr/>
              <a:t>‹#›</a:t>
            </a:fld>
            <a:endParaRPr lang="en-US" dirty="0"/>
          </a:p>
        </p:txBody>
      </p:sp>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4364504"/>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Arial" panose="020B0604020202020204" pitchFamily="34" charset="0"/>
        <a:ea typeface="+mn-ea"/>
        <a:cs typeface="Arial" panose="020B0604020202020204" pitchFamily="34" charset="0"/>
      </a:defRPr>
    </a:lvl1pPr>
    <a:lvl2pPr marL="2349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2pPr>
    <a:lvl3pPr marL="4572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3pPr>
    <a:lvl4pPr marL="6921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4pPr>
    <a:lvl5pPr marL="9144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aka.ms/markslist" TargetMode="External"/><Relationship Id="rId5" Type="http://schemas.openxmlformats.org/officeDocument/2006/relationships/hyperlink" Target="https://azure.microsoft.com/en-us/blog/introducing-microsoft-azure-sphere-secure-and-power-the-intelligent-edge/" TargetMode="External"/><Relationship Id="rId4" Type="http://schemas.openxmlformats.org/officeDocument/2006/relationships/hyperlink" Target="https://blogs.microsoft.com/iot/2018/04/04/microsoft-will-invest-5-billion-in-iot-heres-wh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1021226">
              <a:defRPr/>
            </a:pPr>
            <a:fld id="{CD811832-56C4-467F-8D32-965588204725}" type="slidenum">
              <a:rPr lang="en-GB" sz="1400">
                <a:solidFill>
                  <a:prstClr val="black"/>
                </a:solidFill>
                <a:latin typeface="Calibri" panose="020F0502020204030204"/>
              </a:rPr>
              <a:pPr defTabSz="1021226">
                <a:defRPr/>
              </a:pPr>
              <a:t>4</a:t>
            </a:fld>
            <a:endParaRPr lang="en-GB" sz="1400" dirty="0">
              <a:solidFill>
                <a:prstClr val="black"/>
              </a:solidFill>
              <a:latin typeface="Calibri" panose="020F0502020204030204"/>
            </a:endParaRPr>
          </a:p>
        </p:txBody>
      </p:sp>
    </p:spTree>
    <p:extLst>
      <p:ext uri="{BB962C8B-B14F-4D97-AF65-F5344CB8AC3E}">
        <p14:creationId xmlns:p14="http://schemas.microsoft.com/office/powerpoint/2010/main" val="3921280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Azure provides a comprehensive DevOps platform with significant support of security on operations side.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Microsoft continues to rely on third-party/vendors products to provide security during the development phase. Azure AD provides the identity and access platform used to secure access to entire devops platform.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Most of the development and testing specific security tools like malware analysis, opensource analysis, license management, static code analysis (SAST), security and unit testing (DAST) must be implemented using third-party solutions.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Azure Artifact provides limited security controls around build and deployment.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Secure Devops Kit for Azure provides some basic security baselining capabilities across the operational platform.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Third-party products for vulnerability scaning, pen testing along with additional tools like application insights, monitor and sentinel providing the capabilities that can be used to build robust security operation.</a:t>
            </a:r>
          </a:p>
          <a:p>
            <a:pPr marL="0" indent="0">
              <a:buNone/>
            </a:pPr>
            <a:endParaRPr lang="en-US" dirty="0"/>
          </a:p>
        </p:txBody>
      </p:sp>
      <p:sp>
        <p:nvSpPr>
          <p:cNvPr id="4" name="Slide Number Placeholder 3"/>
          <p:cNvSpPr>
            <a:spLocks noGrp="1"/>
          </p:cNvSpPr>
          <p:nvPr>
            <p:ph type="sldNum" sz="quarter" idx="10"/>
          </p:nvPr>
        </p:nvSpPr>
        <p:spPr/>
        <p:txBody>
          <a:bodyPr/>
          <a:lstStyle/>
          <a:p>
            <a:fld id="{634CF24F-4D63-4E96-A08C-AFBCA979EA0A}" type="slidenum">
              <a:rPr lang="en-US" smtClean="0"/>
              <a:pPr/>
              <a:t>18</a:t>
            </a:fld>
            <a:endParaRPr lang="en-US" dirty="0"/>
          </a:p>
        </p:txBody>
      </p:sp>
    </p:spTree>
    <p:extLst>
      <p:ext uri="{BB962C8B-B14F-4D97-AF65-F5344CB8AC3E}">
        <p14:creationId xmlns:p14="http://schemas.microsoft.com/office/powerpoint/2010/main" val="1722182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4CF24F-4D63-4E96-A08C-AFBCA979EA0A}" type="slidenum">
              <a:rPr lang="en-US" smtClean="0"/>
              <a:pPr/>
              <a:t>19</a:t>
            </a:fld>
            <a:endParaRPr lang="en-US" dirty="0"/>
          </a:p>
        </p:txBody>
      </p:sp>
    </p:spTree>
    <p:extLst>
      <p:ext uri="{BB962C8B-B14F-4D97-AF65-F5344CB8AC3E}">
        <p14:creationId xmlns:p14="http://schemas.microsoft.com/office/powerpoint/2010/main" val="169830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231310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CB4B4D-7CA3-9044-876B-883B54F8677D}" type="slidenum">
              <a:rPr lang="en-US" smtClean="0">
                <a:solidFill>
                  <a:srgbClr val="00338D"/>
                </a:solidFill>
                <a:latin typeface="Arial"/>
                <a:ea typeface="Arial"/>
                <a:cs typeface="Arial" panose="020B0604020202020204" pitchFamily="34" charset="0"/>
              </a:rPr>
              <a:pPr/>
              <a:t>21</a:t>
            </a:fld>
            <a:endParaRPr lang="en-US" dirty="0"/>
          </a:p>
        </p:txBody>
      </p:sp>
    </p:spTree>
    <p:extLst>
      <p:ext uri="{BB962C8B-B14F-4D97-AF65-F5344CB8AC3E}">
        <p14:creationId xmlns:p14="http://schemas.microsoft.com/office/powerpoint/2010/main" val="266491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811832-56C4-467F-8D32-965588204725}" type="slidenum">
              <a:rPr lang="en-GB" smtClean="0"/>
              <a:t>5</a:t>
            </a:fld>
            <a:endParaRPr lang="en-GB" dirty="0"/>
          </a:p>
        </p:txBody>
      </p:sp>
    </p:spTree>
    <p:extLst>
      <p:ext uri="{BB962C8B-B14F-4D97-AF65-F5344CB8AC3E}">
        <p14:creationId xmlns:p14="http://schemas.microsoft.com/office/powerpoint/2010/main" val="146340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effectLst/>
                <a:latin typeface="+mn-lt"/>
                <a:ea typeface="+mn-ea"/>
                <a:cs typeface="+mn-cs"/>
              </a:rPr>
              <a:t>STATIC SLIDE VERSION (No Animations)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Microsoft Cybersecurity Reference Architecture (</a:t>
            </a:r>
            <a:r>
              <a:rPr lang="en-US" sz="1200" u="sng" kern="1200" dirty="0">
                <a:solidFill>
                  <a:schemeClr val="tx1"/>
                </a:solidFill>
                <a:effectLst/>
                <a:latin typeface="+mn-lt"/>
                <a:ea typeface="+mn-ea"/>
                <a:cs typeface="+mn-cs"/>
                <a:hlinkClick r:id="rId3"/>
              </a:rPr>
              <a:t>https://aka.ms/MCRA</a:t>
            </a:r>
            <a:r>
              <a:rPr lang="en-US" sz="1200" kern="1200" dirty="0">
                <a:solidFill>
                  <a:schemeClr val="tx1"/>
                </a:solidFill>
                <a:effectLst/>
                <a:latin typeface="+mn-lt"/>
                <a:ea typeface="+mn-ea"/>
                <a:cs typeface="+mn-cs"/>
              </a:rPr>
              <a:t>) describes Microsoft’s cybersecurity capabilities and how they integrate with existing security architectures and capabilities. We recently updated this diagram and wanted to share a little bit about the changes and the document itself to help you better utilize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How to use it </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seen this document used for several purposes by our customers and internal teams (beyond a geeky wall decoration to shock and impress your cubicle neighbors :-)</a:t>
            </a:r>
          </a:p>
          <a:p>
            <a:pPr lvl="0" fontAlgn="ctr"/>
            <a:r>
              <a:rPr lang="en-US" sz="1200" b="1" kern="1200" dirty="0">
                <a:solidFill>
                  <a:schemeClr val="tx1"/>
                </a:solidFill>
                <a:effectLst/>
                <a:latin typeface="+mn-lt"/>
                <a:ea typeface="+mn-ea"/>
                <a:cs typeface="+mn-cs"/>
              </a:rPr>
              <a:t>Starting template for a security </a:t>
            </a:r>
            <a:r>
              <a:rPr lang="en-US" sz="1200" b="1" kern="1200" dirty="0" smtClean="0">
                <a:solidFill>
                  <a:schemeClr val="tx1"/>
                </a:solidFill>
                <a:effectLst/>
                <a:latin typeface="+mn-lt"/>
                <a:ea typeface="+mn-ea"/>
                <a:cs typeface="+mn-cs"/>
              </a:rPr>
              <a:t>architecture – </a:t>
            </a:r>
            <a:r>
              <a:rPr lang="en-US" sz="1200" kern="1200" dirty="0" smtClean="0">
                <a:solidFill>
                  <a:schemeClr val="tx1"/>
                </a:solidFill>
                <a:effectLst/>
                <a:latin typeface="+mn-lt"/>
                <a:ea typeface="+mn-ea"/>
                <a:cs typeface="+mn-cs"/>
              </a:rPr>
              <a:t>The</a:t>
            </a:r>
            <a:r>
              <a:rPr lang="en-US" sz="1200" b="1"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most common use case we see is that organizations use the document to help define a target state for cybersecurity capabilities. Organizations find this architecture useful because it covers capabilities across the modern enterprise estate that now spans on-premise, mobile devices, many clouds, and </a:t>
            </a:r>
            <a:r>
              <a:rPr lang="en-US" sz="1200" kern="1200" dirty="0" smtClean="0">
                <a:solidFill>
                  <a:schemeClr val="tx1"/>
                </a:solidFill>
                <a:effectLst/>
                <a:latin typeface="+mn-lt"/>
                <a:ea typeface="+mn-ea"/>
                <a:cs typeface="+mn-cs"/>
              </a:rPr>
              <a:t>IoT/Operational </a:t>
            </a:r>
            <a:r>
              <a:rPr lang="en-US" sz="1200" kern="1200" dirty="0">
                <a:solidFill>
                  <a:schemeClr val="tx1"/>
                </a:solidFill>
                <a:effectLst/>
                <a:latin typeface="+mn-lt"/>
                <a:ea typeface="+mn-ea"/>
                <a:cs typeface="+mn-cs"/>
              </a:rPr>
              <a:t>Technology. </a:t>
            </a:r>
          </a:p>
          <a:p>
            <a:pPr lvl="0" fontAlgn="ctr"/>
            <a:r>
              <a:rPr lang="en-US" sz="1200" b="1" kern="1200" dirty="0">
                <a:solidFill>
                  <a:schemeClr val="tx1"/>
                </a:solidFill>
                <a:effectLst/>
                <a:latin typeface="+mn-lt"/>
                <a:ea typeface="+mn-ea"/>
                <a:cs typeface="+mn-cs"/>
              </a:rPr>
              <a:t>Comparison reference for security </a:t>
            </a:r>
            <a:r>
              <a:rPr lang="en-US" sz="1200" b="1" kern="1200" dirty="0" smtClean="0">
                <a:solidFill>
                  <a:schemeClr val="tx1"/>
                </a:solidFill>
                <a:effectLst/>
                <a:latin typeface="+mn-lt"/>
                <a:ea typeface="+mn-ea"/>
                <a:cs typeface="+mn-cs"/>
              </a:rPr>
              <a:t>capabilities – </a:t>
            </a: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know of several organizations that have marked up a printed copy with what capabilities they already own from various Microsoft license suites (many customers don't know they own quite a bit of this technology), which ones they already have in place (from Microsoft or partner/3rd party), and which ones are new and could fill a need. </a:t>
            </a:r>
          </a:p>
          <a:p>
            <a:pPr lvl="0" fontAlgn="ctr"/>
            <a:r>
              <a:rPr lang="en-US" sz="1200" b="1" kern="1200" dirty="0">
                <a:solidFill>
                  <a:schemeClr val="tx1"/>
                </a:solidFill>
                <a:effectLst/>
                <a:latin typeface="+mn-lt"/>
                <a:ea typeface="+mn-ea"/>
                <a:cs typeface="+mn-cs"/>
              </a:rPr>
              <a:t>Learn about Microsoft </a:t>
            </a:r>
            <a:r>
              <a:rPr lang="en-US" sz="1200" b="1" kern="1200" dirty="0" smtClean="0">
                <a:solidFill>
                  <a:schemeClr val="tx1"/>
                </a:solidFill>
                <a:effectLst/>
                <a:latin typeface="+mn-lt"/>
                <a:ea typeface="+mn-ea"/>
                <a:cs typeface="+mn-cs"/>
              </a:rPr>
              <a:t>capabilities</a:t>
            </a:r>
            <a:r>
              <a:rPr lang="en-US" sz="1200" kern="1200" dirty="0" smtClean="0">
                <a:solidFill>
                  <a:schemeClr val="tx1"/>
                </a:solidFill>
                <a:effectLst/>
                <a:latin typeface="+mn-lt"/>
                <a:ea typeface="+mn-ea"/>
                <a:cs typeface="+mn-cs"/>
              </a:rPr>
              <a:t> – In </a:t>
            </a:r>
            <a:r>
              <a:rPr lang="en-US" sz="1200" kern="1200" dirty="0">
                <a:solidFill>
                  <a:schemeClr val="tx1"/>
                </a:solidFill>
                <a:effectLst/>
                <a:latin typeface="+mn-lt"/>
                <a:ea typeface="+mn-ea"/>
                <a:cs typeface="+mn-cs"/>
              </a:rPr>
              <a:t>presentation mode, each capability has a "ScreenTip" with a short description of each capability + a link to documentation on that capability to learn more. </a:t>
            </a:r>
          </a:p>
          <a:p>
            <a:pPr lvl="0" fontAlgn="ctr"/>
            <a:r>
              <a:rPr lang="en-US" sz="1200" b="1" kern="1200" dirty="0">
                <a:solidFill>
                  <a:schemeClr val="tx1"/>
                </a:solidFill>
                <a:effectLst/>
                <a:latin typeface="+mn-lt"/>
                <a:ea typeface="+mn-ea"/>
                <a:cs typeface="+mn-cs"/>
              </a:rPr>
              <a:t>Learn about Microsoft's integration </a:t>
            </a:r>
            <a:r>
              <a:rPr lang="en-US" sz="1200" b="1" kern="1200" dirty="0" smtClean="0">
                <a:solidFill>
                  <a:schemeClr val="tx1"/>
                </a:solidFill>
                <a:effectLst/>
                <a:latin typeface="+mn-lt"/>
                <a:ea typeface="+mn-ea"/>
                <a:cs typeface="+mn-cs"/>
              </a:rPr>
              <a:t>investments –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architecture includes visuals of key integration points with partner capabilities </a:t>
            </a:r>
            <a:r>
              <a:rPr lang="en-US" sz="1200" kern="1200" dirty="0" smtClean="0">
                <a:solidFill>
                  <a:schemeClr val="tx1"/>
                </a:solidFill>
                <a:effectLst/>
                <a:latin typeface="+mn-lt"/>
                <a:ea typeface="+mn-ea"/>
                <a:cs typeface="+mn-cs"/>
              </a:rPr>
              <a:t>(e.g., SIEM/Log </a:t>
            </a:r>
            <a:r>
              <a:rPr lang="en-US" sz="1200" kern="1200" dirty="0">
                <a:solidFill>
                  <a:schemeClr val="tx1"/>
                </a:solidFill>
                <a:effectLst/>
                <a:latin typeface="+mn-lt"/>
                <a:ea typeface="+mn-ea"/>
                <a:cs typeface="+mn-cs"/>
              </a:rPr>
              <a:t>integration, Security Appliances in Azure, DLP integration, and more) and within our own product capabilities among </a:t>
            </a:r>
            <a:r>
              <a:rPr lang="en-US" sz="1200" kern="1200" dirty="0" smtClean="0">
                <a:solidFill>
                  <a:schemeClr val="tx1"/>
                </a:solidFill>
                <a:effectLst/>
                <a:latin typeface="+mn-lt"/>
                <a:ea typeface="+mn-ea"/>
                <a:cs typeface="+mn-cs"/>
              </a:rPr>
              <a:t>(e.g., Advanced </a:t>
            </a:r>
            <a:r>
              <a:rPr lang="en-US" sz="1200" kern="1200" dirty="0">
                <a:solidFill>
                  <a:schemeClr val="tx1"/>
                </a:solidFill>
                <a:effectLst/>
                <a:latin typeface="+mn-lt"/>
                <a:ea typeface="+mn-ea"/>
                <a:cs typeface="+mn-cs"/>
              </a:rPr>
              <a:t>Threat Protection, Conditional Access, and more).</a:t>
            </a:r>
          </a:p>
          <a:p>
            <a:pPr lvl="0" fontAlgn="ctr"/>
            <a:r>
              <a:rPr lang="en-US" sz="1200" b="1" kern="1200" dirty="0">
                <a:solidFill>
                  <a:schemeClr val="tx1"/>
                </a:solidFill>
                <a:effectLst/>
                <a:latin typeface="+mn-lt"/>
                <a:ea typeface="+mn-ea"/>
                <a:cs typeface="+mn-cs"/>
              </a:rPr>
              <a:t>Learn about </a:t>
            </a:r>
            <a:r>
              <a:rPr lang="en-US" sz="1200" b="1" kern="1200" dirty="0" smtClean="0">
                <a:solidFill>
                  <a:schemeClr val="tx1"/>
                </a:solidFill>
                <a:effectLst/>
                <a:latin typeface="+mn-lt"/>
                <a:ea typeface="+mn-ea"/>
                <a:cs typeface="+mn-cs"/>
              </a:rPr>
              <a:t>Cybersecurity</a:t>
            </a:r>
            <a:r>
              <a:rPr lang="en-US" sz="1200" kern="1200" dirty="0" smtClean="0">
                <a:solidFill>
                  <a:schemeClr val="tx1"/>
                </a:solidFill>
                <a:effectLst/>
                <a:latin typeface="+mn-lt"/>
                <a:ea typeface="+mn-ea"/>
                <a:cs typeface="+mn-cs"/>
              </a:rPr>
              <a:t> – We </a:t>
            </a:r>
            <a:r>
              <a:rPr lang="en-US" sz="1200" kern="1200" dirty="0">
                <a:solidFill>
                  <a:schemeClr val="tx1"/>
                </a:solidFill>
                <a:effectLst/>
                <a:latin typeface="+mn-lt"/>
                <a:ea typeface="+mn-ea"/>
                <a:cs typeface="+mn-cs"/>
              </a:rPr>
              <a:t>have also heard reports of folks new to cybersecurity using this as a learning tool as they prepare for their first career or a career change. </a:t>
            </a:r>
          </a:p>
          <a:p>
            <a:r>
              <a:rPr lang="en-US" sz="1200" kern="1200" dirty="0">
                <a:solidFill>
                  <a:schemeClr val="tx1"/>
                </a:solidFill>
                <a:effectLst/>
                <a:latin typeface="+mn-lt"/>
                <a:ea typeface="+mn-ea"/>
                <a:cs typeface="+mn-cs"/>
              </a:rPr>
              <a:t>As you can see, Microsoft has been investing heavily in security for many years to secure our products and services as well as provide the capabilities our customers need to secure their assets. In many ways, this diagram reflects Microsoft massive ongoing investment into cyber security research and development, currently over $1 billion annually (not including acquisitions).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What has changed and why</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made quite a few changes in v2 and wanted to share a few highlights on what's changed as well as the underlying philosophy of how this document was built. </a:t>
            </a:r>
          </a:p>
          <a:p>
            <a:pPr lvl="0" fontAlgn="ctr"/>
            <a:r>
              <a:rPr lang="en-US" sz="1200" b="1" kern="1200" dirty="0">
                <a:solidFill>
                  <a:schemeClr val="tx1"/>
                </a:solidFill>
                <a:effectLst/>
                <a:latin typeface="+mn-lt"/>
                <a:ea typeface="+mn-ea"/>
                <a:cs typeface="+mn-cs"/>
              </a:rPr>
              <a:t>New visual </a:t>
            </a:r>
            <a:r>
              <a:rPr lang="en-US" sz="1200" b="1" kern="1200" dirty="0" smtClean="0">
                <a:solidFill>
                  <a:schemeClr val="tx1"/>
                </a:solidFill>
                <a:effectLst/>
                <a:latin typeface="+mn-lt"/>
                <a:ea typeface="+mn-ea"/>
                <a:cs typeface="+mn-cs"/>
              </a:rPr>
              <a:t>style</a:t>
            </a:r>
            <a:r>
              <a:rPr lang="en-US" sz="1200" kern="1200" dirty="0" smtClean="0">
                <a:solidFill>
                  <a:schemeClr val="tx1"/>
                </a:solidFill>
                <a:effectLst/>
                <a:latin typeface="+mn-lt"/>
                <a:ea typeface="+mn-ea"/>
                <a:cs typeface="+mn-cs"/>
              </a:rPr>
              <a:t> – The </a:t>
            </a:r>
            <a:r>
              <a:rPr lang="en-US" sz="1200" kern="1200" dirty="0">
                <a:solidFill>
                  <a:schemeClr val="tx1"/>
                </a:solidFill>
                <a:effectLst/>
                <a:latin typeface="+mn-lt"/>
                <a:ea typeface="+mn-ea"/>
                <a:cs typeface="+mn-cs"/>
              </a:rPr>
              <a:t>most obvious change for those familiar with the first version is the simplified visual style. While some may miss the "visual assault on the senses" effect from the bold colors in v1, we think this format works better for most people. </a:t>
            </a:r>
          </a:p>
          <a:p>
            <a:pPr lvl="0" fontAlgn="ctr"/>
            <a:r>
              <a:rPr lang="en-US" sz="1200" b="1" kern="1200" dirty="0">
                <a:solidFill>
                  <a:schemeClr val="tx1"/>
                </a:solidFill>
                <a:effectLst/>
                <a:latin typeface="+mn-lt"/>
                <a:ea typeface="+mn-ea"/>
                <a:cs typeface="+mn-cs"/>
              </a:rPr>
              <a:t>Interactivity </a:t>
            </a:r>
            <a:r>
              <a:rPr lang="en-US" sz="1200" b="1" kern="1200" dirty="0" smtClean="0">
                <a:solidFill>
                  <a:schemeClr val="tx1"/>
                </a:solidFill>
                <a:effectLst/>
                <a:latin typeface="+mn-lt"/>
                <a:ea typeface="+mn-ea"/>
                <a:cs typeface="+mn-cs"/>
              </a:rPr>
              <a:t>instructions</a:t>
            </a:r>
            <a:r>
              <a:rPr lang="en-US" sz="1200" kern="1200" dirty="0" smtClean="0">
                <a:solidFill>
                  <a:schemeClr val="tx1"/>
                </a:solidFill>
                <a:effectLst/>
                <a:latin typeface="+mn-lt"/>
                <a:ea typeface="+mn-ea"/>
                <a:cs typeface="+mn-cs"/>
              </a:rPr>
              <a:t> – Many </a:t>
            </a:r>
            <a:r>
              <a:rPr lang="en-US" sz="1200" kern="1200" dirty="0">
                <a:solidFill>
                  <a:schemeClr val="tx1"/>
                </a:solidFill>
                <a:effectLst/>
                <a:latin typeface="+mn-lt"/>
                <a:ea typeface="+mn-ea"/>
                <a:cs typeface="+mn-cs"/>
              </a:rPr>
              <a:t>people did not notice that each capability on the architecture has a quick description and link to more information, so we added instructions to call that out (and updated the descriptions themselves). </a:t>
            </a:r>
          </a:p>
          <a:p>
            <a:pPr lvl="0" fontAlgn="ctr"/>
            <a:r>
              <a:rPr lang="en-US" sz="1200" b="1" kern="1200" dirty="0">
                <a:solidFill>
                  <a:schemeClr val="tx1"/>
                </a:solidFill>
                <a:effectLst/>
                <a:latin typeface="+mn-lt"/>
                <a:ea typeface="+mn-ea"/>
                <a:cs typeface="+mn-cs"/>
              </a:rPr>
              <a:t>Complementary </a:t>
            </a:r>
            <a:r>
              <a:rPr lang="en-US" sz="1200" b="1" kern="1200" dirty="0" smtClean="0">
                <a:solidFill>
                  <a:schemeClr val="tx1"/>
                </a:solidFill>
                <a:effectLst/>
                <a:latin typeface="+mn-lt"/>
                <a:ea typeface="+mn-ea"/>
                <a:cs typeface="+mn-cs"/>
              </a:rPr>
              <a:t>Content – </a:t>
            </a:r>
            <a:r>
              <a:rPr lang="en-US" sz="1200" kern="1200" dirty="0" smtClean="0">
                <a:solidFill>
                  <a:schemeClr val="tx1"/>
                </a:solidFill>
                <a:effectLst/>
                <a:latin typeface="+mn-lt"/>
                <a:ea typeface="+mn-ea"/>
                <a:cs typeface="+mn-cs"/>
              </a:rPr>
              <a:t>Microsoft </a:t>
            </a:r>
            <a:r>
              <a:rPr lang="en-US" sz="1200" kern="1200" dirty="0">
                <a:solidFill>
                  <a:schemeClr val="tx1"/>
                </a:solidFill>
                <a:effectLst/>
                <a:latin typeface="+mn-lt"/>
                <a:ea typeface="+mn-ea"/>
                <a:cs typeface="+mn-cs"/>
              </a:rPr>
              <a:t>has invested in creating cybersecurity reference strategies (success criteria, recommended approaches, how our technology maps to them) as well as prescriptive guidance for addressing top customer challenges like Petya/WannaCrypt, Securing Privileged Access, and Securing Office 365. This content is now easier to find with links at the top of the document. </a:t>
            </a:r>
          </a:p>
          <a:p>
            <a:pPr lvl="0" fontAlgn="ctr"/>
            <a:r>
              <a:rPr lang="en-US" sz="1200" b="1" kern="1200" dirty="0">
                <a:solidFill>
                  <a:schemeClr val="tx1"/>
                </a:solidFill>
                <a:effectLst/>
                <a:latin typeface="+mn-lt"/>
                <a:ea typeface="+mn-ea"/>
                <a:cs typeface="+mn-cs"/>
              </a:rPr>
              <a:t>Added Section headers</a:t>
            </a:r>
            <a:r>
              <a:rPr lang="en-US" sz="1200" kern="1200" dirty="0">
                <a:solidFill>
                  <a:schemeClr val="tx1"/>
                </a:solidFill>
                <a:effectLst/>
                <a:latin typeface="+mn-lt"/>
                <a:ea typeface="+mn-ea"/>
                <a:cs typeface="+mn-cs"/>
              </a:rPr>
              <a:t> for each grouping of technology areas to make it easier to navigate, understand, and discuss as a focus area. </a:t>
            </a:r>
          </a:p>
          <a:p>
            <a:pPr lvl="0" fontAlgn="ctr"/>
            <a:r>
              <a:rPr lang="en-US" sz="1200" b="1" kern="1200" dirty="0">
                <a:solidFill>
                  <a:schemeClr val="tx1"/>
                </a:solidFill>
                <a:effectLst/>
                <a:latin typeface="+mn-lt"/>
                <a:ea typeface="+mn-ea"/>
                <a:cs typeface="+mn-cs"/>
              </a:rPr>
              <a:t>Added Foundational </a:t>
            </a:r>
            <a:r>
              <a:rPr lang="en-US" sz="1200" b="1" kern="1200" dirty="0" smtClean="0">
                <a:solidFill>
                  <a:schemeClr val="tx1"/>
                </a:solidFill>
                <a:effectLst/>
                <a:latin typeface="+mn-lt"/>
                <a:ea typeface="+mn-ea"/>
                <a:cs typeface="+mn-cs"/>
              </a:rPr>
              <a:t>Elements – </a:t>
            </a: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added descriptions of some core foundational capabilities that are deeply integrated into how we secure our cloud services and build our cybersecurity capabilities that have been added to the bottom. These include</a:t>
            </a:r>
          </a:p>
          <a:p>
            <a:pPr lvl="1" fontAlgn="ctr"/>
            <a:r>
              <a:rPr lang="en-US" sz="1200" b="1" kern="1200" dirty="0">
                <a:solidFill>
                  <a:schemeClr val="tx1"/>
                </a:solidFill>
                <a:effectLst/>
                <a:latin typeface="+mn-lt"/>
                <a:ea typeface="+mn-ea"/>
                <a:cs typeface="+mn-cs"/>
              </a:rPr>
              <a:t>Trust </a:t>
            </a:r>
            <a:r>
              <a:rPr lang="en-US" sz="1200" b="1" kern="1200" dirty="0" smtClean="0">
                <a:solidFill>
                  <a:schemeClr val="tx1"/>
                </a:solidFill>
                <a:effectLst/>
                <a:latin typeface="+mn-lt"/>
                <a:ea typeface="+mn-ea"/>
                <a:cs typeface="+mn-cs"/>
              </a:rPr>
              <a:t>Center</a:t>
            </a:r>
            <a:r>
              <a:rPr lang="en-US" sz="1200" kern="1200" dirty="0" smtClean="0">
                <a:solidFill>
                  <a:schemeClr val="tx1"/>
                </a:solidFill>
                <a:effectLst/>
                <a:latin typeface="+mn-lt"/>
                <a:ea typeface="+mn-ea"/>
                <a:cs typeface="+mn-cs"/>
              </a:rPr>
              <a:t> – This </a:t>
            </a:r>
            <a:r>
              <a:rPr lang="en-US" sz="1200" kern="1200" dirty="0">
                <a:solidFill>
                  <a:schemeClr val="tx1"/>
                </a:solidFill>
                <a:effectLst/>
                <a:latin typeface="+mn-lt"/>
                <a:ea typeface="+mn-ea"/>
                <a:cs typeface="+mn-cs"/>
              </a:rPr>
              <a:t>is where describe how we secure our cloud and includes links to various compliance documents such as 3rd party auditor reports. </a:t>
            </a:r>
          </a:p>
          <a:p>
            <a:pPr lvl="1" fontAlgn="ctr"/>
            <a:r>
              <a:rPr lang="en-US" sz="1200" b="1" kern="1200" dirty="0">
                <a:solidFill>
                  <a:schemeClr val="tx1"/>
                </a:solidFill>
                <a:effectLst/>
                <a:latin typeface="+mn-lt"/>
                <a:ea typeface="+mn-ea"/>
                <a:cs typeface="+mn-cs"/>
              </a:rPr>
              <a:t>Compliance Manager </a:t>
            </a:r>
            <a:r>
              <a:rPr lang="en-US" sz="1200" kern="1200" dirty="0">
                <a:solidFill>
                  <a:schemeClr val="tx1"/>
                </a:solidFill>
                <a:effectLst/>
                <a:latin typeface="+mn-lt"/>
                <a:ea typeface="+mn-ea"/>
                <a:cs typeface="+mn-cs"/>
              </a:rPr>
              <a:t>is a powerful (new) capability to help you report on your compliance status for Azure, Office 365, and Dynamics 365 for General Data Protection Regulation (GDPR), NIST 800-53 and 800-171, ISO 27001 and 27018, and others. </a:t>
            </a:r>
          </a:p>
          <a:p>
            <a:pPr lvl="1" fontAlgn="ctr"/>
            <a:r>
              <a:rPr lang="en-US" sz="1200" b="1" kern="1200" dirty="0">
                <a:solidFill>
                  <a:schemeClr val="tx1"/>
                </a:solidFill>
                <a:effectLst/>
                <a:latin typeface="+mn-lt"/>
                <a:ea typeface="+mn-ea"/>
                <a:cs typeface="+mn-cs"/>
              </a:rPr>
              <a:t>Intelligent Security Graph</a:t>
            </a:r>
            <a:r>
              <a:rPr lang="en-US" sz="1200" kern="1200" dirty="0">
                <a:solidFill>
                  <a:schemeClr val="tx1"/>
                </a:solidFill>
                <a:effectLst/>
                <a:latin typeface="+mn-lt"/>
                <a:ea typeface="+mn-ea"/>
                <a:cs typeface="+mn-cs"/>
              </a:rPr>
              <a:t> is Microsoft threat intelligence system that we use to protect our cloud, our IT environment, and our customers. The graph is composed of trillions of signals, advanced analytics, and teams of experts hunting for malicious activities and is integrated into our threat detection and response capabilities. </a:t>
            </a:r>
          </a:p>
          <a:p>
            <a:pPr lvl="1" fontAlgn="ctr"/>
            <a:r>
              <a:rPr lang="en-US" sz="1200" b="1" kern="1200" dirty="0">
                <a:solidFill>
                  <a:schemeClr val="tx1"/>
                </a:solidFill>
                <a:effectLst/>
                <a:latin typeface="+mn-lt"/>
                <a:ea typeface="+mn-ea"/>
                <a:cs typeface="+mn-cs"/>
              </a:rPr>
              <a:t>Security Development Lifecycle (SDL)</a:t>
            </a:r>
            <a:r>
              <a:rPr lang="en-US" sz="1200" kern="1200" dirty="0">
                <a:solidFill>
                  <a:schemeClr val="tx1"/>
                </a:solidFill>
                <a:effectLst/>
                <a:latin typeface="+mn-lt"/>
                <a:ea typeface="+mn-ea"/>
                <a:cs typeface="+mn-cs"/>
              </a:rPr>
              <a:t> is foundational to how we develop software at Microsoft and has been published to help you secure your applications. Because of our early and deep commitment to secure development, we were able to quickly conform to ISO 27034 after it was released. </a:t>
            </a:r>
          </a:p>
          <a:p>
            <a:pPr lvl="0" fontAlgn="ctr"/>
            <a:r>
              <a:rPr lang="en-US" sz="1200" b="1" kern="1200" dirty="0">
                <a:solidFill>
                  <a:schemeClr val="tx1"/>
                </a:solidFill>
                <a:effectLst/>
                <a:latin typeface="+mn-lt"/>
                <a:ea typeface="+mn-ea"/>
                <a:cs typeface="+mn-cs"/>
              </a:rPr>
              <a:t>Moved Devices/Clients </a:t>
            </a:r>
            <a:r>
              <a:rPr lang="en-US" sz="1200" b="1" kern="1200" dirty="0" smtClean="0">
                <a:solidFill>
                  <a:schemeClr val="tx1"/>
                </a:solidFill>
                <a:effectLst/>
                <a:latin typeface="+mn-lt"/>
                <a:ea typeface="+mn-ea"/>
                <a:cs typeface="+mn-cs"/>
              </a:rPr>
              <a:t>together</a:t>
            </a:r>
            <a:r>
              <a:rPr lang="en-US" sz="1200" kern="1200" dirty="0" smtClean="0">
                <a:solidFill>
                  <a:schemeClr val="tx1"/>
                </a:solidFill>
                <a:effectLst/>
                <a:latin typeface="+mn-lt"/>
                <a:ea typeface="+mn-ea"/>
                <a:cs typeface="+mn-cs"/>
              </a:rPr>
              <a:t> – As </a:t>
            </a:r>
            <a:r>
              <a:rPr lang="en-US" sz="1200" kern="1200" dirty="0">
                <a:solidFill>
                  <a:schemeClr val="tx1"/>
                </a:solidFill>
                <a:effectLst/>
                <a:latin typeface="+mn-lt"/>
                <a:ea typeface="+mn-ea"/>
                <a:cs typeface="+mn-cs"/>
              </a:rPr>
              <a:t>device form factors and operating systems continue to expand and evolve, we are seeing security organizations view devices through the lens of trustworthiness/integrity vs. any other attribute. </a:t>
            </a:r>
          </a:p>
          <a:p>
            <a:pPr lvl="1" fontAlgn="ctr"/>
            <a:r>
              <a:rPr lang="en-US" sz="1200" kern="1200" dirty="0">
                <a:solidFill>
                  <a:schemeClr val="tx1"/>
                </a:solidFill>
                <a:effectLst/>
                <a:latin typeface="+mn-lt"/>
                <a:ea typeface="+mn-ea"/>
                <a:cs typeface="+mn-cs"/>
              </a:rPr>
              <a:t>We also re-organized the Windows 10 and Windows Defender ATP capabilities around outcomes vs. feature names for clarity. </a:t>
            </a:r>
          </a:p>
          <a:p>
            <a:pPr lvl="1" fontAlgn="ctr"/>
            <a:r>
              <a:rPr lang="en-US" sz="1200" kern="1200" dirty="0">
                <a:solidFill>
                  <a:schemeClr val="tx1"/>
                </a:solidFill>
                <a:effectLst/>
                <a:latin typeface="+mn-lt"/>
                <a:ea typeface="+mn-ea"/>
                <a:cs typeface="+mn-cs"/>
              </a:rPr>
              <a:t>We also reorganized windows security icons and text to reflect that Windows Defender ATP describes all the platform capabilities working together to prevent, detect, and (automatically) respond and recover to attacks. We also added icons to show the cross-platform support for Endpoint Detection and Response (EDR) capabilities that now extend across Windows 10, Windows 7/8.1, Windows Server, Mac OS, Linux, iOS, and Android platforms. </a:t>
            </a:r>
          </a:p>
          <a:p>
            <a:pPr lvl="1" fontAlgn="ctr"/>
            <a:r>
              <a:rPr lang="en-US" sz="1200" kern="1200" dirty="0">
                <a:solidFill>
                  <a:schemeClr val="tx1"/>
                </a:solidFill>
                <a:effectLst/>
                <a:latin typeface="+mn-lt"/>
                <a:ea typeface="+mn-ea"/>
                <a:cs typeface="+mn-cs"/>
              </a:rPr>
              <a:t>We also faded the intranet border around these devices because of the ongoing success of phishing, watering hole, and other techniques that have weakened the network boundary. </a:t>
            </a:r>
          </a:p>
          <a:p>
            <a:pPr lvl="0" fontAlgn="ctr"/>
            <a:r>
              <a:rPr lang="en-US" sz="1200" b="1" kern="1200" dirty="0">
                <a:solidFill>
                  <a:schemeClr val="tx1"/>
                </a:solidFill>
                <a:effectLst/>
                <a:latin typeface="+mn-lt"/>
                <a:ea typeface="+mn-ea"/>
                <a:cs typeface="+mn-cs"/>
              </a:rPr>
              <a:t>Updated SOC </a:t>
            </a:r>
            <a:r>
              <a:rPr lang="en-US" sz="1200" b="1" kern="1200" dirty="0" smtClean="0">
                <a:solidFill>
                  <a:schemeClr val="tx1"/>
                </a:solidFill>
                <a:effectLst/>
                <a:latin typeface="+mn-lt"/>
                <a:ea typeface="+mn-ea"/>
                <a:cs typeface="+mn-cs"/>
              </a:rPr>
              <a:t>section – </a:t>
            </a: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moved several capabilities from their previous locations around the architecture into the Security Operations Center (SOC) as this is where they are primarily used. This move enabled us to show a clearer vision of a modern SOC that can monitor and protect the hybrid of everything estate. We also added the Graph Security API (in public preview) as this API is designed to help you integrate existing SOC components and Microsoft capabilities. </a:t>
            </a:r>
          </a:p>
          <a:p>
            <a:pPr lvl="0" fontAlgn="ctr"/>
            <a:r>
              <a:rPr lang="en-US" sz="1200" b="1" kern="1200" dirty="0">
                <a:solidFill>
                  <a:schemeClr val="tx1"/>
                </a:solidFill>
                <a:effectLst/>
                <a:latin typeface="+mn-lt"/>
                <a:ea typeface="+mn-ea"/>
                <a:cs typeface="+mn-cs"/>
              </a:rPr>
              <a:t>Simplified server/datacenter </a:t>
            </a:r>
            <a:r>
              <a:rPr lang="en-US" sz="1200" b="1" kern="1200" dirty="0" smtClean="0">
                <a:solidFill>
                  <a:schemeClr val="tx1"/>
                </a:solidFill>
                <a:effectLst/>
                <a:latin typeface="+mn-lt"/>
                <a:ea typeface="+mn-ea"/>
                <a:cs typeface="+mn-cs"/>
              </a:rPr>
              <a:t>view – </a:t>
            </a: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simplified the datacenter section to recover the space being taken up by duplicate server icons. We retained the visual of extranets and intranets spanning on-premises datacenters and multiple cloud provider(s). Organizations see Infrastructure as a Service (IaaS) cloud providers as another datacenter for the intranet generation of applications, though they find Azure is much easier to manage and secure than physical datacenters. We also added Azure Stack capability that allows customers to securely operate Azure services in their datacenter</a:t>
            </a:r>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fontAlgn="ctr"/>
            <a:r>
              <a:rPr lang="en-US" sz="1200" b="1" kern="1200" dirty="0">
                <a:solidFill>
                  <a:schemeClr val="tx1"/>
                </a:solidFill>
                <a:effectLst/>
                <a:latin typeface="+mn-lt"/>
                <a:ea typeface="+mn-ea"/>
                <a:cs typeface="+mn-cs"/>
              </a:rPr>
              <a:t>New IoT/OT </a:t>
            </a:r>
            <a:r>
              <a:rPr lang="en-US" sz="1200" b="1" kern="1200" dirty="0" smtClean="0">
                <a:solidFill>
                  <a:schemeClr val="tx1"/>
                </a:solidFill>
                <a:effectLst/>
                <a:latin typeface="+mn-lt"/>
                <a:ea typeface="+mn-ea"/>
                <a:cs typeface="+mn-cs"/>
              </a:rPr>
              <a:t>section – </a:t>
            </a:r>
            <a:r>
              <a:rPr lang="en-US" sz="1200" kern="1200" dirty="0" smtClean="0">
                <a:solidFill>
                  <a:schemeClr val="tx1"/>
                </a:solidFill>
                <a:effectLst/>
                <a:latin typeface="+mn-lt"/>
                <a:ea typeface="+mn-ea"/>
                <a:cs typeface="+mn-cs"/>
              </a:rPr>
              <a:t>IoT </a:t>
            </a:r>
            <a:r>
              <a:rPr lang="en-US" sz="1200" kern="1200" dirty="0">
                <a:solidFill>
                  <a:schemeClr val="tx1"/>
                </a:solidFill>
                <a:effectLst/>
                <a:latin typeface="+mn-lt"/>
                <a:ea typeface="+mn-ea"/>
                <a:cs typeface="+mn-cs"/>
              </a:rPr>
              <a:t>is on the rise on many enterprises due to digital transformation initiatives. While the attacks and defenses for this area are still evolving quickly, Microsoft continues to invest deeply to provide security for existing and new deployments of Internet of Things (IoT) and Operational Technology (OT). Microsoft has announced </a:t>
            </a:r>
            <a:r>
              <a:rPr lang="en-US" sz="1200" u="sng" kern="1200" dirty="0">
                <a:solidFill>
                  <a:schemeClr val="tx1"/>
                </a:solidFill>
                <a:effectLst/>
                <a:latin typeface="+mn-lt"/>
                <a:ea typeface="+mn-ea"/>
                <a:cs typeface="+mn-cs"/>
                <a:hlinkClick r:id="rId4"/>
              </a:rPr>
              <a:t>$5 billion of investment over the next four years for IoT</a:t>
            </a:r>
            <a:r>
              <a:rPr lang="en-US" sz="1200" kern="1200" dirty="0">
                <a:solidFill>
                  <a:schemeClr val="tx1"/>
                </a:solidFill>
                <a:effectLst/>
                <a:latin typeface="+mn-lt"/>
                <a:ea typeface="+mn-ea"/>
                <a:cs typeface="+mn-cs"/>
              </a:rPr>
              <a:t> and has also recently announced an end to end certification for a secure IoT platform from MCU to the cloud called </a:t>
            </a:r>
            <a:r>
              <a:rPr lang="en-US" sz="1200" u="sng" kern="1200" dirty="0">
                <a:solidFill>
                  <a:schemeClr val="tx1"/>
                </a:solidFill>
                <a:effectLst/>
                <a:latin typeface="+mn-lt"/>
                <a:ea typeface="+mn-ea"/>
                <a:cs typeface="+mn-cs"/>
                <a:hlinkClick r:id="rId5"/>
              </a:rPr>
              <a:t>Azure Sphere.</a:t>
            </a:r>
            <a:endParaRPr lang="en-US" sz="1200" kern="1200" dirty="0">
              <a:solidFill>
                <a:schemeClr val="tx1"/>
              </a:solidFill>
              <a:effectLst/>
              <a:latin typeface="+mn-lt"/>
              <a:ea typeface="+mn-ea"/>
              <a:cs typeface="+mn-cs"/>
            </a:endParaRPr>
          </a:p>
          <a:p>
            <a:pPr lvl="0" fontAlgn="ctr"/>
            <a:r>
              <a:rPr lang="en-US" sz="1200" b="1" kern="1200" dirty="0">
                <a:solidFill>
                  <a:schemeClr val="tx1"/>
                </a:solidFill>
                <a:effectLst/>
                <a:latin typeface="+mn-lt"/>
                <a:ea typeface="+mn-ea"/>
                <a:cs typeface="+mn-cs"/>
              </a:rPr>
              <a:t>Updated Azure Security </a:t>
            </a:r>
            <a:r>
              <a:rPr lang="en-US" sz="1200" b="1" kern="1200" dirty="0" smtClean="0">
                <a:solidFill>
                  <a:schemeClr val="tx1"/>
                </a:solidFill>
                <a:effectLst/>
                <a:latin typeface="+mn-lt"/>
                <a:ea typeface="+mn-ea"/>
                <a:cs typeface="+mn-cs"/>
              </a:rPr>
              <a:t>Center</a:t>
            </a:r>
            <a:r>
              <a:rPr lang="en-US" sz="1200" kern="1200" dirty="0" smtClean="0">
                <a:solidFill>
                  <a:schemeClr val="tx1"/>
                </a:solidFill>
                <a:effectLst/>
                <a:latin typeface="+mn-lt"/>
                <a:ea typeface="+mn-ea"/>
                <a:cs typeface="+mn-cs"/>
              </a:rPr>
              <a:t> – Azure </a:t>
            </a:r>
            <a:r>
              <a:rPr lang="en-US" sz="1200" kern="1200" dirty="0">
                <a:solidFill>
                  <a:schemeClr val="tx1"/>
                </a:solidFill>
                <a:effectLst/>
                <a:latin typeface="+mn-lt"/>
                <a:ea typeface="+mn-ea"/>
                <a:cs typeface="+mn-cs"/>
              </a:rPr>
              <a:t>Security Center grew to protect Windows and Linux operating system across Azure, on-premises datacenters, and other IaaS providers. Security Center has also added powerful new features like Just in Time access to VMs and applied machine learning to creating application whitelisting rules and North-South Network Security Group (NSG) network rules. </a:t>
            </a:r>
          </a:p>
          <a:p>
            <a:pPr lvl="0" fontAlgn="ctr"/>
            <a:r>
              <a:rPr lang="en-US" sz="1200" b="1" kern="1200" dirty="0">
                <a:solidFill>
                  <a:schemeClr val="tx1"/>
                </a:solidFill>
                <a:effectLst/>
                <a:latin typeface="+mn-lt"/>
                <a:ea typeface="+mn-ea"/>
                <a:cs typeface="+mn-cs"/>
              </a:rPr>
              <a:t>Added Azure capabilities</a:t>
            </a:r>
            <a:r>
              <a:rPr lang="en-US" sz="1200" kern="1200" dirty="0">
                <a:solidFill>
                  <a:schemeClr val="tx1"/>
                </a:solidFill>
                <a:effectLst/>
                <a:latin typeface="+mn-lt"/>
                <a:ea typeface="+mn-ea"/>
                <a:cs typeface="+mn-cs"/>
              </a:rPr>
              <a:t> including Azure Policy, Confidential Computing, and the new DDoS protection options. </a:t>
            </a:r>
          </a:p>
          <a:p>
            <a:pPr lvl="0" fontAlgn="ctr"/>
            <a:r>
              <a:rPr lang="en-US" sz="1200" b="1" kern="1200" dirty="0">
                <a:solidFill>
                  <a:schemeClr val="tx1"/>
                </a:solidFill>
                <a:effectLst/>
                <a:latin typeface="+mn-lt"/>
                <a:ea typeface="+mn-ea"/>
                <a:cs typeface="+mn-cs"/>
              </a:rPr>
              <a:t>Added Azure AD B2B and </a:t>
            </a:r>
            <a:r>
              <a:rPr lang="en-US" sz="1200" b="1" kern="1200" dirty="0" smtClean="0">
                <a:solidFill>
                  <a:schemeClr val="tx1"/>
                </a:solidFill>
                <a:effectLst/>
                <a:latin typeface="+mn-lt"/>
                <a:ea typeface="+mn-ea"/>
                <a:cs typeface="+mn-cs"/>
              </a:rPr>
              <a:t>B2C</a:t>
            </a:r>
            <a:r>
              <a:rPr lang="en-US" sz="1200" kern="1200" dirty="0" smtClean="0">
                <a:solidFill>
                  <a:schemeClr val="tx1"/>
                </a:solidFill>
                <a:effectLst/>
                <a:latin typeface="+mn-lt"/>
                <a:ea typeface="+mn-ea"/>
                <a:cs typeface="+mn-cs"/>
              </a:rPr>
              <a:t> – Many </a:t>
            </a:r>
            <a:r>
              <a:rPr lang="en-US" sz="1200" kern="1200" dirty="0">
                <a:solidFill>
                  <a:schemeClr val="tx1"/>
                </a:solidFill>
                <a:effectLst/>
                <a:latin typeface="+mn-lt"/>
                <a:ea typeface="+mn-ea"/>
                <a:cs typeface="+mn-cs"/>
              </a:rPr>
              <a:t>Security departments have found these capabilities useful in reducing risk by moving partner and customer accounts out of enterprise identity systems to leverage existing enterprise and consumer identity providers. </a:t>
            </a:r>
          </a:p>
          <a:p>
            <a:pPr lvl="0" fontAlgn="ctr"/>
            <a:r>
              <a:rPr lang="en-US" sz="1200" b="1" kern="1200" dirty="0">
                <a:solidFill>
                  <a:schemeClr val="tx1"/>
                </a:solidFill>
                <a:effectLst/>
                <a:latin typeface="+mn-lt"/>
                <a:ea typeface="+mn-ea"/>
                <a:cs typeface="+mn-cs"/>
              </a:rPr>
              <a:t>Added information protection</a:t>
            </a:r>
            <a:r>
              <a:rPr lang="en-US" sz="1200" kern="1200" dirty="0">
                <a:solidFill>
                  <a:schemeClr val="tx1"/>
                </a:solidFill>
                <a:effectLst/>
                <a:latin typeface="+mn-lt"/>
                <a:ea typeface="+mn-ea"/>
                <a:cs typeface="+mn-cs"/>
              </a:rPr>
              <a:t> capabilities for Office 365 as well as SQL Information Protection (preview). </a:t>
            </a:r>
          </a:p>
          <a:p>
            <a:pPr lvl="0" fontAlgn="ctr"/>
            <a:r>
              <a:rPr lang="en-US" sz="1200" b="1" kern="1200" dirty="0">
                <a:solidFill>
                  <a:schemeClr val="tx1"/>
                </a:solidFill>
                <a:effectLst/>
                <a:latin typeface="+mn-lt"/>
                <a:ea typeface="+mn-ea"/>
                <a:cs typeface="+mn-cs"/>
              </a:rPr>
              <a:t>Updated integration </a:t>
            </a:r>
            <a:r>
              <a:rPr lang="en-US" sz="1200" b="1" kern="1200" dirty="0" smtClean="0">
                <a:solidFill>
                  <a:schemeClr val="tx1"/>
                </a:solidFill>
                <a:effectLst/>
                <a:latin typeface="+mn-lt"/>
                <a:ea typeface="+mn-ea"/>
                <a:cs typeface="+mn-cs"/>
              </a:rPr>
              <a:t>points</a:t>
            </a:r>
            <a:r>
              <a:rPr lang="en-US" sz="1200" kern="1200" dirty="0" smtClean="0">
                <a:solidFill>
                  <a:schemeClr val="tx1"/>
                </a:solidFill>
                <a:effectLst/>
                <a:latin typeface="+mn-lt"/>
                <a:ea typeface="+mn-ea"/>
                <a:cs typeface="+mn-cs"/>
              </a:rPr>
              <a:t> – Microsoft </a:t>
            </a:r>
            <a:r>
              <a:rPr lang="en-US" sz="1200" kern="1200" dirty="0">
                <a:solidFill>
                  <a:schemeClr val="tx1"/>
                </a:solidFill>
                <a:effectLst/>
                <a:latin typeface="+mn-lt"/>
                <a:ea typeface="+mn-ea"/>
                <a:cs typeface="+mn-cs"/>
              </a:rPr>
              <a:t>invests heavily to integrate our capabilities together as well as to ensure use our technology with your existing security capabilities. This is a quick summary of some key integration points depicted in the reference architecture:</a:t>
            </a:r>
          </a:p>
          <a:p>
            <a:pPr lvl="1" fontAlgn="ctr"/>
            <a:r>
              <a:rPr lang="en-US" sz="1200" b="1" kern="1200" dirty="0">
                <a:solidFill>
                  <a:schemeClr val="tx1"/>
                </a:solidFill>
                <a:effectLst/>
                <a:latin typeface="+mn-lt"/>
                <a:ea typeface="+mn-ea"/>
                <a:cs typeface="+mn-cs"/>
              </a:rPr>
              <a:t>Conditional Access </a:t>
            </a:r>
            <a:r>
              <a:rPr lang="en-US" sz="1200" kern="1200" dirty="0">
                <a:solidFill>
                  <a:schemeClr val="tx1"/>
                </a:solidFill>
                <a:effectLst/>
                <a:latin typeface="+mn-lt"/>
                <a:ea typeface="+mn-ea"/>
                <a:cs typeface="+mn-cs"/>
              </a:rPr>
              <a:t>connecting info protection and threat protection with identity to ensure that authentications are coming from a secure/compliant device before accessing sensitive data. </a:t>
            </a:r>
          </a:p>
          <a:p>
            <a:pPr lvl="1" fontAlgn="ctr"/>
            <a:r>
              <a:rPr lang="en-US" sz="1200" b="1" kern="1200" dirty="0">
                <a:solidFill>
                  <a:schemeClr val="tx1"/>
                </a:solidFill>
                <a:effectLst/>
                <a:latin typeface="+mn-lt"/>
                <a:ea typeface="+mn-ea"/>
                <a:cs typeface="+mn-cs"/>
              </a:rPr>
              <a:t>Advanced Threat Protection </a:t>
            </a:r>
            <a:r>
              <a:rPr lang="en-US" sz="1200" kern="1200" dirty="0">
                <a:solidFill>
                  <a:schemeClr val="tx1"/>
                </a:solidFill>
                <a:effectLst/>
                <a:latin typeface="+mn-lt"/>
                <a:ea typeface="+mn-ea"/>
                <a:cs typeface="+mn-cs"/>
              </a:rPr>
              <a:t>integration across our SOC capabilities to streamline detection and response processes across Devices, Office 365, Azure, SaaS applications, and on Premises Active Directory.</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Azure Information Protection</a:t>
            </a:r>
            <a:r>
              <a:rPr lang="en-US" sz="1200" kern="1200" dirty="0">
                <a:solidFill>
                  <a:schemeClr val="tx1"/>
                </a:solidFill>
                <a:effectLst/>
                <a:latin typeface="+mn-lt"/>
                <a:ea typeface="+mn-ea"/>
                <a:cs typeface="+mn-cs"/>
              </a:rPr>
              <a:t> discovering and protecting data on SaaS applications via </a:t>
            </a:r>
            <a:r>
              <a:rPr lang="en-US" sz="1200" b="1" kern="1200" dirty="0">
                <a:solidFill>
                  <a:schemeClr val="tx1"/>
                </a:solidFill>
                <a:effectLst/>
                <a:latin typeface="+mn-lt"/>
                <a:ea typeface="+mn-ea"/>
                <a:cs typeface="+mn-cs"/>
              </a:rPr>
              <a:t>Cloud App Security</a:t>
            </a:r>
            <a:r>
              <a:rPr lang="en-US" sz="1200" kern="1200" dirty="0">
                <a:solidFill>
                  <a:schemeClr val="tx1"/>
                </a:solidFill>
                <a:effectLst/>
                <a:latin typeface="+mn-lt"/>
                <a:ea typeface="+mn-ea"/>
                <a:cs typeface="+mn-cs"/>
              </a:rPr>
              <a:t>. </a:t>
            </a:r>
          </a:p>
          <a:p>
            <a:pPr lvl="1" fontAlgn="ctr"/>
            <a:r>
              <a:rPr lang="en-US" sz="1200" b="1" kern="1200" dirty="0">
                <a:solidFill>
                  <a:schemeClr val="tx1"/>
                </a:solidFill>
                <a:effectLst/>
                <a:latin typeface="+mn-lt"/>
                <a:ea typeface="+mn-ea"/>
                <a:cs typeface="+mn-cs"/>
              </a:rPr>
              <a:t>Data Loss Protection (DLP) </a:t>
            </a:r>
            <a:r>
              <a:rPr lang="en-US" sz="1200" kern="1200" dirty="0">
                <a:solidFill>
                  <a:schemeClr val="tx1"/>
                </a:solidFill>
                <a:effectLst/>
                <a:latin typeface="+mn-lt"/>
                <a:ea typeface="+mn-ea"/>
                <a:cs typeface="+mn-cs"/>
              </a:rPr>
              <a:t>integration with</a:t>
            </a:r>
            <a:r>
              <a:rPr lang="en-US" sz="1200" b="1" kern="1200" dirty="0">
                <a:solidFill>
                  <a:schemeClr val="tx1"/>
                </a:solidFill>
                <a:effectLst/>
                <a:latin typeface="+mn-lt"/>
                <a:ea typeface="+mn-ea"/>
                <a:cs typeface="+mn-cs"/>
              </a:rPr>
              <a:t> Cloud App Security </a:t>
            </a:r>
            <a:r>
              <a:rPr lang="en-US" sz="1200" kern="1200" dirty="0">
                <a:solidFill>
                  <a:schemeClr val="tx1"/>
                </a:solidFill>
                <a:effectLst/>
                <a:latin typeface="+mn-lt"/>
                <a:ea typeface="+mn-ea"/>
                <a:cs typeface="+mn-cs"/>
              </a:rPr>
              <a:t>to leverage existing DLP engines and with</a:t>
            </a:r>
            <a:r>
              <a:rPr lang="en-US" sz="1200" b="1" kern="1200" dirty="0">
                <a:solidFill>
                  <a:schemeClr val="tx1"/>
                </a:solidFill>
                <a:effectLst/>
                <a:latin typeface="+mn-lt"/>
                <a:ea typeface="+mn-ea"/>
                <a:cs typeface="+mn-cs"/>
              </a:rPr>
              <a:t> Azure Information Protection </a:t>
            </a:r>
            <a:r>
              <a:rPr lang="en-US" sz="1200" kern="1200" dirty="0">
                <a:solidFill>
                  <a:schemeClr val="tx1"/>
                </a:solidFill>
                <a:effectLst/>
                <a:latin typeface="+mn-lt"/>
                <a:ea typeface="+mn-ea"/>
                <a:cs typeface="+mn-cs"/>
              </a:rPr>
              <a:t>to consume labels on sensitive data.</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Alert and Log Integration</a:t>
            </a:r>
            <a:r>
              <a:rPr lang="en-US" sz="1200" kern="1200" dirty="0">
                <a:solidFill>
                  <a:schemeClr val="tx1"/>
                </a:solidFill>
                <a:effectLst/>
                <a:latin typeface="+mn-lt"/>
                <a:ea typeface="+mn-ea"/>
                <a:cs typeface="+mn-cs"/>
              </a:rPr>
              <a:t> across Microsoft capabilities to help integrate with existing Security Information and Event Management (SIEM) solution investments.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Feedback</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sz="1200" u="sng" kern="1200" dirty="0">
                <a:solidFill>
                  <a:schemeClr val="tx1"/>
                </a:solidFill>
                <a:effectLst/>
                <a:latin typeface="+mn-lt"/>
                <a:ea typeface="+mn-ea"/>
                <a:cs typeface="+mn-cs"/>
                <a:hlinkClick r:id="rId6"/>
              </a:rPr>
              <a:t>https://aka.ms/markslist</a:t>
            </a:r>
            <a:r>
              <a:rPr lang="en-US" sz="1200" kern="1200" dirty="0">
                <a:solidFill>
                  <a:schemeClr val="tx1"/>
                </a:solidFill>
                <a:effectLst/>
                <a:latin typeface="+mn-lt"/>
                <a:ea typeface="+mn-ea"/>
                <a:cs typeface="+mn-cs"/>
              </a:rPr>
              <a:t>) with any feedback on how to improve it or how you use it, how it helps you, or any other thoughts you have. </a:t>
            </a: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24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27556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5476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3150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24316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CB4B4D-7CA3-9044-876B-883B54F8677D}" type="slidenum">
              <a:rPr lang="en-US" smtClean="0">
                <a:latin typeface="Arial"/>
                <a:ea typeface="Arial"/>
                <a:cs typeface="Arial" panose="020B0604020202020204" pitchFamily="34" charset="0"/>
              </a:rPr>
              <a:pPr/>
              <a:t>16</a:t>
            </a:fld>
            <a:endParaRPr lang="en-US" dirty="0"/>
          </a:p>
        </p:txBody>
      </p:sp>
    </p:spTree>
    <p:extLst>
      <p:ext uri="{BB962C8B-B14F-4D97-AF65-F5344CB8AC3E}">
        <p14:creationId xmlns:p14="http://schemas.microsoft.com/office/powerpoint/2010/main" val="1742910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r>
              <a:rPr lang="en-US" sz="1000" dirty="0">
                <a:solidFill>
                  <a:schemeClr val="tx1"/>
                </a:solidFill>
              </a:rPr>
              <a:t>- Azure AD with Microsoft Defender ATP and Intune platform (managed devices) provides significant set of capabilities required to build a zero-trust platform. </a:t>
            </a:r>
          </a:p>
          <a:p>
            <a:pPr marL="0" lvl="1" indent="0">
              <a:buNone/>
            </a:pPr>
            <a:r>
              <a:rPr lang="en-US" sz="1000" dirty="0">
                <a:solidFill>
                  <a:schemeClr val="tx1"/>
                </a:solidFill>
              </a:rPr>
              <a:t>-</a:t>
            </a:r>
            <a:r>
              <a:rPr lang="en-US" sz="1000" baseline="0" dirty="0">
                <a:solidFill>
                  <a:schemeClr val="tx1"/>
                </a:solidFill>
              </a:rPr>
              <a:t> </a:t>
            </a:r>
            <a:r>
              <a:rPr lang="en-US" sz="1000" dirty="0">
                <a:solidFill>
                  <a:schemeClr val="tx1"/>
                </a:solidFill>
              </a:rPr>
              <a:t>Network capabilities in cloud and Client Application proxy for on premise applications (in combination with using existing on-premise next generation firewalls and Software defined perimeters-SDP) to build micro-segmented network. </a:t>
            </a:r>
          </a:p>
          <a:p>
            <a:pPr marL="0" lvl="1" indent="0">
              <a:buNone/>
            </a:pPr>
            <a:r>
              <a:rPr lang="en-US" sz="1000" dirty="0">
                <a:solidFill>
                  <a:schemeClr val="tx1"/>
                </a:solidFill>
              </a:rPr>
              <a:t>-</a:t>
            </a:r>
            <a:r>
              <a:rPr lang="en-US" sz="1000" baseline="0" dirty="0">
                <a:solidFill>
                  <a:schemeClr val="tx1"/>
                </a:solidFill>
              </a:rPr>
              <a:t> </a:t>
            </a:r>
            <a:r>
              <a:rPr lang="en-US" sz="1000" dirty="0">
                <a:solidFill>
                  <a:schemeClr val="tx1"/>
                </a:solidFill>
              </a:rPr>
              <a:t>Microsoft’s strong threat intelligence capability in combination with Azure AD conditional access allows enterprises to support unmanaged devices accessing the infrastructure.</a:t>
            </a:r>
          </a:p>
          <a:p>
            <a:pPr marL="234950" lvl="1" indent="-234950">
              <a:buFontTx/>
              <a:buChar char="-"/>
            </a:pPr>
            <a:r>
              <a:rPr lang="en-US" sz="1000" dirty="0">
                <a:solidFill>
                  <a:schemeClr val="tx1"/>
                </a:solidFill>
              </a:rPr>
              <a:t>There is limited capability to add other sources of information (e.g</a:t>
            </a:r>
            <a:r>
              <a:rPr lang="en-US" sz="1000" dirty="0" smtClean="0">
                <a:solidFill>
                  <a:schemeClr val="tx1"/>
                </a:solidFill>
              </a:rPr>
              <a:t>., </a:t>
            </a:r>
            <a:r>
              <a:rPr lang="en-US" sz="1000" dirty="0">
                <a:solidFill>
                  <a:schemeClr val="tx1"/>
                </a:solidFill>
              </a:rPr>
              <a:t>access requests, provisioning policies) to conditional access model and significant development is needed to provide support for application entitlement and data protection. </a:t>
            </a:r>
          </a:p>
          <a:p>
            <a:pPr marL="234950" lvl="1" indent="-234950">
              <a:buFontTx/>
              <a:buChar char="-"/>
            </a:pPr>
            <a:r>
              <a:rPr lang="en-US" sz="1000" dirty="0">
                <a:solidFill>
                  <a:schemeClr val="tx1"/>
                </a:solidFill>
              </a:rPr>
              <a:t>Azure provides individual monitoring and logging capabilities across the entire tool and product set that can be consolidated on the sentinel platform with very limited out of box support for zero trust infrastructure.</a:t>
            </a:r>
          </a:p>
        </p:txBody>
      </p:sp>
      <p:sp>
        <p:nvSpPr>
          <p:cNvPr id="4" name="Slide Number Placeholder 3"/>
          <p:cNvSpPr>
            <a:spLocks noGrp="1"/>
          </p:cNvSpPr>
          <p:nvPr>
            <p:ph type="sldNum" sz="quarter" idx="10"/>
          </p:nvPr>
        </p:nvSpPr>
        <p:spPr/>
        <p:txBody>
          <a:bodyPr/>
          <a:lstStyle/>
          <a:p>
            <a:fld id="{634CF24F-4D63-4E96-A08C-AFBCA979EA0A}" type="slidenum">
              <a:rPr lang="en-US" smtClean="0"/>
              <a:pPr/>
              <a:t>17</a:t>
            </a:fld>
            <a:endParaRPr lang="en-US" dirty="0"/>
          </a:p>
        </p:txBody>
      </p:sp>
    </p:spTree>
    <p:extLst>
      <p:ext uri="{BB962C8B-B14F-4D97-AF65-F5344CB8AC3E}">
        <p14:creationId xmlns:p14="http://schemas.microsoft.com/office/powerpoint/2010/main" val="2694132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998460"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98460"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a:t>
            </a:r>
            <a:br>
              <a:rPr lang="en-US" noProof="0" dirty="0"/>
            </a:br>
            <a:r>
              <a:rPr lang="en-US" noProof="0" dirty="0"/>
              <a:t>dark right </a:t>
            </a:r>
            <a:br>
              <a:rPr lang="en-US" noProof="0" dirty="0"/>
            </a:br>
            <a:r>
              <a:rPr lang="en-US" noProof="0" dirty="0"/>
              <a:t>vertical image</a:t>
            </a:r>
          </a:p>
        </p:txBody>
      </p:sp>
      <p:sp>
        <p:nvSpPr>
          <p:cNvPr id="6" name="Text Placeholder 3"/>
          <p:cNvSpPr>
            <a:spLocks noGrp="1"/>
          </p:cNvSpPr>
          <p:nvPr>
            <p:ph type="body" sz="quarter" idx="11" hasCustomPrompt="1"/>
          </p:nvPr>
        </p:nvSpPr>
        <p:spPr>
          <a:xfrm>
            <a:off x="998460"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98460"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6254423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TEXT with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54352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0996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146885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229082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77866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noProof="0" dirty="0"/>
              <a:t>Click icon to add chart</a:t>
            </a:r>
          </a:p>
        </p:txBody>
      </p:sp>
      <p:sp>
        <p:nvSpPr>
          <p:cNvPr id="7" name="Text Placeholder 8"/>
          <p:cNvSpPr>
            <a:spLocks noGrp="1"/>
          </p:cNvSpPr>
          <p:nvPr>
            <p:ph type="body" sz="quarter" idx="10"/>
          </p:nvPr>
        </p:nvSpPr>
        <p:spPr>
          <a:xfrm>
            <a:off x="10032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noProof="0" dirty="0"/>
              <a:t>Click icon to add chart</a:t>
            </a:r>
          </a:p>
        </p:txBody>
      </p:sp>
      <p:sp>
        <p:nvSpPr>
          <p:cNvPr id="9" name="Text Placeholder 8"/>
          <p:cNvSpPr>
            <a:spLocks noGrp="1"/>
          </p:cNvSpPr>
          <p:nvPr>
            <p:ph type="body" sz="quarter" idx="14"/>
          </p:nvPr>
        </p:nvSpPr>
        <p:spPr>
          <a:xfrm>
            <a:off x="45024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41336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77598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Tree>
    <p:extLst>
      <p:ext uri="{BB962C8B-B14F-4D97-AF65-F5344CB8AC3E}">
        <p14:creationId xmlns:p14="http://schemas.microsoft.com/office/powerpoint/2010/main" val="2683865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tx2"/>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a:solidFill>
                  <a:schemeClr val="tx2"/>
                </a:solidFill>
              </a:defRPr>
            </a:lvl1pPr>
          </a:lstStyle>
          <a:p>
            <a:pPr lvl="0"/>
            <a:r>
              <a:rPr lang="en-US" dirty="0"/>
              <a:t>Date here</a:t>
            </a:r>
          </a:p>
        </p:txBody>
      </p:sp>
    </p:spTree>
    <p:extLst>
      <p:ext uri="{BB962C8B-B14F-4D97-AF65-F5344CB8AC3E}">
        <p14:creationId xmlns:p14="http://schemas.microsoft.com/office/powerpoint/2010/main" val="92149466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Click to edit Master title style</a:t>
            </a:r>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2386961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tx2"/>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Click to edit Master title style</a:t>
            </a:r>
            <a:endParaRPr lang="en-US" noProof="0" dirty="0"/>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1898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23" name="Text Placeholder 2"/>
          <p:cNvSpPr>
            <a:spLocks noGrp="1"/>
          </p:cNvSpPr>
          <p:nvPr>
            <p:ph type="body" sz="quarter" idx="14"/>
          </p:nvPr>
        </p:nvSpPr>
        <p:spPr>
          <a:xfrm>
            <a:off x="24243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p:txBody>
      </p:sp>
      <p:grpSp>
        <p:nvGrpSpPr>
          <p:cNvPr id="17" name="Group 16"/>
          <p:cNvGrpSpPr/>
          <p:nvPr userDrawn="1"/>
        </p:nvGrpSpPr>
        <p:grpSpPr>
          <a:xfrm>
            <a:off x="2424363" y="2974450"/>
            <a:ext cx="2094546" cy="384049"/>
            <a:chOff x="1584001" y="2682350"/>
            <a:chExt cx="2094546" cy="384049"/>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9" name="Picture 1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20" name="Group 19"/>
            <p:cNvGrpSpPr/>
            <p:nvPr userDrawn="1"/>
          </p:nvGrpSpPr>
          <p:grpSpPr>
            <a:xfrm>
              <a:off x="2867305" y="2682351"/>
              <a:ext cx="383774" cy="383774"/>
              <a:chOff x="3296507" y="2682351"/>
              <a:chExt cx="383774" cy="383774"/>
            </a:xfrm>
          </p:grpSpPr>
          <p:sp>
            <p:nvSpPr>
              <p:cNvPr id="21" name="Freeform 5"/>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7"/>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3" name="Text Placeholder 2"/>
          <p:cNvSpPr>
            <a:spLocks noGrp="1"/>
          </p:cNvSpPr>
          <p:nvPr>
            <p:ph type="body" sz="quarter" idx="13"/>
          </p:nvPr>
        </p:nvSpPr>
        <p:spPr>
          <a:xfrm>
            <a:off x="2424363" y="3831758"/>
            <a:ext cx="7851751" cy="64565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14" name="Text Placeholder 2"/>
          <p:cNvSpPr>
            <a:spLocks noGrp="1"/>
          </p:cNvSpPr>
          <p:nvPr>
            <p:ph type="body" sz="quarter" idx="15"/>
          </p:nvPr>
        </p:nvSpPr>
        <p:spPr>
          <a:xfrm>
            <a:off x="2424363" y="4564855"/>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2" name="Text Placeholder 2"/>
          <p:cNvSpPr>
            <a:spLocks noGrp="1"/>
          </p:cNvSpPr>
          <p:nvPr>
            <p:ph type="body" sz="quarter" idx="16"/>
          </p:nvPr>
        </p:nvSpPr>
        <p:spPr>
          <a:xfrm>
            <a:off x="2424363" y="5132413"/>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4"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267273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552DE11B-98F5-4D9F-91FC-D0EDFCD52486}" type="datetimeFigureOut">
              <a:rPr lang="en-US" smtClean="0">
                <a:solidFill>
                  <a:srgbClr val="000000"/>
                </a:solidFill>
              </a:rPr>
              <a:pPr/>
              <a:t>5/8/2020</a:t>
            </a:fld>
            <a:endParaRPr lang="en-US" dirty="0">
              <a:solidFill>
                <a:srgbClr val="000000"/>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A75B8DB3-28FC-4D7B-91B3-2DDC4101EA29}"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02427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3200" y="677326"/>
            <a:ext cx="10185600" cy="518400"/>
          </a:xfrm>
        </p:spPr>
        <p:txBody>
          <a:bodyPr/>
          <a:lstStyle/>
          <a:p>
            <a:r>
              <a:rPr lang="en-US" noProof="0"/>
              <a:t>Click to edit Master title style</a:t>
            </a:r>
            <a:endParaRPr lang="en-US" noProof="0" dirty="0"/>
          </a:p>
        </p:txBody>
      </p:sp>
      <p:sp>
        <p:nvSpPr>
          <p:cNvPr id="3"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4134033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426660"/>
            <a:ext cx="101856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3604557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36788955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1 - Right light vertical imag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13390" t="20694"/>
          <a:stretch/>
        </p:blipFill>
        <p:spPr>
          <a:xfrm>
            <a:off x="536549" y="0"/>
            <a:ext cx="11655451" cy="6858000"/>
          </a:xfrm>
          <a:prstGeom prst="rect">
            <a:avLst/>
          </a:prstGeom>
        </p:spPr>
      </p:pic>
      <p:sp>
        <p:nvSpPr>
          <p:cNvPr id="8" name="Title 1"/>
          <p:cNvSpPr>
            <a:spLocks noGrp="1"/>
          </p:cNvSpPr>
          <p:nvPr>
            <p:ph type="ctrTitle" hasCustomPrompt="1"/>
          </p:nvPr>
        </p:nvSpPr>
        <p:spPr>
          <a:xfrm>
            <a:off x="1826597" y="1861442"/>
            <a:ext cx="6581117" cy="2000922"/>
          </a:xfrm>
        </p:spPr>
        <p:txBody>
          <a:bodyPr anchor="t" anchorCtr="0"/>
          <a:lstStyle>
            <a:lvl1pPr algn="l">
              <a:lnSpc>
                <a:spcPct val="85000"/>
              </a:lnSpc>
              <a:defRPr sz="6000" baseline="0">
                <a:solidFill>
                  <a:schemeClr val="tx2"/>
                </a:solidFill>
                <a:latin typeface="+mn-lt"/>
              </a:defRPr>
            </a:lvl1pPr>
          </a:lstStyle>
          <a:p>
            <a:r>
              <a:rPr lang="en-US" noProof="0" dirty="0"/>
              <a:t>Title slide 1- light right vertical image</a:t>
            </a:r>
          </a:p>
        </p:txBody>
      </p:sp>
      <p:sp>
        <p:nvSpPr>
          <p:cNvPr id="6" name="Text Placeholder 3"/>
          <p:cNvSpPr>
            <a:spLocks noGrp="1"/>
          </p:cNvSpPr>
          <p:nvPr>
            <p:ph type="body" sz="quarter" idx="11" hasCustomPrompt="1"/>
          </p:nvPr>
        </p:nvSpPr>
        <p:spPr>
          <a:xfrm>
            <a:off x="1826597" y="4168714"/>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1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1826597" y="4601364"/>
            <a:ext cx="1889125" cy="487363"/>
          </a:xfrm>
        </p:spPr>
        <p:txBody>
          <a:bodyPr/>
          <a:lstStyle>
            <a:lvl1pPr>
              <a:defRPr sz="1100" b="0">
                <a:solidFill>
                  <a:srgbClr val="00338D"/>
                </a:solidFill>
              </a:defRPr>
            </a:lvl1pPr>
          </a:lstStyle>
          <a:p>
            <a:pPr lvl="0"/>
            <a:r>
              <a:rPr lang="en-US" dirty="0"/>
              <a:t>Date here</a:t>
            </a:r>
          </a:p>
        </p:txBody>
      </p:sp>
      <p:sp>
        <p:nvSpPr>
          <p:cNvPr id="12"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3"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Tree>
    <p:extLst>
      <p:ext uri="{BB962C8B-B14F-4D97-AF65-F5344CB8AC3E}">
        <p14:creationId xmlns:p14="http://schemas.microsoft.com/office/powerpoint/2010/main" val="252022527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6262" r="15808" b="9413"/>
          <a:stretch/>
        </p:blipFill>
        <p:spPr>
          <a:xfrm>
            <a:off x="1196789" y="-4190"/>
            <a:ext cx="10995212" cy="686219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bg1"/>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baseline="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baseline="0">
                <a:solidFill>
                  <a:schemeClr val="bg1"/>
                </a:solidFill>
              </a:defRPr>
            </a:lvl1pPr>
          </a:lstStyle>
          <a:p>
            <a:pPr lvl="0"/>
            <a:r>
              <a:rPr lang="en-US" dirty="0"/>
              <a:t>Date here</a:t>
            </a:r>
          </a:p>
        </p:txBody>
      </p:sp>
    </p:spTree>
    <p:extLst>
      <p:ext uri="{BB962C8B-B14F-4D97-AF65-F5344CB8AC3E}">
        <p14:creationId xmlns:p14="http://schemas.microsoft.com/office/powerpoint/2010/main" val="34383900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7">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2"/>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dirty="0"/>
              <a:t>Title slide 7 – </a:t>
            </a:r>
            <a:br>
              <a:rPr lang="en-US" noProof="0" dirty="0"/>
            </a:br>
            <a:r>
              <a:rPr lang="en-US" noProof="0" dirty="0"/>
              <a:t>dark singular image</a:t>
            </a:r>
          </a:p>
        </p:txBody>
      </p:sp>
      <p:sp>
        <p:nvSpPr>
          <p:cNvPr id="10"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6"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310508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0">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5921"/>
            <a:ext cx="12191998" cy="6863922"/>
          </a:xfrm>
          <a:prstGeom prst="rect">
            <a:avLst/>
          </a:prstGeom>
        </p:spPr>
      </p:pic>
      <p:sp>
        <p:nvSpPr>
          <p:cNvPr id="4" name="Rectangle 3"/>
          <p:cNvSpPr/>
          <p:nvPr userDrawn="1"/>
        </p:nvSpPr>
        <p:spPr>
          <a:xfrm>
            <a:off x="0" y="0"/>
            <a:ext cx="7153835" cy="6858000"/>
          </a:xfrm>
          <a:prstGeom prst="rect">
            <a:avLst/>
          </a:prstGeom>
          <a:gradFill>
            <a:gsLst>
              <a:gs pos="25000">
                <a:schemeClr val="tx2">
                  <a:alpha val="63000"/>
                </a:schemeClr>
              </a:gs>
              <a:gs pos="100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 name="Freeform 19"/>
          <p:cNvSpPr>
            <a:spLocks noEditPoints="1"/>
          </p:cNvSpPr>
          <p:nvPr userDrawn="1"/>
        </p:nvSpPr>
        <p:spPr bwMode="auto">
          <a:xfrm>
            <a:off x="965442"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65442"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10</a:t>
            </a:r>
            <a:br>
              <a:rPr lang="en-US" noProof="0" dirty="0"/>
            </a:br>
            <a:r>
              <a:rPr lang="en-US" noProof="0" dirty="0"/>
              <a:t>dark left</a:t>
            </a:r>
            <a:br>
              <a:rPr lang="en-US" noProof="0" dirty="0"/>
            </a:br>
            <a:r>
              <a:rPr lang="en-US" noProof="0" dirty="0"/>
              <a:t>vertical image</a:t>
            </a:r>
          </a:p>
        </p:txBody>
      </p:sp>
      <p:sp>
        <p:nvSpPr>
          <p:cNvPr id="6" name="Text Placeholder 3"/>
          <p:cNvSpPr>
            <a:spLocks noGrp="1"/>
          </p:cNvSpPr>
          <p:nvPr>
            <p:ph type="body" sz="quarter" idx="11" hasCustomPrompt="1"/>
          </p:nvPr>
        </p:nvSpPr>
        <p:spPr>
          <a:xfrm>
            <a:off x="965442"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65442"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345775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Title 1"/>
          <p:cNvSpPr>
            <a:spLocks noGrp="1"/>
          </p:cNvSpPr>
          <p:nvPr>
            <p:ph type="ctrTitle" hasCustomPrompt="1"/>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Title slide – </a:t>
            </a:r>
            <a:br>
              <a:rPr lang="en-US" noProof="0" dirty="0"/>
            </a:br>
            <a:r>
              <a:rPr lang="en-US" noProof="0" dirty="0"/>
              <a:t>no image</a:t>
            </a:r>
          </a:p>
        </p:txBody>
      </p:sp>
      <p:sp>
        <p:nvSpPr>
          <p:cNvPr id="17"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8"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25782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08670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46589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60435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98400" y="1331360"/>
            <a:ext cx="10194470" cy="4545566"/>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9"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5" y="6266997"/>
            <a:ext cx="5843663"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LLP, a Delaware limited liability partnership and the U.S. member firm of the KPMG network of independent member firms affiliated with KPMG International Cooperative (“KPMG International”), a Swiss entity. All rights reserved. NDP083680-1A</a:t>
            </a:r>
            <a:endParaRPr lang="en-GB" sz="600" kern="1200" noProof="0" dirty="0">
              <a:solidFill>
                <a:schemeClr val="bg1">
                  <a:lumMod val="65000"/>
                </a:schemeClr>
              </a:solidFill>
              <a:latin typeface="+mn-lt"/>
              <a:ea typeface="+mn-ea"/>
              <a:cs typeface="+mn-cs"/>
            </a:endParaRPr>
          </a:p>
        </p:txBody>
      </p:sp>
      <p:sp>
        <p:nvSpPr>
          <p:cNvPr id="26" name="Freeform 19"/>
          <p:cNvSpPr>
            <a:spLocks noEditPoints="1"/>
          </p:cNvSpPr>
          <p:nvPr userDrawn="1"/>
        </p:nvSpPr>
        <p:spPr bwMode="auto">
          <a:xfrm>
            <a:off x="998400"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20" r:id="rId3"/>
    <p:sldLayoutId id="2147483718" r:id="rId4"/>
    <p:sldLayoutId id="2147483719" r:id="rId5"/>
    <p:sldLayoutId id="2147483715" r:id="rId6"/>
    <p:sldLayoutId id="2147483666" r:id="rId7"/>
    <p:sldLayoutId id="2147483712" r:id="rId8"/>
    <p:sldLayoutId id="2147483664" r:id="rId9"/>
    <p:sldLayoutId id="2147483713" r:id="rId10"/>
    <p:sldLayoutId id="2147483689" r:id="rId11"/>
    <p:sldLayoutId id="2147483690" r:id="rId12"/>
    <p:sldLayoutId id="2147483691" r:id="rId13"/>
    <p:sldLayoutId id="2147483692" r:id="rId14"/>
    <p:sldLayoutId id="2147483693" r:id="rId15"/>
    <p:sldLayoutId id="2147483701" r:id="rId16"/>
    <p:sldLayoutId id="2147483697" r:id="rId17"/>
    <p:sldLayoutId id="2147483698" r:id="rId18"/>
    <p:sldLayoutId id="2147483699" r:id="rId19"/>
    <p:sldLayoutId id="2147483700" r:id="rId20"/>
    <p:sldLayoutId id="2147483682" r:id="rId21"/>
    <p:sldLayoutId id="2147483684" r:id="rId22"/>
    <p:sldLayoutId id="2147483667" r:id="rId23"/>
    <p:sldLayoutId id="2147483721" r:id="rId24"/>
    <p:sldLayoutId id="2147483723" r:id="rId25"/>
    <p:sldLayoutId id="2147483724" r:id="rId26"/>
    <p:sldLayoutId id="2147483725" r:id="rId27"/>
    <p:sldLayoutId id="2147483727" r:id="rId28"/>
  </p:sldLayoutIdLst>
  <p:txStyles>
    <p:titleStyle>
      <a:lvl1pPr algn="l" defTabSz="914400" rtl="0" eaLnBrk="1" latinLnBrk="0" hangingPunct="1">
        <a:lnSpc>
          <a:spcPct val="90000"/>
        </a:lnSpc>
        <a:spcBef>
          <a:spcPct val="0"/>
        </a:spcBef>
        <a:buNone/>
        <a:defRPr sz="3200" kern="1200">
          <a:solidFill>
            <a:schemeClr val="tx2"/>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70.svg"/><Relationship Id="rId26" Type="http://schemas.openxmlformats.org/officeDocument/2006/relationships/image" Target="../media/image110.emf"/><Relationship Id="rId3" Type="http://schemas.openxmlformats.org/officeDocument/2006/relationships/image" Target="../media/image96.png"/><Relationship Id="rId21" Type="http://schemas.openxmlformats.org/officeDocument/2006/relationships/image" Target="../media/image105.png"/><Relationship Id="rId7" Type="http://schemas.openxmlformats.org/officeDocument/2006/relationships/image" Target="../media/image99.emf"/><Relationship Id="rId12" Type="http://schemas.openxmlformats.org/officeDocument/2006/relationships/image" Target="../media/image103.png"/><Relationship Id="rId17" Type="http://schemas.openxmlformats.org/officeDocument/2006/relationships/image" Target="../media/image72.svg"/><Relationship Id="rId25" Type="http://schemas.openxmlformats.org/officeDocument/2006/relationships/image" Target="../media/image109.emf"/><Relationship Id="rId2" Type="http://schemas.openxmlformats.org/officeDocument/2006/relationships/image" Target="../media/image27.jpeg"/><Relationship Id="rId20" Type="http://schemas.openxmlformats.org/officeDocument/2006/relationships/image" Target="../media/image104.png"/><Relationship Id="rId1" Type="http://schemas.openxmlformats.org/officeDocument/2006/relationships/slideLayout" Target="../slideLayouts/slideLayout8.xml"/><Relationship Id="rId6" Type="http://schemas.openxmlformats.org/officeDocument/2006/relationships/image" Target="../media/image19.emf"/><Relationship Id="rId11" Type="http://schemas.openxmlformats.org/officeDocument/2006/relationships/image" Target="../media/image102.emf"/><Relationship Id="rId24" Type="http://schemas.openxmlformats.org/officeDocument/2006/relationships/image" Target="../media/image108.png"/><Relationship Id="rId5" Type="http://schemas.openxmlformats.org/officeDocument/2006/relationships/image" Target="../media/image98.png"/><Relationship Id="rId23" Type="http://schemas.openxmlformats.org/officeDocument/2006/relationships/image" Target="../media/image107.png"/><Relationship Id="rId15" Type="http://schemas.openxmlformats.org/officeDocument/2006/relationships/image" Target="../media/image16.svg"/><Relationship Id="rId28" Type="http://schemas.openxmlformats.org/officeDocument/2006/relationships/image" Target="../media/image76.svg"/><Relationship Id="rId10" Type="http://schemas.openxmlformats.org/officeDocument/2006/relationships/image" Target="../media/image101.emf"/><Relationship Id="rId19" Type="http://schemas.openxmlformats.org/officeDocument/2006/relationships/image" Target="../media/image74.svg"/><Relationship Id="rId4" Type="http://schemas.openxmlformats.org/officeDocument/2006/relationships/image" Target="../media/image97.png"/><Relationship Id="rId9" Type="http://schemas.openxmlformats.org/officeDocument/2006/relationships/image" Target="../media/image100.png"/><Relationship Id="rId22" Type="http://schemas.openxmlformats.org/officeDocument/2006/relationships/image" Target="../media/image106.png"/><Relationship Id="rId27" Type="http://schemas.openxmlformats.org/officeDocument/2006/relationships/image" Target="../media/image1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slideLayout" Target="../slideLayouts/slideLayout8.xml"/><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emf"/></Relationships>
</file>

<file path=ppt/slides/_rels/slide12.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3" Type="http://schemas.openxmlformats.org/officeDocument/2006/relationships/image" Target="../media/image92.svg"/><Relationship Id="rId3" Type="http://schemas.openxmlformats.org/officeDocument/2006/relationships/image" Target="../media/image27.jpeg"/><Relationship Id="rId7" Type="http://schemas.openxmlformats.org/officeDocument/2006/relationships/image" Target="../media/image88.svg"/><Relationship Id="rId17" Type="http://schemas.openxmlformats.org/officeDocument/2006/relationships/image" Target="../media/image94.svg"/><Relationship Id="rId2" Type="http://schemas.openxmlformats.org/officeDocument/2006/relationships/notesSlide" Target="../notesSlides/notesSlide9.xml"/><Relationship Id="rId16" Type="http://schemas.openxmlformats.org/officeDocument/2006/relationships/image" Target="../media/image122.png"/><Relationship Id="rId1" Type="http://schemas.openxmlformats.org/officeDocument/2006/relationships/slideLayout" Target="../slideLayouts/slideLayout10.xml"/><Relationship Id="rId6" Type="http://schemas.openxmlformats.org/officeDocument/2006/relationships/image" Target="../media/image118.png"/><Relationship Id="rId11" Type="http://schemas.openxmlformats.org/officeDocument/2006/relationships/image" Target="../media/image14.svg"/><Relationship Id="rId5" Type="http://schemas.openxmlformats.org/officeDocument/2006/relationships/image" Target="../media/image71.emf"/><Relationship Id="rId15" Type="http://schemas.openxmlformats.org/officeDocument/2006/relationships/image" Target="../media/image121.png"/><Relationship Id="rId10" Type="http://schemas.openxmlformats.org/officeDocument/2006/relationships/image" Target="../media/image119.png"/><Relationship Id="rId4" Type="http://schemas.openxmlformats.org/officeDocument/2006/relationships/image" Target="../media/image96.png"/><Relationship Id="rId9" Type="http://schemas.openxmlformats.org/officeDocument/2006/relationships/image" Target="../media/image76.svg"/><Relationship Id="rId14" Type="http://schemas.openxmlformats.org/officeDocument/2006/relationships/image" Target="../media/image120.png"/></Relationships>
</file>

<file path=ppt/slides/_rels/slide18.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76.svg"/><Relationship Id="rId18" Type="http://schemas.openxmlformats.org/officeDocument/2006/relationships/image" Target="../media/image128.png"/><Relationship Id="rId3" Type="http://schemas.openxmlformats.org/officeDocument/2006/relationships/image" Target="../media/image17.png"/><Relationship Id="rId21" Type="http://schemas.openxmlformats.org/officeDocument/2006/relationships/image" Target="../media/image102.svg"/><Relationship Id="rId7" Type="http://schemas.openxmlformats.org/officeDocument/2006/relationships/image" Target="../media/image71.emf"/><Relationship Id="rId12" Type="http://schemas.openxmlformats.org/officeDocument/2006/relationships/image" Target="../media/image118.png"/><Relationship Id="rId17" Type="http://schemas.openxmlformats.org/officeDocument/2006/relationships/image" Target="../media/image12.svg"/><Relationship Id="rId2" Type="http://schemas.openxmlformats.org/officeDocument/2006/relationships/notesSlide" Target="../notesSlides/notesSlide10.xml"/><Relationship Id="rId16" Type="http://schemas.openxmlformats.org/officeDocument/2006/relationships/image" Target="../media/image127.png"/><Relationship Id="rId20" Type="http://schemas.openxmlformats.org/officeDocument/2006/relationships/image" Target="../media/image129.png"/><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25.png"/><Relationship Id="rId15" Type="http://schemas.openxmlformats.org/officeDocument/2006/relationships/image" Target="../media/image98.svg"/><Relationship Id="rId23" Type="http://schemas.openxmlformats.org/officeDocument/2006/relationships/image" Target="../media/image131.png"/><Relationship Id="rId10" Type="http://schemas.openxmlformats.org/officeDocument/2006/relationships/image" Target="../media/image124.tiff"/><Relationship Id="rId19" Type="http://schemas.openxmlformats.org/officeDocument/2006/relationships/image" Target="../media/image100.svg"/><Relationship Id="rId9" Type="http://schemas.openxmlformats.org/officeDocument/2006/relationships/image" Target="../media/image94.svg"/><Relationship Id="rId14" Type="http://schemas.openxmlformats.org/officeDocument/2006/relationships/image" Target="../media/image126.png"/><Relationship Id="rId22" Type="http://schemas.openxmlformats.org/officeDocument/2006/relationships/image" Target="../media/image130.png"/></Relationships>
</file>

<file path=ppt/slides/_rels/slide19.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76.svg"/><Relationship Id="rId26" Type="http://schemas.openxmlformats.org/officeDocument/2006/relationships/image" Target="../media/image128.png"/><Relationship Id="rId3" Type="http://schemas.openxmlformats.org/officeDocument/2006/relationships/image" Target="../media/image132.png"/><Relationship Id="rId34" Type="http://schemas.openxmlformats.org/officeDocument/2006/relationships/image" Target="../media/image145.png"/><Relationship Id="rId7" Type="http://schemas.openxmlformats.org/officeDocument/2006/relationships/image" Target="../media/image107.svg"/><Relationship Id="rId12" Type="http://schemas.openxmlformats.org/officeDocument/2006/relationships/image" Target="../media/image136.png"/><Relationship Id="rId25" Type="http://schemas.openxmlformats.org/officeDocument/2006/relationships/image" Target="../media/image102.svg"/><Relationship Id="rId33" Type="http://schemas.openxmlformats.org/officeDocument/2006/relationships/image" Target="../media/image144.png"/><Relationship Id="rId2" Type="http://schemas.openxmlformats.org/officeDocument/2006/relationships/notesSlide" Target="../notesSlides/notesSlide11.xml"/><Relationship Id="rId16" Type="http://schemas.openxmlformats.org/officeDocument/2006/relationships/image" Target="../media/image138.png"/><Relationship Id="rId29" Type="http://schemas.openxmlformats.org/officeDocument/2006/relationships/image" Target="../media/image140.png"/><Relationship Id="rId1" Type="http://schemas.openxmlformats.org/officeDocument/2006/relationships/slideLayout" Target="../slideLayouts/slideLayout10.xml"/><Relationship Id="rId6" Type="http://schemas.openxmlformats.org/officeDocument/2006/relationships/image" Target="../media/image134.png"/><Relationship Id="rId11" Type="http://schemas.openxmlformats.org/officeDocument/2006/relationships/image" Target="../media/image14.svg"/><Relationship Id="rId32" Type="http://schemas.openxmlformats.org/officeDocument/2006/relationships/image" Target="../media/image143.png"/><Relationship Id="rId5" Type="http://schemas.openxmlformats.org/officeDocument/2006/relationships/image" Target="../media/image105.svg"/><Relationship Id="rId15" Type="http://schemas.openxmlformats.org/officeDocument/2006/relationships/image" Target="../media/image112.svg"/><Relationship Id="rId23" Type="http://schemas.openxmlformats.org/officeDocument/2006/relationships/image" Target="../media/image139.png"/><Relationship Id="rId28" Type="http://schemas.openxmlformats.org/officeDocument/2006/relationships/image" Target="../media/image100.svg"/><Relationship Id="rId36" Type="http://schemas.openxmlformats.org/officeDocument/2006/relationships/image" Target="../media/image129.png"/><Relationship Id="rId10" Type="http://schemas.openxmlformats.org/officeDocument/2006/relationships/image" Target="../media/image121.png"/><Relationship Id="rId31" Type="http://schemas.openxmlformats.org/officeDocument/2006/relationships/image" Target="../media/image142.png"/><Relationship Id="rId4" Type="http://schemas.openxmlformats.org/officeDocument/2006/relationships/image" Target="../media/image133.png"/><Relationship Id="rId9" Type="http://schemas.openxmlformats.org/officeDocument/2006/relationships/image" Target="../media/image109.svg"/><Relationship Id="rId14" Type="http://schemas.openxmlformats.org/officeDocument/2006/relationships/image" Target="../media/image137.png"/><Relationship Id="rId22" Type="http://schemas.openxmlformats.org/officeDocument/2006/relationships/image" Target="../media/image12.svg"/><Relationship Id="rId30" Type="http://schemas.openxmlformats.org/officeDocument/2006/relationships/image" Target="../media/image141.png"/><Relationship Id="rId35" Type="http://schemas.openxmlformats.org/officeDocument/2006/relationships/image" Target="../media/image127.pn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2.svg"/><Relationship Id="rId21" Type="http://schemas.openxmlformats.org/officeDocument/2006/relationships/image" Target="../media/image32.png"/><Relationship Id="rId7" Type="http://schemas.openxmlformats.org/officeDocument/2006/relationships/image" Target="../media/image16.sv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image" Target="../media/image16.png"/><Relationship Id="rId16" Type="http://schemas.openxmlformats.org/officeDocument/2006/relationships/image" Target="../media/image27.jpe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4.sv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9" Type="http://schemas.openxmlformats.org/officeDocument/2006/relationships/image" Target="../media/image50.png"/><Relationship Id="rId3" Type="http://schemas.openxmlformats.org/officeDocument/2006/relationships/image" Target="../media/image12.svg"/><Relationship Id="rId21" Type="http://schemas.openxmlformats.org/officeDocument/2006/relationships/image" Target="../media/image32.png"/><Relationship Id="rId34" Type="http://schemas.openxmlformats.org/officeDocument/2006/relationships/image" Target="../media/image45.PNG"/><Relationship Id="rId42" Type="http://schemas.openxmlformats.org/officeDocument/2006/relationships/image" Target="../media/image53.png"/><Relationship Id="rId7" Type="http://schemas.openxmlformats.org/officeDocument/2006/relationships/image" Target="../media/image16.sv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38" Type="http://schemas.openxmlformats.org/officeDocument/2006/relationships/image" Target="../media/image49.png"/><Relationship Id="rId2" Type="http://schemas.openxmlformats.org/officeDocument/2006/relationships/image" Target="../media/image16.png"/><Relationship Id="rId16" Type="http://schemas.openxmlformats.org/officeDocument/2006/relationships/image" Target="../media/image27.jpeg"/><Relationship Id="rId20" Type="http://schemas.openxmlformats.org/officeDocument/2006/relationships/image" Target="../media/image31.png"/><Relationship Id="rId29" Type="http://schemas.openxmlformats.org/officeDocument/2006/relationships/image" Target="../media/image40.png"/><Relationship Id="rId41" Type="http://schemas.openxmlformats.org/officeDocument/2006/relationships/image" Target="../media/image52.png"/><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37" Type="http://schemas.openxmlformats.org/officeDocument/2006/relationships/image" Target="../media/image48.png"/><Relationship Id="rId40" Type="http://schemas.openxmlformats.org/officeDocument/2006/relationships/image" Target="../media/image51.png"/><Relationship Id="rId5" Type="http://schemas.openxmlformats.org/officeDocument/2006/relationships/image" Target="../media/image14.sv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7.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46.png"/><Relationship Id="rId43" Type="http://schemas.openxmlformats.org/officeDocument/2006/relationships/image" Target="../media/image54.png"/></Relationships>
</file>

<file path=ppt/slides/_rels/slide9.xml.rels><?xml version="1.0" encoding="UTF-8" standalone="yes"?>
<Relationships xmlns="http://schemas.openxmlformats.org/package/2006/relationships"><Relationship Id="rId26" Type="http://schemas.openxmlformats.org/officeDocument/2006/relationships/image" Target="../media/image65.png"/><Relationship Id="rId117" Type="http://schemas.openxmlformats.org/officeDocument/2006/relationships/hyperlink" Target="https://blogs.office.com/2013/10/28/office-365-compliance-controls-data-loss-prevention/" TargetMode="External"/><Relationship Id="rId21" Type="http://schemas.openxmlformats.org/officeDocument/2006/relationships/hyperlink" Target="https://azure.microsoft.com/en-us/marketplace/" TargetMode="External"/><Relationship Id="rId42" Type="http://schemas.openxmlformats.org/officeDocument/2006/relationships/image" Target="../media/image72.png"/><Relationship Id="rId47" Type="http://schemas.openxmlformats.org/officeDocument/2006/relationships/hyperlink" Target="http://download.microsoft.com/download/5/0/8/50856745-C5AE-451A-80DC-47A920B9D545/AFCEA_PADS_Datasheet.pdf" TargetMode="External"/><Relationship Id="rId63" Type="http://schemas.openxmlformats.org/officeDocument/2006/relationships/hyperlink" Target="https://docs.microsoft.com/en-us/azure/active-directory-b2c/" TargetMode="External"/><Relationship Id="rId68" Type="http://schemas.openxmlformats.org/officeDocument/2006/relationships/image" Target="../media/image76.png"/><Relationship Id="rId84" Type="http://schemas.openxmlformats.org/officeDocument/2006/relationships/image" Target="../media/image84.png"/><Relationship Id="rId89" Type="http://schemas.openxmlformats.org/officeDocument/2006/relationships/hyperlink" Target="https://docs.microsoft.com/en-us/azure/virtual-network/ddos-protection-overview" TargetMode="External"/><Relationship Id="rId112" Type="http://schemas.openxmlformats.org/officeDocument/2006/relationships/hyperlink" Target="https://www.microsoft.com/security/intelligence" TargetMode="External"/><Relationship Id="rId16" Type="http://schemas.openxmlformats.org/officeDocument/2006/relationships/hyperlink" Target="https://aka.ms/cyberpaw" TargetMode="External"/><Relationship Id="rId107" Type="http://schemas.openxmlformats.org/officeDocument/2006/relationships/hyperlink" Target="https://azure.microsoft.com/en-us/services/expressroute/" TargetMode="External"/><Relationship Id="rId11" Type="http://schemas.openxmlformats.org/officeDocument/2006/relationships/hyperlink" Target="https://support.office.com/en-us/article/Introducing-the-Office-365-Secure-Score-c9e7160f-2c34-4bd0-a548-5ddcc862eaef" TargetMode="External"/><Relationship Id="rId24" Type="http://schemas.openxmlformats.org/officeDocument/2006/relationships/image" Target="../media/image63.png"/><Relationship Id="rId32" Type="http://schemas.openxmlformats.org/officeDocument/2006/relationships/hyperlink" Target="https://aka.ms/mcra-mva" TargetMode="External"/><Relationship Id="rId37" Type="http://schemas.openxmlformats.org/officeDocument/2006/relationships/hyperlink" Target="https://docs.microsoft.com/en-us/azure/sql-database/sql-database-threat-detection" TargetMode="External"/><Relationship Id="rId40" Type="http://schemas.openxmlformats.org/officeDocument/2006/relationships/hyperlink" Target="https://azure.microsoft.com/en-us/blog/introducing-sql-information-protection-for-azure-sql-database-and-on-premises-sql-server/" TargetMode="External"/><Relationship Id="rId45" Type="http://schemas.openxmlformats.org/officeDocument/2006/relationships/hyperlink" Target="https://docs.microsoft.com/en-us/azure/security-center/security-center-just-in-time" TargetMode="External"/><Relationship Id="rId53" Type="http://schemas.openxmlformats.org/officeDocument/2006/relationships/hyperlink" Target="https://www.microsoft.com/en-us/security/threat-protection" TargetMode="External"/><Relationship Id="rId58" Type="http://schemas.openxmlformats.org/officeDocument/2006/relationships/hyperlink" Target="http://aka.ms/pam" TargetMode="External"/><Relationship Id="rId66" Type="http://schemas.openxmlformats.org/officeDocument/2006/relationships/hyperlink" Target="http://www.iiconsortium.org/pdf/SMM_Description_and_Intended_Use_2018-04-09.pdf" TargetMode="External"/><Relationship Id="rId74" Type="http://schemas.openxmlformats.org/officeDocument/2006/relationships/image" Target="../media/image79.png"/><Relationship Id="rId79" Type="http://schemas.openxmlformats.org/officeDocument/2006/relationships/hyperlink" Target="https://docs.microsoft.com/en-us/azure/information-protection/deploy-use/deploy-aip-scanner" TargetMode="External"/><Relationship Id="rId87" Type="http://schemas.openxmlformats.org/officeDocument/2006/relationships/image" Target="../media/image86.png"/><Relationship Id="rId102" Type="http://schemas.openxmlformats.org/officeDocument/2006/relationships/image" Target="../media/image91.png"/><Relationship Id="rId110" Type="http://schemas.openxmlformats.org/officeDocument/2006/relationships/hyperlink" Target="https://aka.ms/STP" TargetMode="External"/><Relationship Id="rId115" Type="http://schemas.openxmlformats.org/officeDocument/2006/relationships/hyperlink" Target="https://technet.microsoft.com/en-us/windows-server-docs/security/guarded-fabric-shielded-vm/guarded-fabric-and-shielded-vms" TargetMode="External"/><Relationship Id="rId5" Type="http://schemas.openxmlformats.org/officeDocument/2006/relationships/image" Target="../media/image56.png"/><Relationship Id="rId61" Type="http://schemas.openxmlformats.org/officeDocument/2006/relationships/image" Target="../media/image74.jpeg"/><Relationship Id="rId82" Type="http://schemas.openxmlformats.org/officeDocument/2006/relationships/hyperlink" Target="https://docs.microsoft.com/en-us/azure/virtual-network/virtual-networks-nsg" TargetMode="External"/><Relationship Id="rId90" Type="http://schemas.openxmlformats.org/officeDocument/2006/relationships/hyperlink" Target="https://azure.microsoft.com/en-us/services/site-recovery/" TargetMode="External"/><Relationship Id="rId95" Type="http://schemas.openxmlformats.org/officeDocument/2006/relationships/hyperlink" Target="https://technet.microsoft.com/en-us/itpro/windows/keep-secure/windows-10-security-guide" TargetMode="External"/><Relationship Id="rId19" Type="http://schemas.openxmlformats.org/officeDocument/2006/relationships/hyperlink" Target="https://aka.ms/ESAE" TargetMode="External"/><Relationship Id="rId14" Type="http://schemas.openxmlformats.org/officeDocument/2006/relationships/hyperlink" Target="http://aka.ms/rapidattack" TargetMode="External"/><Relationship Id="rId22" Type="http://schemas.openxmlformats.org/officeDocument/2006/relationships/image" Target="../media/image61.png"/><Relationship Id="rId27" Type="http://schemas.openxmlformats.org/officeDocument/2006/relationships/image" Target="../media/image66.png"/><Relationship Id="rId30" Type="http://schemas.openxmlformats.org/officeDocument/2006/relationships/hyperlink" Target="https://www.microsoft.com/en-us/iot-central/" TargetMode="External"/><Relationship Id="rId35" Type="http://schemas.openxmlformats.org/officeDocument/2006/relationships/hyperlink" Target="https://www.microsoft.com/en-us/cloud-platform/cloud-app-security" TargetMode="External"/><Relationship Id="rId43" Type="http://schemas.openxmlformats.org/officeDocument/2006/relationships/hyperlink" Target="https://www.microsoft.com/en-us/cloud-platform/microsoft-intune" TargetMode="External"/><Relationship Id="rId48" Type="http://schemas.openxmlformats.org/officeDocument/2006/relationships/hyperlink" Target="https://www.microsoft.com/en-us/microsoftservices/campaigns/cybersecurity-protection.aspx#stage-3" TargetMode="External"/><Relationship Id="rId56" Type="http://schemas.openxmlformats.org/officeDocument/2006/relationships/hyperlink" Target="https://docs.microsoft.com/en-us/azure/active-directory/authentication/multi-factor-authentication" TargetMode="External"/><Relationship Id="rId64" Type="http://schemas.openxmlformats.org/officeDocument/2006/relationships/image" Target="../media/image75.png"/><Relationship Id="rId69" Type="http://schemas.openxmlformats.org/officeDocument/2006/relationships/hyperlink" Target="https://www.microsoft.com/en-us/cloud-platform/azure-information-protection" TargetMode="External"/><Relationship Id="rId77" Type="http://schemas.openxmlformats.org/officeDocument/2006/relationships/hyperlink" Target="https://blogs.technet.microsoft.com/enterprisemobility/2015/09/08/sealpath-brings-rms-protection-to-autocad/" TargetMode="External"/><Relationship Id="rId100" Type="http://schemas.openxmlformats.org/officeDocument/2006/relationships/hyperlink" Target="https://www.microsoft.com/en-us/WindowsForBusiness/windows-atp" TargetMode="External"/><Relationship Id="rId105" Type="http://schemas.openxmlformats.org/officeDocument/2006/relationships/hyperlink" Target="https://docs.microsoft.com/en-us/windows/security/threat-protection/windows-defender-atp/threat-analytics-dashboard-windows-defender-advanced-threat-protection" TargetMode="External"/><Relationship Id="rId113" Type="http://schemas.openxmlformats.org/officeDocument/2006/relationships/hyperlink" Target="https://docs.microsoft.com/en-us/azure/active-directory/active-directory-conditional-access-azure-portal" TargetMode="External"/><Relationship Id="rId118" Type="http://schemas.openxmlformats.org/officeDocument/2006/relationships/hyperlink" Target="https://support.office.com/en-us/article/Manage-data-governance-in-Office-365-48064107-fed2-4db0-9e5c-aa5ddd5ccb09" TargetMode="External"/><Relationship Id="rId8" Type="http://schemas.openxmlformats.org/officeDocument/2006/relationships/image" Target="../media/image59.png"/><Relationship Id="rId51" Type="http://schemas.openxmlformats.org/officeDocument/2006/relationships/image" Target="../media/image35.png"/><Relationship Id="rId72" Type="http://schemas.openxmlformats.org/officeDocument/2006/relationships/image" Target="../media/image77.jpeg"/><Relationship Id="rId80" Type="http://schemas.openxmlformats.org/officeDocument/2006/relationships/hyperlink" Target="https://docs.microsoft.com/en-us/azure/key-vault/key-vault-overview" TargetMode="External"/><Relationship Id="rId85" Type="http://schemas.openxmlformats.org/officeDocument/2006/relationships/hyperlink" Target="https://docs.microsoft.com/en-us/azure/security/azure-security-antimalware" TargetMode="External"/><Relationship Id="rId93" Type="http://schemas.openxmlformats.org/officeDocument/2006/relationships/hyperlink" Target="https://azure.microsoft.com/en-us/blog/azure-confidential-computing/" TargetMode="External"/><Relationship Id="rId98" Type="http://schemas.openxmlformats.org/officeDocument/2006/relationships/hyperlink" Target="https://docs.microsoft.com/en-us/windows/deployment/windows-10-pro-in-s-mode" TargetMode="External"/><Relationship Id="rId3" Type="http://schemas.openxmlformats.org/officeDocument/2006/relationships/hyperlink" Target="https://docs.microsoft.com/en-us/sccm/" TargetMode="External"/><Relationship Id="rId12" Type="http://schemas.openxmlformats.org/officeDocument/2006/relationships/hyperlink" Target="https://aka.ms/SPARoadmap" TargetMode="External"/><Relationship Id="rId17" Type="http://schemas.openxmlformats.org/officeDocument/2006/relationships/hyperlink" Target="https://docs.microsoft.com/en-us/azure-advanced-threat-protection/" TargetMode="External"/><Relationship Id="rId25" Type="http://schemas.openxmlformats.org/officeDocument/2006/relationships/image" Target="../media/image64.png"/><Relationship Id="rId33" Type="http://schemas.openxmlformats.org/officeDocument/2006/relationships/hyperlink" Target="https://aka.ms/cyberstrategies" TargetMode="External"/><Relationship Id="rId38" Type="http://schemas.openxmlformats.org/officeDocument/2006/relationships/image" Target="../media/image70.png"/><Relationship Id="rId46" Type="http://schemas.openxmlformats.org/officeDocument/2006/relationships/hyperlink" Target="https://docs.microsoft.com/en-us/azure/security-center/security-center-monitoring" TargetMode="External"/><Relationship Id="rId59" Type="http://schemas.openxmlformats.org/officeDocument/2006/relationships/hyperlink" Target="https://docs.microsoft.com/en-us/azure/active-directory/active-directory-privileged-identity-management-configure" TargetMode="External"/><Relationship Id="rId67" Type="http://schemas.openxmlformats.org/officeDocument/2006/relationships/hyperlink" Target="https://azure.microsoft.com/en-us/blog/introducing-microsoft-azure-sphere-secure-and-power-the-intelligent-edge/" TargetMode="External"/><Relationship Id="rId103" Type="http://schemas.openxmlformats.org/officeDocument/2006/relationships/image" Target="../media/image92.png"/><Relationship Id="rId108" Type="http://schemas.openxmlformats.org/officeDocument/2006/relationships/image" Target="../media/image93.png"/><Relationship Id="rId116" Type="http://schemas.openxmlformats.org/officeDocument/2006/relationships/hyperlink" Target="https://azure.microsoft.com/en-us/blog/security-and-compliance-in-azure-stack/" TargetMode="External"/><Relationship Id="rId20" Type="http://schemas.openxmlformats.org/officeDocument/2006/relationships/hyperlink" Target="http://aka.ms/cyberpaw" TargetMode="External"/><Relationship Id="rId41" Type="http://schemas.openxmlformats.org/officeDocument/2006/relationships/image" Target="../media/image71.emf"/><Relationship Id="rId54" Type="http://schemas.openxmlformats.org/officeDocument/2006/relationships/hyperlink" Target="https://aka.ms/SIEMConnect" TargetMode="External"/><Relationship Id="rId62" Type="http://schemas.openxmlformats.org/officeDocument/2006/relationships/hyperlink" Target="https://docs.microsoft.com/en-us/azure/active-directory/active-directory-identityprotection" TargetMode="External"/><Relationship Id="rId70" Type="http://schemas.openxmlformats.org/officeDocument/2006/relationships/hyperlink" Target="https://blogs.technet.microsoft.com/enterprisemobility/2016/08/10/azure-information-protection-with-hyok-hold-your-own-key/" TargetMode="External"/><Relationship Id="rId75" Type="http://schemas.openxmlformats.org/officeDocument/2006/relationships/image" Target="../media/image80.png"/><Relationship Id="rId83" Type="http://schemas.openxmlformats.org/officeDocument/2006/relationships/hyperlink" Target="https://docs.microsoft.com/en-us/azure/application-gateway/application-gateway-web-application-firewall-overview" TargetMode="External"/><Relationship Id="rId88" Type="http://schemas.openxmlformats.org/officeDocument/2006/relationships/hyperlink" Target="https://docs.microsoft.com/en-us/azure/security/azure-security-disk-encryption" TargetMode="External"/><Relationship Id="rId91" Type="http://schemas.openxmlformats.org/officeDocument/2006/relationships/image" Target="../media/image87.png"/><Relationship Id="rId96" Type="http://schemas.openxmlformats.org/officeDocument/2006/relationships/image" Target="../media/image89.emf"/><Relationship Id="rId111" Type="http://schemas.openxmlformats.org/officeDocument/2006/relationships/hyperlink" Target="https://www.microsoft.com/trustcenter" TargetMode="External"/><Relationship Id="rId1" Type="http://schemas.openxmlformats.org/officeDocument/2006/relationships/slideLayout" Target="../slideLayouts/slideLayout27.xml"/><Relationship Id="rId6" Type="http://schemas.openxmlformats.org/officeDocument/2006/relationships/image" Target="../media/image57.png"/><Relationship Id="rId15" Type="http://schemas.openxmlformats.org/officeDocument/2006/relationships/hyperlink" Target="https://docs.microsoft.com/en-us/azure/active-directory/" TargetMode="External"/><Relationship Id="rId23" Type="http://schemas.openxmlformats.org/officeDocument/2006/relationships/image" Target="../media/image62.png"/><Relationship Id="rId28" Type="http://schemas.openxmlformats.org/officeDocument/2006/relationships/image" Target="../media/image67.emf"/><Relationship Id="rId36" Type="http://schemas.openxmlformats.org/officeDocument/2006/relationships/image" Target="../media/image69.png"/><Relationship Id="rId49" Type="http://schemas.openxmlformats.org/officeDocument/2006/relationships/hyperlink" Target="https://docs.microsoft.com/en-us/windows/security/threat-protection/windows-defender-atp/windows-defender-advanced-threat-protection" TargetMode="External"/><Relationship Id="rId57" Type="http://schemas.openxmlformats.org/officeDocument/2006/relationships/image" Target="../media/image73.png"/><Relationship Id="rId106" Type="http://schemas.openxmlformats.org/officeDocument/2006/relationships/hyperlink" Target="https://www.microsoft.com/en-us/cloud-platform/windows-server-security" TargetMode="External"/><Relationship Id="rId114" Type="http://schemas.openxmlformats.org/officeDocument/2006/relationships/image" Target="../media/image94.png"/><Relationship Id="rId119" Type="http://schemas.openxmlformats.org/officeDocument/2006/relationships/hyperlink" Target="Simplifies%20the%20eDiscovery%20process%20and%20helps%20analyze%20unstructured%20data%20within%20Office%20365,%20efficiently%20review%20documents,%20and%20make%20scope%20reduction%20decisions%20for%20eDiscovery." TargetMode="External"/><Relationship Id="rId10" Type="http://schemas.openxmlformats.org/officeDocument/2006/relationships/hyperlink" Target="https://blogs.office.com/2015/04/21/announcing-customer-lockbox-for-office-365/" TargetMode="External"/><Relationship Id="rId31" Type="http://schemas.openxmlformats.org/officeDocument/2006/relationships/hyperlink" Target="https://aka.ms/MCRA" TargetMode="External"/><Relationship Id="rId44" Type="http://schemas.openxmlformats.org/officeDocument/2006/relationships/hyperlink" Target="https://docs.microsoft.com/en-us/azure/security-center/security-center-intro" TargetMode="External"/><Relationship Id="rId52" Type="http://schemas.openxmlformats.org/officeDocument/2006/relationships/hyperlink" Target="https://aka.ms/graphsecuritydocs" TargetMode="External"/><Relationship Id="rId60" Type="http://schemas.openxmlformats.org/officeDocument/2006/relationships/hyperlink" Target="https://docs.microsoft.com/en-us/windows/security/identity-protection/hello-for-business/hello-identity-verification" TargetMode="External"/><Relationship Id="rId65" Type="http://schemas.openxmlformats.org/officeDocument/2006/relationships/hyperlink" Target="https://docs.microsoft.com/en-us/azure/iot-hub/iot-hub-security-architecture" TargetMode="External"/><Relationship Id="rId73" Type="http://schemas.openxmlformats.org/officeDocument/2006/relationships/image" Target="../media/image78.png"/><Relationship Id="rId78" Type="http://schemas.openxmlformats.org/officeDocument/2006/relationships/image" Target="../media/image82.png"/><Relationship Id="rId81" Type="http://schemas.openxmlformats.org/officeDocument/2006/relationships/image" Target="../media/image83.png"/><Relationship Id="rId86" Type="http://schemas.openxmlformats.org/officeDocument/2006/relationships/image" Target="../media/image85.png"/><Relationship Id="rId94" Type="http://schemas.openxmlformats.org/officeDocument/2006/relationships/image" Target="../media/image88.png"/><Relationship Id="rId99" Type="http://schemas.openxmlformats.org/officeDocument/2006/relationships/image" Target="../media/image90.png"/><Relationship Id="rId101" Type="http://schemas.openxmlformats.org/officeDocument/2006/relationships/image" Target="../media/image27.jpeg"/><Relationship Id="rId4" Type="http://schemas.openxmlformats.org/officeDocument/2006/relationships/image" Target="../media/image55.png"/><Relationship Id="rId9" Type="http://schemas.openxmlformats.org/officeDocument/2006/relationships/image" Target="../media/image60.png"/><Relationship Id="rId13" Type="http://schemas.openxmlformats.org/officeDocument/2006/relationships/hyperlink" Target="https://aka.ms/O365SecRoadmap" TargetMode="External"/><Relationship Id="rId18" Type="http://schemas.openxmlformats.org/officeDocument/2006/relationships/hyperlink" Target="https://azure.microsoft.com/en-us/services/security-center/" TargetMode="External"/><Relationship Id="rId39" Type="http://schemas.openxmlformats.org/officeDocument/2006/relationships/hyperlink" Target="https://msdn.microsoft.com/en-us/library/dn948096.aspx" TargetMode="External"/><Relationship Id="rId109" Type="http://schemas.openxmlformats.org/officeDocument/2006/relationships/hyperlink" Target="http://www.microsoft.com/SDL" TargetMode="External"/><Relationship Id="rId34" Type="http://schemas.openxmlformats.org/officeDocument/2006/relationships/image" Target="../media/image68.png"/><Relationship Id="rId50" Type="http://schemas.openxmlformats.org/officeDocument/2006/relationships/hyperlink" Target="https://support.office.com/en-us/article/Office-365-ATP-for-SharePoint-OneDrive-and-Microsoft-Teams-26261670-db33-4c53-b125-af0662c34607" TargetMode="External"/><Relationship Id="rId55" Type="http://schemas.openxmlformats.org/officeDocument/2006/relationships/hyperlink" Target="https://docs.microsoft.com/en-us/azure/security-center/security-center-adaptive-application" TargetMode="External"/><Relationship Id="rId76" Type="http://schemas.openxmlformats.org/officeDocument/2006/relationships/image" Target="../media/image81.png"/><Relationship Id="rId97" Type="http://schemas.openxmlformats.org/officeDocument/2006/relationships/hyperlink" Target="https://www.microsoft.com/en-us/WindowsForBusiness/Windows-security" TargetMode="External"/><Relationship Id="rId104" Type="http://schemas.openxmlformats.org/officeDocument/2006/relationships/hyperlink" Target="https://docs.microsoft.com/en-us/windows/security/threat-protection/windows-defender-atp/secure-score-dashboard-windows-defender-advanced-threat-protection" TargetMode="External"/><Relationship Id="rId120" Type="http://schemas.openxmlformats.org/officeDocument/2006/relationships/image" Target="../media/image95.png"/><Relationship Id="rId7" Type="http://schemas.openxmlformats.org/officeDocument/2006/relationships/image" Target="../media/image58.png"/><Relationship Id="rId71" Type="http://schemas.openxmlformats.org/officeDocument/2006/relationships/hyperlink" Target="https://docs.microsoft.com/en-us/information-protection/get-started/requirements-applications" TargetMode="External"/><Relationship Id="rId92" Type="http://schemas.openxmlformats.org/officeDocument/2006/relationships/hyperlink" Target="https://docs.microsoft.com/en-us/azure/azure-policy/azure-policy-introduction" TargetMode="External"/><Relationship Id="rId2" Type="http://schemas.openxmlformats.org/officeDocument/2006/relationships/notesSlide" Target="../notesSlides/notesSlide3.xml"/><Relationship Id="rId29" Type="http://schemas.openxmlformats.org/officeDocument/2006/relationships/hyperlink" Target="https://developer.microsoft.com/en-us/windows/i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9264" y="1421174"/>
            <a:ext cx="6581117" cy="2000922"/>
          </a:xfrm>
        </p:spPr>
        <p:txBody>
          <a:bodyPr/>
          <a:lstStyle/>
          <a:p>
            <a:r>
              <a:rPr lang="en-US" sz="7200" dirty="0"/>
              <a:t>Azure</a:t>
            </a:r>
            <a:br>
              <a:rPr lang="en-US" sz="7200" dirty="0"/>
            </a:br>
            <a:r>
              <a:rPr lang="en-US" sz="7200" dirty="0"/>
              <a:t>Talkbook</a:t>
            </a:r>
          </a:p>
        </p:txBody>
      </p:sp>
      <p:sp>
        <p:nvSpPr>
          <p:cNvPr id="7" name="Text Placeholder 5"/>
          <p:cNvSpPr>
            <a:spLocks noGrp="1"/>
          </p:cNvSpPr>
          <p:nvPr>
            <p:ph type="body" sz="quarter" idx="4294967295"/>
          </p:nvPr>
        </p:nvSpPr>
        <p:spPr>
          <a:xfrm>
            <a:off x="2390497" y="5223257"/>
            <a:ext cx="6541518" cy="216000"/>
          </a:xfrm>
          <a:prstGeom prst="rect">
            <a:avLst/>
          </a:prstGeom>
        </p:spPr>
        <p:txBody>
          <a:bodyPr/>
          <a:lstStyle/>
          <a:p>
            <a:r>
              <a:rPr lang="en-US" dirty="0"/>
              <a:t>Version DRAFT</a:t>
            </a:r>
          </a:p>
        </p:txBody>
      </p:sp>
      <p:sp>
        <p:nvSpPr>
          <p:cNvPr id="8" name="Text Placeholder 6"/>
          <p:cNvSpPr>
            <a:spLocks noGrp="1"/>
          </p:cNvSpPr>
          <p:nvPr>
            <p:ph type="body" sz="quarter" idx="4294967295"/>
          </p:nvPr>
        </p:nvSpPr>
        <p:spPr>
          <a:xfrm>
            <a:off x="2390497" y="5655907"/>
            <a:ext cx="1889125" cy="487363"/>
          </a:xfrm>
          <a:prstGeom prst="rect">
            <a:avLst/>
          </a:prstGeom>
        </p:spPr>
        <p:txBody>
          <a:bodyPr/>
          <a:lstStyle/>
          <a:p>
            <a:r>
              <a:rPr lang="en-US" b="0" dirty="0" smtClean="0"/>
              <a:t>May 07, </a:t>
            </a:r>
            <a:r>
              <a:rPr lang="en-US" b="0" dirty="0"/>
              <a:t>2020</a:t>
            </a:r>
          </a:p>
        </p:txBody>
      </p:sp>
    </p:spTree>
    <p:extLst>
      <p:ext uri="{BB962C8B-B14F-4D97-AF65-F5344CB8AC3E}">
        <p14:creationId xmlns:p14="http://schemas.microsoft.com/office/powerpoint/2010/main" val="46574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Elbow Connector 4"/>
          <p:cNvCxnSpPr/>
          <p:nvPr/>
        </p:nvCxnSpPr>
        <p:spPr>
          <a:xfrm rot="16200000" flipH="1">
            <a:off x="1557798" y="3955371"/>
            <a:ext cx="1349796" cy="1565411"/>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74547" y="1844319"/>
            <a:ext cx="1005840" cy="1327193"/>
            <a:chOff x="998400" y="1844319"/>
            <a:chExt cx="938350" cy="1327193"/>
          </a:xfrm>
        </p:grpSpPr>
        <p:sp>
          <p:nvSpPr>
            <p:cNvPr id="147" name="Rectangle 146"/>
            <p:cNvSpPr/>
            <p:nvPr/>
          </p:nvSpPr>
          <p:spPr>
            <a:xfrm>
              <a:off x="998400" y="1844319"/>
              <a:ext cx="938350" cy="1327193"/>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b="1" dirty="0">
                <a:solidFill>
                  <a:prstClr val="white"/>
                </a:solidFill>
              </a:endParaRPr>
            </a:p>
          </p:txBody>
        </p:sp>
        <p:sp>
          <p:nvSpPr>
            <p:cNvPr id="349" name="TextBox 348"/>
            <p:cNvSpPr txBox="1"/>
            <p:nvPr/>
          </p:nvSpPr>
          <p:spPr>
            <a:xfrm>
              <a:off x="1064243" y="1908083"/>
              <a:ext cx="806664" cy="18288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b="1" dirty="0"/>
                <a:t>Managed</a:t>
              </a:r>
            </a:p>
          </p:txBody>
        </p:sp>
      </p:grpSp>
      <p:sp>
        <p:nvSpPr>
          <p:cNvPr id="25" name="Title 24">
            <a:extLst>
              <a:ext uri="{FF2B5EF4-FFF2-40B4-BE49-F238E27FC236}">
                <a16:creationId xmlns:a16="http://schemas.microsoft.com/office/drawing/2014/main" xmlns="" id="{0C220546-DD42-4377-BDF7-94AAF37F454E}"/>
              </a:ext>
            </a:extLst>
          </p:cNvPr>
          <p:cNvSpPr>
            <a:spLocks noGrp="1"/>
          </p:cNvSpPr>
          <p:nvPr>
            <p:ph type="title"/>
          </p:nvPr>
        </p:nvSpPr>
        <p:spPr>
          <a:xfrm>
            <a:off x="998400" y="431800"/>
            <a:ext cx="10195200" cy="533400"/>
          </a:xfrm>
        </p:spPr>
        <p:txBody>
          <a:bodyPr/>
          <a:lstStyle/>
          <a:p>
            <a:r>
              <a:rPr lang="en-US" dirty="0"/>
              <a:t>Security </a:t>
            </a:r>
            <a:r>
              <a:rPr lang="en-US" dirty="0" smtClean="0"/>
              <a:t>reference architecture</a:t>
            </a:r>
            <a:endParaRPr lang="en-US" dirty="0"/>
          </a:p>
        </p:txBody>
      </p:sp>
      <p:sp>
        <p:nvSpPr>
          <p:cNvPr id="26" name="Text Placeholder 25">
            <a:extLst>
              <a:ext uri="{FF2B5EF4-FFF2-40B4-BE49-F238E27FC236}">
                <a16:creationId xmlns:a16="http://schemas.microsoft.com/office/drawing/2014/main" xmlns="" id="{B09B62E1-498C-4137-A1A3-28C9FBB159D6}"/>
              </a:ext>
            </a:extLst>
          </p:cNvPr>
          <p:cNvSpPr>
            <a:spLocks noGrp="1"/>
          </p:cNvSpPr>
          <p:nvPr>
            <p:ph type="body" sz="quarter" idx="12"/>
          </p:nvPr>
        </p:nvSpPr>
        <p:spPr/>
        <p:txBody>
          <a:bodyPr/>
          <a:lstStyle/>
          <a:p>
            <a:r>
              <a:rPr lang="en-US" dirty="0" smtClean="0"/>
              <a:t>Reference architecture</a:t>
            </a:r>
            <a:endParaRPr lang="en-US" dirty="0"/>
          </a:p>
        </p:txBody>
      </p:sp>
      <p:sp>
        <p:nvSpPr>
          <p:cNvPr id="103" name="Rectangle 102"/>
          <p:cNvSpPr/>
          <p:nvPr/>
        </p:nvSpPr>
        <p:spPr>
          <a:xfrm>
            <a:off x="6837805" y="4869516"/>
            <a:ext cx="2605145" cy="1007409"/>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b="1" dirty="0">
              <a:solidFill>
                <a:prstClr val="white"/>
              </a:solidFill>
            </a:endParaRPr>
          </a:p>
        </p:txBody>
      </p:sp>
      <p:sp>
        <p:nvSpPr>
          <p:cNvPr id="2" name="Rectangle 1"/>
          <p:cNvSpPr/>
          <p:nvPr/>
        </p:nvSpPr>
        <p:spPr>
          <a:xfrm>
            <a:off x="3039255" y="4869516"/>
            <a:ext cx="3575310" cy="1007408"/>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pPr algn="ctr"/>
            <a:r>
              <a:rPr lang="en-US" sz="900" b="1" dirty="0">
                <a:solidFill>
                  <a:srgbClr val="00338D"/>
                </a:solidFill>
              </a:rPr>
              <a:t>Security Operations</a:t>
            </a:r>
          </a:p>
        </p:txBody>
      </p:sp>
      <p:sp>
        <p:nvSpPr>
          <p:cNvPr id="18" name="TextBox 17"/>
          <p:cNvSpPr txBox="1"/>
          <p:nvPr/>
        </p:nvSpPr>
        <p:spPr>
          <a:xfrm>
            <a:off x="7113097" y="4864573"/>
            <a:ext cx="2345550" cy="279434"/>
          </a:xfrm>
          <a:prstGeom prst="rect">
            <a:avLst/>
          </a:prstGeom>
          <a:noFill/>
        </p:spPr>
        <p:txBody>
          <a:bodyPr wrap="square" lIns="54610" tIns="54610" rIns="54610" bIns="54610" rtlCol="0">
            <a:noAutofit/>
          </a:bodyPr>
          <a:lstStyle/>
          <a:p>
            <a:pPr algn="ctr">
              <a:spcAft>
                <a:spcPts val="600"/>
              </a:spcAft>
            </a:pPr>
            <a:r>
              <a:rPr lang="en-US" sz="900" b="1" dirty="0">
                <a:solidFill>
                  <a:schemeClr val="tx2"/>
                </a:solidFill>
              </a:rPr>
              <a:t>Security Services</a:t>
            </a:r>
          </a:p>
        </p:txBody>
      </p:sp>
      <p:sp>
        <p:nvSpPr>
          <p:cNvPr id="108" name="Rectangle 107"/>
          <p:cNvSpPr/>
          <p:nvPr/>
        </p:nvSpPr>
        <p:spPr>
          <a:xfrm>
            <a:off x="6998842" y="5152209"/>
            <a:ext cx="2283070" cy="27432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Identity and Access Management</a:t>
            </a:r>
          </a:p>
        </p:txBody>
      </p:sp>
      <p:grpSp>
        <p:nvGrpSpPr>
          <p:cNvPr id="20" name="Group 19"/>
          <p:cNvGrpSpPr/>
          <p:nvPr/>
        </p:nvGrpSpPr>
        <p:grpSpPr>
          <a:xfrm>
            <a:off x="1319899" y="3586613"/>
            <a:ext cx="295353" cy="374247"/>
            <a:chOff x="1783109" y="9212411"/>
            <a:chExt cx="311349" cy="394516"/>
          </a:xfrm>
        </p:grpSpPr>
        <p:grpSp>
          <p:nvGrpSpPr>
            <p:cNvPr id="261" name="Group 260"/>
            <p:cNvGrpSpPr/>
            <p:nvPr/>
          </p:nvGrpSpPr>
          <p:grpSpPr>
            <a:xfrm>
              <a:off x="1783109" y="9275133"/>
              <a:ext cx="228994" cy="331794"/>
              <a:chOff x="706394" y="5227246"/>
              <a:chExt cx="431800" cy="711200"/>
            </a:xfrm>
          </p:grpSpPr>
          <p:sp>
            <p:nvSpPr>
              <p:cNvPr id="336" name="object 7"/>
              <p:cNvSpPr/>
              <p:nvPr/>
            </p:nvSpPr>
            <p:spPr>
              <a:xfrm>
                <a:off x="706394" y="5227246"/>
                <a:ext cx="431800" cy="711200"/>
              </a:xfrm>
              <a:custGeom>
                <a:avLst/>
                <a:gdLst/>
                <a:ahLst/>
                <a:cxnLst/>
                <a:rect l="l" t="t" r="r" b="b"/>
                <a:pathLst>
                  <a:path w="431800" h="711200">
                    <a:moveTo>
                      <a:pt x="368300" y="0"/>
                    </a:moveTo>
                    <a:lnTo>
                      <a:pt x="63500" y="0"/>
                    </a:lnTo>
                    <a:lnTo>
                      <a:pt x="38785" y="4990"/>
                    </a:lnTo>
                    <a:lnTo>
                      <a:pt x="18600" y="18600"/>
                    </a:lnTo>
                    <a:lnTo>
                      <a:pt x="4990" y="38785"/>
                    </a:lnTo>
                    <a:lnTo>
                      <a:pt x="0" y="63500"/>
                    </a:lnTo>
                    <a:lnTo>
                      <a:pt x="0" y="647700"/>
                    </a:lnTo>
                    <a:lnTo>
                      <a:pt x="4564" y="672414"/>
                    </a:lnTo>
                    <a:lnTo>
                      <a:pt x="17462" y="692599"/>
                    </a:lnTo>
                    <a:lnTo>
                      <a:pt x="37504" y="706209"/>
                    </a:lnTo>
                    <a:lnTo>
                      <a:pt x="63500" y="711200"/>
                    </a:lnTo>
                    <a:lnTo>
                      <a:pt x="368300" y="711200"/>
                    </a:lnTo>
                    <a:lnTo>
                      <a:pt x="394295" y="706635"/>
                    </a:lnTo>
                    <a:lnTo>
                      <a:pt x="414337" y="693737"/>
                    </a:lnTo>
                    <a:lnTo>
                      <a:pt x="427235" y="673695"/>
                    </a:lnTo>
                    <a:lnTo>
                      <a:pt x="427340" y="673100"/>
                    </a:lnTo>
                    <a:lnTo>
                      <a:pt x="63500" y="673100"/>
                    </a:lnTo>
                    <a:lnTo>
                      <a:pt x="54173" y="671102"/>
                    </a:lnTo>
                    <a:lnTo>
                      <a:pt x="46037" y="665657"/>
                    </a:lnTo>
                    <a:lnTo>
                      <a:pt x="40282" y="657583"/>
                    </a:lnTo>
                    <a:lnTo>
                      <a:pt x="38100" y="647700"/>
                    </a:lnTo>
                    <a:lnTo>
                      <a:pt x="38100" y="63500"/>
                    </a:lnTo>
                    <a:lnTo>
                      <a:pt x="40095" y="53616"/>
                    </a:lnTo>
                    <a:lnTo>
                      <a:pt x="45537" y="45542"/>
                    </a:lnTo>
                    <a:lnTo>
                      <a:pt x="53610" y="40097"/>
                    </a:lnTo>
                    <a:lnTo>
                      <a:pt x="63500" y="38100"/>
                    </a:lnTo>
                    <a:lnTo>
                      <a:pt x="427340" y="38100"/>
                    </a:lnTo>
                    <a:lnTo>
                      <a:pt x="427235" y="37504"/>
                    </a:lnTo>
                    <a:lnTo>
                      <a:pt x="414337" y="17462"/>
                    </a:lnTo>
                    <a:lnTo>
                      <a:pt x="394295" y="4564"/>
                    </a:lnTo>
                    <a:lnTo>
                      <a:pt x="368300" y="0"/>
                    </a:lnTo>
                    <a:close/>
                  </a:path>
                  <a:path w="431800" h="711200">
                    <a:moveTo>
                      <a:pt x="427340" y="38100"/>
                    </a:moveTo>
                    <a:lnTo>
                      <a:pt x="368300" y="38100"/>
                    </a:lnTo>
                    <a:lnTo>
                      <a:pt x="377626" y="40282"/>
                    </a:lnTo>
                    <a:lnTo>
                      <a:pt x="385762" y="46037"/>
                    </a:lnTo>
                    <a:lnTo>
                      <a:pt x="391517" y="54173"/>
                    </a:lnTo>
                    <a:lnTo>
                      <a:pt x="393700" y="63500"/>
                    </a:lnTo>
                    <a:lnTo>
                      <a:pt x="393700" y="647700"/>
                    </a:lnTo>
                    <a:lnTo>
                      <a:pt x="391517" y="657026"/>
                    </a:lnTo>
                    <a:lnTo>
                      <a:pt x="385762" y="665162"/>
                    </a:lnTo>
                    <a:lnTo>
                      <a:pt x="377626" y="670917"/>
                    </a:lnTo>
                    <a:lnTo>
                      <a:pt x="368300" y="673100"/>
                    </a:lnTo>
                    <a:lnTo>
                      <a:pt x="427340" y="673100"/>
                    </a:lnTo>
                    <a:lnTo>
                      <a:pt x="431800" y="647700"/>
                    </a:lnTo>
                    <a:lnTo>
                      <a:pt x="431800" y="63500"/>
                    </a:lnTo>
                    <a:lnTo>
                      <a:pt x="427340" y="38100"/>
                    </a:lnTo>
                    <a:close/>
                  </a:path>
                </a:pathLst>
              </a:custGeom>
              <a:solidFill>
                <a:srgbClr val="00338D"/>
              </a:solidFill>
            </p:spPr>
            <p:txBody>
              <a:bodyPr wrap="square" lIns="0" tIns="0" rIns="0" bIns="0" rtlCol="0"/>
              <a:lstStyle/>
              <a:p>
                <a:endParaRPr sz="900" b="1" dirty="0"/>
              </a:p>
            </p:txBody>
          </p:sp>
          <p:sp>
            <p:nvSpPr>
              <p:cNvPr id="337" name="object 8"/>
              <p:cNvSpPr/>
              <p:nvPr/>
            </p:nvSpPr>
            <p:spPr>
              <a:xfrm>
                <a:off x="782596" y="5328841"/>
                <a:ext cx="279400" cy="495300"/>
              </a:xfrm>
              <a:custGeom>
                <a:avLst/>
                <a:gdLst/>
                <a:ahLst/>
                <a:cxnLst/>
                <a:rect l="l" t="t" r="r" b="b"/>
                <a:pathLst>
                  <a:path w="279400" h="495300">
                    <a:moveTo>
                      <a:pt x="0" y="495299"/>
                    </a:moveTo>
                    <a:lnTo>
                      <a:pt x="279400" y="495299"/>
                    </a:lnTo>
                    <a:lnTo>
                      <a:pt x="279400" y="0"/>
                    </a:lnTo>
                    <a:lnTo>
                      <a:pt x="0" y="0"/>
                    </a:lnTo>
                    <a:lnTo>
                      <a:pt x="0" y="495299"/>
                    </a:lnTo>
                    <a:close/>
                  </a:path>
                </a:pathLst>
              </a:custGeom>
              <a:solidFill>
                <a:srgbClr val="00338D"/>
              </a:solidFill>
            </p:spPr>
            <p:txBody>
              <a:bodyPr wrap="square" lIns="0" tIns="0" rIns="0" bIns="0" rtlCol="0"/>
              <a:lstStyle/>
              <a:p>
                <a:endParaRPr sz="900" b="1" dirty="0"/>
              </a:p>
            </p:txBody>
          </p:sp>
          <p:sp>
            <p:nvSpPr>
              <p:cNvPr id="338" name="object 9"/>
              <p:cNvSpPr/>
              <p:nvPr/>
            </p:nvSpPr>
            <p:spPr>
              <a:xfrm>
                <a:off x="896894" y="5836846"/>
                <a:ext cx="50800" cy="50800"/>
              </a:xfrm>
              <a:custGeom>
                <a:avLst/>
                <a:gdLst/>
                <a:ahLst/>
                <a:cxnLst/>
                <a:rect l="l" t="t" r="r" b="b"/>
                <a:pathLst>
                  <a:path w="50800" h="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3" y="48804"/>
                    </a:lnTo>
                    <a:lnTo>
                      <a:pt x="43357" y="43362"/>
                    </a:lnTo>
                    <a:lnTo>
                      <a:pt x="48802" y="35289"/>
                    </a:lnTo>
                    <a:lnTo>
                      <a:pt x="50800" y="25400"/>
                    </a:lnTo>
                    <a:lnTo>
                      <a:pt x="48802" y="15516"/>
                    </a:lnTo>
                    <a:lnTo>
                      <a:pt x="43357" y="7442"/>
                    </a:lnTo>
                    <a:lnTo>
                      <a:pt x="35283" y="1997"/>
                    </a:lnTo>
                    <a:lnTo>
                      <a:pt x="25400" y="0"/>
                    </a:lnTo>
                    <a:close/>
                  </a:path>
                </a:pathLst>
              </a:custGeom>
              <a:solidFill>
                <a:srgbClr val="00338D"/>
              </a:solidFill>
            </p:spPr>
            <p:txBody>
              <a:bodyPr wrap="square" lIns="0" tIns="0" rIns="0" bIns="0" rtlCol="0"/>
              <a:lstStyle/>
              <a:p>
                <a:endParaRPr sz="900" b="1" dirty="0"/>
              </a:p>
            </p:txBody>
          </p:sp>
          <p:sp>
            <p:nvSpPr>
              <p:cNvPr id="339" name="object 10"/>
              <p:cNvSpPr/>
              <p:nvPr/>
            </p:nvSpPr>
            <p:spPr>
              <a:xfrm>
                <a:off x="858796" y="5303441"/>
                <a:ext cx="127000" cy="0"/>
              </a:xfrm>
              <a:custGeom>
                <a:avLst/>
                <a:gdLst/>
                <a:ahLst/>
                <a:cxnLst/>
                <a:rect l="l" t="t" r="r" b="b"/>
                <a:pathLst>
                  <a:path w="127000">
                    <a:moveTo>
                      <a:pt x="0" y="0"/>
                    </a:moveTo>
                    <a:lnTo>
                      <a:pt x="127000" y="0"/>
                    </a:lnTo>
                  </a:path>
                </a:pathLst>
              </a:custGeom>
              <a:ln w="25400">
                <a:solidFill>
                  <a:srgbClr val="004690"/>
                </a:solidFill>
              </a:ln>
            </p:spPr>
            <p:txBody>
              <a:bodyPr wrap="square" lIns="0" tIns="0" rIns="0" bIns="0" rtlCol="0"/>
              <a:lstStyle/>
              <a:p>
                <a:endParaRPr sz="900" b="1" dirty="0"/>
              </a:p>
            </p:txBody>
          </p:sp>
        </p:grpSp>
        <p:grpSp>
          <p:nvGrpSpPr>
            <p:cNvPr id="262" name="Group 261"/>
            <p:cNvGrpSpPr/>
            <p:nvPr/>
          </p:nvGrpSpPr>
          <p:grpSpPr>
            <a:xfrm>
              <a:off x="2001937" y="9212411"/>
              <a:ext cx="92521" cy="110471"/>
              <a:chOff x="3320182" y="3816873"/>
              <a:chExt cx="92521" cy="110471"/>
            </a:xfrm>
          </p:grpSpPr>
          <p:sp>
            <p:nvSpPr>
              <p:cNvPr id="334" name="Freeform 29"/>
              <p:cNvSpPr>
                <a:spLocks/>
              </p:cNvSpPr>
              <p:nvPr/>
            </p:nvSpPr>
            <p:spPr bwMode="auto">
              <a:xfrm>
                <a:off x="3328594" y="3816873"/>
                <a:ext cx="84109" cy="110471"/>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335" name="Freeform 30"/>
              <p:cNvSpPr>
                <a:spLocks/>
              </p:cNvSpPr>
              <p:nvPr/>
            </p:nvSpPr>
            <p:spPr bwMode="auto">
              <a:xfrm>
                <a:off x="3320182" y="3852920"/>
                <a:ext cx="50466" cy="63956"/>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grpSp>
      </p:grpSp>
      <p:grpSp>
        <p:nvGrpSpPr>
          <p:cNvPr id="19" name="Group 18"/>
          <p:cNvGrpSpPr/>
          <p:nvPr/>
        </p:nvGrpSpPr>
        <p:grpSpPr>
          <a:xfrm>
            <a:off x="1177356" y="2171975"/>
            <a:ext cx="583502" cy="918525"/>
            <a:chOff x="1573963" y="7672620"/>
            <a:chExt cx="683702" cy="1076255"/>
          </a:xfrm>
        </p:grpSpPr>
        <p:sp>
          <p:nvSpPr>
            <p:cNvPr id="253" name="Freeform 5"/>
            <p:cNvSpPr>
              <a:spLocks/>
            </p:cNvSpPr>
            <p:nvPr/>
          </p:nvSpPr>
          <p:spPr bwMode="auto">
            <a:xfrm>
              <a:off x="1744998" y="7786449"/>
              <a:ext cx="222681" cy="326313"/>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254" name="Freeform 6"/>
            <p:cNvSpPr>
              <a:spLocks/>
            </p:cNvSpPr>
            <p:nvPr/>
          </p:nvSpPr>
          <p:spPr bwMode="auto">
            <a:xfrm>
              <a:off x="1882033" y="7687797"/>
              <a:ext cx="239809" cy="424965"/>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255" name="Freeform 7"/>
            <p:cNvSpPr>
              <a:spLocks/>
            </p:cNvSpPr>
            <p:nvPr/>
          </p:nvSpPr>
          <p:spPr bwMode="auto">
            <a:xfrm>
              <a:off x="1694753" y="7800544"/>
              <a:ext cx="170151" cy="313303"/>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256" name="Freeform 8"/>
            <p:cNvSpPr>
              <a:spLocks/>
            </p:cNvSpPr>
            <p:nvPr/>
          </p:nvSpPr>
          <p:spPr bwMode="auto">
            <a:xfrm>
              <a:off x="1744998" y="7672620"/>
              <a:ext cx="103917" cy="99737"/>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257" name="Freeform 31"/>
            <p:cNvSpPr>
              <a:spLocks/>
            </p:cNvSpPr>
            <p:nvPr/>
          </p:nvSpPr>
          <p:spPr bwMode="auto">
            <a:xfrm>
              <a:off x="1813053" y="8365136"/>
              <a:ext cx="161010" cy="193032"/>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pic>
          <p:nvPicPr>
            <p:cNvPr id="263" name="Picture 262">
              <a:extLst>
                <a:ext uri="{FF2B5EF4-FFF2-40B4-BE49-F238E27FC236}">
                  <a16:creationId xmlns:a16="http://schemas.microsoft.com/office/drawing/2014/main" xmlns="" id="{6B0059E0-23ED-413E-BFB0-A0AEE244C9C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45793" y="8000901"/>
              <a:ext cx="211872" cy="211872"/>
            </a:xfrm>
            <a:prstGeom prst="rect">
              <a:avLst/>
            </a:prstGeom>
          </p:spPr>
        </p:pic>
        <p:pic>
          <p:nvPicPr>
            <p:cNvPr id="264" name="Picture 6" descr="Office 365 for your business | Clearwater IT Servic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7533" y="8250165"/>
              <a:ext cx="214301" cy="184007"/>
            </a:xfrm>
            <a:prstGeom prst="rect">
              <a:avLst/>
            </a:prstGeom>
            <a:noFill/>
            <a:extLst>
              <a:ext uri="{909E8E84-426E-40DD-AFC4-6F175D3DCCD1}">
                <a14:hiddenFill xmlns:a14="http://schemas.microsoft.com/office/drawing/2010/main">
                  <a:solidFill>
                    <a:srgbClr val="FFFFFF"/>
                  </a:solidFill>
                </a14:hiddenFill>
              </a:ext>
            </a:extLst>
          </p:spPr>
        </p:pic>
        <p:sp>
          <p:nvSpPr>
            <p:cNvPr id="265" name="Freeform 28"/>
            <p:cNvSpPr>
              <a:spLocks noEditPoints="1"/>
            </p:cNvSpPr>
            <p:nvPr/>
          </p:nvSpPr>
          <p:spPr bwMode="auto">
            <a:xfrm>
              <a:off x="1697702" y="8323274"/>
              <a:ext cx="446982" cy="425601"/>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pic>
          <p:nvPicPr>
            <p:cNvPr id="295" name="Picture 294">
              <a:extLst>
                <a:ext uri="{FF2B5EF4-FFF2-40B4-BE49-F238E27FC236}">
                  <a16:creationId xmlns:a16="http://schemas.microsoft.com/office/drawing/2014/main" xmlns="" id="{A323B5C9-7894-40CA-8BDD-076AB0E51A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963" y="7985851"/>
              <a:ext cx="182453" cy="214925"/>
            </a:xfrm>
            <a:prstGeom prst="rect">
              <a:avLst/>
            </a:prstGeom>
          </p:spPr>
        </p:pic>
      </p:grpSp>
      <p:grpSp>
        <p:nvGrpSpPr>
          <p:cNvPr id="29" name="Group 28"/>
          <p:cNvGrpSpPr/>
          <p:nvPr/>
        </p:nvGrpSpPr>
        <p:grpSpPr>
          <a:xfrm>
            <a:off x="9837459" y="2250194"/>
            <a:ext cx="1293523" cy="2728408"/>
            <a:chOff x="9837459" y="2401330"/>
            <a:chExt cx="1293523" cy="2728408"/>
          </a:xfrm>
        </p:grpSpPr>
        <p:sp>
          <p:nvSpPr>
            <p:cNvPr id="11" name="object 498"/>
            <p:cNvSpPr/>
            <p:nvPr/>
          </p:nvSpPr>
          <p:spPr>
            <a:xfrm>
              <a:off x="10180320" y="2751914"/>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KeyVault</a:t>
              </a:r>
              <a:endParaRPr sz="800" dirty="0">
                <a:solidFill>
                  <a:schemeClr val="tx2"/>
                </a:solidFill>
              </a:endParaRPr>
            </a:p>
          </p:txBody>
        </p:sp>
        <p:sp>
          <p:nvSpPr>
            <p:cNvPr id="12" name="object 498"/>
            <p:cNvSpPr/>
            <p:nvPr/>
          </p:nvSpPr>
          <p:spPr>
            <a:xfrm>
              <a:off x="10180320" y="3102498"/>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smtClean="0">
                  <a:solidFill>
                    <a:schemeClr val="tx2"/>
                  </a:solidFill>
                </a:rPr>
                <a:t>Advance Threat Protection</a:t>
              </a:r>
              <a:endParaRPr sz="800" dirty="0">
                <a:solidFill>
                  <a:schemeClr val="tx2"/>
                </a:solidFill>
              </a:endParaRPr>
            </a:p>
          </p:txBody>
        </p:sp>
        <p:sp>
          <p:nvSpPr>
            <p:cNvPr id="113" name="object 498"/>
            <p:cNvSpPr/>
            <p:nvPr/>
          </p:nvSpPr>
          <p:spPr>
            <a:xfrm>
              <a:off x="10180320" y="4154250"/>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App Proxy</a:t>
              </a:r>
              <a:endParaRPr sz="800" dirty="0">
                <a:solidFill>
                  <a:schemeClr val="tx2"/>
                </a:solidFill>
              </a:endParaRPr>
            </a:p>
          </p:txBody>
        </p:sp>
        <p:sp>
          <p:nvSpPr>
            <p:cNvPr id="110" name="object 498"/>
            <p:cNvSpPr/>
            <p:nvPr/>
          </p:nvSpPr>
          <p:spPr>
            <a:xfrm>
              <a:off x="10180320" y="3453082"/>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r>
                <a:rPr lang="en-US" sz="800" dirty="0">
                  <a:cs typeface="Calibri" panose="020F0502020204030204" pitchFamily="34" charset="0"/>
                </a:rPr>
                <a:t>Azure AD</a:t>
              </a:r>
              <a:endParaRPr sz="800" dirty="0">
                <a:cs typeface="Calibri" panose="020F0502020204030204" pitchFamily="34" charset="0"/>
              </a:endParaRPr>
            </a:p>
          </p:txBody>
        </p:sp>
        <p:sp>
          <p:nvSpPr>
            <p:cNvPr id="152" name="object 498">
              <a:extLst>
                <a:ext uri="{FF2B5EF4-FFF2-40B4-BE49-F238E27FC236}">
                  <a16:creationId xmlns:a16="http://schemas.microsoft.com/office/drawing/2014/main" xmlns="" id="{BEC28EF3-8BC7-4260-8F06-42069CE66EC8}"/>
                </a:ext>
              </a:extLst>
            </p:cNvPr>
            <p:cNvSpPr/>
            <p:nvPr/>
          </p:nvSpPr>
          <p:spPr>
            <a:xfrm>
              <a:off x="10180320" y="3803666"/>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Azure Information Protection</a:t>
              </a:r>
              <a:endParaRPr sz="800" dirty="0">
                <a:solidFill>
                  <a:schemeClr val="tx2"/>
                </a:solidFill>
              </a:endParaRPr>
            </a:p>
          </p:txBody>
        </p:sp>
        <p:sp>
          <p:nvSpPr>
            <p:cNvPr id="10" name="object 498"/>
            <p:cNvSpPr/>
            <p:nvPr/>
          </p:nvSpPr>
          <p:spPr>
            <a:xfrm>
              <a:off x="10180320" y="2401330"/>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Microsoft Defender ATP</a:t>
              </a:r>
              <a:endParaRPr sz="800" dirty="0">
                <a:solidFill>
                  <a:schemeClr val="tx2"/>
                </a:solidFill>
              </a:endParaRPr>
            </a:p>
          </p:txBody>
        </p:sp>
        <p:sp>
          <p:nvSpPr>
            <p:cNvPr id="212" name="object 498">
              <a:extLst>
                <a:ext uri="{FF2B5EF4-FFF2-40B4-BE49-F238E27FC236}">
                  <a16:creationId xmlns:a16="http://schemas.microsoft.com/office/drawing/2014/main" xmlns="" id="{F853E9DF-298D-4963-8C7B-2B6E78AF125D}"/>
                </a:ext>
              </a:extLst>
            </p:cNvPr>
            <p:cNvSpPr/>
            <p:nvPr/>
          </p:nvSpPr>
          <p:spPr>
            <a:xfrm>
              <a:off x="10180320" y="4504834"/>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Microsoft Cloud App Security</a:t>
              </a:r>
              <a:endParaRPr sz="800" dirty="0">
                <a:solidFill>
                  <a:schemeClr val="tx2"/>
                </a:solidFill>
              </a:endParaRPr>
            </a:p>
          </p:txBody>
        </p:sp>
        <p:sp>
          <p:nvSpPr>
            <p:cNvPr id="223" name="object 498">
              <a:extLst>
                <a:ext uri="{FF2B5EF4-FFF2-40B4-BE49-F238E27FC236}">
                  <a16:creationId xmlns:a16="http://schemas.microsoft.com/office/drawing/2014/main" xmlns="" id="{A9F52F10-A8B8-4FD0-BFA2-6A6F642880A0}"/>
                </a:ext>
              </a:extLst>
            </p:cNvPr>
            <p:cNvSpPr/>
            <p:nvPr/>
          </p:nvSpPr>
          <p:spPr>
            <a:xfrm>
              <a:off x="10180320" y="4855418"/>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Azure Firewall</a:t>
              </a:r>
              <a:endParaRPr sz="800" dirty="0">
                <a:solidFill>
                  <a:schemeClr val="tx2"/>
                </a:solidFill>
              </a:endParaRPr>
            </a:p>
          </p:txBody>
        </p:sp>
        <p:sp>
          <p:nvSpPr>
            <p:cNvPr id="166" name="object 355"/>
            <p:cNvSpPr/>
            <p:nvPr/>
          </p:nvSpPr>
          <p:spPr>
            <a:xfrm>
              <a:off x="9837459" y="3117865"/>
              <a:ext cx="178688" cy="243586"/>
            </a:xfrm>
            <a:prstGeom prst="rect">
              <a:avLst/>
            </a:prstGeom>
            <a:blipFill>
              <a:blip r:embed="rId5" cstate="print"/>
              <a:stretch>
                <a:fillRect/>
              </a:stretch>
            </a:blipFill>
          </p:spPr>
          <p:txBody>
            <a:bodyPr wrap="square" lIns="0" tIns="0" rIns="0" bIns="0" rtlCol="0"/>
            <a:lstStyle/>
            <a:p>
              <a:endParaRPr dirty="0"/>
            </a:p>
          </p:txBody>
        </p:sp>
        <p:pic>
          <p:nvPicPr>
            <p:cNvPr id="243" name="Picture 242"/>
            <p:cNvPicPr>
              <a:picLocks noChangeAspect="1"/>
            </p:cNvPicPr>
            <p:nvPr/>
          </p:nvPicPr>
          <p:blipFill>
            <a:blip r:embed="rId6"/>
            <a:stretch>
              <a:fillRect/>
            </a:stretch>
          </p:blipFill>
          <p:spPr>
            <a:xfrm>
              <a:off x="9837459" y="3472631"/>
              <a:ext cx="260361" cy="235223"/>
            </a:xfrm>
            <a:prstGeom prst="rect">
              <a:avLst/>
            </a:prstGeom>
          </p:spPr>
        </p:pic>
        <p:pic>
          <p:nvPicPr>
            <p:cNvPr id="266" name="Picture 265"/>
            <p:cNvPicPr>
              <a:picLocks noChangeAspect="1"/>
            </p:cNvPicPr>
            <p:nvPr/>
          </p:nvPicPr>
          <p:blipFill>
            <a:blip r:embed="rId7"/>
            <a:stretch>
              <a:fillRect/>
            </a:stretch>
          </p:blipFill>
          <p:spPr>
            <a:xfrm>
              <a:off x="9837459" y="4171668"/>
              <a:ext cx="246293" cy="239485"/>
            </a:xfrm>
            <a:prstGeom prst="rect">
              <a:avLst/>
            </a:prstGeom>
          </p:spPr>
        </p:pic>
        <p:pic>
          <p:nvPicPr>
            <p:cNvPr id="282" name="Picture 281">
              <a:extLst>
                <a:ext uri="{FF2B5EF4-FFF2-40B4-BE49-F238E27FC236}">
                  <a16:creationId xmlns:a16="http://schemas.microsoft.com/office/drawing/2014/main" xmlns="" id="{9B6703E1-1902-461D-8400-F5561BB27FEF}"/>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37459" y="2432554"/>
              <a:ext cx="211872" cy="211872"/>
            </a:xfrm>
            <a:prstGeom prst="rect">
              <a:avLst/>
            </a:prstGeom>
          </p:spPr>
        </p:pic>
        <p:pic>
          <p:nvPicPr>
            <p:cNvPr id="296" name="Picture 295">
              <a:extLst>
                <a:ext uri="{FF2B5EF4-FFF2-40B4-BE49-F238E27FC236}">
                  <a16:creationId xmlns:a16="http://schemas.microsoft.com/office/drawing/2014/main" xmlns="" id="{8675630D-E623-430C-B000-90FF3DE18D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7459" y="3833364"/>
              <a:ext cx="182453" cy="214925"/>
            </a:xfrm>
            <a:prstGeom prst="rect">
              <a:avLst/>
            </a:prstGeom>
          </p:spPr>
        </p:pic>
        <p:pic>
          <p:nvPicPr>
            <p:cNvPr id="311" name="Picture 310">
              <a:extLst>
                <a:ext uri="{FF2B5EF4-FFF2-40B4-BE49-F238E27FC236}">
                  <a16:creationId xmlns:a16="http://schemas.microsoft.com/office/drawing/2014/main" xmlns="" id="{E84C5C0E-2F7F-4973-93CC-729A9B0EF1A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37459" y="4538030"/>
              <a:ext cx="285632" cy="207929"/>
            </a:xfrm>
            <a:prstGeom prst="rect">
              <a:avLst/>
            </a:prstGeom>
            <a:noFill/>
          </p:spPr>
        </p:pic>
        <p:pic>
          <p:nvPicPr>
            <p:cNvPr id="314" name="Picture 313" descr="A picture containing building, drawing&#10;&#10;Description automatically generated">
              <a:extLst>
                <a:ext uri="{FF2B5EF4-FFF2-40B4-BE49-F238E27FC236}">
                  <a16:creationId xmlns:a16="http://schemas.microsoft.com/office/drawing/2014/main" xmlns="" id="{466F72F8-90F6-488A-B8C6-98F7CE9B56B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92516" y="4898127"/>
              <a:ext cx="200030" cy="188903"/>
            </a:xfrm>
            <a:prstGeom prst="rect">
              <a:avLst/>
            </a:prstGeom>
          </p:spPr>
        </p:pic>
        <p:pic>
          <p:nvPicPr>
            <p:cNvPr id="316" name="Picture 315">
              <a:extLst>
                <a:ext uri="{FF2B5EF4-FFF2-40B4-BE49-F238E27FC236}">
                  <a16:creationId xmlns:a16="http://schemas.microsoft.com/office/drawing/2014/main" xmlns="" id="{4561B2D9-754B-4AB4-A60B-FD8662B23583}"/>
                </a:ext>
              </a:extLst>
            </p:cNvPr>
            <p:cNvPicPr>
              <a:picLocks noChangeAspect="1"/>
            </p:cNvPicPr>
            <p:nvPr/>
          </p:nvPicPr>
          <p:blipFill>
            <a:blip r:embed="rId10"/>
            <a:stretch>
              <a:fillRect/>
            </a:stretch>
          </p:blipFill>
          <p:spPr>
            <a:xfrm>
              <a:off x="9837459" y="2778471"/>
              <a:ext cx="222246" cy="221207"/>
            </a:xfrm>
            <a:prstGeom prst="rect">
              <a:avLst/>
            </a:prstGeom>
          </p:spPr>
        </p:pic>
      </p:grpSp>
      <p:grpSp>
        <p:nvGrpSpPr>
          <p:cNvPr id="350" name="Group 349"/>
          <p:cNvGrpSpPr/>
          <p:nvPr/>
        </p:nvGrpSpPr>
        <p:grpSpPr>
          <a:xfrm>
            <a:off x="970924" y="3281520"/>
            <a:ext cx="1005840" cy="741904"/>
            <a:chOff x="998400" y="1844320"/>
            <a:chExt cx="938350" cy="741904"/>
          </a:xfrm>
        </p:grpSpPr>
        <p:sp>
          <p:nvSpPr>
            <p:cNvPr id="351" name="Rectangle 350"/>
            <p:cNvSpPr/>
            <p:nvPr/>
          </p:nvSpPr>
          <p:spPr>
            <a:xfrm>
              <a:off x="998400" y="1844320"/>
              <a:ext cx="938350" cy="741904"/>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b="1" dirty="0">
                <a:solidFill>
                  <a:prstClr val="white"/>
                </a:solidFill>
              </a:endParaRPr>
            </a:p>
          </p:txBody>
        </p:sp>
        <p:sp>
          <p:nvSpPr>
            <p:cNvPr id="352" name="TextBox 351"/>
            <p:cNvSpPr txBox="1"/>
            <p:nvPr/>
          </p:nvSpPr>
          <p:spPr>
            <a:xfrm>
              <a:off x="1064243" y="1908083"/>
              <a:ext cx="806664" cy="18288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b="1" dirty="0"/>
                <a:t>Unmanaged</a:t>
              </a:r>
            </a:p>
          </p:txBody>
        </p:sp>
      </p:grpSp>
      <p:grpSp>
        <p:nvGrpSpPr>
          <p:cNvPr id="64" name="Group 63"/>
          <p:cNvGrpSpPr/>
          <p:nvPr/>
        </p:nvGrpSpPr>
        <p:grpSpPr>
          <a:xfrm>
            <a:off x="3039255" y="1330126"/>
            <a:ext cx="6406795" cy="406775"/>
            <a:chOff x="3039255" y="1330126"/>
            <a:chExt cx="6406795" cy="406775"/>
          </a:xfrm>
        </p:grpSpPr>
        <p:sp>
          <p:nvSpPr>
            <p:cNvPr id="115" name="Rectangle 114"/>
            <p:cNvSpPr/>
            <p:nvPr/>
          </p:nvSpPr>
          <p:spPr>
            <a:xfrm>
              <a:off x="3039255" y="1330126"/>
              <a:ext cx="6406795" cy="406775"/>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r>
                <a:rPr lang="en-US" sz="900" b="1" dirty="0">
                  <a:solidFill>
                    <a:srgbClr val="00338D"/>
                  </a:solidFill>
                </a:rPr>
                <a:t>Governance</a:t>
              </a:r>
            </a:p>
          </p:txBody>
        </p:sp>
        <p:grpSp>
          <p:nvGrpSpPr>
            <p:cNvPr id="27" name="Group 26"/>
            <p:cNvGrpSpPr/>
            <p:nvPr/>
          </p:nvGrpSpPr>
          <p:grpSpPr>
            <a:xfrm>
              <a:off x="4125413" y="1404105"/>
              <a:ext cx="4870570" cy="258816"/>
              <a:chOff x="4125413" y="1404105"/>
              <a:chExt cx="4870570" cy="258816"/>
            </a:xfrm>
          </p:grpSpPr>
          <p:grpSp>
            <p:nvGrpSpPr>
              <p:cNvPr id="23" name="Group 22"/>
              <p:cNvGrpSpPr/>
              <p:nvPr/>
            </p:nvGrpSpPr>
            <p:grpSpPr>
              <a:xfrm>
                <a:off x="4125413" y="1404105"/>
                <a:ext cx="4870570" cy="258816"/>
                <a:chOff x="4125413" y="1404105"/>
                <a:chExt cx="4749820" cy="258816"/>
              </a:xfrm>
            </p:grpSpPr>
            <p:sp>
              <p:nvSpPr>
                <p:cNvPr id="134" name="Rectangle 133">
                  <a:extLst>
                    <a:ext uri="{FF2B5EF4-FFF2-40B4-BE49-F238E27FC236}">
                      <a16:creationId xmlns:a16="http://schemas.microsoft.com/office/drawing/2014/main" xmlns="" id="{8967F813-A94D-4EA0-B59C-E96E1A4D66B8}"/>
                    </a:ext>
                  </a:extLst>
                </p:cNvPr>
                <p:cNvSpPr/>
                <p:nvPr/>
              </p:nvSpPr>
              <p:spPr>
                <a:xfrm>
                  <a:off x="4125413" y="1404105"/>
                  <a:ext cx="1443892" cy="258816"/>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smtClean="0">
                      <a:solidFill>
                        <a:schemeClr val="bg1"/>
                      </a:solidFill>
                    </a:rPr>
                    <a:t>      Azure </a:t>
                  </a:r>
                  <a:r>
                    <a:rPr lang="en-US" sz="900" b="1" dirty="0">
                      <a:solidFill>
                        <a:schemeClr val="bg1"/>
                      </a:solidFill>
                    </a:rPr>
                    <a:t>Advisor</a:t>
                  </a:r>
                </a:p>
              </p:txBody>
            </p:sp>
            <p:sp>
              <p:nvSpPr>
                <p:cNvPr id="353" name="Rectangle 352">
                  <a:extLst>
                    <a:ext uri="{FF2B5EF4-FFF2-40B4-BE49-F238E27FC236}">
                      <a16:creationId xmlns:a16="http://schemas.microsoft.com/office/drawing/2014/main" xmlns="" id="{8967F813-A94D-4EA0-B59C-E96E1A4D66B8}"/>
                    </a:ext>
                  </a:extLst>
                </p:cNvPr>
                <p:cNvSpPr/>
                <p:nvPr/>
              </p:nvSpPr>
              <p:spPr>
                <a:xfrm>
                  <a:off x="5778377" y="1404105"/>
                  <a:ext cx="1443892" cy="258816"/>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smtClean="0">
                      <a:solidFill>
                        <a:schemeClr val="bg1"/>
                      </a:solidFill>
                    </a:rPr>
                    <a:t>    Azure </a:t>
                  </a:r>
                  <a:r>
                    <a:rPr lang="en-US" sz="900" b="1" dirty="0">
                      <a:solidFill>
                        <a:schemeClr val="bg1"/>
                      </a:solidFill>
                    </a:rPr>
                    <a:t>Policy</a:t>
                  </a:r>
                </a:p>
              </p:txBody>
            </p:sp>
            <p:sp>
              <p:nvSpPr>
                <p:cNvPr id="354" name="Rectangle 353">
                  <a:extLst>
                    <a:ext uri="{FF2B5EF4-FFF2-40B4-BE49-F238E27FC236}">
                      <a16:creationId xmlns:a16="http://schemas.microsoft.com/office/drawing/2014/main" xmlns="" id="{8967F813-A94D-4EA0-B59C-E96E1A4D66B8}"/>
                    </a:ext>
                  </a:extLst>
                </p:cNvPr>
                <p:cNvSpPr/>
                <p:nvPr/>
              </p:nvSpPr>
              <p:spPr>
                <a:xfrm>
                  <a:off x="7431341" y="1404105"/>
                  <a:ext cx="1443892" cy="258816"/>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smtClean="0">
                      <a:solidFill>
                        <a:schemeClr val="bg1"/>
                      </a:solidFill>
                    </a:rPr>
                    <a:t>       Azure </a:t>
                  </a:r>
                  <a:r>
                    <a:rPr lang="en-US" sz="900" b="1" dirty="0">
                      <a:solidFill>
                        <a:schemeClr val="bg1"/>
                      </a:solidFill>
                    </a:rPr>
                    <a:t>BluePrints</a:t>
                  </a:r>
                </a:p>
              </p:txBody>
            </p:sp>
          </p:grpSp>
          <p:pic>
            <p:nvPicPr>
              <p:cNvPr id="269" name="Picture 268"/>
              <p:cNvPicPr>
                <a:picLocks noChangeAspect="1"/>
              </p:cNvPicPr>
              <p:nvPr/>
            </p:nvPicPr>
            <p:blipFill>
              <a:blip r:embed="rId11"/>
              <a:stretch>
                <a:fillRect/>
              </a:stretch>
            </p:blipFill>
            <p:spPr>
              <a:xfrm>
                <a:off x="5951973" y="1428122"/>
                <a:ext cx="207724" cy="210782"/>
              </a:xfrm>
              <a:prstGeom prst="rect">
                <a:avLst/>
              </a:prstGeom>
            </p:spPr>
          </p:pic>
          <p:pic>
            <p:nvPicPr>
              <p:cNvPr id="286" name="Graphic 30">
                <a:extLst>
                  <a:ext uri="{FF2B5EF4-FFF2-40B4-BE49-F238E27FC236}">
                    <a16:creationId xmlns:a16="http://schemas.microsoft.com/office/drawing/2014/main" xmlns="" id="{975E2E9F-ED11-4DCA-A0A2-52B5ED0BE2D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7597692" y="1428995"/>
                <a:ext cx="223221" cy="209037"/>
              </a:xfrm>
              <a:prstGeom prst="rect">
                <a:avLst/>
              </a:prstGeom>
            </p:spPr>
          </p:pic>
          <p:pic>
            <p:nvPicPr>
              <p:cNvPr id="294" name="Picture 293">
                <a:extLst>
                  <a:ext uri="{FF2B5EF4-FFF2-40B4-BE49-F238E27FC236}">
                    <a16:creationId xmlns:a16="http://schemas.microsoft.com/office/drawing/2014/main" xmlns="" id="{AB45D9E1-7738-46EC-B467-56B6FF42B1D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39296" y="1437425"/>
                <a:ext cx="192176" cy="192176"/>
              </a:xfrm>
              <a:prstGeom prst="rect">
                <a:avLst/>
              </a:prstGeom>
            </p:spPr>
          </p:pic>
        </p:grpSp>
      </p:grpSp>
      <p:sp>
        <p:nvSpPr>
          <p:cNvPr id="356" name="Rectangle 355"/>
          <p:cNvSpPr/>
          <p:nvPr/>
        </p:nvSpPr>
        <p:spPr>
          <a:xfrm>
            <a:off x="3039255" y="1847013"/>
            <a:ext cx="6406795" cy="475962"/>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r>
              <a:rPr lang="en-US" sz="900" b="1" dirty="0">
                <a:solidFill>
                  <a:srgbClr val="00338D"/>
                </a:solidFill>
              </a:rPr>
              <a:t>SaaS</a:t>
            </a:r>
          </a:p>
        </p:txBody>
      </p:sp>
      <p:sp>
        <p:nvSpPr>
          <p:cNvPr id="362" name="Rectangle 361">
            <a:extLst>
              <a:ext uri="{FF2B5EF4-FFF2-40B4-BE49-F238E27FC236}">
                <a16:creationId xmlns:a16="http://schemas.microsoft.com/office/drawing/2014/main" xmlns="" id="{8967F813-A94D-4EA0-B59C-E96E1A4D66B8}"/>
              </a:ext>
            </a:extLst>
          </p:cNvPr>
          <p:cNvSpPr/>
          <p:nvPr/>
        </p:nvSpPr>
        <p:spPr>
          <a:xfrm>
            <a:off x="4275924" y="1933575"/>
            <a:ext cx="1179576" cy="302837"/>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Office 365</a:t>
            </a:r>
          </a:p>
        </p:txBody>
      </p:sp>
      <p:sp>
        <p:nvSpPr>
          <p:cNvPr id="363" name="Rectangle 362">
            <a:extLst>
              <a:ext uri="{FF2B5EF4-FFF2-40B4-BE49-F238E27FC236}">
                <a16:creationId xmlns:a16="http://schemas.microsoft.com/office/drawing/2014/main" xmlns="" id="{8967F813-A94D-4EA0-B59C-E96E1A4D66B8}"/>
              </a:ext>
            </a:extLst>
          </p:cNvPr>
          <p:cNvSpPr/>
          <p:nvPr/>
        </p:nvSpPr>
        <p:spPr>
          <a:xfrm>
            <a:off x="5970910" y="1933575"/>
            <a:ext cx="1179576" cy="302837"/>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Box</a:t>
            </a:r>
          </a:p>
        </p:txBody>
      </p:sp>
      <p:sp>
        <p:nvSpPr>
          <p:cNvPr id="364" name="Rectangle 363">
            <a:extLst>
              <a:ext uri="{FF2B5EF4-FFF2-40B4-BE49-F238E27FC236}">
                <a16:creationId xmlns:a16="http://schemas.microsoft.com/office/drawing/2014/main" xmlns="" id="{8967F813-A94D-4EA0-B59C-E96E1A4D66B8}"/>
              </a:ext>
            </a:extLst>
          </p:cNvPr>
          <p:cNvSpPr/>
          <p:nvPr/>
        </p:nvSpPr>
        <p:spPr>
          <a:xfrm>
            <a:off x="7665895" y="1933575"/>
            <a:ext cx="1179576" cy="302837"/>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Salesforce</a:t>
            </a:r>
          </a:p>
        </p:txBody>
      </p:sp>
      <p:sp>
        <p:nvSpPr>
          <p:cNvPr id="366" name="Rectangle 365"/>
          <p:cNvSpPr/>
          <p:nvPr/>
        </p:nvSpPr>
        <p:spPr>
          <a:xfrm>
            <a:off x="3039255" y="2381843"/>
            <a:ext cx="6406795" cy="1143480"/>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r>
              <a:rPr lang="en-US" sz="900" b="1" dirty="0">
                <a:solidFill>
                  <a:srgbClr val="00338D"/>
                </a:solidFill>
              </a:rPr>
              <a:t>Azure</a:t>
            </a:r>
          </a:p>
        </p:txBody>
      </p:sp>
      <p:sp>
        <p:nvSpPr>
          <p:cNvPr id="368" name="Rectangle 367">
            <a:extLst>
              <a:ext uri="{FF2B5EF4-FFF2-40B4-BE49-F238E27FC236}">
                <a16:creationId xmlns:a16="http://schemas.microsoft.com/office/drawing/2014/main" xmlns="" id="{8967F813-A94D-4EA0-B59C-E96E1A4D66B8}"/>
              </a:ext>
            </a:extLst>
          </p:cNvPr>
          <p:cNvSpPr/>
          <p:nvPr/>
        </p:nvSpPr>
        <p:spPr>
          <a:xfrm>
            <a:off x="4125413" y="2432827"/>
            <a:ext cx="1480599" cy="1024245"/>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r>
              <a:rPr lang="en-US" sz="900" b="1" dirty="0">
                <a:solidFill>
                  <a:srgbClr val="00338D"/>
                </a:solidFill>
              </a:rPr>
              <a:t>Edge</a:t>
            </a:r>
          </a:p>
        </p:txBody>
      </p:sp>
      <p:sp>
        <p:nvSpPr>
          <p:cNvPr id="369" name="Rectangle 368">
            <a:extLst>
              <a:ext uri="{FF2B5EF4-FFF2-40B4-BE49-F238E27FC236}">
                <a16:creationId xmlns:a16="http://schemas.microsoft.com/office/drawing/2014/main" xmlns="" id="{8967F813-A94D-4EA0-B59C-E96E1A4D66B8}"/>
              </a:ext>
            </a:extLst>
          </p:cNvPr>
          <p:cNvSpPr/>
          <p:nvPr/>
        </p:nvSpPr>
        <p:spPr>
          <a:xfrm>
            <a:off x="5820399" y="2432827"/>
            <a:ext cx="1480599" cy="1024245"/>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r>
              <a:rPr lang="en-US" sz="900" b="1" dirty="0">
                <a:solidFill>
                  <a:srgbClr val="00338D"/>
                </a:solidFill>
              </a:rPr>
              <a:t>Compute</a:t>
            </a:r>
          </a:p>
        </p:txBody>
      </p:sp>
      <p:sp>
        <p:nvSpPr>
          <p:cNvPr id="370" name="Rectangle 369">
            <a:extLst>
              <a:ext uri="{FF2B5EF4-FFF2-40B4-BE49-F238E27FC236}">
                <a16:creationId xmlns:a16="http://schemas.microsoft.com/office/drawing/2014/main" xmlns="" id="{8967F813-A94D-4EA0-B59C-E96E1A4D66B8}"/>
              </a:ext>
            </a:extLst>
          </p:cNvPr>
          <p:cNvSpPr/>
          <p:nvPr/>
        </p:nvSpPr>
        <p:spPr>
          <a:xfrm>
            <a:off x="7515384" y="2432827"/>
            <a:ext cx="1480599" cy="1024245"/>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r>
              <a:rPr lang="en-US" sz="900" b="1" dirty="0">
                <a:solidFill>
                  <a:srgbClr val="00338D"/>
                </a:solidFill>
              </a:rPr>
              <a:t>Storage</a:t>
            </a:r>
          </a:p>
        </p:txBody>
      </p:sp>
      <p:sp>
        <p:nvSpPr>
          <p:cNvPr id="372" name="Rectangle 371"/>
          <p:cNvSpPr/>
          <p:nvPr/>
        </p:nvSpPr>
        <p:spPr>
          <a:xfrm>
            <a:off x="3039256" y="3584190"/>
            <a:ext cx="5173722" cy="518690"/>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r>
              <a:rPr lang="en-US" sz="900" b="1" dirty="0">
                <a:solidFill>
                  <a:srgbClr val="00338D"/>
                </a:solidFill>
              </a:rPr>
              <a:t>On premise</a:t>
            </a:r>
          </a:p>
        </p:txBody>
      </p:sp>
      <p:sp>
        <p:nvSpPr>
          <p:cNvPr id="374" name="Rectangle 373">
            <a:extLst>
              <a:ext uri="{FF2B5EF4-FFF2-40B4-BE49-F238E27FC236}">
                <a16:creationId xmlns:a16="http://schemas.microsoft.com/office/drawing/2014/main" xmlns="" id="{8967F813-A94D-4EA0-B59C-E96E1A4D66B8}"/>
              </a:ext>
            </a:extLst>
          </p:cNvPr>
          <p:cNvSpPr/>
          <p:nvPr/>
        </p:nvSpPr>
        <p:spPr>
          <a:xfrm>
            <a:off x="4277559" y="3678523"/>
            <a:ext cx="1179576" cy="330023"/>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Applications</a:t>
            </a:r>
          </a:p>
        </p:txBody>
      </p:sp>
      <p:sp>
        <p:nvSpPr>
          <p:cNvPr id="375" name="Rectangle 374">
            <a:extLst>
              <a:ext uri="{FF2B5EF4-FFF2-40B4-BE49-F238E27FC236}">
                <a16:creationId xmlns:a16="http://schemas.microsoft.com/office/drawing/2014/main" xmlns="" id="{8967F813-A94D-4EA0-B59C-E96E1A4D66B8}"/>
              </a:ext>
            </a:extLst>
          </p:cNvPr>
          <p:cNvSpPr/>
          <p:nvPr/>
        </p:nvSpPr>
        <p:spPr>
          <a:xfrm>
            <a:off x="5972545" y="3678523"/>
            <a:ext cx="1179576" cy="330023"/>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Servers</a:t>
            </a:r>
          </a:p>
        </p:txBody>
      </p:sp>
      <p:sp>
        <p:nvSpPr>
          <p:cNvPr id="377" name="Rectangle 376">
            <a:extLst>
              <a:ext uri="{FF2B5EF4-FFF2-40B4-BE49-F238E27FC236}">
                <a16:creationId xmlns:a16="http://schemas.microsoft.com/office/drawing/2014/main" xmlns="" id="{8967F813-A94D-4EA0-B59C-E96E1A4D66B8}"/>
              </a:ext>
            </a:extLst>
          </p:cNvPr>
          <p:cNvSpPr/>
          <p:nvPr/>
        </p:nvSpPr>
        <p:spPr>
          <a:xfrm>
            <a:off x="4274289" y="2846686"/>
            <a:ext cx="1182846"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Application Gateway</a:t>
            </a:r>
          </a:p>
        </p:txBody>
      </p:sp>
      <p:sp>
        <p:nvSpPr>
          <p:cNvPr id="378" name="Rectangle 377">
            <a:extLst>
              <a:ext uri="{FF2B5EF4-FFF2-40B4-BE49-F238E27FC236}">
                <a16:creationId xmlns:a16="http://schemas.microsoft.com/office/drawing/2014/main" xmlns="" id="{8967F813-A94D-4EA0-B59C-E96E1A4D66B8}"/>
              </a:ext>
            </a:extLst>
          </p:cNvPr>
          <p:cNvSpPr/>
          <p:nvPr/>
        </p:nvSpPr>
        <p:spPr>
          <a:xfrm>
            <a:off x="5969275" y="2846686"/>
            <a:ext cx="1182846"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Virtual </a:t>
            </a:r>
            <a:br>
              <a:rPr lang="en-US" sz="900" b="1" dirty="0">
                <a:solidFill>
                  <a:schemeClr val="bg1"/>
                </a:solidFill>
              </a:rPr>
            </a:br>
            <a:r>
              <a:rPr lang="en-US" sz="900" b="1" dirty="0">
                <a:solidFill>
                  <a:schemeClr val="bg1"/>
                </a:solidFill>
              </a:rPr>
              <a:t>Machines</a:t>
            </a:r>
          </a:p>
        </p:txBody>
      </p:sp>
      <p:sp>
        <p:nvSpPr>
          <p:cNvPr id="379" name="Rectangle 378">
            <a:extLst>
              <a:ext uri="{FF2B5EF4-FFF2-40B4-BE49-F238E27FC236}">
                <a16:creationId xmlns:a16="http://schemas.microsoft.com/office/drawing/2014/main" xmlns="" id="{8967F813-A94D-4EA0-B59C-E96E1A4D66B8}"/>
              </a:ext>
            </a:extLst>
          </p:cNvPr>
          <p:cNvSpPr/>
          <p:nvPr/>
        </p:nvSpPr>
        <p:spPr>
          <a:xfrm>
            <a:off x="7664260" y="2846686"/>
            <a:ext cx="1182846"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Database</a:t>
            </a:r>
          </a:p>
        </p:txBody>
      </p:sp>
      <p:sp>
        <p:nvSpPr>
          <p:cNvPr id="380" name="Rectangle 379">
            <a:extLst>
              <a:ext uri="{FF2B5EF4-FFF2-40B4-BE49-F238E27FC236}">
                <a16:creationId xmlns:a16="http://schemas.microsoft.com/office/drawing/2014/main" xmlns="" id="{8967F813-A94D-4EA0-B59C-E96E1A4D66B8}"/>
              </a:ext>
            </a:extLst>
          </p:cNvPr>
          <p:cNvSpPr/>
          <p:nvPr/>
        </p:nvSpPr>
        <p:spPr>
          <a:xfrm>
            <a:off x="2987040" y="1792346"/>
            <a:ext cx="6530340" cy="2375794"/>
          </a:xfrm>
          <a:prstGeom prst="rect">
            <a:avLst/>
          </a:prstGeom>
          <a:noFill/>
          <a:ln>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endParaRPr lang="en-US" sz="900" b="1" dirty="0">
              <a:solidFill>
                <a:srgbClr val="00338D"/>
              </a:solidFill>
            </a:endParaRPr>
          </a:p>
        </p:txBody>
      </p:sp>
      <p:sp>
        <p:nvSpPr>
          <p:cNvPr id="381" name="Rectangle 380"/>
          <p:cNvSpPr/>
          <p:nvPr/>
        </p:nvSpPr>
        <p:spPr>
          <a:xfrm>
            <a:off x="8763011" y="3653615"/>
            <a:ext cx="668762" cy="329691"/>
          </a:xfrm>
          <a:prstGeom prst="rect">
            <a:avLst/>
          </a:prstGeom>
          <a:solidFill>
            <a:srgbClr val="6D2077"/>
          </a:solidFill>
          <a:ln w="6350">
            <a:solidFill>
              <a:srgbClr val="6D2077"/>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smtClean="0">
                <a:solidFill>
                  <a:schemeClr val="bg1"/>
                </a:solidFill>
              </a:rPr>
              <a:t>   Express </a:t>
            </a:r>
            <a:r>
              <a:rPr lang="en-US" sz="900" b="1" dirty="0">
                <a:solidFill>
                  <a:schemeClr val="bg1"/>
                </a:solidFill>
              </a:rPr>
              <a:t>Route</a:t>
            </a:r>
          </a:p>
        </p:txBody>
      </p:sp>
      <p:pic>
        <p:nvPicPr>
          <p:cNvPr id="384" name="Picture 383">
            <a:extLst>
              <a:ext uri="{FF2B5EF4-FFF2-40B4-BE49-F238E27FC236}">
                <a16:creationId xmlns:a16="http://schemas.microsoft.com/office/drawing/2014/main" xmlns="" id="{934FA66B-BCB0-4252-9886-75CD0927705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54489" y="1873805"/>
            <a:ext cx="211090" cy="153665"/>
          </a:xfrm>
          <a:prstGeom prst="rect">
            <a:avLst/>
          </a:prstGeom>
          <a:noFill/>
        </p:spPr>
      </p:pic>
      <p:pic>
        <p:nvPicPr>
          <p:cNvPr id="385" name="Picture 384">
            <a:extLst>
              <a:ext uri="{FF2B5EF4-FFF2-40B4-BE49-F238E27FC236}">
                <a16:creationId xmlns:a16="http://schemas.microsoft.com/office/drawing/2014/main" xmlns="" id="{934FA66B-BCB0-4252-9886-75CD0927705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52964" y="1873805"/>
            <a:ext cx="211090" cy="153665"/>
          </a:xfrm>
          <a:prstGeom prst="rect">
            <a:avLst/>
          </a:prstGeom>
          <a:noFill/>
        </p:spPr>
      </p:pic>
      <p:pic>
        <p:nvPicPr>
          <p:cNvPr id="386" name="Picture 385">
            <a:extLst>
              <a:ext uri="{FF2B5EF4-FFF2-40B4-BE49-F238E27FC236}">
                <a16:creationId xmlns:a16="http://schemas.microsoft.com/office/drawing/2014/main" xmlns="" id="{934FA66B-BCB0-4252-9886-75CD0927705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49271" y="1873805"/>
            <a:ext cx="211090" cy="153665"/>
          </a:xfrm>
          <a:prstGeom prst="rect">
            <a:avLst/>
          </a:prstGeom>
          <a:noFill/>
        </p:spPr>
      </p:pic>
      <p:sp>
        <p:nvSpPr>
          <p:cNvPr id="387" name="object 355">
            <a:extLst>
              <a:ext uri="{FF2B5EF4-FFF2-40B4-BE49-F238E27FC236}">
                <a16:creationId xmlns:a16="http://schemas.microsoft.com/office/drawing/2014/main" xmlns="" id="{4C39EEDC-1E81-4F53-8DAF-761AA946A057}"/>
              </a:ext>
            </a:extLst>
          </p:cNvPr>
          <p:cNvSpPr/>
          <p:nvPr/>
        </p:nvSpPr>
        <p:spPr>
          <a:xfrm>
            <a:off x="5387103" y="2066294"/>
            <a:ext cx="141392" cy="192745"/>
          </a:xfrm>
          <a:prstGeom prst="rect">
            <a:avLst/>
          </a:prstGeom>
          <a:blipFill>
            <a:blip r:embed="rId5" cstate="print"/>
            <a:stretch>
              <a:fillRect/>
            </a:stretch>
          </a:blipFill>
        </p:spPr>
        <p:txBody>
          <a:bodyPr wrap="square" lIns="0" tIns="0" rIns="0" bIns="0" rtlCol="0"/>
          <a:lstStyle/>
          <a:p>
            <a:endParaRPr sz="900" b="1" dirty="0"/>
          </a:p>
        </p:txBody>
      </p:sp>
      <p:sp>
        <p:nvSpPr>
          <p:cNvPr id="388" name="object 355">
            <a:extLst>
              <a:ext uri="{FF2B5EF4-FFF2-40B4-BE49-F238E27FC236}">
                <a16:creationId xmlns:a16="http://schemas.microsoft.com/office/drawing/2014/main" xmlns="" id="{4C39EEDC-1E81-4F53-8DAF-761AA946A057}"/>
              </a:ext>
            </a:extLst>
          </p:cNvPr>
          <p:cNvSpPr/>
          <p:nvPr/>
        </p:nvSpPr>
        <p:spPr>
          <a:xfrm>
            <a:off x="7081429" y="2754468"/>
            <a:ext cx="141392" cy="192745"/>
          </a:xfrm>
          <a:prstGeom prst="rect">
            <a:avLst/>
          </a:prstGeom>
          <a:blipFill>
            <a:blip r:embed="rId5" cstate="print"/>
            <a:stretch>
              <a:fillRect/>
            </a:stretch>
          </a:blipFill>
        </p:spPr>
        <p:txBody>
          <a:bodyPr wrap="square" lIns="0" tIns="0" rIns="0" bIns="0" rtlCol="0"/>
          <a:lstStyle/>
          <a:p>
            <a:endParaRPr sz="900" b="1" dirty="0"/>
          </a:p>
        </p:txBody>
      </p:sp>
      <p:sp>
        <p:nvSpPr>
          <p:cNvPr id="389" name="object 355">
            <a:extLst>
              <a:ext uri="{FF2B5EF4-FFF2-40B4-BE49-F238E27FC236}">
                <a16:creationId xmlns:a16="http://schemas.microsoft.com/office/drawing/2014/main" xmlns="" id="{4C39EEDC-1E81-4F53-8DAF-761AA946A057}"/>
              </a:ext>
            </a:extLst>
          </p:cNvPr>
          <p:cNvSpPr/>
          <p:nvPr/>
        </p:nvSpPr>
        <p:spPr>
          <a:xfrm>
            <a:off x="8786918" y="2754468"/>
            <a:ext cx="141392" cy="192745"/>
          </a:xfrm>
          <a:prstGeom prst="rect">
            <a:avLst/>
          </a:prstGeom>
          <a:blipFill>
            <a:blip r:embed="rId5" cstate="print"/>
            <a:stretch>
              <a:fillRect/>
            </a:stretch>
          </a:blipFill>
        </p:spPr>
        <p:txBody>
          <a:bodyPr wrap="square" lIns="0" tIns="0" rIns="0" bIns="0" rtlCol="0"/>
          <a:lstStyle/>
          <a:p>
            <a:endParaRPr sz="900" b="1" dirty="0"/>
          </a:p>
        </p:txBody>
      </p:sp>
      <p:pic>
        <p:nvPicPr>
          <p:cNvPr id="390" name="Picture 389" descr="A picture containing building, drawing&#10;&#10;Description automatically generated">
            <a:extLst>
              <a:ext uri="{FF2B5EF4-FFF2-40B4-BE49-F238E27FC236}">
                <a16:creationId xmlns:a16="http://schemas.microsoft.com/office/drawing/2014/main" xmlns="" id="{1CA9D098-B4BB-450B-8C73-DD6FD68DC4E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587511" y="2395937"/>
            <a:ext cx="293693" cy="293693"/>
          </a:xfrm>
          <a:prstGeom prst="rect">
            <a:avLst/>
          </a:prstGeom>
        </p:spPr>
      </p:pic>
      <p:pic>
        <p:nvPicPr>
          <p:cNvPr id="391" name="Picture 390" descr="A picture containing building, drawing&#10;&#10;Description automatically generated">
            <a:extLst>
              <a:ext uri="{FF2B5EF4-FFF2-40B4-BE49-F238E27FC236}">
                <a16:creationId xmlns:a16="http://schemas.microsoft.com/office/drawing/2014/main" xmlns="" id="{1CA9D098-B4BB-450B-8C73-DD6FD68DC4E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289021" y="2395937"/>
            <a:ext cx="293693" cy="293693"/>
          </a:xfrm>
          <a:prstGeom prst="rect">
            <a:avLst/>
          </a:prstGeom>
        </p:spPr>
      </p:pic>
      <p:pic>
        <p:nvPicPr>
          <p:cNvPr id="392" name="Graphic 16">
            <a:extLst>
              <a:ext uri="{FF2B5EF4-FFF2-40B4-BE49-F238E27FC236}">
                <a16:creationId xmlns:a16="http://schemas.microsoft.com/office/drawing/2014/main" xmlns="" id="{5D10135F-0AF7-41F4-A58E-AAF5CAA297E5}"/>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6013878" y="2921214"/>
            <a:ext cx="275303" cy="235139"/>
          </a:xfrm>
          <a:prstGeom prst="rect">
            <a:avLst/>
          </a:prstGeom>
        </p:spPr>
      </p:pic>
      <p:pic>
        <p:nvPicPr>
          <p:cNvPr id="393" name="Graphic 21">
            <a:extLst>
              <a:ext uri="{FF2B5EF4-FFF2-40B4-BE49-F238E27FC236}">
                <a16:creationId xmlns:a16="http://schemas.microsoft.com/office/drawing/2014/main" xmlns="" id="{77D2CEE6-E974-4422-A589-DA5273D7CB20}"/>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4323196" y="2916287"/>
            <a:ext cx="244993" cy="244993"/>
          </a:xfrm>
          <a:prstGeom prst="rect">
            <a:avLst/>
          </a:prstGeom>
        </p:spPr>
      </p:pic>
      <p:pic>
        <p:nvPicPr>
          <p:cNvPr id="394" name="Graphic 27">
            <a:extLst>
              <a:ext uri="{FF2B5EF4-FFF2-40B4-BE49-F238E27FC236}">
                <a16:creationId xmlns:a16="http://schemas.microsoft.com/office/drawing/2014/main" xmlns="" id="{6AADE251-F12B-437C-9452-5E82F47D5CFD}"/>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7727165" y="2916477"/>
            <a:ext cx="244613" cy="244613"/>
          </a:xfrm>
          <a:prstGeom prst="rect">
            <a:avLst/>
          </a:prstGeom>
        </p:spPr>
      </p:pic>
      <p:pic>
        <p:nvPicPr>
          <p:cNvPr id="395" name="Picture 394">
            <a:extLst>
              <a:ext uri="{FF2B5EF4-FFF2-40B4-BE49-F238E27FC236}">
                <a16:creationId xmlns:a16="http://schemas.microsoft.com/office/drawing/2014/main" xmlns="" id="{A44BD4FC-A613-4502-8512-D02E7E6F486B}"/>
              </a:ext>
            </a:extLst>
          </p:cNvPr>
          <p:cNvPicPr>
            <a:picLocks noChangeAspect="1"/>
          </p:cNvPicPr>
          <p:nvPr/>
        </p:nvPicPr>
        <p:blipFill>
          <a:blip r:embed="rId10"/>
          <a:stretch>
            <a:fillRect/>
          </a:stretch>
        </p:blipFill>
        <p:spPr>
          <a:xfrm>
            <a:off x="7043500" y="3114864"/>
            <a:ext cx="213971" cy="212971"/>
          </a:xfrm>
          <a:prstGeom prst="rect">
            <a:avLst/>
          </a:prstGeom>
        </p:spPr>
      </p:pic>
      <p:pic>
        <p:nvPicPr>
          <p:cNvPr id="396" name="Picture 395">
            <a:extLst>
              <a:ext uri="{FF2B5EF4-FFF2-40B4-BE49-F238E27FC236}">
                <a16:creationId xmlns:a16="http://schemas.microsoft.com/office/drawing/2014/main" xmlns="" id="{A44BD4FC-A613-4502-8512-D02E7E6F486B}"/>
              </a:ext>
            </a:extLst>
          </p:cNvPr>
          <p:cNvPicPr>
            <a:picLocks noChangeAspect="1"/>
          </p:cNvPicPr>
          <p:nvPr/>
        </p:nvPicPr>
        <p:blipFill>
          <a:blip r:embed="rId10"/>
          <a:stretch>
            <a:fillRect/>
          </a:stretch>
        </p:blipFill>
        <p:spPr>
          <a:xfrm>
            <a:off x="8745670" y="3114864"/>
            <a:ext cx="213971" cy="212971"/>
          </a:xfrm>
          <a:prstGeom prst="rect">
            <a:avLst/>
          </a:prstGeom>
        </p:spPr>
      </p:pic>
      <p:pic>
        <p:nvPicPr>
          <p:cNvPr id="397" name="Picture 396">
            <a:extLst>
              <a:ext uri="{FF2B5EF4-FFF2-40B4-BE49-F238E27FC236}">
                <a16:creationId xmlns:a16="http://schemas.microsoft.com/office/drawing/2014/main" xmlns="" id="{4395416E-35F1-4760-892C-FCFF026543D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52169" y="3615537"/>
            <a:ext cx="211872" cy="211872"/>
          </a:xfrm>
          <a:prstGeom prst="rect">
            <a:avLst/>
          </a:prstGeom>
        </p:spPr>
      </p:pic>
      <p:pic>
        <p:nvPicPr>
          <p:cNvPr id="398" name="Picture 397"/>
          <p:cNvPicPr>
            <a:picLocks noChangeAspect="1"/>
          </p:cNvPicPr>
          <p:nvPr/>
        </p:nvPicPr>
        <p:blipFill>
          <a:blip r:embed="rId7"/>
          <a:stretch>
            <a:fillRect/>
          </a:stretch>
        </p:blipFill>
        <p:spPr>
          <a:xfrm>
            <a:off x="4129695" y="3623403"/>
            <a:ext cx="276041" cy="268410"/>
          </a:xfrm>
          <a:prstGeom prst="rect">
            <a:avLst/>
          </a:prstGeom>
        </p:spPr>
      </p:pic>
      <p:pic>
        <p:nvPicPr>
          <p:cNvPr id="399" name="Picture 398"/>
          <p:cNvPicPr>
            <a:picLocks noChangeAspect="1"/>
          </p:cNvPicPr>
          <p:nvPr/>
        </p:nvPicPr>
        <p:blipFill>
          <a:blip r:embed="rId25"/>
          <a:stretch>
            <a:fillRect/>
          </a:stretch>
        </p:blipFill>
        <p:spPr>
          <a:xfrm>
            <a:off x="8793365" y="3762055"/>
            <a:ext cx="113073" cy="114100"/>
          </a:xfrm>
          <a:prstGeom prst="rect">
            <a:avLst/>
          </a:prstGeom>
        </p:spPr>
      </p:pic>
      <p:pic>
        <p:nvPicPr>
          <p:cNvPr id="400" name="Picture 399" descr="A picture containing building, drawing&#10;&#10;Description automatically generated">
            <a:extLst>
              <a:ext uri="{FF2B5EF4-FFF2-40B4-BE49-F238E27FC236}">
                <a16:creationId xmlns:a16="http://schemas.microsoft.com/office/drawing/2014/main" xmlns="" id="{1CA9D098-B4BB-450B-8C73-DD6FD68DC4E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573061" y="3343792"/>
            <a:ext cx="185211" cy="185211"/>
          </a:xfrm>
          <a:prstGeom prst="rect">
            <a:avLst/>
          </a:prstGeom>
        </p:spPr>
      </p:pic>
      <p:sp>
        <p:nvSpPr>
          <p:cNvPr id="413" name="Rectangle 412"/>
          <p:cNvSpPr/>
          <p:nvPr/>
        </p:nvSpPr>
        <p:spPr>
          <a:xfrm>
            <a:off x="6998842" y="5533617"/>
            <a:ext cx="2283070" cy="27432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Credential Management</a:t>
            </a:r>
          </a:p>
        </p:txBody>
      </p:sp>
      <p:pic>
        <p:nvPicPr>
          <p:cNvPr id="414" name="Picture 413">
            <a:extLst>
              <a:ext uri="{FF2B5EF4-FFF2-40B4-BE49-F238E27FC236}">
                <a16:creationId xmlns:a16="http://schemas.microsoft.com/office/drawing/2014/main" xmlns="" id="{E6AF3B17-8FA9-45D1-86A5-870B8453C78E}"/>
              </a:ext>
            </a:extLst>
          </p:cNvPr>
          <p:cNvPicPr>
            <a:picLocks noChangeAspect="1"/>
          </p:cNvPicPr>
          <p:nvPr/>
        </p:nvPicPr>
        <p:blipFill>
          <a:blip r:embed="rId6"/>
          <a:stretch>
            <a:fillRect/>
          </a:stretch>
        </p:blipFill>
        <p:spPr>
          <a:xfrm>
            <a:off x="6867414" y="5024851"/>
            <a:ext cx="260361" cy="235223"/>
          </a:xfrm>
          <a:prstGeom prst="rect">
            <a:avLst/>
          </a:prstGeom>
        </p:spPr>
      </p:pic>
      <p:pic>
        <p:nvPicPr>
          <p:cNvPr id="415" name="Picture 414">
            <a:extLst>
              <a:ext uri="{FF2B5EF4-FFF2-40B4-BE49-F238E27FC236}">
                <a16:creationId xmlns:a16="http://schemas.microsoft.com/office/drawing/2014/main" xmlns="" id="{A44BD4FC-A613-4502-8512-D02E7E6F486B}"/>
              </a:ext>
            </a:extLst>
          </p:cNvPr>
          <p:cNvPicPr>
            <a:picLocks noChangeAspect="1"/>
          </p:cNvPicPr>
          <p:nvPr/>
        </p:nvPicPr>
        <p:blipFill>
          <a:blip r:embed="rId10"/>
          <a:stretch>
            <a:fillRect/>
          </a:stretch>
        </p:blipFill>
        <p:spPr>
          <a:xfrm>
            <a:off x="6890858" y="5451480"/>
            <a:ext cx="213971" cy="212971"/>
          </a:xfrm>
          <a:prstGeom prst="rect">
            <a:avLst/>
          </a:prstGeom>
        </p:spPr>
      </p:pic>
      <p:grpSp>
        <p:nvGrpSpPr>
          <p:cNvPr id="71" name="Group 70"/>
          <p:cNvGrpSpPr/>
          <p:nvPr/>
        </p:nvGrpSpPr>
        <p:grpSpPr>
          <a:xfrm>
            <a:off x="3112337" y="5159079"/>
            <a:ext cx="3405292" cy="384194"/>
            <a:chOff x="3124815" y="5159079"/>
            <a:chExt cx="3405292" cy="384194"/>
          </a:xfrm>
        </p:grpSpPr>
        <p:sp>
          <p:nvSpPr>
            <p:cNvPr id="418" name="Rectangle 417">
              <a:extLst>
                <a:ext uri="{FF2B5EF4-FFF2-40B4-BE49-F238E27FC236}">
                  <a16:creationId xmlns:a16="http://schemas.microsoft.com/office/drawing/2014/main" xmlns="" id="{8967F813-A94D-4EA0-B59C-E96E1A4D66B8}"/>
                </a:ext>
              </a:extLst>
            </p:cNvPr>
            <p:cNvSpPr/>
            <p:nvPr/>
          </p:nvSpPr>
          <p:spPr>
            <a:xfrm>
              <a:off x="3124815" y="5159079"/>
              <a:ext cx="1337881"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Azure Security Center</a:t>
              </a:r>
            </a:p>
          </p:txBody>
        </p:sp>
        <p:sp>
          <p:nvSpPr>
            <p:cNvPr id="419" name="Rectangle 418">
              <a:extLst>
                <a:ext uri="{FF2B5EF4-FFF2-40B4-BE49-F238E27FC236}">
                  <a16:creationId xmlns:a16="http://schemas.microsoft.com/office/drawing/2014/main" xmlns="" id="{8967F813-A94D-4EA0-B59C-E96E1A4D66B8}"/>
                </a:ext>
              </a:extLst>
            </p:cNvPr>
            <p:cNvSpPr/>
            <p:nvPr/>
          </p:nvSpPr>
          <p:spPr>
            <a:xfrm>
              <a:off x="5249947" y="5159079"/>
              <a:ext cx="1280160"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Sentinel</a:t>
              </a:r>
            </a:p>
          </p:txBody>
        </p:sp>
      </p:grpSp>
      <p:pic>
        <p:nvPicPr>
          <p:cNvPr id="420" name="Picture 419"/>
          <p:cNvPicPr>
            <a:picLocks noChangeAspect="1"/>
          </p:cNvPicPr>
          <p:nvPr/>
        </p:nvPicPr>
        <p:blipFill>
          <a:blip r:embed="rId26"/>
          <a:stretch>
            <a:fillRect/>
          </a:stretch>
        </p:blipFill>
        <p:spPr>
          <a:xfrm>
            <a:off x="3201103" y="5226194"/>
            <a:ext cx="210478" cy="249965"/>
          </a:xfrm>
          <a:prstGeom prst="rect">
            <a:avLst/>
          </a:prstGeom>
        </p:spPr>
      </p:pic>
      <p:pic>
        <p:nvPicPr>
          <p:cNvPr id="287" name="Graphic 66">
            <a:extLst>
              <a:ext uri="{FF2B5EF4-FFF2-40B4-BE49-F238E27FC236}">
                <a16:creationId xmlns:a16="http://schemas.microsoft.com/office/drawing/2014/main" xmlns="" id="{23517BDD-28E7-4F80-ACAF-D366F51346A2}"/>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5337426" y="5233052"/>
            <a:ext cx="206718" cy="236249"/>
          </a:xfrm>
          <a:prstGeom prst="rect">
            <a:avLst/>
          </a:prstGeom>
        </p:spPr>
      </p:pic>
      <p:pic>
        <p:nvPicPr>
          <p:cNvPr id="421" name="Picture 420">
            <a:extLst>
              <a:ext uri="{FF2B5EF4-FFF2-40B4-BE49-F238E27FC236}">
                <a16:creationId xmlns:a16="http://schemas.microsoft.com/office/drawing/2014/main" xmlns="" id="{E6AF3B17-8FA9-45D1-86A5-870B8453C78E}"/>
              </a:ext>
            </a:extLst>
          </p:cNvPr>
          <p:cNvPicPr>
            <a:picLocks noChangeAspect="1"/>
          </p:cNvPicPr>
          <p:nvPr/>
        </p:nvPicPr>
        <p:blipFill>
          <a:blip r:embed="rId6"/>
          <a:stretch>
            <a:fillRect/>
          </a:stretch>
        </p:blipFill>
        <p:spPr>
          <a:xfrm>
            <a:off x="2934354" y="2827338"/>
            <a:ext cx="260361" cy="235223"/>
          </a:xfrm>
          <a:prstGeom prst="rect">
            <a:avLst/>
          </a:prstGeom>
        </p:spPr>
      </p:pic>
      <p:grpSp>
        <p:nvGrpSpPr>
          <p:cNvPr id="15" name="Group 14"/>
          <p:cNvGrpSpPr/>
          <p:nvPr/>
        </p:nvGrpSpPr>
        <p:grpSpPr>
          <a:xfrm>
            <a:off x="8311644" y="3570949"/>
            <a:ext cx="365760" cy="365760"/>
            <a:chOff x="8239900" y="3549685"/>
            <a:chExt cx="365760" cy="365760"/>
          </a:xfrm>
        </p:grpSpPr>
        <p:cxnSp>
          <p:nvCxnSpPr>
            <p:cNvPr id="4" name="Straight Arrow Connector 3"/>
            <p:cNvCxnSpPr/>
            <p:nvPr/>
          </p:nvCxnSpPr>
          <p:spPr>
            <a:xfrm flipV="1">
              <a:off x="8589009" y="3549685"/>
              <a:ext cx="0" cy="365760"/>
            </a:xfrm>
            <a:prstGeom prst="straightConnector1">
              <a:avLst/>
            </a:prstGeom>
            <a:ln w="28575">
              <a:solidFill>
                <a:srgbClr val="6D2077"/>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239900" y="3903404"/>
              <a:ext cx="365760" cy="0"/>
            </a:xfrm>
            <a:prstGeom prst="straightConnector1">
              <a:avLst/>
            </a:prstGeom>
            <a:ln w="28575">
              <a:solidFill>
                <a:srgbClr val="6D2077"/>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2006472" y="2956591"/>
            <a:ext cx="914400" cy="7952"/>
          </a:xfrm>
          <a:prstGeom prst="straightConnector1">
            <a:avLst/>
          </a:prstGeom>
          <a:ln w="38100">
            <a:solidFill>
              <a:srgbClr val="6D2077"/>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993232" y="2755494"/>
            <a:ext cx="839229" cy="185462"/>
          </a:xfrm>
          <a:prstGeom prst="rect">
            <a:avLst/>
          </a:prstGeom>
          <a:noFill/>
        </p:spPr>
        <p:txBody>
          <a:bodyPr wrap="square" lIns="54610" tIns="54610" rIns="54610" bIns="54610" rtlCol="0">
            <a:noAutofit/>
          </a:bodyPr>
          <a:lstStyle/>
          <a:p>
            <a:pPr>
              <a:spcAft>
                <a:spcPts val="600"/>
              </a:spcAft>
            </a:pPr>
            <a:r>
              <a:rPr lang="en-US" sz="800" dirty="0" smtClean="0">
                <a:solidFill>
                  <a:schemeClr val="accent2"/>
                </a:solidFill>
              </a:rPr>
              <a:t>Data from client </a:t>
            </a:r>
          </a:p>
        </p:txBody>
      </p:sp>
      <p:sp>
        <p:nvSpPr>
          <p:cNvPr id="6" name="TextBox 5"/>
          <p:cNvSpPr txBox="1"/>
          <p:nvPr/>
        </p:nvSpPr>
        <p:spPr>
          <a:xfrm>
            <a:off x="1092801" y="4680451"/>
            <a:ext cx="714378" cy="149593"/>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accent1"/>
                </a:solidFill>
              </a:rPr>
              <a:t>State</a:t>
            </a:r>
          </a:p>
        </p:txBody>
      </p:sp>
      <p:cxnSp>
        <p:nvCxnSpPr>
          <p:cNvPr id="16" name="Straight Arrow Connector 15"/>
          <p:cNvCxnSpPr/>
          <p:nvPr/>
        </p:nvCxnSpPr>
        <p:spPr>
          <a:xfrm>
            <a:off x="3472602" y="4181132"/>
            <a:ext cx="0" cy="68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55761" y="4437244"/>
            <a:ext cx="420267"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tx2"/>
                </a:solidFill>
              </a:rPr>
              <a:t>Alerts</a:t>
            </a:r>
          </a:p>
        </p:txBody>
      </p:sp>
      <p:cxnSp>
        <p:nvCxnSpPr>
          <p:cNvPr id="133" name="Straight Arrow Connector 132"/>
          <p:cNvCxnSpPr/>
          <p:nvPr/>
        </p:nvCxnSpPr>
        <p:spPr>
          <a:xfrm>
            <a:off x="4366286" y="4181132"/>
            <a:ext cx="0" cy="68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4088993" y="4437244"/>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tx2"/>
                </a:solidFill>
              </a:rPr>
              <a:t>Activity</a:t>
            </a:r>
          </a:p>
        </p:txBody>
      </p:sp>
      <p:cxnSp>
        <p:nvCxnSpPr>
          <p:cNvPr id="136" name="Straight Arrow Connector 135"/>
          <p:cNvCxnSpPr/>
          <p:nvPr/>
        </p:nvCxnSpPr>
        <p:spPr>
          <a:xfrm>
            <a:off x="5299354" y="4181804"/>
            <a:ext cx="0" cy="68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022061" y="4437916"/>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tx2"/>
                </a:solidFill>
              </a:rPr>
              <a:t>Logs</a:t>
            </a:r>
          </a:p>
        </p:txBody>
      </p:sp>
      <p:cxnSp>
        <p:nvCxnSpPr>
          <p:cNvPr id="138" name="Straight Arrow Connector 137"/>
          <p:cNvCxnSpPr/>
          <p:nvPr/>
        </p:nvCxnSpPr>
        <p:spPr>
          <a:xfrm>
            <a:off x="6203699" y="4181804"/>
            <a:ext cx="0" cy="68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926406" y="4437916"/>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tx2"/>
                </a:solidFill>
              </a:rPr>
              <a:t>State</a:t>
            </a:r>
          </a:p>
        </p:txBody>
      </p:sp>
      <p:cxnSp>
        <p:nvCxnSpPr>
          <p:cNvPr id="140" name="Straight Arrow Connector 139"/>
          <p:cNvCxnSpPr/>
          <p:nvPr/>
        </p:nvCxnSpPr>
        <p:spPr>
          <a:xfrm rot="10800000">
            <a:off x="7403399" y="4186541"/>
            <a:ext cx="0" cy="683441"/>
          </a:xfrm>
          <a:prstGeom prst="straightConnector1">
            <a:avLst/>
          </a:prstGeom>
          <a:ln w="28575">
            <a:solidFill>
              <a:srgbClr val="7F99C6"/>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126106" y="4442653"/>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rgbClr val="483698"/>
                </a:solidFill>
              </a:rPr>
              <a:t>Access</a:t>
            </a:r>
          </a:p>
        </p:txBody>
      </p:sp>
      <p:cxnSp>
        <p:nvCxnSpPr>
          <p:cNvPr id="143" name="Straight Arrow Connector 142"/>
          <p:cNvCxnSpPr/>
          <p:nvPr/>
        </p:nvCxnSpPr>
        <p:spPr>
          <a:xfrm rot="10800000">
            <a:off x="8174064" y="4186256"/>
            <a:ext cx="0" cy="683441"/>
          </a:xfrm>
          <a:prstGeom prst="straightConnector1">
            <a:avLst/>
          </a:prstGeom>
          <a:ln w="28575">
            <a:solidFill>
              <a:srgbClr val="7F99C6"/>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7896771" y="4442368"/>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rgbClr val="483698"/>
                </a:solidFill>
              </a:rPr>
              <a:t>Keys</a:t>
            </a:r>
          </a:p>
        </p:txBody>
      </p:sp>
      <p:cxnSp>
        <p:nvCxnSpPr>
          <p:cNvPr id="145" name="Straight Arrow Connector 144"/>
          <p:cNvCxnSpPr/>
          <p:nvPr/>
        </p:nvCxnSpPr>
        <p:spPr>
          <a:xfrm rot="10800000">
            <a:off x="8959641" y="4186475"/>
            <a:ext cx="0" cy="683441"/>
          </a:xfrm>
          <a:prstGeom prst="straightConnector1">
            <a:avLst/>
          </a:prstGeom>
          <a:ln w="28575">
            <a:solidFill>
              <a:srgbClr val="7F99C6"/>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8630265" y="4442587"/>
            <a:ext cx="64008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rgbClr val="483698"/>
                </a:solidFill>
              </a:rPr>
              <a:t>Certificate</a:t>
            </a:r>
          </a:p>
        </p:txBody>
      </p:sp>
      <p:cxnSp>
        <p:nvCxnSpPr>
          <p:cNvPr id="30" name="Straight Arrow Connector 29"/>
          <p:cNvCxnSpPr/>
          <p:nvPr/>
        </p:nvCxnSpPr>
        <p:spPr>
          <a:xfrm>
            <a:off x="4502104" y="5364755"/>
            <a:ext cx="6858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03744" y="5233052"/>
            <a:ext cx="640080" cy="118124"/>
          </a:xfrm>
          <a:prstGeom prst="rect">
            <a:avLst/>
          </a:prstGeom>
          <a:noFill/>
        </p:spPr>
        <p:txBody>
          <a:bodyPr wrap="square" lIns="54610" tIns="54610" rIns="54610" bIns="54610" rtlCol="0" anchor="ctr">
            <a:noAutofit/>
          </a:bodyPr>
          <a:lstStyle/>
          <a:p>
            <a:pPr algn="ctr">
              <a:spcAft>
                <a:spcPts val="600"/>
              </a:spcAft>
            </a:pPr>
            <a:r>
              <a:rPr lang="en-US" sz="900" dirty="0" smtClean="0">
                <a:solidFill>
                  <a:srgbClr val="483698"/>
                </a:solidFill>
              </a:rPr>
              <a:t>Alerts</a:t>
            </a:r>
          </a:p>
        </p:txBody>
      </p:sp>
    </p:spTree>
    <p:extLst>
      <p:ext uri="{BB962C8B-B14F-4D97-AF65-F5344CB8AC3E}">
        <p14:creationId xmlns:p14="http://schemas.microsoft.com/office/powerpoint/2010/main" val="1120940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400" y="431800"/>
            <a:ext cx="10195200" cy="533400"/>
          </a:xfrm>
        </p:spPr>
        <p:txBody>
          <a:bodyPr/>
          <a:lstStyle/>
          <a:p>
            <a:r>
              <a:rPr lang="en-US" dirty="0"/>
              <a:t>Azure </a:t>
            </a:r>
            <a:r>
              <a:rPr lang="en-US" dirty="0" smtClean="0"/>
              <a:t>security </a:t>
            </a:r>
            <a:r>
              <a:rPr lang="en-US" dirty="0"/>
              <a:t>&amp; </a:t>
            </a:r>
            <a:r>
              <a:rPr lang="en-US" dirty="0" smtClean="0"/>
              <a:t>management</a:t>
            </a:r>
            <a:endParaRPr lang="en-US" dirty="0"/>
          </a:p>
        </p:txBody>
      </p:sp>
      <p:sp>
        <p:nvSpPr>
          <p:cNvPr id="3" name="Text Placeholder 2"/>
          <p:cNvSpPr>
            <a:spLocks noGrp="1"/>
          </p:cNvSpPr>
          <p:nvPr>
            <p:ph type="body" sz="quarter" idx="12"/>
          </p:nvPr>
        </p:nvSpPr>
        <p:spPr/>
        <p:txBody>
          <a:bodyPr/>
          <a:lstStyle/>
          <a:p>
            <a:r>
              <a:rPr lang="en-US" dirty="0" smtClean="0"/>
              <a:t>Securing with Azure</a:t>
            </a:r>
            <a:endParaRPr lang="en-US" dirty="0"/>
          </a:p>
        </p:txBody>
      </p:sp>
      <p:sp>
        <p:nvSpPr>
          <p:cNvPr id="21" name="object 20"/>
          <p:cNvSpPr/>
          <p:nvPr/>
        </p:nvSpPr>
        <p:spPr>
          <a:xfrm>
            <a:off x="3490080" y="1987630"/>
            <a:ext cx="0" cy="2194560"/>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dirty="0"/>
          </a:p>
        </p:txBody>
      </p:sp>
      <p:sp>
        <p:nvSpPr>
          <p:cNvPr id="22" name="object 21"/>
          <p:cNvSpPr/>
          <p:nvPr/>
        </p:nvSpPr>
        <p:spPr>
          <a:xfrm>
            <a:off x="6096000" y="1987630"/>
            <a:ext cx="0" cy="2194560"/>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dirty="0"/>
          </a:p>
        </p:txBody>
      </p:sp>
      <p:sp>
        <p:nvSpPr>
          <p:cNvPr id="23" name="object 22"/>
          <p:cNvSpPr/>
          <p:nvPr/>
        </p:nvSpPr>
        <p:spPr>
          <a:xfrm>
            <a:off x="8701920" y="1987630"/>
            <a:ext cx="0" cy="2194560"/>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dirty="0"/>
          </a:p>
        </p:txBody>
      </p:sp>
      <p:sp>
        <p:nvSpPr>
          <p:cNvPr id="28" name="object 27"/>
          <p:cNvSpPr txBox="1"/>
          <p:nvPr/>
        </p:nvSpPr>
        <p:spPr>
          <a:xfrm>
            <a:off x="998400" y="1987630"/>
            <a:ext cx="2377440" cy="2377440"/>
          </a:xfrm>
          <a:prstGeom prst="rect">
            <a:avLst/>
          </a:prstGeom>
        </p:spPr>
        <p:txBody>
          <a:bodyPr vert="horz" wrap="square" lIns="0" tIns="0" rIns="0" bIns="0" rtlCol="0">
            <a:noAutofit/>
          </a:bodyPr>
          <a:lstStyle/>
          <a:p>
            <a:pPr marR="65405" algn="ctr">
              <a:spcAft>
                <a:spcPts val="600"/>
              </a:spcAft>
            </a:pPr>
            <a:r>
              <a:rPr sz="1400" b="1" spc="-5" dirty="0">
                <a:solidFill>
                  <a:schemeClr val="tx2"/>
                </a:solidFill>
                <a:cs typeface="Segoe UI Semibold"/>
              </a:rPr>
              <a:t>Identity and</a:t>
            </a:r>
            <a:r>
              <a:rPr sz="1400" b="1" spc="-80" dirty="0">
                <a:solidFill>
                  <a:schemeClr val="tx2"/>
                </a:solidFill>
                <a:cs typeface="Segoe UI Semibold"/>
              </a:rPr>
              <a:t> </a:t>
            </a:r>
            <a:r>
              <a:rPr lang="en-US" sz="1400" b="1" dirty="0">
                <a:solidFill>
                  <a:schemeClr val="tx2"/>
                </a:solidFill>
                <a:cs typeface="Segoe UI Semibold"/>
              </a:rPr>
              <a:t>A</a:t>
            </a:r>
            <a:r>
              <a:rPr sz="1400" b="1" dirty="0">
                <a:solidFill>
                  <a:schemeClr val="tx2"/>
                </a:solidFill>
                <a:cs typeface="Segoe UI Semibold"/>
              </a:rPr>
              <a:t>ccess</a:t>
            </a:r>
            <a:r>
              <a:rPr lang="en-US" sz="1400" b="1" dirty="0">
                <a:solidFill>
                  <a:schemeClr val="tx2"/>
                </a:solidFill>
                <a:cs typeface="Segoe UI Semibold"/>
              </a:rPr>
              <a:t> M</a:t>
            </a:r>
            <a:r>
              <a:rPr sz="1400" b="1" dirty="0">
                <a:solidFill>
                  <a:schemeClr val="tx2"/>
                </a:solidFill>
                <a:cs typeface="Segoe UI Semibold"/>
              </a:rPr>
              <a:t>anagement</a:t>
            </a:r>
            <a:endParaRPr sz="1400" dirty="0">
              <a:solidFill>
                <a:schemeClr val="tx2"/>
              </a:solidFill>
              <a:cs typeface="Segoe UI Semibold"/>
            </a:endParaRPr>
          </a:p>
          <a:p>
            <a:pPr marR="5080" algn="ctr">
              <a:spcAft>
                <a:spcPts val="600"/>
              </a:spcAft>
            </a:pPr>
            <a:r>
              <a:rPr lang="en-US" sz="1400" spc="-40" dirty="0">
                <a:cs typeface="Segoe UI"/>
              </a:rPr>
              <a:t>U</a:t>
            </a:r>
            <a:r>
              <a:rPr sz="1400" spc="-10" dirty="0">
                <a:cs typeface="Segoe UI"/>
              </a:rPr>
              <a:t>niversal </a:t>
            </a:r>
            <a:r>
              <a:rPr sz="1400" spc="-5" dirty="0">
                <a:cs typeface="Segoe UI"/>
              </a:rPr>
              <a:t>platform </a:t>
            </a:r>
            <a:r>
              <a:rPr sz="1400" spc="-15" dirty="0">
                <a:cs typeface="Segoe UI"/>
              </a:rPr>
              <a:t>to</a:t>
            </a:r>
            <a:r>
              <a:rPr lang="en-US" sz="1400" spc="-15" dirty="0">
                <a:cs typeface="Segoe UI"/>
              </a:rPr>
              <a:t> </a:t>
            </a:r>
            <a:r>
              <a:rPr sz="1400" spc="-5" dirty="0">
                <a:cs typeface="Segoe UI"/>
              </a:rPr>
              <a:t>manage and </a:t>
            </a:r>
            <a:r>
              <a:rPr sz="1400" spc="-15" dirty="0">
                <a:cs typeface="Segoe UI"/>
              </a:rPr>
              <a:t>secure</a:t>
            </a:r>
            <a:r>
              <a:rPr lang="en-US" sz="1400" spc="-15" dirty="0">
                <a:cs typeface="Segoe UI"/>
              </a:rPr>
              <a:t> </a:t>
            </a:r>
            <a:r>
              <a:rPr sz="1400" spc="-5" dirty="0">
                <a:cs typeface="Segoe UI"/>
              </a:rPr>
              <a:t>identities.</a:t>
            </a:r>
            <a:endParaRPr sz="1400" dirty="0">
              <a:cs typeface="Segoe UI"/>
            </a:endParaRPr>
          </a:p>
          <a:p>
            <a:pPr marR="117475" indent="-3175" algn="ctr">
              <a:spcAft>
                <a:spcPts val="600"/>
              </a:spcAft>
            </a:pPr>
            <a:r>
              <a:rPr sz="1400" spc="-5" dirty="0">
                <a:solidFill>
                  <a:schemeClr val="tx2"/>
                </a:solidFill>
                <a:cs typeface="Segoe UI"/>
              </a:rPr>
              <a:t>Azure </a:t>
            </a:r>
            <a:r>
              <a:rPr sz="1400" dirty="0">
                <a:solidFill>
                  <a:schemeClr val="tx2"/>
                </a:solidFill>
                <a:cs typeface="Segoe UI"/>
              </a:rPr>
              <a:t>Active </a:t>
            </a:r>
            <a:r>
              <a:rPr sz="1400" spc="-5" dirty="0" smtClean="0">
                <a:solidFill>
                  <a:schemeClr val="tx2"/>
                </a:solidFill>
                <a:cs typeface="Segoe UI"/>
              </a:rPr>
              <a:t>Directory</a:t>
            </a:r>
            <a:endParaRPr lang="en-US" sz="1400" spc="-5" dirty="0">
              <a:solidFill>
                <a:schemeClr val="tx2"/>
              </a:solidFill>
              <a:cs typeface="Segoe UI"/>
            </a:endParaRPr>
          </a:p>
          <a:p>
            <a:pPr marR="117475" indent="-3175" algn="ctr">
              <a:spcAft>
                <a:spcPts val="600"/>
              </a:spcAft>
            </a:pPr>
            <a:r>
              <a:rPr sz="1400" dirty="0" smtClean="0">
                <a:solidFill>
                  <a:schemeClr val="tx2"/>
                </a:solidFill>
                <a:cs typeface="Segoe UI"/>
              </a:rPr>
              <a:t>Microsoft </a:t>
            </a:r>
            <a:r>
              <a:rPr sz="1400" spc="-5" dirty="0" smtClean="0">
                <a:solidFill>
                  <a:schemeClr val="tx2"/>
                </a:solidFill>
                <a:cs typeface="Segoe UI"/>
              </a:rPr>
              <a:t>Endpoint</a:t>
            </a:r>
            <a:r>
              <a:rPr sz="1400" spc="-45" dirty="0" smtClean="0">
                <a:solidFill>
                  <a:schemeClr val="tx2"/>
                </a:solidFill>
                <a:cs typeface="Segoe UI"/>
              </a:rPr>
              <a:t> </a:t>
            </a:r>
            <a:r>
              <a:rPr sz="1400" dirty="0" smtClean="0">
                <a:solidFill>
                  <a:schemeClr val="tx2"/>
                </a:solidFill>
                <a:cs typeface="Segoe UI"/>
              </a:rPr>
              <a:t>Manager</a:t>
            </a:r>
            <a:endParaRPr sz="1400" dirty="0">
              <a:solidFill>
                <a:schemeClr val="tx2"/>
              </a:solidFill>
              <a:cs typeface="Segoe UI"/>
            </a:endParaRPr>
          </a:p>
        </p:txBody>
      </p:sp>
      <p:sp>
        <p:nvSpPr>
          <p:cNvPr id="42" name="Rectangle 41"/>
          <p:cNvSpPr/>
          <p:nvPr/>
        </p:nvSpPr>
        <p:spPr>
          <a:xfrm>
            <a:off x="998400" y="5067028"/>
            <a:ext cx="3293096" cy="817968"/>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chemeClr val="tx2"/>
                </a:solidFill>
              </a:rPr>
              <a:t>Visibility</a:t>
            </a:r>
          </a:p>
          <a:p>
            <a:pPr algn="ctr"/>
            <a:r>
              <a:rPr lang="en-US" sz="1400" dirty="0" smtClean="0">
                <a:solidFill>
                  <a:schemeClr val="bg1"/>
                </a:solidFill>
              </a:rPr>
              <a:t>Understand </a:t>
            </a:r>
            <a:r>
              <a:rPr lang="en-US" sz="1400" dirty="0">
                <a:solidFill>
                  <a:schemeClr val="bg1"/>
                </a:solidFill>
              </a:rPr>
              <a:t>the security state and risk across </a:t>
            </a:r>
            <a:r>
              <a:rPr lang="en-US" sz="1400" dirty="0" smtClean="0">
                <a:solidFill>
                  <a:schemeClr val="bg1"/>
                </a:solidFill>
              </a:rPr>
              <a:t>resources.</a:t>
            </a:r>
            <a:endParaRPr lang="en-US" sz="1400" dirty="0">
              <a:solidFill>
                <a:schemeClr val="bg1"/>
              </a:solidFill>
            </a:endParaRPr>
          </a:p>
        </p:txBody>
      </p:sp>
      <p:sp>
        <p:nvSpPr>
          <p:cNvPr id="46" name="object 87"/>
          <p:cNvSpPr txBox="1"/>
          <p:nvPr/>
        </p:nvSpPr>
        <p:spPr>
          <a:xfrm>
            <a:off x="998400" y="4703472"/>
            <a:ext cx="10195560" cy="228909"/>
          </a:xfrm>
          <a:prstGeom prst="rect">
            <a:avLst/>
          </a:prstGeom>
        </p:spPr>
        <p:txBody>
          <a:bodyPr vert="horz" wrap="square" lIns="0" tIns="13335" rIns="0" bIns="0" rtlCol="0">
            <a:spAutoFit/>
          </a:bodyPr>
          <a:lstStyle/>
          <a:p>
            <a:pPr marL="12700" marR="5080" algn="ctr">
              <a:lnSpc>
                <a:spcPct val="99800"/>
              </a:lnSpc>
              <a:spcBef>
                <a:spcPts val="105"/>
              </a:spcBef>
            </a:pPr>
            <a:r>
              <a:rPr sz="1400" b="1" dirty="0">
                <a:solidFill>
                  <a:schemeClr val="tx2"/>
                </a:solidFill>
                <a:cs typeface="Segoe UI Light"/>
              </a:rPr>
              <a:t>Enhanced security through</a:t>
            </a:r>
            <a:r>
              <a:rPr lang="en-US" sz="1400" b="1" dirty="0">
                <a:solidFill>
                  <a:schemeClr val="tx2"/>
                </a:solidFill>
                <a:cs typeface="Segoe UI Light"/>
              </a:rPr>
              <a:t> </a:t>
            </a:r>
            <a:r>
              <a:rPr sz="1400" b="1" dirty="0">
                <a:solidFill>
                  <a:schemeClr val="tx2"/>
                </a:solidFill>
                <a:cs typeface="Segoe UI Light"/>
              </a:rPr>
              <a:t>simplified and intelligent</a:t>
            </a:r>
            <a:r>
              <a:rPr lang="en-US" sz="1400" b="1" dirty="0">
                <a:solidFill>
                  <a:schemeClr val="tx2"/>
                </a:solidFill>
                <a:cs typeface="Segoe UI Light"/>
              </a:rPr>
              <a:t> </a:t>
            </a:r>
            <a:r>
              <a:rPr sz="1400" b="1" dirty="0">
                <a:solidFill>
                  <a:schemeClr val="tx2"/>
                </a:solidFill>
                <a:cs typeface="Segoe UI Light"/>
              </a:rPr>
              <a:t>security management with</a:t>
            </a:r>
            <a:r>
              <a:rPr lang="en-US" sz="1400" b="1" dirty="0">
                <a:solidFill>
                  <a:schemeClr val="tx2"/>
                </a:solidFill>
                <a:cs typeface="Segoe UI Light"/>
              </a:rPr>
              <a:t> </a:t>
            </a:r>
            <a:r>
              <a:rPr sz="1400" b="1" dirty="0" smtClean="0">
                <a:solidFill>
                  <a:schemeClr val="tx2"/>
                </a:solidFill>
                <a:cs typeface="Segoe UI Light"/>
              </a:rPr>
              <a:t>Microsoft</a:t>
            </a:r>
            <a:r>
              <a:rPr lang="en-US" sz="1400" b="1" dirty="0" smtClean="0">
                <a:solidFill>
                  <a:schemeClr val="tx2"/>
                </a:solidFill>
                <a:cs typeface="Segoe UI Light"/>
              </a:rPr>
              <a:t>.</a:t>
            </a:r>
            <a:endParaRPr sz="1400" b="1" dirty="0">
              <a:solidFill>
                <a:schemeClr val="tx2"/>
              </a:solidFill>
              <a:cs typeface="Segoe UI Light"/>
            </a:endParaRPr>
          </a:p>
        </p:txBody>
      </p:sp>
      <p:pic>
        <p:nvPicPr>
          <p:cNvPr id="49" name="Picture 48"/>
          <p:cNvPicPr>
            <a:picLocks noChangeAspect="1"/>
          </p:cNvPicPr>
          <p:nvPr/>
        </p:nvPicPr>
        <p:blipFill>
          <a:blip r:embed="rId2"/>
          <a:stretch>
            <a:fillRect/>
          </a:stretch>
        </p:blipFill>
        <p:spPr>
          <a:xfrm>
            <a:off x="4604123" y="1329645"/>
            <a:ext cx="377835" cy="508200"/>
          </a:xfrm>
          <a:prstGeom prst="rect">
            <a:avLst/>
          </a:prstGeom>
        </p:spPr>
      </p:pic>
      <p:pic>
        <p:nvPicPr>
          <p:cNvPr id="50" name="Picture 49"/>
          <p:cNvPicPr>
            <a:picLocks noChangeAspect="1"/>
          </p:cNvPicPr>
          <p:nvPr/>
        </p:nvPicPr>
        <p:blipFill>
          <a:blip r:embed="rId3"/>
          <a:stretch>
            <a:fillRect/>
          </a:stretch>
        </p:blipFill>
        <p:spPr>
          <a:xfrm>
            <a:off x="1934380" y="1337476"/>
            <a:ext cx="505481" cy="503118"/>
          </a:xfrm>
          <a:prstGeom prst="rect">
            <a:avLst/>
          </a:prstGeom>
        </p:spPr>
      </p:pic>
      <p:pic>
        <p:nvPicPr>
          <p:cNvPr id="51" name="Picture 50"/>
          <p:cNvPicPr>
            <a:picLocks noChangeAspect="1"/>
          </p:cNvPicPr>
          <p:nvPr/>
        </p:nvPicPr>
        <p:blipFill>
          <a:blip r:embed="rId4"/>
          <a:stretch>
            <a:fillRect/>
          </a:stretch>
        </p:blipFill>
        <p:spPr>
          <a:xfrm>
            <a:off x="9810368" y="1329645"/>
            <a:ext cx="389024" cy="496913"/>
          </a:xfrm>
          <a:prstGeom prst="rect">
            <a:avLst/>
          </a:prstGeom>
        </p:spPr>
      </p:pic>
      <p:grpSp>
        <p:nvGrpSpPr>
          <p:cNvPr id="54" name="Group 53"/>
          <p:cNvGrpSpPr/>
          <p:nvPr/>
        </p:nvGrpSpPr>
        <p:grpSpPr>
          <a:xfrm>
            <a:off x="7127748" y="1405033"/>
            <a:ext cx="542424" cy="508113"/>
            <a:chOff x="6970481" y="932151"/>
            <a:chExt cx="615501" cy="576568"/>
          </a:xfrm>
        </p:grpSpPr>
        <p:pic>
          <p:nvPicPr>
            <p:cNvPr id="53" name="Picture 52"/>
            <p:cNvPicPr>
              <a:picLocks noChangeAspect="1"/>
            </p:cNvPicPr>
            <p:nvPr/>
          </p:nvPicPr>
          <p:blipFill>
            <a:blip r:embed="rId5"/>
            <a:stretch>
              <a:fillRect/>
            </a:stretch>
          </p:blipFill>
          <p:spPr>
            <a:xfrm>
              <a:off x="7048772" y="932151"/>
              <a:ext cx="537210" cy="493568"/>
            </a:xfrm>
            <a:prstGeom prst="rect">
              <a:avLst/>
            </a:prstGeom>
          </p:spPr>
        </p:pic>
        <p:pic>
          <p:nvPicPr>
            <p:cNvPr id="52" name="Picture 51"/>
            <p:cNvPicPr>
              <a:picLocks noChangeAspect="1"/>
            </p:cNvPicPr>
            <p:nvPr/>
          </p:nvPicPr>
          <p:blipFill>
            <a:blip r:embed="rId6"/>
            <a:stretch>
              <a:fillRect/>
            </a:stretch>
          </p:blipFill>
          <p:spPr>
            <a:xfrm>
              <a:off x="6970481" y="1181492"/>
              <a:ext cx="279449" cy="327227"/>
            </a:xfrm>
            <a:prstGeom prst="rect">
              <a:avLst/>
            </a:prstGeom>
          </p:spPr>
        </p:pic>
      </p:grpSp>
      <p:sp>
        <p:nvSpPr>
          <p:cNvPr id="20" name="Rectangle 19"/>
          <p:cNvSpPr/>
          <p:nvPr/>
        </p:nvSpPr>
        <p:spPr>
          <a:xfrm>
            <a:off x="995363" y="4261485"/>
            <a:ext cx="10198237" cy="32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chemeClr val="bg1"/>
                </a:solidFill>
              </a:rPr>
              <a:t>Graph API</a:t>
            </a:r>
          </a:p>
        </p:txBody>
      </p:sp>
      <p:sp>
        <p:nvSpPr>
          <p:cNvPr id="25" name="object 27"/>
          <p:cNvSpPr txBox="1"/>
          <p:nvPr/>
        </p:nvSpPr>
        <p:spPr>
          <a:xfrm>
            <a:off x="3604320" y="1987630"/>
            <a:ext cx="2377440" cy="2377440"/>
          </a:xfrm>
          <a:prstGeom prst="rect">
            <a:avLst/>
          </a:prstGeom>
        </p:spPr>
        <p:txBody>
          <a:bodyPr vert="horz" wrap="square" lIns="0" tIns="0" rIns="0" bIns="0" rtlCol="0">
            <a:noAutofit/>
          </a:bodyPr>
          <a:lstStyle/>
          <a:p>
            <a:pPr marR="65405" algn="ctr">
              <a:spcAft>
                <a:spcPts val="600"/>
              </a:spcAft>
            </a:pPr>
            <a:r>
              <a:rPr lang="en-US" sz="1400" b="1" spc="-5" dirty="0" smtClean="0">
                <a:solidFill>
                  <a:schemeClr val="tx2"/>
                </a:solidFill>
                <a:cs typeface="Segoe UI Semibold"/>
              </a:rPr>
              <a:t>Threat </a:t>
            </a:r>
            <a:br>
              <a:rPr lang="en-US" sz="1400" b="1" spc="-5" dirty="0" smtClean="0">
                <a:solidFill>
                  <a:schemeClr val="tx2"/>
                </a:solidFill>
                <a:cs typeface="Segoe UI Semibold"/>
              </a:rPr>
            </a:br>
            <a:r>
              <a:rPr lang="en-US" sz="1400" b="1" spc="-5" dirty="0" smtClean="0">
                <a:solidFill>
                  <a:schemeClr val="tx2"/>
                </a:solidFill>
                <a:cs typeface="Segoe UI Semibold"/>
              </a:rPr>
              <a:t>Protection</a:t>
            </a:r>
            <a:endParaRPr lang="en-US" sz="1400" b="1" spc="-5" dirty="0">
              <a:solidFill>
                <a:schemeClr val="tx2"/>
              </a:solidFill>
              <a:cs typeface="Segoe UI Semibold"/>
            </a:endParaRPr>
          </a:p>
          <a:p>
            <a:pPr marR="65405" algn="ctr">
              <a:spcAft>
                <a:spcPts val="600"/>
              </a:spcAft>
            </a:pPr>
            <a:r>
              <a:rPr lang="en-US" sz="1400" spc="-5" dirty="0">
                <a:cs typeface="Segoe UI Semibold"/>
              </a:rPr>
              <a:t>Stop attacks with integrated and automated security.</a:t>
            </a:r>
          </a:p>
          <a:p>
            <a:pPr marR="65405" algn="ctr">
              <a:spcAft>
                <a:spcPts val="600"/>
              </a:spcAft>
            </a:pPr>
            <a:r>
              <a:rPr lang="en-US" sz="1400" spc="-5" dirty="0">
                <a:solidFill>
                  <a:srgbClr val="00338D"/>
                </a:solidFill>
                <a:cs typeface="Segoe UI Semibold"/>
              </a:rPr>
              <a:t>Microsoft </a:t>
            </a:r>
            <a:r>
              <a:rPr lang="en-US" sz="1400" spc="-5" dirty="0" smtClean="0">
                <a:solidFill>
                  <a:srgbClr val="00338D"/>
                </a:solidFill>
                <a:cs typeface="Segoe UI Semibold"/>
              </a:rPr>
              <a:t>Defender</a:t>
            </a:r>
          </a:p>
          <a:p>
            <a:pPr marR="65405" algn="ctr">
              <a:spcAft>
                <a:spcPts val="600"/>
              </a:spcAft>
            </a:pPr>
            <a:r>
              <a:rPr lang="en-US" sz="1400" spc="-5" dirty="0" smtClean="0">
                <a:solidFill>
                  <a:srgbClr val="00338D"/>
                </a:solidFill>
                <a:cs typeface="Segoe UI Semibold"/>
              </a:rPr>
              <a:t>Advanced </a:t>
            </a:r>
            <a:r>
              <a:rPr lang="en-US" sz="1400" spc="-5" dirty="0">
                <a:solidFill>
                  <a:srgbClr val="00338D"/>
                </a:solidFill>
                <a:cs typeface="Segoe UI Semibold"/>
              </a:rPr>
              <a:t>Threat Protection</a:t>
            </a:r>
          </a:p>
          <a:p>
            <a:pPr marR="65405" algn="ctr">
              <a:spcAft>
                <a:spcPts val="600"/>
              </a:spcAft>
            </a:pPr>
            <a:r>
              <a:rPr lang="en-US" sz="1400" spc="-5" dirty="0">
                <a:solidFill>
                  <a:srgbClr val="00338D"/>
                </a:solidFill>
                <a:cs typeface="Segoe UI Semibold"/>
              </a:rPr>
              <a:t>Azure Sentinel (</a:t>
            </a:r>
            <a:r>
              <a:rPr lang="en-US" sz="1400" spc="-5" dirty="0" smtClean="0">
                <a:solidFill>
                  <a:srgbClr val="00338D"/>
                </a:solidFill>
                <a:cs typeface="Segoe UI Semibold"/>
              </a:rPr>
              <a:t>SIEM)</a:t>
            </a:r>
          </a:p>
          <a:p>
            <a:pPr marR="65405" algn="ctr">
              <a:spcAft>
                <a:spcPts val="600"/>
              </a:spcAft>
            </a:pPr>
            <a:r>
              <a:rPr lang="en-US" sz="1400" spc="-5" dirty="0" smtClean="0">
                <a:solidFill>
                  <a:srgbClr val="00338D"/>
                </a:solidFill>
                <a:cs typeface="Segoe UI Semibold"/>
              </a:rPr>
              <a:t>Azure </a:t>
            </a:r>
            <a:r>
              <a:rPr lang="en-US" sz="1400" spc="-5" dirty="0">
                <a:solidFill>
                  <a:srgbClr val="00338D"/>
                </a:solidFill>
                <a:cs typeface="Segoe UI Semibold"/>
              </a:rPr>
              <a:t>DDoS Protection</a:t>
            </a:r>
          </a:p>
        </p:txBody>
      </p:sp>
      <p:sp>
        <p:nvSpPr>
          <p:cNvPr id="26" name="object 27"/>
          <p:cNvSpPr txBox="1"/>
          <p:nvPr/>
        </p:nvSpPr>
        <p:spPr>
          <a:xfrm>
            <a:off x="6210240" y="1987630"/>
            <a:ext cx="2377440" cy="2377440"/>
          </a:xfrm>
          <a:prstGeom prst="rect">
            <a:avLst/>
          </a:prstGeom>
        </p:spPr>
        <p:txBody>
          <a:bodyPr vert="horz" wrap="square" lIns="0" tIns="0" rIns="0" bIns="0" rtlCol="0">
            <a:noAutofit/>
          </a:bodyPr>
          <a:lstStyle/>
          <a:p>
            <a:pPr marR="65405" algn="ctr">
              <a:spcAft>
                <a:spcPts val="600"/>
              </a:spcAft>
            </a:pPr>
            <a:r>
              <a:rPr lang="en-US" sz="1400" b="1" spc="-5" dirty="0" smtClean="0">
                <a:solidFill>
                  <a:schemeClr val="tx2"/>
                </a:solidFill>
                <a:cs typeface="Segoe UI Semibold"/>
              </a:rPr>
              <a:t>Information </a:t>
            </a:r>
            <a:br>
              <a:rPr lang="en-US" sz="1400" b="1" spc="-5" dirty="0" smtClean="0">
                <a:solidFill>
                  <a:schemeClr val="tx2"/>
                </a:solidFill>
                <a:cs typeface="Segoe UI Semibold"/>
              </a:rPr>
            </a:br>
            <a:r>
              <a:rPr lang="en-US" sz="1400" b="1" spc="-5" dirty="0" smtClean="0">
                <a:solidFill>
                  <a:schemeClr val="tx2"/>
                </a:solidFill>
                <a:cs typeface="Segoe UI Semibold"/>
              </a:rPr>
              <a:t>Protection</a:t>
            </a:r>
            <a:endParaRPr lang="en-US" sz="1400" b="1" spc="-5" dirty="0">
              <a:solidFill>
                <a:schemeClr val="tx2"/>
              </a:solidFill>
              <a:cs typeface="Segoe UI Semibold"/>
            </a:endParaRPr>
          </a:p>
          <a:p>
            <a:pPr marR="65405" algn="ctr">
              <a:spcAft>
                <a:spcPts val="600"/>
              </a:spcAft>
            </a:pPr>
            <a:r>
              <a:rPr lang="en-US" sz="1400" spc="-5" dirty="0">
                <a:cs typeface="Segoe UI Semibold"/>
              </a:rPr>
              <a:t>Discover, classify, and protect sensitive </a:t>
            </a:r>
            <a:r>
              <a:rPr lang="en-US" sz="1400" spc="-5" dirty="0" smtClean="0">
                <a:cs typeface="Segoe UI Semibold"/>
              </a:rPr>
              <a:t>data wherever </a:t>
            </a:r>
            <a:r>
              <a:rPr lang="en-US" sz="1400" spc="-5" dirty="0">
                <a:cs typeface="Segoe UI Semibold"/>
              </a:rPr>
              <a:t>it lives or travels.</a:t>
            </a:r>
          </a:p>
          <a:p>
            <a:pPr marR="65405" algn="ctr">
              <a:spcAft>
                <a:spcPts val="600"/>
              </a:spcAft>
            </a:pPr>
            <a:r>
              <a:rPr lang="en-US" sz="1400" spc="-5" dirty="0">
                <a:solidFill>
                  <a:schemeClr val="tx2"/>
                </a:solidFill>
                <a:cs typeface="Segoe UI Semibold"/>
              </a:rPr>
              <a:t>Microsoft </a:t>
            </a:r>
            <a:r>
              <a:rPr lang="en-US" sz="1400" spc="-5" dirty="0" smtClean="0">
                <a:solidFill>
                  <a:schemeClr val="tx2"/>
                </a:solidFill>
                <a:cs typeface="Segoe UI Semibold"/>
              </a:rPr>
              <a:t>Information Protection</a:t>
            </a:r>
            <a:endParaRPr lang="en-US" sz="1400" spc="-5" dirty="0">
              <a:solidFill>
                <a:schemeClr val="tx2"/>
              </a:solidFill>
              <a:cs typeface="Segoe UI Semibold"/>
            </a:endParaRPr>
          </a:p>
          <a:p>
            <a:pPr marR="65405" algn="ctr">
              <a:spcAft>
                <a:spcPts val="600"/>
              </a:spcAft>
            </a:pPr>
            <a:r>
              <a:rPr lang="en-US" sz="1400" spc="-5" dirty="0">
                <a:solidFill>
                  <a:schemeClr val="tx2"/>
                </a:solidFill>
                <a:cs typeface="Segoe UI Semibold"/>
              </a:rPr>
              <a:t>Microsoft Cloud App Security</a:t>
            </a:r>
          </a:p>
        </p:txBody>
      </p:sp>
      <p:sp>
        <p:nvSpPr>
          <p:cNvPr id="29" name="object 27"/>
          <p:cNvSpPr txBox="1"/>
          <p:nvPr/>
        </p:nvSpPr>
        <p:spPr>
          <a:xfrm>
            <a:off x="8816160" y="1987630"/>
            <a:ext cx="2377440" cy="2377440"/>
          </a:xfrm>
          <a:prstGeom prst="rect">
            <a:avLst/>
          </a:prstGeom>
        </p:spPr>
        <p:txBody>
          <a:bodyPr vert="horz" wrap="square" lIns="0" tIns="0" rIns="0" bIns="0" rtlCol="0">
            <a:noAutofit/>
          </a:bodyPr>
          <a:lstStyle/>
          <a:p>
            <a:pPr marR="65405" algn="ctr">
              <a:spcAft>
                <a:spcPts val="600"/>
              </a:spcAft>
            </a:pPr>
            <a:r>
              <a:rPr lang="en-US" sz="1400" b="1" spc="-5" dirty="0">
                <a:solidFill>
                  <a:schemeClr val="tx2"/>
                </a:solidFill>
                <a:cs typeface="Segoe UI Semibold"/>
              </a:rPr>
              <a:t>Cloud Security Management</a:t>
            </a:r>
          </a:p>
          <a:p>
            <a:pPr marR="65405" algn="ctr">
              <a:spcAft>
                <a:spcPts val="600"/>
              </a:spcAft>
            </a:pPr>
            <a:r>
              <a:rPr lang="en-US" sz="1400" spc="-5" dirty="0">
                <a:cs typeface="Segoe UI Semibold"/>
              </a:rPr>
              <a:t>Safeguard </a:t>
            </a:r>
            <a:br>
              <a:rPr lang="en-US" sz="1400" spc="-5" dirty="0">
                <a:cs typeface="Segoe UI Semibold"/>
              </a:rPr>
            </a:br>
            <a:r>
              <a:rPr lang="en-US" sz="1400" spc="-5" dirty="0" smtClean="0">
                <a:cs typeface="Segoe UI Semibold"/>
              </a:rPr>
              <a:t>cross-cloud </a:t>
            </a:r>
            <a:r>
              <a:rPr lang="en-US" sz="1400" spc="-5" dirty="0">
                <a:cs typeface="Segoe UI Semibold"/>
              </a:rPr>
              <a:t>resources.</a:t>
            </a:r>
          </a:p>
          <a:p>
            <a:pPr marR="65405" algn="ctr">
              <a:spcAft>
                <a:spcPts val="600"/>
              </a:spcAft>
            </a:pPr>
            <a:r>
              <a:rPr lang="en-US" sz="1400" spc="-5" dirty="0">
                <a:solidFill>
                  <a:schemeClr val="tx2"/>
                </a:solidFill>
                <a:cs typeface="Segoe UI Semibold"/>
              </a:rPr>
              <a:t>Azure Security </a:t>
            </a:r>
            <a:r>
              <a:rPr lang="en-US" sz="1400" spc="-5" dirty="0" smtClean="0">
                <a:solidFill>
                  <a:schemeClr val="tx2"/>
                </a:solidFill>
                <a:cs typeface="Segoe UI Semibold"/>
              </a:rPr>
              <a:t>Center</a:t>
            </a:r>
          </a:p>
          <a:p>
            <a:pPr marR="65405" algn="ctr">
              <a:spcAft>
                <a:spcPts val="600"/>
              </a:spcAft>
            </a:pPr>
            <a:r>
              <a:rPr lang="en-US" sz="1400" spc="-5" dirty="0" smtClean="0">
                <a:solidFill>
                  <a:schemeClr val="tx2"/>
                </a:solidFill>
                <a:cs typeface="Segoe UI Semibold"/>
              </a:rPr>
              <a:t>Azure </a:t>
            </a:r>
            <a:r>
              <a:rPr lang="en-US" sz="1400" spc="-5" dirty="0">
                <a:solidFill>
                  <a:schemeClr val="tx2"/>
                </a:solidFill>
                <a:cs typeface="Segoe UI Semibold"/>
              </a:rPr>
              <a:t>Security Center for IoT </a:t>
            </a:r>
          </a:p>
          <a:p>
            <a:pPr marR="65405" algn="ctr">
              <a:spcAft>
                <a:spcPts val="600"/>
              </a:spcAft>
            </a:pPr>
            <a:r>
              <a:rPr lang="en-US" sz="1400" spc="-5" dirty="0">
                <a:solidFill>
                  <a:schemeClr val="tx2"/>
                </a:solidFill>
                <a:cs typeface="Segoe UI Semibold"/>
              </a:rPr>
              <a:t>Microsoft Cloud App </a:t>
            </a:r>
            <a:r>
              <a:rPr lang="en-US" sz="1400" spc="-5" dirty="0" smtClean="0">
                <a:solidFill>
                  <a:schemeClr val="tx2"/>
                </a:solidFill>
                <a:cs typeface="Segoe UI Semibold"/>
              </a:rPr>
              <a:t/>
            </a:r>
            <a:br>
              <a:rPr lang="en-US" sz="1400" spc="-5" dirty="0" smtClean="0">
                <a:solidFill>
                  <a:schemeClr val="tx2"/>
                </a:solidFill>
                <a:cs typeface="Segoe UI Semibold"/>
              </a:rPr>
            </a:br>
            <a:r>
              <a:rPr lang="en-US" sz="1400" spc="-5" dirty="0" smtClean="0">
                <a:solidFill>
                  <a:schemeClr val="tx2"/>
                </a:solidFill>
                <a:cs typeface="Segoe UI Semibold"/>
              </a:rPr>
              <a:t>Security</a:t>
            </a:r>
            <a:endParaRPr lang="en-US" sz="1400" spc="-5" dirty="0">
              <a:solidFill>
                <a:schemeClr val="tx2"/>
              </a:solidFill>
              <a:cs typeface="Segoe UI Semibold"/>
            </a:endParaRPr>
          </a:p>
        </p:txBody>
      </p:sp>
      <p:sp>
        <p:nvSpPr>
          <p:cNvPr id="32" name="Rectangle 31"/>
          <p:cNvSpPr/>
          <p:nvPr/>
        </p:nvSpPr>
        <p:spPr>
          <a:xfrm>
            <a:off x="4449452" y="5067028"/>
            <a:ext cx="3293096" cy="817968"/>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rgbClr val="00338D"/>
                </a:solidFill>
              </a:rPr>
              <a:t>Control</a:t>
            </a:r>
          </a:p>
          <a:p>
            <a:pPr algn="ctr"/>
            <a:r>
              <a:rPr lang="en-US" sz="1400" dirty="0">
                <a:solidFill>
                  <a:schemeClr val="bg1"/>
                </a:solidFill>
              </a:rPr>
              <a:t>Define consistent security policies and enable </a:t>
            </a:r>
            <a:r>
              <a:rPr lang="en-US" sz="1400" dirty="0" smtClean="0">
                <a:solidFill>
                  <a:schemeClr val="bg1"/>
                </a:solidFill>
              </a:rPr>
              <a:t>controls.</a:t>
            </a:r>
            <a:endParaRPr lang="en-US" sz="1400" dirty="0">
              <a:solidFill>
                <a:schemeClr val="bg1"/>
              </a:solidFill>
            </a:endParaRPr>
          </a:p>
        </p:txBody>
      </p:sp>
      <p:sp>
        <p:nvSpPr>
          <p:cNvPr id="33" name="Rectangle 32"/>
          <p:cNvSpPr/>
          <p:nvPr/>
        </p:nvSpPr>
        <p:spPr>
          <a:xfrm>
            <a:off x="7900504" y="5067028"/>
            <a:ext cx="3293096" cy="817968"/>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rgbClr val="00338D"/>
                </a:solidFill>
              </a:rPr>
              <a:t>Guidance</a:t>
            </a:r>
          </a:p>
          <a:p>
            <a:pPr algn="ctr"/>
            <a:r>
              <a:rPr lang="en-US" sz="1400" dirty="0">
                <a:solidFill>
                  <a:schemeClr val="bg1"/>
                </a:solidFill>
              </a:rPr>
              <a:t>Elevated security through built-in intelligence and </a:t>
            </a:r>
            <a:r>
              <a:rPr lang="en-US" sz="1400" dirty="0" smtClean="0">
                <a:solidFill>
                  <a:schemeClr val="bg1"/>
                </a:solidFill>
              </a:rPr>
              <a:t>recommendations.</a:t>
            </a:r>
            <a:endParaRPr lang="en-US" sz="1400" dirty="0">
              <a:solidFill>
                <a:schemeClr val="bg1"/>
              </a:solidFill>
            </a:endParaRPr>
          </a:p>
        </p:txBody>
      </p:sp>
    </p:spTree>
    <p:extLst>
      <p:ext uri="{BB962C8B-B14F-4D97-AF65-F5344CB8AC3E}">
        <p14:creationId xmlns:p14="http://schemas.microsoft.com/office/powerpoint/2010/main" val="960841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998400" y="431800"/>
            <a:ext cx="10195200" cy="533400"/>
          </a:xfrm>
        </p:spPr>
        <p:txBody>
          <a:bodyPr/>
          <a:lstStyle/>
          <a:p>
            <a:r>
              <a:rPr lang="en-US" dirty="0"/>
              <a:t>Identity and </a:t>
            </a:r>
            <a:r>
              <a:rPr lang="en-US" dirty="0" smtClean="0"/>
              <a:t>access management</a:t>
            </a:r>
            <a:endParaRPr lang="en-US" dirty="0"/>
          </a:p>
        </p:txBody>
      </p:sp>
      <p:sp>
        <p:nvSpPr>
          <p:cNvPr id="45" name="Text Placeholder 44"/>
          <p:cNvSpPr>
            <a:spLocks noGrp="1"/>
          </p:cNvSpPr>
          <p:nvPr>
            <p:ph type="body" sz="quarter" idx="12"/>
          </p:nvPr>
        </p:nvSpPr>
        <p:spPr/>
        <p:txBody>
          <a:bodyPr/>
          <a:lstStyle/>
          <a:p>
            <a:r>
              <a:rPr lang="en-US" dirty="0" smtClean="0"/>
              <a:t>Securing with Azure</a:t>
            </a:r>
            <a:endParaRPr lang="en-US" dirty="0"/>
          </a:p>
        </p:txBody>
      </p:sp>
      <p:grpSp>
        <p:nvGrpSpPr>
          <p:cNvPr id="2" name="Group 1"/>
          <p:cNvGrpSpPr/>
          <p:nvPr/>
        </p:nvGrpSpPr>
        <p:grpSpPr>
          <a:xfrm>
            <a:off x="998400" y="1330126"/>
            <a:ext cx="10195200" cy="4544568"/>
            <a:chOff x="998400" y="1330126"/>
            <a:chExt cx="10195200" cy="4544568"/>
          </a:xfrm>
        </p:grpSpPr>
        <p:sp>
          <p:nvSpPr>
            <p:cNvPr id="53" name="TextBox 52"/>
            <p:cNvSpPr txBox="1"/>
            <p:nvPr/>
          </p:nvSpPr>
          <p:spPr>
            <a:xfrm rot="16200000">
              <a:off x="129722" y="2198805"/>
              <a:ext cx="2011680" cy="274322"/>
            </a:xfrm>
            <a:prstGeom prst="rect">
              <a:avLst/>
            </a:prstGeom>
            <a:noFill/>
          </p:spPr>
          <p:txBody>
            <a:bodyPr wrap="square" lIns="54610" tIns="54610" rIns="54610" bIns="54610" rtlCol="0">
              <a:noAutofit/>
            </a:bodyPr>
            <a:lstStyle/>
            <a:p>
              <a:pPr algn="ctr">
                <a:spcAft>
                  <a:spcPts val="600"/>
                </a:spcAft>
              </a:pPr>
              <a:r>
                <a:rPr lang="en-US" sz="1500" dirty="0" smtClean="0">
                  <a:solidFill>
                    <a:schemeClr val="tx2"/>
                  </a:solidFill>
                </a:rPr>
                <a:t>Challenges</a:t>
              </a:r>
              <a:endParaRPr lang="en-US" sz="1500" dirty="0">
                <a:solidFill>
                  <a:schemeClr val="tx2"/>
                </a:solidFill>
              </a:endParaRPr>
            </a:p>
          </p:txBody>
        </p:sp>
        <p:sp>
          <p:nvSpPr>
            <p:cNvPr id="54" name="TextBox 53"/>
            <p:cNvSpPr txBox="1"/>
            <p:nvPr/>
          </p:nvSpPr>
          <p:spPr>
            <a:xfrm rot="16200000">
              <a:off x="129720" y="4731694"/>
              <a:ext cx="2011680" cy="274320"/>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Capabilities</a:t>
              </a:r>
            </a:p>
          </p:txBody>
        </p:sp>
        <p:sp>
          <p:nvSpPr>
            <p:cNvPr id="141" name="object 21"/>
            <p:cNvSpPr/>
            <p:nvPr/>
          </p:nvSpPr>
          <p:spPr>
            <a:xfrm>
              <a:off x="1402992"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Effectiveness </a:t>
              </a:r>
              <a:r>
                <a:rPr lang="en-US" sz="1500" b="1" spc="-5" dirty="0">
                  <a:solidFill>
                    <a:srgbClr val="FFFFFF"/>
                  </a:solidFill>
                  <a:cs typeface="Arial"/>
                </a:rPr>
                <a:t>of </a:t>
              </a:r>
              <a:br>
                <a:rPr lang="en-US" sz="1500" b="1" spc="-5" dirty="0">
                  <a:solidFill>
                    <a:srgbClr val="FFFFFF"/>
                  </a:solidFill>
                  <a:cs typeface="Arial"/>
                </a:rPr>
              </a:br>
              <a:r>
                <a:rPr lang="en-US" sz="1500" b="1" spc="-5" dirty="0" smtClean="0">
                  <a:solidFill>
                    <a:srgbClr val="FFFFFF"/>
                  </a:solidFill>
                  <a:cs typeface="Arial"/>
                </a:rPr>
                <a:t>castle-and-moat </a:t>
              </a:r>
              <a:r>
                <a:rPr lang="en-US" sz="1500" b="1" spc="-5" dirty="0">
                  <a:solidFill>
                    <a:srgbClr val="FFFFFF"/>
                  </a:solidFill>
                  <a:cs typeface="Arial"/>
                </a:rPr>
                <a:t>architecture</a:t>
              </a:r>
            </a:p>
          </p:txBody>
        </p:sp>
        <p:sp>
          <p:nvSpPr>
            <p:cNvPr id="142" name="object 21"/>
            <p:cNvSpPr/>
            <p:nvPr/>
          </p:nvSpPr>
          <p:spPr>
            <a:xfrm>
              <a:off x="1402992"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Azure AD provides </a:t>
              </a:r>
              <a:br>
                <a:rPr lang="en-US" sz="1500" spc="-5" dirty="0">
                  <a:solidFill>
                    <a:srgbClr val="FFFFFF"/>
                  </a:solidFill>
                  <a:cs typeface="Arial"/>
                </a:rPr>
              </a:br>
              <a:r>
                <a:rPr lang="en-US" sz="1500" spc="-5" dirty="0" smtClean="0">
                  <a:solidFill>
                    <a:srgbClr val="FFFFFF"/>
                  </a:solidFill>
                  <a:cs typeface="Arial"/>
                </a:rPr>
                <a:t>MFA and </a:t>
              </a:r>
              <a:r>
                <a:rPr lang="en-US" sz="1500" spc="-5" dirty="0">
                  <a:solidFill>
                    <a:srgbClr val="FFFFFF"/>
                  </a:solidFill>
                  <a:cs typeface="Arial"/>
                </a:rPr>
                <a:t>conditional </a:t>
              </a:r>
              <a:br>
                <a:rPr lang="en-US" sz="1500" spc="-5" dirty="0">
                  <a:solidFill>
                    <a:srgbClr val="FFFFFF"/>
                  </a:solidFill>
                  <a:cs typeface="Arial"/>
                </a:rPr>
              </a:br>
              <a:r>
                <a:rPr lang="en-US" sz="1500" spc="-5" dirty="0">
                  <a:solidFill>
                    <a:srgbClr val="FFFFFF"/>
                  </a:solidFill>
                  <a:cs typeface="Arial"/>
                </a:rPr>
                <a:t>access to enable zero trust </a:t>
              </a:r>
              <a:r>
                <a:rPr lang="en-US" sz="1500" spc="-5" dirty="0" smtClean="0">
                  <a:solidFill>
                    <a:srgbClr val="FFFFFF"/>
                  </a:solidFill>
                  <a:cs typeface="Arial"/>
                </a:rPr>
                <a:t>architecture.</a:t>
              </a:r>
              <a:endParaRPr lang="en-US" sz="1500" spc="-5" dirty="0">
                <a:solidFill>
                  <a:srgbClr val="FFFFFF"/>
                </a:solidFill>
                <a:cs typeface="Arial"/>
              </a:endParaRPr>
            </a:p>
          </p:txBody>
        </p:sp>
        <p:sp>
          <p:nvSpPr>
            <p:cNvPr id="139" name="object 21"/>
            <p:cNvSpPr/>
            <p:nvPr/>
          </p:nvSpPr>
          <p:spPr>
            <a:xfrm>
              <a:off x="3895384"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Patchwork </a:t>
              </a:r>
              <a:r>
                <a:rPr lang="en-US" sz="1500" b="1" spc="-5" dirty="0">
                  <a:solidFill>
                    <a:srgbClr val="FFFFFF"/>
                  </a:solidFill>
                  <a:cs typeface="Arial"/>
                </a:rPr>
                <a:t>of IAM solutions</a:t>
              </a:r>
            </a:p>
          </p:txBody>
        </p:sp>
        <p:sp>
          <p:nvSpPr>
            <p:cNvPr id="140" name="object 12"/>
            <p:cNvSpPr/>
            <p:nvPr/>
          </p:nvSpPr>
          <p:spPr>
            <a:xfrm>
              <a:off x="4824505"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138" name="object 21"/>
            <p:cNvSpPr/>
            <p:nvPr/>
          </p:nvSpPr>
          <p:spPr>
            <a:xfrm>
              <a:off x="3895384"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Business process aligned with Azure AD can provide well integrated </a:t>
              </a:r>
              <a:r>
                <a:rPr lang="en-US" sz="1500" spc="-5" dirty="0" smtClean="0">
                  <a:solidFill>
                    <a:srgbClr val="FFFFFF"/>
                  </a:solidFill>
                  <a:cs typeface="Arial"/>
                </a:rPr>
                <a:t>solutions. </a:t>
              </a:r>
              <a:endParaRPr lang="en-US" sz="1500" spc="-5" dirty="0">
                <a:solidFill>
                  <a:srgbClr val="FFFFFF"/>
                </a:solidFill>
                <a:cs typeface="Arial"/>
              </a:endParaRPr>
            </a:p>
          </p:txBody>
        </p:sp>
        <p:sp>
          <p:nvSpPr>
            <p:cNvPr id="132" name="object 21"/>
            <p:cNvSpPr/>
            <p:nvPr/>
          </p:nvSpPr>
          <p:spPr>
            <a:xfrm>
              <a:off x="6387776"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Managing </a:t>
              </a:r>
              <a:r>
                <a:rPr lang="en-US" sz="1500" b="1" spc="-5" dirty="0">
                  <a:solidFill>
                    <a:srgbClr val="FFFFFF"/>
                  </a:solidFill>
                  <a:cs typeface="Arial"/>
                </a:rPr>
                <a:t>identity across large number of SaaS applications</a:t>
              </a:r>
            </a:p>
          </p:txBody>
        </p:sp>
        <p:sp>
          <p:nvSpPr>
            <p:cNvPr id="133" name="object 12"/>
            <p:cNvSpPr/>
            <p:nvPr/>
          </p:nvSpPr>
          <p:spPr>
            <a:xfrm>
              <a:off x="7316897"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131" name="object 21"/>
            <p:cNvSpPr/>
            <p:nvPr/>
          </p:nvSpPr>
          <p:spPr>
            <a:xfrm>
              <a:off x="6387776"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Out of box support </a:t>
              </a:r>
              <a:r>
                <a:rPr lang="en-US" sz="1500" spc="-5" dirty="0" smtClean="0">
                  <a:solidFill>
                    <a:srgbClr val="FFFFFF"/>
                  </a:solidFill>
                  <a:cs typeface="Arial"/>
                </a:rPr>
                <a:t>for the increasing </a:t>
              </a:r>
              <a:r>
                <a:rPr lang="en-US" sz="1500" spc="-5" dirty="0">
                  <a:solidFill>
                    <a:srgbClr val="FFFFFF"/>
                  </a:solidFill>
                  <a:cs typeface="Arial"/>
                </a:rPr>
                <a:t>number of SaaS </a:t>
              </a:r>
              <a:r>
                <a:rPr lang="en-US" sz="1500" spc="-5" dirty="0" smtClean="0">
                  <a:solidFill>
                    <a:srgbClr val="FFFFFF"/>
                  </a:solidFill>
                  <a:cs typeface="Arial"/>
                </a:rPr>
                <a:t>applications in </a:t>
              </a:r>
              <a:r>
                <a:rPr lang="en-US" sz="1500" spc="-5" dirty="0">
                  <a:solidFill>
                    <a:srgbClr val="FFFFFF"/>
                  </a:solidFill>
                  <a:cs typeface="Arial"/>
                </a:rPr>
                <a:t>Azure </a:t>
              </a:r>
              <a:r>
                <a:rPr lang="en-US" sz="1500" spc="-5" dirty="0" smtClean="0">
                  <a:solidFill>
                    <a:srgbClr val="FFFFFF"/>
                  </a:solidFill>
                  <a:cs typeface="Arial"/>
                </a:rPr>
                <a:t>AD.</a:t>
              </a:r>
              <a:endParaRPr lang="en-US" sz="1500" spc="-5" dirty="0">
                <a:solidFill>
                  <a:srgbClr val="FFFFFF"/>
                </a:solidFill>
                <a:cs typeface="Arial"/>
              </a:endParaRPr>
            </a:p>
          </p:txBody>
        </p:sp>
        <p:sp>
          <p:nvSpPr>
            <p:cNvPr id="128" name="object 21"/>
            <p:cNvSpPr/>
            <p:nvPr/>
          </p:nvSpPr>
          <p:spPr>
            <a:xfrm>
              <a:off x="8880168"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Changing threat </a:t>
              </a:r>
              <a:r>
                <a:rPr lang="en-US" sz="1500" b="1" spc="-5" dirty="0">
                  <a:solidFill>
                    <a:srgbClr val="FFFFFF"/>
                  </a:solidFill>
                  <a:cs typeface="Arial"/>
                </a:rPr>
                <a:t>l</a:t>
              </a:r>
              <a:r>
                <a:rPr lang="en-US" sz="1500" b="1" spc="-5" dirty="0" smtClean="0">
                  <a:solidFill>
                    <a:srgbClr val="FFFFFF"/>
                  </a:solidFill>
                  <a:cs typeface="Arial"/>
                </a:rPr>
                <a:t>andscape</a:t>
              </a:r>
              <a:endParaRPr lang="en-US" sz="1500" b="1" spc="-5" dirty="0">
                <a:solidFill>
                  <a:srgbClr val="FFFFFF"/>
                </a:solidFill>
                <a:cs typeface="Arial"/>
              </a:endParaRPr>
            </a:p>
          </p:txBody>
        </p:sp>
        <p:sp>
          <p:nvSpPr>
            <p:cNvPr id="129" name="object 12"/>
            <p:cNvSpPr/>
            <p:nvPr/>
          </p:nvSpPr>
          <p:spPr>
            <a:xfrm>
              <a:off x="9809289"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127" name="object 21"/>
            <p:cNvSpPr/>
            <p:nvPr/>
          </p:nvSpPr>
          <p:spPr>
            <a:xfrm>
              <a:off x="8880168"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Strong threat intelligence combined with continuous feature </a:t>
              </a:r>
              <a:r>
                <a:rPr lang="en-US" sz="1500" spc="-5" dirty="0" smtClean="0">
                  <a:solidFill>
                    <a:srgbClr val="FFFFFF"/>
                  </a:solidFill>
                  <a:cs typeface="Arial"/>
                </a:rPr>
                <a:t>rollout.</a:t>
              </a:r>
              <a:endParaRPr lang="en-US" sz="1500" spc="-5" dirty="0">
                <a:solidFill>
                  <a:srgbClr val="FFFFFF"/>
                </a:solidFill>
                <a:cs typeface="Arial"/>
              </a:endParaRPr>
            </a:p>
          </p:txBody>
        </p:sp>
        <p:sp>
          <p:nvSpPr>
            <p:cNvPr id="64" name="object 12"/>
            <p:cNvSpPr/>
            <p:nvPr/>
          </p:nvSpPr>
          <p:spPr>
            <a:xfrm>
              <a:off x="998400" y="3602410"/>
              <a:ext cx="274320" cy="0"/>
            </a:xfrm>
            <a:custGeom>
              <a:avLst/>
              <a:gdLst/>
              <a:ahLst/>
              <a:cxnLst/>
              <a:rect l="l" t="t" r="r" b="b"/>
              <a:pathLst>
                <a:path w="431800">
                  <a:moveTo>
                    <a:pt x="0" y="0"/>
                  </a:moveTo>
                  <a:lnTo>
                    <a:pt x="431292" y="0"/>
                  </a:lnTo>
                </a:path>
              </a:pathLst>
            </a:custGeom>
            <a:ln w="50292">
              <a:solidFill>
                <a:srgbClr val="005EB8"/>
              </a:solidFill>
            </a:ln>
          </p:spPr>
          <p:txBody>
            <a:bodyPr wrap="square" lIns="0" tIns="0" rIns="0" bIns="0" rtlCol="0"/>
            <a:lstStyle/>
            <a:p>
              <a:endParaRPr sz="1300" dirty="0"/>
            </a:p>
          </p:txBody>
        </p:sp>
        <p:sp>
          <p:nvSpPr>
            <p:cNvPr id="143" name="object 12"/>
            <p:cNvSpPr/>
            <p:nvPr/>
          </p:nvSpPr>
          <p:spPr>
            <a:xfrm>
              <a:off x="2332114"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grpSp>
          <p:nvGrpSpPr>
            <p:cNvPr id="145" name="Group 144"/>
            <p:cNvGrpSpPr/>
            <p:nvPr/>
          </p:nvGrpSpPr>
          <p:grpSpPr>
            <a:xfrm>
              <a:off x="2253967" y="1463325"/>
              <a:ext cx="611483" cy="611483"/>
              <a:chOff x="2555701" y="1244646"/>
              <a:chExt cx="914400" cy="914400"/>
            </a:xfrm>
          </p:grpSpPr>
          <p:pic>
            <p:nvPicPr>
              <p:cNvPr id="146" name="Picture 58"/>
              <p:cNvPicPr>
                <a:picLocks noChangeAspect="1" noChangeArrowheads="1"/>
              </p:cNvPicPr>
              <p:nvPr/>
            </p:nvPicPr>
            <p:blipFill>
              <a:blip r:embed="rId3" cstate="print">
                <a:biLevel thresh="25000"/>
              </a:blip>
              <a:srcRect/>
              <a:stretch>
                <a:fillRect/>
              </a:stretch>
            </p:blipFill>
            <p:spPr bwMode="auto">
              <a:xfrm>
                <a:off x="2689002" y="1410801"/>
                <a:ext cx="660339" cy="488719"/>
              </a:xfrm>
              <a:prstGeom prst="rect">
                <a:avLst/>
              </a:prstGeom>
              <a:noFill/>
              <a:ln w="9525">
                <a:noFill/>
                <a:miter lim="800000"/>
                <a:headEnd/>
                <a:tailEnd/>
              </a:ln>
              <a:effectLst/>
            </p:spPr>
          </p:pic>
          <p:sp>
            <p:nvSpPr>
              <p:cNvPr id="147" name="Oval 146"/>
              <p:cNvSpPr/>
              <p:nvPr/>
            </p:nvSpPr>
            <p:spPr>
              <a:xfrm>
                <a:off x="2555701" y="1244646"/>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148" name="Group 147"/>
            <p:cNvGrpSpPr/>
            <p:nvPr/>
          </p:nvGrpSpPr>
          <p:grpSpPr>
            <a:xfrm>
              <a:off x="4746359" y="1463325"/>
              <a:ext cx="611483" cy="611483"/>
              <a:chOff x="4928456" y="1403725"/>
              <a:chExt cx="611483" cy="611483"/>
            </a:xfrm>
          </p:grpSpPr>
          <p:grpSp>
            <p:nvGrpSpPr>
              <p:cNvPr id="149" name="Group 5"/>
              <p:cNvGrpSpPr>
                <a:grpSpLocks noChangeAspect="1"/>
              </p:cNvGrpSpPr>
              <p:nvPr/>
            </p:nvGrpSpPr>
            <p:grpSpPr bwMode="auto">
              <a:xfrm>
                <a:off x="5025919" y="1532745"/>
                <a:ext cx="416557" cy="353442"/>
                <a:chOff x="484" y="935"/>
                <a:chExt cx="363" cy="308"/>
              </a:xfrm>
              <a:solidFill>
                <a:schemeClr val="bg1"/>
              </a:solidFill>
            </p:grpSpPr>
            <p:sp>
              <p:nvSpPr>
                <p:cNvPr id="151" name="Freeform 6"/>
                <p:cNvSpPr>
                  <a:spLocks/>
                </p:cNvSpPr>
                <p:nvPr/>
              </p:nvSpPr>
              <p:spPr bwMode="auto">
                <a:xfrm>
                  <a:off x="619" y="1029"/>
                  <a:ext cx="100" cy="38"/>
                </a:xfrm>
                <a:custGeom>
                  <a:avLst/>
                  <a:gdLst/>
                  <a:ahLst/>
                  <a:cxnLst>
                    <a:cxn ang="0">
                      <a:pos x="15" y="0"/>
                    </a:cxn>
                    <a:cxn ang="0">
                      <a:pos x="1" y="6"/>
                    </a:cxn>
                    <a:cxn ang="0">
                      <a:pos x="0" y="7"/>
                    </a:cxn>
                    <a:cxn ang="0">
                      <a:pos x="4" y="11"/>
                    </a:cxn>
                    <a:cxn ang="0">
                      <a:pos x="5" y="10"/>
                    </a:cxn>
                    <a:cxn ang="0">
                      <a:pos x="15" y="6"/>
                    </a:cxn>
                    <a:cxn ang="0">
                      <a:pos x="25" y="10"/>
                    </a:cxn>
                    <a:cxn ang="0">
                      <a:pos x="25" y="11"/>
                    </a:cxn>
                    <a:cxn ang="0">
                      <a:pos x="29" y="7"/>
                    </a:cxn>
                    <a:cxn ang="0">
                      <a:pos x="28" y="6"/>
                    </a:cxn>
                    <a:cxn ang="0">
                      <a:pos x="15" y="0"/>
                    </a:cxn>
                  </a:cxnLst>
                  <a:rect l="0" t="0" r="r" b="b"/>
                  <a:pathLst>
                    <a:path w="29" h="11">
                      <a:moveTo>
                        <a:pt x="15" y="0"/>
                      </a:moveTo>
                      <a:cubicBezTo>
                        <a:pt x="10" y="0"/>
                        <a:pt x="5" y="2"/>
                        <a:pt x="1" y="6"/>
                      </a:cubicBezTo>
                      <a:cubicBezTo>
                        <a:pt x="1" y="6"/>
                        <a:pt x="1" y="6"/>
                        <a:pt x="0" y="7"/>
                      </a:cubicBezTo>
                      <a:cubicBezTo>
                        <a:pt x="4" y="11"/>
                        <a:pt x="4" y="11"/>
                        <a:pt x="4" y="11"/>
                      </a:cubicBezTo>
                      <a:cubicBezTo>
                        <a:pt x="4" y="10"/>
                        <a:pt x="5" y="10"/>
                        <a:pt x="5" y="10"/>
                      </a:cubicBezTo>
                      <a:cubicBezTo>
                        <a:pt x="8" y="7"/>
                        <a:pt x="11" y="6"/>
                        <a:pt x="15" y="6"/>
                      </a:cubicBezTo>
                      <a:cubicBezTo>
                        <a:pt x="19" y="6"/>
                        <a:pt x="22" y="7"/>
                        <a:pt x="25" y="10"/>
                      </a:cubicBezTo>
                      <a:cubicBezTo>
                        <a:pt x="25" y="10"/>
                        <a:pt x="25" y="10"/>
                        <a:pt x="25" y="11"/>
                      </a:cubicBezTo>
                      <a:cubicBezTo>
                        <a:pt x="29" y="7"/>
                        <a:pt x="29" y="7"/>
                        <a:pt x="29" y="7"/>
                      </a:cubicBezTo>
                      <a:cubicBezTo>
                        <a:pt x="29" y="6"/>
                        <a:pt x="29" y="6"/>
                        <a:pt x="28" y="6"/>
                      </a:cubicBezTo>
                      <a:cubicBezTo>
                        <a:pt x="25" y="2"/>
                        <a:pt x="20" y="0"/>
                        <a:pt x="1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52" name="Freeform 7"/>
                <p:cNvSpPr>
                  <a:spLocks/>
                </p:cNvSpPr>
                <p:nvPr/>
              </p:nvSpPr>
              <p:spPr bwMode="auto">
                <a:xfrm>
                  <a:off x="577" y="1174"/>
                  <a:ext cx="194" cy="69"/>
                </a:xfrm>
                <a:custGeom>
                  <a:avLst/>
                  <a:gdLst/>
                  <a:ahLst/>
                  <a:cxnLst>
                    <a:cxn ang="0">
                      <a:pos x="156" y="0"/>
                    </a:cxn>
                    <a:cxn ang="0">
                      <a:pos x="31" y="0"/>
                    </a:cxn>
                    <a:cxn ang="0">
                      <a:pos x="31" y="42"/>
                    </a:cxn>
                    <a:cxn ang="0">
                      <a:pos x="0" y="42"/>
                    </a:cxn>
                    <a:cxn ang="0">
                      <a:pos x="0" y="69"/>
                    </a:cxn>
                    <a:cxn ang="0">
                      <a:pos x="194" y="69"/>
                    </a:cxn>
                    <a:cxn ang="0">
                      <a:pos x="194" y="42"/>
                    </a:cxn>
                    <a:cxn ang="0">
                      <a:pos x="156" y="42"/>
                    </a:cxn>
                    <a:cxn ang="0">
                      <a:pos x="156" y="0"/>
                    </a:cxn>
                  </a:cxnLst>
                  <a:rect l="0" t="0" r="r" b="b"/>
                  <a:pathLst>
                    <a:path w="194" h="69">
                      <a:moveTo>
                        <a:pt x="156" y="0"/>
                      </a:moveTo>
                      <a:lnTo>
                        <a:pt x="31" y="0"/>
                      </a:lnTo>
                      <a:lnTo>
                        <a:pt x="31" y="42"/>
                      </a:lnTo>
                      <a:lnTo>
                        <a:pt x="0" y="42"/>
                      </a:lnTo>
                      <a:lnTo>
                        <a:pt x="0" y="69"/>
                      </a:lnTo>
                      <a:lnTo>
                        <a:pt x="194" y="69"/>
                      </a:lnTo>
                      <a:lnTo>
                        <a:pt x="194" y="42"/>
                      </a:lnTo>
                      <a:lnTo>
                        <a:pt x="156" y="42"/>
                      </a:lnTo>
                      <a:lnTo>
                        <a:pt x="15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53" name="Oval 8"/>
                <p:cNvSpPr>
                  <a:spLocks noChangeArrowheads="1"/>
                </p:cNvSpPr>
                <p:nvPr/>
              </p:nvSpPr>
              <p:spPr bwMode="auto">
                <a:xfrm>
                  <a:off x="657" y="1067"/>
                  <a:ext cx="31" cy="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54" name="Freeform 9"/>
                <p:cNvSpPr>
                  <a:spLocks noEditPoints="1"/>
                </p:cNvSpPr>
                <p:nvPr/>
              </p:nvSpPr>
              <p:spPr bwMode="auto">
                <a:xfrm>
                  <a:off x="484" y="935"/>
                  <a:ext cx="363" cy="218"/>
                </a:xfrm>
                <a:custGeom>
                  <a:avLst/>
                  <a:gdLst/>
                  <a:ahLst/>
                  <a:cxnLst>
                    <a:cxn ang="0">
                      <a:pos x="350" y="0"/>
                    </a:cxn>
                    <a:cxn ang="0">
                      <a:pos x="17" y="0"/>
                    </a:cxn>
                    <a:cxn ang="0">
                      <a:pos x="0" y="0"/>
                    </a:cxn>
                    <a:cxn ang="0">
                      <a:pos x="0" y="14"/>
                    </a:cxn>
                    <a:cxn ang="0">
                      <a:pos x="0" y="205"/>
                    </a:cxn>
                    <a:cxn ang="0">
                      <a:pos x="0" y="218"/>
                    </a:cxn>
                    <a:cxn ang="0">
                      <a:pos x="17" y="218"/>
                    </a:cxn>
                    <a:cxn ang="0">
                      <a:pos x="52" y="218"/>
                    </a:cxn>
                    <a:cxn ang="0">
                      <a:pos x="52" y="218"/>
                    </a:cxn>
                    <a:cxn ang="0">
                      <a:pos x="357" y="218"/>
                    </a:cxn>
                    <a:cxn ang="0">
                      <a:pos x="357" y="218"/>
                    </a:cxn>
                    <a:cxn ang="0">
                      <a:pos x="363" y="218"/>
                    </a:cxn>
                    <a:cxn ang="0">
                      <a:pos x="363" y="205"/>
                    </a:cxn>
                    <a:cxn ang="0">
                      <a:pos x="363" y="14"/>
                    </a:cxn>
                    <a:cxn ang="0">
                      <a:pos x="363" y="0"/>
                    </a:cxn>
                    <a:cxn ang="0">
                      <a:pos x="350" y="0"/>
                    </a:cxn>
                    <a:cxn ang="0">
                      <a:pos x="332" y="187"/>
                    </a:cxn>
                    <a:cxn ang="0">
                      <a:pos x="31" y="187"/>
                    </a:cxn>
                    <a:cxn ang="0">
                      <a:pos x="31" y="32"/>
                    </a:cxn>
                    <a:cxn ang="0">
                      <a:pos x="332" y="32"/>
                    </a:cxn>
                    <a:cxn ang="0">
                      <a:pos x="332" y="187"/>
                    </a:cxn>
                  </a:cxnLst>
                  <a:rect l="0" t="0" r="r" b="b"/>
                  <a:pathLst>
                    <a:path w="363" h="218">
                      <a:moveTo>
                        <a:pt x="350" y="0"/>
                      </a:moveTo>
                      <a:lnTo>
                        <a:pt x="17" y="0"/>
                      </a:lnTo>
                      <a:lnTo>
                        <a:pt x="0" y="0"/>
                      </a:lnTo>
                      <a:lnTo>
                        <a:pt x="0" y="14"/>
                      </a:lnTo>
                      <a:lnTo>
                        <a:pt x="0" y="205"/>
                      </a:lnTo>
                      <a:lnTo>
                        <a:pt x="0" y="218"/>
                      </a:lnTo>
                      <a:lnTo>
                        <a:pt x="17" y="218"/>
                      </a:lnTo>
                      <a:lnTo>
                        <a:pt x="52" y="218"/>
                      </a:lnTo>
                      <a:lnTo>
                        <a:pt x="52" y="218"/>
                      </a:lnTo>
                      <a:lnTo>
                        <a:pt x="357" y="218"/>
                      </a:lnTo>
                      <a:lnTo>
                        <a:pt x="357" y="218"/>
                      </a:lnTo>
                      <a:lnTo>
                        <a:pt x="363" y="218"/>
                      </a:lnTo>
                      <a:lnTo>
                        <a:pt x="363" y="205"/>
                      </a:lnTo>
                      <a:lnTo>
                        <a:pt x="363" y="14"/>
                      </a:lnTo>
                      <a:lnTo>
                        <a:pt x="363" y="0"/>
                      </a:lnTo>
                      <a:lnTo>
                        <a:pt x="350" y="0"/>
                      </a:lnTo>
                      <a:close/>
                      <a:moveTo>
                        <a:pt x="332" y="187"/>
                      </a:moveTo>
                      <a:lnTo>
                        <a:pt x="31" y="187"/>
                      </a:lnTo>
                      <a:lnTo>
                        <a:pt x="31" y="32"/>
                      </a:lnTo>
                      <a:lnTo>
                        <a:pt x="332" y="32"/>
                      </a:lnTo>
                      <a:lnTo>
                        <a:pt x="332"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55" name="Freeform 10"/>
                <p:cNvSpPr>
                  <a:spLocks/>
                </p:cNvSpPr>
                <p:nvPr/>
              </p:nvSpPr>
              <p:spPr bwMode="auto">
                <a:xfrm>
                  <a:off x="594" y="987"/>
                  <a:ext cx="149" cy="49"/>
                </a:xfrm>
                <a:custGeom>
                  <a:avLst/>
                  <a:gdLst/>
                  <a:ahLst/>
                  <a:cxnLst>
                    <a:cxn ang="0">
                      <a:pos x="5" y="13"/>
                    </a:cxn>
                    <a:cxn ang="0">
                      <a:pos x="22" y="6"/>
                    </a:cxn>
                    <a:cxn ang="0">
                      <a:pos x="39" y="13"/>
                    </a:cxn>
                    <a:cxn ang="0">
                      <a:pos x="40" y="14"/>
                    </a:cxn>
                    <a:cxn ang="0">
                      <a:pos x="43" y="10"/>
                    </a:cxn>
                    <a:cxn ang="0">
                      <a:pos x="42" y="9"/>
                    </a:cxn>
                    <a:cxn ang="0">
                      <a:pos x="22" y="0"/>
                    </a:cxn>
                    <a:cxn ang="0">
                      <a:pos x="1" y="9"/>
                    </a:cxn>
                    <a:cxn ang="0">
                      <a:pos x="0" y="10"/>
                    </a:cxn>
                    <a:cxn ang="0">
                      <a:pos x="4" y="14"/>
                    </a:cxn>
                    <a:cxn ang="0">
                      <a:pos x="5" y="13"/>
                    </a:cxn>
                  </a:cxnLst>
                  <a:rect l="0" t="0" r="r" b="b"/>
                  <a:pathLst>
                    <a:path w="43" h="14">
                      <a:moveTo>
                        <a:pt x="5" y="13"/>
                      </a:moveTo>
                      <a:cubicBezTo>
                        <a:pt x="10" y="8"/>
                        <a:pt x="16" y="5"/>
                        <a:pt x="22" y="6"/>
                      </a:cubicBezTo>
                      <a:cubicBezTo>
                        <a:pt x="28" y="6"/>
                        <a:pt x="34" y="8"/>
                        <a:pt x="39" y="13"/>
                      </a:cubicBezTo>
                      <a:cubicBezTo>
                        <a:pt x="39" y="13"/>
                        <a:pt x="39" y="14"/>
                        <a:pt x="40" y="14"/>
                      </a:cubicBezTo>
                      <a:cubicBezTo>
                        <a:pt x="43" y="10"/>
                        <a:pt x="43" y="10"/>
                        <a:pt x="43" y="10"/>
                      </a:cubicBezTo>
                      <a:cubicBezTo>
                        <a:pt x="43" y="9"/>
                        <a:pt x="43" y="9"/>
                        <a:pt x="42" y="9"/>
                      </a:cubicBezTo>
                      <a:cubicBezTo>
                        <a:pt x="37" y="3"/>
                        <a:pt x="29" y="0"/>
                        <a:pt x="22" y="0"/>
                      </a:cubicBezTo>
                      <a:cubicBezTo>
                        <a:pt x="15" y="0"/>
                        <a:pt x="7" y="3"/>
                        <a:pt x="1" y="9"/>
                      </a:cubicBezTo>
                      <a:cubicBezTo>
                        <a:pt x="1" y="9"/>
                        <a:pt x="1" y="9"/>
                        <a:pt x="0" y="10"/>
                      </a:cubicBezTo>
                      <a:cubicBezTo>
                        <a:pt x="4" y="14"/>
                        <a:pt x="4" y="14"/>
                        <a:pt x="4" y="14"/>
                      </a:cubicBezTo>
                      <a:cubicBezTo>
                        <a:pt x="4" y="13"/>
                        <a:pt x="5" y="13"/>
                        <a:pt x="5"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grpSp>
          <p:sp>
            <p:nvSpPr>
              <p:cNvPr id="150" name="Oval 149"/>
              <p:cNvSpPr/>
              <p:nvPr/>
            </p:nvSpPr>
            <p:spPr>
              <a:xfrm>
                <a:off x="4928456" y="140372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156" name="Group 155"/>
            <p:cNvGrpSpPr/>
            <p:nvPr/>
          </p:nvGrpSpPr>
          <p:grpSpPr>
            <a:xfrm>
              <a:off x="7238751" y="1463325"/>
              <a:ext cx="611483" cy="611483"/>
              <a:chOff x="7379420" y="1398635"/>
              <a:chExt cx="611483" cy="611483"/>
            </a:xfrm>
          </p:grpSpPr>
          <p:grpSp>
            <p:nvGrpSpPr>
              <p:cNvPr id="157" name="Group 11"/>
              <p:cNvGrpSpPr>
                <a:grpSpLocks noChangeAspect="1"/>
              </p:cNvGrpSpPr>
              <p:nvPr/>
            </p:nvGrpSpPr>
            <p:grpSpPr bwMode="auto">
              <a:xfrm>
                <a:off x="7479517" y="1457917"/>
                <a:ext cx="411289" cy="492918"/>
                <a:chOff x="2690" y="832"/>
                <a:chExt cx="393" cy="471"/>
              </a:xfrm>
              <a:solidFill>
                <a:schemeClr val="bg1"/>
              </a:solidFill>
            </p:grpSpPr>
            <p:sp>
              <p:nvSpPr>
                <p:cNvPr id="159" name="Freeform 12"/>
                <p:cNvSpPr>
                  <a:spLocks/>
                </p:cNvSpPr>
                <p:nvPr/>
              </p:nvSpPr>
              <p:spPr bwMode="auto">
                <a:xfrm>
                  <a:off x="2759" y="1072"/>
                  <a:ext cx="253" cy="231"/>
                </a:xfrm>
                <a:custGeom>
                  <a:avLst/>
                  <a:gdLst/>
                  <a:ahLst/>
                  <a:cxnLst>
                    <a:cxn ang="0">
                      <a:pos x="204" y="153"/>
                    </a:cxn>
                    <a:cxn ang="0">
                      <a:pos x="172" y="78"/>
                    </a:cxn>
                    <a:cxn ang="0">
                      <a:pos x="180" y="167"/>
                    </a:cxn>
                    <a:cxn ang="0">
                      <a:pos x="184" y="177"/>
                    </a:cxn>
                    <a:cxn ang="0">
                      <a:pos x="115" y="208"/>
                    </a:cxn>
                    <a:cxn ang="0">
                      <a:pos x="46" y="177"/>
                    </a:cxn>
                    <a:cxn ang="0">
                      <a:pos x="46" y="173"/>
                    </a:cxn>
                    <a:cxn ang="0">
                      <a:pos x="57" y="78"/>
                    </a:cxn>
                    <a:cxn ang="0">
                      <a:pos x="22" y="153"/>
                    </a:cxn>
                    <a:cxn ang="0">
                      <a:pos x="21" y="153"/>
                    </a:cxn>
                    <a:cxn ang="0">
                      <a:pos x="0" y="140"/>
                    </a:cxn>
                    <a:cxn ang="0">
                      <a:pos x="86" y="1"/>
                    </a:cxn>
                    <a:cxn ang="0">
                      <a:pos x="115" y="8"/>
                    </a:cxn>
                    <a:cxn ang="0">
                      <a:pos x="144" y="0"/>
                    </a:cxn>
                    <a:cxn ang="0">
                      <a:pos x="145" y="0"/>
                    </a:cxn>
                    <a:cxn ang="0">
                      <a:pos x="228" y="140"/>
                    </a:cxn>
                    <a:cxn ang="0">
                      <a:pos x="204" y="153"/>
                    </a:cxn>
                  </a:cxnLst>
                  <a:rect l="0" t="0" r="r" b="b"/>
                  <a:pathLst>
                    <a:path w="228" h="208">
                      <a:moveTo>
                        <a:pt x="204" y="153"/>
                      </a:moveTo>
                      <a:cubicBezTo>
                        <a:pt x="204" y="153"/>
                        <a:pt x="187" y="86"/>
                        <a:pt x="172" y="78"/>
                      </a:cubicBezTo>
                      <a:cubicBezTo>
                        <a:pt x="172" y="78"/>
                        <a:pt x="173" y="139"/>
                        <a:pt x="180" y="167"/>
                      </a:cubicBezTo>
                      <a:cubicBezTo>
                        <a:pt x="182" y="170"/>
                        <a:pt x="184" y="173"/>
                        <a:pt x="184" y="177"/>
                      </a:cubicBezTo>
                      <a:cubicBezTo>
                        <a:pt x="184" y="194"/>
                        <a:pt x="153" y="208"/>
                        <a:pt x="115" y="208"/>
                      </a:cubicBezTo>
                      <a:cubicBezTo>
                        <a:pt x="77" y="208"/>
                        <a:pt x="46" y="194"/>
                        <a:pt x="46" y="177"/>
                      </a:cubicBezTo>
                      <a:cubicBezTo>
                        <a:pt x="46" y="175"/>
                        <a:pt x="46" y="174"/>
                        <a:pt x="46" y="173"/>
                      </a:cubicBezTo>
                      <a:cubicBezTo>
                        <a:pt x="49" y="156"/>
                        <a:pt x="59" y="90"/>
                        <a:pt x="57" y="78"/>
                      </a:cubicBezTo>
                      <a:cubicBezTo>
                        <a:pt x="57" y="78"/>
                        <a:pt x="44" y="92"/>
                        <a:pt x="22" y="153"/>
                      </a:cubicBezTo>
                      <a:cubicBezTo>
                        <a:pt x="22" y="153"/>
                        <a:pt x="22" y="153"/>
                        <a:pt x="21" y="153"/>
                      </a:cubicBezTo>
                      <a:cubicBezTo>
                        <a:pt x="19" y="152"/>
                        <a:pt x="6" y="150"/>
                        <a:pt x="0" y="140"/>
                      </a:cubicBezTo>
                      <a:cubicBezTo>
                        <a:pt x="0" y="140"/>
                        <a:pt x="19" y="38"/>
                        <a:pt x="86" y="1"/>
                      </a:cubicBezTo>
                      <a:cubicBezTo>
                        <a:pt x="95" y="5"/>
                        <a:pt x="104" y="8"/>
                        <a:pt x="115" y="8"/>
                      </a:cubicBezTo>
                      <a:cubicBezTo>
                        <a:pt x="126" y="8"/>
                        <a:pt x="136" y="5"/>
                        <a:pt x="144" y="0"/>
                      </a:cubicBezTo>
                      <a:cubicBezTo>
                        <a:pt x="145" y="0"/>
                        <a:pt x="145" y="0"/>
                        <a:pt x="145" y="0"/>
                      </a:cubicBezTo>
                      <a:cubicBezTo>
                        <a:pt x="145" y="0"/>
                        <a:pt x="197" y="9"/>
                        <a:pt x="228" y="140"/>
                      </a:cubicBezTo>
                      <a:cubicBezTo>
                        <a:pt x="228" y="140"/>
                        <a:pt x="213" y="155"/>
                        <a:pt x="204" y="1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60" name="Freeform 13"/>
                <p:cNvSpPr>
                  <a:spLocks/>
                </p:cNvSpPr>
                <p:nvPr/>
              </p:nvSpPr>
              <p:spPr bwMode="auto">
                <a:xfrm>
                  <a:off x="2769" y="898"/>
                  <a:ext cx="235" cy="191"/>
                </a:xfrm>
                <a:custGeom>
                  <a:avLst/>
                  <a:gdLst/>
                  <a:ahLst/>
                  <a:cxnLst>
                    <a:cxn ang="0">
                      <a:pos x="106" y="14"/>
                    </a:cxn>
                    <a:cxn ang="0">
                      <a:pos x="13" y="106"/>
                    </a:cxn>
                    <a:cxn ang="0">
                      <a:pos x="31" y="162"/>
                    </a:cxn>
                    <a:cxn ang="0">
                      <a:pos x="22" y="172"/>
                    </a:cxn>
                    <a:cxn ang="0">
                      <a:pos x="0" y="106"/>
                    </a:cxn>
                    <a:cxn ang="0">
                      <a:pos x="106" y="0"/>
                    </a:cxn>
                    <a:cxn ang="0">
                      <a:pos x="212" y="106"/>
                    </a:cxn>
                    <a:cxn ang="0">
                      <a:pos x="191" y="169"/>
                    </a:cxn>
                    <a:cxn ang="0">
                      <a:pos x="183" y="158"/>
                    </a:cxn>
                    <a:cxn ang="0">
                      <a:pos x="199" y="106"/>
                    </a:cxn>
                    <a:cxn ang="0">
                      <a:pos x="106" y="14"/>
                    </a:cxn>
                  </a:cxnLst>
                  <a:rect l="0" t="0" r="r" b="b"/>
                  <a:pathLst>
                    <a:path w="212" h="172">
                      <a:moveTo>
                        <a:pt x="106" y="14"/>
                      </a:moveTo>
                      <a:cubicBezTo>
                        <a:pt x="54" y="14"/>
                        <a:pt x="13" y="55"/>
                        <a:pt x="13" y="106"/>
                      </a:cubicBezTo>
                      <a:cubicBezTo>
                        <a:pt x="13" y="127"/>
                        <a:pt x="20" y="146"/>
                        <a:pt x="31" y="162"/>
                      </a:cubicBezTo>
                      <a:cubicBezTo>
                        <a:pt x="28" y="165"/>
                        <a:pt x="25" y="169"/>
                        <a:pt x="22" y="172"/>
                      </a:cubicBezTo>
                      <a:cubicBezTo>
                        <a:pt x="8" y="154"/>
                        <a:pt x="0" y="131"/>
                        <a:pt x="0" y="106"/>
                      </a:cubicBezTo>
                      <a:cubicBezTo>
                        <a:pt x="0" y="48"/>
                        <a:pt x="47" y="0"/>
                        <a:pt x="106" y="0"/>
                      </a:cubicBezTo>
                      <a:cubicBezTo>
                        <a:pt x="164" y="0"/>
                        <a:pt x="212" y="48"/>
                        <a:pt x="212" y="106"/>
                      </a:cubicBezTo>
                      <a:cubicBezTo>
                        <a:pt x="212" y="130"/>
                        <a:pt x="204" y="151"/>
                        <a:pt x="191" y="169"/>
                      </a:cubicBezTo>
                      <a:cubicBezTo>
                        <a:pt x="188" y="165"/>
                        <a:pt x="185" y="161"/>
                        <a:pt x="183" y="158"/>
                      </a:cubicBezTo>
                      <a:cubicBezTo>
                        <a:pt x="193" y="143"/>
                        <a:pt x="199" y="126"/>
                        <a:pt x="199" y="106"/>
                      </a:cubicBezTo>
                      <a:cubicBezTo>
                        <a:pt x="199" y="55"/>
                        <a:pt x="157" y="14"/>
                        <a:pt x="10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61" name="Oval 14"/>
                <p:cNvSpPr>
                  <a:spLocks noChangeArrowheads="1"/>
                </p:cNvSpPr>
                <p:nvPr/>
              </p:nvSpPr>
              <p:spPr bwMode="auto">
                <a:xfrm>
                  <a:off x="2830" y="961"/>
                  <a:ext cx="112" cy="11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62" name="Freeform 15"/>
                <p:cNvSpPr>
                  <a:spLocks/>
                </p:cNvSpPr>
                <p:nvPr/>
              </p:nvSpPr>
              <p:spPr bwMode="auto">
                <a:xfrm>
                  <a:off x="2690" y="832"/>
                  <a:ext cx="393" cy="339"/>
                </a:xfrm>
                <a:custGeom>
                  <a:avLst/>
                  <a:gdLst/>
                  <a:ahLst/>
                  <a:cxnLst>
                    <a:cxn ang="0">
                      <a:pos x="301" y="306"/>
                    </a:cxn>
                    <a:cxn ang="0">
                      <a:pos x="291" y="280"/>
                    </a:cxn>
                    <a:cxn ang="0">
                      <a:pos x="329" y="179"/>
                    </a:cxn>
                    <a:cxn ang="0">
                      <a:pos x="177" y="26"/>
                    </a:cxn>
                    <a:cxn ang="0">
                      <a:pos x="25" y="179"/>
                    </a:cxn>
                    <a:cxn ang="0">
                      <a:pos x="63" y="280"/>
                    </a:cxn>
                    <a:cxn ang="0">
                      <a:pos x="52" y="305"/>
                    </a:cxn>
                    <a:cxn ang="0">
                      <a:pos x="0" y="179"/>
                    </a:cxn>
                    <a:cxn ang="0">
                      <a:pos x="177" y="0"/>
                    </a:cxn>
                    <a:cxn ang="0">
                      <a:pos x="354" y="179"/>
                    </a:cxn>
                    <a:cxn ang="0">
                      <a:pos x="301" y="306"/>
                    </a:cxn>
                  </a:cxnLst>
                  <a:rect l="0" t="0" r="r" b="b"/>
                  <a:pathLst>
                    <a:path w="354" h="306">
                      <a:moveTo>
                        <a:pt x="301" y="306"/>
                      </a:moveTo>
                      <a:cubicBezTo>
                        <a:pt x="298" y="297"/>
                        <a:pt x="295" y="288"/>
                        <a:pt x="291" y="280"/>
                      </a:cubicBezTo>
                      <a:cubicBezTo>
                        <a:pt x="315" y="253"/>
                        <a:pt x="329" y="218"/>
                        <a:pt x="329" y="179"/>
                      </a:cubicBezTo>
                      <a:cubicBezTo>
                        <a:pt x="329" y="94"/>
                        <a:pt x="261" y="26"/>
                        <a:pt x="177" y="26"/>
                      </a:cubicBezTo>
                      <a:cubicBezTo>
                        <a:pt x="93" y="26"/>
                        <a:pt x="25" y="94"/>
                        <a:pt x="25" y="179"/>
                      </a:cubicBezTo>
                      <a:cubicBezTo>
                        <a:pt x="25" y="218"/>
                        <a:pt x="39" y="253"/>
                        <a:pt x="63" y="280"/>
                      </a:cubicBezTo>
                      <a:cubicBezTo>
                        <a:pt x="59" y="289"/>
                        <a:pt x="55" y="297"/>
                        <a:pt x="52" y="305"/>
                      </a:cubicBezTo>
                      <a:cubicBezTo>
                        <a:pt x="20" y="273"/>
                        <a:pt x="0" y="228"/>
                        <a:pt x="0" y="179"/>
                      </a:cubicBezTo>
                      <a:cubicBezTo>
                        <a:pt x="0" y="80"/>
                        <a:pt x="79" y="0"/>
                        <a:pt x="177" y="0"/>
                      </a:cubicBezTo>
                      <a:cubicBezTo>
                        <a:pt x="275" y="0"/>
                        <a:pt x="354" y="80"/>
                        <a:pt x="354" y="179"/>
                      </a:cubicBezTo>
                      <a:cubicBezTo>
                        <a:pt x="354" y="229"/>
                        <a:pt x="334" y="274"/>
                        <a:pt x="301" y="3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grpSp>
          <p:sp>
            <p:nvSpPr>
              <p:cNvPr id="158" name="Oval 157"/>
              <p:cNvSpPr/>
              <p:nvPr/>
            </p:nvSpPr>
            <p:spPr>
              <a:xfrm>
                <a:off x="7379420" y="139863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163" name="Group 162"/>
            <p:cNvGrpSpPr/>
            <p:nvPr/>
          </p:nvGrpSpPr>
          <p:grpSpPr>
            <a:xfrm>
              <a:off x="9731143" y="1463325"/>
              <a:ext cx="611483" cy="611483"/>
              <a:chOff x="9775343" y="1403725"/>
              <a:chExt cx="611483" cy="611483"/>
            </a:xfrm>
          </p:grpSpPr>
          <p:grpSp>
            <p:nvGrpSpPr>
              <p:cNvPr id="164" name="Group 19"/>
              <p:cNvGrpSpPr>
                <a:grpSpLocks noChangeAspect="1"/>
              </p:cNvGrpSpPr>
              <p:nvPr/>
            </p:nvGrpSpPr>
            <p:grpSpPr bwMode="auto">
              <a:xfrm>
                <a:off x="9842652" y="1498687"/>
                <a:ext cx="476865" cy="421558"/>
                <a:chOff x="3374" y="2168"/>
                <a:chExt cx="1940" cy="1715"/>
              </a:xfrm>
              <a:solidFill>
                <a:schemeClr val="bg1"/>
              </a:solidFill>
            </p:grpSpPr>
            <p:sp>
              <p:nvSpPr>
                <p:cNvPr id="172" name="Freeform 20"/>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3" name="Freeform 21"/>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4" name="Freeform 22"/>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5" name="Rectangle 23"/>
                <p:cNvSpPr>
                  <a:spLocks noChangeArrowheads="1"/>
                </p:cNvSpPr>
                <p:nvPr/>
              </p:nvSpPr>
              <p:spPr bwMode="auto">
                <a:xfrm>
                  <a:off x="4584" y="2998"/>
                  <a:ext cx="49" cy="12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6" name="Freeform 24"/>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7" name="Rectangle 25"/>
                <p:cNvSpPr>
                  <a:spLocks noChangeArrowheads="1"/>
                </p:cNvSpPr>
                <p:nvPr/>
              </p:nvSpPr>
              <p:spPr bwMode="auto">
                <a:xfrm>
                  <a:off x="3951" y="3609"/>
                  <a:ext cx="106" cy="15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500" dirty="0"/>
                </a:p>
              </p:txBody>
            </p:sp>
          </p:grpSp>
          <p:sp>
            <p:nvSpPr>
              <p:cNvPr id="165" name="Oval 164"/>
              <p:cNvSpPr/>
              <p:nvPr/>
            </p:nvSpPr>
            <p:spPr>
              <a:xfrm>
                <a:off x="9775343" y="140372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Tree>
    <p:extLst>
      <p:ext uri="{BB962C8B-B14F-4D97-AF65-F5344CB8AC3E}">
        <p14:creationId xmlns:p14="http://schemas.microsoft.com/office/powerpoint/2010/main" val="215353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Threat </a:t>
            </a:r>
            <a:r>
              <a:rPr lang="en-US" dirty="0" smtClean="0"/>
              <a:t>protection</a:t>
            </a:r>
            <a:r>
              <a:rPr lang="en-US" dirty="0"/>
              <a:t/>
            </a:r>
            <a:br>
              <a:rPr lang="en-US" dirty="0"/>
            </a:br>
            <a:endParaRPr lang="en-US" dirty="0"/>
          </a:p>
        </p:txBody>
      </p:sp>
      <p:sp>
        <p:nvSpPr>
          <p:cNvPr id="9" name="Text Placeholder 8"/>
          <p:cNvSpPr>
            <a:spLocks noGrp="1"/>
          </p:cNvSpPr>
          <p:nvPr>
            <p:ph type="body" sz="quarter" idx="12"/>
          </p:nvPr>
        </p:nvSpPr>
        <p:spPr/>
        <p:txBody>
          <a:bodyPr/>
          <a:lstStyle/>
          <a:p>
            <a:r>
              <a:rPr lang="en-US" dirty="0"/>
              <a:t>Securing with Azure</a:t>
            </a:r>
          </a:p>
        </p:txBody>
      </p:sp>
      <p:sp>
        <p:nvSpPr>
          <p:cNvPr id="61" name="TextBox 60"/>
          <p:cNvSpPr txBox="1"/>
          <p:nvPr/>
        </p:nvSpPr>
        <p:spPr>
          <a:xfrm rot="16200000">
            <a:off x="129722" y="2198805"/>
            <a:ext cx="2011680" cy="274322"/>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Challenges</a:t>
            </a:r>
          </a:p>
        </p:txBody>
      </p:sp>
      <p:sp>
        <p:nvSpPr>
          <p:cNvPr id="62" name="TextBox 61"/>
          <p:cNvSpPr txBox="1"/>
          <p:nvPr/>
        </p:nvSpPr>
        <p:spPr>
          <a:xfrm rot="16200000">
            <a:off x="129720" y="4731694"/>
            <a:ext cx="2011680" cy="274320"/>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Capabilities</a:t>
            </a:r>
          </a:p>
        </p:txBody>
      </p:sp>
      <p:sp>
        <p:nvSpPr>
          <p:cNvPr id="63" name="object 21"/>
          <p:cNvSpPr/>
          <p:nvPr/>
        </p:nvSpPr>
        <p:spPr>
          <a:xfrm>
            <a:off x="1402992"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Large </a:t>
            </a:r>
            <a:r>
              <a:rPr lang="en-US" sz="1500" b="1" spc="-5" dirty="0">
                <a:solidFill>
                  <a:srgbClr val="FFFFFF"/>
                </a:solidFill>
                <a:cs typeface="Arial"/>
              </a:rPr>
              <a:t>capital expense for infrastructure and operations</a:t>
            </a:r>
          </a:p>
        </p:txBody>
      </p:sp>
      <p:sp>
        <p:nvSpPr>
          <p:cNvPr id="64" name="object 21"/>
          <p:cNvSpPr/>
          <p:nvPr/>
        </p:nvSpPr>
        <p:spPr>
          <a:xfrm>
            <a:off x="1402992"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Eliminate infrastructure setup and maintenance costs and focus on </a:t>
            </a:r>
            <a:r>
              <a:rPr lang="en-US" sz="1500" spc="-5" dirty="0" smtClean="0">
                <a:solidFill>
                  <a:srgbClr val="FFFFFF"/>
                </a:solidFill>
                <a:cs typeface="Arial"/>
              </a:rPr>
              <a:t>security.</a:t>
            </a:r>
            <a:endParaRPr lang="en-US" sz="1500" spc="-5" dirty="0">
              <a:solidFill>
                <a:srgbClr val="FFFFFF"/>
              </a:solidFill>
              <a:cs typeface="Arial"/>
            </a:endParaRPr>
          </a:p>
        </p:txBody>
      </p:sp>
      <p:sp>
        <p:nvSpPr>
          <p:cNvPr id="65" name="object 21"/>
          <p:cNvSpPr/>
          <p:nvPr/>
        </p:nvSpPr>
        <p:spPr>
          <a:xfrm>
            <a:off x="3895384"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Increasing operational </a:t>
            </a:r>
            <a:r>
              <a:rPr lang="en-US" sz="1500" b="1" spc="-5" dirty="0">
                <a:solidFill>
                  <a:srgbClr val="FFFFFF"/>
                </a:solidFill>
                <a:cs typeface="Arial"/>
              </a:rPr>
              <a:t/>
            </a:r>
            <a:br>
              <a:rPr lang="en-US" sz="1500" b="1" spc="-5" dirty="0">
                <a:solidFill>
                  <a:srgbClr val="FFFFFF"/>
                </a:solidFill>
                <a:cs typeface="Arial"/>
              </a:rPr>
            </a:br>
            <a:r>
              <a:rPr lang="en-US" sz="1500" b="1" spc="-5" dirty="0">
                <a:solidFill>
                  <a:srgbClr val="FFFFFF"/>
                </a:solidFill>
                <a:cs typeface="Arial"/>
              </a:rPr>
              <a:t>complexity</a:t>
            </a:r>
          </a:p>
        </p:txBody>
      </p:sp>
      <p:sp>
        <p:nvSpPr>
          <p:cNvPr id="66" name="object 12"/>
          <p:cNvSpPr/>
          <p:nvPr/>
        </p:nvSpPr>
        <p:spPr>
          <a:xfrm>
            <a:off x="4824505"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67" name="object 21"/>
          <p:cNvSpPr/>
          <p:nvPr/>
        </p:nvSpPr>
        <p:spPr>
          <a:xfrm>
            <a:off x="3895384"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Continuous </a:t>
            </a:r>
            <a:r>
              <a:rPr lang="en-US" sz="1500" spc="-5" dirty="0">
                <a:solidFill>
                  <a:srgbClr val="FFFFFF"/>
                </a:solidFill>
                <a:cs typeface="Arial"/>
              </a:rPr>
              <a:t>monitoring and automation allows </a:t>
            </a:r>
            <a:r>
              <a:rPr lang="en-US" sz="1500" spc="-5" dirty="0" smtClean="0">
                <a:solidFill>
                  <a:srgbClr val="FFFFFF"/>
                </a:solidFill>
                <a:cs typeface="Arial"/>
              </a:rPr>
              <a:t>support for </a:t>
            </a:r>
            <a:r>
              <a:rPr lang="en-US" sz="1500" spc="-5" dirty="0">
                <a:solidFill>
                  <a:srgbClr val="FFFFFF"/>
                </a:solidFill>
                <a:cs typeface="Arial"/>
              </a:rPr>
              <a:t>large hybrid </a:t>
            </a:r>
            <a:r>
              <a:rPr lang="en-US" sz="1500" spc="-5" dirty="0" smtClean="0">
                <a:solidFill>
                  <a:srgbClr val="FFFFFF"/>
                </a:solidFill>
                <a:cs typeface="Arial"/>
              </a:rPr>
              <a:t>infrastructures.</a:t>
            </a:r>
            <a:endParaRPr lang="en-US" sz="1500" spc="-5" dirty="0">
              <a:solidFill>
                <a:srgbClr val="FFFFFF"/>
              </a:solidFill>
              <a:cs typeface="Arial"/>
            </a:endParaRPr>
          </a:p>
        </p:txBody>
      </p:sp>
      <p:sp>
        <p:nvSpPr>
          <p:cNvPr id="68" name="object 21"/>
          <p:cNvSpPr/>
          <p:nvPr/>
        </p:nvSpPr>
        <p:spPr>
          <a:xfrm>
            <a:off x="6387776"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Skill shortage </a:t>
            </a:r>
            <a:r>
              <a:rPr lang="en-US" sz="1500" b="1" spc="-5" dirty="0">
                <a:solidFill>
                  <a:srgbClr val="FFFFFF"/>
                </a:solidFill>
                <a:cs typeface="Arial"/>
              </a:rPr>
              <a:t>and </a:t>
            </a:r>
            <a:br>
              <a:rPr lang="en-US" sz="1500" b="1" spc="-5" dirty="0">
                <a:solidFill>
                  <a:srgbClr val="FFFFFF"/>
                </a:solidFill>
                <a:cs typeface="Arial"/>
              </a:rPr>
            </a:br>
            <a:r>
              <a:rPr lang="en-US" sz="1500" b="1" spc="-5" dirty="0" smtClean="0">
                <a:solidFill>
                  <a:srgbClr val="FFFFFF"/>
                </a:solidFill>
                <a:cs typeface="Arial"/>
              </a:rPr>
              <a:t>staff </a:t>
            </a:r>
            <a:r>
              <a:rPr lang="en-US" sz="1500" b="1" spc="-5" dirty="0">
                <a:solidFill>
                  <a:srgbClr val="FFFFFF"/>
                </a:solidFill>
                <a:cs typeface="Arial"/>
              </a:rPr>
              <a:t>b</a:t>
            </a:r>
            <a:r>
              <a:rPr lang="en-US" sz="1500" b="1" spc="-5" dirty="0" smtClean="0">
                <a:solidFill>
                  <a:srgbClr val="FFFFFF"/>
                </a:solidFill>
                <a:cs typeface="Arial"/>
              </a:rPr>
              <a:t>urnout</a:t>
            </a:r>
            <a:endParaRPr lang="en-US" sz="1500" b="1" spc="-5" dirty="0">
              <a:solidFill>
                <a:srgbClr val="FFFFFF"/>
              </a:solidFill>
              <a:cs typeface="Arial"/>
            </a:endParaRPr>
          </a:p>
        </p:txBody>
      </p:sp>
      <p:sp>
        <p:nvSpPr>
          <p:cNvPr id="69" name="object 12"/>
          <p:cNvSpPr/>
          <p:nvPr/>
        </p:nvSpPr>
        <p:spPr>
          <a:xfrm>
            <a:off x="7316897"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70" name="object 21"/>
          <p:cNvSpPr/>
          <p:nvPr/>
        </p:nvSpPr>
        <p:spPr>
          <a:xfrm>
            <a:off x="6387776"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Sentinel’s </a:t>
            </a:r>
            <a:r>
              <a:rPr lang="en-US" sz="1500" spc="-5" dirty="0" smtClean="0">
                <a:solidFill>
                  <a:srgbClr val="FFFFFF"/>
                </a:solidFill>
                <a:cs typeface="Arial"/>
              </a:rPr>
              <a:t>machine </a:t>
            </a:r>
            <a:r>
              <a:rPr lang="en-US" sz="1500" spc="-5" dirty="0">
                <a:solidFill>
                  <a:srgbClr val="FFFFFF"/>
                </a:solidFill>
                <a:cs typeface="Arial"/>
              </a:rPr>
              <a:t>l</a:t>
            </a:r>
            <a:r>
              <a:rPr lang="en-US" sz="1500" spc="-5" dirty="0" smtClean="0">
                <a:solidFill>
                  <a:srgbClr val="FFFFFF"/>
                </a:solidFill>
                <a:cs typeface="Arial"/>
              </a:rPr>
              <a:t>earning </a:t>
            </a:r>
            <a:r>
              <a:rPr lang="en-US" sz="1500" spc="-5" dirty="0">
                <a:solidFill>
                  <a:srgbClr val="FFFFFF"/>
                </a:solidFill>
                <a:cs typeface="Arial"/>
              </a:rPr>
              <a:t>and AI detects threats; automation reduces user </a:t>
            </a:r>
            <a:r>
              <a:rPr lang="en-US" sz="1500" spc="-5" dirty="0" smtClean="0">
                <a:solidFill>
                  <a:srgbClr val="FFFFFF"/>
                </a:solidFill>
                <a:cs typeface="Arial"/>
              </a:rPr>
              <a:t>intervention.</a:t>
            </a:r>
            <a:endParaRPr lang="en-US" sz="1500" spc="-5" dirty="0">
              <a:solidFill>
                <a:srgbClr val="FFFFFF"/>
              </a:solidFill>
              <a:cs typeface="Arial"/>
            </a:endParaRPr>
          </a:p>
        </p:txBody>
      </p:sp>
      <p:sp>
        <p:nvSpPr>
          <p:cNvPr id="71" name="object 21"/>
          <p:cNvSpPr/>
          <p:nvPr/>
        </p:nvSpPr>
        <p:spPr>
          <a:xfrm>
            <a:off x="8880168"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Growing attack </a:t>
            </a:r>
            <a:r>
              <a:rPr lang="en-US" sz="1500" b="1" spc="-5" dirty="0">
                <a:solidFill>
                  <a:srgbClr val="FFFFFF"/>
                </a:solidFill>
                <a:cs typeface="Arial"/>
              </a:rPr>
              <a:t>c</a:t>
            </a:r>
            <a:r>
              <a:rPr lang="en-US" sz="1500" b="1" spc="-5" dirty="0" smtClean="0">
                <a:solidFill>
                  <a:srgbClr val="FFFFFF"/>
                </a:solidFill>
                <a:cs typeface="Arial"/>
              </a:rPr>
              <a:t>omplexity</a:t>
            </a:r>
            <a:endParaRPr lang="en-US" sz="1500" b="1" spc="-5" dirty="0">
              <a:solidFill>
                <a:srgbClr val="FFFFFF"/>
              </a:solidFill>
              <a:cs typeface="Arial"/>
            </a:endParaRPr>
          </a:p>
        </p:txBody>
      </p:sp>
      <p:sp>
        <p:nvSpPr>
          <p:cNvPr id="72" name="object 12"/>
          <p:cNvSpPr/>
          <p:nvPr/>
        </p:nvSpPr>
        <p:spPr>
          <a:xfrm>
            <a:off x="9809289"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73" name="object 21"/>
          <p:cNvSpPr/>
          <p:nvPr/>
        </p:nvSpPr>
        <p:spPr>
          <a:xfrm>
            <a:off x="8880168"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Strong threat intelligence with improving </a:t>
            </a:r>
            <a:r>
              <a:rPr lang="en-US" sz="1500" spc="-5" dirty="0" smtClean="0">
                <a:solidFill>
                  <a:srgbClr val="FFFFFF"/>
                </a:solidFill>
                <a:cs typeface="Arial"/>
              </a:rPr>
              <a:t>machine </a:t>
            </a:r>
            <a:r>
              <a:rPr lang="en-US" sz="1500" spc="-5" dirty="0">
                <a:solidFill>
                  <a:srgbClr val="FFFFFF"/>
                </a:solidFill>
                <a:cs typeface="Arial"/>
              </a:rPr>
              <a:t>learning </a:t>
            </a:r>
            <a:r>
              <a:rPr lang="en-US" sz="1500" spc="-5" dirty="0" smtClean="0">
                <a:solidFill>
                  <a:srgbClr val="FFFFFF"/>
                </a:solidFill>
                <a:cs typeface="Arial"/>
              </a:rPr>
              <a:t>capabilities.</a:t>
            </a:r>
            <a:endParaRPr lang="en-US" sz="1500" spc="-5" dirty="0">
              <a:solidFill>
                <a:srgbClr val="FFFFFF"/>
              </a:solidFill>
              <a:cs typeface="Arial"/>
            </a:endParaRPr>
          </a:p>
        </p:txBody>
      </p:sp>
      <p:sp>
        <p:nvSpPr>
          <p:cNvPr id="74" name="object 12"/>
          <p:cNvSpPr/>
          <p:nvPr/>
        </p:nvSpPr>
        <p:spPr>
          <a:xfrm>
            <a:off x="998400" y="3602410"/>
            <a:ext cx="274320" cy="0"/>
          </a:xfrm>
          <a:custGeom>
            <a:avLst/>
            <a:gdLst/>
            <a:ahLst/>
            <a:cxnLst/>
            <a:rect l="l" t="t" r="r" b="b"/>
            <a:pathLst>
              <a:path w="431800">
                <a:moveTo>
                  <a:pt x="0" y="0"/>
                </a:moveTo>
                <a:lnTo>
                  <a:pt x="431292" y="0"/>
                </a:lnTo>
              </a:path>
            </a:pathLst>
          </a:custGeom>
          <a:ln w="50292">
            <a:solidFill>
              <a:srgbClr val="005EB8"/>
            </a:solidFill>
          </a:ln>
        </p:spPr>
        <p:txBody>
          <a:bodyPr wrap="square" lIns="0" tIns="0" rIns="0" bIns="0" rtlCol="0"/>
          <a:lstStyle/>
          <a:p>
            <a:endParaRPr sz="1300" dirty="0"/>
          </a:p>
        </p:txBody>
      </p:sp>
      <p:sp>
        <p:nvSpPr>
          <p:cNvPr id="75" name="object 12"/>
          <p:cNvSpPr/>
          <p:nvPr/>
        </p:nvSpPr>
        <p:spPr>
          <a:xfrm>
            <a:off x="2332114"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grpSp>
        <p:nvGrpSpPr>
          <p:cNvPr id="299" name="Group 298"/>
          <p:cNvGrpSpPr/>
          <p:nvPr/>
        </p:nvGrpSpPr>
        <p:grpSpPr>
          <a:xfrm>
            <a:off x="2253967" y="1463325"/>
            <a:ext cx="611483" cy="611483"/>
            <a:chOff x="2574785" y="1409173"/>
            <a:chExt cx="611483" cy="611483"/>
          </a:xfrm>
        </p:grpSpPr>
        <p:sp>
          <p:nvSpPr>
            <p:cNvPr id="336" name="Oval 335"/>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337" name="Group 45"/>
            <p:cNvGrpSpPr>
              <a:grpSpLocks noChangeAspect="1"/>
            </p:cNvGrpSpPr>
            <p:nvPr/>
          </p:nvGrpSpPr>
          <p:grpSpPr bwMode="auto">
            <a:xfrm>
              <a:off x="2653905" y="1491229"/>
              <a:ext cx="453242" cy="447370"/>
              <a:chOff x="4986" y="1349"/>
              <a:chExt cx="386" cy="381"/>
            </a:xfrm>
            <a:solidFill>
              <a:schemeClr val="bg1"/>
            </a:solidFill>
          </p:grpSpPr>
          <p:sp>
            <p:nvSpPr>
              <p:cNvPr id="338" name="Freeform 46"/>
              <p:cNvSpPr>
                <a:spLocks noEditPoints="1"/>
              </p:cNvSpPr>
              <p:nvPr/>
            </p:nvSpPr>
            <p:spPr bwMode="auto">
              <a:xfrm>
                <a:off x="5133" y="1349"/>
                <a:ext cx="239" cy="381"/>
              </a:xfrm>
              <a:custGeom>
                <a:avLst/>
                <a:gdLst/>
                <a:ahLst/>
                <a:cxnLst>
                  <a:cxn ang="0">
                    <a:pos x="26" y="0"/>
                  </a:cxn>
                  <a:cxn ang="0">
                    <a:pos x="24" y="1"/>
                  </a:cxn>
                  <a:cxn ang="0">
                    <a:pos x="24" y="1"/>
                  </a:cxn>
                  <a:cxn ang="0">
                    <a:pos x="23" y="1"/>
                  </a:cxn>
                  <a:cxn ang="0">
                    <a:pos x="24" y="1"/>
                  </a:cxn>
                  <a:cxn ang="0">
                    <a:pos x="25" y="160"/>
                  </a:cxn>
                  <a:cxn ang="0">
                    <a:pos x="25" y="160"/>
                  </a:cxn>
                  <a:cxn ang="0">
                    <a:pos x="101" y="81"/>
                  </a:cxn>
                  <a:cxn ang="0">
                    <a:pos x="101" y="80"/>
                  </a:cxn>
                  <a:cxn ang="0">
                    <a:pos x="95" y="81"/>
                  </a:cxn>
                  <a:cxn ang="0">
                    <a:pos x="82" y="80"/>
                  </a:cxn>
                  <a:cxn ang="0">
                    <a:pos x="95" y="80"/>
                  </a:cxn>
                  <a:cxn ang="0">
                    <a:pos x="80" y="61"/>
                  </a:cxn>
                  <a:cxn ang="0">
                    <a:pos x="92" y="67"/>
                  </a:cxn>
                  <a:cxn ang="0">
                    <a:pos x="85" y="44"/>
                  </a:cxn>
                  <a:cxn ang="0">
                    <a:pos x="60" y="17"/>
                  </a:cxn>
                  <a:cxn ang="0">
                    <a:pos x="50" y="107"/>
                  </a:cxn>
                  <a:cxn ang="0">
                    <a:pos x="66" y="123"/>
                  </a:cxn>
                  <a:cxn ang="0">
                    <a:pos x="50" y="107"/>
                  </a:cxn>
                  <a:cxn ang="0">
                    <a:pos x="66" y="38"/>
                  </a:cxn>
                  <a:cxn ang="0">
                    <a:pos x="50" y="54"/>
                  </a:cxn>
                  <a:cxn ang="0">
                    <a:pos x="51" y="100"/>
                  </a:cxn>
                  <a:cxn ang="0">
                    <a:pos x="51" y="61"/>
                  </a:cxn>
                  <a:cxn ang="0">
                    <a:pos x="76" y="80"/>
                  </a:cxn>
                  <a:cxn ang="0">
                    <a:pos x="51" y="100"/>
                  </a:cxn>
                  <a:cxn ang="0">
                    <a:pos x="44" y="23"/>
                  </a:cxn>
                  <a:cxn ang="0">
                    <a:pos x="60" y="27"/>
                  </a:cxn>
                  <a:cxn ang="0">
                    <a:pos x="37" y="21"/>
                  </a:cxn>
                  <a:cxn ang="0">
                    <a:pos x="15" y="21"/>
                  </a:cxn>
                  <a:cxn ang="0">
                    <a:pos x="13" y="29"/>
                  </a:cxn>
                  <a:cxn ang="0">
                    <a:pos x="39" y="29"/>
                  </a:cxn>
                  <a:cxn ang="0">
                    <a:pos x="26" y="53"/>
                  </a:cxn>
                  <a:cxn ang="0">
                    <a:pos x="13" y="29"/>
                  </a:cxn>
                  <a:cxn ang="0">
                    <a:pos x="7" y="61"/>
                  </a:cxn>
                  <a:cxn ang="0">
                    <a:pos x="44" y="61"/>
                  </a:cxn>
                  <a:cxn ang="0">
                    <a:pos x="44" y="100"/>
                  </a:cxn>
                  <a:cxn ang="0">
                    <a:pos x="7" y="100"/>
                  </a:cxn>
                  <a:cxn ang="0">
                    <a:pos x="8" y="107"/>
                  </a:cxn>
                  <a:cxn ang="0">
                    <a:pos x="44" y="107"/>
                  </a:cxn>
                  <a:cxn ang="0">
                    <a:pos x="26" y="133"/>
                  </a:cxn>
                  <a:cxn ang="0">
                    <a:pos x="8" y="107"/>
                  </a:cxn>
                  <a:cxn ang="0">
                    <a:pos x="15" y="140"/>
                  </a:cxn>
                  <a:cxn ang="0">
                    <a:pos x="37" y="140"/>
                  </a:cxn>
                  <a:cxn ang="0">
                    <a:pos x="38" y="151"/>
                  </a:cxn>
                  <a:cxn ang="0">
                    <a:pos x="60" y="134"/>
                  </a:cxn>
                  <a:cxn ang="0">
                    <a:pos x="60" y="144"/>
                  </a:cxn>
                  <a:cxn ang="0">
                    <a:pos x="85" y="117"/>
                  </a:cxn>
                  <a:cxn ang="0">
                    <a:pos x="76" y="117"/>
                  </a:cxn>
                  <a:cxn ang="0">
                    <a:pos x="92" y="94"/>
                  </a:cxn>
                </a:cxnLst>
                <a:rect l="0" t="0" r="r" b="b"/>
                <a:pathLst>
                  <a:path w="101" h="161">
                    <a:moveTo>
                      <a:pt x="101" y="80"/>
                    </a:moveTo>
                    <a:cubicBezTo>
                      <a:pt x="101" y="36"/>
                      <a:pt x="67" y="0"/>
                      <a:pt x="26" y="0"/>
                    </a:cubicBezTo>
                    <a:cubicBezTo>
                      <a:pt x="25" y="0"/>
                      <a:pt x="25"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3" y="1"/>
                      <a:pt x="23" y="1"/>
                    </a:cubicBezTo>
                    <a:cubicBezTo>
                      <a:pt x="23" y="1"/>
                      <a:pt x="24" y="1"/>
                      <a:pt x="24" y="1"/>
                    </a:cubicBezTo>
                    <a:cubicBezTo>
                      <a:pt x="24" y="1"/>
                      <a:pt x="24" y="1"/>
                      <a:pt x="24" y="1"/>
                    </a:cubicBezTo>
                    <a:cubicBezTo>
                      <a:pt x="8" y="4"/>
                      <a:pt x="0" y="43"/>
                      <a:pt x="0" y="80"/>
                    </a:cubicBezTo>
                    <a:cubicBezTo>
                      <a:pt x="0" y="118"/>
                      <a:pt x="8" y="158"/>
                      <a:pt x="25" y="160"/>
                    </a:cubicBezTo>
                    <a:cubicBezTo>
                      <a:pt x="25" y="160"/>
                      <a:pt x="25" y="160"/>
                      <a:pt x="25" y="160"/>
                    </a:cubicBezTo>
                    <a:cubicBezTo>
                      <a:pt x="25" y="160"/>
                      <a:pt x="25" y="160"/>
                      <a:pt x="25" y="160"/>
                    </a:cubicBezTo>
                    <a:cubicBezTo>
                      <a:pt x="25" y="160"/>
                      <a:pt x="25" y="161"/>
                      <a:pt x="26" y="161"/>
                    </a:cubicBezTo>
                    <a:cubicBezTo>
                      <a:pt x="67" y="161"/>
                      <a:pt x="101" y="125"/>
                      <a:pt x="101" y="81"/>
                    </a:cubicBezTo>
                    <a:cubicBezTo>
                      <a:pt x="101" y="81"/>
                      <a:pt x="101" y="81"/>
                      <a:pt x="101" y="81"/>
                    </a:cubicBezTo>
                    <a:cubicBezTo>
                      <a:pt x="101" y="80"/>
                      <a:pt x="101" y="80"/>
                      <a:pt x="101" y="80"/>
                    </a:cubicBezTo>
                    <a:close/>
                    <a:moveTo>
                      <a:pt x="95" y="80"/>
                    </a:moveTo>
                    <a:cubicBezTo>
                      <a:pt x="95" y="81"/>
                      <a:pt x="95" y="81"/>
                      <a:pt x="95" y="81"/>
                    </a:cubicBezTo>
                    <a:cubicBezTo>
                      <a:pt x="95" y="84"/>
                      <a:pt x="90" y="88"/>
                      <a:pt x="81" y="92"/>
                    </a:cubicBezTo>
                    <a:cubicBezTo>
                      <a:pt x="82" y="88"/>
                      <a:pt x="82" y="84"/>
                      <a:pt x="82" y="80"/>
                    </a:cubicBezTo>
                    <a:cubicBezTo>
                      <a:pt x="82" y="77"/>
                      <a:pt x="82" y="73"/>
                      <a:pt x="81" y="69"/>
                    </a:cubicBezTo>
                    <a:cubicBezTo>
                      <a:pt x="90" y="73"/>
                      <a:pt x="95" y="77"/>
                      <a:pt x="95" y="80"/>
                    </a:cubicBezTo>
                    <a:cubicBezTo>
                      <a:pt x="95" y="80"/>
                      <a:pt x="95" y="80"/>
                      <a:pt x="95" y="80"/>
                    </a:cubicBezTo>
                    <a:close/>
                    <a:moveTo>
                      <a:pt x="80" y="61"/>
                    </a:moveTo>
                    <a:cubicBezTo>
                      <a:pt x="79" y="55"/>
                      <a:pt x="78" y="50"/>
                      <a:pt x="76" y="44"/>
                    </a:cubicBezTo>
                    <a:cubicBezTo>
                      <a:pt x="84" y="51"/>
                      <a:pt x="89" y="58"/>
                      <a:pt x="92" y="67"/>
                    </a:cubicBezTo>
                    <a:cubicBezTo>
                      <a:pt x="89" y="65"/>
                      <a:pt x="85" y="63"/>
                      <a:pt x="80" y="61"/>
                    </a:cubicBezTo>
                    <a:close/>
                    <a:moveTo>
                      <a:pt x="85" y="44"/>
                    </a:moveTo>
                    <a:cubicBezTo>
                      <a:pt x="81" y="40"/>
                      <a:pt x="76" y="36"/>
                      <a:pt x="71" y="33"/>
                    </a:cubicBezTo>
                    <a:cubicBezTo>
                      <a:pt x="68" y="27"/>
                      <a:pt x="64" y="22"/>
                      <a:pt x="60" y="17"/>
                    </a:cubicBezTo>
                    <a:cubicBezTo>
                      <a:pt x="71" y="24"/>
                      <a:pt x="79" y="33"/>
                      <a:pt x="85" y="44"/>
                    </a:cubicBezTo>
                    <a:close/>
                    <a:moveTo>
                      <a:pt x="50" y="107"/>
                    </a:moveTo>
                    <a:cubicBezTo>
                      <a:pt x="59" y="106"/>
                      <a:pt x="66" y="104"/>
                      <a:pt x="73" y="102"/>
                    </a:cubicBezTo>
                    <a:cubicBezTo>
                      <a:pt x="72" y="110"/>
                      <a:pt x="69" y="117"/>
                      <a:pt x="66" y="123"/>
                    </a:cubicBezTo>
                    <a:cubicBezTo>
                      <a:pt x="60" y="127"/>
                      <a:pt x="53" y="129"/>
                      <a:pt x="46" y="131"/>
                    </a:cubicBezTo>
                    <a:cubicBezTo>
                      <a:pt x="48" y="124"/>
                      <a:pt x="49" y="115"/>
                      <a:pt x="50" y="107"/>
                    </a:cubicBezTo>
                    <a:close/>
                    <a:moveTo>
                      <a:pt x="46" y="30"/>
                    </a:moveTo>
                    <a:cubicBezTo>
                      <a:pt x="53" y="32"/>
                      <a:pt x="60" y="34"/>
                      <a:pt x="66" y="38"/>
                    </a:cubicBezTo>
                    <a:cubicBezTo>
                      <a:pt x="69" y="44"/>
                      <a:pt x="72" y="51"/>
                      <a:pt x="73" y="59"/>
                    </a:cubicBezTo>
                    <a:cubicBezTo>
                      <a:pt x="66" y="57"/>
                      <a:pt x="59" y="55"/>
                      <a:pt x="50" y="54"/>
                    </a:cubicBezTo>
                    <a:cubicBezTo>
                      <a:pt x="49" y="46"/>
                      <a:pt x="48" y="37"/>
                      <a:pt x="46" y="30"/>
                    </a:cubicBezTo>
                    <a:close/>
                    <a:moveTo>
                      <a:pt x="51" y="100"/>
                    </a:moveTo>
                    <a:cubicBezTo>
                      <a:pt x="52" y="93"/>
                      <a:pt x="52" y="87"/>
                      <a:pt x="52" y="80"/>
                    </a:cubicBezTo>
                    <a:cubicBezTo>
                      <a:pt x="52" y="74"/>
                      <a:pt x="51" y="68"/>
                      <a:pt x="51" y="61"/>
                    </a:cubicBezTo>
                    <a:cubicBezTo>
                      <a:pt x="60" y="63"/>
                      <a:pt x="68" y="64"/>
                      <a:pt x="75" y="66"/>
                    </a:cubicBezTo>
                    <a:cubicBezTo>
                      <a:pt x="75" y="71"/>
                      <a:pt x="76" y="76"/>
                      <a:pt x="76" y="80"/>
                    </a:cubicBezTo>
                    <a:cubicBezTo>
                      <a:pt x="76" y="85"/>
                      <a:pt x="75" y="90"/>
                      <a:pt x="75" y="95"/>
                    </a:cubicBezTo>
                    <a:cubicBezTo>
                      <a:pt x="68" y="97"/>
                      <a:pt x="60" y="98"/>
                      <a:pt x="51" y="100"/>
                    </a:cubicBezTo>
                    <a:close/>
                    <a:moveTo>
                      <a:pt x="60" y="27"/>
                    </a:moveTo>
                    <a:cubicBezTo>
                      <a:pt x="55" y="25"/>
                      <a:pt x="50" y="24"/>
                      <a:pt x="44" y="23"/>
                    </a:cubicBezTo>
                    <a:cubicBezTo>
                      <a:pt x="42" y="18"/>
                      <a:pt x="41" y="13"/>
                      <a:pt x="38" y="10"/>
                    </a:cubicBezTo>
                    <a:cubicBezTo>
                      <a:pt x="47" y="13"/>
                      <a:pt x="54" y="19"/>
                      <a:pt x="60" y="27"/>
                    </a:cubicBezTo>
                    <a:close/>
                    <a:moveTo>
                      <a:pt x="26" y="7"/>
                    </a:moveTo>
                    <a:cubicBezTo>
                      <a:pt x="29" y="7"/>
                      <a:pt x="33" y="12"/>
                      <a:pt x="37" y="21"/>
                    </a:cubicBezTo>
                    <a:cubicBezTo>
                      <a:pt x="33" y="21"/>
                      <a:pt x="30" y="21"/>
                      <a:pt x="26" y="21"/>
                    </a:cubicBezTo>
                    <a:cubicBezTo>
                      <a:pt x="22" y="21"/>
                      <a:pt x="19" y="21"/>
                      <a:pt x="15" y="21"/>
                    </a:cubicBezTo>
                    <a:cubicBezTo>
                      <a:pt x="18" y="12"/>
                      <a:pt x="22" y="7"/>
                      <a:pt x="26" y="7"/>
                    </a:cubicBezTo>
                    <a:close/>
                    <a:moveTo>
                      <a:pt x="13" y="29"/>
                    </a:moveTo>
                    <a:cubicBezTo>
                      <a:pt x="17" y="28"/>
                      <a:pt x="21" y="28"/>
                      <a:pt x="26" y="28"/>
                    </a:cubicBezTo>
                    <a:cubicBezTo>
                      <a:pt x="30" y="28"/>
                      <a:pt x="35" y="28"/>
                      <a:pt x="39" y="29"/>
                    </a:cubicBezTo>
                    <a:cubicBezTo>
                      <a:pt x="41" y="36"/>
                      <a:pt x="43" y="44"/>
                      <a:pt x="44" y="54"/>
                    </a:cubicBezTo>
                    <a:cubicBezTo>
                      <a:pt x="38" y="53"/>
                      <a:pt x="32" y="53"/>
                      <a:pt x="26" y="53"/>
                    </a:cubicBezTo>
                    <a:cubicBezTo>
                      <a:pt x="20" y="53"/>
                      <a:pt x="14" y="53"/>
                      <a:pt x="8" y="54"/>
                    </a:cubicBezTo>
                    <a:cubicBezTo>
                      <a:pt x="9" y="44"/>
                      <a:pt x="11" y="36"/>
                      <a:pt x="13" y="29"/>
                    </a:cubicBezTo>
                    <a:close/>
                    <a:moveTo>
                      <a:pt x="6" y="80"/>
                    </a:moveTo>
                    <a:cubicBezTo>
                      <a:pt x="6" y="73"/>
                      <a:pt x="7" y="67"/>
                      <a:pt x="7" y="61"/>
                    </a:cubicBezTo>
                    <a:cubicBezTo>
                      <a:pt x="13" y="60"/>
                      <a:pt x="19" y="60"/>
                      <a:pt x="26" y="60"/>
                    </a:cubicBezTo>
                    <a:cubicBezTo>
                      <a:pt x="32" y="60"/>
                      <a:pt x="39" y="60"/>
                      <a:pt x="44" y="61"/>
                    </a:cubicBezTo>
                    <a:cubicBezTo>
                      <a:pt x="45" y="67"/>
                      <a:pt x="45" y="73"/>
                      <a:pt x="45" y="80"/>
                    </a:cubicBezTo>
                    <a:cubicBezTo>
                      <a:pt x="45" y="88"/>
                      <a:pt x="45" y="94"/>
                      <a:pt x="44" y="100"/>
                    </a:cubicBezTo>
                    <a:cubicBezTo>
                      <a:pt x="39" y="101"/>
                      <a:pt x="32" y="101"/>
                      <a:pt x="26" y="101"/>
                    </a:cubicBezTo>
                    <a:cubicBezTo>
                      <a:pt x="19" y="101"/>
                      <a:pt x="13" y="101"/>
                      <a:pt x="7" y="100"/>
                    </a:cubicBezTo>
                    <a:cubicBezTo>
                      <a:pt x="7" y="94"/>
                      <a:pt x="6" y="88"/>
                      <a:pt x="6" y="80"/>
                    </a:cubicBezTo>
                    <a:close/>
                    <a:moveTo>
                      <a:pt x="8" y="107"/>
                    </a:moveTo>
                    <a:cubicBezTo>
                      <a:pt x="14" y="108"/>
                      <a:pt x="20" y="108"/>
                      <a:pt x="26" y="108"/>
                    </a:cubicBezTo>
                    <a:cubicBezTo>
                      <a:pt x="32" y="108"/>
                      <a:pt x="38" y="108"/>
                      <a:pt x="44" y="107"/>
                    </a:cubicBezTo>
                    <a:cubicBezTo>
                      <a:pt x="43" y="117"/>
                      <a:pt x="41" y="125"/>
                      <a:pt x="39" y="132"/>
                    </a:cubicBezTo>
                    <a:cubicBezTo>
                      <a:pt x="35" y="133"/>
                      <a:pt x="30" y="133"/>
                      <a:pt x="26" y="133"/>
                    </a:cubicBezTo>
                    <a:cubicBezTo>
                      <a:pt x="21" y="133"/>
                      <a:pt x="17" y="133"/>
                      <a:pt x="13" y="132"/>
                    </a:cubicBezTo>
                    <a:cubicBezTo>
                      <a:pt x="11" y="125"/>
                      <a:pt x="9" y="117"/>
                      <a:pt x="8" y="107"/>
                    </a:cubicBezTo>
                    <a:close/>
                    <a:moveTo>
                      <a:pt x="26" y="154"/>
                    </a:moveTo>
                    <a:cubicBezTo>
                      <a:pt x="22" y="154"/>
                      <a:pt x="18" y="149"/>
                      <a:pt x="15" y="140"/>
                    </a:cubicBezTo>
                    <a:cubicBezTo>
                      <a:pt x="19" y="140"/>
                      <a:pt x="22" y="140"/>
                      <a:pt x="26" y="140"/>
                    </a:cubicBezTo>
                    <a:cubicBezTo>
                      <a:pt x="29" y="140"/>
                      <a:pt x="33" y="140"/>
                      <a:pt x="37" y="140"/>
                    </a:cubicBezTo>
                    <a:cubicBezTo>
                      <a:pt x="33" y="149"/>
                      <a:pt x="29" y="154"/>
                      <a:pt x="26" y="154"/>
                    </a:cubicBezTo>
                    <a:close/>
                    <a:moveTo>
                      <a:pt x="38" y="151"/>
                    </a:moveTo>
                    <a:cubicBezTo>
                      <a:pt x="41" y="148"/>
                      <a:pt x="42" y="143"/>
                      <a:pt x="44" y="138"/>
                    </a:cubicBezTo>
                    <a:cubicBezTo>
                      <a:pt x="50" y="137"/>
                      <a:pt x="55" y="136"/>
                      <a:pt x="60" y="134"/>
                    </a:cubicBezTo>
                    <a:cubicBezTo>
                      <a:pt x="54" y="142"/>
                      <a:pt x="47" y="148"/>
                      <a:pt x="38" y="151"/>
                    </a:cubicBezTo>
                    <a:close/>
                    <a:moveTo>
                      <a:pt x="60" y="144"/>
                    </a:moveTo>
                    <a:cubicBezTo>
                      <a:pt x="64" y="139"/>
                      <a:pt x="68" y="134"/>
                      <a:pt x="71" y="128"/>
                    </a:cubicBezTo>
                    <a:cubicBezTo>
                      <a:pt x="76" y="125"/>
                      <a:pt x="81" y="121"/>
                      <a:pt x="85" y="117"/>
                    </a:cubicBezTo>
                    <a:cubicBezTo>
                      <a:pt x="79" y="128"/>
                      <a:pt x="71" y="137"/>
                      <a:pt x="60" y="144"/>
                    </a:cubicBezTo>
                    <a:close/>
                    <a:moveTo>
                      <a:pt x="76" y="117"/>
                    </a:moveTo>
                    <a:cubicBezTo>
                      <a:pt x="78" y="111"/>
                      <a:pt x="79" y="106"/>
                      <a:pt x="80" y="100"/>
                    </a:cubicBezTo>
                    <a:cubicBezTo>
                      <a:pt x="85" y="98"/>
                      <a:pt x="89" y="96"/>
                      <a:pt x="92" y="94"/>
                    </a:cubicBezTo>
                    <a:cubicBezTo>
                      <a:pt x="89" y="103"/>
                      <a:pt x="84" y="110"/>
                      <a:pt x="76" y="1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9" name="Freeform 47"/>
              <p:cNvSpPr>
                <a:spLocks noEditPoints="1"/>
              </p:cNvSpPr>
              <p:nvPr/>
            </p:nvSpPr>
            <p:spPr bwMode="auto">
              <a:xfrm>
                <a:off x="4986" y="1361"/>
                <a:ext cx="142" cy="352"/>
              </a:xfrm>
              <a:custGeom>
                <a:avLst/>
                <a:gdLst/>
                <a:ahLst/>
                <a:cxnLst>
                  <a:cxn ang="0">
                    <a:pos x="52" y="113"/>
                  </a:cxn>
                  <a:cxn ang="0">
                    <a:pos x="47" y="115"/>
                  </a:cxn>
                  <a:cxn ang="0">
                    <a:pos x="47" y="82"/>
                  </a:cxn>
                  <a:cxn ang="0">
                    <a:pos x="49" y="83"/>
                  </a:cxn>
                  <a:cxn ang="0">
                    <a:pos x="49" y="75"/>
                  </a:cxn>
                  <a:cxn ang="0">
                    <a:pos x="50" y="60"/>
                  </a:cxn>
                  <a:cxn ang="0">
                    <a:pos x="47" y="59"/>
                  </a:cxn>
                  <a:cxn ang="0">
                    <a:pos x="47" y="26"/>
                  </a:cxn>
                  <a:cxn ang="0">
                    <a:pos x="54" y="31"/>
                  </a:cxn>
                  <a:cxn ang="0">
                    <a:pos x="60" y="11"/>
                  </a:cxn>
                  <a:cxn ang="0">
                    <a:pos x="47" y="8"/>
                  </a:cxn>
                  <a:cxn ang="0">
                    <a:pos x="47" y="0"/>
                  </a:cxn>
                  <a:cxn ang="0">
                    <a:pos x="35" y="0"/>
                  </a:cxn>
                  <a:cxn ang="0">
                    <a:pos x="35" y="8"/>
                  </a:cxn>
                  <a:cxn ang="0">
                    <a:pos x="12" y="19"/>
                  </a:cxn>
                  <a:cxn ang="0">
                    <a:pos x="3" y="42"/>
                  </a:cxn>
                  <a:cxn ang="0">
                    <a:pos x="11" y="65"/>
                  </a:cxn>
                  <a:cxn ang="0">
                    <a:pos x="35" y="79"/>
                  </a:cxn>
                  <a:cxn ang="0">
                    <a:pos x="35" y="114"/>
                  </a:cxn>
                  <a:cxn ang="0">
                    <a:pos x="27" y="107"/>
                  </a:cxn>
                  <a:cxn ang="0">
                    <a:pos x="22" y="95"/>
                  </a:cxn>
                  <a:cxn ang="0">
                    <a:pos x="0" y="98"/>
                  </a:cxn>
                  <a:cxn ang="0">
                    <a:pos x="11" y="123"/>
                  </a:cxn>
                  <a:cxn ang="0">
                    <a:pos x="35" y="134"/>
                  </a:cxn>
                  <a:cxn ang="0">
                    <a:pos x="35" y="149"/>
                  </a:cxn>
                  <a:cxn ang="0">
                    <a:pos x="47" y="149"/>
                  </a:cxn>
                  <a:cxn ang="0">
                    <a:pos x="47" y="134"/>
                  </a:cxn>
                  <a:cxn ang="0">
                    <a:pos x="56" y="131"/>
                  </a:cxn>
                  <a:cxn ang="0">
                    <a:pos x="52" y="113"/>
                  </a:cxn>
                  <a:cxn ang="0">
                    <a:pos x="35" y="55"/>
                  </a:cxn>
                  <a:cxn ang="0">
                    <a:pos x="27" y="49"/>
                  </a:cxn>
                  <a:cxn ang="0">
                    <a:pos x="24" y="41"/>
                  </a:cxn>
                  <a:cxn ang="0">
                    <a:pos x="27" y="32"/>
                  </a:cxn>
                  <a:cxn ang="0">
                    <a:pos x="35" y="26"/>
                  </a:cxn>
                  <a:cxn ang="0">
                    <a:pos x="35" y="55"/>
                  </a:cxn>
                </a:cxnLst>
                <a:rect l="0" t="0" r="r" b="b"/>
                <a:pathLst>
                  <a:path w="60" h="149">
                    <a:moveTo>
                      <a:pt x="52" y="113"/>
                    </a:moveTo>
                    <a:cubicBezTo>
                      <a:pt x="51" y="114"/>
                      <a:pt x="49" y="115"/>
                      <a:pt x="47" y="115"/>
                    </a:cubicBezTo>
                    <a:cubicBezTo>
                      <a:pt x="47" y="82"/>
                      <a:pt x="47" y="82"/>
                      <a:pt x="47" y="82"/>
                    </a:cubicBezTo>
                    <a:cubicBezTo>
                      <a:pt x="48" y="83"/>
                      <a:pt x="49" y="83"/>
                      <a:pt x="49" y="83"/>
                    </a:cubicBezTo>
                    <a:cubicBezTo>
                      <a:pt x="49" y="81"/>
                      <a:pt x="49" y="78"/>
                      <a:pt x="49" y="75"/>
                    </a:cubicBezTo>
                    <a:cubicBezTo>
                      <a:pt x="49" y="70"/>
                      <a:pt x="50" y="65"/>
                      <a:pt x="50" y="60"/>
                    </a:cubicBezTo>
                    <a:cubicBezTo>
                      <a:pt x="49" y="60"/>
                      <a:pt x="48" y="59"/>
                      <a:pt x="47" y="59"/>
                    </a:cubicBezTo>
                    <a:cubicBezTo>
                      <a:pt x="47" y="26"/>
                      <a:pt x="47" y="26"/>
                      <a:pt x="47" y="26"/>
                    </a:cubicBezTo>
                    <a:cubicBezTo>
                      <a:pt x="50" y="28"/>
                      <a:pt x="52" y="29"/>
                      <a:pt x="54" y="31"/>
                    </a:cubicBezTo>
                    <a:cubicBezTo>
                      <a:pt x="55" y="24"/>
                      <a:pt x="57" y="17"/>
                      <a:pt x="60" y="11"/>
                    </a:cubicBezTo>
                    <a:cubicBezTo>
                      <a:pt x="56" y="10"/>
                      <a:pt x="52" y="8"/>
                      <a:pt x="47" y="8"/>
                    </a:cubicBezTo>
                    <a:cubicBezTo>
                      <a:pt x="47" y="0"/>
                      <a:pt x="47" y="0"/>
                      <a:pt x="47" y="0"/>
                    </a:cubicBezTo>
                    <a:cubicBezTo>
                      <a:pt x="35" y="0"/>
                      <a:pt x="35" y="0"/>
                      <a:pt x="35" y="0"/>
                    </a:cubicBezTo>
                    <a:cubicBezTo>
                      <a:pt x="35" y="8"/>
                      <a:pt x="35" y="8"/>
                      <a:pt x="35" y="8"/>
                    </a:cubicBezTo>
                    <a:cubicBezTo>
                      <a:pt x="25" y="9"/>
                      <a:pt x="18" y="12"/>
                      <a:pt x="12" y="19"/>
                    </a:cubicBezTo>
                    <a:cubicBezTo>
                      <a:pt x="6" y="25"/>
                      <a:pt x="3" y="33"/>
                      <a:pt x="3" y="42"/>
                    </a:cubicBezTo>
                    <a:cubicBezTo>
                      <a:pt x="3" y="51"/>
                      <a:pt x="6" y="58"/>
                      <a:pt x="11" y="65"/>
                    </a:cubicBezTo>
                    <a:cubicBezTo>
                      <a:pt x="16" y="71"/>
                      <a:pt x="24" y="76"/>
                      <a:pt x="35" y="79"/>
                    </a:cubicBezTo>
                    <a:cubicBezTo>
                      <a:pt x="35" y="114"/>
                      <a:pt x="35" y="114"/>
                      <a:pt x="35" y="114"/>
                    </a:cubicBezTo>
                    <a:cubicBezTo>
                      <a:pt x="32" y="112"/>
                      <a:pt x="29" y="110"/>
                      <a:pt x="27" y="107"/>
                    </a:cubicBezTo>
                    <a:cubicBezTo>
                      <a:pt x="24" y="104"/>
                      <a:pt x="23" y="100"/>
                      <a:pt x="22" y="95"/>
                    </a:cubicBezTo>
                    <a:cubicBezTo>
                      <a:pt x="0" y="98"/>
                      <a:pt x="0" y="98"/>
                      <a:pt x="0" y="98"/>
                    </a:cubicBezTo>
                    <a:cubicBezTo>
                      <a:pt x="2" y="109"/>
                      <a:pt x="5" y="117"/>
                      <a:pt x="11" y="123"/>
                    </a:cubicBezTo>
                    <a:cubicBezTo>
                      <a:pt x="17" y="129"/>
                      <a:pt x="25" y="133"/>
                      <a:pt x="35" y="134"/>
                    </a:cubicBezTo>
                    <a:cubicBezTo>
                      <a:pt x="35" y="149"/>
                      <a:pt x="35" y="149"/>
                      <a:pt x="35" y="149"/>
                    </a:cubicBezTo>
                    <a:cubicBezTo>
                      <a:pt x="47" y="149"/>
                      <a:pt x="47" y="149"/>
                      <a:pt x="47" y="149"/>
                    </a:cubicBezTo>
                    <a:cubicBezTo>
                      <a:pt x="47" y="134"/>
                      <a:pt x="47" y="134"/>
                      <a:pt x="47" y="134"/>
                    </a:cubicBezTo>
                    <a:cubicBezTo>
                      <a:pt x="50" y="133"/>
                      <a:pt x="54" y="132"/>
                      <a:pt x="56" y="131"/>
                    </a:cubicBezTo>
                    <a:cubicBezTo>
                      <a:pt x="55" y="126"/>
                      <a:pt x="53" y="120"/>
                      <a:pt x="52" y="113"/>
                    </a:cubicBezTo>
                    <a:close/>
                    <a:moveTo>
                      <a:pt x="35" y="55"/>
                    </a:moveTo>
                    <a:cubicBezTo>
                      <a:pt x="31" y="53"/>
                      <a:pt x="29" y="51"/>
                      <a:pt x="27" y="49"/>
                    </a:cubicBezTo>
                    <a:cubicBezTo>
                      <a:pt x="25" y="46"/>
                      <a:pt x="24" y="44"/>
                      <a:pt x="24" y="41"/>
                    </a:cubicBezTo>
                    <a:cubicBezTo>
                      <a:pt x="24" y="37"/>
                      <a:pt x="25" y="34"/>
                      <a:pt x="27" y="32"/>
                    </a:cubicBezTo>
                    <a:cubicBezTo>
                      <a:pt x="29" y="29"/>
                      <a:pt x="32" y="27"/>
                      <a:pt x="35" y="26"/>
                    </a:cubicBezTo>
                    <a:lnTo>
                      <a:pt x="35"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00" name="Group 299"/>
          <p:cNvGrpSpPr/>
          <p:nvPr/>
        </p:nvGrpSpPr>
        <p:grpSpPr>
          <a:xfrm>
            <a:off x="4746359" y="1463325"/>
            <a:ext cx="611483" cy="611483"/>
            <a:chOff x="4928456" y="1427171"/>
            <a:chExt cx="611483" cy="611483"/>
          </a:xfrm>
        </p:grpSpPr>
        <p:sp>
          <p:nvSpPr>
            <p:cNvPr id="323" name="Oval 322"/>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324" name="Group 28"/>
            <p:cNvGrpSpPr>
              <a:grpSpLocks noChangeAspect="1"/>
            </p:cNvGrpSpPr>
            <p:nvPr/>
          </p:nvGrpSpPr>
          <p:grpSpPr bwMode="auto">
            <a:xfrm>
              <a:off x="5016243" y="1604781"/>
              <a:ext cx="435909" cy="256262"/>
              <a:chOff x="1145" y="1141"/>
              <a:chExt cx="3465" cy="2037"/>
            </a:xfrm>
            <a:solidFill>
              <a:schemeClr val="bg1"/>
            </a:solidFill>
          </p:grpSpPr>
          <p:sp>
            <p:nvSpPr>
              <p:cNvPr id="325" name="Freeform 29"/>
              <p:cNvSpPr>
                <a:spLocks/>
              </p:cNvSpPr>
              <p:nvPr/>
            </p:nvSpPr>
            <p:spPr bwMode="auto">
              <a:xfrm>
                <a:off x="1279" y="1141"/>
                <a:ext cx="3331" cy="1937"/>
              </a:xfrm>
              <a:custGeom>
                <a:avLst/>
                <a:gdLst/>
                <a:ahLst/>
                <a:cxnLst>
                  <a:cxn ang="0">
                    <a:pos x="1410" y="48"/>
                  </a:cxn>
                  <a:cxn ang="0">
                    <a:pos x="1396" y="14"/>
                  </a:cxn>
                  <a:cxn ang="0">
                    <a:pos x="1361" y="0"/>
                  </a:cxn>
                  <a:cxn ang="0">
                    <a:pos x="1307" y="0"/>
                  </a:cxn>
                  <a:cxn ang="0">
                    <a:pos x="1138" y="1"/>
                  </a:cxn>
                  <a:cxn ang="0">
                    <a:pos x="1121" y="4"/>
                  </a:cxn>
                  <a:cxn ang="0">
                    <a:pos x="1118" y="5"/>
                  </a:cxn>
                  <a:cxn ang="0">
                    <a:pos x="1090" y="49"/>
                  </a:cxn>
                  <a:cxn ang="0">
                    <a:pos x="1121" y="94"/>
                  </a:cxn>
                  <a:cxn ang="0">
                    <a:pos x="1138" y="98"/>
                  </a:cxn>
                  <a:cxn ang="0">
                    <a:pos x="1195" y="98"/>
                  </a:cxn>
                  <a:cxn ang="0">
                    <a:pos x="1224" y="98"/>
                  </a:cxn>
                  <a:cxn ang="0">
                    <a:pos x="1172" y="139"/>
                  </a:cxn>
                  <a:cxn ang="0">
                    <a:pos x="1074" y="225"/>
                  </a:cxn>
                  <a:cxn ang="0">
                    <a:pos x="1019" y="269"/>
                  </a:cxn>
                  <a:cxn ang="0">
                    <a:pos x="945" y="326"/>
                  </a:cxn>
                  <a:cxn ang="0">
                    <a:pos x="899" y="362"/>
                  </a:cxn>
                  <a:cxn ang="0">
                    <a:pos x="853" y="315"/>
                  </a:cxn>
                  <a:cxn ang="0">
                    <a:pos x="832" y="294"/>
                  </a:cxn>
                  <a:cxn ang="0">
                    <a:pos x="777" y="238"/>
                  </a:cxn>
                  <a:cxn ang="0">
                    <a:pos x="766" y="227"/>
                  </a:cxn>
                  <a:cxn ang="0">
                    <a:pos x="702" y="222"/>
                  </a:cxn>
                  <a:cxn ang="0">
                    <a:pos x="649" y="262"/>
                  </a:cxn>
                  <a:cxn ang="0">
                    <a:pos x="591" y="306"/>
                  </a:cxn>
                  <a:cxn ang="0">
                    <a:pos x="556" y="333"/>
                  </a:cxn>
                  <a:cxn ang="0">
                    <a:pos x="535" y="348"/>
                  </a:cxn>
                  <a:cxn ang="0">
                    <a:pos x="353" y="486"/>
                  </a:cxn>
                  <a:cxn ang="0">
                    <a:pos x="349" y="489"/>
                  </a:cxn>
                  <a:cxn ang="0">
                    <a:pos x="293" y="531"/>
                  </a:cxn>
                  <a:cxn ang="0">
                    <a:pos x="54" y="709"/>
                  </a:cxn>
                  <a:cxn ang="0">
                    <a:pos x="26" y="730"/>
                  </a:cxn>
                  <a:cxn ang="0">
                    <a:pos x="16" y="798"/>
                  </a:cxn>
                  <a:cxn ang="0">
                    <a:pos x="64" y="817"/>
                  </a:cxn>
                  <a:cxn ang="0">
                    <a:pos x="84" y="808"/>
                  </a:cxn>
                  <a:cxn ang="0">
                    <a:pos x="293" y="652"/>
                  </a:cxn>
                  <a:cxn ang="0">
                    <a:pos x="349" y="610"/>
                  </a:cxn>
                  <a:cxn ang="0">
                    <a:pos x="353" y="608"/>
                  </a:cxn>
                  <a:cxn ang="0">
                    <a:pos x="535" y="470"/>
                  </a:cxn>
                  <a:cxn ang="0">
                    <a:pos x="556" y="454"/>
                  </a:cxn>
                  <a:cxn ang="0">
                    <a:pos x="591" y="428"/>
                  </a:cxn>
                  <a:cxn ang="0">
                    <a:pos x="649" y="384"/>
                  </a:cxn>
                  <a:cxn ang="0">
                    <a:pos x="727" y="325"/>
                  </a:cxn>
                  <a:cxn ang="0">
                    <a:pos x="777" y="377"/>
                  </a:cxn>
                  <a:cxn ang="0">
                    <a:pos x="832" y="433"/>
                  </a:cxn>
                  <a:cxn ang="0">
                    <a:pos x="853" y="453"/>
                  </a:cxn>
                  <a:cxn ang="0">
                    <a:pos x="860" y="461"/>
                  </a:cxn>
                  <a:cxn ang="0">
                    <a:pos x="925" y="465"/>
                  </a:cxn>
                  <a:cxn ang="0">
                    <a:pos x="945" y="450"/>
                  </a:cxn>
                  <a:cxn ang="0">
                    <a:pos x="1019" y="392"/>
                  </a:cxn>
                  <a:cxn ang="0">
                    <a:pos x="1074" y="349"/>
                  </a:cxn>
                  <a:cxn ang="0">
                    <a:pos x="1149" y="290"/>
                  </a:cxn>
                  <a:cxn ang="0">
                    <a:pos x="1307" y="156"/>
                  </a:cxn>
                  <a:cxn ang="0">
                    <a:pos x="1313" y="151"/>
                  </a:cxn>
                  <a:cxn ang="0">
                    <a:pos x="1313" y="261"/>
                  </a:cxn>
                  <a:cxn ang="0">
                    <a:pos x="1362" y="310"/>
                  </a:cxn>
                  <a:cxn ang="0">
                    <a:pos x="1410" y="261"/>
                  </a:cxn>
                  <a:cxn ang="0">
                    <a:pos x="1410" y="48"/>
                  </a:cxn>
                </a:cxnLst>
                <a:rect l="0" t="0" r="r" b="b"/>
                <a:pathLst>
                  <a:path w="1410" h="820">
                    <a:moveTo>
                      <a:pt x="1410" y="48"/>
                    </a:moveTo>
                    <a:cubicBezTo>
                      <a:pt x="1410" y="35"/>
                      <a:pt x="1405" y="23"/>
                      <a:pt x="1396" y="14"/>
                    </a:cubicBezTo>
                    <a:cubicBezTo>
                      <a:pt x="1386" y="5"/>
                      <a:pt x="1374" y="0"/>
                      <a:pt x="1361" y="0"/>
                    </a:cubicBezTo>
                    <a:cubicBezTo>
                      <a:pt x="1307" y="0"/>
                      <a:pt x="1307" y="0"/>
                      <a:pt x="1307" y="0"/>
                    </a:cubicBezTo>
                    <a:cubicBezTo>
                      <a:pt x="1138" y="1"/>
                      <a:pt x="1138" y="1"/>
                      <a:pt x="1138" y="1"/>
                    </a:cubicBezTo>
                    <a:cubicBezTo>
                      <a:pt x="1132" y="1"/>
                      <a:pt x="1126" y="2"/>
                      <a:pt x="1121" y="4"/>
                    </a:cubicBezTo>
                    <a:cubicBezTo>
                      <a:pt x="1120" y="5"/>
                      <a:pt x="1119" y="5"/>
                      <a:pt x="1118" y="5"/>
                    </a:cubicBezTo>
                    <a:cubicBezTo>
                      <a:pt x="1101" y="13"/>
                      <a:pt x="1090" y="30"/>
                      <a:pt x="1090" y="49"/>
                    </a:cubicBezTo>
                    <a:cubicBezTo>
                      <a:pt x="1090" y="70"/>
                      <a:pt x="1103" y="87"/>
                      <a:pt x="1121" y="94"/>
                    </a:cubicBezTo>
                    <a:cubicBezTo>
                      <a:pt x="1126" y="97"/>
                      <a:pt x="1132" y="98"/>
                      <a:pt x="1138" y="98"/>
                    </a:cubicBezTo>
                    <a:cubicBezTo>
                      <a:pt x="1195" y="98"/>
                      <a:pt x="1195" y="98"/>
                      <a:pt x="1195" y="98"/>
                    </a:cubicBezTo>
                    <a:cubicBezTo>
                      <a:pt x="1224" y="98"/>
                      <a:pt x="1224" y="98"/>
                      <a:pt x="1224" y="98"/>
                    </a:cubicBezTo>
                    <a:cubicBezTo>
                      <a:pt x="1172" y="139"/>
                      <a:pt x="1172" y="139"/>
                      <a:pt x="1172" y="139"/>
                    </a:cubicBezTo>
                    <a:cubicBezTo>
                      <a:pt x="1074" y="225"/>
                      <a:pt x="1074" y="225"/>
                      <a:pt x="1074" y="225"/>
                    </a:cubicBezTo>
                    <a:cubicBezTo>
                      <a:pt x="1019" y="269"/>
                      <a:pt x="1019" y="269"/>
                      <a:pt x="1019" y="269"/>
                    </a:cubicBezTo>
                    <a:cubicBezTo>
                      <a:pt x="945" y="326"/>
                      <a:pt x="945" y="326"/>
                      <a:pt x="945" y="326"/>
                    </a:cubicBezTo>
                    <a:cubicBezTo>
                      <a:pt x="899" y="362"/>
                      <a:pt x="899" y="362"/>
                      <a:pt x="899" y="362"/>
                    </a:cubicBezTo>
                    <a:cubicBezTo>
                      <a:pt x="853" y="315"/>
                      <a:pt x="853" y="315"/>
                      <a:pt x="853" y="315"/>
                    </a:cubicBezTo>
                    <a:cubicBezTo>
                      <a:pt x="832" y="294"/>
                      <a:pt x="832" y="294"/>
                      <a:pt x="832" y="294"/>
                    </a:cubicBezTo>
                    <a:cubicBezTo>
                      <a:pt x="777" y="238"/>
                      <a:pt x="777" y="238"/>
                      <a:pt x="777" y="238"/>
                    </a:cubicBezTo>
                    <a:cubicBezTo>
                      <a:pt x="766" y="227"/>
                      <a:pt x="766" y="227"/>
                      <a:pt x="766" y="227"/>
                    </a:cubicBezTo>
                    <a:cubicBezTo>
                      <a:pt x="749" y="210"/>
                      <a:pt x="722" y="208"/>
                      <a:pt x="702" y="222"/>
                    </a:cubicBezTo>
                    <a:cubicBezTo>
                      <a:pt x="649" y="262"/>
                      <a:pt x="649" y="262"/>
                      <a:pt x="649" y="262"/>
                    </a:cubicBezTo>
                    <a:cubicBezTo>
                      <a:pt x="591" y="306"/>
                      <a:pt x="591" y="306"/>
                      <a:pt x="591" y="306"/>
                    </a:cubicBezTo>
                    <a:cubicBezTo>
                      <a:pt x="556" y="333"/>
                      <a:pt x="556" y="333"/>
                      <a:pt x="556" y="333"/>
                    </a:cubicBezTo>
                    <a:cubicBezTo>
                      <a:pt x="535" y="348"/>
                      <a:pt x="535" y="348"/>
                      <a:pt x="535" y="348"/>
                    </a:cubicBezTo>
                    <a:cubicBezTo>
                      <a:pt x="353" y="486"/>
                      <a:pt x="353" y="486"/>
                      <a:pt x="353" y="486"/>
                    </a:cubicBezTo>
                    <a:cubicBezTo>
                      <a:pt x="349" y="489"/>
                      <a:pt x="349" y="489"/>
                      <a:pt x="349" y="489"/>
                    </a:cubicBezTo>
                    <a:cubicBezTo>
                      <a:pt x="293" y="531"/>
                      <a:pt x="293" y="531"/>
                      <a:pt x="293" y="531"/>
                    </a:cubicBezTo>
                    <a:cubicBezTo>
                      <a:pt x="54" y="709"/>
                      <a:pt x="54" y="709"/>
                      <a:pt x="54" y="709"/>
                    </a:cubicBezTo>
                    <a:cubicBezTo>
                      <a:pt x="26" y="730"/>
                      <a:pt x="26" y="730"/>
                      <a:pt x="26" y="730"/>
                    </a:cubicBezTo>
                    <a:cubicBezTo>
                      <a:pt x="4" y="747"/>
                      <a:pt x="0" y="777"/>
                      <a:pt x="16" y="798"/>
                    </a:cubicBezTo>
                    <a:cubicBezTo>
                      <a:pt x="28" y="814"/>
                      <a:pt x="47" y="820"/>
                      <a:pt x="64" y="817"/>
                    </a:cubicBezTo>
                    <a:cubicBezTo>
                      <a:pt x="71" y="815"/>
                      <a:pt x="78" y="813"/>
                      <a:pt x="84" y="808"/>
                    </a:cubicBezTo>
                    <a:cubicBezTo>
                      <a:pt x="293" y="652"/>
                      <a:pt x="293" y="652"/>
                      <a:pt x="293" y="652"/>
                    </a:cubicBezTo>
                    <a:cubicBezTo>
                      <a:pt x="349" y="610"/>
                      <a:pt x="349" y="610"/>
                      <a:pt x="349" y="610"/>
                    </a:cubicBezTo>
                    <a:cubicBezTo>
                      <a:pt x="353" y="608"/>
                      <a:pt x="353" y="608"/>
                      <a:pt x="353" y="608"/>
                    </a:cubicBezTo>
                    <a:cubicBezTo>
                      <a:pt x="535" y="470"/>
                      <a:pt x="535" y="470"/>
                      <a:pt x="535" y="470"/>
                    </a:cubicBezTo>
                    <a:cubicBezTo>
                      <a:pt x="556" y="454"/>
                      <a:pt x="556" y="454"/>
                      <a:pt x="556" y="454"/>
                    </a:cubicBezTo>
                    <a:cubicBezTo>
                      <a:pt x="591" y="428"/>
                      <a:pt x="591" y="428"/>
                      <a:pt x="591" y="428"/>
                    </a:cubicBezTo>
                    <a:cubicBezTo>
                      <a:pt x="649" y="384"/>
                      <a:pt x="649" y="384"/>
                      <a:pt x="649" y="384"/>
                    </a:cubicBezTo>
                    <a:cubicBezTo>
                      <a:pt x="727" y="325"/>
                      <a:pt x="727" y="325"/>
                      <a:pt x="727" y="325"/>
                    </a:cubicBezTo>
                    <a:cubicBezTo>
                      <a:pt x="777" y="377"/>
                      <a:pt x="777" y="377"/>
                      <a:pt x="777" y="377"/>
                    </a:cubicBezTo>
                    <a:cubicBezTo>
                      <a:pt x="832" y="433"/>
                      <a:pt x="832" y="433"/>
                      <a:pt x="832" y="433"/>
                    </a:cubicBezTo>
                    <a:cubicBezTo>
                      <a:pt x="853" y="453"/>
                      <a:pt x="853" y="453"/>
                      <a:pt x="853" y="453"/>
                    </a:cubicBezTo>
                    <a:cubicBezTo>
                      <a:pt x="860" y="461"/>
                      <a:pt x="860" y="461"/>
                      <a:pt x="860" y="461"/>
                    </a:cubicBezTo>
                    <a:cubicBezTo>
                      <a:pt x="878" y="479"/>
                      <a:pt x="905" y="481"/>
                      <a:pt x="925" y="465"/>
                    </a:cubicBezTo>
                    <a:cubicBezTo>
                      <a:pt x="945" y="450"/>
                      <a:pt x="945" y="450"/>
                      <a:pt x="945" y="450"/>
                    </a:cubicBezTo>
                    <a:cubicBezTo>
                      <a:pt x="1019" y="392"/>
                      <a:pt x="1019" y="392"/>
                      <a:pt x="1019" y="392"/>
                    </a:cubicBezTo>
                    <a:cubicBezTo>
                      <a:pt x="1074" y="349"/>
                      <a:pt x="1074" y="349"/>
                      <a:pt x="1074" y="349"/>
                    </a:cubicBezTo>
                    <a:cubicBezTo>
                      <a:pt x="1149" y="290"/>
                      <a:pt x="1149" y="290"/>
                      <a:pt x="1149" y="290"/>
                    </a:cubicBezTo>
                    <a:cubicBezTo>
                      <a:pt x="1307" y="156"/>
                      <a:pt x="1307" y="156"/>
                      <a:pt x="1307" y="156"/>
                    </a:cubicBezTo>
                    <a:cubicBezTo>
                      <a:pt x="1313" y="151"/>
                      <a:pt x="1313" y="151"/>
                      <a:pt x="1313" y="151"/>
                    </a:cubicBezTo>
                    <a:cubicBezTo>
                      <a:pt x="1313" y="261"/>
                      <a:pt x="1313" y="261"/>
                      <a:pt x="1313" y="261"/>
                    </a:cubicBezTo>
                    <a:cubicBezTo>
                      <a:pt x="1313" y="288"/>
                      <a:pt x="1335" y="310"/>
                      <a:pt x="1362" y="310"/>
                    </a:cubicBezTo>
                    <a:cubicBezTo>
                      <a:pt x="1388" y="310"/>
                      <a:pt x="1410" y="288"/>
                      <a:pt x="1410" y="261"/>
                    </a:cubicBezTo>
                    <a:lnTo>
                      <a:pt x="1410"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6" name="Freeform 30"/>
              <p:cNvSpPr>
                <a:spLocks/>
              </p:cNvSpPr>
              <p:nvPr/>
            </p:nvSpPr>
            <p:spPr bwMode="auto">
              <a:xfrm>
                <a:off x="1596" y="2880"/>
                <a:ext cx="399" cy="298"/>
              </a:xfrm>
              <a:custGeom>
                <a:avLst/>
                <a:gdLst/>
                <a:ahLst/>
                <a:cxnLst>
                  <a:cxn ang="0">
                    <a:pos x="169" y="107"/>
                  </a:cxn>
                  <a:cxn ang="0">
                    <a:pos x="169" y="0"/>
                  </a:cxn>
                  <a:cxn ang="0">
                    <a:pos x="2" y="126"/>
                  </a:cxn>
                  <a:cxn ang="0">
                    <a:pos x="153" y="126"/>
                  </a:cxn>
                  <a:cxn ang="0">
                    <a:pos x="169" y="107"/>
                  </a:cxn>
                </a:cxnLst>
                <a:rect l="0" t="0" r="r" b="b"/>
                <a:pathLst>
                  <a:path w="169" h="126">
                    <a:moveTo>
                      <a:pt x="169" y="107"/>
                    </a:moveTo>
                    <a:cubicBezTo>
                      <a:pt x="169" y="0"/>
                      <a:pt x="169" y="0"/>
                      <a:pt x="169" y="0"/>
                    </a:cubicBezTo>
                    <a:cubicBezTo>
                      <a:pt x="169" y="0"/>
                      <a:pt x="0" y="126"/>
                      <a:pt x="2" y="126"/>
                    </a:cubicBezTo>
                    <a:cubicBezTo>
                      <a:pt x="153" y="126"/>
                      <a:pt x="153" y="126"/>
                      <a:pt x="153" y="126"/>
                    </a:cubicBezTo>
                    <a:cubicBezTo>
                      <a:pt x="162" y="126"/>
                      <a:pt x="169" y="118"/>
                      <a:pt x="169" y="1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7" name="Freeform 31"/>
              <p:cNvSpPr>
                <a:spLocks/>
              </p:cNvSpPr>
              <p:nvPr/>
            </p:nvSpPr>
            <p:spPr bwMode="auto">
              <a:xfrm>
                <a:off x="2122" y="2457"/>
                <a:ext cx="430" cy="721"/>
              </a:xfrm>
              <a:custGeom>
                <a:avLst/>
                <a:gdLst/>
                <a:ahLst/>
                <a:cxnLst>
                  <a:cxn ang="0">
                    <a:pos x="166" y="305"/>
                  </a:cxn>
                  <a:cxn ang="0">
                    <a:pos x="182" y="286"/>
                  </a:cxn>
                  <a:cxn ang="0">
                    <a:pos x="182" y="0"/>
                  </a:cxn>
                  <a:cxn ang="0">
                    <a:pos x="4" y="135"/>
                  </a:cxn>
                  <a:cxn ang="0">
                    <a:pos x="0" y="138"/>
                  </a:cxn>
                  <a:cxn ang="0">
                    <a:pos x="0" y="286"/>
                  </a:cxn>
                  <a:cxn ang="0">
                    <a:pos x="16" y="305"/>
                  </a:cxn>
                  <a:cxn ang="0">
                    <a:pos x="166" y="305"/>
                  </a:cxn>
                </a:cxnLst>
                <a:rect l="0" t="0" r="r" b="b"/>
                <a:pathLst>
                  <a:path w="182" h="305">
                    <a:moveTo>
                      <a:pt x="166" y="305"/>
                    </a:moveTo>
                    <a:cubicBezTo>
                      <a:pt x="175" y="305"/>
                      <a:pt x="182" y="297"/>
                      <a:pt x="182" y="286"/>
                    </a:cubicBezTo>
                    <a:cubicBezTo>
                      <a:pt x="182" y="0"/>
                      <a:pt x="182" y="0"/>
                      <a:pt x="182" y="0"/>
                    </a:cubicBezTo>
                    <a:cubicBezTo>
                      <a:pt x="4" y="135"/>
                      <a:pt x="4" y="135"/>
                      <a:pt x="4" y="135"/>
                    </a:cubicBezTo>
                    <a:cubicBezTo>
                      <a:pt x="0" y="138"/>
                      <a:pt x="0" y="138"/>
                      <a:pt x="0" y="138"/>
                    </a:cubicBezTo>
                    <a:cubicBezTo>
                      <a:pt x="0" y="286"/>
                      <a:pt x="0" y="286"/>
                      <a:pt x="0" y="286"/>
                    </a:cubicBezTo>
                    <a:cubicBezTo>
                      <a:pt x="0" y="297"/>
                      <a:pt x="7" y="305"/>
                      <a:pt x="16" y="305"/>
                    </a:cubicBezTo>
                    <a:lnTo>
                      <a:pt x="166" y="3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8" name="Freeform 32"/>
              <p:cNvSpPr>
                <a:spLocks/>
              </p:cNvSpPr>
              <p:nvPr/>
            </p:nvSpPr>
            <p:spPr bwMode="auto">
              <a:xfrm>
                <a:off x="2680" y="2122"/>
                <a:ext cx="430" cy="1056"/>
              </a:xfrm>
              <a:custGeom>
                <a:avLst/>
                <a:gdLst/>
                <a:ahLst/>
                <a:cxnLst>
                  <a:cxn ang="0">
                    <a:pos x="166" y="447"/>
                  </a:cxn>
                  <a:cxn ang="0">
                    <a:pos x="182" y="428"/>
                  </a:cxn>
                  <a:cxn ang="0">
                    <a:pos x="182" y="50"/>
                  </a:cxn>
                  <a:cxn ang="0">
                    <a:pos x="133" y="0"/>
                  </a:cxn>
                  <a:cxn ang="0">
                    <a:pos x="57" y="58"/>
                  </a:cxn>
                  <a:cxn ang="0">
                    <a:pos x="0" y="101"/>
                  </a:cxn>
                  <a:cxn ang="0">
                    <a:pos x="0" y="428"/>
                  </a:cxn>
                  <a:cxn ang="0">
                    <a:pos x="16" y="447"/>
                  </a:cxn>
                  <a:cxn ang="0">
                    <a:pos x="166" y="447"/>
                  </a:cxn>
                </a:cxnLst>
                <a:rect l="0" t="0" r="r" b="b"/>
                <a:pathLst>
                  <a:path w="182" h="447">
                    <a:moveTo>
                      <a:pt x="166" y="447"/>
                    </a:moveTo>
                    <a:cubicBezTo>
                      <a:pt x="175" y="447"/>
                      <a:pt x="182" y="439"/>
                      <a:pt x="182" y="428"/>
                    </a:cubicBezTo>
                    <a:cubicBezTo>
                      <a:pt x="182" y="50"/>
                      <a:pt x="182" y="50"/>
                      <a:pt x="182" y="50"/>
                    </a:cubicBezTo>
                    <a:cubicBezTo>
                      <a:pt x="133" y="0"/>
                      <a:pt x="133" y="0"/>
                      <a:pt x="133" y="0"/>
                    </a:cubicBezTo>
                    <a:cubicBezTo>
                      <a:pt x="57" y="58"/>
                      <a:pt x="57" y="58"/>
                      <a:pt x="57" y="58"/>
                    </a:cubicBezTo>
                    <a:cubicBezTo>
                      <a:pt x="0" y="101"/>
                      <a:pt x="0" y="101"/>
                      <a:pt x="0" y="101"/>
                    </a:cubicBezTo>
                    <a:cubicBezTo>
                      <a:pt x="0" y="428"/>
                      <a:pt x="0" y="428"/>
                      <a:pt x="0" y="428"/>
                    </a:cubicBezTo>
                    <a:cubicBezTo>
                      <a:pt x="0" y="439"/>
                      <a:pt x="7" y="447"/>
                      <a:pt x="16" y="447"/>
                    </a:cubicBezTo>
                    <a:lnTo>
                      <a:pt x="166" y="4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9" name="Freeform 33"/>
              <p:cNvSpPr>
                <a:spLocks/>
              </p:cNvSpPr>
              <p:nvPr/>
            </p:nvSpPr>
            <p:spPr bwMode="auto">
              <a:xfrm>
                <a:off x="3237" y="2275"/>
                <a:ext cx="430" cy="903"/>
              </a:xfrm>
              <a:custGeom>
                <a:avLst/>
                <a:gdLst/>
                <a:ahLst/>
                <a:cxnLst>
                  <a:cxn ang="0">
                    <a:pos x="166" y="382"/>
                  </a:cxn>
                  <a:cxn ang="0">
                    <a:pos x="182" y="363"/>
                  </a:cxn>
                  <a:cxn ang="0">
                    <a:pos x="182" y="0"/>
                  </a:cxn>
                  <a:cxn ang="0">
                    <a:pos x="110" y="57"/>
                  </a:cxn>
                  <a:cxn ang="0">
                    <a:pos x="90" y="73"/>
                  </a:cxn>
                  <a:cxn ang="0">
                    <a:pos x="27" y="68"/>
                  </a:cxn>
                  <a:cxn ang="0">
                    <a:pos x="20" y="61"/>
                  </a:cxn>
                  <a:cxn ang="0">
                    <a:pos x="0" y="41"/>
                  </a:cxn>
                  <a:cxn ang="0">
                    <a:pos x="0" y="363"/>
                  </a:cxn>
                  <a:cxn ang="0">
                    <a:pos x="16" y="382"/>
                  </a:cxn>
                  <a:cxn ang="0">
                    <a:pos x="166" y="382"/>
                  </a:cxn>
                </a:cxnLst>
                <a:rect l="0" t="0" r="r" b="b"/>
                <a:pathLst>
                  <a:path w="182" h="382">
                    <a:moveTo>
                      <a:pt x="166" y="382"/>
                    </a:moveTo>
                    <a:cubicBezTo>
                      <a:pt x="175" y="382"/>
                      <a:pt x="182" y="374"/>
                      <a:pt x="182" y="363"/>
                    </a:cubicBezTo>
                    <a:cubicBezTo>
                      <a:pt x="182" y="0"/>
                      <a:pt x="182" y="0"/>
                      <a:pt x="182" y="0"/>
                    </a:cubicBezTo>
                    <a:cubicBezTo>
                      <a:pt x="110" y="57"/>
                      <a:pt x="110" y="57"/>
                      <a:pt x="110" y="57"/>
                    </a:cubicBezTo>
                    <a:cubicBezTo>
                      <a:pt x="90" y="73"/>
                      <a:pt x="90" y="73"/>
                      <a:pt x="90" y="73"/>
                    </a:cubicBezTo>
                    <a:cubicBezTo>
                      <a:pt x="71" y="88"/>
                      <a:pt x="44" y="86"/>
                      <a:pt x="27" y="68"/>
                    </a:cubicBezTo>
                    <a:cubicBezTo>
                      <a:pt x="20" y="61"/>
                      <a:pt x="20" y="61"/>
                      <a:pt x="20" y="61"/>
                    </a:cubicBezTo>
                    <a:cubicBezTo>
                      <a:pt x="0" y="41"/>
                      <a:pt x="0" y="41"/>
                      <a:pt x="0" y="41"/>
                    </a:cubicBezTo>
                    <a:cubicBezTo>
                      <a:pt x="0" y="363"/>
                      <a:pt x="0" y="363"/>
                      <a:pt x="0" y="363"/>
                    </a:cubicBezTo>
                    <a:cubicBezTo>
                      <a:pt x="0" y="374"/>
                      <a:pt x="7" y="382"/>
                      <a:pt x="16" y="382"/>
                    </a:cubicBezTo>
                    <a:lnTo>
                      <a:pt x="166" y="3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0" name="Freeform 34"/>
              <p:cNvSpPr>
                <a:spLocks/>
              </p:cNvSpPr>
              <p:nvPr/>
            </p:nvSpPr>
            <p:spPr bwMode="auto">
              <a:xfrm>
                <a:off x="3795" y="1838"/>
                <a:ext cx="430" cy="1340"/>
              </a:xfrm>
              <a:custGeom>
                <a:avLst/>
                <a:gdLst/>
                <a:ahLst/>
                <a:cxnLst>
                  <a:cxn ang="0">
                    <a:pos x="166" y="567"/>
                  </a:cxn>
                  <a:cxn ang="0">
                    <a:pos x="182" y="548"/>
                  </a:cxn>
                  <a:cxn ang="0">
                    <a:pos x="182" y="0"/>
                  </a:cxn>
                  <a:cxn ang="0">
                    <a:pos x="73" y="86"/>
                  </a:cxn>
                  <a:cxn ang="0">
                    <a:pos x="0" y="143"/>
                  </a:cxn>
                  <a:cxn ang="0">
                    <a:pos x="0" y="548"/>
                  </a:cxn>
                  <a:cxn ang="0">
                    <a:pos x="16" y="567"/>
                  </a:cxn>
                  <a:cxn ang="0">
                    <a:pos x="166" y="567"/>
                  </a:cxn>
                </a:cxnLst>
                <a:rect l="0" t="0" r="r" b="b"/>
                <a:pathLst>
                  <a:path w="182" h="567">
                    <a:moveTo>
                      <a:pt x="166" y="567"/>
                    </a:moveTo>
                    <a:cubicBezTo>
                      <a:pt x="175" y="567"/>
                      <a:pt x="182" y="559"/>
                      <a:pt x="182" y="548"/>
                    </a:cubicBezTo>
                    <a:cubicBezTo>
                      <a:pt x="182" y="0"/>
                      <a:pt x="182" y="0"/>
                      <a:pt x="182" y="0"/>
                    </a:cubicBezTo>
                    <a:cubicBezTo>
                      <a:pt x="73" y="86"/>
                      <a:pt x="73" y="86"/>
                      <a:pt x="73" y="86"/>
                    </a:cubicBezTo>
                    <a:cubicBezTo>
                      <a:pt x="0" y="143"/>
                      <a:pt x="0" y="143"/>
                      <a:pt x="0" y="143"/>
                    </a:cubicBezTo>
                    <a:cubicBezTo>
                      <a:pt x="0" y="548"/>
                      <a:pt x="0" y="548"/>
                      <a:pt x="0" y="548"/>
                    </a:cubicBezTo>
                    <a:cubicBezTo>
                      <a:pt x="0" y="559"/>
                      <a:pt x="7" y="567"/>
                      <a:pt x="16" y="567"/>
                    </a:cubicBezTo>
                    <a:lnTo>
                      <a:pt x="166" y="5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1" name="Oval 35"/>
              <p:cNvSpPr>
                <a:spLocks noChangeArrowheads="1"/>
              </p:cNvSpPr>
              <p:nvPr/>
            </p:nvSpPr>
            <p:spPr bwMode="auto">
              <a:xfrm>
                <a:off x="1145" y="1597"/>
                <a:ext cx="380" cy="38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2" name="Oval 36"/>
              <p:cNvSpPr>
                <a:spLocks noChangeArrowheads="1"/>
              </p:cNvSpPr>
              <p:nvPr/>
            </p:nvSpPr>
            <p:spPr bwMode="auto">
              <a:xfrm>
                <a:off x="1253" y="1706"/>
                <a:ext cx="166" cy="165"/>
              </a:xfrm>
              <a:prstGeom prst="ellipse">
                <a:avLst/>
              </a:pr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3" name="Oval 37"/>
              <p:cNvSpPr>
                <a:spLocks noChangeArrowheads="1"/>
              </p:cNvSpPr>
              <p:nvPr/>
            </p:nvSpPr>
            <p:spPr bwMode="auto">
              <a:xfrm>
                <a:off x="1563" y="1954"/>
                <a:ext cx="380" cy="38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4" name="Oval 38"/>
              <p:cNvSpPr>
                <a:spLocks noChangeArrowheads="1"/>
              </p:cNvSpPr>
              <p:nvPr/>
            </p:nvSpPr>
            <p:spPr bwMode="auto">
              <a:xfrm>
                <a:off x="1669" y="2063"/>
                <a:ext cx="168" cy="165"/>
              </a:xfrm>
              <a:prstGeom prst="ellipse">
                <a:avLst/>
              </a:pr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5" name="Freeform 39"/>
              <p:cNvSpPr>
                <a:spLocks/>
              </p:cNvSpPr>
              <p:nvPr/>
            </p:nvSpPr>
            <p:spPr bwMode="auto">
              <a:xfrm>
                <a:off x="1208" y="1630"/>
                <a:ext cx="671" cy="671"/>
              </a:xfrm>
              <a:custGeom>
                <a:avLst/>
                <a:gdLst/>
                <a:ahLst/>
                <a:cxnLst>
                  <a:cxn ang="0">
                    <a:pos x="9" y="275"/>
                  </a:cxn>
                  <a:cxn ang="0">
                    <a:pos x="41" y="275"/>
                  </a:cxn>
                  <a:cxn ang="0">
                    <a:pos x="275" y="41"/>
                  </a:cxn>
                  <a:cxn ang="0">
                    <a:pos x="275" y="9"/>
                  </a:cxn>
                  <a:cxn ang="0">
                    <a:pos x="243" y="9"/>
                  </a:cxn>
                  <a:cxn ang="0">
                    <a:pos x="9" y="243"/>
                  </a:cxn>
                  <a:cxn ang="0">
                    <a:pos x="9" y="275"/>
                  </a:cxn>
                </a:cxnLst>
                <a:rect l="0" t="0" r="r" b="b"/>
                <a:pathLst>
                  <a:path w="284" h="284">
                    <a:moveTo>
                      <a:pt x="9" y="275"/>
                    </a:moveTo>
                    <a:cubicBezTo>
                      <a:pt x="18" y="284"/>
                      <a:pt x="32" y="284"/>
                      <a:pt x="41" y="275"/>
                    </a:cubicBezTo>
                    <a:cubicBezTo>
                      <a:pt x="275" y="41"/>
                      <a:pt x="275" y="41"/>
                      <a:pt x="275" y="41"/>
                    </a:cubicBezTo>
                    <a:cubicBezTo>
                      <a:pt x="284" y="33"/>
                      <a:pt x="284" y="18"/>
                      <a:pt x="275" y="9"/>
                    </a:cubicBezTo>
                    <a:cubicBezTo>
                      <a:pt x="266" y="0"/>
                      <a:pt x="252" y="0"/>
                      <a:pt x="243" y="9"/>
                    </a:cubicBezTo>
                    <a:cubicBezTo>
                      <a:pt x="9" y="243"/>
                      <a:pt x="9" y="243"/>
                      <a:pt x="9" y="243"/>
                    </a:cubicBezTo>
                    <a:cubicBezTo>
                      <a:pt x="0" y="252"/>
                      <a:pt x="0" y="267"/>
                      <a:pt x="9" y="27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01" name="Group 300"/>
          <p:cNvGrpSpPr/>
          <p:nvPr/>
        </p:nvGrpSpPr>
        <p:grpSpPr>
          <a:xfrm>
            <a:off x="7238751" y="1463325"/>
            <a:ext cx="611483" cy="611483"/>
            <a:chOff x="7379420" y="1422081"/>
            <a:chExt cx="611483" cy="611483"/>
          </a:xfrm>
        </p:grpSpPr>
        <p:sp>
          <p:nvSpPr>
            <p:cNvPr id="311" name="Oval 310"/>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312" name="Group 46"/>
            <p:cNvGrpSpPr>
              <a:grpSpLocks noChangeAspect="1"/>
            </p:cNvGrpSpPr>
            <p:nvPr/>
          </p:nvGrpSpPr>
          <p:grpSpPr bwMode="auto">
            <a:xfrm>
              <a:off x="7453386" y="1563603"/>
              <a:ext cx="463550" cy="328438"/>
              <a:chOff x="4829" y="806"/>
              <a:chExt cx="645" cy="457"/>
            </a:xfrm>
            <a:solidFill>
              <a:schemeClr val="bg1"/>
            </a:solidFill>
          </p:grpSpPr>
          <p:sp>
            <p:nvSpPr>
              <p:cNvPr id="313" name="Freeform 47"/>
              <p:cNvSpPr>
                <a:spLocks/>
              </p:cNvSpPr>
              <p:nvPr/>
            </p:nvSpPr>
            <p:spPr bwMode="auto">
              <a:xfrm>
                <a:off x="5361" y="1060"/>
                <a:ext cx="113" cy="111"/>
              </a:xfrm>
              <a:custGeom>
                <a:avLst/>
                <a:gdLst/>
                <a:ahLst/>
                <a:cxnLst>
                  <a:cxn ang="0">
                    <a:pos x="47" y="28"/>
                  </a:cxn>
                  <a:cxn ang="0">
                    <a:pos x="47" y="34"/>
                  </a:cxn>
                  <a:cxn ang="0">
                    <a:pos x="36" y="45"/>
                  </a:cxn>
                  <a:cxn ang="0">
                    <a:pos x="31" y="45"/>
                  </a:cxn>
                  <a:cxn ang="0">
                    <a:pos x="2" y="18"/>
                  </a:cxn>
                  <a:cxn ang="0">
                    <a:pos x="2" y="13"/>
                  </a:cxn>
                  <a:cxn ang="0">
                    <a:pos x="13" y="2"/>
                  </a:cxn>
                  <a:cxn ang="0">
                    <a:pos x="18" y="1"/>
                  </a:cxn>
                  <a:cxn ang="0">
                    <a:pos x="47" y="28"/>
                  </a:cxn>
                </a:cxnLst>
                <a:rect l="0" t="0" r="r" b="b"/>
                <a:pathLst>
                  <a:path w="48" h="47">
                    <a:moveTo>
                      <a:pt x="47" y="28"/>
                    </a:moveTo>
                    <a:cubicBezTo>
                      <a:pt x="48" y="30"/>
                      <a:pt x="48" y="32"/>
                      <a:pt x="47" y="34"/>
                    </a:cubicBezTo>
                    <a:cubicBezTo>
                      <a:pt x="36" y="45"/>
                      <a:pt x="36" y="45"/>
                      <a:pt x="36" y="45"/>
                    </a:cubicBezTo>
                    <a:cubicBezTo>
                      <a:pt x="35" y="47"/>
                      <a:pt x="32" y="47"/>
                      <a:pt x="31" y="45"/>
                    </a:cubicBezTo>
                    <a:cubicBezTo>
                      <a:pt x="2" y="18"/>
                      <a:pt x="2" y="18"/>
                      <a:pt x="2" y="18"/>
                    </a:cubicBezTo>
                    <a:cubicBezTo>
                      <a:pt x="0" y="17"/>
                      <a:pt x="0" y="15"/>
                      <a:pt x="2" y="13"/>
                    </a:cubicBezTo>
                    <a:cubicBezTo>
                      <a:pt x="13" y="2"/>
                      <a:pt x="13" y="2"/>
                      <a:pt x="13" y="2"/>
                    </a:cubicBezTo>
                    <a:cubicBezTo>
                      <a:pt x="14" y="0"/>
                      <a:pt x="16" y="0"/>
                      <a:pt x="18" y="1"/>
                    </a:cubicBezTo>
                    <a:lnTo>
                      <a:pt x="47"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4" name="Freeform 48"/>
              <p:cNvSpPr>
                <a:spLocks noEditPoints="1"/>
              </p:cNvSpPr>
              <p:nvPr/>
            </p:nvSpPr>
            <p:spPr bwMode="auto">
              <a:xfrm>
                <a:off x="5096" y="806"/>
                <a:ext cx="291" cy="287"/>
              </a:xfrm>
              <a:custGeom>
                <a:avLst/>
                <a:gdLst/>
                <a:ahLst/>
                <a:cxnLst>
                  <a:cxn ang="0">
                    <a:pos x="123" y="109"/>
                  </a:cxn>
                  <a:cxn ang="0">
                    <a:pos x="113" y="119"/>
                  </a:cxn>
                  <a:cxn ang="0">
                    <a:pos x="97" y="104"/>
                  </a:cxn>
                  <a:cxn ang="0">
                    <a:pos x="24" y="102"/>
                  </a:cxn>
                  <a:cxn ang="0">
                    <a:pos x="21" y="23"/>
                  </a:cxn>
                  <a:cxn ang="0">
                    <a:pos x="100" y="21"/>
                  </a:cxn>
                  <a:cxn ang="0">
                    <a:pos x="107" y="94"/>
                  </a:cxn>
                  <a:cxn ang="0">
                    <a:pos x="123" y="109"/>
                  </a:cxn>
                  <a:cxn ang="0">
                    <a:pos x="92" y="90"/>
                  </a:cxn>
                  <a:cxn ang="0">
                    <a:pos x="90" y="31"/>
                  </a:cxn>
                  <a:cxn ang="0">
                    <a:pos x="31" y="33"/>
                  </a:cxn>
                  <a:cxn ang="0">
                    <a:pos x="33" y="92"/>
                  </a:cxn>
                  <a:cxn ang="0">
                    <a:pos x="92" y="90"/>
                  </a:cxn>
                </a:cxnLst>
                <a:rect l="0" t="0" r="r" b="b"/>
                <a:pathLst>
                  <a:path w="123" h="122">
                    <a:moveTo>
                      <a:pt x="123" y="109"/>
                    </a:moveTo>
                    <a:cubicBezTo>
                      <a:pt x="113" y="119"/>
                      <a:pt x="113" y="119"/>
                      <a:pt x="113" y="119"/>
                    </a:cubicBezTo>
                    <a:cubicBezTo>
                      <a:pt x="97" y="104"/>
                      <a:pt x="97" y="104"/>
                      <a:pt x="97" y="104"/>
                    </a:cubicBezTo>
                    <a:cubicBezTo>
                      <a:pt x="76" y="122"/>
                      <a:pt x="44" y="121"/>
                      <a:pt x="24" y="102"/>
                    </a:cubicBezTo>
                    <a:cubicBezTo>
                      <a:pt x="2" y="81"/>
                      <a:pt x="0" y="46"/>
                      <a:pt x="21" y="23"/>
                    </a:cubicBezTo>
                    <a:cubicBezTo>
                      <a:pt x="42" y="1"/>
                      <a:pt x="77" y="0"/>
                      <a:pt x="100" y="21"/>
                    </a:cubicBezTo>
                    <a:cubicBezTo>
                      <a:pt x="120" y="40"/>
                      <a:pt x="123" y="71"/>
                      <a:pt x="107" y="94"/>
                    </a:cubicBezTo>
                    <a:lnTo>
                      <a:pt x="123" y="109"/>
                    </a:lnTo>
                    <a:close/>
                    <a:moveTo>
                      <a:pt x="92" y="90"/>
                    </a:moveTo>
                    <a:cubicBezTo>
                      <a:pt x="108" y="73"/>
                      <a:pt x="107" y="47"/>
                      <a:pt x="90" y="31"/>
                    </a:cubicBezTo>
                    <a:cubicBezTo>
                      <a:pt x="74" y="15"/>
                      <a:pt x="47" y="16"/>
                      <a:pt x="31" y="33"/>
                    </a:cubicBezTo>
                    <a:cubicBezTo>
                      <a:pt x="15" y="50"/>
                      <a:pt x="16" y="76"/>
                      <a:pt x="33" y="92"/>
                    </a:cubicBezTo>
                    <a:cubicBezTo>
                      <a:pt x="50" y="108"/>
                      <a:pt x="77" y="107"/>
                      <a:pt x="92" y="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5" name="Freeform 49"/>
              <p:cNvSpPr>
                <a:spLocks/>
              </p:cNvSpPr>
              <p:nvPr/>
            </p:nvSpPr>
            <p:spPr bwMode="auto">
              <a:xfrm>
                <a:off x="5288" y="1124"/>
                <a:ext cx="37" cy="40"/>
              </a:xfrm>
              <a:custGeom>
                <a:avLst/>
                <a:gdLst/>
                <a:ahLst/>
                <a:cxnLst>
                  <a:cxn ang="0">
                    <a:pos x="37" y="14"/>
                  </a:cxn>
                  <a:cxn ang="0">
                    <a:pos x="37" y="26"/>
                  </a:cxn>
                  <a:cxn ang="0">
                    <a:pos x="26" y="26"/>
                  </a:cxn>
                  <a:cxn ang="0">
                    <a:pos x="26" y="40"/>
                  </a:cxn>
                  <a:cxn ang="0">
                    <a:pos x="14" y="40"/>
                  </a:cxn>
                  <a:cxn ang="0">
                    <a:pos x="14" y="26"/>
                  </a:cxn>
                  <a:cxn ang="0">
                    <a:pos x="0" y="26"/>
                  </a:cxn>
                  <a:cxn ang="0">
                    <a:pos x="0" y="14"/>
                  </a:cxn>
                  <a:cxn ang="0">
                    <a:pos x="14" y="14"/>
                  </a:cxn>
                  <a:cxn ang="0">
                    <a:pos x="14" y="0"/>
                  </a:cxn>
                  <a:cxn ang="0">
                    <a:pos x="26" y="0"/>
                  </a:cxn>
                  <a:cxn ang="0">
                    <a:pos x="26" y="14"/>
                  </a:cxn>
                  <a:cxn ang="0">
                    <a:pos x="37" y="14"/>
                  </a:cxn>
                </a:cxnLst>
                <a:rect l="0" t="0" r="r" b="b"/>
                <a:pathLst>
                  <a:path w="37" h="40">
                    <a:moveTo>
                      <a:pt x="37" y="14"/>
                    </a:moveTo>
                    <a:lnTo>
                      <a:pt x="37" y="26"/>
                    </a:lnTo>
                    <a:lnTo>
                      <a:pt x="26" y="26"/>
                    </a:lnTo>
                    <a:lnTo>
                      <a:pt x="26" y="40"/>
                    </a:lnTo>
                    <a:lnTo>
                      <a:pt x="14" y="40"/>
                    </a:lnTo>
                    <a:lnTo>
                      <a:pt x="14" y="26"/>
                    </a:lnTo>
                    <a:lnTo>
                      <a:pt x="0" y="26"/>
                    </a:lnTo>
                    <a:lnTo>
                      <a:pt x="0" y="14"/>
                    </a:lnTo>
                    <a:lnTo>
                      <a:pt x="14" y="14"/>
                    </a:lnTo>
                    <a:lnTo>
                      <a:pt x="14" y="0"/>
                    </a:lnTo>
                    <a:lnTo>
                      <a:pt x="26" y="0"/>
                    </a:lnTo>
                    <a:lnTo>
                      <a:pt x="26" y="14"/>
                    </a:lnTo>
                    <a:lnTo>
                      <a:pt x="37"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6" name="Freeform 50"/>
              <p:cNvSpPr>
                <a:spLocks/>
              </p:cNvSpPr>
              <p:nvPr/>
            </p:nvSpPr>
            <p:spPr bwMode="auto">
              <a:xfrm>
                <a:off x="5226" y="1086"/>
                <a:ext cx="95" cy="109"/>
              </a:xfrm>
              <a:custGeom>
                <a:avLst/>
                <a:gdLst/>
                <a:ahLst/>
                <a:cxnLst>
                  <a:cxn ang="0">
                    <a:pos x="40" y="38"/>
                  </a:cxn>
                  <a:cxn ang="0">
                    <a:pos x="40" y="46"/>
                  </a:cxn>
                  <a:cxn ang="0">
                    <a:pos x="14" y="46"/>
                  </a:cxn>
                  <a:cxn ang="0">
                    <a:pos x="0" y="0"/>
                  </a:cxn>
                  <a:cxn ang="0">
                    <a:pos x="2" y="0"/>
                  </a:cxn>
                  <a:cxn ang="0">
                    <a:pos x="8" y="0"/>
                  </a:cxn>
                  <a:cxn ang="0">
                    <a:pos x="21" y="38"/>
                  </a:cxn>
                  <a:cxn ang="0">
                    <a:pos x="40" y="38"/>
                  </a:cxn>
                </a:cxnLst>
                <a:rect l="0" t="0" r="r" b="b"/>
                <a:pathLst>
                  <a:path w="40" h="46">
                    <a:moveTo>
                      <a:pt x="40" y="38"/>
                    </a:moveTo>
                    <a:cubicBezTo>
                      <a:pt x="40" y="46"/>
                      <a:pt x="40" y="46"/>
                      <a:pt x="40" y="46"/>
                    </a:cubicBezTo>
                    <a:cubicBezTo>
                      <a:pt x="14" y="46"/>
                      <a:pt x="14" y="46"/>
                      <a:pt x="14" y="46"/>
                    </a:cubicBezTo>
                    <a:cubicBezTo>
                      <a:pt x="0" y="0"/>
                      <a:pt x="0" y="0"/>
                      <a:pt x="0" y="0"/>
                    </a:cubicBezTo>
                    <a:cubicBezTo>
                      <a:pt x="1" y="0"/>
                      <a:pt x="2" y="0"/>
                      <a:pt x="2" y="0"/>
                    </a:cubicBezTo>
                    <a:cubicBezTo>
                      <a:pt x="4" y="0"/>
                      <a:pt x="6" y="0"/>
                      <a:pt x="8" y="0"/>
                    </a:cubicBezTo>
                    <a:cubicBezTo>
                      <a:pt x="21" y="38"/>
                      <a:pt x="21" y="38"/>
                      <a:pt x="21" y="38"/>
                    </a:cubicBezTo>
                    <a:lnTo>
                      <a:pt x="40"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7" name="Rectangle 51"/>
              <p:cNvSpPr>
                <a:spLocks noChangeArrowheads="1"/>
              </p:cNvSpPr>
              <p:nvPr/>
            </p:nvSpPr>
            <p:spPr bwMode="auto">
              <a:xfrm>
                <a:off x="5297" y="1204"/>
                <a:ext cx="24" cy="1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8" name="Freeform 52"/>
              <p:cNvSpPr>
                <a:spLocks/>
              </p:cNvSpPr>
              <p:nvPr/>
            </p:nvSpPr>
            <p:spPr bwMode="auto">
              <a:xfrm>
                <a:off x="5193" y="952"/>
                <a:ext cx="50" cy="87"/>
              </a:xfrm>
              <a:custGeom>
                <a:avLst/>
                <a:gdLst/>
                <a:ahLst/>
                <a:cxnLst>
                  <a:cxn ang="0">
                    <a:pos x="9" y="0"/>
                  </a:cxn>
                  <a:cxn ang="0">
                    <a:pos x="21" y="37"/>
                  </a:cxn>
                  <a:cxn ang="0">
                    <a:pos x="15" y="37"/>
                  </a:cxn>
                  <a:cxn ang="0">
                    <a:pos x="14" y="37"/>
                  </a:cxn>
                  <a:cxn ang="0">
                    <a:pos x="10" y="25"/>
                  </a:cxn>
                  <a:cxn ang="0">
                    <a:pos x="7" y="36"/>
                  </a:cxn>
                  <a:cxn ang="0">
                    <a:pos x="0" y="34"/>
                  </a:cxn>
                  <a:cxn ang="0">
                    <a:pos x="9" y="0"/>
                  </a:cxn>
                </a:cxnLst>
                <a:rect l="0" t="0" r="r" b="b"/>
                <a:pathLst>
                  <a:path w="21" h="37">
                    <a:moveTo>
                      <a:pt x="9" y="0"/>
                    </a:moveTo>
                    <a:cubicBezTo>
                      <a:pt x="21" y="37"/>
                      <a:pt x="21" y="37"/>
                      <a:pt x="21" y="37"/>
                    </a:cubicBezTo>
                    <a:cubicBezTo>
                      <a:pt x="19" y="37"/>
                      <a:pt x="17" y="37"/>
                      <a:pt x="15" y="37"/>
                    </a:cubicBezTo>
                    <a:cubicBezTo>
                      <a:pt x="15" y="37"/>
                      <a:pt x="14" y="37"/>
                      <a:pt x="14" y="37"/>
                    </a:cubicBezTo>
                    <a:cubicBezTo>
                      <a:pt x="10" y="25"/>
                      <a:pt x="10" y="25"/>
                      <a:pt x="10" y="25"/>
                    </a:cubicBezTo>
                    <a:cubicBezTo>
                      <a:pt x="7" y="36"/>
                      <a:pt x="7" y="36"/>
                      <a:pt x="7" y="36"/>
                    </a:cubicBezTo>
                    <a:cubicBezTo>
                      <a:pt x="5" y="36"/>
                      <a:pt x="3" y="35"/>
                      <a:pt x="0" y="34"/>
                    </a:cubicBez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9" name="Freeform 53"/>
              <p:cNvSpPr>
                <a:spLocks/>
              </p:cNvSpPr>
              <p:nvPr/>
            </p:nvSpPr>
            <p:spPr bwMode="auto">
              <a:xfrm>
                <a:off x="4900" y="1044"/>
                <a:ext cx="305" cy="219"/>
              </a:xfrm>
              <a:custGeom>
                <a:avLst/>
                <a:gdLst/>
                <a:ahLst/>
                <a:cxnLst>
                  <a:cxn ang="0">
                    <a:pos x="129" y="17"/>
                  </a:cxn>
                  <a:cxn ang="0">
                    <a:pos x="117" y="67"/>
                  </a:cxn>
                  <a:cxn ang="0">
                    <a:pos x="98" y="67"/>
                  </a:cxn>
                  <a:cxn ang="0">
                    <a:pos x="86" y="93"/>
                  </a:cxn>
                  <a:cxn ang="0">
                    <a:pos x="78" y="93"/>
                  </a:cxn>
                  <a:cxn ang="0">
                    <a:pos x="57" y="32"/>
                  </a:cxn>
                  <a:cxn ang="0">
                    <a:pos x="50" y="64"/>
                  </a:cxn>
                  <a:cxn ang="0">
                    <a:pos x="0" y="64"/>
                  </a:cxn>
                  <a:cxn ang="0">
                    <a:pos x="0" y="56"/>
                  </a:cxn>
                  <a:cxn ang="0">
                    <a:pos x="43" y="56"/>
                  </a:cxn>
                  <a:cxn ang="0">
                    <a:pos x="56" y="0"/>
                  </a:cxn>
                  <a:cxn ang="0">
                    <a:pos x="83" y="83"/>
                  </a:cxn>
                  <a:cxn ang="0">
                    <a:pos x="93" y="59"/>
                  </a:cxn>
                  <a:cxn ang="0">
                    <a:pos x="110" y="59"/>
                  </a:cxn>
                  <a:cxn ang="0">
                    <a:pos x="121" y="13"/>
                  </a:cxn>
                  <a:cxn ang="0">
                    <a:pos x="129" y="17"/>
                  </a:cxn>
                </a:cxnLst>
                <a:rect l="0" t="0" r="r" b="b"/>
                <a:pathLst>
                  <a:path w="129" h="93">
                    <a:moveTo>
                      <a:pt x="129" y="17"/>
                    </a:moveTo>
                    <a:cubicBezTo>
                      <a:pt x="117" y="67"/>
                      <a:pt x="117" y="67"/>
                      <a:pt x="117" y="67"/>
                    </a:cubicBezTo>
                    <a:cubicBezTo>
                      <a:pt x="98" y="67"/>
                      <a:pt x="98" y="67"/>
                      <a:pt x="98" y="67"/>
                    </a:cubicBezTo>
                    <a:cubicBezTo>
                      <a:pt x="86" y="93"/>
                      <a:pt x="86" y="93"/>
                      <a:pt x="86" y="93"/>
                    </a:cubicBezTo>
                    <a:cubicBezTo>
                      <a:pt x="78" y="93"/>
                      <a:pt x="78" y="93"/>
                      <a:pt x="78" y="93"/>
                    </a:cubicBezTo>
                    <a:cubicBezTo>
                      <a:pt x="57" y="32"/>
                      <a:pt x="57" y="32"/>
                      <a:pt x="57" y="32"/>
                    </a:cubicBezTo>
                    <a:cubicBezTo>
                      <a:pt x="50" y="64"/>
                      <a:pt x="50" y="64"/>
                      <a:pt x="50" y="64"/>
                    </a:cubicBezTo>
                    <a:cubicBezTo>
                      <a:pt x="0" y="64"/>
                      <a:pt x="0" y="64"/>
                      <a:pt x="0" y="64"/>
                    </a:cubicBezTo>
                    <a:cubicBezTo>
                      <a:pt x="0" y="56"/>
                      <a:pt x="0" y="56"/>
                      <a:pt x="0" y="56"/>
                    </a:cubicBezTo>
                    <a:cubicBezTo>
                      <a:pt x="43" y="56"/>
                      <a:pt x="43" y="56"/>
                      <a:pt x="43" y="56"/>
                    </a:cubicBezTo>
                    <a:cubicBezTo>
                      <a:pt x="56" y="0"/>
                      <a:pt x="56" y="0"/>
                      <a:pt x="56" y="0"/>
                    </a:cubicBezTo>
                    <a:cubicBezTo>
                      <a:pt x="83" y="83"/>
                      <a:pt x="83" y="83"/>
                      <a:pt x="83" y="83"/>
                    </a:cubicBezTo>
                    <a:cubicBezTo>
                      <a:pt x="93" y="59"/>
                      <a:pt x="93" y="59"/>
                      <a:pt x="93" y="59"/>
                    </a:cubicBezTo>
                    <a:cubicBezTo>
                      <a:pt x="110" y="59"/>
                      <a:pt x="110" y="59"/>
                      <a:pt x="110" y="59"/>
                    </a:cubicBezTo>
                    <a:cubicBezTo>
                      <a:pt x="121" y="13"/>
                      <a:pt x="121" y="13"/>
                      <a:pt x="121" y="13"/>
                    </a:cubicBezTo>
                    <a:cubicBezTo>
                      <a:pt x="123" y="15"/>
                      <a:pt x="126" y="16"/>
                      <a:pt x="129" y="1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0" name="Freeform 54"/>
              <p:cNvSpPr>
                <a:spLocks/>
              </p:cNvSpPr>
              <p:nvPr/>
            </p:nvSpPr>
            <p:spPr bwMode="auto">
              <a:xfrm>
                <a:off x="5011" y="893"/>
                <a:ext cx="66" cy="259"/>
              </a:xfrm>
              <a:custGeom>
                <a:avLst/>
                <a:gdLst/>
                <a:ahLst/>
                <a:cxnLst>
                  <a:cxn ang="0">
                    <a:pos x="66" y="0"/>
                  </a:cxn>
                  <a:cxn ang="0">
                    <a:pos x="66" y="259"/>
                  </a:cxn>
                  <a:cxn ang="0">
                    <a:pos x="66" y="259"/>
                  </a:cxn>
                  <a:cxn ang="0">
                    <a:pos x="17" y="118"/>
                  </a:cxn>
                  <a:cxn ang="0">
                    <a:pos x="0" y="191"/>
                  </a:cxn>
                  <a:cxn ang="0">
                    <a:pos x="0" y="0"/>
                  </a:cxn>
                  <a:cxn ang="0">
                    <a:pos x="66" y="0"/>
                  </a:cxn>
                </a:cxnLst>
                <a:rect l="0" t="0" r="r" b="b"/>
                <a:pathLst>
                  <a:path w="66" h="259">
                    <a:moveTo>
                      <a:pt x="66" y="0"/>
                    </a:moveTo>
                    <a:lnTo>
                      <a:pt x="66" y="259"/>
                    </a:lnTo>
                    <a:lnTo>
                      <a:pt x="66" y="259"/>
                    </a:lnTo>
                    <a:lnTo>
                      <a:pt x="17" y="118"/>
                    </a:lnTo>
                    <a:lnTo>
                      <a:pt x="0" y="191"/>
                    </a:lnTo>
                    <a:lnTo>
                      <a:pt x="0" y="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1" name="Rectangle 55"/>
              <p:cNvSpPr>
                <a:spLocks noChangeArrowheads="1"/>
              </p:cNvSpPr>
              <p:nvPr/>
            </p:nvSpPr>
            <p:spPr bwMode="auto">
              <a:xfrm>
                <a:off x="4917" y="980"/>
                <a:ext cx="66" cy="17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2" name="Rectangle 56"/>
              <p:cNvSpPr>
                <a:spLocks noChangeArrowheads="1"/>
              </p:cNvSpPr>
              <p:nvPr/>
            </p:nvSpPr>
            <p:spPr bwMode="auto">
              <a:xfrm>
                <a:off x="4829" y="1037"/>
                <a:ext cx="69" cy="11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02" name="Group 301"/>
          <p:cNvGrpSpPr/>
          <p:nvPr/>
        </p:nvGrpSpPr>
        <p:grpSpPr>
          <a:xfrm>
            <a:off x="9731143" y="1463325"/>
            <a:ext cx="611483" cy="611483"/>
            <a:chOff x="9775343" y="1427171"/>
            <a:chExt cx="611483" cy="611483"/>
          </a:xfrm>
        </p:grpSpPr>
        <p:sp>
          <p:nvSpPr>
            <p:cNvPr id="303" name="Oval 302"/>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304" name="Group 65"/>
            <p:cNvGrpSpPr>
              <a:grpSpLocks noChangeAspect="1"/>
            </p:cNvGrpSpPr>
            <p:nvPr/>
          </p:nvGrpSpPr>
          <p:grpSpPr bwMode="auto">
            <a:xfrm>
              <a:off x="9909256" y="1561360"/>
              <a:ext cx="343656" cy="343105"/>
              <a:chOff x="2256" y="1536"/>
              <a:chExt cx="1247" cy="1245"/>
            </a:xfrm>
            <a:solidFill>
              <a:schemeClr val="bg1"/>
            </a:solidFill>
          </p:grpSpPr>
          <p:sp>
            <p:nvSpPr>
              <p:cNvPr id="305" name="Freeform 66"/>
              <p:cNvSpPr>
                <a:spLocks noEditPoints="1"/>
              </p:cNvSpPr>
              <p:nvPr/>
            </p:nvSpPr>
            <p:spPr bwMode="auto">
              <a:xfrm>
                <a:off x="2256" y="1536"/>
                <a:ext cx="1247" cy="801"/>
              </a:xfrm>
              <a:custGeom>
                <a:avLst/>
                <a:gdLst/>
                <a:ahLst/>
                <a:cxnLst>
                  <a:cxn ang="0">
                    <a:pos x="801" y="213"/>
                  </a:cxn>
                  <a:cxn ang="0">
                    <a:pos x="690" y="213"/>
                  </a:cxn>
                  <a:cxn ang="0">
                    <a:pos x="690" y="361"/>
                  </a:cxn>
                  <a:cxn ang="0">
                    <a:pos x="557" y="361"/>
                  </a:cxn>
                  <a:cxn ang="0">
                    <a:pos x="557" y="213"/>
                  </a:cxn>
                  <a:cxn ang="0">
                    <a:pos x="442" y="213"/>
                  </a:cxn>
                  <a:cxn ang="0">
                    <a:pos x="623" y="0"/>
                  </a:cxn>
                  <a:cxn ang="0">
                    <a:pos x="801" y="213"/>
                  </a:cxn>
                  <a:cxn ang="0">
                    <a:pos x="361" y="652"/>
                  </a:cxn>
                  <a:cxn ang="0">
                    <a:pos x="246" y="652"/>
                  </a:cxn>
                  <a:cxn ang="0">
                    <a:pos x="246" y="801"/>
                  </a:cxn>
                  <a:cxn ang="0">
                    <a:pos x="111" y="801"/>
                  </a:cxn>
                  <a:cxn ang="0">
                    <a:pos x="111" y="652"/>
                  </a:cxn>
                  <a:cxn ang="0">
                    <a:pos x="0" y="652"/>
                  </a:cxn>
                  <a:cxn ang="0">
                    <a:pos x="179" y="442"/>
                  </a:cxn>
                  <a:cxn ang="0">
                    <a:pos x="361" y="652"/>
                  </a:cxn>
                  <a:cxn ang="0">
                    <a:pos x="1247" y="0"/>
                  </a:cxn>
                  <a:cxn ang="0">
                    <a:pos x="886" y="0"/>
                  </a:cxn>
                  <a:cxn ang="0">
                    <a:pos x="886" y="361"/>
                  </a:cxn>
                  <a:cxn ang="0">
                    <a:pos x="1247" y="361"/>
                  </a:cxn>
                  <a:cxn ang="0">
                    <a:pos x="1247" y="0"/>
                  </a:cxn>
                </a:cxnLst>
                <a:rect l="0" t="0" r="r" b="b"/>
                <a:pathLst>
                  <a:path w="1247" h="801">
                    <a:moveTo>
                      <a:pt x="801" y="213"/>
                    </a:moveTo>
                    <a:lnTo>
                      <a:pt x="690" y="213"/>
                    </a:lnTo>
                    <a:lnTo>
                      <a:pt x="690" y="361"/>
                    </a:lnTo>
                    <a:lnTo>
                      <a:pt x="557" y="361"/>
                    </a:lnTo>
                    <a:lnTo>
                      <a:pt x="557" y="213"/>
                    </a:lnTo>
                    <a:lnTo>
                      <a:pt x="442" y="213"/>
                    </a:lnTo>
                    <a:lnTo>
                      <a:pt x="623" y="0"/>
                    </a:lnTo>
                    <a:lnTo>
                      <a:pt x="801" y="213"/>
                    </a:lnTo>
                    <a:close/>
                    <a:moveTo>
                      <a:pt x="361" y="652"/>
                    </a:moveTo>
                    <a:lnTo>
                      <a:pt x="246" y="652"/>
                    </a:lnTo>
                    <a:lnTo>
                      <a:pt x="246" y="801"/>
                    </a:lnTo>
                    <a:lnTo>
                      <a:pt x="111" y="801"/>
                    </a:lnTo>
                    <a:lnTo>
                      <a:pt x="111" y="652"/>
                    </a:lnTo>
                    <a:lnTo>
                      <a:pt x="0" y="652"/>
                    </a:lnTo>
                    <a:lnTo>
                      <a:pt x="179" y="442"/>
                    </a:lnTo>
                    <a:lnTo>
                      <a:pt x="361" y="652"/>
                    </a:lnTo>
                    <a:close/>
                    <a:moveTo>
                      <a:pt x="1247" y="0"/>
                    </a:moveTo>
                    <a:lnTo>
                      <a:pt x="886" y="0"/>
                    </a:lnTo>
                    <a:lnTo>
                      <a:pt x="886" y="361"/>
                    </a:lnTo>
                    <a:lnTo>
                      <a:pt x="1247" y="361"/>
                    </a:lnTo>
                    <a:lnTo>
                      <a:pt x="124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06" name="Rectangle 67"/>
              <p:cNvSpPr>
                <a:spLocks noChangeArrowheads="1"/>
              </p:cNvSpPr>
              <p:nvPr/>
            </p:nvSpPr>
            <p:spPr bwMode="auto">
              <a:xfrm>
                <a:off x="2256" y="2419"/>
                <a:ext cx="361"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07" name="Rectangle 68"/>
              <p:cNvSpPr>
                <a:spLocks noChangeArrowheads="1"/>
              </p:cNvSpPr>
              <p:nvPr/>
            </p:nvSpPr>
            <p:spPr bwMode="auto">
              <a:xfrm>
                <a:off x="3142" y="2419"/>
                <a:ext cx="361"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08" name="Rectangle 69"/>
              <p:cNvSpPr>
                <a:spLocks noChangeArrowheads="1"/>
              </p:cNvSpPr>
              <p:nvPr/>
            </p:nvSpPr>
            <p:spPr bwMode="auto">
              <a:xfrm>
                <a:off x="3142" y="1978"/>
                <a:ext cx="361" cy="35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09" name="Rectangle 70"/>
              <p:cNvSpPr>
                <a:spLocks noChangeArrowheads="1"/>
              </p:cNvSpPr>
              <p:nvPr/>
            </p:nvSpPr>
            <p:spPr bwMode="auto">
              <a:xfrm>
                <a:off x="2698" y="1978"/>
                <a:ext cx="359" cy="35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0" name="Rectangle 71"/>
              <p:cNvSpPr>
                <a:spLocks noChangeArrowheads="1"/>
              </p:cNvSpPr>
              <p:nvPr/>
            </p:nvSpPr>
            <p:spPr bwMode="auto">
              <a:xfrm>
                <a:off x="2698" y="2419"/>
                <a:ext cx="359"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grpSp>
      </p:grpSp>
    </p:spTree>
    <p:extLst>
      <p:ext uri="{BB962C8B-B14F-4D97-AF65-F5344CB8AC3E}">
        <p14:creationId xmlns:p14="http://schemas.microsoft.com/office/powerpoint/2010/main" val="904513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p:cNvSpPr>
          <p:nvPr/>
        </p:nvSpPr>
        <p:spPr>
          <a:xfrm>
            <a:off x="998400" y="431800"/>
            <a:ext cx="10195200" cy="533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chemeClr val="tx2"/>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338D"/>
                </a:solidFill>
                <a:effectLst/>
                <a:uLnTx/>
                <a:uFillTx/>
                <a:latin typeface="Arial"/>
                <a:ea typeface="+mj-ea"/>
                <a:cs typeface="+mj-cs"/>
              </a:rPr>
              <a:t>Information</a:t>
            </a:r>
            <a:r>
              <a:rPr kumimoji="0" lang="en-US" sz="3200" b="0" i="0" u="none" strike="noStrike" kern="1200" cap="none" spc="0" normalizeH="0" noProof="0" dirty="0">
                <a:ln>
                  <a:noFill/>
                </a:ln>
                <a:solidFill>
                  <a:srgbClr val="00338D"/>
                </a:solidFill>
                <a:effectLst/>
                <a:uLnTx/>
                <a:uFillTx/>
                <a:latin typeface="Arial"/>
                <a:ea typeface="+mj-ea"/>
                <a:cs typeface="+mj-cs"/>
              </a:rPr>
              <a:t> </a:t>
            </a:r>
            <a:r>
              <a:rPr kumimoji="0" lang="en-US" sz="3200" b="0" i="0" u="none" strike="noStrike" kern="1200" cap="none" spc="0" normalizeH="0" noProof="0" dirty="0" smtClean="0">
                <a:ln>
                  <a:noFill/>
                </a:ln>
                <a:solidFill>
                  <a:srgbClr val="00338D"/>
                </a:solidFill>
                <a:effectLst/>
                <a:uLnTx/>
                <a:uFillTx/>
                <a:latin typeface="Arial"/>
                <a:ea typeface="+mj-ea"/>
                <a:cs typeface="+mj-cs"/>
              </a:rPr>
              <a:t>protection</a:t>
            </a:r>
            <a:endParaRPr kumimoji="0" lang="en-US" sz="3200" b="0" i="0" u="none" strike="noStrike" kern="1200" cap="none" spc="0" normalizeH="0" baseline="0" noProof="0" dirty="0">
              <a:ln>
                <a:noFill/>
              </a:ln>
              <a:solidFill>
                <a:srgbClr val="00338D"/>
              </a:solidFill>
              <a:effectLst/>
              <a:uLnTx/>
              <a:uFillTx/>
              <a:latin typeface="Arial"/>
              <a:ea typeface="+mj-ea"/>
              <a:cs typeface="+mj-cs"/>
            </a:endParaRPr>
          </a:p>
        </p:txBody>
      </p:sp>
      <p:sp>
        <p:nvSpPr>
          <p:cNvPr id="92" name="Text Placeholder 45"/>
          <p:cNvSpPr txBox="1">
            <a:spLocks/>
          </p:cNvSpPr>
          <p:nvPr/>
        </p:nvSpPr>
        <p:spPr>
          <a:xfrm>
            <a:off x="998400" y="227993"/>
            <a:ext cx="10195200" cy="17373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Securing with </a:t>
            </a:r>
            <a:r>
              <a:rPr lang="en-US" dirty="0" smtClean="0"/>
              <a:t>Azure</a:t>
            </a:r>
            <a:endParaRPr lang="en-US" dirty="0"/>
          </a:p>
        </p:txBody>
      </p:sp>
      <p:sp>
        <p:nvSpPr>
          <p:cNvPr id="60" name="TextBox 59"/>
          <p:cNvSpPr txBox="1"/>
          <p:nvPr/>
        </p:nvSpPr>
        <p:spPr>
          <a:xfrm rot="16200000">
            <a:off x="129722" y="2198805"/>
            <a:ext cx="2011680" cy="274322"/>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Challenges</a:t>
            </a:r>
          </a:p>
        </p:txBody>
      </p:sp>
      <p:sp>
        <p:nvSpPr>
          <p:cNvPr id="61" name="TextBox 60"/>
          <p:cNvSpPr txBox="1"/>
          <p:nvPr/>
        </p:nvSpPr>
        <p:spPr>
          <a:xfrm rot="16200000">
            <a:off x="129720" y="4731694"/>
            <a:ext cx="2011680" cy="274320"/>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Capabilities</a:t>
            </a:r>
          </a:p>
        </p:txBody>
      </p:sp>
      <p:sp>
        <p:nvSpPr>
          <p:cNvPr id="62" name="object 21"/>
          <p:cNvSpPr/>
          <p:nvPr/>
        </p:nvSpPr>
        <p:spPr>
          <a:xfrm>
            <a:off x="1402992"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Manual </a:t>
            </a:r>
            <a:r>
              <a:rPr lang="en-US" sz="1500" b="1" spc="-5" dirty="0">
                <a:solidFill>
                  <a:srgbClr val="FFFFFF"/>
                </a:solidFill>
                <a:cs typeface="Arial"/>
              </a:rPr>
              <a:t/>
            </a:r>
            <a:br>
              <a:rPr lang="en-US" sz="1500" b="1" spc="-5" dirty="0">
                <a:solidFill>
                  <a:srgbClr val="FFFFFF"/>
                </a:solidFill>
                <a:cs typeface="Arial"/>
              </a:rPr>
            </a:br>
            <a:r>
              <a:rPr lang="en-US" sz="1500" b="1" spc="-5" dirty="0" smtClean="0">
                <a:solidFill>
                  <a:srgbClr val="FFFFFF"/>
                </a:solidFill>
                <a:cs typeface="Arial"/>
              </a:rPr>
              <a:t>classification</a:t>
            </a:r>
            <a:endParaRPr lang="en-US" sz="1500" b="1" spc="-5" dirty="0">
              <a:solidFill>
                <a:srgbClr val="FFFFFF"/>
              </a:solidFill>
              <a:cs typeface="Arial"/>
            </a:endParaRPr>
          </a:p>
        </p:txBody>
      </p:sp>
      <p:sp>
        <p:nvSpPr>
          <p:cNvPr id="63" name="object 21"/>
          <p:cNvSpPr/>
          <p:nvPr/>
        </p:nvSpPr>
        <p:spPr>
          <a:xfrm>
            <a:off x="1402992"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Automatically classify and label information using machine learning and AI.</a:t>
            </a:r>
          </a:p>
        </p:txBody>
      </p:sp>
      <p:sp>
        <p:nvSpPr>
          <p:cNvPr id="64" name="object 21"/>
          <p:cNvSpPr/>
          <p:nvPr/>
        </p:nvSpPr>
        <p:spPr>
          <a:xfrm>
            <a:off x="3895384"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Protection </a:t>
            </a:r>
            <a:r>
              <a:rPr lang="en-US" sz="1500" b="1" spc="-5" dirty="0">
                <a:solidFill>
                  <a:srgbClr val="FFFFFF"/>
                </a:solidFill>
                <a:cs typeface="Arial"/>
              </a:rPr>
              <a:t>across </a:t>
            </a:r>
            <a:br>
              <a:rPr lang="en-US" sz="1500" b="1" spc="-5" dirty="0">
                <a:solidFill>
                  <a:srgbClr val="FFFFFF"/>
                </a:solidFill>
                <a:cs typeface="Arial"/>
              </a:rPr>
            </a:br>
            <a:r>
              <a:rPr lang="en-US" sz="1500" b="1" spc="-5" dirty="0">
                <a:solidFill>
                  <a:srgbClr val="FFFFFF"/>
                </a:solidFill>
                <a:cs typeface="Arial"/>
              </a:rPr>
              <a:t>on-premise and </a:t>
            </a:r>
            <a:r>
              <a:rPr lang="en-US" sz="1500" b="1" spc="-5" dirty="0" smtClean="0">
                <a:solidFill>
                  <a:srgbClr val="FFFFFF"/>
                </a:solidFill>
                <a:cs typeface="Arial"/>
              </a:rPr>
              <a:t>SaaS products</a:t>
            </a:r>
            <a:endParaRPr lang="en-US" sz="1500" b="1" spc="-5" dirty="0">
              <a:solidFill>
                <a:srgbClr val="FFFFFF"/>
              </a:solidFill>
              <a:cs typeface="Arial"/>
            </a:endParaRPr>
          </a:p>
        </p:txBody>
      </p:sp>
      <p:sp>
        <p:nvSpPr>
          <p:cNvPr id="65" name="object 12"/>
          <p:cNvSpPr/>
          <p:nvPr/>
        </p:nvSpPr>
        <p:spPr>
          <a:xfrm>
            <a:off x="4824505"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66" name="object 21"/>
          <p:cNvSpPr/>
          <p:nvPr/>
        </p:nvSpPr>
        <p:spPr>
          <a:xfrm>
            <a:off x="3895384"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Native integration with Microsoft and third-party products.</a:t>
            </a:r>
          </a:p>
        </p:txBody>
      </p:sp>
      <p:sp>
        <p:nvSpPr>
          <p:cNvPr id="67" name="object 21"/>
          <p:cNvSpPr/>
          <p:nvPr/>
        </p:nvSpPr>
        <p:spPr>
          <a:xfrm>
            <a:off x="6387776"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Incorrect </a:t>
            </a:r>
            <a:r>
              <a:rPr lang="en-US" sz="1500" b="1" spc="-5" dirty="0">
                <a:solidFill>
                  <a:srgbClr val="FFFFFF"/>
                </a:solidFill>
                <a:cs typeface="Arial"/>
              </a:rPr>
              <a:t>or stale classification</a:t>
            </a:r>
          </a:p>
        </p:txBody>
      </p:sp>
      <p:sp>
        <p:nvSpPr>
          <p:cNvPr id="68" name="object 12"/>
          <p:cNvSpPr/>
          <p:nvPr/>
        </p:nvSpPr>
        <p:spPr>
          <a:xfrm>
            <a:off x="7316897"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69" name="object 21"/>
          <p:cNvSpPr/>
          <p:nvPr/>
        </p:nvSpPr>
        <p:spPr>
          <a:xfrm>
            <a:off x="6387776"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Policies and controls for continuous evaluation ensure errors are identified and changes </a:t>
            </a:r>
            <a:r>
              <a:rPr lang="en-US" sz="1500" spc="-5" dirty="0" smtClean="0">
                <a:solidFill>
                  <a:srgbClr val="FFFFFF"/>
                </a:solidFill>
                <a:cs typeface="Arial"/>
              </a:rPr>
              <a:t>applied.</a:t>
            </a:r>
            <a:endParaRPr lang="en-US" sz="1500" spc="-5" dirty="0">
              <a:solidFill>
                <a:srgbClr val="FFFFFF"/>
              </a:solidFill>
              <a:cs typeface="Arial"/>
            </a:endParaRPr>
          </a:p>
        </p:txBody>
      </p:sp>
      <p:sp>
        <p:nvSpPr>
          <p:cNvPr id="70" name="object 21"/>
          <p:cNvSpPr/>
          <p:nvPr/>
        </p:nvSpPr>
        <p:spPr>
          <a:xfrm>
            <a:off x="8880168"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Cost </a:t>
            </a:r>
            <a:r>
              <a:rPr lang="en-US" sz="1500" b="1" spc="-5" dirty="0">
                <a:solidFill>
                  <a:srgbClr val="FFFFFF"/>
                </a:solidFill>
                <a:cs typeface="Arial"/>
              </a:rPr>
              <a:t>of </a:t>
            </a:r>
            <a:r>
              <a:rPr lang="en-US" sz="1500" b="1" spc="-5" dirty="0" smtClean="0">
                <a:solidFill>
                  <a:srgbClr val="FFFFFF"/>
                </a:solidFill>
                <a:cs typeface="Arial"/>
              </a:rPr>
              <a:t>maintaining </a:t>
            </a:r>
            <a:r>
              <a:rPr lang="en-US" sz="1500" b="1" spc="-5" dirty="0">
                <a:solidFill>
                  <a:srgbClr val="FFFFFF"/>
                </a:solidFill>
                <a:cs typeface="Arial"/>
              </a:rPr>
              <a:t/>
            </a:r>
            <a:br>
              <a:rPr lang="en-US" sz="1500" b="1" spc="-5" dirty="0">
                <a:solidFill>
                  <a:srgbClr val="FFFFFF"/>
                </a:solidFill>
                <a:cs typeface="Arial"/>
              </a:rPr>
            </a:br>
            <a:r>
              <a:rPr lang="en-US" sz="1500" b="1" spc="-5" dirty="0">
                <a:solidFill>
                  <a:srgbClr val="FFFFFF"/>
                </a:solidFill>
                <a:cs typeface="Arial"/>
              </a:rPr>
              <a:t>i</a:t>
            </a:r>
            <a:r>
              <a:rPr lang="en-US" sz="1500" b="1" spc="-5" dirty="0" smtClean="0">
                <a:solidFill>
                  <a:srgbClr val="FFFFFF"/>
                </a:solidFill>
                <a:cs typeface="Arial"/>
              </a:rPr>
              <a:t>nformation </a:t>
            </a:r>
            <a:r>
              <a:rPr lang="en-US" sz="1500" b="1" spc="-5" dirty="0">
                <a:solidFill>
                  <a:srgbClr val="FFFFFF"/>
                </a:solidFill>
                <a:cs typeface="Arial"/>
              </a:rPr>
              <a:t>p</a:t>
            </a:r>
            <a:r>
              <a:rPr lang="en-US" sz="1500" b="1" spc="-5" dirty="0" smtClean="0">
                <a:solidFill>
                  <a:srgbClr val="FFFFFF"/>
                </a:solidFill>
                <a:cs typeface="Arial"/>
              </a:rPr>
              <a:t>rotection</a:t>
            </a:r>
            <a:endParaRPr lang="en-US" sz="1500" b="1" spc="-5" dirty="0">
              <a:solidFill>
                <a:srgbClr val="FFFFFF"/>
              </a:solidFill>
              <a:cs typeface="Arial"/>
            </a:endParaRPr>
          </a:p>
        </p:txBody>
      </p:sp>
      <p:sp>
        <p:nvSpPr>
          <p:cNvPr id="71" name="object 12"/>
          <p:cNvSpPr/>
          <p:nvPr/>
        </p:nvSpPr>
        <p:spPr>
          <a:xfrm>
            <a:off x="9809289"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72" name="object 21"/>
          <p:cNvSpPr/>
          <p:nvPr/>
        </p:nvSpPr>
        <p:spPr>
          <a:xfrm>
            <a:off x="8880168"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Pay as you go structure </a:t>
            </a:r>
            <a:r>
              <a:rPr lang="en-US" sz="1500" spc="-5" dirty="0" smtClean="0">
                <a:solidFill>
                  <a:srgbClr val="FFFFFF"/>
                </a:solidFill>
                <a:cs typeface="Arial"/>
              </a:rPr>
              <a:t>helps </a:t>
            </a:r>
            <a:r>
              <a:rPr lang="en-US" sz="1500" spc="-5" dirty="0">
                <a:solidFill>
                  <a:srgbClr val="FFFFFF"/>
                </a:solidFill>
                <a:cs typeface="Arial"/>
              </a:rPr>
              <a:t>companies to reduce costs and focus on </a:t>
            </a:r>
            <a:r>
              <a:rPr lang="en-US" sz="1500" spc="-5" dirty="0" smtClean="0">
                <a:solidFill>
                  <a:srgbClr val="FFFFFF"/>
                </a:solidFill>
                <a:cs typeface="Arial"/>
              </a:rPr>
              <a:t>security.</a:t>
            </a:r>
            <a:endParaRPr lang="en-US" sz="1500" spc="-5" dirty="0">
              <a:solidFill>
                <a:srgbClr val="FFFFFF"/>
              </a:solidFill>
              <a:cs typeface="Arial"/>
            </a:endParaRPr>
          </a:p>
        </p:txBody>
      </p:sp>
      <p:sp>
        <p:nvSpPr>
          <p:cNvPr id="73" name="object 12"/>
          <p:cNvSpPr/>
          <p:nvPr/>
        </p:nvSpPr>
        <p:spPr>
          <a:xfrm>
            <a:off x="998400" y="3602410"/>
            <a:ext cx="274320" cy="0"/>
          </a:xfrm>
          <a:custGeom>
            <a:avLst/>
            <a:gdLst/>
            <a:ahLst/>
            <a:cxnLst/>
            <a:rect l="l" t="t" r="r" b="b"/>
            <a:pathLst>
              <a:path w="431800">
                <a:moveTo>
                  <a:pt x="0" y="0"/>
                </a:moveTo>
                <a:lnTo>
                  <a:pt x="431292" y="0"/>
                </a:lnTo>
              </a:path>
            </a:pathLst>
          </a:custGeom>
          <a:ln w="50292">
            <a:solidFill>
              <a:srgbClr val="005EB8"/>
            </a:solidFill>
          </a:ln>
        </p:spPr>
        <p:txBody>
          <a:bodyPr wrap="square" lIns="0" tIns="0" rIns="0" bIns="0" rtlCol="0"/>
          <a:lstStyle/>
          <a:p>
            <a:endParaRPr sz="1300" dirty="0"/>
          </a:p>
        </p:txBody>
      </p:sp>
      <p:sp>
        <p:nvSpPr>
          <p:cNvPr id="74" name="object 12"/>
          <p:cNvSpPr/>
          <p:nvPr/>
        </p:nvSpPr>
        <p:spPr>
          <a:xfrm>
            <a:off x="2332114"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grpSp>
        <p:nvGrpSpPr>
          <p:cNvPr id="386" name="Group 385"/>
          <p:cNvGrpSpPr/>
          <p:nvPr/>
        </p:nvGrpSpPr>
        <p:grpSpPr>
          <a:xfrm>
            <a:off x="2253967" y="1463325"/>
            <a:ext cx="611483" cy="611483"/>
            <a:chOff x="2574785" y="1409173"/>
            <a:chExt cx="611483" cy="611483"/>
          </a:xfrm>
        </p:grpSpPr>
        <p:sp>
          <p:nvSpPr>
            <p:cNvPr id="424" name="Oval 423"/>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tx1"/>
                </a:solidFill>
              </a:endParaRPr>
            </a:p>
          </p:txBody>
        </p:sp>
        <p:sp>
          <p:nvSpPr>
            <p:cNvPr id="425" name="Freeform 14"/>
            <p:cNvSpPr>
              <a:spLocks noEditPoints="1"/>
            </p:cNvSpPr>
            <p:nvPr/>
          </p:nvSpPr>
          <p:spPr bwMode="auto">
            <a:xfrm>
              <a:off x="2754481" y="1491063"/>
              <a:ext cx="252091" cy="447703"/>
            </a:xfrm>
            <a:custGeom>
              <a:avLst/>
              <a:gdLst/>
              <a:ahLst/>
              <a:cxnLst>
                <a:cxn ang="0">
                  <a:pos x="107" y="118"/>
                </a:cxn>
                <a:cxn ang="0">
                  <a:pos x="64" y="96"/>
                </a:cxn>
                <a:cxn ang="0">
                  <a:pos x="64" y="109"/>
                </a:cxn>
                <a:cxn ang="0">
                  <a:pos x="65" y="119"/>
                </a:cxn>
                <a:cxn ang="0">
                  <a:pos x="78" y="127"/>
                </a:cxn>
                <a:cxn ang="0">
                  <a:pos x="70" y="143"/>
                </a:cxn>
                <a:cxn ang="0">
                  <a:pos x="55" y="135"/>
                </a:cxn>
                <a:cxn ang="0">
                  <a:pos x="54" y="129"/>
                </a:cxn>
                <a:cxn ang="0">
                  <a:pos x="51" y="105"/>
                </a:cxn>
                <a:cxn ang="0">
                  <a:pos x="51" y="94"/>
                </a:cxn>
                <a:cxn ang="0">
                  <a:pos x="50" y="95"/>
                </a:cxn>
                <a:cxn ang="0">
                  <a:pos x="26" y="147"/>
                </a:cxn>
                <a:cxn ang="0">
                  <a:pos x="25" y="156"/>
                </a:cxn>
                <a:cxn ang="0">
                  <a:pos x="66" y="271"/>
                </a:cxn>
                <a:cxn ang="0">
                  <a:pos x="72" y="274"/>
                </a:cxn>
                <a:cxn ang="0">
                  <a:pos x="151" y="246"/>
                </a:cxn>
                <a:cxn ang="0">
                  <a:pos x="154" y="240"/>
                </a:cxn>
                <a:cxn ang="0">
                  <a:pos x="114" y="125"/>
                </a:cxn>
                <a:cxn ang="0">
                  <a:pos x="107" y="118"/>
                </a:cxn>
                <a:cxn ang="0">
                  <a:pos x="136" y="236"/>
                </a:cxn>
                <a:cxn ang="0">
                  <a:pos x="78" y="257"/>
                </a:cxn>
                <a:cxn ang="0">
                  <a:pos x="45" y="163"/>
                </a:cxn>
                <a:cxn ang="0">
                  <a:pos x="103" y="143"/>
                </a:cxn>
                <a:cxn ang="0">
                  <a:pos x="136" y="236"/>
                </a:cxn>
                <a:cxn ang="0">
                  <a:pos x="43" y="94"/>
                </a:cxn>
                <a:cxn ang="0">
                  <a:pos x="6" y="17"/>
                </a:cxn>
                <a:cxn ang="0">
                  <a:pos x="21" y="3"/>
                </a:cxn>
                <a:cxn ang="0">
                  <a:pos x="42" y="4"/>
                </a:cxn>
                <a:cxn ang="0">
                  <a:pos x="61" y="88"/>
                </a:cxn>
                <a:cxn ang="0">
                  <a:pos x="64" y="125"/>
                </a:cxn>
                <a:cxn ang="0">
                  <a:pos x="66" y="123"/>
                </a:cxn>
                <a:cxn ang="0">
                  <a:pos x="73" y="130"/>
                </a:cxn>
                <a:cxn ang="0">
                  <a:pos x="68" y="135"/>
                </a:cxn>
                <a:cxn ang="0">
                  <a:pos x="67" y="136"/>
                </a:cxn>
                <a:cxn ang="0">
                  <a:pos x="61" y="135"/>
                </a:cxn>
                <a:cxn ang="0">
                  <a:pos x="53" y="88"/>
                </a:cxn>
                <a:cxn ang="0">
                  <a:pos x="37" y="11"/>
                </a:cxn>
                <a:cxn ang="0">
                  <a:pos x="24" y="11"/>
                </a:cxn>
                <a:cxn ang="0">
                  <a:pos x="14" y="20"/>
                </a:cxn>
                <a:cxn ang="0">
                  <a:pos x="50" y="89"/>
                </a:cxn>
                <a:cxn ang="0">
                  <a:pos x="51" y="91"/>
                </a:cxn>
                <a:cxn ang="0">
                  <a:pos x="51" y="91"/>
                </a:cxn>
                <a:cxn ang="0">
                  <a:pos x="47" y="94"/>
                </a:cxn>
                <a:cxn ang="0">
                  <a:pos x="46" y="98"/>
                </a:cxn>
                <a:cxn ang="0">
                  <a:pos x="43" y="94"/>
                </a:cxn>
              </a:cxnLst>
              <a:rect l="0" t="0" r="r" b="b"/>
              <a:pathLst>
                <a:path w="155" h="275">
                  <a:moveTo>
                    <a:pt x="107" y="118"/>
                  </a:moveTo>
                  <a:cubicBezTo>
                    <a:pt x="64" y="96"/>
                    <a:pt x="64" y="96"/>
                    <a:pt x="64" y="96"/>
                  </a:cubicBezTo>
                  <a:cubicBezTo>
                    <a:pt x="64" y="101"/>
                    <a:pt x="64" y="105"/>
                    <a:pt x="64" y="109"/>
                  </a:cubicBezTo>
                  <a:cubicBezTo>
                    <a:pt x="64" y="113"/>
                    <a:pt x="65" y="116"/>
                    <a:pt x="65" y="119"/>
                  </a:cubicBezTo>
                  <a:cubicBezTo>
                    <a:pt x="71" y="119"/>
                    <a:pt x="76" y="122"/>
                    <a:pt x="78" y="127"/>
                  </a:cubicBezTo>
                  <a:cubicBezTo>
                    <a:pt x="80" y="134"/>
                    <a:pt x="77" y="141"/>
                    <a:pt x="70" y="143"/>
                  </a:cubicBezTo>
                  <a:cubicBezTo>
                    <a:pt x="64" y="145"/>
                    <a:pt x="57" y="142"/>
                    <a:pt x="55" y="135"/>
                  </a:cubicBezTo>
                  <a:cubicBezTo>
                    <a:pt x="54" y="133"/>
                    <a:pt x="54" y="131"/>
                    <a:pt x="54" y="129"/>
                  </a:cubicBezTo>
                  <a:cubicBezTo>
                    <a:pt x="53" y="124"/>
                    <a:pt x="52" y="116"/>
                    <a:pt x="51" y="105"/>
                  </a:cubicBezTo>
                  <a:cubicBezTo>
                    <a:pt x="51" y="102"/>
                    <a:pt x="51" y="98"/>
                    <a:pt x="51" y="94"/>
                  </a:cubicBezTo>
                  <a:cubicBezTo>
                    <a:pt x="50" y="94"/>
                    <a:pt x="50" y="95"/>
                    <a:pt x="50" y="95"/>
                  </a:cubicBezTo>
                  <a:cubicBezTo>
                    <a:pt x="26" y="147"/>
                    <a:pt x="26" y="147"/>
                    <a:pt x="26" y="147"/>
                  </a:cubicBezTo>
                  <a:cubicBezTo>
                    <a:pt x="24" y="149"/>
                    <a:pt x="24" y="153"/>
                    <a:pt x="25" y="156"/>
                  </a:cubicBezTo>
                  <a:cubicBezTo>
                    <a:pt x="66" y="271"/>
                    <a:pt x="66" y="271"/>
                    <a:pt x="66" y="271"/>
                  </a:cubicBezTo>
                  <a:cubicBezTo>
                    <a:pt x="66" y="273"/>
                    <a:pt x="69" y="275"/>
                    <a:pt x="72" y="274"/>
                  </a:cubicBezTo>
                  <a:cubicBezTo>
                    <a:pt x="151" y="246"/>
                    <a:pt x="151" y="246"/>
                    <a:pt x="151" y="246"/>
                  </a:cubicBezTo>
                  <a:cubicBezTo>
                    <a:pt x="154" y="245"/>
                    <a:pt x="155" y="242"/>
                    <a:pt x="154" y="240"/>
                  </a:cubicBezTo>
                  <a:cubicBezTo>
                    <a:pt x="114" y="125"/>
                    <a:pt x="114" y="125"/>
                    <a:pt x="114" y="125"/>
                  </a:cubicBezTo>
                  <a:cubicBezTo>
                    <a:pt x="113" y="122"/>
                    <a:pt x="110" y="119"/>
                    <a:pt x="107" y="118"/>
                  </a:cubicBezTo>
                  <a:moveTo>
                    <a:pt x="136" y="236"/>
                  </a:moveTo>
                  <a:cubicBezTo>
                    <a:pt x="78" y="257"/>
                    <a:pt x="78" y="257"/>
                    <a:pt x="78" y="257"/>
                  </a:cubicBezTo>
                  <a:cubicBezTo>
                    <a:pt x="45" y="163"/>
                    <a:pt x="45" y="163"/>
                    <a:pt x="45" y="163"/>
                  </a:cubicBezTo>
                  <a:cubicBezTo>
                    <a:pt x="103" y="143"/>
                    <a:pt x="103" y="143"/>
                    <a:pt x="103" y="143"/>
                  </a:cubicBezTo>
                  <a:lnTo>
                    <a:pt x="136" y="236"/>
                  </a:lnTo>
                  <a:close/>
                  <a:moveTo>
                    <a:pt x="43" y="94"/>
                  </a:moveTo>
                  <a:cubicBezTo>
                    <a:pt x="23" y="68"/>
                    <a:pt x="0" y="37"/>
                    <a:pt x="6" y="17"/>
                  </a:cubicBezTo>
                  <a:cubicBezTo>
                    <a:pt x="8" y="10"/>
                    <a:pt x="13" y="5"/>
                    <a:pt x="21" y="3"/>
                  </a:cubicBezTo>
                  <a:cubicBezTo>
                    <a:pt x="29" y="0"/>
                    <a:pt x="36" y="0"/>
                    <a:pt x="42" y="4"/>
                  </a:cubicBezTo>
                  <a:cubicBezTo>
                    <a:pt x="59" y="16"/>
                    <a:pt x="60" y="54"/>
                    <a:pt x="61" y="88"/>
                  </a:cubicBezTo>
                  <a:cubicBezTo>
                    <a:pt x="62" y="101"/>
                    <a:pt x="62" y="119"/>
                    <a:pt x="64" y="125"/>
                  </a:cubicBezTo>
                  <a:cubicBezTo>
                    <a:pt x="66" y="125"/>
                    <a:pt x="66" y="123"/>
                    <a:pt x="66" y="123"/>
                  </a:cubicBezTo>
                  <a:cubicBezTo>
                    <a:pt x="65" y="119"/>
                    <a:pt x="75" y="124"/>
                    <a:pt x="73" y="130"/>
                  </a:cubicBezTo>
                  <a:cubicBezTo>
                    <a:pt x="72" y="133"/>
                    <a:pt x="70" y="135"/>
                    <a:pt x="68" y="135"/>
                  </a:cubicBezTo>
                  <a:cubicBezTo>
                    <a:pt x="67" y="135"/>
                    <a:pt x="67" y="136"/>
                    <a:pt x="67" y="136"/>
                  </a:cubicBezTo>
                  <a:cubicBezTo>
                    <a:pt x="65" y="136"/>
                    <a:pt x="62" y="136"/>
                    <a:pt x="61" y="135"/>
                  </a:cubicBezTo>
                  <a:cubicBezTo>
                    <a:pt x="54" y="130"/>
                    <a:pt x="54" y="116"/>
                    <a:pt x="53" y="88"/>
                  </a:cubicBezTo>
                  <a:cubicBezTo>
                    <a:pt x="52" y="60"/>
                    <a:pt x="51" y="21"/>
                    <a:pt x="37" y="11"/>
                  </a:cubicBezTo>
                  <a:cubicBezTo>
                    <a:pt x="34" y="9"/>
                    <a:pt x="29" y="9"/>
                    <a:pt x="24" y="11"/>
                  </a:cubicBezTo>
                  <a:cubicBezTo>
                    <a:pt x="18" y="13"/>
                    <a:pt x="15" y="16"/>
                    <a:pt x="14" y="20"/>
                  </a:cubicBezTo>
                  <a:cubicBezTo>
                    <a:pt x="9" y="35"/>
                    <a:pt x="33" y="67"/>
                    <a:pt x="50" y="89"/>
                  </a:cubicBezTo>
                  <a:cubicBezTo>
                    <a:pt x="50" y="90"/>
                    <a:pt x="50" y="90"/>
                    <a:pt x="51" y="91"/>
                  </a:cubicBezTo>
                  <a:cubicBezTo>
                    <a:pt x="51" y="91"/>
                    <a:pt x="51" y="91"/>
                    <a:pt x="51" y="91"/>
                  </a:cubicBezTo>
                  <a:cubicBezTo>
                    <a:pt x="49" y="92"/>
                    <a:pt x="48" y="93"/>
                    <a:pt x="47" y="94"/>
                  </a:cubicBezTo>
                  <a:cubicBezTo>
                    <a:pt x="46" y="98"/>
                    <a:pt x="46" y="98"/>
                    <a:pt x="46" y="98"/>
                  </a:cubicBezTo>
                  <a:cubicBezTo>
                    <a:pt x="45" y="97"/>
                    <a:pt x="44" y="96"/>
                    <a:pt x="43" y="9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nvGrpSpPr>
          <p:cNvPr id="387" name="Group 386"/>
          <p:cNvGrpSpPr/>
          <p:nvPr/>
        </p:nvGrpSpPr>
        <p:grpSpPr>
          <a:xfrm>
            <a:off x="4746359" y="1481323"/>
            <a:ext cx="611483" cy="611483"/>
            <a:chOff x="4928456" y="1427171"/>
            <a:chExt cx="611483" cy="611483"/>
          </a:xfrm>
        </p:grpSpPr>
        <p:sp>
          <p:nvSpPr>
            <p:cNvPr id="403" name="Oval 402"/>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tx1"/>
                </a:solidFill>
              </a:endParaRPr>
            </a:p>
          </p:txBody>
        </p:sp>
        <p:grpSp>
          <p:nvGrpSpPr>
            <p:cNvPr id="404" name="Group 44"/>
            <p:cNvGrpSpPr>
              <a:grpSpLocks noChangeAspect="1"/>
            </p:cNvGrpSpPr>
            <p:nvPr/>
          </p:nvGrpSpPr>
          <p:grpSpPr bwMode="auto">
            <a:xfrm>
              <a:off x="5005554" y="1491063"/>
              <a:ext cx="462912" cy="423879"/>
              <a:chOff x="2243" y="1581"/>
              <a:chExt cx="1269" cy="1162"/>
            </a:xfrm>
            <a:solidFill>
              <a:schemeClr val="bg1"/>
            </a:solidFill>
          </p:grpSpPr>
          <p:sp>
            <p:nvSpPr>
              <p:cNvPr id="405" name="Freeform 45"/>
              <p:cNvSpPr>
                <a:spLocks/>
              </p:cNvSpPr>
              <p:nvPr/>
            </p:nvSpPr>
            <p:spPr bwMode="auto">
              <a:xfrm>
                <a:off x="3025" y="2262"/>
                <a:ext cx="487" cy="167"/>
              </a:xfrm>
              <a:custGeom>
                <a:avLst/>
                <a:gdLst/>
                <a:ahLst/>
                <a:cxnLst>
                  <a:cxn ang="0">
                    <a:pos x="202" y="0"/>
                  </a:cxn>
                  <a:cxn ang="0">
                    <a:pos x="206" y="16"/>
                  </a:cxn>
                  <a:cxn ang="0">
                    <a:pos x="103" y="71"/>
                  </a:cxn>
                  <a:cxn ang="0">
                    <a:pos x="0" y="16"/>
                  </a:cxn>
                  <a:cxn ang="0">
                    <a:pos x="4" y="0"/>
                  </a:cxn>
                  <a:cxn ang="0">
                    <a:pos x="15" y="14"/>
                  </a:cxn>
                  <a:cxn ang="0">
                    <a:pos x="15" y="16"/>
                  </a:cxn>
                  <a:cxn ang="0">
                    <a:pos x="103" y="63"/>
                  </a:cxn>
                  <a:cxn ang="0">
                    <a:pos x="192" y="16"/>
                  </a:cxn>
                  <a:cxn ang="0">
                    <a:pos x="192" y="14"/>
                  </a:cxn>
                  <a:cxn ang="0">
                    <a:pos x="202" y="0"/>
                  </a:cxn>
                </a:cxnLst>
                <a:rect l="0" t="0" r="r" b="b"/>
                <a:pathLst>
                  <a:path w="206" h="71">
                    <a:moveTo>
                      <a:pt x="202" y="0"/>
                    </a:moveTo>
                    <a:cubicBezTo>
                      <a:pt x="205" y="5"/>
                      <a:pt x="206" y="10"/>
                      <a:pt x="206" y="16"/>
                    </a:cubicBezTo>
                    <a:cubicBezTo>
                      <a:pt x="206" y="46"/>
                      <a:pt x="160" y="71"/>
                      <a:pt x="103" y="71"/>
                    </a:cubicBezTo>
                    <a:cubicBezTo>
                      <a:pt x="46" y="71"/>
                      <a:pt x="0" y="46"/>
                      <a:pt x="0" y="16"/>
                    </a:cubicBezTo>
                    <a:cubicBezTo>
                      <a:pt x="0" y="10"/>
                      <a:pt x="2" y="5"/>
                      <a:pt x="4" y="0"/>
                    </a:cubicBezTo>
                    <a:cubicBezTo>
                      <a:pt x="7" y="5"/>
                      <a:pt x="10" y="10"/>
                      <a:pt x="15" y="14"/>
                    </a:cubicBezTo>
                    <a:cubicBezTo>
                      <a:pt x="15" y="14"/>
                      <a:pt x="15" y="15"/>
                      <a:pt x="15" y="16"/>
                    </a:cubicBezTo>
                    <a:cubicBezTo>
                      <a:pt x="15" y="42"/>
                      <a:pt x="54" y="63"/>
                      <a:pt x="103" y="63"/>
                    </a:cubicBezTo>
                    <a:cubicBezTo>
                      <a:pt x="152" y="63"/>
                      <a:pt x="192" y="42"/>
                      <a:pt x="192" y="16"/>
                    </a:cubicBezTo>
                    <a:cubicBezTo>
                      <a:pt x="192" y="15"/>
                      <a:pt x="192" y="14"/>
                      <a:pt x="192" y="14"/>
                    </a:cubicBezTo>
                    <a:cubicBezTo>
                      <a:pt x="196" y="10"/>
                      <a:pt x="200"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6" name="Freeform 46"/>
              <p:cNvSpPr>
                <a:spLocks/>
              </p:cNvSpPr>
              <p:nvPr/>
            </p:nvSpPr>
            <p:spPr bwMode="auto">
              <a:xfrm>
                <a:off x="3025" y="2413"/>
                <a:ext cx="487" cy="167"/>
              </a:xfrm>
              <a:custGeom>
                <a:avLst/>
                <a:gdLst/>
                <a:ahLst/>
                <a:cxnLst>
                  <a:cxn ang="0">
                    <a:pos x="202" y="0"/>
                  </a:cxn>
                  <a:cxn ang="0">
                    <a:pos x="206" y="15"/>
                  </a:cxn>
                  <a:cxn ang="0">
                    <a:pos x="103" y="71"/>
                  </a:cxn>
                  <a:cxn ang="0">
                    <a:pos x="0" y="15"/>
                  </a:cxn>
                  <a:cxn ang="0">
                    <a:pos x="4" y="0"/>
                  </a:cxn>
                  <a:cxn ang="0">
                    <a:pos x="15" y="14"/>
                  </a:cxn>
                  <a:cxn ang="0">
                    <a:pos x="15" y="15"/>
                  </a:cxn>
                  <a:cxn ang="0">
                    <a:pos x="103" y="63"/>
                  </a:cxn>
                  <a:cxn ang="0">
                    <a:pos x="192" y="15"/>
                  </a:cxn>
                  <a:cxn ang="0">
                    <a:pos x="192" y="14"/>
                  </a:cxn>
                  <a:cxn ang="0">
                    <a:pos x="202" y="0"/>
                  </a:cxn>
                </a:cxnLst>
                <a:rect l="0" t="0" r="r" b="b"/>
                <a:pathLst>
                  <a:path w="206" h="71">
                    <a:moveTo>
                      <a:pt x="202" y="0"/>
                    </a:moveTo>
                    <a:cubicBezTo>
                      <a:pt x="205" y="5"/>
                      <a:pt x="206" y="10"/>
                      <a:pt x="206" y="15"/>
                    </a:cubicBezTo>
                    <a:cubicBezTo>
                      <a:pt x="206" y="46"/>
                      <a:pt x="160" y="71"/>
                      <a:pt x="103" y="71"/>
                    </a:cubicBezTo>
                    <a:cubicBezTo>
                      <a:pt x="46" y="71"/>
                      <a:pt x="0" y="46"/>
                      <a:pt x="0" y="15"/>
                    </a:cubicBezTo>
                    <a:cubicBezTo>
                      <a:pt x="0" y="10"/>
                      <a:pt x="2" y="5"/>
                      <a:pt x="4" y="0"/>
                    </a:cubicBezTo>
                    <a:cubicBezTo>
                      <a:pt x="7" y="5"/>
                      <a:pt x="10" y="10"/>
                      <a:pt x="15" y="14"/>
                    </a:cubicBezTo>
                    <a:cubicBezTo>
                      <a:pt x="15" y="14"/>
                      <a:pt x="15" y="15"/>
                      <a:pt x="15" y="15"/>
                    </a:cubicBezTo>
                    <a:cubicBezTo>
                      <a:pt x="15" y="42"/>
                      <a:pt x="54" y="63"/>
                      <a:pt x="103" y="63"/>
                    </a:cubicBezTo>
                    <a:cubicBezTo>
                      <a:pt x="152" y="63"/>
                      <a:pt x="192" y="42"/>
                      <a:pt x="192" y="15"/>
                    </a:cubicBezTo>
                    <a:cubicBezTo>
                      <a:pt x="192" y="15"/>
                      <a:pt x="192" y="14"/>
                      <a:pt x="192" y="14"/>
                    </a:cubicBezTo>
                    <a:cubicBezTo>
                      <a:pt x="196" y="10"/>
                      <a:pt x="200"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7" name="Freeform 47"/>
              <p:cNvSpPr>
                <a:spLocks/>
              </p:cNvSpPr>
              <p:nvPr/>
            </p:nvSpPr>
            <p:spPr bwMode="auto">
              <a:xfrm>
                <a:off x="3025" y="2578"/>
                <a:ext cx="487" cy="165"/>
              </a:xfrm>
              <a:custGeom>
                <a:avLst/>
                <a:gdLst/>
                <a:ahLst/>
                <a:cxnLst>
                  <a:cxn ang="0">
                    <a:pos x="202" y="0"/>
                  </a:cxn>
                  <a:cxn ang="0">
                    <a:pos x="206" y="15"/>
                  </a:cxn>
                  <a:cxn ang="0">
                    <a:pos x="103" y="70"/>
                  </a:cxn>
                  <a:cxn ang="0">
                    <a:pos x="0" y="15"/>
                  </a:cxn>
                  <a:cxn ang="0">
                    <a:pos x="4" y="0"/>
                  </a:cxn>
                  <a:cxn ang="0">
                    <a:pos x="15" y="13"/>
                  </a:cxn>
                  <a:cxn ang="0">
                    <a:pos x="15" y="15"/>
                  </a:cxn>
                  <a:cxn ang="0">
                    <a:pos x="103" y="63"/>
                  </a:cxn>
                  <a:cxn ang="0">
                    <a:pos x="192" y="15"/>
                  </a:cxn>
                  <a:cxn ang="0">
                    <a:pos x="192" y="13"/>
                  </a:cxn>
                  <a:cxn ang="0">
                    <a:pos x="202" y="0"/>
                  </a:cxn>
                </a:cxnLst>
                <a:rect l="0" t="0" r="r" b="b"/>
                <a:pathLst>
                  <a:path w="206" h="70">
                    <a:moveTo>
                      <a:pt x="202" y="0"/>
                    </a:moveTo>
                    <a:cubicBezTo>
                      <a:pt x="205" y="5"/>
                      <a:pt x="206" y="10"/>
                      <a:pt x="206" y="15"/>
                    </a:cubicBezTo>
                    <a:cubicBezTo>
                      <a:pt x="206" y="46"/>
                      <a:pt x="160" y="70"/>
                      <a:pt x="103" y="70"/>
                    </a:cubicBezTo>
                    <a:cubicBezTo>
                      <a:pt x="46" y="70"/>
                      <a:pt x="0" y="46"/>
                      <a:pt x="0" y="15"/>
                    </a:cubicBezTo>
                    <a:cubicBezTo>
                      <a:pt x="0" y="10"/>
                      <a:pt x="2" y="5"/>
                      <a:pt x="4" y="0"/>
                    </a:cubicBezTo>
                    <a:cubicBezTo>
                      <a:pt x="7" y="4"/>
                      <a:pt x="10" y="9"/>
                      <a:pt x="15" y="13"/>
                    </a:cubicBezTo>
                    <a:cubicBezTo>
                      <a:pt x="15" y="14"/>
                      <a:pt x="15" y="14"/>
                      <a:pt x="15" y="15"/>
                    </a:cubicBezTo>
                    <a:cubicBezTo>
                      <a:pt x="15" y="41"/>
                      <a:pt x="54" y="63"/>
                      <a:pt x="103" y="63"/>
                    </a:cubicBezTo>
                    <a:cubicBezTo>
                      <a:pt x="152" y="63"/>
                      <a:pt x="192" y="41"/>
                      <a:pt x="192" y="15"/>
                    </a:cubicBezTo>
                    <a:cubicBezTo>
                      <a:pt x="192" y="14"/>
                      <a:pt x="192" y="14"/>
                      <a:pt x="192" y="13"/>
                    </a:cubicBezTo>
                    <a:cubicBezTo>
                      <a:pt x="196" y="9"/>
                      <a:pt x="200" y="4"/>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8" name="Freeform 48"/>
              <p:cNvSpPr>
                <a:spLocks noEditPoints="1"/>
              </p:cNvSpPr>
              <p:nvPr/>
            </p:nvSpPr>
            <p:spPr bwMode="auto">
              <a:xfrm>
                <a:off x="3025" y="2030"/>
                <a:ext cx="487" cy="262"/>
              </a:xfrm>
              <a:custGeom>
                <a:avLst/>
                <a:gdLst/>
                <a:ahLst/>
                <a:cxnLst>
                  <a:cxn ang="0">
                    <a:pos x="103" y="0"/>
                  </a:cxn>
                  <a:cxn ang="0">
                    <a:pos x="206" y="56"/>
                  </a:cxn>
                  <a:cxn ang="0">
                    <a:pos x="103" y="111"/>
                  </a:cxn>
                  <a:cxn ang="0">
                    <a:pos x="0" y="56"/>
                  </a:cxn>
                  <a:cxn ang="0">
                    <a:pos x="103" y="0"/>
                  </a:cxn>
                  <a:cxn ang="0">
                    <a:pos x="192" y="56"/>
                  </a:cxn>
                  <a:cxn ang="0">
                    <a:pos x="103" y="8"/>
                  </a:cxn>
                  <a:cxn ang="0">
                    <a:pos x="15" y="56"/>
                  </a:cxn>
                  <a:cxn ang="0">
                    <a:pos x="103" y="103"/>
                  </a:cxn>
                  <a:cxn ang="0">
                    <a:pos x="192" y="56"/>
                  </a:cxn>
                </a:cxnLst>
                <a:rect l="0" t="0" r="r" b="b"/>
                <a:pathLst>
                  <a:path w="206" h="111">
                    <a:moveTo>
                      <a:pt x="103" y="0"/>
                    </a:moveTo>
                    <a:cubicBezTo>
                      <a:pt x="160" y="0"/>
                      <a:pt x="206" y="25"/>
                      <a:pt x="206" y="56"/>
                    </a:cubicBezTo>
                    <a:cubicBezTo>
                      <a:pt x="206" y="86"/>
                      <a:pt x="160" y="111"/>
                      <a:pt x="103" y="111"/>
                    </a:cubicBezTo>
                    <a:cubicBezTo>
                      <a:pt x="46" y="111"/>
                      <a:pt x="0" y="86"/>
                      <a:pt x="0" y="56"/>
                    </a:cubicBezTo>
                    <a:cubicBezTo>
                      <a:pt x="0" y="25"/>
                      <a:pt x="46" y="0"/>
                      <a:pt x="103" y="0"/>
                    </a:cubicBezTo>
                    <a:moveTo>
                      <a:pt x="192" y="56"/>
                    </a:moveTo>
                    <a:cubicBezTo>
                      <a:pt x="192" y="29"/>
                      <a:pt x="152" y="8"/>
                      <a:pt x="103" y="8"/>
                    </a:cubicBezTo>
                    <a:cubicBezTo>
                      <a:pt x="54" y="8"/>
                      <a:pt x="15" y="29"/>
                      <a:pt x="15" y="56"/>
                    </a:cubicBezTo>
                    <a:cubicBezTo>
                      <a:pt x="15" y="82"/>
                      <a:pt x="54" y="103"/>
                      <a:pt x="103" y="103"/>
                    </a:cubicBezTo>
                    <a:cubicBezTo>
                      <a:pt x="152" y="103"/>
                      <a:pt x="192" y="82"/>
                      <a:pt x="192" y="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9" name="Freeform 49"/>
              <p:cNvSpPr>
                <a:spLocks/>
              </p:cNvSpPr>
              <p:nvPr/>
            </p:nvSpPr>
            <p:spPr bwMode="auto">
              <a:xfrm>
                <a:off x="3060" y="1818"/>
                <a:ext cx="203" cy="188"/>
              </a:xfrm>
              <a:custGeom>
                <a:avLst/>
                <a:gdLst/>
                <a:ahLst/>
                <a:cxnLst>
                  <a:cxn ang="0">
                    <a:pos x="86" y="72"/>
                  </a:cxn>
                  <a:cxn ang="0">
                    <a:pos x="85" y="77"/>
                  </a:cxn>
                  <a:cxn ang="0">
                    <a:pos x="75" y="77"/>
                  </a:cxn>
                  <a:cxn ang="0">
                    <a:pos x="3" y="13"/>
                  </a:cxn>
                  <a:cxn ang="0">
                    <a:pos x="3" y="3"/>
                  </a:cxn>
                  <a:cxn ang="0">
                    <a:pos x="12" y="3"/>
                  </a:cxn>
                  <a:cxn ang="0">
                    <a:pos x="84" y="67"/>
                  </a:cxn>
                  <a:cxn ang="0">
                    <a:pos x="86" y="72"/>
                  </a:cxn>
                </a:cxnLst>
                <a:rect l="0" t="0" r="r" b="b"/>
                <a:pathLst>
                  <a:path w="86" h="80">
                    <a:moveTo>
                      <a:pt x="86" y="72"/>
                    </a:moveTo>
                    <a:cubicBezTo>
                      <a:pt x="86" y="74"/>
                      <a:pt x="86" y="76"/>
                      <a:pt x="85" y="77"/>
                    </a:cubicBezTo>
                    <a:cubicBezTo>
                      <a:pt x="82" y="80"/>
                      <a:pt x="78" y="80"/>
                      <a:pt x="75" y="77"/>
                    </a:cubicBezTo>
                    <a:cubicBezTo>
                      <a:pt x="3" y="13"/>
                      <a:pt x="3" y="13"/>
                      <a:pt x="3" y="13"/>
                    </a:cubicBezTo>
                    <a:cubicBezTo>
                      <a:pt x="0" y="10"/>
                      <a:pt x="0" y="6"/>
                      <a:pt x="3" y="3"/>
                    </a:cubicBezTo>
                    <a:cubicBezTo>
                      <a:pt x="5" y="0"/>
                      <a:pt x="9" y="0"/>
                      <a:pt x="12" y="3"/>
                    </a:cubicBezTo>
                    <a:cubicBezTo>
                      <a:pt x="84" y="67"/>
                      <a:pt x="84" y="67"/>
                      <a:pt x="84" y="67"/>
                    </a:cubicBezTo>
                    <a:cubicBezTo>
                      <a:pt x="86" y="69"/>
                      <a:pt x="86" y="70"/>
                      <a:pt x="86" y="7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0" name="Freeform 50"/>
              <p:cNvSpPr>
                <a:spLocks/>
              </p:cNvSpPr>
              <p:nvPr/>
            </p:nvSpPr>
            <p:spPr bwMode="auto">
              <a:xfrm>
                <a:off x="2694" y="1756"/>
                <a:ext cx="366" cy="128"/>
              </a:xfrm>
              <a:custGeom>
                <a:avLst/>
                <a:gdLst/>
                <a:ahLst/>
                <a:cxnLst>
                  <a:cxn ang="0">
                    <a:pos x="152" y="0"/>
                  </a:cxn>
                  <a:cxn ang="0">
                    <a:pos x="155" y="12"/>
                  </a:cxn>
                  <a:cxn ang="0">
                    <a:pos x="77" y="54"/>
                  </a:cxn>
                  <a:cxn ang="0">
                    <a:pos x="0" y="12"/>
                  </a:cxn>
                  <a:cxn ang="0">
                    <a:pos x="3" y="0"/>
                  </a:cxn>
                  <a:cxn ang="0">
                    <a:pos x="11" y="10"/>
                  </a:cxn>
                  <a:cxn ang="0">
                    <a:pos x="11" y="12"/>
                  </a:cxn>
                  <a:cxn ang="0">
                    <a:pos x="77" y="48"/>
                  </a:cxn>
                  <a:cxn ang="0">
                    <a:pos x="144" y="12"/>
                  </a:cxn>
                  <a:cxn ang="0">
                    <a:pos x="144" y="10"/>
                  </a:cxn>
                  <a:cxn ang="0">
                    <a:pos x="152" y="0"/>
                  </a:cxn>
                </a:cxnLst>
                <a:rect l="0" t="0" r="r" b="b"/>
                <a:pathLst>
                  <a:path w="155" h="54">
                    <a:moveTo>
                      <a:pt x="152" y="0"/>
                    </a:moveTo>
                    <a:cubicBezTo>
                      <a:pt x="154" y="4"/>
                      <a:pt x="155" y="8"/>
                      <a:pt x="155" y="12"/>
                    </a:cubicBezTo>
                    <a:cubicBezTo>
                      <a:pt x="155" y="35"/>
                      <a:pt x="120" y="54"/>
                      <a:pt x="77" y="54"/>
                    </a:cubicBezTo>
                    <a:cubicBezTo>
                      <a:pt x="34" y="54"/>
                      <a:pt x="0" y="35"/>
                      <a:pt x="0" y="12"/>
                    </a:cubicBezTo>
                    <a:cubicBezTo>
                      <a:pt x="0" y="8"/>
                      <a:pt x="1" y="4"/>
                      <a:pt x="3" y="0"/>
                    </a:cubicBezTo>
                    <a:cubicBezTo>
                      <a:pt x="4" y="4"/>
                      <a:pt x="7" y="7"/>
                      <a:pt x="11" y="10"/>
                    </a:cubicBezTo>
                    <a:cubicBezTo>
                      <a:pt x="11" y="11"/>
                      <a:pt x="11" y="11"/>
                      <a:pt x="11" y="12"/>
                    </a:cubicBezTo>
                    <a:cubicBezTo>
                      <a:pt x="11" y="31"/>
                      <a:pt x="40" y="48"/>
                      <a:pt x="77" y="48"/>
                    </a:cubicBezTo>
                    <a:cubicBezTo>
                      <a:pt x="114" y="48"/>
                      <a:pt x="144" y="31"/>
                      <a:pt x="144" y="12"/>
                    </a:cubicBezTo>
                    <a:cubicBezTo>
                      <a:pt x="144" y="11"/>
                      <a:pt x="144" y="11"/>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1" name="Freeform 51"/>
              <p:cNvSpPr>
                <a:spLocks/>
              </p:cNvSpPr>
              <p:nvPr/>
            </p:nvSpPr>
            <p:spPr bwMode="auto">
              <a:xfrm>
                <a:off x="2694" y="1870"/>
                <a:ext cx="366" cy="127"/>
              </a:xfrm>
              <a:custGeom>
                <a:avLst/>
                <a:gdLst/>
                <a:ahLst/>
                <a:cxnLst>
                  <a:cxn ang="0">
                    <a:pos x="152" y="0"/>
                  </a:cxn>
                  <a:cxn ang="0">
                    <a:pos x="155" y="12"/>
                  </a:cxn>
                  <a:cxn ang="0">
                    <a:pos x="77" y="54"/>
                  </a:cxn>
                  <a:cxn ang="0">
                    <a:pos x="0" y="12"/>
                  </a:cxn>
                  <a:cxn ang="0">
                    <a:pos x="3" y="0"/>
                  </a:cxn>
                  <a:cxn ang="0">
                    <a:pos x="11" y="10"/>
                  </a:cxn>
                  <a:cxn ang="0">
                    <a:pos x="11" y="12"/>
                  </a:cxn>
                  <a:cxn ang="0">
                    <a:pos x="77" y="48"/>
                  </a:cxn>
                  <a:cxn ang="0">
                    <a:pos x="144" y="12"/>
                  </a:cxn>
                  <a:cxn ang="0">
                    <a:pos x="144" y="10"/>
                  </a:cxn>
                  <a:cxn ang="0">
                    <a:pos x="152" y="0"/>
                  </a:cxn>
                </a:cxnLst>
                <a:rect l="0" t="0" r="r" b="b"/>
                <a:pathLst>
                  <a:path w="155" h="54">
                    <a:moveTo>
                      <a:pt x="152" y="0"/>
                    </a:moveTo>
                    <a:cubicBezTo>
                      <a:pt x="154" y="4"/>
                      <a:pt x="155" y="8"/>
                      <a:pt x="155" y="12"/>
                    </a:cubicBezTo>
                    <a:cubicBezTo>
                      <a:pt x="155" y="35"/>
                      <a:pt x="120" y="54"/>
                      <a:pt x="77" y="54"/>
                    </a:cubicBezTo>
                    <a:cubicBezTo>
                      <a:pt x="34" y="54"/>
                      <a:pt x="0" y="35"/>
                      <a:pt x="0" y="12"/>
                    </a:cubicBezTo>
                    <a:cubicBezTo>
                      <a:pt x="0" y="8"/>
                      <a:pt x="1" y="4"/>
                      <a:pt x="3" y="0"/>
                    </a:cubicBezTo>
                    <a:cubicBezTo>
                      <a:pt x="4" y="4"/>
                      <a:pt x="7" y="7"/>
                      <a:pt x="11" y="10"/>
                    </a:cubicBezTo>
                    <a:cubicBezTo>
                      <a:pt x="11" y="11"/>
                      <a:pt x="11" y="11"/>
                      <a:pt x="11" y="12"/>
                    </a:cubicBezTo>
                    <a:cubicBezTo>
                      <a:pt x="11" y="32"/>
                      <a:pt x="40" y="48"/>
                      <a:pt x="77" y="48"/>
                    </a:cubicBezTo>
                    <a:cubicBezTo>
                      <a:pt x="114" y="48"/>
                      <a:pt x="144" y="32"/>
                      <a:pt x="144" y="12"/>
                    </a:cubicBezTo>
                    <a:cubicBezTo>
                      <a:pt x="144" y="11"/>
                      <a:pt x="144" y="11"/>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2" name="Freeform 52"/>
              <p:cNvSpPr>
                <a:spLocks/>
              </p:cNvSpPr>
              <p:nvPr/>
            </p:nvSpPr>
            <p:spPr bwMode="auto">
              <a:xfrm>
                <a:off x="2694" y="1995"/>
                <a:ext cx="366" cy="125"/>
              </a:xfrm>
              <a:custGeom>
                <a:avLst/>
                <a:gdLst/>
                <a:ahLst/>
                <a:cxnLst>
                  <a:cxn ang="0">
                    <a:pos x="152" y="0"/>
                  </a:cxn>
                  <a:cxn ang="0">
                    <a:pos x="155" y="11"/>
                  </a:cxn>
                  <a:cxn ang="0">
                    <a:pos x="77" y="53"/>
                  </a:cxn>
                  <a:cxn ang="0">
                    <a:pos x="0" y="11"/>
                  </a:cxn>
                  <a:cxn ang="0">
                    <a:pos x="3" y="0"/>
                  </a:cxn>
                  <a:cxn ang="0">
                    <a:pos x="11" y="10"/>
                  </a:cxn>
                  <a:cxn ang="0">
                    <a:pos x="11" y="11"/>
                  </a:cxn>
                  <a:cxn ang="0">
                    <a:pos x="77" y="47"/>
                  </a:cxn>
                  <a:cxn ang="0">
                    <a:pos x="144" y="11"/>
                  </a:cxn>
                  <a:cxn ang="0">
                    <a:pos x="144" y="10"/>
                  </a:cxn>
                  <a:cxn ang="0">
                    <a:pos x="152" y="0"/>
                  </a:cxn>
                </a:cxnLst>
                <a:rect l="0" t="0" r="r" b="b"/>
                <a:pathLst>
                  <a:path w="155" h="53">
                    <a:moveTo>
                      <a:pt x="152" y="0"/>
                    </a:moveTo>
                    <a:cubicBezTo>
                      <a:pt x="154" y="4"/>
                      <a:pt x="155" y="7"/>
                      <a:pt x="155" y="11"/>
                    </a:cubicBezTo>
                    <a:cubicBezTo>
                      <a:pt x="155" y="35"/>
                      <a:pt x="120" y="53"/>
                      <a:pt x="77" y="53"/>
                    </a:cubicBezTo>
                    <a:cubicBezTo>
                      <a:pt x="34" y="53"/>
                      <a:pt x="0" y="35"/>
                      <a:pt x="0" y="11"/>
                    </a:cubicBezTo>
                    <a:cubicBezTo>
                      <a:pt x="0" y="7"/>
                      <a:pt x="1" y="4"/>
                      <a:pt x="3" y="0"/>
                    </a:cubicBezTo>
                    <a:cubicBezTo>
                      <a:pt x="4" y="3"/>
                      <a:pt x="7" y="7"/>
                      <a:pt x="11" y="10"/>
                    </a:cubicBezTo>
                    <a:cubicBezTo>
                      <a:pt x="11" y="10"/>
                      <a:pt x="11" y="11"/>
                      <a:pt x="11" y="11"/>
                    </a:cubicBezTo>
                    <a:cubicBezTo>
                      <a:pt x="11" y="31"/>
                      <a:pt x="40" y="47"/>
                      <a:pt x="77" y="47"/>
                    </a:cubicBezTo>
                    <a:cubicBezTo>
                      <a:pt x="114" y="47"/>
                      <a:pt x="144" y="31"/>
                      <a:pt x="144" y="11"/>
                    </a:cubicBezTo>
                    <a:cubicBezTo>
                      <a:pt x="144" y="11"/>
                      <a:pt x="144" y="10"/>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3" name="Freeform 53"/>
              <p:cNvSpPr>
                <a:spLocks/>
              </p:cNvSpPr>
              <p:nvPr/>
            </p:nvSpPr>
            <p:spPr bwMode="auto">
              <a:xfrm>
                <a:off x="2876" y="1581"/>
                <a:ext cx="184" cy="199"/>
              </a:xfrm>
              <a:custGeom>
                <a:avLst/>
                <a:gdLst/>
                <a:ahLst/>
                <a:cxnLst>
                  <a:cxn ang="0">
                    <a:pos x="0" y="0"/>
                  </a:cxn>
                  <a:cxn ang="0">
                    <a:pos x="78" y="42"/>
                  </a:cxn>
                  <a:cxn ang="0">
                    <a:pos x="4" y="84"/>
                  </a:cxn>
                  <a:cxn ang="0">
                    <a:pos x="4" y="78"/>
                  </a:cxn>
                  <a:cxn ang="0">
                    <a:pos x="67" y="42"/>
                  </a:cxn>
                  <a:cxn ang="0">
                    <a:pos x="0" y="6"/>
                  </a:cxn>
                  <a:cxn ang="0">
                    <a:pos x="0" y="0"/>
                  </a:cxn>
                </a:cxnLst>
                <a:rect l="0" t="0" r="r" b="b"/>
                <a:pathLst>
                  <a:path w="78" h="84">
                    <a:moveTo>
                      <a:pt x="0" y="0"/>
                    </a:moveTo>
                    <a:cubicBezTo>
                      <a:pt x="43" y="0"/>
                      <a:pt x="78" y="18"/>
                      <a:pt x="78" y="42"/>
                    </a:cubicBezTo>
                    <a:cubicBezTo>
                      <a:pt x="78" y="64"/>
                      <a:pt x="45" y="83"/>
                      <a:pt x="4" y="84"/>
                    </a:cubicBezTo>
                    <a:cubicBezTo>
                      <a:pt x="4" y="78"/>
                      <a:pt x="4" y="78"/>
                      <a:pt x="4" y="78"/>
                    </a:cubicBezTo>
                    <a:cubicBezTo>
                      <a:pt x="39" y="77"/>
                      <a:pt x="67" y="61"/>
                      <a:pt x="67" y="42"/>
                    </a:cubicBezTo>
                    <a:cubicBezTo>
                      <a:pt x="67" y="22"/>
                      <a:pt x="37" y="6"/>
                      <a:pt x="0" y="6"/>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4" name="Freeform 54"/>
              <p:cNvSpPr>
                <a:spLocks/>
              </p:cNvSpPr>
              <p:nvPr/>
            </p:nvSpPr>
            <p:spPr bwMode="auto">
              <a:xfrm>
                <a:off x="2746" y="2283"/>
                <a:ext cx="262" cy="33"/>
              </a:xfrm>
              <a:custGeom>
                <a:avLst/>
                <a:gdLst/>
                <a:ahLst/>
                <a:cxnLst>
                  <a:cxn ang="0">
                    <a:pos x="104" y="0"/>
                  </a:cxn>
                  <a:cxn ang="0">
                    <a:pos x="111" y="7"/>
                  </a:cxn>
                  <a:cxn ang="0">
                    <a:pos x="104" y="14"/>
                  </a:cxn>
                  <a:cxn ang="0">
                    <a:pos x="7" y="14"/>
                  </a:cxn>
                  <a:cxn ang="0">
                    <a:pos x="0" y="7"/>
                  </a:cxn>
                  <a:cxn ang="0">
                    <a:pos x="2" y="2"/>
                  </a:cxn>
                  <a:cxn ang="0">
                    <a:pos x="7" y="0"/>
                  </a:cxn>
                  <a:cxn ang="0">
                    <a:pos x="104" y="0"/>
                  </a:cxn>
                </a:cxnLst>
                <a:rect l="0" t="0" r="r" b="b"/>
                <a:pathLst>
                  <a:path w="111" h="14">
                    <a:moveTo>
                      <a:pt x="104" y="0"/>
                    </a:moveTo>
                    <a:cubicBezTo>
                      <a:pt x="108" y="0"/>
                      <a:pt x="111" y="3"/>
                      <a:pt x="111" y="7"/>
                    </a:cubicBezTo>
                    <a:cubicBezTo>
                      <a:pt x="111" y="11"/>
                      <a:pt x="108" y="14"/>
                      <a:pt x="104" y="14"/>
                    </a:cubicBezTo>
                    <a:cubicBezTo>
                      <a:pt x="7" y="14"/>
                      <a:pt x="7" y="14"/>
                      <a:pt x="7" y="14"/>
                    </a:cubicBezTo>
                    <a:cubicBezTo>
                      <a:pt x="3" y="14"/>
                      <a:pt x="0" y="11"/>
                      <a:pt x="0" y="7"/>
                    </a:cubicBezTo>
                    <a:cubicBezTo>
                      <a:pt x="0" y="5"/>
                      <a:pt x="1" y="3"/>
                      <a:pt x="2" y="2"/>
                    </a:cubicBezTo>
                    <a:cubicBezTo>
                      <a:pt x="3" y="1"/>
                      <a:pt x="5" y="0"/>
                      <a:pt x="7" y="0"/>
                    </a:cubicBezTo>
                    <a:lnTo>
                      <a:pt x="10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5" name="Freeform 55"/>
              <p:cNvSpPr>
                <a:spLocks/>
              </p:cNvSpPr>
              <p:nvPr/>
            </p:nvSpPr>
            <p:spPr bwMode="auto">
              <a:xfrm>
                <a:off x="2694" y="1581"/>
                <a:ext cx="191" cy="199"/>
              </a:xfrm>
              <a:custGeom>
                <a:avLst/>
                <a:gdLst/>
                <a:ahLst/>
                <a:cxnLst>
                  <a:cxn ang="0">
                    <a:pos x="81" y="78"/>
                  </a:cxn>
                  <a:cxn ang="0">
                    <a:pos x="81" y="84"/>
                  </a:cxn>
                  <a:cxn ang="0">
                    <a:pos x="77" y="84"/>
                  </a:cxn>
                  <a:cxn ang="0">
                    <a:pos x="0" y="42"/>
                  </a:cxn>
                  <a:cxn ang="0">
                    <a:pos x="77" y="0"/>
                  </a:cxn>
                  <a:cxn ang="0">
                    <a:pos x="77" y="0"/>
                  </a:cxn>
                  <a:cxn ang="0">
                    <a:pos x="77" y="6"/>
                  </a:cxn>
                  <a:cxn ang="0">
                    <a:pos x="11" y="42"/>
                  </a:cxn>
                  <a:cxn ang="0">
                    <a:pos x="77" y="78"/>
                  </a:cxn>
                  <a:cxn ang="0">
                    <a:pos x="81" y="78"/>
                  </a:cxn>
                </a:cxnLst>
                <a:rect l="0" t="0" r="r" b="b"/>
                <a:pathLst>
                  <a:path w="81" h="84">
                    <a:moveTo>
                      <a:pt x="81" y="78"/>
                    </a:moveTo>
                    <a:cubicBezTo>
                      <a:pt x="81" y="84"/>
                      <a:pt x="81" y="84"/>
                      <a:pt x="81" y="84"/>
                    </a:cubicBezTo>
                    <a:cubicBezTo>
                      <a:pt x="80" y="84"/>
                      <a:pt x="79" y="84"/>
                      <a:pt x="77" y="84"/>
                    </a:cubicBezTo>
                    <a:cubicBezTo>
                      <a:pt x="34" y="84"/>
                      <a:pt x="0" y="65"/>
                      <a:pt x="0" y="42"/>
                    </a:cubicBezTo>
                    <a:cubicBezTo>
                      <a:pt x="0" y="18"/>
                      <a:pt x="34" y="0"/>
                      <a:pt x="77" y="0"/>
                    </a:cubicBezTo>
                    <a:cubicBezTo>
                      <a:pt x="77" y="0"/>
                      <a:pt x="77" y="0"/>
                      <a:pt x="77" y="0"/>
                    </a:cubicBezTo>
                    <a:cubicBezTo>
                      <a:pt x="77" y="6"/>
                      <a:pt x="77" y="6"/>
                      <a:pt x="77" y="6"/>
                    </a:cubicBezTo>
                    <a:cubicBezTo>
                      <a:pt x="40" y="6"/>
                      <a:pt x="11" y="22"/>
                      <a:pt x="11" y="42"/>
                    </a:cubicBezTo>
                    <a:cubicBezTo>
                      <a:pt x="11" y="62"/>
                      <a:pt x="40" y="78"/>
                      <a:pt x="77" y="78"/>
                    </a:cubicBezTo>
                    <a:cubicBezTo>
                      <a:pt x="79" y="78"/>
                      <a:pt x="80" y="78"/>
                      <a:pt x="81" y="7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6" name="Freeform 56"/>
              <p:cNvSpPr>
                <a:spLocks/>
              </p:cNvSpPr>
              <p:nvPr/>
            </p:nvSpPr>
            <p:spPr bwMode="auto">
              <a:xfrm>
                <a:off x="2243" y="2262"/>
                <a:ext cx="484" cy="167"/>
              </a:xfrm>
              <a:custGeom>
                <a:avLst/>
                <a:gdLst/>
                <a:ahLst/>
                <a:cxnLst>
                  <a:cxn ang="0">
                    <a:pos x="202" y="0"/>
                  </a:cxn>
                  <a:cxn ang="0">
                    <a:pos x="205" y="16"/>
                  </a:cxn>
                  <a:cxn ang="0">
                    <a:pos x="103" y="71"/>
                  </a:cxn>
                  <a:cxn ang="0">
                    <a:pos x="0" y="16"/>
                  </a:cxn>
                  <a:cxn ang="0">
                    <a:pos x="4" y="0"/>
                  </a:cxn>
                  <a:cxn ang="0">
                    <a:pos x="14" y="14"/>
                  </a:cxn>
                  <a:cxn ang="0">
                    <a:pos x="14" y="16"/>
                  </a:cxn>
                  <a:cxn ang="0">
                    <a:pos x="103" y="63"/>
                  </a:cxn>
                  <a:cxn ang="0">
                    <a:pos x="191" y="16"/>
                  </a:cxn>
                  <a:cxn ang="0">
                    <a:pos x="191" y="14"/>
                  </a:cxn>
                  <a:cxn ang="0">
                    <a:pos x="202" y="0"/>
                  </a:cxn>
                </a:cxnLst>
                <a:rect l="0" t="0" r="r" b="b"/>
                <a:pathLst>
                  <a:path w="205" h="71">
                    <a:moveTo>
                      <a:pt x="202" y="0"/>
                    </a:moveTo>
                    <a:cubicBezTo>
                      <a:pt x="204" y="5"/>
                      <a:pt x="205" y="10"/>
                      <a:pt x="205" y="16"/>
                    </a:cubicBezTo>
                    <a:cubicBezTo>
                      <a:pt x="205" y="46"/>
                      <a:pt x="159" y="71"/>
                      <a:pt x="103" y="71"/>
                    </a:cubicBezTo>
                    <a:cubicBezTo>
                      <a:pt x="46" y="71"/>
                      <a:pt x="0" y="46"/>
                      <a:pt x="0" y="16"/>
                    </a:cubicBezTo>
                    <a:cubicBezTo>
                      <a:pt x="0" y="10"/>
                      <a:pt x="1" y="5"/>
                      <a:pt x="4" y="0"/>
                    </a:cubicBezTo>
                    <a:cubicBezTo>
                      <a:pt x="6" y="5"/>
                      <a:pt x="10" y="10"/>
                      <a:pt x="14" y="14"/>
                    </a:cubicBezTo>
                    <a:cubicBezTo>
                      <a:pt x="14" y="14"/>
                      <a:pt x="14" y="15"/>
                      <a:pt x="14" y="16"/>
                    </a:cubicBezTo>
                    <a:cubicBezTo>
                      <a:pt x="14" y="42"/>
                      <a:pt x="54" y="63"/>
                      <a:pt x="103" y="63"/>
                    </a:cubicBezTo>
                    <a:cubicBezTo>
                      <a:pt x="151" y="63"/>
                      <a:pt x="191" y="42"/>
                      <a:pt x="191" y="16"/>
                    </a:cubicBezTo>
                    <a:cubicBezTo>
                      <a:pt x="191" y="15"/>
                      <a:pt x="191" y="14"/>
                      <a:pt x="191" y="14"/>
                    </a:cubicBezTo>
                    <a:cubicBezTo>
                      <a:pt x="195" y="10"/>
                      <a:pt x="199"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7" name="Freeform 57"/>
              <p:cNvSpPr>
                <a:spLocks/>
              </p:cNvSpPr>
              <p:nvPr/>
            </p:nvSpPr>
            <p:spPr bwMode="auto">
              <a:xfrm>
                <a:off x="2243" y="2413"/>
                <a:ext cx="484" cy="167"/>
              </a:xfrm>
              <a:custGeom>
                <a:avLst/>
                <a:gdLst/>
                <a:ahLst/>
                <a:cxnLst>
                  <a:cxn ang="0">
                    <a:pos x="202" y="0"/>
                  </a:cxn>
                  <a:cxn ang="0">
                    <a:pos x="205" y="15"/>
                  </a:cxn>
                  <a:cxn ang="0">
                    <a:pos x="103" y="71"/>
                  </a:cxn>
                  <a:cxn ang="0">
                    <a:pos x="0" y="15"/>
                  </a:cxn>
                  <a:cxn ang="0">
                    <a:pos x="4" y="0"/>
                  </a:cxn>
                  <a:cxn ang="0">
                    <a:pos x="14" y="14"/>
                  </a:cxn>
                  <a:cxn ang="0">
                    <a:pos x="14" y="15"/>
                  </a:cxn>
                  <a:cxn ang="0">
                    <a:pos x="103" y="63"/>
                  </a:cxn>
                  <a:cxn ang="0">
                    <a:pos x="191" y="15"/>
                  </a:cxn>
                  <a:cxn ang="0">
                    <a:pos x="191" y="14"/>
                  </a:cxn>
                  <a:cxn ang="0">
                    <a:pos x="202" y="0"/>
                  </a:cxn>
                </a:cxnLst>
                <a:rect l="0" t="0" r="r" b="b"/>
                <a:pathLst>
                  <a:path w="205" h="71">
                    <a:moveTo>
                      <a:pt x="202" y="0"/>
                    </a:moveTo>
                    <a:cubicBezTo>
                      <a:pt x="204" y="5"/>
                      <a:pt x="205" y="10"/>
                      <a:pt x="205" y="15"/>
                    </a:cubicBezTo>
                    <a:cubicBezTo>
                      <a:pt x="205" y="46"/>
                      <a:pt x="159" y="71"/>
                      <a:pt x="103" y="71"/>
                    </a:cubicBezTo>
                    <a:cubicBezTo>
                      <a:pt x="46" y="71"/>
                      <a:pt x="0" y="46"/>
                      <a:pt x="0" y="15"/>
                    </a:cubicBezTo>
                    <a:cubicBezTo>
                      <a:pt x="0" y="10"/>
                      <a:pt x="1" y="5"/>
                      <a:pt x="4" y="0"/>
                    </a:cubicBezTo>
                    <a:cubicBezTo>
                      <a:pt x="6" y="5"/>
                      <a:pt x="10" y="10"/>
                      <a:pt x="14" y="14"/>
                    </a:cubicBezTo>
                    <a:cubicBezTo>
                      <a:pt x="14" y="14"/>
                      <a:pt x="14" y="15"/>
                      <a:pt x="14" y="15"/>
                    </a:cubicBezTo>
                    <a:cubicBezTo>
                      <a:pt x="14" y="42"/>
                      <a:pt x="54" y="63"/>
                      <a:pt x="103" y="63"/>
                    </a:cubicBezTo>
                    <a:cubicBezTo>
                      <a:pt x="151" y="63"/>
                      <a:pt x="191" y="42"/>
                      <a:pt x="191" y="15"/>
                    </a:cubicBezTo>
                    <a:cubicBezTo>
                      <a:pt x="191" y="15"/>
                      <a:pt x="191" y="14"/>
                      <a:pt x="191" y="14"/>
                    </a:cubicBezTo>
                    <a:cubicBezTo>
                      <a:pt x="195" y="10"/>
                      <a:pt x="199"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8" name="Freeform 58"/>
              <p:cNvSpPr>
                <a:spLocks/>
              </p:cNvSpPr>
              <p:nvPr/>
            </p:nvSpPr>
            <p:spPr bwMode="auto">
              <a:xfrm>
                <a:off x="2243" y="2578"/>
                <a:ext cx="484" cy="165"/>
              </a:xfrm>
              <a:custGeom>
                <a:avLst/>
                <a:gdLst/>
                <a:ahLst/>
                <a:cxnLst>
                  <a:cxn ang="0">
                    <a:pos x="202" y="0"/>
                  </a:cxn>
                  <a:cxn ang="0">
                    <a:pos x="205" y="15"/>
                  </a:cxn>
                  <a:cxn ang="0">
                    <a:pos x="103" y="70"/>
                  </a:cxn>
                  <a:cxn ang="0">
                    <a:pos x="0" y="15"/>
                  </a:cxn>
                  <a:cxn ang="0">
                    <a:pos x="4" y="0"/>
                  </a:cxn>
                  <a:cxn ang="0">
                    <a:pos x="14" y="13"/>
                  </a:cxn>
                  <a:cxn ang="0">
                    <a:pos x="14" y="15"/>
                  </a:cxn>
                  <a:cxn ang="0">
                    <a:pos x="103" y="63"/>
                  </a:cxn>
                  <a:cxn ang="0">
                    <a:pos x="191" y="15"/>
                  </a:cxn>
                  <a:cxn ang="0">
                    <a:pos x="191" y="13"/>
                  </a:cxn>
                  <a:cxn ang="0">
                    <a:pos x="202" y="0"/>
                  </a:cxn>
                </a:cxnLst>
                <a:rect l="0" t="0" r="r" b="b"/>
                <a:pathLst>
                  <a:path w="205" h="70">
                    <a:moveTo>
                      <a:pt x="202" y="0"/>
                    </a:moveTo>
                    <a:cubicBezTo>
                      <a:pt x="204" y="5"/>
                      <a:pt x="205" y="10"/>
                      <a:pt x="205" y="15"/>
                    </a:cubicBezTo>
                    <a:cubicBezTo>
                      <a:pt x="205" y="46"/>
                      <a:pt x="159" y="70"/>
                      <a:pt x="103" y="70"/>
                    </a:cubicBezTo>
                    <a:cubicBezTo>
                      <a:pt x="46" y="70"/>
                      <a:pt x="0" y="46"/>
                      <a:pt x="0" y="15"/>
                    </a:cubicBezTo>
                    <a:cubicBezTo>
                      <a:pt x="0" y="10"/>
                      <a:pt x="1" y="5"/>
                      <a:pt x="4" y="0"/>
                    </a:cubicBezTo>
                    <a:cubicBezTo>
                      <a:pt x="6" y="4"/>
                      <a:pt x="10" y="9"/>
                      <a:pt x="14" y="13"/>
                    </a:cubicBezTo>
                    <a:cubicBezTo>
                      <a:pt x="14" y="14"/>
                      <a:pt x="14" y="14"/>
                      <a:pt x="14" y="15"/>
                    </a:cubicBezTo>
                    <a:cubicBezTo>
                      <a:pt x="14" y="41"/>
                      <a:pt x="54" y="63"/>
                      <a:pt x="103" y="63"/>
                    </a:cubicBezTo>
                    <a:cubicBezTo>
                      <a:pt x="151" y="63"/>
                      <a:pt x="191" y="41"/>
                      <a:pt x="191" y="15"/>
                    </a:cubicBezTo>
                    <a:cubicBezTo>
                      <a:pt x="191" y="14"/>
                      <a:pt x="191" y="14"/>
                      <a:pt x="191" y="13"/>
                    </a:cubicBezTo>
                    <a:cubicBezTo>
                      <a:pt x="195" y="9"/>
                      <a:pt x="199" y="4"/>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9" name="Freeform 59"/>
              <p:cNvSpPr>
                <a:spLocks/>
              </p:cNvSpPr>
              <p:nvPr/>
            </p:nvSpPr>
            <p:spPr bwMode="auto">
              <a:xfrm>
                <a:off x="2491" y="1818"/>
                <a:ext cx="203" cy="188"/>
              </a:xfrm>
              <a:custGeom>
                <a:avLst/>
                <a:gdLst/>
                <a:ahLst/>
                <a:cxnLst>
                  <a:cxn ang="0">
                    <a:pos x="83" y="3"/>
                  </a:cxn>
                  <a:cxn ang="0">
                    <a:pos x="83" y="13"/>
                  </a:cxn>
                  <a:cxn ang="0">
                    <a:pos x="11" y="77"/>
                  </a:cxn>
                  <a:cxn ang="0">
                    <a:pos x="2" y="77"/>
                  </a:cxn>
                  <a:cxn ang="0">
                    <a:pos x="0" y="72"/>
                  </a:cxn>
                  <a:cxn ang="0">
                    <a:pos x="2" y="67"/>
                  </a:cxn>
                  <a:cxn ang="0">
                    <a:pos x="74" y="3"/>
                  </a:cxn>
                  <a:cxn ang="0">
                    <a:pos x="83" y="3"/>
                  </a:cxn>
                </a:cxnLst>
                <a:rect l="0" t="0" r="r" b="b"/>
                <a:pathLst>
                  <a:path w="86" h="80">
                    <a:moveTo>
                      <a:pt x="83" y="3"/>
                    </a:moveTo>
                    <a:cubicBezTo>
                      <a:pt x="86" y="6"/>
                      <a:pt x="86" y="10"/>
                      <a:pt x="83" y="13"/>
                    </a:cubicBezTo>
                    <a:cubicBezTo>
                      <a:pt x="11" y="77"/>
                      <a:pt x="11" y="77"/>
                      <a:pt x="11" y="77"/>
                    </a:cubicBezTo>
                    <a:cubicBezTo>
                      <a:pt x="8" y="80"/>
                      <a:pt x="4" y="80"/>
                      <a:pt x="2" y="77"/>
                    </a:cubicBezTo>
                    <a:cubicBezTo>
                      <a:pt x="0" y="76"/>
                      <a:pt x="0" y="74"/>
                      <a:pt x="0" y="72"/>
                    </a:cubicBezTo>
                    <a:cubicBezTo>
                      <a:pt x="0" y="70"/>
                      <a:pt x="1" y="69"/>
                      <a:pt x="2" y="67"/>
                    </a:cubicBezTo>
                    <a:cubicBezTo>
                      <a:pt x="74" y="3"/>
                      <a:pt x="74" y="3"/>
                      <a:pt x="74" y="3"/>
                    </a:cubicBezTo>
                    <a:cubicBezTo>
                      <a:pt x="77" y="0"/>
                      <a:pt x="81" y="0"/>
                      <a:pt x="83"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20" name="Freeform 60"/>
              <p:cNvSpPr>
                <a:spLocks noEditPoints="1"/>
              </p:cNvSpPr>
              <p:nvPr/>
            </p:nvSpPr>
            <p:spPr bwMode="auto">
              <a:xfrm>
                <a:off x="2243" y="2030"/>
                <a:ext cx="484" cy="262"/>
              </a:xfrm>
              <a:custGeom>
                <a:avLst/>
                <a:gdLst/>
                <a:ahLst/>
                <a:cxnLst>
                  <a:cxn ang="0">
                    <a:pos x="103" y="0"/>
                  </a:cxn>
                  <a:cxn ang="0">
                    <a:pos x="205" y="56"/>
                  </a:cxn>
                  <a:cxn ang="0">
                    <a:pos x="103" y="111"/>
                  </a:cxn>
                  <a:cxn ang="0">
                    <a:pos x="0" y="56"/>
                  </a:cxn>
                  <a:cxn ang="0">
                    <a:pos x="103" y="0"/>
                  </a:cxn>
                  <a:cxn ang="0">
                    <a:pos x="191" y="56"/>
                  </a:cxn>
                  <a:cxn ang="0">
                    <a:pos x="103" y="8"/>
                  </a:cxn>
                  <a:cxn ang="0">
                    <a:pos x="14" y="56"/>
                  </a:cxn>
                  <a:cxn ang="0">
                    <a:pos x="103" y="103"/>
                  </a:cxn>
                  <a:cxn ang="0">
                    <a:pos x="191" y="56"/>
                  </a:cxn>
                </a:cxnLst>
                <a:rect l="0" t="0" r="r" b="b"/>
                <a:pathLst>
                  <a:path w="205" h="111">
                    <a:moveTo>
                      <a:pt x="103" y="0"/>
                    </a:moveTo>
                    <a:cubicBezTo>
                      <a:pt x="159" y="0"/>
                      <a:pt x="205" y="25"/>
                      <a:pt x="205" y="56"/>
                    </a:cubicBezTo>
                    <a:cubicBezTo>
                      <a:pt x="205" y="86"/>
                      <a:pt x="159" y="111"/>
                      <a:pt x="103" y="111"/>
                    </a:cubicBezTo>
                    <a:cubicBezTo>
                      <a:pt x="46" y="111"/>
                      <a:pt x="0" y="86"/>
                      <a:pt x="0" y="56"/>
                    </a:cubicBezTo>
                    <a:cubicBezTo>
                      <a:pt x="0" y="25"/>
                      <a:pt x="46" y="0"/>
                      <a:pt x="103" y="0"/>
                    </a:cubicBezTo>
                    <a:moveTo>
                      <a:pt x="191" y="56"/>
                    </a:moveTo>
                    <a:cubicBezTo>
                      <a:pt x="191" y="29"/>
                      <a:pt x="151" y="8"/>
                      <a:pt x="103" y="8"/>
                    </a:cubicBezTo>
                    <a:cubicBezTo>
                      <a:pt x="54" y="8"/>
                      <a:pt x="14" y="29"/>
                      <a:pt x="14" y="56"/>
                    </a:cubicBezTo>
                    <a:cubicBezTo>
                      <a:pt x="14" y="82"/>
                      <a:pt x="54" y="103"/>
                      <a:pt x="103" y="103"/>
                    </a:cubicBezTo>
                    <a:cubicBezTo>
                      <a:pt x="151" y="103"/>
                      <a:pt x="191" y="82"/>
                      <a:pt x="191" y="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21" name="Oval 61"/>
              <p:cNvSpPr>
                <a:spLocks noChangeArrowheads="1"/>
              </p:cNvSpPr>
              <p:nvPr/>
            </p:nvSpPr>
            <p:spPr bwMode="auto">
              <a:xfrm>
                <a:off x="3105" y="2073"/>
                <a:ext cx="329"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22" name="Oval 62"/>
              <p:cNvSpPr>
                <a:spLocks noChangeArrowheads="1"/>
              </p:cNvSpPr>
              <p:nvPr/>
            </p:nvSpPr>
            <p:spPr bwMode="auto">
              <a:xfrm>
                <a:off x="2762" y="1619"/>
                <a:ext cx="230" cy="12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23" name="Oval 63"/>
              <p:cNvSpPr>
                <a:spLocks noChangeArrowheads="1"/>
              </p:cNvSpPr>
              <p:nvPr/>
            </p:nvSpPr>
            <p:spPr bwMode="auto">
              <a:xfrm>
                <a:off x="2321" y="2073"/>
                <a:ext cx="328"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88" name="Group 387"/>
          <p:cNvGrpSpPr/>
          <p:nvPr/>
        </p:nvGrpSpPr>
        <p:grpSpPr>
          <a:xfrm>
            <a:off x="7238751" y="1476233"/>
            <a:ext cx="611483" cy="611483"/>
            <a:chOff x="7379420" y="1422081"/>
            <a:chExt cx="611483" cy="611483"/>
          </a:xfrm>
        </p:grpSpPr>
        <p:sp>
          <p:nvSpPr>
            <p:cNvPr id="397" name="Oval 396"/>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tx1"/>
                </a:solidFill>
              </a:endParaRPr>
            </a:p>
          </p:txBody>
        </p:sp>
        <p:grpSp>
          <p:nvGrpSpPr>
            <p:cNvPr id="398" name="Group 5"/>
            <p:cNvGrpSpPr>
              <a:grpSpLocks noChangeAspect="1"/>
            </p:cNvGrpSpPr>
            <p:nvPr/>
          </p:nvGrpSpPr>
          <p:grpSpPr bwMode="auto">
            <a:xfrm>
              <a:off x="7470627" y="1509158"/>
              <a:ext cx="429068" cy="437328"/>
              <a:chOff x="4696" y="1911"/>
              <a:chExt cx="883" cy="900"/>
            </a:xfrm>
            <a:solidFill>
              <a:schemeClr val="bg1"/>
            </a:solidFill>
          </p:grpSpPr>
          <p:sp>
            <p:nvSpPr>
              <p:cNvPr id="399" name="Freeform 6"/>
              <p:cNvSpPr>
                <a:spLocks/>
              </p:cNvSpPr>
              <p:nvPr/>
            </p:nvSpPr>
            <p:spPr bwMode="auto">
              <a:xfrm>
                <a:off x="4769" y="1911"/>
                <a:ext cx="810" cy="822"/>
              </a:xfrm>
              <a:custGeom>
                <a:avLst/>
                <a:gdLst/>
                <a:ahLst/>
                <a:cxnLst>
                  <a:cxn ang="0">
                    <a:pos x="109" y="23"/>
                  </a:cxn>
                  <a:cxn ang="0">
                    <a:pos x="0" y="210"/>
                  </a:cxn>
                  <a:cxn ang="0">
                    <a:pos x="21" y="222"/>
                  </a:cxn>
                  <a:cxn ang="0">
                    <a:pos x="129" y="34"/>
                  </a:cxn>
                  <a:cxn ang="0">
                    <a:pos x="148" y="24"/>
                  </a:cxn>
                  <a:cxn ang="0">
                    <a:pos x="166" y="34"/>
                  </a:cxn>
                  <a:cxn ang="0">
                    <a:pos x="315" y="292"/>
                  </a:cxn>
                  <a:cxn ang="0">
                    <a:pos x="315" y="313"/>
                  </a:cxn>
                  <a:cxn ang="0">
                    <a:pos x="296" y="324"/>
                  </a:cxn>
                  <a:cxn ang="0">
                    <a:pos x="199" y="324"/>
                  </a:cxn>
                  <a:cxn ang="0">
                    <a:pos x="199" y="348"/>
                  </a:cxn>
                  <a:cxn ang="0">
                    <a:pos x="296" y="348"/>
                  </a:cxn>
                  <a:cxn ang="0">
                    <a:pos x="335" y="325"/>
                  </a:cxn>
                  <a:cxn ang="0">
                    <a:pos x="335" y="280"/>
                  </a:cxn>
                  <a:cxn ang="0">
                    <a:pos x="187" y="23"/>
                  </a:cxn>
                  <a:cxn ang="0">
                    <a:pos x="148" y="0"/>
                  </a:cxn>
                  <a:cxn ang="0">
                    <a:pos x="109" y="23"/>
                  </a:cxn>
                </a:cxnLst>
                <a:rect l="0" t="0" r="r" b="b"/>
                <a:pathLst>
                  <a:path w="343" h="348">
                    <a:moveTo>
                      <a:pt x="109" y="23"/>
                    </a:moveTo>
                    <a:cubicBezTo>
                      <a:pt x="0" y="210"/>
                      <a:pt x="0" y="210"/>
                      <a:pt x="0" y="210"/>
                    </a:cubicBezTo>
                    <a:cubicBezTo>
                      <a:pt x="21" y="222"/>
                      <a:pt x="21" y="222"/>
                      <a:pt x="21" y="222"/>
                    </a:cubicBezTo>
                    <a:cubicBezTo>
                      <a:pt x="129" y="34"/>
                      <a:pt x="129" y="34"/>
                      <a:pt x="129" y="34"/>
                    </a:cubicBezTo>
                    <a:cubicBezTo>
                      <a:pt x="133" y="28"/>
                      <a:pt x="140" y="24"/>
                      <a:pt x="148" y="24"/>
                    </a:cubicBezTo>
                    <a:cubicBezTo>
                      <a:pt x="155" y="24"/>
                      <a:pt x="162" y="28"/>
                      <a:pt x="166" y="34"/>
                    </a:cubicBezTo>
                    <a:cubicBezTo>
                      <a:pt x="315" y="292"/>
                      <a:pt x="315" y="292"/>
                      <a:pt x="315" y="292"/>
                    </a:cubicBezTo>
                    <a:cubicBezTo>
                      <a:pt x="319" y="298"/>
                      <a:pt x="319" y="307"/>
                      <a:pt x="315" y="313"/>
                    </a:cubicBezTo>
                    <a:cubicBezTo>
                      <a:pt x="311" y="320"/>
                      <a:pt x="304" y="324"/>
                      <a:pt x="296" y="324"/>
                    </a:cubicBezTo>
                    <a:cubicBezTo>
                      <a:pt x="199" y="324"/>
                      <a:pt x="199" y="324"/>
                      <a:pt x="199" y="324"/>
                    </a:cubicBezTo>
                    <a:cubicBezTo>
                      <a:pt x="199" y="348"/>
                      <a:pt x="199" y="348"/>
                      <a:pt x="199" y="348"/>
                    </a:cubicBezTo>
                    <a:cubicBezTo>
                      <a:pt x="296" y="348"/>
                      <a:pt x="296" y="348"/>
                      <a:pt x="296" y="348"/>
                    </a:cubicBezTo>
                    <a:cubicBezTo>
                      <a:pt x="312" y="348"/>
                      <a:pt x="327" y="339"/>
                      <a:pt x="335" y="325"/>
                    </a:cubicBezTo>
                    <a:cubicBezTo>
                      <a:pt x="343" y="311"/>
                      <a:pt x="343" y="294"/>
                      <a:pt x="335" y="280"/>
                    </a:cubicBezTo>
                    <a:cubicBezTo>
                      <a:pt x="187" y="23"/>
                      <a:pt x="187" y="23"/>
                      <a:pt x="187" y="23"/>
                    </a:cubicBezTo>
                    <a:cubicBezTo>
                      <a:pt x="179" y="9"/>
                      <a:pt x="164" y="0"/>
                      <a:pt x="148" y="0"/>
                    </a:cubicBezTo>
                    <a:cubicBezTo>
                      <a:pt x="132" y="0"/>
                      <a:pt x="117" y="9"/>
                      <a:pt x="109" y="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0" name="Freeform 7"/>
              <p:cNvSpPr>
                <a:spLocks noEditPoints="1"/>
              </p:cNvSpPr>
              <p:nvPr/>
            </p:nvSpPr>
            <p:spPr bwMode="auto">
              <a:xfrm>
                <a:off x="5050" y="2100"/>
                <a:ext cx="140" cy="633"/>
              </a:xfrm>
              <a:custGeom>
                <a:avLst/>
                <a:gdLst/>
                <a:ahLst/>
                <a:cxnLst>
                  <a:cxn ang="0">
                    <a:pos x="35" y="183"/>
                  </a:cxn>
                  <a:cxn ang="0">
                    <a:pos x="24" y="183"/>
                  </a:cxn>
                  <a:cxn ang="0">
                    <a:pos x="20" y="182"/>
                  </a:cxn>
                  <a:cxn ang="0">
                    <a:pos x="19" y="175"/>
                  </a:cxn>
                  <a:cxn ang="0">
                    <a:pos x="8" y="93"/>
                  </a:cxn>
                  <a:cxn ang="0">
                    <a:pos x="0" y="29"/>
                  </a:cxn>
                  <a:cxn ang="0">
                    <a:pos x="8" y="9"/>
                  </a:cxn>
                  <a:cxn ang="0">
                    <a:pos x="31" y="0"/>
                  </a:cxn>
                  <a:cxn ang="0">
                    <a:pos x="52" y="10"/>
                  </a:cxn>
                  <a:cxn ang="0">
                    <a:pos x="59" y="31"/>
                  </a:cxn>
                  <a:cxn ang="0">
                    <a:pos x="48" y="116"/>
                  </a:cxn>
                  <a:cxn ang="0">
                    <a:pos x="40" y="174"/>
                  </a:cxn>
                  <a:cxn ang="0">
                    <a:pos x="39" y="182"/>
                  </a:cxn>
                  <a:cxn ang="0">
                    <a:pos x="35" y="183"/>
                  </a:cxn>
                  <a:cxn ang="0">
                    <a:pos x="28" y="202"/>
                  </a:cxn>
                  <a:cxn ang="0">
                    <a:pos x="48" y="211"/>
                  </a:cxn>
                  <a:cxn ang="0">
                    <a:pos x="56" y="234"/>
                  </a:cxn>
                  <a:cxn ang="0">
                    <a:pos x="48" y="258"/>
                  </a:cxn>
                  <a:cxn ang="0">
                    <a:pos x="28" y="268"/>
                  </a:cxn>
                  <a:cxn ang="0">
                    <a:pos x="9" y="259"/>
                  </a:cxn>
                  <a:cxn ang="0">
                    <a:pos x="2" y="236"/>
                  </a:cxn>
                  <a:cxn ang="0">
                    <a:pos x="9" y="212"/>
                  </a:cxn>
                  <a:cxn ang="0">
                    <a:pos x="28" y="202"/>
                  </a:cxn>
                </a:cxnLst>
                <a:rect l="0" t="0" r="r" b="b"/>
                <a:pathLst>
                  <a:path w="59" h="268">
                    <a:moveTo>
                      <a:pt x="35" y="183"/>
                    </a:moveTo>
                    <a:cubicBezTo>
                      <a:pt x="24" y="183"/>
                      <a:pt x="24" y="183"/>
                      <a:pt x="24" y="183"/>
                    </a:cubicBezTo>
                    <a:cubicBezTo>
                      <a:pt x="22" y="183"/>
                      <a:pt x="21" y="183"/>
                      <a:pt x="20" y="182"/>
                    </a:cubicBezTo>
                    <a:cubicBezTo>
                      <a:pt x="20" y="182"/>
                      <a:pt x="19" y="179"/>
                      <a:pt x="19" y="175"/>
                    </a:cubicBezTo>
                    <a:cubicBezTo>
                      <a:pt x="19" y="170"/>
                      <a:pt x="16" y="142"/>
                      <a:pt x="8" y="93"/>
                    </a:cubicBezTo>
                    <a:cubicBezTo>
                      <a:pt x="3" y="54"/>
                      <a:pt x="0" y="33"/>
                      <a:pt x="0" y="29"/>
                    </a:cubicBezTo>
                    <a:cubicBezTo>
                      <a:pt x="0" y="21"/>
                      <a:pt x="3" y="15"/>
                      <a:pt x="8" y="9"/>
                    </a:cubicBezTo>
                    <a:cubicBezTo>
                      <a:pt x="13" y="3"/>
                      <a:pt x="21" y="0"/>
                      <a:pt x="31" y="0"/>
                    </a:cubicBezTo>
                    <a:cubicBezTo>
                      <a:pt x="40" y="0"/>
                      <a:pt x="47" y="3"/>
                      <a:pt x="52" y="10"/>
                    </a:cubicBezTo>
                    <a:cubicBezTo>
                      <a:pt x="57" y="16"/>
                      <a:pt x="59" y="23"/>
                      <a:pt x="59" y="31"/>
                    </a:cubicBezTo>
                    <a:cubicBezTo>
                      <a:pt x="59" y="36"/>
                      <a:pt x="55" y="65"/>
                      <a:pt x="48" y="116"/>
                    </a:cubicBezTo>
                    <a:cubicBezTo>
                      <a:pt x="42" y="150"/>
                      <a:pt x="40" y="169"/>
                      <a:pt x="40" y="174"/>
                    </a:cubicBezTo>
                    <a:cubicBezTo>
                      <a:pt x="40" y="179"/>
                      <a:pt x="39" y="182"/>
                      <a:pt x="39" y="182"/>
                    </a:cubicBezTo>
                    <a:cubicBezTo>
                      <a:pt x="38" y="183"/>
                      <a:pt x="37" y="183"/>
                      <a:pt x="35" y="183"/>
                    </a:cubicBezTo>
                    <a:moveTo>
                      <a:pt x="28" y="202"/>
                    </a:moveTo>
                    <a:cubicBezTo>
                      <a:pt x="36" y="202"/>
                      <a:pt x="43" y="205"/>
                      <a:pt x="48" y="211"/>
                    </a:cubicBezTo>
                    <a:cubicBezTo>
                      <a:pt x="53" y="218"/>
                      <a:pt x="56" y="225"/>
                      <a:pt x="56" y="234"/>
                    </a:cubicBezTo>
                    <a:cubicBezTo>
                      <a:pt x="56" y="243"/>
                      <a:pt x="53" y="251"/>
                      <a:pt x="48" y="258"/>
                    </a:cubicBezTo>
                    <a:cubicBezTo>
                      <a:pt x="42" y="265"/>
                      <a:pt x="36" y="268"/>
                      <a:pt x="28" y="268"/>
                    </a:cubicBezTo>
                    <a:cubicBezTo>
                      <a:pt x="20" y="268"/>
                      <a:pt x="14" y="265"/>
                      <a:pt x="9" y="259"/>
                    </a:cubicBezTo>
                    <a:cubicBezTo>
                      <a:pt x="4" y="253"/>
                      <a:pt x="2" y="245"/>
                      <a:pt x="2" y="236"/>
                    </a:cubicBezTo>
                    <a:cubicBezTo>
                      <a:pt x="2" y="227"/>
                      <a:pt x="4" y="219"/>
                      <a:pt x="9" y="212"/>
                    </a:cubicBezTo>
                    <a:cubicBezTo>
                      <a:pt x="14" y="205"/>
                      <a:pt x="20" y="202"/>
                      <a:pt x="28" y="20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1" name="Freeform 8"/>
              <p:cNvSpPr>
                <a:spLocks noEditPoints="1"/>
              </p:cNvSpPr>
              <p:nvPr/>
            </p:nvSpPr>
            <p:spPr bwMode="auto">
              <a:xfrm>
                <a:off x="4696" y="2468"/>
                <a:ext cx="330" cy="343"/>
              </a:xfrm>
              <a:custGeom>
                <a:avLst/>
                <a:gdLst/>
                <a:ahLst/>
                <a:cxnLst>
                  <a:cxn ang="0">
                    <a:pos x="139" y="92"/>
                  </a:cxn>
                  <a:cxn ang="0">
                    <a:pos x="128" y="80"/>
                  </a:cxn>
                  <a:cxn ang="0">
                    <a:pos x="128" y="72"/>
                  </a:cxn>
                  <a:cxn ang="0">
                    <a:pos x="128" y="65"/>
                  </a:cxn>
                  <a:cxn ang="0">
                    <a:pos x="139" y="52"/>
                  </a:cxn>
                  <a:cxn ang="0">
                    <a:pos x="139" y="46"/>
                  </a:cxn>
                  <a:cxn ang="0">
                    <a:pos x="127" y="26"/>
                  </a:cxn>
                  <a:cxn ang="0">
                    <a:pos x="122" y="23"/>
                  </a:cxn>
                  <a:cxn ang="0">
                    <a:pos x="105" y="26"/>
                  </a:cxn>
                  <a:cxn ang="0">
                    <a:pos x="92" y="18"/>
                  </a:cxn>
                  <a:cxn ang="0">
                    <a:pos x="87" y="3"/>
                  </a:cxn>
                  <a:cxn ang="0">
                    <a:pos x="82" y="0"/>
                  </a:cxn>
                  <a:cxn ang="0">
                    <a:pos x="58" y="0"/>
                  </a:cxn>
                  <a:cxn ang="0">
                    <a:pos x="53" y="3"/>
                  </a:cxn>
                  <a:cxn ang="0">
                    <a:pos x="48" y="18"/>
                  </a:cxn>
                  <a:cxn ang="0">
                    <a:pos x="35" y="26"/>
                  </a:cxn>
                  <a:cxn ang="0">
                    <a:pos x="18" y="23"/>
                  </a:cxn>
                  <a:cxn ang="0">
                    <a:pos x="13" y="26"/>
                  </a:cxn>
                  <a:cxn ang="0">
                    <a:pos x="1" y="46"/>
                  </a:cxn>
                  <a:cxn ang="0">
                    <a:pos x="1" y="52"/>
                  </a:cxn>
                  <a:cxn ang="0">
                    <a:pos x="12" y="65"/>
                  </a:cxn>
                  <a:cxn ang="0">
                    <a:pos x="12" y="72"/>
                  </a:cxn>
                  <a:cxn ang="0">
                    <a:pos x="12" y="80"/>
                  </a:cxn>
                  <a:cxn ang="0">
                    <a:pos x="1" y="92"/>
                  </a:cxn>
                  <a:cxn ang="0">
                    <a:pos x="1" y="98"/>
                  </a:cxn>
                  <a:cxn ang="0">
                    <a:pos x="13" y="119"/>
                  </a:cxn>
                  <a:cxn ang="0">
                    <a:pos x="18" y="122"/>
                  </a:cxn>
                  <a:cxn ang="0">
                    <a:pos x="35" y="118"/>
                  </a:cxn>
                  <a:cxn ang="0">
                    <a:pos x="48" y="126"/>
                  </a:cxn>
                  <a:cxn ang="0">
                    <a:pos x="53" y="142"/>
                  </a:cxn>
                  <a:cxn ang="0">
                    <a:pos x="58" y="145"/>
                  </a:cxn>
                  <a:cxn ang="0">
                    <a:pos x="82" y="145"/>
                  </a:cxn>
                  <a:cxn ang="0">
                    <a:pos x="87" y="142"/>
                  </a:cxn>
                  <a:cxn ang="0">
                    <a:pos x="92" y="126"/>
                  </a:cxn>
                  <a:cxn ang="0">
                    <a:pos x="105" y="118"/>
                  </a:cxn>
                  <a:cxn ang="0">
                    <a:pos x="122" y="122"/>
                  </a:cxn>
                  <a:cxn ang="0">
                    <a:pos x="127" y="119"/>
                  </a:cxn>
                  <a:cxn ang="0">
                    <a:pos x="139" y="98"/>
                  </a:cxn>
                  <a:cxn ang="0">
                    <a:pos x="139" y="92"/>
                  </a:cxn>
                  <a:cxn ang="0">
                    <a:pos x="70" y="103"/>
                  </a:cxn>
                  <a:cxn ang="0">
                    <a:pos x="39" y="72"/>
                  </a:cxn>
                  <a:cxn ang="0">
                    <a:pos x="70" y="42"/>
                  </a:cxn>
                  <a:cxn ang="0">
                    <a:pos x="101" y="72"/>
                  </a:cxn>
                  <a:cxn ang="0">
                    <a:pos x="70" y="103"/>
                  </a:cxn>
                </a:cxnLst>
                <a:rect l="0" t="0" r="r" b="b"/>
                <a:pathLst>
                  <a:path w="140" h="145">
                    <a:moveTo>
                      <a:pt x="139" y="92"/>
                    </a:moveTo>
                    <a:cubicBezTo>
                      <a:pt x="128" y="80"/>
                      <a:pt x="128" y="80"/>
                      <a:pt x="128" y="80"/>
                    </a:cubicBezTo>
                    <a:cubicBezTo>
                      <a:pt x="128" y="77"/>
                      <a:pt x="128" y="75"/>
                      <a:pt x="128" y="72"/>
                    </a:cubicBezTo>
                    <a:cubicBezTo>
                      <a:pt x="128" y="70"/>
                      <a:pt x="128" y="67"/>
                      <a:pt x="128" y="65"/>
                    </a:cubicBezTo>
                    <a:cubicBezTo>
                      <a:pt x="139" y="52"/>
                      <a:pt x="139" y="52"/>
                      <a:pt x="139" y="52"/>
                    </a:cubicBezTo>
                    <a:cubicBezTo>
                      <a:pt x="140" y="51"/>
                      <a:pt x="140" y="48"/>
                      <a:pt x="139" y="46"/>
                    </a:cubicBezTo>
                    <a:cubicBezTo>
                      <a:pt x="127" y="26"/>
                      <a:pt x="127" y="26"/>
                      <a:pt x="127" y="26"/>
                    </a:cubicBezTo>
                    <a:cubicBezTo>
                      <a:pt x="126" y="24"/>
                      <a:pt x="123" y="22"/>
                      <a:pt x="122" y="23"/>
                    </a:cubicBezTo>
                    <a:cubicBezTo>
                      <a:pt x="105" y="26"/>
                      <a:pt x="105" y="26"/>
                      <a:pt x="105" y="26"/>
                    </a:cubicBezTo>
                    <a:cubicBezTo>
                      <a:pt x="101" y="23"/>
                      <a:pt x="97" y="20"/>
                      <a:pt x="92" y="18"/>
                    </a:cubicBezTo>
                    <a:cubicBezTo>
                      <a:pt x="87" y="3"/>
                      <a:pt x="87" y="3"/>
                      <a:pt x="87" y="3"/>
                    </a:cubicBezTo>
                    <a:cubicBezTo>
                      <a:pt x="86" y="1"/>
                      <a:pt x="84" y="0"/>
                      <a:pt x="82" y="0"/>
                    </a:cubicBezTo>
                    <a:cubicBezTo>
                      <a:pt x="58" y="0"/>
                      <a:pt x="58" y="0"/>
                      <a:pt x="58" y="0"/>
                    </a:cubicBezTo>
                    <a:cubicBezTo>
                      <a:pt x="56" y="0"/>
                      <a:pt x="54" y="1"/>
                      <a:pt x="53" y="3"/>
                    </a:cubicBezTo>
                    <a:cubicBezTo>
                      <a:pt x="48" y="18"/>
                      <a:pt x="48" y="18"/>
                      <a:pt x="48" y="18"/>
                    </a:cubicBezTo>
                    <a:cubicBezTo>
                      <a:pt x="43" y="20"/>
                      <a:pt x="39" y="23"/>
                      <a:pt x="35" y="26"/>
                    </a:cubicBezTo>
                    <a:cubicBezTo>
                      <a:pt x="18" y="23"/>
                      <a:pt x="18" y="23"/>
                      <a:pt x="18" y="23"/>
                    </a:cubicBezTo>
                    <a:cubicBezTo>
                      <a:pt x="16" y="22"/>
                      <a:pt x="14" y="24"/>
                      <a:pt x="13" y="26"/>
                    </a:cubicBezTo>
                    <a:cubicBezTo>
                      <a:pt x="1" y="46"/>
                      <a:pt x="1" y="46"/>
                      <a:pt x="1" y="46"/>
                    </a:cubicBezTo>
                    <a:cubicBezTo>
                      <a:pt x="0" y="48"/>
                      <a:pt x="0" y="51"/>
                      <a:pt x="1" y="52"/>
                    </a:cubicBezTo>
                    <a:cubicBezTo>
                      <a:pt x="12" y="65"/>
                      <a:pt x="12" y="65"/>
                      <a:pt x="12" y="65"/>
                    </a:cubicBezTo>
                    <a:cubicBezTo>
                      <a:pt x="12" y="67"/>
                      <a:pt x="12" y="70"/>
                      <a:pt x="12" y="72"/>
                    </a:cubicBezTo>
                    <a:cubicBezTo>
                      <a:pt x="12" y="75"/>
                      <a:pt x="12" y="77"/>
                      <a:pt x="12" y="80"/>
                    </a:cubicBezTo>
                    <a:cubicBezTo>
                      <a:pt x="1" y="92"/>
                      <a:pt x="1" y="92"/>
                      <a:pt x="1" y="92"/>
                    </a:cubicBezTo>
                    <a:cubicBezTo>
                      <a:pt x="0" y="94"/>
                      <a:pt x="0" y="96"/>
                      <a:pt x="1" y="98"/>
                    </a:cubicBezTo>
                    <a:cubicBezTo>
                      <a:pt x="13" y="119"/>
                      <a:pt x="13" y="119"/>
                      <a:pt x="13" y="119"/>
                    </a:cubicBezTo>
                    <a:cubicBezTo>
                      <a:pt x="14" y="121"/>
                      <a:pt x="16" y="122"/>
                      <a:pt x="18" y="122"/>
                    </a:cubicBezTo>
                    <a:cubicBezTo>
                      <a:pt x="35" y="118"/>
                      <a:pt x="35" y="118"/>
                      <a:pt x="35" y="118"/>
                    </a:cubicBezTo>
                    <a:cubicBezTo>
                      <a:pt x="39" y="122"/>
                      <a:pt x="43" y="124"/>
                      <a:pt x="48" y="126"/>
                    </a:cubicBezTo>
                    <a:cubicBezTo>
                      <a:pt x="53" y="142"/>
                      <a:pt x="53" y="142"/>
                      <a:pt x="53" y="142"/>
                    </a:cubicBezTo>
                    <a:cubicBezTo>
                      <a:pt x="54" y="143"/>
                      <a:pt x="56" y="145"/>
                      <a:pt x="58" y="145"/>
                    </a:cubicBezTo>
                    <a:cubicBezTo>
                      <a:pt x="82" y="145"/>
                      <a:pt x="82" y="145"/>
                      <a:pt x="82" y="145"/>
                    </a:cubicBezTo>
                    <a:cubicBezTo>
                      <a:pt x="84" y="145"/>
                      <a:pt x="86" y="143"/>
                      <a:pt x="87" y="142"/>
                    </a:cubicBezTo>
                    <a:cubicBezTo>
                      <a:pt x="92" y="126"/>
                      <a:pt x="92" y="126"/>
                      <a:pt x="92" y="126"/>
                    </a:cubicBezTo>
                    <a:cubicBezTo>
                      <a:pt x="97" y="124"/>
                      <a:pt x="101" y="122"/>
                      <a:pt x="105" y="118"/>
                    </a:cubicBezTo>
                    <a:cubicBezTo>
                      <a:pt x="122" y="122"/>
                      <a:pt x="122" y="122"/>
                      <a:pt x="122" y="122"/>
                    </a:cubicBezTo>
                    <a:cubicBezTo>
                      <a:pt x="123" y="122"/>
                      <a:pt x="126" y="121"/>
                      <a:pt x="127" y="119"/>
                    </a:cubicBezTo>
                    <a:cubicBezTo>
                      <a:pt x="139" y="98"/>
                      <a:pt x="139" y="98"/>
                      <a:pt x="139" y="98"/>
                    </a:cubicBezTo>
                    <a:cubicBezTo>
                      <a:pt x="140" y="96"/>
                      <a:pt x="140" y="94"/>
                      <a:pt x="139" y="92"/>
                    </a:cubicBezTo>
                    <a:moveTo>
                      <a:pt x="70" y="103"/>
                    </a:moveTo>
                    <a:cubicBezTo>
                      <a:pt x="53" y="103"/>
                      <a:pt x="39" y="89"/>
                      <a:pt x="39" y="72"/>
                    </a:cubicBezTo>
                    <a:cubicBezTo>
                      <a:pt x="39" y="55"/>
                      <a:pt x="53" y="42"/>
                      <a:pt x="70" y="42"/>
                    </a:cubicBezTo>
                    <a:cubicBezTo>
                      <a:pt x="87" y="42"/>
                      <a:pt x="101" y="55"/>
                      <a:pt x="101" y="72"/>
                    </a:cubicBezTo>
                    <a:cubicBezTo>
                      <a:pt x="101" y="89"/>
                      <a:pt x="87" y="103"/>
                      <a:pt x="70" y="10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2" name="Oval 9"/>
              <p:cNvSpPr>
                <a:spLocks noChangeArrowheads="1"/>
              </p:cNvSpPr>
              <p:nvPr/>
            </p:nvSpPr>
            <p:spPr bwMode="auto">
              <a:xfrm>
                <a:off x="4814" y="2591"/>
                <a:ext cx="94" cy="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89" name="Group 388"/>
          <p:cNvGrpSpPr/>
          <p:nvPr/>
        </p:nvGrpSpPr>
        <p:grpSpPr>
          <a:xfrm>
            <a:off x="9731143" y="1481323"/>
            <a:ext cx="611483" cy="611483"/>
            <a:chOff x="9775343" y="1427171"/>
            <a:chExt cx="611483" cy="611483"/>
          </a:xfrm>
        </p:grpSpPr>
        <p:sp>
          <p:nvSpPr>
            <p:cNvPr id="390" name="Oval 389"/>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tx1"/>
                </a:solidFill>
              </a:endParaRPr>
            </a:p>
          </p:txBody>
        </p:sp>
        <p:grpSp>
          <p:nvGrpSpPr>
            <p:cNvPr id="391" name="Group 180"/>
            <p:cNvGrpSpPr/>
            <p:nvPr/>
          </p:nvGrpSpPr>
          <p:grpSpPr>
            <a:xfrm>
              <a:off x="9827600" y="1500366"/>
              <a:ext cx="506969" cy="465093"/>
              <a:chOff x="6637338" y="2549526"/>
              <a:chExt cx="903288" cy="828675"/>
            </a:xfrm>
            <a:solidFill>
              <a:schemeClr val="bg1"/>
            </a:solidFill>
          </p:grpSpPr>
          <p:sp>
            <p:nvSpPr>
              <p:cNvPr id="392" name="Freeform 100"/>
              <p:cNvSpPr>
                <a:spLocks/>
              </p:cNvSpPr>
              <p:nvPr/>
            </p:nvSpPr>
            <p:spPr bwMode="auto">
              <a:xfrm>
                <a:off x="6637338" y="2913063"/>
                <a:ext cx="438150" cy="465138"/>
              </a:xfrm>
              <a:custGeom>
                <a:avLst/>
                <a:gdLst/>
                <a:ahLst/>
                <a:cxnLst>
                  <a:cxn ang="0">
                    <a:pos x="8" y="53"/>
                  </a:cxn>
                  <a:cxn ang="0">
                    <a:pos x="1" y="10"/>
                  </a:cxn>
                  <a:cxn ang="0">
                    <a:pos x="6" y="1"/>
                  </a:cxn>
                  <a:cxn ang="0">
                    <a:pos x="16" y="6"/>
                  </a:cxn>
                  <a:cxn ang="0">
                    <a:pos x="25" y="41"/>
                  </a:cxn>
                  <a:cxn ang="0">
                    <a:pos x="31" y="51"/>
                  </a:cxn>
                  <a:cxn ang="0">
                    <a:pos x="45" y="68"/>
                  </a:cxn>
                  <a:cxn ang="0">
                    <a:pos x="59" y="77"/>
                  </a:cxn>
                  <a:cxn ang="0">
                    <a:pos x="59" y="77"/>
                  </a:cxn>
                  <a:cxn ang="0">
                    <a:pos x="54" y="69"/>
                  </a:cxn>
                  <a:cxn ang="0">
                    <a:pos x="51" y="63"/>
                  </a:cxn>
                  <a:cxn ang="0">
                    <a:pos x="44" y="42"/>
                  </a:cxn>
                  <a:cxn ang="0">
                    <a:pos x="45" y="27"/>
                  </a:cxn>
                  <a:cxn ang="0">
                    <a:pos x="59" y="34"/>
                  </a:cxn>
                  <a:cxn ang="0">
                    <a:pos x="71" y="53"/>
                  </a:cxn>
                  <a:cxn ang="0">
                    <a:pos x="80" y="62"/>
                  </a:cxn>
                  <a:cxn ang="0">
                    <a:pos x="100" y="73"/>
                  </a:cxn>
                  <a:cxn ang="0">
                    <a:pos x="114" y="90"/>
                  </a:cxn>
                  <a:cxn ang="0">
                    <a:pos x="95" y="122"/>
                  </a:cxn>
                  <a:cxn ang="0">
                    <a:pos x="73" y="118"/>
                  </a:cxn>
                  <a:cxn ang="0">
                    <a:pos x="41" y="99"/>
                  </a:cxn>
                  <a:cxn ang="0">
                    <a:pos x="34" y="92"/>
                  </a:cxn>
                  <a:cxn ang="0">
                    <a:pos x="13" y="64"/>
                  </a:cxn>
                  <a:cxn ang="0">
                    <a:pos x="8" y="53"/>
                  </a:cxn>
                </a:cxnLst>
                <a:rect l="0" t="0" r="r" b="b"/>
                <a:pathLst>
                  <a:path w="117" h="124">
                    <a:moveTo>
                      <a:pt x="8" y="53"/>
                    </a:moveTo>
                    <a:cubicBezTo>
                      <a:pt x="1" y="10"/>
                      <a:pt x="1" y="10"/>
                      <a:pt x="1" y="10"/>
                    </a:cubicBezTo>
                    <a:cubicBezTo>
                      <a:pt x="0" y="6"/>
                      <a:pt x="2" y="2"/>
                      <a:pt x="6" y="1"/>
                    </a:cubicBezTo>
                    <a:cubicBezTo>
                      <a:pt x="10" y="0"/>
                      <a:pt x="15" y="2"/>
                      <a:pt x="16" y="6"/>
                    </a:cubicBezTo>
                    <a:cubicBezTo>
                      <a:pt x="25" y="41"/>
                      <a:pt x="25" y="41"/>
                      <a:pt x="25" y="41"/>
                    </a:cubicBezTo>
                    <a:cubicBezTo>
                      <a:pt x="26" y="45"/>
                      <a:pt x="28" y="48"/>
                      <a:pt x="31" y="51"/>
                    </a:cubicBezTo>
                    <a:cubicBezTo>
                      <a:pt x="45" y="68"/>
                      <a:pt x="45" y="68"/>
                      <a:pt x="45" y="68"/>
                    </a:cubicBezTo>
                    <a:cubicBezTo>
                      <a:pt x="48" y="72"/>
                      <a:pt x="53" y="75"/>
                      <a:pt x="59" y="77"/>
                    </a:cubicBezTo>
                    <a:cubicBezTo>
                      <a:pt x="59" y="77"/>
                      <a:pt x="59" y="77"/>
                      <a:pt x="59" y="77"/>
                    </a:cubicBezTo>
                    <a:cubicBezTo>
                      <a:pt x="54" y="69"/>
                      <a:pt x="54" y="69"/>
                      <a:pt x="54" y="69"/>
                    </a:cubicBezTo>
                    <a:cubicBezTo>
                      <a:pt x="53" y="68"/>
                      <a:pt x="52" y="66"/>
                      <a:pt x="51" y="63"/>
                    </a:cubicBezTo>
                    <a:cubicBezTo>
                      <a:pt x="49" y="58"/>
                      <a:pt x="45" y="47"/>
                      <a:pt x="44" y="42"/>
                    </a:cubicBezTo>
                    <a:cubicBezTo>
                      <a:pt x="42" y="37"/>
                      <a:pt x="40" y="29"/>
                      <a:pt x="45" y="27"/>
                    </a:cubicBezTo>
                    <a:cubicBezTo>
                      <a:pt x="51" y="25"/>
                      <a:pt x="56" y="29"/>
                      <a:pt x="59" y="34"/>
                    </a:cubicBezTo>
                    <a:cubicBezTo>
                      <a:pt x="61" y="37"/>
                      <a:pt x="67" y="47"/>
                      <a:pt x="71" y="53"/>
                    </a:cubicBezTo>
                    <a:cubicBezTo>
                      <a:pt x="73" y="57"/>
                      <a:pt x="77" y="60"/>
                      <a:pt x="80" y="62"/>
                    </a:cubicBezTo>
                    <a:cubicBezTo>
                      <a:pt x="100" y="73"/>
                      <a:pt x="100" y="73"/>
                      <a:pt x="100" y="73"/>
                    </a:cubicBezTo>
                    <a:cubicBezTo>
                      <a:pt x="106" y="77"/>
                      <a:pt x="112" y="82"/>
                      <a:pt x="114" y="90"/>
                    </a:cubicBezTo>
                    <a:cubicBezTo>
                      <a:pt x="117" y="104"/>
                      <a:pt x="109" y="118"/>
                      <a:pt x="95" y="122"/>
                    </a:cubicBezTo>
                    <a:cubicBezTo>
                      <a:pt x="87" y="124"/>
                      <a:pt x="79" y="122"/>
                      <a:pt x="73" y="118"/>
                    </a:cubicBezTo>
                    <a:cubicBezTo>
                      <a:pt x="61" y="110"/>
                      <a:pt x="41" y="99"/>
                      <a:pt x="41" y="99"/>
                    </a:cubicBezTo>
                    <a:cubicBezTo>
                      <a:pt x="38" y="97"/>
                      <a:pt x="36" y="95"/>
                      <a:pt x="34" y="92"/>
                    </a:cubicBezTo>
                    <a:cubicBezTo>
                      <a:pt x="13" y="64"/>
                      <a:pt x="13" y="64"/>
                      <a:pt x="13" y="64"/>
                    </a:cubicBezTo>
                    <a:cubicBezTo>
                      <a:pt x="11" y="61"/>
                      <a:pt x="9" y="57"/>
                      <a:pt x="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93" name="Freeform 101"/>
              <p:cNvSpPr>
                <a:spLocks/>
              </p:cNvSpPr>
              <p:nvPr/>
            </p:nvSpPr>
            <p:spPr bwMode="auto">
              <a:xfrm>
                <a:off x="7099301" y="2913063"/>
                <a:ext cx="441325" cy="465138"/>
              </a:xfrm>
              <a:custGeom>
                <a:avLst/>
                <a:gdLst/>
                <a:ahLst/>
                <a:cxnLst>
                  <a:cxn ang="0">
                    <a:pos x="109" y="53"/>
                  </a:cxn>
                  <a:cxn ang="0">
                    <a:pos x="116" y="10"/>
                  </a:cxn>
                  <a:cxn ang="0">
                    <a:pos x="111" y="1"/>
                  </a:cxn>
                  <a:cxn ang="0">
                    <a:pos x="101" y="6"/>
                  </a:cxn>
                  <a:cxn ang="0">
                    <a:pos x="92" y="41"/>
                  </a:cxn>
                  <a:cxn ang="0">
                    <a:pos x="86" y="51"/>
                  </a:cxn>
                  <a:cxn ang="0">
                    <a:pos x="72" y="68"/>
                  </a:cxn>
                  <a:cxn ang="0">
                    <a:pos x="58" y="77"/>
                  </a:cxn>
                  <a:cxn ang="0">
                    <a:pos x="58" y="77"/>
                  </a:cxn>
                  <a:cxn ang="0">
                    <a:pos x="63" y="69"/>
                  </a:cxn>
                  <a:cxn ang="0">
                    <a:pos x="66" y="63"/>
                  </a:cxn>
                  <a:cxn ang="0">
                    <a:pos x="73" y="42"/>
                  </a:cxn>
                  <a:cxn ang="0">
                    <a:pos x="72" y="27"/>
                  </a:cxn>
                  <a:cxn ang="0">
                    <a:pos x="58" y="34"/>
                  </a:cxn>
                  <a:cxn ang="0">
                    <a:pos x="46" y="53"/>
                  </a:cxn>
                  <a:cxn ang="0">
                    <a:pos x="37" y="62"/>
                  </a:cxn>
                  <a:cxn ang="0">
                    <a:pos x="17" y="73"/>
                  </a:cxn>
                  <a:cxn ang="0">
                    <a:pos x="3" y="90"/>
                  </a:cxn>
                  <a:cxn ang="0">
                    <a:pos x="22" y="122"/>
                  </a:cxn>
                  <a:cxn ang="0">
                    <a:pos x="44" y="118"/>
                  </a:cxn>
                  <a:cxn ang="0">
                    <a:pos x="76" y="99"/>
                  </a:cxn>
                  <a:cxn ang="0">
                    <a:pos x="83" y="92"/>
                  </a:cxn>
                  <a:cxn ang="0">
                    <a:pos x="104" y="64"/>
                  </a:cxn>
                  <a:cxn ang="0">
                    <a:pos x="109" y="53"/>
                  </a:cxn>
                </a:cxnLst>
                <a:rect l="0" t="0" r="r" b="b"/>
                <a:pathLst>
                  <a:path w="118" h="124">
                    <a:moveTo>
                      <a:pt x="109" y="53"/>
                    </a:moveTo>
                    <a:cubicBezTo>
                      <a:pt x="116" y="10"/>
                      <a:pt x="116" y="10"/>
                      <a:pt x="116" y="10"/>
                    </a:cubicBezTo>
                    <a:cubicBezTo>
                      <a:pt x="118" y="6"/>
                      <a:pt x="115" y="2"/>
                      <a:pt x="111" y="1"/>
                    </a:cubicBezTo>
                    <a:cubicBezTo>
                      <a:pt x="107" y="0"/>
                      <a:pt x="102" y="2"/>
                      <a:pt x="101" y="6"/>
                    </a:cubicBezTo>
                    <a:cubicBezTo>
                      <a:pt x="92" y="41"/>
                      <a:pt x="92" y="41"/>
                      <a:pt x="92" y="41"/>
                    </a:cubicBezTo>
                    <a:cubicBezTo>
                      <a:pt x="91" y="45"/>
                      <a:pt x="89" y="48"/>
                      <a:pt x="86" y="51"/>
                    </a:cubicBezTo>
                    <a:cubicBezTo>
                      <a:pt x="72" y="68"/>
                      <a:pt x="72" y="68"/>
                      <a:pt x="72" y="68"/>
                    </a:cubicBezTo>
                    <a:cubicBezTo>
                      <a:pt x="69" y="72"/>
                      <a:pt x="64" y="75"/>
                      <a:pt x="58" y="77"/>
                    </a:cubicBezTo>
                    <a:cubicBezTo>
                      <a:pt x="58" y="77"/>
                      <a:pt x="58" y="77"/>
                      <a:pt x="58" y="77"/>
                    </a:cubicBezTo>
                    <a:cubicBezTo>
                      <a:pt x="63" y="69"/>
                      <a:pt x="63" y="69"/>
                      <a:pt x="63" y="69"/>
                    </a:cubicBezTo>
                    <a:cubicBezTo>
                      <a:pt x="64" y="68"/>
                      <a:pt x="65" y="66"/>
                      <a:pt x="66" y="63"/>
                    </a:cubicBezTo>
                    <a:cubicBezTo>
                      <a:pt x="68" y="58"/>
                      <a:pt x="72" y="47"/>
                      <a:pt x="73" y="42"/>
                    </a:cubicBezTo>
                    <a:cubicBezTo>
                      <a:pt x="75" y="37"/>
                      <a:pt x="77" y="29"/>
                      <a:pt x="72" y="27"/>
                    </a:cubicBezTo>
                    <a:cubicBezTo>
                      <a:pt x="66" y="25"/>
                      <a:pt x="61" y="29"/>
                      <a:pt x="58" y="34"/>
                    </a:cubicBezTo>
                    <a:cubicBezTo>
                      <a:pt x="56" y="37"/>
                      <a:pt x="50" y="47"/>
                      <a:pt x="46" y="53"/>
                    </a:cubicBezTo>
                    <a:cubicBezTo>
                      <a:pt x="44" y="57"/>
                      <a:pt x="40" y="60"/>
                      <a:pt x="37" y="62"/>
                    </a:cubicBezTo>
                    <a:cubicBezTo>
                      <a:pt x="17" y="73"/>
                      <a:pt x="17" y="73"/>
                      <a:pt x="17" y="73"/>
                    </a:cubicBezTo>
                    <a:cubicBezTo>
                      <a:pt x="11" y="77"/>
                      <a:pt x="5" y="82"/>
                      <a:pt x="3" y="90"/>
                    </a:cubicBezTo>
                    <a:cubicBezTo>
                      <a:pt x="0" y="104"/>
                      <a:pt x="8" y="118"/>
                      <a:pt x="22" y="122"/>
                    </a:cubicBezTo>
                    <a:cubicBezTo>
                      <a:pt x="30" y="124"/>
                      <a:pt x="38" y="122"/>
                      <a:pt x="44" y="118"/>
                    </a:cubicBezTo>
                    <a:cubicBezTo>
                      <a:pt x="56" y="110"/>
                      <a:pt x="76" y="99"/>
                      <a:pt x="76" y="99"/>
                    </a:cubicBezTo>
                    <a:cubicBezTo>
                      <a:pt x="79" y="97"/>
                      <a:pt x="81" y="95"/>
                      <a:pt x="83" y="92"/>
                    </a:cubicBezTo>
                    <a:cubicBezTo>
                      <a:pt x="104" y="64"/>
                      <a:pt x="104" y="64"/>
                      <a:pt x="104" y="64"/>
                    </a:cubicBezTo>
                    <a:cubicBezTo>
                      <a:pt x="106" y="61"/>
                      <a:pt x="108" y="57"/>
                      <a:pt x="109"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94" name="Freeform 102"/>
              <p:cNvSpPr>
                <a:spLocks/>
              </p:cNvSpPr>
              <p:nvPr/>
            </p:nvSpPr>
            <p:spPr bwMode="auto">
              <a:xfrm>
                <a:off x="7116763" y="2846388"/>
                <a:ext cx="19050" cy="55563"/>
              </a:xfrm>
              <a:custGeom>
                <a:avLst/>
                <a:gdLst/>
                <a:ahLst/>
                <a:cxnLst>
                  <a:cxn ang="0">
                    <a:pos x="2" y="1"/>
                  </a:cxn>
                  <a:cxn ang="0">
                    <a:pos x="0" y="0"/>
                  </a:cxn>
                  <a:cxn ang="0">
                    <a:pos x="0" y="15"/>
                  </a:cxn>
                  <a:cxn ang="0">
                    <a:pos x="2" y="14"/>
                  </a:cxn>
                  <a:cxn ang="0">
                    <a:pos x="4" y="11"/>
                  </a:cxn>
                  <a:cxn ang="0">
                    <a:pos x="5" y="8"/>
                  </a:cxn>
                  <a:cxn ang="0">
                    <a:pos x="2" y="1"/>
                  </a:cxn>
                </a:cxnLst>
                <a:rect l="0" t="0" r="r" b="b"/>
                <a:pathLst>
                  <a:path w="5" h="15">
                    <a:moveTo>
                      <a:pt x="2" y="1"/>
                    </a:moveTo>
                    <a:cubicBezTo>
                      <a:pt x="1" y="1"/>
                      <a:pt x="1" y="1"/>
                      <a:pt x="0" y="0"/>
                    </a:cubicBezTo>
                    <a:cubicBezTo>
                      <a:pt x="0" y="15"/>
                      <a:pt x="0" y="15"/>
                      <a:pt x="0" y="15"/>
                    </a:cubicBezTo>
                    <a:cubicBezTo>
                      <a:pt x="1" y="14"/>
                      <a:pt x="1" y="14"/>
                      <a:pt x="2" y="14"/>
                    </a:cubicBezTo>
                    <a:cubicBezTo>
                      <a:pt x="3" y="13"/>
                      <a:pt x="4" y="12"/>
                      <a:pt x="4" y="11"/>
                    </a:cubicBezTo>
                    <a:cubicBezTo>
                      <a:pt x="5" y="10"/>
                      <a:pt x="5" y="9"/>
                      <a:pt x="5" y="8"/>
                    </a:cubicBezTo>
                    <a:cubicBezTo>
                      <a:pt x="5" y="5"/>
                      <a:pt x="4" y="3"/>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95" name="Freeform 103"/>
              <p:cNvSpPr>
                <a:spLocks/>
              </p:cNvSpPr>
              <p:nvPr/>
            </p:nvSpPr>
            <p:spPr bwMode="auto">
              <a:xfrm>
                <a:off x="7050088" y="2719388"/>
                <a:ext cx="22225" cy="47625"/>
              </a:xfrm>
              <a:custGeom>
                <a:avLst/>
                <a:gdLst/>
                <a:ahLst/>
                <a:cxnLst>
                  <a:cxn ang="0">
                    <a:pos x="1" y="3"/>
                  </a:cxn>
                  <a:cxn ang="0">
                    <a:pos x="0" y="6"/>
                  </a:cxn>
                  <a:cxn ang="0">
                    <a:pos x="4" y="12"/>
                  </a:cxn>
                  <a:cxn ang="0">
                    <a:pos x="6" y="13"/>
                  </a:cxn>
                  <a:cxn ang="0">
                    <a:pos x="6" y="0"/>
                  </a:cxn>
                  <a:cxn ang="0">
                    <a:pos x="4" y="1"/>
                  </a:cxn>
                  <a:cxn ang="0">
                    <a:pos x="1" y="3"/>
                  </a:cxn>
                </a:cxnLst>
                <a:rect l="0" t="0" r="r" b="b"/>
                <a:pathLst>
                  <a:path w="6" h="13">
                    <a:moveTo>
                      <a:pt x="1" y="3"/>
                    </a:moveTo>
                    <a:cubicBezTo>
                      <a:pt x="1" y="4"/>
                      <a:pt x="0" y="5"/>
                      <a:pt x="0" y="6"/>
                    </a:cubicBezTo>
                    <a:cubicBezTo>
                      <a:pt x="0" y="9"/>
                      <a:pt x="2" y="11"/>
                      <a:pt x="4" y="12"/>
                    </a:cubicBezTo>
                    <a:cubicBezTo>
                      <a:pt x="5" y="13"/>
                      <a:pt x="5" y="13"/>
                      <a:pt x="6" y="13"/>
                    </a:cubicBezTo>
                    <a:cubicBezTo>
                      <a:pt x="6" y="0"/>
                      <a:pt x="6" y="0"/>
                      <a:pt x="6" y="0"/>
                    </a:cubicBezTo>
                    <a:cubicBezTo>
                      <a:pt x="5" y="0"/>
                      <a:pt x="5" y="0"/>
                      <a:pt x="4" y="1"/>
                    </a:cubicBezTo>
                    <a:cubicBezTo>
                      <a:pt x="3" y="1"/>
                      <a:pt x="2" y="2"/>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96" name="Freeform 104"/>
              <p:cNvSpPr>
                <a:spLocks noEditPoints="1"/>
              </p:cNvSpPr>
              <p:nvPr/>
            </p:nvSpPr>
            <p:spPr bwMode="auto">
              <a:xfrm>
                <a:off x="6824663" y="2549526"/>
                <a:ext cx="525463" cy="525463"/>
              </a:xfrm>
              <a:custGeom>
                <a:avLst/>
                <a:gdLst/>
                <a:ahLst/>
                <a:cxnLst>
                  <a:cxn ang="0">
                    <a:pos x="70" y="0"/>
                  </a:cxn>
                  <a:cxn ang="0">
                    <a:pos x="0" y="70"/>
                  </a:cxn>
                  <a:cxn ang="0">
                    <a:pos x="70" y="140"/>
                  </a:cxn>
                  <a:cxn ang="0">
                    <a:pos x="140" y="70"/>
                  </a:cxn>
                  <a:cxn ang="0">
                    <a:pos x="70" y="0"/>
                  </a:cxn>
                  <a:cxn ang="0">
                    <a:pos x="99" y="95"/>
                  </a:cxn>
                  <a:cxn ang="0">
                    <a:pos x="94" y="102"/>
                  </a:cxn>
                  <a:cxn ang="0">
                    <a:pos x="87" y="107"/>
                  </a:cxn>
                  <a:cxn ang="0">
                    <a:pos x="78" y="109"/>
                  </a:cxn>
                  <a:cxn ang="0">
                    <a:pos x="78" y="117"/>
                  </a:cxn>
                  <a:cxn ang="0">
                    <a:pos x="66" y="117"/>
                  </a:cxn>
                  <a:cxn ang="0">
                    <a:pos x="66" y="110"/>
                  </a:cxn>
                  <a:cxn ang="0">
                    <a:pos x="50" y="105"/>
                  </a:cxn>
                  <a:cxn ang="0">
                    <a:pos x="39" y="97"/>
                  </a:cxn>
                  <a:cxn ang="0">
                    <a:pos x="50" y="85"/>
                  </a:cxn>
                  <a:cxn ang="0">
                    <a:pos x="59" y="91"/>
                  </a:cxn>
                  <a:cxn ang="0">
                    <a:pos x="66" y="94"/>
                  </a:cxn>
                  <a:cxn ang="0">
                    <a:pos x="66" y="76"/>
                  </a:cxn>
                  <a:cxn ang="0">
                    <a:pos x="65" y="75"/>
                  </a:cxn>
                  <a:cxn ang="0">
                    <a:pos x="48" y="66"/>
                  </a:cxn>
                  <a:cxn ang="0">
                    <a:pos x="43" y="52"/>
                  </a:cxn>
                  <a:cxn ang="0">
                    <a:pos x="49" y="36"/>
                  </a:cxn>
                  <a:cxn ang="0">
                    <a:pos x="66" y="29"/>
                  </a:cxn>
                  <a:cxn ang="0">
                    <a:pos x="66" y="22"/>
                  </a:cxn>
                  <a:cxn ang="0">
                    <a:pos x="78" y="22"/>
                  </a:cxn>
                  <a:cxn ang="0">
                    <a:pos x="78" y="29"/>
                  </a:cxn>
                  <a:cxn ang="0">
                    <a:pos x="91" y="33"/>
                  </a:cxn>
                  <a:cxn ang="0">
                    <a:pos x="99" y="39"/>
                  </a:cxn>
                  <a:cxn ang="0">
                    <a:pos x="88" y="51"/>
                  </a:cxn>
                  <a:cxn ang="0">
                    <a:pos x="85" y="48"/>
                  </a:cxn>
                  <a:cxn ang="0">
                    <a:pos x="82" y="46"/>
                  </a:cxn>
                  <a:cxn ang="0">
                    <a:pos x="78" y="45"/>
                  </a:cxn>
                  <a:cxn ang="0">
                    <a:pos x="78" y="62"/>
                  </a:cxn>
                  <a:cxn ang="0">
                    <a:pos x="85" y="64"/>
                  </a:cxn>
                  <a:cxn ang="0">
                    <a:pos x="93" y="69"/>
                  </a:cxn>
                  <a:cxn ang="0">
                    <a:pos x="99" y="76"/>
                  </a:cxn>
                  <a:cxn ang="0">
                    <a:pos x="101" y="86"/>
                  </a:cxn>
                  <a:cxn ang="0">
                    <a:pos x="99" y="95"/>
                  </a:cxn>
                </a:cxnLst>
                <a:rect l="0" t="0" r="r" b="b"/>
                <a:pathLst>
                  <a:path w="140" h="140">
                    <a:moveTo>
                      <a:pt x="70" y="0"/>
                    </a:moveTo>
                    <a:cubicBezTo>
                      <a:pt x="31" y="0"/>
                      <a:pt x="0" y="31"/>
                      <a:pt x="0" y="70"/>
                    </a:cubicBezTo>
                    <a:cubicBezTo>
                      <a:pt x="0" y="108"/>
                      <a:pt x="31" y="140"/>
                      <a:pt x="70" y="140"/>
                    </a:cubicBezTo>
                    <a:cubicBezTo>
                      <a:pt x="109" y="140"/>
                      <a:pt x="140" y="108"/>
                      <a:pt x="140" y="70"/>
                    </a:cubicBezTo>
                    <a:cubicBezTo>
                      <a:pt x="140" y="31"/>
                      <a:pt x="109" y="0"/>
                      <a:pt x="70" y="0"/>
                    </a:cubicBezTo>
                    <a:close/>
                    <a:moveTo>
                      <a:pt x="99" y="95"/>
                    </a:moveTo>
                    <a:cubicBezTo>
                      <a:pt x="98" y="98"/>
                      <a:pt x="96" y="100"/>
                      <a:pt x="94" y="102"/>
                    </a:cubicBezTo>
                    <a:cubicBezTo>
                      <a:pt x="92" y="104"/>
                      <a:pt x="90" y="105"/>
                      <a:pt x="87" y="107"/>
                    </a:cubicBezTo>
                    <a:cubicBezTo>
                      <a:pt x="84" y="108"/>
                      <a:pt x="81" y="109"/>
                      <a:pt x="78" y="109"/>
                    </a:cubicBezTo>
                    <a:cubicBezTo>
                      <a:pt x="78" y="117"/>
                      <a:pt x="78" y="117"/>
                      <a:pt x="78" y="117"/>
                    </a:cubicBezTo>
                    <a:cubicBezTo>
                      <a:pt x="66" y="117"/>
                      <a:pt x="66" y="117"/>
                      <a:pt x="66" y="117"/>
                    </a:cubicBezTo>
                    <a:cubicBezTo>
                      <a:pt x="66" y="110"/>
                      <a:pt x="66" y="110"/>
                      <a:pt x="66" y="110"/>
                    </a:cubicBezTo>
                    <a:cubicBezTo>
                      <a:pt x="60" y="109"/>
                      <a:pt x="55" y="108"/>
                      <a:pt x="50" y="105"/>
                    </a:cubicBezTo>
                    <a:cubicBezTo>
                      <a:pt x="46" y="103"/>
                      <a:pt x="42" y="100"/>
                      <a:pt x="39" y="97"/>
                    </a:cubicBezTo>
                    <a:cubicBezTo>
                      <a:pt x="50" y="85"/>
                      <a:pt x="50" y="85"/>
                      <a:pt x="50" y="85"/>
                    </a:cubicBezTo>
                    <a:cubicBezTo>
                      <a:pt x="53" y="87"/>
                      <a:pt x="56" y="89"/>
                      <a:pt x="59" y="91"/>
                    </a:cubicBezTo>
                    <a:cubicBezTo>
                      <a:pt x="61" y="93"/>
                      <a:pt x="64" y="93"/>
                      <a:pt x="66" y="94"/>
                    </a:cubicBezTo>
                    <a:cubicBezTo>
                      <a:pt x="66" y="76"/>
                      <a:pt x="66" y="76"/>
                      <a:pt x="66" y="76"/>
                    </a:cubicBezTo>
                    <a:cubicBezTo>
                      <a:pt x="65" y="75"/>
                      <a:pt x="65" y="75"/>
                      <a:pt x="65" y="75"/>
                    </a:cubicBezTo>
                    <a:cubicBezTo>
                      <a:pt x="58" y="73"/>
                      <a:pt x="52" y="70"/>
                      <a:pt x="48" y="66"/>
                    </a:cubicBezTo>
                    <a:cubicBezTo>
                      <a:pt x="45" y="63"/>
                      <a:pt x="43" y="58"/>
                      <a:pt x="43" y="52"/>
                    </a:cubicBezTo>
                    <a:cubicBezTo>
                      <a:pt x="43" y="45"/>
                      <a:pt x="45" y="40"/>
                      <a:pt x="49" y="36"/>
                    </a:cubicBezTo>
                    <a:cubicBezTo>
                      <a:pt x="53" y="32"/>
                      <a:pt x="59" y="30"/>
                      <a:pt x="66" y="29"/>
                    </a:cubicBezTo>
                    <a:cubicBezTo>
                      <a:pt x="66" y="22"/>
                      <a:pt x="66" y="22"/>
                      <a:pt x="66" y="22"/>
                    </a:cubicBezTo>
                    <a:cubicBezTo>
                      <a:pt x="78" y="22"/>
                      <a:pt x="78" y="22"/>
                      <a:pt x="78" y="22"/>
                    </a:cubicBezTo>
                    <a:cubicBezTo>
                      <a:pt x="78" y="29"/>
                      <a:pt x="78" y="29"/>
                      <a:pt x="78" y="29"/>
                    </a:cubicBezTo>
                    <a:cubicBezTo>
                      <a:pt x="83" y="29"/>
                      <a:pt x="88" y="31"/>
                      <a:pt x="91" y="33"/>
                    </a:cubicBezTo>
                    <a:cubicBezTo>
                      <a:pt x="94" y="35"/>
                      <a:pt x="97" y="37"/>
                      <a:pt x="99" y="39"/>
                    </a:cubicBezTo>
                    <a:cubicBezTo>
                      <a:pt x="88" y="51"/>
                      <a:pt x="88" y="51"/>
                      <a:pt x="88" y="51"/>
                    </a:cubicBezTo>
                    <a:cubicBezTo>
                      <a:pt x="87" y="50"/>
                      <a:pt x="86" y="49"/>
                      <a:pt x="85" y="48"/>
                    </a:cubicBezTo>
                    <a:cubicBezTo>
                      <a:pt x="84" y="48"/>
                      <a:pt x="83" y="47"/>
                      <a:pt x="82" y="46"/>
                    </a:cubicBezTo>
                    <a:cubicBezTo>
                      <a:pt x="81" y="46"/>
                      <a:pt x="79" y="45"/>
                      <a:pt x="78" y="45"/>
                    </a:cubicBezTo>
                    <a:cubicBezTo>
                      <a:pt x="78" y="62"/>
                      <a:pt x="78" y="62"/>
                      <a:pt x="78" y="62"/>
                    </a:cubicBezTo>
                    <a:cubicBezTo>
                      <a:pt x="80" y="62"/>
                      <a:pt x="82" y="63"/>
                      <a:pt x="85" y="64"/>
                    </a:cubicBezTo>
                    <a:cubicBezTo>
                      <a:pt x="88" y="65"/>
                      <a:pt x="90" y="67"/>
                      <a:pt x="93" y="69"/>
                    </a:cubicBezTo>
                    <a:cubicBezTo>
                      <a:pt x="95" y="71"/>
                      <a:pt x="97" y="73"/>
                      <a:pt x="99" y="76"/>
                    </a:cubicBezTo>
                    <a:cubicBezTo>
                      <a:pt x="100" y="79"/>
                      <a:pt x="101" y="82"/>
                      <a:pt x="101" y="86"/>
                    </a:cubicBezTo>
                    <a:cubicBezTo>
                      <a:pt x="101" y="90"/>
                      <a:pt x="100" y="92"/>
                      <a:pt x="99" y="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spTree>
    <p:extLst>
      <p:ext uri="{BB962C8B-B14F-4D97-AF65-F5344CB8AC3E}">
        <p14:creationId xmlns:p14="http://schemas.microsoft.com/office/powerpoint/2010/main" val="939648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Cloud s</a:t>
            </a:r>
            <a:r>
              <a:rPr lang="en-US" dirty="0" smtClean="0"/>
              <a:t>ecurity management</a:t>
            </a:r>
            <a:endParaRPr lang="en-US" dirty="0"/>
          </a:p>
        </p:txBody>
      </p:sp>
      <p:sp>
        <p:nvSpPr>
          <p:cNvPr id="42" name="Text Placeholder 41"/>
          <p:cNvSpPr>
            <a:spLocks noGrp="1"/>
          </p:cNvSpPr>
          <p:nvPr>
            <p:ph type="body" sz="quarter" idx="12"/>
          </p:nvPr>
        </p:nvSpPr>
        <p:spPr/>
        <p:txBody>
          <a:bodyPr/>
          <a:lstStyle/>
          <a:p>
            <a:r>
              <a:rPr lang="en-US" dirty="0" smtClean="0"/>
              <a:t>Securing with Azure</a:t>
            </a:r>
            <a:endParaRPr lang="en-US" dirty="0"/>
          </a:p>
        </p:txBody>
      </p:sp>
      <p:sp>
        <p:nvSpPr>
          <p:cNvPr id="49" name="TextBox 48"/>
          <p:cNvSpPr txBox="1"/>
          <p:nvPr/>
        </p:nvSpPr>
        <p:spPr>
          <a:xfrm rot="16200000">
            <a:off x="129722" y="2198805"/>
            <a:ext cx="2011680" cy="274322"/>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Challenges</a:t>
            </a:r>
          </a:p>
        </p:txBody>
      </p:sp>
      <p:sp>
        <p:nvSpPr>
          <p:cNvPr id="50" name="TextBox 49"/>
          <p:cNvSpPr txBox="1"/>
          <p:nvPr/>
        </p:nvSpPr>
        <p:spPr>
          <a:xfrm rot="16200000">
            <a:off x="129720" y="4731694"/>
            <a:ext cx="2011680" cy="274320"/>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Capabilities</a:t>
            </a:r>
          </a:p>
        </p:txBody>
      </p:sp>
      <p:sp>
        <p:nvSpPr>
          <p:cNvPr id="51" name="object 21"/>
          <p:cNvSpPr/>
          <p:nvPr/>
        </p:nvSpPr>
        <p:spPr>
          <a:xfrm>
            <a:off x="1402992"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Proliferation </a:t>
            </a:r>
            <a:r>
              <a:rPr lang="en-US" sz="1500" b="1" spc="-5" dirty="0">
                <a:solidFill>
                  <a:srgbClr val="FFFFFF"/>
                </a:solidFill>
                <a:cs typeface="Arial"/>
              </a:rPr>
              <a:t>of </a:t>
            </a:r>
            <a:br>
              <a:rPr lang="en-US" sz="1500" b="1" spc="-5" dirty="0">
                <a:solidFill>
                  <a:srgbClr val="FFFFFF"/>
                </a:solidFill>
                <a:cs typeface="Arial"/>
              </a:rPr>
            </a:br>
            <a:r>
              <a:rPr lang="en-US" sz="1500" b="1" spc="-5" dirty="0">
                <a:solidFill>
                  <a:srgbClr val="FFFFFF"/>
                </a:solidFill>
                <a:cs typeface="Arial"/>
              </a:rPr>
              <a:t>cloud services</a:t>
            </a:r>
          </a:p>
        </p:txBody>
      </p:sp>
      <p:sp>
        <p:nvSpPr>
          <p:cNvPr id="52" name="object 21"/>
          <p:cNvSpPr/>
          <p:nvPr/>
        </p:nvSpPr>
        <p:spPr>
          <a:xfrm>
            <a:off x="1402992"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Native integration with services along with comprehensive view across platform and </a:t>
            </a:r>
            <a:r>
              <a:rPr lang="en-US" sz="1500" spc="-5" dirty="0" smtClean="0">
                <a:solidFill>
                  <a:srgbClr val="FFFFFF"/>
                </a:solidFill>
                <a:cs typeface="Arial"/>
              </a:rPr>
              <a:t>beyond.</a:t>
            </a:r>
            <a:endParaRPr lang="en-US" sz="1500" spc="-5" dirty="0">
              <a:solidFill>
                <a:srgbClr val="FFFFFF"/>
              </a:solidFill>
              <a:cs typeface="Arial"/>
            </a:endParaRPr>
          </a:p>
        </p:txBody>
      </p:sp>
      <p:sp>
        <p:nvSpPr>
          <p:cNvPr id="53" name="object 21"/>
          <p:cNvSpPr/>
          <p:nvPr/>
        </p:nvSpPr>
        <p:spPr>
          <a:xfrm>
            <a:off x="3895384"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Security </a:t>
            </a:r>
            <a:r>
              <a:rPr lang="en-US" sz="1500" b="1" spc="-5" dirty="0">
                <a:solidFill>
                  <a:srgbClr val="FFFFFF"/>
                </a:solidFill>
                <a:cs typeface="Arial"/>
              </a:rPr>
              <a:t/>
            </a:r>
            <a:br>
              <a:rPr lang="en-US" sz="1500" b="1" spc="-5" dirty="0">
                <a:solidFill>
                  <a:srgbClr val="FFFFFF"/>
                </a:solidFill>
                <a:cs typeface="Arial"/>
              </a:rPr>
            </a:br>
            <a:r>
              <a:rPr lang="en-US" sz="1500" b="1" spc="-5" dirty="0">
                <a:solidFill>
                  <a:srgbClr val="FFFFFF"/>
                </a:solidFill>
                <a:cs typeface="Arial"/>
              </a:rPr>
              <a:t>baseline drift</a:t>
            </a:r>
          </a:p>
        </p:txBody>
      </p:sp>
      <p:sp>
        <p:nvSpPr>
          <p:cNvPr id="54" name="object 12"/>
          <p:cNvSpPr/>
          <p:nvPr/>
        </p:nvSpPr>
        <p:spPr>
          <a:xfrm>
            <a:off x="4824505"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55" name="object 21"/>
          <p:cNvSpPr/>
          <p:nvPr/>
        </p:nvSpPr>
        <p:spPr>
          <a:xfrm>
            <a:off x="3895384"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Continuous assessments against the specified policy and </a:t>
            </a:r>
            <a:r>
              <a:rPr lang="en-US" sz="1500" spc="-5" dirty="0" smtClean="0">
                <a:solidFill>
                  <a:srgbClr val="FFFFFF"/>
                </a:solidFill>
                <a:cs typeface="Arial"/>
              </a:rPr>
              <a:t>recommendations.</a:t>
            </a:r>
            <a:endParaRPr lang="en-US" sz="1500" spc="-5" dirty="0">
              <a:solidFill>
                <a:srgbClr val="FFFFFF"/>
              </a:solidFill>
              <a:cs typeface="Arial"/>
            </a:endParaRPr>
          </a:p>
        </p:txBody>
      </p:sp>
      <p:sp>
        <p:nvSpPr>
          <p:cNvPr id="56" name="object 21"/>
          <p:cNvSpPr/>
          <p:nvPr/>
        </p:nvSpPr>
        <p:spPr>
          <a:xfrm>
            <a:off x="6387776"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Resource </a:t>
            </a:r>
            <a:r>
              <a:rPr lang="en-US" sz="1500" b="1" spc="-5" dirty="0">
                <a:solidFill>
                  <a:srgbClr val="FFFFFF"/>
                </a:solidFill>
                <a:cs typeface="Arial"/>
              </a:rPr>
              <a:t>and skills shortage</a:t>
            </a:r>
          </a:p>
        </p:txBody>
      </p:sp>
      <p:sp>
        <p:nvSpPr>
          <p:cNvPr id="57" name="object 12"/>
          <p:cNvSpPr/>
          <p:nvPr/>
        </p:nvSpPr>
        <p:spPr>
          <a:xfrm>
            <a:off x="7316897"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58" name="object 21"/>
          <p:cNvSpPr/>
          <p:nvPr/>
        </p:nvSpPr>
        <p:spPr>
          <a:xfrm>
            <a:off x="6387776"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Continuously updated recommendations built on industry best practices and compliance; </a:t>
            </a:r>
            <a:r>
              <a:rPr lang="en-US" sz="1500" spc="-5" dirty="0" smtClean="0">
                <a:solidFill>
                  <a:srgbClr val="FFFFFF"/>
                </a:solidFill>
                <a:cs typeface="Arial"/>
              </a:rPr>
              <a:t>machine learning.</a:t>
            </a:r>
            <a:endParaRPr lang="en-US" sz="1500" spc="-5" dirty="0">
              <a:solidFill>
                <a:srgbClr val="FFFFFF"/>
              </a:solidFill>
              <a:cs typeface="Arial"/>
            </a:endParaRPr>
          </a:p>
        </p:txBody>
      </p:sp>
      <p:sp>
        <p:nvSpPr>
          <p:cNvPr id="59" name="object 21"/>
          <p:cNvSpPr/>
          <p:nvPr/>
        </p:nvSpPr>
        <p:spPr>
          <a:xfrm>
            <a:off x="8880168"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New </a:t>
            </a:r>
            <a:r>
              <a:rPr lang="en-US" sz="1500" b="1" spc="-5" dirty="0">
                <a:solidFill>
                  <a:srgbClr val="FFFFFF"/>
                </a:solidFill>
                <a:cs typeface="Arial"/>
              </a:rPr>
              <a:t>technologies </a:t>
            </a:r>
            <a:br>
              <a:rPr lang="en-US" sz="1500" b="1" spc="-5" dirty="0">
                <a:solidFill>
                  <a:srgbClr val="FFFFFF"/>
                </a:solidFill>
                <a:cs typeface="Arial"/>
              </a:rPr>
            </a:br>
            <a:r>
              <a:rPr lang="en-US" sz="1500" b="1" spc="-5" dirty="0">
                <a:solidFill>
                  <a:srgbClr val="FFFFFF"/>
                </a:solidFill>
                <a:cs typeface="Arial"/>
              </a:rPr>
              <a:t>like IoT</a:t>
            </a:r>
          </a:p>
        </p:txBody>
      </p:sp>
      <p:sp>
        <p:nvSpPr>
          <p:cNvPr id="60" name="object 12"/>
          <p:cNvSpPr/>
          <p:nvPr/>
        </p:nvSpPr>
        <p:spPr>
          <a:xfrm>
            <a:off x="9809289"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61" name="object 21"/>
          <p:cNvSpPr/>
          <p:nvPr/>
        </p:nvSpPr>
        <p:spPr>
          <a:xfrm>
            <a:off x="8880168"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Support for new technology natively </a:t>
            </a:r>
            <a:r>
              <a:rPr lang="en-US" sz="1500" spc="-5" dirty="0" smtClean="0">
                <a:solidFill>
                  <a:srgbClr val="FFFFFF"/>
                </a:solidFill>
                <a:cs typeface="Arial"/>
              </a:rPr>
              <a:t/>
            </a:r>
            <a:br>
              <a:rPr lang="en-US" sz="1500" spc="-5" dirty="0" smtClean="0">
                <a:solidFill>
                  <a:srgbClr val="FFFFFF"/>
                </a:solidFill>
                <a:cs typeface="Arial"/>
              </a:rPr>
            </a:br>
            <a:r>
              <a:rPr lang="en-US" sz="1500" spc="-5" dirty="0" smtClean="0">
                <a:solidFill>
                  <a:srgbClr val="FFFFFF"/>
                </a:solidFill>
                <a:cs typeface="Arial"/>
              </a:rPr>
              <a:t>in </a:t>
            </a:r>
            <a:r>
              <a:rPr lang="en-US" sz="1500" spc="-5" dirty="0">
                <a:solidFill>
                  <a:srgbClr val="FFFFFF"/>
                </a:solidFill>
                <a:cs typeface="Arial"/>
              </a:rPr>
              <a:t>the security </a:t>
            </a:r>
            <a:r>
              <a:rPr lang="en-US" sz="1500" spc="-5" dirty="0" smtClean="0">
                <a:solidFill>
                  <a:srgbClr val="FFFFFF"/>
                </a:solidFill>
                <a:cs typeface="Arial"/>
              </a:rPr>
              <a:t>platform.</a:t>
            </a:r>
            <a:endParaRPr lang="en-US" sz="1500" spc="-5" dirty="0">
              <a:solidFill>
                <a:srgbClr val="FFFFFF"/>
              </a:solidFill>
              <a:cs typeface="Arial"/>
            </a:endParaRPr>
          </a:p>
        </p:txBody>
      </p:sp>
      <p:sp>
        <p:nvSpPr>
          <p:cNvPr id="62" name="object 12"/>
          <p:cNvSpPr/>
          <p:nvPr/>
        </p:nvSpPr>
        <p:spPr>
          <a:xfrm>
            <a:off x="998400" y="3602410"/>
            <a:ext cx="274320" cy="0"/>
          </a:xfrm>
          <a:custGeom>
            <a:avLst/>
            <a:gdLst/>
            <a:ahLst/>
            <a:cxnLst/>
            <a:rect l="l" t="t" r="r" b="b"/>
            <a:pathLst>
              <a:path w="431800">
                <a:moveTo>
                  <a:pt x="0" y="0"/>
                </a:moveTo>
                <a:lnTo>
                  <a:pt x="431292" y="0"/>
                </a:lnTo>
              </a:path>
            </a:pathLst>
          </a:custGeom>
          <a:ln w="50292">
            <a:solidFill>
              <a:srgbClr val="005EB8"/>
            </a:solidFill>
          </a:ln>
        </p:spPr>
        <p:txBody>
          <a:bodyPr wrap="square" lIns="0" tIns="0" rIns="0" bIns="0" rtlCol="0"/>
          <a:lstStyle/>
          <a:p>
            <a:endParaRPr sz="1300" dirty="0"/>
          </a:p>
        </p:txBody>
      </p:sp>
      <p:sp>
        <p:nvSpPr>
          <p:cNvPr id="63" name="object 12"/>
          <p:cNvSpPr/>
          <p:nvPr/>
        </p:nvSpPr>
        <p:spPr>
          <a:xfrm>
            <a:off x="2332114"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grpSp>
        <p:nvGrpSpPr>
          <p:cNvPr id="46" name="Group 45"/>
          <p:cNvGrpSpPr/>
          <p:nvPr/>
        </p:nvGrpSpPr>
        <p:grpSpPr>
          <a:xfrm>
            <a:off x="2253967" y="1463325"/>
            <a:ext cx="611483" cy="611483"/>
            <a:chOff x="2574785" y="1409173"/>
            <a:chExt cx="611483" cy="611483"/>
          </a:xfrm>
        </p:grpSpPr>
        <p:sp>
          <p:nvSpPr>
            <p:cNvPr id="108" name="Oval 107"/>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sp>
          <p:nvSpPr>
            <p:cNvPr id="160" name="Freeform 6"/>
            <p:cNvSpPr>
              <a:spLocks/>
            </p:cNvSpPr>
            <p:nvPr/>
          </p:nvSpPr>
          <p:spPr bwMode="auto">
            <a:xfrm>
              <a:off x="2644069" y="1554233"/>
              <a:ext cx="472914" cy="321362"/>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p:cNvGrpSpPr/>
          <p:nvPr/>
        </p:nvGrpSpPr>
        <p:grpSpPr>
          <a:xfrm>
            <a:off x="4746359" y="1463325"/>
            <a:ext cx="611483" cy="611483"/>
            <a:chOff x="4928456" y="1427171"/>
            <a:chExt cx="611483" cy="611483"/>
          </a:xfrm>
        </p:grpSpPr>
        <p:sp>
          <p:nvSpPr>
            <p:cNvPr id="111" name="Oval 110"/>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161" name="Group 55"/>
            <p:cNvGrpSpPr>
              <a:grpSpLocks noChangeAspect="1"/>
            </p:cNvGrpSpPr>
            <p:nvPr/>
          </p:nvGrpSpPr>
          <p:grpSpPr bwMode="auto">
            <a:xfrm>
              <a:off x="5078037" y="1550600"/>
              <a:ext cx="312320" cy="364624"/>
              <a:chOff x="2049" y="1191"/>
              <a:chExt cx="1660" cy="1938"/>
            </a:xfrm>
            <a:solidFill>
              <a:schemeClr val="bg1"/>
            </a:solidFill>
          </p:grpSpPr>
          <p:sp>
            <p:nvSpPr>
              <p:cNvPr id="162" name="Freeform 56"/>
              <p:cNvSpPr>
                <a:spLocks/>
              </p:cNvSpPr>
              <p:nvPr/>
            </p:nvSpPr>
            <p:spPr bwMode="auto">
              <a:xfrm>
                <a:off x="2049" y="2680"/>
                <a:ext cx="354" cy="111"/>
              </a:xfrm>
              <a:custGeom>
                <a:avLst/>
                <a:gdLst/>
                <a:ahLst/>
                <a:cxnLst>
                  <a:cxn ang="0">
                    <a:pos x="150" y="24"/>
                  </a:cxn>
                  <a:cxn ang="0">
                    <a:pos x="126" y="0"/>
                  </a:cxn>
                  <a:cxn ang="0">
                    <a:pos x="23" y="0"/>
                  </a:cxn>
                  <a:cxn ang="0">
                    <a:pos x="0" y="24"/>
                  </a:cxn>
                  <a:cxn ang="0">
                    <a:pos x="23" y="47"/>
                  </a:cxn>
                  <a:cxn ang="0">
                    <a:pos x="126" y="47"/>
                  </a:cxn>
                  <a:cxn ang="0">
                    <a:pos x="150" y="24"/>
                  </a:cxn>
                </a:cxnLst>
                <a:rect l="0" t="0" r="r" b="b"/>
                <a:pathLst>
                  <a:path w="150" h="47">
                    <a:moveTo>
                      <a:pt x="150" y="24"/>
                    </a:moveTo>
                    <a:cubicBezTo>
                      <a:pt x="150" y="11"/>
                      <a:pt x="139" y="0"/>
                      <a:pt x="126" y="0"/>
                    </a:cubicBezTo>
                    <a:cubicBezTo>
                      <a:pt x="23" y="0"/>
                      <a:pt x="23" y="0"/>
                      <a:pt x="23" y="0"/>
                    </a:cubicBezTo>
                    <a:cubicBezTo>
                      <a:pt x="10" y="0"/>
                      <a:pt x="0" y="11"/>
                      <a:pt x="0" y="24"/>
                    </a:cubicBezTo>
                    <a:cubicBezTo>
                      <a:pt x="0" y="37"/>
                      <a:pt x="10" y="47"/>
                      <a:pt x="23" y="47"/>
                    </a:cubicBezTo>
                    <a:cubicBezTo>
                      <a:pt x="126" y="47"/>
                      <a:pt x="126" y="47"/>
                      <a:pt x="126" y="47"/>
                    </a:cubicBezTo>
                    <a:cubicBezTo>
                      <a:pt x="139" y="47"/>
                      <a:pt x="150" y="37"/>
                      <a:pt x="150" y="2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7"/>
              <p:cNvSpPr>
                <a:spLocks/>
              </p:cNvSpPr>
              <p:nvPr/>
            </p:nvSpPr>
            <p:spPr bwMode="auto">
              <a:xfrm>
                <a:off x="3555" y="2477"/>
                <a:ext cx="135" cy="612"/>
              </a:xfrm>
              <a:custGeom>
                <a:avLst/>
                <a:gdLst/>
                <a:ahLst/>
                <a:cxnLst>
                  <a:cxn ang="0">
                    <a:pos x="0" y="18"/>
                  </a:cxn>
                  <a:cxn ang="0">
                    <a:pos x="0" y="22"/>
                  </a:cxn>
                  <a:cxn ang="0">
                    <a:pos x="0" y="259"/>
                  </a:cxn>
                  <a:cxn ang="0">
                    <a:pos x="40" y="247"/>
                  </a:cxn>
                  <a:cxn ang="0">
                    <a:pos x="57" y="225"/>
                  </a:cxn>
                  <a:cxn ang="0">
                    <a:pos x="57" y="0"/>
                  </a:cxn>
                  <a:cxn ang="0">
                    <a:pos x="44" y="5"/>
                  </a:cxn>
                  <a:cxn ang="0">
                    <a:pos x="0" y="18"/>
                  </a:cxn>
                </a:cxnLst>
                <a:rect l="0" t="0" r="r" b="b"/>
                <a:pathLst>
                  <a:path w="57" h="259">
                    <a:moveTo>
                      <a:pt x="0" y="18"/>
                    </a:moveTo>
                    <a:cubicBezTo>
                      <a:pt x="0" y="19"/>
                      <a:pt x="0" y="21"/>
                      <a:pt x="0" y="22"/>
                    </a:cubicBezTo>
                    <a:cubicBezTo>
                      <a:pt x="0" y="259"/>
                      <a:pt x="0" y="259"/>
                      <a:pt x="0" y="259"/>
                    </a:cubicBezTo>
                    <a:cubicBezTo>
                      <a:pt x="40" y="247"/>
                      <a:pt x="40" y="247"/>
                      <a:pt x="40" y="247"/>
                    </a:cubicBezTo>
                    <a:cubicBezTo>
                      <a:pt x="51" y="244"/>
                      <a:pt x="57" y="237"/>
                      <a:pt x="57" y="225"/>
                    </a:cubicBezTo>
                    <a:cubicBezTo>
                      <a:pt x="57" y="0"/>
                      <a:pt x="57" y="0"/>
                      <a:pt x="57" y="0"/>
                    </a:cubicBezTo>
                    <a:cubicBezTo>
                      <a:pt x="53" y="2"/>
                      <a:pt x="49" y="4"/>
                      <a:pt x="44" y="5"/>
                    </a:cubicBezTo>
                    <a:lnTo>
                      <a:pt x="0"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58"/>
              <p:cNvSpPr>
                <a:spLocks/>
              </p:cNvSpPr>
              <p:nvPr/>
            </p:nvSpPr>
            <p:spPr bwMode="auto">
              <a:xfrm>
                <a:off x="2049" y="2106"/>
                <a:ext cx="354" cy="111"/>
              </a:xfrm>
              <a:custGeom>
                <a:avLst/>
                <a:gdLst/>
                <a:ahLst/>
                <a:cxnLst>
                  <a:cxn ang="0">
                    <a:pos x="23" y="47"/>
                  </a:cxn>
                  <a:cxn ang="0">
                    <a:pos x="126" y="47"/>
                  </a:cxn>
                  <a:cxn ang="0">
                    <a:pos x="150" y="24"/>
                  </a:cxn>
                  <a:cxn ang="0">
                    <a:pos x="126" y="0"/>
                  </a:cxn>
                  <a:cxn ang="0">
                    <a:pos x="23" y="0"/>
                  </a:cxn>
                  <a:cxn ang="0">
                    <a:pos x="0" y="24"/>
                  </a:cxn>
                  <a:cxn ang="0">
                    <a:pos x="23" y="47"/>
                  </a:cxn>
                </a:cxnLst>
                <a:rect l="0" t="0" r="r" b="b"/>
                <a:pathLst>
                  <a:path w="150" h="47">
                    <a:moveTo>
                      <a:pt x="23" y="47"/>
                    </a:moveTo>
                    <a:cubicBezTo>
                      <a:pt x="126" y="47"/>
                      <a:pt x="126" y="47"/>
                      <a:pt x="126" y="47"/>
                    </a:cubicBezTo>
                    <a:cubicBezTo>
                      <a:pt x="139" y="47"/>
                      <a:pt x="150" y="37"/>
                      <a:pt x="150" y="24"/>
                    </a:cubicBezTo>
                    <a:cubicBezTo>
                      <a:pt x="150" y="11"/>
                      <a:pt x="139" y="0"/>
                      <a:pt x="126" y="0"/>
                    </a:cubicBezTo>
                    <a:cubicBezTo>
                      <a:pt x="23" y="0"/>
                      <a:pt x="23" y="0"/>
                      <a:pt x="23" y="0"/>
                    </a:cubicBezTo>
                    <a:cubicBezTo>
                      <a:pt x="10" y="0"/>
                      <a:pt x="0" y="11"/>
                      <a:pt x="0" y="24"/>
                    </a:cubicBezTo>
                    <a:cubicBezTo>
                      <a:pt x="0" y="37"/>
                      <a:pt x="10" y="47"/>
                      <a:pt x="23"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9"/>
              <p:cNvSpPr>
                <a:spLocks/>
              </p:cNvSpPr>
              <p:nvPr/>
            </p:nvSpPr>
            <p:spPr bwMode="auto">
              <a:xfrm>
                <a:off x="2049" y="1532"/>
                <a:ext cx="354" cy="111"/>
              </a:xfrm>
              <a:custGeom>
                <a:avLst/>
                <a:gdLst/>
                <a:ahLst/>
                <a:cxnLst>
                  <a:cxn ang="0">
                    <a:pos x="23" y="47"/>
                  </a:cxn>
                  <a:cxn ang="0">
                    <a:pos x="126" y="47"/>
                  </a:cxn>
                  <a:cxn ang="0">
                    <a:pos x="150" y="23"/>
                  </a:cxn>
                  <a:cxn ang="0">
                    <a:pos x="126" y="0"/>
                  </a:cxn>
                  <a:cxn ang="0">
                    <a:pos x="23" y="0"/>
                  </a:cxn>
                  <a:cxn ang="0">
                    <a:pos x="0" y="23"/>
                  </a:cxn>
                  <a:cxn ang="0">
                    <a:pos x="23" y="47"/>
                  </a:cxn>
                </a:cxnLst>
                <a:rect l="0" t="0" r="r" b="b"/>
                <a:pathLst>
                  <a:path w="150" h="47">
                    <a:moveTo>
                      <a:pt x="23" y="47"/>
                    </a:moveTo>
                    <a:cubicBezTo>
                      <a:pt x="126" y="47"/>
                      <a:pt x="126" y="47"/>
                      <a:pt x="126" y="47"/>
                    </a:cubicBezTo>
                    <a:cubicBezTo>
                      <a:pt x="139" y="47"/>
                      <a:pt x="150" y="36"/>
                      <a:pt x="150" y="23"/>
                    </a:cubicBezTo>
                    <a:cubicBezTo>
                      <a:pt x="150" y="10"/>
                      <a:pt x="139" y="0"/>
                      <a:pt x="126" y="0"/>
                    </a:cubicBezTo>
                    <a:cubicBezTo>
                      <a:pt x="23" y="0"/>
                      <a:pt x="23" y="0"/>
                      <a:pt x="23" y="0"/>
                    </a:cubicBezTo>
                    <a:cubicBezTo>
                      <a:pt x="10" y="0"/>
                      <a:pt x="0" y="10"/>
                      <a:pt x="0" y="23"/>
                    </a:cubicBezTo>
                    <a:cubicBezTo>
                      <a:pt x="0" y="36"/>
                      <a:pt x="10" y="47"/>
                      <a:pt x="23"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60"/>
              <p:cNvSpPr>
                <a:spLocks/>
              </p:cNvSpPr>
              <p:nvPr/>
            </p:nvSpPr>
            <p:spPr bwMode="auto">
              <a:xfrm>
                <a:off x="3553" y="1839"/>
                <a:ext cx="137" cy="616"/>
              </a:xfrm>
              <a:custGeom>
                <a:avLst/>
                <a:gdLst/>
                <a:ahLst/>
                <a:cxnLst>
                  <a:cxn ang="0">
                    <a:pos x="2" y="16"/>
                  </a:cxn>
                  <a:cxn ang="0">
                    <a:pos x="1" y="24"/>
                  </a:cxn>
                  <a:cxn ang="0">
                    <a:pos x="1" y="261"/>
                  </a:cxn>
                  <a:cxn ang="0">
                    <a:pos x="41" y="250"/>
                  </a:cxn>
                  <a:cxn ang="0">
                    <a:pos x="58" y="228"/>
                  </a:cxn>
                  <a:cxn ang="0">
                    <a:pos x="58" y="0"/>
                  </a:cxn>
                  <a:cxn ang="0">
                    <a:pos x="56" y="1"/>
                  </a:cxn>
                  <a:cxn ang="0">
                    <a:pos x="2" y="16"/>
                  </a:cxn>
                </a:cxnLst>
                <a:rect l="0" t="0" r="r" b="b"/>
                <a:pathLst>
                  <a:path w="58" h="261">
                    <a:moveTo>
                      <a:pt x="2" y="16"/>
                    </a:moveTo>
                    <a:cubicBezTo>
                      <a:pt x="0" y="17"/>
                      <a:pt x="1" y="23"/>
                      <a:pt x="1" y="24"/>
                    </a:cubicBezTo>
                    <a:cubicBezTo>
                      <a:pt x="1" y="261"/>
                      <a:pt x="1" y="261"/>
                      <a:pt x="1" y="261"/>
                    </a:cubicBezTo>
                    <a:cubicBezTo>
                      <a:pt x="41" y="250"/>
                      <a:pt x="41" y="250"/>
                      <a:pt x="41" y="250"/>
                    </a:cubicBezTo>
                    <a:cubicBezTo>
                      <a:pt x="52" y="246"/>
                      <a:pt x="58" y="239"/>
                      <a:pt x="58" y="228"/>
                    </a:cubicBezTo>
                    <a:cubicBezTo>
                      <a:pt x="58" y="0"/>
                      <a:pt x="58" y="0"/>
                      <a:pt x="58" y="0"/>
                    </a:cubicBezTo>
                    <a:cubicBezTo>
                      <a:pt x="57" y="0"/>
                      <a:pt x="57" y="1"/>
                      <a:pt x="56" y="1"/>
                    </a:cubicBez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61"/>
              <p:cNvSpPr>
                <a:spLocks/>
              </p:cNvSpPr>
              <p:nvPr/>
            </p:nvSpPr>
            <p:spPr bwMode="auto">
              <a:xfrm>
                <a:off x="2882" y="2330"/>
                <a:ext cx="118" cy="194"/>
              </a:xfrm>
              <a:custGeom>
                <a:avLst/>
                <a:gdLst/>
                <a:ahLst/>
                <a:cxnLst>
                  <a:cxn ang="0">
                    <a:pos x="0" y="106"/>
                  </a:cxn>
                  <a:cxn ang="0">
                    <a:pos x="29" y="106"/>
                  </a:cxn>
                  <a:cxn ang="0">
                    <a:pos x="29" y="194"/>
                  </a:cxn>
                  <a:cxn ang="0">
                    <a:pos x="90" y="194"/>
                  </a:cxn>
                  <a:cxn ang="0">
                    <a:pos x="90" y="106"/>
                  </a:cxn>
                  <a:cxn ang="0">
                    <a:pos x="118" y="106"/>
                  </a:cxn>
                  <a:cxn ang="0">
                    <a:pos x="118" y="0"/>
                  </a:cxn>
                  <a:cxn ang="0">
                    <a:pos x="0" y="0"/>
                  </a:cxn>
                  <a:cxn ang="0">
                    <a:pos x="0" y="106"/>
                  </a:cxn>
                </a:cxnLst>
                <a:rect l="0" t="0" r="r" b="b"/>
                <a:pathLst>
                  <a:path w="118" h="194">
                    <a:moveTo>
                      <a:pt x="0" y="106"/>
                    </a:moveTo>
                    <a:lnTo>
                      <a:pt x="29" y="106"/>
                    </a:lnTo>
                    <a:lnTo>
                      <a:pt x="29" y="194"/>
                    </a:lnTo>
                    <a:lnTo>
                      <a:pt x="90" y="194"/>
                    </a:lnTo>
                    <a:lnTo>
                      <a:pt x="90" y="106"/>
                    </a:lnTo>
                    <a:lnTo>
                      <a:pt x="118" y="106"/>
                    </a:lnTo>
                    <a:lnTo>
                      <a:pt x="118" y="0"/>
                    </a:lnTo>
                    <a:lnTo>
                      <a:pt x="0" y="0"/>
                    </a:lnTo>
                    <a:lnTo>
                      <a:pt x="0"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62"/>
              <p:cNvSpPr>
                <a:spLocks noEditPoints="1"/>
              </p:cNvSpPr>
              <p:nvPr/>
            </p:nvSpPr>
            <p:spPr bwMode="auto">
              <a:xfrm>
                <a:off x="2141" y="1191"/>
                <a:ext cx="1568" cy="1938"/>
              </a:xfrm>
              <a:custGeom>
                <a:avLst/>
                <a:gdLst/>
                <a:ahLst/>
                <a:cxnLst>
                  <a:cxn ang="0">
                    <a:pos x="644" y="0"/>
                  </a:cxn>
                  <a:cxn ang="0">
                    <a:pos x="21" y="0"/>
                  </a:cxn>
                  <a:cxn ang="0">
                    <a:pos x="0" y="21"/>
                  </a:cxn>
                  <a:cxn ang="0">
                    <a:pos x="0" y="133"/>
                  </a:cxn>
                  <a:cxn ang="0">
                    <a:pos x="59" y="133"/>
                  </a:cxn>
                  <a:cxn ang="0">
                    <a:pos x="88" y="123"/>
                  </a:cxn>
                  <a:cxn ang="0">
                    <a:pos x="132" y="167"/>
                  </a:cxn>
                  <a:cxn ang="0">
                    <a:pos x="88" y="211"/>
                  </a:cxn>
                  <a:cxn ang="0">
                    <a:pos x="60" y="201"/>
                  </a:cxn>
                  <a:cxn ang="0">
                    <a:pos x="0" y="201"/>
                  </a:cxn>
                  <a:cxn ang="0">
                    <a:pos x="0" y="377"/>
                  </a:cxn>
                  <a:cxn ang="0">
                    <a:pos x="59" y="377"/>
                  </a:cxn>
                  <a:cxn ang="0">
                    <a:pos x="88" y="366"/>
                  </a:cxn>
                  <a:cxn ang="0">
                    <a:pos x="132" y="410"/>
                  </a:cxn>
                  <a:cxn ang="0">
                    <a:pos x="88" y="455"/>
                  </a:cxn>
                  <a:cxn ang="0">
                    <a:pos x="60" y="445"/>
                  </a:cxn>
                  <a:cxn ang="0">
                    <a:pos x="0" y="445"/>
                  </a:cxn>
                  <a:cxn ang="0">
                    <a:pos x="0" y="620"/>
                  </a:cxn>
                  <a:cxn ang="0">
                    <a:pos x="59" y="620"/>
                  </a:cxn>
                  <a:cxn ang="0">
                    <a:pos x="88" y="609"/>
                  </a:cxn>
                  <a:cxn ang="0">
                    <a:pos x="132" y="653"/>
                  </a:cxn>
                  <a:cxn ang="0">
                    <a:pos x="88" y="698"/>
                  </a:cxn>
                  <a:cxn ang="0">
                    <a:pos x="60" y="688"/>
                  </a:cxn>
                  <a:cxn ang="0">
                    <a:pos x="0" y="688"/>
                  </a:cxn>
                  <a:cxn ang="0">
                    <a:pos x="0" y="799"/>
                  </a:cxn>
                  <a:cxn ang="0">
                    <a:pos x="21" y="820"/>
                  </a:cxn>
                  <a:cxn ang="0">
                    <a:pos x="554" y="820"/>
                  </a:cxn>
                  <a:cxn ang="0">
                    <a:pos x="574" y="799"/>
                  </a:cxn>
                  <a:cxn ang="0">
                    <a:pos x="574" y="298"/>
                  </a:cxn>
                  <a:cxn ang="0">
                    <a:pos x="594" y="267"/>
                  </a:cxn>
                  <a:cxn ang="0">
                    <a:pos x="647" y="251"/>
                  </a:cxn>
                  <a:cxn ang="0">
                    <a:pos x="664" y="229"/>
                  </a:cxn>
                  <a:cxn ang="0">
                    <a:pos x="664" y="21"/>
                  </a:cxn>
                  <a:cxn ang="0">
                    <a:pos x="644" y="0"/>
                  </a:cxn>
                  <a:cxn ang="0">
                    <a:pos x="228" y="394"/>
                  </a:cxn>
                  <a:cxn ang="0">
                    <a:pos x="313" y="308"/>
                  </a:cxn>
                  <a:cxn ang="0">
                    <a:pos x="366" y="308"/>
                  </a:cxn>
                  <a:cxn ang="0">
                    <a:pos x="452" y="394"/>
                  </a:cxn>
                  <a:cxn ang="0">
                    <a:pos x="452" y="429"/>
                  </a:cxn>
                  <a:cxn ang="0">
                    <a:pos x="404" y="429"/>
                  </a:cxn>
                  <a:cxn ang="0">
                    <a:pos x="404" y="394"/>
                  </a:cxn>
                  <a:cxn ang="0">
                    <a:pos x="366" y="356"/>
                  </a:cxn>
                  <a:cxn ang="0">
                    <a:pos x="313" y="356"/>
                  </a:cxn>
                  <a:cxn ang="0">
                    <a:pos x="275" y="394"/>
                  </a:cxn>
                  <a:cxn ang="0">
                    <a:pos x="275" y="429"/>
                  </a:cxn>
                  <a:cxn ang="0">
                    <a:pos x="228" y="429"/>
                  </a:cxn>
                  <a:cxn ang="0">
                    <a:pos x="228" y="394"/>
                  </a:cxn>
                  <a:cxn ang="0">
                    <a:pos x="466" y="587"/>
                  </a:cxn>
                  <a:cxn ang="0">
                    <a:pos x="455" y="598"/>
                  </a:cxn>
                  <a:cxn ang="0">
                    <a:pos x="223" y="598"/>
                  </a:cxn>
                  <a:cxn ang="0">
                    <a:pos x="212" y="587"/>
                  </a:cxn>
                  <a:cxn ang="0">
                    <a:pos x="212" y="459"/>
                  </a:cxn>
                  <a:cxn ang="0">
                    <a:pos x="223" y="448"/>
                  </a:cxn>
                  <a:cxn ang="0">
                    <a:pos x="455" y="448"/>
                  </a:cxn>
                  <a:cxn ang="0">
                    <a:pos x="466" y="459"/>
                  </a:cxn>
                  <a:cxn ang="0">
                    <a:pos x="466" y="587"/>
                  </a:cxn>
                </a:cxnLst>
                <a:rect l="0" t="0" r="r" b="b"/>
                <a:pathLst>
                  <a:path w="664" h="820">
                    <a:moveTo>
                      <a:pt x="644" y="0"/>
                    </a:moveTo>
                    <a:cubicBezTo>
                      <a:pt x="21" y="0"/>
                      <a:pt x="21" y="0"/>
                      <a:pt x="21" y="0"/>
                    </a:cubicBezTo>
                    <a:cubicBezTo>
                      <a:pt x="10" y="0"/>
                      <a:pt x="0" y="10"/>
                      <a:pt x="0" y="21"/>
                    </a:cubicBezTo>
                    <a:cubicBezTo>
                      <a:pt x="0" y="133"/>
                      <a:pt x="0" y="133"/>
                      <a:pt x="0" y="133"/>
                    </a:cubicBezTo>
                    <a:cubicBezTo>
                      <a:pt x="59" y="133"/>
                      <a:pt x="59" y="133"/>
                      <a:pt x="59" y="133"/>
                    </a:cubicBezTo>
                    <a:cubicBezTo>
                      <a:pt x="67" y="127"/>
                      <a:pt x="77" y="123"/>
                      <a:pt x="88" y="123"/>
                    </a:cubicBezTo>
                    <a:cubicBezTo>
                      <a:pt x="112" y="123"/>
                      <a:pt x="132" y="142"/>
                      <a:pt x="132" y="167"/>
                    </a:cubicBezTo>
                    <a:cubicBezTo>
                      <a:pt x="132" y="191"/>
                      <a:pt x="112" y="211"/>
                      <a:pt x="88" y="211"/>
                    </a:cubicBezTo>
                    <a:cubicBezTo>
                      <a:pt x="77" y="211"/>
                      <a:pt x="67" y="208"/>
                      <a:pt x="60" y="201"/>
                    </a:cubicBezTo>
                    <a:cubicBezTo>
                      <a:pt x="0" y="201"/>
                      <a:pt x="0" y="201"/>
                      <a:pt x="0" y="201"/>
                    </a:cubicBezTo>
                    <a:cubicBezTo>
                      <a:pt x="0" y="377"/>
                      <a:pt x="0" y="377"/>
                      <a:pt x="0" y="377"/>
                    </a:cubicBezTo>
                    <a:cubicBezTo>
                      <a:pt x="59" y="377"/>
                      <a:pt x="59" y="377"/>
                      <a:pt x="59" y="377"/>
                    </a:cubicBezTo>
                    <a:cubicBezTo>
                      <a:pt x="67" y="370"/>
                      <a:pt x="77" y="366"/>
                      <a:pt x="88" y="366"/>
                    </a:cubicBezTo>
                    <a:cubicBezTo>
                      <a:pt x="112" y="366"/>
                      <a:pt x="132" y="386"/>
                      <a:pt x="132" y="410"/>
                    </a:cubicBezTo>
                    <a:cubicBezTo>
                      <a:pt x="132" y="435"/>
                      <a:pt x="112" y="455"/>
                      <a:pt x="88" y="455"/>
                    </a:cubicBezTo>
                    <a:cubicBezTo>
                      <a:pt x="77" y="455"/>
                      <a:pt x="67" y="451"/>
                      <a:pt x="60" y="445"/>
                    </a:cubicBezTo>
                    <a:cubicBezTo>
                      <a:pt x="0" y="445"/>
                      <a:pt x="0" y="445"/>
                      <a:pt x="0" y="445"/>
                    </a:cubicBezTo>
                    <a:cubicBezTo>
                      <a:pt x="0" y="620"/>
                      <a:pt x="0" y="620"/>
                      <a:pt x="0" y="620"/>
                    </a:cubicBezTo>
                    <a:cubicBezTo>
                      <a:pt x="59" y="620"/>
                      <a:pt x="59" y="620"/>
                      <a:pt x="59" y="620"/>
                    </a:cubicBezTo>
                    <a:cubicBezTo>
                      <a:pt x="67" y="613"/>
                      <a:pt x="77" y="609"/>
                      <a:pt x="88" y="609"/>
                    </a:cubicBezTo>
                    <a:cubicBezTo>
                      <a:pt x="112" y="609"/>
                      <a:pt x="132" y="629"/>
                      <a:pt x="132" y="653"/>
                    </a:cubicBezTo>
                    <a:cubicBezTo>
                      <a:pt x="132" y="678"/>
                      <a:pt x="112" y="698"/>
                      <a:pt x="88" y="698"/>
                    </a:cubicBezTo>
                    <a:cubicBezTo>
                      <a:pt x="77" y="698"/>
                      <a:pt x="67" y="694"/>
                      <a:pt x="60" y="688"/>
                    </a:cubicBezTo>
                    <a:cubicBezTo>
                      <a:pt x="0" y="688"/>
                      <a:pt x="0" y="688"/>
                      <a:pt x="0" y="688"/>
                    </a:cubicBezTo>
                    <a:cubicBezTo>
                      <a:pt x="0" y="799"/>
                      <a:pt x="0" y="799"/>
                      <a:pt x="0" y="799"/>
                    </a:cubicBezTo>
                    <a:cubicBezTo>
                      <a:pt x="0" y="811"/>
                      <a:pt x="10" y="820"/>
                      <a:pt x="21" y="820"/>
                    </a:cubicBezTo>
                    <a:cubicBezTo>
                      <a:pt x="554" y="820"/>
                      <a:pt x="554" y="820"/>
                      <a:pt x="554" y="820"/>
                    </a:cubicBezTo>
                    <a:cubicBezTo>
                      <a:pt x="565" y="820"/>
                      <a:pt x="574" y="811"/>
                      <a:pt x="574" y="799"/>
                    </a:cubicBezTo>
                    <a:cubicBezTo>
                      <a:pt x="574" y="298"/>
                      <a:pt x="574" y="298"/>
                      <a:pt x="574" y="298"/>
                    </a:cubicBezTo>
                    <a:cubicBezTo>
                      <a:pt x="574" y="284"/>
                      <a:pt x="578" y="271"/>
                      <a:pt x="594" y="267"/>
                    </a:cubicBezTo>
                    <a:cubicBezTo>
                      <a:pt x="647" y="251"/>
                      <a:pt x="647" y="251"/>
                      <a:pt x="647" y="251"/>
                    </a:cubicBezTo>
                    <a:cubicBezTo>
                      <a:pt x="659" y="248"/>
                      <a:pt x="664" y="242"/>
                      <a:pt x="664" y="229"/>
                    </a:cubicBezTo>
                    <a:cubicBezTo>
                      <a:pt x="664" y="21"/>
                      <a:pt x="664" y="21"/>
                      <a:pt x="664" y="21"/>
                    </a:cubicBezTo>
                    <a:cubicBezTo>
                      <a:pt x="664" y="10"/>
                      <a:pt x="655" y="0"/>
                      <a:pt x="644" y="0"/>
                    </a:cubicBezTo>
                    <a:moveTo>
                      <a:pt x="228" y="394"/>
                    </a:moveTo>
                    <a:cubicBezTo>
                      <a:pt x="228" y="347"/>
                      <a:pt x="266" y="308"/>
                      <a:pt x="313" y="308"/>
                    </a:cubicBezTo>
                    <a:cubicBezTo>
                      <a:pt x="366" y="308"/>
                      <a:pt x="366" y="308"/>
                      <a:pt x="366" y="308"/>
                    </a:cubicBezTo>
                    <a:cubicBezTo>
                      <a:pt x="413" y="308"/>
                      <a:pt x="452" y="347"/>
                      <a:pt x="452" y="394"/>
                    </a:cubicBezTo>
                    <a:cubicBezTo>
                      <a:pt x="452" y="429"/>
                      <a:pt x="452" y="429"/>
                      <a:pt x="452" y="429"/>
                    </a:cubicBezTo>
                    <a:cubicBezTo>
                      <a:pt x="404" y="429"/>
                      <a:pt x="404" y="429"/>
                      <a:pt x="404" y="429"/>
                    </a:cubicBezTo>
                    <a:cubicBezTo>
                      <a:pt x="404" y="394"/>
                      <a:pt x="404" y="394"/>
                      <a:pt x="404" y="394"/>
                    </a:cubicBezTo>
                    <a:cubicBezTo>
                      <a:pt x="404" y="373"/>
                      <a:pt x="387" y="356"/>
                      <a:pt x="366" y="356"/>
                    </a:cubicBezTo>
                    <a:cubicBezTo>
                      <a:pt x="313" y="356"/>
                      <a:pt x="313" y="356"/>
                      <a:pt x="313" y="356"/>
                    </a:cubicBezTo>
                    <a:cubicBezTo>
                      <a:pt x="292" y="356"/>
                      <a:pt x="275" y="373"/>
                      <a:pt x="275" y="394"/>
                    </a:cubicBezTo>
                    <a:cubicBezTo>
                      <a:pt x="275" y="429"/>
                      <a:pt x="275" y="429"/>
                      <a:pt x="275" y="429"/>
                    </a:cubicBezTo>
                    <a:cubicBezTo>
                      <a:pt x="228" y="429"/>
                      <a:pt x="228" y="429"/>
                      <a:pt x="228" y="429"/>
                    </a:cubicBezTo>
                    <a:lnTo>
                      <a:pt x="228" y="394"/>
                    </a:lnTo>
                    <a:close/>
                    <a:moveTo>
                      <a:pt x="466" y="587"/>
                    </a:moveTo>
                    <a:cubicBezTo>
                      <a:pt x="466" y="593"/>
                      <a:pt x="461" y="598"/>
                      <a:pt x="455" y="598"/>
                    </a:cubicBezTo>
                    <a:cubicBezTo>
                      <a:pt x="223" y="598"/>
                      <a:pt x="223" y="598"/>
                      <a:pt x="223" y="598"/>
                    </a:cubicBezTo>
                    <a:cubicBezTo>
                      <a:pt x="217" y="598"/>
                      <a:pt x="212" y="593"/>
                      <a:pt x="212" y="587"/>
                    </a:cubicBezTo>
                    <a:cubicBezTo>
                      <a:pt x="212" y="459"/>
                      <a:pt x="212" y="459"/>
                      <a:pt x="212" y="459"/>
                    </a:cubicBezTo>
                    <a:cubicBezTo>
                      <a:pt x="212" y="453"/>
                      <a:pt x="217" y="448"/>
                      <a:pt x="223" y="448"/>
                    </a:cubicBezTo>
                    <a:cubicBezTo>
                      <a:pt x="455" y="448"/>
                      <a:pt x="455" y="448"/>
                      <a:pt x="455" y="448"/>
                    </a:cubicBezTo>
                    <a:cubicBezTo>
                      <a:pt x="461" y="448"/>
                      <a:pt x="466" y="453"/>
                      <a:pt x="466" y="459"/>
                    </a:cubicBezTo>
                    <a:lnTo>
                      <a:pt x="466" y="5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7" name="Group 46"/>
          <p:cNvGrpSpPr/>
          <p:nvPr/>
        </p:nvGrpSpPr>
        <p:grpSpPr>
          <a:xfrm>
            <a:off x="7238751" y="1463325"/>
            <a:ext cx="611483" cy="611483"/>
            <a:chOff x="7379420" y="1422081"/>
            <a:chExt cx="611483" cy="611483"/>
          </a:xfrm>
        </p:grpSpPr>
        <p:sp>
          <p:nvSpPr>
            <p:cNvPr id="119" name="Oval 118"/>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169" name="Group 5"/>
            <p:cNvGrpSpPr>
              <a:grpSpLocks noChangeAspect="1"/>
            </p:cNvGrpSpPr>
            <p:nvPr/>
          </p:nvGrpSpPr>
          <p:grpSpPr bwMode="auto">
            <a:xfrm>
              <a:off x="7451806" y="1569730"/>
              <a:ext cx="466710" cy="316185"/>
              <a:chOff x="710" y="2391"/>
              <a:chExt cx="1141" cy="773"/>
            </a:xfrm>
            <a:solidFill>
              <a:schemeClr val="bg1"/>
            </a:solidFill>
          </p:grpSpPr>
          <p:sp>
            <p:nvSpPr>
              <p:cNvPr id="170" name="Freeform 6"/>
              <p:cNvSpPr>
                <a:spLocks noEditPoints="1"/>
              </p:cNvSpPr>
              <p:nvPr/>
            </p:nvSpPr>
            <p:spPr bwMode="auto">
              <a:xfrm>
                <a:off x="724" y="2609"/>
                <a:ext cx="480" cy="555"/>
              </a:xfrm>
              <a:custGeom>
                <a:avLst/>
                <a:gdLst/>
                <a:ahLst/>
                <a:cxnLst>
                  <a:cxn ang="0">
                    <a:pos x="75" y="135"/>
                  </a:cxn>
                  <a:cxn ang="0">
                    <a:pos x="72" y="132"/>
                  </a:cxn>
                  <a:cxn ang="0">
                    <a:pos x="7" y="198"/>
                  </a:cxn>
                  <a:cxn ang="0">
                    <a:pos x="3" y="215"/>
                  </a:cxn>
                  <a:cxn ang="0">
                    <a:pos x="21" y="221"/>
                  </a:cxn>
                  <a:cxn ang="0">
                    <a:pos x="24" y="220"/>
                  </a:cxn>
                  <a:cxn ang="0">
                    <a:pos x="91" y="151"/>
                  </a:cxn>
                  <a:cxn ang="0">
                    <a:pos x="75" y="135"/>
                  </a:cxn>
                  <a:cxn ang="0">
                    <a:pos x="131" y="180"/>
                  </a:cxn>
                  <a:cxn ang="0">
                    <a:pos x="131" y="221"/>
                  </a:cxn>
                  <a:cxn ang="0">
                    <a:pos x="145" y="235"/>
                  </a:cxn>
                  <a:cxn ang="0">
                    <a:pos x="158" y="221"/>
                  </a:cxn>
                  <a:cxn ang="0">
                    <a:pos x="158" y="164"/>
                  </a:cxn>
                  <a:cxn ang="0">
                    <a:pos x="154" y="154"/>
                  </a:cxn>
                  <a:cxn ang="0">
                    <a:pos x="121" y="120"/>
                  </a:cxn>
                  <a:cxn ang="0">
                    <a:pos x="165" y="75"/>
                  </a:cxn>
                  <a:cxn ang="0">
                    <a:pos x="169" y="52"/>
                  </a:cxn>
                  <a:cxn ang="0">
                    <a:pos x="149" y="38"/>
                  </a:cxn>
                  <a:cxn ang="0">
                    <a:pos x="36" y="38"/>
                  </a:cxn>
                  <a:cxn ang="0">
                    <a:pos x="26" y="49"/>
                  </a:cxn>
                  <a:cxn ang="0">
                    <a:pos x="36" y="60"/>
                  </a:cxn>
                  <a:cxn ang="0">
                    <a:pos x="114" y="60"/>
                  </a:cxn>
                  <a:cxn ang="0">
                    <a:pos x="81" y="93"/>
                  </a:cxn>
                  <a:cxn ang="0">
                    <a:pos x="74" y="111"/>
                  </a:cxn>
                  <a:cxn ang="0">
                    <a:pos x="81" y="129"/>
                  </a:cxn>
                  <a:cxn ang="0">
                    <a:pos x="131" y="180"/>
                  </a:cxn>
                  <a:cxn ang="0">
                    <a:pos x="181" y="45"/>
                  </a:cxn>
                  <a:cxn ang="0">
                    <a:pos x="203" y="23"/>
                  </a:cxn>
                  <a:cxn ang="0">
                    <a:pos x="181" y="0"/>
                  </a:cxn>
                  <a:cxn ang="0">
                    <a:pos x="158" y="23"/>
                  </a:cxn>
                  <a:cxn ang="0">
                    <a:pos x="181" y="45"/>
                  </a:cxn>
                </a:cxnLst>
                <a:rect l="0" t="0" r="r" b="b"/>
                <a:pathLst>
                  <a:path w="203" h="235">
                    <a:moveTo>
                      <a:pt x="75" y="135"/>
                    </a:moveTo>
                    <a:cubicBezTo>
                      <a:pt x="74" y="134"/>
                      <a:pt x="73" y="133"/>
                      <a:pt x="72" y="132"/>
                    </a:cubicBezTo>
                    <a:cubicBezTo>
                      <a:pt x="7" y="198"/>
                      <a:pt x="7" y="198"/>
                      <a:pt x="7" y="198"/>
                    </a:cubicBezTo>
                    <a:cubicBezTo>
                      <a:pt x="2" y="202"/>
                      <a:pt x="0" y="209"/>
                      <a:pt x="3" y="215"/>
                    </a:cubicBezTo>
                    <a:cubicBezTo>
                      <a:pt x="7" y="222"/>
                      <a:pt x="15" y="225"/>
                      <a:pt x="21" y="221"/>
                    </a:cubicBezTo>
                    <a:cubicBezTo>
                      <a:pt x="22" y="221"/>
                      <a:pt x="23" y="220"/>
                      <a:pt x="24" y="220"/>
                    </a:cubicBezTo>
                    <a:cubicBezTo>
                      <a:pt x="91" y="151"/>
                      <a:pt x="91" y="151"/>
                      <a:pt x="91" y="151"/>
                    </a:cubicBezTo>
                    <a:lnTo>
                      <a:pt x="75" y="135"/>
                    </a:lnTo>
                    <a:close/>
                    <a:moveTo>
                      <a:pt x="131" y="180"/>
                    </a:moveTo>
                    <a:cubicBezTo>
                      <a:pt x="131" y="221"/>
                      <a:pt x="131" y="221"/>
                      <a:pt x="131" y="221"/>
                    </a:cubicBezTo>
                    <a:cubicBezTo>
                      <a:pt x="131" y="229"/>
                      <a:pt x="137" y="235"/>
                      <a:pt x="145" y="235"/>
                    </a:cubicBezTo>
                    <a:cubicBezTo>
                      <a:pt x="152" y="235"/>
                      <a:pt x="158" y="227"/>
                      <a:pt x="158" y="221"/>
                    </a:cubicBezTo>
                    <a:cubicBezTo>
                      <a:pt x="158" y="164"/>
                      <a:pt x="158" y="164"/>
                      <a:pt x="158" y="164"/>
                    </a:cubicBezTo>
                    <a:cubicBezTo>
                      <a:pt x="158" y="160"/>
                      <a:pt x="157" y="156"/>
                      <a:pt x="154" y="154"/>
                    </a:cubicBezTo>
                    <a:cubicBezTo>
                      <a:pt x="121" y="120"/>
                      <a:pt x="121" y="120"/>
                      <a:pt x="121" y="120"/>
                    </a:cubicBezTo>
                    <a:cubicBezTo>
                      <a:pt x="165" y="75"/>
                      <a:pt x="165" y="75"/>
                      <a:pt x="165" y="75"/>
                    </a:cubicBezTo>
                    <a:cubicBezTo>
                      <a:pt x="173" y="65"/>
                      <a:pt x="169" y="52"/>
                      <a:pt x="169" y="52"/>
                    </a:cubicBezTo>
                    <a:cubicBezTo>
                      <a:pt x="164" y="38"/>
                      <a:pt x="149" y="38"/>
                      <a:pt x="149" y="38"/>
                    </a:cubicBezTo>
                    <a:cubicBezTo>
                      <a:pt x="36" y="38"/>
                      <a:pt x="36" y="38"/>
                      <a:pt x="36" y="38"/>
                    </a:cubicBezTo>
                    <a:cubicBezTo>
                      <a:pt x="30" y="38"/>
                      <a:pt x="26" y="43"/>
                      <a:pt x="26" y="49"/>
                    </a:cubicBezTo>
                    <a:cubicBezTo>
                      <a:pt x="26" y="55"/>
                      <a:pt x="30" y="60"/>
                      <a:pt x="36" y="60"/>
                    </a:cubicBezTo>
                    <a:cubicBezTo>
                      <a:pt x="114" y="60"/>
                      <a:pt x="114" y="60"/>
                      <a:pt x="114" y="60"/>
                    </a:cubicBezTo>
                    <a:cubicBezTo>
                      <a:pt x="81" y="93"/>
                      <a:pt x="81" y="93"/>
                      <a:pt x="81" y="93"/>
                    </a:cubicBezTo>
                    <a:cubicBezTo>
                      <a:pt x="77" y="98"/>
                      <a:pt x="74" y="104"/>
                      <a:pt x="74" y="111"/>
                    </a:cubicBezTo>
                    <a:cubicBezTo>
                      <a:pt x="74" y="118"/>
                      <a:pt x="77" y="124"/>
                      <a:pt x="81" y="129"/>
                    </a:cubicBezTo>
                    <a:lnTo>
                      <a:pt x="131" y="180"/>
                    </a:lnTo>
                    <a:close/>
                    <a:moveTo>
                      <a:pt x="181" y="45"/>
                    </a:moveTo>
                    <a:cubicBezTo>
                      <a:pt x="193" y="45"/>
                      <a:pt x="203" y="35"/>
                      <a:pt x="203" y="23"/>
                    </a:cubicBezTo>
                    <a:cubicBezTo>
                      <a:pt x="203" y="10"/>
                      <a:pt x="193" y="0"/>
                      <a:pt x="181" y="0"/>
                    </a:cubicBezTo>
                    <a:cubicBezTo>
                      <a:pt x="168" y="0"/>
                      <a:pt x="158" y="10"/>
                      <a:pt x="158" y="23"/>
                    </a:cubicBezTo>
                    <a:cubicBezTo>
                      <a:pt x="158" y="35"/>
                      <a:pt x="168" y="45"/>
                      <a:pt x="181"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7"/>
              <p:cNvSpPr>
                <a:spLocks/>
              </p:cNvSpPr>
              <p:nvPr/>
            </p:nvSpPr>
            <p:spPr bwMode="auto">
              <a:xfrm>
                <a:off x="1228" y="2722"/>
                <a:ext cx="279" cy="430"/>
              </a:xfrm>
              <a:custGeom>
                <a:avLst/>
                <a:gdLst/>
                <a:ahLst/>
                <a:cxnLst>
                  <a:cxn ang="0">
                    <a:pos x="61" y="0"/>
                  </a:cxn>
                  <a:cxn ang="0">
                    <a:pos x="78" y="7"/>
                  </a:cxn>
                  <a:cxn ang="0">
                    <a:pos x="69" y="22"/>
                  </a:cxn>
                  <a:cxn ang="0">
                    <a:pos x="77" y="31"/>
                  </a:cxn>
                  <a:cxn ang="0">
                    <a:pos x="118" y="31"/>
                  </a:cxn>
                  <a:cxn ang="0">
                    <a:pos x="117" y="72"/>
                  </a:cxn>
                  <a:cxn ang="0">
                    <a:pos x="109" y="80"/>
                  </a:cxn>
                  <a:cxn ang="0">
                    <a:pos x="99" y="69"/>
                  </a:cxn>
                  <a:cxn ang="0">
                    <a:pos x="94" y="71"/>
                  </a:cxn>
                  <a:cxn ang="0">
                    <a:pos x="87" y="88"/>
                  </a:cxn>
                  <a:cxn ang="0">
                    <a:pos x="88" y="95"/>
                  </a:cxn>
                  <a:cxn ang="0">
                    <a:pos x="88" y="95"/>
                  </a:cxn>
                  <a:cxn ang="0">
                    <a:pos x="95" y="110"/>
                  </a:cxn>
                  <a:cxn ang="0">
                    <a:pos x="109" y="100"/>
                  </a:cxn>
                  <a:cxn ang="0">
                    <a:pos x="118" y="107"/>
                  </a:cxn>
                  <a:cxn ang="0">
                    <a:pos x="118" y="151"/>
                  </a:cxn>
                  <a:cxn ang="0">
                    <a:pos x="75" y="151"/>
                  </a:cxn>
                  <a:cxn ang="0">
                    <a:pos x="69" y="159"/>
                  </a:cxn>
                  <a:cxn ang="0">
                    <a:pos x="78" y="174"/>
                  </a:cxn>
                  <a:cxn ang="0">
                    <a:pos x="64" y="181"/>
                  </a:cxn>
                  <a:cxn ang="0">
                    <a:pos x="63" y="181"/>
                  </a:cxn>
                  <a:cxn ang="0">
                    <a:pos x="57" y="182"/>
                  </a:cxn>
                  <a:cxn ang="0">
                    <a:pos x="40" y="175"/>
                  </a:cxn>
                  <a:cxn ang="0">
                    <a:pos x="49" y="160"/>
                  </a:cxn>
                  <a:cxn ang="0">
                    <a:pos x="41" y="151"/>
                  </a:cxn>
                  <a:cxn ang="0">
                    <a:pos x="0" y="151"/>
                  </a:cxn>
                  <a:cxn ang="0">
                    <a:pos x="1" y="109"/>
                  </a:cxn>
                  <a:cxn ang="0">
                    <a:pos x="9" y="100"/>
                  </a:cxn>
                  <a:cxn ang="0">
                    <a:pos x="24" y="110"/>
                  </a:cxn>
                  <a:cxn ang="0">
                    <a:pos x="31" y="92"/>
                  </a:cxn>
                  <a:cxn ang="0">
                    <a:pos x="30" y="86"/>
                  </a:cxn>
                  <a:cxn ang="0">
                    <a:pos x="30" y="86"/>
                  </a:cxn>
                  <a:cxn ang="0">
                    <a:pos x="24" y="71"/>
                  </a:cxn>
                  <a:cxn ang="0">
                    <a:pos x="19" y="70"/>
                  </a:cxn>
                  <a:cxn ang="0">
                    <a:pos x="9" y="81"/>
                  </a:cxn>
                  <a:cxn ang="0">
                    <a:pos x="0" y="73"/>
                  </a:cxn>
                  <a:cxn ang="0">
                    <a:pos x="0" y="31"/>
                  </a:cxn>
                  <a:cxn ang="0">
                    <a:pos x="43" y="31"/>
                  </a:cxn>
                  <a:cxn ang="0">
                    <a:pos x="49" y="22"/>
                  </a:cxn>
                  <a:cxn ang="0">
                    <a:pos x="40" y="7"/>
                  </a:cxn>
                  <a:cxn ang="0">
                    <a:pos x="54" y="0"/>
                  </a:cxn>
                  <a:cxn ang="0">
                    <a:pos x="54" y="0"/>
                  </a:cxn>
                  <a:cxn ang="0">
                    <a:pos x="61" y="0"/>
                  </a:cxn>
                </a:cxnLst>
                <a:rect l="0" t="0" r="r" b="b"/>
                <a:pathLst>
                  <a:path w="118" h="182">
                    <a:moveTo>
                      <a:pt x="61" y="0"/>
                    </a:moveTo>
                    <a:cubicBezTo>
                      <a:pt x="67" y="0"/>
                      <a:pt x="74" y="2"/>
                      <a:pt x="78" y="7"/>
                    </a:cubicBezTo>
                    <a:cubicBezTo>
                      <a:pt x="84" y="19"/>
                      <a:pt x="70" y="13"/>
                      <a:pt x="69" y="22"/>
                    </a:cubicBezTo>
                    <a:cubicBezTo>
                      <a:pt x="67" y="30"/>
                      <a:pt x="77" y="31"/>
                      <a:pt x="77" y="31"/>
                    </a:cubicBezTo>
                    <a:cubicBezTo>
                      <a:pt x="118" y="31"/>
                      <a:pt x="118" y="31"/>
                      <a:pt x="118" y="31"/>
                    </a:cubicBezTo>
                    <a:cubicBezTo>
                      <a:pt x="117" y="72"/>
                      <a:pt x="117" y="72"/>
                      <a:pt x="117" y="72"/>
                    </a:cubicBezTo>
                    <a:cubicBezTo>
                      <a:pt x="117" y="72"/>
                      <a:pt x="117" y="82"/>
                      <a:pt x="109" y="80"/>
                    </a:cubicBezTo>
                    <a:cubicBezTo>
                      <a:pt x="102" y="79"/>
                      <a:pt x="105" y="70"/>
                      <a:pt x="99" y="69"/>
                    </a:cubicBezTo>
                    <a:cubicBezTo>
                      <a:pt x="98" y="69"/>
                      <a:pt x="97" y="70"/>
                      <a:pt x="94" y="71"/>
                    </a:cubicBezTo>
                    <a:cubicBezTo>
                      <a:pt x="90" y="75"/>
                      <a:pt x="88" y="82"/>
                      <a:pt x="87" y="88"/>
                    </a:cubicBezTo>
                    <a:cubicBezTo>
                      <a:pt x="87" y="91"/>
                      <a:pt x="87" y="93"/>
                      <a:pt x="88" y="95"/>
                    </a:cubicBezTo>
                    <a:cubicBezTo>
                      <a:pt x="88" y="95"/>
                      <a:pt x="88" y="95"/>
                      <a:pt x="88" y="95"/>
                    </a:cubicBezTo>
                    <a:cubicBezTo>
                      <a:pt x="89" y="101"/>
                      <a:pt x="91" y="107"/>
                      <a:pt x="95" y="110"/>
                    </a:cubicBezTo>
                    <a:cubicBezTo>
                      <a:pt x="106" y="116"/>
                      <a:pt x="101" y="102"/>
                      <a:pt x="109" y="100"/>
                    </a:cubicBezTo>
                    <a:cubicBezTo>
                      <a:pt x="115" y="99"/>
                      <a:pt x="117" y="104"/>
                      <a:pt x="118" y="107"/>
                    </a:cubicBezTo>
                    <a:cubicBezTo>
                      <a:pt x="118" y="151"/>
                      <a:pt x="118" y="151"/>
                      <a:pt x="118" y="151"/>
                    </a:cubicBezTo>
                    <a:cubicBezTo>
                      <a:pt x="75" y="151"/>
                      <a:pt x="75" y="151"/>
                      <a:pt x="75" y="151"/>
                    </a:cubicBezTo>
                    <a:cubicBezTo>
                      <a:pt x="72" y="151"/>
                      <a:pt x="67" y="153"/>
                      <a:pt x="69" y="159"/>
                    </a:cubicBezTo>
                    <a:cubicBezTo>
                      <a:pt x="70" y="168"/>
                      <a:pt x="84" y="162"/>
                      <a:pt x="78" y="174"/>
                    </a:cubicBezTo>
                    <a:cubicBezTo>
                      <a:pt x="75" y="178"/>
                      <a:pt x="69" y="180"/>
                      <a:pt x="64" y="181"/>
                    </a:cubicBezTo>
                    <a:cubicBezTo>
                      <a:pt x="64" y="181"/>
                      <a:pt x="64" y="181"/>
                      <a:pt x="63" y="181"/>
                    </a:cubicBezTo>
                    <a:cubicBezTo>
                      <a:pt x="62" y="182"/>
                      <a:pt x="59" y="182"/>
                      <a:pt x="57" y="182"/>
                    </a:cubicBezTo>
                    <a:cubicBezTo>
                      <a:pt x="51" y="182"/>
                      <a:pt x="43" y="179"/>
                      <a:pt x="40" y="175"/>
                    </a:cubicBezTo>
                    <a:cubicBezTo>
                      <a:pt x="34" y="163"/>
                      <a:pt x="48" y="168"/>
                      <a:pt x="49" y="160"/>
                    </a:cubicBezTo>
                    <a:cubicBezTo>
                      <a:pt x="51" y="151"/>
                      <a:pt x="41" y="151"/>
                      <a:pt x="41" y="151"/>
                    </a:cubicBezTo>
                    <a:cubicBezTo>
                      <a:pt x="0" y="151"/>
                      <a:pt x="0" y="151"/>
                      <a:pt x="0" y="151"/>
                    </a:cubicBezTo>
                    <a:cubicBezTo>
                      <a:pt x="1" y="109"/>
                      <a:pt x="1" y="109"/>
                      <a:pt x="1" y="109"/>
                    </a:cubicBezTo>
                    <a:cubicBezTo>
                      <a:pt x="1" y="109"/>
                      <a:pt x="1" y="99"/>
                      <a:pt x="9" y="100"/>
                    </a:cubicBezTo>
                    <a:cubicBezTo>
                      <a:pt x="18" y="102"/>
                      <a:pt x="12" y="116"/>
                      <a:pt x="24" y="110"/>
                    </a:cubicBezTo>
                    <a:cubicBezTo>
                      <a:pt x="28" y="106"/>
                      <a:pt x="31" y="99"/>
                      <a:pt x="31" y="92"/>
                    </a:cubicBezTo>
                    <a:cubicBezTo>
                      <a:pt x="31" y="90"/>
                      <a:pt x="31" y="88"/>
                      <a:pt x="30" y="86"/>
                    </a:cubicBezTo>
                    <a:cubicBezTo>
                      <a:pt x="30" y="86"/>
                      <a:pt x="30" y="86"/>
                      <a:pt x="30" y="86"/>
                    </a:cubicBezTo>
                    <a:cubicBezTo>
                      <a:pt x="30" y="80"/>
                      <a:pt x="27" y="74"/>
                      <a:pt x="24" y="71"/>
                    </a:cubicBezTo>
                    <a:cubicBezTo>
                      <a:pt x="21" y="70"/>
                      <a:pt x="20" y="69"/>
                      <a:pt x="19" y="70"/>
                    </a:cubicBezTo>
                    <a:cubicBezTo>
                      <a:pt x="13" y="70"/>
                      <a:pt x="16" y="79"/>
                      <a:pt x="9" y="81"/>
                    </a:cubicBezTo>
                    <a:cubicBezTo>
                      <a:pt x="1" y="82"/>
                      <a:pt x="1" y="74"/>
                      <a:pt x="0" y="73"/>
                    </a:cubicBezTo>
                    <a:cubicBezTo>
                      <a:pt x="0" y="31"/>
                      <a:pt x="0" y="31"/>
                      <a:pt x="0" y="31"/>
                    </a:cubicBezTo>
                    <a:cubicBezTo>
                      <a:pt x="43" y="31"/>
                      <a:pt x="43" y="31"/>
                      <a:pt x="43" y="31"/>
                    </a:cubicBezTo>
                    <a:cubicBezTo>
                      <a:pt x="46" y="30"/>
                      <a:pt x="50" y="28"/>
                      <a:pt x="49" y="22"/>
                    </a:cubicBezTo>
                    <a:cubicBezTo>
                      <a:pt x="48" y="14"/>
                      <a:pt x="34" y="19"/>
                      <a:pt x="40" y="7"/>
                    </a:cubicBezTo>
                    <a:cubicBezTo>
                      <a:pt x="43" y="3"/>
                      <a:pt x="49" y="1"/>
                      <a:pt x="54" y="0"/>
                    </a:cubicBezTo>
                    <a:cubicBezTo>
                      <a:pt x="54" y="0"/>
                      <a:pt x="54" y="0"/>
                      <a:pt x="54" y="0"/>
                    </a:cubicBezTo>
                    <a:cubicBezTo>
                      <a:pt x="56" y="0"/>
                      <a:pt x="58" y="0"/>
                      <a:pt x="61" y="0"/>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8"/>
              <p:cNvSpPr>
                <a:spLocks/>
              </p:cNvSpPr>
              <p:nvPr/>
            </p:nvSpPr>
            <p:spPr bwMode="auto">
              <a:xfrm>
                <a:off x="1431" y="2795"/>
                <a:ext cx="420" cy="284"/>
              </a:xfrm>
              <a:custGeom>
                <a:avLst/>
                <a:gdLst/>
                <a:ahLst/>
                <a:cxnLst>
                  <a:cxn ang="0">
                    <a:pos x="178" y="62"/>
                  </a:cxn>
                  <a:cxn ang="0">
                    <a:pos x="171" y="79"/>
                  </a:cxn>
                  <a:cxn ang="0">
                    <a:pos x="156" y="70"/>
                  </a:cxn>
                  <a:cxn ang="0">
                    <a:pos x="148" y="78"/>
                  </a:cxn>
                  <a:cxn ang="0">
                    <a:pos x="148" y="120"/>
                  </a:cxn>
                  <a:cxn ang="0">
                    <a:pos x="107" y="120"/>
                  </a:cxn>
                  <a:cxn ang="0">
                    <a:pos x="99" y="111"/>
                  </a:cxn>
                  <a:cxn ang="0">
                    <a:pos x="110" y="101"/>
                  </a:cxn>
                  <a:cxn ang="0">
                    <a:pos x="109" y="96"/>
                  </a:cxn>
                  <a:cxn ang="0">
                    <a:pos x="91" y="89"/>
                  </a:cxn>
                  <a:cxn ang="0">
                    <a:pos x="85" y="89"/>
                  </a:cxn>
                  <a:cxn ang="0">
                    <a:pos x="85" y="89"/>
                  </a:cxn>
                  <a:cxn ang="0">
                    <a:pos x="70" y="96"/>
                  </a:cxn>
                  <a:cxn ang="0">
                    <a:pos x="80" y="111"/>
                  </a:cxn>
                  <a:cxn ang="0">
                    <a:pos x="74" y="120"/>
                  </a:cxn>
                  <a:cxn ang="0">
                    <a:pos x="31" y="120"/>
                  </a:cxn>
                  <a:cxn ang="0">
                    <a:pos x="31" y="76"/>
                  </a:cxn>
                  <a:cxn ang="0">
                    <a:pos x="22" y="69"/>
                  </a:cxn>
                  <a:cxn ang="0">
                    <a:pos x="8" y="79"/>
                  </a:cxn>
                  <a:cxn ang="0">
                    <a:pos x="1" y="65"/>
                  </a:cxn>
                  <a:cxn ang="0">
                    <a:pos x="1" y="64"/>
                  </a:cxn>
                  <a:cxn ang="0">
                    <a:pos x="0" y="58"/>
                  </a:cxn>
                  <a:cxn ang="0">
                    <a:pos x="7" y="40"/>
                  </a:cxn>
                  <a:cxn ang="0">
                    <a:pos x="22" y="50"/>
                  </a:cxn>
                  <a:cxn ang="0">
                    <a:pos x="30" y="42"/>
                  </a:cxn>
                  <a:cxn ang="0">
                    <a:pos x="31" y="0"/>
                  </a:cxn>
                  <a:cxn ang="0">
                    <a:pos x="72" y="0"/>
                  </a:cxn>
                  <a:cxn ang="0">
                    <a:pos x="80" y="9"/>
                  </a:cxn>
                  <a:cxn ang="0">
                    <a:pos x="70" y="24"/>
                  </a:cxn>
                  <a:cxn ang="0">
                    <a:pos x="87" y="31"/>
                  </a:cxn>
                  <a:cxn ang="0">
                    <a:pos x="94" y="30"/>
                  </a:cxn>
                  <a:cxn ang="0">
                    <a:pos x="94" y="30"/>
                  </a:cxn>
                  <a:cxn ang="0">
                    <a:pos x="109" y="23"/>
                  </a:cxn>
                  <a:cxn ang="0">
                    <a:pos x="110" y="18"/>
                  </a:cxn>
                  <a:cxn ang="0">
                    <a:pos x="99" y="9"/>
                  </a:cxn>
                  <a:cxn ang="0">
                    <a:pos x="107" y="0"/>
                  </a:cxn>
                  <a:cxn ang="0">
                    <a:pos x="148" y="0"/>
                  </a:cxn>
                  <a:cxn ang="0">
                    <a:pos x="148" y="44"/>
                  </a:cxn>
                  <a:cxn ang="0">
                    <a:pos x="156" y="50"/>
                  </a:cxn>
                  <a:cxn ang="0">
                    <a:pos x="171" y="40"/>
                  </a:cxn>
                  <a:cxn ang="0">
                    <a:pos x="177" y="55"/>
                  </a:cxn>
                  <a:cxn ang="0">
                    <a:pos x="177" y="55"/>
                  </a:cxn>
                  <a:cxn ang="0">
                    <a:pos x="178" y="62"/>
                  </a:cxn>
                </a:cxnLst>
                <a:rect l="0" t="0" r="r" b="b"/>
                <a:pathLst>
                  <a:path w="178" h="120">
                    <a:moveTo>
                      <a:pt x="178" y="62"/>
                    </a:moveTo>
                    <a:cubicBezTo>
                      <a:pt x="178" y="68"/>
                      <a:pt x="176" y="75"/>
                      <a:pt x="171" y="79"/>
                    </a:cubicBezTo>
                    <a:cubicBezTo>
                      <a:pt x="159" y="85"/>
                      <a:pt x="165" y="71"/>
                      <a:pt x="156" y="70"/>
                    </a:cubicBezTo>
                    <a:cubicBezTo>
                      <a:pt x="148" y="68"/>
                      <a:pt x="148" y="78"/>
                      <a:pt x="148" y="78"/>
                    </a:cubicBezTo>
                    <a:cubicBezTo>
                      <a:pt x="148" y="120"/>
                      <a:pt x="148" y="120"/>
                      <a:pt x="148" y="120"/>
                    </a:cubicBezTo>
                    <a:cubicBezTo>
                      <a:pt x="107" y="120"/>
                      <a:pt x="107" y="120"/>
                      <a:pt x="107" y="120"/>
                    </a:cubicBezTo>
                    <a:cubicBezTo>
                      <a:pt x="107" y="120"/>
                      <a:pt x="98" y="119"/>
                      <a:pt x="99" y="111"/>
                    </a:cubicBezTo>
                    <a:cubicBezTo>
                      <a:pt x="101" y="104"/>
                      <a:pt x="110" y="106"/>
                      <a:pt x="110" y="101"/>
                    </a:cubicBezTo>
                    <a:cubicBezTo>
                      <a:pt x="110" y="100"/>
                      <a:pt x="110" y="98"/>
                      <a:pt x="109" y="96"/>
                    </a:cubicBezTo>
                    <a:cubicBezTo>
                      <a:pt x="105" y="91"/>
                      <a:pt x="98" y="89"/>
                      <a:pt x="91" y="89"/>
                    </a:cubicBezTo>
                    <a:cubicBezTo>
                      <a:pt x="89" y="89"/>
                      <a:pt x="87" y="89"/>
                      <a:pt x="85" y="89"/>
                    </a:cubicBezTo>
                    <a:cubicBezTo>
                      <a:pt x="85" y="89"/>
                      <a:pt x="85" y="89"/>
                      <a:pt x="85" y="89"/>
                    </a:cubicBezTo>
                    <a:cubicBezTo>
                      <a:pt x="79" y="90"/>
                      <a:pt x="74" y="92"/>
                      <a:pt x="70" y="96"/>
                    </a:cubicBezTo>
                    <a:cubicBezTo>
                      <a:pt x="65" y="108"/>
                      <a:pt x="78" y="103"/>
                      <a:pt x="80" y="111"/>
                    </a:cubicBezTo>
                    <a:cubicBezTo>
                      <a:pt x="81" y="117"/>
                      <a:pt x="76" y="119"/>
                      <a:pt x="74" y="120"/>
                    </a:cubicBezTo>
                    <a:cubicBezTo>
                      <a:pt x="31" y="120"/>
                      <a:pt x="31" y="120"/>
                      <a:pt x="31" y="120"/>
                    </a:cubicBezTo>
                    <a:cubicBezTo>
                      <a:pt x="31" y="76"/>
                      <a:pt x="31" y="76"/>
                      <a:pt x="31" y="76"/>
                    </a:cubicBezTo>
                    <a:cubicBezTo>
                      <a:pt x="30" y="73"/>
                      <a:pt x="28" y="68"/>
                      <a:pt x="22" y="69"/>
                    </a:cubicBezTo>
                    <a:cubicBezTo>
                      <a:pt x="14" y="71"/>
                      <a:pt x="19" y="85"/>
                      <a:pt x="8" y="79"/>
                    </a:cubicBezTo>
                    <a:cubicBezTo>
                      <a:pt x="4" y="76"/>
                      <a:pt x="2" y="70"/>
                      <a:pt x="1" y="65"/>
                    </a:cubicBezTo>
                    <a:cubicBezTo>
                      <a:pt x="1" y="64"/>
                      <a:pt x="1" y="64"/>
                      <a:pt x="1" y="64"/>
                    </a:cubicBezTo>
                    <a:cubicBezTo>
                      <a:pt x="0" y="62"/>
                      <a:pt x="0" y="60"/>
                      <a:pt x="0" y="58"/>
                    </a:cubicBezTo>
                    <a:cubicBezTo>
                      <a:pt x="1" y="51"/>
                      <a:pt x="3" y="44"/>
                      <a:pt x="7" y="40"/>
                    </a:cubicBezTo>
                    <a:cubicBezTo>
                      <a:pt x="19" y="34"/>
                      <a:pt x="14" y="48"/>
                      <a:pt x="22" y="50"/>
                    </a:cubicBezTo>
                    <a:cubicBezTo>
                      <a:pt x="30" y="51"/>
                      <a:pt x="30" y="42"/>
                      <a:pt x="30" y="42"/>
                    </a:cubicBezTo>
                    <a:cubicBezTo>
                      <a:pt x="31" y="0"/>
                      <a:pt x="31" y="0"/>
                      <a:pt x="31" y="0"/>
                    </a:cubicBezTo>
                    <a:cubicBezTo>
                      <a:pt x="72" y="0"/>
                      <a:pt x="72" y="0"/>
                      <a:pt x="72" y="0"/>
                    </a:cubicBezTo>
                    <a:cubicBezTo>
                      <a:pt x="72" y="0"/>
                      <a:pt x="81" y="1"/>
                      <a:pt x="80" y="9"/>
                    </a:cubicBezTo>
                    <a:cubicBezTo>
                      <a:pt x="78" y="17"/>
                      <a:pt x="65" y="12"/>
                      <a:pt x="70" y="24"/>
                    </a:cubicBezTo>
                    <a:cubicBezTo>
                      <a:pt x="74" y="28"/>
                      <a:pt x="81" y="31"/>
                      <a:pt x="87" y="31"/>
                    </a:cubicBezTo>
                    <a:cubicBezTo>
                      <a:pt x="90" y="31"/>
                      <a:pt x="92" y="31"/>
                      <a:pt x="94" y="30"/>
                    </a:cubicBezTo>
                    <a:cubicBezTo>
                      <a:pt x="94" y="30"/>
                      <a:pt x="94" y="30"/>
                      <a:pt x="94" y="30"/>
                    </a:cubicBezTo>
                    <a:cubicBezTo>
                      <a:pt x="100" y="30"/>
                      <a:pt x="105" y="27"/>
                      <a:pt x="109" y="23"/>
                    </a:cubicBezTo>
                    <a:cubicBezTo>
                      <a:pt x="110" y="21"/>
                      <a:pt x="110" y="20"/>
                      <a:pt x="110" y="18"/>
                    </a:cubicBezTo>
                    <a:cubicBezTo>
                      <a:pt x="109" y="13"/>
                      <a:pt x="100" y="15"/>
                      <a:pt x="99" y="9"/>
                    </a:cubicBezTo>
                    <a:cubicBezTo>
                      <a:pt x="98" y="1"/>
                      <a:pt x="105" y="0"/>
                      <a:pt x="107" y="0"/>
                    </a:cubicBezTo>
                    <a:cubicBezTo>
                      <a:pt x="148" y="0"/>
                      <a:pt x="148" y="0"/>
                      <a:pt x="148" y="0"/>
                    </a:cubicBezTo>
                    <a:cubicBezTo>
                      <a:pt x="148" y="44"/>
                      <a:pt x="148" y="44"/>
                      <a:pt x="148" y="44"/>
                    </a:cubicBezTo>
                    <a:cubicBezTo>
                      <a:pt x="148" y="46"/>
                      <a:pt x="150" y="51"/>
                      <a:pt x="156" y="50"/>
                    </a:cubicBezTo>
                    <a:cubicBezTo>
                      <a:pt x="164" y="48"/>
                      <a:pt x="159" y="34"/>
                      <a:pt x="171" y="40"/>
                    </a:cubicBezTo>
                    <a:cubicBezTo>
                      <a:pt x="175" y="43"/>
                      <a:pt x="177" y="49"/>
                      <a:pt x="177" y="55"/>
                    </a:cubicBezTo>
                    <a:cubicBezTo>
                      <a:pt x="177" y="55"/>
                      <a:pt x="177" y="55"/>
                      <a:pt x="177" y="55"/>
                    </a:cubicBezTo>
                    <a:cubicBezTo>
                      <a:pt x="178" y="57"/>
                      <a:pt x="178" y="59"/>
                      <a:pt x="178" y="62"/>
                    </a:cubicBezTo>
                  </a:path>
                </a:pathLst>
              </a:custGeom>
              <a:grpFill/>
              <a:ln w="9525">
                <a:solidFill>
                  <a:srgbClr val="6D207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9"/>
              <p:cNvSpPr>
                <a:spLocks/>
              </p:cNvSpPr>
              <p:nvPr/>
            </p:nvSpPr>
            <p:spPr bwMode="auto">
              <a:xfrm>
                <a:off x="710" y="2391"/>
                <a:ext cx="418" cy="284"/>
              </a:xfrm>
              <a:custGeom>
                <a:avLst/>
                <a:gdLst/>
                <a:ahLst/>
                <a:cxnLst>
                  <a:cxn ang="0">
                    <a:pos x="177" y="61"/>
                  </a:cxn>
                  <a:cxn ang="0">
                    <a:pos x="170" y="79"/>
                  </a:cxn>
                  <a:cxn ang="0">
                    <a:pos x="156" y="69"/>
                  </a:cxn>
                  <a:cxn ang="0">
                    <a:pos x="147" y="78"/>
                  </a:cxn>
                  <a:cxn ang="0">
                    <a:pos x="147" y="120"/>
                  </a:cxn>
                  <a:cxn ang="0">
                    <a:pos x="107" y="120"/>
                  </a:cxn>
                  <a:cxn ang="0">
                    <a:pos x="99" y="111"/>
                  </a:cxn>
                  <a:cxn ang="0">
                    <a:pos x="110" y="101"/>
                  </a:cxn>
                  <a:cxn ang="0">
                    <a:pos x="108" y="96"/>
                  </a:cxn>
                  <a:cxn ang="0">
                    <a:pos x="91" y="89"/>
                  </a:cxn>
                  <a:cxn ang="0">
                    <a:pos x="84" y="89"/>
                  </a:cxn>
                  <a:cxn ang="0">
                    <a:pos x="84" y="89"/>
                  </a:cxn>
                  <a:cxn ang="0">
                    <a:pos x="70" y="96"/>
                  </a:cxn>
                  <a:cxn ang="0">
                    <a:pos x="79" y="111"/>
                  </a:cxn>
                  <a:cxn ang="0">
                    <a:pos x="73" y="120"/>
                  </a:cxn>
                  <a:cxn ang="0">
                    <a:pos x="30" y="120"/>
                  </a:cxn>
                  <a:cxn ang="0">
                    <a:pos x="30" y="76"/>
                  </a:cxn>
                  <a:cxn ang="0">
                    <a:pos x="22" y="69"/>
                  </a:cxn>
                  <a:cxn ang="0">
                    <a:pos x="7" y="79"/>
                  </a:cxn>
                  <a:cxn ang="0">
                    <a:pos x="0" y="64"/>
                  </a:cxn>
                  <a:cxn ang="0">
                    <a:pos x="0" y="64"/>
                  </a:cxn>
                  <a:cxn ang="0">
                    <a:pos x="0" y="58"/>
                  </a:cxn>
                  <a:cxn ang="0">
                    <a:pos x="7" y="40"/>
                  </a:cxn>
                  <a:cxn ang="0">
                    <a:pos x="21" y="49"/>
                  </a:cxn>
                  <a:cxn ang="0">
                    <a:pos x="30" y="41"/>
                  </a:cxn>
                  <a:cxn ang="0">
                    <a:pos x="30" y="0"/>
                  </a:cxn>
                  <a:cxn ang="0">
                    <a:pos x="71" y="0"/>
                  </a:cxn>
                  <a:cxn ang="0">
                    <a:pos x="79" y="9"/>
                  </a:cxn>
                  <a:cxn ang="0">
                    <a:pos x="70" y="24"/>
                  </a:cxn>
                  <a:cxn ang="0">
                    <a:pos x="87" y="31"/>
                  </a:cxn>
                  <a:cxn ang="0">
                    <a:pos x="93" y="30"/>
                  </a:cxn>
                  <a:cxn ang="0">
                    <a:pos x="94" y="30"/>
                  </a:cxn>
                  <a:cxn ang="0">
                    <a:pos x="108" y="23"/>
                  </a:cxn>
                  <a:cxn ang="0">
                    <a:pos x="109" y="18"/>
                  </a:cxn>
                  <a:cxn ang="0">
                    <a:pos x="98" y="8"/>
                  </a:cxn>
                  <a:cxn ang="0">
                    <a:pos x="106" y="0"/>
                  </a:cxn>
                  <a:cxn ang="0">
                    <a:pos x="147" y="0"/>
                  </a:cxn>
                  <a:cxn ang="0">
                    <a:pos x="147" y="44"/>
                  </a:cxn>
                  <a:cxn ang="0">
                    <a:pos x="156" y="50"/>
                  </a:cxn>
                  <a:cxn ang="0">
                    <a:pos x="170" y="40"/>
                  </a:cxn>
                  <a:cxn ang="0">
                    <a:pos x="177" y="55"/>
                  </a:cxn>
                  <a:cxn ang="0">
                    <a:pos x="177" y="55"/>
                  </a:cxn>
                  <a:cxn ang="0">
                    <a:pos x="177" y="61"/>
                  </a:cxn>
                </a:cxnLst>
                <a:rect l="0" t="0" r="r" b="b"/>
                <a:pathLst>
                  <a:path w="177" h="120">
                    <a:moveTo>
                      <a:pt x="177" y="61"/>
                    </a:moveTo>
                    <a:cubicBezTo>
                      <a:pt x="177" y="68"/>
                      <a:pt x="175" y="75"/>
                      <a:pt x="170" y="79"/>
                    </a:cubicBezTo>
                    <a:cubicBezTo>
                      <a:pt x="159" y="85"/>
                      <a:pt x="164" y="71"/>
                      <a:pt x="156" y="69"/>
                    </a:cubicBezTo>
                    <a:cubicBezTo>
                      <a:pt x="148" y="68"/>
                      <a:pt x="147" y="78"/>
                      <a:pt x="147" y="78"/>
                    </a:cubicBezTo>
                    <a:cubicBezTo>
                      <a:pt x="147" y="120"/>
                      <a:pt x="147" y="120"/>
                      <a:pt x="147" y="120"/>
                    </a:cubicBezTo>
                    <a:cubicBezTo>
                      <a:pt x="107" y="120"/>
                      <a:pt x="107" y="120"/>
                      <a:pt x="107" y="120"/>
                    </a:cubicBezTo>
                    <a:cubicBezTo>
                      <a:pt x="107" y="120"/>
                      <a:pt x="97" y="119"/>
                      <a:pt x="99" y="111"/>
                    </a:cubicBezTo>
                    <a:cubicBezTo>
                      <a:pt x="100" y="104"/>
                      <a:pt x="109" y="106"/>
                      <a:pt x="110" y="101"/>
                    </a:cubicBezTo>
                    <a:cubicBezTo>
                      <a:pt x="110" y="100"/>
                      <a:pt x="109" y="98"/>
                      <a:pt x="108" y="96"/>
                    </a:cubicBezTo>
                    <a:cubicBezTo>
                      <a:pt x="104" y="91"/>
                      <a:pt x="97" y="89"/>
                      <a:pt x="91" y="89"/>
                    </a:cubicBezTo>
                    <a:cubicBezTo>
                      <a:pt x="89" y="89"/>
                      <a:pt x="86" y="89"/>
                      <a:pt x="84" y="89"/>
                    </a:cubicBezTo>
                    <a:cubicBezTo>
                      <a:pt x="84" y="89"/>
                      <a:pt x="84" y="89"/>
                      <a:pt x="84" y="89"/>
                    </a:cubicBezTo>
                    <a:cubicBezTo>
                      <a:pt x="79" y="90"/>
                      <a:pt x="73" y="92"/>
                      <a:pt x="70" y="96"/>
                    </a:cubicBezTo>
                    <a:cubicBezTo>
                      <a:pt x="64" y="108"/>
                      <a:pt x="78" y="103"/>
                      <a:pt x="79" y="111"/>
                    </a:cubicBezTo>
                    <a:cubicBezTo>
                      <a:pt x="81" y="117"/>
                      <a:pt x="76" y="119"/>
                      <a:pt x="73" y="120"/>
                    </a:cubicBezTo>
                    <a:cubicBezTo>
                      <a:pt x="30" y="120"/>
                      <a:pt x="30" y="120"/>
                      <a:pt x="30" y="120"/>
                    </a:cubicBezTo>
                    <a:cubicBezTo>
                      <a:pt x="30" y="76"/>
                      <a:pt x="30" y="76"/>
                      <a:pt x="30" y="76"/>
                    </a:cubicBezTo>
                    <a:cubicBezTo>
                      <a:pt x="30" y="73"/>
                      <a:pt x="28" y="68"/>
                      <a:pt x="22" y="69"/>
                    </a:cubicBezTo>
                    <a:cubicBezTo>
                      <a:pt x="13" y="71"/>
                      <a:pt x="19" y="85"/>
                      <a:pt x="7" y="79"/>
                    </a:cubicBezTo>
                    <a:cubicBezTo>
                      <a:pt x="3" y="76"/>
                      <a:pt x="1" y="70"/>
                      <a:pt x="0" y="64"/>
                    </a:cubicBezTo>
                    <a:cubicBezTo>
                      <a:pt x="0" y="64"/>
                      <a:pt x="0" y="64"/>
                      <a:pt x="0" y="64"/>
                    </a:cubicBezTo>
                    <a:cubicBezTo>
                      <a:pt x="0" y="62"/>
                      <a:pt x="0" y="60"/>
                      <a:pt x="0" y="58"/>
                    </a:cubicBezTo>
                    <a:cubicBezTo>
                      <a:pt x="0" y="51"/>
                      <a:pt x="2" y="44"/>
                      <a:pt x="7" y="40"/>
                    </a:cubicBezTo>
                    <a:cubicBezTo>
                      <a:pt x="19" y="34"/>
                      <a:pt x="13" y="48"/>
                      <a:pt x="21" y="49"/>
                    </a:cubicBezTo>
                    <a:cubicBezTo>
                      <a:pt x="29" y="51"/>
                      <a:pt x="30" y="41"/>
                      <a:pt x="30" y="41"/>
                    </a:cubicBezTo>
                    <a:cubicBezTo>
                      <a:pt x="30" y="0"/>
                      <a:pt x="30" y="0"/>
                      <a:pt x="30" y="0"/>
                    </a:cubicBezTo>
                    <a:cubicBezTo>
                      <a:pt x="71" y="0"/>
                      <a:pt x="71" y="0"/>
                      <a:pt x="71" y="0"/>
                    </a:cubicBezTo>
                    <a:cubicBezTo>
                      <a:pt x="71" y="0"/>
                      <a:pt x="81" y="0"/>
                      <a:pt x="79" y="9"/>
                    </a:cubicBezTo>
                    <a:cubicBezTo>
                      <a:pt x="78" y="17"/>
                      <a:pt x="64" y="12"/>
                      <a:pt x="70" y="24"/>
                    </a:cubicBezTo>
                    <a:cubicBezTo>
                      <a:pt x="73" y="28"/>
                      <a:pt x="81" y="31"/>
                      <a:pt x="87" y="31"/>
                    </a:cubicBezTo>
                    <a:cubicBezTo>
                      <a:pt x="89" y="31"/>
                      <a:pt x="92" y="31"/>
                      <a:pt x="93" y="30"/>
                    </a:cubicBezTo>
                    <a:cubicBezTo>
                      <a:pt x="94" y="30"/>
                      <a:pt x="94" y="30"/>
                      <a:pt x="94" y="30"/>
                    </a:cubicBezTo>
                    <a:cubicBezTo>
                      <a:pt x="99" y="29"/>
                      <a:pt x="105" y="27"/>
                      <a:pt x="108" y="23"/>
                    </a:cubicBezTo>
                    <a:cubicBezTo>
                      <a:pt x="109" y="21"/>
                      <a:pt x="109" y="19"/>
                      <a:pt x="109" y="18"/>
                    </a:cubicBezTo>
                    <a:cubicBezTo>
                      <a:pt x="109" y="13"/>
                      <a:pt x="100" y="15"/>
                      <a:pt x="98" y="8"/>
                    </a:cubicBezTo>
                    <a:cubicBezTo>
                      <a:pt x="97" y="1"/>
                      <a:pt x="105" y="0"/>
                      <a:pt x="106" y="0"/>
                    </a:cubicBezTo>
                    <a:cubicBezTo>
                      <a:pt x="147" y="0"/>
                      <a:pt x="147" y="0"/>
                      <a:pt x="147" y="0"/>
                    </a:cubicBezTo>
                    <a:cubicBezTo>
                      <a:pt x="147" y="44"/>
                      <a:pt x="147" y="44"/>
                      <a:pt x="147" y="44"/>
                    </a:cubicBezTo>
                    <a:cubicBezTo>
                      <a:pt x="148" y="46"/>
                      <a:pt x="150" y="51"/>
                      <a:pt x="156" y="50"/>
                    </a:cubicBezTo>
                    <a:cubicBezTo>
                      <a:pt x="164" y="48"/>
                      <a:pt x="158" y="34"/>
                      <a:pt x="170" y="40"/>
                    </a:cubicBezTo>
                    <a:cubicBezTo>
                      <a:pt x="174" y="43"/>
                      <a:pt x="176" y="49"/>
                      <a:pt x="177" y="55"/>
                    </a:cubicBezTo>
                    <a:cubicBezTo>
                      <a:pt x="177" y="55"/>
                      <a:pt x="177" y="55"/>
                      <a:pt x="177" y="55"/>
                    </a:cubicBezTo>
                    <a:cubicBezTo>
                      <a:pt x="177" y="57"/>
                      <a:pt x="177" y="59"/>
                      <a:pt x="177" y="61"/>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10"/>
              <p:cNvSpPr>
                <a:spLocks/>
              </p:cNvSpPr>
              <p:nvPr/>
            </p:nvSpPr>
            <p:spPr bwMode="auto">
              <a:xfrm>
                <a:off x="1504" y="2438"/>
                <a:ext cx="277" cy="431"/>
              </a:xfrm>
              <a:custGeom>
                <a:avLst/>
                <a:gdLst/>
                <a:ahLst/>
                <a:cxnLst>
                  <a:cxn ang="0">
                    <a:pos x="60" y="0"/>
                  </a:cxn>
                  <a:cxn ang="0">
                    <a:pos x="78" y="7"/>
                  </a:cxn>
                  <a:cxn ang="0">
                    <a:pos x="68" y="22"/>
                  </a:cxn>
                  <a:cxn ang="0">
                    <a:pos x="76" y="31"/>
                  </a:cxn>
                  <a:cxn ang="0">
                    <a:pos x="117" y="31"/>
                  </a:cxn>
                  <a:cxn ang="0">
                    <a:pos x="117" y="72"/>
                  </a:cxn>
                  <a:cxn ang="0">
                    <a:pos x="108" y="81"/>
                  </a:cxn>
                  <a:cxn ang="0">
                    <a:pos x="99" y="69"/>
                  </a:cxn>
                  <a:cxn ang="0">
                    <a:pos x="94" y="71"/>
                  </a:cxn>
                  <a:cxn ang="0">
                    <a:pos x="87" y="89"/>
                  </a:cxn>
                  <a:cxn ang="0">
                    <a:pos x="87" y="95"/>
                  </a:cxn>
                  <a:cxn ang="0">
                    <a:pos x="87" y="95"/>
                  </a:cxn>
                  <a:cxn ang="0">
                    <a:pos x="94" y="110"/>
                  </a:cxn>
                  <a:cxn ang="0">
                    <a:pos x="109" y="100"/>
                  </a:cxn>
                  <a:cxn ang="0">
                    <a:pos x="117" y="107"/>
                  </a:cxn>
                  <a:cxn ang="0">
                    <a:pos x="117" y="151"/>
                  </a:cxn>
                  <a:cxn ang="0">
                    <a:pos x="74" y="151"/>
                  </a:cxn>
                  <a:cxn ang="0">
                    <a:pos x="68" y="160"/>
                  </a:cxn>
                  <a:cxn ang="0">
                    <a:pos x="78" y="174"/>
                  </a:cxn>
                  <a:cxn ang="0">
                    <a:pos x="63" y="181"/>
                  </a:cxn>
                  <a:cxn ang="0">
                    <a:pos x="63" y="181"/>
                  </a:cxn>
                  <a:cxn ang="0">
                    <a:pos x="56" y="182"/>
                  </a:cxn>
                  <a:cxn ang="0">
                    <a:pos x="39" y="175"/>
                  </a:cxn>
                  <a:cxn ang="0">
                    <a:pos x="49" y="160"/>
                  </a:cxn>
                  <a:cxn ang="0">
                    <a:pos x="41" y="151"/>
                  </a:cxn>
                  <a:cxn ang="0">
                    <a:pos x="0" y="151"/>
                  </a:cxn>
                  <a:cxn ang="0">
                    <a:pos x="0" y="109"/>
                  </a:cxn>
                  <a:cxn ang="0">
                    <a:pos x="9" y="101"/>
                  </a:cxn>
                  <a:cxn ang="0">
                    <a:pos x="23" y="110"/>
                  </a:cxn>
                  <a:cxn ang="0">
                    <a:pos x="30" y="93"/>
                  </a:cxn>
                  <a:cxn ang="0">
                    <a:pos x="30" y="86"/>
                  </a:cxn>
                  <a:cxn ang="0">
                    <a:pos x="30" y="86"/>
                  </a:cxn>
                  <a:cxn ang="0">
                    <a:pos x="23" y="71"/>
                  </a:cxn>
                  <a:cxn ang="0">
                    <a:pos x="18" y="70"/>
                  </a:cxn>
                  <a:cxn ang="0">
                    <a:pos x="9" y="81"/>
                  </a:cxn>
                  <a:cxn ang="0">
                    <a:pos x="0" y="73"/>
                  </a:cxn>
                  <a:cxn ang="0">
                    <a:pos x="0" y="31"/>
                  </a:cxn>
                  <a:cxn ang="0">
                    <a:pos x="43" y="31"/>
                  </a:cxn>
                  <a:cxn ang="0">
                    <a:pos x="49" y="22"/>
                  </a:cxn>
                  <a:cxn ang="0">
                    <a:pos x="39" y="7"/>
                  </a:cxn>
                  <a:cxn ang="0">
                    <a:pos x="54" y="0"/>
                  </a:cxn>
                  <a:cxn ang="0">
                    <a:pos x="54" y="0"/>
                  </a:cxn>
                  <a:cxn ang="0">
                    <a:pos x="60" y="0"/>
                  </a:cxn>
                </a:cxnLst>
                <a:rect l="0" t="0" r="r" b="b"/>
                <a:pathLst>
                  <a:path w="117" h="182">
                    <a:moveTo>
                      <a:pt x="60" y="0"/>
                    </a:moveTo>
                    <a:cubicBezTo>
                      <a:pt x="67" y="0"/>
                      <a:pt x="74" y="2"/>
                      <a:pt x="78" y="7"/>
                    </a:cubicBezTo>
                    <a:cubicBezTo>
                      <a:pt x="83" y="19"/>
                      <a:pt x="70" y="14"/>
                      <a:pt x="68" y="22"/>
                    </a:cubicBezTo>
                    <a:cubicBezTo>
                      <a:pt x="67" y="30"/>
                      <a:pt x="76" y="31"/>
                      <a:pt x="76" y="31"/>
                    </a:cubicBezTo>
                    <a:cubicBezTo>
                      <a:pt x="117" y="31"/>
                      <a:pt x="117" y="31"/>
                      <a:pt x="117" y="31"/>
                    </a:cubicBezTo>
                    <a:cubicBezTo>
                      <a:pt x="117" y="72"/>
                      <a:pt x="117" y="72"/>
                      <a:pt x="117" y="72"/>
                    </a:cubicBezTo>
                    <a:cubicBezTo>
                      <a:pt x="117" y="72"/>
                      <a:pt x="117" y="82"/>
                      <a:pt x="108" y="81"/>
                    </a:cubicBezTo>
                    <a:cubicBezTo>
                      <a:pt x="102" y="79"/>
                      <a:pt x="104" y="70"/>
                      <a:pt x="99" y="69"/>
                    </a:cubicBezTo>
                    <a:cubicBezTo>
                      <a:pt x="98" y="69"/>
                      <a:pt x="96" y="70"/>
                      <a:pt x="94" y="71"/>
                    </a:cubicBezTo>
                    <a:cubicBezTo>
                      <a:pt x="89" y="75"/>
                      <a:pt x="87" y="82"/>
                      <a:pt x="87" y="89"/>
                    </a:cubicBezTo>
                    <a:cubicBezTo>
                      <a:pt x="87" y="91"/>
                      <a:pt x="87" y="93"/>
                      <a:pt x="87" y="95"/>
                    </a:cubicBezTo>
                    <a:cubicBezTo>
                      <a:pt x="87" y="95"/>
                      <a:pt x="87" y="95"/>
                      <a:pt x="87" y="95"/>
                    </a:cubicBezTo>
                    <a:cubicBezTo>
                      <a:pt x="88" y="101"/>
                      <a:pt x="90" y="107"/>
                      <a:pt x="94" y="110"/>
                    </a:cubicBezTo>
                    <a:cubicBezTo>
                      <a:pt x="106" y="116"/>
                      <a:pt x="101" y="102"/>
                      <a:pt x="109" y="100"/>
                    </a:cubicBezTo>
                    <a:cubicBezTo>
                      <a:pt x="115" y="99"/>
                      <a:pt x="116" y="104"/>
                      <a:pt x="117" y="107"/>
                    </a:cubicBezTo>
                    <a:cubicBezTo>
                      <a:pt x="117" y="151"/>
                      <a:pt x="117" y="151"/>
                      <a:pt x="117" y="151"/>
                    </a:cubicBezTo>
                    <a:cubicBezTo>
                      <a:pt x="74" y="151"/>
                      <a:pt x="74" y="151"/>
                      <a:pt x="74" y="151"/>
                    </a:cubicBezTo>
                    <a:cubicBezTo>
                      <a:pt x="72" y="151"/>
                      <a:pt x="67" y="153"/>
                      <a:pt x="68" y="160"/>
                    </a:cubicBezTo>
                    <a:cubicBezTo>
                      <a:pt x="70" y="168"/>
                      <a:pt x="83" y="162"/>
                      <a:pt x="78" y="174"/>
                    </a:cubicBezTo>
                    <a:cubicBezTo>
                      <a:pt x="74" y="178"/>
                      <a:pt x="69" y="181"/>
                      <a:pt x="63" y="181"/>
                    </a:cubicBezTo>
                    <a:cubicBezTo>
                      <a:pt x="63" y="181"/>
                      <a:pt x="63" y="181"/>
                      <a:pt x="63" y="181"/>
                    </a:cubicBezTo>
                    <a:cubicBezTo>
                      <a:pt x="61" y="182"/>
                      <a:pt x="59" y="182"/>
                      <a:pt x="56" y="182"/>
                    </a:cubicBezTo>
                    <a:cubicBezTo>
                      <a:pt x="50" y="182"/>
                      <a:pt x="43" y="179"/>
                      <a:pt x="39" y="175"/>
                    </a:cubicBezTo>
                    <a:cubicBezTo>
                      <a:pt x="34" y="163"/>
                      <a:pt x="47" y="168"/>
                      <a:pt x="49" y="160"/>
                    </a:cubicBezTo>
                    <a:cubicBezTo>
                      <a:pt x="50" y="152"/>
                      <a:pt x="41" y="151"/>
                      <a:pt x="41" y="151"/>
                    </a:cubicBezTo>
                    <a:cubicBezTo>
                      <a:pt x="0" y="151"/>
                      <a:pt x="0" y="151"/>
                      <a:pt x="0" y="151"/>
                    </a:cubicBezTo>
                    <a:cubicBezTo>
                      <a:pt x="0" y="109"/>
                      <a:pt x="0" y="109"/>
                      <a:pt x="0" y="109"/>
                    </a:cubicBezTo>
                    <a:cubicBezTo>
                      <a:pt x="0" y="109"/>
                      <a:pt x="1" y="99"/>
                      <a:pt x="9" y="101"/>
                    </a:cubicBezTo>
                    <a:cubicBezTo>
                      <a:pt x="17" y="102"/>
                      <a:pt x="12" y="116"/>
                      <a:pt x="23" y="110"/>
                    </a:cubicBezTo>
                    <a:cubicBezTo>
                      <a:pt x="28" y="106"/>
                      <a:pt x="30" y="99"/>
                      <a:pt x="30" y="93"/>
                    </a:cubicBezTo>
                    <a:cubicBezTo>
                      <a:pt x="30" y="90"/>
                      <a:pt x="30" y="88"/>
                      <a:pt x="30" y="86"/>
                    </a:cubicBezTo>
                    <a:cubicBezTo>
                      <a:pt x="30" y="86"/>
                      <a:pt x="30" y="86"/>
                      <a:pt x="30" y="86"/>
                    </a:cubicBezTo>
                    <a:cubicBezTo>
                      <a:pt x="29" y="80"/>
                      <a:pt x="27" y="74"/>
                      <a:pt x="23" y="71"/>
                    </a:cubicBezTo>
                    <a:cubicBezTo>
                      <a:pt x="21" y="70"/>
                      <a:pt x="19" y="70"/>
                      <a:pt x="18" y="70"/>
                    </a:cubicBezTo>
                    <a:cubicBezTo>
                      <a:pt x="13" y="70"/>
                      <a:pt x="15" y="79"/>
                      <a:pt x="9" y="81"/>
                    </a:cubicBezTo>
                    <a:cubicBezTo>
                      <a:pt x="1" y="82"/>
                      <a:pt x="0" y="74"/>
                      <a:pt x="0" y="73"/>
                    </a:cubicBezTo>
                    <a:cubicBezTo>
                      <a:pt x="0" y="31"/>
                      <a:pt x="0" y="31"/>
                      <a:pt x="0" y="31"/>
                    </a:cubicBezTo>
                    <a:cubicBezTo>
                      <a:pt x="43" y="31"/>
                      <a:pt x="43" y="31"/>
                      <a:pt x="43" y="31"/>
                    </a:cubicBezTo>
                    <a:cubicBezTo>
                      <a:pt x="45" y="30"/>
                      <a:pt x="50" y="28"/>
                      <a:pt x="49" y="22"/>
                    </a:cubicBezTo>
                    <a:cubicBezTo>
                      <a:pt x="47" y="14"/>
                      <a:pt x="34" y="19"/>
                      <a:pt x="39" y="7"/>
                    </a:cubicBezTo>
                    <a:cubicBezTo>
                      <a:pt x="43" y="3"/>
                      <a:pt x="48" y="1"/>
                      <a:pt x="54" y="0"/>
                    </a:cubicBezTo>
                    <a:cubicBezTo>
                      <a:pt x="54" y="0"/>
                      <a:pt x="54" y="0"/>
                      <a:pt x="54" y="0"/>
                    </a:cubicBezTo>
                    <a:cubicBezTo>
                      <a:pt x="56" y="0"/>
                      <a:pt x="58" y="0"/>
                      <a:pt x="60" y="0"/>
                    </a:cubicBezTo>
                  </a:path>
                </a:pathLst>
              </a:custGeom>
              <a:grpFill/>
              <a:ln w="9525">
                <a:solidFill>
                  <a:srgbClr val="6D2077"/>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8" name="Group 47"/>
          <p:cNvGrpSpPr/>
          <p:nvPr/>
        </p:nvGrpSpPr>
        <p:grpSpPr>
          <a:xfrm>
            <a:off x="9731143" y="1463325"/>
            <a:ext cx="611483" cy="611483"/>
            <a:chOff x="9775343" y="1427171"/>
            <a:chExt cx="611483" cy="611483"/>
          </a:xfrm>
        </p:grpSpPr>
        <p:sp>
          <p:nvSpPr>
            <p:cNvPr id="126" name="Oval 125"/>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175" name="Group 201"/>
            <p:cNvGrpSpPr>
              <a:grpSpLocks noChangeAspect="1"/>
            </p:cNvGrpSpPr>
            <p:nvPr/>
          </p:nvGrpSpPr>
          <p:grpSpPr bwMode="auto">
            <a:xfrm>
              <a:off x="9853194" y="1592204"/>
              <a:ext cx="455780" cy="281417"/>
              <a:chOff x="1282" y="2833"/>
              <a:chExt cx="711" cy="439"/>
            </a:xfrm>
            <a:solidFill>
              <a:schemeClr val="bg1"/>
            </a:solidFill>
          </p:grpSpPr>
          <p:sp>
            <p:nvSpPr>
              <p:cNvPr id="176" name="Freeform 202"/>
              <p:cNvSpPr>
                <a:spLocks noEditPoints="1"/>
              </p:cNvSpPr>
              <p:nvPr/>
            </p:nvSpPr>
            <p:spPr bwMode="auto">
              <a:xfrm>
                <a:off x="1336" y="2833"/>
                <a:ext cx="601" cy="378"/>
              </a:xfrm>
              <a:custGeom>
                <a:avLst/>
                <a:gdLst/>
                <a:ahLst/>
                <a:cxnLst>
                  <a:cxn ang="0">
                    <a:pos x="7" y="160"/>
                  </a:cxn>
                  <a:cxn ang="0">
                    <a:pos x="248" y="160"/>
                  </a:cxn>
                  <a:cxn ang="0">
                    <a:pos x="254" y="153"/>
                  </a:cxn>
                  <a:cxn ang="0">
                    <a:pos x="254" y="6"/>
                  </a:cxn>
                  <a:cxn ang="0">
                    <a:pos x="248" y="0"/>
                  </a:cxn>
                  <a:cxn ang="0">
                    <a:pos x="7" y="0"/>
                  </a:cxn>
                  <a:cxn ang="0">
                    <a:pos x="0" y="6"/>
                  </a:cxn>
                  <a:cxn ang="0">
                    <a:pos x="0" y="153"/>
                  </a:cxn>
                  <a:cxn ang="0">
                    <a:pos x="7" y="160"/>
                  </a:cxn>
                  <a:cxn ang="0">
                    <a:pos x="127" y="4"/>
                  </a:cxn>
                  <a:cxn ang="0">
                    <a:pos x="131" y="8"/>
                  </a:cxn>
                  <a:cxn ang="0">
                    <a:pos x="127" y="12"/>
                  </a:cxn>
                  <a:cxn ang="0">
                    <a:pos x="123" y="8"/>
                  </a:cxn>
                  <a:cxn ang="0">
                    <a:pos x="127" y="4"/>
                  </a:cxn>
                  <a:cxn ang="0">
                    <a:pos x="16" y="15"/>
                  </a:cxn>
                  <a:cxn ang="0">
                    <a:pos x="238" y="15"/>
                  </a:cxn>
                  <a:cxn ang="0">
                    <a:pos x="238" y="144"/>
                  </a:cxn>
                  <a:cxn ang="0">
                    <a:pos x="16" y="144"/>
                  </a:cxn>
                  <a:cxn ang="0">
                    <a:pos x="16" y="15"/>
                  </a:cxn>
                </a:cxnLst>
                <a:rect l="0" t="0" r="r" b="b"/>
                <a:pathLst>
                  <a:path w="254" h="160">
                    <a:moveTo>
                      <a:pt x="7" y="160"/>
                    </a:moveTo>
                    <a:cubicBezTo>
                      <a:pt x="248" y="160"/>
                      <a:pt x="248" y="160"/>
                      <a:pt x="248" y="160"/>
                    </a:cubicBezTo>
                    <a:cubicBezTo>
                      <a:pt x="251" y="160"/>
                      <a:pt x="254" y="157"/>
                      <a:pt x="254" y="153"/>
                    </a:cubicBezTo>
                    <a:cubicBezTo>
                      <a:pt x="254" y="6"/>
                      <a:pt x="254" y="6"/>
                      <a:pt x="254" y="6"/>
                    </a:cubicBezTo>
                    <a:cubicBezTo>
                      <a:pt x="254" y="3"/>
                      <a:pt x="251" y="0"/>
                      <a:pt x="248" y="0"/>
                    </a:cubicBezTo>
                    <a:cubicBezTo>
                      <a:pt x="7" y="0"/>
                      <a:pt x="7" y="0"/>
                      <a:pt x="7" y="0"/>
                    </a:cubicBezTo>
                    <a:cubicBezTo>
                      <a:pt x="3" y="0"/>
                      <a:pt x="0" y="3"/>
                      <a:pt x="0" y="6"/>
                    </a:cubicBezTo>
                    <a:cubicBezTo>
                      <a:pt x="0" y="153"/>
                      <a:pt x="0" y="153"/>
                      <a:pt x="0" y="153"/>
                    </a:cubicBezTo>
                    <a:cubicBezTo>
                      <a:pt x="0" y="157"/>
                      <a:pt x="3" y="160"/>
                      <a:pt x="7" y="160"/>
                    </a:cubicBezTo>
                    <a:moveTo>
                      <a:pt x="127" y="4"/>
                    </a:moveTo>
                    <a:cubicBezTo>
                      <a:pt x="129" y="4"/>
                      <a:pt x="131" y="6"/>
                      <a:pt x="131" y="8"/>
                    </a:cubicBezTo>
                    <a:cubicBezTo>
                      <a:pt x="131" y="10"/>
                      <a:pt x="129" y="12"/>
                      <a:pt x="127" y="12"/>
                    </a:cubicBezTo>
                    <a:cubicBezTo>
                      <a:pt x="125" y="12"/>
                      <a:pt x="123" y="10"/>
                      <a:pt x="123" y="8"/>
                    </a:cubicBezTo>
                    <a:cubicBezTo>
                      <a:pt x="123" y="6"/>
                      <a:pt x="125" y="4"/>
                      <a:pt x="127" y="4"/>
                    </a:cubicBezTo>
                    <a:moveTo>
                      <a:pt x="16" y="15"/>
                    </a:moveTo>
                    <a:cubicBezTo>
                      <a:pt x="238" y="15"/>
                      <a:pt x="238" y="15"/>
                      <a:pt x="238" y="15"/>
                    </a:cubicBezTo>
                    <a:cubicBezTo>
                      <a:pt x="238" y="144"/>
                      <a:pt x="238" y="144"/>
                      <a:pt x="238" y="144"/>
                    </a:cubicBezTo>
                    <a:cubicBezTo>
                      <a:pt x="16" y="144"/>
                      <a:pt x="16" y="144"/>
                      <a:pt x="16" y="144"/>
                    </a:cubicBezTo>
                    <a:lnTo>
                      <a:pt x="16" y="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203"/>
              <p:cNvSpPr>
                <a:spLocks/>
              </p:cNvSpPr>
              <p:nvPr/>
            </p:nvSpPr>
            <p:spPr bwMode="auto">
              <a:xfrm>
                <a:off x="1282" y="3225"/>
                <a:ext cx="711" cy="47"/>
              </a:xfrm>
              <a:custGeom>
                <a:avLst/>
                <a:gdLst/>
                <a:ahLst/>
                <a:cxnLst>
                  <a:cxn ang="0">
                    <a:pos x="301" y="0"/>
                  </a:cxn>
                  <a:cxn ang="0">
                    <a:pos x="196" y="0"/>
                  </a:cxn>
                  <a:cxn ang="0">
                    <a:pos x="192" y="4"/>
                  </a:cxn>
                  <a:cxn ang="0">
                    <a:pos x="108" y="4"/>
                  </a:cxn>
                  <a:cxn ang="0">
                    <a:pos x="104" y="0"/>
                  </a:cxn>
                  <a:cxn ang="0">
                    <a:pos x="0" y="0"/>
                  </a:cxn>
                  <a:cxn ang="0">
                    <a:pos x="0" y="2"/>
                  </a:cxn>
                  <a:cxn ang="0">
                    <a:pos x="0" y="7"/>
                  </a:cxn>
                  <a:cxn ang="0">
                    <a:pos x="13" y="20"/>
                  </a:cxn>
                  <a:cxn ang="0">
                    <a:pos x="287" y="20"/>
                  </a:cxn>
                  <a:cxn ang="0">
                    <a:pos x="301" y="7"/>
                  </a:cxn>
                  <a:cxn ang="0">
                    <a:pos x="301" y="2"/>
                  </a:cxn>
                  <a:cxn ang="0">
                    <a:pos x="301" y="0"/>
                  </a:cxn>
                </a:cxnLst>
                <a:rect l="0" t="0" r="r" b="b"/>
                <a:pathLst>
                  <a:path w="301" h="20">
                    <a:moveTo>
                      <a:pt x="301" y="0"/>
                    </a:moveTo>
                    <a:cubicBezTo>
                      <a:pt x="196" y="0"/>
                      <a:pt x="196" y="0"/>
                      <a:pt x="196" y="0"/>
                    </a:cubicBezTo>
                    <a:cubicBezTo>
                      <a:pt x="196" y="3"/>
                      <a:pt x="195" y="4"/>
                      <a:pt x="192" y="4"/>
                    </a:cubicBezTo>
                    <a:cubicBezTo>
                      <a:pt x="108" y="4"/>
                      <a:pt x="108" y="4"/>
                      <a:pt x="108" y="4"/>
                    </a:cubicBezTo>
                    <a:cubicBezTo>
                      <a:pt x="106" y="4"/>
                      <a:pt x="104" y="3"/>
                      <a:pt x="104" y="0"/>
                    </a:cubicBezTo>
                    <a:cubicBezTo>
                      <a:pt x="0" y="0"/>
                      <a:pt x="0" y="0"/>
                      <a:pt x="0" y="0"/>
                    </a:cubicBezTo>
                    <a:cubicBezTo>
                      <a:pt x="0" y="1"/>
                      <a:pt x="0" y="2"/>
                      <a:pt x="0" y="2"/>
                    </a:cubicBezTo>
                    <a:cubicBezTo>
                      <a:pt x="0" y="7"/>
                      <a:pt x="0" y="7"/>
                      <a:pt x="0" y="7"/>
                    </a:cubicBezTo>
                    <a:cubicBezTo>
                      <a:pt x="0" y="14"/>
                      <a:pt x="6" y="20"/>
                      <a:pt x="13" y="20"/>
                    </a:cubicBezTo>
                    <a:cubicBezTo>
                      <a:pt x="287" y="20"/>
                      <a:pt x="287" y="20"/>
                      <a:pt x="287" y="20"/>
                    </a:cubicBezTo>
                    <a:cubicBezTo>
                      <a:pt x="295" y="20"/>
                      <a:pt x="301" y="14"/>
                      <a:pt x="301" y="7"/>
                    </a:cubicBezTo>
                    <a:cubicBezTo>
                      <a:pt x="301" y="2"/>
                      <a:pt x="301" y="2"/>
                      <a:pt x="301" y="2"/>
                    </a:cubicBezTo>
                    <a:cubicBezTo>
                      <a:pt x="301" y="2"/>
                      <a:pt x="301" y="1"/>
                      <a:pt x="301"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204"/>
              <p:cNvSpPr>
                <a:spLocks/>
              </p:cNvSpPr>
              <p:nvPr/>
            </p:nvSpPr>
            <p:spPr bwMode="auto">
              <a:xfrm>
                <a:off x="1759" y="2953"/>
                <a:ext cx="50" cy="50"/>
              </a:xfrm>
              <a:custGeom>
                <a:avLst/>
                <a:gdLst/>
                <a:ahLst/>
                <a:cxnLst>
                  <a:cxn ang="0">
                    <a:pos x="14" y="2"/>
                  </a:cxn>
                  <a:cxn ang="0">
                    <a:pos x="2" y="7"/>
                  </a:cxn>
                  <a:cxn ang="0">
                    <a:pos x="7" y="19"/>
                  </a:cxn>
                  <a:cxn ang="0">
                    <a:pos x="19" y="15"/>
                  </a:cxn>
                  <a:cxn ang="0">
                    <a:pos x="14" y="2"/>
                  </a:cxn>
                </a:cxnLst>
                <a:rect l="0" t="0" r="r" b="b"/>
                <a:pathLst>
                  <a:path w="21" h="21">
                    <a:moveTo>
                      <a:pt x="14" y="2"/>
                    </a:moveTo>
                    <a:cubicBezTo>
                      <a:pt x="9" y="0"/>
                      <a:pt x="4" y="2"/>
                      <a:pt x="2" y="7"/>
                    </a:cubicBezTo>
                    <a:cubicBezTo>
                      <a:pt x="0" y="12"/>
                      <a:pt x="2" y="17"/>
                      <a:pt x="7" y="19"/>
                    </a:cubicBezTo>
                    <a:cubicBezTo>
                      <a:pt x="11" y="21"/>
                      <a:pt x="17" y="19"/>
                      <a:pt x="19" y="15"/>
                    </a:cubicBezTo>
                    <a:cubicBezTo>
                      <a:pt x="21" y="10"/>
                      <a:pt x="19" y="5"/>
                      <a:pt x="14"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205"/>
              <p:cNvSpPr>
                <a:spLocks noEditPoints="1"/>
              </p:cNvSpPr>
              <p:nvPr/>
            </p:nvSpPr>
            <p:spPr bwMode="auto">
              <a:xfrm>
                <a:off x="1395" y="2890"/>
                <a:ext cx="483" cy="262"/>
              </a:xfrm>
              <a:custGeom>
                <a:avLst/>
                <a:gdLst/>
                <a:ahLst/>
                <a:cxnLst>
                  <a:cxn ang="0">
                    <a:pos x="0" y="111"/>
                  </a:cxn>
                  <a:cxn ang="0">
                    <a:pos x="25" y="104"/>
                  </a:cxn>
                  <a:cxn ang="0">
                    <a:pos x="33" y="94"/>
                  </a:cxn>
                  <a:cxn ang="0">
                    <a:pos x="21" y="83"/>
                  </a:cxn>
                  <a:cxn ang="0">
                    <a:pos x="22" y="72"/>
                  </a:cxn>
                  <a:cxn ang="0">
                    <a:pos x="34" y="67"/>
                  </a:cxn>
                  <a:cxn ang="0">
                    <a:pos x="29" y="52"/>
                  </a:cxn>
                  <a:cxn ang="0">
                    <a:pos x="36" y="43"/>
                  </a:cxn>
                  <a:cxn ang="0">
                    <a:pos x="49" y="45"/>
                  </a:cxn>
                  <a:cxn ang="0">
                    <a:pos x="52" y="29"/>
                  </a:cxn>
                  <a:cxn ang="0">
                    <a:pos x="63" y="24"/>
                  </a:cxn>
                  <a:cxn ang="0">
                    <a:pos x="73" y="33"/>
                  </a:cxn>
                  <a:cxn ang="0">
                    <a:pos x="83" y="21"/>
                  </a:cxn>
                  <a:cxn ang="0">
                    <a:pos x="95" y="22"/>
                  </a:cxn>
                  <a:cxn ang="0">
                    <a:pos x="99" y="34"/>
                  </a:cxn>
                  <a:cxn ang="0">
                    <a:pos x="114" y="29"/>
                  </a:cxn>
                  <a:cxn ang="0">
                    <a:pos x="124" y="36"/>
                  </a:cxn>
                  <a:cxn ang="0">
                    <a:pos x="122" y="49"/>
                  </a:cxn>
                  <a:cxn ang="0">
                    <a:pos x="137" y="52"/>
                  </a:cxn>
                  <a:cxn ang="0">
                    <a:pos x="142" y="63"/>
                  </a:cxn>
                  <a:cxn ang="0">
                    <a:pos x="134" y="73"/>
                  </a:cxn>
                  <a:cxn ang="0">
                    <a:pos x="146" y="83"/>
                  </a:cxn>
                  <a:cxn ang="0">
                    <a:pos x="145" y="95"/>
                  </a:cxn>
                  <a:cxn ang="0">
                    <a:pos x="133" y="99"/>
                  </a:cxn>
                  <a:cxn ang="0">
                    <a:pos x="134" y="111"/>
                  </a:cxn>
                  <a:cxn ang="0">
                    <a:pos x="204" y="0"/>
                  </a:cxn>
                  <a:cxn ang="0">
                    <a:pos x="189" y="41"/>
                  </a:cxn>
                  <a:cxn ang="0">
                    <a:pos x="182" y="46"/>
                  </a:cxn>
                  <a:cxn ang="0">
                    <a:pos x="180" y="48"/>
                  </a:cxn>
                  <a:cxn ang="0">
                    <a:pos x="184" y="56"/>
                  </a:cxn>
                  <a:cxn ang="0">
                    <a:pos x="174" y="61"/>
                  </a:cxn>
                  <a:cxn ang="0">
                    <a:pos x="163" y="57"/>
                  </a:cxn>
                  <a:cxn ang="0">
                    <a:pos x="161" y="63"/>
                  </a:cxn>
                  <a:cxn ang="0">
                    <a:pos x="150" y="60"/>
                  </a:cxn>
                  <a:cxn ang="0">
                    <a:pos x="152" y="52"/>
                  </a:cxn>
                  <a:cxn ang="0">
                    <a:pos x="147" y="46"/>
                  </a:cxn>
                  <a:cxn ang="0">
                    <a:pos x="139" y="45"/>
                  </a:cxn>
                  <a:cxn ang="0">
                    <a:pos x="139" y="35"/>
                  </a:cxn>
                  <a:cxn ang="0">
                    <a:pos x="147" y="30"/>
                  </a:cxn>
                  <a:cxn ang="0">
                    <a:pos x="148" y="27"/>
                  </a:cxn>
                  <a:cxn ang="0">
                    <a:pos x="145" y="19"/>
                  </a:cxn>
                  <a:cxn ang="0">
                    <a:pos x="154" y="15"/>
                  </a:cxn>
                  <a:cxn ang="0">
                    <a:pos x="165" y="19"/>
                  </a:cxn>
                  <a:cxn ang="0">
                    <a:pos x="168" y="13"/>
                  </a:cxn>
                  <a:cxn ang="0">
                    <a:pos x="178" y="15"/>
                  </a:cxn>
                  <a:cxn ang="0">
                    <a:pos x="177" y="23"/>
                  </a:cxn>
                  <a:cxn ang="0">
                    <a:pos x="182" y="29"/>
                  </a:cxn>
                  <a:cxn ang="0">
                    <a:pos x="190" y="30"/>
                  </a:cxn>
                  <a:cxn ang="0">
                    <a:pos x="189" y="41"/>
                  </a:cxn>
                </a:cxnLst>
                <a:rect l="0" t="0" r="r" b="b"/>
                <a:pathLst>
                  <a:path w="204" h="111">
                    <a:moveTo>
                      <a:pt x="0" y="0"/>
                    </a:moveTo>
                    <a:cubicBezTo>
                      <a:pt x="0" y="111"/>
                      <a:pt x="0" y="111"/>
                      <a:pt x="0" y="111"/>
                    </a:cubicBezTo>
                    <a:cubicBezTo>
                      <a:pt x="28" y="111"/>
                      <a:pt x="28" y="111"/>
                      <a:pt x="28" y="111"/>
                    </a:cubicBezTo>
                    <a:cubicBezTo>
                      <a:pt x="25" y="104"/>
                      <a:pt x="25" y="104"/>
                      <a:pt x="25" y="104"/>
                    </a:cubicBezTo>
                    <a:cubicBezTo>
                      <a:pt x="23" y="101"/>
                      <a:pt x="23" y="101"/>
                      <a:pt x="23" y="101"/>
                    </a:cubicBezTo>
                    <a:cubicBezTo>
                      <a:pt x="33" y="94"/>
                      <a:pt x="33" y="94"/>
                      <a:pt x="33" y="94"/>
                    </a:cubicBezTo>
                    <a:cubicBezTo>
                      <a:pt x="33" y="91"/>
                      <a:pt x="32" y="89"/>
                      <a:pt x="32" y="86"/>
                    </a:cubicBezTo>
                    <a:cubicBezTo>
                      <a:pt x="21" y="83"/>
                      <a:pt x="21" y="83"/>
                      <a:pt x="21" y="83"/>
                    </a:cubicBezTo>
                    <a:cubicBezTo>
                      <a:pt x="22" y="80"/>
                      <a:pt x="22" y="80"/>
                      <a:pt x="22" y="80"/>
                    </a:cubicBezTo>
                    <a:cubicBezTo>
                      <a:pt x="22" y="72"/>
                      <a:pt x="22" y="72"/>
                      <a:pt x="22" y="72"/>
                    </a:cubicBezTo>
                    <a:cubicBezTo>
                      <a:pt x="22" y="68"/>
                      <a:pt x="22" y="68"/>
                      <a:pt x="22" y="68"/>
                    </a:cubicBezTo>
                    <a:cubicBezTo>
                      <a:pt x="34" y="67"/>
                      <a:pt x="34" y="67"/>
                      <a:pt x="34" y="67"/>
                    </a:cubicBezTo>
                    <a:cubicBezTo>
                      <a:pt x="35" y="65"/>
                      <a:pt x="36" y="62"/>
                      <a:pt x="37" y="60"/>
                    </a:cubicBezTo>
                    <a:cubicBezTo>
                      <a:pt x="29" y="52"/>
                      <a:pt x="29" y="52"/>
                      <a:pt x="29" y="52"/>
                    </a:cubicBezTo>
                    <a:cubicBezTo>
                      <a:pt x="31" y="50"/>
                      <a:pt x="31" y="50"/>
                      <a:pt x="31" y="50"/>
                    </a:cubicBezTo>
                    <a:cubicBezTo>
                      <a:pt x="36" y="43"/>
                      <a:pt x="36" y="43"/>
                      <a:pt x="36" y="43"/>
                    </a:cubicBezTo>
                    <a:cubicBezTo>
                      <a:pt x="38" y="40"/>
                      <a:pt x="38" y="40"/>
                      <a:pt x="38" y="40"/>
                    </a:cubicBezTo>
                    <a:cubicBezTo>
                      <a:pt x="49" y="45"/>
                      <a:pt x="49" y="45"/>
                      <a:pt x="49" y="45"/>
                    </a:cubicBezTo>
                    <a:cubicBezTo>
                      <a:pt x="51" y="43"/>
                      <a:pt x="53" y="41"/>
                      <a:pt x="55" y="40"/>
                    </a:cubicBezTo>
                    <a:cubicBezTo>
                      <a:pt x="52" y="29"/>
                      <a:pt x="52" y="29"/>
                      <a:pt x="52" y="29"/>
                    </a:cubicBezTo>
                    <a:cubicBezTo>
                      <a:pt x="55" y="28"/>
                      <a:pt x="55" y="28"/>
                      <a:pt x="55" y="28"/>
                    </a:cubicBezTo>
                    <a:cubicBezTo>
                      <a:pt x="63" y="24"/>
                      <a:pt x="63" y="24"/>
                      <a:pt x="63" y="24"/>
                    </a:cubicBezTo>
                    <a:cubicBezTo>
                      <a:pt x="66" y="23"/>
                      <a:pt x="66" y="23"/>
                      <a:pt x="66" y="23"/>
                    </a:cubicBezTo>
                    <a:cubicBezTo>
                      <a:pt x="73" y="33"/>
                      <a:pt x="73" y="33"/>
                      <a:pt x="73" y="33"/>
                    </a:cubicBezTo>
                    <a:cubicBezTo>
                      <a:pt x="75" y="32"/>
                      <a:pt x="78" y="32"/>
                      <a:pt x="81" y="32"/>
                    </a:cubicBezTo>
                    <a:cubicBezTo>
                      <a:pt x="83" y="21"/>
                      <a:pt x="83" y="21"/>
                      <a:pt x="83" y="21"/>
                    </a:cubicBezTo>
                    <a:cubicBezTo>
                      <a:pt x="87" y="21"/>
                      <a:pt x="87" y="21"/>
                      <a:pt x="87" y="21"/>
                    </a:cubicBezTo>
                    <a:cubicBezTo>
                      <a:pt x="95" y="22"/>
                      <a:pt x="95" y="22"/>
                      <a:pt x="95" y="22"/>
                    </a:cubicBezTo>
                    <a:cubicBezTo>
                      <a:pt x="98" y="22"/>
                      <a:pt x="98" y="22"/>
                      <a:pt x="98" y="22"/>
                    </a:cubicBezTo>
                    <a:cubicBezTo>
                      <a:pt x="99" y="34"/>
                      <a:pt x="99" y="34"/>
                      <a:pt x="99" y="34"/>
                    </a:cubicBezTo>
                    <a:cubicBezTo>
                      <a:pt x="102" y="35"/>
                      <a:pt x="104" y="36"/>
                      <a:pt x="107" y="37"/>
                    </a:cubicBezTo>
                    <a:cubicBezTo>
                      <a:pt x="114" y="29"/>
                      <a:pt x="114" y="29"/>
                      <a:pt x="114" y="29"/>
                    </a:cubicBezTo>
                    <a:cubicBezTo>
                      <a:pt x="117" y="31"/>
                      <a:pt x="117" y="31"/>
                      <a:pt x="117" y="31"/>
                    </a:cubicBezTo>
                    <a:cubicBezTo>
                      <a:pt x="124" y="36"/>
                      <a:pt x="124" y="36"/>
                      <a:pt x="124" y="36"/>
                    </a:cubicBezTo>
                    <a:cubicBezTo>
                      <a:pt x="127" y="38"/>
                      <a:pt x="127" y="38"/>
                      <a:pt x="127" y="38"/>
                    </a:cubicBezTo>
                    <a:cubicBezTo>
                      <a:pt x="122" y="49"/>
                      <a:pt x="122" y="49"/>
                      <a:pt x="122" y="49"/>
                    </a:cubicBezTo>
                    <a:cubicBezTo>
                      <a:pt x="123" y="51"/>
                      <a:pt x="125" y="53"/>
                      <a:pt x="126" y="55"/>
                    </a:cubicBezTo>
                    <a:cubicBezTo>
                      <a:pt x="137" y="52"/>
                      <a:pt x="137" y="52"/>
                      <a:pt x="137" y="52"/>
                    </a:cubicBezTo>
                    <a:cubicBezTo>
                      <a:pt x="139" y="55"/>
                      <a:pt x="139" y="55"/>
                      <a:pt x="139" y="55"/>
                    </a:cubicBezTo>
                    <a:cubicBezTo>
                      <a:pt x="142" y="63"/>
                      <a:pt x="142" y="63"/>
                      <a:pt x="142" y="63"/>
                    </a:cubicBezTo>
                    <a:cubicBezTo>
                      <a:pt x="144" y="66"/>
                      <a:pt x="144" y="66"/>
                      <a:pt x="144" y="66"/>
                    </a:cubicBezTo>
                    <a:cubicBezTo>
                      <a:pt x="134" y="73"/>
                      <a:pt x="134" y="73"/>
                      <a:pt x="134" y="73"/>
                    </a:cubicBezTo>
                    <a:cubicBezTo>
                      <a:pt x="134" y="75"/>
                      <a:pt x="135" y="78"/>
                      <a:pt x="135" y="80"/>
                    </a:cubicBezTo>
                    <a:cubicBezTo>
                      <a:pt x="146" y="83"/>
                      <a:pt x="146" y="83"/>
                      <a:pt x="146" y="83"/>
                    </a:cubicBezTo>
                    <a:cubicBezTo>
                      <a:pt x="145" y="86"/>
                      <a:pt x="145" y="86"/>
                      <a:pt x="145" y="86"/>
                    </a:cubicBezTo>
                    <a:cubicBezTo>
                      <a:pt x="145" y="95"/>
                      <a:pt x="145" y="95"/>
                      <a:pt x="145" y="95"/>
                    </a:cubicBezTo>
                    <a:cubicBezTo>
                      <a:pt x="144" y="98"/>
                      <a:pt x="144" y="98"/>
                      <a:pt x="144" y="98"/>
                    </a:cubicBezTo>
                    <a:cubicBezTo>
                      <a:pt x="133" y="99"/>
                      <a:pt x="133" y="99"/>
                      <a:pt x="133" y="99"/>
                    </a:cubicBezTo>
                    <a:cubicBezTo>
                      <a:pt x="132" y="102"/>
                      <a:pt x="131" y="104"/>
                      <a:pt x="130" y="107"/>
                    </a:cubicBezTo>
                    <a:cubicBezTo>
                      <a:pt x="134" y="111"/>
                      <a:pt x="134" y="111"/>
                      <a:pt x="134" y="111"/>
                    </a:cubicBezTo>
                    <a:cubicBezTo>
                      <a:pt x="204" y="111"/>
                      <a:pt x="204" y="111"/>
                      <a:pt x="204" y="111"/>
                    </a:cubicBezTo>
                    <a:cubicBezTo>
                      <a:pt x="204" y="0"/>
                      <a:pt x="204" y="0"/>
                      <a:pt x="204" y="0"/>
                    </a:cubicBezTo>
                    <a:lnTo>
                      <a:pt x="0" y="0"/>
                    </a:lnTo>
                    <a:close/>
                    <a:moveTo>
                      <a:pt x="189" y="41"/>
                    </a:moveTo>
                    <a:cubicBezTo>
                      <a:pt x="183" y="41"/>
                      <a:pt x="183" y="41"/>
                      <a:pt x="183" y="41"/>
                    </a:cubicBezTo>
                    <a:cubicBezTo>
                      <a:pt x="183" y="43"/>
                      <a:pt x="182" y="44"/>
                      <a:pt x="182" y="46"/>
                    </a:cubicBezTo>
                    <a:cubicBezTo>
                      <a:pt x="181" y="47"/>
                      <a:pt x="181" y="47"/>
                      <a:pt x="180" y="48"/>
                    </a:cubicBezTo>
                    <a:cubicBezTo>
                      <a:pt x="180" y="48"/>
                      <a:pt x="180" y="48"/>
                      <a:pt x="180" y="48"/>
                    </a:cubicBezTo>
                    <a:cubicBezTo>
                      <a:pt x="184" y="54"/>
                      <a:pt x="184" y="54"/>
                      <a:pt x="184" y="54"/>
                    </a:cubicBezTo>
                    <a:cubicBezTo>
                      <a:pt x="185" y="54"/>
                      <a:pt x="185" y="56"/>
                      <a:pt x="184" y="56"/>
                    </a:cubicBezTo>
                    <a:cubicBezTo>
                      <a:pt x="177" y="61"/>
                      <a:pt x="177" y="61"/>
                      <a:pt x="177" y="61"/>
                    </a:cubicBezTo>
                    <a:cubicBezTo>
                      <a:pt x="176" y="62"/>
                      <a:pt x="175" y="62"/>
                      <a:pt x="174" y="61"/>
                    </a:cubicBezTo>
                    <a:cubicBezTo>
                      <a:pt x="171" y="56"/>
                      <a:pt x="171" y="56"/>
                      <a:pt x="171" y="56"/>
                    </a:cubicBezTo>
                    <a:cubicBezTo>
                      <a:pt x="168" y="57"/>
                      <a:pt x="166" y="57"/>
                      <a:pt x="163" y="57"/>
                    </a:cubicBezTo>
                    <a:cubicBezTo>
                      <a:pt x="163" y="57"/>
                      <a:pt x="163" y="57"/>
                      <a:pt x="163" y="57"/>
                    </a:cubicBezTo>
                    <a:cubicBezTo>
                      <a:pt x="161" y="63"/>
                      <a:pt x="161" y="63"/>
                      <a:pt x="161" y="63"/>
                    </a:cubicBezTo>
                    <a:cubicBezTo>
                      <a:pt x="160" y="64"/>
                      <a:pt x="159" y="64"/>
                      <a:pt x="158" y="64"/>
                    </a:cubicBezTo>
                    <a:cubicBezTo>
                      <a:pt x="150" y="60"/>
                      <a:pt x="150" y="60"/>
                      <a:pt x="150" y="60"/>
                    </a:cubicBezTo>
                    <a:cubicBezTo>
                      <a:pt x="149" y="60"/>
                      <a:pt x="149" y="59"/>
                      <a:pt x="149" y="58"/>
                    </a:cubicBezTo>
                    <a:cubicBezTo>
                      <a:pt x="152" y="52"/>
                      <a:pt x="152" y="52"/>
                      <a:pt x="152" y="52"/>
                    </a:cubicBezTo>
                    <a:cubicBezTo>
                      <a:pt x="150" y="51"/>
                      <a:pt x="148" y="49"/>
                      <a:pt x="147" y="46"/>
                    </a:cubicBezTo>
                    <a:cubicBezTo>
                      <a:pt x="147" y="46"/>
                      <a:pt x="147" y="46"/>
                      <a:pt x="147" y="46"/>
                    </a:cubicBezTo>
                    <a:cubicBezTo>
                      <a:pt x="141" y="47"/>
                      <a:pt x="141" y="47"/>
                      <a:pt x="141" y="47"/>
                    </a:cubicBezTo>
                    <a:cubicBezTo>
                      <a:pt x="140" y="47"/>
                      <a:pt x="139" y="46"/>
                      <a:pt x="139" y="45"/>
                    </a:cubicBezTo>
                    <a:cubicBezTo>
                      <a:pt x="138" y="37"/>
                      <a:pt x="138" y="37"/>
                      <a:pt x="138" y="37"/>
                    </a:cubicBezTo>
                    <a:cubicBezTo>
                      <a:pt x="138" y="36"/>
                      <a:pt x="138" y="35"/>
                      <a:pt x="139" y="35"/>
                    </a:cubicBezTo>
                    <a:cubicBezTo>
                      <a:pt x="146" y="34"/>
                      <a:pt x="146" y="34"/>
                      <a:pt x="146" y="34"/>
                    </a:cubicBezTo>
                    <a:cubicBezTo>
                      <a:pt x="146" y="33"/>
                      <a:pt x="146" y="31"/>
                      <a:pt x="147" y="30"/>
                    </a:cubicBezTo>
                    <a:cubicBezTo>
                      <a:pt x="147" y="29"/>
                      <a:pt x="148" y="28"/>
                      <a:pt x="148" y="27"/>
                    </a:cubicBezTo>
                    <a:cubicBezTo>
                      <a:pt x="148" y="27"/>
                      <a:pt x="148" y="27"/>
                      <a:pt x="148" y="27"/>
                    </a:cubicBezTo>
                    <a:cubicBezTo>
                      <a:pt x="144" y="22"/>
                      <a:pt x="144" y="22"/>
                      <a:pt x="144" y="22"/>
                    </a:cubicBezTo>
                    <a:cubicBezTo>
                      <a:pt x="144" y="21"/>
                      <a:pt x="144" y="20"/>
                      <a:pt x="145" y="19"/>
                    </a:cubicBezTo>
                    <a:cubicBezTo>
                      <a:pt x="152" y="14"/>
                      <a:pt x="152" y="14"/>
                      <a:pt x="152" y="14"/>
                    </a:cubicBezTo>
                    <a:cubicBezTo>
                      <a:pt x="153" y="14"/>
                      <a:pt x="154" y="14"/>
                      <a:pt x="154" y="15"/>
                    </a:cubicBezTo>
                    <a:cubicBezTo>
                      <a:pt x="158" y="20"/>
                      <a:pt x="158" y="20"/>
                      <a:pt x="158" y="20"/>
                    </a:cubicBezTo>
                    <a:cubicBezTo>
                      <a:pt x="160" y="19"/>
                      <a:pt x="163" y="19"/>
                      <a:pt x="165" y="19"/>
                    </a:cubicBezTo>
                    <a:cubicBezTo>
                      <a:pt x="165" y="19"/>
                      <a:pt x="165" y="19"/>
                      <a:pt x="165" y="18"/>
                    </a:cubicBezTo>
                    <a:cubicBezTo>
                      <a:pt x="168" y="13"/>
                      <a:pt x="168" y="13"/>
                      <a:pt x="168" y="13"/>
                    </a:cubicBezTo>
                    <a:cubicBezTo>
                      <a:pt x="169" y="12"/>
                      <a:pt x="170" y="11"/>
                      <a:pt x="171" y="12"/>
                    </a:cubicBezTo>
                    <a:cubicBezTo>
                      <a:pt x="178" y="15"/>
                      <a:pt x="178" y="15"/>
                      <a:pt x="178" y="15"/>
                    </a:cubicBezTo>
                    <a:cubicBezTo>
                      <a:pt x="179" y="15"/>
                      <a:pt x="180" y="17"/>
                      <a:pt x="179" y="18"/>
                    </a:cubicBezTo>
                    <a:cubicBezTo>
                      <a:pt x="177" y="23"/>
                      <a:pt x="177" y="23"/>
                      <a:pt x="177" y="23"/>
                    </a:cubicBezTo>
                    <a:cubicBezTo>
                      <a:pt x="179" y="25"/>
                      <a:pt x="180" y="27"/>
                      <a:pt x="181" y="29"/>
                    </a:cubicBezTo>
                    <a:cubicBezTo>
                      <a:pt x="181" y="29"/>
                      <a:pt x="182" y="29"/>
                      <a:pt x="182" y="29"/>
                    </a:cubicBezTo>
                    <a:cubicBezTo>
                      <a:pt x="188" y="28"/>
                      <a:pt x="188" y="28"/>
                      <a:pt x="188" y="28"/>
                    </a:cubicBezTo>
                    <a:cubicBezTo>
                      <a:pt x="189" y="28"/>
                      <a:pt x="190" y="29"/>
                      <a:pt x="190" y="30"/>
                    </a:cubicBezTo>
                    <a:cubicBezTo>
                      <a:pt x="191" y="39"/>
                      <a:pt x="191" y="39"/>
                      <a:pt x="191" y="39"/>
                    </a:cubicBezTo>
                    <a:cubicBezTo>
                      <a:pt x="191" y="40"/>
                      <a:pt x="190" y="41"/>
                      <a:pt x="189" y="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206"/>
              <p:cNvSpPr>
                <a:spLocks noEditPoints="1"/>
              </p:cNvSpPr>
              <p:nvPr/>
            </p:nvSpPr>
            <p:spPr bwMode="auto">
              <a:xfrm>
                <a:off x="1497" y="2989"/>
                <a:ext cx="194" cy="163"/>
              </a:xfrm>
              <a:custGeom>
                <a:avLst/>
                <a:gdLst/>
                <a:ahLst/>
                <a:cxnLst>
                  <a:cxn ang="0">
                    <a:pos x="70" y="62"/>
                  </a:cxn>
                  <a:cxn ang="0">
                    <a:pos x="61" y="12"/>
                  </a:cxn>
                  <a:cxn ang="0">
                    <a:pos x="11" y="21"/>
                  </a:cxn>
                  <a:cxn ang="0">
                    <a:pos x="18" y="69"/>
                  </a:cxn>
                  <a:cxn ang="0">
                    <a:pos x="64" y="69"/>
                  </a:cxn>
                  <a:cxn ang="0">
                    <a:pos x="70" y="62"/>
                  </a:cxn>
                  <a:cxn ang="0">
                    <a:pos x="58" y="54"/>
                  </a:cxn>
                  <a:cxn ang="0">
                    <a:pos x="28" y="59"/>
                  </a:cxn>
                  <a:cxn ang="0">
                    <a:pos x="23" y="29"/>
                  </a:cxn>
                  <a:cxn ang="0">
                    <a:pos x="53" y="23"/>
                  </a:cxn>
                  <a:cxn ang="0">
                    <a:pos x="58" y="54"/>
                  </a:cxn>
                </a:cxnLst>
                <a:rect l="0" t="0" r="r" b="b"/>
                <a:pathLst>
                  <a:path w="82" h="69">
                    <a:moveTo>
                      <a:pt x="70" y="62"/>
                    </a:moveTo>
                    <a:cubicBezTo>
                      <a:pt x="82" y="46"/>
                      <a:pt x="77" y="23"/>
                      <a:pt x="61" y="12"/>
                    </a:cubicBezTo>
                    <a:cubicBezTo>
                      <a:pt x="44" y="0"/>
                      <a:pt x="22" y="4"/>
                      <a:pt x="11" y="21"/>
                    </a:cubicBezTo>
                    <a:cubicBezTo>
                      <a:pt x="0" y="36"/>
                      <a:pt x="3" y="57"/>
                      <a:pt x="18" y="69"/>
                    </a:cubicBezTo>
                    <a:cubicBezTo>
                      <a:pt x="64" y="69"/>
                      <a:pt x="64" y="69"/>
                      <a:pt x="64" y="69"/>
                    </a:cubicBezTo>
                    <a:cubicBezTo>
                      <a:pt x="66" y="67"/>
                      <a:pt x="69" y="65"/>
                      <a:pt x="70" y="62"/>
                    </a:cubicBezTo>
                    <a:moveTo>
                      <a:pt x="58" y="54"/>
                    </a:moveTo>
                    <a:cubicBezTo>
                      <a:pt x="52" y="63"/>
                      <a:pt x="38" y="66"/>
                      <a:pt x="28" y="59"/>
                    </a:cubicBezTo>
                    <a:cubicBezTo>
                      <a:pt x="18" y="52"/>
                      <a:pt x="16" y="39"/>
                      <a:pt x="23" y="29"/>
                    </a:cubicBezTo>
                    <a:cubicBezTo>
                      <a:pt x="29" y="19"/>
                      <a:pt x="43" y="16"/>
                      <a:pt x="53" y="23"/>
                    </a:cubicBezTo>
                    <a:cubicBezTo>
                      <a:pt x="63" y="30"/>
                      <a:pt x="65" y="44"/>
                      <a:pt x="58" y="5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801680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9DA8849-6AC2-9D4A-9A24-9BD6B888AC44}"/>
              </a:ext>
            </a:extLst>
          </p:cNvPr>
          <p:cNvSpPr>
            <a:spLocks noGrp="1"/>
          </p:cNvSpPr>
          <p:nvPr>
            <p:ph type="title"/>
          </p:nvPr>
        </p:nvSpPr>
        <p:spPr>
          <a:xfrm>
            <a:off x="998400" y="431800"/>
            <a:ext cx="10195200" cy="533400"/>
          </a:xfrm>
        </p:spPr>
        <p:txBody>
          <a:bodyPr/>
          <a:lstStyle/>
          <a:p>
            <a:r>
              <a:rPr lang="en-US" dirty="0" smtClean="0"/>
              <a:t>Securing with Azure: Considerations</a:t>
            </a:r>
            <a:endParaRPr lang="en-US" dirty="0"/>
          </a:p>
        </p:txBody>
      </p:sp>
      <p:sp>
        <p:nvSpPr>
          <p:cNvPr id="2" name="Text Placeholder 1"/>
          <p:cNvSpPr>
            <a:spLocks noGrp="1"/>
          </p:cNvSpPr>
          <p:nvPr>
            <p:ph type="body" sz="quarter" idx="12"/>
          </p:nvPr>
        </p:nvSpPr>
        <p:spPr/>
        <p:txBody>
          <a:bodyPr/>
          <a:lstStyle/>
          <a:p>
            <a:r>
              <a:rPr lang="en-US" dirty="0" smtClean="0"/>
              <a:t>Our perspective</a:t>
            </a:r>
            <a:endParaRPr lang="en-US" dirty="0"/>
          </a:p>
        </p:txBody>
      </p:sp>
      <p:sp>
        <p:nvSpPr>
          <p:cNvPr id="372" name="Text Placeholder 489">
            <a:extLst>
              <a:ext uri="{FF2B5EF4-FFF2-40B4-BE49-F238E27FC236}">
                <a16:creationId xmlns:a16="http://schemas.microsoft.com/office/drawing/2014/main" xmlns="" id="{B5EB19F7-2A5B-4E43-B859-25E22F214038}"/>
              </a:ext>
            </a:extLst>
          </p:cNvPr>
          <p:cNvSpPr txBox="1">
            <a:spLocks/>
          </p:cNvSpPr>
          <p:nvPr/>
        </p:nvSpPr>
        <p:spPr>
          <a:xfrm>
            <a:off x="942172" y="734147"/>
            <a:ext cx="10195560" cy="701874"/>
          </a:xfrm>
          <a:prstGeom prst="rect">
            <a:avLst/>
          </a:prstGeom>
          <a:noFill/>
          <a:ln w="6350">
            <a:noFill/>
          </a:ln>
        </p:spPr>
        <p:txBody>
          <a:bodyPr lIns="91440" tIns="91440" rIns="91440" bIns="91440"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b="0" dirty="0" smtClean="0"/>
              <a:t>Growing Azure security beyond Office </a:t>
            </a:r>
            <a:r>
              <a:rPr lang="en-US" sz="1300" b="0" dirty="0"/>
              <a:t>365 </a:t>
            </a:r>
            <a:r>
              <a:rPr lang="en-US" sz="1300" b="0" dirty="0" smtClean="0"/>
              <a:t>can be a challenge due </a:t>
            </a:r>
            <a:r>
              <a:rPr lang="en-US" sz="1300" b="0" dirty="0"/>
              <a:t>to limited visibility of management, siloed cloud teams across different cloud </a:t>
            </a:r>
            <a:r>
              <a:rPr lang="en-US" sz="1300" b="0" dirty="0" smtClean="0"/>
              <a:t>providers, and </a:t>
            </a:r>
            <a:r>
              <a:rPr lang="en-US" sz="1300" b="0" dirty="0"/>
              <a:t>limited product knowledge within </a:t>
            </a:r>
            <a:r>
              <a:rPr lang="en-US" sz="1300" b="0" dirty="0" smtClean="0"/>
              <a:t>an organization’s </a:t>
            </a:r>
            <a:r>
              <a:rPr lang="en-US" sz="1300" b="0" dirty="0"/>
              <a:t>security </a:t>
            </a:r>
            <a:r>
              <a:rPr lang="en-US" sz="1300" b="0" dirty="0" smtClean="0"/>
              <a:t>teams. </a:t>
            </a:r>
            <a:endParaRPr lang="en-US" sz="1300" b="0" dirty="0"/>
          </a:p>
        </p:txBody>
      </p:sp>
      <p:grpSp>
        <p:nvGrpSpPr>
          <p:cNvPr id="4" name="Group 3"/>
          <p:cNvGrpSpPr/>
          <p:nvPr/>
        </p:nvGrpSpPr>
        <p:grpSpPr>
          <a:xfrm>
            <a:off x="1390642" y="1331406"/>
            <a:ext cx="9802264" cy="4809796"/>
            <a:chOff x="1390642" y="1420306"/>
            <a:chExt cx="9802264" cy="4809796"/>
          </a:xfrm>
        </p:grpSpPr>
        <p:sp>
          <p:nvSpPr>
            <p:cNvPr id="33" name="object 12"/>
            <p:cNvSpPr/>
            <p:nvPr/>
          </p:nvSpPr>
          <p:spPr>
            <a:xfrm>
              <a:off x="2443776" y="3466151"/>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dirty="0"/>
            </a:p>
          </p:txBody>
        </p:sp>
        <p:grpSp>
          <p:nvGrpSpPr>
            <p:cNvPr id="11" name="Group 10"/>
            <p:cNvGrpSpPr/>
            <p:nvPr/>
          </p:nvGrpSpPr>
          <p:grpSpPr>
            <a:xfrm>
              <a:off x="1390642" y="1420306"/>
              <a:ext cx="2315726" cy="4544568"/>
              <a:chOff x="1559806" y="2106759"/>
              <a:chExt cx="2315726" cy="4544568"/>
            </a:xfrm>
          </p:grpSpPr>
          <p:sp>
            <p:nvSpPr>
              <p:cNvPr id="29" name="object 21"/>
              <p:cNvSpPr/>
              <p:nvPr/>
            </p:nvSpPr>
            <p:spPr>
              <a:xfrm>
                <a:off x="1562100" y="2106759"/>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Plan for feature and third-party product licensing </a:t>
                </a:r>
                <a:endParaRPr lang="en-US" sz="1500" b="1" spc="-5" dirty="0">
                  <a:solidFill>
                    <a:srgbClr val="FFFFFF"/>
                  </a:solidFill>
                  <a:cs typeface="Arial"/>
                </a:endParaRPr>
              </a:p>
            </p:txBody>
          </p:sp>
          <p:sp>
            <p:nvSpPr>
              <p:cNvPr id="122" name="object 21"/>
              <p:cNvSpPr/>
              <p:nvPr/>
            </p:nvSpPr>
            <p:spPr>
              <a:xfrm>
                <a:off x="1559806" y="4739569"/>
                <a:ext cx="2315725" cy="1563557"/>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Azure security cost model can provide significant cost benefits if managed continuously and aggressively.</a:t>
                </a:r>
                <a:endParaRPr lang="en-US" sz="1500" spc="-5" dirty="0">
                  <a:solidFill>
                    <a:srgbClr val="FFFFFF"/>
                  </a:solidFill>
                  <a:cs typeface="Arial"/>
                </a:endParaRPr>
              </a:p>
            </p:txBody>
          </p:sp>
        </p:grpSp>
        <p:grpSp>
          <p:nvGrpSpPr>
            <p:cNvPr id="12" name="Group 11"/>
            <p:cNvGrpSpPr/>
            <p:nvPr/>
          </p:nvGrpSpPr>
          <p:grpSpPr>
            <a:xfrm>
              <a:off x="3884334" y="1420306"/>
              <a:ext cx="2313433" cy="4544568"/>
              <a:chOff x="4028098" y="2106759"/>
              <a:chExt cx="2313433" cy="4544568"/>
            </a:xfrm>
          </p:grpSpPr>
          <p:grpSp>
            <p:nvGrpSpPr>
              <p:cNvPr id="123" name="Group 122"/>
              <p:cNvGrpSpPr/>
              <p:nvPr/>
            </p:nvGrpSpPr>
            <p:grpSpPr>
              <a:xfrm>
                <a:off x="4028099" y="2106759"/>
                <a:ext cx="2313432" cy="4544568"/>
                <a:chOff x="1731560" y="2106759"/>
                <a:chExt cx="2272730" cy="4544568"/>
              </a:xfrm>
            </p:grpSpPr>
            <p:sp>
              <p:nvSpPr>
                <p:cNvPr id="168" name="object 21"/>
                <p:cNvSpPr/>
                <p:nvPr/>
              </p:nvSpPr>
              <p:spPr>
                <a:xfrm>
                  <a:off x="1731560" y="2106759"/>
                  <a:ext cx="2272730"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Feature and capability management</a:t>
                  </a:r>
                  <a:endParaRPr lang="en-US" sz="1500" b="1" spc="-5" dirty="0">
                    <a:solidFill>
                      <a:srgbClr val="FFFFFF"/>
                    </a:solidFill>
                    <a:cs typeface="Arial"/>
                  </a:endParaRPr>
                </a:p>
              </p:txBody>
            </p:sp>
            <p:sp>
              <p:nvSpPr>
                <p:cNvPr id="169" name="object 12"/>
                <p:cNvSpPr/>
                <p:nvPr/>
              </p:nvSpPr>
              <p:spPr>
                <a:xfrm>
                  <a:off x="2612940" y="4375885"/>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dirty="0"/>
                </a:p>
              </p:txBody>
            </p:sp>
          </p:grpSp>
          <p:sp>
            <p:nvSpPr>
              <p:cNvPr id="176" name="object 21"/>
              <p:cNvSpPr/>
              <p:nvPr/>
            </p:nvSpPr>
            <p:spPr>
              <a:xfrm>
                <a:off x="4028098" y="4739569"/>
                <a:ext cx="2301091" cy="1567386"/>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Even though Microsoft rolls out new features and changes which are secure by default, </a:t>
                </a:r>
                <a:r>
                  <a:rPr lang="en-US" sz="1500" spc="-5" dirty="0">
                    <a:solidFill>
                      <a:srgbClr val="FFFFFF"/>
                    </a:solidFill>
                    <a:cs typeface="Arial"/>
                  </a:rPr>
                  <a:t>additional</a:t>
                </a:r>
                <a:r>
                  <a:rPr lang="en-US" sz="1500" spc="-5" dirty="0" smtClean="0">
                    <a:solidFill>
                      <a:srgbClr val="FFFFFF"/>
                    </a:solidFill>
                    <a:cs typeface="Arial"/>
                  </a:rPr>
                  <a:t> controls are needed to track changes in highly regulated industries</a:t>
                </a:r>
                <a:r>
                  <a:rPr lang="en-US" sz="1400" spc="-5" dirty="0" smtClean="0">
                    <a:solidFill>
                      <a:srgbClr val="FFFFFF"/>
                    </a:solidFill>
                    <a:cs typeface="Arial"/>
                  </a:rPr>
                  <a:t>.</a:t>
                </a:r>
                <a:endParaRPr lang="en-US" sz="1400" spc="-5" dirty="0">
                  <a:solidFill>
                    <a:srgbClr val="FFFFFF"/>
                  </a:solidFill>
                  <a:cs typeface="Arial"/>
                </a:endParaRPr>
              </a:p>
            </p:txBody>
          </p:sp>
        </p:grpSp>
        <p:grpSp>
          <p:nvGrpSpPr>
            <p:cNvPr id="14" name="Group 13"/>
            <p:cNvGrpSpPr/>
            <p:nvPr/>
          </p:nvGrpSpPr>
          <p:grpSpPr>
            <a:xfrm>
              <a:off x="6388075" y="1420306"/>
              <a:ext cx="2333229" cy="4809796"/>
              <a:chOff x="6506439" y="2106759"/>
              <a:chExt cx="2333229" cy="4809796"/>
            </a:xfrm>
          </p:grpSpPr>
          <p:grpSp>
            <p:nvGrpSpPr>
              <p:cNvPr id="178" name="Group 177"/>
              <p:cNvGrpSpPr/>
              <p:nvPr/>
            </p:nvGrpSpPr>
            <p:grpSpPr>
              <a:xfrm>
                <a:off x="6526236" y="2106759"/>
                <a:ext cx="2313432" cy="4544568"/>
                <a:chOff x="1763133" y="2106759"/>
                <a:chExt cx="2272730" cy="4544568"/>
              </a:xfrm>
            </p:grpSpPr>
            <p:sp>
              <p:nvSpPr>
                <p:cNvPr id="180" name="object 21"/>
                <p:cNvSpPr/>
                <p:nvPr/>
              </p:nvSpPr>
              <p:spPr>
                <a:xfrm>
                  <a:off x="1763133" y="2106759"/>
                  <a:ext cx="2272730"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False sense of availability</a:t>
                  </a:r>
                  <a:endParaRPr lang="en-US" sz="1500" b="1" spc="-5" dirty="0">
                    <a:solidFill>
                      <a:srgbClr val="FFFFFF"/>
                    </a:solidFill>
                    <a:cs typeface="Arial"/>
                  </a:endParaRPr>
                </a:p>
              </p:txBody>
            </p:sp>
            <p:sp>
              <p:nvSpPr>
                <p:cNvPr id="181" name="object 12"/>
                <p:cNvSpPr/>
                <p:nvPr/>
              </p:nvSpPr>
              <p:spPr>
                <a:xfrm>
                  <a:off x="2653682" y="4368073"/>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dirty="0"/>
                </a:p>
              </p:txBody>
            </p:sp>
          </p:grpSp>
          <p:sp>
            <p:nvSpPr>
              <p:cNvPr id="179" name="object 21"/>
              <p:cNvSpPr/>
              <p:nvPr/>
            </p:nvSpPr>
            <p:spPr>
              <a:xfrm>
                <a:off x="6506439" y="4739569"/>
                <a:ext cx="2301091" cy="2176986"/>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Systems that are designed for 99.99% availability should not depend on services with 99.9% availability unless adequate controls are in place.</a:t>
                </a:r>
                <a:endParaRPr lang="en-US" sz="1500" spc="-5" dirty="0">
                  <a:solidFill>
                    <a:srgbClr val="FFFFFF"/>
                  </a:solidFill>
                  <a:cs typeface="Arial"/>
                </a:endParaRPr>
              </a:p>
            </p:txBody>
          </p:sp>
        </p:grpSp>
        <p:grpSp>
          <p:nvGrpSpPr>
            <p:cNvPr id="15" name="Group 14"/>
            <p:cNvGrpSpPr/>
            <p:nvPr/>
          </p:nvGrpSpPr>
          <p:grpSpPr>
            <a:xfrm>
              <a:off x="8879474" y="1420306"/>
              <a:ext cx="2313432" cy="4544568"/>
              <a:chOff x="8960098" y="2106759"/>
              <a:chExt cx="2313432" cy="4544568"/>
            </a:xfrm>
          </p:grpSpPr>
          <p:grpSp>
            <p:nvGrpSpPr>
              <p:cNvPr id="183" name="Group 182"/>
              <p:cNvGrpSpPr/>
              <p:nvPr/>
            </p:nvGrpSpPr>
            <p:grpSpPr>
              <a:xfrm>
                <a:off x="8960098" y="2106759"/>
                <a:ext cx="2313432" cy="4544568"/>
                <a:chOff x="1731560" y="2106759"/>
                <a:chExt cx="2272730" cy="4544568"/>
              </a:xfrm>
            </p:grpSpPr>
            <p:sp>
              <p:nvSpPr>
                <p:cNvPr id="185" name="object 21"/>
                <p:cNvSpPr/>
                <p:nvPr/>
              </p:nvSpPr>
              <p:spPr>
                <a:xfrm>
                  <a:off x="1731560" y="2106759"/>
                  <a:ext cx="2272730"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Not all data services are secured equally</a:t>
                  </a:r>
                  <a:endParaRPr lang="en-US" sz="1500" b="1" spc="-5" dirty="0">
                    <a:solidFill>
                      <a:srgbClr val="FFFFFF"/>
                    </a:solidFill>
                    <a:cs typeface="Arial"/>
                  </a:endParaRPr>
                </a:p>
              </p:txBody>
            </p:sp>
            <p:sp>
              <p:nvSpPr>
                <p:cNvPr id="186" name="object 12"/>
                <p:cNvSpPr/>
                <p:nvPr/>
              </p:nvSpPr>
              <p:spPr>
                <a:xfrm>
                  <a:off x="2664232" y="437870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dirty="0"/>
                </a:p>
              </p:txBody>
            </p:sp>
          </p:grpSp>
          <p:sp>
            <p:nvSpPr>
              <p:cNvPr id="184" name="object 21"/>
              <p:cNvSpPr/>
              <p:nvPr/>
            </p:nvSpPr>
            <p:spPr>
              <a:xfrm>
                <a:off x="8999883" y="4739569"/>
                <a:ext cx="2233862" cy="1801584"/>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Continuously evaluate available data services  against organization policies for encryption, data discovery, identity and access management</a:t>
                </a:r>
                <a:r>
                  <a:rPr lang="en-US" sz="1400" spc="-5" dirty="0" smtClean="0">
                    <a:solidFill>
                      <a:srgbClr val="FFFFFF"/>
                    </a:solidFill>
                    <a:cs typeface="Arial"/>
                  </a:rPr>
                  <a:t>.</a:t>
                </a:r>
                <a:endParaRPr lang="en-US" sz="1400" spc="-5" dirty="0">
                  <a:solidFill>
                    <a:srgbClr val="FFFFFF"/>
                  </a:solidFill>
                  <a:cs typeface="Arial"/>
                </a:endParaRPr>
              </a:p>
            </p:txBody>
          </p:sp>
        </p:grpSp>
        <p:grpSp>
          <p:nvGrpSpPr>
            <p:cNvPr id="187" name="Group 41"/>
            <p:cNvGrpSpPr>
              <a:grpSpLocks noChangeAspect="1"/>
            </p:cNvGrpSpPr>
            <p:nvPr/>
          </p:nvGrpSpPr>
          <p:grpSpPr bwMode="auto">
            <a:xfrm>
              <a:off x="2124899" y="1588911"/>
              <a:ext cx="769937" cy="574917"/>
              <a:chOff x="-1213" y="1301"/>
              <a:chExt cx="987" cy="737"/>
            </a:xfrm>
            <a:solidFill>
              <a:schemeClr val="bg1"/>
            </a:solidFill>
          </p:grpSpPr>
          <p:sp>
            <p:nvSpPr>
              <p:cNvPr id="188" name="Freeform 42"/>
              <p:cNvSpPr>
                <a:spLocks noEditPoints="1"/>
              </p:cNvSpPr>
              <p:nvPr/>
            </p:nvSpPr>
            <p:spPr bwMode="auto">
              <a:xfrm>
                <a:off x="-504" y="1454"/>
                <a:ext cx="278" cy="222"/>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89" name="Freeform 43"/>
              <p:cNvSpPr>
                <a:spLocks/>
              </p:cNvSpPr>
              <p:nvPr/>
            </p:nvSpPr>
            <p:spPr bwMode="auto">
              <a:xfrm>
                <a:off x="-469" y="1301"/>
                <a:ext cx="210" cy="130"/>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0" name="Freeform 44"/>
              <p:cNvSpPr>
                <a:spLocks noEditPoints="1"/>
              </p:cNvSpPr>
              <p:nvPr/>
            </p:nvSpPr>
            <p:spPr bwMode="auto">
              <a:xfrm>
                <a:off x="-1213" y="1511"/>
                <a:ext cx="614" cy="527"/>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1" name="Freeform 45"/>
              <p:cNvSpPr>
                <a:spLocks noEditPoints="1"/>
              </p:cNvSpPr>
              <p:nvPr/>
            </p:nvSpPr>
            <p:spPr bwMode="auto">
              <a:xfrm>
                <a:off x="-927" y="1388"/>
                <a:ext cx="614" cy="527"/>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2" name="Rectangle 46"/>
              <p:cNvSpPr>
                <a:spLocks noChangeArrowheads="1"/>
              </p:cNvSpPr>
              <p:nvPr/>
            </p:nvSpPr>
            <p:spPr bwMode="auto">
              <a:xfrm>
                <a:off x="-1119" y="1719"/>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3" name="Rectangle 47"/>
              <p:cNvSpPr>
                <a:spLocks noChangeArrowheads="1"/>
              </p:cNvSpPr>
              <p:nvPr/>
            </p:nvSpPr>
            <p:spPr bwMode="auto">
              <a:xfrm>
                <a:off x="-1119" y="1785"/>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4" name="Rectangle 48"/>
              <p:cNvSpPr>
                <a:spLocks noChangeArrowheads="1"/>
              </p:cNvSpPr>
              <p:nvPr/>
            </p:nvSpPr>
            <p:spPr bwMode="auto">
              <a:xfrm>
                <a:off x="-1119" y="1851"/>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5" name="Rectangle 49"/>
              <p:cNvSpPr>
                <a:spLocks noChangeArrowheads="1"/>
              </p:cNvSpPr>
              <p:nvPr/>
            </p:nvSpPr>
            <p:spPr bwMode="auto">
              <a:xfrm>
                <a:off x="-833" y="1596"/>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6" name="Rectangle 50"/>
              <p:cNvSpPr>
                <a:spLocks noChangeArrowheads="1"/>
              </p:cNvSpPr>
              <p:nvPr/>
            </p:nvSpPr>
            <p:spPr bwMode="auto">
              <a:xfrm>
                <a:off x="-833" y="1662"/>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7" name="Rectangle 51"/>
              <p:cNvSpPr>
                <a:spLocks noChangeArrowheads="1"/>
              </p:cNvSpPr>
              <p:nvPr/>
            </p:nvSpPr>
            <p:spPr bwMode="auto">
              <a:xfrm>
                <a:off x="-833" y="1728"/>
                <a:ext cx="418" cy="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grpSp>
        <p:grpSp>
          <p:nvGrpSpPr>
            <p:cNvPr id="198" name="Group 182"/>
            <p:cNvGrpSpPr>
              <a:grpSpLocks noChangeAspect="1"/>
            </p:cNvGrpSpPr>
            <p:nvPr/>
          </p:nvGrpSpPr>
          <p:grpSpPr bwMode="auto">
            <a:xfrm>
              <a:off x="4352546" y="1569635"/>
              <a:ext cx="1297441" cy="613469"/>
              <a:chOff x="2977" y="2259"/>
              <a:chExt cx="1233" cy="583"/>
            </a:xfrm>
            <a:solidFill>
              <a:schemeClr val="bg1"/>
            </a:solidFill>
          </p:grpSpPr>
          <p:sp>
            <p:nvSpPr>
              <p:cNvPr id="199" name="Freeform 183"/>
              <p:cNvSpPr>
                <a:spLocks/>
              </p:cNvSpPr>
              <p:nvPr/>
            </p:nvSpPr>
            <p:spPr bwMode="auto">
              <a:xfrm>
                <a:off x="2977" y="2823"/>
                <a:ext cx="1233" cy="19"/>
              </a:xfrm>
              <a:custGeom>
                <a:avLst/>
                <a:gdLst/>
                <a:ahLst/>
                <a:cxnLst>
                  <a:cxn ang="0">
                    <a:pos x="1219" y="19"/>
                  </a:cxn>
                  <a:cxn ang="0">
                    <a:pos x="14" y="19"/>
                  </a:cxn>
                  <a:cxn ang="0">
                    <a:pos x="0" y="0"/>
                  </a:cxn>
                  <a:cxn ang="0">
                    <a:pos x="1233" y="0"/>
                  </a:cxn>
                  <a:cxn ang="0">
                    <a:pos x="1219" y="19"/>
                  </a:cxn>
                </a:cxnLst>
                <a:rect l="0" t="0" r="r" b="b"/>
                <a:pathLst>
                  <a:path w="1233" h="19">
                    <a:moveTo>
                      <a:pt x="1219" y="19"/>
                    </a:moveTo>
                    <a:lnTo>
                      <a:pt x="14" y="19"/>
                    </a:lnTo>
                    <a:lnTo>
                      <a:pt x="0" y="0"/>
                    </a:lnTo>
                    <a:lnTo>
                      <a:pt x="1233" y="0"/>
                    </a:lnTo>
                    <a:lnTo>
                      <a:pt x="12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0" name="Oval 184"/>
              <p:cNvSpPr>
                <a:spLocks noChangeArrowheads="1"/>
              </p:cNvSpPr>
              <p:nvPr/>
            </p:nvSpPr>
            <p:spPr bwMode="auto">
              <a:xfrm>
                <a:off x="3584" y="2653"/>
                <a:ext cx="22" cy="2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1" name="Rectangle 185"/>
              <p:cNvSpPr>
                <a:spLocks noChangeArrowheads="1"/>
              </p:cNvSpPr>
              <p:nvPr/>
            </p:nvSpPr>
            <p:spPr bwMode="auto">
              <a:xfrm>
                <a:off x="3506" y="2776"/>
                <a:ext cx="178" cy="3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2" name="Freeform 186"/>
              <p:cNvSpPr>
                <a:spLocks/>
              </p:cNvSpPr>
              <p:nvPr/>
            </p:nvSpPr>
            <p:spPr bwMode="auto">
              <a:xfrm>
                <a:off x="3268" y="2259"/>
                <a:ext cx="652" cy="274"/>
              </a:xfrm>
              <a:custGeom>
                <a:avLst/>
                <a:gdLst/>
                <a:ahLst/>
                <a:cxnLst>
                  <a:cxn ang="0">
                    <a:pos x="271" y="0"/>
                  </a:cxn>
                  <a:cxn ang="0">
                    <a:pos x="5" y="0"/>
                  </a:cxn>
                  <a:cxn ang="0">
                    <a:pos x="0" y="5"/>
                  </a:cxn>
                  <a:cxn ang="0">
                    <a:pos x="0" y="93"/>
                  </a:cxn>
                  <a:cxn ang="0">
                    <a:pos x="8" y="93"/>
                  </a:cxn>
                  <a:cxn ang="0">
                    <a:pos x="8" y="8"/>
                  </a:cxn>
                  <a:cxn ang="0">
                    <a:pos x="269" y="8"/>
                  </a:cxn>
                  <a:cxn ang="0">
                    <a:pos x="269" y="116"/>
                  </a:cxn>
                  <a:cxn ang="0">
                    <a:pos x="276" y="116"/>
                  </a:cxn>
                  <a:cxn ang="0">
                    <a:pos x="276" y="5"/>
                  </a:cxn>
                  <a:cxn ang="0">
                    <a:pos x="271" y="0"/>
                  </a:cxn>
                </a:cxnLst>
                <a:rect l="0" t="0" r="r" b="b"/>
                <a:pathLst>
                  <a:path w="276" h="116">
                    <a:moveTo>
                      <a:pt x="271" y="0"/>
                    </a:moveTo>
                    <a:cubicBezTo>
                      <a:pt x="5" y="0"/>
                      <a:pt x="5" y="0"/>
                      <a:pt x="5" y="0"/>
                    </a:cubicBezTo>
                    <a:cubicBezTo>
                      <a:pt x="2" y="0"/>
                      <a:pt x="0" y="3"/>
                      <a:pt x="0" y="5"/>
                    </a:cubicBezTo>
                    <a:cubicBezTo>
                      <a:pt x="0" y="93"/>
                      <a:pt x="0" y="93"/>
                      <a:pt x="0" y="93"/>
                    </a:cubicBezTo>
                    <a:cubicBezTo>
                      <a:pt x="8" y="93"/>
                      <a:pt x="8" y="93"/>
                      <a:pt x="8" y="93"/>
                    </a:cubicBezTo>
                    <a:cubicBezTo>
                      <a:pt x="8" y="8"/>
                      <a:pt x="8" y="8"/>
                      <a:pt x="8" y="8"/>
                    </a:cubicBezTo>
                    <a:cubicBezTo>
                      <a:pt x="269" y="8"/>
                      <a:pt x="269" y="8"/>
                      <a:pt x="269" y="8"/>
                    </a:cubicBezTo>
                    <a:cubicBezTo>
                      <a:pt x="269" y="116"/>
                      <a:pt x="269" y="116"/>
                      <a:pt x="269" y="116"/>
                    </a:cubicBezTo>
                    <a:cubicBezTo>
                      <a:pt x="276" y="116"/>
                      <a:pt x="276" y="116"/>
                      <a:pt x="276" y="116"/>
                    </a:cubicBezTo>
                    <a:cubicBezTo>
                      <a:pt x="276" y="5"/>
                      <a:pt x="276" y="5"/>
                      <a:pt x="276" y="5"/>
                    </a:cubicBezTo>
                    <a:cubicBezTo>
                      <a:pt x="276" y="3"/>
                      <a:pt x="274" y="0"/>
                      <a:pt x="27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3" name="Rectangle 187"/>
              <p:cNvSpPr>
                <a:spLocks noChangeArrowheads="1"/>
              </p:cNvSpPr>
              <p:nvPr/>
            </p:nvSpPr>
            <p:spPr bwMode="auto">
              <a:xfrm>
                <a:off x="3294" y="2644"/>
                <a:ext cx="68" cy="1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4" name="Freeform 188"/>
              <p:cNvSpPr>
                <a:spLocks/>
              </p:cNvSpPr>
              <p:nvPr/>
            </p:nvSpPr>
            <p:spPr bwMode="auto">
              <a:xfrm>
                <a:off x="3457" y="2644"/>
                <a:ext cx="338" cy="19"/>
              </a:xfrm>
              <a:custGeom>
                <a:avLst/>
                <a:gdLst/>
                <a:ahLst/>
                <a:cxnLst>
                  <a:cxn ang="0">
                    <a:pos x="0" y="8"/>
                  </a:cxn>
                  <a:cxn ang="0">
                    <a:pos x="53" y="8"/>
                  </a:cxn>
                  <a:cxn ang="0">
                    <a:pos x="58" y="3"/>
                  </a:cxn>
                  <a:cxn ang="0">
                    <a:pos x="64" y="8"/>
                  </a:cxn>
                  <a:cxn ang="0">
                    <a:pos x="143" y="8"/>
                  </a:cxn>
                  <a:cxn ang="0">
                    <a:pos x="143" y="0"/>
                  </a:cxn>
                  <a:cxn ang="0">
                    <a:pos x="0" y="0"/>
                  </a:cxn>
                  <a:cxn ang="0">
                    <a:pos x="0" y="8"/>
                  </a:cxn>
                </a:cxnLst>
                <a:rect l="0" t="0" r="r" b="b"/>
                <a:pathLst>
                  <a:path w="143" h="8">
                    <a:moveTo>
                      <a:pt x="0" y="8"/>
                    </a:moveTo>
                    <a:cubicBezTo>
                      <a:pt x="53" y="8"/>
                      <a:pt x="53" y="8"/>
                      <a:pt x="53" y="8"/>
                    </a:cubicBezTo>
                    <a:cubicBezTo>
                      <a:pt x="53" y="5"/>
                      <a:pt x="56" y="3"/>
                      <a:pt x="58" y="3"/>
                    </a:cubicBezTo>
                    <a:cubicBezTo>
                      <a:pt x="61" y="3"/>
                      <a:pt x="64" y="5"/>
                      <a:pt x="64" y="8"/>
                    </a:cubicBezTo>
                    <a:cubicBezTo>
                      <a:pt x="143" y="8"/>
                      <a:pt x="143" y="8"/>
                      <a:pt x="143" y="8"/>
                    </a:cubicBezTo>
                    <a:cubicBezTo>
                      <a:pt x="143" y="0"/>
                      <a:pt x="143" y="0"/>
                      <a:pt x="143" y="0"/>
                    </a:cubicBezTo>
                    <a:cubicBezTo>
                      <a:pt x="0" y="0"/>
                      <a:pt x="0" y="0"/>
                      <a:pt x="0" y="0"/>
                    </a:cubicBez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5" name="Rectangle 189"/>
              <p:cNvSpPr>
                <a:spLocks noChangeArrowheads="1"/>
              </p:cNvSpPr>
              <p:nvPr/>
            </p:nvSpPr>
            <p:spPr bwMode="auto">
              <a:xfrm>
                <a:off x="3362" y="2644"/>
                <a:ext cx="95" cy="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6" name="Rectangle 190"/>
              <p:cNvSpPr>
                <a:spLocks noChangeArrowheads="1"/>
              </p:cNvSpPr>
              <p:nvPr/>
            </p:nvSpPr>
            <p:spPr bwMode="auto">
              <a:xfrm>
                <a:off x="3287" y="2478"/>
                <a:ext cx="7" cy="16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7" name="Freeform 191"/>
              <p:cNvSpPr>
                <a:spLocks noEditPoints="1"/>
              </p:cNvSpPr>
              <p:nvPr/>
            </p:nvSpPr>
            <p:spPr bwMode="auto">
              <a:xfrm>
                <a:off x="3785" y="2528"/>
                <a:ext cx="357" cy="238"/>
              </a:xfrm>
              <a:custGeom>
                <a:avLst/>
                <a:gdLst/>
                <a:ahLst/>
                <a:cxnLst>
                  <a:cxn ang="0">
                    <a:pos x="147" y="0"/>
                  </a:cxn>
                  <a:cxn ang="0">
                    <a:pos x="4" y="0"/>
                  </a:cxn>
                  <a:cxn ang="0">
                    <a:pos x="0" y="4"/>
                  </a:cxn>
                  <a:cxn ang="0">
                    <a:pos x="0" y="101"/>
                  </a:cxn>
                  <a:cxn ang="0">
                    <a:pos x="71" y="101"/>
                  </a:cxn>
                  <a:cxn ang="0">
                    <a:pos x="75" y="97"/>
                  </a:cxn>
                  <a:cxn ang="0">
                    <a:pos x="80" y="101"/>
                  </a:cxn>
                  <a:cxn ang="0">
                    <a:pos x="151" y="101"/>
                  </a:cxn>
                  <a:cxn ang="0">
                    <a:pos x="151" y="4"/>
                  </a:cxn>
                  <a:cxn ang="0">
                    <a:pos x="147" y="0"/>
                  </a:cxn>
                  <a:cxn ang="0">
                    <a:pos x="145" y="95"/>
                  </a:cxn>
                  <a:cxn ang="0">
                    <a:pos x="6" y="95"/>
                  </a:cxn>
                  <a:cxn ang="0">
                    <a:pos x="6" y="6"/>
                  </a:cxn>
                  <a:cxn ang="0">
                    <a:pos x="145" y="6"/>
                  </a:cxn>
                  <a:cxn ang="0">
                    <a:pos x="145" y="95"/>
                  </a:cxn>
                </a:cxnLst>
                <a:rect l="0" t="0" r="r" b="b"/>
                <a:pathLst>
                  <a:path w="151" h="101">
                    <a:moveTo>
                      <a:pt x="147" y="0"/>
                    </a:moveTo>
                    <a:cubicBezTo>
                      <a:pt x="4" y="0"/>
                      <a:pt x="4" y="0"/>
                      <a:pt x="4" y="0"/>
                    </a:cubicBezTo>
                    <a:cubicBezTo>
                      <a:pt x="2" y="0"/>
                      <a:pt x="0" y="2"/>
                      <a:pt x="0" y="4"/>
                    </a:cubicBezTo>
                    <a:cubicBezTo>
                      <a:pt x="0" y="101"/>
                      <a:pt x="0" y="101"/>
                      <a:pt x="0" y="101"/>
                    </a:cubicBezTo>
                    <a:cubicBezTo>
                      <a:pt x="71" y="101"/>
                      <a:pt x="71" y="101"/>
                      <a:pt x="71" y="101"/>
                    </a:cubicBezTo>
                    <a:cubicBezTo>
                      <a:pt x="71" y="99"/>
                      <a:pt x="73" y="97"/>
                      <a:pt x="75" y="97"/>
                    </a:cubicBezTo>
                    <a:cubicBezTo>
                      <a:pt x="78" y="97"/>
                      <a:pt x="80" y="99"/>
                      <a:pt x="80" y="101"/>
                    </a:cubicBezTo>
                    <a:cubicBezTo>
                      <a:pt x="151" y="101"/>
                      <a:pt x="151" y="101"/>
                      <a:pt x="151" y="101"/>
                    </a:cubicBezTo>
                    <a:cubicBezTo>
                      <a:pt x="151" y="4"/>
                      <a:pt x="151" y="4"/>
                      <a:pt x="151" y="4"/>
                    </a:cubicBezTo>
                    <a:cubicBezTo>
                      <a:pt x="151" y="2"/>
                      <a:pt x="149" y="0"/>
                      <a:pt x="147" y="0"/>
                    </a:cubicBezTo>
                    <a:moveTo>
                      <a:pt x="145" y="95"/>
                    </a:moveTo>
                    <a:cubicBezTo>
                      <a:pt x="6" y="95"/>
                      <a:pt x="6" y="95"/>
                      <a:pt x="6" y="95"/>
                    </a:cubicBezTo>
                    <a:cubicBezTo>
                      <a:pt x="6" y="6"/>
                      <a:pt x="6" y="6"/>
                      <a:pt x="6" y="6"/>
                    </a:cubicBezTo>
                    <a:cubicBezTo>
                      <a:pt x="145" y="6"/>
                      <a:pt x="145" y="6"/>
                      <a:pt x="145" y="6"/>
                    </a:cubicBezTo>
                    <a:lnTo>
                      <a:pt x="145" y="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8" name="Oval 192"/>
              <p:cNvSpPr>
                <a:spLocks noChangeArrowheads="1"/>
              </p:cNvSpPr>
              <p:nvPr/>
            </p:nvSpPr>
            <p:spPr bwMode="auto">
              <a:xfrm>
                <a:off x="3955" y="2759"/>
                <a:ext cx="17" cy="1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9" name="Freeform 193"/>
              <p:cNvSpPr>
                <a:spLocks noEditPoints="1"/>
              </p:cNvSpPr>
              <p:nvPr/>
            </p:nvSpPr>
            <p:spPr bwMode="auto">
              <a:xfrm>
                <a:off x="3731" y="2769"/>
                <a:ext cx="456" cy="42"/>
              </a:xfrm>
              <a:custGeom>
                <a:avLst/>
                <a:gdLst/>
                <a:ahLst/>
                <a:cxnLst>
                  <a:cxn ang="0">
                    <a:pos x="103" y="0"/>
                  </a:cxn>
                  <a:cxn ang="0">
                    <a:pos x="98" y="4"/>
                  </a:cxn>
                  <a:cxn ang="0">
                    <a:pos x="94" y="0"/>
                  </a:cxn>
                  <a:cxn ang="0">
                    <a:pos x="0" y="0"/>
                  </a:cxn>
                  <a:cxn ang="0">
                    <a:pos x="0" y="16"/>
                  </a:cxn>
                  <a:cxn ang="0">
                    <a:pos x="3" y="18"/>
                  </a:cxn>
                  <a:cxn ang="0">
                    <a:pos x="16" y="18"/>
                  </a:cxn>
                  <a:cxn ang="0">
                    <a:pos x="70" y="18"/>
                  </a:cxn>
                  <a:cxn ang="0">
                    <a:pos x="82" y="18"/>
                  </a:cxn>
                  <a:cxn ang="0">
                    <a:pos x="114" y="18"/>
                  </a:cxn>
                  <a:cxn ang="0">
                    <a:pos x="160" y="18"/>
                  </a:cxn>
                  <a:cxn ang="0">
                    <a:pos x="178" y="18"/>
                  </a:cxn>
                  <a:cxn ang="0">
                    <a:pos x="191" y="18"/>
                  </a:cxn>
                  <a:cxn ang="0">
                    <a:pos x="193" y="15"/>
                  </a:cxn>
                  <a:cxn ang="0">
                    <a:pos x="193" y="0"/>
                  </a:cxn>
                  <a:cxn ang="0">
                    <a:pos x="103" y="0"/>
                  </a:cxn>
                  <a:cxn ang="0">
                    <a:pos x="122" y="9"/>
                  </a:cxn>
                  <a:cxn ang="0">
                    <a:pos x="119" y="11"/>
                  </a:cxn>
                  <a:cxn ang="0">
                    <a:pos x="74" y="11"/>
                  </a:cxn>
                  <a:cxn ang="0">
                    <a:pos x="72" y="9"/>
                  </a:cxn>
                  <a:cxn ang="0">
                    <a:pos x="72" y="8"/>
                  </a:cxn>
                  <a:cxn ang="0">
                    <a:pos x="72" y="8"/>
                  </a:cxn>
                  <a:cxn ang="0">
                    <a:pos x="121" y="8"/>
                  </a:cxn>
                  <a:cxn ang="0">
                    <a:pos x="122" y="8"/>
                  </a:cxn>
                  <a:cxn ang="0">
                    <a:pos x="122" y="9"/>
                  </a:cxn>
                  <a:cxn ang="0">
                    <a:pos x="146" y="11"/>
                  </a:cxn>
                  <a:cxn ang="0">
                    <a:pos x="144" y="9"/>
                  </a:cxn>
                  <a:cxn ang="0">
                    <a:pos x="146" y="7"/>
                  </a:cxn>
                  <a:cxn ang="0">
                    <a:pos x="148" y="9"/>
                  </a:cxn>
                  <a:cxn ang="0">
                    <a:pos x="146" y="11"/>
                  </a:cxn>
                  <a:cxn ang="0">
                    <a:pos x="159" y="11"/>
                  </a:cxn>
                  <a:cxn ang="0">
                    <a:pos x="158" y="9"/>
                  </a:cxn>
                  <a:cxn ang="0">
                    <a:pos x="159" y="7"/>
                  </a:cxn>
                  <a:cxn ang="0">
                    <a:pos x="161" y="9"/>
                  </a:cxn>
                  <a:cxn ang="0">
                    <a:pos x="159" y="11"/>
                  </a:cxn>
                  <a:cxn ang="0">
                    <a:pos x="173" y="11"/>
                  </a:cxn>
                  <a:cxn ang="0">
                    <a:pos x="171" y="9"/>
                  </a:cxn>
                  <a:cxn ang="0">
                    <a:pos x="173" y="7"/>
                  </a:cxn>
                  <a:cxn ang="0">
                    <a:pos x="175" y="9"/>
                  </a:cxn>
                  <a:cxn ang="0">
                    <a:pos x="173" y="11"/>
                  </a:cxn>
                </a:cxnLst>
                <a:rect l="0" t="0" r="r" b="b"/>
                <a:pathLst>
                  <a:path w="193" h="18">
                    <a:moveTo>
                      <a:pt x="103" y="0"/>
                    </a:moveTo>
                    <a:cubicBezTo>
                      <a:pt x="103" y="3"/>
                      <a:pt x="101" y="4"/>
                      <a:pt x="98" y="4"/>
                    </a:cubicBezTo>
                    <a:cubicBezTo>
                      <a:pt x="96" y="4"/>
                      <a:pt x="94" y="3"/>
                      <a:pt x="94" y="0"/>
                    </a:cubicBezTo>
                    <a:cubicBezTo>
                      <a:pt x="0" y="0"/>
                      <a:pt x="0" y="0"/>
                      <a:pt x="0" y="0"/>
                    </a:cubicBezTo>
                    <a:cubicBezTo>
                      <a:pt x="0" y="16"/>
                      <a:pt x="0" y="16"/>
                      <a:pt x="0" y="16"/>
                    </a:cubicBezTo>
                    <a:cubicBezTo>
                      <a:pt x="0" y="17"/>
                      <a:pt x="1" y="18"/>
                      <a:pt x="3" y="18"/>
                    </a:cubicBezTo>
                    <a:cubicBezTo>
                      <a:pt x="16" y="18"/>
                      <a:pt x="16" y="18"/>
                      <a:pt x="16" y="18"/>
                    </a:cubicBezTo>
                    <a:cubicBezTo>
                      <a:pt x="20" y="18"/>
                      <a:pt x="40" y="18"/>
                      <a:pt x="70" y="18"/>
                    </a:cubicBezTo>
                    <a:cubicBezTo>
                      <a:pt x="82" y="18"/>
                      <a:pt x="82" y="18"/>
                      <a:pt x="82" y="18"/>
                    </a:cubicBezTo>
                    <a:cubicBezTo>
                      <a:pt x="114" y="18"/>
                      <a:pt x="114" y="18"/>
                      <a:pt x="114" y="18"/>
                    </a:cubicBezTo>
                    <a:cubicBezTo>
                      <a:pt x="160" y="18"/>
                      <a:pt x="160" y="18"/>
                      <a:pt x="160" y="18"/>
                    </a:cubicBezTo>
                    <a:cubicBezTo>
                      <a:pt x="189" y="18"/>
                      <a:pt x="173" y="18"/>
                      <a:pt x="178" y="18"/>
                    </a:cubicBezTo>
                    <a:cubicBezTo>
                      <a:pt x="191" y="18"/>
                      <a:pt x="191" y="18"/>
                      <a:pt x="191" y="18"/>
                    </a:cubicBezTo>
                    <a:cubicBezTo>
                      <a:pt x="192" y="18"/>
                      <a:pt x="193" y="17"/>
                      <a:pt x="193" y="15"/>
                    </a:cubicBezTo>
                    <a:cubicBezTo>
                      <a:pt x="193" y="0"/>
                      <a:pt x="193" y="0"/>
                      <a:pt x="193" y="0"/>
                    </a:cubicBezTo>
                    <a:lnTo>
                      <a:pt x="103" y="0"/>
                    </a:lnTo>
                    <a:close/>
                    <a:moveTo>
                      <a:pt x="122" y="9"/>
                    </a:moveTo>
                    <a:cubicBezTo>
                      <a:pt x="122" y="10"/>
                      <a:pt x="121" y="11"/>
                      <a:pt x="119" y="11"/>
                    </a:cubicBezTo>
                    <a:cubicBezTo>
                      <a:pt x="74" y="11"/>
                      <a:pt x="74" y="11"/>
                      <a:pt x="74" y="11"/>
                    </a:cubicBezTo>
                    <a:cubicBezTo>
                      <a:pt x="73" y="11"/>
                      <a:pt x="72" y="10"/>
                      <a:pt x="72" y="9"/>
                    </a:cubicBezTo>
                    <a:cubicBezTo>
                      <a:pt x="72" y="8"/>
                      <a:pt x="72" y="8"/>
                      <a:pt x="72" y="8"/>
                    </a:cubicBezTo>
                    <a:cubicBezTo>
                      <a:pt x="72" y="8"/>
                      <a:pt x="72" y="8"/>
                      <a:pt x="72" y="8"/>
                    </a:cubicBezTo>
                    <a:cubicBezTo>
                      <a:pt x="121" y="8"/>
                      <a:pt x="121" y="8"/>
                      <a:pt x="121" y="8"/>
                    </a:cubicBezTo>
                    <a:cubicBezTo>
                      <a:pt x="122" y="8"/>
                      <a:pt x="122" y="8"/>
                      <a:pt x="122" y="8"/>
                    </a:cubicBezTo>
                    <a:lnTo>
                      <a:pt x="122" y="9"/>
                    </a:lnTo>
                    <a:close/>
                    <a:moveTo>
                      <a:pt x="146" y="11"/>
                    </a:moveTo>
                    <a:cubicBezTo>
                      <a:pt x="145" y="11"/>
                      <a:pt x="144" y="10"/>
                      <a:pt x="144" y="9"/>
                    </a:cubicBezTo>
                    <a:cubicBezTo>
                      <a:pt x="144" y="8"/>
                      <a:pt x="145" y="7"/>
                      <a:pt x="146" y="7"/>
                    </a:cubicBezTo>
                    <a:cubicBezTo>
                      <a:pt x="147" y="7"/>
                      <a:pt x="148" y="8"/>
                      <a:pt x="148" y="9"/>
                    </a:cubicBezTo>
                    <a:cubicBezTo>
                      <a:pt x="148" y="10"/>
                      <a:pt x="147" y="11"/>
                      <a:pt x="146" y="11"/>
                    </a:cubicBezTo>
                    <a:moveTo>
                      <a:pt x="159" y="11"/>
                    </a:moveTo>
                    <a:cubicBezTo>
                      <a:pt x="158" y="11"/>
                      <a:pt x="158" y="10"/>
                      <a:pt x="158" y="9"/>
                    </a:cubicBezTo>
                    <a:cubicBezTo>
                      <a:pt x="158" y="8"/>
                      <a:pt x="158" y="7"/>
                      <a:pt x="159" y="7"/>
                    </a:cubicBezTo>
                    <a:cubicBezTo>
                      <a:pt x="160" y="7"/>
                      <a:pt x="161" y="8"/>
                      <a:pt x="161" y="9"/>
                    </a:cubicBezTo>
                    <a:cubicBezTo>
                      <a:pt x="161" y="10"/>
                      <a:pt x="160" y="11"/>
                      <a:pt x="159" y="11"/>
                    </a:cubicBezTo>
                    <a:moveTo>
                      <a:pt x="173" y="11"/>
                    </a:moveTo>
                    <a:cubicBezTo>
                      <a:pt x="172" y="11"/>
                      <a:pt x="171" y="10"/>
                      <a:pt x="171" y="9"/>
                    </a:cubicBezTo>
                    <a:cubicBezTo>
                      <a:pt x="171" y="8"/>
                      <a:pt x="172" y="7"/>
                      <a:pt x="173" y="7"/>
                    </a:cubicBezTo>
                    <a:cubicBezTo>
                      <a:pt x="174" y="7"/>
                      <a:pt x="175" y="8"/>
                      <a:pt x="175" y="9"/>
                    </a:cubicBezTo>
                    <a:cubicBezTo>
                      <a:pt x="175" y="10"/>
                      <a:pt x="174" y="11"/>
                      <a:pt x="173" y="1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0" name="Freeform 194"/>
              <p:cNvSpPr>
                <a:spLocks noEditPoints="1"/>
              </p:cNvSpPr>
              <p:nvPr/>
            </p:nvSpPr>
            <p:spPr bwMode="auto">
              <a:xfrm>
                <a:off x="3353" y="2615"/>
                <a:ext cx="111" cy="199"/>
              </a:xfrm>
              <a:custGeom>
                <a:avLst/>
                <a:gdLst/>
                <a:ahLst/>
                <a:cxnLst>
                  <a:cxn ang="0">
                    <a:pos x="43" y="0"/>
                  </a:cxn>
                  <a:cxn ang="0">
                    <a:pos x="4" y="0"/>
                  </a:cxn>
                  <a:cxn ang="0">
                    <a:pos x="0" y="3"/>
                  </a:cxn>
                  <a:cxn ang="0">
                    <a:pos x="0" y="81"/>
                  </a:cxn>
                  <a:cxn ang="0">
                    <a:pos x="4" y="84"/>
                  </a:cxn>
                  <a:cxn ang="0">
                    <a:pos x="43" y="84"/>
                  </a:cxn>
                  <a:cxn ang="0">
                    <a:pos x="47" y="81"/>
                  </a:cxn>
                  <a:cxn ang="0">
                    <a:pos x="47" y="3"/>
                  </a:cxn>
                  <a:cxn ang="0">
                    <a:pos x="43" y="0"/>
                  </a:cxn>
                  <a:cxn ang="0">
                    <a:pos x="18" y="5"/>
                  </a:cxn>
                  <a:cxn ang="0">
                    <a:pos x="28" y="5"/>
                  </a:cxn>
                  <a:cxn ang="0">
                    <a:pos x="28" y="6"/>
                  </a:cxn>
                  <a:cxn ang="0">
                    <a:pos x="28" y="7"/>
                  </a:cxn>
                  <a:cxn ang="0">
                    <a:pos x="18" y="7"/>
                  </a:cxn>
                  <a:cxn ang="0">
                    <a:pos x="18" y="6"/>
                  </a:cxn>
                  <a:cxn ang="0">
                    <a:pos x="18" y="5"/>
                  </a:cxn>
                  <a:cxn ang="0">
                    <a:pos x="24" y="79"/>
                  </a:cxn>
                  <a:cxn ang="0">
                    <a:pos x="21" y="75"/>
                  </a:cxn>
                  <a:cxn ang="0">
                    <a:pos x="24" y="72"/>
                  </a:cxn>
                  <a:cxn ang="0">
                    <a:pos x="28" y="75"/>
                  </a:cxn>
                  <a:cxn ang="0">
                    <a:pos x="24" y="79"/>
                  </a:cxn>
                  <a:cxn ang="0">
                    <a:pos x="44" y="66"/>
                  </a:cxn>
                  <a:cxn ang="0">
                    <a:pos x="4" y="66"/>
                  </a:cxn>
                  <a:cxn ang="0">
                    <a:pos x="4" y="12"/>
                  </a:cxn>
                  <a:cxn ang="0">
                    <a:pos x="44" y="12"/>
                  </a:cxn>
                  <a:cxn ang="0">
                    <a:pos x="44" y="66"/>
                  </a:cxn>
                </a:cxnLst>
                <a:rect l="0" t="0" r="r" b="b"/>
                <a:pathLst>
                  <a:path w="47" h="84">
                    <a:moveTo>
                      <a:pt x="43" y="0"/>
                    </a:moveTo>
                    <a:cubicBezTo>
                      <a:pt x="4" y="0"/>
                      <a:pt x="4" y="0"/>
                      <a:pt x="4" y="0"/>
                    </a:cubicBezTo>
                    <a:cubicBezTo>
                      <a:pt x="2" y="0"/>
                      <a:pt x="0" y="1"/>
                      <a:pt x="0" y="3"/>
                    </a:cubicBezTo>
                    <a:cubicBezTo>
                      <a:pt x="0" y="81"/>
                      <a:pt x="0" y="81"/>
                      <a:pt x="0" y="81"/>
                    </a:cubicBezTo>
                    <a:cubicBezTo>
                      <a:pt x="0" y="82"/>
                      <a:pt x="2" y="84"/>
                      <a:pt x="4" y="84"/>
                    </a:cubicBezTo>
                    <a:cubicBezTo>
                      <a:pt x="43" y="84"/>
                      <a:pt x="43" y="84"/>
                      <a:pt x="43" y="84"/>
                    </a:cubicBezTo>
                    <a:cubicBezTo>
                      <a:pt x="45" y="84"/>
                      <a:pt x="47" y="82"/>
                      <a:pt x="47" y="81"/>
                    </a:cubicBezTo>
                    <a:cubicBezTo>
                      <a:pt x="47" y="3"/>
                      <a:pt x="47" y="3"/>
                      <a:pt x="47" y="3"/>
                    </a:cubicBezTo>
                    <a:cubicBezTo>
                      <a:pt x="47" y="1"/>
                      <a:pt x="45" y="0"/>
                      <a:pt x="43" y="0"/>
                    </a:cubicBezTo>
                    <a:moveTo>
                      <a:pt x="18" y="5"/>
                    </a:moveTo>
                    <a:cubicBezTo>
                      <a:pt x="28" y="5"/>
                      <a:pt x="28" y="5"/>
                      <a:pt x="28" y="5"/>
                    </a:cubicBezTo>
                    <a:cubicBezTo>
                      <a:pt x="28" y="6"/>
                      <a:pt x="28" y="6"/>
                      <a:pt x="28" y="6"/>
                    </a:cubicBezTo>
                    <a:cubicBezTo>
                      <a:pt x="28" y="7"/>
                      <a:pt x="28" y="7"/>
                      <a:pt x="28" y="7"/>
                    </a:cubicBezTo>
                    <a:cubicBezTo>
                      <a:pt x="18" y="7"/>
                      <a:pt x="18" y="7"/>
                      <a:pt x="18" y="7"/>
                    </a:cubicBezTo>
                    <a:cubicBezTo>
                      <a:pt x="18" y="6"/>
                      <a:pt x="18" y="6"/>
                      <a:pt x="18" y="6"/>
                    </a:cubicBezTo>
                    <a:cubicBezTo>
                      <a:pt x="18" y="5"/>
                      <a:pt x="18" y="5"/>
                      <a:pt x="18" y="5"/>
                    </a:cubicBezTo>
                    <a:moveTo>
                      <a:pt x="24" y="79"/>
                    </a:moveTo>
                    <a:cubicBezTo>
                      <a:pt x="22" y="79"/>
                      <a:pt x="21" y="77"/>
                      <a:pt x="21" y="75"/>
                    </a:cubicBezTo>
                    <a:cubicBezTo>
                      <a:pt x="21" y="73"/>
                      <a:pt x="22" y="72"/>
                      <a:pt x="24" y="72"/>
                    </a:cubicBezTo>
                    <a:cubicBezTo>
                      <a:pt x="26" y="72"/>
                      <a:pt x="28" y="73"/>
                      <a:pt x="28" y="75"/>
                    </a:cubicBezTo>
                    <a:cubicBezTo>
                      <a:pt x="28" y="77"/>
                      <a:pt x="26" y="79"/>
                      <a:pt x="24" y="79"/>
                    </a:cubicBezTo>
                    <a:moveTo>
                      <a:pt x="44" y="66"/>
                    </a:moveTo>
                    <a:cubicBezTo>
                      <a:pt x="4" y="66"/>
                      <a:pt x="4" y="66"/>
                      <a:pt x="4" y="66"/>
                    </a:cubicBezTo>
                    <a:cubicBezTo>
                      <a:pt x="4" y="12"/>
                      <a:pt x="4" y="12"/>
                      <a:pt x="4" y="12"/>
                    </a:cubicBezTo>
                    <a:cubicBezTo>
                      <a:pt x="44" y="12"/>
                      <a:pt x="44" y="12"/>
                      <a:pt x="44" y="12"/>
                    </a:cubicBezTo>
                    <a:lnTo>
                      <a:pt x="44" y="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1" name="Freeform 195"/>
              <p:cNvSpPr>
                <a:spLocks noEditPoints="1"/>
              </p:cNvSpPr>
              <p:nvPr/>
            </p:nvSpPr>
            <p:spPr bwMode="auto">
              <a:xfrm>
                <a:off x="3032" y="2462"/>
                <a:ext cx="281" cy="352"/>
              </a:xfrm>
              <a:custGeom>
                <a:avLst/>
                <a:gdLst/>
                <a:ahLst/>
                <a:cxnLst>
                  <a:cxn ang="0">
                    <a:pos x="110" y="0"/>
                  </a:cxn>
                  <a:cxn ang="0">
                    <a:pos x="10" y="0"/>
                  </a:cxn>
                  <a:cxn ang="0">
                    <a:pos x="0" y="9"/>
                  </a:cxn>
                  <a:cxn ang="0">
                    <a:pos x="0" y="140"/>
                  </a:cxn>
                  <a:cxn ang="0">
                    <a:pos x="10" y="149"/>
                  </a:cxn>
                  <a:cxn ang="0">
                    <a:pos x="110" y="149"/>
                  </a:cxn>
                  <a:cxn ang="0">
                    <a:pos x="119" y="140"/>
                  </a:cxn>
                  <a:cxn ang="0">
                    <a:pos x="119" y="9"/>
                  </a:cxn>
                  <a:cxn ang="0">
                    <a:pos x="110" y="0"/>
                  </a:cxn>
                  <a:cxn ang="0">
                    <a:pos x="60" y="144"/>
                  </a:cxn>
                  <a:cxn ang="0">
                    <a:pos x="57" y="141"/>
                  </a:cxn>
                  <a:cxn ang="0">
                    <a:pos x="60" y="138"/>
                  </a:cxn>
                  <a:cxn ang="0">
                    <a:pos x="63" y="141"/>
                  </a:cxn>
                  <a:cxn ang="0">
                    <a:pos x="60" y="144"/>
                  </a:cxn>
                  <a:cxn ang="0">
                    <a:pos x="107" y="132"/>
                  </a:cxn>
                  <a:cxn ang="0">
                    <a:pos x="106" y="133"/>
                  </a:cxn>
                  <a:cxn ang="0">
                    <a:pos x="13" y="133"/>
                  </a:cxn>
                  <a:cxn ang="0">
                    <a:pos x="13" y="132"/>
                  </a:cxn>
                  <a:cxn ang="0">
                    <a:pos x="13" y="12"/>
                  </a:cxn>
                  <a:cxn ang="0">
                    <a:pos x="13" y="11"/>
                  </a:cxn>
                  <a:cxn ang="0">
                    <a:pos x="106" y="11"/>
                  </a:cxn>
                  <a:cxn ang="0">
                    <a:pos x="107" y="12"/>
                  </a:cxn>
                  <a:cxn ang="0">
                    <a:pos x="107" y="132"/>
                  </a:cxn>
                </a:cxnLst>
                <a:rect l="0" t="0" r="r" b="b"/>
                <a:pathLst>
                  <a:path w="119" h="149">
                    <a:moveTo>
                      <a:pt x="110" y="0"/>
                    </a:moveTo>
                    <a:cubicBezTo>
                      <a:pt x="10" y="0"/>
                      <a:pt x="10" y="0"/>
                      <a:pt x="10" y="0"/>
                    </a:cubicBezTo>
                    <a:cubicBezTo>
                      <a:pt x="4" y="0"/>
                      <a:pt x="0" y="4"/>
                      <a:pt x="0" y="9"/>
                    </a:cubicBezTo>
                    <a:cubicBezTo>
                      <a:pt x="0" y="140"/>
                      <a:pt x="0" y="140"/>
                      <a:pt x="0" y="140"/>
                    </a:cubicBezTo>
                    <a:cubicBezTo>
                      <a:pt x="0" y="145"/>
                      <a:pt x="4" y="149"/>
                      <a:pt x="10" y="149"/>
                    </a:cubicBezTo>
                    <a:cubicBezTo>
                      <a:pt x="110" y="149"/>
                      <a:pt x="110" y="149"/>
                      <a:pt x="110" y="149"/>
                    </a:cubicBezTo>
                    <a:cubicBezTo>
                      <a:pt x="115" y="149"/>
                      <a:pt x="119" y="145"/>
                      <a:pt x="119" y="140"/>
                    </a:cubicBezTo>
                    <a:cubicBezTo>
                      <a:pt x="119" y="9"/>
                      <a:pt x="119" y="9"/>
                      <a:pt x="119" y="9"/>
                    </a:cubicBezTo>
                    <a:cubicBezTo>
                      <a:pt x="119" y="4"/>
                      <a:pt x="115" y="0"/>
                      <a:pt x="110" y="0"/>
                    </a:cubicBezTo>
                    <a:moveTo>
                      <a:pt x="60" y="144"/>
                    </a:moveTo>
                    <a:cubicBezTo>
                      <a:pt x="58" y="144"/>
                      <a:pt x="57" y="143"/>
                      <a:pt x="57" y="141"/>
                    </a:cubicBezTo>
                    <a:cubicBezTo>
                      <a:pt x="57" y="139"/>
                      <a:pt x="58" y="138"/>
                      <a:pt x="60" y="138"/>
                    </a:cubicBezTo>
                    <a:cubicBezTo>
                      <a:pt x="61" y="138"/>
                      <a:pt x="63" y="139"/>
                      <a:pt x="63" y="141"/>
                    </a:cubicBezTo>
                    <a:cubicBezTo>
                      <a:pt x="63" y="143"/>
                      <a:pt x="61" y="144"/>
                      <a:pt x="60" y="144"/>
                    </a:cubicBezTo>
                    <a:moveTo>
                      <a:pt x="107" y="132"/>
                    </a:moveTo>
                    <a:cubicBezTo>
                      <a:pt x="107" y="133"/>
                      <a:pt x="106" y="133"/>
                      <a:pt x="106" y="133"/>
                    </a:cubicBezTo>
                    <a:cubicBezTo>
                      <a:pt x="13" y="133"/>
                      <a:pt x="13" y="133"/>
                      <a:pt x="13" y="133"/>
                    </a:cubicBezTo>
                    <a:cubicBezTo>
                      <a:pt x="13" y="133"/>
                      <a:pt x="13" y="133"/>
                      <a:pt x="13" y="132"/>
                    </a:cubicBezTo>
                    <a:cubicBezTo>
                      <a:pt x="13" y="12"/>
                      <a:pt x="13" y="12"/>
                      <a:pt x="13" y="12"/>
                    </a:cubicBezTo>
                    <a:cubicBezTo>
                      <a:pt x="13" y="11"/>
                      <a:pt x="13" y="11"/>
                      <a:pt x="13" y="11"/>
                    </a:cubicBezTo>
                    <a:cubicBezTo>
                      <a:pt x="106" y="11"/>
                      <a:pt x="106" y="11"/>
                      <a:pt x="106" y="11"/>
                    </a:cubicBezTo>
                    <a:cubicBezTo>
                      <a:pt x="106" y="11"/>
                      <a:pt x="107" y="11"/>
                      <a:pt x="107" y="12"/>
                    </a:cubicBezTo>
                    <a:lnTo>
                      <a:pt x="10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2" name="Freeform 196"/>
              <p:cNvSpPr>
                <a:spLocks/>
              </p:cNvSpPr>
              <p:nvPr/>
            </p:nvSpPr>
            <p:spPr bwMode="auto">
              <a:xfrm>
                <a:off x="3294" y="2665"/>
                <a:ext cx="64" cy="35"/>
              </a:xfrm>
              <a:custGeom>
                <a:avLst/>
                <a:gdLst/>
                <a:ahLst/>
                <a:cxnLst>
                  <a:cxn ang="0">
                    <a:pos x="0" y="15"/>
                  </a:cxn>
                  <a:cxn ang="0">
                    <a:pos x="9" y="15"/>
                  </a:cxn>
                  <a:cxn ang="0">
                    <a:pos x="27" y="15"/>
                  </a:cxn>
                  <a:cxn ang="0">
                    <a:pos x="27" y="0"/>
                  </a:cxn>
                  <a:cxn ang="0">
                    <a:pos x="0" y="0"/>
                  </a:cxn>
                  <a:cxn ang="0">
                    <a:pos x="0" y="15"/>
                  </a:cxn>
                </a:cxnLst>
                <a:rect l="0" t="0" r="r" b="b"/>
                <a:pathLst>
                  <a:path w="27" h="15">
                    <a:moveTo>
                      <a:pt x="0" y="15"/>
                    </a:moveTo>
                    <a:cubicBezTo>
                      <a:pt x="9" y="15"/>
                      <a:pt x="9" y="15"/>
                      <a:pt x="9" y="15"/>
                    </a:cubicBezTo>
                    <a:cubicBezTo>
                      <a:pt x="13" y="15"/>
                      <a:pt x="13" y="15"/>
                      <a:pt x="27" y="15"/>
                    </a:cubicBezTo>
                    <a:cubicBezTo>
                      <a:pt x="27" y="0"/>
                      <a:pt x="27" y="0"/>
                      <a:pt x="27" y="0"/>
                    </a:cubicBezTo>
                    <a:cubicBezTo>
                      <a:pt x="0" y="0"/>
                      <a:pt x="0" y="0"/>
                      <a:pt x="0" y="0"/>
                    </a:cubicBezTo>
                    <a:lnTo>
                      <a:pt x="0" y="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3" name="Freeform 197"/>
              <p:cNvSpPr>
                <a:spLocks/>
              </p:cNvSpPr>
              <p:nvPr/>
            </p:nvSpPr>
            <p:spPr bwMode="auto">
              <a:xfrm>
                <a:off x="3462" y="2665"/>
                <a:ext cx="337" cy="106"/>
              </a:xfrm>
              <a:custGeom>
                <a:avLst/>
                <a:gdLst/>
                <a:ahLst/>
                <a:cxnLst>
                  <a:cxn ang="0">
                    <a:pos x="62" y="0"/>
                  </a:cxn>
                  <a:cxn ang="0">
                    <a:pos x="56" y="6"/>
                  </a:cxn>
                  <a:cxn ang="0">
                    <a:pos x="51" y="0"/>
                  </a:cxn>
                  <a:cxn ang="0">
                    <a:pos x="0" y="0"/>
                  </a:cxn>
                  <a:cxn ang="0">
                    <a:pos x="0" y="15"/>
                  </a:cxn>
                  <a:cxn ang="0">
                    <a:pos x="36" y="15"/>
                  </a:cxn>
                  <a:cxn ang="0">
                    <a:pos x="41" y="42"/>
                  </a:cxn>
                  <a:cxn ang="0">
                    <a:pos x="45" y="45"/>
                  </a:cxn>
                  <a:cxn ang="0">
                    <a:pos x="67" y="45"/>
                  </a:cxn>
                  <a:cxn ang="0">
                    <a:pos x="72" y="42"/>
                  </a:cxn>
                  <a:cxn ang="0">
                    <a:pos x="77" y="15"/>
                  </a:cxn>
                  <a:cxn ang="0">
                    <a:pos x="135" y="15"/>
                  </a:cxn>
                  <a:cxn ang="0">
                    <a:pos x="143" y="15"/>
                  </a:cxn>
                  <a:cxn ang="0">
                    <a:pos x="143" y="0"/>
                  </a:cxn>
                  <a:cxn ang="0">
                    <a:pos x="62" y="0"/>
                  </a:cxn>
                </a:cxnLst>
                <a:rect l="0" t="0" r="r" b="b"/>
                <a:pathLst>
                  <a:path w="143" h="45">
                    <a:moveTo>
                      <a:pt x="62" y="0"/>
                    </a:moveTo>
                    <a:cubicBezTo>
                      <a:pt x="62" y="3"/>
                      <a:pt x="59" y="6"/>
                      <a:pt x="56" y="6"/>
                    </a:cubicBezTo>
                    <a:cubicBezTo>
                      <a:pt x="53" y="6"/>
                      <a:pt x="51" y="3"/>
                      <a:pt x="51" y="0"/>
                    </a:cubicBezTo>
                    <a:cubicBezTo>
                      <a:pt x="0" y="0"/>
                      <a:pt x="0" y="0"/>
                      <a:pt x="0" y="0"/>
                    </a:cubicBezTo>
                    <a:cubicBezTo>
                      <a:pt x="0" y="15"/>
                      <a:pt x="0" y="15"/>
                      <a:pt x="0" y="15"/>
                    </a:cubicBezTo>
                    <a:cubicBezTo>
                      <a:pt x="36" y="15"/>
                      <a:pt x="36" y="15"/>
                      <a:pt x="36" y="15"/>
                    </a:cubicBezTo>
                    <a:cubicBezTo>
                      <a:pt x="41" y="42"/>
                      <a:pt x="41" y="42"/>
                      <a:pt x="41" y="42"/>
                    </a:cubicBezTo>
                    <a:cubicBezTo>
                      <a:pt x="41" y="44"/>
                      <a:pt x="43" y="45"/>
                      <a:pt x="45" y="45"/>
                    </a:cubicBezTo>
                    <a:cubicBezTo>
                      <a:pt x="67" y="45"/>
                      <a:pt x="67" y="45"/>
                      <a:pt x="67" y="45"/>
                    </a:cubicBezTo>
                    <a:cubicBezTo>
                      <a:pt x="69" y="45"/>
                      <a:pt x="71" y="44"/>
                      <a:pt x="72" y="42"/>
                    </a:cubicBezTo>
                    <a:cubicBezTo>
                      <a:pt x="77" y="15"/>
                      <a:pt x="77" y="15"/>
                      <a:pt x="77" y="15"/>
                    </a:cubicBezTo>
                    <a:cubicBezTo>
                      <a:pt x="135" y="15"/>
                      <a:pt x="135" y="15"/>
                      <a:pt x="135" y="15"/>
                    </a:cubicBezTo>
                    <a:cubicBezTo>
                      <a:pt x="138" y="15"/>
                      <a:pt x="140" y="15"/>
                      <a:pt x="143" y="15"/>
                    </a:cubicBezTo>
                    <a:cubicBezTo>
                      <a:pt x="143" y="0"/>
                      <a:pt x="143" y="0"/>
                      <a:pt x="143" y="0"/>
                    </a:cubicBez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nvGrpSpPr>
            <p:cNvPr id="214" name="Group 74"/>
            <p:cNvGrpSpPr>
              <a:grpSpLocks noChangeAspect="1"/>
            </p:cNvGrpSpPr>
            <p:nvPr/>
          </p:nvGrpSpPr>
          <p:grpSpPr bwMode="auto">
            <a:xfrm>
              <a:off x="7145947" y="1514541"/>
              <a:ext cx="693437" cy="723656"/>
              <a:chOff x="4037" y="2275"/>
              <a:chExt cx="1721" cy="1796"/>
            </a:xfrm>
            <a:solidFill>
              <a:schemeClr val="bg1"/>
            </a:solidFill>
          </p:grpSpPr>
          <p:sp>
            <p:nvSpPr>
              <p:cNvPr id="215" name="Freeform 75"/>
              <p:cNvSpPr>
                <a:spLocks noEditPoints="1"/>
              </p:cNvSpPr>
              <p:nvPr/>
            </p:nvSpPr>
            <p:spPr bwMode="auto">
              <a:xfrm>
                <a:off x="4719" y="3685"/>
                <a:ext cx="357" cy="386"/>
              </a:xfrm>
              <a:custGeom>
                <a:avLst/>
                <a:gdLst/>
                <a:ahLst/>
                <a:cxnLst>
                  <a:cxn ang="0">
                    <a:pos x="96" y="79"/>
                  </a:cxn>
                  <a:cxn ang="0">
                    <a:pos x="105" y="86"/>
                  </a:cxn>
                  <a:cxn ang="0">
                    <a:pos x="137" y="100"/>
                  </a:cxn>
                  <a:cxn ang="0">
                    <a:pos x="153" y="155"/>
                  </a:cxn>
                  <a:cxn ang="0">
                    <a:pos x="153" y="165"/>
                  </a:cxn>
                  <a:cxn ang="0">
                    <a:pos x="0" y="165"/>
                  </a:cxn>
                  <a:cxn ang="0">
                    <a:pos x="0" y="155"/>
                  </a:cxn>
                  <a:cxn ang="0">
                    <a:pos x="16" y="100"/>
                  </a:cxn>
                  <a:cxn ang="0">
                    <a:pos x="48" y="86"/>
                  </a:cxn>
                  <a:cxn ang="0">
                    <a:pos x="58" y="79"/>
                  </a:cxn>
                  <a:cxn ang="0">
                    <a:pos x="49" y="63"/>
                  </a:cxn>
                  <a:cxn ang="0">
                    <a:pos x="47" y="62"/>
                  </a:cxn>
                  <a:cxn ang="0">
                    <a:pos x="43" y="38"/>
                  </a:cxn>
                  <a:cxn ang="0">
                    <a:pos x="44" y="37"/>
                  </a:cxn>
                  <a:cxn ang="0">
                    <a:pos x="44" y="29"/>
                  </a:cxn>
                  <a:cxn ang="0">
                    <a:pos x="46" y="19"/>
                  </a:cxn>
                  <a:cxn ang="0">
                    <a:pos x="56" y="7"/>
                  </a:cxn>
                  <a:cxn ang="0">
                    <a:pos x="75" y="0"/>
                  </a:cxn>
                  <a:cxn ang="0">
                    <a:pos x="78" y="0"/>
                  </a:cxn>
                  <a:cxn ang="0">
                    <a:pos x="97" y="7"/>
                  </a:cxn>
                  <a:cxn ang="0">
                    <a:pos x="107" y="19"/>
                  </a:cxn>
                  <a:cxn ang="0">
                    <a:pos x="109" y="29"/>
                  </a:cxn>
                  <a:cxn ang="0">
                    <a:pos x="109" y="37"/>
                  </a:cxn>
                  <a:cxn ang="0">
                    <a:pos x="110" y="38"/>
                  </a:cxn>
                  <a:cxn ang="0">
                    <a:pos x="106" y="62"/>
                  </a:cxn>
                  <a:cxn ang="0">
                    <a:pos x="104" y="63"/>
                  </a:cxn>
                  <a:cxn ang="0">
                    <a:pos x="96" y="79"/>
                  </a:cxn>
                  <a:cxn ang="0">
                    <a:pos x="62" y="83"/>
                  </a:cxn>
                  <a:cxn ang="0">
                    <a:pos x="54" y="89"/>
                  </a:cxn>
                  <a:cxn ang="0">
                    <a:pos x="69" y="122"/>
                  </a:cxn>
                  <a:cxn ang="0">
                    <a:pos x="71" y="106"/>
                  </a:cxn>
                  <a:cxn ang="0">
                    <a:pos x="71" y="104"/>
                  </a:cxn>
                  <a:cxn ang="0">
                    <a:pos x="69" y="100"/>
                  </a:cxn>
                  <a:cxn ang="0">
                    <a:pos x="70" y="91"/>
                  </a:cxn>
                  <a:cxn ang="0">
                    <a:pos x="77" y="92"/>
                  </a:cxn>
                  <a:cxn ang="0">
                    <a:pos x="83" y="91"/>
                  </a:cxn>
                  <a:cxn ang="0">
                    <a:pos x="84" y="100"/>
                  </a:cxn>
                  <a:cxn ang="0">
                    <a:pos x="82" y="104"/>
                  </a:cxn>
                  <a:cxn ang="0">
                    <a:pos x="82" y="106"/>
                  </a:cxn>
                  <a:cxn ang="0">
                    <a:pos x="84" y="123"/>
                  </a:cxn>
                  <a:cxn ang="0">
                    <a:pos x="99" y="89"/>
                  </a:cxn>
                  <a:cxn ang="0">
                    <a:pos x="91" y="83"/>
                  </a:cxn>
                  <a:cxn ang="0">
                    <a:pos x="83" y="88"/>
                  </a:cxn>
                  <a:cxn ang="0">
                    <a:pos x="70" y="88"/>
                  </a:cxn>
                  <a:cxn ang="0">
                    <a:pos x="62" y="83"/>
                  </a:cxn>
                </a:cxnLst>
                <a:rect l="0" t="0" r="r" b="b"/>
                <a:pathLst>
                  <a:path w="153" h="165">
                    <a:moveTo>
                      <a:pt x="96" y="79"/>
                    </a:moveTo>
                    <a:cubicBezTo>
                      <a:pt x="98" y="82"/>
                      <a:pt x="102" y="85"/>
                      <a:pt x="105" y="86"/>
                    </a:cubicBezTo>
                    <a:cubicBezTo>
                      <a:pt x="137" y="100"/>
                      <a:pt x="137" y="100"/>
                      <a:pt x="137" y="100"/>
                    </a:cubicBezTo>
                    <a:cubicBezTo>
                      <a:pt x="152" y="105"/>
                      <a:pt x="153" y="142"/>
                      <a:pt x="153" y="155"/>
                    </a:cubicBezTo>
                    <a:cubicBezTo>
                      <a:pt x="153" y="165"/>
                      <a:pt x="153" y="165"/>
                      <a:pt x="153" y="165"/>
                    </a:cubicBezTo>
                    <a:cubicBezTo>
                      <a:pt x="0" y="165"/>
                      <a:pt x="0" y="165"/>
                      <a:pt x="0" y="165"/>
                    </a:cubicBezTo>
                    <a:cubicBezTo>
                      <a:pt x="0" y="155"/>
                      <a:pt x="0" y="155"/>
                      <a:pt x="0" y="155"/>
                    </a:cubicBezTo>
                    <a:cubicBezTo>
                      <a:pt x="0" y="142"/>
                      <a:pt x="1" y="105"/>
                      <a:pt x="16" y="100"/>
                    </a:cubicBezTo>
                    <a:cubicBezTo>
                      <a:pt x="48" y="86"/>
                      <a:pt x="48" y="86"/>
                      <a:pt x="48" y="86"/>
                    </a:cubicBezTo>
                    <a:cubicBezTo>
                      <a:pt x="51" y="85"/>
                      <a:pt x="56" y="82"/>
                      <a:pt x="58" y="79"/>
                    </a:cubicBezTo>
                    <a:cubicBezTo>
                      <a:pt x="54" y="74"/>
                      <a:pt x="50" y="68"/>
                      <a:pt x="49" y="63"/>
                    </a:cubicBezTo>
                    <a:cubicBezTo>
                      <a:pt x="47" y="62"/>
                      <a:pt x="47" y="62"/>
                      <a:pt x="47" y="62"/>
                    </a:cubicBezTo>
                    <a:cubicBezTo>
                      <a:pt x="44" y="53"/>
                      <a:pt x="43" y="47"/>
                      <a:pt x="43" y="38"/>
                    </a:cubicBezTo>
                    <a:cubicBezTo>
                      <a:pt x="44" y="37"/>
                      <a:pt x="44" y="37"/>
                      <a:pt x="44" y="37"/>
                    </a:cubicBezTo>
                    <a:cubicBezTo>
                      <a:pt x="44" y="34"/>
                      <a:pt x="44" y="32"/>
                      <a:pt x="44" y="29"/>
                    </a:cubicBezTo>
                    <a:cubicBezTo>
                      <a:pt x="45" y="26"/>
                      <a:pt x="45" y="22"/>
                      <a:pt x="46" y="19"/>
                    </a:cubicBezTo>
                    <a:cubicBezTo>
                      <a:pt x="48" y="14"/>
                      <a:pt x="52" y="10"/>
                      <a:pt x="56" y="7"/>
                    </a:cubicBezTo>
                    <a:cubicBezTo>
                      <a:pt x="62" y="3"/>
                      <a:pt x="68" y="0"/>
                      <a:pt x="75" y="0"/>
                    </a:cubicBezTo>
                    <a:cubicBezTo>
                      <a:pt x="78" y="0"/>
                      <a:pt x="78" y="0"/>
                      <a:pt x="78" y="0"/>
                    </a:cubicBezTo>
                    <a:cubicBezTo>
                      <a:pt x="85" y="0"/>
                      <a:pt x="92" y="3"/>
                      <a:pt x="97" y="7"/>
                    </a:cubicBezTo>
                    <a:cubicBezTo>
                      <a:pt x="101" y="10"/>
                      <a:pt x="105" y="14"/>
                      <a:pt x="107" y="19"/>
                    </a:cubicBezTo>
                    <a:cubicBezTo>
                      <a:pt x="108" y="22"/>
                      <a:pt x="109" y="26"/>
                      <a:pt x="109" y="29"/>
                    </a:cubicBezTo>
                    <a:cubicBezTo>
                      <a:pt x="109" y="32"/>
                      <a:pt x="109" y="34"/>
                      <a:pt x="109" y="37"/>
                    </a:cubicBezTo>
                    <a:cubicBezTo>
                      <a:pt x="110" y="38"/>
                      <a:pt x="110" y="38"/>
                      <a:pt x="110" y="38"/>
                    </a:cubicBezTo>
                    <a:cubicBezTo>
                      <a:pt x="111" y="47"/>
                      <a:pt x="109" y="53"/>
                      <a:pt x="106" y="62"/>
                    </a:cubicBezTo>
                    <a:cubicBezTo>
                      <a:pt x="104" y="63"/>
                      <a:pt x="104" y="63"/>
                      <a:pt x="104" y="63"/>
                    </a:cubicBezTo>
                    <a:cubicBezTo>
                      <a:pt x="103" y="68"/>
                      <a:pt x="99" y="74"/>
                      <a:pt x="96" y="79"/>
                    </a:cubicBezTo>
                    <a:moveTo>
                      <a:pt x="62" y="83"/>
                    </a:moveTo>
                    <a:cubicBezTo>
                      <a:pt x="60" y="85"/>
                      <a:pt x="57" y="88"/>
                      <a:pt x="54" y="89"/>
                    </a:cubicBezTo>
                    <a:cubicBezTo>
                      <a:pt x="69" y="122"/>
                      <a:pt x="69" y="122"/>
                      <a:pt x="69" y="122"/>
                    </a:cubicBezTo>
                    <a:cubicBezTo>
                      <a:pt x="70" y="116"/>
                      <a:pt x="70" y="110"/>
                      <a:pt x="71" y="106"/>
                    </a:cubicBezTo>
                    <a:cubicBezTo>
                      <a:pt x="71" y="105"/>
                      <a:pt x="72" y="104"/>
                      <a:pt x="71" y="104"/>
                    </a:cubicBezTo>
                    <a:cubicBezTo>
                      <a:pt x="70" y="103"/>
                      <a:pt x="69" y="101"/>
                      <a:pt x="69" y="100"/>
                    </a:cubicBezTo>
                    <a:cubicBezTo>
                      <a:pt x="68" y="97"/>
                      <a:pt x="68" y="91"/>
                      <a:pt x="70" y="91"/>
                    </a:cubicBezTo>
                    <a:cubicBezTo>
                      <a:pt x="72" y="91"/>
                      <a:pt x="75" y="92"/>
                      <a:pt x="77" y="92"/>
                    </a:cubicBezTo>
                    <a:cubicBezTo>
                      <a:pt x="78" y="92"/>
                      <a:pt x="81" y="91"/>
                      <a:pt x="83" y="91"/>
                    </a:cubicBezTo>
                    <a:cubicBezTo>
                      <a:pt x="85" y="91"/>
                      <a:pt x="85" y="97"/>
                      <a:pt x="84" y="100"/>
                    </a:cubicBezTo>
                    <a:cubicBezTo>
                      <a:pt x="84" y="101"/>
                      <a:pt x="83" y="103"/>
                      <a:pt x="82" y="104"/>
                    </a:cubicBezTo>
                    <a:cubicBezTo>
                      <a:pt x="82" y="104"/>
                      <a:pt x="82" y="105"/>
                      <a:pt x="82" y="106"/>
                    </a:cubicBezTo>
                    <a:cubicBezTo>
                      <a:pt x="83" y="110"/>
                      <a:pt x="84" y="116"/>
                      <a:pt x="84" y="123"/>
                    </a:cubicBezTo>
                    <a:cubicBezTo>
                      <a:pt x="99" y="89"/>
                      <a:pt x="99" y="89"/>
                      <a:pt x="99" y="89"/>
                    </a:cubicBezTo>
                    <a:cubicBezTo>
                      <a:pt x="96" y="88"/>
                      <a:pt x="93" y="85"/>
                      <a:pt x="91" y="83"/>
                    </a:cubicBezTo>
                    <a:cubicBezTo>
                      <a:pt x="89" y="85"/>
                      <a:pt x="86" y="87"/>
                      <a:pt x="83" y="88"/>
                    </a:cubicBezTo>
                    <a:cubicBezTo>
                      <a:pt x="79" y="89"/>
                      <a:pt x="74" y="89"/>
                      <a:pt x="70" y="88"/>
                    </a:cubicBezTo>
                    <a:cubicBezTo>
                      <a:pt x="67" y="87"/>
                      <a:pt x="64" y="85"/>
                      <a:pt x="62" y="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6" name="Freeform 76"/>
              <p:cNvSpPr>
                <a:spLocks noEditPoints="1"/>
              </p:cNvSpPr>
              <p:nvPr/>
            </p:nvSpPr>
            <p:spPr bwMode="auto">
              <a:xfrm>
                <a:off x="5403" y="3001"/>
                <a:ext cx="355" cy="386"/>
              </a:xfrm>
              <a:custGeom>
                <a:avLst/>
                <a:gdLst/>
                <a:ahLst/>
                <a:cxnLst>
                  <a:cxn ang="0">
                    <a:pos x="95" y="78"/>
                  </a:cxn>
                  <a:cxn ang="0">
                    <a:pos x="105" y="85"/>
                  </a:cxn>
                  <a:cxn ang="0">
                    <a:pos x="137" y="99"/>
                  </a:cxn>
                  <a:cxn ang="0">
                    <a:pos x="152" y="155"/>
                  </a:cxn>
                  <a:cxn ang="0">
                    <a:pos x="152" y="165"/>
                  </a:cxn>
                  <a:cxn ang="0">
                    <a:pos x="0" y="165"/>
                  </a:cxn>
                  <a:cxn ang="0">
                    <a:pos x="0" y="155"/>
                  </a:cxn>
                  <a:cxn ang="0">
                    <a:pos x="15" y="99"/>
                  </a:cxn>
                  <a:cxn ang="0">
                    <a:pos x="47" y="85"/>
                  </a:cxn>
                  <a:cxn ang="0">
                    <a:pos x="57" y="78"/>
                  </a:cxn>
                  <a:cxn ang="0">
                    <a:pos x="48" y="62"/>
                  </a:cxn>
                  <a:cxn ang="0">
                    <a:pos x="46" y="61"/>
                  </a:cxn>
                  <a:cxn ang="0">
                    <a:pos x="42" y="37"/>
                  </a:cxn>
                  <a:cxn ang="0">
                    <a:pos x="44" y="36"/>
                  </a:cxn>
                  <a:cxn ang="0">
                    <a:pos x="44" y="29"/>
                  </a:cxn>
                  <a:cxn ang="0">
                    <a:pos x="45" y="18"/>
                  </a:cxn>
                  <a:cxn ang="0">
                    <a:pos x="55" y="6"/>
                  </a:cxn>
                  <a:cxn ang="0">
                    <a:pos x="74" y="0"/>
                  </a:cxn>
                  <a:cxn ang="0">
                    <a:pos x="77" y="0"/>
                  </a:cxn>
                  <a:cxn ang="0">
                    <a:pos x="96" y="6"/>
                  </a:cxn>
                  <a:cxn ang="0">
                    <a:pos x="106" y="18"/>
                  </a:cxn>
                  <a:cxn ang="0">
                    <a:pos x="108" y="29"/>
                  </a:cxn>
                  <a:cxn ang="0">
                    <a:pos x="108" y="36"/>
                  </a:cxn>
                  <a:cxn ang="0">
                    <a:pos x="110" y="37"/>
                  </a:cxn>
                  <a:cxn ang="0">
                    <a:pos x="106" y="61"/>
                  </a:cxn>
                  <a:cxn ang="0">
                    <a:pos x="104" y="62"/>
                  </a:cxn>
                  <a:cxn ang="0">
                    <a:pos x="95" y="78"/>
                  </a:cxn>
                  <a:cxn ang="0">
                    <a:pos x="61" y="82"/>
                  </a:cxn>
                  <a:cxn ang="0">
                    <a:pos x="53" y="89"/>
                  </a:cxn>
                  <a:cxn ang="0">
                    <a:pos x="68" y="122"/>
                  </a:cxn>
                  <a:cxn ang="0">
                    <a:pos x="71" y="105"/>
                  </a:cxn>
                  <a:cxn ang="0">
                    <a:pos x="70" y="103"/>
                  </a:cxn>
                  <a:cxn ang="0">
                    <a:pos x="68" y="99"/>
                  </a:cxn>
                  <a:cxn ang="0">
                    <a:pos x="70" y="90"/>
                  </a:cxn>
                  <a:cxn ang="0">
                    <a:pos x="76" y="91"/>
                  </a:cxn>
                  <a:cxn ang="0">
                    <a:pos x="82" y="90"/>
                  </a:cxn>
                  <a:cxn ang="0">
                    <a:pos x="84" y="99"/>
                  </a:cxn>
                  <a:cxn ang="0">
                    <a:pos x="81" y="103"/>
                  </a:cxn>
                  <a:cxn ang="0">
                    <a:pos x="81" y="105"/>
                  </a:cxn>
                  <a:cxn ang="0">
                    <a:pos x="84" y="122"/>
                  </a:cxn>
                  <a:cxn ang="0">
                    <a:pos x="99" y="89"/>
                  </a:cxn>
                  <a:cxn ang="0">
                    <a:pos x="91" y="82"/>
                  </a:cxn>
                  <a:cxn ang="0">
                    <a:pos x="82" y="87"/>
                  </a:cxn>
                  <a:cxn ang="0">
                    <a:pos x="70" y="87"/>
                  </a:cxn>
                  <a:cxn ang="0">
                    <a:pos x="61" y="82"/>
                  </a:cxn>
                </a:cxnLst>
                <a:rect l="0" t="0" r="r" b="b"/>
                <a:pathLst>
                  <a:path w="152" h="165">
                    <a:moveTo>
                      <a:pt x="95" y="78"/>
                    </a:moveTo>
                    <a:cubicBezTo>
                      <a:pt x="97" y="82"/>
                      <a:pt x="101" y="84"/>
                      <a:pt x="105" y="85"/>
                    </a:cubicBezTo>
                    <a:cubicBezTo>
                      <a:pt x="137" y="99"/>
                      <a:pt x="137" y="99"/>
                      <a:pt x="137" y="99"/>
                    </a:cubicBezTo>
                    <a:cubicBezTo>
                      <a:pt x="152" y="104"/>
                      <a:pt x="152" y="141"/>
                      <a:pt x="152" y="155"/>
                    </a:cubicBezTo>
                    <a:cubicBezTo>
                      <a:pt x="152" y="165"/>
                      <a:pt x="152" y="165"/>
                      <a:pt x="152" y="165"/>
                    </a:cubicBezTo>
                    <a:cubicBezTo>
                      <a:pt x="0" y="165"/>
                      <a:pt x="0" y="165"/>
                      <a:pt x="0" y="165"/>
                    </a:cubicBezTo>
                    <a:cubicBezTo>
                      <a:pt x="0" y="155"/>
                      <a:pt x="0" y="155"/>
                      <a:pt x="0" y="155"/>
                    </a:cubicBezTo>
                    <a:cubicBezTo>
                      <a:pt x="0" y="141"/>
                      <a:pt x="0" y="104"/>
                      <a:pt x="15" y="99"/>
                    </a:cubicBezTo>
                    <a:cubicBezTo>
                      <a:pt x="47" y="85"/>
                      <a:pt x="47" y="85"/>
                      <a:pt x="47" y="85"/>
                    </a:cubicBezTo>
                    <a:cubicBezTo>
                      <a:pt x="51" y="84"/>
                      <a:pt x="55" y="82"/>
                      <a:pt x="57" y="78"/>
                    </a:cubicBezTo>
                    <a:cubicBezTo>
                      <a:pt x="53" y="74"/>
                      <a:pt x="50" y="68"/>
                      <a:pt x="48" y="62"/>
                    </a:cubicBezTo>
                    <a:cubicBezTo>
                      <a:pt x="46" y="61"/>
                      <a:pt x="46" y="61"/>
                      <a:pt x="46" y="61"/>
                    </a:cubicBezTo>
                    <a:cubicBezTo>
                      <a:pt x="43" y="53"/>
                      <a:pt x="42" y="46"/>
                      <a:pt x="42" y="37"/>
                    </a:cubicBezTo>
                    <a:cubicBezTo>
                      <a:pt x="44" y="36"/>
                      <a:pt x="44" y="36"/>
                      <a:pt x="44" y="36"/>
                    </a:cubicBezTo>
                    <a:cubicBezTo>
                      <a:pt x="44" y="34"/>
                      <a:pt x="44" y="31"/>
                      <a:pt x="44" y="29"/>
                    </a:cubicBezTo>
                    <a:cubicBezTo>
                      <a:pt x="44" y="25"/>
                      <a:pt x="44" y="21"/>
                      <a:pt x="45" y="18"/>
                    </a:cubicBezTo>
                    <a:cubicBezTo>
                      <a:pt x="47" y="13"/>
                      <a:pt x="51" y="9"/>
                      <a:pt x="55" y="6"/>
                    </a:cubicBezTo>
                    <a:cubicBezTo>
                      <a:pt x="61" y="2"/>
                      <a:pt x="68" y="0"/>
                      <a:pt x="74" y="0"/>
                    </a:cubicBezTo>
                    <a:cubicBezTo>
                      <a:pt x="77" y="0"/>
                      <a:pt x="77" y="0"/>
                      <a:pt x="77" y="0"/>
                    </a:cubicBezTo>
                    <a:cubicBezTo>
                      <a:pt x="84" y="0"/>
                      <a:pt x="91" y="2"/>
                      <a:pt x="96" y="6"/>
                    </a:cubicBezTo>
                    <a:cubicBezTo>
                      <a:pt x="101" y="9"/>
                      <a:pt x="105" y="13"/>
                      <a:pt x="106" y="18"/>
                    </a:cubicBezTo>
                    <a:cubicBezTo>
                      <a:pt x="108" y="21"/>
                      <a:pt x="108" y="25"/>
                      <a:pt x="108" y="29"/>
                    </a:cubicBezTo>
                    <a:cubicBezTo>
                      <a:pt x="108" y="31"/>
                      <a:pt x="108" y="34"/>
                      <a:pt x="108" y="36"/>
                    </a:cubicBezTo>
                    <a:cubicBezTo>
                      <a:pt x="110" y="37"/>
                      <a:pt x="110" y="37"/>
                      <a:pt x="110" y="37"/>
                    </a:cubicBezTo>
                    <a:cubicBezTo>
                      <a:pt x="110" y="46"/>
                      <a:pt x="109" y="53"/>
                      <a:pt x="106" y="61"/>
                    </a:cubicBezTo>
                    <a:cubicBezTo>
                      <a:pt x="104" y="62"/>
                      <a:pt x="104" y="62"/>
                      <a:pt x="104" y="62"/>
                    </a:cubicBezTo>
                    <a:cubicBezTo>
                      <a:pt x="102" y="68"/>
                      <a:pt x="99" y="74"/>
                      <a:pt x="95" y="78"/>
                    </a:cubicBezTo>
                    <a:moveTo>
                      <a:pt x="61" y="82"/>
                    </a:moveTo>
                    <a:cubicBezTo>
                      <a:pt x="59" y="85"/>
                      <a:pt x="56" y="87"/>
                      <a:pt x="53" y="89"/>
                    </a:cubicBezTo>
                    <a:cubicBezTo>
                      <a:pt x="68" y="122"/>
                      <a:pt x="68" y="122"/>
                      <a:pt x="68" y="122"/>
                    </a:cubicBezTo>
                    <a:cubicBezTo>
                      <a:pt x="69" y="115"/>
                      <a:pt x="70" y="109"/>
                      <a:pt x="71" y="105"/>
                    </a:cubicBezTo>
                    <a:cubicBezTo>
                      <a:pt x="71" y="104"/>
                      <a:pt x="71" y="103"/>
                      <a:pt x="70" y="103"/>
                    </a:cubicBezTo>
                    <a:cubicBezTo>
                      <a:pt x="70" y="102"/>
                      <a:pt x="68" y="101"/>
                      <a:pt x="68" y="99"/>
                    </a:cubicBezTo>
                    <a:cubicBezTo>
                      <a:pt x="68" y="97"/>
                      <a:pt x="67" y="90"/>
                      <a:pt x="70" y="90"/>
                    </a:cubicBezTo>
                    <a:cubicBezTo>
                      <a:pt x="71" y="91"/>
                      <a:pt x="74" y="91"/>
                      <a:pt x="76" y="91"/>
                    </a:cubicBezTo>
                    <a:cubicBezTo>
                      <a:pt x="78" y="91"/>
                      <a:pt x="80" y="91"/>
                      <a:pt x="82" y="90"/>
                    </a:cubicBezTo>
                    <a:cubicBezTo>
                      <a:pt x="85" y="90"/>
                      <a:pt x="84" y="97"/>
                      <a:pt x="84" y="99"/>
                    </a:cubicBezTo>
                    <a:cubicBezTo>
                      <a:pt x="84" y="101"/>
                      <a:pt x="82" y="102"/>
                      <a:pt x="81" y="103"/>
                    </a:cubicBezTo>
                    <a:cubicBezTo>
                      <a:pt x="81" y="103"/>
                      <a:pt x="81" y="104"/>
                      <a:pt x="81" y="105"/>
                    </a:cubicBezTo>
                    <a:cubicBezTo>
                      <a:pt x="82" y="109"/>
                      <a:pt x="83" y="115"/>
                      <a:pt x="84" y="122"/>
                    </a:cubicBezTo>
                    <a:cubicBezTo>
                      <a:pt x="99" y="89"/>
                      <a:pt x="99" y="89"/>
                      <a:pt x="99" y="89"/>
                    </a:cubicBezTo>
                    <a:cubicBezTo>
                      <a:pt x="96" y="87"/>
                      <a:pt x="93" y="85"/>
                      <a:pt x="91" y="82"/>
                    </a:cubicBezTo>
                    <a:cubicBezTo>
                      <a:pt x="88" y="84"/>
                      <a:pt x="85" y="86"/>
                      <a:pt x="82" y="87"/>
                    </a:cubicBezTo>
                    <a:cubicBezTo>
                      <a:pt x="78" y="88"/>
                      <a:pt x="74" y="88"/>
                      <a:pt x="70" y="87"/>
                    </a:cubicBezTo>
                    <a:cubicBezTo>
                      <a:pt x="67" y="86"/>
                      <a:pt x="64" y="84"/>
                      <a:pt x="61"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7" name="Freeform 77"/>
              <p:cNvSpPr>
                <a:spLocks noEditPoints="1"/>
              </p:cNvSpPr>
              <p:nvPr/>
            </p:nvSpPr>
            <p:spPr bwMode="auto">
              <a:xfrm>
                <a:off x="4541" y="3001"/>
                <a:ext cx="712" cy="472"/>
              </a:xfrm>
              <a:custGeom>
                <a:avLst/>
                <a:gdLst/>
                <a:ahLst/>
                <a:cxnLst>
                  <a:cxn ang="0">
                    <a:pos x="29" y="159"/>
                  </a:cxn>
                  <a:cxn ang="0">
                    <a:pos x="29" y="0"/>
                  </a:cxn>
                  <a:cxn ang="0">
                    <a:pos x="276" y="0"/>
                  </a:cxn>
                  <a:cxn ang="0">
                    <a:pos x="276" y="159"/>
                  </a:cxn>
                  <a:cxn ang="0">
                    <a:pos x="305" y="185"/>
                  </a:cxn>
                  <a:cxn ang="0">
                    <a:pos x="305" y="202"/>
                  </a:cxn>
                  <a:cxn ang="0">
                    <a:pos x="0" y="202"/>
                  </a:cxn>
                  <a:cxn ang="0">
                    <a:pos x="0" y="185"/>
                  </a:cxn>
                  <a:cxn ang="0">
                    <a:pos x="29" y="159"/>
                  </a:cxn>
                  <a:cxn ang="0">
                    <a:pos x="48" y="139"/>
                  </a:cxn>
                  <a:cxn ang="0">
                    <a:pos x="257" y="139"/>
                  </a:cxn>
                  <a:cxn ang="0">
                    <a:pos x="257" y="19"/>
                  </a:cxn>
                  <a:cxn ang="0">
                    <a:pos x="48" y="19"/>
                  </a:cxn>
                  <a:cxn ang="0">
                    <a:pos x="48" y="139"/>
                  </a:cxn>
                </a:cxnLst>
                <a:rect l="0" t="0" r="r" b="b"/>
                <a:pathLst>
                  <a:path w="305" h="202">
                    <a:moveTo>
                      <a:pt x="29" y="159"/>
                    </a:moveTo>
                    <a:cubicBezTo>
                      <a:pt x="29" y="0"/>
                      <a:pt x="29" y="0"/>
                      <a:pt x="29" y="0"/>
                    </a:cubicBezTo>
                    <a:cubicBezTo>
                      <a:pt x="276" y="0"/>
                      <a:pt x="276" y="0"/>
                      <a:pt x="276" y="0"/>
                    </a:cubicBezTo>
                    <a:cubicBezTo>
                      <a:pt x="276" y="159"/>
                      <a:pt x="276" y="159"/>
                      <a:pt x="276" y="159"/>
                    </a:cubicBezTo>
                    <a:cubicBezTo>
                      <a:pt x="286" y="167"/>
                      <a:pt x="295" y="176"/>
                      <a:pt x="305" y="185"/>
                    </a:cubicBezTo>
                    <a:cubicBezTo>
                      <a:pt x="305" y="202"/>
                      <a:pt x="305" y="202"/>
                      <a:pt x="305" y="202"/>
                    </a:cubicBezTo>
                    <a:cubicBezTo>
                      <a:pt x="0" y="202"/>
                      <a:pt x="0" y="202"/>
                      <a:pt x="0" y="202"/>
                    </a:cubicBezTo>
                    <a:cubicBezTo>
                      <a:pt x="0" y="185"/>
                      <a:pt x="0" y="185"/>
                      <a:pt x="0" y="185"/>
                    </a:cubicBezTo>
                    <a:cubicBezTo>
                      <a:pt x="10" y="176"/>
                      <a:pt x="20" y="167"/>
                      <a:pt x="29" y="159"/>
                    </a:cubicBezTo>
                    <a:moveTo>
                      <a:pt x="48" y="139"/>
                    </a:moveTo>
                    <a:cubicBezTo>
                      <a:pt x="257" y="139"/>
                      <a:pt x="257" y="139"/>
                      <a:pt x="257" y="139"/>
                    </a:cubicBezTo>
                    <a:cubicBezTo>
                      <a:pt x="257" y="19"/>
                      <a:pt x="257" y="19"/>
                      <a:pt x="257" y="19"/>
                    </a:cubicBezTo>
                    <a:cubicBezTo>
                      <a:pt x="48" y="19"/>
                      <a:pt x="48" y="19"/>
                      <a:pt x="48" y="19"/>
                    </a:cubicBezTo>
                    <a:lnTo>
                      <a:pt x="48" y="1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8" name="Freeform 78"/>
              <p:cNvSpPr>
                <a:spLocks noEditPoints="1"/>
              </p:cNvSpPr>
              <p:nvPr/>
            </p:nvSpPr>
            <p:spPr bwMode="auto">
              <a:xfrm>
                <a:off x="4037" y="3001"/>
                <a:ext cx="357" cy="386"/>
              </a:xfrm>
              <a:custGeom>
                <a:avLst/>
                <a:gdLst/>
                <a:ahLst/>
                <a:cxnLst>
                  <a:cxn ang="0">
                    <a:pos x="96" y="78"/>
                  </a:cxn>
                  <a:cxn ang="0">
                    <a:pos x="105" y="85"/>
                  </a:cxn>
                  <a:cxn ang="0">
                    <a:pos x="137" y="99"/>
                  </a:cxn>
                  <a:cxn ang="0">
                    <a:pos x="153" y="155"/>
                  </a:cxn>
                  <a:cxn ang="0">
                    <a:pos x="153" y="165"/>
                  </a:cxn>
                  <a:cxn ang="0">
                    <a:pos x="0" y="165"/>
                  </a:cxn>
                  <a:cxn ang="0">
                    <a:pos x="0" y="155"/>
                  </a:cxn>
                  <a:cxn ang="0">
                    <a:pos x="16" y="99"/>
                  </a:cxn>
                  <a:cxn ang="0">
                    <a:pos x="48" y="85"/>
                  </a:cxn>
                  <a:cxn ang="0">
                    <a:pos x="58" y="78"/>
                  </a:cxn>
                  <a:cxn ang="0">
                    <a:pos x="49" y="62"/>
                  </a:cxn>
                  <a:cxn ang="0">
                    <a:pos x="47" y="61"/>
                  </a:cxn>
                  <a:cxn ang="0">
                    <a:pos x="43" y="37"/>
                  </a:cxn>
                  <a:cxn ang="0">
                    <a:pos x="45" y="36"/>
                  </a:cxn>
                  <a:cxn ang="0">
                    <a:pos x="45"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7" y="61"/>
                  </a:cxn>
                  <a:cxn ang="0">
                    <a:pos x="105"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5" y="99"/>
                  </a:cxn>
                  <a:cxn ang="0">
                    <a:pos x="82" y="103"/>
                  </a:cxn>
                  <a:cxn ang="0">
                    <a:pos x="82" y="105"/>
                  </a:cxn>
                  <a:cxn ang="0">
                    <a:pos x="84" y="122"/>
                  </a:cxn>
                  <a:cxn ang="0">
                    <a:pos x="99" y="89"/>
                  </a:cxn>
                  <a:cxn ang="0">
                    <a:pos x="92" y="82"/>
                  </a:cxn>
                  <a:cxn ang="0">
                    <a:pos x="83" y="87"/>
                  </a:cxn>
                  <a:cxn ang="0">
                    <a:pos x="70" y="87"/>
                  </a:cxn>
                  <a:cxn ang="0">
                    <a:pos x="62" y="82"/>
                  </a:cxn>
                </a:cxnLst>
                <a:rect l="0" t="0" r="r" b="b"/>
                <a:pathLst>
                  <a:path w="153" h="165">
                    <a:moveTo>
                      <a:pt x="96" y="78"/>
                    </a:moveTo>
                    <a:cubicBezTo>
                      <a:pt x="98" y="82"/>
                      <a:pt x="102" y="84"/>
                      <a:pt x="105" y="85"/>
                    </a:cubicBezTo>
                    <a:cubicBezTo>
                      <a:pt x="137" y="99"/>
                      <a:pt x="137" y="99"/>
                      <a:pt x="137" y="99"/>
                    </a:cubicBezTo>
                    <a:cubicBezTo>
                      <a:pt x="152" y="104"/>
                      <a:pt x="153" y="141"/>
                      <a:pt x="153" y="155"/>
                    </a:cubicBezTo>
                    <a:cubicBezTo>
                      <a:pt x="153" y="165"/>
                      <a:pt x="153" y="165"/>
                      <a:pt x="153" y="165"/>
                    </a:cubicBezTo>
                    <a:cubicBezTo>
                      <a:pt x="0" y="165"/>
                      <a:pt x="0" y="165"/>
                      <a:pt x="0" y="165"/>
                    </a:cubicBezTo>
                    <a:cubicBezTo>
                      <a:pt x="0" y="155"/>
                      <a:pt x="0" y="155"/>
                      <a:pt x="0" y="155"/>
                    </a:cubicBezTo>
                    <a:cubicBezTo>
                      <a:pt x="0" y="141"/>
                      <a:pt x="1" y="104"/>
                      <a:pt x="16" y="99"/>
                    </a:cubicBezTo>
                    <a:cubicBezTo>
                      <a:pt x="48" y="85"/>
                      <a:pt x="48" y="85"/>
                      <a:pt x="48" y="85"/>
                    </a:cubicBezTo>
                    <a:cubicBezTo>
                      <a:pt x="52" y="84"/>
                      <a:pt x="56" y="82"/>
                      <a:pt x="58" y="78"/>
                    </a:cubicBezTo>
                    <a:cubicBezTo>
                      <a:pt x="54" y="74"/>
                      <a:pt x="50" y="68"/>
                      <a:pt x="49" y="62"/>
                    </a:cubicBezTo>
                    <a:cubicBezTo>
                      <a:pt x="47" y="61"/>
                      <a:pt x="47" y="61"/>
                      <a:pt x="47" y="61"/>
                    </a:cubicBezTo>
                    <a:cubicBezTo>
                      <a:pt x="44" y="53"/>
                      <a:pt x="43" y="46"/>
                      <a:pt x="43" y="37"/>
                    </a:cubicBezTo>
                    <a:cubicBezTo>
                      <a:pt x="45" y="36"/>
                      <a:pt x="45" y="36"/>
                      <a:pt x="45" y="36"/>
                    </a:cubicBezTo>
                    <a:cubicBezTo>
                      <a:pt x="44" y="34"/>
                      <a:pt x="44" y="31"/>
                      <a:pt x="45" y="29"/>
                    </a:cubicBezTo>
                    <a:cubicBezTo>
                      <a:pt x="45" y="25"/>
                      <a:pt x="45" y="21"/>
                      <a:pt x="46" y="18"/>
                    </a:cubicBezTo>
                    <a:cubicBezTo>
                      <a:pt x="48" y="13"/>
                      <a:pt x="52" y="9"/>
                      <a:pt x="56" y="6"/>
                    </a:cubicBezTo>
                    <a:cubicBezTo>
                      <a:pt x="62" y="2"/>
                      <a:pt x="69" y="0"/>
                      <a:pt x="75" y="0"/>
                    </a:cubicBezTo>
                    <a:cubicBezTo>
                      <a:pt x="78" y="0"/>
                      <a:pt x="78" y="0"/>
                      <a:pt x="78" y="0"/>
                    </a:cubicBezTo>
                    <a:cubicBezTo>
                      <a:pt x="85" y="0"/>
                      <a:pt x="92" y="2"/>
                      <a:pt x="97" y="6"/>
                    </a:cubicBezTo>
                    <a:cubicBezTo>
                      <a:pt x="102" y="9"/>
                      <a:pt x="106" y="13"/>
                      <a:pt x="107" y="18"/>
                    </a:cubicBezTo>
                    <a:cubicBezTo>
                      <a:pt x="108" y="21"/>
                      <a:pt x="109" y="25"/>
                      <a:pt x="109" y="29"/>
                    </a:cubicBezTo>
                    <a:cubicBezTo>
                      <a:pt x="109" y="31"/>
                      <a:pt x="109" y="34"/>
                      <a:pt x="109" y="36"/>
                    </a:cubicBezTo>
                    <a:cubicBezTo>
                      <a:pt x="110" y="37"/>
                      <a:pt x="110" y="37"/>
                      <a:pt x="110" y="37"/>
                    </a:cubicBezTo>
                    <a:cubicBezTo>
                      <a:pt x="111" y="46"/>
                      <a:pt x="110" y="53"/>
                      <a:pt x="107" y="61"/>
                    </a:cubicBezTo>
                    <a:cubicBezTo>
                      <a:pt x="105" y="62"/>
                      <a:pt x="105" y="62"/>
                      <a:pt x="105"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9" y="91"/>
                      <a:pt x="81" y="91"/>
                      <a:pt x="83" y="90"/>
                    </a:cubicBezTo>
                    <a:cubicBezTo>
                      <a:pt x="85" y="90"/>
                      <a:pt x="85" y="97"/>
                      <a:pt x="85"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2"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9" name="Freeform 79"/>
              <p:cNvSpPr>
                <a:spLocks/>
              </p:cNvSpPr>
              <p:nvPr/>
            </p:nvSpPr>
            <p:spPr bwMode="auto">
              <a:xfrm>
                <a:off x="4142" y="3426"/>
                <a:ext cx="647" cy="558"/>
              </a:xfrm>
              <a:custGeom>
                <a:avLst/>
                <a:gdLst/>
                <a:ahLst/>
                <a:cxnLst>
                  <a:cxn ang="0">
                    <a:pos x="257" y="195"/>
                  </a:cxn>
                  <a:cxn ang="0">
                    <a:pos x="277" y="186"/>
                  </a:cxn>
                  <a:cxn ang="0">
                    <a:pos x="63" y="0"/>
                  </a:cxn>
                  <a:cxn ang="0">
                    <a:pos x="0" y="0"/>
                  </a:cxn>
                  <a:cxn ang="0">
                    <a:pos x="232" y="239"/>
                  </a:cxn>
                  <a:cxn ang="0">
                    <a:pos x="257" y="195"/>
                  </a:cxn>
                </a:cxnLst>
                <a:rect l="0" t="0" r="r" b="b"/>
                <a:pathLst>
                  <a:path w="277" h="239">
                    <a:moveTo>
                      <a:pt x="257" y="195"/>
                    </a:moveTo>
                    <a:cubicBezTo>
                      <a:pt x="277" y="186"/>
                      <a:pt x="277" y="186"/>
                      <a:pt x="277" y="186"/>
                    </a:cubicBezTo>
                    <a:cubicBezTo>
                      <a:pt x="175" y="169"/>
                      <a:pt x="93" y="96"/>
                      <a:pt x="63" y="0"/>
                    </a:cubicBezTo>
                    <a:cubicBezTo>
                      <a:pt x="0" y="0"/>
                      <a:pt x="0" y="0"/>
                      <a:pt x="0" y="0"/>
                    </a:cubicBezTo>
                    <a:cubicBezTo>
                      <a:pt x="29" y="115"/>
                      <a:pt x="118" y="206"/>
                      <a:pt x="232" y="239"/>
                    </a:cubicBezTo>
                    <a:cubicBezTo>
                      <a:pt x="235" y="214"/>
                      <a:pt x="243" y="200"/>
                      <a:pt x="257"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0" name="Freeform 80"/>
              <p:cNvSpPr>
                <a:spLocks/>
              </p:cNvSpPr>
              <p:nvPr/>
            </p:nvSpPr>
            <p:spPr bwMode="auto">
              <a:xfrm>
                <a:off x="5046" y="2467"/>
                <a:ext cx="588" cy="532"/>
              </a:xfrm>
              <a:custGeom>
                <a:avLst/>
                <a:gdLst/>
                <a:ahLst/>
                <a:cxnLst>
                  <a:cxn ang="0">
                    <a:pos x="30" y="71"/>
                  </a:cxn>
                  <a:cxn ang="0">
                    <a:pos x="191" y="228"/>
                  </a:cxn>
                  <a:cxn ang="0">
                    <a:pos x="199" y="221"/>
                  </a:cxn>
                  <a:cxn ang="0">
                    <a:pos x="228" y="212"/>
                  </a:cxn>
                  <a:cxn ang="0">
                    <a:pos x="230" y="212"/>
                  </a:cxn>
                  <a:cxn ang="0">
                    <a:pos x="252" y="217"/>
                  </a:cxn>
                  <a:cxn ang="0">
                    <a:pos x="0" y="0"/>
                  </a:cxn>
                  <a:cxn ang="0">
                    <a:pos x="3" y="1"/>
                  </a:cxn>
                  <a:cxn ang="0">
                    <a:pos x="30" y="71"/>
                  </a:cxn>
                </a:cxnLst>
                <a:rect l="0" t="0" r="r" b="b"/>
                <a:pathLst>
                  <a:path w="252" h="228">
                    <a:moveTo>
                      <a:pt x="30" y="71"/>
                    </a:moveTo>
                    <a:cubicBezTo>
                      <a:pt x="103" y="98"/>
                      <a:pt x="162" y="155"/>
                      <a:pt x="191" y="228"/>
                    </a:cubicBezTo>
                    <a:cubicBezTo>
                      <a:pt x="193" y="225"/>
                      <a:pt x="196" y="223"/>
                      <a:pt x="199" y="221"/>
                    </a:cubicBezTo>
                    <a:cubicBezTo>
                      <a:pt x="208" y="215"/>
                      <a:pt x="218" y="212"/>
                      <a:pt x="228" y="212"/>
                    </a:cubicBezTo>
                    <a:cubicBezTo>
                      <a:pt x="230" y="212"/>
                      <a:pt x="230" y="212"/>
                      <a:pt x="230" y="212"/>
                    </a:cubicBezTo>
                    <a:cubicBezTo>
                      <a:pt x="238" y="212"/>
                      <a:pt x="245" y="213"/>
                      <a:pt x="252" y="217"/>
                    </a:cubicBezTo>
                    <a:cubicBezTo>
                      <a:pt x="213" y="106"/>
                      <a:pt x="117" y="22"/>
                      <a:pt x="0" y="0"/>
                    </a:cubicBezTo>
                    <a:cubicBezTo>
                      <a:pt x="3" y="1"/>
                      <a:pt x="3" y="1"/>
                      <a:pt x="3" y="1"/>
                    </a:cubicBezTo>
                    <a:cubicBezTo>
                      <a:pt x="21" y="8"/>
                      <a:pt x="30" y="30"/>
                      <a:pt x="30" y="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1" name="Freeform 81"/>
              <p:cNvSpPr>
                <a:spLocks/>
              </p:cNvSpPr>
              <p:nvPr/>
            </p:nvSpPr>
            <p:spPr bwMode="auto">
              <a:xfrm>
                <a:off x="4161" y="2467"/>
                <a:ext cx="588" cy="530"/>
              </a:xfrm>
              <a:custGeom>
                <a:avLst/>
                <a:gdLst/>
                <a:ahLst/>
                <a:cxnLst>
                  <a:cxn ang="0">
                    <a:pos x="25" y="212"/>
                  </a:cxn>
                  <a:cxn ang="0">
                    <a:pos x="54" y="221"/>
                  </a:cxn>
                  <a:cxn ang="0">
                    <a:pos x="61" y="227"/>
                  </a:cxn>
                  <a:cxn ang="0">
                    <a:pos x="222" y="71"/>
                  </a:cxn>
                  <a:cxn ang="0">
                    <a:pos x="249" y="1"/>
                  </a:cxn>
                  <a:cxn ang="0">
                    <a:pos x="252" y="0"/>
                  </a:cxn>
                  <a:cxn ang="0">
                    <a:pos x="0" y="217"/>
                  </a:cxn>
                  <a:cxn ang="0">
                    <a:pos x="22" y="212"/>
                  </a:cxn>
                  <a:cxn ang="0">
                    <a:pos x="25" y="212"/>
                  </a:cxn>
                </a:cxnLst>
                <a:rect l="0" t="0" r="r" b="b"/>
                <a:pathLst>
                  <a:path w="252" h="227">
                    <a:moveTo>
                      <a:pt x="25" y="212"/>
                    </a:moveTo>
                    <a:cubicBezTo>
                      <a:pt x="35" y="212"/>
                      <a:pt x="45" y="215"/>
                      <a:pt x="54" y="221"/>
                    </a:cubicBezTo>
                    <a:cubicBezTo>
                      <a:pt x="57" y="223"/>
                      <a:pt x="59" y="225"/>
                      <a:pt x="61" y="227"/>
                    </a:cubicBezTo>
                    <a:cubicBezTo>
                      <a:pt x="90" y="155"/>
                      <a:pt x="149" y="98"/>
                      <a:pt x="222" y="71"/>
                    </a:cubicBezTo>
                    <a:cubicBezTo>
                      <a:pt x="222" y="30"/>
                      <a:pt x="231" y="8"/>
                      <a:pt x="249" y="1"/>
                    </a:cubicBezTo>
                    <a:cubicBezTo>
                      <a:pt x="252" y="0"/>
                      <a:pt x="252" y="0"/>
                      <a:pt x="252" y="0"/>
                    </a:cubicBezTo>
                    <a:cubicBezTo>
                      <a:pt x="135" y="22"/>
                      <a:pt x="39" y="106"/>
                      <a:pt x="0" y="217"/>
                    </a:cubicBezTo>
                    <a:cubicBezTo>
                      <a:pt x="7" y="213"/>
                      <a:pt x="15" y="212"/>
                      <a:pt x="22" y="212"/>
                    </a:cubicBezTo>
                    <a:lnTo>
                      <a:pt x="25"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2" name="Freeform 82"/>
              <p:cNvSpPr>
                <a:spLocks/>
              </p:cNvSpPr>
              <p:nvPr/>
            </p:nvSpPr>
            <p:spPr bwMode="auto">
              <a:xfrm>
                <a:off x="5006" y="3426"/>
                <a:ext cx="647" cy="558"/>
              </a:xfrm>
              <a:custGeom>
                <a:avLst/>
                <a:gdLst/>
                <a:ahLst/>
                <a:cxnLst>
                  <a:cxn ang="0">
                    <a:pos x="0" y="186"/>
                  </a:cxn>
                  <a:cxn ang="0">
                    <a:pos x="20" y="195"/>
                  </a:cxn>
                  <a:cxn ang="0">
                    <a:pos x="45" y="239"/>
                  </a:cxn>
                  <a:cxn ang="0">
                    <a:pos x="277" y="0"/>
                  </a:cxn>
                  <a:cxn ang="0">
                    <a:pos x="214" y="0"/>
                  </a:cxn>
                  <a:cxn ang="0">
                    <a:pos x="0" y="186"/>
                  </a:cxn>
                </a:cxnLst>
                <a:rect l="0" t="0" r="r" b="b"/>
                <a:pathLst>
                  <a:path w="277" h="239">
                    <a:moveTo>
                      <a:pt x="0" y="186"/>
                    </a:moveTo>
                    <a:cubicBezTo>
                      <a:pt x="20" y="195"/>
                      <a:pt x="20" y="195"/>
                      <a:pt x="20" y="195"/>
                    </a:cubicBezTo>
                    <a:cubicBezTo>
                      <a:pt x="34" y="200"/>
                      <a:pt x="42" y="214"/>
                      <a:pt x="45" y="239"/>
                    </a:cubicBezTo>
                    <a:cubicBezTo>
                      <a:pt x="159" y="206"/>
                      <a:pt x="248" y="115"/>
                      <a:pt x="277" y="0"/>
                    </a:cubicBezTo>
                    <a:cubicBezTo>
                      <a:pt x="214" y="0"/>
                      <a:pt x="214" y="0"/>
                      <a:pt x="214" y="0"/>
                    </a:cubicBezTo>
                    <a:cubicBezTo>
                      <a:pt x="184" y="96"/>
                      <a:pt x="102" y="169"/>
                      <a:pt x="0" y="18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3" name="Freeform 83"/>
              <p:cNvSpPr>
                <a:spLocks noEditPoints="1"/>
              </p:cNvSpPr>
              <p:nvPr/>
            </p:nvSpPr>
            <p:spPr bwMode="auto">
              <a:xfrm>
                <a:off x="4719" y="2275"/>
                <a:ext cx="357" cy="386"/>
              </a:xfrm>
              <a:custGeom>
                <a:avLst/>
                <a:gdLst/>
                <a:ahLst/>
                <a:cxnLst>
                  <a:cxn ang="0">
                    <a:pos x="96" y="78"/>
                  </a:cxn>
                  <a:cxn ang="0">
                    <a:pos x="105" y="86"/>
                  </a:cxn>
                  <a:cxn ang="0">
                    <a:pos x="137" y="99"/>
                  </a:cxn>
                  <a:cxn ang="0">
                    <a:pos x="153" y="155"/>
                  </a:cxn>
                  <a:cxn ang="0">
                    <a:pos x="153" y="165"/>
                  </a:cxn>
                  <a:cxn ang="0">
                    <a:pos x="0" y="165"/>
                  </a:cxn>
                  <a:cxn ang="0">
                    <a:pos x="0" y="155"/>
                  </a:cxn>
                  <a:cxn ang="0">
                    <a:pos x="16" y="99"/>
                  </a:cxn>
                  <a:cxn ang="0">
                    <a:pos x="48" y="86"/>
                  </a:cxn>
                  <a:cxn ang="0">
                    <a:pos x="58" y="78"/>
                  </a:cxn>
                  <a:cxn ang="0">
                    <a:pos x="49" y="62"/>
                  </a:cxn>
                  <a:cxn ang="0">
                    <a:pos x="47" y="61"/>
                  </a:cxn>
                  <a:cxn ang="0">
                    <a:pos x="43" y="37"/>
                  </a:cxn>
                  <a:cxn ang="0">
                    <a:pos x="44" y="36"/>
                  </a:cxn>
                  <a:cxn ang="0">
                    <a:pos x="44"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6" y="61"/>
                  </a:cxn>
                  <a:cxn ang="0">
                    <a:pos x="104"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4" y="99"/>
                  </a:cxn>
                  <a:cxn ang="0">
                    <a:pos x="82" y="103"/>
                  </a:cxn>
                  <a:cxn ang="0">
                    <a:pos x="82" y="105"/>
                  </a:cxn>
                  <a:cxn ang="0">
                    <a:pos x="84" y="122"/>
                  </a:cxn>
                  <a:cxn ang="0">
                    <a:pos x="99" y="89"/>
                  </a:cxn>
                  <a:cxn ang="0">
                    <a:pos x="91" y="82"/>
                  </a:cxn>
                  <a:cxn ang="0">
                    <a:pos x="83" y="87"/>
                  </a:cxn>
                  <a:cxn ang="0">
                    <a:pos x="70" y="87"/>
                  </a:cxn>
                  <a:cxn ang="0">
                    <a:pos x="62" y="82"/>
                  </a:cxn>
                </a:cxnLst>
                <a:rect l="0" t="0" r="r" b="b"/>
                <a:pathLst>
                  <a:path w="153" h="165">
                    <a:moveTo>
                      <a:pt x="96" y="78"/>
                    </a:moveTo>
                    <a:cubicBezTo>
                      <a:pt x="98" y="82"/>
                      <a:pt x="102" y="84"/>
                      <a:pt x="105" y="86"/>
                    </a:cubicBezTo>
                    <a:cubicBezTo>
                      <a:pt x="137" y="99"/>
                      <a:pt x="137" y="99"/>
                      <a:pt x="137" y="99"/>
                    </a:cubicBezTo>
                    <a:cubicBezTo>
                      <a:pt x="152" y="105"/>
                      <a:pt x="153" y="141"/>
                      <a:pt x="153" y="155"/>
                    </a:cubicBezTo>
                    <a:cubicBezTo>
                      <a:pt x="153" y="165"/>
                      <a:pt x="153" y="165"/>
                      <a:pt x="153" y="165"/>
                    </a:cubicBezTo>
                    <a:cubicBezTo>
                      <a:pt x="0" y="165"/>
                      <a:pt x="0" y="165"/>
                      <a:pt x="0" y="165"/>
                    </a:cubicBezTo>
                    <a:cubicBezTo>
                      <a:pt x="0" y="155"/>
                      <a:pt x="0" y="155"/>
                      <a:pt x="0" y="155"/>
                    </a:cubicBezTo>
                    <a:cubicBezTo>
                      <a:pt x="0" y="141"/>
                      <a:pt x="1" y="105"/>
                      <a:pt x="16" y="99"/>
                    </a:cubicBezTo>
                    <a:cubicBezTo>
                      <a:pt x="48" y="86"/>
                      <a:pt x="48" y="86"/>
                      <a:pt x="48" y="86"/>
                    </a:cubicBezTo>
                    <a:cubicBezTo>
                      <a:pt x="51" y="84"/>
                      <a:pt x="56" y="82"/>
                      <a:pt x="58" y="78"/>
                    </a:cubicBezTo>
                    <a:cubicBezTo>
                      <a:pt x="54" y="74"/>
                      <a:pt x="50" y="68"/>
                      <a:pt x="49" y="62"/>
                    </a:cubicBezTo>
                    <a:cubicBezTo>
                      <a:pt x="47" y="61"/>
                      <a:pt x="47" y="61"/>
                      <a:pt x="47" y="61"/>
                    </a:cubicBezTo>
                    <a:cubicBezTo>
                      <a:pt x="44" y="53"/>
                      <a:pt x="43" y="46"/>
                      <a:pt x="43" y="37"/>
                    </a:cubicBezTo>
                    <a:cubicBezTo>
                      <a:pt x="44" y="36"/>
                      <a:pt x="44" y="36"/>
                      <a:pt x="44" y="36"/>
                    </a:cubicBezTo>
                    <a:cubicBezTo>
                      <a:pt x="44" y="34"/>
                      <a:pt x="44" y="31"/>
                      <a:pt x="44" y="29"/>
                    </a:cubicBezTo>
                    <a:cubicBezTo>
                      <a:pt x="45" y="25"/>
                      <a:pt x="45" y="21"/>
                      <a:pt x="46" y="18"/>
                    </a:cubicBezTo>
                    <a:cubicBezTo>
                      <a:pt x="48" y="13"/>
                      <a:pt x="52" y="9"/>
                      <a:pt x="56" y="6"/>
                    </a:cubicBezTo>
                    <a:cubicBezTo>
                      <a:pt x="62" y="2"/>
                      <a:pt x="68" y="0"/>
                      <a:pt x="75" y="0"/>
                    </a:cubicBezTo>
                    <a:cubicBezTo>
                      <a:pt x="78" y="0"/>
                      <a:pt x="78" y="0"/>
                      <a:pt x="78" y="0"/>
                    </a:cubicBezTo>
                    <a:cubicBezTo>
                      <a:pt x="85" y="0"/>
                      <a:pt x="92" y="2"/>
                      <a:pt x="97" y="6"/>
                    </a:cubicBezTo>
                    <a:cubicBezTo>
                      <a:pt x="101" y="9"/>
                      <a:pt x="105" y="13"/>
                      <a:pt x="107" y="18"/>
                    </a:cubicBezTo>
                    <a:cubicBezTo>
                      <a:pt x="108" y="21"/>
                      <a:pt x="109" y="25"/>
                      <a:pt x="109" y="29"/>
                    </a:cubicBezTo>
                    <a:cubicBezTo>
                      <a:pt x="109" y="31"/>
                      <a:pt x="109" y="34"/>
                      <a:pt x="109" y="36"/>
                    </a:cubicBezTo>
                    <a:cubicBezTo>
                      <a:pt x="110" y="37"/>
                      <a:pt x="110" y="37"/>
                      <a:pt x="110" y="37"/>
                    </a:cubicBezTo>
                    <a:cubicBezTo>
                      <a:pt x="111" y="46"/>
                      <a:pt x="109" y="53"/>
                      <a:pt x="106" y="61"/>
                    </a:cubicBezTo>
                    <a:cubicBezTo>
                      <a:pt x="104" y="62"/>
                      <a:pt x="104" y="62"/>
                      <a:pt x="104"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8" y="91"/>
                      <a:pt x="81" y="91"/>
                      <a:pt x="83" y="90"/>
                    </a:cubicBezTo>
                    <a:cubicBezTo>
                      <a:pt x="85" y="90"/>
                      <a:pt x="85" y="97"/>
                      <a:pt x="84"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1"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nvGrpSpPr>
            <p:cNvPr id="224" name="Group 5"/>
            <p:cNvGrpSpPr>
              <a:grpSpLocks noChangeAspect="1"/>
            </p:cNvGrpSpPr>
            <p:nvPr/>
          </p:nvGrpSpPr>
          <p:grpSpPr bwMode="auto">
            <a:xfrm>
              <a:off x="9637847" y="1534023"/>
              <a:ext cx="717116" cy="684692"/>
              <a:chOff x="2690" y="1981"/>
              <a:chExt cx="376" cy="359"/>
            </a:xfrm>
            <a:solidFill>
              <a:schemeClr val="bg1"/>
            </a:solidFill>
          </p:grpSpPr>
          <p:sp>
            <p:nvSpPr>
              <p:cNvPr id="225" name="Freeform 6"/>
              <p:cNvSpPr>
                <a:spLocks noEditPoints="1"/>
              </p:cNvSpPr>
              <p:nvPr/>
            </p:nvSpPr>
            <p:spPr bwMode="auto">
              <a:xfrm>
                <a:off x="2690" y="1981"/>
                <a:ext cx="376" cy="291"/>
              </a:xfrm>
              <a:custGeom>
                <a:avLst/>
                <a:gdLst/>
                <a:ahLst/>
                <a:cxnLst>
                  <a:cxn ang="0">
                    <a:pos x="15" y="123"/>
                  </a:cxn>
                  <a:cxn ang="0">
                    <a:pos x="0" y="108"/>
                  </a:cxn>
                  <a:cxn ang="0">
                    <a:pos x="0" y="14"/>
                  </a:cxn>
                  <a:cxn ang="0">
                    <a:pos x="15" y="0"/>
                  </a:cxn>
                  <a:cxn ang="0">
                    <a:pos x="144" y="0"/>
                  </a:cxn>
                  <a:cxn ang="0">
                    <a:pos x="159" y="14"/>
                  </a:cxn>
                  <a:cxn ang="0">
                    <a:pos x="159" y="108"/>
                  </a:cxn>
                  <a:cxn ang="0">
                    <a:pos x="144" y="123"/>
                  </a:cxn>
                  <a:cxn ang="0">
                    <a:pos x="15" y="123"/>
                  </a:cxn>
                  <a:cxn ang="0">
                    <a:pos x="8" y="14"/>
                  </a:cxn>
                  <a:cxn ang="0">
                    <a:pos x="8" y="108"/>
                  </a:cxn>
                  <a:cxn ang="0">
                    <a:pos x="15" y="115"/>
                  </a:cxn>
                  <a:cxn ang="0">
                    <a:pos x="144" y="115"/>
                  </a:cxn>
                  <a:cxn ang="0">
                    <a:pos x="151" y="108"/>
                  </a:cxn>
                  <a:cxn ang="0">
                    <a:pos x="151" y="14"/>
                  </a:cxn>
                  <a:cxn ang="0">
                    <a:pos x="144" y="7"/>
                  </a:cxn>
                  <a:cxn ang="0">
                    <a:pos x="15" y="7"/>
                  </a:cxn>
                  <a:cxn ang="0">
                    <a:pos x="8" y="14"/>
                  </a:cxn>
                </a:cxnLst>
                <a:rect l="0" t="0" r="r" b="b"/>
                <a:pathLst>
                  <a:path w="159" h="123">
                    <a:moveTo>
                      <a:pt x="15" y="123"/>
                    </a:moveTo>
                    <a:cubicBezTo>
                      <a:pt x="6" y="123"/>
                      <a:pt x="0" y="116"/>
                      <a:pt x="0" y="108"/>
                    </a:cubicBezTo>
                    <a:cubicBezTo>
                      <a:pt x="0" y="14"/>
                      <a:pt x="0" y="14"/>
                      <a:pt x="0" y="14"/>
                    </a:cubicBezTo>
                    <a:cubicBezTo>
                      <a:pt x="0" y="6"/>
                      <a:pt x="6" y="0"/>
                      <a:pt x="15" y="0"/>
                    </a:cubicBezTo>
                    <a:cubicBezTo>
                      <a:pt x="144" y="0"/>
                      <a:pt x="144" y="0"/>
                      <a:pt x="144" y="0"/>
                    </a:cubicBezTo>
                    <a:cubicBezTo>
                      <a:pt x="153" y="0"/>
                      <a:pt x="159" y="6"/>
                      <a:pt x="159" y="14"/>
                    </a:cubicBezTo>
                    <a:cubicBezTo>
                      <a:pt x="159" y="108"/>
                      <a:pt x="159" y="108"/>
                      <a:pt x="159" y="108"/>
                    </a:cubicBezTo>
                    <a:cubicBezTo>
                      <a:pt x="159" y="116"/>
                      <a:pt x="153" y="123"/>
                      <a:pt x="144" y="123"/>
                    </a:cubicBezTo>
                    <a:lnTo>
                      <a:pt x="15" y="123"/>
                    </a:lnTo>
                    <a:close/>
                    <a:moveTo>
                      <a:pt x="8" y="14"/>
                    </a:moveTo>
                    <a:cubicBezTo>
                      <a:pt x="8" y="108"/>
                      <a:pt x="8" y="108"/>
                      <a:pt x="8" y="108"/>
                    </a:cubicBezTo>
                    <a:cubicBezTo>
                      <a:pt x="8" y="112"/>
                      <a:pt x="11" y="115"/>
                      <a:pt x="15" y="115"/>
                    </a:cubicBezTo>
                    <a:cubicBezTo>
                      <a:pt x="144" y="115"/>
                      <a:pt x="144" y="115"/>
                      <a:pt x="144" y="115"/>
                    </a:cubicBezTo>
                    <a:cubicBezTo>
                      <a:pt x="148" y="115"/>
                      <a:pt x="151" y="112"/>
                      <a:pt x="151" y="108"/>
                    </a:cubicBezTo>
                    <a:cubicBezTo>
                      <a:pt x="151" y="14"/>
                      <a:pt x="151" y="14"/>
                      <a:pt x="151" y="14"/>
                    </a:cubicBezTo>
                    <a:cubicBezTo>
                      <a:pt x="151" y="10"/>
                      <a:pt x="148" y="7"/>
                      <a:pt x="144" y="7"/>
                    </a:cubicBezTo>
                    <a:cubicBezTo>
                      <a:pt x="15" y="7"/>
                      <a:pt x="15" y="7"/>
                      <a:pt x="15" y="7"/>
                    </a:cubicBezTo>
                    <a:cubicBezTo>
                      <a:pt x="11" y="7"/>
                      <a:pt x="8" y="10"/>
                      <a:pt x="8"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6" name="Freeform 7"/>
              <p:cNvSpPr>
                <a:spLocks/>
              </p:cNvSpPr>
              <p:nvPr/>
            </p:nvSpPr>
            <p:spPr bwMode="auto">
              <a:xfrm>
                <a:off x="2791" y="2293"/>
                <a:ext cx="173" cy="47"/>
              </a:xfrm>
              <a:custGeom>
                <a:avLst/>
                <a:gdLst/>
                <a:ahLst/>
                <a:cxnLst>
                  <a:cxn ang="0">
                    <a:pos x="69" y="13"/>
                  </a:cxn>
                  <a:cxn ang="0">
                    <a:pos x="58" y="13"/>
                  </a:cxn>
                  <a:cxn ang="0">
                    <a:pos x="58" y="0"/>
                  </a:cxn>
                  <a:cxn ang="0">
                    <a:pos x="15" y="0"/>
                  </a:cxn>
                  <a:cxn ang="0">
                    <a:pos x="15" y="13"/>
                  </a:cxn>
                  <a:cxn ang="0">
                    <a:pos x="4" y="13"/>
                  </a:cxn>
                  <a:cxn ang="0">
                    <a:pos x="0" y="17"/>
                  </a:cxn>
                  <a:cxn ang="0">
                    <a:pos x="4" y="20"/>
                  </a:cxn>
                  <a:cxn ang="0">
                    <a:pos x="69" y="20"/>
                  </a:cxn>
                  <a:cxn ang="0">
                    <a:pos x="73" y="17"/>
                  </a:cxn>
                  <a:cxn ang="0">
                    <a:pos x="69" y="13"/>
                  </a:cxn>
                </a:cxnLst>
                <a:rect l="0" t="0" r="r" b="b"/>
                <a:pathLst>
                  <a:path w="73" h="20">
                    <a:moveTo>
                      <a:pt x="69" y="13"/>
                    </a:moveTo>
                    <a:cubicBezTo>
                      <a:pt x="58" y="13"/>
                      <a:pt x="58" y="13"/>
                      <a:pt x="58" y="13"/>
                    </a:cubicBezTo>
                    <a:cubicBezTo>
                      <a:pt x="58" y="0"/>
                      <a:pt x="58" y="0"/>
                      <a:pt x="58" y="0"/>
                    </a:cubicBezTo>
                    <a:cubicBezTo>
                      <a:pt x="15" y="0"/>
                      <a:pt x="15" y="0"/>
                      <a:pt x="15" y="0"/>
                    </a:cubicBezTo>
                    <a:cubicBezTo>
                      <a:pt x="15" y="13"/>
                      <a:pt x="15" y="13"/>
                      <a:pt x="15" y="13"/>
                    </a:cubicBezTo>
                    <a:cubicBezTo>
                      <a:pt x="4" y="13"/>
                      <a:pt x="4" y="13"/>
                      <a:pt x="4" y="13"/>
                    </a:cubicBezTo>
                    <a:cubicBezTo>
                      <a:pt x="2" y="13"/>
                      <a:pt x="0" y="14"/>
                      <a:pt x="0" y="17"/>
                    </a:cubicBezTo>
                    <a:cubicBezTo>
                      <a:pt x="0" y="19"/>
                      <a:pt x="2" y="20"/>
                      <a:pt x="4" y="20"/>
                    </a:cubicBezTo>
                    <a:cubicBezTo>
                      <a:pt x="69" y="20"/>
                      <a:pt x="69" y="20"/>
                      <a:pt x="69" y="20"/>
                    </a:cubicBezTo>
                    <a:cubicBezTo>
                      <a:pt x="71" y="20"/>
                      <a:pt x="73" y="19"/>
                      <a:pt x="73" y="17"/>
                    </a:cubicBezTo>
                    <a:cubicBezTo>
                      <a:pt x="73" y="14"/>
                      <a:pt x="71" y="13"/>
                      <a:pt x="69" y="1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7" name="Freeform 8"/>
              <p:cNvSpPr>
                <a:spLocks/>
              </p:cNvSpPr>
              <p:nvPr/>
            </p:nvSpPr>
            <p:spPr bwMode="auto">
              <a:xfrm>
                <a:off x="2727" y="2019"/>
                <a:ext cx="301" cy="215"/>
              </a:xfrm>
              <a:custGeom>
                <a:avLst/>
                <a:gdLst/>
                <a:ahLst/>
                <a:cxnLst>
                  <a:cxn ang="0">
                    <a:pos x="126" y="0"/>
                  </a:cxn>
                  <a:cxn ang="0">
                    <a:pos x="1" y="0"/>
                  </a:cxn>
                  <a:cxn ang="0">
                    <a:pos x="0" y="1"/>
                  </a:cxn>
                  <a:cxn ang="0">
                    <a:pos x="0" y="89"/>
                  </a:cxn>
                  <a:cxn ang="0">
                    <a:pos x="1" y="91"/>
                  </a:cxn>
                  <a:cxn ang="0">
                    <a:pos x="126" y="91"/>
                  </a:cxn>
                  <a:cxn ang="0">
                    <a:pos x="127" y="89"/>
                  </a:cxn>
                  <a:cxn ang="0">
                    <a:pos x="127" y="1"/>
                  </a:cxn>
                  <a:cxn ang="0">
                    <a:pos x="126" y="0"/>
                  </a:cxn>
                </a:cxnLst>
                <a:rect l="0" t="0" r="r" b="b"/>
                <a:pathLst>
                  <a:path w="127" h="91">
                    <a:moveTo>
                      <a:pt x="126" y="0"/>
                    </a:moveTo>
                    <a:cubicBezTo>
                      <a:pt x="1" y="0"/>
                      <a:pt x="1" y="0"/>
                      <a:pt x="1" y="0"/>
                    </a:cubicBezTo>
                    <a:cubicBezTo>
                      <a:pt x="0" y="0"/>
                      <a:pt x="0" y="1"/>
                      <a:pt x="0" y="1"/>
                    </a:cubicBezTo>
                    <a:cubicBezTo>
                      <a:pt x="0" y="89"/>
                      <a:pt x="0" y="89"/>
                      <a:pt x="0" y="89"/>
                    </a:cubicBezTo>
                    <a:cubicBezTo>
                      <a:pt x="0" y="90"/>
                      <a:pt x="0" y="91"/>
                      <a:pt x="1" y="91"/>
                    </a:cubicBezTo>
                    <a:cubicBezTo>
                      <a:pt x="126" y="91"/>
                      <a:pt x="126" y="91"/>
                      <a:pt x="126" y="91"/>
                    </a:cubicBezTo>
                    <a:cubicBezTo>
                      <a:pt x="127" y="91"/>
                      <a:pt x="127" y="90"/>
                      <a:pt x="127" y="89"/>
                    </a:cubicBezTo>
                    <a:cubicBezTo>
                      <a:pt x="127" y="1"/>
                      <a:pt x="127" y="1"/>
                      <a:pt x="127" y="1"/>
                    </a:cubicBezTo>
                    <a:cubicBezTo>
                      <a:pt x="127" y="1"/>
                      <a:pt x="127" y="0"/>
                      <a:pt x="126"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8" name="Freeform 9"/>
              <p:cNvSpPr>
                <a:spLocks noEditPoints="1"/>
              </p:cNvSpPr>
              <p:nvPr/>
            </p:nvSpPr>
            <p:spPr bwMode="auto">
              <a:xfrm>
                <a:off x="2822" y="2052"/>
                <a:ext cx="113" cy="151"/>
              </a:xfrm>
              <a:custGeom>
                <a:avLst/>
                <a:gdLst/>
                <a:ahLst/>
                <a:cxnLst>
                  <a:cxn ang="0">
                    <a:pos x="40" y="23"/>
                  </a:cxn>
                  <a:cxn ang="0">
                    <a:pos x="40" y="14"/>
                  </a:cxn>
                  <a:cxn ang="0">
                    <a:pos x="26" y="0"/>
                  </a:cxn>
                  <a:cxn ang="0">
                    <a:pos x="22" y="0"/>
                  </a:cxn>
                  <a:cxn ang="0">
                    <a:pos x="7" y="14"/>
                  </a:cxn>
                  <a:cxn ang="0">
                    <a:pos x="7" y="23"/>
                  </a:cxn>
                  <a:cxn ang="0">
                    <a:pos x="0" y="40"/>
                  </a:cxn>
                  <a:cxn ang="0">
                    <a:pos x="24" y="64"/>
                  </a:cxn>
                  <a:cxn ang="0">
                    <a:pos x="48" y="40"/>
                  </a:cxn>
                  <a:cxn ang="0">
                    <a:pos x="40" y="23"/>
                  </a:cxn>
                  <a:cxn ang="0">
                    <a:pos x="14" y="14"/>
                  </a:cxn>
                  <a:cxn ang="0">
                    <a:pos x="22" y="6"/>
                  </a:cxn>
                  <a:cxn ang="0">
                    <a:pos x="26" y="6"/>
                  </a:cxn>
                  <a:cxn ang="0">
                    <a:pos x="34" y="14"/>
                  </a:cxn>
                  <a:cxn ang="0">
                    <a:pos x="34" y="18"/>
                  </a:cxn>
                  <a:cxn ang="0">
                    <a:pos x="24" y="16"/>
                  </a:cxn>
                  <a:cxn ang="0">
                    <a:pos x="14" y="18"/>
                  </a:cxn>
                  <a:cxn ang="0">
                    <a:pos x="14" y="14"/>
                  </a:cxn>
                  <a:cxn ang="0">
                    <a:pos x="26" y="41"/>
                  </a:cxn>
                  <a:cxn ang="0">
                    <a:pos x="27" y="45"/>
                  </a:cxn>
                  <a:cxn ang="0">
                    <a:pos x="27" y="45"/>
                  </a:cxn>
                  <a:cxn ang="0">
                    <a:pos x="27" y="56"/>
                  </a:cxn>
                  <a:cxn ang="0">
                    <a:pos x="21" y="56"/>
                  </a:cxn>
                  <a:cxn ang="0">
                    <a:pos x="21" y="45"/>
                  </a:cxn>
                  <a:cxn ang="0">
                    <a:pos x="21" y="45"/>
                  </a:cxn>
                  <a:cxn ang="0">
                    <a:pos x="22" y="41"/>
                  </a:cxn>
                  <a:cxn ang="0">
                    <a:pos x="19" y="37"/>
                  </a:cxn>
                  <a:cxn ang="0">
                    <a:pos x="24" y="32"/>
                  </a:cxn>
                  <a:cxn ang="0">
                    <a:pos x="29" y="37"/>
                  </a:cxn>
                  <a:cxn ang="0">
                    <a:pos x="26" y="41"/>
                  </a:cxn>
                </a:cxnLst>
                <a:rect l="0" t="0" r="r" b="b"/>
                <a:pathLst>
                  <a:path w="48" h="64">
                    <a:moveTo>
                      <a:pt x="40" y="23"/>
                    </a:moveTo>
                    <a:cubicBezTo>
                      <a:pt x="40" y="14"/>
                      <a:pt x="40" y="14"/>
                      <a:pt x="40" y="14"/>
                    </a:cubicBezTo>
                    <a:cubicBezTo>
                      <a:pt x="40" y="6"/>
                      <a:pt x="34" y="0"/>
                      <a:pt x="26" y="0"/>
                    </a:cubicBezTo>
                    <a:cubicBezTo>
                      <a:pt x="22" y="0"/>
                      <a:pt x="22" y="0"/>
                      <a:pt x="22" y="0"/>
                    </a:cubicBezTo>
                    <a:cubicBezTo>
                      <a:pt x="14" y="0"/>
                      <a:pt x="7" y="6"/>
                      <a:pt x="7" y="14"/>
                    </a:cubicBezTo>
                    <a:cubicBezTo>
                      <a:pt x="7" y="23"/>
                      <a:pt x="7" y="23"/>
                      <a:pt x="7" y="23"/>
                    </a:cubicBezTo>
                    <a:cubicBezTo>
                      <a:pt x="3" y="27"/>
                      <a:pt x="0" y="33"/>
                      <a:pt x="0" y="40"/>
                    </a:cubicBezTo>
                    <a:cubicBezTo>
                      <a:pt x="0" y="53"/>
                      <a:pt x="11" y="64"/>
                      <a:pt x="24" y="64"/>
                    </a:cubicBezTo>
                    <a:cubicBezTo>
                      <a:pt x="37" y="64"/>
                      <a:pt x="48" y="53"/>
                      <a:pt x="48" y="40"/>
                    </a:cubicBezTo>
                    <a:cubicBezTo>
                      <a:pt x="48" y="33"/>
                      <a:pt x="45" y="27"/>
                      <a:pt x="40" y="23"/>
                    </a:cubicBezTo>
                    <a:moveTo>
                      <a:pt x="14" y="14"/>
                    </a:moveTo>
                    <a:cubicBezTo>
                      <a:pt x="14" y="9"/>
                      <a:pt x="17" y="6"/>
                      <a:pt x="22" y="6"/>
                    </a:cubicBezTo>
                    <a:cubicBezTo>
                      <a:pt x="26" y="6"/>
                      <a:pt x="26" y="6"/>
                      <a:pt x="26" y="6"/>
                    </a:cubicBezTo>
                    <a:cubicBezTo>
                      <a:pt x="30" y="6"/>
                      <a:pt x="34" y="9"/>
                      <a:pt x="34" y="14"/>
                    </a:cubicBezTo>
                    <a:cubicBezTo>
                      <a:pt x="34" y="18"/>
                      <a:pt x="34" y="18"/>
                      <a:pt x="34" y="18"/>
                    </a:cubicBezTo>
                    <a:cubicBezTo>
                      <a:pt x="31" y="17"/>
                      <a:pt x="27" y="16"/>
                      <a:pt x="24" y="16"/>
                    </a:cubicBezTo>
                    <a:cubicBezTo>
                      <a:pt x="20" y="16"/>
                      <a:pt x="17" y="17"/>
                      <a:pt x="14" y="18"/>
                    </a:cubicBezTo>
                    <a:lnTo>
                      <a:pt x="14" y="14"/>
                    </a:lnTo>
                    <a:close/>
                    <a:moveTo>
                      <a:pt x="26" y="41"/>
                    </a:moveTo>
                    <a:cubicBezTo>
                      <a:pt x="27" y="42"/>
                      <a:pt x="27" y="44"/>
                      <a:pt x="27" y="45"/>
                    </a:cubicBezTo>
                    <a:cubicBezTo>
                      <a:pt x="27" y="45"/>
                      <a:pt x="27" y="45"/>
                      <a:pt x="27" y="45"/>
                    </a:cubicBezTo>
                    <a:cubicBezTo>
                      <a:pt x="27" y="56"/>
                      <a:pt x="27" y="56"/>
                      <a:pt x="27" y="56"/>
                    </a:cubicBezTo>
                    <a:cubicBezTo>
                      <a:pt x="21" y="56"/>
                      <a:pt x="21" y="56"/>
                      <a:pt x="21" y="56"/>
                    </a:cubicBezTo>
                    <a:cubicBezTo>
                      <a:pt x="21" y="45"/>
                      <a:pt x="21" y="45"/>
                      <a:pt x="21" y="45"/>
                    </a:cubicBezTo>
                    <a:cubicBezTo>
                      <a:pt x="21" y="45"/>
                      <a:pt x="21" y="45"/>
                      <a:pt x="21" y="45"/>
                    </a:cubicBezTo>
                    <a:cubicBezTo>
                      <a:pt x="21" y="44"/>
                      <a:pt x="21" y="42"/>
                      <a:pt x="22" y="41"/>
                    </a:cubicBezTo>
                    <a:cubicBezTo>
                      <a:pt x="20" y="40"/>
                      <a:pt x="19" y="39"/>
                      <a:pt x="19" y="37"/>
                    </a:cubicBezTo>
                    <a:cubicBezTo>
                      <a:pt x="19" y="34"/>
                      <a:pt x="21" y="32"/>
                      <a:pt x="24" y="32"/>
                    </a:cubicBezTo>
                    <a:cubicBezTo>
                      <a:pt x="27" y="32"/>
                      <a:pt x="29" y="34"/>
                      <a:pt x="29" y="37"/>
                    </a:cubicBezTo>
                    <a:cubicBezTo>
                      <a:pt x="29" y="39"/>
                      <a:pt x="28" y="40"/>
                      <a:pt x="26" y="41"/>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sp>
          <p:nvSpPr>
            <p:cNvPr id="74" name="object 12"/>
            <p:cNvSpPr/>
            <p:nvPr/>
          </p:nvSpPr>
          <p:spPr>
            <a:xfrm>
              <a:off x="2307869" y="3697746"/>
              <a:ext cx="439533"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pPr algn="ctr"/>
              <a:endParaRPr sz="1300" dirty="0"/>
            </a:p>
          </p:txBody>
        </p:sp>
      </p:grpSp>
    </p:spTree>
    <p:extLst>
      <p:ext uri="{BB962C8B-B14F-4D97-AF65-F5344CB8AC3E}">
        <p14:creationId xmlns:p14="http://schemas.microsoft.com/office/powerpoint/2010/main" val="4260055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V="1">
            <a:off x="6034212" y="3929989"/>
            <a:ext cx="0" cy="73152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 Placeholder 12"/>
          <p:cNvSpPr>
            <a:spLocks noGrp="1"/>
          </p:cNvSpPr>
          <p:nvPr>
            <p:ph type="body" sz="quarter" idx="10"/>
          </p:nvPr>
        </p:nvSpPr>
        <p:spPr>
          <a:xfrm>
            <a:off x="998400" y="1330126"/>
            <a:ext cx="10195200" cy="562174"/>
          </a:xfrm>
        </p:spPr>
        <p:txBody>
          <a:bodyPr/>
          <a:lstStyle/>
          <a:p>
            <a:r>
              <a:rPr lang="en-US" sz="1000" dirty="0" smtClean="0"/>
              <a:t>Good support for user (Azure AD) and device identity (Defender ATP, Intune) and securing network in cloud (NSG); Strong threat intelligence capability (conditional access) along with monitoring and logging (sentinel, monitor); Limited capability to on-board other sources of information (e.g., access requests, provisioning policies) to conditional access model </a:t>
            </a:r>
            <a:endParaRPr lang="en-US" sz="1000" dirty="0"/>
          </a:p>
        </p:txBody>
      </p:sp>
      <p:sp>
        <p:nvSpPr>
          <p:cNvPr id="2" name="Title 1"/>
          <p:cNvSpPr>
            <a:spLocks noGrp="1"/>
          </p:cNvSpPr>
          <p:nvPr>
            <p:ph type="title"/>
          </p:nvPr>
        </p:nvSpPr>
        <p:spPr/>
        <p:txBody>
          <a:bodyPr/>
          <a:lstStyle/>
          <a:p>
            <a:r>
              <a:rPr lang="en-US" dirty="0" smtClean="0"/>
              <a:t>Zero trust architecture with Azure</a:t>
            </a:r>
            <a:endParaRPr lang="en-US" dirty="0"/>
          </a:p>
        </p:txBody>
      </p:sp>
      <p:sp>
        <p:nvSpPr>
          <p:cNvPr id="46" name="Text Placeholder 45"/>
          <p:cNvSpPr>
            <a:spLocks noGrp="1"/>
          </p:cNvSpPr>
          <p:nvPr>
            <p:ph type="body" sz="quarter" idx="12"/>
          </p:nvPr>
        </p:nvSpPr>
        <p:spPr/>
        <p:txBody>
          <a:bodyPr/>
          <a:lstStyle/>
          <a:p>
            <a:r>
              <a:rPr lang="en-US" dirty="0" smtClean="0"/>
              <a:t>Our perspective</a:t>
            </a:r>
            <a:endParaRPr lang="en-US" dirty="0"/>
          </a:p>
        </p:txBody>
      </p:sp>
      <p:grpSp>
        <p:nvGrpSpPr>
          <p:cNvPr id="31" name="Group 30"/>
          <p:cNvGrpSpPr/>
          <p:nvPr/>
        </p:nvGrpSpPr>
        <p:grpSpPr>
          <a:xfrm>
            <a:off x="998401" y="1866771"/>
            <a:ext cx="10127141" cy="4010155"/>
            <a:chOff x="998401" y="1866771"/>
            <a:chExt cx="10127141" cy="4010155"/>
          </a:xfrm>
        </p:grpSpPr>
        <p:sp>
          <p:nvSpPr>
            <p:cNvPr id="172" name="Rectangle 171"/>
            <p:cNvSpPr/>
            <p:nvPr/>
          </p:nvSpPr>
          <p:spPr>
            <a:xfrm>
              <a:off x="2530042" y="2381620"/>
              <a:ext cx="5895119" cy="3331986"/>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000" dirty="0">
                <a:solidFill>
                  <a:prstClr val="white"/>
                </a:solidFill>
              </a:endParaRPr>
            </a:p>
          </p:txBody>
        </p:sp>
        <p:sp>
          <p:nvSpPr>
            <p:cNvPr id="160" name="Rectangle 159"/>
            <p:cNvSpPr/>
            <p:nvPr/>
          </p:nvSpPr>
          <p:spPr>
            <a:xfrm>
              <a:off x="998401" y="1866771"/>
              <a:ext cx="8958400" cy="4010155"/>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sp>
          <p:nvSpPr>
            <p:cNvPr id="237" name="Rectangle 236"/>
            <p:cNvSpPr/>
            <p:nvPr/>
          </p:nvSpPr>
          <p:spPr>
            <a:xfrm>
              <a:off x="5204586" y="2500953"/>
              <a:ext cx="3075941" cy="2760378"/>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000" dirty="0">
                <a:solidFill>
                  <a:prstClr val="white"/>
                </a:solidFill>
              </a:endParaRPr>
            </a:p>
          </p:txBody>
        </p:sp>
        <p:cxnSp>
          <p:nvCxnSpPr>
            <p:cNvPr id="238" name="Straight Connector 237"/>
            <p:cNvCxnSpPr/>
            <p:nvPr/>
          </p:nvCxnSpPr>
          <p:spPr>
            <a:xfrm flipV="1">
              <a:off x="5204586" y="3272377"/>
              <a:ext cx="3075941" cy="1894"/>
            </a:xfrm>
            <a:prstGeom prst="line">
              <a:avLst/>
            </a:prstGeom>
            <a:solidFill>
              <a:schemeClr val="bg1">
                <a:alpha val="0"/>
              </a:schemeClr>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39" name="Straight Connector 238"/>
            <p:cNvCxnSpPr/>
            <p:nvPr/>
          </p:nvCxnSpPr>
          <p:spPr>
            <a:xfrm flipV="1">
              <a:off x="5205234" y="4488015"/>
              <a:ext cx="3075941" cy="1894"/>
            </a:xfrm>
            <a:prstGeom prst="line">
              <a:avLst/>
            </a:prstGeom>
            <a:solidFill>
              <a:schemeClr val="bg1">
                <a:alpha val="0"/>
              </a:schemeClr>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40" name="Rectangle 239"/>
            <p:cNvSpPr/>
            <p:nvPr/>
          </p:nvSpPr>
          <p:spPr>
            <a:xfrm>
              <a:off x="5448814" y="2652102"/>
              <a:ext cx="1705083" cy="43531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Software as Service</a:t>
              </a:r>
            </a:p>
          </p:txBody>
        </p:sp>
        <p:sp>
          <p:nvSpPr>
            <p:cNvPr id="244" name="Rectangle 243"/>
            <p:cNvSpPr/>
            <p:nvPr/>
          </p:nvSpPr>
          <p:spPr>
            <a:xfrm>
              <a:off x="6359545" y="4344781"/>
              <a:ext cx="1748634" cy="247786"/>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1000" dirty="0">
                  <a:solidFill>
                    <a:schemeClr val="bg1"/>
                  </a:solidFill>
                </a:rPr>
                <a:t>Network Segmentation</a:t>
              </a:r>
            </a:p>
          </p:txBody>
        </p:sp>
        <p:grpSp>
          <p:nvGrpSpPr>
            <p:cNvPr id="20" name="Group 19"/>
            <p:cNvGrpSpPr/>
            <p:nvPr/>
          </p:nvGrpSpPr>
          <p:grpSpPr>
            <a:xfrm>
              <a:off x="3753077" y="3631743"/>
              <a:ext cx="920523" cy="498799"/>
              <a:chOff x="3753077" y="3526264"/>
              <a:chExt cx="920523" cy="498799"/>
            </a:xfrm>
          </p:grpSpPr>
          <p:sp>
            <p:nvSpPr>
              <p:cNvPr id="247" name="TextBox 246"/>
              <p:cNvSpPr txBox="1"/>
              <p:nvPr/>
            </p:nvSpPr>
            <p:spPr>
              <a:xfrm>
                <a:off x="3754287" y="3526264"/>
                <a:ext cx="908639" cy="19601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000" dirty="0">
                    <a:solidFill>
                      <a:schemeClr val="tx2"/>
                    </a:solidFill>
                  </a:rPr>
                  <a:t>User Data</a:t>
                </a:r>
              </a:p>
            </p:txBody>
          </p:sp>
          <p:sp>
            <p:nvSpPr>
              <p:cNvPr id="248" name="TextBox 247"/>
              <p:cNvSpPr txBox="1"/>
              <p:nvPr/>
            </p:nvSpPr>
            <p:spPr>
              <a:xfrm>
                <a:off x="3753077" y="3829050"/>
                <a:ext cx="920523" cy="19601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000" dirty="0">
                    <a:solidFill>
                      <a:schemeClr val="tx2"/>
                    </a:solidFill>
                  </a:rPr>
                  <a:t>Device Data</a:t>
                </a:r>
              </a:p>
            </p:txBody>
          </p:sp>
        </p:grpSp>
        <p:sp>
          <p:nvSpPr>
            <p:cNvPr id="249" name="TextBox 248"/>
            <p:cNvSpPr txBox="1"/>
            <p:nvPr/>
          </p:nvSpPr>
          <p:spPr>
            <a:xfrm>
              <a:off x="6767439" y="3464894"/>
              <a:ext cx="438912" cy="15070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800" dirty="0">
                  <a:solidFill>
                    <a:schemeClr val="tx2"/>
                  </a:solidFill>
                </a:rPr>
                <a:t>User ID</a:t>
              </a:r>
            </a:p>
          </p:txBody>
        </p:sp>
        <p:sp>
          <p:nvSpPr>
            <p:cNvPr id="175" name="TextBox 174"/>
            <p:cNvSpPr txBox="1"/>
            <p:nvPr/>
          </p:nvSpPr>
          <p:spPr>
            <a:xfrm>
              <a:off x="1297713" y="2030090"/>
              <a:ext cx="914118" cy="229762"/>
            </a:xfrm>
            <a:prstGeom prst="rect">
              <a:avLst/>
            </a:prstGeom>
            <a:noFill/>
          </p:spPr>
          <p:txBody>
            <a:bodyPr wrap="none" lIns="40958" tIns="40958" rIns="40958" bIns="40958" rtlCol="0">
              <a:noAutofit/>
            </a:bodyPr>
            <a:lstStyle/>
            <a:p>
              <a:pPr algn="ctr"/>
              <a:r>
                <a:rPr lang="en-US" sz="1000" b="1" dirty="0">
                  <a:solidFill>
                    <a:srgbClr val="00338D"/>
                  </a:solidFill>
                </a:rPr>
                <a:t>Key Input</a:t>
              </a:r>
            </a:p>
          </p:txBody>
        </p:sp>
        <p:sp>
          <p:nvSpPr>
            <p:cNvPr id="189" name="Pentagon 188"/>
            <p:cNvSpPr/>
            <p:nvPr/>
          </p:nvSpPr>
          <p:spPr>
            <a:xfrm>
              <a:off x="1149993" y="2637598"/>
              <a:ext cx="1209559" cy="623221"/>
            </a:xfrm>
            <a:prstGeom prst="homePlate">
              <a:avLst>
                <a:gd name="adj" fmla="val 29622"/>
              </a:avLst>
            </a:prstGeom>
            <a:solidFill>
              <a:srgbClr val="005EB8"/>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274320" bIns="40958" rtlCol="0" anchor="ctr"/>
            <a:lstStyle/>
            <a:p>
              <a:pPr algn="ctr"/>
              <a:r>
                <a:rPr lang="en-US" sz="1000" dirty="0">
                  <a:solidFill>
                    <a:schemeClr val="bg1"/>
                  </a:solidFill>
                </a:rPr>
                <a:t>Diagnostics </a:t>
              </a:r>
              <a:r>
                <a:rPr lang="en-US" sz="1000" dirty="0" smtClean="0">
                  <a:solidFill>
                    <a:schemeClr val="bg1"/>
                  </a:solidFill>
                </a:rPr>
                <a:t/>
              </a:r>
              <a:br>
                <a:rPr lang="en-US" sz="1000" dirty="0" smtClean="0">
                  <a:solidFill>
                    <a:schemeClr val="bg1"/>
                  </a:solidFill>
                </a:rPr>
              </a:br>
              <a:r>
                <a:rPr lang="en-US" sz="1000" dirty="0" smtClean="0">
                  <a:solidFill>
                    <a:schemeClr val="bg1"/>
                  </a:solidFill>
                </a:rPr>
                <a:t>and </a:t>
              </a:r>
              <a:r>
                <a:rPr lang="en-US" sz="1000" dirty="0">
                  <a:solidFill>
                    <a:schemeClr val="bg1"/>
                  </a:solidFill>
                </a:rPr>
                <a:t>mitigation</a:t>
              </a:r>
            </a:p>
          </p:txBody>
        </p:sp>
        <p:sp>
          <p:nvSpPr>
            <p:cNvPr id="437" name="Pentagon 436"/>
            <p:cNvSpPr/>
            <p:nvPr/>
          </p:nvSpPr>
          <p:spPr>
            <a:xfrm>
              <a:off x="1149993" y="3369868"/>
              <a:ext cx="1209559" cy="623221"/>
            </a:xfrm>
            <a:prstGeom prst="homePlate">
              <a:avLst>
                <a:gd name="adj" fmla="val 29622"/>
              </a:avLst>
            </a:prstGeom>
            <a:solidFill>
              <a:srgbClr val="005EB8"/>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274320" bIns="40958" rtlCol="0" anchor="ctr"/>
            <a:lstStyle/>
            <a:p>
              <a:pPr algn="ctr"/>
              <a:r>
                <a:rPr lang="en-US" sz="1000" dirty="0">
                  <a:solidFill>
                    <a:schemeClr val="bg1"/>
                  </a:solidFill>
                </a:rPr>
                <a:t>Compliance </a:t>
              </a:r>
              <a:br>
                <a:rPr lang="en-US" sz="1000" dirty="0">
                  <a:solidFill>
                    <a:schemeClr val="bg1"/>
                  </a:solidFill>
                </a:rPr>
              </a:br>
              <a:r>
                <a:rPr lang="en-US" sz="1000" dirty="0">
                  <a:solidFill>
                    <a:schemeClr val="bg1"/>
                  </a:solidFill>
                </a:rPr>
                <a:t>System</a:t>
              </a:r>
            </a:p>
          </p:txBody>
        </p:sp>
        <p:sp>
          <p:nvSpPr>
            <p:cNvPr id="438" name="Pentagon 437"/>
            <p:cNvSpPr/>
            <p:nvPr/>
          </p:nvSpPr>
          <p:spPr>
            <a:xfrm>
              <a:off x="1149993" y="410213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274320" bIns="40958" rtlCol="0" anchor="ctr"/>
            <a:lstStyle/>
            <a:p>
              <a:pPr algn="ctr"/>
              <a:r>
                <a:rPr lang="en-US" sz="1000" dirty="0">
                  <a:solidFill>
                    <a:schemeClr val="bg1"/>
                  </a:solidFill>
                </a:rPr>
                <a:t>Threat </a:t>
              </a:r>
              <a:br>
                <a:rPr lang="en-US" sz="1000" dirty="0">
                  <a:solidFill>
                    <a:schemeClr val="bg1"/>
                  </a:solidFill>
                </a:rPr>
              </a:br>
              <a:r>
                <a:rPr lang="en-US" sz="1000" dirty="0">
                  <a:solidFill>
                    <a:schemeClr val="bg1"/>
                  </a:solidFill>
                </a:rPr>
                <a:t>Intelligence</a:t>
              </a:r>
            </a:p>
          </p:txBody>
        </p:sp>
        <p:sp>
          <p:nvSpPr>
            <p:cNvPr id="439" name="Pentagon 438"/>
            <p:cNvSpPr/>
            <p:nvPr/>
          </p:nvSpPr>
          <p:spPr>
            <a:xfrm>
              <a:off x="1149993" y="483440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274320" bIns="40958" rtlCol="0" anchor="ctr"/>
            <a:lstStyle/>
            <a:p>
              <a:pPr algn="ctr"/>
              <a:r>
                <a:rPr lang="en-US" sz="1000" dirty="0">
                  <a:solidFill>
                    <a:schemeClr val="bg1"/>
                  </a:solidFill>
                </a:rPr>
                <a:t>Activity Logs</a:t>
              </a:r>
            </a:p>
          </p:txBody>
        </p:sp>
        <p:sp>
          <p:nvSpPr>
            <p:cNvPr id="440" name="Pentagon 439"/>
            <p:cNvSpPr/>
            <p:nvPr/>
          </p:nvSpPr>
          <p:spPr>
            <a:xfrm flipH="1">
              <a:off x="8595651" y="263759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Data Access Policy</a:t>
              </a:r>
            </a:p>
          </p:txBody>
        </p:sp>
        <p:sp>
          <p:nvSpPr>
            <p:cNvPr id="441" name="Pentagon 440"/>
            <p:cNvSpPr/>
            <p:nvPr/>
          </p:nvSpPr>
          <p:spPr>
            <a:xfrm flipH="1">
              <a:off x="8595651" y="336986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PKI</a:t>
              </a:r>
            </a:p>
          </p:txBody>
        </p:sp>
        <p:sp>
          <p:nvSpPr>
            <p:cNvPr id="442" name="Pentagon 441"/>
            <p:cNvSpPr/>
            <p:nvPr/>
          </p:nvSpPr>
          <p:spPr>
            <a:xfrm flipH="1">
              <a:off x="8595651" y="410213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Identity Management</a:t>
              </a:r>
            </a:p>
          </p:txBody>
        </p:sp>
        <p:sp>
          <p:nvSpPr>
            <p:cNvPr id="443" name="Pentagon 442"/>
            <p:cNvSpPr/>
            <p:nvPr/>
          </p:nvSpPr>
          <p:spPr>
            <a:xfrm flipH="1">
              <a:off x="8595651" y="483440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SIEM </a:t>
              </a:r>
              <a:r>
                <a:rPr lang="en-US" sz="1000" dirty="0" smtClean="0">
                  <a:solidFill>
                    <a:schemeClr val="bg1"/>
                  </a:solidFill>
                </a:rPr>
                <a:t/>
              </a:r>
              <a:br>
                <a:rPr lang="en-US" sz="1000" dirty="0" smtClean="0">
                  <a:solidFill>
                    <a:schemeClr val="bg1"/>
                  </a:solidFill>
                </a:rPr>
              </a:br>
              <a:r>
                <a:rPr lang="en-US" sz="1000" dirty="0" smtClean="0">
                  <a:solidFill>
                    <a:schemeClr val="bg1"/>
                  </a:solidFill>
                </a:rPr>
                <a:t>System</a:t>
              </a:r>
              <a:endParaRPr lang="en-US" sz="1000" dirty="0">
                <a:solidFill>
                  <a:schemeClr val="bg1"/>
                </a:solidFill>
              </a:endParaRPr>
            </a:p>
          </p:txBody>
        </p:sp>
        <p:sp>
          <p:nvSpPr>
            <p:cNvPr id="444" name="TextBox 443"/>
            <p:cNvSpPr txBox="1"/>
            <p:nvPr/>
          </p:nvSpPr>
          <p:spPr>
            <a:xfrm>
              <a:off x="8743371" y="2030090"/>
              <a:ext cx="914118" cy="229762"/>
            </a:xfrm>
            <a:prstGeom prst="rect">
              <a:avLst/>
            </a:prstGeom>
            <a:noFill/>
          </p:spPr>
          <p:txBody>
            <a:bodyPr wrap="none" lIns="40958" tIns="40958" rIns="40958" bIns="40958" rtlCol="0">
              <a:noAutofit/>
            </a:bodyPr>
            <a:lstStyle/>
            <a:p>
              <a:pPr algn="ctr"/>
              <a:r>
                <a:rPr lang="en-US" sz="1000" b="1" dirty="0">
                  <a:solidFill>
                    <a:srgbClr val="00338D"/>
                  </a:solidFill>
                </a:rPr>
                <a:t>Key Input</a:t>
              </a:r>
            </a:p>
          </p:txBody>
        </p:sp>
        <p:sp>
          <p:nvSpPr>
            <p:cNvPr id="445" name="TextBox 444"/>
            <p:cNvSpPr txBox="1"/>
            <p:nvPr/>
          </p:nvSpPr>
          <p:spPr>
            <a:xfrm>
              <a:off x="3968841" y="2030090"/>
              <a:ext cx="3017520" cy="229762"/>
            </a:xfrm>
            <a:prstGeom prst="rect">
              <a:avLst/>
            </a:prstGeom>
            <a:noFill/>
          </p:spPr>
          <p:txBody>
            <a:bodyPr wrap="none" lIns="40958" tIns="40958" rIns="40958" bIns="40958" rtlCol="0">
              <a:noAutofit/>
            </a:bodyPr>
            <a:lstStyle/>
            <a:p>
              <a:pPr algn="ctr"/>
              <a:r>
                <a:rPr lang="en-US" sz="1000" b="1" dirty="0">
                  <a:solidFill>
                    <a:srgbClr val="00338D"/>
                  </a:solidFill>
                </a:rPr>
                <a:t>Components of Zero Trust platform</a:t>
              </a:r>
            </a:p>
          </p:txBody>
        </p:sp>
        <p:grpSp>
          <p:nvGrpSpPr>
            <p:cNvPr id="30" name="Group 29"/>
            <p:cNvGrpSpPr/>
            <p:nvPr/>
          </p:nvGrpSpPr>
          <p:grpSpPr>
            <a:xfrm>
              <a:off x="10088218" y="2168318"/>
              <a:ext cx="1037324" cy="3407061"/>
              <a:chOff x="10088218" y="2168318"/>
              <a:chExt cx="1037324" cy="3407061"/>
            </a:xfrm>
          </p:grpSpPr>
          <p:sp>
            <p:nvSpPr>
              <p:cNvPr id="447" name="TextBox 446">
                <a:extLst>
                  <a:ext uri="{FF2B5EF4-FFF2-40B4-BE49-F238E27FC236}">
                    <a16:creationId xmlns:a16="http://schemas.microsoft.com/office/drawing/2014/main" xmlns="" id="{6612059F-4159-4819-B190-14586B992FA2}"/>
                  </a:ext>
                </a:extLst>
              </p:cNvPr>
              <p:cNvSpPr txBox="1"/>
              <p:nvPr/>
            </p:nvSpPr>
            <p:spPr>
              <a:xfrm>
                <a:off x="10416540" y="2168318"/>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Microsoft </a:t>
                </a:r>
                <a:br>
                  <a:rPr lang="en-US" sz="800" dirty="0">
                    <a:solidFill>
                      <a:schemeClr val="tx1"/>
                    </a:solidFill>
                  </a:rPr>
                </a:br>
                <a:r>
                  <a:rPr lang="en-US" sz="800" dirty="0">
                    <a:solidFill>
                      <a:schemeClr val="tx1"/>
                    </a:solidFill>
                  </a:rPr>
                  <a:t>Defender ATP</a:t>
                </a:r>
              </a:p>
            </p:txBody>
          </p:sp>
          <p:sp>
            <p:nvSpPr>
              <p:cNvPr id="448" name="TextBox 447">
                <a:extLst>
                  <a:ext uri="{FF2B5EF4-FFF2-40B4-BE49-F238E27FC236}">
                    <a16:creationId xmlns:a16="http://schemas.microsoft.com/office/drawing/2014/main" xmlns="" id="{D9F1004E-7CDD-41D5-8BC7-FC8930552462}"/>
                  </a:ext>
                </a:extLst>
              </p:cNvPr>
              <p:cNvSpPr txBox="1"/>
              <p:nvPr/>
            </p:nvSpPr>
            <p:spPr>
              <a:xfrm>
                <a:off x="10413906" y="2602790"/>
                <a:ext cx="711635"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Microsoft </a:t>
                </a:r>
                <a:br>
                  <a:rPr lang="en-US" sz="800" dirty="0">
                    <a:solidFill>
                      <a:schemeClr val="tx1"/>
                    </a:solidFill>
                  </a:rPr>
                </a:br>
                <a:r>
                  <a:rPr lang="en-US" sz="800" dirty="0">
                    <a:solidFill>
                      <a:schemeClr val="tx1"/>
                    </a:solidFill>
                  </a:rPr>
                  <a:t>Intune</a:t>
                </a:r>
              </a:p>
            </p:txBody>
          </p:sp>
          <p:sp>
            <p:nvSpPr>
              <p:cNvPr id="449" name="TextBox 448">
                <a:extLst>
                  <a:ext uri="{FF2B5EF4-FFF2-40B4-BE49-F238E27FC236}">
                    <a16:creationId xmlns:a16="http://schemas.microsoft.com/office/drawing/2014/main" xmlns="" id="{FA086715-9AB1-48FB-B956-38E40209E789}"/>
                  </a:ext>
                </a:extLst>
              </p:cNvPr>
              <p:cNvSpPr txBox="1"/>
              <p:nvPr/>
            </p:nvSpPr>
            <p:spPr>
              <a:xfrm>
                <a:off x="10411549" y="3037262"/>
                <a:ext cx="71399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Azure AD</a:t>
                </a:r>
              </a:p>
            </p:txBody>
          </p:sp>
          <p:sp>
            <p:nvSpPr>
              <p:cNvPr id="450" name="TextBox 449">
                <a:extLst>
                  <a:ext uri="{FF2B5EF4-FFF2-40B4-BE49-F238E27FC236}">
                    <a16:creationId xmlns:a16="http://schemas.microsoft.com/office/drawing/2014/main" xmlns="" id="{67E20E41-CFBD-4BBC-AA38-DD065D766CE2}"/>
                  </a:ext>
                </a:extLst>
              </p:cNvPr>
              <p:cNvSpPr txBox="1"/>
              <p:nvPr/>
            </p:nvSpPr>
            <p:spPr>
              <a:xfrm>
                <a:off x="10416540" y="3471734"/>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Sentinel</a:t>
                </a:r>
              </a:p>
            </p:txBody>
          </p:sp>
          <p:sp>
            <p:nvSpPr>
              <p:cNvPr id="451" name="TextBox 450">
                <a:extLst>
                  <a:ext uri="{FF2B5EF4-FFF2-40B4-BE49-F238E27FC236}">
                    <a16:creationId xmlns:a16="http://schemas.microsoft.com/office/drawing/2014/main" xmlns="" id="{4B574A39-ECFB-474C-8C0F-7BE5B9EB716C}"/>
                  </a:ext>
                </a:extLst>
              </p:cNvPr>
              <p:cNvSpPr txBox="1"/>
              <p:nvPr/>
            </p:nvSpPr>
            <p:spPr>
              <a:xfrm>
                <a:off x="10423255" y="3906206"/>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Conditional </a:t>
                </a:r>
                <a:br>
                  <a:rPr lang="en-US" sz="800" dirty="0">
                    <a:solidFill>
                      <a:schemeClr val="tx1"/>
                    </a:solidFill>
                  </a:rPr>
                </a:br>
                <a:r>
                  <a:rPr lang="en-US" sz="800" dirty="0">
                    <a:solidFill>
                      <a:schemeClr val="tx1"/>
                    </a:solidFill>
                  </a:rPr>
                  <a:t>Access</a:t>
                </a:r>
              </a:p>
            </p:txBody>
          </p:sp>
          <p:sp>
            <p:nvSpPr>
              <p:cNvPr id="452" name="TextBox 451">
                <a:extLst>
                  <a:ext uri="{FF2B5EF4-FFF2-40B4-BE49-F238E27FC236}">
                    <a16:creationId xmlns:a16="http://schemas.microsoft.com/office/drawing/2014/main" xmlns="" id="{7E7740DE-4942-4737-9267-543E1C4B4839}"/>
                  </a:ext>
                </a:extLst>
              </p:cNvPr>
              <p:cNvSpPr txBox="1"/>
              <p:nvPr/>
            </p:nvSpPr>
            <p:spPr>
              <a:xfrm>
                <a:off x="10423255" y="4340678"/>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Network </a:t>
                </a:r>
                <a:br>
                  <a:rPr lang="en-US" sz="800" dirty="0">
                    <a:solidFill>
                      <a:schemeClr val="tx1"/>
                    </a:solidFill>
                  </a:rPr>
                </a:br>
                <a:r>
                  <a:rPr lang="en-US" sz="800" dirty="0">
                    <a:solidFill>
                      <a:schemeClr val="tx1"/>
                    </a:solidFill>
                  </a:rPr>
                  <a:t>Security Group</a:t>
                </a:r>
              </a:p>
            </p:txBody>
          </p:sp>
          <p:sp>
            <p:nvSpPr>
              <p:cNvPr id="453" name="TextBox 452">
                <a:extLst>
                  <a:ext uri="{FF2B5EF4-FFF2-40B4-BE49-F238E27FC236}">
                    <a16:creationId xmlns:a16="http://schemas.microsoft.com/office/drawing/2014/main" xmlns="" id="{387543FF-8301-4EA1-8CAE-D9ED26E09C83}"/>
                  </a:ext>
                </a:extLst>
              </p:cNvPr>
              <p:cNvSpPr txBox="1"/>
              <p:nvPr/>
            </p:nvSpPr>
            <p:spPr>
              <a:xfrm>
                <a:off x="10423255" y="4775150"/>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KeyVault</a:t>
                </a:r>
              </a:p>
            </p:txBody>
          </p:sp>
          <p:sp>
            <p:nvSpPr>
              <p:cNvPr id="454" name="TextBox 453">
                <a:extLst>
                  <a:ext uri="{FF2B5EF4-FFF2-40B4-BE49-F238E27FC236}">
                    <a16:creationId xmlns:a16="http://schemas.microsoft.com/office/drawing/2014/main" xmlns="" id="{B0CB7B37-48C2-4B98-8037-14E9E06D2D2A}"/>
                  </a:ext>
                </a:extLst>
              </p:cNvPr>
              <p:cNvSpPr txBox="1"/>
              <p:nvPr/>
            </p:nvSpPr>
            <p:spPr>
              <a:xfrm>
                <a:off x="10423255" y="5209619"/>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Policy</a:t>
                </a:r>
              </a:p>
            </p:txBody>
          </p:sp>
          <p:pic>
            <p:nvPicPr>
              <p:cNvPr id="455" name="Picture 454">
                <a:extLst>
                  <a:ext uri="{FF2B5EF4-FFF2-40B4-BE49-F238E27FC236}">
                    <a16:creationId xmlns:a16="http://schemas.microsoft.com/office/drawing/2014/main" xmlns="" id="{6B0059E0-23ED-413E-BFB0-A0AEE244C9C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21697" y="2245262"/>
                <a:ext cx="211872" cy="211872"/>
              </a:xfrm>
              <a:prstGeom prst="rect">
                <a:avLst/>
              </a:prstGeom>
              <a:effectLst/>
            </p:spPr>
          </p:pic>
          <p:pic>
            <p:nvPicPr>
              <p:cNvPr id="456"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20483" y="2693667"/>
                <a:ext cx="214301" cy="18400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57" name="Picture 456">
                <a:extLst>
                  <a:ext uri="{FF2B5EF4-FFF2-40B4-BE49-F238E27FC236}">
                    <a16:creationId xmlns:a16="http://schemas.microsoft.com/office/drawing/2014/main" xmlns="" id="{FD46B378-1E6A-4F89-BCCD-3DEE2EDF89DF}"/>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10088218" y="3080726"/>
                <a:ext cx="278831" cy="278832"/>
              </a:xfrm>
              <a:prstGeom prst="rect">
                <a:avLst/>
              </a:prstGeom>
              <a:ln w="19050">
                <a:noFill/>
              </a:ln>
              <a:effectLst/>
            </p:spPr>
          </p:pic>
          <p:pic>
            <p:nvPicPr>
              <p:cNvPr id="458" name="Graphic 140">
                <a:extLst>
                  <a:ext uri="{FF2B5EF4-FFF2-40B4-BE49-F238E27FC236}">
                    <a16:creationId xmlns:a16="http://schemas.microsoft.com/office/drawing/2014/main" xmlns="" id="{1FC73DC5-1B1E-4CA9-A27B-148282F4D94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129221" y="3542143"/>
                <a:ext cx="196825" cy="224943"/>
              </a:xfrm>
              <a:prstGeom prst="rect">
                <a:avLst/>
              </a:prstGeom>
              <a:ln>
                <a:noFill/>
              </a:ln>
            </p:spPr>
          </p:pic>
          <p:pic>
            <p:nvPicPr>
              <p:cNvPr id="459" name="Graphic 9">
                <a:extLst>
                  <a:ext uri="{FF2B5EF4-FFF2-40B4-BE49-F238E27FC236}">
                    <a16:creationId xmlns:a16="http://schemas.microsoft.com/office/drawing/2014/main" xmlns="" id="{F6211713-63F5-41B1-8AC3-00E677C648D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111142" y="3972595"/>
                <a:ext cx="232983" cy="232983"/>
              </a:xfrm>
              <a:prstGeom prst="rect">
                <a:avLst/>
              </a:prstGeom>
              <a:ln>
                <a:noFill/>
              </a:ln>
            </p:spPr>
          </p:pic>
          <p:pic>
            <p:nvPicPr>
              <p:cNvPr id="460" name="Graphic 11">
                <a:extLst>
                  <a:ext uri="{FF2B5EF4-FFF2-40B4-BE49-F238E27FC236}">
                    <a16:creationId xmlns:a16="http://schemas.microsoft.com/office/drawing/2014/main" xmlns="" id="{F4A7FDE2-ECA3-414C-B0C4-76312D0C706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108571" y="4404496"/>
                <a:ext cx="238125" cy="238125"/>
              </a:xfrm>
              <a:prstGeom prst="rect">
                <a:avLst/>
              </a:prstGeom>
              <a:ln>
                <a:noFill/>
              </a:ln>
            </p:spPr>
          </p:pic>
          <p:pic>
            <p:nvPicPr>
              <p:cNvPr id="461" name="Graphic 15">
                <a:extLst>
                  <a:ext uri="{FF2B5EF4-FFF2-40B4-BE49-F238E27FC236}">
                    <a16:creationId xmlns:a16="http://schemas.microsoft.com/office/drawing/2014/main" xmlns="" id="{B341A4D8-5EB1-4878-9C61-8E26EA781DF3}"/>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113333" y="4843730"/>
                <a:ext cx="228600" cy="228600"/>
              </a:xfrm>
              <a:prstGeom prst="rect">
                <a:avLst/>
              </a:prstGeom>
              <a:ln>
                <a:noFill/>
              </a:ln>
            </p:spPr>
          </p:pic>
          <p:pic>
            <p:nvPicPr>
              <p:cNvPr id="462" name="Graphic 6">
                <a:extLst>
                  <a:ext uri="{FF2B5EF4-FFF2-40B4-BE49-F238E27FC236}">
                    <a16:creationId xmlns:a16="http://schemas.microsoft.com/office/drawing/2014/main" xmlns="" id="{02D54532-FC38-4259-A51B-89FF23037BEA}"/>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0119736" y="5284602"/>
                <a:ext cx="215794" cy="215794"/>
              </a:xfrm>
              <a:prstGeom prst="rect">
                <a:avLst/>
              </a:prstGeom>
              <a:ln>
                <a:noFill/>
              </a:ln>
            </p:spPr>
          </p:pic>
        </p:grpSp>
        <p:grpSp>
          <p:nvGrpSpPr>
            <p:cNvPr id="17" name="Group 16"/>
            <p:cNvGrpSpPr/>
            <p:nvPr/>
          </p:nvGrpSpPr>
          <p:grpSpPr>
            <a:xfrm>
              <a:off x="2617857" y="2844098"/>
              <a:ext cx="938350" cy="2179105"/>
              <a:chOff x="3204257" y="2577244"/>
              <a:chExt cx="938350" cy="2179105"/>
            </a:xfrm>
          </p:grpSpPr>
          <p:grpSp>
            <p:nvGrpSpPr>
              <p:cNvPr id="463" name="Group 462"/>
              <p:cNvGrpSpPr/>
              <p:nvPr/>
            </p:nvGrpSpPr>
            <p:grpSpPr>
              <a:xfrm>
                <a:off x="3204257" y="2577244"/>
                <a:ext cx="938350" cy="1327193"/>
                <a:chOff x="998400" y="1844319"/>
                <a:chExt cx="938350" cy="1327193"/>
              </a:xfrm>
            </p:grpSpPr>
            <p:sp>
              <p:nvSpPr>
                <p:cNvPr id="464" name="Rectangle 463"/>
                <p:cNvSpPr/>
                <p:nvPr/>
              </p:nvSpPr>
              <p:spPr>
                <a:xfrm>
                  <a:off x="998400" y="1844319"/>
                  <a:ext cx="938350" cy="1327193"/>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000" dirty="0">
                    <a:solidFill>
                      <a:prstClr val="white"/>
                    </a:solidFill>
                  </a:endParaRPr>
                </a:p>
              </p:txBody>
            </p:sp>
            <p:sp>
              <p:nvSpPr>
                <p:cNvPr id="465" name="TextBox 464"/>
                <p:cNvSpPr txBox="1"/>
                <p:nvPr/>
              </p:nvSpPr>
              <p:spPr>
                <a:xfrm>
                  <a:off x="1064243" y="1908083"/>
                  <a:ext cx="806664" cy="18288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000" dirty="0"/>
                    <a:t>Managed</a:t>
                  </a:r>
                </a:p>
              </p:txBody>
            </p:sp>
          </p:grpSp>
          <p:grpSp>
            <p:nvGrpSpPr>
              <p:cNvPr id="466" name="Group 465"/>
              <p:cNvGrpSpPr/>
              <p:nvPr/>
            </p:nvGrpSpPr>
            <p:grpSpPr>
              <a:xfrm>
                <a:off x="3525756" y="4319538"/>
                <a:ext cx="295353" cy="374247"/>
                <a:chOff x="1783109" y="9212411"/>
                <a:chExt cx="311349" cy="394516"/>
              </a:xfrm>
            </p:grpSpPr>
            <p:grpSp>
              <p:nvGrpSpPr>
                <p:cNvPr id="467" name="Group 466"/>
                <p:cNvGrpSpPr/>
                <p:nvPr/>
              </p:nvGrpSpPr>
              <p:grpSpPr>
                <a:xfrm>
                  <a:off x="1783109" y="9275133"/>
                  <a:ext cx="228994" cy="331794"/>
                  <a:chOff x="706394" y="5227246"/>
                  <a:chExt cx="431800" cy="711200"/>
                </a:xfrm>
              </p:grpSpPr>
              <p:sp>
                <p:nvSpPr>
                  <p:cNvPr id="471" name="object 7"/>
                  <p:cNvSpPr/>
                  <p:nvPr/>
                </p:nvSpPr>
                <p:spPr>
                  <a:xfrm>
                    <a:off x="706394" y="5227246"/>
                    <a:ext cx="431800" cy="711200"/>
                  </a:xfrm>
                  <a:custGeom>
                    <a:avLst/>
                    <a:gdLst/>
                    <a:ahLst/>
                    <a:cxnLst/>
                    <a:rect l="l" t="t" r="r" b="b"/>
                    <a:pathLst>
                      <a:path w="431800" h="711200">
                        <a:moveTo>
                          <a:pt x="368300" y="0"/>
                        </a:moveTo>
                        <a:lnTo>
                          <a:pt x="63500" y="0"/>
                        </a:lnTo>
                        <a:lnTo>
                          <a:pt x="38785" y="4990"/>
                        </a:lnTo>
                        <a:lnTo>
                          <a:pt x="18600" y="18600"/>
                        </a:lnTo>
                        <a:lnTo>
                          <a:pt x="4990" y="38785"/>
                        </a:lnTo>
                        <a:lnTo>
                          <a:pt x="0" y="63500"/>
                        </a:lnTo>
                        <a:lnTo>
                          <a:pt x="0" y="647700"/>
                        </a:lnTo>
                        <a:lnTo>
                          <a:pt x="4564" y="672414"/>
                        </a:lnTo>
                        <a:lnTo>
                          <a:pt x="17462" y="692599"/>
                        </a:lnTo>
                        <a:lnTo>
                          <a:pt x="37504" y="706209"/>
                        </a:lnTo>
                        <a:lnTo>
                          <a:pt x="63500" y="711200"/>
                        </a:lnTo>
                        <a:lnTo>
                          <a:pt x="368300" y="711200"/>
                        </a:lnTo>
                        <a:lnTo>
                          <a:pt x="394295" y="706635"/>
                        </a:lnTo>
                        <a:lnTo>
                          <a:pt x="414337" y="693737"/>
                        </a:lnTo>
                        <a:lnTo>
                          <a:pt x="427235" y="673695"/>
                        </a:lnTo>
                        <a:lnTo>
                          <a:pt x="427340" y="673100"/>
                        </a:lnTo>
                        <a:lnTo>
                          <a:pt x="63500" y="673100"/>
                        </a:lnTo>
                        <a:lnTo>
                          <a:pt x="54173" y="671102"/>
                        </a:lnTo>
                        <a:lnTo>
                          <a:pt x="46037" y="665657"/>
                        </a:lnTo>
                        <a:lnTo>
                          <a:pt x="40282" y="657583"/>
                        </a:lnTo>
                        <a:lnTo>
                          <a:pt x="38100" y="647700"/>
                        </a:lnTo>
                        <a:lnTo>
                          <a:pt x="38100" y="63500"/>
                        </a:lnTo>
                        <a:lnTo>
                          <a:pt x="40095" y="53616"/>
                        </a:lnTo>
                        <a:lnTo>
                          <a:pt x="45537" y="45542"/>
                        </a:lnTo>
                        <a:lnTo>
                          <a:pt x="53610" y="40097"/>
                        </a:lnTo>
                        <a:lnTo>
                          <a:pt x="63500" y="38100"/>
                        </a:lnTo>
                        <a:lnTo>
                          <a:pt x="427340" y="38100"/>
                        </a:lnTo>
                        <a:lnTo>
                          <a:pt x="427235" y="37504"/>
                        </a:lnTo>
                        <a:lnTo>
                          <a:pt x="414337" y="17462"/>
                        </a:lnTo>
                        <a:lnTo>
                          <a:pt x="394295" y="4564"/>
                        </a:lnTo>
                        <a:lnTo>
                          <a:pt x="368300" y="0"/>
                        </a:lnTo>
                        <a:close/>
                      </a:path>
                      <a:path w="431800" h="711200">
                        <a:moveTo>
                          <a:pt x="427340" y="38100"/>
                        </a:moveTo>
                        <a:lnTo>
                          <a:pt x="368300" y="38100"/>
                        </a:lnTo>
                        <a:lnTo>
                          <a:pt x="377626" y="40282"/>
                        </a:lnTo>
                        <a:lnTo>
                          <a:pt x="385762" y="46037"/>
                        </a:lnTo>
                        <a:lnTo>
                          <a:pt x="391517" y="54173"/>
                        </a:lnTo>
                        <a:lnTo>
                          <a:pt x="393700" y="63500"/>
                        </a:lnTo>
                        <a:lnTo>
                          <a:pt x="393700" y="647700"/>
                        </a:lnTo>
                        <a:lnTo>
                          <a:pt x="391517" y="657026"/>
                        </a:lnTo>
                        <a:lnTo>
                          <a:pt x="385762" y="665162"/>
                        </a:lnTo>
                        <a:lnTo>
                          <a:pt x="377626" y="670917"/>
                        </a:lnTo>
                        <a:lnTo>
                          <a:pt x="368300" y="673100"/>
                        </a:lnTo>
                        <a:lnTo>
                          <a:pt x="427340" y="673100"/>
                        </a:lnTo>
                        <a:lnTo>
                          <a:pt x="431800" y="647700"/>
                        </a:lnTo>
                        <a:lnTo>
                          <a:pt x="431800" y="63500"/>
                        </a:lnTo>
                        <a:lnTo>
                          <a:pt x="427340" y="38100"/>
                        </a:lnTo>
                        <a:close/>
                      </a:path>
                    </a:pathLst>
                  </a:custGeom>
                  <a:solidFill>
                    <a:srgbClr val="00338D"/>
                  </a:solidFill>
                </p:spPr>
                <p:txBody>
                  <a:bodyPr wrap="square" lIns="0" tIns="0" rIns="0" bIns="0" rtlCol="0"/>
                  <a:lstStyle/>
                  <a:p>
                    <a:endParaRPr dirty="0"/>
                  </a:p>
                </p:txBody>
              </p:sp>
              <p:sp>
                <p:nvSpPr>
                  <p:cNvPr id="472" name="object 8"/>
                  <p:cNvSpPr/>
                  <p:nvPr/>
                </p:nvSpPr>
                <p:spPr>
                  <a:xfrm>
                    <a:off x="782596" y="5328841"/>
                    <a:ext cx="279400" cy="495300"/>
                  </a:xfrm>
                  <a:custGeom>
                    <a:avLst/>
                    <a:gdLst/>
                    <a:ahLst/>
                    <a:cxnLst/>
                    <a:rect l="l" t="t" r="r" b="b"/>
                    <a:pathLst>
                      <a:path w="279400" h="495300">
                        <a:moveTo>
                          <a:pt x="0" y="495299"/>
                        </a:moveTo>
                        <a:lnTo>
                          <a:pt x="279400" y="495299"/>
                        </a:lnTo>
                        <a:lnTo>
                          <a:pt x="279400" y="0"/>
                        </a:lnTo>
                        <a:lnTo>
                          <a:pt x="0" y="0"/>
                        </a:lnTo>
                        <a:lnTo>
                          <a:pt x="0" y="495299"/>
                        </a:lnTo>
                        <a:close/>
                      </a:path>
                    </a:pathLst>
                  </a:custGeom>
                  <a:solidFill>
                    <a:srgbClr val="00338D"/>
                  </a:solidFill>
                </p:spPr>
                <p:txBody>
                  <a:bodyPr wrap="square" lIns="0" tIns="0" rIns="0" bIns="0" rtlCol="0"/>
                  <a:lstStyle/>
                  <a:p>
                    <a:endParaRPr dirty="0"/>
                  </a:p>
                </p:txBody>
              </p:sp>
              <p:sp>
                <p:nvSpPr>
                  <p:cNvPr id="473" name="object 9"/>
                  <p:cNvSpPr/>
                  <p:nvPr/>
                </p:nvSpPr>
                <p:spPr>
                  <a:xfrm>
                    <a:off x="896894" y="5836846"/>
                    <a:ext cx="50800" cy="50800"/>
                  </a:xfrm>
                  <a:custGeom>
                    <a:avLst/>
                    <a:gdLst/>
                    <a:ahLst/>
                    <a:cxnLst/>
                    <a:rect l="l" t="t" r="r" b="b"/>
                    <a:pathLst>
                      <a:path w="50800" h="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3" y="48804"/>
                        </a:lnTo>
                        <a:lnTo>
                          <a:pt x="43357" y="43362"/>
                        </a:lnTo>
                        <a:lnTo>
                          <a:pt x="48802" y="35289"/>
                        </a:lnTo>
                        <a:lnTo>
                          <a:pt x="50800" y="25400"/>
                        </a:lnTo>
                        <a:lnTo>
                          <a:pt x="48802" y="15516"/>
                        </a:lnTo>
                        <a:lnTo>
                          <a:pt x="43357" y="7442"/>
                        </a:lnTo>
                        <a:lnTo>
                          <a:pt x="35283" y="1997"/>
                        </a:lnTo>
                        <a:lnTo>
                          <a:pt x="25400" y="0"/>
                        </a:lnTo>
                        <a:close/>
                      </a:path>
                    </a:pathLst>
                  </a:custGeom>
                  <a:solidFill>
                    <a:srgbClr val="00338D"/>
                  </a:solidFill>
                </p:spPr>
                <p:txBody>
                  <a:bodyPr wrap="square" lIns="0" tIns="0" rIns="0" bIns="0" rtlCol="0"/>
                  <a:lstStyle/>
                  <a:p>
                    <a:endParaRPr dirty="0"/>
                  </a:p>
                </p:txBody>
              </p:sp>
              <p:sp>
                <p:nvSpPr>
                  <p:cNvPr id="474" name="object 10"/>
                  <p:cNvSpPr/>
                  <p:nvPr/>
                </p:nvSpPr>
                <p:spPr>
                  <a:xfrm>
                    <a:off x="858796" y="5303441"/>
                    <a:ext cx="127000" cy="0"/>
                  </a:xfrm>
                  <a:custGeom>
                    <a:avLst/>
                    <a:gdLst/>
                    <a:ahLst/>
                    <a:cxnLst/>
                    <a:rect l="l" t="t" r="r" b="b"/>
                    <a:pathLst>
                      <a:path w="127000">
                        <a:moveTo>
                          <a:pt x="0" y="0"/>
                        </a:moveTo>
                        <a:lnTo>
                          <a:pt x="127000" y="0"/>
                        </a:lnTo>
                      </a:path>
                    </a:pathLst>
                  </a:custGeom>
                  <a:ln w="25400">
                    <a:solidFill>
                      <a:srgbClr val="004690"/>
                    </a:solidFill>
                  </a:ln>
                </p:spPr>
                <p:txBody>
                  <a:bodyPr wrap="square" lIns="0" tIns="0" rIns="0" bIns="0" rtlCol="0"/>
                  <a:lstStyle/>
                  <a:p>
                    <a:endParaRPr dirty="0"/>
                  </a:p>
                </p:txBody>
              </p:sp>
            </p:grpSp>
            <p:grpSp>
              <p:nvGrpSpPr>
                <p:cNvPr id="468" name="Group 467"/>
                <p:cNvGrpSpPr/>
                <p:nvPr/>
              </p:nvGrpSpPr>
              <p:grpSpPr>
                <a:xfrm>
                  <a:off x="2001937" y="9212411"/>
                  <a:ext cx="92521" cy="110471"/>
                  <a:chOff x="3320182" y="3816873"/>
                  <a:chExt cx="92521" cy="110471"/>
                </a:xfrm>
              </p:grpSpPr>
              <p:sp>
                <p:nvSpPr>
                  <p:cNvPr id="469" name="Freeform 29"/>
                  <p:cNvSpPr>
                    <a:spLocks/>
                  </p:cNvSpPr>
                  <p:nvPr/>
                </p:nvSpPr>
                <p:spPr bwMode="auto">
                  <a:xfrm>
                    <a:off x="3328594" y="3816873"/>
                    <a:ext cx="84109" cy="110471"/>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70" name="Freeform 30"/>
                  <p:cNvSpPr>
                    <a:spLocks/>
                  </p:cNvSpPr>
                  <p:nvPr/>
                </p:nvSpPr>
                <p:spPr bwMode="auto">
                  <a:xfrm>
                    <a:off x="3320182" y="3852920"/>
                    <a:ext cx="50466" cy="63956"/>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grpSp>
          </p:grpSp>
          <p:grpSp>
            <p:nvGrpSpPr>
              <p:cNvPr id="475" name="Group 474"/>
              <p:cNvGrpSpPr/>
              <p:nvPr/>
            </p:nvGrpSpPr>
            <p:grpSpPr>
              <a:xfrm>
                <a:off x="3486297" y="2904900"/>
                <a:ext cx="546928" cy="918525"/>
                <a:chOff x="1694753" y="7672620"/>
                <a:chExt cx="640849" cy="1076255"/>
              </a:xfrm>
            </p:grpSpPr>
            <p:sp>
              <p:nvSpPr>
                <p:cNvPr id="476" name="Freeform 5"/>
                <p:cNvSpPr>
                  <a:spLocks/>
                </p:cNvSpPr>
                <p:nvPr/>
              </p:nvSpPr>
              <p:spPr bwMode="auto">
                <a:xfrm>
                  <a:off x="1744998" y="7786449"/>
                  <a:ext cx="222681" cy="326313"/>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77" name="Freeform 6"/>
                <p:cNvSpPr>
                  <a:spLocks/>
                </p:cNvSpPr>
                <p:nvPr/>
              </p:nvSpPr>
              <p:spPr bwMode="auto">
                <a:xfrm>
                  <a:off x="1882033" y="7687797"/>
                  <a:ext cx="239809" cy="424965"/>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78" name="Freeform 7"/>
                <p:cNvSpPr>
                  <a:spLocks/>
                </p:cNvSpPr>
                <p:nvPr/>
              </p:nvSpPr>
              <p:spPr bwMode="auto">
                <a:xfrm>
                  <a:off x="1694753" y="7800544"/>
                  <a:ext cx="170151" cy="313303"/>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79" name="Freeform 8"/>
                <p:cNvSpPr>
                  <a:spLocks/>
                </p:cNvSpPr>
                <p:nvPr/>
              </p:nvSpPr>
              <p:spPr bwMode="auto">
                <a:xfrm>
                  <a:off x="1744998" y="7672620"/>
                  <a:ext cx="103917" cy="99737"/>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80" name="Freeform 31"/>
                <p:cNvSpPr>
                  <a:spLocks/>
                </p:cNvSpPr>
                <p:nvPr/>
              </p:nvSpPr>
              <p:spPr bwMode="auto">
                <a:xfrm>
                  <a:off x="1813053" y="8365136"/>
                  <a:ext cx="161010" cy="193032"/>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pic>
              <p:nvPicPr>
                <p:cNvPr id="481" name="Picture 480">
                  <a:extLst>
                    <a:ext uri="{FF2B5EF4-FFF2-40B4-BE49-F238E27FC236}">
                      <a16:creationId xmlns:a16="http://schemas.microsoft.com/office/drawing/2014/main" xmlns="" id="{6B0059E0-23ED-413E-BFB0-A0AEE244C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5793" y="8000901"/>
                  <a:ext cx="211872" cy="211872"/>
                </a:xfrm>
                <a:prstGeom prst="rect">
                  <a:avLst/>
                </a:prstGeom>
                <a:noFill/>
                <a:ln>
                  <a:noFill/>
                </a:ln>
              </p:spPr>
            </p:pic>
            <p:pic>
              <p:nvPicPr>
                <p:cNvPr id="482"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1302" y="8267424"/>
                  <a:ext cx="214300" cy="184007"/>
                </a:xfrm>
                <a:prstGeom prst="rect">
                  <a:avLst/>
                </a:prstGeom>
                <a:ln>
                  <a:noFill/>
                </a:ln>
                <a:extLst>
                  <a:ext uri="{909E8E84-426E-40DD-AFC4-6F175D3DCCD1}">
                    <a14:hiddenFill xmlns:a14="http://schemas.microsoft.com/office/drawing/2010/main">
                      <a:solidFill>
                        <a:srgbClr val="FFFFFF"/>
                      </a:solidFill>
                    </a14:hiddenFill>
                  </a:ext>
                </a:extLst>
              </p:spPr>
            </p:pic>
            <p:sp>
              <p:nvSpPr>
                <p:cNvPr id="483" name="Freeform 28"/>
                <p:cNvSpPr>
                  <a:spLocks noEditPoints="1"/>
                </p:cNvSpPr>
                <p:nvPr/>
              </p:nvSpPr>
              <p:spPr bwMode="auto">
                <a:xfrm>
                  <a:off x="1697702" y="8323274"/>
                  <a:ext cx="446982" cy="425601"/>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grpSp>
          <p:grpSp>
            <p:nvGrpSpPr>
              <p:cNvPr id="485" name="Group 484"/>
              <p:cNvGrpSpPr/>
              <p:nvPr/>
            </p:nvGrpSpPr>
            <p:grpSpPr>
              <a:xfrm>
                <a:off x="3204257" y="4014445"/>
                <a:ext cx="938350" cy="741904"/>
                <a:chOff x="998400" y="1844320"/>
                <a:chExt cx="938350" cy="741904"/>
              </a:xfrm>
            </p:grpSpPr>
            <p:sp>
              <p:nvSpPr>
                <p:cNvPr id="486" name="Rectangle 485"/>
                <p:cNvSpPr/>
                <p:nvPr/>
              </p:nvSpPr>
              <p:spPr>
                <a:xfrm>
                  <a:off x="998400" y="1844320"/>
                  <a:ext cx="938350" cy="741904"/>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000" dirty="0">
                    <a:solidFill>
                      <a:prstClr val="white"/>
                    </a:solidFill>
                  </a:endParaRPr>
                </a:p>
              </p:txBody>
            </p:sp>
            <p:sp>
              <p:nvSpPr>
                <p:cNvPr id="487" name="TextBox 486"/>
                <p:cNvSpPr txBox="1"/>
                <p:nvPr/>
              </p:nvSpPr>
              <p:spPr>
                <a:xfrm>
                  <a:off x="1064243" y="1908083"/>
                  <a:ext cx="806664" cy="18288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000" dirty="0"/>
                    <a:t>Unmanaged</a:t>
                  </a:r>
                </a:p>
              </p:txBody>
            </p:sp>
          </p:grpSp>
        </p:grpSp>
        <p:sp>
          <p:nvSpPr>
            <p:cNvPr id="488" name="Rectangle 487"/>
            <p:cNvSpPr/>
            <p:nvPr/>
          </p:nvSpPr>
          <p:spPr>
            <a:xfrm>
              <a:off x="5448815" y="4698018"/>
              <a:ext cx="1268756" cy="43531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Application</a:t>
              </a:r>
            </a:p>
          </p:txBody>
        </p:sp>
        <p:sp>
          <p:nvSpPr>
            <p:cNvPr id="489" name="Rectangle 488"/>
            <p:cNvSpPr/>
            <p:nvPr/>
          </p:nvSpPr>
          <p:spPr>
            <a:xfrm>
              <a:off x="5448815" y="3400792"/>
              <a:ext cx="1268756" cy="43531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Application</a:t>
              </a:r>
            </a:p>
          </p:txBody>
        </p:sp>
        <p:sp>
          <p:nvSpPr>
            <p:cNvPr id="490" name="Rectangle 489"/>
            <p:cNvSpPr/>
            <p:nvPr/>
          </p:nvSpPr>
          <p:spPr>
            <a:xfrm>
              <a:off x="7358851" y="3400792"/>
              <a:ext cx="832287" cy="43531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Data</a:t>
              </a:r>
            </a:p>
          </p:txBody>
        </p:sp>
        <p:pic>
          <p:nvPicPr>
            <p:cNvPr id="501" name="Graphic 15">
              <a:extLst>
                <a:ext uri="{FF2B5EF4-FFF2-40B4-BE49-F238E27FC236}">
                  <a16:creationId xmlns:a16="http://schemas.microsoft.com/office/drawing/2014/main" xmlns="" id="{B341A4D8-5EB1-4878-9C61-8E26EA781DF3}"/>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718937" y="3284170"/>
              <a:ext cx="228600" cy="228600"/>
            </a:xfrm>
            <a:prstGeom prst="rect">
              <a:avLst/>
            </a:prstGeom>
            <a:ln>
              <a:noFill/>
            </a:ln>
          </p:spPr>
        </p:pic>
        <p:pic>
          <p:nvPicPr>
            <p:cNvPr id="502" name="Picture 501">
              <a:extLst>
                <a:ext uri="{FF2B5EF4-FFF2-40B4-BE49-F238E27FC236}">
                  <a16:creationId xmlns:a16="http://schemas.microsoft.com/office/drawing/2014/main" xmlns="" id="{FD46B378-1E6A-4F89-BCCD-3DEE2EDF89DF}"/>
                </a:ext>
              </a:extLst>
            </p:cNvPr>
            <p:cNvPicPr>
              <a:picLocks noChangeAspect="1"/>
            </p:cNvPicPr>
            <p:nvPr/>
          </p:nvPicPr>
          <p:blipFill>
            <a:blip r:embed="rId5"/>
            <a:stretch>
              <a:fillRect/>
            </a:stretch>
          </p:blipFill>
          <p:spPr>
            <a:xfrm>
              <a:off x="9676523" y="3995126"/>
              <a:ext cx="278831" cy="278832"/>
            </a:xfrm>
            <a:prstGeom prst="rect">
              <a:avLst/>
            </a:prstGeom>
            <a:ln>
              <a:noFill/>
            </a:ln>
          </p:spPr>
        </p:pic>
        <p:pic>
          <p:nvPicPr>
            <p:cNvPr id="503" name="Graphic 140">
              <a:extLst>
                <a:ext uri="{FF2B5EF4-FFF2-40B4-BE49-F238E27FC236}">
                  <a16:creationId xmlns:a16="http://schemas.microsoft.com/office/drawing/2014/main" xmlns="" id="{1FC73DC5-1B1E-4CA9-A27B-148282F4D94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12244" y="4749334"/>
              <a:ext cx="196825" cy="224943"/>
            </a:xfrm>
            <a:prstGeom prst="rect">
              <a:avLst/>
            </a:prstGeom>
            <a:ln>
              <a:noFill/>
            </a:ln>
          </p:spPr>
        </p:pic>
        <p:pic>
          <p:nvPicPr>
            <p:cNvPr id="504" name="Graphic 11">
              <a:extLst>
                <a:ext uri="{FF2B5EF4-FFF2-40B4-BE49-F238E27FC236}">
                  <a16:creationId xmlns:a16="http://schemas.microsoft.com/office/drawing/2014/main" xmlns="" id="{F4A7FDE2-ECA3-414C-B0C4-76312D0C706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987164" y="4226696"/>
              <a:ext cx="238125" cy="238125"/>
            </a:xfrm>
            <a:prstGeom prst="rect">
              <a:avLst/>
            </a:prstGeom>
            <a:ln>
              <a:noFill/>
            </a:ln>
          </p:spPr>
        </p:pic>
        <p:pic>
          <p:nvPicPr>
            <p:cNvPr id="505" name="Graphic 9">
              <a:extLst>
                <a:ext uri="{FF2B5EF4-FFF2-40B4-BE49-F238E27FC236}">
                  <a16:creationId xmlns:a16="http://schemas.microsoft.com/office/drawing/2014/main" xmlns="" id="{F6211713-63F5-41B1-8AC3-00E677C648D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27023" y="2525439"/>
              <a:ext cx="232983" cy="232983"/>
            </a:xfrm>
            <a:prstGeom prst="rect">
              <a:avLst/>
            </a:prstGeom>
            <a:noFill/>
            <a:ln>
              <a:noFill/>
            </a:ln>
          </p:spPr>
        </p:pic>
        <p:pic>
          <p:nvPicPr>
            <p:cNvPr id="506" name="Graphic 9">
              <a:extLst>
                <a:ext uri="{FF2B5EF4-FFF2-40B4-BE49-F238E27FC236}">
                  <a16:creationId xmlns:a16="http://schemas.microsoft.com/office/drawing/2014/main" xmlns="" id="{F6211713-63F5-41B1-8AC3-00E677C648D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26563" y="4007667"/>
              <a:ext cx="232983" cy="232983"/>
            </a:xfrm>
            <a:prstGeom prst="rect">
              <a:avLst/>
            </a:prstGeom>
            <a:ln>
              <a:noFill/>
            </a:ln>
          </p:spPr>
        </p:pic>
        <p:pic>
          <p:nvPicPr>
            <p:cNvPr id="507" name="Graphic 6">
              <a:extLst>
                <a:ext uri="{FF2B5EF4-FFF2-40B4-BE49-F238E27FC236}">
                  <a16:creationId xmlns:a16="http://schemas.microsoft.com/office/drawing/2014/main" xmlns="" id="{02D54532-FC38-4259-A51B-89FF23037BEA}"/>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028395" y="3289115"/>
              <a:ext cx="215794" cy="215794"/>
            </a:xfrm>
            <a:prstGeom prst="rect">
              <a:avLst/>
            </a:prstGeom>
            <a:ln>
              <a:noFill/>
            </a:ln>
          </p:spPr>
        </p:pic>
        <p:pic>
          <p:nvPicPr>
            <p:cNvPr id="508" name="Graphic 140">
              <a:extLst>
                <a:ext uri="{FF2B5EF4-FFF2-40B4-BE49-F238E27FC236}">
                  <a16:creationId xmlns:a16="http://schemas.microsoft.com/office/drawing/2014/main" xmlns="" id="{1FC73DC5-1B1E-4CA9-A27B-148282F4D94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49267" y="4748643"/>
              <a:ext cx="196825" cy="224943"/>
            </a:xfrm>
            <a:prstGeom prst="rect">
              <a:avLst/>
            </a:prstGeom>
            <a:ln>
              <a:noFill/>
            </a:ln>
          </p:spPr>
        </p:pic>
        <p:sp>
          <p:nvSpPr>
            <p:cNvPr id="509" name="Freeform 142"/>
            <p:cNvSpPr>
              <a:spLocks noChangeAspect="1" noEditPoints="1"/>
            </p:cNvSpPr>
            <p:nvPr/>
          </p:nvSpPr>
          <p:spPr bwMode="auto">
            <a:xfrm>
              <a:off x="8748494" y="2834900"/>
              <a:ext cx="145995" cy="228616"/>
            </a:xfrm>
            <a:custGeom>
              <a:avLst/>
              <a:gdLst>
                <a:gd name="T0" fmla="*/ 1440 w 1645"/>
                <a:gd name="T1" fmla="*/ 720 h 2160"/>
                <a:gd name="T2" fmla="*/ 1337 w 1645"/>
                <a:gd name="T3" fmla="*/ 720 h 2160"/>
                <a:gd name="T4" fmla="*/ 1337 w 1645"/>
                <a:gd name="T5" fmla="*/ 515 h 2160"/>
                <a:gd name="T6" fmla="*/ 823 w 1645"/>
                <a:gd name="T7" fmla="*/ 0 h 2160"/>
                <a:gd name="T8" fmla="*/ 309 w 1645"/>
                <a:gd name="T9" fmla="*/ 515 h 2160"/>
                <a:gd name="T10" fmla="*/ 309 w 1645"/>
                <a:gd name="T11" fmla="*/ 720 h 2160"/>
                <a:gd name="T12" fmla="*/ 206 w 1645"/>
                <a:gd name="T13" fmla="*/ 720 h 2160"/>
                <a:gd name="T14" fmla="*/ 0 w 1645"/>
                <a:gd name="T15" fmla="*/ 926 h 2160"/>
                <a:gd name="T16" fmla="*/ 0 w 1645"/>
                <a:gd name="T17" fmla="*/ 1954 h 2160"/>
                <a:gd name="T18" fmla="*/ 206 w 1645"/>
                <a:gd name="T19" fmla="*/ 2160 h 2160"/>
                <a:gd name="T20" fmla="*/ 1440 w 1645"/>
                <a:gd name="T21" fmla="*/ 2160 h 2160"/>
                <a:gd name="T22" fmla="*/ 1645 w 1645"/>
                <a:gd name="T23" fmla="*/ 1954 h 2160"/>
                <a:gd name="T24" fmla="*/ 1645 w 1645"/>
                <a:gd name="T25" fmla="*/ 926 h 2160"/>
                <a:gd name="T26" fmla="*/ 1440 w 1645"/>
                <a:gd name="T27" fmla="*/ 720 h 2160"/>
                <a:gd name="T28" fmla="*/ 823 w 1645"/>
                <a:gd name="T29" fmla="*/ 1646 h 2160"/>
                <a:gd name="T30" fmla="*/ 617 w 1645"/>
                <a:gd name="T31" fmla="*/ 1440 h 2160"/>
                <a:gd name="T32" fmla="*/ 823 w 1645"/>
                <a:gd name="T33" fmla="*/ 1234 h 2160"/>
                <a:gd name="T34" fmla="*/ 1028 w 1645"/>
                <a:gd name="T35" fmla="*/ 1440 h 2160"/>
                <a:gd name="T36" fmla="*/ 823 w 1645"/>
                <a:gd name="T37" fmla="*/ 1646 h 2160"/>
                <a:gd name="T38" fmla="*/ 1142 w 1645"/>
                <a:gd name="T39" fmla="*/ 720 h 2160"/>
                <a:gd name="T40" fmla="*/ 504 w 1645"/>
                <a:gd name="T41" fmla="*/ 720 h 2160"/>
                <a:gd name="T42" fmla="*/ 504 w 1645"/>
                <a:gd name="T43" fmla="*/ 515 h 2160"/>
                <a:gd name="T44" fmla="*/ 823 w 1645"/>
                <a:gd name="T45" fmla="*/ 196 h 2160"/>
                <a:gd name="T46" fmla="*/ 1142 w 1645"/>
                <a:gd name="T47" fmla="*/ 515 h 2160"/>
                <a:gd name="T48" fmla="*/ 1142 w 1645"/>
                <a:gd name="T49" fmla="*/ 72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5" h="2160">
                  <a:moveTo>
                    <a:pt x="1440" y="720"/>
                  </a:moveTo>
                  <a:lnTo>
                    <a:pt x="1337" y="720"/>
                  </a:lnTo>
                  <a:lnTo>
                    <a:pt x="1337" y="515"/>
                  </a:lnTo>
                  <a:cubicBezTo>
                    <a:pt x="1337" y="231"/>
                    <a:pt x="1107" y="0"/>
                    <a:pt x="823" y="0"/>
                  </a:cubicBezTo>
                  <a:cubicBezTo>
                    <a:pt x="539" y="0"/>
                    <a:pt x="309" y="231"/>
                    <a:pt x="309" y="515"/>
                  </a:cubicBezTo>
                  <a:lnTo>
                    <a:pt x="309" y="720"/>
                  </a:lnTo>
                  <a:lnTo>
                    <a:pt x="206" y="720"/>
                  </a:lnTo>
                  <a:cubicBezTo>
                    <a:pt x="92" y="720"/>
                    <a:pt x="0" y="812"/>
                    <a:pt x="0" y="926"/>
                  </a:cubicBezTo>
                  <a:lnTo>
                    <a:pt x="0" y="1954"/>
                  </a:lnTo>
                  <a:cubicBezTo>
                    <a:pt x="0" y="2068"/>
                    <a:pt x="92" y="2160"/>
                    <a:pt x="206" y="2160"/>
                  </a:cubicBezTo>
                  <a:lnTo>
                    <a:pt x="1440" y="2160"/>
                  </a:lnTo>
                  <a:cubicBezTo>
                    <a:pt x="1553" y="2160"/>
                    <a:pt x="1645" y="2068"/>
                    <a:pt x="1645" y="1954"/>
                  </a:cubicBezTo>
                  <a:lnTo>
                    <a:pt x="1645" y="926"/>
                  </a:lnTo>
                  <a:cubicBezTo>
                    <a:pt x="1645" y="812"/>
                    <a:pt x="1553" y="720"/>
                    <a:pt x="1440" y="720"/>
                  </a:cubicBezTo>
                  <a:close/>
                  <a:moveTo>
                    <a:pt x="823" y="1646"/>
                  </a:moveTo>
                  <a:cubicBezTo>
                    <a:pt x="709" y="1646"/>
                    <a:pt x="617" y="1554"/>
                    <a:pt x="617" y="1440"/>
                  </a:cubicBezTo>
                  <a:cubicBezTo>
                    <a:pt x="617" y="1326"/>
                    <a:pt x="709" y="1234"/>
                    <a:pt x="823" y="1234"/>
                  </a:cubicBezTo>
                  <a:cubicBezTo>
                    <a:pt x="936" y="1234"/>
                    <a:pt x="1028" y="1326"/>
                    <a:pt x="1028" y="1440"/>
                  </a:cubicBezTo>
                  <a:cubicBezTo>
                    <a:pt x="1028" y="1554"/>
                    <a:pt x="936" y="1646"/>
                    <a:pt x="823" y="1646"/>
                  </a:cubicBezTo>
                  <a:close/>
                  <a:moveTo>
                    <a:pt x="1142" y="720"/>
                  </a:moveTo>
                  <a:lnTo>
                    <a:pt x="504" y="720"/>
                  </a:lnTo>
                  <a:lnTo>
                    <a:pt x="504" y="515"/>
                  </a:lnTo>
                  <a:cubicBezTo>
                    <a:pt x="504" y="339"/>
                    <a:pt x="647" y="196"/>
                    <a:pt x="823" y="196"/>
                  </a:cubicBezTo>
                  <a:cubicBezTo>
                    <a:pt x="999" y="196"/>
                    <a:pt x="1142" y="339"/>
                    <a:pt x="1142" y="515"/>
                  </a:cubicBezTo>
                  <a:lnTo>
                    <a:pt x="1142" y="72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nvGrpSpPr>
            <p:cNvPr id="510" name="Group 509"/>
            <p:cNvGrpSpPr/>
            <p:nvPr/>
          </p:nvGrpSpPr>
          <p:grpSpPr>
            <a:xfrm>
              <a:off x="8746595" y="3559318"/>
              <a:ext cx="222612" cy="244321"/>
              <a:chOff x="1964287" y="2619919"/>
              <a:chExt cx="353601" cy="283206"/>
            </a:xfrm>
          </p:grpSpPr>
          <p:sp>
            <p:nvSpPr>
              <p:cNvPr id="511" name="Freeform 36"/>
              <p:cNvSpPr>
                <a:spLocks/>
              </p:cNvSpPr>
              <p:nvPr/>
            </p:nvSpPr>
            <p:spPr bwMode="auto">
              <a:xfrm>
                <a:off x="1964287" y="2619919"/>
                <a:ext cx="353601" cy="204284"/>
              </a:xfrm>
              <a:custGeom>
                <a:avLst/>
                <a:gdLst>
                  <a:gd name="T0" fmla="*/ 288 w 288"/>
                  <a:gd name="T1" fmla="*/ 127 h 186"/>
                  <a:gd name="T2" fmla="*/ 229 w 288"/>
                  <a:gd name="T3" fmla="*/ 67 h 186"/>
                  <a:gd name="T4" fmla="*/ 211 w 288"/>
                  <a:gd name="T5" fmla="*/ 70 h 186"/>
                  <a:gd name="T6" fmla="*/ 137 w 288"/>
                  <a:gd name="T7" fmla="*/ 0 h 186"/>
                  <a:gd name="T8" fmla="*/ 60 w 288"/>
                  <a:gd name="T9" fmla="*/ 75 h 186"/>
                  <a:gd name="T10" fmla="*/ 61 w 288"/>
                  <a:gd name="T11" fmla="*/ 90 h 186"/>
                  <a:gd name="T12" fmla="*/ 47 w 288"/>
                  <a:gd name="T13" fmla="*/ 90 h 186"/>
                  <a:gd name="T14" fmla="*/ 0 w 288"/>
                  <a:gd name="T15" fmla="*/ 136 h 186"/>
                  <a:gd name="T16" fmla="*/ 46 w 288"/>
                  <a:gd name="T17" fmla="*/ 183 h 186"/>
                  <a:gd name="T18" fmla="*/ 233 w 288"/>
                  <a:gd name="T19" fmla="*/ 186 h 186"/>
                  <a:gd name="T20" fmla="*/ 268 w 288"/>
                  <a:gd name="T21" fmla="*/ 171 h 186"/>
                  <a:gd name="T22" fmla="*/ 288 w 288"/>
                  <a:gd name="T23" fmla="*/ 12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6">
                    <a:moveTo>
                      <a:pt x="288" y="127"/>
                    </a:moveTo>
                    <a:cubicBezTo>
                      <a:pt x="288" y="94"/>
                      <a:pt x="262" y="67"/>
                      <a:pt x="229" y="67"/>
                    </a:cubicBezTo>
                    <a:cubicBezTo>
                      <a:pt x="223" y="67"/>
                      <a:pt x="217" y="68"/>
                      <a:pt x="211" y="70"/>
                    </a:cubicBezTo>
                    <a:cubicBezTo>
                      <a:pt x="208" y="31"/>
                      <a:pt x="176" y="1"/>
                      <a:pt x="137" y="0"/>
                    </a:cubicBezTo>
                    <a:cubicBezTo>
                      <a:pt x="95" y="0"/>
                      <a:pt x="61" y="33"/>
                      <a:pt x="60" y="75"/>
                    </a:cubicBezTo>
                    <a:cubicBezTo>
                      <a:pt x="60" y="80"/>
                      <a:pt x="60" y="85"/>
                      <a:pt x="61" y="90"/>
                    </a:cubicBezTo>
                    <a:cubicBezTo>
                      <a:pt x="47" y="90"/>
                      <a:pt x="47" y="90"/>
                      <a:pt x="47" y="90"/>
                    </a:cubicBezTo>
                    <a:cubicBezTo>
                      <a:pt x="21" y="90"/>
                      <a:pt x="0" y="110"/>
                      <a:pt x="0" y="136"/>
                    </a:cubicBezTo>
                    <a:cubicBezTo>
                      <a:pt x="0" y="162"/>
                      <a:pt x="20" y="183"/>
                      <a:pt x="46" y="183"/>
                    </a:cubicBezTo>
                    <a:cubicBezTo>
                      <a:pt x="233" y="186"/>
                      <a:pt x="233" y="186"/>
                      <a:pt x="233" y="186"/>
                    </a:cubicBezTo>
                    <a:cubicBezTo>
                      <a:pt x="247" y="186"/>
                      <a:pt x="259" y="180"/>
                      <a:pt x="268" y="171"/>
                    </a:cubicBezTo>
                    <a:cubicBezTo>
                      <a:pt x="280" y="160"/>
                      <a:pt x="288" y="144"/>
                      <a:pt x="288" y="1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2" name="Freeform 142"/>
              <p:cNvSpPr>
                <a:spLocks noChangeAspect="1" noEditPoints="1"/>
              </p:cNvSpPr>
              <p:nvPr/>
            </p:nvSpPr>
            <p:spPr bwMode="auto">
              <a:xfrm>
                <a:off x="2052922" y="2702225"/>
                <a:ext cx="168894" cy="200900"/>
              </a:xfrm>
              <a:custGeom>
                <a:avLst/>
                <a:gdLst>
                  <a:gd name="T0" fmla="*/ 1440 w 1645"/>
                  <a:gd name="T1" fmla="*/ 720 h 2160"/>
                  <a:gd name="T2" fmla="*/ 1337 w 1645"/>
                  <a:gd name="T3" fmla="*/ 720 h 2160"/>
                  <a:gd name="T4" fmla="*/ 1337 w 1645"/>
                  <a:gd name="T5" fmla="*/ 515 h 2160"/>
                  <a:gd name="T6" fmla="*/ 823 w 1645"/>
                  <a:gd name="T7" fmla="*/ 0 h 2160"/>
                  <a:gd name="T8" fmla="*/ 309 w 1645"/>
                  <a:gd name="T9" fmla="*/ 515 h 2160"/>
                  <a:gd name="T10" fmla="*/ 309 w 1645"/>
                  <a:gd name="T11" fmla="*/ 720 h 2160"/>
                  <a:gd name="T12" fmla="*/ 206 w 1645"/>
                  <a:gd name="T13" fmla="*/ 720 h 2160"/>
                  <a:gd name="T14" fmla="*/ 0 w 1645"/>
                  <a:gd name="T15" fmla="*/ 926 h 2160"/>
                  <a:gd name="T16" fmla="*/ 0 w 1645"/>
                  <a:gd name="T17" fmla="*/ 1954 h 2160"/>
                  <a:gd name="T18" fmla="*/ 206 w 1645"/>
                  <a:gd name="T19" fmla="*/ 2160 h 2160"/>
                  <a:gd name="T20" fmla="*/ 1440 w 1645"/>
                  <a:gd name="T21" fmla="*/ 2160 h 2160"/>
                  <a:gd name="T22" fmla="*/ 1645 w 1645"/>
                  <a:gd name="T23" fmla="*/ 1954 h 2160"/>
                  <a:gd name="T24" fmla="*/ 1645 w 1645"/>
                  <a:gd name="T25" fmla="*/ 926 h 2160"/>
                  <a:gd name="T26" fmla="*/ 1440 w 1645"/>
                  <a:gd name="T27" fmla="*/ 720 h 2160"/>
                  <a:gd name="T28" fmla="*/ 823 w 1645"/>
                  <a:gd name="T29" fmla="*/ 1646 h 2160"/>
                  <a:gd name="T30" fmla="*/ 617 w 1645"/>
                  <a:gd name="T31" fmla="*/ 1440 h 2160"/>
                  <a:gd name="T32" fmla="*/ 823 w 1645"/>
                  <a:gd name="T33" fmla="*/ 1234 h 2160"/>
                  <a:gd name="T34" fmla="*/ 1028 w 1645"/>
                  <a:gd name="T35" fmla="*/ 1440 h 2160"/>
                  <a:gd name="T36" fmla="*/ 823 w 1645"/>
                  <a:gd name="T37" fmla="*/ 1646 h 2160"/>
                  <a:gd name="T38" fmla="*/ 1142 w 1645"/>
                  <a:gd name="T39" fmla="*/ 720 h 2160"/>
                  <a:gd name="T40" fmla="*/ 504 w 1645"/>
                  <a:gd name="T41" fmla="*/ 720 h 2160"/>
                  <a:gd name="T42" fmla="*/ 504 w 1645"/>
                  <a:gd name="T43" fmla="*/ 515 h 2160"/>
                  <a:gd name="T44" fmla="*/ 823 w 1645"/>
                  <a:gd name="T45" fmla="*/ 196 h 2160"/>
                  <a:gd name="T46" fmla="*/ 1142 w 1645"/>
                  <a:gd name="T47" fmla="*/ 515 h 2160"/>
                  <a:gd name="T48" fmla="*/ 1142 w 1645"/>
                  <a:gd name="T49" fmla="*/ 72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5" h="2160">
                    <a:moveTo>
                      <a:pt x="1440" y="720"/>
                    </a:moveTo>
                    <a:lnTo>
                      <a:pt x="1337" y="720"/>
                    </a:lnTo>
                    <a:lnTo>
                      <a:pt x="1337" y="515"/>
                    </a:lnTo>
                    <a:cubicBezTo>
                      <a:pt x="1337" y="231"/>
                      <a:pt x="1107" y="0"/>
                      <a:pt x="823" y="0"/>
                    </a:cubicBezTo>
                    <a:cubicBezTo>
                      <a:pt x="539" y="0"/>
                      <a:pt x="309" y="231"/>
                      <a:pt x="309" y="515"/>
                    </a:cubicBezTo>
                    <a:lnTo>
                      <a:pt x="309" y="720"/>
                    </a:lnTo>
                    <a:lnTo>
                      <a:pt x="206" y="720"/>
                    </a:lnTo>
                    <a:cubicBezTo>
                      <a:pt x="92" y="720"/>
                      <a:pt x="0" y="812"/>
                      <a:pt x="0" y="926"/>
                    </a:cubicBezTo>
                    <a:lnTo>
                      <a:pt x="0" y="1954"/>
                    </a:lnTo>
                    <a:cubicBezTo>
                      <a:pt x="0" y="2068"/>
                      <a:pt x="92" y="2160"/>
                      <a:pt x="206" y="2160"/>
                    </a:cubicBezTo>
                    <a:lnTo>
                      <a:pt x="1440" y="2160"/>
                    </a:lnTo>
                    <a:cubicBezTo>
                      <a:pt x="1553" y="2160"/>
                      <a:pt x="1645" y="2068"/>
                      <a:pt x="1645" y="1954"/>
                    </a:cubicBezTo>
                    <a:lnTo>
                      <a:pt x="1645" y="926"/>
                    </a:lnTo>
                    <a:cubicBezTo>
                      <a:pt x="1645" y="812"/>
                      <a:pt x="1553" y="720"/>
                      <a:pt x="1440" y="720"/>
                    </a:cubicBezTo>
                    <a:close/>
                    <a:moveTo>
                      <a:pt x="823" y="1646"/>
                    </a:moveTo>
                    <a:cubicBezTo>
                      <a:pt x="709" y="1646"/>
                      <a:pt x="617" y="1554"/>
                      <a:pt x="617" y="1440"/>
                    </a:cubicBezTo>
                    <a:cubicBezTo>
                      <a:pt x="617" y="1326"/>
                      <a:pt x="709" y="1234"/>
                      <a:pt x="823" y="1234"/>
                    </a:cubicBezTo>
                    <a:cubicBezTo>
                      <a:pt x="936" y="1234"/>
                      <a:pt x="1028" y="1326"/>
                      <a:pt x="1028" y="1440"/>
                    </a:cubicBezTo>
                    <a:cubicBezTo>
                      <a:pt x="1028" y="1554"/>
                      <a:pt x="936" y="1646"/>
                      <a:pt x="823" y="1646"/>
                    </a:cubicBezTo>
                    <a:close/>
                    <a:moveTo>
                      <a:pt x="1142" y="720"/>
                    </a:moveTo>
                    <a:lnTo>
                      <a:pt x="504" y="720"/>
                    </a:lnTo>
                    <a:lnTo>
                      <a:pt x="504" y="515"/>
                    </a:lnTo>
                    <a:cubicBezTo>
                      <a:pt x="504" y="339"/>
                      <a:pt x="647" y="196"/>
                      <a:pt x="823" y="196"/>
                    </a:cubicBezTo>
                    <a:cubicBezTo>
                      <a:pt x="999" y="196"/>
                      <a:pt x="1142" y="339"/>
                      <a:pt x="1142" y="515"/>
                    </a:cubicBezTo>
                    <a:lnTo>
                      <a:pt x="1142" y="720"/>
                    </a:lnTo>
                    <a:close/>
                  </a:path>
                </a:pathLst>
              </a:custGeom>
              <a:solidFill>
                <a:schemeClr val="bg1"/>
              </a:solidFill>
              <a:ln w="6350">
                <a:solidFill>
                  <a:srgbClr val="00338D"/>
                </a:solid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grpSp>
          <p:nvGrpSpPr>
            <p:cNvPr id="513" name="Group 512"/>
            <p:cNvGrpSpPr/>
            <p:nvPr/>
          </p:nvGrpSpPr>
          <p:grpSpPr>
            <a:xfrm rot="10800000">
              <a:off x="8759391" y="4307956"/>
              <a:ext cx="153172" cy="211583"/>
              <a:chOff x="6137990" y="2705539"/>
              <a:chExt cx="243301" cy="282331"/>
            </a:xfrm>
          </p:grpSpPr>
          <p:sp>
            <p:nvSpPr>
              <p:cNvPr id="514" name="Freeform 5"/>
              <p:cNvSpPr>
                <a:spLocks/>
              </p:cNvSpPr>
              <p:nvPr/>
            </p:nvSpPr>
            <p:spPr bwMode="auto">
              <a:xfrm>
                <a:off x="6144485" y="2784900"/>
                <a:ext cx="232892" cy="199064"/>
              </a:xfrm>
              <a:custGeom>
                <a:avLst/>
                <a:gdLst>
                  <a:gd name="T0" fmla="*/ 50 w 73"/>
                  <a:gd name="T1" fmla="*/ 63 h 63"/>
                  <a:gd name="T2" fmla="*/ 24 w 73"/>
                  <a:gd name="T3" fmla="*/ 33 h 63"/>
                  <a:gd name="T4" fmla="*/ 35 w 73"/>
                  <a:gd name="T5" fmla="*/ 21 h 63"/>
                  <a:gd name="T6" fmla="*/ 47 w 73"/>
                  <a:gd name="T7" fmla="*/ 31 h 63"/>
                  <a:gd name="T8" fmla="*/ 57 w 73"/>
                  <a:gd name="T9" fmla="*/ 43 h 63"/>
                  <a:gd name="T10" fmla="*/ 69 w 73"/>
                  <a:gd name="T11" fmla="*/ 23 h 63"/>
                  <a:gd name="T12" fmla="*/ 40 w 73"/>
                  <a:gd name="T13" fmla="*/ 1 h 63"/>
                  <a:gd name="T14" fmla="*/ 4 w 73"/>
                  <a:gd name="T15" fmla="*/ 21 h 63"/>
                  <a:gd name="T16" fmla="*/ 4 w 73"/>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63">
                    <a:moveTo>
                      <a:pt x="50" y="63"/>
                    </a:moveTo>
                    <a:cubicBezTo>
                      <a:pt x="34" y="59"/>
                      <a:pt x="24" y="47"/>
                      <a:pt x="24" y="33"/>
                    </a:cubicBezTo>
                    <a:cubicBezTo>
                      <a:pt x="24" y="25"/>
                      <a:pt x="29" y="22"/>
                      <a:pt x="35" y="21"/>
                    </a:cubicBezTo>
                    <a:cubicBezTo>
                      <a:pt x="40" y="21"/>
                      <a:pt x="46" y="24"/>
                      <a:pt x="47" y="31"/>
                    </a:cubicBezTo>
                    <a:cubicBezTo>
                      <a:pt x="48" y="37"/>
                      <a:pt x="49" y="42"/>
                      <a:pt x="57" y="43"/>
                    </a:cubicBezTo>
                    <a:cubicBezTo>
                      <a:pt x="67" y="44"/>
                      <a:pt x="73" y="35"/>
                      <a:pt x="69" y="23"/>
                    </a:cubicBezTo>
                    <a:cubicBezTo>
                      <a:pt x="65" y="11"/>
                      <a:pt x="52" y="1"/>
                      <a:pt x="40" y="1"/>
                    </a:cubicBezTo>
                    <a:cubicBezTo>
                      <a:pt x="21" y="0"/>
                      <a:pt x="8" y="6"/>
                      <a:pt x="4" y="21"/>
                    </a:cubicBezTo>
                    <a:cubicBezTo>
                      <a:pt x="0" y="30"/>
                      <a:pt x="1" y="41"/>
                      <a:pt x="4" y="5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5" name="Freeform 6"/>
              <p:cNvSpPr>
                <a:spLocks/>
              </p:cNvSpPr>
              <p:nvPr/>
            </p:nvSpPr>
            <p:spPr bwMode="auto">
              <a:xfrm>
                <a:off x="6183517" y="2820032"/>
                <a:ext cx="145720" cy="167838"/>
              </a:xfrm>
              <a:custGeom>
                <a:avLst/>
                <a:gdLst>
                  <a:gd name="T0" fmla="*/ 46 w 46"/>
                  <a:gd name="T1" fmla="*/ 22 h 53"/>
                  <a:gd name="T2" fmla="*/ 21 w 46"/>
                  <a:gd name="T3" fmla="*/ 1 h 53"/>
                  <a:gd name="T4" fmla="*/ 1 w 46"/>
                  <a:gd name="T5" fmla="*/ 22 h 53"/>
                  <a:gd name="T6" fmla="*/ 14 w 46"/>
                  <a:gd name="T7" fmla="*/ 53 h 53"/>
                </a:gdLst>
                <a:ahLst/>
                <a:cxnLst>
                  <a:cxn ang="0">
                    <a:pos x="T0" y="T1"/>
                  </a:cxn>
                  <a:cxn ang="0">
                    <a:pos x="T2" y="T3"/>
                  </a:cxn>
                  <a:cxn ang="0">
                    <a:pos x="T4" y="T5"/>
                  </a:cxn>
                  <a:cxn ang="0">
                    <a:pos x="T6" y="T7"/>
                  </a:cxn>
                </a:cxnLst>
                <a:rect l="0" t="0" r="r" b="b"/>
                <a:pathLst>
                  <a:path w="46" h="53">
                    <a:moveTo>
                      <a:pt x="46" y="22"/>
                    </a:moveTo>
                    <a:cubicBezTo>
                      <a:pt x="45" y="6"/>
                      <a:pt x="38" y="0"/>
                      <a:pt x="21" y="1"/>
                    </a:cubicBezTo>
                    <a:cubicBezTo>
                      <a:pt x="8" y="1"/>
                      <a:pt x="2" y="8"/>
                      <a:pt x="1" y="22"/>
                    </a:cubicBezTo>
                    <a:cubicBezTo>
                      <a:pt x="0" y="35"/>
                      <a:pt x="8" y="43"/>
                      <a:pt x="14" y="5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6" name="Freeform 7"/>
              <p:cNvSpPr>
                <a:spLocks/>
              </p:cNvSpPr>
              <p:nvPr/>
            </p:nvSpPr>
            <p:spPr bwMode="auto">
              <a:xfrm>
                <a:off x="6137990" y="2730258"/>
                <a:ext cx="243301" cy="76763"/>
              </a:xfrm>
              <a:custGeom>
                <a:avLst/>
                <a:gdLst>
                  <a:gd name="T0" fmla="*/ 76 w 76"/>
                  <a:gd name="T1" fmla="*/ 24 h 24"/>
                  <a:gd name="T2" fmla="*/ 0 w 76"/>
                  <a:gd name="T3" fmla="*/ 24 h 24"/>
                </a:gdLst>
                <a:ahLst/>
                <a:cxnLst>
                  <a:cxn ang="0">
                    <a:pos x="T0" y="T1"/>
                  </a:cxn>
                  <a:cxn ang="0">
                    <a:pos x="T2" y="T3"/>
                  </a:cxn>
                </a:cxnLst>
                <a:rect l="0" t="0" r="r" b="b"/>
                <a:pathLst>
                  <a:path w="76" h="24">
                    <a:moveTo>
                      <a:pt x="76" y="24"/>
                    </a:moveTo>
                    <a:cubicBezTo>
                      <a:pt x="56" y="0"/>
                      <a:pt x="19" y="0"/>
                      <a:pt x="0" y="2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7" name="Freeform 8"/>
              <p:cNvSpPr>
                <a:spLocks/>
              </p:cNvSpPr>
              <p:nvPr/>
            </p:nvSpPr>
            <p:spPr bwMode="auto">
              <a:xfrm>
                <a:off x="6177012" y="2705539"/>
                <a:ext cx="158731" cy="35128"/>
              </a:xfrm>
              <a:custGeom>
                <a:avLst/>
                <a:gdLst>
                  <a:gd name="T0" fmla="*/ 50 w 50"/>
                  <a:gd name="T1" fmla="*/ 10 h 11"/>
                  <a:gd name="T2" fmla="*/ 0 w 50"/>
                  <a:gd name="T3" fmla="*/ 11 h 11"/>
                </a:gdLst>
                <a:ahLst/>
                <a:cxnLst>
                  <a:cxn ang="0">
                    <a:pos x="T0" y="T1"/>
                  </a:cxn>
                  <a:cxn ang="0">
                    <a:pos x="T2" y="T3"/>
                  </a:cxn>
                </a:cxnLst>
                <a:rect l="0" t="0" r="r" b="b"/>
                <a:pathLst>
                  <a:path w="50" h="11">
                    <a:moveTo>
                      <a:pt x="50" y="10"/>
                    </a:moveTo>
                    <a:cubicBezTo>
                      <a:pt x="33" y="1"/>
                      <a:pt x="16" y="0"/>
                      <a:pt x="0" y="1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8" name="Freeform 9"/>
              <p:cNvSpPr>
                <a:spLocks/>
              </p:cNvSpPr>
              <p:nvPr/>
            </p:nvSpPr>
            <p:spPr bwMode="auto">
              <a:xfrm>
                <a:off x="6252499" y="2882495"/>
                <a:ext cx="93677" cy="72859"/>
              </a:xfrm>
              <a:custGeom>
                <a:avLst/>
                <a:gdLst>
                  <a:gd name="T0" fmla="*/ 0 w 29"/>
                  <a:gd name="T1" fmla="*/ 0 h 23"/>
                  <a:gd name="T2" fmla="*/ 29 w 29"/>
                  <a:gd name="T3" fmla="*/ 23 h 23"/>
                </a:gdLst>
                <a:ahLst/>
                <a:cxnLst>
                  <a:cxn ang="0">
                    <a:pos x="T0" y="T1"/>
                  </a:cxn>
                  <a:cxn ang="0">
                    <a:pos x="T2" y="T3"/>
                  </a:cxn>
                </a:cxnLst>
                <a:rect l="0" t="0" r="r" b="b"/>
                <a:pathLst>
                  <a:path w="29" h="23">
                    <a:moveTo>
                      <a:pt x="0" y="0"/>
                    </a:moveTo>
                    <a:cubicBezTo>
                      <a:pt x="5" y="18"/>
                      <a:pt x="11" y="23"/>
                      <a:pt x="29"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sp>
          <p:nvSpPr>
            <p:cNvPr id="519" name="Freeform 518"/>
            <p:cNvSpPr>
              <a:spLocks noChangeAspect="1" noEditPoints="1"/>
            </p:cNvSpPr>
            <p:nvPr/>
          </p:nvSpPr>
          <p:spPr bwMode="auto">
            <a:xfrm>
              <a:off x="8729031" y="5043308"/>
              <a:ext cx="205420" cy="205420"/>
            </a:xfrm>
            <a:custGeom>
              <a:avLst/>
              <a:gdLst>
                <a:gd name="T0" fmla="*/ 1551 w 1764"/>
                <a:gd name="T1" fmla="*/ 989 h 1802"/>
                <a:gd name="T2" fmla="*/ 1557 w 1764"/>
                <a:gd name="T3" fmla="*/ 901 h 1802"/>
                <a:gd name="T4" fmla="*/ 1551 w 1764"/>
                <a:gd name="T5" fmla="*/ 813 h 1802"/>
                <a:gd name="T6" fmla="*/ 1742 w 1764"/>
                <a:gd name="T7" fmla="*/ 664 h 1802"/>
                <a:gd name="T8" fmla="*/ 1752 w 1764"/>
                <a:gd name="T9" fmla="*/ 606 h 1802"/>
                <a:gd name="T10" fmla="*/ 1572 w 1764"/>
                <a:gd name="T11" fmla="*/ 294 h 1802"/>
                <a:gd name="T12" fmla="*/ 1517 w 1764"/>
                <a:gd name="T13" fmla="*/ 275 h 1802"/>
                <a:gd name="T14" fmla="*/ 1293 w 1764"/>
                <a:gd name="T15" fmla="*/ 365 h 1802"/>
                <a:gd name="T16" fmla="*/ 1141 w 1764"/>
                <a:gd name="T17" fmla="*/ 276 h 1802"/>
                <a:gd name="T18" fmla="*/ 1107 w 1764"/>
                <a:gd name="T19" fmla="*/ 38 h 1802"/>
                <a:gd name="T20" fmla="*/ 1062 w 1764"/>
                <a:gd name="T21" fmla="*/ 0 h 1802"/>
                <a:gd name="T22" fmla="*/ 701 w 1764"/>
                <a:gd name="T23" fmla="*/ 0 h 1802"/>
                <a:gd name="T24" fmla="*/ 657 w 1764"/>
                <a:gd name="T25" fmla="*/ 38 h 1802"/>
                <a:gd name="T26" fmla="*/ 623 w 1764"/>
                <a:gd name="T27" fmla="*/ 276 h 1802"/>
                <a:gd name="T28" fmla="*/ 471 w 1764"/>
                <a:gd name="T29" fmla="*/ 365 h 1802"/>
                <a:gd name="T30" fmla="*/ 246 w 1764"/>
                <a:gd name="T31" fmla="*/ 275 h 1802"/>
                <a:gd name="T32" fmla="*/ 191 w 1764"/>
                <a:gd name="T33" fmla="*/ 294 h 1802"/>
                <a:gd name="T34" fmla="*/ 11 w 1764"/>
                <a:gd name="T35" fmla="*/ 606 h 1802"/>
                <a:gd name="T36" fmla="*/ 22 w 1764"/>
                <a:gd name="T37" fmla="*/ 664 h 1802"/>
                <a:gd name="T38" fmla="*/ 212 w 1764"/>
                <a:gd name="T39" fmla="*/ 813 h 1802"/>
                <a:gd name="T40" fmla="*/ 206 w 1764"/>
                <a:gd name="T41" fmla="*/ 901 h 1802"/>
                <a:gd name="T42" fmla="*/ 212 w 1764"/>
                <a:gd name="T43" fmla="*/ 989 h 1802"/>
                <a:gd name="T44" fmla="*/ 22 w 1764"/>
                <a:gd name="T45" fmla="*/ 1138 h 1802"/>
                <a:gd name="T46" fmla="*/ 11 w 1764"/>
                <a:gd name="T47" fmla="*/ 1196 h 1802"/>
                <a:gd name="T48" fmla="*/ 191 w 1764"/>
                <a:gd name="T49" fmla="*/ 1508 h 1802"/>
                <a:gd name="T50" fmla="*/ 246 w 1764"/>
                <a:gd name="T51" fmla="*/ 1527 h 1802"/>
                <a:gd name="T52" fmla="*/ 471 w 1764"/>
                <a:gd name="T53" fmla="*/ 1437 h 1802"/>
                <a:gd name="T54" fmla="*/ 623 w 1764"/>
                <a:gd name="T55" fmla="*/ 1525 h 1802"/>
                <a:gd name="T56" fmla="*/ 657 w 1764"/>
                <a:gd name="T57" fmla="*/ 1764 h 1802"/>
                <a:gd name="T58" fmla="*/ 701 w 1764"/>
                <a:gd name="T59" fmla="*/ 1802 h 1802"/>
                <a:gd name="T60" fmla="*/ 1062 w 1764"/>
                <a:gd name="T61" fmla="*/ 1802 h 1802"/>
                <a:gd name="T62" fmla="*/ 1106 w 1764"/>
                <a:gd name="T63" fmla="*/ 1764 h 1802"/>
                <a:gd name="T64" fmla="*/ 1140 w 1764"/>
                <a:gd name="T65" fmla="*/ 1525 h 1802"/>
                <a:gd name="T66" fmla="*/ 1292 w 1764"/>
                <a:gd name="T67" fmla="*/ 1437 h 1802"/>
                <a:gd name="T68" fmla="*/ 1517 w 1764"/>
                <a:gd name="T69" fmla="*/ 1527 h 1802"/>
                <a:gd name="T70" fmla="*/ 1572 w 1764"/>
                <a:gd name="T71" fmla="*/ 1508 h 1802"/>
                <a:gd name="T72" fmla="*/ 1752 w 1764"/>
                <a:gd name="T73" fmla="*/ 1196 h 1802"/>
                <a:gd name="T74" fmla="*/ 1741 w 1764"/>
                <a:gd name="T75" fmla="*/ 1138 h 1802"/>
                <a:gd name="T76" fmla="*/ 1551 w 1764"/>
                <a:gd name="T77" fmla="*/ 989 h 1802"/>
                <a:gd name="T78" fmla="*/ 881 w 1764"/>
                <a:gd name="T79" fmla="*/ 1216 h 1802"/>
                <a:gd name="T80" fmla="*/ 566 w 1764"/>
                <a:gd name="T81" fmla="*/ 901 h 1802"/>
                <a:gd name="T82" fmla="*/ 881 w 1764"/>
                <a:gd name="T83" fmla="*/ 586 h 1802"/>
                <a:gd name="T84" fmla="*/ 1197 w 1764"/>
                <a:gd name="T85" fmla="*/ 901 h 1802"/>
                <a:gd name="T86" fmla="*/ 881 w 1764"/>
                <a:gd name="T87" fmla="*/ 1216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4" h="1802">
                  <a:moveTo>
                    <a:pt x="1551" y="989"/>
                  </a:moveTo>
                  <a:cubicBezTo>
                    <a:pt x="1555" y="960"/>
                    <a:pt x="1557" y="931"/>
                    <a:pt x="1557" y="901"/>
                  </a:cubicBezTo>
                  <a:cubicBezTo>
                    <a:pt x="1557" y="871"/>
                    <a:pt x="1555" y="842"/>
                    <a:pt x="1551" y="813"/>
                  </a:cubicBezTo>
                  <a:lnTo>
                    <a:pt x="1742" y="664"/>
                  </a:lnTo>
                  <a:cubicBezTo>
                    <a:pt x="1759" y="650"/>
                    <a:pt x="1764" y="626"/>
                    <a:pt x="1752" y="606"/>
                  </a:cubicBezTo>
                  <a:lnTo>
                    <a:pt x="1572" y="294"/>
                  </a:lnTo>
                  <a:cubicBezTo>
                    <a:pt x="1561" y="275"/>
                    <a:pt x="1537" y="267"/>
                    <a:pt x="1517" y="275"/>
                  </a:cubicBezTo>
                  <a:lnTo>
                    <a:pt x="1293" y="365"/>
                  </a:lnTo>
                  <a:cubicBezTo>
                    <a:pt x="1246" y="330"/>
                    <a:pt x="1196" y="299"/>
                    <a:pt x="1141" y="276"/>
                  </a:cubicBezTo>
                  <a:lnTo>
                    <a:pt x="1107" y="38"/>
                  </a:lnTo>
                  <a:cubicBezTo>
                    <a:pt x="1103" y="17"/>
                    <a:pt x="1084" y="0"/>
                    <a:pt x="1062" y="0"/>
                  </a:cubicBezTo>
                  <a:lnTo>
                    <a:pt x="701" y="0"/>
                  </a:lnTo>
                  <a:cubicBezTo>
                    <a:pt x="679" y="0"/>
                    <a:pt x="660" y="17"/>
                    <a:pt x="657" y="38"/>
                  </a:cubicBezTo>
                  <a:lnTo>
                    <a:pt x="623" y="276"/>
                  </a:lnTo>
                  <a:cubicBezTo>
                    <a:pt x="568" y="299"/>
                    <a:pt x="517" y="329"/>
                    <a:pt x="471" y="365"/>
                  </a:cubicBezTo>
                  <a:lnTo>
                    <a:pt x="246" y="275"/>
                  </a:lnTo>
                  <a:cubicBezTo>
                    <a:pt x="226" y="267"/>
                    <a:pt x="203" y="275"/>
                    <a:pt x="191" y="294"/>
                  </a:cubicBezTo>
                  <a:lnTo>
                    <a:pt x="11" y="606"/>
                  </a:lnTo>
                  <a:cubicBezTo>
                    <a:pt x="0" y="626"/>
                    <a:pt x="5" y="650"/>
                    <a:pt x="22" y="664"/>
                  </a:cubicBezTo>
                  <a:lnTo>
                    <a:pt x="212" y="813"/>
                  </a:lnTo>
                  <a:cubicBezTo>
                    <a:pt x="208" y="842"/>
                    <a:pt x="206" y="871"/>
                    <a:pt x="206" y="901"/>
                  </a:cubicBezTo>
                  <a:cubicBezTo>
                    <a:pt x="206" y="931"/>
                    <a:pt x="208" y="960"/>
                    <a:pt x="212" y="989"/>
                  </a:cubicBezTo>
                  <a:lnTo>
                    <a:pt x="22" y="1138"/>
                  </a:lnTo>
                  <a:cubicBezTo>
                    <a:pt x="5" y="1151"/>
                    <a:pt x="0" y="1176"/>
                    <a:pt x="11" y="1196"/>
                  </a:cubicBezTo>
                  <a:lnTo>
                    <a:pt x="191" y="1508"/>
                  </a:lnTo>
                  <a:cubicBezTo>
                    <a:pt x="203" y="1527"/>
                    <a:pt x="226" y="1535"/>
                    <a:pt x="246" y="1527"/>
                  </a:cubicBezTo>
                  <a:lnTo>
                    <a:pt x="471" y="1437"/>
                  </a:lnTo>
                  <a:cubicBezTo>
                    <a:pt x="517" y="1472"/>
                    <a:pt x="568" y="1502"/>
                    <a:pt x="623" y="1525"/>
                  </a:cubicBezTo>
                  <a:lnTo>
                    <a:pt x="657" y="1764"/>
                  </a:lnTo>
                  <a:cubicBezTo>
                    <a:pt x="660" y="1785"/>
                    <a:pt x="679" y="1802"/>
                    <a:pt x="701" y="1802"/>
                  </a:cubicBezTo>
                  <a:lnTo>
                    <a:pt x="1062" y="1802"/>
                  </a:lnTo>
                  <a:cubicBezTo>
                    <a:pt x="1084" y="1802"/>
                    <a:pt x="1103" y="1785"/>
                    <a:pt x="1106" y="1764"/>
                  </a:cubicBezTo>
                  <a:lnTo>
                    <a:pt x="1140" y="1525"/>
                  </a:lnTo>
                  <a:cubicBezTo>
                    <a:pt x="1195" y="1502"/>
                    <a:pt x="1246" y="1473"/>
                    <a:pt x="1292" y="1437"/>
                  </a:cubicBezTo>
                  <a:lnTo>
                    <a:pt x="1517" y="1527"/>
                  </a:lnTo>
                  <a:cubicBezTo>
                    <a:pt x="1537" y="1535"/>
                    <a:pt x="1560" y="1527"/>
                    <a:pt x="1572" y="1508"/>
                  </a:cubicBezTo>
                  <a:lnTo>
                    <a:pt x="1752" y="1196"/>
                  </a:lnTo>
                  <a:cubicBezTo>
                    <a:pt x="1763" y="1176"/>
                    <a:pt x="1758" y="1152"/>
                    <a:pt x="1741" y="1138"/>
                  </a:cubicBezTo>
                  <a:lnTo>
                    <a:pt x="1551" y="989"/>
                  </a:lnTo>
                  <a:close/>
                  <a:moveTo>
                    <a:pt x="881" y="1216"/>
                  </a:moveTo>
                  <a:cubicBezTo>
                    <a:pt x="707" y="1216"/>
                    <a:pt x="566" y="1075"/>
                    <a:pt x="566" y="901"/>
                  </a:cubicBezTo>
                  <a:cubicBezTo>
                    <a:pt x="566" y="727"/>
                    <a:pt x="707" y="586"/>
                    <a:pt x="881" y="586"/>
                  </a:cubicBezTo>
                  <a:cubicBezTo>
                    <a:pt x="1056" y="586"/>
                    <a:pt x="1197" y="727"/>
                    <a:pt x="1197" y="901"/>
                  </a:cubicBezTo>
                  <a:cubicBezTo>
                    <a:pt x="1197" y="1075"/>
                    <a:pt x="1056" y="1216"/>
                    <a:pt x="881" y="121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nvGrpSpPr>
            <p:cNvPr id="520" name="Group 519"/>
            <p:cNvGrpSpPr/>
            <p:nvPr/>
          </p:nvGrpSpPr>
          <p:grpSpPr>
            <a:xfrm>
              <a:off x="2023244" y="5020812"/>
              <a:ext cx="247463" cy="250413"/>
              <a:chOff x="-49026" y="1309594"/>
              <a:chExt cx="1090613" cy="927101"/>
            </a:xfrm>
          </p:grpSpPr>
          <p:sp>
            <p:nvSpPr>
              <p:cNvPr id="521" name="Freeform 44"/>
              <p:cNvSpPr>
                <a:spLocks noEditPoints="1"/>
              </p:cNvSpPr>
              <p:nvPr/>
            </p:nvSpPr>
            <p:spPr bwMode="auto">
              <a:xfrm>
                <a:off x="681223" y="1849344"/>
                <a:ext cx="212725" cy="276226"/>
              </a:xfrm>
              <a:custGeom>
                <a:avLst/>
                <a:gdLst>
                  <a:gd name="T0" fmla="*/ 56 w 56"/>
                  <a:gd name="T1" fmla="*/ 68 h 73"/>
                  <a:gd name="T2" fmla="*/ 5 w 56"/>
                  <a:gd name="T3" fmla="*/ 73 h 73"/>
                  <a:gd name="T4" fmla="*/ 0 w 56"/>
                  <a:gd name="T5" fmla="*/ 5 h 73"/>
                  <a:gd name="T6" fmla="*/ 51 w 56"/>
                  <a:gd name="T7" fmla="*/ 0 h 73"/>
                  <a:gd name="T8" fmla="*/ 40 w 56"/>
                  <a:gd name="T9" fmla="*/ 61 h 73"/>
                  <a:gd name="T10" fmla="*/ 40 w 56"/>
                  <a:gd name="T11" fmla="*/ 59 h 73"/>
                  <a:gd name="T12" fmla="*/ 40 w 56"/>
                  <a:gd name="T13" fmla="*/ 61 h 73"/>
                  <a:gd name="T14" fmla="*/ 36 w 56"/>
                  <a:gd name="T15" fmla="*/ 56 h 73"/>
                  <a:gd name="T16" fmla="*/ 37 w 56"/>
                  <a:gd name="T17" fmla="*/ 57 h 73"/>
                  <a:gd name="T18" fmla="*/ 45 w 56"/>
                  <a:gd name="T19" fmla="*/ 57 h 73"/>
                  <a:gd name="T20" fmla="*/ 44 w 56"/>
                  <a:gd name="T21" fmla="*/ 56 h 73"/>
                  <a:gd name="T22" fmla="*/ 40 w 56"/>
                  <a:gd name="T23" fmla="*/ 52 h 73"/>
                  <a:gd name="T24" fmla="*/ 40 w 56"/>
                  <a:gd name="T25" fmla="*/ 54 h 73"/>
                  <a:gd name="T26" fmla="*/ 40 w 56"/>
                  <a:gd name="T27" fmla="*/ 52 h 73"/>
                  <a:gd name="T28" fmla="*/ 49 w 56"/>
                  <a:gd name="T29" fmla="*/ 18 h 73"/>
                  <a:gd name="T30" fmla="*/ 50 w 56"/>
                  <a:gd name="T31" fmla="*/ 8 h 73"/>
                  <a:gd name="T32" fmla="*/ 7 w 56"/>
                  <a:gd name="T33" fmla="*/ 7 h 73"/>
                  <a:gd name="T34" fmla="*/ 6 w 56"/>
                  <a:gd name="T35" fmla="*/ 17 h 73"/>
                  <a:gd name="T36" fmla="*/ 15 w 56"/>
                  <a:gd name="T37" fmla="*/ 38 h 73"/>
                  <a:gd name="T38" fmla="*/ 16 w 56"/>
                  <a:gd name="T39" fmla="*/ 39 h 73"/>
                  <a:gd name="T40" fmla="*/ 17 w 56"/>
                  <a:gd name="T41" fmla="*/ 36 h 73"/>
                  <a:gd name="T42" fmla="*/ 20 w 56"/>
                  <a:gd name="T43" fmla="*/ 35 h 73"/>
                  <a:gd name="T44" fmla="*/ 19 w 56"/>
                  <a:gd name="T45" fmla="*/ 34 h 73"/>
                  <a:gd name="T46" fmla="*/ 17 w 56"/>
                  <a:gd name="T47" fmla="*/ 31 h 73"/>
                  <a:gd name="T48" fmla="*/ 16 w 56"/>
                  <a:gd name="T49" fmla="*/ 31 h 73"/>
                  <a:gd name="T50" fmla="*/ 15 w 56"/>
                  <a:gd name="T51" fmla="*/ 34 h 73"/>
                  <a:gd name="T52" fmla="*/ 12 w 56"/>
                  <a:gd name="T53" fmla="*/ 35 h 73"/>
                  <a:gd name="T54" fmla="*/ 12 w 56"/>
                  <a:gd name="T55" fmla="*/ 36 h 73"/>
                  <a:gd name="T56" fmla="*/ 15 w 56"/>
                  <a:gd name="T57" fmla="*/ 38 h 73"/>
                  <a:gd name="T58" fmla="*/ 13 w 56"/>
                  <a:gd name="T59" fmla="*/ 59 h 73"/>
                  <a:gd name="T60" fmla="*/ 14 w 56"/>
                  <a:gd name="T61" fmla="*/ 60 h 73"/>
                  <a:gd name="T62" fmla="*/ 18 w 56"/>
                  <a:gd name="T63" fmla="*/ 60 h 73"/>
                  <a:gd name="T64" fmla="*/ 19 w 56"/>
                  <a:gd name="T65" fmla="*/ 59 h 73"/>
                  <a:gd name="T66" fmla="*/ 17 w 56"/>
                  <a:gd name="T67" fmla="*/ 57 h 73"/>
                  <a:gd name="T68" fmla="*/ 19 w 56"/>
                  <a:gd name="T69" fmla="*/ 54 h 73"/>
                  <a:gd name="T70" fmla="*/ 18 w 56"/>
                  <a:gd name="T71" fmla="*/ 53 h 73"/>
                  <a:gd name="T72" fmla="*/ 14 w 56"/>
                  <a:gd name="T73" fmla="*/ 53 h 73"/>
                  <a:gd name="T74" fmla="*/ 13 w 56"/>
                  <a:gd name="T75" fmla="*/ 54 h 73"/>
                  <a:gd name="T76" fmla="*/ 15 w 56"/>
                  <a:gd name="T77" fmla="*/ 56 h 73"/>
                  <a:gd name="T78" fmla="*/ 37 w 56"/>
                  <a:gd name="T79" fmla="*/ 34 h 73"/>
                  <a:gd name="T80" fmla="*/ 36 w 56"/>
                  <a:gd name="T81" fmla="*/ 35 h 73"/>
                  <a:gd name="T82" fmla="*/ 44 w 56"/>
                  <a:gd name="T83" fmla="*/ 36 h 73"/>
                  <a:gd name="T84" fmla="*/ 45 w 56"/>
                  <a:gd name="T85" fmla="*/ 35 h 73"/>
                  <a:gd name="T86" fmla="*/ 37 w 56"/>
                  <a:gd name="T87" fmla="*/ 34 h 73"/>
                  <a:gd name="T88" fmla="*/ 7 w 56"/>
                  <a:gd name="T89" fmla="*/ 26 h 73"/>
                  <a:gd name="T90" fmla="*/ 6 w 56"/>
                  <a:gd name="T91" fmla="*/ 42 h 73"/>
                  <a:gd name="T92" fmla="*/ 25 w 56"/>
                  <a:gd name="T93" fmla="*/ 43 h 73"/>
                  <a:gd name="T94" fmla="*/ 25 w 56"/>
                  <a:gd name="T95" fmla="*/ 27 h 73"/>
                  <a:gd name="T96" fmla="*/ 49 w 56"/>
                  <a:gd name="T97" fmla="*/ 26 h 73"/>
                  <a:gd name="T98" fmla="*/ 31 w 56"/>
                  <a:gd name="T99" fmla="*/ 27 h 73"/>
                  <a:gd name="T100" fmla="*/ 32 w 56"/>
                  <a:gd name="T101" fmla="*/ 43 h 73"/>
                  <a:gd name="T102" fmla="*/ 50 w 56"/>
                  <a:gd name="T103" fmla="*/ 42 h 73"/>
                  <a:gd name="T104" fmla="*/ 49 w 56"/>
                  <a:gd name="T105" fmla="*/ 26 h 73"/>
                  <a:gd name="T106" fmla="*/ 25 w 56"/>
                  <a:gd name="T107" fmla="*/ 65 h 73"/>
                  <a:gd name="T108" fmla="*/ 25 w 56"/>
                  <a:gd name="T109" fmla="*/ 49 h 73"/>
                  <a:gd name="T110" fmla="*/ 7 w 56"/>
                  <a:gd name="T111" fmla="*/ 48 h 73"/>
                  <a:gd name="T112" fmla="*/ 6 w 56"/>
                  <a:gd name="T113" fmla="*/ 64 h 73"/>
                  <a:gd name="T114" fmla="*/ 32 w 56"/>
                  <a:gd name="T115" fmla="*/ 65 h 73"/>
                  <a:gd name="T116" fmla="*/ 50 w 56"/>
                  <a:gd name="T117" fmla="*/ 64 h 73"/>
                  <a:gd name="T118" fmla="*/ 49 w 56"/>
                  <a:gd name="T119" fmla="*/ 48 h 73"/>
                  <a:gd name="T120" fmla="*/ 31 w 56"/>
                  <a:gd name="T121" fmla="*/ 49 h 73"/>
                  <a:gd name="T122" fmla="*/ 32 w 56"/>
                  <a:gd name="T123"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73">
                    <a:moveTo>
                      <a:pt x="56" y="5"/>
                    </a:moveTo>
                    <a:cubicBezTo>
                      <a:pt x="56" y="26"/>
                      <a:pt x="56" y="47"/>
                      <a:pt x="56" y="68"/>
                    </a:cubicBezTo>
                    <a:cubicBezTo>
                      <a:pt x="56" y="71"/>
                      <a:pt x="54" y="73"/>
                      <a:pt x="51" y="73"/>
                    </a:cubicBezTo>
                    <a:cubicBezTo>
                      <a:pt x="35" y="73"/>
                      <a:pt x="21" y="73"/>
                      <a:pt x="5" y="73"/>
                    </a:cubicBezTo>
                    <a:cubicBezTo>
                      <a:pt x="2" y="73"/>
                      <a:pt x="0" y="71"/>
                      <a:pt x="0" y="68"/>
                    </a:cubicBezTo>
                    <a:cubicBezTo>
                      <a:pt x="0" y="47"/>
                      <a:pt x="0" y="26"/>
                      <a:pt x="0" y="5"/>
                    </a:cubicBezTo>
                    <a:cubicBezTo>
                      <a:pt x="0" y="2"/>
                      <a:pt x="2" y="0"/>
                      <a:pt x="5" y="0"/>
                    </a:cubicBezTo>
                    <a:cubicBezTo>
                      <a:pt x="21" y="0"/>
                      <a:pt x="35" y="0"/>
                      <a:pt x="51" y="0"/>
                    </a:cubicBezTo>
                    <a:cubicBezTo>
                      <a:pt x="54" y="0"/>
                      <a:pt x="56" y="2"/>
                      <a:pt x="56" y="5"/>
                    </a:cubicBezTo>
                    <a:close/>
                    <a:moveTo>
                      <a:pt x="40" y="61"/>
                    </a:moveTo>
                    <a:cubicBezTo>
                      <a:pt x="41" y="61"/>
                      <a:pt x="41" y="60"/>
                      <a:pt x="41" y="60"/>
                    </a:cubicBezTo>
                    <a:cubicBezTo>
                      <a:pt x="41" y="59"/>
                      <a:pt x="41" y="59"/>
                      <a:pt x="40" y="59"/>
                    </a:cubicBezTo>
                    <a:cubicBezTo>
                      <a:pt x="40" y="59"/>
                      <a:pt x="39" y="59"/>
                      <a:pt x="39" y="60"/>
                    </a:cubicBezTo>
                    <a:cubicBezTo>
                      <a:pt x="39" y="60"/>
                      <a:pt x="40" y="61"/>
                      <a:pt x="40" y="61"/>
                    </a:cubicBezTo>
                    <a:close/>
                    <a:moveTo>
                      <a:pt x="37" y="56"/>
                    </a:moveTo>
                    <a:cubicBezTo>
                      <a:pt x="37" y="56"/>
                      <a:pt x="36" y="56"/>
                      <a:pt x="36" y="56"/>
                    </a:cubicBezTo>
                    <a:cubicBezTo>
                      <a:pt x="36" y="57"/>
                      <a:pt x="36" y="57"/>
                      <a:pt x="36" y="57"/>
                    </a:cubicBezTo>
                    <a:cubicBezTo>
                      <a:pt x="36" y="57"/>
                      <a:pt x="37" y="57"/>
                      <a:pt x="37" y="57"/>
                    </a:cubicBezTo>
                    <a:cubicBezTo>
                      <a:pt x="44" y="57"/>
                      <a:pt x="44" y="57"/>
                      <a:pt x="44" y="57"/>
                    </a:cubicBezTo>
                    <a:cubicBezTo>
                      <a:pt x="44" y="57"/>
                      <a:pt x="45" y="57"/>
                      <a:pt x="45" y="57"/>
                    </a:cubicBezTo>
                    <a:cubicBezTo>
                      <a:pt x="45" y="56"/>
                      <a:pt x="45" y="56"/>
                      <a:pt x="45" y="56"/>
                    </a:cubicBezTo>
                    <a:cubicBezTo>
                      <a:pt x="45" y="56"/>
                      <a:pt x="44" y="56"/>
                      <a:pt x="44" y="56"/>
                    </a:cubicBezTo>
                    <a:cubicBezTo>
                      <a:pt x="37" y="56"/>
                      <a:pt x="37" y="56"/>
                      <a:pt x="37" y="56"/>
                    </a:cubicBezTo>
                    <a:close/>
                    <a:moveTo>
                      <a:pt x="40" y="52"/>
                    </a:moveTo>
                    <a:cubicBezTo>
                      <a:pt x="40" y="52"/>
                      <a:pt x="39" y="53"/>
                      <a:pt x="39" y="53"/>
                    </a:cubicBezTo>
                    <a:cubicBezTo>
                      <a:pt x="39" y="54"/>
                      <a:pt x="40" y="54"/>
                      <a:pt x="40" y="54"/>
                    </a:cubicBezTo>
                    <a:cubicBezTo>
                      <a:pt x="41" y="54"/>
                      <a:pt x="41" y="54"/>
                      <a:pt x="41" y="53"/>
                    </a:cubicBezTo>
                    <a:cubicBezTo>
                      <a:pt x="41" y="53"/>
                      <a:pt x="41" y="52"/>
                      <a:pt x="40" y="52"/>
                    </a:cubicBezTo>
                    <a:close/>
                    <a:moveTo>
                      <a:pt x="7" y="18"/>
                    </a:moveTo>
                    <a:cubicBezTo>
                      <a:pt x="49" y="18"/>
                      <a:pt x="49" y="18"/>
                      <a:pt x="49" y="18"/>
                    </a:cubicBezTo>
                    <a:cubicBezTo>
                      <a:pt x="50" y="18"/>
                      <a:pt x="50" y="17"/>
                      <a:pt x="50" y="17"/>
                    </a:cubicBezTo>
                    <a:cubicBezTo>
                      <a:pt x="50" y="8"/>
                      <a:pt x="50" y="8"/>
                      <a:pt x="50" y="8"/>
                    </a:cubicBezTo>
                    <a:cubicBezTo>
                      <a:pt x="50" y="7"/>
                      <a:pt x="50" y="7"/>
                      <a:pt x="49" y="7"/>
                    </a:cubicBezTo>
                    <a:cubicBezTo>
                      <a:pt x="7" y="7"/>
                      <a:pt x="7" y="7"/>
                      <a:pt x="7" y="7"/>
                    </a:cubicBezTo>
                    <a:cubicBezTo>
                      <a:pt x="7" y="7"/>
                      <a:pt x="6" y="7"/>
                      <a:pt x="6" y="8"/>
                    </a:cubicBezTo>
                    <a:cubicBezTo>
                      <a:pt x="6" y="17"/>
                      <a:pt x="6" y="17"/>
                      <a:pt x="6" y="17"/>
                    </a:cubicBezTo>
                    <a:cubicBezTo>
                      <a:pt x="6" y="17"/>
                      <a:pt x="7" y="18"/>
                      <a:pt x="7" y="18"/>
                    </a:cubicBezTo>
                    <a:close/>
                    <a:moveTo>
                      <a:pt x="15" y="38"/>
                    </a:moveTo>
                    <a:cubicBezTo>
                      <a:pt x="15" y="39"/>
                      <a:pt x="15" y="39"/>
                      <a:pt x="16" y="39"/>
                    </a:cubicBezTo>
                    <a:cubicBezTo>
                      <a:pt x="16" y="39"/>
                      <a:pt x="16" y="39"/>
                      <a:pt x="16" y="39"/>
                    </a:cubicBezTo>
                    <a:cubicBezTo>
                      <a:pt x="16" y="39"/>
                      <a:pt x="17" y="39"/>
                      <a:pt x="17" y="38"/>
                    </a:cubicBezTo>
                    <a:cubicBezTo>
                      <a:pt x="17" y="36"/>
                      <a:pt x="17" y="36"/>
                      <a:pt x="17" y="36"/>
                    </a:cubicBezTo>
                    <a:cubicBezTo>
                      <a:pt x="19" y="36"/>
                      <a:pt x="19" y="36"/>
                      <a:pt x="19" y="36"/>
                    </a:cubicBezTo>
                    <a:cubicBezTo>
                      <a:pt x="20" y="36"/>
                      <a:pt x="20" y="35"/>
                      <a:pt x="20" y="35"/>
                    </a:cubicBezTo>
                    <a:cubicBezTo>
                      <a:pt x="20" y="35"/>
                      <a:pt x="20" y="35"/>
                      <a:pt x="20" y="35"/>
                    </a:cubicBezTo>
                    <a:cubicBezTo>
                      <a:pt x="20" y="34"/>
                      <a:pt x="20" y="34"/>
                      <a:pt x="19" y="34"/>
                    </a:cubicBezTo>
                    <a:cubicBezTo>
                      <a:pt x="17" y="34"/>
                      <a:pt x="17" y="34"/>
                      <a:pt x="17" y="34"/>
                    </a:cubicBezTo>
                    <a:cubicBezTo>
                      <a:pt x="17" y="31"/>
                      <a:pt x="17" y="31"/>
                      <a:pt x="17" y="31"/>
                    </a:cubicBezTo>
                    <a:cubicBezTo>
                      <a:pt x="17" y="31"/>
                      <a:pt x="16" y="31"/>
                      <a:pt x="16" y="31"/>
                    </a:cubicBezTo>
                    <a:cubicBezTo>
                      <a:pt x="16" y="31"/>
                      <a:pt x="16" y="31"/>
                      <a:pt x="16" y="31"/>
                    </a:cubicBezTo>
                    <a:cubicBezTo>
                      <a:pt x="15" y="31"/>
                      <a:pt x="15" y="31"/>
                      <a:pt x="15" y="31"/>
                    </a:cubicBezTo>
                    <a:cubicBezTo>
                      <a:pt x="15" y="34"/>
                      <a:pt x="15" y="34"/>
                      <a:pt x="15" y="34"/>
                    </a:cubicBezTo>
                    <a:cubicBezTo>
                      <a:pt x="12" y="34"/>
                      <a:pt x="12" y="34"/>
                      <a:pt x="12" y="34"/>
                    </a:cubicBezTo>
                    <a:cubicBezTo>
                      <a:pt x="12" y="34"/>
                      <a:pt x="12" y="34"/>
                      <a:pt x="12" y="35"/>
                    </a:cubicBezTo>
                    <a:cubicBezTo>
                      <a:pt x="12" y="35"/>
                      <a:pt x="12" y="35"/>
                      <a:pt x="12" y="35"/>
                    </a:cubicBezTo>
                    <a:cubicBezTo>
                      <a:pt x="12" y="35"/>
                      <a:pt x="12" y="36"/>
                      <a:pt x="12" y="36"/>
                    </a:cubicBezTo>
                    <a:cubicBezTo>
                      <a:pt x="15" y="36"/>
                      <a:pt x="15" y="36"/>
                      <a:pt x="15" y="36"/>
                    </a:cubicBezTo>
                    <a:cubicBezTo>
                      <a:pt x="15" y="38"/>
                      <a:pt x="15" y="38"/>
                      <a:pt x="15" y="38"/>
                    </a:cubicBezTo>
                    <a:close/>
                    <a:moveTo>
                      <a:pt x="13" y="58"/>
                    </a:moveTo>
                    <a:cubicBezTo>
                      <a:pt x="12" y="59"/>
                      <a:pt x="12" y="59"/>
                      <a:pt x="13" y="59"/>
                    </a:cubicBezTo>
                    <a:cubicBezTo>
                      <a:pt x="13" y="60"/>
                      <a:pt x="13" y="60"/>
                      <a:pt x="13" y="60"/>
                    </a:cubicBezTo>
                    <a:cubicBezTo>
                      <a:pt x="13" y="60"/>
                      <a:pt x="14" y="60"/>
                      <a:pt x="14" y="60"/>
                    </a:cubicBezTo>
                    <a:cubicBezTo>
                      <a:pt x="16" y="58"/>
                      <a:pt x="16" y="58"/>
                      <a:pt x="16" y="58"/>
                    </a:cubicBezTo>
                    <a:cubicBezTo>
                      <a:pt x="18" y="60"/>
                      <a:pt x="18" y="60"/>
                      <a:pt x="18" y="60"/>
                    </a:cubicBezTo>
                    <a:cubicBezTo>
                      <a:pt x="18" y="60"/>
                      <a:pt x="18" y="60"/>
                      <a:pt x="19" y="60"/>
                    </a:cubicBezTo>
                    <a:cubicBezTo>
                      <a:pt x="19" y="59"/>
                      <a:pt x="19" y="59"/>
                      <a:pt x="19" y="59"/>
                    </a:cubicBezTo>
                    <a:cubicBezTo>
                      <a:pt x="19" y="59"/>
                      <a:pt x="19" y="59"/>
                      <a:pt x="19" y="58"/>
                    </a:cubicBezTo>
                    <a:cubicBezTo>
                      <a:pt x="17" y="57"/>
                      <a:pt x="17" y="57"/>
                      <a:pt x="17" y="57"/>
                    </a:cubicBezTo>
                    <a:cubicBezTo>
                      <a:pt x="19" y="55"/>
                      <a:pt x="19" y="55"/>
                      <a:pt x="19" y="55"/>
                    </a:cubicBezTo>
                    <a:cubicBezTo>
                      <a:pt x="19" y="54"/>
                      <a:pt x="19" y="54"/>
                      <a:pt x="19" y="54"/>
                    </a:cubicBezTo>
                    <a:cubicBezTo>
                      <a:pt x="19" y="53"/>
                      <a:pt x="19" y="53"/>
                      <a:pt x="19" y="53"/>
                    </a:cubicBezTo>
                    <a:cubicBezTo>
                      <a:pt x="18" y="53"/>
                      <a:pt x="18" y="53"/>
                      <a:pt x="18" y="53"/>
                    </a:cubicBezTo>
                    <a:cubicBezTo>
                      <a:pt x="16" y="55"/>
                      <a:pt x="16" y="55"/>
                      <a:pt x="16" y="55"/>
                    </a:cubicBezTo>
                    <a:cubicBezTo>
                      <a:pt x="14" y="53"/>
                      <a:pt x="14" y="53"/>
                      <a:pt x="14" y="53"/>
                    </a:cubicBezTo>
                    <a:cubicBezTo>
                      <a:pt x="14" y="53"/>
                      <a:pt x="13" y="53"/>
                      <a:pt x="13" y="53"/>
                    </a:cubicBezTo>
                    <a:cubicBezTo>
                      <a:pt x="13" y="54"/>
                      <a:pt x="13" y="54"/>
                      <a:pt x="13" y="54"/>
                    </a:cubicBezTo>
                    <a:cubicBezTo>
                      <a:pt x="12" y="54"/>
                      <a:pt x="12" y="54"/>
                      <a:pt x="13" y="55"/>
                    </a:cubicBezTo>
                    <a:cubicBezTo>
                      <a:pt x="15" y="56"/>
                      <a:pt x="15" y="56"/>
                      <a:pt x="15" y="56"/>
                    </a:cubicBezTo>
                    <a:cubicBezTo>
                      <a:pt x="13" y="58"/>
                      <a:pt x="13" y="58"/>
                      <a:pt x="13" y="58"/>
                    </a:cubicBezTo>
                    <a:close/>
                    <a:moveTo>
                      <a:pt x="37" y="34"/>
                    </a:moveTo>
                    <a:cubicBezTo>
                      <a:pt x="37" y="34"/>
                      <a:pt x="36" y="34"/>
                      <a:pt x="36" y="35"/>
                    </a:cubicBezTo>
                    <a:cubicBezTo>
                      <a:pt x="36" y="35"/>
                      <a:pt x="36" y="35"/>
                      <a:pt x="36" y="35"/>
                    </a:cubicBezTo>
                    <a:cubicBezTo>
                      <a:pt x="36" y="35"/>
                      <a:pt x="37" y="36"/>
                      <a:pt x="37" y="36"/>
                    </a:cubicBezTo>
                    <a:cubicBezTo>
                      <a:pt x="44" y="36"/>
                      <a:pt x="44" y="36"/>
                      <a:pt x="44" y="36"/>
                    </a:cubicBezTo>
                    <a:cubicBezTo>
                      <a:pt x="44" y="36"/>
                      <a:pt x="45" y="35"/>
                      <a:pt x="45" y="35"/>
                    </a:cubicBezTo>
                    <a:cubicBezTo>
                      <a:pt x="45" y="35"/>
                      <a:pt x="45" y="35"/>
                      <a:pt x="45" y="35"/>
                    </a:cubicBezTo>
                    <a:cubicBezTo>
                      <a:pt x="45" y="34"/>
                      <a:pt x="44" y="34"/>
                      <a:pt x="44" y="34"/>
                    </a:cubicBezTo>
                    <a:cubicBezTo>
                      <a:pt x="37" y="34"/>
                      <a:pt x="37" y="34"/>
                      <a:pt x="37" y="34"/>
                    </a:cubicBezTo>
                    <a:close/>
                    <a:moveTo>
                      <a:pt x="25" y="26"/>
                    </a:moveTo>
                    <a:cubicBezTo>
                      <a:pt x="7" y="26"/>
                      <a:pt x="7" y="26"/>
                      <a:pt x="7" y="26"/>
                    </a:cubicBezTo>
                    <a:cubicBezTo>
                      <a:pt x="7" y="26"/>
                      <a:pt x="6" y="27"/>
                      <a:pt x="6" y="27"/>
                    </a:cubicBezTo>
                    <a:cubicBezTo>
                      <a:pt x="6" y="42"/>
                      <a:pt x="6" y="42"/>
                      <a:pt x="6" y="42"/>
                    </a:cubicBezTo>
                    <a:cubicBezTo>
                      <a:pt x="6" y="43"/>
                      <a:pt x="7" y="43"/>
                      <a:pt x="7" y="43"/>
                    </a:cubicBezTo>
                    <a:cubicBezTo>
                      <a:pt x="25" y="43"/>
                      <a:pt x="25" y="43"/>
                      <a:pt x="25" y="43"/>
                    </a:cubicBezTo>
                    <a:cubicBezTo>
                      <a:pt x="25" y="43"/>
                      <a:pt x="25" y="43"/>
                      <a:pt x="25" y="42"/>
                    </a:cubicBezTo>
                    <a:cubicBezTo>
                      <a:pt x="25" y="27"/>
                      <a:pt x="25" y="27"/>
                      <a:pt x="25" y="27"/>
                    </a:cubicBezTo>
                    <a:cubicBezTo>
                      <a:pt x="25" y="27"/>
                      <a:pt x="25" y="26"/>
                      <a:pt x="25" y="26"/>
                    </a:cubicBezTo>
                    <a:close/>
                    <a:moveTo>
                      <a:pt x="49" y="26"/>
                    </a:moveTo>
                    <a:cubicBezTo>
                      <a:pt x="32" y="26"/>
                      <a:pt x="32" y="26"/>
                      <a:pt x="32" y="26"/>
                    </a:cubicBezTo>
                    <a:cubicBezTo>
                      <a:pt x="31" y="26"/>
                      <a:pt x="31" y="27"/>
                      <a:pt x="31" y="27"/>
                    </a:cubicBezTo>
                    <a:cubicBezTo>
                      <a:pt x="31" y="42"/>
                      <a:pt x="31" y="42"/>
                      <a:pt x="31" y="42"/>
                    </a:cubicBezTo>
                    <a:cubicBezTo>
                      <a:pt x="31" y="43"/>
                      <a:pt x="31" y="43"/>
                      <a:pt x="32" y="43"/>
                    </a:cubicBezTo>
                    <a:cubicBezTo>
                      <a:pt x="49" y="43"/>
                      <a:pt x="49" y="43"/>
                      <a:pt x="49" y="43"/>
                    </a:cubicBezTo>
                    <a:cubicBezTo>
                      <a:pt x="50" y="43"/>
                      <a:pt x="50" y="43"/>
                      <a:pt x="50" y="42"/>
                    </a:cubicBezTo>
                    <a:cubicBezTo>
                      <a:pt x="50" y="27"/>
                      <a:pt x="50" y="27"/>
                      <a:pt x="50" y="27"/>
                    </a:cubicBezTo>
                    <a:cubicBezTo>
                      <a:pt x="50" y="27"/>
                      <a:pt x="50" y="26"/>
                      <a:pt x="49" y="26"/>
                    </a:cubicBezTo>
                    <a:close/>
                    <a:moveTo>
                      <a:pt x="7" y="65"/>
                    </a:moveTo>
                    <a:cubicBezTo>
                      <a:pt x="25" y="65"/>
                      <a:pt x="25" y="65"/>
                      <a:pt x="25" y="65"/>
                    </a:cubicBezTo>
                    <a:cubicBezTo>
                      <a:pt x="25" y="65"/>
                      <a:pt x="25" y="64"/>
                      <a:pt x="25" y="64"/>
                    </a:cubicBezTo>
                    <a:cubicBezTo>
                      <a:pt x="25" y="49"/>
                      <a:pt x="25" y="49"/>
                      <a:pt x="25" y="49"/>
                    </a:cubicBezTo>
                    <a:cubicBezTo>
                      <a:pt x="25" y="48"/>
                      <a:pt x="25" y="48"/>
                      <a:pt x="25" y="48"/>
                    </a:cubicBezTo>
                    <a:cubicBezTo>
                      <a:pt x="7" y="48"/>
                      <a:pt x="7" y="48"/>
                      <a:pt x="7" y="48"/>
                    </a:cubicBezTo>
                    <a:cubicBezTo>
                      <a:pt x="7" y="48"/>
                      <a:pt x="6" y="48"/>
                      <a:pt x="6" y="49"/>
                    </a:cubicBezTo>
                    <a:cubicBezTo>
                      <a:pt x="6" y="64"/>
                      <a:pt x="6" y="64"/>
                      <a:pt x="6" y="64"/>
                    </a:cubicBezTo>
                    <a:cubicBezTo>
                      <a:pt x="6" y="64"/>
                      <a:pt x="7" y="65"/>
                      <a:pt x="7" y="65"/>
                    </a:cubicBezTo>
                    <a:close/>
                    <a:moveTo>
                      <a:pt x="32" y="65"/>
                    </a:moveTo>
                    <a:cubicBezTo>
                      <a:pt x="49" y="65"/>
                      <a:pt x="49" y="65"/>
                      <a:pt x="49" y="65"/>
                    </a:cubicBezTo>
                    <a:cubicBezTo>
                      <a:pt x="50" y="65"/>
                      <a:pt x="50" y="64"/>
                      <a:pt x="50" y="64"/>
                    </a:cubicBezTo>
                    <a:cubicBezTo>
                      <a:pt x="50" y="49"/>
                      <a:pt x="50" y="49"/>
                      <a:pt x="50" y="49"/>
                    </a:cubicBezTo>
                    <a:cubicBezTo>
                      <a:pt x="50" y="48"/>
                      <a:pt x="50" y="48"/>
                      <a:pt x="49" y="48"/>
                    </a:cubicBezTo>
                    <a:cubicBezTo>
                      <a:pt x="32" y="48"/>
                      <a:pt x="32" y="48"/>
                      <a:pt x="32" y="48"/>
                    </a:cubicBezTo>
                    <a:cubicBezTo>
                      <a:pt x="31" y="48"/>
                      <a:pt x="31" y="48"/>
                      <a:pt x="31" y="49"/>
                    </a:cubicBezTo>
                    <a:cubicBezTo>
                      <a:pt x="31" y="64"/>
                      <a:pt x="31" y="64"/>
                      <a:pt x="31" y="64"/>
                    </a:cubicBezTo>
                    <a:cubicBezTo>
                      <a:pt x="31" y="64"/>
                      <a:pt x="31" y="65"/>
                      <a:pt x="32" y="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2" name="Freeform 45"/>
              <p:cNvSpPr>
                <a:spLocks/>
              </p:cNvSpPr>
              <p:nvPr/>
            </p:nvSpPr>
            <p:spPr bwMode="auto">
              <a:xfrm>
                <a:off x="235135" y="1765206"/>
                <a:ext cx="238126" cy="212725"/>
              </a:xfrm>
              <a:custGeom>
                <a:avLst/>
                <a:gdLst>
                  <a:gd name="T0" fmla="*/ 52 w 63"/>
                  <a:gd name="T1" fmla="*/ 0 h 56"/>
                  <a:gd name="T2" fmla="*/ 40 w 63"/>
                  <a:gd name="T3" fmla="*/ 7 h 56"/>
                  <a:gd name="T4" fmla="*/ 23 w 63"/>
                  <a:gd name="T5" fmla="*/ 7 h 56"/>
                  <a:gd name="T6" fmla="*/ 11 w 63"/>
                  <a:gd name="T7" fmla="*/ 0 h 56"/>
                  <a:gd name="T8" fmla="*/ 0 w 63"/>
                  <a:gd name="T9" fmla="*/ 10 h 56"/>
                  <a:gd name="T10" fmla="*/ 21 w 63"/>
                  <a:gd name="T11" fmla="*/ 56 h 56"/>
                  <a:gd name="T12" fmla="*/ 24 w 63"/>
                  <a:gd name="T13" fmla="*/ 32 h 56"/>
                  <a:gd name="T14" fmla="*/ 24 w 63"/>
                  <a:gd name="T15" fmla="*/ 30 h 56"/>
                  <a:gd name="T16" fmla="*/ 20 w 63"/>
                  <a:gd name="T17" fmla="*/ 25 h 56"/>
                  <a:gd name="T18" fmla="*/ 23 w 63"/>
                  <a:gd name="T19" fmla="*/ 12 h 56"/>
                  <a:gd name="T20" fmla="*/ 31 w 63"/>
                  <a:gd name="T21" fmla="*/ 13 h 56"/>
                  <a:gd name="T22" fmla="*/ 40 w 63"/>
                  <a:gd name="T23" fmla="*/ 12 h 56"/>
                  <a:gd name="T24" fmla="*/ 42 w 63"/>
                  <a:gd name="T25" fmla="*/ 25 h 56"/>
                  <a:gd name="T26" fmla="*/ 39 w 63"/>
                  <a:gd name="T27" fmla="*/ 30 h 56"/>
                  <a:gd name="T28" fmla="*/ 39 w 63"/>
                  <a:gd name="T29" fmla="*/ 32 h 56"/>
                  <a:gd name="T30" fmla="*/ 42 w 63"/>
                  <a:gd name="T31" fmla="*/ 56 h 56"/>
                  <a:gd name="T32" fmla="*/ 63 w 63"/>
                  <a:gd name="T33" fmla="*/ 10 h 56"/>
                  <a:gd name="T34" fmla="*/ 52 w 63"/>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6">
                    <a:moveTo>
                      <a:pt x="52" y="0"/>
                    </a:moveTo>
                    <a:cubicBezTo>
                      <a:pt x="49" y="3"/>
                      <a:pt x="45" y="6"/>
                      <a:pt x="40" y="7"/>
                    </a:cubicBezTo>
                    <a:cubicBezTo>
                      <a:pt x="34" y="9"/>
                      <a:pt x="28" y="9"/>
                      <a:pt x="23" y="7"/>
                    </a:cubicBezTo>
                    <a:cubicBezTo>
                      <a:pt x="18" y="6"/>
                      <a:pt x="14" y="3"/>
                      <a:pt x="11" y="0"/>
                    </a:cubicBezTo>
                    <a:cubicBezTo>
                      <a:pt x="8" y="4"/>
                      <a:pt x="4" y="7"/>
                      <a:pt x="0" y="10"/>
                    </a:cubicBezTo>
                    <a:cubicBezTo>
                      <a:pt x="21" y="56"/>
                      <a:pt x="21" y="56"/>
                      <a:pt x="21" y="56"/>
                    </a:cubicBezTo>
                    <a:cubicBezTo>
                      <a:pt x="22" y="46"/>
                      <a:pt x="23" y="38"/>
                      <a:pt x="24" y="32"/>
                    </a:cubicBezTo>
                    <a:cubicBezTo>
                      <a:pt x="24" y="31"/>
                      <a:pt x="24" y="30"/>
                      <a:pt x="24" y="30"/>
                    </a:cubicBezTo>
                    <a:cubicBezTo>
                      <a:pt x="23" y="28"/>
                      <a:pt x="21" y="26"/>
                      <a:pt x="20" y="25"/>
                    </a:cubicBezTo>
                    <a:cubicBezTo>
                      <a:pt x="20" y="21"/>
                      <a:pt x="19" y="12"/>
                      <a:pt x="23" y="12"/>
                    </a:cubicBezTo>
                    <a:cubicBezTo>
                      <a:pt x="25" y="13"/>
                      <a:pt x="29" y="13"/>
                      <a:pt x="31" y="13"/>
                    </a:cubicBezTo>
                    <a:cubicBezTo>
                      <a:pt x="34" y="13"/>
                      <a:pt x="38" y="13"/>
                      <a:pt x="40" y="12"/>
                    </a:cubicBezTo>
                    <a:cubicBezTo>
                      <a:pt x="44" y="12"/>
                      <a:pt x="43" y="21"/>
                      <a:pt x="42" y="25"/>
                    </a:cubicBezTo>
                    <a:cubicBezTo>
                      <a:pt x="42" y="26"/>
                      <a:pt x="40" y="28"/>
                      <a:pt x="39" y="30"/>
                    </a:cubicBezTo>
                    <a:cubicBezTo>
                      <a:pt x="38" y="30"/>
                      <a:pt x="39" y="31"/>
                      <a:pt x="39" y="32"/>
                    </a:cubicBezTo>
                    <a:cubicBezTo>
                      <a:pt x="40" y="38"/>
                      <a:pt x="41" y="47"/>
                      <a:pt x="42" y="56"/>
                    </a:cubicBezTo>
                    <a:cubicBezTo>
                      <a:pt x="63" y="10"/>
                      <a:pt x="63" y="10"/>
                      <a:pt x="63" y="10"/>
                    </a:cubicBezTo>
                    <a:cubicBezTo>
                      <a:pt x="59" y="7"/>
                      <a:pt x="55" y="4"/>
                      <a:pt x="52"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3" name="Freeform 46"/>
              <p:cNvSpPr>
                <a:spLocks noEditPoints="1"/>
              </p:cNvSpPr>
              <p:nvPr/>
            </p:nvSpPr>
            <p:spPr bwMode="auto">
              <a:xfrm>
                <a:off x="552638" y="1746159"/>
                <a:ext cx="488949" cy="490536"/>
              </a:xfrm>
              <a:custGeom>
                <a:avLst/>
                <a:gdLst>
                  <a:gd name="T0" fmla="*/ 65 w 129"/>
                  <a:gd name="T1" fmla="*/ 129 h 129"/>
                  <a:gd name="T2" fmla="*/ 0 w 129"/>
                  <a:gd name="T3" fmla="*/ 65 h 129"/>
                  <a:gd name="T4" fmla="*/ 65 w 129"/>
                  <a:gd name="T5" fmla="*/ 0 h 129"/>
                  <a:gd name="T6" fmla="*/ 129 w 129"/>
                  <a:gd name="T7" fmla="*/ 65 h 129"/>
                  <a:gd name="T8" fmla="*/ 65 w 129"/>
                  <a:gd name="T9" fmla="*/ 129 h 129"/>
                  <a:gd name="T10" fmla="*/ 65 w 129"/>
                  <a:gd name="T11" fmla="*/ 10 h 129"/>
                  <a:gd name="T12" fmla="*/ 10 w 129"/>
                  <a:gd name="T13" fmla="*/ 65 h 129"/>
                  <a:gd name="T14" fmla="*/ 65 w 129"/>
                  <a:gd name="T15" fmla="*/ 119 h 129"/>
                  <a:gd name="T16" fmla="*/ 119 w 129"/>
                  <a:gd name="T17" fmla="*/ 65 h 129"/>
                  <a:gd name="T18" fmla="*/ 65 w 129"/>
                  <a:gd name="T19"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9">
                    <a:moveTo>
                      <a:pt x="65" y="129"/>
                    </a:moveTo>
                    <a:cubicBezTo>
                      <a:pt x="29" y="129"/>
                      <a:pt x="0" y="100"/>
                      <a:pt x="0" y="65"/>
                    </a:cubicBezTo>
                    <a:cubicBezTo>
                      <a:pt x="0" y="29"/>
                      <a:pt x="29" y="0"/>
                      <a:pt x="65" y="0"/>
                    </a:cubicBezTo>
                    <a:cubicBezTo>
                      <a:pt x="100" y="0"/>
                      <a:pt x="129" y="29"/>
                      <a:pt x="129" y="65"/>
                    </a:cubicBezTo>
                    <a:cubicBezTo>
                      <a:pt x="129" y="100"/>
                      <a:pt x="100" y="129"/>
                      <a:pt x="65" y="129"/>
                    </a:cubicBezTo>
                    <a:close/>
                    <a:moveTo>
                      <a:pt x="65" y="10"/>
                    </a:moveTo>
                    <a:cubicBezTo>
                      <a:pt x="34" y="10"/>
                      <a:pt x="10" y="35"/>
                      <a:pt x="10" y="65"/>
                    </a:cubicBezTo>
                    <a:cubicBezTo>
                      <a:pt x="10" y="95"/>
                      <a:pt x="34" y="119"/>
                      <a:pt x="65" y="119"/>
                    </a:cubicBezTo>
                    <a:cubicBezTo>
                      <a:pt x="95" y="119"/>
                      <a:pt x="119" y="95"/>
                      <a:pt x="119" y="65"/>
                    </a:cubicBezTo>
                    <a:cubicBezTo>
                      <a:pt x="119" y="35"/>
                      <a:pt x="95" y="10"/>
                      <a:pt x="65" y="1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4" name="Freeform 47"/>
              <p:cNvSpPr>
                <a:spLocks/>
              </p:cNvSpPr>
              <p:nvPr/>
            </p:nvSpPr>
            <p:spPr bwMode="auto">
              <a:xfrm>
                <a:off x="235135" y="1742984"/>
                <a:ext cx="238126" cy="212725"/>
              </a:xfrm>
              <a:custGeom>
                <a:avLst/>
                <a:gdLst>
                  <a:gd name="T0" fmla="*/ 52 w 63"/>
                  <a:gd name="T1" fmla="*/ 0 h 56"/>
                  <a:gd name="T2" fmla="*/ 40 w 63"/>
                  <a:gd name="T3" fmla="*/ 7 h 56"/>
                  <a:gd name="T4" fmla="*/ 23 w 63"/>
                  <a:gd name="T5" fmla="*/ 7 h 56"/>
                  <a:gd name="T6" fmla="*/ 11 w 63"/>
                  <a:gd name="T7" fmla="*/ 0 h 56"/>
                  <a:gd name="T8" fmla="*/ 0 w 63"/>
                  <a:gd name="T9" fmla="*/ 10 h 56"/>
                  <a:gd name="T10" fmla="*/ 21 w 63"/>
                  <a:gd name="T11" fmla="*/ 56 h 56"/>
                  <a:gd name="T12" fmla="*/ 24 w 63"/>
                  <a:gd name="T13" fmla="*/ 32 h 56"/>
                  <a:gd name="T14" fmla="*/ 24 w 63"/>
                  <a:gd name="T15" fmla="*/ 30 h 56"/>
                  <a:gd name="T16" fmla="*/ 20 w 63"/>
                  <a:gd name="T17" fmla="*/ 25 h 56"/>
                  <a:gd name="T18" fmla="*/ 23 w 63"/>
                  <a:gd name="T19" fmla="*/ 12 h 56"/>
                  <a:gd name="T20" fmla="*/ 31 w 63"/>
                  <a:gd name="T21" fmla="*/ 13 h 56"/>
                  <a:gd name="T22" fmla="*/ 40 w 63"/>
                  <a:gd name="T23" fmla="*/ 12 h 56"/>
                  <a:gd name="T24" fmla="*/ 42 w 63"/>
                  <a:gd name="T25" fmla="*/ 25 h 56"/>
                  <a:gd name="T26" fmla="*/ 39 w 63"/>
                  <a:gd name="T27" fmla="*/ 30 h 56"/>
                  <a:gd name="T28" fmla="*/ 39 w 63"/>
                  <a:gd name="T29" fmla="*/ 32 h 56"/>
                  <a:gd name="T30" fmla="*/ 42 w 63"/>
                  <a:gd name="T31" fmla="*/ 56 h 56"/>
                  <a:gd name="T32" fmla="*/ 63 w 63"/>
                  <a:gd name="T33" fmla="*/ 10 h 56"/>
                  <a:gd name="T34" fmla="*/ 52 w 63"/>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6">
                    <a:moveTo>
                      <a:pt x="52" y="0"/>
                    </a:moveTo>
                    <a:cubicBezTo>
                      <a:pt x="49" y="3"/>
                      <a:pt x="45" y="6"/>
                      <a:pt x="40" y="7"/>
                    </a:cubicBezTo>
                    <a:cubicBezTo>
                      <a:pt x="34" y="9"/>
                      <a:pt x="28" y="9"/>
                      <a:pt x="23" y="7"/>
                    </a:cubicBezTo>
                    <a:cubicBezTo>
                      <a:pt x="18" y="6"/>
                      <a:pt x="14" y="3"/>
                      <a:pt x="11" y="0"/>
                    </a:cubicBezTo>
                    <a:cubicBezTo>
                      <a:pt x="8" y="4"/>
                      <a:pt x="4" y="7"/>
                      <a:pt x="0" y="10"/>
                    </a:cubicBezTo>
                    <a:cubicBezTo>
                      <a:pt x="21" y="56"/>
                      <a:pt x="21" y="56"/>
                      <a:pt x="21" y="56"/>
                    </a:cubicBezTo>
                    <a:cubicBezTo>
                      <a:pt x="22" y="46"/>
                      <a:pt x="23" y="38"/>
                      <a:pt x="24" y="32"/>
                    </a:cubicBezTo>
                    <a:cubicBezTo>
                      <a:pt x="24" y="31"/>
                      <a:pt x="24" y="30"/>
                      <a:pt x="24" y="30"/>
                    </a:cubicBezTo>
                    <a:cubicBezTo>
                      <a:pt x="23" y="28"/>
                      <a:pt x="21" y="26"/>
                      <a:pt x="20" y="25"/>
                    </a:cubicBezTo>
                    <a:cubicBezTo>
                      <a:pt x="20" y="21"/>
                      <a:pt x="19" y="12"/>
                      <a:pt x="23" y="12"/>
                    </a:cubicBezTo>
                    <a:cubicBezTo>
                      <a:pt x="25" y="13"/>
                      <a:pt x="29" y="13"/>
                      <a:pt x="31" y="13"/>
                    </a:cubicBezTo>
                    <a:cubicBezTo>
                      <a:pt x="34" y="13"/>
                      <a:pt x="38" y="13"/>
                      <a:pt x="40" y="12"/>
                    </a:cubicBezTo>
                    <a:cubicBezTo>
                      <a:pt x="44" y="12"/>
                      <a:pt x="43" y="21"/>
                      <a:pt x="42" y="25"/>
                    </a:cubicBezTo>
                    <a:cubicBezTo>
                      <a:pt x="42" y="26"/>
                      <a:pt x="40" y="28"/>
                      <a:pt x="39" y="30"/>
                    </a:cubicBezTo>
                    <a:cubicBezTo>
                      <a:pt x="38" y="30"/>
                      <a:pt x="39" y="31"/>
                      <a:pt x="39" y="32"/>
                    </a:cubicBezTo>
                    <a:cubicBezTo>
                      <a:pt x="40" y="38"/>
                      <a:pt x="41" y="47"/>
                      <a:pt x="42" y="56"/>
                    </a:cubicBezTo>
                    <a:cubicBezTo>
                      <a:pt x="63" y="10"/>
                      <a:pt x="63" y="10"/>
                      <a:pt x="63" y="10"/>
                    </a:cubicBezTo>
                    <a:cubicBezTo>
                      <a:pt x="59" y="7"/>
                      <a:pt x="55" y="4"/>
                      <a:pt x="52"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5" name="Freeform 48"/>
              <p:cNvSpPr>
                <a:spLocks noEditPoints="1"/>
              </p:cNvSpPr>
              <p:nvPr/>
            </p:nvSpPr>
            <p:spPr bwMode="auto">
              <a:xfrm>
                <a:off x="-49026" y="1309594"/>
                <a:ext cx="639761" cy="873126"/>
              </a:xfrm>
              <a:custGeom>
                <a:avLst/>
                <a:gdLst>
                  <a:gd name="T0" fmla="*/ 169 w 169"/>
                  <a:gd name="T1" fmla="*/ 129 h 230"/>
                  <a:gd name="T2" fmla="*/ 147 w 169"/>
                  <a:gd name="T3" fmla="*/ 119 h 230"/>
                  <a:gd name="T4" fmla="*/ 133 w 169"/>
                  <a:gd name="T5" fmla="*/ 109 h 230"/>
                  <a:gd name="T6" fmla="*/ 145 w 169"/>
                  <a:gd name="T7" fmla="*/ 87 h 230"/>
                  <a:gd name="T8" fmla="*/ 148 w 169"/>
                  <a:gd name="T9" fmla="*/ 85 h 230"/>
                  <a:gd name="T10" fmla="*/ 153 w 169"/>
                  <a:gd name="T11" fmla="*/ 52 h 230"/>
                  <a:gd name="T12" fmla="*/ 151 w 169"/>
                  <a:gd name="T13" fmla="*/ 51 h 230"/>
                  <a:gd name="T14" fmla="*/ 151 w 169"/>
                  <a:gd name="T15" fmla="*/ 40 h 230"/>
                  <a:gd name="T16" fmla="*/ 149 w 169"/>
                  <a:gd name="T17" fmla="*/ 25 h 230"/>
                  <a:gd name="T18" fmla="*/ 135 w 169"/>
                  <a:gd name="T19" fmla="*/ 8 h 230"/>
                  <a:gd name="T20" fmla="*/ 109 w 169"/>
                  <a:gd name="T21" fmla="*/ 0 h 230"/>
                  <a:gd name="T22" fmla="*/ 104 w 169"/>
                  <a:gd name="T23" fmla="*/ 0 h 230"/>
                  <a:gd name="T24" fmla="*/ 78 w 169"/>
                  <a:gd name="T25" fmla="*/ 8 h 230"/>
                  <a:gd name="T26" fmla="*/ 64 w 169"/>
                  <a:gd name="T27" fmla="*/ 25 h 230"/>
                  <a:gd name="T28" fmla="*/ 62 w 169"/>
                  <a:gd name="T29" fmla="*/ 40 h 230"/>
                  <a:gd name="T30" fmla="*/ 62 w 169"/>
                  <a:gd name="T31" fmla="*/ 51 h 230"/>
                  <a:gd name="T32" fmla="*/ 60 w 169"/>
                  <a:gd name="T33" fmla="*/ 52 h 230"/>
                  <a:gd name="T34" fmla="*/ 65 w 169"/>
                  <a:gd name="T35" fmla="*/ 85 h 230"/>
                  <a:gd name="T36" fmla="*/ 68 w 169"/>
                  <a:gd name="T37" fmla="*/ 87 h 230"/>
                  <a:gd name="T38" fmla="*/ 80 w 169"/>
                  <a:gd name="T39" fmla="*/ 109 h 230"/>
                  <a:gd name="T40" fmla="*/ 66 w 169"/>
                  <a:gd name="T41" fmla="*/ 119 h 230"/>
                  <a:gd name="T42" fmla="*/ 22 w 169"/>
                  <a:gd name="T43" fmla="*/ 138 h 230"/>
                  <a:gd name="T44" fmla="*/ 0 w 169"/>
                  <a:gd name="T45" fmla="*/ 216 h 230"/>
                  <a:gd name="T46" fmla="*/ 0 w 169"/>
                  <a:gd name="T47" fmla="*/ 230 h 230"/>
                  <a:gd name="T48" fmla="*/ 167 w 169"/>
                  <a:gd name="T49" fmla="*/ 230 h 230"/>
                  <a:gd name="T50" fmla="*/ 148 w 169"/>
                  <a:gd name="T51" fmla="*/ 180 h 230"/>
                  <a:gd name="T52" fmla="*/ 169 w 169"/>
                  <a:gd name="T53" fmla="*/ 129 h 230"/>
                  <a:gd name="T54" fmla="*/ 117 w 169"/>
                  <a:gd name="T55" fmla="*/ 170 h 230"/>
                  <a:gd name="T56" fmla="*/ 114 w 169"/>
                  <a:gd name="T57" fmla="*/ 146 h 230"/>
                  <a:gd name="T58" fmla="*/ 114 w 169"/>
                  <a:gd name="T59" fmla="*/ 144 h 230"/>
                  <a:gd name="T60" fmla="*/ 117 w 169"/>
                  <a:gd name="T61" fmla="*/ 139 h 230"/>
                  <a:gd name="T62" fmla="*/ 115 w 169"/>
                  <a:gd name="T63" fmla="*/ 126 h 230"/>
                  <a:gd name="T64" fmla="*/ 106 w 169"/>
                  <a:gd name="T65" fmla="*/ 127 h 230"/>
                  <a:gd name="T66" fmla="*/ 98 w 169"/>
                  <a:gd name="T67" fmla="*/ 126 h 230"/>
                  <a:gd name="T68" fmla="*/ 95 w 169"/>
                  <a:gd name="T69" fmla="*/ 139 h 230"/>
                  <a:gd name="T70" fmla="*/ 99 w 169"/>
                  <a:gd name="T71" fmla="*/ 144 h 230"/>
                  <a:gd name="T72" fmla="*/ 99 w 169"/>
                  <a:gd name="T73" fmla="*/ 146 h 230"/>
                  <a:gd name="T74" fmla="*/ 96 w 169"/>
                  <a:gd name="T75" fmla="*/ 170 h 230"/>
                  <a:gd name="T76" fmla="*/ 75 w 169"/>
                  <a:gd name="T77" fmla="*/ 124 h 230"/>
                  <a:gd name="T78" fmla="*/ 86 w 169"/>
                  <a:gd name="T79" fmla="*/ 114 h 230"/>
                  <a:gd name="T80" fmla="*/ 98 w 169"/>
                  <a:gd name="T81" fmla="*/ 121 h 230"/>
                  <a:gd name="T82" fmla="*/ 115 w 169"/>
                  <a:gd name="T83" fmla="*/ 121 h 230"/>
                  <a:gd name="T84" fmla="*/ 127 w 169"/>
                  <a:gd name="T85" fmla="*/ 114 h 230"/>
                  <a:gd name="T86" fmla="*/ 138 w 169"/>
                  <a:gd name="T87" fmla="*/ 124 h 230"/>
                  <a:gd name="T88" fmla="*/ 117 w 169"/>
                  <a:gd name="T89" fmla="*/ 17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230">
                    <a:moveTo>
                      <a:pt x="169" y="129"/>
                    </a:moveTo>
                    <a:cubicBezTo>
                      <a:pt x="147" y="119"/>
                      <a:pt x="147" y="119"/>
                      <a:pt x="147" y="119"/>
                    </a:cubicBezTo>
                    <a:cubicBezTo>
                      <a:pt x="142" y="117"/>
                      <a:pt x="136" y="114"/>
                      <a:pt x="133" y="109"/>
                    </a:cubicBezTo>
                    <a:cubicBezTo>
                      <a:pt x="138" y="103"/>
                      <a:pt x="143" y="94"/>
                      <a:pt x="145" y="87"/>
                    </a:cubicBezTo>
                    <a:cubicBezTo>
                      <a:pt x="148" y="85"/>
                      <a:pt x="148" y="85"/>
                      <a:pt x="148" y="85"/>
                    </a:cubicBezTo>
                    <a:cubicBezTo>
                      <a:pt x="152" y="74"/>
                      <a:pt x="154" y="65"/>
                      <a:pt x="153" y="52"/>
                    </a:cubicBezTo>
                    <a:cubicBezTo>
                      <a:pt x="151" y="51"/>
                      <a:pt x="151" y="51"/>
                      <a:pt x="151" y="51"/>
                    </a:cubicBezTo>
                    <a:cubicBezTo>
                      <a:pt x="151" y="47"/>
                      <a:pt x="151" y="44"/>
                      <a:pt x="151" y="40"/>
                    </a:cubicBezTo>
                    <a:cubicBezTo>
                      <a:pt x="151" y="35"/>
                      <a:pt x="150" y="30"/>
                      <a:pt x="149" y="25"/>
                    </a:cubicBezTo>
                    <a:cubicBezTo>
                      <a:pt x="147" y="18"/>
                      <a:pt x="141" y="13"/>
                      <a:pt x="135" y="8"/>
                    </a:cubicBezTo>
                    <a:cubicBezTo>
                      <a:pt x="127" y="3"/>
                      <a:pt x="118" y="0"/>
                      <a:pt x="109" y="0"/>
                    </a:cubicBezTo>
                    <a:cubicBezTo>
                      <a:pt x="104" y="0"/>
                      <a:pt x="104" y="0"/>
                      <a:pt x="104" y="0"/>
                    </a:cubicBezTo>
                    <a:cubicBezTo>
                      <a:pt x="95" y="0"/>
                      <a:pt x="86" y="3"/>
                      <a:pt x="78" y="8"/>
                    </a:cubicBezTo>
                    <a:cubicBezTo>
                      <a:pt x="72" y="13"/>
                      <a:pt x="66" y="18"/>
                      <a:pt x="64" y="25"/>
                    </a:cubicBezTo>
                    <a:cubicBezTo>
                      <a:pt x="63" y="30"/>
                      <a:pt x="62" y="35"/>
                      <a:pt x="62" y="40"/>
                    </a:cubicBezTo>
                    <a:cubicBezTo>
                      <a:pt x="62" y="44"/>
                      <a:pt x="62" y="47"/>
                      <a:pt x="62" y="51"/>
                    </a:cubicBezTo>
                    <a:cubicBezTo>
                      <a:pt x="60" y="52"/>
                      <a:pt x="60" y="52"/>
                      <a:pt x="60" y="52"/>
                    </a:cubicBezTo>
                    <a:cubicBezTo>
                      <a:pt x="59" y="65"/>
                      <a:pt x="61" y="74"/>
                      <a:pt x="65" y="85"/>
                    </a:cubicBezTo>
                    <a:cubicBezTo>
                      <a:pt x="68" y="87"/>
                      <a:pt x="68" y="87"/>
                      <a:pt x="68" y="87"/>
                    </a:cubicBezTo>
                    <a:cubicBezTo>
                      <a:pt x="70" y="94"/>
                      <a:pt x="75" y="103"/>
                      <a:pt x="80" y="109"/>
                    </a:cubicBezTo>
                    <a:cubicBezTo>
                      <a:pt x="77" y="114"/>
                      <a:pt x="71" y="117"/>
                      <a:pt x="66" y="119"/>
                    </a:cubicBezTo>
                    <a:cubicBezTo>
                      <a:pt x="22" y="138"/>
                      <a:pt x="22" y="138"/>
                      <a:pt x="22" y="138"/>
                    </a:cubicBezTo>
                    <a:cubicBezTo>
                      <a:pt x="1" y="146"/>
                      <a:pt x="0" y="197"/>
                      <a:pt x="0" y="216"/>
                    </a:cubicBezTo>
                    <a:cubicBezTo>
                      <a:pt x="0" y="230"/>
                      <a:pt x="0" y="230"/>
                      <a:pt x="0" y="230"/>
                    </a:cubicBezTo>
                    <a:cubicBezTo>
                      <a:pt x="167" y="230"/>
                      <a:pt x="167" y="230"/>
                      <a:pt x="167" y="230"/>
                    </a:cubicBezTo>
                    <a:cubicBezTo>
                      <a:pt x="156" y="216"/>
                      <a:pt x="148" y="199"/>
                      <a:pt x="148" y="180"/>
                    </a:cubicBezTo>
                    <a:cubicBezTo>
                      <a:pt x="148" y="160"/>
                      <a:pt x="156" y="142"/>
                      <a:pt x="169" y="129"/>
                    </a:cubicBezTo>
                    <a:close/>
                    <a:moveTo>
                      <a:pt x="117" y="170"/>
                    </a:moveTo>
                    <a:cubicBezTo>
                      <a:pt x="116" y="161"/>
                      <a:pt x="115" y="152"/>
                      <a:pt x="114" y="146"/>
                    </a:cubicBezTo>
                    <a:cubicBezTo>
                      <a:pt x="114" y="145"/>
                      <a:pt x="113" y="144"/>
                      <a:pt x="114" y="144"/>
                    </a:cubicBezTo>
                    <a:cubicBezTo>
                      <a:pt x="115" y="142"/>
                      <a:pt x="117" y="140"/>
                      <a:pt x="117" y="139"/>
                    </a:cubicBezTo>
                    <a:cubicBezTo>
                      <a:pt x="118" y="135"/>
                      <a:pt x="119" y="126"/>
                      <a:pt x="115" y="126"/>
                    </a:cubicBezTo>
                    <a:cubicBezTo>
                      <a:pt x="113" y="127"/>
                      <a:pt x="109" y="127"/>
                      <a:pt x="106" y="127"/>
                    </a:cubicBezTo>
                    <a:cubicBezTo>
                      <a:pt x="104" y="127"/>
                      <a:pt x="100" y="127"/>
                      <a:pt x="98" y="126"/>
                    </a:cubicBezTo>
                    <a:cubicBezTo>
                      <a:pt x="94" y="126"/>
                      <a:pt x="95" y="135"/>
                      <a:pt x="95" y="139"/>
                    </a:cubicBezTo>
                    <a:cubicBezTo>
                      <a:pt x="96" y="140"/>
                      <a:pt x="98" y="142"/>
                      <a:pt x="99" y="144"/>
                    </a:cubicBezTo>
                    <a:cubicBezTo>
                      <a:pt x="99" y="144"/>
                      <a:pt x="99" y="145"/>
                      <a:pt x="99" y="146"/>
                    </a:cubicBezTo>
                    <a:cubicBezTo>
                      <a:pt x="98" y="152"/>
                      <a:pt x="97" y="160"/>
                      <a:pt x="96" y="170"/>
                    </a:cubicBezTo>
                    <a:cubicBezTo>
                      <a:pt x="75" y="124"/>
                      <a:pt x="75" y="124"/>
                      <a:pt x="75" y="124"/>
                    </a:cubicBezTo>
                    <a:cubicBezTo>
                      <a:pt x="79" y="121"/>
                      <a:pt x="83" y="118"/>
                      <a:pt x="86" y="114"/>
                    </a:cubicBezTo>
                    <a:cubicBezTo>
                      <a:pt x="89" y="117"/>
                      <a:pt x="93" y="120"/>
                      <a:pt x="98" y="121"/>
                    </a:cubicBezTo>
                    <a:cubicBezTo>
                      <a:pt x="103" y="123"/>
                      <a:pt x="109" y="123"/>
                      <a:pt x="115" y="121"/>
                    </a:cubicBezTo>
                    <a:cubicBezTo>
                      <a:pt x="120" y="120"/>
                      <a:pt x="124" y="117"/>
                      <a:pt x="127" y="114"/>
                    </a:cubicBezTo>
                    <a:cubicBezTo>
                      <a:pt x="130" y="118"/>
                      <a:pt x="134" y="121"/>
                      <a:pt x="138" y="124"/>
                    </a:cubicBezTo>
                    <a:lnTo>
                      <a:pt x="117" y="170"/>
                    </a:lnTo>
                    <a:close/>
                  </a:path>
                </a:pathLst>
              </a:custGeom>
              <a:solidFill>
                <a:schemeClr val="bg1"/>
              </a:solidFill>
              <a:ln>
                <a:solidFill>
                  <a:srgbClr val="00338D"/>
                </a:solid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sp>
          <p:nvSpPr>
            <p:cNvPr id="526" name="Freeform 11"/>
            <p:cNvSpPr>
              <a:spLocks noChangeAspect="1" noEditPoints="1"/>
            </p:cNvSpPr>
            <p:nvPr/>
          </p:nvSpPr>
          <p:spPr bwMode="auto">
            <a:xfrm>
              <a:off x="2063577" y="2804452"/>
              <a:ext cx="170083" cy="289513"/>
            </a:xfrm>
            <a:custGeom>
              <a:avLst/>
              <a:gdLst>
                <a:gd name="T0" fmla="*/ 2098 w 2098"/>
                <a:gd name="T1" fmla="*/ 629 h 1888"/>
                <a:gd name="T2" fmla="*/ 2098 w 2098"/>
                <a:gd name="T3" fmla="*/ 419 h 1888"/>
                <a:gd name="T4" fmla="*/ 1888 w 2098"/>
                <a:gd name="T5" fmla="*/ 419 h 1888"/>
                <a:gd name="T6" fmla="*/ 1888 w 2098"/>
                <a:gd name="T7" fmla="*/ 209 h 1888"/>
                <a:gd name="T8" fmla="*/ 1678 w 2098"/>
                <a:gd name="T9" fmla="*/ 0 h 1888"/>
                <a:gd name="T10" fmla="*/ 209 w 2098"/>
                <a:gd name="T11" fmla="*/ 0 h 1888"/>
                <a:gd name="T12" fmla="*/ 0 w 2098"/>
                <a:gd name="T13" fmla="*/ 209 h 1888"/>
                <a:gd name="T14" fmla="*/ 0 w 2098"/>
                <a:gd name="T15" fmla="*/ 1678 h 1888"/>
                <a:gd name="T16" fmla="*/ 209 w 2098"/>
                <a:gd name="T17" fmla="*/ 1888 h 1888"/>
                <a:gd name="T18" fmla="*/ 1678 w 2098"/>
                <a:gd name="T19" fmla="*/ 1888 h 1888"/>
                <a:gd name="T20" fmla="*/ 1888 w 2098"/>
                <a:gd name="T21" fmla="*/ 1678 h 1888"/>
                <a:gd name="T22" fmla="*/ 1888 w 2098"/>
                <a:gd name="T23" fmla="*/ 1469 h 1888"/>
                <a:gd name="T24" fmla="*/ 2098 w 2098"/>
                <a:gd name="T25" fmla="*/ 1468 h 1888"/>
                <a:gd name="T26" fmla="*/ 2098 w 2098"/>
                <a:gd name="T27" fmla="*/ 1259 h 1888"/>
                <a:gd name="T28" fmla="*/ 1888 w 2098"/>
                <a:gd name="T29" fmla="*/ 1259 h 1888"/>
                <a:gd name="T30" fmla="*/ 1888 w 2098"/>
                <a:gd name="T31" fmla="*/ 1049 h 1888"/>
                <a:gd name="T32" fmla="*/ 2098 w 2098"/>
                <a:gd name="T33" fmla="*/ 1049 h 1888"/>
                <a:gd name="T34" fmla="*/ 2098 w 2098"/>
                <a:gd name="T35" fmla="*/ 839 h 1888"/>
                <a:gd name="T36" fmla="*/ 1888 w 2098"/>
                <a:gd name="T37" fmla="*/ 839 h 1888"/>
                <a:gd name="T38" fmla="*/ 1888 w 2098"/>
                <a:gd name="T39" fmla="*/ 629 h 1888"/>
                <a:gd name="T40" fmla="*/ 2098 w 2098"/>
                <a:gd name="T41" fmla="*/ 629 h 1888"/>
                <a:gd name="T42" fmla="*/ 1678 w 2098"/>
                <a:gd name="T43" fmla="*/ 1678 h 1888"/>
                <a:gd name="T44" fmla="*/ 209 w 2098"/>
                <a:gd name="T45" fmla="*/ 1678 h 1888"/>
                <a:gd name="T46" fmla="*/ 209 w 2098"/>
                <a:gd name="T47" fmla="*/ 209 h 1888"/>
                <a:gd name="T48" fmla="*/ 1678 w 2098"/>
                <a:gd name="T49" fmla="*/ 209 h 1888"/>
                <a:gd name="T50" fmla="*/ 1678 w 2098"/>
                <a:gd name="T51" fmla="*/ 1678 h 1888"/>
                <a:gd name="T52" fmla="*/ 419 w 2098"/>
                <a:gd name="T53" fmla="*/ 1049 h 1888"/>
                <a:gd name="T54" fmla="*/ 944 w 2098"/>
                <a:gd name="T55" fmla="*/ 1049 h 1888"/>
                <a:gd name="T56" fmla="*/ 944 w 2098"/>
                <a:gd name="T57" fmla="*/ 1469 h 1888"/>
                <a:gd name="T58" fmla="*/ 419 w 2098"/>
                <a:gd name="T59" fmla="*/ 1468 h 1888"/>
                <a:gd name="T60" fmla="*/ 419 w 2098"/>
                <a:gd name="T61" fmla="*/ 1049 h 1888"/>
                <a:gd name="T62" fmla="*/ 1049 w 2098"/>
                <a:gd name="T63" fmla="*/ 419 h 1888"/>
                <a:gd name="T64" fmla="*/ 1469 w 2098"/>
                <a:gd name="T65" fmla="*/ 419 h 1888"/>
                <a:gd name="T66" fmla="*/ 1469 w 2098"/>
                <a:gd name="T67" fmla="*/ 734 h 1888"/>
                <a:gd name="T68" fmla="*/ 1049 w 2098"/>
                <a:gd name="T69" fmla="*/ 734 h 1888"/>
                <a:gd name="T70" fmla="*/ 1049 w 2098"/>
                <a:gd name="T71" fmla="*/ 419 h 1888"/>
                <a:gd name="T72" fmla="*/ 419 w 2098"/>
                <a:gd name="T73" fmla="*/ 419 h 1888"/>
                <a:gd name="T74" fmla="*/ 944 w 2098"/>
                <a:gd name="T75" fmla="*/ 419 h 1888"/>
                <a:gd name="T76" fmla="*/ 944 w 2098"/>
                <a:gd name="T77" fmla="*/ 944 h 1888"/>
                <a:gd name="T78" fmla="*/ 419 w 2098"/>
                <a:gd name="T79" fmla="*/ 944 h 1888"/>
                <a:gd name="T80" fmla="*/ 419 w 2098"/>
                <a:gd name="T81" fmla="*/ 419 h 1888"/>
                <a:gd name="T82" fmla="*/ 1049 w 2098"/>
                <a:gd name="T83" fmla="*/ 839 h 1888"/>
                <a:gd name="T84" fmla="*/ 1469 w 2098"/>
                <a:gd name="T85" fmla="*/ 839 h 1888"/>
                <a:gd name="T86" fmla="*/ 1469 w 2098"/>
                <a:gd name="T87" fmla="*/ 1468 h 1888"/>
                <a:gd name="T88" fmla="*/ 1049 w 2098"/>
                <a:gd name="T89" fmla="*/ 1468 h 1888"/>
                <a:gd name="T90" fmla="*/ 1049 w 2098"/>
                <a:gd name="T91" fmla="*/ 839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8" h="1888">
                  <a:moveTo>
                    <a:pt x="2098" y="629"/>
                  </a:moveTo>
                  <a:lnTo>
                    <a:pt x="2098" y="419"/>
                  </a:lnTo>
                  <a:lnTo>
                    <a:pt x="1888" y="419"/>
                  </a:lnTo>
                  <a:lnTo>
                    <a:pt x="1888" y="209"/>
                  </a:lnTo>
                  <a:cubicBezTo>
                    <a:pt x="1888" y="94"/>
                    <a:pt x="1794" y="0"/>
                    <a:pt x="1678" y="0"/>
                  </a:cubicBezTo>
                  <a:lnTo>
                    <a:pt x="209" y="0"/>
                  </a:lnTo>
                  <a:cubicBezTo>
                    <a:pt x="94" y="0"/>
                    <a:pt x="0" y="94"/>
                    <a:pt x="0" y="209"/>
                  </a:cubicBezTo>
                  <a:lnTo>
                    <a:pt x="0" y="1678"/>
                  </a:lnTo>
                  <a:cubicBezTo>
                    <a:pt x="0" y="1794"/>
                    <a:pt x="94" y="1888"/>
                    <a:pt x="209" y="1888"/>
                  </a:cubicBezTo>
                  <a:lnTo>
                    <a:pt x="1678" y="1888"/>
                  </a:lnTo>
                  <a:cubicBezTo>
                    <a:pt x="1794" y="1888"/>
                    <a:pt x="1888" y="1794"/>
                    <a:pt x="1888" y="1678"/>
                  </a:cubicBezTo>
                  <a:lnTo>
                    <a:pt x="1888" y="1469"/>
                  </a:lnTo>
                  <a:lnTo>
                    <a:pt x="2098" y="1468"/>
                  </a:lnTo>
                  <a:lnTo>
                    <a:pt x="2098" y="1259"/>
                  </a:lnTo>
                  <a:lnTo>
                    <a:pt x="1888" y="1259"/>
                  </a:lnTo>
                  <a:lnTo>
                    <a:pt x="1888" y="1049"/>
                  </a:lnTo>
                  <a:lnTo>
                    <a:pt x="2098" y="1049"/>
                  </a:lnTo>
                  <a:lnTo>
                    <a:pt x="2098" y="839"/>
                  </a:lnTo>
                  <a:lnTo>
                    <a:pt x="1888" y="839"/>
                  </a:lnTo>
                  <a:lnTo>
                    <a:pt x="1888" y="629"/>
                  </a:lnTo>
                  <a:lnTo>
                    <a:pt x="2098" y="629"/>
                  </a:lnTo>
                  <a:close/>
                  <a:moveTo>
                    <a:pt x="1678" y="1678"/>
                  </a:moveTo>
                  <a:lnTo>
                    <a:pt x="209" y="1678"/>
                  </a:lnTo>
                  <a:lnTo>
                    <a:pt x="209" y="209"/>
                  </a:lnTo>
                  <a:lnTo>
                    <a:pt x="1678" y="209"/>
                  </a:lnTo>
                  <a:lnTo>
                    <a:pt x="1678" y="1678"/>
                  </a:lnTo>
                  <a:close/>
                  <a:moveTo>
                    <a:pt x="419" y="1049"/>
                  </a:moveTo>
                  <a:lnTo>
                    <a:pt x="944" y="1049"/>
                  </a:lnTo>
                  <a:lnTo>
                    <a:pt x="944" y="1469"/>
                  </a:lnTo>
                  <a:lnTo>
                    <a:pt x="419" y="1468"/>
                  </a:lnTo>
                  <a:lnTo>
                    <a:pt x="419" y="1049"/>
                  </a:lnTo>
                  <a:close/>
                  <a:moveTo>
                    <a:pt x="1049" y="419"/>
                  </a:moveTo>
                  <a:lnTo>
                    <a:pt x="1469" y="419"/>
                  </a:lnTo>
                  <a:lnTo>
                    <a:pt x="1469" y="734"/>
                  </a:lnTo>
                  <a:lnTo>
                    <a:pt x="1049" y="734"/>
                  </a:lnTo>
                  <a:lnTo>
                    <a:pt x="1049" y="419"/>
                  </a:lnTo>
                  <a:close/>
                  <a:moveTo>
                    <a:pt x="419" y="419"/>
                  </a:moveTo>
                  <a:lnTo>
                    <a:pt x="944" y="419"/>
                  </a:lnTo>
                  <a:lnTo>
                    <a:pt x="944" y="944"/>
                  </a:lnTo>
                  <a:lnTo>
                    <a:pt x="419" y="944"/>
                  </a:lnTo>
                  <a:lnTo>
                    <a:pt x="419" y="419"/>
                  </a:lnTo>
                  <a:close/>
                  <a:moveTo>
                    <a:pt x="1049" y="839"/>
                  </a:moveTo>
                  <a:lnTo>
                    <a:pt x="1469" y="839"/>
                  </a:lnTo>
                  <a:lnTo>
                    <a:pt x="1469" y="1468"/>
                  </a:lnTo>
                  <a:lnTo>
                    <a:pt x="1049" y="1468"/>
                  </a:lnTo>
                  <a:lnTo>
                    <a:pt x="1049" y="8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7" name="Freeform 93"/>
            <p:cNvSpPr>
              <a:spLocks noChangeAspect="1" noEditPoints="1"/>
            </p:cNvSpPr>
            <p:nvPr/>
          </p:nvSpPr>
          <p:spPr bwMode="auto">
            <a:xfrm>
              <a:off x="2114806" y="3589473"/>
              <a:ext cx="138617" cy="184010"/>
            </a:xfrm>
            <a:custGeom>
              <a:avLst/>
              <a:gdLst>
                <a:gd name="T0" fmla="*/ 1646 w 1851"/>
                <a:gd name="T1" fmla="*/ 206 h 2057"/>
                <a:gd name="T2" fmla="*/ 1215 w 1851"/>
                <a:gd name="T3" fmla="*/ 206 h 2057"/>
                <a:gd name="T4" fmla="*/ 926 w 1851"/>
                <a:gd name="T5" fmla="*/ 0 h 2057"/>
                <a:gd name="T6" fmla="*/ 636 w 1851"/>
                <a:gd name="T7" fmla="*/ 206 h 2057"/>
                <a:gd name="T8" fmla="*/ 206 w 1851"/>
                <a:gd name="T9" fmla="*/ 206 h 2057"/>
                <a:gd name="T10" fmla="*/ 0 w 1851"/>
                <a:gd name="T11" fmla="*/ 411 h 2057"/>
                <a:gd name="T12" fmla="*/ 0 w 1851"/>
                <a:gd name="T13" fmla="*/ 1851 h 2057"/>
                <a:gd name="T14" fmla="*/ 206 w 1851"/>
                <a:gd name="T15" fmla="*/ 2057 h 2057"/>
                <a:gd name="T16" fmla="*/ 1646 w 1851"/>
                <a:gd name="T17" fmla="*/ 2057 h 2057"/>
                <a:gd name="T18" fmla="*/ 1851 w 1851"/>
                <a:gd name="T19" fmla="*/ 1851 h 2057"/>
                <a:gd name="T20" fmla="*/ 1851 w 1851"/>
                <a:gd name="T21" fmla="*/ 411 h 2057"/>
                <a:gd name="T22" fmla="*/ 1646 w 1851"/>
                <a:gd name="T23" fmla="*/ 206 h 2057"/>
                <a:gd name="T24" fmla="*/ 926 w 1851"/>
                <a:gd name="T25" fmla="*/ 206 h 2057"/>
                <a:gd name="T26" fmla="*/ 1029 w 1851"/>
                <a:gd name="T27" fmla="*/ 309 h 2057"/>
                <a:gd name="T28" fmla="*/ 926 w 1851"/>
                <a:gd name="T29" fmla="*/ 411 h 2057"/>
                <a:gd name="T30" fmla="*/ 823 w 1851"/>
                <a:gd name="T31" fmla="*/ 309 h 2057"/>
                <a:gd name="T32" fmla="*/ 926 w 1851"/>
                <a:gd name="T33" fmla="*/ 206 h 2057"/>
                <a:gd name="T34" fmla="*/ 720 w 1851"/>
                <a:gd name="T35" fmla="*/ 1645 h 2057"/>
                <a:gd name="T36" fmla="*/ 309 w 1851"/>
                <a:gd name="T37" fmla="*/ 1234 h 2057"/>
                <a:gd name="T38" fmla="*/ 454 w 1851"/>
                <a:gd name="T39" fmla="*/ 1089 h 2057"/>
                <a:gd name="T40" fmla="*/ 720 w 1851"/>
                <a:gd name="T41" fmla="*/ 1354 h 2057"/>
                <a:gd name="T42" fmla="*/ 1397 w 1851"/>
                <a:gd name="T43" fmla="*/ 677 h 2057"/>
                <a:gd name="T44" fmla="*/ 1543 w 1851"/>
                <a:gd name="T45" fmla="*/ 823 h 2057"/>
                <a:gd name="T46" fmla="*/ 720 w 1851"/>
                <a:gd name="T47" fmla="*/ 1645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1" h="2057">
                  <a:moveTo>
                    <a:pt x="1646" y="206"/>
                  </a:moveTo>
                  <a:lnTo>
                    <a:pt x="1215" y="206"/>
                  </a:lnTo>
                  <a:cubicBezTo>
                    <a:pt x="1173" y="86"/>
                    <a:pt x="1060" y="0"/>
                    <a:pt x="926" y="0"/>
                  </a:cubicBezTo>
                  <a:cubicBezTo>
                    <a:pt x="791" y="0"/>
                    <a:pt x="678" y="86"/>
                    <a:pt x="636" y="206"/>
                  </a:cubicBezTo>
                  <a:lnTo>
                    <a:pt x="206" y="206"/>
                  </a:lnTo>
                  <a:cubicBezTo>
                    <a:pt x="92" y="206"/>
                    <a:pt x="0" y="298"/>
                    <a:pt x="0" y="411"/>
                  </a:cubicBezTo>
                  <a:lnTo>
                    <a:pt x="0" y="1851"/>
                  </a:lnTo>
                  <a:cubicBezTo>
                    <a:pt x="0" y="1965"/>
                    <a:pt x="92" y="2057"/>
                    <a:pt x="206" y="2057"/>
                  </a:cubicBezTo>
                  <a:lnTo>
                    <a:pt x="1646" y="2057"/>
                  </a:lnTo>
                  <a:cubicBezTo>
                    <a:pt x="1759" y="2057"/>
                    <a:pt x="1851" y="1965"/>
                    <a:pt x="1851" y="1851"/>
                  </a:cubicBezTo>
                  <a:lnTo>
                    <a:pt x="1851" y="411"/>
                  </a:lnTo>
                  <a:cubicBezTo>
                    <a:pt x="1851" y="298"/>
                    <a:pt x="1759" y="206"/>
                    <a:pt x="1646" y="206"/>
                  </a:cubicBezTo>
                  <a:close/>
                  <a:moveTo>
                    <a:pt x="926" y="206"/>
                  </a:moveTo>
                  <a:cubicBezTo>
                    <a:pt x="982" y="206"/>
                    <a:pt x="1029" y="252"/>
                    <a:pt x="1029" y="309"/>
                  </a:cubicBezTo>
                  <a:cubicBezTo>
                    <a:pt x="1029" y="366"/>
                    <a:pt x="982" y="411"/>
                    <a:pt x="926" y="411"/>
                  </a:cubicBezTo>
                  <a:cubicBezTo>
                    <a:pt x="869" y="411"/>
                    <a:pt x="823" y="366"/>
                    <a:pt x="823" y="309"/>
                  </a:cubicBezTo>
                  <a:cubicBezTo>
                    <a:pt x="823" y="252"/>
                    <a:pt x="869" y="206"/>
                    <a:pt x="926" y="206"/>
                  </a:cubicBezTo>
                  <a:close/>
                  <a:moveTo>
                    <a:pt x="720" y="1645"/>
                  </a:moveTo>
                  <a:lnTo>
                    <a:pt x="309" y="1234"/>
                  </a:lnTo>
                  <a:lnTo>
                    <a:pt x="454" y="1089"/>
                  </a:lnTo>
                  <a:lnTo>
                    <a:pt x="720" y="1354"/>
                  </a:lnTo>
                  <a:lnTo>
                    <a:pt x="1397" y="677"/>
                  </a:lnTo>
                  <a:lnTo>
                    <a:pt x="1543" y="823"/>
                  </a:lnTo>
                  <a:lnTo>
                    <a:pt x="720" y="164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nvGrpSpPr>
            <p:cNvPr id="528" name="Group 527"/>
            <p:cNvGrpSpPr/>
            <p:nvPr/>
          </p:nvGrpSpPr>
          <p:grpSpPr>
            <a:xfrm>
              <a:off x="2019747" y="4292476"/>
              <a:ext cx="249962" cy="242545"/>
              <a:chOff x="-96837" y="1920867"/>
              <a:chExt cx="1090610" cy="888997"/>
            </a:xfrm>
          </p:grpSpPr>
          <p:sp>
            <p:nvSpPr>
              <p:cNvPr id="529" name="Freeform 56"/>
              <p:cNvSpPr>
                <a:spLocks/>
              </p:cNvSpPr>
              <p:nvPr/>
            </p:nvSpPr>
            <p:spPr bwMode="auto">
              <a:xfrm>
                <a:off x="152399" y="2574915"/>
                <a:ext cx="95251" cy="147639"/>
              </a:xfrm>
              <a:custGeom>
                <a:avLst/>
                <a:gdLst>
                  <a:gd name="T0" fmla="*/ 4 w 25"/>
                  <a:gd name="T1" fmla="*/ 39 h 39"/>
                  <a:gd name="T2" fmla="*/ 23 w 25"/>
                  <a:gd name="T3" fmla="*/ 39 h 39"/>
                  <a:gd name="T4" fmla="*/ 25 w 25"/>
                  <a:gd name="T5" fmla="*/ 19 h 39"/>
                  <a:gd name="T6" fmla="*/ 0 w 25"/>
                  <a:gd name="T7" fmla="*/ 0 h 39"/>
                  <a:gd name="T8" fmla="*/ 4 w 25"/>
                  <a:gd name="T9" fmla="*/ 39 h 39"/>
                </a:gdLst>
                <a:ahLst/>
                <a:cxnLst>
                  <a:cxn ang="0">
                    <a:pos x="T0" y="T1"/>
                  </a:cxn>
                  <a:cxn ang="0">
                    <a:pos x="T2" y="T3"/>
                  </a:cxn>
                  <a:cxn ang="0">
                    <a:pos x="T4" y="T5"/>
                  </a:cxn>
                  <a:cxn ang="0">
                    <a:pos x="T6" y="T7"/>
                  </a:cxn>
                  <a:cxn ang="0">
                    <a:pos x="T8" y="T9"/>
                  </a:cxn>
                </a:cxnLst>
                <a:rect l="0" t="0" r="r" b="b"/>
                <a:pathLst>
                  <a:path w="25" h="39">
                    <a:moveTo>
                      <a:pt x="4" y="39"/>
                    </a:moveTo>
                    <a:cubicBezTo>
                      <a:pt x="23" y="39"/>
                      <a:pt x="23" y="39"/>
                      <a:pt x="23" y="39"/>
                    </a:cubicBezTo>
                    <a:cubicBezTo>
                      <a:pt x="25" y="19"/>
                      <a:pt x="25" y="19"/>
                      <a:pt x="25" y="19"/>
                    </a:cubicBezTo>
                    <a:cubicBezTo>
                      <a:pt x="16" y="14"/>
                      <a:pt x="7" y="7"/>
                      <a:pt x="0" y="0"/>
                    </a:cubicBezTo>
                    <a:lnTo>
                      <a:pt x="4" y="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0" name="Freeform 57"/>
              <p:cNvSpPr>
                <a:spLocks/>
              </p:cNvSpPr>
              <p:nvPr/>
            </p:nvSpPr>
            <p:spPr bwMode="auto">
              <a:xfrm>
                <a:off x="649286" y="2574915"/>
                <a:ext cx="95251" cy="147639"/>
              </a:xfrm>
              <a:custGeom>
                <a:avLst/>
                <a:gdLst>
                  <a:gd name="T0" fmla="*/ 2 w 25"/>
                  <a:gd name="T1" fmla="*/ 39 h 39"/>
                  <a:gd name="T2" fmla="*/ 21 w 25"/>
                  <a:gd name="T3" fmla="*/ 39 h 39"/>
                  <a:gd name="T4" fmla="*/ 25 w 25"/>
                  <a:gd name="T5" fmla="*/ 0 h 39"/>
                  <a:gd name="T6" fmla="*/ 0 w 25"/>
                  <a:gd name="T7" fmla="*/ 19 h 39"/>
                  <a:gd name="T8" fmla="*/ 2 w 25"/>
                  <a:gd name="T9" fmla="*/ 39 h 39"/>
                </a:gdLst>
                <a:ahLst/>
                <a:cxnLst>
                  <a:cxn ang="0">
                    <a:pos x="T0" y="T1"/>
                  </a:cxn>
                  <a:cxn ang="0">
                    <a:pos x="T2" y="T3"/>
                  </a:cxn>
                  <a:cxn ang="0">
                    <a:pos x="T4" y="T5"/>
                  </a:cxn>
                  <a:cxn ang="0">
                    <a:pos x="T6" y="T7"/>
                  </a:cxn>
                  <a:cxn ang="0">
                    <a:pos x="T8" y="T9"/>
                  </a:cxn>
                </a:cxnLst>
                <a:rect l="0" t="0" r="r" b="b"/>
                <a:pathLst>
                  <a:path w="25" h="39">
                    <a:moveTo>
                      <a:pt x="2" y="39"/>
                    </a:moveTo>
                    <a:cubicBezTo>
                      <a:pt x="21" y="39"/>
                      <a:pt x="21" y="39"/>
                      <a:pt x="21" y="39"/>
                    </a:cubicBezTo>
                    <a:cubicBezTo>
                      <a:pt x="25" y="0"/>
                      <a:pt x="25" y="0"/>
                      <a:pt x="25" y="0"/>
                    </a:cubicBezTo>
                    <a:cubicBezTo>
                      <a:pt x="18" y="7"/>
                      <a:pt x="9" y="14"/>
                      <a:pt x="0" y="19"/>
                    </a:cubicBezTo>
                    <a:lnTo>
                      <a:pt x="2" y="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1" name="Oval 58"/>
              <p:cNvSpPr>
                <a:spLocks noChangeArrowheads="1"/>
              </p:cNvSpPr>
              <p:nvPr/>
            </p:nvSpPr>
            <p:spPr bwMode="auto">
              <a:xfrm>
                <a:off x="-58739" y="2247889"/>
                <a:ext cx="106364" cy="109539"/>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2" name="Freeform 59"/>
              <p:cNvSpPr>
                <a:spLocks/>
              </p:cNvSpPr>
              <p:nvPr/>
            </p:nvSpPr>
            <p:spPr bwMode="auto">
              <a:xfrm>
                <a:off x="-96837" y="2381240"/>
                <a:ext cx="182564" cy="341313"/>
              </a:xfrm>
              <a:custGeom>
                <a:avLst/>
                <a:gdLst>
                  <a:gd name="T0" fmla="*/ 57 w 115"/>
                  <a:gd name="T1" fmla="*/ 31 h 215"/>
                  <a:gd name="T2" fmla="*/ 38 w 115"/>
                  <a:gd name="T3" fmla="*/ 0 h 215"/>
                  <a:gd name="T4" fmla="*/ 0 w 115"/>
                  <a:gd name="T5" fmla="*/ 7 h 215"/>
                  <a:gd name="T6" fmla="*/ 0 w 115"/>
                  <a:gd name="T7" fmla="*/ 90 h 215"/>
                  <a:gd name="T8" fmla="*/ 24 w 115"/>
                  <a:gd name="T9" fmla="*/ 110 h 215"/>
                  <a:gd name="T10" fmla="*/ 33 w 115"/>
                  <a:gd name="T11" fmla="*/ 215 h 215"/>
                  <a:gd name="T12" fmla="*/ 81 w 115"/>
                  <a:gd name="T13" fmla="*/ 215 h 215"/>
                  <a:gd name="T14" fmla="*/ 91 w 115"/>
                  <a:gd name="T15" fmla="*/ 110 h 215"/>
                  <a:gd name="T16" fmla="*/ 115 w 115"/>
                  <a:gd name="T17" fmla="*/ 90 h 215"/>
                  <a:gd name="T18" fmla="*/ 115 w 115"/>
                  <a:gd name="T19" fmla="*/ 7 h 215"/>
                  <a:gd name="T20" fmla="*/ 76 w 115"/>
                  <a:gd name="T21" fmla="*/ 0 h 215"/>
                  <a:gd name="T22" fmla="*/ 57 w 115"/>
                  <a:gd name="T23" fmla="*/ 3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215">
                    <a:moveTo>
                      <a:pt x="57" y="31"/>
                    </a:moveTo>
                    <a:lnTo>
                      <a:pt x="38" y="0"/>
                    </a:lnTo>
                    <a:lnTo>
                      <a:pt x="0" y="7"/>
                    </a:lnTo>
                    <a:lnTo>
                      <a:pt x="0" y="90"/>
                    </a:lnTo>
                    <a:lnTo>
                      <a:pt x="24" y="110"/>
                    </a:lnTo>
                    <a:lnTo>
                      <a:pt x="33" y="215"/>
                    </a:lnTo>
                    <a:lnTo>
                      <a:pt x="81" y="215"/>
                    </a:lnTo>
                    <a:lnTo>
                      <a:pt x="91" y="110"/>
                    </a:lnTo>
                    <a:lnTo>
                      <a:pt x="115" y="90"/>
                    </a:lnTo>
                    <a:lnTo>
                      <a:pt x="115" y="7"/>
                    </a:lnTo>
                    <a:lnTo>
                      <a:pt x="76" y="0"/>
                    </a:lnTo>
                    <a:lnTo>
                      <a:pt x="57" y="3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3" name="Freeform 60"/>
              <p:cNvSpPr>
                <a:spLocks/>
              </p:cNvSpPr>
              <p:nvPr/>
            </p:nvSpPr>
            <p:spPr bwMode="auto">
              <a:xfrm>
                <a:off x="812799" y="2381240"/>
                <a:ext cx="180974" cy="341313"/>
              </a:xfrm>
              <a:custGeom>
                <a:avLst/>
                <a:gdLst>
                  <a:gd name="T0" fmla="*/ 76 w 114"/>
                  <a:gd name="T1" fmla="*/ 0 h 215"/>
                  <a:gd name="T2" fmla="*/ 57 w 114"/>
                  <a:gd name="T3" fmla="*/ 31 h 215"/>
                  <a:gd name="T4" fmla="*/ 38 w 114"/>
                  <a:gd name="T5" fmla="*/ 0 h 215"/>
                  <a:gd name="T6" fmla="*/ 0 w 114"/>
                  <a:gd name="T7" fmla="*/ 7 h 215"/>
                  <a:gd name="T8" fmla="*/ 0 w 114"/>
                  <a:gd name="T9" fmla="*/ 90 h 215"/>
                  <a:gd name="T10" fmla="*/ 23 w 114"/>
                  <a:gd name="T11" fmla="*/ 110 h 215"/>
                  <a:gd name="T12" fmla="*/ 33 w 114"/>
                  <a:gd name="T13" fmla="*/ 215 h 215"/>
                  <a:gd name="T14" fmla="*/ 81 w 114"/>
                  <a:gd name="T15" fmla="*/ 215 h 215"/>
                  <a:gd name="T16" fmla="*/ 90 w 114"/>
                  <a:gd name="T17" fmla="*/ 110 h 215"/>
                  <a:gd name="T18" fmla="*/ 114 w 114"/>
                  <a:gd name="T19" fmla="*/ 90 h 215"/>
                  <a:gd name="T20" fmla="*/ 114 w 114"/>
                  <a:gd name="T21" fmla="*/ 7 h 215"/>
                  <a:gd name="T22" fmla="*/ 76 w 114"/>
                  <a:gd name="T2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215">
                    <a:moveTo>
                      <a:pt x="76" y="0"/>
                    </a:moveTo>
                    <a:lnTo>
                      <a:pt x="57" y="31"/>
                    </a:lnTo>
                    <a:lnTo>
                      <a:pt x="38" y="0"/>
                    </a:lnTo>
                    <a:lnTo>
                      <a:pt x="0" y="7"/>
                    </a:lnTo>
                    <a:lnTo>
                      <a:pt x="0" y="90"/>
                    </a:lnTo>
                    <a:lnTo>
                      <a:pt x="23" y="110"/>
                    </a:lnTo>
                    <a:lnTo>
                      <a:pt x="33" y="215"/>
                    </a:lnTo>
                    <a:lnTo>
                      <a:pt x="81" y="215"/>
                    </a:lnTo>
                    <a:lnTo>
                      <a:pt x="90" y="110"/>
                    </a:lnTo>
                    <a:lnTo>
                      <a:pt x="114" y="90"/>
                    </a:lnTo>
                    <a:lnTo>
                      <a:pt x="114" y="7"/>
                    </a:lnTo>
                    <a:lnTo>
                      <a:pt x="76"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4" name="Oval 61"/>
              <p:cNvSpPr>
                <a:spLocks noChangeArrowheads="1"/>
              </p:cNvSpPr>
              <p:nvPr/>
            </p:nvSpPr>
            <p:spPr bwMode="auto">
              <a:xfrm>
                <a:off x="849311" y="2247889"/>
                <a:ext cx="106364" cy="109539"/>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5" name="Freeform 62"/>
              <p:cNvSpPr>
                <a:spLocks noEditPoints="1"/>
              </p:cNvSpPr>
              <p:nvPr/>
            </p:nvSpPr>
            <p:spPr bwMode="auto">
              <a:xfrm>
                <a:off x="96836" y="1920867"/>
                <a:ext cx="703260" cy="888997"/>
              </a:xfrm>
              <a:custGeom>
                <a:avLst/>
                <a:gdLst>
                  <a:gd name="T0" fmla="*/ 93 w 186"/>
                  <a:gd name="T1" fmla="*/ 0 h 234"/>
                  <a:gd name="T2" fmla="*/ 0 w 186"/>
                  <a:gd name="T3" fmla="*/ 93 h 234"/>
                  <a:gd name="T4" fmla="*/ 84 w 186"/>
                  <a:gd name="T5" fmla="*/ 185 h 234"/>
                  <a:gd name="T6" fmla="*/ 84 w 186"/>
                  <a:gd name="T7" fmla="*/ 201 h 234"/>
                  <a:gd name="T8" fmla="*/ 75 w 186"/>
                  <a:gd name="T9" fmla="*/ 201 h 234"/>
                  <a:gd name="T10" fmla="*/ 75 w 186"/>
                  <a:gd name="T11" fmla="*/ 234 h 234"/>
                  <a:gd name="T12" fmla="*/ 111 w 186"/>
                  <a:gd name="T13" fmla="*/ 234 h 234"/>
                  <a:gd name="T14" fmla="*/ 111 w 186"/>
                  <a:gd name="T15" fmla="*/ 201 h 234"/>
                  <a:gd name="T16" fmla="*/ 102 w 186"/>
                  <a:gd name="T17" fmla="*/ 201 h 234"/>
                  <a:gd name="T18" fmla="*/ 102 w 186"/>
                  <a:gd name="T19" fmla="*/ 185 h 234"/>
                  <a:gd name="T20" fmla="*/ 186 w 186"/>
                  <a:gd name="T21" fmla="*/ 93 h 234"/>
                  <a:gd name="T22" fmla="*/ 93 w 186"/>
                  <a:gd name="T23" fmla="*/ 0 h 234"/>
                  <a:gd name="T24" fmla="*/ 93 w 186"/>
                  <a:gd name="T25" fmla="*/ 165 h 234"/>
                  <a:gd name="T26" fmla="*/ 21 w 186"/>
                  <a:gd name="T27" fmla="*/ 93 h 234"/>
                  <a:gd name="T28" fmla="*/ 93 w 186"/>
                  <a:gd name="T29" fmla="*/ 21 h 234"/>
                  <a:gd name="T30" fmla="*/ 165 w 186"/>
                  <a:gd name="T31" fmla="*/ 93 h 234"/>
                  <a:gd name="T32" fmla="*/ 93 w 186"/>
                  <a:gd name="T33" fmla="*/ 16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34">
                    <a:moveTo>
                      <a:pt x="93" y="0"/>
                    </a:moveTo>
                    <a:cubicBezTo>
                      <a:pt x="42" y="0"/>
                      <a:pt x="0" y="42"/>
                      <a:pt x="0" y="93"/>
                    </a:cubicBezTo>
                    <a:cubicBezTo>
                      <a:pt x="0" y="141"/>
                      <a:pt x="37" y="181"/>
                      <a:pt x="84" y="185"/>
                    </a:cubicBezTo>
                    <a:cubicBezTo>
                      <a:pt x="84" y="201"/>
                      <a:pt x="84" y="201"/>
                      <a:pt x="84" y="201"/>
                    </a:cubicBezTo>
                    <a:cubicBezTo>
                      <a:pt x="75" y="201"/>
                      <a:pt x="75" y="201"/>
                      <a:pt x="75" y="201"/>
                    </a:cubicBezTo>
                    <a:cubicBezTo>
                      <a:pt x="75" y="234"/>
                      <a:pt x="75" y="234"/>
                      <a:pt x="75" y="234"/>
                    </a:cubicBezTo>
                    <a:cubicBezTo>
                      <a:pt x="111" y="234"/>
                      <a:pt x="111" y="234"/>
                      <a:pt x="111" y="234"/>
                    </a:cubicBezTo>
                    <a:cubicBezTo>
                      <a:pt x="111" y="201"/>
                      <a:pt x="111" y="201"/>
                      <a:pt x="111" y="201"/>
                    </a:cubicBezTo>
                    <a:cubicBezTo>
                      <a:pt x="102" y="201"/>
                      <a:pt x="102" y="201"/>
                      <a:pt x="102" y="201"/>
                    </a:cubicBezTo>
                    <a:cubicBezTo>
                      <a:pt x="102" y="185"/>
                      <a:pt x="102" y="185"/>
                      <a:pt x="102" y="185"/>
                    </a:cubicBezTo>
                    <a:cubicBezTo>
                      <a:pt x="149" y="181"/>
                      <a:pt x="186" y="141"/>
                      <a:pt x="186" y="93"/>
                    </a:cubicBezTo>
                    <a:cubicBezTo>
                      <a:pt x="186" y="42"/>
                      <a:pt x="144" y="0"/>
                      <a:pt x="93" y="0"/>
                    </a:cubicBezTo>
                    <a:close/>
                    <a:moveTo>
                      <a:pt x="93" y="165"/>
                    </a:moveTo>
                    <a:cubicBezTo>
                      <a:pt x="53" y="165"/>
                      <a:pt x="21" y="133"/>
                      <a:pt x="21" y="93"/>
                    </a:cubicBezTo>
                    <a:cubicBezTo>
                      <a:pt x="21" y="53"/>
                      <a:pt x="53" y="21"/>
                      <a:pt x="93" y="21"/>
                    </a:cubicBezTo>
                    <a:cubicBezTo>
                      <a:pt x="133" y="21"/>
                      <a:pt x="165" y="53"/>
                      <a:pt x="165" y="93"/>
                    </a:cubicBezTo>
                    <a:cubicBezTo>
                      <a:pt x="165" y="133"/>
                      <a:pt x="133" y="165"/>
                      <a:pt x="93" y="1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6" name="Oval 63"/>
              <p:cNvSpPr>
                <a:spLocks noChangeArrowheads="1"/>
              </p:cNvSpPr>
              <p:nvPr/>
            </p:nvSpPr>
            <p:spPr bwMode="auto">
              <a:xfrm>
                <a:off x="354010" y="2114542"/>
                <a:ext cx="188912" cy="193675"/>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7" name="Freeform 64"/>
              <p:cNvSpPr>
                <a:spLocks/>
              </p:cNvSpPr>
              <p:nvPr/>
            </p:nvSpPr>
            <p:spPr bwMode="auto">
              <a:xfrm>
                <a:off x="288924" y="2349500"/>
                <a:ext cx="319089" cy="149226"/>
              </a:xfrm>
              <a:custGeom>
                <a:avLst/>
                <a:gdLst>
                  <a:gd name="T0" fmla="*/ 42 w 84"/>
                  <a:gd name="T1" fmla="*/ 23 h 39"/>
                  <a:gd name="T2" fmla="*/ 27 w 84"/>
                  <a:gd name="T3" fmla="*/ 0 h 39"/>
                  <a:gd name="T4" fmla="*/ 0 w 84"/>
                  <a:gd name="T5" fmla="*/ 6 h 39"/>
                  <a:gd name="T6" fmla="*/ 0 w 84"/>
                  <a:gd name="T7" fmla="*/ 21 h 39"/>
                  <a:gd name="T8" fmla="*/ 42 w 84"/>
                  <a:gd name="T9" fmla="*/ 39 h 39"/>
                  <a:gd name="T10" fmla="*/ 84 w 84"/>
                  <a:gd name="T11" fmla="*/ 21 h 39"/>
                  <a:gd name="T12" fmla="*/ 84 w 84"/>
                  <a:gd name="T13" fmla="*/ 6 h 39"/>
                  <a:gd name="T14" fmla="*/ 57 w 84"/>
                  <a:gd name="T15" fmla="*/ 0 h 39"/>
                  <a:gd name="T16" fmla="*/ 42 w 84"/>
                  <a:gd name="T17"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39">
                    <a:moveTo>
                      <a:pt x="42" y="23"/>
                    </a:moveTo>
                    <a:cubicBezTo>
                      <a:pt x="27" y="0"/>
                      <a:pt x="27" y="0"/>
                      <a:pt x="27" y="0"/>
                    </a:cubicBezTo>
                    <a:cubicBezTo>
                      <a:pt x="0" y="6"/>
                      <a:pt x="0" y="6"/>
                      <a:pt x="0" y="6"/>
                    </a:cubicBezTo>
                    <a:cubicBezTo>
                      <a:pt x="0" y="21"/>
                      <a:pt x="0" y="21"/>
                      <a:pt x="0" y="21"/>
                    </a:cubicBezTo>
                    <a:cubicBezTo>
                      <a:pt x="10" y="32"/>
                      <a:pt x="25" y="39"/>
                      <a:pt x="42" y="39"/>
                    </a:cubicBezTo>
                    <a:cubicBezTo>
                      <a:pt x="59" y="39"/>
                      <a:pt x="74" y="32"/>
                      <a:pt x="84" y="21"/>
                    </a:cubicBezTo>
                    <a:cubicBezTo>
                      <a:pt x="84" y="6"/>
                      <a:pt x="84" y="6"/>
                      <a:pt x="84" y="6"/>
                    </a:cubicBezTo>
                    <a:cubicBezTo>
                      <a:pt x="57" y="0"/>
                      <a:pt x="57" y="0"/>
                      <a:pt x="57" y="0"/>
                    </a:cubicBezTo>
                    <a:lnTo>
                      <a:pt x="42" y="2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grpSp>
          <p:nvGrpSpPr>
            <p:cNvPr id="538" name="Group 537"/>
            <p:cNvGrpSpPr>
              <a:grpSpLocks noChangeAspect="1"/>
            </p:cNvGrpSpPr>
            <p:nvPr/>
          </p:nvGrpSpPr>
          <p:grpSpPr>
            <a:xfrm>
              <a:off x="5546874" y="3502177"/>
              <a:ext cx="226265" cy="248306"/>
              <a:chOff x="8145463" y="476250"/>
              <a:chExt cx="1060450" cy="1179513"/>
            </a:xfrm>
            <a:solidFill>
              <a:schemeClr val="bg1"/>
            </a:solidFill>
          </p:grpSpPr>
          <p:sp>
            <p:nvSpPr>
              <p:cNvPr id="539" name="Freeform 538"/>
              <p:cNvSpPr>
                <a:spLocks/>
              </p:cNvSpPr>
              <p:nvPr/>
            </p:nvSpPr>
            <p:spPr bwMode="auto">
              <a:xfrm>
                <a:off x="8439150" y="1154113"/>
                <a:ext cx="471487" cy="30163"/>
              </a:xfrm>
              <a:custGeom>
                <a:avLst/>
                <a:gdLst>
                  <a:gd name="T0" fmla="*/ 0 w 297"/>
                  <a:gd name="T1" fmla="*/ 9 h 19"/>
                  <a:gd name="T2" fmla="*/ 0 w 297"/>
                  <a:gd name="T3" fmla="*/ 9 h 19"/>
                  <a:gd name="T4" fmla="*/ 5 w 297"/>
                  <a:gd name="T5" fmla="*/ 14 h 19"/>
                  <a:gd name="T6" fmla="*/ 10 w 297"/>
                  <a:gd name="T7" fmla="*/ 19 h 19"/>
                  <a:gd name="T8" fmla="*/ 288 w 297"/>
                  <a:gd name="T9" fmla="*/ 19 h 19"/>
                  <a:gd name="T10" fmla="*/ 288 w 297"/>
                  <a:gd name="T11" fmla="*/ 19 h 19"/>
                  <a:gd name="T12" fmla="*/ 297 w 297"/>
                  <a:gd name="T13" fmla="*/ 14 h 19"/>
                  <a:gd name="T14" fmla="*/ 297 w 297"/>
                  <a:gd name="T15" fmla="*/ 9 h 19"/>
                  <a:gd name="T16" fmla="*/ 297 w 297"/>
                  <a:gd name="T17" fmla="*/ 9 h 19"/>
                  <a:gd name="T18" fmla="*/ 297 w 297"/>
                  <a:gd name="T19" fmla="*/ 5 h 19"/>
                  <a:gd name="T20" fmla="*/ 288 w 297"/>
                  <a:gd name="T21" fmla="*/ 0 h 19"/>
                  <a:gd name="T22" fmla="*/ 10 w 297"/>
                  <a:gd name="T23" fmla="*/ 0 h 19"/>
                  <a:gd name="T24" fmla="*/ 10 w 297"/>
                  <a:gd name="T25" fmla="*/ 0 h 19"/>
                  <a:gd name="T26" fmla="*/ 5 w 297"/>
                  <a:gd name="T27" fmla="*/ 5 h 19"/>
                  <a:gd name="T28" fmla="*/ 0 w 297"/>
                  <a:gd name="T29" fmla="*/ 9 h 19"/>
                  <a:gd name="T30" fmla="*/ 0 w 297"/>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19">
                    <a:moveTo>
                      <a:pt x="0" y="9"/>
                    </a:moveTo>
                    <a:lnTo>
                      <a:pt x="0" y="9"/>
                    </a:lnTo>
                    <a:lnTo>
                      <a:pt x="5" y="14"/>
                    </a:lnTo>
                    <a:lnTo>
                      <a:pt x="10" y="19"/>
                    </a:lnTo>
                    <a:lnTo>
                      <a:pt x="288" y="19"/>
                    </a:lnTo>
                    <a:lnTo>
                      <a:pt x="288" y="19"/>
                    </a:lnTo>
                    <a:lnTo>
                      <a:pt x="297" y="14"/>
                    </a:lnTo>
                    <a:lnTo>
                      <a:pt x="297" y="9"/>
                    </a:lnTo>
                    <a:lnTo>
                      <a:pt x="297" y="9"/>
                    </a:lnTo>
                    <a:lnTo>
                      <a:pt x="297" y="5"/>
                    </a:lnTo>
                    <a:lnTo>
                      <a:pt x="288" y="0"/>
                    </a:lnTo>
                    <a:lnTo>
                      <a:pt x="10" y="0"/>
                    </a:lnTo>
                    <a:lnTo>
                      <a:pt x="10" y="0"/>
                    </a:lnTo>
                    <a:lnTo>
                      <a:pt x="5" y="5"/>
                    </a:lnTo>
                    <a:lnTo>
                      <a:pt x="0" y="9"/>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0" name="Freeform 539"/>
              <p:cNvSpPr>
                <a:spLocks/>
              </p:cNvSpPr>
              <p:nvPr/>
            </p:nvSpPr>
            <p:spPr bwMode="auto">
              <a:xfrm>
                <a:off x="8439150" y="1243013"/>
                <a:ext cx="471487" cy="28575"/>
              </a:xfrm>
              <a:custGeom>
                <a:avLst/>
                <a:gdLst>
                  <a:gd name="T0" fmla="*/ 288 w 297"/>
                  <a:gd name="T1" fmla="*/ 0 h 18"/>
                  <a:gd name="T2" fmla="*/ 10 w 297"/>
                  <a:gd name="T3" fmla="*/ 0 h 18"/>
                  <a:gd name="T4" fmla="*/ 10 w 297"/>
                  <a:gd name="T5" fmla="*/ 0 h 18"/>
                  <a:gd name="T6" fmla="*/ 5 w 297"/>
                  <a:gd name="T7" fmla="*/ 4 h 18"/>
                  <a:gd name="T8" fmla="*/ 0 w 297"/>
                  <a:gd name="T9" fmla="*/ 9 h 18"/>
                  <a:gd name="T10" fmla="*/ 0 w 297"/>
                  <a:gd name="T11" fmla="*/ 9 h 18"/>
                  <a:gd name="T12" fmla="*/ 5 w 297"/>
                  <a:gd name="T13" fmla="*/ 14 h 18"/>
                  <a:gd name="T14" fmla="*/ 10 w 297"/>
                  <a:gd name="T15" fmla="*/ 18 h 18"/>
                  <a:gd name="T16" fmla="*/ 288 w 297"/>
                  <a:gd name="T17" fmla="*/ 18 h 18"/>
                  <a:gd name="T18" fmla="*/ 288 w 297"/>
                  <a:gd name="T19" fmla="*/ 18 h 18"/>
                  <a:gd name="T20" fmla="*/ 297 w 297"/>
                  <a:gd name="T21" fmla="*/ 14 h 18"/>
                  <a:gd name="T22" fmla="*/ 297 w 297"/>
                  <a:gd name="T23" fmla="*/ 9 h 18"/>
                  <a:gd name="T24" fmla="*/ 297 w 297"/>
                  <a:gd name="T25" fmla="*/ 9 h 18"/>
                  <a:gd name="T26" fmla="*/ 297 w 297"/>
                  <a:gd name="T27" fmla="*/ 4 h 18"/>
                  <a:gd name="T28" fmla="*/ 288 w 297"/>
                  <a:gd name="T29" fmla="*/ 0 h 18"/>
                  <a:gd name="T30" fmla="*/ 288 w 297"/>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18">
                    <a:moveTo>
                      <a:pt x="288" y="0"/>
                    </a:moveTo>
                    <a:lnTo>
                      <a:pt x="10" y="0"/>
                    </a:lnTo>
                    <a:lnTo>
                      <a:pt x="10" y="0"/>
                    </a:lnTo>
                    <a:lnTo>
                      <a:pt x="5" y="4"/>
                    </a:lnTo>
                    <a:lnTo>
                      <a:pt x="0" y="9"/>
                    </a:lnTo>
                    <a:lnTo>
                      <a:pt x="0" y="9"/>
                    </a:lnTo>
                    <a:lnTo>
                      <a:pt x="5" y="14"/>
                    </a:lnTo>
                    <a:lnTo>
                      <a:pt x="10" y="18"/>
                    </a:lnTo>
                    <a:lnTo>
                      <a:pt x="288" y="18"/>
                    </a:lnTo>
                    <a:lnTo>
                      <a:pt x="288" y="18"/>
                    </a:lnTo>
                    <a:lnTo>
                      <a:pt x="297" y="14"/>
                    </a:lnTo>
                    <a:lnTo>
                      <a:pt x="297" y="9"/>
                    </a:lnTo>
                    <a:lnTo>
                      <a:pt x="297" y="9"/>
                    </a:lnTo>
                    <a:lnTo>
                      <a:pt x="297" y="4"/>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1" name="Freeform 540"/>
              <p:cNvSpPr>
                <a:spLocks/>
              </p:cNvSpPr>
              <p:nvPr/>
            </p:nvSpPr>
            <p:spPr bwMode="auto">
              <a:xfrm>
                <a:off x="8262938" y="1154113"/>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2" name="Freeform 541"/>
              <p:cNvSpPr>
                <a:spLocks/>
              </p:cNvSpPr>
              <p:nvPr/>
            </p:nvSpPr>
            <p:spPr bwMode="auto">
              <a:xfrm>
                <a:off x="8439150" y="947738"/>
                <a:ext cx="265112" cy="30163"/>
              </a:xfrm>
              <a:custGeom>
                <a:avLst/>
                <a:gdLst>
                  <a:gd name="T0" fmla="*/ 10 w 167"/>
                  <a:gd name="T1" fmla="*/ 19 h 19"/>
                  <a:gd name="T2" fmla="*/ 158 w 167"/>
                  <a:gd name="T3" fmla="*/ 19 h 19"/>
                  <a:gd name="T4" fmla="*/ 158 w 167"/>
                  <a:gd name="T5" fmla="*/ 19 h 19"/>
                  <a:gd name="T6" fmla="*/ 167 w 167"/>
                  <a:gd name="T7" fmla="*/ 14 h 19"/>
                  <a:gd name="T8" fmla="*/ 167 w 167"/>
                  <a:gd name="T9" fmla="*/ 9 h 19"/>
                  <a:gd name="T10" fmla="*/ 167 w 167"/>
                  <a:gd name="T11" fmla="*/ 9 h 19"/>
                  <a:gd name="T12" fmla="*/ 167 w 167"/>
                  <a:gd name="T13" fmla="*/ 5 h 19"/>
                  <a:gd name="T14" fmla="*/ 158 w 167"/>
                  <a:gd name="T15" fmla="*/ 0 h 19"/>
                  <a:gd name="T16" fmla="*/ 10 w 167"/>
                  <a:gd name="T17" fmla="*/ 0 h 19"/>
                  <a:gd name="T18" fmla="*/ 10 w 167"/>
                  <a:gd name="T19" fmla="*/ 0 h 19"/>
                  <a:gd name="T20" fmla="*/ 5 w 167"/>
                  <a:gd name="T21" fmla="*/ 5 h 19"/>
                  <a:gd name="T22" fmla="*/ 0 w 167"/>
                  <a:gd name="T23" fmla="*/ 9 h 19"/>
                  <a:gd name="T24" fmla="*/ 0 w 167"/>
                  <a:gd name="T25" fmla="*/ 9 h 19"/>
                  <a:gd name="T26" fmla="*/ 5 w 167"/>
                  <a:gd name="T27" fmla="*/ 14 h 19"/>
                  <a:gd name="T28" fmla="*/ 10 w 167"/>
                  <a:gd name="T29" fmla="*/ 19 h 19"/>
                  <a:gd name="T30" fmla="*/ 10 w 167"/>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0" y="19"/>
                    </a:moveTo>
                    <a:lnTo>
                      <a:pt x="158" y="19"/>
                    </a:lnTo>
                    <a:lnTo>
                      <a:pt x="158" y="19"/>
                    </a:lnTo>
                    <a:lnTo>
                      <a:pt x="167" y="14"/>
                    </a:lnTo>
                    <a:lnTo>
                      <a:pt x="167" y="9"/>
                    </a:lnTo>
                    <a:lnTo>
                      <a:pt x="167" y="9"/>
                    </a:lnTo>
                    <a:lnTo>
                      <a:pt x="167" y="5"/>
                    </a:lnTo>
                    <a:lnTo>
                      <a:pt x="158" y="0"/>
                    </a:lnTo>
                    <a:lnTo>
                      <a:pt x="10" y="0"/>
                    </a:lnTo>
                    <a:lnTo>
                      <a:pt x="10" y="0"/>
                    </a:lnTo>
                    <a:lnTo>
                      <a:pt x="5" y="5"/>
                    </a:lnTo>
                    <a:lnTo>
                      <a:pt x="0" y="9"/>
                    </a:lnTo>
                    <a:lnTo>
                      <a:pt x="0" y="9"/>
                    </a:lnTo>
                    <a:lnTo>
                      <a:pt x="5" y="14"/>
                    </a:lnTo>
                    <a:lnTo>
                      <a:pt x="10" y="19"/>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3" name="Freeform 542"/>
              <p:cNvSpPr>
                <a:spLocks/>
              </p:cNvSpPr>
              <p:nvPr/>
            </p:nvSpPr>
            <p:spPr bwMode="auto">
              <a:xfrm>
                <a:off x="8439150" y="1036638"/>
                <a:ext cx="265112" cy="28575"/>
              </a:xfrm>
              <a:custGeom>
                <a:avLst/>
                <a:gdLst>
                  <a:gd name="T0" fmla="*/ 10 w 167"/>
                  <a:gd name="T1" fmla="*/ 18 h 18"/>
                  <a:gd name="T2" fmla="*/ 158 w 167"/>
                  <a:gd name="T3" fmla="*/ 18 h 18"/>
                  <a:gd name="T4" fmla="*/ 158 w 167"/>
                  <a:gd name="T5" fmla="*/ 18 h 18"/>
                  <a:gd name="T6" fmla="*/ 167 w 167"/>
                  <a:gd name="T7" fmla="*/ 14 h 18"/>
                  <a:gd name="T8" fmla="*/ 167 w 167"/>
                  <a:gd name="T9" fmla="*/ 9 h 18"/>
                  <a:gd name="T10" fmla="*/ 167 w 167"/>
                  <a:gd name="T11" fmla="*/ 9 h 18"/>
                  <a:gd name="T12" fmla="*/ 167 w 167"/>
                  <a:gd name="T13" fmla="*/ 4 h 18"/>
                  <a:gd name="T14" fmla="*/ 158 w 167"/>
                  <a:gd name="T15" fmla="*/ 0 h 18"/>
                  <a:gd name="T16" fmla="*/ 10 w 167"/>
                  <a:gd name="T17" fmla="*/ 0 h 18"/>
                  <a:gd name="T18" fmla="*/ 10 w 167"/>
                  <a:gd name="T19" fmla="*/ 0 h 18"/>
                  <a:gd name="T20" fmla="*/ 5 w 167"/>
                  <a:gd name="T21" fmla="*/ 4 h 18"/>
                  <a:gd name="T22" fmla="*/ 0 w 167"/>
                  <a:gd name="T23" fmla="*/ 9 h 18"/>
                  <a:gd name="T24" fmla="*/ 0 w 167"/>
                  <a:gd name="T25" fmla="*/ 9 h 18"/>
                  <a:gd name="T26" fmla="*/ 5 w 167"/>
                  <a:gd name="T27" fmla="*/ 14 h 18"/>
                  <a:gd name="T28" fmla="*/ 10 w 167"/>
                  <a:gd name="T29" fmla="*/ 18 h 18"/>
                  <a:gd name="T30" fmla="*/ 10 w 16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0" y="18"/>
                    </a:moveTo>
                    <a:lnTo>
                      <a:pt x="158" y="18"/>
                    </a:lnTo>
                    <a:lnTo>
                      <a:pt x="158" y="18"/>
                    </a:lnTo>
                    <a:lnTo>
                      <a:pt x="167" y="14"/>
                    </a:lnTo>
                    <a:lnTo>
                      <a:pt x="167" y="9"/>
                    </a:lnTo>
                    <a:lnTo>
                      <a:pt x="167" y="9"/>
                    </a:lnTo>
                    <a:lnTo>
                      <a:pt x="167" y="4"/>
                    </a:lnTo>
                    <a:lnTo>
                      <a:pt x="158" y="0"/>
                    </a:lnTo>
                    <a:lnTo>
                      <a:pt x="10" y="0"/>
                    </a:lnTo>
                    <a:lnTo>
                      <a:pt x="10" y="0"/>
                    </a:lnTo>
                    <a:lnTo>
                      <a:pt x="5" y="4"/>
                    </a:lnTo>
                    <a:lnTo>
                      <a:pt x="0" y="9"/>
                    </a:lnTo>
                    <a:lnTo>
                      <a:pt x="0" y="9"/>
                    </a:lnTo>
                    <a:lnTo>
                      <a:pt x="5" y="14"/>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4" name="Freeform 543"/>
              <p:cNvSpPr>
                <a:spLocks/>
              </p:cNvSpPr>
              <p:nvPr/>
            </p:nvSpPr>
            <p:spPr bwMode="auto">
              <a:xfrm>
                <a:off x="8262938" y="947738"/>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5" name="Freeform 544"/>
              <p:cNvSpPr>
                <a:spLocks/>
              </p:cNvSpPr>
              <p:nvPr/>
            </p:nvSpPr>
            <p:spPr bwMode="auto">
              <a:xfrm>
                <a:off x="8439150" y="1360488"/>
                <a:ext cx="265112" cy="30163"/>
              </a:xfrm>
              <a:custGeom>
                <a:avLst/>
                <a:gdLst>
                  <a:gd name="T0" fmla="*/ 158 w 167"/>
                  <a:gd name="T1" fmla="*/ 0 h 19"/>
                  <a:gd name="T2" fmla="*/ 10 w 167"/>
                  <a:gd name="T3" fmla="*/ 0 h 19"/>
                  <a:gd name="T4" fmla="*/ 10 w 167"/>
                  <a:gd name="T5" fmla="*/ 0 h 19"/>
                  <a:gd name="T6" fmla="*/ 5 w 167"/>
                  <a:gd name="T7" fmla="*/ 5 h 19"/>
                  <a:gd name="T8" fmla="*/ 0 w 167"/>
                  <a:gd name="T9" fmla="*/ 9 h 19"/>
                  <a:gd name="T10" fmla="*/ 0 w 167"/>
                  <a:gd name="T11" fmla="*/ 9 h 19"/>
                  <a:gd name="T12" fmla="*/ 5 w 167"/>
                  <a:gd name="T13" fmla="*/ 14 h 19"/>
                  <a:gd name="T14" fmla="*/ 10 w 167"/>
                  <a:gd name="T15" fmla="*/ 19 h 19"/>
                  <a:gd name="T16" fmla="*/ 158 w 167"/>
                  <a:gd name="T17" fmla="*/ 19 h 19"/>
                  <a:gd name="T18" fmla="*/ 158 w 167"/>
                  <a:gd name="T19" fmla="*/ 19 h 19"/>
                  <a:gd name="T20" fmla="*/ 167 w 167"/>
                  <a:gd name="T21" fmla="*/ 14 h 19"/>
                  <a:gd name="T22" fmla="*/ 167 w 167"/>
                  <a:gd name="T23" fmla="*/ 9 h 19"/>
                  <a:gd name="T24" fmla="*/ 167 w 167"/>
                  <a:gd name="T25" fmla="*/ 9 h 19"/>
                  <a:gd name="T26" fmla="*/ 167 w 167"/>
                  <a:gd name="T27" fmla="*/ 5 h 19"/>
                  <a:gd name="T28" fmla="*/ 158 w 167"/>
                  <a:gd name="T29" fmla="*/ 0 h 19"/>
                  <a:gd name="T30" fmla="*/ 158 w 167"/>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58" y="0"/>
                    </a:moveTo>
                    <a:lnTo>
                      <a:pt x="10" y="0"/>
                    </a:lnTo>
                    <a:lnTo>
                      <a:pt x="10" y="0"/>
                    </a:lnTo>
                    <a:lnTo>
                      <a:pt x="5" y="5"/>
                    </a:lnTo>
                    <a:lnTo>
                      <a:pt x="0" y="9"/>
                    </a:lnTo>
                    <a:lnTo>
                      <a:pt x="0" y="9"/>
                    </a:lnTo>
                    <a:lnTo>
                      <a:pt x="5" y="14"/>
                    </a:lnTo>
                    <a:lnTo>
                      <a:pt x="10" y="19"/>
                    </a:lnTo>
                    <a:lnTo>
                      <a:pt x="158" y="19"/>
                    </a:lnTo>
                    <a:lnTo>
                      <a:pt x="158" y="19"/>
                    </a:lnTo>
                    <a:lnTo>
                      <a:pt x="167" y="14"/>
                    </a:lnTo>
                    <a:lnTo>
                      <a:pt x="167" y="9"/>
                    </a:lnTo>
                    <a:lnTo>
                      <a:pt x="167" y="9"/>
                    </a:lnTo>
                    <a:lnTo>
                      <a:pt x="167" y="5"/>
                    </a:lnTo>
                    <a:lnTo>
                      <a:pt x="158" y="0"/>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6" name="Freeform 545"/>
              <p:cNvSpPr>
                <a:spLocks/>
              </p:cNvSpPr>
              <p:nvPr/>
            </p:nvSpPr>
            <p:spPr bwMode="auto">
              <a:xfrm>
                <a:off x="8439150" y="1449388"/>
                <a:ext cx="265112" cy="28575"/>
              </a:xfrm>
              <a:custGeom>
                <a:avLst/>
                <a:gdLst>
                  <a:gd name="T0" fmla="*/ 158 w 167"/>
                  <a:gd name="T1" fmla="*/ 0 h 18"/>
                  <a:gd name="T2" fmla="*/ 10 w 167"/>
                  <a:gd name="T3" fmla="*/ 0 h 18"/>
                  <a:gd name="T4" fmla="*/ 10 w 167"/>
                  <a:gd name="T5" fmla="*/ 0 h 18"/>
                  <a:gd name="T6" fmla="*/ 5 w 167"/>
                  <a:gd name="T7" fmla="*/ 4 h 18"/>
                  <a:gd name="T8" fmla="*/ 0 w 167"/>
                  <a:gd name="T9" fmla="*/ 9 h 18"/>
                  <a:gd name="T10" fmla="*/ 0 w 167"/>
                  <a:gd name="T11" fmla="*/ 9 h 18"/>
                  <a:gd name="T12" fmla="*/ 5 w 167"/>
                  <a:gd name="T13" fmla="*/ 14 h 18"/>
                  <a:gd name="T14" fmla="*/ 10 w 167"/>
                  <a:gd name="T15" fmla="*/ 18 h 18"/>
                  <a:gd name="T16" fmla="*/ 158 w 167"/>
                  <a:gd name="T17" fmla="*/ 18 h 18"/>
                  <a:gd name="T18" fmla="*/ 158 w 167"/>
                  <a:gd name="T19" fmla="*/ 18 h 18"/>
                  <a:gd name="T20" fmla="*/ 167 w 167"/>
                  <a:gd name="T21" fmla="*/ 14 h 18"/>
                  <a:gd name="T22" fmla="*/ 167 w 167"/>
                  <a:gd name="T23" fmla="*/ 9 h 18"/>
                  <a:gd name="T24" fmla="*/ 167 w 167"/>
                  <a:gd name="T25" fmla="*/ 9 h 18"/>
                  <a:gd name="T26" fmla="*/ 167 w 167"/>
                  <a:gd name="T27" fmla="*/ 4 h 18"/>
                  <a:gd name="T28" fmla="*/ 158 w 167"/>
                  <a:gd name="T29" fmla="*/ 0 h 18"/>
                  <a:gd name="T30" fmla="*/ 158 w 167"/>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58" y="0"/>
                    </a:moveTo>
                    <a:lnTo>
                      <a:pt x="10" y="0"/>
                    </a:lnTo>
                    <a:lnTo>
                      <a:pt x="10" y="0"/>
                    </a:lnTo>
                    <a:lnTo>
                      <a:pt x="5" y="4"/>
                    </a:lnTo>
                    <a:lnTo>
                      <a:pt x="0" y="9"/>
                    </a:lnTo>
                    <a:lnTo>
                      <a:pt x="0" y="9"/>
                    </a:lnTo>
                    <a:lnTo>
                      <a:pt x="5" y="14"/>
                    </a:lnTo>
                    <a:lnTo>
                      <a:pt x="10" y="18"/>
                    </a:lnTo>
                    <a:lnTo>
                      <a:pt x="158" y="18"/>
                    </a:lnTo>
                    <a:lnTo>
                      <a:pt x="158" y="18"/>
                    </a:lnTo>
                    <a:lnTo>
                      <a:pt x="167" y="14"/>
                    </a:lnTo>
                    <a:lnTo>
                      <a:pt x="167" y="9"/>
                    </a:lnTo>
                    <a:lnTo>
                      <a:pt x="167" y="9"/>
                    </a:lnTo>
                    <a:lnTo>
                      <a:pt x="167" y="4"/>
                    </a:lnTo>
                    <a:lnTo>
                      <a:pt x="158" y="0"/>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7" name="Freeform 546"/>
              <p:cNvSpPr>
                <a:spLocks/>
              </p:cNvSpPr>
              <p:nvPr/>
            </p:nvSpPr>
            <p:spPr bwMode="auto">
              <a:xfrm>
                <a:off x="8262938" y="1360488"/>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8" name="Freeform 547"/>
              <p:cNvSpPr>
                <a:spLocks/>
              </p:cNvSpPr>
              <p:nvPr/>
            </p:nvSpPr>
            <p:spPr bwMode="auto">
              <a:xfrm>
                <a:off x="8439150" y="741363"/>
                <a:ext cx="265112" cy="30163"/>
              </a:xfrm>
              <a:custGeom>
                <a:avLst/>
                <a:gdLst>
                  <a:gd name="T0" fmla="*/ 10 w 167"/>
                  <a:gd name="T1" fmla="*/ 19 h 19"/>
                  <a:gd name="T2" fmla="*/ 158 w 167"/>
                  <a:gd name="T3" fmla="*/ 19 h 19"/>
                  <a:gd name="T4" fmla="*/ 158 w 167"/>
                  <a:gd name="T5" fmla="*/ 19 h 19"/>
                  <a:gd name="T6" fmla="*/ 167 w 167"/>
                  <a:gd name="T7" fmla="*/ 14 h 19"/>
                  <a:gd name="T8" fmla="*/ 167 w 167"/>
                  <a:gd name="T9" fmla="*/ 9 h 19"/>
                  <a:gd name="T10" fmla="*/ 167 w 167"/>
                  <a:gd name="T11" fmla="*/ 9 h 19"/>
                  <a:gd name="T12" fmla="*/ 167 w 167"/>
                  <a:gd name="T13" fmla="*/ 5 h 19"/>
                  <a:gd name="T14" fmla="*/ 158 w 167"/>
                  <a:gd name="T15" fmla="*/ 0 h 19"/>
                  <a:gd name="T16" fmla="*/ 10 w 167"/>
                  <a:gd name="T17" fmla="*/ 0 h 19"/>
                  <a:gd name="T18" fmla="*/ 10 w 167"/>
                  <a:gd name="T19" fmla="*/ 0 h 19"/>
                  <a:gd name="T20" fmla="*/ 5 w 167"/>
                  <a:gd name="T21" fmla="*/ 5 h 19"/>
                  <a:gd name="T22" fmla="*/ 0 w 167"/>
                  <a:gd name="T23" fmla="*/ 9 h 19"/>
                  <a:gd name="T24" fmla="*/ 0 w 167"/>
                  <a:gd name="T25" fmla="*/ 9 h 19"/>
                  <a:gd name="T26" fmla="*/ 5 w 167"/>
                  <a:gd name="T27" fmla="*/ 14 h 19"/>
                  <a:gd name="T28" fmla="*/ 10 w 167"/>
                  <a:gd name="T29" fmla="*/ 19 h 19"/>
                  <a:gd name="T30" fmla="*/ 10 w 167"/>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0" y="19"/>
                    </a:moveTo>
                    <a:lnTo>
                      <a:pt x="158" y="19"/>
                    </a:lnTo>
                    <a:lnTo>
                      <a:pt x="158" y="19"/>
                    </a:lnTo>
                    <a:lnTo>
                      <a:pt x="167" y="14"/>
                    </a:lnTo>
                    <a:lnTo>
                      <a:pt x="167" y="9"/>
                    </a:lnTo>
                    <a:lnTo>
                      <a:pt x="167" y="9"/>
                    </a:lnTo>
                    <a:lnTo>
                      <a:pt x="167" y="5"/>
                    </a:lnTo>
                    <a:lnTo>
                      <a:pt x="158" y="0"/>
                    </a:lnTo>
                    <a:lnTo>
                      <a:pt x="10" y="0"/>
                    </a:lnTo>
                    <a:lnTo>
                      <a:pt x="10" y="0"/>
                    </a:lnTo>
                    <a:lnTo>
                      <a:pt x="5" y="5"/>
                    </a:lnTo>
                    <a:lnTo>
                      <a:pt x="0" y="9"/>
                    </a:lnTo>
                    <a:lnTo>
                      <a:pt x="0" y="9"/>
                    </a:lnTo>
                    <a:lnTo>
                      <a:pt x="5" y="14"/>
                    </a:lnTo>
                    <a:lnTo>
                      <a:pt x="10" y="19"/>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9" name="Freeform 548"/>
              <p:cNvSpPr>
                <a:spLocks/>
              </p:cNvSpPr>
              <p:nvPr/>
            </p:nvSpPr>
            <p:spPr bwMode="auto">
              <a:xfrm>
                <a:off x="8439150" y="830263"/>
                <a:ext cx="265112" cy="28575"/>
              </a:xfrm>
              <a:custGeom>
                <a:avLst/>
                <a:gdLst>
                  <a:gd name="T0" fmla="*/ 10 w 167"/>
                  <a:gd name="T1" fmla="*/ 18 h 18"/>
                  <a:gd name="T2" fmla="*/ 158 w 167"/>
                  <a:gd name="T3" fmla="*/ 18 h 18"/>
                  <a:gd name="T4" fmla="*/ 158 w 167"/>
                  <a:gd name="T5" fmla="*/ 18 h 18"/>
                  <a:gd name="T6" fmla="*/ 167 w 167"/>
                  <a:gd name="T7" fmla="*/ 14 h 18"/>
                  <a:gd name="T8" fmla="*/ 167 w 167"/>
                  <a:gd name="T9" fmla="*/ 9 h 18"/>
                  <a:gd name="T10" fmla="*/ 167 w 167"/>
                  <a:gd name="T11" fmla="*/ 9 h 18"/>
                  <a:gd name="T12" fmla="*/ 167 w 167"/>
                  <a:gd name="T13" fmla="*/ 4 h 18"/>
                  <a:gd name="T14" fmla="*/ 158 w 167"/>
                  <a:gd name="T15" fmla="*/ 0 h 18"/>
                  <a:gd name="T16" fmla="*/ 10 w 167"/>
                  <a:gd name="T17" fmla="*/ 0 h 18"/>
                  <a:gd name="T18" fmla="*/ 10 w 167"/>
                  <a:gd name="T19" fmla="*/ 0 h 18"/>
                  <a:gd name="T20" fmla="*/ 5 w 167"/>
                  <a:gd name="T21" fmla="*/ 4 h 18"/>
                  <a:gd name="T22" fmla="*/ 0 w 167"/>
                  <a:gd name="T23" fmla="*/ 9 h 18"/>
                  <a:gd name="T24" fmla="*/ 0 w 167"/>
                  <a:gd name="T25" fmla="*/ 9 h 18"/>
                  <a:gd name="T26" fmla="*/ 5 w 167"/>
                  <a:gd name="T27" fmla="*/ 14 h 18"/>
                  <a:gd name="T28" fmla="*/ 10 w 167"/>
                  <a:gd name="T29" fmla="*/ 18 h 18"/>
                  <a:gd name="T30" fmla="*/ 10 w 16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0" y="18"/>
                    </a:moveTo>
                    <a:lnTo>
                      <a:pt x="158" y="18"/>
                    </a:lnTo>
                    <a:lnTo>
                      <a:pt x="158" y="18"/>
                    </a:lnTo>
                    <a:lnTo>
                      <a:pt x="167" y="14"/>
                    </a:lnTo>
                    <a:lnTo>
                      <a:pt x="167" y="9"/>
                    </a:lnTo>
                    <a:lnTo>
                      <a:pt x="167" y="9"/>
                    </a:lnTo>
                    <a:lnTo>
                      <a:pt x="167" y="4"/>
                    </a:lnTo>
                    <a:lnTo>
                      <a:pt x="158" y="0"/>
                    </a:lnTo>
                    <a:lnTo>
                      <a:pt x="10" y="0"/>
                    </a:lnTo>
                    <a:lnTo>
                      <a:pt x="10" y="0"/>
                    </a:lnTo>
                    <a:lnTo>
                      <a:pt x="5" y="4"/>
                    </a:lnTo>
                    <a:lnTo>
                      <a:pt x="0" y="9"/>
                    </a:lnTo>
                    <a:lnTo>
                      <a:pt x="0" y="9"/>
                    </a:lnTo>
                    <a:lnTo>
                      <a:pt x="5" y="14"/>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0" name="Freeform 549"/>
              <p:cNvSpPr>
                <a:spLocks/>
              </p:cNvSpPr>
              <p:nvPr/>
            </p:nvSpPr>
            <p:spPr bwMode="auto">
              <a:xfrm>
                <a:off x="8262938" y="741363"/>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1" name="Freeform 550"/>
              <p:cNvSpPr>
                <a:spLocks noEditPoints="1"/>
              </p:cNvSpPr>
              <p:nvPr/>
            </p:nvSpPr>
            <p:spPr bwMode="auto">
              <a:xfrm>
                <a:off x="8145463" y="476250"/>
                <a:ext cx="1060450" cy="1179513"/>
              </a:xfrm>
              <a:custGeom>
                <a:avLst/>
                <a:gdLst>
                  <a:gd name="T0" fmla="*/ 556 w 668"/>
                  <a:gd name="T1" fmla="*/ 74 h 743"/>
                  <a:gd name="T2" fmla="*/ 547 w 668"/>
                  <a:gd name="T3" fmla="*/ 56 h 743"/>
                  <a:gd name="T4" fmla="*/ 371 w 668"/>
                  <a:gd name="T5" fmla="*/ 37 h 743"/>
                  <a:gd name="T6" fmla="*/ 366 w 668"/>
                  <a:gd name="T7" fmla="*/ 23 h 743"/>
                  <a:gd name="T8" fmla="*/ 334 w 668"/>
                  <a:gd name="T9" fmla="*/ 19 h 743"/>
                  <a:gd name="T10" fmla="*/ 329 w 668"/>
                  <a:gd name="T11" fmla="*/ 5 h 743"/>
                  <a:gd name="T12" fmla="*/ 241 w 668"/>
                  <a:gd name="T13" fmla="*/ 0 h 743"/>
                  <a:gd name="T14" fmla="*/ 232 w 668"/>
                  <a:gd name="T15" fmla="*/ 5 h 743"/>
                  <a:gd name="T16" fmla="*/ 204 w 668"/>
                  <a:gd name="T17" fmla="*/ 19 h 743"/>
                  <a:gd name="T18" fmla="*/ 195 w 668"/>
                  <a:gd name="T19" fmla="*/ 23 h 743"/>
                  <a:gd name="T20" fmla="*/ 185 w 668"/>
                  <a:gd name="T21" fmla="*/ 56 h 743"/>
                  <a:gd name="T22" fmla="*/ 14 w 668"/>
                  <a:gd name="T23" fmla="*/ 56 h 743"/>
                  <a:gd name="T24" fmla="*/ 0 w 668"/>
                  <a:gd name="T25" fmla="*/ 74 h 743"/>
                  <a:gd name="T26" fmla="*/ 4 w 668"/>
                  <a:gd name="T27" fmla="*/ 733 h 743"/>
                  <a:gd name="T28" fmla="*/ 18 w 668"/>
                  <a:gd name="T29" fmla="*/ 743 h 743"/>
                  <a:gd name="T30" fmla="*/ 538 w 668"/>
                  <a:gd name="T31" fmla="*/ 743 h 743"/>
                  <a:gd name="T32" fmla="*/ 556 w 668"/>
                  <a:gd name="T33" fmla="*/ 733 h 743"/>
                  <a:gd name="T34" fmla="*/ 556 w 668"/>
                  <a:gd name="T35" fmla="*/ 385 h 743"/>
                  <a:gd name="T36" fmla="*/ 603 w 668"/>
                  <a:gd name="T37" fmla="*/ 367 h 743"/>
                  <a:gd name="T38" fmla="*/ 649 w 668"/>
                  <a:gd name="T39" fmla="*/ 320 h 743"/>
                  <a:gd name="T40" fmla="*/ 668 w 668"/>
                  <a:gd name="T41" fmla="*/ 251 h 743"/>
                  <a:gd name="T42" fmla="*/ 659 w 668"/>
                  <a:gd name="T43" fmla="*/ 204 h 743"/>
                  <a:gd name="T44" fmla="*/ 621 w 668"/>
                  <a:gd name="T45" fmla="*/ 149 h 743"/>
                  <a:gd name="T46" fmla="*/ 556 w 668"/>
                  <a:gd name="T47" fmla="*/ 116 h 743"/>
                  <a:gd name="T48" fmla="*/ 529 w 668"/>
                  <a:gd name="T49" fmla="*/ 576 h 743"/>
                  <a:gd name="T50" fmla="*/ 413 w 668"/>
                  <a:gd name="T51" fmla="*/ 580 h 743"/>
                  <a:gd name="T52" fmla="*/ 389 w 668"/>
                  <a:gd name="T53" fmla="*/ 613 h 743"/>
                  <a:gd name="T54" fmla="*/ 55 w 668"/>
                  <a:gd name="T55" fmla="*/ 706 h 743"/>
                  <a:gd name="T56" fmla="*/ 41 w 668"/>
                  <a:gd name="T57" fmla="*/ 696 h 743"/>
                  <a:gd name="T58" fmla="*/ 37 w 668"/>
                  <a:gd name="T59" fmla="*/ 111 h 743"/>
                  <a:gd name="T60" fmla="*/ 51 w 668"/>
                  <a:gd name="T61" fmla="*/ 93 h 743"/>
                  <a:gd name="T62" fmla="*/ 185 w 668"/>
                  <a:gd name="T63" fmla="*/ 93 h 743"/>
                  <a:gd name="T64" fmla="*/ 199 w 668"/>
                  <a:gd name="T65" fmla="*/ 111 h 743"/>
                  <a:gd name="T66" fmla="*/ 352 w 668"/>
                  <a:gd name="T67" fmla="*/ 111 h 743"/>
                  <a:gd name="T68" fmla="*/ 371 w 668"/>
                  <a:gd name="T69" fmla="*/ 102 h 743"/>
                  <a:gd name="T70" fmla="*/ 510 w 668"/>
                  <a:gd name="T71" fmla="*/ 93 h 743"/>
                  <a:gd name="T72" fmla="*/ 524 w 668"/>
                  <a:gd name="T73" fmla="*/ 102 h 743"/>
                  <a:gd name="T74" fmla="*/ 501 w 668"/>
                  <a:gd name="T75" fmla="*/ 116 h 743"/>
                  <a:gd name="T76" fmla="*/ 427 w 668"/>
                  <a:gd name="T77" fmla="*/ 153 h 743"/>
                  <a:gd name="T78" fmla="*/ 389 w 668"/>
                  <a:gd name="T79" fmla="*/ 223 h 743"/>
                  <a:gd name="T80" fmla="*/ 389 w 668"/>
                  <a:gd name="T81" fmla="*/ 279 h 743"/>
                  <a:gd name="T82" fmla="*/ 427 w 668"/>
                  <a:gd name="T83" fmla="*/ 348 h 743"/>
                  <a:gd name="T84" fmla="*/ 501 w 668"/>
                  <a:gd name="T85" fmla="*/ 385 h 743"/>
                  <a:gd name="T86" fmla="*/ 408 w 668"/>
                  <a:gd name="T87" fmla="*/ 706 h 743"/>
                  <a:gd name="T88" fmla="*/ 413 w 668"/>
                  <a:gd name="T89" fmla="*/ 603 h 743"/>
                  <a:gd name="T90" fmla="*/ 427 w 668"/>
                  <a:gd name="T91" fmla="*/ 594 h 743"/>
                  <a:gd name="T92" fmla="*/ 408 w 668"/>
                  <a:gd name="T93" fmla="*/ 706 h 743"/>
                  <a:gd name="T94" fmla="*/ 306 w 668"/>
                  <a:gd name="T95" fmla="*/ 19 h 743"/>
                  <a:gd name="T96" fmla="*/ 315 w 668"/>
                  <a:gd name="T97" fmla="*/ 37 h 743"/>
                  <a:gd name="T98" fmla="*/ 246 w 668"/>
                  <a:gd name="T99" fmla="*/ 28 h 743"/>
                  <a:gd name="T100" fmla="*/ 259 w 668"/>
                  <a:gd name="T101" fmla="*/ 19 h 743"/>
                  <a:gd name="T102" fmla="*/ 529 w 668"/>
                  <a:gd name="T103" fmla="*/ 334 h 743"/>
                  <a:gd name="T104" fmla="*/ 464 w 668"/>
                  <a:gd name="T105" fmla="*/ 251 h 743"/>
                  <a:gd name="T106" fmla="*/ 556 w 668"/>
                  <a:gd name="T107" fmla="*/ 209 h 743"/>
                  <a:gd name="T108" fmla="*/ 556 w 668"/>
                  <a:gd name="T109" fmla="*/ 28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8" h="743">
                    <a:moveTo>
                      <a:pt x="556" y="116"/>
                    </a:moveTo>
                    <a:lnTo>
                      <a:pt x="556" y="74"/>
                    </a:lnTo>
                    <a:lnTo>
                      <a:pt x="556" y="74"/>
                    </a:lnTo>
                    <a:lnTo>
                      <a:pt x="556" y="65"/>
                    </a:lnTo>
                    <a:lnTo>
                      <a:pt x="552" y="60"/>
                    </a:lnTo>
                    <a:lnTo>
                      <a:pt x="547" y="56"/>
                    </a:lnTo>
                    <a:lnTo>
                      <a:pt x="538" y="56"/>
                    </a:lnTo>
                    <a:lnTo>
                      <a:pt x="371" y="56"/>
                    </a:lnTo>
                    <a:lnTo>
                      <a:pt x="371" y="37"/>
                    </a:lnTo>
                    <a:lnTo>
                      <a:pt x="371" y="37"/>
                    </a:lnTo>
                    <a:lnTo>
                      <a:pt x="371" y="28"/>
                    </a:lnTo>
                    <a:lnTo>
                      <a:pt x="366" y="23"/>
                    </a:lnTo>
                    <a:lnTo>
                      <a:pt x="362" y="19"/>
                    </a:lnTo>
                    <a:lnTo>
                      <a:pt x="352" y="19"/>
                    </a:lnTo>
                    <a:lnTo>
                      <a:pt x="334" y="19"/>
                    </a:lnTo>
                    <a:lnTo>
                      <a:pt x="334" y="19"/>
                    </a:lnTo>
                    <a:lnTo>
                      <a:pt x="334" y="9"/>
                    </a:lnTo>
                    <a:lnTo>
                      <a:pt x="329" y="5"/>
                    </a:lnTo>
                    <a:lnTo>
                      <a:pt x="324" y="0"/>
                    </a:lnTo>
                    <a:lnTo>
                      <a:pt x="315" y="0"/>
                    </a:lnTo>
                    <a:lnTo>
                      <a:pt x="241" y="0"/>
                    </a:lnTo>
                    <a:lnTo>
                      <a:pt x="241" y="0"/>
                    </a:lnTo>
                    <a:lnTo>
                      <a:pt x="236" y="0"/>
                    </a:lnTo>
                    <a:lnTo>
                      <a:pt x="232" y="5"/>
                    </a:lnTo>
                    <a:lnTo>
                      <a:pt x="227" y="9"/>
                    </a:lnTo>
                    <a:lnTo>
                      <a:pt x="222" y="19"/>
                    </a:lnTo>
                    <a:lnTo>
                      <a:pt x="204" y="19"/>
                    </a:lnTo>
                    <a:lnTo>
                      <a:pt x="204" y="19"/>
                    </a:lnTo>
                    <a:lnTo>
                      <a:pt x="199" y="19"/>
                    </a:lnTo>
                    <a:lnTo>
                      <a:pt x="195" y="23"/>
                    </a:lnTo>
                    <a:lnTo>
                      <a:pt x="190" y="28"/>
                    </a:lnTo>
                    <a:lnTo>
                      <a:pt x="185" y="37"/>
                    </a:lnTo>
                    <a:lnTo>
                      <a:pt x="185" y="56"/>
                    </a:lnTo>
                    <a:lnTo>
                      <a:pt x="18" y="56"/>
                    </a:lnTo>
                    <a:lnTo>
                      <a:pt x="18" y="56"/>
                    </a:lnTo>
                    <a:lnTo>
                      <a:pt x="14" y="56"/>
                    </a:lnTo>
                    <a:lnTo>
                      <a:pt x="9" y="60"/>
                    </a:lnTo>
                    <a:lnTo>
                      <a:pt x="4" y="65"/>
                    </a:lnTo>
                    <a:lnTo>
                      <a:pt x="0" y="74"/>
                    </a:lnTo>
                    <a:lnTo>
                      <a:pt x="0" y="724"/>
                    </a:lnTo>
                    <a:lnTo>
                      <a:pt x="0" y="724"/>
                    </a:lnTo>
                    <a:lnTo>
                      <a:pt x="4" y="733"/>
                    </a:lnTo>
                    <a:lnTo>
                      <a:pt x="9" y="738"/>
                    </a:lnTo>
                    <a:lnTo>
                      <a:pt x="14" y="743"/>
                    </a:lnTo>
                    <a:lnTo>
                      <a:pt x="18" y="743"/>
                    </a:lnTo>
                    <a:lnTo>
                      <a:pt x="389" y="743"/>
                    </a:lnTo>
                    <a:lnTo>
                      <a:pt x="538" y="743"/>
                    </a:lnTo>
                    <a:lnTo>
                      <a:pt x="538" y="743"/>
                    </a:lnTo>
                    <a:lnTo>
                      <a:pt x="547" y="743"/>
                    </a:lnTo>
                    <a:lnTo>
                      <a:pt x="552" y="738"/>
                    </a:lnTo>
                    <a:lnTo>
                      <a:pt x="556" y="733"/>
                    </a:lnTo>
                    <a:lnTo>
                      <a:pt x="556" y="724"/>
                    </a:lnTo>
                    <a:lnTo>
                      <a:pt x="556" y="576"/>
                    </a:lnTo>
                    <a:lnTo>
                      <a:pt x="556" y="385"/>
                    </a:lnTo>
                    <a:lnTo>
                      <a:pt x="556" y="385"/>
                    </a:lnTo>
                    <a:lnTo>
                      <a:pt x="580" y="381"/>
                    </a:lnTo>
                    <a:lnTo>
                      <a:pt x="603" y="367"/>
                    </a:lnTo>
                    <a:lnTo>
                      <a:pt x="621" y="353"/>
                    </a:lnTo>
                    <a:lnTo>
                      <a:pt x="635" y="339"/>
                    </a:lnTo>
                    <a:lnTo>
                      <a:pt x="649" y="320"/>
                    </a:lnTo>
                    <a:lnTo>
                      <a:pt x="659" y="297"/>
                    </a:lnTo>
                    <a:lnTo>
                      <a:pt x="663" y="274"/>
                    </a:lnTo>
                    <a:lnTo>
                      <a:pt x="668" y="251"/>
                    </a:lnTo>
                    <a:lnTo>
                      <a:pt x="668" y="251"/>
                    </a:lnTo>
                    <a:lnTo>
                      <a:pt x="663" y="227"/>
                    </a:lnTo>
                    <a:lnTo>
                      <a:pt x="659" y="204"/>
                    </a:lnTo>
                    <a:lnTo>
                      <a:pt x="649" y="181"/>
                    </a:lnTo>
                    <a:lnTo>
                      <a:pt x="635" y="162"/>
                    </a:lnTo>
                    <a:lnTo>
                      <a:pt x="621" y="149"/>
                    </a:lnTo>
                    <a:lnTo>
                      <a:pt x="603" y="135"/>
                    </a:lnTo>
                    <a:lnTo>
                      <a:pt x="580" y="121"/>
                    </a:lnTo>
                    <a:lnTo>
                      <a:pt x="556" y="116"/>
                    </a:lnTo>
                    <a:lnTo>
                      <a:pt x="556" y="116"/>
                    </a:lnTo>
                    <a:close/>
                    <a:moveTo>
                      <a:pt x="529" y="390"/>
                    </a:moveTo>
                    <a:lnTo>
                      <a:pt x="529" y="576"/>
                    </a:lnTo>
                    <a:lnTo>
                      <a:pt x="427" y="576"/>
                    </a:lnTo>
                    <a:lnTo>
                      <a:pt x="427" y="576"/>
                    </a:lnTo>
                    <a:lnTo>
                      <a:pt x="413" y="580"/>
                    </a:lnTo>
                    <a:lnTo>
                      <a:pt x="403" y="585"/>
                    </a:lnTo>
                    <a:lnTo>
                      <a:pt x="394" y="599"/>
                    </a:lnTo>
                    <a:lnTo>
                      <a:pt x="389" y="613"/>
                    </a:lnTo>
                    <a:lnTo>
                      <a:pt x="389" y="706"/>
                    </a:lnTo>
                    <a:lnTo>
                      <a:pt x="55" y="706"/>
                    </a:lnTo>
                    <a:lnTo>
                      <a:pt x="55" y="706"/>
                    </a:lnTo>
                    <a:lnTo>
                      <a:pt x="51" y="706"/>
                    </a:lnTo>
                    <a:lnTo>
                      <a:pt x="46" y="701"/>
                    </a:lnTo>
                    <a:lnTo>
                      <a:pt x="41" y="696"/>
                    </a:lnTo>
                    <a:lnTo>
                      <a:pt x="37" y="687"/>
                    </a:lnTo>
                    <a:lnTo>
                      <a:pt x="37" y="111"/>
                    </a:lnTo>
                    <a:lnTo>
                      <a:pt x="37" y="111"/>
                    </a:lnTo>
                    <a:lnTo>
                      <a:pt x="41" y="102"/>
                    </a:lnTo>
                    <a:lnTo>
                      <a:pt x="46" y="97"/>
                    </a:lnTo>
                    <a:lnTo>
                      <a:pt x="51" y="93"/>
                    </a:lnTo>
                    <a:lnTo>
                      <a:pt x="55" y="93"/>
                    </a:lnTo>
                    <a:lnTo>
                      <a:pt x="185" y="93"/>
                    </a:lnTo>
                    <a:lnTo>
                      <a:pt x="185" y="93"/>
                    </a:lnTo>
                    <a:lnTo>
                      <a:pt x="190" y="102"/>
                    </a:lnTo>
                    <a:lnTo>
                      <a:pt x="195" y="107"/>
                    </a:lnTo>
                    <a:lnTo>
                      <a:pt x="199" y="111"/>
                    </a:lnTo>
                    <a:lnTo>
                      <a:pt x="204" y="111"/>
                    </a:lnTo>
                    <a:lnTo>
                      <a:pt x="352" y="111"/>
                    </a:lnTo>
                    <a:lnTo>
                      <a:pt x="352" y="111"/>
                    </a:lnTo>
                    <a:lnTo>
                      <a:pt x="362" y="111"/>
                    </a:lnTo>
                    <a:lnTo>
                      <a:pt x="366" y="107"/>
                    </a:lnTo>
                    <a:lnTo>
                      <a:pt x="371" y="102"/>
                    </a:lnTo>
                    <a:lnTo>
                      <a:pt x="371" y="93"/>
                    </a:lnTo>
                    <a:lnTo>
                      <a:pt x="510" y="93"/>
                    </a:lnTo>
                    <a:lnTo>
                      <a:pt x="510" y="93"/>
                    </a:lnTo>
                    <a:lnTo>
                      <a:pt x="515" y="93"/>
                    </a:lnTo>
                    <a:lnTo>
                      <a:pt x="519" y="97"/>
                    </a:lnTo>
                    <a:lnTo>
                      <a:pt x="524" y="102"/>
                    </a:lnTo>
                    <a:lnTo>
                      <a:pt x="529" y="111"/>
                    </a:lnTo>
                    <a:lnTo>
                      <a:pt x="529" y="111"/>
                    </a:lnTo>
                    <a:lnTo>
                      <a:pt x="501" y="116"/>
                    </a:lnTo>
                    <a:lnTo>
                      <a:pt x="473" y="121"/>
                    </a:lnTo>
                    <a:lnTo>
                      <a:pt x="450" y="135"/>
                    </a:lnTo>
                    <a:lnTo>
                      <a:pt x="427" y="153"/>
                    </a:lnTo>
                    <a:lnTo>
                      <a:pt x="413" y="172"/>
                    </a:lnTo>
                    <a:lnTo>
                      <a:pt x="399" y="195"/>
                    </a:lnTo>
                    <a:lnTo>
                      <a:pt x="389" y="223"/>
                    </a:lnTo>
                    <a:lnTo>
                      <a:pt x="389" y="251"/>
                    </a:lnTo>
                    <a:lnTo>
                      <a:pt x="389" y="251"/>
                    </a:lnTo>
                    <a:lnTo>
                      <a:pt x="389" y="279"/>
                    </a:lnTo>
                    <a:lnTo>
                      <a:pt x="399" y="306"/>
                    </a:lnTo>
                    <a:lnTo>
                      <a:pt x="413" y="330"/>
                    </a:lnTo>
                    <a:lnTo>
                      <a:pt x="427" y="348"/>
                    </a:lnTo>
                    <a:lnTo>
                      <a:pt x="450" y="367"/>
                    </a:lnTo>
                    <a:lnTo>
                      <a:pt x="473" y="381"/>
                    </a:lnTo>
                    <a:lnTo>
                      <a:pt x="501" y="385"/>
                    </a:lnTo>
                    <a:lnTo>
                      <a:pt x="529" y="390"/>
                    </a:lnTo>
                    <a:lnTo>
                      <a:pt x="529" y="390"/>
                    </a:lnTo>
                    <a:close/>
                    <a:moveTo>
                      <a:pt x="408" y="706"/>
                    </a:moveTo>
                    <a:lnTo>
                      <a:pt x="408" y="613"/>
                    </a:lnTo>
                    <a:lnTo>
                      <a:pt x="408" y="613"/>
                    </a:lnTo>
                    <a:lnTo>
                      <a:pt x="413" y="603"/>
                    </a:lnTo>
                    <a:lnTo>
                      <a:pt x="417" y="599"/>
                    </a:lnTo>
                    <a:lnTo>
                      <a:pt x="422" y="594"/>
                    </a:lnTo>
                    <a:lnTo>
                      <a:pt x="427" y="594"/>
                    </a:lnTo>
                    <a:lnTo>
                      <a:pt x="515" y="594"/>
                    </a:lnTo>
                    <a:lnTo>
                      <a:pt x="524" y="594"/>
                    </a:lnTo>
                    <a:lnTo>
                      <a:pt x="408" y="706"/>
                    </a:lnTo>
                    <a:close/>
                    <a:moveTo>
                      <a:pt x="297" y="19"/>
                    </a:moveTo>
                    <a:lnTo>
                      <a:pt x="297" y="19"/>
                    </a:lnTo>
                    <a:lnTo>
                      <a:pt x="306" y="19"/>
                    </a:lnTo>
                    <a:lnTo>
                      <a:pt x="311" y="23"/>
                    </a:lnTo>
                    <a:lnTo>
                      <a:pt x="315" y="28"/>
                    </a:lnTo>
                    <a:lnTo>
                      <a:pt x="315" y="37"/>
                    </a:lnTo>
                    <a:lnTo>
                      <a:pt x="241" y="37"/>
                    </a:lnTo>
                    <a:lnTo>
                      <a:pt x="241" y="37"/>
                    </a:lnTo>
                    <a:lnTo>
                      <a:pt x="246" y="28"/>
                    </a:lnTo>
                    <a:lnTo>
                      <a:pt x="250" y="23"/>
                    </a:lnTo>
                    <a:lnTo>
                      <a:pt x="255" y="19"/>
                    </a:lnTo>
                    <a:lnTo>
                      <a:pt x="259" y="19"/>
                    </a:lnTo>
                    <a:lnTo>
                      <a:pt x="297" y="19"/>
                    </a:lnTo>
                    <a:close/>
                    <a:moveTo>
                      <a:pt x="556" y="283"/>
                    </a:moveTo>
                    <a:lnTo>
                      <a:pt x="529" y="334"/>
                    </a:lnTo>
                    <a:lnTo>
                      <a:pt x="515" y="353"/>
                    </a:lnTo>
                    <a:lnTo>
                      <a:pt x="440" y="279"/>
                    </a:lnTo>
                    <a:lnTo>
                      <a:pt x="464" y="251"/>
                    </a:lnTo>
                    <a:lnTo>
                      <a:pt x="505" y="297"/>
                    </a:lnTo>
                    <a:lnTo>
                      <a:pt x="529" y="265"/>
                    </a:lnTo>
                    <a:lnTo>
                      <a:pt x="556" y="209"/>
                    </a:lnTo>
                    <a:lnTo>
                      <a:pt x="584" y="167"/>
                    </a:lnTo>
                    <a:lnTo>
                      <a:pt x="617" y="186"/>
                    </a:lnTo>
                    <a:lnTo>
                      <a:pt x="556"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552" name="Group 551">
              <a:extLst>
                <a:ext uri="{FF2B5EF4-FFF2-40B4-BE49-F238E27FC236}">
                  <a16:creationId xmlns="" xmlns:a16="http://schemas.microsoft.com/office/drawing/2014/main" id="{5FECFB35-07F0-4C27-8062-9592DF14F5E0}"/>
                </a:ext>
              </a:extLst>
            </p:cNvPr>
            <p:cNvGrpSpPr>
              <a:grpSpLocks noChangeAspect="1"/>
            </p:cNvGrpSpPr>
            <p:nvPr/>
          </p:nvGrpSpPr>
          <p:grpSpPr bwMode="auto">
            <a:xfrm>
              <a:off x="5539908" y="4800922"/>
              <a:ext cx="228523" cy="245222"/>
              <a:chOff x="2586" y="1628"/>
              <a:chExt cx="924" cy="780"/>
            </a:xfrm>
            <a:solidFill>
              <a:srgbClr val="FFFFFF"/>
            </a:solidFill>
          </p:grpSpPr>
          <p:sp>
            <p:nvSpPr>
              <p:cNvPr id="553" name="Freeform 43">
                <a:extLst>
                  <a:ext uri="{FF2B5EF4-FFF2-40B4-BE49-F238E27FC236}">
                    <a16:creationId xmlns="" xmlns:a16="http://schemas.microsoft.com/office/drawing/2014/main" id="{F932305A-A7EA-486B-BC18-C1C611453A2D}"/>
                  </a:ext>
                </a:extLst>
              </p:cNvPr>
              <p:cNvSpPr>
                <a:spLocks noEditPoints="1"/>
              </p:cNvSpPr>
              <p:nvPr/>
            </p:nvSpPr>
            <p:spPr bwMode="auto">
              <a:xfrm>
                <a:off x="2586" y="1628"/>
                <a:ext cx="924" cy="780"/>
              </a:xfrm>
              <a:custGeom>
                <a:avLst/>
                <a:gdLst/>
                <a:ahLst/>
                <a:cxnLst>
                  <a:cxn ang="0">
                    <a:pos x="241" y="0"/>
                  </a:cxn>
                  <a:cxn ang="0">
                    <a:pos x="7" y="0"/>
                  </a:cxn>
                  <a:cxn ang="0">
                    <a:pos x="0" y="6"/>
                  </a:cxn>
                  <a:cxn ang="0">
                    <a:pos x="0" y="156"/>
                  </a:cxn>
                  <a:cxn ang="0">
                    <a:pos x="7" y="162"/>
                  </a:cxn>
                  <a:cxn ang="0">
                    <a:pos x="85" y="162"/>
                  </a:cxn>
                  <a:cxn ang="0">
                    <a:pos x="78" y="198"/>
                  </a:cxn>
                  <a:cxn ang="0">
                    <a:pos x="52" y="198"/>
                  </a:cxn>
                  <a:cxn ang="0">
                    <a:pos x="52" y="209"/>
                  </a:cxn>
                  <a:cxn ang="0">
                    <a:pos x="196" y="209"/>
                  </a:cxn>
                  <a:cxn ang="0">
                    <a:pos x="196" y="198"/>
                  </a:cxn>
                  <a:cxn ang="0">
                    <a:pos x="170" y="198"/>
                  </a:cxn>
                  <a:cxn ang="0">
                    <a:pos x="165" y="162"/>
                  </a:cxn>
                  <a:cxn ang="0">
                    <a:pos x="241" y="162"/>
                  </a:cxn>
                  <a:cxn ang="0">
                    <a:pos x="248" y="156"/>
                  </a:cxn>
                  <a:cxn ang="0">
                    <a:pos x="248" y="6"/>
                  </a:cxn>
                  <a:cxn ang="0">
                    <a:pos x="241" y="0"/>
                  </a:cxn>
                  <a:cxn ang="0">
                    <a:pos x="226" y="144"/>
                  </a:cxn>
                  <a:cxn ang="0">
                    <a:pos x="22" y="144"/>
                  </a:cxn>
                  <a:cxn ang="0">
                    <a:pos x="22" y="18"/>
                  </a:cxn>
                  <a:cxn ang="0">
                    <a:pos x="226" y="18"/>
                  </a:cxn>
                  <a:cxn ang="0">
                    <a:pos x="226" y="144"/>
                  </a:cxn>
                </a:cxnLst>
                <a:rect l="0" t="0" r="r" b="b"/>
                <a:pathLst>
                  <a:path w="248" h="209">
                    <a:moveTo>
                      <a:pt x="241" y="0"/>
                    </a:moveTo>
                    <a:cubicBezTo>
                      <a:pt x="7" y="0"/>
                      <a:pt x="7" y="0"/>
                      <a:pt x="7" y="0"/>
                    </a:cubicBezTo>
                    <a:cubicBezTo>
                      <a:pt x="3" y="0"/>
                      <a:pt x="0" y="3"/>
                      <a:pt x="0" y="6"/>
                    </a:cubicBezTo>
                    <a:cubicBezTo>
                      <a:pt x="0" y="156"/>
                      <a:pt x="0" y="156"/>
                      <a:pt x="0" y="156"/>
                    </a:cubicBezTo>
                    <a:cubicBezTo>
                      <a:pt x="0" y="159"/>
                      <a:pt x="3" y="162"/>
                      <a:pt x="7" y="162"/>
                    </a:cubicBezTo>
                    <a:cubicBezTo>
                      <a:pt x="85" y="162"/>
                      <a:pt x="85" y="162"/>
                      <a:pt x="85" y="162"/>
                    </a:cubicBezTo>
                    <a:cubicBezTo>
                      <a:pt x="78" y="198"/>
                      <a:pt x="78" y="198"/>
                      <a:pt x="78" y="198"/>
                    </a:cubicBezTo>
                    <a:cubicBezTo>
                      <a:pt x="52" y="198"/>
                      <a:pt x="52" y="198"/>
                      <a:pt x="52" y="198"/>
                    </a:cubicBezTo>
                    <a:cubicBezTo>
                      <a:pt x="52" y="209"/>
                      <a:pt x="52" y="209"/>
                      <a:pt x="52" y="209"/>
                    </a:cubicBezTo>
                    <a:cubicBezTo>
                      <a:pt x="196" y="209"/>
                      <a:pt x="196" y="209"/>
                      <a:pt x="196" y="209"/>
                    </a:cubicBezTo>
                    <a:cubicBezTo>
                      <a:pt x="196" y="198"/>
                      <a:pt x="196" y="198"/>
                      <a:pt x="196" y="198"/>
                    </a:cubicBezTo>
                    <a:cubicBezTo>
                      <a:pt x="170" y="198"/>
                      <a:pt x="170" y="198"/>
                      <a:pt x="170" y="198"/>
                    </a:cubicBezTo>
                    <a:cubicBezTo>
                      <a:pt x="165" y="162"/>
                      <a:pt x="165" y="162"/>
                      <a:pt x="165" y="162"/>
                    </a:cubicBezTo>
                    <a:cubicBezTo>
                      <a:pt x="241" y="162"/>
                      <a:pt x="241" y="162"/>
                      <a:pt x="241" y="162"/>
                    </a:cubicBezTo>
                    <a:cubicBezTo>
                      <a:pt x="245" y="162"/>
                      <a:pt x="248" y="159"/>
                      <a:pt x="248" y="156"/>
                    </a:cubicBezTo>
                    <a:cubicBezTo>
                      <a:pt x="248" y="6"/>
                      <a:pt x="248" y="6"/>
                      <a:pt x="248" y="6"/>
                    </a:cubicBezTo>
                    <a:cubicBezTo>
                      <a:pt x="248" y="3"/>
                      <a:pt x="245" y="0"/>
                      <a:pt x="241" y="0"/>
                    </a:cubicBezTo>
                    <a:moveTo>
                      <a:pt x="226" y="144"/>
                    </a:moveTo>
                    <a:cubicBezTo>
                      <a:pt x="22" y="144"/>
                      <a:pt x="22" y="144"/>
                      <a:pt x="22" y="144"/>
                    </a:cubicBezTo>
                    <a:cubicBezTo>
                      <a:pt x="22" y="18"/>
                      <a:pt x="22" y="18"/>
                      <a:pt x="22" y="18"/>
                    </a:cubicBezTo>
                    <a:cubicBezTo>
                      <a:pt x="226" y="18"/>
                      <a:pt x="226" y="18"/>
                      <a:pt x="226" y="18"/>
                    </a:cubicBezTo>
                    <a:lnTo>
                      <a:pt x="226"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54" name="Freeform 44">
                <a:extLst>
                  <a:ext uri="{FF2B5EF4-FFF2-40B4-BE49-F238E27FC236}">
                    <a16:creationId xmlns="" xmlns:a16="http://schemas.microsoft.com/office/drawing/2014/main" id="{70F69472-0B19-4004-91AC-EC9A10E333D3}"/>
                  </a:ext>
                </a:extLst>
              </p:cNvPr>
              <p:cNvSpPr>
                <a:spLocks noEditPoints="1"/>
              </p:cNvSpPr>
              <p:nvPr/>
            </p:nvSpPr>
            <p:spPr bwMode="auto">
              <a:xfrm>
                <a:off x="2683" y="1714"/>
                <a:ext cx="730" cy="436"/>
              </a:xfrm>
              <a:custGeom>
                <a:avLst/>
                <a:gdLst/>
                <a:ahLst/>
                <a:cxnLst>
                  <a:cxn ang="0">
                    <a:pos x="4" y="21"/>
                  </a:cxn>
                  <a:cxn ang="0">
                    <a:pos x="193" y="113"/>
                  </a:cxn>
                  <a:cxn ang="0">
                    <a:pos x="0" y="117"/>
                  </a:cxn>
                  <a:cxn ang="0">
                    <a:pos x="8" y="0"/>
                  </a:cxn>
                  <a:cxn ang="0">
                    <a:pos x="196" y="11"/>
                  </a:cxn>
                  <a:cxn ang="0">
                    <a:pos x="0" y="117"/>
                  </a:cxn>
                  <a:cxn ang="0">
                    <a:pos x="167" y="96"/>
                  </a:cxn>
                  <a:cxn ang="0">
                    <a:pos x="134" y="94"/>
                  </a:cxn>
                  <a:cxn ang="0">
                    <a:pos x="134" y="86"/>
                  </a:cxn>
                  <a:cxn ang="0">
                    <a:pos x="167" y="83"/>
                  </a:cxn>
                  <a:cxn ang="0">
                    <a:pos x="134" y="86"/>
                  </a:cxn>
                  <a:cxn ang="0">
                    <a:pos x="167" y="74"/>
                  </a:cxn>
                  <a:cxn ang="0">
                    <a:pos x="151" y="71"/>
                  </a:cxn>
                  <a:cxn ang="0">
                    <a:pos x="151" y="64"/>
                  </a:cxn>
                  <a:cxn ang="0">
                    <a:pos x="167" y="62"/>
                  </a:cxn>
                  <a:cxn ang="0">
                    <a:pos x="151" y="64"/>
                  </a:cxn>
                  <a:cxn ang="0">
                    <a:pos x="167" y="55"/>
                  </a:cxn>
                  <a:cxn ang="0">
                    <a:pos x="151" y="52"/>
                  </a:cxn>
                  <a:cxn ang="0">
                    <a:pos x="115" y="77"/>
                  </a:cxn>
                  <a:cxn ang="0">
                    <a:pos x="146" y="52"/>
                  </a:cxn>
                  <a:cxn ang="0">
                    <a:pos x="115" y="77"/>
                  </a:cxn>
                  <a:cxn ang="0">
                    <a:pos x="48" y="98"/>
                  </a:cxn>
                  <a:cxn ang="0">
                    <a:pos x="40" y="74"/>
                  </a:cxn>
                  <a:cxn ang="0">
                    <a:pos x="20" y="73"/>
                  </a:cxn>
                  <a:cxn ang="0">
                    <a:pos x="41" y="67"/>
                  </a:cxn>
                  <a:cxn ang="0">
                    <a:pos x="55" y="72"/>
                  </a:cxn>
                  <a:cxn ang="0">
                    <a:pos x="56" y="73"/>
                  </a:cxn>
                  <a:cxn ang="0">
                    <a:pos x="67" y="77"/>
                  </a:cxn>
                  <a:cxn ang="0">
                    <a:pos x="71" y="58"/>
                  </a:cxn>
                  <a:cxn ang="0">
                    <a:pos x="77" y="62"/>
                  </a:cxn>
                  <a:cxn ang="0">
                    <a:pos x="89" y="50"/>
                  </a:cxn>
                  <a:cxn ang="0">
                    <a:pos x="73" y="46"/>
                  </a:cxn>
                  <a:cxn ang="0">
                    <a:pos x="66" y="53"/>
                  </a:cxn>
                  <a:cxn ang="0">
                    <a:pos x="65" y="55"/>
                  </a:cxn>
                  <a:cxn ang="0">
                    <a:pos x="59" y="67"/>
                  </a:cxn>
                  <a:cxn ang="0">
                    <a:pos x="53" y="61"/>
                  </a:cxn>
                  <a:cxn ang="0">
                    <a:pos x="40" y="60"/>
                  </a:cxn>
                  <a:cxn ang="0">
                    <a:pos x="28" y="98"/>
                  </a:cxn>
                  <a:cxn ang="0">
                    <a:pos x="36" y="80"/>
                  </a:cxn>
                  <a:cxn ang="0">
                    <a:pos x="28" y="98"/>
                  </a:cxn>
                  <a:cxn ang="0">
                    <a:pos x="84" y="98"/>
                  </a:cxn>
                  <a:cxn ang="0">
                    <a:pos x="76" y="64"/>
                  </a:cxn>
                  <a:cxn ang="0">
                    <a:pos x="64" y="98"/>
                  </a:cxn>
                  <a:cxn ang="0">
                    <a:pos x="72" y="83"/>
                  </a:cxn>
                  <a:cxn ang="0">
                    <a:pos x="64" y="98"/>
                  </a:cxn>
                  <a:cxn ang="0">
                    <a:pos x="60" y="98"/>
                  </a:cxn>
                  <a:cxn ang="0">
                    <a:pos x="52" y="78"/>
                  </a:cxn>
                  <a:cxn ang="0">
                    <a:pos x="151" y="11"/>
                  </a:cxn>
                  <a:cxn ang="0">
                    <a:pos x="144" y="11"/>
                  </a:cxn>
                  <a:cxn ang="0">
                    <a:pos x="151" y="11"/>
                  </a:cxn>
                  <a:cxn ang="0">
                    <a:pos x="162" y="14"/>
                  </a:cxn>
                  <a:cxn ang="0">
                    <a:pos x="162" y="7"/>
                  </a:cxn>
                  <a:cxn ang="0">
                    <a:pos x="180" y="11"/>
                  </a:cxn>
                  <a:cxn ang="0">
                    <a:pos x="173" y="11"/>
                  </a:cxn>
                  <a:cxn ang="0">
                    <a:pos x="180" y="11"/>
                  </a:cxn>
                </a:cxnLst>
                <a:rect l="0" t="0" r="r" b="b"/>
                <a:pathLst>
                  <a:path w="196" h="117">
                    <a:moveTo>
                      <a:pt x="193" y="21"/>
                    </a:moveTo>
                    <a:cubicBezTo>
                      <a:pt x="4" y="21"/>
                      <a:pt x="4" y="21"/>
                      <a:pt x="4" y="21"/>
                    </a:cubicBezTo>
                    <a:cubicBezTo>
                      <a:pt x="4" y="113"/>
                      <a:pt x="4" y="113"/>
                      <a:pt x="4" y="113"/>
                    </a:cubicBezTo>
                    <a:cubicBezTo>
                      <a:pt x="193" y="113"/>
                      <a:pt x="193" y="113"/>
                      <a:pt x="193" y="113"/>
                    </a:cubicBezTo>
                    <a:lnTo>
                      <a:pt x="193" y="21"/>
                    </a:lnTo>
                    <a:close/>
                    <a:moveTo>
                      <a:pt x="0" y="117"/>
                    </a:moveTo>
                    <a:cubicBezTo>
                      <a:pt x="0" y="11"/>
                      <a:pt x="0" y="11"/>
                      <a:pt x="0" y="11"/>
                    </a:cubicBezTo>
                    <a:cubicBezTo>
                      <a:pt x="0" y="5"/>
                      <a:pt x="2" y="0"/>
                      <a:pt x="8" y="0"/>
                    </a:cubicBezTo>
                    <a:cubicBezTo>
                      <a:pt x="188" y="0"/>
                      <a:pt x="188" y="0"/>
                      <a:pt x="188" y="0"/>
                    </a:cubicBezTo>
                    <a:cubicBezTo>
                      <a:pt x="194" y="0"/>
                      <a:pt x="196" y="5"/>
                      <a:pt x="196" y="11"/>
                    </a:cubicBezTo>
                    <a:cubicBezTo>
                      <a:pt x="196" y="117"/>
                      <a:pt x="196" y="117"/>
                      <a:pt x="196" y="117"/>
                    </a:cubicBezTo>
                    <a:lnTo>
                      <a:pt x="0" y="117"/>
                    </a:lnTo>
                    <a:close/>
                    <a:moveTo>
                      <a:pt x="134" y="96"/>
                    </a:moveTo>
                    <a:cubicBezTo>
                      <a:pt x="167" y="96"/>
                      <a:pt x="167" y="96"/>
                      <a:pt x="167" y="96"/>
                    </a:cubicBezTo>
                    <a:cubicBezTo>
                      <a:pt x="167" y="94"/>
                      <a:pt x="167" y="94"/>
                      <a:pt x="167" y="94"/>
                    </a:cubicBezTo>
                    <a:cubicBezTo>
                      <a:pt x="134" y="94"/>
                      <a:pt x="134" y="94"/>
                      <a:pt x="134" y="94"/>
                    </a:cubicBezTo>
                    <a:lnTo>
                      <a:pt x="134" y="96"/>
                    </a:lnTo>
                    <a:close/>
                    <a:moveTo>
                      <a:pt x="134" y="86"/>
                    </a:moveTo>
                    <a:cubicBezTo>
                      <a:pt x="167" y="86"/>
                      <a:pt x="167" y="86"/>
                      <a:pt x="167" y="86"/>
                    </a:cubicBezTo>
                    <a:cubicBezTo>
                      <a:pt x="167" y="83"/>
                      <a:pt x="167" y="83"/>
                      <a:pt x="167" y="83"/>
                    </a:cubicBezTo>
                    <a:cubicBezTo>
                      <a:pt x="134" y="83"/>
                      <a:pt x="134" y="83"/>
                      <a:pt x="134" y="83"/>
                    </a:cubicBezTo>
                    <a:lnTo>
                      <a:pt x="134" y="86"/>
                    </a:lnTo>
                    <a:close/>
                    <a:moveTo>
                      <a:pt x="151" y="74"/>
                    </a:moveTo>
                    <a:cubicBezTo>
                      <a:pt x="167" y="74"/>
                      <a:pt x="167" y="74"/>
                      <a:pt x="167" y="74"/>
                    </a:cubicBezTo>
                    <a:cubicBezTo>
                      <a:pt x="167" y="71"/>
                      <a:pt x="167" y="71"/>
                      <a:pt x="167" y="71"/>
                    </a:cubicBezTo>
                    <a:cubicBezTo>
                      <a:pt x="151" y="71"/>
                      <a:pt x="151" y="71"/>
                      <a:pt x="151" y="71"/>
                    </a:cubicBezTo>
                    <a:lnTo>
                      <a:pt x="151" y="74"/>
                    </a:lnTo>
                    <a:close/>
                    <a:moveTo>
                      <a:pt x="151" y="64"/>
                    </a:moveTo>
                    <a:cubicBezTo>
                      <a:pt x="167" y="64"/>
                      <a:pt x="167" y="64"/>
                      <a:pt x="167" y="64"/>
                    </a:cubicBezTo>
                    <a:cubicBezTo>
                      <a:pt x="167" y="62"/>
                      <a:pt x="167" y="62"/>
                      <a:pt x="167" y="62"/>
                    </a:cubicBezTo>
                    <a:cubicBezTo>
                      <a:pt x="151" y="62"/>
                      <a:pt x="151" y="62"/>
                      <a:pt x="151" y="62"/>
                    </a:cubicBezTo>
                    <a:lnTo>
                      <a:pt x="151" y="64"/>
                    </a:lnTo>
                    <a:close/>
                    <a:moveTo>
                      <a:pt x="151" y="55"/>
                    </a:moveTo>
                    <a:cubicBezTo>
                      <a:pt x="167" y="55"/>
                      <a:pt x="167" y="55"/>
                      <a:pt x="167" y="55"/>
                    </a:cubicBezTo>
                    <a:cubicBezTo>
                      <a:pt x="167" y="52"/>
                      <a:pt x="167" y="52"/>
                      <a:pt x="167" y="52"/>
                    </a:cubicBezTo>
                    <a:cubicBezTo>
                      <a:pt x="151" y="52"/>
                      <a:pt x="151" y="52"/>
                      <a:pt x="151" y="52"/>
                    </a:cubicBezTo>
                    <a:lnTo>
                      <a:pt x="151" y="55"/>
                    </a:lnTo>
                    <a:close/>
                    <a:moveTo>
                      <a:pt x="115" y="77"/>
                    </a:moveTo>
                    <a:cubicBezTo>
                      <a:pt x="146" y="77"/>
                      <a:pt x="146" y="77"/>
                      <a:pt x="146" y="77"/>
                    </a:cubicBezTo>
                    <a:cubicBezTo>
                      <a:pt x="146" y="52"/>
                      <a:pt x="146" y="52"/>
                      <a:pt x="146" y="52"/>
                    </a:cubicBezTo>
                    <a:cubicBezTo>
                      <a:pt x="115" y="52"/>
                      <a:pt x="115" y="52"/>
                      <a:pt x="115" y="52"/>
                    </a:cubicBezTo>
                    <a:lnTo>
                      <a:pt x="115" y="77"/>
                    </a:lnTo>
                    <a:close/>
                    <a:moveTo>
                      <a:pt x="40" y="98"/>
                    </a:moveTo>
                    <a:cubicBezTo>
                      <a:pt x="48" y="98"/>
                      <a:pt x="48" y="98"/>
                      <a:pt x="48" y="98"/>
                    </a:cubicBezTo>
                    <a:cubicBezTo>
                      <a:pt x="48" y="74"/>
                      <a:pt x="48" y="74"/>
                      <a:pt x="48" y="74"/>
                    </a:cubicBezTo>
                    <a:cubicBezTo>
                      <a:pt x="40" y="74"/>
                      <a:pt x="40" y="74"/>
                      <a:pt x="40" y="74"/>
                    </a:cubicBezTo>
                    <a:lnTo>
                      <a:pt x="40" y="98"/>
                    </a:lnTo>
                    <a:close/>
                    <a:moveTo>
                      <a:pt x="20" y="73"/>
                    </a:moveTo>
                    <a:cubicBezTo>
                      <a:pt x="24" y="78"/>
                      <a:pt x="24" y="78"/>
                      <a:pt x="24" y="78"/>
                    </a:cubicBezTo>
                    <a:cubicBezTo>
                      <a:pt x="41" y="67"/>
                      <a:pt x="41" y="67"/>
                      <a:pt x="41" y="67"/>
                    </a:cubicBezTo>
                    <a:cubicBezTo>
                      <a:pt x="50" y="67"/>
                      <a:pt x="50" y="67"/>
                      <a:pt x="50" y="67"/>
                    </a:cubicBezTo>
                    <a:cubicBezTo>
                      <a:pt x="55" y="72"/>
                      <a:pt x="55" y="72"/>
                      <a:pt x="55" y="72"/>
                    </a:cubicBezTo>
                    <a:cubicBezTo>
                      <a:pt x="55" y="73"/>
                      <a:pt x="55" y="73"/>
                      <a:pt x="55" y="73"/>
                    </a:cubicBezTo>
                    <a:cubicBezTo>
                      <a:pt x="56" y="73"/>
                      <a:pt x="56" y="73"/>
                      <a:pt x="56" y="73"/>
                    </a:cubicBezTo>
                    <a:cubicBezTo>
                      <a:pt x="64" y="76"/>
                      <a:pt x="64" y="76"/>
                      <a:pt x="64" y="76"/>
                    </a:cubicBezTo>
                    <a:cubicBezTo>
                      <a:pt x="67" y="77"/>
                      <a:pt x="67" y="77"/>
                      <a:pt x="67" y="77"/>
                    </a:cubicBezTo>
                    <a:cubicBezTo>
                      <a:pt x="68" y="73"/>
                      <a:pt x="68" y="73"/>
                      <a:pt x="68" y="73"/>
                    </a:cubicBezTo>
                    <a:cubicBezTo>
                      <a:pt x="71" y="58"/>
                      <a:pt x="71" y="58"/>
                      <a:pt x="71" y="58"/>
                    </a:cubicBezTo>
                    <a:cubicBezTo>
                      <a:pt x="76" y="57"/>
                      <a:pt x="76" y="57"/>
                      <a:pt x="76" y="57"/>
                    </a:cubicBezTo>
                    <a:cubicBezTo>
                      <a:pt x="77" y="62"/>
                      <a:pt x="77" y="62"/>
                      <a:pt x="77" y="62"/>
                    </a:cubicBezTo>
                    <a:cubicBezTo>
                      <a:pt x="83" y="56"/>
                      <a:pt x="83" y="56"/>
                      <a:pt x="83" y="56"/>
                    </a:cubicBezTo>
                    <a:cubicBezTo>
                      <a:pt x="89" y="50"/>
                      <a:pt x="89" y="50"/>
                      <a:pt x="89" y="50"/>
                    </a:cubicBezTo>
                    <a:cubicBezTo>
                      <a:pt x="81" y="48"/>
                      <a:pt x="81" y="48"/>
                      <a:pt x="81" y="48"/>
                    </a:cubicBezTo>
                    <a:cubicBezTo>
                      <a:pt x="73" y="46"/>
                      <a:pt x="73" y="46"/>
                      <a:pt x="73" y="46"/>
                    </a:cubicBezTo>
                    <a:cubicBezTo>
                      <a:pt x="75" y="51"/>
                      <a:pt x="75" y="51"/>
                      <a:pt x="75" y="51"/>
                    </a:cubicBezTo>
                    <a:cubicBezTo>
                      <a:pt x="66" y="53"/>
                      <a:pt x="66" y="53"/>
                      <a:pt x="66" y="53"/>
                    </a:cubicBezTo>
                    <a:cubicBezTo>
                      <a:pt x="65" y="54"/>
                      <a:pt x="65" y="54"/>
                      <a:pt x="65" y="54"/>
                    </a:cubicBezTo>
                    <a:cubicBezTo>
                      <a:pt x="65" y="55"/>
                      <a:pt x="65" y="55"/>
                      <a:pt x="65" y="55"/>
                    </a:cubicBezTo>
                    <a:cubicBezTo>
                      <a:pt x="62" y="68"/>
                      <a:pt x="62" y="68"/>
                      <a:pt x="62" y="68"/>
                    </a:cubicBezTo>
                    <a:cubicBezTo>
                      <a:pt x="59" y="67"/>
                      <a:pt x="59" y="67"/>
                      <a:pt x="59" y="67"/>
                    </a:cubicBezTo>
                    <a:cubicBezTo>
                      <a:pt x="54" y="62"/>
                      <a:pt x="54" y="62"/>
                      <a:pt x="54" y="62"/>
                    </a:cubicBezTo>
                    <a:cubicBezTo>
                      <a:pt x="53" y="61"/>
                      <a:pt x="53" y="61"/>
                      <a:pt x="53" y="61"/>
                    </a:cubicBezTo>
                    <a:cubicBezTo>
                      <a:pt x="53" y="61"/>
                      <a:pt x="53" y="61"/>
                      <a:pt x="53" y="61"/>
                    </a:cubicBezTo>
                    <a:cubicBezTo>
                      <a:pt x="40" y="60"/>
                      <a:pt x="40" y="60"/>
                      <a:pt x="40" y="60"/>
                    </a:cubicBezTo>
                    <a:lnTo>
                      <a:pt x="20" y="73"/>
                    </a:lnTo>
                    <a:close/>
                    <a:moveTo>
                      <a:pt x="28" y="98"/>
                    </a:moveTo>
                    <a:cubicBezTo>
                      <a:pt x="36" y="98"/>
                      <a:pt x="36" y="98"/>
                      <a:pt x="36" y="98"/>
                    </a:cubicBezTo>
                    <a:cubicBezTo>
                      <a:pt x="36" y="80"/>
                      <a:pt x="36" y="80"/>
                      <a:pt x="36" y="80"/>
                    </a:cubicBezTo>
                    <a:cubicBezTo>
                      <a:pt x="28" y="80"/>
                      <a:pt x="28" y="80"/>
                      <a:pt x="28" y="80"/>
                    </a:cubicBezTo>
                    <a:lnTo>
                      <a:pt x="28" y="98"/>
                    </a:lnTo>
                    <a:close/>
                    <a:moveTo>
                      <a:pt x="76" y="98"/>
                    </a:moveTo>
                    <a:cubicBezTo>
                      <a:pt x="84" y="98"/>
                      <a:pt x="84" y="98"/>
                      <a:pt x="84" y="98"/>
                    </a:cubicBezTo>
                    <a:cubicBezTo>
                      <a:pt x="84" y="64"/>
                      <a:pt x="84" y="64"/>
                      <a:pt x="84" y="64"/>
                    </a:cubicBezTo>
                    <a:cubicBezTo>
                      <a:pt x="76" y="64"/>
                      <a:pt x="76" y="64"/>
                      <a:pt x="76" y="64"/>
                    </a:cubicBezTo>
                    <a:lnTo>
                      <a:pt x="76" y="98"/>
                    </a:lnTo>
                    <a:close/>
                    <a:moveTo>
                      <a:pt x="64" y="98"/>
                    </a:moveTo>
                    <a:cubicBezTo>
                      <a:pt x="72" y="98"/>
                      <a:pt x="72" y="98"/>
                      <a:pt x="72" y="98"/>
                    </a:cubicBezTo>
                    <a:cubicBezTo>
                      <a:pt x="72" y="83"/>
                      <a:pt x="72" y="83"/>
                      <a:pt x="72" y="83"/>
                    </a:cubicBezTo>
                    <a:cubicBezTo>
                      <a:pt x="64" y="83"/>
                      <a:pt x="64" y="83"/>
                      <a:pt x="64" y="83"/>
                    </a:cubicBezTo>
                    <a:lnTo>
                      <a:pt x="64" y="98"/>
                    </a:lnTo>
                    <a:close/>
                    <a:moveTo>
                      <a:pt x="52" y="98"/>
                    </a:moveTo>
                    <a:cubicBezTo>
                      <a:pt x="60" y="98"/>
                      <a:pt x="60" y="98"/>
                      <a:pt x="60" y="98"/>
                    </a:cubicBezTo>
                    <a:cubicBezTo>
                      <a:pt x="60" y="78"/>
                      <a:pt x="60" y="78"/>
                      <a:pt x="60" y="78"/>
                    </a:cubicBezTo>
                    <a:cubicBezTo>
                      <a:pt x="52" y="78"/>
                      <a:pt x="52" y="78"/>
                      <a:pt x="52" y="78"/>
                    </a:cubicBezTo>
                    <a:lnTo>
                      <a:pt x="52" y="98"/>
                    </a:lnTo>
                    <a:close/>
                    <a:moveTo>
                      <a:pt x="151" y="11"/>
                    </a:moveTo>
                    <a:cubicBezTo>
                      <a:pt x="151" y="13"/>
                      <a:pt x="149" y="14"/>
                      <a:pt x="147" y="14"/>
                    </a:cubicBezTo>
                    <a:cubicBezTo>
                      <a:pt x="145" y="14"/>
                      <a:pt x="144" y="13"/>
                      <a:pt x="144" y="11"/>
                    </a:cubicBezTo>
                    <a:cubicBezTo>
                      <a:pt x="144" y="9"/>
                      <a:pt x="145" y="7"/>
                      <a:pt x="147" y="7"/>
                    </a:cubicBezTo>
                    <a:cubicBezTo>
                      <a:pt x="149" y="7"/>
                      <a:pt x="151" y="9"/>
                      <a:pt x="151" y="11"/>
                    </a:cubicBezTo>
                    <a:moveTo>
                      <a:pt x="165" y="11"/>
                    </a:moveTo>
                    <a:cubicBezTo>
                      <a:pt x="165" y="13"/>
                      <a:pt x="164" y="14"/>
                      <a:pt x="162" y="14"/>
                    </a:cubicBezTo>
                    <a:cubicBezTo>
                      <a:pt x="160" y="14"/>
                      <a:pt x="158" y="13"/>
                      <a:pt x="158" y="11"/>
                    </a:cubicBezTo>
                    <a:cubicBezTo>
                      <a:pt x="158" y="9"/>
                      <a:pt x="160" y="7"/>
                      <a:pt x="162" y="7"/>
                    </a:cubicBezTo>
                    <a:cubicBezTo>
                      <a:pt x="164" y="7"/>
                      <a:pt x="165" y="9"/>
                      <a:pt x="165" y="11"/>
                    </a:cubicBezTo>
                    <a:moveTo>
                      <a:pt x="180" y="11"/>
                    </a:moveTo>
                    <a:cubicBezTo>
                      <a:pt x="180" y="13"/>
                      <a:pt x="178" y="14"/>
                      <a:pt x="176" y="14"/>
                    </a:cubicBezTo>
                    <a:cubicBezTo>
                      <a:pt x="175" y="14"/>
                      <a:pt x="173" y="13"/>
                      <a:pt x="173" y="11"/>
                    </a:cubicBezTo>
                    <a:cubicBezTo>
                      <a:pt x="173" y="9"/>
                      <a:pt x="175" y="7"/>
                      <a:pt x="176" y="7"/>
                    </a:cubicBezTo>
                    <a:cubicBezTo>
                      <a:pt x="178" y="7"/>
                      <a:pt x="180" y="9"/>
                      <a:pt x="180" y="1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55" name="Group 554"/>
            <p:cNvGrpSpPr>
              <a:grpSpLocks noChangeAspect="1"/>
            </p:cNvGrpSpPr>
            <p:nvPr/>
          </p:nvGrpSpPr>
          <p:grpSpPr>
            <a:xfrm>
              <a:off x="5511293" y="2761104"/>
              <a:ext cx="253238" cy="247180"/>
              <a:chOff x="6295222" y="1146888"/>
              <a:chExt cx="711200" cy="546100"/>
            </a:xfrm>
          </p:grpSpPr>
          <p:sp>
            <p:nvSpPr>
              <p:cNvPr id="556" name="object 85"/>
              <p:cNvSpPr/>
              <p:nvPr/>
            </p:nvSpPr>
            <p:spPr>
              <a:xfrm>
                <a:off x="6295222" y="1146888"/>
                <a:ext cx="711200" cy="419100"/>
              </a:xfrm>
              <a:custGeom>
                <a:avLst/>
                <a:gdLst/>
                <a:ahLst/>
                <a:cxnLst/>
                <a:rect l="l" t="t" r="r" b="b"/>
                <a:pathLst>
                  <a:path w="711200" h="419100">
                    <a:moveTo>
                      <a:pt x="330200" y="0"/>
                    </a:moveTo>
                    <a:lnTo>
                      <a:pt x="286521" y="5031"/>
                    </a:lnTo>
                    <a:lnTo>
                      <a:pt x="246424" y="19363"/>
                    </a:lnTo>
                    <a:lnTo>
                      <a:pt x="211053" y="41851"/>
                    </a:lnTo>
                    <a:lnTo>
                      <a:pt x="181551" y="71353"/>
                    </a:lnTo>
                    <a:lnTo>
                      <a:pt x="159063" y="106724"/>
                    </a:lnTo>
                    <a:lnTo>
                      <a:pt x="144731" y="146821"/>
                    </a:lnTo>
                    <a:lnTo>
                      <a:pt x="139700" y="190500"/>
                    </a:lnTo>
                    <a:lnTo>
                      <a:pt x="114300" y="190500"/>
                    </a:lnTo>
                    <a:lnTo>
                      <a:pt x="69806" y="199481"/>
                    </a:lnTo>
                    <a:lnTo>
                      <a:pt x="33475" y="223975"/>
                    </a:lnTo>
                    <a:lnTo>
                      <a:pt x="8981" y="260306"/>
                    </a:lnTo>
                    <a:lnTo>
                      <a:pt x="0" y="304800"/>
                    </a:lnTo>
                    <a:lnTo>
                      <a:pt x="8981" y="349293"/>
                    </a:lnTo>
                    <a:lnTo>
                      <a:pt x="33475" y="385624"/>
                    </a:lnTo>
                    <a:lnTo>
                      <a:pt x="69806" y="410118"/>
                    </a:lnTo>
                    <a:lnTo>
                      <a:pt x="114300" y="419100"/>
                    </a:lnTo>
                    <a:lnTo>
                      <a:pt x="279400" y="419100"/>
                    </a:lnTo>
                    <a:lnTo>
                      <a:pt x="279400" y="381000"/>
                    </a:lnTo>
                    <a:lnTo>
                      <a:pt x="114300" y="381000"/>
                    </a:lnTo>
                    <a:lnTo>
                      <a:pt x="84643" y="375010"/>
                    </a:lnTo>
                    <a:lnTo>
                      <a:pt x="60421" y="358678"/>
                    </a:lnTo>
                    <a:lnTo>
                      <a:pt x="44089" y="334456"/>
                    </a:lnTo>
                    <a:lnTo>
                      <a:pt x="38100" y="304800"/>
                    </a:lnTo>
                    <a:lnTo>
                      <a:pt x="44089" y="275143"/>
                    </a:lnTo>
                    <a:lnTo>
                      <a:pt x="60421" y="250921"/>
                    </a:lnTo>
                    <a:lnTo>
                      <a:pt x="84643" y="234589"/>
                    </a:lnTo>
                    <a:lnTo>
                      <a:pt x="114300" y="228600"/>
                    </a:lnTo>
                    <a:lnTo>
                      <a:pt x="182791" y="228600"/>
                    </a:lnTo>
                    <a:lnTo>
                      <a:pt x="181292" y="222796"/>
                    </a:lnTo>
                    <a:lnTo>
                      <a:pt x="180124" y="216890"/>
                    </a:lnTo>
                    <a:lnTo>
                      <a:pt x="178422" y="204177"/>
                    </a:lnTo>
                    <a:lnTo>
                      <a:pt x="177800" y="197421"/>
                    </a:lnTo>
                    <a:lnTo>
                      <a:pt x="177800" y="190500"/>
                    </a:lnTo>
                    <a:lnTo>
                      <a:pt x="185569" y="142331"/>
                    </a:lnTo>
                    <a:lnTo>
                      <a:pt x="207205" y="100496"/>
                    </a:lnTo>
                    <a:lnTo>
                      <a:pt x="240196" y="67505"/>
                    </a:lnTo>
                    <a:lnTo>
                      <a:pt x="282031" y="45869"/>
                    </a:lnTo>
                    <a:lnTo>
                      <a:pt x="330200" y="38100"/>
                    </a:lnTo>
                    <a:lnTo>
                      <a:pt x="442172" y="38100"/>
                    </a:lnTo>
                    <a:lnTo>
                      <a:pt x="420192" y="22621"/>
                    </a:lnTo>
                    <a:lnTo>
                      <a:pt x="377370" y="5899"/>
                    </a:lnTo>
                    <a:lnTo>
                      <a:pt x="330200" y="0"/>
                    </a:lnTo>
                    <a:close/>
                  </a:path>
                  <a:path w="711200" h="419100">
                    <a:moveTo>
                      <a:pt x="657497" y="152400"/>
                    </a:moveTo>
                    <a:lnTo>
                      <a:pt x="558800" y="152400"/>
                    </a:lnTo>
                    <a:lnTo>
                      <a:pt x="603293" y="161381"/>
                    </a:lnTo>
                    <a:lnTo>
                      <a:pt x="639624" y="185875"/>
                    </a:lnTo>
                    <a:lnTo>
                      <a:pt x="664118" y="222206"/>
                    </a:lnTo>
                    <a:lnTo>
                      <a:pt x="673100" y="266700"/>
                    </a:lnTo>
                    <a:lnTo>
                      <a:pt x="664118" y="311193"/>
                    </a:lnTo>
                    <a:lnTo>
                      <a:pt x="639624" y="347524"/>
                    </a:lnTo>
                    <a:lnTo>
                      <a:pt x="603293" y="372018"/>
                    </a:lnTo>
                    <a:lnTo>
                      <a:pt x="558800" y="381000"/>
                    </a:lnTo>
                    <a:lnTo>
                      <a:pt x="431800" y="381000"/>
                    </a:lnTo>
                    <a:lnTo>
                      <a:pt x="431800" y="419100"/>
                    </a:lnTo>
                    <a:lnTo>
                      <a:pt x="558800" y="419100"/>
                    </a:lnTo>
                    <a:lnTo>
                      <a:pt x="606968" y="411330"/>
                    </a:lnTo>
                    <a:lnTo>
                      <a:pt x="648803" y="389694"/>
                    </a:lnTo>
                    <a:lnTo>
                      <a:pt x="681794" y="356703"/>
                    </a:lnTo>
                    <a:lnTo>
                      <a:pt x="703430" y="314868"/>
                    </a:lnTo>
                    <a:lnTo>
                      <a:pt x="711200" y="266700"/>
                    </a:lnTo>
                    <a:lnTo>
                      <a:pt x="703430" y="218531"/>
                    </a:lnTo>
                    <a:lnTo>
                      <a:pt x="681794" y="176696"/>
                    </a:lnTo>
                    <a:lnTo>
                      <a:pt x="657497" y="152400"/>
                    </a:lnTo>
                    <a:close/>
                  </a:path>
                  <a:path w="711200" h="419100">
                    <a:moveTo>
                      <a:pt x="442172" y="38100"/>
                    </a:moveTo>
                    <a:lnTo>
                      <a:pt x="330200" y="38100"/>
                    </a:lnTo>
                    <a:lnTo>
                      <a:pt x="377779" y="45693"/>
                    </a:lnTo>
                    <a:lnTo>
                      <a:pt x="419180" y="66852"/>
                    </a:lnTo>
                    <a:lnTo>
                      <a:pt x="452017" y="99146"/>
                    </a:lnTo>
                    <a:lnTo>
                      <a:pt x="473900" y="140144"/>
                    </a:lnTo>
                    <a:lnTo>
                      <a:pt x="482168" y="182067"/>
                    </a:lnTo>
                    <a:lnTo>
                      <a:pt x="490288" y="175364"/>
                    </a:lnTo>
                    <a:lnTo>
                      <a:pt x="527738" y="156782"/>
                    </a:lnTo>
                    <a:lnTo>
                      <a:pt x="558800" y="152400"/>
                    </a:lnTo>
                    <a:lnTo>
                      <a:pt x="657497" y="152400"/>
                    </a:lnTo>
                    <a:lnTo>
                      <a:pt x="648803" y="143705"/>
                    </a:lnTo>
                    <a:lnTo>
                      <a:pt x="608937" y="123088"/>
                    </a:lnTo>
                    <a:lnTo>
                      <a:pt x="508203" y="123088"/>
                    </a:lnTo>
                    <a:lnTo>
                      <a:pt x="487043" y="82679"/>
                    </a:lnTo>
                    <a:lnTo>
                      <a:pt x="457228" y="48702"/>
                    </a:lnTo>
                    <a:lnTo>
                      <a:pt x="442172" y="38100"/>
                    </a:lnTo>
                    <a:close/>
                  </a:path>
                  <a:path w="711200" h="419100">
                    <a:moveTo>
                      <a:pt x="558800" y="114300"/>
                    </a:moveTo>
                    <a:lnTo>
                      <a:pt x="545627" y="114887"/>
                    </a:lnTo>
                    <a:lnTo>
                      <a:pt x="532782" y="116598"/>
                    </a:lnTo>
                    <a:lnTo>
                      <a:pt x="520296" y="119357"/>
                    </a:lnTo>
                    <a:lnTo>
                      <a:pt x="508203" y="123088"/>
                    </a:lnTo>
                    <a:lnTo>
                      <a:pt x="608937" y="123088"/>
                    </a:lnTo>
                    <a:lnTo>
                      <a:pt x="606968" y="122069"/>
                    </a:lnTo>
                    <a:lnTo>
                      <a:pt x="558800" y="114300"/>
                    </a:lnTo>
                    <a:close/>
                  </a:path>
                </a:pathLst>
              </a:custGeom>
              <a:solidFill>
                <a:schemeClr val="bg1"/>
              </a:solidFill>
            </p:spPr>
            <p:txBody>
              <a:bodyPr wrap="square" lIns="0" tIns="0" rIns="0" bIns="0" rtlCol="0"/>
              <a:lstStyle/>
              <a:p>
                <a:endParaRPr dirty="0"/>
              </a:p>
            </p:txBody>
          </p:sp>
          <p:sp>
            <p:nvSpPr>
              <p:cNvPr id="557" name="object 86"/>
              <p:cNvSpPr/>
              <p:nvPr/>
            </p:nvSpPr>
            <p:spPr>
              <a:xfrm>
                <a:off x="6549222" y="1426288"/>
                <a:ext cx="203200" cy="266700"/>
              </a:xfrm>
              <a:custGeom>
                <a:avLst/>
                <a:gdLst/>
                <a:ahLst/>
                <a:cxnLst/>
                <a:rect l="l" t="t" r="r" b="b"/>
                <a:pathLst>
                  <a:path w="203200" h="266700">
                    <a:moveTo>
                      <a:pt x="203200" y="165100"/>
                    </a:moveTo>
                    <a:lnTo>
                      <a:pt x="0" y="165100"/>
                    </a:lnTo>
                    <a:lnTo>
                      <a:pt x="101600" y="266700"/>
                    </a:lnTo>
                    <a:lnTo>
                      <a:pt x="203200" y="165100"/>
                    </a:lnTo>
                    <a:close/>
                  </a:path>
                  <a:path w="203200" h="266700">
                    <a:moveTo>
                      <a:pt x="152400" y="0"/>
                    </a:moveTo>
                    <a:lnTo>
                      <a:pt x="50800" y="0"/>
                    </a:lnTo>
                    <a:lnTo>
                      <a:pt x="50800" y="165100"/>
                    </a:lnTo>
                    <a:lnTo>
                      <a:pt x="152400" y="165100"/>
                    </a:lnTo>
                    <a:lnTo>
                      <a:pt x="152400" y="0"/>
                    </a:lnTo>
                    <a:close/>
                  </a:path>
                </a:pathLst>
              </a:custGeom>
              <a:solidFill>
                <a:schemeClr val="bg1"/>
              </a:solidFill>
            </p:spPr>
            <p:txBody>
              <a:bodyPr wrap="square" lIns="0" tIns="0" rIns="0" bIns="0" rtlCol="0"/>
              <a:lstStyle/>
              <a:p>
                <a:endParaRPr dirty="0"/>
              </a:p>
            </p:txBody>
          </p:sp>
        </p:grpSp>
        <p:grpSp>
          <p:nvGrpSpPr>
            <p:cNvPr id="558" name="Group 557">
              <a:extLst>
                <a:ext uri="{FF2B5EF4-FFF2-40B4-BE49-F238E27FC236}">
                  <a16:creationId xmlns="" xmlns:a16="http://schemas.microsoft.com/office/drawing/2014/main" id="{B4AA0D59-FC42-459E-911B-028AC405A02E}"/>
                </a:ext>
              </a:extLst>
            </p:cNvPr>
            <p:cNvGrpSpPr>
              <a:grpSpLocks noChangeAspect="1"/>
            </p:cNvGrpSpPr>
            <p:nvPr/>
          </p:nvGrpSpPr>
          <p:grpSpPr>
            <a:xfrm>
              <a:off x="7470119" y="3519499"/>
              <a:ext cx="154139" cy="222734"/>
              <a:chOff x="469356" y="3434398"/>
              <a:chExt cx="217488" cy="247650"/>
            </a:xfrm>
            <a:solidFill>
              <a:schemeClr val="bg1"/>
            </a:solidFill>
          </p:grpSpPr>
          <p:sp>
            <p:nvSpPr>
              <p:cNvPr id="559" name="Freeform 24">
                <a:extLst>
                  <a:ext uri="{FF2B5EF4-FFF2-40B4-BE49-F238E27FC236}">
                    <a16:creationId xmlns="" xmlns:a16="http://schemas.microsoft.com/office/drawing/2014/main" id="{CC6B765C-4057-4419-8ABF-3001F69EA6EC}"/>
                  </a:ext>
                </a:extLst>
              </p:cNvPr>
              <p:cNvSpPr>
                <a:spLocks/>
              </p:cNvSpPr>
              <p:nvPr/>
            </p:nvSpPr>
            <p:spPr bwMode="auto">
              <a:xfrm>
                <a:off x="469356" y="3599498"/>
                <a:ext cx="217488" cy="82550"/>
              </a:xfrm>
              <a:custGeom>
                <a:avLst/>
                <a:gdLst/>
                <a:ahLst/>
                <a:cxnLst>
                  <a:cxn ang="0">
                    <a:pos x="29" y="11"/>
                  </a:cxn>
                  <a:cxn ang="0">
                    <a:pos x="0" y="0"/>
                  </a:cxn>
                  <a:cxn ang="0">
                    <a:pos x="0" y="2"/>
                  </a:cxn>
                  <a:cxn ang="0">
                    <a:pos x="0" y="9"/>
                  </a:cxn>
                  <a:cxn ang="0">
                    <a:pos x="29" y="22"/>
                  </a:cxn>
                  <a:cxn ang="0">
                    <a:pos x="58" y="9"/>
                  </a:cxn>
                  <a:cxn ang="0">
                    <a:pos x="58" y="2"/>
                  </a:cxn>
                  <a:cxn ang="0">
                    <a:pos x="58" y="0"/>
                  </a:cxn>
                  <a:cxn ang="0">
                    <a:pos x="29" y="11"/>
                  </a:cxn>
                </a:cxnLst>
                <a:rect l="0" t="0" r="r" b="b"/>
                <a:pathLst>
                  <a:path w="58" h="22">
                    <a:moveTo>
                      <a:pt x="29" y="11"/>
                    </a:moveTo>
                    <a:cubicBezTo>
                      <a:pt x="13" y="11"/>
                      <a:pt x="2" y="6"/>
                      <a:pt x="0" y="0"/>
                    </a:cubicBezTo>
                    <a:cubicBezTo>
                      <a:pt x="0" y="1"/>
                      <a:pt x="0" y="1"/>
                      <a:pt x="0" y="2"/>
                    </a:cubicBezTo>
                    <a:cubicBezTo>
                      <a:pt x="0" y="2"/>
                      <a:pt x="0" y="9"/>
                      <a:pt x="0" y="9"/>
                    </a:cubicBezTo>
                    <a:cubicBezTo>
                      <a:pt x="0" y="16"/>
                      <a:pt x="12" y="22"/>
                      <a:pt x="29" y="22"/>
                    </a:cubicBezTo>
                    <a:cubicBezTo>
                      <a:pt x="46" y="22"/>
                      <a:pt x="58" y="16"/>
                      <a:pt x="58" y="9"/>
                    </a:cubicBezTo>
                    <a:cubicBezTo>
                      <a:pt x="58" y="9"/>
                      <a:pt x="58" y="2"/>
                      <a:pt x="58" y="2"/>
                    </a:cubicBezTo>
                    <a:cubicBezTo>
                      <a:pt x="58" y="1"/>
                      <a:pt x="58" y="1"/>
                      <a:pt x="58" y="0"/>
                    </a:cubicBezTo>
                    <a:cubicBezTo>
                      <a:pt x="56" y="6"/>
                      <a:pt x="45" y="11"/>
                      <a:pt x="2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0" name="Freeform 25">
                <a:extLst>
                  <a:ext uri="{FF2B5EF4-FFF2-40B4-BE49-F238E27FC236}">
                    <a16:creationId xmlns="" xmlns:a16="http://schemas.microsoft.com/office/drawing/2014/main" id="{A0E7F074-A5E4-49DD-A0C0-B93E6CE4C92A}"/>
                  </a:ext>
                </a:extLst>
              </p:cNvPr>
              <p:cNvSpPr>
                <a:spLocks/>
              </p:cNvSpPr>
              <p:nvPr/>
            </p:nvSpPr>
            <p:spPr bwMode="auto">
              <a:xfrm>
                <a:off x="469356" y="3539173"/>
                <a:ext cx="217488" cy="77787"/>
              </a:xfrm>
              <a:custGeom>
                <a:avLst/>
                <a:gdLst/>
                <a:ahLst/>
                <a:cxnLst>
                  <a:cxn ang="0">
                    <a:pos x="29" y="11"/>
                  </a:cxn>
                  <a:cxn ang="0">
                    <a:pos x="0" y="0"/>
                  </a:cxn>
                  <a:cxn ang="0">
                    <a:pos x="0" y="1"/>
                  </a:cxn>
                  <a:cxn ang="0">
                    <a:pos x="0" y="9"/>
                  </a:cxn>
                  <a:cxn ang="0">
                    <a:pos x="29" y="21"/>
                  </a:cxn>
                  <a:cxn ang="0">
                    <a:pos x="58" y="9"/>
                  </a:cxn>
                  <a:cxn ang="0">
                    <a:pos x="58" y="1"/>
                  </a:cxn>
                  <a:cxn ang="0">
                    <a:pos x="58" y="0"/>
                  </a:cxn>
                  <a:cxn ang="0">
                    <a:pos x="29" y="11"/>
                  </a:cxn>
                </a:cxnLst>
                <a:rect l="0" t="0" r="r" b="b"/>
                <a:pathLst>
                  <a:path w="58" h="21">
                    <a:moveTo>
                      <a:pt x="29" y="11"/>
                    </a:moveTo>
                    <a:cubicBezTo>
                      <a:pt x="13" y="11"/>
                      <a:pt x="2" y="6"/>
                      <a:pt x="0" y="0"/>
                    </a:cubicBezTo>
                    <a:cubicBezTo>
                      <a:pt x="0" y="0"/>
                      <a:pt x="0" y="1"/>
                      <a:pt x="0" y="1"/>
                    </a:cubicBezTo>
                    <a:cubicBezTo>
                      <a:pt x="0" y="2"/>
                      <a:pt x="0" y="8"/>
                      <a:pt x="0" y="9"/>
                    </a:cubicBezTo>
                    <a:cubicBezTo>
                      <a:pt x="0" y="16"/>
                      <a:pt x="12" y="21"/>
                      <a:pt x="29" y="21"/>
                    </a:cubicBezTo>
                    <a:cubicBezTo>
                      <a:pt x="46" y="21"/>
                      <a:pt x="58" y="16"/>
                      <a:pt x="58" y="9"/>
                    </a:cubicBezTo>
                    <a:cubicBezTo>
                      <a:pt x="58" y="8"/>
                      <a:pt x="58" y="2"/>
                      <a:pt x="58" y="1"/>
                    </a:cubicBezTo>
                    <a:cubicBezTo>
                      <a:pt x="58" y="1"/>
                      <a:pt x="58" y="0"/>
                      <a:pt x="58" y="0"/>
                    </a:cubicBezTo>
                    <a:cubicBezTo>
                      <a:pt x="56" y="6"/>
                      <a:pt x="45" y="11"/>
                      <a:pt x="2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1" name="Freeform 26">
                <a:extLst>
                  <a:ext uri="{FF2B5EF4-FFF2-40B4-BE49-F238E27FC236}">
                    <a16:creationId xmlns="" xmlns:a16="http://schemas.microsoft.com/office/drawing/2014/main" id="{B0B7CB5C-6C0A-4171-83A3-E354DBDB7986}"/>
                  </a:ext>
                </a:extLst>
              </p:cNvPr>
              <p:cNvSpPr>
                <a:spLocks/>
              </p:cNvSpPr>
              <p:nvPr/>
            </p:nvSpPr>
            <p:spPr bwMode="auto">
              <a:xfrm>
                <a:off x="469356" y="3434398"/>
                <a:ext cx="217488" cy="123825"/>
              </a:xfrm>
              <a:custGeom>
                <a:avLst/>
                <a:gdLst/>
                <a:ahLst/>
                <a:cxnLst>
                  <a:cxn ang="0">
                    <a:pos x="29" y="0"/>
                  </a:cxn>
                  <a:cxn ang="0">
                    <a:pos x="0" y="13"/>
                  </a:cxn>
                  <a:cxn ang="0">
                    <a:pos x="0" y="20"/>
                  </a:cxn>
                  <a:cxn ang="0">
                    <a:pos x="29" y="33"/>
                  </a:cxn>
                  <a:cxn ang="0">
                    <a:pos x="58" y="20"/>
                  </a:cxn>
                  <a:cxn ang="0">
                    <a:pos x="58" y="13"/>
                  </a:cxn>
                  <a:cxn ang="0">
                    <a:pos x="29" y="0"/>
                  </a:cxn>
                </a:cxnLst>
                <a:rect l="0" t="0" r="r" b="b"/>
                <a:pathLst>
                  <a:path w="58" h="33">
                    <a:moveTo>
                      <a:pt x="29" y="0"/>
                    </a:moveTo>
                    <a:cubicBezTo>
                      <a:pt x="12" y="0"/>
                      <a:pt x="0" y="6"/>
                      <a:pt x="0" y="13"/>
                    </a:cubicBezTo>
                    <a:cubicBezTo>
                      <a:pt x="0" y="13"/>
                      <a:pt x="0" y="20"/>
                      <a:pt x="0" y="20"/>
                    </a:cubicBezTo>
                    <a:cubicBezTo>
                      <a:pt x="0" y="27"/>
                      <a:pt x="12" y="33"/>
                      <a:pt x="29" y="33"/>
                    </a:cubicBezTo>
                    <a:cubicBezTo>
                      <a:pt x="46" y="33"/>
                      <a:pt x="58" y="27"/>
                      <a:pt x="58" y="20"/>
                    </a:cubicBezTo>
                    <a:cubicBezTo>
                      <a:pt x="58" y="20"/>
                      <a:pt x="58" y="13"/>
                      <a:pt x="58" y="13"/>
                    </a:cubicBezTo>
                    <a:cubicBezTo>
                      <a:pt x="58" y="6"/>
                      <a:pt x="46"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62" name="Group 561">
              <a:extLst>
                <a:ext uri="{FF2B5EF4-FFF2-40B4-BE49-F238E27FC236}">
                  <a16:creationId xmlns="" xmlns:a16="http://schemas.microsoft.com/office/drawing/2014/main" id="{8215684A-DD61-49EB-A0E1-048A5C572AC6}"/>
                </a:ext>
              </a:extLst>
            </p:cNvPr>
            <p:cNvGrpSpPr>
              <a:grpSpLocks/>
            </p:cNvGrpSpPr>
            <p:nvPr/>
          </p:nvGrpSpPr>
          <p:grpSpPr bwMode="auto">
            <a:xfrm>
              <a:off x="6395745" y="4382357"/>
              <a:ext cx="173736" cy="173736"/>
              <a:chOff x="4037" y="2275"/>
              <a:chExt cx="1721" cy="1796"/>
            </a:xfrm>
            <a:solidFill>
              <a:schemeClr val="bg1"/>
            </a:solidFill>
          </p:grpSpPr>
          <p:sp>
            <p:nvSpPr>
              <p:cNvPr id="563" name="Freeform 46">
                <a:extLst>
                  <a:ext uri="{FF2B5EF4-FFF2-40B4-BE49-F238E27FC236}">
                    <a16:creationId xmlns="" xmlns:a16="http://schemas.microsoft.com/office/drawing/2014/main" id="{35105D10-B472-4EAF-8420-DF04923299DB}"/>
                  </a:ext>
                </a:extLst>
              </p:cNvPr>
              <p:cNvSpPr>
                <a:spLocks noEditPoints="1"/>
              </p:cNvSpPr>
              <p:nvPr/>
            </p:nvSpPr>
            <p:spPr bwMode="auto">
              <a:xfrm>
                <a:off x="4719" y="3685"/>
                <a:ext cx="357" cy="386"/>
              </a:xfrm>
              <a:custGeom>
                <a:avLst/>
                <a:gdLst/>
                <a:ahLst/>
                <a:cxnLst>
                  <a:cxn ang="0">
                    <a:pos x="96" y="79"/>
                  </a:cxn>
                  <a:cxn ang="0">
                    <a:pos x="105" y="86"/>
                  </a:cxn>
                  <a:cxn ang="0">
                    <a:pos x="137" y="100"/>
                  </a:cxn>
                  <a:cxn ang="0">
                    <a:pos x="153" y="155"/>
                  </a:cxn>
                  <a:cxn ang="0">
                    <a:pos x="153" y="165"/>
                  </a:cxn>
                  <a:cxn ang="0">
                    <a:pos x="0" y="165"/>
                  </a:cxn>
                  <a:cxn ang="0">
                    <a:pos x="0" y="155"/>
                  </a:cxn>
                  <a:cxn ang="0">
                    <a:pos x="16" y="100"/>
                  </a:cxn>
                  <a:cxn ang="0">
                    <a:pos x="48" y="86"/>
                  </a:cxn>
                  <a:cxn ang="0">
                    <a:pos x="58" y="79"/>
                  </a:cxn>
                  <a:cxn ang="0">
                    <a:pos x="49" y="63"/>
                  </a:cxn>
                  <a:cxn ang="0">
                    <a:pos x="47" y="62"/>
                  </a:cxn>
                  <a:cxn ang="0">
                    <a:pos x="43" y="38"/>
                  </a:cxn>
                  <a:cxn ang="0">
                    <a:pos x="44" y="37"/>
                  </a:cxn>
                  <a:cxn ang="0">
                    <a:pos x="44" y="29"/>
                  </a:cxn>
                  <a:cxn ang="0">
                    <a:pos x="46" y="19"/>
                  </a:cxn>
                  <a:cxn ang="0">
                    <a:pos x="56" y="7"/>
                  </a:cxn>
                  <a:cxn ang="0">
                    <a:pos x="75" y="0"/>
                  </a:cxn>
                  <a:cxn ang="0">
                    <a:pos x="78" y="0"/>
                  </a:cxn>
                  <a:cxn ang="0">
                    <a:pos x="97" y="7"/>
                  </a:cxn>
                  <a:cxn ang="0">
                    <a:pos x="107" y="19"/>
                  </a:cxn>
                  <a:cxn ang="0">
                    <a:pos x="109" y="29"/>
                  </a:cxn>
                  <a:cxn ang="0">
                    <a:pos x="109" y="37"/>
                  </a:cxn>
                  <a:cxn ang="0">
                    <a:pos x="110" y="38"/>
                  </a:cxn>
                  <a:cxn ang="0">
                    <a:pos x="106" y="62"/>
                  </a:cxn>
                  <a:cxn ang="0">
                    <a:pos x="104" y="63"/>
                  </a:cxn>
                  <a:cxn ang="0">
                    <a:pos x="96" y="79"/>
                  </a:cxn>
                  <a:cxn ang="0">
                    <a:pos x="62" y="83"/>
                  </a:cxn>
                  <a:cxn ang="0">
                    <a:pos x="54" y="89"/>
                  </a:cxn>
                  <a:cxn ang="0">
                    <a:pos x="69" y="122"/>
                  </a:cxn>
                  <a:cxn ang="0">
                    <a:pos x="71" y="106"/>
                  </a:cxn>
                  <a:cxn ang="0">
                    <a:pos x="71" y="104"/>
                  </a:cxn>
                  <a:cxn ang="0">
                    <a:pos x="69" y="100"/>
                  </a:cxn>
                  <a:cxn ang="0">
                    <a:pos x="70" y="91"/>
                  </a:cxn>
                  <a:cxn ang="0">
                    <a:pos x="77" y="92"/>
                  </a:cxn>
                  <a:cxn ang="0">
                    <a:pos x="83" y="91"/>
                  </a:cxn>
                  <a:cxn ang="0">
                    <a:pos x="84" y="100"/>
                  </a:cxn>
                  <a:cxn ang="0">
                    <a:pos x="82" y="104"/>
                  </a:cxn>
                  <a:cxn ang="0">
                    <a:pos x="82" y="106"/>
                  </a:cxn>
                  <a:cxn ang="0">
                    <a:pos x="84" y="123"/>
                  </a:cxn>
                  <a:cxn ang="0">
                    <a:pos x="99" y="89"/>
                  </a:cxn>
                  <a:cxn ang="0">
                    <a:pos x="91" y="83"/>
                  </a:cxn>
                  <a:cxn ang="0">
                    <a:pos x="83" y="88"/>
                  </a:cxn>
                  <a:cxn ang="0">
                    <a:pos x="70" y="88"/>
                  </a:cxn>
                  <a:cxn ang="0">
                    <a:pos x="62" y="83"/>
                  </a:cxn>
                </a:cxnLst>
                <a:rect l="0" t="0" r="r" b="b"/>
                <a:pathLst>
                  <a:path w="153" h="165">
                    <a:moveTo>
                      <a:pt x="96" y="79"/>
                    </a:moveTo>
                    <a:cubicBezTo>
                      <a:pt x="98" y="82"/>
                      <a:pt x="102" y="85"/>
                      <a:pt x="105" y="86"/>
                    </a:cubicBezTo>
                    <a:cubicBezTo>
                      <a:pt x="137" y="100"/>
                      <a:pt x="137" y="100"/>
                      <a:pt x="137" y="100"/>
                    </a:cubicBezTo>
                    <a:cubicBezTo>
                      <a:pt x="152" y="105"/>
                      <a:pt x="153" y="142"/>
                      <a:pt x="153" y="155"/>
                    </a:cubicBezTo>
                    <a:cubicBezTo>
                      <a:pt x="153" y="165"/>
                      <a:pt x="153" y="165"/>
                      <a:pt x="153" y="165"/>
                    </a:cubicBezTo>
                    <a:cubicBezTo>
                      <a:pt x="0" y="165"/>
                      <a:pt x="0" y="165"/>
                      <a:pt x="0" y="165"/>
                    </a:cubicBezTo>
                    <a:cubicBezTo>
                      <a:pt x="0" y="155"/>
                      <a:pt x="0" y="155"/>
                      <a:pt x="0" y="155"/>
                    </a:cubicBezTo>
                    <a:cubicBezTo>
                      <a:pt x="0" y="142"/>
                      <a:pt x="1" y="105"/>
                      <a:pt x="16" y="100"/>
                    </a:cubicBezTo>
                    <a:cubicBezTo>
                      <a:pt x="48" y="86"/>
                      <a:pt x="48" y="86"/>
                      <a:pt x="48" y="86"/>
                    </a:cubicBezTo>
                    <a:cubicBezTo>
                      <a:pt x="51" y="85"/>
                      <a:pt x="56" y="82"/>
                      <a:pt x="58" y="79"/>
                    </a:cubicBezTo>
                    <a:cubicBezTo>
                      <a:pt x="54" y="74"/>
                      <a:pt x="50" y="68"/>
                      <a:pt x="49" y="63"/>
                    </a:cubicBezTo>
                    <a:cubicBezTo>
                      <a:pt x="47" y="62"/>
                      <a:pt x="47" y="62"/>
                      <a:pt x="47" y="62"/>
                    </a:cubicBezTo>
                    <a:cubicBezTo>
                      <a:pt x="44" y="53"/>
                      <a:pt x="43" y="47"/>
                      <a:pt x="43" y="38"/>
                    </a:cubicBezTo>
                    <a:cubicBezTo>
                      <a:pt x="44" y="37"/>
                      <a:pt x="44" y="37"/>
                      <a:pt x="44" y="37"/>
                    </a:cubicBezTo>
                    <a:cubicBezTo>
                      <a:pt x="44" y="34"/>
                      <a:pt x="44" y="32"/>
                      <a:pt x="44" y="29"/>
                    </a:cubicBezTo>
                    <a:cubicBezTo>
                      <a:pt x="45" y="26"/>
                      <a:pt x="45" y="22"/>
                      <a:pt x="46" y="19"/>
                    </a:cubicBezTo>
                    <a:cubicBezTo>
                      <a:pt x="48" y="14"/>
                      <a:pt x="52" y="10"/>
                      <a:pt x="56" y="7"/>
                    </a:cubicBezTo>
                    <a:cubicBezTo>
                      <a:pt x="62" y="3"/>
                      <a:pt x="68" y="0"/>
                      <a:pt x="75" y="0"/>
                    </a:cubicBezTo>
                    <a:cubicBezTo>
                      <a:pt x="78" y="0"/>
                      <a:pt x="78" y="0"/>
                      <a:pt x="78" y="0"/>
                    </a:cubicBezTo>
                    <a:cubicBezTo>
                      <a:pt x="85" y="0"/>
                      <a:pt x="92" y="3"/>
                      <a:pt x="97" y="7"/>
                    </a:cubicBezTo>
                    <a:cubicBezTo>
                      <a:pt x="101" y="10"/>
                      <a:pt x="105" y="14"/>
                      <a:pt x="107" y="19"/>
                    </a:cubicBezTo>
                    <a:cubicBezTo>
                      <a:pt x="108" y="22"/>
                      <a:pt x="109" y="26"/>
                      <a:pt x="109" y="29"/>
                    </a:cubicBezTo>
                    <a:cubicBezTo>
                      <a:pt x="109" y="32"/>
                      <a:pt x="109" y="34"/>
                      <a:pt x="109" y="37"/>
                    </a:cubicBezTo>
                    <a:cubicBezTo>
                      <a:pt x="110" y="38"/>
                      <a:pt x="110" y="38"/>
                      <a:pt x="110" y="38"/>
                    </a:cubicBezTo>
                    <a:cubicBezTo>
                      <a:pt x="111" y="47"/>
                      <a:pt x="109" y="53"/>
                      <a:pt x="106" y="62"/>
                    </a:cubicBezTo>
                    <a:cubicBezTo>
                      <a:pt x="104" y="63"/>
                      <a:pt x="104" y="63"/>
                      <a:pt x="104" y="63"/>
                    </a:cubicBezTo>
                    <a:cubicBezTo>
                      <a:pt x="103" y="68"/>
                      <a:pt x="99" y="74"/>
                      <a:pt x="96" y="79"/>
                    </a:cubicBezTo>
                    <a:moveTo>
                      <a:pt x="62" y="83"/>
                    </a:moveTo>
                    <a:cubicBezTo>
                      <a:pt x="60" y="85"/>
                      <a:pt x="57" y="88"/>
                      <a:pt x="54" y="89"/>
                    </a:cubicBezTo>
                    <a:cubicBezTo>
                      <a:pt x="69" y="122"/>
                      <a:pt x="69" y="122"/>
                      <a:pt x="69" y="122"/>
                    </a:cubicBezTo>
                    <a:cubicBezTo>
                      <a:pt x="70" y="116"/>
                      <a:pt x="70" y="110"/>
                      <a:pt x="71" y="106"/>
                    </a:cubicBezTo>
                    <a:cubicBezTo>
                      <a:pt x="71" y="105"/>
                      <a:pt x="72" y="104"/>
                      <a:pt x="71" y="104"/>
                    </a:cubicBezTo>
                    <a:cubicBezTo>
                      <a:pt x="70" y="103"/>
                      <a:pt x="69" y="101"/>
                      <a:pt x="69" y="100"/>
                    </a:cubicBezTo>
                    <a:cubicBezTo>
                      <a:pt x="68" y="97"/>
                      <a:pt x="68" y="91"/>
                      <a:pt x="70" y="91"/>
                    </a:cubicBezTo>
                    <a:cubicBezTo>
                      <a:pt x="72" y="91"/>
                      <a:pt x="75" y="92"/>
                      <a:pt x="77" y="92"/>
                    </a:cubicBezTo>
                    <a:cubicBezTo>
                      <a:pt x="78" y="92"/>
                      <a:pt x="81" y="91"/>
                      <a:pt x="83" y="91"/>
                    </a:cubicBezTo>
                    <a:cubicBezTo>
                      <a:pt x="85" y="91"/>
                      <a:pt x="85" y="97"/>
                      <a:pt x="84" y="100"/>
                    </a:cubicBezTo>
                    <a:cubicBezTo>
                      <a:pt x="84" y="101"/>
                      <a:pt x="83" y="103"/>
                      <a:pt x="82" y="104"/>
                    </a:cubicBezTo>
                    <a:cubicBezTo>
                      <a:pt x="82" y="104"/>
                      <a:pt x="82" y="105"/>
                      <a:pt x="82" y="106"/>
                    </a:cubicBezTo>
                    <a:cubicBezTo>
                      <a:pt x="83" y="110"/>
                      <a:pt x="84" y="116"/>
                      <a:pt x="84" y="123"/>
                    </a:cubicBezTo>
                    <a:cubicBezTo>
                      <a:pt x="99" y="89"/>
                      <a:pt x="99" y="89"/>
                      <a:pt x="99" y="89"/>
                    </a:cubicBezTo>
                    <a:cubicBezTo>
                      <a:pt x="96" y="88"/>
                      <a:pt x="93" y="85"/>
                      <a:pt x="91" y="83"/>
                    </a:cubicBezTo>
                    <a:cubicBezTo>
                      <a:pt x="89" y="85"/>
                      <a:pt x="86" y="87"/>
                      <a:pt x="83" y="88"/>
                    </a:cubicBezTo>
                    <a:cubicBezTo>
                      <a:pt x="79" y="89"/>
                      <a:pt x="74" y="89"/>
                      <a:pt x="70" y="88"/>
                    </a:cubicBezTo>
                    <a:cubicBezTo>
                      <a:pt x="67" y="87"/>
                      <a:pt x="64" y="85"/>
                      <a:pt x="62" y="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4" name="Freeform 47">
                <a:extLst>
                  <a:ext uri="{FF2B5EF4-FFF2-40B4-BE49-F238E27FC236}">
                    <a16:creationId xmlns="" xmlns:a16="http://schemas.microsoft.com/office/drawing/2014/main" id="{20C2640F-3817-4098-878A-A0D45EE9A3E6}"/>
                  </a:ext>
                </a:extLst>
              </p:cNvPr>
              <p:cNvSpPr>
                <a:spLocks noEditPoints="1"/>
              </p:cNvSpPr>
              <p:nvPr/>
            </p:nvSpPr>
            <p:spPr bwMode="auto">
              <a:xfrm>
                <a:off x="5403" y="3001"/>
                <a:ext cx="355" cy="386"/>
              </a:xfrm>
              <a:custGeom>
                <a:avLst/>
                <a:gdLst/>
                <a:ahLst/>
                <a:cxnLst>
                  <a:cxn ang="0">
                    <a:pos x="95" y="78"/>
                  </a:cxn>
                  <a:cxn ang="0">
                    <a:pos x="105" y="85"/>
                  </a:cxn>
                  <a:cxn ang="0">
                    <a:pos x="137" y="99"/>
                  </a:cxn>
                  <a:cxn ang="0">
                    <a:pos x="152" y="155"/>
                  </a:cxn>
                  <a:cxn ang="0">
                    <a:pos x="152" y="165"/>
                  </a:cxn>
                  <a:cxn ang="0">
                    <a:pos x="0" y="165"/>
                  </a:cxn>
                  <a:cxn ang="0">
                    <a:pos x="0" y="155"/>
                  </a:cxn>
                  <a:cxn ang="0">
                    <a:pos x="15" y="99"/>
                  </a:cxn>
                  <a:cxn ang="0">
                    <a:pos x="47" y="85"/>
                  </a:cxn>
                  <a:cxn ang="0">
                    <a:pos x="57" y="78"/>
                  </a:cxn>
                  <a:cxn ang="0">
                    <a:pos x="48" y="62"/>
                  </a:cxn>
                  <a:cxn ang="0">
                    <a:pos x="46" y="61"/>
                  </a:cxn>
                  <a:cxn ang="0">
                    <a:pos x="42" y="37"/>
                  </a:cxn>
                  <a:cxn ang="0">
                    <a:pos x="44" y="36"/>
                  </a:cxn>
                  <a:cxn ang="0">
                    <a:pos x="44" y="29"/>
                  </a:cxn>
                  <a:cxn ang="0">
                    <a:pos x="45" y="18"/>
                  </a:cxn>
                  <a:cxn ang="0">
                    <a:pos x="55" y="6"/>
                  </a:cxn>
                  <a:cxn ang="0">
                    <a:pos x="74" y="0"/>
                  </a:cxn>
                  <a:cxn ang="0">
                    <a:pos x="77" y="0"/>
                  </a:cxn>
                  <a:cxn ang="0">
                    <a:pos x="96" y="6"/>
                  </a:cxn>
                  <a:cxn ang="0">
                    <a:pos x="106" y="18"/>
                  </a:cxn>
                  <a:cxn ang="0">
                    <a:pos x="108" y="29"/>
                  </a:cxn>
                  <a:cxn ang="0">
                    <a:pos x="108" y="36"/>
                  </a:cxn>
                  <a:cxn ang="0">
                    <a:pos x="110" y="37"/>
                  </a:cxn>
                  <a:cxn ang="0">
                    <a:pos x="106" y="61"/>
                  </a:cxn>
                  <a:cxn ang="0">
                    <a:pos x="104" y="62"/>
                  </a:cxn>
                  <a:cxn ang="0">
                    <a:pos x="95" y="78"/>
                  </a:cxn>
                  <a:cxn ang="0">
                    <a:pos x="61" y="82"/>
                  </a:cxn>
                  <a:cxn ang="0">
                    <a:pos x="53" y="89"/>
                  </a:cxn>
                  <a:cxn ang="0">
                    <a:pos x="68" y="122"/>
                  </a:cxn>
                  <a:cxn ang="0">
                    <a:pos x="71" y="105"/>
                  </a:cxn>
                  <a:cxn ang="0">
                    <a:pos x="70" y="103"/>
                  </a:cxn>
                  <a:cxn ang="0">
                    <a:pos x="68" y="99"/>
                  </a:cxn>
                  <a:cxn ang="0">
                    <a:pos x="70" y="90"/>
                  </a:cxn>
                  <a:cxn ang="0">
                    <a:pos x="76" y="91"/>
                  </a:cxn>
                  <a:cxn ang="0">
                    <a:pos x="82" y="90"/>
                  </a:cxn>
                  <a:cxn ang="0">
                    <a:pos x="84" y="99"/>
                  </a:cxn>
                  <a:cxn ang="0">
                    <a:pos x="81" y="103"/>
                  </a:cxn>
                  <a:cxn ang="0">
                    <a:pos x="81" y="105"/>
                  </a:cxn>
                  <a:cxn ang="0">
                    <a:pos x="84" y="122"/>
                  </a:cxn>
                  <a:cxn ang="0">
                    <a:pos x="99" y="89"/>
                  </a:cxn>
                  <a:cxn ang="0">
                    <a:pos x="91" y="82"/>
                  </a:cxn>
                  <a:cxn ang="0">
                    <a:pos x="82" y="87"/>
                  </a:cxn>
                  <a:cxn ang="0">
                    <a:pos x="70" y="87"/>
                  </a:cxn>
                  <a:cxn ang="0">
                    <a:pos x="61" y="82"/>
                  </a:cxn>
                </a:cxnLst>
                <a:rect l="0" t="0" r="r" b="b"/>
                <a:pathLst>
                  <a:path w="152" h="165">
                    <a:moveTo>
                      <a:pt x="95" y="78"/>
                    </a:moveTo>
                    <a:cubicBezTo>
                      <a:pt x="97" y="82"/>
                      <a:pt x="101" y="84"/>
                      <a:pt x="105" y="85"/>
                    </a:cubicBezTo>
                    <a:cubicBezTo>
                      <a:pt x="137" y="99"/>
                      <a:pt x="137" y="99"/>
                      <a:pt x="137" y="99"/>
                    </a:cubicBezTo>
                    <a:cubicBezTo>
                      <a:pt x="152" y="104"/>
                      <a:pt x="152" y="141"/>
                      <a:pt x="152" y="155"/>
                    </a:cubicBezTo>
                    <a:cubicBezTo>
                      <a:pt x="152" y="165"/>
                      <a:pt x="152" y="165"/>
                      <a:pt x="152" y="165"/>
                    </a:cubicBezTo>
                    <a:cubicBezTo>
                      <a:pt x="0" y="165"/>
                      <a:pt x="0" y="165"/>
                      <a:pt x="0" y="165"/>
                    </a:cubicBezTo>
                    <a:cubicBezTo>
                      <a:pt x="0" y="155"/>
                      <a:pt x="0" y="155"/>
                      <a:pt x="0" y="155"/>
                    </a:cubicBezTo>
                    <a:cubicBezTo>
                      <a:pt x="0" y="141"/>
                      <a:pt x="0" y="104"/>
                      <a:pt x="15" y="99"/>
                    </a:cubicBezTo>
                    <a:cubicBezTo>
                      <a:pt x="47" y="85"/>
                      <a:pt x="47" y="85"/>
                      <a:pt x="47" y="85"/>
                    </a:cubicBezTo>
                    <a:cubicBezTo>
                      <a:pt x="51" y="84"/>
                      <a:pt x="55" y="82"/>
                      <a:pt x="57" y="78"/>
                    </a:cubicBezTo>
                    <a:cubicBezTo>
                      <a:pt x="53" y="74"/>
                      <a:pt x="50" y="68"/>
                      <a:pt x="48" y="62"/>
                    </a:cubicBezTo>
                    <a:cubicBezTo>
                      <a:pt x="46" y="61"/>
                      <a:pt x="46" y="61"/>
                      <a:pt x="46" y="61"/>
                    </a:cubicBezTo>
                    <a:cubicBezTo>
                      <a:pt x="43" y="53"/>
                      <a:pt x="42" y="46"/>
                      <a:pt x="42" y="37"/>
                    </a:cubicBezTo>
                    <a:cubicBezTo>
                      <a:pt x="44" y="36"/>
                      <a:pt x="44" y="36"/>
                      <a:pt x="44" y="36"/>
                    </a:cubicBezTo>
                    <a:cubicBezTo>
                      <a:pt x="44" y="34"/>
                      <a:pt x="44" y="31"/>
                      <a:pt x="44" y="29"/>
                    </a:cubicBezTo>
                    <a:cubicBezTo>
                      <a:pt x="44" y="25"/>
                      <a:pt x="44" y="21"/>
                      <a:pt x="45" y="18"/>
                    </a:cubicBezTo>
                    <a:cubicBezTo>
                      <a:pt x="47" y="13"/>
                      <a:pt x="51" y="9"/>
                      <a:pt x="55" y="6"/>
                    </a:cubicBezTo>
                    <a:cubicBezTo>
                      <a:pt x="61" y="2"/>
                      <a:pt x="68" y="0"/>
                      <a:pt x="74" y="0"/>
                    </a:cubicBezTo>
                    <a:cubicBezTo>
                      <a:pt x="77" y="0"/>
                      <a:pt x="77" y="0"/>
                      <a:pt x="77" y="0"/>
                    </a:cubicBezTo>
                    <a:cubicBezTo>
                      <a:pt x="84" y="0"/>
                      <a:pt x="91" y="2"/>
                      <a:pt x="96" y="6"/>
                    </a:cubicBezTo>
                    <a:cubicBezTo>
                      <a:pt x="101" y="9"/>
                      <a:pt x="105" y="13"/>
                      <a:pt x="106" y="18"/>
                    </a:cubicBezTo>
                    <a:cubicBezTo>
                      <a:pt x="108" y="21"/>
                      <a:pt x="108" y="25"/>
                      <a:pt x="108" y="29"/>
                    </a:cubicBezTo>
                    <a:cubicBezTo>
                      <a:pt x="108" y="31"/>
                      <a:pt x="108" y="34"/>
                      <a:pt x="108" y="36"/>
                    </a:cubicBezTo>
                    <a:cubicBezTo>
                      <a:pt x="110" y="37"/>
                      <a:pt x="110" y="37"/>
                      <a:pt x="110" y="37"/>
                    </a:cubicBezTo>
                    <a:cubicBezTo>
                      <a:pt x="110" y="46"/>
                      <a:pt x="109" y="53"/>
                      <a:pt x="106" y="61"/>
                    </a:cubicBezTo>
                    <a:cubicBezTo>
                      <a:pt x="104" y="62"/>
                      <a:pt x="104" y="62"/>
                      <a:pt x="104" y="62"/>
                    </a:cubicBezTo>
                    <a:cubicBezTo>
                      <a:pt x="102" y="68"/>
                      <a:pt x="99" y="74"/>
                      <a:pt x="95" y="78"/>
                    </a:cubicBezTo>
                    <a:moveTo>
                      <a:pt x="61" y="82"/>
                    </a:moveTo>
                    <a:cubicBezTo>
                      <a:pt x="59" y="85"/>
                      <a:pt x="56" y="87"/>
                      <a:pt x="53" y="89"/>
                    </a:cubicBezTo>
                    <a:cubicBezTo>
                      <a:pt x="68" y="122"/>
                      <a:pt x="68" y="122"/>
                      <a:pt x="68" y="122"/>
                    </a:cubicBezTo>
                    <a:cubicBezTo>
                      <a:pt x="69" y="115"/>
                      <a:pt x="70" y="109"/>
                      <a:pt x="71" y="105"/>
                    </a:cubicBezTo>
                    <a:cubicBezTo>
                      <a:pt x="71" y="104"/>
                      <a:pt x="71" y="103"/>
                      <a:pt x="70" y="103"/>
                    </a:cubicBezTo>
                    <a:cubicBezTo>
                      <a:pt x="70" y="102"/>
                      <a:pt x="68" y="101"/>
                      <a:pt x="68" y="99"/>
                    </a:cubicBezTo>
                    <a:cubicBezTo>
                      <a:pt x="68" y="97"/>
                      <a:pt x="67" y="90"/>
                      <a:pt x="70" y="90"/>
                    </a:cubicBezTo>
                    <a:cubicBezTo>
                      <a:pt x="71" y="91"/>
                      <a:pt x="74" y="91"/>
                      <a:pt x="76" y="91"/>
                    </a:cubicBezTo>
                    <a:cubicBezTo>
                      <a:pt x="78" y="91"/>
                      <a:pt x="80" y="91"/>
                      <a:pt x="82" y="90"/>
                    </a:cubicBezTo>
                    <a:cubicBezTo>
                      <a:pt x="85" y="90"/>
                      <a:pt x="84" y="97"/>
                      <a:pt x="84" y="99"/>
                    </a:cubicBezTo>
                    <a:cubicBezTo>
                      <a:pt x="84" y="101"/>
                      <a:pt x="82" y="102"/>
                      <a:pt x="81" y="103"/>
                    </a:cubicBezTo>
                    <a:cubicBezTo>
                      <a:pt x="81" y="103"/>
                      <a:pt x="81" y="104"/>
                      <a:pt x="81" y="105"/>
                    </a:cubicBezTo>
                    <a:cubicBezTo>
                      <a:pt x="82" y="109"/>
                      <a:pt x="83" y="115"/>
                      <a:pt x="84" y="122"/>
                    </a:cubicBezTo>
                    <a:cubicBezTo>
                      <a:pt x="99" y="89"/>
                      <a:pt x="99" y="89"/>
                      <a:pt x="99" y="89"/>
                    </a:cubicBezTo>
                    <a:cubicBezTo>
                      <a:pt x="96" y="87"/>
                      <a:pt x="93" y="85"/>
                      <a:pt x="91" y="82"/>
                    </a:cubicBezTo>
                    <a:cubicBezTo>
                      <a:pt x="88" y="84"/>
                      <a:pt x="85" y="86"/>
                      <a:pt x="82" y="87"/>
                    </a:cubicBezTo>
                    <a:cubicBezTo>
                      <a:pt x="78" y="88"/>
                      <a:pt x="74" y="88"/>
                      <a:pt x="70" y="87"/>
                    </a:cubicBezTo>
                    <a:cubicBezTo>
                      <a:pt x="67" y="86"/>
                      <a:pt x="64" y="84"/>
                      <a:pt x="61"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5" name="Freeform 48">
                <a:extLst>
                  <a:ext uri="{FF2B5EF4-FFF2-40B4-BE49-F238E27FC236}">
                    <a16:creationId xmlns="" xmlns:a16="http://schemas.microsoft.com/office/drawing/2014/main" id="{009353E9-3E5A-4FE1-8F45-51B69C01076F}"/>
                  </a:ext>
                </a:extLst>
              </p:cNvPr>
              <p:cNvSpPr>
                <a:spLocks noEditPoints="1"/>
              </p:cNvSpPr>
              <p:nvPr/>
            </p:nvSpPr>
            <p:spPr bwMode="auto">
              <a:xfrm>
                <a:off x="4541" y="3001"/>
                <a:ext cx="712" cy="472"/>
              </a:xfrm>
              <a:custGeom>
                <a:avLst/>
                <a:gdLst/>
                <a:ahLst/>
                <a:cxnLst>
                  <a:cxn ang="0">
                    <a:pos x="29" y="159"/>
                  </a:cxn>
                  <a:cxn ang="0">
                    <a:pos x="29" y="0"/>
                  </a:cxn>
                  <a:cxn ang="0">
                    <a:pos x="276" y="0"/>
                  </a:cxn>
                  <a:cxn ang="0">
                    <a:pos x="276" y="159"/>
                  </a:cxn>
                  <a:cxn ang="0">
                    <a:pos x="305" y="185"/>
                  </a:cxn>
                  <a:cxn ang="0">
                    <a:pos x="305" y="202"/>
                  </a:cxn>
                  <a:cxn ang="0">
                    <a:pos x="0" y="202"/>
                  </a:cxn>
                  <a:cxn ang="0">
                    <a:pos x="0" y="185"/>
                  </a:cxn>
                  <a:cxn ang="0">
                    <a:pos x="29" y="159"/>
                  </a:cxn>
                  <a:cxn ang="0">
                    <a:pos x="48" y="139"/>
                  </a:cxn>
                  <a:cxn ang="0">
                    <a:pos x="257" y="139"/>
                  </a:cxn>
                  <a:cxn ang="0">
                    <a:pos x="257" y="19"/>
                  </a:cxn>
                  <a:cxn ang="0">
                    <a:pos x="48" y="19"/>
                  </a:cxn>
                  <a:cxn ang="0">
                    <a:pos x="48" y="139"/>
                  </a:cxn>
                </a:cxnLst>
                <a:rect l="0" t="0" r="r" b="b"/>
                <a:pathLst>
                  <a:path w="305" h="202">
                    <a:moveTo>
                      <a:pt x="29" y="159"/>
                    </a:moveTo>
                    <a:cubicBezTo>
                      <a:pt x="29" y="0"/>
                      <a:pt x="29" y="0"/>
                      <a:pt x="29" y="0"/>
                    </a:cubicBezTo>
                    <a:cubicBezTo>
                      <a:pt x="276" y="0"/>
                      <a:pt x="276" y="0"/>
                      <a:pt x="276" y="0"/>
                    </a:cubicBezTo>
                    <a:cubicBezTo>
                      <a:pt x="276" y="159"/>
                      <a:pt x="276" y="159"/>
                      <a:pt x="276" y="159"/>
                    </a:cubicBezTo>
                    <a:cubicBezTo>
                      <a:pt x="286" y="167"/>
                      <a:pt x="295" y="176"/>
                      <a:pt x="305" y="185"/>
                    </a:cubicBezTo>
                    <a:cubicBezTo>
                      <a:pt x="305" y="202"/>
                      <a:pt x="305" y="202"/>
                      <a:pt x="305" y="202"/>
                    </a:cubicBezTo>
                    <a:cubicBezTo>
                      <a:pt x="0" y="202"/>
                      <a:pt x="0" y="202"/>
                      <a:pt x="0" y="202"/>
                    </a:cubicBezTo>
                    <a:cubicBezTo>
                      <a:pt x="0" y="185"/>
                      <a:pt x="0" y="185"/>
                      <a:pt x="0" y="185"/>
                    </a:cubicBezTo>
                    <a:cubicBezTo>
                      <a:pt x="10" y="176"/>
                      <a:pt x="20" y="167"/>
                      <a:pt x="29" y="159"/>
                    </a:cubicBezTo>
                    <a:moveTo>
                      <a:pt x="48" y="139"/>
                    </a:moveTo>
                    <a:cubicBezTo>
                      <a:pt x="257" y="139"/>
                      <a:pt x="257" y="139"/>
                      <a:pt x="257" y="139"/>
                    </a:cubicBezTo>
                    <a:cubicBezTo>
                      <a:pt x="257" y="19"/>
                      <a:pt x="257" y="19"/>
                      <a:pt x="257" y="19"/>
                    </a:cubicBezTo>
                    <a:cubicBezTo>
                      <a:pt x="48" y="19"/>
                      <a:pt x="48" y="19"/>
                      <a:pt x="48" y="19"/>
                    </a:cubicBezTo>
                    <a:lnTo>
                      <a:pt x="48" y="1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6" name="Freeform 49">
                <a:extLst>
                  <a:ext uri="{FF2B5EF4-FFF2-40B4-BE49-F238E27FC236}">
                    <a16:creationId xmlns="" xmlns:a16="http://schemas.microsoft.com/office/drawing/2014/main" id="{07FD8566-9293-4E21-82C4-980E165B0E17}"/>
                  </a:ext>
                </a:extLst>
              </p:cNvPr>
              <p:cNvSpPr>
                <a:spLocks noEditPoints="1"/>
              </p:cNvSpPr>
              <p:nvPr/>
            </p:nvSpPr>
            <p:spPr bwMode="auto">
              <a:xfrm>
                <a:off x="4037" y="3001"/>
                <a:ext cx="357" cy="386"/>
              </a:xfrm>
              <a:custGeom>
                <a:avLst/>
                <a:gdLst/>
                <a:ahLst/>
                <a:cxnLst>
                  <a:cxn ang="0">
                    <a:pos x="96" y="78"/>
                  </a:cxn>
                  <a:cxn ang="0">
                    <a:pos x="105" y="85"/>
                  </a:cxn>
                  <a:cxn ang="0">
                    <a:pos x="137" y="99"/>
                  </a:cxn>
                  <a:cxn ang="0">
                    <a:pos x="153" y="155"/>
                  </a:cxn>
                  <a:cxn ang="0">
                    <a:pos x="153" y="165"/>
                  </a:cxn>
                  <a:cxn ang="0">
                    <a:pos x="0" y="165"/>
                  </a:cxn>
                  <a:cxn ang="0">
                    <a:pos x="0" y="155"/>
                  </a:cxn>
                  <a:cxn ang="0">
                    <a:pos x="16" y="99"/>
                  </a:cxn>
                  <a:cxn ang="0">
                    <a:pos x="48" y="85"/>
                  </a:cxn>
                  <a:cxn ang="0">
                    <a:pos x="58" y="78"/>
                  </a:cxn>
                  <a:cxn ang="0">
                    <a:pos x="49" y="62"/>
                  </a:cxn>
                  <a:cxn ang="0">
                    <a:pos x="47" y="61"/>
                  </a:cxn>
                  <a:cxn ang="0">
                    <a:pos x="43" y="37"/>
                  </a:cxn>
                  <a:cxn ang="0">
                    <a:pos x="45" y="36"/>
                  </a:cxn>
                  <a:cxn ang="0">
                    <a:pos x="45"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7" y="61"/>
                  </a:cxn>
                  <a:cxn ang="0">
                    <a:pos x="105"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5" y="99"/>
                  </a:cxn>
                  <a:cxn ang="0">
                    <a:pos x="82" y="103"/>
                  </a:cxn>
                  <a:cxn ang="0">
                    <a:pos x="82" y="105"/>
                  </a:cxn>
                  <a:cxn ang="0">
                    <a:pos x="84" y="122"/>
                  </a:cxn>
                  <a:cxn ang="0">
                    <a:pos x="99" y="89"/>
                  </a:cxn>
                  <a:cxn ang="0">
                    <a:pos x="92" y="82"/>
                  </a:cxn>
                  <a:cxn ang="0">
                    <a:pos x="83" y="87"/>
                  </a:cxn>
                  <a:cxn ang="0">
                    <a:pos x="70" y="87"/>
                  </a:cxn>
                  <a:cxn ang="0">
                    <a:pos x="62" y="82"/>
                  </a:cxn>
                </a:cxnLst>
                <a:rect l="0" t="0" r="r" b="b"/>
                <a:pathLst>
                  <a:path w="153" h="165">
                    <a:moveTo>
                      <a:pt x="96" y="78"/>
                    </a:moveTo>
                    <a:cubicBezTo>
                      <a:pt x="98" y="82"/>
                      <a:pt x="102" y="84"/>
                      <a:pt x="105" y="85"/>
                    </a:cubicBezTo>
                    <a:cubicBezTo>
                      <a:pt x="137" y="99"/>
                      <a:pt x="137" y="99"/>
                      <a:pt x="137" y="99"/>
                    </a:cubicBezTo>
                    <a:cubicBezTo>
                      <a:pt x="152" y="104"/>
                      <a:pt x="153" y="141"/>
                      <a:pt x="153" y="155"/>
                    </a:cubicBezTo>
                    <a:cubicBezTo>
                      <a:pt x="153" y="165"/>
                      <a:pt x="153" y="165"/>
                      <a:pt x="153" y="165"/>
                    </a:cubicBezTo>
                    <a:cubicBezTo>
                      <a:pt x="0" y="165"/>
                      <a:pt x="0" y="165"/>
                      <a:pt x="0" y="165"/>
                    </a:cubicBezTo>
                    <a:cubicBezTo>
                      <a:pt x="0" y="155"/>
                      <a:pt x="0" y="155"/>
                      <a:pt x="0" y="155"/>
                    </a:cubicBezTo>
                    <a:cubicBezTo>
                      <a:pt x="0" y="141"/>
                      <a:pt x="1" y="104"/>
                      <a:pt x="16" y="99"/>
                    </a:cubicBezTo>
                    <a:cubicBezTo>
                      <a:pt x="48" y="85"/>
                      <a:pt x="48" y="85"/>
                      <a:pt x="48" y="85"/>
                    </a:cubicBezTo>
                    <a:cubicBezTo>
                      <a:pt x="52" y="84"/>
                      <a:pt x="56" y="82"/>
                      <a:pt x="58" y="78"/>
                    </a:cubicBezTo>
                    <a:cubicBezTo>
                      <a:pt x="54" y="74"/>
                      <a:pt x="50" y="68"/>
                      <a:pt x="49" y="62"/>
                    </a:cubicBezTo>
                    <a:cubicBezTo>
                      <a:pt x="47" y="61"/>
                      <a:pt x="47" y="61"/>
                      <a:pt x="47" y="61"/>
                    </a:cubicBezTo>
                    <a:cubicBezTo>
                      <a:pt x="44" y="53"/>
                      <a:pt x="43" y="46"/>
                      <a:pt x="43" y="37"/>
                    </a:cubicBezTo>
                    <a:cubicBezTo>
                      <a:pt x="45" y="36"/>
                      <a:pt x="45" y="36"/>
                      <a:pt x="45" y="36"/>
                    </a:cubicBezTo>
                    <a:cubicBezTo>
                      <a:pt x="44" y="34"/>
                      <a:pt x="44" y="31"/>
                      <a:pt x="45" y="29"/>
                    </a:cubicBezTo>
                    <a:cubicBezTo>
                      <a:pt x="45" y="25"/>
                      <a:pt x="45" y="21"/>
                      <a:pt x="46" y="18"/>
                    </a:cubicBezTo>
                    <a:cubicBezTo>
                      <a:pt x="48" y="13"/>
                      <a:pt x="52" y="9"/>
                      <a:pt x="56" y="6"/>
                    </a:cubicBezTo>
                    <a:cubicBezTo>
                      <a:pt x="62" y="2"/>
                      <a:pt x="69" y="0"/>
                      <a:pt x="75" y="0"/>
                    </a:cubicBezTo>
                    <a:cubicBezTo>
                      <a:pt x="78" y="0"/>
                      <a:pt x="78" y="0"/>
                      <a:pt x="78" y="0"/>
                    </a:cubicBezTo>
                    <a:cubicBezTo>
                      <a:pt x="85" y="0"/>
                      <a:pt x="92" y="2"/>
                      <a:pt x="97" y="6"/>
                    </a:cubicBezTo>
                    <a:cubicBezTo>
                      <a:pt x="102" y="9"/>
                      <a:pt x="106" y="13"/>
                      <a:pt x="107" y="18"/>
                    </a:cubicBezTo>
                    <a:cubicBezTo>
                      <a:pt x="108" y="21"/>
                      <a:pt x="109" y="25"/>
                      <a:pt x="109" y="29"/>
                    </a:cubicBezTo>
                    <a:cubicBezTo>
                      <a:pt x="109" y="31"/>
                      <a:pt x="109" y="34"/>
                      <a:pt x="109" y="36"/>
                    </a:cubicBezTo>
                    <a:cubicBezTo>
                      <a:pt x="110" y="37"/>
                      <a:pt x="110" y="37"/>
                      <a:pt x="110" y="37"/>
                    </a:cubicBezTo>
                    <a:cubicBezTo>
                      <a:pt x="111" y="46"/>
                      <a:pt x="110" y="53"/>
                      <a:pt x="107" y="61"/>
                    </a:cubicBezTo>
                    <a:cubicBezTo>
                      <a:pt x="105" y="62"/>
                      <a:pt x="105" y="62"/>
                      <a:pt x="105"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9" y="91"/>
                      <a:pt x="81" y="91"/>
                      <a:pt x="83" y="90"/>
                    </a:cubicBezTo>
                    <a:cubicBezTo>
                      <a:pt x="85" y="90"/>
                      <a:pt x="85" y="97"/>
                      <a:pt x="85"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2"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7" name="Freeform 50">
                <a:extLst>
                  <a:ext uri="{FF2B5EF4-FFF2-40B4-BE49-F238E27FC236}">
                    <a16:creationId xmlns="" xmlns:a16="http://schemas.microsoft.com/office/drawing/2014/main" id="{B24EBCDA-F7EA-4121-9E78-8F9B4F8E49F8}"/>
                  </a:ext>
                </a:extLst>
              </p:cNvPr>
              <p:cNvSpPr>
                <a:spLocks/>
              </p:cNvSpPr>
              <p:nvPr/>
            </p:nvSpPr>
            <p:spPr bwMode="auto">
              <a:xfrm>
                <a:off x="4142" y="3426"/>
                <a:ext cx="647" cy="558"/>
              </a:xfrm>
              <a:custGeom>
                <a:avLst/>
                <a:gdLst/>
                <a:ahLst/>
                <a:cxnLst>
                  <a:cxn ang="0">
                    <a:pos x="257" y="195"/>
                  </a:cxn>
                  <a:cxn ang="0">
                    <a:pos x="277" y="186"/>
                  </a:cxn>
                  <a:cxn ang="0">
                    <a:pos x="63" y="0"/>
                  </a:cxn>
                  <a:cxn ang="0">
                    <a:pos x="0" y="0"/>
                  </a:cxn>
                  <a:cxn ang="0">
                    <a:pos x="232" y="239"/>
                  </a:cxn>
                  <a:cxn ang="0">
                    <a:pos x="257" y="195"/>
                  </a:cxn>
                </a:cxnLst>
                <a:rect l="0" t="0" r="r" b="b"/>
                <a:pathLst>
                  <a:path w="277" h="239">
                    <a:moveTo>
                      <a:pt x="257" y="195"/>
                    </a:moveTo>
                    <a:cubicBezTo>
                      <a:pt x="277" y="186"/>
                      <a:pt x="277" y="186"/>
                      <a:pt x="277" y="186"/>
                    </a:cubicBezTo>
                    <a:cubicBezTo>
                      <a:pt x="175" y="169"/>
                      <a:pt x="93" y="96"/>
                      <a:pt x="63" y="0"/>
                    </a:cubicBezTo>
                    <a:cubicBezTo>
                      <a:pt x="0" y="0"/>
                      <a:pt x="0" y="0"/>
                      <a:pt x="0" y="0"/>
                    </a:cubicBezTo>
                    <a:cubicBezTo>
                      <a:pt x="29" y="115"/>
                      <a:pt x="118" y="206"/>
                      <a:pt x="232" y="239"/>
                    </a:cubicBezTo>
                    <a:cubicBezTo>
                      <a:pt x="235" y="214"/>
                      <a:pt x="243" y="200"/>
                      <a:pt x="257"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8" name="Freeform 51">
                <a:extLst>
                  <a:ext uri="{FF2B5EF4-FFF2-40B4-BE49-F238E27FC236}">
                    <a16:creationId xmlns="" xmlns:a16="http://schemas.microsoft.com/office/drawing/2014/main" id="{0385A901-1F82-4853-AC47-07E520642C44}"/>
                  </a:ext>
                </a:extLst>
              </p:cNvPr>
              <p:cNvSpPr>
                <a:spLocks/>
              </p:cNvSpPr>
              <p:nvPr/>
            </p:nvSpPr>
            <p:spPr bwMode="auto">
              <a:xfrm>
                <a:off x="5046" y="2467"/>
                <a:ext cx="588" cy="532"/>
              </a:xfrm>
              <a:custGeom>
                <a:avLst/>
                <a:gdLst/>
                <a:ahLst/>
                <a:cxnLst>
                  <a:cxn ang="0">
                    <a:pos x="30" y="71"/>
                  </a:cxn>
                  <a:cxn ang="0">
                    <a:pos x="191" y="228"/>
                  </a:cxn>
                  <a:cxn ang="0">
                    <a:pos x="199" y="221"/>
                  </a:cxn>
                  <a:cxn ang="0">
                    <a:pos x="228" y="212"/>
                  </a:cxn>
                  <a:cxn ang="0">
                    <a:pos x="230" y="212"/>
                  </a:cxn>
                  <a:cxn ang="0">
                    <a:pos x="252" y="217"/>
                  </a:cxn>
                  <a:cxn ang="0">
                    <a:pos x="0" y="0"/>
                  </a:cxn>
                  <a:cxn ang="0">
                    <a:pos x="3" y="1"/>
                  </a:cxn>
                  <a:cxn ang="0">
                    <a:pos x="30" y="71"/>
                  </a:cxn>
                </a:cxnLst>
                <a:rect l="0" t="0" r="r" b="b"/>
                <a:pathLst>
                  <a:path w="252" h="228">
                    <a:moveTo>
                      <a:pt x="30" y="71"/>
                    </a:moveTo>
                    <a:cubicBezTo>
                      <a:pt x="103" y="98"/>
                      <a:pt x="162" y="155"/>
                      <a:pt x="191" y="228"/>
                    </a:cubicBezTo>
                    <a:cubicBezTo>
                      <a:pt x="193" y="225"/>
                      <a:pt x="196" y="223"/>
                      <a:pt x="199" y="221"/>
                    </a:cubicBezTo>
                    <a:cubicBezTo>
                      <a:pt x="208" y="215"/>
                      <a:pt x="218" y="212"/>
                      <a:pt x="228" y="212"/>
                    </a:cubicBezTo>
                    <a:cubicBezTo>
                      <a:pt x="230" y="212"/>
                      <a:pt x="230" y="212"/>
                      <a:pt x="230" y="212"/>
                    </a:cubicBezTo>
                    <a:cubicBezTo>
                      <a:pt x="238" y="212"/>
                      <a:pt x="245" y="213"/>
                      <a:pt x="252" y="217"/>
                    </a:cubicBezTo>
                    <a:cubicBezTo>
                      <a:pt x="213" y="106"/>
                      <a:pt x="117" y="22"/>
                      <a:pt x="0" y="0"/>
                    </a:cubicBezTo>
                    <a:cubicBezTo>
                      <a:pt x="3" y="1"/>
                      <a:pt x="3" y="1"/>
                      <a:pt x="3" y="1"/>
                    </a:cubicBezTo>
                    <a:cubicBezTo>
                      <a:pt x="21" y="8"/>
                      <a:pt x="30" y="30"/>
                      <a:pt x="30" y="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9" name="Freeform 52">
                <a:extLst>
                  <a:ext uri="{FF2B5EF4-FFF2-40B4-BE49-F238E27FC236}">
                    <a16:creationId xmlns="" xmlns:a16="http://schemas.microsoft.com/office/drawing/2014/main" id="{F9674195-4CB1-4DBD-850F-C7A17EBFD112}"/>
                  </a:ext>
                </a:extLst>
              </p:cNvPr>
              <p:cNvSpPr>
                <a:spLocks/>
              </p:cNvSpPr>
              <p:nvPr/>
            </p:nvSpPr>
            <p:spPr bwMode="auto">
              <a:xfrm>
                <a:off x="4161" y="2467"/>
                <a:ext cx="588" cy="530"/>
              </a:xfrm>
              <a:custGeom>
                <a:avLst/>
                <a:gdLst/>
                <a:ahLst/>
                <a:cxnLst>
                  <a:cxn ang="0">
                    <a:pos x="25" y="212"/>
                  </a:cxn>
                  <a:cxn ang="0">
                    <a:pos x="54" y="221"/>
                  </a:cxn>
                  <a:cxn ang="0">
                    <a:pos x="61" y="227"/>
                  </a:cxn>
                  <a:cxn ang="0">
                    <a:pos x="222" y="71"/>
                  </a:cxn>
                  <a:cxn ang="0">
                    <a:pos x="249" y="1"/>
                  </a:cxn>
                  <a:cxn ang="0">
                    <a:pos x="252" y="0"/>
                  </a:cxn>
                  <a:cxn ang="0">
                    <a:pos x="0" y="217"/>
                  </a:cxn>
                  <a:cxn ang="0">
                    <a:pos x="22" y="212"/>
                  </a:cxn>
                  <a:cxn ang="0">
                    <a:pos x="25" y="212"/>
                  </a:cxn>
                </a:cxnLst>
                <a:rect l="0" t="0" r="r" b="b"/>
                <a:pathLst>
                  <a:path w="252" h="227">
                    <a:moveTo>
                      <a:pt x="25" y="212"/>
                    </a:moveTo>
                    <a:cubicBezTo>
                      <a:pt x="35" y="212"/>
                      <a:pt x="45" y="215"/>
                      <a:pt x="54" y="221"/>
                    </a:cubicBezTo>
                    <a:cubicBezTo>
                      <a:pt x="57" y="223"/>
                      <a:pt x="59" y="225"/>
                      <a:pt x="61" y="227"/>
                    </a:cubicBezTo>
                    <a:cubicBezTo>
                      <a:pt x="90" y="155"/>
                      <a:pt x="149" y="98"/>
                      <a:pt x="222" y="71"/>
                    </a:cubicBezTo>
                    <a:cubicBezTo>
                      <a:pt x="222" y="30"/>
                      <a:pt x="231" y="8"/>
                      <a:pt x="249" y="1"/>
                    </a:cubicBezTo>
                    <a:cubicBezTo>
                      <a:pt x="252" y="0"/>
                      <a:pt x="252" y="0"/>
                      <a:pt x="252" y="0"/>
                    </a:cubicBezTo>
                    <a:cubicBezTo>
                      <a:pt x="135" y="22"/>
                      <a:pt x="39" y="106"/>
                      <a:pt x="0" y="217"/>
                    </a:cubicBezTo>
                    <a:cubicBezTo>
                      <a:pt x="7" y="213"/>
                      <a:pt x="15" y="212"/>
                      <a:pt x="22" y="212"/>
                    </a:cubicBezTo>
                    <a:lnTo>
                      <a:pt x="25"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70" name="Freeform 53">
                <a:extLst>
                  <a:ext uri="{FF2B5EF4-FFF2-40B4-BE49-F238E27FC236}">
                    <a16:creationId xmlns="" xmlns:a16="http://schemas.microsoft.com/office/drawing/2014/main" id="{16C939F1-89F5-411F-AE32-BFDB476B58E6}"/>
                  </a:ext>
                </a:extLst>
              </p:cNvPr>
              <p:cNvSpPr>
                <a:spLocks/>
              </p:cNvSpPr>
              <p:nvPr/>
            </p:nvSpPr>
            <p:spPr bwMode="auto">
              <a:xfrm>
                <a:off x="5006" y="3426"/>
                <a:ext cx="647" cy="558"/>
              </a:xfrm>
              <a:custGeom>
                <a:avLst/>
                <a:gdLst/>
                <a:ahLst/>
                <a:cxnLst>
                  <a:cxn ang="0">
                    <a:pos x="0" y="186"/>
                  </a:cxn>
                  <a:cxn ang="0">
                    <a:pos x="20" y="195"/>
                  </a:cxn>
                  <a:cxn ang="0">
                    <a:pos x="45" y="239"/>
                  </a:cxn>
                  <a:cxn ang="0">
                    <a:pos x="277" y="0"/>
                  </a:cxn>
                  <a:cxn ang="0">
                    <a:pos x="214" y="0"/>
                  </a:cxn>
                  <a:cxn ang="0">
                    <a:pos x="0" y="186"/>
                  </a:cxn>
                </a:cxnLst>
                <a:rect l="0" t="0" r="r" b="b"/>
                <a:pathLst>
                  <a:path w="277" h="239">
                    <a:moveTo>
                      <a:pt x="0" y="186"/>
                    </a:moveTo>
                    <a:cubicBezTo>
                      <a:pt x="20" y="195"/>
                      <a:pt x="20" y="195"/>
                      <a:pt x="20" y="195"/>
                    </a:cubicBezTo>
                    <a:cubicBezTo>
                      <a:pt x="34" y="200"/>
                      <a:pt x="42" y="214"/>
                      <a:pt x="45" y="239"/>
                    </a:cubicBezTo>
                    <a:cubicBezTo>
                      <a:pt x="159" y="206"/>
                      <a:pt x="248" y="115"/>
                      <a:pt x="277" y="0"/>
                    </a:cubicBezTo>
                    <a:cubicBezTo>
                      <a:pt x="214" y="0"/>
                      <a:pt x="214" y="0"/>
                      <a:pt x="214" y="0"/>
                    </a:cubicBezTo>
                    <a:cubicBezTo>
                      <a:pt x="184" y="96"/>
                      <a:pt x="102" y="169"/>
                      <a:pt x="0" y="18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71" name="Freeform 54">
                <a:extLst>
                  <a:ext uri="{FF2B5EF4-FFF2-40B4-BE49-F238E27FC236}">
                    <a16:creationId xmlns="" xmlns:a16="http://schemas.microsoft.com/office/drawing/2014/main" id="{A90F75E1-CD56-4E91-8D5E-43503BB6ED52}"/>
                  </a:ext>
                </a:extLst>
              </p:cNvPr>
              <p:cNvSpPr>
                <a:spLocks noEditPoints="1"/>
              </p:cNvSpPr>
              <p:nvPr/>
            </p:nvSpPr>
            <p:spPr bwMode="auto">
              <a:xfrm>
                <a:off x="4719" y="2275"/>
                <a:ext cx="357" cy="386"/>
              </a:xfrm>
              <a:custGeom>
                <a:avLst/>
                <a:gdLst/>
                <a:ahLst/>
                <a:cxnLst>
                  <a:cxn ang="0">
                    <a:pos x="96" y="78"/>
                  </a:cxn>
                  <a:cxn ang="0">
                    <a:pos x="105" y="86"/>
                  </a:cxn>
                  <a:cxn ang="0">
                    <a:pos x="137" y="99"/>
                  </a:cxn>
                  <a:cxn ang="0">
                    <a:pos x="153" y="155"/>
                  </a:cxn>
                  <a:cxn ang="0">
                    <a:pos x="153" y="165"/>
                  </a:cxn>
                  <a:cxn ang="0">
                    <a:pos x="0" y="165"/>
                  </a:cxn>
                  <a:cxn ang="0">
                    <a:pos x="0" y="155"/>
                  </a:cxn>
                  <a:cxn ang="0">
                    <a:pos x="16" y="99"/>
                  </a:cxn>
                  <a:cxn ang="0">
                    <a:pos x="48" y="86"/>
                  </a:cxn>
                  <a:cxn ang="0">
                    <a:pos x="58" y="78"/>
                  </a:cxn>
                  <a:cxn ang="0">
                    <a:pos x="49" y="62"/>
                  </a:cxn>
                  <a:cxn ang="0">
                    <a:pos x="47" y="61"/>
                  </a:cxn>
                  <a:cxn ang="0">
                    <a:pos x="43" y="37"/>
                  </a:cxn>
                  <a:cxn ang="0">
                    <a:pos x="44" y="36"/>
                  </a:cxn>
                  <a:cxn ang="0">
                    <a:pos x="44"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6" y="61"/>
                  </a:cxn>
                  <a:cxn ang="0">
                    <a:pos x="104"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4" y="99"/>
                  </a:cxn>
                  <a:cxn ang="0">
                    <a:pos x="82" y="103"/>
                  </a:cxn>
                  <a:cxn ang="0">
                    <a:pos x="82" y="105"/>
                  </a:cxn>
                  <a:cxn ang="0">
                    <a:pos x="84" y="122"/>
                  </a:cxn>
                  <a:cxn ang="0">
                    <a:pos x="99" y="89"/>
                  </a:cxn>
                  <a:cxn ang="0">
                    <a:pos x="91" y="82"/>
                  </a:cxn>
                  <a:cxn ang="0">
                    <a:pos x="83" y="87"/>
                  </a:cxn>
                  <a:cxn ang="0">
                    <a:pos x="70" y="87"/>
                  </a:cxn>
                  <a:cxn ang="0">
                    <a:pos x="62" y="82"/>
                  </a:cxn>
                </a:cxnLst>
                <a:rect l="0" t="0" r="r" b="b"/>
                <a:pathLst>
                  <a:path w="153" h="165">
                    <a:moveTo>
                      <a:pt x="96" y="78"/>
                    </a:moveTo>
                    <a:cubicBezTo>
                      <a:pt x="98" y="82"/>
                      <a:pt x="102" y="84"/>
                      <a:pt x="105" y="86"/>
                    </a:cubicBezTo>
                    <a:cubicBezTo>
                      <a:pt x="137" y="99"/>
                      <a:pt x="137" y="99"/>
                      <a:pt x="137" y="99"/>
                    </a:cubicBezTo>
                    <a:cubicBezTo>
                      <a:pt x="152" y="105"/>
                      <a:pt x="153" y="141"/>
                      <a:pt x="153" y="155"/>
                    </a:cubicBezTo>
                    <a:cubicBezTo>
                      <a:pt x="153" y="165"/>
                      <a:pt x="153" y="165"/>
                      <a:pt x="153" y="165"/>
                    </a:cubicBezTo>
                    <a:cubicBezTo>
                      <a:pt x="0" y="165"/>
                      <a:pt x="0" y="165"/>
                      <a:pt x="0" y="165"/>
                    </a:cubicBezTo>
                    <a:cubicBezTo>
                      <a:pt x="0" y="155"/>
                      <a:pt x="0" y="155"/>
                      <a:pt x="0" y="155"/>
                    </a:cubicBezTo>
                    <a:cubicBezTo>
                      <a:pt x="0" y="141"/>
                      <a:pt x="1" y="105"/>
                      <a:pt x="16" y="99"/>
                    </a:cubicBezTo>
                    <a:cubicBezTo>
                      <a:pt x="48" y="86"/>
                      <a:pt x="48" y="86"/>
                      <a:pt x="48" y="86"/>
                    </a:cubicBezTo>
                    <a:cubicBezTo>
                      <a:pt x="51" y="84"/>
                      <a:pt x="56" y="82"/>
                      <a:pt x="58" y="78"/>
                    </a:cubicBezTo>
                    <a:cubicBezTo>
                      <a:pt x="54" y="74"/>
                      <a:pt x="50" y="68"/>
                      <a:pt x="49" y="62"/>
                    </a:cubicBezTo>
                    <a:cubicBezTo>
                      <a:pt x="47" y="61"/>
                      <a:pt x="47" y="61"/>
                      <a:pt x="47" y="61"/>
                    </a:cubicBezTo>
                    <a:cubicBezTo>
                      <a:pt x="44" y="53"/>
                      <a:pt x="43" y="46"/>
                      <a:pt x="43" y="37"/>
                    </a:cubicBezTo>
                    <a:cubicBezTo>
                      <a:pt x="44" y="36"/>
                      <a:pt x="44" y="36"/>
                      <a:pt x="44" y="36"/>
                    </a:cubicBezTo>
                    <a:cubicBezTo>
                      <a:pt x="44" y="34"/>
                      <a:pt x="44" y="31"/>
                      <a:pt x="44" y="29"/>
                    </a:cubicBezTo>
                    <a:cubicBezTo>
                      <a:pt x="45" y="25"/>
                      <a:pt x="45" y="21"/>
                      <a:pt x="46" y="18"/>
                    </a:cubicBezTo>
                    <a:cubicBezTo>
                      <a:pt x="48" y="13"/>
                      <a:pt x="52" y="9"/>
                      <a:pt x="56" y="6"/>
                    </a:cubicBezTo>
                    <a:cubicBezTo>
                      <a:pt x="62" y="2"/>
                      <a:pt x="68" y="0"/>
                      <a:pt x="75" y="0"/>
                    </a:cubicBezTo>
                    <a:cubicBezTo>
                      <a:pt x="78" y="0"/>
                      <a:pt x="78" y="0"/>
                      <a:pt x="78" y="0"/>
                    </a:cubicBezTo>
                    <a:cubicBezTo>
                      <a:pt x="85" y="0"/>
                      <a:pt x="92" y="2"/>
                      <a:pt x="97" y="6"/>
                    </a:cubicBezTo>
                    <a:cubicBezTo>
                      <a:pt x="101" y="9"/>
                      <a:pt x="105" y="13"/>
                      <a:pt x="107" y="18"/>
                    </a:cubicBezTo>
                    <a:cubicBezTo>
                      <a:pt x="108" y="21"/>
                      <a:pt x="109" y="25"/>
                      <a:pt x="109" y="29"/>
                    </a:cubicBezTo>
                    <a:cubicBezTo>
                      <a:pt x="109" y="31"/>
                      <a:pt x="109" y="34"/>
                      <a:pt x="109" y="36"/>
                    </a:cubicBezTo>
                    <a:cubicBezTo>
                      <a:pt x="110" y="37"/>
                      <a:pt x="110" y="37"/>
                      <a:pt x="110" y="37"/>
                    </a:cubicBezTo>
                    <a:cubicBezTo>
                      <a:pt x="111" y="46"/>
                      <a:pt x="109" y="53"/>
                      <a:pt x="106" y="61"/>
                    </a:cubicBezTo>
                    <a:cubicBezTo>
                      <a:pt x="104" y="62"/>
                      <a:pt x="104" y="62"/>
                      <a:pt x="104"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8" y="91"/>
                      <a:pt x="81" y="91"/>
                      <a:pt x="83" y="90"/>
                    </a:cubicBezTo>
                    <a:cubicBezTo>
                      <a:pt x="85" y="90"/>
                      <a:pt x="85" y="97"/>
                      <a:pt x="84"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1"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500" name="TextBox 499"/>
            <p:cNvSpPr txBox="1"/>
            <p:nvPr/>
          </p:nvSpPr>
          <p:spPr>
            <a:xfrm>
              <a:off x="5821594" y="4213121"/>
              <a:ext cx="439695" cy="15070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800" dirty="0">
                  <a:solidFill>
                    <a:schemeClr val="tx2"/>
                  </a:solidFill>
                </a:rPr>
                <a:t>User ID</a:t>
              </a:r>
            </a:p>
          </p:txBody>
        </p:sp>
      </p:grpSp>
      <p:cxnSp>
        <p:nvCxnSpPr>
          <p:cNvPr id="150" name="Straight Arrow Connector 149"/>
          <p:cNvCxnSpPr/>
          <p:nvPr/>
        </p:nvCxnSpPr>
        <p:spPr>
          <a:xfrm flipV="1">
            <a:off x="3624308" y="3876032"/>
            <a:ext cx="1554480" cy="939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6738757" y="3638638"/>
            <a:ext cx="59436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662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 Placeholder 12"/>
          <p:cNvSpPr>
            <a:spLocks noGrp="1"/>
          </p:cNvSpPr>
          <p:nvPr>
            <p:ph type="body" sz="quarter" idx="10"/>
          </p:nvPr>
        </p:nvSpPr>
        <p:spPr>
          <a:xfrm>
            <a:off x="998400" y="1330126"/>
            <a:ext cx="10195200" cy="4546800"/>
          </a:xfrm>
        </p:spPr>
        <p:txBody>
          <a:bodyPr/>
          <a:lstStyle/>
          <a:p>
            <a:r>
              <a:rPr lang="en-US" sz="1000" dirty="0" smtClean="0"/>
              <a:t>Strong service provider for security of devops platform (Azure AD, Azure KeyVault, monitor, sentinel) and operational security (Secure DevOps Kit for Azure); Depends on third-party tools and products for security during the development phase (SAST, </a:t>
            </a:r>
            <a:r>
              <a:rPr lang="en-US" sz="1000" dirty="0" smtClean="0"/>
              <a:t>DAST</a:t>
            </a:r>
            <a:r>
              <a:rPr lang="en-US" sz="1000" dirty="0" smtClean="0"/>
              <a:t>, license management) and operations (vulnerability scanning)</a:t>
            </a:r>
            <a:endParaRPr lang="en-US" sz="1000" dirty="0"/>
          </a:p>
        </p:txBody>
      </p:sp>
      <p:sp>
        <p:nvSpPr>
          <p:cNvPr id="2" name="Title 1"/>
          <p:cNvSpPr>
            <a:spLocks noGrp="1"/>
          </p:cNvSpPr>
          <p:nvPr>
            <p:ph type="title"/>
          </p:nvPr>
        </p:nvSpPr>
        <p:spPr/>
        <p:txBody>
          <a:bodyPr/>
          <a:lstStyle/>
          <a:p>
            <a:r>
              <a:rPr lang="en-US" dirty="0" smtClean="0"/>
              <a:t>Secure DevOps with Azure</a:t>
            </a:r>
            <a:endParaRPr lang="en-US" dirty="0"/>
          </a:p>
        </p:txBody>
      </p:sp>
      <p:sp>
        <p:nvSpPr>
          <p:cNvPr id="46" name="Text Placeholder 45"/>
          <p:cNvSpPr>
            <a:spLocks noGrp="1"/>
          </p:cNvSpPr>
          <p:nvPr>
            <p:ph type="body" sz="quarter" idx="12"/>
          </p:nvPr>
        </p:nvSpPr>
        <p:spPr/>
        <p:txBody>
          <a:bodyPr/>
          <a:lstStyle/>
          <a:p>
            <a:r>
              <a:rPr lang="en-US" dirty="0" smtClean="0"/>
              <a:t>Our perspective</a:t>
            </a:r>
            <a:endParaRPr lang="en-US" dirty="0"/>
          </a:p>
        </p:txBody>
      </p:sp>
      <p:sp>
        <p:nvSpPr>
          <p:cNvPr id="190" name="Text Placeholder 3"/>
          <p:cNvSpPr txBox="1">
            <a:spLocks/>
          </p:cNvSpPr>
          <p:nvPr/>
        </p:nvSpPr>
        <p:spPr>
          <a:xfrm>
            <a:off x="998400" y="5722826"/>
            <a:ext cx="1781513" cy="181112"/>
          </a:xfrm>
          <a:prstGeom prst="rect">
            <a:avLst/>
          </a:prstGeom>
        </p:spPr>
        <p:txBody>
          <a:bodyPr lIns="0" tIns="0" rIns="0" bIns="0" anchor="ct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dirty="0">
                <a:solidFill>
                  <a:srgbClr val="000000"/>
                </a:solidFill>
                <a:cs typeface="Helvetica" pitchFamily="34" charset="0"/>
              </a:rPr>
              <a:t>* Note: vendors are representative only</a:t>
            </a:r>
          </a:p>
        </p:txBody>
      </p:sp>
      <p:sp>
        <p:nvSpPr>
          <p:cNvPr id="45" name="Rectangle 44"/>
          <p:cNvSpPr/>
          <p:nvPr/>
        </p:nvSpPr>
        <p:spPr>
          <a:xfrm>
            <a:off x="998400" y="1812963"/>
            <a:ext cx="8872431" cy="3886241"/>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16" name="TextBox 515"/>
          <p:cNvSpPr txBox="1"/>
          <p:nvPr/>
        </p:nvSpPr>
        <p:spPr>
          <a:xfrm>
            <a:off x="5655020"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Data security</a:t>
            </a:r>
          </a:p>
        </p:txBody>
      </p:sp>
      <p:sp>
        <p:nvSpPr>
          <p:cNvPr id="517" name="TextBox 516"/>
          <p:cNvSpPr txBox="1"/>
          <p:nvPr/>
        </p:nvSpPr>
        <p:spPr>
          <a:xfrm>
            <a:off x="4185729"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Policies and process</a:t>
            </a:r>
          </a:p>
        </p:txBody>
      </p:sp>
      <p:sp>
        <p:nvSpPr>
          <p:cNvPr id="518" name="TextBox 517"/>
          <p:cNvSpPr txBox="1"/>
          <p:nvPr/>
        </p:nvSpPr>
        <p:spPr>
          <a:xfrm>
            <a:off x="1247144" y="5232335"/>
            <a:ext cx="1177268" cy="173633"/>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Access &amp; authentication</a:t>
            </a:r>
          </a:p>
        </p:txBody>
      </p:sp>
      <p:sp>
        <p:nvSpPr>
          <p:cNvPr id="519" name="TextBox 518"/>
          <p:cNvSpPr txBox="1"/>
          <p:nvPr/>
        </p:nvSpPr>
        <p:spPr>
          <a:xfrm>
            <a:off x="8593604"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Logging and analytics</a:t>
            </a:r>
          </a:p>
        </p:txBody>
      </p:sp>
      <p:sp>
        <p:nvSpPr>
          <p:cNvPr id="520" name="TextBox 519"/>
          <p:cNvSpPr txBox="1"/>
          <p:nvPr/>
        </p:nvSpPr>
        <p:spPr>
          <a:xfrm>
            <a:off x="2716436"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Key and credential mgmt</a:t>
            </a:r>
          </a:p>
        </p:txBody>
      </p:sp>
      <p:sp>
        <p:nvSpPr>
          <p:cNvPr id="521" name="TextBox 520"/>
          <p:cNvSpPr txBox="1"/>
          <p:nvPr/>
        </p:nvSpPr>
        <p:spPr>
          <a:xfrm>
            <a:off x="7124312"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Asset management</a:t>
            </a:r>
          </a:p>
        </p:txBody>
      </p:sp>
      <p:sp>
        <p:nvSpPr>
          <p:cNvPr id="563" name="TextBox 562"/>
          <p:cNvSpPr txBox="1"/>
          <p:nvPr/>
        </p:nvSpPr>
        <p:spPr>
          <a:xfrm>
            <a:off x="1247144" y="1886835"/>
            <a:ext cx="4187894" cy="226145"/>
          </a:xfrm>
          <a:prstGeom prst="rect">
            <a:avLst/>
          </a:prstGeom>
          <a:solidFill>
            <a:srgbClr val="00338D"/>
          </a:solidFill>
          <a:ln w="6350">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825" b="1" dirty="0">
                <a:solidFill>
                  <a:schemeClr val="bg1"/>
                </a:solidFill>
              </a:rPr>
              <a:t>DEV</a:t>
            </a:r>
          </a:p>
        </p:txBody>
      </p:sp>
      <p:sp>
        <p:nvSpPr>
          <p:cNvPr id="564" name="TextBox 563"/>
          <p:cNvSpPr txBox="1"/>
          <p:nvPr/>
        </p:nvSpPr>
        <p:spPr>
          <a:xfrm>
            <a:off x="5582676" y="1886835"/>
            <a:ext cx="4187894" cy="226145"/>
          </a:xfrm>
          <a:prstGeom prst="rect">
            <a:avLst/>
          </a:prstGeom>
          <a:solidFill>
            <a:srgbClr val="470A68"/>
          </a:solidFill>
          <a:ln w="6350">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825" b="1" dirty="0">
                <a:solidFill>
                  <a:schemeClr val="bg1"/>
                </a:solidFill>
              </a:rPr>
              <a:t>Ops</a:t>
            </a:r>
          </a:p>
        </p:txBody>
      </p:sp>
      <p:sp>
        <p:nvSpPr>
          <p:cNvPr id="565" name="TextBox 564"/>
          <p:cNvSpPr txBox="1"/>
          <p:nvPr/>
        </p:nvSpPr>
        <p:spPr>
          <a:xfrm>
            <a:off x="1296807" y="2148948"/>
            <a:ext cx="4088568" cy="162664"/>
          </a:xfrm>
          <a:prstGeom prst="rect">
            <a:avLst/>
          </a:prstGeom>
          <a:solidFill>
            <a:srgbClr val="005EB8"/>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integration</a:t>
            </a:r>
          </a:p>
        </p:txBody>
      </p:sp>
      <p:sp>
        <p:nvSpPr>
          <p:cNvPr id="566" name="TextBox 565"/>
          <p:cNvSpPr txBox="1"/>
          <p:nvPr/>
        </p:nvSpPr>
        <p:spPr>
          <a:xfrm>
            <a:off x="5632339" y="2148948"/>
            <a:ext cx="4088568" cy="162664"/>
          </a:xfrm>
          <a:prstGeom prst="rect">
            <a:avLst/>
          </a:prstGeom>
          <a:solidFill>
            <a:srgbClr val="6D2077"/>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deployment</a:t>
            </a:r>
          </a:p>
        </p:txBody>
      </p:sp>
      <p:sp>
        <p:nvSpPr>
          <p:cNvPr id="567" name="TextBox 566"/>
          <p:cNvSpPr txBox="1"/>
          <p:nvPr/>
        </p:nvSpPr>
        <p:spPr>
          <a:xfrm>
            <a:off x="1247144" y="5451910"/>
            <a:ext cx="8523728" cy="162664"/>
          </a:xfrm>
          <a:prstGeom prst="rect">
            <a:avLst/>
          </a:prstGeom>
          <a:solidFill>
            <a:srgbClr val="0091DA"/>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Security</a:t>
            </a:r>
          </a:p>
        </p:txBody>
      </p:sp>
      <p:pic>
        <p:nvPicPr>
          <p:cNvPr id="792" name="Graphic 492">
            <a:extLst>
              <a:ext uri="{FF2B5EF4-FFF2-40B4-BE49-F238E27FC236}">
                <a16:creationId xmlns:a16="http://schemas.microsoft.com/office/drawing/2014/main" xmlns="" id="{B598DA38-B3D8-4B29-9E2B-63B0941FC0A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795310" y="5114160"/>
            <a:ext cx="181517" cy="181518"/>
          </a:xfrm>
          <a:prstGeom prst="rect">
            <a:avLst/>
          </a:prstGeom>
        </p:spPr>
      </p:pic>
      <p:pic>
        <p:nvPicPr>
          <p:cNvPr id="793" name="Picture 792">
            <a:extLst>
              <a:ext uri="{FF2B5EF4-FFF2-40B4-BE49-F238E27FC236}">
                <a16:creationId xmlns:a16="http://schemas.microsoft.com/office/drawing/2014/main" xmlns="" id="{E9E65F28-1F6C-4F8B-9027-9AC84C6C5D4E}"/>
              </a:ext>
            </a:extLst>
          </p:cNvPr>
          <p:cNvPicPr>
            <a:picLocks noChangeAspect="1"/>
          </p:cNvPicPr>
          <p:nvPr/>
        </p:nvPicPr>
        <p:blipFill>
          <a:blip r:embed="rId7">
            <a:duotone>
              <a:schemeClr val="accent1">
                <a:shade val="45000"/>
                <a:satMod val="135000"/>
              </a:schemeClr>
              <a:prstClr val="white"/>
            </a:duotone>
            <a:lum bright="-20000" contrast="40000"/>
          </a:blip>
          <a:stretch>
            <a:fillRect/>
          </a:stretch>
        </p:blipFill>
        <p:spPr>
          <a:xfrm>
            <a:off x="2300727" y="5108373"/>
            <a:ext cx="201174" cy="201175"/>
          </a:xfrm>
          <a:prstGeom prst="rect">
            <a:avLst/>
          </a:prstGeom>
          <a:effectLst/>
        </p:spPr>
      </p:pic>
      <p:pic>
        <p:nvPicPr>
          <p:cNvPr id="794" name="Graphic 496">
            <a:extLst>
              <a:ext uri="{FF2B5EF4-FFF2-40B4-BE49-F238E27FC236}">
                <a16:creationId xmlns:a16="http://schemas.microsoft.com/office/drawing/2014/main" xmlns="" id="{C51B7A0C-4D26-46C3-946A-EA524055216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259504" y="5138652"/>
            <a:ext cx="182880" cy="182880"/>
          </a:xfrm>
          <a:prstGeom prst="rect">
            <a:avLst/>
          </a:prstGeom>
          <a:effectLst/>
          <a:scene3d>
            <a:camera prst="orthographicFront"/>
            <a:lightRig rig="threePt" dir="t"/>
          </a:scene3d>
          <a:sp3d>
            <a:bevelT/>
          </a:sp3d>
        </p:spPr>
      </p:pic>
      <p:cxnSp>
        <p:nvCxnSpPr>
          <p:cNvPr id="515" name="Straight Connector 514"/>
          <p:cNvCxnSpPr/>
          <p:nvPr/>
        </p:nvCxnSpPr>
        <p:spPr>
          <a:xfrm>
            <a:off x="1247144" y="5083780"/>
            <a:ext cx="8523728" cy="0"/>
          </a:xfrm>
          <a:prstGeom prst="line">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22" name="Frame 521"/>
          <p:cNvSpPr/>
          <p:nvPr/>
        </p:nvSpPr>
        <p:spPr>
          <a:xfrm>
            <a:off x="7942036" y="3200519"/>
            <a:ext cx="408566" cy="33223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3" name="Frame 522"/>
          <p:cNvSpPr/>
          <p:nvPr/>
        </p:nvSpPr>
        <p:spPr>
          <a:xfrm>
            <a:off x="8220961" y="3495548"/>
            <a:ext cx="408566" cy="31207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4" name="Frame 523"/>
          <p:cNvSpPr/>
          <p:nvPr/>
        </p:nvSpPr>
        <p:spPr>
          <a:xfrm>
            <a:off x="7942036" y="3792776"/>
            <a:ext cx="408566" cy="31207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5" name="TextBox 524"/>
          <p:cNvSpPr txBox="1"/>
          <p:nvPr/>
        </p:nvSpPr>
        <p:spPr>
          <a:xfrm>
            <a:off x="7063364" y="4599166"/>
            <a:ext cx="707890" cy="476094"/>
          </a:xfrm>
          <a:prstGeom prst="rect">
            <a:avLst/>
          </a:prstGeom>
          <a:noFill/>
        </p:spPr>
        <p:txBody>
          <a:bodyPr wrap="square" rtlCol="0">
            <a:spAutoFit/>
          </a:bodyPr>
          <a:lstStyle/>
          <a:p>
            <a:r>
              <a:rPr lang="en-US" sz="600" dirty="0"/>
              <a:t>Application,</a:t>
            </a:r>
          </a:p>
          <a:p>
            <a:r>
              <a:rPr lang="en-US" sz="600" dirty="0"/>
              <a:t>Infrastructure &amp; container</a:t>
            </a:r>
          </a:p>
          <a:p>
            <a:r>
              <a:rPr lang="en-US" sz="600" dirty="0"/>
              <a:t>security</a:t>
            </a:r>
          </a:p>
        </p:txBody>
      </p:sp>
      <p:sp>
        <p:nvSpPr>
          <p:cNvPr id="526" name="TextBox 525"/>
          <p:cNvSpPr txBox="1"/>
          <p:nvPr/>
        </p:nvSpPr>
        <p:spPr>
          <a:xfrm>
            <a:off x="4583910" y="3960305"/>
            <a:ext cx="604318" cy="190438"/>
          </a:xfrm>
          <a:prstGeom prst="rect">
            <a:avLst/>
          </a:prstGeom>
          <a:noFill/>
        </p:spPr>
        <p:txBody>
          <a:bodyPr wrap="none" rtlCol="0">
            <a:spAutoFit/>
          </a:bodyPr>
          <a:lstStyle/>
          <a:p>
            <a:r>
              <a:rPr lang="en-US" sz="600" dirty="0"/>
              <a:t>Build tools</a:t>
            </a:r>
          </a:p>
        </p:txBody>
      </p:sp>
      <p:sp>
        <p:nvSpPr>
          <p:cNvPr id="527" name="TextBox 526"/>
          <p:cNvSpPr txBox="1"/>
          <p:nvPr/>
        </p:nvSpPr>
        <p:spPr>
          <a:xfrm>
            <a:off x="5507944" y="3960305"/>
            <a:ext cx="618613" cy="190438"/>
          </a:xfrm>
          <a:prstGeom prst="rect">
            <a:avLst/>
          </a:prstGeom>
          <a:noFill/>
        </p:spPr>
        <p:txBody>
          <a:bodyPr wrap="none" rtlCol="0">
            <a:spAutoFit/>
          </a:bodyPr>
          <a:lstStyle/>
          <a:p>
            <a:r>
              <a:rPr lang="en-US" sz="600" dirty="0"/>
              <a:t>Repository</a:t>
            </a:r>
          </a:p>
        </p:txBody>
      </p:sp>
      <p:sp>
        <p:nvSpPr>
          <p:cNvPr id="528" name="TextBox 527"/>
          <p:cNvSpPr txBox="1"/>
          <p:nvPr/>
        </p:nvSpPr>
        <p:spPr>
          <a:xfrm>
            <a:off x="6667031" y="3960305"/>
            <a:ext cx="666858" cy="190438"/>
          </a:xfrm>
          <a:prstGeom prst="rect">
            <a:avLst/>
          </a:prstGeom>
          <a:noFill/>
        </p:spPr>
        <p:txBody>
          <a:bodyPr wrap="none" rtlCol="0">
            <a:spAutoFit/>
          </a:bodyPr>
          <a:lstStyle/>
          <a:p>
            <a:r>
              <a:rPr lang="en-US" sz="600" dirty="0"/>
              <a:t>Deployment</a:t>
            </a:r>
          </a:p>
        </p:txBody>
      </p:sp>
      <p:sp>
        <p:nvSpPr>
          <p:cNvPr id="529" name="TextBox 528"/>
          <p:cNvSpPr txBox="1"/>
          <p:nvPr/>
        </p:nvSpPr>
        <p:spPr>
          <a:xfrm>
            <a:off x="8025875" y="3274864"/>
            <a:ext cx="461168" cy="190438"/>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sz="600" dirty="0">
                <a:solidFill>
                  <a:schemeClr val="bg1"/>
                </a:solidFill>
              </a:rPr>
              <a:t>DEV</a:t>
            </a:r>
          </a:p>
        </p:txBody>
      </p:sp>
      <p:sp>
        <p:nvSpPr>
          <p:cNvPr id="530" name="TextBox 529"/>
          <p:cNvSpPr txBox="1"/>
          <p:nvPr/>
        </p:nvSpPr>
        <p:spPr>
          <a:xfrm>
            <a:off x="8304801" y="3561756"/>
            <a:ext cx="461168" cy="190438"/>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QA</a:t>
            </a:r>
          </a:p>
        </p:txBody>
      </p:sp>
      <p:sp>
        <p:nvSpPr>
          <p:cNvPr id="531" name="TextBox 530"/>
          <p:cNvSpPr txBox="1"/>
          <p:nvPr/>
        </p:nvSpPr>
        <p:spPr>
          <a:xfrm>
            <a:off x="8026038" y="3852262"/>
            <a:ext cx="461168" cy="190438"/>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PROD</a:t>
            </a:r>
          </a:p>
        </p:txBody>
      </p:sp>
      <p:sp>
        <p:nvSpPr>
          <p:cNvPr id="532" name="TextBox 531"/>
          <p:cNvSpPr txBox="1"/>
          <p:nvPr/>
        </p:nvSpPr>
        <p:spPr>
          <a:xfrm>
            <a:off x="2330675" y="2394961"/>
            <a:ext cx="516760" cy="285656"/>
          </a:xfrm>
          <a:prstGeom prst="rect">
            <a:avLst/>
          </a:prstGeom>
          <a:noFill/>
        </p:spPr>
        <p:txBody>
          <a:bodyPr wrap="none" rtlCol="0">
            <a:spAutoFit/>
          </a:bodyPr>
          <a:lstStyle/>
          <a:p>
            <a:r>
              <a:rPr lang="en-US" sz="600" dirty="0"/>
              <a:t>Security</a:t>
            </a:r>
          </a:p>
          <a:p>
            <a:r>
              <a:rPr lang="en-US" sz="600" dirty="0"/>
              <a:t>training</a:t>
            </a:r>
          </a:p>
        </p:txBody>
      </p:sp>
      <p:sp>
        <p:nvSpPr>
          <p:cNvPr id="533" name="TextBox 532"/>
          <p:cNvSpPr txBox="1"/>
          <p:nvPr/>
        </p:nvSpPr>
        <p:spPr>
          <a:xfrm>
            <a:off x="3337854" y="2394961"/>
            <a:ext cx="699022" cy="285656"/>
          </a:xfrm>
          <a:prstGeom prst="rect">
            <a:avLst/>
          </a:prstGeom>
          <a:noFill/>
        </p:spPr>
        <p:txBody>
          <a:bodyPr wrap="none" rtlCol="0">
            <a:spAutoFit/>
          </a:bodyPr>
          <a:lstStyle/>
          <a:p>
            <a:r>
              <a:rPr lang="en-US" sz="600" dirty="0"/>
              <a:t>Open source</a:t>
            </a:r>
          </a:p>
          <a:p>
            <a:r>
              <a:rPr lang="en-US" sz="600" dirty="0"/>
              <a:t>analysis</a:t>
            </a:r>
          </a:p>
        </p:txBody>
      </p:sp>
      <p:sp>
        <p:nvSpPr>
          <p:cNvPr id="534" name="TextBox 533"/>
          <p:cNvSpPr txBox="1"/>
          <p:nvPr/>
        </p:nvSpPr>
        <p:spPr>
          <a:xfrm>
            <a:off x="3745439" y="4599166"/>
            <a:ext cx="631121" cy="285656"/>
          </a:xfrm>
          <a:prstGeom prst="rect">
            <a:avLst/>
          </a:prstGeom>
          <a:noFill/>
        </p:spPr>
        <p:txBody>
          <a:bodyPr wrap="none" rtlCol="0">
            <a:spAutoFit/>
          </a:bodyPr>
          <a:lstStyle/>
          <a:p>
            <a:r>
              <a:rPr lang="en-US" sz="600" dirty="0"/>
              <a:t>Static code</a:t>
            </a:r>
          </a:p>
          <a:p>
            <a:r>
              <a:rPr lang="en-US" sz="600" dirty="0"/>
              <a:t>analysis</a:t>
            </a:r>
          </a:p>
        </p:txBody>
      </p:sp>
      <p:sp>
        <p:nvSpPr>
          <p:cNvPr id="535" name="TextBox 534"/>
          <p:cNvSpPr txBox="1"/>
          <p:nvPr/>
        </p:nvSpPr>
        <p:spPr>
          <a:xfrm>
            <a:off x="6416468" y="4599166"/>
            <a:ext cx="709742" cy="476094"/>
          </a:xfrm>
          <a:prstGeom prst="rect">
            <a:avLst/>
          </a:prstGeom>
          <a:noFill/>
        </p:spPr>
        <p:txBody>
          <a:bodyPr wrap="none" rtlCol="0">
            <a:spAutoFit/>
          </a:bodyPr>
          <a:lstStyle/>
          <a:p>
            <a:r>
              <a:rPr lang="en-US" sz="600" dirty="0"/>
              <a:t>Application &amp;</a:t>
            </a:r>
          </a:p>
          <a:p>
            <a:r>
              <a:rPr lang="en-US" sz="600" dirty="0"/>
              <a:t>infrastructure</a:t>
            </a:r>
          </a:p>
          <a:p>
            <a:r>
              <a:rPr lang="en-US" sz="600" dirty="0"/>
              <a:t>configuration</a:t>
            </a:r>
          </a:p>
          <a:p>
            <a:r>
              <a:rPr lang="en-US" sz="600" dirty="0"/>
              <a:t>scanning</a:t>
            </a:r>
          </a:p>
        </p:txBody>
      </p:sp>
      <p:sp>
        <p:nvSpPr>
          <p:cNvPr id="536" name="TextBox 535"/>
          <p:cNvSpPr txBox="1"/>
          <p:nvPr/>
        </p:nvSpPr>
        <p:spPr>
          <a:xfrm>
            <a:off x="8367906" y="2394961"/>
            <a:ext cx="677579" cy="285656"/>
          </a:xfrm>
          <a:prstGeom prst="rect">
            <a:avLst/>
          </a:prstGeom>
          <a:noFill/>
        </p:spPr>
        <p:txBody>
          <a:bodyPr wrap="none" rtlCol="0">
            <a:spAutoFit/>
          </a:bodyPr>
          <a:lstStyle/>
          <a:p>
            <a:r>
              <a:rPr lang="en-US" sz="600" dirty="0"/>
              <a:t>Vulnerability</a:t>
            </a:r>
          </a:p>
          <a:p>
            <a:r>
              <a:rPr lang="en-US" sz="600" dirty="0"/>
              <a:t>scanning</a:t>
            </a:r>
          </a:p>
        </p:txBody>
      </p:sp>
      <p:sp>
        <p:nvSpPr>
          <p:cNvPr id="537" name="TextBox 536"/>
          <p:cNvSpPr txBox="1"/>
          <p:nvPr/>
        </p:nvSpPr>
        <p:spPr>
          <a:xfrm>
            <a:off x="2776926" y="3960305"/>
            <a:ext cx="584662" cy="285656"/>
          </a:xfrm>
          <a:prstGeom prst="rect">
            <a:avLst/>
          </a:prstGeom>
          <a:noFill/>
        </p:spPr>
        <p:txBody>
          <a:bodyPr wrap="none" rtlCol="0">
            <a:spAutoFit/>
          </a:bodyPr>
          <a:lstStyle/>
          <a:p>
            <a:r>
              <a:rPr lang="en-US" sz="600" dirty="0"/>
              <a:t>Local</a:t>
            </a:r>
          </a:p>
          <a:p>
            <a:r>
              <a:rPr lang="en-US" sz="600" dirty="0"/>
              <a:t>repository</a:t>
            </a:r>
          </a:p>
        </p:txBody>
      </p:sp>
      <p:sp>
        <p:nvSpPr>
          <p:cNvPr id="538" name="TextBox 537"/>
          <p:cNvSpPr txBox="1"/>
          <p:nvPr/>
        </p:nvSpPr>
        <p:spPr>
          <a:xfrm>
            <a:off x="2071676" y="3960305"/>
            <a:ext cx="600745" cy="190438"/>
          </a:xfrm>
          <a:prstGeom prst="rect">
            <a:avLst/>
          </a:prstGeom>
          <a:noFill/>
        </p:spPr>
        <p:txBody>
          <a:bodyPr wrap="none" rtlCol="0">
            <a:spAutoFit/>
          </a:bodyPr>
          <a:lstStyle/>
          <a:p>
            <a:r>
              <a:rPr lang="en-US" sz="600" dirty="0"/>
              <a:t>Developer</a:t>
            </a:r>
          </a:p>
        </p:txBody>
      </p:sp>
      <p:sp>
        <p:nvSpPr>
          <p:cNvPr id="539" name="TextBox 538"/>
          <p:cNvSpPr txBox="1"/>
          <p:nvPr/>
        </p:nvSpPr>
        <p:spPr>
          <a:xfrm>
            <a:off x="1311161" y="3960305"/>
            <a:ext cx="665071" cy="190438"/>
          </a:xfrm>
          <a:prstGeom prst="rect">
            <a:avLst/>
          </a:prstGeom>
          <a:noFill/>
        </p:spPr>
        <p:txBody>
          <a:bodyPr wrap="none" rtlCol="0">
            <a:spAutoFit/>
          </a:bodyPr>
          <a:lstStyle/>
          <a:p>
            <a:r>
              <a:rPr lang="en-US" sz="600" dirty="0"/>
              <a:t>User stories</a:t>
            </a:r>
          </a:p>
        </p:txBody>
      </p:sp>
      <p:sp>
        <p:nvSpPr>
          <p:cNvPr id="540" name="TextBox 539"/>
          <p:cNvSpPr txBox="1"/>
          <p:nvPr/>
        </p:nvSpPr>
        <p:spPr>
          <a:xfrm>
            <a:off x="1280427" y="2394096"/>
            <a:ext cx="509614" cy="380875"/>
          </a:xfrm>
          <a:prstGeom prst="rect">
            <a:avLst/>
          </a:prstGeom>
          <a:solidFill>
            <a:schemeClr val="bg1"/>
          </a:solidFill>
        </p:spPr>
        <p:txBody>
          <a:bodyPr wrap="none" rtlCol="0">
            <a:spAutoFit/>
          </a:bodyPr>
          <a:lstStyle/>
          <a:p>
            <a:r>
              <a:rPr lang="en-US" sz="600" dirty="0"/>
              <a:t>Open </a:t>
            </a:r>
          </a:p>
          <a:p>
            <a:r>
              <a:rPr lang="en-US" sz="600" dirty="0"/>
              <a:t>source</a:t>
            </a:r>
          </a:p>
          <a:p>
            <a:r>
              <a:rPr lang="en-US" sz="600" dirty="0"/>
              <a:t>libraries</a:t>
            </a:r>
          </a:p>
        </p:txBody>
      </p:sp>
      <p:cxnSp>
        <p:nvCxnSpPr>
          <p:cNvPr id="541" name="Straight Connector 540"/>
          <p:cNvCxnSpPr/>
          <p:nvPr/>
        </p:nvCxnSpPr>
        <p:spPr>
          <a:xfrm flipH="1">
            <a:off x="3132005" y="3764213"/>
            <a:ext cx="451582"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flipH="1">
            <a:off x="4011200" y="3765929"/>
            <a:ext cx="642147"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3" name="Straight Connector 542"/>
          <p:cNvCxnSpPr/>
          <p:nvPr/>
        </p:nvCxnSpPr>
        <p:spPr>
          <a:xfrm flipH="1" flipV="1">
            <a:off x="7110817" y="3762279"/>
            <a:ext cx="597771" cy="604"/>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4" name="TextBox 543"/>
          <p:cNvSpPr txBox="1"/>
          <p:nvPr/>
        </p:nvSpPr>
        <p:spPr>
          <a:xfrm>
            <a:off x="2348616" y="4641775"/>
            <a:ext cx="577515" cy="285656"/>
          </a:xfrm>
          <a:prstGeom prst="rect">
            <a:avLst/>
          </a:prstGeom>
          <a:noFill/>
        </p:spPr>
        <p:txBody>
          <a:bodyPr wrap="none" rtlCol="0">
            <a:spAutoFit/>
          </a:bodyPr>
          <a:lstStyle/>
          <a:p>
            <a:r>
              <a:rPr lang="en-US" sz="600" dirty="0"/>
              <a:t>Threat </a:t>
            </a:r>
          </a:p>
          <a:p>
            <a:r>
              <a:rPr lang="en-US" sz="600" dirty="0"/>
              <a:t>modelling</a:t>
            </a:r>
          </a:p>
        </p:txBody>
      </p:sp>
      <p:sp>
        <p:nvSpPr>
          <p:cNvPr id="545" name="TextBox 544"/>
          <p:cNvSpPr txBox="1"/>
          <p:nvPr/>
        </p:nvSpPr>
        <p:spPr>
          <a:xfrm>
            <a:off x="3264492" y="4599166"/>
            <a:ext cx="532843" cy="285656"/>
          </a:xfrm>
          <a:prstGeom prst="rect">
            <a:avLst/>
          </a:prstGeom>
          <a:noFill/>
        </p:spPr>
        <p:txBody>
          <a:bodyPr wrap="none" rtlCol="0">
            <a:spAutoFit/>
          </a:bodyPr>
          <a:lstStyle/>
          <a:p>
            <a:r>
              <a:rPr lang="en-US" sz="600" dirty="0"/>
              <a:t>Malware</a:t>
            </a:r>
          </a:p>
          <a:p>
            <a:r>
              <a:rPr lang="en-US" sz="600" dirty="0"/>
              <a:t>analysis</a:t>
            </a:r>
          </a:p>
        </p:txBody>
      </p:sp>
      <p:sp>
        <p:nvSpPr>
          <p:cNvPr id="546" name="TextBox 545"/>
          <p:cNvSpPr txBox="1"/>
          <p:nvPr/>
        </p:nvSpPr>
        <p:spPr>
          <a:xfrm>
            <a:off x="4793448" y="4599166"/>
            <a:ext cx="516760" cy="380875"/>
          </a:xfrm>
          <a:prstGeom prst="rect">
            <a:avLst/>
          </a:prstGeom>
          <a:noFill/>
        </p:spPr>
        <p:txBody>
          <a:bodyPr wrap="none" rtlCol="0">
            <a:spAutoFit/>
          </a:bodyPr>
          <a:lstStyle/>
          <a:p>
            <a:r>
              <a:rPr lang="en-US" sz="600" dirty="0"/>
              <a:t>Security</a:t>
            </a:r>
          </a:p>
          <a:p>
            <a:r>
              <a:rPr lang="en-US" sz="600" dirty="0"/>
              <a:t>&amp; unit</a:t>
            </a:r>
          </a:p>
          <a:p>
            <a:r>
              <a:rPr lang="en-US" sz="600" dirty="0"/>
              <a:t>testing</a:t>
            </a:r>
          </a:p>
        </p:txBody>
      </p:sp>
      <p:sp>
        <p:nvSpPr>
          <p:cNvPr id="547" name="TextBox 546"/>
          <p:cNvSpPr txBox="1"/>
          <p:nvPr/>
        </p:nvSpPr>
        <p:spPr>
          <a:xfrm>
            <a:off x="5186000" y="4599166"/>
            <a:ext cx="709742" cy="476094"/>
          </a:xfrm>
          <a:prstGeom prst="rect">
            <a:avLst/>
          </a:prstGeom>
          <a:noFill/>
        </p:spPr>
        <p:txBody>
          <a:bodyPr wrap="none" rtlCol="0">
            <a:spAutoFit/>
          </a:bodyPr>
          <a:lstStyle/>
          <a:p>
            <a:r>
              <a:rPr lang="en-US" sz="600" dirty="0"/>
              <a:t>Application &amp;</a:t>
            </a:r>
          </a:p>
          <a:p>
            <a:r>
              <a:rPr lang="en-US" sz="600" dirty="0"/>
              <a:t>infrastructure</a:t>
            </a:r>
          </a:p>
          <a:p>
            <a:r>
              <a:rPr lang="en-US" sz="600" dirty="0"/>
              <a:t>configuration</a:t>
            </a:r>
            <a:br>
              <a:rPr lang="en-US" sz="600" dirty="0"/>
            </a:br>
            <a:r>
              <a:rPr lang="en-US" sz="600" dirty="0"/>
              <a:t>management</a:t>
            </a:r>
          </a:p>
        </p:txBody>
      </p:sp>
      <p:sp>
        <p:nvSpPr>
          <p:cNvPr id="548" name="TextBox 547"/>
          <p:cNvSpPr txBox="1"/>
          <p:nvPr/>
        </p:nvSpPr>
        <p:spPr>
          <a:xfrm>
            <a:off x="4331676" y="4599166"/>
            <a:ext cx="456007" cy="285656"/>
          </a:xfrm>
          <a:prstGeom prst="rect">
            <a:avLst/>
          </a:prstGeom>
          <a:noFill/>
        </p:spPr>
        <p:txBody>
          <a:bodyPr wrap="none" rtlCol="0">
            <a:spAutoFit/>
          </a:bodyPr>
          <a:lstStyle/>
          <a:p>
            <a:r>
              <a:rPr lang="en-US" sz="600" dirty="0"/>
              <a:t>Peer </a:t>
            </a:r>
          </a:p>
          <a:p>
            <a:r>
              <a:rPr lang="en-US" sz="600" dirty="0"/>
              <a:t>review</a:t>
            </a:r>
          </a:p>
        </p:txBody>
      </p:sp>
      <p:sp>
        <p:nvSpPr>
          <p:cNvPr id="549" name="TextBox 548"/>
          <p:cNvSpPr txBox="1"/>
          <p:nvPr/>
        </p:nvSpPr>
        <p:spPr>
          <a:xfrm>
            <a:off x="5855083" y="4599166"/>
            <a:ext cx="629334" cy="285656"/>
          </a:xfrm>
          <a:prstGeom prst="rect">
            <a:avLst/>
          </a:prstGeom>
          <a:noFill/>
        </p:spPr>
        <p:txBody>
          <a:bodyPr wrap="none" rtlCol="0">
            <a:spAutoFit/>
          </a:bodyPr>
          <a:lstStyle/>
          <a:p>
            <a:r>
              <a:rPr lang="en-US" sz="600" dirty="0"/>
              <a:t>Application</a:t>
            </a:r>
          </a:p>
          <a:p>
            <a:r>
              <a:rPr lang="en-US" sz="600" dirty="0"/>
              <a:t>versioning</a:t>
            </a:r>
          </a:p>
        </p:txBody>
      </p:sp>
      <p:sp>
        <p:nvSpPr>
          <p:cNvPr id="550" name="TextBox 549"/>
          <p:cNvSpPr txBox="1"/>
          <p:nvPr/>
        </p:nvSpPr>
        <p:spPr>
          <a:xfrm>
            <a:off x="7679895" y="2394961"/>
            <a:ext cx="822315" cy="285656"/>
          </a:xfrm>
          <a:prstGeom prst="rect">
            <a:avLst/>
          </a:prstGeom>
          <a:noFill/>
        </p:spPr>
        <p:txBody>
          <a:bodyPr wrap="none" rtlCol="0">
            <a:spAutoFit/>
          </a:bodyPr>
          <a:lstStyle/>
          <a:p>
            <a:r>
              <a:rPr lang="en-US" sz="600" dirty="0"/>
              <a:t>Automated PEN</a:t>
            </a:r>
            <a:br>
              <a:rPr lang="en-US" sz="600" dirty="0"/>
            </a:br>
            <a:r>
              <a:rPr lang="en-US" sz="600" dirty="0"/>
              <a:t>testing</a:t>
            </a:r>
          </a:p>
        </p:txBody>
      </p:sp>
      <p:cxnSp>
        <p:nvCxnSpPr>
          <p:cNvPr id="551" name="Straight Connector 550"/>
          <p:cNvCxnSpPr/>
          <p:nvPr/>
        </p:nvCxnSpPr>
        <p:spPr>
          <a:xfrm flipH="1">
            <a:off x="5955120" y="3762279"/>
            <a:ext cx="807354" cy="5115"/>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2" name="TextBox 551"/>
          <p:cNvSpPr txBox="1"/>
          <p:nvPr/>
        </p:nvSpPr>
        <p:spPr>
          <a:xfrm>
            <a:off x="4973599" y="2394961"/>
            <a:ext cx="709742" cy="285656"/>
          </a:xfrm>
          <a:prstGeom prst="rect">
            <a:avLst/>
          </a:prstGeom>
          <a:noFill/>
        </p:spPr>
        <p:txBody>
          <a:bodyPr wrap="none" rtlCol="0">
            <a:spAutoFit/>
          </a:bodyPr>
          <a:lstStyle/>
          <a:p>
            <a:r>
              <a:rPr lang="en-US" sz="600" dirty="0"/>
              <a:t>Bug Fix</a:t>
            </a:r>
          </a:p>
          <a:p>
            <a:r>
              <a:rPr lang="en-US" sz="600" dirty="0"/>
              <a:t>Management</a:t>
            </a:r>
          </a:p>
        </p:txBody>
      </p:sp>
      <p:cxnSp>
        <p:nvCxnSpPr>
          <p:cNvPr id="553" name="Straight Connector 552"/>
          <p:cNvCxnSpPr/>
          <p:nvPr/>
        </p:nvCxnSpPr>
        <p:spPr>
          <a:xfrm flipV="1">
            <a:off x="5917082" y="2961245"/>
            <a:ext cx="3517" cy="251439"/>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554" name="TextBox 553"/>
          <p:cNvSpPr txBox="1"/>
          <p:nvPr/>
        </p:nvSpPr>
        <p:spPr>
          <a:xfrm>
            <a:off x="8263076" y="4603047"/>
            <a:ext cx="722250" cy="285656"/>
          </a:xfrm>
          <a:prstGeom prst="rect">
            <a:avLst/>
          </a:prstGeom>
          <a:noFill/>
        </p:spPr>
        <p:txBody>
          <a:bodyPr wrap="none" rtlCol="0">
            <a:spAutoFit/>
          </a:bodyPr>
          <a:lstStyle/>
          <a:p>
            <a:r>
              <a:rPr lang="en-US" sz="600" dirty="0"/>
              <a:t>Bug bounty &amp;</a:t>
            </a:r>
          </a:p>
          <a:p>
            <a:r>
              <a:rPr lang="en-US" sz="600" dirty="0"/>
              <a:t>hack days</a:t>
            </a:r>
          </a:p>
        </p:txBody>
      </p:sp>
      <p:sp>
        <p:nvSpPr>
          <p:cNvPr id="555" name="TextBox 554"/>
          <p:cNvSpPr txBox="1"/>
          <p:nvPr/>
        </p:nvSpPr>
        <p:spPr>
          <a:xfrm>
            <a:off x="7031912" y="2394961"/>
            <a:ext cx="709742" cy="285656"/>
          </a:xfrm>
          <a:prstGeom prst="rect">
            <a:avLst/>
          </a:prstGeom>
          <a:noFill/>
        </p:spPr>
        <p:txBody>
          <a:bodyPr wrap="none" rtlCol="0">
            <a:spAutoFit/>
          </a:bodyPr>
          <a:lstStyle/>
          <a:p>
            <a:r>
              <a:rPr lang="en-US" sz="600" dirty="0"/>
              <a:t>Failure</a:t>
            </a:r>
          </a:p>
          <a:p>
            <a:r>
              <a:rPr lang="en-US" sz="600" dirty="0"/>
              <a:t>management</a:t>
            </a:r>
          </a:p>
        </p:txBody>
      </p:sp>
      <p:cxnSp>
        <p:nvCxnSpPr>
          <p:cNvPr id="556" name="Straight Connector 555"/>
          <p:cNvCxnSpPr/>
          <p:nvPr/>
        </p:nvCxnSpPr>
        <p:spPr>
          <a:xfrm>
            <a:off x="9095214" y="3762279"/>
            <a:ext cx="204467" cy="0"/>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557" name="TextBox 556"/>
          <p:cNvSpPr txBox="1"/>
          <p:nvPr/>
        </p:nvSpPr>
        <p:spPr>
          <a:xfrm>
            <a:off x="4607575" y="2925522"/>
            <a:ext cx="448860" cy="190438"/>
          </a:xfrm>
          <a:prstGeom prst="rect">
            <a:avLst/>
          </a:prstGeom>
          <a:noFill/>
        </p:spPr>
        <p:txBody>
          <a:bodyPr wrap="none" rtlCol="0">
            <a:spAutoFit/>
          </a:bodyPr>
          <a:lstStyle/>
          <a:p>
            <a:r>
              <a:rPr lang="en-US" sz="600" dirty="0"/>
              <a:t>Tester</a:t>
            </a:r>
          </a:p>
        </p:txBody>
      </p:sp>
      <p:sp>
        <p:nvSpPr>
          <p:cNvPr id="558" name="TextBox 557"/>
          <p:cNvSpPr txBox="1"/>
          <p:nvPr/>
        </p:nvSpPr>
        <p:spPr>
          <a:xfrm>
            <a:off x="9261152" y="3960305"/>
            <a:ext cx="609679" cy="285656"/>
          </a:xfrm>
          <a:prstGeom prst="rect">
            <a:avLst/>
          </a:prstGeom>
          <a:noFill/>
        </p:spPr>
        <p:txBody>
          <a:bodyPr wrap="none" rtlCol="0">
            <a:spAutoFit/>
          </a:bodyPr>
          <a:lstStyle/>
          <a:p>
            <a:r>
              <a:rPr lang="en-US" sz="600" dirty="0"/>
              <a:t>Security</a:t>
            </a:r>
          </a:p>
          <a:p>
            <a:r>
              <a:rPr lang="en-US" sz="600" dirty="0"/>
              <a:t>monitoring</a:t>
            </a:r>
          </a:p>
        </p:txBody>
      </p:sp>
      <p:sp>
        <p:nvSpPr>
          <p:cNvPr id="559" name="TextBox 558"/>
          <p:cNvSpPr txBox="1"/>
          <p:nvPr/>
        </p:nvSpPr>
        <p:spPr>
          <a:xfrm>
            <a:off x="3532784" y="3960305"/>
            <a:ext cx="690087" cy="285656"/>
          </a:xfrm>
          <a:prstGeom prst="rect">
            <a:avLst/>
          </a:prstGeom>
          <a:noFill/>
        </p:spPr>
        <p:txBody>
          <a:bodyPr wrap="none" rtlCol="0">
            <a:spAutoFit/>
          </a:bodyPr>
          <a:lstStyle/>
          <a:p>
            <a:r>
              <a:rPr lang="en-US" sz="600" dirty="0"/>
              <a:t>Source code</a:t>
            </a:r>
          </a:p>
          <a:p>
            <a:r>
              <a:rPr lang="en-US" sz="600" dirty="0"/>
              <a:t>repository</a:t>
            </a:r>
          </a:p>
        </p:txBody>
      </p:sp>
      <p:sp>
        <p:nvSpPr>
          <p:cNvPr id="560" name="TextBox 559"/>
          <p:cNvSpPr txBox="1"/>
          <p:nvPr/>
        </p:nvSpPr>
        <p:spPr>
          <a:xfrm>
            <a:off x="6411113" y="2394961"/>
            <a:ext cx="627547" cy="190438"/>
          </a:xfrm>
          <a:prstGeom prst="rect">
            <a:avLst/>
          </a:prstGeom>
          <a:noFill/>
        </p:spPr>
        <p:txBody>
          <a:bodyPr wrap="none" rtlCol="0">
            <a:spAutoFit/>
          </a:bodyPr>
          <a:lstStyle/>
          <a:p>
            <a:r>
              <a:rPr lang="en-US" sz="600" dirty="0"/>
              <a:t>Operations</a:t>
            </a:r>
          </a:p>
        </p:txBody>
      </p:sp>
      <p:sp>
        <p:nvSpPr>
          <p:cNvPr id="561" name="TextBox 560"/>
          <p:cNvSpPr txBox="1"/>
          <p:nvPr/>
        </p:nvSpPr>
        <p:spPr>
          <a:xfrm>
            <a:off x="3969229" y="2394961"/>
            <a:ext cx="709742" cy="285656"/>
          </a:xfrm>
          <a:prstGeom prst="rect">
            <a:avLst/>
          </a:prstGeom>
          <a:noFill/>
        </p:spPr>
        <p:txBody>
          <a:bodyPr wrap="none" rtlCol="0">
            <a:spAutoFit/>
          </a:bodyPr>
          <a:lstStyle/>
          <a:p>
            <a:r>
              <a:rPr lang="en-US" sz="600" dirty="0"/>
              <a:t>License</a:t>
            </a:r>
          </a:p>
          <a:p>
            <a:r>
              <a:rPr lang="en-US" sz="600" dirty="0"/>
              <a:t>management</a:t>
            </a:r>
          </a:p>
        </p:txBody>
      </p:sp>
      <p:sp>
        <p:nvSpPr>
          <p:cNvPr id="562" name="TextBox 561"/>
          <p:cNvSpPr txBox="1"/>
          <p:nvPr/>
        </p:nvSpPr>
        <p:spPr>
          <a:xfrm>
            <a:off x="7737550" y="4599166"/>
            <a:ext cx="622186" cy="285656"/>
          </a:xfrm>
          <a:prstGeom prst="rect">
            <a:avLst/>
          </a:prstGeom>
          <a:noFill/>
        </p:spPr>
        <p:txBody>
          <a:bodyPr wrap="none" rtlCol="0">
            <a:spAutoFit/>
          </a:bodyPr>
          <a:lstStyle/>
          <a:p>
            <a:r>
              <a:rPr lang="en-US" sz="600" dirty="0"/>
              <a:t>Automated</a:t>
            </a:r>
          </a:p>
          <a:p>
            <a:r>
              <a:rPr lang="en-US" sz="600" dirty="0"/>
              <a:t>threats</a:t>
            </a:r>
          </a:p>
        </p:txBody>
      </p:sp>
      <p:grpSp>
        <p:nvGrpSpPr>
          <p:cNvPr id="568" name="Group 567"/>
          <p:cNvGrpSpPr/>
          <p:nvPr/>
        </p:nvGrpSpPr>
        <p:grpSpPr>
          <a:xfrm>
            <a:off x="3374837" y="4337497"/>
            <a:ext cx="290494" cy="268749"/>
            <a:chOff x="679450" y="3920225"/>
            <a:chExt cx="347472" cy="347472"/>
          </a:xfrm>
        </p:grpSpPr>
        <p:sp>
          <p:nvSpPr>
            <p:cNvPr id="569" name="Oval 56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70" name="Group 569"/>
            <p:cNvGrpSpPr/>
            <p:nvPr/>
          </p:nvGrpSpPr>
          <p:grpSpPr>
            <a:xfrm>
              <a:off x="737694" y="3968008"/>
              <a:ext cx="230984" cy="228092"/>
              <a:chOff x="823643" y="3833985"/>
              <a:chExt cx="297635" cy="293909"/>
            </a:xfrm>
            <a:solidFill>
              <a:srgbClr val="FFFFFF"/>
            </a:solidFill>
          </p:grpSpPr>
          <p:sp>
            <p:nvSpPr>
              <p:cNvPr id="57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7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73" name="Group 572"/>
          <p:cNvGrpSpPr/>
          <p:nvPr/>
        </p:nvGrpSpPr>
        <p:grpSpPr>
          <a:xfrm>
            <a:off x="3882487" y="4337497"/>
            <a:ext cx="290494" cy="268749"/>
            <a:chOff x="679450" y="3920225"/>
            <a:chExt cx="347472" cy="347472"/>
          </a:xfrm>
        </p:grpSpPr>
        <p:sp>
          <p:nvSpPr>
            <p:cNvPr id="574" name="Oval 57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75" name="Group 574"/>
            <p:cNvGrpSpPr/>
            <p:nvPr/>
          </p:nvGrpSpPr>
          <p:grpSpPr>
            <a:xfrm>
              <a:off x="737694" y="3968008"/>
              <a:ext cx="230984" cy="228092"/>
              <a:chOff x="823643" y="3833985"/>
              <a:chExt cx="297635" cy="293909"/>
            </a:xfrm>
            <a:solidFill>
              <a:srgbClr val="FFFFFF"/>
            </a:solidFill>
          </p:grpSpPr>
          <p:sp>
            <p:nvSpPr>
              <p:cNvPr id="57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7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78" name="Group 577"/>
          <p:cNvGrpSpPr/>
          <p:nvPr/>
        </p:nvGrpSpPr>
        <p:grpSpPr>
          <a:xfrm>
            <a:off x="4404843" y="4337497"/>
            <a:ext cx="290494" cy="268749"/>
            <a:chOff x="679450" y="3920225"/>
            <a:chExt cx="347472" cy="347472"/>
          </a:xfrm>
        </p:grpSpPr>
        <p:sp>
          <p:nvSpPr>
            <p:cNvPr id="579" name="Oval 57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80" name="Group 579"/>
            <p:cNvGrpSpPr/>
            <p:nvPr/>
          </p:nvGrpSpPr>
          <p:grpSpPr>
            <a:xfrm>
              <a:off x="737694" y="3968008"/>
              <a:ext cx="230984" cy="228092"/>
              <a:chOff x="823643" y="3833985"/>
              <a:chExt cx="297635" cy="293909"/>
            </a:xfrm>
            <a:solidFill>
              <a:srgbClr val="FFFFFF"/>
            </a:solidFill>
          </p:grpSpPr>
          <p:sp>
            <p:nvSpPr>
              <p:cNvPr id="58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8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83" name="Group 582"/>
          <p:cNvGrpSpPr/>
          <p:nvPr/>
        </p:nvGrpSpPr>
        <p:grpSpPr>
          <a:xfrm>
            <a:off x="4919792" y="4337497"/>
            <a:ext cx="290494" cy="268749"/>
            <a:chOff x="679450" y="3920225"/>
            <a:chExt cx="347472" cy="347472"/>
          </a:xfrm>
        </p:grpSpPr>
        <p:sp>
          <p:nvSpPr>
            <p:cNvPr id="584" name="Oval 58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85" name="Group 584"/>
            <p:cNvGrpSpPr/>
            <p:nvPr/>
          </p:nvGrpSpPr>
          <p:grpSpPr>
            <a:xfrm>
              <a:off x="737694" y="3968008"/>
              <a:ext cx="230984" cy="228092"/>
              <a:chOff x="823643" y="3833985"/>
              <a:chExt cx="297635" cy="293909"/>
            </a:xfrm>
            <a:solidFill>
              <a:srgbClr val="FFFFFF"/>
            </a:solidFill>
          </p:grpSpPr>
          <p:sp>
            <p:nvSpPr>
              <p:cNvPr id="58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8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88" name="Group 587"/>
          <p:cNvGrpSpPr/>
          <p:nvPr/>
        </p:nvGrpSpPr>
        <p:grpSpPr>
          <a:xfrm>
            <a:off x="5375993" y="4337497"/>
            <a:ext cx="290494" cy="268749"/>
            <a:chOff x="679450" y="3920225"/>
            <a:chExt cx="347472" cy="347472"/>
          </a:xfrm>
        </p:grpSpPr>
        <p:sp>
          <p:nvSpPr>
            <p:cNvPr id="589" name="Oval 58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90" name="Group 589"/>
            <p:cNvGrpSpPr/>
            <p:nvPr/>
          </p:nvGrpSpPr>
          <p:grpSpPr>
            <a:xfrm>
              <a:off x="737694" y="3968008"/>
              <a:ext cx="230984" cy="228092"/>
              <a:chOff x="823643" y="3833985"/>
              <a:chExt cx="297635" cy="293909"/>
            </a:xfrm>
            <a:solidFill>
              <a:srgbClr val="FFFFFF"/>
            </a:solidFill>
          </p:grpSpPr>
          <p:sp>
            <p:nvSpPr>
              <p:cNvPr id="59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9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93" name="Group 592"/>
          <p:cNvGrpSpPr/>
          <p:nvPr/>
        </p:nvGrpSpPr>
        <p:grpSpPr>
          <a:xfrm>
            <a:off x="5973227" y="4337497"/>
            <a:ext cx="290494" cy="268749"/>
            <a:chOff x="679450" y="3920225"/>
            <a:chExt cx="347472" cy="347472"/>
          </a:xfrm>
        </p:grpSpPr>
        <p:sp>
          <p:nvSpPr>
            <p:cNvPr id="594" name="Oval 59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95" name="Group 594"/>
            <p:cNvGrpSpPr/>
            <p:nvPr/>
          </p:nvGrpSpPr>
          <p:grpSpPr>
            <a:xfrm>
              <a:off x="737694" y="3968008"/>
              <a:ext cx="230984" cy="228092"/>
              <a:chOff x="823643" y="3833985"/>
              <a:chExt cx="297635" cy="293909"/>
            </a:xfrm>
            <a:solidFill>
              <a:srgbClr val="FFFFFF"/>
            </a:solidFill>
          </p:grpSpPr>
          <p:sp>
            <p:nvSpPr>
              <p:cNvPr id="59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9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98" name="Group 597"/>
          <p:cNvGrpSpPr/>
          <p:nvPr/>
        </p:nvGrpSpPr>
        <p:grpSpPr>
          <a:xfrm>
            <a:off x="6619535" y="4337497"/>
            <a:ext cx="290494" cy="268749"/>
            <a:chOff x="679450" y="3920225"/>
            <a:chExt cx="347472" cy="347472"/>
          </a:xfrm>
        </p:grpSpPr>
        <p:sp>
          <p:nvSpPr>
            <p:cNvPr id="599" name="Oval 59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00" name="Group 599"/>
            <p:cNvGrpSpPr/>
            <p:nvPr/>
          </p:nvGrpSpPr>
          <p:grpSpPr>
            <a:xfrm>
              <a:off x="737694" y="3968008"/>
              <a:ext cx="230984" cy="228092"/>
              <a:chOff x="823643" y="3833985"/>
              <a:chExt cx="297635" cy="293909"/>
            </a:xfrm>
            <a:solidFill>
              <a:srgbClr val="FFFFFF"/>
            </a:solidFill>
          </p:grpSpPr>
          <p:sp>
            <p:nvSpPr>
              <p:cNvPr id="60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0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03" name="Group 602"/>
          <p:cNvGrpSpPr/>
          <p:nvPr/>
        </p:nvGrpSpPr>
        <p:grpSpPr>
          <a:xfrm>
            <a:off x="7161028" y="4337497"/>
            <a:ext cx="290494" cy="268749"/>
            <a:chOff x="679450" y="3920225"/>
            <a:chExt cx="347472" cy="347472"/>
          </a:xfrm>
        </p:grpSpPr>
        <p:sp>
          <p:nvSpPr>
            <p:cNvPr id="604" name="Oval 60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05" name="Group 604"/>
            <p:cNvGrpSpPr/>
            <p:nvPr/>
          </p:nvGrpSpPr>
          <p:grpSpPr>
            <a:xfrm>
              <a:off x="737694" y="3968008"/>
              <a:ext cx="230984" cy="228092"/>
              <a:chOff x="823643" y="3833985"/>
              <a:chExt cx="297635" cy="293909"/>
            </a:xfrm>
            <a:solidFill>
              <a:srgbClr val="FFFFFF"/>
            </a:solidFill>
          </p:grpSpPr>
          <p:sp>
            <p:nvSpPr>
              <p:cNvPr id="60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0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08" name="Group 607"/>
          <p:cNvGrpSpPr/>
          <p:nvPr/>
        </p:nvGrpSpPr>
        <p:grpSpPr>
          <a:xfrm>
            <a:off x="3352519" y="2720763"/>
            <a:ext cx="290494" cy="268749"/>
            <a:chOff x="679450" y="3920225"/>
            <a:chExt cx="347472" cy="347472"/>
          </a:xfrm>
        </p:grpSpPr>
        <p:sp>
          <p:nvSpPr>
            <p:cNvPr id="609" name="Oval 60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10" name="Group 609"/>
            <p:cNvGrpSpPr/>
            <p:nvPr/>
          </p:nvGrpSpPr>
          <p:grpSpPr>
            <a:xfrm>
              <a:off x="737694" y="3968008"/>
              <a:ext cx="230984" cy="228092"/>
              <a:chOff x="823643" y="3833985"/>
              <a:chExt cx="297635" cy="293909"/>
            </a:xfrm>
            <a:solidFill>
              <a:srgbClr val="FFFFFF"/>
            </a:solidFill>
          </p:grpSpPr>
          <p:sp>
            <p:nvSpPr>
              <p:cNvPr id="61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1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13" name="Group 612"/>
          <p:cNvGrpSpPr/>
          <p:nvPr/>
        </p:nvGrpSpPr>
        <p:grpSpPr>
          <a:xfrm>
            <a:off x="3936481" y="2720763"/>
            <a:ext cx="290494" cy="268749"/>
            <a:chOff x="679450" y="3920225"/>
            <a:chExt cx="347472" cy="347472"/>
          </a:xfrm>
        </p:grpSpPr>
        <p:sp>
          <p:nvSpPr>
            <p:cNvPr id="614" name="Oval 61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15" name="Group 614"/>
            <p:cNvGrpSpPr/>
            <p:nvPr/>
          </p:nvGrpSpPr>
          <p:grpSpPr>
            <a:xfrm>
              <a:off x="737694" y="3968008"/>
              <a:ext cx="230984" cy="228092"/>
              <a:chOff x="823643" y="3833985"/>
              <a:chExt cx="297635" cy="293909"/>
            </a:xfrm>
            <a:solidFill>
              <a:srgbClr val="FFFFFF"/>
            </a:solidFill>
          </p:grpSpPr>
          <p:sp>
            <p:nvSpPr>
              <p:cNvPr id="61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1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18" name="Group 617"/>
          <p:cNvGrpSpPr/>
          <p:nvPr/>
        </p:nvGrpSpPr>
        <p:grpSpPr>
          <a:xfrm>
            <a:off x="2835240" y="2720763"/>
            <a:ext cx="290494" cy="268749"/>
            <a:chOff x="679450" y="3920225"/>
            <a:chExt cx="347472" cy="347472"/>
          </a:xfrm>
        </p:grpSpPr>
        <p:sp>
          <p:nvSpPr>
            <p:cNvPr id="619" name="Oval 61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20" name="Group 619"/>
            <p:cNvGrpSpPr/>
            <p:nvPr/>
          </p:nvGrpSpPr>
          <p:grpSpPr>
            <a:xfrm>
              <a:off x="737694" y="3968008"/>
              <a:ext cx="230984" cy="228092"/>
              <a:chOff x="823643" y="3833985"/>
              <a:chExt cx="297635" cy="293909"/>
            </a:xfrm>
            <a:solidFill>
              <a:srgbClr val="FFFFFF"/>
            </a:solidFill>
          </p:grpSpPr>
          <p:sp>
            <p:nvSpPr>
              <p:cNvPr id="62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2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23" name="Group 622"/>
          <p:cNvGrpSpPr/>
          <p:nvPr/>
        </p:nvGrpSpPr>
        <p:grpSpPr>
          <a:xfrm>
            <a:off x="7174626" y="2720763"/>
            <a:ext cx="290494" cy="268749"/>
            <a:chOff x="679450" y="3920225"/>
            <a:chExt cx="347472" cy="347472"/>
          </a:xfrm>
        </p:grpSpPr>
        <p:sp>
          <p:nvSpPr>
            <p:cNvPr id="624" name="Oval 62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25" name="Group 624"/>
            <p:cNvGrpSpPr/>
            <p:nvPr/>
          </p:nvGrpSpPr>
          <p:grpSpPr>
            <a:xfrm>
              <a:off x="737694" y="3968008"/>
              <a:ext cx="230984" cy="228092"/>
              <a:chOff x="823643" y="3833985"/>
              <a:chExt cx="297635" cy="293909"/>
            </a:xfrm>
            <a:solidFill>
              <a:srgbClr val="FFFFFF"/>
            </a:solidFill>
          </p:grpSpPr>
          <p:sp>
            <p:nvSpPr>
              <p:cNvPr id="62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2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28" name="Group 627"/>
          <p:cNvGrpSpPr>
            <a:grpSpLocks noChangeAspect="1"/>
          </p:cNvGrpSpPr>
          <p:nvPr/>
        </p:nvGrpSpPr>
        <p:grpSpPr>
          <a:xfrm>
            <a:off x="9333604" y="3554850"/>
            <a:ext cx="387326" cy="358332"/>
            <a:chOff x="679450" y="3920225"/>
            <a:chExt cx="347472" cy="347472"/>
          </a:xfrm>
        </p:grpSpPr>
        <p:sp>
          <p:nvSpPr>
            <p:cNvPr id="629" name="Oval 62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30" name="Group 629"/>
            <p:cNvGrpSpPr/>
            <p:nvPr/>
          </p:nvGrpSpPr>
          <p:grpSpPr>
            <a:xfrm>
              <a:off x="737694" y="3968008"/>
              <a:ext cx="230984" cy="228092"/>
              <a:chOff x="823643" y="3833985"/>
              <a:chExt cx="297635" cy="293909"/>
            </a:xfrm>
            <a:solidFill>
              <a:srgbClr val="FFFFFF"/>
            </a:solidFill>
          </p:grpSpPr>
          <p:sp>
            <p:nvSpPr>
              <p:cNvPr id="63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3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33" name="Group 632"/>
          <p:cNvGrpSpPr/>
          <p:nvPr/>
        </p:nvGrpSpPr>
        <p:grpSpPr>
          <a:xfrm>
            <a:off x="2839029" y="3611403"/>
            <a:ext cx="290494" cy="268749"/>
            <a:chOff x="3060285" y="3054743"/>
            <a:chExt cx="347472" cy="347472"/>
          </a:xfrm>
        </p:grpSpPr>
        <p:sp>
          <p:nvSpPr>
            <p:cNvPr id="634" name="Oval 633"/>
            <p:cNvSpPr/>
            <p:nvPr/>
          </p:nvSpPr>
          <p:spPr>
            <a:xfrm>
              <a:off x="3060285" y="3054743"/>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35" name="Group 634"/>
            <p:cNvGrpSpPr/>
            <p:nvPr/>
          </p:nvGrpSpPr>
          <p:grpSpPr>
            <a:xfrm>
              <a:off x="3110926" y="3118165"/>
              <a:ext cx="246190" cy="220628"/>
              <a:chOff x="6308258" y="174682"/>
              <a:chExt cx="1805617" cy="1618135"/>
            </a:xfrm>
            <a:solidFill>
              <a:srgbClr val="FFFFFF"/>
            </a:solidFill>
          </p:grpSpPr>
          <p:grpSp>
            <p:nvGrpSpPr>
              <p:cNvPr id="636" name="Group 53"/>
              <p:cNvGrpSpPr>
                <a:grpSpLocks noChangeAspect="1"/>
              </p:cNvGrpSpPr>
              <p:nvPr/>
            </p:nvGrpSpPr>
            <p:grpSpPr bwMode="auto">
              <a:xfrm>
                <a:off x="6308258" y="174682"/>
                <a:ext cx="1805617" cy="1618135"/>
                <a:chOff x="3737" y="2086"/>
                <a:chExt cx="809" cy="725"/>
              </a:xfrm>
              <a:grpFill/>
            </p:grpSpPr>
            <p:sp>
              <p:nvSpPr>
                <p:cNvPr id="642" name="Freeform 54"/>
                <p:cNvSpPr>
                  <a:spLocks noEditPoints="1"/>
                </p:cNvSpPr>
                <p:nvPr/>
              </p:nvSpPr>
              <p:spPr bwMode="auto">
                <a:xfrm>
                  <a:off x="3737" y="2086"/>
                  <a:ext cx="809" cy="606"/>
                </a:xfrm>
                <a:custGeom>
                  <a:avLst/>
                  <a:gdLst>
                    <a:gd name="T0" fmla="*/ 70 w 75"/>
                    <a:gd name="T1" fmla="*/ 0 h 56"/>
                    <a:gd name="T2" fmla="*/ 5 w 75"/>
                    <a:gd name="T3" fmla="*/ 0 h 56"/>
                    <a:gd name="T4" fmla="*/ 0 w 75"/>
                    <a:gd name="T5" fmla="*/ 5 h 56"/>
                    <a:gd name="T6" fmla="*/ 0 w 75"/>
                    <a:gd name="T7" fmla="*/ 52 h 56"/>
                    <a:gd name="T8" fmla="*/ 5 w 75"/>
                    <a:gd name="T9" fmla="*/ 56 h 56"/>
                    <a:gd name="T10" fmla="*/ 70 w 75"/>
                    <a:gd name="T11" fmla="*/ 56 h 56"/>
                    <a:gd name="T12" fmla="*/ 75 w 75"/>
                    <a:gd name="T13" fmla="*/ 52 h 56"/>
                    <a:gd name="T14" fmla="*/ 75 w 75"/>
                    <a:gd name="T15" fmla="*/ 5 h 56"/>
                    <a:gd name="T16" fmla="*/ 70 w 75"/>
                    <a:gd name="T17" fmla="*/ 0 h 56"/>
                    <a:gd name="T18" fmla="*/ 69 w 75"/>
                    <a:gd name="T19" fmla="*/ 48 h 56"/>
                    <a:gd name="T20" fmla="*/ 6 w 75"/>
                    <a:gd name="T21" fmla="*/ 48 h 56"/>
                    <a:gd name="T22" fmla="*/ 6 w 75"/>
                    <a:gd name="T23" fmla="*/ 6 h 56"/>
                    <a:gd name="T24" fmla="*/ 69 w 75"/>
                    <a:gd name="T25" fmla="*/ 6 h 56"/>
                    <a:gd name="T26" fmla="*/ 69 w 75"/>
                    <a:gd name="T27" fmla="*/ 48 h 56"/>
                    <a:gd name="T28" fmla="*/ 69 w 75"/>
                    <a:gd name="T29" fmla="*/ 48 h 56"/>
                    <a:gd name="T30" fmla="*/ 69 w 75"/>
                    <a:gd name="T31"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56">
                      <a:moveTo>
                        <a:pt x="70" y="0"/>
                      </a:moveTo>
                      <a:cubicBezTo>
                        <a:pt x="5" y="0"/>
                        <a:pt x="5" y="0"/>
                        <a:pt x="5" y="0"/>
                      </a:cubicBezTo>
                      <a:cubicBezTo>
                        <a:pt x="2" y="0"/>
                        <a:pt x="0" y="2"/>
                        <a:pt x="0" y="5"/>
                      </a:cubicBezTo>
                      <a:cubicBezTo>
                        <a:pt x="0" y="52"/>
                        <a:pt x="0" y="52"/>
                        <a:pt x="0" y="52"/>
                      </a:cubicBezTo>
                      <a:cubicBezTo>
                        <a:pt x="0" y="54"/>
                        <a:pt x="2" y="56"/>
                        <a:pt x="5" y="56"/>
                      </a:cubicBezTo>
                      <a:cubicBezTo>
                        <a:pt x="70" y="56"/>
                        <a:pt x="70" y="56"/>
                        <a:pt x="70" y="56"/>
                      </a:cubicBezTo>
                      <a:cubicBezTo>
                        <a:pt x="73" y="56"/>
                        <a:pt x="75" y="54"/>
                        <a:pt x="75" y="52"/>
                      </a:cubicBezTo>
                      <a:cubicBezTo>
                        <a:pt x="75" y="5"/>
                        <a:pt x="75" y="5"/>
                        <a:pt x="75" y="5"/>
                      </a:cubicBezTo>
                      <a:cubicBezTo>
                        <a:pt x="75" y="2"/>
                        <a:pt x="73" y="0"/>
                        <a:pt x="70" y="0"/>
                      </a:cubicBezTo>
                      <a:close/>
                      <a:moveTo>
                        <a:pt x="69" y="48"/>
                      </a:moveTo>
                      <a:cubicBezTo>
                        <a:pt x="6" y="48"/>
                        <a:pt x="6" y="48"/>
                        <a:pt x="6" y="48"/>
                      </a:cubicBezTo>
                      <a:cubicBezTo>
                        <a:pt x="6" y="6"/>
                        <a:pt x="6" y="6"/>
                        <a:pt x="6" y="6"/>
                      </a:cubicBezTo>
                      <a:cubicBezTo>
                        <a:pt x="69" y="6"/>
                        <a:pt x="69" y="6"/>
                        <a:pt x="69" y="6"/>
                      </a:cubicBezTo>
                      <a:lnTo>
                        <a:pt x="69" y="48"/>
                      </a:lnTo>
                      <a:close/>
                      <a:moveTo>
                        <a:pt x="69" y="48"/>
                      </a:moveTo>
                      <a:cubicBezTo>
                        <a:pt x="69" y="48"/>
                        <a:pt x="69" y="48"/>
                        <a:pt x="69"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sp>
              <p:nvSpPr>
                <p:cNvPr id="643" name="Freeform 55"/>
                <p:cNvSpPr>
                  <a:spLocks noEditPoints="1"/>
                </p:cNvSpPr>
                <p:nvPr/>
              </p:nvSpPr>
              <p:spPr bwMode="auto">
                <a:xfrm>
                  <a:off x="3953" y="2714"/>
                  <a:ext cx="367" cy="97"/>
                </a:xfrm>
                <a:custGeom>
                  <a:avLst/>
                  <a:gdLst>
                    <a:gd name="T0" fmla="*/ 97 w 367"/>
                    <a:gd name="T1" fmla="*/ 0 h 97"/>
                    <a:gd name="T2" fmla="*/ 0 w 367"/>
                    <a:gd name="T3" fmla="*/ 97 h 97"/>
                    <a:gd name="T4" fmla="*/ 367 w 367"/>
                    <a:gd name="T5" fmla="*/ 97 h 97"/>
                    <a:gd name="T6" fmla="*/ 280 w 367"/>
                    <a:gd name="T7" fmla="*/ 0 h 97"/>
                    <a:gd name="T8" fmla="*/ 97 w 367"/>
                    <a:gd name="T9" fmla="*/ 0 h 97"/>
                    <a:gd name="T10" fmla="*/ 97 w 367"/>
                    <a:gd name="T11" fmla="*/ 0 h 97"/>
                    <a:gd name="T12" fmla="*/ 97 w 367"/>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67" h="97">
                      <a:moveTo>
                        <a:pt x="97" y="0"/>
                      </a:moveTo>
                      <a:lnTo>
                        <a:pt x="0" y="97"/>
                      </a:lnTo>
                      <a:lnTo>
                        <a:pt x="367" y="97"/>
                      </a:lnTo>
                      <a:lnTo>
                        <a:pt x="280" y="0"/>
                      </a:lnTo>
                      <a:lnTo>
                        <a:pt x="97" y="0"/>
                      </a:lnTo>
                      <a:close/>
                      <a:moveTo>
                        <a:pt x="97" y="0"/>
                      </a:moveTo>
                      <a:lnTo>
                        <a:pt x="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sp>
              <p:nvSpPr>
                <p:cNvPr id="644" name="Freeform 56"/>
                <p:cNvSpPr>
                  <a:spLocks noEditPoints="1"/>
                </p:cNvSpPr>
                <p:nvPr/>
              </p:nvSpPr>
              <p:spPr bwMode="auto">
                <a:xfrm>
                  <a:off x="3953" y="2714"/>
                  <a:ext cx="367" cy="97"/>
                </a:xfrm>
                <a:custGeom>
                  <a:avLst/>
                  <a:gdLst>
                    <a:gd name="T0" fmla="*/ 97 w 367"/>
                    <a:gd name="T1" fmla="*/ 0 h 97"/>
                    <a:gd name="T2" fmla="*/ 0 w 367"/>
                    <a:gd name="T3" fmla="*/ 97 h 97"/>
                    <a:gd name="T4" fmla="*/ 367 w 367"/>
                    <a:gd name="T5" fmla="*/ 97 h 97"/>
                    <a:gd name="T6" fmla="*/ 280 w 367"/>
                    <a:gd name="T7" fmla="*/ 0 h 97"/>
                    <a:gd name="T8" fmla="*/ 97 w 367"/>
                    <a:gd name="T9" fmla="*/ 0 h 97"/>
                    <a:gd name="T10" fmla="*/ 97 w 367"/>
                    <a:gd name="T11" fmla="*/ 0 h 97"/>
                    <a:gd name="T12" fmla="*/ 97 w 367"/>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67" h="97">
                      <a:moveTo>
                        <a:pt x="97" y="0"/>
                      </a:moveTo>
                      <a:lnTo>
                        <a:pt x="0" y="97"/>
                      </a:lnTo>
                      <a:lnTo>
                        <a:pt x="367" y="97"/>
                      </a:lnTo>
                      <a:lnTo>
                        <a:pt x="280" y="0"/>
                      </a:lnTo>
                      <a:lnTo>
                        <a:pt x="97" y="0"/>
                      </a:lnTo>
                      <a:moveTo>
                        <a:pt x="97" y="0"/>
                      </a:moveTo>
                      <a:lnTo>
                        <a:pt x="9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grpSp>
          <p:grpSp>
            <p:nvGrpSpPr>
              <p:cNvPr id="637" name="Group 636"/>
              <p:cNvGrpSpPr/>
              <p:nvPr/>
            </p:nvGrpSpPr>
            <p:grpSpPr>
              <a:xfrm>
                <a:off x="6893243" y="485336"/>
                <a:ext cx="741998" cy="680524"/>
                <a:chOff x="4630102" y="144780"/>
                <a:chExt cx="1063467" cy="975360"/>
              </a:xfrm>
              <a:grpFill/>
            </p:grpSpPr>
            <p:sp>
              <p:nvSpPr>
                <p:cNvPr id="638" name="Oval 637"/>
                <p:cNvSpPr/>
                <p:nvPr/>
              </p:nvSpPr>
              <p:spPr>
                <a:xfrm>
                  <a:off x="5443537" y="426244"/>
                  <a:ext cx="250032" cy="2500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375" dirty="0">
                    <a:solidFill>
                      <a:schemeClr val="bg1"/>
                    </a:solidFill>
                  </a:endParaRPr>
                </a:p>
              </p:txBody>
            </p:sp>
            <p:grpSp>
              <p:nvGrpSpPr>
                <p:cNvPr id="639" name="Group 638"/>
                <p:cNvGrpSpPr/>
                <p:nvPr/>
              </p:nvGrpSpPr>
              <p:grpSpPr>
                <a:xfrm>
                  <a:off x="4630102" y="144780"/>
                  <a:ext cx="978341" cy="975360"/>
                  <a:chOff x="4630102" y="144780"/>
                  <a:chExt cx="978341" cy="975360"/>
                </a:xfrm>
                <a:grpFill/>
              </p:grpSpPr>
              <p:sp>
                <p:nvSpPr>
                  <p:cNvPr id="640" name="Freeform 639"/>
                  <p:cNvSpPr/>
                  <p:nvPr/>
                </p:nvSpPr>
                <p:spPr>
                  <a:xfrm>
                    <a:off x="4630102" y="144780"/>
                    <a:ext cx="841058" cy="975360"/>
                  </a:xfrm>
                  <a:custGeom>
                    <a:avLst/>
                    <a:gdLst>
                      <a:gd name="connsiteX0" fmla="*/ 0 w 731520"/>
                      <a:gd name="connsiteY0" fmla="*/ 457200 h 975360"/>
                      <a:gd name="connsiteX1" fmla="*/ 190500 w 731520"/>
                      <a:gd name="connsiteY1" fmla="*/ 0 h 975360"/>
                      <a:gd name="connsiteX2" fmla="*/ 388620 w 731520"/>
                      <a:gd name="connsiteY2" fmla="*/ 975360 h 975360"/>
                      <a:gd name="connsiteX3" fmla="*/ 525780 w 731520"/>
                      <a:gd name="connsiteY3" fmla="*/ 403860 h 975360"/>
                      <a:gd name="connsiteX4" fmla="*/ 731520 w 731520"/>
                      <a:gd name="connsiteY4" fmla="*/ 403860 h 975360"/>
                      <a:gd name="connsiteX0" fmla="*/ 0 w 731520"/>
                      <a:gd name="connsiteY0" fmla="*/ 457200 h 975360"/>
                      <a:gd name="connsiteX1" fmla="*/ 34766 w 731520"/>
                      <a:gd name="connsiteY1" fmla="*/ 376714 h 975360"/>
                      <a:gd name="connsiteX2" fmla="*/ 190500 w 731520"/>
                      <a:gd name="connsiteY2" fmla="*/ 0 h 975360"/>
                      <a:gd name="connsiteX3" fmla="*/ 388620 w 731520"/>
                      <a:gd name="connsiteY3" fmla="*/ 975360 h 975360"/>
                      <a:gd name="connsiteX4" fmla="*/ 525780 w 731520"/>
                      <a:gd name="connsiteY4" fmla="*/ 403860 h 975360"/>
                      <a:gd name="connsiteX5" fmla="*/ 731520 w 731520"/>
                      <a:gd name="connsiteY5" fmla="*/ 403860 h 975360"/>
                      <a:gd name="connsiteX0" fmla="*/ 0 w 841058"/>
                      <a:gd name="connsiteY0" fmla="*/ 428625 h 975360"/>
                      <a:gd name="connsiteX1" fmla="*/ 144304 w 841058"/>
                      <a:gd name="connsiteY1" fmla="*/ 376714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 name="connsiteX0" fmla="*/ 0 w 841058"/>
                      <a:gd name="connsiteY0" fmla="*/ 428625 h 975360"/>
                      <a:gd name="connsiteX1" fmla="*/ 156210 w 841058"/>
                      <a:gd name="connsiteY1" fmla="*/ 410052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 name="connsiteX0" fmla="*/ 0 w 841058"/>
                      <a:gd name="connsiteY0" fmla="*/ 407194 h 975360"/>
                      <a:gd name="connsiteX1" fmla="*/ 156210 w 841058"/>
                      <a:gd name="connsiteY1" fmla="*/ 410052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058" h="975360">
                        <a:moveTo>
                          <a:pt x="0" y="407194"/>
                        </a:moveTo>
                        <a:lnTo>
                          <a:pt x="156210" y="410052"/>
                        </a:lnTo>
                        <a:lnTo>
                          <a:pt x="300038" y="0"/>
                        </a:lnTo>
                        <a:lnTo>
                          <a:pt x="498158" y="975360"/>
                        </a:lnTo>
                        <a:lnTo>
                          <a:pt x="635318" y="403860"/>
                        </a:lnTo>
                        <a:lnTo>
                          <a:pt x="841058" y="403860"/>
                        </a:lnTo>
                      </a:path>
                    </a:pathLst>
                  </a:custGeom>
                  <a:solidFill>
                    <a:srgbClr val="0091DA"/>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dirty="0"/>
                  </a:p>
                </p:txBody>
              </p:sp>
              <p:sp>
                <p:nvSpPr>
                  <p:cNvPr id="641" name="Oval 640"/>
                  <p:cNvSpPr/>
                  <p:nvPr/>
                </p:nvSpPr>
                <p:spPr>
                  <a:xfrm>
                    <a:off x="5531329" y="489000"/>
                    <a:ext cx="77114" cy="77115"/>
                  </a:xfrm>
                  <a:prstGeom prst="ellipse">
                    <a:avLst/>
                  </a:prstGeom>
                  <a:grp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375" dirty="0">
                      <a:solidFill>
                        <a:schemeClr val="bg1"/>
                      </a:solidFill>
                    </a:endParaRPr>
                  </a:p>
                </p:txBody>
              </p:sp>
            </p:grpSp>
          </p:grpSp>
        </p:grpSp>
      </p:grpSp>
      <p:grpSp>
        <p:nvGrpSpPr>
          <p:cNvPr id="645" name="Group 644"/>
          <p:cNvGrpSpPr/>
          <p:nvPr/>
        </p:nvGrpSpPr>
        <p:grpSpPr>
          <a:xfrm>
            <a:off x="2196968" y="3611403"/>
            <a:ext cx="290494" cy="268749"/>
            <a:chOff x="1783313" y="3368994"/>
            <a:chExt cx="347472" cy="347472"/>
          </a:xfrm>
        </p:grpSpPr>
        <p:sp>
          <p:nvSpPr>
            <p:cNvPr id="646" name="Oval 645"/>
            <p:cNvSpPr/>
            <p:nvPr/>
          </p:nvSpPr>
          <p:spPr>
            <a:xfrm>
              <a:off x="1783313" y="3368994"/>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47" name="Group 646"/>
            <p:cNvGrpSpPr>
              <a:grpSpLocks noChangeAspect="1"/>
            </p:cNvGrpSpPr>
            <p:nvPr/>
          </p:nvGrpSpPr>
          <p:grpSpPr>
            <a:xfrm>
              <a:off x="1831283" y="3449863"/>
              <a:ext cx="251532" cy="185734"/>
              <a:chOff x="6858151" y="2192583"/>
              <a:chExt cx="614700" cy="453901"/>
            </a:xfrm>
            <a:solidFill>
              <a:srgbClr val="FFFFFF"/>
            </a:solidFill>
          </p:grpSpPr>
          <p:sp>
            <p:nvSpPr>
              <p:cNvPr id="648"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49"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50" name="Group 649"/>
          <p:cNvGrpSpPr/>
          <p:nvPr/>
        </p:nvGrpSpPr>
        <p:grpSpPr>
          <a:xfrm>
            <a:off x="4672346" y="3092297"/>
            <a:ext cx="290494" cy="268749"/>
            <a:chOff x="1783313" y="3368994"/>
            <a:chExt cx="347472" cy="347472"/>
          </a:xfrm>
        </p:grpSpPr>
        <p:sp>
          <p:nvSpPr>
            <p:cNvPr id="651" name="Oval 650"/>
            <p:cNvSpPr/>
            <p:nvPr/>
          </p:nvSpPr>
          <p:spPr>
            <a:xfrm>
              <a:off x="1783313" y="3368994"/>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52" name="Group 651"/>
            <p:cNvGrpSpPr>
              <a:grpSpLocks noChangeAspect="1"/>
            </p:cNvGrpSpPr>
            <p:nvPr/>
          </p:nvGrpSpPr>
          <p:grpSpPr>
            <a:xfrm>
              <a:off x="1831283" y="3449863"/>
              <a:ext cx="251532" cy="185734"/>
              <a:chOff x="6858151" y="2192583"/>
              <a:chExt cx="614700" cy="453901"/>
            </a:xfrm>
            <a:solidFill>
              <a:srgbClr val="FFFFFF"/>
            </a:solidFill>
          </p:grpSpPr>
          <p:sp>
            <p:nvSpPr>
              <p:cNvPr id="653"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54"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55" name="Group 654"/>
          <p:cNvGrpSpPr/>
          <p:nvPr/>
        </p:nvGrpSpPr>
        <p:grpSpPr>
          <a:xfrm>
            <a:off x="6496477" y="2720763"/>
            <a:ext cx="290494" cy="268749"/>
            <a:chOff x="1783313" y="3368994"/>
            <a:chExt cx="347472" cy="347472"/>
          </a:xfrm>
        </p:grpSpPr>
        <p:sp>
          <p:nvSpPr>
            <p:cNvPr id="656" name="Oval 655"/>
            <p:cNvSpPr/>
            <p:nvPr/>
          </p:nvSpPr>
          <p:spPr>
            <a:xfrm>
              <a:off x="1783313" y="3368994"/>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57" name="Group 656"/>
            <p:cNvGrpSpPr>
              <a:grpSpLocks noChangeAspect="1"/>
            </p:cNvGrpSpPr>
            <p:nvPr/>
          </p:nvGrpSpPr>
          <p:grpSpPr>
            <a:xfrm>
              <a:off x="1831283" y="3449863"/>
              <a:ext cx="251532" cy="185734"/>
              <a:chOff x="6858151" y="2192583"/>
              <a:chExt cx="614700" cy="453901"/>
            </a:xfrm>
            <a:solidFill>
              <a:srgbClr val="FFFFFF"/>
            </a:solidFill>
          </p:grpSpPr>
          <p:sp>
            <p:nvSpPr>
              <p:cNvPr id="658"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59"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60" name="Group 659"/>
          <p:cNvGrpSpPr/>
          <p:nvPr/>
        </p:nvGrpSpPr>
        <p:grpSpPr>
          <a:xfrm>
            <a:off x="4664121" y="3611403"/>
            <a:ext cx="382230" cy="353617"/>
            <a:chOff x="5394433" y="3010776"/>
            <a:chExt cx="347472" cy="347472"/>
          </a:xfrm>
        </p:grpSpPr>
        <p:sp>
          <p:nvSpPr>
            <p:cNvPr id="661" name="Oval 660"/>
            <p:cNvSpPr/>
            <p:nvPr/>
          </p:nvSpPr>
          <p:spPr>
            <a:xfrm>
              <a:off x="5394433" y="3010776"/>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62" name="Freeform 137"/>
            <p:cNvSpPr>
              <a:spLocks noEditPoints="1"/>
            </p:cNvSpPr>
            <p:nvPr/>
          </p:nvSpPr>
          <p:spPr bwMode="auto">
            <a:xfrm>
              <a:off x="5443907" y="3073611"/>
              <a:ext cx="248524" cy="221802"/>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grpSp>
      <p:grpSp>
        <p:nvGrpSpPr>
          <p:cNvPr id="663" name="Group 662"/>
          <p:cNvGrpSpPr/>
          <p:nvPr/>
        </p:nvGrpSpPr>
        <p:grpSpPr>
          <a:xfrm>
            <a:off x="6762474" y="3611403"/>
            <a:ext cx="382230" cy="353617"/>
            <a:chOff x="5394433" y="3010776"/>
            <a:chExt cx="347472" cy="347472"/>
          </a:xfrm>
        </p:grpSpPr>
        <p:sp>
          <p:nvSpPr>
            <p:cNvPr id="664" name="Oval 663"/>
            <p:cNvSpPr/>
            <p:nvPr/>
          </p:nvSpPr>
          <p:spPr>
            <a:xfrm>
              <a:off x="5394433" y="3010776"/>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65" name="Freeform 137"/>
            <p:cNvSpPr>
              <a:spLocks noEditPoints="1"/>
            </p:cNvSpPr>
            <p:nvPr/>
          </p:nvSpPr>
          <p:spPr bwMode="auto">
            <a:xfrm>
              <a:off x="5443907" y="3073611"/>
              <a:ext cx="248524" cy="221802"/>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grpSp>
      <p:grpSp>
        <p:nvGrpSpPr>
          <p:cNvPr id="666" name="Group 665"/>
          <p:cNvGrpSpPr/>
          <p:nvPr/>
        </p:nvGrpSpPr>
        <p:grpSpPr>
          <a:xfrm>
            <a:off x="3572681" y="4227439"/>
            <a:ext cx="466160" cy="94298"/>
            <a:chOff x="3524974" y="4015348"/>
            <a:chExt cx="557592" cy="298877"/>
          </a:xfrm>
        </p:grpSpPr>
        <p:cxnSp>
          <p:nvCxnSpPr>
            <p:cNvPr id="667" name="Straight Connector 666"/>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8" name="Straight Connector 667"/>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69" name="Group 668"/>
          <p:cNvGrpSpPr/>
          <p:nvPr/>
        </p:nvGrpSpPr>
        <p:grpSpPr>
          <a:xfrm>
            <a:off x="4574485" y="4167760"/>
            <a:ext cx="466160" cy="150877"/>
            <a:chOff x="3524974" y="4015348"/>
            <a:chExt cx="557592" cy="298877"/>
          </a:xfrm>
        </p:grpSpPr>
        <p:cxnSp>
          <p:nvCxnSpPr>
            <p:cNvPr id="670" name="Straight Connector 669"/>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2" name="Group 671"/>
          <p:cNvGrpSpPr/>
          <p:nvPr/>
        </p:nvGrpSpPr>
        <p:grpSpPr>
          <a:xfrm>
            <a:off x="5586777" y="4167760"/>
            <a:ext cx="466160" cy="150877"/>
            <a:chOff x="3524974" y="4015348"/>
            <a:chExt cx="557592" cy="298877"/>
          </a:xfrm>
        </p:grpSpPr>
        <p:cxnSp>
          <p:nvCxnSpPr>
            <p:cNvPr id="673" name="Straight Connector 672"/>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74" name="Straight Connector 673"/>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675" name="Group 674"/>
          <p:cNvGrpSpPr/>
          <p:nvPr/>
        </p:nvGrpSpPr>
        <p:grpSpPr>
          <a:xfrm>
            <a:off x="6802449" y="4167760"/>
            <a:ext cx="466160" cy="150877"/>
            <a:chOff x="3524974" y="4015348"/>
            <a:chExt cx="557592" cy="298877"/>
          </a:xfrm>
        </p:grpSpPr>
        <p:cxnSp>
          <p:nvCxnSpPr>
            <p:cNvPr id="676" name="Straight Connector 675"/>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77" name="Straight Connector 676"/>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678" name="Group 677"/>
          <p:cNvGrpSpPr/>
          <p:nvPr/>
        </p:nvGrpSpPr>
        <p:grpSpPr>
          <a:xfrm>
            <a:off x="7913003" y="4337497"/>
            <a:ext cx="290494" cy="268749"/>
            <a:chOff x="679450" y="3920225"/>
            <a:chExt cx="347472" cy="347472"/>
          </a:xfrm>
        </p:grpSpPr>
        <p:sp>
          <p:nvSpPr>
            <p:cNvPr id="679" name="Oval 67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80" name="Group 679"/>
            <p:cNvGrpSpPr/>
            <p:nvPr/>
          </p:nvGrpSpPr>
          <p:grpSpPr>
            <a:xfrm>
              <a:off x="737694" y="3968008"/>
              <a:ext cx="230984" cy="228092"/>
              <a:chOff x="823643" y="3833985"/>
              <a:chExt cx="297635" cy="293909"/>
            </a:xfrm>
            <a:solidFill>
              <a:srgbClr val="FFFFFF"/>
            </a:solidFill>
          </p:grpSpPr>
          <p:sp>
            <p:nvSpPr>
              <p:cNvPr id="68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8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83" name="Group 682"/>
          <p:cNvGrpSpPr/>
          <p:nvPr/>
        </p:nvGrpSpPr>
        <p:grpSpPr>
          <a:xfrm>
            <a:off x="8406520" y="4337497"/>
            <a:ext cx="290494" cy="268749"/>
            <a:chOff x="679450" y="3920225"/>
            <a:chExt cx="347472" cy="347472"/>
          </a:xfrm>
        </p:grpSpPr>
        <p:sp>
          <p:nvSpPr>
            <p:cNvPr id="684" name="Oval 68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85" name="Group 684"/>
            <p:cNvGrpSpPr/>
            <p:nvPr/>
          </p:nvGrpSpPr>
          <p:grpSpPr>
            <a:xfrm>
              <a:off x="737694" y="3968008"/>
              <a:ext cx="230984" cy="228092"/>
              <a:chOff x="823643" y="3833985"/>
              <a:chExt cx="297635" cy="293909"/>
            </a:xfrm>
            <a:solidFill>
              <a:srgbClr val="FFFFFF"/>
            </a:solidFill>
          </p:grpSpPr>
          <p:sp>
            <p:nvSpPr>
              <p:cNvPr id="68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8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88" name="Group 687"/>
          <p:cNvGrpSpPr/>
          <p:nvPr/>
        </p:nvGrpSpPr>
        <p:grpSpPr>
          <a:xfrm>
            <a:off x="1420909" y="3611403"/>
            <a:ext cx="382230" cy="353617"/>
            <a:chOff x="1118526" y="2702321"/>
            <a:chExt cx="347472" cy="347472"/>
          </a:xfrm>
        </p:grpSpPr>
        <p:sp>
          <p:nvSpPr>
            <p:cNvPr id="689" name="Oval 688"/>
            <p:cNvSpPr/>
            <p:nvPr/>
          </p:nvSpPr>
          <p:spPr>
            <a:xfrm>
              <a:off x="1118526" y="2702321"/>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pic>
          <p:nvPicPr>
            <p:cNvPr id="690" name="Picture 689"/>
            <p:cNvPicPr>
              <a:picLocks noChangeAspect="1"/>
            </p:cNvPicPr>
            <p:nvPr/>
          </p:nvPicPr>
          <p:blipFill rotWithShape="1">
            <a:blip r:embed="rId10">
              <a:biLevel thresh="25000"/>
            </a:blip>
            <a:srcRect r="14012" b="14013"/>
            <a:stretch/>
          </p:blipFill>
          <p:spPr>
            <a:xfrm>
              <a:off x="1155923" y="2740323"/>
              <a:ext cx="272678" cy="271468"/>
            </a:xfrm>
            <a:prstGeom prst="ellipse">
              <a:avLst/>
            </a:prstGeom>
          </p:spPr>
        </p:pic>
      </p:grpSp>
      <p:sp>
        <p:nvSpPr>
          <p:cNvPr id="691" name="Rectangle 690"/>
          <p:cNvSpPr/>
          <p:nvPr/>
        </p:nvSpPr>
        <p:spPr>
          <a:xfrm>
            <a:off x="7830902" y="3170114"/>
            <a:ext cx="992812" cy="978795"/>
          </a:xfrm>
          <a:prstGeom prst="rect">
            <a:avLst/>
          </a:prstGeom>
          <a:noFill/>
          <a:ln>
            <a:solidFill>
              <a:srgbClr val="6D20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ln>
                <a:solidFill>
                  <a:srgbClr val="470A68"/>
                </a:solidFill>
              </a:ln>
              <a:solidFill>
                <a:schemeClr val="bg1"/>
              </a:solidFill>
            </a:endParaRPr>
          </a:p>
        </p:txBody>
      </p:sp>
      <p:sp>
        <p:nvSpPr>
          <p:cNvPr id="692" name="TextBox 691"/>
          <p:cNvSpPr txBox="1"/>
          <p:nvPr/>
        </p:nvSpPr>
        <p:spPr>
          <a:xfrm rot="16200000">
            <a:off x="7547473" y="3630531"/>
            <a:ext cx="608192" cy="308770"/>
          </a:xfrm>
          <a:prstGeom prst="rect">
            <a:avLst/>
          </a:prstGeom>
          <a:solidFill>
            <a:srgbClr val="470A68"/>
          </a:solidFill>
          <a:ln>
            <a:solidFill>
              <a:srgbClr val="470A68"/>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Environment</a:t>
            </a:r>
          </a:p>
        </p:txBody>
      </p:sp>
      <p:grpSp>
        <p:nvGrpSpPr>
          <p:cNvPr id="693" name="Group 692"/>
          <p:cNvGrpSpPr/>
          <p:nvPr/>
        </p:nvGrpSpPr>
        <p:grpSpPr>
          <a:xfrm>
            <a:off x="5572890" y="3611403"/>
            <a:ext cx="382230" cy="353617"/>
            <a:chOff x="6172592" y="3405194"/>
            <a:chExt cx="438802" cy="425979"/>
          </a:xfrm>
        </p:grpSpPr>
        <p:sp>
          <p:nvSpPr>
            <p:cNvPr id="694" name="Oval 693"/>
            <p:cNvSpPr/>
            <p:nvPr/>
          </p:nvSpPr>
          <p:spPr>
            <a:xfrm>
              <a:off x="6172592" y="3405194"/>
              <a:ext cx="438802" cy="425979"/>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95" name="Freeform 190"/>
            <p:cNvSpPr>
              <a:spLocks noEditPoints="1"/>
            </p:cNvSpPr>
            <p:nvPr/>
          </p:nvSpPr>
          <p:spPr bwMode="auto">
            <a:xfrm>
              <a:off x="6241545" y="3480222"/>
              <a:ext cx="305044" cy="238191"/>
            </a:xfrm>
            <a:custGeom>
              <a:avLst/>
              <a:gdLst/>
              <a:ahLst/>
              <a:cxnLst>
                <a:cxn ang="0">
                  <a:pos x="339" y="60"/>
                </a:cxn>
                <a:cxn ang="0">
                  <a:pos x="319" y="40"/>
                </a:cxn>
                <a:cxn ang="0">
                  <a:pos x="80" y="40"/>
                </a:cxn>
                <a:cxn ang="0">
                  <a:pos x="60" y="60"/>
                </a:cxn>
                <a:cxn ang="0">
                  <a:pos x="60" y="80"/>
                </a:cxn>
                <a:cxn ang="0">
                  <a:pos x="339" y="80"/>
                </a:cxn>
                <a:cxn ang="0">
                  <a:pos x="339" y="60"/>
                </a:cxn>
                <a:cxn ang="0">
                  <a:pos x="279" y="0"/>
                </a:cxn>
                <a:cxn ang="0">
                  <a:pos x="120" y="0"/>
                </a:cxn>
                <a:cxn ang="0">
                  <a:pos x="100" y="20"/>
                </a:cxn>
                <a:cxn ang="0">
                  <a:pos x="299" y="20"/>
                </a:cxn>
                <a:cxn ang="0">
                  <a:pos x="279" y="0"/>
                </a:cxn>
                <a:cxn ang="0">
                  <a:pos x="379" y="80"/>
                </a:cxn>
                <a:cxn ang="0">
                  <a:pos x="367" y="68"/>
                </a:cxn>
                <a:cxn ang="0">
                  <a:pos x="367" y="100"/>
                </a:cxn>
                <a:cxn ang="0">
                  <a:pos x="32" y="100"/>
                </a:cxn>
                <a:cxn ang="0">
                  <a:pos x="32" y="68"/>
                </a:cxn>
                <a:cxn ang="0">
                  <a:pos x="21" y="80"/>
                </a:cxn>
                <a:cxn ang="0">
                  <a:pos x="5" y="120"/>
                </a:cxn>
                <a:cxn ang="0">
                  <a:pos x="36" y="300"/>
                </a:cxn>
                <a:cxn ang="0">
                  <a:pos x="60" y="320"/>
                </a:cxn>
                <a:cxn ang="0">
                  <a:pos x="339" y="320"/>
                </a:cxn>
                <a:cxn ang="0">
                  <a:pos x="363" y="300"/>
                </a:cxn>
                <a:cxn ang="0">
                  <a:pos x="394" y="120"/>
                </a:cxn>
                <a:cxn ang="0">
                  <a:pos x="379" y="80"/>
                </a:cxn>
                <a:cxn ang="0">
                  <a:pos x="279" y="188"/>
                </a:cxn>
                <a:cxn ang="0">
                  <a:pos x="259" y="208"/>
                </a:cxn>
                <a:cxn ang="0">
                  <a:pos x="140" y="208"/>
                </a:cxn>
                <a:cxn ang="0">
                  <a:pos x="120" y="188"/>
                </a:cxn>
                <a:cxn ang="0">
                  <a:pos x="120" y="148"/>
                </a:cxn>
                <a:cxn ang="0">
                  <a:pos x="148" y="148"/>
                </a:cxn>
                <a:cxn ang="0">
                  <a:pos x="148" y="180"/>
                </a:cxn>
                <a:cxn ang="0">
                  <a:pos x="251" y="180"/>
                </a:cxn>
                <a:cxn ang="0">
                  <a:pos x="251" y="148"/>
                </a:cxn>
                <a:cxn ang="0">
                  <a:pos x="279" y="148"/>
                </a:cxn>
                <a:cxn ang="0">
                  <a:pos x="279" y="188"/>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cxnSp>
        <p:nvCxnSpPr>
          <p:cNvPr id="696" name="Elbow Connector 695"/>
          <p:cNvCxnSpPr/>
          <p:nvPr/>
        </p:nvCxnSpPr>
        <p:spPr>
          <a:xfrm flipV="1">
            <a:off x="2600030" y="3266211"/>
            <a:ext cx="1997977" cy="449249"/>
          </a:xfrm>
          <a:prstGeom prst="bentConnector3">
            <a:avLst>
              <a:gd name="adj1" fmla="val 363"/>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7" name="Elbow Connector 696"/>
          <p:cNvCxnSpPr/>
          <p:nvPr/>
        </p:nvCxnSpPr>
        <p:spPr>
          <a:xfrm>
            <a:off x="4963026" y="3262501"/>
            <a:ext cx="1944883" cy="282894"/>
          </a:xfrm>
          <a:prstGeom prst="bentConnector2">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8" name="Straight Connector 697"/>
          <p:cNvCxnSpPr/>
          <p:nvPr/>
        </p:nvCxnSpPr>
        <p:spPr>
          <a:xfrm flipH="1">
            <a:off x="2508632" y="3759159"/>
            <a:ext cx="351567" cy="3419"/>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9" name="TextBox 698"/>
          <p:cNvSpPr txBox="1"/>
          <p:nvPr/>
        </p:nvSpPr>
        <p:spPr>
          <a:xfrm rot="5400000">
            <a:off x="8216347" y="3645141"/>
            <a:ext cx="1584428" cy="173306"/>
          </a:xfrm>
          <a:prstGeom prst="rect">
            <a:avLst/>
          </a:prstGeom>
          <a:solidFill>
            <a:srgbClr val="0091DA"/>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Monitoring</a:t>
            </a:r>
          </a:p>
        </p:txBody>
      </p:sp>
      <p:grpSp>
        <p:nvGrpSpPr>
          <p:cNvPr id="700" name="Group 699"/>
          <p:cNvGrpSpPr/>
          <p:nvPr/>
        </p:nvGrpSpPr>
        <p:grpSpPr>
          <a:xfrm>
            <a:off x="7922071" y="2720763"/>
            <a:ext cx="290494" cy="268749"/>
            <a:chOff x="679450" y="3920225"/>
            <a:chExt cx="347472" cy="347472"/>
          </a:xfrm>
        </p:grpSpPr>
        <p:sp>
          <p:nvSpPr>
            <p:cNvPr id="701" name="Oval 700"/>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02" name="Group 701"/>
            <p:cNvGrpSpPr/>
            <p:nvPr/>
          </p:nvGrpSpPr>
          <p:grpSpPr>
            <a:xfrm>
              <a:off x="737694" y="3968008"/>
              <a:ext cx="230984" cy="228092"/>
              <a:chOff x="823643" y="3833985"/>
              <a:chExt cx="297635" cy="293909"/>
            </a:xfrm>
            <a:solidFill>
              <a:srgbClr val="FFFFFF"/>
            </a:solidFill>
          </p:grpSpPr>
          <p:sp>
            <p:nvSpPr>
              <p:cNvPr id="703"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04"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05" name="Group 704"/>
          <p:cNvGrpSpPr/>
          <p:nvPr/>
        </p:nvGrpSpPr>
        <p:grpSpPr>
          <a:xfrm>
            <a:off x="8415591" y="2720763"/>
            <a:ext cx="290494" cy="268749"/>
            <a:chOff x="679450" y="3920225"/>
            <a:chExt cx="347472" cy="347472"/>
          </a:xfrm>
        </p:grpSpPr>
        <p:sp>
          <p:nvSpPr>
            <p:cNvPr id="706" name="Oval 705"/>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07" name="Group 706"/>
            <p:cNvGrpSpPr/>
            <p:nvPr/>
          </p:nvGrpSpPr>
          <p:grpSpPr>
            <a:xfrm>
              <a:off x="737694" y="3968008"/>
              <a:ext cx="230984" cy="228092"/>
              <a:chOff x="823643" y="3833985"/>
              <a:chExt cx="297635" cy="293909"/>
            </a:xfrm>
            <a:solidFill>
              <a:srgbClr val="FFFFFF"/>
            </a:solidFill>
          </p:grpSpPr>
          <p:sp>
            <p:nvSpPr>
              <p:cNvPr id="708"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09"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10" name="Group 709"/>
          <p:cNvGrpSpPr/>
          <p:nvPr/>
        </p:nvGrpSpPr>
        <p:grpSpPr>
          <a:xfrm>
            <a:off x="8077293" y="4167760"/>
            <a:ext cx="466160" cy="150877"/>
            <a:chOff x="3524974" y="4015348"/>
            <a:chExt cx="557592" cy="298877"/>
          </a:xfrm>
        </p:grpSpPr>
        <p:cxnSp>
          <p:nvCxnSpPr>
            <p:cNvPr id="711" name="Straight Connector 710"/>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12" name="Straight Connector 711"/>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713" name="Group 712"/>
          <p:cNvGrpSpPr/>
          <p:nvPr/>
        </p:nvGrpSpPr>
        <p:grpSpPr>
          <a:xfrm rot="10800000">
            <a:off x="8106418" y="2970828"/>
            <a:ext cx="466160" cy="231164"/>
            <a:chOff x="3524974" y="4015348"/>
            <a:chExt cx="557592" cy="298877"/>
          </a:xfrm>
        </p:grpSpPr>
        <p:cxnSp>
          <p:nvCxnSpPr>
            <p:cNvPr id="714" name="Straight Connector 713"/>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15" name="Straight Connector 714"/>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716" name="Group 715"/>
          <p:cNvGrpSpPr/>
          <p:nvPr/>
        </p:nvGrpSpPr>
        <p:grpSpPr>
          <a:xfrm>
            <a:off x="1943151" y="4337497"/>
            <a:ext cx="290494" cy="268749"/>
            <a:chOff x="679450" y="3920225"/>
            <a:chExt cx="347472" cy="347472"/>
          </a:xfrm>
        </p:grpSpPr>
        <p:sp>
          <p:nvSpPr>
            <p:cNvPr id="717" name="Oval 716"/>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18" name="Group 717"/>
            <p:cNvGrpSpPr/>
            <p:nvPr/>
          </p:nvGrpSpPr>
          <p:grpSpPr>
            <a:xfrm>
              <a:off x="737694" y="3968008"/>
              <a:ext cx="230984" cy="228092"/>
              <a:chOff x="823643" y="3833985"/>
              <a:chExt cx="297635" cy="293909"/>
            </a:xfrm>
            <a:solidFill>
              <a:srgbClr val="FFFFFF"/>
            </a:solidFill>
          </p:grpSpPr>
          <p:sp>
            <p:nvSpPr>
              <p:cNvPr id="719"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20"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21" name="Group 720"/>
          <p:cNvGrpSpPr/>
          <p:nvPr/>
        </p:nvGrpSpPr>
        <p:grpSpPr>
          <a:xfrm>
            <a:off x="2450799" y="4337497"/>
            <a:ext cx="290494" cy="268749"/>
            <a:chOff x="679450" y="3920225"/>
            <a:chExt cx="347472" cy="347472"/>
          </a:xfrm>
        </p:grpSpPr>
        <p:sp>
          <p:nvSpPr>
            <p:cNvPr id="722" name="Oval 721"/>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23" name="Group 722"/>
            <p:cNvGrpSpPr/>
            <p:nvPr/>
          </p:nvGrpSpPr>
          <p:grpSpPr>
            <a:xfrm>
              <a:off x="737694" y="3968008"/>
              <a:ext cx="230984" cy="228092"/>
              <a:chOff x="823643" y="3833985"/>
              <a:chExt cx="297635" cy="293909"/>
            </a:xfrm>
            <a:solidFill>
              <a:srgbClr val="FFFFFF"/>
            </a:solidFill>
          </p:grpSpPr>
          <p:sp>
            <p:nvSpPr>
              <p:cNvPr id="724"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25"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26" name="Group 725"/>
          <p:cNvGrpSpPr/>
          <p:nvPr/>
        </p:nvGrpSpPr>
        <p:grpSpPr>
          <a:xfrm>
            <a:off x="2140996" y="4167760"/>
            <a:ext cx="466160" cy="150877"/>
            <a:chOff x="3524974" y="4015348"/>
            <a:chExt cx="557592" cy="298877"/>
          </a:xfrm>
        </p:grpSpPr>
        <p:cxnSp>
          <p:nvCxnSpPr>
            <p:cNvPr id="727" name="Straight Connector 726"/>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8" name="Straight Connector 727"/>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9" name="Group 728"/>
          <p:cNvGrpSpPr/>
          <p:nvPr/>
        </p:nvGrpSpPr>
        <p:grpSpPr>
          <a:xfrm rot="10800000">
            <a:off x="3564088" y="3104752"/>
            <a:ext cx="466160" cy="402376"/>
            <a:chOff x="3524974" y="4015348"/>
            <a:chExt cx="557592" cy="298877"/>
          </a:xfrm>
        </p:grpSpPr>
        <p:cxnSp>
          <p:nvCxnSpPr>
            <p:cNvPr id="730" name="Straight Connector 729"/>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32" name="Group 731"/>
          <p:cNvGrpSpPr/>
          <p:nvPr/>
        </p:nvGrpSpPr>
        <p:grpSpPr>
          <a:xfrm rot="10800000">
            <a:off x="6650540" y="3048319"/>
            <a:ext cx="466160" cy="476689"/>
            <a:chOff x="3524974" y="4015348"/>
            <a:chExt cx="557592" cy="298877"/>
          </a:xfrm>
        </p:grpSpPr>
        <p:cxnSp>
          <p:nvCxnSpPr>
            <p:cNvPr id="733" name="Straight Connector 732"/>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34" name="Straight Connector 733"/>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cxnSp>
        <p:nvCxnSpPr>
          <p:cNvPr id="735" name="Straight Connector 734"/>
          <p:cNvCxnSpPr/>
          <p:nvPr/>
        </p:nvCxnSpPr>
        <p:spPr>
          <a:xfrm flipH="1" flipV="1">
            <a:off x="4817594" y="3379831"/>
            <a:ext cx="2105" cy="207455"/>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6" name="Group 735"/>
          <p:cNvGrpSpPr/>
          <p:nvPr/>
        </p:nvGrpSpPr>
        <p:grpSpPr>
          <a:xfrm>
            <a:off x="5784298" y="2720763"/>
            <a:ext cx="290494" cy="268749"/>
            <a:chOff x="679450" y="3920225"/>
            <a:chExt cx="347472" cy="347472"/>
          </a:xfrm>
        </p:grpSpPr>
        <p:sp>
          <p:nvSpPr>
            <p:cNvPr id="737" name="Oval 736"/>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38" name="Group 737"/>
            <p:cNvGrpSpPr/>
            <p:nvPr/>
          </p:nvGrpSpPr>
          <p:grpSpPr>
            <a:xfrm>
              <a:off x="737694" y="3968008"/>
              <a:ext cx="230984" cy="228092"/>
              <a:chOff x="823643" y="3833985"/>
              <a:chExt cx="297635" cy="293909"/>
            </a:xfrm>
            <a:solidFill>
              <a:srgbClr val="FFFFFF"/>
            </a:solidFill>
          </p:grpSpPr>
          <p:sp>
            <p:nvSpPr>
              <p:cNvPr id="739"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40"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741" name="TextBox 740"/>
          <p:cNvSpPr txBox="1"/>
          <p:nvPr/>
        </p:nvSpPr>
        <p:spPr>
          <a:xfrm>
            <a:off x="5677758" y="2394961"/>
            <a:ext cx="709742" cy="285656"/>
          </a:xfrm>
          <a:prstGeom prst="rect">
            <a:avLst/>
          </a:prstGeom>
          <a:noFill/>
        </p:spPr>
        <p:txBody>
          <a:bodyPr wrap="none" rtlCol="0">
            <a:spAutoFit/>
          </a:bodyPr>
          <a:lstStyle/>
          <a:p>
            <a:r>
              <a:rPr lang="en-US" sz="600" dirty="0"/>
              <a:t>Incident</a:t>
            </a:r>
          </a:p>
          <a:p>
            <a:r>
              <a:rPr lang="en-US" sz="600" dirty="0"/>
              <a:t>management</a:t>
            </a:r>
          </a:p>
        </p:txBody>
      </p:sp>
      <p:cxnSp>
        <p:nvCxnSpPr>
          <p:cNvPr id="742" name="Straight Connector 741"/>
          <p:cNvCxnSpPr>
            <a:endCxn id="619" idx="4"/>
          </p:cNvCxnSpPr>
          <p:nvPr/>
        </p:nvCxnSpPr>
        <p:spPr>
          <a:xfrm flipH="1" flipV="1">
            <a:off x="2980487" y="2720763"/>
            <a:ext cx="5531" cy="208020"/>
          </a:xfrm>
          <a:prstGeom prst="line">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3" name="Group 742"/>
          <p:cNvGrpSpPr/>
          <p:nvPr/>
        </p:nvGrpSpPr>
        <p:grpSpPr>
          <a:xfrm>
            <a:off x="5090807" y="2720763"/>
            <a:ext cx="290494" cy="268749"/>
            <a:chOff x="679450" y="3920225"/>
            <a:chExt cx="347472" cy="347472"/>
          </a:xfrm>
        </p:grpSpPr>
        <p:sp>
          <p:nvSpPr>
            <p:cNvPr id="744" name="Oval 74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45" name="Group 744"/>
            <p:cNvGrpSpPr/>
            <p:nvPr/>
          </p:nvGrpSpPr>
          <p:grpSpPr>
            <a:xfrm>
              <a:off x="737694" y="3968008"/>
              <a:ext cx="230984" cy="228092"/>
              <a:chOff x="823643" y="3833985"/>
              <a:chExt cx="297635" cy="293909"/>
            </a:xfrm>
            <a:solidFill>
              <a:srgbClr val="FFFFFF"/>
            </a:solidFill>
          </p:grpSpPr>
          <p:sp>
            <p:nvSpPr>
              <p:cNvPr id="74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4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748" name="TextBox 747"/>
          <p:cNvSpPr txBox="1"/>
          <p:nvPr/>
        </p:nvSpPr>
        <p:spPr>
          <a:xfrm>
            <a:off x="2705474" y="2394961"/>
            <a:ext cx="715104" cy="285656"/>
          </a:xfrm>
          <a:prstGeom prst="rect">
            <a:avLst/>
          </a:prstGeom>
          <a:noFill/>
        </p:spPr>
        <p:txBody>
          <a:bodyPr wrap="none" rtlCol="0">
            <a:spAutoFit/>
          </a:bodyPr>
          <a:lstStyle/>
          <a:p>
            <a:r>
              <a:rPr lang="en-US" sz="600" dirty="0"/>
              <a:t>Code Update</a:t>
            </a:r>
          </a:p>
          <a:p>
            <a:r>
              <a:rPr lang="en-US" sz="600" dirty="0"/>
              <a:t>Versioning</a:t>
            </a:r>
          </a:p>
        </p:txBody>
      </p:sp>
      <p:cxnSp>
        <p:nvCxnSpPr>
          <p:cNvPr id="749" name="Straight Connector 748"/>
          <p:cNvCxnSpPr/>
          <p:nvPr/>
        </p:nvCxnSpPr>
        <p:spPr>
          <a:xfrm flipH="1" flipV="1">
            <a:off x="5235488" y="2974543"/>
            <a:ext cx="5531" cy="208020"/>
          </a:xfrm>
          <a:prstGeom prst="line">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0" name="Group 749"/>
          <p:cNvGrpSpPr/>
          <p:nvPr/>
        </p:nvGrpSpPr>
        <p:grpSpPr>
          <a:xfrm>
            <a:off x="1894458" y="2720763"/>
            <a:ext cx="290494" cy="268749"/>
            <a:chOff x="679450" y="3920225"/>
            <a:chExt cx="347472" cy="347472"/>
          </a:xfrm>
        </p:grpSpPr>
        <p:sp>
          <p:nvSpPr>
            <p:cNvPr id="751" name="Oval 750"/>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52" name="Group 751"/>
            <p:cNvGrpSpPr/>
            <p:nvPr/>
          </p:nvGrpSpPr>
          <p:grpSpPr>
            <a:xfrm>
              <a:off x="737694" y="3968008"/>
              <a:ext cx="230984" cy="228092"/>
              <a:chOff x="823643" y="3833985"/>
              <a:chExt cx="297635" cy="293909"/>
            </a:xfrm>
            <a:solidFill>
              <a:srgbClr val="FFFFFF"/>
            </a:solidFill>
          </p:grpSpPr>
          <p:sp>
            <p:nvSpPr>
              <p:cNvPr id="753"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54"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55" name="Group 754"/>
          <p:cNvGrpSpPr/>
          <p:nvPr/>
        </p:nvGrpSpPr>
        <p:grpSpPr>
          <a:xfrm>
            <a:off x="2402106" y="2720763"/>
            <a:ext cx="290494" cy="268749"/>
            <a:chOff x="679450" y="3920225"/>
            <a:chExt cx="347472" cy="347472"/>
          </a:xfrm>
        </p:grpSpPr>
        <p:sp>
          <p:nvSpPr>
            <p:cNvPr id="756" name="Oval 755"/>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57" name="Group 756"/>
            <p:cNvGrpSpPr/>
            <p:nvPr/>
          </p:nvGrpSpPr>
          <p:grpSpPr>
            <a:xfrm>
              <a:off x="737694" y="3968008"/>
              <a:ext cx="230984" cy="228092"/>
              <a:chOff x="823643" y="3833985"/>
              <a:chExt cx="297635" cy="293909"/>
            </a:xfrm>
            <a:solidFill>
              <a:srgbClr val="FFFFFF"/>
            </a:solidFill>
          </p:grpSpPr>
          <p:sp>
            <p:nvSpPr>
              <p:cNvPr id="758"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59"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60" name="Group 759"/>
          <p:cNvGrpSpPr/>
          <p:nvPr/>
        </p:nvGrpSpPr>
        <p:grpSpPr>
          <a:xfrm rot="10800000">
            <a:off x="2090464" y="3079811"/>
            <a:ext cx="466160" cy="402376"/>
            <a:chOff x="3524974" y="4015348"/>
            <a:chExt cx="557592" cy="298877"/>
          </a:xfrm>
        </p:grpSpPr>
        <p:cxnSp>
          <p:nvCxnSpPr>
            <p:cNvPr id="761" name="Straight Connector 760"/>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2" name="Straight Connector 761"/>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63" name="Straight Connector 762"/>
          <p:cNvCxnSpPr/>
          <p:nvPr/>
        </p:nvCxnSpPr>
        <p:spPr>
          <a:xfrm flipH="1">
            <a:off x="1820381" y="3762569"/>
            <a:ext cx="373206" cy="3359"/>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64" name="TextBox 763"/>
          <p:cNvSpPr txBox="1"/>
          <p:nvPr/>
        </p:nvSpPr>
        <p:spPr>
          <a:xfrm>
            <a:off x="1771329" y="2394251"/>
            <a:ext cx="584662" cy="380875"/>
          </a:xfrm>
          <a:prstGeom prst="rect">
            <a:avLst/>
          </a:prstGeom>
          <a:noFill/>
        </p:spPr>
        <p:txBody>
          <a:bodyPr wrap="none" rtlCol="0">
            <a:spAutoFit/>
          </a:bodyPr>
          <a:lstStyle/>
          <a:p>
            <a:r>
              <a:rPr lang="en-US" sz="600" dirty="0"/>
              <a:t>Secure</a:t>
            </a:r>
          </a:p>
          <a:p>
            <a:r>
              <a:rPr lang="en-US" sz="600" dirty="0"/>
              <a:t> coding</a:t>
            </a:r>
          </a:p>
          <a:p>
            <a:r>
              <a:rPr lang="en-US" sz="600" dirty="0"/>
              <a:t>standards</a:t>
            </a:r>
          </a:p>
        </p:txBody>
      </p:sp>
      <p:sp>
        <p:nvSpPr>
          <p:cNvPr id="765" name="TextBox 764"/>
          <p:cNvSpPr txBox="1"/>
          <p:nvPr/>
        </p:nvSpPr>
        <p:spPr>
          <a:xfrm>
            <a:off x="1771977" y="4634140"/>
            <a:ext cx="743693" cy="285656"/>
          </a:xfrm>
          <a:prstGeom prst="rect">
            <a:avLst/>
          </a:prstGeom>
          <a:noFill/>
        </p:spPr>
        <p:txBody>
          <a:bodyPr wrap="none" rtlCol="0">
            <a:spAutoFit/>
          </a:bodyPr>
          <a:lstStyle/>
          <a:p>
            <a:r>
              <a:rPr lang="en-US" sz="600" dirty="0"/>
              <a:t>Security</a:t>
            </a:r>
          </a:p>
          <a:p>
            <a:r>
              <a:rPr lang="en-US" sz="600" dirty="0"/>
              <a:t>Requirements</a:t>
            </a:r>
          </a:p>
        </p:txBody>
      </p:sp>
      <p:grpSp>
        <p:nvGrpSpPr>
          <p:cNvPr id="10" name="Group 9"/>
          <p:cNvGrpSpPr/>
          <p:nvPr/>
        </p:nvGrpSpPr>
        <p:grpSpPr>
          <a:xfrm>
            <a:off x="1321907" y="2762452"/>
            <a:ext cx="292330" cy="337071"/>
            <a:chOff x="1321907" y="2762452"/>
            <a:chExt cx="292330" cy="337071"/>
          </a:xfrm>
        </p:grpSpPr>
        <p:sp>
          <p:nvSpPr>
            <p:cNvPr id="766" name="Freeform 5"/>
            <p:cNvSpPr>
              <a:spLocks noEditPoints="1"/>
            </p:cNvSpPr>
            <p:nvPr/>
          </p:nvSpPr>
          <p:spPr bwMode="auto">
            <a:xfrm>
              <a:off x="1355279" y="2762452"/>
              <a:ext cx="258958" cy="187498"/>
            </a:xfrm>
            <a:custGeom>
              <a:avLst/>
              <a:gdLst>
                <a:gd name="T0" fmla="*/ 126 w 152"/>
                <a:gd name="T1" fmla="*/ 18 h 131"/>
                <a:gd name="T2" fmla="*/ 76 w 152"/>
                <a:gd name="T3" fmla="*/ 0 h 131"/>
                <a:gd name="T4" fmla="*/ 14 w 152"/>
                <a:gd name="T5" fmla="*/ 120 h 131"/>
                <a:gd name="T6" fmla="*/ 8 w 152"/>
                <a:gd name="T7" fmla="*/ 80 h 131"/>
                <a:gd name="T8" fmla="*/ 38 w 152"/>
                <a:gd name="T9" fmla="*/ 114 h 131"/>
                <a:gd name="T10" fmla="*/ 48 w 152"/>
                <a:gd name="T11" fmla="*/ 120 h 131"/>
                <a:gd name="T12" fmla="*/ 48 w 152"/>
                <a:gd name="T13" fmla="*/ 118 h 131"/>
                <a:gd name="T14" fmla="*/ 72 w 152"/>
                <a:gd name="T15" fmla="*/ 120 h 131"/>
                <a:gd name="T16" fmla="*/ 80 w 152"/>
                <a:gd name="T17" fmla="*/ 112 h 131"/>
                <a:gd name="T18" fmla="*/ 101 w 152"/>
                <a:gd name="T19" fmla="*/ 125 h 131"/>
                <a:gd name="T20" fmla="*/ 111 w 152"/>
                <a:gd name="T21" fmla="*/ 122 h 131"/>
                <a:gd name="T22" fmla="*/ 128 w 152"/>
                <a:gd name="T23" fmla="*/ 125 h 131"/>
                <a:gd name="T24" fmla="*/ 134 w 152"/>
                <a:gd name="T25" fmla="*/ 124 h 131"/>
                <a:gd name="T26" fmla="*/ 152 w 152"/>
                <a:gd name="T27" fmla="*/ 80 h 131"/>
                <a:gd name="T28" fmla="*/ 32 w 152"/>
                <a:gd name="T29" fmla="*/ 72 h 131"/>
                <a:gd name="T30" fmla="*/ 26 w 152"/>
                <a:gd name="T31" fmla="*/ 30 h 131"/>
                <a:gd name="T32" fmla="*/ 32 w 152"/>
                <a:gd name="T33" fmla="*/ 72 h 131"/>
                <a:gd name="T34" fmla="*/ 52 w 152"/>
                <a:gd name="T35" fmla="*/ 13 h 131"/>
                <a:gd name="T36" fmla="*/ 32 w 152"/>
                <a:gd name="T37" fmla="*/ 24 h 131"/>
                <a:gd name="T38" fmla="*/ 45 w 152"/>
                <a:gd name="T39" fmla="*/ 111 h 131"/>
                <a:gd name="T40" fmla="*/ 72 w 152"/>
                <a:gd name="T41" fmla="*/ 80 h 131"/>
                <a:gd name="T42" fmla="*/ 72 w 152"/>
                <a:gd name="T43" fmla="*/ 72 h 131"/>
                <a:gd name="T44" fmla="*/ 45 w 152"/>
                <a:gd name="T45" fmla="*/ 41 h 131"/>
                <a:gd name="T46" fmla="*/ 72 w 152"/>
                <a:gd name="T47" fmla="*/ 72 h 131"/>
                <a:gd name="T48" fmla="*/ 48 w 152"/>
                <a:gd name="T49" fmla="*/ 34 h 131"/>
                <a:gd name="T50" fmla="*/ 72 w 152"/>
                <a:gd name="T51" fmla="*/ 40 h 131"/>
                <a:gd name="T52" fmla="*/ 111 w 152"/>
                <a:gd name="T53" fmla="*/ 30 h 131"/>
                <a:gd name="T54" fmla="*/ 120 w 152"/>
                <a:gd name="T55" fmla="*/ 24 h 131"/>
                <a:gd name="T56" fmla="*/ 104 w 152"/>
                <a:gd name="T57" fmla="*/ 34 h 131"/>
                <a:gd name="T58" fmla="*/ 80 w 152"/>
                <a:gd name="T59" fmla="*/ 9 h 131"/>
                <a:gd name="T60" fmla="*/ 80 w 152"/>
                <a:gd name="T61" fmla="*/ 104 h 131"/>
                <a:gd name="T62" fmla="*/ 112 w 152"/>
                <a:gd name="T63" fmla="*/ 80 h 131"/>
                <a:gd name="T64" fmla="*/ 80 w 152"/>
                <a:gd name="T65" fmla="*/ 72 h 131"/>
                <a:gd name="T66" fmla="*/ 107 w 152"/>
                <a:gd name="T67" fmla="*/ 41 h 131"/>
                <a:gd name="T68" fmla="*/ 80 w 152"/>
                <a:gd name="T69" fmla="*/ 72 h 131"/>
                <a:gd name="T70" fmla="*/ 114 w 152"/>
                <a:gd name="T71" fmla="*/ 114 h 131"/>
                <a:gd name="T72" fmla="*/ 144 w 152"/>
                <a:gd name="T73" fmla="*/ 80 h 131"/>
                <a:gd name="T74" fmla="*/ 120 w 152"/>
                <a:gd name="T75" fmla="*/ 72 h 131"/>
                <a:gd name="T76" fmla="*/ 126 w 152"/>
                <a:gd name="T77" fmla="*/ 30 h 131"/>
                <a:gd name="T78" fmla="*/ 120 w 152"/>
                <a:gd name="T79" fmla="*/ 7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31">
                  <a:moveTo>
                    <a:pt x="152" y="72"/>
                  </a:moveTo>
                  <a:cubicBezTo>
                    <a:pt x="151" y="51"/>
                    <a:pt x="141" y="32"/>
                    <a:pt x="126" y="18"/>
                  </a:cubicBezTo>
                  <a:cubicBezTo>
                    <a:pt x="126" y="18"/>
                    <a:pt x="126" y="18"/>
                    <a:pt x="126" y="18"/>
                  </a:cubicBezTo>
                  <a:cubicBezTo>
                    <a:pt x="112" y="7"/>
                    <a:pt x="95" y="0"/>
                    <a:pt x="76" y="0"/>
                  </a:cubicBezTo>
                  <a:cubicBezTo>
                    <a:pt x="34" y="0"/>
                    <a:pt x="0" y="34"/>
                    <a:pt x="0" y="76"/>
                  </a:cubicBezTo>
                  <a:cubicBezTo>
                    <a:pt x="0" y="92"/>
                    <a:pt x="5" y="108"/>
                    <a:pt x="14" y="120"/>
                  </a:cubicBezTo>
                  <a:cubicBezTo>
                    <a:pt x="24" y="120"/>
                    <a:pt x="24" y="120"/>
                    <a:pt x="24" y="120"/>
                  </a:cubicBezTo>
                  <a:cubicBezTo>
                    <a:pt x="15" y="109"/>
                    <a:pt x="9" y="95"/>
                    <a:pt x="8" y="80"/>
                  </a:cubicBezTo>
                  <a:cubicBezTo>
                    <a:pt x="32" y="80"/>
                    <a:pt x="32" y="80"/>
                    <a:pt x="32" y="80"/>
                  </a:cubicBezTo>
                  <a:cubicBezTo>
                    <a:pt x="32" y="92"/>
                    <a:pt x="35" y="104"/>
                    <a:pt x="38" y="114"/>
                  </a:cubicBezTo>
                  <a:cubicBezTo>
                    <a:pt x="35" y="116"/>
                    <a:pt x="32" y="118"/>
                    <a:pt x="30" y="120"/>
                  </a:cubicBezTo>
                  <a:cubicBezTo>
                    <a:pt x="48" y="120"/>
                    <a:pt x="48" y="120"/>
                    <a:pt x="48" y="120"/>
                  </a:cubicBezTo>
                  <a:cubicBezTo>
                    <a:pt x="49" y="120"/>
                    <a:pt x="49" y="120"/>
                    <a:pt x="49" y="120"/>
                  </a:cubicBezTo>
                  <a:cubicBezTo>
                    <a:pt x="48" y="119"/>
                    <a:pt x="48" y="119"/>
                    <a:pt x="48" y="118"/>
                  </a:cubicBezTo>
                  <a:cubicBezTo>
                    <a:pt x="55" y="115"/>
                    <a:pt x="63" y="113"/>
                    <a:pt x="72" y="112"/>
                  </a:cubicBezTo>
                  <a:cubicBezTo>
                    <a:pt x="72" y="120"/>
                    <a:pt x="72" y="120"/>
                    <a:pt x="72" y="120"/>
                  </a:cubicBezTo>
                  <a:cubicBezTo>
                    <a:pt x="80" y="120"/>
                    <a:pt x="80" y="120"/>
                    <a:pt x="80" y="120"/>
                  </a:cubicBezTo>
                  <a:cubicBezTo>
                    <a:pt x="80" y="112"/>
                    <a:pt x="80" y="112"/>
                    <a:pt x="80" y="112"/>
                  </a:cubicBezTo>
                  <a:cubicBezTo>
                    <a:pt x="89" y="113"/>
                    <a:pt x="97" y="115"/>
                    <a:pt x="104" y="118"/>
                  </a:cubicBezTo>
                  <a:cubicBezTo>
                    <a:pt x="103" y="121"/>
                    <a:pt x="102" y="123"/>
                    <a:pt x="101" y="125"/>
                  </a:cubicBezTo>
                  <a:cubicBezTo>
                    <a:pt x="103" y="127"/>
                    <a:pt x="105" y="129"/>
                    <a:pt x="106" y="131"/>
                  </a:cubicBezTo>
                  <a:cubicBezTo>
                    <a:pt x="108" y="129"/>
                    <a:pt x="109" y="125"/>
                    <a:pt x="111" y="122"/>
                  </a:cubicBezTo>
                  <a:cubicBezTo>
                    <a:pt x="114" y="124"/>
                    <a:pt x="116" y="125"/>
                    <a:pt x="118" y="127"/>
                  </a:cubicBezTo>
                  <a:cubicBezTo>
                    <a:pt x="121" y="126"/>
                    <a:pt x="125" y="125"/>
                    <a:pt x="128" y="125"/>
                  </a:cubicBezTo>
                  <a:cubicBezTo>
                    <a:pt x="130" y="125"/>
                    <a:pt x="131" y="125"/>
                    <a:pt x="133" y="125"/>
                  </a:cubicBezTo>
                  <a:cubicBezTo>
                    <a:pt x="133" y="125"/>
                    <a:pt x="134" y="125"/>
                    <a:pt x="134" y="124"/>
                  </a:cubicBezTo>
                  <a:cubicBezTo>
                    <a:pt x="145" y="112"/>
                    <a:pt x="151" y="97"/>
                    <a:pt x="152" y="80"/>
                  </a:cubicBezTo>
                  <a:cubicBezTo>
                    <a:pt x="152" y="80"/>
                    <a:pt x="152" y="80"/>
                    <a:pt x="152" y="80"/>
                  </a:cubicBezTo>
                  <a:cubicBezTo>
                    <a:pt x="152" y="72"/>
                    <a:pt x="152" y="72"/>
                    <a:pt x="152" y="72"/>
                  </a:cubicBezTo>
                  <a:close/>
                  <a:moveTo>
                    <a:pt x="32" y="72"/>
                  </a:moveTo>
                  <a:cubicBezTo>
                    <a:pt x="8" y="72"/>
                    <a:pt x="8" y="72"/>
                    <a:pt x="8" y="72"/>
                  </a:cubicBezTo>
                  <a:cubicBezTo>
                    <a:pt x="9" y="56"/>
                    <a:pt x="16" y="41"/>
                    <a:pt x="26" y="30"/>
                  </a:cubicBezTo>
                  <a:cubicBezTo>
                    <a:pt x="30" y="33"/>
                    <a:pt x="34" y="35"/>
                    <a:pt x="38" y="38"/>
                  </a:cubicBezTo>
                  <a:cubicBezTo>
                    <a:pt x="35" y="48"/>
                    <a:pt x="32" y="60"/>
                    <a:pt x="32" y="72"/>
                  </a:cubicBezTo>
                  <a:close/>
                  <a:moveTo>
                    <a:pt x="32" y="24"/>
                  </a:moveTo>
                  <a:cubicBezTo>
                    <a:pt x="38" y="19"/>
                    <a:pt x="45" y="15"/>
                    <a:pt x="52" y="13"/>
                  </a:cubicBezTo>
                  <a:cubicBezTo>
                    <a:pt x="48" y="17"/>
                    <a:pt x="44" y="23"/>
                    <a:pt x="41" y="30"/>
                  </a:cubicBezTo>
                  <a:cubicBezTo>
                    <a:pt x="38" y="28"/>
                    <a:pt x="35" y="26"/>
                    <a:pt x="32" y="24"/>
                  </a:cubicBezTo>
                  <a:close/>
                  <a:moveTo>
                    <a:pt x="72" y="104"/>
                  </a:moveTo>
                  <a:cubicBezTo>
                    <a:pt x="62" y="105"/>
                    <a:pt x="53" y="107"/>
                    <a:pt x="45" y="111"/>
                  </a:cubicBezTo>
                  <a:cubicBezTo>
                    <a:pt x="42" y="102"/>
                    <a:pt x="40" y="91"/>
                    <a:pt x="40" y="80"/>
                  </a:cubicBezTo>
                  <a:cubicBezTo>
                    <a:pt x="72" y="80"/>
                    <a:pt x="72" y="80"/>
                    <a:pt x="72" y="80"/>
                  </a:cubicBezTo>
                  <a:lnTo>
                    <a:pt x="72" y="104"/>
                  </a:lnTo>
                  <a:close/>
                  <a:moveTo>
                    <a:pt x="72" y="72"/>
                  </a:moveTo>
                  <a:cubicBezTo>
                    <a:pt x="40" y="72"/>
                    <a:pt x="40" y="72"/>
                    <a:pt x="40" y="72"/>
                  </a:cubicBezTo>
                  <a:cubicBezTo>
                    <a:pt x="40" y="61"/>
                    <a:pt x="42" y="51"/>
                    <a:pt x="45" y="41"/>
                  </a:cubicBezTo>
                  <a:cubicBezTo>
                    <a:pt x="53" y="45"/>
                    <a:pt x="62" y="47"/>
                    <a:pt x="72" y="48"/>
                  </a:cubicBezTo>
                  <a:lnTo>
                    <a:pt x="72" y="72"/>
                  </a:lnTo>
                  <a:close/>
                  <a:moveTo>
                    <a:pt x="72" y="40"/>
                  </a:moveTo>
                  <a:cubicBezTo>
                    <a:pt x="63" y="39"/>
                    <a:pt x="55" y="37"/>
                    <a:pt x="48" y="34"/>
                  </a:cubicBezTo>
                  <a:cubicBezTo>
                    <a:pt x="54" y="20"/>
                    <a:pt x="62" y="11"/>
                    <a:pt x="72" y="9"/>
                  </a:cubicBezTo>
                  <a:lnTo>
                    <a:pt x="72" y="40"/>
                  </a:lnTo>
                  <a:close/>
                  <a:moveTo>
                    <a:pt x="120" y="24"/>
                  </a:moveTo>
                  <a:cubicBezTo>
                    <a:pt x="117" y="26"/>
                    <a:pt x="114" y="28"/>
                    <a:pt x="111" y="30"/>
                  </a:cubicBezTo>
                  <a:cubicBezTo>
                    <a:pt x="108" y="23"/>
                    <a:pt x="104" y="17"/>
                    <a:pt x="100" y="13"/>
                  </a:cubicBezTo>
                  <a:cubicBezTo>
                    <a:pt x="107" y="15"/>
                    <a:pt x="114" y="19"/>
                    <a:pt x="120" y="24"/>
                  </a:cubicBezTo>
                  <a:close/>
                  <a:moveTo>
                    <a:pt x="80" y="9"/>
                  </a:moveTo>
                  <a:cubicBezTo>
                    <a:pt x="90" y="11"/>
                    <a:pt x="98" y="20"/>
                    <a:pt x="104" y="34"/>
                  </a:cubicBezTo>
                  <a:cubicBezTo>
                    <a:pt x="97" y="37"/>
                    <a:pt x="89" y="39"/>
                    <a:pt x="80" y="40"/>
                  </a:cubicBezTo>
                  <a:lnTo>
                    <a:pt x="80" y="9"/>
                  </a:lnTo>
                  <a:close/>
                  <a:moveTo>
                    <a:pt x="107" y="111"/>
                  </a:moveTo>
                  <a:cubicBezTo>
                    <a:pt x="99" y="107"/>
                    <a:pt x="90" y="105"/>
                    <a:pt x="80" y="104"/>
                  </a:cubicBezTo>
                  <a:cubicBezTo>
                    <a:pt x="80" y="80"/>
                    <a:pt x="80" y="80"/>
                    <a:pt x="80" y="80"/>
                  </a:cubicBezTo>
                  <a:cubicBezTo>
                    <a:pt x="112" y="80"/>
                    <a:pt x="112" y="80"/>
                    <a:pt x="112" y="80"/>
                  </a:cubicBezTo>
                  <a:cubicBezTo>
                    <a:pt x="112" y="91"/>
                    <a:pt x="110" y="102"/>
                    <a:pt x="107" y="111"/>
                  </a:cubicBezTo>
                  <a:close/>
                  <a:moveTo>
                    <a:pt x="80" y="72"/>
                  </a:moveTo>
                  <a:cubicBezTo>
                    <a:pt x="80" y="48"/>
                    <a:pt x="80" y="48"/>
                    <a:pt x="80" y="48"/>
                  </a:cubicBezTo>
                  <a:cubicBezTo>
                    <a:pt x="90" y="47"/>
                    <a:pt x="99" y="45"/>
                    <a:pt x="107" y="41"/>
                  </a:cubicBezTo>
                  <a:cubicBezTo>
                    <a:pt x="110" y="51"/>
                    <a:pt x="112" y="61"/>
                    <a:pt x="112" y="72"/>
                  </a:cubicBezTo>
                  <a:lnTo>
                    <a:pt x="80" y="72"/>
                  </a:lnTo>
                  <a:close/>
                  <a:moveTo>
                    <a:pt x="125" y="122"/>
                  </a:moveTo>
                  <a:cubicBezTo>
                    <a:pt x="122" y="119"/>
                    <a:pt x="118" y="117"/>
                    <a:pt x="114" y="114"/>
                  </a:cubicBezTo>
                  <a:cubicBezTo>
                    <a:pt x="117" y="104"/>
                    <a:pt x="120" y="92"/>
                    <a:pt x="120" y="80"/>
                  </a:cubicBezTo>
                  <a:cubicBezTo>
                    <a:pt x="144" y="80"/>
                    <a:pt x="144" y="80"/>
                    <a:pt x="144" y="80"/>
                  </a:cubicBezTo>
                  <a:cubicBezTo>
                    <a:pt x="143" y="96"/>
                    <a:pt x="136" y="111"/>
                    <a:pt x="125" y="122"/>
                  </a:cubicBezTo>
                  <a:close/>
                  <a:moveTo>
                    <a:pt x="120" y="72"/>
                  </a:moveTo>
                  <a:cubicBezTo>
                    <a:pt x="120" y="60"/>
                    <a:pt x="117" y="48"/>
                    <a:pt x="114" y="38"/>
                  </a:cubicBezTo>
                  <a:cubicBezTo>
                    <a:pt x="118" y="35"/>
                    <a:pt x="122" y="33"/>
                    <a:pt x="126" y="30"/>
                  </a:cubicBezTo>
                  <a:cubicBezTo>
                    <a:pt x="136" y="41"/>
                    <a:pt x="143" y="56"/>
                    <a:pt x="144" y="72"/>
                  </a:cubicBezTo>
                  <a:lnTo>
                    <a:pt x="120" y="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67" name="Freeform 6"/>
            <p:cNvSpPr>
              <a:spLocks/>
            </p:cNvSpPr>
            <p:nvPr/>
          </p:nvSpPr>
          <p:spPr bwMode="auto">
            <a:xfrm>
              <a:off x="1321907" y="2953236"/>
              <a:ext cx="201201" cy="146287"/>
            </a:xfrm>
            <a:custGeom>
              <a:avLst/>
              <a:gdLst>
                <a:gd name="T0" fmla="*/ 212 w 225"/>
                <a:gd name="T1" fmla="*/ 4 h 96"/>
                <a:gd name="T2" fmla="*/ 205 w 225"/>
                <a:gd name="T3" fmla="*/ 6 h 96"/>
                <a:gd name="T4" fmla="*/ 200 w 225"/>
                <a:gd name="T5" fmla="*/ 5 h 96"/>
                <a:gd name="T6" fmla="*/ 192 w 225"/>
                <a:gd name="T7" fmla="*/ 8 h 96"/>
                <a:gd name="T8" fmla="*/ 168 w 225"/>
                <a:gd name="T9" fmla="*/ 32 h 96"/>
                <a:gd name="T10" fmla="*/ 132 w 225"/>
                <a:gd name="T11" fmla="*/ 32 h 96"/>
                <a:gd name="T12" fmla="*/ 116 w 225"/>
                <a:gd name="T13" fmla="*/ 24 h 96"/>
                <a:gd name="T14" fmla="*/ 160 w 225"/>
                <a:gd name="T15" fmla="*/ 24 h 96"/>
                <a:gd name="T16" fmla="*/ 172 w 225"/>
                <a:gd name="T17" fmla="*/ 12 h 96"/>
                <a:gd name="T18" fmla="*/ 160 w 225"/>
                <a:gd name="T19" fmla="*/ 0 h 96"/>
                <a:gd name="T20" fmla="*/ 120 w 225"/>
                <a:gd name="T21" fmla="*/ 0 h 96"/>
                <a:gd name="T22" fmla="*/ 72 w 225"/>
                <a:gd name="T23" fmla="*/ 0 h 96"/>
                <a:gd name="T24" fmla="*/ 0 w 225"/>
                <a:gd name="T25" fmla="*/ 36 h 96"/>
                <a:gd name="T26" fmla="*/ 0 w 225"/>
                <a:gd name="T27" fmla="*/ 96 h 96"/>
                <a:gd name="T28" fmla="*/ 80 w 225"/>
                <a:gd name="T29" fmla="*/ 56 h 96"/>
                <a:gd name="T30" fmla="*/ 108 w 225"/>
                <a:gd name="T31" fmla="*/ 68 h 96"/>
                <a:gd name="T32" fmla="*/ 176 w 225"/>
                <a:gd name="T33" fmla="*/ 68 h 96"/>
                <a:gd name="T34" fmla="*/ 220 w 225"/>
                <a:gd name="T35" fmla="*/ 24 h 96"/>
                <a:gd name="T36" fmla="*/ 220 w 225"/>
                <a:gd name="T37" fmla="*/ 7 h 96"/>
                <a:gd name="T38" fmla="*/ 212 w 225"/>
                <a:gd name="T39" fmla="*/ 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5" h="96">
                  <a:moveTo>
                    <a:pt x="212" y="4"/>
                  </a:moveTo>
                  <a:cubicBezTo>
                    <a:pt x="210" y="4"/>
                    <a:pt x="207" y="4"/>
                    <a:pt x="205" y="6"/>
                  </a:cubicBezTo>
                  <a:cubicBezTo>
                    <a:pt x="204" y="5"/>
                    <a:pt x="202" y="5"/>
                    <a:pt x="200" y="5"/>
                  </a:cubicBezTo>
                  <a:cubicBezTo>
                    <a:pt x="197" y="5"/>
                    <a:pt x="194" y="6"/>
                    <a:pt x="192" y="8"/>
                  </a:cubicBezTo>
                  <a:cubicBezTo>
                    <a:pt x="168" y="32"/>
                    <a:pt x="168" y="32"/>
                    <a:pt x="168" y="32"/>
                  </a:cubicBezTo>
                  <a:cubicBezTo>
                    <a:pt x="132" y="32"/>
                    <a:pt x="132" y="32"/>
                    <a:pt x="132" y="32"/>
                  </a:cubicBezTo>
                  <a:cubicBezTo>
                    <a:pt x="116" y="24"/>
                    <a:pt x="116" y="24"/>
                    <a:pt x="116" y="24"/>
                  </a:cubicBezTo>
                  <a:cubicBezTo>
                    <a:pt x="160" y="24"/>
                    <a:pt x="160" y="24"/>
                    <a:pt x="160" y="24"/>
                  </a:cubicBezTo>
                  <a:cubicBezTo>
                    <a:pt x="167" y="24"/>
                    <a:pt x="172" y="19"/>
                    <a:pt x="172" y="12"/>
                  </a:cubicBezTo>
                  <a:cubicBezTo>
                    <a:pt x="172" y="5"/>
                    <a:pt x="167" y="0"/>
                    <a:pt x="160" y="0"/>
                  </a:cubicBezTo>
                  <a:cubicBezTo>
                    <a:pt x="120" y="0"/>
                    <a:pt x="120" y="0"/>
                    <a:pt x="120" y="0"/>
                  </a:cubicBezTo>
                  <a:cubicBezTo>
                    <a:pt x="72" y="0"/>
                    <a:pt x="72" y="0"/>
                    <a:pt x="72" y="0"/>
                  </a:cubicBezTo>
                  <a:cubicBezTo>
                    <a:pt x="0" y="36"/>
                    <a:pt x="0" y="36"/>
                    <a:pt x="0" y="36"/>
                  </a:cubicBezTo>
                  <a:cubicBezTo>
                    <a:pt x="0" y="96"/>
                    <a:pt x="0" y="96"/>
                    <a:pt x="0" y="96"/>
                  </a:cubicBezTo>
                  <a:cubicBezTo>
                    <a:pt x="80" y="56"/>
                    <a:pt x="80" y="56"/>
                    <a:pt x="80" y="56"/>
                  </a:cubicBezTo>
                  <a:cubicBezTo>
                    <a:pt x="108" y="68"/>
                    <a:pt x="108" y="68"/>
                    <a:pt x="108" y="68"/>
                  </a:cubicBezTo>
                  <a:cubicBezTo>
                    <a:pt x="176" y="68"/>
                    <a:pt x="176" y="68"/>
                    <a:pt x="176" y="68"/>
                  </a:cubicBezTo>
                  <a:cubicBezTo>
                    <a:pt x="220" y="24"/>
                    <a:pt x="220" y="24"/>
                    <a:pt x="220" y="24"/>
                  </a:cubicBezTo>
                  <a:cubicBezTo>
                    <a:pt x="225" y="19"/>
                    <a:pt x="225" y="12"/>
                    <a:pt x="220" y="7"/>
                  </a:cubicBezTo>
                  <a:cubicBezTo>
                    <a:pt x="218" y="5"/>
                    <a:pt x="215" y="4"/>
                    <a:pt x="212" y="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grpSp>
      <p:grpSp>
        <p:nvGrpSpPr>
          <p:cNvPr id="768" name="Group 767"/>
          <p:cNvGrpSpPr/>
          <p:nvPr/>
        </p:nvGrpSpPr>
        <p:grpSpPr>
          <a:xfrm>
            <a:off x="3602480" y="3611403"/>
            <a:ext cx="382230" cy="353617"/>
            <a:chOff x="8180522" y="459396"/>
            <a:chExt cx="612752" cy="612752"/>
          </a:xfrm>
        </p:grpSpPr>
        <p:sp>
          <p:nvSpPr>
            <p:cNvPr id="769" name="Oval 768"/>
            <p:cNvSpPr/>
            <p:nvPr/>
          </p:nvSpPr>
          <p:spPr>
            <a:xfrm>
              <a:off x="8180522" y="459396"/>
              <a:ext cx="612752" cy="6127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70" name="Group 769"/>
            <p:cNvGrpSpPr/>
            <p:nvPr/>
          </p:nvGrpSpPr>
          <p:grpSpPr>
            <a:xfrm>
              <a:off x="8298009" y="568669"/>
              <a:ext cx="434387" cy="368137"/>
              <a:chOff x="8423275" y="233363"/>
              <a:chExt cx="1090613" cy="995362"/>
            </a:xfrm>
            <a:solidFill>
              <a:schemeClr val="bg1"/>
            </a:solidFill>
          </p:grpSpPr>
          <p:sp>
            <p:nvSpPr>
              <p:cNvPr id="771" name="Freeform 187"/>
              <p:cNvSpPr>
                <a:spLocks/>
              </p:cNvSpPr>
              <p:nvPr/>
            </p:nvSpPr>
            <p:spPr bwMode="auto">
              <a:xfrm>
                <a:off x="9332913" y="1111250"/>
                <a:ext cx="180975" cy="117475"/>
              </a:xfrm>
              <a:custGeom>
                <a:avLst/>
                <a:gdLst>
                  <a:gd name="T0" fmla="*/ 48 w 48"/>
                  <a:gd name="T1" fmla="*/ 7 h 31"/>
                  <a:gd name="T2" fmla="*/ 48 w 48"/>
                  <a:gd name="T3" fmla="*/ 24 h 31"/>
                  <a:gd name="T4" fmla="*/ 42 w 48"/>
                  <a:gd name="T5" fmla="*/ 31 h 31"/>
                  <a:gd name="T6" fmla="*/ 7 w 48"/>
                  <a:gd name="T7" fmla="*/ 31 h 31"/>
                  <a:gd name="T8" fmla="*/ 0 w 48"/>
                  <a:gd name="T9" fmla="*/ 24 h 31"/>
                  <a:gd name="T10" fmla="*/ 0 w 48"/>
                  <a:gd name="T11" fmla="*/ 7 h 31"/>
                  <a:gd name="T12" fmla="*/ 7 w 48"/>
                  <a:gd name="T13" fmla="*/ 0 h 31"/>
                  <a:gd name="T14" fmla="*/ 42 w 48"/>
                  <a:gd name="T15" fmla="*/ 0 h 31"/>
                  <a:gd name="T16" fmla="*/ 48 w 4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7"/>
                    </a:moveTo>
                    <a:cubicBezTo>
                      <a:pt x="48" y="24"/>
                      <a:pt x="48" y="24"/>
                      <a:pt x="48" y="24"/>
                    </a:cubicBezTo>
                    <a:cubicBezTo>
                      <a:pt x="48" y="28"/>
                      <a:pt x="45" y="31"/>
                      <a:pt x="42" y="31"/>
                    </a:cubicBezTo>
                    <a:cubicBezTo>
                      <a:pt x="7" y="31"/>
                      <a:pt x="7" y="31"/>
                      <a:pt x="7" y="31"/>
                    </a:cubicBezTo>
                    <a:cubicBezTo>
                      <a:pt x="3" y="31"/>
                      <a:pt x="0" y="28"/>
                      <a:pt x="0" y="24"/>
                    </a:cubicBezTo>
                    <a:cubicBezTo>
                      <a:pt x="0" y="7"/>
                      <a:pt x="0" y="7"/>
                      <a:pt x="0" y="7"/>
                    </a:cubicBezTo>
                    <a:cubicBezTo>
                      <a:pt x="0" y="3"/>
                      <a:pt x="3" y="0"/>
                      <a:pt x="7" y="0"/>
                    </a:cubicBezTo>
                    <a:cubicBezTo>
                      <a:pt x="42" y="0"/>
                      <a:pt x="42" y="0"/>
                      <a:pt x="42" y="0"/>
                    </a:cubicBezTo>
                    <a:cubicBezTo>
                      <a:pt x="45" y="0"/>
                      <a:pt x="48" y="3"/>
                      <a:pt x="48" y="7"/>
                    </a:cubicBezTo>
                    <a:close/>
                  </a:path>
                </a:pathLst>
              </a:custGeom>
              <a:ln w="6350">
                <a:solidFill>
                  <a:srgbClr val="0091DA"/>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2" name="Freeform 188"/>
              <p:cNvSpPr>
                <a:spLocks/>
              </p:cNvSpPr>
              <p:nvPr/>
            </p:nvSpPr>
            <p:spPr bwMode="auto">
              <a:xfrm>
                <a:off x="9332913" y="754063"/>
                <a:ext cx="180975" cy="117475"/>
              </a:xfrm>
              <a:custGeom>
                <a:avLst/>
                <a:gdLst>
                  <a:gd name="T0" fmla="*/ 48 w 48"/>
                  <a:gd name="T1" fmla="*/ 7 h 31"/>
                  <a:gd name="T2" fmla="*/ 48 w 48"/>
                  <a:gd name="T3" fmla="*/ 25 h 31"/>
                  <a:gd name="T4" fmla="*/ 42 w 48"/>
                  <a:gd name="T5" fmla="*/ 31 h 31"/>
                  <a:gd name="T6" fmla="*/ 7 w 48"/>
                  <a:gd name="T7" fmla="*/ 31 h 31"/>
                  <a:gd name="T8" fmla="*/ 0 w 48"/>
                  <a:gd name="T9" fmla="*/ 25 h 31"/>
                  <a:gd name="T10" fmla="*/ 0 w 48"/>
                  <a:gd name="T11" fmla="*/ 7 h 31"/>
                  <a:gd name="T12" fmla="*/ 7 w 48"/>
                  <a:gd name="T13" fmla="*/ 0 h 31"/>
                  <a:gd name="T14" fmla="*/ 42 w 48"/>
                  <a:gd name="T15" fmla="*/ 0 h 31"/>
                  <a:gd name="T16" fmla="*/ 48 w 4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7"/>
                    </a:moveTo>
                    <a:cubicBezTo>
                      <a:pt x="48" y="25"/>
                      <a:pt x="48" y="25"/>
                      <a:pt x="48" y="25"/>
                    </a:cubicBezTo>
                    <a:cubicBezTo>
                      <a:pt x="48" y="28"/>
                      <a:pt x="45" y="31"/>
                      <a:pt x="42" y="31"/>
                    </a:cubicBezTo>
                    <a:cubicBezTo>
                      <a:pt x="7" y="31"/>
                      <a:pt x="7" y="31"/>
                      <a:pt x="7" y="31"/>
                    </a:cubicBezTo>
                    <a:cubicBezTo>
                      <a:pt x="3" y="31"/>
                      <a:pt x="0" y="28"/>
                      <a:pt x="0" y="25"/>
                    </a:cubicBezTo>
                    <a:cubicBezTo>
                      <a:pt x="0" y="7"/>
                      <a:pt x="0" y="7"/>
                      <a:pt x="0" y="7"/>
                    </a:cubicBezTo>
                    <a:cubicBezTo>
                      <a:pt x="0" y="3"/>
                      <a:pt x="3" y="0"/>
                      <a:pt x="7" y="0"/>
                    </a:cubicBezTo>
                    <a:cubicBezTo>
                      <a:pt x="42" y="0"/>
                      <a:pt x="42" y="0"/>
                      <a:pt x="42" y="0"/>
                    </a:cubicBezTo>
                    <a:cubicBezTo>
                      <a:pt x="45" y="0"/>
                      <a:pt x="48" y="3"/>
                      <a:pt x="48" y="7"/>
                    </a:cubicBezTo>
                    <a:close/>
                  </a:path>
                </a:pathLst>
              </a:custGeom>
              <a:ln w="6350">
                <a:solidFill>
                  <a:srgbClr val="0091DA"/>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3" name="Freeform 189"/>
              <p:cNvSpPr>
                <a:spLocks/>
              </p:cNvSpPr>
              <p:nvPr/>
            </p:nvSpPr>
            <p:spPr bwMode="auto">
              <a:xfrm>
                <a:off x="9332913" y="514350"/>
                <a:ext cx="180975" cy="117475"/>
              </a:xfrm>
              <a:custGeom>
                <a:avLst/>
                <a:gdLst>
                  <a:gd name="T0" fmla="*/ 48 w 48"/>
                  <a:gd name="T1" fmla="*/ 6 h 31"/>
                  <a:gd name="T2" fmla="*/ 48 w 48"/>
                  <a:gd name="T3" fmla="*/ 24 h 31"/>
                  <a:gd name="T4" fmla="*/ 42 w 48"/>
                  <a:gd name="T5" fmla="*/ 31 h 31"/>
                  <a:gd name="T6" fmla="*/ 7 w 48"/>
                  <a:gd name="T7" fmla="*/ 31 h 31"/>
                  <a:gd name="T8" fmla="*/ 0 w 48"/>
                  <a:gd name="T9" fmla="*/ 24 h 31"/>
                  <a:gd name="T10" fmla="*/ 0 w 48"/>
                  <a:gd name="T11" fmla="*/ 6 h 31"/>
                  <a:gd name="T12" fmla="*/ 7 w 48"/>
                  <a:gd name="T13" fmla="*/ 0 h 31"/>
                  <a:gd name="T14" fmla="*/ 42 w 48"/>
                  <a:gd name="T15" fmla="*/ 0 h 31"/>
                  <a:gd name="T16" fmla="*/ 48 w 48"/>
                  <a:gd name="T17"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6"/>
                    </a:moveTo>
                    <a:cubicBezTo>
                      <a:pt x="48" y="24"/>
                      <a:pt x="48" y="24"/>
                      <a:pt x="48" y="24"/>
                    </a:cubicBezTo>
                    <a:cubicBezTo>
                      <a:pt x="48" y="28"/>
                      <a:pt x="45" y="31"/>
                      <a:pt x="42" y="31"/>
                    </a:cubicBezTo>
                    <a:cubicBezTo>
                      <a:pt x="7" y="31"/>
                      <a:pt x="7" y="31"/>
                      <a:pt x="7" y="31"/>
                    </a:cubicBezTo>
                    <a:cubicBezTo>
                      <a:pt x="3" y="31"/>
                      <a:pt x="0" y="28"/>
                      <a:pt x="0" y="24"/>
                    </a:cubicBezTo>
                    <a:cubicBezTo>
                      <a:pt x="0" y="6"/>
                      <a:pt x="0" y="6"/>
                      <a:pt x="0" y="6"/>
                    </a:cubicBezTo>
                    <a:cubicBezTo>
                      <a:pt x="0" y="3"/>
                      <a:pt x="3" y="0"/>
                      <a:pt x="7" y="0"/>
                    </a:cubicBezTo>
                    <a:cubicBezTo>
                      <a:pt x="42" y="0"/>
                      <a:pt x="42" y="0"/>
                      <a:pt x="42" y="0"/>
                    </a:cubicBezTo>
                    <a:cubicBezTo>
                      <a:pt x="45" y="0"/>
                      <a:pt x="48" y="3"/>
                      <a:pt x="48" y="6"/>
                    </a:cubicBezTo>
                    <a:close/>
                  </a:path>
                </a:pathLst>
              </a:custGeom>
              <a:ln w="6350">
                <a:solidFill>
                  <a:srgbClr val="0091DA"/>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4" name="Freeform 190"/>
              <p:cNvSpPr>
                <a:spLocks/>
              </p:cNvSpPr>
              <p:nvPr/>
            </p:nvSpPr>
            <p:spPr bwMode="auto">
              <a:xfrm>
                <a:off x="9355138" y="893763"/>
                <a:ext cx="136525" cy="201612"/>
              </a:xfrm>
              <a:custGeom>
                <a:avLst/>
                <a:gdLst>
                  <a:gd name="T0" fmla="*/ 86 w 86"/>
                  <a:gd name="T1" fmla="*/ 72 h 127"/>
                  <a:gd name="T2" fmla="*/ 43 w 86"/>
                  <a:gd name="T3" fmla="*/ 127 h 127"/>
                  <a:gd name="T4" fmla="*/ 0 w 86"/>
                  <a:gd name="T5" fmla="*/ 72 h 127"/>
                  <a:gd name="T6" fmla="*/ 31 w 86"/>
                  <a:gd name="T7" fmla="*/ 72 h 127"/>
                  <a:gd name="T8" fmla="*/ 31 w 86"/>
                  <a:gd name="T9" fmla="*/ 0 h 127"/>
                  <a:gd name="T10" fmla="*/ 62 w 86"/>
                  <a:gd name="T11" fmla="*/ 0 h 127"/>
                  <a:gd name="T12" fmla="*/ 62 w 86"/>
                  <a:gd name="T13" fmla="*/ 72 h 127"/>
                  <a:gd name="T14" fmla="*/ 86 w 86"/>
                  <a:gd name="T15" fmla="*/ 7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7">
                    <a:moveTo>
                      <a:pt x="86" y="72"/>
                    </a:moveTo>
                    <a:lnTo>
                      <a:pt x="43" y="127"/>
                    </a:lnTo>
                    <a:lnTo>
                      <a:pt x="0" y="72"/>
                    </a:lnTo>
                    <a:lnTo>
                      <a:pt x="31" y="72"/>
                    </a:lnTo>
                    <a:lnTo>
                      <a:pt x="31" y="0"/>
                    </a:lnTo>
                    <a:lnTo>
                      <a:pt x="62" y="0"/>
                    </a:lnTo>
                    <a:lnTo>
                      <a:pt x="62" y="72"/>
                    </a:lnTo>
                    <a:lnTo>
                      <a:pt x="86" y="72"/>
                    </a:lnTo>
                    <a:close/>
                  </a:path>
                </a:pathLst>
              </a:custGeom>
              <a:ln>
                <a:no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5" name="Freeform 191"/>
              <p:cNvSpPr>
                <a:spLocks/>
              </p:cNvSpPr>
              <p:nvPr/>
            </p:nvSpPr>
            <p:spPr bwMode="auto">
              <a:xfrm>
                <a:off x="9153525" y="350838"/>
                <a:ext cx="307975" cy="133350"/>
              </a:xfrm>
              <a:custGeom>
                <a:avLst/>
                <a:gdLst>
                  <a:gd name="T0" fmla="*/ 194 w 194"/>
                  <a:gd name="T1" fmla="*/ 32 h 84"/>
                  <a:gd name="T2" fmla="*/ 194 w 194"/>
                  <a:gd name="T3" fmla="*/ 84 h 84"/>
                  <a:gd name="T4" fmla="*/ 163 w 194"/>
                  <a:gd name="T5" fmla="*/ 84 h 84"/>
                  <a:gd name="T6" fmla="*/ 163 w 194"/>
                  <a:gd name="T7" fmla="*/ 32 h 84"/>
                  <a:gd name="T8" fmla="*/ 0 w 194"/>
                  <a:gd name="T9" fmla="*/ 32 h 84"/>
                  <a:gd name="T10" fmla="*/ 0 w 194"/>
                  <a:gd name="T11" fmla="*/ 0 h 84"/>
                  <a:gd name="T12" fmla="*/ 163 w 194"/>
                  <a:gd name="T13" fmla="*/ 0 h 84"/>
                  <a:gd name="T14" fmla="*/ 194 w 194"/>
                  <a:gd name="T15" fmla="*/ 0 h 84"/>
                  <a:gd name="T16" fmla="*/ 194 w 194"/>
                  <a:gd name="T17"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84">
                    <a:moveTo>
                      <a:pt x="194" y="32"/>
                    </a:moveTo>
                    <a:lnTo>
                      <a:pt x="194" y="84"/>
                    </a:lnTo>
                    <a:lnTo>
                      <a:pt x="163" y="84"/>
                    </a:lnTo>
                    <a:lnTo>
                      <a:pt x="163" y="32"/>
                    </a:lnTo>
                    <a:lnTo>
                      <a:pt x="0" y="32"/>
                    </a:lnTo>
                    <a:lnTo>
                      <a:pt x="0" y="0"/>
                    </a:lnTo>
                    <a:lnTo>
                      <a:pt x="163" y="0"/>
                    </a:lnTo>
                    <a:lnTo>
                      <a:pt x="194" y="0"/>
                    </a:lnTo>
                    <a:lnTo>
                      <a:pt x="194" y="32"/>
                    </a:lnTo>
                    <a:close/>
                  </a:path>
                </a:pathLst>
              </a:custGeom>
              <a:ln>
                <a:no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6" name="Rectangle 192"/>
              <p:cNvSpPr>
                <a:spLocks noChangeArrowheads="1"/>
              </p:cNvSpPr>
              <p:nvPr/>
            </p:nvSpPr>
            <p:spPr bwMode="auto">
              <a:xfrm>
                <a:off x="9404350" y="655638"/>
                <a:ext cx="49213" cy="71437"/>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7" name="Freeform 193"/>
              <p:cNvSpPr>
                <a:spLocks/>
              </p:cNvSpPr>
              <p:nvPr/>
            </p:nvSpPr>
            <p:spPr bwMode="auto">
              <a:xfrm>
                <a:off x="8423275" y="849313"/>
                <a:ext cx="685800" cy="287337"/>
              </a:xfrm>
              <a:custGeom>
                <a:avLst/>
                <a:gdLst>
                  <a:gd name="T0" fmla="*/ 181 w 181"/>
                  <a:gd name="T1" fmla="*/ 0 h 76"/>
                  <a:gd name="T2" fmla="*/ 181 w 181"/>
                  <a:gd name="T3" fmla="*/ 44 h 76"/>
                  <a:gd name="T4" fmla="*/ 90 w 181"/>
                  <a:gd name="T5" fmla="*/ 76 h 76"/>
                  <a:gd name="T6" fmla="*/ 0 w 181"/>
                  <a:gd name="T7" fmla="*/ 46 h 76"/>
                  <a:gd name="T8" fmla="*/ 0 w 181"/>
                  <a:gd name="T9" fmla="*/ 2 h 76"/>
                  <a:gd name="T10" fmla="*/ 90 w 181"/>
                  <a:gd name="T11" fmla="*/ 32 h 76"/>
                  <a:gd name="T12" fmla="*/ 181 w 18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81" h="76">
                    <a:moveTo>
                      <a:pt x="181" y="0"/>
                    </a:moveTo>
                    <a:cubicBezTo>
                      <a:pt x="181" y="44"/>
                      <a:pt x="181" y="44"/>
                      <a:pt x="181" y="44"/>
                    </a:cubicBezTo>
                    <a:cubicBezTo>
                      <a:pt x="173" y="62"/>
                      <a:pt x="135" y="76"/>
                      <a:pt x="90" y="76"/>
                    </a:cubicBezTo>
                    <a:cubicBezTo>
                      <a:pt x="47" y="76"/>
                      <a:pt x="10" y="63"/>
                      <a:pt x="0" y="46"/>
                    </a:cubicBezTo>
                    <a:cubicBezTo>
                      <a:pt x="0" y="2"/>
                      <a:pt x="0" y="2"/>
                      <a:pt x="0" y="2"/>
                    </a:cubicBezTo>
                    <a:cubicBezTo>
                      <a:pt x="10" y="19"/>
                      <a:pt x="47" y="32"/>
                      <a:pt x="90" y="32"/>
                    </a:cubicBezTo>
                    <a:cubicBezTo>
                      <a:pt x="135" y="32"/>
                      <a:pt x="173" y="18"/>
                      <a:pt x="181" y="0"/>
                    </a:cubicBezTo>
                    <a:close/>
                  </a:path>
                </a:pathLst>
              </a:custGeom>
              <a:ln w="6350">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8" name="Freeform 194"/>
              <p:cNvSpPr>
                <a:spLocks/>
              </p:cNvSpPr>
              <p:nvPr/>
            </p:nvSpPr>
            <p:spPr bwMode="auto">
              <a:xfrm>
                <a:off x="8423275" y="636588"/>
                <a:ext cx="685800" cy="284162"/>
              </a:xfrm>
              <a:custGeom>
                <a:avLst/>
                <a:gdLst>
                  <a:gd name="T0" fmla="*/ 181 w 181"/>
                  <a:gd name="T1" fmla="*/ 0 h 75"/>
                  <a:gd name="T2" fmla="*/ 181 w 181"/>
                  <a:gd name="T3" fmla="*/ 44 h 75"/>
                  <a:gd name="T4" fmla="*/ 90 w 181"/>
                  <a:gd name="T5" fmla="*/ 75 h 75"/>
                  <a:gd name="T6" fmla="*/ 0 w 181"/>
                  <a:gd name="T7" fmla="*/ 46 h 75"/>
                  <a:gd name="T8" fmla="*/ 0 w 181"/>
                  <a:gd name="T9" fmla="*/ 2 h 75"/>
                  <a:gd name="T10" fmla="*/ 90 w 181"/>
                  <a:gd name="T11" fmla="*/ 31 h 75"/>
                  <a:gd name="T12" fmla="*/ 181 w 18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81" h="75">
                    <a:moveTo>
                      <a:pt x="181" y="0"/>
                    </a:moveTo>
                    <a:cubicBezTo>
                      <a:pt x="181" y="44"/>
                      <a:pt x="181" y="44"/>
                      <a:pt x="181" y="44"/>
                    </a:cubicBezTo>
                    <a:cubicBezTo>
                      <a:pt x="173" y="62"/>
                      <a:pt x="135" y="75"/>
                      <a:pt x="90" y="75"/>
                    </a:cubicBezTo>
                    <a:cubicBezTo>
                      <a:pt x="47" y="75"/>
                      <a:pt x="10" y="63"/>
                      <a:pt x="0" y="46"/>
                    </a:cubicBezTo>
                    <a:cubicBezTo>
                      <a:pt x="0" y="2"/>
                      <a:pt x="0" y="2"/>
                      <a:pt x="0" y="2"/>
                    </a:cubicBezTo>
                    <a:cubicBezTo>
                      <a:pt x="10" y="19"/>
                      <a:pt x="47" y="31"/>
                      <a:pt x="90" y="31"/>
                    </a:cubicBezTo>
                    <a:cubicBezTo>
                      <a:pt x="135" y="31"/>
                      <a:pt x="173" y="18"/>
                      <a:pt x="181" y="0"/>
                    </a:cubicBezTo>
                    <a:close/>
                  </a:path>
                </a:pathLst>
              </a:custGeom>
              <a:ln w="6350">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9" name="Freeform 195"/>
              <p:cNvSpPr>
                <a:spLocks/>
              </p:cNvSpPr>
              <p:nvPr/>
            </p:nvSpPr>
            <p:spPr bwMode="auto">
              <a:xfrm>
                <a:off x="8423275" y="420688"/>
                <a:ext cx="685800" cy="284162"/>
              </a:xfrm>
              <a:custGeom>
                <a:avLst/>
                <a:gdLst>
                  <a:gd name="T0" fmla="*/ 181 w 181"/>
                  <a:gd name="T1" fmla="*/ 0 h 75"/>
                  <a:gd name="T2" fmla="*/ 181 w 181"/>
                  <a:gd name="T3" fmla="*/ 44 h 75"/>
                  <a:gd name="T4" fmla="*/ 90 w 181"/>
                  <a:gd name="T5" fmla="*/ 75 h 75"/>
                  <a:gd name="T6" fmla="*/ 0 w 181"/>
                  <a:gd name="T7" fmla="*/ 46 h 75"/>
                  <a:gd name="T8" fmla="*/ 0 w 181"/>
                  <a:gd name="T9" fmla="*/ 2 h 75"/>
                  <a:gd name="T10" fmla="*/ 90 w 181"/>
                  <a:gd name="T11" fmla="*/ 31 h 75"/>
                  <a:gd name="T12" fmla="*/ 181 w 18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81" h="75">
                    <a:moveTo>
                      <a:pt x="181" y="0"/>
                    </a:moveTo>
                    <a:cubicBezTo>
                      <a:pt x="181" y="44"/>
                      <a:pt x="181" y="44"/>
                      <a:pt x="181" y="44"/>
                    </a:cubicBezTo>
                    <a:cubicBezTo>
                      <a:pt x="173" y="62"/>
                      <a:pt x="135" y="75"/>
                      <a:pt x="90" y="75"/>
                    </a:cubicBezTo>
                    <a:cubicBezTo>
                      <a:pt x="47" y="75"/>
                      <a:pt x="10" y="63"/>
                      <a:pt x="0" y="46"/>
                    </a:cubicBezTo>
                    <a:cubicBezTo>
                      <a:pt x="0" y="2"/>
                      <a:pt x="0" y="2"/>
                      <a:pt x="0" y="2"/>
                    </a:cubicBezTo>
                    <a:cubicBezTo>
                      <a:pt x="10" y="19"/>
                      <a:pt x="47" y="31"/>
                      <a:pt x="90" y="31"/>
                    </a:cubicBezTo>
                    <a:cubicBezTo>
                      <a:pt x="135" y="31"/>
                      <a:pt x="173" y="18"/>
                      <a:pt x="181" y="0"/>
                    </a:cubicBezTo>
                    <a:close/>
                  </a:path>
                </a:pathLst>
              </a:custGeom>
              <a:ln w="6350">
                <a:solidFill>
                  <a:schemeClr val="bg1"/>
                </a:solidFill>
              </a:ln>
            </p:spPr>
            <p:style>
              <a:lnRef idx="2">
                <a:schemeClr val="dk1"/>
              </a:lnRef>
              <a:fillRef idx="100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p>
                <a:endParaRPr lang="en-US" sz="1350" dirty="0"/>
              </a:p>
            </p:txBody>
          </p:sp>
          <p:sp>
            <p:nvSpPr>
              <p:cNvPr id="780" name="Freeform 196"/>
              <p:cNvSpPr>
                <a:spLocks noEditPoints="1"/>
              </p:cNvSpPr>
              <p:nvPr/>
            </p:nvSpPr>
            <p:spPr bwMode="auto">
              <a:xfrm>
                <a:off x="8453438" y="233363"/>
                <a:ext cx="628650" cy="269875"/>
              </a:xfrm>
              <a:custGeom>
                <a:avLst/>
                <a:gdLst>
                  <a:gd name="T0" fmla="*/ 83 w 166"/>
                  <a:gd name="T1" fmla="*/ 0 h 71"/>
                  <a:gd name="T2" fmla="*/ 166 w 166"/>
                  <a:gd name="T3" fmla="*/ 35 h 71"/>
                  <a:gd name="T4" fmla="*/ 83 w 166"/>
                  <a:gd name="T5" fmla="*/ 71 h 71"/>
                  <a:gd name="T6" fmla="*/ 0 w 166"/>
                  <a:gd name="T7" fmla="*/ 35 h 71"/>
                  <a:gd name="T8" fmla="*/ 83 w 166"/>
                  <a:gd name="T9" fmla="*/ 0 h 71"/>
                  <a:gd name="T10" fmla="*/ 148 w 166"/>
                  <a:gd name="T11" fmla="*/ 35 h 71"/>
                  <a:gd name="T12" fmla="*/ 83 w 166"/>
                  <a:gd name="T13" fmla="*/ 8 h 71"/>
                  <a:gd name="T14" fmla="*/ 18 w 166"/>
                  <a:gd name="T15" fmla="*/ 35 h 71"/>
                  <a:gd name="T16" fmla="*/ 83 w 166"/>
                  <a:gd name="T17" fmla="*/ 63 h 71"/>
                  <a:gd name="T18" fmla="*/ 148 w 166"/>
                  <a:gd name="T19"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71">
                    <a:moveTo>
                      <a:pt x="83" y="0"/>
                    </a:moveTo>
                    <a:cubicBezTo>
                      <a:pt x="128" y="0"/>
                      <a:pt x="166" y="16"/>
                      <a:pt x="166" y="35"/>
                    </a:cubicBezTo>
                    <a:cubicBezTo>
                      <a:pt x="166" y="55"/>
                      <a:pt x="128" y="71"/>
                      <a:pt x="83" y="71"/>
                    </a:cubicBezTo>
                    <a:cubicBezTo>
                      <a:pt x="37" y="71"/>
                      <a:pt x="0" y="55"/>
                      <a:pt x="0" y="35"/>
                    </a:cubicBezTo>
                    <a:cubicBezTo>
                      <a:pt x="0" y="16"/>
                      <a:pt x="37" y="0"/>
                      <a:pt x="83" y="0"/>
                    </a:cubicBezTo>
                    <a:close/>
                    <a:moveTo>
                      <a:pt x="148" y="35"/>
                    </a:moveTo>
                    <a:cubicBezTo>
                      <a:pt x="148" y="20"/>
                      <a:pt x="118" y="8"/>
                      <a:pt x="83" y="8"/>
                    </a:cubicBezTo>
                    <a:cubicBezTo>
                      <a:pt x="47" y="8"/>
                      <a:pt x="18" y="20"/>
                      <a:pt x="18" y="35"/>
                    </a:cubicBezTo>
                    <a:cubicBezTo>
                      <a:pt x="18" y="51"/>
                      <a:pt x="47" y="63"/>
                      <a:pt x="83" y="63"/>
                    </a:cubicBezTo>
                    <a:cubicBezTo>
                      <a:pt x="118" y="63"/>
                      <a:pt x="148" y="51"/>
                      <a:pt x="148" y="35"/>
                    </a:cubicBezTo>
                    <a:close/>
                  </a:path>
                </a:pathLst>
              </a:custGeom>
              <a:ln w="6350">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grpSp>
      </p:grpSp>
      <p:cxnSp>
        <p:nvCxnSpPr>
          <p:cNvPr id="781" name="Straight Connector 780"/>
          <p:cNvCxnSpPr/>
          <p:nvPr/>
        </p:nvCxnSpPr>
        <p:spPr>
          <a:xfrm flipH="1">
            <a:off x="5054920" y="3762279"/>
            <a:ext cx="509640"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2" name="TextBox 781"/>
          <p:cNvSpPr txBox="1"/>
          <p:nvPr/>
        </p:nvSpPr>
        <p:spPr>
          <a:xfrm>
            <a:off x="1337300" y="3165480"/>
            <a:ext cx="506040" cy="380875"/>
          </a:xfrm>
          <a:prstGeom prst="rect">
            <a:avLst/>
          </a:prstGeom>
          <a:solidFill>
            <a:schemeClr val="bg1"/>
          </a:solidFill>
        </p:spPr>
        <p:txBody>
          <a:bodyPr wrap="none" rtlCol="0">
            <a:spAutoFit/>
          </a:bodyPr>
          <a:lstStyle/>
          <a:p>
            <a:pPr algn="ctr"/>
            <a:r>
              <a:rPr lang="en-US" sz="600" dirty="0"/>
              <a:t>Web </a:t>
            </a:r>
          </a:p>
          <a:p>
            <a:pPr algn="ctr"/>
            <a:r>
              <a:rPr lang="en-US" sz="600" dirty="0"/>
              <a:t>Access </a:t>
            </a:r>
          </a:p>
          <a:p>
            <a:pPr algn="ctr"/>
            <a:r>
              <a:rPr lang="en-US" sz="600" dirty="0"/>
              <a:t>Firewall</a:t>
            </a:r>
          </a:p>
        </p:txBody>
      </p:sp>
      <p:grpSp>
        <p:nvGrpSpPr>
          <p:cNvPr id="783" name="Group 220"/>
          <p:cNvGrpSpPr>
            <a:grpSpLocks noChangeAspect="1"/>
          </p:cNvGrpSpPr>
          <p:nvPr/>
        </p:nvGrpSpPr>
        <p:grpSpPr bwMode="auto">
          <a:xfrm>
            <a:off x="1737449" y="3206347"/>
            <a:ext cx="255374" cy="282894"/>
            <a:chOff x="6788" y="249"/>
            <a:chExt cx="385" cy="461"/>
          </a:xfrm>
        </p:grpSpPr>
        <p:sp>
          <p:nvSpPr>
            <p:cNvPr id="784" name="Freeform 221"/>
            <p:cNvSpPr>
              <a:spLocks noEditPoints="1"/>
            </p:cNvSpPr>
            <p:nvPr/>
          </p:nvSpPr>
          <p:spPr bwMode="auto">
            <a:xfrm>
              <a:off x="6788" y="249"/>
              <a:ext cx="385" cy="461"/>
            </a:xfrm>
            <a:custGeom>
              <a:avLst/>
              <a:gdLst>
                <a:gd name="T0" fmla="*/ 148 w 160"/>
                <a:gd name="T1" fmla="*/ 25 h 192"/>
                <a:gd name="T2" fmla="*/ 80 w 160"/>
                <a:gd name="T3" fmla="*/ 0 h 192"/>
                <a:gd name="T4" fmla="*/ 14 w 160"/>
                <a:gd name="T5" fmla="*/ 25 h 192"/>
                <a:gd name="T6" fmla="*/ 0 w 160"/>
                <a:gd name="T7" fmla="*/ 24 h 192"/>
                <a:gd name="T8" fmla="*/ 0 w 160"/>
                <a:gd name="T9" fmla="*/ 70 h 192"/>
                <a:gd name="T10" fmla="*/ 80 w 160"/>
                <a:gd name="T11" fmla="*/ 192 h 192"/>
                <a:gd name="T12" fmla="*/ 160 w 160"/>
                <a:gd name="T13" fmla="*/ 70 h 192"/>
                <a:gd name="T14" fmla="*/ 160 w 160"/>
                <a:gd name="T15" fmla="*/ 24 h 192"/>
                <a:gd name="T16" fmla="*/ 148 w 160"/>
                <a:gd name="T17" fmla="*/ 25 h 192"/>
                <a:gd name="T18" fmla="*/ 149 w 160"/>
                <a:gd name="T19" fmla="*/ 70 h 192"/>
                <a:gd name="T20" fmla="*/ 80 w 160"/>
                <a:gd name="T21" fmla="*/ 180 h 192"/>
                <a:gd name="T22" fmla="*/ 11 w 160"/>
                <a:gd name="T23" fmla="*/ 70 h 192"/>
                <a:gd name="T24" fmla="*/ 11 w 160"/>
                <a:gd name="T25" fmla="*/ 36 h 192"/>
                <a:gd name="T26" fmla="*/ 14 w 160"/>
                <a:gd name="T27" fmla="*/ 36 h 192"/>
                <a:gd name="T28" fmla="*/ 81 w 160"/>
                <a:gd name="T29" fmla="*/ 14 h 192"/>
                <a:gd name="T30" fmla="*/ 148 w 160"/>
                <a:gd name="T31" fmla="*/ 36 h 192"/>
                <a:gd name="T32" fmla="*/ 149 w 160"/>
                <a:gd name="T33" fmla="*/ 36 h 192"/>
                <a:gd name="T34" fmla="*/ 149 w 160"/>
                <a:gd name="T35" fmla="*/ 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2">
                  <a:moveTo>
                    <a:pt x="148" y="25"/>
                  </a:moveTo>
                  <a:cubicBezTo>
                    <a:pt x="133" y="25"/>
                    <a:pt x="107" y="21"/>
                    <a:pt x="80" y="0"/>
                  </a:cubicBezTo>
                  <a:cubicBezTo>
                    <a:pt x="59" y="21"/>
                    <a:pt x="30" y="25"/>
                    <a:pt x="14" y="25"/>
                  </a:cubicBezTo>
                  <a:cubicBezTo>
                    <a:pt x="5" y="25"/>
                    <a:pt x="0" y="24"/>
                    <a:pt x="0" y="24"/>
                  </a:cubicBezTo>
                  <a:cubicBezTo>
                    <a:pt x="0" y="70"/>
                    <a:pt x="0" y="70"/>
                    <a:pt x="0" y="70"/>
                  </a:cubicBezTo>
                  <a:cubicBezTo>
                    <a:pt x="0" y="166"/>
                    <a:pt x="80" y="192"/>
                    <a:pt x="80" y="192"/>
                  </a:cubicBezTo>
                  <a:cubicBezTo>
                    <a:pt x="80" y="192"/>
                    <a:pt x="160" y="166"/>
                    <a:pt x="160" y="70"/>
                  </a:cubicBezTo>
                  <a:cubicBezTo>
                    <a:pt x="160" y="24"/>
                    <a:pt x="160" y="24"/>
                    <a:pt x="160" y="24"/>
                  </a:cubicBezTo>
                  <a:cubicBezTo>
                    <a:pt x="160" y="24"/>
                    <a:pt x="156" y="25"/>
                    <a:pt x="148" y="25"/>
                  </a:cubicBezTo>
                  <a:close/>
                  <a:moveTo>
                    <a:pt x="149" y="70"/>
                  </a:moveTo>
                  <a:cubicBezTo>
                    <a:pt x="149" y="146"/>
                    <a:pt x="95" y="174"/>
                    <a:pt x="80" y="180"/>
                  </a:cubicBezTo>
                  <a:cubicBezTo>
                    <a:pt x="65" y="174"/>
                    <a:pt x="11" y="146"/>
                    <a:pt x="11" y="70"/>
                  </a:cubicBezTo>
                  <a:cubicBezTo>
                    <a:pt x="11" y="36"/>
                    <a:pt x="11" y="36"/>
                    <a:pt x="11" y="36"/>
                  </a:cubicBezTo>
                  <a:cubicBezTo>
                    <a:pt x="12" y="36"/>
                    <a:pt x="13" y="36"/>
                    <a:pt x="14" y="36"/>
                  </a:cubicBezTo>
                  <a:cubicBezTo>
                    <a:pt x="29" y="36"/>
                    <a:pt x="57" y="33"/>
                    <a:pt x="81" y="14"/>
                  </a:cubicBezTo>
                  <a:cubicBezTo>
                    <a:pt x="108" y="33"/>
                    <a:pt x="134" y="36"/>
                    <a:pt x="148" y="36"/>
                  </a:cubicBezTo>
                  <a:cubicBezTo>
                    <a:pt x="148" y="36"/>
                    <a:pt x="149" y="36"/>
                    <a:pt x="149" y="36"/>
                  </a:cubicBezTo>
                  <a:lnTo>
                    <a:pt x="149" y="70"/>
                  </a:lnTo>
                  <a:close/>
                </a:path>
              </a:pathLst>
            </a:custGeom>
            <a:solidFill>
              <a:srgbClr val="00A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5" name="Freeform 222"/>
            <p:cNvSpPr>
              <a:spLocks/>
            </p:cNvSpPr>
            <p:nvPr/>
          </p:nvSpPr>
          <p:spPr bwMode="auto">
            <a:xfrm>
              <a:off x="6843" y="322"/>
              <a:ext cx="217" cy="220"/>
            </a:xfrm>
            <a:custGeom>
              <a:avLst/>
              <a:gdLst>
                <a:gd name="T0" fmla="*/ 66 w 90"/>
                <a:gd name="T1" fmla="*/ 0 h 92"/>
                <a:gd name="T2" fmla="*/ 0 w 90"/>
                <a:gd name="T3" fmla="*/ 67 h 92"/>
                <a:gd name="T4" fmla="*/ 8 w 90"/>
                <a:gd name="T5" fmla="*/ 92 h 92"/>
                <a:gd name="T6" fmla="*/ 90 w 90"/>
                <a:gd name="T7" fmla="*/ 10 h 92"/>
                <a:gd name="T8" fmla="*/ 66 w 90"/>
                <a:gd name="T9" fmla="*/ 0 h 92"/>
              </a:gdLst>
              <a:ahLst/>
              <a:cxnLst>
                <a:cxn ang="0">
                  <a:pos x="T0" y="T1"/>
                </a:cxn>
                <a:cxn ang="0">
                  <a:pos x="T2" y="T3"/>
                </a:cxn>
                <a:cxn ang="0">
                  <a:pos x="T4" y="T5"/>
                </a:cxn>
                <a:cxn ang="0">
                  <a:pos x="T6" y="T7"/>
                </a:cxn>
                <a:cxn ang="0">
                  <a:pos x="T8" y="T9"/>
                </a:cxn>
              </a:cxnLst>
              <a:rect l="0" t="0" r="r" b="b"/>
              <a:pathLst>
                <a:path w="90" h="92">
                  <a:moveTo>
                    <a:pt x="66" y="0"/>
                  </a:moveTo>
                  <a:cubicBezTo>
                    <a:pt x="0" y="67"/>
                    <a:pt x="0" y="67"/>
                    <a:pt x="0" y="67"/>
                  </a:cubicBezTo>
                  <a:cubicBezTo>
                    <a:pt x="2" y="76"/>
                    <a:pt x="5" y="84"/>
                    <a:pt x="8" y="92"/>
                  </a:cubicBezTo>
                  <a:cubicBezTo>
                    <a:pt x="90" y="10"/>
                    <a:pt x="90" y="10"/>
                    <a:pt x="90" y="10"/>
                  </a:cubicBezTo>
                  <a:cubicBezTo>
                    <a:pt x="83" y="7"/>
                    <a:pt x="75" y="4"/>
                    <a:pt x="66" y="0"/>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6" name="Freeform 223"/>
            <p:cNvSpPr>
              <a:spLocks/>
            </p:cNvSpPr>
            <p:nvPr/>
          </p:nvSpPr>
          <p:spPr bwMode="auto">
            <a:xfrm>
              <a:off x="6836" y="336"/>
              <a:ext cx="98" cy="98"/>
            </a:xfrm>
            <a:custGeom>
              <a:avLst/>
              <a:gdLst>
                <a:gd name="T0" fmla="*/ 0 w 41"/>
                <a:gd name="T1" fmla="*/ 9 h 41"/>
                <a:gd name="T2" fmla="*/ 0 w 41"/>
                <a:gd name="T3" fmla="*/ 34 h 41"/>
                <a:gd name="T4" fmla="*/ 0 w 41"/>
                <a:gd name="T5" fmla="*/ 41 h 41"/>
                <a:gd name="T6" fmla="*/ 41 w 41"/>
                <a:gd name="T7" fmla="*/ 0 h 41"/>
                <a:gd name="T8" fmla="*/ 0 w 41"/>
                <a:gd name="T9" fmla="*/ 9 h 41"/>
              </a:gdLst>
              <a:ahLst/>
              <a:cxnLst>
                <a:cxn ang="0">
                  <a:pos x="T0" y="T1"/>
                </a:cxn>
                <a:cxn ang="0">
                  <a:pos x="T2" y="T3"/>
                </a:cxn>
                <a:cxn ang="0">
                  <a:pos x="T4" y="T5"/>
                </a:cxn>
                <a:cxn ang="0">
                  <a:pos x="T6" y="T7"/>
                </a:cxn>
                <a:cxn ang="0">
                  <a:pos x="T8" y="T9"/>
                </a:cxn>
              </a:cxnLst>
              <a:rect l="0" t="0" r="r" b="b"/>
              <a:pathLst>
                <a:path w="41" h="41">
                  <a:moveTo>
                    <a:pt x="0" y="9"/>
                  </a:moveTo>
                  <a:cubicBezTo>
                    <a:pt x="0" y="34"/>
                    <a:pt x="0" y="34"/>
                    <a:pt x="0" y="34"/>
                  </a:cubicBezTo>
                  <a:cubicBezTo>
                    <a:pt x="0" y="36"/>
                    <a:pt x="0" y="38"/>
                    <a:pt x="0" y="41"/>
                  </a:cubicBezTo>
                  <a:cubicBezTo>
                    <a:pt x="41" y="0"/>
                    <a:pt x="41" y="0"/>
                    <a:pt x="41" y="0"/>
                  </a:cubicBezTo>
                  <a:cubicBezTo>
                    <a:pt x="26" y="6"/>
                    <a:pt x="11" y="8"/>
                    <a:pt x="0" y="9"/>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7" name="Freeform 224"/>
            <p:cNvSpPr>
              <a:spLocks/>
            </p:cNvSpPr>
            <p:nvPr/>
          </p:nvSpPr>
          <p:spPr bwMode="auto">
            <a:xfrm>
              <a:off x="6881" y="355"/>
              <a:ext cx="244" cy="264"/>
            </a:xfrm>
            <a:custGeom>
              <a:avLst/>
              <a:gdLst>
                <a:gd name="T0" fmla="*/ 0 w 101"/>
                <a:gd name="T1" fmla="*/ 92 h 110"/>
                <a:gd name="T2" fmla="*/ 16 w 101"/>
                <a:gd name="T3" fmla="*/ 110 h 110"/>
                <a:gd name="T4" fmla="*/ 101 w 101"/>
                <a:gd name="T5" fmla="*/ 25 h 110"/>
                <a:gd name="T6" fmla="*/ 101 w 101"/>
                <a:gd name="T7" fmla="*/ 1 h 110"/>
                <a:gd name="T8" fmla="*/ 93 w 101"/>
                <a:gd name="T9" fmla="*/ 0 h 110"/>
                <a:gd name="T10" fmla="*/ 0 w 101"/>
                <a:gd name="T11" fmla="*/ 92 h 110"/>
              </a:gdLst>
              <a:ahLst/>
              <a:cxnLst>
                <a:cxn ang="0">
                  <a:pos x="T0" y="T1"/>
                </a:cxn>
                <a:cxn ang="0">
                  <a:pos x="T2" y="T3"/>
                </a:cxn>
                <a:cxn ang="0">
                  <a:pos x="T4" y="T5"/>
                </a:cxn>
                <a:cxn ang="0">
                  <a:pos x="T6" y="T7"/>
                </a:cxn>
                <a:cxn ang="0">
                  <a:pos x="T8" y="T9"/>
                </a:cxn>
                <a:cxn ang="0">
                  <a:pos x="T10" y="T11"/>
                </a:cxn>
              </a:cxnLst>
              <a:rect l="0" t="0" r="r" b="b"/>
              <a:pathLst>
                <a:path w="101" h="110">
                  <a:moveTo>
                    <a:pt x="0" y="92"/>
                  </a:moveTo>
                  <a:cubicBezTo>
                    <a:pt x="5" y="99"/>
                    <a:pt x="11" y="105"/>
                    <a:pt x="16" y="110"/>
                  </a:cubicBezTo>
                  <a:cubicBezTo>
                    <a:pt x="101" y="25"/>
                    <a:pt x="101" y="25"/>
                    <a:pt x="101" y="25"/>
                  </a:cubicBezTo>
                  <a:cubicBezTo>
                    <a:pt x="101" y="1"/>
                    <a:pt x="101" y="1"/>
                    <a:pt x="101" y="1"/>
                  </a:cubicBezTo>
                  <a:cubicBezTo>
                    <a:pt x="98" y="0"/>
                    <a:pt x="96" y="0"/>
                    <a:pt x="93" y="0"/>
                  </a:cubicBezTo>
                  <a:lnTo>
                    <a:pt x="0" y="92"/>
                  </a:ln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8" name="Freeform 225"/>
            <p:cNvSpPr>
              <a:spLocks/>
            </p:cNvSpPr>
            <p:nvPr/>
          </p:nvSpPr>
          <p:spPr bwMode="auto">
            <a:xfrm>
              <a:off x="6951" y="473"/>
              <a:ext cx="169" cy="185"/>
            </a:xfrm>
            <a:custGeom>
              <a:avLst/>
              <a:gdLst>
                <a:gd name="T0" fmla="*/ 12 w 70"/>
                <a:gd name="T1" fmla="*/ 77 h 77"/>
                <a:gd name="T2" fmla="*/ 70 w 70"/>
                <a:gd name="T3" fmla="*/ 0 h 77"/>
                <a:gd name="T4" fmla="*/ 0 w 70"/>
                <a:gd name="T5" fmla="*/ 70 h 77"/>
                <a:gd name="T6" fmla="*/ 12 w 70"/>
                <a:gd name="T7" fmla="*/ 77 h 77"/>
              </a:gdLst>
              <a:ahLst/>
              <a:cxnLst>
                <a:cxn ang="0">
                  <a:pos x="T0" y="T1"/>
                </a:cxn>
                <a:cxn ang="0">
                  <a:pos x="T2" y="T3"/>
                </a:cxn>
                <a:cxn ang="0">
                  <a:pos x="T4" y="T5"/>
                </a:cxn>
                <a:cxn ang="0">
                  <a:pos x="T6" y="T7"/>
                </a:cxn>
              </a:cxnLst>
              <a:rect l="0" t="0" r="r" b="b"/>
              <a:pathLst>
                <a:path w="70" h="77">
                  <a:moveTo>
                    <a:pt x="12" y="77"/>
                  </a:moveTo>
                  <a:cubicBezTo>
                    <a:pt x="26" y="71"/>
                    <a:pt x="61" y="49"/>
                    <a:pt x="70" y="0"/>
                  </a:cubicBezTo>
                  <a:cubicBezTo>
                    <a:pt x="0" y="70"/>
                    <a:pt x="0" y="70"/>
                    <a:pt x="0" y="70"/>
                  </a:cubicBezTo>
                  <a:cubicBezTo>
                    <a:pt x="5" y="74"/>
                    <a:pt x="9" y="76"/>
                    <a:pt x="12" y="77"/>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789" name="Straight Connector 788"/>
          <p:cNvCxnSpPr/>
          <p:nvPr/>
        </p:nvCxnSpPr>
        <p:spPr>
          <a:xfrm flipH="1" flipV="1">
            <a:off x="1983828" y="3434005"/>
            <a:ext cx="192310" cy="201319"/>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0" name="Straight Connector 789"/>
          <p:cNvCxnSpPr/>
          <p:nvPr/>
        </p:nvCxnSpPr>
        <p:spPr>
          <a:xfrm flipH="1" flipV="1">
            <a:off x="1592444" y="2970941"/>
            <a:ext cx="198450" cy="24389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1" name="Picture 790">
            <a:extLst>
              <a:ext uri="{FF2B5EF4-FFF2-40B4-BE49-F238E27FC236}">
                <a16:creationId xmlns:a16="http://schemas.microsoft.com/office/drawing/2014/main" xmlns="" id="{515B3550-4363-4E45-8B4F-6F09706E67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61152" y="3449465"/>
            <a:ext cx="166218" cy="185215"/>
          </a:xfrm>
          <a:prstGeom prst="rect">
            <a:avLst/>
          </a:prstGeom>
          <a:solidFill>
            <a:srgbClr val="0091DA"/>
          </a:solidFill>
          <a:ln w="444500" cap="sq">
            <a:noFill/>
            <a:miter lim="800000"/>
          </a:ln>
          <a:effectLst/>
        </p:spPr>
      </p:pic>
      <p:pic>
        <p:nvPicPr>
          <p:cNvPr id="795" name="Picture 794">
            <a:extLst>
              <a:ext uri="{FF2B5EF4-FFF2-40B4-BE49-F238E27FC236}">
                <a16:creationId xmlns:a16="http://schemas.microsoft.com/office/drawing/2014/main" xmlns="" id="{83420073-F941-499B-93C6-9214D5C0AD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23043" y="4223034"/>
            <a:ext cx="164122" cy="182880"/>
          </a:xfrm>
          <a:prstGeom prst="rect">
            <a:avLst/>
          </a:prstGeom>
          <a:solidFill>
            <a:srgbClr val="0091DA"/>
          </a:solidFill>
          <a:ln w="444500" cap="sq">
            <a:noFill/>
            <a:miter lim="800000"/>
          </a:ln>
          <a:effectLst/>
        </p:spPr>
      </p:pic>
      <p:pic>
        <p:nvPicPr>
          <p:cNvPr id="796" name="Graphic 500">
            <a:extLst>
              <a:ext uri="{FF2B5EF4-FFF2-40B4-BE49-F238E27FC236}">
                <a16:creationId xmlns:a16="http://schemas.microsoft.com/office/drawing/2014/main" xmlns="" id="{3C57F09A-4CB1-4449-84AE-92714DCED75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9609335" y="3455467"/>
            <a:ext cx="169834" cy="194096"/>
          </a:xfrm>
          <a:prstGeom prst="rect">
            <a:avLst/>
          </a:prstGeom>
          <a:effectLst/>
        </p:spPr>
      </p:pic>
      <p:pic>
        <p:nvPicPr>
          <p:cNvPr id="800" name="Graphic 508">
            <a:extLst>
              <a:ext uri="{FF2B5EF4-FFF2-40B4-BE49-F238E27FC236}">
                <a16:creationId xmlns:a16="http://schemas.microsoft.com/office/drawing/2014/main" xmlns="" id="{38988162-C8ED-425E-A432-8A3D662797A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1358941" y="3580453"/>
            <a:ext cx="192024" cy="192024"/>
          </a:xfrm>
          <a:prstGeom prst="rect">
            <a:avLst/>
          </a:prstGeom>
          <a:effectLst/>
        </p:spPr>
      </p:pic>
      <p:pic>
        <p:nvPicPr>
          <p:cNvPr id="801" name="Graphic 509">
            <a:extLst>
              <a:ext uri="{FF2B5EF4-FFF2-40B4-BE49-F238E27FC236}">
                <a16:creationId xmlns:a16="http://schemas.microsoft.com/office/drawing/2014/main" xmlns="" id="{D5EC76D1-725C-4435-A4B3-90A19FF62716}"/>
              </a:ext>
            </a:extLst>
          </p:cNvPr>
          <p:cNvPicPr>
            <a:picLocks noChangeAspect="1"/>
          </p:cNvPicPr>
          <p:nvPr/>
        </p:nvPicPr>
        <p:blipFill>
          <a:blip r:embed="rId14" cstate="print">
            <a:lum bright="-20000" contrast="40000"/>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5666842" y="2637216"/>
            <a:ext cx="192024" cy="192024"/>
          </a:xfrm>
          <a:prstGeom prst="rect">
            <a:avLst/>
          </a:prstGeom>
          <a:effectLst/>
        </p:spPr>
      </p:pic>
      <p:pic>
        <p:nvPicPr>
          <p:cNvPr id="326" name="Graphic 325">
            <a:extLst>
              <a:ext uri="{FF2B5EF4-FFF2-40B4-BE49-F238E27FC236}">
                <a16:creationId xmlns:a16="http://schemas.microsoft.com/office/drawing/2014/main" xmlns="" id="{25DEA9D7-081A-4FB2-B4C2-CAD01BB549F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3487136" y="3497425"/>
            <a:ext cx="195311" cy="195311"/>
          </a:xfrm>
          <a:prstGeom prst="rect">
            <a:avLst/>
          </a:prstGeom>
          <a:effectLst/>
        </p:spPr>
      </p:pic>
      <p:pic>
        <p:nvPicPr>
          <p:cNvPr id="329" name="Graphic 328">
            <a:extLst>
              <a:ext uri="{FF2B5EF4-FFF2-40B4-BE49-F238E27FC236}">
                <a16:creationId xmlns:a16="http://schemas.microsoft.com/office/drawing/2014/main" xmlns="" id="{2CCA2DBB-7B94-4FBC-83BA-7A0200A474B5}"/>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4565894" y="3543296"/>
            <a:ext cx="192024" cy="192024"/>
          </a:xfrm>
          <a:prstGeom prst="rect">
            <a:avLst/>
          </a:prstGeom>
          <a:effectLst/>
        </p:spPr>
      </p:pic>
      <p:pic>
        <p:nvPicPr>
          <p:cNvPr id="331" name="Graphic 330">
            <a:extLst>
              <a:ext uri="{FF2B5EF4-FFF2-40B4-BE49-F238E27FC236}">
                <a16:creationId xmlns:a16="http://schemas.microsoft.com/office/drawing/2014/main" xmlns="" id="{1B5DB996-DA9D-456E-A39B-E3D47BD3485D}"/>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5493132" y="3511131"/>
            <a:ext cx="192024" cy="192024"/>
          </a:xfrm>
          <a:prstGeom prst="rect">
            <a:avLst/>
          </a:prstGeom>
          <a:effectLst/>
        </p:spPr>
      </p:pic>
      <p:grpSp>
        <p:nvGrpSpPr>
          <p:cNvPr id="7" name="Group 6"/>
          <p:cNvGrpSpPr/>
          <p:nvPr/>
        </p:nvGrpSpPr>
        <p:grpSpPr>
          <a:xfrm>
            <a:off x="10098284" y="2054018"/>
            <a:ext cx="1027258" cy="3645186"/>
            <a:chOff x="10098284" y="2054018"/>
            <a:chExt cx="1027258" cy="3645186"/>
          </a:xfrm>
        </p:grpSpPr>
        <p:sp>
          <p:nvSpPr>
            <p:cNvPr id="328" name="TextBox 327">
              <a:extLst>
                <a:ext uri="{FF2B5EF4-FFF2-40B4-BE49-F238E27FC236}">
                  <a16:creationId xmlns:a16="http://schemas.microsoft.com/office/drawing/2014/main" xmlns="" id="{6612059F-4159-4819-B190-14586B992FA2}"/>
                </a:ext>
              </a:extLst>
            </p:cNvPr>
            <p:cNvSpPr txBox="1"/>
            <p:nvPr/>
          </p:nvSpPr>
          <p:spPr>
            <a:xfrm>
              <a:off x="10416540" y="2054018"/>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KeyVault</a:t>
              </a:r>
            </a:p>
          </p:txBody>
        </p:sp>
        <p:sp>
          <p:nvSpPr>
            <p:cNvPr id="332" name="TextBox 331">
              <a:extLst>
                <a:ext uri="{FF2B5EF4-FFF2-40B4-BE49-F238E27FC236}">
                  <a16:creationId xmlns:a16="http://schemas.microsoft.com/office/drawing/2014/main" xmlns="" id="{D9F1004E-7CDD-41D5-8BC7-FC8930552462}"/>
                </a:ext>
              </a:extLst>
            </p:cNvPr>
            <p:cNvSpPr txBox="1"/>
            <p:nvPr/>
          </p:nvSpPr>
          <p:spPr>
            <a:xfrm>
              <a:off x="10413906" y="2463946"/>
              <a:ext cx="711635"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Azure AD</a:t>
              </a:r>
            </a:p>
          </p:txBody>
        </p:sp>
        <p:sp>
          <p:nvSpPr>
            <p:cNvPr id="333" name="TextBox 332">
              <a:extLst>
                <a:ext uri="{FF2B5EF4-FFF2-40B4-BE49-F238E27FC236}">
                  <a16:creationId xmlns:a16="http://schemas.microsoft.com/office/drawing/2014/main" xmlns="" id="{FA086715-9AB1-48FB-B956-38E40209E789}"/>
                </a:ext>
              </a:extLst>
            </p:cNvPr>
            <p:cNvSpPr txBox="1"/>
            <p:nvPr/>
          </p:nvSpPr>
          <p:spPr>
            <a:xfrm>
              <a:off x="10411549" y="2873874"/>
              <a:ext cx="71399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Secure DevOps</a:t>
              </a:r>
              <a:br>
                <a:rPr lang="en-US" sz="800" dirty="0">
                  <a:solidFill>
                    <a:schemeClr val="tx1"/>
                  </a:solidFill>
                </a:rPr>
              </a:br>
              <a:r>
                <a:rPr lang="en-US" sz="800" dirty="0">
                  <a:solidFill>
                    <a:schemeClr val="tx1"/>
                  </a:solidFill>
                </a:rPr>
                <a:t>Kit for Azure</a:t>
              </a:r>
            </a:p>
          </p:txBody>
        </p:sp>
        <p:sp>
          <p:nvSpPr>
            <p:cNvPr id="334" name="TextBox 333">
              <a:extLst>
                <a:ext uri="{FF2B5EF4-FFF2-40B4-BE49-F238E27FC236}">
                  <a16:creationId xmlns:a16="http://schemas.microsoft.com/office/drawing/2014/main" xmlns="" id="{67E20E41-CFBD-4BBC-AA38-DD065D766CE2}"/>
                </a:ext>
              </a:extLst>
            </p:cNvPr>
            <p:cNvSpPr txBox="1"/>
            <p:nvPr/>
          </p:nvSpPr>
          <p:spPr>
            <a:xfrm>
              <a:off x="10416540" y="3283802"/>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Policy</a:t>
              </a:r>
            </a:p>
          </p:txBody>
        </p:sp>
        <p:sp>
          <p:nvSpPr>
            <p:cNvPr id="335" name="TextBox 334">
              <a:extLst>
                <a:ext uri="{FF2B5EF4-FFF2-40B4-BE49-F238E27FC236}">
                  <a16:creationId xmlns:a16="http://schemas.microsoft.com/office/drawing/2014/main" xmlns="" id="{4B574A39-ECFB-474C-8C0F-7BE5B9EB716C}"/>
                </a:ext>
              </a:extLst>
            </p:cNvPr>
            <p:cNvSpPr txBox="1"/>
            <p:nvPr/>
          </p:nvSpPr>
          <p:spPr>
            <a:xfrm>
              <a:off x="10423255" y="3693730"/>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Sentinel</a:t>
              </a:r>
            </a:p>
          </p:txBody>
        </p:sp>
        <p:sp>
          <p:nvSpPr>
            <p:cNvPr id="336" name="TextBox 335">
              <a:extLst>
                <a:ext uri="{FF2B5EF4-FFF2-40B4-BE49-F238E27FC236}">
                  <a16:creationId xmlns:a16="http://schemas.microsoft.com/office/drawing/2014/main" xmlns="" id="{7E7740DE-4942-4737-9267-543E1C4B4839}"/>
                </a:ext>
              </a:extLst>
            </p:cNvPr>
            <p:cNvSpPr txBox="1"/>
            <p:nvPr/>
          </p:nvSpPr>
          <p:spPr>
            <a:xfrm>
              <a:off x="10423255" y="4103658"/>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Artifacts</a:t>
              </a:r>
            </a:p>
          </p:txBody>
        </p:sp>
        <p:sp>
          <p:nvSpPr>
            <p:cNvPr id="337" name="TextBox 336">
              <a:extLst>
                <a:ext uri="{FF2B5EF4-FFF2-40B4-BE49-F238E27FC236}">
                  <a16:creationId xmlns:a16="http://schemas.microsoft.com/office/drawing/2014/main" xmlns="" id="{387543FF-8301-4EA1-8CAE-D9ED26E09C83}"/>
                </a:ext>
              </a:extLst>
            </p:cNvPr>
            <p:cNvSpPr txBox="1"/>
            <p:nvPr/>
          </p:nvSpPr>
          <p:spPr>
            <a:xfrm>
              <a:off x="10423255" y="4513586"/>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Pipeline</a:t>
              </a:r>
            </a:p>
          </p:txBody>
        </p:sp>
        <p:sp>
          <p:nvSpPr>
            <p:cNvPr id="338" name="TextBox 337">
              <a:extLst>
                <a:ext uri="{FF2B5EF4-FFF2-40B4-BE49-F238E27FC236}">
                  <a16:creationId xmlns:a16="http://schemas.microsoft.com/office/drawing/2014/main" xmlns="" id="{B0CB7B37-48C2-4B98-8037-14E9E06D2D2A}"/>
                </a:ext>
              </a:extLst>
            </p:cNvPr>
            <p:cNvSpPr txBox="1"/>
            <p:nvPr/>
          </p:nvSpPr>
          <p:spPr>
            <a:xfrm>
              <a:off x="10423255" y="5333444"/>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Boards</a:t>
              </a:r>
            </a:p>
          </p:txBody>
        </p:sp>
        <p:sp>
          <p:nvSpPr>
            <p:cNvPr id="347" name="TextBox 346">
              <a:extLst>
                <a:ext uri="{FF2B5EF4-FFF2-40B4-BE49-F238E27FC236}">
                  <a16:creationId xmlns:a16="http://schemas.microsoft.com/office/drawing/2014/main" xmlns="" id="{B0CB7B37-48C2-4B98-8037-14E9E06D2D2A}"/>
                </a:ext>
              </a:extLst>
            </p:cNvPr>
            <p:cNvSpPr txBox="1"/>
            <p:nvPr/>
          </p:nvSpPr>
          <p:spPr>
            <a:xfrm>
              <a:off x="10423255" y="4923514"/>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Repos</a:t>
              </a:r>
            </a:p>
          </p:txBody>
        </p:sp>
        <p:pic>
          <p:nvPicPr>
            <p:cNvPr id="349" name="Picture 348">
              <a:extLst>
                <a:ext uri="{FF2B5EF4-FFF2-40B4-BE49-F238E27FC236}">
                  <a16:creationId xmlns:a16="http://schemas.microsoft.com/office/drawing/2014/main" xmlns="" id="{58ED189D-09D2-41D9-94ED-DF8333FDC26D}"/>
                </a:ext>
              </a:extLst>
            </p:cNvPr>
            <p:cNvPicPr>
              <a:picLocks noChangeAspect="1"/>
            </p:cNvPicPr>
            <p:nvPr/>
          </p:nvPicPr>
          <p:blipFill>
            <a:blip r:embed="rId7">
              <a:duotone>
                <a:schemeClr val="accent1">
                  <a:shade val="45000"/>
                  <a:satMod val="135000"/>
                </a:schemeClr>
                <a:prstClr val="white"/>
              </a:duotone>
              <a:lum bright="-20000" contrast="40000"/>
            </a:blip>
            <a:stretch>
              <a:fillRect/>
            </a:stretch>
          </p:blipFill>
          <p:spPr>
            <a:xfrm>
              <a:off x="10102539" y="2548068"/>
              <a:ext cx="197515" cy="197516"/>
            </a:xfrm>
            <a:prstGeom prst="rect">
              <a:avLst/>
            </a:prstGeom>
          </p:spPr>
        </p:pic>
        <p:pic>
          <p:nvPicPr>
            <p:cNvPr id="350" name="Graphic 491">
              <a:extLst>
                <a:ext uri="{FF2B5EF4-FFF2-40B4-BE49-F238E27FC236}">
                  <a16:creationId xmlns:a16="http://schemas.microsoft.com/office/drawing/2014/main" xmlns="" id="{DDA3B77C-AFA5-4A52-8D31-8B59BEE071B0}"/>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124844" y="2155932"/>
              <a:ext cx="161933" cy="161933"/>
            </a:xfrm>
            <a:prstGeom prst="rect">
              <a:avLst/>
            </a:prstGeom>
          </p:spPr>
        </p:pic>
        <p:pic>
          <p:nvPicPr>
            <p:cNvPr id="351" name="Graphic 495">
              <a:extLst>
                <a:ext uri="{FF2B5EF4-FFF2-40B4-BE49-F238E27FC236}">
                  <a16:creationId xmlns:a16="http://schemas.microsoft.com/office/drawing/2014/main" xmlns="" id="{BFFDE60D-8A06-46C2-B993-531122BB4A00}"/>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136840" y="3390251"/>
              <a:ext cx="152862" cy="152862"/>
            </a:xfrm>
            <a:prstGeom prst="rect">
              <a:avLst/>
            </a:prstGeom>
            <a:effectLst/>
          </p:spPr>
        </p:pic>
        <p:pic>
          <p:nvPicPr>
            <p:cNvPr id="352" name="Graphic 499">
              <a:extLst>
                <a:ext uri="{FF2B5EF4-FFF2-40B4-BE49-F238E27FC236}">
                  <a16:creationId xmlns:a16="http://schemas.microsoft.com/office/drawing/2014/main" xmlns="" id="{A4BD56F0-121C-4A35-8D65-EB0C49F5D58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138534" y="3796939"/>
              <a:ext cx="139425" cy="159343"/>
            </a:xfrm>
            <a:prstGeom prst="rect">
              <a:avLst/>
            </a:prstGeom>
          </p:spPr>
        </p:pic>
        <p:pic>
          <p:nvPicPr>
            <p:cNvPr id="353" name="Graphic 10">
              <a:extLst>
                <a:ext uri="{FF2B5EF4-FFF2-40B4-BE49-F238E27FC236}">
                  <a16:creationId xmlns:a16="http://schemas.microsoft.com/office/drawing/2014/main" xmlns="" id="{AFB36402-FB71-4733-9C5E-D4B76A38A6B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10134001" y="5438373"/>
              <a:ext cx="155903" cy="155903"/>
            </a:xfrm>
            <a:prstGeom prst="rect">
              <a:avLst/>
            </a:prstGeom>
            <a:effectLst/>
          </p:spPr>
        </p:pic>
        <p:pic>
          <p:nvPicPr>
            <p:cNvPr id="354" name="Picture 353">
              <a:extLst>
                <a:ext uri="{FF2B5EF4-FFF2-40B4-BE49-F238E27FC236}">
                  <a16:creationId xmlns:a16="http://schemas.microsoft.com/office/drawing/2014/main" xmlns="" id="{168F8CC5-D9B5-494A-BA52-3B6DFD845B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09104" y="2974823"/>
              <a:ext cx="147057" cy="163863"/>
            </a:xfrm>
            <a:prstGeom prst="rect">
              <a:avLst/>
            </a:prstGeom>
            <a:solidFill>
              <a:srgbClr val="0091DA"/>
            </a:solidFill>
            <a:ln w="444500" cap="sq">
              <a:noFill/>
              <a:miter lim="800000"/>
            </a:ln>
            <a:effectLst/>
          </p:spPr>
        </p:pic>
        <p:pic>
          <p:nvPicPr>
            <p:cNvPr id="355" name="Graphic 324">
              <a:extLst>
                <a:ext uri="{FF2B5EF4-FFF2-40B4-BE49-F238E27FC236}">
                  <a16:creationId xmlns:a16="http://schemas.microsoft.com/office/drawing/2014/main" xmlns="" id="{131F83CE-8E17-47FB-A496-289AB8D5BC8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0102539" y="5018582"/>
              <a:ext cx="175625" cy="175625"/>
            </a:xfrm>
            <a:prstGeom prst="rect">
              <a:avLst/>
            </a:prstGeom>
          </p:spPr>
        </p:pic>
        <p:pic>
          <p:nvPicPr>
            <p:cNvPr id="356" name="Graphic 5">
              <a:extLst>
                <a:ext uri="{FF2B5EF4-FFF2-40B4-BE49-F238E27FC236}">
                  <a16:creationId xmlns:a16="http://schemas.microsoft.com/office/drawing/2014/main" xmlns="" id="{3660D444-2C2A-4288-8CAC-513E73042B7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10109104" y="4608624"/>
              <a:ext cx="175685" cy="175685"/>
            </a:xfrm>
            <a:prstGeom prst="rect">
              <a:avLst/>
            </a:prstGeom>
          </p:spPr>
        </p:pic>
        <p:pic>
          <p:nvPicPr>
            <p:cNvPr id="357" name="Graphic 329">
              <a:extLst>
                <a:ext uri="{FF2B5EF4-FFF2-40B4-BE49-F238E27FC236}">
                  <a16:creationId xmlns:a16="http://schemas.microsoft.com/office/drawing/2014/main" xmlns="" id="{A64675D9-0C32-492C-AB33-9E89DEF58D5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0105654" y="4189870"/>
              <a:ext cx="193337" cy="193337"/>
            </a:xfrm>
            <a:prstGeom prst="rect">
              <a:avLst/>
            </a:prstGeom>
          </p:spPr>
        </p:pic>
        <p:pic>
          <p:nvPicPr>
            <p:cNvPr id="315" name="Picture 314">
              <a:extLst>
                <a:ext uri="{FF2B5EF4-FFF2-40B4-BE49-F238E27FC236}">
                  <a16:creationId xmlns:a16="http://schemas.microsoft.com/office/drawing/2014/main" xmlns="" id="{58ED189D-09D2-41D9-94ED-DF8333FDC26D}"/>
                </a:ext>
              </a:extLst>
            </p:cNvPr>
            <p:cNvPicPr>
              <a:picLocks noChangeAspect="1"/>
            </p:cNvPicPr>
            <p:nvPr/>
          </p:nvPicPr>
          <p:blipFill>
            <a:blip r:embed="rId7">
              <a:duotone>
                <a:schemeClr val="accent1">
                  <a:shade val="45000"/>
                  <a:satMod val="135000"/>
                </a:schemeClr>
                <a:prstClr val="white"/>
              </a:duotone>
              <a:lum bright="-20000" contrast="40000"/>
            </a:blip>
            <a:stretch>
              <a:fillRect/>
            </a:stretch>
          </p:blipFill>
          <p:spPr>
            <a:xfrm>
              <a:off x="10098284" y="2525453"/>
              <a:ext cx="197515" cy="197516"/>
            </a:xfrm>
            <a:prstGeom prst="rect">
              <a:avLst/>
            </a:prstGeom>
            <a:effectLst/>
          </p:spPr>
        </p:pic>
        <p:pic>
          <p:nvPicPr>
            <p:cNvPr id="316" name="Graphic 499">
              <a:extLst>
                <a:ext uri="{FF2B5EF4-FFF2-40B4-BE49-F238E27FC236}">
                  <a16:creationId xmlns:a16="http://schemas.microsoft.com/office/drawing/2014/main" xmlns="" id="{A4BD56F0-121C-4A35-8D65-EB0C49F5D58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134279" y="3774324"/>
              <a:ext cx="139425" cy="159343"/>
            </a:xfrm>
            <a:prstGeom prst="rect">
              <a:avLst/>
            </a:prstGeom>
            <a:effectLst/>
          </p:spPr>
        </p:pic>
        <p:pic>
          <p:nvPicPr>
            <p:cNvPr id="317" name="Graphic 324">
              <a:extLst>
                <a:ext uri="{FF2B5EF4-FFF2-40B4-BE49-F238E27FC236}">
                  <a16:creationId xmlns:a16="http://schemas.microsoft.com/office/drawing/2014/main" xmlns="" id="{131F83CE-8E17-47FB-A496-289AB8D5BC8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0098284" y="4995967"/>
              <a:ext cx="175625" cy="175625"/>
            </a:xfrm>
            <a:prstGeom prst="rect">
              <a:avLst/>
            </a:prstGeom>
            <a:effectLst/>
          </p:spPr>
        </p:pic>
        <p:pic>
          <p:nvPicPr>
            <p:cNvPr id="318" name="Graphic 5">
              <a:extLst>
                <a:ext uri="{FF2B5EF4-FFF2-40B4-BE49-F238E27FC236}">
                  <a16:creationId xmlns:a16="http://schemas.microsoft.com/office/drawing/2014/main" xmlns="" id="{3660D444-2C2A-4288-8CAC-513E73042B7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10104849" y="4586009"/>
              <a:ext cx="175685" cy="175685"/>
            </a:xfrm>
            <a:prstGeom prst="rect">
              <a:avLst/>
            </a:prstGeom>
            <a:effectLst/>
          </p:spPr>
        </p:pic>
        <p:pic>
          <p:nvPicPr>
            <p:cNvPr id="319" name="Graphic 329">
              <a:extLst>
                <a:ext uri="{FF2B5EF4-FFF2-40B4-BE49-F238E27FC236}">
                  <a16:creationId xmlns:a16="http://schemas.microsoft.com/office/drawing/2014/main" xmlns="" id="{A64675D9-0C32-492C-AB33-9E89DEF58D5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0101399" y="4167255"/>
              <a:ext cx="193337" cy="193337"/>
            </a:xfrm>
            <a:prstGeom prst="rect">
              <a:avLst/>
            </a:prstGeom>
            <a:effectLst/>
          </p:spPr>
        </p:pic>
      </p:grpSp>
    </p:spTree>
    <p:extLst>
      <p:ext uri="{BB962C8B-B14F-4D97-AF65-F5344CB8AC3E}">
        <p14:creationId xmlns:p14="http://schemas.microsoft.com/office/powerpoint/2010/main" val="2948538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986048" y="1812963"/>
            <a:ext cx="8872431" cy="3886241"/>
          </a:xfrm>
          <a:prstGeom prst="rect">
            <a:avLst/>
          </a:prstGeom>
          <a:solidFill>
            <a:srgbClr val="005EB8"/>
          </a:solidFill>
          <a:ln w="6350">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000" dirty="0">
              <a:solidFill>
                <a:schemeClr val="bg1"/>
              </a:solidFill>
            </a:endParaRPr>
          </a:p>
        </p:txBody>
      </p:sp>
      <p:sp>
        <p:nvSpPr>
          <p:cNvPr id="195" name="Text Placeholder 12"/>
          <p:cNvSpPr>
            <a:spLocks noGrp="1"/>
          </p:cNvSpPr>
          <p:nvPr>
            <p:ph type="body" sz="quarter" idx="10"/>
          </p:nvPr>
        </p:nvSpPr>
        <p:spPr/>
        <p:txBody>
          <a:bodyPr/>
          <a:lstStyle/>
          <a:p>
            <a:r>
              <a:rPr lang="en-US" sz="1000" dirty="0" smtClean="0"/>
              <a:t>Strong platform security for authentication and authorization (Azure AD), credential management (KeyVault), image signing (Azure Registry) and runtime monitoring (monitor and sentinel); Depends on third-party tools for static code scan, image vulnerability scan) container scanning and network policies.</a:t>
            </a:r>
            <a:endParaRPr lang="en-US" sz="1000" dirty="0"/>
          </a:p>
        </p:txBody>
      </p:sp>
      <p:sp>
        <p:nvSpPr>
          <p:cNvPr id="2" name="Title 1"/>
          <p:cNvSpPr>
            <a:spLocks noGrp="1"/>
          </p:cNvSpPr>
          <p:nvPr>
            <p:ph type="title"/>
          </p:nvPr>
        </p:nvSpPr>
        <p:spPr/>
        <p:txBody>
          <a:bodyPr/>
          <a:lstStyle/>
          <a:p>
            <a:r>
              <a:rPr lang="en-US" dirty="0" smtClean="0"/>
              <a:t>Container security with Azure</a:t>
            </a:r>
            <a:endParaRPr lang="en-US" dirty="0"/>
          </a:p>
        </p:txBody>
      </p:sp>
      <p:sp>
        <p:nvSpPr>
          <p:cNvPr id="46" name="Text Placeholder 45"/>
          <p:cNvSpPr>
            <a:spLocks noGrp="1"/>
          </p:cNvSpPr>
          <p:nvPr>
            <p:ph type="body" sz="quarter" idx="12"/>
          </p:nvPr>
        </p:nvSpPr>
        <p:spPr/>
        <p:txBody>
          <a:bodyPr/>
          <a:lstStyle/>
          <a:p>
            <a:r>
              <a:rPr lang="en-US" dirty="0" smtClean="0"/>
              <a:t>Our perspective</a:t>
            </a:r>
            <a:endParaRPr lang="en-US" dirty="0"/>
          </a:p>
        </p:txBody>
      </p:sp>
      <p:cxnSp>
        <p:nvCxnSpPr>
          <p:cNvPr id="487" name="Straight Arrow Connector 486">
            <a:extLst>
              <a:ext uri="{FF2B5EF4-FFF2-40B4-BE49-F238E27FC236}">
                <a16:creationId xmlns:a16="http://schemas.microsoft.com/office/drawing/2014/main" xmlns="" id="{04D8D247-6701-364D-8BF4-F52CE42235AE}"/>
              </a:ext>
            </a:extLst>
          </p:cNvPr>
          <p:cNvCxnSpPr>
            <a:cxnSpLocks/>
          </p:cNvCxnSpPr>
          <p:nvPr/>
        </p:nvCxnSpPr>
        <p:spPr>
          <a:xfrm>
            <a:off x="5085150" y="2178743"/>
            <a:ext cx="4370853"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xmlns="" id="{DB06019A-F759-7842-99ED-EF2A8A3A3AAD}"/>
              </a:ext>
            </a:extLst>
          </p:cNvPr>
          <p:cNvCxnSpPr>
            <a:cxnSpLocks/>
          </p:cNvCxnSpPr>
          <p:nvPr/>
        </p:nvCxnSpPr>
        <p:spPr>
          <a:xfrm flipV="1">
            <a:off x="1220151" y="2178743"/>
            <a:ext cx="3758552"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9" name="TextBox 488">
            <a:extLst>
              <a:ext uri="{FF2B5EF4-FFF2-40B4-BE49-F238E27FC236}">
                <a16:creationId xmlns:a16="http://schemas.microsoft.com/office/drawing/2014/main" xmlns="" id="{7B484BD2-F7B2-2F42-B391-A6B1E37ECE45}"/>
              </a:ext>
            </a:extLst>
          </p:cNvPr>
          <p:cNvSpPr txBox="1"/>
          <p:nvPr/>
        </p:nvSpPr>
        <p:spPr>
          <a:xfrm>
            <a:off x="2525146" y="1936968"/>
            <a:ext cx="1402303" cy="143595"/>
          </a:xfrm>
          <a:prstGeom prst="rect">
            <a:avLst/>
          </a:prstGeom>
          <a:noFill/>
        </p:spPr>
        <p:txBody>
          <a:bodyPr wrap="square" lIns="0" tIns="0" rIns="0" bIns="0" rtlCol="0" anchor="ctr">
            <a:noAutofit/>
          </a:bodyPr>
          <a:lstStyle/>
          <a:p>
            <a:pPr algn="ctr">
              <a:spcAft>
                <a:spcPts val="600"/>
              </a:spcAft>
            </a:pPr>
            <a:r>
              <a:rPr lang="en-US" sz="1000" dirty="0">
                <a:solidFill>
                  <a:schemeClr val="bg1"/>
                </a:solidFill>
              </a:rPr>
              <a:t>Continuous integration</a:t>
            </a:r>
          </a:p>
        </p:txBody>
      </p:sp>
      <p:sp>
        <p:nvSpPr>
          <p:cNvPr id="490" name="TextBox 489">
            <a:extLst>
              <a:ext uri="{FF2B5EF4-FFF2-40B4-BE49-F238E27FC236}">
                <a16:creationId xmlns:a16="http://schemas.microsoft.com/office/drawing/2014/main" xmlns="" id="{081927A8-D4F4-E947-920C-426CE26BB311}"/>
              </a:ext>
            </a:extLst>
          </p:cNvPr>
          <p:cNvSpPr txBox="1"/>
          <p:nvPr/>
        </p:nvSpPr>
        <p:spPr>
          <a:xfrm>
            <a:off x="6753684" y="1936968"/>
            <a:ext cx="1196286" cy="176781"/>
          </a:xfrm>
          <a:prstGeom prst="rect">
            <a:avLst/>
          </a:prstGeom>
          <a:noFill/>
        </p:spPr>
        <p:txBody>
          <a:bodyPr wrap="square" lIns="0" tIns="0" rIns="0" bIns="0" rtlCol="0" anchor="ctr">
            <a:noAutofit/>
          </a:bodyPr>
          <a:lstStyle/>
          <a:p>
            <a:pPr algn="ctr">
              <a:spcAft>
                <a:spcPts val="600"/>
              </a:spcAft>
            </a:pPr>
            <a:r>
              <a:rPr lang="en-US" sz="1000" dirty="0">
                <a:solidFill>
                  <a:schemeClr val="bg1"/>
                </a:solidFill>
              </a:rPr>
              <a:t>Continuous delivery</a:t>
            </a:r>
          </a:p>
        </p:txBody>
      </p:sp>
      <p:sp>
        <p:nvSpPr>
          <p:cNvPr id="491" name="TextBox 490">
            <a:extLst>
              <a:ext uri="{FF2B5EF4-FFF2-40B4-BE49-F238E27FC236}">
                <a16:creationId xmlns:a16="http://schemas.microsoft.com/office/drawing/2014/main" xmlns="" id="{85933976-4CF4-3E42-BEC6-D5496FE9D8AE}"/>
              </a:ext>
            </a:extLst>
          </p:cNvPr>
          <p:cNvSpPr txBox="1"/>
          <p:nvPr/>
        </p:nvSpPr>
        <p:spPr>
          <a:xfrm>
            <a:off x="5690247" y="3905110"/>
            <a:ext cx="529588" cy="294089"/>
          </a:xfrm>
          <a:prstGeom prst="rect">
            <a:avLst/>
          </a:prstGeom>
          <a:noFill/>
        </p:spPr>
        <p:txBody>
          <a:bodyPr wrap="none" lIns="0" tIns="0" rIns="0" bIns="0" rtlCol="0">
            <a:noAutofit/>
          </a:bodyPr>
          <a:lstStyle/>
          <a:p>
            <a:pPr algn="ctr">
              <a:spcAft>
                <a:spcPts val="600"/>
              </a:spcAft>
            </a:pPr>
            <a:r>
              <a:rPr lang="en-US" sz="1000" b="1" dirty="0">
                <a:solidFill>
                  <a:schemeClr val="bg1"/>
                </a:solidFill>
              </a:rPr>
              <a:t>Container </a:t>
            </a:r>
            <a:br>
              <a:rPr lang="en-US" sz="1000" b="1" dirty="0">
                <a:solidFill>
                  <a:schemeClr val="bg1"/>
                </a:solidFill>
              </a:rPr>
            </a:br>
            <a:r>
              <a:rPr lang="en-US" sz="1000" b="1" dirty="0">
                <a:solidFill>
                  <a:schemeClr val="bg1"/>
                </a:solidFill>
              </a:rPr>
              <a:t>repository</a:t>
            </a:r>
          </a:p>
        </p:txBody>
      </p:sp>
      <p:sp>
        <p:nvSpPr>
          <p:cNvPr id="492" name="Pentagon 491">
            <a:extLst>
              <a:ext uri="{FF2B5EF4-FFF2-40B4-BE49-F238E27FC236}">
                <a16:creationId xmlns:a16="http://schemas.microsoft.com/office/drawing/2014/main" xmlns="" id="{3FE71AF8-3DE6-6F4D-8941-39921EF59797}"/>
              </a:ext>
            </a:extLst>
          </p:cNvPr>
          <p:cNvSpPr/>
          <p:nvPr/>
        </p:nvSpPr>
        <p:spPr>
          <a:xfrm rot="16200000">
            <a:off x="4800121" y="1240603"/>
            <a:ext cx="669718" cy="7839464"/>
          </a:xfrm>
          <a:prstGeom prst="homePlate">
            <a:avLst>
              <a:gd name="adj" fmla="val 27072"/>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lIns="137160" tIns="54610" rIns="54610" bIns="274320" rtlCol="0" anchor="ctr"/>
          <a:lstStyle/>
          <a:p>
            <a:pPr algn="ctr"/>
            <a:r>
              <a:rPr lang="en-US" sz="1000" b="1" spc="-30" dirty="0">
                <a:solidFill>
                  <a:schemeClr val="bg1"/>
                </a:solidFill>
              </a:rPr>
              <a:t>Authenticate</a:t>
            </a:r>
            <a:r>
              <a:rPr lang="en-US" sz="1000" b="1" dirty="0">
                <a:solidFill>
                  <a:schemeClr val="bg1"/>
                </a:solidFill>
              </a:rPr>
              <a:t> and authorize</a:t>
            </a:r>
          </a:p>
        </p:txBody>
      </p:sp>
      <p:grpSp>
        <p:nvGrpSpPr>
          <p:cNvPr id="493" name="Group 492"/>
          <p:cNvGrpSpPr/>
          <p:nvPr/>
        </p:nvGrpSpPr>
        <p:grpSpPr>
          <a:xfrm>
            <a:off x="1219998" y="2392205"/>
            <a:ext cx="8522368" cy="2251162"/>
            <a:chOff x="1004079" y="2445682"/>
            <a:chExt cx="10189522" cy="2176973"/>
          </a:xfrm>
        </p:grpSpPr>
        <p:sp>
          <p:nvSpPr>
            <p:cNvPr id="494" name="Chevron 493">
              <a:extLst>
                <a:ext uri="{FF2B5EF4-FFF2-40B4-BE49-F238E27FC236}">
                  <a16:creationId xmlns:a16="http://schemas.microsoft.com/office/drawing/2014/main" xmlns="" id="{22364E77-5468-9142-9CB7-70450029AE96}"/>
                </a:ext>
              </a:extLst>
            </p:cNvPr>
            <p:cNvSpPr/>
            <p:nvPr/>
          </p:nvSpPr>
          <p:spPr>
            <a:xfrm>
              <a:off x="7126705" y="2445682"/>
              <a:ext cx="715722" cy="2176973"/>
            </a:xfrm>
            <a:prstGeom prst="chevron">
              <a:avLst>
                <a:gd name="adj" fmla="val 23875"/>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 Deploy</a:t>
              </a:r>
            </a:p>
          </p:txBody>
        </p:sp>
        <p:sp>
          <p:nvSpPr>
            <p:cNvPr id="495" name="Chevron 494">
              <a:extLst>
                <a:ext uri="{FF2B5EF4-FFF2-40B4-BE49-F238E27FC236}">
                  <a16:creationId xmlns:a16="http://schemas.microsoft.com/office/drawing/2014/main" xmlns="" id="{22364E77-5468-9142-9CB7-70450029AE96}"/>
                </a:ext>
              </a:extLst>
            </p:cNvPr>
            <p:cNvSpPr/>
            <p:nvPr/>
          </p:nvSpPr>
          <p:spPr>
            <a:xfrm>
              <a:off x="9636876" y="2445682"/>
              <a:ext cx="83430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Network </a:t>
              </a:r>
              <a:br>
                <a:rPr lang="en-US" sz="1000" b="1" dirty="0">
                  <a:solidFill>
                    <a:schemeClr val="bg1"/>
                  </a:solidFill>
                </a:rPr>
              </a:br>
              <a:r>
                <a:rPr lang="en-US" sz="1000" b="1" dirty="0">
                  <a:solidFill>
                    <a:schemeClr val="bg1"/>
                  </a:solidFill>
                </a:rPr>
                <a:t>policies</a:t>
              </a:r>
            </a:p>
          </p:txBody>
        </p:sp>
        <p:sp>
          <p:nvSpPr>
            <p:cNvPr id="496" name="Chevron 495">
              <a:extLst>
                <a:ext uri="{FF2B5EF4-FFF2-40B4-BE49-F238E27FC236}">
                  <a16:creationId xmlns:a16="http://schemas.microsoft.com/office/drawing/2014/main" xmlns="" id="{22364E77-5468-9142-9CB7-70450029AE96}"/>
                </a:ext>
              </a:extLst>
            </p:cNvPr>
            <p:cNvSpPr/>
            <p:nvPr/>
          </p:nvSpPr>
          <p:spPr>
            <a:xfrm>
              <a:off x="8914458" y="2445682"/>
              <a:ext cx="83430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Runtime </a:t>
              </a:r>
              <a:br>
                <a:rPr lang="en-US" sz="1000" b="1" dirty="0">
                  <a:solidFill>
                    <a:schemeClr val="bg1"/>
                  </a:solidFill>
                </a:rPr>
              </a:br>
              <a:r>
                <a:rPr lang="en-US" sz="1000" b="1" dirty="0">
                  <a:solidFill>
                    <a:schemeClr val="bg1"/>
                  </a:solidFill>
                </a:rPr>
                <a:t>monitoring</a:t>
              </a:r>
            </a:p>
          </p:txBody>
        </p:sp>
        <p:sp>
          <p:nvSpPr>
            <p:cNvPr id="497" name="Chevron 496">
              <a:extLst>
                <a:ext uri="{FF2B5EF4-FFF2-40B4-BE49-F238E27FC236}">
                  <a16:creationId xmlns:a16="http://schemas.microsoft.com/office/drawing/2014/main" xmlns="" id="{3FE71AF8-3DE6-6F4D-8941-39921EF59797}"/>
                </a:ext>
              </a:extLst>
            </p:cNvPr>
            <p:cNvSpPr/>
            <p:nvPr/>
          </p:nvSpPr>
          <p:spPr>
            <a:xfrm>
              <a:off x="1004079" y="2445682"/>
              <a:ext cx="835485" cy="2176973"/>
            </a:xfrm>
            <a:prstGeom prst="chevron">
              <a:avLst>
                <a:gd name="adj" fmla="val 2268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Code</a:t>
              </a:r>
            </a:p>
          </p:txBody>
        </p:sp>
        <p:sp>
          <p:nvSpPr>
            <p:cNvPr id="498" name="Chevron 497">
              <a:extLst>
                <a:ext uri="{FF2B5EF4-FFF2-40B4-BE49-F238E27FC236}">
                  <a16:creationId xmlns:a16="http://schemas.microsoft.com/office/drawing/2014/main" xmlns="" id="{22364E77-5468-9142-9CB7-70450029AE96}"/>
                </a:ext>
              </a:extLst>
            </p:cNvPr>
            <p:cNvSpPr/>
            <p:nvPr/>
          </p:nvSpPr>
          <p:spPr>
            <a:xfrm>
              <a:off x="1728339" y="2445682"/>
              <a:ext cx="835485" cy="2176973"/>
            </a:xfrm>
            <a:prstGeom prst="chevron">
              <a:avLst>
                <a:gd name="adj" fmla="val 2387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Build</a:t>
              </a:r>
            </a:p>
          </p:txBody>
        </p:sp>
        <p:sp>
          <p:nvSpPr>
            <p:cNvPr id="499" name="Chevron 498">
              <a:extLst>
                <a:ext uri="{FF2B5EF4-FFF2-40B4-BE49-F238E27FC236}">
                  <a16:creationId xmlns:a16="http://schemas.microsoft.com/office/drawing/2014/main" xmlns="" id="{22364E77-5468-9142-9CB7-70450029AE96}"/>
                </a:ext>
              </a:extLst>
            </p:cNvPr>
            <p:cNvSpPr/>
            <p:nvPr/>
          </p:nvSpPr>
          <p:spPr>
            <a:xfrm>
              <a:off x="2452599" y="2445682"/>
              <a:ext cx="835485" cy="2176973"/>
            </a:xfrm>
            <a:prstGeom prst="chevron">
              <a:avLst>
                <a:gd name="adj" fmla="val 23875"/>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Test</a:t>
              </a:r>
            </a:p>
          </p:txBody>
        </p:sp>
        <p:sp>
          <p:nvSpPr>
            <p:cNvPr id="500" name="Chevron 499">
              <a:extLst>
                <a:ext uri="{FF2B5EF4-FFF2-40B4-BE49-F238E27FC236}">
                  <a16:creationId xmlns:a16="http://schemas.microsoft.com/office/drawing/2014/main" xmlns="" id="{22364E77-5468-9142-9CB7-70450029AE96}"/>
                </a:ext>
              </a:extLst>
            </p:cNvPr>
            <p:cNvSpPr/>
            <p:nvPr/>
          </p:nvSpPr>
          <p:spPr>
            <a:xfrm>
              <a:off x="3176859"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Static code </a:t>
              </a:r>
              <a:br>
                <a:rPr lang="en-US" sz="1000" b="1" dirty="0">
                  <a:solidFill>
                    <a:schemeClr val="bg1"/>
                  </a:solidFill>
                </a:rPr>
              </a:br>
              <a:r>
                <a:rPr lang="en-US" sz="1000" b="1" dirty="0">
                  <a:solidFill>
                    <a:schemeClr val="bg1"/>
                  </a:solidFill>
                </a:rPr>
                <a:t>scan</a:t>
              </a:r>
            </a:p>
          </p:txBody>
        </p:sp>
        <p:sp>
          <p:nvSpPr>
            <p:cNvPr id="501" name="Chevron 500">
              <a:extLst>
                <a:ext uri="{FF2B5EF4-FFF2-40B4-BE49-F238E27FC236}">
                  <a16:creationId xmlns:a16="http://schemas.microsoft.com/office/drawing/2014/main" xmlns="" id="{22364E77-5468-9142-9CB7-70450029AE96}"/>
                </a:ext>
              </a:extLst>
            </p:cNvPr>
            <p:cNvSpPr/>
            <p:nvPr/>
          </p:nvSpPr>
          <p:spPr>
            <a:xfrm>
              <a:off x="3901119"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Image vulnerability </a:t>
              </a:r>
              <a:br>
                <a:rPr lang="en-US" sz="1000" b="1" dirty="0">
                  <a:solidFill>
                    <a:schemeClr val="bg1"/>
                  </a:solidFill>
                </a:rPr>
              </a:br>
              <a:r>
                <a:rPr lang="en-US" sz="1000" b="1" dirty="0">
                  <a:solidFill>
                    <a:schemeClr val="bg1"/>
                  </a:solidFill>
                </a:rPr>
                <a:t>scan </a:t>
              </a:r>
            </a:p>
          </p:txBody>
        </p:sp>
        <p:sp>
          <p:nvSpPr>
            <p:cNvPr id="502" name="Chevron 501">
              <a:extLst>
                <a:ext uri="{FF2B5EF4-FFF2-40B4-BE49-F238E27FC236}">
                  <a16:creationId xmlns:a16="http://schemas.microsoft.com/office/drawing/2014/main" xmlns="" id="{22364E77-5468-9142-9CB7-70450029AE96}"/>
                </a:ext>
              </a:extLst>
            </p:cNvPr>
            <p:cNvSpPr/>
            <p:nvPr/>
          </p:nvSpPr>
          <p:spPr>
            <a:xfrm>
              <a:off x="4625378"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Image trust and </a:t>
              </a:r>
              <a:br>
                <a:rPr lang="en-US" sz="1000" b="1" dirty="0">
                  <a:solidFill>
                    <a:schemeClr val="bg1"/>
                  </a:solidFill>
                </a:rPr>
              </a:br>
              <a:r>
                <a:rPr lang="en-US" sz="1000" b="1" dirty="0">
                  <a:solidFill>
                    <a:schemeClr val="bg1"/>
                  </a:solidFill>
                </a:rPr>
                <a:t>signing</a:t>
              </a:r>
            </a:p>
          </p:txBody>
        </p:sp>
        <p:sp>
          <p:nvSpPr>
            <p:cNvPr id="503" name="Chevron 502">
              <a:extLst>
                <a:ext uri="{FF2B5EF4-FFF2-40B4-BE49-F238E27FC236}">
                  <a16:creationId xmlns:a16="http://schemas.microsoft.com/office/drawing/2014/main" xmlns="" id="{22364E77-5468-9142-9CB7-70450029AE96}"/>
                </a:ext>
              </a:extLst>
            </p:cNvPr>
            <p:cNvSpPr/>
            <p:nvPr/>
          </p:nvSpPr>
          <p:spPr>
            <a:xfrm>
              <a:off x="7730538" y="2445682"/>
              <a:ext cx="643577" cy="2176973"/>
            </a:xfrm>
            <a:prstGeom prst="chevron">
              <a:avLst>
                <a:gd name="adj" fmla="val 23875"/>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Run</a:t>
              </a:r>
            </a:p>
          </p:txBody>
        </p:sp>
        <p:sp>
          <p:nvSpPr>
            <p:cNvPr id="504" name="Chevron 503">
              <a:extLst>
                <a:ext uri="{FF2B5EF4-FFF2-40B4-BE49-F238E27FC236}">
                  <a16:creationId xmlns:a16="http://schemas.microsoft.com/office/drawing/2014/main" xmlns="" id="{22364E77-5468-9142-9CB7-70450029AE96}"/>
                </a:ext>
              </a:extLst>
            </p:cNvPr>
            <p:cNvSpPr/>
            <p:nvPr/>
          </p:nvSpPr>
          <p:spPr>
            <a:xfrm>
              <a:off x="10359296" y="2445682"/>
              <a:ext cx="834305" cy="2176973"/>
            </a:xfrm>
            <a:prstGeom prst="chevron">
              <a:avLst>
                <a:gd name="adj" fmla="val 23875"/>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Retire</a:t>
              </a:r>
            </a:p>
          </p:txBody>
        </p:sp>
        <p:sp>
          <p:nvSpPr>
            <p:cNvPr id="505" name="Chevron 504">
              <a:extLst>
                <a:ext uri="{FF2B5EF4-FFF2-40B4-BE49-F238E27FC236}">
                  <a16:creationId xmlns:a16="http://schemas.microsoft.com/office/drawing/2014/main" xmlns="" id="{455A6504-3E5D-D847-A579-35BBD0883504}"/>
                </a:ext>
              </a:extLst>
            </p:cNvPr>
            <p:cNvSpPr/>
            <p:nvPr/>
          </p:nvSpPr>
          <p:spPr>
            <a:xfrm>
              <a:off x="5349637" y="2445682"/>
              <a:ext cx="788513" cy="2176973"/>
            </a:xfrm>
            <a:prstGeom prst="chevron">
              <a:avLst>
                <a:gd name="adj" fmla="val 23875"/>
              </a:avLst>
            </a:prstGeom>
            <a:solidFill>
              <a:srgbClr val="00499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Ship</a:t>
              </a:r>
            </a:p>
          </p:txBody>
        </p:sp>
        <p:sp>
          <p:nvSpPr>
            <p:cNvPr id="506" name="Chevron 505">
              <a:extLst>
                <a:ext uri="{FF2B5EF4-FFF2-40B4-BE49-F238E27FC236}">
                  <a16:creationId xmlns:a16="http://schemas.microsoft.com/office/drawing/2014/main" xmlns="" id="{78FE0D6F-BADB-7F4A-A9DE-AD36A7985453}"/>
                </a:ext>
              </a:extLst>
            </p:cNvPr>
            <p:cNvSpPr/>
            <p:nvPr/>
          </p:nvSpPr>
          <p:spPr>
            <a:xfrm>
              <a:off x="8262228" y="2445682"/>
              <a:ext cx="764118"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Credential </a:t>
              </a:r>
              <a:br>
                <a:rPr lang="en-US" sz="1000" b="1" dirty="0">
                  <a:solidFill>
                    <a:schemeClr val="bg1"/>
                  </a:solidFill>
                </a:rPr>
              </a:br>
              <a:r>
                <a:rPr lang="en-US" sz="1000" b="1" dirty="0">
                  <a:solidFill>
                    <a:schemeClr val="bg1"/>
                  </a:solidFill>
                </a:rPr>
                <a:t>Management</a:t>
              </a:r>
            </a:p>
          </p:txBody>
        </p:sp>
      </p:grpSp>
      <p:grpSp>
        <p:nvGrpSpPr>
          <p:cNvPr id="507" name="Group 506"/>
          <p:cNvGrpSpPr/>
          <p:nvPr/>
        </p:nvGrpSpPr>
        <p:grpSpPr>
          <a:xfrm>
            <a:off x="1337795" y="4180722"/>
            <a:ext cx="382711" cy="337826"/>
            <a:chOff x="4396454" y="3701743"/>
            <a:chExt cx="1195779" cy="976226"/>
          </a:xfrm>
          <a:solidFill>
            <a:schemeClr val="bg1"/>
          </a:solidFill>
        </p:grpSpPr>
        <p:sp>
          <p:nvSpPr>
            <p:cNvPr id="508" name="Freeform 135"/>
            <p:cNvSpPr>
              <a:spLocks/>
            </p:cNvSpPr>
            <p:nvPr/>
          </p:nvSpPr>
          <p:spPr bwMode="auto">
            <a:xfrm>
              <a:off x="4396454" y="3853782"/>
              <a:ext cx="450603" cy="672148"/>
            </a:xfrm>
            <a:custGeom>
              <a:avLst/>
              <a:gdLst/>
              <a:ahLst/>
              <a:cxnLst>
                <a:cxn ang="0">
                  <a:pos x="0" y="1297"/>
                </a:cxn>
                <a:cxn ang="0">
                  <a:pos x="1297" y="0"/>
                </a:cxn>
                <a:cxn ang="0">
                  <a:pos x="1739" y="442"/>
                </a:cxn>
                <a:cxn ang="0">
                  <a:pos x="886" y="1297"/>
                </a:cxn>
                <a:cxn ang="0">
                  <a:pos x="1739" y="2150"/>
                </a:cxn>
                <a:cxn ang="0">
                  <a:pos x="1297" y="2594"/>
                </a:cxn>
                <a:cxn ang="0">
                  <a:pos x="0" y="1297"/>
                </a:cxn>
                <a:cxn ang="0">
                  <a:pos x="0" y="1297"/>
                </a:cxn>
              </a:cxnLst>
              <a:rect l="0" t="0" r="r" b="b"/>
              <a:pathLst>
                <a:path w="1739" h="2594">
                  <a:moveTo>
                    <a:pt x="0" y="1297"/>
                  </a:moveTo>
                  <a:lnTo>
                    <a:pt x="1297" y="0"/>
                  </a:lnTo>
                  <a:lnTo>
                    <a:pt x="1739" y="442"/>
                  </a:lnTo>
                  <a:lnTo>
                    <a:pt x="886" y="1297"/>
                  </a:lnTo>
                  <a:lnTo>
                    <a:pt x="1739" y="2150"/>
                  </a:lnTo>
                  <a:lnTo>
                    <a:pt x="1297" y="2594"/>
                  </a:lnTo>
                  <a:lnTo>
                    <a:pt x="0" y="1297"/>
                  </a:lnTo>
                  <a:lnTo>
                    <a:pt x="0" y="129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09" name="Freeform 136"/>
            <p:cNvSpPr>
              <a:spLocks/>
            </p:cNvSpPr>
            <p:nvPr/>
          </p:nvSpPr>
          <p:spPr bwMode="auto">
            <a:xfrm>
              <a:off x="5141630" y="3853782"/>
              <a:ext cx="450603" cy="672148"/>
            </a:xfrm>
            <a:custGeom>
              <a:avLst/>
              <a:gdLst/>
              <a:ahLst/>
              <a:cxnLst>
                <a:cxn ang="0">
                  <a:pos x="0" y="2150"/>
                </a:cxn>
                <a:cxn ang="0">
                  <a:pos x="855" y="1297"/>
                </a:cxn>
                <a:cxn ang="0">
                  <a:pos x="175" y="614"/>
                </a:cxn>
                <a:cxn ang="0">
                  <a:pos x="0" y="442"/>
                </a:cxn>
                <a:cxn ang="0">
                  <a:pos x="442" y="0"/>
                </a:cxn>
                <a:cxn ang="0">
                  <a:pos x="617" y="172"/>
                </a:cxn>
                <a:cxn ang="0">
                  <a:pos x="1739" y="1297"/>
                </a:cxn>
                <a:cxn ang="0">
                  <a:pos x="442" y="2594"/>
                </a:cxn>
                <a:cxn ang="0">
                  <a:pos x="0" y="2150"/>
                </a:cxn>
                <a:cxn ang="0">
                  <a:pos x="0" y="2150"/>
                </a:cxn>
              </a:cxnLst>
              <a:rect l="0" t="0" r="r" b="b"/>
              <a:pathLst>
                <a:path w="1739" h="2594">
                  <a:moveTo>
                    <a:pt x="0" y="2150"/>
                  </a:moveTo>
                  <a:lnTo>
                    <a:pt x="855" y="1297"/>
                  </a:lnTo>
                  <a:lnTo>
                    <a:pt x="175" y="614"/>
                  </a:lnTo>
                  <a:lnTo>
                    <a:pt x="0" y="442"/>
                  </a:lnTo>
                  <a:lnTo>
                    <a:pt x="442" y="0"/>
                  </a:lnTo>
                  <a:lnTo>
                    <a:pt x="617" y="172"/>
                  </a:lnTo>
                  <a:lnTo>
                    <a:pt x="1739" y="1297"/>
                  </a:lnTo>
                  <a:lnTo>
                    <a:pt x="442" y="2594"/>
                  </a:lnTo>
                  <a:lnTo>
                    <a:pt x="0" y="2150"/>
                  </a:lnTo>
                  <a:lnTo>
                    <a:pt x="0" y="21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0" name="Rectangle 509"/>
            <p:cNvSpPr/>
            <p:nvPr/>
          </p:nvSpPr>
          <p:spPr>
            <a:xfrm rot="900000">
              <a:off x="4965768" y="3701743"/>
              <a:ext cx="57150" cy="9762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grpSp>
      <p:grpSp>
        <p:nvGrpSpPr>
          <p:cNvPr id="511" name="Group 5"/>
          <p:cNvGrpSpPr>
            <a:grpSpLocks noChangeAspect="1"/>
          </p:cNvGrpSpPr>
          <p:nvPr/>
        </p:nvGrpSpPr>
        <p:grpSpPr bwMode="auto">
          <a:xfrm>
            <a:off x="1963296" y="4217456"/>
            <a:ext cx="360894" cy="264359"/>
            <a:chOff x="710" y="2391"/>
            <a:chExt cx="1141" cy="773"/>
          </a:xfrm>
          <a:solidFill>
            <a:schemeClr val="bg1"/>
          </a:solidFill>
        </p:grpSpPr>
        <p:sp>
          <p:nvSpPr>
            <p:cNvPr id="512" name="Freeform 6"/>
            <p:cNvSpPr>
              <a:spLocks noEditPoints="1"/>
            </p:cNvSpPr>
            <p:nvPr/>
          </p:nvSpPr>
          <p:spPr bwMode="auto">
            <a:xfrm>
              <a:off x="724" y="2609"/>
              <a:ext cx="480" cy="555"/>
            </a:xfrm>
            <a:custGeom>
              <a:avLst/>
              <a:gdLst/>
              <a:ahLst/>
              <a:cxnLst>
                <a:cxn ang="0">
                  <a:pos x="75" y="135"/>
                </a:cxn>
                <a:cxn ang="0">
                  <a:pos x="72" y="132"/>
                </a:cxn>
                <a:cxn ang="0">
                  <a:pos x="7" y="198"/>
                </a:cxn>
                <a:cxn ang="0">
                  <a:pos x="3" y="215"/>
                </a:cxn>
                <a:cxn ang="0">
                  <a:pos x="21" y="221"/>
                </a:cxn>
                <a:cxn ang="0">
                  <a:pos x="24" y="220"/>
                </a:cxn>
                <a:cxn ang="0">
                  <a:pos x="91" y="151"/>
                </a:cxn>
                <a:cxn ang="0">
                  <a:pos x="75" y="135"/>
                </a:cxn>
                <a:cxn ang="0">
                  <a:pos x="131" y="180"/>
                </a:cxn>
                <a:cxn ang="0">
                  <a:pos x="131" y="221"/>
                </a:cxn>
                <a:cxn ang="0">
                  <a:pos x="145" y="235"/>
                </a:cxn>
                <a:cxn ang="0">
                  <a:pos x="158" y="221"/>
                </a:cxn>
                <a:cxn ang="0">
                  <a:pos x="158" y="164"/>
                </a:cxn>
                <a:cxn ang="0">
                  <a:pos x="154" y="154"/>
                </a:cxn>
                <a:cxn ang="0">
                  <a:pos x="121" y="120"/>
                </a:cxn>
                <a:cxn ang="0">
                  <a:pos x="165" y="75"/>
                </a:cxn>
                <a:cxn ang="0">
                  <a:pos x="169" y="52"/>
                </a:cxn>
                <a:cxn ang="0">
                  <a:pos x="149" y="38"/>
                </a:cxn>
                <a:cxn ang="0">
                  <a:pos x="36" y="38"/>
                </a:cxn>
                <a:cxn ang="0">
                  <a:pos x="26" y="49"/>
                </a:cxn>
                <a:cxn ang="0">
                  <a:pos x="36" y="60"/>
                </a:cxn>
                <a:cxn ang="0">
                  <a:pos x="114" y="60"/>
                </a:cxn>
                <a:cxn ang="0">
                  <a:pos x="81" y="93"/>
                </a:cxn>
                <a:cxn ang="0">
                  <a:pos x="74" y="111"/>
                </a:cxn>
                <a:cxn ang="0">
                  <a:pos x="81" y="129"/>
                </a:cxn>
                <a:cxn ang="0">
                  <a:pos x="131" y="180"/>
                </a:cxn>
                <a:cxn ang="0">
                  <a:pos x="181" y="45"/>
                </a:cxn>
                <a:cxn ang="0">
                  <a:pos x="203" y="23"/>
                </a:cxn>
                <a:cxn ang="0">
                  <a:pos x="181" y="0"/>
                </a:cxn>
                <a:cxn ang="0">
                  <a:pos x="158" y="23"/>
                </a:cxn>
                <a:cxn ang="0">
                  <a:pos x="181" y="45"/>
                </a:cxn>
              </a:cxnLst>
              <a:rect l="0" t="0" r="r" b="b"/>
              <a:pathLst>
                <a:path w="203" h="235">
                  <a:moveTo>
                    <a:pt x="75" y="135"/>
                  </a:moveTo>
                  <a:cubicBezTo>
                    <a:pt x="74" y="134"/>
                    <a:pt x="73" y="133"/>
                    <a:pt x="72" y="132"/>
                  </a:cubicBezTo>
                  <a:cubicBezTo>
                    <a:pt x="7" y="198"/>
                    <a:pt x="7" y="198"/>
                    <a:pt x="7" y="198"/>
                  </a:cubicBezTo>
                  <a:cubicBezTo>
                    <a:pt x="2" y="202"/>
                    <a:pt x="0" y="209"/>
                    <a:pt x="3" y="215"/>
                  </a:cubicBezTo>
                  <a:cubicBezTo>
                    <a:pt x="7" y="222"/>
                    <a:pt x="15" y="225"/>
                    <a:pt x="21" y="221"/>
                  </a:cubicBezTo>
                  <a:cubicBezTo>
                    <a:pt x="22" y="221"/>
                    <a:pt x="23" y="220"/>
                    <a:pt x="24" y="220"/>
                  </a:cubicBezTo>
                  <a:cubicBezTo>
                    <a:pt x="91" y="151"/>
                    <a:pt x="91" y="151"/>
                    <a:pt x="91" y="151"/>
                  </a:cubicBezTo>
                  <a:lnTo>
                    <a:pt x="75" y="135"/>
                  </a:lnTo>
                  <a:close/>
                  <a:moveTo>
                    <a:pt x="131" y="180"/>
                  </a:moveTo>
                  <a:cubicBezTo>
                    <a:pt x="131" y="221"/>
                    <a:pt x="131" y="221"/>
                    <a:pt x="131" y="221"/>
                  </a:cubicBezTo>
                  <a:cubicBezTo>
                    <a:pt x="131" y="229"/>
                    <a:pt x="137" y="235"/>
                    <a:pt x="145" y="235"/>
                  </a:cubicBezTo>
                  <a:cubicBezTo>
                    <a:pt x="152" y="235"/>
                    <a:pt x="158" y="227"/>
                    <a:pt x="158" y="221"/>
                  </a:cubicBezTo>
                  <a:cubicBezTo>
                    <a:pt x="158" y="164"/>
                    <a:pt x="158" y="164"/>
                    <a:pt x="158" y="164"/>
                  </a:cubicBezTo>
                  <a:cubicBezTo>
                    <a:pt x="158" y="160"/>
                    <a:pt x="157" y="156"/>
                    <a:pt x="154" y="154"/>
                  </a:cubicBezTo>
                  <a:cubicBezTo>
                    <a:pt x="121" y="120"/>
                    <a:pt x="121" y="120"/>
                    <a:pt x="121" y="120"/>
                  </a:cubicBezTo>
                  <a:cubicBezTo>
                    <a:pt x="165" y="75"/>
                    <a:pt x="165" y="75"/>
                    <a:pt x="165" y="75"/>
                  </a:cubicBezTo>
                  <a:cubicBezTo>
                    <a:pt x="173" y="65"/>
                    <a:pt x="169" y="52"/>
                    <a:pt x="169" y="52"/>
                  </a:cubicBezTo>
                  <a:cubicBezTo>
                    <a:pt x="164" y="38"/>
                    <a:pt x="149" y="38"/>
                    <a:pt x="149" y="38"/>
                  </a:cubicBezTo>
                  <a:cubicBezTo>
                    <a:pt x="36" y="38"/>
                    <a:pt x="36" y="38"/>
                    <a:pt x="36" y="38"/>
                  </a:cubicBezTo>
                  <a:cubicBezTo>
                    <a:pt x="30" y="38"/>
                    <a:pt x="26" y="43"/>
                    <a:pt x="26" y="49"/>
                  </a:cubicBezTo>
                  <a:cubicBezTo>
                    <a:pt x="26" y="55"/>
                    <a:pt x="30" y="60"/>
                    <a:pt x="36" y="60"/>
                  </a:cubicBezTo>
                  <a:cubicBezTo>
                    <a:pt x="114" y="60"/>
                    <a:pt x="114" y="60"/>
                    <a:pt x="114" y="60"/>
                  </a:cubicBezTo>
                  <a:cubicBezTo>
                    <a:pt x="81" y="93"/>
                    <a:pt x="81" y="93"/>
                    <a:pt x="81" y="93"/>
                  </a:cubicBezTo>
                  <a:cubicBezTo>
                    <a:pt x="77" y="98"/>
                    <a:pt x="74" y="104"/>
                    <a:pt x="74" y="111"/>
                  </a:cubicBezTo>
                  <a:cubicBezTo>
                    <a:pt x="74" y="118"/>
                    <a:pt x="77" y="124"/>
                    <a:pt x="81" y="129"/>
                  </a:cubicBezTo>
                  <a:lnTo>
                    <a:pt x="131" y="180"/>
                  </a:lnTo>
                  <a:close/>
                  <a:moveTo>
                    <a:pt x="181" y="45"/>
                  </a:moveTo>
                  <a:cubicBezTo>
                    <a:pt x="193" y="45"/>
                    <a:pt x="203" y="35"/>
                    <a:pt x="203" y="23"/>
                  </a:cubicBezTo>
                  <a:cubicBezTo>
                    <a:pt x="203" y="10"/>
                    <a:pt x="193" y="0"/>
                    <a:pt x="181" y="0"/>
                  </a:cubicBezTo>
                  <a:cubicBezTo>
                    <a:pt x="168" y="0"/>
                    <a:pt x="158" y="10"/>
                    <a:pt x="158" y="23"/>
                  </a:cubicBezTo>
                  <a:cubicBezTo>
                    <a:pt x="158" y="35"/>
                    <a:pt x="168" y="45"/>
                    <a:pt x="181" y="45"/>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3" name="Freeform 7"/>
            <p:cNvSpPr>
              <a:spLocks/>
            </p:cNvSpPr>
            <p:nvPr/>
          </p:nvSpPr>
          <p:spPr bwMode="auto">
            <a:xfrm>
              <a:off x="1228" y="2722"/>
              <a:ext cx="279" cy="430"/>
            </a:xfrm>
            <a:custGeom>
              <a:avLst/>
              <a:gdLst/>
              <a:ahLst/>
              <a:cxnLst>
                <a:cxn ang="0">
                  <a:pos x="61" y="0"/>
                </a:cxn>
                <a:cxn ang="0">
                  <a:pos x="78" y="7"/>
                </a:cxn>
                <a:cxn ang="0">
                  <a:pos x="69" y="22"/>
                </a:cxn>
                <a:cxn ang="0">
                  <a:pos x="77" y="31"/>
                </a:cxn>
                <a:cxn ang="0">
                  <a:pos x="118" y="31"/>
                </a:cxn>
                <a:cxn ang="0">
                  <a:pos x="117" y="72"/>
                </a:cxn>
                <a:cxn ang="0">
                  <a:pos x="109" y="80"/>
                </a:cxn>
                <a:cxn ang="0">
                  <a:pos x="99" y="69"/>
                </a:cxn>
                <a:cxn ang="0">
                  <a:pos x="94" y="71"/>
                </a:cxn>
                <a:cxn ang="0">
                  <a:pos x="87" y="88"/>
                </a:cxn>
                <a:cxn ang="0">
                  <a:pos x="88" y="95"/>
                </a:cxn>
                <a:cxn ang="0">
                  <a:pos x="88" y="95"/>
                </a:cxn>
                <a:cxn ang="0">
                  <a:pos x="95" y="110"/>
                </a:cxn>
                <a:cxn ang="0">
                  <a:pos x="109" y="100"/>
                </a:cxn>
                <a:cxn ang="0">
                  <a:pos x="118" y="107"/>
                </a:cxn>
                <a:cxn ang="0">
                  <a:pos x="118" y="151"/>
                </a:cxn>
                <a:cxn ang="0">
                  <a:pos x="75" y="151"/>
                </a:cxn>
                <a:cxn ang="0">
                  <a:pos x="69" y="159"/>
                </a:cxn>
                <a:cxn ang="0">
                  <a:pos x="78" y="174"/>
                </a:cxn>
                <a:cxn ang="0">
                  <a:pos x="64" y="181"/>
                </a:cxn>
                <a:cxn ang="0">
                  <a:pos x="63" y="181"/>
                </a:cxn>
                <a:cxn ang="0">
                  <a:pos x="57" y="182"/>
                </a:cxn>
                <a:cxn ang="0">
                  <a:pos x="40" y="175"/>
                </a:cxn>
                <a:cxn ang="0">
                  <a:pos x="49" y="160"/>
                </a:cxn>
                <a:cxn ang="0">
                  <a:pos x="41" y="151"/>
                </a:cxn>
                <a:cxn ang="0">
                  <a:pos x="0" y="151"/>
                </a:cxn>
                <a:cxn ang="0">
                  <a:pos x="1" y="109"/>
                </a:cxn>
                <a:cxn ang="0">
                  <a:pos x="9" y="100"/>
                </a:cxn>
                <a:cxn ang="0">
                  <a:pos x="24" y="110"/>
                </a:cxn>
                <a:cxn ang="0">
                  <a:pos x="31" y="92"/>
                </a:cxn>
                <a:cxn ang="0">
                  <a:pos x="30" y="86"/>
                </a:cxn>
                <a:cxn ang="0">
                  <a:pos x="30" y="86"/>
                </a:cxn>
                <a:cxn ang="0">
                  <a:pos x="24" y="71"/>
                </a:cxn>
                <a:cxn ang="0">
                  <a:pos x="19" y="70"/>
                </a:cxn>
                <a:cxn ang="0">
                  <a:pos x="9" y="81"/>
                </a:cxn>
                <a:cxn ang="0">
                  <a:pos x="0" y="73"/>
                </a:cxn>
                <a:cxn ang="0">
                  <a:pos x="0" y="31"/>
                </a:cxn>
                <a:cxn ang="0">
                  <a:pos x="43" y="31"/>
                </a:cxn>
                <a:cxn ang="0">
                  <a:pos x="49" y="22"/>
                </a:cxn>
                <a:cxn ang="0">
                  <a:pos x="40" y="7"/>
                </a:cxn>
                <a:cxn ang="0">
                  <a:pos x="54" y="0"/>
                </a:cxn>
                <a:cxn ang="0">
                  <a:pos x="54" y="0"/>
                </a:cxn>
                <a:cxn ang="0">
                  <a:pos x="61" y="0"/>
                </a:cxn>
              </a:cxnLst>
              <a:rect l="0" t="0" r="r" b="b"/>
              <a:pathLst>
                <a:path w="118" h="182">
                  <a:moveTo>
                    <a:pt x="61" y="0"/>
                  </a:moveTo>
                  <a:cubicBezTo>
                    <a:pt x="67" y="0"/>
                    <a:pt x="74" y="2"/>
                    <a:pt x="78" y="7"/>
                  </a:cubicBezTo>
                  <a:cubicBezTo>
                    <a:pt x="84" y="19"/>
                    <a:pt x="70" y="13"/>
                    <a:pt x="69" y="22"/>
                  </a:cubicBezTo>
                  <a:cubicBezTo>
                    <a:pt x="67" y="30"/>
                    <a:pt x="77" y="31"/>
                    <a:pt x="77" y="31"/>
                  </a:cubicBezTo>
                  <a:cubicBezTo>
                    <a:pt x="118" y="31"/>
                    <a:pt x="118" y="31"/>
                    <a:pt x="118" y="31"/>
                  </a:cubicBezTo>
                  <a:cubicBezTo>
                    <a:pt x="117" y="72"/>
                    <a:pt x="117" y="72"/>
                    <a:pt x="117" y="72"/>
                  </a:cubicBezTo>
                  <a:cubicBezTo>
                    <a:pt x="117" y="72"/>
                    <a:pt x="117" y="82"/>
                    <a:pt x="109" y="80"/>
                  </a:cubicBezTo>
                  <a:cubicBezTo>
                    <a:pt x="102" y="79"/>
                    <a:pt x="105" y="70"/>
                    <a:pt x="99" y="69"/>
                  </a:cubicBezTo>
                  <a:cubicBezTo>
                    <a:pt x="98" y="69"/>
                    <a:pt x="97" y="70"/>
                    <a:pt x="94" y="71"/>
                  </a:cubicBezTo>
                  <a:cubicBezTo>
                    <a:pt x="90" y="75"/>
                    <a:pt x="88" y="82"/>
                    <a:pt x="87" y="88"/>
                  </a:cubicBezTo>
                  <a:cubicBezTo>
                    <a:pt x="87" y="91"/>
                    <a:pt x="87" y="93"/>
                    <a:pt x="88" y="95"/>
                  </a:cubicBezTo>
                  <a:cubicBezTo>
                    <a:pt x="88" y="95"/>
                    <a:pt x="88" y="95"/>
                    <a:pt x="88" y="95"/>
                  </a:cubicBezTo>
                  <a:cubicBezTo>
                    <a:pt x="89" y="101"/>
                    <a:pt x="91" y="107"/>
                    <a:pt x="95" y="110"/>
                  </a:cubicBezTo>
                  <a:cubicBezTo>
                    <a:pt x="106" y="116"/>
                    <a:pt x="101" y="102"/>
                    <a:pt x="109" y="100"/>
                  </a:cubicBezTo>
                  <a:cubicBezTo>
                    <a:pt x="115" y="99"/>
                    <a:pt x="117" y="104"/>
                    <a:pt x="118" y="107"/>
                  </a:cubicBezTo>
                  <a:cubicBezTo>
                    <a:pt x="118" y="151"/>
                    <a:pt x="118" y="151"/>
                    <a:pt x="118" y="151"/>
                  </a:cubicBezTo>
                  <a:cubicBezTo>
                    <a:pt x="75" y="151"/>
                    <a:pt x="75" y="151"/>
                    <a:pt x="75" y="151"/>
                  </a:cubicBezTo>
                  <a:cubicBezTo>
                    <a:pt x="72" y="151"/>
                    <a:pt x="67" y="153"/>
                    <a:pt x="69" y="159"/>
                  </a:cubicBezTo>
                  <a:cubicBezTo>
                    <a:pt x="70" y="168"/>
                    <a:pt x="84" y="162"/>
                    <a:pt x="78" y="174"/>
                  </a:cubicBezTo>
                  <a:cubicBezTo>
                    <a:pt x="75" y="178"/>
                    <a:pt x="69" y="180"/>
                    <a:pt x="64" y="181"/>
                  </a:cubicBezTo>
                  <a:cubicBezTo>
                    <a:pt x="64" y="181"/>
                    <a:pt x="64" y="181"/>
                    <a:pt x="63" y="181"/>
                  </a:cubicBezTo>
                  <a:cubicBezTo>
                    <a:pt x="62" y="182"/>
                    <a:pt x="59" y="182"/>
                    <a:pt x="57" y="182"/>
                  </a:cubicBezTo>
                  <a:cubicBezTo>
                    <a:pt x="51" y="182"/>
                    <a:pt x="43" y="179"/>
                    <a:pt x="40" y="175"/>
                  </a:cubicBezTo>
                  <a:cubicBezTo>
                    <a:pt x="34" y="163"/>
                    <a:pt x="48" y="168"/>
                    <a:pt x="49" y="160"/>
                  </a:cubicBezTo>
                  <a:cubicBezTo>
                    <a:pt x="51" y="151"/>
                    <a:pt x="41" y="151"/>
                    <a:pt x="41" y="151"/>
                  </a:cubicBezTo>
                  <a:cubicBezTo>
                    <a:pt x="0" y="151"/>
                    <a:pt x="0" y="151"/>
                    <a:pt x="0" y="151"/>
                  </a:cubicBezTo>
                  <a:cubicBezTo>
                    <a:pt x="1" y="109"/>
                    <a:pt x="1" y="109"/>
                    <a:pt x="1" y="109"/>
                  </a:cubicBezTo>
                  <a:cubicBezTo>
                    <a:pt x="1" y="109"/>
                    <a:pt x="1" y="99"/>
                    <a:pt x="9" y="100"/>
                  </a:cubicBezTo>
                  <a:cubicBezTo>
                    <a:pt x="18" y="102"/>
                    <a:pt x="12" y="116"/>
                    <a:pt x="24" y="110"/>
                  </a:cubicBezTo>
                  <a:cubicBezTo>
                    <a:pt x="28" y="106"/>
                    <a:pt x="31" y="99"/>
                    <a:pt x="31" y="92"/>
                  </a:cubicBezTo>
                  <a:cubicBezTo>
                    <a:pt x="31" y="90"/>
                    <a:pt x="31" y="88"/>
                    <a:pt x="30" y="86"/>
                  </a:cubicBezTo>
                  <a:cubicBezTo>
                    <a:pt x="30" y="86"/>
                    <a:pt x="30" y="86"/>
                    <a:pt x="30" y="86"/>
                  </a:cubicBezTo>
                  <a:cubicBezTo>
                    <a:pt x="30" y="80"/>
                    <a:pt x="27" y="74"/>
                    <a:pt x="24" y="71"/>
                  </a:cubicBezTo>
                  <a:cubicBezTo>
                    <a:pt x="21" y="70"/>
                    <a:pt x="20" y="69"/>
                    <a:pt x="19" y="70"/>
                  </a:cubicBezTo>
                  <a:cubicBezTo>
                    <a:pt x="13" y="70"/>
                    <a:pt x="16" y="79"/>
                    <a:pt x="9" y="81"/>
                  </a:cubicBezTo>
                  <a:cubicBezTo>
                    <a:pt x="1" y="82"/>
                    <a:pt x="1" y="74"/>
                    <a:pt x="0" y="73"/>
                  </a:cubicBezTo>
                  <a:cubicBezTo>
                    <a:pt x="0" y="31"/>
                    <a:pt x="0" y="31"/>
                    <a:pt x="0" y="31"/>
                  </a:cubicBezTo>
                  <a:cubicBezTo>
                    <a:pt x="43" y="31"/>
                    <a:pt x="43" y="31"/>
                    <a:pt x="43" y="31"/>
                  </a:cubicBezTo>
                  <a:cubicBezTo>
                    <a:pt x="46" y="30"/>
                    <a:pt x="50" y="28"/>
                    <a:pt x="49" y="22"/>
                  </a:cubicBezTo>
                  <a:cubicBezTo>
                    <a:pt x="48" y="14"/>
                    <a:pt x="34" y="19"/>
                    <a:pt x="40" y="7"/>
                  </a:cubicBezTo>
                  <a:cubicBezTo>
                    <a:pt x="43" y="3"/>
                    <a:pt x="49" y="1"/>
                    <a:pt x="54" y="0"/>
                  </a:cubicBezTo>
                  <a:cubicBezTo>
                    <a:pt x="54" y="0"/>
                    <a:pt x="54" y="0"/>
                    <a:pt x="54" y="0"/>
                  </a:cubicBezTo>
                  <a:cubicBezTo>
                    <a:pt x="56" y="0"/>
                    <a:pt x="58" y="0"/>
                    <a:pt x="61" y="0"/>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4" name="Freeform 8"/>
            <p:cNvSpPr>
              <a:spLocks/>
            </p:cNvSpPr>
            <p:nvPr/>
          </p:nvSpPr>
          <p:spPr bwMode="auto">
            <a:xfrm>
              <a:off x="1431" y="2795"/>
              <a:ext cx="420" cy="284"/>
            </a:xfrm>
            <a:custGeom>
              <a:avLst/>
              <a:gdLst/>
              <a:ahLst/>
              <a:cxnLst>
                <a:cxn ang="0">
                  <a:pos x="178" y="62"/>
                </a:cxn>
                <a:cxn ang="0">
                  <a:pos x="171" y="79"/>
                </a:cxn>
                <a:cxn ang="0">
                  <a:pos x="156" y="70"/>
                </a:cxn>
                <a:cxn ang="0">
                  <a:pos x="148" y="78"/>
                </a:cxn>
                <a:cxn ang="0">
                  <a:pos x="148" y="120"/>
                </a:cxn>
                <a:cxn ang="0">
                  <a:pos x="107" y="120"/>
                </a:cxn>
                <a:cxn ang="0">
                  <a:pos x="99" y="111"/>
                </a:cxn>
                <a:cxn ang="0">
                  <a:pos x="110" y="101"/>
                </a:cxn>
                <a:cxn ang="0">
                  <a:pos x="109" y="96"/>
                </a:cxn>
                <a:cxn ang="0">
                  <a:pos x="91" y="89"/>
                </a:cxn>
                <a:cxn ang="0">
                  <a:pos x="85" y="89"/>
                </a:cxn>
                <a:cxn ang="0">
                  <a:pos x="85" y="89"/>
                </a:cxn>
                <a:cxn ang="0">
                  <a:pos x="70" y="96"/>
                </a:cxn>
                <a:cxn ang="0">
                  <a:pos x="80" y="111"/>
                </a:cxn>
                <a:cxn ang="0">
                  <a:pos x="74" y="120"/>
                </a:cxn>
                <a:cxn ang="0">
                  <a:pos x="31" y="120"/>
                </a:cxn>
                <a:cxn ang="0">
                  <a:pos x="31" y="76"/>
                </a:cxn>
                <a:cxn ang="0">
                  <a:pos x="22" y="69"/>
                </a:cxn>
                <a:cxn ang="0">
                  <a:pos x="8" y="79"/>
                </a:cxn>
                <a:cxn ang="0">
                  <a:pos x="1" y="65"/>
                </a:cxn>
                <a:cxn ang="0">
                  <a:pos x="1" y="64"/>
                </a:cxn>
                <a:cxn ang="0">
                  <a:pos x="0" y="58"/>
                </a:cxn>
                <a:cxn ang="0">
                  <a:pos x="7" y="40"/>
                </a:cxn>
                <a:cxn ang="0">
                  <a:pos x="22" y="50"/>
                </a:cxn>
                <a:cxn ang="0">
                  <a:pos x="30" y="42"/>
                </a:cxn>
                <a:cxn ang="0">
                  <a:pos x="31" y="0"/>
                </a:cxn>
                <a:cxn ang="0">
                  <a:pos x="72" y="0"/>
                </a:cxn>
                <a:cxn ang="0">
                  <a:pos x="80" y="9"/>
                </a:cxn>
                <a:cxn ang="0">
                  <a:pos x="70" y="24"/>
                </a:cxn>
                <a:cxn ang="0">
                  <a:pos x="87" y="31"/>
                </a:cxn>
                <a:cxn ang="0">
                  <a:pos x="94" y="30"/>
                </a:cxn>
                <a:cxn ang="0">
                  <a:pos x="94" y="30"/>
                </a:cxn>
                <a:cxn ang="0">
                  <a:pos x="109" y="23"/>
                </a:cxn>
                <a:cxn ang="0">
                  <a:pos x="110" y="18"/>
                </a:cxn>
                <a:cxn ang="0">
                  <a:pos x="99" y="9"/>
                </a:cxn>
                <a:cxn ang="0">
                  <a:pos x="107" y="0"/>
                </a:cxn>
                <a:cxn ang="0">
                  <a:pos x="148" y="0"/>
                </a:cxn>
                <a:cxn ang="0">
                  <a:pos x="148" y="44"/>
                </a:cxn>
                <a:cxn ang="0">
                  <a:pos x="156" y="50"/>
                </a:cxn>
                <a:cxn ang="0">
                  <a:pos x="171" y="40"/>
                </a:cxn>
                <a:cxn ang="0">
                  <a:pos x="177" y="55"/>
                </a:cxn>
                <a:cxn ang="0">
                  <a:pos x="177" y="55"/>
                </a:cxn>
                <a:cxn ang="0">
                  <a:pos x="178" y="62"/>
                </a:cxn>
              </a:cxnLst>
              <a:rect l="0" t="0" r="r" b="b"/>
              <a:pathLst>
                <a:path w="178" h="120">
                  <a:moveTo>
                    <a:pt x="178" y="62"/>
                  </a:moveTo>
                  <a:cubicBezTo>
                    <a:pt x="178" y="68"/>
                    <a:pt x="176" y="75"/>
                    <a:pt x="171" y="79"/>
                  </a:cubicBezTo>
                  <a:cubicBezTo>
                    <a:pt x="159" y="85"/>
                    <a:pt x="165" y="71"/>
                    <a:pt x="156" y="70"/>
                  </a:cubicBezTo>
                  <a:cubicBezTo>
                    <a:pt x="148" y="68"/>
                    <a:pt x="148" y="78"/>
                    <a:pt x="148" y="78"/>
                  </a:cubicBezTo>
                  <a:cubicBezTo>
                    <a:pt x="148" y="120"/>
                    <a:pt x="148" y="120"/>
                    <a:pt x="148" y="120"/>
                  </a:cubicBezTo>
                  <a:cubicBezTo>
                    <a:pt x="107" y="120"/>
                    <a:pt x="107" y="120"/>
                    <a:pt x="107" y="120"/>
                  </a:cubicBezTo>
                  <a:cubicBezTo>
                    <a:pt x="107" y="120"/>
                    <a:pt x="98" y="119"/>
                    <a:pt x="99" y="111"/>
                  </a:cubicBezTo>
                  <a:cubicBezTo>
                    <a:pt x="101" y="104"/>
                    <a:pt x="110" y="106"/>
                    <a:pt x="110" y="101"/>
                  </a:cubicBezTo>
                  <a:cubicBezTo>
                    <a:pt x="110" y="100"/>
                    <a:pt x="110" y="98"/>
                    <a:pt x="109" y="96"/>
                  </a:cubicBezTo>
                  <a:cubicBezTo>
                    <a:pt x="105" y="91"/>
                    <a:pt x="98" y="89"/>
                    <a:pt x="91" y="89"/>
                  </a:cubicBezTo>
                  <a:cubicBezTo>
                    <a:pt x="89" y="89"/>
                    <a:pt x="87" y="89"/>
                    <a:pt x="85" y="89"/>
                  </a:cubicBezTo>
                  <a:cubicBezTo>
                    <a:pt x="85" y="89"/>
                    <a:pt x="85" y="89"/>
                    <a:pt x="85" y="89"/>
                  </a:cubicBezTo>
                  <a:cubicBezTo>
                    <a:pt x="79" y="90"/>
                    <a:pt x="74" y="92"/>
                    <a:pt x="70" y="96"/>
                  </a:cubicBezTo>
                  <a:cubicBezTo>
                    <a:pt x="65" y="108"/>
                    <a:pt x="78" y="103"/>
                    <a:pt x="80" y="111"/>
                  </a:cubicBezTo>
                  <a:cubicBezTo>
                    <a:pt x="81" y="117"/>
                    <a:pt x="76" y="119"/>
                    <a:pt x="74" y="120"/>
                  </a:cubicBezTo>
                  <a:cubicBezTo>
                    <a:pt x="31" y="120"/>
                    <a:pt x="31" y="120"/>
                    <a:pt x="31" y="120"/>
                  </a:cubicBezTo>
                  <a:cubicBezTo>
                    <a:pt x="31" y="76"/>
                    <a:pt x="31" y="76"/>
                    <a:pt x="31" y="76"/>
                  </a:cubicBezTo>
                  <a:cubicBezTo>
                    <a:pt x="30" y="73"/>
                    <a:pt x="28" y="68"/>
                    <a:pt x="22" y="69"/>
                  </a:cubicBezTo>
                  <a:cubicBezTo>
                    <a:pt x="14" y="71"/>
                    <a:pt x="19" y="85"/>
                    <a:pt x="8" y="79"/>
                  </a:cubicBezTo>
                  <a:cubicBezTo>
                    <a:pt x="4" y="76"/>
                    <a:pt x="2" y="70"/>
                    <a:pt x="1" y="65"/>
                  </a:cubicBezTo>
                  <a:cubicBezTo>
                    <a:pt x="1" y="64"/>
                    <a:pt x="1" y="64"/>
                    <a:pt x="1" y="64"/>
                  </a:cubicBezTo>
                  <a:cubicBezTo>
                    <a:pt x="0" y="62"/>
                    <a:pt x="0" y="60"/>
                    <a:pt x="0" y="58"/>
                  </a:cubicBezTo>
                  <a:cubicBezTo>
                    <a:pt x="1" y="51"/>
                    <a:pt x="3" y="44"/>
                    <a:pt x="7" y="40"/>
                  </a:cubicBezTo>
                  <a:cubicBezTo>
                    <a:pt x="19" y="34"/>
                    <a:pt x="14" y="48"/>
                    <a:pt x="22" y="50"/>
                  </a:cubicBezTo>
                  <a:cubicBezTo>
                    <a:pt x="30" y="51"/>
                    <a:pt x="30" y="42"/>
                    <a:pt x="30" y="42"/>
                  </a:cubicBezTo>
                  <a:cubicBezTo>
                    <a:pt x="31" y="0"/>
                    <a:pt x="31" y="0"/>
                    <a:pt x="31" y="0"/>
                  </a:cubicBezTo>
                  <a:cubicBezTo>
                    <a:pt x="72" y="0"/>
                    <a:pt x="72" y="0"/>
                    <a:pt x="72" y="0"/>
                  </a:cubicBezTo>
                  <a:cubicBezTo>
                    <a:pt x="72" y="0"/>
                    <a:pt x="81" y="1"/>
                    <a:pt x="80" y="9"/>
                  </a:cubicBezTo>
                  <a:cubicBezTo>
                    <a:pt x="78" y="17"/>
                    <a:pt x="65" y="12"/>
                    <a:pt x="70" y="24"/>
                  </a:cubicBezTo>
                  <a:cubicBezTo>
                    <a:pt x="74" y="28"/>
                    <a:pt x="81" y="31"/>
                    <a:pt x="87" y="31"/>
                  </a:cubicBezTo>
                  <a:cubicBezTo>
                    <a:pt x="90" y="31"/>
                    <a:pt x="92" y="31"/>
                    <a:pt x="94" y="30"/>
                  </a:cubicBezTo>
                  <a:cubicBezTo>
                    <a:pt x="94" y="30"/>
                    <a:pt x="94" y="30"/>
                    <a:pt x="94" y="30"/>
                  </a:cubicBezTo>
                  <a:cubicBezTo>
                    <a:pt x="100" y="30"/>
                    <a:pt x="105" y="27"/>
                    <a:pt x="109" y="23"/>
                  </a:cubicBezTo>
                  <a:cubicBezTo>
                    <a:pt x="110" y="21"/>
                    <a:pt x="110" y="20"/>
                    <a:pt x="110" y="18"/>
                  </a:cubicBezTo>
                  <a:cubicBezTo>
                    <a:pt x="109" y="13"/>
                    <a:pt x="100" y="15"/>
                    <a:pt x="99" y="9"/>
                  </a:cubicBezTo>
                  <a:cubicBezTo>
                    <a:pt x="98" y="1"/>
                    <a:pt x="105" y="0"/>
                    <a:pt x="107" y="0"/>
                  </a:cubicBezTo>
                  <a:cubicBezTo>
                    <a:pt x="148" y="0"/>
                    <a:pt x="148" y="0"/>
                    <a:pt x="148" y="0"/>
                  </a:cubicBezTo>
                  <a:cubicBezTo>
                    <a:pt x="148" y="44"/>
                    <a:pt x="148" y="44"/>
                    <a:pt x="148" y="44"/>
                  </a:cubicBezTo>
                  <a:cubicBezTo>
                    <a:pt x="148" y="46"/>
                    <a:pt x="150" y="51"/>
                    <a:pt x="156" y="50"/>
                  </a:cubicBezTo>
                  <a:cubicBezTo>
                    <a:pt x="164" y="48"/>
                    <a:pt x="159" y="34"/>
                    <a:pt x="171" y="40"/>
                  </a:cubicBezTo>
                  <a:cubicBezTo>
                    <a:pt x="175" y="43"/>
                    <a:pt x="177" y="49"/>
                    <a:pt x="177" y="55"/>
                  </a:cubicBezTo>
                  <a:cubicBezTo>
                    <a:pt x="177" y="55"/>
                    <a:pt x="177" y="55"/>
                    <a:pt x="177" y="55"/>
                  </a:cubicBezTo>
                  <a:cubicBezTo>
                    <a:pt x="178" y="57"/>
                    <a:pt x="178" y="59"/>
                    <a:pt x="178" y="62"/>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5" name="Freeform 9"/>
            <p:cNvSpPr>
              <a:spLocks/>
            </p:cNvSpPr>
            <p:nvPr/>
          </p:nvSpPr>
          <p:spPr bwMode="auto">
            <a:xfrm>
              <a:off x="710" y="2391"/>
              <a:ext cx="418" cy="284"/>
            </a:xfrm>
            <a:custGeom>
              <a:avLst/>
              <a:gdLst/>
              <a:ahLst/>
              <a:cxnLst>
                <a:cxn ang="0">
                  <a:pos x="177" y="61"/>
                </a:cxn>
                <a:cxn ang="0">
                  <a:pos x="170" y="79"/>
                </a:cxn>
                <a:cxn ang="0">
                  <a:pos x="156" y="69"/>
                </a:cxn>
                <a:cxn ang="0">
                  <a:pos x="147" y="78"/>
                </a:cxn>
                <a:cxn ang="0">
                  <a:pos x="147" y="120"/>
                </a:cxn>
                <a:cxn ang="0">
                  <a:pos x="107" y="120"/>
                </a:cxn>
                <a:cxn ang="0">
                  <a:pos x="99" y="111"/>
                </a:cxn>
                <a:cxn ang="0">
                  <a:pos x="110" y="101"/>
                </a:cxn>
                <a:cxn ang="0">
                  <a:pos x="108" y="96"/>
                </a:cxn>
                <a:cxn ang="0">
                  <a:pos x="91" y="89"/>
                </a:cxn>
                <a:cxn ang="0">
                  <a:pos x="84" y="89"/>
                </a:cxn>
                <a:cxn ang="0">
                  <a:pos x="84" y="89"/>
                </a:cxn>
                <a:cxn ang="0">
                  <a:pos x="70" y="96"/>
                </a:cxn>
                <a:cxn ang="0">
                  <a:pos x="79" y="111"/>
                </a:cxn>
                <a:cxn ang="0">
                  <a:pos x="73" y="120"/>
                </a:cxn>
                <a:cxn ang="0">
                  <a:pos x="30" y="120"/>
                </a:cxn>
                <a:cxn ang="0">
                  <a:pos x="30" y="76"/>
                </a:cxn>
                <a:cxn ang="0">
                  <a:pos x="22" y="69"/>
                </a:cxn>
                <a:cxn ang="0">
                  <a:pos x="7" y="79"/>
                </a:cxn>
                <a:cxn ang="0">
                  <a:pos x="0" y="64"/>
                </a:cxn>
                <a:cxn ang="0">
                  <a:pos x="0" y="64"/>
                </a:cxn>
                <a:cxn ang="0">
                  <a:pos x="0" y="58"/>
                </a:cxn>
                <a:cxn ang="0">
                  <a:pos x="7" y="40"/>
                </a:cxn>
                <a:cxn ang="0">
                  <a:pos x="21" y="49"/>
                </a:cxn>
                <a:cxn ang="0">
                  <a:pos x="30" y="41"/>
                </a:cxn>
                <a:cxn ang="0">
                  <a:pos x="30" y="0"/>
                </a:cxn>
                <a:cxn ang="0">
                  <a:pos x="71" y="0"/>
                </a:cxn>
                <a:cxn ang="0">
                  <a:pos x="79" y="9"/>
                </a:cxn>
                <a:cxn ang="0">
                  <a:pos x="70" y="24"/>
                </a:cxn>
                <a:cxn ang="0">
                  <a:pos x="87" y="31"/>
                </a:cxn>
                <a:cxn ang="0">
                  <a:pos x="93" y="30"/>
                </a:cxn>
                <a:cxn ang="0">
                  <a:pos x="94" y="30"/>
                </a:cxn>
                <a:cxn ang="0">
                  <a:pos x="108" y="23"/>
                </a:cxn>
                <a:cxn ang="0">
                  <a:pos x="109" y="18"/>
                </a:cxn>
                <a:cxn ang="0">
                  <a:pos x="98" y="8"/>
                </a:cxn>
                <a:cxn ang="0">
                  <a:pos x="106" y="0"/>
                </a:cxn>
                <a:cxn ang="0">
                  <a:pos x="147" y="0"/>
                </a:cxn>
                <a:cxn ang="0">
                  <a:pos x="147" y="44"/>
                </a:cxn>
                <a:cxn ang="0">
                  <a:pos x="156" y="50"/>
                </a:cxn>
                <a:cxn ang="0">
                  <a:pos x="170" y="40"/>
                </a:cxn>
                <a:cxn ang="0">
                  <a:pos x="177" y="55"/>
                </a:cxn>
                <a:cxn ang="0">
                  <a:pos x="177" y="55"/>
                </a:cxn>
                <a:cxn ang="0">
                  <a:pos x="177" y="61"/>
                </a:cxn>
              </a:cxnLst>
              <a:rect l="0" t="0" r="r" b="b"/>
              <a:pathLst>
                <a:path w="177" h="120">
                  <a:moveTo>
                    <a:pt x="177" y="61"/>
                  </a:moveTo>
                  <a:cubicBezTo>
                    <a:pt x="177" y="68"/>
                    <a:pt x="175" y="75"/>
                    <a:pt x="170" y="79"/>
                  </a:cubicBezTo>
                  <a:cubicBezTo>
                    <a:pt x="159" y="85"/>
                    <a:pt x="164" y="71"/>
                    <a:pt x="156" y="69"/>
                  </a:cubicBezTo>
                  <a:cubicBezTo>
                    <a:pt x="148" y="68"/>
                    <a:pt x="147" y="78"/>
                    <a:pt x="147" y="78"/>
                  </a:cubicBezTo>
                  <a:cubicBezTo>
                    <a:pt x="147" y="120"/>
                    <a:pt x="147" y="120"/>
                    <a:pt x="147" y="120"/>
                  </a:cubicBezTo>
                  <a:cubicBezTo>
                    <a:pt x="107" y="120"/>
                    <a:pt x="107" y="120"/>
                    <a:pt x="107" y="120"/>
                  </a:cubicBezTo>
                  <a:cubicBezTo>
                    <a:pt x="107" y="120"/>
                    <a:pt x="97" y="119"/>
                    <a:pt x="99" y="111"/>
                  </a:cubicBezTo>
                  <a:cubicBezTo>
                    <a:pt x="100" y="104"/>
                    <a:pt x="109" y="106"/>
                    <a:pt x="110" y="101"/>
                  </a:cubicBezTo>
                  <a:cubicBezTo>
                    <a:pt x="110" y="100"/>
                    <a:pt x="109" y="98"/>
                    <a:pt x="108" y="96"/>
                  </a:cubicBezTo>
                  <a:cubicBezTo>
                    <a:pt x="104" y="91"/>
                    <a:pt x="97" y="89"/>
                    <a:pt x="91" y="89"/>
                  </a:cubicBezTo>
                  <a:cubicBezTo>
                    <a:pt x="89" y="89"/>
                    <a:pt x="86" y="89"/>
                    <a:pt x="84" y="89"/>
                  </a:cubicBezTo>
                  <a:cubicBezTo>
                    <a:pt x="84" y="89"/>
                    <a:pt x="84" y="89"/>
                    <a:pt x="84" y="89"/>
                  </a:cubicBezTo>
                  <a:cubicBezTo>
                    <a:pt x="79" y="90"/>
                    <a:pt x="73" y="92"/>
                    <a:pt x="70" y="96"/>
                  </a:cubicBezTo>
                  <a:cubicBezTo>
                    <a:pt x="64" y="108"/>
                    <a:pt x="78" y="103"/>
                    <a:pt x="79" y="111"/>
                  </a:cubicBezTo>
                  <a:cubicBezTo>
                    <a:pt x="81" y="117"/>
                    <a:pt x="76" y="119"/>
                    <a:pt x="73" y="120"/>
                  </a:cubicBezTo>
                  <a:cubicBezTo>
                    <a:pt x="30" y="120"/>
                    <a:pt x="30" y="120"/>
                    <a:pt x="30" y="120"/>
                  </a:cubicBezTo>
                  <a:cubicBezTo>
                    <a:pt x="30" y="76"/>
                    <a:pt x="30" y="76"/>
                    <a:pt x="30" y="76"/>
                  </a:cubicBezTo>
                  <a:cubicBezTo>
                    <a:pt x="30" y="73"/>
                    <a:pt x="28" y="68"/>
                    <a:pt x="22" y="69"/>
                  </a:cubicBezTo>
                  <a:cubicBezTo>
                    <a:pt x="13" y="71"/>
                    <a:pt x="19" y="85"/>
                    <a:pt x="7" y="79"/>
                  </a:cubicBezTo>
                  <a:cubicBezTo>
                    <a:pt x="3" y="76"/>
                    <a:pt x="1" y="70"/>
                    <a:pt x="0" y="64"/>
                  </a:cubicBezTo>
                  <a:cubicBezTo>
                    <a:pt x="0" y="64"/>
                    <a:pt x="0" y="64"/>
                    <a:pt x="0" y="64"/>
                  </a:cubicBezTo>
                  <a:cubicBezTo>
                    <a:pt x="0" y="62"/>
                    <a:pt x="0" y="60"/>
                    <a:pt x="0" y="58"/>
                  </a:cubicBezTo>
                  <a:cubicBezTo>
                    <a:pt x="0" y="51"/>
                    <a:pt x="2" y="44"/>
                    <a:pt x="7" y="40"/>
                  </a:cubicBezTo>
                  <a:cubicBezTo>
                    <a:pt x="19" y="34"/>
                    <a:pt x="13" y="48"/>
                    <a:pt x="21" y="49"/>
                  </a:cubicBezTo>
                  <a:cubicBezTo>
                    <a:pt x="29" y="51"/>
                    <a:pt x="30" y="41"/>
                    <a:pt x="30" y="41"/>
                  </a:cubicBezTo>
                  <a:cubicBezTo>
                    <a:pt x="30" y="0"/>
                    <a:pt x="30" y="0"/>
                    <a:pt x="30" y="0"/>
                  </a:cubicBezTo>
                  <a:cubicBezTo>
                    <a:pt x="71" y="0"/>
                    <a:pt x="71" y="0"/>
                    <a:pt x="71" y="0"/>
                  </a:cubicBezTo>
                  <a:cubicBezTo>
                    <a:pt x="71" y="0"/>
                    <a:pt x="81" y="0"/>
                    <a:pt x="79" y="9"/>
                  </a:cubicBezTo>
                  <a:cubicBezTo>
                    <a:pt x="78" y="17"/>
                    <a:pt x="64" y="12"/>
                    <a:pt x="70" y="24"/>
                  </a:cubicBezTo>
                  <a:cubicBezTo>
                    <a:pt x="73" y="28"/>
                    <a:pt x="81" y="31"/>
                    <a:pt x="87" y="31"/>
                  </a:cubicBezTo>
                  <a:cubicBezTo>
                    <a:pt x="89" y="31"/>
                    <a:pt x="92" y="31"/>
                    <a:pt x="93" y="30"/>
                  </a:cubicBezTo>
                  <a:cubicBezTo>
                    <a:pt x="94" y="30"/>
                    <a:pt x="94" y="30"/>
                    <a:pt x="94" y="30"/>
                  </a:cubicBezTo>
                  <a:cubicBezTo>
                    <a:pt x="99" y="29"/>
                    <a:pt x="105" y="27"/>
                    <a:pt x="108" y="23"/>
                  </a:cubicBezTo>
                  <a:cubicBezTo>
                    <a:pt x="109" y="21"/>
                    <a:pt x="109" y="19"/>
                    <a:pt x="109" y="18"/>
                  </a:cubicBezTo>
                  <a:cubicBezTo>
                    <a:pt x="109" y="13"/>
                    <a:pt x="100" y="15"/>
                    <a:pt x="98" y="8"/>
                  </a:cubicBezTo>
                  <a:cubicBezTo>
                    <a:pt x="97" y="1"/>
                    <a:pt x="105" y="0"/>
                    <a:pt x="106" y="0"/>
                  </a:cubicBezTo>
                  <a:cubicBezTo>
                    <a:pt x="147" y="0"/>
                    <a:pt x="147" y="0"/>
                    <a:pt x="147" y="0"/>
                  </a:cubicBezTo>
                  <a:cubicBezTo>
                    <a:pt x="147" y="44"/>
                    <a:pt x="147" y="44"/>
                    <a:pt x="147" y="44"/>
                  </a:cubicBezTo>
                  <a:cubicBezTo>
                    <a:pt x="148" y="46"/>
                    <a:pt x="150" y="51"/>
                    <a:pt x="156" y="50"/>
                  </a:cubicBezTo>
                  <a:cubicBezTo>
                    <a:pt x="164" y="48"/>
                    <a:pt x="158" y="34"/>
                    <a:pt x="170" y="40"/>
                  </a:cubicBezTo>
                  <a:cubicBezTo>
                    <a:pt x="174" y="43"/>
                    <a:pt x="176" y="49"/>
                    <a:pt x="177" y="55"/>
                  </a:cubicBezTo>
                  <a:cubicBezTo>
                    <a:pt x="177" y="55"/>
                    <a:pt x="177" y="55"/>
                    <a:pt x="177" y="55"/>
                  </a:cubicBezTo>
                  <a:cubicBezTo>
                    <a:pt x="177" y="57"/>
                    <a:pt x="177" y="59"/>
                    <a:pt x="177" y="61"/>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6" name="Freeform 10"/>
            <p:cNvSpPr>
              <a:spLocks/>
            </p:cNvSpPr>
            <p:nvPr/>
          </p:nvSpPr>
          <p:spPr bwMode="auto">
            <a:xfrm>
              <a:off x="1504" y="2438"/>
              <a:ext cx="277" cy="431"/>
            </a:xfrm>
            <a:custGeom>
              <a:avLst/>
              <a:gdLst/>
              <a:ahLst/>
              <a:cxnLst>
                <a:cxn ang="0">
                  <a:pos x="60" y="0"/>
                </a:cxn>
                <a:cxn ang="0">
                  <a:pos x="78" y="7"/>
                </a:cxn>
                <a:cxn ang="0">
                  <a:pos x="68" y="22"/>
                </a:cxn>
                <a:cxn ang="0">
                  <a:pos x="76" y="31"/>
                </a:cxn>
                <a:cxn ang="0">
                  <a:pos x="117" y="31"/>
                </a:cxn>
                <a:cxn ang="0">
                  <a:pos x="117" y="72"/>
                </a:cxn>
                <a:cxn ang="0">
                  <a:pos x="108" y="81"/>
                </a:cxn>
                <a:cxn ang="0">
                  <a:pos x="99" y="69"/>
                </a:cxn>
                <a:cxn ang="0">
                  <a:pos x="94" y="71"/>
                </a:cxn>
                <a:cxn ang="0">
                  <a:pos x="87" y="89"/>
                </a:cxn>
                <a:cxn ang="0">
                  <a:pos x="87" y="95"/>
                </a:cxn>
                <a:cxn ang="0">
                  <a:pos x="87" y="95"/>
                </a:cxn>
                <a:cxn ang="0">
                  <a:pos x="94" y="110"/>
                </a:cxn>
                <a:cxn ang="0">
                  <a:pos x="109" y="100"/>
                </a:cxn>
                <a:cxn ang="0">
                  <a:pos x="117" y="107"/>
                </a:cxn>
                <a:cxn ang="0">
                  <a:pos x="117" y="151"/>
                </a:cxn>
                <a:cxn ang="0">
                  <a:pos x="74" y="151"/>
                </a:cxn>
                <a:cxn ang="0">
                  <a:pos x="68" y="160"/>
                </a:cxn>
                <a:cxn ang="0">
                  <a:pos x="78" y="174"/>
                </a:cxn>
                <a:cxn ang="0">
                  <a:pos x="63" y="181"/>
                </a:cxn>
                <a:cxn ang="0">
                  <a:pos x="63" y="181"/>
                </a:cxn>
                <a:cxn ang="0">
                  <a:pos x="56" y="182"/>
                </a:cxn>
                <a:cxn ang="0">
                  <a:pos x="39" y="175"/>
                </a:cxn>
                <a:cxn ang="0">
                  <a:pos x="49" y="160"/>
                </a:cxn>
                <a:cxn ang="0">
                  <a:pos x="41" y="151"/>
                </a:cxn>
                <a:cxn ang="0">
                  <a:pos x="0" y="151"/>
                </a:cxn>
                <a:cxn ang="0">
                  <a:pos x="0" y="109"/>
                </a:cxn>
                <a:cxn ang="0">
                  <a:pos x="9" y="101"/>
                </a:cxn>
                <a:cxn ang="0">
                  <a:pos x="23" y="110"/>
                </a:cxn>
                <a:cxn ang="0">
                  <a:pos x="30" y="93"/>
                </a:cxn>
                <a:cxn ang="0">
                  <a:pos x="30" y="86"/>
                </a:cxn>
                <a:cxn ang="0">
                  <a:pos x="30" y="86"/>
                </a:cxn>
                <a:cxn ang="0">
                  <a:pos x="23" y="71"/>
                </a:cxn>
                <a:cxn ang="0">
                  <a:pos x="18" y="70"/>
                </a:cxn>
                <a:cxn ang="0">
                  <a:pos x="9" y="81"/>
                </a:cxn>
                <a:cxn ang="0">
                  <a:pos x="0" y="73"/>
                </a:cxn>
                <a:cxn ang="0">
                  <a:pos x="0" y="31"/>
                </a:cxn>
                <a:cxn ang="0">
                  <a:pos x="43" y="31"/>
                </a:cxn>
                <a:cxn ang="0">
                  <a:pos x="49" y="22"/>
                </a:cxn>
                <a:cxn ang="0">
                  <a:pos x="39" y="7"/>
                </a:cxn>
                <a:cxn ang="0">
                  <a:pos x="54" y="0"/>
                </a:cxn>
                <a:cxn ang="0">
                  <a:pos x="54" y="0"/>
                </a:cxn>
                <a:cxn ang="0">
                  <a:pos x="60" y="0"/>
                </a:cxn>
              </a:cxnLst>
              <a:rect l="0" t="0" r="r" b="b"/>
              <a:pathLst>
                <a:path w="117" h="182">
                  <a:moveTo>
                    <a:pt x="60" y="0"/>
                  </a:moveTo>
                  <a:cubicBezTo>
                    <a:pt x="67" y="0"/>
                    <a:pt x="74" y="2"/>
                    <a:pt x="78" y="7"/>
                  </a:cubicBezTo>
                  <a:cubicBezTo>
                    <a:pt x="83" y="19"/>
                    <a:pt x="70" y="14"/>
                    <a:pt x="68" y="22"/>
                  </a:cubicBezTo>
                  <a:cubicBezTo>
                    <a:pt x="67" y="30"/>
                    <a:pt x="76" y="31"/>
                    <a:pt x="76" y="31"/>
                  </a:cubicBezTo>
                  <a:cubicBezTo>
                    <a:pt x="117" y="31"/>
                    <a:pt x="117" y="31"/>
                    <a:pt x="117" y="31"/>
                  </a:cubicBezTo>
                  <a:cubicBezTo>
                    <a:pt x="117" y="72"/>
                    <a:pt x="117" y="72"/>
                    <a:pt x="117" y="72"/>
                  </a:cubicBezTo>
                  <a:cubicBezTo>
                    <a:pt x="117" y="72"/>
                    <a:pt x="117" y="82"/>
                    <a:pt x="108" y="81"/>
                  </a:cubicBezTo>
                  <a:cubicBezTo>
                    <a:pt x="102" y="79"/>
                    <a:pt x="104" y="70"/>
                    <a:pt x="99" y="69"/>
                  </a:cubicBezTo>
                  <a:cubicBezTo>
                    <a:pt x="98" y="69"/>
                    <a:pt x="96" y="70"/>
                    <a:pt x="94" y="71"/>
                  </a:cubicBezTo>
                  <a:cubicBezTo>
                    <a:pt x="89" y="75"/>
                    <a:pt x="87" y="82"/>
                    <a:pt x="87" y="89"/>
                  </a:cubicBezTo>
                  <a:cubicBezTo>
                    <a:pt x="87" y="91"/>
                    <a:pt x="87" y="93"/>
                    <a:pt x="87" y="95"/>
                  </a:cubicBezTo>
                  <a:cubicBezTo>
                    <a:pt x="87" y="95"/>
                    <a:pt x="87" y="95"/>
                    <a:pt x="87" y="95"/>
                  </a:cubicBezTo>
                  <a:cubicBezTo>
                    <a:pt x="88" y="101"/>
                    <a:pt x="90" y="107"/>
                    <a:pt x="94" y="110"/>
                  </a:cubicBezTo>
                  <a:cubicBezTo>
                    <a:pt x="106" y="116"/>
                    <a:pt x="101" y="102"/>
                    <a:pt x="109" y="100"/>
                  </a:cubicBezTo>
                  <a:cubicBezTo>
                    <a:pt x="115" y="99"/>
                    <a:pt x="116" y="104"/>
                    <a:pt x="117" y="107"/>
                  </a:cubicBezTo>
                  <a:cubicBezTo>
                    <a:pt x="117" y="151"/>
                    <a:pt x="117" y="151"/>
                    <a:pt x="117" y="151"/>
                  </a:cubicBezTo>
                  <a:cubicBezTo>
                    <a:pt x="74" y="151"/>
                    <a:pt x="74" y="151"/>
                    <a:pt x="74" y="151"/>
                  </a:cubicBezTo>
                  <a:cubicBezTo>
                    <a:pt x="72" y="151"/>
                    <a:pt x="67" y="153"/>
                    <a:pt x="68" y="160"/>
                  </a:cubicBezTo>
                  <a:cubicBezTo>
                    <a:pt x="70" y="168"/>
                    <a:pt x="83" y="162"/>
                    <a:pt x="78" y="174"/>
                  </a:cubicBezTo>
                  <a:cubicBezTo>
                    <a:pt x="74" y="178"/>
                    <a:pt x="69" y="181"/>
                    <a:pt x="63" y="181"/>
                  </a:cubicBezTo>
                  <a:cubicBezTo>
                    <a:pt x="63" y="181"/>
                    <a:pt x="63" y="181"/>
                    <a:pt x="63" y="181"/>
                  </a:cubicBezTo>
                  <a:cubicBezTo>
                    <a:pt x="61" y="182"/>
                    <a:pt x="59" y="182"/>
                    <a:pt x="56" y="182"/>
                  </a:cubicBezTo>
                  <a:cubicBezTo>
                    <a:pt x="50" y="182"/>
                    <a:pt x="43" y="179"/>
                    <a:pt x="39" y="175"/>
                  </a:cubicBezTo>
                  <a:cubicBezTo>
                    <a:pt x="34" y="163"/>
                    <a:pt x="47" y="168"/>
                    <a:pt x="49" y="160"/>
                  </a:cubicBezTo>
                  <a:cubicBezTo>
                    <a:pt x="50" y="152"/>
                    <a:pt x="41" y="151"/>
                    <a:pt x="41" y="151"/>
                  </a:cubicBezTo>
                  <a:cubicBezTo>
                    <a:pt x="0" y="151"/>
                    <a:pt x="0" y="151"/>
                    <a:pt x="0" y="151"/>
                  </a:cubicBezTo>
                  <a:cubicBezTo>
                    <a:pt x="0" y="109"/>
                    <a:pt x="0" y="109"/>
                    <a:pt x="0" y="109"/>
                  </a:cubicBezTo>
                  <a:cubicBezTo>
                    <a:pt x="0" y="109"/>
                    <a:pt x="1" y="99"/>
                    <a:pt x="9" y="101"/>
                  </a:cubicBezTo>
                  <a:cubicBezTo>
                    <a:pt x="17" y="102"/>
                    <a:pt x="12" y="116"/>
                    <a:pt x="23" y="110"/>
                  </a:cubicBezTo>
                  <a:cubicBezTo>
                    <a:pt x="28" y="106"/>
                    <a:pt x="30" y="99"/>
                    <a:pt x="30" y="93"/>
                  </a:cubicBezTo>
                  <a:cubicBezTo>
                    <a:pt x="30" y="90"/>
                    <a:pt x="30" y="88"/>
                    <a:pt x="30" y="86"/>
                  </a:cubicBezTo>
                  <a:cubicBezTo>
                    <a:pt x="30" y="86"/>
                    <a:pt x="30" y="86"/>
                    <a:pt x="30" y="86"/>
                  </a:cubicBezTo>
                  <a:cubicBezTo>
                    <a:pt x="29" y="80"/>
                    <a:pt x="27" y="74"/>
                    <a:pt x="23" y="71"/>
                  </a:cubicBezTo>
                  <a:cubicBezTo>
                    <a:pt x="21" y="70"/>
                    <a:pt x="19" y="70"/>
                    <a:pt x="18" y="70"/>
                  </a:cubicBezTo>
                  <a:cubicBezTo>
                    <a:pt x="13" y="70"/>
                    <a:pt x="15" y="79"/>
                    <a:pt x="9" y="81"/>
                  </a:cubicBezTo>
                  <a:cubicBezTo>
                    <a:pt x="1" y="82"/>
                    <a:pt x="0" y="74"/>
                    <a:pt x="0" y="73"/>
                  </a:cubicBezTo>
                  <a:cubicBezTo>
                    <a:pt x="0" y="31"/>
                    <a:pt x="0" y="31"/>
                    <a:pt x="0" y="31"/>
                  </a:cubicBezTo>
                  <a:cubicBezTo>
                    <a:pt x="43" y="31"/>
                    <a:pt x="43" y="31"/>
                    <a:pt x="43" y="31"/>
                  </a:cubicBezTo>
                  <a:cubicBezTo>
                    <a:pt x="45" y="30"/>
                    <a:pt x="50" y="28"/>
                    <a:pt x="49" y="22"/>
                  </a:cubicBezTo>
                  <a:cubicBezTo>
                    <a:pt x="47" y="14"/>
                    <a:pt x="34" y="19"/>
                    <a:pt x="39" y="7"/>
                  </a:cubicBezTo>
                  <a:cubicBezTo>
                    <a:pt x="43" y="3"/>
                    <a:pt x="48" y="1"/>
                    <a:pt x="54" y="0"/>
                  </a:cubicBezTo>
                  <a:cubicBezTo>
                    <a:pt x="54" y="0"/>
                    <a:pt x="54" y="0"/>
                    <a:pt x="54" y="0"/>
                  </a:cubicBezTo>
                  <a:cubicBezTo>
                    <a:pt x="56" y="0"/>
                    <a:pt x="58" y="0"/>
                    <a:pt x="60" y="0"/>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17" name="Group 89"/>
          <p:cNvGrpSpPr>
            <a:grpSpLocks noChangeAspect="1"/>
          </p:cNvGrpSpPr>
          <p:nvPr/>
        </p:nvGrpSpPr>
        <p:grpSpPr bwMode="auto">
          <a:xfrm>
            <a:off x="2649371" y="4205484"/>
            <a:ext cx="208385" cy="288302"/>
            <a:chOff x="4881" y="2968"/>
            <a:chExt cx="626" cy="801"/>
          </a:xfrm>
          <a:solidFill>
            <a:schemeClr val="bg1"/>
          </a:solidFill>
        </p:grpSpPr>
        <p:sp>
          <p:nvSpPr>
            <p:cNvPr id="518" name="Rectangle 90"/>
            <p:cNvSpPr>
              <a:spLocks noChangeArrowheads="1"/>
            </p:cNvSpPr>
            <p:nvPr/>
          </p:nvSpPr>
          <p:spPr bwMode="auto">
            <a:xfrm>
              <a:off x="5061" y="3091"/>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9" name="Rectangle 91"/>
            <p:cNvSpPr>
              <a:spLocks noChangeArrowheads="1"/>
            </p:cNvSpPr>
            <p:nvPr/>
          </p:nvSpPr>
          <p:spPr bwMode="auto">
            <a:xfrm>
              <a:off x="5061" y="3190"/>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0" name="Rectangle 92"/>
            <p:cNvSpPr>
              <a:spLocks noChangeArrowheads="1"/>
            </p:cNvSpPr>
            <p:nvPr/>
          </p:nvSpPr>
          <p:spPr bwMode="auto">
            <a:xfrm>
              <a:off x="5061" y="3289"/>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1" name="Freeform 93"/>
            <p:cNvSpPr>
              <a:spLocks/>
            </p:cNvSpPr>
            <p:nvPr/>
          </p:nvSpPr>
          <p:spPr bwMode="auto">
            <a:xfrm>
              <a:off x="4881" y="2968"/>
              <a:ext cx="551" cy="697"/>
            </a:xfrm>
            <a:custGeom>
              <a:avLst/>
              <a:gdLst/>
              <a:ahLst/>
              <a:cxnLst>
                <a:cxn ang="0">
                  <a:pos x="551" y="0"/>
                </a:cxn>
                <a:cxn ang="0">
                  <a:pos x="551" y="605"/>
                </a:cxn>
                <a:cxn ang="0">
                  <a:pos x="506" y="548"/>
                </a:cxn>
                <a:cxn ang="0">
                  <a:pos x="506" y="45"/>
                </a:cxn>
                <a:cxn ang="0">
                  <a:pos x="45" y="45"/>
                </a:cxn>
                <a:cxn ang="0">
                  <a:pos x="45" y="550"/>
                </a:cxn>
                <a:cxn ang="0">
                  <a:pos x="147" y="550"/>
                </a:cxn>
                <a:cxn ang="0">
                  <a:pos x="147" y="652"/>
                </a:cxn>
                <a:cxn ang="0">
                  <a:pos x="404" y="652"/>
                </a:cxn>
                <a:cxn ang="0">
                  <a:pos x="440" y="697"/>
                </a:cxn>
                <a:cxn ang="0">
                  <a:pos x="111" y="697"/>
                </a:cxn>
                <a:cxn ang="0">
                  <a:pos x="0" y="581"/>
                </a:cxn>
                <a:cxn ang="0">
                  <a:pos x="0" y="0"/>
                </a:cxn>
                <a:cxn ang="0">
                  <a:pos x="551" y="0"/>
                </a:cxn>
              </a:cxnLst>
              <a:rect l="0" t="0" r="r" b="b"/>
              <a:pathLst>
                <a:path w="551" h="697">
                  <a:moveTo>
                    <a:pt x="551" y="0"/>
                  </a:moveTo>
                  <a:lnTo>
                    <a:pt x="551" y="605"/>
                  </a:lnTo>
                  <a:lnTo>
                    <a:pt x="506" y="548"/>
                  </a:lnTo>
                  <a:lnTo>
                    <a:pt x="506" y="45"/>
                  </a:lnTo>
                  <a:lnTo>
                    <a:pt x="45" y="45"/>
                  </a:lnTo>
                  <a:lnTo>
                    <a:pt x="45" y="550"/>
                  </a:lnTo>
                  <a:lnTo>
                    <a:pt x="147" y="550"/>
                  </a:lnTo>
                  <a:lnTo>
                    <a:pt x="147" y="652"/>
                  </a:lnTo>
                  <a:lnTo>
                    <a:pt x="404" y="652"/>
                  </a:lnTo>
                  <a:lnTo>
                    <a:pt x="440" y="697"/>
                  </a:lnTo>
                  <a:lnTo>
                    <a:pt x="111" y="697"/>
                  </a:lnTo>
                  <a:lnTo>
                    <a:pt x="0" y="581"/>
                  </a:lnTo>
                  <a:lnTo>
                    <a:pt x="0" y="0"/>
                  </a:lnTo>
                  <a:lnTo>
                    <a:pt x="55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2" name="Freeform 94"/>
            <p:cNvSpPr>
              <a:spLocks/>
            </p:cNvSpPr>
            <p:nvPr/>
          </p:nvSpPr>
          <p:spPr bwMode="auto">
            <a:xfrm>
              <a:off x="5177" y="3367"/>
              <a:ext cx="92" cy="99"/>
            </a:xfrm>
            <a:custGeom>
              <a:avLst/>
              <a:gdLst/>
              <a:ahLst/>
              <a:cxnLst>
                <a:cxn ang="0">
                  <a:pos x="4" y="1"/>
                </a:cxn>
                <a:cxn ang="0">
                  <a:pos x="39" y="20"/>
                </a:cxn>
                <a:cxn ang="0">
                  <a:pos x="11" y="42"/>
                </a:cxn>
                <a:cxn ang="0">
                  <a:pos x="1" y="4"/>
                </a:cxn>
                <a:cxn ang="0">
                  <a:pos x="4" y="1"/>
                </a:cxn>
              </a:cxnLst>
              <a:rect l="0" t="0" r="r" b="b"/>
              <a:pathLst>
                <a:path w="39" h="42">
                  <a:moveTo>
                    <a:pt x="4" y="1"/>
                  </a:moveTo>
                  <a:cubicBezTo>
                    <a:pt x="39" y="20"/>
                    <a:pt x="39" y="20"/>
                    <a:pt x="39" y="20"/>
                  </a:cubicBezTo>
                  <a:cubicBezTo>
                    <a:pt x="27" y="24"/>
                    <a:pt x="18" y="31"/>
                    <a:pt x="11" y="42"/>
                  </a:cubicBezTo>
                  <a:cubicBezTo>
                    <a:pt x="1" y="4"/>
                    <a:pt x="1" y="4"/>
                    <a:pt x="1" y="4"/>
                  </a:cubicBezTo>
                  <a:cubicBezTo>
                    <a:pt x="0" y="1"/>
                    <a:pt x="1" y="0"/>
                    <a:pt x="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3" name="Freeform 95"/>
            <p:cNvSpPr>
              <a:spLocks/>
            </p:cNvSpPr>
            <p:nvPr/>
          </p:nvSpPr>
          <p:spPr bwMode="auto">
            <a:xfrm>
              <a:off x="5217" y="3431"/>
              <a:ext cx="290" cy="338"/>
            </a:xfrm>
            <a:custGeom>
              <a:avLst/>
              <a:gdLst/>
              <a:ahLst/>
              <a:cxnLst>
                <a:cxn ang="0">
                  <a:pos x="115" y="110"/>
                </a:cxn>
                <a:cxn ang="0">
                  <a:pos x="28" y="0"/>
                </a:cxn>
                <a:cxn ang="0">
                  <a:pos x="0" y="22"/>
                </a:cxn>
                <a:cxn ang="0">
                  <a:pos x="87" y="132"/>
                </a:cxn>
                <a:cxn ang="0">
                  <a:pos x="115" y="110"/>
                </a:cxn>
              </a:cxnLst>
              <a:rect l="0" t="0" r="r" b="b"/>
              <a:pathLst>
                <a:path w="123" h="143">
                  <a:moveTo>
                    <a:pt x="115" y="110"/>
                  </a:moveTo>
                  <a:cubicBezTo>
                    <a:pt x="28" y="0"/>
                    <a:pt x="28" y="0"/>
                    <a:pt x="28" y="0"/>
                  </a:cubicBezTo>
                  <a:cubicBezTo>
                    <a:pt x="16" y="4"/>
                    <a:pt x="6" y="11"/>
                    <a:pt x="0" y="22"/>
                  </a:cubicBezTo>
                  <a:cubicBezTo>
                    <a:pt x="87" y="132"/>
                    <a:pt x="87" y="132"/>
                    <a:pt x="87" y="132"/>
                  </a:cubicBezTo>
                  <a:cubicBezTo>
                    <a:pt x="95" y="143"/>
                    <a:pt x="123" y="121"/>
                    <a:pt x="115" y="1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4" name="Freeform 96"/>
            <p:cNvSpPr>
              <a:spLocks noEditPoints="1"/>
            </p:cNvSpPr>
            <p:nvPr/>
          </p:nvSpPr>
          <p:spPr bwMode="auto">
            <a:xfrm>
              <a:off x="4955" y="3069"/>
              <a:ext cx="66" cy="64"/>
            </a:xfrm>
            <a:custGeom>
              <a:avLst/>
              <a:gdLst/>
              <a:ahLst/>
              <a:cxnLst>
                <a:cxn ang="0">
                  <a:pos x="66" y="64"/>
                </a:cxn>
                <a:cxn ang="0">
                  <a:pos x="0" y="64"/>
                </a:cxn>
                <a:cxn ang="0">
                  <a:pos x="0" y="0"/>
                </a:cxn>
                <a:cxn ang="0">
                  <a:pos x="66" y="0"/>
                </a:cxn>
                <a:cxn ang="0">
                  <a:pos x="66" y="64"/>
                </a:cxn>
                <a:cxn ang="0">
                  <a:pos x="7" y="57"/>
                </a:cxn>
                <a:cxn ang="0">
                  <a:pos x="56" y="57"/>
                </a:cxn>
                <a:cxn ang="0">
                  <a:pos x="56" y="10"/>
                </a:cxn>
                <a:cxn ang="0">
                  <a:pos x="7" y="10"/>
                </a:cxn>
                <a:cxn ang="0">
                  <a:pos x="7" y="57"/>
                </a:cxn>
              </a:cxnLst>
              <a:rect l="0" t="0" r="r" b="b"/>
              <a:pathLst>
                <a:path w="66" h="64">
                  <a:moveTo>
                    <a:pt x="66" y="64"/>
                  </a:moveTo>
                  <a:lnTo>
                    <a:pt x="0" y="64"/>
                  </a:lnTo>
                  <a:lnTo>
                    <a:pt x="0" y="0"/>
                  </a:lnTo>
                  <a:lnTo>
                    <a:pt x="66" y="0"/>
                  </a:lnTo>
                  <a:lnTo>
                    <a:pt x="66" y="64"/>
                  </a:lnTo>
                  <a:close/>
                  <a:moveTo>
                    <a:pt x="7" y="57"/>
                  </a:moveTo>
                  <a:lnTo>
                    <a:pt x="56" y="57"/>
                  </a:lnTo>
                  <a:lnTo>
                    <a:pt x="56" y="10"/>
                  </a:lnTo>
                  <a:lnTo>
                    <a:pt x="7" y="10"/>
                  </a:lnTo>
                  <a:lnTo>
                    <a:pt x="7"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5" name="Freeform 97"/>
            <p:cNvSpPr>
              <a:spLocks noEditPoints="1"/>
            </p:cNvSpPr>
            <p:nvPr/>
          </p:nvSpPr>
          <p:spPr bwMode="auto">
            <a:xfrm>
              <a:off x="4955" y="3169"/>
              <a:ext cx="66" cy="63"/>
            </a:xfrm>
            <a:custGeom>
              <a:avLst/>
              <a:gdLst/>
              <a:ahLst/>
              <a:cxnLst>
                <a:cxn ang="0">
                  <a:pos x="66" y="63"/>
                </a:cxn>
                <a:cxn ang="0">
                  <a:pos x="0" y="63"/>
                </a:cxn>
                <a:cxn ang="0">
                  <a:pos x="0" y="0"/>
                </a:cxn>
                <a:cxn ang="0">
                  <a:pos x="66" y="0"/>
                </a:cxn>
                <a:cxn ang="0">
                  <a:pos x="66" y="63"/>
                </a:cxn>
                <a:cxn ang="0">
                  <a:pos x="7" y="56"/>
                </a:cxn>
                <a:cxn ang="0">
                  <a:pos x="56" y="56"/>
                </a:cxn>
                <a:cxn ang="0">
                  <a:pos x="56" y="9"/>
                </a:cxn>
                <a:cxn ang="0">
                  <a:pos x="7" y="9"/>
                </a:cxn>
                <a:cxn ang="0">
                  <a:pos x="7" y="56"/>
                </a:cxn>
              </a:cxnLst>
              <a:rect l="0" t="0" r="r" b="b"/>
              <a:pathLst>
                <a:path w="66" h="63">
                  <a:moveTo>
                    <a:pt x="66" y="63"/>
                  </a:moveTo>
                  <a:lnTo>
                    <a:pt x="0" y="63"/>
                  </a:lnTo>
                  <a:lnTo>
                    <a:pt x="0" y="0"/>
                  </a:lnTo>
                  <a:lnTo>
                    <a:pt x="66" y="0"/>
                  </a:lnTo>
                  <a:lnTo>
                    <a:pt x="66" y="63"/>
                  </a:lnTo>
                  <a:close/>
                  <a:moveTo>
                    <a:pt x="7" y="56"/>
                  </a:moveTo>
                  <a:lnTo>
                    <a:pt x="56" y="56"/>
                  </a:lnTo>
                  <a:lnTo>
                    <a:pt x="56" y="9"/>
                  </a:lnTo>
                  <a:lnTo>
                    <a:pt x="7" y="9"/>
                  </a:lnTo>
                  <a:lnTo>
                    <a:pt x="7"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6" name="Freeform 98"/>
            <p:cNvSpPr>
              <a:spLocks noEditPoints="1"/>
            </p:cNvSpPr>
            <p:nvPr/>
          </p:nvSpPr>
          <p:spPr bwMode="auto">
            <a:xfrm>
              <a:off x="4955" y="3268"/>
              <a:ext cx="66" cy="64"/>
            </a:xfrm>
            <a:custGeom>
              <a:avLst/>
              <a:gdLst/>
              <a:ahLst/>
              <a:cxnLst>
                <a:cxn ang="0">
                  <a:pos x="66" y="64"/>
                </a:cxn>
                <a:cxn ang="0">
                  <a:pos x="0" y="64"/>
                </a:cxn>
                <a:cxn ang="0">
                  <a:pos x="0" y="0"/>
                </a:cxn>
                <a:cxn ang="0">
                  <a:pos x="66" y="0"/>
                </a:cxn>
                <a:cxn ang="0">
                  <a:pos x="66" y="64"/>
                </a:cxn>
                <a:cxn ang="0">
                  <a:pos x="7" y="57"/>
                </a:cxn>
                <a:cxn ang="0">
                  <a:pos x="56" y="57"/>
                </a:cxn>
                <a:cxn ang="0">
                  <a:pos x="56" y="9"/>
                </a:cxn>
                <a:cxn ang="0">
                  <a:pos x="7" y="9"/>
                </a:cxn>
                <a:cxn ang="0">
                  <a:pos x="7" y="57"/>
                </a:cxn>
              </a:cxnLst>
              <a:rect l="0" t="0" r="r" b="b"/>
              <a:pathLst>
                <a:path w="66" h="64">
                  <a:moveTo>
                    <a:pt x="66" y="64"/>
                  </a:moveTo>
                  <a:lnTo>
                    <a:pt x="0" y="64"/>
                  </a:lnTo>
                  <a:lnTo>
                    <a:pt x="0" y="0"/>
                  </a:lnTo>
                  <a:lnTo>
                    <a:pt x="66" y="0"/>
                  </a:lnTo>
                  <a:lnTo>
                    <a:pt x="66" y="64"/>
                  </a:lnTo>
                  <a:close/>
                  <a:moveTo>
                    <a:pt x="7" y="57"/>
                  </a:moveTo>
                  <a:lnTo>
                    <a:pt x="56" y="57"/>
                  </a:lnTo>
                  <a:lnTo>
                    <a:pt x="56" y="9"/>
                  </a:lnTo>
                  <a:lnTo>
                    <a:pt x="7" y="9"/>
                  </a:lnTo>
                  <a:lnTo>
                    <a:pt x="7"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27" name="Group 526"/>
          <p:cNvGrpSpPr/>
          <p:nvPr/>
        </p:nvGrpSpPr>
        <p:grpSpPr>
          <a:xfrm>
            <a:off x="3235538" y="4214663"/>
            <a:ext cx="249661" cy="269944"/>
            <a:chOff x="3394472" y="4390268"/>
            <a:chExt cx="914400" cy="914400"/>
          </a:xfrm>
          <a:solidFill>
            <a:schemeClr val="bg1"/>
          </a:solidFill>
        </p:grpSpPr>
        <p:sp>
          <p:nvSpPr>
            <p:cNvPr id="528" name="Freeform 527"/>
            <p:cNvSpPr/>
            <p:nvPr/>
          </p:nvSpPr>
          <p:spPr>
            <a:xfrm>
              <a:off x="3394472" y="4390268"/>
              <a:ext cx="914400" cy="914400"/>
            </a:xfrm>
            <a:custGeom>
              <a:avLst/>
              <a:gdLst>
                <a:gd name="connsiteX0" fmla="*/ 841825 w 914400"/>
                <a:gd name="connsiteY0" fmla="*/ 502107 h 914400"/>
                <a:gd name="connsiteX1" fmla="*/ 914400 w 914400"/>
                <a:gd name="connsiteY1" fmla="*/ 502107 h 914400"/>
                <a:gd name="connsiteX2" fmla="*/ 914400 w 914400"/>
                <a:gd name="connsiteY2" fmla="*/ 761997 h 914400"/>
                <a:gd name="connsiteX3" fmla="*/ 761997 w 914400"/>
                <a:gd name="connsiteY3" fmla="*/ 914400 h 914400"/>
                <a:gd name="connsiteX4" fmla="*/ 502107 w 914400"/>
                <a:gd name="connsiteY4" fmla="*/ 914400 h 914400"/>
                <a:gd name="connsiteX5" fmla="*/ 502107 w 914400"/>
                <a:gd name="connsiteY5" fmla="*/ 841825 h 914400"/>
                <a:gd name="connsiteX6" fmla="*/ 713614 w 914400"/>
                <a:gd name="connsiteY6" fmla="*/ 841825 h 914400"/>
                <a:gd name="connsiteX7" fmla="*/ 841825 w 914400"/>
                <a:gd name="connsiteY7" fmla="*/ 713614 h 914400"/>
                <a:gd name="connsiteX8" fmla="*/ 0 w 914400"/>
                <a:gd name="connsiteY8" fmla="*/ 502107 h 914400"/>
                <a:gd name="connsiteX9" fmla="*/ 72575 w 914400"/>
                <a:gd name="connsiteY9" fmla="*/ 502107 h 914400"/>
                <a:gd name="connsiteX10" fmla="*/ 72575 w 914400"/>
                <a:gd name="connsiteY10" fmla="*/ 713614 h 914400"/>
                <a:gd name="connsiteX11" fmla="*/ 200786 w 914400"/>
                <a:gd name="connsiteY11" fmla="*/ 841825 h 914400"/>
                <a:gd name="connsiteX12" fmla="*/ 412293 w 914400"/>
                <a:gd name="connsiteY12" fmla="*/ 841825 h 914400"/>
                <a:gd name="connsiteX13" fmla="*/ 412293 w 914400"/>
                <a:gd name="connsiteY13" fmla="*/ 914400 h 914400"/>
                <a:gd name="connsiteX14" fmla="*/ 152403 w 914400"/>
                <a:gd name="connsiteY14" fmla="*/ 914400 h 914400"/>
                <a:gd name="connsiteX15" fmla="*/ 0 w 914400"/>
                <a:gd name="connsiteY15" fmla="*/ 761997 h 914400"/>
                <a:gd name="connsiteX16" fmla="*/ 502107 w 914400"/>
                <a:gd name="connsiteY16" fmla="*/ 0 h 914400"/>
                <a:gd name="connsiteX17" fmla="*/ 761997 w 914400"/>
                <a:gd name="connsiteY17" fmla="*/ 0 h 914400"/>
                <a:gd name="connsiteX18" fmla="*/ 914400 w 914400"/>
                <a:gd name="connsiteY18" fmla="*/ 152403 h 914400"/>
                <a:gd name="connsiteX19" fmla="*/ 914400 w 914400"/>
                <a:gd name="connsiteY19" fmla="*/ 412293 h 914400"/>
                <a:gd name="connsiteX20" fmla="*/ 841825 w 914400"/>
                <a:gd name="connsiteY20" fmla="*/ 412293 h 914400"/>
                <a:gd name="connsiteX21" fmla="*/ 841825 w 914400"/>
                <a:gd name="connsiteY21" fmla="*/ 200786 h 914400"/>
                <a:gd name="connsiteX22" fmla="*/ 713614 w 914400"/>
                <a:gd name="connsiteY22" fmla="*/ 72575 h 914400"/>
                <a:gd name="connsiteX23" fmla="*/ 502107 w 914400"/>
                <a:gd name="connsiteY23" fmla="*/ 72575 h 914400"/>
                <a:gd name="connsiteX24" fmla="*/ 152403 w 914400"/>
                <a:gd name="connsiteY24" fmla="*/ 0 h 914400"/>
                <a:gd name="connsiteX25" fmla="*/ 412293 w 914400"/>
                <a:gd name="connsiteY25" fmla="*/ 0 h 914400"/>
                <a:gd name="connsiteX26" fmla="*/ 412293 w 914400"/>
                <a:gd name="connsiteY26" fmla="*/ 72575 h 914400"/>
                <a:gd name="connsiteX27" fmla="*/ 200786 w 914400"/>
                <a:gd name="connsiteY27" fmla="*/ 72575 h 914400"/>
                <a:gd name="connsiteX28" fmla="*/ 72575 w 914400"/>
                <a:gd name="connsiteY28" fmla="*/ 200786 h 914400"/>
                <a:gd name="connsiteX29" fmla="*/ 72575 w 914400"/>
                <a:gd name="connsiteY29" fmla="*/ 412293 h 914400"/>
                <a:gd name="connsiteX30" fmla="*/ 0 w 914400"/>
                <a:gd name="connsiteY30" fmla="*/ 412293 h 914400"/>
                <a:gd name="connsiteX31" fmla="*/ 0 w 914400"/>
                <a:gd name="connsiteY31" fmla="*/ 152403 h 914400"/>
                <a:gd name="connsiteX32" fmla="*/ 152403 w 914400"/>
                <a:gd name="connsiteY3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14400" h="914400">
                  <a:moveTo>
                    <a:pt x="841825" y="502107"/>
                  </a:moveTo>
                  <a:lnTo>
                    <a:pt x="914400" y="502107"/>
                  </a:lnTo>
                  <a:lnTo>
                    <a:pt x="914400" y="761997"/>
                  </a:lnTo>
                  <a:cubicBezTo>
                    <a:pt x="914400" y="846167"/>
                    <a:pt x="846167" y="914400"/>
                    <a:pt x="761997" y="914400"/>
                  </a:cubicBezTo>
                  <a:lnTo>
                    <a:pt x="502107" y="914400"/>
                  </a:lnTo>
                  <a:lnTo>
                    <a:pt x="502107" y="841825"/>
                  </a:lnTo>
                  <a:lnTo>
                    <a:pt x="713614" y="841825"/>
                  </a:lnTo>
                  <a:cubicBezTo>
                    <a:pt x="784423" y="841825"/>
                    <a:pt x="841825" y="784423"/>
                    <a:pt x="841825" y="713614"/>
                  </a:cubicBezTo>
                  <a:close/>
                  <a:moveTo>
                    <a:pt x="0" y="502107"/>
                  </a:moveTo>
                  <a:lnTo>
                    <a:pt x="72575" y="502107"/>
                  </a:lnTo>
                  <a:lnTo>
                    <a:pt x="72575" y="713614"/>
                  </a:lnTo>
                  <a:cubicBezTo>
                    <a:pt x="72575" y="784423"/>
                    <a:pt x="129977" y="841825"/>
                    <a:pt x="200786" y="841825"/>
                  </a:cubicBezTo>
                  <a:lnTo>
                    <a:pt x="412293" y="841825"/>
                  </a:lnTo>
                  <a:lnTo>
                    <a:pt x="412293" y="914400"/>
                  </a:lnTo>
                  <a:lnTo>
                    <a:pt x="152403" y="914400"/>
                  </a:lnTo>
                  <a:cubicBezTo>
                    <a:pt x="68233" y="914400"/>
                    <a:pt x="0" y="846167"/>
                    <a:pt x="0" y="761997"/>
                  </a:cubicBezTo>
                  <a:close/>
                  <a:moveTo>
                    <a:pt x="502107" y="0"/>
                  </a:moveTo>
                  <a:lnTo>
                    <a:pt x="761997" y="0"/>
                  </a:lnTo>
                  <a:cubicBezTo>
                    <a:pt x="846167" y="0"/>
                    <a:pt x="914400" y="68233"/>
                    <a:pt x="914400" y="152403"/>
                  </a:cubicBezTo>
                  <a:lnTo>
                    <a:pt x="914400" y="412293"/>
                  </a:lnTo>
                  <a:lnTo>
                    <a:pt x="841825" y="412293"/>
                  </a:lnTo>
                  <a:lnTo>
                    <a:pt x="841825" y="200786"/>
                  </a:lnTo>
                  <a:cubicBezTo>
                    <a:pt x="841825" y="129977"/>
                    <a:pt x="784423" y="72575"/>
                    <a:pt x="713614" y="72575"/>
                  </a:cubicBezTo>
                  <a:lnTo>
                    <a:pt x="502107" y="72575"/>
                  </a:lnTo>
                  <a:close/>
                  <a:moveTo>
                    <a:pt x="152403" y="0"/>
                  </a:moveTo>
                  <a:lnTo>
                    <a:pt x="412293" y="0"/>
                  </a:lnTo>
                  <a:lnTo>
                    <a:pt x="412293" y="72575"/>
                  </a:lnTo>
                  <a:lnTo>
                    <a:pt x="200786" y="72575"/>
                  </a:lnTo>
                  <a:cubicBezTo>
                    <a:pt x="129977" y="72575"/>
                    <a:pt x="72575" y="129977"/>
                    <a:pt x="72575" y="200786"/>
                  </a:cubicBezTo>
                  <a:lnTo>
                    <a:pt x="72575" y="412293"/>
                  </a:lnTo>
                  <a:lnTo>
                    <a:pt x="0" y="412293"/>
                  </a:lnTo>
                  <a:lnTo>
                    <a:pt x="0" y="152403"/>
                  </a:lnTo>
                  <a:cubicBezTo>
                    <a:pt x="0" y="68233"/>
                    <a:pt x="68233" y="0"/>
                    <a:pt x="15240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sp>
          <p:nvSpPr>
            <p:cNvPr id="529" name="Rectangle 528"/>
            <p:cNvSpPr/>
            <p:nvPr/>
          </p:nvSpPr>
          <p:spPr>
            <a:xfrm>
              <a:off x="3494179" y="4810892"/>
              <a:ext cx="714986" cy="73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grpSp>
      <p:grpSp>
        <p:nvGrpSpPr>
          <p:cNvPr id="530" name="Group 529"/>
          <p:cNvGrpSpPr/>
          <p:nvPr/>
        </p:nvGrpSpPr>
        <p:grpSpPr>
          <a:xfrm>
            <a:off x="3873254" y="4222028"/>
            <a:ext cx="238017" cy="255215"/>
            <a:chOff x="4864659" y="3170600"/>
            <a:chExt cx="634557" cy="629283"/>
          </a:xfrm>
          <a:solidFill>
            <a:schemeClr val="bg1"/>
          </a:solidFill>
        </p:grpSpPr>
        <p:sp>
          <p:nvSpPr>
            <p:cNvPr id="531" name="Freeform 29"/>
            <p:cNvSpPr>
              <a:spLocks noEditPoints="1"/>
            </p:cNvSpPr>
            <p:nvPr/>
          </p:nvSpPr>
          <p:spPr bwMode="auto">
            <a:xfrm>
              <a:off x="5009145" y="3283683"/>
              <a:ext cx="162400" cy="214717"/>
            </a:xfrm>
            <a:custGeom>
              <a:avLst/>
              <a:gdLst/>
              <a:ahLst/>
              <a:cxnLst>
                <a:cxn ang="0">
                  <a:pos x="117" y="57"/>
                </a:cxn>
                <a:cxn ang="0">
                  <a:pos x="112" y="57"/>
                </a:cxn>
                <a:cxn ang="0">
                  <a:pos x="112" y="33"/>
                </a:cxn>
                <a:cxn ang="0">
                  <a:pos x="77" y="0"/>
                </a:cxn>
                <a:cxn ang="0">
                  <a:pos x="47" y="0"/>
                </a:cxn>
                <a:cxn ang="0">
                  <a:pos x="12" y="33"/>
                </a:cxn>
                <a:cxn ang="0">
                  <a:pos x="12" y="57"/>
                </a:cxn>
                <a:cxn ang="0">
                  <a:pos x="8" y="57"/>
                </a:cxn>
                <a:cxn ang="0">
                  <a:pos x="0" y="65"/>
                </a:cxn>
                <a:cxn ang="0">
                  <a:pos x="0" y="160"/>
                </a:cxn>
                <a:cxn ang="0">
                  <a:pos x="8" y="167"/>
                </a:cxn>
                <a:cxn ang="0">
                  <a:pos x="117" y="167"/>
                </a:cxn>
                <a:cxn ang="0">
                  <a:pos x="126" y="160"/>
                </a:cxn>
                <a:cxn ang="0">
                  <a:pos x="126" y="65"/>
                </a:cxn>
                <a:cxn ang="0">
                  <a:pos x="117" y="57"/>
                </a:cxn>
                <a:cxn ang="0">
                  <a:pos x="47" y="20"/>
                </a:cxn>
                <a:cxn ang="0">
                  <a:pos x="77" y="20"/>
                </a:cxn>
                <a:cxn ang="0">
                  <a:pos x="89" y="33"/>
                </a:cxn>
                <a:cxn ang="0">
                  <a:pos x="89" y="57"/>
                </a:cxn>
                <a:cxn ang="0">
                  <a:pos x="35" y="57"/>
                </a:cxn>
                <a:cxn ang="0">
                  <a:pos x="35" y="33"/>
                </a:cxn>
                <a:cxn ang="0">
                  <a:pos x="47" y="20"/>
                </a:cxn>
                <a:cxn ang="0">
                  <a:pos x="77" y="153"/>
                </a:cxn>
                <a:cxn ang="0">
                  <a:pos x="48" y="153"/>
                </a:cxn>
                <a:cxn ang="0">
                  <a:pos x="55" y="112"/>
                </a:cxn>
                <a:cxn ang="0">
                  <a:pos x="46" y="97"/>
                </a:cxn>
                <a:cxn ang="0">
                  <a:pos x="63" y="82"/>
                </a:cxn>
                <a:cxn ang="0">
                  <a:pos x="80" y="97"/>
                </a:cxn>
                <a:cxn ang="0">
                  <a:pos x="69" y="112"/>
                </a:cxn>
                <a:cxn ang="0">
                  <a:pos x="77" y="153"/>
                </a:cxn>
              </a:cxnLst>
              <a:rect l="0" t="0" r="r" b="b"/>
              <a:pathLst>
                <a:path w="126" h="167">
                  <a:moveTo>
                    <a:pt x="117" y="57"/>
                  </a:moveTo>
                  <a:cubicBezTo>
                    <a:pt x="112" y="57"/>
                    <a:pt x="112" y="57"/>
                    <a:pt x="112" y="57"/>
                  </a:cubicBezTo>
                  <a:cubicBezTo>
                    <a:pt x="112" y="33"/>
                    <a:pt x="112" y="33"/>
                    <a:pt x="112" y="33"/>
                  </a:cubicBezTo>
                  <a:cubicBezTo>
                    <a:pt x="112" y="15"/>
                    <a:pt x="96" y="0"/>
                    <a:pt x="77" y="0"/>
                  </a:cubicBezTo>
                  <a:cubicBezTo>
                    <a:pt x="47" y="0"/>
                    <a:pt x="47" y="0"/>
                    <a:pt x="47" y="0"/>
                  </a:cubicBezTo>
                  <a:cubicBezTo>
                    <a:pt x="28" y="0"/>
                    <a:pt x="12" y="15"/>
                    <a:pt x="12" y="33"/>
                  </a:cubicBezTo>
                  <a:cubicBezTo>
                    <a:pt x="12" y="57"/>
                    <a:pt x="12" y="57"/>
                    <a:pt x="12" y="57"/>
                  </a:cubicBezTo>
                  <a:cubicBezTo>
                    <a:pt x="8" y="57"/>
                    <a:pt x="8" y="57"/>
                    <a:pt x="8" y="57"/>
                  </a:cubicBezTo>
                  <a:cubicBezTo>
                    <a:pt x="3" y="57"/>
                    <a:pt x="0" y="61"/>
                    <a:pt x="0" y="65"/>
                  </a:cubicBezTo>
                  <a:cubicBezTo>
                    <a:pt x="0" y="160"/>
                    <a:pt x="0" y="160"/>
                    <a:pt x="0" y="160"/>
                  </a:cubicBezTo>
                  <a:cubicBezTo>
                    <a:pt x="0" y="164"/>
                    <a:pt x="3" y="167"/>
                    <a:pt x="8" y="167"/>
                  </a:cubicBezTo>
                  <a:cubicBezTo>
                    <a:pt x="117" y="167"/>
                    <a:pt x="117" y="167"/>
                    <a:pt x="117" y="167"/>
                  </a:cubicBezTo>
                  <a:cubicBezTo>
                    <a:pt x="122" y="167"/>
                    <a:pt x="126" y="164"/>
                    <a:pt x="126" y="160"/>
                  </a:cubicBezTo>
                  <a:cubicBezTo>
                    <a:pt x="126" y="65"/>
                    <a:pt x="126" y="65"/>
                    <a:pt x="126" y="65"/>
                  </a:cubicBezTo>
                  <a:cubicBezTo>
                    <a:pt x="126" y="61"/>
                    <a:pt x="122" y="57"/>
                    <a:pt x="117" y="57"/>
                  </a:cubicBezTo>
                  <a:moveTo>
                    <a:pt x="47" y="20"/>
                  </a:moveTo>
                  <a:cubicBezTo>
                    <a:pt x="77" y="20"/>
                    <a:pt x="77" y="20"/>
                    <a:pt x="77" y="20"/>
                  </a:cubicBezTo>
                  <a:cubicBezTo>
                    <a:pt x="83" y="20"/>
                    <a:pt x="89" y="26"/>
                    <a:pt x="89" y="33"/>
                  </a:cubicBezTo>
                  <a:cubicBezTo>
                    <a:pt x="89" y="57"/>
                    <a:pt x="89" y="57"/>
                    <a:pt x="89" y="57"/>
                  </a:cubicBezTo>
                  <a:cubicBezTo>
                    <a:pt x="35" y="57"/>
                    <a:pt x="35" y="57"/>
                    <a:pt x="35" y="57"/>
                  </a:cubicBezTo>
                  <a:cubicBezTo>
                    <a:pt x="35" y="33"/>
                    <a:pt x="35" y="33"/>
                    <a:pt x="35" y="33"/>
                  </a:cubicBezTo>
                  <a:cubicBezTo>
                    <a:pt x="35" y="26"/>
                    <a:pt x="40" y="20"/>
                    <a:pt x="47" y="20"/>
                  </a:cubicBezTo>
                  <a:moveTo>
                    <a:pt x="77" y="153"/>
                  </a:moveTo>
                  <a:cubicBezTo>
                    <a:pt x="48" y="153"/>
                    <a:pt x="48" y="153"/>
                    <a:pt x="48" y="153"/>
                  </a:cubicBezTo>
                  <a:cubicBezTo>
                    <a:pt x="55" y="112"/>
                    <a:pt x="55" y="112"/>
                    <a:pt x="55" y="112"/>
                  </a:cubicBezTo>
                  <a:cubicBezTo>
                    <a:pt x="48" y="110"/>
                    <a:pt x="46" y="104"/>
                    <a:pt x="46" y="97"/>
                  </a:cubicBezTo>
                  <a:cubicBezTo>
                    <a:pt x="46" y="89"/>
                    <a:pt x="53" y="82"/>
                    <a:pt x="63" y="82"/>
                  </a:cubicBezTo>
                  <a:cubicBezTo>
                    <a:pt x="72" y="82"/>
                    <a:pt x="80" y="89"/>
                    <a:pt x="80" y="97"/>
                  </a:cubicBezTo>
                  <a:cubicBezTo>
                    <a:pt x="80" y="104"/>
                    <a:pt x="76" y="110"/>
                    <a:pt x="69" y="112"/>
                  </a:cubicBezTo>
                  <a:lnTo>
                    <a:pt x="77" y="15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nvGrpSpPr>
            <p:cNvPr id="532" name="Group 20"/>
            <p:cNvGrpSpPr>
              <a:grpSpLocks noChangeAspect="1"/>
            </p:cNvGrpSpPr>
            <p:nvPr/>
          </p:nvGrpSpPr>
          <p:grpSpPr bwMode="auto">
            <a:xfrm>
              <a:off x="4864659" y="3170600"/>
              <a:ext cx="634557" cy="629283"/>
              <a:chOff x="2703" y="1982"/>
              <a:chExt cx="361" cy="358"/>
            </a:xfrm>
            <a:grpFill/>
          </p:grpSpPr>
          <p:sp>
            <p:nvSpPr>
              <p:cNvPr id="533" name="Freeform 21"/>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34" name="Freeform 22"/>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grpSp>
        <p:nvGrpSpPr>
          <p:cNvPr id="535" name="Group 5"/>
          <p:cNvGrpSpPr>
            <a:grpSpLocks noChangeAspect="1"/>
          </p:cNvGrpSpPr>
          <p:nvPr/>
        </p:nvGrpSpPr>
        <p:grpSpPr bwMode="auto">
          <a:xfrm>
            <a:off x="4488495" y="4228644"/>
            <a:ext cx="239762" cy="241982"/>
            <a:chOff x="2518" y="1826"/>
            <a:chExt cx="721" cy="673"/>
          </a:xfrm>
          <a:solidFill>
            <a:schemeClr val="bg1"/>
          </a:solidFill>
        </p:grpSpPr>
        <p:sp>
          <p:nvSpPr>
            <p:cNvPr id="536" name="Freeform 6"/>
            <p:cNvSpPr>
              <a:spLocks/>
            </p:cNvSpPr>
            <p:nvPr/>
          </p:nvSpPr>
          <p:spPr bwMode="auto">
            <a:xfrm>
              <a:off x="3000" y="1826"/>
              <a:ext cx="239" cy="293"/>
            </a:xfrm>
            <a:custGeom>
              <a:avLst/>
              <a:gdLst/>
              <a:ahLst/>
              <a:cxnLst>
                <a:cxn ang="0">
                  <a:pos x="173" y="0"/>
                </a:cxn>
                <a:cxn ang="0">
                  <a:pos x="0" y="248"/>
                </a:cxn>
                <a:cxn ang="0">
                  <a:pos x="66" y="293"/>
                </a:cxn>
                <a:cxn ang="0">
                  <a:pos x="239" y="45"/>
                </a:cxn>
                <a:cxn ang="0">
                  <a:pos x="173" y="0"/>
                </a:cxn>
              </a:cxnLst>
              <a:rect l="0" t="0" r="r" b="b"/>
              <a:pathLst>
                <a:path w="239" h="293">
                  <a:moveTo>
                    <a:pt x="173" y="0"/>
                  </a:moveTo>
                  <a:lnTo>
                    <a:pt x="0" y="248"/>
                  </a:lnTo>
                  <a:lnTo>
                    <a:pt x="66" y="293"/>
                  </a:lnTo>
                  <a:lnTo>
                    <a:pt x="239" y="45"/>
                  </a:lnTo>
                  <a:lnTo>
                    <a:pt x="17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37" name="Freeform 7"/>
            <p:cNvSpPr>
              <a:spLocks/>
            </p:cNvSpPr>
            <p:nvPr/>
          </p:nvSpPr>
          <p:spPr bwMode="auto">
            <a:xfrm>
              <a:off x="2976" y="2084"/>
              <a:ext cx="81" cy="68"/>
            </a:xfrm>
            <a:custGeom>
              <a:avLst/>
              <a:gdLst/>
              <a:ahLst/>
              <a:cxnLst>
                <a:cxn ang="0">
                  <a:pos x="10" y="9"/>
                </a:cxn>
                <a:cxn ang="0">
                  <a:pos x="0" y="23"/>
                </a:cxn>
                <a:cxn ang="0">
                  <a:pos x="10" y="30"/>
                </a:cxn>
                <a:cxn ang="0">
                  <a:pos x="19" y="38"/>
                </a:cxn>
                <a:cxn ang="0">
                  <a:pos x="64" y="68"/>
                </a:cxn>
                <a:cxn ang="0">
                  <a:pos x="81" y="45"/>
                </a:cxn>
                <a:cxn ang="0">
                  <a:pos x="17" y="0"/>
                </a:cxn>
                <a:cxn ang="0">
                  <a:pos x="10" y="9"/>
                </a:cxn>
              </a:cxnLst>
              <a:rect l="0" t="0" r="r" b="b"/>
              <a:pathLst>
                <a:path w="81" h="68">
                  <a:moveTo>
                    <a:pt x="10" y="9"/>
                  </a:moveTo>
                  <a:lnTo>
                    <a:pt x="0" y="23"/>
                  </a:lnTo>
                  <a:lnTo>
                    <a:pt x="10" y="30"/>
                  </a:lnTo>
                  <a:lnTo>
                    <a:pt x="19" y="38"/>
                  </a:lnTo>
                  <a:lnTo>
                    <a:pt x="64" y="68"/>
                  </a:lnTo>
                  <a:lnTo>
                    <a:pt x="81" y="45"/>
                  </a:lnTo>
                  <a:lnTo>
                    <a:pt x="17" y="0"/>
                  </a:lnTo>
                  <a:lnTo>
                    <a:pt x="10"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38" name="Freeform 8"/>
            <p:cNvSpPr>
              <a:spLocks/>
            </p:cNvSpPr>
            <p:nvPr/>
          </p:nvSpPr>
          <p:spPr bwMode="auto">
            <a:xfrm>
              <a:off x="2861" y="2119"/>
              <a:ext cx="170" cy="220"/>
            </a:xfrm>
            <a:custGeom>
              <a:avLst/>
              <a:gdLst/>
              <a:ahLst/>
              <a:cxnLst>
                <a:cxn ang="0">
                  <a:pos x="46" y="0"/>
                </a:cxn>
                <a:cxn ang="0">
                  <a:pos x="42" y="6"/>
                </a:cxn>
                <a:cxn ang="0">
                  <a:pos x="41" y="8"/>
                </a:cxn>
                <a:cxn ang="0">
                  <a:pos x="7" y="20"/>
                </a:cxn>
                <a:cxn ang="0">
                  <a:pos x="0" y="90"/>
                </a:cxn>
                <a:cxn ang="0">
                  <a:pos x="26" y="53"/>
                </a:cxn>
                <a:cxn ang="0">
                  <a:pos x="26" y="36"/>
                </a:cxn>
                <a:cxn ang="0">
                  <a:pos x="42" y="30"/>
                </a:cxn>
                <a:cxn ang="0">
                  <a:pos x="44" y="31"/>
                </a:cxn>
                <a:cxn ang="0">
                  <a:pos x="46" y="50"/>
                </a:cxn>
                <a:cxn ang="0">
                  <a:pos x="42" y="54"/>
                </a:cxn>
                <a:cxn ang="0">
                  <a:pos x="29" y="56"/>
                </a:cxn>
                <a:cxn ang="0">
                  <a:pos x="4" y="93"/>
                </a:cxn>
                <a:cxn ang="0">
                  <a:pos x="38" y="76"/>
                </a:cxn>
                <a:cxn ang="0">
                  <a:pos x="42" y="74"/>
                </a:cxn>
                <a:cxn ang="0">
                  <a:pos x="53" y="68"/>
                </a:cxn>
                <a:cxn ang="0">
                  <a:pos x="67" y="62"/>
                </a:cxn>
                <a:cxn ang="0">
                  <a:pos x="67" y="26"/>
                </a:cxn>
                <a:cxn ang="0">
                  <a:pos x="72" y="19"/>
                </a:cxn>
                <a:cxn ang="0">
                  <a:pos x="53" y="6"/>
                </a:cxn>
                <a:cxn ang="0">
                  <a:pos x="46" y="0"/>
                </a:cxn>
              </a:cxnLst>
              <a:rect l="0" t="0" r="r" b="b"/>
              <a:pathLst>
                <a:path w="72" h="93">
                  <a:moveTo>
                    <a:pt x="46" y="0"/>
                  </a:moveTo>
                  <a:cubicBezTo>
                    <a:pt x="42" y="6"/>
                    <a:pt x="42" y="6"/>
                    <a:pt x="42" y="6"/>
                  </a:cubicBezTo>
                  <a:cubicBezTo>
                    <a:pt x="41" y="8"/>
                    <a:pt x="41" y="8"/>
                    <a:pt x="41" y="8"/>
                  </a:cubicBezTo>
                  <a:cubicBezTo>
                    <a:pt x="7" y="20"/>
                    <a:pt x="7" y="20"/>
                    <a:pt x="7" y="20"/>
                  </a:cubicBezTo>
                  <a:cubicBezTo>
                    <a:pt x="0" y="90"/>
                    <a:pt x="0" y="90"/>
                    <a:pt x="0" y="90"/>
                  </a:cubicBezTo>
                  <a:cubicBezTo>
                    <a:pt x="26" y="53"/>
                    <a:pt x="26" y="53"/>
                    <a:pt x="26" y="53"/>
                  </a:cubicBezTo>
                  <a:cubicBezTo>
                    <a:pt x="22" y="49"/>
                    <a:pt x="22" y="42"/>
                    <a:pt x="26" y="36"/>
                  </a:cubicBezTo>
                  <a:cubicBezTo>
                    <a:pt x="30" y="30"/>
                    <a:pt x="36" y="28"/>
                    <a:pt x="42" y="30"/>
                  </a:cubicBezTo>
                  <a:cubicBezTo>
                    <a:pt x="42" y="30"/>
                    <a:pt x="43" y="31"/>
                    <a:pt x="44" y="31"/>
                  </a:cubicBezTo>
                  <a:cubicBezTo>
                    <a:pt x="49" y="35"/>
                    <a:pt x="50" y="44"/>
                    <a:pt x="46" y="50"/>
                  </a:cubicBezTo>
                  <a:cubicBezTo>
                    <a:pt x="44" y="52"/>
                    <a:pt x="43" y="53"/>
                    <a:pt x="42" y="54"/>
                  </a:cubicBezTo>
                  <a:cubicBezTo>
                    <a:pt x="38" y="57"/>
                    <a:pt x="33" y="57"/>
                    <a:pt x="29" y="56"/>
                  </a:cubicBezTo>
                  <a:cubicBezTo>
                    <a:pt x="4" y="93"/>
                    <a:pt x="4" y="93"/>
                    <a:pt x="4" y="93"/>
                  </a:cubicBezTo>
                  <a:cubicBezTo>
                    <a:pt x="38" y="76"/>
                    <a:pt x="38" y="76"/>
                    <a:pt x="38" y="76"/>
                  </a:cubicBezTo>
                  <a:cubicBezTo>
                    <a:pt x="42" y="74"/>
                    <a:pt x="42" y="74"/>
                    <a:pt x="42" y="74"/>
                  </a:cubicBezTo>
                  <a:cubicBezTo>
                    <a:pt x="53" y="68"/>
                    <a:pt x="53" y="68"/>
                    <a:pt x="53" y="68"/>
                  </a:cubicBezTo>
                  <a:cubicBezTo>
                    <a:pt x="67" y="62"/>
                    <a:pt x="67" y="62"/>
                    <a:pt x="67" y="62"/>
                  </a:cubicBezTo>
                  <a:cubicBezTo>
                    <a:pt x="67" y="26"/>
                    <a:pt x="67" y="26"/>
                    <a:pt x="67" y="26"/>
                  </a:cubicBezTo>
                  <a:cubicBezTo>
                    <a:pt x="72" y="19"/>
                    <a:pt x="72" y="19"/>
                    <a:pt x="72" y="19"/>
                  </a:cubicBezTo>
                  <a:cubicBezTo>
                    <a:pt x="53" y="6"/>
                    <a:pt x="53" y="6"/>
                    <a:pt x="53" y="6"/>
                  </a:cubicBezTo>
                  <a:lnTo>
                    <a:pt x="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39" name="Rectangle 9"/>
            <p:cNvSpPr>
              <a:spLocks noChangeArrowheads="1"/>
            </p:cNvSpPr>
            <p:nvPr/>
          </p:nvSpPr>
          <p:spPr bwMode="auto">
            <a:xfrm>
              <a:off x="2641" y="2197"/>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0" name="Rectangle 10"/>
            <p:cNvSpPr>
              <a:spLocks noChangeArrowheads="1"/>
            </p:cNvSpPr>
            <p:nvPr/>
          </p:nvSpPr>
          <p:spPr bwMode="auto">
            <a:xfrm>
              <a:off x="2641" y="2155"/>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1" name="Rectangle 11"/>
            <p:cNvSpPr>
              <a:spLocks noChangeArrowheads="1"/>
            </p:cNvSpPr>
            <p:nvPr/>
          </p:nvSpPr>
          <p:spPr bwMode="auto">
            <a:xfrm>
              <a:off x="2641" y="2107"/>
              <a:ext cx="163" cy="1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2" name="Rectangle 12"/>
            <p:cNvSpPr>
              <a:spLocks noChangeArrowheads="1"/>
            </p:cNvSpPr>
            <p:nvPr/>
          </p:nvSpPr>
          <p:spPr bwMode="auto">
            <a:xfrm>
              <a:off x="2641" y="2065"/>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3" name="Freeform 13"/>
            <p:cNvSpPr>
              <a:spLocks/>
            </p:cNvSpPr>
            <p:nvPr/>
          </p:nvSpPr>
          <p:spPr bwMode="auto">
            <a:xfrm>
              <a:off x="2518" y="1928"/>
              <a:ext cx="473" cy="571"/>
            </a:xfrm>
            <a:custGeom>
              <a:avLst/>
              <a:gdLst/>
              <a:ahLst/>
              <a:cxnLst>
                <a:cxn ang="0">
                  <a:pos x="187" y="211"/>
                </a:cxn>
                <a:cxn ang="0">
                  <a:pos x="170" y="231"/>
                </a:cxn>
                <a:cxn ang="0">
                  <a:pos x="63" y="231"/>
                </a:cxn>
                <a:cxn ang="0">
                  <a:pos x="63" y="196"/>
                </a:cxn>
                <a:cxn ang="0">
                  <a:pos x="53" y="183"/>
                </a:cxn>
                <a:cxn ang="0">
                  <a:pos x="12" y="183"/>
                </a:cxn>
                <a:cxn ang="0">
                  <a:pos x="12" y="41"/>
                </a:cxn>
                <a:cxn ang="0">
                  <a:pos x="28" y="19"/>
                </a:cxn>
                <a:cxn ang="0">
                  <a:pos x="174" y="19"/>
                </a:cxn>
                <a:cxn ang="0">
                  <a:pos x="187" y="36"/>
                </a:cxn>
                <a:cxn ang="0">
                  <a:pos x="187" y="72"/>
                </a:cxn>
                <a:cxn ang="0">
                  <a:pos x="187" y="72"/>
                </a:cxn>
                <a:cxn ang="0">
                  <a:pos x="198" y="58"/>
                </a:cxn>
                <a:cxn ang="0">
                  <a:pos x="198" y="31"/>
                </a:cxn>
                <a:cxn ang="0">
                  <a:pos x="176" y="6"/>
                </a:cxn>
                <a:cxn ang="0">
                  <a:pos x="49" y="6"/>
                </a:cxn>
                <a:cxn ang="0">
                  <a:pos x="28" y="6"/>
                </a:cxn>
                <a:cxn ang="0">
                  <a:pos x="0" y="30"/>
                </a:cxn>
                <a:cxn ang="0">
                  <a:pos x="0" y="205"/>
                </a:cxn>
                <a:cxn ang="0">
                  <a:pos x="57" y="241"/>
                </a:cxn>
                <a:cxn ang="0">
                  <a:pos x="176" y="241"/>
                </a:cxn>
                <a:cxn ang="0">
                  <a:pos x="198" y="224"/>
                </a:cxn>
                <a:cxn ang="0">
                  <a:pos x="198" y="159"/>
                </a:cxn>
                <a:cxn ang="0">
                  <a:pos x="187" y="165"/>
                </a:cxn>
                <a:cxn ang="0">
                  <a:pos x="187" y="211"/>
                </a:cxn>
              </a:cxnLst>
              <a:rect l="0" t="0" r="r" b="b"/>
              <a:pathLst>
                <a:path w="200" h="242">
                  <a:moveTo>
                    <a:pt x="187" y="211"/>
                  </a:moveTo>
                  <a:cubicBezTo>
                    <a:pt x="187" y="211"/>
                    <a:pt x="190" y="231"/>
                    <a:pt x="170" y="231"/>
                  </a:cubicBezTo>
                  <a:cubicBezTo>
                    <a:pt x="151" y="231"/>
                    <a:pt x="63" y="231"/>
                    <a:pt x="63" y="231"/>
                  </a:cubicBezTo>
                  <a:cubicBezTo>
                    <a:pt x="63" y="196"/>
                    <a:pt x="63" y="196"/>
                    <a:pt x="63" y="196"/>
                  </a:cubicBezTo>
                  <a:cubicBezTo>
                    <a:pt x="63" y="196"/>
                    <a:pt x="64" y="183"/>
                    <a:pt x="53" y="183"/>
                  </a:cubicBezTo>
                  <a:cubicBezTo>
                    <a:pt x="42" y="183"/>
                    <a:pt x="12" y="183"/>
                    <a:pt x="12" y="183"/>
                  </a:cubicBezTo>
                  <a:cubicBezTo>
                    <a:pt x="12" y="41"/>
                    <a:pt x="12" y="41"/>
                    <a:pt x="12" y="41"/>
                  </a:cubicBezTo>
                  <a:cubicBezTo>
                    <a:pt x="12" y="41"/>
                    <a:pt x="9" y="19"/>
                    <a:pt x="28" y="19"/>
                  </a:cubicBezTo>
                  <a:cubicBezTo>
                    <a:pt x="174" y="19"/>
                    <a:pt x="174" y="19"/>
                    <a:pt x="174" y="19"/>
                  </a:cubicBezTo>
                  <a:cubicBezTo>
                    <a:pt x="174" y="19"/>
                    <a:pt x="187" y="21"/>
                    <a:pt x="187" y="36"/>
                  </a:cubicBezTo>
                  <a:cubicBezTo>
                    <a:pt x="187" y="40"/>
                    <a:pt x="187" y="54"/>
                    <a:pt x="187" y="72"/>
                  </a:cubicBezTo>
                  <a:cubicBezTo>
                    <a:pt x="187" y="72"/>
                    <a:pt x="187" y="72"/>
                    <a:pt x="187" y="72"/>
                  </a:cubicBezTo>
                  <a:cubicBezTo>
                    <a:pt x="198" y="58"/>
                    <a:pt x="198" y="58"/>
                    <a:pt x="198" y="58"/>
                  </a:cubicBezTo>
                  <a:cubicBezTo>
                    <a:pt x="198" y="42"/>
                    <a:pt x="198" y="31"/>
                    <a:pt x="198" y="31"/>
                  </a:cubicBezTo>
                  <a:cubicBezTo>
                    <a:pt x="198" y="31"/>
                    <a:pt x="200" y="6"/>
                    <a:pt x="176" y="6"/>
                  </a:cubicBezTo>
                  <a:cubicBezTo>
                    <a:pt x="49" y="6"/>
                    <a:pt x="49" y="6"/>
                    <a:pt x="49" y="6"/>
                  </a:cubicBezTo>
                  <a:cubicBezTo>
                    <a:pt x="28" y="6"/>
                    <a:pt x="28" y="6"/>
                    <a:pt x="28" y="6"/>
                  </a:cubicBezTo>
                  <a:cubicBezTo>
                    <a:pt x="28" y="6"/>
                    <a:pt x="0" y="0"/>
                    <a:pt x="0" y="30"/>
                  </a:cubicBezTo>
                  <a:cubicBezTo>
                    <a:pt x="0" y="61"/>
                    <a:pt x="0" y="205"/>
                    <a:pt x="0" y="205"/>
                  </a:cubicBezTo>
                  <a:cubicBezTo>
                    <a:pt x="57" y="241"/>
                    <a:pt x="57" y="241"/>
                    <a:pt x="57" y="241"/>
                  </a:cubicBezTo>
                  <a:cubicBezTo>
                    <a:pt x="176" y="241"/>
                    <a:pt x="176" y="241"/>
                    <a:pt x="176" y="241"/>
                  </a:cubicBezTo>
                  <a:cubicBezTo>
                    <a:pt x="176" y="241"/>
                    <a:pt x="198" y="242"/>
                    <a:pt x="198" y="224"/>
                  </a:cubicBezTo>
                  <a:cubicBezTo>
                    <a:pt x="198" y="217"/>
                    <a:pt x="198" y="190"/>
                    <a:pt x="198" y="159"/>
                  </a:cubicBezTo>
                  <a:cubicBezTo>
                    <a:pt x="187" y="165"/>
                    <a:pt x="187" y="165"/>
                    <a:pt x="187" y="165"/>
                  </a:cubicBezTo>
                  <a:cubicBezTo>
                    <a:pt x="187" y="191"/>
                    <a:pt x="187" y="211"/>
                    <a:pt x="187" y="2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44" name="Group 10">
            <a:extLst>
              <a:ext uri="{FF2B5EF4-FFF2-40B4-BE49-F238E27FC236}">
                <a16:creationId xmlns:a16="http://schemas.microsoft.com/office/drawing/2014/main" xmlns="" id="{40B8819D-7B47-F64F-A404-9D1276598EA0}"/>
              </a:ext>
            </a:extLst>
          </p:cNvPr>
          <p:cNvGrpSpPr>
            <a:grpSpLocks noChangeAspect="1"/>
          </p:cNvGrpSpPr>
          <p:nvPr/>
        </p:nvGrpSpPr>
        <p:grpSpPr bwMode="auto">
          <a:xfrm>
            <a:off x="4971244" y="4216242"/>
            <a:ext cx="347623" cy="266787"/>
            <a:chOff x="1127" y="925"/>
            <a:chExt cx="3501" cy="2485"/>
          </a:xfrm>
          <a:solidFill>
            <a:schemeClr val="bg1"/>
          </a:solidFill>
        </p:grpSpPr>
        <p:sp>
          <p:nvSpPr>
            <p:cNvPr id="545" name="Freeform 11">
              <a:extLst>
                <a:ext uri="{FF2B5EF4-FFF2-40B4-BE49-F238E27FC236}">
                  <a16:creationId xmlns:a16="http://schemas.microsoft.com/office/drawing/2014/main" xmlns="" id="{E8F43E68-8B88-9745-8ED4-4B7012828A1C}"/>
                </a:ext>
              </a:extLst>
            </p:cNvPr>
            <p:cNvSpPr>
              <a:spLocks noEditPoints="1"/>
            </p:cNvSpPr>
            <p:nvPr/>
          </p:nvSpPr>
          <p:spPr bwMode="auto">
            <a:xfrm>
              <a:off x="1131" y="925"/>
              <a:ext cx="962" cy="1311"/>
            </a:xfrm>
            <a:custGeom>
              <a:avLst/>
              <a:gdLst/>
              <a:ahLst/>
              <a:cxnLst>
                <a:cxn ang="0">
                  <a:pos x="19" y="555"/>
                </a:cxn>
                <a:cxn ang="0">
                  <a:pos x="389" y="555"/>
                </a:cxn>
                <a:cxn ang="0">
                  <a:pos x="407" y="536"/>
                </a:cxn>
                <a:cxn ang="0">
                  <a:pos x="407" y="462"/>
                </a:cxn>
                <a:cxn ang="0">
                  <a:pos x="389" y="444"/>
                </a:cxn>
                <a:cxn ang="0">
                  <a:pos x="273" y="444"/>
                </a:cxn>
                <a:cxn ang="0">
                  <a:pos x="273" y="333"/>
                </a:cxn>
                <a:cxn ang="0">
                  <a:pos x="333" y="240"/>
                </a:cxn>
                <a:cxn ang="0">
                  <a:pos x="315" y="223"/>
                </a:cxn>
                <a:cxn ang="0">
                  <a:pos x="185" y="223"/>
                </a:cxn>
                <a:cxn ang="0">
                  <a:pos x="185" y="19"/>
                </a:cxn>
                <a:cxn ang="0">
                  <a:pos x="167" y="0"/>
                </a:cxn>
                <a:cxn ang="0">
                  <a:pos x="148" y="19"/>
                </a:cxn>
                <a:cxn ang="0">
                  <a:pos x="148" y="223"/>
                </a:cxn>
                <a:cxn ang="0">
                  <a:pos x="19" y="223"/>
                </a:cxn>
                <a:cxn ang="0">
                  <a:pos x="0" y="240"/>
                </a:cxn>
                <a:cxn ang="0">
                  <a:pos x="0" y="314"/>
                </a:cxn>
                <a:cxn ang="0">
                  <a:pos x="19" y="333"/>
                </a:cxn>
                <a:cxn ang="0">
                  <a:pos x="33" y="333"/>
                </a:cxn>
                <a:cxn ang="0">
                  <a:pos x="33" y="444"/>
                </a:cxn>
                <a:cxn ang="0">
                  <a:pos x="19" y="444"/>
                </a:cxn>
                <a:cxn ang="0">
                  <a:pos x="0" y="462"/>
                </a:cxn>
                <a:cxn ang="0">
                  <a:pos x="0" y="536"/>
                </a:cxn>
                <a:cxn ang="0">
                  <a:pos x="19" y="555"/>
                </a:cxn>
                <a:cxn ang="0">
                  <a:pos x="160" y="337"/>
                </a:cxn>
                <a:cxn ang="0">
                  <a:pos x="169" y="325"/>
                </a:cxn>
                <a:cxn ang="0">
                  <a:pos x="170" y="325"/>
                </a:cxn>
                <a:cxn ang="0">
                  <a:pos x="171" y="325"/>
                </a:cxn>
                <a:cxn ang="0">
                  <a:pos x="218" y="325"/>
                </a:cxn>
                <a:cxn ang="0">
                  <a:pos x="229" y="337"/>
                </a:cxn>
                <a:cxn ang="0">
                  <a:pos x="229" y="429"/>
                </a:cxn>
                <a:cxn ang="0">
                  <a:pos x="218" y="441"/>
                </a:cxn>
                <a:cxn ang="0">
                  <a:pos x="171" y="441"/>
                </a:cxn>
                <a:cxn ang="0">
                  <a:pos x="160" y="429"/>
                </a:cxn>
                <a:cxn ang="0">
                  <a:pos x="160" y="337"/>
                </a:cxn>
              </a:cxnLst>
              <a:rect l="0" t="0" r="r" b="b"/>
              <a:pathLst>
                <a:path w="407" h="555">
                  <a:moveTo>
                    <a:pt x="19" y="555"/>
                  </a:moveTo>
                  <a:cubicBezTo>
                    <a:pt x="389" y="555"/>
                    <a:pt x="389" y="555"/>
                    <a:pt x="389" y="555"/>
                  </a:cubicBezTo>
                  <a:cubicBezTo>
                    <a:pt x="398" y="555"/>
                    <a:pt x="407" y="546"/>
                    <a:pt x="407" y="536"/>
                  </a:cubicBezTo>
                  <a:cubicBezTo>
                    <a:pt x="407" y="462"/>
                    <a:pt x="407" y="462"/>
                    <a:pt x="407" y="462"/>
                  </a:cubicBezTo>
                  <a:cubicBezTo>
                    <a:pt x="407" y="453"/>
                    <a:pt x="398" y="444"/>
                    <a:pt x="389" y="444"/>
                  </a:cubicBezTo>
                  <a:cubicBezTo>
                    <a:pt x="273" y="444"/>
                    <a:pt x="273" y="444"/>
                    <a:pt x="273" y="444"/>
                  </a:cubicBezTo>
                  <a:cubicBezTo>
                    <a:pt x="273" y="333"/>
                    <a:pt x="273" y="333"/>
                    <a:pt x="273" y="333"/>
                  </a:cubicBezTo>
                  <a:cubicBezTo>
                    <a:pt x="269" y="330"/>
                    <a:pt x="333" y="311"/>
                    <a:pt x="333" y="240"/>
                  </a:cubicBezTo>
                  <a:cubicBezTo>
                    <a:pt x="333" y="231"/>
                    <a:pt x="325" y="223"/>
                    <a:pt x="315" y="223"/>
                  </a:cubicBezTo>
                  <a:cubicBezTo>
                    <a:pt x="185" y="223"/>
                    <a:pt x="185" y="223"/>
                    <a:pt x="185" y="223"/>
                  </a:cubicBezTo>
                  <a:cubicBezTo>
                    <a:pt x="185" y="19"/>
                    <a:pt x="185" y="19"/>
                    <a:pt x="185" y="19"/>
                  </a:cubicBezTo>
                  <a:cubicBezTo>
                    <a:pt x="185" y="9"/>
                    <a:pt x="177" y="0"/>
                    <a:pt x="167" y="0"/>
                  </a:cubicBezTo>
                  <a:cubicBezTo>
                    <a:pt x="157" y="0"/>
                    <a:pt x="148" y="9"/>
                    <a:pt x="148" y="19"/>
                  </a:cubicBezTo>
                  <a:cubicBezTo>
                    <a:pt x="148" y="223"/>
                    <a:pt x="148" y="223"/>
                    <a:pt x="148" y="223"/>
                  </a:cubicBezTo>
                  <a:cubicBezTo>
                    <a:pt x="19" y="223"/>
                    <a:pt x="19" y="223"/>
                    <a:pt x="19" y="223"/>
                  </a:cubicBezTo>
                  <a:cubicBezTo>
                    <a:pt x="9" y="223"/>
                    <a:pt x="0" y="231"/>
                    <a:pt x="0" y="240"/>
                  </a:cubicBezTo>
                  <a:cubicBezTo>
                    <a:pt x="0" y="314"/>
                    <a:pt x="0" y="314"/>
                    <a:pt x="0" y="314"/>
                  </a:cubicBezTo>
                  <a:cubicBezTo>
                    <a:pt x="0" y="324"/>
                    <a:pt x="9" y="333"/>
                    <a:pt x="19" y="333"/>
                  </a:cubicBezTo>
                  <a:cubicBezTo>
                    <a:pt x="33" y="333"/>
                    <a:pt x="33" y="333"/>
                    <a:pt x="33" y="333"/>
                  </a:cubicBezTo>
                  <a:cubicBezTo>
                    <a:pt x="33" y="444"/>
                    <a:pt x="33" y="444"/>
                    <a:pt x="33" y="444"/>
                  </a:cubicBezTo>
                  <a:cubicBezTo>
                    <a:pt x="19" y="444"/>
                    <a:pt x="19" y="444"/>
                    <a:pt x="19" y="444"/>
                  </a:cubicBezTo>
                  <a:cubicBezTo>
                    <a:pt x="9" y="444"/>
                    <a:pt x="0" y="453"/>
                    <a:pt x="0" y="462"/>
                  </a:cubicBezTo>
                  <a:cubicBezTo>
                    <a:pt x="0" y="536"/>
                    <a:pt x="0" y="536"/>
                    <a:pt x="0" y="536"/>
                  </a:cubicBezTo>
                  <a:cubicBezTo>
                    <a:pt x="0" y="546"/>
                    <a:pt x="9" y="555"/>
                    <a:pt x="19" y="555"/>
                  </a:cubicBezTo>
                  <a:close/>
                  <a:moveTo>
                    <a:pt x="160" y="337"/>
                  </a:moveTo>
                  <a:cubicBezTo>
                    <a:pt x="160" y="331"/>
                    <a:pt x="164" y="326"/>
                    <a:pt x="169" y="325"/>
                  </a:cubicBezTo>
                  <a:cubicBezTo>
                    <a:pt x="170" y="325"/>
                    <a:pt x="170" y="325"/>
                    <a:pt x="170" y="325"/>
                  </a:cubicBezTo>
                  <a:cubicBezTo>
                    <a:pt x="171" y="325"/>
                    <a:pt x="171" y="325"/>
                    <a:pt x="171" y="325"/>
                  </a:cubicBezTo>
                  <a:cubicBezTo>
                    <a:pt x="218" y="325"/>
                    <a:pt x="218" y="325"/>
                    <a:pt x="218" y="325"/>
                  </a:cubicBezTo>
                  <a:cubicBezTo>
                    <a:pt x="224" y="325"/>
                    <a:pt x="229" y="331"/>
                    <a:pt x="229" y="337"/>
                  </a:cubicBezTo>
                  <a:cubicBezTo>
                    <a:pt x="229" y="429"/>
                    <a:pt x="229" y="429"/>
                    <a:pt x="229" y="429"/>
                  </a:cubicBezTo>
                  <a:cubicBezTo>
                    <a:pt x="229" y="435"/>
                    <a:pt x="224" y="441"/>
                    <a:pt x="218" y="441"/>
                  </a:cubicBezTo>
                  <a:cubicBezTo>
                    <a:pt x="171" y="441"/>
                    <a:pt x="171" y="441"/>
                    <a:pt x="171" y="441"/>
                  </a:cubicBezTo>
                  <a:cubicBezTo>
                    <a:pt x="165" y="441"/>
                    <a:pt x="160" y="436"/>
                    <a:pt x="160" y="429"/>
                  </a:cubicBezTo>
                  <a:lnTo>
                    <a:pt x="160" y="33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6" name="Freeform 12">
              <a:extLst>
                <a:ext uri="{FF2B5EF4-FFF2-40B4-BE49-F238E27FC236}">
                  <a16:creationId xmlns:a16="http://schemas.microsoft.com/office/drawing/2014/main" xmlns="" id="{028E0347-F628-DD4C-8B91-1E8AC4EC3857}"/>
                </a:ext>
              </a:extLst>
            </p:cNvPr>
            <p:cNvSpPr>
              <a:spLocks/>
            </p:cNvSpPr>
            <p:nvPr/>
          </p:nvSpPr>
          <p:spPr bwMode="auto">
            <a:xfrm>
              <a:off x="2705" y="1284"/>
              <a:ext cx="328" cy="165"/>
            </a:xfrm>
            <a:custGeom>
              <a:avLst/>
              <a:gdLst/>
              <a:ahLst/>
              <a:cxnLst>
                <a:cxn ang="0">
                  <a:pos x="14" y="70"/>
                </a:cxn>
                <a:cxn ang="0">
                  <a:pos x="125" y="70"/>
                </a:cxn>
                <a:cxn ang="0">
                  <a:pos x="139" y="58"/>
                </a:cxn>
                <a:cxn ang="0">
                  <a:pos x="139" y="12"/>
                </a:cxn>
                <a:cxn ang="0">
                  <a:pos x="125" y="1"/>
                </a:cxn>
                <a:cxn ang="0">
                  <a:pos x="14" y="1"/>
                </a:cxn>
                <a:cxn ang="0">
                  <a:pos x="12" y="1"/>
                </a:cxn>
                <a:cxn ang="0">
                  <a:pos x="0" y="12"/>
                </a:cxn>
                <a:cxn ang="0">
                  <a:pos x="0" y="58"/>
                </a:cxn>
                <a:cxn ang="0">
                  <a:pos x="14" y="70"/>
                </a:cxn>
              </a:cxnLst>
              <a:rect l="0" t="0" r="r" b="b"/>
              <a:pathLst>
                <a:path w="139" h="70">
                  <a:moveTo>
                    <a:pt x="14" y="70"/>
                  </a:moveTo>
                  <a:cubicBezTo>
                    <a:pt x="125" y="70"/>
                    <a:pt x="125" y="70"/>
                    <a:pt x="125" y="70"/>
                  </a:cubicBezTo>
                  <a:cubicBezTo>
                    <a:pt x="132" y="70"/>
                    <a:pt x="139" y="65"/>
                    <a:pt x="139" y="58"/>
                  </a:cubicBezTo>
                  <a:cubicBezTo>
                    <a:pt x="139" y="12"/>
                    <a:pt x="139" y="12"/>
                    <a:pt x="139" y="12"/>
                  </a:cubicBezTo>
                  <a:cubicBezTo>
                    <a:pt x="139" y="6"/>
                    <a:pt x="132" y="1"/>
                    <a:pt x="125" y="1"/>
                  </a:cubicBezTo>
                  <a:cubicBezTo>
                    <a:pt x="14" y="1"/>
                    <a:pt x="14" y="1"/>
                    <a:pt x="14" y="1"/>
                  </a:cubicBezTo>
                  <a:cubicBezTo>
                    <a:pt x="13" y="0"/>
                    <a:pt x="12" y="0"/>
                    <a:pt x="12" y="1"/>
                  </a:cubicBezTo>
                  <a:cubicBezTo>
                    <a:pt x="5" y="2"/>
                    <a:pt x="0" y="7"/>
                    <a:pt x="0" y="12"/>
                  </a:cubicBezTo>
                  <a:cubicBezTo>
                    <a:pt x="0" y="58"/>
                    <a:pt x="0" y="58"/>
                    <a:pt x="0" y="58"/>
                  </a:cubicBezTo>
                  <a:cubicBezTo>
                    <a:pt x="0" y="65"/>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7" name="Freeform 13">
              <a:extLst>
                <a:ext uri="{FF2B5EF4-FFF2-40B4-BE49-F238E27FC236}">
                  <a16:creationId xmlns:a16="http://schemas.microsoft.com/office/drawing/2014/main" xmlns="" id="{789B47A7-934A-B241-BAC4-524DD180736B}"/>
                </a:ext>
              </a:extLst>
            </p:cNvPr>
            <p:cNvSpPr>
              <a:spLocks/>
            </p:cNvSpPr>
            <p:nvPr/>
          </p:nvSpPr>
          <p:spPr bwMode="auto">
            <a:xfrm>
              <a:off x="3130" y="1284"/>
              <a:ext cx="331" cy="165"/>
            </a:xfrm>
            <a:custGeom>
              <a:avLst/>
              <a:gdLst/>
              <a:ahLst/>
              <a:cxnLst>
                <a:cxn ang="0">
                  <a:pos x="14" y="70"/>
                </a:cxn>
                <a:cxn ang="0">
                  <a:pos x="125" y="70"/>
                </a:cxn>
                <a:cxn ang="0">
                  <a:pos x="140" y="58"/>
                </a:cxn>
                <a:cxn ang="0">
                  <a:pos x="140" y="12"/>
                </a:cxn>
                <a:cxn ang="0">
                  <a:pos x="125" y="1"/>
                </a:cxn>
                <a:cxn ang="0">
                  <a:pos x="14" y="1"/>
                </a:cxn>
                <a:cxn ang="0">
                  <a:pos x="12" y="1"/>
                </a:cxn>
                <a:cxn ang="0">
                  <a:pos x="0" y="12"/>
                </a:cxn>
                <a:cxn ang="0">
                  <a:pos x="0" y="58"/>
                </a:cxn>
                <a:cxn ang="0">
                  <a:pos x="14" y="70"/>
                </a:cxn>
              </a:cxnLst>
              <a:rect l="0" t="0" r="r" b="b"/>
              <a:pathLst>
                <a:path w="140" h="70">
                  <a:moveTo>
                    <a:pt x="14" y="70"/>
                  </a:moveTo>
                  <a:cubicBezTo>
                    <a:pt x="125" y="70"/>
                    <a:pt x="125" y="70"/>
                    <a:pt x="125" y="70"/>
                  </a:cubicBezTo>
                  <a:cubicBezTo>
                    <a:pt x="133" y="70"/>
                    <a:pt x="140" y="65"/>
                    <a:pt x="140" y="58"/>
                  </a:cubicBezTo>
                  <a:cubicBezTo>
                    <a:pt x="140" y="12"/>
                    <a:pt x="140" y="12"/>
                    <a:pt x="140" y="12"/>
                  </a:cubicBezTo>
                  <a:cubicBezTo>
                    <a:pt x="140" y="6"/>
                    <a:pt x="133" y="0"/>
                    <a:pt x="125" y="1"/>
                  </a:cubicBezTo>
                  <a:cubicBezTo>
                    <a:pt x="14" y="1"/>
                    <a:pt x="14" y="1"/>
                    <a:pt x="14" y="1"/>
                  </a:cubicBezTo>
                  <a:cubicBezTo>
                    <a:pt x="13" y="0"/>
                    <a:pt x="13" y="0"/>
                    <a:pt x="12" y="1"/>
                  </a:cubicBezTo>
                  <a:cubicBezTo>
                    <a:pt x="6" y="2"/>
                    <a:pt x="0" y="7"/>
                    <a:pt x="0" y="12"/>
                  </a:cubicBezTo>
                  <a:cubicBezTo>
                    <a:pt x="0" y="58"/>
                    <a:pt x="0" y="58"/>
                    <a:pt x="0" y="58"/>
                  </a:cubicBezTo>
                  <a:cubicBezTo>
                    <a:pt x="1" y="65"/>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8" name="Freeform 14">
              <a:extLst>
                <a:ext uri="{FF2B5EF4-FFF2-40B4-BE49-F238E27FC236}">
                  <a16:creationId xmlns:a16="http://schemas.microsoft.com/office/drawing/2014/main" xmlns="" id="{EF03BCD9-1ACA-3049-B990-B255CFC82C11}"/>
                </a:ext>
              </a:extLst>
            </p:cNvPr>
            <p:cNvSpPr>
              <a:spLocks/>
            </p:cNvSpPr>
            <p:nvPr/>
          </p:nvSpPr>
          <p:spPr bwMode="auto">
            <a:xfrm>
              <a:off x="2279" y="1548"/>
              <a:ext cx="326" cy="163"/>
            </a:xfrm>
            <a:custGeom>
              <a:avLst/>
              <a:gdLst/>
              <a:ahLst/>
              <a:cxnLst>
                <a:cxn ang="0">
                  <a:pos x="14" y="69"/>
                </a:cxn>
                <a:cxn ang="0">
                  <a:pos x="124" y="69"/>
                </a:cxn>
                <a:cxn ang="0">
                  <a:pos x="138" y="57"/>
                </a:cxn>
                <a:cxn ang="0">
                  <a:pos x="138" y="11"/>
                </a:cxn>
                <a:cxn ang="0">
                  <a:pos x="124" y="0"/>
                </a:cxn>
                <a:cxn ang="0">
                  <a:pos x="14" y="0"/>
                </a:cxn>
                <a:cxn ang="0">
                  <a:pos x="13" y="0"/>
                </a:cxn>
                <a:cxn ang="0">
                  <a:pos x="0" y="11"/>
                </a:cxn>
                <a:cxn ang="0">
                  <a:pos x="0" y="57"/>
                </a:cxn>
                <a:cxn ang="0">
                  <a:pos x="14" y="69"/>
                </a:cxn>
              </a:cxnLst>
              <a:rect l="0" t="0" r="r" b="b"/>
              <a:pathLst>
                <a:path w="138" h="69">
                  <a:moveTo>
                    <a:pt x="14" y="69"/>
                  </a:moveTo>
                  <a:cubicBezTo>
                    <a:pt x="124" y="69"/>
                    <a:pt x="124" y="69"/>
                    <a:pt x="124" y="69"/>
                  </a:cubicBezTo>
                  <a:cubicBezTo>
                    <a:pt x="132" y="69"/>
                    <a:pt x="138" y="63"/>
                    <a:pt x="138" y="57"/>
                  </a:cubicBezTo>
                  <a:cubicBezTo>
                    <a:pt x="138" y="11"/>
                    <a:pt x="138" y="11"/>
                    <a:pt x="138" y="11"/>
                  </a:cubicBezTo>
                  <a:cubicBezTo>
                    <a:pt x="138" y="5"/>
                    <a:pt x="132" y="0"/>
                    <a:pt x="124" y="0"/>
                  </a:cubicBezTo>
                  <a:cubicBezTo>
                    <a:pt x="14" y="0"/>
                    <a:pt x="14" y="0"/>
                    <a:pt x="14" y="0"/>
                  </a:cubicBezTo>
                  <a:cubicBezTo>
                    <a:pt x="13" y="0"/>
                    <a:pt x="13" y="0"/>
                    <a:pt x="13" y="0"/>
                  </a:cubicBezTo>
                  <a:cubicBezTo>
                    <a:pt x="6" y="0"/>
                    <a:pt x="0" y="5"/>
                    <a:pt x="0" y="11"/>
                  </a:cubicBezTo>
                  <a:cubicBezTo>
                    <a:pt x="0" y="57"/>
                    <a:pt x="0" y="57"/>
                    <a:pt x="0" y="57"/>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9" name="Freeform 15">
              <a:extLst>
                <a:ext uri="{FF2B5EF4-FFF2-40B4-BE49-F238E27FC236}">
                  <a16:creationId xmlns:a16="http://schemas.microsoft.com/office/drawing/2014/main" xmlns="" id="{B15536B0-9D52-FD4E-9087-C88BDA44708E}"/>
                </a:ext>
              </a:extLst>
            </p:cNvPr>
            <p:cNvSpPr>
              <a:spLocks/>
            </p:cNvSpPr>
            <p:nvPr/>
          </p:nvSpPr>
          <p:spPr bwMode="auto">
            <a:xfrm>
              <a:off x="2705" y="1548"/>
              <a:ext cx="328" cy="163"/>
            </a:xfrm>
            <a:custGeom>
              <a:avLst/>
              <a:gdLst/>
              <a:ahLst/>
              <a:cxnLst>
                <a:cxn ang="0">
                  <a:pos x="14" y="69"/>
                </a:cxn>
                <a:cxn ang="0">
                  <a:pos x="125" y="69"/>
                </a:cxn>
                <a:cxn ang="0">
                  <a:pos x="139" y="57"/>
                </a:cxn>
                <a:cxn ang="0">
                  <a:pos x="139" y="11"/>
                </a:cxn>
                <a:cxn ang="0">
                  <a:pos x="125" y="0"/>
                </a:cxn>
                <a:cxn ang="0">
                  <a:pos x="14" y="0"/>
                </a:cxn>
                <a:cxn ang="0">
                  <a:pos x="13" y="0"/>
                </a:cxn>
                <a:cxn ang="0">
                  <a:pos x="0" y="11"/>
                </a:cxn>
                <a:cxn ang="0">
                  <a:pos x="0" y="57"/>
                </a:cxn>
                <a:cxn ang="0">
                  <a:pos x="14" y="69"/>
                </a:cxn>
              </a:cxnLst>
              <a:rect l="0" t="0" r="r" b="b"/>
              <a:pathLst>
                <a:path w="139" h="69">
                  <a:moveTo>
                    <a:pt x="14" y="69"/>
                  </a:moveTo>
                  <a:cubicBezTo>
                    <a:pt x="125" y="69"/>
                    <a:pt x="125" y="69"/>
                    <a:pt x="125" y="69"/>
                  </a:cubicBezTo>
                  <a:cubicBezTo>
                    <a:pt x="132" y="69"/>
                    <a:pt x="139" y="63"/>
                    <a:pt x="139" y="57"/>
                  </a:cubicBezTo>
                  <a:cubicBezTo>
                    <a:pt x="139" y="11"/>
                    <a:pt x="139" y="11"/>
                    <a:pt x="139" y="11"/>
                  </a:cubicBezTo>
                  <a:cubicBezTo>
                    <a:pt x="139" y="5"/>
                    <a:pt x="132" y="0"/>
                    <a:pt x="125" y="0"/>
                  </a:cubicBezTo>
                  <a:cubicBezTo>
                    <a:pt x="14" y="0"/>
                    <a:pt x="14" y="0"/>
                    <a:pt x="14" y="0"/>
                  </a:cubicBezTo>
                  <a:cubicBezTo>
                    <a:pt x="13" y="0"/>
                    <a:pt x="13" y="0"/>
                    <a:pt x="13" y="0"/>
                  </a:cubicBezTo>
                  <a:cubicBezTo>
                    <a:pt x="6" y="0"/>
                    <a:pt x="0" y="5"/>
                    <a:pt x="0" y="11"/>
                  </a:cubicBezTo>
                  <a:cubicBezTo>
                    <a:pt x="0" y="57"/>
                    <a:pt x="0" y="57"/>
                    <a:pt x="0" y="57"/>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0" name="Freeform 16">
              <a:extLst>
                <a:ext uri="{FF2B5EF4-FFF2-40B4-BE49-F238E27FC236}">
                  <a16:creationId xmlns:a16="http://schemas.microsoft.com/office/drawing/2014/main" xmlns="" id="{3FEB0C61-CA64-974B-9338-D86B4BB38168}"/>
                </a:ext>
              </a:extLst>
            </p:cNvPr>
            <p:cNvSpPr>
              <a:spLocks/>
            </p:cNvSpPr>
            <p:nvPr/>
          </p:nvSpPr>
          <p:spPr bwMode="auto">
            <a:xfrm>
              <a:off x="3130" y="1546"/>
              <a:ext cx="331" cy="165"/>
            </a:xfrm>
            <a:custGeom>
              <a:avLst/>
              <a:gdLst/>
              <a:ahLst/>
              <a:cxnLst>
                <a:cxn ang="0">
                  <a:pos x="14" y="70"/>
                </a:cxn>
                <a:cxn ang="0">
                  <a:pos x="125" y="70"/>
                </a:cxn>
                <a:cxn ang="0">
                  <a:pos x="140" y="58"/>
                </a:cxn>
                <a:cxn ang="0">
                  <a:pos x="140" y="12"/>
                </a:cxn>
                <a:cxn ang="0">
                  <a:pos x="125" y="1"/>
                </a:cxn>
                <a:cxn ang="0">
                  <a:pos x="14" y="1"/>
                </a:cxn>
                <a:cxn ang="0">
                  <a:pos x="13" y="1"/>
                </a:cxn>
                <a:cxn ang="0">
                  <a:pos x="0" y="12"/>
                </a:cxn>
                <a:cxn ang="0">
                  <a:pos x="0" y="58"/>
                </a:cxn>
                <a:cxn ang="0">
                  <a:pos x="14" y="70"/>
                </a:cxn>
              </a:cxnLst>
              <a:rect l="0" t="0" r="r" b="b"/>
              <a:pathLst>
                <a:path w="140" h="70">
                  <a:moveTo>
                    <a:pt x="14" y="70"/>
                  </a:moveTo>
                  <a:cubicBezTo>
                    <a:pt x="125" y="70"/>
                    <a:pt x="125" y="70"/>
                    <a:pt x="125" y="70"/>
                  </a:cubicBezTo>
                  <a:cubicBezTo>
                    <a:pt x="133" y="70"/>
                    <a:pt x="140" y="65"/>
                    <a:pt x="140" y="58"/>
                  </a:cubicBezTo>
                  <a:cubicBezTo>
                    <a:pt x="140" y="12"/>
                    <a:pt x="140" y="12"/>
                    <a:pt x="140" y="12"/>
                  </a:cubicBezTo>
                  <a:cubicBezTo>
                    <a:pt x="140" y="6"/>
                    <a:pt x="133" y="0"/>
                    <a:pt x="125" y="1"/>
                  </a:cubicBezTo>
                  <a:cubicBezTo>
                    <a:pt x="14" y="1"/>
                    <a:pt x="14" y="1"/>
                    <a:pt x="14" y="1"/>
                  </a:cubicBezTo>
                  <a:cubicBezTo>
                    <a:pt x="13" y="1"/>
                    <a:pt x="13" y="1"/>
                    <a:pt x="13" y="1"/>
                  </a:cubicBezTo>
                  <a:cubicBezTo>
                    <a:pt x="6" y="1"/>
                    <a:pt x="0" y="7"/>
                    <a:pt x="0" y="12"/>
                  </a:cubicBezTo>
                  <a:cubicBezTo>
                    <a:pt x="0" y="58"/>
                    <a:pt x="0" y="58"/>
                    <a:pt x="0" y="58"/>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1" name="Freeform 17">
              <a:extLst>
                <a:ext uri="{FF2B5EF4-FFF2-40B4-BE49-F238E27FC236}">
                  <a16:creationId xmlns:a16="http://schemas.microsoft.com/office/drawing/2014/main" xmlns="" id="{E9078E66-0308-0D49-9748-34A7EC8C55A9}"/>
                </a:ext>
              </a:extLst>
            </p:cNvPr>
            <p:cNvSpPr>
              <a:spLocks/>
            </p:cNvSpPr>
            <p:nvPr/>
          </p:nvSpPr>
          <p:spPr bwMode="auto">
            <a:xfrm>
              <a:off x="2279" y="1810"/>
              <a:ext cx="326" cy="163"/>
            </a:xfrm>
            <a:custGeom>
              <a:avLst/>
              <a:gdLst/>
              <a:ahLst/>
              <a:cxnLst>
                <a:cxn ang="0">
                  <a:pos x="14" y="69"/>
                </a:cxn>
                <a:cxn ang="0">
                  <a:pos x="124" y="69"/>
                </a:cxn>
                <a:cxn ang="0">
                  <a:pos x="138" y="58"/>
                </a:cxn>
                <a:cxn ang="0">
                  <a:pos x="138" y="11"/>
                </a:cxn>
                <a:cxn ang="0">
                  <a:pos x="124" y="0"/>
                </a:cxn>
                <a:cxn ang="0">
                  <a:pos x="14" y="0"/>
                </a:cxn>
                <a:cxn ang="0">
                  <a:pos x="11" y="0"/>
                </a:cxn>
                <a:cxn ang="0">
                  <a:pos x="0" y="11"/>
                </a:cxn>
                <a:cxn ang="0">
                  <a:pos x="0" y="58"/>
                </a:cxn>
                <a:cxn ang="0">
                  <a:pos x="14" y="69"/>
                </a:cxn>
              </a:cxnLst>
              <a:rect l="0" t="0" r="r" b="b"/>
              <a:pathLst>
                <a:path w="138" h="69">
                  <a:moveTo>
                    <a:pt x="14" y="69"/>
                  </a:moveTo>
                  <a:cubicBezTo>
                    <a:pt x="124" y="69"/>
                    <a:pt x="124" y="69"/>
                    <a:pt x="124" y="69"/>
                  </a:cubicBezTo>
                  <a:cubicBezTo>
                    <a:pt x="132" y="69"/>
                    <a:pt x="138" y="63"/>
                    <a:pt x="138" y="58"/>
                  </a:cubicBezTo>
                  <a:cubicBezTo>
                    <a:pt x="138" y="11"/>
                    <a:pt x="138" y="11"/>
                    <a:pt x="138" y="11"/>
                  </a:cubicBezTo>
                  <a:cubicBezTo>
                    <a:pt x="138" y="5"/>
                    <a:pt x="132" y="0"/>
                    <a:pt x="124" y="0"/>
                  </a:cubicBezTo>
                  <a:cubicBezTo>
                    <a:pt x="14" y="0"/>
                    <a:pt x="14" y="0"/>
                    <a:pt x="14" y="0"/>
                  </a:cubicBezTo>
                  <a:cubicBezTo>
                    <a:pt x="13" y="0"/>
                    <a:pt x="12" y="0"/>
                    <a:pt x="11" y="0"/>
                  </a:cubicBezTo>
                  <a:cubicBezTo>
                    <a:pt x="4" y="0"/>
                    <a:pt x="0" y="6"/>
                    <a:pt x="0" y="11"/>
                  </a:cubicBezTo>
                  <a:cubicBezTo>
                    <a:pt x="0" y="58"/>
                    <a:pt x="0" y="58"/>
                    <a:pt x="0" y="58"/>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2" name="Freeform 18">
              <a:extLst>
                <a:ext uri="{FF2B5EF4-FFF2-40B4-BE49-F238E27FC236}">
                  <a16:creationId xmlns:a16="http://schemas.microsoft.com/office/drawing/2014/main" xmlns="" id="{FD7233AC-2B46-D746-BAF8-195D5536DB32}"/>
                </a:ext>
              </a:extLst>
            </p:cNvPr>
            <p:cNvSpPr>
              <a:spLocks/>
            </p:cNvSpPr>
            <p:nvPr/>
          </p:nvSpPr>
          <p:spPr bwMode="auto">
            <a:xfrm>
              <a:off x="2705" y="1810"/>
              <a:ext cx="328" cy="163"/>
            </a:xfrm>
            <a:custGeom>
              <a:avLst/>
              <a:gdLst/>
              <a:ahLst/>
              <a:cxnLst>
                <a:cxn ang="0">
                  <a:pos x="14" y="69"/>
                </a:cxn>
                <a:cxn ang="0">
                  <a:pos x="125" y="69"/>
                </a:cxn>
                <a:cxn ang="0">
                  <a:pos x="139" y="58"/>
                </a:cxn>
                <a:cxn ang="0">
                  <a:pos x="139" y="11"/>
                </a:cxn>
                <a:cxn ang="0">
                  <a:pos x="125" y="0"/>
                </a:cxn>
                <a:cxn ang="0">
                  <a:pos x="14" y="0"/>
                </a:cxn>
                <a:cxn ang="0">
                  <a:pos x="12" y="0"/>
                </a:cxn>
                <a:cxn ang="0">
                  <a:pos x="0" y="11"/>
                </a:cxn>
                <a:cxn ang="0">
                  <a:pos x="0" y="58"/>
                </a:cxn>
                <a:cxn ang="0">
                  <a:pos x="14" y="69"/>
                </a:cxn>
              </a:cxnLst>
              <a:rect l="0" t="0" r="r" b="b"/>
              <a:pathLst>
                <a:path w="139" h="69">
                  <a:moveTo>
                    <a:pt x="14" y="69"/>
                  </a:moveTo>
                  <a:cubicBezTo>
                    <a:pt x="125" y="69"/>
                    <a:pt x="125" y="69"/>
                    <a:pt x="125" y="69"/>
                  </a:cubicBezTo>
                  <a:cubicBezTo>
                    <a:pt x="132" y="69"/>
                    <a:pt x="139" y="63"/>
                    <a:pt x="139" y="58"/>
                  </a:cubicBezTo>
                  <a:cubicBezTo>
                    <a:pt x="139" y="11"/>
                    <a:pt x="139" y="11"/>
                    <a:pt x="139" y="11"/>
                  </a:cubicBezTo>
                  <a:cubicBezTo>
                    <a:pt x="139" y="5"/>
                    <a:pt x="132" y="0"/>
                    <a:pt x="125" y="0"/>
                  </a:cubicBezTo>
                  <a:cubicBezTo>
                    <a:pt x="14" y="0"/>
                    <a:pt x="14" y="0"/>
                    <a:pt x="14" y="0"/>
                  </a:cubicBezTo>
                  <a:cubicBezTo>
                    <a:pt x="13" y="0"/>
                    <a:pt x="12" y="0"/>
                    <a:pt x="12" y="0"/>
                  </a:cubicBezTo>
                  <a:cubicBezTo>
                    <a:pt x="5" y="0"/>
                    <a:pt x="0" y="6"/>
                    <a:pt x="0" y="11"/>
                  </a:cubicBezTo>
                  <a:cubicBezTo>
                    <a:pt x="0" y="58"/>
                    <a:pt x="0" y="58"/>
                    <a:pt x="0" y="58"/>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3" name="Freeform 19">
              <a:extLst>
                <a:ext uri="{FF2B5EF4-FFF2-40B4-BE49-F238E27FC236}">
                  <a16:creationId xmlns:a16="http://schemas.microsoft.com/office/drawing/2014/main" xmlns="" id="{56A9EF3E-5F58-4F4A-BDD9-DAED50F1EFFC}"/>
                </a:ext>
              </a:extLst>
            </p:cNvPr>
            <p:cNvSpPr>
              <a:spLocks/>
            </p:cNvSpPr>
            <p:nvPr/>
          </p:nvSpPr>
          <p:spPr bwMode="auto">
            <a:xfrm>
              <a:off x="3130" y="1808"/>
              <a:ext cx="331" cy="165"/>
            </a:xfrm>
            <a:custGeom>
              <a:avLst/>
              <a:gdLst/>
              <a:ahLst/>
              <a:cxnLst>
                <a:cxn ang="0">
                  <a:pos x="14" y="70"/>
                </a:cxn>
                <a:cxn ang="0">
                  <a:pos x="125" y="70"/>
                </a:cxn>
                <a:cxn ang="0">
                  <a:pos x="140" y="59"/>
                </a:cxn>
                <a:cxn ang="0">
                  <a:pos x="140" y="12"/>
                </a:cxn>
                <a:cxn ang="0">
                  <a:pos x="125" y="1"/>
                </a:cxn>
                <a:cxn ang="0">
                  <a:pos x="14" y="1"/>
                </a:cxn>
                <a:cxn ang="0">
                  <a:pos x="12" y="1"/>
                </a:cxn>
                <a:cxn ang="0">
                  <a:pos x="0" y="12"/>
                </a:cxn>
                <a:cxn ang="0">
                  <a:pos x="0" y="59"/>
                </a:cxn>
                <a:cxn ang="0">
                  <a:pos x="14" y="70"/>
                </a:cxn>
              </a:cxnLst>
              <a:rect l="0" t="0" r="r" b="b"/>
              <a:pathLst>
                <a:path w="140" h="70">
                  <a:moveTo>
                    <a:pt x="14" y="70"/>
                  </a:moveTo>
                  <a:cubicBezTo>
                    <a:pt x="125" y="70"/>
                    <a:pt x="125" y="70"/>
                    <a:pt x="125" y="70"/>
                  </a:cubicBezTo>
                  <a:cubicBezTo>
                    <a:pt x="133" y="70"/>
                    <a:pt x="140" y="65"/>
                    <a:pt x="140" y="59"/>
                  </a:cubicBezTo>
                  <a:cubicBezTo>
                    <a:pt x="140" y="12"/>
                    <a:pt x="140" y="12"/>
                    <a:pt x="140" y="12"/>
                  </a:cubicBezTo>
                  <a:cubicBezTo>
                    <a:pt x="140" y="6"/>
                    <a:pt x="133" y="0"/>
                    <a:pt x="125" y="1"/>
                  </a:cubicBezTo>
                  <a:cubicBezTo>
                    <a:pt x="14" y="1"/>
                    <a:pt x="14" y="1"/>
                    <a:pt x="14" y="1"/>
                  </a:cubicBezTo>
                  <a:cubicBezTo>
                    <a:pt x="13" y="1"/>
                    <a:pt x="13" y="1"/>
                    <a:pt x="12" y="1"/>
                  </a:cubicBezTo>
                  <a:cubicBezTo>
                    <a:pt x="6" y="1"/>
                    <a:pt x="0" y="7"/>
                    <a:pt x="0" y="12"/>
                  </a:cubicBezTo>
                  <a:cubicBezTo>
                    <a:pt x="0" y="59"/>
                    <a:pt x="0" y="59"/>
                    <a:pt x="0" y="59"/>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4" name="Freeform 20">
              <a:extLst>
                <a:ext uri="{FF2B5EF4-FFF2-40B4-BE49-F238E27FC236}">
                  <a16:creationId xmlns:a16="http://schemas.microsoft.com/office/drawing/2014/main" xmlns="" id="{64E0740F-5EEB-A346-A7A8-3C277C8789DF}"/>
                </a:ext>
              </a:extLst>
            </p:cNvPr>
            <p:cNvSpPr>
              <a:spLocks/>
            </p:cNvSpPr>
            <p:nvPr/>
          </p:nvSpPr>
          <p:spPr bwMode="auto">
            <a:xfrm>
              <a:off x="3557" y="1808"/>
              <a:ext cx="329" cy="165"/>
            </a:xfrm>
            <a:custGeom>
              <a:avLst/>
              <a:gdLst/>
              <a:ahLst/>
              <a:cxnLst>
                <a:cxn ang="0">
                  <a:pos x="14" y="70"/>
                </a:cxn>
                <a:cxn ang="0">
                  <a:pos x="125" y="70"/>
                </a:cxn>
                <a:cxn ang="0">
                  <a:pos x="139" y="59"/>
                </a:cxn>
                <a:cxn ang="0">
                  <a:pos x="139" y="12"/>
                </a:cxn>
                <a:cxn ang="0">
                  <a:pos x="125" y="1"/>
                </a:cxn>
                <a:cxn ang="0">
                  <a:pos x="14" y="1"/>
                </a:cxn>
                <a:cxn ang="0">
                  <a:pos x="11" y="1"/>
                </a:cxn>
                <a:cxn ang="0">
                  <a:pos x="1" y="12"/>
                </a:cxn>
                <a:cxn ang="0">
                  <a:pos x="1" y="59"/>
                </a:cxn>
                <a:cxn ang="0">
                  <a:pos x="14" y="70"/>
                </a:cxn>
              </a:cxnLst>
              <a:rect l="0" t="0" r="r" b="b"/>
              <a:pathLst>
                <a:path w="139" h="70">
                  <a:moveTo>
                    <a:pt x="14" y="70"/>
                  </a:moveTo>
                  <a:cubicBezTo>
                    <a:pt x="125" y="70"/>
                    <a:pt x="125" y="70"/>
                    <a:pt x="125" y="70"/>
                  </a:cubicBezTo>
                  <a:cubicBezTo>
                    <a:pt x="132" y="70"/>
                    <a:pt x="139" y="64"/>
                    <a:pt x="139" y="59"/>
                  </a:cubicBezTo>
                  <a:cubicBezTo>
                    <a:pt x="139" y="12"/>
                    <a:pt x="139" y="12"/>
                    <a:pt x="139" y="12"/>
                  </a:cubicBezTo>
                  <a:cubicBezTo>
                    <a:pt x="139" y="6"/>
                    <a:pt x="132" y="1"/>
                    <a:pt x="125" y="1"/>
                  </a:cubicBezTo>
                  <a:cubicBezTo>
                    <a:pt x="14" y="1"/>
                    <a:pt x="14" y="1"/>
                    <a:pt x="14" y="1"/>
                  </a:cubicBezTo>
                  <a:cubicBezTo>
                    <a:pt x="13" y="0"/>
                    <a:pt x="12" y="0"/>
                    <a:pt x="11" y="1"/>
                  </a:cubicBezTo>
                  <a:cubicBezTo>
                    <a:pt x="5" y="2"/>
                    <a:pt x="0" y="7"/>
                    <a:pt x="1" y="12"/>
                  </a:cubicBezTo>
                  <a:cubicBezTo>
                    <a:pt x="1" y="59"/>
                    <a:pt x="1" y="59"/>
                    <a:pt x="1" y="59"/>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5" name="Freeform 21">
              <a:extLst>
                <a:ext uri="{FF2B5EF4-FFF2-40B4-BE49-F238E27FC236}">
                  <a16:creationId xmlns:a16="http://schemas.microsoft.com/office/drawing/2014/main" xmlns="" id="{882D5BC0-D067-EE4B-8699-A17F393702CF}"/>
                </a:ext>
              </a:extLst>
            </p:cNvPr>
            <p:cNvSpPr>
              <a:spLocks/>
            </p:cNvSpPr>
            <p:nvPr/>
          </p:nvSpPr>
          <p:spPr bwMode="auto">
            <a:xfrm>
              <a:off x="2279" y="2070"/>
              <a:ext cx="326" cy="166"/>
            </a:xfrm>
            <a:custGeom>
              <a:avLst/>
              <a:gdLst/>
              <a:ahLst/>
              <a:cxnLst>
                <a:cxn ang="0">
                  <a:pos x="14" y="70"/>
                </a:cxn>
                <a:cxn ang="0">
                  <a:pos x="124" y="70"/>
                </a:cxn>
                <a:cxn ang="0">
                  <a:pos x="138" y="58"/>
                </a:cxn>
                <a:cxn ang="0">
                  <a:pos x="138" y="12"/>
                </a:cxn>
                <a:cxn ang="0">
                  <a:pos x="124" y="1"/>
                </a:cxn>
                <a:cxn ang="0">
                  <a:pos x="14" y="1"/>
                </a:cxn>
                <a:cxn ang="0">
                  <a:pos x="13" y="1"/>
                </a:cxn>
                <a:cxn ang="0">
                  <a:pos x="0" y="12"/>
                </a:cxn>
                <a:cxn ang="0">
                  <a:pos x="0" y="58"/>
                </a:cxn>
                <a:cxn ang="0">
                  <a:pos x="14" y="70"/>
                </a:cxn>
              </a:cxnLst>
              <a:rect l="0" t="0" r="r" b="b"/>
              <a:pathLst>
                <a:path w="138" h="70">
                  <a:moveTo>
                    <a:pt x="14" y="70"/>
                  </a:moveTo>
                  <a:cubicBezTo>
                    <a:pt x="124" y="70"/>
                    <a:pt x="124" y="70"/>
                    <a:pt x="124" y="70"/>
                  </a:cubicBezTo>
                  <a:cubicBezTo>
                    <a:pt x="132" y="70"/>
                    <a:pt x="138" y="64"/>
                    <a:pt x="138" y="58"/>
                  </a:cubicBezTo>
                  <a:cubicBezTo>
                    <a:pt x="138" y="12"/>
                    <a:pt x="138" y="12"/>
                    <a:pt x="138" y="12"/>
                  </a:cubicBezTo>
                  <a:cubicBezTo>
                    <a:pt x="138" y="6"/>
                    <a:pt x="132" y="1"/>
                    <a:pt x="124" y="1"/>
                  </a:cubicBezTo>
                  <a:cubicBezTo>
                    <a:pt x="14" y="1"/>
                    <a:pt x="14" y="1"/>
                    <a:pt x="14" y="1"/>
                  </a:cubicBezTo>
                  <a:cubicBezTo>
                    <a:pt x="13" y="0"/>
                    <a:pt x="13" y="0"/>
                    <a:pt x="13" y="1"/>
                  </a:cubicBezTo>
                  <a:cubicBezTo>
                    <a:pt x="6" y="1"/>
                    <a:pt x="0" y="6"/>
                    <a:pt x="0" y="12"/>
                  </a:cubicBezTo>
                  <a:cubicBezTo>
                    <a:pt x="0" y="58"/>
                    <a:pt x="0" y="58"/>
                    <a:pt x="0" y="58"/>
                  </a:cubicBezTo>
                  <a:cubicBezTo>
                    <a:pt x="0"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6" name="Freeform 22">
              <a:extLst>
                <a:ext uri="{FF2B5EF4-FFF2-40B4-BE49-F238E27FC236}">
                  <a16:creationId xmlns:a16="http://schemas.microsoft.com/office/drawing/2014/main" xmlns="" id="{64BF3DA7-1078-354F-B007-6FBE120DEEA8}"/>
                </a:ext>
              </a:extLst>
            </p:cNvPr>
            <p:cNvSpPr>
              <a:spLocks/>
            </p:cNvSpPr>
            <p:nvPr/>
          </p:nvSpPr>
          <p:spPr bwMode="auto">
            <a:xfrm>
              <a:off x="2705" y="2070"/>
              <a:ext cx="328" cy="166"/>
            </a:xfrm>
            <a:custGeom>
              <a:avLst/>
              <a:gdLst/>
              <a:ahLst/>
              <a:cxnLst>
                <a:cxn ang="0">
                  <a:pos x="14" y="70"/>
                </a:cxn>
                <a:cxn ang="0">
                  <a:pos x="125" y="70"/>
                </a:cxn>
                <a:cxn ang="0">
                  <a:pos x="139" y="58"/>
                </a:cxn>
                <a:cxn ang="0">
                  <a:pos x="139" y="12"/>
                </a:cxn>
                <a:cxn ang="0">
                  <a:pos x="125" y="1"/>
                </a:cxn>
                <a:cxn ang="0">
                  <a:pos x="14" y="1"/>
                </a:cxn>
                <a:cxn ang="0">
                  <a:pos x="13" y="1"/>
                </a:cxn>
                <a:cxn ang="0">
                  <a:pos x="0" y="12"/>
                </a:cxn>
                <a:cxn ang="0">
                  <a:pos x="0" y="58"/>
                </a:cxn>
                <a:cxn ang="0">
                  <a:pos x="14" y="70"/>
                </a:cxn>
              </a:cxnLst>
              <a:rect l="0" t="0" r="r" b="b"/>
              <a:pathLst>
                <a:path w="139" h="70">
                  <a:moveTo>
                    <a:pt x="14" y="70"/>
                  </a:moveTo>
                  <a:cubicBezTo>
                    <a:pt x="125" y="70"/>
                    <a:pt x="125" y="70"/>
                    <a:pt x="125" y="70"/>
                  </a:cubicBezTo>
                  <a:cubicBezTo>
                    <a:pt x="132" y="70"/>
                    <a:pt x="139" y="64"/>
                    <a:pt x="139" y="58"/>
                  </a:cubicBezTo>
                  <a:cubicBezTo>
                    <a:pt x="139" y="12"/>
                    <a:pt x="139" y="12"/>
                    <a:pt x="139" y="12"/>
                  </a:cubicBezTo>
                  <a:cubicBezTo>
                    <a:pt x="139" y="6"/>
                    <a:pt x="132" y="1"/>
                    <a:pt x="125" y="1"/>
                  </a:cubicBezTo>
                  <a:cubicBezTo>
                    <a:pt x="14" y="1"/>
                    <a:pt x="14" y="1"/>
                    <a:pt x="14" y="1"/>
                  </a:cubicBezTo>
                  <a:cubicBezTo>
                    <a:pt x="14" y="0"/>
                    <a:pt x="13" y="0"/>
                    <a:pt x="13" y="1"/>
                  </a:cubicBezTo>
                  <a:cubicBezTo>
                    <a:pt x="6" y="1"/>
                    <a:pt x="0" y="6"/>
                    <a:pt x="0" y="12"/>
                  </a:cubicBezTo>
                  <a:cubicBezTo>
                    <a:pt x="0" y="58"/>
                    <a:pt x="0" y="58"/>
                    <a:pt x="0" y="58"/>
                  </a:cubicBezTo>
                  <a:cubicBezTo>
                    <a:pt x="0"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7" name="Freeform 23">
              <a:extLst>
                <a:ext uri="{FF2B5EF4-FFF2-40B4-BE49-F238E27FC236}">
                  <a16:creationId xmlns:a16="http://schemas.microsoft.com/office/drawing/2014/main" xmlns="" id="{FA52B942-1129-5546-A6A6-6F5D63BE2D87}"/>
                </a:ext>
              </a:extLst>
            </p:cNvPr>
            <p:cNvSpPr>
              <a:spLocks/>
            </p:cNvSpPr>
            <p:nvPr/>
          </p:nvSpPr>
          <p:spPr bwMode="auto">
            <a:xfrm>
              <a:off x="3130" y="2070"/>
              <a:ext cx="331" cy="166"/>
            </a:xfrm>
            <a:custGeom>
              <a:avLst/>
              <a:gdLst/>
              <a:ahLst/>
              <a:cxnLst>
                <a:cxn ang="0">
                  <a:pos x="14" y="70"/>
                </a:cxn>
                <a:cxn ang="0">
                  <a:pos x="125" y="70"/>
                </a:cxn>
                <a:cxn ang="0">
                  <a:pos x="140" y="58"/>
                </a:cxn>
                <a:cxn ang="0">
                  <a:pos x="140" y="12"/>
                </a:cxn>
                <a:cxn ang="0">
                  <a:pos x="125" y="1"/>
                </a:cxn>
                <a:cxn ang="0">
                  <a:pos x="14" y="1"/>
                </a:cxn>
                <a:cxn ang="0">
                  <a:pos x="13" y="1"/>
                </a:cxn>
                <a:cxn ang="0">
                  <a:pos x="0" y="12"/>
                </a:cxn>
                <a:cxn ang="0">
                  <a:pos x="0" y="58"/>
                </a:cxn>
                <a:cxn ang="0">
                  <a:pos x="14" y="70"/>
                </a:cxn>
              </a:cxnLst>
              <a:rect l="0" t="0" r="r" b="b"/>
              <a:pathLst>
                <a:path w="140" h="70">
                  <a:moveTo>
                    <a:pt x="14" y="70"/>
                  </a:moveTo>
                  <a:cubicBezTo>
                    <a:pt x="125" y="70"/>
                    <a:pt x="125" y="70"/>
                    <a:pt x="125" y="70"/>
                  </a:cubicBezTo>
                  <a:cubicBezTo>
                    <a:pt x="133" y="70"/>
                    <a:pt x="140" y="64"/>
                    <a:pt x="140" y="58"/>
                  </a:cubicBezTo>
                  <a:cubicBezTo>
                    <a:pt x="140" y="12"/>
                    <a:pt x="140" y="12"/>
                    <a:pt x="140" y="12"/>
                  </a:cubicBezTo>
                  <a:cubicBezTo>
                    <a:pt x="140" y="6"/>
                    <a:pt x="133" y="0"/>
                    <a:pt x="125" y="1"/>
                  </a:cubicBezTo>
                  <a:cubicBezTo>
                    <a:pt x="14" y="1"/>
                    <a:pt x="14" y="1"/>
                    <a:pt x="14" y="1"/>
                  </a:cubicBezTo>
                  <a:cubicBezTo>
                    <a:pt x="14" y="0"/>
                    <a:pt x="14" y="0"/>
                    <a:pt x="13" y="1"/>
                  </a:cubicBezTo>
                  <a:cubicBezTo>
                    <a:pt x="6" y="1"/>
                    <a:pt x="0" y="6"/>
                    <a:pt x="0" y="12"/>
                  </a:cubicBezTo>
                  <a:cubicBezTo>
                    <a:pt x="0" y="58"/>
                    <a:pt x="0" y="58"/>
                    <a:pt x="0" y="58"/>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8" name="Freeform 24">
              <a:extLst>
                <a:ext uri="{FF2B5EF4-FFF2-40B4-BE49-F238E27FC236}">
                  <a16:creationId xmlns:a16="http://schemas.microsoft.com/office/drawing/2014/main" xmlns="" id="{3A5F0FA0-C9C8-E246-AE3A-58B03A4D2B1F}"/>
                </a:ext>
              </a:extLst>
            </p:cNvPr>
            <p:cNvSpPr>
              <a:spLocks/>
            </p:cNvSpPr>
            <p:nvPr/>
          </p:nvSpPr>
          <p:spPr bwMode="auto">
            <a:xfrm>
              <a:off x="3560" y="2070"/>
              <a:ext cx="326" cy="166"/>
            </a:xfrm>
            <a:custGeom>
              <a:avLst/>
              <a:gdLst/>
              <a:ahLst/>
              <a:cxnLst>
                <a:cxn ang="0">
                  <a:pos x="13" y="70"/>
                </a:cxn>
                <a:cxn ang="0">
                  <a:pos x="124" y="70"/>
                </a:cxn>
                <a:cxn ang="0">
                  <a:pos x="138" y="58"/>
                </a:cxn>
                <a:cxn ang="0">
                  <a:pos x="138" y="12"/>
                </a:cxn>
                <a:cxn ang="0">
                  <a:pos x="124" y="1"/>
                </a:cxn>
                <a:cxn ang="0">
                  <a:pos x="13" y="1"/>
                </a:cxn>
                <a:cxn ang="0">
                  <a:pos x="12" y="1"/>
                </a:cxn>
                <a:cxn ang="0">
                  <a:pos x="0" y="12"/>
                </a:cxn>
                <a:cxn ang="0">
                  <a:pos x="0" y="58"/>
                </a:cxn>
                <a:cxn ang="0">
                  <a:pos x="13" y="70"/>
                </a:cxn>
              </a:cxnLst>
              <a:rect l="0" t="0" r="r" b="b"/>
              <a:pathLst>
                <a:path w="138" h="70">
                  <a:moveTo>
                    <a:pt x="13" y="70"/>
                  </a:moveTo>
                  <a:cubicBezTo>
                    <a:pt x="124" y="70"/>
                    <a:pt x="124" y="70"/>
                    <a:pt x="124" y="70"/>
                  </a:cubicBezTo>
                  <a:cubicBezTo>
                    <a:pt x="131" y="70"/>
                    <a:pt x="138" y="64"/>
                    <a:pt x="138" y="58"/>
                  </a:cubicBezTo>
                  <a:cubicBezTo>
                    <a:pt x="138" y="12"/>
                    <a:pt x="138" y="12"/>
                    <a:pt x="138" y="12"/>
                  </a:cubicBezTo>
                  <a:cubicBezTo>
                    <a:pt x="138" y="6"/>
                    <a:pt x="131" y="1"/>
                    <a:pt x="124" y="1"/>
                  </a:cubicBezTo>
                  <a:cubicBezTo>
                    <a:pt x="13" y="1"/>
                    <a:pt x="13" y="1"/>
                    <a:pt x="13" y="1"/>
                  </a:cubicBezTo>
                  <a:cubicBezTo>
                    <a:pt x="13" y="0"/>
                    <a:pt x="12" y="0"/>
                    <a:pt x="12" y="1"/>
                  </a:cubicBezTo>
                  <a:cubicBezTo>
                    <a:pt x="5" y="1"/>
                    <a:pt x="0" y="6"/>
                    <a:pt x="0" y="12"/>
                  </a:cubicBezTo>
                  <a:cubicBezTo>
                    <a:pt x="0" y="58"/>
                    <a:pt x="0" y="58"/>
                    <a:pt x="0" y="58"/>
                  </a:cubicBezTo>
                  <a:cubicBezTo>
                    <a:pt x="0" y="64"/>
                    <a:pt x="6" y="70"/>
                    <a:pt x="13"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9" name="Freeform 25">
              <a:extLst>
                <a:ext uri="{FF2B5EF4-FFF2-40B4-BE49-F238E27FC236}">
                  <a16:creationId xmlns:a16="http://schemas.microsoft.com/office/drawing/2014/main" xmlns="" id="{FFAB9964-2BC4-5E45-847E-36BD4034BB0F}"/>
                </a:ext>
              </a:extLst>
            </p:cNvPr>
            <p:cNvSpPr>
              <a:spLocks/>
            </p:cNvSpPr>
            <p:nvPr/>
          </p:nvSpPr>
          <p:spPr bwMode="auto">
            <a:xfrm>
              <a:off x="1127" y="2096"/>
              <a:ext cx="3451" cy="924"/>
            </a:xfrm>
            <a:custGeom>
              <a:avLst/>
              <a:gdLst/>
              <a:ahLst/>
              <a:cxnLst>
                <a:cxn ang="0">
                  <a:pos x="176" y="391"/>
                </a:cxn>
                <a:cxn ang="0">
                  <a:pos x="236" y="391"/>
                </a:cxn>
                <a:cxn ang="0">
                  <a:pos x="301" y="366"/>
                </a:cxn>
                <a:cxn ang="0">
                  <a:pos x="721" y="301"/>
                </a:cxn>
                <a:cxn ang="0">
                  <a:pos x="986" y="367"/>
                </a:cxn>
                <a:cxn ang="0">
                  <a:pos x="1050" y="391"/>
                </a:cxn>
                <a:cxn ang="0">
                  <a:pos x="1274" y="391"/>
                </a:cxn>
                <a:cxn ang="0">
                  <a:pos x="1314" y="377"/>
                </a:cxn>
                <a:cxn ang="0">
                  <a:pos x="1319" y="368"/>
                </a:cxn>
                <a:cxn ang="0">
                  <a:pos x="1458" y="46"/>
                </a:cxn>
                <a:cxn ang="0">
                  <a:pos x="1453" y="15"/>
                </a:cxn>
                <a:cxn ang="0">
                  <a:pos x="1425" y="0"/>
                </a:cxn>
                <a:cxn ang="0">
                  <a:pos x="1279" y="0"/>
                </a:cxn>
                <a:cxn ang="0">
                  <a:pos x="1245" y="35"/>
                </a:cxn>
                <a:cxn ang="0">
                  <a:pos x="1207" y="139"/>
                </a:cxn>
                <a:cxn ang="0">
                  <a:pos x="37" y="139"/>
                </a:cxn>
                <a:cxn ang="0">
                  <a:pos x="7" y="155"/>
                </a:cxn>
                <a:cxn ang="0">
                  <a:pos x="6" y="189"/>
                </a:cxn>
                <a:cxn ang="0">
                  <a:pos x="144" y="372"/>
                </a:cxn>
                <a:cxn ang="0">
                  <a:pos x="176" y="391"/>
                </a:cxn>
              </a:cxnLst>
              <a:rect l="0" t="0" r="r" b="b"/>
              <a:pathLst>
                <a:path w="1461" h="391">
                  <a:moveTo>
                    <a:pt x="176" y="391"/>
                  </a:moveTo>
                  <a:cubicBezTo>
                    <a:pt x="236" y="391"/>
                    <a:pt x="236" y="391"/>
                    <a:pt x="236" y="391"/>
                  </a:cubicBezTo>
                  <a:cubicBezTo>
                    <a:pt x="256" y="383"/>
                    <a:pt x="277" y="375"/>
                    <a:pt x="301" y="366"/>
                  </a:cubicBezTo>
                  <a:cubicBezTo>
                    <a:pt x="402" y="331"/>
                    <a:pt x="593" y="295"/>
                    <a:pt x="721" y="301"/>
                  </a:cubicBezTo>
                  <a:cubicBezTo>
                    <a:pt x="840" y="307"/>
                    <a:pt x="923" y="341"/>
                    <a:pt x="986" y="367"/>
                  </a:cubicBezTo>
                  <a:cubicBezTo>
                    <a:pt x="1009" y="376"/>
                    <a:pt x="1030" y="385"/>
                    <a:pt x="1050" y="391"/>
                  </a:cubicBezTo>
                  <a:cubicBezTo>
                    <a:pt x="1274" y="391"/>
                    <a:pt x="1274" y="391"/>
                    <a:pt x="1274" y="391"/>
                  </a:cubicBezTo>
                  <a:cubicBezTo>
                    <a:pt x="1289" y="387"/>
                    <a:pt x="1302" y="382"/>
                    <a:pt x="1314" y="377"/>
                  </a:cubicBezTo>
                  <a:cubicBezTo>
                    <a:pt x="1316" y="374"/>
                    <a:pt x="1318" y="371"/>
                    <a:pt x="1319" y="368"/>
                  </a:cubicBezTo>
                  <a:cubicBezTo>
                    <a:pt x="1458" y="46"/>
                    <a:pt x="1458" y="46"/>
                    <a:pt x="1458" y="46"/>
                  </a:cubicBezTo>
                  <a:cubicBezTo>
                    <a:pt x="1461" y="35"/>
                    <a:pt x="1459" y="23"/>
                    <a:pt x="1453" y="15"/>
                  </a:cubicBezTo>
                  <a:cubicBezTo>
                    <a:pt x="1446" y="5"/>
                    <a:pt x="1436" y="0"/>
                    <a:pt x="1425" y="0"/>
                  </a:cubicBezTo>
                  <a:cubicBezTo>
                    <a:pt x="1279" y="0"/>
                    <a:pt x="1279" y="0"/>
                    <a:pt x="1279" y="0"/>
                  </a:cubicBezTo>
                  <a:cubicBezTo>
                    <a:pt x="1261" y="0"/>
                    <a:pt x="1245" y="16"/>
                    <a:pt x="1245" y="35"/>
                  </a:cubicBezTo>
                  <a:cubicBezTo>
                    <a:pt x="1207" y="139"/>
                    <a:pt x="1207" y="139"/>
                    <a:pt x="1207" y="139"/>
                  </a:cubicBezTo>
                  <a:cubicBezTo>
                    <a:pt x="37" y="139"/>
                    <a:pt x="37" y="139"/>
                    <a:pt x="37" y="139"/>
                  </a:cubicBezTo>
                  <a:cubicBezTo>
                    <a:pt x="25" y="139"/>
                    <a:pt x="14" y="145"/>
                    <a:pt x="7" y="155"/>
                  </a:cubicBezTo>
                  <a:cubicBezTo>
                    <a:pt x="1" y="165"/>
                    <a:pt x="0" y="178"/>
                    <a:pt x="6" y="189"/>
                  </a:cubicBezTo>
                  <a:cubicBezTo>
                    <a:pt x="144" y="372"/>
                    <a:pt x="144" y="372"/>
                    <a:pt x="144" y="372"/>
                  </a:cubicBezTo>
                  <a:cubicBezTo>
                    <a:pt x="150" y="383"/>
                    <a:pt x="163" y="391"/>
                    <a:pt x="176" y="39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0" name="Freeform 26">
              <a:extLst>
                <a:ext uri="{FF2B5EF4-FFF2-40B4-BE49-F238E27FC236}">
                  <a16:creationId xmlns:a16="http://schemas.microsoft.com/office/drawing/2014/main" xmlns="" id="{AC3766E8-15AB-7A48-B6AB-A7B38B5486A0}"/>
                </a:ext>
              </a:extLst>
            </p:cNvPr>
            <p:cNvSpPr>
              <a:spLocks/>
            </p:cNvSpPr>
            <p:nvPr/>
          </p:nvSpPr>
          <p:spPr bwMode="auto">
            <a:xfrm>
              <a:off x="1221" y="2916"/>
              <a:ext cx="3407" cy="494"/>
            </a:xfrm>
            <a:custGeom>
              <a:avLst/>
              <a:gdLst/>
              <a:ahLst/>
              <a:cxnLst>
                <a:cxn ang="0">
                  <a:pos x="1127" y="107"/>
                </a:cxn>
                <a:cxn ang="0">
                  <a:pos x="678" y="1"/>
                </a:cxn>
                <a:cxn ang="0">
                  <a:pos x="633" y="0"/>
                </a:cxn>
                <a:cxn ang="0">
                  <a:pos x="0" y="199"/>
                </a:cxn>
                <a:cxn ang="0">
                  <a:pos x="674" y="114"/>
                </a:cxn>
                <a:cxn ang="0">
                  <a:pos x="1130" y="202"/>
                </a:cxn>
                <a:cxn ang="0">
                  <a:pos x="1442" y="26"/>
                </a:cxn>
                <a:cxn ang="0">
                  <a:pos x="1127" y="107"/>
                </a:cxn>
              </a:cxnLst>
              <a:rect l="0" t="0" r="r" b="b"/>
              <a:pathLst>
                <a:path w="1442" h="209">
                  <a:moveTo>
                    <a:pt x="1127" y="107"/>
                  </a:moveTo>
                  <a:cubicBezTo>
                    <a:pt x="960" y="101"/>
                    <a:pt x="823" y="9"/>
                    <a:pt x="678" y="1"/>
                  </a:cubicBezTo>
                  <a:cubicBezTo>
                    <a:pt x="663" y="0"/>
                    <a:pt x="649" y="0"/>
                    <a:pt x="633" y="0"/>
                  </a:cubicBezTo>
                  <a:cubicBezTo>
                    <a:pt x="404" y="2"/>
                    <a:pt x="127" y="99"/>
                    <a:pt x="0" y="199"/>
                  </a:cubicBezTo>
                  <a:cubicBezTo>
                    <a:pt x="454" y="103"/>
                    <a:pt x="491" y="107"/>
                    <a:pt x="674" y="114"/>
                  </a:cubicBezTo>
                  <a:cubicBezTo>
                    <a:pt x="840" y="124"/>
                    <a:pt x="986" y="209"/>
                    <a:pt x="1130" y="202"/>
                  </a:cubicBezTo>
                  <a:cubicBezTo>
                    <a:pt x="1229" y="195"/>
                    <a:pt x="1409" y="122"/>
                    <a:pt x="1442" y="26"/>
                  </a:cubicBezTo>
                  <a:cubicBezTo>
                    <a:pt x="1318" y="75"/>
                    <a:pt x="1244" y="103"/>
                    <a:pt x="1127" y="1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61" name="Group 560"/>
          <p:cNvGrpSpPr>
            <a:grpSpLocks noChangeAspect="1"/>
          </p:cNvGrpSpPr>
          <p:nvPr/>
        </p:nvGrpSpPr>
        <p:grpSpPr bwMode="auto">
          <a:xfrm>
            <a:off x="6546531" y="4225056"/>
            <a:ext cx="242749" cy="249158"/>
            <a:chOff x="1836" y="1169"/>
            <a:chExt cx="2090" cy="1984"/>
          </a:xfrm>
          <a:solidFill>
            <a:schemeClr val="bg1"/>
          </a:solidFill>
        </p:grpSpPr>
        <p:sp>
          <p:nvSpPr>
            <p:cNvPr id="562" name="Freeform 5"/>
            <p:cNvSpPr>
              <a:spLocks/>
            </p:cNvSpPr>
            <p:nvPr/>
          </p:nvSpPr>
          <p:spPr bwMode="auto">
            <a:xfrm>
              <a:off x="2674" y="3030"/>
              <a:ext cx="125" cy="123"/>
            </a:xfrm>
            <a:custGeom>
              <a:avLst/>
              <a:gdLst/>
              <a:ahLst/>
              <a:cxnLst>
                <a:cxn ang="0">
                  <a:pos x="50" y="30"/>
                </a:cxn>
                <a:cxn ang="0">
                  <a:pos x="22" y="50"/>
                </a:cxn>
                <a:cxn ang="0">
                  <a:pos x="2" y="22"/>
                </a:cxn>
                <a:cxn ang="0">
                  <a:pos x="31" y="2"/>
                </a:cxn>
                <a:cxn ang="0">
                  <a:pos x="50" y="30"/>
                </a:cxn>
              </a:cxnLst>
              <a:rect l="0" t="0" r="r" b="b"/>
              <a:pathLst>
                <a:path w="53" h="52">
                  <a:moveTo>
                    <a:pt x="50" y="30"/>
                  </a:moveTo>
                  <a:cubicBezTo>
                    <a:pt x="48" y="43"/>
                    <a:pt x="35" y="52"/>
                    <a:pt x="22" y="50"/>
                  </a:cubicBezTo>
                  <a:cubicBezTo>
                    <a:pt x="9" y="47"/>
                    <a:pt x="0" y="35"/>
                    <a:pt x="2" y="22"/>
                  </a:cubicBezTo>
                  <a:cubicBezTo>
                    <a:pt x="5" y="8"/>
                    <a:pt x="17" y="0"/>
                    <a:pt x="31" y="2"/>
                  </a:cubicBezTo>
                  <a:cubicBezTo>
                    <a:pt x="44" y="4"/>
                    <a:pt x="53" y="17"/>
                    <a:pt x="50"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3" name="Freeform 6"/>
            <p:cNvSpPr>
              <a:spLocks/>
            </p:cNvSpPr>
            <p:nvPr/>
          </p:nvSpPr>
          <p:spPr bwMode="auto">
            <a:xfrm>
              <a:off x="2367" y="2891"/>
              <a:ext cx="144" cy="144"/>
            </a:xfrm>
            <a:custGeom>
              <a:avLst/>
              <a:gdLst/>
              <a:ahLst/>
              <a:cxnLst>
                <a:cxn ang="0">
                  <a:pos x="58" y="35"/>
                </a:cxn>
                <a:cxn ang="0">
                  <a:pos x="25" y="58"/>
                </a:cxn>
                <a:cxn ang="0">
                  <a:pos x="3" y="25"/>
                </a:cxn>
                <a:cxn ang="0">
                  <a:pos x="35" y="2"/>
                </a:cxn>
                <a:cxn ang="0">
                  <a:pos x="58" y="35"/>
                </a:cxn>
              </a:cxnLst>
              <a:rect l="0" t="0" r="r" b="b"/>
              <a:pathLst>
                <a:path w="61" h="61">
                  <a:moveTo>
                    <a:pt x="58" y="35"/>
                  </a:moveTo>
                  <a:cubicBezTo>
                    <a:pt x="55" y="50"/>
                    <a:pt x="41" y="61"/>
                    <a:pt x="25" y="58"/>
                  </a:cubicBezTo>
                  <a:cubicBezTo>
                    <a:pt x="10" y="55"/>
                    <a:pt x="0" y="40"/>
                    <a:pt x="3" y="25"/>
                  </a:cubicBezTo>
                  <a:cubicBezTo>
                    <a:pt x="5" y="10"/>
                    <a:pt x="20" y="0"/>
                    <a:pt x="35" y="2"/>
                  </a:cubicBezTo>
                  <a:cubicBezTo>
                    <a:pt x="51" y="5"/>
                    <a:pt x="61" y="20"/>
                    <a:pt x="58"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4" name="Freeform 7"/>
            <p:cNvSpPr>
              <a:spLocks/>
            </p:cNvSpPr>
            <p:nvPr/>
          </p:nvSpPr>
          <p:spPr bwMode="auto">
            <a:xfrm>
              <a:off x="2091" y="2695"/>
              <a:ext cx="165" cy="162"/>
            </a:xfrm>
            <a:custGeom>
              <a:avLst/>
              <a:gdLst/>
              <a:ahLst/>
              <a:cxnLst>
                <a:cxn ang="0">
                  <a:pos x="66" y="40"/>
                </a:cxn>
                <a:cxn ang="0">
                  <a:pos x="29" y="66"/>
                </a:cxn>
                <a:cxn ang="0">
                  <a:pos x="3" y="29"/>
                </a:cxn>
                <a:cxn ang="0">
                  <a:pos x="41" y="3"/>
                </a:cxn>
                <a:cxn ang="0">
                  <a:pos x="66" y="40"/>
                </a:cxn>
              </a:cxnLst>
              <a:rect l="0" t="0" r="r" b="b"/>
              <a:pathLst>
                <a:path w="70" h="69">
                  <a:moveTo>
                    <a:pt x="66" y="40"/>
                  </a:moveTo>
                  <a:cubicBezTo>
                    <a:pt x="63" y="58"/>
                    <a:pt x="47" y="69"/>
                    <a:pt x="29" y="66"/>
                  </a:cubicBezTo>
                  <a:cubicBezTo>
                    <a:pt x="12" y="63"/>
                    <a:pt x="0" y="46"/>
                    <a:pt x="3" y="29"/>
                  </a:cubicBezTo>
                  <a:cubicBezTo>
                    <a:pt x="6" y="12"/>
                    <a:pt x="23" y="0"/>
                    <a:pt x="41" y="3"/>
                  </a:cubicBezTo>
                  <a:cubicBezTo>
                    <a:pt x="58" y="6"/>
                    <a:pt x="70" y="23"/>
                    <a:pt x="66"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5" name="Freeform 8"/>
            <p:cNvSpPr>
              <a:spLocks/>
            </p:cNvSpPr>
            <p:nvPr/>
          </p:nvSpPr>
          <p:spPr bwMode="auto">
            <a:xfrm>
              <a:off x="1906" y="2416"/>
              <a:ext cx="185" cy="184"/>
            </a:xfrm>
            <a:custGeom>
              <a:avLst/>
              <a:gdLst/>
              <a:ahLst/>
              <a:cxnLst>
                <a:cxn ang="0">
                  <a:pos x="74" y="45"/>
                </a:cxn>
                <a:cxn ang="0">
                  <a:pos x="33" y="74"/>
                </a:cxn>
                <a:cxn ang="0">
                  <a:pos x="4" y="33"/>
                </a:cxn>
                <a:cxn ang="0">
                  <a:pos x="45" y="4"/>
                </a:cxn>
                <a:cxn ang="0">
                  <a:pos x="74" y="45"/>
                </a:cxn>
              </a:cxnLst>
              <a:rect l="0" t="0" r="r" b="b"/>
              <a:pathLst>
                <a:path w="78" h="78">
                  <a:moveTo>
                    <a:pt x="74" y="45"/>
                  </a:moveTo>
                  <a:cubicBezTo>
                    <a:pt x="71" y="65"/>
                    <a:pt x="52" y="78"/>
                    <a:pt x="33" y="74"/>
                  </a:cubicBezTo>
                  <a:cubicBezTo>
                    <a:pt x="13" y="71"/>
                    <a:pt x="0" y="52"/>
                    <a:pt x="4" y="33"/>
                  </a:cubicBezTo>
                  <a:cubicBezTo>
                    <a:pt x="7" y="13"/>
                    <a:pt x="26" y="0"/>
                    <a:pt x="45" y="4"/>
                  </a:cubicBezTo>
                  <a:cubicBezTo>
                    <a:pt x="65" y="7"/>
                    <a:pt x="78" y="26"/>
                    <a:pt x="74"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6" name="Freeform 9"/>
            <p:cNvSpPr>
              <a:spLocks/>
            </p:cNvSpPr>
            <p:nvPr/>
          </p:nvSpPr>
          <p:spPr bwMode="auto">
            <a:xfrm>
              <a:off x="1836" y="2057"/>
              <a:ext cx="203" cy="203"/>
            </a:xfrm>
            <a:custGeom>
              <a:avLst/>
              <a:gdLst/>
              <a:ahLst/>
              <a:cxnLst>
                <a:cxn ang="0">
                  <a:pos x="82" y="50"/>
                </a:cxn>
                <a:cxn ang="0">
                  <a:pos x="36" y="82"/>
                </a:cxn>
                <a:cxn ang="0">
                  <a:pos x="4" y="36"/>
                </a:cxn>
                <a:cxn ang="0">
                  <a:pos x="50" y="4"/>
                </a:cxn>
                <a:cxn ang="0">
                  <a:pos x="82" y="50"/>
                </a:cxn>
              </a:cxnLst>
              <a:rect l="0" t="0" r="r" b="b"/>
              <a:pathLst>
                <a:path w="86" h="86">
                  <a:moveTo>
                    <a:pt x="82" y="50"/>
                  </a:moveTo>
                  <a:cubicBezTo>
                    <a:pt x="79" y="72"/>
                    <a:pt x="58" y="86"/>
                    <a:pt x="36" y="82"/>
                  </a:cubicBezTo>
                  <a:cubicBezTo>
                    <a:pt x="15" y="78"/>
                    <a:pt x="0" y="58"/>
                    <a:pt x="4" y="36"/>
                  </a:cubicBezTo>
                  <a:cubicBezTo>
                    <a:pt x="8" y="15"/>
                    <a:pt x="29" y="0"/>
                    <a:pt x="50" y="4"/>
                  </a:cubicBezTo>
                  <a:cubicBezTo>
                    <a:pt x="72" y="8"/>
                    <a:pt x="86" y="29"/>
                    <a:pt x="82" y="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7" name="Freeform 10"/>
            <p:cNvSpPr>
              <a:spLocks/>
            </p:cNvSpPr>
            <p:nvPr/>
          </p:nvSpPr>
          <p:spPr bwMode="auto">
            <a:xfrm>
              <a:off x="2679" y="1169"/>
              <a:ext cx="123" cy="125"/>
            </a:xfrm>
            <a:custGeom>
              <a:avLst/>
              <a:gdLst/>
              <a:ahLst/>
              <a:cxnLst>
                <a:cxn ang="0">
                  <a:pos x="50" y="22"/>
                </a:cxn>
                <a:cxn ang="0">
                  <a:pos x="22" y="3"/>
                </a:cxn>
                <a:cxn ang="0">
                  <a:pos x="2" y="31"/>
                </a:cxn>
                <a:cxn ang="0">
                  <a:pos x="30" y="51"/>
                </a:cxn>
                <a:cxn ang="0">
                  <a:pos x="50" y="22"/>
                </a:cxn>
              </a:cxnLst>
              <a:rect l="0" t="0" r="r" b="b"/>
              <a:pathLst>
                <a:path w="52" h="53">
                  <a:moveTo>
                    <a:pt x="50" y="22"/>
                  </a:moveTo>
                  <a:cubicBezTo>
                    <a:pt x="48" y="9"/>
                    <a:pt x="35" y="0"/>
                    <a:pt x="22" y="3"/>
                  </a:cubicBezTo>
                  <a:cubicBezTo>
                    <a:pt x="9" y="5"/>
                    <a:pt x="0" y="18"/>
                    <a:pt x="2" y="31"/>
                  </a:cubicBezTo>
                  <a:cubicBezTo>
                    <a:pt x="5" y="44"/>
                    <a:pt x="17" y="53"/>
                    <a:pt x="30" y="51"/>
                  </a:cubicBezTo>
                  <a:cubicBezTo>
                    <a:pt x="44" y="48"/>
                    <a:pt x="52" y="36"/>
                    <a:pt x="50" y="2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8" name="Freeform 11"/>
            <p:cNvSpPr>
              <a:spLocks/>
            </p:cNvSpPr>
            <p:nvPr/>
          </p:nvSpPr>
          <p:spPr bwMode="auto">
            <a:xfrm>
              <a:off x="2367" y="1284"/>
              <a:ext cx="144" cy="145"/>
            </a:xfrm>
            <a:custGeom>
              <a:avLst/>
              <a:gdLst/>
              <a:ahLst/>
              <a:cxnLst>
                <a:cxn ang="0">
                  <a:pos x="58" y="25"/>
                </a:cxn>
                <a:cxn ang="0">
                  <a:pos x="25" y="3"/>
                </a:cxn>
                <a:cxn ang="0">
                  <a:pos x="3" y="35"/>
                </a:cxn>
                <a:cxn ang="0">
                  <a:pos x="35" y="58"/>
                </a:cxn>
                <a:cxn ang="0">
                  <a:pos x="58" y="25"/>
                </a:cxn>
              </a:cxnLst>
              <a:rect l="0" t="0" r="r" b="b"/>
              <a:pathLst>
                <a:path w="61" h="61">
                  <a:moveTo>
                    <a:pt x="58" y="25"/>
                  </a:moveTo>
                  <a:cubicBezTo>
                    <a:pt x="55" y="10"/>
                    <a:pt x="41" y="0"/>
                    <a:pt x="25" y="3"/>
                  </a:cubicBezTo>
                  <a:cubicBezTo>
                    <a:pt x="10" y="5"/>
                    <a:pt x="0" y="20"/>
                    <a:pt x="3" y="35"/>
                  </a:cubicBezTo>
                  <a:cubicBezTo>
                    <a:pt x="5" y="51"/>
                    <a:pt x="20" y="61"/>
                    <a:pt x="35" y="58"/>
                  </a:cubicBezTo>
                  <a:cubicBezTo>
                    <a:pt x="51" y="55"/>
                    <a:pt x="61" y="41"/>
                    <a:pt x="58" y="2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9" name="Freeform 12"/>
            <p:cNvSpPr>
              <a:spLocks/>
            </p:cNvSpPr>
            <p:nvPr/>
          </p:nvSpPr>
          <p:spPr bwMode="auto">
            <a:xfrm>
              <a:off x="2091" y="1459"/>
              <a:ext cx="165" cy="163"/>
            </a:xfrm>
            <a:custGeom>
              <a:avLst/>
              <a:gdLst/>
              <a:ahLst/>
              <a:cxnLst>
                <a:cxn ang="0">
                  <a:pos x="66" y="29"/>
                </a:cxn>
                <a:cxn ang="0">
                  <a:pos x="29" y="3"/>
                </a:cxn>
                <a:cxn ang="0">
                  <a:pos x="3" y="40"/>
                </a:cxn>
                <a:cxn ang="0">
                  <a:pos x="41" y="66"/>
                </a:cxn>
                <a:cxn ang="0">
                  <a:pos x="66" y="29"/>
                </a:cxn>
              </a:cxnLst>
              <a:rect l="0" t="0" r="r" b="b"/>
              <a:pathLst>
                <a:path w="70" h="69">
                  <a:moveTo>
                    <a:pt x="66" y="29"/>
                  </a:moveTo>
                  <a:cubicBezTo>
                    <a:pt x="63" y="12"/>
                    <a:pt x="47" y="0"/>
                    <a:pt x="29" y="3"/>
                  </a:cubicBezTo>
                  <a:cubicBezTo>
                    <a:pt x="12" y="6"/>
                    <a:pt x="0" y="23"/>
                    <a:pt x="3" y="40"/>
                  </a:cubicBezTo>
                  <a:cubicBezTo>
                    <a:pt x="6" y="58"/>
                    <a:pt x="23" y="69"/>
                    <a:pt x="41" y="66"/>
                  </a:cubicBezTo>
                  <a:cubicBezTo>
                    <a:pt x="58" y="63"/>
                    <a:pt x="70" y="46"/>
                    <a:pt x="66" y="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0" name="Freeform 13"/>
            <p:cNvSpPr>
              <a:spLocks/>
            </p:cNvSpPr>
            <p:nvPr/>
          </p:nvSpPr>
          <p:spPr bwMode="auto">
            <a:xfrm>
              <a:off x="1906" y="1719"/>
              <a:ext cx="185" cy="182"/>
            </a:xfrm>
            <a:custGeom>
              <a:avLst/>
              <a:gdLst/>
              <a:ahLst/>
              <a:cxnLst>
                <a:cxn ang="0">
                  <a:pos x="74" y="32"/>
                </a:cxn>
                <a:cxn ang="0">
                  <a:pos x="33" y="3"/>
                </a:cxn>
                <a:cxn ang="0">
                  <a:pos x="4" y="45"/>
                </a:cxn>
                <a:cxn ang="0">
                  <a:pos x="45" y="74"/>
                </a:cxn>
                <a:cxn ang="0">
                  <a:pos x="74" y="32"/>
                </a:cxn>
              </a:cxnLst>
              <a:rect l="0" t="0" r="r" b="b"/>
              <a:pathLst>
                <a:path w="78" h="77">
                  <a:moveTo>
                    <a:pt x="74" y="32"/>
                  </a:moveTo>
                  <a:cubicBezTo>
                    <a:pt x="71" y="12"/>
                    <a:pt x="52" y="0"/>
                    <a:pt x="33" y="3"/>
                  </a:cubicBezTo>
                  <a:cubicBezTo>
                    <a:pt x="13" y="6"/>
                    <a:pt x="0" y="25"/>
                    <a:pt x="4" y="45"/>
                  </a:cubicBezTo>
                  <a:cubicBezTo>
                    <a:pt x="7" y="64"/>
                    <a:pt x="26" y="77"/>
                    <a:pt x="45" y="74"/>
                  </a:cubicBezTo>
                  <a:cubicBezTo>
                    <a:pt x="65" y="70"/>
                    <a:pt x="78" y="51"/>
                    <a:pt x="74" y="3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1" name="Freeform 14"/>
            <p:cNvSpPr>
              <a:spLocks/>
            </p:cNvSpPr>
            <p:nvPr/>
          </p:nvSpPr>
          <p:spPr bwMode="auto">
            <a:xfrm>
              <a:off x="2962" y="3030"/>
              <a:ext cx="125" cy="123"/>
            </a:xfrm>
            <a:custGeom>
              <a:avLst/>
              <a:gdLst/>
              <a:ahLst/>
              <a:cxnLst>
                <a:cxn ang="0">
                  <a:pos x="3" y="30"/>
                </a:cxn>
                <a:cxn ang="0">
                  <a:pos x="31" y="50"/>
                </a:cxn>
                <a:cxn ang="0">
                  <a:pos x="51" y="22"/>
                </a:cxn>
                <a:cxn ang="0">
                  <a:pos x="22" y="2"/>
                </a:cxn>
                <a:cxn ang="0">
                  <a:pos x="3" y="30"/>
                </a:cxn>
              </a:cxnLst>
              <a:rect l="0" t="0" r="r" b="b"/>
              <a:pathLst>
                <a:path w="53" h="52">
                  <a:moveTo>
                    <a:pt x="3" y="30"/>
                  </a:moveTo>
                  <a:cubicBezTo>
                    <a:pt x="5" y="43"/>
                    <a:pt x="18" y="52"/>
                    <a:pt x="31" y="50"/>
                  </a:cubicBezTo>
                  <a:cubicBezTo>
                    <a:pt x="44" y="47"/>
                    <a:pt x="53" y="35"/>
                    <a:pt x="51" y="22"/>
                  </a:cubicBezTo>
                  <a:cubicBezTo>
                    <a:pt x="48" y="8"/>
                    <a:pt x="36" y="0"/>
                    <a:pt x="22" y="2"/>
                  </a:cubicBezTo>
                  <a:cubicBezTo>
                    <a:pt x="9" y="4"/>
                    <a:pt x="0" y="17"/>
                    <a:pt x="3"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2" name="Freeform 15"/>
            <p:cNvSpPr>
              <a:spLocks/>
            </p:cNvSpPr>
            <p:nvPr/>
          </p:nvSpPr>
          <p:spPr bwMode="auto">
            <a:xfrm>
              <a:off x="3250" y="2891"/>
              <a:ext cx="144" cy="144"/>
            </a:xfrm>
            <a:custGeom>
              <a:avLst/>
              <a:gdLst/>
              <a:ahLst/>
              <a:cxnLst>
                <a:cxn ang="0">
                  <a:pos x="3" y="35"/>
                </a:cxn>
                <a:cxn ang="0">
                  <a:pos x="36" y="58"/>
                </a:cxn>
                <a:cxn ang="0">
                  <a:pos x="58" y="25"/>
                </a:cxn>
                <a:cxn ang="0">
                  <a:pos x="26" y="2"/>
                </a:cxn>
                <a:cxn ang="0">
                  <a:pos x="3" y="35"/>
                </a:cxn>
              </a:cxnLst>
              <a:rect l="0" t="0" r="r" b="b"/>
              <a:pathLst>
                <a:path w="61" h="61">
                  <a:moveTo>
                    <a:pt x="3" y="35"/>
                  </a:moveTo>
                  <a:cubicBezTo>
                    <a:pt x="6" y="50"/>
                    <a:pt x="20" y="61"/>
                    <a:pt x="36" y="58"/>
                  </a:cubicBezTo>
                  <a:cubicBezTo>
                    <a:pt x="51" y="55"/>
                    <a:pt x="61" y="40"/>
                    <a:pt x="58" y="25"/>
                  </a:cubicBezTo>
                  <a:cubicBezTo>
                    <a:pt x="56" y="10"/>
                    <a:pt x="41" y="0"/>
                    <a:pt x="26" y="2"/>
                  </a:cubicBezTo>
                  <a:cubicBezTo>
                    <a:pt x="10" y="5"/>
                    <a:pt x="0" y="20"/>
                    <a:pt x="3"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3" name="Freeform 16"/>
            <p:cNvSpPr>
              <a:spLocks/>
            </p:cNvSpPr>
            <p:nvPr/>
          </p:nvSpPr>
          <p:spPr bwMode="auto">
            <a:xfrm>
              <a:off x="3505" y="2695"/>
              <a:ext cx="166" cy="162"/>
            </a:xfrm>
            <a:custGeom>
              <a:avLst/>
              <a:gdLst/>
              <a:ahLst/>
              <a:cxnLst>
                <a:cxn ang="0">
                  <a:pos x="4" y="40"/>
                </a:cxn>
                <a:cxn ang="0">
                  <a:pos x="41" y="66"/>
                </a:cxn>
                <a:cxn ang="0">
                  <a:pos x="67" y="29"/>
                </a:cxn>
                <a:cxn ang="0">
                  <a:pos x="29" y="3"/>
                </a:cxn>
                <a:cxn ang="0">
                  <a:pos x="4" y="40"/>
                </a:cxn>
              </a:cxnLst>
              <a:rect l="0" t="0" r="r" b="b"/>
              <a:pathLst>
                <a:path w="70" h="69">
                  <a:moveTo>
                    <a:pt x="4" y="40"/>
                  </a:moveTo>
                  <a:cubicBezTo>
                    <a:pt x="7" y="58"/>
                    <a:pt x="23" y="69"/>
                    <a:pt x="41" y="66"/>
                  </a:cubicBezTo>
                  <a:cubicBezTo>
                    <a:pt x="58" y="63"/>
                    <a:pt x="70" y="46"/>
                    <a:pt x="67" y="29"/>
                  </a:cubicBezTo>
                  <a:cubicBezTo>
                    <a:pt x="64" y="12"/>
                    <a:pt x="47" y="0"/>
                    <a:pt x="29" y="3"/>
                  </a:cubicBezTo>
                  <a:cubicBezTo>
                    <a:pt x="12" y="6"/>
                    <a:pt x="0" y="23"/>
                    <a:pt x="4"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4" name="Freeform 17"/>
            <p:cNvSpPr>
              <a:spLocks/>
            </p:cNvSpPr>
            <p:nvPr/>
          </p:nvSpPr>
          <p:spPr bwMode="auto">
            <a:xfrm>
              <a:off x="3671" y="2416"/>
              <a:ext cx="184" cy="184"/>
            </a:xfrm>
            <a:custGeom>
              <a:avLst/>
              <a:gdLst/>
              <a:ahLst/>
              <a:cxnLst>
                <a:cxn ang="0">
                  <a:pos x="4" y="45"/>
                </a:cxn>
                <a:cxn ang="0">
                  <a:pos x="45" y="74"/>
                </a:cxn>
                <a:cxn ang="0">
                  <a:pos x="74" y="33"/>
                </a:cxn>
                <a:cxn ang="0">
                  <a:pos x="33" y="4"/>
                </a:cxn>
                <a:cxn ang="0">
                  <a:pos x="4" y="45"/>
                </a:cxn>
              </a:cxnLst>
              <a:rect l="0" t="0" r="r" b="b"/>
              <a:pathLst>
                <a:path w="78" h="78">
                  <a:moveTo>
                    <a:pt x="4" y="45"/>
                  </a:moveTo>
                  <a:cubicBezTo>
                    <a:pt x="7" y="65"/>
                    <a:pt x="26" y="78"/>
                    <a:pt x="45" y="74"/>
                  </a:cubicBezTo>
                  <a:cubicBezTo>
                    <a:pt x="65" y="71"/>
                    <a:pt x="78" y="52"/>
                    <a:pt x="74" y="33"/>
                  </a:cubicBezTo>
                  <a:cubicBezTo>
                    <a:pt x="71" y="13"/>
                    <a:pt x="52" y="0"/>
                    <a:pt x="33" y="4"/>
                  </a:cubicBezTo>
                  <a:cubicBezTo>
                    <a:pt x="13" y="7"/>
                    <a:pt x="0" y="26"/>
                    <a:pt x="4"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5" name="Freeform 18"/>
            <p:cNvSpPr>
              <a:spLocks/>
            </p:cNvSpPr>
            <p:nvPr/>
          </p:nvSpPr>
          <p:spPr bwMode="auto">
            <a:xfrm>
              <a:off x="3723" y="2057"/>
              <a:ext cx="203" cy="203"/>
            </a:xfrm>
            <a:custGeom>
              <a:avLst/>
              <a:gdLst/>
              <a:ahLst/>
              <a:cxnLst>
                <a:cxn ang="0">
                  <a:pos x="4" y="50"/>
                </a:cxn>
                <a:cxn ang="0">
                  <a:pos x="50" y="82"/>
                </a:cxn>
                <a:cxn ang="0">
                  <a:pos x="82" y="36"/>
                </a:cxn>
                <a:cxn ang="0">
                  <a:pos x="36" y="4"/>
                </a:cxn>
                <a:cxn ang="0">
                  <a:pos x="4" y="50"/>
                </a:cxn>
              </a:cxnLst>
              <a:rect l="0" t="0" r="r" b="b"/>
              <a:pathLst>
                <a:path w="86" h="86">
                  <a:moveTo>
                    <a:pt x="4" y="50"/>
                  </a:moveTo>
                  <a:cubicBezTo>
                    <a:pt x="7" y="72"/>
                    <a:pt x="28" y="86"/>
                    <a:pt x="50" y="82"/>
                  </a:cubicBezTo>
                  <a:cubicBezTo>
                    <a:pt x="71" y="78"/>
                    <a:pt x="86" y="58"/>
                    <a:pt x="82" y="36"/>
                  </a:cubicBezTo>
                  <a:cubicBezTo>
                    <a:pt x="78" y="15"/>
                    <a:pt x="57" y="0"/>
                    <a:pt x="36" y="4"/>
                  </a:cubicBezTo>
                  <a:cubicBezTo>
                    <a:pt x="14" y="8"/>
                    <a:pt x="0" y="29"/>
                    <a:pt x="4" y="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6" name="Freeform 19"/>
            <p:cNvSpPr>
              <a:spLocks/>
            </p:cNvSpPr>
            <p:nvPr/>
          </p:nvSpPr>
          <p:spPr bwMode="auto">
            <a:xfrm>
              <a:off x="2960" y="1169"/>
              <a:ext cx="123" cy="125"/>
            </a:xfrm>
            <a:custGeom>
              <a:avLst/>
              <a:gdLst/>
              <a:ahLst/>
              <a:cxnLst>
                <a:cxn ang="0">
                  <a:pos x="2" y="22"/>
                </a:cxn>
                <a:cxn ang="0">
                  <a:pos x="30" y="3"/>
                </a:cxn>
                <a:cxn ang="0">
                  <a:pos x="50" y="31"/>
                </a:cxn>
                <a:cxn ang="0">
                  <a:pos x="22" y="51"/>
                </a:cxn>
                <a:cxn ang="0">
                  <a:pos x="2" y="22"/>
                </a:cxn>
              </a:cxnLst>
              <a:rect l="0" t="0" r="r" b="b"/>
              <a:pathLst>
                <a:path w="52" h="53">
                  <a:moveTo>
                    <a:pt x="2" y="22"/>
                  </a:moveTo>
                  <a:cubicBezTo>
                    <a:pt x="4" y="9"/>
                    <a:pt x="17" y="0"/>
                    <a:pt x="30" y="3"/>
                  </a:cubicBezTo>
                  <a:cubicBezTo>
                    <a:pt x="43" y="5"/>
                    <a:pt x="52" y="18"/>
                    <a:pt x="50" y="31"/>
                  </a:cubicBezTo>
                  <a:cubicBezTo>
                    <a:pt x="47" y="44"/>
                    <a:pt x="35" y="53"/>
                    <a:pt x="22" y="51"/>
                  </a:cubicBezTo>
                  <a:cubicBezTo>
                    <a:pt x="8" y="48"/>
                    <a:pt x="0" y="36"/>
                    <a:pt x="2" y="2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7" name="Freeform 20"/>
            <p:cNvSpPr>
              <a:spLocks/>
            </p:cNvSpPr>
            <p:nvPr/>
          </p:nvSpPr>
          <p:spPr bwMode="auto">
            <a:xfrm>
              <a:off x="3250" y="1284"/>
              <a:ext cx="144" cy="145"/>
            </a:xfrm>
            <a:custGeom>
              <a:avLst/>
              <a:gdLst/>
              <a:ahLst/>
              <a:cxnLst>
                <a:cxn ang="0">
                  <a:pos x="3" y="25"/>
                </a:cxn>
                <a:cxn ang="0">
                  <a:pos x="36" y="3"/>
                </a:cxn>
                <a:cxn ang="0">
                  <a:pos x="58" y="35"/>
                </a:cxn>
                <a:cxn ang="0">
                  <a:pos x="26" y="58"/>
                </a:cxn>
                <a:cxn ang="0">
                  <a:pos x="3" y="25"/>
                </a:cxn>
              </a:cxnLst>
              <a:rect l="0" t="0" r="r" b="b"/>
              <a:pathLst>
                <a:path w="61" h="61">
                  <a:moveTo>
                    <a:pt x="3" y="25"/>
                  </a:moveTo>
                  <a:cubicBezTo>
                    <a:pt x="6" y="10"/>
                    <a:pt x="20" y="0"/>
                    <a:pt x="36" y="3"/>
                  </a:cubicBezTo>
                  <a:cubicBezTo>
                    <a:pt x="51" y="5"/>
                    <a:pt x="61" y="20"/>
                    <a:pt x="58" y="35"/>
                  </a:cubicBezTo>
                  <a:cubicBezTo>
                    <a:pt x="56" y="51"/>
                    <a:pt x="41" y="61"/>
                    <a:pt x="26" y="58"/>
                  </a:cubicBezTo>
                  <a:cubicBezTo>
                    <a:pt x="10" y="55"/>
                    <a:pt x="0" y="41"/>
                    <a:pt x="3" y="2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8" name="Freeform 21"/>
            <p:cNvSpPr>
              <a:spLocks/>
            </p:cNvSpPr>
            <p:nvPr/>
          </p:nvSpPr>
          <p:spPr bwMode="auto">
            <a:xfrm>
              <a:off x="3505" y="1459"/>
              <a:ext cx="166" cy="163"/>
            </a:xfrm>
            <a:custGeom>
              <a:avLst/>
              <a:gdLst/>
              <a:ahLst/>
              <a:cxnLst>
                <a:cxn ang="0">
                  <a:pos x="4" y="29"/>
                </a:cxn>
                <a:cxn ang="0">
                  <a:pos x="41" y="3"/>
                </a:cxn>
                <a:cxn ang="0">
                  <a:pos x="67" y="40"/>
                </a:cxn>
                <a:cxn ang="0">
                  <a:pos x="29" y="66"/>
                </a:cxn>
                <a:cxn ang="0">
                  <a:pos x="4" y="29"/>
                </a:cxn>
              </a:cxnLst>
              <a:rect l="0" t="0" r="r" b="b"/>
              <a:pathLst>
                <a:path w="70" h="69">
                  <a:moveTo>
                    <a:pt x="4" y="29"/>
                  </a:moveTo>
                  <a:cubicBezTo>
                    <a:pt x="7" y="12"/>
                    <a:pt x="23" y="0"/>
                    <a:pt x="41" y="3"/>
                  </a:cubicBezTo>
                  <a:cubicBezTo>
                    <a:pt x="58" y="6"/>
                    <a:pt x="70" y="23"/>
                    <a:pt x="67" y="40"/>
                  </a:cubicBezTo>
                  <a:cubicBezTo>
                    <a:pt x="64" y="58"/>
                    <a:pt x="47" y="69"/>
                    <a:pt x="29" y="66"/>
                  </a:cubicBezTo>
                  <a:cubicBezTo>
                    <a:pt x="12" y="63"/>
                    <a:pt x="0" y="46"/>
                    <a:pt x="4" y="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9" name="Freeform 22"/>
            <p:cNvSpPr>
              <a:spLocks/>
            </p:cNvSpPr>
            <p:nvPr/>
          </p:nvSpPr>
          <p:spPr bwMode="auto">
            <a:xfrm>
              <a:off x="3671" y="1719"/>
              <a:ext cx="184" cy="182"/>
            </a:xfrm>
            <a:custGeom>
              <a:avLst/>
              <a:gdLst/>
              <a:ahLst/>
              <a:cxnLst>
                <a:cxn ang="0">
                  <a:pos x="4" y="32"/>
                </a:cxn>
                <a:cxn ang="0">
                  <a:pos x="45" y="3"/>
                </a:cxn>
                <a:cxn ang="0">
                  <a:pos x="74" y="45"/>
                </a:cxn>
                <a:cxn ang="0">
                  <a:pos x="33" y="74"/>
                </a:cxn>
                <a:cxn ang="0">
                  <a:pos x="4" y="32"/>
                </a:cxn>
              </a:cxnLst>
              <a:rect l="0" t="0" r="r" b="b"/>
              <a:pathLst>
                <a:path w="78" h="77">
                  <a:moveTo>
                    <a:pt x="4" y="32"/>
                  </a:moveTo>
                  <a:cubicBezTo>
                    <a:pt x="7" y="12"/>
                    <a:pt x="26" y="0"/>
                    <a:pt x="45" y="3"/>
                  </a:cubicBezTo>
                  <a:cubicBezTo>
                    <a:pt x="65" y="6"/>
                    <a:pt x="78" y="25"/>
                    <a:pt x="74" y="45"/>
                  </a:cubicBezTo>
                  <a:cubicBezTo>
                    <a:pt x="71" y="64"/>
                    <a:pt x="52" y="77"/>
                    <a:pt x="33" y="74"/>
                  </a:cubicBezTo>
                  <a:cubicBezTo>
                    <a:pt x="13" y="70"/>
                    <a:pt x="0" y="51"/>
                    <a:pt x="4" y="3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0" name="Freeform 23"/>
            <p:cNvSpPr>
              <a:spLocks/>
            </p:cNvSpPr>
            <p:nvPr/>
          </p:nvSpPr>
          <p:spPr bwMode="auto">
            <a:xfrm>
              <a:off x="2284" y="1506"/>
              <a:ext cx="1191" cy="1311"/>
            </a:xfrm>
            <a:custGeom>
              <a:avLst/>
              <a:gdLst/>
              <a:ahLst/>
              <a:cxnLst>
                <a:cxn ang="0">
                  <a:pos x="233" y="516"/>
                </a:cxn>
                <a:cxn ang="0">
                  <a:pos x="233" y="123"/>
                </a:cxn>
                <a:cxn ang="0">
                  <a:pos x="88" y="268"/>
                </a:cxn>
                <a:cxn ang="0">
                  <a:pos x="61" y="268"/>
                </a:cxn>
                <a:cxn ang="0">
                  <a:pos x="59" y="266"/>
                </a:cxn>
                <a:cxn ang="0">
                  <a:pos x="54" y="253"/>
                </a:cxn>
                <a:cxn ang="0">
                  <a:pos x="59" y="239"/>
                </a:cxn>
                <a:cxn ang="0">
                  <a:pos x="239" y="60"/>
                </a:cxn>
                <a:cxn ang="0">
                  <a:pos x="252" y="54"/>
                </a:cxn>
                <a:cxn ang="0">
                  <a:pos x="266" y="60"/>
                </a:cxn>
                <a:cxn ang="0">
                  <a:pos x="468" y="263"/>
                </a:cxn>
                <a:cxn ang="0">
                  <a:pos x="473" y="276"/>
                </a:cxn>
                <a:cxn ang="0">
                  <a:pos x="468" y="290"/>
                </a:cxn>
                <a:cxn ang="0">
                  <a:pos x="466" y="291"/>
                </a:cxn>
                <a:cxn ang="0">
                  <a:pos x="481" y="305"/>
                </a:cxn>
                <a:cxn ang="0">
                  <a:pos x="482" y="303"/>
                </a:cxn>
                <a:cxn ang="0">
                  <a:pos x="504" y="252"/>
                </a:cxn>
                <a:cxn ang="0">
                  <a:pos x="482" y="200"/>
                </a:cxn>
                <a:cxn ang="0">
                  <a:pos x="304" y="21"/>
                </a:cxn>
                <a:cxn ang="0">
                  <a:pos x="252" y="0"/>
                </a:cxn>
                <a:cxn ang="0">
                  <a:pos x="201" y="21"/>
                </a:cxn>
                <a:cxn ang="0">
                  <a:pos x="21" y="201"/>
                </a:cxn>
                <a:cxn ang="0">
                  <a:pos x="0" y="253"/>
                </a:cxn>
                <a:cxn ang="0">
                  <a:pos x="21" y="304"/>
                </a:cxn>
                <a:cxn ang="0">
                  <a:pos x="23" y="306"/>
                </a:cxn>
                <a:cxn ang="0">
                  <a:pos x="126" y="306"/>
                </a:cxn>
                <a:cxn ang="0">
                  <a:pos x="178" y="254"/>
                </a:cxn>
                <a:cxn ang="0">
                  <a:pos x="178" y="482"/>
                </a:cxn>
                <a:cxn ang="0">
                  <a:pos x="251" y="555"/>
                </a:cxn>
                <a:cxn ang="0">
                  <a:pos x="251" y="535"/>
                </a:cxn>
                <a:cxn ang="0">
                  <a:pos x="233" y="516"/>
                </a:cxn>
              </a:cxnLst>
              <a:rect l="0" t="0" r="r" b="b"/>
              <a:pathLst>
                <a:path w="504" h="555">
                  <a:moveTo>
                    <a:pt x="233" y="516"/>
                  </a:moveTo>
                  <a:cubicBezTo>
                    <a:pt x="233" y="123"/>
                    <a:pt x="233" y="123"/>
                    <a:pt x="233" y="123"/>
                  </a:cubicBezTo>
                  <a:cubicBezTo>
                    <a:pt x="88" y="268"/>
                    <a:pt x="88" y="268"/>
                    <a:pt x="88" y="268"/>
                  </a:cubicBezTo>
                  <a:cubicBezTo>
                    <a:pt x="80" y="275"/>
                    <a:pt x="68" y="275"/>
                    <a:pt x="61" y="268"/>
                  </a:cubicBezTo>
                  <a:cubicBezTo>
                    <a:pt x="59" y="266"/>
                    <a:pt x="59" y="266"/>
                    <a:pt x="59" y="266"/>
                  </a:cubicBezTo>
                  <a:cubicBezTo>
                    <a:pt x="56" y="262"/>
                    <a:pt x="54" y="258"/>
                    <a:pt x="54" y="253"/>
                  </a:cubicBezTo>
                  <a:cubicBezTo>
                    <a:pt x="54" y="248"/>
                    <a:pt x="56" y="243"/>
                    <a:pt x="59" y="239"/>
                  </a:cubicBezTo>
                  <a:cubicBezTo>
                    <a:pt x="239" y="60"/>
                    <a:pt x="239" y="60"/>
                    <a:pt x="239" y="60"/>
                  </a:cubicBezTo>
                  <a:cubicBezTo>
                    <a:pt x="243" y="56"/>
                    <a:pt x="247" y="54"/>
                    <a:pt x="252" y="54"/>
                  </a:cubicBezTo>
                  <a:cubicBezTo>
                    <a:pt x="258" y="54"/>
                    <a:pt x="262" y="56"/>
                    <a:pt x="266" y="60"/>
                  </a:cubicBezTo>
                  <a:cubicBezTo>
                    <a:pt x="468" y="263"/>
                    <a:pt x="468" y="263"/>
                    <a:pt x="468" y="263"/>
                  </a:cubicBezTo>
                  <a:cubicBezTo>
                    <a:pt x="471" y="267"/>
                    <a:pt x="473" y="271"/>
                    <a:pt x="473" y="276"/>
                  </a:cubicBezTo>
                  <a:cubicBezTo>
                    <a:pt x="473" y="281"/>
                    <a:pt x="471" y="286"/>
                    <a:pt x="468" y="290"/>
                  </a:cubicBezTo>
                  <a:cubicBezTo>
                    <a:pt x="466" y="291"/>
                    <a:pt x="466" y="291"/>
                    <a:pt x="466" y="291"/>
                  </a:cubicBezTo>
                  <a:cubicBezTo>
                    <a:pt x="481" y="305"/>
                    <a:pt x="481" y="305"/>
                    <a:pt x="481" y="305"/>
                  </a:cubicBezTo>
                  <a:cubicBezTo>
                    <a:pt x="482" y="303"/>
                    <a:pt x="482" y="303"/>
                    <a:pt x="482" y="303"/>
                  </a:cubicBezTo>
                  <a:cubicBezTo>
                    <a:pt x="496" y="289"/>
                    <a:pt x="504" y="271"/>
                    <a:pt x="504" y="252"/>
                  </a:cubicBezTo>
                  <a:cubicBezTo>
                    <a:pt x="504" y="232"/>
                    <a:pt x="496" y="214"/>
                    <a:pt x="482" y="200"/>
                  </a:cubicBezTo>
                  <a:cubicBezTo>
                    <a:pt x="304" y="21"/>
                    <a:pt x="304" y="21"/>
                    <a:pt x="304" y="21"/>
                  </a:cubicBezTo>
                  <a:cubicBezTo>
                    <a:pt x="290" y="7"/>
                    <a:pt x="272" y="0"/>
                    <a:pt x="252" y="0"/>
                  </a:cubicBezTo>
                  <a:cubicBezTo>
                    <a:pt x="233" y="0"/>
                    <a:pt x="215" y="7"/>
                    <a:pt x="201" y="21"/>
                  </a:cubicBezTo>
                  <a:cubicBezTo>
                    <a:pt x="21" y="201"/>
                    <a:pt x="21" y="201"/>
                    <a:pt x="21" y="201"/>
                  </a:cubicBezTo>
                  <a:cubicBezTo>
                    <a:pt x="7" y="215"/>
                    <a:pt x="0" y="233"/>
                    <a:pt x="0" y="253"/>
                  </a:cubicBezTo>
                  <a:cubicBezTo>
                    <a:pt x="0" y="272"/>
                    <a:pt x="7" y="290"/>
                    <a:pt x="21" y="304"/>
                  </a:cubicBezTo>
                  <a:cubicBezTo>
                    <a:pt x="23" y="306"/>
                    <a:pt x="23" y="306"/>
                    <a:pt x="23" y="306"/>
                  </a:cubicBezTo>
                  <a:cubicBezTo>
                    <a:pt x="51" y="334"/>
                    <a:pt x="98" y="334"/>
                    <a:pt x="126" y="306"/>
                  </a:cubicBezTo>
                  <a:cubicBezTo>
                    <a:pt x="178" y="254"/>
                    <a:pt x="178" y="254"/>
                    <a:pt x="178" y="254"/>
                  </a:cubicBezTo>
                  <a:cubicBezTo>
                    <a:pt x="178" y="482"/>
                    <a:pt x="178" y="482"/>
                    <a:pt x="178" y="482"/>
                  </a:cubicBezTo>
                  <a:cubicBezTo>
                    <a:pt x="178" y="522"/>
                    <a:pt x="211" y="555"/>
                    <a:pt x="251" y="555"/>
                  </a:cubicBezTo>
                  <a:cubicBezTo>
                    <a:pt x="251" y="535"/>
                    <a:pt x="251" y="535"/>
                    <a:pt x="251" y="535"/>
                  </a:cubicBezTo>
                  <a:cubicBezTo>
                    <a:pt x="241" y="535"/>
                    <a:pt x="233" y="527"/>
                    <a:pt x="233" y="51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1" name="Freeform 24"/>
            <p:cNvSpPr>
              <a:spLocks/>
            </p:cNvSpPr>
            <p:nvPr/>
          </p:nvSpPr>
          <p:spPr bwMode="auto">
            <a:xfrm>
              <a:off x="2877" y="2026"/>
              <a:ext cx="546" cy="791"/>
            </a:xfrm>
            <a:custGeom>
              <a:avLst/>
              <a:gdLst/>
              <a:ahLst/>
              <a:cxnLst>
                <a:cxn ang="0">
                  <a:pos x="0" y="335"/>
                </a:cxn>
                <a:cxn ang="0">
                  <a:pos x="0" y="315"/>
                </a:cxn>
                <a:cxn ang="0">
                  <a:pos x="63" y="252"/>
                </a:cxn>
                <a:cxn ang="0">
                  <a:pos x="63" y="0"/>
                </a:cxn>
                <a:cxn ang="0">
                  <a:pos x="80" y="17"/>
                </a:cxn>
                <a:cxn ang="0">
                  <a:pos x="129" y="70"/>
                </a:cxn>
                <a:cxn ang="0">
                  <a:pos x="217" y="69"/>
                </a:cxn>
                <a:cxn ang="0">
                  <a:pos x="231" y="84"/>
                </a:cxn>
                <a:cxn ang="0">
                  <a:pos x="114" y="84"/>
                </a:cxn>
                <a:cxn ang="0">
                  <a:pos x="83" y="49"/>
                </a:cxn>
                <a:cxn ang="0">
                  <a:pos x="83" y="252"/>
                </a:cxn>
                <a:cxn ang="0">
                  <a:pos x="0" y="335"/>
                </a:cxn>
              </a:cxnLst>
              <a:rect l="0" t="0" r="r" b="b"/>
              <a:pathLst>
                <a:path w="231" h="335">
                  <a:moveTo>
                    <a:pt x="0" y="335"/>
                  </a:moveTo>
                  <a:cubicBezTo>
                    <a:pt x="0" y="315"/>
                    <a:pt x="0" y="315"/>
                    <a:pt x="0" y="315"/>
                  </a:cubicBezTo>
                  <a:cubicBezTo>
                    <a:pt x="35" y="315"/>
                    <a:pt x="63" y="287"/>
                    <a:pt x="63" y="252"/>
                  </a:cubicBezTo>
                  <a:cubicBezTo>
                    <a:pt x="63" y="0"/>
                    <a:pt x="63" y="0"/>
                    <a:pt x="63" y="0"/>
                  </a:cubicBezTo>
                  <a:cubicBezTo>
                    <a:pt x="80" y="17"/>
                    <a:pt x="80" y="17"/>
                    <a:pt x="80" y="17"/>
                  </a:cubicBezTo>
                  <a:cubicBezTo>
                    <a:pt x="107" y="43"/>
                    <a:pt x="128" y="69"/>
                    <a:pt x="129" y="70"/>
                  </a:cubicBezTo>
                  <a:cubicBezTo>
                    <a:pt x="153" y="94"/>
                    <a:pt x="193" y="94"/>
                    <a:pt x="217" y="69"/>
                  </a:cubicBezTo>
                  <a:cubicBezTo>
                    <a:pt x="231" y="84"/>
                    <a:pt x="231" y="84"/>
                    <a:pt x="231" y="84"/>
                  </a:cubicBezTo>
                  <a:cubicBezTo>
                    <a:pt x="199" y="116"/>
                    <a:pt x="146" y="116"/>
                    <a:pt x="114" y="84"/>
                  </a:cubicBezTo>
                  <a:cubicBezTo>
                    <a:pt x="113" y="83"/>
                    <a:pt x="101" y="67"/>
                    <a:pt x="83" y="49"/>
                  </a:cubicBezTo>
                  <a:cubicBezTo>
                    <a:pt x="83" y="252"/>
                    <a:pt x="83" y="252"/>
                    <a:pt x="83" y="252"/>
                  </a:cubicBezTo>
                  <a:cubicBezTo>
                    <a:pt x="83" y="298"/>
                    <a:pt x="46" y="335"/>
                    <a:pt x="0" y="3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82" name="Group 581"/>
          <p:cNvGrpSpPr/>
          <p:nvPr/>
        </p:nvGrpSpPr>
        <p:grpSpPr>
          <a:xfrm>
            <a:off x="6993017" y="4179020"/>
            <a:ext cx="277560" cy="341231"/>
            <a:chOff x="3270071" y="4390554"/>
            <a:chExt cx="874712" cy="994571"/>
          </a:xfrm>
          <a:solidFill>
            <a:schemeClr val="bg1"/>
          </a:solidFill>
        </p:grpSpPr>
        <p:grpSp>
          <p:nvGrpSpPr>
            <p:cNvPr id="583" name="Group 200"/>
            <p:cNvGrpSpPr>
              <a:grpSpLocks noChangeAspect="1"/>
            </p:cNvGrpSpPr>
            <p:nvPr/>
          </p:nvGrpSpPr>
          <p:grpSpPr bwMode="auto">
            <a:xfrm>
              <a:off x="3270071" y="4724725"/>
              <a:ext cx="874712" cy="660400"/>
              <a:chOff x="845" y="2930"/>
              <a:chExt cx="551" cy="416"/>
            </a:xfrm>
            <a:grpFill/>
          </p:grpSpPr>
          <p:sp>
            <p:nvSpPr>
              <p:cNvPr id="587" name="Freeform 204"/>
              <p:cNvSpPr>
                <a:spLocks/>
              </p:cNvSpPr>
              <p:nvPr/>
            </p:nvSpPr>
            <p:spPr bwMode="auto">
              <a:xfrm>
                <a:off x="1365" y="2930"/>
                <a:ext cx="1" cy="5"/>
              </a:xfrm>
              <a:custGeom>
                <a:avLst/>
                <a:gdLst/>
                <a:ahLst/>
                <a:cxnLst>
                  <a:cxn ang="0">
                    <a:pos x="0" y="2"/>
                  </a:cxn>
                  <a:cxn ang="0">
                    <a:pos x="0" y="2"/>
                  </a:cxn>
                  <a:cxn ang="0">
                    <a:pos x="0" y="2"/>
                  </a:cxn>
                </a:cxnLst>
                <a:rect l="0" t="0" r="r" b="b"/>
                <a:pathLst>
                  <a:path h="2">
                    <a:moveTo>
                      <a:pt x="0" y="2"/>
                    </a:moveTo>
                    <a:cubicBezTo>
                      <a:pt x="0" y="2"/>
                      <a:pt x="0" y="2"/>
                      <a:pt x="0" y="2"/>
                    </a:cubicBezTo>
                    <a:cubicBezTo>
                      <a:pt x="0" y="0"/>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8" name="Freeform 206"/>
              <p:cNvSpPr>
                <a:spLocks/>
              </p:cNvSpPr>
              <p:nvPr/>
            </p:nvSpPr>
            <p:spPr bwMode="auto">
              <a:xfrm>
                <a:off x="1365" y="2935"/>
                <a:ext cx="1" cy="2"/>
              </a:xfrm>
              <a:custGeom>
                <a:avLst/>
                <a:gdLst/>
                <a:ahLst/>
                <a:cxnLst>
                  <a:cxn ang="0">
                    <a:pos x="0" y="0"/>
                  </a:cxn>
                  <a:cxn ang="0">
                    <a:pos x="0" y="0"/>
                  </a:cxn>
                  <a:cxn ang="0">
                    <a:pos x="0" y="0"/>
                  </a:cxn>
                </a:cxnLst>
                <a:rect l="0" t="0" r="r" b="b"/>
                <a:pathLst>
                  <a:path h="1">
                    <a:moveTo>
                      <a:pt x="0" y="0"/>
                    </a:moveTo>
                    <a:cubicBezTo>
                      <a:pt x="0" y="0"/>
                      <a:pt x="0" y="0"/>
                      <a:pt x="0" y="0"/>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9" name="Freeform 209"/>
              <p:cNvSpPr>
                <a:spLocks noEditPoints="1"/>
              </p:cNvSpPr>
              <p:nvPr/>
            </p:nvSpPr>
            <p:spPr bwMode="auto">
              <a:xfrm>
                <a:off x="1006" y="3065"/>
                <a:ext cx="281" cy="281"/>
              </a:xfrm>
              <a:custGeom>
                <a:avLst/>
                <a:gdLst/>
                <a:ahLst/>
                <a:cxnLst>
                  <a:cxn ang="0">
                    <a:pos x="114" y="40"/>
                  </a:cxn>
                  <a:cxn ang="0">
                    <a:pos x="109" y="41"/>
                  </a:cxn>
                  <a:cxn ang="0">
                    <a:pos x="103" y="34"/>
                  </a:cxn>
                  <a:cxn ang="0">
                    <a:pos x="109" y="25"/>
                  </a:cxn>
                  <a:cxn ang="0">
                    <a:pos x="96" y="16"/>
                  </a:cxn>
                  <a:cxn ang="0">
                    <a:pos x="88" y="19"/>
                  </a:cxn>
                  <a:cxn ang="0">
                    <a:pos x="87" y="10"/>
                  </a:cxn>
                  <a:cxn ang="0">
                    <a:pos x="74" y="2"/>
                  </a:cxn>
                  <a:cxn ang="0">
                    <a:pos x="70" y="3"/>
                  </a:cxn>
                  <a:cxn ang="0">
                    <a:pos x="59" y="10"/>
                  </a:cxn>
                  <a:cxn ang="0">
                    <a:pos x="55" y="0"/>
                  </a:cxn>
                  <a:cxn ang="0">
                    <a:pos x="47" y="2"/>
                  </a:cxn>
                  <a:cxn ang="0">
                    <a:pos x="45" y="2"/>
                  </a:cxn>
                  <a:cxn ang="0">
                    <a:pos x="40" y="6"/>
                  </a:cxn>
                  <a:cxn ang="0">
                    <a:pos x="34" y="16"/>
                  </a:cxn>
                  <a:cxn ang="0">
                    <a:pos x="26" y="11"/>
                  </a:cxn>
                  <a:cxn ang="0">
                    <a:pos x="16" y="19"/>
                  </a:cxn>
                  <a:cxn ang="0">
                    <a:pos x="21" y="29"/>
                  </a:cxn>
                  <a:cxn ang="0">
                    <a:pos x="14" y="34"/>
                  </a:cxn>
                  <a:cxn ang="0">
                    <a:pos x="6" y="34"/>
                  </a:cxn>
                  <a:cxn ang="0">
                    <a:pos x="2" y="46"/>
                  </a:cxn>
                  <a:cxn ang="0">
                    <a:pos x="10" y="52"/>
                  </a:cxn>
                  <a:cxn ang="0">
                    <a:pos x="3" y="61"/>
                  </a:cxn>
                  <a:cxn ang="0">
                    <a:pos x="2" y="77"/>
                  </a:cxn>
                  <a:cxn ang="0">
                    <a:pos x="13" y="78"/>
                  </a:cxn>
                  <a:cxn ang="0">
                    <a:pos x="11" y="89"/>
                  </a:cxn>
                  <a:cxn ang="0">
                    <a:pos x="19" y="103"/>
                  </a:cxn>
                  <a:cxn ang="0">
                    <a:pos x="29" y="99"/>
                  </a:cxn>
                  <a:cxn ang="0">
                    <a:pos x="33" y="110"/>
                  </a:cxn>
                  <a:cxn ang="0">
                    <a:pos x="46" y="118"/>
                  </a:cxn>
                  <a:cxn ang="0">
                    <a:pos x="52" y="109"/>
                  </a:cxn>
                  <a:cxn ang="0">
                    <a:pos x="61" y="117"/>
                  </a:cxn>
                  <a:cxn ang="0">
                    <a:pos x="77" y="117"/>
                  </a:cxn>
                  <a:cxn ang="0">
                    <a:pos x="78" y="106"/>
                  </a:cxn>
                  <a:cxn ang="0">
                    <a:pos x="90" y="108"/>
                  </a:cxn>
                  <a:cxn ang="0">
                    <a:pos x="103" y="101"/>
                  </a:cxn>
                  <a:cxn ang="0">
                    <a:pos x="99" y="91"/>
                  </a:cxn>
                  <a:cxn ang="0">
                    <a:pos x="110" y="87"/>
                  </a:cxn>
                  <a:cxn ang="0">
                    <a:pos x="118" y="73"/>
                  </a:cxn>
                  <a:cxn ang="0">
                    <a:pos x="109" y="67"/>
                  </a:cxn>
                  <a:cxn ang="0">
                    <a:pos x="117" y="58"/>
                  </a:cxn>
                  <a:cxn ang="0">
                    <a:pos x="117" y="44"/>
                  </a:cxn>
                  <a:cxn ang="0">
                    <a:pos x="23" y="67"/>
                  </a:cxn>
                  <a:cxn ang="0">
                    <a:pos x="24" y="47"/>
                  </a:cxn>
                  <a:cxn ang="0">
                    <a:pos x="50" y="23"/>
                  </a:cxn>
                  <a:cxn ang="0">
                    <a:pos x="51" y="39"/>
                  </a:cxn>
                  <a:cxn ang="0">
                    <a:pos x="47" y="41"/>
                  </a:cxn>
                  <a:cxn ang="0">
                    <a:pos x="37" y="60"/>
                  </a:cxn>
                  <a:cxn ang="0">
                    <a:pos x="66" y="97"/>
                  </a:cxn>
                  <a:cxn ang="0">
                    <a:pos x="48" y="79"/>
                  </a:cxn>
                  <a:cxn ang="0">
                    <a:pos x="68" y="81"/>
                  </a:cxn>
                  <a:cxn ang="0">
                    <a:pos x="66" y="97"/>
                  </a:cxn>
                  <a:cxn ang="0">
                    <a:pos x="82" y="64"/>
                  </a:cxn>
                  <a:cxn ang="0">
                    <a:pos x="74" y="42"/>
                  </a:cxn>
                  <a:cxn ang="0">
                    <a:pos x="74" y="25"/>
                  </a:cxn>
                  <a:cxn ang="0">
                    <a:pos x="89" y="36"/>
                  </a:cxn>
                  <a:cxn ang="0">
                    <a:pos x="97" y="53"/>
                  </a:cxn>
                </a:cxnLst>
                <a:rect l="0" t="0" r="r" b="b"/>
                <a:pathLst>
                  <a:path w="119" h="119">
                    <a:moveTo>
                      <a:pt x="117" y="42"/>
                    </a:moveTo>
                    <a:cubicBezTo>
                      <a:pt x="117" y="41"/>
                      <a:pt x="115" y="40"/>
                      <a:pt x="114" y="40"/>
                    </a:cubicBezTo>
                    <a:cubicBezTo>
                      <a:pt x="114" y="40"/>
                      <a:pt x="113" y="40"/>
                      <a:pt x="113" y="40"/>
                    </a:cubicBezTo>
                    <a:cubicBezTo>
                      <a:pt x="109" y="41"/>
                      <a:pt x="109" y="41"/>
                      <a:pt x="109" y="41"/>
                    </a:cubicBezTo>
                    <a:cubicBezTo>
                      <a:pt x="106" y="41"/>
                      <a:pt x="106" y="41"/>
                      <a:pt x="106" y="41"/>
                    </a:cubicBezTo>
                    <a:cubicBezTo>
                      <a:pt x="105" y="39"/>
                      <a:pt x="104" y="37"/>
                      <a:pt x="103" y="34"/>
                    </a:cubicBezTo>
                    <a:cubicBezTo>
                      <a:pt x="108" y="30"/>
                      <a:pt x="108" y="30"/>
                      <a:pt x="108" y="30"/>
                    </a:cubicBezTo>
                    <a:cubicBezTo>
                      <a:pt x="110" y="29"/>
                      <a:pt x="110" y="27"/>
                      <a:pt x="109" y="25"/>
                    </a:cubicBezTo>
                    <a:cubicBezTo>
                      <a:pt x="101" y="16"/>
                      <a:pt x="101" y="16"/>
                      <a:pt x="101" y="16"/>
                    </a:cubicBezTo>
                    <a:cubicBezTo>
                      <a:pt x="100" y="15"/>
                      <a:pt x="98" y="15"/>
                      <a:pt x="96" y="16"/>
                    </a:cubicBezTo>
                    <a:cubicBezTo>
                      <a:pt x="91" y="21"/>
                      <a:pt x="91" y="21"/>
                      <a:pt x="91" y="21"/>
                    </a:cubicBezTo>
                    <a:cubicBezTo>
                      <a:pt x="90" y="20"/>
                      <a:pt x="89" y="19"/>
                      <a:pt x="88" y="19"/>
                    </a:cubicBezTo>
                    <a:cubicBezTo>
                      <a:pt x="87" y="18"/>
                      <a:pt x="86" y="17"/>
                      <a:pt x="84" y="16"/>
                    </a:cubicBezTo>
                    <a:cubicBezTo>
                      <a:pt x="87" y="10"/>
                      <a:pt x="87" y="10"/>
                      <a:pt x="87" y="10"/>
                    </a:cubicBezTo>
                    <a:cubicBezTo>
                      <a:pt x="87" y="8"/>
                      <a:pt x="87" y="6"/>
                      <a:pt x="85" y="6"/>
                    </a:cubicBezTo>
                    <a:cubicBezTo>
                      <a:pt x="74" y="2"/>
                      <a:pt x="74" y="2"/>
                      <a:pt x="74" y="2"/>
                    </a:cubicBezTo>
                    <a:cubicBezTo>
                      <a:pt x="73" y="1"/>
                      <a:pt x="73" y="1"/>
                      <a:pt x="73" y="1"/>
                    </a:cubicBezTo>
                    <a:cubicBezTo>
                      <a:pt x="72" y="1"/>
                      <a:pt x="70" y="2"/>
                      <a:pt x="70" y="3"/>
                    </a:cubicBezTo>
                    <a:cubicBezTo>
                      <a:pt x="67" y="10"/>
                      <a:pt x="67" y="10"/>
                      <a:pt x="67" y="10"/>
                    </a:cubicBezTo>
                    <a:cubicBezTo>
                      <a:pt x="65" y="10"/>
                      <a:pt x="62" y="10"/>
                      <a:pt x="59" y="10"/>
                    </a:cubicBezTo>
                    <a:cubicBezTo>
                      <a:pt x="58" y="3"/>
                      <a:pt x="58" y="3"/>
                      <a:pt x="58" y="3"/>
                    </a:cubicBezTo>
                    <a:cubicBezTo>
                      <a:pt x="58" y="1"/>
                      <a:pt x="56" y="0"/>
                      <a:pt x="55" y="0"/>
                    </a:cubicBezTo>
                    <a:cubicBezTo>
                      <a:pt x="50" y="1"/>
                      <a:pt x="50" y="1"/>
                      <a:pt x="50" y="1"/>
                    </a:cubicBezTo>
                    <a:cubicBezTo>
                      <a:pt x="47" y="2"/>
                      <a:pt x="47" y="2"/>
                      <a:pt x="47" y="2"/>
                    </a:cubicBezTo>
                    <a:cubicBezTo>
                      <a:pt x="45" y="2"/>
                      <a:pt x="45" y="2"/>
                      <a:pt x="45" y="2"/>
                    </a:cubicBezTo>
                    <a:cubicBezTo>
                      <a:pt x="45" y="2"/>
                      <a:pt x="45" y="2"/>
                      <a:pt x="45" y="2"/>
                    </a:cubicBezTo>
                    <a:cubicBezTo>
                      <a:pt x="43" y="2"/>
                      <a:pt x="43" y="2"/>
                      <a:pt x="43" y="2"/>
                    </a:cubicBezTo>
                    <a:cubicBezTo>
                      <a:pt x="41" y="3"/>
                      <a:pt x="40" y="4"/>
                      <a:pt x="40" y="6"/>
                    </a:cubicBezTo>
                    <a:cubicBezTo>
                      <a:pt x="41" y="13"/>
                      <a:pt x="41" y="13"/>
                      <a:pt x="41" y="13"/>
                    </a:cubicBezTo>
                    <a:cubicBezTo>
                      <a:pt x="39" y="14"/>
                      <a:pt x="37" y="15"/>
                      <a:pt x="34" y="16"/>
                    </a:cubicBezTo>
                    <a:cubicBezTo>
                      <a:pt x="30" y="11"/>
                      <a:pt x="30" y="11"/>
                      <a:pt x="30" y="11"/>
                    </a:cubicBezTo>
                    <a:cubicBezTo>
                      <a:pt x="29" y="10"/>
                      <a:pt x="27" y="10"/>
                      <a:pt x="26" y="11"/>
                    </a:cubicBezTo>
                    <a:cubicBezTo>
                      <a:pt x="23" y="13"/>
                      <a:pt x="23" y="13"/>
                      <a:pt x="23" y="13"/>
                    </a:cubicBezTo>
                    <a:cubicBezTo>
                      <a:pt x="16" y="19"/>
                      <a:pt x="16" y="19"/>
                      <a:pt x="16" y="19"/>
                    </a:cubicBezTo>
                    <a:cubicBezTo>
                      <a:pt x="15" y="20"/>
                      <a:pt x="15" y="22"/>
                      <a:pt x="16" y="23"/>
                    </a:cubicBezTo>
                    <a:cubicBezTo>
                      <a:pt x="21" y="29"/>
                      <a:pt x="21" y="29"/>
                      <a:pt x="21" y="29"/>
                    </a:cubicBezTo>
                    <a:cubicBezTo>
                      <a:pt x="19" y="31"/>
                      <a:pt x="18" y="33"/>
                      <a:pt x="16" y="35"/>
                    </a:cubicBezTo>
                    <a:cubicBezTo>
                      <a:pt x="14" y="34"/>
                      <a:pt x="14" y="34"/>
                      <a:pt x="14" y="34"/>
                    </a:cubicBezTo>
                    <a:cubicBezTo>
                      <a:pt x="10" y="33"/>
                      <a:pt x="10" y="33"/>
                      <a:pt x="10" y="33"/>
                    </a:cubicBezTo>
                    <a:cubicBezTo>
                      <a:pt x="8" y="32"/>
                      <a:pt x="6" y="33"/>
                      <a:pt x="6" y="34"/>
                    </a:cubicBezTo>
                    <a:cubicBezTo>
                      <a:pt x="2" y="44"/>
                      <a:pt x="2" y="44"/>
                      <a:pt x="2" y="44"/>
                    </a:cubicBezTo>
                    <a:cubicBezTo>
                      <a:pt x="2" y="46"/>
                      <a:pt x="2" y="46"/>
                      <a:pt x="2" y="46"/>
                    </a:cubicBezTo>
                    <a:cubicBezTo>
                      <a:pt x="1" y="47"/>
                      <a:pt x="2" y="49"/>
                      <a:pt x="3" y="50"/>
                    </a:cubicBezTo>
                    <a:cubicBezTo>
                      <a:pt x="10" y="52"/>
                      <a:pt x="10" y="52"/>
                      <a:pt x="10" y="52"/>
                    </a:cubicBezTo>
                    <a:cubicBezTo>
                      <a:pt x="10" y="55"/>
                      <a:pt x="10" y="57"/>
                      <a:pt x="10" y="60"/>
                    </a:cubicBezTo>
                    <a:cubicBezTo>
                      <a:pt x="3" y="61"/>
                      <a:pt x="3" y="61"/>
                      <a:pt x="3" y="61"/>
                    </a:cubicBezTo>
                    <a:cubicBezTo>
                      <a:pt x="1" y="61"/>
                      <a:pt x="0" y="63"/>
                      <a:pt x="0" y="65"/>
                    </a:cubicBezTo>
                    <a:cubicBezTo>
                      <a:pt x="2" y="77"/>
                      <a:pt x="2" y="77"/>
                      <a:pt x="2" y="77"/>
                    </a:cubicBezTo>
                    <a:cubicBezTo>
                      <a:pt x="3" y="78"/>
                      <a:pt x="4" y="80"/>
                      <a:pt x="6" y="79"/>
                    </a:cubicBezTo>
                    <a:cubicBezTo>
                      <a:pt x="13" y="78"/>
                      <a:pt x="13" y="78"/>
                      <a:pt x="13" y="78"/>
                    </a:cubicBezTo>
                    <a:cubicBezTo>
                      <a:pt x="14" y="80"/>
                      <a:pt x="15" y="83"/>
                      <a:pt x="17" y="85"/>
                    </a:cubicBezTo>
                    <a:cubicBezTo>
                      <a:pt x="11" y="89"/>
                      <a:pt x="11" y="89"/>
                      <a:pt x="11" y="89"/>
                    </a:cubicBezTo>
                    <a:cubicBezTo>
                      <a:pt x="10" y="91"/>
                      <a:pt x="10" y="92"/>
                      <a:pt x="11" y="94"/>
                    </a:cubicBezTo>
                    <a:cubicBezTo>
                      <a:pt x="19" y="103"/>
                      <a:pt x="19" y="103"/>
                      <a:pt x="19" y="103"/>
                    </a:cubicBezTo>
                    <a:cubicBezTo>
                      <a:pt x="20" y="104"/>
                      <a:pt x="22" y="105"/>
                      <a:pt x="23" y="103"/>
                    </a:cubicBezTo>
                    <a:cubicBezTo>
                      <a:pt x="29" y="99"/>
                      <a:pt x="29" y="99"/>
                      <a:pt x="29" y="99"/>
                    </a:cubicBezTo>
                    <a:cubicBezTo>
                      <a:pt x="31" y="100"/>
                      <a:pt x="33" y="102"/>
                      <a:pt x="35" y="103"/>
                    </a:cubicBezTo>
                    <a:cubicBezTo>
                      <a:pt x="33" y="110"/>
                      <a:pt x="33" y="110"/>
                      <a:pt x="33" y="110"/>
                    </a:cubicBezTo>
                    <a:cubicBezTo>
                      <a:pt x="32" y="111"/>
                      <a:pt x="33" y="113"/>
                      <a:pt x="34" y="114"/>
                    </a:cubicBezTo>
                    <a:cubicBezTo>
                      <a:pt x="46" y="118"/>
                      <a:pt x="46" y="118"/>
                      <a:pt x="46" y="118"/>
                    </a:cubicBezTo>
                    <a:cubicBezTo>
                      <a:pt x="48" y="118"/>
                      <a:pt x="49" y="118"/>
                      <a:pt x="50" y="116"/>
                    </a:cubicBezTo>
                    <a:cubicBezTo>
                      <a:pt x="52" y="109"/>
                      <a:pt x="52" y="109"/>
                      <a:pt x="52" y="109"/>
                    </a:cubicBezTo>
                    <a:cubicBezTo>
                      <a:pt x="55" y="109"/>
                      <a:pt x="57" y="110"/>
                      <a:pt x="60" y="110"/>
                    </a:cubicBezTo>
                    <a:cubicBezTo>
                      <a:pt x="61" y="117"/>
                      <a:pt x="61" y="117"/>
                      <a:pt x="61" y="117"/>
                    </a:cubicBezTo>
                    <a:cubicBezTo>
                      <a:pt x="62" y="118"/>
                      <a:pt x="63" y="119"/>
                      <a:pt x="65" y="119"/>
                    </a:cubicBezTo>
                    <a:cubicBezTo>
                      <a:pt x="77" y="117"/>
                      <a:pt x="77" y="117"/>
                      <a:pt x="77" y="117"/>
                    </a:cubicBezTo>
                    <a:cubicBezTo>
                      <a:pt x="79" y="117"/>
                      <a:pt x="80" y="115"/>
                      <a:pt x="79" y="113"/>
                    </a:cubicBezTo>
                    <a:cubicBezTo>
                      <a:pt x="78" y="106"/>
                      <a:pt x="78" y="106"/>
                      <a:pt x="78" y="106"/>
                    </a:cubicBezTo>
                    <a:cubicBezTo>
                      <a:pt x="80" y="105"/>
                      <a:pt x="83" y="104"/>
                      <a:pt x="85" y="103"/>
                    </a:cubicBezTo>
                    <a:cubicBezTo>
                      <a:pt x="90" y="108"/>
                      <a:pt x="90" y="108"/>
                      <a:pt x="90" y="108"/>
                    </a:cubicBezTo>
                    <a:cubicBezTo>
                      <a:pt x="91" y="109"/>
                      <a:pt x="93" y="110"/>
                      <a:pt x="94" y="108"/>
                    </a:cubicBezTo>
                    <a:cubicBezTo>
                      <a:pt x="103" y="101"/>
                      <a:pt x="103" y="101"/>
                      <a:pt x="103" y="101"/>
                    </a:cubicBezTo>
                    <a:cubicBezTo>
                      <a:pt x="104" y="100"/>
                      <a:pt x="105" y="98"/>
                      <a:pt x="104" y="96"/>
                    </a:cubicBezTo>
                    <a:cubicBezTo>
                      <a:pt x="99" y="91"/>
                      <a:pt x="99" y="91"/>
                      <a:pt x="99" y="91"/>
                    </a:cubicBezTo>
                    <a:cubicBezTo>
                      <a:pt x="100" y="89"/>
                      <a:pt x="102" y="87"/>
                      <a:pt x="103" y="84"/>
                    </a:cubicBezTo>
                    <a:cubicBezTo>
                      <a:pt x="110" y="87"/>
                      <a:pt x="110" y="87"/>
                      <a:pt x="110" y="87"/>
                    </a:cubicBezTo>
                    <a:cubicBezTo>
                      <a:pt x="111" y="87"/>
                      <a:pt x="113" y="86"/>
                      <a:pt x="114" y="85"/>
                    </a:cubicBezTo>
                    <a:cubicBezTo>
                      <a:pt x="118" y="73"/>
                      <a:pt x="118" y="73"/>
                      <a:pt x="118" y="73"/>
                    </a:cubicBezTo>
                    <a:cubicBezTo>
                      <a:pt x="118" y="72"/>
                      <a:pt x="118" y="70"/>
                      <a:pt x="116" y="69"/>
                    </a:cubicBezTo>
                    <a:cubicBezTo>
                      <a:pt x="109" y="67"/>
                      <a:pt x="109" y="67"/>
                      <a:pt x="109" y="67"/>
                    </a:cubicBezTo>
                    <a:cubicBezTo>
                      <a:pt x="110" y="64"/>
                      <a:pt x="110" y="62"/>
                      <a:pt x="110" y="59"/>
                    </a:cubicBezTo>
                    <a:cubicBezTo>
                      <a:pt x="117" y="58"/>
                      <a:pt x="117" y="58"/>
                      <a:pt x="117" y="58"/>
                    </a:cubicBezTo>
                    <a:cubicBezTo>
                      <a:pt x="118" y="58"/>
                      <a:pt x="119" y="56"/>
                      <a:pt x="119" y="54"/>
                    </a:cubicBezTo>
                    <a:cubicBezTo>
                      <a:pt x="117" y="44"/>
                      <a:pt x="117" y="44"/>
                      <a:pt x="117" y="44"/>
                    </a:cubicBezTo>
                    <a:lnTo>
                      <a:pt x="117" y="42"/>
                    </a:lnTo>
                    <a:close/>
                    <a:moveTo>
                      <a:pt x="23" y="67"/>
                    </a:moveTo>
                    <a:cubicBezTo>
                      <a:pt x="23" y="66"/>
                      <a:pt x="23" y="66"/>
                      <a:pt x="23" y="66"/>
                    </a:cubicBezTo>
                    <a:cubicBezTo>
                      <a:pt x="22" y="60"/>
                      <a:pt x="22" y="53"/>
                      <a:pt x="24" y="47"/>
                    </a:cubicBezTo>
                    <a:cubicBezTo>
                      <a:pt x="28" y="37"/>
                      <a:pt x="36" y="28"/>
                      <a:pt x="47" y="24"/>
                    </a:cubicBezTo>
                    <a:cubicBezTo>
                      <a:pt x="48" y="24"/>
                      <a:pt x="49" y="24"/>
                      <a:pt x="50" y="23"/>
                    </a:cubicBezTo>
                    <a:cubicBezTo>
                      <a:pt x="51" y="23"/>
                      <a:pt x="52" y="23"/>
                      <a:pt x="52" y="23"/>
                    </a:cubicBezTo>
                    <a:cubicBezTo>
                      <a:pt x="51" y="39"/>
                      <a:pt x="51" y="39"/>
                      <a:pt x="51" y="39"/>
                    </a:cubicBezTo>
                    <a:cubicBezTo>
                      <a:pt x="51" y="39"/>
                      <a:pt x="51" y="39"/>
                      <a:pt x="51" y="39"/>
                    </a:cubicBezTo>
                    <a:cubicBezTo>
                      <a:pt x="49" y="39"/>
                      <a:pt x="48" y="40"/>
                      <a:pt x="47" y="41"/>
                    </a:cubicBezTo>
                    <a:cubicBezTo>
                      <a:pt x="42" y="44"/>
                      <a:pt x="39" y="50"/>
                      <a:pt x="38" y="56"/>
                    </a:cubicBezTo>
                    <a:cubicBezTo>
                      <a:pt x="37" y="57"/>
                      <a:pt x="37" y="59"/>
                      <a:pt x="37" y="60"/>
                    </a:cubicBezTo>
                    <a:lnTo>
                      <a:pt x="23" y="67"/>
                    </a:lnTo>
                    <a:close/>
                    <a:moveTo>
                      <a:pt x="66" y="97"/>
                    </a:moveTo>
                    <a:cubicBezTo>
                      <a:pt x="54" y="99"/>
                      <a:pt x="41" y="95"/>
                      <a:pt x="33" y="86"/>
                    </a:cubicBezTo>
                    <a:cubicBezTo>
                      <a:pt x="48" y="79"/>
                      <a:pt x="48" y="79"/>
                      <a:pt x="48" y="79"/>
                    </a:cubicBezTo>
                    <a:cubicBezTo>
                      <a:pt x="52" y="82"/>
                      <a:pt x="58" y="83"/>
                      <a:pt x="64" y="82"/>
                    </a:cubicBezTo>
                    <a:cubicBezTo>
                      <a:pt x="65" y="82"/>
                      <a:pt x="67" y="81"/>
                      <a:pt x="68" y="81"/>
                    </a:cubicBezTo>
                    <a:cubicBezTo>
                      <a:pt x="82" y="90"/>
                      <a:pt x="82" y="90"/>
                      <a:pt x="82" y="90"/>
                    </a:cubicBezTo>
                    <a:cubicBezTo>
                      <a:pt x="77" y="93"/>
                      <a:pt x="72" y="96"/>
                      <a:pt x="66" y="97"/>
                    </a:cubicBezTo>
                    <a:close/>
                    <a:moveTo>
                      <a:pt x="95" y="73"/>
                    </a:moveTo>
                    <a:cubicBezTo>
                      <a:pt x="82" y="64"/>
                      <a:pt x="82" y="64"/>
                      <a:pt x="82" y="64"/>
                    </a:cubicBezTo>
                    <a:cubicBezTo>
                      <a:pt x="82" y="62"/>
                      <a:pt x="83" y="59"/>
                      <a:pt x="82" y="56"/>
                    </a:cubicBezTo>
                    <a:cubicBezTo>
                      <a:pt x="81" y="50"/>
                      <a:pt x="78" y="45"/>
                      <a:pt x="74" y="42"/>
                    </a:cubicBezTo>
                    <a:cubicBezTo>
                      <a:pt x="73" y="42"/>
                      <a:pt x="73" y="41"/>
                      <a:pt x="72" y="41"/>
                    </a:cubicBezTo>
                    <a:cubicBezTo>
                      <a:pt x="74" y="25"/>
                      <a:pt x="74" y="25"/>
                      <a:pt x="74" y="25"/>
                    </a:cubicBezTo>
                    <a:cubicBezTo>
                      <a:pt x="74" y="25"/>
                      <a:pt x="74" y="25"/>
                      <a:pt x="74" y="25"/>
                    </a:cubicBezTo>
                    <a:cubicBezTo>
                      <a:pt x="80" y="27"/>
                      <a:pt x="85" y="31"/>
                      <a:pt x="89" y="36"/>
                    </a:cubicBezTo>
                    <a:cubicBezTo>
                      <a:pt x="91" y="38"/>
                      <a:pt x="93" y="41"/>
                      <a:pt x="94" y="44"/>
                    </a:cubicBezTo>
                    <a:cubicBezTo>
                      <a:pt x="95" y="47"/>
                      <a:pt x="96" y="50"/>
                      <a:pt x="97" y="53"/>
                    </a:cubicBezTo>
                    <a:cubicBezTo>
                      <a:pt x="98" y="60"/>
                      <a:pt x="97" y="67"/>
                      <a:pt x="95"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90" name="Freeform 210"/>
              <p:cNvSpPr>
                <a:spLocks noEditPoints="1"/>
              </p:cNvSpPr>
              <p:nvPr/>
            </p:nvSpPr>
            <p:spPr bwMode="auto">
              <a:xfrm>
                <a:off x="845" y="3173"/>
                <a:ext cx="159" cy="159"/>
              </a:xfrm>
              <a:custGeom>
                <a:avLst/>
                <a:gdLst/>
                <a:ahLst/>
                <a:cxnLst>
                  <a:cxn ang="0">
                    <a:pos x="65" y="36"/>
                  </a:cxn>
                  <a:cxn ang="0">
                    <a:pos x="58" y="33"/>
                  </a:cxn>
                  <a:cxn ang="0">
                    <a:pos x="57" y="33"/>
                  </a:cxn>
                  <a:cxn ang="0">
                    <a:pos x="57" y="30"/>
                  </a:cxn>
                  <a:cxn ang="0">
                    <a:pos x="55" y="24"/>
                  </a:cxn>
                  <a:cxn ang="0">
                    <a:pos x="61" y="19"/>
                  </a:cxn>
                  <a:cxn ang="0">
                    <a:pos x="62" y="16"/>
                  </a:cxn>
                  <a:cxn ang="0">
                    <a:pos x="55" y="8"/>
                  </a:cxn>
                  <a:cxn ang="0">
                    <a:pos x="51" y="8"/>
                  </a:cxn>
                  <a:cxn ang="0">
                    <a:pos x="45" y="13"/>
                  </a:cxn>
                  <a:cxn ang="0">
                    <a:pos x="45" y="13"/>
                  </a:cxn>
                  <a:cxn ang="0">
                    <a:pos x="36" y="10"/>
                  </a:cxn>
                  <a:cxn ang="0">
                    <a:pos x="35" y="3"/>
                  </a:cxn>
                  <a:cxn ang="0">
                    <a:pos x="32" y="1"/>
                  </a:cxn>
                  <a:cxn ang="0">
                    <a:pos x="22" y="2"/>
                  </a:cxn>
                  <a:cxn ang="0">
                    <a:pos x="20" y="5"/>
                  </a:cxn>
                  <a:cxn ang="0">
                    <a:pos x="21" y="13"/>
                  </a:cxn>
                  <a:cxn ang="0">
                    <a:pos x="21" y="14"/>
                  </a:cxn>
                  <a:cxn ang="0">
                    <a:pos x="14" y="20"/>
                  </a:cxn>
                  <a:cxn ang="0">
                    <a:pos x="7" y="17"/>
                  </a:cxn>
                  <a:cxn ang="0">
                    <a:pos x="4" y="19"/>
                  </a:cxn>
                  <a:cxn ang="0">
                    <a:pos x="0" y="29"/>
                  </a:cxn>
                  <a:cxn ang="0">
                    <a:pos x="2" y="32"/>
                  </a:cxn>
                  <a:cxn ang="0">
                    <a:pos x="9" y="34"/>
                  </a:cxn>
                  <a:cxn ang="0">
                    <a:pos x="10" y="34"/>
                  </a:cxn>
                  <a:cxn ang="0">
                    <a:pos x="10" y="38"/>
                  </a:cxn>
                  <a:cxn ang="0">
                    <a:pos x="12" y="44"/>
                  </a:cxn>
                  <a:cxn ang="0">
                    <a:pos x="6" y="49"/>
                  </a:cxn>
                  <a:cxn ang="0">
                    <a:pos x="6" y="52"/>
                  </a:cxn>
                  <a:cxn ang="0">
                    <a:pos x="12" y="60"/>
                  </a:cxn>
                  <a:cxn ang="0">
                    <a:pos x="16" y="60"/>
                  </a:cxn>
                  <a:cxn ang="0">
                    <a:pos x="22" y="55"/>
                  </a:cxn>
                  <a:cxn ang="0">
                    <a:pos x="22" y="55"/>
                  </a:cxn>
                  <a:cxn ang="0">
                    <a:pos x="31" y="58"/>
                  </a:cxn>
                  <a:cxn ang="0">
                    <a:pos x="32" y="65"/>
                  </a:cxn>
                  <a:cxn ang="0">
                    <a:pos x="35" y="67"/>
                  </a:cxn>
                  <a:cxn ang="0">
                    <a:pos x="45" y="65"/>
                  </a:cxn>
                  <a:cxn ang="0">
                    <a:pos x="47" y="63"/>
                  </a:cxn>
                  <a:cxn ang="0">
                    <a:pos x="46" y="55"/>
                  </a:cxn>
                  <a:cxn ang="0">
                    <a:pos x="46" y="54"/>
                  </a:cxn>
                  <a:cxn ang="0">
                    <a:pos x="53" y="48"/>
                  </a:cxn>
                  <a:cxn ang="0">
                    <a:pos x="60" y="51"/>
                  </a:cxn>
                  <a:cxn ang="0">
                    <a:pos x="63" y="49"/>
                  </a:cxn>
                  <a:cxn ang="0">
                    <a:pos x="67" y="39"/>
                  </a:cxn>
                  <a:cxn ang="0">
                    <a:pos x="65" y="36"/>
                  </a:cxn>
                  <a:cxn ang="0">
                    <a:pos x="36" y="45"/>
                  </a:cxn>
                  <a:cxn ang="0">
                    <a:pos x="22" y="36"/>
                  </a:cxn>
                  <a:cxn ang="0">
                    <a:pos x="32" y="23"/>
                  </a:cxn>
                  <a:cxn ang="0">
                    <a:pos x="45" y="32"/>
                  </a:cxn>
                  <a:cxn ang="0">
                    <a:pos x="36" y="45"/>
                  </a:cxn>
                </a:cxnLst>
                <a:rect l="0" t="0" r="r" b="b"/>
                <a:pathLst>
                  <a:path w="67" h="67">
                    <a:moveTo>
                      <a:pt x="65" y="36"/>
                    </a:moveTo>
                    <a:cubicBezTo>
                      <a:pt x="58" y="33"/>
                      <a:pt x="58" y="33"/>
                      <a:pt x="58" y="33"/>
                    </a:cubicBezTo>
                    <a:cubicBezTo>
                      <a:pt x="57" y="33"/>
                      <a:pt x="57" y="33"/>
                      <a:pt x="57" y="33"/>
                    </a:cubicBezTo>
                    <a:cubicBezTo>
                      <a:pt x="57" y="32"/>
                      <a:pt x="57" y="31"/>
                      <a:pt x="57" y="30"/>
                    </a:cubicBezTo>
                    <a:cubicBezTo>
                      <a:pt x="57" y="28"/>
                      <a:pt x="56" y="26"/>
                      <a:pt x="55" y="24"/>
                    </a:cubicBezTo>
                    <a:cubicBezTo>
                      <a:pt x="61" y="19"/>
                      <a:pt x="61" y="19"/>
                      <a:pt x="61" y="19"/>
                    </a:cubicBezTo>
                    <a:cubicBezTo>
                      <a:pt x="62" y="18"/>
                      <a:pt x="62" y="17"/>
                      <a:pt x="62" y="16"/>
                    </a:cubicBezTo>
                    <a:cubicBezTo>
                      <a:pt x="55" y="8"/>
                      <a:pt x="55" y="8"/>
                      <a:pt x="55" y="8"/>
                    </a:cubicBezTo>
                    <a:cubicBezTo>
                      <a:pt x="54" y="7"/>
                      <a:pt x="52" y="7"/>
                      <a:pt x="51" y="8"/>
                    </a:cubicBezTo>
                    <a:cubicBezTo>
                      <a:pt x="45" y="13"/>
                      <a:pt x="45" y="13"/>
                      <a:pt x="45" y="13"/>
                    </a:cubicBezTo>
                    <a:cubicBezTo>
                      <a:pt x="45" y="13"/>
                      <a:pt x="45" y="13"/>
                      <a:pt x="45" y="13"/>
                    </a:cubicBezTo>
                    <a:cubicBezTo>
                      <a:pt x="42" y="12"/>
                      <a:pt x="39" y="11"/>
                      <a:pt x="36" y="10"/>
                    </a:cubicBezTo>
                    <a:cubicBezTo>
                      <a:pt x="35" y="3"/>
                      <a:pt x="35" y="3"/>
                      <a:pt x="35" y="3"/>
                    </a:cubicBezTo>
                    <a:cubicBezTo>
                      <a:pt x="35" y="1"/>
                      <a:pt x="33" y="0"/>
                      <a:pt x="32" y="1"/>
                    </a:cubicBezTo>
                    <a:cubicBezTo>
                      <a:pt x="22" y="2"/>
                      <a:pt x="22" y="2"/>
                      <a:pt x="22" y="2"/>
                    </a:cubicBezTo>
                    <a:cubicBezTo>
                      <a:pt x="20" y="3"/>
                      <a:pt x="19" y="4"/>
                      <a:pt x="20" y="5"/>
                    </a:cubicBezTo>
                    <a:cubicBezTo>
                      <a:pt x="21" y="13"/>
                      <a:pt x="21" y="13"/>
                      <a:pt x="21" y="13"/>
                    </a:cubicBezTo>
                    <a:cubicBezTo>
                      <a:pt x="21" y="14"/>
                      <a:pt x="21" y="14"/>
                      <a:pt x="21" y="14"/>
                    </a:cubicBezTo>
                    <a:cubicBezTo>
                      <a:pt x="18" y="15"/>
                      <a:pt x="16" y="17"/>
                      <a:pt x="14" y="20"/>
                    </a:cubicBezTo>
                    <a:cubicBezTo>
                      <a:pt x="7" y="17"/>
                      <a:pt x="7" y="17"/>
                      <a:pt x="7" y="17"/>
                    </a:cubicBezTo>
                    <a:cubicBezTo>
                      <a:pt x="6" y="17"/>
                      <a:pt x="4" y="17"/>
                      <a:pt x="4" y="19"/>
                    </a:cubicBezTo>
                    <a:cubicBezTo>
                      <a:pt x="0" y="29"/>
                      <a:pt x="0" y="29"/>
                      <a:pt x="0" y="29"/>
                    </a:cubicBezTo>
                    <a:cubicBezTo>
                      <a:pt x="0" y="30"/>
                      <a:pt x="1" y="31"/>
                      <a:pt x="2" y="32"/>
                    </a:cubicBezTo>
                    <a:cubicBezTo>
                      <a:pt x="9" y="34"/>
                      <a:pt x="9" y="34"/>
                      <a:pt x="9" y="34"/>
                    </a:cubicBezTo>
                    <a:cubicBezTo>
                      <a:pt x="10" y="34"/>
                      <a:pt x="10" y="34"/>
                      <a:pt x="10" y="34"/>
                    </a:cubicBezTo>
                    <a:cubicBezTo>
                      <a:pt x="10" y="36"/>
                      <a:pt x="10" y="37"/>
                      <a:pt x="10" y="38"/>
                    </a:cubicBezTo>
                    <a:cubicBezTo>
                      <a:pt x="10" y="40"/>
                      <a:pt x="11" y="42"/>
                      <a:pt x="12" y="44"/>
                    </a:cubicBezTo>
                    <a:cubicBezTo>
                      <a:pt x="6" y="49"/>
                      <a:pt x="6" y="49"/>
                      <a:pt x="6" y="49"/>
                    </a:cubicBezTo>
                    <a:cubicBezTo>
                      <a:pt x="5" y="49"/>
                      <a:pt x="5" y="51"/>
                      <a:pt x="6" y="52"/>
                    </a:cubicBezTo>
                    <a:cubicBezTo>
                      <a:pt x="12" y="60"/>
                      <a:pt x="12" y="60"/>
                      <a:pt x="12" y="60"/>
                    </a:cubicBezTo>
                    <a:cubicBezTo>
                      <a:pt x="13" y="61"/>
                      <a:pt x="15" y="61"/>
                      <a:pt x="16" y="60"/>
                    </a:cubicBezTo>
                    <a:cubicBezTo>
                      <a:pt x="22" y="55"/>
                      <a:pt x="22" y="55"/>
                      <a:pt x="22" y="55"/>
                    </a:cubicBezTo>
                    <a:cubicBezTo>
                      <a:pt x="22" y="55"/>
                      <a:pt x="22" y="55"/>
                      <a:pt x="22" y="55"/>
                    </a:cubicBezTo>
                    <a:cubicBezTo>
                      <a:pt x="25" y="56"/>
                      <a:pt x="28" y="57"/>
                      <a:pt x="31" y="58"/>
                    </a:cubicBezTo>
                    <a:cubicBezTo>
                      <a:pt x="32" y="65"/>
                      <a:pt x="32" y="65"/>
                      <a:pt x="32" y="65"/>
                    </a:cubicBezTo>
                    <a:cubicBezTo>
                      <a:pt x="33" y="67"/>
                      <a:pt x="34" y="67"/>
                      <a:pt x="35" y="67"/>
                    </a:cubicBezTo>
                    <a:cubicBezTo>
                      <a:pt x="45" y="65"/>
                      <a:pt x="45" y="65"/>
                      <a:pt x="45" y="65"/>
                    </a:cubicBezTo>
                    <a:cubicBezTo>
                      <a:pt x="47" y="65"/>
                      <a:pt x="48" y="64"/>
                      <a:pt x="47" y="63"/>
                    </a:cubicBezTo>
                    <a:cubicBezTo>
                      <a:pt x="46" y="55"/>
                      <a:pt x="46" y="55"/>
                      <a:pt x="46" y="55"/>
                    </a:cubicBezTo>
                    <a:cubicBezTo>
                      <a:pt x="46" y="54"/>
                      <a:pt x="46" y="54"/>
                      <a:pt x="46" y="54"/>
                    </a:cubicBezTo>
                    <a:cubicBezTo>
                      <a:pt x="49" y="53"/>
                      <a:pt x="51" y="51"/>
                      <a:pt x="53" y="48"/>
                    </a:cubicBezTo>
                    <a:cubicBezTo>
                      <a:pt x="60" y="51"/>
                      <a:pt x="60" y="51"/>
                      <a:pt x="60" y="51"/>
                    </a:cubicBezTo>
                    <a:cubicBezTo>
                      <a:pt x="61" y="51"/>
                      <a:pt x="63" y="50"/>
                      <a:pt x="63" y="49"/>
                    </a:cubicBezTo>
                    <a:cubicBezTo>
                      <a:pt x="67" y="39"/>
                      <a:pt x="67" y="39"/>
                      <a:pt x="67" y="39"/>
                    </a:cubicBezTo>
                    <a:cubicBezTo>
                      <a:pt x="67" y="38"/>
                      <a:pt x="67" y="37"/>
                      <a:pt x="65" y="36"/>
                    </a:cubicBezTo>
                    <a:close/>
                    <a:moveTo>
                      <a:pt x="36" y="45"/>
                    </a:moveTo>
                    <a:cubicBezTo>
                      <a:pt x="29" y="46"/>
                      <a:pt x="23" y="42"/>
                      <a:pt x="22" y="36"/>
                    </a:cubicBezTo>
                    <a:cubicBezTo>
                      <a:pt x="21" y="30"/>
                      <a:pt x="25" y="24"/>
                      <a:pt x="32" y="23"/>
                    </a:cubicBezTo>
                    <a:cubicBezTo>
                      <a:pt x="38" y="22"/>
                      <a:pt x="44" y="26"/>
                      <a:pt x="45" y="32"/>
                    </a:cubicBezTo>
                    <a:cubicBezTo>
                      <a:pt x="46" y="38"/>
                      <a:pt x="42" y="44"/>
                      <a:pt x="36"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91" name="Freeform 211"/>
              <p:cNvSpPr>
                <a:spLocks noEditPoints="1"/>
              </p:cNvSpPr>
              <p:nvPr/>
            </p:nvSpPr>
            <p:spPr bwMode="auto">
              <a:xfrm>
                <a:off x="1271" y="3036"/>
                <a:ext cx="125" cy="126"/>
              </a:xfrm>
              <a:custGeom>
                <a:avLst/>
                <a:gdLst/>
                <a:ahLst/>
                <a:cxnLst>
                  <a:cxn ang="0">
                    <a:pos x="52" y="28"/>
                  </a:cxn>
                  <a:cxn ang="0">
                    <a:pos x="46" y="26"/>
                  </a:cxn>
                  <a:cxn ang="0">
                    <a:pos x="45" y="26"/>
                  </a:cxn>
                  <a:cxn ang="0">
                    <a:pos x="45" y="23"/>
                  </a:cxn>
                  <a:cxn ang="0">
                    <a:pos x="44" y="19"/>
                  </a:cxn>
                  <a:cxn ang="0">
                    <a:pos x="48" y="15"/>
                  </a:cxn>
                  <a:cxn ang="0">
                    <a:pos x="49" y="12"/>
                  </a:cxn>
                  <a:cxn ang="0">
                    <a:pos x="43" y="6"/>
                  </a:cxn>
                  <a:cxn ang="0">
                    <a:pos x="41" y="5"/>
                  </a:cxn>
                  <a:cxn ang="0">
                    <a:pos x="36" y="9"/>
                  </a:cxn>
                  <a:cxn ang="0">
                    <a:pos x="36" y="10"/>
                  </a:cxn>
                  <a:cxn ang="0">
                    <a:pos x="28" y="8"/>
                  </a:cxn>
                  <a:cxn ang="0">
                    <a:pos x="27" y="1"/>
                  </a:cxn>
                  <a:cxn ang="0">
                    <a:pos x="25" y="0"/>
                  </a:cxn>
                  <a:cxn ang="0">
                    <a:pos x="22" y="0"/>
                  </a:cxn>
                  <a:cxn ang="0">
                    <a:pos x="17" y="1"/>
                  </a:cxn>
                  <a:cxn ang="0">
                    <a:pos x="15" y="4"/>
                  </a:cxn>
                  <a:cxn ang="0">
                    <a:pos x="16" y="10"/>
                  </a:cxn>
                  <a:cxn ang="0">
                    <a:pos x="17" y="10"/>
                  </a:cxn>
                  <a:cxn ang="0">
                    <a:pos x="11" y="15"/>
                  </a:cxn>
                  <a:cxn ang="0">
                    <a:pos x="5" y="13"/>
                  </a:cxn>
                  <a:cxn ang="0">
                    <a:pos x="3" y="14"/>
                  </a:cxn>
                  <a:cxn ang="0">
                    <a:pos x="1" y="20"/>
                  </a:cxn>
                  <a:cxn ang="0">
                    <a:pos x="0" y="22"/>
                  </a:cxn>
                  <a:cxn ang="0">
                    <a:pos x="1" y="24"/>
                  </a:cxn>
                  <a:cxn ang="0">
                    <a:pos x="1" y="25"/>
                  </a:cxn>
                  <a:cxn ang="0">
                    <a:pos x="7" y="27"/>
                  </a:cxn>
                  <a:cxn ang="0">
                    <a:pos x="7" y="27"/>
                  </a:cxn>
                  <a:cxn ang="0">
                    <a:pos x="8" y="30"/>
                  </a:cxn>
                  <a:cxn ang="0">
                    <a:pos x="9" y="34"/>
                  </a:cxn>
                  <a:cxn ang="0">
                    <a:pos x="4" y="38"/>
                  </a:cxn>
                  <a:cxn ang="0">
                    <a:pos x="4" y="41"/>
                  </a:cxn>
                  <a:cxn ang="0">
                    <a:pos x="9" y="47"/>
                  </a:cxn>
                  <a:cxn ang="0">
                    <a:pos x="12" y="47"/>
                  </a:cxn>
                  <a:cxn ang="0">
                    <a:pos x="17" y="43"/>
                  </a:cxn>
                  <a:cxn ang="0">
                    <a:pos x="17" y="43"/>
                  </a:cxn>
                  <a:cxn ang="0">
                    <a:pos x="22" y="45"/>
                  </a:cxn>
                  <a:cxn ang="0">
                    <a:pos x="24" y="45"/>
                  </a:cxn>
                  <a:cxn ang="0">
                    <a:pos x="25" y="51"/>
                  </a:cxn>
                  <a:cxn ang="0">
                    <a:pos x="28" y="53"/>
                  </a:cxn>
                  <a:cxn ang="0">
                    <a:pos x="36" y="51"/>
                  </a:cxn>
                  <a:cxn ang="0">
                    <a:pos x="37" y="49"/>
                  </a:cxn>
                  <a:cxn ang="0">
                    <a:pos x="36" y="43"/>
                  </a:cxn>
                  <a:cxn ang="0">
                    <a:pos x="36" y="43"/>
                  </a:cxn>
                  <a:cxn ang="0">
                    <a:pos x="42" y="38"/>
                  </a:cxn>
                  <a:cxn ang="0">
                    <a:pos x="47" y="40"/>
                  </a:cxn>
                  <a:cxn ang="0">
                    <a:pos x="50" y="38"/>
                  </a:cxn>
                  <a:cxn ang="0">
                    <a:pos x="53" y="31"/>
                  </a:cxn>
                  <a:cxn ang="0">
                    <a:pos x="52" y="28"/>
                  </a:cxn>
                  <a:cxn ang="0">
                    <a:pos x="28" y="35"/>
                  </a:cxn>
                  <a:cxn ang="0">
                    <a:pos x="22" y="34"/>
                  </a:cxn>
                  <a:cxn ang="0">
                    <a:pos x="17" y="28"/>
                  </a:cxn>
                  <a:cxn ang="0">
                    <a:pos x="22" y="18"/>
                  </a:cxn>
                  <a:cxn ang="0">
                    <a:pos x="25" y="17"/>
                  </a:cxn>
                  <a:cxn ang="0">
                    <a:pos x="35" y="25"/>
                  </a:cxn>
                  <a:cxn ang="0">
                    <a:pos x="28" y="35"/>
                  </a:cxn>
                </a:cxnLst>
                <a:rect l="0" t="0" r="r" b="b"/>
                <a:pathLst>
                  <a:path w="53" h="53">
                    <a:moveTo>
                      <a:pt x="52" y="28"/>
                    </a:moveTo>
                    <a:cubicBezTo>
                      <a:pt x="46" y="26"/>
                      <a:pt x="46" y="26"/>
                      <a:pt x="46" y="26"/>
                    </a:cubicBezTo>
                    <a:cubicBezTo>
                      <a:pt x="45" y="26"/>
                      <a:pt x="45" y="26"/>
                      <a:pt x="45" y="26"/>
                    </a:cubicBezTo>
                    <a:cubicBezTo>
                      <a:pt x="45" y="25"/>
                      <a:pt x="45" y="24"/>
                      <a:pt x="45" y="23"/>
                    </a:cubicBezTo>
                    <a:cubicBezTo>
                      <a:pt x="45" y="21"/>
                      <a:pt x="44" y="20"/>
                      <a:pt x="44" y="19"/>
                    </a:cubicBezTo>
                    <a:cubicBezTo>
                      <a:pt x="48" y="15"/>
                      <a:pt x="48" y="15"/>
                      <a:pt x="48" y="15"/>
                    </a:cubicBezTo>
                    <a:cubicBezTo>
                      <a:pt x="49" y="14"/>
                      <a:pt x="49" y="13"/>
                      <a:pt x="49" y="12"/>
                    </a:cubicBezTo>
                    <a:cubicBezTo>
                      <a:pt x="43" y="6"/>
                      <a:pt x="43" y="6"/>
                      <a:pt x="43" y="6"/>
                    </a:cubicBezTo>
                    <a:cubicBezTo>
                      <a:pt x="43" y="5"/>
                      <a:pt x="41" y="5"/>
                      <a:pt x="41" y="5"/>
                    </a:cubicBezTo>
                    <a:cubicBezTo>
                      <a:pt x="36" y="9"/>
                      <a:pt x="36" y="9"/>
                      <a:pt x="36" y="9"/>
                    </a:cubicBezTo>
                    <a:cubicBezTo>
                      <a:pt x="36" y="10"/>
                      <a:pt x="36" y="10"/>
                      <a:pt x="36" y="10"/>
                    </a:cubicBezTo>
                    <a:cubicBezTo>
                      <a:pt x="33" y="9"/>
                      <a:pt x="31" y="8"/>
                      <a:pt x="28" y="8"/>
                    </a:cubicBezTo>
                    <a:cubicBezTo>
                      <a:pt x="27" y="1"/>
                      <a:pt x="27" y="1"/>
                      <a:pt x="27" y="1"/>
                    </a:cubicBezTo>
                    <a:cubicBezTo>
                      <a:pt x="27" y="0"/>
                      <a:pt x="26" y="0"/>
                      <a:pt x="25" y="0"/>
                    </a:cubicBezTo>
                    <a:cubicBezTo>
                      <a:pt x="22" y="0"/>
                      <a:pt x="22" y="0"/>
                      <a:pt x="22" y="0"/>
                    </a:cubicBezTo>
                    <a:cubicBezTo>
                      <a:pt x="17" y="1"/>
                      <a:pt x="17" y="1"/>
                      <a:pt x="17" y="1"/>
                    </a:cubicBezTo>
                    <a:cubicBezTo>
                      <a:pt x="16" y="1"/>
                      <a:pt x="15" y="2"/>
                      <a:pt x="15" y="4"/>
                    </a:cubicBezTo>
                    <a:cubicBezTo>
                      <a:pt x="16" y="10"/>
                      <a:pt x="16" y="10"/>
                      <a:pt x="16" y="10"/>
                    </a:cubicBezTo>
                    <a:cubicBezTo>
                      <a:pt x="17" y="10"/>
                      <a:pt x="17" y="10"/>
                      <a:pt x="17" y="10"/>
                    </a:cubicBezTo>
                    <a:cubicBezTo>
                      <a:pt x="14" y="11"/>
                      <a:pt x="13" y="13"/>
                      <a:pt x="11" y="15"/>
                    </a:cubicBezTo>
                    <a:cubicBezTo>
                      <a:pt x="5" y="13"/>
                      <a:pt x="5" y="13"/>
                      <a:pt x="5" y="13"/>
                    </a:cubicBezTo>
                    <a:cubicBezTo>
                      <a:pt x="4" y="13"/>
                      <a:pt x="3" y="13"/>
                      <a:pt x="3" y="14"/>
                    </a:cubicBezTo>
                    <a:cubicBezTo>
                      <a:pt x="1" y="20"/>
                      <a:pt x="1" y="20"/>
                      <a:pt x="1" y="20"/>
                    </a:cubicBezTo>
                    <a:cubicBezTo>
                      <a:pt x="0" y="22"/>
                      <a:pt x="0" y="22"/>
                      <a:pt x="0" y="22"/>
                    </a:cubicBezTo>
                    <a:cubicBezTo>
                      <a:pt x="0" y="23"/>
                      <a:pt x="0" y="24"/>
                      <a:pt x="1" y="24"/>
                    </a:cubicBezTo>
                    <a:cubicBezTo>
                      <a:pt x="1" y="24"/>
                      <a:pt x="1" y="24"/>
                      <a:pt x="1" y="25"/>
                    </a:cubicBezTo>
                    <a:cubicBezTo>
                      <a:pt x="7" y="27"/>
                      <a:pt x="7" y="27"/>
                      <a:pt x="7" y="27"/>
                    </a:cubicBezTo>
                    <a:cubicBezTo>
                      <a:pt x="7" y="27"/>
                      <a:pt x="7" y="27"/>
                      <a:pt x="7" y="27"/>
                    </a:cubicBezTo>
                    <a:cubicBezTo>
                      <a:pt x="7" y="28"/>
                      <a:pt x="8" y="29"/>
                      <a:pt x="8" y="30"/>
                    </a:cubicBezTo>
                    <a:cubicBezTo>
                      <a:pt x="8" y="31"/>
                      <a:pt x="8" y="33"/>
                      <a:pt x="9" y="34"/>
                    </a:cubicBezTo>
                    <a:cubicBezTo>
                      <a:pt x="4" y="38"/>
                      <a:pt x="4" y="38"/>
                      <a:pt x="4" y="38"/>
                    </a:cubicBezTo>
                    <a:cubicBezTo>
                      <a:pt x="3" y="39"/>
                      <a:pt x="3" y="40"/>
                      <a:pt x="4" y="41"/>
                    </a:cubicBezTo>
                    <a:cubicBezTo>
                      <a:pt x="9" y="47"/>
                      <a:pt x="9" y="47"/>
                      <a:pt x="9" y="47"/>
                    </a:cubicBezTo>
                    <a:cubicBezTo>
                      <a:pt x="10" y="48"/>
                      <a:pt x="11" y="48"/>
                      <a:pt x="12" y="47"/>
                    </a:cubicBezTo>
                    <a:cubicBezTo>
                      <a:pt x="17" y="43"/>
                      <a:pt x="17" y="43"/>
                      <a:pt x="17" y="43"/>
                    </a:cubicBezTo>
                    <a:cubicBezTo>
                      <a:pt x="17" y="43"/>
                      <a:pt x="17" y="43"/>
                      <a:pt x="17" y="43"/>
                    </a:cubicBezTo>
                    <a:cubicBezTo>
                      <a:pt x="19" y="44"/>
                      <a:pt x="20" y="44"/>
                      <a:pt x="22" y="45"/>
                    </a:cubicBezTo>
                    <a:cubicBezTo>
                      <a:pt x="23" y="45"/>
                      <a:pt x="24" y="45"/>
                      <a:pt x="24" y="45"/>
                    </a:cubicBezTo>
                    <a:cubicBezTo>
                      <a:pt x="25" y="51"/>
                      <a:pt x="25" y="51"/>
                      <a:pt x="25" y="51"/>
                    </a:cubicBezTo>
                    <a:cubicBezTo>
                      <a:pt x="26" y="52"/>
                      <a:pt x="27" y="53"/>
                      <a:pt x="28" y="53"/>
                    </a:cubicBezTo>
                    <a:cubicBezTo>
                      <a:pt x="36" y="51"/>
                      <a:pt x="36" y="51"/>
                      <a:pt x="36" y="51"/>
                    </a:cubicBezTo>
                    <a:cubicBezTo>
                      <a:pt x="37" y="51"/>
                      <a:pt x="38" y="50"/>
                      <a:pt x="37" y="49"/>
                    </a:cubicBezTo>
                    <a:cubicBezTo>
                      <a:pt x="36" y="43"/>
                      <a:pt x="36" y="43"/>
                      <a:pt x="36" y="43"/>
                    </a:cubicBezTo>
                    <a:cubicBezTo>
                      <a:pt x="36" y="43"/>
                      <a:pt x="36" y="43"/>
                      <a:pt x="36" y="43"/>
                    </a:cubicBezTo>
                    <a:cubicBezTo>
                      <a:pt x="38" y="41"/>
                      <a:pt x="40" y="40"/>
                      <a:pt x="42" y="38"/>
                    </a:cubicBezTo>
                    <a:cubicBezTo>
                      <a:pt x="47" y="40"/>
                      <a:pt x="47" y="40"/>
                      <a:pt x="47" y="40"/>
                    </a:cubicBezTo>
                    <a:cubicBezTo>
                      <a:pt x="49" y="40"/>
                      <a:pt x="50" y="39"/>
                      <a:pt x="50" y="38"/>
                    </a:cubicBezTo>
                    <a:cubicBezTo>
                      <a:pt x="53" y="31"/>
                      <a:pt x="53" y="31"/>
                      <a:pt x="53" y="31"/>
                    </a:cubicBezTo>
                    <a:cubicBezTo>
                      <a:pt x="53" y="30"/>
                      <a:pt x="53" y="29"/>
                      <a:pt x="52" y="28"/>
                    </a:cubicBezTo>
                    <a:close/>
                    <a:moveTo>
                      <a:pt x="28" y="35"/>
                    </a:moveTo>
                    <a:cubicBezTo>
                      <a:pt x="26" y="36"/>
                      <a:pt x="24" y="35"/>
                      <a:pt x="22" y="34"/>
                    </a:cubicBezTo>
                    <a:cubicBezTo>
                      <a:pt x="20" y="33"/>
                      <a:pt x="18" y="31"/>
                      <a:pt x="17" y="28"/>
                    </a:cubicBezTo>
                    <a:cubicBezTo>
                      <a:pt x="17" y="24"/>
                      <a:pt x="19" y="20"/>
                      <a:pt x="22" y="18"/>
                    </a:cubicBezTo>
                    <a:cubicBezTo>
                      <a:pt x="23" y="18"/>
                      <a:pt x="24" y="18"/>
                      <a:pt x="25" y="17"/>
                    </a:cubicBezTo>
                    <a:cubicBezTo>
                      <a:pt x="30" y="17"/>
                      <a:pt x="34" y="20"/>
                      <a:pt x="35" y="25"/>
                    </a:cubicBezTo>
                    <a:cubicBezTo>
                      <a:pt x="36" y="30"/>
                      <a:pt x="33" y="34"/>
                      <a:pt x="28"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84" name="Group 583"/>
            <p:cNvGrpSpPr/>
            <p:nvPr/>
          </p:nvGrpSpPr>
          <p:grpSpPr>
            <a:xfrm>
              <a:off x="3389905" y="4390554"/>
              <a:ext cx="490028" cy="622596"/>
              <a:chOff x="4261442" y="5481166"/>
              <a:chExt cx="490028" cy="622596"/>
            </a:xfrm>
            <a:grpFill/>
          </p:grpSpPr>
          <p:sp>
            <p:nvSpPr>
              <p:cNvPr id="585" name="Freeform 96"/>
              <p:cNvSpPr>
                <a:spLocks noEditPoints="1"/>
              </p:cNvSpPr>
              <p:nvPr/>
            </p:nvSpPr>
            <p:spPr bwMode="auto">
              <a:xfrm>
                <a:off x="4334039" y="5481166"/>
                <a:ext cx="417431" cy="622596"/>
              </a:xfrm>
              <a:custGeom>
                <a:avLst/>
                <a:gdLst/>
                <a:ahLst/>
                <a:cxnLst>
                  <a:cxn ang="0">
                    <a:pos x="28" y="295"/>
                  </a:cxn>
                  <a:cxn ang="0">
                    <a:pos x="70" y="215"/>
                  </a:cxn>
                  <a:cxn ang="0">
                    <a:pos x="104" y="226"/>
                  </a:cxn>
                  <a:cxn ang="0">
                    <a:pos x="108" y="227"/>
                  </a:cxn>
                  <a:cxn ang="0">
                    <a:pos x="53" y="318"/>
                  </a:cxn>
                  <a:cxn ang="0">
                    <a:pos x="28" y="295"/>
                  </a:cxn>
                  <a:cxn ang="0">
                    <a:pos x="123" y="3"/>
                  </a:cxn>
                  <a:cxn ang="0">
                    <a:pos x="144" y="37"/>
                  </a:cxn>
                  <a:cxn ang="0">
                    <a:pos x="111" y="66"/>
                  </a:cxn>
                  <a:cxn ang="0">
                    <a:pos x="91" y="26"/>
                  </a:cxn>
                  <a:cxn ang="0">
                    <a:pos x="123" y="3"/>
                  </a:cxn>
                  <a:cxn ang="0">
                    <a:pos x="120" y="80"/>
                  </a:cxn>
                  <a:cxn ang="0">
                    <a:pos x="134" y="88"/>
                  </a:cxn>
                  <a:cxn ang="0">
                    <a:pos x="207" y="123"/>
                  </a:cxn>
                  <a:cxn ang="0">
                    <a:pos x="210" y="150"/>
                  </a:cxn>
                  <a:cxn ang="0">
                    <a:pos x="132" y="130"/>
                  </a:cxn>
                  <a:cxn ang="0">
                    <a:pos x="125" y="170"/>
                  </a:cxn>
                  <a:cxn ang="0">
                    <a:pos x="128" y="177"/>
                  </a:cxn>
                  <a:cxn ang="0">
                    <a:pos x="202" y="261"/>
                  </a:cxn>
                  <a:cxn ang="0">
                    <a:pos x="171" y="276"/>
                  </a:cxn>
                  <a:cxn ang="0">
                    <a:pos x="61" y="197"/>
                  </a:cxn>
                  <a:cxn ang="0">
                    <a:pos x="48" y="173"/>
                  </a:cxn>
                  <a:cxn ang="0">
                    <a:pos x="60" y="105"/>
                  </a:cxn>
                  <a:cxn ang="0">
                    <a:pos x="28" y="151"/>
                  </a:cxn>
                  <a:cxn ang="0">
                    <a:pos x="1" y="146"/>
                  </a:cxn>
                  <a:cxn ang="0">
                    <a:pos x="67" y="68"/>
                  </a:cxn>
                  <a:cxn ang="0">
                    <a:pos x="95" y="72"/>
                  </a:cxn>
                  <a:cxn ang="0">
                    <a:pos x="111" y="100"/>
                  </a:cxn>
                  <a:cxn ang="0">
                    <a:pos x="120" y="80"/>
                  </a:cxn>
                </a:cxnLst>
                <a:rect l="0" t="0" r="r" b="b"/>
                <a:pathLst>
                  <a:path w="224" h="334">
                    <a:moveTo>
                      <a:pt x="28" y="295"/>
                    </a:moveTo>
                    <a:cubicBezTo>
                      <a:pt x="55" y="262"/>
                      <a:pt x="59" y="261"/>
                      <a:pt x="70" y="215"/>
                    </a:cubicBezTo>
                    <a:cubicBezTo>
                      <a:pt x="81" y="218"/>
                      <a:pt x="93" y="222"/>
                      <a:pt x="104" y="226"/>
                    </a:cubicBezTo>
                    <a:cubicBezTo>
                      <a:pt x="105" y="226"/>
                      <a:pt x="107" y="227"/>
                      <a:pt x="108" y="227"/>
                    </a:cubicBezTo>
                    <a:cubicBezTo>
                      <a:pt x="91" y="279"/>
                      <a:pt x="88" y="281"/>
                      <a:pt x="53" y="318"/>
                    </a:cubicBezTo>
                    <a:cubicBezTo>
                      <a:pt x="38" y="334"/>
                      <a:pt x="13" y="312"/>
                      <a:pt x="28" y="295"/>
                    </a:cubicBezTo>
                    <a:moveTo>
                      <a:pt x="123" y="3"/>
                    </a:moveTo>
                    <a:cubicBezTo>
                      <a:pt x="138" y="6"/>
                      <a:pt x="147" y="22"/>
                      <a:pt x="144" y="37"/>
                    </a:cubicBezTo>
                    <a:cubicBezTo>
                      <a:pt x="141" y="53"/>
                      <a:pt x="125" y="69"/>
                      <a:pt x="111" y="66"/>
                    </a:cubicBezTo>
                    <a:cubicBezTo>
                      <a:pt x="96" y="63"/>
                      <a:pt x="88" y="41"/>
                      <a:pt x="91" y="26"/>
                    </a:cubicBezTo>
                    <a:cubicBezTo>
                      <a:pt x="95" y="10"/>
                      <a:pt x="109" y="0"/>
                      <a:pt x="123" y="3"/>
                    </a:cubicBezTo>
                    <a:moveTo>
                      <a:pt x="120" y="80"/>
                    </a:moveTo>
                    <a:cubicBezTo>
                      <a:pt x="123" y="81"/>
                      <a:pt x="130" y="84"/>
                      <a:pt x="134" y="88"/>
                    </a:cubicBezTo>
                    <a:cubicBezTo>
                      <a:pt x="173" y="126"/>
                      <a:pt x="165" y="124"/>
                      <a:pt x="207" y="123"/>
                    </a:cubicBezTo>
                    <a:cubicBezTo>
                      <a:pt x="224" y="122"/>
                      <a:pt x="223" y="149"/>
                      <a:pt x="210" y="150"/>
                    </a:cubicBezTo>
                    <a:cubicBezTo>
                      <a:pt x="166" y="154"/>
                      <a:pt x="163" y="158"/>
                      <a:pt x="132" y="130"/>
                    </a:cubicBezTo>
                    <a:cubicBezTo>
                      <a:pt x="125" y="170"/>
                      <a:pt x="125" y="170"/>
                      <a:pt x="125" y="170"/>
                    </a:cubicBezTo>
                    <a:cubicBezTo>
                      <a:pt x="124" y="173"/>
                      <a:pt x="125" y="176"/>
                      <a:pt x="128" y="177"/>
                    </a:cubicBezTo>
                    <a:cubicBezTo>
                      <a:pt x="173" y="197"/>
                      <a:pt x="182" y="197"/>
                      <a:pt x="202" y="261"/>
                    </a:cubicBezTo>
                    <a:cubicBezTo>
                      <a:pt x="209" y="281"/>
                      <a:pt x="180" y="294"/>
                      <a:pt x="171" y="276"/>
                    </a:cubicBezTo>
                    <a:cubicBezTo>
                      <a:pt x="140" y="213"/>
                      <a:pt x="135" y="223"/>
                      <a:pt x="61" y="197"/>
                    </a:cubicBezTo>
                    <a:cubicBezTo>
                      <a:pt x="51" y="192"/>
                      <a:pt x="48" y="183"/>
                      <a:pt x="48" y="173"/>
                    </a:cubicBezTo>
                    <a:cubicBezTo>
                      <a:pt x="60" y="105"/>
                      <a:pt x="60" y="105"/>
                      <a:pt x="60" y="105"/>
                    </a:cubicBezTo>
                    <a:cubicBezTo>
                      <a:pt x="31" y="115"/>
                      <a:pt x="34" y="114"/>
                      <a:pt x="28" y="151"/>
                    </a:cubicBezTo>
                    <a:cubicBezTo>
                      <a:pt x="25" y="166"/>
                      <a:pt x="0" y="164"/>
                      <a:pt x="1" y="146"/>
                    </a:cubicBezTo>
                    <a:cubicBezTo>
                      <a:pt x="7" y="91"/>
                      <a:pt x="15" y="88"/>
                      <a:pt x="67" y="68"/>
                    </a:cubicBezTo>
                    <a:cubicBezTo>
                      <a:pt x="74" y="66"/>
                      <a:pt x="91" y="70"/>
                      <a:pt x="95" y="72"/>
                    </a:cubicBezTo>
                    <a:cubicBezTo>
                      <a:pt x="111" y="100"/>
                      <a:pt x="111" y="100"/>
                      <a:pt x="111" y="100"/>
                    </a:cubicBezTo>
                    <a:lnTo>
                      <a:pt x="120" y="8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6" name="Freeform 97"/>
              <p:cNvSpPr>
                <a:spLocks/>
              </p:cNvSpPr>
              <p:nvPr/>
            </p:nvSpPr>
            <p:spPr bwMode="auto">
              <a:xfrm>
                <a:off x="4261442" y="5792859"/>
                <a:ext cx="147561" cy="111262"/>
              </a:xfrm>
              <a:custGeom>
                <a:avLst/>
                <a:gdLst/>
                <a:ahLst/>
                <a:cxnLst>
                  <a:cxn ang="0">
                    <a:pos x="12" y="55"/>
                  </a:cxn>
                  <a:cxn ang="0">
                    <a:pos x="63" y="60"/>
                  </a:cxn>
                  <a:cxn ang="0">
                    <a:pos x="76" y="48"/>
                  </a:cxn>
                  <a:cxn ang="0">
                    <a:pos x="79" y="19"/>
                  </a:cxn>
                  <a:cxn ang="0">
                    <a:pos x="68" y="6"/>
                  </a:cxn>
                  <a:cxn ang="0">
                    <a:pos x="16" y="1"/>
                  </a:cxn>
                  <a:cxn ang="0">
                    <a:pos x="3" y="12"/>
                  </a:cxn>
                  <a:cxn ang="0">
                    <a:pos x="0" y="41"/>
                  </a:cxn>
                  <a:cxn ang="0">
                    <a:pos x="12" y="55"/>
                  </a:cxn>
                </a:cxnLst>
                <a:rect l="0" t="0" r="r" b="b"/>
                <a:pathLst>
                  <a:path w="79" h="60">
                    <a:moveTo>
                      <a:pt x="12" y="55"/>
                    </a:moveTo>
                    <a:cubicBezTo>
                      <a:pt x="63" y="60"/>
                      <a:pt x="63" y="60"/>
                      <a:pt x="63" y="60"/>
                    </a:cubicBezTo>
                    <a:cubicBezTo>
                      <a:pt x="70" y="60"/>
                      <a:pt x="76" y="55"/>
                      <a:pt x="76" y="48"/>
                    </a:cubicBezTo>
                    <a:cubicBezTo>
                      <a:pt x="79" y="19"/>
                      <a:pt x="79" y="19"/>
                      <a:pt x="79" y="19"/>
                    </a:cubicBezTo>
                    <a:cubicBezTo>
                      <a:pt x="79" y="12"/>
                      <a:pt x="74" y="6"/>
                      <a:pt x="68" y="6"/>
                    </a:cubicBezTo>
                    <a:cubicBezTo>
                      <a:pt x="16" y="1"/>
                      <a:pt x="16" y="1"/>
                      <a:pt x="16" y="1"/>
                    </a:cubicBezTo>
                    <a:cubicBezTo>
                      <a:pt x="9" y="0"/>
                      <a:pt x="3" y="6"/>
                      <a:pt x="3" y="12"/>
                    </a:cubicBezTo>
                    <a:cubicBezTo>
                      <a:pt x="0" y="41"/>
                      <a:pt x="0" y="41"/>
                      <a:pt x="0" y="41"/>
                    </a:cubicBezTo>
                    <a:cubicBezTo>
                      <a:pt x="0" y="48"/>
                      <a:pt x="5" y="54"/>
                      <a:pt x="12" y="5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grpSp>
        <p:nvGrpSpPr>
          <p:cNvPr id="592" name="Group 591"/>
          <p:cNvGrpSpPr/>
          <p:nvPr/>
        </p:nvGrpSpPr>
        <p:grpSpPr>
          <a:xfrm>
            <a:off x="9262803" y="4171052"/>
            <a:ext cx="177372" cy="357167"/>
            <a:chOff x="10245492" y="2394061"/>
            <a:chExt cx="284765" cy="530335"/>
          </a:xfrm>
        </p:grpSpPr>
        <p:grpSp>
          <p:nvGrpSpPr>
            <p:cNvPr id="593" name="Group 592"/>
            <p:cNvGrpSpPr/>
            <p:nvPr/>
          </p:nvGrpSpPr>
          <p:grpSpPr>
            <a:xfrm>
              <a:off x="10245492" y="2394061"/>
              <a:ext cx="284765" cy="530335"/>
              <a:chOff x="10726218" y="3146234"/>
              <a:chExt cx="284765" cy="530335"/>
            </a:xfrm>
            <a:solidFill>
              <a:schemeClr val="bg1"/>
            </a:solidFill>
          </p:grpSpPr>
          <p:sp>
            <p:nvSpPr>
              <p:cNvPr id="596" name="Freeform 57"/>
              <p:cNvSpPr>
                <a:spLocks noChangeArrowheads="1"/>
              </p:cNvSpPr>
              <p:nvPr/>
            </p:nvSpPr>
            <p:spPr bwMode="auto">
              <a:xfrm>
                <a:off x="10726218" y="3264594"/>
                <a:ext cx="284765" cy="411975"/>
              </a:xfrm>
              <a:custGeom>
                <a:avLst/>
                <a:gdLst>
                  <a:gd name="T0" fmla="*/ 209 w 566"/>
                  <a:gd name="T1" fmla="*/ 11 h 797"/>
                  <a:gd name="T2" fmla="*/ 263 w 566"/>
                  <a:gd name="T3" fmla="*/ 14 h 797"/>
                  <a:gd name="T4" fmla="*/ 282 w 566"/>
                  <a:gd name="T5" fmla="*/ 31 h 797"/>
                  <a:gd name="T6" fmla="*/ 308 w 566"/>
                  <a:gd name="T7" fmla="*/ 79 h 797"/>
                  <a:gd name="T8" fmla="*/ 330 w 566"/>
                  <a:gd name="T9" fmla="*/ 212 h 797"/>
                  <a:gd name="T10" fmla="*/ 333 w 566"/>
                  <a:gd name="T11" fmla="*/ 217 h 797"/>
                  <a:gd name="T12" fmla="*/ 395 w 566"/>
                  <a:gd name="T13" fmla="*/ 254 h 797"/>
                  <a:gd name="T14" fmla="*/ 457 w 566"/>
                  <a:gd name="T15" fmla="*/ 226 h 797"/>
                  <a:gd name="T16" fmla="*/ 483 w 566"/>
                  <a:gd name="T17" fmla="*/ 226 h 797"/>
                  <a:gd name="T18" fmla="*/ 565 w 566"/>
                  <a:gd name="T19" fmla="*/ 308 h 797"/>
                  <a:gd name="T20" fmla="*/ 565 w 566"/>
                  <a:gd name="T21" fmla="*/ 367 h 797"/>
                  <a:gd name="T22" fmla="*/ 565 w 566"/>
                  <a:gd name="T23" fmla="*/ 378 h 797"/>
                  <a:gd name="T24" fmla="*/ 553 w 566"/>
                  <a:gd name="T25" fmla="*/ 378 h 797"/>
                  <a:gd name="T26" fmla="*/ 505 w 566"/>
                  <a:gd name="T27" fmla="*/ 378 h 797"/>
                  <a:gd name="T28" fmla="*/ 494 w 566"/>
                  <a:gd name="T29" fmla="*/ 378 h 797"/>
                  <a:gd name="T30" fmla="*/ 494 w 566"/>
                  <a:gd name="T31" fmla="*/ 367 h 797"/>
                  <a:gd name="T32" fmla="*/ 494 w 566"/>
                  <a:gd name="T33" fmla="*/ 308 h 797"/>
                  <a:gd name="T34" fmla="*/ 483 w 566"/>
                  <a:gd name="T35" fmla="*/ 296 h 797"/>
                  <a:gd name="T36" fmla="*/ 457 w 566"/>
                  <a:gd name="T37" fmla="*/ 296 h 797"/>
                  <a:gd name="T38" fmla="*/ 446 w 566"/>
                  <a:gd name="T39" fmla="*/ 308 h 797"/>
                  <a:gd name="T40" fmla="*/ 446 w 566"/>
                  <a:gd name="T41" fmla="*/ 779 h 797"/>
                  <a:gd name="T42" fmla="*/ 446 w 566"/>
                  <a:gd name="T43" fmla="*/ 790 h 797"/>
                  <a:gd name="T44" fmla="*/ 435 w 566"/>
                  <a:gd name="T45" fmla="*/ 790 h 797"/>
                  <a:gd name="T46" fmla="*/ 387 w 566"/>
                  <a:gd name="T47" fmla="*/ 790 h 797"/>
                  <a:gd name="T48" fmla="*/ 375 w 566"/>
                  <a:gd name="T49" fmla="*/ 790 h 797"/>
                  <a:gd name="T50" fmla="*/ 375 w 566"/>
                  <a:gd name="T51" fmla="*/ 779 h 797"/>
                  <a:gd name="T52" fmla="*/ 375 w 566"/>
                  <a:gd name="T53" fmla="*/ 333 h 797"/>
                  <a:gd name="T54" fmla="*/ 302 w 566"/>
                  <a:gd name="T55" fmla="*/ 322 h 797"/>
                  <a:gd name="T56" fmla="*/ 299 w 566"/>
                  <a:gd name="T57" fmla="*/ 322 h 797"/>
                  <a:gd name="T58" fmla="*/ 265 w 566"/>
                  <a:gd name="T59" fmla="*/ 299 h 797"/>
                  <a:gd name="T60" fmla="*/ 260 w 566"/>
                  <a:gd name="T61" fmla="*/ 299 h 797"/>
                  <a:gd name="T62" fmla="*/ 254 w 566"/>
                  <a:gd name="T63" fmla="*/ 305 h 797"/>
                  <a:gd name="T64" fmla="*/ 223 w 566"/>
                  <a:gd name="T65" fmla="*/ 381 h 797"/>
                  <a:gd name="T66" fmla="*/ 217 w 566"/>
                  <a:gd name="T67" fmla="*/ 398 h 797"/>
                  <a:gd name="T68" fmla="*/ 127 w 566"/>
                  <a:gd name="T69" fmla="*/ 641 h 797"/>
                  <a:gd name="T70" fmla="*/ 99 w 566"/>
                  <a:gd name="T71" fmla="*/ 722 h 797"/>
                  <a:gd name="T72" fmla="*/ 79 w 566"/>
                  <a:gd name="T73" fmla="*/ 790 h 797"/>
                  <a:gd name="T74" fmla="*/ 71 w 566"/>
                  <a:gd name="T75" fmla="*/ 796 h 797"/>
                  <a:gd name="T76" fmla="*/ 9 w 566"/>
                  <a:gd name="T77" fmla="*/ 796 h 797"/>
                  <a:gd name="T78" fmla="*/ 0 w 566"/>
                  <a:gd name="T79" fmla="*/ 787 h 797"/>
                  <a:gd name="T80" fmla="*/ 0 w 566"/>
                  <a:gd name="T81" fmla="*/ 423 h 797"/>
                  <a:gd name="T82" fmla="*/ 6 w 566"/>
                  <a:gd name="T83" fmla="*/ 375 h 797"/>
                  <a:gd name="T84" fmla="*/ 209 w 566"/>
                  <a:gd name="T85" fmla="*/ 1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6" h="797">
                    <a:moveTo>
                      <a:pt x="209" y="11"/>
                    </a:moveTo>
                    <a:cubicBezTo>
                      <a:pt x="226" y="0"/>
                      <a:pt x="248" y="0"/>
                      <a:pt x="263" y="14"/>
                    </a:cubicBezTo>
                    <a:lnTo>
                      <a:pt x="282" y="31"/>
                    </a:lnTo>
                    <a:cubicBezTo>
                      <a:pt x="296" y="42"/>
                      <a:pt x="305" y="62"/>
                      <a:pt x="308" y="79"/>
                    </a:cubicBezTo>
                    <a:lnTo>
                      <a:pt x="330" y="212"/>
                    </a:lnTo>
                    <a:cubicBezTo>
                      <a:pt x="330" y="214"/>
                      <a:pt x="333" y="217"/>
                      <a:pt x="333" y="217"/>
                    </a:cubicBezTo>
                    <a:lnTo>
                      <a:pt x="395" y="254"/>
                    </a:lnTo>
                    <a:cubicBezTo>
                      <a:pt x="409" y="237"/>
                      <a:pt x="432" y="226"/>
                      <a:pt x="457" y="226"/>
                    </a:cubicBezTo>
                    <a:lnTo>
                      <a:pt x="483" y="226"/>
                    </a:lnTo>
                    <a:cubicBezTo>
                      <a:pt x="528" y="226"/>
                      <a:pt x="565" y="262"/>
                      <a:pt x="565" y="308"/>
                    </a:cubicBezTo>
                    <a:lnTo>
                      <a:pt x="565" y="367"/>
                    </a:lnTo>
                    <a:lnTo>
                      <a:pt x="565" y="378"/>
                    </a:lnTo>
                    <a:lnTo>
                      <a:pt x="553" y="378"/>
                    </a:lnTo>
                    <a:lnTo>
                      <a:pt x="505" y="378"/>
                    </a:lnTo>
                    <a:lnTo>
                      <a:pt x="494" y="378"/>
                    </a:lnTo>
                    <a:lnTo>
                      <a:pt x="494" y="367"/>
                    </a:lnTo>
                    <a:lnTo>
                      <a:pt x="494" y="308"/>
                    </a:lnTo>
                    <a:cubicBezTo>
                      <a:pt x="494" y="302"/>
                      <a:pt x="488" y="296"/>
                      <a:pt x="483" y="296"/>
                    </a:cubicBezTo>
                    <a:lnTo>
                      <a:pt x="457" y="296"/>
                    </a:lnTo>
                    <a:cubicBezTo>
                      <a:pt x="452" y="296"/>
                      <a:pt x="446" y="302"/>
                      <a:pt x="446" y="308"/>
                    </a:cubicBezTo>
                    <a:lnTo>
                      <a:pt x="446" y="779"/>
                    </a:lnTo>
                    <a:lnTo>
                      <a:pt x="446" y="790"/>
                    </a:lnTo>
                    <a:lnTo>
                      <a:pt x="435" y="790"/>
                    </a:lnTo>
                    <a:lnTo>
                      <a:pt x="387" y="790"/>
                    </a:lnTo>
                    <a:lnTo>
                      <a:pt x="375" y="790"/>
                    </a:lnTo>
                    <a:lnTo>
                      <a:pt x="375" y="779"/>
                    </a:lnTo>
                    <a:lnTo>
                      <a:pt x="375" y="333"/>
                    </a:lnTo>
                    <a:lnTo>
                      <a:pt x="302" y="322"/>
                    </a:lnTo>
                    <a:lnTo>
                      <a:pt x="299" y="322"/>
                    </a:lnTo>
                    <a:lnTo>
                      <a:pt x="265" y="299"/>
                    </a:lnTo>
                    <a:cubicBezTo>
                      <a:pt x="263" y="299"/>
                      <a:pt x="260" y="296"/>
                      <a:pt x="260" y="299"/>
                    </a:cubicBezTo>
                    <a:cubicBezTo>
                      <a:pt x="257" y="299"/>
                      <a:pt x="257" y="302"/>
                      <a:pt x="254" y="305"/>
                    </a:cubicBezTo>
                    <a:cubicBezTo>
                      <a:pt x="243" y="330"/>
                      <a:pt x="234" y="356"/>
                      <a:pt x="223" y="381"/>
                    </a:cubicBezTo>
                    <a:cubicBezTo>
                      <a:pt x="220" y="387"/>
                      <a:pt x="217" y="392"/>
                      <a:pt x="217" y="398"/>
                    </a:cubicBezTo>
                    <a:cubicBezTo>
                      <a:pt x="181" y="491"/>
                      <a:pt x="150" y="576"/>
                      <a:pt x="127" y="641"/>
                    </a:cubicBezTo>
                    <a:cubicBezTo>
                      <a:pt x="116" y="672"/>
                      <a:pt x="107" y="700"/>
                      <a:pt x="99" y="722"/>
                    </a:cubicBezTo>
                    <a:cubicBezTo>
                      <a:pt x="88" y="756"/>
                      <a:pt x="82" y="779"/>
                      <a:pt x="79" y="790"/>
                    </a:cubicBezTo>
                    <a:cubicBezTo>
                      <a:pt x="79" y="793"/>
                      <a:pt x="76" y="796"/>
                      <a:pt x="71" y="796"/>
                    </a:cubicBezTo>
                    <a:lnTo>
                      <a:pt x="9" y="796"/>
                    </a:lnTo>
                    <a:cubicBezTo>
                      <a:pt x="3" y="796"/>
                      <a:pt x="0" y="793"/>
                      <a:pt x="0" y="787"/>
                    </a:cubicBezTo>
                    <a:lnTo>
                      <a:pt x="0" y="423"/>
                    </a:lnTo>
                    <a:cubicBezTo>
                      <a:pt x="0" y="406"/>
                      <a:pt x="3" y="392"/>
                      <a:pt x="6" y="375"/>
                    </a:cubicBezTo>
                    <a:cubicBezTo>
                      <a:pt x="28" y="302"/>
                      <a:pt x="96" y="96"/>
                      <a:pt x="209" y="11"/>
                    </a:cubicBez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00" dirty="0">
                  <a:solidFill>
                    <a:srgbClr val="000000"/>
                  </a:solidFill>
                </a:endParaRPr>
              </a:p>
            </p:txBody>
          </p:sp>
          <p:sp>
            <p:nvSpPr>
              <p:cNvPr id="597" name="Freeform 58"/>
              <p:cNvSpPr>
                <a:spLocks noChangeArrowheads="1"/>
              </p:cNvSpPr>
              <p:nvPr/>
            </p:nvSpPr>
            <p:spPr bwMode="auto">
              <a:xfrm>
                <a:off x="10846352" y="3146234"/>
                <a:ext cx="122361" cy="125186"/>
              </a:xfrm>
              <a:custGeom>
                <a:avLst/>
                <a:gdLst>
                  <a:gd name="T0" fmla="*/ 243 w 244"/>
                  <a:gd name="T1" fmla="*/ 121 h 243"/>
                  <a:gd name="T2" fmla="*/ 227 w 244"/>
                  <a:gd name="T3" fmla="*/ 182 h 243"/>
                  <a:gd name="T4" fmla="*/ 182 w 244"/>
                  <a:gd name="T5" fmla="*/ 226 h 243"/>
                  <a:gd name="T6" fmla="*/ 121 w 244"/>
                  <a:gd name="T7" fmla="*/ 242 h 243"/>
                  <a:gd name="T8" fmla="*/ 61 w 244"/>
                  <a:gd name="T9" fmla="*/ 226 h 243"/>
                  <a:gd name="T10" fmla="*/ 16 w 244"/>
                  <a:gd name="T11" fmla="*/ 182 h 243"/>
                  <a:gd name="T12" fmla="*/ 0 w 244"/>
                  <a:gd name="T13" fmla="*/ 121 h 243"/>
                  <a:gd name="T14" fmla="*/ 16 w 244"/>
                  <a:gd name="T15" fmla="*/ 60 h 243"/>
                  <a:gd name="T16" fmla="*/ 61 w 244"/>
                  <a:gd name="T17" fmla="*/ 16 h 243"/>
                  <a:gd name="T18" fmla="*/ 121 w 244"/>
                  <a:gd name="T19" fmla="*/ 0 h 243"/>
                  <a:gd name="T20" fmla="*/ 182 w 244"/>
                  <a:gd name="T21" fmla="*/ 16 h 243"/>
                  <a:gd name="T22" fmla="*/ 227 w 244"/>
                  <a:gd name="T23" fmla="*/ 60 h 243"/>
                  <a:gd name="T24" fmla="*/ 243 w 244"/>
                  <a:gd name="T25"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243">
                    <a:moveTo>
                      <a:pt x="243" y="121"/>
                    </a:moveTo>
                    <a:cubicBezTo>
                      <a:pt x="243" y="143"/>
                      <a:pt x="239" y="162"/>
                      <a:pt x="227" y="182"/>
                    </a:cubicBezTo>
                    <a:cubicBezTo>
                      <a:pt x="216" y="201"/>
                      <a:pt x="202" y="215"/>
                      <a:pt x="182" y="226"/>
                    </a:cubicBezTo>
                    <a:cubicBezTo>
                      <a:pt x="163" y="237"/>
                      <a:pt x="144" y="242"/>
                      <a:pt x="121" y="242"/>
                    </a:cubicBezTo>
                    <a:cubicBezTo>
                      <a:pt x="99" y="242"/>
                      <a:pt x="81" y="237"/>
                      <a:pt x="61" y="226"/>
                    </a:cubicBezTo>
                    <a:cubicBezTo>
                      <a:pt x="42" y="215"/>
                      <a:pt x="28" y="201"/>
                      <a:pt x="16" y="182"/>
                    </a:cubicBezTo>
                    <a:cubicBezTo>
                      <a:pt x="5" y="162"/>
                      <a:pt x="0" y="143"/>
                      <a:pt x="0" y="121"/>
                    </a:cubicBezTo>
                    <a:cubicBezTo>
                      <a:pt x="0" y="99"/>
                      <a:pt x="5" y="79"/>
                      <a:pt x="16" y="60"/>
                    </a:cubicBezTo>
                    <a:cubicBezTo>
                      <a:pt x="28" y="40"/>
                      <a:pt x="42" y="27"/>
                      <a:pt x="61" y="16"/>
                    </a:cubicBezTo>
                    <a:cubicBezTo>
                      <a:pt x="81" y="5"/>
                      <a:pt x="99" y="0"/>
                      <a:pt x="121" y="0"/>
                    </a:cubicBezTo>
                    <a:cubicBezTo>
                      <a:pt x="144" y="0"/>
                      <a:pt x="163" y="5"/>
                      <a:pt x="182" y="16"/>
                    </a:cubicBezTo>
                    <a:cubicBezTo>
                      <a:pt x="202" y="27"/>
                      <a:pt x="216" y="40"/>
                      <a:pt x="227" y="60"/>
                    </a:cubicBezTo>
                    <a:cubicBezTo>
                      <a:pt x="239" y="79"/>
                      <a:pt x="243" y="99"/>
                      <a:pt x="243" y="121"/>
                    </a:cubicBez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00" dirty="0">
                  <a:solidFill>
                    <a:srgbClr val="000000"/>
                  </a:solidFill>
                </a:endParaRPr>
              </a:p>
            </p:txBody>
          </p:sp>
        </p:grpSp>
        <p:sp>
          <p:nvSpPr>
            <p:cNvPr id="594" name="Oval 593"/>
            <p:cNvSpPr/>
            <p:nvPr/>
          </p:nvSpPr>
          <p:spPr>
            <a:xfrm>
              <a:off x="10379606" y="2755214"/>
              <a:ext cx="148708" cy="1487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sp>
          <p:nvSpPr>
            <p:cNvPr id="595" name="Freeform 44"/>
            <p:cNvSpPr>
              <a:spLocks/>
            </p:cNvSpPr>
            <p:nvPr/>
          </p:nvSpPr>
          <p:spPr bwMode="auto">
            <a:xfrm>
              <a:off x="10426211" y="2778921"/>
              <a:ext cx="55499" cy="101295"/>
            </a:xfrm>
            <a:custGeom>
              <a:avLst/>
              <a:gdLst/>
              <a:ahLst/>
              <a:cxnLst>
                <a:cxn ang="0">
                  <a:pos x="46" y="221"/>
                </a:cxn>
                <a:cxn ang="0">
                  <a:pos x="46" y="195"/>
                </a:cxn>
                <a:cxn ang="0">
                  <a:pos x="0" y="183"/>
                </a:cxn>
                <a:cxn ang="0">
                  <a:pos x="9" y="152"/>
                </a:cxn>
                <a:cxn ang="0">
                  <a:pos x="53" y="163"/>
                </a:cxn>
                <a:cxn ang="0">
                  <a:pos x="79" y="147"/>
                </a:cxn>
                <a:cxn ang="0">
                  <a:pos x="51" y="123"/>
                </a:cxn>
                <a:cxn ang="0">
                  <a:pos x="2" y="74"/>
                </a:cxn>
                <a:cxn ang="0">
                  <a:pos x="48" y="25"/>
                </a:cxn>
                <a:cxn ang="0">
                  <a:pos x="48" y="0"/>
                </a:cxn>
                <a:cxn ang="0">
                  <a:pos x="74" y="0"/>
                </a:cxn>
                <a:cxn ang="0">
                  <a:pos x="74" y="23"/>
                </a:cxn>
                <a:cxn ang="0">
                  <a:pos x="114" y="32"/>
                </a:cxn>
                <a:cxn ang="0">
                  <a:pos x="106" y="63"/>
                </a:cxn>
                <a:cxn ang="0">
                  <a:pos x="67" y="54"/>
                </a:cxn>
                <a:cxn ang="0">
                  <a:pos x="43" y="69"/>
                </a:cxn>
                <a:cxn ang="0">
                  <a:pos x="76" y="92"/>
                </a:cxn>
                <a:cxn ang="0">
                  <a:pos x="121" y="143"/>
                </a:cxn>
                <a:cxn ang="0">
                  <a:pos x="73" y="193"/>
                </a:cxn>
                <a:cxn ang="0">
                  <a:pos x="73" y="221"/>
                </a:cxn>
                <a:cxn ang="0">
                  <a:pos x="46" y="221"/>
                </a:cxn>
              </a:cxnLst>
              <a:rect l="0" t="0" r="r" b="b"/>
              <a:pathLst>
                <a:path w="121" h="221">
                  <a:moveTo>
                    <a:pt x="46" y="221"/>
                  </a:moveTo>
                  <a:cubicBezTo>
                    <a:pt x="46" y="195"/>
                    <a:pt x="46" y="195"/>
                    <a:pt x="46" y="195"/>
                  </a:cubicBezTo>
                  <a:cubicBezTo>
                    <a:pt x="28" y="194"/>
                    <a:pt x="11" y="189"/>
                    <a:pt x="0" y="183"/>
                  </a:cubicBezTo>
                  <a:cubicBezTo>
                    <a:pt x="9" y="152"/>
                    <a:pt x="9" y="152"/>
                    <a:pt x="9" y="152"/>
                  </a:cubicBezTo>
                  <a:cubicBezTo>
                    <a:pt x="20" y="158"/>
                    <a:pt x="36" y="163"/>
                    <a:pt x="53" y="163"/>
                  </a:cubicBezTo>
                  <a:cubicBezTo>
                    <a:pt x="69" y="163"/>
                    <a:pt x="79" y="158"/>
                    <a:pt x="79" y="147"/>
                  </a:cubicBezTo>
                  <a:cubicBezTo>
                    <a:pt x="79" y="136"/>
                    <a:pt x="71" y="130"/>
                    <a:pt x="51" y="123"/>
                  </a:cubicBezTo>
                  <a:cubicBezTo>
                    <a:pt x="22" y="113"/>
                    <a:pt x="2" y="100"/>
                    <a:pt x="2" y="74"/>
                  </a:cubicBezTo>
                  <a:cubicBezTo>
                    <a:pt x="2" y="50"/>
                    <a:pt x="19" y="31"/>
                    <a:pt x="48" y="25"/>
                  </a:cubicBezTo>
                  <a:cubicBezTo>
                    <a:pt x="48" y="0"/>
                    <a:pt x="48" y="0"/>
                    <a:pt x="48" y="0"/>
                  </a:cubicBezTo>
                  <a:cubicBezTo>
                    <a:pt x="74" y="0"/>
                    <a:pt x="74" y="0"/>
                    <a:pt x="74" y="0"/>
                  </a:cubicBezTo>
                  <a:cubicBezTo>
                    <a:pt x="74" y="23"/>
                    <a:pt x="74" y="23"/>
                    <a:pt x="74" y="23"/>
                  </a:cubicBezTo>
                  <a:cubicBezTo>
                    <a:pt x="92" y="24"/>
                    <a:pt x="105" y="28"/>
                    <a:pt x="114" y="32"/>
                  </a:cubicBezTo>
                  <a:cubicBezTo>
                    <a:pt x="106" y="63"/>
                    <a:pt x="106" y="63"/>
                    <a:pt x="106" y="63"/>
                  </a:cubicBezTo>
                  <a:cubicBezTo>
                    <a:pt x="99" y="60"/>
                    <a:pt x="86" y="54"/>
                    <a:pt x="67" y="54"/>
                  </a:cubicBezTo>
                  <a:cubicBezTo>
                    <a:pt x="49" y="54"/>
                    <a:pt x="43" y="61"/>
                    <a:pt x="43" y="69"/>
                  </a:cubicBezTo>
                  <a:cubicBezTo>
                    <a:pt x="43" y="78"/>
                    <a:pt x="53" y="84"/>
                    <a:pt x="76" y="92"/>
                  </a:cubicBezTo>
                  <a:cubicBezTo>
                    <a:pt x="108" y="104"/>
                    <a:pt x="121" y="118"/>
                    <a:pt x="121" y="143"/>
                  </a:cubicBezTo>
                  <a:cubicBezTo>
                    <a:pt x="121" y="167"/>
                    <a:pt x="104" y="188"/>
                    <a:pt x="73" y="193"/>
                  </a:cubicBezTo>
                  <a:cubicBezTo>
                    <a:pt x="73" y="221"/>
                    <a:pt x="73" y="221"/>
                    <a:pt x="73" y="221"/>
                  </a:cubicBezTo>
                  <a:lnTo>
                    <a:pt x="46" y="221"/>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98" name="Group 32"/>
          <p:cNvGrpSpPr>
            <a:grpSpLocks noChangeAspect="1"/>
          </p:cNvGrpSpPr>
          <p:nvPr/>
        </p:nvGrpSpPr>
        <p:grpSpPr bwMode="auto">
          <a:xfrm>
            <a:off x="6435959" y="5065564"/>
            <a:ext cx="258893" cy="247522"/>
            <a:chOff x="2212" y="1568"/>
            <a:chExt cx="1339" cy="1184"/>
          </a:xfrm>
          <a:solidFill>
            <a:schemeClr val="bg1"/>
          </a:solidFill>
        </p:grpSpPr>
        <p:sp>
          <p:nvSpPr>
            <p:cNvPr id="599" name="Freeform 33"/>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0" name="Freeform 34"/>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1" name="Freeform 35"/>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2" name="Freeform 36"/>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3" name="Freeform 37"/>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604" name="Group 603"/>
          <p:cNvGrpSpPr/>
          <p:nvPr/>
        </p:nvGrpSpPr>
        <p:grpSpPr>
          <a:xfrm>
            <a:off x="8074065" y="4216365"/>
            <a:ext cx="248580" cy="266541"/>
            <a:chOff x="10967027" y="3917555"/>
            <a:chExt cx="634557" cy="629283"/>
          </a:xfrm>
          <a:solidFill>
            <a:schemeClr val="bg1"/>
          </a:solidFill>
        </p:grpSpPr>
        <p:grpSp>
          <p:nvGrpSpPr>
            <p:cNvPr id="605" name="Group 20"/>
            <p:cNvGrpSpPr>
              <a:grpSpLocks noChangeAspect="1"/>
            </p:cNvGrpSpPr>
            <p:nvPr/>
          </p:nvGrpSpPr>
          <p:grpSpPr bwMode="auto">
            <a:xfrm>
              <a:off x="10967027" y="3917555"/>
              <a:ext cx="634557" cy="629283"/>
              <a:chOff x="2703" y="1982"/>
              <a:chExt cx="361" cy="358"/>
            </a:xfrm>
            <a:grpFill/>
          </p:grpSpPr>
          <p:sp>
            <p:nvSpPr>
              <p:cNvPr id="607" name="Freeform 21"/>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8" name="Freeform 22"/>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sp>
          <p:nvSpPr>
            <p:cNvPr id="606" name="Freeform 6"/>
            <p:cNvSpPr>
              <a:spLocks noEditPoints="1"/>
            </p:cNvSpPr>
            <p:nvPr/>
          </p:nvSpPr>
          <p:spPr bwMode="auto">
            <a:xfrm>
              <a:off x="11059520" y="4076304"/>
              <a:ext cx="283328" cy="150530"/>
            </a:xfrm>
            <a:custGeom>
              <a:avLst/>
              <a:gdLst/>
              <a:ahLst/>
              <a:cxnLst>
                <a:cxn ang="0">
                  <a:pos x="325" y="0"/>
                </a:cxn>
                <a:cxn ang="0">
                  <a:pos x="0" y="173"/>
                </a:cxn>
                <a:cxn ang="0">
                  <a:pos x="325" y="345"/>
                </a:cxn>
                <a:cxn ang="0">
                  <a:pos x="649" y="173"/>
                </a:cxn>
                <a:cxn ang="0">
                  <a:pos x="325" y="0"/>
                </a:cxn>
                <a:cxn ang="0">
                  <a:pos x="339" y="140"/>
                </a:cxn>
                <a:cxn ang="0">
                  <a:pos x="379" y="100"/>
                </a:cxn>
                <a:cxn ang="0">
                  <a:pos x="419" y="140"/>
                </a:cxn>
                <a:cxn ang="0">
                  <a:pos x="379" y="180"/>
                </a:cxn>
                <a:cxn ang="0">
                  <a:pos x="339" y="140"/>
                </a:cxn>
                <a:cxn ang="0">
                  <a:pos x="46" y="173"/>
                </a:cxn>
                <a:cxn ang="0">
                  <a:pos x="256" y="47"/>
                </a:cxn>
                <a:cxn ang="0">
                  <a:pos x="181" y="174"/>
                </a:cxn>
                <a:cxn ang="0">
                  <a:pos x="252" y="298"/>
                </a:cxn>
                <a:cxn ang="0">
                  <a:pos x="138" y="260"/>
                </a:cxn>
                <a:cxn ang="0">
                  <a:pos x="46" y="173"/>
                </a:cxn>
                <a:cxn ang="0">
                  <a:pos x="399" y="297"/>
                </a:cxn>
                <a:cxn ang="0">
                  <a:pos x="469" y="174"/>
                </a:cxn>
                <a:cxn ang="0">
                  <a:pos x="394" y="47"/>
                </a:cxn>
                <a:cxn ang="0">
                  <a:pos x="604" y="173"/>
                </a:cxn>
                <a:cxn ang="0">
                  <a:pos x="399" y="297"/>
                </a:cxn>
              </a:cxnLst>
              <a:rect l="0" t="0" r="r" b="b"/>
              <a:pathLst>
                <a:path w="649" h="345">
                  <a:moveTo>
                    <a:pt x="325" y="0"/>
                  </a:moveTo>
                  <a:cubicBezTo>
                    <a:pt x="169" y="0"/>
                    <a:pt x="39" y="73"/>
                    <a:pt x="0" y="173"/>
                  </a:cubicBezTo>
                  <a:cubicBezTo>
                    <a:pt x="39" y="272"/>
                    <a:pt x="169" y="345"/>
                    <a:pt x="325" y="345"/>
                  </a:cubicBezTo>
                  <a:cubicBezTo>
                    <a:pt x="480" y="345"/>
                    <a:pt x="611" y="272"/>
                    <a:pt x="649" y="173"/>
                  </a:cubicBezTo>
                  <a:cubicBezTo>
                    <a:pt x="611" y="73"/>
                    <a:pt x="480" y="0"/>
                    <a:pt x="325" y="0"/>
                  </a:cubicBezTo>
                  <a:moveTo>
                    <a:pt x="339" y="140"/>
                  </a:moveTo>
                  <a:cubicBezTo>
                    <a:pt x="339" y="118"/>
                    <a:pt x="356" y="100"/>
                    <a:pt x="379" y="100"/>
                  </a:cubicBezTo>
                  <a:cubicBezTo>
                    <a:pt x="401" y="100"/>
                    <a:pt x="419" y="118"/>
                    <a:pt x="419" y="140"/>
                  </a:cubicBezTo>
                  <a:cubicBezTo>
                    <a:pt x="419" y="162"/>
                    <a:pt x="401" y="180"/>
                    <a:pt x="379" y="180"/>
                  </a:cubicBezTo>
                  <a:cubicBezTo>
                    <a:pt x="356" y="180"/>
                    <a:pt x="339" y="162"/>
                    <a:pt x="339" y="140"/>
                  </a:cubicBezTo>
                  <a:moveTo>
                    <a:pt x="46" y="173"/>
                  </a:moveTo>
                  <a:cubicBezTo>
                    <a:pt x="79" y="110"/>
                    <a:pt x="160" y="63"/>
                    <a:pt x="256" y="47"/>
                  </a:cubicBezTo>
                  <a:cubicBezTo>
                    <a:pt x="211" y="72"/>
                    <a:pt x="181" y="119"/>
                    <a:pt x="181" y="174"/>
                  </a:cubicBezTo>
                  <a:cubicBezTo>
                    <a:pt x="181" y="226"/>
                    <a:pt x="209" y="273"/>
                    <a:pt x="252" y="298"/>
                  </a:cubicBezTo>
                  <a:cubicBezTo>
                    <a:pt x="211" y="291"/>
                    <a:pt x="172" y="278"/>
                    <a:pt x="138" y="260"/>
                  </a:cubicBezTo>
                  <a:cubicBezTo>
                    <a:pt x="96" y="237"/>
                    <a:pt x="63" y="206"/>
                    <a:pt x="46" y="173"/>
                  </a:cubicBezTo>
                  <a:moveTo>
                    <a:pt x="399" y="297"/>
                  </a:moveTo>
                  <a:cubicBezTo>
                    <a:pt x="441" y="272"/>
                    <a:pt x="469" y="226"/>
                    <a:pt x="469" y="174"/>
                  </a:cubicBezTo>
                  <a:cubicBezTo>
                    <a:pt x="469" y="119"/>
                    <a:pt x="438" y="72"/>
                    <a:pt x="394" y="47"/>
                  </a:cubicBezTo>
                  <a:cubicBezTo>
                    <a:pt x="490" y="63"/>
                    <a:pt x="571" y="111"/>
                    <a:pt x="604" y="173"/>
                  </a:cubicBezTo>
                  <a:cubicBezTo>
                    <a:pt x="572" y="234"/>
                    <a:pt x="493" y="281"/>
                    <a:pt x="399" y="29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609" name="Group 608"/>
          <p:cNvGrpSpPr/>
          <p:nvPr/>
        </p:nvGrpSpPr>
        <p:grpSpPr>
          <a:xfrm>
            <a:off x="8615432" y="4158980"/>
            <a:ext cx="365671" cy="381310"/>
            <a:chOff x="3289988" y="722835"/>
            <a:chExt cx="5612022" cy="5412328"/>
          </a:xfrm>
          <a:solidFill>
            <a:schemeClr val="bg1"/>
          </a:solidFill>
        </p:grpSpPr>
        <p:sp>
          <p:nvSpPr>
            <p:cNvPr id="610" name="Freeform 609"/>
            <p:cNvSpPr/>
            <p:nvPr/>
          </p:nvSpPr>
          <p:spPr>
            <a:xfrm>
              <a:off x="5330031" y="286786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1" name="Freeform 610"/>
            <p:cNvSpPr/>
            <p:nvPr/>
          </p:nvSpPr>
          <p:spPr>
            <a:xfrm rot="16200000">
              <a:off x="5933531" y="2310084"/>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4173" rIns="97481" bIns="104170"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12" name="Freeform 611"/>
            <p:cNvSpPr/>
            <p:nvPr/>
          </p:nvSpPr>
          <p:spPr>
            <a:xfrm>
              <a:off x="5330031" y="722835"/>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3" name="Freeform 612"/>
            <p:cNvSpPr/>
            <p:nvPr/>
          </p:nvSpPr>
          <p:spPr>
            <a:xfrm rot="20520000">
              <a:off x="6944806" y="3044818"/>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4172" rIns="97480" bIns="104171"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14" name="Freeform 613"/>
            <p:cNvSpPr/>
            <p:nvPr/>
          </p:nvSpPr>
          <p:spPr>
            <a:xfrm>
              <a:off x="7370073" y="220501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5" name="Freeform 614"/>
            <p:cNvSpPr/>
            <p:nvPr/>
          </p:nvSpPr>
          <p:spPr>
            <a:xfrm rot="3240000">
              <a:off x="6558533" y="4233643"/>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4171" rIns="97481" bIns="104172"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16" name="Freeform 615"/>
            <p:cNvSpPr/>
            <p:nvPr/>
          </p:nvSpPr>
          <p:spPr>
            <a:xfrm>
              <a:off x="6590846" y="4603226"/>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7" name="Freeform 616"/>
            <p:cNvSpPr/>
            <p:nvPr/>
          </p:nvSpPr>
          <p:spPr>
            <a:xfrm rot="18360000">
              <a:off x="5308528" y="4233642"/>
              <a:ext cx="324938" cy="520859"/>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324937" y="416686"/>
                  </a:moveTo>
                  <a:lnTo>
                    <a:pt x="162468" y="416686"/>
                  </a:lnTo>
                  <a:lnTo>
                    <a:pt x="162468" y="520858"/>
                  </a:lnTo>
                  <a:lnTo>
                    <a:pt x="0" y="260429"/>
                  </a:lnTo>
                  <a:lnTo>
                    <a:pt x="162468" y="0"/>
                  </a:lnTo>
                  <a:lnTo>
                    <a:pt x="162468" y="104172"/>
                  </a:lnTo>
                  <a:lnTo>
                    <a:pt x="324937" y="104172"/>
                  </a:lnTo>
                  <a:lnTo>
                    <a:pt x="324937" y="416686"/>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7480" tIns="104171" rIns="1" bIns="104173"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18" name="Freeform 617"/>
            <p:cNvSpPr/>
            <p:nvPr/>
          </p:nvSpPr>
          <p:spPr>
            <a:xfrm>
              <a:off x="4069215" y="4603226"/>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9" name="Freeform 618"/>
            <p:cNvSpPr/>
            <p:nvPr/>
          </p:nvSpPr>
          <p:spPr>
            <a:xfrm rot="22680000">
              <a:off x="4922256" y="3044817"/>
              <a:ext cx="324938" cy="520859"/>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324937" y="416686"/>
                  </a:moveTo>
                  <a:lnTo>
                    <a:pt x="162468" y="416686"/>
                  </a:lnTo>
                  <a:lnTo>
                    <a:pt x="162468" y="520858"/>
                  </a:lnTo>
                  <a:lnTo>
                    <a:pt x="0" y="260429"/>
                  </a:lnTo>
                  <a:lnTo>
                    <a:pt x="162468" y="0"/>
                  </a:lnTo>
                  <a:lnTo>
                    <a:pt x="162468" y="104172"/>
                  </a:lnTo>
                  <a:lnTo>
                    <a:pt x="324937" y="104172"/>
                  </a:lnTo>
                  <a:lnTo>
                    <a:pt x="324937" y="416686"/>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7480" tIns="104173" rIns="1" bIns="104171"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20" name="Freeform 619"/>
            <p:cNvSpPr/>
            <p:nvPr/>
          </p:nvSpPr>
          <p:spPr>
            <a:xfrm>
              <a:off x="3289988" y="220501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6897" tIns="306897" rIns="306897" bIns="306897" numCol="1" spcCol="1270" anchor="ctr" anchorCtr="0">
              <a:noAutofit/>
            </a:bodyPr>
            <a:lstStyle/>
            <a:p>
              <a:pPr lvl="0" algn="ctr" defTabSz="2889250">
                <a:lnSpc>
                  <a:spcPct val="90000"/>
                </a:lnSpc>
                <a:spcBef>
                  <a:spcPct val="0"/>
                </a:spcBef>
                <a:spcAft>
                  <a:spcPct val="35000"/>
                </a:spcAft>
              </a:pPr>
              <a:endParaRPr lang="en-US" sz="1000" kern="1200" dirty="0"/>
            </a:p>
          </p:txBody>
        </p:sp>
      </p:grpSp>
      <p:grpSp>
        <p:nvGrpSpPr>
          <p:cNvPr id="621" name="Group 32">
            <a:extLst>
              <a:ext uri="{FF2B5EF4-FFF2-40B4-BE49-F238E27FC236}">
                <a16:creationId xmlns:a16="http://schemas.microsoft.com/office/drawing/2014/main" xmlns="" id="{67FAEA4E-29EC-C14B-90E4-721421F72EE3}"/>
              </a:ext>
            </a:extLst>
          </p:cNvPr>
          <p:cNvGrpSpPr>
            <a:grpSpLocks noChangeAspect="1"/>
          </p:cNvGrpSpPr>
          <p:nvPr/>
        </p:nvGrpSpPr>
        <p:grpSpPr bwMode="auto">
          <a:xfrm>
            <a:off x="7497889" y="4219201"/>
            <a:ext cx="272854" cy="260869"/>
            <a:chOff x="2212" y="1568"/>
            <a:chExt cx="1339" cy="1184"/>
          </a:xfrm>
          <a:solidFill>
            <a:schemeClr val="bg1"/>
          </a:solidFill>
        </p:grpSpPr>
        <p:sp>
          <p:nvSpPr>
            <p:cNvPr id="622" name="Freeform 33">
              <a:extLst>
                <a:ext uri="{FF2B5EF4-FFF2-40B4-BE49-F238E27FC236}">
                  <a16:creationId xmlns:a16="http://schemas.microsoft.com/office/drawing/2014/main" xmlns="" id="{D50E434D-7F53-FC4E-811C-B21FC01F43B4}"/>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23" name="Freeform 34">
              <a:extLst>
                <a:ext uri="{FF2B5EF4-FFF2-40B4-BE49-F238E27FC236}">
                  <a16:creationId xmlns:a16="http://schemas.microsoft.com/office/drawing/2014/main" xmlns="" id="{DE6B766E-3C78-B948-BA41-71CF8AEEDBF7}"/>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24" name="Freeform 35">
              <a:extLst>
                <a:ext uri="{FF2B5EF4-FFF2-40B4-BE49-F238E27FC236}">
                  <a16:creationId xmlns:a16="http://schemas.microsoft.com/office/drawing/2014/main" xmlns="" id="{6F0D5964-9F6D-EE4D-BED9-4F6A27D02A16}"/>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25" name="Freeform 36">
              <a:extLst>
                <a:ext uri="{FF2B5EF4-FFF2-40B4-BE49-F238E27FC236}">
                  <a16:creationId xmlns:a16="http://schemas.microsoft.com/office/drawing/2014/main" xmlns="" id="{4B2F81AE-BF5C-C64D-A5EF-01EEA9D1DE0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26" name="Freeform 37">
              <a:extLst>
                <a:ext uri="{FF2B5EF4-FFF2-40B4-BE49-F238E27FC236}">
                  <a16:creationId xmlns:a16="http://schemas.microsoft.com/office/drawing/2014/main" xmlns="" id="{8ADC3300-B266-0143-B7F2-2EDC641AFC96}"/>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pic>
        <p:nvPicPr>
          <p:cNvPr id="627" name="Picture 10" descr="Image result for docker repository icon">
            <a:extLst>
              <a:ext uri="{FF2B5EF4-FFF2-40B4-BE49-F238E27FC236}">
                <a16:creationId xmlns:a16="http://schemas.microsoft.com/office/drawing/2014/main" xmlns="" id="{799D20F9-7B25-344D-8B65-4AE13D4060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6872" y="2953257"/>
            <a:ext cx="793982" cy="858485"/>
          </a:xfrm>
          <a:prstGeom prst="rect">
            <a:avLst/>
          </a:prstGeom>
          <a:solidFill>
            <a:srgbClr val="FDFDFD"/>
          </a:solidFill>
        </p:spPr>
      </p:pic>
      <p:pic>
        <p:nvPicPr>
          <p:cNvPr id="221" name="Graphic 24">
            <a:extLst>
              <a:ext uri="{FF2B5EF4-FFF2-40B4-BE49-F238E27FC236}">
                <a16:creationId xmlns:a16="http://schemas.microsoft.com/office/drawing/2014/main" xmlns="" id="{BB6C67D2-879A-444E-9D0B-9E7EE45A90E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720798" y="2297210"/>
            <a:ext cx="259420" cy="259419"/>
          </a:xfrm>
          <a:prstGeom prst="rect">
            <a:avLst/>
          </a:prstGeom>
          <a:effectLst/>
        </p:spPr>
      </p:pic>
      <p:pic>
        <p:nvPicPr>
          <p:cNvPr id="222" name="Graphic 6">
            <a:extLst>
              <a:ext uri="{FF2B5EF4-FFF2-40B4-BE49-F238E27FC236}">
                <a16:creationId xmlns:a16="http://schemas.microsoft.com/office/drawing/2014/main" xmlns="" id="{23FF4E07-521A-4342-8BF9-A319D8BB7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304810" y="2701410"/>
            <a:ext cx="468920" cy="468919"/>
          </a:xfrm>
          <a:prstGeom prst="rect">
            <a:avLst/>
          </a:prstGeom>
          <a:effectLst/>
        </p:spPr>
      </p:pic>
      <p:pic>
        <p:nvPicPr>
          <p:cNvPr id="224" name="Graphic 8">
            <a:extLst>
              <a:ext uri="{FF2B5EF4-FFF2-40B4-BE49-F238E27FC236}">
                <a16:creationId xmlns:a16="http://schemas.microsoft.com/office/drawing/2014/main" xmlns="" id="{E5BCA345-2377-4A32-B7F5-559E334D7E7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6939491" y="2287885"/>
            <a:ext cx="268745" cy="268745"/>
          </a:xfrm>
          <a:prstGeom prst="rect">
            <a:avLst/>
          </a:prstGeom>
          <a:effectLst/>
        </p:spPr>
      </p:pic>
      <p:pic>
        <p:nvPicPr>
          <p:cNvPr id="225" name="Graphic 16">
            <a:extLst>
              <a:ext uri="{FF2B5EF4-FFF2-40B4-BE49-F238E27FC236}">
                <a16:creationId xmlns:a16="http://schemas.microsoft.com/office/drawing/2014/main" xmlns="" id="{F089E1E7-1C6F-44B1-A66F-8F695658262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7813326" y="2287885"/>
            <a:ext cx="225081" cy="225081"/>
          </a:xfrm>
          <a:prstGeom prst="rect">
            <a:avLst/>
          </a:prstGeom>
          <a:effectLst/>
        </p:spPr>
      </p:pic>
      <p:pic>
        <p:nvPicPr>
          <p:cNvPr id="226" name="Graphic 18">
            <a:extLst>
              <a:ext uri="{FF2B5EF4-FFF2-40B4-BE49-F238E27FC236}">
                <a16:creationId xmlns:a16="http://schemas.microsoft.com/office/drawing/2014/main" xmlns="" id="{27FC1E3A-875A-4636-9DA6-06E5F1AD18D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8438636" y="2287885"/>
            <a:ext cx="206937" cy="236500"/>
          </a:xfrm>
          <a:prstGeom prst="rect">
            <a:avLst/>
          </a:prstGeom>
          <a:effectLst/>
        </p:spPr>
      </p:pic>
      <p:pic>
        <p:nvPicPr>
          <p:cNvPr id="227" name="Graphic 14">
            <a:extLst>
              <a:ext uri="{FF2B5EF4-FFF2-40B4-BE49-F238E27FC236}">
                <a16:creationId xmlns:a16="http://schemas.microsoft.com/office/drawing/2014/main" xmlns="" id="{21527560-BA28-411A-8D16-A4DB2C766CA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3784600" y="4803629"/>
            <a:ext cx="339210" cy="339210"/>
          </a:xfrm>
          <a:prstGeom prst="rect">
            <a:avLst/>
          </a:prstGeom>
          <a:effectLst/>
        </p:spPr>
      </p:pic>
      <p:pic>
        <p:nvPicPr>
          <p:cNvPr id="8" name="Graphic 7">
            <a:extLst>
              <a:ext uri="{FF2B5EF4-FFF2-40B4-BE49-F238E27FC236}">
                <a16:creationId xmlns:a16="http://schemas.microsoft.com/office/drawing/2014/main" xmlns="" id="{D78042F1-BBEB-4C81-B857-07263F2B9E7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1102162" y="2284286"/>
            <a:ext cx="260454" cy="260454"/>
          </a:xfrm>
          <a:prstGeom prst="rect">
            <a:avLst/>
          </a:prstGeom>
          <a:effectLst/>
        </p:spPr>
      </p:pic>
      <p:pic>
        <p:nvPicPr>
          <p:cNvPr id="10" name="Graphic 9">
            <a:extLst>
              <a:ext uri="{FF2B5EF4-FFF2-40B4-BE49-F238E27FC236}">
                <a16:creationId xmlns:a16="http://schemas.microsoft.com/office/drawing/2014/main" xmlns="" id="{6581CC78-3AFC-40A1-BB5C-C810485AD0C8}"/>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4691916" y="2297210"/>
            <a:ext cx="231344" cy="231343"/>
          </a:xfrm>
          <a:prstGeom prst="rect">
            <a:avLst/>
          </a:prstGeom>
          <a:effectLst/>
        </p:spPr>
      </p:pic>
      <p:pic>
        <p:nvPicPr>
          <p:cNvPr id="188" name="Graphic 187">
            <a:extLst>
              <a:ext uri="{FF2B5EF4-FFF2-40B4-BE49-F238E27FC236}">
                <a16:creationId xmlns:a16="http://schemas.microsoft.com/office/drawing/2014/main" xmlns="" id="{F49413EA-E34F-45AF-AE78-970B2CBF0B73}"/>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1762844" y="2330547"/>
            <a:ext cx="233698" cy="233698"/>
          </a:xfrm>
          <a:prstGeom prst="rect">
            <a:avLst/>
          </a:prstGeom>
          <a:effectLst/>
        </p:spPr>
      </p:pic>
      <p:grpSp>
        <p:nvGrpSpPr>
          <p:cNvPr id="14" name="Group 13"/>
          <p:cNvGrpSpPr/>
          <p:nvPr/>
        </p:nvGrpSpPr>
        <p:grpSpPr>
          <a:xfrm>
            <a:off x="10105807" y="2054018"/>
            <a:ext cx="1019735" cy="3645186"/>
            <a:chOff x="10105807" y="2054018"/>
            <a:chExt cx="1019735" cy="3645186"/>
          </a:xfrm>
        </p:grpSpPr>
        <p:sp>
          <p:nvSpPr>
            <p:cNvPr id="189" name="TextBox 188">
              <a:extLst>
                <a:ext uri="{FF2B5EF4-FFF2-40B4-BE49-F238E27FC236}">
                  <a16:creationId xmlns:a16="http://schemas.microsoft.com/office/drawing/2014/main" xmlns="" id="{6612059F-4159-4819-B190-14586B992FA2}"/>
                </a:ext>
              </a:extLst>
            </p:cNvPr>
            <p:cNvSpPr txBox="1"/>
            <p:nvPr/>
          </p:nvSpPr>
          <p:spPr>
            <a:xfrm>
              <a:off x="10416540" y="2054018"/>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Azure AD</a:t>
              </a:r>
            </a:p>
          </p:txBody>
        </p:sp>
        <p:sp>
          <p:nvSpPr>
            <p:cNvPr id="191" name="TextBox 190">
              <a:extLst>
                <a:ext uri="{FF2B5EF4-FFF2-40B4-BE49-F238E27FC236}">
                  <a16:creationId xmlns:a16="http://schemas.microsoft.com/office/drawing/2014/main" xmlns="" id="{D9F1004E-7CDD-41D5-8BC7-FC8930552462}"/>
                </a:ext>
              </a:extLst>
            </p:cNvPr>
            <p:cNvSpPr txBox="1"/>
            <p:nvPr/>
          </p:nvSpPr>
          <p:spPr>
            <a:xfrm>
              <a:off x="10413906" y="2463946"/>
              <a:ext cx="711635"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Container </a:t>
              </a:r>
              <a:br>
                <a:rPr lang="en-US" sz="800" dirty="0">
                  <a:solidFill>
                    <a:schemeClr val="tx1"/>
                  </a:solidFill>
                </a:rPr>
              </a:br>
              <a:r>
                <a:rPr lang="en-US" sz="800" dirty="0">
                  <a:solidFill>
                    <a:schemeClr val="tx1"/>
                  </a:solidFill>
                </a:rPr>
                <a:t>Registry</a:t>
              </a:r>
            </a:p>
          </p:txBody>
        </p:sp>
        <p:sp>
          <p:nvSpPr>
            <p:cNvPr id="192" name="TextBox 191">
              <a:extLst>
                <a:ext uri="{FF2B5EF4-FFF2-40B4-BE49-F238E27FC236}">
                  <a16:creationId xmlns:a16="http://schemas.microsoft.com/office/drawing/2014/main" xmlns="" id="{FA086715-9AB1-48FB-B956-38E40209E789}"/>
                </a:ext>
              </a:extLst>
            </p:cNvPr>
            <p:cNvSpPr txBox="1"/>
            <p:nvPr/>
          </p:nvSpPr>
          <p:spPr>
            <a:xfrm>
              <a:off x="10411549" y="2873874"/>
              <a:ext cx="71399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Kubernetes</a:t>
              </a:r>
            </a:p>
          </p:txBody>
        </p:sp>
        <p:sp>
          <p:nvSpPr>
            <p:cNvPr id="193" name="TextBox 192">
              <a:extLst>
                <a:ext uri="{FF2B5EF4-FFF2-40B4-BE49-F238E27FC236}">
                  <a16:creationId xmlns:a16="http://schemas.microsoft.com/office/drawing/2014/main" xmlns="" id="{67E20E41-CFBD-4BBC-AA38-DD065D766CE2}"/>
                </a:ext>
              </a:extLst>
            </p:cNvPr>
            <p:cNvSpPr txBox="1"/>
            <p:nvPr/>
          </p:nvSpPr>
          <p:spPr>
            <a:xfrm>
              <a:off x="10416540" y="3283802"/>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KeyVault</a:t>
              </a:r>
            </a:p>
          </p:txBody>
        </p:sp>
        <p:sp>
          <p:nvSpPr>
            <p:cNvPr id="194" name="TextBox 193">
              <a:extLst>
                <a:ext uri="{FF2B5EF4-FFF2-40B4-BE49-F238E27FC236}">
                  <a16:creationId xmlns:a16="http://schemas.microsoft.com/office/drawing/2014/main" xmlns="" id="{4B574A39-ECFB-474C-8C0F-7BE5B9EB716C}"/>
                </a:ext>
              </a:extLst>
            </p:cNvPr>
            <p:cNvSpPr txBox="1"/>
            <p:nvPr/>
          </p:nvSpPr>
          <p:spPr>
            <a:xfrm>
              <a:off x="10423255" y="3693730"/>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Sentinel</a:t>
              </a:r>
            </a:p>
          </p:txBody>
        </p:sp>
        <p:sp>
          <p:nvSpPr>
            <p:cNvPr id="196" name="TextBox 195">
              <a:extLst>
                <a:ext uri="{FF2B5EF4-FFF2-40B4-BE49-F238E27FC236}">
                  <a16:creationId xmlns:a16="http://schemas.microsoft.com/office/drawing/2014/main" xmlns="" id="{7E7740DE-4942-4737-9267-543E1C4B4839}"/>
                </a:ext>
              </a:extLst>
            </p:cNvPr>
            <p:cNvSpPr txBox="1"/>
            <p:nvPr/>
          </p:nvSpPr>
          <p:spPr>
            <a:xfrm>
              <a:off x="10423255" y="4103658"/>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Repos</a:t>
              </a:r>
            </a:p>
          </p:txBody>
        </p:sp>
        <p:sp>
          <p:nvSpPr>
            <p:cNvPr id="197" name="TextBox 196">
              <a:extLst>
                <a:ext uri="{FF2B5EF4-FFF2-40B4-BE49-F238E27FC236}">
                  <a16:creationId xmlns:a16="http://schemas.microsoft.com/office/drawing/2014/main" xmlns="" id="{387543FF-8301-4EA1-8CAE-D9ED26E09C83}"/>
                </a:ext>
              </a:extLst>
            </p:cNvPr>
            <p:cNvSpPr txBox="1"/>
            <p:nvPr/>
          </p:nvSpPr>
          <p:spPr>
            <a:xfrm>
              <a:off x="10423255" y="4513586"/>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Pipeline</a:t>
              </a:r>
            </a:p>
          </p:txBody>
        </p:sp>
        <p:sp>
          <p:nvSpPr>
            <p:cNvPr id="198" name="TextBox 197">
              <a:extLst>
                <a:ext uri="{FF2B5EF4-FFF2-40B4-BE49-F238E27FC236}">
                  <a16:creationId xmlns:a16="http://schemas.microsoft.com/office/drawing/2014/main" xmlns="" id="{B0CB7B37-48C2-4B98-8037-14E9E06D2D2A}"/>
                </a:ext>
              </a:extLst>
            </p:cNvPr>
            <p:cNvSpPr txBox="1"/>
            <p:nvPr/>
          </p:nvSpPr>
          <p:spPr>
            <a:xfrm>
              <a:off x="10423255" y="5333444"/>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Artifacts</a:t>
              </a:r>
            </a:p>
          </p:txBody>
        </p:sp>
        <p:sp>
          <p:nvSpPr>
            <p:cNvPr id="199" name="TextBox 198">
              <a:extLst>
                <a:ext uri="{FF2B5EF4-FFF2-40B4-BE49-F238E27FC236}">
                  <a16:creationId xmlns:a16="http://schemas.microsoft.com/office/drawing/2014/main" xmlns="" id="{B0CB7B37-48C2-4B98-8037-14E9E06D2D2A}"/>
                </a:ext>
              </a:extLst>
            </p:cNvPr>
            <p:cNvSpPr txBox="1"/>
            <p:nvPr/>
          </p:nvSpPr>
          <p:spPr>
            <a:xfrm>
              <a:off x="10423255" y="4923514"/>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DevTest Lab</a:t>
              </a:r>
            </a:p>
          </p:txBody>
        </p:sp>
        <p:pic>
          <p:nvPicPr>
            <p:cNvPr id="219" name="Graphic 153">
              <a:extLst>
                <a:ext uri="{FF2B5EF4-FFF2-40B4-BE49-F238E27FC236}">
                  <a16:creationId xmlns:a16="http://schemas.microsoft.com/office/drawing/2014/main" xmlns="" id="{B003A7EE-C738-48FC-A7EA-389906A39717}"/>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105807" y="2537325"/>
              <a:ext cx="219002" cy="219002"/>
            </a:xfrm>
            <a:prstGeom prst="rect">
              <a:avLst/>
            </a:prstGeom>
          </p:spPr>
        </p:pic>
        <p:pic>
          <p:nvPicPr>
            <p:cNvPr id="220" name="Graphic 158">
              <a:extLst>
                <a:ext uri="{FF2B5EF4-FFF2-40B4-BE49-F238E27FC236}">
                  <a16:creationId xmlns:a16="http://schemas.microsoft.com/office/drawing/2014/main" xmlns="" id="{52A9143E-C247-49E8-B840-240CC9189AC5}"/>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109852" y="2940511"/>
              <a:ext cx="210912" cy="232486"/>
            </a:xfrm>
            <a:prstGeom prst="rect">
              <a:avLst/>
            </a:prstGeom>
          </p:spPr>
        </p:pic>
        <p:pic>
          <p:nvPicPr>
            <p:cNvPr id="223" name="Graphic 10">
              <a:extLst>
                <a:ext uri="{FF2B5EF4-FFF2-40B4-BE49-F238E27FC236}">
                  <a16:creationId xmlns:a16="http://schemas.microsoft.com/office/drawing/2014/main" xmlns="" id="{E6597960-B853-41F2-BE0E-D5083A5C50A7}"/>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10118842" y="2140432"/>
              <a:ext cx="192933" cy="192933"/>
            </a:xfrm>
            <a:prstGeom prst="rect">
              <a:avLst/>
            </a:prstGeom>
          </p:spPr>
        </p:pic>
        <p:pic>
          <p:nvPicPr>
            <p:cNvPr id="228" name="Graphic 169">
              <a:extLst>
                <a:ext uri="{FF2B5EF4-FFF2-40B4-BE49-F238E27FC236}">
                  <a16:creationId xmlns:a16="http://schemas.microsoft.com/office/drawing/2014/main" xmlns="" id="{CE8009CD-74CB-4E5D-A489-EB07D6538304}"/>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128160" y="3379534"/>
              <a:ext cx="174296" cy="174296"/>
            </a:xfrm>
            <a:prstGeom prst="rect">
              <a:avLst/>
            </a:prstGeom>
          </p:spPr>
        </p:pic>
        <p:pic>
          <p:nvPicPr>
            <p:cNvPr id="229" name="Graphic 173">
              <a:extLst>
                <a:ext uri="{FF2B5EF4-FFF2-40B4-BE49-F238E27FC236}">
                  <a16:creationId xmlns:a16="http://schemas.microsoft.com/office/drawing/2014/main" xmlns="" id="{16A4B2D9-DFA6-456D-851E-06D00F2C021D}"/>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140692" y="3791335"/>
              <a:ext cx="149232" cy="170550"/>
            </a:xfrm>
            <a:prstGeom prst="rect">
              <a:avLst/>
            </a:prstGeom>
          </p:spPr>
        </p:pic>
        <p:pic>
          <p:nvPicPr>
            <p:cNvPr id="230" name="Graphic 186">
              <a:extLst>
                <a:ext uri="{FF2B5EF4-FFF2-40B4-BE49-F238E27FC236}">
                  <a16:creationId xmlns:a16="http://schemas.microsoft.com/office/drawing/2014/main" xmlns="" id="{FA1C5A34-46F5-4DCA-ABDC-F8C0A93A2326}"/>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127161" y="5018247"/>
              <a:ext cx="176294" cy="176294"/>
            </a:xfrm>
            <a:prstGeom prst="rect">
              <a:avLst/>
            </a:prstGeom>
          </p:spPr>
        </p:pic>
        <p:pic>
          <p:nvPicPr>
            <p:cNvPr id="231" name="Graphic 181">
              <a:extLst>
                <a:ext uri="{FF2B5EF4-FFF2-40B4-BE49-F238E27FC236}">
                  <a16:creationId xmlns:a16="http://schemas.microsoft.com/office/drawing/2014/main" xmlns="" id="{8D9605A9-1836-4847-A3B5-5DAD96056F04}"/>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10140691" y="4196085"/>
              <a:ext cx="180906" cy="180906"/>
            </a:xfrm>
            <a:prstGeom prst="rect">
              <a:avLst/>
            </a:prstGeom>
          </p:spPr>
        </p:pic>
        <p:pic>
          <p:nvPicPr>
            <p:cNvPr id="232" name="Graphic 184">
              <a:extLst>
                <a:ext uri="{FF2B5EF4-FFF2-40B4-BE49-F238E27FC236}">
                  <a16:creationId xmlns:a16="http://schemas.microsoft.com/office/drawing/2014/main" xmlns="" id="{2330AF44-3C34-4DF0-B2DF-0B02D675B295}"/>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10114725" y="5416749"/>
              <a:ext cx="199151" cy="199151"/>
            </a:xfrm>
            <a:prstGeom prst="rect">
              <a:avLst/>
            </a:prstGeom>
          </p:spPr>
        </p:pic>
        <p:pic>
          <p:nvPicPr>
            <p:cNvPr id="233" name="Graphic 185">
              <a:extLst>
                <a:ext uri="{FF2B5EF4-FFF2-40B4-BE49-F238E27FC236}">
                  <a16:creationId xmlns:a16="http://schemas.microsoft.com/office/drawing/2014/main" xmlns="" id="{90F86FEC-6F15-4307-91CF-46EE277C1EF9}"/>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10118842" y="4605982"/>
              <a:ext cx="180969" cy="180968"/>
            </a:xfrm>
            <a:prstGeom prst="rect">
              <a:avLst/>
            </a:prstGeom>
          </p:spPr>
        </p:pic>
      </p:grpSp>
      <p:sp>
        <p:nvSpPr>
          <p:cNvPr id="234" name="Text Placeholder 3"/>
          <p:cNvSpPr txBox="1">
            <a:spLocks/>
          </p:cNvSpPr>
          <p:nvPr/>
        </p:nvSpPr>
        <p:spPr>
          <a:xfrm>
            <a:off x="998400" y="5722826"/>
            <a:ext cx="1781513" cy="181112"/>
          </a:xfrm>
          <a:prstGeom prst="rect">
            <a:avLst/>
          </a:prstGeom>
        </p:spPr>
        <p:txBody>
          <a:bodyPr lIns="0" tIns="0" rIns="0" bIns="0" anchor="ct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dirty="0">
                <a:solidFill>
                  <a:srgbClr val="000000"/>
                </a:solidFill>
                <a:cs typeface="Helvetica" pitchFamily="34" charset="0"/>
              </a:rPr>
              <a:t>* Note: vendors are representative only</a:t>
            </a:r>
          </a:p>
        </p:txBody>
      </p:sp>
    </p:spTree>
    <p:extLst>
      <p:ext uri="{BB962C8B-B14F-4D97-AF65-F5344CB8AC3E}">
        <p14:creationId xmlns:p14="http://schemas.microsoft.com/office/powerpoint/2010/main" val="1019221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400" y="431800"/>
            <a:ext cx="10195200" cy="533400"/>
          </a:xfrm>
        </p:spPr>
        <p:txBody>
          <a:bodyPr/>
          <a:lstStyle/>
          <a:p>
            <a:r>
              <a:rPr lang="en-US" dirty="0"/>
              <a:t>Overview</a:t>
            </a:r>
            <a:endParaRPr lang="en-US" dirty="0">
              <a:solidFill>
                <a:srgbClr val="FF0000"/>
              </a:solidFill>
            </a:endParaRP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466475" y="1330126"/>
            <a:ext cx="4727125" cy="4554537"/>
          </a:xfrm>
          <a:prstGeom prst="rect">
            <a:avLst/>
          </a:prstGeom>
        </p:spPr>
      </p:pic>
      <p:grpSp>
        <p:nvGrpSpPr>
          <p:cNvPr id="3" name="Group 2"/>
          <p:cNvGrpSpPr/>
          <p:nvPr/>
        </p:nvGrpSpPr>
        <p:grpSpPr>
          <a:xfrm>
            <a:off x="995363" y="1341729"/>
            <a:ext cx="5382859" cy="565690"/>
            <a:chOff x="995363" y="1319670"/>
            <a:chExt cx="5382859" cy="565690"/>
          </a:xfrm>
        </p:grpSpPr>
        <p:sp>
          <p:nvSpPr>
            <p:cNvPr id="15" name="Rectangle 14"/>
            <p:cNvSpPr/>
            <p:nvPr/>
          </p:nvSpPr>
          <p:spPr>
            <a:xfrm>
              <a:off x="1219200" y="1363233"/>
              <a:ext cx="5159022" cy="478565"/>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Introduction</a:t>
              </a:r>
            </a:p>
          </p:txBody>
        </p:sp>
        <p:sp>
          <p:nvSpPr>
            <p:cNvPr id="6" name="Oval 5"/>
            <p:cNvSpPr/>
            <p:nvPr/>
          </p:nvSpPr>
          <p:spPr>
            <a:xfrm>
              <a:off x="995363" y="1319670"/>
              <a:ext cx="565690" cy="5656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a:t>
              </a:r>
            </a:p>
          </p:txBody>
        </p:sp>
      </p:grpSp>
      <p:grpSp>
        <p:nvGrpSpPr>
          <p:cNvPr id="4" name="Group 3"/>
          <p:cNvGrpSpPr/>
          <p:nvPr/>
        </p:nvGrpSpPr>
        <p:grpSpPr>
          <a:xfrm>
            <a:off x="995363" y="2114455"/>
            <a:ext cx="5382859" cy="565690"/>
            <a:chOff x="995363" y="2217025"/>
            <a:chExt cx="5382859" cy="565690"/>
          </a:xfrm>
        </p:grpSpPr>
        <p:sp>
          <p:nvSpPr>
            <p:cNvPr id="16" name="Rectangle 15"/>
            <p:cNvSpPr/>
            <p:nvPr/>
          </p:nvSpPr>
          <p:spPr>
            <a:xfrm>
              <a:off x="1219200" y="2260588"/>
              <a:ext cx="5159022" cy="478565"/>
            </a:xfrm>
            <a:prstGeom prst="rect">
              <a:avLst/>
            </a:prstGeom>
            <a:noFill/>
            <a:ln w="6350">
              <a:solidFill>
                <a:srgbClr val="6D2077"/>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smtClean="0">
                  <a:solidFill>
                    <a:schemeClr val="tx1"/>
                  </a:solidFill>
                </a:rPr>
                <a:t>KPMG with Microsoft</a:t>
              </a:r>
              <a:endParaRPr lang="en-US" sz="1500" dirty="0">
                <a:solidFill>
                  <a:schemeClr val="tx1"/>
                </a:solidFill>
              </a:endParaRPr>
            </a:p>
          </p:txBody>
        </p:sp>
        <p:sp>
          <p:nvSpPr>
            <p:cNvPr id="8" name="Oval 7"/>
            <p:cNvSpPr/>
            <p:nvPr/>
          </p:nvSpPr>
          <p:spPr>
            <a:xfrm>
              <a:off x="995363" y="2217025"/>
              <a:ext cx="565690" cy="5656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II</a:t>
              </a:r>
            </a:p>
          </p:txBody>
        </p:sp>
      </p:grpSp>
      <p:grpSp>
        <p:nvGrpSpPr>
          <p:cNvPr id="7" name="Group 6"/>
          <p:cNvGrpSpPr/>
          <p:nvPr/>
        </p:nvGrpSpPr>
        <p:grpSpPr>
          <a:xfrm>
            <a:off x="995363" y="2913536"/>
            <a:ext cx="5382859" cy="565690"/>
            <a:chOff x="995363" y="3067537"/>
            <a:chExt cx="5382859" cy="565690"/>
          </a:xfrm>
        </p:grpSpPr>
        <p:sp>
          <p:nvSpPr>
            <p:cNvPr id="17" name="Rectangle 16"/>
            <p:cNvSpPr/>
            <p:nvPr/>
          </p:nvSpPr>
          <p:spPr>
            <a:xfrm>
              <a:off x="1219200" y="3111100"/>
              <a:ext cx="5159022" cy="478565"/>
            </a:xfrm>
            <a:prstGeom prst="rect">
              <a:avLst/>
            </a:prstGeom>
            <a:noFill/>
            <a:ln w="635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smtClean="0">
                  <a:solidFill>
                    <a:schemeClr val="tx1"/>
                  </a:solidFill>
                </a:rPr>
                <a:t>Capability framework and reference architecture</a:t>
              </a:r>
              <a:endParaRPr lang="en-US" sz="1500" dirty="0">
                <a:solidFill>
                  <a:schemeClr val="tx1"/>
                </a:solidFill>
              </a:endParaRPr>
            </a:p>
          </p:txBody>
        </p:sp>
        <p:sp>
          <p:nvSpPr>
            <p:cNvPr id="9" name="Oval 8"/>
            <p:cNvSpPr/>
            <p:nvPr/>
          </p:nvSpPr>
          <p:spPr>
            <a:xfrm>
              <a:off x="995363" y="3067537"/>
              <a:ext cx="565690" cy="5656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III</a:t>
              </a:r>
            </a:p>
          </p:txBody>
        </p:sp>
      </p:grpSp>
      <p:grpSp>
        <p:nvGrpSpPr>
          <p:cNvPr id="12" name="Group 11"/>
          <p:cNvGrpSpPr/>
          <p:nvPr/>
        </p:nvGrpSpPr>
        <p:grpSpPr>
          <a:xfrm>
            <a:off x="995363" y="3703130"/>
            <a:ext cx="5382859" cy="565690"/>
            <a:chOff x="995363" y="3997951"/>
            <a:chExt cx="5382859" cy="565690"/>
          </a:xfrm>
        </p:grpSpPr>
        <p:sp>
          <p:nvSpPr>
            <p:cNvPr id="18" name="Rectangle 17"/>
            <p:cNvSpPr/>
            <p:nvPr/>
          </p:nvSpPr>
          <p:spPr>
            <a:xfrm>
              <a:off x="1219200" y="4041514"/>
              <a:ext cx="5159022" cy="478565"/>
            </a:xfrm>
            <a:prstGeom prst="rect">
              <a:avLst/>
            </a:prstGeom>
            <a:noFill/>
            <a:ln w="6350">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smtClean="0">
                  <a:solidFill>
                    <a:schemeClr val="tx1"/>
                  </a:solidFill>
                </a:rPr>
                <a:t>Securing with Azure</a:t>
              </a:r>
              <a:endParaRPr lang="en-US" sz="1500" dirty="0">
                <a:solidFill>
                  <a:schemeClr val="tx1"/>
                </a:solidFill>
              </a:endParaRPr>
            </a:p>
          </p:txBody>
        </p:sp>
        <p:sp>
          <p:nvSpPr>
            <p:cNvPr id="10" name="Oval 9"/>
            <p:cNvSpPr/>
            <p:nvPr/>
          </p:nvSpPr>
          <p:spPr>
            <a:xfrm>
              <a:off x="995363" y="3997951"/>
              <a:ext cx="565690" cy="565690"/>
            </a:xfrm>
            <a:prstGeom prst="ellipse">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IV</a:t>
              </a:r>
            </a:p>
          </p:txBody>
        </p:sp>
      </p:grpSp>
      <p:grpSp>
        <p:nvGrpSpPr>
          <p:cNvPr id="13" name="Group 12"/>
          <p:cNvGrpSpPr/>
          <p:nvPr/>
        </p:nvGrpSpPr>
        <p:grpSpPr>
          <a:xfrm>
            <a:off x="995363" y="4506192"/>
            <a:ext cx="5382859" cy="565690"/>
            <a:chOff x="995363" y="4971927"/>
            <a:chExt cx="5382859" cy="565690"/>
          </a:xfrm>
        </p:grpSpPr>
        <p:sp>
          <p:nvSpPr>
            <p:cNvPr id="19" name="Rectangle 18"/>
            <p:cNvSpPr/>
            <p:nvPr/>
          </p:nvSpPr>
          <p:spPr>
            <a:xfrm>
              <a:off x="1219200" y="5015490"/>
              <a:ext cx="5159022" cy="478565"/>
            </a:xfrm>
            <a:prstGeom prst="rect">
              <a:avLst/>
            </a:prstGeom>
            <a:noFill/>
            <a:ln w="6350">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Our perspective</a:t>
              </a:r>
            </a:p>
          </p:txBody>
        </p:sp>
        <p:sp>
          <p:nvSpPr>
            <p:cNvPr id="11" name="Oval 10"/>
            <p:cNvSpPr/>
            <p:nvPr/>
          </p:nvSpPr>
          <p:spPr>
            <a:xfrm>
              <a:off x="995363" y="4971927"/>
              <a:ext cx="565690" cy="5656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V</a:t>
              </a:r>
            </a:p>
          </p:txBody>
        </p:sp>
      </p:grpSp>
      <p:grpSp>
        <p:nvGrpSpPr>
          <p:cNvPr id="20" name="Group 19"/>
          <p:cNvGrpSpPr/>
          <p:nvPr/>
        </p:nvGrpSpPr>
        <p:grpSpPr>
          <a:xfrm>
            <a:off x="995363" y="5307097"/>
            <a:ext cx="5382859" cy="565690"/>
            <a:chOff x="995363" y="3067537"/>
            <a:chExt cx="5382859" cy="565690"/>
          </a:xfrm>
        </p:grpSpPr>
        <p:sp>
          <p:nvSpPr>
            <p:cNvPr id="21" name="Rectangle 20"/>
            <p:cNvSpPr/>
            <p:nvPr/>
          </p:nvSpPr>
          <p:spPr>
            <a:xfrm>
              <a:off x="1219200" y="3111100"/>
              <a:ext cx="5159022" cy="478565"/>
            </a:xfrm>
            <a:prstGeom prst="rect">
              <a:avLst/>
            </a:prstGeom>
            <a:noFill/>
            <a:ln w="6350">
              <a:solidFill>
                <a:srgbClr val="6D2077"/>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smtClean="0">
                  <a:solidFill>
                    <a:schemeClr val="tx1"/>
                  </a:solidFill>
                </a:rPr>
                <a:t>Case studies</a:t>
              </a:r>
              <a:endParaRPr lang="en-US" sz="1500" dirty="0">
                <a:solidFill>
                  <a:schemeClr val="tx1"/>
                </a:solidFill>
              </a:endParaRPr>
            </a:p>
          </p:txBody>
        </p:sp>
        <p:sp>
          <p:nvSpPr>
            <p:cNvPr id="22" name="Oval 21"/>
            <p:cNvSpPr/>
            <p:nvPr/>
          </p:nvSpPr>
          <p:spPr>
            <a:xfrm>
              <a:off x="995363" y="3067537"/>
              <a:ext cx="565690" cy="565690"/>
            </a:xfrm>
            <a:prstGeom prst="ellipse">
              <a:avLst/>
            </a:prstGeom>
            <a:solidFill>
              <a:srgbClr val="9230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V</a:t>
              </a:r>
              <a:r>
                <a:rPr lang="en-US" sz="1600" dirty="0" smtClean="0">
                  <a:solidFill>
                    <a:prstClr val="white"/>
                  </a:solidFill>
                </a:rPr>
                <a:t>I</a:t>
              </a:r>
              <a:endParaRPr lang="en-US" sz="1600" dirty="0">
                <a:solidFill>
                  <a:prstClr val="white"/>
                </a:solidFill>
              </a:endParaRPr>
            </a:p>
          </p:txBody>
        </p:sp>
      </p:grpSp>
    </p:spTree>
    <p:extLst>
      <p:ext uri="{BB962C8B-B14F-4D97-AF65-F5344CB8AC3E}">
        <p14:creationId xmlns:p14="http://schemas.microsoft.com/office/powerpoint/2010/main" val="333054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Placeholder 1"/>
          <p:cNvSpPr>
            <a:spLocks noGrp="1"/>
          </p:cNvSpPr>
          <p:nvPr>
            <p:ph type="body" sz="quarter" idx="10"/>
          </p:nvPr>
        </p:nvSpPr>
        <p:spPr>
          <a:xfrm>
            <a:off x="996881" y="1330126"/>
            <a:ext cx="10195200" cy="355754"/>
          </a:xfrm>
        </p:spPr>
        <p:txBody>
          <a:bodyPr/>
          <a:lstStyle/>
          <a:p>
            <a:r>
              <a:rPr lang="en-US" sz="1000" dirty="0" smtClean="0"/>
              <a:t>KPMG has worked extensively to help clients meet their cloud goals across industries. The below are examples of some of the Azure work KPMG has been engaged to complete.</a:t>
            </a:r>
          </a:p>
          <a:p>
            <a:endParaRPr lang="en-US" sz="1000" dirty="0"/>
          </a:p>
        </p:txBody>
      </p:sp>
      <p:sp>
        <p:nvSpPr>
          <p:cNvPr id="5" name="object 5"/>
          <p:cNvSpPr txBox="1">
            <a:spLocks noGrp="1"/>
          </p:cNvSpPr>
          <p:nvPr>
            <p:ph type="title"/>
          </p:nvPr>
        </p:nvSpPr>
        <p:spPr/>
        <p:txBody>
          <a:bodyPr/>
          <a:lstStyle/>
          <a:p>
            <a:r>
              <a:rPr lang="en-US" dirty="0" smtClean="0"/>
              <a:t>Client proof points</a:t>
            </a:r>
            <a:endParaRPr lang="en-US" dirty="0"/>
          </a:p>
        </p:txBody>
      </p:sp>
      <p:sp>
        <p:nvSpPr>
          <p:cNvPr id="2" name="Text Placeholder 1"/>
          <p:cNvSpPr>
            <a:spLocks noGrp="1"/>
          </p:cNvSpPr>
          <p:nvPr>
            <p:ph type="body" sz="quarter" idx="12"/>
          </p:nvPr>
        </p:nvSpPr>
        <p:spPr/>
        <p:txBody>
          <a:bodyPr/>
          <a:lstStyle/>
          <a:p>
            <a:r>
              <a:rPr lang="en-US" dirty="0" smtClean="0"/>
              <a:t>Case studies</a:t>
            </a:r>
            <a:endParaRPr lang="en-US" dirty="0"/>
          </a:p>
        </p:txBody>
      </p:sp>
      <p:grpSp>
        <p:nvGrpSpPr>
          <p:cNvPr id="9" name="Group 8"/>
          <p:cNvGrpSpPr/>
          <p:nvPr/>
        </p:nvGrpSpPr>
        <p:grpSpPr>
          <a:xfrm>
            <a:off x="1003313" y="1692697"/>
            <a:ext cx="3200400" cy="1988394"/>
            <a:chOff x="1003314" y="1692697"/>
            <a:chExt cx="3188647" cy="1988394"/>
          </a:xfrm>
        </p:grpSpPr>
        <p:sp>
          <p:nvSpPr>
            <p:cNvPr id="36" name="object 36"/>
            <p:cNvSpPr/>
            <p:nvPr/>
          </p:nvSpPr>
          <p:spPr>
            <a:xfrm>
              <a:off x="1003314"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Target Operating Model &amp; Architecture</a:t>
              </a:r>
            </a:p>
          </p:txBody>
        </p:sp>
        <p:sp>
          <p:nvSpPr>
            <p:cNvPr id="38" name="object 38"/>
            <p:cNvSpPr/>
            <p:nvPr/>
          </p:nvSpPr>
          <p:spPr>
            <a:xfrm>
              <a:off x="199307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major global technology provider built:</a:t>
              </a:r>
            </a:p>
            <a:p>
              <a:pPr marL="219456" indent="-219456">
                <a:spcAft>
                  <a:spcPts val="600"/>
                </a:spcAft>
                <a:buClr>
                  <a:srgbClr val="00338D"/>
                </a:buClr>
                <a:buFont typeface="Arial" panose="020B0604020202020204" pitchFamily="34" charset="0"/>
                <a:buChar char="—"/>
              </a:pPr>
              <a:r>
                <a:rPr lang="en-US" sz="1000" dirty="0"/>
                <a:t>Target model and architecture incorporating Azure PAAS and IAAS services </a:t>
              </a:r>
            </a:p>
            <a:p>
              <a:pPr marL="219456" indent="-219456">
                <a:spcAft>
                  <a:spcPts val="600"/>
                </a:spcAft>
                <a:buClr>
                  <a:srgbClr val="00338D"/>
                </a:buClr>
                <a:buFont typeface="Arial" panose="020B0604020202020204" pitchFamily="34" charset="0"/>
                <a:buChar char="—"/>
              </a:pPr>
              <a:r>
                <a:rPr lang="en-US" sz="1000" dirty="0"/>
                <a:t>FedRAMP compliant Microsoft Azure environment which can be scaled to host future SaaS solutions</a:t>
              </a:r>
            </a:p>
          </p:txBody>
        </p:sp>
      </p:grpSp>
      <p:grpSp>
        <p:nvGrpSpPr>
          <p:cNvPr id="134" name="Group 133"/>
          <p:cNvGrpSpPr/>
          <p:nvPr/>
        </p:nvGrpSpPr>
        <p:grpSpPr>
          <a:xfrm>
            <a:off x="4496182" y="1692697"/>
            <a:ext cx="3196598" cy="1988394"/>
            <a:chOff x="995363" y="1692697"/>
            <a:chExt cx="3196598" cy="1988394"/>
          </a:xfrm>
        </p:grpSpPr>
        <p:sp>
          <p:nvSpPr>
            <p:cNvPr id="135" name="object 36"/>
            <p:cNvSpPr/>
            <p:nvPr/>
          </p:nvSpPr>
          <p:spPr>
            <a:xfrm>
              <a:off x="9953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Cloud Data Migration</a:t>
              </a:r>
            </a:p>
          </p:txBody>
        </p:sp>
        <p:sp>
          <p:nvSpPr>
            <p:cNvPr id="136" name="object 38"/>
            <p:cNvSpPr/>
            <p:nvPr/>
          </p:nvSpPr>
          <p:spPr>
            <a:xfrm>
              <a:off x="199307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major global beverage maker developed:</a:t>
              </a:r>
            </a:p>
            <a:p>
              <a:pPr marL="219456" indent="-219456">
                <a:spcAft>
                  <a:spcPts val="600"/>
                </a:spcAft>
                <a:buClr>
                  <a:srgbClr val="00338D"/>
                </a:buClr>
                <a:buFont typeface="Arial" panose="020B0604020202020204" pitchFamily="34" charset="0"/>
                <a:buChar char="—"/>
              </a:pPr>
              <a:r>
                <a:rPr lang="en-US" sz="1000" dirty="0"/>
                <a:t>Overall strategy with detailed plan to migrate applications leveraging AD Azure and federation services</a:t>
              </a:r>
            </a:p>
            <a:p>
              <a:pPr marL="219456" indent="-219456">
                <a:spcAft>
                  <a:spcPts val="600"/>
                </a:spcAft>
                <a:buClr>
                  <a:srgbClr val="00338D"/>
                </a:buClr>
                <a:buFont typeface="Arial" panose="020B0604020202020204" pitchFamily="34" charset="0"/>
                <a:buChar char="—"/>
              </a:pPr>
              <a:r>
                <a:rPr lang="en-US" sz="1000" dirty="0"/>
                <a:t>CA IAM and AD on-premises footprint reduction and directed migration to MS AD Azure-based security services</a:t>
              </a:r>
            </a:p>
          </p:txBody>
        </p:sp>
      </p:grpSp>
      <p:grpSp>
        <p:nvGrpSpPr>
          <p:cNvPr id="137" name="Group 136"/>
          <p:cNvGrpSpPr/>
          <p:nvPr/>
        </p:nvGrpSpPr>
        <p:grpSpPr>
          <a:xfrm>
            <a:off x="7997002" y="1692697"/>
            <a:ext cx="3201416" cy="1988394"/>
            <a:chOff x="995363" y="1692697"/>
            <a:chExt cx="3201416" cy="1988394"/>
          </a:xfrm>
        </p:grpSpPr>
        <p:sp>
          <p:nvSpPr>
            <p:cNvPr id="138" name="object 36"/>
            <p:cNvSpPr/>
            <p:nvPr/>
          </p:nvSpPr>
          <p:spPr>
            <a:xfrm>
              <a:off x="9953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Security</a:t>
              </a:r>
              <a:br>
                <a:rPr lang="en-US" sz="1000" b="1" dirty="0">
                  <a:solidFill>
                    <a:schemeClr val="bg1"/>
                  </a:solidFill>
                </a:rPr>
              </a:br>
              <a:r>
                <a:rPr lang="en-US" sz="1000" b="1" dirty="0">
                  <a:solidFill>
                    <a:schemeClr val="bg1"/>
                  </a:solidFill>
                </a:rPr>
                <a:t>Compliance</a:t>
              </a:r>
            </a:p>
          </p:txBody>
        </p:sp>
        <p:sp>
          <p:nvSpPr>
            <p:cNvPr id="139" name="object 38"/>
            <p:cNvSpPr/>
            <p:nvPr/>
          </p:nvSpPr>
          <p:spPr>
            <a:xfrm>
              <a:off x="1993075" y="1692697"/>
              <a:ext cx="2203704"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large professional services firm created:</a:t>
              </a:r>
            </a:p>
            <a:p>
              <a:pPr marL="219456" indent="-219456">
                <a:spcAft>
                  <a:spcPts val="600"/>
                </a:spcAft>
                <a:buClr>
                  <a:srgbClr val="00338D"/>
                </a:buClr>
                <a:buFont typeface="Arial" panose="020B0604020202020204" pitchFamily="34" charset="0"/>
                <a:buChar char="—"/>
              </a:pPr>
              <a:r>
                <a:rPr lang="en-US" sz="1000" dirty="0" smtClean="0"/>
                <a:t>Azure </a:t>
              </a:r>
              <a:r>
                <a:rPr lang="en-US" sz="1000" dirty="0"/>
                <a:t>cloud security architecture and controls strategy</a:t>
              </a:r>
            </a:p>
            <a:p>
              <a:pPr marL="219456" indent="-219456">
                <a:spcAft>
                  <a:spcPts val="600"/>
                </a:spcAft>
                <a:buClr>
                  <a:srgbClr val="00338D"/>
                </a:buClr>
                <a:buFont typeface="Arial" panose="020B0604020202020204" pitchFamily="34" charset="0"/>
                <a:buChar char="—"/>
              </a:pPr>
              <a:r>
                <a:rPr lang="en-US" sz="1000" dirty="0"/>
                <a:t>A PCI, HIPAA and NIST 800.53 compliant pre-production environment for sensitive health care data analytics</a:t>
              </a:r>
            </a:p>
          </p:txBody>
        </p:sp>
      </p:grpSp>
      <p:grpSp>
        <p:nvGrpSpPr>
          <p:cNvPr id="10" name="Group 9"/>
          <p:cNvGrpSpPr/>
          <p:nvPr/>
        </p:nvGrpSpPr>
        <p:grpSpPr>
          <a:xfrm>
            <a:off x="2758473" y="3892172"/>
            <a:ext cx="6684717" cy="1988394"/>
            <a:chOff x="1008063" y="3892172"/>
            <a:chExt cx="6684717" cy="1988394"/>
          </a:xfrm>
        </p:grpSpPr>
        <p:grpSp>
          <p:nvGrpSpPr>
            <p:cNvPr id="140" name="Group 139"/>
            <p:cNvGrpSpPr/>
            <p:nvPr/>
          </p:nvGrpSpPr>
          <p:grpSpPr>
            <a:xfrm>
              <a:off x="1008063" y="3892172"/>
              <a:ext cx="3183898" cy="1988394"/>
              <a:chOff x="1008063" y="1692697"/>
              <a:chExt cx="3183898" cy="1988394"/>
            </a:xfrm>
          </p:grpSpPr>
          <p:sp>
            <p:nvSpPr>
              <p:cNvPr id="141" name="object 36"/>
              <p:cNvSpPr/>
              <p:nvPr/>
            </p:nvSpPr>
            <p:spPr>
              <a:xfrm>
                <a:off x="10080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Cloud PaaS Platform Build/Data Migration</a:t>
                </a:r>
              </a:p>
            </p:txBody>
          </p:sp>
          <p:sp>
            <p:nvSpPr>
              <p:cNvPr id="142" name="object 38"/>
              <p:cNvSpPr/>
              <p:nvPr/>
            </p:nvSpPr>
            <p:spPr>
              <a:xfrm>
                <a:off x="199307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large federal government agency built:</a:t>
                </a:r>
              </a:p>
              <a:p>
                <a:pPr marL="219456" indent="-219456">
                  <a:spcAft>
                    <a:spcPts val="600"/>
                  </a:spcAft>
                  <a:buClr>
                    <a:srgbClr val="00338D"/>
                  </a:buClr>
                  <a:buFont typeface="Arial" panose="020B0604020202020204" pitchFamily="34" charset="0"/>
                  <a:buChar char="—"/>
                </a:pPr>
                <a:r>
                  <a:rPr lang="en-US" sz="1000" dirty="0" smtClean="0"/>
                  <a:t>Streamlined </a:t>
                </a:r>
                <a:r>
                  <a:rPr lang="en-US" sz="1000" dirty="0"/>
                  <a:t>modern Azure based LRS using open source technologies and hosted on a Microsoft Azure private Cloud</a:t>
                </a:r>
              </a:p>
              <a:p>
                <a:pPr marL="219456" indent="-219456">
                  <a:spcAft>
                    <a:spcPts val="600"/>
                  </a:spcAft>
                  <a:buClr>
                    <a:srgbClr val="00338D"/>
                  </a:buClr>
                  <a:buFont typeface="Arial" panose="020B0604020202020204" pitchFamily="34" charset="0"/>
                  <a:buChar char="—"/>
                </a:pPr>
                <a:r>
                  <a:rPr lang="en-US" sz="1000" dirty="0"/>
                  <a:t>Data migration from multiple legacy applications</a:t>
                </a:r>
              </a:p>
            </p:txBody>
          </p:sp>
        </p:grpSp>
        <p:grpSp>
          <p:nvGrpSpPr>
            <p:cNvPr id="143" name="Group 142"/>
            <p:cNvGrpSpPr/>
            <p:nvPr/>
          </p:nvGrpSpPr>
          <p:grpSpPr>
            <a:xfrm>
              <a:off x="4508882" y="3892172"/>
              <a:ext cx="3183898" cy="1988394"/>
              <a:chOff x="1008063" y="1692697"/>
              <a:chExt cx="3183898" cy="1988394"/>
            </a:xfrm>
          </p:grpSpPr>
          <p:sp>
            <p:nvSpPr>
              <p:cNvPr id="144" name="object 36"/>
              <p:cNvSpPr/>
              <p:nvPr/>
            </p:nvSpPr>
            <p:spPr>
              <a:xfrm>
                <a:off x="10080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Cloud Native App &amp; Infrastructure Development</a:t>
                </a:r>
              </a:p>
            </p:txBody>
          </p:sp>
          <p:sp>
            <p:nvSpPr>
              <p:cNvPr id="145" name="object 38"/>
              <p:cNvSpPr/>
              <p:nvPr/>
            </p:nvSpPr>
            <p:spPr>
              <a:xfrm>
                <a:off x="199307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non-profit educational firm developed:</a:t>
                </a:r>
              </a:p>
              <a:p>
                <a:pPr marL="219456" indent="-219456">
                  <a:spcAft>
                    <a:spcPts val="600"/>
                  </a:spcAft>
                  <a:buClr>
                    <a:srgbClr val="00338D"/>
                  </a:buClr>
                  <a:buFont typeface="Arial" panose="020B0604020202020204" pitchFamily="34" charset="0"/>
                  <a:buChar char="—"/>
                </a:pPr>
                <a:r>
                  <a:rPr lang="en-US" sz="1000" dirty="0"/>
                  <a:t>Strategy for migration </a:t>
                </a:r>
              </a:p>
              <a:p>
                <a:pPr marL="219456" indent="-219456">
                  <a:spcAft>
                    <a:spcPts val="600"/>
                  </a:spcAft>
                  <a:buClr>
                    <a:srgbClr val="00338D"/>
                  </a:buClr>
                  <a:buFont typeface="Arial" panose="020B0604020202020204" pitchFamily="34" charset="0"/>
                  <a:buChar char="—"/>
                </a:pPr>
                <a:r>
                  <a:rPr lang="en-US" sz="1000" dirty="0"/>
                  <a:t>Moved applications to Azure environment and established a DevOps process using cloud native tools.</a:t>
                </a:r>
              </a:p>
            </p:txBody>
          </p:sp>
        </p:grpSp>
      </p:grpSp>
      <p:grpSp>
        <p:nvGrpSpPr>
          <p:cNvPr id="156" name="Group 5">
            <a:extLst>
              <a:ext uri="{FF2B5EF4-FFF2-40B4-BE49-F238E27FC236}">
                <a16:creationId xmlns:a16="http://schemas.microsoft.com/office/drawing/2014/main" xmlns="" id="{8FD6CFB0-F9D1-44A6-A753-55373D0CC80F}"/>
              </a:ext>
            </a:extLst>
          </p:cNvPr>
          <p:cNvGrpSpPr>
            <a:grpSpLocks noChangeAspect="1"/>
          </p:cNvGrpSpPr>
          <p:nvPr/>
        </p:nvGrpSpPr>
        <p:grpSpPr bwMode="auto">
          <a:xfrm>
            <a:off x="1090692" y="1900287"/>
            <a:ext cx="817726" cy="765883"/>
            <a:chOff x="263" y="675"/>
            <a:chExt cx="733" cy="674"/>
          </a:xfrm>
          <a:solidFill>
            <a:schemeClr val="bg1"/>
          </a:solidFill>
        </p:grpSpPr>
        <p:sp>
          <p:nvSpPr>
            <p:cNvPr id="157" name="Freeform 6">
              <a:extLst>
                <a:ext uri="{FF2B5EF4-FFF2-40B4-BE49-F238E27FC236}">
                  <a16:creationId xmlns:a16="http://schemas.microsoft.com/office/drawing/2014/main" xmlns=""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58" name="Freeform 7">
              <a:extLst>
                <a:ext uri="{FF2B5EF4-FFF2-40B4-BE49-F238E27FC236}">
                  <a16:creationId xmlns:a16="http://schemas.microsoft.com/office/drawing/2014/main" xmlns=""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59" name="Freeform 8">
              <a:extLst>
                <a:ext uri="{FF2B5EF4-FFF2-40B4-BE49-F238E27FC236}">
                  <a16:creationId xmlns:a16="http://schemas.microsoft.com/office/drawing/2014/main" xmlns=""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0" name="Freeform 9">
              <a:extLst>
                <a:ext uri="{FF2B5EF4-FFF2-40B4-BE49-F238E27FC236}">
                  <a16:creationId xmlns:a16="http://schemas.microsoft.com/office/drawing/2014/main" xmlns=""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1" name="Freeform 10">
              <a:extLst>
                <a:ext uri="{FF2B5EF4-FFF2-40B4-BE49-F238E27FC236}">
                  <a16:creationId xmlns:a16="http://schemas.microsoft.com/office/drawing/2014/main" xmlns=""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2" name="Freeform 11">
              <a:extLst>
                <a:ext uri="{FF2B5EF4-FFF2-40B4-BE49-F238E27FC236}">
                  <a16:creationId xmlns:a16="http://schemas.microsoft.com/office/drawing/2014/main" xmlns=""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3" name="Freeform 12">
              <a:extLst>
                <a:ext uri="{FF2B5EF4-FFF2-40B4-BE49-F238E27FC236}">
                  <a16:creationId xmlns:a16="http://schemas.microsoft.com/office/drawing/2014/main" xmlns=""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4" name="Freeform 13">
              <a:extLst>
                <a:ext uri="{FF2B5EF4-FFF2-40B4-BE49-F238E27FC236}">
                  <a16:creationId xmlns:a16="http://schemas.microsoft.com/office/drawing/2014/main" xmlns=""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165"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4573133" y="1893097"/>
            <a:ext cx="807716" cy="780263"/>
            <a:chOff x="3374" y="2011"/>
            <a:chExt cx="1958" cy="1872"/>
          </a:xfrm>
          <a:solidFill>
            <a:srgbClr val="FFFFFF"/>
          </a:solidFill>
        </p:grpSpPr>
        <p:sp>
          <p:nvSpPr>
            <p:cNvPr id="166"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7"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8"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9"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0"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1"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2" name="Freeform 20">
              <a:extLst>
                <a:ext uri="{FF2B5EF4-FFF2-40B4-BE49-F238E27FC236}">
                  <a16:creationId xmlns:a16="http://schemas.microsoft.com/office/drawing/2014/main" xmlns="" id="{D00DB1C5-C8E5-4251-8359-469B23659E72}"/>
                </a:ext>
              </a:extLst>
            </p:cNvPr>
            <p:cNvSpPr>
              <a:spLocks/>
            </p:cNvSpPr>
            <p:nvPr/>
          </p:nvSpPr>
          <p:spPr bwMode="auto">
            <a:xfrm>
              <a:off x="3921" y="2011"/>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173" name="Group 5">
            <a:extLst>
              <a:ext uri="{FF2B5EF4-FFF2-40B4-BE49-F238E27FC236}">
                <a16:creationId xmlns:a16="http://schemas.microsoft.com/office/drawing/2014/main" xmlns="" id="{8FD6CFB0-F9D1-44A6-A753-55373D0CC80F}"/>
              </a:ext>
            </a:extLst>
          </p:cNvPr>
          <p:cNvGrpSpPr>
            <a:grpSpLocks noChangeAspect="1"/>
          </p:cNvGrpSpPr>
          <p:nvPr/>
        </p:nvGrpSpPr>
        <p:grpSpPr bwMode="auto">
          <a:xfrm>
            <a:off x="8139072" y="1916441"/>
            <a:ext cx="783231" cy="733575"/>
            <a:chOff x="263" y="675"/>
            <a:chExt cx="733" cy="674"/>
          </a:xfrm>
          <a:solidFill>
            <a:schemeClr val="bg1"/>
          </a:solidFill>
        </p:grpSpPr>
        <p:sp>
          <p:nvSpPr>
            <p:cNvPr id="174" name="Freeform 6">
              <a:extLst>
                <a:ext uri="{FF2B5EF4-FFF2-40B4-BE49-F238E27FC236}">
                  <a16:creationId xmlns:a16="http://schemas.microsoft.com/office/drawing/2014/main" xmlns=""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5" name="Freeform 7">
              <a:extLst>
                <a:ext uri="{FF2B5EF4-FFF2-40B4-BE49-F238E27FC236}">
                  <a16:creationId xmlns:a16="http://schemas.microsoft.com/office/drawing/2014/main" xmlns=""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6" name="Freeform 8">
              <a:extLst>
                <a:ext uri="{FF2B5EF4-FFF2-40B4-BE49-F238E27FC236}">
                  <a16:creationId xmlns:a16="http://schemas.microsoft.com/office/drawing/2014/main" xmlns=""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7" name="Freeform 9">
              <a:extLst>
                <a:ext uri="{FF2B5EF4-FFF2-40B4-BE49-F238E27FC236}">
                  <a16:creationId xmlns:a16="http://schemas.microsoft.com/office/drawing/2014/main" xmlns=""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8" name="Freeform 10">
              <a:extLst>
                <a:ext uri="{FF2B5EF4-FFF2-40B4-BE49-F238E27FC236}">
                  <a16:creationId xmlns:a16="http://schemas.microsoft.com/office/drawing/2014/main" xmlns=""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9" name="Freeform 11">
              <a:extLst>
                <a:ext uri="{FF2B5EF4-FFF2-40B4-BE49-F238E27FC236}">
                  <a16:creationId xmlns:a16="http://schemas.microsoft.com/office/drawing/2014/main" xmlns=""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0" name="Freeform 12">
              <a:extLst>
                <a:ext uri="{FF2B5EF4-FFF2-40B4-BE49-F238E27FC236}">
                  <a16:creationId xmlns:a16="http://schemas.microsoft.com/office/drawing/2014/main" xmlns=""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1" name="Freeform 13">
              <a:extLst>
                <a:ext uri="{FF2B5EF4-FFF2-40B4-BE49-F238E27FC236}">
                  <a16:creationId xmlns:a16="http://schemas.microsoft.com/office/drawing/2014/main" xmlns=""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182"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2845933" y="4055922"/>
            <a:ext cx="807716" cy="780263"/>
            <a:chOff x="3374" y="2011"/>
            <a:chExt cx="1958" cy="1872"/>
          </a:xfrm>
          <a:solidFill>
            <a:srgbClr val="FFFFFF"/>
          </a:solidFill>
        </p:grpSpPr>
        <p:sp>
          <p:nvSpPr>
            <p:cNvPr id="183"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4"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5"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6"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7"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8"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9" name="Freeform 20">
              <a:extLst>
                <a:ext uri="{FF2B5EF4-FFF2-40B4-BE49-F238E27FC236}">
                  <a16:creationId xmlns:a16="http://schemas.microsoft.com/office/drawing/2014/main" xmlns="" id="{D00DB1C5-C8E5-4251-8359-469B23659E72}"/>
                </a:ext>
              </a:extLst>
            </p:cNvPr>
            <p:cNvSpPr>
              <a:spLocks/>
            </p:cNvSpPr>
            <p:nvPr/>
          </p:nvSpPr>
          <p:spPr bwMode="auto">
            <a:xfrm>
              <a:off x="3921" y="2011"/>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190" name="Freeform 5">
            <a:extLst>
              <a:ext uri="{FF2B5EF4-FFF2-40B4-BE49-F238E27FC236}">
                <a16:creationId xmlns:a16="http://schemas.microsoft.com/office/drawing/2014/main" xmlns="" id="{17B5B064-1790-49DF-A980-99955F330C96}"/>
              </a:ext>
            </a:extLst>
          </p:cNvPr>
          <p:cNvSpPr>
            <a:spLocks noEditPoints="1"/>
          </p:cNvSpPr>
          <p:nvPr/>
        </p:nvSpPr>
        <p:spPr bwMode="auto">
          <a:xfrm>
            <a:off x="6393012" y="4089262"/>
            <a:ext cx="695184" cy="809031"/>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Tree>
    <p:extLst>
      <p:ext uri="{BB962C8B-B14F-4D97-AF65-F5344CB8AC3E}">
        <p14:creationId xmlns:p14="http://schemas.microsoft.com/office/powerpoint/2010/main" val="3475809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kpmg.com/socialmedia</a:t>
            </a:r>
          </a:p>
        </p:txBody>
      </p:sp>
      <p:sp>
        <p:nvSpPr>
          <p:cNvPr id="4" name="Text Placeholder 3"/>
          <p:cNvSpPr>
            <a:spLocks noGrp="1"/>
          </p:cNvSpPr>
          <p:nvPr>
            <p:ph type="body" sz="quarter" idx="13"/>
          </p:nvPr>
        </p:nvSpPr>
        <p:spPr/>
        <p:txBody>
          <a:bodyPr/>
          <a:lstStyle/>
          <a:p>
            <a:r>
              <a:rPr lang="en-US"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upon such information without appropriate professional advice after a thorough examination of the particular situation.</a:t>
            </a:r>
          </a:p>
        </p:txBody>
      </p:sp>
      <p:sp>
        <p:nvSpPr>
          <p:cNvPr id="6" name="Text Placeholder 5"/>
          <p:cNvSpPr>
            <a:spLocks noGrp="1"/>
          </p:cNvSpPr>
          <p:nvPr>
            <p:ph type="body" sz="quarter" idx="15"/>
          </p:nvPr>
        </p:nvSpPr>
        <p:spPr/>
        <p:txBody>
          <a:bodyPr/>
          <a:lstStyle/>
          <a:p>
            <a:r>
              <a:rPr lang="en-US" dirty="0"/>
              <a:t>© 2020 KPMG LLP, a Delaware limited liability partnership and the U.S. member firm of the KPMG network of independent member firms affiliated with KPMG International Cooperative (“KPMG International”), a Swiss entity. </a:t>
            </a:r>
            <a:br>
              <a:rPr lang="en-US" dirty="0"/>
            </a:br>
            <a:r>
              <a:rPr lang="en-US" dirty="0"/>
              <a:t>All rights reserved. NDP083680-1A</a:t>
            </a:r>
          </a:p>
        </p:txBody>
      </p:sp>
      <p:sp>
        <p:nvSpPr>
          <p:cNvPr id="7" name="Text Placeholder 6"/>
          <p:cNvSpPr>
            <a:spLocks noGrp="1"/>
          </p:cNvSpPr>
          <p:nvPr>
            <p:ph type="body" sz="quarter" idx="16"/>
          </p:nvPr>
        </p:nvSpPr>
        <p:spPr/>
        <p:txBody>
          <a:bodyPr/>
          <a:lstStyle/>
          <a:p>
            <a:r>
              <a:rPr lang="en-US" dirty="0"/>
              <a:t>The KPMG name and logo are registered trademarks or trademarks of KPMG International.</a:t>
            </a:r>
          </a:p>
        </p:txBody>
      </p:sp>
      <p:sp>
        <p:nvSpPr>
          <p:cNvPr id="14" name="Rectangle 13"/>
          <p:cNvSpPr/>
          <p:nvPr/>
        </p:nvSpPr>
        <p:spPr>
          <a:xfrm>
            <a:off x="2587669" y="1788014"/>
            <a:ext cx="4892288" cy="461665"/>
          </a:xfrm>
          <a:prstGeom prst="rect">
            <a:avLst/>
          </a:prstGeom>
        </p:spPr>
        <p:txBody>
          <a:bodyPr wrap="square">
            <a:spAutoFit/>
          </a:bodyPr>
          <a:lstStyle/>
          <a:p>
            <a:pPr lvl="0">
              <a:spcAft>
                <a:spcPts val="6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200" dirty="0">
                <a:solidFill>
                  <a:srgbClr val="00338D"/>
                </a:solidFill>
              </a:rPr>
              <a:t>Some or all of the services described herein may not be permissible for KPMG audit clients and their affiliates or related entities.</a:t>
            </a:r>
            <a:endParaRPr lang="en-US" sz="1200" dirty="0"/>
          </a:p>
        </p:txBody>
      </p:sp>
    </p:spTree>
    <p:extLst>
      <p:ext uri="{BB962C8B-B14F-4D97-AF65-F5344CB8AC3E}">
        <p14:creationId xmlns:p14="http://schemas.microsoft.com/office/powerpoint/2010/main" val="997135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D5C9276-4F2D-4401-B6A2-70F6D0FF4202}"/>
              </a:ext>
            </a:extLst>
          </p:cNvPr>
          <p:cNvSpPr>
            <a:spLocks noGrp="1"/>
          </p:cNvSpPr>
          <p:nvPr>
            <p:ph type="title"/>
          </p:nvPr>
        </p:nvSpPr>
        <p:spPr>
          <a:xfrm>
            <a:off x="998400" y="431800"/>
            <a:ext cx="10195200" cy="533400"/>
          </a:xfrm>
        </p:spPr>
        <p:txBody>
          <a:bodyPr/>
          <a:lstStyle/>
          <a:p>
            <a:r>
              <a:rPr lang="en-US" dirty="0"/>
              <a:t>Cloud context and focus has changed</a:t>
            </a:r>
          </a:p>
        </p:txBody>
      </p:sp>
      <p:sp>
        <p:nvSpPr>
          <p:cNvPr id="123" name="Text Placeholder 122"/>
          <p:cNvSpPr>
            <a:spLocks noGrp="1"/>
          </p:cNvSpPr>
          <p:nvPr>
            <p:ph type="body" sz="quarter" idx="12"/>
          </p:nvPr>
        </p:nvSpPr>
        <p:spPr/>
        <p:txBody>
          <a:bodyPr>
            <a:normAutofit lnSpcReduction="10000"/>
          </a:bodyPr>
          <a:lstStyle/>
          <a:p>
            <a:r>
              <a:rPr lang="en-US" dirty="0"/>
              <a:t>Introduction</a:t>
            </a:r>
          </a:p>
        </p:txBody>
      </p:sp>
      <p:sp>
        <p:nvSpPr>
          <p:cNvPr id="416" name="Freeform 415"/>
          <p:cNvSpPr/>
          <p:nvPr/>
        </p:nvSpPr>
        <p:spPr>
          <a:xfrm flipH="1" flipV="1">
            <a:off x="5818306" y="1774821"/>
            <a:ext cx="5382474" cy="3268951"/>
          </a:xfrm>
          <a:custGeom>
            <a:avLst/>
            <a:gdLst>
              <a:gd name="connsiteX0" fmla="*/ 4940082 w 5382474"/>
              <a:gd name="connsiteY0" fmla="*/ 3445171 h 3445171"/>
              <a:gd name="connsiteX1" fmla="*/ 0 w 5382474"/>
              <a:gd name="connsiteY1" fmla="*/ 3445171 h 3445171"/>
              <a:gd name="connsiteX2" fmla="*/ 0 w 5382474"/>
              <a:gd name="connsiteY2" fmla="*/ 0 h 3445171"/>
              <a:gd name="connsiteX3" fmla="*/ 4940082 w 5382474"/>
              <a:gd name="connsiteY3" fmla="*/ 0 h 3445171"/>
              <a:gd name="connsiteX4" fmla="*/ 4940082 w 5382474"/>
              <a:gd name="connsiteY4" fmla="*/ 3982 h 3445171"/>
              <a:gd name="connsiteX5" fmla="*/ 5333867 w 5382474"/>
              <a:gd name="connsiteY5" fmla="*/ 3982 h 3445171"/>
              <a:gd name="connsiteX6" fmla="*/ 4940082 w 5382474"/>
              <a:gd name="connsiteY6" fmla="*/ 1656328 h 3445171"/>
              <a:gd name="connsiteX7" fmla="*/ 4940082 w 5382474"/>
              <a:gd name="connsiteY7" fmla="*/ 1691502 h 3445171"/>
              <a:gd name="connsiteX8" fmla="*/ 5382474 w 5382474"/>
              <a:gd name="connsiteY8" fmla="*/ 3445171 h 3445171"/>
              <a:gd name="connsiteX9" fmla="*/ 4940082 w 5382474"/>
              <a:gd name="connsiteY9" fmla="*/ 3445171 h 344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2474" h="3445171">
                <a:moveTo>
                  <a:pt x="4940082" y="3445171"/>
                </a:moveTo>
                <a:lnTo>
                  <a:pt x="0" y="3445171"/>
                </a:lnTo>
                <a:lnTo>
                  <a:pt x="0" y="0"/>
                </a:lnTo>
                <a:lnTo>
                  <a:pt x="4940082" y="0"/>
                </a:lnTo>
                <a:lnTo>
                  <a:pt x="4940082" y="3982"/>
                </a:lnTo>
                <a:lnTo>
                  <a:pt x="5333867" y="3982"/>
                </a:lnTo>
                <a:lnTo>
                  <a:pt x="4940082" y="1656328"/>
                </a:lnTo>
                <a:lnTo>
                  <a:pt x="4940082" y="1691502"/>
                </a:lnTo>
                <a:lnTo>
                  <a:pt x="5382474" y="3445171"/>
                </a:lnTo>
                <a:lnTo>
                  <a:pt x="4940082" y="3445171"/>
                </a:lnTo>
                <a:close/>
              </a:path>
            </a:pathLst>
          </a:cu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000" dirty="0">
              <a:solidFill>
                <a:schemeClr val="bg1"/>
              </a:solidFill>
            </a:endParaRPr>
          </a:p>
        </p:txBody>
      </p:sp>
      <p:sp>
        <p:nvSpPr>
          <p:cNvPr id="182" name="object 12"/>
          <p:cNvSpPr/>
          <p:nvPr/>
        </p:nvSpPr>
        <p:spPr>
          <a:xfrm>
            <a:off x="998400" y="1774821"/>
            <a:ext cx="5057193" cy="3266616"/>
          </a:xfrm>
          <a:custGeom>
            <a:avLst/>
            <a:gdLst/>
            <a:ahLst/>
            <a:cxnLst/>
            <a:rect l="l" t="t" r="r" b="b"/>
            <a:pathLst>
              <a:path w="3573779" h="3907790">
                <a:moveTo>
                  <a:pt x="3234918" y="0"/>
                </a:moveTo>
                <a:lnTo>
                  <a:pt x="0" y="0"/>
                </a:lnTo>
                <a:lnTo>
                  <a:pt x="0" y="3907536"/>
                </a:lnTo>
                <a:lnTo>
                  <a:pt x="3234918" y="3907536"/>
                </a:lnTo>
                <a:lnTo>
                  <a:pt x="3573779" y="1953768"/>
                </a:lnTo>
                <a:lnTo>
                  <a:pt x="3234918" y="0"/>
                </a:lnTo>
                <a:close/>
              </a:path>
            </a:pathLst>
          </a:custGeom>
          <a:solidFill>
            <a:srgbClr val="470A68"/>
          </a:solidFill>
          <a:ln w="6350">
            <a:solidFill>
              <a:srgbClr val="470A68"/>
            </a:solidFill>
          </a:ln>
        </p:spPr>
        <p:txBody>
          <a:bodyPr wrap="square" lIns="0" tIns="0" rIns="0" bIns="0" rtlCol="0"/>
          <a:lstStyle/>
          <a:p>
            <a:endParaRPr sz="1000" dirty="0"/>
          </a:p>
        </p:txBody>
      </p:sp>
      <p:sp>
        <p:nvSpPr>
          <p:cNvPr id="183" name="object 13"/>
          <p:cNvSpPr txBox="1"/>
          <p:nvPr/>
        </p:nvSpPr>
        <p:spPr>
          <a:xfrm>
            <a:off x="1100913" y="1858989"/>
            <a:ext cx="2128552" cy="166712"/>
          </a:xfrm>
          <a:prstGeom prst="rect">
            <a:avLst/>
          </a:prstGeom>
        </p:spPr>
        <p:txBody>
          <a:bodyPr vert="horz" wrap="square" lIns="0" tIns="12700" rIns="0" bIns="0" rtlCol="0" anchor="ctr">
            <a:spAutoFit/>
          </a:bodyPr>
          <a:lstStyle/>
          <a:p>
            <a:pPr>
              <a:lnSpc>
                <a:spcPct val="100000"/>
              </a:lnSpc>
            </a:pPr>
            <a:r>
              <a:rPr sz="1000" b="1" spc="-5" dirty="0">
                <a:solidFill>
                  <a:srgbClr val="FFFFFF"/>
                </a:solidFill>
                <a:latin typeface="Arial"/>
                <a:cs typeface="Arial"/>
              </a:rPr>
              <a:t>Today’s</a:t>
            </a:r>
            <a:r>
              <a:rPr sz="1000" b="1" spc="-45" dirty="0">
                <a:solidFill>
                  <a:srgbClr val="FFFFFF"/>
                </a:solidFill>
                <a:latin typeface="Arial"/>
                <a:cs typeface="Arial"/>
              </a:rPr>
              <a:t> </a:t>
            </a:r>
            <a:r>
              <a:rPr sz="1000" b="1" spc="-5" dirty="0">
                <a:solidFill>
                  <a:srgbClr val="FFFFFF"/>
                </a:solidFill>
                <a:latin typeface="Arial"/>
                <a:cs typeface="Arial"/>
              </a:rPr>
              <a:t>technology</a:t>
            </a:r>
            <a:endParaRPr sz="1000" dirty="0">
              <a:latin typeface="Arial"/>
              <a:cs typeface="Arial"/>
            </a:endParaRPr>
          </a:p>
        </p:txBody>
      </p:sp>
      <p:sp>
        <p:nvSpPr>
          <p:cNvPr id="261" name="Text Placeholder 489">
            <a:extLst>
              <a:ext uri="{FF2B5EF4-FFF2-40B4-BE49-F238E27FC236}">
                <a16:creationId xmlns:a16="http://schemas.microsoft.com/office/drawing/2014/main" xmlns="" id="{B5EB19F7-2A5B-4E43-B859-25E22F214038}"/>
              </a:ext>
            </a:extLst>
          </p:cNvPr>
          <p:cNvSpPr txBox="1">
            <a:spLocks/>
          </p:cNvSpPr>
          <p:nvPr/>
        </p:nvSpPr>
        <p:spPr>
          <a:xfrm>
            <a:off x="998400" y="1330126"/>
            <a:ext cx="10195560" cy="389181"/>
          </a:xfrm>
          <a:prstGeom prst="rect">
            <a:avLst/>
          </a:prstGeom>
          <a:solidFill>
            <a:srgbClr val="005EB8"/>
          </a:solidFill>
          <a:ln w="6350">
            <a:solidFill>
              <a:srgbClr val="005EB8"/>
            </a:solidFill>
          </a:ln>
        </p:spPr>
        <p:txBody>
          <a:bodyPr lIns="54864" tIns="54864" rIns="54864" bIns="54864"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bg1"/>
                </a:solidFill>
              </a:rPr>
              <a:t>Cloud is fundamentally changing all aspects of the digital business ecosystem. The role and requirements of security are changing as organizations learn from their cloud journey. </a:t>
            </a:r>
          </a:p>
        </p:txBody>
      </p:sp>
      <p:grpSp>
        <p:nvGrpSpPr>
          <p:cNvPr id="4" name="Group 3"/>
          <p:cNvGrpSpPr/>
          <p:nvPr/>
        </p:nvGrpSpPr>
        <p:grpSpPr>
          <a:xfrm>
            <a:off x="998400" y="5096952"/>
            <a:ext cx="10198237" cy="782825"/>
            <a:chOff x="995363" y="5096952"/>
            <a:chExt cx="10198237" cy="782825"/>
          </a:xfrm>
        </p:grpSpPr>
        <p:sp>
          <p:nvSpPr>
            <p:cNvPr id="179" name="object 8"/>
            <p:cNvSpPr/>
            <p:nvPr/>
          </p:nvSpPr>
          <p:spPr>
            <a:xfrm>
              <a:off x="995363" y="5096952"/>
              <a:ext cx="10198237" cy="782825"/>
            </a:xfrm>
            <a:prstGeom prst="homePlate">
              <a:avLst>
                <a:gd name="adj" fmla="val 15862"/>
              </a:avLst>
            </a:prstGeom>
            <a:solidFill>
              <a:srgbClr val="009A44"/>
            </a:solidFill>
          </p:spPr>
          <p:txBody>
            <a:bodyPr wrap="square" lIns="1920240" tIns="54864" rIns="54864" bIns="54864" rtlCol="0" anchor="ctr"/>
            <a:lstStyle/>
            <a:p>
              <a:pPr>
                <a:lnSpc>
                  <a:spcPct val="100000"/>
                </a:lnSpc>
                <a:spcAft>
                  <a:spcPts val="200"/>
                </a:spcAft>
                <a:buClr>
                  <a:schemeClr val="bg1"/>
                </a:buClr>
              </a:pPr>
              <a:r>
                <a:rPr lang="en-US" sz="1000" b="1" spc="-5" dirty="0">
                  <a:solidFill>
                    <a:schemeClr val="bg1"/>
                  </a:solidFill>
                  <a:cs typeface="Arial"/>
                </a:rPr>
                <a:t>Cloud </a:t>
              </a:r>
              <a:r>
                <a:rPr lang="en-US" sz="1000" b="1" dirty="0">
                  <a:solidFill>
                    <a:schemeClr val="bg1"/>
                  </a:solidFill>
                  <a:cs typeface="Arial"/>
                </a:rPr>
                <a:t>is </a:t>
              </a:r>
              <a:r>
                <a:rPr lang="en-US" sz="1000" b="1" spc="-5" dirty="0">
                  <a:solidFill>
                    <a:schemeClr val="bg1"/>
                  </a:solidFill>
                  <a:cs typeface="Arial"/>
                </a:rPr>
                <a:t>a foundational digital enabler of business outcomes </a:t>
              </a:r>
              <a:r>
                <a:rPr lang="en-US" sz="1000" b="1" spc="5" dirty="0">
                  <a:solidFill>
                    <a:schemeClr val="bg1"/>
                  </a:solidFill>
                  <a:cs typeface="Arial"/>
                </a:rPr>
                <a:t>with </a:t>
              </a:r>
              <a:r>
                <a:rPr lang="en-US" sz="1000" b="1" spc="-5" dirty="0">
                  <a:solidFill>
                    <a:schemeClr val="bg1"/>
                  </a:solidFill>
                  <a:cs typeface="Arial"/>
                </a:rPr>
                <a:t>the agility to </a:t>
              </a:r>
              <a:r>
                <a:rPr lang="en-US" sz="1000" b="1" spc="-10" dirty="0">
                  <a:solidFill>
                    <a:schemeClr val="bg1"/>
                  </a:solidFill>
                  <a:cs typeface="Arial"/>
                </a:rPr>
                <a:t>evolve </a:t>
              </a:r>
              <a:r>
                <a:rPr lang="en-US" sz="1000" b="1" spc="5" dirty="0">
                  <a:solidFill>
                    <a:schemeClr val="bg1"/>
                  </a:solidFill>
                  <a:cs typeface="Arial"/>
                </a:rPr>
                <a:t>with </a:t>
              </a:r>
              <a:r>
                <a:rPr lang="en-US" sz="1000" b="1" spc="-5" dirty="0">
                  <a:solidFill>
                    <a:schemeClr val="bg1"/>
                  </a:solidFill>
                  <a:cs typeface="Arial"/>
                </a:rPr>
                <a:t>the</a:t>
              </a:r>
              <a:r>
                <a:rPr lang="en-US" sz="1000" b="1" spc="220" dirty="0">
                  <a:solidFill>
                    <a:schemeClr val="bg1"/>
                  </a:solidFill>
                  <a:cs typeface="Arial"/>
                </a:rPr>
                <a:t> </a:t>
              </a:r>
              <a:r>
                <a:rPr lang="en-US" sz="1000" b="1" spc="-5" dirty="0">
                  <a:solidFill>
                    <a:schemeClr val="bg1"/>
                  </a:solidFill>
                  <a:cs typeface="Arial"/>
                </a:rPr>
                <a:t>business:</a:t>
              </a:r>
              <a:endParaRPr lang="en-US" sz="1000" dirty="0">
                <a:solidFill>
                  <a:schemeClr val="bg1"/>
                </a:solidFill>
                <a:cs typeface="Arial"/>
              </a:endParaRPr>
            </a:p>
            <a:p>
              <a:pPr marL="214629" indent="-219456">
                <a:lnSpc>
                  <a:spcPct val="100000"/>
                </a:lnSpc>
                <a:spcAft>
                  <a:spcPts val="200"/>
                </a:spcAft>
                <a:buClr>
                  <a:schemeClr val="bg1"/>
                </a:buClr>
                <a:buChar char="—"/>
                <a:tabLst>
                  <a:tab pos="215265" algn="l"/>
                </a:tabLst>
              </a:pPr>
              <a:r>
                <a:rPr lang="en-US" sz="1000" dirty="0">
                  <a:solidFill>
                    <a:schemeClr val="bg1"/>
                  </a:solidFill>
                  <a:cs typeface="Arial"/>
                </a:rPr>
                <a:t>Idea to </a:t>
              </a:r>
              <a:r>
                <a:rPr lang="en-US" sz="1000" spc="-5" dirty="0">
                  <a:solidFill>
                    <a:schemeClr val="bg1"/>
                  </a:solidFill>
                  <a:cs typeface="Arial"/>
                </a:rPr>
                <a:t>production at speed </a:t>
              </a:r>
              <a:r>
                <a:rPr lang="en-US" sz="1000" dirty="0">
                  <a:solidFill>
                    <a:schemeClr val="bg1"/>
                  </a:solidFill>
                  <a:cs typeface="Arial"/>
                </a:rPr>
                <a:t>&amp;</a:t>
              </a:r>
              <a:r>
                <a:rPr lang="en-US" sz="1000" spc="-75" dirty="0">
                  <a:solidFill>
                    <a:schemeClr val="bg1"/>
                  </a:solidFill>
                  <a:cs typeface="Arial"/>
                </a:rPr>
                <a:t> </a:t>
              </a:r>
              <a:r>
                <a:rPr lang="en-US" sz="1000" spc="-5" dirty="0">
                  <a:solidFill>
                    <a:schemeClr val="bg1"/>
                  </a:solidFill>
                  <a:cs typeface="Arial"/>
                </a:rPr>
                <a:t>scale</a:t>
              </a:r>
              <a:endParaRPr lang="en-US" sz="1000" dirty="0">
                <a:solidFill>
                  <a:schemeClr val="bg1"/>
                </a:solidFill>
                <a:cs typeface="Arial"/>
              </a:endParaRPr>
            </a:p>
            <a:p>
              <a:pPr marL="214629" indent="-219456">
                <a:lnSpc>
                  <a:spcPct val="100000"/>
                </a:lnSpc>
                <a:spcAft>
                  <a:spcPts val="200"/>
                </a:spcAft>
                <a:buClr>
                  <a:schemeClr val="bg1"/>
                </a:buClr>
                <a:buChar char="—"/>
                <a:tabLst>
                  <a:tab pos="215265" algn="l"/>
                </a:tabLst>
              </a:pPr>
              <a:r>
                <a:rPr lang="en-US" sz="1000" spc="-5" dirty="0">
                  <a:solidFill>
                    <a:schemeClr val="bg1"/>
                  </a:solidFill>
                  <a:cs typeface="Arial"/>
                </a:rPr>
                <a:t>Everything as </a:t>
              </a:r>
              <a:r>
                <a:rPr lang="en-US" sz="1000" dirty="0">
                  <a:solidFill>
                    <a:schemeClr val="bg1"/>
                  </a:solidFill>
                  <a:cs typeface="Arial"/>
                </a:rPr>
                <a:t>a</a:t>
              </a:r>
              <a:r>
                <a:rPr lang="en-US" sz="1000" spc="-15" dirty="0">
                  <a:solidFill>
                    <a:schemeClr val="bg1"/>
                  </a:solidFill>
                  <a:cs typeface="Arial"/>
                </a:rPr>
                <a:t> </a:t>
              </a:r>
              <a:r>
                <a:rPr lang="en-US" sz="1000" spc="-5" dirty="0">
                  <a:solidFill>
                    <a:schemeClr val="bg1"/>
                  </a:solidFill>
                  <a:cs typeface="Arial"/>
                </a:rPr>
                <a:t>service</a:t>
              </a:r>
            </a:p>
            <a:p>
              <a:pPr marL="214629" indent="-219456">
                <a:lnSpc>
                  <a:spcPct val="100000"/>
                </a:lnSpc>
                <a:spcAft>
                  <a:spcPts val="200"/>
                </a:spcAft>
                <a:buClr>
                  <a:schemeClr val="bg1"/>
                </a:buClr>
                <a:buChar char="—"/>
                <a:tabLst>
                  <a:tab pos="215265" algn="l"/>
                </a:tabLst>
              </a:pPr>
              <a:r>
                <a:rPr lang="en-US" sz="1000" dirty="0">
                  <a:solidFill>
                    <a:schemeClr val="bg1"/>
                  </a:solidFill>
                  <a:cs typeface="Arial"/>
                </a:rPr>
                <a:t>Built-in Security</a:t>
              </a:r>
            </a:p>
          </p:txBody>
        </p:sp>
        <p:sp>
          <p:nvSpPr>
            <p:cNvPr id="213" name="object 39"/>
            <p:cNvSpPr txBox="1"/>
            <p:nvPr/>
          </p:nvSpPr>
          <p:spPr>
            <a:xfrm>
              <a:off x="2005938" y="5405008"/>
              <a:ext cx="447724" cy="166712"/>
            </a:xfrm>
            <a:prstGeom prst="rect">
              <a:avLst/>
            </a:prstGeom>
          </p:spPr>
          <p:txBody>
            <a:bodyPr vert="horz" wrap="square" lIns="0" tIns="12700" rIns="0" bIns="0" rtlCol="0" anchor="ctr">
              <a:spAutoFit/>
            </a:bodyPr>
            <a:lstStyle/>
            <a:p>
              <a:pPr marL="12700">
                <a:lnSpc>
                  <a:spcPct val="100000"/>
                </a:lnSpc>
                <a:spcBef>
                  <a:spcPts val="100"/>
                </a:spcBef>
              </a:pPr>
              <a:r>
                <a:rPr sz="1000" b="1" spc="-10" dirty="0">
                  <a:solidFill>
                    <a:srgbClr val="FFFFFF"/>
                  </a:solidFill>
                  <a:latin typeface="Arial"/>
                  <a:cs typeface="Arial"/>
                </a:rPr>
                <a:t>C</a:t>
              </a:r>
              <a:r>
                <a:rPr sz="1000" b="1" dirty="0">
                  <a:solidFill>
                    <a:srgbClr val="FFFFFF"/>
                  </a:solidFill>
                  <a:latin typeface="Arial"/>
                  <a:cs typeface="Arial"/>
                </a:rPr>
                <a:t>l</a:t>
              </a:r>
              <a:r>
                <a:rPr sz="1000" b="1" spc="-5" dirty="0">
                  <a:solidFill>
                    <a:srgbClr val="FFFFFF"/>
                  </a:solidFill>
                  <a:latin typeface="Arial"/>
                  <a:cs typeface="Arial"/>
                </a:rPr>
                <a:t>oud</a:t>
              </a:r>
              <a:endParaRPr sz="1000" dirty="0">
                <a:latin typeface="Arial"/>
                <a:cs typeface="Arial"/>
              </a:endParaRPr>
            </a:p>
          </p:txBody>
        </p:sp>
        <p:sp>
          <p:nvSpPr>
            <p:cNvPr id="419" name="Freeform 418"/>
            <p:cNvSpPr/>
            <p:nvPr/>
          </p:nvSpPr>
          <p:spPr>
            <a:xfrm>
              <a:off x="1220180" y="5200438"/>
              <a:ext cx="503527" cy="575853"/>
            </a:xfrm>
            <a:custGeom>
              <a:avLst/>
              <a:gdLst>
                <a:gd name="connsiteX0" fmla="*/ 187617 w 503527"/>
                <a:gd name="connsiteY0" fmla="*/ 0 h 575853"/>
                <a:gd name="connsiteX1" fmla="*/ 208270 w 503527"/>
                <a:gd name="connsiteY1" fmla="*/ 3147 h 575853"/>
                <a:gd name="connsiteX2" fmla="*/ 226597 w 503527"/>
                <a:gd name="connsiteY2" fmla="*/ 10227 h 575853"/>
                <a:gd name="connsiteX3" fmla="*/ 242336 w 503527"/>
                <a:gd name="connsiteY3" fmla="*/ 20780 h 575853"/>
                <a:gd name="connsiteX4" fmla="*/ 255228 w 503527"/>
                <a:gd name="connsiteY4" fmla="*/ 34354 h 575853"/>
                <a:gd name="connsiteX5" fmla="*/ 268516 w 503527"/>
                <a:gd name="connsiteY5" fmla="*/ 19810 h 575853"/>
                <a:gd name="connsiteX6" fmla="*/ 284452 w 503527"/>
                <a:gd name="connsiteY6" fmla="*/ 8676 h 575853"/>
                <a:gd name="connsiteX7" fmla="*/ 302847 w 503527"/>
                <a:gd name="connsiteY7" fmla="*/ 1791 h 575853"/>
                <a:gd name="connsiteX8" fmla="*/ 323508 w 503527"/>
                <a:gd name="connsiteY8" fmla="*/ 0 h 575853"/>
                <a:gd name="connsiteX9" fmla="*/ 357251 w 503527"/>
                <a:gd name="connsiteY9" fmla="*/ 7722 h 575853"/>
                <a:gd name="connsiteX10" fmla="*/ 383945 w 503527"/>
                <a:gd name="connsiteY10" fmla="*/ 25686 h 575853"/>
                <a:gd name="connsiteX11" fmla="*/ 389818 w 503527"/>
                <a:gd name="connsiteY11" fmla="*/ 34354 h 575853"/>
                <a:gd name="connsiteX12" fmla="*/ 401972 w 503527"/>
                <a:gd name="connsiteY12" fmla="*/ 52285 h 575853"/>
                <a:gd name="connsiteX13" fmla="*/ 409718 w 503527"/>
                <a:gd name="connsiteY13" fmla="*/ 85907 h 575853"/>
                <a:gd name="connsiteX14" fmla="*/ 409030 w 503527"/>
                <a:gd name="connsiteY14" fmla="*/ 91397 h 575853"/>
                <a:gd name="connsiteX15" fmla="*/ 408340 w 503527"/>
                <a:gd name="connsiteY15" fmla="*/ 96197 h 575853"/>
                <a:gd name="connsiteX16" fmla="*/ 407652 w 503527"/>
                <a:gd name="connsiteY16" fmla="*/ 101708 h 575853"/>
                <a:gd name="connsiteX17" fmla="*/ 410408 w 503527"/>
                <a:gd name="connsiteY17" fmla="*/ 101708 h 575853"/>
                <a:gd name="connsiteX18" fmla="*/ 413450 w 503527"/>
                <a:gd name="connsiteY18" fmla="*/ 102396 h 575853"/>
                <a:gd name="connsiteX19" fmla="*/ 446691 w 503527"/>
                <a:gd name="connsiteY19" fmla="*/ 109923 h 575853"/>
                <a:gd name="connsiteX20" fmla="*/ 475598 w 503527"/>
                <a:gd name="connsiteY20" fmla="*/ 129279 h 575853"/>
                <a:gd name="connsiteX21" fmla="*/ 495188 w 503527"/>
                <a:gd name="connsiteY21" fmla="*/ 158044 h 575853"/>
                <a:gd name="connsiteX22" fmla="*/ 503527 w 503527"/>
                <a:gd name="connsiteY22" fmla="*/ 194484 h 575853"/>
                <a:gd name="connsiteX23" fmla="*/ 496632 w 503527"/>
                <a:gd name="connsiteY23" fmla="*/ 225767 h 575853"/>
                <a:gd name="connsiteX24" fmla="*/ 480941 w 503527"/>
                <a:gd name="connsiteY24" fmla="*/ 253574 h 575853"/>
                <a:gd name="connsiteX25" fmla="*/ 457752 w 503527"/>
                <a:gd name="connsiteY25" fmla="*/ 274684 h 575853"/>
                <a:gd name="connsiteX26" fmla="*/ 428359 w 503527"/>
                <a:gd name="connsiteY26" fmla="*/ 285881 h 575853"/>
                <a:gd name="connsiteX27" fmla="*/ 428359 w 503527"/>
                <a:gd name="connsiteY27" fmla="*/ 287237 h 575853"/>
                <a:gd name="connsiteX28" fmla="*/ 361436 w 503527"/>
                <a:gd name="connsiteY28" fmla="*/ 287237 h 575853"/>
                <a:gd name="connsiteX29" fmla="*/ 361436 w 503527"/>
                <a:gd name="connsiteY29" fmla="*/ 336726 h 575853"/>
                <a:gd name="connsiteX30" fmla="*/ 398697 w 503527"/>
                <a:gd name="connsiteY30" fmla="*/ 336726 h 575853"/>
                <a:gd name="connsiteX31" fmla="*/ 398697 w 503527"/>
                <a:gd name="connsiteY31" fmla="*/ 309925 h 575853"/>
                <a:gd name="connsiteX32" fmla="*/ 432728 w 503527"/>
                <a:gd name="connsiteY32" fmla="*/ 336726 h 575853"/>
                <a:gd name="connsiteX33" fmla="*/ 441447 w 503527"/>
                <a:gd name="connsiteY33" fmla="*/ 343592 h 575853"/>
                <a:gd name="connsiteX34" fmla="*/ 398697 w 503527"/>
                <a:gd name="connsiteY34" fmla="*/ 380012 h 575853"/>
                <a:gd name="connsiteX35" fmla="*/ 398697 w 503527"/>
                <a:gd name="connsiteY35" fmla="*/ 353902 h 575853"/>
                <a:gd name="connsiteX36" fmla="*/ 344883 w 503527"/>
                <a:gd name="connsiteY36" fmla="*/ 353902 h 575853"/>
                <a:gd name="connsiteX37" fmla="*/ 344883 w 503527"/>
                <a:gd name="connsiteY37" fmla="*/ 287237 h 575853"/>
                <a:gd name="connsiteX38" fmla="*/ 313154 w 503527"/>
                <a:gd name="connsiteY38" fmla="*/ 287237 h 575853"/>
                <a:gd name="connsiteX39" fmla="*/ 313154 w 503527"/>
                <a:gd name="connsiteY39" fmla="*/ 417123 h 575853"/>
                <a:gd name="connsiteX40" fmla="*/ 435937 w 503527"/>
                <a:gd name="connsiteY40" fmla="*/ 417123 h 575853"/>
                <a:gd name="connsiteX41" fmla="*/ 435937 w 503527"/>
                <a:gd name="connsiteY41" fmla="*/ 391013 h 575853"/>
                <a:gd name="connsiteX42" fmla="*/ 469108 w 503527"/>
                <a:gd name="connsiteY42" fmla="*/ 417123 h 575853"/>
                <a:gd name="connsiteX43" fmla="*/ 478708 w 503527"/>
                <a:gd name="connsiteY43" fmla="*/ 424679 h 575853"/>
                <a:gd name="connsiteX44" fmla="*/ 435937 w 503527"/>
                <a:gd name="connsiteY44" fmla="*/ 461100 h 575853"/>
                <a:gd name="connsiteX45" fmla="*/ 435937 w 503527"/>
                <a:gd name="connsiteY45" fmla="*/ 434989 h 575853"/>
                <a:gd name="connsiteX46" fmla="*/ 295912 w 503527"/>
                <a:gd name="connsiteY46" fmla="*/ 434989 h 575853"/>
                <a:gd name="connsiteX47" fmla="*/ 295912 w 503527"/>
                <a:gd name="connsiteY47" fmla="*/ 287237 h 575853"/>
                <a:gd name="connsiteX48" fmla="*/ 266938 w 503527"/>
                <a:gd name="connsiteY48" fmla="*/ 287237 h 575853"/>
                <a:gd name="connsiteX49" fmla="*/ 266938 w 503527"/>
                <a:gd name="connsiteY49" fmla="*/ 533255 h 575853"/>
                <a:gd name="connsiteX50" fmla="*/ 293157 w 503527"/>
                <a:gd name="connsiteY50" fmla="*/ 533255 h 575853"/>
                <a:gd name="connsiteX51" fmla="*/ 259362 w 503527"/>
                <a:gd name="connsiteY51" fmla="*/ 575853 h 575853"/>
                <a:gd name="connsiteX52" fmla="*/ 222811 w 503527"/>
                <a:gd name="connsiteY52" fmla="*/ 533255 h 575853"/>
                <a:gd name="connsiteX53" fmla="*/ 249008 w 503527"/>
                <a:gd name="connsiteY53" fmla="*/ 533255 h 575853"/>
                <a:gd name="connsiteX54" fmla="*/ 249008 w 503527"/>
                <a:gd name="connsiteY54" fmla="*/ 287237 h 575853"/>
                <a:gd name="connsiteX55" fmla="*/ 222101 w 503527"/>
                <a:gd name="connsiteY55" fmla="*/ 287237 h 575853"/>
                <a:gd name="connsiteX56" fmla="*/ 222101 w 503527"/>
                <a:gd name="connsiteY56" fmla="*/ 417123 h 575853"/>
                <a:gd name="connsiteX57" fmla="*/ 222101 w 503527"/>
                <a:gd name="connsiteY57" fmla="*/ 434989 h 575853"/>
                <a:gd name="connsiteX58" fmla="*/ 53124 w 503527"/>
                <a:gd name="connsiteY58" fmla="*/ 434989 h 575853"/>
                <a:gd name="connsiteX59" fmla="*/ 53124 w 503527"/>
                <a:gd name="connsiteY59" fmla="*/ 461100 h 575853"/>
                <a:gd name="connsiteX60" fmla="*/ 10353 w 503527"/>
                <a:gd name="connsiteY60" fmla="*/ 428123 h 575853"/>
                <a:gd name="connsiteX61" fmla="*/ 53124 w 503527"/>
                <a:gd name="connsiteY61" fmla="*/ 391013 h 575853"/>
                <a:gd name="connsiteX62" fmla="*/ 53124 w 503527"/>
                <a:gd name="connsiteY62" fmla="*/ 417123 h 575853"/>
                <a:gd name="connsiteX63" fmla="*/ 204858 w 503527"/>
                <a:gd name="connsiteY63" fmla="*/ 417123 h 575853"/>
                <a:gd name="connsiteX64" fmla="*/ 204858 w 503527"/>
                <a:gd name="connsiteY64" fmla="*/ 287237 h 575853"/>
                <a:gd name="connsiteX65" fmla="*/ 175217 w 503527"/>
                <a:gd name="connsiteY65" fmla="*/ 287237 h 575853"/>
                <a:gd name="connsiteX66" fmla="*/ 175217 w 503527"/>
                <a:gd name="connsiteY66" fmla="*/ 334658 h 575853"/>
                <a:gd name="connsiteX67" fmla="*/ 175217 w 503527"/>
                <a:gd name="connsiteY67" fmla="*/ 352524 h 575853"/>
                <a:gd name="connsiteX68" fmla="*/ 120715 w 503527"/>
                <a:gd name="connsiteY68" fmla="*/ 352524 h 575853"/>
                <a:gd name="connsiteX69" fmla="*/ 120715 w 503527"/>
                <a:gd name="connsiteY69" fmla="*/ 378636 h 575853"/>
                <a:gd name="connsiteX70" fmla="*/ 77943 w 503527"/>
                <a:gd name="connsiteY70" fmla="*/ 345658 h 575853"/>
                <a:gd name="connsiteX71" fmla="*/ 120715 w 503527"/>
                <a:gd name="connsiteY71" fmla="*/ 308547 h 575853"/>
                <a:gd name="connsiteX72" fmla="*/ 120715 w 503527"/>
                <a:gd name="connsiteY72" fmla="*/ 334658 h 575853"/>
                <a:gd name="connsiteX73" fmla="*/ 157954 w 503527"/>
                <a:gd name="connsiteY73" fmla="*/ 334658 h 575853"/>
                <a:gd name="connsiteX74" fmla="*/ 157954 w 503527"/>
                <a:gd name="connsiteY74" fmla="*/ 287237 h 575853"/>
                <a:gd name="connsiteX75" fmla="*/ 84853 w 503527"/>
                <a:gd name="connsiteY75" fmla="*/ 287237 h 575853"/>
                <a:gd name="connsiteX76" fmla="*/ 84853 w 503527"/>
                <a:gd name="connsiteY76" fmla="*/ 286549 h 575853"/>
                <a:gd name="connsiteX77" fmla="*/ 52000 w 503527"/>
                <a:gd name="connsiteY77" fmla="*/ 276513 h 575853"/>
                <a:gd name="connsiteX78" fmla="*/ 24321 w 503527"/>
                <a:gd name="connsiteY78" fmla="*/ 256749 h 575853"/>
                <a:gd name="connsiteX79" fmla="*/ 5693 w 503527"/>
                <a:gd name="connsiteY79" fmla="*/ 228869 h 575853"/>
                <a:gd name="connsiteX80" fmla="*/ 0 w 503527"/>
                <a:gd name="connsiteY80" fmla="*/ 194484 h 575853"/>
                <a:gd name="connsiteX81" fmla="*/ 8349 w 503527"/>
                <a:gd name="connsiteY81" fmla="*/ 159303 h 575853"/>
                <a:gd name="connsiteX82" fmla="*/ 27944 w 503527"/>
                <a:gd name="connsiteY82" fmla="*/ 129021 h 575853"/>
                <a:gd name="connsiteX83" fmla="*/ 56846 w 503527"/>
                <a:gd name="connsiteY83" fmla="*/ 108275 h 575853"/>
                <a:gd name="connsiteX84" fmla="*/ 93120 w 503527"/>
                <a:gd name="connsiteY84" fmla="*/ 101708 h 575853"/>
                <a:gd name="connsiteX85" fmla="*/ 96584 w 503527"/>
                <a:gd name="connsiteY85" fmla="*/ 101708 h 575853"/>
                <a:gd name="connsiteX86" fmla="*/ 99340 w 503527"/>
                <a:gd name="connsiteY86" fmla="*/ 102396 h 575853"/>
                <a:gd name="connsiteX87" fmla="*/ 102784 w 503527"/>
                <a:gd name="connsiteY87" fmla="*/ 102396 h 575853"/>
                <a:gd name="connsiteX88" fmla="*/ 101406 w 503527"/>
                <a:gd name="connsiteY88" fmla="*/ 96885 h 575853"/>
                <a:gd name="connsiteX89" fmla="*/ 101406 w 503527"/>
                <a:gd name="connsiteY89" fmla="*/ 85907 h 575853"/>
                <a:gd name="connsiteX90" fmla="*/ 109250 w 503527"/>
                <a:gd name="connsiteY90" fmla="*/ 53253 h 575853"/>
                <a:gd name="connsiteX91" fmla="*/ 127439 w 503527"/>
                <a:gd name="connsiteY91" fmla="*/ 25171 h 575853"/>
                <a:gd name="connsiteX92" fmla="*/ 154164 w 503527"/>
                <a:gd name="connsiteY92" fmla="*/ 5979 h 57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03527" h="575853">
                  <a:moveTo>
                    <a:pt x="187617" y="0"/>
                  </a:moveTo>
                  <a:lnTo>
                    <a:pt x="208270" y="3147"/>
                  </a:lnTo>
                  <a:lnTo>
                    <a:pt x="226597" y="10227"/>
                  </a:lnTo>
                  <a:lnTo>
                    <a:pt x="242336" y="20780"/>
                  </a:lnTo>
                  <a:lnTo>
                    <a:pt x="255228" y="34354"/>
                  </a:lnTo>
                  <a:lnTo>
                    <a:pt x="268516" y="19810"/>
                  </a:lnTo>
                  <a:lnTo>
                    <a:pt x="284452" y="8676"/>
                  </a:lnTo>
                  <a:lnTo>
                    <a:pt x="302847" y="1791"/>
                  </a:lnTo>
                  <a:lnTo>
                    <a:pt x="323508" y="0"/>
                  </a:lnTo>
                  <a:lnTo>
                    <a:pt x="357251" y="7722"/>
                  </a:lnTo>
                  <a:lnTo>
                    <a:pt x="383945" y="25686"/>
                  </a:lnTo>
                  <a:lnTo>
                    <a:pt x="389818" y="34354"/>
                  </a:lnTo>
                  <a:lnTo>
                    <a:pt x="401972" y="52285"/>
                  </a:lnTo>
                  <a:lnTo>
                    <a:pt x="409718" y="85907"/>
                  </a:lnTo>
                  <a:lnTo>
                    <a:pt x="409030" y="91397"/>
                  </a:lnTo>
                  <a:lnTo>
                    <a:pt x="408340" y="96197"/>
                  </a:lnTo>
                  <a:lnTo>
                    <a:pt x="407652" y="101708"/>
                  </a:lnTo>
                  <a:lnTo>
                    <a:pt x="410408" y="101708"/>
                  </a:lnTo>
                  <a:lnTo>
                    <a:pt x="413450" y="102396"/>
                  </a:lnTo>
                  <a:lnTo>
                    <a:pt x="446691" y="109923"/>
                  </a:lnTo>
                  <a:lnTo>
                    <a:pt x="475598" y="129279"/>
                  </a:lnTo>
                  <a:lnTo>
                    <a:pt x="495188" y="158044"/>
                  </a:lnTo>
                  <a:lnTo>
                    <a:pt x="503527" y="194484"/>
                  </a:lnTo>
                  <a:lnTo>
                    <a:pt x="496632" y="225767"/>
                  </a:lnTo>
                  <a:lnTo>
                    <a:pt x="480941" y="253574"/>
                  </a:lnTo>
                  <a:lnTo>
                    <a:pt x="457752" y="274684"/>
                  </a:lnTo>
                  <a:lnTo>
                    <a:pt x="428359" y="285881"/>
                  </a:lnTo>
                  <a:lnTo>
                    <a:pt x="428359" y="287237"/>
                  </a:lnTo>
                  <a:lnTo>
                    <a:pt x="361436" y="287237"/>
                  </a:lnTo>
                  <a:lnTo>
                    <a:pt x="361436" y="336726"/>
                  </a:lnTo>
                  <a:lnTo>
                    <a:pt x="398697" y="336726"/>
                  </a:lnTo>
                  <a:lnTo>
                    <a:pt x="398697" y="309925"/>
                  </a:lnTo>
                  <a:lnTo>
                    <a:pt x="432728" y="336726"/>
                  </a:lnTo>
                  <a:lnTo>
                    <a:pt x="441447" y="343592"/>
                  </a:lnTo>
                  <a:lnTo>
                    <a:pt x="398697" y="380012"/>
                  </a:lnTo>
                  <a:lnTo>
                    <a:pt x="398697" y="353902"/>
                  </a:lnTo>
                  <a:lnTo>
                    <a:pt x="344883" y="353902"/>
                  </a:lnTo>
                  <a:lnTo>
                    <a:pt x="344883" y="287237"/>
                  </a:lnTo>
                  <a:lnTo>
                    <a:pt x="313154" y="287237"/>
                  </a:lnTo>
                  <a:lnTo>
                    <a:pt x="313154" y="417123"/>
                  </a:lnTo>
                  <a:lnTo>
                    <a:pt x="435937" y="417123"/>
                  </a:lnTo>
                  <a:lnTo>
                    <a:pt x="435937" y="391013"/>
                  </a:lnTo>
                  <a:lnTo>
                    <a:pt x="469108" y="417123"/>
                  </a:lnTo>
                  <a:lnTo>
                    <a:pt x="478708" y="424679"/>
                  </a:lnTo>
                  <a:lnTo>
                    <a:pt x="435937" y="461100"/>
                  </a:lnTo>
                  <a:lnTo>
                    <a:pt x="435937" y="434989"/>
                  </a:lnTo>
                  <a:lnTo>
                    <a:pt x="295912" y="434989"/>
                  </a:lnTo>
                  <a:lnTo>
                    <a:pt x="295912" y="287237"/>
                  </a:lnTo>
                  <a:lnTo>
                    <a:pt x="266938" y="287237"/>
                  </a:lnTo>
                  <a:lnTo>
                    <a:pt x="266938" y="533255"/>
                  </a:lnTo>
                  <a:lnTo>
                    <a:pt x="293157" y="533255"/>
                  </a:lnTo>
                  <a:lnTo>
                    <a:pt x="259362" y="575853"/>
                  </a:lnTo>
                  <a:lnTo>
                    <a:pt x="222811" y="533255"/>
                  </a:lnTo>
                  <a:lnTo>
                    <a:pt x="249008" y="533255"/>
                  </a:lnTo>
                  <a:lnTo>
                    <a:pt x="249008" y="287237"/>
                  </a:lnTo>
                  <a:lnTo>
                    <a:pt x="222101" y="287237"/>
                  </a:lnTo>
                  <a:lnTo>
                    <a:pt x="222101" y="417123"/>
                  </a:lnTo>
                  <a:lnTo>
                    <a:pt x="222101" y="434989"/>
                  </a:lnTo>
                  <a:lnTo>
                    <a:pt x="53124" y="434989"/>
                  </a:lnTo>
                  <a:lnTo>
                    <a:pt x="53124" y="461100"/>
                  </a:lnTo>
                  <a:lnTo>
                    <a:pt x="10353" y="428123"/>
                  </a:lnTo>
                  <a:lnTo>
                    <a:pt x="53124" y="391013"/>
                  </a:lnTo>
                  <a:lnTo>
                    <a:pt x="53124" y="417123"/>
                  </a:lnTo>
                  <a:lnTo>
                    <a:pt x="204858" y="417123"/>
                  </a:lnTo>
                  <a:lnTo>
                    <a:pt x="204858" y="287237"/>
                  </a:lnTo>
                  <a:lnTo>
                    <a:pt x="175217" y="287237"/>
                  </a:lnTo>
                  <a:lnTo>
                    <a:pt x="175217" y="334658"/>
                  </a:lnTo>
                  <a:lnTo>
                    <a:pt x="175217" y="352524"/>
                  </a:lnTo>
                  <a:lnTo>
                    <a:pt x="120715" y="352524"/>
                  </a:lnTo>
                  <a:lnTo>
                    <a:pt x="120715" y="378636"/>
                  </a:lnTo>
                  <a:lnTo>
                    <a:pt x="77943" y="345658"/>
                  </a:lnTo>
                  <a:lnTo>
                    <a:pt x="120715" y="308547"/>
                  </a:lnTo>
                  <a:lnTo>
                    <a:pt x="120715" y="334658"/>
                  </a:lnTo>
                  <a:lnTo>
                    <a:pt x="157954" y="334658"/>
                  </a:lnTo>
                  <a:lnTo>
                    <a:pt x="157954" y="287237"/>
                  </a:lnTo>
                  <a:lnTo>
                    <a:pt x="84853" y="287237"/>
                  </a:lnTo>
                  <a:lnTo>
                    <a:pt x="84853" y="286549"/>
                  </a:lnTo>
                  <a:lnTo>
                    <a:pt x="52000" y="276513"/>
                  </a:lnTo>
                  <a:lnTo>
                    <a:pt x="24321" y="256749"/>
                  </a:lnTo>
                  <a:lnTo>
                    <a:pt x="5693" y="228869"/>
                  </a:lnTo>
                  <a:lnTo>
                    <a:pt x="0" y="194484"/>
                  </a:lnTo>
                  <a:lnTo>
                    <a:pt x="8349" y="159303"/>
                  </a:lnTo>
                  <a:lnTo>
                    <a:pt x="27944" y="129021"/>
                  </a:lnTo>
                  <a:lnTo>
                    <a:pt x="56846" y="108275"/>
                  </a:lnTo>
                  <a:lnTo>
                    <a:pt x="93120" y="101708"/>
                  </a:lnTo>
                  <a:lnTo>
                    <a:pt x="96584" y="101708"/>
                  </a:lnTo>
                  <a:lnTo>
                    <a:pt x="99340" y="102396"/>
                  </a:lnTo>
                  <a:lnTo>
                    <a:pt x="102784" y="102396"/>
                  </a:lnTo>
                  <a:lnTo>
                    <a:pt x="101406" y="96885"/>
                  </a:lnTo>
                  <a:lnTo>
                    <a:pt x="101406" y="85907"/>
                  </a:lnTo>
                  <a:lnTo>
                    <a:pt x="109250" y="53253"/>
                  </a:lnTo>
                  <a:lnTo>
                    <a:pt x="127439" y="25171"/>
                  </a:lnTo>
                  <a:lnTo>
                    <a:pt x="154164" y="59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smtClean="0">
                <a:solidFill>
                  <a:schemeClr val="bg1"/>
                </a:solidFill>
              </a:endParaRPr>
            </a:p>
          </p:txBody>
        </p:sp>
      </p:grpSp>
      <p:sp>
        <p:nvSpPr>
          <p:cNvPr id="1182" name="object 13"/>
          <p:cNvSpPr txBox="1"/>
          <p:nvPr/>
        </p:nvSpPr>
        <p:spPr>
          <a:xfrm>
            <a:off x="6182222" y="1858989"/>
            <a:ext cx="2128552" cy="166712"/>
          </a:xfrm>
          <a:prstGeom prst="rect">
            <a:avLst/>
          </a:prstGeom>
        </p:spPr>
        <p:txBody>
          <a:bodyPr vert="horz" wrap="square" lIns="0" tIns="12700" rIns="0" bIns="0" rtlCol="0" anchor="ctr">
            <a:spAutoFit/>
          </a:bodyPr>
          <a:lstStyle/>
          <a:p>
            <a:pPr>
              <a:lnSpc>
                <a:spcPct val="100000"/>
              </a:lnSpc>
            </a:pPr>
            <a:r>
              <a:rPr lang="en-US" sz="1000" b="1" spc="-5" dirty="0">
                <a:solidFill>
                  <a:srgbClr val="FFFFFF"/>
                </a:solidFill>
                <a:cs typeface="Arial"/>
              </a:rPr>
              <a:t>New World</a:t>
            </a:r>
          </a:p>
        </p:txBody>
      </p:sp>
      <p:sp>
        <p:nvSpPr>
          <p:cNvPr id="1189" name="object 15"/>
          <p:cNvSpPr txBox="1"/>
          <p:nvPr/>
        </p:nvSpPr>
        <p:spPr>
          <a:xfrm>
            <a:off x="1550866" y="2181025"/>
            <a:ext cx="1479893" cy="551433"/>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latin typeface="Arial"/>
                <a:cs typeface="Arial"/>
              </a:rPr>
              <a:t>Single Platform</a:t>
            </a:r>
          </a:p>
          <a:p>
            <a:pPr>
              <a:lnSpc>
                <a:spcPct val="100000"/>
              </a:lnSpc>
              <a:spcAft>
                <a:spcPts val="600"/>
              </a:spcAft>
            </a:pPr>
            <a:r>
              <a:rPr lang="en-US" sz="1000" spc="-5" dirty="0">
                <a:solidFill>
                  <a:srgbClr val="FFFFFF"/>
                </a:solidFill>
                <a:latin typeface="Arial"/>
                <a:cs typeface="Arial"/>
              </a:rPr>
              <a:t>Lift and shift; use security we already have</a:t>
            </a:r>
          </a:p>
        </p:txBody>
      </p:sp>
      <p:sp>
        <p:nvSpPr>
          <p:cNvPr id="1194" name="object 15"/>
          <p:cNvSpPr txBox="1"/>
          <p:nvPr/>
        </p:nvSpPr>
        <p:spPr>
          <a:xfrm>
            <a:off x="3898158" y="2181025"/>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Lower risk data and nominal volumes</a:t>
            </a:r>
          </a:p>
        </p:txBody>
      </p:sp>
      <p:sp>
        <p:nvSpPr>
          <p:cNvPr id="1201" name="object 15"/>
          <p:cNvSpPr txBox="1"/>
          <p:nvPr/>
        </p:nvSpPr>
        <p:spPr>
          <a:xfrm>
            <a:off x="1550866" y="2915555"/>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Security as technology problem</a:t>
            </a:r>
          </a:p>
        </p:txBody>
      </p:sp>
      <p:sp>
        <p:nvSpPr>
          <p:cNvPr id="1199" name="object 15"/>
          <p:cNvSpPr txBox="1"/>
          <p:nvPr/>
        </p:nvSpPr>
        <p:spPr>
          <a:xfrm>
            <a:off x="3898158" y="2915555"/>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Cloud or app teams can handle security</a:t>
            </a:r>
          </a:p>
        </p:txBody>
      </p:sp>
      <p:sp>
        <p:nvSpPr>
          <p:cNvPr id="1208" name="object 15"/>
          <p:cNvSpPr txBox="1"/>
          <p:nvPr/>
        </p:nvSpPr>
        <p:spPr>
          <a:xfrm>
            <a:off x="1550866" y="3593813"/>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Deploy cloud first, security as afterthought</a:t>
            </a:r>
          </a:p>
        </p:txBody>
      </p:sp>
      <p:sp>
        <p:nvSpPr>
          <p:cNvPr id="1206" name="object 15"/>
          <p:cNvSpPr txBox="1"/>
          <p:nvPr/>
        </p:nvSpPr>
        <p:spPr>
          <a:xfrm>
            <a:off x="3898158" y="3593813"/>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Largely still perimeter and network based</a:t>
            </a:r>
          </a:p>
        </p:txBody>
      </p:sp>
      <p:sp>
        <p:nvSpPr>
          <p:cNvPr id="1215" name="object 15"/>
          <p:cNvSpPr txBox="1"/>
          <p:nvPr/>
        </p:nvSpPr>
        <p:spPr>
          <a:xfrm>
            <a:off x="1550866" y="4334673"/>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Largely waterfall with aspirations of continuous</a:t>
            </a:r>
          </a:p>
        </p:txBody>
      </p:sp>
      <p:sp>
        <p:nvSpPr>
          <p:cNvPr id="1213" name="object 15"/>
          <p:cNvSpPr txBox="1"/>
          <p:nvPr/>
        </p:nvSpPr>
        <p:spPr>
          <a:xfrm>
            <a:off x="3898158" y="4334673"/>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Limited automation </a:t>
            </a:r>
            <a:br>
              <a:rPr lang="en-US" sz="1000" b="1" spc="-5" dirty="0">
                <a:solidFill>
                  <a:srgbClr val="FFFFFF"/>
                </a:solidFill>
                <a:cs typeface="Arial"/>
              </a:rPr>
            </a:br>
            <a:r>
              <a:rPr lang="en-US" sz="1000" b="1" spc="-5" dirty="0">
                <a:solidFill>
                  <a:srgbClr val="FFFFFF"/>
                </a:solidFill>
                <a:cs typeface="Arial"/>
              </a:rPr>
              <a:t>(still somewhat manual)</a:t>
            </a:r>
          </a:p>
        </p:txBody>
      </p:sp>
      <p:sp>
        <p:nvSpPr>
          <p:cNvPr id="1218" name="object 15"/>
          <p:cNvSpPr txBox="1"/>
          <p:nvPr/>
        </p:nvSpPr>
        <p:spPr>
          <a:xfrm>
            <a:off x="7034988" y="2181025"/>
            <a:ext cx="1479893" cy="397545"/>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Multi Cloud</a:t>
            </a:r>
          </a:p>
          <a:p>
            <a:pPr>
              <a:lnSpc>
                <a:spcPct val="100000"/>
              </a:lnSpc>
              <a:spcAft>
                <a:spcPts val="600"/>
              </a:spcAft>
            </a:pPr>
            <a:r>
              <a:rPr lang="en-US" sz="1000" spc="-5" dirty="0">
                <a:solidFill>
                  <a:srgbClr val="FFFFFF"/>
                </a:solidFill>
                <a:cs typeface="Arial"/>
              </a:rPr>
              <a:t>Build and secure natively</a:t>
            </a:r>
          </a:p>
        </p:txBody>
      </p:sp>
      <p:sp>
        <p:nvSpPr>
          <p:cNvPr id="1221" name="object 15"/>
          <p:cNvSpPr txBox="1"/>
          <p:nvPr/>
        </p:nvSpPr>
        <p:spPr>
          <a:xfrm>
            <a:off x="9382280" y="2181025"/>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Mission critical and highly regulated data; massive volumes</a:t>
            </a:r>
          </a:p>
        </p:txBody>
      </p:sp>
      <p:sp>
        <p:nvSpPr>
          <p:cNvPr id="1224" name="object 15"/>
          <p:cNvSpPr txBox="1"/>
          <p:nvPr/>
        </p:nvSpPr>
        <p:spPr>
          <a:xfrm>
            <a:off x="7034988" y="2915555"/>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Security as a standards, governance and technology problem</a:t>
            </a:r>
          </a:p>
        </p:txBody>
      </p:sp>
      <p:sp>
        <p:nvSpPr>
          <p:cNvPr id="1227" name="object 15"/>
          <p:cNvSpPr txBox="1"/>
          <p:nvPr/>
        </p:nvSpPr>
        <p:spPr>
          <a:xfrm>
            <a:off x="9382280" y="2915555"/>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Cloud security requires cross-team involvement</a:t>
            </a:r>
          </a:p>
        </p:txBody>
      </p:sp>
      <p:sp>
        <p:nvSpPr>
          <p:cNvPr id="1230" name="object 15"/>
          <p:cNvSpPr txBox="1"/>
          <p:nvPr/>
        </p:nvSpPr>
        <p:spPr>
          <a:xfrm>
            <a:off x="7034988" y="3593813"/>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Security by design across platform and applications</a:t>
            </a:r>
          </a:p>
        </p:txBody>
      </p:sp>
      <p:sp>
        <p:nvSpPr>
          <p:cNvPr id="1233" name="object 15"/>
          <p:cNvSpPr txBox="1"/>
          <p:nvPr/>
        </p:nvSpPr>
        <p:spPr>
          <a:xfrm>
            <a:off x="9382280" y="3593813"/>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Data, identity, and API-focused security</a:t>
            </a:r>
          </a:p>
        </p:txBody>
      </p:sp>
      <p:sp>
        <p:nvSpPr>
          <p:cNvPr id="1236" name="object 15"/>
          <p:cNvSpPr txBox="1"/>
          <p:nvPr/>
        </p:nvSpPr>
        <p:spPr>
          <a:xfrm>
            <a:off x="7034988" y="4334673"/>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Continuous integration and deployment is </a:t>
            </a:r>
            <a:br>
              <a:rPr lang="en-US" sz="1000" b="1" spc="-5" dirty="0">
                <a:solidFill>
                  <a:srgbClr val="FFFFFF"/>
                </a:solidFill>
                <a:cs typeface="Arial"/>
              </a:rPr>
            </a:br>
            <a:r>
              <a:rPr lang="en-US" sz="1000" b="1" spc="-5" dirty="0">
                <a:solidFill>
                  <a:srgbClr val="FFFFFF"/>
                </a:solidFill>
                <a:cs typeface="Arial"/>
              </a:rPr>
              <a:t>non-negotiable </a:t>
            </a:r>
          </a:p>
        </p:txBody>
      </p:sp>
      <p:sp>
        <p:nvSpPr>
          <p:cNvPr id="1239" name="object 15"/>
          <p:cNvSpPr txBox="1"/>
          <p:nvPr/>
        </p:nvSpPr>
        <p:spPr>
          <a:xfrm>
            <a:off x="9382280" y="4334673"/>
            <a:ext cx="1479893" cy="166712"/>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Automate everything</a:t>
            </a:r>
          </a:p>
        </p:txBody>
      </p:sp>
      <p:grpSp>
        <p:nvGrpSpPr>
          <p:cNvPr id="937" name="Group 936"/>
          <p:cNvGrpSpPr/>
          <p:nvPr/>
        </p:nvGrpSpPr>
        <p:grpSpPr>
          <a:xfrm>
            <a:off x="6642742" y="3593813"/>
            <a:ext cx="268634" cy="188044"/>
            <a:chOff x="5079208" y="2454276"/>
            <a:chExt cx="496888" cy="331787"/>
          </a:xfrm>
          <a:solidFill>
            <a:schemeClr val="bg1"/>
          </a:solidFill>
        </p:grpSpPr>
        <p:sp>
          <p:nvSpPr>
            <p:cNvPr id="938" name="Rectangle 937"/>
            <p:cNvSpPr>
              <a:spLocks noChangeArrowheads="1"/>
            </p:cNvSpPr>
            <p:nvPr/>
          </p:nvSpPr>
          <p:spPr bwMode="auto">
            <a:xfrm>
              <a:off x="5079208" y="2751138"/>
              <a:ext cx="484188" cy="34925"/>
            </a:xfrm>
            <a:prstGeom prst="rect">
              <a:avLst/>
            </a:pr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939" name="Freeform 19"/>
            <p:cNvSpPr>
              <a:spLocks noEditPoints="1"/>
            </p:cNvSpPr>
            <p:nvPr/>
          </p:nvSpPr>
          <p:spPr bwMode="auto">
            <a:xfrm>
              <a:off x="5434808" y="2570163"/>
              <a:ext cx="141288"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940"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941" name="Freeform 21"/>
            <p:cNvSpPr>
              <a:spLocks/>
            </p:cNvSpPr>
            <p:nvPr/>
          </p:nvSpPr>
          <p:spPr bwMode="auto">
            <a:xfrm>
              <a:off x="5112545" y="2454276"/>
              <a:ext cx="404813" cy="300038"/>
            </a:xfrm>
            <a:custGeom>
              <a:avLst/>
              <a:gdLst>
                <a:gd name="T0" fmla="*/ 238 w 255"/>
                <a:gd name="T1" fmla="*/ 151 h 189"/>
                <a:gd name="T2" fmla="*/ 238 w 255"/>
                <a:gd name="T3" fmla="*/ 172 h 189"/>
                <a:gd name="T4" fmla="*/ 16 w 255"/>
                <a:gd name="T5" fmla="*/ 172 h 189"/>
                <a:gd name="T6" fmla="*/ 16 w 255"/>
                <a:gd name="T7" fmla="*/ 17 h 189"/>
                <a:gd name="T8" fmla="*/ 246 w 255"/>
                <a:gd name="T9" fmla="*/ 17 h 189"/>
                <a:gd name="T10" fmla="*/ 246 w 255"/>
                <a:gd name="T11" fmla="*/ 0 h 189"/>
                <a:gd name="T12" fmla="*/ 0 w 255"/>
                <a:gd name="T13" fmla="*/ 0 h 189"/>
                <a:gd name="T14" fmla="*/ 0 w 255"/>
                <a:gd name="T15" fmla="*/ 189 h 189"/>
                <a:gd name="T16" fmla="*/ 255 w 255"/>
                <a:gd name="T17" fmla="*/ 189 h 189"/>
                <a:gd name="T18" fmla="*/ 255 w 255"/>
                <a:gd name="T19" fmla="*/ 151 h 189"/>
                <a:gd name="T20" fmla="*/ 238 w 255"/>
                <a:gd name="T21"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89">
                  <a:moveTo>
                    <a:pt x="238" y="151"/>
                  </a:moveTo>
                  <a:lnTo>
                    <a:pt x="238" y="172"/>
                  </a:lnTo>
                  <a:lnTo>
                    <a:pt x="16" y="172"/>
                  </a:lnTo>
                  <a:lnTo>
                    <a:pt x="16" y="17"/>
                  </a:lnTo>
                  <a:lnTo>
                    <a:pt x="246" y="17"/>
                  </a:lnTo>
                  <a:lnTo>
                    <a:pt x="246" y="0"/>
                  </a:lnTo>
                  <a:lnTo>
                    <a:pt x="0" y="0"/>
                  </a:lnTo>
                  <a:lnTo>
                    <a:pt x="0" y="189"/>
                  </a:lnTo>
                  <a:lnTo>
                    <a:pt x="255" y="189"/>
                  </a:lnTo>
                  <a:lnTo>
                    <a:pt x="255" y="151"/>
                  </a:lnTo>
                  <a:lnTo>
                    <a:pt x="238" y="151"/>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nvGrpSpPr>
          <p:cNvPr id="944" name="Group 943"/>
          <p:cNvGrpSpPr/>
          <p:nvPr/>
        </p:nvGrpSpPr>
        <p:grpSpPr>
          <a:xfrm>
            <a:off x="6687515" y="2915555"/>
            <a:ext cx="179089" cy="205953"/>
            <a:chOff x="10435086" y="2426469"/>
            <a:chExt cx="269840" cy="368168"/>
          </a:xfrm>
        </p:grpSpPr>
        <p:sp>
          <p:nvSpPr>
            <p:cNvPr id="945" name="Freeform 1255"/>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46" name="Freeform 1256"/>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47" name="Freeform 1257"/>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48" name="Freeform 1258"/>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49" name="Freeform 1261"/>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close/>
                </a:path>
              </a:pathLst>
            </a:custGeom>
            <a:solidFill>
              <a:srgbClr val="CEE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50" name="Freeform 1262"/>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51" name="Freeform 1263"/>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52" name="Freeform 1264"/>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53" name="Freeform 1265"/>
            <p:cNvSpPr>
              <a:spLocks/>
            </p:cNvSpPr>
            <p:nvPr/>
          </p:nvSpPr>
          <p:spPr bwMode="auto">
            <a:xfrm>
              <a:off x="10453254"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3" name="Freeform 1266"/>
            <p:cNvSpPr>
              <a:spLocks/>
            </p:cNvSpPr>
            <p:nvPr/>
          </p:nvSpPr>
          <p:spPr bwMode="auto">
            <a:xfrm>
              <a:off x="10453257"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4" name="Freeform 1267"/>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5" name="Freeform 1268"/>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6" name="Freeform 1269"/>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7" name="Freeform 1270"/>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8" name="Freeform 1271"/>
            <p:cNvSpPr>
              <a:spLocks noEditPoints="1"/>
            </p:cNvSpPr>
            <p:nvPr/>
          </p:nvSpPr>
          <p:spPr bwMode="auto">
            <a:xfrm>
              <a:off x="10453257" y="2451480"/>
              <a:ext cx="228046" cy="321147"/>
            </a:xfrm>
            <a:custGeom>
              <a:avLst/>
              <a:gdLst>
                <a:gd name="T0" fmla="*/ 128 w 251"/>
                <a:gd name="T1" fmla="*/ 320 h 321"/>
                <a:gd name="T2" fmla="*/ 128 w 251"/>
                <a:gd name="T3" fmla="*/ 320 h 321"/>
                <a:gd name="T4" fmla="*/ 127 w 251"/>
                <a:gd name="T5" fmla="*/ 320 h 321"/>
                <a:gd name="T6" fmla="*/ 127 w 251"/>
                <a:gd name="T7" fmla="*/ 320 h 321"/>
                <a:gd name="T8" fmla="*/ 127 w 251"/>
                <a:gd name="T9" fmla="*/ 320 h 321"/>
                <a:gd name="T10" fmla="*/ 127 w 251"/>
                <a:gd name="T11" fmla="*/ 320 h 321"/>
                <a:gd name="T12" fmla="*/ 127 w 251"/>
                <a:gd name="T13" fmla="*/ 320 h 321"/>
                <a:gd name="T14" fmla="*/ 94 w 251"/>
                <a:gd name="T15" fmla="*/ 299 h 321"/>
                <a:gd name="T16" fmla="*/ 94 w 251"/>
                <a:gd name="T17" fmla="*/ 299 h 321"/>
                <a:gd name="T18" fmla="*/ 94 w 251"/>
                <a:gd name="T19" fmla="*/ 299 h 321"/>
                <a:gd name="T20" fmla="*/ 94 w 251"/>
                <a:gd name="T21" fmla="*/ 299 h 321"/>
                <a:gd name="T22" fmla="*/ 94 w 251"/>
                <a:gd name="T23" fmla="*/ 299 h 321"/>
                <a:gd name="T24" fmla="*/ 94 w 251"/>
                <a:gd name="T25" fmla="*/ 299 h 321"/>
                <a:gd name="T26" fmla="*/ 94 w 251"/>
                <a:gd name="T27" fmla="*/ 299 h 321"/>
                <a:gd name="T28" fmla="*/ 94 w 251"/>
                <a:gd name="T29" fmla="*/ 299 h 321"/>
                <a:gd name="T30" fmla="*/ 93 w 251"/>
                <a:gd name="T31" fmla="*/ 299 h 321"/>
                <a:gd name="T32" fmla="*/ 94 w 251"/>
                <a:gd name="T33" fmla="*/ 299 h 321"/>
                <a:gd name="T34" fmla="*/ 93 w 251"/>
                <a:gd name="T35" fmla="*/ 298 h 321"/>
                <a:gd name="T36" fmla="*/ 93 w 251"/>
                <a:gd name="T37" fmla="*/ 298 h 321"/>
                <a:gd name="T38" fmla="*/ 93 w 251"/>
                <a:gd name="T39" fmla="*/ 298 h 321"/>
                <a:gd name="T40" fmla="*/ 93 w 251"/>
                <a:gd name="T41" fmla="*/ 298 h 321"/>
                <a:gd name="T42" fmla="*/ 93 w 251"/>
                <a:gd name="T43" fmla="*/ 298 h 321"/>
                <a:gd name="T44" fmla="*/ 251 w 251"/>
                <a:gd name="T45" fmla="*/ 160 h 321"/>
                <a:gd name="T46" fmla="*/ 243 w 251"/>
                <a:gd name="T47" fmla="*/ 160 h 321"/>
                <a:gd name="T48" fmla="*/ 227 w 251"/>
                <a:gd name="T49" fmla="*/ 206 h 321"/>
                <a:gd name="T50" fmla="*/ 202 w 251"/>
                <a:gd name="T51" fmla="*/ 248 h 321"/>
                <a:gd name="T52" fmla="*/ 169 w 251"/>
                <a:gd name="T53" fmla="*/ 282 h 321"/>
                <a:gd name="T54" fmla="*/ 128 w 251"/>
                <a:gd name="T55" fmla="*/ 310 h 321"/>
                <a:gd name="T56" fmla="*/ 128 w 251"/>
                <a:gd name="T57" fmla="*/ 321 h 321"/>
                <a:gd name="T58" fmla="*/ 128 w 251"/>
                <a:gd name="T59" fmla="*/ 321 h 321"/>
                <a:gd name="T60" fmla="*/ 152 w 251"/>
                <a:gd name="T61" fmla="*/ 308 h 321"/>
                <a:gd name="T62" fmla="*/ 173 w 251"/>
                <a:gd name="T63" fmla="*/ 292 h 321"/>
                <a:gd name="T64" fmla="*/ 208 w 251"/>
                <a:gd name="T65" fmla="*/ 254 h 321"/>
                <a:gd name="T66" fmla="*/ 235 w 251"/>
                <a:gd name="T67" fmla="*/ 210 h 321"/>
                <a:gd name="T68" fmla="*/ 251 w 251"/>
                <a:gd name="T69" fmla="*/ 160 h 321"/>
                <a:gd name="T70" fmla="*/ 128 w 251"/>
                <a:gd name="T71" fmla="*/ 0 h 321"/>
                <a:gd name="T72" fmla="*/ 114 w 251"/>
                <a:gd name="T73" fmla="*/ 9 h 321"/>
                <a:gd name="T74" fmla="*/ 83 w 251"/>
                <a:gd name="T75" fmla="*/ 24 h 321"/>
                <a:gd name="T76" fmla="*/ 51 w 251"/>
                <a:gd name="T77" fmla="*/ 35 h 321"/>
                <a:gd name="T78" fmla="*/ 17 w 251"/>
                <a:gd name="T79" fmla="*/ 43 h 321"/>
                <a:gd name="T80" fmla="*/ 0 w 251"/>
                <a:gd name="T81" fmla="*/ 111 h 321"/>
                <a:gd name="T82" fmla="*/ 1 w 251"/>
                <a:gd name="T83" fmla="*/ 125 h 321"/>
                <a:gd name="T84" fmla="*/ 3 w 251"/>
                <a:gd name="T85" fmla="*/ 152 h 321"/>
                <a:gd name="T86" fmla="*/ 9 w 251"/>
                <a:gd name="T87" fmla="*/ 178 h 321"/>
                <a:gd name="T88" fmla="*/ 19 w 251"/>
                <a:gd name="T89" fmla="*/ 203 h 321"/>
                <a:gd name="T90" fmla="*/ 31 w 251"/>
                <a:gd name="T91" fmla="*/ 228 h 321"/>
                <a:gd name="T92" fmla="*/ 45 w 251"/>
                <a:gd name="T93" fmla="*/ 250 h 321"/>
                <a:gd name="T94" fmla="*/ 62 w 251"/>
                <a:gd name="T95" fmla="*/ 271 h 321"/>
                <a:gd name="T96" fmla="*/ 82 w 251"/>
                <a:gd name="T97" fmla="*/ 289 h 321"/>
                <a:gd name="T98" fmla="*/ 93 w 251"/>
                <a:gd name="T99" fmla="*/ 298 h 321"/>
                <a:gd name="T100" fmla="*/ 62 w 251"/>
                <a:gd name="T101" fmla="*/ 270 h 321"/>
                <a:gd name="T102" fmla="*/ 36 w 251"/>
                <a:gd name="T103" fmla="*/ 237 h 321"/>
                <a:gd name="T104" fmla="*/ 18 w 251"/>
                <a:gd name="T105" fmla="*/ 200 h 321"/>
                <a:gd name="T106" fmla="*/ 6 w 251"/>
                <a:gd name="T107" fmla="*/ 160 h 321"/>
                <a:gd name="T108" fmla="*/ 14 w 251"/>
                <a:gd name="T109" fmla="*/ 160 h 321"/>
                <a:gd name="T110" fmla="*/ 9 w 251"/>
                <a:gd name="T111" fmla="*/ 111 h 321"/>
                <a:gd name="T112" fmla="*/ 9 w 251"/>
                <a:gd name="T113" fmla="*/ 52 h 321"/>
                <a:gd name="T114" fmla="*/ 40 w 251"/>
                <a:gd name="T115" fmla="*/ 48 h 321"/>
                <a:gd name="T116" fmla="*/ 71 w 251"/>
                <a:gd name="T117" fmla="*/ 38 h 321"/>
                <a:gd name="T118" fmla="*/ 100 w 251"/>
                <a:gd name="T119" fmla="*/ 27 h 321"/>
                <a:gd name="T120" fmla="*/ 128 w 251"/>
                <a:gd name="T121" fmla="*/ 11 h 321"/>
                <a:gd name="T122" fmla="*/ 128 w 251"/>
                <a:gd name="T12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1" h="321">
                  <a:moveTo>
                    <a:pt x="128" y="320"/>
                  </a:moveTo>
                  <a:lnTo>
                    <a:pt x="128" y="320"/>
                  </a:lnTo>
                  <a:lnTo>
                    <a:pt x="128" y="320"/>
                  </a:lnTo>
                  <a:lnTo>
                    <a:pt x="128" y="320"/>
                  </a:lnTo>
                  <a:lnTo>
                    <a:pt x="128" y="320"/>
                  </a:lnTo>
                  <a:close/>
                  <a:moveTo>
                    <a:pt x="127" y="320"/>
                  </a:moveTo>
                  <a:lnTo>
                    <a:pt x="127" y="320"/>
                  </a:lnTo>
                  <a:lnTo>
                    <a:pt x="127" y="320"/>
                  </a:lnTo>
                  <a:lnTo>
                    <a:pt x="127" y="320"/>
                  </a:lnTo>
                  <a:lnTo>
                    <a:pt x="127" y="320"/>
                  </a:lnTo>
                  <a:close/>
                  <a:moveTo>
                    <a:pt x="127" y="320"/>
                  </a:moveTo>
                  <a:lnTo>
                    <a:pt x="127" y="320"/>
                  </a:lnTo>
                  <a:lnTo>
                    <a:pt x="127" y="320"/>
                  </a:lnTo>
                  <a:lnTo>
                    <a:pt x="127" y="320"/>
                  </a:lnTo>
                  <a:lnTo>
                    <a:pt x="127" y="320"/>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3" y="299"/>
                  </a:moveTo>
                  <a:lnTo>
                    <a:pt x="93" y="299"/>
                  </a:lnTo>
                  <a:lnTo>
                    <a:pt x="94" y="299"/>
                  </a:lnTo>
                  <a:lnTo>
                    <a:pt x="94" y="299"/>
                  </a:lnTo>
                  <a:lnTo>
                    <a:pt x="93" y="299"/>
                  </a:lnTo>
                  <a:close/>
                  <a:moveTo>
                    <a:pt x="93" y="298"/>
                  </a:moveTo>
                  <a:lnTo>
                    <a:pt x="93" y="298"/>
                  </a:lnTo>
                  <a:lnTo>
                    <a:pt x="93" y="298"/>
                  </a:lnTo>
                  <a:lnTo>
                    <a:pt x="93" y="298"/>
                  </a:lnTo>
                  <a:lnTo>
                    <a:pt x="93" y="298"/>
                  </a:lnTo>
                  <a:close/>
                  <a:moveTo>
                    <a:pt x="93" y="298"/>
                  </a:moveTo>
                  <a:lnTo>
                    <a:pt x="93" y="298"/>
                  </a:lnTo>
                  <a:lnTo>
                    <a:pt x="93" y="298"/>
                  </a:lnTo>
                  <a:lnTo>
                    <a:pt x="93" y="298"/>
                  </a:lnTo>
                  <a:lnTo>
                    <a:pt x="93" y="298"/>
                  </a:lnTo>
                  <a:close/>
                  <a:moveTo>
                    <a:pt x="251" y="160"/>
                  </a:moveTo>
                  <a:lnTo>
                    <a:pt x="243" y="160"/>
                  </a:lnTo>
                  <a:lnTo>
                    <a:pt x="243" y="160"/>
                  </a:lnTo>
                  <a:lnTo>
                    <a:pt x="235" y="184"/>
                  </a:lnTo>
                  <a:lnTo>
                    <a:pt x="227" y="206"/>
                  </a:lnTo>
                  <a:lnTo>
                    <a:pt x="216" y="227"/>
                  </a:lnTo>
                  <a:lnTo>
                    <a:pt x="202" y="248"/>
                  </a:lnTo>
                  <a:lnTo>
                    <a:pt x="186" y="266"/>
                  </a:lnTo>
                  <a:lnTo>
                    <a:pt x="169" y="282"/>
                  </a:lnTo>
                  <a:lnTo>
                    <a:pt x="149" y="298"/>
                  </a:lnTo>
                  <a:lnTo>
                    <a:pt x="128" y="310"/>
                  </a:lnTo>
                  <a:lnTo>
                    <a:pt x="128" y="310"/>
                  </a:lnTo>
                  <a:lnTo>
                    <a:pt x="128" y="321"/>
                  </a:lnTo>
                  <a:lnTo>
                    <a:pt x="128" y="321"/>
                  </a:lnTo>
                  <a:lnTo>
                    <a:pt x="128" y="321"/>
                  </a:lnTo>
                  <a:lnTo>
                    <a:pt x="141" y="314"/>
                  </a:lnTo>
                  <a:lnTo>
                    <a:pt x="152" y="308"/>
                  </a:lnTo>
                  <a:lnTo>
                    <a:pt x="162" y="299"/>
                  </a:lnTo>
                  <a:lnTo>
                    <a:pt x="173" y="292"/>
                  </a:lnTo>
                  <a:lnTo>
                    <a:pt x="191" y="273"/>
                  </a:lnTo>
                  <a:lnTo>
                    <a:pt x="208" y="254"/>
                  </a:lnTo>
                  <a:lnTo>
                    <a:pt x="223" y="233"/>
                  </a:lnTo>
                  <a:lnTo>
                    <a:pt x="235" y="210"/>
                  </a:lnTo>
                  <a:lnTo>
                    <a:pt x="245" y="185"/>
                  </a:lnTo>
                  <a:lnTo>
                    <a:pt x="251" y="160"/>
                  </a:lnTo>
                  <a:close/>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9" name="Rectangle 1272"/>
            <p:cNvSpPr>
              <a:spLocks noChangeArrowheads="1"/>
            </p:cNvSpPr>
            <p:nvPr/>
          </p:nvSpPr>
          <p:spPr bwMode="auto">
            <a:xfrm>
              <a:off x="10569551"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0" name="Rectangle 1273"/>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1" name="Rectangle 1274"/>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2" name="Rectangle 1275"/>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3" name="Rectangle 1276"/>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4" name="Rectangle 1277"/>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5" name="Rectangle 1278"/>
            <p:cNvSpPr>
              <a:spLocks noChangeArrowheads="1"/>
            </p:cNvSpPr>
            <p:nvPr/>
          </p:nvSpPr>
          <p:spPr bwMode="auto">
            <a:xfrm>
              <a:off x="10537752"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6" name="Rectangle 1279"/>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7" name="Rectangle 1280"/>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8" name="Freeform 1281"/>
            <p:cNvSpPr>
              <a:spLocks/>
            </p:cNvSpPr>
            <p:nvPr/>
          </p:nvSpPr>
          <p:spPr bwMode="auto">
            <a:xfrm>
              <a:off x="10569551" y="2611553"/>
              <a:ext cx="111752" cy="161074"/>
            </a:xfrm>
            <a:custGeom>
              <a:avLst/>
              <a:gdLst>
                <a:gd name="T0" fmla="*/ 123 w 123"/>
                <a:gd name="T1" fmla="*/ 0 h 161"/>
                <a:gd name="T2" fmla="*/ 115 w 123"/>
                <a:gd name="T3" fmla="*/ 0 h 161"/>
                <a:gd name="T4" fmla="*/ 115 w 123"/>
                <a:gd name="T5" fmla="*/ 0 h 161"/>
                <a:gd name="T6" fmla="*/ 107 w 123"/>
                <a:gd name="T7" fmla="*/ 24 h 161"/>
                <a:gd name="T8" fmla="*/ 99 w 123"/>
                <a:gd name="T9" fmla="*/ 46 h 161"/>
                <a:gd name="T10" fmla="*/ 88 w 123"/>
                <a:gd name="T11" fmla="*/ 67 h 161"/>
                <a:gd name="T12" fmla="*/ 74 w 123"/>
                <a:gd name="T13" fmla="*/ 88 h 161"/>
                <a:gd name="T14" fmla="*/ 58 w 123"/>
                <a:gd name="T15" fmla="*/ 106 h 161"/>
                <a:gd name="T16" fmla="*/ 41 w 123"/>
                <a:gd name="T17" fmla="*/ 122 h 161"/>
                <a:gd name="T18" fmla="*/ 21 w 123"/>
                <a:gd name="T19" fmla="*/ 138 h 161"/>
                <a:gd name="T20" fmla="*/ 0 w 123"/>
                <a:gd name="T21" fmla="*/ 150 h 161"/>
                <a:gd name="T22" fmla="*/ 0 w 123"/>
                <a:gd name="T23" fmla="*/ 150 h 161"/>
                <a:gd name="T24" fmla="*/ 0 w 123"/>
                <a:gd name="T25" fmla="*/ 161 h 161"/>
                <a:gd name="T26" fmla="*/ 0 w 123"/>
                <a:gd name="T27" fmla="*/ 161 h 161"/>
                <a:gd name="T28" fmla="*/ 0 w 123"/>
                <a:gd name="T29" fmla="*/ 161 h 161"/>
                <a:gd name="T30" fmla="*/ 13 w 123"/>
                <a:gd name="T31" fmla="*/ 154 h 161"/>
                <a:gd name="T32" fmla="*/ 24 w 123"/>
                <a:gd name="T33" fmla="*/ 148 h 161"/>
                <a:gd name="T34" fmla="*/ 34 w 123"/>
                <a:gd name="T35" fmla="*/ 139 h 161"/>
                <a:gd name="T36" fmla="*/ 45 w 123"/>
                <a:gd name="T37" fmla="*/ 132 h 161"/>
                <a:gd name="T38" fmla="*/ 63 w 123"/>
                <a:gd name="T39" fmla="*/ 113 h 161"/>
                <a:gd name="T40" fmla="*/ 80 w 123"/>
                <a:gd name="T41" fmla="*/ 94 h 161"/>
                <a:gd name="T42" fmla="*/ 95 w 123"/>
                <a:gd name="T43" fmla="*/ 73 h 161"/>
                <a:gd name="T44" fmla="*/ 107 w 123"/>
                <a:gd name="T45" fmla="*/ 50 h 161"/>
                <a:gd name="T46" fmla="*/ 117 w 123"/>
                <a:gd name="T47" fmla="*/ 25 h 161"/>
                <a:gd name="T48" fmla="*/ 123 w 123"/>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61">
                  <a:moveTo>
                    <a:pt x="123" y="0"/>
                  </a:moveTo>
                  <a:lnTo>
                    <a:pt x="115" y="0"/>
                  </a:lnTo>
                  <a:lnTo>
                    <a:pt x="115" y="0"/>
                  </a:lnTo>
                  <a:lnTo>
                    <a:pt x="107" y="24"/>
                  </a:lnTo>
                  <a:lnTo>
                    <a:pt x="99" y="46"/>
                  </a:lnTo>
                  <a:lnTo>
                    <a:pt x="88" y="67"/>
                  </a:lnTo>
                  <a:lnTo>
                    <a:pt x="74" y="88"/>
                  </a:lnTo>
                  <a:lnTo>
                    <a:pt x="58" y="106"/>
                  </a:lnTo>
                  <a:lnTo>
                    <a:pt x="41" y="122"/>
                  </a:lnTo>
                  <a:lnTo>
                    <a:pt x="21" y="138"/>
                  </a:lnTo>
                  <a:lnTo>
                    <a:pt x="0" y="150"/>
                  </a:lnTo>
                  <a:lnTo>
                    <a:pt x="0" y="150"/>
                  </a:lnTo>
                  <a:lnTo>
                    <a:pt x="0" y="161"/>
                  </a:lnTo>
                  <a:lnTo>
                    <a:pt x="0" y="161"/>
                  </a:lnTo>
                  <a:lnTo>
                    <a:pt x="0" y="161"/>
                  </a:lnTo>
                  <a:lnTo>
                    <a:pt x="13" y="154"/>
                  </a:lnTo>
                  <a:lnTo>
                    <a:pt x="24" y="148"/>
                  </a:lnTo>
                  <a:lnTo>
                    <a:pt x="34" y="139"/>
                  </a:lnTo>
                  <a:lnTo>
                    <a:pt x="45" y="132"/>
                  </a:lnTo>
                  <a:lnTo>
                    <a:pt x="63" y="113"/>
                  </a:lnTo>
                  <a:lnTo>
                    <a:pt x="80" y="94"/>
                  </a:lnTo>
                  <a:lnTo>
                    <a:pt x="95" y="73"/>
                  </a:lnTo>
                  <a:lnTo>
                    <a:pt x="107" y="50"/>
                  </a:lnTo>
                  <a:lnTo>
                    <a:pt x="117" y="25"/>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9" name="Freeform 1282"/>
            <p:cNvSpPr>
              <a:spLocks/>
            </p:cNvSpPr>
            <p:nvPr/>
          </p:nvSpPr>
          <p:spPr bwMode="auto">
            <a:xfrm>
              <a:off x="10453257" y="2451480"/>
              <a:ext cx="116294" cy="298136"/>
            </a:xfrm>
            <a:custGeom>
              <a:avLst/>
              <a:gdLst>
                <a:gd name="T0" fmla="*/ 128 w 128"/>
                <a:gd name="T1" fmla="*/ 0 h 298"/>
                <a:gd name="T2" fmla="*/ 128 w 128"/>
                <a:gd name="T3" fmla="*/ 0 h 298"/>
                <a:gd name="T4" fmla="*/ 128 w 128"/>
                <a:gd name="T5" fmla="*/ 0 h 298"/>
                <a:gd name="T6" fmla="*/ 114 w 128"/>
                <a:gd name="T7" fmla="*/ 9 h 298"/>
                <a:gd name="T8" fmla="*/ 99 w 128"/>
                <a:gd name="T9" fmla="*/ 17 h 298"/>
                <a:gd name="T10" fmla="*/ 83 w 128"/>
                <a:gd name="T11" fmla="*/ 24 h 298"/>
                <a:gd name="T12" fmla="*/ 67 w 128"/>
                <a:gd name="T13" fmla="*/ 30 h 298"/>
                <a:gd name="T14" fmla="*/ 51 w 128"/>
                <a:gd name="T15" fmla="*/ 35 h 298"/>
                <a:gd name="T16" fmla="*/ 34 w 128"/>
                <a:gd name="T17" fmla="*/ 39 h 298"/>
                <a:gd name="T18" fmla="*/ 17 w 128"/>
                <a:gd name="T19" fmla="*/ 43 h 298"/>
                <a:gd name="T20" fmla="*/ 0 w 128"/>
                <a:gd name="T21" fmla="*/ 44 h 298"/>
                <a:gd name="T22" fmla="*/ 0 w 128"/>
                <a:gd name="T23" fmla="*/ 111 h 298"/>
                <a:gd name="T24" fmla="*/ 0 w 128"/>
                <a:gd name="T25" fmla="*/ 111 h 298"/>
                <a:gd name="T26" fmla="*/ 1 w 128"/>
                <a:gd name="T27" fmla="*/ 125 h 298"/>
                <a:gd name="T28" fmla="*/ 2 w 128"/>
                <a:gd name="T29" fmla="*/ 138 h 298"/>
                <a:gd name="T30" fmla="*/ 3 w 128"/>
                <a:gd name="T31" fmla="*/ 152 h 298"/>
                <a:gd name="T32" fmla="*/ 6 w 128"/>
                <a:gd name="T33" fmla="*/ 165 h 298"/>
                <a:gd name="T34" fmla="*/ 9 w 128"/>
                <a:gd name="T35" fmla="*/ 178 h 298"/>
                <a:gd name="T36" fmla="*/ 14 w 128"/>
                <a:gd name="T37" fmla="*/ 191 h 298"/>
                <a:gd name="T38" fmla="*/ 19 w 128"/>
                <a:gd name="T39" fmla="*/ 203 h 298"/>
                <a:gd name="T40" fmla="*/ 24 w 128"/>
                <a:gd name="T41" fmla="*/ 216 h 298"/>
                <a:gd name="T42" fmla="*/ 31 w 128"/>
                <a:gd name="T43" fmla="*/ 228 h 298"/>
                <a:gd name="T44" fmla="*/ 38 w 128"/>
                <a:gd name="T45" fmla="*/ 239 h 298"/>
                <a:gd name="T46" fmla="*/ 45 w 128"/>
                <a:gd name="T47" fmla="*/ 250 h 298"/>
                <a:gd name="T48" fmla="*/ 54 w 128"/>
                <a:gd name="T49" fmla="*/ 260 h 298"/>
                <a:gd name="T50" fmla="*/ 62 w 128"/>
                <a:gd name="T51" fmla="*/ 271 h 298"/>
                <a:gd name="T52" fmla="*/ 72 w 128"/>
                <a:gd name="T53" fmla="*/ 281 h 298"/>
                <a:gd name="T54" fmla="*/ 82 w 128"/>
                <a:gd name="T55" fmla="*/ 289 h 298"/>
                <a:gd name="T56" fmla="*/ 93 w 128"/>
                <a:gd name="T57" fmla="*/ 298 h 298"/>
                <a:gd name="T58" fmla="*/ 93 w 128"/>
                <a:gd name="T59" fmla="*/ 298 h 298"/>
                <a:gd name="T60" fmla="*/ 77 w 128"/>
                <a:gd name="T61" fmla="*/ 284 h 298"/>
                <a:gd name="T62" fmla="*/ 62 w 128"/>
                <a:gd name="T63" fmla="*/ 270 h 298"/>
                <a:gd name="T64" fmla="*/ 49 w 128"/>
                <a:gd name="T65" fmla="*/ 254 h 298"/>
                <a:gd name="T66" fmla="*/ 36 w 128"/>
                <a:gd name="T67" fmla="*/ 237 h 298"/>
                <a:gd name="T68" fmla="*/ 27 w 128"/>
                <a:gd name="T69" fmla="*/ 219 h 298"/>
                <a:gd name="T70" fmla="*/ 18 w 128"/>
                <a:gd name="T71" fmla="*/ 200 h 298"/>
                <a:gd name="T72" fmla="*/ 11 w 128"/>
                <a:gd name="T73" fmla="*/ 180 h 298"/>
                <a:gd name="T74" fmla="*/ 6 w 128"/>
                <a:gd name="T75" fmla="*/ 160 h 298"/>
                <a:gd name="T76" fmla="*/ 14 w 128"/>
                <a:gd name="T77" fmla="*/ 160 h 298"/>
                <a:gd name="T78" fmla="*/ 14 w 128"/>
                <a:gd name="T79" fmla="*/ 160 h 298"/>
                <a:gd name="T80" fmla="*/ 11 w 128"/>
                <a:gd name="T81" fmla="*/ 136 h 298"/>
                <a:gd name="T82" fmla="*/ 9 w 128"/>
                <a:gd name="T83" fmla="*/ 111 h 298"/>
                <a:gd name="T84" fmla="*/ 9 w 128"/>
                <a:gd name="T85" fmla="*/ 52 h 298"/>
                <a:gd name="T86" fmla="*/ 9 w 128"/>
                <a:gd name="T87" fmla="*/ 52 h 298"/>
                <a:gd name="T88" fmla="*/ 25 w 128"/>
                <a:gd name="T89" fmla="*/ 50 h 298"/>
                <a:gd name="T90" fmla="*/ 40 w 128"/>
                <a:gd name="T91" fmla="*/ 48 h 298"/>
                <a:gd name="T92" fmla="*/ 56 w 128"/>
                <a:gd name="T93" fmla="*/ 43 h 298"/>
                <a:gd name="T94" fmla="*/ 71 w 128"/>
                <a:gd name="T95" fmla="*/ 38 h 298"/>
                <a:gd name="T96" fmla="*/ 85 w 128"/>
                <a:gd name="T97" fmla="*/ 33 h 298"/>
                <a:gd name="T98" fmla="*/ 100 w 128"/>
                <a:gd name="T99" fmla="*/ 27 h 298"/>
                <a:gd name="T100" fmla="*/ 115 w 128"/>
                <a:gd name="T101" fmla="*/ 19 h 298"/>
                <a:gd name="T102" fmla="*/ 128 w 128"/>
                <a:gd name="T103" fmla="*/ 11 h 298"/>
                <a:gd name="T104" fmla="*/ 128 w 128"/>
                <a:gd name="T105" fmla="*/ 0 h 298"/>
                <a:gd name="T106" fmla="*/ 128 w 128"/>
                <a:gd name="T10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298">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0" name="Freeform 1283"/>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1" name="Freeform 1284"/>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2" name="Freeform 1285"/>
            <p:cNvSpPr>
              <a:spLocks noEditPoints="1"/>
            </p:cNvSpPr>
            <p:nvPr/>
          </p:nvSpPr>
          <p:spPr bwMode="auto">
            <a:xfrm>
              <a:off x="10682211" y="2562531"/>
              <a:ext cx="4543" cy="46021"/>
            </a:xfrm>
            <a:custGeom>
              <a:avLst/>
              <a:gdLst>
                <a:gd name="T0" fmla="*/ 5 w 5"/>
                <a:gd name="T1" fmla="*/ 3 h 46"/>
                <a:gd name="T2" fmla="*/ 5 w 5"/>
                <a:gd name="T3" fmla="*/ 3 h 46"/>
                <a:gd name="T4" fmla="*/ 4 w 5"/>
                <a:gd name="T5" fmla="*/ 25 h 46"/>
                <a:gd name="T6" fmla="*/ 0 w 5"/>
                <a:gd name="T7" fmla="*/ 46 h 46"/>
                <a:gd name="T8" fmla="*/ 0 w 5"/>
                <a:gd name="T9" fmla="*/ 46 h 46"/>
                <a:gd name="T10" fmla="*/ 4 w 5"/>
                <a:gd name="T11" fmla="*/ 25 h 46"/>
                <a:gd name="T12" fmla="*/ 5 w 5"/>
                <a:gd name="T13" fmla="*/ 3 h 46"/>
                <a:gd name="T14" fmla="*/ 5 w 5"/>
                <a:gd name="T15" fmla="*/ 2 h 46"/>
                <a:gd name="T16" fmla="*/ 5 w 5"/>
                <a:gd name="T17" fmla="*/ 2 h 46"/>
                <a:gd name="T18" fmla="*/ 5 w 5"/>
                <a:gd name="T19" fmla="*/ 3 h 46"/>
                <a:gd name="T20" fmla="*/ 5 w 5"/>
                <a:gd name="T21" fmla="*/ 3 h 46"/>
                <a:gd name="T22" fmla="*/ 5 w 5"/>
                <a:gd name="T23" fmla="*/ 2 h 46"/>
                <a:gd name="T24" fmla="*/ 5 w 5"/>
                <a:gd name="T25" fmla="*/ 2 h 46"/>
                <a:gd name="T26" fmla="*/ 5 w 5"/>
                <a:gd name="T27" fmla="*/ 2 h 46"/>
                <a:gd name="T28" fmla="*/ 5 w 5"/>
                <a:gd name="T29" fmla="*/ 2 h 46"/>
                <a:gd name="T30" fmla="*/ 5 w 5"/>
                <a:gd name="T31" fmla="*/ 2 h 46"/>
                <a:gd name="T32" fmla="*/ 5 w 5"/>
                <a:gd name="T33" fmla="*/ 2 h 46"/>
                <a:gd name="T34" fmla="*/ 5 w 5"/>
                <a:gd name="T35" fmla="*/ 2 h 46"/>
                <a:gd name="T36" fmla="*/ 5 w 5"/>
                <a:gd name="T37" fmla="*/ 2 h 46"/>
                <a:gd name="T38" fmla="*/ 5 w 5"/>
                <a:gd name="T39" fmla="*/ 2 h 46"/>
                <a:gd name="T40" fmla="*/ 5 w 5"/>
                <a:gd name="T41" fmla="*/ 2 h 46"/>
                <a:gd name="T42" fmla="*/ 5 w 5"/>
                <a:gd name="T43" fmla="*/ 2 h 46"/>
                <a:gd name="T44" fmla="*/ 5 w 5"/>
                <a:gd name="T45" fmla="*/ 0 h 46"/>
                <a:gd name="T46" fmla="*/ 5 w 5"/>
                <a:gd name="T47" fmla="*/ 0 h 46"/>
                <a:gd name="T48" fmla="*/ 5 w 5"/>
                <a:gd name="T49" fmla="*/ 0 h 46"/>
                <a:gd name="T50" fmla="*/ 5 w 5"/>
                <a:gd name="T51" fmla="*/ 0 h 46"/>
                <a:gd name="T52" fmla="*/ 5 w 5"/>
                <a:gd name="T53" fmla="*/ 0 h 46"/>
                <a:gd name="T54" fmla="*/ 5 w 5"/>
                <a:gd name="T55" fmla="*/ 0 h 46"/>
                <a:gd name="T56" fmla="*/ 5 w 5"/>
                <a:gd name="T57" fmla="*/ 0 h 46"/>
                <a:gd name="T58" fmla="*/ 5 w 5"/>
                <a:gd name="T59" fmla="*/ 0 h 46"/>
                <a:gd name="T60" fmla="*/ 5 w 5"/>
                <a:gd name="T61" fmla="*/ 0 h 46"/>
                <a:gd name="T62" fmla="*/ 5 w 5"/>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46">
                  <a:moveTo>
                    <a:pt x="5" y="3"/>
                  </a:moveTo>
                  <a:lnTo>
                    <a:pt x="5" y="3"/>
                  </a:lnTo>
                  <a:lnTo>
                    <a:pt x="4" y="25"/>
                  </a:lnTo>
                  <a:lnTo>
                    <a:pt x="0" y="46"/>
                  </a:lnTo>
                  <a:lnTo>
                    <a:pt x="0" y="46"/>
                  </a:lnTo>
                  <a:lnTo>
                    <a:pt x="4" y="25"/>
                  </a:lnTo>
                  <a:lnTo>
                    <a:pt x="5" y="3"/>
                  </a:lnTo>
                  <a:close/>
                  <a:moveTo>
                    <a:pt x="5" y="2"/>
                  </a:moveTo>
                  <a:lnTo>
                    <a:pt x="5" y="2"/>
                  </a:lnTo>
                  <a:lnTo>
                    <a:pt x="5" y="3"/>
                  </a:lnTo>
                  <a:lnTo>
                    <a:pt x="5" y="3"/>
                  </a:lnTo>
                  <a:lnTo>
                    <a:pt x="5" y="2"/>
                  </a:lnTo>
                  <a:close/>
                  <a:moveTo>
                    <a:pt x="5" y="2"/>
                  </a:moveTo>
                  <a:lnTo>
                    <a:pt x="5" y="2"/>
                  </a:lnTo>
                  <a:lnTo>
                    <a:pt x="5" y="2"/>
                  </a:lnTo>
                  <a:lnTo>
                    <a:pt x="5" y="2"/>
                  </a:lnTo>
                  <a:lnTo>
                    <a:pt x="5" y="2"/>
                  </a:lnTo>
                  <a:close/>
                  <a:moveTo>
                    <a:pt x="5" y="2"/>
                  </a:moveTo>
                  <a:lnTo>
                    <a:pt x="5" y="2"/>
                  </a:lnTo>
                  <a:lnTo>
                    <a:pt x="5" y="2"/>
                  </a:lnTo>
                  <a:lnTo>
                    <a:pt x="5" y="2"/>
                  </a:lnTo>
                  <a:lnTo>
                    <a:pt x="5" y="2"/>
                  </a:lnTo>
                  <a:close/>
                  <a:moveTo>
                    <a:pt x="5" y="0"/>
                  </a:moveTo>
                  <a:lnTo>
                    <a:pt x="5" y="0"/>
                  </a:lnTo>
                  <a:lnTo>
                    <a:pt x="5" y="0"/>
                  </a:lnTo>
                  <a:lnTo>
                    <a:pt x="5" y="0"/>
                  </a:lnTo>
                  <a:lnTo>
                    <a:pt x="5" y="0"/>
                  </a:lnTo>
                  <a:close/>
                  <a:moveTo>
                    <a:pt x="5" y="0"/>
                  </a:moveTo>
                  <a:lnTo>
                    <a:pt x="5" y="0"/>
                  </a:lnTo>
                  <a:lnTo>
                    <a:pt x="5" y="0"/>
                  </a:lnTo>
                  <a:lnTo>
                    <a:pt x="5" y="0"/>
                  </a:lnTo>
                  <a:lnTo>
                    <a:pt x="5"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3" name="Freeform 1286"/>
            <p:cNvSpPr>
              <a:spLocks/>
            </p:cNvSpPr>
            <p:nvPr/>
          </p:nvSpPr>
          <p:spPr bwMode="auto">
            <a:xfrm>
              <a:off x="10682211" y="2565532"/>
              <a:ext cx="4543" cy="43020"/>
            </a:xfrm>
            <a:custGeom>
              <a:avLst/>
              <a:gdLst>
                <a:gd name="T0" fmla="*/ 5 w 5"/>
                <a:gd name="T1" fmla="*/ 0 h 43"/>
                <a:gd name="T2" fmla="*/ 5 w 5"/>
                <a:gd name="T3" fmla="*/ 0 h 43"/>
                <a:gd name="T4" fmla="*/ 4 w 5"/>
                <a:gd name="T5" fmla="*/ 22 h 43"/>
                <a:gd name="T6" fmla="*/ 0 w 5"/>
                <a:gd name="T7" fmla="*/ 43 h 43"/>
                <a:gd name="T8" fmla="*/ 0 w 5"/>
                <a:gd name="T9" fmla="*/ 43 h 43"/>
                <a:gd name="T10" fmla="*/ 4 w 5"/>
                <a:gd name="T11" fmla="*/ 22 h 43"/>
                <a:gd name="T12" fmla="*/ 5 w 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5" y="0"/>
                  </a:moveTo>
                  <a:lnTo>
                    <a:pt x="5" y="0"/>
                  </a:lnTo>
                  <a:lnTo>
                    <a:pt x="4" y="22"/>
                  </a:lnTo>
                  <a:lnTo>
                    <a:pt x="0" y="43"/>
                  </a:lnTo>
                  <a:lnTo>
                    <a:pt x="0" y="43"/>
                  </a:lnTo>
                  <a:lnTo>
                    <a:pt x="4" y="2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4" name="Rectangle 1287"/>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5" name="Rectangle 1288"/>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6" name="Rectangle 1289"/>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7" name="Rectangle 1290"/>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08" name="Rectangle 1291"/>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09" name="Freeform 1293"/>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10" name="Freeform 1294"/>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nvGrpSpPr>
          <p:cNvPr id="1013" name="Group 1012"/>
          <p:cNvGrpSpPr/>
          <p:nvPr/>
        </p:nvGrpSpPr>
        <p:grpSpPr>
          <a:xfrm>
            <a:off x="6660651" y="4334673"/>
            <a:ext cx="232816" cy="179089"/>
            <a:chOff x="9846188" y="2193798"/>
            <a:chExt cx="276225" cy="251460"/>
          </a:xfrm>
        </p:grpSpPr>
        <p:sp>
          <p:nvSpPr>
            <p:cNvPr id="1014" name="object 78"/>
            <p:cNvSpPr/>
            <p:nvPr/>
          </p:nvSpPr>
          <p:spPr>
            <a:xfrm>
              <a:off x="9884278" y="2286761"/>
              <a:ext cx="198123" cy="97536"/>
            </a:xfrm>
            <a:prstGeom prst="rect">
              <a:avLst/>
            </a:prstGeom>
            <a:blipFill>
              <a:blip r:embed="rId2" cstate="print"/>
              <a:stretch>
                <a:fillRect/>
              </a:stretch>
            </a:blipFill>
          </p:spPr>
          <p:txBody>
            <a:bodyPr wrap="square" lIns="0" tIns="0" rIns="0" bIns="0" rtlCol="0"/>
            <a:lstStyle/>
            <a:p>
              <a:endParaRPr sz="1000" dirty="0"/>
            </a:p>
          </p:txBody>
        </p:sp>
        <p:sp>
          <p:nvSpPr>
            <p:cNvPr id="1015" name="object 79"/>
            <p:cNvSpPr/>
            <p:nvPr/>
          </p:nvSpPr>
          <p:spPr>
            <a:xfrm>
              <a:off x="9846188" y="2193798"/>
              <a:ext cx="276225" cy="251460"/>
            </a:xfrm>
            <a:custGeom>
              <a:avLst/>
              <a:gdLst/>
              <a:ahLst/>
              <a:cxnLst/>
              <a:rect l="l" t="t" r="r" b="b"/>
              <a:pathLst>
                <a:path w="276225" h="251460">
                  <a:moveTo>
                    <a:pt x="252971" y="0"/>
                  </a:moveTo>
                  <a:lnTo>
                    <a:pt x="22859" y="0"/>
                  </a:lnTo>
                  <a:lnTo>
                    <a:pt x="13962" y="1803"/>
                  </a:lnTo>
                  <a:lnTo>
                    <a:pt x="6696" y="6718"/>
                  </a:lnTo>
                  <a:lnTo>
                    <a:pt x="1796" y="14005"/>
                  </a:lnTo>
                  <a:lnTo>
                    <a:pt x="94" y="22453"/>
                  </a:lnTo>
                  <a:lnTo>
                    <a:pt x="0" y="228536"/>
                  </a:lnTo>
                  <a:lnTo>
                    <a:pt x="1796" y="237454"/>
                  </a:lnTo>
                  <a:lnTo>
                    <a:pt x="6696" y="244741"/>
                  </a:lnTo>
                  <a:lnTo>
                    <a:pt x="13962" y="249656"/>
                  </a:lnTo>
                  <a:lnTo>
                    <a:pt x="22859" y="251460"/>
                  </a:lnTo>
                  <a:lnTo>
                    <a:pt x="252971" y="251460"/>
                  </a:lnTo>
                  <a:lnTo>
                    <a:pt x="261870" y="249656"/>
                  </a:lnTo>
                  <a:lnTo>
                    <a:pt x="269141" y="244741"/>
                  </a:lnTo>
                  <a:lnTo>
                    <a:pt x="274045" y="237454"/>
                  </a:lnTo>
                  <a:lnTo>
                    <a:pt x="275843" y="228536"/>
                  </a:lnTo>
                  <a:lnTo>
                    <a:pt x="22859" y="228536"/>
                  </a:lnTo>
                  <a:lnTo>
                    <a:pt x="22859" y="54203"/>
                  </a:lnTo>
                  <a:lnTo>
                    <a:pt x="275843" y="54203"/>
                  </a:lnTo>
                  <a:lnTo>
                    <a:pt x="275843" y="38214"/>
                  </a:lnTo>
                  <a:lnTo>
                    <a:pt x="30010" y="38214"/>
                  </a:lnTo>
                  <a:lnTo>
                    <a:pt x="26441" y="34632"/>
                  </a:lnTo>
                  <a:lnTo>
                    <a:pt x="26441" y="26034"/>
                  </a:lnTo>
                  <a:lnTo>
                    <a:pt x="30010" y="22453"/>
                  </a:lnTo>
                  <a:lnTo>
                    <a:pt x="275749" y="22453"/>
                  </a:lnTo>
                  <a:lnTo>
                    <a:pt x="274045" y="14005"/>
                  </a:lnTo>
                  <a:lnTo>
                    <a:pt x="269141" y="6718"/>
                  </a:lnTo>
                  <a:lnTo>
                    <a:pt x="261870" y="1803"/>
                  </a:lnTo>
                  <a:lnTo>
                    <a:pt x="252971" y="0"/>
                  </a:lnTo>
                  <a:close/>
                </a:path>
                <a:path w="276225" h="251460">
                  <a:moveTo>
                    <a:pt x="275843" y="54203"/>
                  </a:moveTo>
                  <a:lnTo>
                    <a:pt x="252971" y="54203"/>
                  </a:lnTo>
                  <a:lnTo>
                    <a:pt x="252971" y="228536"/>
                  </a:lnTo>
                  <a:lnTo>
                    <a:pt x="275843" y="228536"/>
                  </a:lnTo>
                  <a:lnTo>
                    <a:pt x="275843" y="54203"/>
                  </a:lnTo>
                  <a:close/>
                </a:path>
                <a:path w="276225" h="251460">
                  <a:moveTo>
                    <a:pt x="57645" y="22453"/>
                  </a:moveTo>
                  <a:lnTo>
                    <a:pt x="38582" y="22453"/>
                  </a:lnTo>
                  <a:lnTo>
                    <a:pt x="42163" y="26034"/>
                  </a:lnTo>
                  <a:lnTo>
                    <a:pt x="42163" y="34632"/>
                  </a:lnTo>
                  <a:lnTo>
                    <a:pt x="38582" y="38214"/>
                  </a:lnTo>
                  <a:lnTo>
                    <a:pt x="57645" y="38214"/>
                  </a:lnTo>
                  <a:lnTo>
                    <a:pt x="54305" y="34632"/>
                  </a:lnTo>
                  <a:lnTo>
                    <a:pt x="54305" y="26034"/>
                  </a:lnTo>
                  <a:lnTo>
                    <a:pt x="57645" y="22453"/>
                  </a:lnTo>
                  <a:close/>
                </a:path>
                <a:path w="276225" h="251460">
                  <a:moveTo>
                    <a:pt x="85509" y="22453"/>
                  </a:moveTo>
                  <a:lnTo>
                    <a:pt x="66459" y="22453"/>
                  </a:lnTo>
                  <a:lnTo>
                    <a:pt x="69786" y="26034"/>
                  </a:lnTo>
                  <a:lnTo>
                    <a:pt x="69786" y="34632"/>
                  </a:lnTo>
                  <a:lnTo>
                    <a:pt x="66459" y="38214"/>
                  </a:lnTo>
                  <a:lnTo>
                    <a:pt x="85509" y="38214"/>
                  </a:lnTo>
                  <a:lnTo>
                    <a:pt x="81940" y="34632"/>
                  </a:lnTo>
                  <a:lnTo>
                    <a:pt x="81940" y="26034"/>
                  </a:lnTo>
                  <a:lnTo>
                    <a:pt x="85509" y="22453"/>
                  </a:lnTo>
                  <a:close/>
                </a:path>
                <a:path w="276225" h="251460">
                  <a:moveTo>
                    <a:pt x="275749" y="22453"/>
                  </a:moveTo>
                  <a:lnTo>
                    <a:pt x="94081" y="22453"/>
                  </a:lnTo>
                  <a:lnTo>
                    <a:pt x="97662" y="26034"/>
                  </a:lnTo>
                  <a:lnTo>
                    <a:pt x="97662" y="34632"/>
                  </a:lnTo>
                  <a:lnTo>
                    <a:pt x="94081" y="38214"/>
                  </a:lnTo>
                  <a:lnTo>
                    <a:pt x="275843" y="38214"/>
                  </a:lnTo>
                  <a:lnTo>
                    <a:pt x="275749" y="22453"/>
                  </a:lnTo>
                  <a:close/>
                </a:path>
              </a:pathLst>
            </a:custGeom>
            <a:solidFill>
              <a:srgbClr val="FFFFFF"/>
            </a:solidFill>
          </p:spPr>
          <p:txBody>
            <a:bodyPr wrap="square" lIns="0" tIns="0" rIns="0" bIns="0" rtlCol="0"/>
            <a:lstStyle/>
            <a:p>
              <a:endParaRPr sz="1000" dirty="0"/>
            </a:p>
          </p:txBody>
        </p:sp>
      </p:grpSp>
      <p:grpSp>
        <p:nvGrpSpPr>
          <p:cNvPr id="1167" name="Group 1166"/>
          <p:cNvGrpSpPr/>
          <p:nvPr/>
        </p:nvGrpSpPr>
        <p:grpSpPr>
          <a:xfrm>
            <a:off x="6696469" y="2181025"/>
            <a:ext cx="161180" cy="238159"/>
            <a:chOff x="5434807" y="2497138"/>
            <a:chExt cx="134459" cy="177800"/>
          </a:xfrm>
          <a:solidFill>
            <a:schemeClr val="bg1"/>
          </a:solidFill>
        </p:grpSpPr>
        <p:sp>
          <p:nvSpPr>
            <p:cNvPr id="1168"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169"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nvGrpSpPr>
          <p:cNvPr id="699" name="Group 4"/>
          <p:cNvGrpSpPr>
            <a:grpSpLocks noChangeAspect="1"/>
          </p:cNvGrpSpPr>
          <p:nvPr/>
        </p:nvGrpSpPr>
        <p:grpSpPr bwMode="auto">
          <a:xfrm>
            <a:off x="8976602" y="2181025"/>
            <a:ext cx="295498" cy="189963"/>
            <a:chOff x="5695" y="1939"/>
            <a:chExt cx="732" cy="562"/>
          </a:xfrm>
        </p:grpSpPr>
        <p:sp>
          <p:nvSpPr>
            <p:cNvPr id="700" name="Rectangle 699"/>
            <p:cNvSpPr>
              <a:spLocks noChangeArrowheads="1"/>
            </p:cNvSpPr>
            <p:nvPr/>
          </p:nvSpPr>
          <p:spPr bwMode="auto">
            <a:xfrm>
              <a:off x="5695" y="1939"/>
              <a:ext cx="732"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1" name="Rectangle 700"/>
            <p:cNvSpPr>
              <a:spLocks noChangeArrowheads="1"/>
            </p:cNvSpPr>
            <p:nvPr/>
          </p:nvSpPr>
          <p:spPr bwMode="auto">
            <a:xfrm>
              <a:off x="5800" y="2250"/>
              <a:ext cx="42" cy="91"/>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2" name="Rectangle 701"/>
            <p:cNvSpPr>
              <a:spLocks noChangeArrowheads="1"/>
            </p:cNvSpPr>
            <p:nvPr/>
          </p:nvSpPr>
          <p:spPr bwMode="auto">
            <a:xfrm>
              <a:off x="5856" y="2298"/>
              <a:ext cx="4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3" name="Rectangle 702"/>
            <p:cNvSpPr>
              <a:spLocks noChangeArrowheads="1"/>
            </p:cNvSpPr>
            <p:nvPr/>
          </p:nvSpPr>
          <p:spPr bwMode="auto">
            <a:xfrm>
              <a:off x="5913" y="2265"/>
              <a:ext cx="40" cy="76"/>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4" name="Rectangle 703"/>
            <p:cNvSpPr>
              <a:spLocks noChangeArrowheads="1"/>
            </p:cNvSpPr>
            <p:nvPr/>
          </p:nvSpPr>
          <p:spPr bwMode="auto">
            <a:xfrm>
              <a:off x="5968" y="2325"/>
              <a:ext cx="40" cy="16"/>
            </a:xfrm>
            <a:prstGeom prst="rect">
              <a:avLst/>
            </a:prstGeom>
            <a:solidFill>
              <a:srgbClr val="92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5" name="Freeform 704"/>
            <p:cNvSpPr>
              <a:spLocks/>
            </p:cNvSpPr>
            <p:nvPr/>
          </p:nvSpPr>
          <p:spPr bwMode="auto">
            <a:xfrm>
              <a:off x="6144" y="2241"/>
              <a:ext cx="150" cy="100"/>
            </a:xfrm>
            <a:custGeom>
              <a:avLst/>
              <a:gdLst>
                <a:gd name="T0" fmla="*/ 75 w 150"/>
                <a:gd name="T1" fmla="*/ 0 h 100"/>
                <a:gd name="T2" fmla="*/ 0 w 150"/>
                <a:gd name="T3" fmla="*/ 100 h 100"/>
                <a:gd name="T4" fmla="*/ 150 w 150"/>
                <a:gd name="T5" fmla="*/ 100 h 100"/>
                <a:gd name="T6" fmla="*/ 75 w 150"/>
                <a:gd name="T7" fmla="*/ 0 h 100"/>
              </a:gdLst>
              <a:ahLst/>
              <a:cxnLst>
                <a:cxn ang="0">
                  <a:pos x="T0" y="T1"/>
                </a:cxn>
                <a:cxn ang="0">
                  <a:pos x="T2" y="T3"/>
                </a:cxn>
                <a:cxn ang="0">
                  <a:pos x="T4" y="T5"/>
                </a:cxn>
                <a:cxn ang="0">
                  <a:pos x="T6" y="T7"/>
                </a:cxn>
              </a:cxnLst>
              <a:rect l="0" t="0" r="r" b="b"/>
              <a:pathLst>
                <a:path w="150" h="100">
                  <a:moveTo>
                    <a:pt x="75" y="0"/>
                  </a:moveTo>
                  <a:lnTo>
                    <a:pt x="0" y="100"/>
                  </a:lnTo>
                  <a:lnTo>
                    <a:pt x="150" y="100"/>
                  </a:lnTo>
                  <a:lnTo>
                    <a:pt x="75" y="0"/>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6" name="Freeform 705"/>
            <p:cNvSpPr>
              <a:spLocks/>
            </p:cNvSpPr>
            <p:nvPr/>
          </p:nvSpPr>
          <p:spPr bwMode="auto">
            <a:xfrm>
              <a:off x="6212" y="2268"/>
              <a:ext cx="110" cy="73"/>
            </a:xfrm>
            <a:custGeom>
              <a:avLst/>
              <a:gdLst>
                <a:gd name="T0" fmla="*/ 56 w 110"/>
                <a:gd name="T1" fmla="*/ 0 h 73"/>
                <a:gd name="T2" fmla="*/ 0 w 110"/>
                <a:gd name="T3" fmla="*/ 73 h 73"/>
                <a:gd name="T4" fmla="*/ 110 w 110"/>
                <a:gd name="T5" fmla="*/ 73 h 73"/>
                <a:gd name="T6" fmla="*/ 56 w 110"/>
                <a:gd name="T7" fmla="*/ 0 h 73"/>
              </a:gdLst>
              <a:ahLst/>
              <a:cxnLst>
                <a:cxn ang="0">
                  <a:pos x="T0" y="T1"/>
                </a:cxn>
                <a:cxn ang="0">
                  <a:pos x="T2" y="T3"/>
                </a:cxn>
                <a:cxn ang="0">
                  <a:pos x="T4" y="T5"/>
                </a:cxn>
                <a:cxn ang="0">
                  <a:pos x="T6" y="T7"/>
                </a:cxn>
              </a:cxnLst>
              <a:rect l="0" t="0" r="r" b="b"/>
              <a:pathLst>
                <a:path w="110" h="73">
                  <a:moveTo>
                    <a:pt x="56" y="0"/>
                  </a:moveTo>
                  <a:lnTo>
                    <a:pt x="0" y="73"/>
                  </a:lnTo>
                  <a:lnTo>
                    <a:pt x="110" y="73"/>
                  </a:lnTo>
                  <a:lnTo>
                    <a:pt x="56" y="0"/>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7" name="Freeform 706"/>
            <p:cNvSpPr>
              <a:spLocks/>
            </p:cNvSpPr>
            <p:nvPr/>
          </p:nvSpPr>
          <p:spPr bwMode="auto">
            <a:xfrm>
              <a:off x="6212" y="2287"/>
              <a:ext cx="82" cy="54"/>
            </a:xfrm>
            <a:custGeom>
              <a:avLst/>
              <a:gdLst>
                <a:gd name="T0" fmla="*/ 0 w 82"/>
                <a:gd name="T1" fmla="*/ 54 h 54"/>
                <a:gd name="T2" fmla="*/ 82 w 82"/>
                <a:gd name="T3" fmla="*/ 54 h 54"/>
                <a:gd name="T4" fmla="*/ 42 w 82"/>
                <a:gd name="T5" fmla="*/ 0 h 54"/>
                <a:gd name="T6" fmla="*/ 0 w 82"/>
                <a:gd name="T7" fmla="*/ 54 h 54"/>
              </a:gdLst>
              <a:ahLst/>
              <a:cxnLst>
                <a:cxn ang="0">
                  <a:pos x="T0" y="T1"/>
                </a:cxn>
                <a:cxn ang="0">
                  <a:pos x="T2" y="T3"/>
                </a:cxn>
                <a:cxn ang="0">
                  <a:pos x="T4" y="T5"/>
                </a:cxn>
                <a:cxn ang="0">
                  <a:pos x="T6" y="T7"/>
                </a:cxn>
              </a:cxnLst>
              <a:rect l="0" t="0" r="r" b="b"/>
              <a:pathLst>
                <a:path w="82" h="54">
                  <a:moveTo>
                    <a:pt x="0" y="54"/>
                  </a:moveTo>
                  <a:lnTo>
                    <a:pt x="82" y="54"/>
                  </a:lnTo>
                  <a:lnTo>
                    <a:pt x="42"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8" name="Freeform 707"/>
            <p:cNvSpPr>
              <a:spLocks/>
            </p:cNvSpPr>
            <p:nvPr/>
          </p:nvSpPr>
          <p:spPr bwMode="auto">
            <a:xfrm>
              <a:off x="6114" y="2288"/>
              <a:ext cx="79" cy="53"/>
            </a:xfrm>
            <a:custGeom>
              <a:avLst/>
              <a:gdLst>
                <a:gd name="T0" fmla="*/ 39 w 79"/>
                <a:gd name="T1" fmla="*/ 0 h 53"/>
                <a:gd name="T2" fmla="*/ 0 w 79"/>
                <a:gd name="T3" fmla="*/ 53 h 53"/>
                <a:gd name="T4" fmla="*/ 79 w 79"/>
                <a:gd name="T5" fmla="*/ 53 h 53"/>
                <a:gd name="T6" fmla="*/ 39 w 79"/>
                <a:gd name="T7" fmla="*/ 0 h 53"/>
              </a:gdLst>
              <a:ahLst/>
              <a:cxnLst>
                <a:cxn ang="0">
                  <a:pos x="T0" y="T1"/>
                </a:cxn>
                <a:cxn ang="0">
                  <a:pos x="T2" y="T3"/>
                </a:cxn>
                <a:cxn ang="0">
                  <a:pos x="T4" y="T5"/>
                </a:cxn>
                <a:cxn ang="0">
                  <a:pos x="T6" y="T7"/>
                </a:cxn>
              </a:cxnLst>
              <a:rect l="0" t="0" r="r" b="b"/>
              <a:pathLst>
                <a:path w="79" h="53">
                  <a:moveTo>
                    <a:pt x="39" y="0"/>
                  </a:moveTo>
                  <a:lnTo>
                    <a:pt x="0" y="53"/>
                  </a:lnTo>
                  <a:lnTo>
                    <a:pt x="79" y="53"/>
                  </a:lnTo>
                  <a:lnTo>
                    <a:pt x="39" y="0"/>
                  </a:lnTo>
                  <a:close/>
                </a:path>
              </a:pathLst>
            </a:custGeom>
            <a:solidFill>
              <a:srgbClr val="FDC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9" name="Freeform 708"/>
            <p:cNvSpPr>
              <a:spLocks/>
            </p:cNvSpPr>
            <p:nvPr/>
          </p:nvSpPr>
          <p:spPr bwMode="auto">
            <a:xfrm>
              <a:off x="6144" y="2308"/>
              <a:ext cx="49" cy="33"/>
            </a:xfrm>
            <a:custGeom>
              <a:avLst/>
              <a:gdLst>
                <a:gd name="T0" fmla="*/ 0 w 49"/>
                <a:gd name="T1" fmla="*/ 33 h 33"/>
                <a:gd name="T2" fmla="*/ 49 w 49"/>
                <a:gd name="T3" fmla="*/ 33 h 33"/>
                <a:gd name="T4" fmla="*/ 24 w 49"/>
                <a:gd name="T5" fmla="*/ 0 h 33"/>
                <a:gd name="T6" fmla="*/ 0 w 49"/>
                <a:gd name="T7" fmla="*/ 33 h 33"/>
              </a:gdLst>
              <a:ahLst/>
              <a:cxnLst>
                <a:cxn ang="0">
                  <a:pos x="T0" y="T1"/>
                </a:cxn>
                <a:cxn ang="0">
                  <a:pos x="T2" y="T3"/>
                </a:cxn>
                <a:cxn ang="0">
                  <a:pos x="T4" y="T5"/>
                </a:cxn>
                <a:cxn ang="0">
                  <a:pos x="T6" y="T7"/>
                </a:cxn>
              </a:cxnLst>
              <a:rect l="0" t="0" r="r" b="b"/>
              <a:pathLst>
                <a:path w="49" h="33">
                  <a:moveTo>
                    <a:pt x="0" y="33"/>
                  </a:moveTo>
                  <a:lnTo>
                    <a:pt x="49" y="33"/>
                  </a:lnTo>
                  <a:lnTo>
                    <a:pt x="24"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0" name="Rectangle 31"/>
            <p:cNvSpPr>
              <a:spLocks noChangeArrowheads="1"/>
            </p:cNvSpPr>
            <p:nvPr/>
          </p:nvSpPr>
          <p:spPr bwMode="auto">
            <a:xfrm>
              <a:off x="5800" y="2397"/>
              <a:ext cx="132" cy="50"/>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1" name="Freeform 32"/>
            <p:cNvSpPr>
              <a:spLocks/>
            </p:cNvSpPr>
            <p:nvPr/>
          </p:nvSpPr>
          <p:spPr bwMode="auto">
            <a:xfrm>
              <a:off x="5800" y="1995"/>
              <a:ext cx="522" cy="210"/>
            </a:xfrm>
            <a:custGeom>
              <a:avLst/>
              <a:gdLst>
                <a:gd name="T0" fmla="*/ 471 w 522"/>
                <a:gd name="T1" fmla="*/ 37 h 210"/>
                <a:gd name="T2" fmla="*/ 446 w 522"/>
                <a:gd name="T3" fmla="*/ 44 h 210"/>
                <a:gd name="T4" fmla="*/ 421 w 522"/>
                <a:gd name="T5" fmla="*/ 77 h 210"/>
                <a:gd name="T6" fmla="*/ 397 w 522"/>
                <a:gd name="T7" fmla="*/ 80 h 210"/>
                <a:gd name="T8" fmla="*/ 372 w 522"/>
                <a:gd name="T9" fmla="*/ 102 h 210"/>
                <a:gd name="T10" fmla="*/ 347 w 522"/>
                <a:gd name="T11" fmla="*/ 90 h 210"/>
                <a:gd name="T12" fmla="*/ 318 w 522"/>
                <a:gd name="T13" fmla="*/ 65 h 210"/>
                <a:gd name="T14" fmla="*/ 297 w 522"/>
                <a:gd name="T15" fmla="*/ 95 h 210"/>
                <a:gd name="T16" fmla="*/ 272 w 522"/>
                <a:gd name="T17" fmla="*/ 105 h 210"/>
                <a:gd name="T18" fmla="*/ 249 w 522"/>
                <a:gd name="T19" fmla="*/ 92 h 210"/>
                <a:gd name="T20" fmla="*/ 224 w 522"/>
                <a:gd name="T21" fmla="*/ 104 h 210"/>
                <a:gd name="T22" fmla="*/ 199 w 522"/>
                <a:gd name="T23" fmla="*/ 109 h 210"/>
                <a:gd name="T24" fmla="*/ 174 w 522"/>
                <a:gd name="T25" fmla="*/ 141 h 210"/>
                <a:gd name="T26" fmla="*/ 149 w 522"/>
                <a:gd name="T27" fmla="*/ 156 h 210"/>
                <a:gd name="T28" fmla="*/ 125 w 522"/>
                <a:gd name="T29" fmla="*/ 135 h 210"/>
                <a:gd name="T30" fmla="*/ 100 w 522"/>
                <a:gd name="T31" fmla="*/ 128 h 210"/>
                <a:gd name="T32" fmla="*/ 75 w 522"/>
                <a:gd name="T33" fmla="*/ 158 h 210"/>
                <a:gd name="T34" fmla="*/ 50 w 522"/>
                <a:gd name="T35" fmla="*/ 152 h 210"/>
                <a:gd name="T36" fmla="*/ 25 w 522"/>
                <a:gd name="T37" fmla="*/ 169 h 210"/>
                <a:gd name="T38" fmla="*/ 0 w 522"/>
                <a:gd name="T39" fmla="*/ 173 h 210"/>
                <a:gd name="T40" fmla="*/ 0 w 522"/>
                <a:gd name="T41" fmla="*/ 210 h 210"/>
                <a:gd name="T42" fmla="*/ 522 w 522"/>
                <a:gd name="T43" fmla="*/ 210 h 210"/>
                <a:gd name="T44" fmla="*/ 522 w 522"/>
                <a:gd name="T45" fmla="*/ 0 h 210"/>
                <a:gd name="T46" fmla="*/ 496 w 522"/>
                <a:gd name="T47" fmla="*/ 12 h 210"/>
                <a:gd name="T48" fmla="*/ 471 w 522"/>
                <a:gd name="T49"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210">
                  <a:moveTo>
                    <a:pt x="471" y="37"/>
                  </a:moveTo>
                  <a:lnTo>
                    <a:pt x="446" y="44"/>
                  </a:lnTo>
                  <a:lnTo>
                    <a:pt x="421" y="77"/>
                  </a:lnTo>
                  <a:lnTo>
                    <a:pt x="397" y="80"/>
                  </a:lnTo>
                  <a:lnTo>
                    <a:pt x="372" y="102"/>
                  </a:lnTo>
                  <a:lnTo>
                    <a:pt x="347" y="90"/>
                  </a:lnTo>
                  <a:lnTo>
                    <a:pt x="318" y="65"/>
                  </a:lnTo>
                  <a:lnTo>
                    <a:pt x="297" y="95"/>
                  </a:lnTo>
                  <a:lnTo>
                    <a:pt x="272" y="105"/>
                  </a:lnTo>
                  <a:lnTo>
                    <a:pt x="249" y="92"/>
                  </a:lnTo>
                  <a:lnTo>
                    <a:pt x="224" y="104"/>
                  </a:lnTo>
                  <a:lnTo>
                    <a:pt x="199" y="109"/>
                  </a:lnTo>
                  <a:lnTo>
                    <a:pt x="174" y="141"/>
                  </a:lnTo>
                  <a:lnTo>
                    <a:pt x="149" y="156"/>
                  </a:lnTo>
                  <a:lnTo>
                    <a:pt x="125" y="135"/>
                  </a:lnTo>
                  <a:lnTo>
                    <a:pt x="100" y="128"/>
                  </a:lnTo>
                  <a:lnTo>
                    <a:pt x="75" y="158"/>
                  </a:lnTo>
                  <a:lnTo>
                    <a:pt x="50" y="152"/>
                  </a:lnTo>
                  <a:lnTo>
                    <a:pt x="25" y="169"/>
                  </a:lnTo>
                  <a:lnTo>
                    <a:pt x="0" y="173"/>
                  </a:lnTo>
                  <a:lnTo>
                    <a:pt x="0" y="210"/>
                  </a:lnTo>
                  <a:lnTo>
                    <a:pt x="522" y="210"/>
                  </a:lnTo>
                  <a:lnTo>
                    <a:pt x="522" y="0"/>
                  </a:lnTo>
                  <a:lnTo>
                    <a:pt x="496" y="12"/>
                  </a:lnTo>
                  <a:lnTo>
                    <a:pt x="471" y="37"/>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2" name="Freeform 33"/>
            <p:cNvSpPr>
              <a:spLocks/>
            </p:cNvSpPr>
            <p:nvPr/>
          </p:nvSpPr>
          <p:spPr bwMode="auto">
            <a:xfrm>
              <a:off x="5800" y="2050"/>
              <a:ext cx="522" cy="155"/>
            </a:xfrm>
            <a:custGeom>
              <a:avLst/>
              <a:gdLst>
                <a:gd name="T0" fmla="*/ 471 w 522"/>
                <a:gd name="T1" fmla="*/ 28 h 155"/>
                <a:gd name="T2" fmla="*/ 446 w 522"/>
                <a:gd name="T3" fmla="*/ 32 h 155"/>
                <a:gd name="T4" fmla="*/ 421 w 522"/>
                <a:gd name="T5" fmla="*/ 57 h 155"/>
                <a:gd name="T6" fmla="*/ 397 w 522"/>
                <a:gd name="T7" fmla="*/ 58 h 155"/>
                <a:gd name="T8" fmla="*/ 372 w 522"/>
                <a:gd name="T9" fmla="*/ 75 h 155"/>
                <a:gd name="T10" fmla="*/ 347 w 522"/>
                <a:gd name="T11" fmla="*/ 65 h 155"/>
                <a:gd name="T12" fmla="*/ 318 w 522"/>
                <a:gd name="T13" fmla="*/ 47 h 155"/>
                <a:gd name="T14" fmla="*/ 297 w 522"/>
                <a:gd name="T15" fmla="*/ 69 h 155"/>
                <a:gd name="T16" fmla="*/ 272 w 522"/>
                <a:gd name="T17" fmla="*/ 78 h 155"/>
                <a:gd name="T18" fmla="*/ 249 w 522"/>
                <a:gd name="T19" fmla="*/ 68 h 155"/>
                <a:gd name="T20" fmla="*/ 224 w 522"/>
                <a:gd name="T21" fmla="*/ 76 h 155"/>
                <a:gd name="T22" fmla="*/ 199 w 522"/>
                <a:gd name="T23" fmla="*/ 80 h 155"/>
                <a:gd name="T24" fmla="*/ 174 w 522"/>
                <a:gd name="T25" fmla="*/ 104 h 155"/>
                <a:gd name="T26" fmla="*/ 149 w 522"/>
                <a:gd name="T27" fmla="*/ 115 h 155"/>
                <a:gd name="T28" fmla="*/ 125 w 522"/>
                <a:gd name="T29" fmla="*/ 100 h 155"/>
                <a:gd name="T30" fmla="*/ 100 w 522"/>
                <a:gd name="T31" fmla="*/ 94 h 155"/>
                <a:gd name="T32" fmla="*/ 75 w 522"/>
                <a:gd name="T33" fmla="*/ 116 h 155"/>
                <a:gd name="T34" fmla="*/ 50 w 522"/>
                <a:gd name="T35" fmla="*/ 112 h 155"/>
                <a:gd name="T36" fmla="*/ 25 w 522"/>
                <a:gd name="T37" fmla="*/ 125 h 155"/>
                <a:gd name="T38" fmla="*/ 0 w 522"/>
                <a:gd name="T39" fmla="*/ 128 h 155"/>
                <a:gd name="T40" fmla="*/ 0 w 522"/>
                <a:gd name="T41" fmla="*/ 155 h 155"/>
                <a:gd name="T42" fmla="*/ 522 w 522"/>
                <a:gd name="T43" fmla="*/ 155 h 155"/>
                <a:gd name="T44" fmla="*/ 522 w 522"/>
                <a:gd name="T45" fmla="*/ 0 h 155"/>
                <a:gd name="T46" fmla="*/ 496 w 522"/>
                <a:gd name="T47" fmla="*/ 8 h 155"/>
                <a:gd name="T48" fmla="*/ 471 w 522"/>
                <a:gd name="T49" fmla="*/ 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155">
                  <a:moveTo>
                    <a:pt x="471" y="28"/>
                  </a:moveTo>
                  <a:lnTo>
                    <a:pt x="446" y="32"/>
                  </a:lnTo>
                  <a:lnTo>
                    <a:pt x="421" y="57"/>
                  </a:lnTo>
                  <a:lnTo>
                    <a:pt x="397" y="58"/>
                  </a:lnTo>
                  <a:lnTo>
                    <a:pt x="372" y="75"/>
                  </a:lnTo>
                  <a:lnTo>
                    <a:pt x="347" y="65"/>
                  </a:lnTo>
                  <a:lnTo>
                    <a:pt x="318" y="47"/>
                  </a:lnTo>
                  <a:lnTo>
                    <a:pt x="297" y="69"/>
                  </a:lnTo>
                  <a:lnTo>
                    <a:pt x="272" y="78"/>
                  </a:lnTo>
                  <a:lnTo>
                    <a:pt x="249" y="68"/>
                  </a:lnTo>
                  <a:lnTo>
                    <a:pt x="224" y="76"/>
                  </a:lnTo>
                  <a:lnTo>
                    <a:pt x="199" y="80"/>
                  </a:lnTo>
                  <a:lnTo>
                    <a:pt x="174" y="104"/>
                  </a:lnTo>
                  <a:lnTo>
                    <a:pt x="149" y="115"/>
                  </a:lnTo>
                  <a:lnTo>
                    <a:pt x="125" y="100"/>
                  </a:lnTo>
                  <a:lnTo>
                    <a:pt x="100" y="94"/>
                  </a:lnTo>
                  <a:lnTo>
                    <a:pt x="75" y="116"/>
                  </a:lnTo>
                  <a:lnTo>
                    <a:pt x="50" y="112"/>
                  </a:lnTo>
                  <a:lnTo>
                    <a:pt x="25" y="125"/>
                  </a:lnTo>
                  <a:lnTo>
                    <a:pt x="0" y="128"/>
                  </a:lnTo>
                  <a:lnTo>
                    <a:pt x="0" y="155"/>
                  </a:lnTo>
                  <a:lnTo>
                    <a:pt x="522" y="155"/>
                  </a:lnTo>
                  <a:lnTo>
                    <a:pt x="522" y="0"/>
                  </a:lnTo>
                  <a:lnTo>
                    <a:pt x="496" y="8"/>
                  </a:lnTo>
                  <a:lnTo>
                    <a:pt x="47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3" name="Freeform 34"/>
            <p:cNvSpPr>
              <a:spLocks/>
            </p:cNvSpPr>
            <p:nvPr/>
          </p:nvSpPr>
          <p:spPr bwMode="auto">
            <a:xfrm>
              <a:off x="5800" y="2146"/>
              <a:ext cx="522" cy="59"/>
            </a:xfrm>
            <a:custGeom>
              <a:avLst/>
              <a:gdLst>
                <a:gd name="T0" fmla="*/ 471 w 522"/>
                <a:gd name="T1" fmla="*/ 9 h 59"/>
                <a:gd name="T2" fmla="*/ 446 w 522"/>
                <a:gd name="T3" fmla="*/ 12 h 59"/>
                <a:gd name="T4" fmla="*/ 421 w 522"/>
                <a:gd name="T5" fmla="*/ 22 h 59"/>
                <a:gd name="T6" fmla="*/ 397 w 522"/>
                <a:gd name="T7" fmla="*/ 22 h 59"/>
                <a:gd name="T8" fmla="*/ 372 w 522"/>
                <a:gd name="T9" fmla="*/ 29 h 59"/>
                <a:gd name="T10" fmla="*/ 347 w 522"/>
                <a:gd name="T11" fmla="*/ 25 h 59"/>
                <a:gd name="T12" fmla="*/ 318 w 522"/>
                <a:gd name="T13" fmla="*/ 18 h 59"/>
                <a:gd name="T14" fmla="*/ 297 w 522"/>
                <a:gd name="T15" fmla="*/ 26 h 59"/>
                <a:gd name="T16" fmla="*/ 272 w 522"/>
                <a:gd name="T17" fmla="*/ 29 h 59"/>
                <a:gd name="T18" fmla="*/ 249 w 522"/>
                <a:gd name="T19" fmla="*/ 26 h 59"/>
                <a:gd name="T20" fmla="*/ 224 w 522"/>
                <a:gd name="T21" fmla="*/ 29 h 59"/>
                <a:gd name="T22" fmla="*/ 199 w 522"/>
                <a:gd name="T23" fmla="*/ 30 h 59"/>
                <a:gd name="T24" fmla="*/ 174 w 522"/>
                <a:gd name="T25" fmla="*/ 40 h 59"/>
                <a:gd name="T26" fmla="*/ 149 w 522"/>
                <a:gd name="T27" fmla="*/ 44 h 59"/>
                <a:gd name="T28" fmla="*/ 125 w 522"/>
                <a:gd name="T29" fmla="*/ 38 h 59"/>
                <a:gd name="T30" fmla="*/ 100 w 522"/>
                <a:gd name="T31" fmla="*/ 36 h 59"/>
                <a:gd name="T32" fmla="*/ 75 w 522"/>
                <a:gd name="T33" fmla="*/ 44 h 59"/>
                <a:gd name="T34" fmla="*/ 50 w 522"/>
                <a:gd name="T35" fmla="*/ 43 h 59"/>
                <a:gd name="T36" fmla="*/ 25 w 522"/>
                <a:gd name="T37" fmla="*/ 47 h 59"/>
                <a:gd name="T38" fmla="*/ 0 w 522"/>
                <a:gd name="T39" fmla="*/ 48 h 59"/>
                <a:gd name="T40" fmla="*/ 0 w 522"/>
                <a:gd name="T41" fmla="*/ 59 h 59"/>
                <a:gd name="T42" fmla="*/ 522 w 522"/>
                <a:gd name="T43" fmla="*/ 59 h 59"/>
                <a:gd name="T44" fmla="*/ 522 w 522"/>
                <a:gd name="T45" fmla="*/ 0 h 59"/>
                <a:gd name="T46" fmla="*/ 496 w 522"/>
                <a:gd name="T47" fmla="*/ 2 h 59"/>
                <a:gd name="T48" fmla="*/ 471 w 522"/>
                <a:gd name="T4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9">
                  <a:moveTo>
                    <a:pt x="471" y="9"/>
                  </a:moveTo>
                  <a:lnTo>
                    <a:pt x="446" y="12"/>
                  </a:lnTo>
                  <a:lnTo>
                    <a:pt x="421" y="22"/>
                  </a:lnTo>
                  <a:lnTo>
                    <a:pt x="397" y="22"/>
                  </a:lnTo>
                  <a:lnTo>
                    <a:pt x="372" y="29"/>
                  </a:lnTo>
                  <a:lnTo>
                    <a:pt x="347" y="25"/>
                  </a:lnTo>
                  <a:lnTo>
                    <a:pt x="318" y="18"/>
                  </a:lnTo>
                  <a:lnTo>
                    <a:pt x="297" y="26"/>
                  </a:lnTo>
                  <a:lnTo>
                    <a:pt x="272" y="29"/>
                  </a:lnTo>
                  <a:lnTo>
                    <a:pt x="249" y="26"/>
                  </a:lnTo>
                  <a:lnTo>
                    <a:pt x="224" y="29"/>
                  </a:lnTo>
                  <a:lnTo>
                    <a:pt x="199" y="30"/>
                  </a:lnTo>
                  <a:lnTo>
                    <a:pt x="174" y="40"/>
                  </a:lnTo>
                  <a:lnTo>
                    <a:pt x="149" y="44"/>
                  </a:lnTo>
                  <a:lnTo>
                    <a:pt x="125" y="38"/>
                  </a:lnTo>
                  <a:lnTo>
                    <a:pt x="100" y="36"/>
                  </a:lnTo>
                  <a:lnTo>
                    <a:pt x="75" y="44"/>
                  </a:lnTo>
                  <a:lnTo>
                    <a:pt x="50" y="43"/>
                  </a:lnTo>
                  <a:lnTo>
                    <a:pt x="25" y="47"/>
                  </a:lnTo>
                  <a:lnTo>
                    <a:pt x="0" y="48"/>
                  </a:lnTo>
                  <a:lnTo>
                    <a:pt x="0" y="59"/>
                  </a:lnTo>
                  <a:lnTo>
                    <a:pt x="522" y="59"/>
                  </a:lnTo>
                  <a:lnTo>
                    <a:pt x="522" y="0"/>
                  </a:lnTo>
                  <a:lnTo>
                    <a:pt x="496" y="2"/>
                  </a:lnTo>
                  <a:lnTo>
                    <a:pt x="471" y="9"/>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4" name="Freeform 41"/>
            <p:cNvSpPr>
              <a:spLocks noEditPoints="1"/>
            </p:cNvSpPr>
            <p:nvPr/>
          </p:nvSpPr>
          <p:spPr bwMode="auto">
            <a:xfrm>
              <a:off x="5797" y="2247"/>
              <a:ext cx="48" cy="97"/>
            </a:xfrm>
            <a:custGeom>
              <a:avLst/>
              <a:gdLst>
                <a:gd name="T0" fmla="*/ 32 w 34"/>
                <a:gd name="T1" fmla="*/ 70 h 70"/>
                <a:gd name="T2" fmla="*/ 2 w 34"/>
                <a:gd name="T3" fmla="*/ 70 h 70"/>
                <a:gd name="T4" fmla="*/ 0 w 34"/>
                <a:gd name="T5" fmla="*/ 68 h 70"/>
                <a:gd name="T6" fmla="*/ 0 w 34"/>
                <a:gd name="T7" fmla="*/ 2 h 70"/>
                <a:gd name="T8" fmla="*/ 2 w 34"/>
                <a:gd name="T9" fmla="*/ 0 h 70"/>
                <a:gd name="T10" fmla="*/ 32 w 34"/>
                <a:gd name="T11" fmla="*/ 0 h 70"/>
                <a:gd name="T12" fmla="*/ 34 w 34"/>
                <a:gd name="T13" fmla="*/ 2 h 70"/>
                <a:gd name="T14" fmla="*/ 34 w 34"/>
                <a:gd name="T15" fmla="*/ 68 h 70"/>
                <a:gd name="T16" fmla="*/ 32 w 34"/>
                <a:gd name="T17" fmla="*/ 70 h 70"/>
                <a:gd name="T18" fmla="*/ 4 w 34"/>
                <a:gd name="T19" fmla="*/ 66 h 70"/>
                <a:gd name="T20" fmla="*/ 30 w 34"/>
                <a:gd name="T21" fmla="*/ 66 h 70"/>
                <a:gd name="T22" fmla="*/ 30 w 34"/>
                <a:gd name="T23" fmla="*/ 4 h 70"/>
                <a:gd name="T24" fmla="*/ 4 w 34"/>
                <a:gd name="T25" fmla="*/ 4 h 70"/>
                <a:gd name="T26" fmla="*/ 4 w 34"/>
                <a:gd name="T2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70">
                  <a:moveTo>
                    <a:pt x="32" y="70"/>
                  </a:moveTo>
                  <a:cubicBezTo>
                    <a:pt x="2" y="70"/>
                    <a:pt x="2" y="70"/>
                    <a:pt x="2" y="70"/>
                  </a:cubicBezTo>
                  <a:cubicBezTo>
                    <a:pt x="1" y="70"/>
                    <a:pt x="0" y="69"/>
                    <a:pt x="0" y="68"/>
                  </a:cubicBezTo>
                  <a:cubicBezTo>
                    <a:pt x="0" y="2"/>
                    <a:pt x="0" y="2"/>
                    <a:pt x="0" y="2"/>
                  </a:cubicBezTo>
                  <a:cubicBezTo>
                    <a:pt x="0" y="1"/>
                    <a:pt x="1" y="0"/>
                    <a:pt x="2" y="0"/>
                  </a:cubicBezTo>
                  <a:cubicBezTo>
                    <a:pt x="32" y="0"/>
                    <a:pt x="32" y="0"/>
                    <a:pt x="32" y="0"/>
                  </a:cubicBezTo>
                  <a:cubicBezTo>
                    <a:pt x="33" y="0"/>
                    <a:pt x="34" y="1"/>
                    <a:pt x="34" y="2"/>
                  </a:cubicBezTo>
                  <a:cubicBezTo>
                    <a:pt x="34" y="68"/>
                    <a:pt x="34" y="68"/>
                    <a:pt x="34" y="68"/>
                  </a:cubicBezTo>
                  <a:cubicBezTo>
                    <a:pt x="34" y="69"/>
                    <a:pt x="33" y="70"/>
                    <a:pt x="32" y="70"/>
                  </a:cubicBezTo>
                  <a:close/>
                  <a:moveTo>
                    <a:pt x="4" y="66"/>
                  </a:moveTo>
                  <a:cubicBezTo>
                    <a:pt x="30" y="66"/>
                    <a:pt x="30" y="66"/>
                    <a:pt x="30" y="66"/>
                  </a:cubicBezTo>
                  <a:cubicBezTo>
                    <a:pt x="30" y="4"/>
                    <a:pt x="30" y="4"/>
                    <a:pt x="30" y="4"/>
                  </a:cubicBezTo>
                  <a:cubicBezTo>
                    <a:pt x="4" y="4"/>
                    <a:pt x="4" y="4"/>
                    <a:pt x="4" y="4"/>
                  </a:cubicBezTo>
                  <a:lnTo>
                    <a:pt x="4" y="66"/>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5" name="Freeform 42"/>
            <p:cNvSpPr>
              <a:spLocks noEditPoints="1"/>
            </p:cNvSpPr>
            <p:nvPr/>
          </p:nvSpPr>
          <p:spPr bwMode="auto">
            <a:xfrm>
              <a:off x="5853" y="2295"/>
              <a:ext cx="47" cy="49"/>
            </a:xfrm>
            <a:custGeom>
              <a:avLst/>
              <a:gdLst>
                <a:gd name="T0" fmla="*/ 32 w 34"/>
                <a:gd name="T1" fmla="*/ 35 h 35"/>
                <a:gd name="T2" fmla="*/ 2 w 34"/>
                <a:gd name="T3" fmla="*/ 35 h 35"/>
                <a:gd name="T4" fmla="*/ 0 w 34"/>
                <a:gd name="T5" fmla="*/ 33 h 35"/>
                <a:gd name="T6" fmla="*/ 0 w 34"/>
                <a:gd name="T7" fmla="*/ 2 h 35"/>
                <a:gd name="T8" fmla="*/ 2 w 34"/>
                <a:gd name="T9" fmla="*/ 0 h 35"/>
                <a:gd name="T10" fmla="*/ 32 w 34"/>
                <a:gd name="T11" fmla="*/ 0 h 35"/>
                <a:gd name="T12" fmla="*/ 34 w 34"/>
                <a:gd name="T13" fmla="*/ 2 h 35"/>
                <a:gd name="T14" fmla="*/ 34 w 34"/>
                <a:gd name="T15" fmla="*/ 33 h 35"/>
                <a:gd name="T16" fmla="*/ 32 w 34"/>
                <a:gd name="T17" fmla="*/ 35 h 35"/>
                <a:gd name="T18" fmla="*/ 4 w 34"/>
                <a:gd name="T19" fmla="*/ 31 h 35"/>
                <a:gd name="T20" fmla="*/ 30 w 34"/>
                <a:gd name="T21" fmla="*/ 31 h 35"/>
                <a:gd name="T22" fmla="*/ 30 w 34"/>
                <a:gd name="T23" fmla="*/ 5 h 35"/>
                <a:gd name="T24" fmla="*/ 4 w 34"/>
                <a:gd name="T25" fmla="*/ 5 h 35"/>
                <a:gd name="T26" fmla="*/ 4 w 34"/>
                <a:gd name="T2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32" y="35"/>
                  </a:moveTo>
                  <a:cubicBezTo>
                    <a:pt x="2" y="35"/>
                    <a:pt x="2" y="35"/>
                    <a:pt x="2" y="35"/>
                  </a:cubicBezTo>
                  <a:cubicBezTo>
                    <a:pt x="1" y="35"/>
                    <a:pt x="0" y="34"/>
                    <a:pt x="0" y="33"/>
                  </a:cubicBezTo>
                  <a:cubicBezTo>
                    <a:pt x="0" y="2"/>
                    <a:pt x="0" y="2"/>
                    <a:pt x="0" y="2"/>
                  </a:cubicBezTo>
                  <a:cubicBezTo>
                    <a:pt x="0" y="1"/>
                    <a:pt x="1" y="0"/>
                    <a:pt x="2" y="0"/>
                  </a:cubicBezTo>
                  <a:cubicBezTo>
                    <a:pt x="32" y="0"/>
                    <a:pt x="32" y="0"/>
                    <a:pt x="32" y="0"/>
                  </a:cubicBezTo>
                  <a:cubicBezTo>
                    <a:pt x="33" y="0"/>
                    <a:pt x="34" y="1"/>
                    <a:pt x="34" y="2"/>
                  </a:cubicBezTo>
                  <a:cubicBezTo>
                    <a:pt x="34" y="33"/>
                    <a:pt x="34" y="33"/>
                    <a:pt x="34" y="33"/>
                  </a:cubicBezTo>
                  <a:cubicBezTo>
                    <a:pt x="34" y="34"/>
                    <a:pt x="33" y="35"/>
                    <a:pt x="32" y="35"/>
                  </a:cubicBezTo>
                  <a:close/>
                  <a:moveTo>
                    <a:pt x="4" y="31"/>
                  </a:moveTo>
                  <a:cubicBezTo>
                    <a:pt x="30" y="31"/>
                    <a:pt x="30" y="31"/>
                    <a:pt x="30" y="31"/>
                  </a:cubicBezTo>
                  <a:cubicBezTo>
                    <a:pt x="30" y="5"/>
                    <a:pt x="30" y="5"/>
                    <a:pt x="30" y="5"/>
                  </a:cubicBezTo>
                  <a:cubicBezTo>
                    <a:pt x="4" y="5"/>
                    <a:pt x="4" y="5"/>
                    <a:pt x="4" y="5"/>
                  </a:cubicBezTo>
                  <a:lnTo>
                    <a:pt x="4" y="31"/>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6" name="Freeform 43"/>
            <p:cNvSpPr>
              <a:spLocks noEditPoints="1"/>
            </p:cNvSpPr>
            <p:nvPr/>
          </p:nvSpPr>
          <p:spPr bwMode="auto">
            <a:xfrm>
              <a:off x="5908" y="2262"/>
              <a:ext cx="48" cy="82"/>
            </a:xfrm>
            <a:custGeom>
              <a:avLst/>
              <a:gdLst>
                <a:gd name="T0" fmla="*/ 32 w 34"/>
                <a:gd name="T1" fmla="*/ 59 h 59"/>
                <a:gd name="T2" fmla="*/ 3 w 34"/>
                <a:gd name="T3" fmla="*/ 59 h 59"/>
                <a:gd name="T4" fmla="*/ 0 w 34"/>
                <a:gd name="T5" fmla="*/ 57 h 59"/>
                <a:gd name="T6" fmla="*/ 0 w 34"/>
                <a:gd name="T7" fmla="*/ 2 h 59"/>
                <a:gd name="T8" fmla="*/ 3 w 34"/>
                <a:gd name="T9" fmla="*/ 0 h 59"/>
                <a:gd name="T10" fmla="*/ 32 w 34"/>
                <a:gd name="T11" fmla="*/ 0 h 59"/>
                <a:gd name="T12" fmla="*/ 34 w 34"/>
                <a:gd name="T13" fmla="*/ 2 h 59"/>
                <a:gd name="T14" fmla="*/ 34 w 34"/>
                <a:gd name="T15" fmla="*/ 57 h 59"/>
                <a:gd name="T16" fmla="*/ 32 w 34"/>
                <a:gd name="T17" fmla="*/ 59 h 59"/>
                <a:gd name="T18" fmla="*/ 5 w 34"/>
                <a:gd name="T19" fmla="*/ 55 h 59"/>
                <a:gd name="T20" fmla="*/ 30 w 34"/>
                <a:gd name="T21" fmla="*/ 55 h 59"/>
                <a:gd name="T22" fmla="*/ 30 w 34"/>
                <a:gd name="T23" fmla="*/ 4 h 59"/>
                <a:gd name="T24" fmla="*/ 5 w 34"/>
                <a:gd name="T25" fmla="*/ 4 h 59"/>
                <a:gd name="T26" fmla="*/ 5 w 34"/>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32" y="59"/>
                  </a:moveTo>
                  <a:cubicBezTo>
                    <a:pt x="3" y="59"/>
                    <a:pt x="3" y="59"/>
                    <a:pt x="3" y="59"/>
                  </a:cubicBezTo>
                  <a:cubicBezTo>
                    <a:pt x="1" y="59"/>
                    <a:pt x="0" y="58"/>
                    <a:pt x="0" y="57"/>
                  </a:cubicBezTo>
                  <a:cubicBezTo>
                    <a:pt x="0" y="2"/>
                    <a:pt x="0" y="2"/>
                    <a:pt x="0" y="2"/>
                  </a:cubicBezTo>
                  <a:cubicBezTo>
                    <a:pt x="0" y="1"/>
                    <a:pt x="1" y="0"/>
                    <a:pt x="3" y="0"/>
                  </a:cubicBezTo>
                  <a:cubicBezTo>
                    <a:pt x="32" y="0"/>
                    <a:pt x="32" y="0"/>
                    <a:pt x="32" y="0"/>
                  </a:cubicBezTo>
                  <a:cubicBezTo>
                    <a:pt x="33" y="0"/>
                    <a:pt x="34" y="1"/>
                    <a:pt x="34" y="2"/>
                  </a:cubicBezTo>
                  <a:cubicBezTo>
                    <a:pt x="34" y="57"/>
                    <a:pt x="34" y="57"/>
                    <a:pt x="34" y="57"/>
                  </a:cubicBezTo>
                  <a:cubicBezTo>
                    <a:pt x="34" y="58"/>
                    <a:pt x="33" y="59"/>
                    <a:pt x="32" y="59"/>
                  </a:cubicBezTo>
                  <a:close/>
                  <a:moveTo>
                    <a:pt x="5" y="55"/>
                  </a:moveTo>
                  <a:cubicBezTo>
                    <a:pt x="30" y="55"/>
                    <a:pt x="30" y="55"/>
                    <a:pt x="30" y="55"/>
                  </a:cubicBezTo>
                  <a:cubicBezTo>
                    <a:pt x="30" y="4"/>
                    <a:pt x="30" y="4"/>
                    <a:pt x="30" y="4"/>
                  </a:cubicBezTo>
                  <a:cubicBezTo>
                    <a:pt x="5" y="4"/>
                    <a:pt x="5" y="4"/>
                    <a:pt x="5" y="4"/>
                  </a:cubicBezTo>
                  <a:lnTo>
                    <a:pt x="5" y="5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7" name="Freeform 44"/>
            <p:cNvSpPr>
              <a:spLocks noEditPoints="1"/>
            </p:cNvSpPr>
            <p:nvPr/>
          </p:nvSpPr>
          <p:spPr bwMode="auto">
            <a:xfrm>
              <a:off x="5965" y="2322"/>
              <a:ext cx="47" cy="22"/>
            </a:xfrm>
            <a:custGeom>
              <a:avLst/>
              <a:gdLst>
                <a:gd name="T0" fmla="*/ 31 w 34"/>
                <a:gd name="T1" fmla="*/ 16 h 16"/>
                <a:gd name="T2" fmla="*/ 2 w 34"/>
                <a:gd name="T3" fmla="*/ 16 h 16"/>
                <a:gd name="T4" fmla="*/ 0 w 34"/>
                <a:gd name="T5" fmla="*/ 14 h 16"/>
                <a:gd name="T6" fmla="*/ 0 w 34"/>
                <a:gd name="T7" fmla="*/ 2 h 16"/>
                <a:gd name="T8" fmla="*/ 2 w 34"/>
                <a:gd name="T9" fmla="*/ 0 h 16"/>
                <a:gd name="T10" fmla="*/ 31 w 34"/>
                <a:gd name="T11" fmla="*/ 0 h 16"/>
                <a:gd name="T12" fmla="*/ 34 w 34"/>
                <a:gd name="T13" fmla="*/ 2 h 16"/>
                <a:gd name="T14" fmla="*/ 34 w 34"/>
                <a:gd name="T15" fmla="*/ 14 h 16"/>
                <a:gd name="T16" fmla="*/ 31 w 34"/>
                <a:gd name="T17" fmla="*/ 16 h 16"/>
                <a:gd name="T18" fmla="*/ 4 w 34"/>
                <a:gd name="T19" fmla="*/ 12 h 16"/>
                <a:gd name="T20" fmla="*/ 29 w 34"/>
                <a:gd name="T21" fmla="*/ 12 h 16"/>
                <a:gd name="T22" fmla="*/ 29 w 34"/>
                <a:gd name="T23" fmla="*/ 4 h 16"/>
                <a:gd name="T24" fmla="*/ 4 w 34"/>
                <a:gd name="T25" fmla="*/ 4 h 16"/>
                <a:gd name="T26" fmla="*/ 4 w 34"/>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6">
                  <a:moveTo>
                    <a:pt x="31" y="16"/>
                  </a:moveTo>
                  <a:cubicBezTo>
                    <a:pt x="2" y="16"/>
                    <a:pt x="2" y="16"/>
                    <a:pt x="2" y="16"/>
                  </a:cubicBezTo>
                  <a:cubicBezTo>
                    <a:pt x="1" y="16"/>
                    <a:pt x="0" y="15"/>
                    <a:pt x="0" y="14"/>
                  </a:cubicBezTo>
                  <a:cubicBezTo>
                    <a:pt x="0" y="2"/>
                    <a:pt x="0" y="2"/>
                    <a:pt x="0" y="2"/>
                  </a:cubicBezTo>
                  <a:cubicBezTo>
                    <a:pt x="0" y="1"/>
                    <a:pt x="1" y="0"/>
                    <a:pt x="2" y="0"/>
                  </a:cubicBezTo>
                  <a:cubicBezTo>
                    <a:pt x="31" y="0"/>
                    <a:pt x="31" y="0"/>
                    <a:pt x="31" y="0"/>
                  </a:cubicBezTo>
                  <a:cubicBezTo>
                    <a:pt x="33" y="0"/>
                    <a:pt x="34" y="1"/>
                    <a:pt x="34" y="2"/>
                  </a:cubicBezTo>
                  <a:cubicBezTo>
                    <a:pt x="34" y="14"/>
                    <a:pt x="34" y="14"/>
                    <a:pt x="34" y="14"/>
                  </a:cubicBezTo>
                  <a:cubicBezTo>
                    <a:pt x="34" y="15"/>
                    <a:pt x="33" y="16"/>
                    <a:pt x="31" y="16"/>
                  </a:cubicBezTo>
                  <a:close/>
                  <a:moveTo>
                    <a:pt x="4" y="12"/>
                  </a:moveTo>
                  <a:cubicBezTo>
                    <a:pt x="29" y="12"/>
                    <a:pt x="29" y="12"/>
                    <a:pt x="29" y="12"/>
                  </a:cubicBezTo>
                  <a:cubicBezTo>
                    <a:pt x="29" y="4"/>
                    <a:pt x="29" y="4"/>
                    <a:pt x="29" y="4"/>
                  </a:cubicBezTo>
                  <a:cubicBezTo>
                    <a:pt x="4" y="4"/>
                    <a:pt x="4" y="4"/>
                    <a:pt x="4" y="4"/>
                  </a:cubicBezTo>
                  <a:lnTo>
                    <a:pt x="4" y="1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8" name="Freeform 45"/>
            <p:cNvSpPr>
              <a:spLocks/>
            </p:cNvSpPr>
            <p:nvPr/>
          </p:nvSpPr>
          <p:spPr bwMode="auto">
            <a:xfrm>
              <a:off x="5797" y="2352"/>
              <a:ext cx="215" cy="7"/>
            </a:xfrm>
            <a:custGeom>
              <a:avLst/>
              <a:gdLst>
                <a:gd name="T0" fmla="*/ 152 w 155"/>
                <a:gd name="T1" fmla="*/ 5 h 5"/>
                <a:gd name="T2" fmla="*/ 2 w 155"/>
                <a:gd name="T3" fmla="*/ 5 h 5"/>
                <a:gd name="T4" fmla="*/ 0 w 155"/>
                <a:gd name="T5" fmla="*/ 3 h 5"/>
                <a:gd name="T6" fmla="*/ 2 w 155"/>
                <a:gd name="T7" fmla="*/ 0 h 5"/>
                <a:gd name="T8" fmla="*/ 152 w 155"/>
                <a:gd name="T9" fmla="*/ 0 h 5"/>
                <a:gd name="T10" fmla="*/ 155 w 155"/>
                <a:gd name="T11" fmla="*/ 3 h 5"/>
                <a:gd name="T12" fmla="*/ 152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2" y="5"/>
                  </a:moveTo>
                  <a:cubicBezTo>
                    <a:pt x="2" y="5"/>
                    <a:pt x="2" y="5"/>
                    <a:pt x="2" y="5"/>
                  </a:cubicBezTo>
                  <a:cubicBezTo>
                    <a:pt x="1" y="5"/>
                    <a:pt x="0" y="4"/>
                    <a:pt x="0" y="3"/>
                  </a:cubicBezTo>
                  <a:cubicBezTo>
                    <a:pt x="0" y="1"/>
                    <a:pt x="1" y="0"/>
                    <a:pt x="2" y="0"/>
                  </a:cubicBezTo>
                  <a:cubicBezTo>
                    <a:pt x="152" y="0"/>
                    <a:pt x="152" y="0"/>
                    <a:pt x="152" y="0"/>
                  </a:cubicBezTo>
                  <a:cubicBezTo>
                    <a:pt x="154" y="0"/>
                    <a:pt x="155" y="1"/>
                    <a:pt x="155" y="3"/>
                  </a:cubicBezTo>
                  <a:cubicBezTo>
                    <a:pt x="155" y="4"/>
                    <a:pt x="154" y="5"/>
                    <a:pt x="152"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9" name="Freeform 46"/>
            <p:cNvSpPr>
              <a:spLocks noEditPoints="1"/>
            </p:cNvSpPr>
            <p:nvPr/>
          </p:nvSpPr>
          <p:spPr bwMode="auto">
            <a:xfrm>
              <a:off x="6140" y="2237"/>
              <a:ext cx="157" cy="107"/>
            </a:xfrm>
            <a:custGeom>
              <a:avLst/>
              <a:gdLst>
                <a:gd name="T0" fmla="*/ 111 w 113"/>
                <a:gd name="T1" fmla="*/ 77 h 77"/>
                <a:gd name="T2" fmla="*/ 3 w 113"/>
                <a:gd name="T3" fmla="*/ 77 h 77"/>
                <a:gd name="T4" fmla="*/ 1 w 113"/>
                <a:gd name="T5" fmla="*/ 76 h 77"/>
                <a:gd name="T6" fmla="*/ 1 w 113"/>
                <a:gd name="T7" fmla="*/ 74 h 77"/>
                <a:gd name="T8" fmla="*/ 55 w 113"/>
                <a:gd name="T9" fmla="*/ 1 h 77"/>
                <a:gd name="T10" fmla="*/ 58 w 113"/>
                <a:gd name="T11" fmla="*/ 1 h 77"/>
                <a:gd name="T12" fmla="*/ 113 w 113"/>
                <a:gd name="T13" fmla="*/ 74 h 77"/>
                <a:gd name="T14" fmla="*/ 113 w 113"/>
                <a:gd name="T15" fmla="*/ 76 h 77"/>
                <a:gd name="T16" fmla="*/ 111 w 113"/>
                <a:gd name="T17" fmla="*/ 77 h 77"/>
                <a:gd name="T18" fmla="*/ 7 w 113"/>
                <a:gd name="T19" fmla="*/ 73 h 77"/>
                <a:gd name="T20" fmla="*/ 107 w 113"/>
                <a:gd name="T21" fmla="*/ 73 h 77"/>
                <a:gd name="T22" fmla="*/ 57 w 113"/>
                <a:gd name="T23" fmla="*/ 6 h 77"/>
                <a:gd name="T24" fmla="*/ 7 w 113"/>
                <a:gd name="T25" fmla="*/ 7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77">
                  <a:moveTo>
                    <a:pt x="111" y="77"/>
                  </a:moveTo>
                  <a:cubicBezTo>
                    <a:pt x="3" y="77"/>
                    <a:pt x="3" y="77"/>
                    <a:pt x="3" y="77"/>
                  </a:cubicBezTo>
                  <a:cubicBezTo>
                    <a:pt x="2" y="77"/>
                    <a:pt x="1" y="77"/>
                    <a:pt x="1" y="76"/>
                  </a:cubicBezTo>
                  <a:cubicBezTo>
                    <a:pt x="0" y="75"/>
                    <a:pt x="0" y="74"/>
                    <a:pt x="1" y="74"/>
                  </a:cubicBezTo>
                  <a:cubicBezTo>
                    <a:pt x="55" y="1"/>
                    <a:pt x="55" y="1"/>
                    <a:pt x="55" y="1"/>
                  </a:cubicBezTo>
                  <a:cubicBezTo>
                    <a:pt x="56" y="0"/>
                    <a:pt x="58" y="0"/>
                    <a:pt x="58" y="1"/>
                  </a:cubicBezTo>
                  <a:cubicBezTo>
                    <a:pt x="113" y="74"/>
                    <a:pt x="113" y="74"/>
                    <a:pt x="113" y="74"/>
                  </a:cubicBezTo>
                  <a:cubicBezTo>
                    <a:pt x="113" y="74"/>
                    <a:pt x="113" y="75"/>
                    <a:pt x="113" y="76"/>
                  </a:cubicBezTo>
                  <a:cubicBezTo>
                    <a:pt x="112" y="77"/>
                    <a:pt x="112" y="77"/>
                    <a:pt x="111" y="77"/>
                  </a:cubicBezTo>
                  <a:close/>
                  <a:moveTo>
                    <a:pt x="7" y="73"/>
                  </a:moveTo>
                  <a:cubicBezTo>
                    <a:pt x="107" y="73"/>
                    <a:pt x="107" y="73"/>
                    <a:pt x="107" y="73"/>
                  </a:cubicBezTo>
                  <a:cubicBezTo>
                    <a:pt x="57" y="6"/>
                    <a:pt x="57" y="6"/>
                    <a:pt x="57" y="6"/>
                  </a:cubicBezTo>
                  <a:lnTo>
                    <a:pt x="7" y="7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0" name="Freeform 47"/>
            <p:cNvSpPr>
              <a:spLocks noEditPoints="1"/>
            </p:cNvSpPr>
            <p:nvPr/>
          </p:nvSpPr>
          <p:spPr bwMode="auto">
            <a:xfrm>
              <a:off x="6210" y="2265"/>
              <a:ext cx="115" cy="79"/>
            </a:xfrm>
            <a:custGeom>
              <a:avLst/>
              <a:gdLst>
                <a:gd name="T0" fmla="*/ 81 w 83"/>
                <a:gd name="T1" fmla="*/ 57 h 57"/>
                <a:gd name="T2" fmla="*/ 2 w 83"/>
                <a:gd name="T3" fmla="*/ 57 h 57"/>
                <a:gd name="T4" fmla="*/ 0 w 83"/>
                <a:gd name="T5" fmla="*/ 56 h 57"/>
                <a:gd name="T6" fmla="*/ 1 w 83"/>
                <a:gd name="T7" fmla="*/ 54 h 57"/>
                <a:gd name="T8" fmla="*/ 40 w 83"/>
                <a:gd name="T9" fmla="*/ 1 h 57"/>
                <a:gd name="T10" fmla="*/ 43 w 83"/>
                <a:gd name="T11" fmla="*/ 1 h 57"/>
                <a:gd name="T12" fmla="*/ 83 w 83"/>
                <a:gd name="T13" fmla="*/ 54 h 57"/>
                <a:gd name="T14" fmla="*/ 83 w 83"/>
                <a:gd name="T15" fmla="*/ 56 h 57"/>
                <a:gd name="T16" fmla="*/ 81 w 83"/>
                <a:gd name="T17" fmla="*/ 57 h 57"/>
                <a:gd name="T18" fmla="*/ 7 w 83"/>
                <a:gd name="T19" fmla="*/ 53 h 57"/>
                <a:gd name="T20" fmla="*/ 77 w 83"/>
                <a:gd name="T21" fmla="*/ 53 h 57"/>
                <a:gd name="T22" fmla="*/ 42 w 83"/>
                <a:gd name="T23" fmla="*/ 6 h 57"/>
                <a:gd name="T24" fmla="*/ 7 w 83"/>
                <a:gd name="T25"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7">
                  <a:moveTo>
                    <a:pt x="81" y="57"/>
                  </a:moveTo>
                  <a:cubicBezTo>
                    <a:pt x="2" y="57"/>
                    <a:pt x="2" y="57"/>
                    <a:pt x="2" y="57"/>
                  </a:cubicBezTo>
                  <a:cubicBezTo>
                    <a:pt x="2" y="57"/>
                    <a:pt x="1" y="57"/>
                    <a:pt x="0" y="56"/>
                  </a:cubicBezTo>
                  <a:cubicBezTo>
                    <a:pt x="0" y="55"/>
                    <a:pt x="0" y="54"/>
                    <a:pt x="1" y="54"/>
                  </a:cubicBezTo>
                  <a:cubicBezTo>
                    <a:pt x="40" y="1"/>
                    <a:pt x="40" y="1"/>
                    <a:pt x="40" y="1"/>
                  </a:cubicBezTo>
                  <a:cubicBezTo>
                    <a:pt x="41" y="0"/>
                    <a:pt x="43" y="0"/>
                    <a:pt x="43" y="1"/>
                  </a:cubicBezTo>
                  <a:cubicBezTo>
                    <a:pt x="83" y="54"/>
                    <a:pt x="83" y="54"/>
                    <a:pt x="83" y="54"/>
                  </a:cubicBezTo>
                  <a:cubicBezTo>
                    <a:pt x="83" y="54"/>
                    <a:pt x="83" y="55"/>
                    <a:pt x="83" y="56"/>
                  </a:cubicBezTo>
                  <a:cubicBezTo>
                    <a:pt x="83" y="57"/>
                    <a:pt x="82" y="57"/>
                    <a:pt x="81" y="57"/>
                  </a:cubicBezTo>
                  <a:close/>
                  <a:moveTo>
                    <a:pt x="7" y="53"/>
                  </a:moveTo>
                  <a:cubicBezTo>
                    <a:pt x="77" y="53"/>
                    <a:pt x="77" y="53"/>
                    <a:pt x="77" y="53"/>
                  </a:cubicBezTo>
                  <a:cubicBezTo>
                    <a:pt x="42" y="6"/>
                    <a:pt x="42" y="6"/>
                    <a:pt x="42" y="6"/>
                  </a:cubicBezTo>
                  <a:lnTo>
                    <a:pt x="7" y="5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1" name="Freeform 48"/>
            <p:cNvSpPr>
              <a:spLocks noEditPoints="1"/>
            </p:cNvSpPr>
            <p:nvPr/>
          </p:nvSpPr>
          <p:spPr bwMode="auto">
            <a:xfrm>
              <a:off x="6210" y="2283"/>
              <a:ext cx="87" cy="61"/>
            </a:xfrm>
            <a:custGeom>
              <a:avLst/>
              <a:gdLst>
                <a:gd name="T0" fmla="*/ 61 w 63"/>
                <a:gd name="T1" fmla="*/ 44 h 44"/>
                <a:gd name="T2" fmla="*/ 2 w 63"/>
                <a:gd name="T3" fmla="*/ 44 h 44"/>
                <a:gd name="T4" fmla="*/ 0 w 63"/>
                <a:gd name="T5" fmla="*/ 43 h 44"/>
                <a:gd name="T6" fmla="*/ 1 w 63"/>
                <a:gd name="T7" fmla="*/ 41 h 44"/>
                <a:gd name="T8" fmla="*/ 30 w 63"/>
                <a:gd name="T9" fmla="*/ 1 h 44"/>
                <a:gd name="T10" fmla="*/ 33 w 63"/>
                <a:gd name="T11" fmla="*/ 1 h 44"/>
                <a:gd name="T12" fmla="*/ 63 w 63"/>
                <a:gd name="T13" fmla="*/ 41 h 44"/>
                <a:gd name="T14" fmla="*/ 63 w 63"/>
                <a:gd name="T15" fmla="*/ 43 h 44"/>
                <a:gd name="T16" fmla="*/ 61 w 63"/>
                <a:gd name="T17" fmla="*/ 44 h 44"/>
                <a:gd name="T18" fmla="*/ 7 w 63"/>
                <a:gd name="T19" fmla="*/ 40 h 44"/>
                <a:gd name="T20" fmla="*/ 57 w 63"/>
                <a:gd name="T21" fmla="*/ 40 h 44"/>
                <a:gd name="T22" fmla="*/ 32 w 63"/>
                <a:gd name="T23" fmla="*/ 6 h 44"/>
                <a:gd name="T24" fmla="*/ 7 w 63"/>
                <a:gd name="T2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4">
                  <a:moveTo>
                    <a:pt x="61" y="44"/>
                  </a:moveTo>
                  <a:cubicBezTo>
                    <a:pt x="2" y="44"/>
                    <a:pt x="2" y="44"/>
                    <a:pt x="2" y="44"/>
                  </a:cubicBezTo>
                  <a:cubicBezTo>
                    <a:pt x="2" y="44"/>
                    <a:pt x="1" y="44"/>
                    <a:pt x="0" y="43"/>
                  </a:cubicBezTo>
                  <a:cubicBezTo>
                    <a:pt x="0" y="42"/>
                    <a:pt x="0" y="41"/>
                    <a:pt x="1" y="41"/>
                  </a:cubicBezTo>
                  <a:cubicBezTo>
                    <a:pt x="30" y="1"/>
                    <a:pt x="30" y="1"/>
                    <a:pt x="30" y="1"/>
                  </a:cubicBezTo>
                  <a:cubicBezTo>
                    <a:pt x="31" y="0"/>
                    <a:pt x="33" y="0"/>
                    <a:pt x="33" y="1"/>
                  </a:cubicBezTo>
                  <a:cubicBezTo>
                    <a:pt x="63" y="41"/>
                    <a:pt x="63" y="41"/>
                    <a:pt x="63" y="41"/>
                  </a:cubicBezTo>
                  <a:cubicBezTo>
                    <a:pt x="63" y="41"/>
                    <a:pt x="63" y="42"/>
                    <a:pt x="63" y="43"/>
                  </a:cubicBezTo>
                  <a:cubicBezTo>
                    <a:pt x="62" y="44"/>
                    <a:pt x="62" y="44"/>
                    <a:pt x="61" y="44"/>
                  </a:cubicBezTo>
                  <a:close/>
                  <a:moveTo>
                    <a:pt x="7" y="40"/>
                  </a:moveTo>
                  <a:cubicBezTo>
                    <a:pt x="57" y="40"/>
                    <a:pt x="57" y="40"/>
                    <a:pt x="57" y="40"/>
                  </a:cubicBezTo>
                  <a:cubicBezTo>
                    <a:pt x="32" y="6"/>
                    <a:pt x="32" y="6"/>
                    <a:pt x="32" y="6"/>
                  </a:cubicBezTo>
                  <a:lnTo>
                    <a:pt x="7" y="40"/>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2" name="Freeform 49"/>
            <p:cNvSpPr>
              <a:spLocks noEditPoints="1"/>
            </p:cNvSpPr>
            <p:nvPr/>
          </p:nvSpPr>
          <p:spPr bwMode="auto">
            <a:xfrm>
              <a:off x="6110" y="2284"/>
              <a:ext cx="86" cy="60"/>
            </a:xfrm>
            <a:custGeom>
              <a:avLst/>
              <a:gdLst>
                <a:gd name="T0" fmla="*/ 60 w 62"/>
                <a:gd name="T1" fmla="*/ 43 h 43"/>
                <a:gd name="T2" fmla="*/ 3 w 62"/>
                <a:gd name="T3" fmla="*/ 43 h 43"/>
                <a:gd name="T4" fmla="*/ 1 w 62"/>
                <a:gd name="T5" fmla="*/ 42 h 43"/>
                <a:gd name="T6" fmla="*/ 1 w 62"/>
                <a:gd name="T7" fmla="*/ 40 h 43"/>
                <a:gd name="T8" fmla="*/ 30 w 62"/>
                <a:gd name="T9" fmla="*/ 1 h 43"/>
                <a:gd name="T10" fmla="*/ 31 w 62"/>
                <a:gd name="T11" fmla="*/ 0 h 43"/>
                <a:gd name="T12" fmla="*/ 31 w 62"/>
                <a:gd name="T13" fmla="*/ 0 h 43"/>
                <a:gd name="T14" fmla="*/ 33 w 62"/>
                <a:gd name="T15" fmla="*/ 1 h 43"/>
                <a:gd name="T16" fmla="*/ 62 w 62"/>
                <a:gd name="T17" fmla="*/ 40 h 43"/>
                <a:gd name="T18" fmla="*/ 62 w 62"/>
                <a:gd name="T19" fmla="*/ 42 h 43"/>
                <a:gd name="T20" fmla="*/ 60 w 62"/>
                <a:gd name="T21" fmla="*/ 43 h 43"/>
                <a:gd name="T22" fmla="*/ 7 w 62"/>
                <a:gd name="T23" fmla="*/ 39 h 43"/>
                <a:gd name="T24" fmla="*/ 56 w 62"/>
                <a:gd name="T25" fmla="*/ 39 h 43"/>
                <a:gd name="T26" fmla="*/ 31 w 62"/>
                <a:gd name="T27" fmla="*/ 6 h 43"/>
                <a:gd name="T28" fmla="*/ 7 w 62"/>
                <a:gd name="T2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43">
                  <a:moveTo>
                    <a:pt x="60" y="43"/>
                  </a:moveTo>
                  <a:cubicBezTo>
                    <a:pt x="3" y="43"/>
                    <a:pt x="3" y="43"/>
                    <a:pt x="3" y="43"/>
                  </a:cubicBezTo>
                  <a:cubicBezTo>
                    <a:pt x="2" y="43"/>
                    <a:pt x="1" y="43"/>
                    <a:pt x="1" y="42"/>
                  </a:cubicBezTo>
                  <a:cubicBezTo>
                    <a:pt x="0" y="41"/>
                    <a:pt x="0" y="40"/>
                    <a:pt x="1" y="40"/>
                  </a:cubicBezTo>
                  <a:cubicBezTo>
                    <a:pt x="30" y="1"/>
                    <a:pt x="30" y="1"/>
                    <a:pt x="30" y="1"/>
                  </a:cubicBezTo>
                  <a:cubicBezTo>
                    <a:pt x="30" y="1"/>
                    <a:pt x="31" y="0"/>
                    <a:pt x="31" y="0"/>
                  </a:cubicBezTo>
                  <a:cubicBezTo>
                    <a:pt x="31" y="0"/>
                    <a:pt x="31" y="0"/>
                    <a:pt x="31" y="0"/>
                  </a:cubicBezTo>
                  <a:cubicBezTo>
                    <a:pt x="32" y="0"/>
                    <a:pt x="33" y="1"/>
                    <a:pt x="33" y="1"/>
                  </a:cubicBezTo>
                  <a:cubicBezTo>
                    <a:pt x="62" y="40"/>
                    <a:pt x="62" y="40"/>
                    <a:pt x="62" y="40"/>
                  </a:cubicBezTo>
                  <a:cubicBezTo>
                    <a:pt x="62" y="40"/>
                    <a:pt x="62" y="41"/>
                    <a:pt x="62" y="42"/>
                  </a:cubicBezTo>
                  <a:cubicBezTo>
                    <a:pt x="61" y="43"/>
                    <a:pt x="61" y="43"/>
                    <a:pt x="60" y="43"/>
                  </a:cubicBezTo>
                  <a:close/>
                  <a:moveTo>
                    <a:pt x="7" y="39"/>
                  </a:moveTo>
                  <a:cubicBezTo>
                    <a:pt x="56" y="39"/>
                    <a:pt x="56" y="39"/>
                    <a:pt x="56" y="39"/>
                  </a:cubicBezTo>
                  <a:cubicBezTo>
                    <a:pt x="31" y="6"/>
                    <a:pt x="31" y="6"/>
                    <a:pt x="31" y="6"/>
                  </a:cubicBezTo>
                  <a:lnTo>
                    <a:pt x="7" y="39"/>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3" name="Freeform 50"/>
            <p:cNvSpPr>
              <a:spLocks noEditPoints="1"/>
            </p:cNvSpPr>
            <p:nvPr/>
          </p:nvSpPr>
          <p:spPr bwMode="auto">
            <a:xfrm>
              <a:off x="6140" y="2305"/>
              <a:ext cx="56" cy="39"/>
            </a:xfrm>
            <a:custGeom>
              <a:avLst/>
              <a:gdLst>
                <a:gd name="T0" fmla="*/ 38 w 40"/>
                <a:gd name="T1" fmla="*/ 28 h 28"/>
                <a:gd name="T2" fmla="*/ 3 w 40"/>
                <a:gd name="T3" fmla="*/ 28 h 28"/>
                <a:gd name="T4" fmla="*/ 1 w 40"/>
                <a:gd name="T5" fmla="*/ 27 h 28"/>
                <a:gd name="T6" fmla="*/ 1 w 40"/>
                <a:gd name="T7" fmla="*/ 25 h 28"/>
                <a:gd name="T8" fmla="*/ 19 w 40"/>
                <a:gd name="T9" fmla="*/ 1 h 28"/>
                <a:gd name="T10" fmla="*/ 20 w 40"/>
                <a:gd name="T11" fmla="*/ 0 h 28"/>
                <a:gd name="T12" fmla="*/ 20 w 40"/>
                <a:gd name="T13" fmla="*/ 0 h 28"/>
                <a:gd name="T14" fmla="*/ 22 w 40"/>
                <a:gd name="T15" fmla="*/ 1 h 28"/>
                <a:gd name="T16" fmla="*/ 40 w 40"/>
                <a:gd name="T17" fmla="*/ 25 h 28"/>
                <a:gd name="T18" fmla="*/ 40 w 40"/>
                <a:gd name="T19" fmla="*/ 27 h 28"/>
                <a:gd name="T20" fmla="*/ 38 w 40"/>
                <a:gd name="T21" fmla="*/ 28 h 28"/>
                <a:gd name="T22" fmla="*/ 7 w 40"/>
                <a:gd name="T23" fmla="*/ 24 h 28"/>
                <a:gd name="T24" fmla="*/ 34 w 40"/>
                <a:gd name="T25" fmla="*/ 24 h 28"/>
                <a:gd name="T26" fmla="*/ 20 w 40"/>
                <a:gd name="T27" fmla="*/ 6 h 28"/>
                <a:gd name="T28" fmla="*/ 7 w 40"/>
                <a:gd name="T2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8">
                  <a:moveTo>
                    <a:pt x="38" y="28"/>
                  </a:moveTo>
                  <a:cubicBezTo>
                    <a:pt x="3" y="28"/>
                    <a:pt x="3" y="28"/>
                    <a:pt x="3" y="28"/>
                  </a:cubicBezTo>
                  <a:cubicBezTo>
                    <a:pt x="2" y="28"/>
                    <a:pt x="1" y="28"/>
                    <a:pt x="1" y="27"/>
                  </a:cubicBezTo>
                  <a:cubicBezTo>
                    <a:pt x="0" y="26"/>
                    <a:pt x="0" y="25"/>
                    <a:pt x="1" y="25"/>
                  </a:cubicBezTo>
                  <a:cubicBezTo>
                    <a:pt x="19" y="1"/>
                    <a:pt x="19" y="1"/>
                    <a:pt x="19" y="1"/>
                  </a:cubicBezTo>
                  <a:cubicBezTo>
                    <a:pt x="19" y="0"/>
                    <a:pt x="20" y="0"/>
                    <a:pt x="20" y="0"/>
                  </a:cubicBezTo>
                  <a:cubicBezTo>
                    <a:pt x="20" y="0"/>
                    <a:pt x="20" y="0"/>
                    <a:pt x="20" y="0"/>
                  </a:cubicBezTo>
                  <a:cubicBezTo>
                    <a:pt x="21" y="0"/>
                    <a:pt x="22" y="0"/>
                    <a:pt x="22" y="1"/>
                  </a:cubicBezTo>
                  <a:cubicBezTo>
                    <a:pt x="40" y="25"/>
                    <a:pt x="40" y="25"/>
                    <a:pt x="40" y="25"/>
                  </a:cubicBezTo>
                  <a:cubicBezTo>
                    <a:pt x="40" y="25"/>
                    <a:pt x="40" y="26"/>
                    <a:pt x="40" y="27"/>
                  </a:cubicBezTo>
                  <a:cubicBezTo>
                    <a:pt x="39" y="28"/>
                    <a:pt x="39" y="28"/>
                    <a:pt x="38" y="28"/>
                  </a:cubicBezTo>
                  <a:close/>
                  <a:moveTo>
                    <a:pt x="7" y="24"/>
                  </a:moveTo>
                  <a:cubicBezTo>
                    <a:pt x="34" y="24"/>
                    <a:pt x="34" y="24"/>
                    <a:pt x="34" y="24"/>
                  </a:cubicBezTo>
                  <a:cubicBezTo>
                    <a:pt x="20" y="6"/>
                    <a:pt x="20" y="6"/>
                    <a:pt x="20" y="6"/>
                  </a:cubicBezTo>
                  <a:lnTo>
                    <a:pt x="7" y="2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4" name="Freeform 51"/>
            <p:cNvSpPr>
              <a:spLocks/>
            </p:cNvSpPr>
            <p:nvPr/>
          </p:nvSpPr>
          <p:spPr bwMode="auto">
            <a:xfrm>
              <a:off x="6110" y="2352"/>
              <a:ext cx="215" cy="7"/>
            </a:xfrm>
            <a:custGeom>
              <a:avLst/>
              <a:gdLst>
                <a:gd name="T0" fmla="*/ 153 w 155"/>
                <a:gd name="T1" fmla="*/ 5 h 5"/>
                <a:gd name="T2" fmla="*/ 3 w 155"/>
                <a:gd name="T3" fmla="*/ 5 h 5"/>
                <a:gd name="T4" fmla="*/ 0 w 155"/>
                <a:gd name="T5" fmla="*/ 3 h 5"/>
                <a:gd name="T6" fmla="*/ 3 w 155"/>
                <a:gd name="T7" fmla="*/ 0 h 5"/>
                <a:gd name="T8" fmla="*/ 153 w 155"/>
                <a:gd name="T9" fmla="*/ 0 h 5"/>
                <a:gd name="T10" fmla="*/ 155 w 155"/>
                <a:gd name="T11" fmla="*/ 3 h 5"/>
                <a:gd name="T12" fmla="*/ 153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3" y="5"/>
                  </a:moveTo>
                  <a:cubicBezTo>
                    <a:pt x="3" y="5"/>
                    <a:pt x="3" y="5"/>
                    <a:pt x="3" y="5"/>
                  </a:cubicBezTo>
                  <a:cubicBezTo>
                    <a:pt x="1" y="5"/>
                    <a:pt x="0" y="4"/>
                    <a:pt x="0" y="3"/>
                  </a:cubicBezTo>
                  <a:cubicBezTo>
                    <a:pt x="0" y="1"/>
                    <a:pt x="1" y="0"/>
                    <a:pt x="3" y="0"/>
                  </a:cubicBezTo>
                  <a:cubicBezTo>
                    <a:pt x="153" y="0"/>
                    <a:pt x="153" y="0"/>
                    <a:pt x="153" y="0"/>
                  </a:cubicBezTo>
                  <a:cubicBezTo>
                    <a:pt x="154" y="0"/>
                    <a:pt x="155" y="1"/>
                    <a:pt x="155" y="3"/>
                  </a:cubicBezTo>
                  <a:cubicBezTo>
                    <a:pt x="155" y="4"/>
                    <a:pt x="154" y="5"/>
                    <a:pt x="153"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5" name="Freeform 52"/>
            <p:cNvSpPr>
              <a:spLocks noEditPoints="1"/>
            </p:cNvSpPr>
            <p:nvPr/>
          </p:nvSpPr>
          <p:spPr bwMode="auto">
            <a:xfrm>
              <a:off x="5797" y="2394"/>
              <a:ext cx="139" cy="55"/>
            </a:xfrm>
            <a:custGeom>
              <a:avLst/>
              <a:gdLst>
                <a:gd name="T0" fmla="*/ 97 w 100"/>
                <a:gd name="T1" fmla="*/ 40 h 40"/>
                <a:gd name="T2" fmla="*/ 2 w 100"/>
                <a:gd name="T3" fmla="*/ 40 h 40"/>
                <a:gd name="T4" fmla="*/ 0 w 100"/>
                <a:gd name="T5" fmla="*/ 38 h 40"/>
                <a:gd name="T6" fmla="*/ 0 w 100"/>
                <a:gd name="T7" fmla="*/ 2 h 40"/>
                <a:gd name="T8" fmla="*/ 2 w 100"/>
                <a:gd name="T9" fmla="*/ 0 h 40"/>
                <a:gd name="T10" fmla="*/ 97 w 100"/>
                <a:gd name="T11" fmla="*/ 0 h 40"/>
                <a:gd name="T12" fmla="*/ 100 w 100"/>
                <a:gd name="T13" fmla="*/ 2 h 40"/>
                <a:gd name="T14" fmla="*/ 100 w 100"/>
                <a:gd name="T15" fmla="*/ 38 h 40"/>
                <a:gd name="T16" fmla="*/ 97 w 100"/>
                <a:gd name="T17" fmla="*/ 40 h 40"/>
                <a:gd name="T18" fmla="*/ 4 w 100"/>
                <a:gd name="T19" fmla="*/ 35 h 40"/>
                <a:gd name="T20" fmla="*/ 95 w 100"/>
                <a:gd name="T21" fmla="*/ 35 h 40"/>
                <a:gd name="T22" fmla="*/ 95 w 100"/>
                <a:gd name="T23" fmla="*/ 4 h 40"/>
                <a:gd name="T24" fmla="*/ 4 w 100"/>
                <a:gd name="T25" fmla="*/ 4 h 40"/>
                <a:gd name="T26" fmla="*/ 4 w 100"/>
                <a:gd name="T2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0">
                  <a:moveTo>
                    <a:pt x="97" y="40"/>
                  </a:moveTo>
                  <a:cubicBezTo>
                    <a:pt x="2" y="40"/>
                    <a:pt x="2" y="40"/>
                    <a:pt x="2" y="40"/>
                  </a:cubicBezTo>
                  <a:cubicBezTo>
                    <a:pt x="1" y="40"/>
                    <a:pt x="0" y="39"/>
                    <a:pt x="0" y="38"/>
                  </a:cubicBezTo>
                  <a:cubicBezTo>
                    <a:pt x="0" y="2"/>
                    <a:pt x="0" y="2"/>
                    <a:pt x="0" y="2"/>
                  </a:cubicBezTo>
                  <a:cubicBezTo>
                    <a:pt x="0" y="1"/>
                    <a:pt x="1" y="0"/>
                    <a:pt x="2" y="0"/>
                  </a:cubicBezTo>
                  <a:cubicBezTo>
                    <a:pt x="97" y="0"/>
                    <a:pt x="97" y="0"/>
                    <a:pt x="97" y="0"/>
                  </a:cubicBezTo>
                  <a:cubicBezTo>
                    <a:pt x="99" y="0"/>
                    <a:pt x="100" y="1"/>
                    <a:pt x="100" y="2"/>
                  </a:cubicBezTo>
                  <a:cubicBezTo>
                    <a:pt x="100" y="38"/>
                    <a:pt x="100" y="38"/>
                    <a:pt x="100" y="38"/>
                  </a:cubicBezTo>
                  <a:cubicBezTo>
                    <a:pt x="100" y="39"/>
                    <a:pt x="99" y="40"/>
                    <a:pt x="97" y="40"/>
                  </a:cubicBezTo>
                  <a:close/>
                  <a:moveTo>
                    <a:pt x="4" y="35"/>
                  </a:moveTo>
                  <a:cubicBezTo>
                    <a:pt x="95" y="35"/>
                    <a:pt x="95" y="35"/>
                    <a:pt x="95" y="35"/>
                  </a:cubicBezTo>
                  <a:cubicBezTo>
                    <a:pt x="95" y="4"/>
                    <a:pt x="95" y="4"/>
                    <a:pt x="95" y="4"/>
                  </a:cubicBezTo>
                  <a:cubicBezTo>
                    <a:pt x="4" y="4"/>
                    <a:pt x="4" y="4"/>
                    <a:pt x="4" y="4"/>
                  </a:cubicBezTo>
                  <a:lnTo>
                    <a:pt x="4" y="3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6" name="Freeform 53"/>
            <p:cNvSpPr>
              <a:spLocks/>
            </p:cNvSpPr>
            <p:nvPr/>
          </p:nvSpPr>
          <p:spPr bwMode="auto">
            <a:xfrm>
              <a:off x="5965" y="2394"/>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7" name="Freeform 54"/>
            <p:cNvSpPr>
              <a:spLocks/>
            </p:cNvSpPr>
            <p:nvPr/>
          </p:nvSpPr>
          <p:spPr bwMode="auto">
            <a:xfrm>
              <a:off x="5965" y="2419"/>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8" name="Freeform 55"/>
            <p:cNvSpPr>
              <a:spLocks/>
            </p:cNvSpPr>
            <p:nvPr/>
          </p:nvSpPr>
          <p:spPr bwMode="auto">
            <a:xfrm>
              <a:off x="5965" y="2442"/>
              <a:ext cx="183" cy="7"/>
            </a:xfrm>
            <a:custGeom>
              <a:avLst/>
              <a:gdLst>
                <a:gd name="T0" fmla="*/ 129 w 132"/>
                <a:gd name="T1" fmla="*/ 5 h 5"/>
                <a:gd name="T2" fmla="*/ 2 w 132"/>
                <a:gd name="T3" fmla="*/ 5 h 5"/>
                <a:gd name="T4" fmla="*/ 0 w 132"/>
                <a:gd name="T5" fmla="*/ 3 h 5"/>
                <a:gd name="T6" fmla="*/ 2 w 132"/>
                <a:gd name="T7" fmla="*/ 0 h 5"/>
                <a:gd name="T8" fmla="*/ 129 w 132"/>
                <a:gd name="T9" fmla="*/ 0 h 5"/>
                <a:gd name="T10" fmla="*/ 132 w 132"/>
                <a:gd name="T11" fmla="*/ 3 h 5"/>
                <a:gd name="T12" fmla="*/ 129 w 13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2" h="5">
                  <a:moveTo>
                    <a:pt x="129" y="5"/>
                  </a:moveTo>
                  <a:cubicBezTo>
                    <a:pt x="2" y="5"/>
                    <a:pt x="2" y="5"/>
                    <a:pt x="2" y="5"/>
                  </a:cubicBezTo>
                  <a:cubicBezTo>
                    <a:pt x="1" y="5"/>
                    <a:pt x="0" y="4"/>
                    <a:pt x="0" y="3"/>
                  </a:cubicBezTo>
                  <a:cubicBezTo>
                    <a:pt x="0" y="1"/>
                    <a:pt x="1" y="0"/>
                    <a:pt x="2" y="0"/>
                  </a:cubicBezTo>
                  <a:cubicBezTo>
                    <a:pt x="129" y="0"/>
                    <a:pt x="129" y="0"/>
                    <a:pt x="129" y="0"/>
                  </a:cubicBezTo>
                  <a:cubicBezTo>
                    <a:pt x="131" y="0"/>
                    <a:pt x="132" y="1"/>
                    <a:pt x="132" y="3"/>
                  </a:cubicBezTo>
                  <a:cubicBezTo>
                    <a:pt x="132" y="4"/>
                    <a:pt x="131" y="5"/>
                    <a:pt x="129"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9" name="Freeform 56"/>
            <p:cNvSpPr>
              <a:spLocks noEditPoints="1"/>
            </p:cNvSpPr>
            <p:nvPr/>
          </p:nvSpPr>
          <p:spPr bwMode="auto">
            <a:xfrm>
              <a:off x="5797" y="1992"/>
              <a:ext cx="528" cy="216"/>
            </a:xfrm>
            <a:custGeom>
              <a:avLst/>
              <a:gdLst>
                <a:gd name="T0" fmla="*/ 378 w 380"/>
                <a:gd name="T1" fmla="*/ 156 h 156"/>
                <a:gd name="T2" fmla="*/ 0 w 380"/>
                <a:gd name="T3" fmla="*/ 154 h 156"/>
                <a:gd name="T4" fmla="*/ 2 w 380"/>
                <a:gd name="T5" fmla="*/ 125 h 156"/>
                <a:gd name="T6" fmla="*/ 37 w 380"/>
                <a:gd name="T7" fmla="*/ 110 h 156"/>
                <a:gd name="T8" fmla="*/ 55 w 380"/>
                <a:gd name="T9" fmla="*/ 114 h 156"/>
                <a:gd name="T10" fmla="*/ 74 w 380"/>
                <a:gd name="T11" fmla="*/ 93 h 156"/>
                <a:gd name="T12" fmla="*/ 93 w 380"/>
                <a:gd name="T13" fmla="*/ 98 h 156"/>
                <a:gd name="T14" fmla="*/ 126 w 380"/>
                <a:gd name="T15" fmla="*/ 102 h 156"/>
                <a:gd name="T16" fmla="*/ 145 w 380"/>
                <a:gd name="T17" fmla="*/ 79 h 156"/>
                <a:gd name="T18" fmla="*/ 180 w 380"/>
                <a:gd name="T19" fmla="*/ 67 h 156"/>
                <a:gd name="T20" fmla="*/ 199 w 380"/>
                <a:gd name="T21" fmla="*/ 76 h 156"/>
                <a:gd name="T22" fmla="*/ 229 w 380"/>
                <a:gd name="T23" fmla="*/ 47 h 156"/>
                <a:gd name="T24" fmla="*/ 233 w 380"/>
                <a:gd name="T25" fmla="*/ 47 h 156"/>
                <a:gd name="T26" fmla="*/ 269 w 380"/>
                <a:gd name="T27" fmla="*/ 73 h 156"/>
                <a:gd name="T28" fmla="*/ 287 w 380"/>
                <a:gd name="T29" fmla="*/ 58 h 156"/>
                <a:gd name="T30" fmla="*/ 321 w 380"/>
                <a:gd name="T31" fmla="*/ 33 h 156"/>
                <a:gd name="T32" fmla="*/ 340 w 380"/>
                <a:gd name="T33" fmla="*/ 27 h 156"/>
                <a:gd name="T34" fmla="*/ 358 w 380"/>
                <a:gd name="T35" fmla="*/ 9 h 156"/>
                <a:gd name="T36" fmla="*/ 379 w 380"/>
                <a:gd name="T37" fmla="*/ 0 h 156"/>
                <a:gd name="T38" fmla="*/ 380 w 380"/>
                <a:gd name="T39" fmla="*/ 154 h 156"/>
                <a:gd name="T40" fmla="*/ 378 w 380"/>
                <a:gd name="T41" fmla="*/ 156 h 156"/>
                <a:gd name="T42" fmla="*/ 376 w 380"/>
                <a:gd name="T43" fmla="*/ 152 h 156"/>
                <a:gd name="T44" fmla="*/ 360 w 380"/>
                <a:gd name="T45" fmla="*/ 13 h 156"/>
                <a:gd name="T46" fmla="*/ 342 w 380"/>
                <a:gd name="T47" fmla="*/ 31 h 156"/>
                <a:gd name="T48" fmla="*/ 307 w 380"/>
                <a:gd name="T49" fmla="*/ 59 h 156"/>
                <a:gd name="T50" fmla="*/ 288 w 380"/>
                <a:gd name="T51" fmla="*/ 62 h 156"/>
                <a:gd name="T52" fmla="*/ 269 w 380"/>
                <a:gd name="T53" fmla="*/ 77 h 156"/>
                <a:gd name="T54" fmla="*/ 251 w 380"/>
                <a:gd name="T55" fmla="*/ 68 h 156"/>
                <a:gd name="T56" fmla="*/ 218 w 380"/>
                <a:gd name="T57" fmla="*/ 72 h 156"/>
                <a:gd name="T58" fmla="*/ 199 w 380"/>
                <a:gd name="T59" fmla="*/ 80 h 156"/>
                <a:gd name="T60" fmla="*/ 181 w 380"/>
                <a:gd name="T61" fmla="*/ 71 h 156"/>
                <a:gd name="T62" fmla="*/ 163 w 380"/>
                <a:gd name="T63" fmla="*/ 79 h 156"/>
                <a:gd name="T64" fmla="*/ 129 w 380"/>
                <a:gd name="T65" fmla="*/ 105 h 156"/>
                <a:gd name="T66" fmla="*/ 111 w 380"/>
                <a:gd name="T67" fmla="*/ 117 h 156"/>
                <a:gd name="T68" fmla="*/ 91 w 380"/>
                <a:gd name="T69" fmla="*/ 102 h 156"/>
                <a:gd name="T70" fmla="*/ 58 w 380"/>
                <a:gd name="T71" fmla="*/ 118 h 156"/>
                <a:gd name="T72" fmla="*/ 39 w 380"/>
                <a:gd name="T73" fmla="*/ 114 h 156"/>
                <a:gd name="T74" fmla="*/ 21 w 380"/>
                <a:gd name="T75" fmla="*/ 126 h 156"/>
                <a:gd name="T76" fmla="*/ 4 w 380"/>
                <a:gd name="T77"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156">
                  <a:moveTo>
                    <a:pt x="378" y="156"/>
                  </a:moveTo>
                  <a:cubicBezTo>
                    <a:pt x="378" y="156"/>
                    <a:pt x="378" y="156"/>
                    <a:pt x="378" y="156"/>
                  </a:cubicBezTo>
                  <a:cubicBezTo>
                    <a:pt x="2" y="156"/>
                    <a:pt x="2" y="156"/>
                    <a:pt x="2" y="156"/>
                  </a:cubicBezTo>
                  <a:cubicBezTo>
                    <a:pt x="1" y="156"/>
                    <a:pt x="0" y="155"/>
                    <a:pt x="0" y="154"/>
                  </a:cubicBezTo>
                  <a:cubicBezTo>
                    <a:pt x="0" y="127"/>
                    <a:pt x="0" y="127"/>
                    <a:pt x="0" y="127"/>
                  </a:cubicBezTo>
                  <a:cubicBezTo>
                    <a:pt x="0" y="126"/>
                    <a:pt x="1" y="125"/>
                    <a:pt x="2" y="125"/>
                  </a:cubicBezTo>
                  <a:cubicBezTo>
                    <a:pt x="20" y="122"/>
                    <a:pt x="20" y="122"/>
                    <a:pt x="20" y="122"/>
                  </a:cubicBezTo>
                  <a:cubicBezTo>
                    <a:pt x="37" y="110"/>
                    <a:pt x="37" y="110"/>
                    <a:pt x="37" y="110"/>
                  </a:cubicBezTo>
                  <a:cubicBezTo>
                    <a:pt x="37" y="109"/>
                    <a:pt x="38" y="109"/>
                    <a:pt x="39" y="110"/>
                  </a:cubicBezTo>
                  <a:cubicBezTo>
                    <a:pt x="55" y="114"/>
                    <a:pt x="55" y="114"/>
                    <a:pt x="55" y="114"/>
                  </a:cubicBezTo>
                  <a:cubicBezTo>
                    <a:pt x="72" y="94"/>
                    <a:pt x="72" y="94"/>
                    <a:pt x="72" y="94"/>
                  </a:cubicBezTo>
                  <a:cubicBezTo>
                    <a:pt x="73" y="93"/>
                    <a:pt x="74" y="93"/>
                    <a:pt x="74" y="93"/>
                  </a:cubicBezTo>
                  <a:cubicBezTo>
                    <a:pt x="92" y="98"/>
                    <a:pt x="92" y="98"/>
                    <a:pt x="92" y="98"/>
                  </a:cubicBezTo>
                  <a:cubicBezTo>
                    <a:pt x="93" y="98"/>
                    <a:pt x="93" y="98"/>
                    <a:pt x="93" y="98"/>
                  </a:cubicBezTo>
                  <a:cubicBezTo>
                    <a:pt x="110" y="112"/>
                    <a:pt x="110" y="112"/>
                    <a:pt x="110" y="112"/>
                  </a:cubicBezTo>
                  <a:cubicBezTo>
                    <a:pt x="126" y="102"/>
                    <a:pt x="126" y="102"/>
                    <a:pt x="126" y="102"/>
                  </a:cubicBezTo>
                  <a:cubicBezTo>
                    <a:pt x="143" y="80"/>
                    <a:pt x="143" y="80"/>
                    <a:pt x="143" y="80"/>
                  </a:cubicBezTo>
                  <a:cubicBezTo>
                    <a:pt x="144" y="79"/>
                    <a:pt x="144" y="79"/>
                    <a:pt x="145" y="79"/>
                  </a:cubicBezTo>
                  <a:cubicBezTo>
                    <a:pt x="162" y="75"/>
                    <a:pt x="162" y="75"/>
                    <a:pt x="162" y="75"/>
                  </a:cubicBezTo>
                  <a:cubicBezTo>
                    <a:pt x="180" y="67"/>
                    <a:pt x="180" y="67"/>
                    <a:pt x="180" y="67"/>
                  </a:cubicBezTo>
                  <a:cubicBezTo>
                    <a:pt x="180" y="67"/>
                    <a:pt x="181" y="67"/>
                    <a:pt x="182" y="67"/>
                  </a:cubicBezTo>
                  <a:cubicBezTo>
                    <a:pt x="199" y="76"/>
                    <a:pt x="199" y="76"/>
                    <a:pt x="199" y="76"/>
                  </a:cubicBezTo>
                  <a:cubicBezTo>
                    <a:pt x="215" y="69"/>
                    <a:pt x="215" y="69"/>
                    <a:pt x="215" y="69"/>
                  </a:cubicBezTo>
                  <a:cubicBezTo>
                    <a:pt x="229" y="47"/>
                    <a:pt x="229" y="47"/>
                    <a:pt x="229" y="47"/>
                  </a:cubicBezTo>
                  <a:cubicBezTo>
                    <a:pt x="230" y="47"/>
                    <a:pt x="230" y="47"/>
                    <a:pt x="231" y="46"/>
                  </a:cubicBezTo>
                  <a:cubicBezTo>
                    <a:pt x="232" y="46"/>
                    <a:pt x="232" y="47"/>
                    <a:pt x="233" y="47"/>
                  </a:cubicBezTo>
                  <a:cubicBezTo>
                    <a:pt x="253" y="65"/>
                    <a:pt x="253" y="65"/>
                    <a:pt x="253" y="65"/>
                  </a:cubicBezTo>
                  <a:cubicBezTo>
                    <a:pt x="269" y="73"/>
                    <a:pt x="269" y="73"/>
                    <a:pt x="269" y="73"/>
                  </a:cubicBezTo>
                  <a:cubicBezTo>
                    <a:pt x="286" y="58"/>
                    <a:pt x="286" y="58"/>
                    <a:pt x="286" y="58"/>
                  </a:cubicBezTo>
                  <a:cubicBezTo>
                    <a:pt x="286" y="58"/>
                    <a:pt x="287" y="58"/>
                    <a:pt x="287" y="58"/>
                  </a:cubicBezTo>
                  <a:cubicBezTo>
                    <a:pt x="304" y="56"/>
                    <a:pt x="304" y="56"/>
                    <a:pt x="304" y="56"/>
                  </a:cubicBezTo>
                  <a:cubicBezTo>
                    <a:pt x="321" y="33"/>
                    <a:pt x="321" y="33"/>
                    <a:pt x="321" y="33"/>
                  </a:cubicBezTo>
                  <a:cubicBezTo>
                    <a:pt x="322" y="33"/>
                    <a:pt x="322" y="32"/>
                    <a:pt x="323" y="32"/>
                  </a:cubicBezTo>
                  <a:cubicBezTo>
                    <a:pt x="340" y="27"/>
                    <a:pt x="340" y="27"/>
                    <a:pt x="340" y="27"/>
                  </a:cubicBezTo>
                  <a:cubicBezTo>
                    <a:pt x="357" y="9"/>
                    <a:pt x="357" y="9"/>
                    <a:pt x="357" y="9"/>
                  </a:cubicBezTo>
                  <a:cubicBezTo>
                    <a:pt x="357" y="9"/>
                    <a:pt x="358" y="9"/>
                    <a:pt x="358" y="9"/>
                  </a:cubicBezTo>
                  <a:cubicBezTo>
                    <a:pt x="377" y="0"/>
                    <a:pt x="377" y="0"/>
                    <a:pt x="377" y="0"/>
                  </a:cubicBezTo>
                  <a:cubicBezTo>
                    <a:pt x="378" y="0"/>
                    <a:pt x="379" y="0"/>
                    <a:pt x="379" y="0"/>
                  </a:cubicBezTo>
                  <a:cubicBezTo>
                    <a:pt x="380" y="1"/>
                    <a:pt x="380" y="1"/>
                    <a:pt x="380" y="2"/>
                  </a:cubicBezTo>
                  <a:cubicBezTo>
                    <a:pt x="380" y="154"/>
                    <a:pt x="380" y="154"/>
                    <a:pt x="380" y="154"/>
                  </a:cubicBezTo>
                  <a:cubicBezTo>
                    <a:pt x="380" y="155"/>
                    <a:pt x="380" y="155"/>
                    <a:pt x="379" y="156"/>
                  </a:cubicBezTo>
                  <a:cubicBezTo>
                    <a:pt x="379" y="156"/>
                    <a:pt x="379" y="156"/>
                    <a:pt x="378" y="156"/>
                  </a:cubicBezTo>
                  <a:close/>
                  <a:moveTo>
                    <a:pt x="4" y="152"/>
                  </a:moveTo>
                  <a:cubicBezTo>
                    <a:pt x="376" y="152"/>
                    <a:pt x="376" y="152"/>
                    <a:pt x="376" y="152"/>
                  </a:cubicBezTo>
                  <a:cubicBezTo>
                    <a:pt x="376" y="6"/>
                    <a:pt x="376" y="6"/>
                    <a:pt x="376" y="6"/>
                  </a:cubicBezTo>
                  <a:cubicBezTo>
                    <a:pt x="360" y="13"/>
                    <a:pt x="360" y="13"/>
                    <a:pt x="360" y="13"/>
                  </a:cubicBezTo>
                  <a:cubicBezTo>
                    <a:pt x="343" y="31"/>
                    <a:pt x="343" y="31"/>
                    <a:pt x="343" y="31"/>
                  </a:cubicBezTo>
                  <a:cubicBezTo>
                    <a:pt x="342" y="31"/>
                    <a:pt x="342" y="31"/>
                    <a:pt x="342" y="31"/>
                  </a:cubicBezTo>
                  <a:cubicBezTo>
                    <a:pt x="324" y="36"/>
                    <a:pt x="324" y="36"/>
                    <a:pt x="324" y="36"/>
                  </a:cubicBezTo>
                  <a:cubicBezTo>
                    <a:pt x="307" y="59"/>
                    <a:pt x="307" y="59"/>
                    <a:pt x="307" y="59"/>
                  </a:cubicBezTo>
                  <a:cubicBezTo>
                    <a:pt x="307" y="60"/>
                    <a:pt x="306" y="60"/>
                    <a:pt x="306" y="60"/>
                  </a:cubicBezTo>
                  <a:cubicBezTo>
                    <a:pt x="288" y="62"/>
                    <a:pt x="288" y="62"/>
                    <a:pt x="288" y="62"/>
                  </a:cubicBezTo>
                  <a:cubicBezTo>
                    <a:pt x="271" y="77"/>
                    <a:pt x="271" y="77"/>
                    <a:pt x="271" y="77"/>
                  </a:cubicBezTo>
                  <a:cubicBezTo>
                    <a:pt x="270" y="78"/>
                    <a:pt x="270" y="78"/>
                    <a:pt x="269" y="77"/>
                  </a:cubicBezTo>
                  <a:cubicBezTo>
                    <a:pt x="251" y="69"/>
                    <a:pt x="251" y="69"/>
                    <a:pt x="251" y="69"/>
                  </a:cubicBezTo>
                  <a:cubicBezTo>
                    <a:pt x="251" y="69"/>
                    <a:pt x="251" y="68"/>
                    <a:pt x="251" y="68"/>
                  </a:cubicBezTo>
                  <a:cubicBezTo>
                    <a:pt x="232" y="52"/>
                    <a:pt x="232" y="52"/>
                    <a:pt x="232" y="52"/>
                  </a:cubicBezTo>
                  <a:cubicBezTo>
                    <a:pt x="218" y="72"/>
                    <a:pt x="218" y="72"/>
                    <a:pt x="218" y="72"/>
                  </a:cubicBezTo>
                  <a:cubicBezTo>
                    <a:pt x="218" y="72"/>
                    <a:pt x="218" y="72"/>
                    <a:pt x="217" y="73"/>
                  </a:cubicBezTo>
                  <a:cubicBezTo>
                    <a:pt x="199" y="80"/>
                    <a:pt x="199" y="80"/>
                    <a:pt x="199" y="80"/>
                  </a:cubicBezTo>
                  <a:cubicBezTo>
                    <a:pt x="199" y="81"/>
                    <a:pt x="198" y="81"/>
                    <a:pt x="197" y="80"/>
                  </a:cubicBezTo>
                  <a:cubicBezTo>
                    <a:pt x="181" y="71"/>
                    <a:pt x="181" y="71"/>
                    <a:pt x="181" y="71"/>
                  </a:cubicBezTo>
                  <a:cubicBezTo>
                    <a:pt x="164" y="79"/>
                    <a:pt x="164" y="79"/>
                    <a:pt x="164" y="79"/>
                  </a:cubicBezTo>
                  <a:cubicBezTo>
                    <a:pt x="164" y="79"/>
                    <a:pt x="163" y="79"/>
                    <a:pt x="163" y="79"/>
                  </a:cubicBezTo>
                  <a:cubicBezTo>
                    <a:pt x="146" y="83"/>
                    <a:pt x="146" y="83"/>
                    <a:pt x="146" y="83"/>
                  </a:cubicBezTo>
                  <a:cubicBezTo>
                    <a:pt x="129" y="105"/>
                    <a:pt x="129" y="105"/>
                    <a:pt x="129" y="105"/>
                  </a:cubicBezTo>
                  <a:cubicBezTo>
                    <a:pt x="129" y="106"/>
                    <a:pt x="129" y="106"/>
                    <a:pt x="128" y="106"/>
                  </a:cubicBezTo>
                  <a:cubicBezTo>
                    <a:pt x="111" y="117"/>
                    <a:pt x="111" y="117"/>
                    <a:pt x="111" y="117"/>
                  </a:cubicBezTo>
                  <a:cubicBezTo>
                    <a:pt x="110" y="117"/>
                    <a:pt x="109" y="117"/>
                    <a:pt x="108" y="116"/>
                  </a:cubicBezTo>
                  <a:cubicBezTo>
                    <a:pt x="91" y="102"/>
                    <a:pt x="91" y="102"/>
                    <a:pt x="91" y="102"/>
                  </a:cubicBezTo>
                  <a:cubicBezTo>
                    <a:pt x="75" y="97"/>
                    <a:pt x="75" y="97"/>
                    <a:pt x="75" y="97"/>
                  </a:cubicBezTo>
                  <a:cubicBezTo>
                    <a:pt x="58" y="118"/>
                    <a:pt x="58" y="118"/>
                    <a:pt x="58" y="118"/>
                  </a:cubicBezTo>
                  <a:cubicBezTo>
                    <a:pt x="57" y="118"/>
                    <a:pt x="56" y="119"/>
                    <a:pt x="55" y="118"/>
                  </a:cubicBezTo>
                  <a:cubicBezTo>
                    <a:pt x="39" y="114"/>
                    <a:pt x="39" y="114"/>
                    <a:pt x="39" y="114"/>
                  </a:cubicBezTo>
                  <a:cubicBezTo>
                    <a:pt x="22" y="126"/>
                    <a:pt x="22" y="126"/>
                    <a:pt x="22" y="126"/>
                  </a:cubicBezTo>
                  <a:cubicBezTo>
                    <a:pt x="21" y="126"/>
                    <a:pt x="21" y="126"/>
                    <a:pt x="21" y="126"/>
                  </a:cubicBezTo>
                  <a:cubicBezTo>
                    <a:pt x="4" y="129"/>
                    <a:pt x="4" y="129"/>
                    <a:pt x="4" y="129"/>
                  </a:cubicBezTo>
                  <a:lnTo>
                    <a:pt x="4" y="15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30" name="Freeform 57"/>
            <p:cNvSpPr>
              <a:spLocks noEditPoints="1"/>
            </p:cNvSpPr>
            <p:nvPr/>
          </p:nvSpPr>
          <p:spPr bwMode="auto">
            <a:xfrm>
              <a:off x="5797" y="2046"/>
              <a:ext cx="528" cy="162"/>
            </a:xfrm>
            <a:custGeom>
              <a:avLst/>
              <a:gdLst>
                <a:gd name="T0" fmla="*/ 378 w 380"/>
                <a:gd name="T1" fmla="*/ 117 h 117"/>
                <a:gd name="T2" fmla="*/ 0 w 380"/>
                <a:gd name="T3" fmla="*/ 115 h 117"/>
                <a:gd name="T4" fmla="*/ 2 w 380"/>
                <a:gd name="T5" fmla="*/ 93 h 117"/>
                <a:gd name="T6" fmla="*/ 37 w 380"/>
                <a:gd name="T7" fmla="*/ 82 h 117"/>
                <a:gd name="T8" fmla="*/ 55 w 380"/>
                <a:gd name="T9" fmla="*/ 85 h 117"/>
                <a:gd name="T10" fmla="*/ 74 w 380"/>
                <a:gd name="T11" fmla="*/ 69 h 117"/>
                <a:gd name="T12" fmla="*/ 93 w 380"/>
                <a:gd name="T13" fmla="*/ 73 h 117"/>
                <a:gd name="T14" fmla="*/ 126 w 380"/>
                <a:gd name="T15" fmla="*/ 76 h 117"/>
                <a:gd name="T16" fmla="*/ 145 w 380"/>
                <a:gd name="T17" fmla="*/ 59 h 117"/>
                <a:gd name="T18" fmla="*/ 180 w 380"/>
                <a:gd name="T19" fmla="*/ 50 h 117"/>
                <a:gd name="T20" fmla="*/ 199 w 380"/>
                <a:gd name="T21" fmla="*/ 57 h 117"/>
                <a:gd name="T22" fmla="*/ 230 w 380"/>
                <a:gd name="T23" fmla="*/ 36 h 117"/>
                <a:gd name="T24" fmla="*/ 253 w 380"/>
                <a:gd name="T25" fmla="*/ 48 h 117"/>
                <a:gd name="T26" fmla="*/ 286 w 380"/>
                <a:gd name="T27" fmla="*/ 44 h 117"/>
                <a:gd name="T28" fmla="*/ 304 w 380"/>
                <a:gd name="T29" fmla="*/ 42 h 117"/>
                <a:gd name="T30" fmla="*/ 323 w 380"/>
                <a:gd name="T31" fmla="*/ 24 h 117"/>
                <a:gd name="T32" fmla="*/ 357 w 380"/>
                <a:gd name="T33" fmla="*/ 7 h 117"/>
                <a:gd name="T34" fmla="*/ 377 w 380"/>
                <a:gd name="T35" fmla="*/ 1 h 117"/>
                <a:gd name="T36" fmla="*/ 380 w 380"/>
                <a:gd name="T37" fmla="*/ 3 h 117"/>
                <a:gd name="T38" fmla="*/ 379 w 380"/>
                <a:gd name="T39" fmla="*/ 117 h 117"/>
                <a:gd name="T40" fmla="*/ 4 w 380"/>
                <a:gd name="T41" fmla="*/ 113 h 117"/>
                <a:gd name="T42" fmla="*/ 376 w 380"/>
                <a:gd name="T43" fmla="*/ 6 h 117"/>
                <a:gd name="T44" fmla="*/ 342 w 380"/>
                <a:gd name="T45" fmla="*/ 24 h 117"/>
                <a:gd name="T46" fmla="*/ 324 w 380"/>
                <a:gd name="T47" fmla="*/ 28 h 117"/>
                <a:gd name="T48" fmla="*/ 306 w 380"/>
                <a:gd name="T49" fmla="*/ 46 h 117"/>
                <a:gd name="T50" fmla="*/ 271 w 380"/>
                <a:gd name="T51" fmla="*/ 59 h 117"/>
                <a:gd name="T52" fmla="*/ 251 w 380"/>
                <a:gd name="T53" fmla="*/ 52 h 117"/>
                <a:gd name="T54" fmla="*/ 232 w 380"/>
                <a:gd name="T55" fmla="*/ 40 h 117"/>
                <a:gd name="T56" fmla="*/ 217 w 380"/>
                <a:gd name="T57" fmla="*/ 55 h 117"/>
                <a:gd name="T58" fmla="*/ 198 w 380"/>
                <a:gd name="T59" fmla="*/ 61 h 117"/>
                <a:gd name="T60" fmla="*/ 164 w 380"/>
                <a:gd name="T61" fmla="*/ 60 h 117"/>
                <a:gd name="T62" fmla="*/ 146 w 380"/>
                <a:gd name="T63" fmla="*/ 63 h 117"/>
                <a:gd name="T64" fmla="*/ 128 w 380"/>
                <a:gd name="T65" fmla="*/ 80 h 117"/>
                <a:gd name="T66" fmla="*/ 108 w 380"/>
                <a:gd name="T67" fmla="*/ 88 h 117"/>
                <a:gd name="T68" fmla="*/ 74 w 380"/>
                <a:gd name="T69" fmla="*/ 74 h 117"/>
                <a:gd name="T70" fmla="*/ 56 w 380"/>
                <a:gd name="T71" fmla="*/ 89 h 117"/>
                <a:gd name="T72" fmla="*/ 21 w 380"/>
                <a:gd name="T73" fmla="*/ 95 h 117"/>
                <a:gd name="T74" fmla="*/ 4 w 380"/>
                <a:gd name="T75" fmla="*/ 9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0" h="117">
                  <a:moveTo>
                    <a:pt x="378" y="117"/>
                  </a:moveTo>
                  <a:cubicBezTo>
                    <a:pt x="378" y="117"/>
                    <a:pt x="378" y="117"/>
                    <a:pt x="378" y="117"/>
                  </a:cubicBezTo>
                  <a:cubicBezTo>
                    <a:pt x="2" y="117"/>
                    <a:pt x="2" y="117"/>
                    <a:pt x="2" y="117"/>
                  </a:cubicBezTo>
                  <a:cubicBezTo>
                    <a:pt x="1" y="117"/>
                    <a:pt x="0" y="116"/>
                    <a:pt x="0" y="115"/>
                  </a:cubicBezTo>
                  <a:cubicBezTo>
                    <a:pt x="0" y="95"/>
                    <a:pt x="0" y="95"/>
                    <a:pt x="0" y="95"/>
                  </a:cubicBezTo>
                  <a:cubicBezTo>
                    <a:pt x="0" y="94"/>
                    <a:pt x="1" y="93"/>
                    <a:pt x="2" y="93"/>
                  </a:cubicBezTo>
                  <a:cubicBezTo>
                    <a:pt x="20" y="91"/>
                    <a:pt x="20" y="91"/>
                    <a:pt x="20" y="91"/>
                  </a:cubicBezTo>
                  <a:cubicBezTo>
                    <a:pt x="37" y="82"/>
                    <a:pt x="37" y="82"/>
                    <a:pt x="37" y="82"/>
                  </a:cubicBezTo>
                  <a:cubicBezTo>
                    <a:pt x="38" y="81"/>
                    <a:pt x="38" y="81"/>
                    <a:pt x="39" y="82"/>
                  </a:cubicBezTo>
                  <a:cubicBezTo>
                    <a:pt x="55" y="85"/>
                    <a:pt x="55" y="85"/>
                    <a:pt x="55" y="85"/>
                  </a:cubicBezTo>
                  <a:cubicBezTo>
                    <a:pt x="72" y="70"/>
                    <a:pt x="72" y="70"/>
                    <a:pt x="72" y="70"/>
                  </a:cubicBezTo>
                  <a:cubicBezTo>
                    <a:pt x="73" y="69"/>
                    <a:pt x="74" y="69"/>
                    <a:pt x="74" y="69"/>
                  </a:cubicBezTo>
                  <a:cubicBezTo>
                    <a:pt x="92" y="73"/>
                    <a:pt x="92" y="73"/>
                    <a:pt x="92" y="73"/>
                  </a:cubicBezTo>
                  <a:cubicBezTo>
                    <a:pt x="92" y="73"/>
                    <a:pt x="93" y="73"/>
                    <a:pt x="93" y="73"/>
                  </a:cubicBezTo>
                  <a:cubicBezTo>
                    <a:pt x="110" y="83"/>
                    <a:pt x="110" y="83"/>
                    <a:pt x="110" y="83"/>
                  </a:cubicBezTo>
                  <a:cubicBezTo>
                    <a:pt x="126" y="76"/>
                    <a:pt x="126" y="76"/>
                    <a:pt x="126" y="76"/>
                  </a:cubicBezTo>
                  <a:cubicBezTo>
                    <a:pt x="144" y="59"/>
                    <a:pt x="144" y="59"/>
                    <a:pt x="144" y="59"/>
                  </a:cubicBezTo>
                  <a:cubicBezTo>
                    <a:pt x="144" y="59"/>
                    <a:pt x="144" y="59"/>
                    <a:pt x="145" y="59"/>
                  </a:cubicBezTo>
                  <a:cubicBezTo>
                    <a:pt x="162" y="56"/>
                    <a:pt x="162" y="56"/>
                    <a:pt x="162" y="56"/>
                  </a:cubicBezTo>
                  <a:cubicBezTo>
                    <a:pt x="180" y="50"/>
                    <a:pt x="180" y="50"/>
                    <a:pt x="180" y="50"/>
                  </a:cubicBezTo>
                  <a:cubicBezTo>
                    <a:pt x="180" y="50"/>
                    <a:pt x="181" y="50"/>
                    <a:pt x="181" y="50"/>
                  </a:cubicBezTo>
                  <a:cubicBezTo>
                    <a:pt x="199" y="57"/>
                    <a:pt x="199" y="57"/>
                    <a:pt x="199" y="57"/>
                  </a:cubicBezTo>
                  <a:cubicBezTo>
                    <a:pt x="215" y="51"/>
                    <a:pt x="215" y="51"/>
                    <a:pt x="215" y="51"/>
                  </a:cubicBezTo>
                  <a:cubicBezTo>
                    <a:pt x="230" y="36"/>
                    <a:pt x="230" y="36"/>
                    <a:pt x="230" y="36"/>
                  </a:cubicBezTo>
                  <a:cubicBezTo>
                    <a:pt x="230" y="35"/>
                    <a:pt x="232" y="35"/>
                    <a:pt x="232" y="35"/>
                  </a:cubicBezTo>
                  <a:cubicBezTo>
                    <a:pt x="253" y="48"/>
                    <a:pt x="253" y="48"/>
                    <a:pt x="253" y="48"/>
                  </a:cubicBezTo>
                  <a:cubicBezTo>
                    <a:pt x="269" y="54"/>
                    <a:pt x="269" y="54"/>
                    <a:pt x="269" y="54"/>
                  </a:cubicBezTo>
                  <a:cubicBezTo>
                    <a:pt x="286" y="44"/>
                    <a:pt x="286" y="44"/>
                    <a:pt x="286" y="44"/>
                  </a:cubicBezTo>
                  <a:cubicBezTo>
                    <a:pt x="287" y="43"/>
                    <a:pt x="287" y="43"/>
                    <a:pt x="287" y="43"/>
                  </a:cubicBezTo>
                  <a:cubicBezTo>
                    <a:pt x="304" y="42"/>
                    <a:pt x="304" y="42"/>
                    <a:pt x="304" y="42"/>
                  </a:cubicBezTo>
                  <a:cubicBezTo>
                    <a:pt x="322" y="25"/>
                    <a:pt x="322" y="25"/>
                    <a:pt x="322" y="25"/>
                  </a:cubicBezTo>
                  <a:cubicBezTo>
                    <a:pt x="322" y="25"/>
                    <a:pt x="322" y="24"/>
                    <a:pt x="323" y="24"/>
                  </a:cubicBezTo>
                  <a:cubicBezTo>
                    <a:pt x="340" y="21"/>
                    <a:pt x="340" y="21"/>
                    <a:pt x="340" y="21"/>
                  </a:cubicBezTo>
                  <a:cubicBezTo>
                    <a:pt x="357" y="7"/>
                    <a:pt x="357" y="7"/>
                    <a:pt x="357" y="7"/>
                  </a:cubicBezTo>
                  <a:cubicBezTo>
                    <a:pt x="358" y="7"/>
                    <a:pt x="358" y="7"/>
                    <a:pt x="358" y="7"/>
                  </a:cubicBezTo>
                  <a:cubicBezTo>
                    <a:pt x="377" y="1"/>
                    <a:pt x="377" y="1"/>
                    <a:pt x="377" y="1"/>
                  </a:cubicBezTo>
                  <a:cubicBezTo>
                    <a:pt x="378" y="0"/>
                    <a:pt x="379" y="0"/>
                    <a:pt x="379" y="1"/>
                  </a:cubicBezTo>
                  <a:cubicBezTo>
                    <a:pt x="380" y="1"/>
                    <a:pt x="380" y="2"/>
                    <a:pt x="380" y="3"/>
                  </a:cubicBezTo>
                  <a:cubicBezTo>
                    <a:pt x="380" y="115"/>
                    <a:pt x="380" y="115"/>
                    <a:pt x="380" y="115"/>
                  </a:cubicBezTo>
                  <a:cubicBezTo>
                    <a:pt x="380" y="116"/>
                    <a:pt x="380" y="116"/>
                    <a:pt x="379" y="117"/>
                  </a:cubicBezTo>
                  <a:cubicBezTo>
                    <a:pt x="379" y="117"/>
                    <a:pt x="379" y="117"/>
                    <a:pt x="378" y="117"/>
                  </a:cubicBezTo>
                  <a:close/>
                  <a:moveTo>
                    <a:pt x="4" y="113"/>
                  </a:moveTo>
                  <a:cubicBezTo>
                    <a:pt x="376" y="113"/>
                    <a:pt x="376" y="113"/>
                    <a:pt x="376" y="113"/>
                  </a:cubicBezTo>
                  <a:cubicBezTo>
                    <a:pt x="376" y="6"/>
                    <a:pt x="376" y="6"/>
                    <a:pt x="376" y="6"/>
                  </a:cubicBezTo>
                  <a:cubicBezTo>
                    <a:pt x="360" y="11"/>
                    <a:pt x="360" y="11"/>
                    <a:pt x="360" y="11"/>
                  </a:cubicBezTo>
                  <a:cubicBezTo>
                    <a:pt x="342" y="24"/>
                    <a:pt x="342" y="24"/>
                    <a:pt x="342" y="24"/>
                  </a:cubicBezTo>
                  <a:cubicBezTo>
                    <a:pt x="342" y="25"/>
                    <a:pt x="342" y="25"/>
                    <a:pt x="341" y="25"/>
                  </a:cubicBezTo>
                  <a:cubicBezTo>
                    <a:pt x="324" y="28"/>
                    <a:pt x="324" y="28"/>
                    <a:pt x="324" y="28"/>
                  </a:cubicBezTo>
                  <a:cubicBezTo>
                    <a:pt x="307" y="45"/>
                    <a:pt x="307" y="45"/>
                    <a:pt x="307" y="45"/>
                  </a:cubicBezTo>
                  <a:cubicBezTo>
                    <a:pt x="307" y="46"/>
                    <a:pt x="306" y="46"/>
                    <a:pt x="306" y="46"/>
                  </a:cubicBezTo>
                  <a:cubicBezTo>
                    <a:pt x="288" y="48"/>
                    <a:pt x="288" y="48"/>
                    <a:pt x="288" y="48"/>
                  </a:cubicBezTo>
                  <a:cubicBezTo>
                    <a:pt x="271" y="59"/>
                    <a:pt x="271" y="59"/>
                    <a:pt x="271" y="59"/>
                  </a:cubicBezTo>
                  <a:cubicBezTo>
                    <a:pt x="270" y="59"/>
                    <a:pt x="270" y="59"/>
                    <a:pt x="269" y="59"/>
                  </a:cubicBezTo>
                  <a:cubicBezTo>
                    <a:pt x="251" y="52"/>
                    <a:pt x="251" y="52"/>
                    <a:pt x="251" y="52"/>
                  </a:cubicBezTo>
                  <a:cubicBezTo>
                    <a:pt x="251" y="52"/>
                    <a:pt x="251" y="52"/>
                    <a:pt x="251" y="52"/>
                  </a:cubicBezTo>
                  <a:cubicBezTo>
                    <a:pt x="232" y="40"/>
                    <a:pt x="232" y="40"/>
                    <a:pt x="232" y="40"/>
                  </a:cubicBezTo>
                  <a:cubicBezTo>
                    <a:pt x="218" y="55"/>
                    <a:pt x="218" y="55"/>
                    <a:pt x="218" y="55"/>
                  </a:cubicBezTo>
                  <a:cubicBezTo>
                    <a:pt x="218" y="55"/>
                    <a:pt x="217" y="55"/>
                    <a:pt x="217" y="55"/>
                  </a:cubicBezTo>
                  <a:cubicBezTo>
                    <a:pt x="199" y="61"/>
                    <a:pt x="199" y="61"/>
                    <a:pt x="199" y="61"/>
                  </a:cubicBezTo>
                  <a:cubicBezTo>
                    <a:pt x="199" y="61"/>
                    <a:pt x="198" y="61"/>
                    <a:pt x="198" y="61"/>
                  </a:cubicBezTo>
                  <a:cubicBezTo>
                    <a:pt x="181" y="54"/>
                    <a:pt x="181" y="54"/>
                    <a:pt x="181" y="54"/>
                  </a:cubicBezTo>
                  <a:cubicBezTo>
                    <a:pt x="164" y="60"/>
                    <a:pt x="164" y="60"/>
                    <a:pt x="164" y="60"/>
                  </a:cubicBezTo>
                  <a:cubicBezTo>
                    <a:pt x="163" y="60"/>
                    <a:pt x="163" y="60"/>
                    <a:pt x="163" y="60"/>
                  </a:cubicBezTo>
                  <a:cubicBezTo>
                    <a:pt x="146" y="63"/>
                    <a:pt x="146" y="63"/>
                    <a:pt x="146" y="63"/>
                  </a:cubicBezTo>
                  <a:cubicBezTo>
                    <a:pt x="129" y="80"/>
                    <a:pt x="129" y="80"/>
                    <a:pt x="129" y="80"/>
                  </a:cubicBezTo>
                  <a:cubicBezTo>
                    <a:pt x="129" y="80"/>
                    <a:pt x="128" y="80"/>
                    <a:pt x="128" y="80"/>
                  </a:cubicBezTo>
                  <a:cubicBezTo>
                    <a:pt x="110" y="88"/>
                    <a:pt x="110" y="88"/>
                    <a:pt x="110" y="88"/>
                  </a:cubicBezTo>
                  <a:cubicBezTo>
                    <a:pt x="110" y="88"/>
                    <a:pt x="109" y="88"/>
                    <a:pt x="108" y="88"/>
                  </a:cubicBezTo>
                  <a:cubicBezTo>
                    <a:pt x="91" y="77"/>
                    <a:pt x="91" y="77"/>
                    <a:pt x="91" y="77"/>
                  </a:cubicBezTo>
                  <a:cubicBezTo>
                    <a:pt x="74" y="74"/>
                    <a:pt x="74" y="74"/>
                    <a:pt x="74" y="74"/>
                  </a:cubicBezTo>
                  <a:cubicBezTo>
                    <a:pt x="57" y="89"/>
                    <a:pt x="57" y="89"/>
                    <a:pt x="57" y="89"/>
                  </a:cubicBezTo>
                  <a:cubicBezTo>
                    <a:pt x="57" y="89"/>
                    <a:pt x="56" y="89"/>
                    <a:pt x="56" y="89"/>
                  </a:cubicBezTo>
                  <a:cubicBezTo>
                    <a:pt x="39" y="86"/>
                    <a:pt x="39" y="86"/>
                    <a:pt x="39" y="86"/>
                  </a:cubicBezTo>
                  <a:cubicBezTo>
                    <a:pt x="21" y="95"/>
                    <a:pt x="21" y="95"/>
                    <a:pt x="21" y="95"/>
                  </a:cubicBezTo>
                  <a:cubicBezTo>
                    <a:pt x="21" y="95"/>
                    <a:pt x="21" y="95"/>
                    <a:pt x="21" y="95"/>
                  </a:cubicBezTo>
                  <a:cubicBezTo>
                    <a:pt x="4" y="97"/>
                    <a:pt x="4" y="97"/>
                    <a:pt x="4" y="97"/>
                  </a:cubicBezTo>
                  <a:lnTo>
                    <a:pt x="4" y="11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31" name="Freeform 58"/>
            <p:cNvSpPr>
              <a:spLocks noEditPoints="1"/>
            </p:cNvSpPr>
            <p:nvPr/>
          </p:nvSpPr>
          <p:spPr bwMode="auto">
            <a:xfrm>
              <a:off x="5797" y="2142"/>
              <a:ext cx="528" cy="66"/>
            </a:xfrm>
            <a:custGeom>
              <a:avLst/>
              <a:gdLst>
                <a:gd name="T0" fmla="*/ 378 w 380"/>
                <a:gd name="T1" fmla="*/ 48 h 48"/>
                <a:gd name="T2" fmla="*/ 0 w 380"/>
                <a:gd name="T3" fmla="*/ 46 h 48"/>
                <a:gd name="T4" fmla="*/ 2 w 380"/>
                <a:gd name="T5" fmla="*/ 36 h 48"/>
                <a:gd name="T6" fmla="*/ 38 w 380"/>
                <a:gd name="T7" fmla="*/ 32 h 48"/>
                <a:gd name="T8" fmla="*/ 56 w 380"/>
                <a:gd name="T9" fmla="*/ 33 h 48"/>
                <a:gd name="T10" fmla="*/ 74 w 380"/>
                <a:gd name="T11" fmla="*/ 27 h 48"/>
                <a:gd name="T12" fmla="*/ 110 w 380"/>
                <a:gd name="T13" fmla="*/ 33 h 48"/>
                <a:gd name="T14" fmla="*/ 144 w 380"/>
                <a:gd name="T15" fmla="*/ 23 h 48"/>
                <a:gd name="T16" fmla="*/ 163 w 380"/>
                <a:gd name="T17" fmla="*/ 22 h 48"/>
                <a:gd name="T18" fmla="*/ 181 w 380"/>
                <a:gd name="T19" fmla="*/ 20 h 48"/>
                <a:gd name="T20" fmla="*/ 216 w 380"/>
                <a:gd name="T21" fmla="*/ 20 h 48"/>
                <a:gd name="T22" fmla="*/ 232 w 380"/>
                <a:gd name="T23" fmla="*/ 14 h 48"/>
                <a:gd name="T24" fmla="*/ 270 w 380"/>
                <a:gd name="T25" fmla="*/ 21 h 48"/>
                <a:gd name="T26" fmla="*/ 287 w 380"/>
                <a:gd name="T27" fmla="*/ 17 h 48"/>
                <a:gd name="T28" fmla="*/ 322 w 380"/>
                <a:gd name="T29" fmla="*/ 10 h 48"/>
                <a:gd name="T30" fmla="*/ 341 w 380"/>
                <a:gd name="T31" fmla="*/ 8 h 48"/>
                <a:gd name="T32" fmla="*/ 378 w 380"/>
                <a:gd name="T33" fmla="*/ 0 h 48"/>
                <a:gd name="T34" fmla="*/ 380 w 380"/>
                <a:gd name="T35" fmla="*/ 3 h 48"/>
                <a:gd name="T36" fmla="*/ 379 w 380"/>
                <a:gd name="T37" fmla="*/ 48 h 48"/>
                <a:gd name="T38" fmla="*/ 4 w 380"/>
                <a:gd name="T39" fmla="*/ 44 h 48"/>
                <a:gd name="T40" fmla="*/ 376 w 380"/>
                <a:gd name="T41" fmla="*/ 5 h 48"/>
                <a:gd name="T42" fmla="*/ 342 w 380"/>
                <a:gd name="T43" fmla="*/ 12 h 48"/>
                <a:gd name="T44" fmla="*/ 324 w 380"/>
                <a:gd name="T45" fmla="*/ 14 h 48"/>
                <a:gd name="T46" fmla="*/ 305 w 380"/>
                <a:gd name="T47" fmla="*/ 21 h 48"/>
                <a:gd name="T48" fmla="*/ 270 w 380"/>
                <a:gd name="T49" fmla="*/ 26 h 48"/>
                <a:gd name="T50" fmla="*/ 252 w 380"/>
                <a:gd name="T51" fmla="*/ 23 h 48"/>
                <a:gd name="T52" fmla="*/ 217 w 380"/>
                <a:gd name="T53" fmla="*/ 24 h 48"/>
                <a:gd name="T54" fmla="*/ 199 w 380"/>
                <a:gd name="T55" fmla="*/ 27 h 48"/>
                <a:gd name="T56" fmla="*/ 181 w 380"/>
                <a:gd name="T57" fmla="*/ 24 h 48"/>
                <a:gd name="T58" fmla="*/ 146 w 380"/>
                <a:gd name="T59" fmla="*/ 27 h 48"/>
                <a:gd name="T60" fmla="*/ 128 w 380"/>
                <a:gd name="T61" fmla="*/ 34 h 48"/>
                <a:gd name="T62" fmla="*/ 109 w 380"/>
                <a:gd name="T63" fmla="*/ 37 h 48"/>
                <a:gd name="T64" fmla="*/ 74 w 380"/>
                <a:gd name="T65" fmla="*/ 31 h 48"/>
                <a:gd name="T66" fmla="*/ 56 w 380"/>
                <a:gd name="T67" fmla="*/ 37 h 48"/>
                <a:gd name="T68" fmla="*/ 21 w 380"/>
                <a:gd name="T69" fmla="*/ 39 h 48"/>
                <a:gd name="T70" fmla="*/ 4 w 380"/>
                <a:gd name="T7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 h="48">
                  <a:moveTo>
                    <a:pt x="378" y="48"/>
                  </a:moveTo>
                  <a:cubicBezTo>
                    <a:pt x="378" y="48"/>
                    <a:pt x="378" y="48"/>
                    <a:pt x="378" y="48"/>
                  </a:cubicBezTo>
                  <a:cubicBezTo>
                    <a:pt x="2" y="48"/>
                    <a:pt x="2" y="48"/>
                    <a:pt x="2" y="48"/>
                  </a:cubicBezTo>
                  <a:cubicBezTo>
                    <a:pt x="1" y="48"/>
                    <a:pt x="0" y="47"/>
                    <a:pt x="0" y="46"/>
                  </a:cubicBezTo>
                  <a:cubicBezTo>
                    <a:pt x="0" y="38"/>
                    <a:pt x="0" y="38"/>
                    <a:pt x="0" y="38"/>
                  </a:cubicBezTo>
                  <a:cubicBezTo>
                    <a:pt x="0" y="37"/>
                    <a:pt x="1" y="36"/>
                    <a:pt x="2" y="36"/>
                  </a:cubicBezTo>
                  <a:cubicBezTo>
                    <a:pt x="20" y="35"/>
                    <a:pt x="20" y="35"/>
                    <a:pt x="20" y="35"/>
                  </a:cubicBezTo>
                  <a:cubicBezTo>
                    <a:pt x="38" y="32"/>
                    <a:pt x="38" y="32"/>
                    <a:pt x="38" y="32"/>
                  </a:cubicBezTo>
                  <a:cubicBezTo>
                    <a:pt x="38" y="32"/>
                    <a:pt x="38" y="32"/>
                    <a:pt x="38" y="32"/>
                  </a:cubicBezTo>
                  <a:cubicBezTo>
                    <a:pt x="56" y="33"/>
                    <a:pt x="56" y="33"/>
                    <a:pt x="56" y="33"/>
                  </a:cubicBezTo>
                  <a:cubicBezTo>
                    <a:pt x="73" y="27"/>
                    <a:pt x="73" y="27"/>
                    <a:pt x="73" y="27"/>
                  </a:cubicBezTo>
                  <a:cubicBezTo>
                    <a:pt x="73" y="27"/>
                    <a:pt x="74" y="27"/>
                    <a:pt x="74" y="27"/>
                  </a:cubicBezTo>
                  <a:cubicBezTo>
                    <a:pt x="92" y="28"/>
                    <a:pt x="92" y="28"/>
                    <a:pt x="92" y="28"/>
                  </a:cubicBezTo>
                  <a:cubicBezTo>
                    <a:pt x="110" y="33"/>
                    <a:pt x="110" y="33"/>
                    <a:pt x="110" y="33"/>
                  </a:cubicBezTo>
                  <a:cubicBezTo>
                    <a:pt x="127" y="30"/>
                    <a:pt x="127" y="30"/>
                    <a:pt x="127" y="30"/>
                  </a:cubicBezTo>
                  <a:cubicBezTo>
                    <a:pt x="144" y="23"/>
                    <a:pt x="144" y="23"/>
                    <a:pt x="144" y="23"/>
                  </a:cubicBezTo>
                  <a:cubicBezTo>
                    <a:pt x="145" y="23"/>
                    <a:pt x="145" y="23"/>
                    <a:pt x="145" y="23"/>
                  </a:cubicBezTo>
                  <a:cubicBezTo>
                    <a:pt x="163" y="22"/>
                    <a:pt x="163" y="22"/>
                    <a:pt x="163" y="22"/>
                  </a:cubicBezTo>
                  <a:cubicBezTo>
                    <a:pt x="180" y="20"/>
                    <a:pt x="180" y="20"/>
                    <a:pt x="180" y="20"/>
                  </a:cubicBezTo>
                  <a:cubicBezTo>
                    <a:pt x="181" y="19"/>
                    <a:pt x="181" y="19"/>
                    <a:pt x="181" y="20"/>
                  </a:cubicBezTo>
                  <a:cubicBezTo>
                    <a:pt x="198" y="22"/>
                    <a:pt x="198" y="22"/>
                    <a:pt x="198" y="22"/>
                  </a:cubicBezTo>
                  <a:cubicBezTo>
                    <a:pt x="216" y="20"/>
                    <a:pt x="216" y="20"/>
                    <a:pt x="216" y="20"/>
                  </a:cubicBezTo>
                  <a:cubicBezTo>
                    <a:pt x="230" y="14"/>
                    <a:pt x="230" y="14"/>
                    <a:pt x="230" y="14"/>
                  </a:cubicBezTo>
                  <a:cubicBezTo>
                    <a:pt x="231" y="14"/>
                    <a:pt x="231" y="14"/>
                    <a:pt x="232" y="14"/>
                  </a:cubicBezTo>
                  <a:cubicBezTo>
                    <a:pt x="252" y="19"/>
                    <a:pt x="252" y="19"/>
                    <a:pt x="252" y="19"/>
                  </a:cubicBezTo>
                  <a:cubicBezTo>
                    <a:pt x="270" y="21"/>
                    <a:pt x="270" y="21"/>
                    <a:pt x="270" y="21"/>
                  </a:cubicBezTo>
                  <a:cubicBezTo>
                    <a:pt x="287" y="17"/>
                    <a:pt x="287" y="17"/>
                    <a:pt x="287" y="17"/>
                  </a:cubicBezTo>
                  <a:cubicBezTo>
                    <a:pt x="287" y="17"/>
                    <a:pt x="287" y="17"/>
                    <a:pt x="287" y="17"/>
                  </a:cubicBezTo>
                  <a:cubicBezTo>
                    <a:pt x="305" y="16"/>
                    <a:pt x="305" y="16"/>
                    <a:pt x="305" y="16"/>
                  </a:cubicBezTo>
                  <a:cubicBezTo>
                    <a:pt x="322" y="10"/>
                    <a:pt x="322" y="10"/>
                    <a:pt x="322" y="10"/>
                  </a:cubicBezTo>
                  <a:cubicBezTo>
                    <a:pt x="323" y="10"/>
                    <a:pt x="323" y="10"/>
                    <a:pt x="323" y="10"/>
                  </a:cubicBezTo>
                  <a:cubicBezTo>
                    <a:pt x="341" y="8"/>
                    <a:pt x="341" y="8"/>
                    <a:pt x="341" y="8"/>
                  </a:cubicBezTo>
                  <a:cubicBezTo>
                    <a:pt x="358" y="3"/>
                    <a:pt x="358" y="3"/>
                    <a:pt x="358" y="3"/>
                  </a:cubicBezTo>
                  <a:cubicBezTo>
                    <a:pt x="378" y="0"/>
                    <a:pt x="378" y="0"/>
                    <a:pt x="378" y="0"/>
                  </a:cubicBezTo>
                  <a:cubicBezTo>
                    <a:pt x="378" y="0"/>
                    <a:pt x="379" y="1"/>
                    <a:pt x="379" y="1"/>
                  </a:cubicBezTo>
                  <a:cubicBezTo>
                    <a:pt x="380" y="1"/>
                    <a:pt x="380" y="2"/>
                    <a:pt x="380" y="3"/>
                  </a:cubicBezTo>
                  <a:cubicBezTo>
                    <a:pt x="380" y="46"/>
                    <a:pt x="380" y="46"/>
                    <a:pt x="380" y="46"/>
                  </a:cubicBezTo>
                  <a:cubicBezTo>
                    <a:pt x="380" y="47"/>
                    <a:pt x="380" y="47"/>
                    <a:pt x="379" y="48"/>
                  </a:cubicBezTo>
                  <a:cubicBezTo>
                    <a:pt x="379" y="48"/>
                    <a:pt x="379" y="48"/>
                    <a:pt x="378" y="48"/>
                  </a:cubicBezTo>
                  <a:close/>
                  <a:moveTo>
                    <a:pt x="4" y="44"/>
                  </a:moveTo>
                  <a:cubicBezTo>
                    <a:pt x="376" y="44"/>
                    <a:pt x="376" y="44"/>
                    <a:pt x="376" y="44"/>
                  </a:cubicBezTo>
                  <a:cubicBezTo>
                    <a:pt x="376" y="5"/>
                    <a:pt x="376" y="5"/>
                    <a:pt x="376" y="5"/>
                  </a:cubicBezTo>
                  <a:cubicBezTo>
                    <a:pt x="359" y="7"/>
                    <a:pt x="359" y="7"/>
                    <a:pt x="359" y="7"/>
                  </a:cubicBezTo>
                  <a:cubicBezTo>
                    <a:pt x="342" y="12"/>
                    <a:pt x="342" y="12"/>
                    <a:pt x="342" y="12"/>
                  </a:cubicBezTo>
                  <a:cubicBezTo>
                    <a:pt x="341" y="12"/>
                    <a:pt x="341" y="12"/>
                    <a:pt x="341" y="13"/>
                  </a:cubicBezTo>
                  <a:cubicBezTo>
                    <a:pt x="324" y="14"/>
                    <a:pt x="324" y="14"/>
                    <a:pt x="324" y="14"/>
                  </a:cubicBezTo>
                  <a:cubicBezTo>
                    <a:pt x="306" y="21"/>
                    <a:pt x="306" y="21"/>
                    <a:pt x="306" y="21"/>
                  </a:cubicBezTo>
                  <a:cubicBezTo>
                    <a:pt x="306" y="21"/>
                    <a:pt x="306" y="21"/>
                    <a:pt x="305" y="21"/>
                  </a:cubicBezTo>
                  <a:cubicBezTo>
                    <a:pt x="288" y="21"/>
                    <a:pt x="288" y="21"/>
                    <a:pt x="288" y="21"/>
                  </a:cubicBezTo>
                  <a:cubicBezTo>
                    <a:pt x="270" y="26"/>
                    <a:pt x="270" y="26"/>
                    <a:pt x="270" y="26"/>
                  </a:cubicBezTo>
                  <a:cubicBezTo>
                    <a:pt x="270" y="26"/>
                    <a:pt x="270" y="26"/>
                    <a:pt x="269" y="26"/>
                  </a:cubicBezTo>
                  <a:cubicBezTo>
                    <a:pt x="252" y="23"/>
                    <a:pt x="252" y="23"/>
                    <a:pt x="252" y="23"/>
                  </a:cubicBezTo>
                  <a:cubicBezTo>
                    <a:pt x="231" y="18"/>
                    <a:pt x="231" y="18"/>
                    <a:pt x="231" y="18"/>
                  </a:cubicBezTo>
                  <a:cubicBezTo>
                    <a:pt x="217" y="24"/>
                    <a:pt x="217" y="24"/>
                    <a:pt x="217" y="24"/>
                  </a:cubicBezTo>
                  <a:cubicBezTo>
                    <a:pt x="217" y="24"/>
                    <a:pt x="217" y="24"/>
                    <a:pt x="217" y="24"/>
                  </a:cubicBezTo>
                  <a:cubicBezTo>
                    <a:pt x="199" y="27"/>
                    <a:pt x="199" y="27"/>
                    <a:pt x="199" y="27"/>
                  </a:cubicBezTo>
                  <a:cubicBezTo>
                    <a:pt x="199" y="27"/>
                    <a:pt x="198" y="27"/>
                    <a:pt x="198" y="27"/>
                  </a:cubicBezTo>
                  <a:cubicBezTo>
                    <a:pt x="181" y="24"/>
                    <a:pt x="181" y="24"/>
                    <a:pt x="181" y="24"/>
                  </a:cubicBezTo>
                  <a:cubicBezTo>
                    <a:pt x="163" y="26"/>
                    <a:pt x="163" y="26"/>
                    <a:pt x="163" y="26"/>
                  </a:cubicBezTo>
                  <a:cubicBezTo>
                    <a:pt x="146" y="27"/>
                    <a:pt x="146" y="27"/>
                    <a:pt x="146" y="27"/>
                  </a:cubicBezTo>
                  <a:cubicBezTo>
                    <a:pt x="128" y="34"/>
                    <a:pt x="128" y="34"/>
                    <a:pt x="128" y="34"/>
                  </a:cubicBezTo>
                  <a:cubicBezTo>
                    <a:pt x="128" y="34"/>
                    <a:pt x="128" y="34"/>
                    <a:pt x="128" y="34"/>
                  </a:cubicBezTo>
                  <a:cubicBezTo>
                    <a:pt x="110" y="37"/>
                    <a:pt x="110" y="37"/>
                    <a:pt x="110" y="37"/>
                  </a:cubicBezTo>
                  <a:cubicBezTo>
                    <a:pt x="110" y="37"/>
                    <a:pt x="109" y="37"/>
                    <a:pt x="109" y="37"/>
                  </a:cubicBezTo>
                  <a:cubicBezTo>
                    <a:pt x="91" y="33"/>
                    <a:pt x="91" y="33"/>
                    <a:pt x="91" y="33"/>
                  </a:cubicBezTo>
                  <a:cubicBezTo>
                    <a:pt x="74" y="31"/>
                    <a:pt x="74" y="31"/>
                    <a:pt x="74" y="31"/>
                  </a:cubicBezTo>
                  <a:cubicBezTo>
                    <a:pt x="57" y="37"/>
                    <a:pt x="57" y="37"/>
                    <a:pt x="57" y="37"/>
                  </a:cubicBezTo>
                  <a:cubicBezTo>
                    <a:pt x="56" y="37"/>
                    <a:pt x="56" y="37"/>
                    <a:pt x="56" y="37"/>
                  </a:cubicBezTo>
                  <a:cubicBezTo>
                    <a:pt x="38" y="36"/>
                    <a:pt x="38" y="36"/>
                    <a:pt x="38" y="36"/>
                  </a:cubicBezTo>
                  <a:cubicBezTo>
                    <a:pt x="21" y="39"/>
                    <a:pt x="21" y="39"/>
                    <a:pt x="21" y="39"/>
                  </a:cubicBezTo>
                  <a:cubicBezTo>
                    <a:pt x="4" y="40"/>
                    <a:pt x="4" y="40"/>
                    <a:pt x="4" y="40"/>
                  </a:cubicBezTo>
                  <a:lnTo>
                    <a:pt x="4" y="4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grpSp>
      <p:grpSp>
        <p:nvGrpSpPr>
          <p:cNvPr id="734" name="Group 733"/>
          <p:cNvGrpSpPr/>
          <p:nvPr/>
        </p:nvGrpSpPr>
        <p:grpSpPr>
          <a:xfrm>
            <a:off x="8940588" y="3593813"/>
            <a:ext cx="367527" cy="319036"/>
            <a:chOff x="2936875" y="5249863"/>
            <a:chExt cx="942975" cy="771525"/>
          </a:xfrm>
          <a:solidFill>
            <a:schemeClr val="bg1"/>
          </a:solidFill>
        </p:grpSpPr>
        <p:sp>
          <p:nvSpPr>
            <p:cNvPr id="735"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36"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37"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38"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39"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0"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1"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2"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3"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4"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5"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6"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7"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8"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9"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0"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1"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2"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3"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4"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5"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6"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7"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8"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9"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0"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1"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2"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3"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4"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5"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6"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7"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8"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9"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0"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1"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2"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3"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4"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5"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6"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7"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8"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9"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80"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81"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82"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83"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05"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07"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08"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09"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0"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1"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2"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3"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4"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5"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6"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7"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8"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9"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0"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1"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2"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3"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4"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5"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6"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7"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grpSp>
      <p:grpSp>
        <p:nvGrpSpPr>
          <p:cNvPr id="837" name="Group 836"/>
          <p:cNvGrpSpPr/>
          <p:nvPr/>
        </p:nvGrpSpPr>
        <p:grpSpPr>
          <a:xfrm>
            <a:off x="8990034" y="4334673"/>
            <a:ext cx="268634" cy="223862"/>
            <a:chOff x="519113" y="6059488"/>
            <a:chExt cx="627063" cy="538162"/>
          </a:xfrm>
        </p:grpSpPr>
        <p:sp>
          <p:nvSpPr>
            <p:cNvPr id="838" name="Freeform 252"/>
            <p:cNvSpPr>
              <a:spLocks/>
            </p:cNvSpPr>
            <p:nvPr/>
          </p:nvSpPr>
          <p:spPr bwMode="auto">
            <a:xfrm>
              <a:off x="522288" y="6062663"/>
              <a:ext cx="520700" cy="436563"/>
            </a:xfrm>
            <a:custGeom>
              <a:avLst/>
              <a:gdLst>
                <a:gd name="T0" fmla="*/ 14 w 328"/>
                <a:gd name="T1" fmla="*/ 275 h 275"/>
                <a:gd name="T2" fmla="*/ 14 w 328"/>
                <a:gd name="T3" fmla="*/ 275 h 275"/>
                <a:gd name="T4" fmla="*/ 8 w 328"/>
                <a:gd name="T5" fmla="*/ 274 h 275"/>
                <a:gd name="T6" fmla="*/ 5 w 328"/>
                <a:gd name="T7" fmla="*/ 272 h 275"/>
                <a:gd name="T8" fmla="*/ 1 w 328"/>
                <a:gd name="T9" fmla="*/ 267 h 275"/>
                <a:gd name="T10" fmla="*/ 0 w 328"/>
                <a:gd name="T11" fmla="*/ 262 h 275"/>
                <a:gd name="T12" fmla="*/ 0 w 328"/>
                <a:gd name="T13" fmla="*/ 14 h 275"/>
                <a:gd name="T14" fmla="*/ 0 w 328"/>
                <a:gd name="T15" fmla="*/ 14 h 275"/>
                <a:gd name="T16" fmla="*/ 1 w 328"/>
                <a:gd name="T17" fmla="*/ 9 h 275"/>
                <a:gd name="T18" fmla="*/ 5 w 328"/>
                <a:gd name="T19" fmla="*/ 4 h 275"/>
                <a:gd name="T20" fmla="*/ 8 w 328"/>
                <a:gd name="T21" fmla="*/ 1 h 275"/>
                <a:gd name="T22" fmla="*/ 14 w 328"/>
                <a:gd name="T23" fmla="*/ 0 h 275"/>
                <a:gd name="T24" fmla="*/ 313 w 328"/>
                <a:gd name="T25" fmla="*/ 0 h 275"/>
                <a:gd name="T26" fmla="*/ 313 w 328"/>
                <a:gd name="T27" fmla="*/ 0 h 275"/>
                <a:gd name="T28" fmla="*/ 319 w 328"/>
                <a:gd name="T29" fmla="*/ 1 h 275"/>
                <a:gd name="T30" fmla="*/ 323 w 328"/>
                <a:gd name="T31" fmla="*/ 4 h 275"/>
                <a:gd name="T32" fmla="*/ 326 w 328"/>
                <a:gd name="T33" fmla="*/ 9 h 275"/>
                <a:gd name="T34" fmla="*/ 328 w 328"/>
                <a:gd name="T35" fmla="*/ 14 h 275"/>
                <a:gd name="T36" fmla="*/ 328 w 328"/>
                <a:gd name="T37" fmla="*/ 262 h 275"/>
                <a:gd name="T38" fmla="*/ 328 w 328"/>
                <a:gd name="T39" fmla="*/ 262 h 275"/>
                <a:gd name="T40" fmla="*/ 326 w 328"/>
                <a:gd name="T41" fmla="*/ 267 h 275"/>
                <a:gd name="T42" fmla="*/ 323 w 328"/>
                <a:gd name="T43" fmla="*/ 272 h 275"/>
                <a:gd name="T44" fmla="*/ 319 w 328"/>
                <a:gd name="T45" fmla="*/ 274 h 275"/>
                <a:gd name="T46" fmla="*/ 313 w 328"/>
                <a:gd name="T47" fmla="*/ 275 h 275"/>
                <a:gd name="T48" fmla="*/ 14 w 328"/>
                <a:gd name="T4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8" h="275">
                  <a:moveTo>
                    <a:pt x="14" y="275"/>
                  </a:moveTo>
                  <a:lnTo>
                    <a:pt x="14" y="275"/>
                  </a:lnTo>
                  <a:lnTo>
                    <a:pt x="8" y="274"/>
                  </a:lnTo>
                  <a:lnTo>
                    <a:pt x="5" y="272"/>
                  </a:lnTo>
                  <a:lnTo>
                    <a:pt x="1" y="267"/>
                  </a:lnTo>
                  <a:lnTo>
                    <a:pt x="0" y="262"/>
                  </a:lnTo>
                  <a:lnTo>
                    <a:pt x="0" y="14"/>
                  </a:lnTo>
                  <a:lnTo>
                    <a:pt x="0" y="14"/>
                  </a:lnTo>
                  <a:lnTo>
                    <a:pt x="1" y="9"/>
                  </a:lnTo>
                  <a:lnTo>
                    <a:pt x="5" y="4"/>
                  </a:lnTo>
                  <a:lnTo>
                    <a:pt x="8" y="1"/>
                  </a:lnTo>
                  <a:lnTo>
                    <a:pt x="14" y="0"/>
                  </a:lnTo>
                  <a:lnTo>
                    <a:pt x="313" y="0"/>
                  </a:lnTo>
                  <a:lnTo>
                    <a:pt x="313" y="0"/>
                  </a:lnTo>
                  <a:lnTo>
                    <a:pt x="319" y="1"/>
                  </a:lnTo>
                  <a:lnTo>
                    <a:pt x="323" y="4"/>
                  </a:lnTo>
                  <a:lnTo>
                    <a:pt x="326" y="9"/>
                  </a:lnTo>
                  <a:lnTo>
                    <a:pt x="328" y="14"/>
                  </a:lnTo>
                  <a:lnTo>
                    <a:pt x="328" y="262"/>
                  </a:lnTo>
                  <a:lnTo>
                    <a:pt x="328" y="262"/>
                  </a:lnTo>
                  <a:lnTo>
                    <a:pt x="326" y="267"/>
                  </a:lnTo>
                  <a:lnTo>
                    <a:pt x="323" y="272"/>
                  </a:lnTo>
                  <a:lnTo>
                    <a:pt x="319" y="274"/>
                  </a:lnTo>
                  <a:lnTo>
                    <a:pt x="313" y="275"/>
                  </a:lnTo>
                  <a:lnTo>
                    <a:pt x="14"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39" name="Freeform 253"/>
            <p:cNvSpPr>
              <a:spLocks noEditPoints="1"/>
            </p:cNvSpPr>
            <p:nvPr/>
          </p:nvSpPr>
          <p:spPr bwMode="auto">
            <a:xfrm>
              <a:off x="519113" y="6059488"/>
              <a:ext cx="525463" cy="444500"/>
            </a:xfrm>
            <a:custGeom>
              <a:avLst/>
              <a:gdLst>
                <a:gd name="T0" fmla="*/ 315 w 331"/>
                <a:gd name="T1" fmla="*/ 3 h 280"/>
                <a:gd name="T2" fmla="*/ 315 w 331"/>
                <a:gd name="T3" fmla="*/ 3 h 280"/>
                <a:gd name="T4" fmla="*/ 320 w 331"/>
                <a:gd name="T5" fmla="*/ 5 h 280"/>
                <a:gd name="T6" fmla="*/ 324 w 331"/>
                <a:gd name="T7" fmla="*/ 7 h 280"/>
                <a:gd name="T8" fmla="*/ 327 w 331"/>
                <a:gd name="T9" fmla="*/ 11 h 280"/>
                <a:gd name="T10" fmla="*/ 327 w 331"/>
                <a:gd name="T11" fmla="*/ 16 h 280"/>
                <a:gd name="T12" fmla="*/ 327 w 331"/>
                <a:gd name="T13" fmla="*/ 264 h 280"/>
                <a:gd name="T14" fmla="*/ 327 w 331"/>
                <a:gd name="T15" fmla="*/ 264 h 280"/>
                <a:gd name="T16" fmla="*/ 327 w 331"/>
                <a:gd name="T17" fmla="*/ 269 h 280"/>
                <a:gd name="T18" fmla="*/ 324 w 331"/>
                <a:gd name="T19" fmla="*/ 272 h 280"/>
                <a:gd name="T20" fmla="*/ 320 w 331"/>
                <a:gd name="T21" fmla="*/ 275 h 280"/>
                <a:gd name="T22" fmla="*/ 315 w 331"/>
                <a:gd name="T23" fmla="*/ 276 h 280"/>
                <a:gd name="T24" fmla="*/ 16 w 331"/>
                <a:gd name="T25" fmla="*/ 276 h 280"/>
                <a:gd name="T26" fmla="*/ 16 w 331"/>
                <a:gd name="T27" fmla="*/ 276 h 280"/>
                <a:gd name="T28" fmla="*/ 12 w 331"/>
                <a:gd name="T29" fmla="*/ 275 h 280"/>
                <a:gd name="T30" fmla="*/ 8 w 331"/>
                <a:gd name="T31" fmla="*/ 272 h 280"/>
                <a:gd name="T32" fmla="*/ 5 w 331"/>
                <a:gd name="T33" fmla="*/ 269 h 280"/>
                <a:gd name="T34" fmla="*/ 4 w 331"/>
                <a:gd name="T35" fmla="*/ 264 h 280"/>
                <a:gd name="T36" fmla="*/ 4 w 331"/>
                <a:gd name="T37" fmla="*/ 16 h 280"/>
                <a:gd name="T38" fmla="*/ 4 w 331"/>
                <a:gd name="T39" fmla="*/ 16 h 280"/>
                <a:gd name="T40" fmla="*/ 5 w 331"/>
                <a:gd name="T41" fmla="*/ 11 h 280"/>
                <a:gd name="T42" fmla="*/ 8 w 331"/>
                <a:gd name="T43" fmla="*/ 7 h 280"/>
                <a:gd name="T44" fmla="*/ 12 w 331"/>
                <a:gd name="T45" fmla="*/ 5 h 280"/>
                <a:gd name="T46" fmla="*/ 16 w 331"/>
                <a:gd name="T47" fmla="*/ 3 h 280"/>
                <a:gd name="T48" fmla="*/ 315 w 331"/>
                <a:gd name="T49" fmla="*/ 3 h 280"/>
                <a:gd name="T50" fmla="*/ 315 w 331"/>
                <a:gd name="T51" fmla="*/ 0 h 280"/>
                <a:gd name="T52" fmla="*/ 16 w 331"/>
                <a:gd name="T53" fmla="*/ 0 h 280"/>
                <a:gd name="T54" fmla="*/ 16 w 331"/>
                <a:gd name="T55" fmla="*/ 0 h 280"/>
                <a:gd name="T56" fmla="*/ 10 w 331"/>
                <a:gd name="T57" fmla="*/ 1 h 280"/>
                <a:gd name="T58" fmla="*/ 5 w 331"/>
                <a:gd name="T59" fmla="*/ 5 h 280"/>
                <a:gd name="T60" fmla="*/ 2 w 331"/>
                <a:gd name="T61" fmla="*/ 10 h 280"/>
                <a:gd name="T62" fmla="*/ 0 w 331"/>
                <a:gd name="T63" fmla="*/ 16 h 280"/>
                <a:gd name="T64" fmla="*/ 0 w 331"/>
                <a:gd name="T65" fmla="*/ 264 h 280"/>
                <a:gd name="T66" fmla="*/ 0 w 331"/>
                <a:gd name="T67" fmla="*/ 264 h 280"/>
                <a:gd name="T68" fmla="*/ 2 w 331"/>
                <a:gd name="T69" fmla="*/ 270 h 280"/>
                <a:gd name="T70" fmla="*/ 5 w 331"/>
                <a:gd name="T71" fmla="*/ 275 h 280"/>
                <a:gd name="T72" fmla="*/ 10 w 331"/>
                <a:gd name="T73" fmla="*/ 278 h 280"/>
                <a:gd name="T74" fmla="*/ 16 w 331"/>
                <a:gd name="T75" fmla="*/ 280 h 280"/>
                <a:gd name="T76" fmla="*/ 315 w 331"/>
                <a:gd name="T77" fmla="*/ 280 h 280"/>
                <a:gd name="T78" fmla="*/ 315 w 331"/>
                <a:gd name="T79" fmla="*/ 280 h 280"/>
                <a:gd name="T80" fmla="*/ 321 w 331"/>
                <a:gd name="T81" fmla="*/ 278 h 280"/>
                <a:gd name="T82" fmla="*/ 326 w 331"/>
                <a:gd name="T83" fmla="*/ 275 h 280"/>
                <a:gd name="T84" fmla="*/ 330 w 331"/>
                <a:gd name="T85" fmla="*/ 270 h 280"/>
                <a:gd name="T86" fmla="*/ 331 w 331"/>
                <a:gd name="T87" fmla="*/ 264 h 280"/>
                <a:gd name="T88" fmla="*/ 331 w 331"/>
                <a:gd name="T89" fmla="*/ 16 h 280"/>
                <a:gd name="T90" fmla="*/ 331 w 331"/>
                <a:gd name="T91" fmla="*/ 16 h 280"/>
                <a:gd name="T92" fmla="*/ 330 w 331"/>
                <a:gd name="T93" fmla="*/ 10 h 280"/>
                <a:gd name="T94" fmla="*/ 326 w 331"/>
                <a:gd name="T95" fmla="*/ 5 h 280"/>
                <a:gd name="T96" fmla="*/ 321 w 331"/>
                <a:gd name="T97" fmla="*/ 1 h 280"/>
                <a:gd name="T98" fmla="*/ 315 w 331"/>
                <a:gd name="T99" fmla="*/ 0 h 280"/>
                <a:gd name="T100" fmla="*/ 315 w 331"/>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80">
                  <a:moveTo>
                    <a:pt x="315" y="3"/>
                  </a:moveTo>
                  <a:lnTo>
                    <a:pt x="315" y="3"/>
                  </a:lnTo>
                  <a:lnTo>
                    <a:pt x="320" y="5"/>
                  </a:lnTo>
                  <a:lnTo>
                    <a:pt x="324" y="7"/>
                  </a:lnTo>
                  <a:lnTo>
                    <a:pt x="327" y="11"/>
                  </a:lnTo>
                  <a:lnTo>
                    <a:pt x="327" y="16"/>
                  </a:lnTo>
                  <a:lnTo>
                    <a:pt x="327" y="264"/>
                  </a:lnTo>
                  <a:lnTo>
                    <a:pt x="327" y="264"/>
                  </a:lnTo>
                  <a:lnTo>
                    <a:pt x="327" y="269"/>
                  </a:lnTo>
                  <a:lnTo>
                    <a:pt x="324" y="272"/>
                  </a:lnTo>
                  <a:lnTo>
                    <a:pt x="320" y="275"/>
                  </a:lnTo>
                  <a:lnTo>
                    <a:pt x="315" y="276"/>
                  </a:lnTo>
                  <a:lnTo>
                    <a:pt x="16" y="276"/>
                  </a:lnTo>
                  <a:lnTo>
                    <a:pt x="16" y="276"/>
                  </a:lnTo>
                  <a:lnTo>
                    <a:pt x="12" y="275"/>
                  </a:lnTo>
                  <a:lnTo>
                    <a:pt x="8" y="272"/>
                  </a:lnTo>
                  <a:lnTo>
                    <a:pt x="5" y="269"/>
                  </a:lnTo>
                  <a:lnTo>
                    <a:pt x="4" y="264"/>
                  </a:lnTo>
                  <a:lnTo>
                    <a:pt x="4" y="16"/>
                  </a:lnTo>
                  <a:lnTo>
                    <a:pt x="4" y="16"/>
                  </a:lnTo>
                  <a:lnTo>
                    <a:pt x="5" y="11"/>
                  </a:lnTo>
                  <a:lnTo>
                    <a:pt x="8" y="7"/>
                  </a:lnTo>
                  <a:lnTo>
                    <a:pt x="12" y="5"/>
                  </a:lnTo>
                  <a:lnTo>
                    <a:pt x="16" y="3"/>
                  </a:lnTo>
                  <a:lnTo>
                    <a:pt x="315" y="3"/>
                  </a:lnTo>
                  <a:close/>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40" name="Freeform 254"/>
            <p:cNvSpPr>
              <a:spLocks/>
            </p:cNvSpPr>
            <p:nvPr/>
          </p:nvSpPr>
          <p:spPr bwMode="auto">
            <a:xfrm>
              <a:off x="525463" y="6064250"/>
              <a:ext cx="512763" cy="433388"/>
            </a:xfrm>
            <a:custGeom>
              <a:avLst/>
              <a:gdLst>
                <a:gd name="T0" fmla="*/ 311 w 323"/>
                <a:gd name="T1" fmla="*/ 0 h 273"/>
                <a:gd name="T2" fmla="*/ 311 w 323"/>
                <a:gd name="T3" fmla="*/ 0 h 273"/>
                <a:gd name="T4" fmla="*/ 316 w 323"/>
                <a:gd name="T5" fmla="*/ 2 h 273"/>
                <a:gd name="T6" fmla="*/ 320 w 323"/>
                <a:gd name="T7" fmla="*/ 4 h 273"/>
                <a:gd name="T8" fmla="*/ 323 w 323"/>
                <a:gd name="T9" fmla="*/ 8 h 273"/>
                <a:gd name="T10" fmla="*/ 323 w 323"/>
                <a:gd name="T11" fmla="*/ 13 h 273"/>
                <a:gd name="T12" fmla="*/ 323 w 323"/>
                <a:gd name="T13" fmla="*/ 261 h 273"/>
                <a:gd name="T14" fmla="*/ 323 w 323"/>
                <a:gd name="T15" fmla="*/ 261 h 273"/>
                <a:gd name="T16" fmla="*/ 323 w 323"/>
                <a:gd name="T17" fmla="*/ 266 h 273"/>
                <a:gd name="T18" fmla="*/ 320 w 323"/>
                <a:gd name="T19" fmla="*/ 269 h 273"/>
                <a:gd name="T20" fmla="*/ 316 w 323"/>
                <a:gd name="T21" fmla="*/ 272 h 273"/>
                <a:gd name="T22" fmla="*/ 311 w 323"/>
                <a:gd name="T23" fmla="*/ 273 h 273"/>
                <a:gd name="T24" fmla="*/ 12 w 323"/>
                <a:gd name="T25" fmla="*/ 273 h 273"/>
                <a:gd name="T26" fmla="*/ 12 w 323"/>
                <a:gd name="T27" fmla="*/ 273 h 273"/>
                <a:gd name="T28" fmla="*/ 8 w 323"/>
                <a:gd name="T29" fmla="*/ 272 h 273"/>
                <a:gd name="T30" fmla="*/ 4 w 323"/>
                <a:gd name="T31" fmla="*/ 269 h 273"/>
                <a:gd name="T32" fmla="*/ 1 w 323"/>
                <a:gd name="T33" fmla="*/ 266 h 273"/>
                <a:gd name="T34" fmla="*/ 0 w 323"/>
                <a:gd name="T35" fmla="*/ 261 h 273"/>
                <a:gd name="T36" fmla="*/ 0 w 323"/>
                <a:gd name="T37" fmla="*/ 13 h 273"/>
                <a:gd name="T38" fmla="*/ 0 w 323"/>
                <a:gd name="T39" fmla="*/ 13 h 273"/>
                <a:gd name="T40" fmla="*/ 1 w 323"/>
                <a:gd name="T41" fmla="*/ 8 h 273"/>
                <a:gd name="T42" fmla="*/ 4 w 323"/>
                <a:gd name="T43" fmla="*/ 4 h 273"/>
                <a:gd name="T44" fmla="*/ 8 w 323"/>
                <a:gd name="T45" fmla="*/ 2 h 273"/>
                <a:gd name="T46" fmla="*/ 12 w 323"/>
                <a:gd name="T47" fmla="*/ 0 h 273"/>
                <a:gd name="T48" fmla="*/ 311 w 323"/>
                <a:gd name="T4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273">
                  <a:moveTo>
                    <a:pt x="311" y="0"/>
                  </a:moveTo>
                  <a:lnTo>
                    <a:pt x="311" y="0"/>
                  </a:lnTo>
                  <a:lnTo>
                    <a:pt x="316" y="2"/>
                  </a:lnTo>
                  <a:lnTo>
                    <a:pt x="320" y="4"/>
                  </a:lnTo>
                  <a:lnTo>
                    <a:pt x="323" y="8"/>
                  </a:lnTo>
                  <a:lnTo>
                    <a:pt x="323" y="13"/>
                  </a:lnTo>
                  <a:lnTo>
                    <a:pt x="323" y="261"/>
                  </a:lnTo>
                  <a:lnTo>
                    <a:pt x="323" y="261"/>
                  </a:lnTo>
                  <a:lnTo>
                    <a:pt x="323" y="266"/>
                  </a:lnTo>
                  <a:lnTo>
                    <a:pt x="320" y="269"/>
                  </a:lnTo>
                  <a:lnTo>
                    <a:pt x="316" y="272"/>
                  </a:lnTo>
                  <a:lnTo>
                    <a:pt x="311" y="273"/>
                  </a:lnTo>
                  <a:lnTo>
                    <a:pt x="12" y="273"/>
                  </a:lnTo>
                  <a:lnTo>
                    <a:pt x="12" y="273"/>
                  </a:lnTo>
                  <a:lnTo>
                    <a:pt x="8" y="272"/>
                  </a:lnTo>
                  <a:lnTo>
                    <a:pt x="4" y="269"/>
                  </a:lnTo>
                  <a:lnTo>
                    <a:pt x="1" y="266"/>
                  </a:lnTo>
                  <a:lnTo>
                    <a:pt x="0" y="261"/>
                  </a:lnTo>
                  <a:lnTo>
                    <a:pt x="0" y="13"/>
                  </a:lnTo>
                  <a:lnTo>
                    <a:pt x="0" y="13"/>
                  </a:lnTo>
                  <a:lnTo>
                    <a:pt x="1" y="8"/>
                  </a:lnTo>
                  <a:lnTo>
                    <a:pt x="4" y="4"/>
                  </a:lnTo>
                  <a:lnTo>
                    <a:pt x="8" y="2"/>
                  </a:lnTo>
                  <a:lnTo>
                    <a:pt x="12" y="0"/>
                  </a:lnTo>
                  <a:lnTo>
                    <a:pt x="3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41" name="Freeform 255"/>
            <p:cNvSpPr>
              <a:spLocks/>
            </p:cNvSpPr>
            <p:nvPr/>
          </p:nvSpPr>
          <p:spPr bwMode="auto">
            <a:xfrm>
              <a:off x="519113" y="6059488"/>
              <a:ext cx="525463" cy="444500"/>
            </a:xfrm>
            <a:custGeom>
              <a:avLst/>
              <a:gdLst>
                <a:gd name="T0" fmla="*/ 315 w 331"/>
                <a:gd name="T1" fmla="*/ 0 h 280"/>
                <a:gd name="T2" fmla="*/ 16 w 331"/>
                <a:gd name="T3" fmla="*/ 0 h 280"/>
                <a:gd name="T4" fmla="*/ 16 w 331"/>
                <a:gd name="T5" fmla="*/ 0 h 280"/>
                <a:gd name="T6" fmla="*/ 10 w 331"/>
                <a:gd name="T7" fmla="*/ 1 h 280"/>
                <a:gd name="T8" fmla="*/ 5 w 331"/>
                <a:gd name="T9" fmla="*/ 5 h 280"/>
                <a:gd name="T10" fmla="*/ 2 w 331"/>
                <a:gd name="T11" fmla="*/ 10 h 280"/>
                <a:gd name="T12" fmla="*/ 0 w 331"/>
                <a:gd name="T13" fmla="*/ 16 h 280"/>
                <a:gd name="T14" fmla="*/ 0 w 331"/>
                <a:gd name="T15" fmla="*/ 264 h 280"/>
                <a:gd name="T16" fmla="*/ 0 w 331"/>
                <a:gd name="T17" fmla="*/ 264 h 280"/>
                <a:gd name="T18" fmla="*/ 2 w 331"/>
                <a:gd name="T19" fmla="*/ 270 h 280"/>
                <a:gd name="T20" fmla="*/ 5 w 331"/>
                <a:gd name="T21" fmla="*/ 275 h 280"/>
                <a:gd name="T22" fmla="*/ 10 w 331"/>
                <a:gd name="T23" fmla="*/ 278 h 280"/>
                <a:gd name="T24" fmla="*/ 16 w 331"/>
                <a:gd name="T25" fmla="*/ 280 h 280"/>
                <a:gd name="T26" fmla="*/ 315 w 331"/>
                <a:gd name="T27" fmla="*/ 280 h 280"/>
                <a:gd name="T28" fmla="*/ 315 w 331"/>
                <a:gd name="T29" fmla="*/ 280 h 280"/>
                <a:gd name="T30" fmla="*/ 321 w 331"/>
                <a:gd name="T31" fmla="*/ 278 h 280"/>
                <a:gd name="T32" fmla="*/ 326 w 331"/>
                <a:gd name="T33" fmla="*/ 275 h 280"/>
                <a:gd name="T34" fmla="*/ 330 w 331"/>
                <a:gd name="T35" fmla="*/ 270 h 280"/>
                <a:gd name="T36" fmla="*/ 331 w 331"/>
                <a:gd name="T37" fmla="*/ 264 h 280"/>
                <a:gd name="T38" fmla="*/ 331 w 331"/>
                <a:gd name="T39" fmla="*/ 16 h 280"/>
                <a:gd name="T40" fmla="*/ 331 w 331"/>
                <a:gd name="T41" fmla="*/ 16 h 280"/>
                <a:gd name="T42" fmla="*/ 330 w 331"/>
                <a:gd name="T43" fmla="*/ 10 h 280"/>
                <a:gd name="T44" fmla="*/ 326 w 331"/>
                <a:gd name="T45" fmla="*/ 5 h 280"/>
                <a:gd name="T46" fmla="*/ 321 w 331"/>
                <a:gd name="T47" fmla="*/ 1 h 280"/>
                <a:gd name="T48" fmla="*/ 315 w 331"/>
                <a:gd name="T49" fmla="*/ 0 h 280"/>
                <a:gd name="T50" fmla="*/ 315 w 33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280">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8" name="Freeform 256"/>
            <p:cNvSpPr>
              <a:spLocks/>
            </p:cNvSpPr>
            <p:nvPr/>
          </p:nvSpPr>
          <p:spPr bwMode="auto">
            <a:xfrm>
              <a:off x="519113" y="6059488"/>
              <a:ext cx="525463" cy="71438"/>
            </a:xfrm>
            <a:custGeom>
              <a:avLst/>
              <a:gdLst>
                <a:gd name="T0" fmla="*/ 315 w 331"/>
                <a:gd name="T1" fmla="*/ 0 h 45"/>
                <a:gd name="T2" fmla="*/ 16 w 331"/>
                <a:gd name="T3" fmla="*/ 0 h 45"/>
                <a:gd name="T4" fmla="*/ 16 w 331"/>
                <a:gd name="T5" fmla="*/ 0 h 45"/>
                <a:gd name="T6" fmla="*/ 10 w 331"/>
                <a:gd name="T7" fmla="*/ 1 h 45"/>
                <a:gd name="T8" fmla="*/ 5 w 331"/>
                <a:gd name="T9" fmla="*/ 5 h 45"/>
                <a:gd name="T10" fmla="*/ 2 w 331"/>
                <a:gd name="T11" fmla="*/ 10 h 45"/>
                <a:gd name="T12" fmla="*/ 0 w 331"/>
                <a:gd name="T13" fmla="*/ 16 h 45"/>
                <a:gd name="T14" fmla="*/ 0 w 331"/>
                <a:gd name="T15" fmla="*/ 45 h 45"/>
                <a:gd name="T16" fmla="*/ 331 w 331"/>
                <a:gd name="T17" fmla="*/ 45 h 45"/>
                <a:gd name="T18" fmla="*/ 331 w 331"/>
                <a:gd name="T19" fmla="*/ 16 h 45"/>
                <a:gd name="T20" fmla="*/ 331 w 331"/>
                <a:gd name="T21" fmla="*/ 16 h 45"/>
                <a:gd name="T22" fmla="*/ 330 w 331"/>
                <a:gd name="T23" fmla="*/ 10 h 45"/>
                <a:gd name="T24" fmla="*/ 326 w 331"/>
                <a:gd name="T25" fmla="*/ 5 h 45"/>
                <a:gd name="T26" fmla="*/ 321 w 331"/>
                <a:gd name="T27" fmla="*/ 1 h 45"/>
                <a:gd name="T28" fmla="*/ 315 w 331"/>
                <a:gd name="T29" fmla="*/ 0 h 45"/>
                <a:gd name="T30" fmla="*/ 315 w 331"/>
                <a:gd name="T3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45">
                  <a:moveTo>
                    <a:pt x="315" y="0"/>
                  </a:moveTo>
                  <a:lnTo>
                    <a:pt x="16" y="0"/>
                  </a:lnTo>
                  <a:lnTo>
                    <a:pt x="16" y="0"/>
                  </a:lnTo>
                  <a:lnTo>
                    <a:pt x="10" y="1"/>
                  </a:lnTo>
                  <a:lnTo>
                    <a:pt x="5" y="5"/>
                  </a:lnTo>
                  <a:lnTo>
                    <a:pt x="2" y="10"/>
                  </a:lnTo>
                  <a:lnTo>
                    <a:pt x="0" y="16"/>
                  </a:lnTo>
                  <a:lnTo>
                    <a:pt x="0" y="45"/>
                  </a:lnTo>
                  <a:lnTo>
                    <a:pt x="331" y="45"/>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9" name="Freeform 257"/>
            <p:cNvSpPr>
              <a:spLocks/>
            </p:cNvSpPr>
            <p:nvPr/>
          </p:nvSpPr>
          <p:spPr bwMode="auto">
            <a:xfrm>
              <a:off x="542925" y="6083300"/>
              <a:ext cx="26988" cy="26988"/>
            </a:xfrm>
            <a:custGeom>
              <a:avLst/>
              <a:gdLst>
                <a:gd name="T0" fmla="*/ 17 w 17"/>
                <a:gd name="T1" fmla="*/ 8 h 17"/>
                <a:gd name="T2" fmla="*/ 17 w 17"/>
                <a:gd name="T3" fmla="*/ 8 h 17"/>
                <a:gd name="T4" fmla="*/ 16 w 17"/>
                <a:gd name="T5" fmla="*/ 12 h 17"/>
                <a:gd name="T6" fmla="*/ 15 w 17"/>
                <a:gd name="T7" fmla="*/ 14 h 17"/>
                <a:gd name="T8" fmla="*/ 13 w 17"/>
                <a:gd name="T9" fmla="*/ 17 h 17"/>
                <a:gd name="T10" fmla="*/ 9 w 17"/>
                <a:gd name="T11" fmla="*/ 17 h 17"/>
                <a:gd name="T12" fmla="*/ 9 w 17"/>
                <a:gd name="T13" fmla="*/ 17 h 17"/>
                <a:gd name="T14" fmla="*/ 5 w 17"/>
                <a:gd name="T15" fmla="*/ 17 h 17"/>
                <a:gd name="T16" fmla="*/ 3 w 17"/>
                <a:gd name="T17" fmla="*/ 14 h 17"/>
                <a:gd name="T18" fmla="*/ 0 w 17"/>
                <a:gd name="T19" fmla="*/ 12 h 17"/>
                <a:gd name="T20" fmla="*/ 0 w 17"/>
                <a:gd name="T21" fmla="*/ 8 h 17"/>
                <a:gd name="T22" fmla="*/ 0 w 17"/>
                <a:gd name="T23" fmla="*/ 8 h 17"/>
                <a:gd name="T24" fmla="*/ 0 w 17"/>
                <a:gd name="T25" fmla="*/ 4 h 17"/>
                <a:gd name="T26" fmla="*/ 3 w 17"/>
                <a:gd name="T27" fmla="*/ 2 h 17"/>
                <a:gd name="T28" fmla="*/ 5 w 17"/>
                <a:gd name="T29" fmla="*/ 1 h 17"/>
                <a:gd name="T30" fmla="*/ 9 w 17"/>
                <a:gd name="T31" fmla="*/ 0 h 17"/>
                <a:gd name="T32" fmla="*/ 9 w 17"/>
                <a:gd name="T33" fmla="*/ 0 h 17"/>
                <a:gd name="T34" fmla="*/ 13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3" y="17"/>
                  </a:lnTo>
                  <a:lnTo>
                    <a:pt x="9" y="17"/>
                  </a:lnTo>
                  <a:lnTo>
                    <a:pt x="9" y="17"/>
                  </a:lnTo>
                  <a:lnTo>
                    <a:pt x="5" y="17"/>
                  </a:lnTo>
                  <a:lnTo>
                    <a:pt x="3" y="14"/>
                  </a:lnTo>
                  <a:lnTo>
                    <a:pt x="0" y="12"/>
                  </a:lnTo>
                  <a:lnTo>
                    <a:pt x="0" y="8"/>
                  </a:lnTo>
                  <a:lnTo>
                    <a:pt x="0" y="8"/>
                  </a:lnTo>
                  <a:lnTo>
                    <a:pt x="0" y="4"/>
                  </a:lnTo>
                  <a:lnTo>
                    <a:pt x="3" y="2"/>
                  </a:lnTo>
                  <a:lnTo>
                    <a:pt x="5" y="1"/>
                  </a:lnTo>
                  <a:lnTo>
                    <a:pt x="9" y="0"/>
                  </a:lnTo>
                  <a:lnTo>
                    <a:pt x="9" y="0"/>
                  </a:lnTo>
                  <a:lnTo>
                    <a:pt x="13"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0" name="Freeform 258"/>
            <p:cNvSpPr>
              <a:spLocks/>
            </p:cNvSpPr>
            <p:nvPr/>
          </p:nvSpPr>
          <p:spPr bwMode="auto">
            <a:xfrm>
              <a:off x="582613" y="6083300"/>
              <a:ext cx="26988" cy="26988"/>
            </a:xfrm>
            <a:custGeom>
              <a:avLst/>
              <a:gdLst>
                <a:gd name="T0" fmla="*/ 17 w 17"/>
                <a:gd name="T1" fmla="*/ 8 h 17"/>
                <a:gd name="T2" fmla="*/ 17 w 17"/>
                <a:gd name="T3" fmla="*/ 8 h 17"/>
                <a:gd name="T4" fmla="*/ 16 w 17"/>
                <a:gd name="T5" fmla="*/ 12 h 17"/>
                <a:gd name="T6" fmla="*/ 15 w 17"/>
                <a:gd name="T7" fmla="*/ 14 h 17"/>
                <a:gd name="T8" fmla="*/ 11 w 17"/>
                <a:gd name="T9" fmla="*/ 17 h 17"/>
                <a:gd name="T10" fmla="*/ 9 w 17"/>
                <a:gd name="T11" fmla="*/ 17 h 17"/>
                <a:gd name="T12" fmla="*/ 9 w 17"/>
                <a:gd name="T13" fmla="*/ 17 h 17"/>
                <a:gd name="T14" fmla="*/ 5 w 17"/>
                <a:gd name="T15" fmla="*/ 17 h 17"/>
                <a:gd name="T16" fmla="*/ 2 w 17"/>
                <a:gd name="T17" fmla="*/ 14 h 17"/>
                <a:gd name="T18" fmla="*/ 0 w 17"/>
                <a:gd name="T19" fmla="*/ 12 h 17"/>
                <a:gd name="T20" fmla="*/ 0 w 17"/>
                <a:gd name="T21" fmla="*/ 8 h 17"/>
                <a:gd name="T22" fmla="*/ 0 w 17"/>
                <a:gd name="T23" fmla="*/ 8 h 17"/>
                <a:gd name="T24" fmla="*/ 0 w 17"/>
                <a:gd name="T25" fmla="*/ 4 h 17"/>
                <a:gd name="T26" fmla="*/ 2 w 17"/>
                <a:gd name="T27" fmla="*/ 2 h 17"/>
                <a:gd name="T28" fmla="*/ 5 w 17"/>
                <a:gd name="T29" fmla="*/ 1 h 17"/>
                <a:gd name="T30" fmla="*/ 9 w 17"/>
                <a:gd name="T31" fmla="*/ 0 h 17"/>
                <a:gd name="T32" fmla="*/ 9 w 17"/>
                <a:gd name="T33" fmla="*/ 0 h 17"/>
                <a:gd name="T34" fmla="*/ 11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1" y="17"/>
                  </a:lnTo>
                  <a:lnTo>
                    <a:pt x="9" y="17"/>
                  </a:lnTo>
                  <a:lnTo>
                    <a:pt x="9" y="17"/>
                  </a:lnTo>
                  <a:lnTo>
                    <a:pt x="5" y="17"/>
                  </a:lnTo>
                  <a:lnTo>
                    <a:pt x="2" y="14"/>
                  </a:lnTo>
                  <a:lnTo>
                    <a:pt x="0" y="12"/>
                  </a:lnTo>
                  <a:lnTo>
                    <a:pt x="0" y="8"/>
                  </a:lnTo>
                  <a:lnTo>
                    <a:pt x="0" y="8"/>
                  </a:lnTo>
                  <a:lnTo>
                    <a:pt x="0" y="4"/>
                  </a:lnTo>
                  <a:lnTo>
                    <a:pt x="2" y="2"/>
                  </a:lnTo>
                  <a:lnTo>
                    <a:pt x="5" y="1"/>
                  </a:lnTo>
                  <a:lnTo>
                    <a:pt x="9" y="0"/>
                  </a:lnTo>
                  <a:lnTo>
                    <a:pt x="9" y="0"/>
                  </a:lnTo>
                  <a:lnTo>
                    <a:pt x="11"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1" name="Freeform 259"/>
            <p:cNvSpPr>
              <a:spLocks/>
            </p:cNvSpPr>
            <p:nvPr/>
          </p:nvSpPr>
          <p:spPr bwMode="auto">
            <a:xfrm>
              <a:off x="619125" y="6083300"/>
              <a:ext cx="30163" cy="26988"/>
            </a:xfrm>
            <a:custGeom>
              <a:avLst/>
              <a:gdLst>
                <a:gd name="T0" fmla="*/ 19 w 19"/>
                <a:gd name="T1" fmla="*/ 8 h 17"/>
                <a:gd name="T2" fmla="*/ 19 w 19"/>
                <a:gd name="T3" fmla="*/ 8 h 17"/>
                <a:gd name="T4" fmla="*/ 18 w 19"/>
                <a:gd name="T5" fmla="*/ 12 h 17"/>
                <a:gd name="T6" fmla="*/ 16 w 19"/>
                <a:gd name="T7" fmla="*/ 14 h 17"/>
                <a:gd name="T8" fmla="*/ 13 w 19"/>
                <a:gd name="T9" fmla="*/ 17 h 17"/>
                <a:gd name="T10" fmla="*/ 10 w 19"/>
                <a:gd name="T11" fmla="*/ 17 h 17"/>
                <a:gd name="T12" fmla="*/ 10 w 19"/>
                <a:gd name="T13" fmla="*/ 17 h 17"/>
                <a:gd name="T14" fmla="*/ 6 w 19"/>
                <a:gd name="T15" fmla="*/ 17 h 17"/>
                <a:gd name="T16" fmla="*/ 4 w 19"/>
                <a:gd name="T17" fmla="*/ 14 h 17"/>
                <a:gd name="T18" fmla="*/ 2 w 19"/>
                <a:gd name="T19" fmla="*/ 12 h 17"/>
                <a:gd name="T20" fmla="*/ 0 w 19"/>
                <a:gd name="T21" fmla="*/ 8 h 17"/>
                <a:gd name="T22" fmla="*/ 0 w 19"/>
                <a:gd name="T23" fmla="*/ 8 h 17"/>
                <a:gd name="T24" fmla="*/ 2 w 19"/>
                <a:gd name="T25" fmla="*/ 4 h 17"/>
                <a:gd name="T26" fmla="*/ 4 w 19"/>
                <a:gd name="T27" fmla="*/ 2 h 17"/>
                <a:gd name="T28" fmla="*/ 6 w 19"/>
                <a:gd name="T29" fmla="*/ 1 h 17"/>
                <a:gd name="T30" fmla="*/ 10 w 19"/>
                <a:gd name="T31" fmla="*/ 0 h 17"/>
                <a:gd name="T32" fmla="*/ 10 w 19"/>
                <a:gd name="T33" fmla="*/ 0 h 17"/>
                <a:gd name="T34" fmla="*/ 13 w 19"/>
                <a:gd name="T35" fmla="*/ 1 h 17"/>
                <a:gd name="T36" fmla="*/ 16 w 19"/>
                <a:gd name="T37" fmla="*/ 2 h 17"/>
                <a:gd name="T38" fmla="*/ 18 w 19"/>
                <a:gd name="T39" fmla="*/ 4 h 17"/>
                <a:gd name="T40" fmla="*/ 19 w 19"/>
                <a:gd name="T41" fmla="*/ 8 h 17"/>
                <a:gd name="T42" fmla="*/ 19 w 19"/>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19" y="8"/>
                  </a:moveTo>
                  <a:lnTo>
                    <a:pt x="19" y="8"/>
                  </a:lnTo>
                  <a:lnTo>
                    <a:pt x="18" y="12"/>
                  </a:lnTo>
                  <a:lnTo>
                    <a:pt x="16" y="14"/>
                  </a:lnTo>
                  <a:lnTo>
                    <a:pt x="13" y="17"/>
                  </a:lnTo>
                  <a:lnTo>
                    <a:pt x="10" y="17"/>
                  </a:lnTo>
                  <a:lnTo>
                    <a:pt x="10" y="17"/>
                  </a:lnTo>
                  <a:lnTo>
                    <a:pt x="6" y="17"/>
                  </a:lnTo>
                  <a:lnTo>
                    <a:pt x="4" y="14"/>
                  </a:lnTo>
                  <a:lnTo>
                    <a:pt x="2" y="12"/>
                  </a:lnTo>
                  <a:lnTo>
                    <a:pt x="0" y="8"/>
                  </a:lnTo>
                  <a:lnTo>
                    <a:pt x="0" y="8"/>
                  </a:lnTo>
                  <a:lnTo>
                    <a:pt x="2" y="4"/>
                  </a:lnTo>
                  <a:lnTo>
                    <a:pt x="4" y="2"/>
                  </a:lnTo>
                  <a:lnTo>
                    <a:pt x="6" y="1"/>
                  </a:lnTo>
                  <a:lnTo>
                    <a:pt x="10" y="0"/>
                  </a:lnTo>
                  <a:lnTo>
                    <a:pt x="10" y="0"/>
                  </a:lnTo>
                  <a:lnTo>
                    <a:pt x="13" y="1"/>
                  </a:lnTo>
                  <a:lnTo>
                    <a:pt x="16" y="2"/>
                  </a:lnTo>
                  <a:lnTo>
                    <a:pt x="18" y="4"/>
                  </a:lnTo>
                  <a:lnTo>
                    <a:pt x="19" y="8"/>
                  </a:lnTo>
                  <a:lnTo>
                    <a:pt x="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2" name="Rectangle 260"/>
            <p:cNvSpPr>
              <a:spLocks noChangeArrowheads="1"/>
            </p:cNvSpPr>
            <p:nvPr/>
          </p:nvSpPr>
          <p:spPr bwMode="auto">
            <a:xfrm>
              <a:off x="685800" y="6084888"/>
              <a:ext cx="3238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3" name="Rectangle 261"/>
            <p:cNvSpPr>
              <a:spLocks noChangeArrowheads="1"/>
            </p:cNvSpPr>
            <p:nvPr/>
          </p:nvSpPr>
          <p:spPr bwMode="auto">
            <a:xfrm>
              <a:off x="547688" y="6170613"/>
              <a:ext cx="114300"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4" name="Rectangle 262"/>
            <p:cNvSpPr>
              <a:spLocks noChangeArrowheads="1"/>
            </p:cNvSpPr>
            <p:nvPr/>
          </p:nvSpPr>
          <p:spPr bwMode="auto">
            <a:xfrm>
              <a:off x="547688" y="6388100"/>
              <a:ext cx="122238"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5" name="Rectangle 263"/>
            <p:cNvSpPr>
              <a:spLocks noChangeArrowheads="1"/>
            </p:cNvSpPr>
            <p:nvPr/>
          </p:nvSpPr>
          <p:spPr bwMode="auto">
            <a:xfrm>
              <a:off x="547688" y="6416675"/>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6" name="Rectangle 264"/>
            <p:cNvSpPr>
              <a:spLocks noChangeArrowheads="1"/>
            </p:cNvSpPr>
            <p:nvPr/>
          </p:nvSpPr>
          <p:spPr bwMode="auto">
            <a:xfrm>
              <a:off x="547688" y="6446838"/>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7" name="Rectangle 265"/>
            <p:cNvSpPr>
              <a:spLocks noChangeArrowheads="1"/>
            </p:cNvSpPr>
            <p:nvPr/>
          </p:nvSpPr>
          <p:spPr bwMode="auto">
            <a:xfrm>
              <a:off x="933450" y="6170613"/>
              <a:ext cx="71438"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8" name="Rectangle 266"/>
            <p:cNvSpPr>
              <a:spLocks noChangeArrowheads="1"/>
            </p:cNvSpPr>
            <p:nvPr/>
          </p:nvSpPr>
          <p:spPr bwMode="auto">
            <a:xfrm>
              <a:off x="842963"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9" name="Rectangle 267"/>
            <p:cNvSpPr>
              <a:spLocks noChangeArrowheads="1"/>
            </p:cNvSpPr>
            <p:nvPr/>
          </p:nvSpPr>
          <p:spPr bwMode="auto">
            <a:xfrm>
              <a:off x="750888"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0" name="Rectangle 268"/>
            <p:cNvSpPr>
              <a:spLocks noChangeArrowheads="1"/>
            </p:cNvSpPr>
            <p:nvPr/>
          </p:nvSpPr>
          <p:spPr bwMode="auto">
            <a:xfrm>
              <a:off x="547689" y="6182390"/>
              <a:ext cx="457199" cy="13652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1" name="Freeform 269"/>
            <p:cNvSpPr>
              <a:spLocks/>
            </p:cNvSpPr>
            <p:nvPr/>
          </p:nvSpPr>
          <p:spPr bwMode="auto">
            <a:xfrm>
              <a:off x="625475" y="6219825"/>
              <a:ext cx="379413" cy="136525"/>
            </a:xfrm>
            <a:custGeom>
              <a:avLst/>
              <a:gdLst>
                <a:gd name="T0" fmla="*/ 0 w 239"/>
                <a:gd name="T1" fmla="*/ 86 h 86"/>
                <a:gd name="T2" fmla="*/ 239 w 239"/>
                <a:gd name="T3" fmla="*/ 86 h 86"/>
                <a:gd name="T4" fmla="*/ 239 w 239"/>
                <a:gd name="T5" fmla="*/ 0 h 86"/>
                <a:gd name="T6" fmla="*/ 142 w 239"/>
                <a:gd name="T7" fmla="*/ 0 h 86"/>
                <a:gd name="T8" fmla="*/ 0 w 239"/>
                <a:gd name="T9" fmla="*/ 86 h 86"/>
              </a:gdLst>
              <a:ahLst/>
              <a:cxnLst>
                <a:cxn ang="0">
                  <a:pos x="T0" y="T1"/>
                </a:cxn>
                <a:cxn ang="0">
                  <a:pos x="T2" y="T3"/>
                </a:cxn>
                <a:cxn ang="0">
                  <a:pos x="T4" y="T5"/>
                </a:cxn>
                <a:cxn ang="0">
                  <a:pos x="T6" y="T7"/>
                </a:cxn>
                <a:cxn ang="0">
                  <a:pos x="T8" y="T9"/>
                </a:cxn>
              </a:cxnLst>
              <a:rect l="0" t="0" r="r" b="b"/>
              <a:pathLst>
                <a:path w="239" h="86">
                  <a:moveTo>
                    <a:pt x="0" y="86"/>
                  </a:moveTo>
                  <a:lnTo>
                    <a:pt x="239" y="86"/>
                  </a:lnTo>
                  <a:lnTo>
                    <a:pt x="239" y="0"/>
                  </a:lnTo>
                  <a:lnTo>
                    <a:pt x="142" y="0"/>
                  </a:lnTo>
                  <a:lnTo>
                    <a:pt x="0" y="86"/>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2" name="Freeform 270"/>
            <p:cNvSpPr>
              <a:spLocks noEditPoints="1"/>
            </p:cNvSpPr>
            <p:nvPr/>
          </p:nvSpPr>
          <p:spPr bwMode="auto">
            <a:xfrm>
              <a:off x="750888" y="6203950"/>
              <a:ext cx="395288" cy="393700"/>
            </a:xfrm>
            <a:custGeom>
              <a:avLst/>
              <a:gdLst>
                <a:gd name="T0" fmla="*/ 223 w 249"/>
                <a:gd name="T1" fmla="*/ 88 h 248"/>
                <a:gd name="T2" fmla="*/ 238 w 249"/>
                <a:gd name="T3" fmla="*/ 76 h 248"/>
                <a:gd name="T4" fmla="*/ 224 w 249"/>
                <a:gd name="T5" fmla="*/ 49 h 248"/>
                <a:gd name="T6" fmla="*/ 216 w 249"/>
                <a:gd name="T7" fmla="*/ 47 h 248"/>
                <a:gd name="T8" fmla="*/ 199 w 249"/>
                <a:gd name="T9" fmla="*/ 31 h 248"/>
                <a:gd name="T10" fmla="*/ 199 w 249"/>
                <a:gd name="T11" fmla="*/ 23 h 248"/>
                <a:gd name="T12" fmla="*/ 171 w 249"/>
                <a:gd name="T13" fmla="*/ 9 h 248"/>
                <a:gd name="T14" fmla="*/ 158 w 249"/>
                <a:gd name="T15" fmla="*/ 25 h 248"/>
                <a:gd name="T16" fmla="*/ 142 w 249"/>
                <a:gd name="T17" fmla="*/ 6 h 248"/>
                <a:gd name="T18" fmla="*/ 136 w 249"/>
                <a:gd name="T19" fmla="*/ 0 h 248"/>
                <a:gd name="T20" fmla="*/ 106 w 249"/>
                <a:gd name="T21" fmla="*/ 1 h 248"/>
                <a:gd name="T22" fmla="*/ 104 w 249"/>
                <a:gd name="T23" fmla="*/ 21 h 248"/>
                <a:gd name="T24" fmla="*/ 79 w 249"/>
                <a:gd name="T25" fmla="*/ 11 h 248"/>
                <a:gd name="T26" fmla="*/ 49 w 249"/>
                <a:gd name="T27" fmla="*/ 23 h 248"/>
                <a:gd name="T28" fmla="*/ 47 w 249"/>
                <a:gd name="T29" fmla="*/ 30 h 248"/>
                <a:gd name="T30" fmla="*/ 43 w 249"/>
                <a:gd name="T31" fmla="*/ 57 h 248"/>
                <a:gd name="T32" fmla="*/ 26 w 249"/>
                <a:gd name="T33" fmla="*/ 49 h 248"/>
                <a:gd name="T34" fmla="*/ 10 w 249"/>
                <a:gd name="T35" fmla="*/ 74 h 248"/>
                <a:gd name="T36" fmla="*/ 11 w 249"/>
                <a:gd name="T37" fmla="*/ 83 h 248"/>
                <a:gd name="T38" fmla="*/ 6 w 249"/>
                <a:gd name="T39" fmla="*/ 106 h 248"/>
                <a:gd name="T40" fmla="*/ 0 w 249"/>
                <a:gd name="T41" fmla="*/ 110 h 248"/>
                <a:gd name="T42" fmla="*/ 0 w 249"/>
                <a:gd name="T43" fmla="*/ 141 h 248"/>
                <a:gd name="T44" fmla="*/ 21 w 249"/>
                <a:gd name="T45" fmla="*/ 144 h 248"/>
                <a:gd name="T46" fmla="*/ 14 w 249"/>
                <a:gd name="T47" fmla="*/ 168 h 248"/>
                <a:gd name="T48" fmla="*/ 11 w 249"/>
                <a:gd name="T49" fmla="*/ 176 h 248"/>
                <a:gd name="T50" fmla="*/ 27 w 249"/>
                <a:gd name="T51" fmla="*/ 201 h 248"/>
                <a:gd name="T52" fmla="*/ 46 w 249"/>
                <a:gd name="T53" fmla="*/ 194 h 248"/>
                <a:gd name="T54" fmla="*/ 49 w 249"/>
                <a:gd name="T55" fmla="*/ 220 h 248"/>
                <a:gd name="T56" fmla="*/ 74 w 249"/>
                <a:gd name="T57" fmla="*/ 239 h 248"/>
                <a:gd name="T58" fmla="*/ 81 w 249"/>
                <a:gd name="T59" fmla="*/ 238 h 248"/>
                <a:gd name="T60" fmla="*/ 106 w 249"/>
                <a:gd name="T61" fmla="*/ 227 h 248"/>
                <a:gd name="T62" fmla="*/ 108 w 249"/>
                <a:gd name="T63" fmla="*/ 247 h 248"/>
                <a:gd name="T64" fmla="*/ 138 w 249"/>
                <a:gd name="T65" fmla="*/ 248 h 248"/>
                <a:gd name="T66" fmla="*/ 145 w 249"/>
                <a:gd name="T67" fmla="*/ 242 h 248"/>
                <a:gd name="T68" fmla="*/ 168 w 249"/>
                <a:gd name="T69" fmla="*/ 236 h 248"/>
                <a:gd name="T70" fmla="*/ 174 w 249"/>
                <a:gd name="T71" fmla="*/ 238 h 248"/>
                <a:gd name="T72" fmla="*/ 201 w 249"/>
                <a:gd name="T73" fmla="*/ 223 h 248"/>
                <a:gd name="T74" fmla="*/ 194 w 249"/>
                <a:gd name="T75" fmla="*/ 202 h 248"/>
                <a:gd name="T76" fmla="*/ 218 w 249"/>
                <a:gd name="T77" fmla="*/ 199 h 248"/>
                <a:gd name="T78" fmla="*/ 227 w 249"/>
                <a:gd name="T79" fmla="*/ 196 h 248"/>
                <a:gd name="T80" fmla="*/ 240 w 249"/>
                <a:gd name="T81" fmla="*/ 169 h 248"/>
                <a:gd name="T82" fmla="*/ 223 w 249"/>
                <a:gd name="T83" fmla="*/ 158 h 248"/>
                <a:gd name="T84" fmla="*/ 245 w 249"/>
                <a:gd name="T85" fmla="*/ 142 h 248"/>
                <a:gd name="T86" fmla="*/ 249 w 249"/>
                <a:gd name="T87" fmla="*/ 110 h 248"/>
                <a:gd name="T88" fmla="*/ 245 w 249"/>
                <a:gd name="T89" fmla="*/ 104 h 248"/>
                <a:gd name="T90" fmla="*/ 125 w 249"/>
                <a:gd name="T91" fmla="*/ 175 h 248"/>
                <a:gd name="T92" fmla="*/ 88 w 249"/>
                <a:gd name="T93" fmla="*/ 160 h 248"/>
                <a:gd name="T94" fmla="*/ 73 w 249"/>
                <a:gd name="T95" fmla="*/ 123 h 248"/>
                <a:gd name="T96" fmla="*/ 81 w 249"/>
                <a:gd name="T97" fmla="*/ 95 h 248"/>
                <a:gd name="T98" fmla="*/ 113 w 249"/>
                <a:gd name="T99" fmla="*/ 74 h 248"/>
                <a:gd name="T100" fmla="*/ 144 w 249"/>
                <a:gd name="T101" fmla="*/ 76 h 248"/>
                <a:gd name="T102" fmla="*/ 171 w 249"/>
                <a:gd name="T103" fmla="*/ 104 h 248"/>
                <a:gd name="T104" fmla="*/ 174 w 249"/>
                <a:gd name="T105" fmla="*/ 134 h 248"/>
                <a:gd name="T106" fmla="*/ 153 w 249"/>
                <a:gd name="T107" fmla="*/ 167 h 248"/>
                <a:gd name="T108" fmla="*/ 125 w 249"/>
                <a:gd name="T109" fmla="*/ 17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 h="248">
                  <a:moveTo>
                    <a:pt x="243" y="104"/>
                  </a:moveTo>
                  <a:lnTo>
                    <a:pt x="227" y="104"/>
                  </a:lnTo>
                  <a:lnTo>
                    <a:pt x="227" y="104"/>
                  </a:lnTo>
                  <a:lnTo>
                    <a:pt x="223" y="88"/>
                  </a:lnTo>
                  <a:lnTo>
                    <a:pt x="236" y="80"/>
                  </a:lnTo>
                  <a:lnTo>
                    <a:pt x="236" y="80"/>
                  </a:lnTo>
                  <a:lnTo>
                    <a:pt x="237" y="79"/>
                  </a:lnTo>
                  <a:lnTo>
                    <a:pt x="238" y="76"/>
                  </a:lnTo>
                  <a:lnTo>
                    <a:pt x="238" y="74"/>
                  </a:lnTo>
                  <a:lnTo>
                    <a:pt x="238" y="72"/>
                  </a:lnTo>
                  <a:lnTo>
                    <a:pt x="224" y="49"/>
                  </a:lnTo>
                  <a:lnTo>
                    <a:pt x="224" y="49"/>
                  </a:lnTo>
                  <a:lnTo>
                    <a:pt x="223" y="47"/>
                  </a:lnTo>
                  <a:lnTo>
                    <a:pt x="221" y="47"/>
                  </a:lnTo>
                  <a:lnTo>
                    <a:pt x="218" y="46"/>
                  </a:lnTo>
                  <a:lnTo>
                    <a:pt x="216" y="47"/>
                  </a:lnTo>
                  <a:lnTo>
                    <a:pt x="203" y="54"/>
                  </a:lnTo>
                  <a:lnTo>
                    <a:pt x="203" y="54"/>
                  </a:lnTo>
                  <a:lnTo>
                    <a:pt x="191" y="43"/>
                  </a:lnTo>
                  <a:lnTo>
                    <a:pt x="199" y="31"/>
                  </a:lnTo>
                  <a:lnTo>
                    <a:pt x="199" y="31"/>
                  </a:lnTo>
                  <a:lnTo>
                    <a:pt x="200" y="28"/>
                  </a:lnTo>
                  <a:lnTo>
                    <a:pt x="200" y="26"/>
                  </a:lnTo>
                  <a:lnTo>
                    <a:pt x="199" y="23"/>
                  </a:lnTo>
                  <a:lnTo>
                    <a:pt x="196" y="22"/>
                  </a:lnTo>
                  <a:lnTo>
                    <a:pt x="174" y="9"/>
                  </a:lnTo>
                  <a:lnTo>
                    <a:pt x="174" y="9"/>
                  </a:lnTo>
                  <a:lnTo>
                    <a:pt x="171" y="9"/>
                  </a:lnTo>
                  <a:lnTo>
                    <a:pt x="169" y="9"/>
                  </a:lnTo>
                  <a:lnTo>
                    <a:pt x="168" y="10"/>
                  </a:lnTo>
                  <a:lnTo>
                    <a:pt x="165" y="11"/>
                  </a:lnTo>
                  <a:lnTo>
                    <a:pt x="158" y="25"/>
                  </a:lnTo>
                  <a:lnTo>
                    <a:pt x="158" y="25"/>
                  </a:lnTo>
                  <a:lnTo>
                    <a:pt x="142" y="21"/>
                  </a:lnTo>
                  <a:lnTo>
                    <a:pt x="142" y="6"/>
                  </a:lnTo>
                  <a:lnTo>
                    <a:pt x="142" y="6"/>
                  </a:lnTo>
                  <a:lnTo>
                    <a:pt x="142" y="4"/>
                  </a:lnTo>
                  <a:lnTo>
                    <a:pt x="141" y="1"/>
                  </a:lnTo>
                  <a:lnTo>
                    <a:pt x="138" y="0"/>
                  </a:lnTo>
                  <a:lnTo>
                    <a:pt x="136"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38" y="248"/>
                  </a:lnTo>
                  <a:lnTo>
                    <a:pt x="138" y="248"/>
                  </a:lnTo>
                  <a:lnTo>
                    <a:pt x="141" y="248"/>
                  </a:lnTo>
                  <a:lnTo>
                    <a:pt x="143" y="247"/>
                  </a:lnTo>
                  <a:lnTo>
                    <a:pt x="144" y="244"/>
                  </a:lnTo>
                  <a:lnTo>
                    <a:pt x="145" y="242"/>
                  </a:lnTo>
                  <a:lnTo>
                    <a:pt x="145" y="227"/>
                  </a:lnTo>
                  <a:lnTo>
                    <a:pt x="145" y="227"/>
                  </a:lnTo>
                  <a:lnTo>
                    <a:pt x="160" y="222"/>
                  </a:lnTo>
                  <a:lnTo>
                    <a:pt x="168" y="236"/>
                  </a:lnTo>
                  <a:lnTo>
                    <a:pt x="168" y="236"/>
                  </a:lnTo>
                  <a:lnTo>
                    <a:pt x="170" y="237"/>
                  </a:lnTo>
                  <a:lnTo>
                    <a:pt x="171" y="238"/>
                  </a:lnTo>
                  <a:lnTo>
                    <a:pt x="174" y="238"/>
                  </a:lnTo>
                  <a:lnTo>
                    <a:pt x="176" y="238"/>
                  </a:lnTo>
                  <a:lnTo>
                    <a:pt x="199" y="224"/>
                  </a:lnTo>
                  <a:lnTo>
                    <a:pt x="199" y="224"/>
                  </a:lnTo>
                  <a:lnTo>
                    <a:pt x="201" y="223"/>
                  </a:lnTo>
                  <a:lnTo>
                    <a:pt x="202" y="221"/>
                  </a:lnTo>
                  <a:lnTo>
                    <a:pt x="202" y="218"/>
                  </a:lnTo>
                  <a:lnTo>
                    <a:pt x="201" y="216"/>
                  </a:lnTo>
                  <a:lnTo>
                    <a:pt x="194" y="202"/>
                  </a:lnTo>
                  <a:lnTo>
                    <a:pt x="194" y="202"/>
                  </a:lnTo>
                  <a:lnTo>
                    <a:pt x="205" y="191"/>
                  </a:lnTo>
                  <a:lnTo>
                    <a:pt x="218" y="199"/>
                  </a:lnTo>
                  <a:lnTo>
                    <a:pt x="218" y="199"/>
                  </a:lnTo>
                  <a:lnTo>
                    <a:pt x="219" y="200"/>
                  </a:lnTo>
                  <a:lnTo>
                    <a:pt x="222" y="199"/>
                  </a:lnTo>
                  <a:lnTo>
                    <a:pt x="224" y="199"/>
                  </a:lnTo>
                  <a:lnTo>
                    <a:pt x="227" y="196"/>
                  </a:lnTo>
                  <a:lnTo>
                    <a:pt x="239" y="174"/>
                  </a:lnTo>
                  <a:lnTo>
                    <a:pt x="239" y="174"/>
                  </a:lnTo>
                  <a:lnTo>
                    <a:pt x="240" y="171"/>
                  </a:lnTo>
                  <a:lnTo>
                    <a:pt x="240" y="169"/>
                  </a:lnTo>
                  <a:lnTo>
                    <a:pt x="239" y="167"/>
                  </a:lnTo>
                  <a:lnTo>
                    <a:pt x="237" y="165"/>
                  </a:lnTo>
                  <a:lnTo>
                    <a:pt x="223" y="158"/>
                  </a:lnTo>
                  <a:lnTo>
                    <a:pt x="223" y="158"/>
                  </a:lnTo>
                  <a:lnTo>
                    <a:pt x="228" y="142"/>
                  </a:lnTo>
                  <a:lnTo>
                    <a:pt x="243" y="142"/>
                  </a:lnTo>
                  <a:lnTo>
                    <a:pt x="243" y="142"/>
                  </a:lnTo>
                  <a:lnTo>
                    <a:pt x="245" y="142"/>
                  </a:lnTo>
                  <a:lnTo>
                    <a:pt x="247" y="139"/>
                  </a:lnTo>
                  <a:lnTo>
                    <a:pt x="248" y="138"/>
                  </a:lnTo>
                  <a:lnTo>
                    <a:pt x="249" y="136"/>
                  </a:lnTo>
                  <a:lnTo>
                    <a:pt x="249" y="110"/>
                  </a:lnTo>
                  <a:lnTo>
                    <a:pt x="249" y="110"/>
                  </a:lnTo>
                  <a:lnTo>
                    <a:pt x="248" y="107"/>
                  </a:lnTo>
                  <a:lnTo>
                    <a:pt x="247" y="105"/>
                  </a:lnTo>
                  <a:lnTo>
                    <a:pt x="245" y="104"/>
                  </a:lnTo>
                  <a:lnTo>
                    <a:pt x="243" y="104"/>
                  </a:lnTo>
                  <a:lnTo>
                    <a:pt x="243" y="104"/>
                  </a:lnTo>
                  <a:close/>
                  <a:moveTo>
                    <a:pt x="125" y="175"/>
                  </a:moveTo>
                  <a:lnTo>
                    <a:pt x="125" y="175"/>
                  </a:lnTo>
                  <a:lnTo>
                    <a:pt x="113" y="174"/>
                  </a:lnTo>
                  <a:lnTo>
                    <a:pt x="105" y="171"/>
                  </a:lnTo>
                  <a:lnTo>
                    <a:pt x="96" y="167"/>
                  </a:lnTo>
                  <a:lnTo>
                    <a:pt x="88" y="160"/>
                  </a:lnTo>
                  <a:lnTo>
                    <a:pt x="81" y="153"/>
                  </a:lnTo>
                  <a:lnTo>
                    <a:pt x="78" y="144"/>
                  </a:lnTo>
                  <a:lnTo>
                    <a:pt x="74" y="134"/>
                  </a:lnTo>
                  <a:lnTo>
                    <a:pt x="73" y="123"/>
                  </a:lnTo>
                  <a:lnTo>
                    <a:pt x="73" y="123"/>
                  </a:lnTo>
                  <a:lnTo>
                    <a:pt x="74" y="113"/>
                  </a:lnTo>
                  <a:lnTo>
                    <a:pt x="78" y="104"/>
                  </a:lnTo>
                  <a:lnTo>
                    <a:pt x="81" y="95"/>
                  </a:lnTo>
                  <a:lnTo>
                    <a:pt x="88" y="88"/>
                  </a:lnTo>
                  <a:lnTo>
                    <a:pt x="96" y="81"/>
                  </a:lnTo>
                  <a:lnTo>
                    <a:pt x="105" y="76"/>
                  </a:lnTo>
                  <a:lnTo>
                    <a:pt x="113" y="74"/>
                  </a:lnTo>
                  <a:lnTo>
                    <a:pt x="125" y="73"/>
                  </a:lnTo>
                  <a:lnTo>
                    <a:pt x="125" y="73"/>
                  </a:lnTo>
                  <a:lnTo>
                    <a:pt x="134" y="74"/>
                  </a:lnTo>
                  <a:lnTo>
                    <a:pt x="144" y="76"/>
                  </a:lnTo>
                  <a:lnTo>
                    <a:pt x="153" y="81"/>
                  </a:lnTo>
                  <a:lnTo>
                    <a:pt x="160" y="88"/>
                  </a:lnTo>
                  <a:lnTo>
                    <a:pt x="166" y="95"/>
                  </a:lnTo>
                  <a:lnTo>
                    <a:pt x="171" y="104"/>
                  </a:lnTo>
                  <a:lnTo>
                    <a:pt x="174" y="113"/>
                  </a:lnTo>
                  <a:lnTo>
                    <a:pt x="175" y="123"/>
                  </a:lnTo>
                  <a:lnTo>
                    <a:pt x="175" y="123"/>
                  </a:lnTo>
                  <a:lnTo>
                    <a:pt x="174" y="134"/>
                  </a:lnTo>
                  <a:lnTo>
                    <a:pt x="171" y="144"/>
                  </a:lnTo>
                  <a:lnTo>
                    <a:pt x="166" y="153"/>
                  </a:lnTo>
                  <a:lnTo>
                    <a:pt x="160" y="160"/>
                  </a:lnTo>
                  <a:lnTo>
                    <a:pt x="153" y="167"/>
                  </a:lnTo>
                  <a:lnTo>
                    <a:pt x="144" y="171"/>
                  </a:lnTo>
                  <a:lnTo>
                    <a:pt x="134" y="174"/>
                  </a:lnTo>
                  <a:lnTo>
                    <a:pt x="125" y="175"/>
                  </a:lnTo>
                  <a:lnTo>
                    <a:pt x="125" y="175"/>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3" name="Freeform 271"/>
            <p:cNvSpPr>
              <a:spLocks/>
            </p:cNvSpPr>
            <p:nvPr/>
          </p:nvSpPr>
          <p:spPr bwMode="auto">
            <a:xfrm>
              <a:off x="750888" y="6203950"/>
              <a:ext cx="193675" cy="393700"/>
            </a:xfrm>
            <a:custGeom>
              <a:avLst/>
              <a:gdLst>
                <a:gd name="T0" fmla="*/ 122 w 122"/>
                <a:gd name="T1" fmla="*/ 190 h 248"/>
                <a:gd name="T2" fmla="*/ 97 w 122"/>
                <a:gd name="T3" fmla="*/ 185 h 248"/>
                <a:gd name="T4" fmla="*/ 76 w 122"/>
                <a:gd name="T5" fmla="*/ 170 h 248"/>
                <a:gd name="T6" fmla="*/ 63 w 122"/>
                <a:gd name="T7" fmla="*/ 149 h 248"/>
                <a:gd name="T8" fmla="*/ 58 w 122"/>
                <a:gd name="T9" fmla="*/ 123 h 248"/>
                <a:gd name="T10" fmla="*/ 59 w 122"/>
                <a:gd name="T11" fmla="*/ 111 h 248"/>
                <a:gd name="T12" fmla="*/ 69 w 122"/>
                <a:gd name="T13" fmla="*/ 88 h 248"/>
                <a:gd name="T14" fmla="*/ 86 w 122"/>
                <a:gd name="T15" fmla="*/ 69 h 248"/>
                <a:gd name="T16" fmla="*/ 108 w 122"/>
                <a:gd name="T17" fmla="*/ 59 h 248"/>
                <a:gd name="T18" fmla="*/ 122 w 122"/>
                <a:gd name="T19" fmla="*/ 0 h 248"/>
                <a:gd name="T20" fmla="*/ 110 w 122"/>
                <a:gd name="T21" fmla="*/ 0 h 248"/>
                <a:gd name="T22" fmla="*/ 106 w 122"/>
                <a:gd name="T23" fmla="*/ 1 h 248"/>
                <a:gd name="T24" fmla="*/ 104 w 122"/>
                <a:gd name="T25" fmla="*/ 6 h 248"/>
                <a:gd name="T26" fmla="*/ 104 w 122"/>
                <a:gd name="T27" fmla="*/ 21 h 248"/>
                <a:gd name="T28" fmla="*/ 80 w 122"/>
                <a:gd name="T29" fmla="*/ 12 h 248"/>
                <a:gd name="T30" fmla="*/ 79 w 122"/>
                <a:gd name="T31" fmla="*/ 11 h 248"/>
                <a:gd name="T32" fmla="*/ 74 w 122"/>
                <a:gd name="T33" fmla="*/ 10 h 248"/>
                <a:gd name="T34" fmla="*/ 49 w 122"/>
                <a:gd name="T35" fmla="*/ 23 h 248"/>
                <a:gd name="T36" fmla="*/ 48 w 122"/>
                <a:gd name="T37" fmla="*/ 25 h 248"/>
                <a:gd name="T38" fmla="*/ 47 w 122"/>
                <a:gd name="T39" fmla="*/ 30 h 248"/>
                <a:gd name="T40" fmla="*/ 55 w 122"/>
                <a:gd name="T41" fmla="*/ 46 h 248"/>
                <a:gd name="T42" fmla="*/ 43 w 122"/>
                <a:gd name="T43" fmla="*/ 57 h 248"/>
                <a:gd name="T44" fmla="*/ 31 w 122"/>
                <a:gd name="T45" fmla="*/ 49 h 248"/>
                <a:gd name="T46" fmla="*/ 26 w 122"/>
                <a:gd name="T47" fmla="*/ 49 h 248"/>
                <a:gd name="T48" fmla="*/ 22 w 122"/>
                <a:gd name="T49" fmla="*/ 52 h 248"/>
                <a:gd name="T50" fmla="*/ 10 w 122"/>
                <a:gd name="T51" fmla="*/ 74 h 248"/>
                <a:gd name="T52" fmla="*/ 9 w 122"/>
                <a:gd name="T53" fmla="*/ 79 h 248"/>
                <a:gd name="T54" fmla="*/ 11 w 122"/>
                <a:gd name="T55" fmla="*/ 83 h 248"/>
                <a:gd name="T56" fmla="*/ 25 w 122"/>
                <a:gd name="T57" fmla="*/ 90 h 248"/>
                <a:gd name="T58" fmla="*/ 6 w 122"/>
                <a:gd name="T59" fmla="*/ 106 h 248"/>
                <a:gd name="T60" fmla="*/ 4 w 122"/>
                <a:gd name="T61" fmla="*/ 106 h 248"/>
                <a:gd name="T62" fmla="*/ 0 w 122"/>
                <a:gd name="T63" fmla="*/ 110 h 248"/>
                <a:gd name="T64" fmla="*/ 0 w 122"/>
                <a:gd name="T65" fmla="*/ 138 h 248"/>
                <a:gd name="T66" fmla="*/ 0 w 122"/>
                <a:gd name="T67" fmla="*/ 141 h 248"/>
                <a:gd name="T68" fmla="*/ 4 w 122"/>
                <a:gd name="T69" fmla="*/ 144 h 248"/>
                <a:gd name="T70" fmla="*/ 21 w 122"/>
                <a:gd name="T71" fmla="*/ 144 h 248"/>
                <a:gd name="T72" fmla="*/ 26 w 122"/>
                <a:gd name="T73" fmla="*/ 160 h 248"/>
                <a:gd name="T74" fmla="*/ 14 w 122"/>
                <a:gd name="T75" fmla="*/ 168 h 248"/>
                <a:gd name="T76" fmla="*/ 10 w 122"/>
                <a:gd name="T77" fmla="*/ 171 h 248"/>
                <a:gd name="T78" fmla="*/ 11 w 122"/>
                <a:gd name="T79" fmla="*/ 176 h 248"/>
                <a:gd name="T80" fmla="*/ 23 w 122"/>
                <a:gd name="T81" fmla="*/ 199 h 248"/>
                <a:gd name="T82" fmla="*/ 27 w 122"/>
                <a:gd name="T83" fmla="*/ 201 h 248"/>
                <a:gd name="T84" fmla="*/ 32 w 122"/>
                <a:gd name="T85" fmla="*/ 201 h 248"/>
                <a:gd name="T86" fmla="*/ 46 w 122"/>
                <a:gd name="T87" fmla="*/ 194 h 248"/>
                <a:gd name="T88" fmla="*/ 49 w 122"/>
                <a:gd name="T89" fmla="*/ 217 h 248"/>
                <a:gd name="T90" fmla="*/ 49 w 122"/>
                <a:gd name="T91" fmla="*/ 220 h 248"/>
                <a:gd name="T92" fmla="*/ 51 w 122"/>
                <a:gd name="T93" fmla="*/ 224 h 248"/>
                <a:gd name="T94" fmla="*/ 74 w 122"/>
                <a:gd name="T95" fmla="*/ 239 h 248"/>
                <a:gd name="T96" fmla="*/ 76 w 122"/>
                <a:gd name="T97" fmla="*/ 239 h 248"/>
                <a:gd name="T98" fmla="*/ 81 w 122"/>
                <a:gd name="T99" fmla="*/ 238 h 248"/>
                <a:gd name="T100" fmla="*/ 91 w 122"/>
                <a:gd name="T101" fmla="*/ 223 h 248"/>
                <a:gd name="T102" fmla="*/ 106 w 122"/>
                <a:gd name="T103" fmla="*/ 227 h 248"/>
                <a:gd name="T104" fmla="*/ 106 w 122"/>
                <a:gd name="T105" fmla="*/ 242 h 248"/>
                <a:gd name="T106" fmla="*/ 108 w 122"/>
                <a:gd name="T107" fmla="*/ 247 h 248"/>
                <a:gd name="T108" fmla="*/ 113 w 122"/>
                <a:gd name="T109" fmla="*/ 248 h 248"/>
                <a:gd name="T110" fmla="*/ 122 w 122"/>
                <a:gd name="T111"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248">
                  <a:moveTo>
                    <a:pt x="122" y="190"/>
                  </a:moveTo>
                  <a:lnTo>
                    <a:pt x="122" y="190"/>
                  </a:lnTo>
                  <a:lnTo>
                    <a:pt x="108" y="189"/>
                  </a:lnTo>
                  <a:lnTo>
                    <a:pt x="97" y="185"/>
                  </a:lnTo>
                  <a:lnTo>
                    <a:pt x="86" y="179"/>
                  </a:lnTo>
                  <a:lnTo>
                    <a:pt x="76" y="170"/>
                  </a:lnTo>
                  <a:lnTo>
                    <a:pt x="69" y="160"/>
                  </a:lnTo>
                  <a:lnTo>
                    <a:pt x="63" y="149"/>
                  </a:lnTo>
                  <a:lnTo>
                    <a:pt x="59" y="137"/>
                  </a:lnTo>
                  <a:lnTo>
                    <a:pt x="58" y="123"/>
                  </a:lnTo>
                  <a:lnTo>
                    <a:pt x="58" y="123"/>
                  </a:lnTo>
                  <a:lnTo>
                    <a:pt x="59" y="111"/>
                  </a:lnTo>
                  <a:lnTo>
                    <a:pt x="63" y="99"/>
                  </a:lnTo>
                  <a:lnTo>
                    <a:pt x="69" y="88"/>
                  </a:lnTo>
                  <a:lnTo>
                    <a:pt x="76" y="78"/>
                  </a:lnTo>
                  <a:lnTo>
                    <a:pt x="86" y="69"/>
                  </a:lnTo>
                  <a:lnTo>
                    <a:pt x="97" y="63"/>
                  </a:lnTo>
                  <a:lnTo>
                    <a:pt x="108" y="59"/>
                  </a:lnTo>
                  <a:lnTo>
                    <a:pt x="122" y="58"/>
                  </a:lnTo>
                  <a:lnTo>
                    <a:pt x="122"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22" y="248"/>
                  </a:lnTo>
                  <a:lnTo>
                    <a:pt x="122" y="19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4" name="Freeform 273"/>
            <p:cNvSpPr>
              <a:spLocks/>
            </p:cNvSpPr>
            <p:nvPr/>
          </p:nvSpPr>
          <p:spPr bwMode="auto">
            <a:xfrm>
              <a:off x="944563" y="6272213"/>
              <a:ext cx="131763" cy="257175"/>
            </a:xfrm>
            <a:custGeom>
              <a:avLst/>
              <a:gdLst>
                <a:gd name="T0" fmla="*/ 3 w 83"/>
                <a:gd name="T1" fmla="*/ 0 h 162"/>
                <a:gd name="T2" fmla="*/ 0 w 83"/>
                <a:gd name="T3" fmla="*/ 15 h 162"/>
                <a:gd name="T4" fmla="*/ 3 w 83"/>
                <a:gd name="T5" fmla="*/ 15 h 162"/>
                <a:gd name="T6" fmla="*/ 16 w 83"/>
                <a:gd name="T7" fmla="*/ 16 h 162"/>
                <a:gd name="T8" fmla="*/ 40 w 83"/>
                <a:gd name="T9" fmla="*/ 26 h 162"/>
                <a:gd name="T10" fmla="*/ 57 w 83"/>
                <a:gd name="T11" fmla="*/ 43 h 162"/>
                <a:gd name="T12" fmla="*/ 68 w 83"/>
                <a:gd name="T13" fmla="*/ 68 h 162"/>
                <a:gd name="T14" fmla="*/ 69 w 83"/>
                <a:gd name="T15" fmla="*/ 80 h 162"/>
                <a:gd name="T16" fmla="*/ 63 w 83"/>
                <a:gd name="T17" fmla="*/ 106 h 162"/>
                <a:gd name="T18" fmla="*/ 49 w 83"/>
                <a:gd name="T19" fmla="*/ 128 h 162"/>
                <a:gd name="T20" fmla="*/ 28 w 83"/>
                <a:gd name="T21" fmla="*/ 142 h 162"/>
                <a:gd name="T22" fmla="*/ 3 w 83"/>
                <a:gd name="T23" fmla="*/ 147 h 162"/>
                <a:gd name="T24" fmla="*/ 0 w 83"/>
                <a:gd name="T25" fmla="*/ 147 h 162"/>
                <a:gd name="T26" fmla="*/ 0 w 83"/>
                <a:gd name="T27" fmla="*/ 162 h 162"/>
                <a:gd name="T28" fmla="*/ 3 w 83"/>
                <a:gd name="T29" fmla="*/ 162 h 162"/>
                <a:gd name="T30" fmla="*/ 19 w 83"/>
                <a:gd name="T31" fmla="*/ 161 h 162"/>
                <a:gd name="T32" fmla="*/ 33 w 83"/>
                <a:gd name="T33" fmla="*/ 156 h 162"/>
                <a:gd name="T34" fmla="*/ 47 w 83"/>
                <a:gd name="T35" fmla="*/ 148 h 162"/>
                <a:gd name="T36" fmla="*/ 59 w 83"/>
                <a:gd name="T37" fmla="*/ 138 h 162"/>
                <a:gd name="T38" fmla="*/ 69 w 83"/>
                <a:gd name="T39" fmla="*/ 126 h 162"/>
                <a:gd name="T40" fmla="*/ 77 w 83"/>
                <a:gd name="T41" fmla="*/ 112 h 162"/>
                <a:gd name="T42" fmla="*/ 81 w 83"/>
                <a:gd name="T43" fmla="*/ 98 h 162"/>
                <a:gd name="T44" fmla="*/ 83 w 83"/>
                <a:gd name="T45" fmla="*/ 82 h 162"/>
                <a:gd name="T46" fmla="*/ 83 w 83"/>
                <a:gd name="T47" fmla="*/ 73 h 162"/>
                <a:gd name="T48" fmla="*/ 79 w 83"/>
                <a:gd name="T49" fmla="*/ 57 h 162"/>
                <a:gd name="T50" fmla="*/ 73 w 83"/>
                <a:gd name="T51" fmla="*/ 42 h 162"/>
                <a:gd name="T52" fmla="*/ 64 w 83"/>
                <a:gd name="T53" fmla="*/ 30 h 162"/>
                <a:gd name="T54" fmla="*/ 54 w 83"/>
                <a:gd name="T55" fmla="*/ 19 h 162"/>
                <a:gd name="T56" fmla="*/ 41 w 83"/>
                <a:gd name="T57" fmla="*/ 10 h 162"/>
                <a:gd name="T58" fmla="*/ 26 w 83"/>
                <a:gd name="T59" fmla="*/ 4 h 162"/>
                <a:gd name="T60" fmla="*/ 10 w 83"/>
                <a:gd name="T61" fmla="*/ 0 h 162"/>
                <a:gd name="T62" fmla="*/ 3 w 83"/>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162">
                  <a:moveTo>
                    <a:pt x="3" y="0"/>
                  </a:moveTo>
                  <a:lnTo>
                    <a:pt x="3" y="0"/>
                  </a:lnTo>
                  <a:lnTo>
                    <a:pt x="0" y="0"/>
                  </a:lnTo>
                  <a:lnTo>
                    <a:pt x="0" y="15"/>
                  </a:lnTo>
                  <a:lnTo>
                    <a:pt x="0" y="15"/>
                  </a:lnTo>
                  <a:lnTo>
                    <a:pt x="3" y="15"/>
                  </a:lnTo>
                  <a:lnTo>
                    <a:pt x="3" y="15"/>
                  </a:lnTo>
                  <a:lnTo>
                    <a:pt x="16" y="16"/>
                  </a:lnTo>
                  <a:lnTo>
                    <a:pt x="28" y="20"/>
                  </a:lnTo>
                  <a:lnTo>
                    <a:pt x="40" y="26"/>
                  </a:lnTo>
                  <a:lnTo>
                    <a:pt x="49" y="33"/>
                  </a:lnTo>
                  <a:lnTo>
                    <a:pt x="57" y="43"/>
                  </a:lnTo>
                  <a:lnTo>
                    <a:pt x="63" y="56"/>
                  </a:lnTo>
                  <a:lnTo>
                    <a:pt x="68" y="68"/>
                  </a:lnTo>
                  <a:lnTo>
                    <a:pt x="69" y="80"/>
                  </a:lnTo>
                  <a:lnTo>
                    <a:pt x="69" y="80"/>
                  </a:lnTo>
                  <a:lnTo>
                    <a:pt x="68" y="94"/>
                  </a:lnTo>
                  <a:lnTo>
                    <a:pt x="63" y="106"/>
                  </a:lnTo>
                  <a:lnTo>
                    <a:pt x="57" y="119"/>
                  </a:lnTo>
                  <a:lnTo>
                    <a:pt x="49" y="128"/>
                  </a:lnTo>
                  <a:lnTo>
                    <a:pt x="40" y="136"/>
                  </a:lnTo>
                  <a:lnTo>
                    <a:pt x="28" y="142"/>
                  </a:lnTo>
                  <a:lnTo>
                    <a:pt x="16" y="146"/>
                  </a:lnTo>
                  <a:lnTo>
                    <a:pt x="3" y="147"/>
                  </a:lnTo>
                  <a:lnTo>
                    <a:pt x="3" y="147"/>
                  </a:lnTo>
                  <a:lnTo>
                    <a:pt x="0" y="147"/>
                  </a:lnTo>
                  <a:lnTo>
                    <a:pt x="0" y="162"/>
                  </a:lnTo>
                  <a:lnTo>
                    <a:pt x="0" y="162"/>
                  </a:lnTo>
                  <a:lnTo>
                    <a:pt x="3" y="162"/>
                  </a:lnTo>
                  <a:lnTo>
                    <a:pt x="3" y="162"/>
                  </a:lnTo>
                  <a:lnTo>
                    <a:pt x="10" y="162"/>
                  </a:lnTo>
                  <a:lnTo>
                    <a:pt x="19" y="161"/>
                  </a:lnTo>
                  <a:lnTo>
                    <a:pt x="26" y="158"/>
                  </a:lnTo>
                  <a:lnTo>
                    <a:pt x="33" y="156"/>
                  </a:lnTo>
                  <a:lnTo>
                    <a:pt x="41" y="152"/>
                  </a:lnTo>
                  <a:lnTo>
                    <a:pt x="47" y="148"/>
                  </a:lnTo>
                  <a:lnTo>
                    <a:pt x="54" y="143"/>
                  </a:lnTo>
                  <a:lnTo>
                    <a:pt x="59" y="138"/>
                  </a:lnTo>
                  <a:lnTo>
                    <a:pt x="64" y="132"/>
                  </a:lnTo>
                  <a:lnTo>
                    <a:pt x="69" y="126"/>
                  </a:lnTo>
                  <a:lnTo>
                    <a:pt x="73" y="120"/>
                  </a:lnTo>
                  <a:lnTo>
                    <a:pt x="77" y="112"/>
                  </a:lnTo>
                  <a:lnTo>
                    <a:pt x="79" y="105"/>
                  </a:lnTo>
                  <a:lnTo>
                    <a:pt x="81" y="98"/>
                  </a:lnTo>
                  <a:lnTo>
                    <a:pt x="83" y="89"/>
                  </a:lnTo>
                  <a:lnTo>
                    <a:pt x="83" y="82"/>
                  </a:lnTo>
                  <a:lnTo>
                    <a:pt x="83" y="82"/>
                  </a:lnTo>
                  <a:lnTo>
                    <a:pt x="83" y="73"/>
                  </a:lnTo>
                  <a:lnTo>
                    <a:pt x="81" y="64"/>
                  </a:lnTo>
                  <a:lnTo>
                    <a:pt x="79" y="57"/>
                  </a:lnTo>
                  <a:lnTo>
                    <a:pt x="77" y="50"/>
                  </a:lnTo>
                  <a:lnTo>
                    <a:pt x="73" y="42"/>
                  </a:lnTo>
                  <a:lnTo>
                    <a:pt x="69" y="36"/>
                  </a:lnTo>
                  <a:lnTo>
                    <a:pt x="64" y="30"/>
                  </a:lnTo>
                  <a:lnTo>
                    <a:pt x="59" y="24"/>
                  </a:lnTo>
                  <a:lnTo>
                    <a:pt x="54" y="19"/>
                  </a:lnTo>
                  <a:lnTo>
                    <a:pt x="47" y="14"/>
                  </a:lnTo>
                  <a:lnTo>
                    <a:pt x="41" y="10"/>
                  </a:lnTo>
                  <a:lnTo>
                    <a:pt x="33" y="6"/>
                  </a:lnTo>
                  <a:lnTo>
                    <a:pt x="26" y="4"/>
                  </a:lnTo>
                  <a:lnTo>
                    <a:pt x="19" y="1"/>
                  </a:lnTo>
                  <a:lnTo>
                    <a:pt x="10" y="0"/>
                  </a:lnTo>
                  <a:lnTo>
                    <a:pt x="3" y="0"/>
                  </a:lnTo>
                  <a:lnTo>
                    <a:pt x="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nvGrpSpPr>
          <p:cNvPr id="1172" name="Group 10">
            <a:extLst>
              <a:ext uri="{FF2B5EF4-FFF2-40B4-BE49-F238E27FC236}">
                <a16:creationId xmlns:a16="http://schemas.microsoft.com/office/drawing/2014/main" xmlns="" id="{AFA61032-1389-440A-AEBF-CE1EF206C899}"/>
              </a:ext>
            </a:extLst>
          </p:cNvPr>
          <p:cNvGrpSpPr>
            <a:grpSpLocks noChangeAspect="1"/>
          </p:cNvGrpSpPr>
          <p:nvPr/>
        </p:nvGrpSpPr>
        <p:grpSpPr bwMode="auto">
          <a:xfrm>
            <a:off x="8963171" y="2915555"/>
            <a:ext cx="322361" cy="196798"/>
            <a:chOff x="1934" y="1588"/>
            <a:chExt cx="1869" cy="1141"/>
          </a:xfrm>
          <a:solidFill>
            <a:schemeClr val="bg1"/>
          </a:solidFill>
        </p:grpSpPr>
        <p:sp>
          <p:nvSpPr>
            <p:cNvPr id="1173" name="Freeform 11">
              <a:extLst>
                <a:ext uri="{FF2B5EF4-FFF2-40B4-BE49-F238E27FC236}">
                  <a16:creationId xmlns:a16="http://schemas.microsoft.com/office/drawing/2014/main" xmlns="" id="{04A9016F-D977-44CE-AD4D-BC3A3813E869}"/>
                </a:ext>
              </a:extLst>
            </p:cNvPr>
            <p:cNvSpPr>
              <a:spLocks/>
            </p:cNvSpPr>
            <p:nvPr/>
          </p:nvSpPr>
          <p:spPr bwMode="auto">
            <a:xfrm>
              <a:off x="1934" y="1631"/>
              <a:ext cx="349" cy="682"/>
            </a:xfrm>
            <a:custGeom>
              <a:avLst/>
              <a:gdLst/>
              <a:ahLst/>
              <a:cxnLst>
                <a:cxn ang="0">
                  <a:pos x="10" y="243"/>
                </a:cxn>
                <a:cxn ang="0">
                  <a:pos x="75" y="30"/>
                </a:cxn>
                <a:cxn ang="0">
                  <a:pos x="112" y="13"/>
                </a:cxn>
                <a:cxn ang="0">
                  <a:pos x="148" y="32"/>
                </a:cxn>
                <a:cxn ang="0">
                  <a:pos x="79" y="289"/>
                </a:cxn>
                <a:cxn ang="0">
                  <a:pos x="28" y="279"/>
                </a:cxn>
                <a:cxn ang="0">
                  <a:pos x="10" y="243"/>
                </a:cxn>
              </a:cxnLst>
              <a:rect l="0" t="0" r="r" b="b"/>
              <a:pathLst>
                <a:path w="148" h="289">
                  <a:moveTo>
                    <a:pt x="10" y="243"/>
                  </a:moveTo>
                  <a:cubicBezTo>
                    <a:pt x="75" y="30"/>
                    <a:pt x="75" y="30"/>
                    <a:pt x="75" y="30"/>
                  </a:cubicBezTo>
                  <a:cubicBezTo>
                    <a:pt x="75" y="30"/>
                    <a:pt x="87" y="0"/>
                    <a:pt x="112" y="13"/>
                  </a:cubicBezTo>
                  <a:cubicBezTo>
                    <a:pt x="137" y="25"/>
                    <a:pt x="148" y="32"/>
                    <a:pt x="148" y="32"/>
                  </a:cubicBezTo>
                  <a:cubicBezTo>
                    <a:pt x="148" y="32"/>
                    <a:pt x="76" y="144"/>
                    <a:pt x="79" y="289"/>
                  </a:cubicBezTo>
                  <a:cubicBezTo>
                    <a:pt x="28" y="279"/>
                    <a:pt x="28" y="279"/>
                    <a:pt x="28" y="279"/>
                  </a:cubicBezTo>
                  <a:cubicBezTo>
                    <a:pt x="28" y="279"/>
                    <a:pt x="0" y="275"/>
                    <a:pt x="1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4" name="Freeform 12">
              <a:extLst>
                <a:ext uri="{FF2B5EF4-FFF2-40B4-BE49-F238E27FC236}">
                  <a16:creationId xmlns:a16="http://schemas.microsoft.com/office/drawing/2014/main" xmlns="" id="{BF41BDB9-C64D-462E-8B50-97310902BBF2}"/>
                </a:ext>
              </a:extLst>
            </p:cNvPr>
            <p:cNvSpPr>
              <a:spLocks/>
            </p:cNvSpPr>
            <p:nvPr/>
          </p:nvSpPr>
          <p:spPr bwMode="auto">
            <a:xfrm>
              <a:off x="3519" y="1685"/>
              <a:ext cx="284" cy="633"/>
            </a:xfrm>
            <a:custGeom>
              <a:avLst/>
              <a:gdLst/>
              <a:ahLst/>
              <a:cxnLst>
                <a:cxn ang="0">
                  <a:pos x="0" y="28"/>
                </a:cxn>
                <a:cxn ang="0">
                  <a:pos x="66" y="10"/>
                </a:cxn>
                <a:cxn ang="0">
                  <a:pos x="96" y="43"/>
                </a:cxn>
                <a:cxn ang="0">
                  <a:pos x="120" y="244"/>
                </a:cxn>
                <a:cxn ang="0">
                  <a:pos x="99" y="268"/>
                </a:cxn>
                <a:cxn ang="0">
                  <a:pos x="60" y="268"/>
                </a:cxn>
                <a:cxn ang="0">
                  <a:pos x="0" y="28"/>
                </a:cxn>
              </a:cxnLst>
              <a:rect l="0" t="0" r="r" b="b"/>
              <a:pathLst>
                <a:path w="120" h="268">
                  <a:moveTo>
                    <a:pt x="0" y="28"/>
                  </a:moveTo>
                  <a:cubicBezTo>
                    <a:pt x="66" y="10"/>
                    <a:pt x="66" y="10"/>
                    <a:pt x="66" y="10"/>
                  </a:cubicBezTo>
                  <a:cubicBezTo>
                    <a:pt x="66" y="10"/>
                    <a:pt x="96" y="0"/>
                    <a:pt x="96" y="43"/>
                  </a:cubicBezTo>
                  <a:cubicBezTo>
                    <a:pt x="100" y="87"/>
                    <a:pt x="120" y="244"/>
                    <a:pt x="120" y="244"/>
                  </a:cubicBezTo>
                  <a:cubicBezTo>
                    <a:pt x="120" y="244"/>
                    <a:pt x="114" y="268"/>
                    <a:pt x="99" y="268"/>
                  </a:cubicBezTo>
                  <a:cubicBezTo>
                    <a:pt x="84" y="268"/>
                    <a:pt x="60" y="268"/>
                    <a:pt x="60" y="268"/>
                  </a:cubicBezTo>
                  <a:cubicBezTo>
                    <a:pt x="60" y="268"/>
                    <a:pt x="88" y="123"/>
                    <a:pt x="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5" name="Freeform 13">
              <a:extLst>
                <a:ext uri="{FF2B5EF4-FFF2-40B4-BE49-F238E27FC236}">
                  <a16:creationId xmlns:a16="http://schemas.microsoft.com/office/drawing/2014/main" xmlns="" id="{DA163D8A-4A55-4DAB-8F96-4DB617D4E75C}"/>
                </a:ext>
              </a:extLst>
            </p:cNvPr>
            <p:cNvSpPr>
              <a:spLocks/>
            </p:cNvSpPr>
            <p:nvPr/>
          </p:nvSpPr>
          <p:spPr bwMode="auto">
            <a:xfrm>
              <a:off x="2227" y="2290"/>
              <a:ext cx="595" cy="439"/>
            </a:xfrm>
            <a:custGeom>
              <a:avLst/>
              <a:gdLst/>
              <a:ahLst/>
              <a:cxnLst>
                <a:cxn ang="0">
                  <a:pos x="222" y="57"/>
                </a:cxn>
                <a:cxn ang="0">
                  <a:pos x="200" y="63"/>
                </a:cxn>
                <a:cxn ang="0">
                  <a:pos x="202" y="53"/>
                </a:cxn>
                <a:cxn ang="0">
                  <a:pos x="175" y="13"/>
                </a:cxn>
                <a:cxn ang="0">
                  <a:pos x="133" y="39"/>
                </a:cxn>
                <a:cxn ang="0">
                  <a:pos x="132" y="41"/>
                </a:cxn>
                <a:cxn ang="0">
                  <a:pos x="132" y="41"/>
                </a:cxn>
                <a:cxn ang="0">
                  <a:pos x="103" y="2"/>
                </a:cxn>
                <a:cxn ang="0">
                  <a:pos x="66" y="28"/>
                </a:cxn>
                <a:cxn ang="0">
                  <a:pos x="31" y="1"/>
                </a:cxn>
                <a:cxn ang="0">
                  <a:pos x="2" y="37"/>
                </a:cxn>
                <a:cxn ang="0">
                  <a:pos x="7" y="80"/>
                </a:cxn>
                <a:cxn ang="0">
                  <a:pos x="39" y="108"/>
                </a:cxn>
                <a:cxn ang="0">
                  <a:pos x="42" y="108"/>
                </a:cxn>
                <a:cxn ang="0">
                  <a:pos x="59" y="101"/>
                </a:cxn>
                <a:cxn ang="0">
                  <a:pos x="87" y="130"/>
                </a:cxn>
                <a:cxn ang="0">
                  <a:pos x="91" y="131"/>
                </a:cxn>
                <a:cxn ang="0">
                  <a:pos x="114" y="120"/>
                </a:cxn>
                <a:cxn ang="0">
                  <a:pos x="142" y="155"/>
                </a:cxn>
                <a:cxn ang="0">
                  <a:pos x="150" y="155"/>
                </a:cxn>
                <a:cxn ang="0">
                  <a:pos x="180" y="140"/>
                </a:cxn>
                <a:cxn ang="0">
                  <a:pos x="179" y="150"/>
                </a:cxn>
                <a:cxn ang="0">
                  <a:pos x="207" y="186"/>
                </a:cxn>
                <a:cxn ang="0">
                  <a:pos x="211" y="186"/>
                </a:cxn>
                <a:cxn ang="0">
                  <a:pos x="242" y="158"/>
                </a:cxn>
                <a:cxn ang="0">
                  <a:pos x="250" y="93"/>
                </a:cxn>
                <a:cxn ang="0">
                  <a:pos x="222" y="57"/>
                </a:cxn>
              </a:cxnLst>
              <a:rect l="0" t="0" r="r" b="b"/>
              <a:pathLst>
                <a:path w="252" h="186">
                  <a:moveTo>
                    <a:pt x="222" y="57"/>
                  </a:moveTo>
                  <a:cubicBezTo>
                    <a:pt x="214" y="56"/>
                    <a:pt x="206" y="58"/>
                    <a:pt x="200" y="63"/>
                  </a:cubicBezTo>
                  <a:cubicBezTo>
                    <a:pt x="202" y="53"/>
                    <a:pt x="202" y="53"/>
                    <a:pt x="202" y="53"/>
                  </a:cubicBezTo>
                  <a:cubicBezTo>
                    <a:pt x="207" y="35"/>
                    <a:pt x="194" y="17"/>
                    <a:pt x="175" y="13"/>
                  </a:cubicBezTo>
                  <a:cubicBezTo>
                    <a:pt x="156" y="9"/>
                    <a:pt x="137" y="20"/>
                    <a:pt x="133" y="39"/>
                  </a:cubicBezTo>
                  <a:cubicBezTo>
                    <a:pt x="132" y="41"/>
                    <a:pt x="132" y="41"/>
                    <a:pt x="132" y="41"/>
                  </a:cubicBezTo>
                  <a:cubicBezTo>
                    <a:pt x="132" y="41"/>
                    <a:pt x="132" y="41"/>
                    <a:pt x="132" y="41"/>
                  </a:cubicBezTo>
                  <a:cubicBezTo>
                    <a:pt x="134" y="23"/>
                    <a:pt x="120" y="4"/>
                    <a:pt x="103" y="2"/>
                  </a:cubicBezTo>
                  <a:cubicBezTo>
                    <a:pt x="86" y="0"/>
                    <a:pt x="70" y="12"/>
                    <a:pt x="66" y="28"/>
                  </a:cubicBezTo>
                  <a:cubicBezTo>
                    <a:pt x="63" y="12"/>
                    <a:pt x="48" y="0"/>
                    <a:pt x="31" y="1"/>
                  </a:cubicBezTo>
                  <a:cubicBezTo>
                    <a:pt x="13" y="3"/>
                    <a:pt x="0" y="19"/>
                    <a:pt x="2" y="37"/>
                  </a:cubicBezTo>
                  <a:cubicBezTo>
                    <a:pt x="7" y="80"/>
                    <a:pt x="7" y="80"/>
                    <a:pt x="7" y="80"/>
                  </a:cubicBezTo>
                  <a:cubicBezTo>
                    <a:pt x="9" y="96"/>
                    <a:pt x="23" y="108"/>
                    <a:pt x="39" y="108"/>
                  </a:cubicBezTo>
                  <a:cubicBezTo>
                    <a:pt x="40" y="108"/>
                    <a:pt x="41" y="108"/>
                    <a:pt x="42" y="108"/>
                  </a:cubicBezTo>
                  <a:cubicBezTo>
                    <a:pt x="49" y="108"/>
                    <a:pt x="54" y="105"/>
                    <a:pt x="59" y="101"/>
                  </a:cubicBezTo>
                  <a:cubicBezTo>
                    <a:pt x="60" y="116"/>
                    <a:pt x="71" y="129"/>
                    <a:pt x="87" y="130"/>
                  </a:cubicBezTo>
                  <a:cubicBezTo>
                    <a:pt x="88" y="131"/>
                    <a:pt x="89" y="131"/>
                    <a:pt x="91" y="131"/>
                  </a:cubicBezTo>
                  <a:cubicBezTo>
                    <a:pt x="100" y="131"/>
                    <a:pt x="108" y="127"/>
                    <a:pt x="114" y="120"/>
                  </a:cubicBezTo>
                  <a:cubicBezTo>
                    <a:pt x="114" y="136"/>
                    <a:pt x="125" y="151"/>
                    <a:pt x="142" y="155"/>
                  </a:cubicBezTo>
                  <a:cubicBezTo>
                    <a:pt x="145" y="155"/>
                    <a:pt x="147" y="155"/>
                    <a:pt x="150" y="155"/>
                  </a:cubicBezTo>
                  <a:cubicBezTo>
                    <a:pt x="162" y="155"/>
                    <a:pt x="174" y="149"/>
                    <a:pt x="180" y="140"/>
                  </a:cubicBezTo>
                  <a:cubicBezTo>
                    <a:pt x="179" y="150"/>
                    <a:pt x="179" y="150"/>
                    <a:pt x="179" y="150"/>
                  </a:cubicBezTo>
                  <a:cubicBezTo>
                    <a:pt x="177" y="168"/>
                    <a:pt x="189" y="184"/>
                    <a:pt x="207" y="186"/>
                  </a:cubicBezTo>
                  <a:cubicBezTo>
                    <a:pt x="208" y="186"/>
                    <a:pt x="209" y="186"/>
                    <a:pt x="211" y="186"/>
                  </a:cubicBezTo>
                  <a:cubicBezTo>
                    <a:pt x="226" y="186"/>
                    <a:pt x="240" y="174"/>
                    <a:pt x="242" y="158"/>
                  </a:cubicBezTo>
                  <a:cubicBezTo>
                    <a:pt x="250" y="93"/>
                    <a:pt x="250" y="93"/>
                    <a:pt x="250" y="93"/>
                  </a:cubicBezTo>
                  <a:cubicBezTo>
                    <a:pt x="252" y="75"/>
                    <a:pt x="240" y="59"/>
                    <a:pt x="222"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6" name="Freeform 14">
              <a:extLst>
                <a:ext uri="{FF2B5EF4-FFF2-40B4-BE49-F238E27FC236}">
                  <a16:creationId xmlns:a16="http://schemas.microsoft.com/office/drawing/2014/main" xmlns="" id="{85824556-5560-43CA-A034-C0FF16EE9E87}"/>
                </a:ext>
              </a:extLst>
            </p:cNvPr>
            <p:cNvSpPr>
              <a:spLocks/>
            </p:cNvSpPr>
            <p:nvPr/>
          </p:nvSpPr>
          <p:spPr bwMode="auto">
            <a:xfrm>
              <a:off x="2373" y="1588"/>
              <a:ext cx="1267" cy="725"/>
            </a:xfrm>
            <a:custGeom>
              <a:avLst/>
              <a:gdLst/>
              <a:ahLst/>
              <a:cxnLst>
                <a:cxn ang="0">
                  <a:pos x="466" y="90"/>
                </a:cxn>
                <a:cxn ang="0">
                  <a:pos x="374" y="95"/>
                </a:cxn>
                <a:cxn ang="0">
                  <a:pos x="193" y="6"/>
                </a:cxn>
                <a:cxn ang="0">
                  <a:pos x="153" y="7"/>
                </a:cxn>
                <a:cxn ang="0">
                  <a:pos x="20" y="80"/>
                </a:cxn>
                <a:cxn ang="0">
                  <a:pos x="15" y="138"/>
                </a:cxn>
                <a:cxn ang="0">
                  <a:pos x="72" y="152"/>
                </a:cxn>
                <a:cxn ang="0">
                  <a:pos x="172" y="93"/>
                </a:cxn>
                <a:cxn ang="0">
                  <a:pos x="241" y="127"/>
                </a:cxn>
                <a:cxn ang="0">
                  <a:pos x="484" y="307"/>
                </a:cxn>
                <a:cxn ang="0">
                  <a:pos x="524" y="298"/>
                </a:cxn>
                <a:cxn ang="0">
                  <a:pos x="466" y="90"/>
                </a:cxn>
              </a:cxnLst>
              <a:rect l="0" t="0" r="r" b="b"/>
              <a:pathLst>
                <a:path w="536" h="307">
                  <a:moveTo>
                    <a:pt x="466" y="90"/>
                  </a:moveTo>
                  <a:cubicBezTo>
                    <a:pt x="374" y="95"/>
                    <a:pt x="374" y="95"/>
                    <a:pt x="374" y="95"/>
                  </a:cubicBezTo>
                  <a:cubicBezTo>
                    <a:pt x="193" y="6"/>
                    <a:pt x="193" y="6"/>
                    <a:pt x="193" y="6"/>
                  </a:cubicBezTo>
                  <a:cubicBezTo>
                    <a:pt x="180" y="0"/>
                    <a:pt x="165" y="0"/>
                    <a:pt x="153" y="7"/>
                  </a:cubicBezTo>
                  <a:cubicBezTo>
                    <a:pt x="20" y="80"/>
                    <a:pt x="20" y="80"/>
                    <a:pt x="20" y="80"/>
                  </a:cubicBezTo>
                  <a:cubicBezTo>
                    <a:pt x="0" y="92"/>
                    <a:pt x="3" y="118"/>
                    <a:pt x="15" y="138"/>
                  </a:cubicBezTo>
                  <a:cubicBezTo>
                    <a:pt x="26" y="158"/>
                    <a:pt x="52" y="164"/>
                    <a:pt x="72" y="152"/>
                  </a:cubicBezTo>
                  <a:cubicBezTo>
                    <a:pt x="172" y="93"/>
                    <a:pt x="172" y="93"/>
                    <a:pt x="172" y="93"/>
                  </a:cubicBezTo>
                  <a:cubicBezTo>
                    <a:pt x="241" y="127"/>
                    <a:pt x="241" y="127"/>
                    <a:pt x="241" y="127"/>
                  </a:cubicBezTo>
                  <a:cubicBezTo>
                    <a:pt x="484" y="307"/>
                    <a:pt x="484" y="307"/>
                    <a:pt x="484" y="307"/>
                  </a:cubicBezTo>
                  <a:cubicBezTo>
                    <a:pt x="524" y="298"/>
                    <a:pt x="524" y="298"/>
                    <a:pt x="524" y="298"/>
                  </a:cubicBezTo>
                  <a:cubicBezTo>
                    <a:pt x="536" y="159"/>
                    <a:pt x="466" y="90"/>
                    <a:pt x="466" y="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7" name="Freeform 15">
              <a:extLst>
                <a:ext uri="{FF2B5EF4-FFF2-40B4-BE49-F238E27FC236}">
                  <a16:creationId xmlns:a16="http://schemas.microsoft.com/office/drawing/2014/main" xmlns="" id="{75B9CF6D-A6C8-4E87-9839-250C2F254525}"/>
                </a:ext>
              </a:extLst>
            </p:cNvPr>
            <p:cNvSpPr>
              <a:spLocks/>
            </p:cNvSpPr>
            <p:nvPr/>
          </p:nvSpPr>
          <p:spPr bwMode="auto">
            <a:xfrm>
              <a:off x="3006" y="2368"/>
              <a:ext cx="1" cy="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8" name="Freeform 16">
              <a:extLst>
                <a:ext uri="{FF2B5EF4-FFF2-40B4-BE49-F238E27FC236}">
                  <a16:creationId xmlns:a16="http://schemas.microsoft.com/office/drawing/2014/main" xmlns="" id="{70B59F1C-B2BC-41C0-A8B3-0AF008BB92BD}"/>
                </a:ext>
              </a:extLst>
            </p:cNvPr>
            <p:cNvSpPr>
              <a:spLocks/>
            </p:cNvSpPr>
            <p:nvPr/>
          </p:nvSpPr>
          <p:spPr bwMode="auto">
            <a:xfrm>
              <a:off x="3122" y="2292"/>
              <a:ext cx="1" cy="3"/>
            </a:xfrm>
            <a:custGeom>
              <a:avLst/>
              <a:gdLst/>
              <a:ahLst/>
              <a:cxnLst>
                <a:cxn ang="0">
                  <a:pos x="0" y="0"/>
                </a:cxn>
                <a:cxn ang="0">
                  <a:pos x="0" y="1"/>
                </a:cxn>
                <a:cxn ang="0">
                  <a:pos x="0" y="0"/>
                </a:cxn>
              </a:cxnLst>
              <a:rect l="0" t="0" r="r" b="b"/>
              <a:pathLst>
                <a:path h="1">
                  <a:moveTo>
                    <a:pt x="0" y="0"/>
                  </a:moveTo>
                  <a:cubicBezTo>
                    <a:pt x="0" y="1"/>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9" name="Freeform 17">
              <a:extLst>
                <a:ext uri="{FF2B5EF4-FFF2-40B4-BE49-F238E27FC236}">
                  <a16:creationId xmlns:a16="http://schemas.microsoft.com/office/drawing/2014/main" xmlns="" id="{CFB0AB67-EFE3-4F53-9B38-99C571B74C4C}"/>
                </a:ext>
              </a:extLst>
            </p:cNvPr>
            <p:cNvSpPr>
              <a:spLocks/>
            </p:cNvSpPr>
            <p:nvPr/>
          </p:nvSpPr>
          <p:spPr bwMode="auto">
            <a:xfrm>
              <a:off x="2936" y="2550"/>
              <a:ext cx="30" cy="23"/>
            </a:xfrm>
            <a:custGeom>
              <a:avLst/>
              <a:gdLst/>
              <a:ahLst/>
              <a:cxnLst>
                <a:cxn ang="0">
                  <a:pos x="0" y="1"/>
                </a:cxn>
                <a:cxn ang="0">
                  <a:pos x="13" y="10"/>
                </a:cxn>
                <a:cxn ang="0">
                  <a:pos x="0" y="0"/>
                </a:cxn>
                <a:cxn ang="0">
                  <a:pos x="0" y="1"/>
                </a:cxn>
              </a:cxnLst>
              <a:rect l="0" t="0" r="r" b="b"/>
              <a:pathLst>
                <a:path w="13" h="10">
                  <a:moveTo>
                    <a:pt x="0" y="1"/>
                  </a:moveTo>
                  <a:cubicBezTo>
                    <a:pt x="13" y="10"/>
                    <a:pt x="13" y="10"/>
                    <a:pt x="13" y="1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80" name="Freeform 18">
              <a:extLst>
                <a:ext uri="{FF2B5EF4-FFF2-40B4-BE49-F238E27FC236}">
                  <a16:creationId xmlns:a16="http://schemas.microsoft.com/office/drawing/2014/main" xmlns="" id="{2BBF5431-8875-40A3-BABD-EF7E6F0AE22D}"/>
                </a:ext>
              </a:extLst>
            </p:cNvPr>
            <p:cNvSpPr>
              <a:spLocks/>
            </p:cNvSpPr>
            <p:nvPr/>
          </p:nvSpPr>
          <p:spPr bwMode="auto">
            <a:xfrm>
              <a:off x="3151" y="2271"/>
              <a:ext cx="139" cy="99"/>
            </a:xfrm>
            <a:custGeom>
              <a:avLst/>
              <a:gdLst/>
              <a:ahLst/>
              <a:cxnLst>
                <a:cxn ang="0">
                  <a:pos x="59" y="42"/>
                </a:cxn>
                <a:cxn ang="0">
                  <a:pos x="0" y="0"/>
                </a:cxn>
                <a:cxn ang="0">
                  <a:pos x="0" y="0"/>
                </a:cxn>
                <a:cxn ang="0">
                  <a:pos x="0" y="0"/>
                </a:cxn>
                <a:cxn ang="0">
                  <a:pos x="59" y="42"/>
                </a:cxn>
              </a:cxnLst>
              <a:rect l="0" t="0" r="r" b="b"/>
              <a:pathLst>
                <a:path w="59" h="42">
                  <a:moveTo>
                    <a:pt x="59" y="42"/>
                  </a:moveTo>
                  <a:cubicBezTo>
                    <a:pt x="0" y="0"/>
                    <a:pt x="0" y="0"/>
                    <a:pt x="0" y="0"/>
                  </a:cubicBezTo>
                  <a:cubicBezTo>
                    <a:pt x="0" y="0"/>
                    <a:pt x="0" y="0"/>
                    <a:pt x="0" y="0"/>
                  </a:cubicBezTo>
                  <a:cubicBezTo>
                    <a:pt x="0" y="0"/>
                    <a:pt x="0" y="0"/>
                    <a:pt x="0" y="0"/>
                  </a:cubicBezTo>
                  <a:lnTo>
                    <a:pt x="59"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81" name="Freeform 19">
              <a:extLst>
                <a:ext uri="{FF2B5EF4-FFF2-40B4-BE49-F238E27FC236}">
                  <a16:creationId xmlns:a16="http://schemas.microsoft.com/office/drawing/2014/main" xmlns="" id="{A18E8D99-A7CE-40EC-A91D-8EF7F3A344DA}"/>
                </a:ext>
              </a:extLst>
            </p:cNvPr>
            <p:cNvSpPr>
              <a:spLocks/>
            </p:cNvSpPr>
            <p:nvPr/>
          </p:nvSpPr>
          <p:spPr bwMode="auto">
            <a:xfrm>
              <a:off x="2165" y="1735"/>
              <a:ext cx="1359" cy="987"/>
            </a:xfrm>
            <a:custGeom>
              <a:avLst/>
              <a:gdLst/>
              <a:ahLst/>
              <a:cxnLst>
                <a:cxn ang="0">
                  <a:pos x="451" y="186"/>
                </a:cxn>
                <a:cxn ang="0">
                  <a:pos x="265" y="60"/>
                </a:cxn>
                <a:cxn ang="0">
                  <a:pos x="188" y="100"/>
                </a:cxn>
                <a:cxn ang="0">
                  <a:pos x="96" y="3"/>
                </a:cxn>
                <a:cxn ang="0">
                  <a:pos x="94" y="0"/>
                </a:cxn>
                <a:cxn ang="0">
                  <a:pos x="3" y="244"/>
                </a:cxn>
                <a:cxn ang="0">
                  <a:pos x="13" y="239"/>
                </a:cxn>
                <a:cxn ang="0">
                  <a:pos x="54" y="213"/>
                </a:cxn>
                <a:cxn ang="0">
                  <a:pos x="93" y="229"/>
                </a:cxn>
                <a:cxn ang="0">
                  <a:pos x="165" y="237"/>
                </a:cxn>
                <a:cxn ang="0">
                  <a:pos x="206" y="224"/>
                </a:cxn>
                <a:cxn ang="0">
                  <a:pos x="252" y="268"/>
                </a:cxn>
                <a:cxn ang="0">
                  <a:pos x="300" y="329"/>
                </a:cxn>
                <a:cxn ang="0">
                  <a:pos x="300" y="334"/>
                </a:cxn>
                <a:cxn ang="0">
                  <a:pos x="340" y="413"/>
                </a:cxn>
                <a:cxn ang="0">
                  <a:pos x="373" y="407"/>
                </a:cxn>
                <a:cxn ang="0">
                  <a:pos x="339" y="355"/>
                </a:cxn>
                <a:cxn ang="0">
                  <a:pos x="326" y="345"/>
                </a:cxn>
                <a:cxn ang="0">
                  <a:pos x="324" y="334"/>
                </a:cxn>
                <a:cxn ang="0">
                  <a:pos x="338" y="334"/>
                </a:cxn>
                <a:cxn ang="0">
                  <a:pos x="408" y="383"/>
                </a:cxn>
                <a:cxn ang="0">
                  <a:pos x="441" y="376"/>
                </a:cxn>
                <a:cxn ang="0">
                  <a:pos x="426" y="336"/>
                </a:cxn>
                <a:cxn ang="0">
                  <a:pos x="349" y="271"/>
                </a:cxn>
                <a:cxn ang="0">
                  <a:pos x="356" y="268"/>
                </a:cxn>
                <a:cxn ang="0">
                  <a:pos x="361" y="269"/>
                </a:cxn>
                <a:cxn ang="0">
                  <a:pos x="477" y="353"/>
                </a:cxn>
                <a:cxn ang="0">
                  <a:pos x="515" y="347"/>
                </a:cxn>
                <a:cxn ang="0">
                  <a:pos x="483" y="294"/>
                </a:cxn>
                <a:cxn ang="0">
                  <a:pos x="405" y="237"/>
                </a:cxn>
                <a:cxn ang="0">
                  <a:pos x="405" y="236"/>
                </a:cxn>
                <a:cxn ang="0">
                  <a:pos x="417" y="227"/>
                </a:cxn>
                <a:cxn ang="0">
                  <a:pos x="476" y="269"/>
                </a:cxn>
                <a:cxn ang="0">
                  <a:pos x="544" y="312"/>
                </a:cxn>
                <a:cxn ang="0">
                  <a:pos x="560" y="261"/>
                </a:cxn>
              </a:cxnLst>
              <a:rect l="0" t="0" r="r" b="b"/>
              <a:pathLst>
                <a:path w="575" h="418">
                  <a:moveTo>
                    <a:pt x="560" y="261"/>
                  </a:moveTo>
                  <a:cubicBezTo>
                    <a:pt x="451" y="186"/>
                    <a:pt x="451" y="186"/>
                    <a:pt x="451" y="186"/>
                  </a:cubicBezTo>
                  <a:cubicBezTo>
                    <a:pt x="320" y="88"/>
                    <a:pt x="320" y="88"/>
                    <a:pt x="320" y="88"/>
                  </a:cubicBezTo>
                  <a:cubicBezTo>
                    <a:pt x="265" y="60"/>
                    <a:pt x="265" y="60"/>
                    <a:pt x="265" y="60"/>
                  </a:cubicBezTo>
                  <a:cubicBezTo>
                    <a:pt x="262" y="58"/>
                    <a:pt x="262" y="58"/>
                    <a:pt x="262" y="58"/>
                  </a:cubicBezTo>
                  <a:cubicBezTo>
                    <a:pt x="188" y="100"/>
                    <a:pt x="188" y="100"/>
                    <a:pt x="188" y="100"/>
                  </a:cubicBezTo>
                  <a:cubicBezTo>
                    <a:pt x="152" y="122"/>
                    <a:pt x="116" y="126"/>
                    <a:pt x="91" y="99"/>
                  </a:cubicBezTo>
                  <a:cubicBezTo>
                    <a:pt x="66" y="72"/>
                    <a:pt x="68" y="29"/>
                    <a:pt x="96" y="3"/>
                  </a:cubicBezTo>
                  <a:cubicBezTo>
                    <a:pt x="99" y="0"/>
                    <a:pt x="99" y="0"/>
                    <a:pt x="99" y="0"/>
                  </a:cubicBezTo>
                  <a:cubicBezTo>
                    <a:pt x="94" y="0"/>
                    <a:pt x="94" y="0"/>
                    <a:pt x="94" y="0"/>
                  </a:cubicBezTo>
                  <a:cubicBezTo>
                    <a:pt x="63" y="0"/>
                    <a:pt x="63" y="0"/>
                    <a:pt x="63" y="0"/>
                  </a:cubicBezTo>
                  <a:cubicBezTo>
                    <a:pt x="0" y="107"/>
                    <a:pt x="3" y="244"/>
                    <a:pt x="3" y="244"/>
                  </a:cubicBezTo>
                  <a:cubicBezTo>
                    <a:pt x="3" y="244"/>
                    <a:pt x="3" y="244"/>
                    <a:pt x="9" y="245"/>
                  </a:cubicBezTo>
                  <a:cubicBezTo>
                    <a:pt x="9" y="242"/>
                    <a:pt x="10" y="241"/>
                    <a:pt x="13" y="239"/>
                  </a:cubicBezTo>
                  <a:cubicBezTo>
                    <a:pt x="14" y="237"/>
                    <a:pt x="15" y="235"/>
                    <a:pt x="16" y="233"/>
                  </a:cubicBezTo>
                  <a:cubicBezTo>
                    <a:pt x="26" y="222"/>
                    <a:pt x="39" y="214"/>
                    <a:pt x="54" y="213"/>
                  </a:cubicBezTo>
                  <a:cubicBezTo>
                    <a:pt x="56" y="212"/>
                    <a:pt x="58" y="212"/>
                    <a:pt x="60" y="212"/>
                  </a:cubicBezTo>
                  <a:cubicBezTo>
                    <a:pt x="72" y="212"/>
                    <a:pt x="84" y="223"/>
                    <a:pt x="93" y="229"/>
                  </a:cubicBezTo>
                  <a:cubicBezTo>
                    <a:pt x="104" y="222"/>
                    <a:pt x="118" y="218"/>
                    <a:pt x="131" y="219"/>
                  </a:cubicBezTo>
                  <a:cubicBezTo>
                    <a:pt x="144" y="221"/>
                    <a:pt x="156" y="227"/>
                    <a:pt x="165" y="237"/>
                  </a:cubicBezTo>
                  <a:cubicBezTo>
                    <a:pt x="173" y="232"/>
                    <a:pt x="183" y="223"/>
                    <a:pt x="193" y="223"/>
                  </a:cubicBezTo>
                  <a:cubicBezTo>
                    <a:pt x="198" y="223"/>
                    <a:pt x="202" y="223"/>
                    <a:pt x="206" y="224"/>
                  </a:cubicBezTo>
                  <a:cubicBezTo>
                    <a:pt x="222" y="228"/>
                    <a:pt x="236" y="237"/>
                    <a:pt x="244" y="250"/>
                  </a:cubicBezTo>
                  <a:cubicBezTo>
                    <a:pt x="248" y="256"/>
                    <a:pt x="250" y="262"/>
                    <a:pt x="252" y="268"/>
                  </a:cubicBezTo>
                  <a:cubicBezTo>
                    <a:pt x="273" y="271"/>
                    <a:pt x="291" y="286"/>
                    <a:pt x="297" y="306"/>
                  </a:cubicBezTo>
                  <a:cubicBezTo>
                    <a:pt x="299" y="311"/>
                    <a:pt x="300" y="318"/>
                    <a:pt x="300" y="329"/>
                  </a:cubicBezTo>
                  <a:cubicBezTo>
                    <a:pt x="300" y="329"/>
                    <a:pt x="300" y="329"/>
                    <a:pt x="300" y="329"/>
                  </a:cubicBezTo>
                  <a:cubicBezTo>
                    <a:pt x="300" y="330"/>
                    <a:pt x="300" y="332"/>
                    <a:pt x="300" y="334"/>
                  </a:cubicBezTo>
                  <a:cubicBezTo>
                    <a:pt x="295" y="382"/>
                    <a:pt x="295" y="382"/>
                    <a:pt x="295" y="382"/>
                  </a:cubicBezTo>
                  <a:cubicBezTo>
                    <a:pt x="340" y="413"/>
                    <a:pt x="340" y="413"/>
                    <a:pt x="340" y="413"/>
                  </a:cubicBezTo>
                  <a:cubicBezTo>
                    <a:pt x="344" y="416"/>
                    <a:pt x="349" y="418"/>
                    <a:pt x="353" y="418"/>
                  </a:cubicBezTo>
                  <a:cubicBezTo>
                    <a:pt x="361" y="418"/>
                    <a:pt x="368" y="414"/>
                    <a:pt x="373" y="407"/>
                  </a:cubicBezTo>
                  <a:cubicBezTo>
                    <a:pt x="380" y="398"/>
                    <a:pt x="379" y="386"/>
                    <a:pt x="372" y="378"/>
                  </a:cubicBezTo>
                  <a:cubicBezTo>
                    <a:pt x="339" y="355"/>
                    <a:pt x="339" y="355"/>
                    <a:pt x="339" y="355"/>
                  </a:cubicBezTo>
                  <a:cubicBezTo>
                    <a:pt x="326" y="346"/>
                    <a:pt x="326" y="346"/>
                    <a:pt x="326" y="346"/>
                  </a:cubicBezTo>
                  <a:cubicBezTo>
                    <a:pt x="326" y="346"/>
                    <a:pt x="326" y="345"/>
                    <a:pt x="326" y="345"/>
                  </a:cubicBezTo>
                  <a:cubicBezTo>
                    <a:pt x="326" y="345"/>
                    <a:pt x="326" y="345"/>
                    <a:pt x="326" y="345"/>
                  </a:cubicBezTo>
                  <a:cubicBezTo>
                    <a:pt x="322" y="342"/>
                    <a:pt x="321" y="337"/>
                    <a:pt x="324" y="334"/>
                  </a:cubicBezTo>
                  <a:cubicBezTo>
                    <a:pt x="326" y="330"/>
                    <a:pt x="331" y="329"/>
                    <a:pt x="335" y="332"/>
                  </a:cubicBezTo>
                  <a:cubicBezTo>
                    <a:pt x="338" y="334"/>
                    <a:pt x="338" y="334"/>
                    <a:pt x="338" y="334"/>
                  </a:cubicBezTo>
                  <a:cubicBezTo>
                    <a:pt x="338" y="334"/>
                    <a:pt x="338" y="334"/>
                    <a:pt x="338" y="334"/>
                  </a:cubicBezTo>
                  <a:cubicBezTo>
                    <a:pt x="408" y="383"/>
                    <a:pt x="408" y="383"/>
                    <a:pt x="408" y="383"/>
                  </a:cubicBezTo>
                  <a:cubicBezTo>
                    <a:pt x="412" y="385"/>
                    <a:pt x="417" y="387"/>
                    <a:pt x="421" y="387"/>
                  </a:cubicBezTo>
                  <a:cubicBezTo>
                    <a:pt x="429" y="387"/>
                    <a:pt x="436" y="383"/>
                    <a:pt x="441" y="376"/>
                  </a:cubicBezTo>
                  <a:cubicBezTo>
                    <a:pt x="449" y="366"/>
                    <a:pt x="446" y="351"/>
                    <a:pt x="435" y="343"/>
                  </a:cubicBezTo>
                  <a:cubicBezTo>
                    <a:pt x="426" y="336"/>
                    <a:pt x="426" y="336"/>
                    <a:pt x="426" y="336"/>
                  </a:cubicBezTo>
                  <a:cubicBezTo>
                    <a:pt x="351" y="282"/>
                    <a:pt x="351" y="282"/>
                    <a:pt x="351" y="282"/>
                  </a:cubicBezTo>
                  <a:cubicBezTo>
                    <a:pt x="348" y="280"/>
                    <a:pt x="347" y="275"/>
                    <a:pt x="349" y="271"/>
                  </a:cubicBezTo>
                  <a:cubicBezTo>
                    <a:pt x="351" y="269"/>
                    <a:pt x="353" y="268"/>
                    <a:pt x="356" y="268"/>
                  </a:cubicBezTo>
                  <a:cubicBezTo>
                    <a:pt x="356" y="268"/>
                    <a:pt x="356" y="268"/>
                    <a:pt x="356" y="268"/>
                  </a:cubicBezTo>
                  <a:cubicBezTo>
                    <a:pt x="356" y="268"/>
                    <a:pt x="356" y="268"/>
                    <a:pt x="356" y="268"/>
                  </a:cubicBezTo>
                  <a:cubicBezTo>
                    <a:pt x="358" y="268"/>
                    <a:pt x="359" y="268"/>
                    <a:pt x="361" y="269"/>
                  </a:cubicBezTo>
                  <a:cubicBezTo>
                    <a:pt x="455" y="337"/>
                    <a:pt x="455" y="337"/>
                    <a:pt x="455" y="337"/>
                  </a:cubicBezTo>
                  <a:cubicBezTo>
                    <a:pt x="477" y="353"/>
                    <a:pt x="477" y="353"/>
                    <a:pt x="477" y="353"/>
                  </a:cubicBezTo>
                  <a:cubicBezTo>
                    <a:pt x="481" y="356"/>
                    <a:pt x="490" y="357"/>
                    <a:pt x="495" y="357"/>
                  </a:cubicBezTo>
                  <a:cubicBezTo>
                    <a:pt x="502" y="357"/>
                    <a:pt x="510" y="353"/>
                    <a:pt x="515" y="347"/>
                  </a:cubicBezTo>
                  <a:cubicBezTo>
                    <a:pt x="522" y="336"/>
                    <a:pt x="519" y="321"/>
                    <a:pt x="509" y="313"/>
                  </a:cubicBezTo>
                  <a:cubicBezTo>
                    <a:pt x="483" y="294"/>
                    <a:pt x="483" y="294"/>
                    <a:pt x="483" y="294"/>
                  </a:cubicBezTo>
                  <a:cubicBezTo>
                    <a:pt x="408" y="240"/>
                    <a:pt x="408" y="240"/>
                    <a:pt x="408" y="240"/>
                  </a:cubicBezTo>
                  <a:cubicBezTo>
                    <a:pt x="407" y="239"/>
                    <a:pt x="406" y="238"/>
                    <a:pt x="405" y="237"/>
                  </a:cubicBezTo>
                  <a:cubicBezTo>
                    <a:pt x="405" y="236"/>
                    <a:pt x="405" y="236"/>
                    <a:pt x="405" y="236"/>
                  </a:cubicBezTo>
                  <a:cubicBezTo>
                    <a:pt x="405" y="236"/>
                    <a:pt x="405" y="236"/>
                    <a:pt x="405" y="236"/>
                  </a:cubicBezTo>
                  <a:cubicBezTo>
                    <a:pt x="404" y="234"/>
                    <a:pt x="405" y="231"/>
                    <a:pt x="406" y="229"/>
                  </a:cubicBezTo>
                  <a:cubicBezTo>
                    <a:pt x="409" y="226"/>
                    <a:pt x="413" y="225"/>
                    <a:pt x="417" y="227"/>
                  </a:cubicBezTo>
                  <a:cubicBezTo>
                    <a:pt x="417" y="227"/>
                    <a:pt x="417" y="227"/>
                    <a:pt x="417" y="227"/>
                  </a:cubicBezTo>
                  <a:cubicBezTo>
                    <a:pt x="476" y="269"/>
                    <a:pt x="476" y="269"/>
                    <a:pt x="476" y="269"/>
                  </a:cubicBezTo>
                  <a:cubicBezTo>
                    <a:pt x="530" y="309"/>
                    <a:pt x="530" y="309"/>
                    <a:pt x="530" y="309"/>
                  </a:cubicBezTo>
                  <a:cubicBezTo>
                    <a:pt x="535" y="311"/>
                    <a:pt x="539" y="312"/>
                    <a:pt x="544" y="312"/>
                  </a:cubicBezTo>
                  <a:cubicBezTo>
                    <a:pt x="552" y="312"/>
                    <a:pt x="561" y="308"/>
                    <a:pt x="567" y="300"/>
                  </a:cubicBezTo>
                  <a:cubicBezTo>
                    <a:pt x="575" y="287"/>
                    <a:pt x="572" y="270"/>
                    <a:pt x="560" y="2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1242" name="Group 1241"/>
          <p:cNvGrpSpPr/>
          <p:nvPr/>
        </p:nvGrpSpPr>
        <p:grpSpPr>
          <a:xfrm>
            <a:off x="1158620" y="3593813"/>
            <a:ext cx="268634" cy="188044"/>
            <a:chOff x="5079208" y="2454276"/>
            <a:chExt cx="496888" cy="331787"/>
          </a:xfrm>
          <a:solidFill>
            <a:schemeClr val="bg1"/>
          </a:solidFill>
        </p:grpSpPr>
        <p:sp>
          <p:nvSpPr>
            <p:cNvPr id="1243" name="Rectangle 1242"/>
            <p:cNvSpPr>
              <a:spLocks noChangeArrowheads="1"/>
            </p:cNvSpPr>
            <p:nvPr/>
          </p:nvSpPr>
          <p:spPr bwMode="auto">
            <a:xfrm>
              <a:off x="5079208" y="2751138"/>
              <a:ext cx="484188" cy="34925"/>
            </a:xfrm>
            <a:prstGeom prst="rect">
              <a:avLst/>
            </a:pr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244" name="Freeform 19"/>
            <p:cNvSpPr>
              <a:spLocks noEditPoints="1"/>
            </p:cNvSpPr>
            <p:nvPr/>
          </p:nvSpPr>
          <p:spPr bwMode="auto">
            <a:xfrm>
              <a:off x="5434808" y="2570163"/>
              <a:ext cx="141288"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245"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246" name="Freeform 21"/>
            <p:cNvSpPr>
              <a:spLocks/>
            </p:cNvSpPr>
            <p:nvPr/>
          </p:nvSpPr>
          <p:spPr bwMode="auto">
            <a:xfrm>
              <a:off x="5112545" y="2454276"/>
              <a:ext cx="404813" cy="300038"/>
            </a:xfrm>
            <a:custGeom>
              <a:avLst/>
              <a:gdLst>
                <a:gd name="T0" fmla="*/ 238 w 255"/>
                <a:gd name="T1" fmla="*/ 151 h 189"/>
                <a:gd name="T2" fmla="*/ 238 w 255"/>
                <a:gd name="T3" fmla="*/ 172 h 189"/>
                <a:gd name="T4" fmla="*/ 16 w 255"/>
                <a:gd name="T5" fmla="*/ 172 h 189"/>
                <a:gd name="T6" fmla="*/ 16 w 255"/>
                <a:gd name="T7" fmla="*/ 17 h 189"/>
                <a:gd name="T8" fmla="*/ 246 w 255"/>
                <a:gd name="T9" fmla="*/ 17 h 189"/>
                <a:gd name="T10" fmla="*/ 246 w 255"/>
                <a:gd name="T11" fmla="*/ 0 h 189"/>
                <a:gd name="T12" fmla="*/ 0 w 255"/>
                <a:gd name="T13" fmla="*/ 0 h 189"/>
                <a:gd name="T14" fmla="*/ 0 w 255"/>
                <a:gd name="T15" fmla="*/ 189 h 189"/>
                <a:gd name="T16" fmla="*/ 255 w 255"/>
                <a:gd name="T17" fmla="*/ 189 h 189"/>
                <a:gd name="T18" fmla="*/ 255 w 255"/>
                <a:gd name="T19" fmla="*/ 151 h 189"/>
                <a:gd name="T20" fmla="*/ 238 w 255"/>
                <a:gd name="T21"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89">
                  <a:moveTo>
                    <a:pt x="238" y="151"/>
                  </a:moveTo>
                  <a:lnTo>
                    <a:pt x="238" y="172"/>
                  </a:lnTo>
                  <a:lnTo>
                    <a:pt x="16" y="172"/>
                  </a:lnTo>
                  <a:lnTo>
                    <a:pt x="16" y="17"/>
                  </a:lnTo>
                  <a:lnTo>
                    <a:pt x="246" y="17"/>
                  </a:lnTo>
                  <a:lnTo>
                    <a:pt x="246" y="0"/>
                  </a:lnTo>
                  <a:lnTo>
                    <a:pt x="0" y="0"/>
                  </a:lnTo>
                  <a:lnTo>
                    <a:pt x="0" y="189"/>
                  </a:lnTo>
                  <a:lnTo>
                    <a:pt x="255" y="189"/>
                  </a:lnTo>
                  <a:lnTo>
                    <a:pt x="255" y="151"/>
                  </a:lnTo>
                  <a:lnTo>
                    <a:pt x="238" y="151"/>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nvGrpSpPr>
          <p:cNvPr id="1247" name="Group 1246"/>
          <p:cNvGrpSpPr/>
          <p:nvPr/>
        </p:nvGrpSpPr>
        <p:grpSpPr>
          <a:xfrm>
            <a:off x="1203393" y="2915555"/>
            <a:ext cx="179089" cy="205953"/>
            <a:chOff x="10435086" y="2426469"/>
            <a:chExt cx="269840" cy="368168"/>
          </a:xfrm>
        </p:grpSpPr>
        <p:sp>
          <p:nvSpPr>
            <p:cNvPr id="1248" name="Freeform 1255"/>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49" name="Freeform 1256"/>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0" name="Freeform 1257"/>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1" name="Freeform 1258"/>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2" name="Freeform 1261"/>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close/>
                </a:path>
              </a:pathLst>
            </a:custGeom>
            <a:solidFill>
              <a:srgbClr val="CEE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3" name="Freeform 1262"/>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4" name="Freeform 1263"/>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5" name="Freeform 1264"/>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6" name="Freeform 1265"/>
            <p:cNvSpPr>
              <a:spLocks/>
            </p:cNvSpPr>
            <p:nvPr/>
          </p:nvSpPr>
          <p:spPr bwMode="auto">
            <a:xfrm>
              <a:off x="10453259" y="2451480"/>
              <a:ext cx="233498" cy="321146"/>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7" name="Freeform 1266"/>
            <p:cNvSpPr>
              <a:spLocks/>
            </p:cNvSpPr>
            <p:nvPr/>
          </p:nvSpPr>
          <p:spPr bwMode="auto">
            <a:xfrm>
              <a:off x="10453257"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8" name="Freeform 1267"/>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close/>
                </a:path>
              </a:pathLst>
            </a:custGeom>
            <a:solidFill>
              <a:srgbClr val="470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9" name="Freeform 1268"/>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0" name="Freeform 1269"/>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close/>
                </a:path>
              </a:pathLst>
            </a:custGeom>
            <a:solidFill>
              <a:srgbClr val="470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1" name="Freeform 1270"/>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2" name="Freeform 1271"/>
            <p:cNvSpPr>
              <a:spLocks noEditPoints="1"/>
            </p:cNvSpPr>
            <p:nvPr/>
          </p:nvSpPr>
          <p:spPr bwMode="auto">
            <a:xfrm>
              <a:off x="10453257" y="2451480"/>
              <a:ext cx="228046" cy="321147"/>
            </a:xfrm>
            <a:custGeom>
              <a:avLst/>
              <a:gdLst>
                <a:gd name="T0" fmla="*/ 128 w 251"/>
                <a:gd name="T1" fmla="*/ 320 h 321"/>
                <a:gd name="T2" fmla="*/ 128 w 251"/>
                <a:gd name="T3" fmla="*/ 320 h 321"/>
                <a:gd name="T4" fmla="*/ 127 w 251"/>
                <a:gd name="T5" fmla="*/ 320 h 321"/>
                <a:gd name="T6" fmla="*/ 127 w 251"/>
                <a:gd name="T7" fmla="*/ 320 h 321"/>
                <a:gd name="T8" fmla="*/ 127 w 251"/>
                <a:gd name="T9" fmla="*/ 320 h 321"/>
                <a:gd name="T10" fmla="*/ 127 w 251"/>
                <a:gd name="T11" fmla="*/ 320 h 321"/>
                <a:gd name="T12" fmla="*/ 127 w 251"/>
                <a:gd name="T13" fmla="*/ 320 h 321"/>
                <a:gd name="T14" fmla="*/ 94 w 251"/>
                <a:gd name="T15" fmla="*/ 299 h 321"/>
                <a:gd name="T16" fmla="*/ 94 w 251"/>
                <a:gd name="T17" fmla="*/ 299 h 321"/>
                <a:gd name="T18" fmla="*/ 94 w 251"/>
                <a:gd name="T19" fmla="*/ 299 h 321"/>
                <a:gd name="T20" fmla="*/ 94 w 251"/>
                <a:gd name="T21" fmla="*/ 299 h 321"/>
                <a:gd name="T22" fmla="*/ 94 w 251"/>
                <a:gd name="T23" fmla="*/ 299 h 321"/>
                <a:gd name="T24" fmla="*/ 94 w 251"/>
                <a:gd name="T25" fmla="*/ 299 h 321"/>
                <a:gd name="T26" fmla="*/ 94 w 251"/>
                <a:gd name="T27" fmla="*/ 299 h 321"/>
                <a:gd name="T28" fmla="*/ 94 w 251"/>
                <a:gd name="T29" fmla="*/ 299 h 321"/>
                <a:gd name="T30" fmla="*/ 93 w 251"/>
                <a:gd name="T31" fmla="*/ 299 h 321"/>
                <a:gd name="T32" fmla="*/ 94 w 251"/>
                <a:gd name="T33" fmla="*/ 299 h 321"/>
                <a:gd name="T34" fmla="*/ 93 w 251"/>
                <a:gd name="T35" fmla="*/ 298 h 321"/>
                <a:gd name="T36" fmla="*/ 93 w 251"/>
                <a:gd name="T37" fmla="*/ 298 h 321"/>
                <a:gd name="T38" fmla="*/ 93 w 251"/>
                <a:gd name="T39" fmla="*/ 298 h 321"/>
                <a:gd name="T40" fmla="*/ 93 w 251"/>
                <a:gd name="T41" fmla="*/ 298 h 321"/>
                <a:gd name="T42" fmla="*/ 93 w 251"/>
                <a:gd name="T43" fmla="*/ 298 h 321"/>
                <a:gd name="T44" fmla="*/ 251 w 251"/>
                <a:gd name="T45" fmla="*/ 160 h 321"/>
                <a:gd name="T46" fmla="*/ 243 w 251"/>
                <a:gd name="T47" fmla="*/ 160 h 321"/>
                <a:gd name="T48" fmla="*/ 227 w 251"/>
                <a:gd name="T49" fmla="*/ 206 h 321"/>
                <a:gd name="T50" fmla="*/ 202 w 251"/>
                <a:gd name="T51" fmla="*/ 248 h 321"/>
                <a:gd name="T52" fmla="*/ 169 w 251"/>
                <a:gd name="T53" fmla="*/ 282 h 321"/>
                <a:gd name="T54" fmla="*/ 128 w 251"/>
                <a:gd name="T55" fmla="*/ 310 h 321"/>
                <a:gd name="T56" fmla="*/ 128 w 251"/>
                <a:gd name="T57" fmla="*/ 321 h 321"/>
                <a:gd name="T58" fmla="*/ 128 w 251"/>
                <a:gd name="T59" fmla="*/ 321 h 321"/>
                <a:gd name="T60" fmla="*/ 152 w 251"/>
                <a:gd name="T61" fmla="*/ 308 h 321"/>
                <a:gd name="T62" fmla="*/ 173 w 251"/>
                <a:gd name="T63" fmla="*/ 292 h 321"/>
                <a:gd name="T64" fmla="*/ 208 w 251"/>
                <a:gd name="T65" fmla="*/ 254 h 321"/>
                <a:gd name="T66" fmla="*/ 235 w 251"/>
                <a:gd name="T67" fmla="*/ 210 h 321"/>
                <a:gd name="T68" fmla="*/ 251 w 251"/>
                <a:gd name="T69" fmla="*/ 160 h 321"/>
                <a:gd name="T70" fmla="*/ 128 w 251"/>
                <a:gd name="T71" fmla="*/ 0 h 321"/>
                <a:gd name="T72" fmla="*/ 114 w 251"/>
                <a:gd name="T73" fmla="*/ 9 h 321"/>
                <a:gd name="T74" fmla="*/ 83 w 251"/>
                <a:gd name="T75" fmla="*/ 24 h 321"/>
                <a:gd name="T76" fmla="*/ 51 w 251"/>
                <a:gd name="T77" fmla="*/ 35 h 321"/>
                <a:gd name="T78" fmla="*/ 17 w 251"/>
                <a:gd name="T79" fmla="*/ 43 h 321"/>
                <a:gd name="T80" fmla="*/ 0 w 251"/>
                <a:gd name="T81" fmla="*/ 111 h 321"/>
                <a:gd name="T82" fmla="*/ 1 w 251"/>
                <a:gd name="T83" fmla="*/ 125 h 321"/>
                <a:gd name="T84" fmla="*/ 3 w 251"/>
                <a:gd name="T85" fmla="*/ 152 h 321"/>
                <a:gd name="T86" fmla="*/ 9 w 251"/>
                <a:gd name="T87" fmla="*/ 178 h 321"/>
                <a:gd name="T88" fmla="*/ 19 w 251"/>
                <a:gd name="T89" fmla="*/ 203 h 321"/>
                <a:gd name="T90" fmla="*/ 31 w 251"/>
                <a:gd name="T91" fmla="*/ 228 h 321"/>
                <a:gd name="T92" fmla="*/ 45 w 251"/>
                <a:gd name="T93" fmla="*/ 250 h 321"/>
                <a:gd name="T94" fmla="*/ 62 w 251"/>
                <a:gd name="T95" fmla="*/ 271 h 321"/>
                <a:gd name="T96" fmla="*/ 82 w 251"/>
                <a:gd name="T97" fmla="*/ 289 h 321"/>
                <a:gd name="T98" fmla="*/ 93 w 251"/>
                <a:gd name="T99" fmla="*/ 298 h 321"/>
                <a:gd name="T100" fmla="*/ 62 w 251"/>
                <a:gd name="T101" fmla="*/ 270 h 321"/>
                <a:gd name="T102" fmla="*/ 36 w 251"/>
                <a:gd name="T103" fmla="*/ 237 h 321"/>
                <a:gd name="T104" fmla="*/ 18 w 251"/>
                <a:gd name="T105" fmla="*/ 200 h 321"/>
                <a:gd name="T106" fmla="*/ 6 w 251"/>
                <a:gd name="T107" fmla="*/ 160 h 321"/>
                <a:gd name="T108" fmla="*/ 14 w 251"/>
                <a:gd name="T109" fmla="*/ 160 h 321"/>
                <a:gd name="T110" fmla="*/ 9 w 251"/>
                <a:gd name="T111" fmla="*/ 111 h 321"/>
                <a:gd name="T112" fmla="*/ 9 w 251"/>
                <a:gd name="T113" fmla="*/ 52 h 321"/>
                <a:gd name="T114" fmla="*/ 40 w 251"/>
                <a:gd name="T115" fmla="*/ 48 h 321"/>
                <a:gd name="T116" fmla="*/ 71 w 251"/>
                <a:gd name="T117" fmla="*/ 38 h 321"/>
                <a:gd name="T118" fmla="*/ 100 w 251"/>
                <a:gd name="T119" fmla="*/ 27 h 321"/>
                <a:gd name="T120" fmla="*/ 128 w 251"/>
                <a:gd name="T121" fmla="*/ 11 h 321"/>
                <a:gd name="T122" fmla="*/ 128 w 251"/>
                <a:gd name="T12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1" h="321">
                  <a:moveTo>
                    <a:pt x="128" y="320"/>
                  </a:moveTo>
                  <a:lnTo>
                    <a:pt x="128" y="320"/>
                  </a:lnTo>
                  <a:lnTo>
                    <a:pt x="128" y="320"/>
                  </a:lnTo>
                  <a:lnTo>
                    <a:pt x="128" y="320"/>
                  </a:lnTo>
                  <a:lnTo>
                    <a:pt x="128" y="320"/>
                  </a:lnTo>
                  <a:close/>
                  <a:moveTo>
                    <a:pt x="127" y="320"/>
                  </a:moveTo>
                  <a:lnTo>
                    <a:pt x="127" y="320"/>
                  </a:lnTo>
                  <a:lnTo>
                    <a:pt x="127" y="320"/>
                  </a:lnTo>
                  <a:lnTo>
                    <a:pt x="127" y="320"/>
                  </a:lnTo>
                  <a:lnTo>
                    <a:pt x="127" y="320"/>
                  </a:lnTo>
                  <a:close/>
                  <a:moveTo>
                    <a:pt x="127" y="320"/>
                  </a:moveTo>
                  <a:lnTo>
                    <a:pt x="127" y="320"/>
                  </a:lnTo>
                  <a:lnTo>
                    <a:pt x="127" y="320"/>
                  </a:lnTo>
                  <a:lnTo>
                    <a:pt x="127" y="320"/>
                  </a:lnTo>
                  <a:lnTo>
                    <a:pt x="127" y="320"/>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3" y="299"/>
                  </a:moveTo>
                  <a:lnTo>
                    <a:pt x="93" y="299"/>
                  </a:lnTo>
                  <a:lnTo>
                    <a:pt x="94" y="299"/>
                  </a:lnTo>
                  <a:lnTo>
                    <a:pt x="94" y="299"/>
                  </a:lnTo>
                  <a:lnTo>
                    <a:pt x="93" y="299"/>
                  </a:lnTo>
                  <a:close/>
                  <a:moveTo>
                    <a:pt x="93" y="298"/>
                  </a:moveTo>
                  <a:lnTo>
                    <a:pt x="93" y="298"/>
                  </a:lnTo>
                  <a:lnTo>
                    <a:pt x="93" y="298"/>
                  </a:lnTo>
                  <a:lnTo>
                    <a:pt x="93" y="298"/>
                  </a:lnTo>
                  <a:lnTo>
                    <a:pt x="93" y="298"/>
                  </a:lnTo>
                  <a:close/>
                  <a:moveTo>
                    <a:pt x="93" y="298"/>
                  </a:moveTo>
                  <a:lnTo>
                    <a:pt x="93" y="298"/>
                  </a:lnTo>
                  <a:lnTo>
                    <a:pt x="93" y="298"/>
                  </a:lnTo>
                  <a:lnTo>
                    <a:pt x="93" y="298"/>
                  </a:lnTo>
                  <a:lnTo>
                    <a:pt x="93" y="298"/>
                  </a:lnTo>
                  <a:close/>
                  <a:moveTo>
                    <a:pt x="251" y="160"/>
                  </a:moveTo>
                  <a:lnTo>
                    <a:pt x="243" y="160"/>
                  </a:lnTo>
                  <a:lnTo>
                    <a:pt x="243" y="160"/>
                  </a:lnTo>
                  <a:lnTo>
                    <a:pt x="235" y="184"/>
                  </a:lnTo>
                  <a:lnTo>
                    <a:pt x="227" y="206"/>
                  </a:lnTo>
                  <a:lnTo>
                    <a:pt x="216" y="227"/>
                  </a:lnTo>
                  <a:lnTo>
                    <a:pt x="202" y="248"/>
                  </a:lnTo>
                  <a:lnTo>
                    <a:pt x="186" y="266"/>
                  </a:lnTo>
                  <a:lnTo>
                    <a:pt x="169" y="282"/>
                  </a:lnTo>
                  <a:lnTo>
                    <a:pt x="149" y="298"/>
                  </a:lnTo>
                  <a:lnTo>
                    <a:pt x="128" y="310"/>
                  </a:lnTo>
                  <a:lnTo>
                    <a:pt x="128" y="310"/>
                  </a:lnTo>
                  <a:lnTo>
                    <a:pt x="128" y="321"/>
                  </a:lnTo>
                  <a:lnTo>
                    <a:pt x="128" y="321"/>
                  </a:lnTo>
                  <a:lnTo>
                    <a:pt x="128" y="321"/>
                  </a:lnTo>
                  <a:lnTo>
                    <a:pt x="141" y="314"/>
                  </a:lnTo>
                  <a:lnTo>
                    <a:pt x="152" y="308"/>
                  </a:lnTo>
                  <a:lnTo>
                    <a:pt x="162" y="299"/>
                  </a:lnTo>
                  <a:lnTo>
                    <a:pt x="173" y="292"/>
                  </a:lnTo>
                  <a:lnTo>
                    <a:pt x="191" y="273"/>
                  </a:lnTo>
                  <a:lnTo>
                    <a:pt x="208" y="254"/>
                  </a:lnTo>
                  <a:lnTo>
                    <a:pt x="223" y="233"/>
                  </a:lnTo>
                  <a:lnTo>
                    <a:pt x="235" y="210"/>
                  </a:lnTo>
                  <a:lnTo>
                    <a:pt x="245" y="185"/>
                  </a:lnTo>
                  <a:lnTo>
                    <a:pt x="251" y="160"/>
                  </a:lnTo>
                  <a:close/>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3" name="Rectangle 1272"/>
            <p:cNvSpPr>
              <a:spLocks noChangeArrowheads="1"/>
            </p:cNvSpPr>
            <p:nvPr/>
          </p:nvSpPr>
          <p:spPr bwMode="auto">
            <a:xfrm>
              <a:off x="10569551"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4" name="Rectangle 1273"/>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5" name="Rectangle 1274"/>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6" name="Rectangle 1275"/>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7" name="Rectangle 1276"/>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8" name="Rectangle 1277"/>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9" name="Rectangle 1278"/>
            <p:cNvSpPr>
              <a:spLocks noChangeArrowheads="1"/>
            </p:cNvSpPr>
            <p:nvPr/>
          </p:nvSpPr>
          <p:spPr bwMode="auto">
            <a:xfrm>
              <a:off x="10537752"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0" name="Rectangle 1279"/>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1" name="Rectangle 1280"/>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2" name="Freeform 1281"/>
            <p:cNvSpPr>
              <a:spLocks/>
            </p:cNvSpPr>
            <p:nvPr/>
          </p:nvSpPr>
          <p:spPr bwMode="auto">
            <a:xfrm>
              <a:off x="10569551" y="2611553"/>
              <a:ext cx="111752" cy="161074"/>
            </a:xfrm>
            <a:custGeom>
              <a:avLst/>
              <a:gdLst>
                <a:gd name="T0" fmla="*/ 123 w 123"/>
                <a:gd name="T1" fmla="*/ 0 h 161"/>
                <a:gd name="T2" fmla="*/ 115 w 123"/>
                <a:gd name="T3" fmla="*/ 0 h 161"/>
                <a:gd name="T4" fmla="*/ 115 w 123"/>
                <a:gd name="T5" fmla="*/ 0 h 161"/>
                <a:gd name="T6" fmla="*/ 107 w 123"/>
                <a:gd name="T7" fmla="*/ 24 h 161"/>
                <a:gd name="T8" fmla="*/ 99 w 123"/>
                <a:gd name="T9" fmla="*/ 46 h 161"/>
                <a:gd name="T10" fmla="*/ 88 w 123"/>
                <a:gd name="T11" fmla="*/ 67 h 161"/>
                <a:gd name="T12" fmla="*/ 74 w 123"/>
                <a:gd name="T13" fmla="*/ 88 h 161"/>
                <a:gd name="T14" fmla="*/ 58 w 123"/>
                <a:gd name="T15" fmla="*/ 106 h 161"/>
                <a:gd name="T16" fmla="*/ 41 w 123"/>
                <a:gd name="T17" fmla="*/ 122 h 161"/>
                <a:gd name="T18" fmla="*/ 21 w 123"/>
                <a:gd name="T19" fmla="*/ 138 h 161"/>
                <a:gd name="T20" fmla="*/ 0 w 123"/>
                <a:gd name="T21" fmla="*/ 150 h 161"/>
                <a:gd name="T22" fmla="*/ 0 w 123"/>
                <a:gd name="T23" fmla="*/ 150 h 161"/>
                <a:gd name="T24" fmla="*/ 0 w 123"/>
                <a:gd name="T25" fmla="*/ 161 h 161"/>
                <a:gd name="T26" fmla="*/ 0 w 123"/>
                <a:gd name="T27" fmla="*/ 161 h 161"/>
                <a:gd name="T28" fmla="*/ 0 w 123"/>
                <a:gd name="T29" fmla="*/ 161 h 161"/>
                <a:gd name="T30" fmla="*/ 13 w 123"/>
                <a:gd name="T31" fmla="*/ 154 h 161"/>
                <a:gd name="T32" fmla="*/ 24 w 123"/>
                <a:gd name="T33" fmla="*/ 148 h 161"/>
                <a:gd name="T34" fmla="*/ 34 w 123"/>
                <a:gd name="T35" fmla="*/ 139 h 161"/>
                <a:gd name="T36" fmla="*/ 45 w 123"/>
                <a:gd name="T37" fmla="*/ 132 h 161"/>
                <a:gd name="T38" fmla="*/ 63 w 123"/>
                <a:gd name="T39" fmla="*/ 113 h 161"/>
                <a:gd name="T40" fmla="*/ 80 w 123"/>
                <a:gd name="T41" fmla="*/ 94 h 161"/>
                <a:gd name="T42" fmla="*/ 95 w 123"/>
                <a:gd name="T43" fmla="*/ 73 h 161"/>
                <a:gd name="T44" fmla="*/ 107 w 123"/>
                <a:gd name="T45" fmla="*/ 50 h 161"/>
                <a:gd name="T46" fmla="*/ 117 w 123"/>
                <a:gd name="T47" fmla="*/ 25 h 161"/>
                <a:gd name="T48" fmla="*/ 123 w 123"/>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61">
                  <a:moveTo>
                    <a:pt x="123" y="0"/>
                  </a:moveTo>
                  <a:lnTo>
                    <a:pt x="115" y="0"/>
                  </a:lnTo>
                  <a:lnTo>
                    <a:pt x="115" y="0"/>
                  </a:lnTo>
                  <a:lnTo>
                    <a:pt x="107" y="24"/>
                  </a:lnTo>
                  <a:lnTo>
                    <a:pt x="99" y="46"/>
                  </a:lnTo>
                  <a:lnTo>
                    <a:pt x="88" y="67"/>
                  </a:lnTo>
                  <a:lnTo>
                    <a:pt x="74" y="88"/>
                  </a:lnTo>
                  <a:lnTo>
                    <a:pt x="58" y="106"/>
                  </a:lnTo>
                  <a:lnTo>
                    <a:pt x="41" y="122"/>
                  </a:lnTo>
                  <a:lnTo>
                    <a:pt x="21" y="138"/>
                  </a:lnTo>
                  <a:lnTo>
                    <a:pt x="0" y="150"/>
                  </a:lnTo>
                  <a:lnTo>
                    <a:pt x="0" y="150"/>
                  </a:lnTo>
                  <a:lnTo>
                    <a:pt x="0" y="161"/>
                  </a:lnTo>
                  <a:lnTo>
                    <a:pt x="0" y="161"/>
                  </a:lnTo>
                  <a:lnTo>
                    <a:pt x="0" y="161"/>
                  </a:lnTo>
                  <a:lnTo>
                    <a:pt x="13" y="154"/>
                  </a:lnTo>
                  <a:lnTo>
                    <a:pt x="24" y="148"/>
                  </a:lnTo>
                  <a:lnTo>
                    <a:pt x="34" y="139"/>
                  </a:lnTo>
                  <a:lnTo>
                    <a:pt x="45" y="132"/>
                  </a:lnTo>
                  <a:lnTo>
                    <a:pt x="63" y="113"/>
                  </a:lnTo>
                  <a:lnTo>
                    <a:pt x="80" y="94"/>
                  </a:lnTo>
                  <a:lnTo>
                    <a:pt x="95" y="73"/>
                  </a:lnTo>
                  <a:lnTo>
                    <a:pt x="107" y="50"/>
                  </a:lnTo>
                  <a:lnTo>
                    <a:pt x="117" y="25"/>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3" name="Freeform 1282"/>
            <p:cNvSpPr>
              <a:spLocks/>
            </p:cNvSpPr>
            <p:nvPr/>
          </p:nvSpPr>
          <p:spPr bwMode="auto">
            <a:xfrm>
              <a:off x="10453257" y="2451480"/>
              <a:ext cx="116294" cy="298136"/>
            </a:xfrm>
            <a:custGeom>
              <a:avLst/>
              <a:gdLst>
                <a:gd name="T0" fmla="*/ 128 w 128"/>
                <a:gd name="T1" fmla="*/ 0 h 298"/>
                <a:gd name="T2" fmla="*/ 128 w 128"/>
                <a:gd name="T3" fmla="*/ 0 h 298"/>
                <a:gd name="T4" fmla="*/ 128 w 128"/>
                <a:gd name="T5" fmla="*/ 0 h 298"/>
                <a:gd name="T6" fmla="*/ 114 w 128"/>
                <a:gd name="T7" fmla="*/ 9 h 298"/>
                <a:gd name="T8" fmla="*/ 99 w 128"/>
                <a:gd name="T9" fmla="*/ 17 h 298"/>
                <a:gd name="T10" fmla="*/ 83 w 128"/>
                <a:gd name="T11" fmla="*/ 24 h 298"/>
                <a:gd name="T12" fmla="*/ 67 w 128"/>
                <a:gd name="T13" fmla="*/ 30 h 298"/>
                <a:gd name="T14" fmla="*/ 51 w 128"/>
                <a:gd name="T15" fmla="*/ 35 h 298"/>
                <a:gd name="T16" fmla="*/ 34 w 128"/>
                <a:gd name="T17" fmla="*/ 39 h 298"/>
                <a:gd name="T18" fmla="*/ 17 w 128"/>
                <a:gd name="T19" fmla="*/ 43 h 298"/>
                <a:gd name="T20" fmla="*/ 0 w 128"/>
                <a:gd name="T21" fmla="*/ 44 h 298"/>
                <a:gd name="T22" fmla="*/ 0 w 128"/>
                <a:gd name="T23" fmla="*/ 111 h 298"/>
                <a:gd name="T24" fmla="*/ 0 w 128"/>
                <a:gd name="T25" fmla="*/ 111 h 298"/>
                <a:gd name="T26" fmla="*/ 1 w 128"/>
                <a:gd name="T27" fmla="*/ 125 h 298"/>
                <a:gd name="T28" fmla="*/ 2 w 128"/>
                <a:gd name="T29" fmla="*/ 138 h 298"/>
                <a:gd name="T30" fmla="*/ 3 w 128"/>
                <a:gd name="T31" fmla="*/ 152 h 298"/>
                <a:gd name="T32" fmla="*/ 6 w 128"/>
                <a:gd name="T33" fmla="*/ 165 h 298"/>
                <a:gd name="T34" fmla="*/ 9 w 128"/>
                <a:gd name="T35" fmla="*/ 178 h 298"/>
                <a:gd name="T36" fmla="*/ 14 w 128"/>
                <a:gd name="T37" fmla="*/ 191 h 298"/>
                <a:gd name="T38" fmla="*/ 19 w 128"/>
                <a:gd name="T39" fmla="*/ 203 h 298"/>
                <a:gd name="T40" fmla="*/ 24 w 128"/>
                <a:gd name="T41" fmla="*/ 216 h 298"/>
                <a:gd name="T42" fmla="*/ 31 w 128"/>
                <a:gd name="T43" fmla="*/ 228 h 298"/>
                <a:gd name="T44" fmla="*/ 38 w 128"/>
                <a:gd name="T45" fmla="*/ 239 h 298"/>
                <a:gd name="T46" fmla="*/ 45 w 128"/>
                <a:gd name="T47" fmla="*/ 250 h 298"/>
                <a:gd name="T48" fmla="*/ 54 w 128"/>
                <a:gd name="T49" fmla="*/ 260 h 298"/>
                <a:gd name="T50" fmla="*/ 62 w 128"/>
                <a:gd name="T51" fmla="*/ 271 h 298"/>
                <a:gd name="T52" fmla="*/ 72 w 128"/>
                <a:gd name="T53" fmla="*/ 281 h 298"/>
                <a:gd name="T54" fmla="*/ 82 w 128"/>
                <a:gd name="T55" fmla="*/ 289 h 298"/>
                <a:gd name="T56" fmla="*/ 93 w 128"/>
                <a:gd name="T57" fmla="*/ 298 h 298"/>
                <a:gd name="T58" fmla="*/ 93 w 128"/>
                <a:gd name="T59" fmla="*/ 298 h 298"/>
                <a:gd name="T60" fmla="*/ 77 w 128"/>
                <a:gd name="T61" fmla="*/ 284 h 298"/>
                <a:gd name="T62" fmla="*/ 62 w 128"/>
                <a:gd name="T63" fmla="*/ 270 h 298"/>
                <a:gd name="T64" fmla="*/ 49 w 128"/>
                <a:gd name="T65" fmla="*/ 254 h 298"/>
                <a:gd name="T66" fmla="*/ 36 w 128"/>
                <a:gd name="T67" fmla="*/ 237 h 298"/>
                <a:gd name="T68" fmla="*/ 27 w 128"/>
                <a:gd name="T69" fmla="*/ 219 h 298"/>
                <a:gd name="T70" fmla="*/ 18 w 128"/>
                <a:gd name="T71" fmla="*/ 200 h 298"/>
                <a:gd name="T72" fmla="*/ 11 w 128"/>
                <a:gd name="T73" fmla="*/ 180 h 298"/>
                <a:gd name="T74" fmla="*/ 6 w 128"/>
                <a:gd name="T75" fmla="*/ 160 h 298"/>
                <a:gd name="T76" fmla="*/ 14 w 128"/>
                <a:gd name="T77" fmla="*/ 160 h 298"/>
                <a:gd name="T78" fmla="*/ 14 w 128"/>
                <a:gd name="T79" fmla="*/ 160 h 298"/>
                <a:gd name="T80" fmla="*/ 11 w 128"/>
                <a:gd name="T81" fmla="*/ 136 h 298"/>
                <a:gd name="T82" fmla="*/ 9 w 128"/>
                <a:gd name="T83" fmla="*/ 111 h 298"/>
                <a:gd name="T84" fmla="*/ 9 w 128"/>
                <a:gd name="T85" fmla="*/ 52 h 298"/>
                <a:gd name="T86" fmla="*/ 9 w 128"/>
                <a:gd name="T87" fmla="*/ 52 h 298"/>
                <a:gd name="T88" fmla="*/ 25 w 128"/>
                <a:gd name="T89" fmla="*/ 50 h 298"/>
                <a:gd name="T90" fmla="*/ 40 w 128"/>
                <a:gd name="T91" fmla="*/ 48 h 298"/>
                <a:gd name="T92" fmla="*/ 56 w 128"/>
                <a:gd name="T93" fmla="*/ 43 h 298"/>
                <a:gd name="T94" fmla="*/ 71 w 128"/>
                <a:gd name="T95" fmla="*/ 38 h 298"/>
                <a:gd name="T96" fmla="*/ 85 w 128"/>
                <a:gd name="T97" fmla="*/ 33 h 298"/>
                <a:gd name="T98" fmla="*/ 100 w 128"/>
                <a:gd name="T99" fmla="*/ 27 h 298"/>
                <a:gd name="T100" fmla="*/ 115 w 128"/>
                <a:gd name="T101" fmla="*/ 19 h 298"/>
                <a:gd name="T102" fmla="*/ 128 w 128"/>
                <a:gd name="T103" fmla="*/ 11 h 298"/>
                <a:gd name="T104" fmla="*/ 128 w 128"/>
                <a:gd name="T105" fmla="*/ 0 h 298"/>
                <a:gd name="T106" fmla="*/ 128 w 128"/>
                <a:gd name="T10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298">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4" name="Freeform 1283"/>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5" name="Freeform 1284"/>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6" name="Freeform 1285"/>
            <p:cNvSpPr>
              <a:spLocks noEditPoints="1"/>
            </p:cNvSpPr>
            <p:nvPr/>
          </p:nvSpPr>
          <p:spPr bwMode="auto">
            <a:xfrm>
              <a:off x="10682211" y="2562531"/>
              <a:ext cx="4543" cy="46021"/>
            </a:xfrm>
            <a:custGeom>
              <a:avLst/>
              <a:gdLst>
                <a:gd name="T0" fmla="*/ 5 w 5"/>
                <a:gd name="T1" fmla="*/ 3 h 46"/>
                <a:gd name="T2" fmla="*/ 5 w 5"/>
                <a:gd name="T3" fmla="*/ 3 h 46"/>
                <a:gd name="T4" fmla="*/ 4 w 5"/>
                <a:gd name="T5" fmla="*/ 25 h 46"/>
                <a:gd name="T6" fmla="*/ 0 w 5"/>
                <a:gd name="T7" fmla="*/ 46 h 46"/>
                <a:gd name="T8" fmla="*/ 0 w 5"/>
                <a:gd name="T9" fmla="*/ 46 h 46"/>
                <a:gd name="T10" fmla="*/ 4 w 5"/>
                <a:gd name="T11" fmla="*/ 25 h 46"/>
                <a:gd name="T12" fmla="*/ 5 w 5"/>
                <a:gd name="T13" fmla="*/ 3 h 46"/>
                <a:gd name="T14" fmla="*/ 5 w 5"/>
                <a:gd name="T15" fmla="*/ 2 h 46"/>
                <a:gd name="T16" fmla="*/ 5 w 5"/>
                <a:gd name="T17" fmla="*/ 2 h 46"/>
                <a:gd name="T18" fmla="*/ 5 w 5"/>
                <a:gd name="T19" fmla="*/ 3 h 46"/>
                <a:gd name="T20" fmla="*/ 5 w 5"/>
                <a:gd name="T21" fmla="*/ 3 h 46"/>
                <a:gd name="T22" fmla="*/ 5 w 5"/>
                <a:gd name="T23" fmla="*/ 2 h 46"/>
                <a:gd name="T24" fmla="*/ 5 w 5"/>
                <a:gd name="T25" fmla="*/ 2 h 46"/>
                <a:gd name="T26" fmla="*/ 5 w 5"/>
                <a:gd name="T27" fmla="*/ 2 h 46"/>
                <a:gd name="T28" fmla="*/ 5 w 5"/>
                <a:gd name="T29" fmla="*/ 2 h 46"/>
                <a:gd name="T30" fmla="*/ 5 w 5"/>
                <a:gd name="T31" fmla="*/ 2 h 46"/>
                <a:gd name="T32" fmla="*/ 5 w 5"/>
                <a:gd name="T33" fmla="*/ 2 h 46"/>
                <a:gd name="T34" fmla="*/ 5 w 5"/>
                <a:gd name="T35" fmla="*/ 2 h 46"/>
                <a:gd name="T36" fmla="*/ 5 w 5"/>
                <a:gd name="T37" fmla="*/ 2 h 46"/>
                <a:gd name="T38" fmla="*/ 5 w 5"/>
                <a:gd name="T39" fmla="*/ 2 h 46"/>
                <a:gd name="T40" fmla="*/ 5 w 5"/>
                <a:gd name="T41" fmla="*/ 2 h 46"/>
                <a:gd name="T42" fmla="*/ 5 w 5"/>
                <a:gd name="T43" fmla="*/ 2 h 46"/>
                <a:gd name="T44" fmla="*/ 5 w 5"/>
                <a:gd name="T45" fmla="*/ 0 h 46"/>
                <a:gd name="T46" fmla="*/ 5 w 5"/>
                <a:gd name="T47" fmla="*/ 0 h 46"/>
                <a:gd name="T48" fmla="*/ 5 w 5"/>
                <a:gd name="T49" fmla="*/ 0 h 46"/>
                <a:gd name="T50" fmla="*/ 5 w 5"/>
                <a:gd name="T51" fmla="*/ 0 h 46"/>
                <a:gd name="T52" fmla="*/ 5 w 5"/>
                <a:gd name="T53" fmla="*/ 0 h 46"/>
                <a:gd name="T54" fmla="*/ 5 w 5"/>
                <a:gd name="T55" fmla="*/ 0 h 46"/>
                <a:gd name="T56" fmla="*/ 5 w 5"/>
                <a:gd name="T57" fmla="*/ 0 h 46"/>
                <a:gd name="T58" fmla="*/ 5 w 5"/>
                <a:gd name="T59" fmla="*/ 0 h 46"/>
                <a:gd name="T60" fmla="*/ 5 w 5"/>
                <a:gd name="T61" fmla="*/ 0 h 46"/>
                <a:gd name="T62" fmla="*/ 5 w 5"/>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46">
                  <a:moveTo>
                    <a:pt x="5" y="3"/>
                  </a:moveTo>
                  <a:lnTo>
                    <a:pt x="5" y="3"/>
                  </a:lnTo>
                  <a:lnTo>
                    <a:pt x="4" y="25"/>
                  </a:lnTo>
                  <a:lnTo>
                    <a:pt x="0" y="46"/>
                  </a:lnTo>
                  <a:lnTo>
                    <a:pt x="0" y="46"/>
                  </a:lnTo>
                  <a:lnTo>
                    <a:pt x="4" y="25"/>
                  </a:lnTo>
                  <a:lnTo>
                    <a:pt x="5" y="3"/>
                  </a:lnTo>
                  <a:close/>
                  <a:moveTo>
                    <a:pt x="5" y="2"/>
                  </a:moveTo>
                  <a:lnTo>
                    <a:pt x="5" y="2"/>
                  </a:lnTo>
                  <a:lnTo>
                    <a:pt x="5" y="3"/>
                  </a:lnTo>
                  <a:lnTo>
                    <a:pt x="5" y="3"/>
                  </a:lnTo>
                  <a:lnTo>
                    <a:pt x="5" y="2"/>
                  </a:lnTo>
                  <a:close/>
                  <a:moveTo>
                    <a:pt x="5" y="2"/>
                  </a:moveTo>
                  <a:lnTo>
                    <a:pt x="5" y="2"/>
                  </a:lnTo>
                  <a:lnTo>
                    <a:pt x="5" y="2"/>
                  </a:lnTo>
                  <a:lnTo>
                    <a:pt x="5" y="2"/>
                  </a:lnTo>
                  <a:lnTo>
                    <a:pt x="5" y="2"/>
                  </a:lnTo>
                  <a:close/>
                  <a:moveTo>
                    <a:pt x="5" y="2"/>
                  </a:moveTo>
                  <a:lnTo>
                    <a:pt x="5" y="2"/>
                  </a:lnTo>
                  <a:lnTo>
                    <a:pt x="5" y="2"/>
                  </a:lnTo>
                  <a:lnTo>
                    <a:pt x="5" y="2"/>
                  </a:lnTo>
                  <a:lnTo>
                    <a:pt x="5" y="2"/>
                  </a:lnTo>
                  <a:close/>
                  <a:moveTo>
                    <a:pt x="5" y="0"/>
                  </a:moveTo>
                  <a:lnTo>
                    <a:pt x="5" y="0"/>
                  </a:lnTo>
                  <a:lnTo>
                    <a:pt x="5" y="0"/>
                  </a:lnTo>
                  <a:lnTo>
                    <a:pt x="5" y="0"/>
                  </a:lnTo>
                  <a:lnTo>
                    <a:pt x="5" y="0"/>
                  </a:lnTo>
                  <a:close/>
                  <a:moveTo>
                    <a:pt x="5" y="0"/>
                  </a:moveTo>
                  <a:lnTo>
                    <a:pt x="5" y="0"/>
                  </a:lnTo>
                  <a:lnTo>
                    <a:pt x="5" y="0"/>
                  </a:lnTo>
                  <a:lnTo>
                    <a:pt x="5" y="0"/>
                  </a:lnTo>
                  <a:lnTo>
                    <a:pt x="5"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7" name="Freeform 1286"/>
            <p:cNvSpPr>
              <a:spLocks/>
            </p:cNvSpPr>
            <p:nvPr/>
          </p:nvSpPr>
          <p:spPr bwMode="auto">
            <a:xfrm>
              <a:off x="10682211" y="2565532"/>
              <a:ext cx="4543" cy="43020"/>
            </a:xfrm>
            <a:custGeom>
              <a:avLst/>
              <a:gdLst>
                <a:gd name="T0" fmla="*/ 5 w 5"/>
                <a:gd name="T1" fmla="*/ 0 h 43"/>
                <a:gd name="T2" fmla="*/ 5 w 5"/>
                <a:gd name="T3" fmla="*/ 0 h 43"/>
                <a:gd name="T4" fmla="*/ 4 w 5"/>
                <a:gd name="T5" fmla="*/ 22 h 43"/>
                <a:gd name="T6" fmla="*/ 0 w 5"/>
                <a:gd name="T7" fmla="*/ 43 h 43"/>
                <a:gd name="T8" fmla="*/ 0 w 5"/>
                <a:gd name="T9" fmla="*/ 43 h 43"/>
                <a:gd name="T10" fmla="*/ 4 w 5"/>
                <a:gd name="T11" fmla="*/ 22 h 43"/>
                <a:gd name="T12" fmla="*/ 5 w 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5" y="0"/>
                  </a:moveTo>
                  <a:lnTo>
                    <a:pt x="5" y="0"/>
                  </a:lnTo>
                  <a:lnTo>
                    <a:pt x="4" y="22"/>
                  </a:lnTo>
                  <a:lnTo>
                    <a:pt x="0" y="43"/>
                  </a:lnTo>
                  <a:lnTo>
                    <a:pt x="0" y="43"/>
                  </a:lnTo>
                  <a:lnTo>
                    <a:pt x="4" y="2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8" name="Rectangle 1287"/>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9" name="Rectangle 1288"/>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0" name="Rectangle 1289"/>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1" name="Rectangle 1290"/>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2" name="Rectangle 1291"/>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3" name="Freeform 1293"/>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4" name="Freeform 1294"/>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nvGrpSpPr>
          <p:cNvPr id="1285" name="Group 1284"/>
          <p:cNvGrpSpPr/>
          <p:nvPr/>
        </p:nvGrpSpPr>
        <p:grpSpPr>
          <a:xfrm>
            <a:off x="1176529" y="4334673"/>
            <a:ext cx="232816" cy="179089"/>
            <a:chOff x="9846188" y="2193798"/>
            <a:chExt cx="276225" cy="251460"/>
          </a:xfrm>
        </p:grpSpPr>
        <p:sp>
          <p:nvSpPr>
            <p:cNvPr id="1286" name="object 78"/>
            <p:cNvSpPr/>
            <p:nvPr/>
          </p:nvSpPr>
          <p:spPr>
            <a:xfrm>
              <a:off x="9884278" y="2286761"/>
              <a:ext cx="198123" cy="97536"/>
            </a:xfrm>
            <a:prstGeom prst="rect">
              <a:avLst/>
            </a:prstGeom>
            <a:blipFill>
              <a:blip r:embed="rId2" cstate="print"/>
              <a:stretch>
                <a:fillRect/>
              </a:stretch>
            </a:blipFill>
          </p:spPr>
          <p:txBody>
            <a:bodyPr wrap="square" lIns="0" tIns="0" rIns="0" bIns="0" rtlCol="0"/>
            <a:lstStyle/>
            <a:p>
              <a:endParaRPr sz="1000" dirty="0"/>
            </a:p>
          </p:txBody>
        </p:sp>
        <p:sp>
          <p:nvSpPr>
            <p:cNvPr id="1287" name="object 79"/>
            <p:cNvSpPr/>
            <p:nvPr/>
          </p:nvSpPr>
          <p:spPr>
            <a:xfrm>
              <a:off x="9846188" y="2193798"/>
              <a:ext cx="276225" cy="251460"/>
            </a:xfrm>
            <a:custGeom>
              <a:avLst/>
              <a:gdLst/>
              <a:ahLst/>
              <a:cxnLst/>
              <a:rect l="l" t="t" r="r" b="b"/>
              <a:pathLst>
                <a:path w="276225" h="251460">
                  <a:moveTo>
                    <a:pt x="252971" y="0"/>
                  </a:moveTo>
                  <a:lnTo>
                    <a:pt x="22859" y="0"/>
                  </a:lnTo>
                  <a:lnTo>
                    <a:pt x="13962" y="1803"/>
                  </a:lnTo>
                  <a:lnTo>
                    <a:pt x="6696" y="6718"/>
                  </a:lnTo>
                  <a:lnTo>
                    <a:pt x="1796" y="14005"/>
                  </a:lnTo>
                  <a:lnTo>
                    <a:pt x="94" y="22453"/>
                  </a:lnTo>
                  <a:lnTo>
                    <a:pt x="0" y="228536"/>
                  </a:lnTo>
                  <a:lnTo>
                    <a:pt x="1796" y="237454"/>
                  </a:lnTo>
                  <a:lnTo>
                    <a:pt x="6696" y="244741"/>
                  </a:lnTo>
                  <a:lnTo>
                    <a:pt x="13962" y="249656"/>
                  </a:lnTo>
                  <a:lnTo>
                    <a:pt x="22859" y="251460"/>
                  </a:lnTo>
                  <a:lnTo>
                    <a:pt x="252971" y="251460"/>
                  </a:lnTo>
                  <a:lnTo>
                    <a:pt x="261870" y="249656"/>
                  </a:lnTo>
                  <a:lnTo>
                    <a:pt x="269141" y="244741"/>
                  </a:lnTo>
                  <a:lnTo>
                    <a:pt x="274045" y="237454"/>
                  </a:lnTo>
                  <a:lnTo>
                    <a:pt x="275843" y="228536"/>
                  </a:lnTo>
                  <a:lnTo>
                    <a:pt x="22859" y="228536"/>
                  </a:lnTo>
                  <a:lnTo>
                    <a:pt x="22859" y="54203"/>
                  </a:lnTo>
                  <a:lnTo>
                    <a:pt x="275843" y="54203"/>
                  </a:lnTo>
                  <a:lnTo>
                    <a:pt x="275843" y="38214"/>
                  </a:lnTo>
                  <a:lnTo>
                    <a:pt x="30010" y="38214"/>
                  </a:lnTo>
                  <a:lnTo>
                    <a:pt x="26441" y="34632"/>
                  </a:lnTo>
                  <a:lnTo>
                    <a:pt x="26441" y="26034"/>
                  </a:lnTo>
                  <a:lnTo>
                    <a:pt x="30010" y="22453"/>
                  </a:lnTo>
                  <a:lnTo>
                    <a:pt x="275749" y="22453"/>
                  </a:lnTo>
                  <a:lnTo>
                    <a:pt x="274045" y="14005"/>
                  </a:lnTo>
                  <a:lnTo>
                    <a:pt x="269141" y="6718"/>
                  </a:lnTo>
                  <a:lnTo>
                    <a:pt x="261870" y="1803"/>
                  </a:lnTo>
                  <a:lnTo>
                    <a:pt x="252971" y="0"/>
                  </a:lnTo>
                  <a:close/>
                </a:path>
                <a:path w="276225" h="251460">
                  <a:moveTo>
                    <a:pt x="275843" y="54203"/>
                  </a:moveTo>
                  <a:lnTo>
                    <a:pt x="252971" y="54203"/>
                  </a:lnTo>
                  <a:lnTo>
                    <a:pt x="252971" y="228536"/>
                  </a:lnTo>
                  <a:lnTo>
                    <a:pt x="275843" y="228536"/>
                  </a:lnTo>
                  <a:lnTo>
                    <a:pt x="275843" y="54203"/>
                  </a:lnTo>
                  <a:close/>
                </a:path>
                <a:path w="276225" h="251460">
                  <a:moveTo>
                    <a:pt x="57645" y="22453"/>
                  </a:moveTo>
                  <a:lnTo>
                    <a:pt x="38582" y="22453"/>
                  </a:lnTo>
                  <a:lnTo>
                    <a:pt x="42163" y="26034"/>
                  </a:lnTo>
                  <a:lnTo>
                    <a:pt x="42163" y="34632"/>
                  </a:lnTo>
                  <a:lnTo>
                    <a:pt x="38582" y="38214"/>
                  </a:lnTo>
                  <a:lnTo>
                    <a:pt x="57645" y="38214"/>
                  </a:lnTo>
                  <a:lnTo>
                    <a:pt x="54305" y="34632"/>
                  </a:lnTo>
                  <a:lnTo>
                    <a:pt x="54305" y="26034"/>
                  </a:lnTo>
                  <a:lnTo>
                    <a:pt x="57645" y="22453"/>
                  </a:lnTo>
                  <a:close/>
                </a:path>
                <a:path w="276225" h="251460">
                  <a:moveTo>
                    <a:pt x="85509" y="22453"/>
                  </a:moveTo>
                  <a:lnTo>
                    <a:pt x="66459" y="22453"/>
                  </a:lnTo>
                  <a:lnTo>
                    <a:pt x="69786" y="26034"/>
                  </a:lnTo>
                  <a:lnTo>
                    <a:pt x="69786" y="34632"/>
                  </a:lnTo>
                  <a:lnTo>
                    <a:pt x="66459" y="38214"/>
                  </a:lnTo>
                  <a:lnTo>
                    <a:pt x="85509" y="38214"/>
                  </a:lnTo>
                  <a:lnTo>
                    <a:pt x="81940" y="34632"/>
                  </a:lnTo>
                  <a:lnTo>
                    <a:pt x="81940" y="26034"/>
                  </a:lnTo>
                  <a:lnTo>
                    <a:pt x="85509" y="22453"/>
                  </a:lnTo>
                  <a:close/>
                </a:path>
                <a:path w="276225" h="251460">
                  <a:moveTo>
                    <a:pt x="275749" y="22453"/>
                  </a:moveTo>
                  <a:lnTo>
                    <a:pt x="94081" y="22453"/>
                  </a:lnTo>
                  <a:lnTo>
                    <a:pt x="97662" y="26034"/>
                  </a:lnTo>
                  <a:lnTo>
                    <a:pt x="97662" y="34632"/>
                  </a:lnTo>
                  <a:lnTo>
                    <a:pt x="94081" y="38214"/>
                  </a:lnTo>
                  <a:lnTo>
                    <a:pt x="275843" y="38214"/>
                  </a:lnTo>
                  <a:lnTo>
                    <a:pt x="275749" y="22453"/>
                  </a:lnTo>
                  <a:close/>
                </a:path>
              </a:pathLst>
            </a:custGeom>
            <a:solidFill>
              <a:srgbClr val="FFFFFF"/>
            </a:solidFill>
          </p:spPr>
          <p:txBody>
            <a:bodyPr wrap="square" lIns="0" tIns="0" rIns="0" bIns="0" rtlCol="0"/>
            <a:lstStyle/>
            <a:p>
              <a:endParaRPr sz="1000" dirty="0"/>
            </a:p>
          </p:txBody>
        </p:sp>
      </p:grpSp>
      <p:grpSp>
        <p:nvGrpSpPr>
          <p:cNvPr id="1288" name="Group 1287"/>
          <p:cNvGrpSpPr/>
          <p:nvPr/>
        </p:nvGrpSpPr>
        <p:grpSpPr>
          <a:xfrm>
            <a:off x="1212347" y="2181025"/>
            <a:ext cx="161180" cy="238159"/>
            <a:chOff x="5434807" y="2497138"/>
            <a:chExt cx="134459" cy="177800"/>
          </a:xfrm>
          <a:solidFill>
            <a:schemeClr val="bg1"/>
          </a:solidFill>
        </p:grpSpPr>
        <p:sp>
          <p:nvSpPr>
            <p:cNvPr id="1289"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290"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nvGrpSpPr>
          <p:cNvPr id="1291" name="Group 4"/>
          <p:cNvGrpSpPr>
            <a:grpSpLocks noChangeAspect="1"/>
          </p:cNvGrpSpPr>
          <p:nvPr/>
        </p:nvGrpSpPr>
        <p:grpSpPr bwMode="auto">
          <a:xfrm>
            <a:off x="3492480" y="2181025"/>
            <a:ext cx="295498" cy="189963"/>
            <a:chOff x="5695" y="1939"/>
            <a:chExt cx="732" cy="562"/>
          </a:xfrm>
        </p:grpSpPr>
        <p:sp>
          <p:nvSpPr>
            <p:cNvPr id="1292" name="Rectangle 1291"/>
            <p:cNvSpPr>
              <a:spLocks noChangeArrowheads="1"/>
            </p:cNvSpPr>
            <p:nvPr/>
          </p:nvSpPr>
          <p:spPr bwMode="auto">
            <a:xfrm>
              <a:off x="5695" y="1939"/>
              <a:ext cx="732"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3" name="Rectangle 1292"/>
            <p:cNvSpPr>
              <a:spLocks noChangeArrowheads="1"/>
            </p:cNvSpPr>
            <p:nvPr/>
          </p:nvSpPr>
          <p:spPr bwMode="auto">
            <a:xfrm>
              <a:off x="5800" y="2250"/>
              <a:ext cx="42" cy="91"/>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4" name="Rectangle 1293"/>
            <p:cNvSpPr>
              <a:spLocks noChangeArrowheads="1"/>
            </p:cNvSpPr>
            <p:nvPr/>
          </p:nvSpPr>
          <p:spPr bwMode="auto">
            <a:xfrm>
              <a:off x="5856" y="2298"/>
              <a:ext cx="4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5" name="Rectangle 1294"/>
            <p:cNvSpPr>
              <a:spLocks noChangeArrowheads="1"/>
            </p:cNvSpPr>
            <p:nvPr/>
          </p:nvSpPr>
          <p:spPr bwMode="auto">
            <a:xfrm>
              <a:off x="5913" y="2265"/>
              <a:ext cx="40" cy="76"/>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6" name="Rectangle 1295"/>
            <p:cNvSpPr>
              <a:spLocks noChangeArrowheads="1"/>
            </p:cNvSpPr>
            <p:nvPr/>
          </p:nvSpPr>
          <p:spPr bwMode="auto">
            <a:xfrm>
              <a:off x="5968" y="2325"/>
              <a:ext cx="40" cy="16"/>
            </a:xfrm>
            <a:prstGeom prst="rect">
              <a:avLst/>
            </a:prstGeom>
            <a:solidFill>
              <a:srgbClr val="92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7" name="Freeform 1296"/>
            <p:cNvSpPr>
              <a:spLocks/>
            </p:cNvSpPr>
            <p:nvPr/>
          </p:nvSpPr>
          <p:spPr bwMode="auto">
            <a:xfrm>
              <a:off x="6144" y="2241"/>
              <a:ext cx="150" cy="100"/>
            </a:xfrm>
            <a:custGeom>
              <a:avLst/>
              <a:gdLst>
                <a:gd name="T0" fmla="*/ 75 w 150"/>
                <a:gd name="T1" fmla="*/ 0 h 100"/>
                <a:gd name="T2" fmla="*/ 0 w 150"/>
                <a:gd name="T3" fmla="*/ 100 h 100"/>
                <a:gd name="T4" fmla="*/ 150 w 150"/>
                <a:gd name="T5" fmla="*/ 100 h 100"/>
                <a:gd name="T6" fmla="*/ 75 w 150"/>
                <a:gd name="T7" fmla="*/ 0 h 100"/>
              </a:gdLst>
              <a:ahLst/>
              <a:cxnLst>
                <a:cxn ang="0">
                  <a:pos x="T0" y="T1"/>
                </a:cxn>
                <a:cxn ang="0">
                  <a:pos x="T2" y="T3"/>
                </a:cxn>
                <a:cxn ang="0">
                  <a:pos x="T4" y="T5"/>
                </a:cxn>
                <a:cxn ang="0">
                  <a:pos x="T6" y="T7"/>
                </a:cxn>
              </a:cxnLst>
              <a:rect l="0" t="0" r="r" b="b"/>
              <a:pathLst>
                <a:path w="150" h="100">
                  <a:moveTo>
                    <a:pt x="75" y="0"/>
                  </a:moveTo>
                  <a:lnTo>
                    <a:pt x="0" y="100"/>
                  </a:lnTo>
                  <a:lnTo>
                    <a:pt x="150" y="100"/>
                  </a:lnTo>
                  <a:lnTo>
                    <a:pt x="75" y="0"/>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8" name="Freeform 1297"/>
            <p:cNvSpPr>
              <a:spLocks/>
            </p:cNvSpPr>
            <p:nvPr/>
          </p:nvSpPr>
          <p:spPr bwMode="auto">
            <a:xfrm>
              <a:off x="6212" y="2268"/>
              <a:ext cx="110" cy="73"/>
            </a:xfrm>
            <a:custGeom>
              <a:avLst/>
              <a:gdLst>
                <a:gd name="T0" fmla="*/ 56 w 110"/>
                <a:gd name="T1" fmla="*/ 0 h 73"/>
                <a:gd name="T2" fmla="*/ 0 w 110"/>
                <a:gd name="T3" fmla="*/ 73 h 73"/>
                <a:gd name="T4" fmla="*/ 110 w 110"/>
                <a:gd name="T5" fmla="*/ 73 h 73"/>
                <a:gd name="T6" fmla="*/ 56 w 110"/>
                <a:gd name="T7" fmla="*/ 0 h 73"/>
              </a:gdLst>
              <a:ahLst/>
              <a:cxnLst>
                <a:cxn ang="0">
                  <a:pos x="T0" y="T1"/>
                </a:cxn>
                <a:cxn ang="0">
                  <a:pos x="T2" y="T3"/>
                </a:cxn>
                <a:cxn ang="0">
                  <a:pos x="T4" y="T5"/>
                </a:cxn>
                <a:cxn ang="0">
                  <a:pos x="T6" y="T7"/>
                </a:cxn>
              </a:cxnLst>
              <a:rect l="0" t="0" r="r" b="b"/>
              <a:pathLst>
                <a:path w="110" h="73">
                  <a:moveTo>
                    <a:pt x="56" y="0"/>
                  </a:moveTo>
                  <a:lnTo>
                    <a:pt x="0" y="73"/>
                  </a:lnTo>
                  <a:lnTo>
                    <a:pt x="110" y="73"/>
                  </a:lnTo>
                  <a:lnTo>
                    <a:pt x="56" y="0"/>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9" name="Freeform 1298"/>
            <p:cNvSpPr>
              <a:spLocks/>
            </p:cNvSpPr>
            <p:nvPr/>
          </p:nvSpPr>
          <p:spPr bwMode="auto">
            <a:xfrm>
              <a:off x="6212" y="2287"/>
              <a:ext cx="82" cy="54"/>
            </a:xfrm>
            <a:custGeom>
              <a:avLst/>
              <a:gdLst>
                <a:gd name="T0" fmla="*/ 0 w 82"/>
                <a:gd name="T1" fmla="*/ 54 h 54"/>
                <a:gd name="T2" fmla="*/ 82 w 82"/>
                <a:gd name="T3" fmla="*/ 54 h 54"/>
                <a:gd name="T4" fmla="*/ 42 w 82"/>
                <a:gd name="T5" fmla="*/ 0 h 54"/>
                <a:gd name="T6" fmla="*/ 0 w 82"/>
                <a:gd name="T7" fmla="*/ 54 h 54"/>
              </a:gdLst>
              <a:ahLst/>
              <a:cxnLst>
                <a:cxn ang="0">
                  <a:pos x="T0" y="T1"/>
                </a:cxn>
                <a:cxn ang="0">
                  <a:pos x="T2" y="T3"/>
                </a:cxn>
                <a:cxn ang="0">
                  <a:pos x="T4" y="T5"/>
                </a:cxn>
                <a:cxn ang="0">
                  <a:pos x="T6" y="T7"/>
                </a:cxn>
              </a:cxnLst>
              <a:rect l="0" t="0" r="r" b="b"/>
              <a:pathLst>
                <a:path w="82" h="54">
                  <a:moveTo>
                    <a:pt x="0" y="54"/>
                  </a:moveTo>
                  <a:lnTo>
                    <a:pt x="82" y="54"/>
                  </a:lnTo>
                  <a:lnTo>
                    <a:pt x="42"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0" name="Freeform 1299"/>
            <p:cNvSpPr>
              <a:spLocks/>
            </p:cNvSpPr>
            <p:nvPr/>
          </p:nvSpPr>
          <p:spPr bwMode="auto">
            <a:xfrm>
              <a:off x="6114" y="2288"/>
              <a:ext cx="79" cy="53"/>
            </a:xfrm>
            <a:custGeom>
              <a:avLst/>
              <a:gdLst>
                <a:gd name="T0" fmla="*/ 39 w 79"/>
                <a:gd name="T1" fmla="*/ 0 h 53"/>
                <a:gd name="T2" fmla="*/ 0 w 79"/>
                <a:gd name="T3" fmla="*/ 53 h 53"/>
                <a:gd name="T4" fmla="*/ 79 w 79"/>
                <a:gd name="T5" fmla="*/ 53 h 53"/>
                <a:gd name="T6" fmla="*/ 39 w 79"/>
                <a:gd name="T7" fmla="*/ 0 h 53"/>
              </a:gdLst>
              <a:ahLst/>
              <a:cxnLst>
                <a:cxn ang="0">
                  <a:pos x="T0" y="T1"/>
                </a:cxn>
                <a:cxn ang="0">
                  <a:pos x="T2" y="T3"/>
                </a:cxn>
                <a:cxn ang="0">
                  <a:pos x="T4" y="T5"/>
                </a:cxn>
                <a:cxn ang="0">
                  <a:pos x="T6" y="T7"/>
                </a:cxn>
              </a:cxnLst>
              <a:rect l="0" t="0" r="r" b="b"/>
              <a:pathLst>
                <a:path w="79" h="53">
                  <a:moveTo>
                    <a:pt x="39" y="0"/>
                  </a:moveTo>
                  <a:lnTo>
                    <a:pt x="0" y="53"/>
                  </a:lnTo>
                  <a:lnTo>
                    <a:pt x="79" y="53"/>
                  </a:lnTo>
                  <a:lnTo>
                    <a:pt x="39" y="0"/>
                  </a:lnTo>
                  <a:close/>
                </a:path>
              </a:pathLst>
            </a:custGeom>
            <a:solidFill>
              <a:srgbClr val="FDC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1" name="Freeform 1300"/>
            <p:cNvSpPr>
              <a:spLocks/>
            </p:cNvSpPr>
            <p:nvPr/>
          </p:nvSpPr>
          <p:spPr bwMode="auto">
            <a:xfrm>
              <a:off x="6144" y="2308"/>
              <a:ext cx="49" cy="33"/>
            </a:xfrm>
            <a:custGeom>
              <a:avLst/>
              <a:gdLst>
                <a:gd name="T0" fmla="*/ 0 w 49"/>
                <a:gd name="T1" fmla="*/ 33 h 33"/>
                <a:gd name="T2" fmla="*/ 49 w 49"/>
                <a:gd name="T3" fmla="*/ 33 h 33"/>
                <a:gd name="T4" fmla="*/ 24 w 49"/>
                <a:gd name="T5" fmla="*/ 0 h 33"/>
                <a:gd name="T6" fmla="*/ 0 w 49"/>
                <a:gd name="T7" fmla="*/ 33 h 33"/>
              </a:gdLst>
              <a:ahLst/>
              <a:cxnLst>
                <a:cxn ang="0">
                  <a:pos x="T0" y="T1"/>
                </a:cxn>
                <a:cxn ang="0">
                  <a:pos x="T2" y="T3"/>
                </a:cxn>
                <a:cxn ang="0">
                  <a:pos x="T4" y="T5"/>
                </a:cxn>
                <a:cxn ang="0">
                  <a:pos x="T6" y="T7"/>
                </a:cxn>
              </a:cxnLst>
              <a:rect l="0" t="0" r="r" b="b"/>
              <a:pathLst>
                <a:path w="49" h="33">
                  <a:moveTo>
                    <a:pt x="0" y="33"/>
                  </a:moveTo>
                  <a:lnTo>
                    <a:pt x="49" y="33"/>
                  </a:lnTo>
                  <a:lnTo>
                    <a:pt x="24"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2" name="Rectangle 31"/>
            <p:cNvSpPr>
              <a:spLocks noChangeArrowheads="1"/>
            </p:cNvSpPr>
            <p:nvPr/>
          </p:nvSpPr>
          <p:spPr bwMode="auto">
            <a:xfrm>
              <a:off x="5800" y="2397"/>
              <a:ext cx="132" cy="50"/>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3" name="Freeform 32"/>
            <p:cNvSpPr>
              <a:spLocks/>
            </p:cNvSpPr>
            <p:nvPr/>
          </p:nvSpPr>
          <p:spPr bwMode="auto">
            <a:xfrm>
              <a:off x="5800" y="1995"/>
              <a:ext cx="522" cy="210"/>
            </a:xfrm>
            <a:custGeom>
              <a:avLst/>
              <a:gdLst>
                <a:gd name="T0" fmla="*/ 471 w 522"/>
                <a:gd name="T1" fmla="*/ 37 h 210"/>
                <a:gd name="T2" fmla="*/ 446 w 522"/>
                <a:gd name="T3" fmla="*/ 44 h 210"/>
                <a:gd name="T4" fmla="*/ 421 w 522"/>
                <a:gd name="T5" fmla="*/ 77 h 210"/>
                <a:gd name="T6" fmla="*/ 397 w 522"/>
                <a:gd name="T7" fmla="*/ 80 h 210"/>
                <a:gd name="T8" fmla="*/ 372 w 522"/>
                <a:gd name="T9" fmla="*/ 102 h 210"/>
                <a:gd name="T10" fmla="*/ 347 w 522"/>
                <a:gd name="T11" fmla="*/ 90 h 210"/>
                <a:gd name="T12" fmla="*/ 318 w 522"/>
                <a:gd name="T13" fmla="*/ 65 h 210"/>
                <a:gd name="T14" fmla="*/ 297 w 522"/>
                <a:gd name="T15" fmla="*/ 95 h 210"/>
                <a:gd name="T16" fmla="*/ 272 w 522"/>
                <a:gd name="T17" fmla="*/ 105 h 210"/>
                <a:gd name="T18" fmla="*/ 249 w 522"/>
                <a:gd name="T19" fmla="*/ 92 h 210"/>
                <a:gd name="T20" fmla="*/ 224 w 522"/>
                <a:gd name="T21" fmla="*/ 104 h 210"/>
                <a:gd name="T22" fmla="*/ 199 w 522"/>
                <a:gd name="T23" fmla="*/ 109 h 210"/>
                <a:gd name="T24" fmla="*/ 174 w 522"/>
                <a:gd name="T25" fmla="*/ 141 h 210"/>
                <a:gd name="T26" fmla="*/ 149 w 522"/>
                <a:gd name="T27" fmla="*/ 156 h 210"/>
                <a:gd name="T28" fmla="*/ 125 w 522"/>
                <a:gd name="T29" fmla="*/ 135 h 210"/>
                <a:gd name="T30" fmla="*/ 100 w 522"/>
                <a:gd name="T31" fmla="*/ 128 h 210"/>
                <a:gd name="T32" fmla="*/ 75 w 522"/>
                <a:gd name="T33" fmla="*/ 158 h 210"/>
                <a:gd name="T34" fmla="*/ 50 w 522"/>
                <a:gd name="T35" fmla="*/ 152 h 210"/>
                <a:gd name="T36" fmla="*/ 25 w 522"/>
                <a:gd name="T37" fmla="*/ 169 h 210"/>
                <a:gd name="T38" fmla="*/ 0 w 522"/>
                <a:gd name="T39" fmla="*/ 173 h 210"/>
                <a:gd name="T40" fmla="*/ 0 w 522"/>
                <a:gd name="T41" fmla="*/ 210 h 210"/>
                <a:gd name="T42" fmla="*/ 522 w 522"/>
                <a:gd name="T43" fmla="*/ 210 h 210"/>
                <a:gd name="T44" fmla="*/ 522 w 522"/>
                <a:gd name="T45" fmla="*/ 0 h 210"/>
                <a:gd name="T46" fmla="*/ 496 w 522"/>
                <a:gd name="T47" fmla="*/ 12 h 210"/>
                <a:gd name="T48" fmla="*/ 471 w 522"/>
                <a:gd name="T49"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210">
                  <a:moveTo>
                    <a:pt x="471" y="37"/>
                  </a:moveTo>
                  <a:lnTo>
                    <a:pt x="446" y="44"/>
                  </a:lnTo>
                  <a:lnTo>
                    <a:pt x="421" y="77"/>
                  </a:lnTo>
                  <a:lnTo>
                    <a:pt x="397" y="80"/>
                  </a:lnTo>
                  <a:lnTo>
                    <a:pt x="372" y="102"/>
                  </a:lnTo>
                  <a:lnTo>
                    <a:pt x="347" y="90"/>
                  </a:lnTo>
                  <a:lnTo>
                    <a:pt x="318" y="65"/>
                  </a:lnTo>
                  <a:lnTo>
                    <a:pt x="297" y="95"/>
                  </a:lnTo>
                  <a:lnTo>
                    <a:pt x="272" y="105"/>
                  </a:lnTo>
                  <a:lnTo>
                    <a:pt x="249" y="92"/>
                  </a:lnTo>
                  <a:lnTo>
                    <a:pt x="224" y="104"/>
                  </a:lnTo>
                  <a:lnTo>
                    <a:pt x="199" y="109"/>
                  </a:lnTo>
                  <a:lnTo>
                    <a:pt x="174" y="141"/>
                  </a:lnTo>
                  <a:lnTo>
                    <a:pt x="149" y="156"/>
                  </a:lnTo>
                  <a:lnTo>
                    <a:pt x="125" y="135"/>
                  </a:lnTo>
                  <a:lnTo>
                    <a:pt x="100" y="128"/>
                  </a:lnTo>
                  <a:lnTo>
                    <a:pt x="75" y="158"/>
                  </a:lnTo>
                  <a:lnTo>
                    <a:pt x="50" y="152"/>
                  </a:lnTo>
                  <a:lnTo>
                    <a:pt x="25" y="169"/>
                  </a:lnTo>
                  <a:lnTo>
                    <a:pt x="0" y="173"/>
                  </a:lnTo>
                  <a:lnTo>
                    <a:pt x="0" y="210"/>
                  </a:lnTo>
                  <a:lnTo>
                    <a:pt x="522" y="210"/>
                  </a:lnTo>
                  <a:lnTo>
                    <a:pt x="522" y="0"/>
                  </a:lnTo>
                  <a:lnTo>
                    <a:pt x="496" y="12"/>
                  </a:lnTo>
                  <a:lnTo>
                    <a:pt x="471" y="37"/>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4" name="Freeform 33"/>
            <p:cNvSpPr>
              <a:spLocks/>
            </p:cNvSpPr>
            <p:nvPr/>
          </p:nvSpPr>
          <p:spPr bwMode="auto">
            <a:xfrm>
              <a:off x="5800" y="2050"/>
              <a:ext cx="522" cy="155"/>
            </a:xfrm>
            <a:custGeom>
              <a:avLst/>
              <a:gdLst>
                <a:gd name="T0" fmla="*/ 471 w 522"/>
                <a:gd name="T1" fmla="*/ 28 h 155"/>
                <a:gd name="T2" fmla="*/ 446 w 522"/>
                <a:gd name="T3" fmla="*/ 32 h 155"/>
                <a:gd name="T4" fmla="*/ 421 w 522"/>
                <a:gd name="T5" fmla="*/ 57 h 155"/>
                <a:gd name="T6" fmla="*/ 397 w 522"/>
                <a:gd name="T7" fmla="*/ 58 h 155"/>
                <a:gd name="T8" fmla="*/ 372 w 522"/>
                <a:gd name="T9" fmla="*/ 75 h 155"/>
                <a:gd name="T10" fmla="*/ 347 w 522"/>
                <a:gd name="T11" fmla="*/ 65 h 155"/>
                <a:gd name="T12" fmla="*/ 318 w 522"/>
                <a:gd name="T13" fmla="*/ 47 h 155"/>
                <a:gd name="T14" fmla="*/ 297 w 522"/>
                <a:gd name="T15" fmla="*/ 69 h 155"/>
                <a:gd name="T16" fmla="*/ 272 w 522"/>
                <a:gd name="T17" fmla="*/ 78 h 155"/>
                <a:gd name="T18" fmla="*/ 249 w 522"/>
                <a:gd name="T19" fmla="*/ 68 h 155"/>
                <a:gd name="T20" fmla="*/ 224 w 522"/>
                <a:gd name="T21" fmla="*/ 76 h 155"/>
                <a:gd name="T22" fmla="*/ 199 w 522"/>
                <a:gd name="T23" fmla="*/ 80 h 155"/>
                <a:gd name="T24" fmla="*/ 174 w 522"/>
                <a:gd name="T25" fmla="*/ 104 h 155"/>
                <a:gd name="T26" fmla="*/ 149 w 522"/>
                <a:gd name="T27" fmla="*/ 115 h 155"/>
                <a:gd name="T28" fmla="*/ 125 w 522"/>
                <a:gd name="T29" fmla="*/ 100 h 155"/>
                <a:gd name="T30" fmla="*/ 100 w 522"/>
                <a:gd name="T31" fmla="*/ 94 h 155"/>
                <a:gd name="T32" fmla="*/ 75 w 522"/>
                <a:gd name="T33" fmla="*/ 116 h 155"/>
                <a:gd name="T34" fmla="*/ 50 w 522"/>
                <a:gd name="T35" fmla="*/ 112 h 155"/>
                <a:gd name="T36" fmla="*/ 25 w 522"/>
                <a:gd name="T37" fmla="*/ 125 h 155"/>
                <a:gd name="T38" fmla="*/ 0 w 522"/>
                <a:gd name="T39" fmla="*/ 128 h 155"/>
                <a:gd name="T40" fmla="*/ 0 w 522"/>
                <a:gd name="T41" fmla="*/ 155 h 155"/>
                <a:gd name="T42" fmla="*/ 522 w 522"/>
                <a:gd name="T43" fmla="*/ 155 h 155"/>
                <a:gd name="T44" fmla="*/ 522 w 522"/>
                <a:gd name="T45" fmla="*/ 0 h 155"/>
                <a:gd name="T46" fmla="*/ 496 w 522"/>
                <a:gd name="T47" fmla="*/ 8 h 155"/>
                <a:gd name="T48" fmla="*/ 471 w 522"/>
                <a:gd name="T49" fmla="*/ 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155">
                  <a:moveTo>
                    <a:pt x="471" y="28"/>
                  </a:moveTo>
                  <a:lnTo>
                    <a:pt x="446" y="32"/>
                  </a:lnTo>
                  <a:lnTo>
                    <a:pt x="421" y="57"/>
                  </a:lnTo>
                  <a:lnTo>
                    <a:pt x="397" y="58"/>
                  </a:lnTo>
                  <a:lnTo>
                    <a:pt x="372" y="75"/>
                  </a:lnTo>
                  <a:lnTo>
                    <a:pt x="347" y="65"/>
                  </a:lnTo>
                  <a:lnTo>
                    <a:pt x="318" y="47"/>
                  </a:lnTo>
                  <a:lnTo>
                    <a:pt x="297" y="69"/>
                  </a:lnTo>
                  <a:lnTo>
                    <a:pt x="272" y="78"/>
                  </a:lnTo>
                  <a:lnTo>
                    <a:pt x="249" y="68"/>
                  </a:lnTo>
                  <a:lnTo>
                    <a:pt x="224" y="76"/>
                  </a:lnTo>
                  <a:lnTo>
                    <a:pt x="199" y="80"/>
                  </a:lnTo>
                  <a:lnTo>
                    <a:pt x="174" y="104"/>
                  </a:lnTo>
                  <a:lnTo>
                    <a:pt x="149" y="115"/>
                  </a:lnTo>
                  <a:lnTo>
                    <a:pt x="125" y="100"/>
                  </a:lnTo>
                  <a:lnTo>
                    <a:pt x="100" y="94"/>
                  </a:lnTo>
                  <a:lnTo>
                    <a:pt x="75" y="116"/>
                  </a:lnTo>
                  <a:lnTo>
                    <a:pt x="50" y="112"/>
                  </a:lnTo>
                  <a:lnTo>
                    <a:pt x="25" y="125"/>
                  </a:lnTo>
                  <a:lnTo>
                    <a:pt x="0" y="128"/>
                  </a:lnTo>
                  <a:lnTo>
                    <a:pt x="0" y="155"/>
                  </a:lnTo>
                  <a:lnTo>
                    <a:pt x="522" y="155"/>
                  </a:lnTo>
                  <a:lnTo>
                    <a:pt x="522" y="0"/>
                  </a:lnTo>
                  <a:lnTo>
                    <a:pt x="496" y="8"/>
                  </a:lnTo>
                  <a:lnTo>
                    <a:pt x="47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5" name="Freeform 34"/>
            <p:cNvSpPr>
              <a:spLocks/>
            </p:cNvSpPr>
            <p:nvPr/>
          </p:nvSpPr>
          <p:spPr bwMode="auto">
            <a:xfrm>
              <a:off x="5800" y="2146"/>
              <a:ext cx="522" cy="59"/>
            </a:xfrm>
            <a:custGeom>
              <a:avLst/>
              <a:gdLst>
                <a:gd name="T0" fmla="*/ 471 w 522"/>
                <a:gd name="T1" fmla="*/ 9 h 59"/>
                <a:gd name="T2" fmla="*/ 446 w 522"/>
                <a:gd name="T3" fmla="*/ 12 h 59"/>
                <a:gd name="T4" fmla="*/ 421 w 522"/>
                <a:gd name="T5" fmla="*/ 22 h 59"/>
                <a:gd name="T6" fmla="*/ 397 w 522"/>
                <a:gd name="T7" fmla="*/ 22 h 59"/>
                <a:gd name="T8" fmla="*/ 372 w 522"/>
                <a:gd name="T9" fmla="*/ 29 h 59"/>
                <a:gd name="T10" fmla="*/ 347 w 522"/>
                <a:gd name="T11" fmla="*/ 25 h 59"/>
                <a:gd name="T12" fmla="*/ 318 w 522"/>
                <a:gd name="T13" fmla="*/ 18 h 59"/>
                <a:gd name="T14" fmla="*/ 297 w 522"/>
                <a:gd name="T15" fmla="*/ 26 h 59"/>
                <a:gd name="T16" fmla="*/ 272 w 522"/>
                <a:gd name="T17" fmla="*/ 29 h 59"/>
                <a:gd name="T18" fmla="*/ 249 w 522"/>
                <a:gd name="T19" fmla="*/ 26 h 59"/>
                <a:gd name="T20" fmla="*/ 224 w 522"/>
                <a:gd name="T21" fmla="*/ 29 h 59"/>
                <a:gd name="T22" fmla="*/ 199 w 522"/>
                <a:gd name="T23" fmla="*/ 30 h 59"/>
                <a:gd name="T24" fmla="*/ 174 w 522"/>
                <a:gd name="T25" fmla="*/ 40 h 59"/>
                <a:gd name="T26" fmla="*/ 149 w 522"/>
                <a:gd name="T27" fmla="*/ 44 h 59"/>
                <a:gd name="T28" fmla="*/ 125 w 522"/>
                <a:gd name="T29" fmla="*/ 38 h 59"/>
                <a:gd name="T30" fmla="*/ 100 w 522"/>
                <a:gd name="T31" fmla="*/ 36 h 59"/>
                <a:gd name="T32" fmla="*/ 75 w 522"/>
                <a:gd name="T33" fmla="*/ 44 h 59"/>
                <a:gd name="T34" fmla="*/ 50 w 522"/>
                <a:gd name="T35" fmla="*/ 43 h 59"/>
                <a:gd name="T36" fmla="*/ 25 w 522"/>
                <a:gd name="T37" fmla="*/ 47 h 59"/>
                <a:gd name="T38" fmla="*/ 0 w 522"/>
                <a:gd name="T39" fmla="*/ 48 h 59"/>
                <a:gd name="T40" fmla="*/ 0 w 522"/>
                <a:gd name="T41" fmla="*/ 59 h 59"/>
                <a:gd name="T42" fmla="*/ 522 w 522"/>
                <a:gd name="T43" fmla="*/ 59 h 59"/>
                <a:gd name="T44" fmla="*/ 522 w 522"/>
                <a:gd name="T45" fmla="*/ 0 h 59"/>
                <a:gd name="T46" fmla="*/ 496 w 522"/>
                <a:gd name="T47" fmla="*/ 2 h 59"/>
                <a:gd name="T48" fmla="*/ 471 w 522"/>
                <a:gd name="T4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9">
                  <a:moveTo>
                    <a:pt x="471" y="9"/>
                  </a:moveTo>
                  <a:lnTo>
                    <a:pt x="446" y="12"/>
                  </a:lnTo>
                  <a:lnTo>
                    <a:pt x="421" y="22"/>
                  </a:lnTo>
                  <a:lnTo>
                    <a:pt x="397" y="22"/>
                  </a:lnTo>
                  <a:lnTo>
                    <a:pt x="372" y="29"/>
                  </a:lnTo>
                  <a:lnTo>
                    <a:pt x="347" y="25"/>
                  </a:lnTo>
                  <a:lnTo>
                    <a:pt x="318" y="18"/>
                  </a:lnTo>
                  <a:lnTo>
                    <a:pt x="297" y="26"/>
                  </a:lnTo>
                  <a:lnTo>
                    <a:pt x="272" y="29"/>
                  </a:lnTo>
                  <a:lnTo>
                    <a:pt x="249" y="26"/>
                  </a:lnTo>
                  <a:lnTo>
                    <a:pt x="224" y="29"/>
                  </a:lnTo>
                  <a:lnTo>
                    <a:pt x="199" y="30"/>
                  </a:lnTo>
                  <a:lnTo>
                    <a:pt x="174" y="40"/>
                  </a:lnTo>
                  <a:lnTo>
                    <a:pt x="149" y="44"/>
                  </a:lnTo>
                  <a:lnTo>
                    <a:pt x="125" y="38"/>
                  </a:lnTo>
                  <a:lnTo>
                    <a:pt x="100" y="36"/>
                  </a:lnTo>
                  <a:lnTo>
                    <a:pt x="75" y="44"/>
                  </a:lnTo>
                  <a:lnTo>
                    <a:pt x="50" y="43"/>
                  </a:lnTo>
                  <a:lnTo>
                    <a:pt x="25" y="47"/>
                  </a:lnTo>
                  <a:lnTo>
                    <a:pt x="0" y="48"/>
                  </a:lnTo>
                  <a:lnTo>
                    <a:pt x="0" y="59"/>
                  </a:lnTo>
                  <a:lnTo>
                    <a:pt x="522" y="59"/>
                  </a:lnTo>
                  <a:lnTo>
                    <a:pt x="522" y="0"/>
                  </a:lnTo>
                  <a:lnTo>
                    <a:pt x="496" y="2"/>
                  </a:lnTo>
                  <a:lnTo>
                    <a:pt x="471" y="9"/>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6" name="Freeform 41"/>
            <p:cNvSpPr>
              <a:spLocks noEditPoints="1"/>
            </p:cNvSpPr>
            <p:nvPr/>
          </p:nvSpPr>
          <p:spPr bwMode="auto">
            <a:xfrm>
              <a:off x="5797" y="2247"/>
              <a:ext cx="48" cy="97"/>
            </a:xfrm>
            <a:custGeom>
              <a:avLst/>
              <a:gdLst>
                <a:gd name="T0" fmla="*/ 32 w 34"/>
                <a:gd name="T1" fmla="*/ 70 h 70"/>
                <a:gd name="T2" fmla="*/ 2 w 34"/>
                <a:gd name="T3" fmla="*/ 70 h 70"/>
                <a:gd name="T4" fmla="*/ 0 w 34"/>
                <a:gd name="T5" fmla="*/ 68 h 70"/>
                <a:gd name="T6" fmla="*/ 0 w 34"/>
                <a:gd name="T7" fmla="*/ 2 h 70"/>
                <a:gd name="T8" fmla="*/ 2 w 34"/>
                <a:gd name="T9" fmla="*/ 0 h 70"/>
                <a:gd name="T10" fmla="*/ 32 w 34"/>
                <a:gd name="T11" fmla="*/ 0 h 70"/>
                <a:gd name="T12" fmla="*/ 34 w 34"/>
                <a:gd name="T13" fmla="*/ 2 h 70"/>
                <a:gd name="T14" fmla="*/ 34 w 34"/>
                <a:gd name="T15" fmla="*/ 68 h 70"/>
                <a:gd name="T16" fmla="*/ 32 w 34"/>
                <a:gd name="T17" fmla="*/ 70 h 70"/>
                <a:gd name="T18" fmla="*/ 4 w 34"/>
                <a:gd name="T19" fmla="*/ 66 h 70"/>
                <a:gd name="T20" fmla="*/ 30 w 34"/>
                <a:gd name="T21" fmla="*/ 66 h 70"/>
                <a:gd name="T22" fmla="*/ 30 w 34"/>
                <a:gd name="T23" fmla="*/ 4 h 70"/>
                <a:gd name="T24" fmla="*/ 4 w 34"/>
                <a:gd name="T25" fmla="*/ 4 h 70"/>
                <a:gd name="T26" fmla="*/ 4 w 34"/>
                <a:gd name="T2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70">
                  <a:moveTo>
                    <a:pt x="32" y="70"/>
                  </a:moveTo>
                  <a:cubicBezTo>
                    <a:pt x="2" y="70"/>
                    <a:pt x="2" y="70"/>
                    <a:pt x="2" y="70"/>
                  </a:cubicBezTo>
                  <a:cubicBezTo>
                    <a:pt x="1" y="70"/>
                    <a:pt x="0" y="69"/>
                    <a:pt x="0" y="68"/>
                  </a:cubicBezTo>
                  <a:cubicBezTo>
                    <a:pt x="0" y="2"/>
                    <a:pt x="0" y="2"/>
                    <a:pt x="0" y="2"/>
                  </a:cubicBezTo>
                  <a:cubicBezTo>
                    <a:pt x="0" y="1"/>
                    <a:pt x="1" y="0"/>
                    <a:pt x="2" y="0"/>
                  </a:cubicBezTo>
                  <a:cubicBezTo>
                    <a:pt x="32" y="0"/>
                    <a:pt x="32" y="0"/>
                    <a:pt x="32" y="0"/>
                  </a:cubicBezTo>
                  <a:cubicBezTo>
                    <a:pt x="33" y="0"/>
                    <a:pt x="34" y="1"/>
                    <a:pt x="34" y="2"/>
                  </a:cubicBezTo>
                  <a:cubicBezTo>
                    <a:pt x="34" y="68"/>
                    <a:pt x="34" y="68"/>
                    <a:pt x="34" y="68"/>
                  </a:cubicBezTo>
                  <a:cubicBezTo>
                    <a:pt x="34" y="69"/>
                    <a:pt x="33" y="70"/>
                    <a:pt x="32" y="70"/>
                  </a:cubicBezTo>
                  <a:close/>
                  <a:moveTo>
                    <a:pt x="4" y="66"/>
                  </a:moveTo>
                  <a:cubicBezTo>
                    <a:pt x="30" y="66"/>
                    <a:pt x="30" y="66"/>
                    <a:pt x="30" y="66"/>
                  </a:cubicBezTo>
                  <a:cubicBezTo>
                    <a:pt x="30" y="4"/>
                    <a:pt x="30" y="4"/>
                    <a:pt x="30" y="4"/>
                  </a:cubicBezTo>
                  <a:cubicBezTo>
                    <a:pt x="4" y="4"/>
                    <a:pt x="4" y="4"/>
                    <a:pt x="4" y="4"/>
                  </a:cubicBezTo>
                  <a:lnTo>
                    <a:pt x="4" y="66"/>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7" name="Freeform 42"/>
            <p:cNvSpPr>
              <a:spLocks noEditPoints="1"/>
            </p:cNvSpPr>
            <p:nvPr/>
          </p:nvSpPr>
          <p:spPr bwMode="auto">
            <a:xfrm>
              <a:off x="5853" y="2295"/>
              <a:ext cx="47" cy="49"/>
            </a:xfrm>
            <a:custGeom>
              <a:avLst/>
              <a:gdLst>
                <a:gd name="T0" fmla="*/ 32 w 34"/>
                <a:gd name="T1" fmla="*/ 35 h 35"/>
                <a:gd name="T2" fmla="*/ 2 w 34"/>
                <a:gd name="T3" fmla="*/ 35 h 35"/>
                <a:gd name="T4" fmla="*/ 0 w 34"/>
                <a:gd name="T5" fmla="*/ 33 h 35"/>
                <a:gd name="T6" fmla="*/ 0 w 34"/>
                <a:gd name="T7" fmla="*/ 2 h 35"/>
                <a:gd name="T8" fmla="*/ 2 w 34"/>
                <a:gd name="T9" fmla="*/ 0 h 35"/>
                <a:gd name="T10" fmla="*/ 32 w 34"/>
                <a:gd name="T11" fmla="*/ 0 h 35"/>
                <a:gd name="T12" fmla="*/ 34 w 34"/>
                <a:gd name="T13" fmla="*/ 2 h 35"/>
                <a:gd name="T14" fmla="*/ 34 w 34"/>
                <a:gd name="T15" fmla="*/ 33 h 35"/>
                <a:gd name="T16" fmla="*/ 32 w 34"/>
                <a:gd name="T17" fmla="*/ 35 h 35"/>
                <a:gd name="T18" fmla="*/ 4 w 34"/>
                <a:gd name="T19" fmla="*/ 31 h 35"/>
                <a:gd name="T20" fmla="*/ 30 w 34"/>
                <a:gd name="T21" fmla="*/ 31 h 35"/>
                <a:gd name="T22" fmla="*/ 30 w 34"/>
                <a:gd name="T23" fmla="*/ 5 h 35"/>
                <a:gd name="T24" fmla="*/ 4 w 34"/>
                <a:gd name="T25" fmla="*/ 5 h 35"/>
                <a:gd name="T26" fmla="*/ 4 w 34"/>
                <a:gd name="T2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32" y="35"/>
                  </a:moveTo>
                  <a:cubicBezTo>
                    <a:pt x="2" y="35"/>
                    <a:pt x="2" y="35"/>
                    <a:pt x="2" y="35"/>
                  </a:cubicBezTo>
                  <a:cubicBezTo>
                    <a:pt x="1" y="35"/>
                    <a:pt x="0" y="34"/>
                    <a:pt x="0" y="33"/>
                  </a:cubicBezTo>
                  <a:cubicBezTo>
                    <a:pt x="0" y="2"/>
                    <a:pt x="0" y="2"/>
                    <a:pt x="0" y="2"/>
                  </a:cubicBezTo>
                  <a:cubicBezTo>
                    <a:pt x="0" y="1"/>
                    <a:pt x="1" y="0"/>
                    <a:pt x="2" y="0"/>
                  </a:cubicBezTo>
                  <a:cubicBezTo>
                    <a:pt x="32" y="0"/>
                    <a:pt x="32" y="0"/>
                    <a:pt x="32" y="0"/>
                  </a:cubicBezTo>
                  <a:cubicBezTo>
                    <a:pt x="33" y="0"/>
                    <a:pt x="34" y="1"/>
                    <a:pt x="34" y="2"/>
                  </a:cubicBezTo>
                  <a:cubicBezTo>
                    <a:pt x="34" y="33"/>
                    <a:pt x="34" y="33"/>
                    <a:pt x="34" y="33"/>
                  </a:cubicBezTo>
                  <a:cubicBezTo>
                    <a:pt x="34" y="34"/>
                    <a:pt x="33" y="35"/>
                    <a:pt x="32" y="35"/>
                  </a:cubicBezTo>
                  <a:close/>
                  <a:moveTo>
                    <a:pt x="4" y="31"/>
                  </a:moveTo>
                  <a:cubicBezTo>
                    <a:pt x="30" y="31"/>
                    <a:pt x="30" y="31"/>
                    <a:pt x="30" y="31"/>
                  </a:cubicBezTo>
                  <a:cubicBezTo>
                    <a:pt x="30" y="5"/>
                    <a:pt x="30" y="5"/>
                    <a:pt x="30" y="5"/>
                  </a:cubicBezTo>
                  <a:cubicBezTo>
                    <a:pt x="4" y="5"/>
                    <a:pt x="4" y="5"/>
                    <a:pt x="4" y="5"/>
                  </a:cubicBezTo>
                  <a:lnTo>
                    <a:pt x="4" y="31"/>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8" name="Freeform 43"/>
            <p:cNvSpPr>
              <a:spLocks noEditPoints="1"/>
            </p:cNvSpPr>
            <p:nvPr/>
          </p:nvSpPr>
          <p:spPr bwMode="auto">
            <a:xfrm>
              <a:off x="5908" y="2262"/>
              <a:ext cx="48" cy="82"/>
            </a:xfrm>
            <a:custGeom>
              <a:avLst/>
              <a:gdLst>
                <a:gd name="T0" fmla="*/ 32 w 34"/>
                <a:gd name="T1" fmla="*/ 59 h 59"/>
                <a:gd name="T2" fmla="*/ 3 w 34"/>
                <a:gd name="T3" fmla="*/ 59 h 59"/>
                <a:gd name="T4" fmla="*/ 0 w 34"/>
                <a:gd name="T5" fmla="*/ 57 h 59"/>
                <a:gd name="T6" fmla="*/ 0 w 34"/>
                <a:gd name="T7" fmla="*/ 2 h 59"/>
                <a:gd name="T8" fmla="*/ 3 w 34"/>
                <a:gd name="T9" fmla="*/ 0 h 59"/>
                <a:gd name="T10" fmla="*/ 32 w 34"/>
                <a:gd name="T11" fmla="*/ 0 h 59"/>
                <a:gd name="T12" fmla="*/ 34 w 34"/>
                <a:gd name="T13" fmla="*/ 2 h 59"/>
                <a:gd name="T14" fmla="*/ 34 w 34"/>
                <a:gd name="T15" fmla="*/ 57 h 59"/>
                <a:gd name="T16" fmla="*/ 32 w 34"/>
                <a:gd name="T17" fmla="*/ 59 h 59"/>
                <a:gd name="T18" fmla="*/ 5 w 34"/>
                <a:gd name="T19" fmla="*/ 55 h 59"/>
                <a:gd name="T20" fmla="*/ 30 w 34"/>
                <a:gd name="T21" fmla="*/ 55 h 59"/>
                <a:gd name="T22" fmla="*/ 30 w 34"/>
                <a:gd name="T23" fmla="*/ 4 h 59"/>
                <a:gd name="T24" fmla="*/ 5 w 34"/>
                <a:gd name="T25" fmla="*/ 4 h 59"/>
                <a:gd name="T26" fmla="*/ 5 w 34"/>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32" y="59"/>
                  </a:moveTo>
                  <a:cubicBezTo>
                    <a:pt x="3" y="59"/>
                    <a:pt x="3" y="59"/>
                    <a:pt x="3" y="59"/>
                  </a:cubicBezTo>
                  <a:cubicBezTo>
                    <a:pt x="1" y="59"/>
                    <a:pt x="0" y="58"/>
                    <a:pt x="0" y="57"/>
                  </a:cubicBezTo>
                  <a:cubicBezTo>
                    <a:pt x="0" y="2"/>
                    <a:pt x="0" y="2"/>
                    <a:pt x="0" y="2"/>
                  </a:cubicBezTo>
                  <a:cubicBezTo>
                    <a:pt x="0" y="1"/>
                    <a:pt x="1" y="0"/>
                    <a:pt x="3" y="0"/>
                  </a:cubicBezTo>
                  <a:cubicBezTo>
                    <a:pt x="32" y="0"/>
                    <a:pt x="32" y="0"/>
                    <a:pt x="32" y="0"/>
                  </a:cubicBezTo>
                  <a:cubicBezTo>
                    <a:pt x="33" y="0"/>
                    <a:pt x="34" y="1"/>
                    <a:pt x="34" y="2"/>
                  </a:cubicBezTo>
                  <a:cubicBezTo>
                    <a:pt x="34" y="57"/>
                    <a:pt x="34" y="57"/>
                    <a:pt x="34" y="57"/>
                  </a:cubicBezTo>
                  <a:cubicBezTo>
                    <a:pt x="34" y="58"/>
                    <a:pt x="33" y="59"/>
                    <a:pt x="32" y="59"/>
                  </a:cubicBezTo>
                  <a:close/>
                  <a:moveTo>
                    <a:pt x="5" y="55"/>
                  </a:moveTo>
                  <a:cubicBezTo>
                    <a:pt x="30" y="55"/>
                    <a:pt x="30" y="55"/>
                    <a:pt x="30" y="55"/>
                  </a:cubicBezTo>
                  <a:cubicBezTo>
                    <a:pt x="30" y="4"/>
                    <a:pt x="30" y="4"/>
                    <a:pt x="30" y="4"/>
                  </a:cubicBezTo>
                  <a:cubicBezTo>
                    <a:pt x="5" y="4"/>
                    <a:pt x="5" y="4"/>
                    <a:pt x="5" y="4"/>
                  </a:cubicBezTo>
                  <a:lnTo>
                    <a:pt x="5" y="5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9" name="Freeform 44"/>
            <p:cNvSpPr>
              <a:spLocks noEditPoints="1"/>
            </p:cNvSpPr>
            <p:nvPr/>
          </p:nvSpPr>
          <p:spPr bwMode="auto">
            <a:xfrm>
              <a:off x="5965" y="2322"/>
              <a:ext cx="47" cy="22"/>
            </a:xfrm>
            <a:custGeom>
              <a:avLst/>
              <a:gdLst>
                <a:gd name="T0" fmla="*/ 31 w 34"/>
                <a:gd name="T1" fmla="*/ 16 h 16"/>
                <a:gd name="T2" fmla="*/ 2 w 34"/>
                <a:gd name="T3" fmla="*/ 16 h 16"/>
                <a:gd name="T4" fmla="*/ 0 w 34"/>
                <a:gd name="T5" fmla="*/ 14 h 16"/>
                <a:gd name="T6" fmla="*/ 0 w 34"/>
                <a:gd name="T7" fmla="*/ 2 h 16"/>
                <a:gd name="T8" fmla="*/ 2 w 34"/>
                <a:gd name="T9" fmla="*/ 0 h 16"/>
                <a:gd name="T10" fmla="*/ 31 w 34"/>
                <a:gd name="T11" fmla="*/ 0 h 16"/>
                <a:gd name="T12" fmla="*/ 34 w 34"/>
                <a:gd name="T13" fmla="*/ 2 h 16"/>
                <a:gd name="T14" fmla="*/ 34 w 34"/>
                <a:gd name="T15" fmla="*/ 14 h 16"/>
                <a:gd name="T16" fmla="*/ 31 w 34"/>
                <a:gd name="T17" fmla="*/ 16 h 16"/>
                <a:gd name="T18" fmla="*/ 4 w 34"/>
                <a:gd name="T19" fmla="*/ 12 h 16"/>
                <a:gd name="T20" fmla="*/ 29 w 34"/>
                <a:gd name="T21" fmla="*/ 12 h 16"/>
                <a:gd name="T22" fmla="*/ 29 w 34"/>
                <a:gd name="T23" fmla="*/ 4 h 16"/>
                <a:gd name="T24" fmla="*/ 4 w 34"/>
                <a:gd name="T25" fmla="*/ 4 h 16"/>
                <a:gd name="T26" fmla="*/ 4 w 34"/>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6">
                  <a:moveTo>
                    <a:pt x="31" y="16"/>
                  </a:moveTo>
                  <a:cubicBezTo>
                    <a:pt x="2" y="16"/>
                    <a:pt x="2" y="16"/>
                    <a:pt x="2" y="16"/>
                  </a:cubicBezTo>
                  <a:cubicBezTo>
                    <a:pt x="1" y="16"/>
                    <a:pt x="0" y="15"/>
                    <a:pt x="0" y="14"/>
                  </a:cubicBezTo>
                  <a:cubicBezTo>
                    <a:pt x="0" y="2"/>
                    <a:pt x="0" y="2"/>
                    <a:pt x="0" y="2"/>
                  </a:cubicBezTo>
                  <a:cubicBezTo>
                    <a:pt x="0" y="1"/>
                    <a:pt x="1" y="0"/>
                    <a:pt x="2" y="0"/>
                  </a:cubicBezTo>
                  <a:cubicBezTo>
                    <a:pt x="31" y="0"/>
                    <a:pt x="31" y="0"/>
                    <a:pt x="31" y="0"/>
                  </a:cubicBezTo>
                  <a:cubicBezTo>
                    <a:pt x="33" y="0"/>
                    <a:pt x="34" y="1"/>
                    <a:pt x="34" y="2"/>
                  </a:cubicBezTo>
                  <a:cubicBezTo>
                    <a:pt x="34" y="14"/>
                    <a:pt x="34" y="14"/>
                    <a:pt x="34" y="14"/>
                  </a:cubicBezTo>
                  <a:cubicBezTo>
                    <a:pt x="34" y="15"/>
                    <a:pt x="33" y="16"/>
                    <a:pt x="31" y="16"/>
                  </a:cubicBezTo>
                  <a:close/>
                  <a:moveTo>
                    <a:pt x="4" y="12"/>
                  </a:moveTo>
                  <a:cubicBezTo>
                    <a:pt x="29" y="12"/>
                    <a:pt x="29" y="12"/>
                    <a:pt x="29" y="12"/>
                  </a:cubicBezTo>
                  <a:cubicBezTo>
                    <a:pt x="29" y="4"/>
                    <a:pt x="29" y="4"/>
                    <a:pt x="29" y="4"/>
                  </a:cubicBezTo>
                  <a:cubicBezTo>
                    <a:pt x="4" y="4"/>
                    <a:pt x="4" y="4"/>
                    <a:pt x="4" y="4"/>
                  </a:cubicBezTo>
                  <a:lnTo>
                    <a:pt x="4" y="1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0" name="Freeform 45"/>
            <p:cNvSpPr>
              <a:spLocks/>
            </p:cNvSpPr>
            <p:nvPr/>
          </p:nvSpPr>
          <p:spPr bwMode="auto">
            <a:xfrm>
              <a:off x="5797" y="2352"/>
              <a:ext cx="215" cy="7"/>
            </a:xfrm>
            <a:custGeom>
              <a:avLst/>
              <a:gdLst>
                <a:gd name="T0" fmla="*/ 152 w 155"/>
                <a:gd name="T1" fmla="*/ 5 h 5"/>
                <a:gd name="T2" fmla="*/ 2 w 155"/>
                <a:gd name="T3" fmla="*/ 5 h 5"/>
                <a:gd name="T4" fmla="*/ 0 w 155"/>
                <a:gd name="T5" fmla="*/ 3 h 5"/>
                <a:gd name="T6" fmla="*/ 2 w 155"/>
                <a:gd name="T7" fmla="*/ 0 h 5"/>
                <a:gd name="T8" fmla="*/ 152 w 155"/>
                <a:gd name="T9" fmla="*/ 0 h 5"/>
                <a:gd name="T10" fmla="*/ 155 w 155"/>
                <a:gd name="T11" fmla="*/ 3 h 5"/>
                <a:gd name="T12" fmla="*/ 152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2" y="5"/>
                  </a:moveTo>
                  <a:cubicBezTo>
                    <a:pt x="2" y="5"/>
                    <a:pt x="2" y="5"/>
                    <a:pt x="2" y="5"/>
                  </a:cubicBezTo>
                  <a:cubicBezTo>
                    <a:pt x="1" y="5"/>
                    <a:pt x="0" y="4"/>
                    <a:pt x="0" y="3"/>
                  </a:cubicBezTo>
                  <a:cubicBezTo>
                    <a:pt x="0" y="1"/>
                    <a:pt x="1" y="0"/>
                    <a:pt x="2" y="0"/>
                  </a:cubicBezTo>
                  <a:cubicBezTo>
                    <a:pt x="152" y="0"/>
                    <a:pt x="152" y="0"/>
                    <a:pt x="152" y="0"/>
                  </a:cubicBezTo>
                  <a:cubicBezTo>
                    <a:pt x="154" y="0"/>
                    <a:pt x="155" y="1"/>
                    <a:pt x="155" y="3"/>
                  </a:cubicBezTo>
                  <a:cubicBezTo>
                    <a:pt x="155" y="4"/>
                    <a:pt x="154" y="5"/>
                    <a:pt x="152"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1" name="Freeform 46"/>
            <p:cNvSpPr>
              <a:spLocks noEditPoints="1"/>
            </p:cNvSpPr>
            <p:nvPr/>
          </p:nvSpPr>
          <p:spPr bwMode="auto">
            <a:xfrm>
              <a:off x="6140" y="2237"/>
              <a:ext cx="157" cy="107"/>
            </a:xfrm>
            <a:custGeom>
              <a:avLst/>
              <a:gdLst>
                <a:gd name="T0" fmla="*/ 111 w 113"/>
                <a:gd name="T1" fmla="*/ 77 h 77"/>
                <a:gd name="T2" fmla="*/ 3 w 113"/>
                <a:gd name="T3" fmla="*/ 77 h 77"/>
                <a:gd name="T4" fmla="*/ 1 w 113"/>
                <a:gd name="T5" fmla="*/ 76 h 77"/>
                <a:gd name="T6" fmla="*/ 1 w 113"/>
                <a:gd name="T7" fmla="*/ 74 h 77"/>
                <a:gd name="T8" fmla="*/ 55 w 113"/>
                <a:gd name="T9" fmla="*/ 1 h 77"/>
                <a:gd name="T10" fmla="*/ 58 w 113"/>
                <a:gd name="T11" fmla="*/ 1 h 77"/>
                <a:gd name="T12" fmla="*/ 113 w 113"/>
                <a:gd name="T13" fmla="*/ 74 h 77"/>
                <a:gd name="T14" fmla="*/ 113 w 113"/>
                <a:gd name="T15" fmla="*/ 76 h 77"/>
                <a:gd name="T16" fmla="*/ 111 w 113"/>
                <a:gd name="T17" fmla="*/ 77 h 77"/>
                <a:gd name="T18" fmla="*/ 7 w 113"/>
                <a:gd name="T19" fmla="*/ 73 h 77"/>
                <a:gd name="T20" fmla="*/ 107 w 113"/>
                <a:gd name="T21" fmla="*/ 73 h 77"/>
                <a:gd name="T22" fmla="*/ 57 w 113"/>
                <a:gd name="T23" fmla="*/ 6 h 77"/>
                <a:gd name="T24" fmla="*/ 7 w 113"/>
                <a:gd name="T25" fmla="*/ 7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77">
                  <a:moveTo>
                    <a:pt x="111" y="77"/>
                  </a:moveTo>
                  <a:cubicBezTo>
                    <a:pt x="3" y="77"/>
                    <a:pt x="3" y="77"/>
                    <a:pt x="3" y="77"/>
                  </a:cubicBezTo>
                  <a:cubicBezTo>
                    <a:pt x="2" y="77"/>
                    <a:pt x="1" y="77"/>
                    <a:pt x="1" y="76"/>
                  </a:cubicBezTo>
                  <a:cubicBezTo>
                    <a:pt x="0" y="75"/>
                    <a:pt x="0" y="74"/>
                    <a:pt x="1" y="74"/>
                  </a:cubicBezTo>
                  <a:cubicBezTo>
                    <a:pt x="55" y="1"/>
                    <a:pt x="55" y="1"/>
                    <a:pt x="55" y="1"/>
                  </a:cubicBezTo>
                  <a:cubicBezTo>
                    <a:pt x="56" y="0"/>
                    <a:pt x="58" y="0"/>
                    <a:pt x="58" y="1"/>
                  </a:cubicBezTo>
                  <a:cubicBezTo>
                    <a:pt x="113" y="74"/>
                    <a:pt x="113" y="74"/>
                    <a:pt x="113" y="74"/>
                  </a:cubicBezTo>
                  <a:cubicBezTo>
                    <a:pt x="113" y="74"/>
                    <a:pt x="113" y="75"/>
                    <a:pt x="113" y="76"/>
                  </a:cubicBezTo>
                  <a:cubicBezTo>
                    <a:pt x="112" y="77"/>
                    <a:pt x="112" y="77"/>
                    <a:pt x="111" y="77"/>
                  </a:cubicBezTo>
                  <a:close/>
                  <a:moveTo>
                    <a:pt x="7" y="73"/>
                  </a:moveTo>
                  <a:cubicBezTo>
                    <a:pt x="107" y="73"/>
                    <a:pt x="107" y="73"/>
                    <a:pt x="107" y="73"/>
                  </a:cubicBezTo>
                  <a:cubicBezTo>
                    <a:pt x="57" y="6"/>
                    <a:pt x="57" y="6"/>
                    <a:pt x="57" y="6"/>
                  </a:cubicBezTo>
                  <a:lnTo>
                    <a:pt x="7" y="7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2" name="Freeform 47"/>
            <p:cNvSpPr>
              <a:spLocks noEditPoints="1"/>
            </p:cNvSpPr>
            <p:nvPr/>
          </p:nvSpPr>
          <p:spPr bwMode="auto">
            <a:xfrm>
              <a:off x="6210" y="2265"/>
              <a:ext cx="115" cy="79"/>
            </a:xfrm>
            <a:custGeom>
              <a:avLst/>
              <a:gdLst>
                <a:gd name="T0" fmla="*/ 81 w 83"/>
                <a:gd name="T1" fmla="*/ 57 h 57"/>
                <a:gd name="T2" fmla="*/ 2 w 83"/>
                <a:gd name="T3" fmla="*/ 57 h 57"/>
                <a:gd name="T4" fmla="*/ 0 w 83"/>
                <a:gd name="T5" fmla="*/ 56 h 57"/>
                <a:gd name="T6" fmla="*/ 1 w 83"/>
                <a:gd name="T7" fmla="*/ 54 h 57"/>
                <a:gd name="T8" fmla="*/ 40 w 83"/>
                <a:gd name="T9" fmla="*/ 1 h 57"/>
                <a:gd name="T10" fmla="*/ 43 w 83"/>
                <a:gd name="T11" fmla="*/ 1 h 57"/>
                <a:gd name="T12" fmla="*/ 83 w 83"/>
                <a:gd name="T13" fmla="*/ 54 h 57"/>
                <a:gd name="T14" fmla="*/ 83 w 83"/>
                <a:gd name="T15" fmla="*/ 56 h 57"/>
                <a:gd name="T16" fmla="*/ 81 w 83"/>
                <a:gd name="T17" fmla="*/ 57 h 57"/>
                <a:gd name="T18" fmla="*/ 7 w 83"/>
                <a:gd name="T19" fmla="*/ 53 h 57"/>
                <a:gd name="T20" fmla="*/ 77 w 83"/>
                <a:gd name="T21" fmla="*/ 53 h 57"/>
                <a:gd name="T22" fmla="*/ 42 w 83"/>
                <a:gd name="T23" fmla="*/ 6 h 57"/>
                <a:gd name="T24" fmla="*/ 7 w 83"/>
                <a:gd name="T25"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7">
                  <a:moveTo>
                    <a:pt x="81" y="57"/>
                  </a:moveTo>
                  <a:cubicBezTo>
                    <a:pt x="2" y="57"/>
                    <a:pt x="2" y="57"/>
                    <a:pt x="2" y="57"/>
                  </a:cubicBezTo>
                  <a:cubicBezTo>
                    <a:pt x="2" y="57"/>
                    <a:pt x="1" y="57"/>
                    <a:pt x="0" y="56"/>
                  </a:cubicBezTo>
                  <a:cubicBezTo>
                    <a:pt x="0" y="55"/>
                    <a:pt x="0" y="54"/>
                    <a:pt x="1" y="54"/>
                  </a:cubicBezTo>
                  <a:cubicBezTo>
                    <a:pt x="40" y="1"/>
                    <a:pt x="40" y="1"/>
                    <a:pt x="40" y="1"/>
                  </a:cubicBezTo>
                  <a:cubicBezTo>
                    <a:pt x="41" y="0"/>
                    <a:pt x="43" y="0"/>
                    <a:pt x="43" y="1"/>
                  </a:cubicBezTo>
                  <a:cubicBezTo>
                    <a:pt x="83" y="54"/>
                    <a:pt x="83" y="54"/>
                    <a:pt x="83" y="54"/>
                  </a:cubicBezTo>
                  <a:cubicBezTo>
                    <a:pt x="83" y="54"/>
                    <a:pt x="83" y="55"/>
                    <a:pt x="83" y="56"/>
                  </a:cubicBezTo>
                  <a:cubicBezTo>
                    <a:pt x="83" y="57"/>
                    <a:pt x="82" y="57"/>
                    <a:pt x="81" y="57"/>
                  </a:cubicBezTo>
                  <a:close/>
                  <a:moveTo>
                    <a:pt x="7" y="53"/>
                  </a:moveTo>
                  <a:cubicBezTo>
                    <a:pt x="77" y="53"/>
                    <a:pt x="77" y="53"/>
                    <a:pt x="77" y="53"/>
                  </a:cubicBezTo>
                  <a:cubicBezTo>
                    <a:pt x="42" y="6"/>
                    <a:pt x="42" y="6"/>
                    <a:pt x="42" y="6"/>
                  </a:cubicBezTo>
                  <a:lnTo>
                    <a:pt x="7" y="5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3" name="Freeform 48"/>
            <p:cNvSpPr>
              <a:spLocks noEditPoints="1"/>
            </p:cNvSpPr>
            <p:nvPr/>
          </p:nvSpPr>
          <p:spPr bwMode="auto">
            <a:xfrm>
              <a:off x="6210" y="2283"/>
              <a:ext cx="87" cy="61"/>
            </a:xfrm>
            <a:custGeom>
              <a:avLst/>
              <a:gdLst>
                <a:gd name="T0" fmla="*/ 61 w 63"/>
                <a:gd name="T1" fmla="*/ 44 h 44"/>
                <a:gd name="T2" fmla="*/ 2 w 63"/>
                <a:gd name="T3" fmla="*/ 44 h 44"/>
                <a:gd name="T4" fmla="*/ 0 w 63"/>
                <a:gd name="T5" fmla="*/ 43 h 44"/>
                <a:gd name="T6" fmla="*/ 1 w 63"/>
                <a:gd name="T7" fmla="*/ 41 h 44"/>
                <a:gd name="T8" fmla="*/ 30 w 63"/>
                <a:gd name="T9" fmla="*/ 1 h 44"/>
                <a:gd name="T10" fmla="*/ 33 w 63"/>
                <a:gd name="T11" fmla="*/ 1 h 44"/>
                <a:gd name="T12" fmla="*/ 63 w 63"/>
                <a:gd name="T13" fmla="*/ 41 h 44"/>
                <a:gd name="T14" fmla="*/ 63 w 63"/>
                <a:gd name="T15" fmla="*/ 43 h 44"/>
                <a:gd name="T16" fmla="*/ 61 w 63"/>
                <a:gd name="T17" fmla="*/ 44 h 44"/>
                <a:gd name="T18" fmla="*/ 7 w 63"/>
                <a:gd name="T19" fmla="*/ 40 h 44"/>
                <a:gd name="T20" fmla="*/ 57 w 63"/>
                <a:gd name="T21" fmla="*/ 40 h 44"/>
                <a:gd name="T22" fmla="*/ 32 w 63"/>
                <a:gd name="T23" fmla="*/ 6 h 44"/>
                <a:gd name="T24" fmla="*/ 7 w 63"/>
                <a:gd name="T2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4">
                  <a:moveTo>
                    <a:pt x="61" y="44"/>
                  </a:moveTo>
                  <a:cubicBezTo>
                    <a:pt x="2" y="44"/>
                    <a:pt x="2" y="44"/>
                    <a:pt x="2" y="44"/>
                  </a:cubicBezTo>
                  <a:cubicBezTo>
                    <a:pt x="2" y="44"/>
                    <a:pt x="1" y="44"/>
                    <a:pt x="0" y="43"/>
                  </a:cubicBezTo>
                  <a:cubicBezTo>
                    <a:pt x="0" y="42"/>
                    <a:pt x="0" y="41"/>
                    <a:pt x="1" y="41"/>
                  </a:cubicBezTo>
                  <a:cubicBezTo>
                    <a:pt x="30" y="1"/>
                    <a:pt x="30" y="1"/>
                    <a:pt x="30" y="1"/>
                  </a:cubicBezTo>
                  <a:cubicBezTo>
                    <a:pt x="31" y="0"/>
                    <a:pt x="33" y="0"/>
                    <a:pt x="33" y="1"/>
                  </a:cubicBezTo>
                  <a:cubicBezTo>
                    <a:pt x="63" y="41"/>
                    <a:pt x="63" y="41"/>
                    <a:pt x="63" y="41"/>
                  </a:cubicBezTo>
                  <a:cubicBezTo>
                    <a:pt x="63" y="41"/>
                    <a:pt x="63" y="42"/>
                    <a:pt x="63" y="43"/>
                  </a:cubicBezTo>
                  <a:cubicBezTo>
                    <a:pt x="62" y="44"/>
                    <a:pt x="62" y="44"/>
                    <a:pt x="61" y="44"/>
                  </a:cubicBezTo>
                  <a:close/>
                  <a:moveTo>
                    <a:pt x="7" y="40"/>
                  </a:moveTo>
                  <a:cubicBezTo>
                    <a:pt x="57" y="40"/>
                    <a:pt x="57" y="40"/>
                    <a:pt x="57" y="40"/>
                  </a:cubicBezTo>
                  <a:cubicBezTo>
                    <a:pt x="32" y="6"/>
                    <a:pt x="32" y="6"/>
                    <a:pt x="32" y="6"/>
                  </a:cubicBezTo>
                  <a:lnTo>
                    <a:pt x="7" y="40"/>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4" name="Freeform 49"/>
            <p:cNvSpPr>
              <a:spLocks noEditPoints="1"/>
            </p:cNvSpPr>
            <p:nvPr/>
          </p:nvSpPr>
          <p:spPr bwMode="auto">
            <a:xfrm>
              <a:off x="6110" y="2284"/>
              <a:ext cx="86" cy="60"/>
            </a:xfrm>
            <a:custGeom>
              <a:avLst/>
              <a:gdLst>
                <a:gd name="T0" fmla="*/ 60 w 62"/>
                <a:gd name="T1" fmla="*/ 43 h 43"/>
                <a:gd name="T2" fmla="*/ 3 w 62"/>
                <a:gd name="T3" fmla="*/ 43 h 43"/>
                <a:gd name="T4" fmla="*/ 1 w 62"/>
                <a:gd name="T5" fmla="*/ 42 h 43"/>
                <a:gd name="T6" fmla="*/ 1 w 62"/>
                <a:gd name="T7" fmla="*/ 40 h 43"/>
                <a:gd name="T8" fmla="*/ 30 w 62"/>
                <a:gd name="T9" fmla="*/ 1 h 43"/>
                <a:gd name="T10" fmla="*/ 31 w 62"/>
                <a:gd name="T11" fmla="*/ 0 h 43"/>
                <a:gd name="T12" fmla="*/ 31 w 62"/>
                <a:gd name="T13" fmla="*/ 0 h 43"/>
                <a:gd name="T14" fmla="*/ 33 w 62"/>
                <a:gd name="T15" fmla="*/ 1 h 43"/>
                <a:gd name="T16" fmla="*/ 62 w 62"/>
                <a:gd name="T17" fmla="*/ 40 h 43"/>
                <a:gd name="T18" fmla="*/ 62 w 62"/>
                <a:gd name="T19" fmla="*/ 42 h 43"/>
                <a:gd name="T20" fmla="*/ 60 w 62"/>
                <a:gd name="T21" fmla="*/ 43 h 43"/>
                <a:gd name="T22" fmla="*/ 7 w 62"/>
                <a:gd name="T23" fmla="*/ 39 h 43"/>
                <a:gd name="T24" fmla="*/ 56 w 62"/>
                <a:gd name="T25" fmla="*/ 39 h 43"/>
                <a:gd name="T26" fmla="*/ 31 w 62"/>
                <a:gd name="T27" fmla="*/ 6 h 43"/>
                <a:gd name="T28" fmla="*/ 7 w 62"/>
                <a:gd name="T2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43">
                  <a:moveTo>
                    <a:pt x="60" y="43"/>
                  </a:moveTo>
                  <a:cubicBezTo>
                    <a:pt x="3" y="43"/>
                    <a:pt x="3" y="43"/>
                    <a:pt x="3" y="43"/>
                  </a:cubicBezTo>
                  <a:cubicBezTo>
                    <a:pt x="2" y="43"/>
                    <a:pt x="1" y="43"/>
                    <a:pt x="1" y="42"/>
                  </a:cubicBezTo>
                  <a:cubicBezTo>
                    <a:pt x="0" y="41"/>
                    <a:pt x="0" y="40"/>
                    <a:pt x="1" y="40"/>
                  </a:cubicBezTo>
                  <a:cubicBezTo>
                    <a:pt x="30" y="1"/>
                    <a:pt x="30" y="1"/>
                    <a:pt x="30" y="1"/>
                  </a:cubicBezTo>
                  <a:cubicBezTo>
                    <a:pt x="30" y="1"/>
                    <a:pt x="31" y="0"/>
                    <a:pt x="31" y="0"/>
                  </a:cubicBezTo>
                  <a:cubicBezTo>
                    <a:pt x="31" y="0"/>
                    <a:pt x="31" y="0"/>
                    <a:pt x="31" y="0"/>
                  </a:cubicBezTo>
                  <a:cubicBezTo>
                    <a:pt x="32" y="0"/>
                    <a:pt x="33" y="1"/>
                    <a:pt x="33" y="1"/>
                  </a:cubicBezTo>
                  <a:cubicBezTo>
                    <a:pt x="62" y="40"/>
                    <a:pt x="62" y="40"/>
                    <a:pt x="62" y="40"/>
                  </a:cubicBezTo>
                  <a:cubicBezTo>
                    <a:pt x="62" y="40"/>
                    <a:pt x="62" y="41"/>
                    <a:pt x="62" y="42"/>
                  </a:cubicBezTo>
                  <a:cubicBezTo>
                    <a:pt x="61" y="43"/>
                    <a:pt x="61" y="43"/>
                    <a:pt x="60" y="43"/>
                  </a:cubicBezTo>
                  <a:close/>
                  <a:moveTo>
                    <a:pt x="7" y="39"/>
                  </a:moveTo>
                  <a:cubicBezTo>
                    <a:pt x="56" y="39"/>
                    <a:pt x="56" y="39"/>
                    <a:pt x="56" y="39"/>
                  </a:cubicBezTo>
                  <a:cubicBezTo>
                    <a:pt x="31" y="6"/>
                    <a:pt x="31" y="6"/>
                    <a:pt x="31" y="6"/>
                  </a:cubicBezTo>
                  <a:lnTo>
                    <a:pt x="7" y="39"/>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5" name="Freeform 50"/>
            <p:cNvSpPr>
              <a:spLocks noEditPoints="1"/>
            </p:cNvSpPr>
            <p:nvPr/>
          </p:nvSpPr>
          <p:spPr bwMode="auto">
            <a:xfrm>
              <a:off x="6140" y="2305"/>
              <a:ext cx="56" cy="39"/>
            </a:xfrm>
            <a:custGeom>
              <a:avLst/>
              <a:gdLst>
                <a:gd name="T0" fmla="*/ 38 w 40"/>
                <a:gd name="T1" fmla="*/ 28 h 28"/>
                <a:gd name="T2" fmla="*/ 3 w 40"/>
                <a:gd name="T3" fmla="*/ 28 h 28"/>
                <a:gd name="T4" fmla="*/ 1 w 40"/>
                <a:gd name="T5" fmla="*/ 27 h 28"/>
                <a:gd name="T6" fmla="*/ 1 w 40"/>
                <a:gd name="T7" fmla="*/ 25 h 28"/>
                <a:gd name="T8" fmla="*/ 19 w 40"/>
                <a:gd name="T9" fmla="*/ 1 h 28"/>
                <a:gd name="T10" fmla="*/ 20 w 40"/>
                <a:gd name="T11" fmla="*/ 0 h 28"/>
                <a:gd name="T12" fmla="*/ 20 w 40"/>
                <a:gd name="T13" fmla="*/ 0 h 28"/>
                <a:gd name="T14" fmla="*/ 22 w 40"/>
                <a:gd name="T15" fmla="*/ 1 h 28"/>
                <a:gd name="T16" fmla="*/ 40 w 40"/>
                <a:gd name="T17" fmla="*/ 25 h 28"/>
                <a:gd name="T18" fmla="*/ 40 w 40"/>
                <a:gd name="T19" fmla="*/ 27 h 28"/>
                <a:gd name="T20" fmla="*/ 38 w 40"/>
                <a:gd name="T21" fmla="*/ 28 h 28"/>
                <a:gd name="T22" fmla="*/ 7 w 40"/>
                <a:gd name="T23" fmla="*/ 24 h 28"/>
                <a:gd name="T24" fmla="*/ 34 w 40"/>
                <a:gd name="T25" fmla="*/ 24 h 28"/>
                <a:gd name="T26" fmla="*/ 20 w 40"/>
                <a:gd name="T27" fmla="*/ 6 h 28"/>
                <a:gd name="T28" fmla="*/ 7 w 40"/>
                <a:gd name="T2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8">
                  <a:moveTo>
                    <a:pt x="38" y="28"/>
                  </a:moveTo>
                  <a:cubicBezTo>
                    <a:pt x="3" y="28"/>
                    <a:pt x="3" y="28"/>
                    <a:pt x="3" y="28"/>
                  </a:cubicBezTo>
                  <a:cubicBezTo>
                    <a:pt x="2" y="28"/>
                    <a:pt x="1" y="28"/>
                    <a:pt x="1" y="27"/>
                  </a:cubicBezTo>
                  <a:cubicBezTo>
                    <a:pt x="0" y="26"/>
                    <a:pt x="0" y="25"/>
                    <a:pt x="1" y="25"/>
                  </a:cubicBezTo>
                  <a:cubicBezTo>
                    <a:pt x="19" y="1"/>
                    <a:pt x="19" y="1"/>
                    <a:pt x="19" y="1"/>
                  </a:cubicBezTo>
                  <a:cubicBezTo>
                    <a:pt x="19" y="0"/>
                    <a:pt x="20" y="0"/>
                    <a:pt x="20" y="0"/>
                  </a:cubicBezTo>
                  <a:cubicBezTo>
                    <a:pt x="20" y="0"/>
                    <a:pt x="20" y="0"/>
                    <a:pt x="20" y="0"/>
                  </a:cubicBezTo>
                  <a:cubicBezTo>
                    <a:pt x="21" y="0"/>
                    <a:pt x="22" y="0"/>
                    <a:pt x="22" y="1"/>
                  </a:cubicBezTo>
                  <a:cubicBezTo>
                    <a:pt x="40" y="25"/>
                    <a:pt x="40" y="25"/>
                    <a:pt x="40" y="25"/>
                  </a:cubicBezTo>
                  <a:cubicBezTo>
                    <a:pt x="40" y="25"/>
                    <a:pt x="40" y="26"/>
                    <a:pt x="40" y="27"/>
                  </a:cubicBezTo>
                  <a:cubicBezTo>
                    <a:pt x="39" y="28"/>
                    <a:pt x="39" y="28"/>
                    <a:pt x="38" y="28"/>
                  </a:cubicBezTo>
                  <a:close/>
                  <a:moveTo>
                    <a:pt x="7" y="24"/>
                  </a:moveTo>
                  <a:cubicBezTo>
                    <a:pt x="34" y="24"/>
                    <a:pt x="34" y="24"/>
                    <a:pt x="34" y="24"/>
                  </a:cubicBezTo>
                  <a:cubicBezTo>
                    <a:pt x="20" y="6"/>
                    <a:pt x="20" y="6"/>
                    <a:pt x="20" y="6"/>
                  </a:cubicBezTo>
                  <a:lnTo>
                    <a:pt x="7" y="2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6" name="Freeform 51"/>
            <p:cNvSpPr>
              <a:spLocks/>
            </p:cNvSpPr>
            <p:nvPr/>
          </p:nvSpPr>
          <p:spPr bwMode="auto">
            <a:xfrm>
              <a:off x="6110" y="2352"/>
              <a:ext cx="215" cy="7"/>
            </a:xfrm>
            <a:custGeom>
              <a:avLst/>
              <a:gdLst>
                <a:gd name="T0" fmla="*/ 153 w 155"/>
                <a:gd name="T1" fmla="*/ 5 h 5"/>
                <a:gd name="T2" fmla="*/ 3 w 155"/>
                <a:gd name="T3" fmla="*/ 5 h 5"/>
                <a:gd name="T4" fmla="*/ 0 w 155"/>
                <a:gd name="T5" fmla="*/ 3 h 5"/>
                <a:gd name="T6" fmla="*/ 3 w 155"/>
                <a:gd name="T7" fmla="*/ 0 h 5"/>
                <a:gd name="T8" fmla="*/ 153 w 155"/>
                <a:gd name="T9" fmla="*/ 0 h 5"/>
                <a:gd name="T10" fmla="*/ 155 w 155"/>
                <a:gd name="T11" fmla="*/ 3 h 5"/>
                <a:gd name="T12" fmla="*/ 153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3" y="5"/>
                  </a:moveTo>
                  <a:cubicBezTo>
                    <a:pt x="3" y="5"/>
                    <a:pt x="3" y="5"/>
                    <a:pt x="3" y="5"/>
                  </a:cubicBezTo>
                  <a:cubicBezTo>
                    <a:pt x="1" y="5"/>
                    <a:pt x="0" y="4"/>
                    <a:pt x="0" y="3"/>
                  </a:cubicBezTo>
                  <a:cubicBezTo>
                    <a:pt x="0" y="1"/>
                    <a:pt x="1" y="0"/>
                    <a:pt x="3" y="0"/>
                  </a:cubicBezTo>
                  <a:cubicBezTo>
                    <a:pt x="153" y="0"/>
                    <a:pt x="153" y="0"/>
                    <a:pt x="153" y="0"/>
                  </a:cubicBezTo>
                  <a:cubicBezTo>
                    <a:pt x="154" y="0"/>
                    <a:pt x="155" y="1"/>
                    <a:pt x="155" y="3"/>
                  </a:cubicBezTo>
                  <a:cubicBezTo>
                    <a:pt x="155" y="4"/>
                    <a:pt x="154" y="5"/>
                    <a:pt x="153"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7" name="Freeform 52"/>
            <p:cNvSpPr>
              <a:spLocks noEditPoints="1"/>
            </p:cNvSpPr>
            <p:nvPr/>
          </p:nvSpPr>
          <p:spPr bwMode="auto">
            <a:xfrm>
              <a:off x="5797" y="2394"/>
              <a:ext cx="139" cy="55"/>
            </a:xfrm>
            <a:custGeom>
              <a:avLst/>
              <a:gdLst>
                <a:gd name="T0" fmla="*/ 97 w 100"/>
                <a:gd name="T1" fmla="*/ 40 h 40"/>
                <a:gd name="T2" fmla="*/ 2 w 100"/>
                <a:gd name="T3" fmla="*/ 40 h 40"/>
                <a:gd name="T4" fmla="*/ 0 w 100"/>
                <a:gd name="T5" fmla="*/ 38 h 40"/>
                <a:gd name="T6" fmla="*/ 0 w 100"/>
                <a:gd name="T7" fmla="*/ 2 h 40"/>
                <a:gd name="T8" fmla="*/ 2 w 100"/>
                <a:gd name="T9" fmla="*/ 0 h 40"/>
                <a:gd name="T10" fmla="*/ 97 w 100"/>
                <a:gd name="T11" fmla="*/ 0 h 40"/>
                <a:gd name="T12" fmla="*/ 100 w 100"/>
                <a:gd name="T13" fmla="*/ 2 h 40"/>
                <a:gd name="T14" fmla="*/ 100 w 100"/>
                <a:gd name="T15" fmla="*/ 38 h 40"/>
                <a:gd name="T16" fmla="*/ 97 w 100"/>
                <a:gd name="T17" fmla="*/ 40 h 40"/>
                <a:gd name="T18" fmla="*/ 4 w 100"/>
                <a:gd name="T19" fmla="*/ 35 h 40"/>
                <a:gd name="T20" fmla="*/ 95 w 100"/>
                <a:gd name="T21" fmla="*/ 35 h 40"/>
                <a:gd name="T22" fmla="*/ 95 w 100"/>
                <a:gd name="T23" fmla="*/ 4 h 40"/>
                <a:gd name="T24" fmla="*/ 4 w 100"/>
                <a:gd name="T25" fmla="*/ 4 h 40"/>
                <a:gd name="T26" fmla="*/ 4 w 100"/>
                <a:gd name="T2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0">
                  <a:moveTo>
                    <a:pt x="97" y="40"/>
                  </a:moveTo>
                  <a:cubicBezTo>
                    <a:pt x="2" y="40"/>
                    <a:pt x="2" y="40"/>
                    <a:pt x="2" y="40"/>
                  </a:cubicBezTo>
                  <a:cubicBezTo>
                    <a:pt x="1" y="40"/>
                    <a:pt x="0" y="39"/>
                    <a:pt x="0" y="38"/>
                  </a:cubicBezTo>
                  <a:cubicBezTo>
                    <a:pt x="0" y="2"/>
                    <a:pt x="0" y="2"/>
                    <a:pt x="0" y="2"/>
                  </a:cubicBezTo>
                  <a:cubicBezTo>
                    <a:pt x="0" y="1"/>
                    <a:pt x="1" y="0"/>
                    <a:pt x="2" y="0"/>
                  </a:cubicBezTo>
                  <a:cubicBezTo>
                    <a:pt x="97" y="0"/>
                    <a:pt x="97" y="0"/>
                    <a:pt x="97" y="0"/>
                  </a:cubicBezTo>
                  <a:cubicBezTo>
                    <a:pt x="99" y="0"/>
                    <a:pt x="100" y="1"/>
                    <a:pt x="100" y="2"/>
                  </a:cubicBezTo>
                  <a:cubicBezTo>
                    <a:pt x="100" y="38"/>
                    <a:pt x="100" y="38"/>
                    <a:pt x="100" y="38"/>
                  </a:cubicBezTo>
                  <a:cubicBezTo>
                    <a:pt x="100" y="39"/>
                    <a:pt x="99" y="40"/>
                    <a:pt x="97" y="40"/>
                  </a:cubicBezTo>
                  <a:close/>
                  <a:moveTo>
                    <a:pt x="4" y="35"/>
                  </a:moveTo>
                  <a:cubicBezTo>
                    <a:pt x="95" y="35"/>
                    <a:pt x="95" y="35"/>
                    <a:pt x="95" y="35"/>
                  </a:cubicBezTo>
                  <a:cubicBezTo>
                    <a:pt x="95" y="4"/>
                    <a:pt x="95" y="4"/>
                    <a:pt x="95" y="4"/>
                  </a:cubicBezTo>
                  <a:cubicBezTo>
                    <a:pt x="4" y="4"/>
                    <a:pt x="4" y="4"/>
                    <a:pt x="4" y="4"/>
                  </a:cubicBezTo>
                  <a:lnTo>
                    <a:pt x="4" y="3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8" name="Freeform 53"/>
            <p:cNvSpPr>
              <a:spLocks/>
            </p:cNvSpPr>
            <p:nvPr/>
          </p:nvSpPr>
          <p:spPr bwMode="auto">
            <a:xfrm>
              <a:off x="5965" y="2394"/>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9" name="Freeform 54"/>
            <p:cNvSpPr>
              <a:spLocks/>
            </p:cNvSpPr>
            <p:nvPr/>
          </p:nvSpPr>
          <p:spPr bwMode="auto">
            <a:xfrm>
              <a:off x="5965" y="2419"/>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20" name="Freeform 55"/>
            <p:cNvSpPr>
              <a:spLocks/>
            </p:cNvSpPr>
            <p:nvPr/>
          </p:nvSpPr>
          <p:spPr bwMode="auto">
            <a:xfrm>
              <a:off x="5965" y="2442"/>
              <a:ext cx="183" cy="7"/>
            </a:xfrm>
            <a:custGeom>
              <a:avLst/>
              <a:gdLst>
                <a:gd name="T0" fmla="*/ 129 w 132"/>
                <a:gd name="T1" fmla="*/ 5 h 5"/>
                <a:gd name="T2" fmla="*/ 2 w 132"/>
                <a:gd name="T3" fmla="*/ 5 h 5"/>
                <a:gd name="T4" fmla="*/ 0 w 132"/>
                <a:gd name="T5" fmla="*/ 3 h 5"/>
                <a:gd name="T6" fmla="*/ 2 w 132"/>
                <a:gd name="T7" fmla="*/ 0 h 5"/>
                <a:gd name="T8" fmla="*/ 129 w 132"/>
                <a:gd name="T9" fmla="*/ 0 h 5"/>
                <a:gd name="T10" fmla="*/ 132 w 132"/>
                <a:gd name="T11" fmla="*/ 3 h 5"/>
                <a:gd name="T12" fmla="*/ 129 w 13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2" h="5">
                  <a:moveTo>
                    <a:pt x="129" y="5"/>
                  </a:moveTo>
                  <a:cubicBezTo>
                    <a:pt x="2" y="5"/>
                    <a:pt x="2" y="5"/>
                    <a:pt x="2" y="5"/>
                  </a:cubicBezTo>
                  <a:cubicBezTo>
                    <a:pt x="1" y="5"/>
                    <a:pt x="0" y="4"/>
                    <a:pt x="0" y="3"/>
                  </a:cubicBezTo>
                  <a:cubicBezTo>
                    <a:pt x="0" y="1"/>
                    <a:pt x="1" y="0"/>
                    <a:pt x="2" y="0"/>
                  </a:cubicBezTo>
                  <a:cubicBezTo>
                    <a:pt x="129" y="0"/>
                    <a:pt x="129" y="0"/>
                    <a:pt x="129" y="0"/>
                  </a:cubicBezTo>
                  <a:cubicBezTo>
                    <a:pt x="131" y="0"/>
                    <a:pt x="132" y="1"/>
                    <a:pt x="132" y="3"/>
                  </a:cubicBezTo>
                  <a:cubicBezTo>
                    <a:pt x="132" y="4"/>
                    <a:pt x="131" y="5"/>
                    <a:pt x="129"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21" name="Freeform 56"/>
            <p:cNvSpPr>
              <a:spLocks noEditPoints="1"/>
            </p:cNvSpPr>
            <p:nvPr/>
          </p:nvSpPr>
          <p:spPr bwMode="auto">
            <a:xfrm>
              <a:off x="5797" y="1992"/>
              <a:ext cx="528" cy="216"/>
            </a:xfrm>
            <a:custGeom>
              <a:avLst/>
              <a:gdLst>
                <a:gd name="T0" fmla="*/ 378 w 380"/>
                <a:gd name="T1" fmla="*/ 156 h 156"/>
                <a:gd name="T2" fmla="*/ 0 w 380"/>
                <a:gd name="T3" fmla="*/ 154 h 156"/>
                <a:gd name="T4" fmla="*/ 2 w 380"/>
                <a:gd name="T5" fmla="*/ 125 h 156"/>
                <a:gd name="T6" fmla="*/ 37 w 380"/>
                <a:gd name="T7" fmla="*/ 110 h 156"/>
                <a:gd name="T8" fmla="*/ 55 w 380"/>
                <a:gd name="T9" fmla="*/ 114 h 156"/>
                <a:gd name="T10" fmla="*/ 74 w 380"/>
                <a:gd name="T11" fmla="*/ 93 h 156"/>
                <a:gd name="T12" fmla="*/ 93 w 380"/>
                <a:gd name="T13" fmla="*/ 98 h 156"/>
                <a:gd name="T14" fmla="*/ 126 w 380"/>
                <a:gd name="T15" fmla="*/ 102 h 156"/>
                <a:gd name="T16" fmla="*/ 145 w 380"/>
                <a:gd name="T17" fmla="*/ 79 h 156"/>
                <a:gd name="T18" fmla="*/ 180 w 380"/>
                <a:gd name="T19" fmla="*/ 67 h 156"/>
                <a:gd name="T20" fmla="*/ 199 w 380"/>
                <a:gd name="T21" fmla="*/ 76 h 156"/>
                <a:gd name="T22" fmla="*/ 229 w 380"/>
                <a:gd name="T23" fmla="*/ 47 h 156"/>
                <a:gd name="T24" fmla="*/ 233 w 380"/>
                <a:gd name="T25" fmla="*/ 47 h 156"/>
                <a:gd name="T26" fmla="*/ 269 w 380"/>
                <a:gd name="T27" fmla="*/ 73 h 156"/>
                <a:gd name="T28" fmla="*/ 287 w 380"/>
                <a:gd name="T29" fmla="*/ 58 h 156"/>
                <a:gd name="T30" fmla="*/ 321 w 380"/>
                <a:gd name="T31" fmla="*/ 33 h 156"/>
                <a:gd name="T32" fmla="*/ 340 w 380"/>
                <a:gd name="T33" fmla="*/ 27 h 156"/>
                <a:gd name="T34" fmla="*/ 358 w 380"/>
                <a:gd name="T35" fmla="*/ 9 h 156"/>
                <a:gd name="T36" fmla="*/ 379 w 380"/>
                <a:gd name="T37" fmla="*/ 0 h 156"/>
                <a:gd name="T38" fmla="*/ 380 w 380"/>
                <a:gd name="T39" fmla="*/ 154 h 156"/>
                <a:gd name="T40" fmla="*/ 378 w 380"/>
                <a:gd name="T41" fmla="*/ 156 h 156"/>
                <a:gd name="T42" fmla="*/ 376 w 380"/>
                <a:gd name="T43" fmla="*/ 152 h 156"/>
                <a:gd name="T44" fmla="*/ 360 w 380"/>
                <a:gd name="T45" fmla="*/ 13 h 156"/>
                <a:gd name="T46" fmla="*/ 342 w 380"/>
                <a:gd name="T47" fmla="*/ 31 h 156"/>
                <a:gd name="T48" fmla="*/ 307 w 380"/>
                <a:gd name="T49" fmla="*/ 59 h 156"/>
                <a:gd name="T50" fmla="*/ 288 w 380"/>
                <a:gd name="T51" fmla="*/ 62 h 156"/>
                <a:gd name="T52" fmla="*/ 269 w 380"/>
                <a:gd name="T53" fmla="*/ 77 h 156"/>
                <a:gd name="T54" fmla="*/ 251 w 380"/>
                <a:gd name="T55" fmla="*/ 68 h 156"/>
                <a:gd name="T56" fmla="*/ 218 w 380"/>
                <a:gd name="T57" fmla="*/ 72 h 156"/>
                <a:gd name="T58" fmla="*/ 199 w 380"/>
                <a:gd name="T59" fmla="*/ 80 h 156"/>
                <a:gd name="T60" fmla="*/ 181 w 380"/>
                <a:gd name="T61" fmla="*/ 71 h 156"/>
                <a:gd name="T62" fmla="*/ 163 w 380"/>
                <a:gd name="T63" fmla="*/ 79 h 156"/>
                <a:gd name="T64" fmla="*/ 129 w 380"/>
                <a:gd name="T65" fmla="*/ 105 h 156"/>
                <a:gd name="T66" fmla="*/ 111 w 380"/>
                <a:gd name="T67" fmla="*/ 117 h 156"/>
                <a:gd name="T68" fmla="*/ 91 w 380"/>
                <a:gd name="T69" fmla="*/ 102 h 156"/>
                <a:gd name="T70" fmla="*/ 58 w 380"/>
                <a:gd name="T71" fmla="*/ 118 h 156"/>
                <a:gd name="T72" fmla="*/ 39 w 380"/>
                <a:gd name="T73" fmla="*/ 114 h 156"/>
                <a:gd name="T74" fmla="*/ 21 w 380"/>
                <a:gd name="T75" fmla="*/ 126 h 156"/>
                <a:gd name="T76" fmla="*/ 4 w 380"/>
                <a:gd name="T77"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156">
                  <a:moveTo>
                    <a:pt x="378" y="156"/>
                  </a:moveTo>
                  <a:cubicBezTo>
                    <a:pt x="378" y="156"/>
                    <a:pt x="378" y="156"/>
                    <a:pt x="378" y="156"/>
                  </a:cubicBezTo>
                  <a:cubicBezTo>
                    <a:pt x="2" y="156"/>
                    <a:pt x="2" y="156"/>
                    <a:pt x="2" y="156"/>
                  </a:cubicBezTo>
                  <a:cubicBezTo>
                    <a:pt x="1" y="156"/>
                    <a:pt x="0" y="155"/>
                    <a:pt x="0" y="154"/>
                  </a:cubicBezTo>
                  <a:cubicBezTo>
                    <a:pt x="0" y="127"/>
                    <a:pt x="0" y="127"/>
                    <a:pt x="0" y="127"/>
                  </a:cubicBezTo>
                  <a:cubicBezTo>
                    <a:pt x="0" y="126"/>
                    <a:pt x="1" y="125"/>
                    <a:pt x="2" y="125"/>
                  </a:cubicBezTo>
                  <a:cubicBezTo>
                    <a:pt x="20" y="122"/>
                    <a:pt x="20" y="122"/>
                    <a:pt x="20" y="122"/>
                  </a:cubicBezTo>
                  <a:cubicBezTo>
                    <a:pt x="37" y="110"/>
                    <a:pt x="37" y="110"/>
                    <a:pt x="37" y="110"/>
                  </a:cubicBezTo>
                  <a:cubicBezTo>
                    <a:pt x="37" y="109"/>
                    <a:pt x="38" y="109"/>
                    <a:pt x="39" y="110"/>
                  </a:cubicBezTo>
                  <a:cubicBezTo>
                    <a:pt x="55" y="114"/>
                    <a:pt x="55" y="114"/>
                    <a:pt x="55" y="114"/>
                  </a:cubicBezTo>
                  <a:cubicBezTo>
                    <a:pt x="72" y="94"/>
                    <a:pt x="72" y="94"/>
                    <a:pt x="72" y="94"/>
                  </a:cubicBezTo>
                  <a:cubicBezTo>
                    <a:pt x="73" y="93"/>
                    <a:pt x="74" y="93"/>
                    <a:pt x="74" y="93"/>
                  </a:cubicBezTo>
                  <a:cubicBezTo>
                    <a:pt x="92" y="98"/>
                    <a:pt x="92" y="98"/>
                    <a:pt x="92" y="98"/>
                  </a:cubicBezTo>
                  <a:cubicBezTo>
                    <a:pt x="93" y="98"/>
                    <a:pt x="93" y="98"/>
                    <a:pt x="93" y="98"/>
                  </a:cubicBezTo>
                  <a:cubicBezTo>
                    <a:pt x="110" y="112"/>
                    <a:pt x="110" y="112"/>
                    <a:pt x="110" y="112"/>
                  </a:cubicBezTo>
                  <a:cubicBezTo>
                    <a:pt x="126" y="102"/>
                    <a:pt x="126" y="102"/>
                    <a:pt x="126" y="102"/>
                  </a:cubicBezTo>
                  <a:cubicBezTo>
                    <a:pt x="143" y="80"/>
                    <a:pt x="143" y="80"/>
                    <a:pt x="143" y="80"/>
                  </a:cubicBezTo>
                  <a:cubicBezTo>
                    <a:pt x="144" y="79"/>
                    <a:pt x="144" y="79"/>
                    <a:pt x="145" y="79"/>
                  </a:cubicBezTo>
                  <a:cubicBezTo>
                    <a:pt x="162" y="75"/>
                    <a:pt x="162" y="75"/>
                    <a:pt x="162" y="75"/>
                  </a:cubicBezTo>
                  <a:cubicBezTo>
                    <a:pt x="180" y="67"/>
                    <a:pt x="180" y="67"/>
                    <a:pt x="180" y="67"/>
                  </a:cubicBezTo>
                  <a:cubicBezTo>
                    <a:pt x="180" y="67"/>
                    <a:pt x="181" y="67"/>
                    <a:pt x="182" y="67"/>
                  </a:cubicBezTo>
                  <a:cubicBezTo>
                    <a:pt x="199" y="76"/>
                    <a:pt x="199" y="76"/>
                    <a:pt x="199" y="76"/>
                  </a:cubicBezTo>
                  <a:cubicBezTo>
                    <a:pt x="215" y="69"/>
                    <a:pt x="215" y="69"/>
                    <a:pt x="215" y="69"/>
                  </a:cubicBezTo>
                  <a:cubicBezTo>
                    <a:pt x="229" y="47"/>
                    <a:pt x="229" y="47"/>
                    <a:pt x="229" y="47"/>
                  </a:cubicBezTo>
                  <a:cubicBezTo>
                    <a:pt x="230" y="47"/>
                    <a:pt x="230" y="47"/>
                    <a:pt x="231" y="46"/>
                  </a:cubicBezTo>
                  <a:cubicBezTo>
                    <a:pt x="232" y="46"/>
                    <a:pt x="232" y="47"/>
                    <a:pt x="233" y="47"/>
                  </a:cubicBezTo>
                  <a:cubicBezTo>
                    <a:pt x="253" y="65"/>
                    <a:pt x="253" y="65"/>
                    <a:pt x="253" y="65"/>
                  </a:cubicBezTo>
                  <a:cubicBezTo>
                    <a:pt x="269" y="73"/>
                    <a:pt x="269" y="73"/>
                    <a:pt x="269" y="73"/>
                  </a:cubicBezTo>
                  <a:cubicBezTo>
                    <a:pt x="286" y="58"/>
                    <a:pt x="286" y="58"/>
                    <a:pt x="286" y="58"/>
                  </a:cubicBezTo>
                  <a:cubicBezTo>
                    <a:pt x="286" y="58"/>
                    <a:pt x="287" y="58"/>
                    <a:pt x="287" y="58"/>
                  </a:cubicBezTo>
                  <a:cubicBezTo>
                    <a:pt x="304" y="56"/>
                    <a:pt x="304" y="56"/>
                    <a:pt x="304" y="56"/>
                  </a:cubicBezTo>
                  <a:cubicBezTo>
                    <a:pt x="321" y="33"/>
                    <a:pt x="321" y="33"/>
                    <a:pt x="321" y="33"/>
                  </a:cubicBezTo>
                  <a:cubicBezTo>
                    <a:pt x="322" y="33"/>
                    <a:pt x="322" y="32"/>
                    <a:pt x="323" y="32"/>
                  </a:cubicBezTo>
                  <a:cubicBezTo>
                    <a:pt x="340" y="27"/>
                    <a:pt x="340" y="27"/>
                    <a:pt x="340" y="27"/>
                  </a:cubicBezTo>
                  <a:cubicBezTo>
                    <a:pt x="357" y="9"/>
                    <a:pt x="357" y="9"/>
                    <a:pt x="357" y="9"/>
                  </a:cubicBezTo>
                  <a:cubicBezTo>
                    <a:pt x="357" y="9"/>
                    <a:pt x="358" y="9"/>
                    <a:pt x="358" y="9"/>
                  </a:cubicBezTo>
                  <a:cubicBezTo>
                    <a:pt x="377" y="0"/>
                    <a:pt x="377" y="0"/>
                    <a:pt x="377" y="0"/>
                  </a:cubicBezTo>
                  <a:cubicBezTo>
                    <a:pt x="378" y="0"/>
                    <a:pt x="379" y="0"/>
                    <a:pt x="379" y="0"/>
                  </a:cubicBezTo>
                  <a:cubicBezTo>
                    <a:pt x="380" y="1"/>
                    <a:pt x="380" y="1"/>
                    <a:pt x="380" y="2"/>
                  </a:cubicBezTo>
                  <a:cubicBezTo>
                    <a:pt x="380" y="154"/>
                    <a:pt x="380" y="154"/>
                    <a:pt x="380" y="154"/>
                  </a:cubicBezTo>
                  <a:cubicBezTo>
                    <a:pt x="380" y="155"/>
                    <a:pt x="380" y="155"/>
                    <a:pt x="379" y="156"/>
                  </a:cubicBezTo>
                  <a:cubicBezTo>
                    <a:pt x="379" y="156"/>
                    <a:pt x="379" y="156"/>
                    <a:pt x="378" y="156"/>
                  </a:cubicBezTo>
                  <a:close/>
                  <a:moveTo>
                    <a:pt x="4" y="152"/>
                  </a:moveTo>
                  <a:cubicBezTo>
                    <a:pt x="376" y="152"/>
                    <a:pt x="376" y="152"/>
                    <a:pt x="376" y="152"/>
                  </a:cubicBezTo>
                  <a:cubicBezTo>
                    <a:pt x="376" y="6"/>
                    <a:pt x="376" y="6"/>
                    <a:pt x="376" y="6"/>
                  </a:cubicBezTo>
                  <a:cubicBezTo>
                    <a:pt x="360" y="13"/>
                    <a:pt x="360" y="13"/>
                    <a:pt x="360" y="13"/>
                  </a:cubicBezTo>
                  <a:cubicBezTo>
                    <a:pt x="343" y="31"/>
                    <a:pt x="343" y="31"/>
                    <a:pt x="343" y="31"/>
                  </a:cubicBezTo>
                  <a:cubicBezTo>
                    <a:pt x="342" y="31"/>
                    <a:pt x="342" y="31"/>
                    <a:pt x="342" y="31"/>
                  </a:cubicBezTo>
                  <a:cubicBezTo>
                    <a:pt x="324" y="36"/>
                    <a:pt x="324" y="36"/>
                    <a:pt x="324" y="36"/>
                  </a:cubicBezTo>
                  <a:cubicBezTo>
                    <a:pt x="307" y="59"/>
                    <a:pt x="307" y="59"/>
                    <a:pt x="307" y="59"/>
                  </a:cubicBezTo>
                  <a:cubicBezTo>
                    <a:pt x="307" y="60"/>
                    <a:pt x="306" y="60"/>
                    <a:pt x="306" y="60"/>
                  </a:cubicBezTo>
                  <a:cubicBezTo>
                    <a:pt x="288" y="62"/>
                    <a:pt x="288" y="62"/>
                    <a:pt x="288" y="62"/>
                  </a:cubicBezTo>
                  <a:cubicBezTo>
                    <a:pt x="271" y="77"/>
                    <a:pt x="271" y="77"/>
                    <a:pt x="271" y="77"/>
                  </a:cubicBezTo>
                  <a:cubicBezTo>
                    <a:pt x="270" y="78"/>
                    <a:pt x="270" y="78"/>
                    <a:pt x="269" y="77"/>
                  </a:cubicBezTo>
                  <a:cubicBezTo>
                    <a:pt x="251" y="69"/>
                    <a:pt x="251" y="69"/>
                    <a:pt x="251" y="69"/>
                  </a:cubicBezTo>
                  <a:cubicBezTo>
                    <a:pt x="251" y="69"/>
                    <a:pt x="251" y="68"/>
                    <a:pt x="251" y="68"/>
                  </a:cubicBezTo>
                  <a:cubicBezTo>
                    <a:pt x="232" y="52"/>
                    <a:pt x="232" y="52"/>
                    <a:pt x="232" y="52"/>
                  </a:cubicBezTo>
                  <a:cubicBezTo>
                    <a:pt x="218" y="72"/>
                    <a:pt x="218" y="72"/>
                    <a:pt x="218" y="72"/>
                  </a:cubicBezTo>
                  <a:cubicBezTo>
                    <a:pt x="218" y="72"/>
                    <a:pt x="218" y="72"/>
                    <a:pt x="217" y="73"/>
                  </a:cubicBezTo>
                  <a:cubicBezTo>
                    <a:pt x="199" y="80"/>
                    <a:pt x="199" y="80"/>
                    <a:pt x="199" y="80"/>
                  </a:cubicBezTo>
                  <a:cubicBezTo>
                    <a:pt x="199" y="81"/>
                    <a:pt x="198" y="81"/>
                    <a:pt x="197" y="80"/>
                  </a:cubicBezTo>
                  <a:cubicBezTo>
                    <a:pt x="181" y="71"/>
                    <a:pt x="181" y="71"/>
                    <a:pt x="181" y="71"/>
                  </a:cubicBezTo>
                  <a:cubicBezTo>
                    <a:pt x="164" y="79"/>
                    <a:pt x="164" y="79"/>
                    <a:pt x="164" y="79"/>
                  </a:cubicBezTo>
                  <a:cubicBezTo>
                    <a:pt x="164" y="79"/>
                    <a:pt x="163" y="79"/>
                    <a:pt x="163" y="79"/>
                  </a:cubicBezTo>
                  <a:cubicBezTo>
                    <a:pt x="146" y="83"/>
                    <a:pt x="146" y="83"/>
                    <a:pt x="146" y="83"/>
                  </a:cubicBezTo>
                  <a:cubicBezTo>
                    <a:pt x="129" y="105"/>
                    <a:pt x="129" y="105"/>
                    <a:pt x="129" y="105"/>
                  </a:cubicBezTo>
                  <a:cubicBezTo>
                    <a:pt x="129" y="106"/>
                    <a:pt x="129" y="106"/>
                    <a:pt x="128" y="106"/>
                  </a:cubicBezTo>
                  <a:cubicBezTo>
                    <a:pt x="111" y="117"/>
                    <a:pt x="111" y="117"/>
                    <a:pt x="111" y="117"/>
                  </a:cubicBezTo>
                  <a:cubicBezTo>
                    <a:pt x="110" y="117"/>
                    <a:pt x="109" y="117"/>
                    <a:pt x="108" y="116"/>
                  </a:cubicBezTo>
                  <a:cubicBezTo>
                    <a:pt x="91" y="102"/>
                    <a:pt x="91" y="102"/>
                    <a:pt x="91" y="102"/>
                  </a:cubicBezTo>
                  <a:cubicBezTo>
                    <a:pt x="75" y="97"/>
                    <a:pt x="75" y="97"/>
                    <a:pt x="75" y="97"/>
                  </a:cubicBezTo>
                  <a:cubicBezTo>
                    <a:pt x="58" y="118"/>
                    <a:pt x="58" y="118"/>
                    <a:pt x="58" y="118"/>
                  </a:cubicBezTo>
                  <a:cubicBezTo>
                    <a:pt x="57" y="118"/>
                    <a:pt x="56" y="119"/>
                    <a:pt x="55" y="118"/>
                  </a:cubicBezTo>
                  <a:cubicBezTo>
                    <a:pt x="39" y="114"/>
                    <a:pt x="39" y="114"/>
                    <a:pt x="39" y="114"/>
                  </a:cubicBezTo>
                  <a:cubicBezTo>
                    <a:pt x="22" y="126"/>
                    <a:pt x="22" y="126"/>
                    <a:pt x="22" y="126"/>
                  </a:cubicBezTo>
                  <a:cubicBezTo>
                    <a:pt x="21" y="126"/>
                    <a:pt x="21" y="126"/>
                    <a:pt x="21" y="126"/>
                  </a:cubicBezTo>
                  <a:cubicBezTo>
                    <a:pt x="4" y="129"/>
                    <a:pt x="4" y="129"/>
                    <a:pt x="4" y="129"/>
                  </a:cubicBezTo>
                  <a:lnTo>
                    <a:pt x="4" y="15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22" name="Freeform 57"/>
            <p:cNvSpPr>
              <a:spLocks noEditPoints="1"/>
            </p:cNvSpPr>
            <p:nvPr/>
          </p:nvSpPr>
          <p:spPr bwMode="auto">
            <a:xfrm>
              <a:off x="5797" y="2046"/>
              <a:ext cx="528" cy="162"/>
            </a:xfrm>
            <a:custGeom>
              <a:avLst/>
              <a:gdLst>
                <a:gd name="T0" fmla="*/ 378 w 380"/>
                <a:gd name="T1" fmla="*/ 117 h 117"/>
                <a:gd name="T2" fmla="*/ 0 w 380"/>
                <a:gd name="T3" fmla="*/ 115 h 117"/>
                <a:gd name="T4" fmla="*/ 2 w 380"/>
                <a:gd name="T5" fmla="*/ 93 h 117"/>
                <a:gd name="T6" fmla="*/ 37 w 380"/>
                <a:gd name="T7" fmla="*/ 82 h 117"/>
                <a:gd name="T8" fmla="*/ 55 w 380"/>
                <a:gd name="T9" fmla="*/ 85 h 117"/>
                <a:gd name="T10" fmla="*/ 74 w 380"/>
                <a:gd name="T11" fmla="*/ 69 h 117"/>
                <a:gd name="T12" fmla="*/ 93 w 380"/>
                <a:gd name="T13" fmla="*/ 73 h 117"/>
                <a:gd name="T14" fmla="*/ 126 w 380"/>
                <a:gd name="T15" fmla="*/ 76 h 117"/>
                <a:gd name="T16" fmla="*/ 145 w 380"/>
                <a:gd name="T17" fmla="*/ 59 h 117"/>
                <a:gd name="T18" fmla="*/ 180 w 380"/>
                <a:gd name="T19" fmla="*/ 50 h 117"/>
                <a:gd name="T20" fmla="*/ 199 w 380"/>
                <a:gd name="T21" fmla="*/ 57 h 117"/>
                <a:gd name="T22" fmla="*/ 230 w 380"/>
                <a:gd name="T23" fmla="*/ 36 h 117"/>
                <a:gd name="T24" fmla="*/ 253 w 380"/>
                <a:gd name="T25" fmla="*/ 48 h 117"/>
                <a:gd name="T26" fmla="*/ 286 w 380"/>
                <a:gd name="T27" fmla="*/ 44 h 117"/>
                <a:gd name="T28" fmla="*/ 304 w 380"/>
                <a:gd name="T29" fmla="*/ 42 h 117"/>
                <a:gd name="T30" fmla="*/ 323 w 380"/>
                <a:gd name="T31" fmla="*/ 24 h 117"/>
                <a:gd name="T32" fmla="*/ 357 w 380"/>
                <a:gd name="T33" fmla="*/ 7 h 117"/>
                <a:gd name="T34" fmla="*/ 377 w 380"/>
                <a:gd name="T35" fmla="*/ 1 h 117"/>
                <a:gd name="T36" fmla="*/ 380 w 380"/>
                <a:gd name="T37" fmla="*/ 3 h 117"/>
                <a:gd name="T38" fmla="*/ 379 w 380"/>
                <a:gd name="T39" fmla="*/ 117 h 117"/>
                <a:gd name="T40" fmla="*/ 4 w 380"/>
                <a:gd name="T41" fmla="*/ 113 h 117"/>
                <a:gd name="T42" fmla="*/ 376 w 380"/>
                <a:gd name="T43" fmla="*/ 6 h 117"/>
                <a:gd name="T44" fmla="*/ 342 w 380"/>
                <a:gd name="T45" fmla="*/ 24 h 117"/>
                <a:gd name="T46" fmla="*/ 324 w 380"/>
                <a:gd name="T47" fmla="*/ 28 h 117"/>
                <a:gd name="T48" fmla="*/ 306 w 380"/>
                <a:gd name="T49" fmla="*/ 46 h 117"/>
                <a:gd name="T50" fmla="*/ 271 w 380"/>
                <a:gd name="T51" fmla="*/ 59 h 117"/>
                <a:gd name="T52" fmla="*/ 251 w 380"/>
                <a:gd name="T53" fmla="*/ 52 h 117"/>
                <a:gd name="T54" fmla="*/ 232 w 380"/>
                <a:gd name="T55" fmla="*/ 40 h 117"/>
                <a:gd name="T56" fmla="*/ 217 w 380"/>
                <a:gd name="T57" fmla="*/ 55 h 117"/>
                <a:gd name="T58" fmla="*/ 198 w 380"/>
                <a:gd name="T59" fmla="*/ 61 h 117"/>
                <a:gd name="T60" fmla="*/ 164 w 380"/>
                <a:gd name="T61" fmla="*/ 60 h 117"/>
                <a:gd name="T62" fmla="*/ 146 w 380"/>
                <a:gd name="T63" fmla="*/ 63 h 117"/>
                <a:gd name="T64" fmla="*/ 128 w 380"/>
                <a:gd name="T65" fmla="*/ 80 h 117"/>
                <a:gd name="T66" fmla="*/ 108 w 380"/>
                <a:gd name="T67" fmla="*/ 88 h 117"/>
                <a:gd name="T68" fmla="*/ 74 w 380"/>
                <a:gd name="T69" fmla="*/ 74 h 117"/>
                <a:gd name="T70" fmla="*/ 56 w 380"/>
                <a:gd name="T71" fmla="*/ 89 h 117"/>
                <a:gd name="T72" fmla="*/ 21 w 380"/>
                <a:gd name="T73" fmla="*/ 95 h 117"/>
                <a:gd name="T74" fmla="*/ 4 w 380"/>
                <a:gd name="T75" fmla="*/ 9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0" h="117">
                  <a:moveTo>
                    <a:pt x="378" y="117"/>
                  </a:moveTo>
                  <a:cubicBezTo>
                    <a:pt x="378" y="117"/>
                    <a:pt x="378" y="117"/>
                    <a:pt x="378" y="117"/>
                  </a:cubicBezTo>
                  <a:cubicBezTo>
                    <a:pt x="2" y="117"/>
                    <a:pt x="2" y="117"/>
                    <a:pt x="2" y="117"/>
                  </a:cubicBezTo>
                  <a:cubicBezTo>
                    <a:pt x="1" y="117"/>
                    <a:pt x="0" y="116"/>
                    <a:pt x="0" y="115"/>
                  </a:cubicBezTo>
                  <a:cubicBezTo>
                    <a:pt x="0" y="95"/>
                    <a:pt x="0" y="95"/>
                    <a:pt x="0" y="95"/>
                  </a:cubicBezTo>
                  <a:cubicBezTo>
                    <a:pt x="0" y="94"/>
                    <a:pt x="1" y="93"/>
                    <a:pt x="2" y="93"/>
                  </a:cubicBezTo>
                  <a:cubicBezTo>
                    <a:pt x="20" y="91"/>
                    <a:pt x="20" y="91"/>
                    <a:pt x="20" y="91"/>
                  </a:cubicBezTo>
                  <a:cubicBezTo>
                    <a:pt x="37" y="82"/>
                    <a:pt x="37" y="82"/>
                    <a:pt x="37" y="82"/>
                  </a:cubicBezTo>
                  <a:cubicBezTo>
                    <a:pt x="38" y="81"/>
                    <a:pt x="38" y="81"/>
                    <a:pt x="39" y="82"/>
                  </a:cubicBezTo>
                  <a:cubicBezTo>
                    <a:pt x="55" y="85"/>
                    <a:pt x="55" y="85"/>
                    <a:pt x="55" y="85"/>
                  </a:cubicBezTo>
                  <a:cubicBezTo>
                    <a:pt x="72" y="70"/>
                    <a:pt x="72" y="70"/>
                    <a:pt x="72" y="70"/>
                  </a:cubicBezTo>
                  <a:cubicBezTo>
                    <a:pt x="73" y="69"/>
                    <a:pt x="74" y="69"/>
                    <a:pt x="74" y="69"/>
                  </a:cubicBezTo>
                  <a:cubicBezTo>
                    <a:pt x="92" y="73"/>
                    <a:pt x="92" y="73"/>
                    <a:pt x="92" y="73"/>
                  </a:cubicBezTo>
                  <a:cubicBezTo>
                    <a:pt x="92" y="73"/>
                    <a:pt x="93" y="73"/>
                    <a:pt x="93" y="73"/>
                  </a:cubicBezTo>
                  <a:cubicBezTo>
                    <a:pt x="110" y="83"/>
                    <a:pt x="110" y="83"/>
                    <a:pt x="110" y="83"/>
                  </a:cubicBezTo>
                  <a:cubicBezTo>
                    <a:pt x="126" y="76"/>
                    <a:pt x="126" y="76"/>
                    <a:pt x="126" y="76"/>
                  </a:cubicBezTo>
                  <a:cubicBezTo>
                    <a:pt x="144" y="59"/>
                    <a:pt x="144" y="59"/>
                    <a:pt x="144" y="59"/>
                  </a:cubicBezTo>
                  <a:cubicBezTo>
                    <a:pt x="144" y="59"/>
                    <a:pt x="144" y="59"/>
                    <a:pt x="145" y="59"/>
                  </a:cubicBezTo>
                  <a:cubicBezTo>
                    <a:pt x="162" y="56"/>
                    <a:pt x="162" y="56"/>
                    <a:pt x="162" y="56"/>
                  </a:cubicBezTo>
                  <a:cubicBezTo>
                    <a:pt x="180" y="50"/>
                    <a:pt x="180" y="50"/>
                    <a:pt x="180" y="50"/>
                  </a:cubicBezTo>
                  <a:cubicBezTo>
                    <a:pt x="180" y="50"/>
                    <a:pt x="181" y="50"/>
                    <a:pt x="181" y="50"/>
                  </a:cubicBezTo>
                  <a:cubicBezTo>
                    <a:pt x="199" y="57"/>
                    <a:pt x="199" y="57"/>
                    <a:pt x="199" y="57"/>
                  </a:cubicBezTo>
                  <a:cubicBezTo>
                    <a:pt x="215" y="51"/>
                    <a:pt x="215" y="51"/>
                    <a:pt x="215" y="51"/>
                  </a:cubicBezTo>
                  <a:cubicBezTo>
                    <a:pt x="230" y="36"/>
                    <a:pt x="230" y="36"/>
                    <a:pt x="230" y="36"/>
                  </a:cubicBezTo>
                  <a:cubicBezTo>
                    <a:pt x="230" y="35"/>
                    <a:pt x="232" y="35"/>
                    <a:pt x="232" y="35"/>
                  </a:cubicBezTo>
                  <a:cubicBezTo>
                    <a:pt x="253" y="48"/>
                    <a:pt x="253" y="48"/>
                    <a:pt x="253" y="48"/>
                  </a:cubicBezTo>
                  <a:cubicBezTo>
                    <a:pt x="269" y="54"/>
                    <a:pt x="269" y="54"/>
                    <a:pt x="269" y="54"/>
                  </a:cubicBezTo>
                  <a:cubicBezTo>
                    <a:pt x="286" y="44"/>
                    <a:pt x="286" y="44"/>
                    <a:pt x="286" y="44"/>
                  </a:cubicBezTo>
                  <a:cubicBezTo>
                    <a:pt x="287" y="43"/>
                    <a:pt x="287" y="43"/>
                    <a:pt x="287" y="43"/>
                  </a:cubicBezTo>
                  <a:cubicBezTo>
                    <a:pt x="304" y="42"/>
                    <a:pt x="304" y="42"/>
                    <a:pt x="304" y="42"/>
                  </a:cubicBezTo>
                  <a:cubicBezTo>
                    <a:pt x="322" y="25"/>
                    <a:pt x="322" y="25"/>
                    <a:pt x="322" y="25"/>
                  </a:cubicBezTo>
                  <a:cubicBezTo>
                    <a:pt x="322" y="25"/>
                    <a:pt x="322" y="24"/>
                    <a:pt x="323" y="24"/>
                  </a:cubicBezTo>
                  <a:cubicBezTo>
                    <a:pt x="340" y="21"/>
                    <a:pt x="340" y="21"/>
                    <a:pt x="340" y="21"/>
                  </a:cubicBezTo>
                  <a:cubicBezTo>
                    <a:pt x="357" y="7"/>
                    <a:pt x="357" y="7"/>
                    <a:pt x="357" y="7"/>
                  </a:cubicBezTo>
                  <a:cubicBezTo>
                    <a:pt x="358" y="7"/>
                    <a:pt x="358" y="7"/>
                    <a:pt x="358" y="7"/>
                  </a:cubicBezTo>
                  <a:cubicBezTo>
                    <a:pt x="377" y="1"/>
                    <a:pt x="377" y="1"/>
                    <a:pt x="377" y="1"/>
                  </a:cubicBezTo>
                  <a:cubicBezTo>
                    <a:pt x="378" y="0"/>
                    <a:pt x="379" y="0"/>
                    <a:pt x="379" y="1"/>
                  </a:cubicBezTo>
                  <a:cubicBezTo>
                    <a:pt x="380" y="1"/>
                    <a:pt x="380" y="2"/>
                    <a:pt x="380" y="3"/>
                  </a:cubicBezTo>
                  <a:cubicBezTo>
                    <a:pt x="380" y="115"/>
                    <a:pt x="380" y="115"/>
                    <a:pt x="380" y="115"/>
                  </a:cubicBezTo>
                  <a:cubicBezTo>
                    <a:pt x="380" y="116"/>
                    <a:pt x="380" y="116"/>
                    <a:pt x="379" y="117"/>
                  </a:cubicBezTo>
                  <a:cubicBezTo>
                    <a:pt x="379" y="117"/>
                    <a:pt x="379" y="117"/>
                    <a:pt x="378" y="117"/>
                  </a:cubicBezTo>
                  <a:close/>
                  <a:moveTo>
                    <a:pt x="4" y="113"/>
                  </a:moveTo>
                  <a:cubicBezTo>
                    <a:pt x="376" y="113"/>
                    <a:pt x="376" y="113"/>
                    <a:pt x="376" y="113"/>
                  </a:cubicBezTo>
                  <a:cubicBezTo>
                    <a:pt x="376" y="6"/>
                    <a:pt x="376" y="6"/>
                    <a:pt x="376" y="6"/>
                  </a:cubicBezTo>
                  <a:cubicBezTo>
                    <a:pt x="360" y="11"/>
                    <a:pt x="360" y="11"/>
                    <a:pt x="360" y="11"/>
                  </a:cubicBezTo>
                  <a:cubicBezTo>
                    <a:pt x="342" y="24"/>
                    <a:pt x="342" y="24"/>
                    <a:pt x="342" y="24"/>
                  </a:cubicBezTo>
                  <a:cubicBezTo>
                    <a:pt x="342" y="25"/>
                    <a:pt x="342" y="25"/>
                    <a:pt x="341" y="25"/>
                  </a:cubicBezTo>
                  <a:cubicBezTo>
                    <a:pt x="324" y="28"/>
                    <a:pt x="324" y="28"/>
                    <a:pt x="324" y="28"/>
                  </a:cubicBezTo>
                  <a:cubicBezTo>
                    <a:pt x="307" y="45"/>
                    <a:pt x="307" y="45"/>
                    <a:pt x="307" y="45"/>
                  </a:cubicBezTo>
                  <a:cubicBezTo>
                    <a:pt x="307" y="46"/>
                    <a:pt x="306" y="46"/>
                    <a:pt x="306" y="46"/>
                  </a:cubicBezTo>
                  <a:cubicBezTo>
                    <a:pt x="288" y="48"/>
                    <a:pt x="288" y="48"/>
                    <a:pt x="288" y="48"/>
                  </a:cubicBezTo>
                  <a:cubicBezTo>
                    <a:pt x="271" y="59"/>
                    <a:pt x="271" y="59"/>
                    <a:pt x="271" y="59"/>
                  </a:cubicBezTo>
                  <a:cubicBezTo>
                    <a:pt x="270" y="59"/>
                    <a:pt x="270" y="59"/>
                    <a:pt x="269" y="59"/>
                  </a:cubicBezTo>
                  <a:cubicBezTo>
                    <a:pt x="251" y="52"/>
                    <a:pt x="251" y="52"/>
                    <a:pt x="251" y="52"/>
                  </a:cubicBezTo>
                  <a:cubicBezTo>
                    <a:pt x="251" y="52"/>
                    <a:pt x="251" y="52"/>
                    <a:pt x="251" y="52"/>
                  </a:cubicBezTo>
                  <a:cubicBezTo>
                    <a:pt x="232" y="40"/>
                    <a:pt x="232" y="40"/>
                    <a:pt x="232" y="40"/>
                  </a:cubicBezTo>
                  <a:cubicBezTo>
                    <a:pt x="218" y="55"/>
                    <a:pt x="218" y="55"/>
                    <a:pt x="218" y="55"/>
                  </a:cubicBezTo>
                  <a:cubicBezTo>
                    <a:pt x="218" y="55"/>
                    <a:pt x="217" y="55"/>
                    <a:pt x="217" y="55"/>
                  </a:cubicBezTo>
                  <a:cubicBezTo>
                    <a:pt x="199" y="61"/>
                    <a:pt x="199" y="61"/>
                    <a:pt x="199" y="61"/>
                  </a:cubicBezTo>
                  <a:cubicBezTo>
                    <a:pt x="199" y="61"/>
                    <a:pt x="198" y="61"/>
                    <a:pt x="198" y="61"/>
                  </a:cubicBezTo>
                  <a:cubicBezTo>
                    <a:pt x="181" y="54"/>
                    <a:pt x="181" y="54"/>
                    <a:pt x="181" y="54"/>
                  </a:cubicBezTo>
                  <a:cubicBezTo>
                    <a:pt x="164" y="60"/>
                    <a:pt x="164" y="60"/>
                    <a:pt x="164" y="60"/>
                  </a:cubicBezTo>
                  <a:cubicBezTo>
                    <a:pt x="163" y="60"/>
                    <a:pt x="163" y="60"/>
                    <a:pt x="163" y="60"/>
                  </a:cubicBezTo>
                  <a:cubicBezTo>
                    <a:pt x="146" y="63"/>
                    <a:pt x="146" y="63"/>
                    <a:pt x="146" y="63"/>
                  </a:cubicBezTo>
                  <a:cubicBezTo>
                    <a:pt x="129" y="80"/>
                    <a:pt x="129" y="80"/>
                    <a:pt x="129" y="80"/>
                  </a:cubicBezTo>
                  <a:cubicBezTo>
                    <a:pt x="129" y="80"/>
                    <a:pt x="128" y="80"/>
                    <a:pt x="128" y="80"/>
                  </a:cubicBezTo>
                  <a:cubicBezTo>
                    <a:pt x="110" y="88"/>
                    <a:pt x="110" y="88"/>
                    <a:pt x="110" y="88"/>
                  </a:cubicBezTo>
                  <a:cubicBezTo>
                    <a:pt x="110" y="88"/>
                    <a:pt x="109" y="88"/>
                    <a:pt x="108" y="88"/>
                  </a:cubicBezTo>
                  <a:cubicBezTo>
                    <a:pt x="91" y="77"/>
                    <a:pt x="91" y="77"/>
                    <a:pt x="91" y="77"/>
                  </a:cubicBezTo>
                  <a:cubicBezTo>
                    <a:pt x="74" y="74"/>
                    <a:pt x="74" y="74"/>
                    <a:pt x="74" y="74"/>
                  </a:cubicBezTo>
                  <a:cubicBezTo>
                    <a:pt x="57" y="89"/>
                    <a:pt x="57" y="89"/>
                    <a:pt x="57" y="89"/>
                  </a:cubicBezTo>
                  <a:cubicBezTo>
                    <a:pt x="57" y="89"/>
                    <a:pt x="56" y="89"/>
                    <a:pt x="56" y="89"/>
                  </a:cubicBezTo>
                  <a:cubicBezTo>
                    <a:pt x="39" y="86"/>
                    <a:pt x="39" y="86"/>
                    <a:pt x="39" y="86"/>
                  </a:cubicBezTo>
                  <a:cubicBezTo>
                    <a:pt x="21" y="95"/>
                    <a:pt x="21" y="95"/>
                    <a:pt x="21" y="95"/>
                  </a:cubicBezTo>
                  <a:cubicBezTo>
                    <a:pt x="21" y="95"/>
                    <a:pt x="21" y="95"/>
                    <a:pt x="21" y="95"/>
                  </a:cubicBezTo>
                  <a:cubicBezTo>
                    <a:pt x="4" y="97"/>
                    <a:pt x="4" y="97"/>
                    <a:pt x="4" y="97"/>
                  </a:cubicBezTo>
                  <a:lnTo>
                    <a:pt x="4" y="11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23" name="Freeform 58"/>
            <p:cNvSpPr>
              <a:spLocks noEditPoints="1"/>
            </p:cNvSpPr>
            <p:nvPr/>
          </p:nvSpPr>
          <p:spPr bwMode="auto">
            <a:xfrm>
              <a:off x="5797" y="2142"/>
              <a:ext cx="528" cy="66"/>
            </a:xfrm>
            <a:custGeom>
              <a:avLst/>
              <a:gdLst>
                <a:gd name="T0" fmla="*/ 378 w 380"/>
                <a:gd name="T1" fmla="*/ 48 h 48"/>
                <a:gd name="T2" fmla="*/ 0 w 380"/>
                <a:gd name="T3" fmla="*/ 46 h 48"/>
                <a:gd name="T4" fmla="*/ 2 w 380"/>
                <a:gd name="T5" fmla="*/ 36 h 48"/>
                <a:gd name="T6" fmla="*/ 38 w 380"/>
                <a:gd name="T7" fmla="*/ 32 h 48"/>
                <a:gd name="T8" fmla="*/ 56 w 380"/>
                <a:gd name="T9" fmla="*/ 33 h 48"/>
                <a:gd name="T10" fmla="*/ 74 w 380"/>
                <a:gd name="T11" fmla="*/ 27 h 48"/>
                <a:gd name="T12" fmla="*/ 110 w 380"/>
                <a:gd name="T13" fmla="*/ 33 h 48"/>
                <a:gd name="T14" fmla="*/ 144 w 380"/>
                <a:gd name="T15" fmla="*/ 23 h 48"/>
                <a:gd name="T16" fmla="*/ 163 w 380"/>
                <a:gd name="T17" fmla="*/ 22 h 48"/>
                <a:gd name="T18" fmla="*/ 181 w 380"/>
                <a:gd name="T19" fmla="*/ 20 h 48"/>
                <a:gd name="T20" fmla="*/ 216 w 380"/>
                <a:gd name="T21" fmla="*/ 20 h 48"/>
                <a:gd name="T22" fmla="*/ 232 w 380"/>
                <a:gd name="T23" fmla="*/ 14 h 48"/>
                <a:gd name="T24" fmla="*/ 270 w 380"/>
                <a:gd name="T25" fmla="*/ 21 h 48"/>
                <a:gd name="T26" fmla="*/ 287 w 380"/>
                <a:gd name="T27" fmla="*/ 17 h 48"/>
                <a:gd name="T28" fmla="*/ 322 w 380"/>
                <a:gd name="T29" fmla="*/ 10 h 48"/>
                <a:gd name="T30" fmla="*/ 341 w 380"/>
                <a:gd name="T31" fmla="*/ 8 h 48"/>
                <a:gd name="T32" fmla="*/ 378 w 380"/>
                <a:gd name="T33" fmla="*/ 0 h 48"/>
                <a:gd name="T34" fmla="*/ 380 w 380"/>
                <a:gd name="T35" fmla="*/ 3 h 48"/>
                <a:gd name="T36" fmla="*/ 379 w 380"/>
                <a:gd name="T37" fmla="*/ 48 h 48"/>
                <a:gd name="T38" fmla="*/ 4 w 380"/>
                <a:gd name="T39" fmla="*/ 44 h 48"/>
                <a:gd name="T40" fmla="*/ 376 w 380"/>
                <a:gd name="T41" fmla="*/ 5 h 48"/>
                <a:gd name="T42" fmla="*/ 342 w 380"/>
                <a:gd name="T43" fmla="*/ 12 h 48"/>
                <a:gd name="T44" fmla="*/ 324 w 380"/>
                <a:gd name="T45" fmla="*/ 14 h 48"/>
                <a:gd name="T46" fmla="*/ 305 w 380"/>
                <a:gd name="T47" fmla="*/ 21 h 48"/>
                <a:gd name="T48" fmla="*/ 270 w 380"/>
                <a:gd name="T49" fmla="*/ 26 h 48"/>
                <a:gd name="T50" fmla="*/ 252 w 380"/>
                <a:gd name="T51" fmla="*/ 23 h 48"/>
                <a:gd name="T52" fmla="*/ 217 w 380"/>
                <a:gd name="T53" fmla="*/ 24 h 48"/>
                <a:gd name="T54" fmla="*/ 199 w 380"/>
                <a:gd name="T55" fmla="*/ 27 h 48"/>
                <a:gd name="T56" fmla="*/ 181 w 380"/>
                <a:gd name="T57" fmla="*/ 24 h 48"/>
                <a:gd name="T58" fmla="*/ 146 w 380"/>
                <a:gd name="T59" fmla="*/ 27 h 48"/>
                <a:gd name="T60" fmla="*/ 128 w 380"/>
                <a:gd name="T61" fmla="*/ 34 h 48"/>
                <a:gd name="T62" fmla="*/ 109 w 380"/>
                <a:gd name="T63" fmla="*/ 37 h 48"/>
                <a:gd name="T64" fmla="*/ 74 w 380"/>
                <a:gd name="T65" fmla="*/ 31 h 48"/>
                <a:gd name="T66" fmla="*/ 56 w 380"/>
                <a:gd name="T67" fmla="*/ 37 h 48"/>
                <a:gd name="T68" fmla="*/ 21 w 380"/>
                <a:gd name="T69" fmla="*/ 39 h 48"/>
                <a:gd name="T70" fmla="*/ 4 w 380"/>
                <a:gd name="T7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 h="48">
                  <a:moveTo>
                    <a:pt x="378" y="48"/>
                  </a:moveTo>
                  <a:cubicBezTo>
                    <a:pt x="378" y="48"/>
                    <a:pt x="378" y="48"/>
                    <a:pt x="378" y="48"/>
                  </a:cubicBezTo>
                  <a:cubicBezTo>
                    <a:pt x="2" y="48"/>
                    <a:pt x="2" y="48"/>
                    <a:pt x="2" y="48"/>
                  </a:cubicBezTo>
                  <a:cubicBezTo>
                    <a:pt x="1" y="48"/>
                    <a:pt x="0" y="47"/>
                    <a:pt x="0" y="46"/>
                  </a:cubicBezTo>
                  <a:cubicBezTo>
                    <a:pt x="0" y="38"/>
                    <a:pt x="0" y="38"/>
                    <a:pt x="0" y="38"/>
                  </a:cubicBezTo>
                  <a:cubicBezTo>
                    <a:pt x="0" y="37"/>
                    <a:pt x="1" y="36"/>
                    <a:pt x="2" y="36"/>
                  </a:cubicBezTo>
                  <a:cubicBezTo>
                    <a:pt x="20" y="35"/>
                    <a:pt x="20" y="35"/>
                    <a:pt x="20" y="35"/>
                  </a:cubicBezTo>
                  <a:cubicBezTo>
                    <a:pt x="38" y="32"/>
                    <a:pt x="38" y="32"/>
                    <a:pt x="38" y="32"/>
                  </a:cubicBezTo>
                  <a:cubicBezTo>
                    <a:pt x="38" y="32"/>
                    <a:pt x="38" y="32"/>
                    <a:pt x="38" y="32"/>
                  </a:cubicBezTo>
                  <a:cubicBezTo>
                    <a:pt x="56" y="33"/>
                    <a:pt x="56" y="33"/>
                    <a:pt x="56" y="33"/>
                  </a:cubicBezTo>
                  <a:cubicBezTo>
                    <a:pt x="73" y="27"/>
                    <a:pt x="73" y="27"/>
                    <a:pt x="73" y="27"/>
                  </a:cubicBezTo>
                  <a:cubicBezTo>
                    <a:pt x="73" y="27"/>
                    <a:pt x="74" y="27"/>
                    <a:pt x="74" y="27"/>
                  </a:cubicBezTo>
                  <a:cubicBezTo>
                    <a:pt x="92" y="28"/>
                    <a:pt x="92" y="28"/>
                    <a:pt x="92" y="28"/>
                  </a:cubicBezTo>
                  <a:cubicBezTo>
                    <a:pt x="110" y="33"/>
                    <a:pt x="110" y="33"/>
                    <a:pt x="110" y="33"/>
                  </a:cubicBezTo>
                  <a:cubicBezTo>
                    <a:pt x="127" y="30"/>
                    <a:pt x="127" y="30"/>
                    <a:pt x="127" y="30"/>
                  </a:cubicBezTo>
                  <a:cubicBezTo>
                    <a:pt x="144" y="23"/>
                    <a:pt x="144" y="23"/>
                    <a:pt x="144" y="23"/>
                  </a:cubicBezTo>
                  <a:cubicBezTo>
                    <a:pt x="145" y="23"/>
                    <a:pt x="145" y="23"/>
                    <a:pt x="145" y="23"/>
                  </a:cubicBezTo>
                  <a:cubicBezTo>
                    <a:pt x="163" y="22"/>
                    <a:pt x="163" y="22"/>
                    <a:pt x="163" y="22"/>
                  </a:cubicBezTo>
                  <a:cubicBezTo>
                    <a:pt x="180" y="20"/>
                    <a:pt x="180" y="20"/>
                    <a:pt x="180" y="20"/>
                  </a:cubicBezTo>
                  <a:cubicBezTo>
                    <a:pt x="181" y="19"/>
                    <a:pt x="181" y="19"/>
                    <a:pt x="181" y="20"/>
                  </a:cubicBezTo>
                  <a:cubicBezTo>
                    <a:pt x="198" y="22"/>
                    <a:pt x="198" y="22"/>
                    <a:pt x="198" y="22"/>
                  </a:cubicBezTo>
                  <a:cubicBezTo>
                    <a:pt x="216" y="20"/>
                    <a:pt x="216" y="20"/>
                    <a:pt x="216" y="20"/>
                  </a:cubicBezTo>
                  <a:cubicBezTo>
                    <a:pt x="230" y="14"/>
                    <a:pt x="230" y="14"/>
                    <a:pt x="230" y="14"/>
                  </a:cubicBezTo>
                  <a:cubicBezTo>
                    <a:pt x="231" y="14"/>
                    <a:pt x="231" y="14"/>
                    <a:pt x="232" y="14"/>
                  </a:cubicBezTo>
                  <a:cubicBezTo>
                    <a:pt x="252" y="19"/>
                    <a:pt x="252" y="19"/>
                    <a:pt x="252" y="19"/>
                  </a:cubicBezTo>
                  <a:cubicBezTo>
                    <a:pt x="270" y="21"/>
                    <a:pt x="270" y="21"/>
                    <a:pt x="270" y="21"/>
                  </a:cubicBezTo>
                  <a:cubicBezTo>
                    <a:pt x="287" y="17"/>
                    <a:pt x="287" y="17"/>
                    <a:pt x="287" y="17"/>
                  </a:cubicBezTo>
                  <a:cubicBezTo>
                    <a:pt x="287" y="17"/>
                    <a:pt x="287" y="17"/>
                    <a:pt x="287" y="17"/>
                  </a:cubicBezTo>
                  <a:cubicBezTo>
                    <a:pt x="305" y="16"/>
                    <a:pt x="305" y="16"/>
                    <a:pt x="305" y="16"/>
                  </a:cubicBezTo>
                  <a:cubicBezTo>
                    <a:pt x="322" y="10"/>
                    <a:pt x="322" y="10"/>
                    <a:pt x="322" y="10"/>
                  </a:cubicBezTo>
                  <a:cubicBezTo>
                    <a:pt x="323" y="10"/>
                    <a:pt x="323" y="10"/>
                    <a:pt x="323" y="10"/>
                  </a:cubicBezTo>
                  <a:cubicBezTo>
                    <a:pt x="341" y="8"/>
                    <a:pt x="341" y="8"/>
                    <a:pt x="341" y="8"/>
                  </a:cubicBezTo>
                  <a:cubicBezTo>
                    <a:pt x="358" y="3"/>
                    <a:pt x="358" y="3"/>
                    <a:pt x="358" y="3"/>
                  </a:cubicBezTo>
                  <a:cubicBezTo>
                    <a:pt x="378" y="0"/>
                    <a:pt x="378" y="0"/>
                    <a:pt x="378" y="0"/>
                  </a:cubicBezTo>
                  <a:cubicBezTo>
                    <a:pt x="378" y="0"/>
                    <a:pt x="379" y="1"/>
                    <a:pt x="379" y="1"/>
                  </a:cubicBezTo>
                  <a:cubicBezTo>
                    <a:pt x="380" y="1"/>
                    <a:pt x="380" y="2"/>
                    <a:pt x="380" y="3"/>
                  </a:cubicBezTo>
                  <a:cubicBezTo>
                    <a:pt x="380" y="46"/>
                    <a:pt x="380" y="46"/>
                    <a:pt x="380" y="46"/>
                  </a:cubicBezTo>
                  <a:cubicBezTo>
                    <a:pt x="380" y="47"/>
                    <a:pt x="380" y="47"/>
                    <a:pt x="379" y="48"/>
                  </a:cubicBezTo>
                  <a:cubicBezTo>
                    <a:pt x="379" y="48"/>
                    <a:pt x="379" y="48"/>
                    <a:pt x="378" y="48"/>
                  </a:cubicBezTo>
                  <a:close/>
                  <a:moveTo>
                    <a:pt x="4" y="44"/>
                  </a:moveTo>
                  <a:cubicBezTo>
                    <a:pt x="376" y="44"/>
                    <a:pt x="376" y="44"/>
                    <a:pt x="376" y="44"/>
                  </a:cubicBezTo>
                  <a:cubicBezTo>
                    <a:pt x="376" y="5"/>
                    <a:pt x="376" y="5"/>
                    <a:pt x="376" y="5"/>
                  </a:cubicBezTo>
                  <a:cubicBezTo>
                    <a:pt x="359" y="7"/>
                    <a:pt x="359" y="7"/>
                    <a:pt x="359" y="7"/>
                  </a:cubicBezTo>
                  <a:cubicBezTo>
                    <a:pt x="342" y="12"/>
                    <a:pt x="342" y="12"/>
                    <a:pt x="342" y="12"/>
                  </a:cubicBezTo>
                  <a:cubicBezTo>
                    <a:pt x="341" y="12"/>
                    <a:pt x="341" y="12"/>
                    <a:pt x="341" y="13"/>
                  </a:cubicBezTo>
                  <a:cubicBezTo>
                    <a:pt x="324" y="14"/>
                    <a:pt x="324" y="14"/>
                    <a:pt x="324" y="14"/>
                  </a:cubicBezTo>
                  <a:cubicBezTo>
                    <a:pt x="306" y="21"/>
                    <a:pt x="306" y="21"/>
                    <a:pt x="306" y="21"/>
                  </a:cubicBezTo>
                  <a:cubicBezTo>
                    <a:pt x="306" y="21"/>
                    <a:pt x="306" y="21"/>
                    <a:pt x="305" y="21"/>
                  </a:cubicBezTo>
                  <a:cubicBezTo>
                    <a:pt x="288" y="21"/>
                    <a:pt x="288" y="21"/>
                    <a:pt x="288" y="21"/>
                  </a:cubicBezTo>
                  <a:cubicBezTo>
                    <a:pt x="270" y="26"/>
                    <a:pt x="270" y="26"/>
                    <a:pt x="270" y="26"/>
                  </a:cubicBezTo>
                  <a:cubicBezTo>
                    <a:pt x="270" y="26"/>
                    <a:pt x="270" y="26"/>
                    <a:pt x="269" y="26"/>
                  </a:cubicBezTo>
                  <a:cubicBezTo>
                    <a:pt x="252" y="23"/>
                    <a:pt x="252" y="23"/>
                    <a:pt x="252" y="23"/>
                  </a:cubicBezTo>
                  <a:cubicBezTo>
                    <a:pt x="231" y="18"/>
                    <a:pt x="231" y="18"/>
                    <a:pt x="231" y="18"/>
                  </a:cubicBezTo>
                  <a:cubicBezTo>
                    <a:pt x="217" y="24"/>
                    <a:pt x="217" y="24"/>
                    <a:pt x="217" y="24"/>
                  </a:cubicBezTo>
                  <a:cubicBezTo>
                    <a:pt x="217" y="24"/>
                    <a:pt x="217" y="24"/>
                    <a:pt x="217" y="24"/>
                  </a:cubicBezTo>
                  <a:cubicBezTo>
                    <a:pt x="199" y="27"/>
                    <a:pt x="199" y="27"/>
                    <a:pt x="199" y="27"/>
                  </a:cubicBezTo>
                  <a:cubicBezTo>
                    <a:pt x="199" y="27"/>
                    <a:pt x="198" y="27"/>
                    <a:pt x="198" y="27"/>
                  </a:cubicBezTo>
                  <a:cubicBezTo>
                    <a:pt x="181" y="24"/>
                    <a:pt x="181" y="24"/>
                    <a:pt x="181" y="24"/>
                  </a:cubicBezTo>
                  <a:cubicBezTo>
                    <a:pt x="163" y="26"/>
                    <a:pt x="163" y="26"/>
                    <a:pt x="163" y="26"/>
                  </a:cubicBezTo>
                  <a:cubicBezTo>
                    <a:pt x="146" y="27"/>
                    <a:pt x="146" y="27"/>
                    <a:pt x="146" y="27"/>
                  </a:cubicBezTo>
                  <a:cubicBezTo>
                    <a:pt x="128" y="34"/>
                    <a:pt x="128" y="34"/>
                    <a:pt x="128" y="34"/>
                  </a:cubicBezTo>
                  <a:cubicBezTo>
                    <a:pt x="128" y="34"/>
                    <a:pt x="128" y="34"/>
                    <a:pt x="128" y="34"/>
                  </a:cubicBezTo>
                  <a:cubicBezTo>
                    <a:pt x="110" y="37"/>
                    <a:pt x="110" y="37"/>
                    <a:pt x="110" y="37"/>
                  </a:cubicBezTo>
                  <a:cubicBezTo>
                    <a:pt x="110" y="37"/>
                    <a:pt x="109" y="37"/>
                    <a:pt x="109" y="37"/>
                  </a:cubicBezTo>
                  <a:cubicBezTo>
                    <a:pt x="91" y="33"/>
                    <a:pt x="91" y="33"/>
                    <a:pt x="91" y="33"/>
                  </a:cubicBezTo>
                  <a:cubicBezTo>
                    <a:pt x="74" y="31"/>
                    <a:pt x="74" y="31"/>
                    <a:pt x="74" y="31"/>
                  </a:cubicBezTo>
                  <a:cubicBezTo>
                    <a:pt x="57" y="37"/>
                    <a:pt x="57" y="37"/>
                    <a:pt x="57" y="37"/>
                  </a:cubicBezTo>
                  <a:cubicBezTo>
                    <a:pt x="56" y="37"/>
                    <a:pt x="56" y="37"/>
                    <a:pt x="56" y="37"/>
                  </a:cubicBezTo>
                  <a:cubicBezTo>
                    <a:pt x="38" y="36"/>
                    <a:pt x="38" y="36"/>
                    <a:pt x="38" y="36"/>
                  </a:cubicBezTo>
                  <a:cubicBezTo>
                    <a:pt x="21" y="39"/>
                    <a:pt x="21" y="39"/>
                    <a:pt x="21" y="39"/>
                  </a:cubicBezTo>
                  <a:cubicBezTo>
                    <a:pt x="4" y="40"/>
                    <a:pt x="4" y="40"/>
                    <a:pt x="4" y="40"/>
                  </a:cubicBezTo>
                  <a:lnTo>
                    <a:pt x="4" y="4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grpSp>
      <p:grpSp>
        <p:nvGrpSpPr>
          <p:cNvPr id="1324" name="Group 1323"/>
          <p:cNvGrpSpPr/>
          <p:nvPr/>
        </p:nvGrpSpPr>
        <p:grpSpPr>
          <a:xfrm>
            <a:off x="3456466" y="3593813"/>
            <a:ext cx="367527" cy="319036"/>
            <a:chOff x="2936875" y="5249863"/>
            <a:chExt cx="942975" cy="771525"/>
          </a:xfrm>
          <a:solidFill>
            <a:schemeClr val="bg1"/>
          </a:solidFill>
        </p:grpSpPr>
        <p:sp>
          <p:nvSpPr>
            <p:cNvPr id="1325"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26"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27"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28"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29"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0"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1"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2"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3"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4"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5"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6"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7"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8"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9"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0"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1"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2"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3"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4"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5"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6"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7"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8"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9"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0"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1"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2"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3"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4"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5"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6"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7"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8"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9"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0"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1"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2"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3"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4"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5"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6"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7"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8"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9"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0"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1"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2"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3"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4"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5"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6"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7"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8"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9"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0"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1"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2"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3"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4"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5"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6"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7"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8"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9"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0"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1"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2"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3"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4"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5"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grpSp>
      <p:grpSp>
        <p:nvGrpSpPr>
          <p:cNvPr id="1396" name="Group 1395"/>
          <p:cNvGrpSpPr/>
          <p:nvPr/>
        </p:nvGrpSpPr>
        <p:grpSpPr>
          <a:xfrm>
            <a:off x="3505912" y="4334673"/>
            <a:ext cx="268634" cy="223862"/>
            <a:chOff x="519113" y="6059488"/>
            <a:chExt cx="627063" cy="538162"/>
          </a:xfrm>
        </p:grpSpPr>
        <p:sp>
          <p:nvSpPr>
            <p:cNvPr id="1397" name="Freeform 252"/>
            <p:cNvSpPr>
              <a:spLocks/>
            </p:cNvSpPr>
            <p:nvPr/>
          </p:nvSpPr>
          <p:spPr bwMode="auto">
            <a:xfrm>
              <a:off x="522288" y="6062663"/>
              <a:ext cx="520700" cy="436563"/>
            </a:xfrm>
            <a:custGeom>
              <a:avLst/>
              <a:gdLst>
                <a:gd name="T0" fmla="*/ 14 w 328"/>
                <a:gd name="T1" fmla="*/ 275 h 275"/>
                <a:gd name="T2" fmla="*/ 14 w 328"/>
                <a:gd name="T3" fmla="*/ 275 h 275"/>
                <a:gd name="T4" fmla="*/ 8 w 328"/>
                <a:gd name="T5" fmla="*/ 274 h 275"/>
                <a:gd name="T6" fmla="*/ 5 w 328"/>
                <a:gd name="T7" fmla="*/ 272 h 275"/>
                <a:gd name="T8" fmla="*/ 1 w 328"/>
                <a:gd name="T9" fmla="*/ 267 h 275"/>
                <a:gd name="T10" fmla="*/ 0 w 328"/>
                <a:gd name="T11" fmla="*/ 262 h 275"/>
                <a:gd name="T12" fmla="*/ 0 w 328"/>
                <a:gd name="T13" fmla="*/ 14 h 275"/>
                <a:gd name="T14" fmla="*/ 0 w 328"/>
                <a:gd name="T15" fmla="*/ 14 h 275"/>
                <a:gd name="T16" fmla="*/ 1 w 328"/>
                <a:gd name="T17" fmla="*/ 9 h 275"/>
                <a:gd name="T18" fmla="*/ 5 w 328"/>
                <a:gd name="T19" fmla="*/ 4 h 275"/>
                <a:gd name="T20" fmla="*/ 8 w 328"/>
                <a:gd name="T21" fmla="*/ 1 h 275"/>
                <a:gd name="T22" fmla="*/ 14 w 328"/>
                <a:gd name="T23" fmla="*/ 0 h 275"/>
                <a:gd name="T24" fmla="*/ 313 w 328"/>
                <a:gd name="T25" fmla="*/ 0 h 275"/>
                <a:gd name="T26" fmla="*/ 313 w 328"/>
                <a:gd name="T27" fmla="*/ 0 h 275"/>
                <a:gd name="T28" fmla="*/ 319 w 328"/>
                <a:gd name="T29" fmla="*/ 1 h 275"/>
                <a:gd name="T30" fmla="*/ 323 w 328"/>
                <a:gd name="T31" fmla="*/ 4 h 275"/>
                <a:gd name="T32" fmla="*/ 326 w 328"/>
                <a:gd name="T33" fmla="*/ 9 h 275"/>
                <a:gd name="T34" fmla="*/ 328 w 328"/>
                <a:gd name="T35" fmla="*/ 14 h 275"/>
                <a:gd name="T36" fmla="*/ 328 w 328"/>
                <a:gd name="T37" fmla="*/ 262 h 275"/>
                <a:gd name="T38" fmla="*/ 328 w 328"/>
                <a:gd name="T39" fmla="*/ 262 h 275"/>
                <a:gd name="T40" fmla="*/ 326 w 328"/>
                <a:gd name="T41" fmla="*/ 267 h 275"/>
                <a:gd name="T42" fmla="*/ 323 w 328"/>
                <a:gd name="T43" fmla="*/ 272 h 275"/>
                <a:gd name="T44" fmla="*/ 319 w 328"/>
                <a:gd name="T45" fmla="*/ 274 h 275"/>
                <a:gd name="T46" fmla="*/ 313 w 328"/>
                <a:gd name="T47" fmla="*/ 275 h 275"/>
                <a:gd name="T48" fmla="*/ 14 w 328"/>
                <a:gd name="T4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8" h="275">
                  <a:moveTo>
                    <a:pt x="14" y="275"/>
                  </a:moveTo>
                  <a:lnTo>
                    <a:pt x="14" y="275"/>
                  </a:lnTo>
                  <a:lnTo>
                    <a:pt x="8" y="274"/>
                  </a:lnTo>
                  <a:lnTo>
                    <a:pt x="5" y="272"/>
                  </a:lnTo>
                  <a:lnTo>
                    <a:pt x="1" y="267"/>
                  </a:lnTo>
                  <a:lnTo>
                    <a:pt x="0" y="262"/>
                  </a:lnTo>
                  <a:lnTo>
                    <a:pt x="0" y="14"/>
                  </a:lnTo>
                  <a:lnTo>
                    <a:pt x="0" y="14"/>
                  </a:lnTo>
                  <a:lnTo>
                    <a:pt x="1" y="9"/>
                  </a:lnTo>
                  <a:lnTo>
                    <a:pt x="5" y="4"/>
                  </a:lnTo>
                  <a:lnTo>
                    <a:pt x="8" y="1"/>
                  </a:lnTo>
                  <a:lnTo>
                    <a:pt x="14" y="0"/>
                  </a:lnTo>
                  <a:lnTo>
                    <a:pt x="313" y="0"/>
                  </a:lnTo>
                  <a:lnTo>
                    <a:pt x="313" y="0"/>
                  </a:lnTo>
                  <a:lnTo>
                    <a:pt x="319" y="1"/>
                  </a:lnTo>
                  <a:lnTo>
                    <a:pt x="323" y="4"/>
                  </a:lnTo>
                  <a:lnTo>
                    <a:pt x="326" y="9"/>
                  </a:lnTo>
                  <a:lnTo>
                    <a:pt x="328" y="14"/>
                  </a:lnTo>
                  <a:lnTo>
                    <a:pt x="328" y="262"/>
                  </a:lnTo>
                  <a:lnTo>
                    <a:pt x="328" y="262"/>
                  </a:lnTo>
                  <a:lnTo>
                    <a:pt x="326" y="267"/>
                  </a:lnTo>
                  <a:lnTo>
                    <a:pt x="323" y="272"/>
                  </a:lnTo>
                  <a:lnTo>
                    <a:pt x="319" y="274"/>
                  </a:lnTo>
                  <a:lnTo>
                    <a:pt x="313" y="275"/>
                  </a:lnTo>
                  <a:lnTo>
                    <a:pt x="14"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398" name="Freeform 253"/>
            <p:cNvSpPr>
              <a:spLocks noEditPoints="1"/>
            </p:cNvSpPr>
            <p:nvPr/>
          </p:nvSpPr>
          <p:spPr bwMode="auto">
            <a:xfrm>
              <a:off x="519113" y="6059488"/>
              <a:ext cx="525463" cy="444500"/>
            </a:xfrm>
            <a:custGeom>
              <a:avLst/>
              <a:gdLst>
                <a:gd name="T0" fmla="*/ 315 w 331"/>
                <a:gd name="T1" fmla="*/ 3 h 280"/>
                <a:gd name="T2" fmla="*/ 315 w 331"/>
                <a:gd name="T3" fmla="*/ 3 h 280"/>
                <a:gd name="T4" fmla="*/ 320 w 331"/>
                <a:gd name="T5" fmla="*/ 5 h 280"/>
                <a:gd name="T6" fmla="*/ 324 w 331"/>
                <a:gd name="T7" fmla="*/ 7 h 280"/>
                <a:gd name="T8" fmla="*/ 327 w 331"/>
                <a:gd name="T9" fmla="*/ 11 h 280"/>
                <a:gd name="T10" fmla="*/ 327 w 331"/>
                <a:gd name="T11" fmla="*/ 16 h 280"/>
                <a:gd name="T12" fmla="*/ 327 w 331"/>
                <a:gd name="T13" fmla="*/ 264 h 280"/>
                <a:gd name="T14" fmla="*/ 327 w 331"/>
                <a:gd name="T15" fmla="*/ 264 h 280"/>
                <a:gd name="T16" fmla="*/ 327 w 331"/>
                <a:gd name="T17" fmla="*/ 269 h 280"/>
                <a:gd name="T18" fmla="*/ 324 w 331"/>
                <a:gd name="T19" fmla="*/ 272 h 280"/>
                <a:gd name="T20" fmla="*/ 320 w 331"/>
                <a:gd name="T21" fmla="*/ 275 h 280"/>
                <a:gd name="T22" fmla="*/ 315 w 331"/>
                <a:gd name="T23" fmla="*/ 276 h 280"/>
                <a:gd name="T24" fmla="*/ 16 w 331"/>
                <a:gd name="T25" fmla="*/ 276 h 280"/>
                <a:gd name="T26" fmla="*/ 16 w 331"/>
                <a:gd name="T27" fmla="*/ 276 h 280"/>
                <a:gd name="T28" fmla="*/ 12 w 331"/>
                <a:gd name="T29" fmla="*/ 275 h 280"/>
                <a:gd name="T30" fmla="*/ 8 w 331"/>
                <a:gd name="T31" fmla="*/ 272 h 280"/>
                <a:gd name="T32" fmla="*/ 5 w 331"/>
                <a:gd name="T33" fmla="*/ 269 h 280"/>
                <a:gd name="T34" fmla="*/ 4 w 331"/>
                <a:gd name="T35" fmla="*/ 264 h 280"/>
                <a:gd name="T36" fmla="*/ 4 w 331"/>
                <a:gd name="T37" fmla="*/ 16 h 280"/>
                <a:gd name="T38" fmla="*/ 4 w 331"/>
                <a:gd name="T39" fmla="*/ 16 h 280"/>
                <a:gd name="T40" fmla="*/ 5 w 331"/>
                <a:gd name="T41" fmla="*/ 11 h 280"/>
                <a:gd name="T42" fmla="*/ 8 w 331"/>
                <a:gd name="T43" fmla="*/ 7 h 280"/>
                <a:gd name="T44" fmla="*/ 12 w 331"/>
                <a:gd name="T45" fmla="*/ 5 h 280"/>
                <a:gd name="T46" fmla="*/ 16 w 331"/>
                <a:gd name="T47" fmla="*/ 3 h 280"/>
                <a:gd name="T48" fmla="*/ 315 w 331"/>
                <a:gd name="T49" fmla="*/ 3 h 280"/>
                <a:gd name="T50" fmla="*/ 315 w 331"/>
                <a:gd name="T51" fmla="*/ 0 h 280"/>
                <a:gd name="T52" fmla="*/ 16 w 331"/>
                <a:gd name="T53" fmla="*/ 0 h 280"/>
                <a:gd name="T54" fmla="*/ 16 w 331"/>
                <a:gd name="T55" fmla="*/ 0 h 280"/>
                <a:gd name="T56" fmla="*/ 10 w 331"/>
                <a:gd name="T57" fmla="*/ 1 h 280"/>
                <a:gd name="T58" fmla="*/ 5 w 331"/>
                <a:gd name="T59" fmla="*/ 5 h 280"/>
                <a:gd name="T60" fmla="*/ 2 w 331"/>
                <a:gd name="T61" fmla="*/ 10 h 280"/>
                <a:gd name="T62" fmla="*/ 0 w 331"/>
                <a:gd name="T63" fmla="*/ 16 h 280"/>
                <a:gd name="T64" fmla="*/ 0 w 331"/>
                <a:gd name="T65" fmla="*/ 264 h 280"/>
                <a:gd name="T66" fmla="*/ 0 w 331"/>
                <a:gd name="T67" fmla="*/ 264 h 280"/>
                <a:gd name="T68" fmla="*/ 2 w 331"/>
                <a:gd name="T69" fmla="*/ 270 h 280"/>
                <a:gd name="T70" fmla="*/ 5 w 331"/>
                <a:gd name="T71" fmla="*/ 275 h 280"/>
                <a:gd name="T72" fmla="*/ 10 w 331"/>
                <a:gd name="T73" fmla="*/ 278 h 280"/>
                <a:gd name="T74" fmla="*/ 16 w 331"/>
                <a:gd name="T75" fmla="*/ 280 h 280"/>
                <a:gd name="T76" fmla="*/ 315 w 331"/>
                <a:gd name="T77" fmla="*/ 280 h 280"/>
                <a:gd name="T78" fmla="*/ 315 w 331"/>
                <a:gd name="T79" fmla="*/ 280 h 280"/>
                <a:gd name="T80" fmla="*/ 321 w 331"/>
                <a:gd name="T81" fmla="*/ 278 h 280"/>
                <a:gd name="T82" fmla="*/ 326 w 331"/>
                <a:gd name="T83" fmla="*/ 275 h 280"/>
                <a:gd name="T84" fmla="*/ 330 w 331"/>
                <a:gd name="T85" fmla="*/ 270 h 280"/>
                <a:gd name="T86" fmla="*/ 331 w 331"/>
                <a:gd name="T87" fmla="*/ 264 h 280"/>
                <a:gd name="T88" fmla="*/ 331 w 331"/>
                <a:gd name="T89" fmla="*/ 16 h 280"/>
                <a:gd name="T90" fmla="*/ 331 w 331"/>
                <a:gd name="T91" fmla="*/ 16 h 280"/>
                <a:gd name="T92" fmla="*/ 330 w 331"/>
                <a:gd name="T93" fmla="*/ 10 h 280"/>
                <a:gd name="T94" fmla="*/ 326 w 331"/>
                <a:gd name="T95" fmla="*/ 5 h 280"/>
                <a:gd name="T96" fmla="*/ 321 w 331"/>
                <a:gd name="T97" fmla="*/ 1 h 280"/>
                <a:gd name="T98" fmla="*/ 315 w 331"/>
                <a:gd name="T99" fmla="*/ 0 h 280"/>
                <a:gd name="T100" fmla="*/ 315 w 331"/>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80">
                  <a:moveTo>
                    <a:pt x="315" y="3"/>
                  </a:moveTo>
                  <a:lnTo>
                    <a:pt x="315" y="3"/>
                  </a:lnTo>
                  <a:lnTo>
                    <a:pt x="320" y="5"/>
                  </a:lnTo>
                  <a:lnTo>
                    <a:pt x="324" y="7"/>
                  </a:lnTo>
                  <a:lnTo>
                    <a:pt x="327" y="11"/>
                  </a:lnTo>
                  <a:lnTo>
                    <a:pt x="327" y="16"/>
                  </a:lnTo>
                  <a:lnTo>
                    <a:pt x="327" y="264"/>
                  </a:lnTo>
                  <a:lnTo>
                    <a:pt x="327" y="264"/>
                  </a:lnTo>
                  <a:lnTo>
                    <a:pt x="327" y="269"/>
                  </a:lnTo>
                  <a:lnTo>
                    <a:pt x="324" y="272"/>
                  </a:lnTo>
                  <a:lnTo>
                    <a:pt x="320" y="275"/>
                  </a:lnTo>
                  <a:lnTo>
                    <a:pt x="315" y="276"/>
                  </a:lnTo>
                  <a:lnTo>
                    <a:pt x="16" y="276"/>
                  </a:lnTo>
                  <a:lnTo>
                    <a:pt x="16" y="276"/>
                  </a:lnTo>
                  <a:lnTo>
                    <a:pt x="12" y="275"/>
                  </a:lnTo>
                  <a:lnTo>
                    <a:pt x="8" y="272"/>
                  </a:lnTo>
                  <a:lnTo>
                    <a:pt x="5" y="269"/>
                  </a:lnTo>
                  <a:lnTo>
                    <a:pt x="4" y="264"/>
                  </a:lnTo>
                  <a:lnTo>
                    <a:pt x="4" y="16"/>
                  </a:lnTo>
                  <a:lnTo>
                    <a:pt x="4" y="16"/>
                  </a:lnTo>
                  <a:lnTo>
                    <a:pt x="5" y="11"/>
                  </a:lnTo>
                  <a:lnTo>
                    <a:pt x="8" y="7"/>
                  </a:lnTo>
                  <a:lnTo>
                    <a:pt x="12" y="5"/>
                  </a:lnTo>
                  <a:lnTo>
                    <a:pt x="16" y="3"/>
                  </a:lnTo>
                  <a:lnTo>
                    <a:pt x="315" y="3"/>
                  </a:lnTo>
                  <a:close/>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399" name="Freeform 254"/>
            <p:cNvSpPr>
              <a:spLocks/>
            </p:cNvSpPr>
            <p:nvPr/>
          </p:nvSpPr>
          <p:spPr bwMode="auto">
            <a:xfrm>
              <a:off x="525463" y="6064250"/>
              <a:ext cx="512763" cy="433388"/>
            </a:xfrm>
            <a:custGeom>
              <a:avLst/>
              <a:gdLst>
                <a:gd name="T0" fmla="*/ 311 w 323"/>
                <a:gd name="T1" fmla="*/ 0 h 273"/>
                <a:gd name="T2" fmla="*/ 311 w 323"/>
                <a:gd name="T3" fmla="*/ 0 h 273"/>
                <a:gd name="T4" fmla="*/ 316 w 323"/>
                <a:gd name="T5" fmla="*/ 2 h 273"/>
                <a:gd name="T6" fmla="*/ 320 w 323"/>
                <a:gd name="T7" fmla="*/ 4 h 273"/>
                <a:gd name="T8" fmla="*/ 323 w 323"/>
                <a:gd name="T9" fmla="*/ 8 h 273"/>
                <a:gd name="T10" fmla="*/ 323 w 323"/>
                <a:gd name="T11" fmla="*/ 13 h 273"/>
                <a:gd name="T12" fmla="*/ 323 w 323"/>
                <a:gd name="T13" fmla="*/ 261 h 273"/>
                <a:gd name="T14" fmla="*/ 323 w 323"/>
                <a:gd name="T15" fmla="*/ 261 h 273"/>
                <a:gd name="T16" fmla="*/ 323 w 323"/>
                <a:gd name="T17" fmla="*/ 266 h 273"/>
                <a:gd name="T18" fmla="*/ 320 w 323"/>
                <a:gd name="T19" fmla="*/ 269 h 273"/>
                <a:gd name="T20" fmla="*/ 316 w 323"/>
                <a:gd name="T21" fmla="*/ 272 h 273"/>
                <a:gd name="T22" fmla="*/ 311 w 323"/>
                <a:gd name="T23" fmla="*/ 273 h 273"/>
                <a:gd name="T24" fmla="*/ 12 w 323"/>
                <a:gd name="T25" fmla="*/ 273 h 273"/>
                <a:gd name="T26" fmla="*/ 12 w 323"/>
                <a:gd name="T27" fmla="*/ 273 h 273"/>
                <a:gd name="T28" fmla="*/ 8 w 323"/>
                <a:gd name="T29" fmla="*/ 272 h 273"/>
                <a:gd name="T30" fmla="*/ 4 w 323"/>
                <a:gd name="T31" fmla="*/ 269 h 273"/>
                <a:gd name="T32" fmla="*/ 1 w 323"/>
                <a:gd name="T33" fmla="*/ 266 h 273"/>
                <a:gd name="T34" fmla="*/ 0 w 323"/>
                <a:gd name="T35" fmla="*/ 261 h 273"/>
                <a:gd name="T36" fmla="*/ 0 w 323"/>
                <a:gd name="T37" fmla="*/ 13 h 273"/>
                <a:gd name="T38" fmla="*/ 0 w 323"/>
                <a:gd name="T39" fmla="*/ 13 h 273"/>
                <a:gd name="T40" fmla="*/ 1 w 323"/>
                <a:gd name="T41" fmla="*/ 8 h 273"/>
                <a:gd name="T42" fmla="*/ 4 w 323"/>
                <a:gd name="T43" fmla="*/ 4 h 273"/>
                <a:gd name="T44" fmla="*/ 8 w 323"/>
                <a:gd name="T45" fmla="*/ 2 h 273"/>
                <a:gd name="T46" fmla="*/ 12 w 323"/>
                <a:gd name="T47" fmla="*/ 0 h 273"/>
                <a:gd name="T48" fmla="*/ 311 w 323"/>
                <a:gd name="T4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273">
                  <a:moveTo>
                    <a:pt x="311" y="0"/>
                  </a:moveTo>
                  <a:lnTo>
                    <a:pt x="311" y="0"/>
                  </a:lnTo>
                  <a:lnTo>
                    <a:pt x="316" y="2"/>
                  </a:lnTo>
                  <a:lnTo>
                    <a:pt x="320" y="4"/>
                  </a:lnTo>
                  <a:lnTo>
                    <a:pt x="323" y="8"/>
                  </a:lnTo>
                  <a:lnTo>
                    <a:pt x="323" y="13"/>
                  </a:lnTo>
                  <a:lnTo>
                    <a:pt x="323" y="261"/>
                  </a:lnTo>
                  <a:lnTo>
                    <a:pt x="323" y="261"/>
                  </a:lnTo>
                  <a:lnTo>
                    <a:pt x="323" y="266"/>
                  </a:lnTo>
                  <a:lnTo>
                    <a:pt x="320" y="269"/>
                  </a:lnTo>
                  <a:lnTo>
                    <a:pt x="316" y="272"/>
                  </a:lnTo>
                  <a:lnTo>
                    <a:pt x="311" y="273"/>
                  </a:lnTo>
                  <a:lnTo>
                    <a:pt x="12" y="273"/>
                  </a:lnTo>
                  <a:lnTo>
                    <a:pt x="12" y="273"/>
                  </a:lnTo>
                  <a:lnTo>
                    <a:pt x="8" y="272"/>
                  </a:lnTo>
                  <a:lnTo>
                    <a:pt x="4" y="269"/>
                  </a:lnTo>
                  <a:lnTo>
                    <a:pt x="1" y="266"/>
                  </a:lnTo>
                  <a:lnTo>
                    <a:pt x="0" y="261"/>
                  </a:lnTo>
                  <a:lnTo>
                    <a:pt x="0" y="13"/>
                  </a:lnTo>
                  <a:lnTo>
                    <a:pt x="0" y="13"/>
                  </a:lnTo>
                  <a:lnTo>
                    <a:pt x="1" y="8"/>
                  </a:lnTo>
                  <a:lnTo>
                    <a:pt x="4" y="4"/>
                  </a:lnTo>
                  <a:lnTo>
                    <a:pt x="8" y="2"/>
                  </a:lnTo>
                  <a:lnTo>
                    <a:pt x="12" y="0"/>
                  </a:lnTo>
                  <a:lnTo>
                    <a:pt x="3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0" name="Freeform 255"/>
            <p:cNvSpPr>
              <a:spLocks/>
            </p:cNvSpPr>
            <p:nvPr/>
          </p:nvSpPr>
          <p:spPr bwMode="auto">
            <a:xfrm>
              <a:off x="519113" y="6059488"/>
              <a:ext cx="525463" cy="444500"/>
            </a:xfrm>
            <a:custGeom>
              <a:avLst/>
              <a:gdLst>
                <a:gd name="T0" fmla="*/ 315 w 331"/>
                <a:gd name="T1" fmla="*/ 0 h 280"/>
                <a:gd name="T2" fmla="*/ 16 w 331"/>
                <a:gd name="T3" fmla="*/ 0 h 280"/>
                <a:gd name="T4" fmla="*/ 16 w 331"/>
                <a:gd name="T5" fmla="*/ 0 h 280"/>
                <a:gd name="T6" fmla="*/ 10 w 331"/>
                <a:gd name="T7" fmla="*/ 1 h 280"/>
                <a:gd name="T8" fmla="*/ 5 w 331"/>
                <a:gd name="T9" fmla="*/ 5 h 280"/>
                <a:gd name="T10" fmla="*/ 2 w 331"/>
                <a:gd name="T11" fmla="*/ 10 h 280"/>
                <a:gd name="T12" fmla="*/ 0 w 331"/>
                <a:gd name="T13" fmla="*/ 16 h 280"/>
                <a:gd name="T14" fmla="*/ 0 w 331"/>
                <a:gd name="T15" fmla="*/ 264 h 280"/>
                <a:gd name="T16" fmla="*/ 0 w 331"/>
                <a:gd name="T17" fmla="*/ 264 h 280"/>
                <a:gd name="T18" fmla="*/ 2 w 331"/>
                <a:gd name="T19" fmla="*/ 270 h 280"/>
                <a:gd name="T20" fmla="*/ 5 w 331"/>
                <a:gd name="T21" fmla="*/ 275 h 280"/>
                <a:gd name="T22" fmla="*/ 10 w 331"/>
                <a:gd name="T23" fmla="*/ 278 h 280"/>
                <a:gd name="T24" fmla="*/ 16 w 331"/>
                <a:gd name="T25" fmla="*/ 280 h 280"/>
                <a:gd name="T26" fmla="*/ 315 w 331"/>
                <a:gd name="T27" fmla="*/ 280 h 280"/>
                <a:gd name="T28" fmla="*/ 315 w 331"/>
                <a:gd name="T29" fmla="*/ 280 h 280"/>
                <a:gd name="T30" fmla="*/ 321 w 331"/>
                <a:gd name="T31" fmla="*/ 278 h 280"/>
                <a:gd name="T32" fmla="*/ 326 w 331"/>
                <a:gd name="T33" fmla="*/ 275 h 280"/>
                <a:gd name="T34" fmla="*/ 330 w 331"/>
                <a:gd name="T35" fmla="*/ 270 h 280"/>
                <a:gd name="T36" fmla="*/ 331 w 331"/>
                <a:gd name="T37" fmla="*/ 264 h 280"/>
                <a:gd name="T38" fmla="*/ 331 w 331"/>
                <a:gd name="T39" fmla="*/ 16 h 280"/>
                <a:gd name="T40" fmla="*/ 331 w 331"/>
                <a:gd name="T41" fmla="*/ 16 h 280"/>
                <a:gd name="T42" fmla="*/ 330 w 331"/>
                <a:gd name="T43" fmla="*/ 10 h 280"/>
                <a:gd name="T44" fmla="*/ 326 w 331"/>
                <a:gd name="T45" fmla="*/ 5 h 280"/>
                <a:gd name="T46" fmla="*/ 321 w 331"/>
                <a:gd name="T47" fmla="*/ 1 h 280"/>
                <a:gd name="T48" fmla="*/ 315 w 331"/>
                <a:gd name="T49" fmla="*/ 0 h 280"/>
                <a:gd name="T50" fmla="*/ 315 w 33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280">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1" name="Freeform 256"/>
            <p:cNvSpPr>
              <a:spLocks/>
            </p:cNvSpPr>
            <p:nvPr/>
          </p:nvSpPr>
          <p:spPr bwMode="auto">
            <a:xfrm>
              <a:off x="519113" y="6059488"/>
              <a:ext cx="525463" cy="71438"/>
            </a:xfrm>
            <a:custGeom>
              <a:avLst/>
              <a:gdLst>
                <a:gd name="T0" fmla="*/ 315 w 331"/>
                <a:gd name="T1" fmla="*/ 0 h 45"/>
                <a:gd name="T2" fmla="*/ 16 w 331"/>
                <a:gd name="T3" fmla="*/ 0 h 45"/>
                <a:gd name="T4" fmla="*/ 16 w 331"/>
                <a:gd name="T5" fmla="*/ 0 h 45"/>
                <a:gd name="T6" fmla="*/ 10 w 331"/>
                <a:gd name="T7" fmla="*/ 1 h 45"/>
                <a:gd name="T8" fmla="*/ 5 w 331"/>
                <a:gd name="T9" fmla="*/ 5 h 45"/>
                <a:gd name="T10" fmla="*/ 2 w 331"/>
                <a:gd name="T11" fmla="*/ 10 h 45"/>
                <a:gd name="T12" fmla="*/ 0 w 331"/>
                <a:gd name="T13" fmla="*/ 16 h 45"/>
                <a:gd name="T14" fmla="*/ 0 w 331"/>
                <a:gd name="T15" fmla="*/ 45 h 45"/>
                <a:gd name="T16" fmla="*/ 331 w 331"/>
                <a:gd name="T17" fmla="*/ 45 h 45"/>
                <a:gd name="T18" fmla="*/ 331 w 331"/>
                <a:gd name="T19" fmla="*/ 16 h 45"/>
                <a:gd name="T20" fmla="*/ 331 w 331"/>
                <a:gd name="T21" fmla="*/ 16 h 45"/>
                <a:gd name="T22" fmla="*/ 330 w 331"/>
                <a:gd name="T23" fmla="*/ 10 h 45"/>
                <a:gd name="T24" fmla="*/ 326 w 331"/>
                <a:gd name="T25" fmla="*/ 5 h 45"/>
                <a:gd name="T26" fmla="*/ 321 w 331"/>
                <a:gd name="T27" fmla="*/ 1 h 45"/>
                <a:gd name="T28" fmla="*/ 315 w 331"/>
                <a:gd name="T29" fmla="*/ 0 h 45"/>
                <a:gd name="T30" fmla="*/ 315 w 331"/>
                <a:gd name="T3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45">
                  <a:moveTo>
                    <a:pt x="315" y="0"/>
                  </a:moveTo>
                  <a:lnTo>
                    <a:pt x="16" y="0"/>
                  </a:lnTo>
                  <a:lnTo>
                    <a:pt x="16" y="0"/>
                  </a:lnTo>
                  <a:lnTo>
                    <a:pt x="10" y="1"/>
                  </a:lnTo>
                  <a:lnTo>
                    <a:pt x="5" y="5"/>
                  </a:lnTo>
                  <a:lnTo>
                    <a:pt x="2" y="10"/>
                  </a:lnTo>
                  <a:lnTo>
                    <a:pt x="0" y="16"/>
                  </a:lnTo>
                  <a:lnTo>
                    <a:pt x="0" y="45"/>
                  </a:lnTo>
                  <a:lnTo>
                    <a:pt x="331" y="45"/>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2" name="Freeform 257"/>
            <p:cNvSpPr>
              <a:spLocks/>
            </p:cNvSpPr>
            <p:nvPr/>
          </p:nvSpPr>
          <p:spPr bwMode="auto">
            <a:xfrm>
              <a:off x="542925" y="6083300"/>
              <a:ext cx="26988" cy="26988"/>
            </a:xfrm>
            <a:custGeom>
              <a:avLst/>
              <a:gdLst>
                <a:gd name="T0" fmla="*/ 17 w 17"/>
                <a:gd name="T1" fmla="*/ 8 h 17"/>
                <a:gd name="T2" fmla="*/ 17 w 17"/>
                <a:gd name="T3" fmla="*/ 8 h 17"/>
                <a:gd name="T4" fmla="*/ 16 w 17"/>
                <a:gd name="T5" fmla="*/ 12 h 17"/>
                <a:gd name="T6" fmla="*/ 15 w 17"/>
                <a:gd name="T7" fmla="*/ 14 h 17"/>
                <a:gd name="T8" fmla="*/ 13 w 17"/>
                <a:gd name="T9" fmla="*/ 17 h 17"/>
                <a:gd name="T10" fmla="*/ 9 w 17"/>
                <a:gd name="T11" fmla="*/ 17 h 17"/>
                <a:gd name="T12" fmla="*/ 9 w 17"/>
                <a:gd name="T13" fmla="*/ 17 h 17"/>
                <a:gd name="T14" fmla="*/ 5 w 17"/>
                <a:gd name="T15" fmla="*/ 17 h 17"/>
                <a:gd name="T16" fmla="*/ 3 w 17"/>
                <a:gd name="T17" fmla="*/ 14 h 17"/>
                <a:gd name="T18" fmla="*/ 0 w 17"/>
                <a:gd name="T19" fmla="*/ 12 h 17"/>
                <a:gd name="T20" fmla="*/ 0 w 17"/>
                <a:gd name="T21" fmla="*/ 8 h 17"/>
                <a:gd name="T22" fmla="*/ 0 w 17"/>
                <a:gd name="T23" fmla="*/ 8 h 17"/>
                <a:gd name="T24" fmla="*/ 0 w 17"/>
                <a:gd name="T25" fmla="*/ 4 h 17"/>
                <a:gd name="T26" fmla="*/ 3 w 17"/>
                <a:gd name="T27" fmla="*/ 2 h 17"/>
                <a:gd name="T28" fmla="*/ 5 w 17"/>
                <a:gd name="T29" fmla="*/ 1 h 17"/>
                <a:gd name="T30" fmla="*/ 9 w 17"/>
                <a:gd name="T31" fmla="*/ 0 h 17"/>
                <a:gd name="T32" fmla="*/ 9 w 17"/>
                <a:gd name="T33" fmla="*/ 0 h 17"/>
                <a:gd name="T34" fmla="*/ 13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3" y="17"/>
                  </a:lnTo>
                  <a:lnTo>
                    <a:pt x="9" y="17"/>
                  </a:lnTo>
                  <a:lnTo>
                    <a:pt x="9" y="17"/>
                  </a:lnTo>
                  <a:lnTo>
                    <a:pt x="5" y="17"/>
                  </a:lnTo>
                  <a:lnTo>
                    <a:pt x="3" y="14"/>
                  </a:lnTo>
                  <a:lnTo>
                    <a:pt x="0" y="12"/>
                  </a:lnTo>
                  <a:lnTo>
                    <a:pt x="0" y="8"/>
                  </a:lnTo>
                  <a:lnTo>
                    <a:pt x="0" y="8"/>
                  </a:lnTo>
                  <a:lnTo>
                    <a:pt x="0" y="4"/>
                  </a:lnTo>
                  <a:lnTo>
                    <a:pt x="3" y="2"/>
                  </a:lnTo>
                  <a:lnTo>
                    <a:pt x="5" y="1"/>
                  </a:lnTo>
                  <a:lnTo>
                    <a:pt x="9" y="0"/>
                  </a:lnTo>
                  <a:lnTo>
                    <a:pt x="9" y="0"/>
                  </a:lnTo>
                  <a:lnTo>
                    <a:pt x="13"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3" name="Freeform 258"/>
            <p:cNvSpPr>
              <a:spLocks/>
            </p:cNvSpPr>
            <p:nvPr/>
          </p:nvSpPr>
          <p:spPr bwMode="auto">
            <a:xfrm>
              <a:off x="582613" y="6083300"/>
              <a:ext cx="26988" cy="26988"/>
            </a:xfrm>
            <a:custGeom>
              <a:avLst/>
              <a:gdLst>
                <a:gd name="T0" fmla="*/ 17 w 17"/>
                <a:gd name="T1" fmla="*/ 8 h 17"/>
                <a:gd name="T2" fmla="*/ 17 w 17"/>
                <a:gd name="T3" fmla="*/ 8 h 17"/>
                <a:gd name="T4" fmla="*/ 16 w 17"/>
                <a:gd name="T5" fmla="*/ 12 h 17"/>
                <a:gd name="T6" fmla="*/ 15 w 17"/>
                <a:gd name="T7" fmla="*/ 14 h 17"/>
                <a:gd name="T8" fmla="*/ 11 w 17"/>
                <a:gd name="T9" fmla="*/ 17 h 17"/>
                <a:gd name="T10" fmla="*/ 9 w 17"/>
                <a:gd name="T11" fmla="*/ 17 h 17"/>
                <a:gd name="T12" fmla="*/ 9 w 17"/>
                <a:gd name="T13" fmla="*/ 17 h 17"/>
                <a:gd name="T14" fmla="*/ 5 w 17"/>
                <a:gd name="T15" fmla="*/ 17 h 17"/>
                <a:gd name="T16" fmla="*/ 2 w 17"/>
                <a:gd name="T17" fmla="*/ 14 h 17"/>
                <a:gd name="T18" fmla="*/ 0 w 17"/>
                <a:gd name="T19" fmla="*/ 12 h 17"/>
                <a:gd name="T20" fmla="*/ 0 w 17"/>
                <a:gd name="T21" fmla="*/ 8 h 17"/>
                <a:gd name="T22" fmla="*/ 0 w 17"/>
                <a:gd name="T23" fmla="*/ 8 h 17"/>
                <a:gd name="T24" fmla="*/ 0 w 17"/>
                <a:gd name="T25" fmla="*/ 4 h 17"/>
                <a:gd name="T26" fmla="*/ 2 w 17"/>
                <a:gd name="T27" fmla="*/ 2 h 17"/>
                <a:gd name="T28" fmla="*/ 5 w 17"/>
                <a:gd name="T29" fmla="*/ 1 h 17"/>
                <a:gd name="T30" fmla="*/ 9 w 17"/>
                <a:gd name="T31" fmla="*/ 0 h 17"/>
                <a:gd name="T32" fmla="*/ 9 w 17"/>
                <a:gd name="T33" fmla="*/ 0 h 17"/>
                <a:gd name="T34" fmla="*/ 11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1" y="17"/>
                  </a:lnTo>
                  <a:lnTo>
                    <a:pt x="9" y="17"/>
                  </a:lnTo>
                  <a:lnTo>
                    <a:pt x="9" y="17"/>
                  </a:lnTo>
                  <a:lnTo>
                    <a:pt x="5" y="17"/>
                  </a:lnTo>
                  <a:lnTo>
                    <a:pt x="2" y="14"/>
                  </a:lnTo>
                  <a:lnTo>
                    <a:pt x="0" y="12"/>
                  </a:lnTo>
                  <a:lnTo>
                    <a:pt x="0" y="8"/>
                  </a:lnTo>
                  <a:lnTo>
                    <a:pt x="0" y="8"/>
                  </a:lnTo>
                  <a:lnTo>
                    <a:pt x="0" y="4"/>
                  </a:lnTo>
                  <a:lnTo>
                    <a:pt x="2" y="2"/>
                  </a:lnTo>
                  <a:lnTo>
                    <a:pt x="5" y="1"/>
                  </a:lnTo>
                  <a:lnTo>
                    <a:pt x="9" y="0"/>
                  </a:lnTo>
                  <a:lnTo>
                    <a:pt x="9" y="0"/>
                  </a:lnTo>
                  <a:lnTo>
                    <a:pt x="11"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4" name="Freeform 259"/>
            <p:cNvSpPr>
              <a:spLocks/>
            </p:cNvSpPr>
            <p:nvPr/>
          </p:nvSpPr>
          <p:spPr bwMode="auto">
            <a:xfrm>
              <a:off x="619125" y="6083300"/>
              <a:ext cx="30163" cy="26988"/>
            </a:xfrm>
            <a:custGeom>
              <a:avLst/>
              <a:gdLst>
                <a:gd name="T0" fmla="*/ 19 w 19"/>
                <a:gd name="T1" fmla="*/ 8 h 17"/>
                <a:gd name="T2" fmla="*/ 19 w 19"/>
                <a:gd name="T3" fmla="*/ 8 h 17"/>
                <a:gd name="T4" fmla="*/ 18 w 19"/>
                <a:gd name="T5" fmla="*/ 12 h 17"/>
                <a:gd name="T6" fmla="*/ 16 w 19"/>
                <a:gd name="T7" fmla="*/ 14 h 17"/>
                <a:gd name="T8" fmla="*/ 13 w 19"/>
                <a:gd name="T9" fmla="*/ 17 h 17"/>
                <a:gd name="T10" fmla="*/ 10 w 19"/>
                <a:gd name="T11" fmla="*/ 17 h 17"/>
                <a:gd name="T12" fmla="*/ 10 w 19"/>
                <a:gd name="T13" fmla="*/ 17 h 17"/>
                <a:gd name="T14" fmla="*/ 6 w 19"/>
                <a:gd name="T15" fmla="*/ 17 h 17"/>
                <a:gd name="T16" fmla="*/ 4 w 19"/>
                <a:gd name="T17" fmla="*/ 14 h 17"/>
                <a:gd name="T18" fmla="*/ 2 w 19"/>
                <a:gd name="T19" fmla="*/ 12 h 17"/>
                <a:gd name="T20" fmla="*/ 0 w 19"/>
                <a:gd name="T21" fmla="*/ 8 h 17"/>
                <a:gd name="T22" fmla="*/ 0 w 19"/>
                <a:gd name="T23" fmla="*/ 8 h 17"/>
                <a:gd name="T24" fmla="*/ 2 w 19"/>
                <a:gd name="T25" fmla="*/ 4 h 17"/>
                <a:gd name="T26" fmla="*/ 4 w 19"/>
                <a:gd name="T27" fmla="*/ 2 h 17"/>
                <a:gd name="T28" fmla="*/ 6 w 19"/>
                <a:gd name="T29" fmla="*/ 1 h 17"/>
                <a:gd name="T30" fmla="*/ 10 w 19"/>
                <a:gd name="T31" fmla="*/ 0 h 17"/>
                <a:gd name="T32" fmla="*/ 10 w 19"/>
                <a:gd name="T33" fmla="*/ 0 h 17"/>
                <a:gd name="T34" fmla="*/ 13 w 19"/>
                <a:gd name="T35" fmla="*/ 1 h 17"/>
                <a:gd name="T36" fmla="*/ 16 w 19"/>
                <a:gd name="T37" fmla="*/ 2 h 17"/>
                <a:gd name="T38" fmla="*/ 18 w 19"/>
                <a:gd name="T39" fmla="*/ 4 h 17"/>
                <a:gd name="T40" fmla="*/ 19 w 19"/>
                <a:gd name="T41" fmla="*/ 8 h 17"/>
                <a:gd name="T42" fmla="*/ 19 w 19"/>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19" y="8"/>
                  </a:moveTo>
                  <a:lnTo>
                    <a:pt x="19" y="8"/>
                  </a:lnTo>
                  <a:lnTo>
                    <a:pt x="18" y="12"/>
                  </a:lnTo>
                  <a:lnTo>
                    <a:pt x="16" y="14"/>
                  </a:lnTo>
                  <a:lnTo>
                    <a:pt x="13" y="17"/>
                  </a:lnTo>
                  <a:lnTo>
                    <a:pt x="10" y="17"/>
                  </a:lnTo>
                  <a:lnTo>
                    <a:pt x="10" y="17"/>
                  </a:lnTo>
                  <a:lnTo>
                    <a:pt x="6" y="17"/>
                  </a:lnTo>
                  <a:lnTo>
                    <a:pt x="4" y="14"/>
                  </a:lnTo>
                  <a:lnTo>
                    <a:pt x="2" y="12"/>
                  </a:lnTo>
                  <a:lnTo>
                    <a:pt x="0" y="8"/>
                  </a:lnTo>
                  <a:lnTo>
                    <a:pt x="0" y="8"/>
                  </a:lnTo>
                  <a:lnTo>
                    <a:pt x="2" y="4"/>
                  </a:lnTo>
                  <a:lnTo>
                    <a:pt x="4" y="2"/>
                  </a:lnTo>
                  <a:lnTo>
                    <a:pt x="6" y="1"/>
                  </a:lnTo>
                  <a:lnTo>
                    <a:pt x="10" y="0"/>
                  </a:lnTo>
                  <a:lnTo>
                    <a:pt x="10" y="0"/>
                  </a:lnTo>
                  <a:lnTo>
                    <a:pt x="13" y="1"/>
                  </a:lnTo>
                  <a:lnTo>
                    <a:pt x="16" y="2"/>
                  </a:lnTo>
                  <a:lnTo>
                    <a:pt x="18" y="4"/>
                  </a:lnTo>
                  <a:lnTo>
                    <a:pt x="19" y="8"/>
                  </a:lnTo>
                  <a:lnTo>
                    <a:pt x="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5" name="Rectangle 260"/>
            <p:cNvSpPr>
              <a:spLocks noChangeArrowheads="1"/>
            </p:cNvSpPr>
            <p:nvPr/>
          </p:nvSpPr>
          <p:spPr bwMode="auto">
            <a:xfrm>
              <a:off x="685800" y="6084888"/>
              <a:ext cx="3238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6" name="Rectangle 261"/>
            <p:cNvSpPr>
              <a:spLocks noChangeArrowheads="1"/>
            </p:cNvSpPr>
            <p:nvPr/>
          </p:nvSpPr>
          <p:spPr bwMode="auto">
            <a:xfrm>
              <a:off x="547688" y="6170613"/>
              <a:ext cx="114300"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7" name="Rectangle 262"/>
            <p:cNvSpPr>
              <a:spLocks noChangeArrowheads="1"/>
            </p:cNvSpPr>
            <p:nvPr/>
          </p:nvSpPr>
          <p:spPr bwMode="auto">
            <a:xfrm>
              <a:off x="547688" y="6388100"/>
              <a:ext cx="122238"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8" name="Rectangle 263"/>
            <p:cNvSpPr>
              <a:spLocks noChangeArrowheads="1"/>
            </p:cNvSpPr>
            <p:nvPr/>
          </p:nvSpPr>
          <p:spPr bwMode="auto">
            <a:xfrm>
              <a:off x="547688" y="6416675"/>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9" name="Rectangle 264"/>
            <p:cNvSpPr>
              <a:spLocks noChangeArrowheads="1"/>
            </p:cNvSpPr>
            <p:nvPr/>
          </p:nvSpPr>
          <p:spPr bwMode="auto">
            <a:xfrm>
              <a:off x="547688" y="6446838"/>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0" name="Rectangle 265"/>
            <p:cNvSpPr>
              <a:spLocks noChangeArrowheads="1"/>
            </p:cNvSpPr>
            <p:nvPr/>
          </p:nvSpPr>
          <p:spPr bwMode="auto">
            <a:xfrm>
              <a:off x="933450" y="6170613"/>
              <a:ext cx="71438"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1" name="Rectangle 266"/>
            <p:cNvSpPr>
              <a:spLocks noChangeArrowheads="1"/>
            </p:cNvSpPr>
            <p:nvPr/>
          </p:nvSpPr>
          <p:spPr bwMode="auto">
            <a:xfrm>
              <a:off x="842963"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2" name="Rectangle 267"/>
            <p:cNvSpPr>
              <a:spLocks noChangeArrowheads="1"/>
            </p:cNvSpPr>
            <p:nvPr/>
          </p:nvSpPr>
          <p:spPr bwMode="auto">
            <a:xfrm>
              <a:off x="750888"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3" name="Rectangle 268"/>
            <p:cNvSpPr>
              <a:spLocks noChangeArrowheads="1"/>
            </p:cNvSpPr>
            <p:nvPr/>
          </p:nvSpPr>
          <p:spPr bwMode="auto">
            <a:xfrm>
              <a:off x="547689" y="6182390"/>
              <a:ext cx="457199" cy="13652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4" name="Freeform 269"/>
            <p:cNvSpPr>
              <a:spLocks/>
            </p:cNvSpPr>
            <p:nvPr/>
          </p:nvSpPr>
          <p:spPr bwMode="auto">
            <a:xfrm>
              <a:off x="625475" y="6219825"/>
              <a:ext cx="379413" cy="136525"/>
            </a:xfrm>
            <a:custGeom>
              <a:avLst/>
              <a:gdLst>
                <a:gd name="T0" fmla="*/ 0 w 239"/>
                <a:gd name="T1" fmla="*/ 86 h 86"/>
                <a:gd name="T2" fmla="*/ 239 w 239"/>
                <a:gd name="T3" fmla="*/ 86 h 86"/>
                <a:gd name="T4" fmla="*/ 239 w 239"/>
                <a:gd name="T5" fmla="*/ 0 h 86"/>
                <a:gd name="T6" fmla="*/ 142 w 239"/>
                <a:gd name="T7" fmla="*/ 0 h 86"/>
                <a:gd name="T8" fmla="*/ 0 w 239"/>
                <a:gd name="T9" fmla="*/ 86 h 86"/>
              </a:gdLst>
              <a:ahLst/>
              <a:cxnLst>
                <a:cxn ang="0">
                  <a:pos x="T0" y="T1"/>
                </a:cxn>
                <a:cxn ang="0">
                  <a:pos x="T2" y="T3"/>
                </a:cxn>
                <a:cxn ang="0">
                  <a:pos x="T4" y="T5"/>
                </a:cxn>
                <a:cxn ang="0">
                  <a:pos x="T6" y="T7"/>
                </a:cxn>
                <a:cxn ang="0">
                  <a:pos x="T8" y="T9"/>
                </a:cxn>
              </a:cxnLst>
              <a:rect l="0" t="0" r="r" b="b"/>
              <a:pathLst>
                <a:path w="239" h="86">
                  <a:moveTo>
                    <a:pt x="0" y="86"/>
                  </a:moveTo>
                  <a:lnTo>
                    <a:pt x="239" y="86"/>
                  </a:lnTo>
                  <a:lnTo>
                    <a:pt x="239" y="0"/>
                  </a:lnTo>
                  <a:lnTo>
                    <a:pt x="142" y="0"/>
                  </a:lnTo>
                  <a:lnTo>
                    <a:pt x="0" y="86"/>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5" name="Freeform 270"/>
            <p:cNvSpPr>
              <a:spLocks noEditPoints="1"/>
            </p:cNvSpPr>
            <p:nvPr/>
          </p:nvSpPr>
          <p:spPr bwMode="auto">
            <a:xfrm>
              <a:off x="750888" y="6203950"/>
              <a:ext cx="395288" cy="393700"/>
            </a:xfrm>
            <a:custGeom>
              <a:avLst/>
              <a:gdLst>
                <a:gd name="T0" fmla="*/ 223 w 249"/>
                <a:gd name="T1" fmla="*/ 88 h 248"/>
                <a:gd name="T2" fmla="*/ 238 w 249"/>
                <a:gd name="T3" fmla="*/ 76 h 248"/>
                <a:gd name="T4" fmla="*/ 224 w 249"/>
                <a:gd name="T5" fmla="*/ 49 h 248"/>
                <a:gd name="T6" fmla="*/ 216 w 249"/>
                <a:gd name="T7" fmla="*/ 47 h 248"/>
                <a:gd name="T8" fmla="*/ 199 w 249"/>
                <a:gd name="T9" fmla="*/ 31 h 248"/>
                <a:gd name="T10" fmla="*/ 199 w 249"/>
                <a:gd name="T11" fmla="*/ 23 h 248"/>
                <a:gd name="T12" fmla="*/ 171 w 249"/>
                <a:gd name="T13" fmla="*/ 9 h 248"/>
                <a:gd name="T14" fmla="*/ 158 w 249"/>
                <a:gd name="T15" fmla="*/ 25 h 248"/>
                <a:gd name="T16" fmla="*/ 142 w 249"/>
                <a:gd name="T17" fmla="*/ 6 h 248"/>
                <a:gd name="T18" fmla="*/ 136 w 249"/>
                <a:gd name="T19" fmla="*/ 0 h 248"/>
                <a:gd name="T20" fmla="*/ 106 w 249"/>
                <a:gd name="T21" fmla="*/ 1 h 248"/>
                <a:gd name="T22" fmla="*/ 104 w 249"/>
                <a:gd name="T23" fmla="*/ 21 h 248"/>
                <a:gd name="T24" fmla="*/ 79 w 249"/>
                <a:gd name="T25" fmla="*/ 11 h 248"/>
                <a:gd name="T26" fmla="*/ 49 w 249"/>
                <a:gd name="T27" fmla="*/ 23 h 248"/>
                <a:gd name="T28" fmla="*/ 47 w 249"/>
                <a:gd name="T29" fmla="*/ 30 h 248"/>
                <a:gd name="T30" fmla="*/ 43 w 249"/>
                <a:gd name="T31" fmla="*/ 57 h 248"/>
                <a:gd name="T32" fmla="*/ 26 w 249"/>
                <a:gd name="T33" fmla="*/ 49 h 248"/>
                <a:gd name="T34" fmla="*/ 10 w 249"/>
                <a:gd name="T35" fmla="*/ 74 h 248"/>
                <a:gd name="T36" fmla="*/ 11 w 249"/>
                <a:gd name="T37" fmla="*/ 83 h 248"/>
                <a:gd name="T38" fmla="*/ 6 w 249"/>
                <a:gd name="T39" fmla="*/ 106 h 248"/>
                <a:gd name="T40" fmla="*/ 0 w 249"/>
                <a:gd name="T41" fmla="*/ 110 h 248"/>
                <a:gd name="T42" fmla="*/ 0 w 249"/>
                <a:gd name="T43" fmla="*/ 141 h 248"/>
                <a:gd name="T44" fmla="*/ 21 w 249"/>
                <a:gd name="T45" fmla="*/ 144 h 248"/>
                <a:gd name="T46" fmla="*/ 14 w 249"/>
                <a:gd name="T47" fmla="*/ 168 h 248"/>
                <a:gd name="T48" fmla="*/ 11 w 249"/>
                <a:gd name="T49" fmla="*/ 176 h 248"/>
                <a:gd name="T50" fmla="*/ 27 w 249"/>
                <a:gd name="T51" fmla="*/ 201 h 248"/>
                <a:gd name="T52" fmla="*/ 46 w 249"/>
                <a:gd name="T53" fmla="*/ 194 h 248"/>
                <a:gd name="T54" fmla="*/ 49 w 249"/>
                <a:gd name="T55" fmla="*/ 220 h 248"/>
                <a:gd name="T56" fmla="*/ 74 w 249"/>
                <a:gd name="T57" fmla="*/ 239 h 248"/>
                <a:gd name="T58" fmla="*/ 81 w 249"/>
                <a:gd name="T59" fmla="*/ 238 h 248"/>
                <a:gd name="T60" fmla="*/ 106 w 249"/>
                <a:gd name="T61" fmla="*/ 227 h 248"/>
                <a:gd name="T62" fmla="*/ 108 w 249"/>
                <a:gd name="T63" fmla="*/ 247 h 248"/>
                <a:gd name="T64" fmla="*/ 138 w 249"/>
                <a:gd name="T65" fmla="*/ 248 h 248"/>
                <a:gd name="T66" fmla="*/ 145 w 249"/>
                <a:gd name="T67" fmla="*/ 242 h 248"/>
                <a:gd name="T68" fmla="*/ 168 w 249"/>
                <a:gd name="T69" fmla="*/ 236 h 248"/>
                <a:gd name="T70" fmla="*/ 174 w 249"/>
                <a:gd name="T71" fmla="*/ 238 h 248"/>
                <a:gd name="T72" fmla="*/ 201 w 249"/>
                <a:gd name="T73" fmla="*/ 223 h 248"/>
                <a:gd name="T74" fmla="*/ 194 w 249"/>
                <a:gd name="T75" fmla="*/ 202 h 248"/>
                <a:gd name="T76" fmla="*/ 218 w 249"/>
                <a:gd name="T77" fmla="*/ 199 h 248"/>
                <a:gd name="T78" fmla="*/ 227 w 249"/>
                <a:gd name="T79" fmla="*/ 196 h 248"/>
                <a:gd name="T80" fmla="*/ 240 w 249"/>
                <a:gd name="T81" fmla="*/ 169 h 248"/>
                <a:gd name="T82" fmla="*/ 223 w 249"/>
                <a:gd name="T83" fmla="*/ 158 h 248"/>
                <a:gd name="T84" fmla="*/ 245 w 249"/>
                <a:gd name="T85" fmla="*/ 142 h 248"/>
                <a:gd name="T86" fmla="*/ 249 w 249"/>
                <a:gd name="T87" fmla="*/ 110 h 248"/>
                <a:gd name="T88" fmla="*/ 245 w 249"/>
                <a:gd name="T89" fmla="*/ 104 h 248"/>
                <a:gd name="T90" fmla="*/ 125 w 249"/>
                <a:gd name="T91" fmla="*/ 175 h 248"/>
                <a:gd name="T92" fmla="*/ 88 w 249"/>
                <a:gd name="T93" fmla="*/ 160 h 248"/>
                <a:gd name="T94" fmla="*/ 73 w 249"/>
                <a:gd name="T95" fmla="*/ 123 h 248"/>
                <a:gd name="T96" fmla="*/ 81 w 249"/>
                <a:gd name="T97" fmla="*/ 95 h 248"/>
                <a:gd name="T98" fmla="*/ 113 w 249"/>
                <a:gd name="T99" fmla="*/ 74 h 248"/>
                <a:gd name="T100" fmla="*/ 144 w 249"/>
                <a:gd name="T101" fmla="*/ 76 h 248"/>
                <a:gd name="T102" fmla="*/ 171 w 249"/>
                <a:gd name="T103" fmla="*/ 104 h 248"/>
                <a:gd name="T104" fmla="*/ 174 w 249"/>
                <a:gd name="T105" fmla="*/ 134 h 248"/>
                <a:gd name="T106" fmla="*/ 153 w 249"/>
                <a:gd name="T107" fmla="*/ 167 h 248"/>
                <a:gd name="T108" fmla="*/ 125 w 249"/>
                <a:gd name="T109" fmla="*/ 17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 h="248">
                  <a:moveTo>
                    <a:pt x="243" y="104"/>
                  </a:moveTo>
                  <a:lnTo>
                    <a:pt x="227" y="104"/>
                  </a:lnTo>
                  <a:lnTo>
                    <a:pt x="227" y="104"/>
                  </a:lnTo>
                  <a:lnTo>
                    <a:pt x="223" y="88"/>
                  </a:lnTo>
                  <a:lnTo>
                    <a:pt x="236" y="80"/>
                  </a:lnTo>
                  <a:lnTo>
                    <a:pt x="236" y="80"/>
                  </a:lnTo>
                  <a:lnTo>
                    <a:pt x="237" y="79"/>
                  </a:lnTo>
                  <a:lnTo>
                    <a:pt x="238" y="76"/>
                  </a:lnTo>
                  <a:lnTo>
                    <a:pt x="238" y="74"/>
                  </a:lnTo>
                  <a:lnTo>
                    <a:pt x="238" y="72"/>
                  </a:lnTo>
                  <a:lnTo>
                    <a:pt x="224" y="49"/>
                  </a:lnTo>
                  <a:lnTo>
                    <a:pt x="224" y="49"/>
                  </a:lnTo>
                  <a:lnTo>
                    <a:pt x="223" y="47"/>
                  </a:lnTo>
                  <a:lnTo>
                    <a:pt x="221" y="47"/>
                  </a:lnTo>
                  <a:lnTo>
                    <a:pt x="218" y="46"/>
                  </a:lnTo>
                  <a:lnTo>
                    <a:pt x="216" y="47"/>
                  </a:lnTo>
                  <a:lnTo>
                    <a:pt x="203" y="54"/>
                  </a:lnTo>
                  <a:lnTo>
                    <a:pt x="203" y="54"/>
                  </a:lnTo>
                  <a:lnTo>
                    <a:pt x="191" y="43"/>
                  </a:lnTo>
                  <a:lnTo>
                    <a:pt x="199" y="31"/>
                  </a:lnTo>
                  <a:lnTo>
                    <a:pt x="199" y="31"/>
                  </a:lnTo>
                  <a:lnTo>
                    <a:pt x="200" y="28"/>
                  </a:lnTo>
                  <a:lnTo>
                    <a:pt x="200" y="26"/>
                  </a:lnTo>
                  <a:lnTo>
                    <a:pt x="199" y="23"/>
                  </a:lnTo>
                  <a:lnTo>
                    <a:pt x="196" y="22"/>
                  </a:lnTo>
                  <a:lnTo>
                    <a:pt x="174" y="9"/>
                  </a:lnTo>
                  <a:lnTo>
                    <a:pt x="174" y="9"/>
                  </a:lnTo>
                  <a:lnTo>
                    <a:pt x="171" y="9"/>
                  </a:lnTo>
                  <a:lnTo>
                    <a:pt x="169" y="9"/>
                  </a:lnTo>
                  <a:lnTo>
                    <a:pt x="168" y="10"/>
                  </a:lnTo>
                  <a:lnTo>
                    <a:pt x="165" y="11"/>
                  </a:lnTo>
                  <a:lnTo>
                    <a:pt x="158" y="25"/>
                  </a:lnTo>
                  <a:lnTo>
                    <a:pt x="158" y="25"/>
                  </a:lnTo>
                  <a:lnTo>
                    <a:pt x="142" y="21"/>
                  </a:lnTo>
                  <a:lnTo>
                    <a:pt x="142" y="6"/>
                  </a:lnTo>
                  <a:lnTo>
                    <a:pt x="142" y="6"/>
                  </a:lnTo>
                  <a:lnTo>
                    <a:pt x="142" y="4"/>
                  </a:lnTo>
                  <a:lnTo>
                    <a:pt x="141" y="1"/>
                  </a:lnTo>
                  <a:lnTo>
                    <a:pt x="138" y="0"/>
                  </a:lnTo>
                  <a:lnTo>
                    <a:pt x="136"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38" y="248"/>
                  </a:lnTo>
                  <a:lnTo>
                    <a:pt x="138" y="248"/>
                  </a:lnTo>
                  <a:lnTo>
                    <a:pt x="141" y="248"/>
                  </a:lnTo>
                  <a:lnTo>
                    <a:pt x="143" y="247"/>
                  </a:lnTo>
                  <a:lnTo>
                    <a:pt x="144" y="244"/>
                  </a:lnTo>
                  <a:lnTo>
                    <a:pt x="145" y="242"/>
                  </a:lnTo>
                  <a:lnTo>
                    <a:pt x="145" y="227"/>
                  </a:lnTo>
                  <a:lnTo>
                    <a:pt x="145" y="227"/>
                  </a:lnTo>
                  <a:lnTo>
                    <a:pt x="160" y="222"/>
                  </a:lnTo>
                  <a:lnTo>
                    <a:pt x="168" y="236"/>
                  </a:lnTo>
                  <a:lnTo>
                    <a:pt x="168" y="236"/>
                  </a:lnTo>
                  <a:lnTo>
                    <a:pt x="170" y="237"/>
                  </a:lnTo>
                  <a:lnTo>
                    <a:pt x="171" y="238"/>
                  </a:lnTo>
                  <a:lnTo>
                    <a:pt x="174" y="238"/>
                  </a:lnTo>
                  <a:lnTo>
                    <a:pt x="176" y="238"/>
                  </a:lnTo>
                  <a:lnTo>
                    <a:pt x="199" y="224"/>
                  </a:lnTo>
                  <a:lnTo>
                    <a:pt x="199" y="224"/>
                  </a:lnTo>
                  <a:lnTo>
                    <a:pt x="201" y="223"/>
                  </a:lnTo>
                  <a:lnTo>
                    <a:pt x="202" y="221"/>
                  </a:lnTo>
                  <a:lnTo>
                    <a:pt x="202" y="218"/>
                  </a:lnTo>
                  <a:lnTo>
                    <a:pt x="201" y="216"/>
                  </a:lnTo>
                  <a:lnTo>
                    <a:pt x="194" y="202"/>
                  </a:lnTo>
                  <a:lnTo>
                    <a:pt x="194" y="202"/>
                  </a:lnTo>
                  <a:lnTo>
                    <a:pt x="205" y="191"/>
                  </a:lnTo>
                  <a:lnTo>
                    <a:pt x="218" y="199"/>
                  </a:lnTo>
                  <a:lnTo>
                    <a:pt x="218" y="199"/>
                  </a:lnTo>
                  <a:lnTo>
                    <a:pt x="219" y="200"/>
                  </a:lnTo>
                  <a:lnTo>
                    <a:pt x="222" y="199"/>
                  </a:lnTo>
                  <a:lnTo>
                    <a:pt x="224" y="199"/>
                  </a:lnTo>
                  <a:lnTo>
                    <a:pt x="227" y="196"/>
                  </a:lnTo>
                  <a:lnTo>
                    <a:pt x="239" y="174"/>
                  </a:lnTo>
                  <a:lnTo>
                    <a:pt x="239" y="174"/>
                  </a:lnTo>
                  <a:lnTo>
                    <a:pt x="240" y="171"/>
                  </a:lnTo>
                  <a:lnTo>
                    <a:pt x="240" y="169"/>
                  </a:lnTo>
                  <a:lnTo>
                    <a:pt x="239" y="167"/>
                  </a:lnTo>
                  <a:lnTo>
                    <a:pt x="237" y="165"/>
                  </a:lnTo>
                  <a:lnTo>
                    <a:pt x="223" y="158"/>
                  </a:lnTo>
                  <a:lnTo>
                    <a:pt x="223" y="158"/>
                  </a:lnTo>
                  <a:lnTo>
                    <a:pt x="228" y="142"/>
                  </a:lnTo>
                  <a:lnTo>
                    <a:pt x="243" y="142"/>
                  </a:lnTo>
                  <a:lnTo>
                    <a:pt x="243" y="142"/>
                  </a:lnTo>
                  <a:lnTo>
                    <a:pt x="245" y="142"/>
                  </a:lnTo>
                  <a:lnTo>
                    <a:pt x="247" y="139"/>
                  </a:lnTo>
                  <a:lnTo>
                    <a:pt x="248" y="138"/>
                  </a:lnTo>
                  <a:lnTo>
                    <a:pt x="249" y="136"/>
                  </a:lnTo>
                  <a:lnTo>
                    <a:pt x="249" y="110"/>
                  </a:lnTo>
                  <a:lnTo>
                    <a:pt x="249" y="110"/>
                  </a:lnTo>
                  <a:lnTo>
                    <a:pt x="248" y="107"/>
                  </a:lnTo>
                  <a:lnTo>
                    <a:pt x="247" y="105"/>
                  </a:lnTo>
                  <a:lnTo>
                    <a:pt x="245" y="104"/>
                  </a:lnTo>
                  <a:lnTo>
                    <a:pt x="243" y="104"/>
                  </a:lnTo>
                  <a:lnTo>
                    <a:pt x="243" y="104"/>
                  </a:lnTo>
                  <a:close/>
                  <a:moveTo>
                    <a:pt x="125" y="175"/>
                  </a:moveTo>
                  <a:lnTo>
                    <a:pt x="125" y="175"/>
                  </a:lnTo>
                  <a:lnTo>
                    <a:pt x="113" y="174"/>
                  </a:lnTo>
                  <a:lnTo>
                    <a:pt x="105" y="171"/>
                  </a:lnTo>
                  <a:lnTo>
                    <a:pt x="96" y="167"/>
                  </a:lnTo>
                  <a:lnTo>
                    <a:pt x="88" y="160"/>
                  </a:lnTo>
                  <a:lnTo>
                    <a:pt x="81" y="153"/>
                  </a:lnTo>
                  <a:lnTo>
                    <a:pt x="78" y="144"/>
                  </a:lnTo>
                  <a:lnTo>
                    <a:pt x="74" y="134"/>
                  </a:lnTo>
                  <a:lnTo>
                    <a:pt x="73" y="123"/>
                  </a:lnTo>
                  <a:lnTo>
                    <a:pt x="73" y="123"/>
                  </a:lnTo>
                  <a:lnTo>
                    <a:pt x="74" y="113"/>
                  </a:lnTo>
                  <a:lnTo>
                    <a:pt x="78" y="104"/>
                  </a:lnTo>
                  <a:lnTo>
                    <a:pt x="81" y="95"/>
                  </a:lnTo>
                  <a:lnTo>
                    <a:pt x="88" y="88"/>
                  </a:lnTo>
                  <a:lnTo>
                    <a:pt x="96" y="81"/>
                  </a:lnTo>
                  <a:lnTo>
                    <a:pt x="105" y="76"/>
                  </a:lnTo>
                  <a:lnTo>
                    <a:pt x="113" y="74"/>
                  </a:lnTo>
                  <a:lnTo>
                    <a:pt x="125" y="73"/>
                  </a:lnTo>
                  <a:lnTo>
                    <a:pt x="125" y="73"/>
                  </a:lnTo>
                  <a:lnTo>
                    <a:pt x="134" y="74"/>
                  </a:lnTo>
                  <a:lnTo>
                    <a:pt x="144" y="76"/>
                  </a:lnTo>
                  <a:lnTo>
                    <a:pt x="153" y="81"/>
                  </a:lnTo>
                  <a:lnTo>
                    <a:pt x="160" y="88"/>
                  </a:lnTo>
                  <a:lnTo>
                    <a:pt x="166" y="95"/>
                  </a:lnTo>
                  <a:lnTo>
                    <a:pt x="171" y="104"/>
                  </a:lnTo>
                  <a:lnTo>
                    <a:pt x="174" y="113"/>
                  </a:lnTo>
                  <a:lnTo>
                    <a:pt x="175" y="123"/>
                  </a:lnTo>
                  <a:lnTo>
                    <a:pt x="175" y="123"/>
                  </a:lnTo>
                  <a:lnTo>
                    <a:pt x="174" y="134"/>
                  </a:lnTo>
                  <a:lnTo>
                    <a:pt x="171" y="144"/>
                  </a:lnTo>
                  <a:lnTo>
                    <a:pt x="166" y="153"/>
                  </a:lnTo>
                  <a:lnTo>
                    <a:pt x="160" y="160"/>
                  </a:lnTo>
                  <a:lnTo>
                    <a:pt x="153" y="167"/>
                  </a:lnTo>
                  <a:lnTo>
                    <a:pt x="144" y="171"/>
                  </a:lnTo>
                  <a:lnTo>
                    <a:pt x="134" y="174"/>
                  </a:lnTo>
                  <a:lnTo>
                    <a:pt x="125" y="175"/>
                  </a:lnTo>
                  <a:lnTo>
                    <a:pt x="125" y="175"/>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6" name="Freeform 271"/>
            <p:cNvSpPr>
              <a:spLocks/>
            </p:cNvSpPr>
            <p:nvPr/>
          </p:nvSpPr>
          <p:spPr bwMode="auto">
            <a:xfrm>
              <a:off x="750888" y="6203950"/>
              <a:ext cx="193675" cy="393700"/>
            </a:xfrm>
            <a:custGeom>
              <a:avLst/>
              <a:gdLst>
                <a:gd name="T0" fmla="*/ 122 w 122"/>
                <a:gd name="T1" fmla="*/ 190 h 248"/>
                <a:gd name="T2" fmla="*/ 97 w 122"/>
                <a:gd name="T3" fmla="*/ 185 h 248"/>
                <a:gd name="T4" fmla="*/ 76 w 122"/>
                <a:gd name="T5" fmla="*/ 170 h 248"/>
                <a:gd name="T6" fmla="*/ 63 w 122"/>
                <a:gd name="T7" fmla="*/ 149 h 248"/>
                <a:gd name="T8" fmla="*/ 58 w 122"/>
                <a:gd name="T9" fmla="*/ 123 h 248"/>
                <a:gd name="T10" fmla="*/ 59 w 122"/>
                <a:gd name="T11" fmla="*/ 111 h 248"/>
                <a:gd name="T12" fmla="*/ 69 w 122"/>
                <a:gd name="T13" fmla="*/ 88 h 248"/>
                <a:gd name="T14" fmla="*/ 86 w 122"/>
                <a:gd name="T15" fmla="*/ 69 h 248"/>
                <a:gd name="T16" fmla="*/ 108 w 122"/>
                <a:gd name="T17" fmla="*/ 59 h 248"/>
                <a:gd name="T18" fmla="*/ 122 w 122"/>
                <a:gd name="T19" fmla="*/ 0 h 248"/>
                <a:gd name="T20" fmla="*/ 110 w 122"/>
                <a:gd name="T21" fmla="*/ 0 h 248"/>
                <a:gd name="T22" fmla="*/ 106 w 122"/>
                <a:gd name="T23" fmla="*/ 1 h 248"/>
                <a:gd name="T24" fmla="*/ 104 w 122"/>
                <a:gd name="T25" fmla="*/ 6 h 248"/>
                <a:gd name="T26" fmla="*/ 104 w 122"/>
                <a:gd name="T27" fmla="*/ 21 h 248"/>
                <a:gd name="T28" fmla="*/ 80 w 122"/>
                <a:gd name="T29" fmla="*/ 12 h 248"/>
                <a:gd name="T30" fmla="*/ 79 w 122"/>
                <a:gd name="T31" fmla="*/ 11 h 248"/>
                <a:gd name="T32" fmla="*/ 74 w 122"/>
                <a:gd name="T33" fmla="*/ 10 h 248"/>
                <a:gd name="T34" fmla="*/ 49 w 122"/>
                <a:gd name="T35" fmla="*/ 23 h 248"/>
                <a:gd name="T36" fmla="*/ 48 w 122"/>
                <a:gd name="T37" fmla="*/ 25 h 248"/>
                <a:gd name="T38" fmla="*/ 47 w 122"/>
                <a:gd name="T39" fmla="*/ 30 h 248"/>
                <a:gd name="T40" fmla="*/ 55 w 122"/>
                <a:gd name="T41" fmla="*/ 46 h 248"/>
                <a:gd name="T42" fmla="*/ 43 w 122"/>
                <a:gd name="T43" fmla="*/ 57 h 248"/>
                <a:gd name="T44" fmla="*/ 31 w 122"/>
                <a:gd name="T45" fmla="*/ 49 h 248"/>
                <a:gd name="T46" fmla="*/ 26 w 122"/>
                <a:gd name="T47" fmla="*/ 49 h 248"/>
                <a:gd name="T48" fmla="*/ 22 w 122"/>
                <a:gd name="T49" fmla="*/ 52 h 248"/>
                <a:gd name="T50" fmla="*/ 10 w 122"/>
                <a:gd name="T51" fmla="*/ 74 h 248"/>
                <a:gd name="T52" fmla="*/ 9 w 122"/>
                <a:gd name="T53" fmla="*/ 79 h 248"/>
                <a:gd name="T54" fmla="*/ 11 w 122"/>
                <a:gd name="T55" fmla="*/ 83 h 248"/>
                <a:gd name="T56" fmla="*/ 25 w 122"/>
                <a:gd name="T57" fmla="*/ 90 h 248"/>
                <a:gd name="T58" fmla="*/ 6 w 122"/>
                <a:gd name="T59" fmla="*/ 106 h 248"/>
                <a:gd name="T60" fmla="*/ 4 w 122"/>
                <a:gd name="T61" fmla="*/ 106 h 248"/>
                <a:gd name="T62" fmla="*/ 0 w 122"/>
                <a:gd name="T63" fmla="*/ 110 h 248"/>
                <a:gd name="T64" fmla="*/ 0 w 122"/>
                <a:gd name="T65" fmla="*/ 138 h 248"/>
                <a:gd name="T66" fmla="*/ 0 w 122"/>
                <a:gd name="T67" fmla="*/ 141 h 248"/>
                <a:gd name="T68" fmla="*/ 4 w 122"/>
                <a:gd name="T69" fmla="*/ 144 h 248"/>
                <a:gd name="T70" fmla="*/ 21 w 122"/>
                <a:gd name="T71" fmla="*/ 144 h 248"/>
                <a:gd name="T72" fmla="*/ 26 w 122"/>
                <a:gd name="T73" fmla="*/ 160 h 248"/>
                <a:gd name="T74" fmla="*/ 14 w 122"/>
                <a:gd name="T75" fmla="*/ 168 h 248"/>
                <a:gd name="T76" fmla="*/ 10 w 122"/>
                <a:gd name="T77" fmla="*/ 171 h 248"/>
                <a:gd name="T78" fmla="*/ 11 w 122"/>
                <a:gd name="T79" fmla="*/ 176 h 248"/>
                <a:gd name="T80" fmla="*/ 23 w 122"/>
                <a:gd name="T81" fmla="*/ 199 h 248"/>
                <a:gd name="T82" fmla="*/ 27 w 122"/>
                <a:gd name="T83" fmla="*/ 201 h 248"/>
                <a:gd name="T84" fmla="*/ 32 w 122"/>
                <a:gd name="T85" fmla="*/ 201 h 248"/>
                <a:gd name="T86" fmla="*/ 46 w 122"/>
                <a:gd name="T87" fmla="*/ 194 h 248"/>
                <a:gd name="T88" fmla="*/ 49 w 122"/>
                <a:gd name="T89" fmla="*/ 217 h 248"/>
                <a:gd name="T90" fmla="*/ 49 w 122"/>
                <a:gd name="T91" fmla="*/ 220 h 248"/>
                <a:gd name="T92" fmla="*/ 51 w 122"/>
                <a:gd name="T93" fmla="*/ 224 h 248"/>
                <a:gd name="T94" fmla="*/ 74 w 122"/>
                <a:gd name="T95" fmla="*/ 239 h 248"/>
                <a:gd name="T96" fmla="*/ 76 w 122"/>
                <a:gd name="T97" fmla="*/ 239 h 248"/>
                <a:gd name="T98" fmla="*/ 81 w 122"/>
                <a:gd name="T99" fmla="*/ 238 h 248"/>
                <a:gd name="T100" fmla="*/ 91 w 122"/>
                <a:gd name="T101" fmla="*/ 223 h 248"/>
                <a:gd name="T102" fmla="*/ 106 w 122"/>
                <a:gd name="T103" fmla="*/ 227 h 248"/>
                <a:gd name="T104" fmla="*/ 106 w 122"/>
                <a:gd name="T105" fmla="*/ 242 h 248"/>
                <a:gd name="T106" fmla="*/ 108 w 122"/>
                <a:gd name="T107" fmla="*/ 247 h 248"/>
                <a:gd name="T108" fmla="*/ 113 w 122"/>
                <a:gd name="T109" fmla="*/ 248 h 248"/>
                <a:gd name="T110" fmla="*/ 122 w 122"/>
                <a:gd name="T111"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248">
                  <a:moveTo>
                    <a:pt x="122" y="190"/>
                  </a:moveTo>
                  <a:lnTo>
                    <a:pt x="122" y="190"/>
                  </a:lnTo>
                  <a:lnTo>
                    <a:pt x="108" y="189"/>
                  </a:lnTo>
                  <a:lnTo>
                    <a:pt x="97" y="185"/>
                  </a:lnTo>
                  <a:lnTo>
                    <a:pt x="86" y="179"/>
                  </a:lnTo>
                  <a:lnTo>
                    <a:pt x="76" y="170"/>
                  </a:lnTo>
                  <a:lnTo>
                    <a:pt x="69" y="160"/>
                  </a:lnTo>
                  <a:lnTo>
                    <a:pt x="63" y="149"/>
                  </a:lnTo>
                  <a:lnTo>
                    <a:pt x="59" y="137"/>
                  </a:lnTo>
                  <a:lnTo>
                    <a:pt x="58" y="123"/>
                  </a:lnTo>
                  <a:lnTo>
                    <a:pt x="58" y="123"/>
                  </a:lnTo>
                  <a:lnTo>
                    <a:pt x="59" y="111"/>
                  </a:lnTo>
                  <a:lnTo>
                    <a:pt x="63" y="99"/>
                  </a:lnTo>
                  <a:lnTo>
                    <a:pt x="69" y="88"/>
                  </a:lnTo>
                  <a:lnTo>
                    <a:pt x="76" y="78"/>
                  </a:lnTo>
                  <a:lnTo>
                    <a:pt x="86" y="69"/>
                  </a:lnTo>
                  <a:lnTo>
                    <a:pt x="97" y="63"/>
                  </a:lnTo>
                  <a:lnTo>
                    <a:pt x="108" y="59"/>
                  </a:lnTo>
                  <a:lnTo>
                    <a:pt x="122" y="58"/>
                  </a:lnTo>
                  <a:lnTo>
                    <a:pt x="122"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22" y="248"/>
                  </a:lnTo>
                  <a:lnTo>
                    <a:pt x="122" y="19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7" name="Freeform 273"/>
            <p:cNvSpPr>
              <a:spLocks/>
            </p:cNvSpPr>
            <p:nvPr/>
          </p:nvSpPr>
          <p:spPr bwMode="auto">
            <a:xfrm>
              <a:off x="944563" y="6272213"/>
              <a:ext cx="131763" cy="257175"/>
            </a:xfrm>
            <a:custGeom>
              <a:avLst/>
              <a:gdLst>
                <a:gd name="T0" fmla="*/ 3 w 83"/>
                <a:gd name="T1" fmla="*/ 0 h 162"/>
                <a:gd name="T2" fmla="*/ 0 w 83"/>
                <a:gd name="T3" fmla="*/ 15 h 162"/>
                <a:gd name="T4" fmla="*/ 3 w 83"/>
                <a:gd name="T5" fmla="*/ 15 h 162"/>
                <a:gd name="T6" fmla="*/ 16 w 83"/>
                <a:gd name="T7" fmla="*/ 16 h 162"/>
                <a:gd name="T8" fmla="*/ 40 w 83"/>
                <a:gd name="T9" fmla="*/ 26 h 162"/>
                <a:gd name="T10" fmla="*/ 57 w 83"/>
                <a:gd name="T11" fmla="*/ 43 h 162"/>
                <a:gd name="T12" fmla="*/ 68 w 83"/>
                <a:gd name="T13" fmla="*/ 68 h 162"/>
                <a:gd name="T14" fmla="*/ 69 w 83"/>
                <a:gd name="T15" fmla="*/ 80 h 162"/>
                <a:gd name="T16" fmla="*/ 63 w 83"/>
                <a:gd name="T17" fmla="*/ 106 h 162"/>
                <a:gd name="T18" fmla="*/ 49 w 83"/>
                <a:gd name="T19" fmla="*/ 128 h 162"/>
                <a:gd name="T20" fmla="*/ 28 w 83"/>
                <a:gd name="T21" fmla="*/ 142 h 162"/>
                <a:gd name="T22" fmla="*/ 3 w 83"/>
                <a:gd name="T23" fmla="*/ 147 h 162"/>
                <a:gd name="T24" fmla="*/ 0 w 83"/>
                <a:gd name="T25" fmla="*/ 147 h 162"/>
                <a:gd name="T26" fmla="*/ 0 w 83"/>
                <a:gd name="T27" fmla="*/ 162 h 162"/>
                <a:gd name="T28" fmla="*/ 3 w 83"/>
                <a:gd name="T29" fmla="*/ 162 h 162"/>
                <a:gd name="T30" fmla="*/ 19 w 83"/>
                <a:gd name="T31" fmla="*/ 161 h 162"/>
                <a:gd name="T32" fmla="*/ 33 w 83"/>
                <a:gd name="T33" fmla="*/ 156 h 162"/>
                <a:gd name="T34" fmla="*/ 47 w 83"/>
                <a:gd name="T35" fmla="*/ 148 h 162"/>
                <a:gd name="T36" fmla="*/ 59 w 83"/>
                <a:gd name="T37" fmla="*/ 138 h 162"/>
                <a:gd name="T38" fmla="*/ 69 w 83"/>
                <a:gd name="T39" fmla="*/ 126 h 162"/>
                <a:gd name="T40" fmla="*/ 77 w 83"/>
                <a:gd name="T41" fmla="*/ 112 h 162"/>
                <a:gd name="T42" fmla="*/ 81 w 83"/>
                <a:gd name="T43" fmla="*/ 98 h 162"/>
                <a:gd name="T44" fmla="*/ 83 w 83"/>
                <a:gd name="T45" fmla="*/ 82 h 162"/>
                <a:gd name="T46" fmla="*/ 83 w 83"/>
                <a:gd name="T47" fmla="*/ 73 h 162"/>
                <a:gd name="T48" fmla="*/ 79 w 83"/>
                <a:gd name="T49" fmla="*/ 57 h 162"/>
                <a:gd name="T50" fmla="*/ 73 w 83"/>
                <a:gd name="T51" fmla="*/ 42 h 162"/>
                <a:gd name="T52" fmla="*/ 64 w 83"/>
                <a:gd name="T53" fmla="*/ 30 h 162"/>
                <a:gd name="T54" fmla="*/ 54 w 83"/>
                <a:gd name="T55" fmla="*/ 19 h 162"/>
                <a:gd name="T56" fmla="*/ 41 w 83"/>
                <a:gd name="T57" fmla="*/ 10 h 162"/>
                <a:gd name="T58" fmla="*/ 26 w 83"/>
                <a:gd name="T59" fmla="*/ 4 h 162"/>
                <a:gd name="T60" fmla="*/ 10 w 83"/>
                <a:gd name="T61" fmla="*/ 0 h 162"/>
                <a:gd name="T62" fmla="*/ 3 w 83"/>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162">
                  <a:moveTo>
                    <a:pt x="3" y="0"/>
                  </a:moveTo>
                  <a:lnTo>
                    <a:pt x="3" y="0"/>
                  </a:lnTo>
                  <a:lnTo>
                    <a:pt x="0" y="0"/>
                  </a:lnTo>
                  <a:lnTo>
                    <a:pt x="0" y="15"/>
                  </a:lnTo>
                  <a:lnTo>
                    <a:pt x="0" y="15"/>
                  </a:lnTo>
                  <a:lnTo>
                    <a:pt x="3" y="15"/>
                  </a:lnTo>
                  <a:lnTo>
                    <a:pt x="3" y="15"/>
                  </a:lnTo>
                  <a:lnTo>
                    <a:pt x="16" y="16"/>
                  </a:lnTo>
                  <a:lnTo>
                    <a:pt x="28" y="20"/>
                  </a:lnTo>
                  <a:lnTo>
                    <a:pt x="40" y="26"/>
                  </a:lnTo>
                  <a:lnTo>
                    <a:pt x="49" y="33"/>
                  </a:lnTo>
                  <a:lnTo>
                    <a:pt x="57" y="43"/>
                  </a:lnTo>
                  <a:lnTo>
                    <a:pt x="63" y="56"/>
                  </a:lnTo>
                  <a:lnTo>
                    <a:pt x="68" y="68"/>
                  </a:lnTo>
                  <a:lnTo>
                    <a:pt x="69" y="80"/>
                  </a:lnTo>
                  <a:lnTo>
                    <a:pt x="69" y="80"/>
                  </a:lnTo>
                  <a:lnTo>
                    <a:pt x="68" y="94"/>
                  </a:lnTo>
                  <a:lnTo>
                    <a:pt x="63" y="106"/>
                  </a:lnTo>
                  <a:lnTo>
                    <a:pt x="57" y="119"/>
                  </a:lnTo>
                  <a:lnTo>
                    <a:pt x="49" y="128"/>
                  </a:lnTo>
                  <a:lnTo>
                    <a:pt x="40" y="136"/>
                  </a:lnTo>
                  <a:lnTo>
                    <a:pt x="28" y="142"/>
                  </a:lnTo>
                  <a:lnTo>
                    <a:pt x="16" y="146"/>
                  </a:lnTo>
                  <a:lnTo>
                    <a:pt x="3" y="147"/>
                  </a:lnTo>
                  <a:lnTo>
                    <a:pt x="3" y="147"/>
                  </a:lnTo>
                  <a:lnTo>
                    <a:pt x="0" y="147"/>
                  </a:lnTo>
                  <a:lnTo>
                    <a:pt x="0" y="162"/>
                  </a:lnTo>
                  <a:lnTo>
                    <a:pt x="0" y="162"/>
                  </a:lnTo>
                  <a:lnTo>
                    <a:pt x="3" y="162"/>
                  </a:lnTo>
                  <a:lnTo>
                    <a:pt x="3" y="162"/>
                  </a:lnTo>
                  <a:lnTo>
                    <a:pt x="10" y="162"/>
                  </a:lnTo>
                  <a:lnTo>
                    <a:pt x="19" y="161"/>
                  </a:lnTo>
                  <a:lnTo>
                    <a:pt x="26" y="158"/>
                  </a:lnTo>
                  <a:lnTo>
                    <a:pt x="33" y="156"/>
                  </a:lnTo>
                  <a:lnTo>
                    <a:pt x="41" y="152"/>
                  </a:lnTo>
                  <a:lnTo>
                    <a:pt x="47" y="148"/>
                  </a:lnTo>
                  <a:lnTo>
                    <a:pt x="54" y="143"/>
                  </a:lnTo>
                  <a:lnTo>
                    <a:pt x="59" y="138"/>
                  </a:lnTo>
                  <a:lnTo>
                    <a:pt x="64" y="132"/>
                  </a:lnTo>
                  <a:lnTo>
                    <a:pt x="69" y="126"/>
                  </a:lnTo>
                  <a:lnTo>
                    <a:pt x="73" y="120"/>
                  </a:lnTo>
                  <a:lnTo>
                    <a:pt x="77" y="112"/>
                  </a:lnTo>
                  <a:lnTo>
                    <a:pt x="79" y="105"/>
                  </a:lnTo>
                  <a:lnTo>
                    <a:pt x="81" y="98"/>
                  </a:lnTo>
                  <a:lnTo>
                    <a:pt x="83" y="89"/>
                  </a:lnTo>
                  <a:lnTo>
                    <a:pt x="83" y="82"/>
                  </a:lnTo>
                  <a:lnTo>
                    <a:pt x="83" y="82"/>
                  </a:lnTo>
                  <a:lnTo>
                    <a:pt x="83" y="73"/>
                  </a:lnTo>
                  <a:lnTo>
                    <a:pt x="81" y="64"/>
                  </a:lnTo>
                  <a:lnTo>
                    <a:pt x="79" y="57"/>
                  </a:lnTo>
                  <a:lnTo>
                    <a:pt x="77" y="50"/>
                  </a:lnTo>
                  <a:lnTo>
                    <a:pt x="73" y="42"/>
                  </a:lnTo>
                  <a:lnTo>
                    <a:pt x="69" y="36"/>
                  </a:lnTo>
                  <a:lnTo>
                    <a:pt x="64" y="30"/>
                  </a:lnTo>
                  <a:lnTo>
                    <a:pt x="59" y="24"/>
                  </a:lnTo>
                  <a:lnTo>
                    <a:pt x="54" y="19"/>
                  </a:lnTo>
                  <a:lnTo>
                    <a:pt x="47" y="14"/>
                  </a:lnTo>
                  <a:lnTo>
                    <a:pt x="41" y="10"/>
                  </a:lnTo>
                  <a:lnTo>
                    <a:pt x="33" y="6"/>
                  </a:lnTo>
                  <a:lnTo>
                    <a:pt x="26" y="4"/>
                  </a:lnTo>
                  <a:lnTo>
                    <a:pt x="19" y="1"/>
                  </a:lnTo>
                  <a:lnTo>
                    <a:pt x="10" y="0"/>
                  </a:lnTo>
                  <a:lnTo>
                    <a:pt x="3" y="0"/>
                  </a:lnTo>
                  <a:lnTo>
                    <a:pt x="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nvGrpSpPr>
          <p:cNvPr id="1418" name="Group 10">
            <a:extLst>
              <a:ext uri="{FF2B5EF4-FFF2-40B4-BE49-F238E27FC236}">
                <a16:creationId xmlns:a16="http://schemas.microsoft.com/office/drawing/2014/main" xmlns="" id="{AFA61032-1389-440A-AEBF-CE1EF206C899}"/>
              </a:ext>
            </a:extLst>
          </p:cNvPr>
          <p:cNvGrpSpPr>
            <a:grpSpLocks noChangeAspect="1"/>
          </p:cNvGrpSpPr>
          <p:nvPr/>
        </p:nvGrpSpPr>
        <p:grpSpPr bwMode="auto">
          <a:xfrm>
            <a:off x="3479049" y="2915555"/>
            <a:ext cx="322361" cy="196798"/>
            <a:chOff x="1934" y="1588"/>
            <a:chExt cx="1869" cy="1141"/>
          </a:xfrm>
          <a:solidFill>
            <a:schemeClr val="bg1"/>
          </a:solidFill>
        </p:grpSpPr>
        <p:sp>
          <p:nvSpPr>
            <p:cNvPr id="1419" name="Freeform 11">
              <a:extLst>
                <a:ext uri="{FF2B5EF4-FFF2-40B4-BE49-F238E27FC236}">
                  <a16:creationId xmlns:a16="http://schemas.microsoft.com/office/drawing/2014/main" xmlns="" id="{04A9016F-D977-44CE-AD4D-BC3A3813E869}"/>
                </a:ext>
              </a:extLst>
            </p:cNvPr>
            <p:cNvSpPr>
              <a:spLocks/>
            </p:cNvSpPr>
            <p:nvPr/>
          </p:nvSpPr>
          <p:spPr bwMode="auto">
            <a:xfrm>
              <a:off x="1934" y="1631"/>
              <a:ext cx="349" cy="682"/>
            </a:xfrm>
            <a:custGeom>
              <a:avLst/>
              <a:gdLst/>
              <a:ahLst/>
              <a:cxnLst>
                <a:cxn ang="0">
                  <a:pos x="10" y="243"/>
                </a:cxn>
                <a:cxn ang="0">
                  <a:pos x="75" y="30"/>
                </a:cxn>
                <a:cxn ang="0">
                  <a:pos x="112" y="13"/>
                </a:cxn>
                <a:cxn ang="0">
                  <a:pos x="148" y="32"/>
                </a:cxn>
                <a:cxn ang="0">
                  <a:pos x="79" y="289"/>
                </a:cxn>
                <a:cxn ang="0">
                  <a:pos x="28" y="279"/>
                </a:cxn>
                <a:cxn ang="0">
                  <a:pos x="10" y="243"/>
                </a:cxn>
              </a:cxnLst>
              <a:rect l="0" t="0" r="r" b="b"/>
              <a:pathLst>
                <a:path w="148" h="289">
                  <a:moveTo>
                    <a:pt x="10" y="243"/>
                  </a:moveTo>
                  <a:cubicBezTo>
                    <a:pt x="75" y="30"/>
                    <a:pt x="75" y="30"/>
                    <a:pt x="75" y="30"/>
                  </a:cubicBezTo>
                  <a:cubicBezTo>
                    <a:pt x="75" y="30"/>
                    <a:pt x="87" y="0"/>
                    <a:pt x="112" y="13"/>
                  </a:cubicBezTo>
                  <a:cubicBezTo>
                    <a:pt x="137" y="25"/>
                    <a:pt x="148" y="32"/>
                    <a:pt x="148" y="32"/>
                  </a:cubicBezTo>
                  <a:cubicBezTo>
                    <a:pt x="148" y="32"/>
                    <a:pt x="76" y="144"/>
                    <a:pt x="79" y="289"/>
                  </a:cubicBezTo>
                  <a:cubicBezTo>
                    <a:pt x="28" y="279"/>
                    <a:pt x="28" y="279"/>
                    <a:pt x="28" y="279"/>
                  </a:cubicBezTo>
                  <a:cubicBezTo>
                    <a:pt x="28" y="279"/>
                    <a:pt x="0" y="275"/>
                    <a:pt x="1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0" name="Freeform 12">
              <a:extLst>
                <a:ext uri="{FF2B5EF4-FFF2-40B4-BE49-F238E27FC236}">
                  <a16:creationId xmlns:a16="http://schemas.microsoft.com/office/drawing/2014/main" xmlns="" id="{BF41BDB9-C64D-462E-8B50-97310902BBF2}"/>
                </a:ext>
              </a:extLst>
            </p:cNvPr>
            <p:cNvSpPr>
              <a:spLocks/>
            </p:cNvSpPr>
            <p:nvPr/>
          </p:nvSpPr>
          <p:spPr bwMode="auto">
            <a:xfrm>
              <a:off x="3519" y="1685"/>
              <a:ext cx="284" cy="633"/>
            </a:xfrm>
            <a:custGeom>
              <a:avLst/>
              <a:gdLst/>
              <a:ahLst/>
              <a:cxnLst>
                <a:cxn ang="0">
                  <a:pos x="0" y="28"/>
                </a:cxn>
                <a:cxn ang="0">
                  <a:pos x="66" y="10"/>
                </a:cxn>
                <a:cxn ang="0">
                  <a:pos x="96" y="43"/>
                </a:cxn>
                <a:cxn ang="0">
                  <a:pos x="120" y="244"/>
                </a:cxn>
                <a:cxn ang="0">
                  <a:pos x="99" y="268"/>
                </a:cxn>
                <a:cxn ang="0">
                  <a:pos x="60" y="268"/>
                </a:cxn>
                <a:cxn ang="0">
                  <a:pos x="0" y="28"/>
                </a:cxn>
              </a:cxnLst>
              <a:rect l="0" t="0" r="r" b="b"/>
              <a:pathLst>
                <a:path w="120" h="268">
                  <a:moveTo>
                    <a:pt x="0" y="28"/>
                  </a:moveTo>
                  <a:cubicBezTo>
                    <a:pt x="66" y="10"/>
                    <a:pt x="66" y="10"/>
                    <a:pt x="66" y="10"/>
                  </a:cubicBezTo>
                  <a:cubicBezTo>
                    <a:pt x="66" y="10"/>
                    <a:pt x="96" y="0"/>
                    <a:pt x="96" y="43"/>
                  </a:cubicBezTo>
                  <a:cubicBezTo>
                    <a:pt x="100" y="87"/>
                    <a:pt x="120" y="244"/>
                    <a:pt x="120" y="244"/>
                  </a:cubicBezTo>
                  <a:cubicBezTo>
                    <a:pt x="120" y="244"/>
                    <a:pt x="114" y="268"/>
                    <a:pt x="99" y="268"/>
                  </a:cubicBezTo>
                  <a:cubicBezTo>
                    <a:pt x="84" y="268"/>
                    <a:pt x="60" y="268"/>
                    <a:pt x="60" y="268"/>
                  </a:cubicBezTo>
                  <a:cubicBezTo>
                    <a:pt x="60" y="268"/>
                    <a:pt x="88" y="123"/>
                    <a:pt x="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1" name="Freeform 13">
              <a:extLst>
                <a:ext uri="{FF2B5EF4-FFF2-40B4-BE49-F238E27FC236}">
                  <a16:creationId xmlns:a16="http://schemas.microsoft.com/office/drawing/2014/main" xmlns="" id="{DA163D8A-4A55-4DAB-8F96-4DB617D4E75C}"/>
                </a:ext>
              </a:extLst>
            </p:cNvPr>
            <p:cNvSpPr>
              <a:spLocks/>
            </p:cNvSpPr>
            <p:nvPr/>
          </p:nvSpPr>
          <p:spPr bwMode="auto">
            <a:xfrm>
              <a:off x="2227" y="2290"/>
              <a:ext cx="595" cy="439"/>
            </a:xfrm>
            <a:custGeom>
              <a:avLst/>
              <a:gdLst/>
              <a:ahLst/>
              <a:cxnLst>
                <a:cxn ang="0">
                  <a:pos x="222" y="57"/>
                </a:cxn>
                <a:cxn ang="0">
                  <a:pos x="200" y="63"/>
                </a:cxn>
                <a:cxn ang="0">
                  <a:pos x="202" y="53"/>
                </a:cxn>
                <a:cxn ang="0">
                  <a:pos x="175" y="13"/>
                </a:cxn>
                <a:cxn ang="0">
                  <a:pos x="133" y="39"/>
                </a:cxn>
                <a:cxn ang="0">
                  <a:pos x="132" y="41"/>
                </a:cxn>
                <a:cxn ang="0">
                  <a:pos x="132" y="41"/>
                </a:cxn>
                <a:cxn ang="0">
                  <a:pos x="103" y="2"/>
                </a:cxn>
                <a:cxn ang="0">
                  <a:pos x="66" y="28"/>
                </a:cxn>
                <a:cxn ang="0">
                  <a:pos x="31" y="1"/>
                </a:cxn>
                <a:cxn ang="0">
                  <a:pos x="2" y="37"/>
                </a:cxn>
                <a:cxn ang="0">
                  <a:pos x="7" y="80"/>
                </a:cxn>
                <a:cxn ang="0">
                  <a:pos x="39" y="108"/>
                </a:cxn>
                <a:cxn ang="0">
                  <a:pos x="42" y="108"/>
                </a:cxn>
                <a:cxn ang="0">
                  <a:pos x="59" y="101"/>
                </a:cxn>
                <a:cxn ang="0">
                  <a:pos x="87" y="130"/>
                </a:cxn>
                <a:cxn ang="0">
                  <a:pos x="91" y="131"/>
                </a:cxn>
                <a:cxn ang="0">
                  <a:pos x="114" y="120"/>
                </a:cxn>
                <a:cxn ang="0">
                  <a:pos x="142" y="155"/>
                </a:cxn>
                <a:cxn ang="0">
                  <a:pos x="150" y="155"/>
                </a:cxn>
                <a:cxn ang="0">
                  <a:pos x="180" y="140"/>
                </a:cxn>
                <a:cxn ang="0">
                  <a:pos x="179" y="150"/>
                </a:cxn>
                <a:cxn ang="0">
                  <a:pos x="207" y="186"/>
                </a:cxn>
                <a:cxn ang="0">
                  <a:pos x="211" y="186"/>
                </a:cxn>
                <a:cxn ang="0">
                  <a:pos x="242" y="158"/>
                </a:cxn>
                <a:cxn ang="0">
                  <a:pos x="250" y="93"/>
                </a:cxn>
                <a:cxn ang="0">
                  <a:pos x="222" y="57"/>
                </a:cxn>
              </a:cxnLst>
              <a:rect l="0" t="0" r="r" b="b"/>
              <a:pathLst>
                <a:path w="252" h="186">
                  <a:moveTo>
                    <a:pt x="222" y="57"/>
                  </a:moveTo>
                  <a:cubicBezTo>
                    <a:pt x="214" y="56"/>
                    <a:pt x="206" y="58"/>
                    <a:pt x="200" y="63"/>
                  </a:cubicBezTo>
                  <a:cubicBezTo>
                    <a:pt x="202" y="53"/>
                    <a:pt x="202" y="53"/>
                    <a:pt x="202" y="53"/>
                  </a:cubicBezTo>
                  <a:cubicBezTo>
                    <a:pt x="207" y="35"/>
                    <a:pt x="194" y="17"/>
                    <a:pt x="175" y="13"/>
                  </a:cubicBezTo>
                  <a:cubicBezTo>
                    <a:pt x="156" y="9"/>
                    <a:pt x="137" y="20"/>
                    <a:pt x="133" y="39"/>
                  </a:cubicBezTo>
                  <a:cubicBezTo>
                    <a:pt x="132" y="41"/>
                    <a:pt x="132" y="41"/>
                    <a:pt x="132" y="41"/>
                  </a:cubicBezTo>
                  <a:cubicBezTo>
                    <a:pt x="132" y="41"/>
                    <a:pt x="132" y="41"/>
                    <a:pt x="132" y="41"/>
                  </a:cubicBezTo>
                  <a:cubicBezTo>
                    <a:pt x="134" y="23"/>
                    <a:pt x="120" y="4"/>
                    <a:pt x="103" y="2"/>
                  </a:cubicBezTo>
                  <a:cubicBezTo>
                    <a:pt x="86" y="0"/>
                    <a:pt x="70" y="12"/>
                    <a:pt x="66" y="28"/>
                  </a:cubicBezTo>
                  <a:cubicBezTo>
                    <a:pt x="63" y="12"/>
                    <a:pt x="48" y="0"/>
                    <a:pt x="31" y="1"/>
                  </a:cubicBezTo>
                  <a:cubicBezTo>
                    <a:pt x="13" y="3"/>
                    <a:pt x="0" y="19"/>
                    <a:pt x="2" y="37"/>
                  </a:cubicBezTo>
                  <a:cubicBezTo>
                    <a:pt x="7" y="80"/>
                    <a:pt x="7" y="80"/>
                    <a:pt x="7" y="80"/>
                  </a:cubicBezTo>
                  <a:cubicBezTo>
                    <a:pt x="9" y="96"/>
                    <a:pt x="23" y="108"/>
                    <a:pt x="39" y="108"/>
                  </a:cubicBezTo>
                  <a:cubicBezTo>
                    <a:pt x="40" y="108"/>
                    <a:pt x="41" y="108"/>
                    <a:pt x="42" y="108"/>
                  </a:cubicBezTo>
                  <a:cubicBezTo>
                    <a:pt x="49" y="108"/>
                    <a:pt x="54" y="105"/>
                    <a:pt x="59" y="101"/>
                  </a:cubicBezTo>
                  <a:cubicBezTo>
                    <a:pt x="60" y="116"/>
                    <a:pt x="71" y="129"/>
                    <a:pt x="87" y="130"/>
                  </a:cubicBezTo>
                  <a:cubicBezTo>
                    <a:pt x="88" y="131"/>
                    <a:pt x="89" y="131"/>
                    <a:pt x="91" y="131"/>
                  </a:cubicBezTo>
                  <a:cubicBezTo>
                    <a:pt x="100" y="131"/>
                    <a:pt x="108" y="127"/>
                    <a:pt x="114" y="120"/>
                  </a:cubicBezTo>
                  <a:cubicBezTo>
                    <a:pt x="114" y="136"/>
                    <a:pt x="125" y="151"/>
                    <a:pt x="142" y="155"/>
                  </a:cubicBezTo>
                  <a:cubicBezTo>
                    <a:pt x="145" y="155"/>
                    <a:pt x="147" y="155"/>
                    <a:pt x="150" y="155"/>
                  </a:cubicBezTo>
                  <a:cubicBezTo>
                    <a:pt x="162" y="155"/>
                    <a:pt x="174" y="149"/>
                    <a:pt x="180" y="140"/>
                  </a:cubicBezTo>
                  <a:cubicBezTo>
                    <a:pt x="179" y="150"/>
                    <a:pt x="179" y="150"/>
                    <a:pt x="179" y="150"/>
                  </a:cubicBezTo>
                  <a:cubicBezTo>
                    <a:pt x="177" y="168"/>
                    <a:pt x="189" y="184"/>
                    <a:pt x="207" y="186"/>
                  </a:cubicBezTo>
                  <a:cubicBezTo>
                    <a:pt x="208" y="186"/>
                    <a:pt x="209" y="186"/>
                    <a:pt x="211" y="186"/>
                  </a:cubicBezTo>
                  <a:cubicBezTo>
                    <a:pt x="226" y="186"/>
                    <a:pt x="240" y="174"/>
                    <a:pt x="242" y="158"/>
                  </a:cubicBezTo>
                  <a:cubicBezTo>
                    <a:pt x="250" y="93"/>
                    <a:pt x="250" y="93"/>
                    <a:pt x="250" y="93"/>
                  </a:cubicBezTo>
                  <a:cubicBezTo>
                    <a:pt x="252" y="75"/>
                    <a:pt x="240" y="59"/>
                    <a:pt x="222"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2" name="Freeform 14">
              <a:extLst>
                <a:ext uri="{FF2B5EF4-FFF2-40B4-BE49-F238E27FC236}">
                  <a16:creationId xmlns:a16="http://schemas.microsoft.com/office/drawing/2014/main" xmlns="" id="{85824556-5560-43CA-A034-C0FF16EE9E87}"/>
                </a:ext>
              </a:extLst>
            </p:cNvPr>
            <p:cNvSpPr>
              <a:spLocks/>
            </p:cNvSpPr>
            <p:nvPr/>
          </p:nvSpPr>
          <p:spPr bwMode="auto">
            <a:xfrm>
              <a:off x="2373" y="1588"/>
              <a:ext cx="1267" cy="725"/>
            </a:xfrm>
            <a:custGeom>
              <a:avLst/>
              <a:gdLst/>
              <a:ahLst/>
              <a:cxnLst>
                <a:cxn ang="0">
                  <a:pos x="466" y="90"/>
                </a:cxn>
                <a:cxn ang="0">
                  <a:pos x="374" y="95"/>
                </a:cxn>
                <a:cxn ang="0">
                  <a:pos x="193" y="6"/>
                </a:cxn>
                <a:cxn ang="0">
                  <a:pos x="153" y="7"/>
                </a:cxn>
                <a:cxn ang="0">
                  <a:pos x="20" y="80"/>
                </a:cxn>
                <a:cxn ang="0">
                  <a:pos x="15" y="138"/>
                </a:cxn>
                <a:cxn ang="0">
                  <a:pos x="72" y="152"/>
                </a:cxn>
                <a:cxn ang="0">
                  <a:pos x="172" y="93"/>
                </a:cxn>
                <a:cxn ang="0">
                  <a:pos x="241" y="127"/>
                </a:cxn>
                <a:cxn ang="0">
                  <a:pos x="484" y="307"/>
                </a:cxn>
                <a:cxn ang="0">
                  <a:pos x="524" y="298"/>
                </a:cxn>
                <a:cxn ang="0">
                  <a:pos x="466" y="90"/>
                </a:cxn>
              </a:cxnLst>
              <a:rect l="0" t="0" r="r" b="b"/>
              <a:pathLst>
                <a:path w="536" h="307">
                  <a:moveTo>
                    <a:pt x="466" y="90"/>
                  </a:moveTo>
                  <a:cubicBezTo>
                    <a:pt x="374" y="95"/>
                    <a:pt x="374" y="95"/>
                    <a:pt x="374" y="95"/>
                  </a:cubicBezTo>
                  <a:cubicBezTo>
                    <a:pt x="193" y="6"/>
                    <a:pt x="193" y="6"/>
                    <a:pt x="193" y="6"/>
                  </a:cubicBezTo>
                  <a:cubicBezTo>
                    <a:pt x="180" y="0"/>
                    <a:pt x="165" y="0"/>
                    <a:pt x="153" y="7"/>
                  </a:cubicBezTo>
                  <a:cubicBezTo>
                    <a:pt x="20" y="80"/>
                    <a:pt x="20" y="80"/>
                    <a:pt x="20" y="80"/>
                  </a:cubicBezTo>
                  <a:cubicBezTo>
                    <a:pt x="0" y="92"/>
                    <a:pt x="3" y="118"/>
                    <a:pt x="15" y="138"/>
                  </a:cubicBezTo>
                  <a:cubicBezTo>
                    <a:pt x="26" y="158"/>
                    <a:pt x="52" y="164"/>
                    <a:pt x="72" y="152"/>
                  </a:cubicBezTo>
                  <a:cubicBezTo>
                    <a:pt x="172" y="93"/>
                    <a:pt x="172" y="93"/>
                    <a:pt x="172" y="93"/>
                  </a:cubicBezTo>
                  <a:cubicBezTo>
                    <a:pt x="241" y="127"/>
                    <a:pt x="241" y="127"/>
                    <a:pt x="241" y="127"/>
                  </a:cubicBezTo>
                  <a:cubicBezTo>
                    <a:pt x="484" y="307"/>
                    <a:pt x="484" y="307"/>
                    <a:pt x="484" y="307"/>
                  </a:cubicBezTo>
                  <a:cubicBezTo>
                    <a:pt x="524" y="298"/>
                    <a:pt x="524" y="298"/>
                    <a:pt x="524" y="298"/>
                  </a:cubicBezTo>
                  <a:cubicBezTo>
                    <a:pt x="536" y="159"/>
                    <a:pt x="466" y="90"/>
                    <a:pt x="466" y="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3" name="Freeform 15">
              <a:extLst>
                <a:ext uri="{FF2B5EF4-FFF2-40B4-BE49-F238E27FC236}">
                  <a16:creationId xmlns:a16="http://schemas.microsoft.com/office/drawing/2014/main" xmlns="" id="{75B9CF6D-A6C8-4E87-9839-250C2F254525}"/>
                </a:ext>
              </a:extLst>
            </p:cNvPr>
            <p:cNvSpPr>
              <a:spLocks/>
            </p:cNvSpPr>
            <p:nvPr/>
          </p:nvSpPr>
          <p:spPr bwMode="auto">
            <a:xfrm>
              <a:off x="3006" y="2368"/>
              <a:ext cx="1" cy="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4" name="Freeform 16">
              <a:extLst>
                <a:ext uri="{FF2B5EF4-FFF2-40B4-BE49-F238E27FC236}">
                  <a16:creationId xmlns:a16="http://schemas.microsoft.com/office/drawing/2014/main" xmlns="" id="{70B59F1C-B2BC-41C0-A8B3-0AF008BB92BD}"/>
                </a:ext>
              </a:extLst>
            </p:cNvPr>
            <p:cNvSpPr>
              <a:spLocks/>
            </p:cNvSpPr>
            <p:nvPr/>
          </p:nvSpPr>
          <p:spPr bwMode="auto">
            <a:xfrm>
              <a:off x="3122" y="2292"/>
              <a:ext cx="1" cy="3"/>
            </a:xfrm>
            <a:custGeom>
              <a:avLst/>
              <a:gdLst/>
              <a:ahLst/>
              <a:cxnLst>
                <a:cxn ang="0">
                  <a:pos x="0" y="0"/>
                </a:cxn>
                <a:cxn ang="0">
                  <a:pos x="0" y="1"/>
                </a:cxn>
                <a:cxn ang="0">
                  <a:pos x="0" y="0"/>
                </a:cxn>
              </a:cxnLst>
              <a:rect l="0" t="0" r="r" b="b"/>
              <a:pathLst>
                <a:path h="1">
                  <a:moveTo>
                    <a:pt x="0" y="0"/>
                  </a:moveTo>
                  <a:cubicBezTo>
                    <a:pt x="0" y="1"/>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5" name="Freeform 17">
              <a:extLst>
                <a:ext uri="{FF2B5EF4-FFF2-40B4-BE49-F238E27FC236}">
                  <a16:creationId xmlns:a16="http://schemas.microsoft.com/office/drawing/2014/main" xmlns="" id="{CFB0AB67-EFE3-4F53-9B38-99C571B74C4C}"/>
                </a:ext>
              </a:extLst>
            </p:cNvPr>
            <p:cNvSpPr>
              <a:spLocks/>
            </p:cNvSpPr>
            <p:nvPr/>
          </p:nvSpPr>
          <p:spPr bwMode="auto">
            <a:xfrm>
              <a:off x="2936" y="2550"/>
              <a:ext cx="30" cy="23"/>
            </a:xfrm>
            <a:custGeom>
              <a:avLst/>
              <a:gdLst/>
              <a:ahLst/>
              <a:cxnLst>
                <a:cxn ang="0">
                  <a:pos x="0" y="1"/>
                </a:cxn>
                <a:cxn ang="0">
                  <a:pos x="13" y="10"/>
                </a:cxn>
                <a:cxn ang="0">
                  <a:pos x="0" y="0"/>
                </a:cxn>
                <a:cxn ang="0">
                  <a:pos x="0" y="1"/>
                </a:cxn>
              </a:cxnLst>
              <a:rect l="0" t="0" r="r" b="b"/>
              <a:pathLst>
                <a:path w="13" h="10">
                  <a:moveTo>
                    <a:pt x="0" y="1"/>
                  </a:moveTo>
                  <a:cubicBezTo>
                    <a:pt x="13" y="10"/>
                    <a:pt x="13" y="10"/>
                    <a:pt x="13" y="1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6" name="Freeform 18">
              <a:extLst>
                <a:ext uri="{FF2B5EF4-FFF2-40B4-BE49-F238E27FC236}">
                  <a16:creationId xmlns:a16="http://schemas.microsoft.com/office/drawing/2014/main" xmlns="" id="{2BBF5431-8875-40A3-BABD-EF7E6F0AE22D}"/>
                </a:ext>
              </a:extLst>
            </p:cNvPr>
            <p:cNvSpPr>
              <a:spLocks/>
            </p:cNvSpPr>
            <p:nvPr/>
          </p:nvSpPr>
          <p:spPr bwMode="auto">
            <a:xfrm>
              <a:off x="3151" y="2271"/>
              <a:ext cx="139" cy="99"/>
            </a:xfrm>
            <a:custGeom>
              <a:avLst/>
              <a:gdLst/>
              <a:ahLst/>
              <a:cxnLst>
                <a:cxn ang="0">
                  <a:pos x="59" y="42"/>
                </a:cxn>
                <a:cxn ang="0">
                  <a:pos x="0" y="0"/>
                </a:cxn>
                <a:cxn ang="0">
                  <a:pos x="0" y="0"/>
                </a:cxn>
                <a:cxn ang="0">
                  <a:pos x="0" y="0"/>
                </a:cxn>
                <a:cxn ang="0">
                  <a:pos x="59" y="42"/>
                </a:cxn>
              </a:cxnLst>
              <a:rect l="0" t="0" r="r" b="b"/>
              <a:pathLst>
                <a:path w="59" h="42">
                  <a:moveTo>
                    <a:pt x="59" y="42"/>
                  </a:moveTo>
                  <a:cubicBezTo>
                    <a:pt x="0" y="0"/>
                    <a:pt x="0" y="0"/>
                    <a:pt x="0" y="0"/>
                  </a:cubicBezTo>
                  <a:cubicBezTo>
                    <a:pt x="0" y="0"/>
                    <a:pt x="0" y="0"/>
                    <a:pt x="0" y="0"/>
                  </a:cubicBezTo>
                  <a:cubicBezTo>
                    <a:pt x="0" y="0"/>
                    <a:pt x="0" y="0"/>
                    <a:pt x="0" y="0"/>
                  </a:cubicBezTo>
                  <a:lnTo>
                    <a:pt x="59"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7" name="Freeform 19">
              <a:extLst>
                <a:ext uri="{FF2B5EF4-FFF2-40B4-BE49-F238E27FC236}">
                  <a16:creationId xmlns:a16="http://schemas.microsoft.com/office/drawing/2014/main" xmlns="" id="{A18E8D99-A7CE-40EC-A91D-8EF7F3A344DA}"/>
                </a:ext>
              </a:extLst>
            </p:cNvPr>
            <p:cNvSpPr>
              <a:spLocks/>
            </p:cNvSpPr>
            <p:nvPr/>
          </p:nvSpPr>
          <p:spPr bwMode="auto">
            <a:xfrm>
              <a:off x="2165" y="1735"/>
              <a:ext cx="1359" cy="987"/>
            </a:xfrm>
            <a:custGeom>
              <a:avLst/>
              <a:gdLst/>
              <a:ahLst/>
              <a:cxnLst>
                <a:cxn ang="0">
                  <a:pos x="451" y="186"/>
                </a:cxn>
                <a:cxn ang="0">
                  <a:pos x="265" y="60"/>
                </a:cxn>
                <a:cxn ang="0">
                  <a:pos x="188" y="100"/>
                </a:cxn>
                <a:cxn ang="0">
                  <a:pos x="96" y="3"/>
                </a:cxn>
                <a:cxn ang="0">
                  <a:pos x="94" y="0"/>
                </a:cxn>
                <a:cxn ang="0">
                  <a:pos x="3" y="244"/>
                </a:cxn>
                <a:cxn ang="0">
                  <a:pos x="13" y="239"/>
                </a:cxn>
                <a:cxn ang="0">
                  <a:pos x="54" y="213"/>
                </a:cxn>
                <a:cxn ang="0">
                  <a:pos x="93" y="229"/>
                </a:cxn>
                <a:cxn ang="0">
                  <a:pos x="165" y="237"/>
                </a:cxn>
                <a:cxn ang="0">
                  <a:pos x="206" y="224"/>
                </a:cxn>
                <a:cxn ang="0">
                  <a:pos x="252" y="268"/>
                </a:cxn>
                <a:cxn ang="0">
                  <a:pos x="300" y="329"/>
                </a:cxn>
                <a:cxn ang="0">
                  <a:pos x="300" y="334"/>
                </a:cxn>
                <a:cxn ang="0">
                  <a:pos x="340" y="413"/>
                </a:cxn>
                <a:cxn ang="0">
                  <a:pos x="373" y="407"/>
                </a:cxn>
                <a:cxn ang="0">
                  <a:pos x="339" y="355"/>
                </a:cxn>
                <a:cxn ang="0">
                  <a:pos x="326" y="345"/>
                </a:cxn>
                <a:cxn ang="0">
                  <a:pos x="324" y="334"/>
                </a:cxn>
                <a:cxn ang="0">
                  <a:pos x="338" y="334"/>
                </a:cxn>
                <a:cxn ang="0">
                  <a:pos x="408" y="383"/>
                </a:cxn>
                <a:cxn ang="0">
                  <a:pos x="441" y="376"/>
                </a:cxn>
                <a:cxn ang="0">
                  <a:pos x="426" y="336"/>
                </a:cxn>
                <a:cxn ang="0">
                  <a:pos x="349" y="271"/>
                </a:cxn>
                <a:cxn ang="0">
                  <a:pos x="356" y="268"/>
                </a:cxn>
                <a:cxn ang="0">
                  <a:pos x="361" y="269"/>
                </a:cxn>
                <a:cxn ang="0">
                  <a:pos x="477" y="353"/>
                </a:cxn>
                <a:cxn ang="0">
                  <a:pos x="515" y="347"/>
                </a:cxn>
                <a:cxn ang="0">
                  <a:pos x="483" y="294"/>
                </a:cxn>
                <a:cxn ang="0">
                  <a:pos x="405" y="237"/>
                </a:cxn>
                <a:cxn ang="0">
                  <a:pos x="405" y="236"/>
                </a:cxn>
                <a:cxn ang="0">
                  <a:pos x="417" y="227"/>
                </a:cxn>
                <a:cxn ang="0">
                  <a:pos x="476" y="269"/>
                </a:cxn>
                <a:cxn ang="0">
                  <a:pos x="544" y="312"/>
                </a:cxn>
                <a:cxn ang="0">
                  <a:pos x="560" y="261"/>
                </a:cxn>
              </a:cxnLst>
              <a:rect l="0" t="0" r="r" b="b"/>
              <a:pathLst>
                <a:path w="575" h="418">
                  <a:moveTo>
                    <a:pt x="560" y="261"/>
                  </a:moveTo>
                  <a:cubicBezTo>
                    <a:pt x="451" y="186"/>
                    <a:pt x="451" y="186"/>
                    <a:pt x="451" y="186"/>
                  </a:cubicBezTo>
                  <a:cubicBezTo>
                    <a:pt x="320" y="88"/>
                    <a:pt x="320" y="88"/>
                    <a:pt x="320" y="88"/>
                  </a:cubicBezTo>
                  <a:cubicBezTo>
                    <a:pt x="265" y="60"/>
                    <a:pt x="265" y="60"/>
                    <a:pt x="265" y="60"/>
                  </a:cubicBezTo>
                  <a:cubicBezTo>
                    <a:pt x="262" y="58"/>
                    <a:pt x="262" y="58"/>
                    <a:pt x="262" y="58"/>
                  </a:cubicBezTo>
                  <a:cubicBezTo>
                    <a:pt x="188" y="100"/>
                    <a:pt x="188" y="100"/>
                    <a:pt x="188" y="100"/>
                  </a:cubicBezTo>
                  <a:cubicBezTo>
                    <a:pt x="152" y="122"/>
                    <a:pt x="116" y="126"/>
                    <a:pt x="91" y="99"/>
                  </a:cubicBezTo>
                  <a:cubicBezTo>
                    <a:pt x="66" y="72"/>
                    <a:pt x="68" y="29"/>
                    <a:pt x="96" y="3"/>
                  </a:cubicBezTo>
                  <a:cubicBezTo>
                    <a:pt x="99" y="0"/>
                    <a:pt x="99" y="0"/>
                    <a:pt x="99" y="0"/>
                  </a:cubicBezTo>
                  <a:cubicBezTo>
                    <a:pt x="94" y="0"/>
                    <a:pt x="94" y="0"/>
                    <a:pt x="94" y="0"/>
                  </a:cubicBezTo>
                  <a:cubicBezTo>
                    <a:pt x="63" y="0"/>
                    <a:pt x="63" y="0"/>
                    <a:pt x="63" y="0"/>
                  </a:cubicBezTo>
                  <a:cubicBezTo>
                    <a:pt x="0" y="107"/>
                    <a:pt x="3" y="244"/>
                    <a:pt x="3" y="244"/>
                  </a:cubicBezTo>
                  <a:cubicBezTo>
                    <a:pt x="3" y="244"/>
                    <a:pt x="3" y="244"/>
                    <a:pt x="9" y="245"/>
                  </a:cubicBezTo>
                  <a:cubicBezTo>
                    <a:pt x="9" y="242"/>
                    <a:pt x="10" y="241"/>
                    <a:pt x="13" y="239"/>
                  </a:cubicBezTo>
                  <a:cubicBezTo>
                    <a:pt x="14" y="237"/>
                    <a:pt x="15" y="235"/>
                    <a:pt x="16" y="233"/>
                  </a:cubicBezTo>
                  <a:cubicBezTo>
                    <a:pt x="26" y="222"/>
                    <a:pt x="39" y="214"/>
                    <a:pt x="54" y="213"/>
                  </a:cubicBezTo>
                  <a:cubicBezTo>
                    <a:pt x="56" y="212"/>
                    <a:pt x="58" y="212"/>
                    <a:pt x="60" y="212"/>
                  </a:cubicBezTo>
                  <a:cubicBezTo>
                    <a:pt x="72" y="212"/>
                    <a:pt x="84" y="223"/>
                    <a:pt x="93" y="229"/>
                  </a:cubicBezTo>
                  <a:cubicBezTo>
                    <a:pt x="104" y="222"/>
                    <a:pt x="118" y="218"/>
                    <a:pt x="131" y="219"/>
                  </a:cubicBezTo>
                  <a:cubicBezTo>
                    <a:pt x="144" y="221"/>
                    <a:pt x="156" y="227"/>
                    <a:pt x="165" y="237"/>
                  </a:cubicBezTo>
                  <a:cubicBezTo>
                    <a:pt x="173" y="232"/>
                    <a:pt x="183" y="223"/>
                    <a:pt x="193" y="223"/>
                  </a:cubicBezTo>
                  <a:cubicBezTo>
                    <a:pt x="198" y="223"/>
                    <a:pt x="202" y="223"/>
                    <a:pt x="206" y="224"/>
                  </a:cubicBezTo>
                  <a:cubicBezTo>
                    <a:pt x="222" y="228"/>
                    <a:pt x="236" y="237"/>
                    <a:pt x="244" y="250"/>
                  </a:cubicBezTo>
                  <a:cubicBezTo>
                    <a:pt x="248" y="256"/>
                    <a:pt x="250" y="262"/>
                    <a:pt x="252" y="268"/>
                  </a:cubicBezTo>
                  <a:cubicBezTo>
                    <a:pt x="273" y="271"/>
                    <a:pt x="291" y="286"/>
                    <a:pt x="297" y="306"/>
                  </a:cubicBezTo>
                  <a:cubicBezTo>
                    <a:pt x="299" y="311"/>
                    <a:pt x="300" y="318"/>
                    <a:pt x="300" y="329"/>
                  </a:cubicBezTo>
                  <a:cubicBezTo>
                    <a:pt x="300" y="329"/>
                    <a:pt x="300" y="329"/>
                    <a:pt x="300" y="329"/>
                  </a:cubicBezTo>
                  <a:cubicBezTo>
                    <a:pt x="300" y="330"/>
                    <a:pt x="300" y="332"/>
                    <a:pt x="300" y="334"/>
                  </a:cubicBezTo>
                  <a:cubicBezTo>
                    <a:pt x="295" y="382"/>
                    <a:pt x="295" y="382"/>
                    <a:pt x="295" y="382"/>
                  </a:cubicBezTo>
                  <a:cubicBezTo>
                    <a:pt x="340" y="413"/>
                    <a:pt x="340" y="413"/>
                    <a:pt x="340" y="413"/>
                  </a:cubicBezTo>
                  <a:cubicBezTo>
                    <a:pt x="344" y="416"/>
                    <a:pt x="349" y="418"/>
                    <a:pt x="353" y="418"/>
                  </a:cubicBezTo>
                  <a:cubicBezTo>
                    <a:pt x="361" y="418"/>
                    <a:pt x="368" y="414"/>
                    <a:pt x="373" y="407"/>
                  </a:cubicBezTo>
                  <a:cubicBezTo>
                    <a:pt x="380" y="398"/>
                    <a:pt x="379" y="386"/>
                    <a:pt x="372" y="378"/>
                  </a:cubicBezTo>
                  <a:cubicBezTo>
                    <a:pt x="339" y="355"/>
                    <a:pt x="339" y="355"/>
                    <a:pt x="339" y="355"/>
                  </a:cubicBezTo>
                  <a:cubicBezTo>
                    <a:pt x="326" y="346"/>
                    <a:pt x="326" y="346"/>
                    <a:pt x="326" y="346"/>
                  </a:cubicBezTo>
                  <a:cubicBezTo>
                    <a:pt x="326" y="346"/>
                    <a:pt x="326" y="345"/>
                    <a:pt x="326" y="345"/>
                  </a:cubicBezTo>
                  <a:cubicBezTo>
                    <a:pt x="326" y="345"/>
                    <a:pt x="326" y="345"/>
                    <a:pt x="326" y="345"/>
                  </a:cubicBezTo>
                  <a:cubicBezTo>
                    <a:pt x="322" y="342"/>
                    <a:pt x="321" y="337"/>
                    <a:pt x="324" y="334"/>
                  </a:cubicBezTo>
                  <a:cubicBezTo>
                    <a:pt x="326" y="330"/>
                    <a:pt x="331" y="329"/>
                    <a:pt x="335" y="332"/>
                  </a:cubicBezTo>
                  <a:cubicBezTo>
                    <a:pt x="338" y="334"/>
                    <a:pt x="338" y="334"/>
                    <a:pt x="338" y="334"/>
                  </a:cubicBezTo>
                  <a:cubicBezTo>
                    <a:pt x="338" y="334"/>
                    <a:pt x="338" y="334"/>
                    <a:pt x="338" y="334"/>
                  </a:cubicBezTo>
                  <a:cubicBezTo>
                    <a:pt x="408" y="383"/>
                    <a:pt x="408" y="383"/>
                    <a:pt x="408" y="383"/>
                  </a:cubicBezTo>
                  <a:cubicBezTo>
                    <a:pt x="412" y="385"/>
                    <a:pt x="417" y="387"/>
                    <a:pt x="421" y="387"/>
                  </a:cubicBezTo>
                  <a:cubicBezTo>
                    <a:pt x="429" y="387"/>
                    <a:pt x="436" y="383"/>
                    <a:pt x="441" y="376"/>
                  </a:cubicBezTo>
                  <a:cubicBezTo>
                    <a:pt x="449" y="366"/>
                    <a:pt x="446" y="351"/>
                    <a:pt x="435" y="343"/>
                  </a:cubicBezTo>
                  <a:cubicBezTo>
                    <a:pt x="426" y="336"/>
                    <a:pt x="426" y="336"/>
                    <a:pt x="426" y="336"/>
                  </a:cubicBezTo>
                  <a:cubicBezTo>
                    <a:pt x="351" y="282"/>
                    <a:pt x="351" y="282"/>
                    <a:pt x="351" y="282"/>
                  </a:cubicBezTo>
                  <a:cubicBezTo>
                    <a:pt x="348" y="280"/>
                    <a:pt x="347" y="275"/>
                    <a:pt x="349" y="271"/>
                  </a:cubicBezTo>
                  <a:cubicBezTo>
                    <a:pt x="351" y="269"/>
                    <a:pt x="353" y="268"/>
                    <a:pt x="356" y="268"/>
                  </a:cubicBezTo>
                  <a:cubicBezTo>
                    <a:pt x="356" y="268"/>
                    <a:pt x="356" y="268"/>
                    <a:pt x="356" y="268"/>
                  </a:cubicBezTo>
                  <a:cubicBezTo>
                    <a:pt x="356" y="268"/>
                    <a:pt x="356" y="268"/>
                    <a:pt x="356" y="268"/>
                  </a:cubicBezTo>
                  <a:cubicBezTo>
                    <a:pt x="358" y="268"/>
                    <a:pt x="359" y="268"/>
                    <a:pt x="361" y="269"/>
                  </a:cubicBezTo>
                  <a:cubicBezTo>
                    <a:pt x="455" y="337"/>
                    <a:pt x="455" y="337"/>
                    <a:pt x="455" y="337"/>
                  </a:cubicBezTo>
                  <a:cubicBezTo>
                    <a:pt x="477" y="353"/>
                    <a:pt x="477" y="353"/>
                    <a:pt x="477" y="353"/>
                  </a:cubicBezTo>
                  <a:cubicBezTo>
                    <a:pt x="481" y="356"/>
                    <a:pt x="490" y="357"/>
                    <a:pt x="495" y="357"/>
                  </a:cubicBezTo>
                  <a:cubicBezTo>
                    <a:pt x="502" y="357"/>
                    <a:pt x="510" y="353"/>
                    <a:pt x="515" y="347"/>
                  </a:cubicBezTo>
                  <a:cubicBezTo>
                    <a:pt x="522" y="336"/>
                    <a:pt x="519" y="321"/>
                    <a:pt x="509" y="313"/>
                  </a:cubicBezTo>
                  <a:cubicBezTo>
                    <a:pt x="483" y="294"/>
                    <a:pt x="483" y="294"/>
                    <a:pt x="483" y="294"/>
                  </a:cubicBezTo>
                  <a:cubicBezTo>
                    <a:pt x="408" y="240"/>
                    <a:pt x="408" y="240"/>
                    <a:pt x="408" y="240"/>
                  </a:cubicBezTo>
                  <a:cubicBezTo>
                    <a:pt x="407" y="239"/>
                    <a:pt x="406" y="238"/>
                    <a:pt x="405" y="237"/>
                  </a:cubicBezTo>
                  <a:cubicBezTo>
                    <a:pt x="405" y="236"/>
                    <a:pt x="405" y="236"/>
                    <a:pt x="405" y="236"/>
                  </a:cubicBezTo>
                  <a:cubicBezTo>
                    <a:pt x="405" y="236"/>
                    <a:pt x="405" y="236"/>
                    <a:pt x="405" y="236"/>
                  </a:cubicBezTo>
                  <a:cubicBezTo>
                    <a:pt x="404" y="234"/>
                    <a:pt x="405" y="231"/>
                    <a:pt x="406" y="229"/>
                  </a:cubicBezTo>
                  <a:cubicBezTo>
                    <a:pt x="409" y="226"/>
                    <a:pt x="413" y="225"/>
                    <a:pt x="417" y="227"/>
                  </a:cubicBezTo>
                  <a:cubicBezTo>
                    <a:pt x="417" y="227"/>
                    <a:pt x="417" y="227"/>
                    <a:pt x="417" y="227"/>
                  </a:cubicBezTo>
                  <a:cubicBezTo>
                    <a:pt x="476" y="269"/>
                    <a:pt x="476" y="269"/>
                    <a:pt x="476" y="269"/>
                  </a:cubicBezTo>
                  <a:cubicBezTo>
                    <a:pt x="530" y="309"/>
                    <a:pt x="530" y="309"/>
                    <a:pt x="530" y="309"/>
                  </a:cubicBezTo>
                  <a:cubicBezTo>
                    <a:pt x="535" y="311"/>
                    <a:pt x="539" y="312"/>
                    <a:pt x="544" y="312"/>
                  </a:cubicBezTo>
                  <a:cubicBezTo>
                    <a:pt x="552" y="312"/>
                    <a:pt x="561" y="308"/>
                    <a:pt x="567" y="300"/>
                  </a:cubicBezTo>
                  <a:cubicBezTo>
                    <a:pt x="575" y="287"/>
                    <a:pt x="572" y="270"/>
                    <a:pt x="560" y="2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spTree>
    <p:extLst>
      <p:ext uri="{BB962C8B-B14F-4D97-AF65-F5344CB8AC3E}">
        <p14:creationId xmlns:p14="http://schemas.microsoft.com/office/powerpoint/2010/main" val="3351136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Top Corners Snipped 4">
            <a:extLst>
              <a:ext uri="{FF2B5EF4-FFF2-40B4-BE49-F238E27FC236}">
                <a16:creationId xmlns:a16="http://schemas.microsoft.com/office/drawing/2014/main" xmlns="" id="{DB067B8E-7551-4D8D-A7CB-A0257DA108C0}"/>
              </a:ext>
            </a:extLst>
          </p:cNvPr>
          <p:cNvSpPr/>
          <p:nvPr/>
        </p:nvSpPr>
        <p:spPr>
          <a:xfrm rot="16200000">
            <a:off x="7462148" y="1018517"/>
            <a:ext cx="3569260" cy="4874451"/>
          </a:xfrm>
          <a:prstGeom prst="snip2SameRect">
            <a:avLst>
              <a:gd name="adj1" fmla="val 10707"/>
              <a:gd name="adj2" fmla="val 0"/>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82" name="Rectangle: Top Corners Snipped 181">
            <a:extLst>
              <a:ext uri="{FF2B5EF4-FFF2-40B4-BE49-F238E27FC236}">
                <a16:creationId xmlns:a16="http://schemas.microsoft.com/office/drawing/2014/main" xmlns="" id="{89F089B6-2A00-4C9A-A39A-E8694BB6007C}"/>
              </a:ext>
            </a:extLst>
          </p:cNvPr>
          <p:cNvSpPr/>
          <p:nvPr/>
        </p:nvSpPr>
        <p:spPr>
          <a:xfrm rot="16200000">
            <a:off x="9572162" y="2395465"/>
            <a:ext cx="3219516" cy="2133369"/>
          </a:xfrm>
          <a:prstGeom prst="snip2SameRect">
            <a:avLst>
              <a:gd name="adj1" fmla="val 5014"/>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314" name="Freeform 19">
            <a:extLst>
              <a:ext uri="{FF2B5EF4-FFF2-40B4-BE49-F238E27FC236}">
                <a16:creationId xmlns:a16="http://schemas.microsoft.com/office/drawing/2014/main" xmlns="" id="{A57DA249-90C5-4325-A1C4-A21B1C0A575F}"/>
              </a:ext>
            </a:extLst>
          </p:cNvPr>
          <p:cNvSpPr>
            <a:spLocks/>
          </p:cNvSpPr>
          <p:nvPr/>
        </p:nvSpPr>
        <p:spPr bwMode="auto">
          <a:xfrm rot="489232" flipV="1">
            <a:off x="2056799" y="3533695"/>
            <a:ext cx="2819165" cy="1889943"/>
          </a:xfrm>
          <a:custGeom>
            <a:avLst/>
            <a:gdLst>
              <a:gd name="T0" fmla="*/ 1869 w 1869"/>
              <a:gd name="T1" fmla="*/ 202 h 1255"/>
              <a:gd name="T2" fmla="*/ 1747 w 1869"/>
              <a:gd name="T3" fmla="*/ 22 h 1255"/>
              <a:gd name="T4" fmla="*/ 1634 w 1869"/>
              <a:gd name="T5" fmla="*/ 0 h 1255"/>
              <a:gd name="T6" fmla="*/ 0 w 1869"/>
              <a:gd name="T7" fmla="*/ 1099 h 1255"/>
              <a:gd name="T8" fmla="*/ 95 w 1869"/>
              <a:gd name="T9" fmla="*/ 1240 h 1255"/>
              <a:gd name="T10" fmla="*/ 141 w 1869"/>
              <a:gd name="T11" fmla="*/ 1255 h 1255"/>
              <a:gd name="T12" fmla="*/ 734 w 1869"/>
              <a:gd name="T13" fmla="*/ 1063 h 1255"/>
              <a:gd name="T14" fmla="*/ 1847 w 1869"/>
              <a:gd name="T15" fmla="*/ 315 h 1255"/>
              <a:gd name="T16" fmla="*/ 1869 w 1869"/>
              <a:gd name="T17" fmla="*/ 202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255">
                <a:moveTo>
                  <a:pt x="1869" y="202"/>
                </a:moveTo>
                <a:cubicBezTo>
                  <a:pt x="1832" y="139"/>
                  <a:pt x="1791" y="79"/>
                  <a:pt x="1747" y="22"/>
                </a:cubicBezTo>
                <a:cubicBezTo>
                  <a:pt x="1634" y="0"/>
                  <a:pt x="1634" y="0"/>
                  <a:pt x="1634" y="0"/>
                </a:cubicBezTo>
                <a:cubicBezTo>
                  <a:pt x="0" y="1099"/>
                  <a:pt x="0" y="1099"/>
                  <a:pt x="0" y="1099"/>
                </a:cubicBezTo>
                <a:cubicBezTo>
                  <a:pt x="95" y="1240"/>
                  <a:pt x="95" y="1240"/>
                  <a:pt x="95" y="1240"/>
                </a:cubicBezTo>
                <a:cubicBezTo>
                  <a:pt x="141" y="1255"/>
                  <a:pt x="141" y="1255"/>
                  <a:pt x="141" y="1255"/>
                </a:cubicBezTo>
                <a:cubicBezTo>
                  <a:pt x="734" y="1063"/>
                  <a:pt x="734" y="1063"/>
                  <a:pt x="734" y="1063"/>
                </a:cubicBezTo>
                <a:cubicBezTo>
                  <a:pt x="1847" y="315"/>
                  <a:pt x="1847" y="315"/>
                  <a:pt x="1847" y="315"/>
                </a:cubicBezTo>
                <a:lnTo>
                  <a:pt x="1869" y="202"/>
                </a:lnTo>
                <a:close/>
              </a:path>
            </a:pathLst>
          </a:custGeom>
          <a:solidFill>
            <a:srgbClr val="6D207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sp>
        <p:nvSpPr>
          <p:cNvPr id="223" name="Freeform 18">
            <a:extLst>
              <a:ext uri="{FF2B5EF4-FFF2-40B4-BE49-F238E27FC236}">
                <a16:creationId xmlns:a16="http://schemas.microsoft.com/office/drawing/2014/main" xmlns="" id="{A2F4F964-D02A-4846-82D7-A1C4AF8E35EB}"/>
              </a:ext>
            </a:extLst>
          </p:cNvPr>
          <p:cNvSpPr>
            <a:spLocks/>
          </p:cNvSpPr>
          <p:nvPr/>
        </p:nvSpPr>
        <p:spPr bwMode="auto">
          <a:xfrm>
            <a:off x="1990143" y="3377372"/>
            <a:ext cx="3050561" cy="573075"/>
          </a:xfrm>
          <a:custGeom>
            <a:avLst/>
            <a:gdLst>
              <a:gd name="T0" fmla="*/ 2020 w 2023"/>
              <a:gd name="T1" fmla="*/ 303 h 384"/>
              <a:gd name="T2" fmla="*/ 2023 w 2023"/>
              <a:gd name="T3" fmla="*/ 200 h 384"/>
              <a:gd name="T4" fmla="*/ 2020 w 2023"/>
              <a:gd name="T5" fmla="*/ 89 h 384"/>
              <a:gd name="T6" fmla="*/ 1935 w 2023"/>
              <a:gd name="T7" fmla="*/ 4 h 384"/>
              <a:gd name="T8" fmla="*/ 588 w 2023"/>
              <a:gd name="T9" fmla="*/ 4 h 384"/>
              <a:gd name="T10" fmla="*/ 593 w 2023"/>
              <a:gd name="T11" fmla="*/ 0 h 384"/>
              <a:gd name="T12" fmla="*/ 0 w 2023"/>
              <a:gd name="T13" fmla="*/ 192 h 384"/>
              <a:gd name="T14" fmla="*/ 594 w 2023"/>
              <a:gd name="T15" fmla="*/ 384 h 384"/>
              <a:gd name="T16" fmla="*/ 1939 w 2023"/>
              <a:gd name="T17" fmla="*/ 384 h 384"/>
              <a:gd name="T18" fmla="*/ 2020 w 2023"/>
              <a:gd name="T19" fmla="*/ 303 h 384"/>
              <a:gd name="connsiteX0" fmla="*/ 9985 w 10000"/>
              <a:gd name="connsiteY0" fmla="*/ 7787 h 9896"/>
              <a:gd name="connsiteX1" fmla="*/ 10000 w 10000"/>
              <a:gd name="connsiteY1" fmla="*/ 5104 h 9896"/>
              <a:gd name="connsiteX2" fmla="*/ 9985 w 10000"/>
              <a:gd name="connsiteY2" fmla="*/ 2214 h 9896"/>
              <a:gd name="connsiteX3" fmla="*/ 9565 w 10000"/>
              <a:gd name="connsiteY3" fmla="*/ 0 h 9896"/>
              <a:gd name="connsiteX4" fmla="*/ 2907 w 10000"/>
              <a:gd name="connsiteY4" fmla="*/ 0 h 9896"/>
              <a:gd name="connsiteX5" fmla="*/ 0 w 10000"/>
              <a:gd name="connsiteY5" fmla="*/ 4896 h 9896"/>
              <a:gd name="connsiteX6" fmla="*/ 2936 w 10000"/>
              <a:gd name="connsiteY6" fmla="*/ 9896 h 9896"/>
              <a:gd name="connsiteX7" fmla="*/ 9585 w 10000"/>
              <a:gd name="connsiteY7" fmla="*/ 9896 h 9896"/>
              <a:gd name="connsiteX8" fmla="*/ 9985 w 10000"/>
              <a:gd name="connsiteY8" fmla="*/ 7787 h 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9896">
                <a:moveTo>
                  <a:pt x="9985" y="7787"/>
                </a:moveTo>
                <a:cubicBezTo>
                  <a:pt x="9995" y="6901"/>
                  <a:pt x="10000" y="5990"/>
                  <a:pt x="10000" y="5104"/>
                </a:cubicBezTo>
                <a:cubicBezTo>
                  <a:pt x="10000" y="4141"/>
                  <a:pt x="9995" y="3177"/>
                  <a:pt x="9985" y="2214"/>
                </a:cubicBezTo>
                <a:lnTo>
                  <a:pt x="9565" y="0"/>
                </a:lnTo>
                <a:lnTo>
                  <a:pt x="2907" y="0"/>
                </a:lnTo>
                <a:lnTo>
                  <a:pt x="0" y="4896"/>
                </a:lnTo>
                <a:lnTo>
                  <a:pt x="2936" y="9896"/>
                </a:lnTo>
                <a:lnTo>
                  <a:pt x="9585" y="9896"/>
                </a:lnTo>
                <a:cubicBezTo>
                  <a:pt x="9718" y="9193"/>
                  <a:pt x="9852" y="8490"/>
                  <a:pt x="9985" y="7787"/>
                </a:cubicBezTo>
                <a:close/>
              </a:path>
            </a:pathLst>
          </a:custGeom>
          <a:solidFill>
            <a:srgbClr val="470A6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sp>
        <p:nvSpPr>
          <p:cNvPr id="225" name="Freeform 19">
            <a:extLst>
              <a:ext uri="{FF2B5EF4-FFF2-40B4-BE49-F238E27FC236}">
                <a16:creationId xmlns:a16="http://schemas.microsoft.com/office/drawing/2014/main" xmlns="" id="{7285E73D-FC8C-4583-854A-FFDAB7F9FC62}"/>
              </a:ext>
            </a:extLst>
          </p:cNvPr>
          <p:cNvSpPr>
            <a:spLocks/>
          </p:cNvSpPr>
          <p:nvPr/>
        </p:nvSpPr>
        <p:spPr bwMode="auto">
          <a:xfrm rot="21110768">
            <a:off x="2056799" y="1912081"/>
            <a:ext cx="2819165" cy="1889943"/>
          </a:xfrm>
          <a:custGeom>
            <a:avLst/>
            <a:gdLst>
              <a:gd name="T0" fmla="*/ 1869 w 1869"/>
              <a:gd name="T1" fmla="*/ 202 h 1255"/>
              <a:gd name="T2" fmla="*/ 1747 w 1869"/>
              <a:gd name="T3" fmla="*/ 22 h 1255"/>
              <a:gd name="T4" fmla="*/ 1634 w 1869"/>
              <a:gd name="T5" fmla="*/ 0 h 1255"/>
              <a:gd name="T6" fmla="*/ 0 w 1869"/>
              <a:gd name="T7" fmla="*/ 1099 h 1255"/>
              <a:gd name="T8" fmla="*/ 95 w 1869"/>
              <a:gd name="T9" fmla="*/ 1240 h 1255"/>
              <a:gd name="T10" fmla="*/ 141 w 1869"/>
              <a:gd name="T11" fmla="*/ 1255 h 1255"/>
              <a:gd name="T12" fmla="*/ 734 w 1869"/>
              <a:gd name="T13" fmla="*/ 1063 h 1255"/>
              <a:gd name="T14" fmla="*/ 1847 w 1869"/>
              <a:gd name="T15" fmla="*/ 315 h 1255"/>
              <a:gd name="T16" fmla="*/ 1869 w 1869"/>
              <a:gd name="T17" fmla="*/ 202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255">
                <a:moveTo>
                  <a:pt x="1869" y="202"/>
                </a:moveTo>
                <a:cubicBezTo>
                  <a:pt x="1832" y="139"/>
                  <a:pt x="1791" y="79"/>
                  <a:pt x="1747" y="22"/>
                </a:cubicBezTo>
                <a:cubicBezTo>
                  <a:pt x="1634" y="0"/>
                  <a:pt x="1634" y="0"/>
                  <a:pt x="1634" y="0"/>
                </a:cubicBezTo>
                <a:cubicBezTo>
                  <a:pt x="0" y="1099"/>
                  <a:pt x="0" y="1099"/>
                  <a:pt x="0" y="1099"/>
                </a:cubicBezTo>
                <a:cubicBezTo>
                  <a:pt x="95" y="1240"/>
                  <a:pt x="95" y="1240"/>
                  <a:pt x="95" y="1240"/>
                </a:cubicBezTo>
                <a:cubicBezTo>
                  <a:pt x="141" y="1255"/>
                  <a:pt x="141" y="1255"/>
                  <a:pt x="141" y="1255"/>
                </a:cubicBezTo>
                <a:cubicBezTo>
                  <a:pt x="734" y="1063"/>
                  <a:pt x="734" y="1063"/>
                  <a:pt x="734" y="1063"/>
                </a:cubicBezTo>
                <a:cubicBezTo>
                  <a:pt x="1847" y="315"/>
                  <a:pt x="1847" y="315"/>
                  <a:pt x="1847" y="315"/>
                </a:cubicBezTo>
                <a:lnTo>
                  <a:pt x="1869" y="202"/>
                </a:lnTo>
                <a:close/>
              </a:path>
            </a:pathLst>
          </a:custGeom>
          <a:solidFill>
            <a:srgbClr val="48369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sp>
        <p:nvSpPr>
          <p:cNvPr id="228" name="Rectangle 227">
            <a:extLst>
              <a:ext uri="{FF2B5EF4-FFF2-40B4-BE49-F238E27FC236}">
                <a16:creationId xmlns:a16="http://schemas.microsoft.com/office/drawing/2014/main" xmlns="" id="{ECAD9390-4004-4548-80B4-7FC4850E16FC}"/>
              </a:ext>
            </a:extLst>
          </p:cNvPr>
          <p:cNvSpPr/>
          <p:nvPr/>
        </p:nvSpPr>
        <p:spPr>
          <a:xfrm rot="16200000" flipH="1" flipV="1">
            <a:off x="5230262" y="5547772"/>
            <a:ext cx="68118" cy="68118"/>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41" name="Rectangle 240">
            <a:extLst>
              <a:ext uri="{FF2B5EF4-FFF2-40B4-BE49-F238E27FC236}">
                <a16:creationId xmlns:a16="http://schemas.microsoft.com/office/drawing/2014/main" xmlns="" id="{15448EA5-2136-4B24-AC47-ED02A5C60C70}"/>
              </a:ext>
            </a:extLst>
          </p:cNvPr>
          <p:cNvSpPr/>
          <p:nvPr/>
        </p:nvSpPr>
        <p:spPr>
          <a:xfrm rot="5400000" flipH="1">
            <a:off x="5230262" y="3631334"/>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42" name="Rectangle 241">
            <a:extLst>
              <a:ext uri="{FF2B5EF4-FFF2-40B4-BE49-F238E27FC236}">
                <a16:creationId xmlns:a16="http://schemas.microsoft.com/office/drawing/2014/main" xmlns="" id="{F362E046-8505-4AC6-A381-6049EA0C599A}"/>
              </a:ext>
            </a:extLst>
          </p:cNvPr>
          <p:cNvSpPr/>
          <p:nvPr/>
        </p:nvSpPr>
        <p:spPr>
          <a:xfrm>
            <a:off x="5412214" y="1490469"/>
            <a:ext cx="1217744" cy="523220"/>
          </a:xfrm>
          <a:prstGeom prst="rect">
            <a:avLst/>
          </a:prstGeom>
        </p:spPr>
        <p:txBody>
          <a:bodyPr wrap="none" l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83698"/>
                </a:solidFill>
                <a:effectLst/>
                <a:uLnTx/>
                <a:uFillTx/>
                <a:latin typeface="Arial"/>
                <a:ea typeface="+mn-ea"/>
                <a:cs typeface="+mn-cs"/>
              </a:rPr>
              <a:t>Joint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83698"/>
                </a:solidFill>
                <a:effectLst/>
                <a:uLnTx/>
                <a:uFillTx/>
                <a:latin typeface="Arial"/>
                <a:ea typeface="+mn-ea"/>
                <a:cs typeface="+mn-cs"/>
              </a:rPr>
              <a:t>Innovation</a:t>
            </a:r>
          </a:p>
        </p:txBody>
      </p:sp>
      <p:sp>
        <p:nvSpPr>
          <p:cNvPr id="243" name="Rectangle 242">
            <a:extLst>
              <a:ext uri="{FF2B5EF4-FFF2-40B4-BE49-F238E27FC236}">
                <a16:creationId xmlns:a16="http://schemas.microsoft.com/office/drawing/2014/main" xmlns="" id="{CBCF7948-3414-4608-A41A-43F199B80454}"/>
              </a:ext>
            </a:extLst>
          </p:cNvPr>
          <p:cNvSpPr/>
          <p:nvPr/>
        </p:nvSpPr>
        <p:spPr>
          <a:xfrm>
            <a:off x="5412214" y="3375031"/>
            <a:ext cx="1379406" cy="523220"/>
          </a:xfrm>
          <a:prstGeom prst="rect">
            <a:avLst/>
          </a:prstGeom>
        </p:spPr>
        <p:txBody>
          <a:bodyPr wrap="square" l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70A68"/>
                </a:solidFill>
                <a:effectLst/>
                <a:uLnTx/>
                <a:uFillTx/>
                <a:latin typeface="Arial"/>
                <a:ea typeface="+mn-ea"/>
                <a:cs typeface="+mn-cs"/>
              </a:rPr>
              <a:t>Business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70A68"/>
                </a:solidFill>
                <a:effectLst/>
                <a:uLnTx/>
                <a:uFillTx/>
                <a:latin typeface="Arial"/>
                <a:ea typeface="+mn-ea"/>
                <a:cs typeface="+mn-cs"/>
              </a:rPr>
              <a:t>and Industry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70A68"/>
                </a:solidFill>
                <a:effectLst/>
                <a:uLnTx/>
                <a:uFillTx/>
                <a:latin typeface="Arial"/>
                <a:ea typeface="+mn-ea"/>
                <a:cs typeface="+mn-cs"/>
              </a:rPr>
              <a:t>Solutions</a:t>
            </a:r>
          </a:p>
        </p:txBody>
      </p:sp>
      <p:grpSp>
        <p:nvGrpSpPr>
          <p:cNvPr id="10" name="Group 9">
            <a:extLst>
              <a:ext uri="{FF2B5EF4-FFF2-40B4-BE49-F238E27FC236}">
                <a16:creationId xmlns:a16="http://schemas.microsoft.com/office/drawing/2014/main" xmlns="" id="{C232E90D-A6C3-4F13-8FA4-76666A8E13BF}"/>
              </a:ext>
            </a:extLst>
          </p:cNvPr>
          <p:cNvGrpSpPr/>
          <p:nvPr/>
        </p:nvGrpSpPr>
        <p:grpSpPr>
          <a:xfrm>
            <a:off x="726917" y="1685301"/>
            <a:ext cx="3960000" cy="3960000"/>
            <a:chOff x="726917" y="1685301"/>
            <a:chExt cx="3960000" cy="3960000"/>
          </a:xfrm>
        </p:grpSpPr>
        <p:grpSp>
          <p:nvGrpSpPr>
            <p:cNvPr id="9" name="Group 8">
              <a:extLst>
                <a:ext uri="{FF2B5EF4-FFF2-40B4-BE49-F238E27FC236}">
                  <a16:creationId xmlns:a16="http://schemas.microsoft.com/office/drawing/2014/main" xmlns="" id="{8E96690D-9710-4195-832E-79534251C537}"/>
                </a:ext>
              </a:extLst>
            </p:cNvPr>
            <p:cNvGrpSpPr/>
            <p:nvPr/>
          </p:nvGrpSpPr>
          <p:grpSpPr>
            <a:xfrm>
              <a:off x="726917" y="1685301"/>
              <a:ext cx="3960000" cy="3960000"/>
              <a:chOff x="726917" y="1685301"/>
              <a:chExt cx="3960000" cy="3960000"/>
            </a:xfrm>
          </p:grpSpPr>
          <p:grpSp>
            <p:nvGrpSpPr>
              <p:cNvPr id="92" name="Group 91">
                <a:extLst>
                  <a:ext uri="{FF2B5EF4-FFF2-40B4-BE49-F238E27FC236}">
                    <a16:creationId xmlns:a16="http://schemas.microsoft.com/office/drawing/2014/main" xmlns="" id="{8E6EDC94-E780-4E24-BC10-2859B484DDB8}"/>
                  </a:ext>
                </a:extLst>
              </p:cNvPr>
              <p:cNvGrpSpPr/>
              <p:nvPr/>
            </p:nvGrpSpPr>
            <p:grpSpPr>
              <a:xfrm>
                <a:off x="726917" y="1685301"/>
                <a:ext cx="3960000" cy="3960000"/>
                <a:chOff x="638584" y="420405"/>
                <a:chExt cx="6019800" cy="6019800"/>
              </a:xfrm>
            </p:grpSpPr>
            <p:sp>
              <p:nvSpPr>
                <p:cNvPr id="172" name="Freeform 21">
                  <a:extLst>
                    <a:ext uri="{FF2B5EF4-FFF2-40B4-BE49-F238E27FC236}">
                      <a16:creationId xmlns:a16="http://schemas.microsoft.com/office/drawing/2014/main" xmlns="" id="{1A7D2708-46B2-45DD-9AC0-E076AD9B3404}"/>
                    </a:ext>
                  </a:extLst>
                </p:cNvPr>
                <p:cNvSpPr>
                  <a:spLocks/>
                </p:cNvSpPr>
                <p:nvPr/>
              </p:nvSpPr>
              <p:spPr bwMode="auto">
                <a:xfrm>
                  <a:off x="1043488" y="811550"/>
                  <a:ext cx="5225207" cy="5234899"/>
                </a:xfrm>
                <a:custGeom>
                  <a:avLst/>
                  <a:gdLst>
                    <a:gd name="T0" fmla="*/ 2751 w 3464"/>
                    <a:gd name="T1" fmla="*/ 343 h 3475"/>
                    <a:gd name="T2" fmla="*/ 2724 w 3464"/>
                    <a:gd name="T3" fmla="*/ 264 h 3475"/>
                    <a:gd name="T4" fmla="*/ 2725 w 3464"/>
                    <a:gd name="T5" fmla="*/ 263 h 3475"/>
                    <a:gd name="T6" fmla="*/ 2298 w 3464"/>
                    <a:gd name="T7" fmla="*/ 53 h 3475"/>
                    <a:gd name="T8" fmla="*/ 2281 w 3464"/>
                    <a:gd name="T9" fmla="*/ 100 h 3475"/>
                    <a:gd name="T10" fmla="*/ 2228 w 3464"/>
                    <a:gd name="T11" fmla="*/ 83 h 3475"/>
                    <a:gd name="T12" fmla="*/ 2243 w 3464"/>
                    <a:gd name="T13" fmla="*/ 35 h 3475"/>
                    <a:gd name="T14" fmla="*/ 2106 w 3464"/>
                    <a:gd name="T15" fmla="*/ 0 h 3475"/>
                    <a:gd name="T16" fmla="*/ 2095 w 3464"/>
                    <a:gd name="T17" fmla="*/ 49 h 3475"/>
                    <a:gd name="T18" fmla="*/ 1732 w 3464"/>
                    <a:gd name="T19" fmla="*/ 11 h 3475"/>
                    <a:gd name="T20" fmla="*/ 457 w 3464"/>
                    <a:gd name="T21" fmla="*/ 571 h 3475"/>
                    <a:gd name="T22" fmla="*/ 437 w 3464"/>
                    <a:gd name="T23" fmla="*/ 552 h 3475"/>
                    <a:gd name="T24" fmla="*/ 396 w 3464"/>
                    <a:gd name="T25" fmla="*/ 598 h 3475"/>
                    <a:gd name="T26" fmla="*/ 417 w 3464"/>
                    <a:gd name="T27" fmla="*/ 616 h 3475"/>
                    <a:gd name="T28" fmla="*/ 379 w 3464"/>
                    <a:gd name="T29" fmla="*/ 662 h 3475"/>
                    <a:gd name="T30" fmla="*/ 357 w 3464"/>
                    <a:gd name="T31" fmla="*/ 645 h 3475"/>
                    <a:gd name="T32" fmla="*/ 320 w 3464"/>
                    <a:gd name="T33" fmla="*/ 694 h 3475"/>
                    <a:gd name="T34" fmla="*/ 342 w 3464"/>
                    <a:gd name="T35" fmla="*/ 710 h 3475"/>
                    <a:gd name="T36" fmla="*/ 307 w 3464"/>
                    <a:gd name="T37" fmla="*/ 759 h 3475"/>
                    <a:gd name="T38" fmla="*/ 284 w 3464"/>
                    <a:gd name="T39" fmla="*/ 743 h 3475"/>
                    <a:gd name="T40" fmla="*/ 250 w 3464"/>
                    <a:gd name="T41" fmla="*/ 794 h 3475"/>
                    <a:gd name="T42" fmla="*/ 273 w 3464"/>
                    <a:gd name="T43" fmla="*/ 809 h 3475"/>
                    <a:gd name="T44" fmla="*/ 0 w 3464"/>
                    <a:gd name="T45" fmla="*/ 1743 h 3475"/>
                    <a:gd name="T46" fmla="*/ 111 w 3464"/>
                    <a:gd name="T47" fmla="*/ 2354 h 3475"/>
                    <a:gd name="T48" fmla="*/ 75 w 3464"/>
                    <a:gd name="T49" fmla="*/ 2368 h 3475"/>
                    <a:gd name="T50" fmla="*/ 166 w 3464"/>
                    <a:gd name="T51" fmla="*/ 2571 h 3475"/>
                    <a:gd name="T52" fmla="*/ 273 w 3464"/>
                    <a:gd name="T53" fmla="*/ 2514 h 3475"/>
                    <a:gd name="T54" fmla="*/ 580 w 3464"/>
                    <a:gd name="T55" fmla="*/ 2921 h 3475"/>
                    <a:gd name="T56" fmla="*/ 593 w 3464"/>
                    <a:gd name="T57" fmla="*/ 3016 h 3475"/>
                    <a:gd name="T58" fmla="*/ 566 w 3464"/>
                    <a:gd name="T59" fmla="*/ 3047 h 3475"/>
                    <a:gd name="T60" fmla="*/ 552 w 3464"/>
                    <a:gd name="T61" fmla="*/ 3063 h 3475"/>
                    <a:gd name="T62" fmla="*/ 1211 w 3464"/>
                    <a:gd name="T63" fmla="*/ 3435 h 3475"/>
                    <a:gd name="T64" fmla="*/ 1222 w 3464"/>
                    <a:gd name="T65" fmla="*/ 3399 h 3475"/>
                    <a:gd name="T66" fmla="*/ 1732 w 3464"/>
                    <a:gd name="T67" fmla="*/ 3475 h 3475"/>
                    <a:gd name="T68" fmla="*/ 2440 w 3464"/>
                    <a:gd name="T69" fmla="*/ 3324 h 3475"/>
                    <a:gd name="T70" fmla="*/ 2440 w 3464"/>
                    <a:gd name="T71" fmla="*/ 3323 h 3475"/>
                    <a:gd name="T72" fmla="*/ 2463 w 3464"/>
                    <a:gd name="T73" fmla="*/ 3268 h 3475"/>
                    <a:gd name="T74" fmla="*/ 2923 w 3464"/>
                    <a:gd name="T75" fmla="*/ 2938 h 3475"/>
                    <a:gd name="T76" fmla="*/ 2955 w 3464"/>
                    <a:gd name="T77" fmla="*/ 2970 h 3475"/>
                    <a:gd name="T78" fmla="*/ 3464 w 3464"/>
                    <a:gd name="T79" fmla="*/ 1743 h 3475"/>
                    <a:gd name="T80" fmla="*/ 2751 w 3464"/>
                    <a:gd name="T81" fmla="*/ 34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64" h="3475">
                      <a:moveTo>
                        <a:pt x="2751" y="343"/>
                      </a:moveTo>
                      <a:cubicBezTo>
                        <a:pt x="2724" y="264"/>
                        <a:pt x="2724" y="264"/>
                        <a:pt x="2724" y="264"/>
                      </a:cubicBezTo>
                      <a:cubicBezTo>
                        <a:pt x="2725" y="263"/>
                        <a:pt x="2725" y="263"/>
                        <a:pt x="2725" y="263"/>
                      </a:cubicBezTo>
                      <a:cubicBezTo>
                        <a:pt x="2594" y="175"/>
                        <a:pt x="2450" y="103"/>
                        <a:pt x="2298" y="53"/>
                      </a:cubicBezTo>
                      <a:cubicBezTo>
                        <a:pt x="2281" y="100"/>
                        <a:pt x="2281" y="100"/>
                        <a:pt x="2281" y="100"/>
                      </a:cubicBezTo>
                      <a:cubicBezTo>
                        <a:pt x="2264" y="94"/>
                        <a:pt x="2246" y="88"/>
                        <a:pt x="2228" y="83"/>
                      </a:cubicBezTo>
                      <a:cubicBezTo>
                        <a:pt x="2243" y="35"/>
                        <a:pt x="2243" y="35"/>
                        <a:pt x="2243" y="35"/>
                      </a:cubicBezTo>
                      <a:cubicBezTo>
                        <a:pt x="2198" y="22"/>
                        <a:pt x="2152" y="10"/>
                        <a:pt x="2106" y="0"/>
                      </a:cubicBezTo>
                      <a:cubicBezTo>
                        <a:pt x="2095" y="49"/>
                        <a:pt x="2095" y="49"/>
                        <a:pt x="2095" y="49"/>
                      </a:cubicBezTo>
                      <a:cubicBezTo>
                        <a:pt x="1978" y="24"/>
                        <a:pt x="1856" y="11"/>
                        <a:pt x="1732" y="11"/>
                      </a:cubicBezTo>
                      <a:cubicBezTo>
                        <a:pt x="1228" y="11"/>
                        <a:pt x="774" y="227"/>
                        <a:pt x="457" y="571"/>
                      </a:cubicBezTo>
                      <a:cubicBezTo>
                        <a:pt x="437" y="552"/>
                        <a:pt x="437" y="552"/>
                        <a:pt x="437" y="552"/>
                      </a:cubicBezTo>
                      <a:cubicBezTo>
                        <a:pt x="423" y="567"/>
                        <a:pt x="410" y="582"/>
                        <a:pt x="396" y="598"/>
                      </a:cubicBezTo>
                      <a:cubicBezTo>
                        <a:pt x="417" y="616"/>
                        <a:pt x="417" y="616"/>
                        <a:pt x="417" y="616"/>
                      </a:cubicBezTo>
                      <a:cubicBezTo>
                        <a:pt x="404" y="631"/>
                        <a:pt x="391" y="646"/>
                        <a:pt x="379" y="662"/>
                      </a:cubicBezTo>
                      <a:cubicBezTo>
                        <a:pt x="357" y="645"/>
                        <a:pt x="357" y="645"/>
                        <a:pt x="357" y="645"/>
                      </a:cubicBezTo>
                      <a:cubicBezTo>
                        <a:pt x="345" y="661"/>
                        <a:pt x="332" y="677"/>
                        <a:pt x="320" y="694"/>
                      </a:cubicBezTo>
                      <a:cubicBezTo>
                        <a:pt x="342" y="710"/>
                        <a:pt x="342" y="710"/>
                        <a:pt x="342" y="710"/>
                      </a:cubicBezTo>
                      <a:cubicBezTo>
                        <a:pt x="330" y="726"/>
                        <a:pt x="318" y="742"/>
                        <a:pt x="307" y="759"/>
                      </a:cubicBezTo>
                      <a:cubicBezTo>
                        <a:pt x="284" y="743"/>
                        <a:pt x="284" y="743"/>
                        <a:pt x="284" y="743"/>
                      </a:cubicBezTo>
                      <a:cubicBezTo>
                        <a:pt x="273" y="760"/>
                        <a:pt x="261" y="777"/>
                        <a:pt x="250" y="794"/>
                      </a:cubicBezTo>
                      <a:cubicBezTo>
                        <a:pt x="273" y="809"/>
                        <a:pt x="273" y="809"/>
                        <a:pt x="273" y="809"/>
                      </a:cubicBezTo>
                      <a:cubicBezTo>
                        <a:pt x="100" y="1079"/>
                        <a:pt x="0" y="1399"/>
                        <a:pt x="0" y="1743"/>
                      </a:cubicBezTo>
                      <a:cubicBezTo>
                        <a:pt x="0" y="1958"/>
                        <a:pt x="39" y="2164"/>
                        <a:pt x="111" y="2354"/>
                      </a:cubicBezTo>
                      <a:cubicBezTo>
                        <a:pt x="75" y="2368"/>
                        <a:pt x="75" y="2368"/>
                        <a:pt x="75" y="2368"/>
                      </a:cubicBezTo>
                      <a:cubicBezTo>
                        <a:pt x="101" y="2438"/>
                        <a:pt x="132" y="2506"/>
                        <a:pt x="166" y="2571"/>
                      </a:cubicBezTo>
                      <a:cubicBezTo>
                        <a:pt x="273" y="2514"/>
                        <a:pt x="273" y="2514"/>
                        <a:pt x="273" y="2514"/>
                      </a:cubicBezTo>
                      <a:cubicBezTo>
                        <a:pt x="354" y="2665"/>
                        <a:pt x="458" y="2802"/>
                        <a:pt x="580" y="2921"/>
                      </a:cubicBezTo>
                      <a:cubicBezTo>
                        <a:pt x="593" y="3016"/>
                        <a:pt x="593" y="3016"/>
                        <a:pt x="593" y="3016"/>
                      </a:cubicBezTo>
                      <a:cubicBezTo>
                        <a:pt x="566" y="3047"/>
                        <a:pt x="566" y="3047"/>
                        <a:pt x="566" y="3047"/>
                      </a:cubicBezTo>
                      <a:cubicBezTo>
                        <a:pt x="552" y="3063"/>
                        <a:pt x="552" y="3063"/>
                        <a:pt x="552" y="3063"/>
                      </a:cubicBezTo>
                      <a:cubicBezTo>
                        <a:pt x="740" y="3231"/>
                        <a:pt x="964" y="3360"/>
                        <a:pt x="1211" y="3435"/>
                      </a:cubicBezTo>
                      <a:cubicBezTo>
                        <a:pt x="1222" y="3399"/>
                        <a:pt x="1222" y="3399"/>
                        <a:pt x="1222" y="3399"/>
                      </a:cubicBezTo>
                      <a:cubicBezTo>
                        <a:pt x="1383" y="3448"/>
                        <a:pt x="1554" y="3475"/>
                        <a:pt x="1732" y="3475"/>
                      </a:cubicBezTo>
                      <a:cubicBezTo>
                        <a:pt x="1984" y="3475"/>
                        <a:pt x="2224" y="3421"/>
                        <a:pt x="2440" y="3324"/>
                      </a:cubicBezTo>
                      <a:cubicBezTo>
                        <a:pt x="2440" y="3323"/>
                        <a:pt x="2440" y="3323"/>
                        <a:pt x="2440" y="3323"/>
                      </a:cubicBezTo>
                      <a:cubicBezTo>
                        <a:pt x="2463" y="3268"/>
                        <a:pt x="2463" y="3268"/>
                        <a:pt x="2463" y="3268"/>
                      </a:cubicBezTo>
                      <a:cubicBezTo>
                        <a:pt x="2635" y="3184"/>
                        <a:pt x="2790" y="3072"/>
                        <a:pt x="2923" y="2938"/>
                      </a:cubicBezTo>
                      <a:cubicBezTo>
                        <a:pt x="2955" y="2970"/>
                        <a:pt x="2955" y="2970"/>
                        <a:pt x="2955" y="2970"/>
                      </a:cubicBezTo>
                      <a:cubicBezTo>
                        <a:pt x="3269" y="2656"/>
                        <a:pt x="3464" y="2222"/>
                        <a:pt x="3464" y="1743"/>
                      </a:cubicBezTo>
                      <a:cubicBezTo>
                        <a:pt x="3464" y="1167"/>
                        <a:pt x="3183" y="657"/>
                        <a:pt x="2751" y="34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73" name="Oval 172">
                  <a:extLst>
                    <a:ext uri="{FF2B5EF4-FFF2-40B4-BE49-F238E27FC236}">
                      <a16:creationId xmlns:a16="http://schemas.microsoft.com/office/drawing/2014/main" xmlns="" id="{FCBA6831-DF7A-499D-BDDA-C3CE040B6147}"/>
                    </a:ext>
                  </a:extLst>
                </p:cNvPr>
                <p:cNvSpPr/>
                <p:nvPr/>
              </p:nvSpPr>
              <p:spPr>
                <a:xfrm>
                  <a:off x="638584" y="420405"/>
                  <a:ext cx="6019800" cy="6019800"/>
                </a:xfrm>
                <a:prstGeom prst="ellipse">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grpSp>
          <p:sp>
            <p:nvSpPr>
              <p:cNvPr id="93" name="TextBox 92">
                <a:extLst>
                  <a:ext uri="{FF2B5EF4-FFF2-40B4-BE49-F238E27FC236}">
                    <a16:creationId xmlns:a16="http://schemas.microsoft.com/office/drawing/2014/main" xmlns="" id="{0A0886E3-5D6F-477A-9FFC-77B251F99B83}"/>
                  </a:ext>
                </a:extLst>
              </p:cNvPr>
              <p:cNvSpPr txBox="1"/>
              <p:nvPr/>
            </p:nvSpPr>
            <p:spPr>
              <a:xfrm>
                <a:off x="1379816" y="2183795"/>
                <a:ext cx="2645974" cy="2479118"/>
              </a:xfrm>
              <a:prstGeom prst="rect">
                <a:avLst/>
              </a:prstGeom>
              <a:noFill/>
            </p:spPr>
            <p:txBody>
              <a:bodyPr wrap="square" lIns="54610" tIns="54610" rIns="54610" bIns="54610" rtlCol="0">
                <a:prstTxWarp prst="textArchUp">
                  <a:avLst>
                    <a:gd name="adj" fmla="val 12873342"/>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50" b="1" i="0" u="none" strike="noStrike" kern="1200" cap="none" spc="0" normalizeH="0" baseline="0" dirty="0">
                    <a:ln>
                      <a:noFill/>
                    </a:ln>
                    <a:solidFill>
                      <a:prstClr val="white"/>
                    </a:solidFill>
                    <a:effectLst/>
                    <a:uLnTx/>
                    <a:uFillTx/>
                    <a:latin typeface="Arial"/>
                    <a:ea typeface="+mn-ea"/>
                    <a:cs typeface="+mn-cs"/>
                  </a:rPr>
                  <a:t>Power of Alliance</a:t>
                </a:r>
              </a:p>
            </p:txBody>
          </p:sp>
          <p:sp>
            <p:nvSpPr>
              <p:cNvPr id="95" name="Freeform 5">
                <a:extLst>
                  <a:ext uri="{FF2B5EF4-FFF2-40B4-BE49-F238E27FC236}">
                    <a16:creationId xmlns:a16="http://schemas.microsoft.com/office/drawing/2014/main" xmlns="" id="{F1025B4C-5433-4CA7-BDE4-06774D8A3038}"/>
                  </a:ext>
                </a:extLst>
              </p:cNvPr>
              <p:cNvSpPr>
                <a:spLocks/>
              </p:cNvSpPr>
              <p:nvPr/>
            </p:nvSpPr>
            <p:spPr bwMode="auto">
              <a:xfrm>
                <a:off x="1611408" y="2562140"/>
                <a:ext cx="1002546" cy="955640"/>
              </a:xfrm>
              <a:custGeom>
                <a:avLst/>
                <a:gdLst>
                  <a:gd name="T0" fmla="*/ 2348 w 2348"/>
                  <a:gd name="T1" fmla="*/ 290 h 2240"/>
                  <a:gd name="T2" fmla="*/ 2348 w 2348"/>
                  <a:gd name="T3" fmla="*/ 260 h 2240"/>
                  <a:gd name="T4" fmla="*/ 2089 w 2348"/>
                  <a:gd name="T5" fmla="*/ 0 h 2240"/>
                  <a:gd name="T6" fmla="*/ 1240 w 2348"/>
                  <a:gd name="T7" fmla="*/ 316 h 2240"/>
                  <a:gd name="T8" fmla="*/ 1139 w 2348"/>
                  <a:gd name="T9" fmla="*/ 479 h 2240"/>
                  <a:gd name="T10" fmla="*/ 857 w 2348"/>
                  <a:gd name="T11" fmla="*/ 699 h 2240"/>
                  <a:gd name="T12" fmla="*/ 801 w 2348"/>
                  <a:gd name="T13" fmla="*/ 636 h 2240"/>
                  <a:gd name="T14" fmla="*/ 735 w 2348"/>
                  <a:gd name="T15" fmla="*/ 698 h 2240"/>
                  <a:gd name="T16" fmla="*/ 798 w 2348"/>
                  <a:gd name="T17" fmla="*/ 762 h 2240"/>
                  <a:gd name="T18" fmla="*/ 739 w 2348"/>
                  <a:gd name="T19" fmla="*/ 821 h 2240"/>
                  <a:gd name="T20" fmla="*/ 675 w 2348"/>
                  <a:gd name="T21" fmla="*/ 758 h 2240"/>
                  <a:gd name="T22" fmla="*/ 0 w 2348"/>
                  <a:gd name="T23" fmla="*/ 1959 h 2240"/>
                  <a:gd name="T24" fmla="*/ 282 w 2348"/>
                  <a:gd name="T25" fmla="*/ 2240 h 2240"/>
                  <a:gd name="T26" fmla="*/ 331 w 2348"/>
                  <a:gd name="T27" fmla="*/ 2240 h 2240"/>
                  <a:gd name="T28" fmla="*/ 1451 w 2348"/>
                  <a:gd name="T29" fmla="*/ 2240 h 2240"/>
                  <a:gd name="T30" fmla="*/ 1633 w 2348"/>
                  <a:gd name="T31" fmla="*/ 2240 h 2240"/>
                  <a:gd name="T32" fmla="*/ 2348 w 2348"/>
                  <a:gd name="T33" fmla="*/ 2240 h 2240"/>
                  <a:gd name="T34" fmla="*/ 2348 w 2348"/>
                  <a:gd name="T35" fmla="*/ 290 h 2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8" h="2240">
                    <a:moveTo>
                      <a:pt x="2348" y="290"/>
                    </a:moveTo>
                    <a:cubicBezTo>
                      <a:pt x="2348" y="260"/>
                      <a:pt x="2348" y="260"/>
                      <a:pt x="2348" y="260"/>
                    </a:cubicBezTo>
                    <a:cubicBezTo>
                      <a:pt x="2089" y="0"/>
                      <a:pt x="2089" y="0"/>
                      <a:pt x="2089" y="0"/>
                    </a:cubicBezTo>
                    <a:cubicBezTo>
                      <a:pt x="1784" y="57"/>
                      <a:pt x="1499" y="165"/>
                      <a:pt x="1240" y="316"/>
                    </a:cubicBezTo>
                    <a:cubicBezTo>
                      <a:pt x="1139" y="479"/>
                      <a:pt x="1139" y="479"/>
                      <a:pt x="1139" y="479"/>
                    </a:cubicBezTo>
                    <a:cubicBezTo>
                      <a:pt x="1040" y="546"/>
                      <a:pt x="946" y="619"/>
                      <a:pt x="857" y="699"/>
                    </a:cubicBezTo>
                    <a:cubicBezTo>
                      <a:pt x="801" y="636"/>
                      <a:pt x="801" y="636"/>
                      <a:pt x="801" y="636"/>
                    </a:cubicBezTo>
                    <a:cubicBezTo>
                      <a:pt x="779" y="656"/>
                      <a:pt x="757" y="677"/>
                      <a:pt x="735" y="698"/>
                    </a:cubicBezTo>
                    <a:cubicBezTo>
                      <a:pt x="798" y="762"/>
                      <a:pt x="798" y="762"/>
                      <a:pt x="798" y="762"/>
                    </a:cubicBezTo>
                    <a:cubicBezTo>
                      <a:pt x="778" y="782"/>
                      <a:pt x="758" y="801"/>
                      <a:pt x="739" y="821"/>
                    </a:cubicBezTo>
                    <a:cubicBezTo>
                      <a:pt x="675" y="758"/>
                      <a:pt x="675" y="758"/>
                      <a:pt x="675" y="758"/>
                    </a:cubicBezTo>
                    <a:cubicBezTo>
                      <a:pt x="354" y="1087"/>
                      <a:pt x="117" y="1499"/>
                      <a:pt x="0" y="1959"/>
                    </a:cubicBezTo>
                    <a:cubicBezTo>
                      <a:pt x="282" y="2240"/>
                      <a:pt x="282" y="2240"/>
                      <a:pt x="282" y="2240"/>
                    </a:cubicBezTo>
                    <a:cubicBezTo>
                      <a:pt x="331" y="2240"/>
                      <a:pt x="331" y="2240"/>
                      <a:pt x="331" y="2240"/>
                    </a:cubicBezTo>
                    <a:cubicBezTo>
                      <a:pt x="1451" y="2240"/>
                      <a:pt x="1451" y="2240"/>
                      <a:pt x="1451" y="2240"/>
                    </a:cubicBezTo>
                    <a:cubicBezTo>
                      <a:pt x="1633" y="2240"/>
                      <a:pt x="1633" y="2240"/>
                      <a:pt x="1633" y="2240"/>
                    </a:cubicBezTo>
                    <a:cubicBezTo>
                      <a:pt x="2348" y="2240"/>
                      <a:pt x="2348" y="2240"/>
                      <a:pt x="2348" y="2240"/>
                    </a:cubicBezTo>
                    <a:lnTo>
                      <a:pt x="2348" y="2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96" name="Freeform 6">
                <a:extLst>
                  <a:ext uri="{FF2B5EF4-FFF2-40B4-BE49-F238E27FC236}">
                    <a16:creationId xmlns:a16="http://schemas.microsoft.com/office/drawing/2014/main" xmlns="" id="{C4F7C3C8-F8E8-4B6F-A8E7-2561126919B2}"/>
                  </a:ext>
                </a:extLst>
              </p:cNvPr>
              <p:cNvSpPr>
                <a:spLocks/>
              </p:cNvSpPr>
              <p:nvPr/>
            </p:nvSpPr>
            <p:spPr bwMode="auto">
              <a:xfrm>
                <a:off x="2802180" y="2560594"/>
                <a:ext cx="1005227" cy="957188"/>
              </a:xfrm>
              <a:custGeom>
                <a:avLst/>
                <a:gdLst>
                  <a:gd name="T0" fmla="*/ 1791 w 2349"/>
                  <a:gd name="T1" fmla="*/ 888 h 2239"/>
                  <a:gd name="T2" fmla="*/ 1839 w 2349"/>
                  <a:gd name="T3" fmla="*/ 848 h 2239"/>
                  <a:gd name="T4" fmla="*/ 1776 w 2349"/>
                  <a:gd name="T5" fmla="*/ 777 h 2239"/>
                  <a:gd name="T6" fmla="*/ 1730 w 2349"/>
                  <a:gd name="T7" fmla="*/ 819 h 2239"/>
                  <a:gd name="T8" fmla="*/ 1666 w 2349"/>
                  <a:gd name="T9" fmla="*/ 752 h 2239"/>
                  <a:gd name="T10" fmla="*/ 1710 w 2349"/>
                  <a:gd name="T11" fmla="*/ 708 h 2239"/>
                  <a:gd name="T12" fmla="*/ 1754 w 2349"/>
                  <a:gd name="T13" fmla="*/ 666 h 2239"/>
                  <a:gd name="T14" fmla="*/ 1685 w 2349"/>
                  <a:gd name="T15" fmla="*/ 598 h 2239"/>
                  <a:gd name="T16" fmla="*/ 1643 w 2349"/>
                  <a:gd name="T17" fmla="*/ 641 h 2239"/>
                  <a:gd name="T18" fmla="*/ 1600 w 2349"/>
                  <a:gd name="T19" fmla="*/ 686 h 2239"/>
                  <a:gd name="T20" fmla="*/ 1531 w 2349"/>
                  <a:gd name="T21" fmla="*/ 624 h 2239"/>
                  <a:gd name="T22" fmla="*/ 1573 w 2349"/>
                  <a:gd name="T23" fmla="*/ 577 h 2239"/>
                  <a:gd name="T24" fmla="*/ 1501 w 2349"/>
                  <a:gd name="T25" fmla="*/ 515 h 2239"/>
                  <a:gd name="T26" fmla="*/ 1461 w 2349"/>
                  <a:gd name="T27" fmla="*/ 563 h 2239"/>
                  <a:gd name="T28" fmla="*/ 259 w 2349"/>
                  <a:gd name="T29" fmla="*/ 0 h 2239"/>
                  <a:gd name="T30" fmla="*/ 0 w 2349"/>
                  <a:gd name="T31" fmla="*/ 259 h 2239"/>
                  <a:gd name="T32" fmla="*/ 0 w 2349"/>
                  <a:gd name="T33" fmla="*/ 289 h 2239"/>
                  <a:gd name="T34" fmla="*/ 0 w 2349"/>
                  <a:gd name="T35" fmla="*/ 2239 h 2239"/>
                  <a:gd name="T36" fmla="*/ 731 w 2349"/>
                  <a:gd name="T37" fmla="*/ 2239 h 2239"/>
                  <a:gd name="T38" fmla="*/ 979 w 2349"/>
                  <a:gd name="T39" fmla="*/ 2239 h 2239"/>
                  <a:gd name="T40" fmla="*/ 2033 w 2349"/>
                  <a:gd name="T41" fmla="*/ 2239 h 2239"/>
                  <a:gd name="T42" fmla="*/ 2082 w 2349"/>
                  <a:gd name="T43" fmla="*/ 2239 h 2239"/>
                  <a:gd name="T44" fmla="*/ 2349 w 2349"/>
                  <a:gd name="T45" fmla="*/ 1973 h 2239"/>
                  <a:gd name="T46" fmla="*/ 1791 w 2349"/>
                  <a:gd name="T47" fmla="*/ 888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49" h="2239">
                    <a:moveTo>
                      <a:pt x="1791" y="888"/>
                    </a:moveTo>
                    <a:cubicBezTo>
                      <a:pt x="1839" y="848"/>
                      <a:pt x="1839" y="848"/>
                      <a:pt x="1839" y="848"/>
                    </a:cubicBezTo>
                    <a:cubicBezTo>
                      <a:pt x="1818" y="824"/>
                      <a:pt x="1797" y="800"/>
                      <a:pt x="1776" y="777"/>
                    </a:cubicBezTo>
                    <a:cubicBezTo>
                      <a:pt x="1730" y="819"/>
                      <a:pt x="1730" y="819"/>
                      <a:pt x="1730" y="819"/>
                    </a:cubicBezTo>
                    <a:cubicBezTo>
                      <a:pt x="1709" y="796"/>
                      <a:pt x="1688" y="774"/>
                      <a:pt x="1666" y="752"/>
                    </a:cubicBezTo>
                    <a:cubicBezTo>
                      <a:pt x="1710" y="708"/>
                      <a:pt x="1710" y="708"/>
                      <a:pt x="1710" y="708"/>
                    </a:cubicBezTo>
                    <a:cubicBezTo>
                      <a:pt x="1754" y="666"/>
                      <a:pt x="1754" y="666"/>
                      <a:pt x="1754" y="666"/>
                    </a:cubicBezTo>
                    <a:cubicBezTo>
                      <a:pt x="1731" y="643"/>
                      <a:pt x="1708" y="620"/>
                      <a:pt x="1685" y="598"/>
                    </a:cubicBezTo>
                    <a:cubicBezTo>
                      <a:pt x="1643" y="641"/>
                      <a:pt x="1643" y="641"/>
                      <a:pt x="1643" y="641"/>
                    </a:cubicBezTo>
                    <a:cubicBezTo>
                      <a:pt x="1600" y="686"/>
                      <a:pt x="1600" y="686"/>
                      <a:pt x="1600" y="686"/>
                    </a:cubicBezTo>
                    <a:cubicBezTo>
                      <a:pt x="1577" y="665"/>
                      <a:pt x="1555" y="644"/>
                      <a:pt x="1531" y="624"/>
                    </a:cubicBezTo>
                    <a:cubicBezTo>
                      <a:pt x="1573" y="577"/>
                      <a:pt x="1573" y="577"/>
                      <a:pt x="1573" y="577"/>
                    </a:cubicBezTo>
                    <a:cubicBezTo>
                      <a:pt x="1549" y="556"/>
                      <a:pt x="1525" y="536"/>
                      <a:pt x="1501" y="515"/>
                    </a:cubicBezTo>
                    <a:cubicBezTo>
                      <a:pt x="1461" y="563"/>
                      <a:pt x="1461" y="563"/>
                      <a:pt x="1461" y="563"/>
                    </a:cubicBezTo>
                    <a:cubicBezTo>
                      <a:pt x="1121" y="282"/>
                      <a:pt x="710" y="84"/>
                      <a:pt x="259" y="0"/>
                    </a:cubicBezTo>
                    <a:cubicBezTo>
                      <a:pt x="0" y="259"/>
                      <a:pt x="0" y="259"/>
                      <a:pt x="0" y="259"/>
                    </a:cubicBezTo>
                    <a:cubicBezTo>
                      <a:pt x="0" y="289"/>
                      <a:pt x="0" y="289"/>
                      <a:pt x="0" y="289"/>
                    </a:cubicBezTo>
                    <a:cubicBezTo>
                      <a:pt x="0" y="2239"/>
                      <a:pt x="0" y="2239"/>
                      <a:pt x="0" y="2239"/>
                    </a:cubicBezTo>
                    <a:cubicBezTo>
                      <a:pt x="731" y="2239"/>
                      <a:pt x="731" y="2239"/>
                      <a:pt x="731" y="2239"/>
                    </a:cubicBezTo>
                    <a:cubicBezTo>
                      <a:pt x="979" y="2239"/>
                      <a:pt x="979" y="2239"/>
                      <a:pt x="979" y="2239"/>
                    </a:cubicBezTo>
                    <a:cubicBezTo>
                      <a:pt x="2033" y="2239"/>
                      <a:pt x="2033" y="2239"/>
                      <a:pt x="2033" y="2239"/>
                    </a:cubicBezTo>
                    <a:cubicBezTo>
                      <a:pt x="2082" y="2239"/>
                      <a:pt x="2082" y="2239"/>
                      <a:pt x="2082" y="2239"/>
                    </a:cubicBezTo>
                    <a:cubicBezTo>
                      <a:pt x="2349" y="1973"/>
                      <a:pt x="2349" y="1973"/>
                      <a:pt x="2349" y="1973"/>
                    </a:cubicBezTo>
                    <a:cubicBezTo>
                      <a:pt x="2248" y="1566"/>
                      <a:pt x="2054" y="1197"/>
                      <a:pt x="1791" y="8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97" name="Freeform 7">
                <a:extLst>
                  <a:ext uri="{FF2B5EF4-FFF2-40B4-BE49-F238E27FC236}">
                    <a16:creationId xmlns:a16="http://schemas.microsoft.com/office/drawing/2014/main" xmlns="" id="{2482DB28-AB70-4666-A8D2-5DF8D35EF925}"/>
                  </a:ext>
                </a:extLst>
              </p:cNvPr>
              <p:cNvSpPr>
                <a:spLocks/>
              </p:cNvSpPr>
              <p:nvPr/>
            </p:nvSpPr>
            <p:spPr bwMode="auto">
              <a:xfrm>
                <a:off x="1610775" y="3757102"/>
                <a:ext cx="1003179" cy="927360"/>
              </a:xfrm>
              <a:custGeom>
                <a:avLst/>
                <a:gdLst>
                  <a:gd name="T0" fmla="*/ 2120 w 2348"/>
                  <a:gd name="T1" fmla="*/ 2172 h 2172"/>
                  <a:gd name="T2" fmla="*/ 2348 w 2348"/>
                  <a:gd name="T3" fmla="*/ 1944 h 2172"/>
                  <a:gd name="T4" fmla="*/ 2348 w 2348"/>
                  <a:gd name="T5" fmla="*/ 1913 h 2172"/>
                  <a:gd name="T6" fmla="*/ 2348 w 2348"/>
                  <a:gd name="T7" fmla="*/ 0 h 2172"/>
                  <a:gd name="T8" fmla="*/ 1633 w 2348"/>
                  <a:gd name="T9" fmla="*/ 0 h 2172"/>
                  <a:gd name="T10" fmla="*/ 331 w 2348"/>
                  <a:gd name="T11" fmla="*/ 0 h 2172"/>
                  <a:gd name="T12" fmla="*/ 282 w 2348"/>
                  <a:gd name="T13" fmla="*/ 0 h 2172"/>
                  <a:gd name="T14" fmla="*/ 0 w 2348"/>
                  <a:gd name="T15" fmla="*/ 281 h 2172"/>
                  <a:gd name="T16" fmla="*/ 596 w 2348"/>
                  <a:gd name="T17" fmla="*/ 1400 h 2172"/>
                  <a:gd name="T18" fmla="*/ 600 w 2348"/>
                  <a:gd name="T19" fmla="*/ 1397 h 2172"/>
                  <a:gd name="T20" fmla="*/ 727 w 2348"/>
                  <a:gd name="T21" fmla="*/ 1397 h 2172"/>
                  <a:gd name="T22" fmla="*/ 2106 w 2348"/>
                  <a:gd name="T23" fmla="*/ 2148 h 2172"/>
                  <a:gd name="T24" fmla="*/ 2120 w 2348"/>
                  <a:gd name="T25" fmla="*/ 2172 h 2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8" h="2172">
                    <a:moveTo>
                      <a:pt x="2120" y="2172"/>
                    </a:moveTo>
                    <a:cubicBezTo>
                      <a:pt x="2348" y="1944"/>
                      <a:pt x="2348" y="1944"/>
                      <a:pt x="2348" y="1944"/>
                    </a:cubicBezTo>
                    <a:cubicBezTo>
                      <a:pt x="2348" y="1913"/>
                      <a:pt x="2348" y="1913"/>
                      <a:pt x="2348" y="1913"/>
                    </a:cubicBezTo>
                    <a:cubicBezTo>
                      <a:pt x="2348" y="0"/>
                      <a:pt x="2348" y="0"/>
                      <a:pt x="2348" y="0"/>
                    </a:cubicBezTo>
                    <a:cubicBezTo>
                      <a:pt x="1633" y="0"/>
                      <a:pt x="1633" y="0"/>
                      <a:pt x="1633" y="0"/>
                    </a:cubicBezTo>
                    <a:cubicBezTo>
                      <a:pt x="331" y="0"/>
                      <a:pt x="331" y="0"/>
                      <a:pt x="331" y="0"/>
                    </a:cubicBezTo>
                    <a:cubicBezTo>
                      <a:pt x="282" y="0"/>
                      <a:pt x="282" y="0"/>
                      <a:pt x="282" y="0"/>
                    </a:cubicBezTo>
                    <a:cubicBezTo>
                      <a:pt x="0" y="281"/>
                      <a:pt x="0" y="281"/>
                      <a:pt x="0" y="281"/>
                    </a:cubicBezTo>
                    <a:cubicBezTo>
                      <a:pt x="107" y="704"/>
                      <a:pt x="315" y="1086"/>
                      <a:pt x="596" y="1400"/>
                    </a:cubicBezTo>
                    <a:cubicBezTo>
                      <a:pt x="600" y="1397"/>
                      <a:pt x="600" y="1397"/>
                      <a:pt x="600" y="1397"/>
                    </a:cubicBezTo>
                    <a:cubicBezTo>
                      <a:pt x="727" y="1397"/>
                      <a:pt x="727" y="1397"/>
                      <a:pt x="727" y="1397"/>
                    </a:cubicBezTo>
                    <a:cubicBezTo>
                      <a:pt x="1089" y="1778"/>
                      <a:pt x="1568" y="2047"/>
                      <a:pt x="2106" y="2148"/>
                    </a:cubicBezTo>
                    <a:lnTo>
                      <a:pt x="2120" y="217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98" name="Freeform 8">
                <a:extLst>
                  <a:ext uri="{FF2B5EF4-FFF2-40B4-BE49-F238E27FC236}">
                    <a16:creationId xmlns:a16="http://schemas.microsoft.com/office/drawing/2014/main" xmlns="" id="{D0A6615D-D054-4181-A05B-16416D1141E4}"/>
                  </a:ext>
                </a:extLst>
              </p:cNvPr>
              <p:cNvSpPr>
                <a:spLocks/>
              </p:cNvSpPr>
              <p:nvPr/>
            </p:nvSpPr>
            <p:spPr bwMode="auto">
              <a:xfrm>
                <a:off x="2802180" y="3757101"/>
                <a:ext cx="999950" cy="950621"/>
              </a:xfrm>
              <a:custGeom>
                <a:avLst/>
                <a:gdLst>
                  <a:gd name="T0" fmla="*/ 2349 w 2349"/>
                  <a:gd name="T1" fmla="*/ 267 h 2235"/>
                  <a:gd name="T2" fmla="*/ 2082 w 2349"/>
                  <a:gd name="T3" fmla="*/ 0 h 2235"/>
                  <a:gd name="T4" fmla="*/ 2033 w 2349"/>
                  <a:gd name="T5" fmla="*/ 0 h 2235"/>
                  <a:gd name="T6" fmla="*/ 731 w 2349"/>
                  <a:gd name="T7" fmla="*/ 0 h 2235"/>
                  <a:gd name="T8" fmla="*/ 0 w 2349"/>
                  <a:gd name="T9" fmla="*/ 0 h 2235"/>
                  <a:gd name="T10" fmla="*/ 0 w 2349"/>
                  <a:gd name="T11" fmla="*/ 1913 h 2235"/>
                  <a:gd name="T12" fmla="*/ 0 w 2349"/>
                  <a:gd name="T13" fmla="*/ 1944 h 2235"/>
                  <a:gd name="T14" fmla="*/ 291 w 2349"/>
                  <a:gd name="T15" fmla="*/ 2235 h 2235"/>
                  <a:gd name="T16" fmla="*/ 1232 w 2349"/>
                  <a:gd name="T17" fmla="*/ 1847 h 2235"/>
                  <a:gd name="T18" fmla="*/ 1300 w 2349"/>
                  <a:gd name="T19" fmla="*/ 1949 h 2235"/>
                  <a:gd name="T20" fmla="*/ 1771 w 2349"/>
                  <a:gd name="T21" fmla="*/ 1556 h 2235"/>
                  <a:gd name="T22" fmla="*/ 1684 w 2349"/>
                  <a:gd name="T23" fmla="*/ 1471 h 2235"/>
                  <a:gd name="T24" fmla="*/ 2349 w 2349"/>
                  <a:gd name="T25" fmla="*/ 267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9" h="2235">
                    <a:moveTo>
                      <a:pt x="2349" y="267"/>
                    </a:moveTo>
                    <a:cubicBezTo>
                      <a:pt x="2082" y="0"/>
                      <a:pt x="2082" y="0"/>
                      <a:pt x="2082" y="0"/>
                    </a:cubicBezTo>
                    <a:cubicBezTo>
                      <a:pt x="2033" y="0"/>
                      <a:pt x="2033" y="0"/>
                      <a:pt x="2033" y="0"/>
                    </a:cubicBezTo>
                    <a:cubicBezTo>
                      <a:pt x="731" y="0"/>
                      <a:pt x="731" y="0"/>
                      <a:pt x="731" y="0"/>
                    </a:cubicBezTo>
                    <a:cubicBezTo>
                      <a:pt x="0" y="0"/>
                      <a:pt x="0" y="0"/>
                      <a:pt x="0" y="0"/>
                    </a:cubicBezTo>
                    <a:cubicBezTo>
                      <a:pt x="0" y="1913"/>
                      <a:pt x="0" y="1913"/>
                      <a:pt x="0" y="1913"/>
                    </a:cubicBezTo>
                    <a:cubicBezTo>
                      <a:pt x="0" y="1944"/>
                      <a:pt x="0" y="1944"/>
                      <a:pt x="0" y="1944"/>
                    </a:cubicBezTo>
                    <a:cubicBezTo>
                      <a:pt x="291" y="2235"/>
                      <a:pt x="291" y="2235"/>
                      <a:pt x="291" y="2235"/>
                    </a:cubicBezTo>
                    <a:cubicBezTo>
                      <a:pt x="633" y="2167"/>
                      <a:pt x="951" y="2033"/>
                      <a:pt x="1232" y="1847"/>
                    </a:cubicBezTo>
                    <a:cubicBezTo>
                      <a:pt x="1300" y="1949"/>
                      <a:pt x="1300" y="1949"/>
                      <a:pt x="1300" y="1949"/>
                    </a:cubicBezTo>
                    <a:cubicBezTo>
                      <a:pt x="1471" y="1836"/>
                      <a:pt x="1629" y="1704"/>
                      <a:pt x="1771" y="1556"/>
                    </a:cubicBezTo>
                    <a:cubicBezTo>
                      <a:pt x="1684" y="1471"/>
                      <a:pt x="1684" y="1471"/>
                      <a:pt x="1684" y="1471"/>
                    </a:cubicBezTo>
                    <a:cubicBezTo>
                      <a:pt x="2002" y="1140"/>
                      <a:pt x="2236" y="727"/>
                      <a:pt x="2349" y="2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nvGrpSpPr>
              <p:cNvPr id="99" name="Group 98">
                <a:extLst>
                  <a:ext uri="{FF2B5EF4-FFF2-40B4-BE49-F238E27FC236}">
                    <a16:creationId xmlns:a16="http://schemas.microsoft.com/office/drawing/2014/main" xmlns="" id="{DDBC53B9-5CA1-4934-9E06-179F2625E0A5}"/>
                  </a:ext>
                </a:extLst>
              </p:cNvPr>
              <p:cNvGrpSpPr/>
              <p:nvPr/>
            </p:nvGrpSpPr>
            <p:grpSpPr>
              <a:xfrm>
                <a:off x="2128737" y="3060314"/>
                <a:ext cx="1148531" cy="1148531"/>
                <a:chOff x="2683856" y="2469402"/>
                <a:chExt cx="1915378" cy="1915378"/>
              </a:xfrm>
            </p:grpSpPr>
            <p:sp>
              <p:nvSpPr>
                <p:cNvPr id="170" name="Freeform 24">
                  <a:extLst>
                    <a:ext uri="{FF2B5EF4-FFF2-40B4-BE49-F238E27FC236}">
                      <a16:creationId xmlns:a16="http://schemas.microsoft.com/office/drawing/2014/main" xmlns="" id="{2DDBB390-E523-4D84-800A-5D616A76D13C}"/>
                    </a:ext>
                  </a:extLst>
                </p:cNvPr>
                <p:cNvSpPr>
                  <a:spLocks/>
                </p:cNvSpPr>
                <p:nvPr/>
              </p:nvSpPr>
              <p:spPr bwMode="auto">
                <a:xfrm>
                  <a:off x="2817126" y="2619111"/>
                  <a:ext cx="1641585" cy="1561626"/>
                </a:xfrm>
                <a:custGeom>
                  <a:avLst/>
                  <a:gdLst>
                    <a:gd name="T0" fmla="*/ 1040 w 1088"/>
                    <a:gd name="T1" fmla="*/ 767 h 1037"/>
                    <a:gd name="T2" fmla="*/ 1088 w 1088"/>
                    <a:gd name="T3" fmla="*/ 544 h 1037"/>
                    <a:gd name="T4" fmla="*/ 1050 w 1088"/>
                    <a:gd name="T5" fmla="*/ 344 h 1037"/>
                    <a:gd name="T6" fmla="*/ 1073 w 1088"/>
                    <a:gd name="T7" fmla="*/ 334 h 1037"/>
                    <a:gd name="T8" fmla="*/ 923 w 1088"/>
                    <a:gd name="T9" fmla="*/ 120 h 1037"/>
                    <a:gd name="T10" fmla="*/ 906 w 1088"/>
                    <a:gd name="T11" fmla="*/ 138 h 1037"/>
                    <a:gd name="T12" fmla="*/ 544 w 1088"/>
                    <a:gd name="T13" fmla="*/ 0 h 1037"/>
                    <a:gd name="T14" fmla="*/ 230 w 1088"/>
                    <a:gd name="T15" fmla="*/ 99 h 1037"/>
                    <a:gd name="T16" fmla="*/ 259 w 1088"/>
                    <a:gd name="T17" fmla="*/ 140 h 1037"/>
                    <a:gd name="T18" fmla="*/ 225 w 1088"/>
                    <a:gd name="T19" fmla="*/ 166 h 1037"/>
                    <a:gd name="T20" fmla="*/ 193 w 1088"/>
                    <a:gd name="T21" fmla="*/ 128 h 1037"/>
                    <a:gd name="T22" fmla="*/ 157 w 1088"/>
                    <a:gd name="T23" fmla="*/ 160 h 1037"/>
                    <a:gd name="T24" fmla="*/ 193 w 1088"/>
                    <a:gd name="T25" fmla="*/ 196 h 1037"/>
                    <a:gd name="T26" fmla="*/ 164 w 1088"/>
                    <a:gd name="T27" fmla="*/ 228 h 1037"/>
                    <a:gd name="T28" fmla="*/ 125 w 1088"/>
                    <a:gd name="T29" fmla="*/ 196 h 1037"/>
                    <a:gd name="T30" fmla="*/ 0 w 1088"/>
                    <a:gd name="T31" fmla="*/ 544 h 1037"/>
                    <a:gd name="T32" fmla="*/ 276 w 1088"/>
                    <a:gd name="T33" fmla="*/ 1017 h 1037"/>
                    <a:gd name="T34" fmla="*/ 337 w 1088"/>
                    <a:gd name="T35" fmla="*/ 992 h 1037"/>
                    <a:gd name="T36" fmla="*/ 339 w 1088"/>
                    <a:gd name="T37" fmla="*/ 993 h 1037"/>
                    <a:gd name="T38" fmla="*/ 544 w 1088"/>
                    <a:gd name="T39" fmla="*/ 1037 h 1037"/>
                    <a:gd name="T40" fmla="*/ 749 w 1088"/>
                    <a:gd name="T41" fmla="*/ 993 h 1037"/>
                    <a:gd name="T42" fmla="*/ 750 w 1088"/>
                    <a:gd name="T43" fmla="*/ 992 h 1037"/>
                    <a:gd name="T44" fmla="*/ 811 w 1088"/>
                    <a:gd name="T45" fmla="*/ 1017 h 1037"/>
                    <a:gd name="T46" fmla="*/ 1025 w 1088"/>
                    <a:gd name="T47" fmla="*/ 797 h 1037"/>
                    <a:gd name="T48" fmla="*/ 994 w 1088"/>
                    <a:gd name="T49" fmla="*/ 781 h 1037"/>
                    <a:gd name="T50" fmla="*/ 1008 w 1088"/>
                    <a:gd name="T51" fmla="*/ 753 h 1037"/>
                    <a:gd name="T52" fmla="*/ 1040 w 1088"/>
                    <a:gd name="T53" fmla="*/ 767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8" h="1037">
                      <a:moveTo>
                        <a:pt x="1040" y="767"/>
                      </a:moveTo>
                      <a:cubicBezTo>
                        <a:pt x="1070" y="699"/>
                        <a:pt x="1088" y="623"/>
                        <a:pt x="1088" y="544"/>
                      </a:cubicBezTo>
                      <a:cubicBezTo>
                        <a:pt x="1088" y="473"/>
                        <a:pt x="1074" y="405"/>
                        <a:pt x="1050" y="344"/>
                      </a:cubicBezTo>
                      <a:cubicBezTo>
                        <a:pt x="1073" y="334"/>
                        <a:pt x="1073" y="334"/>
                        <a:pt x="1073" y="334"/>
                      </a:cubicBezTo>
                      <a:cubicBezTo>
                        <a:pt x="1040" y="251"/>
                        <a:pt x="988" y="178"/>
                        <a:pt x="923" y="120"/>
                      </a:cubicBezTo>
                      <a:cubicBezTo>
                        <a:pt x="906" y="138"/>
                        <a:pt x="906" y="138"/>
                        <a:pt x="906" y="138"/>
                      </a:cubicBezTo>
                      <a:cubicBezTo>
                        <a:pt x="810" y="52"/>
                        <a:pt x="683" y="0"/>
                        <a:pt x="544" y="0"/>
                      </a:cubicBezTo>
                      <a:cubicBezTo>
                        <a:pt x="427" y="0"/>
                        <a:pt x="319" y="36"/>
                        <a:pt x="230" y="99"/>
                      </a:cubicBezTo>
                      <a:cubicBezTo>
                        <a:pt x="259" y="140"/>
                        <a:pt x="259" y="140"/>
                        <a:pt x="259" y="140"/>
                      </a:cubicBezTo>
                      <a:cubicBezTo>
                        <a:pt x="247" y="148"/>
                        <a:pt x="236" y="157"/>
                        <a:pt x="225" y="166"/>
                      </a:cubicBezTo>
                      <a:cubicBezTo>
                        <a:pt x="193" y="128"/>
                        <a:pt x="193" y="128"/>
                        <a:pt x="193" y="128"/>
                      </a:cubicBezTo>
                      <a:cubicBezTo>
                        <a:pt x="180" y="138"/>
                        <a:pt x="169" y="149"/>
                        <a:pt x="157" y="160"/>
                      </a:cubicBezTo>
                      <a:cubicBezTo>
                        <a:pt x="193" y="196"/>
                        <a:pt x="193" y="196"/>
                        <a:pt x="193" y="196"/>
                      </a:cubicBezTo>
                      <a:cubicBezTo>
                        <a:pt x="183" y="206"/>
                        <a:pt x="173" y="217"/>
                        <a:pt x="164" y="228"/>
                      </a:cubicBezTo>
                      <a:cubicBezTo>
                        <a:pt x="125" y="196"/>
                        <a:pt x="125" y="196"/>
                        <a:pt x="125" y="196"/>
                      </a:cubicBezTo>
                      <a:cubicBezTo>
                        <a:pt x="47" y="290"/>
                        <a:pt x="0" y="411"/>
                        <a:pt x="0" y="544"/>
                      </a:cubicBezTo>
                      <a:cubicBezTo>
                        <a:pt x="0" y="747"/>
                        <a:pt x="111" y="924"/>
                        <a:pt x="276" y="1017"/>
                      </a:cubicBezTo>
                      <a:cubicBezTo>
                        <a:pt x="337" y="992"/>
                        <a:pt x="337" y="992"/>
                        <a:pt x="337" y="992"/>
                      </a:cubicBezTo>
                      <a:cubicBezTo>
                        <a:pt x="338" y="992"/>
                        <a:pt x="338" y="993"/>
                        <a:pt x="339" y="993"/>
                      </a:cubicBezTo>
                      <a:cubicBezTo>
                        <a:pt x="401" y="1021"/>
                        <a:pt x="471" y="1037"/>
                        <a:pt x="544" y="1037"/>
                      </a:cubicBezTo>
                      <a:cubicBezTo>
                        <a:pt x="617" y="1037"/>
                        <a:pt x="686" y="1021"/>
                        <a:pt x="749" y="993"/>
                      </a:cubicBezTo>
                      <a:cubicBezTo>
                        <a:pt x="749" y="992"/>
                        <a:pt x="750" y="992"/>
                        <a:pt x="750" y="992"/>
                      </a:cubicBezTo>
                      <a:cubicBezTo>
                        <a:pt x="811" y="1017"/>
                        <a:pt x="811" y="1017"/>
                        <a:pt x="811" y="1017"/>
                      </a:cubicBezTo>
                      <a:cubicBezTo>
                        <a:pt x="902" y="966"/>
                        <a:pt x="976" y="889"/>
                        <a:pt x="1025" y="797"/>
                      </a:cubicBezTo>
                      <a:cubicBezTo>
                        <a:pt x="994" y="781"/>
                        <a:pt x="994" y="781"/>
                        <a:pt x="994" y="781"/>
                      </a:cubicBezTo>
                      <a:cubicBezTo>
                        <a:pt x="999" y="772"/>
                        <a:pt x="1004" y="762"/>
                        <a:pt x="1008" y="753"/>
                      </a:cubicBezTo>
                      <a:lnTo>
                        <a:pt x="1040" y="76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71" name="Oval 170">
                  <a:extLst>
                    <a:ext uri="{FF2B5EF4-FFF2-40B4-BE49-F238E27FC236}">
                      <a16:creationId xmlns:a16="http://schemas.microsoft.com/office/drawing/2014/main" xmlns="" id="{42BB061C-F3EC-4F11-BCC9-3D44D194CDD2}"/>
                    </a:ext>
                  </a:extLst>
                </p:cNvPr>
                <p:cNvSpPr/>
                <p:nvPr/>
              </p:nvSpPr>
              <p:spPr>
                <a:xfrm>
                  <a:off x="2683856" y="2469402"/>
                  <a:ext cx="1915378" cy="1915378"/>
                </a:xfrm>
                <a:prstGeom prst="ellipse">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grpSp>
          <p:sp>
            <p:nvSpPr>
              <p:cNvPr id="100" name="kpmg logo">
                <a:extLst>
                  <a:ext uri="{FF2B5EF4-FFF2-40B4-BE49-F238E27FC236}">
                    <a16:creationId xmlns:a16="http://schemas.microsoft.com/office/drawing/2014/main" xmlns="" id="{981A52E9-1CFC-4DD4-B444-ECD9E0C0239B}"/>
                  </a:ext>
                </a:extLst>
              </p:cNvPr>
              <p:cNvSpPr>
                <a:spLocks noEditPoints="1"/>
              </p:cNvSpPr>
              <p:nvPr/>
            </p:nvSpPr>
            <p:spPr bwMode="auto">
              <a:xfrm>
                <a:off x="2132992" y="2342349"/>
                <a:ext cx="364768" cy="14838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pic>
            <p:nvPicPr>
              <p:cNvPr id="101" name="micro logo" descr="Image result for microsoft logo white">
                <a:extLst>
                  <a:ext uri="{FF2B5EF4-FFF2-40B4-BE49-F238E27FC236}">
                    <a16:creationId xmlns:a16="http://schemas.microsoft.com/office/drawing/2014/main" xmlns="" id="{6083BC46-B0CB-4BD8-AB1B-A25DE3C594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1727" y="2245300"/>
                <a:ext cx="881096" cy="324388"/>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a:extLst>
                  <a:ext uri="{FF2B5EF4-FFF2-40B4-BE49-F238E27FC236}">
                    <a16:creationId xmlns:a16="http://schemas.microsoft.com/office/drawing/2014/main" xmlns="" id="{60189B54-4508-4E8F-B7BE-40901C815053}"/>
                  </a:ext>
                </a:extLst>
              </p:cNvPr>
              <p:cNvGrpSpPr/>
              <p:nvPr/>
            </p:nvGrpSpPr>
            <p:grpSpPr>
              <a:xfrm rot="19220076">
                <a:off x="3325628" y="4392518"/>
                <a:ext cx="122798" cy="55943"/>
                <a:chOff x="4651375" y="4015130"/>
                <a:chExt cx="204787" cy="93295"/>
              </a:xfrm>
            </p:grpSpPr>
            <p:cxnSp>
              <p:nvCxnSpPr>
                <p:cNvPr id="167" name="Straight Connector 166">
                  <a:extLst>
                    <a:ext uri="{FF2B5EF4-FFF2-40B4-BE49-F238E27FC236}">
                      <a16:creationId xmlns:a16="http://schemas.microsoft.com/office/drawing/2014/main" xmlns="" id="{4493A0BE-8AF0-4DCF-ACBC-D3EB35E4659F}"/>
                    </a:ext>
                  </a:extLst>
                </p:cNvPr>
                <p:cNvCxnSpPr>
                  <a:cxnSpLocks/>
                </p:cNvCxnSpPr>
                <p:nvPr/>
              </p:nvCxnSpPr>
              <p:spPr>
                <a:xfrm flipV="1">
                  <a:off x="4752975" y="4015130"/>
                  <a:ext cx="0" cy="93295"/>
                </a:xfrm>
                <a:prstGeom prst="line">
                  <a:avLst/>
                </a:prstGeom>
                <a:ln w="95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15A89D95-A060-4C7D-9F65-D93DC0BD0F8E}"/>
                    </a:ext>
                  </a:extLst>
                </p:cNvPr>
                <p:cNvCxnSpPr>
                  <a:cxnSpLocks/>
                </p:cNvCxnSpPr>
                <p:nvPr/>
              </p:nvCxnSpPr>
              <p:spPr>
                <a:xfrm flipV="1">
                  <a:off x="4651375" y="4019549"/>
                  <a:ext cx="0" cy="88875"/>
                </a:xfrm>
                <a:prstGeom prst="line">
                  <a:avLst/>
                </a:prstGeom>
                <a:ln w="95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184BF98E-6964-4327-AD97-F4632723DBE0}"/>
                    </a:ext>
                  </a:extLst>
                </p:cNvPr>
                <p:cNvCxnSpPr>
                  <a:cxnSpLocks/>
                </p:cNvCxnSpPr>
                <p:nvPr/>
              </p:nvCxnSpPr>
              <p:spPr>
                <a:xfrm flipV="1">
                  <a:off x="4856162" y="4019549"/>
                  <a:ext cx="0" cy="88875"/>
                </a:xfrm>
                <a:prstGeom prst="line">
                  <a:avLst/>
                </a:prstGeom>
                <a:ln w="9525"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xmlns="" id="{AED56B81-1ADA-4E7A-B62D-9A9A1CD030AC}"/>
                  </a:ext>
                </a:extLst>
              </p:cNvPr>
              <p:cNvSpPr txBox="1"/>
              <p:nvPr/>
            </p:nvSpPr>
            <p:spPr>
              <a:xfrm>
                <a:off x="1483811" y="3533960"/>
                <a:ext cx="682252" cy="214852"/>
              </a:xfrm>
              <a:prstGeom prst="rect">
                <a:avLst/>
              </a:prstGeom>
              <a:noFill/>
            </p:spPr>
            <p:txBody>
              <a:bodyPr wrap="square" lIns="0" tIns="54610" rIns="0" bIns="54610" rtlCol="0" anchor="ctr" anchorCtr="0">
                <a:no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900" b="1" i="0" u="none" strike="noStrike" kern="1200" cap="none" spc="0" normalizeH="0" baseline="0" dirty="0">
                    <a:ln>
                      <a:noFill/>
                    </a:ln>
                    <a:solidFill>
                      <a:prstClr val="white"/>
                    </a:solidFill>
                    <a:effectLst/>
                    <a:uLnTx/>
                    <a:uFillTx/>
                    <a:latin typeface="Arial"/>
                    <a:ea typeface="+mn-ea"/>
                    <a:cs typeface="+mn-cs"/>
                  </a:rPr>
                  <a:t>Disruption</a:t>
                </a:r>
              </a:p>
            </p:txBody>
          </p:sp>
          <p:sp>
            <p:nvSpPr>
              <p:cNvPr id="104" name="TextBox 103">
                <a:extLst>
                  <a:ext uri="{FF2B5EF4-FFF2-40B4-BE49-F238E27FC236}">
                    <a16:creationId xmlns:a16="http://schemas.microsoft.com/office/drawing/2014/main" xmlns="" id="{C53BECC5-EF5B-4FF1-A676-C330B2A428C8}"/>
                  </a:ext>
                </a:extLst>
              </p:cNvPr>
              <p:cNvSpPr txBox="1"/>
              <p:nvPr/>
            </p:nvSpPr>
            <p:spPr>
              <a:xfrm>
                <a:off x="3228347" y="3533960"/>
                <a:ext cx="899046" cy="214852"/>
              </a:xfrm>
              <a:prstGeom prst="rect">
                <a:avLst/>
              </a:prstGeom>
              <a:noFill/>
            </p:spPr>
            <p:txBody>
              <a:bodyPr wrap="square" lIns="0" tIns="54610" rIns="0" bIns="54610" rtlCol="0" anchor="ctr" anchorCtr="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dirty="0">
                    <a:ln>
                      <a:noFill/>
                    </a:ln>
                    <a:solidFill>
                      <a:prstClr val="white"/>
                    </a:solidFill>
                    <a:effectLst/>
                    <a:uLnTx/>
                    <a:uFillTx/>
                    <a:latin typeface="Arial"/>
                    <a:ea typeface="+mn-ea"/>
                    <a:cs typeface="+mn-cs"/>
                  </a:rPr>
                  <a:t>Pace of Change</a:t>
                </a:r>
              </a:p>
            </p:txBody>
          </p:sp>
          <p:sp>
            <p:nvSpPr>
              <p:cNvPr id="108" name="Freeform: Shape 107">
                <a:extLst>
                  <a:ext uri="{FF2B5EF4-FFF2-40B4-BE49-F238E27FC236}">
                    <a16:creationId xmlns:a16="http://schemas.microsoft.com/office/drawing/2014/main" xmlns="" id="{41351EB3-8B97-4529-A5D8-503335FCD8A1}"/>
                  </a:ext>
                </a:extLst>
              </p:cNvPr>
              <p:cNvSpPr/>
              <p:nvPr/>
            </p:nvSpPr>
            <p:spPr>
              <a:xfrm>
                <a:off x="2841139" y="3564331"/>
                <a:ext cx="152783" cy="346976"/>
              </a:xfrm>
              <a:custGeom>
                <a:avLst/>
                <a:gdLst>
                  <a:gd name="connsiteX0" fmla="*/ 0 w 254793"/>
                  <a:gd name="connsiteY0" fmla="*/ 0 h 578643"/>
                  <a:gd name="connsiteX1" fmla="*/ 0 w 254793"/>
                  <a:gd name="connsiteY1" fmla="*/ 461962 h 578643"/>
                  <a:gd name="connsiteX2" fmla="*/ 254793 w 254793"/>
                  <a:gd name="connsiteY2" fmla="*/ 578643 h 578643"/>
                </a:gdLst>
                <a:ahLst/>
                <a:cxnLst>
                  <a:cxn ang="0">
                    <a:pos x="connsiteX0" y="connsiteY0"/>
                  </a:cxn>
                  <a:cxn ang="0">
                    <a:pos x="connsiteX1" y="connsiteY1"/>
                  </a:cxn>
                  <a:cxn ang="0">
                    <a:pos x="connsiteX2" y="connsiteY2"/>
                  </a:cxn>
                </a:cxnLst>
                <a:rect l="l" t="t" r="r" b="b"/>
                <a:pathLst>
                  <a:path w="254793" h="578643">
                    <a:moveTo>
                      <a:pt x="0" y="0"/>
                    </a:moveTo>
                    <a:lnTo>
                      <a:pt x="0" y="461962"/>
                    </a:lnTo>
                    <a:lnTo>
                      <a:pt x="254793" y="578643"/>
                    </a:lnTo>
                  </a:path>
                </a:pathLst>
              </a:custGeom>
              <a:ln w="9525" cap="rnd">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09" name="Freeform: Shape 108">
                <a:extLst>
                  <a:ext uri="{FF2B5EF4-FFF2-40B4-BE49-F238E27FC236}">
                    <a16:creationId xmlns:a16="http://schemas.microsoft.com/office/drawing/2014/main" xmlns="" id="{9513396B-375E-41AB-8731-3D32FD2257DA}"/>
                  </a:ext>
                </a:extLst>
              </p:cNvPr>
              <p:cNvSpPr/>
              <p:nvPr/>
            </p:nvSpPr>
            <p:spPr>
              <a:xfrm flipH="1">
                <a:off x="2419703" y="3564331"/>
                <a:ext cx="152783" cy="346976"/>
              </a:xfrm>
              <a:custGeom>
                <a:avLst/>
                <a:gdLst>
                  <a:gd name="connsiteX0" fmla="*/ 0 w 254793"/>
                  <a:gd name="connsiteY0" fmla="*/ 0 h 578643"/>
                  <a:gd name="connsiteX1" fmla="*/ 0 w 254793"/>
                  <a:gd name="connsiteY1" fmla="*/ 461962 h 578643"/>
                  <a:gd name="connsiteX2" fmla="*/ 254793 w 254793"/>
                  <a:gd name="connsiteY2" fmla="*/ 578643 h 578643"/>
                </a:gdLst>
                <a:ahLst/>
                <a:cxnLst>
                  <a:cxn ang="0">
                    <a:pos x="connsiteX0" y="connsiteY0"/>
                  </a:cxn>
                  <a:cxn ang="0">
                    <a:pos x="connsiteX1" y="connsiteY1"/>
                  </a:cxn>
                  <a:cxn ang="0">
                    <a:pos x="connsiteX2" y="connsiteY2"/>
                  </a:cxn>
                </a:cxnLst>
                <a:rect l="l" t="t" r="r" b="b"/>
                <a:pathLst>
                  <a:path w="254793" h="578643">
                    <a:moveTo>
                      <a:pt x="0" y="0"/>
                    </a:moveTo>
                    <a:lnTo>
                      <a:pt x="0" y="461962"/>
                    </a:lnTo>
                    <a:lnTo>
                      <a:pt x="254793" y="578643"/>
                    </a:lnTo>
                  </a:path>
                </a:pathLst>
              </a:custGeom>
              <a:ln w="9525" cap="rnd">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10" name="TextBox 109">
                <a:extLst>
                  <a:ext uri="{FF2B5EF4-FFF2-40B4-BE49-F238E27FC236}">
                    <a16:creationId xmlns:a16="http://schemas.microsoft.com/office/drawing/2014/main" xmlns="" id="{EF9C87B2-D98D-4102-A4D1-F5BE5EB99D52}"/>
                  </a:ext>
                </a:extLst>
              </p:cNvPr>
              <p:cNvSpPr txBox="1"/>
              <p:nvPr/>
            </p:nvSpPr>
            <p:spPr>
              <a:xfrm>
                <a:off x="2297312" y="3275180"/>
                <a:ext cx="821195" cy="214852"/>
              </a:xfrm>
              <a:prstGeom prst="rect">
                <a:avLst/>
              </a:prstGeom>
              <a:noFill/>
            </p:spPr>
            <p:txBody>
              <a:bodyPr wrap="square" lIns="54610" tIns="54610" rIns="54610" bIns="54610" rtlCol="0">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50" b="1" i="0" u="none" strike="noStrike" kern="1200" cap="none" spc="0" normalizeH="0" baseline="0" dirty="0">
                    <a:ln>
                      <a:noFill/>
                    </a:ln>
                    <a:solidFill>
                      <a:srgbClr val="00338D"/>
                    </a:solidFill>
                    <a:effectLst/>
                    <a:uLnTx/>
                    <a:uFillTx/>
                    <a:latin typeface="Arial"/>
                    <a:ea typeface="+mn-ea"/>
                    <a:cs typeface="+mn-cs"/>
                  </a:rPr>
                  <a:t>Clients</a:t>
                </a:r>
              </a:p>
            </p:txBody>
          </p:sp>
          <p:grpSp>
            <p:nvGrpSpPr>
              <p:cNvPr id="111" name="Group 110">
                <a:extLst>
                  <a:ext uri="{FF2B5EF4-FFF2-40B4-BE49-F238E27FC236}">
                    <a16:creationId xmlns:a16="http://schemas.microsoft.com/office/drawing/2014/main" xmlns="" id="{9F209348-7F4C-4008-BCD5-4CA5FF2F34ED}"/>
                  </a:ext>
                </a:extLst>
              </p:cNvPr>
              <p:cNvGrpSpPr/>
              <p:nvPr/>
            </p:nvGrpSpPr>
            <p:grpSpPr>
              <a:xfrm>
                <a:off x="2657434" y="3931248"/>
                <a:ext cx="97096" cy="111884"/>
                <a:chOff x="3568728" y="3921837"/>
                <a:chExt cx="161925" cy="186587"/>
              </a:xfrm>
            </p:grpSpPr>
            <p:cxnSp>
              <p:nvCxnSpPr>
                <p:cNvPr id="164" name="Straight Connector 163">
                  <a:extLst>
                    <a:ext uri="{FF2B5EF4-FFF2-40B4-BE49-F238E27FC236}">
                      <a16:creationId xmlns:a16="http://schemas.microsoft.com/office/drawing/2014/main" xmlns="" id="{A4E6BE1A-C2A7-44E8-8140-B6EBFFC8DED5}"/>
                    </a:ext>
                  </a:extLst>
                </p:cNvPr>
                <p:cNvCxnSpPr>
                  <a:cxnSpLocks/>
                </p:cNvCxnSpPr>
                <p:nvPr/>
              </p:nvCxnSpPr>
              <p:spPr>
                <a:xfrm flipV="1">
                  <a:off x="3648075" y="3921837"/>
                  <a:ext cx="0" cy="186587"/>
                </a:xfrm>
                <a:prstGeom prst="line">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2E72396B-CFCB-4AA8-8287-0E8CCD3F1A81}"/>
                    </a:ext>
                  </a:extLst>
                </p:cNvPr>
                <p:cNvCxnSpPr>
                  <a:cxnSpLocks/>
                </p:cNvCxnSpPr>
                <p:nvPr/>
              </p:nvCxnSpPr>
              <p:spPr>
                <a:xfrm flipV="1">
                  <a:off x="3568728" y="3998119"/>
                  <a:ext cx="0" cy="88875"/>
                </a:xfrm>
                <a:prstGeom prst="line">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7F1EEA50-A65B-4A61-867F-2D74597A3C27}"/>
                    </a:ext>
                  </a:extLst>
                </p:cNvPr>
                <p:cNvCxnSpPr>
                  <a:cxnSpLocks/>
                </p:cNvCxnSpPr>
                <p:nvPr/>
              </p:nvCxnSpPr>
              <p:spPr>
                <a:xfrm flipV="1">
                  <a:off x="3730653" y="3998119"/>
                  <a:ext cx="0" cy="88875"/>
                </a:xfrm>
                <a:prstGeom prst="line">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xmlns="" id="{8EF2EC93-5BF3-41FE-A9A7-33F7329AABC0}"/>
                  </a:ext>
                </a:extLst>
              </p:cNvPr>
              <p:cNvGrpSpPr/>
              <p:nvPr/>
            </p:nvGrpSpPr>
            <p:grpSpPr>
              <a:xfrm>
                <a:off x="2614829" y="3558682"/>
                <a:ext cx="184177" cy="161559"/>
                <a:chOff x="2178843" y="3626643"/>
                <a:chExt cx="542925" cy="476250"/>
              </a:xfrm>
              <a:solidFill>
                <a:schemeClr val="tx2"/>
              </a:solidFill>
            </p:grpSpPr>
            <p:sp>
              <p:nvSpPr>
                <p:cNvPr id="162" name="Freeform: Shape 161">
                  <a:extLst>
                    <a:ext uri="{FF2B5EF4-FFF2-40B4-BE49-F238E27FC236}">
                      <a16:creationId xmlns:a16="http://schemas.microsoft.com/office/drawing/2014/main" xmlns="" id="{60ECB41C-4AB0-4D69-9EF7-9FEB6A041F78}"/>
                    </a:ext>
                  </a:extLst>
                </p:cNvPr>
                <p:cNvSpPr/>
                <p:nvPr/>
              </p:nvSpPr>
              <p:spPr>
                <a:xfrm>
                  <a:off x="2178843" y="3626643"/>
                  <a:ext cx="542925" cy="476250"/>
                </a:xfrm>
                <a:custGeom>
                  <a:avLst/>
                  <a:gdLst>
                    <a:gd name="connsiteX0" fmla="*/ 378619 w 542925"/>
                    <a:gd name="connsiteY0" fmla="*/ 92869 h 476250"/>
                    <a:gd name="connsiteX1" fmla="*/ 378619 w 542925"/>
                    <a:gd name="connsiteY1" fmla="*/ 45244 h 476250"/>
                    <a:gd name="connsiteX2" fmla="*/ 340519 w 542925"/>
                    <a:gd name="connsiteY2" fmla="*/ 7144 h 476250"/>
                    <a:gd name="connsiteX3" fmla="*/ 207169 w 542925"/>
                    <a:gd name="connsiteY3" fmla="*/ 7144 h 476250"/>
                    <a:gd name="connsiteX4" fmla="*/ 169069 w 542925"/>
                    <a:gd name="connsiteY4" fmla="*/ 45244 h 476250"/>
                    <a:gd name="connsiteX5" fmla="*/ 169069 w 542925"/>
                    <a:gd name="connsiteY5" fmla="*/ 92869 h 476250"/>
                    <a:gd name="connsiteX6" fmla="*/ 7144 w 542925"/>
                    <a:gd name="connsiteY6" fmla="*/ 92869 h 476250"/>
                    <a:gd name="connsiteX7" fmla="*/ 7144 w 542925"/>
                    <a:gd name="connsiteY7" fmla="*/ 473869 h 476250"/>
                    <a:gd name="connsiteX8" fmla="*/ 540544 w 542925"/>
                    <a:gd name="connsiteY8" fmla="*/ 473869 h 476250"/>
                    <a:gd name="connsiteX9" fmla="*/ 540544 w 542925"/>
                    <a:gd name="connsiteY9" fmla="*/ 92869 h 476250"/>
                    <a:gd name="connsiteX10" fmla="*/ 378619 w 542925"/>
                    <a:gd name="connsiteY10" fmla="*/ 92869 h 476250"/>
                    <a:gd name="connsiteX11" fmla="*/ 207169 w 542925"/>
                    <a:gd name="connsiteY11" fmla="*/ 45244 h 476250"/>
                    <a:gd name="connsiteX12" fmla="*/ 340519 w 542925"/>
                    <a:gd name="connsiteY12" fmla="*/ 45244 h 476250"/>
                    <a:gd name="connsiteX13" fmla="*/ 340519 w 542925"/>
                    <a:gd name="connsiteY13" fmla="*/ 92869 h 476250"/>
                    <a:gd name="connsiteX14" fmla="*/ 207169 w 542925"/>
                    <a:gd name="connsiteY14" fmla="*/ 92869 h 476250"/>
                    <a:gd name="connsiteX15" fmla="*/ 207169 w 542925"/>
                    <a:gd name="connsiteY15" fmla="*/ 45244 h 476250"/>
                    <a:gd name="connsiteX16" fmla="*/ 273844 w 542925"/>
                    <a:gd name="connsiteY16" fmla="*/ 397669 h 476250"/>
                    <a:gd name="connsiteX17" fmla="*/ 159544 w 542925"/>
                    <a:gd name="connsiteY17" fmla="*/ 283369 h 476250"/>
                    <a:gd name="connsiteX18" fmla="*/ 273844 w 542925"/>
                    <a:gd name="connsiteY18" fmla="*/ 169069 h 476250"/>
                    <a:gd name="connsiteX19" fmla="*/ 388144 w 542925"/>
                    <a:gd name="connsiteY19" fmla="*/ 283369 h 476250"/>
                    <a:gd name="connsiteX20" fmla="*/ 273844 w 542925"/>
                    <a:gd name="connsiteY20" fmla="*/ 39766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925" h="476250">
                      <a:moveTo>
                        <a:pt x="378619" y="92869"/>
                      </a:moveTo>
                      <a:lnTo>
                        <a:pt x="378619" y="45244"/>
                      </a:lnTo>
                      <a:cubicBezTo>
                        <a:pt x="378619" y="24289"/>
                        <a:pt x="361474" y="7144"/>
                        <a:pt x="340519" y="7144"/>
                      </a:cubicBezTo>
                      <a:lnTo>
                        <a:pt x="207169" y="7144"/>
                      </a:lnTo>
                      <a:cubicBezTo>
                        <a:pt x="186214" y="7144"/>
                        <a:pt x="169069" y="24289"/>
                        <a:pt x="169069" y="45244"/>
                      </a:cubicBezTo>
                      <a:lnTo>
                        <a:pt x="169069" y="92869"/>
                      </a:lnTo>
                      <a:lnTo>
                        <a:pt x="7144" y="92869"/>
                      </a:lnTo>
                      <a:lnTo>
                        <a:pt x="7144" y="473869"/>
                      </a:lnTo>
                      <a:lnTo>
                        <a:pt x="540544" y="473869"/>
                      </a:lnTo>
                      <a:lnTo>
                        <a:pt x="540544" y="92869"/>
                      </a:lnTo>
                      <a:lnTo>
                        <a:pt x="378619" y="92869"/>
                      </a:lnTo>
                      <a:close/>
                      <a:moveTo>
                        <a:pt x="207169" y="45244"/>
                      </a:moveTo>
                      <a:lnTo>
                        <a:pt x="340519" y="45244"/>
                      </a:lnTo>
                      <a:lnTo>
                        <a:pt x="340519" y="92869"/>
                      </a:lnTo>
                      <a:lnTo>
                        <a:pt x="207169" y="92869"/>
                      </a:lnTo>
                      <a:lnTo>
                        <a:pt x="207169" y="45244"/>
                      </a:lnTo>
                      <a:close/>
                      <a:moveTo>
                        <a:pt x="273844" y="397669"/>
                      </a:moveTo>
                      <a:cubicBezTo>
                        <a:pt x="210979" y="397669"/>
                        <a:pt x="159544" y="346234"/>
                        <a:pt x="159544" y="283369"/>
                      </a:cubicBezTo>
                      <a:cubicBezTo>
                        <a:pt x="159544" y="220504"/>
                        <a:pt x="210979" y="169069"/>
                        <a:pt x="273844" y="169069"/>
                      </a:cubicBezTo>
                      <a:cubicBezTo>
                        <a:pt x="336709" y="169069"/>
                        <a:pt x="388144" y="220504"/>
                        <a:pt x="388144" y="283369"/>
                      </a:cubicBezTo>
                      <a:cubicBezTo>
                        <a:pt x="388144" y="347186"/>
                        <a:pt x="336709" y="397669"/>
                        <a:pt x="273844" y="397669"/>
                      </a:cubicBezTo>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63" name="Freeform: Shape 162">
                  <a:extLst>
                    <a:ext uri="{FF2B5EF4-FFF2-40B4-BE49-F238E27FC236}">
                      <a16:creationId xmlns:a16="http://schemas.microsoft.com/office/drawing/2014/main" xmlns="" id="{CF49E100-73EF-41AE-A191-2AD681DD50A1}"/>
                    </a:ext>
                  </a:extLst>
                </p:cNvPr>
                <p:cNvSpPr/>
                <p:nvPr/>
              </p:nvSpPr>
              <p:spPr>
                <a:xfrm>
                  <a:off x="2369343" y="3826668"/>
                  <a:ext cx="161925" cy="161925"/>
                </a:xfrm>
                <a:custGeom>
                  <a:avLst/>
                  <a:gdLst>
                    <a:gd name="connsiteX0" fmla="*/ 111919 w 161925"/>
                    <a:gd name="connsiteY0" fmla="*/ 7144 h 161925"/>
                    <a:gd name="connsiteX1" fmla="*/ 54769 w 161925"/>
                    <a:gd name="connsiteY1" fmla="*/ 7144 h 161925"/>
                    <a:gd name="connsiteX2" fmla="*/ 54769 w 161925"/>
                    <a:gd name="connsiteY2" fmla="*/ 54769 h 161925"/>
                    <a:gd name="connsiteX3" fmla="*/ 7144 w 161925"/>
                    <a:gd name="connsiteY3" fmla="*/ 54769 h 161925"/>
                    <a:gd name="connsiteX4" fmla="*/ 7144 w 161925"/>
                    <a:gd name="connsiteY4" fmla="*/ 111919 h 161925"/>
                    <a:gd name="connsiteX5" fmla="*/ 54769 w 161925"/>
                    <a:gd name="connsiteY5" fmla="*/ 111919 h 161925"/>
                    <a:gd name="connsiteX6" fmla="*/ 54769 w 161925"/>
                    <a:gd name="connsiteY6" fmla="*/ 159544 h 161925"/>
                    <a:gd name="connsiteX7" fmla="*/ 111919 w 161925"/>
                    <a:gd name="connsiteY7" fmla="*/ 159544 h 161925"/>
                    <a:gd name="connsiteX8" fmla="*/ 111919 w 161925"/>
                    <a:gd name="connsiteY8" fmla="*/ 111919 h 161925"/>
                    <a:gd name="connsiteX9" fmla="*/ 159544 w 161925"/>
                    <a:gd name="connsiteY9" fmla="*/ 111919 h 161925"/>
                    <a:gd name="connsiteX10" fmla="*/ 159544 w 161925"/>
                    <a:gd name="connsiteY10" fmla="*/ 54769 h 161925"/>
                    <a:gd name="connsiteX11" fmla="*/ 111919 w 161925"/>
                    <a:gd name="connsiteY11" fmla="*/ 5476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161925">
                      <a:moveTo>
                        <a:pt x="111919" y="7144"/>
                      </a:moveTo>
                      <a:lnTo>
                        <a:pt x="54769" y="7144"/>
                      </a:lnTo>
                      <a:lnTo>
                        <a:pt x="54769" y="54769"/>
                      </a:lnTo>
                      <a:lnTo>
                        <a:pt x="7144" y="54769"/>
                      </a:lnTo>
                      <a:lnTo>
                        <a:pt x="7144" y="111919"/>
                      </a:lnTo>
                      <a:lnTo>
                        <a:pt x="54769" y="111919"/>
                      </a:lnTo>
                      <a:lnTo>
                        <a:pt x="54769" y="159544"/>
                      </a:lnTo>
                      <a:lnTo>
                        <a:pt x="111919" y="159544"/>
                      </a:lnTo>
                      <a:lnTo>
                        <a:pt x="111919" y="111919"/>
                      </a:lnTo>
                      <a:lnTo>
                        <a:pt x="159544" y="111919"/>
                      </a:lnTo>
                      <a:lnTo>
                        <a:pt x="159544" y="54769"/>
                      </a:lnTo>
                      <a:lnTo>
                        <a:pt x="111919" y="54769"/>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grpSp>
            <p:nvGrpSpPr>
              <p:cNvPr id="113" name="Group 112">
                <a:extLst>
                  <a:ext uri="{FF2B5EF4-FFF2-40B4-BE49-F238E27FC236}">
                    <a16:creationId xmlns:a16="http://schemas.microsoft.com/office/drawing/2014/main" xmlns="" id="{2D024DEF-3DE0-4BD9-A8B1-1D845E9ED1D5}"/>
                  </a:ext>
                </a:extLst>
              </p:cNvPr>
              <p:cNvGrpSpPr/>
              <p:nvPr/>
            </p:nvGrpSpPr>
            <p:grpSpPr>
              <a:xfrm>
                <a:off x="2896367" y="3553844"/>
                <a:ext cx="171975" cy="165940"/>
                <a:chOff x="3244691" y="3264693"/>
                <a:chExt cx="542925" cy="523875"/>
              </a:xfrm>
              <a:solidFill>
                <a:schemeClr val="tx2"/>
              </a:solidFill>
            </p:grpSpPr>
            <p:sp>
              <p:nvSpPr>
                <p:cNvPr id="159" name="Freeform: Shape 158">
                  <a:extLst>
                    <a:ext uri="{FF2B5EF4-FFF2-40B4-BE49-F238E27FC236}">
                      <a16:creationId xmlns:a16="http://schemas.microsoft.com/office/drawing/2014/main" xmlns="" id="{D4BD751B-7868-4F2E-808C-660AF18275A3}"/>
                    </a:ext>
                  </a:extLst>
                </p:cNvPr>
                <p:cNvSpPr/>
                <p:nvPr/>
              </p:nvSpPr>
              <p:spPr>
                <a:xfrm>
                  <a:off x="3244691" y="3702843"/>
                  <a:ext cx="542925" cy="85725"/>
                </a:xfrm>
                <a:custGeom>
                  <a:avLst/>
                  <a:gdLst>
                    <a:gd name="connsiteX0" fmla="*/ 511969 w 542925"/>
                    <a:gd name="connsiteY0" fmla="*/ 7144 h 85725"/>
                    <a:gd name="connsiteX1" fmla="*/ 35719 w 542925"/>
                    <a:gd name="connsiteY1" fmla="*/ 7144 h 85725"/>
                    <a:gd name="connsiteX2" fmla="*/ 35719 w 542925"/>
                    <a:gd name="connsiteY2" fmla="*/ 45244 h 85725"/>
                    <a:gd name="connsiteX3" fmla="*/ 7144 w 542925"/>
                    <a:gd name="connsiteY3" fmla="*/ 45244 h 85725"/>
                    <a:gd name="connsiteX4" fmla="*/ 7144 w 542925"/>
                    <a:gd name="connsiteY4" fmla="*/ 83344 h 85725"/>
                    <a:gd name="connsiteX5" fmla="*/ 540544 w 542925"/>
                    <a:gd name="connsiteY5" fmla="*/ 83344 h 85725"/>
                    <a:gd name="connsiteX6" fmla="*/ 540544 w 542925"/>
                    <a:gd name="connsiteY6" fmla="*/ 45244 h 85725"/>
                    <a:gd name="connsiteX7" fmla="*/ 511969 w 542925"/>
                    <a:gd name="connsiteY7" fmla="*/ 452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85725">
                      <a:moveTo>
                        <a:pt x="511969" y="7144"/>
                      </a:moveTo>
                      <a:lnTo>
                        <a:pt x="35719" y="7144"/>
                      </a:lnTo>
                      <a:lnTo>
                        <a:pt x="35719" y="45244"/>
                      </a:lnTo>
                      <a:lnTo>
                        <a:pt x="7144" y="45244"/>
                      </a:lnTo>
                      <a:lnTo>
                        <a:pt x="7144" y="83344"/>
                      </a:lnTo>
                      <a:lnTo>
                        <a:pt x="540544" y="83344"/>
                      </a:lnTo>
                      <a:lnTo>
                        <a:pt x="540544" y="45244"/>
                      </a:lnTo>
                      <a:lnTo>
                        <a:pt x="511969"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60" name="Freeform: Shape 159">
                  <a:extLst>
                    <a:ext uri="{FF2B5EF4-FFF2-40B4-BE49-F238E27FC236}">
                      <a16:creationId xmlns:a16="http://schemas.microsoft.com/office/drawing/2014/main" xmlns="" id="{1FA920FE-C2B7-4686-8C97-D206B0CFA2D5}"/>
                    </a:ext>
                  </a:extLst>
                </p:cNvPr>
                <p:cNvSpPr/>
                <p:nvPr/>
              </p:nvSpPr>
              <p:spPr>
                <a:xfrm>
                  <a:off x="3282791" y="3464718"/>
                  <a:ext cx="476250" cy="228600"/>
                </a:xfrm>
                <a:custGeom>
                  <a:avLst/>
                  <a:gdLst>
                    <a:gd name="connsiteX0" fmla="*/ 435769 w 476250"/>
                    <a:gd name="connsiteY0" fmla="*/ 226219 h 228600"/>
                    <a:gd name="connsiteX1" fmla="*/ 435769 w 476250"/>
                    <a:gd name="connsiteY1" fmla="*/ 45244 h 228600"/>
                    <a:gd name="connsiteX2" fmla="*/ 473869 w 476250"/>
                    <a:gd name="connsiteY2" fmla="*/ 45244 h 228600"/>
                    <a:gd name="connsiteX3" fmla="*/ 473869 w 476250"/>
                    <a:gd name="connsiteY3" fmla="*/ 7144 h 228600"/>
                    <a:gd name="connsiteX4" fmla="*/ 7144 w 476250"/>
                    <a:gd name="connsiteY4" fmla="*/ 7144 h 228600"/>
                    <a:gd name="connsiteX5" fmla="*/ 7144 w 476250"/>
                    <a:gd name="connsiteY5" fmla="*/ 45244 h 228600"/>
                    <a:gd name="connsiteX6" fmla="*/ 35719 w 476250"/>
                    <a:gd name="connsiteY6" fmla="*/ 45244 h 228600"/>
                    <a:gd name="connsiteX7" fmla="*/ 35719 w 476250"/>
                    <a:gd name="connsiteY7" fmla="*/ 226219 h 228600"/>
                    <a:gd name="connsiteX8" fmla="*/ 92869 w 476250"/>
                    <a:gd name="connsiteY8" fmla="*/ 226219 h 228600"/>
                    <a:gd name="connsiteX9" fmla="*/ 92869 w 476250"/>
                    <a:gd name="connsiteY9" fmla="*/ 45244 h 228600"/>
                    <a:gd name="connsiteX10" fmla="*/ 150019 w 476250"/>
                    <a:gd name="connsiteY10" fmla="*/ 45244 h 228600"/>
                    <a:gd name="connsiteX11" fmla="*/ 150019 w 476250"/>
                    <a:gd name="connsiteY11" fmla="*/ 226219 h 228600"/>
                    <a:gd name="connsiteX12" fmla="*/ 207169 w 476250"/>
                    <a:gd name="connsiteY12" fmla="*/ 226219 h 228600"/>
                    <a:gd name="connsiteX13" fmla="*/ 207169 w 476250"/>
                    <a:gd name="connsiteY13" fmla="*/ 45244 h 228600"/>
                    <a:gd name="connsiteX14" fmla="*/ 264319 w 476250"/>
                    <a:gd name="connsiteY14" fmla="*/ 45244 h 228600"/>
                    <a:gd name="connsiteX15" fmla="*/ 264319 w 476250"/>
                    <a:gd name="connsiteY15" fmla="*/ 226219 h 228600"/>
                    <a:gd name="connsiteX16" fmla="*/ 321469 w 476250"/>
                    <a:gd name="connsiteY16" fmla="*/ 226219 h 228600"/>
                    <a:gd name="connsiteX17" fmla="*/ 321469 w 476250"/>
                    <a:gd name="connsiteY17" fmla="*/ 45244 h 228600"/>
                    <a:gd name="connsiteX18" fmla="*/ 378619 w 476250"/>
                    <a:gd name="connsiteY18" fmla="*/ 45244 h 228600"/>
                    <a:gd name="connsiteX19" fmla="*/ 378619 w 476250"/>
                    <a:gd name="connsiteY19" fmla="*/ 226219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250" h="228600">
                      <a:moveTo>
                        <a:pt x="435769" y="226219"/>
                      </a:moveTo>
                      <a:lnTo>
                        <a:pt x="435769" y="45244"/>
                      </a:lnTo>
                      <a:lnTo>
                        <a:pt x="473869" y="45244"/>
                      </a:lnTo>
                      <a:lnTo>
                        <a:pt x="473869" y="7144"/>
                      </a:lnTo>
                      <a:lnTo>
                        <a:pt x="7144" y="7144"/>
                      </a:lnTo>
                      <a:lnTo>
                        <a:pt x="7144" y="45244"/>
                      </a:lnTo>
                      <a:lnTo>
                        <a:pt x="35719" y="45244"/>
                      </a:lnTo>
                      <a:lnTo>
                        <a:pt x="35719" y="226219"/>
                      </a:lnTo>
                      <a:lnTo>
                        <a:pt x="92869" y="226219"/>
                      </a:lnTo>
                      <a:lnTo>
                        <a:pt x="92869" y="45244"/>
                      </a:lnTo>
                      <a:lnTo>
                        <a:pt x="150019" y="45244"/>
                      </a:lnTo>
                      <a:lnTo>
                        <a:pt x="150019" y="226219"/>
                      </a:lnTo>
                      <a:lnTo>
                        <a:pt x="207169" y="226219"/>
                      </a:lnTo>
                      <a:lnTo>
                        <a:pt x="207169" y="45244"/>
                      </a:lnTo>
                      <a:lnTo>
                        <a:pt x="264319" y="45244"/>
                      </a:lnTo>
                      <a:lnTo>
                        <a:pt x="264319" y="226219"/>
                      </a:lnTo>
                      <a:lnTo>
                        <a:pt x="321469" y="226219"/>
                      </a:lnTo>
                      <a:lnTo>
                        <a:pt x="321469" y="45244"/>
                      </a:lnTo>
                      <a:lnTo>
                        <a:pt x="378619" y="45244"/>
                      </a:lnTo>
                      <a:lnTo>
                        <a:pt x="378619" y="226219"/>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61" name="Freeform: Shape 160">
                  <a:extLst>
                    <a:ext uri="{FF2B5EF4-FFF2-40B4-BE49-F238E27FC236}">
                      <a16:creationId xmlns:a16="http://schemas.microsoft.com/office/drawing/2014/main" xmlns="" id="{6364E474-8E19-45DA-BD45-545242117E35}"/>
                    </a:ext>
                  </a:extLst>
                </p:cNvPr>
                <p:cNvSpPr/>
                <p:nvPr/>
              </p:nvSpPr>
              <p:spPr>
                <a:xfrm>
                  <a:off x="3244691" y="3264693"/>
                  <a:ext cx="542925" cy="190500"/>
                </a:xfrm>
                <a:custGeom>
                  <a:avLst/>
                  <a:gdLst>
                    <a:gd name="connsiteX0" fmla="*/ 273844 w 542925"/>
                    <a:gd name="connsiteY0" fmla="*/ 7144 h 190500"/>
                    <a:gd name="connsiteX1" fmla="*/ 7144 w 542925"/>
                    <a:gd name="connsiteY1" fmla="*/ 169069 h 190500"/>
                    <a:gd name="connsiteX2" fmla="*/ 7144 w 542925"/>
                    <a:gd name="connsiteY2" fmla="*/ 188119 h 190500"/>
                    <a:gd name="connsiteX3" fmla="*/ 540544 w 542925"/>
                    <a:gd name="connsiteY3" fmla="*/ 188119 h 190500"/>
                    <a:gd name="connsiteX4" fmla="*/ 540544 w 542925"/>
                    <a:gd name="connsiteY4" fmla="*/ 169069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90500">
                      <a:moveTo>
                        <a:pt x="273844" y="7144"/>
                      </a:moveTo>
                      <a:lnTo>
                        <a:pt x="7144" y="169069"/>
                      </a:lnTo>
                      <a:lnTo>
                        <a:pt x="7144" y="188119"/>
                      </a:lnTo>
                      <a:lnTo>
                        <a:pt x="540544" y="188119"/>
                      </a:lnTo>
                      <a:lnTo>
                        <a:pt x="540544" y="169069"/>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grpSp>
            <p:nvGrpSpPr>
              <p:cNvPr id="114" name="Group 12">
                <a:extLst>
                  <a:ext uri="{FF2B5EF4-FFF2-40B4-BE49-F238E27FC236}">
                    <a16:creationId xmlns:a16="http://schemas.microsoft.com/office/drawing/2014/main" xmlns="" id="{AD812E0B-3FEB-452F-88AA-04E7A1CF8C65}"/>
                  </a:ext>
                </a:extLst>
              </p:cNvPr>
              <p:cNvGrpSpPr>
                <a:grpSpLocks noChangeAspect="1"/>
              </p:cNvGrpSpPr>
              <p:nvPr/>
            </p:nvGrpSpPr>
            <p:grpSpPr bwMode="auto">
              <a:xfrm>
                <a:off x="2355278" y="3562499"/>
                <a:ext cx="165058" cy="160018"/>
                <a:chOff x="2427" y="2613"/>
                <a:chExt cx="786" cy="762"/>
              </a:xfrm>
              <a:solidFill>
                <a:schemeClr val="tx2"/>
              </a:solidFill>
            </p:grpSpPr>
            <p:sp>
              <p:nvSpPr>
                <p:cNvPr id="147" name="Freeform 13">
                  <a:extLst>
                    <a:ext uri="{FF2B5EF4-FFF2-40B4-BE49-F238E27FC236}">
                      <a16:creationId xmlns:a16="http://schemas.microsoft.com/office/drawing/2014/main" xmlns="" id="{8725DDAA-0FAC-4BFD-A34D-E7A6BF1A89C7}"/>
                    </a:ext>
                  </a:extLst>
                </p:cNvPr>
                <p:cNvSpPr>
                  <a:spLocks noEditPoints="1"/>
                </p:cNvSpPr>
                <p:nvPr/>
              </p:nvSpPr>
              <p:spPr bwMode="auto">
                <a:xfrm>
                  <a:off x="2722" y="2883"/>
                  <a:ext cx="491" cy="492"/>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22 h 1024"/>
                    <a:gd name="T12" fmla="*/ 103 w 1024"/>
                    <a:gd name="T13" fmla="*/ 512 h 1024"/>
                    <a:gd name="T14" fmla="*/ 512 w 1024"/>
                    <a:gd name="T15" fmla="*/ 103 h 1024"/>
                    <a:gd name="T16" fmla="*/ 922 w 1024"/>
                    <a:gd name="T17" fmla="*/ 512 h 1024"/>
                    <a:gd name="T18" fmla="*/ 512 w 1024"/>
                    <a:gd name="T19" fmla="*/ 922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30" y="0"/>
                        <a:pt x="0" y="229"/>
                        <a:pt x="0" y="512"/>
                      </a:cubicBezTo>
                      <a:cubicBezTo>
                        <a:pt x="0" y="795"/>
                        <a:pt x="230" y="1024"/>
                        <a:pt x="512" y="1024"/>
                      </a:cubicBezTo>
                      <a:cubicBezTo>
                        <a:pt x="795" y="1024"/>
                        <a:pt x="1024" y="795"/>
                        <a:pt x="1024" y="512"/>
                      </a:cubicBezTo>
                      <a:cubicBezTo>
                        <a:pt x="1024" y="229"/>
                        <a:pt x="795" y="0"/>
                        <a:pt x="512" y="0"/>
                      </a:cubicBezTo>
                      <a:close/>
                      <a:moveTo>
                        <a:pt x="512" y="922"/>
                      </a:moveTo>
                      <a:cubicBezTo>
                        <a:pt x="287" y="922"/>
                        <a:pt x="103" y="738"/>
                        <a:pt x="103" y="512"/>
                      </a:cubicBezTo>
                      <a:cubicBezTo>
                        <a:pt x="103" y="286"/>
                        <a:pt x="287" y="103"/>
                        <a:pt x="512" y="103"/>
                      </a:cubicBezTo>
                      <a:cubicBezTo>
                        <a:pt x="738" y="103"/>
                        <a:pt x="922" y="286"/>
                        <a:pt x="922" y="512"/>
                      </a:cubicBezTo>
                      <a:cubicBezTo>
                        <a:pt x="922" y="738"/>
                        <a:pt x="738" y="922"/>
                        <a:pt x="512"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48" name="Freeform 14">
                  <a:extLst>
                    <a:ext uri="{FF2B5EF4-FFF2-40B4-BE49-F238E27FC236}">
                      <a16:creationId xmlns:a16="http://schemas.microsoft.com/office/drawing/2014/main" xmlns="" id="{85F6D269-A255-4E34-8D92-A8CB66BF0383}"/>
                    </a:ext>
                  </a:extLst>
                </p:cNvPr>
                <p:cNvSpPr>
                  <a:spLocks/>
                </p:cNvSpPr>
                <p:nvPr/>
              </p:nvSpPr>
              <p:spPr bwMode="auto">
                <a:xfrm>
                  <a:off x="2796" y="2613"/>
                  <a:ext cx="344" cy="74"/>
                </a:xfrm>
                <a:custGeom>
                  <a:avLst/>
                  <a:gdLst>
                    <a:gd name="T0" fmla="*/ 51 w 717"/>
                    <a:gd name="T1" fmla="*/ 154 h 154"/>
                    <a:gd name="T2" fmla="*/ 666 w 717"/>
                    <a:gd name="T3" fmla="*/ 154 h 154"/>
                    <a:gd name="T4" fmla="*/ 717 w 717"/>
                    <a:gd name="T5" fmla="*/ 115 h 154"/>
                    <a:gd name="T6" fmla="*/ 717 w 717"/>
                    <a:gd name="T7" fmla="*/ 38 h 154"/>
                    <a:gd name="T8" fmla="*/ 666 w 717"/>
                    <a:gd name="T9" fmla="*/ 0 h 154"/>
                    <a:gd name="T10" fmla="*/ 51 w 717"/>
                    <a:gd name="T11" fmla="*/ 0 h 154"/>
                    <a:gd name="T12" fmla="*/ 0 w 717"/>
                    <a:gd name="T13" fmla="*/ 38 h 154"/>
                    <a:gd name="T14" fmla="*/ 0 w 717"/>
                    <a:gd name="T15" fmla="*/ 115 h 154"/>
                    <a:gd name="T16" fmla="*/ 51 w 717"/>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4">
                      <a:moveTo>
                        <a:pt x="51" y="154"/>
                      </a:moveTo>
                      <a:cubicBezTo>
                        <a:pt x="666" y="154"/>
                        <a:pt x="666" y="154"/>
                        <a:pt x="666" y="154"/>
                      </a:cubicBezTo>
                      <a:cubicBezTo>
                        <a:pt x="694" y="154"/>
                        <a:pt x="717" y="136"/>
                        <a:pt x="717" y="115"/>
                      </a:cubicBezTo>
                      <a:cubicBezTo>
                        <a:pt x="717" y="38"/>
                        <a:pt x="717" y="38"/>
                        <a:pt x="717" y="38"/>
                      </a:cubicBezTo>
                      <a:cubicBezTo>
                        <a:pt x="717" y="17"/>
                        <a:pt x="694" y="0"/>
                        <a:pt x="666" y="0"/>
                      </a:cubicBezTo>
                      <a:cubicBezTo>
                        <a:pt x="51" y="0"/>
                        <a:pt x="51" y="0"/>
                        <a:pt x="51" y="0"/>
                      </a:cubicBezTo>
                      <a:cubicBezTo>
                        <a:pt x="23" y="0"/>
                        <a:pt x="0" y="17"/>
                        <a:pt x="0" y="38"/>
                      </a:cubicBezTo>
                      <a:cubicBezTo>
                        <a:pt x="0" y="115"/>
                        <a:pt x="0" y="115"/>
                        <a:pt x="0" y="115"/>
                      </a:cubicBezTo>
                      <a:cubicBezTo>
                        <a:pt x="0" y="136"/>
                        <a:pt x="23" y="154"/>
                        <a:pt x="5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49" name="Freeform 15">
                  <a:extLst>
                    <a:ext uri="{FF2B5EF4-FFF2-40B4-BE49-F238E27FC236}">
                      <a16:creationId xmlns:a16="http://schemas.microsoft.com/office/drawing/2014/main" xmlns="" id="{0CBCFDC9-0DDD-43F1-BA63-FEA67A15A80A}"/>
                    </a:ext>
                  </a:extLst>
                </p:cNvPr>
                <p:cNvSpPr>
                  <a:spLocks/>
                </p:cNvSpPr>
                <p:nvPr/>
              </p:nvSpPr>
              <p:spPr bwMode="auto">
                <a:xfrm>
                  <a:off x="2796" y="2711"/>
                  <a:ext cx="344" cy="74"/>
                </a:xfrm>
                <a:custGeom>
                  <a:avLst/>
                  <a:gdLst>
                    <a:gd name="T0" fmla="*/ 51 w 717"/>
                    <a:gd name="T1" fmla="*/ 153 h 153"/>
                    <a:gd name="T2" fmla="*/ 666 w 717"/>
                    <a:gd name="T3" fmla="*/ 153 h 153"/>
                    <a:gd name="T4" fmla="*/ 717 w 717"/>
                    <a:gd name="T5" fmla="*/ 115 h 153"/>
                    <a:gd name="T6" fmla="*/ 717 w 717"/>
                    <a:gd name="T7" fmla="*/ 38 h 153"/>
                    <a:gd name="T8" fmla="*/ 666 w 717"/>
                    <a:gd name="T9" fmla="*/ 0 h 153"/>
                    <a:gd name="T10" fmla="*/ 51 w 717"/>
                    <a:gd name="T11" fmla="*/ 0 h 153"/>
                    <a:gd name="T12" fmla="*/ 0 w 717"/>
                    <a:gd name="T13" fmla="*/ 38 h 153"/>
                    <a:gd name="T14" fmla="*/ 0 w 717"/>
                    <a:gd name="T15" fmla="*/ 115 h 153"/>
                    <a:gd name="T16" fmla="*/ 51 w 717"/>
                    <a:gd name="T1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3">
                      <a:moveTo>
                        <a:pt x="51" y="153"/>
                      </a:moveTo>
                      <a:cubicBezTo>
                        <a:pt x="666" y="153"/>
                        <a:pt x="666" y="153"/>
                        <a:pt x="666" y="153"/>
                      </a:cubicBezTo>
                      <a:cubicBezTo>
                        <a:pt x="694" y="153"/>
                        <a:pt x="717" y="136"/>
                        <a:pt x="717" y="115"/>
                      </a:cubicBezTo>
                      <a:cubicBezTo>
                        <a:pt x="717" y="38"/>
                        <a:pt x="717" y="38"/>
                        <a:pt x="717" y="38"/>
                      </a:cubicBezTo>
                      <a:cubicBezTo>
                        <a:pt x="717" y="17"/>
                        <a:pt x="694" y="0"/>
                        <a:pt x="666" y="0"/>
                      </a:cubicBezTo>
                      <a:cubicBezTo>
                        <a:pt x="51" y="0"/>
                        <a:pt x="51" y="0"/>
                        <a:pt x="51" y="0"/>
                      </a:cubicBezTo>
                      <a:cubicBezTo>
                        <a:pt x="23" y="0"/>
                        <a:pt x="0" y="17"/>
                        <a:pt x="0" y="38"/>
                      </a:cubicBezTo>
                      <a:cubicBezTo>
                        <a:pt x="0" y="115"/>
                        <a:pt x="0" y="115"/>
                        <a:pt x="0" y="115"/>
                      </a:cubicBezTo>
                      <a:cubicBezTo>
                        <a:pt x="0" y="136"/>
                        <a:pt x="23" y="153"/>
                        <a:pt x="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0" name="Freeform 16">
                  <a:extLst>
                    <a:ext uri="{FF2B5EF4-FFF2-40B4-BE49-F238E27FC236}">
                      <a16:creationId xmlns:a16="http://schemas.microsoft.com/office/drawing/2014/main" xmlns="" id="{3D5DE402-98FF-4D0F-B120-3A743BC189E4}"/>
                    </a:ext>
                  </a:extLst>
                </p:cNvPr>
                <p:cNvSpPr>
                  <a:spLocks/>
                </p:cNvSpPr>
                <p:nvPr/>
              </p:nvSpPr>
              <p:spPr bwMode="auto">
                <a:xfrm>
                  <a:off x="2427" y="3203"/>
                  <a:ext cx="315" cy="74"/>
                </a:xfrm>
                <a:custGeom>
                  <a:avLst/>
                  <a:gdLst>
                    <a:gd name="T0" fmla="*/ 51 w 655"/>
                    <a:gd name="T1" fmla="*/ 153 h 153"/>
                    <a:gd name="T2" fmla="*/ 655 w 655"/>
                    <a:gd name="T3" fmla="*/ 153 h 153"/>
                    <a:gd name="T4" fmla="*/ 585 w 655"/>
                    <a:gd name="T5" fmla="*/ 0 h 153"/>
                    <a:gd name="T6" fmla="*/ 51 w 655"/>
                    <a:gd name="T7" fmla="*/ 0 h 153"/>
                    <a:gd name="T8" fmla="*/ 0 w 655"/>
                    <a:gd name="T9" fmla="*/ 38 h 153"/>
                    <a:gd name="T10" fmla="*/ 0 w 655"/>
                    <a:gd name="T11" fmla="*/ 115 h 153"/>
                    <a:gd name="T12" fmla="*/ 51 w 655"/>
                    <a:gd name="T13" fmla="*/ 153 h 153"/>
                  </a:gdLst>
                  <a:ahLst/>
                  <a:cxnLst>
                    <a:cxn ang="0">
                      <a:pos x="T0" y="T1"/>
                    </a:cxn>
                    <a:cxn ang="0">
                      <a:pos x="T2" y="T3"/>
                    </a:cxn>
                    <a:cxn ang="0">
                      <a:pos x="T4" y="T5"/>
                    </a:cxn>
                    <a:cxn ang="0">
                      <a:pos x="T6" y="T7"/>
                    </a:cxn>
                    <a:cxn ang="0">
                      <a:pos x="T8" y="T9"/>
                    </a:cxn>
                    <a:cxn ang="0">
                      <a:pos x="T10" y="T11"/>
                    </a:cxn>
                    <a:cxn ang="0">
                      <a:pos x="T12" y="T13"/>
                    </a:cxn>
                  </a:cxnLst>
                  <a:rect l="0" t="0" r="r" b="b"/>
                  <a:pathLst>
                    <a:path w="655" h="153">
                      <a:moveTo>
                        <a:pt x="51" y="153"/>
                      </a:moveTo>
                      <a:cubicBezTo>
                        <a:pt x="655" y="153"/>
                        <a:pt x="655" y="153"/>
                        <a:pt x="655" y="153"/>
                      </a:cubicBezTo>
                      <a:cubicBezTo>
                        <a:pt x="624" y="107"/>
                        <a:pt x="601" y="55"/>
                        <a:pt x="585" y="0"/>
                      </a:cubicBezTo>
                      <a:cubicBezTo>
                        <a:pt x="51" y="0"/>
                        <a:pt x="51" y="0"/>
                        <a:pt x="51" y="0"/>
                      </a:cubicBezTo>
                      <a:cubicBezTo>
                        <a:pt x="23" y="0"/>
                        <a:pt x="0" y="17"/>
                        <a:pt x="0" y="38"/>
                      </a:cubicBezTo>
                      <a:cubicBezTo>
                        <a:pt x="0" y="115"/>
                        <a:pt x="0" y="115"/>
                        <a:pt x="0" y="115"/>
                      </a:cubicBezTo>
                      <a:cubicBezTo>
                        <a:pt x="0" y="136"/>
                        <a:pt x="23" y="153"/>
                        <a:pt x="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1" name="Freeform 17">
                  <a:extLst>
                    <a:ext uri="{FF2B5EF4-FFF2-40B4-BE49-F238E27FC236}">
                      <a16:creationId xmlns:a16="http://schemas.microsoft.com/office/drawing/2014/main" xmlns="" id="{9A31992A-FB9A-4944-8066-273122ABF6FD}"/>
                    </a:ext>
                  </a:extLst>
                </p:cNvPr>
                <p:cNvSpPr>
                  <a:spLocks/>
                </p:cNvSpPr>
                <p:nvPr/>
              </p:nvSpPr>
              <p:spPr bwMode="auto">
                <a:xfrm>
                  <a:off x="2427" y="3302"/>
                  <a:ext cx="345" cy="73"/>
                </a:xfrm>
                <a:custGeom>
                  <a:avLst/>
                  <a:gdLst>
                    <a:gd name="T0" fmla="*/ 666 w 717"/>
                    <a:gd name="T1" fmla="*/ 0 h 153"/>
                    <a:gd name="T2" fmla="*/ 51 w 717"/>
                    <a:gd name="T3" fmla="*/ 0 h 153"/>
                    <a:gd name="T4" fmla="*/ 0 w 717"/>
                    <a:gd name="T5" fmla="*/ 38 h 153"/>
                    <a:gd name="T6" fmla="*/ 0 w 717"/>
                    <a:gd name="T7" fmla="*/ 115 h 153"/>
                    <a:gd name="T8" fmla="*/ 51 w 717"/>
                    <a:gd name="T9" fmla="*/ 153 h 153"/>
                    <a:gd name="T10" fmla="*/ 666 w 717"/>
                    <a:gd name="T11" fmla="*/ 153 h 153"/>
                    <a:gd name="T12" fmla="*/ 717 w 717"/>
                    <a:gd name="T13" fmla="*/ 115 h 153"/>
                    <a:gd name="T14" fmla="*/ 717 w 717"/>
                    <a:gd name="T15" fmla="*/ 38 h 153"/>
                    <a:gd name="T16" fmla="*/ 666 w 717"/>
                    <a:gd name="T1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3">
                      <a:moveTo>
                        <a:pt x="666" y="0"/>
                      </a:moveTo>
                      <a:cubicBezTo>
                        <a:pt x="51" y="0"/>
                        <a:pt x="51" y="0"/>
                        <a:pt x="51" y="0"/>
                      </a:cubicBezTo>
                      <a:cubicBezTo>
                        <a:pt x="23" y="0"/>
                        <a:pt x="0" y="17"/>
                        <a:pt x="0" y="38"/>
                      </a:cubicBezTo>
                      <a:cubicBezTo>
                        <a:pt x="0" y="115"/>
                        <a:pt x="0" y="115"/>
                        <a:pt x="0" y="115"/>
                      </a:cubicBezTo>
                      <a:cubicBezTo>
                        <a:pt x="0" y="136"/>
                        <a:pt x="23" y="153"/>
                        <a:pt x="51" y="153"/>
                      </a:cubicBezTo>
                      <a:cubicBezTo>
                        <a:pt x="666" y="153"/>
                        <a:pt x="666" y="153"/>
                        <a:pt x="666" y="153"/>
                      </a:cubicBezTo>
                      <a:cubicBezTo>
                        <a:pt x="694" y="153"/>
                        <a:pt x="717" y="136"/>
                        <a:pt x="717" y="115"/>
                      </a:cubicBezTo>
                      <a:cubicBezTo>
                        <a:pt x="717" y="38"/>
                        <a:pt x="717" y="38"/>
                        <a:pt x="717" y="38"/>
                      </a:cubicBezTo>
                      <a:cubicBezTo>
                        <a:pt x="717" y="17"/>
                        <a:pt x="694" y="0"/>
                        <a:pt x="6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2" name="Freeform 18">
                  <a:extLst>
                    <a:ext uri="{FF2B5EF4-FFF2-40B4-BE49-F238E27FC236}">
                      <a16:creationId xmlns:a16="http://schemas.microsoft.com/office/drawing/2014/main" xmlns="" id="{AABC0D90-2DC8-4044-B8ED-83B98D5ACB54}"/>
                    </a:ext>
                  </a:extLst>
                </p:cNvPr>
                <p:cNvSpPr>
                  <a:spLocks/>
                </p:cNvSpPr>
                <p:nvPr/>
              </p:nvSpPr>
              <p:spPr bwMode="auto">
                <a:xfrm>
                  <a:off x="2427" y="3105"/>
                  <a:ext cx="275" cy="74"/>
                </a:xfrm>
                <a:custGeom>
                  <a:avLst/>
                  <a:gdLst>
                    <a:gd name="T0" fmla="*/ 51 w 573"/>
                    <a:gd name="T1" fmla="*/ 154 h 154"/>
                    <a:gd name="T2" fmla="*/ 573 w 573"/>
                    <a:gd name="T3" fmla="*/ 154 h 154"/>
                    <a:gd name="T4" fmla="*/ 563 w 573"/>
                    <a:gd name="T5" fmla="*/ 51 h 154"/>
                    <a:gd name="T6" fmla="*/ 566 w 573"/>
                    <a:gd name="T7" fmla="*/ 0 h 154"/>
                    <a:gd name="T8" fmla="*/ 51 w 573"/>
                    <a:gd name="T9" fmla="*/ 0 h 154"/>
                    <a:gd name="T10" fmla="*/ 0 w 573"/>
                    <a:gd name="T11" fmla="*/ 38 h 154"/>
                    <a:gd name="T12" fmla="*/ 0 w 573"/>
                    <a:gd name="T13" fmla="*/ 115 h 154"/>
                    <a:gd name="T14" fmla="*/ 51 w 573"/>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3" h="154">
                      <a:moveTo>
                        <a:pt x="51" y="154"/>
                      </a:moveTo>
                      <a:cubicBezTo>
                        <a:pt x="573" y="154"/>
                        <a:pt x="573" y="154"/>
                        <a:pt x="573" y="154"/>
                      </a:cubicBezTo>
                      <a:cubicBezTo>
                        <a:pt x="567" y="120"/>
                        <a:pt x="563" y="86"/>
                        <a:pt x="563" y="51"/>
                      </a:cubicBezTo>
                      <a:cubicBezTo>
                        <a:pt x="563" y="34"/>
                        <a:pt x="564" y="17"/>
                        <a:pt x="566" y="0"/>
                      </a:cubicBezTo>
                      <a:cubicBezTo>
                        <a:pt x="51" y="0"/>
                        <a:pt x="51" y="0"/>
                        <a:pt x="51" y="0"/>
                      </a:cubicBezTo>
                      <a:cubicBezTo>
                        <a:pt x="23" y="0"/>
                        <a:pt x="0" y="17"/>
                        <a:pt x="0" y="38"/>
                      </a:cubicBezTo>
                      <a:cubicBezTo>
                        <a:pt x="0" y="115"/>
                        <a:pt x="0" y="115"/>
                        <a:pt x="0" y="115"/>
                      </a:cubicBezTo>
                      <a:cubicBezTo>
                        <a:pt x="0" y="136"/>
                        <a:pt x="23" y="154"/>
                        <a:pt x="5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3" name="Freeform 19">
                  <a:extLst>
                    <a:ext uri="{FF2B5EF4-FFF2-40B4-BE49-F238E27FC236}">
                      <a16:creationId xmlns:a16="http://schemas.microsoft.com/office/drawing/2014/main" xmlns="" id="{088FD77E-3C62-4EF6-8952-236FA20FA9DC}"/>
                    </a:ext>
                  </a:extLst>
                </p:cNvPr>
                <p:cNvSpPr>
                  <a:spLocks/>
                </p:cNvSpPr>
                <p:nvPr/>
              </p:nvSpPr>
              <p:spPr bwMode="auto">
                <a:xfrm>
                  <a:off x="2796" y="2810"/>
                  <a:ext cx="344" cy="73"/>
                </a:xfrm>
                <a:custGeom>
                  <a:avLst/>
                  <a:gdLst>
                    <a:gd name="T0" fmla="*/ 51 w 717"/>
                    <a:gd name="T1" fmla="*/ 153 h 153"/>
                    <a:gd name="T2" fmla="*/ 125 w 717"/>
                    <a:gd name="T3" fmla="*/ 153 h 153"/>
                    <a:gd name="T4" fmla="*/ 358 w 717"/>
                    <a:gd name="T5" fmla="*/ 102 h 153"/>
                    <a:gd name="T6" fmla="*/ 592 w 717"/>
                    <a:gd name="T7" fmla="*/ 153 h 153"/>
                    <a:gd name="T8" fmla="*/ 666 w 717"/>
                    <a:gd name="T9" fmla="*/ 153 h 153"/>
                    <a:gd name="T10" fmla="*/ 717 w 717"/>
                    <a:gd name="T11" fmla="*/ 115 h 153"/>
                    <a:gd name="T12" fmla="*/ 717 w 717"/>
                    <a:gd name="T13" fmla="*/ 38 h 153"/>
                    <a:gd name="T14" fmla="*/ 666 w 717"/>
                    <a:gd name="T15" fmla="*/ 0 h 153"/>
                    <a:gd name="T16" fmla="*/ 51 w 717"/>
                    <a:gd name="T17" fmla="*/ 0 h 153"/>
                    <a:gd name="T18" fmla="*/ 0 w 717"/>
                    <a:gd name="T19" fmla="*/ 38 h 153"/>
                    <a:gd name="T20" fmla="*/ 0 w 717"/>
                    <a:gd name="T21" fmla="*/ 115 h 153"/>
                    <a:gd name="T22" fmla="*/ 51 w 717"/>
                    <a:gd name="T23"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153">
                      <a:moveTo>
                        <a:pt x="51" y="153"/>
                      </a:moveTo>
                      <a:cubicBezTo>
                        <a:pt x="125" y="153"/>
                        <a:pt x="125" y="153"/>
                        <a:pt x="125" y="153"/>
                      </a:cubicBezTo>
                      <a:cubicBezTo>
                        <a:pt x="196" y="121"/>
                        <a:pt x="275" y="102"/>
                        <a:pt x="358" y="102"/>
                      </a:cubicBezTo>
                      <a:cubicBezTo>
                        <a:pt x="442" y="102"/>
                        <a:pt x="521" y="121"/>
                        <a:pt x="592" y="153"/>
                      </a:cubicBezTo>
                      <a:cubicBezTo>
                        <a:pt x="666" y="153"/>
                        <a:pt x="666" y="153"/>
                        <a:pt x="666" y="153"/>
                      </a:cubicBezTo>
                      <a:cubicBezTo>
                        <a:pt x="694" y="153"/>
                        <a:pt x="717" y="136"/>
                        <a:pt x="717" y="115"/>
                      </a:cubicBezTo>
                      <a:cubicBezTo>
                        <a:pt x="717" y="38"/>
                        <a:pt x="717" y="38"/>
                        <a:pt x="717" y="38"/>
                      </a:cubicBezTo>
                      <a:cubicBezTo>
                        <a:pt x="717" y="17"/>
                        <a:pt x="694" y="0"/>
                        <a:pt x="666" y="0"/>
                      </a:cubicBezTo>
                      <a:cubicBezTo>
                        <a:pt x="51" y="0"/>
                        <a:pt x="51" y="0"/>
                        <a:pt x="51" y="0"/>
                      </a:cubicBezTo>
                      <a:cubicBezTo>
                        <a:pt x="23" y="0"/>
                        <a:pt x="0" y="17"/>
                        <a:pt x="0" y="38"/>
                      </a:cubicBezTo>
                      <a:cubicBezTo>
                        <a:pt x="0" y="115"/>
                        <a:pt x="0" y="115"/>
                        <a:pt x="0" y="115"/>
                      </a:cubicBezTo>
                      <a:cubicBezTo>
                        <a:pt x="0" y="136"/>
                        <a:pt x="23" y="153"/>
                        <a:pt x="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4" name="Freeform 20">
                  <a:extLst>
                    <a:ext uri="{FF2B5EF4-FFF2-40B4-BE49-F238E27FC236}">
                      <a16:creationId xmlns:a16="http://schemas.microsoft.com/office/drawing/2014/main" xmlns="" id="{63B0FFF5-0DE4-4E05-AC83-F5AA9E31AACE}"/>
                    </a:ext>
                  </a:extLst>
                </p:cNvPr>
                <p:cNvSpPr>
                  <a:spLocks/>
                </p:cNvSpPr>
                <p:nvPr/>
              </p:nvSpPr>
              <p:spPr bwMode="auto">
                <a:xfrm>
                  <a:off x="2427" y="2810"/>
                  <a:ext cx="345" cy="73"/>
                </a:xfrm>
                <a:custGeom>
                  <a:avLst/>
                  <a:gdLst>
                    <a:gd name="T0" fmla="*/ 51 w 717"/>
                    <a:gd name="T1" fmla="*/ 153 h 153"/>
                    <a:gd name="T2" fmla="*/ 666 w 717"/>
                    <a:gd name="T3" fmla="*/ 153 h 153"/>
                    <a:gd name="T4" fmla="*/ 717 w 717"/>
                    <a:gd name="T5" fmla="*/ 115 h 153"/>
                    <a:gd name="T6" fmla="*/ 717 w 717"/>
                    <a:gd name="T7" fmla="*/ 38 h 153"/>
                    <a:gd name="T8" fmla="*/ 666 w 717"/>
                    <a:gd name="T9" fmla="*/ 0 h 153"/>
                    <a:gd name="T10" fmla="*/ 51 w 717"/>
                    <a:gd name="T11" fmla="*/ 0 h 153"/>
                    <a:gd name="T12" fmla="*/ 0 w 717"/>
                    <a:gd name="T13" fmla="*/ 38 h 153"/>
                    <a:gd name="T14" fmla="*/ 0 w 717"/>
                    <a:gd name="T15" fmla="*/ 115 h 153"/>
                    <a:gd name="T16" fmla="*/ 51 w 717"/>
                    <a:gd name="T1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3">
                      <a:moveTo>
                        <a:pt x="51" y="153"/>
                      </a:moveTo>
                      <a:cubicBezTo>
                        <a:pt x="666" y="153"/>
                        <a:pt x="666" y="153"/>
                        <a:pt x="666" y="153"/>
                      </a:cubicBezTo>
                      <a:cubicBezTo>
                        <a:pt x="694" y="153"/>
                        <a:pt x="717" y="136"/>
                        <a:pt x="717" y="115"/>
                      </a:cubicBezTo>
                      <a:cubicBezTo>
                        <a:pt x="717" y="38"/>
                        <a:pt x="717" y="38"/>
                        <a:pt x="717" y="38"/>
                      </a:cubicBezTo>
                      <a:cubicBezTo>
                        <a:pt x="717" y="17"/>
                        <a:pt x="694" y="0"/>
                        <a:pt x="666" y="0"/>
                      </a:cubicBezTo>
                      <a:cubicBezTo>
                        <a:pt x="51" y="0"/>
                        <a:pt x="51" y="0"/>
                        <a:pt x="51" y="0"/>
                      </a:cubicBezTo>
                      <a:cubicBezTo>
                        <a:pt x="23" y="0"/>
                        <a:pt x="0" y="17"/>
                        <a:pt x="0" y="38"/>
                      </a:cubicBezTo>
                      <a:cubicBezTo>
                        <a:pt x="0" y="115"/>
                        <a:pt x="0" y="115"/>
                        <a:pt x="0" y="115"/>
                      </a:cubicBezTo>
                      <a:cubicBezTo>
                        <a:pt x="0" y="136"/>
                        <a:pt x="23" y="153"/>
                        <a:pt x="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5" name="Freeform 21">
                  <a:extLst>
                    <a:ext uri="{FF2B5EF4-FFF2-40B4-BE49-F238E27FC236}">
                      <a16:creationId xmlns:a16="http://schemas.microsoft.com/office/drawing/2014/main" xmlns="" id="{705750AF-D3A0-4EB4-85B4-32ACDEEEABE2}"/>
                    </a:ext>
                  </a:extLst>
                </p:cNvPr>
                <p:cNvSpPr>
                  <a:spLocks/>
                </p:cNvSpPr>
                <p:nvPr/>
              </p:nvSpPr>
              <p:spPr bwMode="auto">
                <a:xfrm>
                  <a:off x="2427" y="3006"/>
                  <a:ext cx="300" cy="74"/>
                </a:xfrm>
                <a:custGeom>
                  <a:avLst/>
                  <a:gdLst>
                    <a:gd name="T0" fmla="*/ 51 w 625"/>
                    <a:gd name="T1" fmla="*/ 154 h 154"/>
                    <a:gd name="T2" fmla="*/ 573 w 625"/>
                    <a:gd name="T3" fmla="*/ 154 h 154"/>
                    <a:gd name="T4" fmla="*/ 625 w 625"/>
                    <a:gd name="T5" fmla="*/ 0 h 154"/>
                    <a:gd name="T6" fmla="*/ 51 w 625"/>
                    <a:gd name="T7" fmla="*/ 0 h 154"/>
                    <a:gd name="T8" fmla="*/ 0 w 625"/>
                    <a:gd name="T9" fmla="*/ 39 h 154"/>
                    <a:gd name="T10" fmla="*/ 0 w 625"/>
                    <a:gd name="T11" fmla="*/ 115 h 154"/>
                    <a:gd name="T12" fmla="*/ 51 w 625"/>
                    <a:gd name="T13" fmla="*/ 154 h 154"/>
                  </a:gdLst>
                  <a:ahLst/>
                  <a:cxnLst>
                    <a:cxn ang="0">
                      <a:pos x="T0" y="T1"/>
                    </a:cxn>
                    <a:cxn ang="0">
                      <a:pos x="T2" y="T3"/>
                    </a:cxn>
                    <a:cxn ang="0">
                      <a:pos x="T4" y="T5"/>
                    </a:cxn>
                    <a:cxn ang="0">
                      <a:pos x="T6" y="T7"/>
                    </a:cxn>
                    <a:cxn ang="0">
                      <a:pos x="T8" y="T9"/>
                    </a:cxn>
                    <a:cxn ang="0">
                      <a:pos x="T10" y="T11"/>
                    </a:cxn>
                    <a:cxn ang="0">
                      <a:pos x="T12" y="T13"/>
                    </a:cxn>
                  </a:cxnLst>
                  <a:rect l="0" t="0" r="r" b="b"/>
                  <a:pathLst>
                    <a:path w="625" h="154">
                      <a:moveTo>
                        <a:pt x="51" y="154"/>
                      </a:moveTo>
                      <a:cubicBezTo>
                        <a:pt x="573" y="154"/>
                        <a:pt x="573" y="154"/>
                        <a:pt x="573" y="154"/>
                      </a:cubicBezTo>
                      <a:cubicBezTo>
                        <a:pt x="583" y="99"/>
                        <a:pt x="601" y="48"/>
                        <a:pt x="625" y="0"/>
                      </a:cubicBezTo>
                      <a:cubicBezTo>
                        <a:pt x="51" y="0"/>
                        <a:pt x="51" y="0"/>
                        <a:pt x="51" y="0"/>
                      </a:cubicBezTo>
                      <a:cubicBezTo>
                        <a:pt x="23" y="0"/>
                        <a:pt x="0" y="17"/>
                        <a:pt x="0" y="39"/>
                      </a:cubicBezTo>
                      <a:cubicBezTo>
                        <a:pt x="0" y="115"/>
                        <a:pt x="0" y="115"/>
                        <a:pt x="0" y="115"/>
                      </a:cubicBezTo>
                      <a:cubicBezTo>
                        <a:pt x="0" y="137"/>
                        <a:pt x="23" y="154"/>
                        <a:pt x="5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6" name="Freeform 22">
                  <a:extLst>
                    <a:ext uri="{FF2B5EF4-FFF2-40B4-BE49-F238E27FC236}">
                      <a16:creationId xmlns:a16="http://schemas.microsoft.com/office/drawing/2014/main" xmlns="" id="{B465C6E3-4BEC-47FB-B50E-28B63E045BDF}"/>
                    </a:ext>
                  </a:extLst>
                </p:cNvPr>
                <p:cNvSpPr>
                  <a:spLocks/>
                </p:cNvSpPr>
                <p:nvPr/>
              </p:nvSpPr>
              <p:spPr bwMode="auto">
                <a:xfrm>
                  <a:off x="2427" y="2908"/>
                  <a:ext cx="345" cy="74"/>
                </a:xfrm>
                <a:custGeom>
                  <a:avLst/>
                  <a:gdLst>
                    <a:gd name="T0" fmla="*/ 51 w 717"/>
                    <a:gd name="T1" fmla="*/ 154 h 154"/>
                    <a:gd name="T2" fmla="*/ 655 w 717"/>
                    <a:gd name="T3" fmla="*/ 154 h 154"/>
                    <a:gd name="T4" fmla="*/ 717 w 717"/>
                    <a:gd name="T5" fmla="*/ 76 h 154"/>
                    <a:gd name="T6" fmla="*/ 717 w 717"/>
                    <a:gd name="T7" fmla="*/ 39 h 154"/>
                    <a:gd name="T8" fmla="*/ 666 w 717"/>
                    <a:gd name="T9" fmla="*/ 0 h 154"/>
                    <a:gd name="T10" fmla="*/ 51 w 717"/>
                    <a:gd name="T11" fmla="*/ 0 h 154"/>
                    <a:gd name="T12" fmla="*/ 0 w 717"/>
                    <a:gd name="T13" fmla="*/ 39 h 154"/>
                    <a:gd name="T14" fmla="*/ 0 w 717"/>
                    <a:gd name="T15" fmla="*/ 116 h 154"/>
                    <a:gd name="T16" fmla="*/ 51 w 717"/>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4">
                      <a:moveTo>
                        <a:pt x="51" y="154"/>
                      </a:moveTo>
                      <a:cubicBezTo>
                        <a:pt x="655" y="154"/>
                        <a:pt x="655" y="154"/>
                        <a:pt x="655" y="154"/>
                      </a:cubicBezTo>
                      <a:cubicBezTo>
                        <a:pt x="673" y="126"/>
                        <a:pt x="694" y="100"/>
                        <a:pt x="717" y="76"/>
                      </a:cubicBezTo>
                      <a:cubicBezTo>
                        <a:pt x="717" y="39"/>
                        <a:pt x="717" y="39"/>
                        <a:pt x="717" y="39"/>
                      </a:cubicBezTo>
                      <a:cubicBezTo>
                        <a:pt x="717" y="18"/>
                        <a:pt x="694" y="0"/>
                        <a:pt x="666" y="0"/>
                      </a:cubicBezTo>
                      <a:cubicBezTo>
                        <a:pt x="51" y="0"/>
                        <a:pt x="51" y="0"/>
                        <a:pt x="51" y="0"/>
                      </a:cubicBezTo>
                      <a:cubicBezTo>
                        <a:pt x="23" y="0"/>
                        <a:pt x="0" y="18"/>
                        <a:pt x="0" y="39"/>
                      </a:cubicBezTo>
                      <a:cubicBezTo>
                        <a:pt x="0" y="116"/>
                        <a:pt x="0" y="116"/>
                        <a:pt x="0" y="116"/>
                      </a:cubicBezTo>
                      <a:cubicBezTo>
                        <a:pt x="0" y="137"/>
                        <a:pt x="23" y="154"/>
                        <a:pt x="5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7" name="Line 23">
                  <a:extLst>
                    <a:ext uri="{FF2B5EF4-FFF2-40B4-BE49-F238E27FC236}">
                      <a16:creationId xmlns:a16="http://schemas.microsoft.com/office/drawing/2014/main" xmlns="" id="{FA7F045B-FDD9-4EE5-9CF7-49EA8AB0E1A5}"/>
                    </a:ext>
                  </a:extLst>
                </p:cNvPr>
                <p:cNvSpPr>
                  <a:spLocks noChangeShapeType="1"/>
                </p:cNvSpPr>
                <p:nvPr/>
              </p:nvSpPr>
              <p:spPr bwMode="auto">
                <a:xfrm>
                  <a:off x="2452" y="298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58" name="Line 24">
                  <a:extLst>
                    <a:ext uri="{FF2B5EF4-FFF2-40B4-BE49-F238E27FC236}">
                      <a16:creationId xmlns:a16="http://schemas.microsoft.com/office/drawing/2014/main" xmlns="" id="{E2B7FB3A-AD4D-4D82-A968-2CAA88992F04}"/>
                    </a:ext>
                  </a:extLst>
                </p:cNvPr>
                <p:cNvSpPr>
                  <a:spLocks noChangeShapeType="1"/>
                </p:cNvSpPr>
                <p:nvPr/>
              </p:nvSpPr>
              <p:spPr bwMode="auto">
                <a:xfrm>
                  <a:off x="2452" y="298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sp>
            <p:nvSpPr>
              <p:cNvPr id="115" name="Arc 114">
                <a:extLst>
                  <a:ext uri="{FF2B5EF4-FFF2-40B4-BE49-F238E27FC236}">
                    <a16:creationId xmlns:a16="http://schemas.microsoft.com/office/drawing/2014/main" xmlns="" id="{B5D40DF2-41A7-4C62-83A9-179FC2C4C6B8}"/>
                  </a:ext>
                </a:extLst>
              </p:cNvPr>
              <p:cNvSpPr/>
              <p:nvPr/>
            </p:nvSpPr>
            <p:spPr>
              <a:xfrm>
                <a:off x="1167108" y="2123659"/>
                <a:ext cx="3071860" cy="3071860"/>
              </a:xfrm>
              <a:prstGeom prst="arc">
                <a:avLst>
                  <a:gd name="adj1" fmla="val 17749362"/>
                  <a:gd name="adj2" fmla="val 313774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16" name="Arc 115">
                <a:extLst>
                  <a:ext uri="{FF2B5EF4-FFF2-40B4-BE49-F238E27FC236}">
                    <a16:creationId xmlns:a16="http://schemas.microsoft.com/office/drawing/2014/main" xmlns="" id="{661E0203-5349-45FA-B577-828A7F8A285C}"/>
                  </a:ext>
                </a:extLst>
              </p:cNvPr>
              <p:cNvSpPr/>
              <p:nvPr/>
            </p:nvSpPr>
            <p:spPr>
              <a:xfrm flipH="1">
                <a:off x="1169489" y="2121278"/>
                <a:ext cx="3071860" cy="3071860"/>
              </a:xfrm>
              <a:prstGeom prst="arc">
                <a:avLst>
                  <a:gd name="adj1" fmla="val 2614995"/>
                  <a:gd name="adj2" fmla="val 309482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17" name="Rectangle 116">
                <a:extLst>
                  <a:ext uri="{FF2B5EF4-FFF2-40B4-BE49-F238E27FC236}">
                    <a16:creationId xmlns:a16="http://schemas.microsoft.com/office/drawing/2014/main" xmlns="" id="{D7FED30E-DD6C-4967-9CB8-E6F4B83538D3}"/>
                  </a:ext>
                </a:extLst>
              </p:cNvPr>
              <p:cNvSpPr/>
              <p:nvPr/>
            </p:nvSpPr>
            <p:spPr>
              <a:xfrm rot="12389311" flipV="1">
                <a:off x="3352632" y="2257552"/>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18" name="Rectangle 117">
                <a:extLst>
                  <a:ext uri="{FF2B5EF4-FFF2-40B4-BE49-F238E27FC236}">
                    <a16:creationId xmlns:a16="http://schemas.microsoft.com/office/drawing/2014/main" xmlns="" id="{AF754C62-8CAF-4F83-A3D0-41A08541C7AA}"/>
                  </a:ext>
                </a:extLst>
              </p:cNvPr>
              <p:cNvSpPr/>
              <p:nvPr/>
            </p:nvSpPr>
            <p:spPr>
              <a:xfrm rot="9210689" flipH="1" flipV="1">
                <a:off x="2011156" y="2257552"/>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19" name="Rectangle 118">
                <a:extLst>
                  <a:ext uri="{FF2B5EF4-FFF2-40B4-BE49-F238E27FC236}">
                    <a16:creationId xmlns:a16="http://schemas.microsoft.com/office/drawing/2014/main" xmlns="" id="{3BE29195-97D6-4327-A63B-9026CBC2841B}"/>
                  </a:ext>
                </a:extLst>
              </p:cNvPr>
              <p:cNvSpPr/>
              <p:nvPr/>
            </p:nvSpPr>
            <p:spPr>
              <a:xfrm rot="8475358">
                <a:off x="3607832" y="4863885"/>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20" name="Rectangle 119">
                <a:extLst>
                  <a:ext uri="{FF2B5EF4-FFF2-40B4-BE49-F238E27FC236}">
                    <a16:creationId xmlns:a16="http://schemas.microsoft.com/office/drawing/2014/main" xmlns="" id="{3F3485D1-EE01-49AE-B86A-825582037B9A}"/>
                  </a:ext>
                </a:extLst>
              </p:cNvPr>
              <p:cNvSpPr/>
              <p:nvPr/>
            </p:nvSpPr>
            <p:spPr>
              <a:xfrm rot="13082854" flipH="1">
                <a:off x="1735459" y="4847220"/>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25" name="Arc 124">
                <a:extLst>
                  <a:ext uri="{FF2B5EF4-FFF2-40B4-BE49-F238E27FC236}">
                    <a16:creationId xmlns:a16="http://schemas.microsoft.com/office/drawing/2014/main" xmlns="" id="{60A12FC9-9FF8-4C45-8EB9-96FA6721EDA0}"/>
                  </a:ext>
                </a:extLst>
              </p:cNvPr>
              <p:cNvSpPr/>
              <p:nvPr/>
            </p:nvSpPr>
            <p:spPr>
              <a:xfrm flipH="1">
                <a:off x="2154753" y="3082967"/>
                <a:ext cx="1101607" cy="1101607"/>
              </a:xfrm>
              <a:prstGeom prst="arc">
                <a:avLst>
                  <a:gd name="adj1" fmla="val 17069886"/>
                  <a:gd name="adj2" fmla="val 20565728"/>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26" name="Arc 125">
                <a:extLst>
                  <a:ext uri="{FF2B5EF4-FFF2-40B4-BE49-F238E27FC236}">
                    <a16:creationId xmlns:a16="http://schemas.microsoft.com/office/drawing/2014/main" xmlns="" id="{730C92ED-D8B5-4BB9-BEBC-A3ED8889C928}"/>
                  </a:ext>
                </a:extLst>
              </p:cNvPr>
              <p:cNvSpPr/>
              <p:nvPr/>
            </p:nvSpPr>
            <p:spPr>
              <a:xfrm>
                <a:off x="2154753" y="3082967"/>
                <a:ext cx="1101607" cy="1101607"/>
              </a:xfrm>
              <a:prstGeom prst="arc">
                <a:avLst>
                  <a:gd name="adj1" fmla="val 17113636"/>
                  <a:gd name="adj2" fmla="val 20565728"/>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27" name="Arc 126">
                <a:extLst>
                  <a:ext uri="{FF2B5EF4-FFF2-40B4-BE49-F238E27FC236}">
                    <a16:creationId xmlns:a16="http://schemas.microsoft.com/office/drawing/2014/main" xmlns="" id="{C753F3ED-A605-40D4-88AE-FCB08CF15231}"/>
                  </a:ext>
                </a:extLst>
              </p:cNvPr>
              <p:cNvSpPr/>
              <p:nvPr/>
            </p:nvSpPr>
            <p:spPr>
              <a:xfrm flipH="1" flipV="1">
                <a:off x="2154753" y="3082967"/>
                <a:ext cx="1101607" cy="1101607"/>
              </a:xfrm>
              <a:prstGeom prst="arc">
                <a:avLst>
                  <a:gd name="adj1" fmla="val 17069886"/>
                  <a:gd name="adj2" fmla="val 20565728"/>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28" name="Arc 127">
                <a:extLst>
                  <a:ext uri="{FF2B5EF4-FFF2-40B4-BE49-F238E27FC236}">
                    <a16:creationId xmlns:a16="http://schemas.microsoft.com/office/drawing/2014/main" xmlns="" id="{5CC21235-B92F-4EF2-A505-7B7AAFBAC7A2}"/>
                  </a:ext>
                </a:extLst>
              </p:cNvPr>
              <p:cNvSpPr/>
              <p:nvPr/>
            </p:nvSpPr>
            <p:spPr>
              <a:xfrm flipV="1">
                <a:off x="2154753" y="3082967"/>
                <a:ext cx="1101607" cy="1101607"/>
              </a:xfrm>
              <a:prstGeom prst="arc">
                <a:avLst>
                  <a:gd name="adj1" fmla="val 17106876"/>
                  <a:gd name="adj2" fmla="val 20565728"/>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cxnSp>
            <p:nvCxnSpPr>
              <p:cNvPr id="129" name="Straight Connector 128">
                <a:extLst>
                  <a:ext uri="{FF2B5EF4-FFF2-40B4-BE49-F238E27FC236}">
                    <a16:creationId xmlns:a16="http://schemas.microsoft.com/office/drawing/2014/main" xmlns="" id="{CC535DDF-8B81-472D-9478-F2228450254E}"/>
                  </a:ext>
                </a:extLst>
              </p:cNvPr>
              <p:cNvCxnSpPr>
                <a:cxnSpLocks/>
                <a:endCxn id="130" idx="0"/>
              </p:cNvCxnSpPr>
              <p:nvPr/>
            </p:nvCxnSpPr>
            <p:spPr>
              <a:xfrm>
                <a:off x="2853531" y="4159408"/>
                <a:ext cx="1427" cy="37613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xmlns="" id="{515436D5-1E96-40ED-B629-906FB2424E83}"/>
                  </a:ext>
                </a:extLst>
              </p:cNvPr>
              <p:cNvSpPr/>
              <p:nvPr/>
            </p:nvSpPr>
            <p:spPr>
              <a:xfrm rot="10800000" flipV="1">
                <a:off x="2834535" y="4535544"/>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31" name="Rectangle 130">
                <a:extLst>
                  <a:ext uri="{FF2B5EF4-FFF2-40B4-BE49-F238E27FC236}">
                    <a16:creationId xmlns:a16="http://schemas.microsoft.com/office/drawing/2014/main" xmlns="" id="{E032167D-2A75-440E-A02F-609F450AB7A4}"/>
                  </a:ext>
                </a:extLst>
              </p:cNvPr>
              <p:cNvSpPr/>
              <p:nvPr/>
            </p:nvSpPr>
            <p:spPr>
              <a:xfrm rot="10800000" flipV="1">
                <a:off x="2547531" y="4535544"/>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cxnSp>
            <p:nvCxnSpPr>
              <p:cNvPr id="132" name="Straight Connector 131">
                <a:extLst>
                  <a:ext uri="{FF2B5EF4-FFF2-40B4-BE49-F238E27FC236}">
                    <a16:creationId xmlns:a16="http://schemas.microsoft.com/office/drawing/2014/main" xmlns="" id="{E5FAFD10-7522-4F6A-B808-3F7772FAB01E}"/>
                  </a:ext>
                </a:extLst>
              </p:cNvPr>
              <p:cNvCxnSpPr>
                <a:cxnSpLocks/>
                <a:endCxn id="131" idx="0"/>
              </p:cNvCxnSpPr>
              <p:nvPr/>
            </p:nvCxnSpPr>
            <p:spPr>
              <a:xfrm>
                <a:off x="2566526" y="4159408"/>
                <a:ext cx="1428" cy="37613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xmlns="" id="{9F6C5E39-0FA5-4539-A653-E0229E036D64}"/>
                  </a:ext>
                </a:extLst>
              </p:cNvPr>
              <p:cNvSpPr/>
              <p:nvPr/>
            </p:nvSpPr>
            <p:spPr>
              <a:xfrm rot="10800000" flipV="1">
                <a:off x="2834535" y="2671297"/>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34" name="Rectangle 133">
                <a:extLst>
                  <a:ext uri="{FF2B5EF4-FFF2-40B4-BE49-F238E27FC236}">
                    <a16:creationId xmlns:a16="http://schemas.microsoft.com/office/drawing/2014/main" xmlns="" id="{968BF28E-4DC9-43CD-AF60-8444F0E4F1E6}"/>
                  </a:ext>
                </a:extLst>
              </p:cNvPr>
              <p:cNvSpPr/>
              <p:nvPr/>
            </p:nvSpPr>
            <p:spPr>
              <a:xfrm rot="10800000" flipV="1">
                <a:off x="2547531" y="2671297"/>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cxnSp>
            <p:nvCxnSpPr>
              <p:cNvPr id="135" name="Straight Connector 134">
                <a:extLst>
                  <a:ext uri="{FF2B5EF4-FFF2-40B4-BE49-F238E27FC236}">
                    <a16:creationId xmlns:a16="http://schemas.microsoft.com/office/drawing/2014/main" xmlns="" id="{09E29BB5-4D96-4D94-98BB-2373673C5C8E}"/>
                  </a:ext>
                </a:extLst>
              </p:cNvPr>
              <p:cNvCxnSpPr>
                <a:cxnSpLocks/>
                <a:stCxn id="133" idx="2"/>
              </p:cNvCxnSpPr>
              <p:nvPr/>
            </p:nvCxnSpPr>
            <p:spPr>
              <a:xfrm flipH="1">
                <a:off x="2853532" y="2712143"/>
                <a:ext cx="1426" cy="39449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0513D9A5-0387-49DD-BD36-F398F5FF7A94}"/>
                  </a:ext>
                </a:extLst>
              </p:cNvPr>
              <p:cNvCxnSpPr>
                <a:cxnSpLocks/>
                <a:stCxn id="134" idx="2"/>
              </p:cNvCxnSpPr>
              <p:nvPr/>
            </p:nvCxnSpPr>
            <p:spPr>
              <a:xfrm flipH="1">
                <a:off x="2566526" y="2712143"/>
                <a:ext cx="1428" cy="39449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xmlns="" id="{7790EDB8-E954-4451-AE4A-EFE3A9005D8E}"/>
                  </a:ext>
                </a:extLst>
              </p:cNvPr>
              <p:cNvSpPr/>
              <p:nvPr/>
            </p:nvSpPr>
            <p:spPr>
              <a:xfrm rot="10800000" flipV="1">
                <a:off x="2163383" y="3787651"/>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38" name="Rectangle 137">
                <a:extLst>
                  <a:ext uri="{FF2B5EF4-FFF2-40B4-BE49-F238E27FC236}">
                    <a16:creationId xmlns:a16="http://schemas.microsoft.com/office/drawing/2014/main" xmlns="" id="{262A7E27-BC5D-4DDF-A0C0-79FF548EB50E}"/>
                  </a:ext>
                </a:extLst>
              </p:cNvPr>
              <p:cNvSpPr/>
              <p:nvPr/>
            </p:nvSpPr>
            <p:spPr>
              <a:xfrm rot="10800000" flipV="1">
                <a:off x="2163383" y="3446386"/>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39" name="Rectangle 138">
                <a:extLst>
                  <a:ext uri="{FF2B5EF4-FFF2-40B4-BE49-F238E27FC236}">
                    <a16:creationId xmlns:a16="http://schemas.microsoft.com/office/drawing/2014/main" xmlns="" id="{6EF4A5C4-061A-4D0B-AA98-2D487211BE1A}"/>
                  </a:ext>
                </a:extLst>
              </p:cNvPr>
              <p:cNvSpPr/>
              <p:nvPr/>
            </p:nvSpPr>
            <p:spPr>
              <a:xfrm rot="10800000" flipV="1">
                <a:off x="3206691" y="3787651"/>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40" name="Rectangle 139">
                <a:extLst>
                  <a:ext uri="{FF2B5EF4-FFF2-40B4-BE49-F238E27FC236}">
                    <a16:creationId xmlns:a16="http://schemas.microsoft.com/office/drawing/2014/main" xmlns="" id="{4503C57C-9D4C-4A9C-9005-82B9822934EC}"/>
                  </a:ext>
                </a:extLst>
              </p:cNvPr>
              <p:cNvSpPr/>
              <p:nvPr/>
            </p:nvSpPr>
            <p:spPr>
              <a:xfrm rot="10800000" flipV="1">
                <a:off x="3206691" y="3446386"/>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cxnSp>
            <p:nvCxnSpPr>
              <p:cNvPr id="141" name="Straight Connector 140">
                <a:extLst>
                  <a:ext uri="{FF2B5EF4-FFF2-40B4-BE49-F238E27FC236}">
                    <a16:creationId xmlns:a16="http://schemas.microsoft.com/office/drawing/2014/main" xmlns="" id="{AC0FF2D4-11B5-4A73-96A5-64C6583B0F82}"/>
                  </a:ext>
                </a:extLst>
              </p:cNvPr>
              <p:cNvCxnSpPr>
                <a:cxnSpLocks/>
              </p:cNvCxnSpPr>
              <p:nvPr/>
            </p:nvCxnSpPr>
            <p:spPr>
              <a:xfrm>
                <a:off x="2705031" y="4078491"/>
                <a:ext cx="0" cy="111225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4BB929A3-D0DA-4F69-AD8B-BFDB853649FD}"/>
                  </a:ext>
                </a:extLst>
              </p:cNvPr>
              <p:cNvCxnSpPr>
                <a:cxnSpLocks/>
              </p:cNvCxnSpPr>
              <p:nvPr/>
            </p:nvCxnSpPr>
            <p:spPr>
              <a:xfrm>
                <a:off x="2754531" y="4078491"/>
                <a:ext cx="0" cy="612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8ADE69C4-365E-4026-9A72-F99F0B776C52}"/>
                  </a:ext>
                </a:extLst>
              </p:cNvPr>
              <p:cNvCxnSpPr>
                <a:cxnSpLocks/>
              </p:cNvCxnSpPr>
              <p:nvPr/>
            </p:nvCxnSpPr>
            <p:spPr>
              <a:xfrm>
                <a:off x="2657434" y="4078491"/>
                <a:ext cx="0" cy="612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xmlns="" id="{CB441256-D318-4D65-A061-4C316EB1D727}"/>
                  </a:ext>
                </a:extLst>
              </p:cNvPr>
              <p:cNvSpPr/>
              <p:nvPr/>
            </p:nvSpPr>
            <p:spPr>
              <a:xfrm rot="10800000" flipV="1">
                <a:off x="2686036" y="5190742"/>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45" name="Rectangle 144">
                <a:extLst>
                  <a:ext uri="{FF2B5EF4-FFF2-40B4-BE49-F238E27FC236}">
                    <a16:creationId xmlns:a16="http://schemas.microsoft.com/office/drawing/2014/main" xmlns="" id="{C14B78E3-A9BF-4073-B69D-CDAF0EC6B0F1}"/>
                  </a:ext>
                </a:extLst>
              </p:cNvPr>
              <p:cNvSpPr/>
              <p:nvPr/>
            </p:nvSpPr>
            <p:spPr>
              <a:xfrm rot="10800000" flipV="1">
                <a:off x="2637305" y="4670706"/>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46" name="Rectangle 145">
                <a:extLst>
                  <a:ext uri="{FF2B5EF4-FFF2-40B4-BE49-F238E27FC236}">
                    <a16:creationId xmlns:a16="http://schemas.microsoft.com/office/drawing/2014/main" xmlns="" id="{A5482036-AC3C-4E9D-8297-9959AB06A4CA}"/>
                  </a:ext>
                </a:extLst>
              </p:cNvPr>
              <p:cNvSpPr/>
              <p:nvPr/>
            </p:nvSpPr>
            <p:spPr>
              <a:xfrm rot="10800000" flipV="1">
                <a:off x="2734401" y="4670706"/>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176" name="TextBox 175">
                <a:extLst>
                  <a:ext uri="{FF2B5EF4-FFF2-40B4-BE49-F238E27FC236}">
                    <a16:creationId xmlns:a16="http://schemas.microsoft.com/office/drawing/2014/main" xmlns="" id="{C4BB5AB2-C536-444C-BD38-BFDBE9F76EF7}"/>
                  </a:ext>
                </a:extLst>
              </p:cNvPr>
              <p:cNvSpPr txBox="1"/>
              <p:nvPr/>
            </p:nvSpPr>
            <p:spPr>
              <a:xfrm>
                <a:off x="2785973" y="4841874"/>
                <a:ext cx="740107" cy="214852"/>
              </a:xfrm>
              <a:prstGeom prst="rect">
                <a:avLst/>
              </a:prstGeom>
              <a:noFill/>
            </p:spPr>
            <p:txBody>
              <a:bodyPr wrap="square" lIns="0" tIns="54610" rIns="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dirty="0">
                    <a:ln>
                      <a:noFill/>
                    </a:ln>
                    <a:solidFill>
                      <a:prstClr val="white"/>
                    </a:solidFill>
                    <a:effectLst/>
                    <a:uLnTx/>
                    <a:uFillTx/>
                    <a:latin typeface="Arial"/>
                    <a:ea typeface="+mn-ea"/>
                    <a:cs typeface="+mn-cs"/>
                  </a:rPr>
                  <a:t>Continuous Innovation</a:t>
                </a:r>
              </a:p>
            </p:txBody>
          </p:sp>
          <p:sp>
            <p:nvSpPr>
              <p:cNvPr id="177" name="TextBox 176">
                <a:extLst>
                  <a:ext uri="{FF2B5EF4-FFF2-40B4-BE49-F238E27FC236}">
                    <a16:creationId xmlns:a16="http://schemas.microsoft.com/office/drawing/2014/main" xmlns="" id="{3CF74EB3-39B4-44C9-9656-E77635EEACE5}"/>
                  </a:ext>
                </a:extLst>
              </p:cNvPr>
              <p:cNvSpPr txBox="1"/>
              <p:nvPr/>
            </p:nvSpPr>
            <p:spPr>
              <a:xfrm>
                <a:off x="1806107" y="4841874"/>
                <a:ext cx="825461" cy="214852"/>
              </a:xfrm>
              <a:prstGeom prst="rect">
                <a:avLst/>
              </a:prstGeom>
              <a:noFill/>
            </p:spPr>
            <p:txBody>
              <a:bodyPr wrap="square" lIns="0" tIns="54610" rIns="0" bIns="54610" rtlCol="0" anchor="ctr" anchorCtr="0">
                <a:noAutofit/>
              </a:bodyPr>
              <a:lstStyle>
                <a:defPPr>
                  <a:defRPr lang="en-US"/>
                </a:defPPr>
                <a:lvl1pPr lvl="0" algn="r">
                  <a:defRPr sz="1000" b="1">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dirty="0">
                    <a:ln>
                      <a:noFill/>
                    </a:ln>
                    <a:solidFill>
                      <a:prstClr val="white"/>
                    </a:solidFill>
                    <a:effectLst/>
                    <a:uLnTx/>
                    <a:uFillTx/>
                    <a:latin typeface="Arial"/>
                    <a:ea typeface="+mn-ea"/>
                    <a:cs typeface="+mn-cs"/>
                  </a:rPr>
                  <a:t>Global Scale</a:t>
                </a:r>
              </a:p>
            </p:txBody>
          </p:sp>
          <p:sp>
            <p:nvSpPr>
              <p:cNvPr id="12" name="TextBox 11">
                <a:extLst>
                  <a:ext uri="{FF2B5EF4-FFF2-40B4-BE49-F238E27FC236}">
                    <a16:creationId xmlns:a16="http://schemas.microsoft.com/office/drawing/2014/main" xmlns="" id="{DEF5B8E9-AAA7-486C-84ED-8987A6AC8B14}"/>
                  </a:ext>
                </a:extLst>
              </p:cNvPr>
              <p:cNvSpPr txBox="1"/>
              <p:nvPr/>
            </p:nvSpPr>
            <p:spPr>
              <a:xfrm rot="2700000">
                <a:off x="1736796" y="3920068"/>
                <a:ext cx="1000570" cy="297538"/>
              </a:xfrm>
              <a:prstGeom prst="rect">
                <a:avLst/>
              </a:prstGeom>
              <a:noFill/>
            </p:spPr>
            <p:txBody>
              <a:bodyPr wrap="square" lIns="54610" tIns="54610" rIns="54610" bIns="54610" rtlCol="0">
                <a:prstTxWarp prst="textArchDown">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dirty="0">
                    <a:ln>
                      <a:noFill/>
                    </a:ln>
                    <a:solidFill>
                      <a:prstClr val="white"/>
                    </a:solidFill>
                    <a:effectLst/>
                    <a:uLnTx/>
                    <a:uFillTx/>
                    <a:latin typeface="Arial"/>
                    <a:ea typeface="+mn-ea"/>
                    <a:cs typeface="+mn-cs"/>
                  </a:rPr>
                  <a:t>Adopting New</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Business Models</a:t>
                </a:r>
              </a:p>
            </p:txBody>
          </p:sp>
          <p:sp>
            <p:nvSpPr>
              <p:cNvPr id="335" name="TextBox 334">
                <a:extLst>
                  <a:ext uri="{FF2B5EF4-FFF2-40B4-BE49-F238E27FC236}">
                    <a16:creationId xmlns:a16="http://schemas.microsoft.com/office/drawing/2014/main" xmlns="" id="{35F01788-8B33-4139-B02F-67968AA71FD3}"/>
                  </a:ext>
                </a:extLst>
              </p:cNvPr>
              <p:cNvSpPr txBox="1"/>
              <p:nvPr/>
            </p:nvSpPr>
            <p:spPr>
              <a:xfrm rot="18900000">
                <a:off x="2667263" y="3920068"/>
                <a:ext cx="1000570" cy="297538"/>
              </a:xfrm>
              <a:prstGeom prst="rect">
                <a:avLst/>
              </a:prstGeom>
              <a:noFill/>
            </p:spPr>
            <p:txBody>
              <a:bodyPr wrap="square" lIns="54610" tIns="54610" rIns="54610" bIns="54610" rtlCol="0">
                <a:prstTxWarp prst="textArchDown">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dirty="0">
                    <a:ln>
                      <a:noFill/>
                    </a:ln>
                    <a:solidFill>
                      <a:prstClr val="white"/>
                    </a:solidFill>
                    <a:effectLst/>
                    <a:uLnTx/>
                    <a:uFillTx/>
                    <a:latin typeface="Arial"/>
                    <a:ea typeface="+mn-ea"/>
                    <a:cs typeface="+mn-cs"/>
                  </a:rPr>
                  <a:t>Attract and </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Retain Customers</a:t>
                </a:r>
              </a:p>
            </p:txBody>
          </p:sp>
          <p:sp>
            <p:nvSpPr>
              <p:cNvPr id="336" name="TextBox 335">
                <a:extLst>
                  <a:ext uri="{FF2B5EF4-FFF2-40B4-BE49-F238E27FC236}">
                    <a16:creationId xmlns:a16="http://schemas.microsoft.com/office/drawing/2014/main" xmlns="" id="{87E0A65F-3388-4E13-BBB8-5968101266E1}"/>
                  </a:ext>
                </a:extLst>
              </p:cNvPr>
              <p:cNvSpPr txBox="1"/>
              <p:nvPr/>
            </p:nvSpPr>
            <p:spPr>
              <a:xfrm rot="18900000">
                <a:off x="1750354" y="3114888"/>
                <a:ext cx="1060400" cy="297538"/>
              </a:xfrm>
              <a:prstGeom prst="rect">
                <a:avLst/>
              </a:prstGeom>
              <a:noFill/>
            </p:spPr>
            <p:txBody>
              <a:bodyPr wrap="square" lIns="0" tIns="54610" rIns="0" bIns="54610" rtlCol="0">
                <a:prstTxWarp prst="textArchUp">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dirty="0">
                    <a:ln>
                      <a:noFill/>
                    </a:ln>
                    <a:solidFill>
                      <a:prstClr val="white"/>
                    </a:solidFill>
                    <a:effectLst/>
                    <a:uLnTx/>
                    <a:uFillTx/>
                    <a:latin typeface="Arial"/>
                    <a:ea typeface="+mn-ea"/>
                    <a:cs typeface="+mn-cs"/>
                  </a:rPr>
                  <a:t>Outmaneuver</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Competition</a:t>
                </a:r>
              </a:p>
            </p:txBody>
          </p:sp>
          <p:sp>
            <p:nvSpPr>
              <p:cNvPr id="337" name="TextBox 336">
                <a:extLst>
                  <a:ext uri="{FF2B5EF4-FFF2-40B4-BE49-F238E27FC236}">
                    <a16:creationId xmlns:a16="http://schemas.microsoft.com/office/drawing/2014/main" xmlns="" id="{118DA97B-9E6B-4A6E-80CD-3C06CFF519FF}"/>
                  </a:ext>
                </a:extLst>
              </p:cNvPr>
              <p:cNvSpPr txBox="1"/>
              <p:nvPr/>
            </p:nvSpPr>
            <p:spPr>
              <a:xfrm rot="2700000">
                <a:off x="2495224" y="3199851"/>
                <a:ext cx="1060400" cy="297538"/>
              </a:xfrm>
              <a:prstGeom prst="rect">
                <a:avLst/>
              </a:prstGeom>
              <a:noFill/>
            </p:spPr>
            <p:txBody>
              <a:bodyPr wrap="square" lIns="0" tIns="54610" rIns="0" bIns="54610" rtlCol="0">
                <a:prstTxWarp prst="textArchUp">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dirty="0">
                    <a:ln>
                      <a:noFill/>
                    </a:ln>
                    <a:solidFill>
                      <a:prstClr val="white"/>
                    </a:solidFill>
                    <a:effectLst/>
                    <a:uLnTx/>
                    <a:uFillTx/>
                    <a:latin typeface="Arial"/>
                    <a:ea typeface="+mn-ea"/>
                    <a:cs typeface="+mn-cs"/>
                  </a:rPr>
                  <a:t>Innovate Right </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Products and</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Services</a:t>
                </a:r>
              </a:p>
            </p:txBody>
          </p:sp>
          <p:sp>
            <p:nvSpPr>
              <p:cNvPr id="340" name="Arc 339">
                <a:extLst>
                  <a:ext uri="{FF2B5EF4-FFF2-40B4-BE49-F238E27FC236}">
                    <a16:creationId xmlns:a16="http://schemas.microsoft.com/office/drawing/2014/main" xmlns="" id="{BAC83F37-B130-4E74-BF65-41DAED0516F2}"/>
                  </a:ext>
                </a:extLst>
              </p:cNvPr>
              <p:cNvSpPr/>
              <p:nvPr/>
            </p:nvSpPr>
            <p:spPr>
              <a:xfrm rot="6541374" flipH="1">
                <a:off x="1171979" y="2123659"/>
                <a:ext cx="3071860" cy="3071860"/>
              </a:xfrm>
              <a:prstGeom prst="arc">
                <a:avLst>
                  <a:gd name="adj1" fmla="val 2735513"/>
                  <a:gd name="adj2" fmla="val 9329473"/>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sp>
          <p:nvSpPr>
            <p:cNvPr id="105" name="Arc 104">
              <a:extLst>
                <a:ext uri="{FF2B5EF4-FFF2-40B4-BE49-F238E27FC236}">
                  <a16:creationId xmlns:a16="http://schemas.microsoft.com/office/drawing/2014/main" xmlns="" id="{5217328E-F956-4D4F-B2BF-659A1C71C749}"/>
                </a:ext>
              </a:extLst>
            </p:cNvPr>
            <p:cNvSpPr/>
            <p:nvPr/>
          </p:nvSpPr>
          <p:spPr>
            <a:xfrm>
              <a:off x="1076321" y="2028029"/>
              <a:ext cx="3263551" cy="3263551"/>
            </a:xfrm>
            <a:prstGeom prst="arc">
              <a:avLst>
                <a:gd name="adj1" fmla="val 9346793"/>
                <a:gd name="adj2" fmla="val 9799336"/>
              </a:avLst>
            </a:prstGeom>
            <a:ln w="9525" cap="rnd">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sp>
        <p:nvSpPr>
          <p:cNvPr id="244" name="Rectangle 243">
            <a:extLst>
              <a:ext uri="{FF2B5EF4-FFF2-40B4-BE49-F238E27FC236}">
                <a16:creationId xmlns:a16="http://schemas.microsoft.com/office/drawing/2014/main" xmlns="" id="{ABC063DC-085B-4135-9894-079761E939C6}"/>
              </a:ext>
            </a:extLst>
          </p:cNvPr>
          <p:cNvSpPr/>
          <p:nvPr/>
        </p:nvSpPr>
        <p:spPr>
          <a:xfrm>
            <a:off x="5412213" y="5302083"/>
            <a:ext cx="1940173" cy="523220"/>
          </a:xfrm>
          <a:prstGeom prst="rect">
            <a:avLst/>
          </a:prstGeom>
        </p:spPr>
        <p:txBody>
          <a:bodyPr wrap="none" l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6D2077"/>
                </a:solidFill>
                <a:effectLst/>
                <a:uLnTx/>
                <a:uFillTx/>
                <a:latin typeface="Arial"/>
                <a:ea typeface="+mn-ea"/>
                <a:cs typeface="+mn-cs"/>
              </a:rPr>
              <a:t>Client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6D2077"/>
                </a:solidFill>
                <a:effectLst/>
                <a:uLnTx/>
                <a:uFillTx/>
                <a:latin typeface="Arial"/>
                <a:ea typeface="+mn-ea"/>
                <a:cs typeface="+mn-cs"/>
              </a:rPr>
              <a:t>Centricity</a:t>
            </a:r>
          </a:p>
        </p:txBody>
      </p:sp>
      <p:sp>
        <p:nvSpPr>
          <p:cNvPr id="94" name="TextBox 93">
            <a:extLst>
              <a:ext uri="{FF2B5EF4-FFF2-40B4-BE49-F238E27FC236}">
                <a16:creationId xmlns:a16="http://schemas.microsoft.com/office/drawing/2014/main" xmlns="" id="{B3041D00-487E-4108-858E-5F0D1CE9893C}"/>
              </a:ext>
            </a:extLst>
          </p:cNvPr>
          <p:cNvSpPr txBox="1"/>
          <p:nvPr/>
        </p:nvSpPr>
        <p:spPr>
          <a:xfrm>
            <a:off x="1379578" y="3006180"/>
            <a:ext cx="2645974" cy="2277180"/>
          </a:xfrm>
          <a:prstGeom prst="rect">
            <a:avLst/>
          </a:prstGeom>
          <a:noFill/>
        </p:spPr>
        <p:txBody>
          <a:bodyPr wrap="square" lIns="54610" tIns="54610" rIns="54610" bIns="54610" rtlCol="0">
            <a:prstTxWarp prst="textArchDown">
              <a:avLst>
                <a:gd name="adj" fmla="val 2548190"/>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100" b="1" i="0" u="none" strike="noStrike" kern="1200" cap="none" spc="0" normalizeH="0" baseline="0" dirty="0">
              <a:ln>
                <a:noFill/>
              </a:ln>
              <a:solidFill>
                <a:prstClr val="white"/>
              </a:solidFill>
              <a:effectLst/>
              <a:uLnTx/>
              <a:uFillTx/>
              <a:latin typeface="Arial"/>
              <a:ea typeface="+mn-ea"/>
              <a:cs typeface="+mn-cs"/>
            </a:endParaRPr>
          </a:p>
        </p:txBody>
      </p:sp>
      <p:grpSp>
        <p:nvGrpSpPr>
          <p:cNvPr id="11" name="Group 10">
            <a:extLst>
              <a:ext uri="{FF2B5EF4-FFF2-40B4-BE49-F238E27FC236}">
                <a16:creationId xmlns:a16="http://schemas.microsoft.com/office/drawing/2014/main" xmlns="" id="{FF330502-4A2A-462C-ADC9-9F912257350A}"/>
              </a:ext>
            </a:extLst>
          </p:cNvPr>
          <p:cNvGrpSpPr/>
          <p:nvPr/>
        </p:nvGrpSpPr>
        <p:grpSpPr>
          <a:xfrm>
            <a:off x="923231" y="1892506"/>
            <a:ext cx="3565199" cy="3565199"/>
            <a:chOff x="923231" y="1892506"/>
            <a:chExt cx="3565199" cy="3565199"/>
          </a:xfrm>
        </p:grpSpPr>
        <p:sp>
          <p:nvSpPr>
            <p:cNvPr id="106" name="Arc 105">
              <a:extLst>
                <a:ext uri="{FF2B5EF4-FFF2-40B4-BE49-F238E27FC236}">
                  <a16:creationId xmlns:a16="http://schemas.microsoft.com/office/drawing/2014/main" xmlns="" id="{45576E5D-3F98-4D3F-B940-422FC2FD4335}"/>
                </a:ext>
              </a:extLst>
            </p:cNvPr>
            <p:cNvSpPr>
              <a:spLocks noChangeAspect="1"/>
            </p:cNvSpPr>
            <p:nvPr/>
          </p:nvSpPr>
          <p:spPr>
            <a:xfrm>
              <a:off x="951789" y="1908285"/>
              <a:ext cx="3504662" cy="3504662"/>
            </a:xfrm>
            <a:prstGeom prst="arc">
              <a:avLst>
                <a:gd name="adj1" fmla="val 8070177"/>
                <a:gd name="adj2" fmla="val 8987773"/>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07" name="Arc 106">
              <a:extLst>
                <a:ext uri="{FF2B5EF4-FFF2-40B4-BE49-F238E27FC236}">
                  <a16:creationId xmlns:a16="http://schemas.microsoft.com/office/drawing/2014/main" xmlns="" id="{1C32A9F0-39ED-46B6-A717-AF4254B06173}"/>
                </a:ext>
              </a:extLst>
            </p:cNvPr>
            <p:cNvSpPr>
              <a:spLocks noChangeAspect="1"/>
            </p:cNvSpPr>
            <p:nvPr/>
          </p:nvSpPr>
          <p:spPr>
            <a:xfrm>
              <a:off x="923231" y="1892506"/>
              <a:ext cx="3565199" cy="3565199"/>
            </a:xfrm>
            <a:prstGeom prst="arc">
              <a:avLst>
                <a:gd name="adj1" fmla="val 15465636"/>
                <a:gd name="adj2" fmla="val 16791565"/>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sp>
        <p:nvSpPr>
          <p:cNvPr id="312" name="Rectangle 311">
            <a:extLst>
              <a:ext uri="{FF2B5EF4-FFF2-40B4-BE49-F238E27FC236}">
                <a16:creationId xmlns:a16="http://schemas.microsoft.com/office/drawing/2014/main" xmlns="" id="{5FE05B9D-0776-42A5-A50D-E776618ACE54}"/>
              </a:ext>
            </a:extLst>
          </p:cNvPr>
          <p:cNvSpPr/>
          <p:nvPr/>
        </p:nvSpPr>
        <p:spPr>
          <a:xfrm rot="5400000" flipH="1">
            <a:off x="5230262" y="1718220"/>
            <a:ext cx="68118" cy="68118"/>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231" name="Group 230">
            <a:extLst>
              <a:ext uri="{FF2B5EF4-FFF2-40B4-BE49-F238E27FC236}">
                <a16:creationId xmlns:a16="http://schemas.microsoft.com/office/drawing/2014/main" xmlns="" id="{01005B1F-193D-4F96-9D1E-AB7C156B4D35}"/>
              </a:ext>
            </a:extLst>
          </p:cNvPr>
          <p:cNvGrpSpPr/>
          <p:nvPr/>
        </p:nvGrpSpPr>
        <p:grpSpPr>
          <a:xfrm>
            <a:off x="3872778" y="1752279"/>
            <a:ext cx="1399956" cy="867176"/>
            <a:chOff x="5153368" y="1543049"/>
            <a:chExt cx="1399956" cy="867176"/>
          </a:xfrm>
        </p:grpSpPr>
        <p:sp>
          <p:nvSpPr>
            <p:cNvPr id="232" name="Freeform: Shape 231">
              <a:extLst>
                <a:ext uri="{FF2B5EF4-FFF2-40B4-BE49-F238E27FC236}">
                  <a16:creationId xmlns:a16="http://schemas.microsoft.com/office/drawing/2014/main" xmlns="" id="{C32BE76A-0ED2-4204-82A0-81B5DB01674D}"/>
                </a:ext>
              </a:extLst>
            </p:cNvPr>
            <p:cNvSpPr/>
            <p:nvPr/>
          </p:nvSpPr>
          <p:spPr>
            <a:xfrm>
              <a:off x="5934198" y="1543049"/>
              <a:ext cx="619126" cy="152400"/>
            </a:xfrm>
            <a:custGeom>
              <a:avLst/>
              <a:gdLst>
                <a:gd name="connsiteX0" fmla="*/ 0 w 742950"/>
                <a:gd name="connsiteY0" fmla="*/ 161925 h 161925"/>
                <a:gd name="connsiteX1" fmla="*/ 247650 w 742950"/>
                <a:gd name="connsiteY1" fmla="*/ 0 h 161925"/>
                <a:gd name="connsiteX2" fmla="*/ 742950 w 742950"/>
                <a:gd name="connsiteY2" fmla="*/ 0 h 161925"/>
                <a:gd name="connsiteX0" fmla="*/ 0 w 664369"/>
                <a:gd name="connsiteY0" fmla="*/ 152400 h 152400"/>
                <a:gd name="connsiteX1" fmla="*/ 169069 w 664369"/>
                <a:gd name="connsiteY1" fmla="*/ 0 h 152400"/>
                <a:gd name="connsiteX2" fmla="*/ 664369 w 664369"/>
                <a:gd name="connsiteY2" fmla="*/ 0 h 152400"/>
                <a:gd name="connsiteX0" fmla="*/ 0 w 619126"/>
                <a:gd name="connsiteY0" fmla="*/ 152400 h 152400"/>
                <a:gd name="connsiteX1" fmla="*/ 169069 w 619126"/>
                <a:gd name="connsiteY1" fmla="*/ 0 h 152400"/>
                <a:gd name="connsiteX2" fmla="*/ 619126 w 619126"/>
                <a:gd name="connsiteY2" fmla="*/ 0 h 152400"/>
              </a:gdLst>
              <a:ahLst/>
              <a:cxnLst>
                <a:cxn ang="0">
                  <a:pos x="connsiteX0" y="connsiteY0"/>
                </a:cxn>
                <a:cxn ang="0">
                  <a:pos x="connsiteX1" y="connsiteY1"/>
                </a:cxn>
                <a:cxn ang="0">
                  <a:pos x="connsiteX2" y="connsiteY2"/>
                </a:cxn>
              </a:cxnLst>
              <a:rect l="l" t="t" r="r" b="b"/>
              <a:pathLst>
                <a:path w="619126" h="152400">
                  <a:moveTo>
                    <a:pt x="0" y="152400"/>
                  </a:moveTo>
                  <a:lnTo>
                    <a:pt x="169069" y="0"/>
                  </a:lnTo>
                  <a:lnTo>
                    <a:pt x="619126" y="0"/>
                  </a:lnTo>
                </a:path>
              </a:pathLst>
            </a:custGeom>
            <a:ln w="19050" cap="sq">
              <a:solidFill>
                <a:srgbClr val="48369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cxnSp>
          <p:nvCxnSpPr>
            <p:cNvPr id="233" name="Straight Connector 232">
              <a:extLst>
                <a:ext uri="{FF2B5EF4-FFF2-40B4-BE49-F238E27FC236}">
                  <a16:creationId xmlns:a16="http://schemas.microsoft.com/office/drawing/2014/main" xmlns="" id="{03CAA6C3-A7C3-4F24-ADD0-FF0D42FAAF4D}"/>
                </a:ext>
              </a:extLst>
            </p:cNvPr>
            <p:cNvCxnSpPr>
              <a:cxnSpLocks/>
            </p:cNvCxnSpPr>
            <p:nvPr/>
          </p:nvCxnSpPr>
          <p:spPr>
            <a:xfrm flipV="1">
              <a:off x="5153368" y="1692041"/>
              <a:ext cx="785537" cy="718184"/>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3" name="Rectangle 312">
            <a:extLst>
              <a:ext uri="{FF2B5EF4-FFF2-40B4-BE49-F238E27FC236}">
                <a16:creationId xmlns:a16="http://schemas.microsoft.com/office/drawing/2014/main" xmlns="" id="{C8AE2A46-8961-48D7-B630-9B98AB8CE736}"/>
              </a:ext>
            </a:extLst>
          </p:cNvPr>
          <p:cNvSpPr/>
          <p:nvPr/>
        </p:nvSpPr>
        <p:spPr>
          <a:xfrm rot="2482917" flipH="1">
            <a:off x="3804300" y="4653699"/>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315" name="Group 314">
            <a:extLst>
              <a:ext uri="{FF2B5EF4-FFF2-40B4-BE49-F238E27FC236}">
                <a16:creationId xmlns:a16="http://schemas.microsoft.com/office/drawing/2014/main" xmlns="" id="{16F02ED4-F9B4-4366-B78C-7CBE78D0388D}"/>
              </a:ext>
            </a:extLst>
          </p:cNvPr>
          <p:cNvGrpSpPr/>
          <p:nvPr/>
        </p:nvGrpSpPr>
        <p:grpSpPr>
          <a:xfrm flipV="1">
            <a:off x="3863308" y="4706251"/>
            <a:ext cx="1409370" cy="876700"/>
            <a:chOff x="5489112" y="1543049"/>
            <a:chExt cx="1409370" cy="876700"/>
          </a:xfrm>
        </p:grpSpPr>
        <p:sp>
          <p:nvSpPr>
            <p:cNvPr id="316" name="Freeform: Shape 315">
              <a:extLst>
                <a:ext uri="{FF2B5EF4-FFF2-40B4-BE49-F238E27FC236}">
                  <a16:creationId xmlns:a16="http://schemas.microsoft.com/office/drawing/2014/main" xmlns="" id="{9B9DC6D7-D56D-4EEE-8FB0-2A63ACA0415D}"/>
                </a:ext>
              </a:extLst>
            </p:cNvPr>
            <p:cNvSpPr/>
            <p:nvPr/>
          </p:nvSpPr>
          <p:spPr>
            <a:xfrm>
              <a:off x="6279356" y="1543049"/>
              <a:ext cx="619126" cy="152400"/>
            </a:xfrm>
            <a:custGeom>
              <a:avLst/>
              <a:gdLst>
                <a:gd name="connsiteX0" fmla="*/ 0 w 742950"/>
                <a:gd name="connsiteY0" fmla="*/ 161925 h 161925"/>
                <a:gd name="connsiteX1" fmla="*/ 247650 w 742950"/>
                <a:gd name="connsiteY1" fmla="*/ 0 h 161925"/>
                <a:gd name="connsiteX2" fmla="*/ 742950 w 742950"/>
                <a:gd name="connsiteY2" fmla="*/ 0 h 161925"/>
                <a:gd name="connsiteX0" fmla="*/ 0 w 664369"/>
                <a:gd name="connsiteY0" fmla="*/ 152400 h 152400"/>
                <a:gd name="connsiteX1" fmla="*/ 169069 w 664369"/>
                <a:gd name="connsiteY1" fmla="*/ 0 h 152400"/>
                <a:gd name="connsiteX2" fmla="*/ 664369 w 664369"/>
                <a:gd name="connsiteY2" fmla="*/ 0 h 152400"/>
                <a:gd name="connsiteX0" fmla="*/ 0 w 619126"/>
                <a:gd name="connsiteY0" fmla="*/ 152400 h 152400"/>
                <a:gd name="connsiteX1" fmla="*/ 169069 w 619126"/>
                <a:gd name="connsiteY1" fmla="*/ 0 h 152400"/>
                <a:gd name="connsiteX2" fmla="*/ 619126 w 619126"/>
                <a:gd name="connsiteY2" fmla="*/ 0 h 152400"/>
              </a:gdLst>
              <a:ahLst/>
              <a:cxnLst>
                <a:cxn ang="0">
                  <a:pos x="connsiteX0" y="connsiteY0"/>
                </a:cxn>
                <a:cxn ang="0">
                  <a:pos x="connsiteX1" y="connsiteY1"/>
                </a:cxn>
                <a:cxn ang="0">
                  <a:pos x="connsiteX2" y="connsiteY2"/>
                </a:cxn>
              </a:cxnLst>
              <a:rect l="l" t="t" r="r" b="b"/>
              <a:pathLst>
                <a:path w="619126" h="152400">
                  <a:moveTo>
                    <a:pt x="0" y="152400"/>
                  </a:moveTo>
                  <a:lnTo>
                    <a:pt x="169069" y="0"/>
                  </a:lnTo>
                  <a:lnTo>
                    <a:pt x="619126" y="0"/>
                  </a:lnTo>
                </a:path>
              </a:pathLst>
            </a:custGeom>
            <a:ln w="19050" cap="sq">
              <a:solidFill>
                <a:srgbClr val="6D207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cxnSp>
          <p:nvCxnSpPr>
            <p:cNvPr id="317" name="Straight Connector 316">
              <a:extLst>
                <a:ext uri="{FF2B5EF4-FFF2-40B4-BE49-F238E27FC236}">
                  <a16:creationId xmlns:a16="http://schemas.microsoft.com/office/drawing/2014/main" xmlns="" id="{A4CECC42-306E-4D63-96CE-728C39C3C18D}"/>
                </a:ext>
              </a:extLst>
            </p:cNvPr>
            <p:cNvCxnSpPr>
              <a:cxnSpLocks/>
              <a:endCxn id="316" idx="0"/>
            </p:cNvCxnSpPr>
            <p:nvPr/>
          </p:nvCxnSpPr>
          <p:spPr>
            <a:xfrm flipV="1">
              <a:off x="5489112" y="1695449"/>
              <a:ext cx="790244" cy="724300"/>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4" name="Title 1">
            <a:extLst>
              <a:ext uri="{FF2B5EF4-FFF2-40B4-BE49-F238E27FC236}">
                <a16:creationId xmlns:a16="http://schemas.microsoft.com/office/drawing/2014/main" xmlns="" id="{CDECEF4A-08EC-430A-80D5-520509ACED29}"/>
              </a:ext>
            </a:extLst>
          </p:cNvPr>
          <p:cNvSpPr>
            <a:spLocks noGrp="1"/>
          </p:cNvSpPr>
          <p:nvPr>
            <p:ph type="title"/>
          </p:nvPr>
        </p:nvSpPr>
        <p:spPr/>
        <p:txBody>
          <a:bodyPr/>
          <a:lstStyle/>
          <a:p>
            <a:r>
              <a:rPr lang="en-US" dirty="0"/>
              <a:t>Differentiated </a:t>
            </a:r>
            <a:r>
              <a:rPr lang="en-US" dirty="0" smtClean="0"/>
              <a:t>approach</a:t>
            </a:r>
            <a:endParaRPr lang="en-US" dirty="0"/>
          </a:p>
        </p:txBody>
      </p:sp>
      <p:sp>
        <p:nvSpPr>
          <p:cNvPr id="6" name="Text Placeholder 5"/>
          <p:cNvSpPr>
            <a:spLocks noGrp="1"/>
          </p:cNvSpPr>
          <p:nvPr>
            <p:ph type="body" sz="quarter" idx="12"/>
          </p:nvPr>
        </p:nvSpPr>
        <p:spPr/>
        <p:txBody>
          <a:bodyPr/>
          <a:lstStyle/>
          <a:p>
            <a:r>
              <a:rPr lang="en-US" dirty="0" smtClean="0"/>
              <a:t>KPMG with Microsoft</a:t>
            </a:r>
            <a:endParaRPr lang="en-US" dirty="0">
              <a:solidFill>
                <a:schemeClr val="tx1"/>
              </a:solidFill>
            </a:endParaRPr>
          </a:p>
        </p:txBody>
      </p:sp>
      <p:sp>
        <p:nvSpPr>
          <p:cNvPr id="178" name="Trapezoid 177">
            <a:extLst>
              <a:ext uri="{FF2B5EF4-FFF2-40B4-BE49-F238E27FC236}">
                <a16:creationId xmlns:a16="http://schemas.microsoft.com/office/drawing/2014/main" xmlns="" id="{81522A71-758C-44D1-8D61-3E6269730212}"/>
              </a:ext>
            </a:extLst>
          </p:cNvPr>
          <p:cNvSpPr/>
          <p:nvPr/>
        </p:nvSpPr>
        <p:spPr>
          <a:xfrm>
            <a:off x="8193599" y="1581363"/>
            <a:ext cx="801028" cy="90066"/>
          </a:xfrm>
          <a:prstGeom prst="trapezoid">
            <a:avLst>
              <a:gd name="adj" fmla="val 73143"/>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79" name="Trapezoid 178">
            <a:extLst>
              <a:ext uri="{FF2B5EF4-FFF2-40B4-BE49-F238E27FC236}">
                <a16:creationId xmlns:a16="http://schemas.microsoft.com/office/drawing/2014/main" xmlns="" id="{8DC9E226-B384-4AA7-9234-27C648B1F738}"/>
              </a:ext>
            </a:extLst>
          </p:cNvPr>
          <p:cNvSpPr/>
          <p:nvPr/>
        </p:nvSpPr>
        <p:spPr>
          <a:xfrm flipV="1">
            <a:off x="9556567" y="5226087"/>
            <a:ext cx="986511" cy="110921"/>
          </a:xfrm>
          <a:prstGeom prst="trapezoid">
            <a:avLst>
              <a:gd name="adj" fmla="val 73143"/>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8" name="Group 7">
            <a:extLst>
              <a:ext uri="{FF2B5EF4-FFF2-40B4-BE49-F238E27FC236}">
                <a16:creationId xmlns:a16="http://schemas.microsoft.com/office/drawing/2014/main" xmlns="" id="{C9A4F2D3-91C8-4C1B-8081-69A58AE2A71B}"/>
              </a:ext>
            </a:extLst>
          </p:cNvPr>
          <p:cNvGrpSpPr/>
          <p:nvPr/>
        </p:nvGrpSpPr>
        <p:grpSpPr>
          <a:xfrm>
            <a:off x="7831017" y="5158444"/>
            <a:ext cx="566800" cy="128650"/>
            <a:chOff x="7328023" y="5326473"/>
            <a:chExt cx="566800" cy="128650"/>
          </a:xfrm>
          <a:solidFill>
            <a:schemeClr val="bg1"/>
          </a:solidFill>
        </p:grpSpPr>
        <p:sp>
          <p:nvSpPr>
            <p:cNvPr id="7" name="Rectangle 6">
              <a:extLst>
                <a:ext uri="{FF2B5EF4-FFF2-40B4-BE49-F238E27FC236}">
                  <a16:creationId xmlns:a16="http://schemas.microsoft.com/office/drawing/2014/main" xmlns="" id="{8D9ED2EA-B9BA-45AA-9C73-36A01CF09C3F}"/>
                </a:ext>
              </a:extLst>
            </p:cNvPr>
            <p:cNvSpPr/>
            <p:nvPr/>
          </p:nvSpPr>
          <p:spPr>
            <a:xfrm>
              <a:off x="7328023" y="5326473"/>
              <a:ext cx="128650" cy="1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80" name="Rectangle 179">
              <a:extLst>
                <a:ext uri="{FF2B5EF4-FFF2-40B4-BE49-F238E27FC236}">
                  <a16:creationId xmlns:a16="http://schemas.microsoft.com/office/drawing/2014/main" xmlns="" id="{988AAE96-84D3-4F02-A9DF-819C0CE4C5AB}"/>
                </a:ext>
              </a:extLst>
            </p:cNvPr>
            <p:cNvSpPr/>
            <p:nvPr/>
          </p:nvSpPr>
          <p:spPr>
            <a:xfrm>
              <a:off x="7547098" y="5326473"/>
              <a:ext cx="128650" cy="1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81" name="Rectangle 180">
              <a:extLst>
                <a:ext uri="{FF2B5EF4-FFF2-40B4-BE49-F238E27FC236}">
                  <a16:creationId xmlns:a16="http://schemas.microsoft.com/office/drawing/2014/main" xmlns="" id="{B725BBC1-B805-4F9C-9B0B-D24B76217953}"/>
                </a:ext>
              </a:extLst>
            </p:cNvPr>
            <p:cNvSpPr/>
            <p:nvPr/>
          </p:nvSpPr>
          <p:spPr>
            <a:xfrm>
              <a:off x="7766173" y="5326473"/>
              <a:ext cx="128650" cy="1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cxnSp>
        <p:nvCxnSpPr>
          <p:cNvPr id="256" name="Straight Connector 255">
            <a:extLst>
              <a:ext uri="{FF2B5EF4-FFF2-40B4-BE49-F238E27FC236}">
                <a16:creationId xmlns:a16="http://schemas.microsoft.com/office/drawing/2014/main" xmlns="" id="{7E3FD0C6-B2BB-45B6-8BA7-7C4B7DCFBCDF}"/>
              </a:ext>
            </a:extLst>
          </p:cNvPr>
          <p:cNvCxnSpPr/>
          <p:nvPr/>
        </p:nvCxnSpPr>
        <p:spPr>
          <a:xfrm>
            <a:off x="8741602" y="2133517"/>
            <a:ext cx="0" cy="2628000"/>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sp>
        <p:nvSpPr>
          <p:cNvPr id="236" name="Rectangle 235">
            <a:extLst>
              <a:ext uri="{FF2B5EF4-FFF2-40B4-BE49-F238E27FC236}">
                <a16:creationId xmlns:a16="http://schemas.microsoft.com/office/drawing/2014/main" xmlns="" id="{3E3D20C4-14A3-4E75-82E9-36EAB2ADF03F}"/>
              </a:ext>
            </a:extLst>
          </p:cNvPr>
          <p:cNvSpPr/>
          <p:nvPr/>
        </p:nvSpPr>
        <p:spPr>
          <a:xfrm flipH="1">
            <a:off x="8712305" y="2077952"/>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54" name="Rectangle 253">
            <a:extLst>
              <a:ext uri="{FF2B5EF4-FFF2-40B4-BE49-F238E27FC236}">
                <a16:creationId xmlns:a16="http://schemas.microsoft.com/office/drawing/2014/main" xmlns="" id="{7643E4F6-6C6F-4ABA-B98C-270451D45DAD}"/>
              </a:ext>
            </a:extLst>
          </p:cNvPr>
          <p:cNvSpPr/>
          <p:nvPr/>
        </p:nvSpPr>
        <p:spPr>
          <a:xfrm flipH="1">
            <a:off x="8712305" y="4754477"/>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55" name="Rectangle 254">
            <a:extLst>
              <a:ext uri="{FF2B5EF4-FFF2-40B4-BE49-F238E27FC236}">
                <a16:creationId xmlns:a16="http://schemas.microsoft.com/office/drawing/2014/main" xmlns="" id="{C76A6E72-D076-4FB8-9F8A-70B101A65550}"/>
              </a:ext>
            </a:extLst>
          </p:cNvPr>
          <p:cNvSpPr/>
          <p:nvPr/>
        </p:nvSpPr>
        <p:spPr>
          <a:xfrm flipH="1">
            <a:off x="8712305" y="3166184"/>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57" name="Rectangle 256">
            <a:extLst>
              <a:ext uri="{FF2B5EF4-FFF2-40B4-BE49-F238E27FC236}">
                <a16:creationId xmlns:a16="http://schemas.microsoft.com/office/drawing/2014/main" xmlns="" id="{EE1EAF77-EE0D-4115-B72C-B0FE18E8A9DE}"/>
              </a:ext>
            </a:extLst>
          </p:cNvPr>
          <p:cNvSpPr/>
          <p:nvPr/>
        </p:nvSpPr>
        <p:spPr>
          <a:xfrm flipH="1">
            <a:off x="8712305" y="4228036"/>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61" name="TextBox 260">
            <a:extLst>
              <a:ext uri="{FF2B5EF4-FFF2-40B4-BE49-F238E27FC236}">
                <a16:creationId xmlns:a16="http://schemas.microsoft.com/office/drawing/2014/main" xmlns="" id="{5A5C1AF1-0106-49ED-AF75-8556CCB6AA0A}"/>
              </a:ext>
            </a:extLst>
          </p:cNvPr>
          <p:cNvSpPr txBox="1"/>
          <p:nvPr/>
        </p:nvSpPr>
        <p:spPr>
          <a:xfrm>
            <a:off x="8870261" y="4173317"/>
            <a:ext cx="1137567" cy="158398"/>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dirty="0">
              <a:ln>
                <a:noFill/>
              </a:ln>
              <a:solidFill>
                <a:prstClr val="white"/>
              </a:solidFill>
              <a:effectLst/>
              <a:uLnTx/>
              <a:uFillTx/>
              <a:latin typeface="Arial"/>
              <a:ea typeface="+mn-ea"/>
              <a:cs typeface="+mn-cs"/>
            </a:endParaRPr>
          </a:p>
        </p:txBody>
      </p:sp>
      <p:grpSp>
        <p:nvGrpSpPr>
          <p:cNvPr id="3" name="Group 2">
            <a:extLst>
              <a:ext uri="{FF2B5EF4-FFF2-40B4-BE49-F238E27FC236}">
                <a16:creationId xmlns:a16="http://schemas.microsoft.com/office/drawing/2014/main" xmlns="" id="{F63754A1-801D-4D1F-A31E-E25A89A2D2A5}"/>
              </a:ext>
            </a:extLst>
          </p:cNvPr>
          <p:cNvGrpSpPr/>
          <p:nvPr/>
        </p:nvGrpSpPr>
        <p:grpSpPr>
          <a:xfrm>
            <a:off x="8870261" y="1990167"/>
            <a:ext cx="1283083" cy="2907812"/>
            <a:chOff x="8870261" y="1990167"/>
            <a:chExt cx="1283083" cy="2907812"/>
          </a:xfrm>
        </p:grpSpPr>
        <p:sp>
          <p:nvSpPr>
            <p:cNvPr id="259" name="TextBox 258">
              <a:extLst>
                <a:ext uri="{FF2B5EF4-FFF2-40B4-BE49-F238E27FC236}">
                  <a16:creationId xmlns:a16="http://schemas.microsoft.com/office/drawing/2014/main" xmlns="" id="{48081A7F-2C3F-4EB4-8485-1CD3EA8B7BDC}"/>
                </a:ext>
              </a:extLst>
            </p:cNvPr>
            <p:cNvSpPr txBox="1"/>
            <p:nvPr/>
          </p:nvSpPr>
          <p:spPr>
            <a:xfrm>
              <a:off x="8870261" y="1990167"/>
              <a:ext cx="1244971"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Cloud Transformation</a:t>
              </a:r>
            </a:p>
          </p:txBody>
        </p:sp>
        <p:sp>
          <p:nvSpPr>
            <p:cNvPr id="260" name="TextBox 259">
              <a:extLst>
                <a:ext uri="{FF2B5EF4-FFF2-40B4-BE49-F238E27FC236}">
                  <a16:creationId xmlns:a16="http://schemas.microsoft.com/office/drawing/2014/main" xmlns="" id="{CA325119-C8B0-4035-B924-97A8D2AB11EF}"/>
                </a:ext>
              </a:extLst>
            </p:cNvPr>
            <p:cNvSpPr txBox="1"/>
            <p:nvPr/>
          </p:nvSpPr>
          <p:spPr>
            <a:xfrm>
              <a:off x="8870262" y="3610167"/>
              <a:ext cx="1205498"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Workplace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of the Future</a:t>
              </a:r>
            </a:p>
          </p:txBody>
        </p:sp>
        <p:sp>
          <p:nvSpPr>
            <p:cNvPr id="262" name="TextBox 261">
              <a:extLst>
                <a:ext uri="{FF2B5EF4-FFF2-40B4-BE49-F238E27FC236}">
                  <a16:creationId xmlns:a16="http://schemas.microsoft.com/office/drawing/2014/main" xmlns="" id="{9AE17380-F37B-4BC5-A945-ABB20171FAB3}"/>
                </a:ext>
              </a:extLst>
            </p:cNvPr>
            <p:cNvSpPr txBox="1"/>
            <p:nvPr/>
          </p:nvSpPr>
          <p:spPr>
            <a:xfrm>
              <a:off x="8870261" y="4667579"/>
              <a:ext cx="1137567"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Blockchain</a:t>
              </a:r>
            </a:p>
          </p:txBody>
        </p:sp>
        <p:sp>
          <p:nvSpPr>
            <p:cNvPr id="263" name="TextBox 262">
              <a:extLst>
                <a:ext uri="{FF2B5EF4-FFF2-40B4-BE49-F238E27FC236}">
                  <a16:creationId xmlns:a16="http://schemas.microsoft.com/office/drawing/2014/main" xmlns="" id="{4ED5CBF4-2988-46B1-B4A5-C13B9EBCDE44}"/>
                </a:ext>
              </a:extLst>
            </p:cNvPr>
            <p:cNvSpPr txBox="1"/>
            <p:nvPr/>
          </p:nvSpPr>
          <p:spPr>
            <a:xfrm>
              <a:off x="8870261" y="2542867"/>
              <a:ext cx="1155133"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Business Applications</a:t>
              </a:r>
            </a:p>
          </p:txBody>
        </p:sp>
        <p:sp>
          <p:nvSpPr>
            <p:cNvPr id="265" name="TextBox 264">
              <a:extLst>
                <a:ext uri="{FF2B5EF4-FFF2-40B4-BE49-F238E27FC236}">
                  <a16:creationId xmlns:a16="http://schemas.microsoft.com/office/drawing/2014/main" xmlns="" id="{C39F6FDF-DF98-493D-97A2-5894F84CD074}"/>
                </a:ext>
              </a:extLst>
            </p:cNvPr>
            <p:cNvSpPr txBox="1"/>
            <p:nvPr/>
          </p:nvSpPr>
          <p:spPr>
            <a:xfrm>
              <a:off x="8870261" y="3076517"/>
              <a:ext cx="1137567"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Data &amp; AI</a:t>
              </a:r>
            </a:p>
          </p:txBody>
        </p:sp>
        <p:sp>
          <p:nvSpPr>
            <p:cNvPr id="183" name="TextBox 182">
              <a:extLst>
                <a:ext uri="{FF2B5EF4-FFF2-40B4-BE49-F238E27FC236}">
                  <a16:creationId xmlns:a16="http://schemas.microsoft.com/office/drawing/2014/main" xmlns="" id="{8892B70B-B9D7-4FD1-AC7B-B2E488041FD6}"/>
                </a:ext>
              </a:extLst>
            </p:cNvPr>
            <p:cNvSpPr txBox="1"/>
            <p:nvPr/>
          </p:nvSpPr>
          <p:spPr>
            <a:xfrm>
              <a:off x="8870261" y="4143817"/>
              <a:ext cx="1283083"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Cyber Security</a:t>
              </a:r>
            </a:p>
          </p:txBody>
        </p:sp>
      </p:grpSp>
      <p:sp>
        <p:nvSpPr>
          <p:cNvPr id="267" name="Rectangle 266">
            <a:extLst>
              <a:ext uri="{FF2B5EF4-FFF2-40B4-BE49-F238E27FC236}">
                <a16:creationId xmlns:a16="http://schemas.microsoft.com/office/drawing/2014/main" xmlns="" id="{9D777A95-D94B-476E-B351-0E242D255E76}"/>
              </a:ext>
            </a:extLst>
          </p:cNvPr>
          <p:cNvSpPr/>
          <p:nvPr/>
        </p:nvSpPr>
        <p:spPr>
          <a:xfrm flipH="1">
            <a:off x="8712305" y="3699173"/>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69" name="Rectangle 268">
            <a:extLst>
              <a:ext uri="{FF2B5EF4-FFF2-40B4-BE49-F238E27FC236}">
                <a16:creationId xmlns:a16="http://schemas.microsoft.com/office/drawing/2014/main" xmlns="" id="{BB75393F-4881-449D-BE5F-89272CA2DA8A}"/>
              </a:ext>
            </a:extLst>
          </p:cNvPr>
          <p:cNvSpPr/>
          <p:nvPr/>
        </p:nvSpPr>
        <p:spPr>
          <a:xfrm flipH="1">
            <a:off x="8712305" y="2629319"/>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2" name="Group 1">
            <a:extLst>
              <a:ext uri="{FF2B5EF4-FFF2-40B4-BE49-F238E27FC236}">
                <a16:creationId xmlns:a16="http://schemas.microsoft.com/office/drawing/2014/main" xmlns="" id="{DD93DBD4-8123-4C64-ACA0-E99D36F5F33F}"/>
              </a:ext>
            </a:extLst>
          </p:cNvPr>
          <p:cNvGrpSpPr/>
          <p:nvPr/>
        </p:nvGrpSpPr>
        <p:grpSpPr>
          <a:xfrm>
            <a:off x="7309744" y="1990167"/>
            <a:ext cx="1190103" cy="2915842"/>
            <a:chOff x="7309744" y="1990167"/>
            <a:chExt cx="1190103" cy="2915842"/>
          </a:xfrm>
        </p:grpSpPr>
        <p:sp>
          <p:nvSpPr>
            <p:cNvPr id="271" name="TextBox 270">
              <a:extLst>
                <a:ext uri="{FF2B5EF4-FFF2-40B4-BE49-F238E27FC236}">
                  <a16:creationId xmlns:a16="http://schemas.microsoft.com/office/drawing/2014/main" xmlns="" id="{C27D7987-AA81-4BA9-9DB1-C101DB755554}"/>
                </a:ext>
              </a:extLst>
            </p:cNvPr>
            <p:cNvSpPr txBox="1"/>
            <p:nvPr/>
          </p:nvSpPr>
          <p:spPr>
            <a:xfrm>
              <a:off x="7309745" y="1990167"/>
              <a:ext cx="848453"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Financial Services</a:t>
              </a:r>
            </a:p>
          </p:txBody>
        </p:sp>
        <p:sp>
          <p:nvSpPr>
            <p:cNvPr id="272" name="TextBox 271">
              <a:extLst>
                <a:ext uri="{FF2B5EF4-FFF2-40B4-BE49-F238E27FC236}">
                  <a16:creationId xmlns:a16="http://schemas.microsoft.com/office/drawing/2014/main" xmlns="" id="{437F8980-4C55-420E-873D-BFDF7742B489}"/>
                </a:ext>
              </a:extLst>
            </p:cNvPr>
            <p:cNvSpPr txBox="1"/>
            <p:nvPr/>
          </p:nvSpPr>
          <p:spPr>
            <a:xfrm>
              <a:off x="7309745" y="2542867"/>
              <a:ext cx="1190102"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Healthcare &amp; Lifesciences</a:t>
              </a:r>
            </a:p>
          </p:txBody>
        </p:sp>
        <p:sp>
          <p:nvSpPr>
            <p:cNvPr id="273" name="TextBox 272">
              <a:extLst>
                <a:ext uri="{FF2B5EF4-FFF2-40B4-BE49-F238E27FC236}">
                  <a16:creationId xmlns:a16="http://schemas.microsoft.com/office/drawing/2014/main" xmlns="" id="{DD462A5E-8B68-423C-A418-CFC64F8E358D}"/>
                </a:ext>
              </a:extLst>
            </p:cNvPr>
            <p:cNvSpPr txBox="1"/>
            <p:nvPr/>
          </p:nvSpPr>
          <p:spPr>
            <a:xfrm>
              <a:off x="7309744" y="3610167"/>
              <a:ext cx="1158835"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State &amp; Local Government</a:t>
              </a:r>
            </a:p>
          </p:txBody>
        </p:sp>
        <p:sp>
          <p:nvSpPr>
            <p:cNvPr id="274" name="TextBox 273">
              <a:extLst>
                <a:ext uri="{FF2B5EF4-FFF2-40B4-BE49-F238E27FC236}">
                  <a16:creationId xmlns:a16="http://schemas.microsoft.com/office/drawing/2014/main" xmlns="" id="{3208FC02-0FD6-4D6F-9716-84E993F6C6A5}"/>
                </a:ext>
              </a:extLst>
            </p:cNvPr>
            <p:cNvSpPr txBox="1"/>
            <p:nvPr/>
          </p:nvSpPr>
          <p:spPr>
            <a:xfrm>
              <a:off x="7309745" y="4143817"/>
              <a:ext cx="1180025"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Retail &amp; Consumer</a:t>
              </a:r>
            </a:p>
          </p:txBody>
        </p:sp>
        <p:sp>
          <p:nvSpPr>
            <p:cNvPr id="275" name="TextBox 274">
              <a:extLst>
                <a:ext uri="{FF2B5EF4-FFF2-40B4-BE49-F238E27FC236}">
                  <a16:creationId xmlns:a16="http://schemas.microsoft.com/office/drawing/2014/main" xmlns="" id="{98216478-1BB7-487A-BD95-F4541962109F}"/>
                </a:ext>
              </a:extLst>
            </p:cNvPr>
            <p:cNvSpPr txBox="1"/>
            <p:nvPr/>
          </p:nvSpPr>
          <p:spPr>
            <a:xfrm>
              <a:off x="7309745" y="4677466"/>
              <a:ext cx="1180025"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dirty="0">
                <a:ln>
                  <a:noFill/>
                </a:ln>
                <a:solidFill>
                  <a:prstClr val="white"/>
                </a:solidFill>
                <a:effectLst/>
                <a:uLnTx/>
                <a:uFillTx/>
                <a:latin typeface="Arial"/>
                <a:ea typeface="+mn-ea"/>
                <a:cs typeface="+mn-cs"/>
              </a:endParaRPr>
            </a:p>
          </p:txBody>
        </p:sp>
        <p:sp>
          <p:nvSpPr>
            <p:cNvPr id="276" name="TextBox 275">
              <a:extLst>
                <a:ext uri="{FF2B5EF4-FFF2-40B4-BE49-F238E27FC236}">
                  <a16:creationId xmlns:a16="http://schemas.microsoft.com/office/drawing/2014/main" xmlns="" id="{74086FF6-707B-4ADC-AC22-10AD96107663}"/>
                </a:ext>
              </a:extLst>
            </p:cNvPr>
            <p:cNvSpPr txBox="1"/>
            <p:nvPr/>
          </p:nvSpPr>
          <p:spPr>
            <a:xfrm>
              <a:off x="7309745" y="3076517"/>
              <a:ext cx="1055774"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Federal Government</a:t>
              </a:r>
            </a:p>
          </p:txBody>
        </p:sp>
        <p:sp>
          <p:nvSpPr>
            <p:cNvPr id="187" name="TextBox 186">
              <a:extLst>
                <a:ext uri="{FF2B5EF4-FFF2-40B4-BE49-F238E27FC236}">
                  <a16:creationId xmlns:a16="http://schemas.microsoft.com/office/drawing/2014/main" xmlns="" id="{6FD730F5-E3D5-4FD9-8FB7-1BED3B207776}"/>
                </a:ext>
              </a:extLst>
            </p:cNvPr>
            <p:cNvSpPr txBox="1"/>
            <p:nvPr/>
          </p:nvSpPr>
          <p:spPr>
            <a:xfrm>
              <a:off x="7309745" y="4667579"/>
              <a:ext cx="1180025"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Industrial Markets</a:t>
              </a:r>
            </a:p>
          </p:txBody>
        </p:sp>
      </p:grpSp>
      <p:grpSp>
        <p:nvGrpSpPr>
          <p:cNvPr id="277" name="Group 276">
            <a:extLst>
              <a:ext uri="{FF2B5EF4-FFF2-40B4-BE49-F238E27FC236}">
                <a16:creationId xmlns:a16="http://schemas.microsoft.com/office/drawing/2014/main" xmlns="" id="{B1CD8E84-A90F-44FE-B2C8-9CACBB7C1A32}"/>
              </a:ext>
            </a:extLst>
          </p:cNvPr>
          <p:cNvGrpSpPr/>
          <p:nvPr/>
        </p:nvGrpSpPr>
        <p:grpSpPr>
          <a:xfrm>
            <a:off x="6809553" y="2114550"/>
            <a:ext cx="445322" cy="2672067"/>
            <a:chOff x="6809553" y="2114550"/>
            <a:chExt cx="445322" cy="2672067"/>
          </a:xfrm>
        </p:grpSpPr>
        <p:sp>
          <p:nvSpPr>
            <p:cNvPr id="278" name="Freeform: Shape 277">
              <a:extLst>
                <a:ext uri="{FF2B5EF4-FFF2-40B4-BE49-F238E27FC236}">
                  <a16:creationId xmlns:a16="http://schemas.microsoft.com/office/drawing/2014/main" xmlns="" id="{F82F6149-5FB2-450E-8C1E-93838DA5ED02}"/>
                </a:ext>
              </a:extLst>
            </p:cNvPr>
            <p:cNvSpPr/>
            <p:nvPr/>
          </p:nvSpPr>
          <p:spPr>
            <a:xfrm>
              <a:off x="7058025" y="2114550"/>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sp>
          <p:nvSpPr>
            <p:cNvPr id="279" name="Freeform: Shape 278">
              <a:extLst>
                <a:ext uri="{FF2B5EF4-FFF2-40B4-BE49-F238E27FC236}">
                  <a16:creationId xmlns:a16="http://schemas.microsoft.com/office/drawing/2014/main" xmlns="" id="{4D72450C-C734-42F7-AEB7-96F6428F8960}"/>
                </a:ext>
              </a:extLst>
            </p:cNvPr>
            <p:cNvSpPr/>
            <p:nvPr/>
          </p:nvSpPr>
          <p:spPr>
            <a:xfrm flipV="1">
              <a:off x="7058025" y="3443592"/>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sp>
          <p:nvSpPr>
            <p:cNvPr id="280" name="Freeform: Shape 279">
              <a:extLst>
                <a:ext uri="{FF2B5EF4-FFF2-40B4-BE49-F238E27FC236}">
                  <a16:creationId xmlns:a16="http://schemas.microsoft.com/office/drawing/2014/main" xmlns="" id="{48C8315C-9650-4905-A1B3-24B9E2DBF2E7}"/>
                </a:ext>
              </a:extLst>
            </p:cNvPr>
            <p:cNvSpPr/>
            <p:nvPr/>
          </p:nvSpPr>
          <p:spPr>
            <a:xfrm flipV="1">
              <a:off x="7058025" y="2920352"/>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sp>
          <p:nvSpPr>
            <p:cNvPr id="297" name="Freeform: Shape 296">
              <a:extLst>
                <a:ext uri="{FF2B5EF4-FFF2-40B4-BE49-F238E27FC236}">
                  <a16:creationId xmlns:a16="http://schemas.microsoft.com/office/drawing/2014/main" xmlns="" id="{007C8500-8F6D-4C2F-96A7-B4868F9BCA5B}"/>
                </a:ext>
              </a:extLst>
            </p:cNvPr>
            <p:cNvSpPr/>
            <p:nvPr/>
          </p:nvSpPr>
          <p:spPr>
            <a:xfrm>
              <a:off x="7058025" y="2666874"/>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cxnSp>
          <p:nvCxnSpPr>
            <p:cNvPr id="298" name="Straight Connector 297">
              <a:extLst>
                <a:ext uri="{FF2B5EF4-FFF2-40B4-BE49-F238E27FC236}">
                  <a16:creationId xmlns:a16="http://schemas.microsoft.com/office/drawing/2014/main" xmlns="" id="{D9E0B548-A008-4589-A00D-94166FDCD092}"/>
                </a:ext>
              </a:extLst>
            </p:cNvPr>
            <p:cNvCxnSpPr>
              <a:cxnSpLocks/>
            </p:cNvCxnSpPr>
            <p:nvPr/>
          </p:nvCxnSpPr>
          <p:spPr>
            <a:xfrm flipH="1">
              <a:off x="6809553" y="3455743"/>
              <a:ext cx="248472" cy="0"/>
            </a:xfrm>
            <a:prstGeom prst="line">
              <a:avLst/>
            </a:pr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299" name="Freeform: Shape 298">
              <a:extLst>
                <a:ext uri="{FF2B5EF4-FFF2-40B4-BE49-F238E27FC236}">
                  <a16:creationId xmlns:a16="http://schemas.microsoft.com/office/drawing/2014/main" xmlns="" id="{1EDCDFBC-94EA-4282-915C-ECE122A648DE}"/>
                </a:ext>
              </a:extLst>
            </p:cNvPr>
            <p:cNvSpPr/>
            <p:nvPr/>
          </p:nvSpPr>
          <p:spPr>
            <a:xfrm>
              <a:off x="7058025" y="3200400"/>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sp>
          <p:nvSpPr>
            <p:cNvPr id="300" name="Freeform: Shape 299">
              <a:extLst>
                <a:ext uri="{FF2B5EF4-FFF2-40B4-BE49-F238E27FC236}">
                  <a16:creationId xmlns:a16="http://schemas.microsoft.com/office/drawing/2014/main" xmlns="" id="{99A3FB6C-AF87-470E-965E-13C351567456}"/>
                </a:ext>
              </a:extLst>
            </p:cNvPr>
            <p:cNvSpPr/>
            <p:nvPr/>
          </p:nvSpPr>
          <p:spPr>
            <a:xfrm flipV="1">
              <a:off x="7058025" y="2390127"/>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grpSp>
      <p:sp>
        <p:nvSpPr>
          <p:cNvPr id="301" name="Rectangle 300">
            <a:extLst>
              <a:ext uri="{FF2B5EF4-FFF2-40B4-BE49-F238E27FC236}">
                <a16:creationId xmlns:a16="http://schemas.microsoft.com/office/drawing/2014/main" xmlns="" id="{85F453FF-92F4-4AD4-89FA-3DAE0DC61B0A}"/>
              </a:ext>
            </a:extLst>
          </p:cNvPr>
          <p:cNvSpPr/>
          <p:nvPr/>
        </p:nvSpPr>
        <p:spPr>
          <a:xfrm flipH="1">
            <a:off x="7220817" y="2077952"/>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302" name="Rectangle 301">
            <a:extLst>
              <a:ext uri="{FF2B5EF4-FFF2-40B4-BE49-F238E27FC236}">
                <a16:creationId xmlns:a16="http://schemas.microsoft.com/office/drawing/2014/main" xmlns="" id="{A5C4082D-D5EF-41AF-AF95-797035BE427B}"/>
              </a:ext>
            </a:extLst>
          </p:cNvPr>
          <p:cNvSpPr/>
          <p:nvPr/>
        </p:nvSpPr>
        <p:spPr>
          <a:xfrm flipH="1">
            <a:off x="7220817" y="2629319"/>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303" name="Rectangle 302">
            <a:extLst>
              <a:ext uri="{FF2B5EF4-FFF2-40B4-BE49-F238E27FC236}">
                <a16:creationId xmlns:a16="http://schemas.microsoft.com/office/drawing/2014/main" xmlns="" id="{F07BF076-4D82-4DB9-91F1-33BD7BCA35A4}"/>
              </a:ext>
            </a:extLst>
          </p:cNvPr>
          <p:cNvSpPr/>
          <p:nvPr/>
        </p:nvSpPr>
        <p:spPr>
          <a:xfrm flipH="1">
            <a:off x="7220817" y="3699173"/>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304" name="Rectangle 303">
            <a:extLst>
              <a:ext uri="{FF2B5EF4-FFF2-40B4-BE49-F238E27FC236}">
                <a16:creationId xmlns:a16="http://schemas.microsoft.com/office/drawing/2014/main" xmlns="" id="{6A649465-2803-4937-841C-3C758841FEAE}"/>
              </a:ext>
            </a:extLst>
          </p:cNvPr>
          <p:cNvSpPr/>
          <p:nvPr/>
        </p:nvSpPr>
        <p:spPr>
          <a:xfrm flipH="1">
            <a:off x="7220817" y="4228036"/>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305" name="Rectangle 304">
            <a:extLst>
              <a:ext uri="{FF2B5EF4-FFF2-40B4-BE49-F238E27FC236}">
                <a16:creationId xmlns:a16="http://schemas.microsoft.com/office/drawing/2014/main" xmlns="" id="{93293BEF-C3E9-4C75-89BA-F7E3193D2E86}"/>
              </a:ext>
            </a:extLst>
          </p:cNvPr>
          <p:cNvSpPr/>
          <p:nvPr/>
        </p:nvSpPr>
        <p:spPr>
          <a:xfrm flipH="1">
            <a:off x="7220817" y="4754477"/>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306" name="Rectangle 305">
            <a:extLst>
              <a:ext uri="{FF2B5EF4-FFF2-40B4-BE49-F238E27FC236}">
                <a16:creationId xmlns:a16="http://schemas.microsoft.com/office/drawing/2014/main" xmlns="" id="{7DF940DB-70AB-45BD-9F0F-4C6C088051AC}"/>
              </a:ext>
            </a:extLst>
          </p:cNvPr>
          <p:cNvSpPr/>
          <p:nvPr/>
        </p:nvSpPr>
        <p:spPr>
          <a:xfrm flipH="1">
            <a:off x="7220817" y="3166184"/>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188" name="Group 187">
            <a:extLst>
              <a:ext uri="{FF2B5EF4-FFF2-40B4-BE49-F238E27FC236}">
                <a16:creationId xmlns:a16="http://schemas.microsoft.com/office/drawing/2014/main" xmlns="" id="{6472710F-C5AD-4369-90E9-6659CFC6D6F4}"/>
              </a:ext>
            </a:extLst>
          </p:cNvPr>
          <p:cNvGrpSpPr/>
          <p:nvPr/>
        </p:nvGrpSpPr>
        <p:grpSpPr>
          <a:xfrm>
            <a:off x="10272260" y="1932878"/>
            <a:ext cx="1465082" cy="2928009"/>
            <a:chOff x="10296515" y="1786009"/>
            <a:chExt cx="1465082" cy="2928009"/>
          </a:xfrm>
        </p:grpSpPr>
        <p:sp>
          <p:nvSpPr>
            <p:cNvPr id="189" name="Rectangle 188">
              <a:extLst>
                <a:ext uri="{FF2B5EF4-FFF2-40B4-BE49-F238E27FC236}">
                  <a16:creationId xmlns:a16="http://schemas.microsoft.com/office/drawing/2014/main" xmlns="" id="{9FDC72C4-B035-40EF-BDFF-08982C9B2B49}"/>
                </a:ext>
              </a:extLst>
            </p:cNvPr>
            <p:cNvSpPr/>
            <p:nvPr/>
          </p:nvSpPr>
          <p:spPr>
            <a:xfrm>
              <a:off x="10296515" y="2651915"/>
              <a:ext cx="1465082" cy="2062103"/>
            </a:xfrm>
            <a:prstGeom prst="rect">
              <a:avLst/>
            </a:prstGeom>
          </p:spPr>
          <p:txBody>
            <a:bodyPr lIns="0" anchor="ctr"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Asset Management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Powered Sales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Powered Finance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KPMG Trusted Cloud</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Citizen Engagement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Intelligent Case Management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Intelligent Underwriting</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Sales Intelligence Engine</a:t>
              </a:r>
            </a:p>
          </p:txBody>
        </p:sp>
        <p:sp>
          <p:nvSpPr>
            <p:cNvPr id="190" name="Rectangle 189">
              <a:extLst>
                <a:ext uri="{FF2B5EF4-FFF2-40B4-BE49-F238E27FC236}">
                  <a16:creationId xmlns:a16="http://schemas.microsoft.com/office/drawing/2014/main" xmlns="" id="{29874E8E-8269-4DDB-8076-99F924E3DA06}"/>
                </a:ext>
              </a:extLst>
            </p:cNvPr>
            <p:cNvSpPr/>
            <p:nvPr/>
          </p:nvSpPr>
          <p:spPr>
            <a:xfrm>
              <a:off x="10296515" y="1786009"/>
              <a:ext cx="1465082" cy="372157"/>
            </a:xfrm>
            <a:prstGeom prst="rect">
              <a:avLst/>
            </a:prstGeom>
          </p:spPr>
          <p:txBody>
            <a:bodyPr l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srgbClr val="470A68"/>
                  </a:solidFill>
                  <a:effectLst/>
                  <a:uLnTx/>
                  <a:uFillTx/>
                  <a:latin typeface="Arial"/>
                  <a:ea typeface="+mn-ea"/>
                  <a:cs typeface="+mn-cs"/>
                </a:rPr>
                <a:t>KPMG Solutions and Use Cases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srgbClr val="470A68"/>
                  </a:solidFill>
                  <a:effectLst/>
                  <a:uLnTx/>
                  <a:uFillTx/>
                  <a:latin typeface="Arial"/>
                  <a:ea typeface="+mn-ea"/>
                  <a:cs typeface="+mn-cs"/>
                </a:rPr>
                <a:t>in Market</a:t>
              </a:r>
            </a:p>
          </p:txBody>
        </p:sp>
      </p:grpSp>
      <p:cxnSp>
        <p:nvCxnSpPr>
          <p:cNvPr id="191" name="Straight Connector 190">
            <a:extLst>
              <a:ext uri="{FF2B5EF4-FFF2-40B4-BE49-F238E27FC236}">
                <a16:creationId xmlns:a16="http://schemas.microsoft.com/office/drawing/2014/main" xmlns="" id="{1FBA7419-3D6B-43BC-84DA-49A6C1C1E83A}"/>
              </a:ext>
            </a:extLst>
          </p:cNvPr>
          <p:cNvCxnSpPr>
            <a:cxnSpLocks/>
          </p:cNvCxnSpPr>
          <p:nvPr/>
        </p:nvCxnSpPr>
        <p:spPr>
          <a:xfrm flipH="1">
            <a:off x="10272260" y="2598741"/>
            <a:ext cx="1160280" cy="0"/>
          </a:xfrm>
          <a:prstGeom prst="line">
            <a:avLst/>
          </a:prstGeom>
          <a:ln w="19050" cap="sq">
            <a:solidFill>
              <a:srgbClr val="470A68"/>
            </a:solidFill>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xmlns="" id="{80FC2A31-787B-48AC-8817-04327701087B}"/>
              </a:ext>
            </a:extLst>
          </p:cNvPr>
          <p:cNvSpPr txBox="1"/>
          <p:nvPr/>
        </p:nvSpPr>
        <p:spPr>
          <a:xfrm>
            <a:off x="947733" y="1057304"/>
            <a:ext cx="3660914" cy="833971"/>
          </a:xfrm>
          <a:prstGeom prst="rect">
            <a:avLst/>
          </a:prstGeom>
          <a:noFill/>
        </p:spPr>
        <p:txBody>
          <a:bodyPr wrap="square" lIns="54610" tIns="54610" rIns="54610" bIns="54610" rtlCol="0">
            <a:noAutofit/>
          </a:bodyPr>
          <a:lstStyle/>
          <a:p>
            <a:pPr lvl="0">
              <a:spcAft>
                <a:spcPts val="600"/>
              </a:spcAft>
              <a:defRPr/>
            </a:pPr>
            <a:r>
              <a:rPr lang="en-GB" sz="1100" b="1" dirty="0">
                <a:solidFill>
                  <a:srgbClr val="00338D"/>
                </a:solidFill>
              </a:rPr>
              <a:t>Harnessing Digital Automation </a:t>
            </a:r>
            <a:r>
              <a:rPr lang="en-GB" sz="1100" b="1" dirty="0" smtClean="0">
                <a:solidFill>
                  <a:srgbClr val="00338D"/>
                </a:solidFill>
              </a:rPr>
              <a:t>to </a:t>
            </a:r>
            <a:r>
              <a:rPr lang="en-GB" sz="1100" b="1" dirty="0">
                <a:solidFill>
                  <a:srgbClr val="00338D"/>
                </a:solidFill>
              </a:rPr>
              <a:t>accelerate enterprise intelligence, enhance customer centricity</a:t>
            </a:r>
            <a:r>
              <a:rPr lang="en-GB" sz="1100" b="1" dirty="0" smtClean="0">
                <a:solidFill>
                  <a:srgbClr val="00338D"/>
                </a:solidFill>
              </a:rPr>
              <a:t>, and </a:t>
            </a:r>
            <a:r>
              <a:rPr lang="en-GB" sz="1100" b="1" dirty="0">
                <a:solidFill>
                  <a:srgbClr val="00338D"/>
                </a:solidFill>
              </a:rPr>
              <a:t>deliver operational </a:t>
            </a:r>
            <a:r>
              <a:rPr lang="en-GB" sz="1100" b="1" dirty="0" smtClean="0">
                <a:solidFill>
                  <a:srgbClr val="00338D"/>
                </a:solidFill>
              </a:rPr>
              <a:t>efficiencies, all in </a:t>
            </a:r>
            <a:r>
              <a:rPr lang="en-GB" sz="1100" b="1" dirty="0">
                <a:solidFill>
                  <a:srgbClr val="00338D"/>
                </a:solidFill>
              </a:rPr>
              <a:t>the secure Microsoft Azure cloud</a:t>
            </a:r>
          </a:p>
        </p:txBody>
      </p:sp>
      <p:grpSp>
        <p:nvGrpSpPr>
          <p:cNvPr id="14" name="Group 13">
            <a:extLst>
              <a:ext uri="{FF2B5EF4-FFF2-40B4-BE49-F238E27FC236}">
                <a16:creationId xmlns:a16="http://schemas.microsoft.com/office/drawing/2014/main" xmlns="" id="{8CD79DEE-A7C7-4844-89E9-8B620D546CE8}"/>
              </a:ext>
            </a:extLst>
          </p:cNvPr>
          <p:cNvGrpSpPr/>
          <p:nvPr/>
        </p:nvGrpSpPr>
        <p:grpSpPr>
          <a:xfrm>
            <a:off x="1291650" y="1865467"/>
            <a:ext cx="273493" cy="547655"/>
            <a:chOff x="1291650" y="1865467"/>
            <a:chExt cx="273493" cy="547655"/>
          </a:xfrm>
        </p:grpSpPr>
        <p:sp>
          <p:nvSpPr>
            <p:cNvPr id="193" name="Freeform: Shape 192">
              <a:extLst>
                <a:ext uri="{FF2B5EF4-FFF2-40B4-BE49-F238E27FC236}">
                  <a16:creationId xmlns:a16="http://schemas.microsoft.com/office/drawing/2014/main" xmlns="" id="{50CD82EB-DB6C-4420-BE8B-796C56F330AC}"/>
                </a:ext>
              </a:extLst>
            </p:cNvPr>
            <p:cNvSpPr/>
            <p:nvPr/>
          </p:nvSpPr>
          <p:spPr>
            <a:xfrm rot="16200000">
              <a:off x="1209021" y="2057000"/>
              <a:ext cx="470309" cy="241935"/>
            </a:xfrm>
            <a:custGeom>
              <a:avLst/>
              <a:gdLst>
                <a:gd name="connsiteX0" fmla="*/ 0 w 742950"/>
                <a:gd name="connsiteY0" fmla="*/ 161925 h 161925"/>
                <a:gd name="connsiteX1" fmla="*/ 247650 w 742950"/>
                <a:gd name="connsiteY1" fmla="*/ 0 h 161925"/>
                <a:gd name="connsiteX2" fmla="*/ 742950 w 742950"/>
                <a:gd name="connsiteY2" fmla="*/ 0 h 161925"/>
                <a:gd name="connsiteX0" fmla="*/ 0 w 664369"/>
                <a:gd name="connsiteY0" fmla="*/ 152400 h 152400"/>
                <a:gd name="connsiteX1" fmla="*/ 169069 w 664369"/>
                <a:gd name="connsiteY1" fmla="*/ 0 h 152400"/>
                <a:gd name="connsiteX2" fmla="*/ 664369 w 664369"/>
                <a:gd name="connsiteY2" fmla="*/ 0 h 152400"/>
                <a:gd name="connsiteX0" fmla="*/ 0 w 619126"/>
                <a:gd name="connsiteY0" fmla="*/ 152400 h 152400"/>
                <a:gd name="connsiteX1" fmla="*/ 169069 w 619126"/>
                <a:gd name="connsiteY1" fmla="*/ 0 h 152400"/>
                <a:gd name="connsiteX2" fmla="*/ 619126 w 619126"/>
                <a:gd name="connsiteY2" fmla="*/ 0 h 152400"/>
                <a:gd name="connsiteX0" fmla="*/ 0 w 1137433"/>
                <a:gd name="connsiteY0" fmla="*/ 152400 h 152400"/>
                <a:gd name="connsiteX1" fmla="*/ 169069 w 1137433"/>
                <a:gd name="connsiteY1" fmla="*/ 0 h 152400"/>
                <a:gd name="connsiteX2" fmla="*/ 1137434 w 1137433"/>
                <a:gd name="connsiteY2" fmla="*/ 2 h 152400"/>
              </a:gdLst>
              <a:ahLst/>
              <a:cxnLst>
                <a:cxn ang="0">
                  <a:pos x="connsiteX0" y="connsiteY0"/>
                </a:cxn>
                <a:cxn ang="0">
                  <a:pos x="connsiteX1" y="connsiteY1"/>
                </a:cxn>
                <a:cxn ang="0">
                  <a:pos x="connsiteX2" y="connsiteY2"/>
                </a:cxn>
              </a:cxnLst>
              <a:rect l="l" t="t" r="r" b="b"/>
              <a:pathLst>
                <a:path w="1137433" h="152400">
                  <a:moveTo>
                    <a:pt x="0" y="152400"/>
                  </a:moveTo>
                  <a:lnTo>
                    <a:pt x="169069" y="0"/>
                  </a:lnTo>
                  <a:lnTo>
                    <a:pt x="1137434" y="2"/>
                  </a:lnTo>
                </a:path>
              </a:pathLst>
            </a:custGeom>
            <a:ln w="19050" cap="sq">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sp>
          <p:nvSpPr>
            <p:cNvPr id="194" name="Rectangle 193">
              <a:extLst>
                <a:ext uri="{FF2B5EF4-FFF2-40B4-BE49-F238E27FC236}">
                  <a16:creationId xmlns:a16="http://schemas.microsoft.com/office/drawing/2014/main" xmlns="" id="{DC806C4C-8FA6-4666-9A43-AC966032DBD3}"/>
                </a:ext>
              </a:extLst>
            </p:cNvPr>
            <p:cNvSpPr/>
            <p:nvPr/>
          </p:nvSpPr>
          <p:spPr>
            <a:xfrm rot="5400000" flipH="1">
              <a:off x="1291650" y="1865467"/>
              <a:ext cx="68118" cy="681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grpSp>
        <p:nvGrpSpPr>
          <p:cNvPr id="237" name="Group 236">
            <a:extLst>
              <a:ext uri="{FF2B5EF4-FFF2-40B4-BE49-F238E27FC236}">
                <a16:creationId xmlns:a16="http://schemas.microsoft.com/office/drawing/2014/main" xmlns="" id="{763BC160-EF28-402C-A56E-75D75B97D48D}"/>
              </a:ext>
            </a:extLst>
          </p:cNvPr>
          <p:cNvGrpSpPr/>
          <p:nvPr/>
        </p:nvGrpSpPr>
        <p:grpSpPr>
          <a:xfrm>
            <a:off x="4231961" y="3666224"/>
            <a:ext cx="993935" cy="1"/>
            <a:chOff x="5857765" y="3431381"/>
            <a:chExt cx="993935" cy="1"/>
          </a:xfrm>
        </p:grpSpPr>
        <p:cxnSp>
          <p:nvCxnSpPr>
            <p:cNvPr id="238" name="Straight Connector 237">
              <a:extLst>
                <a:ext uri="{FF2B5EF4-FFF2-40B4-BE49-F238E27FC236}">
                  <a16:creationId xmlns:a16="http://schemas.microsoft.com/office/drawing/2014/main" xmlns="" id="{113502A9-DE97-43EB-BE76-B49046B0E7E7}"/>
                </a:ext>
              </a:extLst>
            </p:cNvPr>
            <p:cNvCxnSpPr>
              <a:cxnSpLocks/>
            </p:cNvCxnSpPr>
            <p:nvPr/>
          </p:nvCxnSpPr>
          <p:spPr>
            <a:xfrm flipV="1">
              <a:off x="6661200" y="3431382"/>
              <a:ext cx="190500" cy="0"/>
            </a:xfrm>
            <a:prstGeom prst="line">
              <a:avLst/>
            </a:prstGeom>
            <a:ln w="19050" cap="sq">
              <a:solidFill>
                <a:srgbClr val="470A68"/>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659592BF-92E6-4828-915F-1BBD1C9CE29D}"/>
                </a:ext>
              </a:extLst>
            </p:cNvPr>
            <p:cNvCxnSpPr>
              <a:cxnSpLocks/>
            </p:cNvCxnSpPr>
            <p:nvPr/>
          </p:nvCxnSpPr>
          <p:spPr>
            <a:xfrm>
              <a:off x="5857765" y="3431381"/>
              <a:ext cx="800706" cy="0"/>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0" name="Rectangle 239">
            <a:extLst>
              <a:ext uri="{FF2B5EF4-FFF2-40B4-BE49-F238E27FC236}">
                <a16:creationId xmlns:a16="http://schemas.microsoft.com/office/drawing/2014/main" xmlns="" id="{A5D0B435-019B-4BC5-B15E-A2BB99D7EBEB}"/>
              </a:ext>
            </a:extLst>
          </p:cNvPr>
          <p:cNvSpPr/>
          <p:nvPr/>
        </p:nvSpPr>
        <p:spPr>
          <a:xfrm rot="5400000" flipH="1">
            <a:off x="4211014" y="3630543"/>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463" name="Rectangle 462">
            <a:extLst>
              <a:ext uri="{FF2B5EF4-FFF2-40B4-BE49-F238E27FC236}">
                <a16:creationId xmlns:a16="http://schemas.microsoft.com/office/drawing/2014/main" xmlns="" id="{F6649403-62D9-4428-873A-E866E3062FB5}"/>
              </a:ext>
            </a:extLst>
          </p:cNvPr>
          <p:cNvSpPr/>
          <p:nvPr/>
        </p:nvSpPr>
        <p:spPr>
          <a:xfrm rot="2825798" flipH="1">
            <a:off x="3816206" y="2606197"/>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17" name="Rectangle 216">
            <a:extLst>
              <a:ext uri="{FF2B5EF4-FFF2-40B4-BE49-F238E27FC236}">
                <a16:creationId xmlns:a16="http://schemas.microsoft.com/office/drawing/2014/main" xmlns="" id="{1319CBF8-9894-431C-9D34-302282033454}"/>
              </a:ext>
            </a:extLst>
          </p:cNvPr>
          <p:cNvSpPr/>
          <p:nvPr/>
        </p:nvSpPr>
        <p:spPr>
          <a:xfrm>
            <a:off x="11684002" y="1495123"/>
            <a:ext cx="507995" cy="3928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4" name="Group 3">
            <a:extLst>
              <a:ext uri="{FF2B5EF4-FFF2-40B4-BE49-F238E27FC236}">
                <a16:creationId xmlns:a16="http://schemas.microsoft.com/office/drawing/2014/main" xmlns="" id="{B5168C16-9E81-468E-A50F-6E592F88A04C}"/>
              </a:ext>
            </a:extLst>
          </p:cNvPr>
          <p:cNvGrpSpPr/>
          <p:nvPr/>
        </p:nvGrpSpPr>
        <p:grpSpPr>
          <a:xfrm>
            <a:off x="11649943" y="1299659"/>
            <a:ext cx="68118" cy="4298093"/>
            <a:chOff x="11649943" y="1299659"/>
            <a:chExt cx="68118" cy="4298093"/>
          </a:xfrm>
        </p:grpSpPr>
        <p:cxnSp>
          <p:nvCxnSpPr>
            <p:cNvPr id="184" name="Straight Connector 183">
              <a:extLst>
                <a:ext uri="{FF2B5EF4-FFF2-40B4-BE49-F238E27FC236}">
                  <a16:creationId xmlns:a16="http://schemas.microsoft.com/office/drawing/2014/main" xmlns="" id="{AEC4D867-699E-48AD-806D-8E5480580BAC}"/>
                </a:ext>
              </a:extLst>
            </p:cNvPr>
            <p:cNvCxnSpPr>
              <a:cxnSpLocks/>
            </p:cNvCxnSpPr>
            <p:nvPr/>
          </p:nvCxnSpPr>
          <p:spPr>
            <a:xfrm>
              <a:off x="11684002" y="1366706"/>
              <a:ext cx="0" cy="4196987"/>
            </a:xfrm>
            <a:prstGeom prst="line">
              <a:avLst/>
            </a:prstGeom>
            <a:ln w="19050" cap="sq">
              <a:solidFill>
                <a:srgbClr val="470A68"/>
              </a:solidFill>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xmlns="" id="{C152779D-9977-4ED4-99E6-06615231C804}"/>
                </a:ext>
              </a:extLst>
            </p:cNvPr>
            <p:cNvSpPr/>
            <p:nvPr/>
          </p:nvSpPr>
          <p:spPr>
            <a:xfrm rot="5400000" flipH="1">
              <a:off x="11649943" y="1299659"/>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86" name="Rectangle 185">
              <a:extLst>
                <a:ext uri="{FF2B5EF4-FFF2-40B4-BE49-F238E27FC236}">
                  <a16:creationId xmlns:a16="http://schemas.microsoft.com/office/drawing/2014/main" xmlns="" id="{571F9C5A-1BA9-4918-8A36-E223970AFD93}"/>
                </a:ext>
              </a:extLst>
            </p:cNvPr>
            <p:cNvSpPr/>
            <p:nvPr/>
          </p:nvSpPr>
          <p:spPr>
            <a:xfrm rot="5400000" flipH="1">
              <a:off x="11649943" y="5529634"/>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130450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Single Corner Snipped 12">
            <a:extLst>
              <a:ext uri="{FF2B5EF4-FFF2-40B4-BE49-F238E27FC236}">
                <a16:creationId xmlns="" xmlns:a16="http://schemas.microsoft.com/office/drawing/2014/main" id="{4C666D6A-4382-4EBA-A68A-4D434EA579F1}"/>
              </a:ext>
            </a:extLst>
          </p:cNvPr>
          <p:cNvSpPr/>
          <p:nvPr/>
        </p:nvSpPr>
        <p:spPr>
          <a:xfrm flipV="1">
            <a:off x="5973848" y="1487074"/>
            <a:ext cx="5219752" cy="671862"/>
          </a:xfrm>
          <a:prstGeom prst="snip1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l"/>
            <a:endParaRPr lang="en-US" sz="1500" dirty="0">
              <a:solidFill>
                <a:schemeClr val="bg1"/>
              </a:solidFill>
            </a:endParaRPr>
          </a:p>
        </p:txBody>
      </p:sp>
      <p:sp>
        <p:nvSpPr>
          <p:cNvPr id="14" name="Rectangle 13">
            <a:extLst>
              <a:ext uri="{FF2B5EF4-FFF2-40B4-BE49-F238E27FC236}">
                <a16:creationId xmlns="" xmlns:a16="http://schemas.microsoft.com/office/drawing/2014/main" id="{41410CD1-CBF2-4055-8BE4-9240D0B881D3}"/>
              </a:ext>
            </a:extLst>
          </p:cNvPr>
          <p:cNvSpPr/>
          <p:nvPr/>
        </p:nvSpPr>
        <p:spPr>
          <a:xfrm>
            <a:off x="4021048" y="1066798"/>
            <a:ext cx="2073685" cy="1658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l"/>
            <a:endParaRPr lang="en-US" sz="1500" dirty="0">
              <a:solidFill>
                <a:schemeClr val="bg1"/>
              </a:solidFill>
            </a:endParaRPr>
          </a:p>
        </p:txBody>
      </p:sp>
      <p:sp>
        <p:nvSpPr>
          <p:cNvPr id="12" name="Rectangle: Single Corner Snipped 11">
            <a:extLst>
              <a:ext uri="{FF2B5EF4-FFF2-40B4-BE49-F238E27FC236}">
                <a16:creationId xmlns="" xmlns:a16="http://schemas.microsoft.com/office/drawing/2014/main" id="{142CB5E3-8FD6-42C2-A861-03D7CB31DDCA}"/>
              </a:ext>
            </a:extLst>
          </p:cNvPr>
          <p:cNvSpPr/>
          <p:nvPr/>
        </p:nvSpPr>
        <p:spPr>
          <a:xfrm flipV="1">
            <a:off x="876608" y="1487074"/>
            <a:ext cx="5016191" cy="671862"/>
          </a:xfrm>
          <a:prstGeom prst="snip1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l"/>
            <a:endParaRPr lang="en-US" sz="1500" dirty="0">
              <a:solidFill>
                <a:schemeClr val="bg1"/>
              </a:solidFill>
            </a:endParaRPr>
          </a:p>
        </p:txBody>
      </p:sp>
      <p:sp>
        <p:nvSpPr>
          <p:cNvPr id="5" name="Title 4">
            <a:extLst>
              <a:ext uri="{FF2B5EF4-FFF2-40B4-BE49-F238E27FC236}">
                <a16:creationId xmlns="" xmlns:a16="http://schemas.microsoft.com/office/drawing/2014/main" id="{3B2E7E92-E3E1-48E8-9466-8EA17B12EDE3}"/>
              </a:ext>
            </a:extLst>
          </p:cNvPr>
          <p:cNvSpPr>
            <a:spLocks noGrp="1"/>
          </p:cNvSpPr>
          <p:nvPr>
            <p:ph type="title"/>
          </p:nvPr>
        </p:nvSpPr>
        <p:spPr/>
        <p:txBody>
          <a:bodyPr/>
          <a:lstStyle/>
          <a:p>
            <a:r>
              <a:rPr lang="en-US" dirty="0"/>
              <a:t>Alliance is award winning</a:t>
            </a:r>
          </a:p>
        </p:txBody>
      </p:sp>
      <p:sp>
        <p:nvSpPr>
          <p:cNvPr id="2" name="Text Placeholder 1"/>
          <p:cNvSpPr>
            <a:spLocks noGrp="1"/>
          </p:cNvSpPr>
          <p:nvPr>
            <p:ph type="body" sz="quarter" idx="12"/>
          </p:nvPr>
        </p:nvSpPr>
        <p:spPr/>
        <p:txBody>
          <a:bodyPr/>
          <a:lstStyle/>
          <a:p>
            <a:r>
              <a:rPr lang="en-US" dirty="0" smtClean="0"/>
              <a:t>KPMG with Microsoft</a:t>
            </a:r>
            <a:endParaRPr lang="en-US" dirty="0"/>
          </a:p>
        </p:txBody>
      </p:sp>
      <p:grpSp>
        <p:nvGrpSpPr>
          <p:cNvPr id="35" name="Group 34">
            <a:extLst>
              <a:ext uri="{FF2B5EF4-FFF2-40B4-BE49-F238E27FC236}">
                <a16:creationId xmlns="" xmlns:a16="http://schemas.microsoft.com/office/drawing/2014/main" id="{2BEBD9C5-54BE-4C63-9C30-015BBF56026B}"/>
              </a:ext>
            </a:extLst>
          </p:cNvPr>
          <p:cNvGrpSpPr/>
          <p:nvPr/>
        </p:nvGrpSpPr>
        <p:grpSpPr>
          <a:xfrm>
            <a:off x="5230986" y="1487074"/>
            <a:ext cx="357644" cy="81025"/>
            <a:chOff x="10856852" y="3894480"/>
            <a:chExt cx="357644" cy="81025"/>
          </a:xfrm>
        </p:grpSpPr>
        <p:sp>
          <p:nvSpPr>
            <p:cNvPr id="36" name="Rectangle 35">
              <a:extLst>
                <a:ext uri="{FF2B5EF4-FFF2-40B4-BE49-F238E27FC236}">
                  <a16:creationId xmlns="" xmlns:a16="http://schemas.microsoft.com/office/drawing/2014/main" id="{23684B3D-5CE8-4913-A179-7955A1065498}"/>
                </a:ext>
              </a:extLst>
            </p:cNvPr>
            <p:cNvSpPr/>
            <p:nvPr/>
          </p:nvSpPr>
          <p:spPr>
            <a:xfrm>
              <a:off x="10856852"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37" name="Rectangle 36">
              <a:extLst>
                <a:ext uri="{FF2B5EF4-FFF2-40B4-BE49-F238E27FC236}">
                  <a16:creationId xmlns="" xmlns:a16="http://schemas.microsoft.com/office/drawing/2014/main" id="{E65A21A8-89E4-481B-9A4F-A8C2201233FE}"/>
                </a:ext>
              </a:extLst>
            </p:cNvPr>
            <p:cNvSpPr/>
            <p:nvPr/>
          </p:nvSpPr>
          <p:spPr>
            <a:xfrm>
              <a:off x="10991393"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38" name="Rectangle 37">
              <a:extLst>
                <a:ext uri="{FF2B5EF4-FFF2-40B4-BE49-F238E27FC236}">
                  <a16:creationId xmlns="" xmlns:a16="http://schemas.microsoft.com/office/drawing/2014/main" id="{1F7DDED8-B541-4241-A439-5FA05A301327}"/>
                </a:ext>
              </a:extLst>
            </p:cNvPr>
            <p:cNvSpPr/>
            <p:nvPr/>
          </p:nvSpPr>
          <p:spPr>
            <a:xfrm>
              <a:off x="11125934"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grpSp>
        <p:nvGrpSpPr>
          <p:cNvPr id="39" name="Group 38">
            <a:extLst>
              <a:ext uri="{FF2B5EF4-FFF2-40B4-BE49-F238E27FC236}">
                <a16:creationId xmlns="" xmlns:a16="http://schemas.microsoft.com/office/drawing/2014/main" id="{DAFA516D-6C30-4B08-AFE6-13B75441819D}"/>
              </a:ext>
            </a:extLst>
          </p:cNvPr>
          <p:cNvGrpSpPr/>
          <p:nvPr/>
        </p:nvGrpSpPr>
        <p:grpSpPr>
          <a:xfrm>
            <a:off x="10503234" y="1487074"/>
            <a:ext cx="357644" cy="81025"/>
            <a:chOff x="10856852" y="3894480"/>
            <a:chExt cx="357644" cy="81025"/>
          </a:xfrm>
        </p:grpSpPr>
        <p:sp>
          <p:nvSpPr>
            <p:cNvPr id="40" name="Rectangle 39">
              <a:extLst>
                <a:ext uri="{FF2B5EF4-FFF2-40B4-BE49-F238E27FC236}">
                  <a16:creationId xmlns="" xmlns:a16="http://schemas.microsoft.com/office/drawing/2014/main" id="{7D92BBFE-2ADF-4548-B5F8-7A124F79D1BE}"/>
                </a:ext>
              </a:extLst>
            </p:cNvPr>
            <p:cNvSpPr/>
            <p:nvPr/>
          </p:nvSpPr>
          <p:spPr>
            <a:xfrm>
              <a:off x="10856852"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41" name="Rectangle 40">
              <a:extLst>
                <a:ext uri="{FF2B5EF4-FFF2-40B4-BE49-F238E27FC236}">
                  <a16:creationId xmlns="" xmlns:a16="http://schemas.microsoft.com/office/drawing/2014/main" id="{1E18EEAD-7551-439C-9078-4E84E76CF55C}"/>
                </a:ext>
              </a:extLst>
            </p:cNvPr>
            <p:cNvSpPr/>
            <p:nvPr/>
          </p:nvSpPr>
          <p:spPr>
            <a:xfrm>
              <a:off x="10991393"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42" name="Rectangle 41">
              <a:extLst>
                <a:ext uri="{FF2B5EF4-FFF2-40B4-BE49-F238E27FC236}">
                  <a16:creationId xmlns="" xmlns:a16="http://schemas.microsoft.com/office/drawing/2014/main" id="{F8279FAB-B9D4-4EB4-85A2-7AB2D577BFA3}"/>
                </a:ext>
              </a:extLst>
            </p:cNvPr>
            <p:cNvSpPr/>
            <p:nvPr/>
          </p:nvSpPr>
          <p:spPr>
            <a:xfrm>
              <a:off x="11125934"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grpSp>
        <p:nvGrpSpPr>
          <p:cNvPr id="44" name="Group 43">
            <a:extLst>
              <a:ext uri="{FF2B5EF4-FFF2-40B4-BE49-F238E27FC236}">
                <a16:creationId xmlns="" xmlns:a16="http://schemas.microsoft.com/office/drawing/2014/main" id="{A98B172A-D457-4725-A64B-A2AC13B19BB8}"/>
              </a:ext>
            </a:extLst>
          </p:cNvPr>
          <p:cNvGrpSpPr/>
          <p:nvPr/>
        </p:nvGrpSpPr>
        <p:grpSpPr>
          <a:xfrm>
            <a:off x="962074" y="1322388"/>
            <a:ext cx="68118" cy="4554537"/>
            <a:chOff x="961304" y="1803908"/>
            <a:chExt cx="68118" cy="4554537"/>
          </a:xfrm>
        </p:grpSpPr>
        <p:cxnSp>
          <p:nvCxnSpPr>
            <p:cNvPr id="45" name="Straight Connector 44">
              <a:extLst>
                <a:ext uri="{FF2B5EF4-FFF2-40B4-BE49-F238E27FC236}">
                  <a16:creationId xmlns="" xmlns:a16="http://schemas.microsoft.com/office/drawing/2014/main" id="{5810714D-5A7F-4836-B43B-E67B6D1264B3}"/>
                </a:ext>
              </a:extLst>
            </p:cNvPr>
            <p:cNvCxnSpPr>
              <a:cxnSpLocks/>
              <a:stCxn id="46" idx="1"/>
              <a:endCxn id="47" idx="3"/>
            </p:cNvCxnSpPr>
            <p:nvPr/>
          </p:nvCxnSpPr>
          <p:spPr>
            <a:xfrm>
              <a:off x="995363" y="1872026"/>
              <a:ext cx="0" cy="4418301"/>
            </a:xfrm>
            <a:prstGeom prst="line">
              <a:avLst/>
            </a:prstGeom>
            <a:ln w="19050" cap="sq">
              <a:solidFill>
                <a:srgbClr val="470A68"/>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 xmlns:a16="http://schemas.microsoft.com/office/drawing/2014/main" id="{6C8CDB5A-A198-444F-B778-D9ACA2B08150}"/>
                </a:ext>
              </a:extLst>
            </p:cNvPr>
            <p:cNvSpPr/>
            <p:nvPr/>
          </p:nvSpPr>
          <p:spPr>
            <a:xfrm rot="5400000" flipH="1">
              <a:off x="961304" y="1803908"/>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47" name="Rectangle 46">
              <a:extLst>
                <a:ext uri="{FF2B5EF4-FFF2-40B4-BE49-F238E27FC236}">
                  <a16:creationId xmlns="" xmlns:a16="http://schemas.microsoft.com/office/drawing/2014/main" id="{8EE8E9C3-9BD7-4573-87F4-78264DFF2108}"/>
                </a:ext>
              </a:extLst>
            </p:cNvPr>
            <p:cNvSpPr/>
            <p:nvPr/>
          </p:nvSpPr>
          <p:spPr>
            <a:xfrm rot="5400000" flipH="1">
              <a:off x="961304" y="6290327"/>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sp>
        <p:nvSpPr>
          <p:cNvPr id="52" name="Rectangle 51">
            <a:extLst>
              <a:ext uri="{FF2B5EF4-FFF2-40B4-BE49-F238E27FC236}">
                <a16:creationId xmlns="" xmlns:a16="http://schemas.microsoft.com/office/drawing/2014/main" id="{F62FB7F4-A3E1-4D04-B0A3-D43B45F5A29C}"/>
              </a:ext>
            </a:extLst>
          </p:cNvPr>
          <p:cNvSpPr/>
          <p:nvPr/>
        </p:nvSpPr>
        <p:spPr>
          <a:xfrm>
            <a:off x="1139006" y="1631950"/>
            <a:ext cx="576004" cy="52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cxnSp>
        <p:nvCxnSpPr>
          <p:cNvPr id="53" name="Straight Connector 52">
            <a:extLst>
              <a:ext uri="{FF2B5EF4-FFF2-40B4-BE49-F238E27FC236}">
                <a16:creationId xmlns="" xmlns:a16="http://schemas.microsoft.com/office/drawing/2014/main" id="{7E428A1E-1ACE-4E81-982D-DA75CDB2C92F}"/>
              </a:ext>
            </a:extLst>
          </p:cNvPr>
          <p:cNvCxnSpPr>
            <a:cxnSpLocks/>
          </p:cNvCxnSpPr>
          <p:nvPr/>
        </p:nvCxnSpPr>
        <p:spPr>
          <a:xfrm flipH="1">
            <a:off x="1220055" y="2147322"/>
            <a:ext cx="413907" cy="0"/>
          </a:xfrm>
          <a:prstGeom prst="line">
            <a:avLst/>
          </a:prstGeom>
          <a:ln w="19050" cap="flat">
            <a:solidFill>
              <a:srgbClr val="470A68"/>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 xmlns:a16="http://schemas.microsoft.com/office/drawing/2014/main" id="{0BEAC02D-9189-4EF1-A830-1506657DFA54}"/>
              </a:ext>
            </a:extLst>
          </p:cNvPr>
          <p:cNvSpPr/>
          <p:nvPr/>
        </p:nvSpPr>
        <p:spPr>
          <a:xfrm>
            <a:off x="6236482" y="1631950"/>
            <a:ext cx="576004" cy="52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cxnSp>
        <p:nvCxnSpPr>
          <p:cNvPr id="59" name="Straight Connector 58">
            <a:extLst>
              <a:ext uri="{FF2B5EF4-FFF2-40B4-BE49-F238E27FC236}">
                <a16:creationId xmlns="" xmlns:a16="http://schemas.microsoft.com/office/drawing/2014/main" id="{F06BF746-4F3A-4924-ACC9-75880E3B099B}"/>
              </a:ext>
            </a:extLst>
          </p:cNvPr>
          <p:cNvCxnSpPr>
            <a:cxnSpLocks/>
          </p:cNvCxnSpPr>
          <p:nvPr/>
        </p:nvCxnSpPr>
        <p:spPr>
          <a:xfrm flipH="1">
            <a:off x="6317531" y="2147322"/>
            <a:ext cx="413907" cy="0"/>
          </a:xfrm>
          <a:prstGeom prst="line">
            <a:avLst/>
          </a:prstGeom>
          <a:ln w="19050" cap="flat">
            <a:solidFill>
              <a:srgbClr val="6D2077"/>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 xmlns:a16="http://schemas.microsoft.com/office/drawing/2014/main" id="{B3D50E86-6915-467E-AA25-2B627F9E74E8}"/>
              </a:ext>
            </a:extLst>
          </p:cNvPr>
          <p:cNvSpPr/>
          <p:nvPr/>
        </p:nvSpPr>
        <p:spPr>
          <a:xfrm>
            <a:off x="6235566" y="2317383"/>
            <a:ext cx="4820299" cy="706299"/>
          </a:xfrm>
          <a:prstGeom prst="rect">
            <a:avLst/>
          </a:prstGeom>
        </p:spPr>
        <p:txBody>
          <a:bodyPr lIns="0">
            <a:noAutofit/>
          </a:bodyPr>
          <a:lstStyle/>
          <a:p>
            <a:r>
              <a:rPr lang="en-US" sz="1400" dirty="0">
                <a:solidFill>
                  <a:schemeClr val="tx2"/>
                </a:solidFill>
                <a:latin typeface="Arial" panose="020B0604020202020204" pitchFamily="34" charset="0"/>
                <a:ea typeface="Times New Roman" panose="02020603050405020304" pitchFamily="18" charset="0"/>
              </a:rPr>
              <a:t>HfS Top 10 Microsoft AI services 2019 report assessed and rated MSFT AI services and capabilities and</a:t>
            </a:r>
          </a:p>
        </p:txBody>
      </p:sp>
      <p:sp>
        <p:nvSpPr>
          <p:cNvPr id="76" name="Freeform 19">
            <a:extLst>
              <a:ext uri="{FF2B5EF4-FFF2-40B4-BE49-F238E27FC236}">
                <a16:creationId xmlns="" xmlns:a16="http://schemas.microsoft.com/office/drawing/2014/main" id="{FCFABF0C-7FA7-4FAD-9E79-0D3DBAB29D47}"/>
              </a:ext>
            </a:extLst>
          </p:cNvPr>
          <p:cNvSpPr>
            <a:spLocks noEditPoints="1"/>
          </p:cNvSpPr>
          <p:nvPr/>
        </p:nvSpPr>
        <p:spPr bwMode="auto">
          <a:xfrm>
            <a:off x="6862288" y="2896903"/>
            <a:ext cx="557389" cy="226735"/>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Shape 86">
            <a:extLst>
              <a:ext uri="{FF2B5EF4-FFF2-40B4-BE49-F238E27FC236}">
                <a16:creationId xmlns="" xmlns:a16="http://schemas.microsoft.com/office/drawing/2014/main" id="{D845DF32-BF7C-4475-9036-EE009E626B69}"/>
              </a:ext>
            </a:extLst>
          </p:cNvPr>
          <p:cNvSpPr/>
          <p:nvPr/>
        </p:nvSpPr>
        <p:spPr>
          <a:xfrm>
            <a:off x="7631775" y="2896341"/>
            <a:ext cx="500713" cy="500713"/>
          </a:xfrm>
          <a:custGeom>
            <a:avLst/>
            <a:gdLst>
              <a:gd name="connsiteX0" fmla="*/ 36202 w 587518"/>
              <a:gd name="connsiteY0" fmla="*/ 203335 h 587518"/>
              <a:gd name="connsiteX1" fmla="*/ 36202 w 587518"/>
              <a:gd name="connsiteY1" fmla="*/ 151402 h 587518"/>
              <a:gd name="connsiteX2" fmla="*/ 2 w 587518"/>
              <a:gd name="connsiteY2" fmla="*/ 151402 h 587518"/>
              <a:gd name="connsiteX3" fmla="*/ 2 w 587518"/>
              <a:gd name="connsiteY3" fmla="*/ 203335 h 587518"/>
              <a:gd name="connsiteX4" fmla="*/ 36202 w 587518"/>
              <a:gd name="connsiteY4" fmla="*/ 319721 h 587518"/>
              <a:gd name="connsiteX5" fmla="*/ 36202 w 587518"/>
              <a:gd name="connsiteY5" fmla="*/ 267788 h 587518"/>
              <a:gd name="connsiteX6" fmla="*/ 2 w 587518"/>
              <a:gd name="connsiteY6" fmla="*/ 267788 h 587518"/>
              <a:gd name="connsiteX7" fmla="*/ 2 w 587518"/>
              <a:gd name="connsiteY7" fmla="*/ 319721 h 587518"/>
              <a:gd name="connsiteX8" fmla="*/ 36202 w 587518"/>
              <a:gd name="connsiteY8" fmla="*/ 436105 h 587518"/>
              <a:gd name="connsiteX9" fmla="*/ 36202 w 587518"/>
              <a:gd name="connsiteY9" fmla="*/ 384172 h 587518"/>
              <a:gd name="connsiteX10" fmla="*/ 2 w 587518"/>
              <a:gd name="connsiteY10" fmla="*/ 384172 h 587518"/>
              <a:gd name="connsiteX11" fmla="*/ 2 w 587518"/>
              <a:gd name="connsiteY11" fmla="*/ 436105 h 587518"/>
              <a:gd name="connsiteX12" fmla="*/ 587518 w 587518"/>
              <a:gd name="connsiteY12" fmla="*/ 587518 h 587518"/>
              <a:gd name="connsiteX13" fmla="*/ 0 w 587518"/>
              <a:gd name="connsiteY13" fmla="*/ 587518 h 587518"/>
              <a:gd name="connsiteX14" fmla="*/ 0 w 587518"/>
              <a:gd name="connsiteY14" fmla="*/ 0 h 587518"/>
              <a:gd name="connsiteX15" fmla="*/ 489596 w 587518"/>
              <a:gd name="connsiteY15" fmla="*/ 0 h 587518"/>
              <a:gd name="connsiteX16" fmla="*/ 587518 w 587518"/>
              <a:gd name="connsiteY16" fmla="*/ 97922 h 58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7518" h="587518">
                <a:moveTo>
                  <a:pt x="36202" y="203335"/>
                </a:moveTo>
                <a:lnTo>
                  <a:pt x="36202" y="151402"/>
                </a:lnTo>
                <a:lnTo>
                  <a:pt x="2" y="151402"/>
                </a:lnTo>
                <a:lnTo>
                  <a:pt x="2" y="203335"/>
                </a:lnTo>
                <a:close/>
                <a:moveTo>
                  <a:pt x="36202" y="319721"/>
                </a:moveTo>
                <a:lnTo>
                  <a:pt x="36202" y="267788"/>
                </a:lnTo>
                <a:lnTo>
                  <a:pt x="2" y="267788"/>
                </a:lnTo>
                <a:lnTo>
                  <a:pt x="2" y="319721"/>
                </a:lnTo>
                <a:close/>
                <a:moveTo>
                  <a:pt x="36202" y="436105"/>
                </a:moveTo>
                <a:lnTo>
                  <a:pt x="36202" y="384172"/>
                </a:lnTo>
                <a:lnTo>
                  <a:pt x="2" y="384172"/>
                </a:lnTo>
                <a:lnTo>
                  <a:pt x="2" y="436105"/>
                </a:lnTo>
                <a:close/>
                <a:moveTo>
                  <a:pt x="587518" y="587518"/>
                </a:moveTo>
                <a:lnTo>
                  <a:pt x="0" y="587518"/>
                </a:lnTo>
                <a:lnTo>
                  <a:pt x="0" y="0"/>
                </a:lnTo>
                <a:lnTo>
                  <a:pt x="489596" y="0"/>
                </a:lnTo>
                <a:lnTo>
                  <a:pt x="587518" y="97922"/>
                </a:lnTo>
                <a:close/>
              </a:path>
            </a:pathLst>
          </a:cu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500" dirty="0">
              <a:solidFill>
                <a:schemeClr val="bg1"/>
              </a:solidFill>
            </a:endParaRPr>
          </a:p>
        </p:txBody>
      </p:sp>
      <p:sp>
        <p:nvSpPr>
          <p:cNvPr id="88" name="Freeform: Shape 87">
            <a:extLst>
              <a:ext uri="{FF2B5EF4-FFF2-40B4-BE49-F238E27FC236}">
                <a16:creationId xmlns="" xmlns:a16="http://schemas.microsoft.com/office/drawing/2014/main" id="{CF393285-26D4-4C44-B06D-3E196E5F5165}"/>
              </a:ext>
            </a:extLst>
          </p:cNvPr>
          <p:cNvSpPr/>
          <p:nvPr/>
        </p:nvSpPr>
        <p:spPr>
          <a:xfrm rot="10800000">
            <a:off x="7631775" y="3462835"/>
            <a:ext cx="500713" cy="500713"/>
          </a:xfrm>
          <a:custGeom>
            <a:avLst/>
            <a:gdLst>
              <a:gd name="connsiteX0" fmla="*/ 36202 w 587518"/>
              <a:gd name="connsiteY0" fmla="*/ 203335 h 587518"/>
              <a:gd name="connsiteX1" fmla="*/ 36202 w 587518"/>
              <a:gd name="connsiteY1" fmla="*/ 151402 h 587518"/>
              <a:gd name="connsiteX2" fmla="*/ 2 w 587518"/>
              <a:gd name="connsiteY2" fmla="*/ 151402 h 587518"/>
              <a:gd name="connsiteX3" fmla="*/ 2 w 587518"/>
              <a:gd name="connsiteY3" fmla="*/ 203335 h 587518"/>
              <a:gd name="connsiteX4" fmla="*/ 36202 w 587518"/>
              <a:gd name="connsiteY4" fmla="*/ 319721 h 587518"/>
              <a:gd name="connsiteX5" fmla="*/ 36202 w 587518"/>
              <a:gd name="connsiteY5" fmla="*/ 267788 h 587518"/>
              <a:gd name="connsiteX6" fmla="*/ 2 w 587518"/>
              <a:gd name="connsiteY6" fmla="*/ 267788 h 587518"/>
              <a:gd name="connsiteX7" fmla="*/ 2 w 587518"/>
              <a:gd name="connsiteY7" fmla="*/ 319721 h 587518"/>
              <a:gd name="connsiteX8" fmla="*/ 36202 w 587518"/>
              <a:gd name="connsiteY8" fmla="*/ 436105 h 587518"/>
              <a:gd name="connsiteX9" fmla="*/ 36202 w 587518"/>
              <a:gd name="connsiteY9" fmla="*/ 384172 h 587518"/>
              <a:gd name="connsiteX10" fmla="*/ 2 w 587518"/>
              <a:gd name="connsiteY10" fmla="*/ 384172 h 587518"/>
              <a:gd name="connsiteX11" fmla="*/ 2 w 587518"/>
              <a:gd name="connsiteY11" fmla="*/ 436105 h 587518"/>
              <a:gd name="connsiteX12" fmla="*/ 587518 w 587518"/>
              <a:gd name="connsiteY12" fmla="*/ 587518 h 587518"/>
              <a:gd name="connsiteX13" fmla="*/ 0 w 587518"/>
              <a:gd name="connsiteY13" fmla="*/ 587518 h 587518"/>
              <a:gd name="connsiteX14" fmla="*/ 0 w 587518"/>
              <a:gd name="connsiteY14" fmla="*/ 0 h 587518"/>
              <a:gd name="connsiteX15" fmla="*/ 489596 w 587518"/>
              <a:gd name="connsiteY15" fmla="*/ 0 h 587518"/>
              <a:gd name="connsiteX16" fmla="*/ 587518 w 587518"/>
              <a:gd name="connsiteY16" fmla="*/ 97922 h 58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7518" h="587518">
                <a:moveTo>
                  <a:pt x="36202" y="203335"/>
                </a:moveTo>
                <a:lnTo>
                  <a:pt x="36202" y="151402"/>
                </a:lnTo>
                <a:lnTo>
                  <a:pt x="2" y="151402"/>
                </a:lnTo>
                <a:lnTo>
                  <a:pt x="2" y="203335"/>
                </a:lnTo>
                <a:close/>
                <a:moveTo>
                  <a:pt x="36202" y="319721"/>
                </a:moveTo>
                <a:lnTo>
                  <a:pt x="36202" y="267788"/>
                </a:lnTo>
                <a:lnTo>
                  <a:pt x="2" y="267788"/>
                </a:lnTo>
                <a:lnTo>
                  <a:pt x="2" y="319721"/>
                </a:lnTo>
                <a:close/>
                <a:moveTo>
                  <a:pt x="36202" y="436105"/>
                </a:moveTo>
                <a:lnTo>
                  <a:pt x="36202" y="384172"/>
                </a:lnTo>
                <a:lnTo>
                  <a:pt x="2" y="384172"/>
                </a:lnTo>
                <a:lnTo>
                  <a:pt x="2" y="436105"/>
                </a:lnTo>
                <a:close/>
                <a:moveTo>
                  <a:pt x="587518" y="587518"/>
                </a:moveTo>
                <a:lnTo>
                  <a:pt x="0" y="587518"/>
                </a:lnTo>
                <a:lnTo>
                  <a:pt x="0" y="0"/>
                </a:lnTo>
                <a:lnTo>
                  <a:pt x="489596" y="0"/>
                </a:lnTo>
                <a:lnTo>
                  <a:pt x="587518" y="97922"/>
                </a:lnTo>
                <a:close/>
              </a:path>
            </a:pathLst>
          </a:cu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500" dirty="0">
              <a:solidFill>
                <a:schemeClr val="bg1"/>
              </a:solidFill>
            </a:endParaRPr>
          </a:p>
        </p:txBody>
      </p:sp>
      <p:sp>
        <p:nvSpPr>
          <p:cNvPr id="89" name="Rectangle 88">
            <a:extLst>
              <a:ext uri="{FF2B5EF4-FFF2-40B4-BE49-F238E27FC236}">
                <a16:creationId xmlns="" xmlns:a16="http://schemas.microsoft.com/office/drawing/2014/main" id="{5893B2D8-FE42-4119-BC24-12F885DF8EF5}"/>
              </a:ext>
            </a:extLst>
          </p:cNvPr>
          <p:cNvSpPr/>
          <p:nvPr/>
        </p:nvSpPr>
        <p:spPr>
          <a:xfrm>
            <a:off x="7771773" y="2949098"/>
            <a:ext cx="235001" cy="400110"/>
          </a:xfrm>
          <a:prstGeom prst="rect">
            <a:avLst/>
          </a:prstGeom>
        </p:spPr>
        <p:txBody>
          <a:bodyPr wrap="none" lIns="0" rIns="0" anchor="ctr" anchorCtr="0">
            <a:noAutofit/>
          </a:bodyPr>
          <a:lstStyle/>
          <a:p>
            <a:pPr algn="ctr"/>
            <a:r>
              <a:rPr lang="en-US" sz="1600" b="1" dirty="0">
                <a:solidFill>
                  <a:schemeClr val="bg1"/>
                </a:solidFill>
              </a:rPr>
              <a:t>#</a:t>
            </a:r>
            <a:r>
              <a:rPr lang="en-US" sz="2400" b="1" dirty="0">
                <a:solidFill>
                  <a:schemeClr val="bg1"/>
                </a:solidFill>
              </a:rPr>
              <a:t>1</a:t>
            </a:r>
          </a:p>
        </p:txBody>
      </p:sp>
      <p:sp>
        <p:nvSpPr>
          <p:cNvPr id="90" name="Rectangle 89">
            <a:extLst>
              <a:ext uri="{FF2B5EF4-FFF2-40B4-BE49-F238E27FC236}">
                <a16:creationId xmlns="" xmlns:a16="http://schemas.microsoft.com/office/drawing/2014/main" id="{69B78E40-7D91-42E8-BE6C-B1EEA57685B0}"/>
              </a:ext>
            </a:extLst>
          </p:cNvPr>
          <p:cNvSpPr/>
          <p:nvPr/>
        </p:nvSpPr>
        <p:spPr>
          <a:xfrm>
            <a:off x="7771773" y="3497738"/>
            <a:ext cx="235001" cy="400110"/>
          </a:xfrm>
          <a:prstGeom prst="rect">
            <a:avLst/>
          </a:prstGeom>
        </p:spPr>
        <p:txBody>
          <a:bodyPr wrap="none" lIns="0" rIns="0" anchor="ctr" anchorCtr="0">
            <a:noAutofit/>
          </a:bodyPr>
          <a:lstStyle/>
          <a:p>
            <a:pPr algn="ctr"/>
            <a:r>
              <a:rPr lang="en-US" sz="1600" b="1" dirty="0">
                <a:solidFill>
                  <a:schemeClr val="bg1"/>
                </a:solidFill>
              </a:rPr>
              <a:t>#</a:t>
            </a:r>
            <a:r>
              <a:rPr lang="en-US" sz="2400" b="1" dirty="0">
                <a:solidFill>
                  <a:schemeClr val="bg1"/>
                </a:solidFill>
              </a:rPr>
              <a:t>1</a:t>
            </a:r>
          </a:p>
        </p:txBody>
      </p:sp>
      <p:sp>
        <p:nvSpPr>
          <p:cNvPr id="91" name="Rectangle 90">
            <a:extLst>
              <a:ext uri="{FF2B5EF4-FFF2-40B4-BE49-F238E27FC236}">
                <a16:creationId xmlns="" xmlns:a16="http://schemas.microsoft.com/office/drawing/2014/main" id="{C6DB4232-884A-4D05-8432-C4503A76E620}"/>
              </a:ext>
            </a:extLst>
          </p:cNvPr>
          <p:cNvSpPr/>
          <p:nvPr/>
        </p:nvSpPr>
        <p:spPr>
          <a:xfrm>
            <a:off x="6181688" y="2854263"/>
            <a:ext cx="861774" cy="369332"/>
          </a:xfrm>
          <a:prstGeom prst="rect">
            <a:avLst/>
          </a:prstGeom>
        </p:spPr>
        <p:txBody>
          <a:bodyPr wrap="none" lIns="0">
            <a:noAutofit/>
          </a:bodyPr>
          <a:lstStyle/>
          <a:p>
            <a:r>
              <a:rPr lang="en-US" sz="1400" dirty="0">
                <a:solidFill>
                  <a:schemeClr val="tx2"/>
                </a:solidFill>
                <a:latin typeface="Arial" panose="020B0604020202020204" pitchFamily="34" charset="0"/>
                <a:ea typeface="Times New Roman" panose="02020603050405020304" pitchFamily="18" charset="0"/>
              </a:rPr>
              <a:t> named</a:t>
            </a:r>
            <a:endParaRPr lang="en-US" sz="1400" dirty="0"/>
          </a:p>
        </p:txBody>
      </p:sp>
      <p:sp>
        <p:nvSpPr>
          <p:cNvPr id="92" name="Rectangle 91">
            <a:extLst>
              <a:ext uri="{FF2B5EF4-FFF2-40B4-BE49-F238E27FC236}">
                <a16:creationId xmlns="" xmlns:a16="http://schemas.microsoft.com/office/drawing/2014/main" id="{1976E030-1C83-4AF3-BB43-B443EDD983EF}"/>
              </a:ext>
            </a:extLst>
          </p:cNvPr>
          <p:cNvSpPr/>
          <p:nvPr/>
        </p:nvSpPr>
        <p:spPr>
          <a:xfrm>
            <a:off x="8220002" y="2955681"/>
            <a:ext cx="2889741" cy="369332"/>
          </a:xfrm>
          <a:prstGeom prst="rect">
            <a:avLst/>
          </a:prstGeom>
        </p:spPr>
        <p:txBody>
          <a:bodyPr wrap="square" lIns="0" anchor="ctr" anchorCtr="0">
            <a:noAutofit/>
          </a:bodyPr>
          <a:lstStyle/>
          <a:p>
            <a:r>
              <a:rPr lang="en-US" sz="1400" b="1" dirty="0">
                <a:solidFill>
                  <a:srgbClr val="6D2077"/>
                </a:solidFill>
                <a:latin typeface="Arial" panose="020B0604020202020204" pitchFamily="34" charset="0"/>
                <a:ea typeface="Times New Roman" panose="02020603050405020304" pitchFamily="18" charset="0"/>
              </a:rPr>
              <a:t>for Microsoft services delivery</a:t>
            </a:r>
            <a:endParaRPr lang="en-US" sz="1400" b="1" dirty="0">
              <a:solidFill>
                <a:srgbClr val="6D2077"/>
              </a:solidFill>
            </a:endParaRPr>
          </a:p>
        </p:txBody>
      </p:sp>
      <p:sp>
        <p:nvSpPr>
          <p:cNvPr id="93" name="Rectangle 92">
            <a:extLst>
              <a:ext uri="{FF2B5EF4-FFF2-40B4-BE49-F238E27FC236}">
                <a16:creationId xmlns="" xmlns:a16="http://schemas.microsoft.com/office/drawing/2014/main" id="{36BBFE91-D102-4A9F-B99A-0B3E94CCD199}"/>
              </a:ext>
            </a:extLst>
          </p:cNvPr>
          <p:cNvSpPr/>
          <p:nvPr/>
        </p:nvSpPr>
        <p:spPr>
          <a:xfrm>
            <a:off x="8220002" y="3520831"/>
            <a:ext cx="1700473" cy="369332"/>
          </a:xfrm>
          <a:prstGeom prst="rect">
            <a:avLst/>
          </a:prstGeom>
        </p:spPr>
        <p:txBody>
          <a:bodyPr wrap="square" lIns="0" anchor="ctr" anchorCtr="0">
            <a:noAutofit/>
          </a:bodyPr>
          <a:lstStyle/>
          <a:p>
            <a:r>
              <a:rPr lang="en-US" sz="1400" b="1" dirty="0">
                <a:solidFill>
                  <a:srgbClr val="6D2077"/>
                </a:solidFill>
                <a:latin typeface="Arial" panose="020B0604020202020204" pitchFamily="34" charset="0"/>
                <a:ea typeface="Times New Roman" panose="02020603050405020304" pitchFamily="18" charset="0"/>
              </a:rPr>
              <a:t>in AI strategy</a:t>
            </a:r>
            <a:endParaRPr lang="en-US" sz="1400" b="1" dirty="0">
              <a:solidFill>
                <a:srgbClr val="6D2077"/>
              </a:solidFill>
            </a:endParaRPr>
          </a:p>
        </p:txBody>
      </p:sp>
      <p:sp>
        <p:nvSpPr>
          <p:cNvPr id="94" name="Freeform: Shape 93">
            <a:extLst>
              <a:ext uri="{FF2B5EF4-FFF2-40B4-BE49-F238E27FC236}">
                <a16:creationId xmlns="" xmlns:a16="http://schemas.microsoft.com/office/drawing/2014/main" id="{6BFBD6C6-BEBA-401A-BBC1-C9B545431102}"/>
              </a:ext>
            </a:extLst>
          </p:cNvPr>
          <p:cNvSpPr/>
          <p:nvPr/>
        </p:nvSpPr>
        <p:spPr>
          <a:xfrm rot="10800000">
            <a:off x="7631775" y="4462960"/>
            <a:ext cx="500713" cy="500713"/>
          </a:xfrm>
          <a:custGeom>
            <a:avLst/>
            <a:gdLst>
              <a:gd name="connsiteX0" fmla="*/ 36202 w 587518"/>
              <a:gd name="connsiteY0" fmla="*/ 203335 h 587518"/>
              <a:gd name="connsiteX1" fmla="*/ 36202 w 587518"/>
              <a:gd name="connsiteY1" fmla="*/ 151402 h 587518"/>
              <a:gd name="connsiteX2" fmla="*/ 2 w 587518"/>
              <a:gd name="connsiteY2" fmla="*/ 151402 h 587518"/>
              <a:gd name="connsiteX3" fmla="*/ 2 w 587518"/>
              <a:gd name="connsiteY3" fmla="*/ 203335 h 587518"/>
              <a:gd name="connsiteX4" fmla="*/ 36202 w 587518"/>
              <a:gd name="connsiteY4" fmla="*/ 319721 h 587518"/>
              <a:gd name="connsiteX5" fmla="*/ 36202 w 587518"/>
              <a:gd name="connsiteY5" fmla="*/ 267788 h 587518"/>
              <a:gd name="connsiteX6" fmla="*/ 2 w 587518"/>
              <a:gd name="connsiteY6" fmla="*/ 267788 h 587518"/>
              <a:gd name="connsiteX7" fmla="*/ 2 w 587518"/>
              <a:gd name="connsiteY7" fmla="*/ 319721 h 587518"/>
              <a:gd name="connsiteX8" fmla="*/ 36202 w 587518"/>
              <a:gd name="connsiteY8" fmla="*/ 436105 h 587518"/>
              <a:gd name="connsiteX9" fmla="*/ 36202 w 587518"/>
              <a:gd name="connsiteY9" fmla="*/ 384172 h 587518"/>
              <a:gd name="connsiteX10" fmla="*/ 2 w 587518"/>
              <a:gd name="connsiteY10" fmla="*/ 384172 h 587518"/>
              <a:gd name="connsiteX11" fmla="*/ 2 w 587518"/>
              <a:gd name="connsiteY11" fmla="*/ 436105 h 587518"/>
              <a:gd name="connsiteX12" fmla="*/ 587518 w 587518"/>
              <a:gd name="connsiteY12" fmla="*/ 587518 h 587518"/>
              <a:gd name="connsiteX13" fmla="*/ 0 w 587518"/>
              <a:gd name="connsiteY13" fmla="*/ 587518 h 587518"/>
              <a:gd name="connsiteX14" fmla="*/ 0 w 587518"/>
              <a:gd name="connsiteY14" fmla="*/ 0 h 587518"/>
              <a:gd name="connsiteX15" fmla="*/ 489596 w 587518"/>
              <a:gd name="connsiteY15" fmla="*/ 0 h 587518"/>
              <a:gd name="connsiteX16" fmla="*/ 587518 w 587518"/>
              <a:gd name="connsiteY16" fmla="*/ 97922 h 58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7518" h="587518">
                <a:moveTo>
                  <a:pt x="36202" y="203335"/>
                </a:moveTo>
                <a:lnTo>
                  <a:pt x="36202" y="151402"/>
                </a:lnTo>
                <a:lnTo>
                  <a:pt x="2" y="151402"/>
                </a:lnTo>
                <a:lnTo>
                  <a:pt x="2" y="203335"/>
                </a:lnTo>
                <a:close/>
                <a:moveTo>
                  <a:pt x="36202" y="319721"/>
                </a:moveTo>
                <a:lnTo>
                  <a:pt x="36202" y="267788"/>
                </a:lnTo>
                <a:lnTo>
                  <a:pt x="2" y="267788"/>
                </a:lnTo>
                <a:lnTo>
                  <a:pt x="2" y="319721"/>
                </a:lnTo>
                <a:close/>
                <a:moveTo>
                  <a:pt x="36202" y="436105"/>
                </a:moveTo>
                <a:lnTo>
                  <a:pt x="36202" y="384172"/>
                </a:lnTo>
                <a:lnTo>
                  <a:pt x="2" y="384172"/>
                </a:lnTo>
                <a:lnTo>
                  <a:pt x="2" y="436105"/>
                </a:lnTo>
                <a:close/>
                <a:moveTo>
                  <a:pt x="587518" y="587518"/>
                </a:moveTo>
                <a:lnTo>
                  <a:pt x="0" y="587518"/>
                </a:lnTo>
                <a:lnTo>
                  <a:pt x="0" y="0"/>
                </a:lnTo>
                <a:lnTo>
                  <a:pt x="489596" y="0"/>
                </a:lnTo>
                <a:lnTo>
                  <a:pt x="587518" y="97922"/>
                </a:lnTo>
                <a:close/>
              </a:path>
            </a:pathLst>
          </a:cu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500" dirty="0">
              <a:solidFill>
                <a:schemeClr val="bg1"/>
              </a:solidFill>
            </a:endParaRPr>
          </a:p>
        </p:txBody>
      </p:sp>
      <p:sp>
        <p:nvSpPr>
          <p:cNvPr id="95" name="Rectangle 94">
            <a:extLst>
              <a:ext uri="{FF2B5EF4-FFF2-40B4-BE49-F238E27FC236}">
                <a16:creationId xmlns="" xmlns:a16="http://schemas.microsoft.com/office/drawing/2014/main" id="{8CA6B2A3-49EC-448F-9386-6E3BEE07654A}"/>
              </a:ext>
            </a:extLst>
          </p:cNvPr>
          <p:cNvSpPr/>
          <p:nvPr/>
        </p:nvSpPr>
        <p:spPr>
          <a:xfrm>
            <a:off x="8273320" y="4453906"/>
            <a:ext cx="3110998" cy="369332"/>
          </a:xfrm>
          <a:prstGeom prst="rect">
            <a:avLst/>
          </a:prstGeom>
        </p:spPr>
        <p:txBody>
          <a:bodyPr wrap="square" lIns="0">
            <a:noAutofit/>
          </a:bodyPr>
          <a:lstStyle/>
          <a:p>
            <a:r>
              <a:rPr lang="en-US" sz="1400" dirty="0">
                <a:solidFill>
                  <a:schemeClr val="tx2"/>
                </a:solidFill>
                <a:latin typeface="Arial" panose="020B0604020202020204" pitchFamily="34" charset="0"/>
                <a:ea typeface="Times New Roman" panose="02020603050405020304" pitchFamily="18" charset="0"/>
              </a:rPr>
              <a:t>Highlighted </a:t>
            </a:r>
            <a:r>
              <a:rPr lang="en-US" sz="1400" b="1" dirty="0">
                <a:solidFill>
                  <a:srgbClr val="6D2077"/>
                </a:solidFill>
                <a:latin typeface="Arial" panose="020B0604020202020204" pitchFamily="34" charset="0"/>
                <a:ea typeface="Times New Roman" panose="02020603050405020304" pitchFamily="18" charset="0"/>
              </a:rPr>
              <a:t>KPMG was a critical partner </a:t>
            </a:r>
            <a:r>
              <a:rPr lang="en-US" sz="1400" dirty="0">
                <a:solidFill>
                  <a:schemeClr val="tx2"/>
                </a:solidFill>
                <a:latin typeface="Arial" panose="020B0604020202020204" pitchFamily="34" charset="0"/>
                <a:ea typeface="Times New Roman" panose="02020603050405020304" pitchFamily="18" charset="0"/>
              </a:rPr>
              <a:t>for Microsoft’s AI strategy</a:t>
            </a:r>
            <a:endParaRPr lang="en-US" sz="1400" dirty="0"/>
          </a:p>
        </p:txBody>
      </p:sp>
      <p:sp>
        <p:nvSpPr>
          <p:cNvPr id="97" name="Freeform: Shape 96">
            <a:extLst>
              <a:ext uri="{FF2B5EF4-FFF2-40B4-BE49-F238E27FC236}">
                <a16:creationId xmlns="" xmlns:a16="http://schemas.microsoft.com/office/drawing/2014/main" id="{D516299C-479D-4D95-8E23-41CB0F181C76}"/>
              </a:ext>
            </a:extLst>
          </p:cNvPr>
          <p:cNvSpPr/>
          <p:nvPr/>
        </p:nvSpPr>
        <p:spPr>
          <a:xfrm>
            <a:off x="7130594" y="3253257"/>
            <a:ext cx="1001242" cy="1763005"/>
          </a:xfrm>
          <a:custGeom>
            <a:avLst/>
            <a:gdLst>
              <a:gd name="connsiteX0" fmla="*/ 874207 w 874207"/>
              <a:gd name="connsiteY0" fmla="*/ 1539910 h 1539910"/>
              <a:gd name="connsiteX1" fmla="*/ 429567 w 874207"/>
              <a:gd name="connsiteY1" fmla="*/ 1539910 h 1539910"/>
              <a:gd name="connsiteX2" fmla="*/ 0 w 874207"/>
              <a:gd name="connsiteY2" fmla="*/ 1110343 h 1539910"/>
              <a:gd name="connsiteX3" fmla="*/ 0 w 874207"/>
              <a:gd name="connsiteY3" fmla="*/ 0 h 1539910"/>
              <a:gd name="connsiteX0" fmla="*/ 874207 w 874207"/>
              <a:gd name="connsiteY0" fmla="*/ 1539910 h 1539910"/>
              <a:gd name="connsiteX1" fmla="*/ 498898 w 874207"/>
              <a:gd name="connsiteY1" fmla="*/ 1537137 h 1539910"/>
              <a:gd name="connsiteX2" fmla="*/ 0 w 874207"/>
              <a:gd name="connsiteY2" fmla="*/ 1110343 h 1539910"/>
              <a:gd name="connsiteX3" fmla="*/ 0 w 874207"/>
              <a:gd name="connsiteY3" fmla="*/ 0 h 1539910"/>
              <a:gd name="connsiteX0" fmla="*/ 879753 w 879753"/>
              <a:gd name="connsiteY0" fmla="*/ 1539910 h 1539910"/>
              <a:gd name="connsiteX1" fmla="*/ 504444 w 879753"/>
              <a:gd name="connsiteY1" fmla="*/ 1537137 h 1539910"/>
              <a:gd name="connsiteX2" fmla="*/ 0 w 879753"/>
              <a:gd name="connsiteY2" fmla="*/ 1027146 h 1539910"/>
              <a:gd name="connsiteX3" fmla="*/ 5546 w 879753"/>
              <a:gd name="connsiteY3" fmla="*/ 0 h 1539910"/>
              <a:gd name="connsiteX0" fmla="*/ 879753 w 879753"/>
              <a:gd name="connsiteY0" fmla="*/ 1539910 h 1539910"/>
              <a:gd name="connsiteX1" fmla="*/ 504444 w 879753"/>
              <a:gd name="connsiteY1" fmla="*/ 1537137 h 1539910"/>
              <a:gd name="connsiteX2" fmla="*/ 0 w 879753"/>
              <a:gd name="connsiteY2" fmla="*/ 1027146 h 1539910"/>
              <a:gd name="connsiteX3" fmla="*/ 5546 w 879753"/>
              <a:gd name="connsiteY3" fmla="*/ 0 h 1539910"/>
              <a:gd name="connsiteX0" fmla="*/ 879753 w 879753"/>
              <a:gd name="connsiteY0" fmla="*/ 1539910 h 1539910"/>
              <a:gd name="connsiteX1" fmla="*/ 504444 w 879753"/>
              <a:gd name="connsiteY1" fmla="*/ 1537137 h 1539910"/>
              <a:gd name="connsiteX2" fmla="*/ 0 w 879753"/>
              <a:gd name="connsiteY2" fmla="*/ 1027146 h 1539910"/>
              <a:gd name="connsiteX3" fmla="*/ 5546 w 879753"/>
              <a:gd name="connsiteY3" fmla="*/ 0 h 1539910"/>
              <a:gd name="connsiteX0" fmla="*/ 874543 w 874543"/>
              <a:gd name="connsiteY0" fmla="*/ 1539910 h 1539910"/>
              <a:gd name="connsiteX1" fmla="*/ 499234 w 874543"/>
              <a:gd name="connsiteY1" fmla="*/ 1537137 h 1539910"/>
              <a:gd name="connsiteX2" fmla="*/ 3110 w 874543"/>
              <a:gd name="connsiteY2" fmla="*/ 1027146 h 1539910"/>
              <a:gd name="connsiteX3" fmla="*/ 336 w 874543"/>
              <a:gd name="connsiteY3" fmla="*/ 0 h 1539910"/>
            </a:gdLst>
            <a:ahLst/>
            <a:cxnLst>
              <a:cxn ang="0">
                <a:pos x="connsiteX0" y="connsiteY0"/>
              </a:cxn>
              <a:cxn ang="0">
                <a:pos x="connsiteX1" y="connsiteY1"/>
              </a:cxn>
              <a:cxn ang="0">
                <a:pos x="connsiteX2" y="connsiteY2"/>
              </a:cxn>
              <a:cxn ang="0">
                <a:pos x="connsiteX3" y="connsiteY3"/>
              </a:cxn>
            </a:cxnLst>
            <a:rect l="l" t="t" r="r" b="b"/>
            <a:pathLst>
              <a:path w="874543" h="1539910">
                <a:moveTo>
                  <a:pt x="874543" y="1539910"/>
                </a:moveTo>
                <a:lnTo>
                  <a:pt x="499234" y="1537137"/>
                </a:lnTo>
                <a:lnTo>
                  <a:pt x="3110" y="1027146"/>
                </a:lnTo>
                <a:cubicBezTo>
                  <a:pt x="4959" y="684764"/>
                  <a:pt x="-1513" y="342382"/>
                  <a:pt x="336" y="0"/>
                </a:cubicBezTo>
              </a:path>
            </a:pathLst>
          </a:cu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98" name="Group 97">
            <a:extLst>
              <a:ext uri="{FF2B5EF4-FFF2-40B4-BE49-F238E27FC236}">
                <a16:creationId xmlns="" xmlns:a16="http://schemas.microsoft.com/office/drawing/2014/main" id="{E7638E26-2DAB-4192-B474-F1C6359200B7}"/>
              </a:ext>
            </a:extLst>
          </p:cNvPr>
          <p:cNvGrpSpPr/>
          <p:nvPr/>
        </p:nvGrpSpPr>
        <p:grpSpPr>
          <a:xfrm>
            <a:off x="7703538" y="4646922"/>
            <a:ext cx="357185" cy="168638"/>
            <a:chOff x="2165508" y="3407568"/>
            <a:chExt cx="581025" cy="274320"/>
          </a:xfrm>
          <a:solidFill>
            <a:schemeClr val="bg1"/>
          </a:solidFill>
        </p:grpSpPr>
        <p:sp>
          <p:nvSpPr>
            <p:cNvPr id="99" name="Freeform: Shape 98">
              <a:extLst>
                <a:ext uri="{FF2B5EF4-FFF2-40B4-BE49-F238E27FC236}">
                  <a16:creationId xmlns="" xmlns:a16="http://schemas.microsoft.com/office/drawing/2014/main" id="{ABBF6A63-96BF-44EF-9EA7-947E0E0FBF0B}"/>
                </a:ext>
              </a:extLst>
            </p:cNvPr>
            <p:cNvSpPr/>
            <p:nvPr/>
          </p:nvSpPr>
          <p:spPr>
            <a:xfrm>
              <a:off x="2613183" y="3407568"/>
              <a:ext cx="133350" cy="161925"/>
            </a:xfrm>
            <a:custGeom>
              <a:avLst/>
              <a:gdLst>
                <a:gd name="connsiteX0" fmla="*/ 73819 w 133350"/>
                <a:gd name="connsiteY0" fmla="*/ 7144 h 161925"/>
                <a:gd name="connsiteX1" fmla="*/ 7144 w 133350"/>
                <a:gd name="connsiteY1" fmla="*/ 45244 h 161925"/>
                <a:gd name="connsiteX2" fmla="*/ 64294 w 133350"/>
                <a:gd name="connsiteY2" fmla="*/ 159544 h 161925"/>
                <a:gd name="connsiteX3" fmla="*/ 130969 w 133350"/>
                <a:gd name="connsiteY3" fmla="*/ 121444 h 161925"/>
              </a:gdLst>
              <a:ahLst/>
              <a:cxnLst>
                <a:cxn ang="0">
                  <a:pos x="connsiteX0" y="connsiteY0"/>
                </a:cxn>
                <a:cxn ang="0">
                  <a:pos x="connsiteX1" y="connsiteY1"/>
                </a:cxn>
                <a:cxn ang="0">
                  <a:pos x="connsiteX2" y="connsiteY2"/>
                </a:cxn>
                <a:cxn ang="0">
                  <a:pos x="connsiteX3" y="connsiteY3"/>
                </a:cxn>
              </a:cxnLst>
              <a:rect l="l" t="t" r="r" b="b"/>
              <a:pathLst>
                <a:path w="133350" h="161925">
                  <a:moveTo>
                    <a:pt x="73819" y="7144"/>
                  </a:moveTo>
                  <a:lnTo>
                    <a:pt x="7144" y="45244"/>
                  </a:lnTo>
                  <a:lnTo>
                    <a:pt x="64294" y="159544"/>
                  </a:lnTo>
                  <a:lnTo>
                    <a:pt x="130969" y="121444"/>
                  </a:ln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 xmlns:a16="http://schemas.microsoft.com/office/drawing/2014/main" id="{CC13A4BB-9EF2-4CB6-A73B-A8BCAAF0C6CD}"/>
                </a:ext>
              </a:extLst>
            </p:cNvPr>
            <p:cNvSpPr/>
            <p:nvPr/>
          </p:nvSpPr>
          <p:spPr>
            <a:xfrm>
              <a:off x="2165508" y="3407568"/>
              <a:ext cx="133350" cy="161925"/>
            </a:xfrm>
            <a:custGeom>
              <a:avLst/>
              <a:gdLst>
                <a:gd name="connsiteX0" fmla="*/ 64294 w 133350"/>
                <a:gd name="connsiteY0" fmla="*/ 7144 h 161925"/>
                <a:gd name="connsiteX1" fmla="*/ 7144 w 133350"/>
                <a:gd name="connsiteY1" fmla="*/ 121444 h 161925"/>
                <a:gd name="connsiteX2" fmla="*/ 73819 w 133350"/>
                <a:gd name="connsiteY2" fmla="*/ 159544 h 161925"/>
                <a:gd name="connsiteX3" fmla="*/ 130969 w 133350"/>
                <a:gd name="connsiteY3" fmla="*/ 45244 h 161925"/>
              </a:gdLst>
              <a:ahLst/>
              <a:cxnLst>
                <a:cxn ang="0">
                  <a:pos x="connsiteX0" y="connsiteY0"/>
                </a:cxn>
                <a:cxn ang="0">
                  <a:pos x="connsiteX1" y="connsiteY1"/>
                </a:cxn>
                <a:cxn ang="0">
                  <a:pos x="connsiteX2" y="connsiteY2"/>
                </a:cxn>
                <a:cxn ang="0">
                  <a:pos x="connsiteX3" y="connsiteY3"/>
                </a:cxn>
              </a:cxnLst>
              <a:rect l="l" t="t" r="r" b="b"/>
              <a:pathLst>
                <a:path w="133350" h="161925">
                  <a:moveTo>
                    <a:pt x="64294" y="7144"/>
                  </a:moveTo>
                  <a:lnTo>
                    <a:pt x="7144" y="121444"/>
                  </a:lnTo>
                  <a:lnTo>
                    <a:pt x="73819" y="159544"/>
                  </a:lnTo>
                  <a:lnTo>
                    <a:pt x="130969" y="45244"/>
                  </a:ln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 xmlns:a16="http://schemas.microsoft.com/office/drawing/2014/main" id="{EF42CC1E-C159-49B9-B139-295BBDA0451C}"/>
                </a:ext>
              </a:extLst>
            </p:cNvPr>
            <p:cNvSpPr/>
            <p:nvPr/>
          </p:nvSpPr>
          <p:spPr>
            <a:xfrm>
              <a:off x="2365533" y="3438048"/>
              <a:ext cx="295275" cy="161925"/>
            </a:xfrm>
            <a:custGeom>
              <a:avLst/>
              <a:gdLst>
                <a:gd name="connsiteX0" fmla="*/ 207169 w 295275"/>
                <a:gd name="connsiteY0" fmla="*/ 33814 h 161925"/>
                <a:gd name="connsiteX1" fmla="*/ 110966 w 295275"/>
                <a:gd name="connsiteY1" fmla="*/ 7144 h 161925"/>
                <a:gd name="connsiteX2" fmla="*/ 7144 w 295275"/>
                <a:gd name="connsiteY2" fmla="*/ 61436 h 161925"/>
                <a:gd name="connsiteX3" fmla="*/ 15716 w 295275"/>
                <a:gd name="connsiteY3" fmla="*/ 85249 h 161925"/>
                <a:gd name="connsiteX4" fmla="*/ 112871 w 295275"/>
                <a:gd name="connsiteY4" fmla="*/ 50006 h 161925"/>
                <a:gd name="connsiteX5" fmla="*/ 245269 w 295275"/>
                <a:gd name="connsiteY5" fmla="*/ 157639 h 161925"/>
                <a:gd name="connsiteX6" fmla="*/ 292894 w 295275"/>
                <a:gd name="connsiteY6" fmla="*/ 119539 h 161925"/>
                <a:gd name="connsiteX7" fmla="*/ 245269 w 295275"/>
                <a:gd name="connsiteY7" fmla="*/ 2428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75" h="161925">
                  <a:moveTo>
                    <a:pt x="207169" y="33814"/>
                  </a:moveTo>
                  <a:lnTo>
                    <a:pt x="110966" y="7144"/>
                  </a:lnTo>
                  <a:lnTo>
                    <a:pt x="7144" y="61436"/>
                  </a:lnTo>
                  <a:lnTo>
                    <a:pt x="15716" y="85249"/>
                  </a:lnTo>
                  <a:lnTo>
                    <a:pt x="112871" y="50006"/>
                  </a:lnTo>
                  <a:lnTo>
                    <a:pt x="245269" y="157639"/>
                  </a:lnTo>
                  <a:lnTo>
                    <a:pt x="292894" y="119539"/>
                  </a:lnTo>
                  <a:lnTo>
                    <a:pt x="245269" y="24289"/>
                  </a:ln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 xmlns:a16="http://schemas.microsoft.com/office/drawing/2014/main" id="{D434A206-FDDE-4E61-9D00-BD806412ADD0}"/>
                </a:ext>
              </a:extLst>
            </p:cNvPr>
            <p:cNvSpPr/>
            <p:nvPr/>
          </p:nvSpPr>
          <p:spPr>
            <a:xfrm>
              <a:off x="2251233" y="3438048"/>
              <a:ext cx="342900" cy="228600"/>
            </a:xfrm>
            <a:custGeom>
              <a:avLst/>
              <a:gdLst>
                <a:gd name="connsiteX0" fmla="*/ 225266 w 342900"/>
                <a:gd name="connsiteY0" fmla="*/ 60484 h 228600"/>
                <a:gd name="connsiteX1" fmla="*/ 124301 w 342900"/>
                <a:gd name="connsiteY1" fmla="*/ 97631 h 228600"/>
                <a:gd name="connsiteX2" fmla="*/ 109061 w 342900"/>
                <a:gd name="connsiteY2" fmla="*/ 56674 h 228600"/>
                <a:gd name="connsiteX3" fmla="*/ 204311 w 342900"/>
                <a:gd name="connsiteY3" fmla="*/ 7144 h 228600"/>
                <a:gd name="connsiteX4" fmla="*/ 73819 w 342900"/>
                <a:gd name="connsiteY4" fmla="*/ 33814 h 228600"/>
                <a:gd name="connsiteX5" fmla="*/ 54769 w 342900"/>
                <a:gd name="connsiteY5" fmla="*/ 24289 h 228600"/>
                <a:gd name="connsiteX6" fmla="*/ 7144 w 342900"/>
                <a:gd name="connsiteY6" fmla="*/ 119539 h 228600"/>
                <a:gd name="connsiteX7" fmla="*/ 46196 w 342900"/>
                <a:gd name="connsiteY7" fmla="*/ 151924 h 228600"/>
                <a:gd name="connsiteX8" fmla="*/ 46196 w 342900"/>
                <a:gd name="connsiteY8" fmla="*/ 151924 h 228600"/>
                <a:gd name="connsiteX9" fmla="*/ 53816 w 342900"/>
                <a:gd name="connsiteY9" fmla="*/ 134779 h 228600"/>
                <a:gd name="connsiteX10" fmla="*/ 53816 w 342900"/>
                <a:gd name="connsiteY10" fmla="*/ 133826 h 228600"/>
                <a:gd name="connsiteX11" fmla="*/ 53816 w 342900"/>
                <a:gd name="connsiteY11" fmla="*/ 133826 h 228600"/>
                <a:gd name="connsiteX12" fmla="*/ 74771 w 342900"/>
                <a:gd name="connsiteY12" fmla="*/ 121444 h 228600"/>
                <a:gd name="connsiteX13" fmla="*/ 86201 w 342900"/>
                <a:gd name="connsiteY13" fmla="*/ 124301 h 228600"/>
                <a:gd name="connsiteX14" fmla="*/ 96679 w 342900"/>
                <a:gd name="connsiteY14" fmla="*/ 137636 h 228600"/>
                <a:gd name="connsiteX15" fmla="*/ 111919 w 342900"/>
                <a:gd name="connsiteY15" fmla="*/ 131921 h 228600"/>
                <a:gd name="connsiteX16" fmla="*/ 123349 w 342900"/>
                <a:gd name="connsiteY16" fmla="*/ 134779 h 228600"/>
                <a:gd name="connsiteX17" fmla="*/ 133826 w 342900"/>
                <a:gd name="connsiteY17" fmla="*/ 148114 h 228600"/>
                <a:gd name="connsiteX18" fmla="*/ 149066 w 342900"/>
                <a:gd name="connsiteY18" fmla="*/ 142399 h 228600"/>
                <a:gd name="connsiteX19" fmla="*/ 160496 w 342900"/>
                <a:gd name="connsiteY19" fmla="*/ 145256 h 228600"/>
                <a:gd name="connsiteX20" fmla="*/ 171926 w 342900"/>
                <a:gd name="connsiteY20" fmla="*/ 159544 h 228600"/>
                <a:gd name="connsiteX21" fmla="*/ 172879 w 342900"/>
                <a:gd name="connsiteY21" fmla="*/ 163354 h 228600"/>
                <a:gd name="connsiteX22" fmla="*/ 182404 w 342900"/>
                <a:gd name="connsiteY22" fmla="*/ 161449 h 228600"/>
                <a:gd name="connsiteX23" fmla="*/ 193834 w 342900"/>
                <a:gd name="connsiteY23" fmla="*/ 164306 h 228600"/>
                <a:gd name="connsiteX24" fmla="*/ 205264 w 342900"/>
                <a:gd name="connsiteY24" fmla="*/ 178594 h 228600"/>
                <a:gd name="connsiteX25" fmla="*/ 206216 w 342900"/>
                <a:gd name="connsiteY25" fmla="*/ 182404 h 228600"/>
                <a:gd name="connsiteX26" fmla="*/ 259556 w 342900"/>
                <a:gd name="connsiteY26" fmla="*/ 226219 h 228600"/>
                <a:gd name="connsiteX27" fmla="*/ 279559 w 342900"/>
                <a:gd name="connsiteY27" fmla="*/ 224314 h 228600"/>
                <a:gd name="connsiteX28" fmla="*/ 277654 w 342900"/>
                <a:gd name="connsiteY28" fmla="*/ 204311 h 228600"/>
                <a:gd name="connsiteX29" fmla="*/ 192881 w 342900"/>
                <a:gd name="connsiteY29" fmla="*/ 132874 h 228600"/>
                <a:gd name="connsiteX30" fmla="*/ 198596 w 342900"/>
                <a:gd name="connsiteY30" fmla="*/ 125254 h 228600"/>
                <a:gd name="connsiteX31" fmla="*/ 291941 w 342900"/>
                <a:gd name="connsiteY31" fmla="*/ 204311 h 228600"/>
                <a:gd name="connsiteX32" fmla="*/ 311944 w 342900"/>
                <a:gd name="connsiteY32" fmla="*/ 202406 h 228600"/>
                <a:gd name="connsiteX33" fmla="*/ 310039 w 342900"/>
                <a:gd name="connsiteY33" fmla="*/ 182404 h 228600"/>
                <a:gd name="connsiteX34" fmla="*/ 216694 w 342900"/>
                <a:gd name="connsiteY34" fmla="*/ 103346 h 228600"/>
                <a:gd name="connsiteX35" fmla="*/ 222409 w 342900"/>
                <a:gd name="connsiteY35" fmla="*/ 95726 h 228600"/>
                <a:gd name="connsiteX36" fmla="*/ 320516 w 342900"/>
                <a:gd name="connsiteY36" fmla="*/ 178594 h 228600"/>
                <a:gd name="connsiteX37" fmla="*/ 340519 w 342900"/>
                <a:gd name="connsiteY37" fmla="*/ 176689 h 228600"/>
                <a:gd name="connsiteX38" fmla="*/ 338614 w 342900"/>
                <a:gd name="connsiteY38" fmla="*/ 156686 h 228600"/>
                <a:gd name="connsiteX39" fmla="*/ 225266 w 342900"/>
                <a:gd name="connsiteY39" fmla="*/ 6048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2900" h="228600">
                  <a:moveTo>
                    <a:pt x="225266" y="60484"/>
                  </a:moveTo>
                  <a:lnTo>
                    <a:pt x="124301" y="97631"/>
                  </a:lnTo>
                  <a:lnTo>
                    <a:pt x="109061" y="56674"/>
                  </a:lnTo>
                  <a:lnTo>
                    <a:pt x="204311" y="7144"/>
                  </a:lnTo>
                  <a:lnTo>
                    <a:pt x="73819" y="33814"/>
                  </a:lnTo>
                  <a:lnTo>
                    <a:pt x="54769" y="24289"/>
                  </a:lnTo>
                  <a:lnTo>
                    <a:pt x="7144" y="119539"/>
                  </a:lnTo>
                  <a:lnTo>
                    <a:pt x="46196" y="151924"/>
                  </a:lnTo>
                  <a:cubicBezTo>
                    <a:pt x="46196" y="151924"/>
                    <a:pt x="46196" y="151924"/>
                    <a:pt x="46196" y="151924"/>
                  </a:cubicBezTo>
                  <a:lnTo>
                    <a:pt x="53816" y="134779"/>
                  </a:lnTo>
                  <a:lnTo>
                    <a:pt x="53816" y="133826"/>
                  </a:lnTo>
                  <a:lnTo>
                    <a:pt x="53816" y="133826"/>
                  </a:lnTo>
                  <a:cubicBezTo>
                    <a:pt x="57626" y="126206"/>
                    <a:pt x="66199" y="121444"/>
                    <a:pt x="74771" y="121444"/>
                  </a:cubicBezTo>
                  <a:cubicBezTo>
                    <a:pt x="78581" y="121444"/>
                    <a:pt x="83344" y="122396"/>
                    <a:pt x="86201" y="124301"/>
                  </a:cubicBezTo>
                  <a:cubicBezTo>
                    <a:pt x="90964" y="127159"/>
                    <a:pt x="94774" y="131921"/>
                    <a:pt x="96679" y="137636"/>
                  </a:cubicBezTo>
                  <a:cubicBezTo>
                    <a:pt x="100489" y="133826"/>
                    <a:pt x="106204" y="131921"/>
                    <a:pt x="111919" y="131921"/>
                  </a:cubicBezTo>
                  <a:cubicBezTo>
                    <a:pt x="115729" y="131921"/>
                    <a:pt x="120491" y="132874"/>
                    <a:pt x="123349" y="134779"/>
                  </a:cubicBezTo>
                  <a:cubicBezTo>
                    <a:pt x="128111" y="137636"/>
                    <a:pt x="131921" y="142399"/>
                    <a:pt x="133826" y="148114"/>
                  </a:cubicBezTo>
                  <a:cubicBezTo>
                    <a:pt x="137636" y="144304"/>
                    <a:pt x="143351" y="142399"/>
                    <a:pt x="149066" y="142399"/>
                  </a:cubicBezTo>
                  <a:cubicBezTo>
                    <a:pt x="152876" y="142399"/>
                    <a:pt x="157639" y="143351"/>
                    <a:pt x="160496" y="145256"/>
                  </a:cubicBezTo>
                  <a:cubicBezTo>
                    <a:pt x="166211" y="148114"/>
                    <a:pt x="170021" y="153829"/>
                    <a:pt x="171926" y="159544"/>
                  </a:cubicBezTo>
                  <a:cubicBezTo>
                    <a:pt x="171926" y="160496"/>
                    <a:pt x="171926" y="161449"/>
                    <a:pt x="172879" y="163354"/>
                  </a:cubicBezTo>
                  <a:cubicBezTo>
                    <a:pt x="175736" y="162401"/>
                    <a:pt x="178594" y="161449"/>
                    <a:pt x="182404" y="161449"/>
                  </a:cubicBezTo>
                  <a:cubicBezTo>
                    <a:pt x="186214" y="161449"/>
                    <a:pt x="190976" y="162401"/>
                    <a:pt x="193834" y="164306"/>
                  </a:cubicBezTo>
                  <a:cubicBezTo>
                    <a:pt x="199549" y="167164"/>
                    <a:pt x="203359" y="172879"/>
                    <a:pt x="205264" y="178594"/>
                  </a:cubicBezTo>
                  <a:cubicBezTo>
                    <a:pt x="205264" y="179546"/>
                    <a:pt x="206216" y="181451"/>
                    <a:pt x="206216" y="182404"/>
                  </a:cubicBezTo>
                  <a:lnTo>
                    <a:pt x="259556" y="226219"/>
                  </a:lnTo>
                  <a:cubicBezTo>
                    <a:pt x="265271" y="230981"/>
                    <a:pt x="274796" y="230981"/>
                    <a:pt x="279559" y="224314"/>
                  </a:cubicBezTo>
                  <a:cubicBezTo>
                    <a:pt x="284321" y="218599"/>
                    <a:pt x="283369" y="209074"/>
                    <a:pt x="277654" y="204311"/>
                  </a:cubicBezTo>
                  <a:lnTo>
                    <a:pt x="192881" y="132874"/>
                  </a:lnTo>
                  <a:lnTo>
                    <a:pt x="198596" y="125254"/>
                  </a:lnTo>
                  <a:lnTo>
                    <a:pt x="291941" y="204311"/>
                  </a:lnTo>
                  <a:cubicBezTo>
                    <a:pt x="297656" y="209074"/>
                    <a:pt x="307181" y="209074"/>
                    <a:pt x="311944" y="202406"/>
                  </a:cubicBezTo>
                  <a:cubicBezTo>
                    <a:pt x="316706" y="196691"/>
                    <a:pt x="316706" y="187166"/>
                    <a:pt x="310039" y="182404"/>
                  </a:cubicBezTo>
                  <a:lnTo>
                    <a:pt x="216694" y="103346"/>
                  </a:lnTo>
                  <a:lnTo>
                    <a:pt x="222409" y="95726"/>
                  </a:lnTo>
                  <a:lnTo>
                    <a:pt x="320516" y="178594"/>
                  </a:lnTo>
                  <a:cubicBezTo>
                    <a:pt x="326231" y="183356"/>
                    <a:pt x="335756" y="183356"/>
                    <a:pt x="340519" y="176689"/>
                  </a:cubicBezTo>
                  <a:cubicBezTo>
                    <a:pt x="345281" y="170974"/>
                    <a:pt x="344329" y="161449"/>
                    <a:pt x="338614" y="156686"/>
                  </a:cubicBezTo>
                  <a:cubicBezTo>
                    <a:pt x="340519" y="157639"/>
                    <a:pt x="232886" y="67151"/>
                    <a:pt x="225266" y="60484"/>
                  </a:cubicBezTo>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 xmlns:a16="http://schemas.microsoft.com/office/drawing/2014/main" id="{856CA60D-D297-41D7-ADC9-46E252D32A37}"/>
                </a:ext>
              </a:extLst>
            </p:cNvPr>
            <p:cNvSpPr/>
            <p:nvPr/>
          </p:nvSpPr>
          <p:spPr>
            <a:xfrm>
              <a:off x="2436018" y="3624738"/>
              <a:ext cx="57150" cy="57150"/>
            </a:xfrm>
            <a:custGeom>
              <a:avLst/>
              <a:gdLst>
                <a:gd name="connsiteX0" fmla="*/ 20479 w 57150"/>
                <a:gd name="connsiteY0" fmla="*/ 7144 h 57150"/>
                <a:gd name="connsiteX1" fmla="*/ 19526 w 57150"/>
                <a:gd name="connsiteY1" fmla="*/ 10001 h 57150"/>
                <a:gd name="connsiteX2" fmla="*/ 7144 w 57150"/>
                <a:gd name="connsiteY2" fmla="*/ 35719 h 57150"/>
                <a:gd name="connsiteX3" fmla="*/ 28099 w 57150"/>
                <a:gd name="connsiteY3" fmla="*/ 50006 h 57150"/>
                <a:gd name="connsiteX4" fmla="*/ 48101 w 57150"/>
                <a:gd name="connsiteY4" fmla="*/ 48101 h 57150"/>
                <a:gd name="connsiteX5" fmla="*/ 46196 w 57150"/>
                <a:gd name="connsiteY5" fmla="*/ 28099 h 57150"/>
                <a:gd name="connsiteX6" fmla="*/ 20479 w 57150"/>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0479" y="7144"/>
                  </a:moveTo>
                  <a:cubicBezTo>
                    <a:pt x="20479" y="8096"/>
                    <a:pt x="19526" y="9049"/>
                    <a:pt x="19526" y="10001"/>
                  </a:cubicBezTo>
                  <a:lnTo>
                    <a:pt x="7144" y="35719"/>
                  </a:lnTo>
                  <a:lnTo>
                    <a:pt x="28099" y="50006"/>
                  </a:lnTo>
                  <a:cubicBezTo>
                    <a:pt x="33814" y="54769"/>
                    <a:pt x="43339" y="53816"/>
                    <a:pt x="48101" y="48101"/>
                  </a:cubicBezTo>
                  <a:cubicBezTo>
                    <a:pt x="52864" y="42386"/>
                    <a:pt x="52864" y="32861"/>
                    <a:pt x="46196" y="28099"/>
                  </a:cubicBezTo>
                  <a:lnTo>
                    <a:pt x="20479" y="7144"/>
                  </a:ln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 xmlns:a16="http://schemas.microsoft.com/office/drawing/2014/main" id="{969E894C-FD82-4101-A07C-C3D095D80DBA}"/>
                </a:ext>
              </a:extLst>
            </p:cNvPr>
            <p:cNvSpPr/>
            <p:nvPr/>
          </p:nvSpPr>
          <p:spPr>
            <a:xfrm>
              <a:off x="2362676" y="3582828"/>
              <a:ext cx="57150" cy="76200"/>
            </a:xfrm>
            <a:custGeom>
              <a:avLst/>
              <a:gdLst>
                <a:gd name="connsiteX0" fmla="*/ 45244 w 57150"/>
                <a:gd name="connsiteY0" fmla="*/ 9049 h 76200"/>
                <a:gd name="connsiteX1" fmla="*/ 38576 w 57150"/>
                <a:gd name="connsiteY1" fmla="*/ 7144 h 76200"/>
                <a:gd name="connsiteX2" fmla="*/ 26194 w 57150"/>
                <a:gd name="connsiteY2" fmla="*/ 14764 h 76200"/>
                <a:gd name="connsiteX3" fmla="*/ 9049 w 57150"/>
                <a:gd name="connsiteY3" fmla="*/ 49054 h 76200"/>
                <a:gd name="connsiteX4" fmla="*/ 14764 w 57150"/>
                <a:gd name="connsiteY4" fmla="*/ 68104 h 76200"/>
                <a:gd name="connsiteX5" fmla="*/ 21431 w 57150"/>
                <a:gd name="connsiteY5" fmla="*/ 70009 h 76200"/>
                <a:gd name="connsiteX6" fmla="*/ 33814 w 57150"/>
                <a:gd name="connsiteY6" fmla="*/ 62389 h 76200"/>
                <a:gd name="connsiteX7" fmla="*/ 50959 w 57150"/>
                <a:gd name="connsiteY7" fmla="*/ 28099 h 76200"/>
                <a:gd name="connsiteX8" fmla="*/ 45244 w 57150"/>
                <a:gd name="connsiteY8" fmla="*/ 904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76200">
                  <a:moveTo>
                    <a:pt x="45244" y="9049"/>
                  </a:moveTo>
                  <a:cubicBezTo>
                    <a:pt x="43339" y="8096"/>
                    <a:pt x="40481" y="7144"/>
                    <a:pt x="38576" y="7144"/>
                  </a:cubicBezTo>
                  <a:cubicBezTo>
                    <a:pt x="33814" y="7144"/>
                    <a:pt x="29051" y="10001"/>
                    <a:pt x="26194" y="14764"/>
                  </a:cubicBezTo>
                  <a:lnTo>
                    <a:pt x="9049" y="49054"/>
                  </a:lnTo>
                  <a:cubicBezTo>
                    <a:pt x="5239" y="55721"/>
                    <a:pt x="7144" y="64294"/>
                    <a:pt x="14764" y="68104"/>
                  </a:cubicBezTo>
                  <a:cubicBezTo>
                    <a:pt x="16669" y="69056"/>
                    <a:pt x="19526" y="70009"/>
                    <a:pt x="21431" y="70009"/>
                  </a:cubicBezTo>
                  <a:cubicBezTo>
                    <a:pt x="26194" y="70009"/>
                    <a:pt x="30956" y="67151"/>
                    <a:pt x="33814" y="62389"/>
                  </a:cubicBezTo>
                  <a:lnTo>
                    <a:pt x="50959" y="28099"/>
                  </a:lnTo>
                  <a:cubicBezTo>
                    <a:pt x="54769" y="21431"/>
                    <a:pt x="52864" y="12859"/>
                    <a:pt x="45244" y="9049"/>
                  </a:cubicBezTo>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 xmlns:a16="http://schemas.microsoft.com/office/drawing/2014/main" id="{E15D1096-0F0A-4807-B997-F9D61CFB6E5E}"/>
                </a:ext>
              </a:extLst>
            </p:cNvPr>
            <p:cNvSpPr/>
            <p:nvPr/>
          </p:nvSpPr>
          <p:spPr>
            <a:xfrm>
              <a:off x="2396013" y="3601878"/>
              <a:ext cx="57150" cy="76200"/>
            </a:xfrm>
            <a:custGeom>
              <a:avLst/>
              <a:gdLst>
                <a:gd name="connsiteX0" fmla="*/ 45244 w 57150"/>
                <a:gd name="connsiteY0" fmla="*/ 9049 h 76200"/>
                <a:gd name="connsiteX1" fmla="*/ 38576 w 57150"/>
                <a:gd name="connsiteY1" fmla="*/ 7144 h 76200"/>
                <a:gd name="connsiteX2" fmla="*/ 26194 w 57150"/>
                <a:gd name="connsiteY2" fmla="*/ 14764 h 76200"/>
                <a:gd name="connsiteX3" fmla="*/ 9049 w 57150"/>
                <a:gd name="connsiteY3" fmla="*/ 49054 h 76200"/>
                <a:gd name="connsiteX4" fmla="*/ 14764 w 57150"/>
                <a:gd name="connsiteY4" fmla="*/ 68104 h 76200"/>
                <a:gd name="connsiteX5" fmla="*/ 21431 w 57150"/>
                <a:gd name="connsiteY5" fmla="*/ 70009 h 76200"/>
                <a:gd name="connsiteX6" fmla="*/ 33814 w 57150"/>
                <a:gd name="connsiteY6" fmla="*/ 62389 h 76200"/>
                <a:gd name="connsiteX7" fmla="*/ 50959 w 57150"/>
                <a:gd name="connsiteY7" fmla="*/ 28099 h 76200"/>
                <a:gd name="connsiteX8" fmla="*/ 45244 w 57150"/>
                <a:gd name="connsiteY8" fmla="*/ 904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76200">
                  <a:moveTo>
                    <a:pt x="45244" y="9049"/>
                  </a:moveTo>
                  <a:cubicBezTo>
                    <a:pt x="43339" y="8096"/>
                    <a:pt x="40481" y="7144"/>
                    <a:pt x="38576" y="7144"/>
                  </a:cubicBezTo>
                  <a:cubicBezTo>
                    <a:pt x="33814" y="7144"/>
                    <a:pt x="29051" y="10001"/>
                    <a:pt x="26194" y="14764"/>
                  </a:cubicBezTo>
                  <a:lnTo>
                    <a:pt x="9049" y="49054"/>
                  </a:lnTo>
                  <a:cubicBezTo>
                    <a:pt x="5239" y="55721"/>
                    <a:pt x="7144" y="64294"/>
                    <a:pt x="14764" y="68104"/>
                  </a:cubicBezTo>
                  <a:cubicBezTo>
                    <a:pt x="16669" y="69056"/>
                    <a:pt x="19526" y="70009"/>
                    <a:pt x="21431" y="70009"/>
                  </a:cubicBezTo>
                  <a:cubicBezTo>
                    <a:pt x="26194" y="70009"/>
                    <a:pt x="30956" y="67151"/>
                    <a:pt x="33814" y="62389"/>
                  </a:cubicBezTo>
                  <a:lnTo>
                    <a:pt x="50959" y="28099"/>
                  </a:lnTo>
                  <a:cubicBezTo>
                    <a:pt x="54769" y="21431"/>
                    <a:pt x="51911" y="12859"/>
                    <a:pt x="45244" y="9049"/>
                  </a:cubicBezTo>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 xmlns:a16="http://schemas.microsoft.com/office/drawing/2014/main" id="{5C880C1D-390C-4670-9CE9-87089AE61ACE}"/>
                </a:ext>
              </a:extLst>
            </p:cNvPr>
            <p:cNvSpPr/>
            <p:nvPr/>
          </p:nvSpPr>
          <p:spPr>
            <a:xfrm>
              <a:off x="2296953" y="3560921"/>
              <a:ext cx="47625" cy="57150"/>
            </a:xfrm>
            <a:custGeom>
              <a:avLst/>
              <a:gdLst>
                <a:gd name="connsiteX0" fmla="*/ 35719 w 47625"/>
                <a:gd name="connsiteY0" fmla="*/ 9049 h 57150"/>
                <a:gd name="connsiteX1" fmla="*/ 29051 w 47625"/>
                <a:gd name="connsiteY1" fmla="*/ 7144 h 57150"/>
                <a:gd name="connsiteX2" fmla="*/ 16669 w 47625"/>
                <a:gd name="connsiteY2" fmla="*/ 14764 h 57150"/>
                <a:gd name="connsiteX3" fmla="*/ 9049 w 47625"/>
                <a:gd name="connsiteY3" fmla="*/ 32861 h 57150"/>
                <a:gd name="connsiteX4" fmla="*/ 14764 w 47625"/>
                <a:gd name="connsiteY4" fmla="*/ 51911 h 57150"/>
                <a:gd name="connsiteX5" fmla="*/ 21431 w 47625"/>
                <a:gd name="connsiteY5" fmla="*/ 53816 h 57150"/>
                <a:gd name="connsiteX6" fmla="*/ 33814 w 47625"/>
                <a:gd name="connsiteY6" fmla="*/ 46196 h 57150"/>
                <a:gd name="connsiteX7" fmla="*/ 41434 w 47625"/>
                <a:gd name="connsiteY7" fmla="*/ 28099 h 57150"/>
                <a:gd name="connsiteX8" fmla="*/ 35719 w 47625"/>
                <a:gd name="connsiteY8" fmla="*/ 904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57150">
                  <a:moveTo>
                    <a:pt x="35719" y="9049"/>
                  </a:moveTo>
                  <a:cubicBezTo>
                    <a:pt x="33814" y="8096"/>
                    <a:pt x="30956" y="7144"/>
                    <a:pt x="29051" y="7144"/>
                  </a:cubicBezTo>
                  <a:cubicBezTo>
                    <a:pt x="24289" y="7144"/>
                    <a:pt x="19526" y="10001"/>
                    <a:pt x="16669" y="14764"/>
                  </a:cubicBezTo>
                  <a:lnTo>
                    <a:pt x="9049" y="32861"/>
                  </a:lnTo>
                  <a:cubicBezTo>
                    <a:pt x="5239" y="39529"/>
                    <a:pt x="7144" y="48101"/>
                    <a:pt x="14764" y="51911"/>
                  </a:cubicBezTo>
                  <a:cubicBezTo>
                    <a:pt x="16669" y="52864"/>
                    <a:pt x="19526" y="53816"/>
                    <a:pt x="21431" y="53816"/>
                  </a:cubicBezTo>
                  <a:cubicBezTo>
                    <a:pt x="26194" y="53816"/>
                    <a:pt x="30956" y="50959"/>
                    <a:pt x="33814" y="46196"/>
                  </a:cubicBezTo>
                  <a:lnTo>
                    <a:pt x="41434" y="28099"/>
                  </a:lnTo>
                  <a:cubicBezTo>
                    <a:pt x="45244" y="22384"/>
                    <a:pt x="42386" y="12859"/>
                    <a:pt x="35719" y="9049"/>
                  </a:cubicBezTo>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 xmlns:a16="http://schemas.microsoft.com/office/drawing/2014/main" id="{DA770F27-C743-45C3-8E89-BDF784430322}"/>
                </a:ext>
              </a:extLst>
            </p:cNvPr>
            <p:cNvSpPr/>
            <p:nvPr/>
          </p:nvSpPr>
          <p:spPr>
            <a:xfrm>
              <a:off x="2330291" y="3572351"/>
              <a:ext cx="47625" cy="66675"/>
            </a:xfrm>
            <a:custGeom>
              <a:avLst/>
              <a:gdLst>
                <a:gd name="connsiteX0" fmla="*/ 40481 w 47625"/>
                <a:gd name="connsiteY0" fmla="*/ 9049 h 66675"/>
                <a:gd name="connsiteX1" fmla="*/ 33814 w 47625"/>
                <a:gd name="connsiteY1" fmla="*/ 7144 h 66675"/>
                <a:gd name="connsiteX2" fmla="*/ 21431 w 47625"/>
                <a:gd name="connsiteY2" fmla="*/ 14764 h 66675"/>
                <a:gd name="connsiteX3" fmla="*/ 9049 w 47625"/>
                <a:gd name="connsiteY3" fmla="*/ 40481 h 66675"/>
                <a:gd name="connsiteX4" fmla="*/ 14764 w 47625"/>
                <a:gd name="connsiteY4" fmla="*/ 59531 h 66675"/>
                <a:gd name="connsiteX5" fmla="*/ 21431 w 47625"/>
                <a:gd name="connsiteY5" fmla="*/ 61436 h 66675"/>
                <a:gd name="connsiteX6" fmla="*/ 33814 w 47625"/>
                <a:gd name="connsiteY6" fmla="*/ 53816 h 66675"/>
                <a:gd name="connsiteX7" fmla="*/ 46196 w 47625"/>
                <a:gd name="connsiteY7" fmla="*/ 28099 h 66675"/>
                <a:gd name="connsiteX8" fmla="*/ 40481 w 47625"/>
                <a:gd name="connsiteY8" fmla="*/ 904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66675">
                  <a:moveTo>
                    <a:pt x="40481" y="9049"/>
                  </a:moveTo>
                  <a:cubicBezTo>
                    <a:pt x="38576" y="8096"/>
                    <a:pt x="35719" y="7144"/>
                    <a:pt x="33814" y="7144"/>
                  </a:cubicBezTo>
                  <a:cubicBezTo>
                    <a:pt x="29051" y="7144"/>
                    <a:pt x="24289" y="10001"/>
                    <a:pt x="21431" y="14764"/>
                  </a:cubicBezTo>
                  <a:lnTo>
                    <a:pt x="9049" y="40481"/>
                  </a:lnTo>
                  <a:cubicBezTo>
                    <a:pt x="5239" y="47149"/>
                    <a:pt x="7144" y="55721"/>
                    <a:pt x="14764" y="59531"/>
                  </a:cubicBezTo>
                  <a:cubicBezTo>
                    <a:pt x="16669" y="60484"/>
                    <a:pt x="19526" y="61436"/>
                    <a:pt x="21431" y="61436"/>
                  </a:cubicBezTo>
                  <a:cubicBezTo>
                    <a:pt x="26194" y="61436"/>
                    <a:pt x="30956" y="58579"/>
                    <a:pt x="33814" y="53816"/>
                  </a:cubicBezTo>
                  <a:lnTo>
                    <a:pt x="46196" y="28099"/>
                  </a:lnTo>
                  <a:cubicBezTo>
                    <a:pt x="49054" y="21431"/>
                    <a:pt x="47149" y="12859"/>
                    <a:pt x="40481" y="9049"/>
                  </a:cubicBezTo>
                </a:path>
              </a:pathLst>
            </a:custGeom>
            <a:grpFill/>
            <a:ln w="9525" cap="flat">
              <a:noFill/>
              <a:prstDash val="solid"/>
              <a:miter/>
            </a:ln>
          </p:spPr>
          <p:txBody>
            <a:bodyPr rtlCol="0" anchor="ctr"/>
            <a:lstStyle/>
            <a:p>
              <a:endParaRPr lang="en-US" dirty="0"/>
            </a:p>
          </p:txBody>
        </p:sp>
      </p:grpSp>
      <p:sp>
        <p:nvSpPr>
          <p:cNvPr id="112" name="Rectangle 111">
            <a:extLst>
              <a:ext uri="{FF2B5EF4-FFF2-40B4-BE49-F238E27FC236}">
                <a16:creationId xmlns="" xmlns:a16="http://schemas.microsoft.com/office/drawing/2014/main" id="{C071D554-9504-40AA-8DB1-2098A1FA3EF4}"/>
              </a:ext>
            </a:extLst>
          </p:cNvPr>
          <p:cNvSpPr/>
          <p:nvPr/>
        </p:nvSpPr>
        <p:spPr>
          <a:xfrm>
            <a:off x="1844016" y="1726546"/>
            <a:ext cx="2306507" cy="400110"/>
          </a:xfrm>
          <a:prstGeom prst="rect">
            <a:avLst/>
          </a:prstGeom>
        </p:spPr>
        <p:txBody>
          <a:bodyPr lIns="0" tIns="0" rIns="0" anchor="t" anchorCtr="0">
            <a:noAutofit/>
          </a:bodyPr>
          <a:lstStyle/>
          <a:p>
            <a:pPr lvl="0">
              <a:defRPr/>
            </a:pPr>
            <a:r>
              <a:rPr lang="en-US" sz="1600" b="1" dirty="0">
                <a:solidFill>
                  <a:prstClr val="white"/>
                </a:solidFill>
              </a:rPr>
              <a:t>Business Applications</a:t>
            </a:r>
          </a:p>
        </p:txBody>
      </p:sp>
      <p:sp>
        <p:nvSpPr>
          <p:cNvPr id="113" name="Rectangle 112">
            <a:extLst>
              <a:ext uri="{FF2B5EF4-FFF2-40B4-BE49-F238E27FC236}">
                <a16:creationId xmlns="" xmlns:a16="http://schemas.microsoft.com/office/drawing/2014/main" id="{452E55D0-88D7-4E63-9440-89F7E2A010B4}"/>
              </a:ext>
            </a:extLst>
          </p:cNvPr>
          <p:cNvSpPr/>
          <p:nvPr/>
        </p:nvSpPr>
        <p:spPr>
          <a:xfrm>
            <a:off x="6940619" y="1726546"/>
            <a:ext cx="2306507" cy="400110"/>
          </a:xfrm>
          <a:prstGeom prst="rect">
            <a:avLst/>
          </a:prstGeom>
        </p:spPr>
        <p:txBody>
          <a:bodyPr lIns="0" tIns="0" rIns="0" anchor="t" anchorCtr="0">
            <a:noAutofit/>
          </a:bodyPr>
          <a:lstStyle/>
          <a:p>
            <a:pPr lvl="0">
              <a:defRPr/>
            </a:pPr>
            <a:r>
              <a:rPr lang="en-US" sz="1600" b="1" dirty="0">
                <a:solidFill>
                  <a:prstClr val="white"/>
                </a:solidFill>
              </a:rPr>
              <a:t>Artificial Intelligence</a:t>
            </a:r>
          </a:p>
        </p:txBody>
      </p:sp>
      <p:grpSp>
        <p:nvGrpSpPr>
          <p:cNvPr id="140" name="Group 72">
            <a:extLst>
              <a:ext uri="{FF2B5EF4-FFF2-40B4-BE49-F238E27FC236}">
                <a16:creationId xmlns="" xmlns:a16="http://schemas.microsoft.com/office/drawing/2014/main" id="{8DC5A3DC-89E6-4B8D-BA04-609FAD6C5DB4}"/>
              </a:ext>
            </a:extLst>
          </p:cNvPr>
          <p:cNvGrpSpPr>
            <a:grpSpLocks noChangeAspect="1"/>
          </p:cNvGrpSpPr>
          <p:nvPr/>
        </p:nvGrpSpPr>
        <p:grpSpPr bwMode="auto">
          <a:xfrm>
            <a:off x="6379384" y="1744571"/>
            <a:ext cx="293898" cy="293898"/>
            <a:chOff x="569" y="935"/>
            <a:chExt cx="879" cy="879"/>
          </a:xfrm>
          <a:solidFill>
            <a:srgbClr val="6D2077"/>
          </a:solidFill>
        </p:grpSpPr>
        <p:sp>
          <p:nvSpPr>
            <p:cNvPr id="141" name="Freeform 73">
              <a:extLst>
                <a:ext uri="{FF2B5EF4-FFF2-40B4-BE49-F238E27FC236}">
                  <a16:creationId xmlns="" xmlns:a16="http://schemas.microsoft.com/office/drawing/2014/main" id="{2E114AA2-064A-4CBE-9E7F-7C30DA37D0D3}"/>
                </a:ext>
              </a:extLst>
            </p:cNvPr>
            <p:cNvSpPr>
              <a:spLocks/>
            </p:cNvSpPr>
            <p:nvPr/>
          </p:nvSpPr>
          <p:spPr bwMode="auto">
            <a:xfrm>
              <a:off x="1311" y="1403"/>
              <a:ext cx="137" cy="57"/>
            </a:xfrm>
            <a:custGeom>
              <a:avLst/>
              <a:gdLst>
                <a:gd name="T0" fmla="*/ 43 w 58"/>
                <a:gd name="T1" fmla="*/ 0 h 24"/>
                <a:gd name="T2" fmla="*/ 58 w 58"/>
                <a:gd name="T3" fmla="*/ 12 h 24"/>
                <a:gd name="T4" fmla="*/ 43 w 58"/>
                <a:gd name="T5" fmla="*/ 24 h 24"/>
                <a:gd name="T6" fmla="*/ 0 w 58"/>
                <a:gd name="T7" fmla="*/ 24 h 24"/>
                <a:gd name="T8" fmla="*/ 0 w 58"/>
                <a:gd name="T9" fmla="*/ 0 h 24"/>
                <a:gd name="T10" fmla="*/ 43 w 58"/>
                <a:gd name="T11" fmla="*/ 0 h 24"/>
              </a:gdLst>
              <a:ahLst/>
              <a:cxnLst>
                <a:cxn ang="0">
                  <a:pos x="T0" y="T1"/>
                </a:cxn>
                <a:cxn ang="0">
                  <a:pos x="T2" y="T3"/>
                </a:cxn>
                <a:cxn ang="0">
                  <a:pos x="T4" y="T5"/>
                </a:cxn>
                <a:cxn ang="0">
                  <a:pos x="T6" y="T7"/>
                </a:cxn>
                <a:cxn ang="0">
                  <a:pos x="T8" y="T9"/>
                </a:cxn>
                <a:cxn ang="0">
                  <a:pos x="T10" y="T11"/>
                </a:cxn>
              </a:cxnLst>
              <a:rect l="0" t="0" r="r" b="b"/>
              <a:pathLst>
                <a:path w="58" h="24">
                  <a:moveTo>
                    <a:pt x="43" y="0"/>
                  </a:moveTo>
                  <a:cubicBezTo>
                    <a:pt x="56" y="0"/>
                    <a:pt x="58" y="6"/>
                    <a:pt x="58" y="12"/>
                  </a:cubicBezTo>
                  <a:cubicBezTo>
                    <a:pt x="58" y="18"/>
                    <a:pt x="56" y="24"/>
                    <a:pt x="43" y="24"/>
                  </a:cubicBezTo>
                  <a:cubicBezTo>
                    <a:pt x="0" y="24"/>
                    <a:pt x="0" y="24"/>
                    <a:pt x="0" y="24"/>
                  </a:cubicBezTo>
                  <a:cubicBezTo>
                    <a:pt x="0" y="0"/>
                    <a:pt x="0" y="0"/>
                    <a:pt x="0" y="0"/>
                  </a:cubicBezTo>
                  <a:cubicBezTo>
                    <a:pt x="43" y="0"/>
                    <a:pt x="43"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74">
              <a:extLst>
                <a:ext uri="{FF2B5EF4-FFF2-40B4-BE49-F238E27FC236}">
                  <a16:creationId xmlns="" xmlns:a16="http://schemas.microsoft.com/office/drawing/2014/main" id="{1F5FE990-AD8C-4196-9E19-326938CD9AE6}"/>
                </a:ext>
              </a:extLst>
            </p:cNvPr>
            <p:cNvSpPr>
              <a:spLocks/>
            </p:cNvSpPr>
            <p:nvPr/>
          </p:nvSpPr>
          <p:spPr bwMode="auto">
            <a:xfrm>
              <a:off x="1311" y="1290"/>
              <a:ext cx="137" cy="56"/>
            </a:xfrm>
            <a:custGeom>
              <a:avLst/>
              <a:gdLst>
                <a:gd name="T0" fmla="*/ 43 w 58"/>
                <a:gd name="T1" fmla="*/ 0 h 24"/>
                <a:gd name="T2" fmla="*/ 58 w 58"/>
                <a:gd name="T3" fmla="*/ 12 h 24"/>
                <a:gd name="T4" fmla="*/ 43 w 58"/>
                <a:gd name="T5" fmla="*/ 24 h 24"/>
                <a:gd name="T6" fmla="*/ 0 w 58"/>
                <a:gd name="T7" fmla="*/ 24 h 24"/>
                <a:gd name="T8" fmla="*/ 0 w 58"/>
                <a:gd name="T9" fmla="*/ 0 h 24"/>
                <a:gd name="T10" fmla="*/ 43 w 58"/>
                <a:gd name="T11" fmla="*/ 0 h 24"/>
              </a:gdLst>
              <a:ahLst/>
              <a:cxnLst>
                <a:cxn ang="0">
                  <a:pos x="T0" y="T1"/>
                </a:cxn>
                <a:cxn ang="0">
                  <a:pos x="T2" y="T3"/>
                </a:cxn>
                <a:cxn ang="0">
                  <a:pos x="T4" y="T5"/>
                </a:cxn>
                <a:cxn ang="0">
                  <a:pos x="T6" y="T7"/>
                </a:cxn>
                <a:cxn ang="0">
                  <a:pos x="T8" y="T9"/>
                </a:cxn>
                <a:cxn ang="0">
                  <a:pos x="T10" y="T11"/>
                </a:cxn>
              </a:cxnLst>
              <a:rect l="0" t="0" r="r" b="b"/>
              <a:pathLst>
                <a:path w="58" h="24">
                  <a:moveTo>
                    <a:pt x="43" y="0"/>
                  </a:moveTo>
                  <a:cubicBezTo>
                    <a:pt x="56" y="0"/>
                    <a:pt x="58" y="6"/>
                    <a:pt x="58" y="12"/>
                  </a:cubicBezTo>
                  <a:cubicBezTo>
                    <a:pt x="58" y="18"/>
                    <a:pt x="56" y="24"/>
                    <a:pt x="43" y="24"/>
                  </a:cubicBezTo>
                  <a:cubicBezTo>
                    <a:pt x="0" y="24"/>
                    <a:pt x="0" y="24"/>
                    <a:pt x="0" y="24"/>
                  </a:cubicBezTo>
                  <a:cubicBezTo>
                    <a:pt x="0" y="0"/>
                    <a:pt x="0" y="0"/>
                    <a:pt x="0" y="0"/>
                  </a:cubicBezTo>
                  <a:cubicBezTo>
                    <a:pt x="43" y="0"/>
                    <a:pt x="43"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75">
              <a:extLst>
                <a:ext uri="{FF2B5EF4-FFF2-40B4-BE49-F238E27FC236}">
                  <a16:creationId xmlns="" xmlns:a16="http://schemas.microsoft.com/office/drawing/2014/main" id="{96B98493-9CC1-4F4D-8043-96748753AB32}"/>
                </a:ext>
              </a:extLst>
            </p:cNvPr>
            <p:cNvSpPr>
              <a:spLocks/>
            </p:cNvSpPr>
            <p:nvPr/>
          </p:nvSpPr>
          <p:spPr bwMode="auto">
            <a:xfrm>
              <a:off x="1311" y="1178"/>
              <a:ext cx="137" cy="57"/>
            </a:xfrm>
            <a:custGeom>
              <a:avLst/>
              <a:gdLst>
                <a:gd name="T0" fmla="*/ 43 w 58"/>
                <a:gd name="T1" fmla="*/ 0 h 24"/>
                <a:gd name="T2" fmla="*/ 58 w 58"/>
                <a:gd name="T3" fmla="*/ 12 h 24"/>
                <a:gd name="T4" fmla="*/ 43 w 58"/>
                <a:gd name="T5" fmla="*/ 24 h 24"/>
                <a:gd name="T6" fmla="*/ 0 w 58"/>
                <a:gd name="T7" fmla="*/ 24 h 24"/>
                <a:gd name="T8" fmla="*/ 0 w 58"/>
                <a:gd name="T9" fmla="*/ 0 h 24"/>
                <a:gd name="T10" fmla="*/ 43 w 58"/>
                <a:gd name="T11" fmla="*/ 0 h 24"/>
              </a:gdLst>
              <a:ahLst/>
              <a:cxnLst>
                <a:cxn ang="0">
                  <a:pos x="T0" y="T1"/>
                </a:cxn>
                <a:cxn ang="0">
                  <a:pos x="T2" y="T3"/>
                </a:cxn>
                <a:cxn ang="0">
                  <a:pos x="T4" y="T5"/>
                </a:cxn>
                <a:cxn ang="0">
                  <a:pos x="T6" y="T7"/>
                </a:cxn>
                <a:cxn ang="0">
                  <a:pos x="T8" y="T9"/>
                </a:cxn>
                <a:cxn ang="0">
                  <a:pos x="T10" y="T11"/>
                </a:cxn>
              </a:cxnLst>
              <a:rect l="0" t="0" r="r" b="b"/>
              <a:pathLst>
                <a:path w="58" h="24">
                  <a:moveTo>
                    <a:pt x="43" y="0"/>
                  </a:moveTo>
                  <a:cubicBezTo>
                    <a:pt x="56" y="0"/>
                    <a:pt x="58" y="7"/>
                    <a:pt x="58" y="12"/>
                  </a:cubicBezTo>
                  <a:cubicBezTo>
                    <a:pt x="58" y="18"/>
                    <a:pt x="56" y="24"/>
                    <a:pt x="43" y="24"/>
                  </a:cubicBezTo>
                  <a:cubicBezTo>
                    <a:pt x="0" y="24"/>
                    <a:pt x="0" y="24"/>
                    <a:pt x="0" y="24"/>
                  </a:cubicBezTo>
                  <a:cubicBezTo>
                    <a:pt x="0" y="0"/>
                    <a:pt x="0" y="0"/>
                    <a:pt x="0" y="0"/>
                  </a:cubicBezTo>
                  <a:cubicBezTo>
                    <a:pt x="43" y="0"/>
                    <a:pt x="43"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76">
              <a:extLst>
                <a:ext uri="{FF2B5EF4-FFF2-40B4-BE49-F238E27FC236}">
                  <a16:creationId xmlns="" xmlns:a16="http://schemas.microsoft.com/office/drawing/2014/main" id="{1E15D231-F176-48A9-AF0E-9565879EF4BF}"/>
                </a:ext>
              </a:extLst>
            </p:cNvPr>
            <p:cNvSpPr>
              <a:spLocks/>
            </p:cNvSpPr>
            <p:nvPr/>
          </p:nvSpPr>
          <p:spPr bwMode="auto">
            <a:xfrm>
              <a:off x="1311" y="1514"/>
              <a:ext cx="137" cy="57"/>
            </a:xfrm>
            <a:custGeom>
              <a:avLst/>
              <a:gdLst>
                <a:gd name="T0" fmla="*/ 43 w 58"/>
                <a:gd name="T1" fmla="*/ 0 h 24"/>
                <a:gd name="T2" fmla="*/ 58 w 58"/>
                <a:gd name="T3" fmla="*/ 12 h 24"/>
                <a:gd name="T4" fmla="*/ 43 w 58"/>
                <a:gd name="T5" fmla="*/ 24 h 24"/>
                <a:gd name="T6" fmla="*/ 0 w 58"/>
                <a:gd name="T7" fmla="*/ 24 h 24"/>
                <a:gd name="T8" fmla="*/ 0 w 58"/>
                <a:gd name="T9" fmla="*/ 0 h 24"/>
                <a:gd name="T10" fmla="*/ 43 w 58"/>
                <a:gd name="T11" fmla="*/ 0 h 24"/>
              </a:gdLst>
              <a:ahLst/>
              <a:cxnLst>
                <a:cxn ang="0">
                  <a:pos x="T0" y="T1"/>
                </a:cxn>
                <a:cxn ang="0">
                  <a:pos x="T2" y="T3"/>
                </a:cxn>
                <a:cxn ang="0">
                  <a:pos x="T4" y="T5"/>
                </a:cxn>
                <a:cxn ang="0">
                  <a:pos x="T6" y="T7"/>
                </a:cxn>
                <a:cxn ang="0">
                  <a:pos x="T8" y="T9"/>
                </a:cxn>
                <a:cxn ang="0">
                  <a:pos x="T10" y="T11"/>
                </a:cxn>
              </a:cxnLst>
              <a:rect l="0" t="0" r="r" b="b"/>
              <a:pathLst>
                <a:path w="58" h="24">
                  <a:moveTo>
                    <a:pt x="43" y="0"/>
                  </a:moveTo>
                  <a:cubicBezTo>
                    <a:pt x="56" y="0"/>
                    <a:pt x="58" y="7"/>
                    <a:pt x="58" y="12"/>
                  </a:cubicBezTo>
                  <a:cubicBezTo>
                    <a:pt x="58" y="18"/>
                    <a:pt x="56" y="24"/>
                    <a:pt x="43" y="24"/>
                  </a:cubicBezTo>
                  <a:cubicBezTo>
                    <a:pt x="0" y="24"/>
                    <a:pt x="0" y="24"/>
                    <a:pt x="0" y="24"/>
                  </a:cubicBezTo>
                  <a:cubicBezTo>
                    <a:pt x="0" y="0"/>
                    <a:pt x="0" y="0"/>
                    <a:pt x="0" y="0"/>
                  </a:cubicBezTo>
                  <a:cubicBezTo>
                    <a:pt x="43" y="0"/>
                    <a:pt x="43"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77">
              <a:extLst>
                <a:ext uri="{FF2B5EF4-FFF2-40B4-BE49-F238E27FC236}">
                  <a16:creationId xmlns="" xmlns:a16="http://schemas.microsoft.com/office/drawing/2014/main" id="{11664640-43A1-47E0-B27C-410A9BD9F203}"/>
                </a:ext>
              </a:extLst>
            </p:cNvPr>
            <p:cNvSpPr>
              <a:spLocks/>
            </p:cNvSpPr>
            <p:nvPr/>
          </p:nvSpPr>
          <p:spPr bwMode="auto">
            <a:xfrm>
              <a:off x="569" y="1290"/>
              <a:ext cx="137" cy="56"/>
            </a:xfrm>
            <a:custGeom>
              <a:avLst/>
              <a:gdLst>
                <a:gd name="T0" fmla="*/ 15 w 58"/>
                <a:gd name="T1" fmla="*/ 24 h 24"/>
                <a:gd name="T2" fmla="*/ 0 w 58"/>
                <a:gd name="T3" fmla="*/ 12 h 24"/>
                <a:gd name="T4" fmla="*/ 15 w 58"/>
                <a:gd name="T5" fmla="*/ 0 h 24"/>
                <a:gd name="T6" fmla="*/ 58 w 58"/>
                <a:gd name="T7" fmla="*/ 0 h 24"/>
                <a:gd name="T8" fmla="*/ 58 w 58"/>
                <a:gd name="T9" fmla="*/ 24 h 24"/>
                <a:gd name="T10" fmla="*/ 15 w 58"/>
                <a:gd name="T11" fmla="*/ 24 h 24"/>
              </a:gdLst>
              <a:ahLst/>
              <a:cxnLst>
                <a:cxn ang="0">
                  <a:pos x="T0" y="T1"/>
                </a:cxn>
                <a:cxn ang="0">
                  <a:pos x="T2" y="T3"/>
                </a:cxn>
                <a:cxn ang="0">
                  <a:pos x="T4" y="T5"/>
                </a:cxn>
                <a:cxn ang="0">
                  <a:pos x="T6" y="T7"/>
                </a:cxn>
                <a:cxn ang="0">
                  <a:pos x="T8" y="T9"/>
                </a:cxn>
                <a:cxn ang="0">
                  <a:pos x="T10" y="T11"/>
                </a:cxn>
              </a:cxnLst>
              <a:rect l="0" t="0" r="r" b="b"/>
              <a:pathLst>
                <a:path w="58" h="24">
                  <a:moveTo>
                    <a:pt x="15" y="24"/>
                  </a:moveTo>
                  <a:cubicBezTo>
                    <a:pt x="2" y="24"/>
                    <a:pt x="0" y="18"/>
                    <a:pt x="0" y="12"/>
                  </a:cubicBezTo>
                  <a:cubicBezTo>
                    <a:pt x="0" y="6"/>
                    <a:pt x="2" y="0"/>
                    <a:pt x="15" y="0"/>
                  </a:cubicBezTo>
                  <a:cubicBezTo>
                    <a:pt x="58" y="0"/>
                    <a:pt x="58" y="0"/>
                    <a:pt x="58" y="0"/>
                  </a:cubicBezTo>
                  <a:cubicBezTo>
                    <a:pt x="58" y="24"/>
                    <a:pt x="58" y="24"/>
                    <a:pt x="58" y="24"/>
                  </a:cubicBezTo>
                  <a:lnTo>
                    <a:pt x="1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78">
              <a:extLst>
                <a:ext uri="{FF2B5EF4-FFF2-40B4-BE49-F238E27FC236}">
                  <a16:creationId xmlns="" xmlns:a16="http://schemas.microsoft.com/office/drawing/2014/main" id="{15F85023-2605-42E7-A9B7-EDCA4B489F75}"/>
                </a:ext>
              </a:extLst>
            </p:cNvPr>
            <p:cNvSpPr>
              <a:spLocks/>
            </p:cNvSpPr>
            <p:nvPr/>
          </p:nvSpPr>
          <p:spPr bwMode="auto">
            <a:xfrm>
              <a:off x="569" y="1403"/>
              <a:ext cx="137" cy="57"/>
            </a:xfrm>
            <a:custGeom>
              <a:avLst/>
              <a:gdLst>
                <a:gd name="T0" fmla="*/ 15 w 58"/>
                <a:gd name="T1" fmla="*/ 24 h 24"/>
                <a:gd name="T2" fmla="*/ 0 w 58"/>
                <a:gd name="T3" fmla="*/ 12 h 24"/>
                <a:gd name="T4" fmla="*/ 15 w 58"/>
                <a:gd name="T5" fmla="*/ 0 h 24"/>
                <a:gd name="T6" fmla="*/ 58 w 58"/>
                <a:gd name="T7" fmla="*/ 0 h 24"/>
                <a:gd name="T8" fmla="*/ 58 w 58"/>
                <a:gd name="T9" fmla="*/ 24 h 24"/>
                <a:gd name="T10" fmla="*/ 15 w 58"/>
                <a:gd name="T11" fmla="*/ 24 h 24"/>
              </a:gdLst>
              <a:ahLst/>
              <a:cxnLst>
                <a:cxn ang="0">
                  <a:pos x="T0" y="T1"/>
                </a:cxn>
                <a:cxn ang="0">
                  <a:pos x="T2" y="T3"/>
                </a:cxn>
                <a:cxn ang="0">
                  <a:pos x="T4" y="T5"/>
                </a:cxn>
                <a:cxn ang="0">
                  <a:pos x="T6" y="T7"/>
                </a:cxn>
                <a:cxn ang="0">
                  <a:pos x="T8" y="T9"/>
                </a:cxn>
                <a:cxn ang="0">
                  <a:pos x="T10" y="T11"/>
                </a:cxn>
              </a:cxnLst>
              <a:rect l="0" t="0" r="r" b="b"/>
              <a:pathLst>
                <a:path w="58" h="24">
                  <a:moveTo>
                    <a:pt x="15" y="24"/>
                  </a:moveTo>
                  <a:cubicBezTo>
                    <a:pt x="2" y="24"/>
                    <a:pt x="0" y="18"/>
                    <a:pt x="0" y="12"/>
                  </a:cubicBezTo>
                  <a:cubicBezTo>
                    <a:pt x="0" y="6"/>
                    <a:pt x="2" y="0"/>
                    <a:pt x="15" y="0"/>
                  </a:cubicBezTo>
                  <a:cubicBezTo>
                    <a:pt x="58" y="0"/>
                    <a:pt x="58" y="0"/>
                    <a:pt x="58" y="0"/>
                  </a:cubicBezTo>
                  <a:cubicBezTo>
                    <a:pt x="58" y="24"/>
                    <a:pt x="58" y="24"/>
                    <a:pt x="58" y="24"/>
                  </a:cubicBezTo>
                  <a:lnTo>
                    <a:pt x="1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79">
              <a:extLst>
                <a:ext uri="{FF2B5EF4-FFF2-40B4-BE49-F238E27FC236}">
                  <a16:creationId xmlns="" xmlns:a16="http://schemas.microsoft.com/office/drawing/2014/main" id="{A96F22A4-3C35-4E93-B87E-E89414090BDF}"/>
                </a:ext>
              </a:extLst>
            </p:cNvPr>
            <p:cNvSpPr>
              <a:spLocks/>
            </p:cNvSpPr>
            <p:nvPr/>
          </p:nvSpPr>
          <p:spPr bwMode="auto">
            <a:xfrm>
              <a:off x="569" y="1514"/>
              <a:ext cx="137" cy="57"/>
            </a:xfrm>
            <a:custGeom>
              <a:avLst/>
              <a:gdLst>
                <a:gd name="T0" fmla="*/ 15 w 58"/>
                <a:gd name="T1" fmla="*/ 24 h 24"/>
                <a:gd name="T2" fmla="*/ 0 w 58"/>
                <a:gd name="T3" fmla="*/ 12 h 24"/>
                <a:gd name="T4" fmla="*/ 15 w 58"/>
                <a:gd name="T5" fmla="*/ 0 h 24"/>
                <a:gd name="T6" fmla="*/ 58 w 58"/>
                <a:gd name="T7" fmla="*/ 0 h 24"/>
                <a:gd name="T8" fmla="*/ 58 w 58"/>
                <a:gd name="T9" fmla="*/ 24 h 24"/>
                <a:gd name="T10" fmla="*/ 15 w 58"/>
                <a:gd name="T11" fmla="*/ 24 h 24"/>
              </a:gdLst>
              <a:ahLst/>
              <a:cxnLst>
                <a:cxn ang="0">
                  <a:pos x="T0" y="T1"/>
                </a:cxn>
                <a:cxn ang="0">
                  <a:pos x="T2" y="T3"/>
                </a:cxn>
                <a:cxn ang="0">
                  <a:pos x="T4" y="T5"/>
                </a:cxn>
                <a:cxn ang="0">
                  <a:pos x="T6" y="T7"/>
                </a:cxn>
                <a:cxn ang="0">
                  <a:pos x="T8" y="T9"/>
                </a:cxn>
                <a:cxn ang="0">
                  <a:pos x="T10" y="T11"/>
                </a:cxn>
              </a:cxnLst>
              <a:rect l="0" t="0" r="r" b="b"/>
              <a:pathLst>
                <a:path w="58" h="24">
                  <a:moveTo>
                    <a:pt x="15" y="24"/>
                  </a:moveTo>
                  <a:cubicBezTo>
                    <a:pt x="2" y="24"/>
                    <a:pt x="0" y="17"/>
                    <a:pt x="0" y="12"/>
                  </a:cubicBezTo>
                  <a:cubicBezTo>
                    <a:pt x="0" y="6"/>
                    <a:pt x="2" y="0"/>
                    <a:pt x="15" y="0"/>
                  </a:cubicBezTo>
                  <a:cubicBezTo>
                    <a:pt x="58" y="0"/>
                    <a:pt x="58" y="0"/>
                    <a:pt x="58" y="0"/>
                  </a:cubicBezTo>
                  <a:cubicBezTo>
                    <a:pt x="58" y="24"/>
                    <a:pt x="58" y="24"/>
                    <a:pt x="58" y="24"/>
                  </a:cubicBezTo>
                  <a:cubicBezTo>
                    <a:pt x="15" y="24"/>
                    <a:pt x="15" y="24"/>
                    <a:pt x="1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80">
              <a:extLst>
                <a:ext uri="{FF2B5EF4-FFF2-40B4-BE49-F238E27FC236}">
                  <a16:creationId xmlns="" xmlns:a16="http://schemas.microsoft.com/office/drawing/2014/main" id="{B6861639-1F44-4E10-9BF0-08AD721F1E26}"/>
                </a:ext>
              </a:extLst>
            </p:cNvPr>
            <p:cNvSpPr>
              <a:spLocks/>
            </p:cNvSpPr>
            <p:nvPr/>
          </p:nvSpPr>
          <p:spPr bwMode="auto">
            <a:xfrm>
              <a:off x="569" y="1178"/>
              <a:ext cx="137" cy="57"/>
            </a:xfrm>
            <a:custGeom>
              <a:avLst/>
              <a:gdLst>
                <a:gd name="T0" fmla="*/ 15 w 58"/>
                <a:gd name="T1" fmla="*/ 24 h 24"/>
                <a:gd name="T2" fmla="*/ 0 w 58"/>
                <a:gd name="T3" fmla="*/ 12 h 24"/>
                <a:gd name="T4" fmla="*/ 15 w 58"/>
                <a:gd name="T5" fmla="*/ 0 h 24"/>
                <a:gd name="T6" fmla="*/ 58 w 58"/>
                <a:gd name="T7" fmla="*/ 0 h 24"/>
                <a:gd name="T8" fmla="*/ 58 w 58"/>
                <a:gd name="T9" fmla="*/ 24 h 24"/>
                <a:gd name="T10" fmla="*/ 15 w 58"/>
                <a:gd name="T11" fmla="*/ 24 h 24"/>
              </a:gdLst>
              <a:ahLst/>
              <a:cxnLst>
                <a:cxn ang="0">
                  <a:pos x="T0" y="T1"/>
                </a:cxn>
                <a:cxn ang="0">
                  <a:pos x="T2" y="T3"/>
                </a:cxn>
                <a:cxn ang="0">
                  <a:pos x="T4" y="T5"/>
                </a:cxn>
                <a:cxn ang="0">
                  <a:pos x="T6" y="T7"/>
                </a:cxn>
                <a:cxn ang="0">
                  <a:pos x="T8" y="T9"/>
                </a:cxn>
                <a:cxn ang="0">
                  <a:pos x="T10" y="T11"/>
                </a:cxn>
              </a:cxnLst>
              <a:rect l="0" t="0" r="r" b="b"/>
              <a:pathLst>
                <a:path w="58" h="24">
                  <a:moveTo>
                    <a:pt x="15" y="24"/>
                  </a:moveTo>
                  <a:cubicBezTo>
                    <a:pt x="2" y="24"/>
                    <a:pt x="0" y="17"/>
                    <a:pt x="0" y="12"/>
                  </a:cubicBezTo>
                  <a:cubicBezTo>
                    <a:pt x="0" y="6"/>
                    <a:pt x="2" y="0"/>
                    <a:pt x="15" y="0"/>
                  </a:cubicBezTo>
                  <a:cubicBezTo>
                    <a:pt x="58" y="0"/>
                    <a:pt x="58" y="0"/>
                    <a:pt x="58" y="0"/>
                  </a:cubicBezTo>
                  <a:cubicBezTo>
                    <a:pt x="58" y="24"/>
                    <a:pt x="58" y="24"/>
                    <a:pt x="58" y="24"/>
                  </a:cubicBezTo>
                  <a:cubicBezTo>
                    <a:pt x="15" y="24"/>
                    <a:pt x="15" y="24"/>
                    <a:pt x="1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81">
              <a:extLst>
                <a:ext uri="{FF2B5EF4-FFF2-40B4-BE49-F238E27FC236}">
                  <a16:creationId xmlns="" xmlns:a16="http://schemas.microsoft.com/office/drawing/2014/main" id="{DB55F5D5-7088-4029-AE68-3CBD190BA315}"/>
                </a:ext>
              </a:extLst>
            </p:cNvPr>
            <p:cNvSpPr>
              <a:spLocks/>
            </p:cNvSpPr>
            <p:nvPr/>
          </p:nvSpPr>
          <p:spPr bwMode="auto">
            <a:xfrm>
              <a:off x="1044" y="935"/>
              <a:ext cx="57" cy="137"/>
            </a:xfrm>
            <a:custGeom>
              <a:avLst/>
              <a:gdLst>
                <a:gd name="T0" fmla="*/ 0 w 24"/>
                <a:gd name="T1" fmla="*/ 15 h 58"/>
                <a:gd name="T2" fmla="*/ 12 w 24"/>
                <a:gd name="T3" fmla="*/ 0 h 58"/>
                <a:gd name="T4" fmla="*/ 24 w 24"/>
                <a:gd name="T5" fmla="*/ 15 h 58"/>
                <a:gd name="T6" fmla="*/ 24 w 24"/>
                <a:gd name="T7" fmla="*/ 58 h 58"/>
                <a:gd name="T8" fmla="*/ 0 w 24"/>
                <a:gd name="T9" fmla="*/ 58 h 58"/>
                <a:gd name="T10" fmla="*/ 0 w 24"/>
                <a:gd name="T11" fmla="*/ 15 h 58"/>
              </a:gdLst>
              <a:ahLst/>
              <a:cxnLst>
                <a:cxn ang="0">
                  <a:pos x="T0" y="T1"/>
                </a:cxn>
                <a:cxn ang="0">
                  <a:pos x="T2" y="T3"/>
                </a:cxn>
                <a:cxn ang="0">
                  <a:pos x="T4" y="T5"/>
                </a:cxn>
                <a:cxn ang="0">
                  <a:pos x="T6" y="T7"/>
                </a:cxn>
                <a:cxn ang="0">
                  <a:pos x="T8" y="T9"/>
                </a:cxn>
                <a:cxn ang="0">
                  <a:pos x="T10" y="T11"/>
                </a:cxn>
              </a:cxnLst>
              <a:rect l="0" t="0" r="r" b="b"/>
              <a:pathLst>
                <a:path w="24" h="58">
                  <a:moveTo>
                    <a:pt x="0" y="15"/>
                  </a:moveTo>
                  <a:cubicBezTo>
                    <a:pt x="0" y="3"/>
                    <a:pt x="7" y="0"/>
                    <a:pt x="12" y="0"/>
                  </a:cubicBezTo>
                  <a:cubicBezTo>
                    <a:pt x="18" y="0"/>
                    <a:pt x="24" y="2"/>
                    <a:pt x="24" y="15"/>
                  </a:cubicBezTo>
                  <a:cubicBezTo>
                    <a:pt x="24" y="58"/>
                    <a:pt x="24" y="58"/>
                    <a:pt x="24" y="58"/>
                  </a:cubicBezTo>
                  <a:cubicBezTo>
                    <a:pt x="0" y="58"/>
                    <a:pt x="0" y="58"/>
                    <a:pt x="0" y="58"/>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82">
              <a:extLst>
                <a:ext uri="{FF2B5EF4-FFF2-40B4-BE49-F238E27FC236}">
                  <a16:creationId xmlns="" xmlns:a16="http://schemas.microsoft.com/office/drawing/2014/main" id="{A6247EBC-9B6F-4850-A268-60E4B8CD6C09}"/>
                </a:ext>
              </a:extLst>
            </p:cNvPr>
            <p:cNvSpPr>
              <a:spLocks/>
            </p:cNvSpPr>
            <p:nvPr/>
          </p:nvSpPr>
          <p:spPr bwMode="auto">
            <a:xfrm>
              <a:off x="931" y="935"/>
              <a:ext cx="57" cy="137"/>
            </a:xfrm>
            <a:custGeom>
              <a:avLst/>
              <a:gdLst>
                <a:gd name="T0" fmla="*/ 0 w 24"/>
                <a:gd name="T1" fmla="*/ 15 h 58"/>
                <a:gd name="T2" fmla="*/ 12 w 24"/>
                <a:gd name="T3" fmla="*/ 0 h 58"/>
                <a:gd name="T4" fmla="*/ 24 w 24"/>
                <a:gd name="T5" fmla="*/ 15 h 58"/>
                <a:gd name="T6" fmla="*/ 24 w 24"/>
                <a:gd name="T7" fmla="*/ 58 h 58"/>
                <a:gd name="T8" fmla="*/ 0 w 24"/>
                <a:gd name="T9" fmla="*/ 58 h 58"/>
                <a:gd name="T10" fmla="*/ 0 w 24"/>
                <a:gd name="T11" fmla="*/ 15 h 58"/>
              </a:gdLst>
              <a:ahLst/>
              <a:cxnLst>
                <a:cxn ang="0">
                  <a:pos x="T0" y="T1"/>
                </a:cxn>
                <a:cxn ang="0">
                  <a:pos x="T2" y="T3"/>
                </a:cxn>
                <a:cxn ang="0">
                  <a:pos x="T4" y="T5"/>
                </a:cxn>
                <a:cxn ang="0">
                  <a:pos x="T6" y="T7"/>
                </a:cxn>
                <a:cxn ang="0">
                  <a:pos x="T8" y="T9"/>
                </a:cxn>
                <a:cxn ang="0">
                  <a:pos x="T10" y="T11"/>
                </a:cxn>
              </a:cxnLst>
              <a:rect l="0" t="0" r="r" b="b"/>
              <a:pathLst>
                <a:path w="24" h="58">
                  <a:moveTo>
                    <a:pt x="0" y="15"/>
                  </a:moveTo>
                  <a:cubicBezTo>
                    <a:pt x="0" y="3"/>
                    <a:pt x="7" y="0"/>
                    <a:pt x="12" y="0"/>
                  </a:cubicBezTo>
                  <a:cubicBezTo>
                    <a:pt x="18" y="0"/>
                    <a:pt x="24" y="2"/>
                    <a:pt x="24" y="15"/>
                  </a:cubicBezTo>
                  <a:cubicBezTo>
                    <a:pt x="24" y="58"/>
                    <a:pt x="24" y="58"/>
                    <a:pt x="24" y="58"/>
                  </a:cubicBezTo>
                  <a:cubicBezTo>
                    <a:pt x="0" y="58"/>
                    <a:pt x="0" y="58"/>
                    <a:pt x="0" y="58"/>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83">
              <a:extLst>
                <a:ext uri="{FF2B5EF4-FFF2-40B4-BE49-F238E27FC236}">
                  <a16:creationId xmlns="" xmlns:a16="http://schemas.microsoft.com/office/drawing/2014/main" id="{D549A018-8B35-47B6-92CB-7AD664151044}"/>
                </a:ext>
              </a:extLst>
            </p:cNvPr>
            <p:cNvSpPr>
              <a:spLocks/>
            </p:cNvSpPr>
            <p:nvPr/>
          </p:nvSpPr>
          <p:spPr bwMode="auto">
            <a:xfrm>
              <a:off x="822" y="935"/>
              <a:ext cx="55" cy="137"/>
            </a:xfrm>
            <a:custGeom>
              <a:avLst/>
              <a:gdLst>
                <a:gd name="T0" fmla="*/ 0 w 23"/>
                <a:gd name="T1" fmla="*/ 15 h 58"/>
                <a:gd name="T2" fmla="*/ 11 w 23"/>
                <a:gd name="T3" fmla="*/ 0 h 58"/>
                <a:gd name="T4" fmla="*/ 23 w 23"/>
                <a:gd name="T5" fmla="*/ 15 h 58"/>
                <a:gd name="T6" fmla="*/ 23 w 23"/>
                <a:gd name="T7" fmla="*/ 58 h 58"/>
                <a:gd name="T8" fmla="*/ 0 w 23"/>
                <a:gd name="T9" fmla="*/ 58 h 58"/>
                <a:gd name="T10" fmla="*/ 0 w 23"/>
                <a:gd name="T11" fmla="*/ 15 h 58"/>
              </a:gdLst>
              <a:ahLst/>
              <a:cxnLst>
                <a:cxn ang="0">
                  <a:pos x="T0" y="T1"/>
                </a:cxn>
                <a:cxn ang="0">
                  <a:pos x="T2" y="T3"/>
                </a:cxn>
                <a:cxn ang="0">
                  <a:pos x="T4" y="T5"/>
                </a:cxn>
                <a:cxn ang="0">
                  <a:pos x="T6" y="T7"/>
                </a:cxn>
                <a:cxn ang="0">
                  <a:pos x="T8" y="T9"/>
                </a:cxn>
                <a:cxn ang="0">
                  <a:pos x="T10" y="T11"/>
                </a:cxn>
              </a:cxnLst>
              <a:rect l="0" t="0" r="r" b="b"/>
              <a:pathLst>
                <a:path w="23" h="58">
                  <a:moveTo>
                    <a:pt x="0" y="15"/>
                  </a:moveTo>
                  <a:cubicBezTo>
                    <a:pt x="0" y="3"/>
                    <a:pt x="6" y="0"/>
                    <a:pt x="11" y="0"/>
                  </a:cubicBezTo>
                  <a:cubicBezTo>
                    <a:pt x="17" y="0"/>
                    <a:pt x="23" y="2"/>
                    <a:pt x="23" y="15"/>
                  </a:cubicBezTo>
                  <a:cubicBezTo>
                    <a:pt x="23" y="58"/>
                    <a:pt x="23" y="58"/>
                    <a:pt x="23" y="58"/>
                  </a:cubicBezTo>
                  <a:cubicBezTo>
                    <a:pt x="0" y="58"/>
                    <a:pt x="0" y="58"/>
                    <a:pt x="0" y="58"/>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84">
              <a:extLst>
                <a:ext uri="{FF2B5EF4-FFF2-40B4-BE49-F238E27FC236}">
                  <a16:creationId xmlns="" xmlns:a16="http://schemas.microsoft.com/office/drawing/2014/main" id="{EFBBC55D-72D2-491E-A505-A3C3E636A9D5}"/>
                </a:ext>
              </a:extLst>
            </p:cNvPr>
            <p:cNvSpPr>
              <a:spLocks/>
            </p:cNvSpPr>
            <p:nvPr/>
          </p:nvSpPr>
          <p:spPr bwMode="auto">
            <a:xfrm>
              <a:off x="1158" y="935"/>
              <a:ext cx="57" cy="137"/>
            </a:xfrm>
            <a:custGeom>
              <a:avLst/>
              <a:gdLst>
                <a:gd name="T0" fmla="*/ 0 w 24"/>
                <a:gd name="T1" fmla="*/ 15 h 58"/>
                <a:gd name="T2" fmla="*/ 12 w 24"/>
                <a:gd name="T3" fmla="*/ 0 h 58"/>
                <a:gd name="T4" fmla="*/ 24 w 24"/>
                <a:gd name="T5" fmla="*/ 15 h 58"/>
                <a:gd name="T6" fmla="*/ 24 w 24"/>
                <a:gd name="T7" fmla="*/ 58 h 58"/>
                <a:gd name="T8" fmla="*/ 0 w 24"/>
                <a:gd name="T9" fmla="*/ 58 h 58"/>
                <a:gd name="T10" fmla="*/ 0 w 24"/>
                <a:gd name="T11" fmla="*/ 15 h 58"/>
              </a:gdLst>
              <a:ahLst/>
              <a:cxnLst>
                <a:cxn ang="0">
                  <a:pos x="T0" y="T1"/>
                </a:cxn>
                <a:cxn ang="0">
                  <a:pos x="T2" y="T3"/>
                </a:cxn>
                <a:cxn ang="0">
                  <a:pos x="T4" y="T5"/>
                </a:cxn>
                <a:cxn ang="0">
                  <a:pos x="T6" y="T7"/>
                </a:cxn>
                <a:cxn ang="0">
                  <a:pos x="T8" y="T9"/>
                </a:cxn>
                <a:cxn ang="0">
                  <a:pos x="T10" y="T11"/>
                </a:cxn>
              </a:cxnLst>
              <a:rect l="0" t="0" r="r" b="b"/>
              <a:pathLst>
                <a:path w="24" h="58">
                  <a:moveTo>
                    <a:pt x="0" y="15"/>
                  </a:moveTo>
                  <a:cubicBezTo>
                    <a:pt x="0" y="3"/>
                    <a:pt x="6" y="0"/>
                    <a:pt x="12" y="0"/>
                  </a:cubicBezTo>
                  <a:cubicBezTo>
                    <a:pt x="17" y="0"/>
                    <a:pt x="24" y="2"/>
                    <a:pt x="24" y="15"/>
                  </a:cubicBezTo>
                  <a:cubicBezTo>
                    <a:pt x="24" y="58"/>
                    <a:pt x="24" y="58"/>
                    <a:pt x="24" y="58"/>
                  </a:cubicBezTo>
                  <a:cubicBezTo>
                    <a:pt x="0" y="58"/>
                    <a:pt x="0" y="58"/>
                    <a:pt x="0" y="58"/>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85">
              <a:extLst>
                <a:ext uri="{FF2B5EF4-FFF2-40B4-BE49-F238E27FC236}">
                  <a16:creationId xmlns="" xmlns:a16="http://schemas.microsoft.com/office/drawing/2014/main" id="{664056E7-7E56-472E-A282-10EACD90486B}"/>
                </a:ext>
              </a:extLst>
            </p:cNvPr>
            <p:cNvSpPr>
              <a:spLocks/>
            </p:cNvSpPr>
            <p:nvPr/>
          </p:nvSpPr>
          <p:spPr bwMode="auto">
            <a:xfrm>
              <a:off x="931" y="1679"/>
              <a:ext cx="57" cy="135"/>
            </a:xfrm>
            <a:custGeom>
              <a:avLst/>
              <a:gdLst>
                <a:gd name="T0" fmla="*/ 24 w 24"/>
                <a:gd name="T1" fmla="*/ 43 h 57"/>
                <a:gd name="T2" fmla="*/ 12 w 24"/>
                <a:gd name="T3" fmla="*/ 57 h 57"/>
                <a:gd name="T4" fmla="*/ 0 w 24"/>
                <a:gd name="T5" fmla="*/ 43 h 57"/>
                <a:gd name="T6" fmla="*/ 0 w 24"/>
                <a:gd name="T7" fmla="*/ 0 h 57"/>
                <a:gd name="T8" fmla="*/ 24 w 24"/>
                <a:gd name="T9" fmla="*/ 0 h 57"/>
                <a:gd name="T10" fmla="*/ 24 w 24"/>
                <a:gd name="T11" fmla="*/ 43 h 57"/>
              </a:gdLst>
              <a:ahLst/>
              <a:cxnLst>
                <a:cxn ang="0">
                  <a:pos x="T0" y="T1"/>
                </a:cxn>
                <a:cxn ang="0">
                  <a:pos x="T2" y="T3"/>
                </a:cxn>
                <a:cxn ang="0">
                  <a:pos x="T4" y="T5"/>
                </a:cxn>
                <a:cxn ang="0">
                  <a:pos x="T6" y="T7"/>
                </a:cxn>
                <a:cxn ang="0">
                  <a:pos x="T8" y="T9"/>
                </a:cxn>
                <a:cxn ang="0">
                  <a:pos x="T10" y="T11"/>
                </a:cxn>
              </a:cxnLst>
              <a:rect l="0" t="0" r="r" b="b"/>
              <a:pathLst>
                <a:path w="24" h="57">
                  <a:moveTo>
                    <a:pt x="24" y="43"/>
                  </a:moveTo>
                  <a:cubicBezTo>
                    <a:pt x="24" y="55"/>
                    <a:pt x="18" y="57"/>
                    <a:pt x="12" y="57"/>
                  </a:cubicBezTo>
                  <a:cubicBezTo>
                    <a:pt x="7" y="57"/>
                    <a:pt x="0" y="55"/>
                    <a:pt x="0" y="43"/>
                  </a:cubicBezTo>
                  <a:cubicBezTo>
                    <a:pt x="0" y="0"/>
                    <a:pt x="0" y="0"/>
                    <a:pt x="0" y="0"/>
                  </a:cubicBezTo>
                  <a:cubicBezTo>
                    <a:pt x="24" y="0"/>
                    <a:pt x="24" y="0"/>
                    <a:pt x="24" y="0"/>
                  </a:cubicBezTo>
                  <a:cubicBezTo>
                    <a:pt x="24" y="43"/>
                    <a:pt x="24"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86">
              <a:extLst>
                <a:ext uri="{FF2B5EF4-FFF2-40B4-BE49-F238E27FC236}">
                  <a16:creationId xmlns="" xmlns:a16="http://schemas.microsoft.com/office/drawing/2014/main" id="{F8FD0A24-1090-49B3-B662-764BA4B823B4}"/>
                </a:ext>
              </a:extLst>
            </p:cNvPr>
            <p:cNvSpPr>
              <a:spLocks/>
            </p:cNvSpPr>
            <p:nvPr/>
          </p:nvSpPr>
          <p:spPr bwMode="auto">
            <a:xfrm>
              <a:off x="1044" y="1679"/>
              <a:ext cx="57" cy="135"/>
            </a:xfrm>
            <a:custGeom>
              <a:avLst/>
              <a:gdLst>
                <a:gd name="T0" fmla="*/ 24 w 24"/>
                <a:gd name="T1" fmla="*/ 43 h 57"/>
                <a:gd name="T2" fmla="*/ 12 w 24"/>
                <a:gd name="T3" fmla="*/ 57 h 57"/>
                <a:gd name="T4" fmla="*/ 0 w 24"/>
                <a:gd name="T5" fmla="*/ 43 h 57"/>
                <a:gd name="T6" fmla="*/ 0 w 24"/>
                <a:gd name="T7" fmla="*/ 0 h 57"/>
                <a:gd name="T8" fmla="*/ 24 w 24"/>
                <a:gd name="T9" fmla="*/ 0 h 57"/>
                <a:gd name="T10" fmla="*/ 24 w 24"/>
                <a:gd name="T11" fmla="*/ 43 h 57"/>
              </a:gdLst>
              <a:ahLst/>
              <a:cxnLst>
                <a:cxn ang="0">
                  <a:pos x="T0" y="T1"/>
                </a:cxn>
                <a:cxn ang="0">
                  <a:pos x="T2" y="T3"/>
                </a:cxn>
                <a:cxn ang="0">
                  <a:pos x="T4" y="T5"/>
                </a:cxn>
                <a:cxn ang="0">
                  <a:pos x="T6" y="T7"/>
                </a:cxn>
                <a:cxn ang="0">
                  <a:pos x="T8" y="T9"/>
                </a:cxn>
                <a:cxn ang="0">
                  <a:pos x="T10" y="T11"/>
                </a:cxn>
              </a:cxnLst>
              <a:rect l="0" t="0" r="r" b="b"/>
              <a:pathLst>
                <a:path w="24" h="57">
                  <a:moveTo>
                    <a:pt x="24" y="43"/>
                  </a:moveTo>
                  <a:cubicBezTo>
                    <a:pt x="24" y="55"/>
                    <a:pt x="18" y="57"/>
                    <a:pt x="12" y="57"/>
                  </a:cubicBezTo>
                  <a:cubicBezTo>
                    <a:pt x="7" y="57"/>
                    <a:pt x="0" y="55"/>
                    <a:pt x="0" y="43"/>
                  </a:cubicBezTo>
                  <a:cubicBezTo>
                    <a:pt x="0" y="0"/>
                    <a:pt x="0" y="0"/>
                    <a:pt x="0" y="0"/>
                  </a:cubicBezTo>
                  <a:cubicBezTo>
                    <a:pt x="24" y="0"/>
                    <a:pt x="24" y="0"/>
                    <a:pt x="24" y="0"/>
                  </a:cubicBezTo>
                  <a:cubicBezTo>
                    <a:pt x="24" y="43"/>
                    <a:pt x="24"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87">
              <a:extLst>
                <a:ext uri="{FF2B5EF4-FFF2-40B4-BE49-F238E27FC236}">
                  <a16:creationId xmlns="" xmlns:a16="http://schemas.microsoft.com/office/drawing/2014/main" id="{110D11FF-A02B-4EC5-B88B-FB732647F805}"/>
                </a:ext>
              </a:extLst>
            </p:cNvPr>
            <p:cNvSpPr>
              <a:spLocks/>
            </p:cNvSpPr>
            <p:nvPr/>
          </p:nvSpPr>
          <p:spPr bwMode="auto">
            <a:xfrm>
              <a:off x="1155" y="1679"/>
              <a:ext cx="57" cy="135"/>
            </a:xfrm>
            <a:custGeom>
              <a:avLst/>
              <a:gdLst>
                <a:gd name="T0" fmla="*/ 24 w 24"/>
                <a:gd name="T1" fmla="*/ 43 h 57"/>
                <a:gd name="T2" fmla="*/ 12 w 24"/>
                <a:gd name="T3" fmla="*/ 57 h 57"/>
                <a:gd name="T4" fmla="*/ 0 w 24"/>
                <a:gd name="T5" fmla="*/ 43 h 57"/>
                <a:gd name="T6" fmla="*/ 0 w 24"/>
                <a:gd name="T7" fmla="*/ 0 h 57"/>
                <a:gd name="T8" fmla="*/ 24 w 24"/>
                <a:gd name="T9" fmla="*/ 0 h 57"/>
                <a:gd name="T10" fmla="*/ 24 w 24"/>
                <a:gd name="T11" fmla="*/ 43 h 57"/>
              </a:gdLst>
              <a:ahLst/>
              <a:cxnLst>
                <a:cxn ang="0">
                  <a:pos x="T0" y="T1"/>
                </a:cxn>
                <a:cxn ang="0">
                  <a:pos x="T2" y="T3"/>
                </a:cxn>
                <a:cxn ang="0">
                  <a:pos x="T4" y="T5"/>
                </a:cxn>
                <a:cxn ang="0">
                  <a:pos x="T6" y="T7"/>
                </a:cxn>
                <a:cxn ang="0">
                  <a:pos x="T8" y="T9"/>
                </a:cxn>
                <a:cxn ang="0">
                  <a:pos x="T10" y="T11"/>
                </a:cxn>
              </a:cxnLst>
              <a:rect l="0" t="0" r="r" b="b"/>
              <a:pathLst>
                <a:path w="24" h="57">
                  <a:moveTo>
                    <a:pt x="24" y="43"/>
                  </a:moveTo>
                  <a:cubicBezTo>
                    <a:pt x="24" y="55"/>
                    <a:pt x="18" y="57"/>
                    <a:pt x="12" y="57"/>
                  </a:cubicBezTo>
                  <a:cubicBezTo>
                    <a:pt x="7" y="57"/>
                    <a:pt x="0" y="55"/>
                    <a:pt x="0" y="43"/>
                  </a:cubicBezTo>
                  <a:cubicBezTo>
                    <a:pt x="0" y="0"/>
                    <a:pt x="0" y="0"/>
                    <a:pt x="0" y="0"/>
                  </a:cubicBezTo>
                  <a:cubicBezTo>
                    <a:pt x="24" y="0"/>
                    <a:pt x="24" y="0"/>
                    <a:pt x="24" y="0"/>
                  </a:cubicBezTo>
                  <a:cubicBezTo>
                    <a:pt x="24" y="43"/>
                    <a:pt x="24"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88">
              <a:extLst>
                <a:ext uri="{FF2B5EF4-FFF2-40B4-BE49-F238E27FC236}">
                  <a16:creationId xmlns="" xmlns:a16="http://schemas.microsoft.com/office/drawing/2014/main" id="{55FC76A9-3D70-4399-82DE-120F05F53F4F}"/>
                </a:ext>
              </a:extLst>
            </p:cNvPr>
            <p:cNvSpPr>
              <a:spLocks/>
            </p:cNvSpPr>
            <p:nvPr/>
          </p:nvSpPr>
          <p:spPr bwMode="auto">
            <a:xfrm>
              <a:off x="820" y="1679"/>
              <a:ext cx="57" cy="135"/>
            </a:xfrm>
            <a:custGeom>
              <a:avLst/>
              <a:gdLst>
                <a:gd name="T0" fmla="*/ 24 w 24"/>
                <a:gd name="T1" fmla="*/ 43 h 57"/>
                <a:gd name="T2" fmla="*/ 12 w 24"/>
                <a:gd name="T3" fmla="*/ 57 h 57"/>
                <a:gd name="T4" fmla="*/ 0 w 24"/>
                <a:gd name="T5" fmla="*/ 43 h 57"/>
                <a:gd name="T6" fmla="*/ 0 w 24"/>
                <a:gd name="T7" fmla="*/ 0 h 57"/>
                <a:gd name="T8" fmla="*/ 24 w 24"/>
                <a:gd name="T9" fmla="*/ 0 h 57"/>
                <a:gd name="T10" fmla="*/ 24 w 24"/>
                <a:gd name="T11" fmla="*/ 43 h 57"/>
              </a:gdLst>
              <a:ahLst/>
              <a:cxnLst>
                <a:cxn ang="0">
                  <a:pos x="T0" y="T1"/>
                </a:cxn>
                <a:cxn ang="0">
                  <a:pos x="T2" y="T3"/>
                </a:cxn>
                <a:cxn ang="0">
                  <a:pos x="T4" y="T5"/>
                </a:cxn>
                <a:cxn ang="0">
                  <a:pos x="T6" y="T7"/>
                </a:cxn>
                <a:cxn ang="0">
                  <a:pos x="T8" y="T9"/>
                </a:cxn>
                <a:cxn ang="0">
                  <a:pos x="T10" y="T11"/>
                </a:cxn>
              </a:cxnLst>
              <a:rect l="0" t="0" r="r" b="b"/>
              <a:pathLst>
                <a:path w="24" h="57">
                  <a:moveTo>
                    <a:pt x="24" y="43"/>
                  </a:moveTo>
                  <a:cubicBezTo>
                    <a:pt x="24" y="55"/>
                    <a:pt x="18" y="57"/>
                    <a:pt x="12" y="57"/>
                  </a:cubicBezTo>
                  <a:cubicBezTo>
                    <a:pt x="6" y="57"/>
                    <a:pt x="0" y="55"/>
                    <a:pt x="0" y="43"/>
                  </a:cubicBezTo>
                  <a:cubicBezTo>
                    <a:pt x="0" y="0"/>
                    <a:pt x="0" y="0"/>
                    <a:pt x="0" y="0"/>
                  </a:cubicBezTo>
                  <a:cubicBezTo>
                    <a:pt x="24" y="0"/>
                    <a:pt x="24" y="0"/>
                    <a:pt x="24" y="0"/>
                  </a:cubicBezTo>
                  <a:cubicBezTo>
                    <a:pt x="24" y="43"/>
                    <a:pt x="24"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89">
              <a:extLst>
                <a:ext uri="{FF2B5EF4-FFF2-40B4-BE49-F238E27FC236}">
                  <a16:creationId xmlns="" xmlns:a16="http://schemas.microsoft.com/office/drawing/2014/main" id="{C62EFA7D-A41E-466E-9E39-6E182A85A5EE}"/>
                </a:ext>
              </a:extLst>
            </p:cNvPr>
            <p:cNvSpPr>
              <a:spLocks noEditPoints="1"/>
            </p:cNvSpPr>
            <p:nvPr/>
          </p:nvSpPr>
          <p:spPr bwMode="auto">
            <a:xfrm>
              <a:off x="737" y="1103"/>
              <a:ext cx="555" cy="548"/>
            </a:xfrm>
            <a:custGeom>
              <a:avLst/>
              <a:gdLst>
                <a:gd name="T0" fmla="*/ 193 w 235"/>
                <a:gd name="T1" fmla="*/ 0 h 232"/>
                <a:gd name="T2" fmla="*/ 42 w 235"/>
                <a:gd name="T3" fmla="*/ 0 h 232"/>
                <a:gd name="T4" fmla="*/ 0 w 235"/>
                <a:gd name="T5" fmla="*/ 42 h 232"/>
                <a:gd name="T6" fmla="*/ 0 w 235"/>
                <a:gd name="T7" fmla="*/ 190 h 232"/>
                <a:gd name="T8" fmla="*/ 42 w 235"/>
                <a:gd name="T9" fmla="*/ 232 h 232"/>
                <a:gd name="T10" fmla="*/ 201 w 235"/>
                <a:gd name="T11" fmla="*/ 232 h 232"/>
                <a:gd name="T12" fmla="*/ 235 w 235"/>
                <a:gd name="T13" fmla="*/ 198 h 232"/>
                <a:gd name="T14" fmla="*/ 235 w 235"/>
                <a:gd name="T15" fmla="*/ 42 h 232"/>
                <a:gd name="T16" fmla="*/ 193 w 235"/>
                <a:gd name="T17" fmla="*/ 0 h 232"/>
                <a:gd name="T18" fmla="*/ 48 w 235"/>
                <a:gd name="T19" fmla="*/ 56 h 232"/>
                <a:gd name="T20" fmla="*/ 36 w 235"/>
                <a:gd name="T21" fmla="*/ 44 h 232"/>
                <a:gd name="T22" fmla="*/ 48 w 235"/>
                <a:gd name="T23" fmla="*/ 32 h 232"/>
                <a:gd name="T24" fmla="*/ 59 w 235"/>
                <a:gd name="T25" fmla="*/ 44 h 232"/>
                <a:gd name="T26" fmla="*/ 48 w 235"/>
                <a:gd name="T27" fmla="*/ 5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32">
                  <a:moveTo>
                    <a:pt x="193" y="0"/>
                  </a:moveTo>
                  <a:cubicBezTo>
                    <a:pt x="42" y="0"/>
                    <a:pt x="42" y="0"/>
                    <a:pt x="42" y="0"/>
                  </a:cubicBezTo>
                  <a:cubicBezTo>
                    <a:pt x="18" y="0"/>
                    <a:pt x="0" y="19"/>
                    <a:pt x="0" y="42"/>
                  </a:cubicBezTo>
                  <a:cubicBezTo>
                    <a:pt x="0" y="190"/>
                    <a:pt x="0" y="190"/>
                    <a:pt x="0" y="190"/>
                  </a:cubicBezTo>
                  <a:cubicBezTo>
                    <a:pt x="0" y="213"/>
                    <a:pt x="18" y="232"/>
                    <a:pt x="42" y="232"/>
                  </a:cubicBezTo>
                  <a:cubicBezTo>
                    <a:pt x="201" y="232"/>
                    <a:pt x="201" y="232"/>
                    <a:pt x="201" y="232"/>
                  </a:cubicBezTo>
                  <a:cubicBezTo>
                    <a:pt x="235" y="198"/>
                    <a:pt x="235" y="198"/>
                    <a:pt x="235" y="198"/>
                  </a:cubicBezTo>
                  <a:cubicBezTo>
                    <a:pt x="235" y="42"/>
                    <a:pt x="235" y="42"/>
                    <a:pt x="235" y="42"/>
                  </a:cubicBezTo>
                  <a:cubicBezTo>
                    <a:pt x="235" y="19"/>
                    <a:pt x="216" y="0"/>
                    <a:pt x="193" y="0"/>
                  </a:cubicBezTo>
                  <a:close/>
                  <a:moveTo>
                    <a:pt x="48" y="56"/>
                  </a:moveTo>
                  <a:cubicBezTo>
                    <a:pt x="41" y="56"/>
                    <a:pt x="36" y="50"/>
                    <a:pt x="36" y="44"/>
                  </a:cubicBezTo>
                  <a:cubicBezTo>
                    <a:pt x="36" y="37"/>
                    <a:pt x="41" y="32"/>
                    <a:pt x="48" y="32"/>
                  </a:cubicBezTo>
                  <a:cubicBezTo>
                    <a:pt x="54" y="32"/>
                    <a:pt x="59" y="37"/>
                    <a:pt x="59" y="44"/>
                  </a:cubicBezTo>
                  <a:cubicBezTo>
                    <a:pt x="59" y="50"/>
                    <a:pt x="54"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9" name="Freeform 14">
            <a:extLst>
              <a:ext uri="{FF2B5EF4-FFF2-40B4-BE49-F238E27FC236}">
                <a16:creationId xmlns="" xmlns:a16="http://schemas.microsoft.com/office/drawing/2014/main" id="{C8B48305-99DF-4248-8EBC-7D60A2B27286}"/>
              </a:ext>
            </a:extLst>
          </p:cNvPr>
          <p:cNvSpPr>
            <a:spLocks noEditPoints="1"/>
          </p:cNvSpPr>
          <p:nvPr/>
        </p:nvSpPr>
        <p:spPr bwMode="auto">
          <a:xfrm>
            <a:off x="1332137" y="1711382"/>
            <a:ext cx="180710" cy="342310"/>
          </a:xfrm>
          <a:custGeom>
            <a:avLst/>
            <a:gdLst>
              <a:gd name="T0" fmla="*/ 492 w 539"/>
              <a:gd name="T1" fmla="*/ 199 h 1021"/>
              <a:gd name="T2" fmla="*/ 504 w 539"/>
              <a:gd name="T3" fmla="*/ 154 h 1021"/>
              <a:gd name="T4" fmla="*/ 430 w 539"/>
              <a:gd name="T5" fmla="*/ 123 h 1021"/>
              <a:gd name="T6" fmla="*/ 367 w 539"/>
              <a:gd name="T7" fmla="*/ 0 h 1021"/>
              <a:gd name="T8" fmla="*/ 341 w 539"/>
              <a:gd name="T9" fmla="*/ 123 h 1021"/>
              <a:gd name="T10" fmla="*/ 201 w 539"/>
              <a:gd name="T11" fmla="*/ 0 h 1021"/>
              <a:gd name="T12" fmla="*/ 173 w 539"/>
              <a:gd name="T13" fmla="*/ 123 h 1021"/>
              <a:gd name="T14" fmla="*/ 109 w 539"/>
              <a:gd name="T15" fmla="*/ 154 h 1021"/>
              <a:gd name="T16" fmla="*/ 36 w 539"/>
              <a:gd name="T17" fmla="*/ 199 h 1021"/>
              <a:gd name="T18" fmla="*/ 48 w 539"/>
              <a:gd name="T19" fmla="*/ 940 h 1021"/>
              <a:gd name="T20" fmla="*/ 0 w 539"/>
              <a:gd name="T21" fmla="*/ 1021 h 1021"/>
              <a:gd name="T22" fmla="*/ 539 w 539"/>
              <a:gd name="T23" fmla="*/ 940 h 1021"/>
              <a:gd name="T24" fmla="*/ 492 w 539"/>
              <a:gd name="T25" fmla="*/ 940 h 1021"/>
              <a:gd name="T26" fmla="*/ 189 w 539"/>
              <a:gd name="T27" fmla="*/ 940 h 1021"/>
              <a:gd name="T28" fmla="*/ 123 w 539"/>
              <a:gd name="T29" fmla="*/ 872 h 1021"/>
              <a:gd name="T30" fmla="*/ 189 w 539"/>
              <a:gd name="T31" fmla="*/ 940 h 1021"/>
              <a:gd name="T32" fmla="*/ 189 w 539"/>
              <a:gd name="T33" fmla="*/ 940 h 1021"/>
              <a:gd name="T34" fmla="*/ 230 w 539"/>
              <a:gd name="T35" fmla="*/ 940 h 1021"/>
              <a:gd name="T36" fmla="*/ 312 w 539"/>
              <a:gd name="T37" fmla="*/ 869 h 1021"/>
              <a:gd name="T38" fmla="*/ 312 w 539"/>
              <a:gd name="T39" fmla="*/ 940 h 1021"/>
              <a:gd name="T40" fmla="*/ 419 w 539"/>
              <a:gd name="T41" fmla="*/ 940 h 1021"/>
              <a:gd name="T42" fmla="*/ 352 w 539"/>
              <a:gd name="T43" fmla="*/ 872 h 1021"/>
              <a:gd name="T44" fmla="*/ 419 w 539"/>
              <a:gd name="T45" fmla="*/ 940 h 1021"/>
              <a:gd name="T46" fmla="*/ 419 w 539"/>
              <a:gd name="T47" fmla="*/ 940 h 1021"/>
              <a:gd name="T48" fmla="*/ 123 w 539"/>
              <a:gd name="T49" fmla="*/ 824 h 1021"/>
              <a:gd name="T50" fmla="*/ 419 w 539"/>
              <a:gd name="T51" fmla="*/ 742 h 1021"/>
              <a:gd name="T52" fmla="*/ 419 w 539"/>
              <a:gd name="T53" fmla="*/ 824 h 1021"/>
              <a:gd name="T54" fmla="*/ 419 w 539"/>
              <a:gd name="T55" fmla="*/ 697 h 1021"/>
              <a:gd name="T56" fmla="*/ 123 w 539"/>
              <a:gd name="T57" fmla="*/ 617 h 1021"/>
              <a:gd name="T58" fmla="*/ 419 w 539"/>
              <a:gd name="T59" fmla="*/ 697 h 1021"/>
              <a:gd name="T60" fmla="*/ 419 w 539"/>
              <a:gd name="T61" fmla="*/ 697 h 1021"/>
              <a:gd name="T62" fmla="*/ 123 w 539"/>
              <a:gd name="T63" fmla="*/ 569 h 1021"/>
              <a:gd name="T64" fmla="*/ 419 w 539"/>
              <a:gd name="T65" fmla="*/ 487 h 1021"/>
              <a:gd name="T66" fmla="*/ 419 w 539"/>
              <a:gd name="T67" fmla="*/ 569 h 1021"/>
              <a:gd name="T68" fmla="*/ 419 w 539"/>
              <a:gd name="T69" fmla="*/ 442 h 1021"/>
              <a:gd name="T70" fmla="*/ 123 w 539"/>
              <a:gd name="T71" fmla="*/ 359 h 1021"/>
              <a:gd name="T72" fmla="*/ 419 w 539"/>
              <a:gd name="T73" fmla="*/ 442 h 1021"/>
              <a:gd name="T74" fmla="*/ 419 w 539"/>
              <a:gd name="T75" fmla="*/ 442 h 1021"/>
              <a:gd name="T76" fmla="*/ 123 w 539"/>
              <a:gd name="T77" fmla="*/ 312 h 1021"/>
              <a:gd name="T78" fmla="*/ 419 w 539"/>
              <a:gd name="T79" fmla="*/ 229 h 1021"/>
              <a:gd name="T80" fmla="*/ 419 w 539"/>
              <a:gd name="T81" fmla="*/ 31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9" h="1021">
                <a:moveTo>
                  <a:pt x="492" y="940"/>
                </a:moveTo>
                <a:lnTo>
                  <a:pt x="492" y="199"/>
                </a:lnTo>
                <a:lnTo>
                  <a:pt x="504" y="199"/>
                </a:lnTo>
                <a:lnTo>
                  <a:pt x="504" y="154"/>
                </a:lnTo>
                <a:lnTo>
                  <a:pt x="430" y="154"/>
                </a:lnTo>
                <a:lnTo>
                  <a:pt x="430" y="123"/>
                </a:lnTo>
                <a:lnTo>
                  <a:pt x="367" y="123"/>
                </a:lnTo>
                <a:lnTo>
                  <a:pt x="367" y="0"/>
                </a:lnTo>
                <a:lnTo>
                  <a:pt x="341" y="0"/>
                </a:lnTo>
                <a:lnTo>
                  <a:pt x="341" y="123"/>
                </a:lnTo>
                <a:lnTo>
                  <a:pt x="201" y="123"/>
                </a:lnTo>
                <a:lnTo>
                  <a:pt x="201" y="0"/>
                </a:lnTo>
                <a:lnTo>
                  <a:pt x="173" y="0"/>
                </a:lnTo>
                <a:lnTo>
                  <a:pt x="173" y="123"/>
                </a:lnTo>
                <a:lnTo>
                  <a:pt x="109" y="123"/>
                </a:lnTo>
                <a:lnTo>
                  <a:pt x="109" y="154"/>
                </a:lnTo>
                <a:lnTo>
                  <a:pt x="36" y="154"/>
                </a:lnTo>
                <a:lnTo>
                  <a:pt x="36" y="199"/>
                </a:lnTo>
                <a:lnTo>
                  <a:pt x="48" y="199"/>
                </a:lnTo>
                <a:lnTo>
                  <a:pt x="48" y="940"/>
                </a:lnTo>
                <a:lnTo>
                  <a:pt x="0" y="940"/>
                </a:lnTo>
                <a:lnTo>
                  <a:pt x="0" y="1021"/>
                </a:lnTo>
                <a:lnTo>
                  <a:pt x="539" y="1021"/>
                </a:lnTo>
                <a:lnTo>
                  <a:pt x="539" y="940"/>
                </a:lnTo>
                <a:lnTo>
                  <a:pt x="492" y="940"/>
                </a:lnTo>
                <a:lnTo>
                  <a:pt x="492" y="940"/>
                </a:lnTo>
                <a:lnTo>
                  <a:pt x="492" y="940"/>
                </a:lnTo>
                <a:close/>
                <a:moveTo>
                  <a:pt x="189" y="940"/>
                </a:moveTo>
                <a:lnTo>
                  <a:pt x="123" y="940"/>
                </a:lnTo>
                <a:lnTo>
                  <a:pt x="123" y="872"/>
                </a:lnTo>
                <a:lnTo>
                  <a:pt x="189" y="872"/>
                </a:lnTo>
                <a:lnTo>
                  <a:pt x="189" y="940"/>
                </a:lnTo>
                <a:lnTo>
                  <a:pt x="189" y="940"/>
                </a:lnTo>
                <a:lnTo>
                  <a:pt x="189" y="940"/>
                </a:lnTo>
                <a:close/>
                <a:moveTo>
                  <a:pt x="312" y="940"/>
                </a:moveTo>
                <a:lnTo>
                  <a:pt x="230" y="940"/>
                </a:lnTo>
                <a:lnTo>
                  <a:pt x="230" y="869"/>
                </a:lnTo>
                <a:lnTo>
                  <a:pt x="312" y="869"/>
                </a:lnTo>
                <a:lnTo>
                  <a:pt x="312" y="940"/>
                </a:lnTo>
                <a:lnTo>
                  <a:pt x="312" y="940"/>
                </a:lnTo>
                <a:lnTo>
                  <a:pt x="312" y="940"/>
                </a:lnTo>
                <a:close/>
                <a:moveTo>
                  <a:pt x="419" y="940"/>
                </a:moveTo>
                <a:lnTo>
                  <a:pt x="352" y="940"/>
                </a:lnTo>
                <a:lnTo>
                  <a:pt x="352" y="872"/>
                </a:lnTo>
                <a:lnTo>
                  <a:pt x="419" y="872"/>
                </a:lnTo>
                <a:lnTo>
                  <a:pt x="419" y="940"/>
                </a:lnTo>
                <a:lnTo>
                  <a:pt x="419" y="940"/>
                </a:lnTo>
                <a:lnTo>
                  <a:pt x="419" y="940"/>
                </a:lnTo>
                <a:close/>
                <a:moveTo>
                  <a:pt x="419" y="824"/>
                </a:moveTo>
                <a:lnTo>
                  <a:pt x="123" y="824"/>
                </a:lnTo>
                <a:lnTo>
                  <a:pt x="123" y="742"/>
                </a:lnTo>
                <a:lnTo>
                  <a:pt x="419" y="742"/>
                </a:lnTo>
                <a:lnTo>
                  <a:pt x="419" y="824"/>
                </a:lnTo>
                <a:lnTo>
                  <a:pt x="419" y="824"/>
                </a:lnTo>
                <a:lnTo>
                  <a:pt x="419" y="824"/>
                </a:lnTo>
                <a:close/>
                <a:moveTo>
                  <a:pt x="419" y="697"/>
                </a:moveTo>
                <a:lnTo>
                  <a:pt x="123" y="697"/>
                </a:lnTo>
                <a:lnTo>
                  <a:pt x="123" y="617"/>
                </a:lnTo>
                <a:lnTo>
                  <a:pt x="419" y="617"/>
                </a:lnTo>
                <a:lnTo>
                  <a:pt x="419" y="697"/>
                </a:lnTo>
                <a:lnTo>
                  <a:pt x="419" y="697"/>
                </a:lnTo>
                <a:lnTo>
                  <a:pt x="419" y="697"/>
                </a:lnTo>
                <a:close/>
                <a:moveTo>
                  <a:pt x="419" y="569"/>
                </a:moveTo>
                <a:lnTo>
                  <a:pt x="123" y="569"/>
                </a:lnTo>
                <a:lnTo>
                  <a:pt x="123" y="487"/>
                </a:lnTo>
                <a:lnTo>
                  <a:pt x="419" y="487"/>
                </a:lnTo>
                <a:lnTo>
                  <a:pt x="419" y="569"/>
                </a:lnTo>
                <a:lnTo>
                  <a:pt x="419" y="569"/>
                </a:lnTo>
                <a:lnTo>
                  <a:pt x="419" y="569"/>
                </a:lnTo>
                <a:close/>
                <a:moveTo>
                  <a:pt x="419" y="442"/>
                </a:moveTo>
                <a:lnTo>
                  <a:pt x="123" y="442"/>
                </a:lnTo>
                <a:lnTo>
                  <a:pt x="123" y="359"/>
                </a:lnTo>
                <a:lnTo>
                  <a:pt x="419" y="359"/>
                </a:lnTo>
                <a:lnTo>
                  <a:pt x="419" y="442"/>
                </a:lnTo>
                <a:lnTo>
                  <a:pt x="419" y="442"/>
                </a:lnTo>
                <a:lnTo>
                  <a:pt x="419" y="442"/>
                </a:lnTo>
                <a:close/>
                <a:moveTo>
                  <a:pt x="419" y="312"/>
                </a:moveTo>
                <a:lnTo>
                  <a:pt x="123" y="312"/>
                </a:lnTo>
                <a:lnTo>
                  <a:pt x="123" y="229"/>
                </a:lnTo>
                <a:lnTo>
                  <a:pt x="419" y="229"/>
                </a:lnTo>
                <a:lnTo>
                  <a:pt x="419" y="312"/>
                </a:lnTo>
                <a:lnTo>
                  <a:pt x="419" y="312"/>
                </a:lnTo>
                <a:lnTo>
                  <a:pt x="419" y="312"/>
                </a:lnTo>
                <a:close/>
              </a:path>
            </a:pathLst>
          </a:custGeom>
          <a:solidFill>
            <a:srgbClr val="470A68"/>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6" name="Picture 5">
            <a:extLst>
              <a:ext uri="{FF2B5EF4-FFF2-40B4-BE49-F238E27FC236}">
                <a16:creationId xmlns="" xmlns:a16="http://schemas.microsoft.com/office/drawing/2014/main" id="{C8FD2026-D925-4E86-9FC3-182E401BC575}"/>
              </a:ext>
            </a:extLst>
          </p:cNvPr>
          <p:cNvPicPr>
            <a:picLocks noChangeAspect="1"/>
          </p:cNvPicPr>
          <p:nvPr/>
        </p:nvPicPr>
        <p:blipFill rotWithShape="1">
          <a:blip r:embed="rId3"/>
          <a:srcRect l="8156"/>
          <a:stretch/>
        </p:blipFill>
        <p:spPr>
          <a:xfrm>
            <a:off x="1085138" y="4467103"/>
            <a:ext cx="5076178" cy="1392850"/>
          </a:xfrm>
          <a:prstGeom prst="rect">
            <a:avLst/>
          </a:prstGeom>
        </p:spPr>
      </p:pic>
      <p:sp>
        <p:nvSpPr>
          <p:cNvPr id="135" name="Rectangle 134">
            <a:extLst>
              <a:ext uri="{FF2B5EF4-FFF2-40B4-BE49-F238E27FC236}">
                <a16:creationId xmlns="" xmlns:a16="http://schemas.microsoft.com/office/drawing/2014/main" id="{91944B05-9F06-4C31-86E6-9B4287951A48}"/>
              </a:ext>
            </a:extLst>
          </p:cNvPr>
          <p:cNvSpPr/>
          <p:nvPr/>
        </p:nvSpPr>
        <p:spPr>
          <a:xfrm>
            <a:off x="2953359" y="2294031"/>
            <a:ext cx="2092524" cy="1985159"/>
          </a:xfrm>
          <a:prstGeom prst="rect">
            <a:avLst/>
          </a:prstGeom>
        </p:spPr>
        <p:txBody>
          <a:bodyPr wrap="square" anchor="ctr">
            <a:spAutoFit/>
          </a:bodyPr>
          <a:lstStyle/>
          <a:p>
            <a:pPr marL="0" marR="22000" lvl="0" indent="0" algn="l" defTabSz="914400" rtl="0" eaLnBrk="1" fontAlgn="auto" latinLnBrk="0" hangingPunct="1">
              <a:lnSpc>
                <a:spcPct val="100000"/>
              </a:lnSpc>
              <a:spcBef>
                <a:spcPts val="60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2018 Innovation Partner of the Year -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Consulting &amp; SI Cloud</a:t>
            </a:r>
          </a:p>
          <a:p>
            <a:pPr marL="0" marR="22000" lvl="0" indent="0" algn="l" defTabSz="914400" rtl="0" eaLnBrk="1" fontAlgn="auto" latinLnBrk="0" hangingPunct="1">
              <a:lnSpc>
                <a:spcPct val="100000"/>
              </a:lnSpc>
              <a:spcBef>
                <a:spcPts val="60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2018 Partner of the Year Finalist -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Health Award</a:t>
            </a:r>
          </a:p>
          <a:p>
            <a:pPr marL="0" marR="22000" lvl="0" indent="0" algn="l" defTabSz="914400" rtl="0" eaLnBrk="1" fontAlgn="auto" latinLnBrk="0" hangingPunct="1">
              <a:lnSpc>
                <a:spcPct val="100000"/>
              </a:lnSpc>
              <a:spcBef>
                <a:spcPts val="60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Application Development</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Data Analytics</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Customer Relationship Management</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Enterprise Resource Planning</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Collaboration and Content</a:t>
            </a:r>
          </a:p>
          <a:p>
            <a:pPr marL="0" marR="22000" lvl="0" indent="0" algn="l" defTabSz="914400" rtl="0" eaLnBrk="1" fontAlgn="auto" latinLnBrk="0" hangingPunct="1">
              <a:lnSpc>
                <a:spcPct val="100000"/>
              </a:lnSpc>
              <a:spcBef>
                <a:spcPts val="60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Silver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Data Platform</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Silver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Learning</a:t>
            </a:r>
          </a:p>
        </p:txBody>
      </p:sp>
      <p:cxnSp>
        <p:nvCxnSpPr>
          <p:cNvPr id="136" name="Straight Connector 135">
            <a:extLst>
              <a:ext uri="{FF2B5EF4-FFF2-40B4-BE49-F238E27FC236}">
                <a16:creationId xmlns="" xmlns:a16="http://schemas.microsoft.com/office/drawing/2014/main" id="{1958736F-C1B4-4B46-A611-03EE1D0A5D21}"/>
              </a:ext>
            </a:extLst>
          </p:cNvPr>
          <p:cNvCxnSpPr>
            <a:cxnSpLocks/>
          </p:cNvCxnSpPr>
          <p:nvPr/>
        </p:nvCxnSpPr>
        <p:spPr>
          <a:xfrm>
            <a:off x="2965653" y="2278192"/>
            <a:ext cx="0" cy="218476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 xmlns:a16="http://schemas.microsoft.com/office/drawing/2014/main" id="{F5B2D21C-01D3-46F8-B826-25A7C6290E23}"/>
              </a:ext>
            </a:extLst>
          </p:cNvPr>
          <p:cNvGrpSpPr/>
          <p:nvPr/>
        </p:nvGrpSpPr>
        <p:grpSpPr>
          <a:xfrm>
            <a:off x="4941382" y="2709813"/>
            <a:ext cx="1005840" cy="518236"/>
            <a:chOff x="5015456" y="6604186"/>
            <a:chExt cx="776571" cy="400110"/>
          </a:xfrm>
        </p:grpSpPr>
        <p:pic>
          <p:nvPicPr>
            <p:cNvPr id="138" name="Picture 2" descr="Image result for 2018/2019 Inner circle  microsoft">
              <a:extLst>
                <a:ext uri="{FF2B5EF4-FFF2-40B4-BE49-F238E27FC236}">
                  <a16:creationId xmlns="" xmlns:a16="http://schemas.microsoft.com/office/drawing/2014/main" id="{054D86A8-D920-4B8E-A9AE-7BC9B296E7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8359" y="6604186"/>
              <a:ext cx="713240" cy="400110"/>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Straight Connector 138">
              <a:extLst>
                <a:ext uri="{FF2B5EF4-FFF2-40B4-BE49-F238E27FC236}">
                  <a16:creationId xmlns="" xmlns:a16="http://schemas.microsoft.com/office/drawing/2014/main" id="{5D6DEB69-3CA3-4E65-8C15-9CDA4B6F0992}"/>
                </a:ext>
              </a:extLst>
            </p:cNvPr>
            <p:cNvCxnSpPr>
              <a:cxnSpLocks/>
            </p:cNvCxnSpPr>
            <p:nvPr/>
          </p:nvCxnSpPr>
          <p:spPr>
            <a:xfrm rot="10800000" flipH="1">
              <a:off x="5135412" y="6991674"/>
              <a:ext cx="527682" cy="0"/>
            </a:xfrm>
            <a:prstGeom prst="line">
              <a:avLst/>
            </a:prstGeom>
            <a:ln w="19050" cap="flat">
              <a:solidFill>
                <a:schemeClr val="accent4"/>
              </a:solidFil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 xmlns:a16="http://schemas.microsoft.com/office/drawing/2014/main" id="{931F63EF-A42B-4923-ABF7-A048487AB243}"/>
                </a:ext>
              </a:extLst>
            </p:cNvPr>
            <p:cNvSpPr/>
            <p:nvPr/>
          </p:nvSpPr>
          <p:spPr>
            <a:xfrm>
              <a:off x="5095417" y="6878081"/>
              <a:ext cx="606564" cy="86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59" name="TextBox 158">
              <a:extLst>
                <a:ext uri="{FF2B5EF4-FFF2-40B4-BE49-F238E27FC236}">
                  <a16:creationId xmlns="" xmlns:a16="http://schemas.microsoft.com/office/drawing/2014/main" id="{0D1B0D13-5A83-4890-B0EC-58EBA5851887}"/>
                </a:ext>
              </a:extLst>
            </p:cNvPr>
            <p:cNvSpPr txBox="1"/>
            <p:nvPr/>
          </p:nvSpPr>
          <p:spPr>
            <a:xfrm>
              <a:off x="5015456" y="6848026"/>
              <a:ext cx="776571" cy="106199"/>
            </a:xfrm>
            <a:prstGeom prst="rect">
              <a:avLst/>
            </a:prstGeom>
            <a:noFill/>
          </p:spPr>
          <p:txBody>
            <a:bodyPr wrap="square" lIns="54610" tIns="54610" rIns="54610" bIns="54610" rtlCol="0">
              <a:noAutofit/>
            </a:bodyPr>
            <a:lstStyle/>
            <a:p>
              <a:pPr algn="ctr">
                <a:spcAft>
                  <a:spcPts val="600"/>
                </a:spcAft>
              </a:pPr>
              <a:r>
                <a:rPr lang="en-US" sz="500" i="1" dirty="0">
                  <a:solidFill>
                    <a:srgbClr val="3B8FFF"/>
                  </a:solidFill>
                  <a:latin typeface="Segoe UI Light" panose="020B0502040204020203" pitchFamily="34" charset="0"/>
                  <a:cs typeface="Segoe UI Light" panose="020B0502040204020203" pitchFamily="34" charset="0"/>
                </a:rPr>
                <a:t>For Microsoft Artificial Intelligence</a:t>
              </a:r>
            </a:p>
          </p:txBody>
        </p:sp>
      </p:grpSp>
      <p:grpSp>
        <p:nvGrpSpPr>
          <p:cNvPr id="160" name="Group 159">
            <a:extLst>
              <a:ext uri="{FF2B5EF4-FFF2-40B4-BE49-F238E27FC236}">
                <a16:creationId xmlns="" xmlns:a16="http://schemas.microsoft.com/office/drawing/2014/main" id="{22F23673-D4B8-4AE8-AA9D-E5914893A363}"/>
              </a:ext>
            </a:extLst>
          </p:cNvPr>
          <p:cNvGrpSpPr/>
          <p:nvPr/>
        </p:nvGrpSpPr>
        <p:grpSpPr>
          <a:xfrm>
            <a:off x="4984004" y="3450163"/>
            <a:ext cx="923812" cy="518236"/>
            <a:chOff x="4159492" y="6591564"/>
            <a:chExt cx="713240" cy="400110"/>
          </a:xfrm>
        </p:grpSpPr>
        <p:pic>
          <p:nvPicPr>
            <p:cNvPr id="161" name="Picture 2" descr="Image result for 2018/2019 Inner circle  microsoft">
              <a:extLst>
                <a:ext uri="{FF2B5EF4-FFF2-40B4-BE49-F238E27FC236}">
                  <a16:creationId xmlns="" xmlns:a16="http://schemas.microsoft.com/office/drawing/2014/main" id="{BAF448D1-44C1-497B-818F-37B39241E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9492" y="6591564"/>
              <a:ext cx="713240" cy="400110"/>
            </a:xfrm>
            <a:prstGeom prst="rect">
              <a:avLst/>
            </a:prstGeom>
            <a:noFill/>
            <a:extLst>
              <a:ext uri="{909E8E84-426E-40DD-AFC4-6F175D3DCCD1}">
                <a14:hiddenFill xmlns:a14="http://schemas.microsoft.com/office/drawing/2010/main">
                  <a:solidFill>
                    <a:srgbClr val="FFFFFF"/>
                  </a:solidFill>
                </a14:hiddenFill>
              </a:ext>
            </a:extLst>
          </p:spPr>
        </p:pic>
        <p:cxnSp>
          <p:nvCxnSpPr>
            <p:cNvPr id="162" name="Straight Connector 161">
              <a:extLst>
                <a:ext uri="{FF2B5EF4-FFF2-40B4-BE49-F238E27FC236}">
                  <a16:creationId xmlns="" xmlns:a16="http://schemas.microsoft.com/office/drawing/2014/main" id="{08A65B51-6F96-4D79-816E-AF6B507F7ED3}"/>
                </a:ext>
              </a:extLst>
            </p:cNvPr>
            <p:cNvCxnSpPr>
              <a:cxnSpLocks/>
            </p:cNvCxnSpPr>
            <p:nvPr/>
          </p:nvCxnSpPr>
          <p:spPr>
            <a:xfrm rot="10800000" flipH="1">
              <a:off x="4266043" y="6991674"/>
              <a:ext cx="527682" cy="0"/>
            </a:xfrm>
            <a:prstGeom prst="line">
              <a:avLst/>
            </a:prstGeom>
            <a:ln w="19050" cap="flat">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 xmlns:a16="http://schemas.microsoft.com/office/drawing/2014/main" id="{2AC871AD-B779-49B8-8534-F6271B08F86F}"/>
              </a:ext>
            </a:extLst>
          </p:cNvPr>
          <p:cNvGrpSpPr/>
          <p:nvPr/>
        </p:nvGrpSpPr>
        <p:grpSpPr>
          <a:xfrm>
            <a:off x="-248700" y="2906619"/>
            <a:ext cx="3197374" cy="1290999"/>
            <a:chOff x="1562101" y="2158264"/>
            <a:chExt cx="4009696" cy="1618989"/>
          </a:xfrm>
        </p:grpSpPr>
        <p:pic>
          <p:nvPicPr>
            <p:cNvPr id="164" name="Grafik 2">
              <a:extLst>
                <a:ext uri="{FF2B5EF4-FFF2-40B4-BE49-F238E27FC236}">
                  <a16:creationId xmlns="" xmlns:a16="http://schemas.microsoft.com/office/drawing/2014/main" id="{E4274CF9-A4E8-4B47-99E7-DACA892AA4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5805" y="3190178"/>
              <a:ext cx="1595992" cy="587075"/>
            </a:xfrm>
            <a:prstGeom prst="rect">
              <a:avLst/>
            </a:prstGeom>
          </p:spPr>
        </p:pic>
        <p:sp>
          <p:nvSpPr>
            <p:cNvPr id="165" name="Rectangle 164">
              <a:extLst>
                <a:ext uri="{FF2B5EF4-FFF2-40B4-BE49-F238E27FC236}">
                  <a16:creationId xmlns="" xmlns:a16="http://schemas.microsoft.com/office/drawing/2014/main" id="{DD64142D-1417-453B-B510-FCCD33800E9F}"/>
                </a:ext>
              </a:extLst>
            </p:cNvPr>
            <p:cNvSpPr/>
            <p:nvPr/>
          </p:nvSpPr>
          <p:spPr>
            <a:xfrm>
              <a:off x="1562101" y="2158264"/>
              <a:ext cx="3875997" cy="967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0" bIns="54610" rtlCol="0" anchor="ctr"/>
            <a:lstStyle/>
            <a:p>
              <a:pPr algn="r"/>
              <a:r>
                <a:rPr lang="en-US" sz="2400" dirty="0">
                  <a:solidFill>
                    <a:schemeClr val="tx1"/>
                  </a:solidFill>
                  <a:latin typeface="Segoe UI Semibold" panose="020B0702040204020203" pitchFamily="34" charset="0"/>
                  <a:cs typeface="Segoe UI Semibold" panose="020B0702040204020203" pitchFamily="34" charset="0"/>
                </a:rPr>
                <a:t>Microsoft </a:t>
              </a:r>
              <a:br>
                <a:rPr lang="en-US" sz="2400" dirty="0">
                  <a:solidFill>
                    <a:schemeClr val="tx1"/>
                  </a:solidFill>
                  <a:latin typeface="Segoe UI Semibold" panose="020B0702040204020203" pitchFamily="34" charset="0"/>
                  <a:cs typeface="Segoe UI Semibold" panose="020B0702040204020203" pitchFamily="34" charset="0"/>
                </a:rPr>
              </a:br>
              <a:r>
                <a:rPr lang="en-US" sz="2400" dirty="0">
                  <a:solidFill>
                    <a:schemeClr val="tx1"/>
                  </a:solidFill>
                  <a:latin typeface="Segoe UI Semibold" panose="020B0702040204020203" pitchFamily="34" charset="0"/>
                  <a:cs typeface="Segoe UI Semibold" panose="020B0702040204020203" pitchFamily="34" charset="0"/>
                </a:rPr>
                <a:t>Partner</a:t>
              </a:r>
            </a:p>
          </p:txBody>
        </p:sp>
      </p:grpSp>
      <p:sp>
        <p:nvSpPr>
          <p:cNvPr id="166" name="Freeform: Shape 165">
            <a:extLst>
              <a:ext uri="{FF2B5EF4-FFF2-40B4-BE49-F238E27FC236}">
                <a16:creationId xmlns="" xmlns:a16="http://schemas.microsoft.com/office/drawing/2014/main" id="{1E39782B-36C9-4D29-8A11-6F35DEBFF030}"/>
              </a:ext>
            </a:extLst>
          </p:cNvPr>
          <p:cNvSpPr/>
          <p:nvPr/>
        </p:nvSpPr>
        <p:spPr>
          <a:xfrm rot="10800000">
            <a:off x="2351206" y="2275668"/>
            <a:ext cx="524864" cy="520254"/>
          </a:xfrm>
          <a:custGeom>
            <a:avLst/>
            <a:gdLst>
              <a:gd name="connsiteX0" fmla="*/ 31522 w 511562"/>
              <a:gd name="connsiteY0" fmla="*/ 169227 h 507069"/>
              <a:gd name="connsiteX1" fmla="*/ 31522 w 511562"/>
              <a:gd name="connsiteY1" fmla="*/ 124008 h 507069"/>
              <a:gd name="connsiteX2" fmla="*/ 2 w 511562"/>
              <a:gd name="connsiteY2" fmla="*/ 124008 h 507069"/>
              <a:gd name="connsiteX3" fmla="*/ 2 w 511562"/>
              <a:gd name="connsiteY3" fmla="*/ 169227 h 507069"/>
              <a:gd name="connsiteX4" fmla="*/ 31522 w 511562"/>
              <a:gd name="connsiteY4" fmla="*/ 270566 h 507069"/>
              <a:gd name="connsiteX5" fmla="*/ 31522 w 511562"/>
              <a:gd name="connsiteY5" fmla="*/ 225347 h 507069"/>
              <a:gd name="connsiteX6" fmla="*/ 2 w 511562"/>
              <a:gd name="connsiteY6" fmla="*/ 225347 h 507069"/>
              <a:gd name="connsiteX7" fmla="*/ 2 w 511562"/>
              <a:gd name="connsiteY7" fmla="*/ 270566 h 507069"/>
              <a:gd name="connsiteX8" fmla="*/ 31522 w 511562"/>
              <a:gd name="connsiteY8" fmla="*/ 371903 h 507069"/>
              <a:gd name="connsiteX9" fmla="*/ 31522 w 511562"/>
              <a:gd name="connsiteY9" fmla="*/ 326684 h 507069"/>
              <a:gd name="connsiteX10" fmla="*/ 2 w 511562"/>
              <a:gd name="connsiteY10" fmla="*/ 326684 h 507069"/>
              <a:gd name="connsiteX11" fmla="*/ 2 w 511562"/>
              <a:gd name="connsiteY11" fmla="*/ 371903 h 507069"/>
              <a:gd name="connsiteX12" fmla="*/ 511562 w 511562"/>
              <a:gd name="connsiteY12" fmla="*/ 507069 h 507069"/>
              <a:gd name="connsiteX13" fmla="*/ 0 w 511562"/>
              <a:gd name="connsiteY13" fmla="*/ 507069 h 507069"/>
              <a:gd name="connsiteX14" fmla="*/ 0 w 511562"/>
              <a:gd name="connsiteY14" fmla="*/ 0 h 507069"/>
              <a:gd name="connsiteX15" fmla="*/ 451469 w 511562"/>
              <a:gd name="connsiteY15" fmla="*/ 0 h 507069"/>
              <a:gd name="connsiteX16" fmla="*/ 511562 w 511562"/>
              <a:gd name="connsiteY16" fmla="*/ 60093 h 507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1562" h="507069">
                <a:moveTo>
                  <a:pt x="31522" y="169227"/>
                </a:moveTo>
                <a:lnTo>
                  <a:pt x="31522" y="124008"/>
                </a:lnTo>
                <a:lnTo>
                  <a:pt x="2" y="124008"/>
                </a:lnTo>
                <a:lnTo>
                  <a:pt x="2" y="169227"/>
                </a:lnTo>
                <a:close/>
                <a:moveTo>
                  <a:pt x="31522" y="270566"/>
                </a:moveTo>
                <a:lnTo>
                  <a:pt x="31522" y="225347"/>
                </a:lnTo>
                <a:lnTo>
                  <a:pt x="2" y="225347"/>
                </a:lnTo>
                <a:lnTo>
                  <a:pt x="2" y="270566"/>
                </a:lnTo>
                <a:close/>
                <a:moveTo>
                  <a:pt x="31522" y="371903"/>
                </a:moveTo>
                <a:lnTo>
                  <a:pt x="31522" y="326684"/>
                </a:lnTo>
                <a:lnTo>
                  <a:pt x="2" y="326684"/>
                </a:lnTo>
                <a:lnTo>
                  <a:pt x="2" y="371903"/>
                </a:lnTo>
                <a:close/>
                <a:moveTo>
                  <a:pt x="511562" y="507069"/>
                </a:moveTo>
                <a:lnTo>
                  <a:pt x="0" y="507069"/>
                </a:lnTo>
                <a:lnTo>
                  <a:pt x="0" y="0"/>
                </a:lnTo>
                <a:lnTo>
                  <a:pt x="451469" y="0"/>
                </a:lnTo>
                <a:lnTo>
                  <a:pt x="511562" y="600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500" dirty="0">
              <a:solidFill>
                <a:schemeClr val="bg1"/>
              </a:solidFill>
            </a:endParaRPr>
          </a:p>
        </p:txBody>
      </p:sp>
      <p:grpSp>
        <p:nvGrpSpPr>
          <p:cNvPr id="167" name="Group 33">
            <a:extLst>
              <a:ext uri="{FF2B5EF4-FFF2-40B4-BE49-F238E27FC236}">
                <a16:creationId xmlns="" xmlns:a16="http://schemas.microsoft.com/office/drawing/2014/main" id="{0BFAD34C-CBD5-4312-BFE0-A4486FFD53D6}"/>
              </a:ext>
            </a:extLst>
          </p:cNvPr>
          <p:cNvGrpSpPr>
            <a:grpSpLocks noChangeAspect="1"/>
          </p:cNvGrpSpPr>
          <p:nvPr/>
        </p:nvGrpSpPr>
        <p:grpSpPr bwMode="auto">
          <a:xfrm>
            <a:off x="2462409" y="2429920"/>
            <a:ext cx="319924" cy="268942"/>
            <a:chOff x="2412" y="1765"/>
            <a:chExt cx="935" cy="786"/>
          </a:xfrm>
          <a:solidFill>
            <a:schemeClr val="bg1"/>
          </a:solidFill>
        </p:grpSpPr>
        <p:sp>
          <p:nvSpPr>
            <p:cNvPr id="168" name="Freeform 34">
              <a:extLst>
                <a:ext uri="{FF2B5EF4-FFF2-40B4-BE49-F238E27FC236}">
                  <a16:creationId xmlns="" xmlns:a16="http://schemas.microsoft.com/office/drawing/2014/main" id="{DBC492A4-B771-4AB7-B279-AFC288EA44AA}"/>
                </a:ext>
              </a:extLst>
            </p:cNvPr>
            <p:cNvSpPr>
              <a:spLocks/>
            </p:cNvSpPr>
            <p:nvPr/>
          </p:nvSpPr>
          <p:spPr bwMode="auto">
            <a:xfrm>
              <a:off x="2412" y="1765"/>
              <a:ext cx="753" cy="580"/>
            </a:xfrm>
            <a:custGeom>
              <a:avLst/>
              <a:gdLst>
                <a:gd name="T0" fmla="*/ 0 w 319"/>
                <a:gd name="T1" fmla="*/ 0 h 246"/>
                <a:gd name="T2" fmla="*/ 0 w 319"/>
                <a:gd name="T3" fmla="*/ 217 h 246"/>
                <a:gd name="T4" fmla="*/ 29 w 319"/>
                <a:gd name="T5" fmla="*/ 246 h 246"/>
                <a:gd name="T6" fmla="*/ 249 w 319"/>
                <a:gd name="T7" fmla="*/ 246 h 246"/>
                <a:gd name="T8" fmla="*/ 253 w 319"/>
                <a:gd name="T9" fmla="*/ 225 h 246"/>
                <a:gd name="T10" fmla="*/ 21 w 319"/>
                <a:gd name="T11" fmla="*/ 225 h 246"/>
                <a:gd name="T12" fmla="*/ 21 w 319"/>
                <a:gd name="T13" fmla="*/ 21 h 246"/>
                <a:gd name="T14" fmla="*/ 278 w 319"/>
                <a:gd name="T15" fmla="*/ 21 h 246"/>
                <a:gd name="T16" fmla="*/ 283 w 319"/>
                <a:gd name="T17" fmla="*/ 21 h 246"/>
                <a:gd name="T18" fmla="*/ 319 w 319"/>
                <a:gd name="T19" fmla="*/ 21 h 246"/>
                <a:gd name="T20" fmla="*/ 319 w 319"/>
                <a:gd name="T21" fmla="*/ 0 h 246"/>
                <a:gd name="T22" fmla="*/ 0 w 31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246">
                  <a:moveTo>
                    <a:pt x="0" y="0"/>
                  </a:moveTo>
                  <a:cubicBezTo>
                    <a:pt x="0" y="217"/>
                    <a:pt x="0" y="217"/>
                    <a:pt x="0" y="217"/>
                  </a:cubicBezTo>
                  <a:cubicBezTo>
                    <a:pt x="0" y="233"/>
                    <a:pt x="13" y="246"/>
                    <a:pt x="29" y="246"/>
                  </a:cubicBezTo>
                  <a:cubicBezTo>
                    <a:pt x="249" y="246"/>
                    <a:pt x="249" y="246"/>
                    <a:pt x="249" y="246"/>
                  </a:cubicBezTo>
                  <a:cubicBezTo>
                    <a:pt x="253" y="225"/>
                    <a:pt x="253" y="225"/>
                    <a:pt x="253" y="225"/>
                  </a:cubicBezTo>
                  <a:cubicBezTo>
                    <a:pt x="21" y="225"/>
                    <a:pt x="21" y="225"/>
                    <a:pt x="21" y="225"/>
                  </a:cubicBezTo>
                  <a:cubicBezTo>
                    <a:pt x="21" y="21"/>
                    <a:pt x="21" y="21"/>
                    <a:pt x="21" y="21"/>
                  </a:cubicBezTo>
                  <a:cubicBezTo>
                    <a:pt x="278" y="21"/>
                    <a:pt x="278" y="21"/>
                    <a:pt x="278" y="21"/>
                  </a:cubicBezTo>
                  <a:cubicBezTo>
                    <a:pt x="283" y="21"/>
                    <a:pt x="283" y="21"/>
                    <a:pt x="283" y="21"/>
                  </a:cubicBezTo>
                  <a:cubicBezTo>
                    <a:pt x="319" y="21"/>
                    <a:pt x="319" y="21"/>
                    <a:pt x="319" y="21"/>
                  </a:cubicBezTo>
                  <a:cubicBezTo>
                    <a:pt x="319" y="0"/>
                    <a:pt x="319" y="0"/>
                    <a:pt x="31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35">
              <a:extLst>
                <a:ext uri="{FF2B5EF4-FFF2-40B4-BE49-F238E27FC236}">
                  <a16:creationId xmlns="" xmlns:a16="http://schemas.microsoft.com/office/drawing/2014/main" id="{520F06C1-B8D1-4CD1-BFFC-4813D98E9C94}"/>
                </a:ext>
              </a:extLst>
            </p:cNvPr>
            <p:cNvSpPr>
              <a:spLocks noEditPoints="1"/>
            </p:cNvSpPr>
            <p:nvPr/>
          </p:nvSpPr>
          <p:spPr bwMode="auto">
            <a:xfrm>
              <a:off x="2936" y="1845"/>
              <a:ext cx="411" cy="706"/>
            </a:xfrm>
            <a:custGeom>
              <a:avLst/>
              <a:gdLst>
                <a:gd name="T0" fmla="*/ 174 w 174"/>
                <a:gd name="T1" fmla="*/ 87 h 299"/>
                <a:gd name="T2" fmla="*/ 164 w 174"/>
                <a:gd name="T3" fmla="*/ 72 h 299"/>
                <a:gd name="T4" fmla="*/ 168 w 174"/>
                <a:gd name="T5" fmla="*/ 60 h 299"/>
                <a:gd name="T6" fmla="*/ 152 w 174"/>
                <a:gd name="T7" fmla="*/ 44 h 299"/>
                <a:gd name="T8" fmla="*/ 153 w 174"/>
                <a:gd name="T9" fmla="*/ 38 h 299"/>
                <a:gd name="T10" fmla="*/ 137 w 174"/>
                <a:gd name="T11" fmla="*/ 21 h 299"/>
                <a:gd name="T12" fmla="*/ 130 w 174"/>
                <a:gd name="T13" fmla="*/ 22 h 299"/>
                <a:gd name="T14" fmla="*/ 114 w 174"/>
                <a:gd name="T15" fmla="*/ 6 h 299"/>
                <a:gd name="T16" fmla="*/ 102 w 174"/>
                <a:gd name="T17" fmla="*/ 11 h 299"/>
                <a:gd name="T18" fmla="*/ 87 w 174"/>
                <a:gd name="T19" fmla="*/ 0 h 299"/>
                <a:gd name="T20" fmla="*/ 72 w 174"/>
                <a:gd name="T21" fmla="*/ 11 h 299"/>
                <a:gd name="T22" fmla="*/ 60 w 174"/>
                <a:gd name="T23" fmla="*/ 6 h 299"/>
                <a:gd name="T24" fmla="*/ 44 w 174"/>
                <a:gd name="T25" fmla="*/ 22 h 299"/>
                <a:gd name="T26" fmla="*/ 38 w 174"/>
                <a:gd name="T27" fmla="*/ 21 h 299"/>
                <a:gd name="T28" fmla="*/ 21 w 174"/>
                <a:gd name="T29" fmla="*/ 38 h 299"/>
                <a:gd name="T30" fmla="*/ 22 w 174"/>
                <a:gd name="T31" fmla="*/ 44 h 299"/>
                <a:gd name="T32" fmla="*/ 6 w 174"/>
                <a:gd name="T33" fmla="*/ 60 h 299"/>
                <a:gd name="T34" fmla="*/ 11 w 174"/>
                <a:gd name="T35" fmla="*/ 72 h 299"/>
                <a:gd name="T36" fmla="*/ 0 w 174"/>
                <a:gd name="T37" fmla="*/ 87 h 299"/>
                <a:gd name="T38" fmla="*/ 0 w 174"/>
                <a:gd name="T39" fmla="*/ 87 h 299"/>
                <a:gd name="T40" fmla="*/ 0 w 174"/>
                <a:gd name="T41" fmla="*/ 87 h 299"/>
                <a:gd name="T42" fmla="*/ 11 w 174"/>
                <a:gd name="T43" fmla="*/ 102 h 299"/>
                <a:gd name="T44" fmla="*/ 6 w 174"/>
                <a:gd name="T45" fmla="*/ 114 h 299"/>
                <a:gd name="T46" fmla="*/ 22 w 174"/>
                <a:gd name="T47" fmla="*/ 131 h 299"/>
                <a:gd name="T48" fmla="*/ 21 w 174"/>
                <a:gd name="T49" fmla="*/ 137 h 299"/>
                <a:gd name="T50" fmla="*/ 38 w 174"/>
                <a:gd name="T51" fmla="*/ 153 h 299"/>
                <a:gd name="T52" fmla="*/ 44 w 174"/>
                <a:gd name="T53" fmla="*/ 152 h 299"/>
                <a:gd name="T54" fmla="*/ 55 w 174"/>
                <a:gd name="T55" fmla="*/ 168 h 299"/>
                <a:gd name="T56" fmla="*/ 31 w 174"/>
                <a:gd name="T57" fmla="*/ 277 h 299"/>
                <a:gd name="T58" fmla="*/ 61 w 174"/>
                <a:gd name="T59" fmla="*/ 259 h 299"/>
                <a:gd name="T60" fmla="*/ 77 w 174"/>
                <a:gd name="T61" fmla="*/ 287 h 299"/>
                <a:gd name="T62" fmla="*/ 87 w 174"/>
                <a:gd name="T63" fmla="*/ 242 h 299"/>
                <a:gd name="T64" fmla="*/ 100 w 174"/>
                <a:gd name="T65" fmla="*/ 299 h 299"/>
                <a:gd name="T66" fmla="*/ 117 w 174"/>
                <a:gd name="T67" fmla="*/ 268 h 299"/>
                <a:gd name="T68" fmla="*/ 146 w 174"/>
                <a:gd name="T69" fmla="*/ 287 h 299"/>
                <a:gd name="T70" fmla="*/ 119 w 174"/>
                <a:gd name="T71" fmla="*/ 168 h 299"/>
                <a:gd name="T72" fmla="*/ 130 w 174"/>
                <a:gd name="T73" fmla="*/ 152 h 299"/>
                <a:gd name="T74" fmla="*/ 137 w 174"/>
                <a:gd name="T75" fmla="*/ 153 h 299"/>
                <a:gd name="T76" fmla="*/ 153 w 174"/>
                <a:gd name="T77" fmla="*/ 137 h 299"/>
                <a:gd name="T78" fmla="*/ 152 w 174"/>
                <a:gd name="T79" fmla="*/ 131 h 299"/>
                <a:gd name="T80" fmla="*/ 168 w 174"/>
                <a:gd name="T81" fmla="*/ 114 h 299"/>
                <a:gd name="T82" fmla="*/ 164 w 174"/>
                <a:gd name="T83" fmla="*/ 102 h 299"/>
                <a:gd name="T84" fmla="*/ 174 w 174"/>
                <a:gd name="T85" fmla="*/ 87 h 299"/>
                <a:gd name="T86" fmla="*/ 87 w 174"/>
                <a:gd name="T87" fmla="*/ 141 h 299"/>
                <a:gd name="T88" fmla="*/ 33 w 174"/>
                <a:gd name="T89" fmla="*/ 87 h 299"/>
                <a:gd name="T90" fmla="*/ 87 w 174"/>
                <a:gd name="T91" fmla="*/ 33 h 299"/>
                <a:gd name="T92" fmla="*/ 141 w 174"/>
                <a:gd name="T93" fmla="*/ 87 h 299"/>
                <a:gd name="T94" fmla="*/ 87 w 174"/>
                <a:gd name="T95" fmla="*/ 14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299">
                  <a:moveTo>
                    <a:pt x="174" y="87"/>
                  </a:moveTo>
                  <a:cubicBezTo>
                    <a:pt x="174" y="80"/>
                    <a:pt x="169" y="74"/>
                    <a:pt x="164" y="72"/>
                  </a:cubicBezTo>
                  <a:cubicBezTo>
                    <a:pt x="166" y="69"/>
                    <a:pt x="168" y="65"/>
                    <a:pt x="168" y="60"/>
                  </a:cubicBezTo>
                  <a:cubicBezTo>
                    <a:pt x="168" y="51"/>
                    <a:pt x="161" y="44"/>
                    <a:pt x="152" y="44"/>
                  </a:cubicBezTo>
                  <a:cubicBezTo>
                    <a:pt x="153" y="42"/>
                    <a:pt x="153" y="40"/>
                    <a:pt x="153" y="38"/>
                  </a:cubicBezTo>
                  <a:cubicBezTo>
                    <a:pt x="153" y="28"/>
                    <a:pt x="146" y="21"/>
                    <a:pt x="137" y="21"/>
                  </a:cubicBezTo>
                  <a:cubicBezTo>
                    <a:pt x="134" y="21"/>
                    <a:pt x="132" y="21"/>
                    <a:pt x="130" y="22"/>
                  </a:cubicBezTo>
                  <a:cubicBezTo>
                    <a:pt x="130" y="13"/>
                    <a:pt x="123" y="6"/>
                    <a:pt x="114" y="6"/>
                  </a:cubicBezTo>
                  <a:cubicBezTo>
                    <a:pt x="109" y="6"/>
                    <a:pt x="105" y="8"/>
                    <a:pt x="102" y="11"/>
                  </a:cubicBezTo>
                  <a:cubicBezTo>
                    <a:pt x="100" y="5"/>
                    <a:pt x="94" y="0"/>
                    <a:pt x="87" y="0"/>
                  </a:cubicBezTo>
                  <a:cubicBezTo>
                    <a:pt x="80" y="0"/>
                    <a:pt x="74" y="5"/>
                    <a:pt x="72" y="11"/>
                  </a:cubicBezTo>
                  <a:cubicBezTo>
                    <a:pt x="69" y="8"/>
                    <a:pt x="65" y="6"/>
                    <a:pt x="60" y="6"/>
                  </a:cubicBezTo>
                  <a:cubicBezTo>
                    <a:pt x="51" y="6"/>
                    <a:pt x="44" y="13"/>
                    <a:pt x="44" y="22"/>
                  </a:cubicBezTo>
                  <a:cubicBezTo>
                    <a:pt x="42" y="21"/>
                    <a:pt x="40" y="21"/>
                    <a:pt x="38" y="21"/>
                  </a:cubicBezTo>
                  <a:cubicBezTo>
                    <a:pt x="28" y="21"/>
                    <a:pt x="21" y="28"/>
                    <a:pt x="21" y="38"/>
                  </a:cubicBezTo>
                  <a:cubicBezTo>
                    <a:pt x="21" y="40"/>
                    <a:pt x="21" y="42"/>
                    <a:pt x="22" y="44"/>
                  </a:cubicBezTo>
                  <a:cubicBezTo>
                    <a:pt x="13" y="44"/>
                    <a:pt x="6" y="51"/>
                    <a:pt x="6" y="60"/>
                  </a:cubicBezTo>
                  <a:cubicBezTo>
                    <a:pt x="6" y="65"/>
                    <a:pt x="8" y="69"/>
                    <a:pt x="11" y="72"/>
                  </a:cubicBezTo>
                  <a:cubicBezTo>
                    <a:pt x="5" y="74"/>
                    <a:pt x="0" y="80"/>
                    <a:pt x="0" y="87"/>
                  </a:cubicBezTo>
                  <a:cubicBezTo>
                    <a:pt x="0" y="87"/>
                    <a:pt x="0" y="87"/>
                    <a:pt x="0" y="87"/>
                  </a:cubicBezTo>
                  <a:cubicBezTo>
                    <a:pt x="0" y="87"/>
                    <a:pt x="0" y="87"/>
                    <a:pt x="0" y="87"/>
                  </a:cubicBezTo>
                  <a:cubicBezTo>
                    <a:pt x="0" y="94"/>
                    <a:pt x="5" y="100"/>
                    <a:pt x="11" y="102"/>
                  </a:cubicBezTo>
                  <a:cubicBezTo>
                    <a:pt x="8" y="105"/>
                    <a:pt x="6" y="109"/>
                    <a:pt x="6" y="114"/>
                  </a:cubicBezTo>
                  <a:cubicBezTo>
                    <a:pt x="6" y="123"/>
                    <a:pt x="13" y="130"/>
                    <a:pt x="22" y="131"/>
                  </a:cubicBezTo>
                  <a:cubicBezTo>
                    <a:pt x="21" y="132"/>
                    <a:pt x="21" y="135"/>
                    <a:pt x="21" y="137"/>
                  </a:cubicBezTo>
                  <a:cubicBezTo>
                    <a:pt x="21" y="146"/>
                    <a:pt x="28" y="153"/>
                    <a:pt x="38" y="153"/>
                  </a:cubicBezTo>
                  <a:cubicBezTo>
                    <a:pt x="40" y="153"/>
                    <a:pt x="42" y="153"/>
                    <a:pt x="44" y="152"/>
                  </a:cubicBezTo>
                  <a:cubicBezTo>
                    <a:pt x="44" y="159"/>
                    <a:pt x="49" y="165"/>
                    <a:pt x="55" y="168"/>
                  </a:cubicBezTo>
                  <a:cubicBezTo>
                    <a:pt x="31" y="277"/>
                    <a:pt x="31" y="277"/>
                    <a:pt x="31" y="277"/>
                  </a:cubicBezTo>
                  <a:cubicBezTo>
                    <a:pt x="61" y="259"/>
                    <a:pt x="61" y="259"/>
                    <a:pt x="61" y="259"/>
                  </a:cubicBezTo>
                  <a:cubicBezTo>
                    <a:pt x="77" y="287"/>
                    <a:pt x="77" y="287"/>
                    <a:pt x="77" y="287"/>
                  </a:cubicBezTo>
                  <a:cubicBezTo>
                    <a:pt x="87" y="242"/>
                    <a:pt x="87" y="242"/>
                    <a:pt x="87" y="242"/>
                  </a:cubicBezTo>
                  <a:cubicBezTo>
                    <a:pt x="100" y="299"/>
                    <a:pt x="100" y="299"/>
                    <a:pt x="100" y="299"/>
                  </a:cubicBezTo>
                  <a:cubicBezTo>
                    <a:pt x="117" y="268"/>
                    <a:pt x="117" y="268"/>
                    <a:pt x="117" y="268"/>
                  </a:cubicBezTo>
                  <a:cubicBezTo>
                    <a:pt x="146" y="287"/>
                    <a:pt x="146" y="287"/>
                    <a:pt x="146" y="287"/>
                  </a:cubicBezTo>
                  <a:cubicBezTo>
                    <a:pt x="119" y="168"/>
                    <a:pt x="119" y="168"/>
                    <a:pt x="119" y="168"/>
                  </a:cubicBezTo>
                  <a:cubicBezTo>
                    <a:pt x="126" y="165"/>
                    <a:pt x="130" y="159"/>
                    <a:pt x="130" y="152"/>
                  </a:cubicBezTo>
                  <a:cubicBezTo>
                    <a:pt x="132" y="153"/>
                    <a:pt x="134" y="153"/>
                    <a:pt x="137" y="153"/>
                  </a:cubicBezTo>
                  <a:cubicBezTo>
                    <a:pt x="146" y="153"/>
                    <a:pt x="153" y="146"/>
                    <a:pt x="153" y="137"/>
                  </a:cubicBezTo>
                  <a:cubicBezTo>
                    <a:pt x="153" y="135"/>
                    <a:pt x="153" y="132"/>
                    <a:pt x="152" y="131"/>
                  </a:cubicBezTo>
                  <a:cubicBezTo>
                    <a:pt x="161" y="130"/>
                    <a:pt x="168" y="123"/>
                    <a:pt x="168" y="114"/>
                  </a:cubicBezTo>
                  <a:cubicBezTo>
                    <a:pt x="168" y="109"/>
                    <a:pt x="166" y="105"/>
                    <a:pt x="164" y="102"/>
                  </a:cubicBezTo>
                  <a:cubicBezTo>
                    <a:pt x="169" y="100"/>
                    <a:pt x="174" y="94"/>
                    <a:pt x="174" y="87"/>
                  </a:cubicBezTo>
                  <a:close/>
                  <a:moveTo>
                    <a:pt x="87" y="141"/>
                  </a:moveTo>
                  <a:cubicBezTo>
                    <a:pt x="57" y="141"/>
                    <a:pt x="33" y="117"/>
                    <a:pt x="33" y="87"/>
                  </a:cubicBezTo>
                  <a:cubicBezTo>
                    <a:pt x="33" y="57"/>
                    <a:pt x="57" y="33"/>
                    <a:pt x="87" y="33"/>
                  </a:cubicBezTo>
                  <a:cubicBezTo>
                    <a:pt x="117" y="33"/>
                    <a:pt x="141" y="57"/>
                    <a:pt x="141" y="87"/>
                  </a:cubicBezTo>
                  <a:cubicBezTo>
                    <a:pt x="141" y="117"/>
                    <a:pt x="117" y="141"/>
                    <a:pt x="87"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53">
            <a:extLst>
              <a:ext uri="{FF2B5EF4-FFF2-40B4-BE49-F238E27FC236}">
                <a16:creationId xmlns="" xmlns:a16="http://schemas.microsoft.com/office/drawing/2014/main" id="{B09BD36D-4FA6-43FA-9049-250402B66577}"/>
              </a:ext>
            </a:extLst>
          </p:cNvPr>
          <p:cNvGrpSpPr/>
          <p:nvPr/>
        </p:nvGrpSpPr>
        <p:grpSpPr>
          <a:xfrm>
            <a:off x="6055501" y="1322388"/>
            <a:ext cx="68118" cy="4554537"/>
            <a:chOff x="961304" y="1803908"/>
            <a:chExt cx="68118" cy="4554537"/>
          </a:xfrm>
        </p:grpSpPr>
        <p:cxnSp>
          <p:nvCxnSpPr>
            <p:cNvPr id="55" name="Straight Connector 54">
              <a:extLst>
                <a:ext uri="{FF2B5EF4-FFF2-40B4-BE49-F238E27FC236}">
                  <a16:creationId xmlns="" xmlns:a16="http://schemas.microsoft.com/office/drawing/2014/main" id="{FE74B124-B96C-4B9F-BF60-C5B819A7B0ED}"/>
                </a:ext>
              </a:extLst>
            </p:cNvPr>
            <p:cNvCxnSpPr>
              <a:cxnSpLocks/>
              <a:stCxn id="56" idx="1"/>
              <a:endCxn id="57" idx="3"/>
            </p:cNvCxnSpPr>
            <p:nvPr/>
          </p:nvCxnSpPr>
          <p:spPr>
            <a:xfrm>
              <a:off x="995363" y="1872026"/>
              <a:ext cx="0" cy="4418301"/>
            </a:xfrm>
            <a:prstGeom prst="line">
              <a:avLst/>
            </a:prstGeom>
            <a:ln w="19050" cap="sq">
              <a:solidFill>
                <a:srgbClr val="6D2077"/>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 xmlns:a16="http://schemas.microsoft.com/office/drawing/2014/main" id="{A280C7D2-CD7A-4540-818F-1A4829C023CC}"/>
                </a:ext>
              </a:extLst>
            </p:cNvPr>
            <p:cNvSpPr/>
            <p:nvPr/>
          </p:nvSpPr>
          <p:spPr>
            <a:xfrm rot="5400000" flipH="1">
              <a:off x="961304" y="1803908"/>
              <a:ext cx="68118" cy="68118"/>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57" name="Rectangle 56">
              <a:extLst>
                <a:ext uri="{FF2B5EF4-FFF2-40B4-BE49-F238E27FC236}">
                  <a16:creationId xmlns="" xmlns:a16="http://schemas.microsoft.com/office/drawing/2014/main" id="{5CEF60CD-7E4F-461B-A261-6EB2554EDF49}"/>
                </a:ext>
              </a:extLst>
            </p:cNvPr>
            <p:cNvSpPr/>
            <p:nvPr/>
          </p:nvSpPr>
          <p:spPr>
            <a:xfrm rot="5400000" flipH="1">
              <a:off x="961304" y="6290327"/>
              <a:ext cx="68118" cy="68118"/>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155494034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224CEF9-8383-4804-A0CE-78FD5EFB2DB5}"/>
              </a:ext>
            </a:extLst>
          </p:cNvPr>
          <p:cNvSpPr/>
          <p:nvPr/>
        </p:nvSpPr>
        <p:spPr>
          <a:xfrm>
            <a:off x="9482907" y="5255238"/>
            <a:ext cx="809824" cy="6216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54610" rIns="36000" bIns="54610" rtlCol="0" anchor="ctr"/>
          <a:lstStyle/>
          <a:p>
            <a:pPr algn="ctr"/>
            <a:r>
              <a:rPr lang="en-US" sz="1600" b="1" dirty="0"/>
              <a:t>175+</a:t>
            </a:r>
            <a:endParaRPr lang="en-US" sz="1400" b="1" dirty="0">
              <a:solidFill>
                <a:schemeClr val="bg1"/>
              </a:solidFill>
            </a:endParaRPr>
          </a:p>
        </p:txBody>
      </p:sp>
      <p:sp>
        <p:nvSpPr>
          <p:cNvPr id="7" name="Rectangle 6">
            <a:extLst>
              <a:ext uri="{FF2B5EF4-FFF2-40B4-BE49-F238E27FC236}">
                <a16:creationId xmlns:a16="http://schemas.microsoft.com/office/drawing/2014/main" xmlns="" id="{DD6A7C3D-7B66-499A-B991-78689071919F}"/>
              </a:ext>
            </a:extLst>
          </p:cNvPr>
          <p:cNvSpPr/>
          <p:nvPr/>
        </p:nvSpPr>
        <p:spPr>
          <a:xfrm>
            <a:off x="9482907" y="1698925"/>
            <a:ext cx="809824" cy="6216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54610" rIns="36000" bIns="54610" rtlCol="0" anchor="ctr"/>
          <a:lstStyle/>
          <a:p>
            <a:pPr algn="ctr"/>
            <a:r>
              <a:rPr lang="en-US" sz="1600" b="1" dirty="0"/>
              <a:t>1,350+</a:t>
            </a:r>
            <a:endParaRPr lang="en-US" sz="1400" b="1" dirty="0">
              <a:solidFill>
                <a:schemeClr val="bg1"/>
              </a:solidFill>
            </a:endParaRPr>
          </a:p>
        </p:txBody>
      </p:sp>
      <p:grpSp>
        <p:nvGrpSpPr>
          <p:cNvPr id="8" name="Group 7">
            <a:extLst>
              <a:ext uri="{FF2B5EF4-FFF2-40B4-BE49-F238E27FC236}">
                <a16:creationId xmlns:a16="http://schemas.microsoft.com/office/drawing/2014/main" xmlns="" id="{1070F618-7026-4F54-AEA6-1FF9316C8EF7}"/>
              </a:ext>
            </a:extLst>
          </p:cNvPr>
          <p:cNvGrpSpPr/>
          <p:nvPr/>
        </p:nvGrpSpPr>
        <p:grpSpPr>
          <a:xfrm>
            <a:off x="7125396" y="5255238"/>
            <a:ext cx="2355154" cy="621687"/>
            <a:chOff x="7128388" y="1920240"/>
            <a:chExt cx="2355154" cy="621687"/>
          </a:xfrm>
        </p:grpSpPr>
        <p:sp>
          <p:nvSpPr>
            <p:cNvPr id="9" name="Rectangle 8">
              <a:extLst>
                <a:ext uri="{FF2B5EF4-FFF2-40B4-BE49-F238E27FC236}">
                  <a16:creationId xmlns:a16="http://schemas.microsoft.com/office/drawing/2014/main" xmlns="" id="{7781B195-7359-4DC2-BEF3-B3D16AA359D1}"/>
                </a:ext>
              </a:extLst>
            </p:cNvPr>
            <p:cNvSpPr/>
            <p:nvPr/>
          </p:nvSpPr>
          <p:spPr>
            <a:xfrm>
              <a:off x="7128580" y="1920240"/>
              <a:ext cx="2354962" cy="621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54610" rIns="54610" bIns="54610" rtlCol="0" anchor="ctr"/>
            <a:lstStyle/>
            <a:p>
              <a:r>
                <a:rPr lang="en-US" sz="1200" b="1" dirty="0"/>
                <a:t>US KPMG </a:t>
              </a:r>
              <a:r>
                <a:rPr lang="en-US" sz="1200" b="1" dirty="0" smtClean="0"/>
                <a:t>Cyber </a:t>
              </a:r>
              <a:r>
                <a:rPr lang="en-US" sz="1200" b="1" dirty="0"/>
                <a:t>Practice Team Members</a:t>
              </a:r>
            </a:p>
          </p:txBody>
        </p:sp>
        <p:sp>
          <p:nvSpPr>
            <p:cNvPr id="10" name="Isosceles Triangle 9">
              <a:extLst>
                <a:ext uri="{FF2B5EF4-FFF2-40B4-BE49-F238E27FC236}">
                  <a16:creationId xmlns:a16="http://schemas.microsoft.com/office/drawing/2014/main" xmlns="" id="{40FCC66E-0A90-4AF3-9BA2-50E8A7EA2C58}"/>
                </a:ext>
              </a:extLst>
            </p:cNvPr>
            <p:cNvSpPr/>
            <p:nvPr/>
          </p:nvSpPr>
          <p:spPr>
            <a:xfrm flipH="1" flipV="1">
              <a:off x="7128388" y="1920240"/>
              <a:ext cx="215203" cy="18552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11" name="Group 10">
            <a:extLst>
              <a:ext uri="{FF2B5EF4-FFF2-40B4-BE49-F238E27FC236}">
                <a16:creationId xmlns:a16="http://schemas.microsoft.com/office/drawing/2014/main" xmlns="" id="{EA3252CD-BAC5-4EA0-813B-A7D67943ADF2}"/>
              </a:ext>
            </a:extLst>
          </p:cNvPr>
          <p:cNvGrpSpPr/>
          <p:nvPr/>
        </p:nvGrpSpPr>
        <p:grpSpPr>
          <a:xfrm>
            <a:off x="649105" y="4278631"/>
            <a:ext cx="5728831" cy="387668"/>
            <a:chOff x="649105" y="4278631"/>
            <a:chExt cx="5728831" cy="387668"/>
          </a:xfrm>
        </p:grpSpPr>
        <p:sp>
          <p:nvSpPr>
            <p:cNvPr id="12" name="Rectangle: Single Corner Snipped 11">
              <a:extLst>
                <a:ext uri="{FF2B5EF4-FFF2-40B4-BE49-F238E27FC236}">
                  <a16:creationId xmlns:a16="http://schemas.microsoft.com/office/drawing/2014/main" xmlns="" id="{23134B06-229C-4FB6-A769-E4F3D1DADE16}"/>
                </a:ext>
              </a:extLst>
            </p:cNvPr>
            <p:cNvSpPr/>
            <p:nvPr/>
          </p:nvSpPr>
          <p:spPr>
            <a:xfrm flipV="1">
              <a:off x="649105" y="4278631"/>
              <a:ext cx="5728831" cy="387668"/>
            </a:xfrm>
            <a:prstGeom prst="snip1Rect">
              <a:avLst>
                <a:gd name="adj" fmla="val 412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3" name="Isosceles Triangle 12">
              <a:extLst>
                <a:ext uri="{FF2B5EF4-FFF2-40B4-BE49-F238E27FC236}">
                  <a16:creationId xmlns:a16="http://schemas.microsoft.com/office/drawing/2014/main" xmlns="" id="{A30B050F-404F-49B9-A8AE-0B576EF984B0}"/>
                </a:ext>
              </a:extLst>
            </p:cNvPr>
            <p:cNvSpPr/>
            <p:nvPr/>
          </p:nvSpPr>
          <p:spPr>
            <a:xfrm>
              <a:off x="6205538" y="4482321"/>
              <a:ext cx="172398" cy="183978"/>
            </a:xfrm>
            <a:prstGeom prst="triangle">
              <a:avLst>
                <a:gd name="adj" fmla="val 10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pic>
        <p:nvPicPr>
          <p:cNvPr id="14" name="Picture 13">
            <a:extLst>
              <a:ext uri="{FF2B5EF4-FFF2-40B4-BE49-F238E27FC236}">
                <a16:creationId xmlns:a16="http://schemas.microsoft.com/office/drawing/2014/main" xmlns="" id="{690EA5AF-2210-4479-84D8-695CE3476DBE}"/>
              </a:ext>
            </a:extLst>
          </p:cNvPr>
          <p:cNvPicPr>
            <a:picLocks noChangeAspect="1"/>
          </p:cNvPicPr>
          <p:nvPr/>
        </p:nvPicPr>
        <p:blipFill>
          <a:blip r:embed="rId2"/>
          <a:stretch>
            <a:fillRect/>
          </a:stretch>
        </p:blipFill>
        <p:spPr>
          <a:xfrm>
            <a:off x="1442779" y="1827699"/>
            <a:ext cx="5055876" cy="2474380"/>
          </a:xfrm>
          <a:prstGeom prst="rect">
            <a:avLst/>
          </a:prstGeom>
        </p:spPr>
      </p:pic>
      <p:sp>
        <p:nvSpPr>
          <p:cNvPr id="16" name="TextBox 15">
            <a:extLst>
              <a:ext uri="{FF2B5EF4-FFF2-40B4-BE49-F238E27FC236}">
                <a16:creationId xmlns:a16="http://schemas.microsoft.com/office/drawing/2014/main" xmlns="" id="{C43F5D79-A4CA-47FC-A8BA-3C3EE0DCDC8B}"/>
              </a:ext>
            </a:extLst>
          </p:cNvPr>
          <p:cNvSpPr txBox="1"/>
          <p:nvPr/>
        </p:nvSpPr>
        <p:spPr>
          <a:xfrm>
            <a:off x="1008279" y="1744635"/>
            <a:ext cx="991971" cy="305354"/>
          </a:xfrm>
          <a:prstGeom prst="rect">
            <a:avLst/>
          </a:prstGeom>
          <a:noFill/>
        </p:spPr>
        <p:txBody>
          <a:bodyPr wrap="square" lIns="0" tIns="54610" rIns="54610" bIns="54610" rtlCol="0">
            <a:noAutofit/>
          </a:bodyPr>
          <a:lstStyle/>
          <a:p>
            <a:pPr lvl="0">
              <a:defRPr/>
            </a:pPr>
            <a:r>
              <a:rPr lang="en-US" sz="1100" b="1" dirty="0">
                <a:solidFill>
                  <a:srgbClr val="005EB8"/>
                </a:solidFill>
              </a:rPr>
              <a:t>KPMG Global Footprint</a:t>
            </a:r>
          </a:p>
        </p:txBody>
      </p:sp>
      <p:sp>
        <p:nvSpPr>
          <p:cNvPr id="17" name="Freeform 476">
            <a:extLst>
              <a:ext uri="{FF2B5EF4-FFF2-40B4-BE49-F238E27FC236}">
                <a16:creationId xmlns:a16="http://schemas.microsoft.com/office/drawing/2014/main" xmlns="" id="{448440E6-C273-41E4-8925-2B0B8C14226E}"/>
              </a:ext>
            </a:extLst>
          </p:cNvPr>
          <p:cNvSpPr>
            <a:spLocks/>
          </p:cNvSpPr>
          <p:nvPr/>
        </p:nvSpPr>
        <p:spPr bwMode="auto">
          <a:xfrm>
            <a:off x="6670460" y="2609605"/>
            <a:ext cx="4651590" cy="2298432"/>
          </a:xfrm>
          <a:custGeom>
            <a:avLst/>
            <a:gdLst>
              <a:gd name="T0" fmla="*/ 313 w 538"/>
              <a:gd name="T1" fmla="*/ 15 h 266"/>
              <a:gd name="T2" fmla="*/ 351 w 538"/>
              <a:gd name="T3" fmla="*/ 20 h 266"/>
              <a:gd name="T4" fmla="*/ 382 w 538"/>
              <a:gd name="T5" fmla="*/ 38 h 266"/>
              <a:gd name="T6" fmla="*/ 390 w 538"/>
              <a:gd name="T7" fmla="*/ 80 h 266"/>
              <a:gd name="T8" fmla="*/ 426 w 538"/>
              <a:gd name="T9" fmla="*/ 75 h 266"/>
              <a:gd name="T10" fmla="*/ 454 w 538"/>
              <a:gd name="T11" fmla="*/ 58 h 266"/>
              <a:gd name="T12" fmla="*/ 502 w 538"/>
              <a:gd name="T13" fmla="*/ 47 h 266"/>
              <a:gd name="T14" fmla="*/ 523 w 538"/>
              <a:gd name="T15" fmla="*/ 25 h 266"/>
              <a:gd name="T16" fmla="*/ 533 w 538"/>
              <a:gd name="T17" fmla="*/ 47 h 266"/>
              <a:gd name="T18" fmla="*/ 524 w 538"/>
              <a:gd name="T19" fmla="*/ 58 h 266"/>
              <a:gd name="T20" fmla="*/ 512 w 538"/>
              <a:gd name="T21" fmla="*/ 63 h 266"/>
              <a:gd name="T22" fmla="*/ 502 w 538"/>
              <a:gd name="T23" fmla="*/ 77 h 266"/>
              <a:gd name="T24" fmla="*/ 509 w 538"/>
              <a:gd name="T25" fmla="*/ 86 h 266"/>
              <a:gd name="T26" fmla="*/ 487 w 538"/>
              <a:gd name="T27" fmla="*/ 93 h 266"/>
              <a:gd name="T28" fmla="*/ 472 w 538"/>
              <a:gd name="T29" fmla="*/ 105 h 266"/>
              <a:gd name="T30" fmla="*/ 458 w 538"/>
              <a:gd name="T31" fmla="*/ 114 h 266"/>
              <a:gd name="T32" fmla="*/ 462 w 538"/>
              <a:gd name="T33" fmla="*/ 126 h 266"/>
              <a:gd name="T34" fmla="*/ 454 w 538"/>
              <a:gd name="T35" fmla="*/ 130 h 266"/>
              <a:gd name="T36" fmla="*/ 451 w 538"/>
              <a:gd name="T37" fmla="*/ 121 h 266"/>
              <a:gd name="T38" fmla="*/ 451 w 538"/>
              <a:gd name="T39" fmla="*/ 115 h 266"/>
              <a:gd name="T40" fmla="*/ 449 w 538"/>
              <a:gd name="T41" fmla="*/ 125 h 266"/>
              <a:gd name="T42" fmla="*/ 443 w 538"/>
              <a:gd name="T43" fmla="*/ 122 h 266"/>
              <a:gd name="T44" fmla="*/ 450 w 538"/>
              <a:gd name="T45" fmla="*/ 135 h 266"/>
              <a:gd name="T46" fmla="*/ 443 w 538"/>
              <a:gd name="T47" fmla="*/ 138 h 266"/>
              <a:gd name="T48" fmla="*/ 454 w 538"/>
              <a:gd name="T49" fmla="*/ 145 h 266"/>
              <a:gd name="T50" fmla="*/ 450 w 538"/>
              <a:gd name="T51" fmla="*/ 152 h 266"/>
              <a:gd name="T52" fmla="*/ 446 w 538"/>
              <a:gd name="T53" fmla="*/ 158 h 266"/>
              <a:gd name="T54" fmla="*/ 435 w 538"/>
              <a:gd name="T55" fmla="*/ 174 h 266"/>
              <a:gd name="T56" fmla="*/ 416 w 538"/>
              <a:gd name="T57" fmla="*/ 187 h 266"/>
              <a:gd name="T58" fmla="*/ 405 w 538"/>
              <a:gd name="T59" fmla="*/ 197 h 266"/>
              <a:gd name="T60" fmla="*/ 404 w 538"/>
              <a:gd name="T61" fmla="*/ 214 h 266"/>
              <a:gd name="T62" fmla="*/ 409 w 538"/>
              <a:gd name="T63" fmla="*/ 232 h 266"/>
              <a:gd name="T64" fmla="*/ 406 w 538"/>
              <a:gd name="T65" fmla="*/ 264 h 266"/>
              <a:gd name="T66" fmla="*/ 391 w 538"/>
              <a:gd name="T67" fmla="*/ 242 h 266"/>
              <a:gd name="T68" fmla="*/ 385 w 538"/>
              <a:gd name="T69" fmla="*/ 221 h 266"/>
              <a:gd name="T70" fmla="*/ 362 w 538"/>
              <a:gd name="T71" fmla="*/ 213 h 266"/>
              <a:gd name="T72" fmla="*/ 346 w 538"/>
              <a:gd name="T73" fmla="*/ 211 h 266"/>
              <a:gd name="T74" fmla="*/ 319 w 538"/>
              <a:gd name="T75" fmla="*/ 214 h 266"/>
              <a:gd name="T76" fmla="*/ 327 w 538"/>
              <a:gd name="T77" fmla="*/ 219 h 266"/>
              <a:gd name="T78" fmla="*/ 324 w 538"/>
              <a:gd name="T79" fmla="*/ 221 h 266"/>
              <a:gd name="T80" fmla="*/ 311 w 538"/>
              <a:gd name="T81" fmla="*/ 220 h 266"/>
              <a:gd name="T82" fmla="*/ 288 w 538"/>
              <a:gd name="T83" fmla="*/ 216 h 266"/>
              <a:gd name="T84" fmla="*/ 275 w 538"/>
              <a:gd name="T85" fmla="*/ 225 h 266"/>
              <a:gd name="T86" fmla="*/ 259 w 538"/>
              <a:gd name="T87" fmla="*/ 234 h 266"/>
              <a:gd name="T88" fmla="*/ 256 w 538"/>
              <a:gd name="T89" fmla="*/ 256 h 266"/>
              <a:gd name="T90" fmla="*/ 235 w 538"/>
              <a:gd name="T91" fmla="*/ 242 h 266"/>
              <a:gd name="T92" fmla="*/ 214 w 538"/>
              <a:gd name="T93" fmla="*/ 218 h 266"/>
              <a:gd name="T94" fmla="*/ 187 w 538"/>
              <a:gd name="T95" fmla="*/ 216 h 266"/>
              <a:gd name="T96" fmla="*/ 131 w 538"/>
              <a:gd name="T97" fmla="*/ 201 h 266"/>
              <a:gd name="T98" fmla="*/ 61 w 538"/>
              <a:gd name="T99" fmla="*/ 176 h 266"/>
              <a:gd name="T100" fmla="*/ 38 w 538"/>
              <a:gd name="T101" fmla="*/ 166 h 266"/>
              <a:gd name="T102" fmla="*/ 23 w 538"/>
              <a:gd name="T103" fmla="*/ 140 h 266"/>
              <a:gd name="T104" fmla="*/ 27 w 538"/>
              <a:gd name="T105" fmla="*/ 129 h 266"/>
              <a:gd name="T106" fmla="*/ 12 w 538"/>
              <a:gd name="T107" fmla="*/ 122 h 266"/>
              <a:gd name="T108" fmla="*/ 5 w 538"/>
              <a:gd name="T109" fmla="*/ 87 h 266"/>
              <a:gd name="T110" fmla="*/ 6 w 538"/>
              <a:gd name="T111" fmla="*/ 54 h 266"/>
              <a:gd name="T112" fmla="*/ 7 w 538"/>
              <a:gd name="T113" fmla="*/ 33 h 266"/>
              <a:gd name="T114" fmla="*/ 6 w 538"/>
              <a:gd name="T115" fmla="*/ 14 h 266"/>
              <a:gd name="T116" fmla="*/ 19 w 538"/>
              <a:gd name="T117" fmla="*/ 19 h 266"/>
              <a:gd name="T118" fmla="*/ 21 w 538"/>
              <a:gd name="T119" fmla="*/ 25 h 266"/>
              <a:gd name="T120" fmla="*/ 20 w 538"/>
              <a:gd name="T121" fmla="*/ 12 h 266"/>
              <a:gd name="T122" fmla="*/ 270 w 538"/>
              <a:gd name="T123" fmla="*/ 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266">
                <a:moveTo>
                  <a:pt x="278" y="5"/>
                </a:moveTo>
                <a:cubicBezTo>
                  <a:pt x="279" y="5"/>
                  <a:pt x="279" y="6"/>
                  <a:pt x="279" y="7"/>
                </a:cubicBezTo>
                <a:cubicBezTo>
                  <a:pt x="279" y="7"/>
                  <a:pt x="280" y="8"/>
                  <a:pt x="280" y="8"/>
                </a:cubicBezTo>
                <a:cubicBezTo>
                  <a:pt x="282" y="8"/>
                  <a:pt x="284" y="9"/>
                  <a:pt x="285" y="9"/>
                </a:cubicBezTo>
                <a:cubicBezTo>
                  <a:pt x="286" y="9"/>
                  <a:pt x="287" y="9"/>
                  <a:pt x="287" y="10"/>
                </a:cubicBezTo>
                <a:cubicBezTo>
                  <a:pt x="288" y="11"/>
                  <a:pt x="288" y="11"/>
                  <a:pt x="289" y="10"/>
                </a:cubicBezTo>
                <a:cubicBezTo>
                  <a:pt x="290" y="10"/>
                  <a:pt x="291" y="10"/>
                  <a:pt x="291" y="10"/>
                </a:cubicBezTo>
                <a:cubicBezTo>
                  <a:pt x="292" y="9"/>
                  <a:pt x="293" y="9"/>
                  <a:pt x="294" y="9"/>
                </a:cubicBezTo>
                <a:cubicBezTo>
                  <a:pt x="295" y="9"/>
                  <a:pt x="297" y="10"/>
                  <a:pt x="298" y="10"/>
                </a:cubicBezTo>
                <a:cubicBezTo>
                  <a:pt x="298" y="11"/>
                  <a:pt x="299" y="11"/>
                  <a:pt x="300" y="12"/>
                </a:cubicBezTo>
                <a:cubicBezTo>
                  <a:pt x="300" y="12"/>
                  <a:pt x="300" y="13"/>
                  <a:pt x="300" y="14"/>
                </a:cubicBezTo>
                <a:cubicBezTo>
                  <a:pt x="301" y="14"/>
                  <a:pt x="302" y="13"/>
                  <a:pt x="302" y="13"/>
                </a:cubicBezTo>
                <a:cubicBezTo>
                  <a:pt x="303" y="12"/>
                  <a:pt x="304" y="13"/>
                  <a:pt x="305" y="13"/>
                </a:cubicBezTo>
                <a:cubicBezTo>
                  <a:pt x="305" y="14"/>
                  <a:pt x="305" y="14"/>
                  <a:pt x="306" y="15"/>
                </a:cubicBezTo>
                <a:cubicBezTo>
                  <a:pt x="307" y="15"/>
                  <a:pt x="308" y="15"/>
                  <a:pt x="308" y="16"/>
                </a:cubicBezTo>
                <a:cubicBezTo>
                  <a:pt x="310" y="17"/>
                  <a:pt x="311" y="16"/>
                  <a:pt x="313" y="15"/>
                </a:cubicBezTo>
                <a:cubicBezTo>
                  <a:pt x="313" y="15"/>
                  <a:pt x="314" y="14"/>
                  <a:pt x="315" y="14"/>
                </a:cubicBezTo>
                <a:cubicBezTo>
                  <a:pt x="315" y="14"/>
                  <a:pt x="315" y="14"/>
                  <a:pt x="315" y="15"/>
                </a:cubicBezTo>
                <a:cubicBezTo>
                  <a:pt x="315" y="15"/>
                  <a:pt x="316" y="15"/>
                  <a:pt x="316" y="15"/>
                </a:cubicBezTo>
                <a:cubicBezTo>
                  <a:pt x="318" y="15"/>
                  <a:pt x="319" y="15"/>
                  <a:pt x="321" y="15"/>
                </a:cubicBezTo>
                <a:cubicBezTo>
                  <a:pt x="322" y="15"/>
                  <a:pt x="322" y="15"/>
                  <a:pt x="323" y="16"/>
                </a:cubicBezTo>
                <a:cubicBezTo>
                  <a:pt x="323" y="17"/>
                  <a:pt x="324" y="17"/>
                  <a:pt x="325" y="16"/>
                </a:cubicBezTo>
                <a:cubicBezTo>
                  <a:pt x="326" y="16"/>
                  <a:pt x="327" y="17"/>
                  <a:pt x="327" y="17"/>
                </a:cubicBezTo>
                <a:cubicBezTo>
                  <a:pt x="328" y="17"/>
                  <a:pt x="329" y="17"/>
                  <a:pt x="330" y="16"/>
                </a:cubicBezTo>
                <a:cubicBezTo>
                  <a:pt x="330" y="16"/>
                  <a:pt x="331" y="16"/>
                  <a:pt x="332" y="15"/>
                </a:cubicBezTo>
                <a:cubicBezTo>
                  <a:pt x="332" y="15"/>
                  <a:pt x="333" y="15"/>
                  <a:pt x="333" y="15"/>
                </a:cubicBezTo>
                <a:cubicBezTo>
                  <a:pt x="334" y="14"/>
                  <a:pt x="335" y="14"/>
                  <a:pt x="336" y="14"/>
                </a:cubicBezTo>
                <a:cubicBezTo>
                  <a:pt x="336" y="13"/>
                  <a:pt x="338" y="13"/>
                  <a:pt x="338" y="13"/>
                </a:cubicBezTo>
                <a:cubicBezTo>
                  <a:pt x="339" y="14"/>
                  <a:pt x="341" y="14"/>
                  <a:pt x="342" y="15"/>
                </a:cubicBezTo>
                <a:cubicBezTo>
                  <a:pt x="343" y="15"/>
                  <a:pt x="343" y="16"/>
                  <a:pt x="344" y="16"/>
                </a:cubicBezTo>
                <a:cubicBezTo>
                  <a:pt x="345" y="16"/>
                  <a:pt x="346" y="17"/>
                  <a:pt x="346" y="17"/>
                </a:cubicBezTo>
                <a:cubicBezTo>
                  <a:pt x="348" y="18"/>
                  <a:pt x="349" y="19"/>
                  <a:pt x="351" y="20"/>
                </a:cubicBezTo>
                <a:cubicBezTo>
                  <a:pt x="352" y="20"/>
                  <a:pt x="354" y="21"/>
                  <a:pt x="355" y="21"/>
                </a:cubicBezTo>
                <a:cubicBezTo>
                  <a:pt x="356" y="22"/>
                  <a:pt x="358" y="23"/>
                  <a:pt x="359" y="24"/>
                </a:cubicBezTo>
                <a:cubicBezTo>
                  <a:pt x="362" y="25"/>
                  <a:pt x="364" y="26"/>
                  <a:pt x="367" y="28"/>
                </a:cubicBezTo>
                <a:cubicBezTo>
                  <a:pt x="368" y="28"/>
                  <a:pt x="368" y="28"/>
                  <a:pt x="369" y="29"/>
                </a:cubicBezTo>
                <a:cubicBezTo>
                  <a:pt x="370" y="29"/>
                  <a:pt x="371" y="29"/>
                  <a:pt x="371" y="30"/>
                </a:cubicBezTo>
                <a:cubicBezTo>
                  <a:pt x="371" y="31"/>
                  <a:pt x="371" y="32"/>
                  <a:pt x="371" y="32"/>
                </a:cubicBezTo>
                <a:cubicBezTo>
                  <a:pt x="371" y="33"/>
                  <a:pt x="372" y="33"/>
                  <a:pt x="373" y="34"/>
                </a:cubicBezTo>
                <a:cubicBezTo>
                  <a:pt x="373" y="35"/>
                  <a:pt x="374" y="35"/>
                  <a:pt x="375" y="34"/>
                </a:cubicBezTo>
                <a:cubicBezTo>
                  <a:pt x="375" y="34"/>
                  <a:pt x="375" y="34"/>
                  <a:pt x="376" y="34"/>
                </a:cubicBezTo>
                <a:cubicBezTo>
                  <a:pt x="376" y="34"/>
                  <a:pt x="377" y="34"/>
                  <a:pt x="377" y="34"/>
                </a:cubicBezTo>
                <a:cubicBezTo>
                  <a:pt x="377" y="34"/>
                  <a:pt x="378" y="34"/>
                  <a:pt x="377" y="34"/>
                </a:cubicBezTo>
                <a:cubicBezTo>
                  <a:pt x="377" y="35"/>
                  <a:pt x="377" y="35"/>
                  <a:pt x="378" y="36"/>
                </a:cubicBezTo>
                <a:cubicBezTo>
                  <a:pt x="378" y="36"/>
                  <a:pt x="377" y="36"/>
                  <a:pt x="378" y="37"/>
                </a:cubicBezTo>
                <a:cubicBezTo>
                  <a:pt x="378" y="37"/>
                  <a:pt x="378" y="37"/>
                  <a:pt x="378" y="37"/>
                </a:cubicBezTo>
                <a:cubicBezTo>
                  <a:pt x="378" y="38"/>
                  <a:pt x="379" y="39"/>
                  <a:pt x="379" y="39"/>
                </a:cubicBezTo>
                <a:cubicBezTo>
                  <a:pt x="380" y="39"/>
                  <a:pt x="381" y="38"/>
                  <a:pt x="382" y="38"/>
                </a:cubicBezTo>
                <a:cubicBezTo>
                  <a:pt x="383" y="38"/>
                  <a:pt x="383" y="40"/>
                  <a:pt x="384" y="40"/>
                </a:cubicBezTo>
                <a:cubicBezTo>
                  <a:pt x="384" y="40"/>
                  <a:pt x="383" y="42"/>
                  <a:pt x="382" y="42"/>
                </a:cubicBezTo>
                <a:cubicBezTo>
                  <a:pt x="384" y="43"/>
                  <a:pt x="385" y="43"/>
                  <a:pt x="386" y="44"/>
                </a:cubicBezTo>
                <a:cubicBezTo>
                  <a:pt x="387" y="45"/>
                  <a:pt x="388" y="45"/>
                  <a:pt x="389" y="46"/>
                </a:cubicBezTo>
                <a:cubicBezTo>
                  <a:pt x="389" y="46"/>
                  <a:pt x="390" y="46"/>
                  <a:pt x="391" y="46"/>
                </a:cubicBezTo>
                <a:cubicBezTo>
                  <a:pt x="391" y="47"/>
                  <a:pt x="392" y="47"/>
                  <a:pt x="392" y="48"/>
                </a:cubicBezTo>
                <a:cubicBezTo>
                  <a:pt x="393" y="49"/>
                  <a:pt x="393" y="49"/>
                  <a:pt x="393" y="50"/>
                </a:cubicBezTo>
                <a:cubicBezTo>
                  <a:pt x="393" y="52"/>
                  <a:pt x="393" y="53"/>
                  <a:pt x="393" y="54"/>
                </a:cubicBezTo>
                <a:cubicBezTo>
                  <a:pt x="394" y="57"/>
                  <a:pt x="395" y="60"/>
                  <a:pt x="395" y="63"/>
                </a:cubicBezTo>
                <a:cubicBezTo>
                  <a:pt x="395" y="64"/>
                  <a:pt x="396" y="66"/>
                  <a:pt x="396" y="67"/>
                </a:cubicBezTo>
                <a:cubicBezTo>
                  <a:pt x="396" y="69"/>
                  <a:pt x="395" y="70"/>
                  <a:pt x="394" y="71"/>
                </a:cubicBezTo>
                <a:cubicBezTo>
                  <a:pt x="394" y="72"/>
                  <a:pt x="394" y="73"/>
                  <a:pt x="393" y="73"/>
                </a:cubicBezTo>
                <a:cubicBezTo>
                  <a:pt x="393" y="74"/>
                  <a:pt x="393" y="75"/>
                  <a:pt x="393" y="75"/>
                </a:cubicBezTo>
                <a:cubicBezTo>
                  <a:pt x="393" y="76"/>
                  <a:pt x="393" y="76"/>
                  <a:pt x="393" y="77"/>
                </a:cubicBezTo>
                <a:cubicBezTo>
                  <a:pt x="392" y="78"/>
                  <a:pt x="392" y="78"/>
                  <a:pt x="391" y="79"/>
                </a:cubicBezTo>
                <a:cubicBezTo>
                  <a:pt x="391" y="79"/>
                  <a:pt x="390" y="80"/>
                  <a:pt x="390" y="80"/>
                </a:cubicBezTo>
                <a:cubicBezTo>
                  <a:pt x="389" y="81"/>
                  <a:pt x="389" y="81"/>
                  <a:pt x="388" y="82"/>
                </a:cubicBezTo>
                <a:cubicBezTo>
                  <a:pt x="387" y="82"/>
                  <a:pt x="387" y="84"/>
                  <a:pt x="387" y="85"/>
                </a:cubicBezTo>
                <a:cubicBezTo>
                  <a:pt x="387" y="86"/>
                  <a:pt x="387" y="87"/>
                  <a:pt x="388" y="87"/>
                </a:cubicBezTo>
                <a:cubicBezTo>
                  <a:pt x="388" y="88"/>
                  <a:pt x="389" y="88"/>
                  <a:pt x="389" y="88"/>
                </a:cubicBezTo>
                <a:cubicBezTo>
                  <a:pt x="390" y="89"/>
                  <a:pt x="391" y="89"/>
                  <a:pt x="391" y="89"/>
                </a:cubicBezTo>
                <a:cubicBezTo>
                  <a:pt x="392" y="89"/>
                  <a:pt x="393" y="89"/>
                  <a:pt x="394" y="89"/>
                </a:cubicBezTo>
                <a:cubicBezTo>
                  <a:pt x="395" y="88"/>
                  <a:pt x="397" y="87"/>
                  <a:pt x="398" y="87"/>
                </a:cubicBezTo>
                <a:cubicBezTo>
                  <a:pt x="399" y="86"/>
                  <a:pt x="401" y="85"/>
                  <a:pt x="402" y="84"/>
                </a:cubicBezTo>
                <a:cubicBezTo>
                  <a:pt x="403" y="84"/>
                  <a:pt x="403" y="83"/>
                  <a:pt x="404" y="83"/>
                </a:cubicBezTo>
                <a:cubicBezTo>
                  <a:pt x="405" y="83"/>
                  <a:pt x="406" y="83"/>
                  <a:pt x="406" y="83"/>
                </a:cubicBezTo>
                <a:cubicBezTo>
                  <a:pt x="408" y="82"/>
                  <a:pt x="409" y="82"/>
                  <a:pt x="410" y="82"/>
                </a:cubicBezTo>
                <a:cubicBezTo>
                  <a:pt x="412" y="82"/>
                  <a:pt x="413" y="81"/>
                  <a:pt x="415" y="81"/>
                </a:cubicBezTo>
                <a:cubicBezTo>
                  <a:pt x="416" y="80"/>
                  <a:pt x="417" y="80"/>
                  <a:pt x="419" y="79"/>
                </a:cubicBezTo>
                <a:cubicBezTo>
                  <a:pt x="420" y="79"/>
                  <a:pt x="421" y="78"/>
                  <a:pt x="423" y="77"/>
                </a:cubicBezTo>
                <a:cubicBezTo>
                  <a:pt x="423" y="77"/>
                  <a:pt x="424" y="77"/>
                  <a:pt x="425" y="77"/>
                </a:cubicBezTo>
                <a:cubicBezTo>
                  <a:pt x="425" y="77"/>
                  <a:pt x="426" y="76"/>
                  <a:pt x="426" y="75"/>
                </a:cubicBezTo>
                <a:cubicBezTo>
                  <a:pt x="426" y="75"/>
                  <a:pt x="425" y="74"/>
                  <a:pt x="425" y="74"/>
                </a:cubicBezTo>
                <a:cubicBezTo>
                  <a:pt x="425" y="74"/>
                  <a:pt x="425" y="74"/>
                  <a:pt x="425" y="73"/>
                </a:cubicBezTo>
                <a:cubicBezTo>
                  <a:pt x="425" y="73"/>
                  <a:pt x="425" y="73"/>
                  <a:pt x="425" y="73"/>
                </a:cubicBezTo>
                <a:cubicBezTo>
                  <a:pt x="425" y="72"/>
                  <a:pt x="425" y="71"/>
                  <a:pt x="425" y="71"/>
                </a:cubicBezTo>
                <a:cubicBezTo>
                  <a:pt x="425" y="70"/>
                  <a:pt x="424" y="69"/>
                  <a:pt x="423" y="69"/>
                </a:cubicBezTo>
                <a:cubicBezTo>
                  <a:pt x="425" y="68"/>
                  <a:pt x="426" y="68"/>
                  <a:pt x="428" y="67"/>
                </a:cubicBezTo>
                <a:cubicBezTo>
                  <a:pt x="428" y="67"/>
                  <a:pt x="430" y="67"/>
                  <a:pt x="430" y="67"/>
                </a:cubicBezTo>
                <a:cubicBezTo>
                  <a:pt x="431" y="67"/>
                  <a:pt x="432" y="67"/>
                  <a:pt x="433" y="67"/>
                </a:cubicBezTo>
                <a:cubicBezTo>
                  <a:pt x="436" y="67"/>
                  <a:pt x="439" y="67"/>
                  <a:pt x="442" y="67"/>
                </a:cubicBezTo>
                <a:cubicBezTo>
                  <a:pt x="443" y="67"/>
                  <a:pt x="444" y="67"/>
                  <a:pt x="445" y="67"/>
                </a:cubicBezTo>
                <a:cubicBezTo>
                  <a:pt x="446" y="67"/>
                  <a:pt x="446" y="66"/>
                  <a:pt x="447" y="66"/>
                </a:cubicBezTo>
                <a:cubicBezTo>
                  <a:pt x="447" y="65"/>
                  <a:pt x="448" y="63"/>
                  <a:pt x="449" y="62"/>
                </a:cubicBezTo>
                <a:cubicBezTo>
                  <a:pt x="449" y="62"/>
                  <a:pt x="450" y="61"/>
                  <a:pt x="451" y="61"/>
                </a:cubicBezTo>
                <a:cubicBezTo>
                  <a:pt x="451" y="60"/>
                  <a:pt x="451" y="60"/>
                  <a:pt x="451" y="60"/>
                </a:cubicBezTo>
                <a:cubicBezTo>
                  <a:pt x="452" y="60"/>
                  <a:pt x="452" y="59"/>
                  <a:pt x="452" y="59"/>
                </a:cubicBezTo>
                <a:cubicBezTo>
                  <a:pt x="453" y="59"/>
                  <a:pt x="453" y="58"/>
                  <a:pt x="454" y="58"/>
                </a:cubicBezTo>
                <a:cubicBezTo>
                  <a:pt x="455" y="58"/>
                  <a:pt x="455" y="57"/>
                  <a:pt x="455" y="57"/>
                </a:cubicBezTo>
                <a:cubicBezTo>
                  <a:pt x="456" y="56"/>
                  <a:pt x="458" y="55"/>
                  <a:pt x="459" y="54"/>
                </a:cubicBezTo>
                <a:cubicBezTo>
                  <a:pt x="459" y="54"/>
                  <a:pt x="460" y="53"/>
                  <a:pt x="461" y="52"/>
                </a:cubicBezTo>
                <a:cubicBezTo>
                  <a:pt x="462" y="52"/>
                  <a:pt x="462" y="52"/>
                  <a:pt x="463" y="52"/>
                </a:cubicBezTo>
                <a:cubicBezTo>
                  <a:pt x="464" y="51"/>
                  <a:pt x="464" y="51"/>
                  <a:pt x="464" y="51"/>
                </a:cubicBezTo>
                <a:cubicBezTo>
                  <a:pt x="465" y="52"/>
                  <a:pt x="464" y="51"/>
                  <a:pt x="465" y="51"/>
                </a:cubicBezTo>
                <a:cubicBezTo>
                  <a:pt x="466" y="51"/>
                  <a:pt x="467" y="51"/>
                  <a:pt x="468" y="51"/>
                </a:cubicBezTo>
                <a:cubicBezTo>
                  <a:pt x="469" y="51"/>
                  <a:pt x="471" y="51"/>
                  <a:pt x="472" y="51"/>
                </a:cubicBezTo>
                <a:cubicBezTo>
                  <a:pt x="479" y="51"/>
                  <a:pt x="486" y="51"/>
                  <a:pt x="493" y="51"/>
                </a:cubicBezTo>
                <a:cubicBezTo>
                  <a:pt x="493" y="51"/>
                  <a:pt x="495" y="52"/>
                  <a:pt x="495" y="51"/>
                </a:cubicBezTo>
                <a:cubicBezTo>
                  <a:pt x="495" y="50"/>
                  <a:pt x="495" y="50"/>
                  <a:pt x="496" y="49"/>
                </a:cubicBezTo>
                <a:cubicBezTo>
                  <a:pt x="496" y="49"/>
                  <a:pt x="496" y="48"/>
                  <a:pt x="497" y="48"/>
                </a:cubicBezTo>
                <a:cubicBezTo>
                  <a:pt x="497" y="48"/>
                  <a:pt x="497" y="48"/>
                  <a:pt x="498" y="48"/>
                </a:cubicBezTo>
                <a:cubicBezTo>
                  <a:pt x="499" y="49"/>
                  <a:pt x="499" y="48"/>
                  <a:pt x="499" y="47"/>
                </a:cubicBezTo>
                <a:cubicBezTo>
                  <a:pt x="500" y="48"/>
                  <a:pt x="501" y="49"/>
                  <a:pt x="501" y="48"/>
                </a:cubicBezTo>
                <a:cubicBezTo>
                  <a:pt x="501" y="48"/>
                  <a:pt x="501" y="47"/>
                  <a:pt x="502" y="47"/>
                </a:cubicBezTo>
                <a:cubicBezTo>
                  <a:pt x="503" y="47"/>
                  <a:pt x="502" y="46"/>
                  <a:pt x="502" y="45"/>
                </a:cubicBezTo>
                <a:cubicBezTo>
                  <a:pt x="503" y="45"/>
                  <a:pt x="503" y="44"/>
                  <a:pt x="504" y="44"/>
                </a:cubicBezTo>
                <a:cubicBezTo>
                  <a:pt x="504" y="44"/>
                  <a:pt x="504" y="43"/>
                  <a:pt x="505" y="43"/>
                </a:cubicBezTo>
                <a:cubicBezTo>
                  <a:pt x="505" y="43"/>
                  <a:pt x="505" y="43"/>
                  <a:pt x="505" y="42"/>
                </a:cubicBezTo>
                <a:cubicBezTo>
                  <a:pt x="505" y="42"/>
                  <a:pt x="506" y="41"/>
                  <a:pt x="506" y="41"/>
                </a:cubicBezTo>
                <a:cubicBezTo>
                  <a:pt x="506" y="39"/>
                  <a:pt x="506" y="38"/>
                  <a:pt x="507" y="37"/>
                </a:cubicBezTo>
                <a:cubicBezTo>
                  <a:pt x="507" y="36"/>
                  <a:pt x="508" y="36"/>
                  <a:pt x="508" y="35"/>
                </a:cubicBezTo>
                <a:cubicBezTo>
                  <a:pt x="509" y="35"/>
                  <a:pt x="508" y="33"/>
                  <a:pt x="508" y="33"/>
                </a:cubicBezTo>
                <a:cubicBezTo>
                  <a:pt x="509" y="32"/>
                  <a:pt x="509" y="32"/>
                  <a:pt x="509" y="31"/>
                </a:cubicBezTo>
                <a:cubicBezTo>
                  <a:pt x="510" y="31"/>
                  <a:pt x="510" y="30"/>
                  <a:pt x="511" y="29"/>
                </a:cubicBezTo>
                <a:cubicBezTo>
                  <a:pt x="512" y="28"/>
                  <a:pt x="513" y="27"/>
                  <a:pt x="514" y="26"/>
                </a:cubicBezTo>
                <a:cubicBezTo>
                  <a:pt x="514" y="25"/>
                  <a:pt x="515" y="23"/>
                  <a:pt x="516" y="23"/>
                </a:cubicBezTo>
                <a:cubicBezTo>
                  <a:pt x="517" y="23"/>
                  <a:pt x="517" y="24"/>
                  <a:pt x="517" y="24"/>
                </a:cubicBezTo>
                <a:cubicBezTo>
                  <a:pt x="517" y="25"/>
                  <a:pt x="518" y="26"/>
                  <a:pt x="518" y="26"/>
                </a:cubicBezTo>
                <a:cubicBezTo>
                  <a:pt x="519" y="26"/>
                  <a:pt x="520" y="26"/>
                  <a:pt x="521" y="26"/>
                </a:cubicBezTo>
                <a:cubicBezTo>
                  <a:pt x="521" y="25"/>
                  <a:pt x="522" y="25"/>
                  <a:pt x="523" y="25"/>
                </a:cubicBezTo>
                <a:cubicBezTo>
                  <a:pt x="523" y="25"/>
                  <a:pt x="524" y="25"/>
                  <a:pt x="524" y="25"/>
                </a:cubicBezTo>
                <a:cubicBezTo>
                  <a:pt x="524" y="25"/>
                  <a:pt x="524" y="24"/>
                  <a:pt x="524" y="24"/>
                </a:cubicBezTo>
                <a:cubicBezTo>
                  <a:pt x="525" y="24"/>
                  <a:pt x="526" y="25"/>
                  <a:pt x="527" y="25"/>
                </a:cubicBezTo>
                <a:cubicBezTo>
                  <a:pt x="527" y="25"/>
                  <a:pt x="528" y="26"/>
                  <a:pt x="528" y="26"/>
                </a:cubicBezTo>
                <a:cubicBezTo>
                  <a:pt x="529" y="27"/>
                  <a:pt x="529" y="27"/>
                  <a:pt x="529" y="28"/>
                </a:cubicBezTo>
                <a:cubicBezTo>
                  <a:pt x="529" y="31"/>
                  <a:pt x="529" y="34"/>
                  <a:pt x="529" y="37"/>
                </a:cubicBezTo>
                <a:cubicBezTo>
                  <a:pt x="529" y="37"/>
                  <a:pt x="529" y="38"/>
                  <a:pt x="529" y="39"/>
                </a:cubicBezTo>
                <a:cubicBezTo>
                  <a:pt x="529" y="40"/>
                  <a:pt x="530" y="40"/>
                  <a:pt x="530" y="41"/>
                </a:cubicBezTo>
                <a:cubicBezTo>
                  <a:pt x="530" y="41"/>
                  <a:pt x="530" y="42"/>
                  <a:pt x="530" y="42"/>
                </a:cubicBezTo>
                <a:cubicBezTo>
                  <a:pt x="530" y="42"/>
                  <a:pt x="529" y="42"/>
                  <a:pt x="529" y="43"/>
                </a:cubicBezTo>
                <a:cubicBezTo>
                  <a:pt x="529" y="43"/>
                  <a:pt x="530" y="43"/>
                  <a:pt x="530" y="43"/>
                </a:cubicBezTo>
                <a:cubicBezTo>
                  <a:pt x="530" y="44"/>
                  <a:pt x="530" y="44"/>
                  <a:pt x="531" y="44"/>
                </a:cubicBezTo>
                <a:cubicBezTo>
                  <a:pt x="531" y="44"/>
                  <a:pt x="532" y="45"/>
                  <a:pt x="532" y="44"/>
                </a:cubicBezTo>
                <a:cubicBezTo>
                  <a:pt x="533" y="45"/>
                  <a:pt x="533" y="45"/>
                  <a:pt x="533" y="46"/>
                </a:cubicBezTo>
                <a:cubicBezTo>
                  <a:pt x="532" y="46"/>
                  <a:pt x="532" y="46"/>
                  <a:pt x="532" y="46"/>
                </a:cubicBezTo>
                <a:cubicBezTo>
                  <a:pt x="533" y="46"/>
                  <a:pt x="533" y="47"/>
                  <a:pt x="533" y="47"/>
                </a:cubicBezTo>
                <a:cubicBezTo>
                  <a:pt x="533" y="47"/>
                  <a:pt x="532" y="48"/>
                  <a:pt x="532" y="48"/>
                </a:cubicBezTo>
                <a:cubicBezTo>
                  <a:pt x="532" y="49"/>
                  <a:pt x="533" y="49"/>
                  <a:pt x="534" y="50"/>
                </a:cubicBezTo>
                <a:cubicBezTo>
                  <a:pt x="534" y="49"/>
                  <a:pt x="534" y="50"/>
                  <a:pt x="534" y="49"/>
                </a:cubicBezTo>
                <a:cubicBezTo>
                  <a:pt x="535" y="49"/>
                  <a:pt x="535" y="49"/>
                  <a:pt x="535" y="50"/>
                </a:cubicBezTo>
                <a:cubicBezTo>
                  <a:pt x="535" y="50"/>
                  <a:pt x="536" y="50"/>
                  <a:pt x="536" y="51"/>
                </a:cubicBezTo>
                <a:cubicBezTo>
                  <a:pt x="536" y="52"/>
                  <a:pt x="535" y="53"/>
                  <a:pt x="536" y="53"/>
                </a:cubicBezTo>
                <a:cubicBezTo>
                  <a:pt x="538" y="53"/>
                  <a:pt x="535" y="55"/>
                  <a:pt x="535" y="55"/>
                </a:cubicBezTo>
                <a:cubicBezTo>
                  <a:pt x="535" y="55"/>
                  <a:pt x="534" y="55"/>
                  <a:pt x="534" y="55"/>
                </a:cubicBezTo>
                <a:cubicBezTo>
                  <a:pt x="533" y="55"/>
                  <a:pt x="533" y="55"/>
                  <a:pt x="533" y="55"/>
                </a:cubicBezTo>
                <a:cubicBezTo>
                  <a:pt x="532" y="56"/>
                  <a:pt x="531" y="55"/>
                  <a:pt x="531" y="56"/>
                </a:cubicBezTo>
                <a:cubicBezTo>
                  <a:pt x="531" y="56"/>
                  <a:pt x="531" y="56"/>
                  <a:pt x="530" y="56"/>
                </a:cubicBezTo>
                <a:cubicBezTo>
                  <a:pt x="530" y="56"/>
                  <a:pt x="529" y="56"/>
                  <a:pt x="529" y="56"/>
                </a:cubicBezTo>
                <a:cubicBezTo>
                  <a:pt x="529" y="57"/>
                  <a:pt x="528" y="57"/>
                  <a:pt x="528" y="58"/>
                </a:cubicBezTo>
                <a:cubicBezTo>
                  <a:pt x="528" y="58"/>
                  <a:pt x="527" y="58"/>
                  <a:pt x="527" y="58"/>
                </a:cubicBezTo>
                <a:cubicBezTo>
                  <a:pt x="527" y="59"/>
                  <a:pt x="527" y="58"/>
                  <a:pt x="526" y="58"/>
                </a:cubicBezTo>
                <a:cubicBezTo>
                  <a:pt x="526" y="57"/>
                  <a:pt x="525" y="57"/>
                  <a:pt x="524" y="58"/>
                </a:cubicBezTo>
                <a:cubicBezTo>
                  <a:pt x="524" y="57"/>
                  <a:pt x="524" y="57"/>
                  <a:pt x="523" y="57"/>
                </a:cubicBezTo>
                <a:cubicBezTo>
                  <a:pt x="523" y="58"/>
                  <a:pt x="523" y="58"/>
                  <a:pt x="523" y="59"/>
                </a:cubicBezTo>
                <a:cubicBezTo>
                  <a:pt x="523" y="59"/>
                  <a:pt x="523" y="61"/>
                  <a:pt x="522" y="60"/>
                </a:cubicBezTo>
                <a:cubicBezTo>
                  <a:pt x="522" y="59"/>
                  <a:pt x="521" y="59"/>
                  <a:pt x="521" y="59"/>
                </a:cubicBezTo>
                <a:cubicBezTo>
                  <a:pt x="519" y="59"/>
                  <a:pt x="520" y="58"/>
                  <a:pt x="521" y="58"/>
                </a:cubicBezTo>
                <a:cubicBezTo>
                  <a:pt x="521" y="58"/>
                  <a:pt x="520" y="58"/>
                  <a:pt x="520" y="58"/>
                </a:cubicBezTo>
                <a:cubicBezTo>
                  <a:pt x="520" y="57"/>
                  <a:pt x="520" y="57"/>
                  <a:pt x="520" y="56"/>
                </a:cubicBezTo>
                <a:cubicBezTo>
                  <a:pt x="520" y="57"/>
                  <a:pt x="520" y="57"/>
                  <a:pt x="520" y="57"/>
                </a:cubicBezTo>
                <a:cubicBezTo>
                  <a:pt x="519" y="58"/>
                  <a:pt x="519" y="58"/>
                  <a:pt x="519" y="59"/>
                </a:cubicBezTo>
                <a:cubicBezTo>
                  <a:pt x="519" y="60"/>
                  <a:pt x="517" y="61"/>
                  <a:pt x="517" y="62"/>
                </a:cubicBezTo>
                <a:cubicBezTo>
                  <a:pt x="517" y="62"/>
                  <a:pt x="517" y="62"/>
                  <a:pt x="517" y="63"/>
                </a:cubicBezTo>
                <a:cubicBezTo>
                  <a:pt x="516" y="63"/>
                  <a:pt x="516" y="63"/>
                  <a:pt x="515" y="63"/>
                </a:cubicBezTo>
                <a:cubicBezTo>
                  <a:pt x="515" y="63"/>
                  <a:pt x="514" y="64"/>
                  <a:pt x="514" y="64"/>
                </a:cubicBezTo>
                <a:cubicBezTo>
                  <a:pt x="513" y="65"/>
                  <a:pt x="513" y="63"/>
                  <a:pt x="513" y="63"/>
                </a:cubicBezTo>
                <a:cubicBezTo>
                  <a:pt x="513" y="63"/>
                  <a:pt x="513" y="64"/>
                  <a:pt x="512" y="64"/>
                </a:cubicBezTo>
                <a:cubicBezTo>
                  <a:pt x="512" y="64"/>
                  <a:pt x="512" y="63"/>
                  <a:pt x="512" y="63"/>
                </a:cubicBezTo>
                <a:cubicBezTo>
                  <a:pt x="512" y="63"/>
                  <a:pt x="512" y="64"/>
                  <a:pt x="511" y="64"/>
                </a:cubicBezTo>
                <a:cubicBezTo>
                  <a:pt x="511" y="65"/>
                  <a:pt x="511" y="64"/>
                  <a:pt x="511" y="64"/>
                </a:cubicBezTo>
                <a:cubicBezTo>
                  <a:pt x="511" y="64"/>
                  <a:pt x="510" y="64"/>
                  <a:pt x="511" y="64"/>
                </a:cubicBezTo>
                <a:cubicBezTo>
                  <a:pt x="511" y="65"/>
                  <a:pt x="511" y="65"/>
                  <a:pt x="511" y="65"/>
                </a:cubicBezTo>
                <a:cubicBezTo>
                  <a:pt x="510" y="66"/>
                  <a:pt x="510" y="65"/>
                  <a:pt x="510" y="65"/>
                </a:cubicBezTo>
                <a:cubicBezTo>
                  <a:pt x="510" y="65"/>
                  <a:pt x="509" y="65"/>
                  <a:pt x="509" y="65"/>
                </a:cubicBezTo>
                <a:cubicBezTo>
                  <a:pt x="509" y="65"/>
                  <a:pt x="509" y="65"/>
                  <a:pt x="509" y="64"/>
                </a:cubicBezTo>
                <a:cubicBezTo>
                  <a:pt x="508" y="65"/>
                  <a:pt x="507" y="65"/>
                  <a:pt x="507" y="66"/>
                </a:cubicBezTo>
                <a:cubicBezTo>
                  <a:pt x="506" y="67"/>
                  <a:pt x="507" y="67"/>
                  <a:pt x="507" y="67"/>
                </a:cubicBezTo>
                <a:cubicBezTo>
                  <a:pt x="506" y="68"/>
                  <a:pt x="506" y="68"/>
                  <a:pt x="505" y="69"/>
                </a:cubicBezTo>
                <a:cubicBezTo>
                  <a:pt x="505" y="70"/>
                  <a:pt x="504" y="70"/>
                  <a:pt x="504" y="71"/>
                </a:cubicBezTo>
                <a:cubicBezTo>
                  <a:pt x="503" y="72"/>
                  <a:pt x="503" y="72"/>
                  <a:pt x="503" y="73"/>
                </a:cubicBezTo>
                <a:cubicBezTo>
                  <a:pt x="503" y="73"/>
                  <a:pt x="502" y="73"/>
                  <a:pt x="502" y="74"/>
                </a:cubicBezTo>
                <a:cubicBezTo>
                  <a:pt x="502" y="74"/>
                  <a:pt x="502" y="75"/>
                  <a:pt x="502" y="75"/>
                </a:cubicBezTo>
                <a:cubicBezTo>
                  <a:pt x="502" y="75"/>
                  <a:pt x="501" y="76"/>
                  <a:pt x="501" y="76"/>
                </a:cubicBezTo>
                <a:cubicBezTo>
                  <a:pt x="501" y="77"/>
                  <a:pt x="502" y="77"/>
                  <a:pt x="502" y="77"/>
                </a:cubicBezTo>
                <a:cubicBezTo>
                  <a:pt x="502" y="78"/>
                  <a:pt x="503" y="77"/>
                  <a:pt x="503" y="78"/>
                </a:cubicBezTo>
                <a:cubicBezTo>
                  <a:pt x="504" y="78"/>
                  <a:pt x="503" y="79"/>
                  <a:pt x="502" y="79"/>
                </a:cubicBezTo>
                <a:cubicBezTo>
                  <a:pt x="502" y="79"/>
                  <a:pt x="501" y="79"/>
                  <a:pt x="501" y="79"/>
                </a:cubicBezTo>
                <a:cubicBezTo>
                  <a:pt x="501" y="80"/>
                  <a:pt x="500" y="80"/>
                  <a:pt x="500" y="81"/>
                </a:cubicBezTo>
                <a:cubicBezTo>
                  <a:pt x="500" y="81"/>
                  <a:pt x="499" y="81"/>
                  <a:pt x="499" y="82"/>
                </a:cubicBezTo>
                <a:cubicBezTo>
                  <a:pt x="500" y="82"/>
                  <a:pt x="501" y="82"/>
                  <a:pt x="501" y="82"/>
                </a:cubicBezTo>
                <a:cubicBezTo>
                  <a:pt x="502" y="83"/>
                  <a:pt x="502" y="83"/>
                  <a:pt x="503" y="84"/>
                </a:cubicBezTo>
                <a:cubicBezTo>
                  <a:pt x="503" y="84"/>
                  <a:pt x="503" y="85"/>
                  <a:pt x="503" y="85"/>
                </a:cubicBezTo>
                <a:cubicBezTo>
                  <a:pt x="503" y="85"/>
                  <a:pt x="502" y="85"/>
                  <a:pt x="503" y="86"/>
                </a:cubicBezTo>
                <a:cubicBezTo>
                  <a:pt x="504" y="86"/>
                  <a:pt x="504" y="87"/>
                  <a:pt x="504" y="88"/>
                </a:cubicBezTo>
                <a:cubicBezTo>
                  <a:pt x="504" y="88"/>
                  <a:pt x="506" y="88"/>
                  <a:pt x="506" y="88"/>
                </a:cubicBezTo>
                <a:cubicBezTo>
                  <a:pt x="507" y="88"/>
                  <a:pt x="508" y="88"/>
                  <a:pt x="508" y="88"/>
                </a:cubicBezTo>
                <a:cubicBezTo>
                  <a:pt x="509" y="87"/>
                  <a:pt x="508" y="86"/>
                  <a:pt x="508" y="86"/>
                </a:cubicBezTo>
                <a:cubicBezTo>
                  <a:pt x="508" y="85"/>
                  <a:pt x="508" y="85"/>
                  <a:pt x="507" y="85"/>
                </a:cubicBezTo>
                <a:cubicBezTo>
                  <a:pt x="507" y="85"/>
                  <a:pt x="507" y="85"/>
                  <a:pt x="506" y="85"/>
                </a:cubicBezTo>
                <a:cubicBezTo>
                  <a:pt x="507" y="84"/>
                  <a:pt x="509" y="85"/>
                  <a:pt x="509" y="86"/>
                </a:cubicBezTo>
                <a:cubicBezTo>
                  <a:pt x="509" y="87"/>
                  <a:pt x="509" y="88"/>
                  <a:pt x="509" y="89"/>
                </a:cubicBezTo>
                <a:cubicBezTo>
                  <a:pt x="509" y="89"/>
                  <a:pt x="508" y="89"/>
                  <a:pt x="508" y="89"/>
                </a:cubicBezTo>
                <a:cubicBezTo>
                  <a:pt x="507" y="89"/>
                  <a:pt x="507" y="89"/>
                  <a:pt x="506" y="90"/>
                </a:cubicBezTo>
                <a:cubicBezTo>
                  <a:pt x="505" y="90"/>
                  <a:pt x="504" y="90"/>
                  <a:pt x="503" y="91"/>
                </a:cubicBezTo>
                <a:cubicBezTo>
                  <a:pt x="503" y="90"/>
                  <a:pt x="503" y="88"/>
                  <a:pt x="502" y="89"/>
                </a:cubicBezTo>
                <a:cubicBezTo>
                  <a:pt x="502" y="89"/>
                  <a:pt x="501" y="90"/>
                  <a:pt x="500" y="91"/>
                </a:cubicBezTo>
                <a:cubicBezTo>
                  <a:pt x="500" y="91"/>
                  <a:pt x="499" y="91"/>
                  <a:pt x="499" y="91"/>
                </a:cubicBezTo>
                <a:cubicBezTo>
                  <a:pt x="498" y="91"/>
                  <a:pt x="498" y="92"/>
                  <a:pt x="498" y="91"/>
                </a:cubicBezTo>
                <a:cubicBezTo>
                  <a:pt x="497" y="90"/>
                  <a:pt x="498" y="89"/>
                  <a:pt x="498" y="88"/>
                </a:cubicBezTo>
                <a:cubicBezTo>
                  <a:pt x="498" y="89"/>
                  <a:pt x="497" y="89"/>
                  <a:pt x="497" y="89"/>
                </a:cubicBezTo>
                <a:cubicBezTo>
                  <a:pt x="496" y="89"/>
                  <a:pt x="497" y="88"/>
                  <a:pt x="496" y="88"/>
                </a:cubicBezTo>
                <a:cubicBezTo>
                  <a:pt x="496" y="89"/>
                  <a:pt x="496" y="89"/>
                  <a:pt x="496" y="89"/>
                </a:cubicBezTo>
                <a:cubicBezTo>
                  <a:pt x="495" y="90"/>
                  <a:pt x="495" y="90"/>
                  <a:pt x="495" y="91"/>
                </a:cubicBezTo>
                <a:cubicBezTo>
                  <a:pt x="495" y="92"/>
                  <a:pt x="494" y="93"/>
                  <a:pt x="493" y="93"/>
                </a:cubicBezTo>
                <a:cubicBezTo>
                  <a:pt x="491" y="93"/>
                  <a:pt x="490" y="93"/>
                  <a:pt x="489" y="93"/>
                </a:cubicBezTo>
                <a:cubicBezTo>
                  <a:pt x="488" y="93"/>
                  <a:pt x="488" y="93"/>
                  <a:pt x="487" y="93"/>
                </a:cubicBezTo>
                <a:cubicBezTo>
                  <a:pt x="486" y="93"/>
                  <a:pt x="486" y="94"/>
                  <a:pt x="485" y="94"/>
                </a:cubicBezTo>
                <a:cubicBezTo>
                  <a:pt x="485" y="94"/>
                  <a:pt x="482" y="93"/>
                  <a:pt x="481" y="94"/>
                </a:cubicBezTo>
                <a:cubicBezTo>
                  <a:pt x="480" y="94"/>
                  <a:pt x="479" y="95"/>
                  <a:pt x="478" y="95"/>
                </a:cubicBezTo>
                <a:cubicBezTo>
                  <a:pt x="477" y="96"/>
                  <a:pt x="476" y="96"/>
                  <a:pt x="475" y="97"/>
                </a:cubicBezTo>
                <a:cubicBezTo>
                  <a:pt x="474" y="98"/>
                  <a:pt x="474" y="98"/>
                  <a:pt x="473" y="99"/>
                </a:cubicBezTo>
                <a:cubicBezTo>
                  <a:pt x="473" y="99"/>
                  <a:pt x="473" y="99"/>
                  <a:pt x="472" y="99"/>
                </a:cubicBezTo>
                <a:cubicBezTo>
                  <a:pt x="472" y="99"/>
                  <a:pt x="472" y="99"/>
                  <a:pt x="472" y="99"/>
                </a:cubicBezTo>
                <a:cubicBezTo>
                  <a:pt x="472" y="98"/>
                  <a:pt x="474" y="95"/>
                  <a:pt x="472" y="94"/>
                </a:cubicBezTo>
                <a:cubicBezTo>
                  <a:pt x="472" y="95"/>
                  <a:pt x="472" y="96"/>
                  <a:pt x="473" y="96"/>
                </a:cubicBezTo>
                <a:cubicBezTo>
                  <a:pt x="473" y="97"/>
                  <a:pt x="472" y="98"/>
                  <a:pt x="472" y="99"/>
                </a:cubicBezTo>
                <a:cubicBezTo>
                  <a:pt x="472" y="99"/>
                  <a:pt x="472" y="99"/>
                  <a:pt x="471" y="100"/>
                </a:cubicBezTo>
                <a:cubicBezTo>
                  <a:pt x="471" y="100"/>
                  <a:pt x="471" y="100"/>
                  <a:pt x="471" y="100"/>
                </a:cubicBezTo>
                <a:cubicBezTo>
                  <a:pt x="470" y="100"/>
                  <a:pt x="470" y="100"/>
                  <a:pt x="470" y="100"/>
                </a:cubicBezTo>
                <a:cubicBezTo>
                  <a:pt x="469" y="101"/>
                  <a:pt x="469" y="102"/>
                  <a:pt x="469" y="103"/>
                </a:cubicBezTo>
                <a:cubicBezTo>
                  <a:pt x="469" y="103"/>
                  <a:pt x="471" y="103"/>
                  <a:pt x="472" y="103"/>
                </a:cubicBezTo>
                <a:cubicBezTo>
                  <a:pt x="472" y="103"/>
                  <a:pt x="472" y="105"/>
                  <a:pt x="472" y="105"/>
                </a:cubicBezTo>
                <a:cubicBezTo>
                  <a:pt x="471" y="106"/>
                  <a:pt x="472" y="107"/>
                  <a:pt x="471" y="108"/>
                </a:cubicBezTo>
                <a:cubicBezTo>
                  <a:pt x="471" y="108"/>
                  <a:pt x="471" y="109"/>
                  <a:pt x="471" y="110"/>
                </a:cubicBezTo>
                <a:cubicBezTo>
                  <a:pt x="471" y="109"/>
                  <a:pt x="471" y="109"/>
                  <a:pt x="471" y="108"/>
                </a:cubicBezTo>
                <a:cubicBezTo>
                  <a:pt x="470" y="108"/>
                  <a:pt x="470" y="111"/>
                  <a:pt x="470" y="111"/>
                </a:cubicBezTo>
                <a:cubicBezTo>
                  <a:pt x="470" y="112"/>
                  <a:pt x="469" y="112"/>
                  <a:pt x="469" y="113"/>
                </a:cubicBezTo>
                <a:cubicBezTo>
                  <a:pt x="469" y="113"/>
                  <a:pt x="468" y="113"/>
                  <a:pt x="468" y="113"/>
                </a:cubicBezTo>
                <a:cubicBezTo>
                  <a:pt x="468" y="113"/>
                  <a:pt x="468" y="114"/>
                  <a:pt x="468" y="114"/>
                </a:cubicBezTo>
                <a:cubicBezTo>
                  <a:pt x="468" y="114"/>
                  <a:pt x="468" y="114"/>
                  <a:pt x="468" y="115"/>
                </a:cubicBezTo>
                <a:cubicBezTo>
                  <a:pt x="467" y="115"/>
                  <a:pt x="467" y="115"/>
                  <a:pt x="467" y="115"/>
                </a:cubicBezTo>
                <a:cubicBezTo>
                  <a:pt x="466" y="116"/>
                  <a:pt x="466" y="116"/>
                  <a:pt x="466" y="117"/>
                </a:cubicBezTo>
                <a:cubicBezTo>
                  <a:pt x="465" y="117"/>
                  <a:pt x="464" y="120"/>
                  <a:pt x="463" y="119"/>
                </a:cubicBezTo>
                <a:cubicBezTo>
                  <a:pt x="463" y="119"/>
                  <a:pt x="463" y="118"/>
                  <a:pt x="463" y="117"/>
                </a:cubicBezTo>
                <a:cubicBezTo>
                  <a:pt x="464" y="117"/>
                  <a:pt x="463" y="117"/>
                  <a:pt x="462" y="117"/>
                </a:cubicBezTo>
                <a:cubicBezTo>
                  <a:pt x="462" y="117"/>
                  <a:pt x="461" y="117"/>
                  <a:pt x="461" y="117"/>
                </a:cubicBezTo>
                <a:cubicBezTo>
                  <a:pt x="461" y="116"/>
                  <a:pt x="460" y="116"/>
                  <a:pt x="460" y="116"/>
                </a:cubicBezTo>
                <a:cubicBezTo>
                  <a:pt x="459" y="115"/>
                  <a:pt x="459" y="115"/>
                  <a:pt x="458" y="114"/>
                </a:cubicBezTo>
                <a:cubicBezTo>
                  <a:pt x="457" y="113"/>
                  <a:pt x="457" y="111"/>
                  <a:pt x="458" y="110"/>
                </a:cubicBezTo>
                <a:cubicBezTo>
                  <a:pt x="459" y="109"/>
                  <a:pt x="460" y="109"/>
                  <a:pt x="461" y="109"/>
                </a:cubicBezTo>
                <a:cubicBezTo>
                  <a:pt x="461" y="109"/>
                  <a:pt x="461" y="108"/>
                  <a:pt x="462" y="108"/>
                </a:cubicBezTo>
                <a:cubicBezTo>
                  <a:pt x="461" y="108"/>
                  <a:pt x="461" y="109"/>
                  <a:pt x="461" y="109"/>
                </a:cubicBezTo>
                <a:cubicBezTo>
                  <a:pt x="461" y="109"/>
                  <a:pt x="460" y="109"/>
                  <a:pt x="459" y="109"/>
                </a:cubicBezTo>
                <a:cubicBezTo>
                  <a:pt x="459" y="110"/>
                  <a:pt x="458" y="110"/>
                  <a:pt x="458" y="111"/>
                </a:cubicBezTo>
                <a:cubicBezTo>
                  <a:pt x="457" y="111"/>
                  <a:pt x="457" y="111"/>
                  <a:pt x="457" y="112"/>
                </a:cubicBezTo>
                <a:cubicBezTo>
                  <a:pt x="457" y="112"/>
                  <a:pt x="457" y="112"/>
                  <a:pt x="457" y="113"/>
                </a:cubicBezTo>
                <a:cubicBezTo>
                  <a:pt x="457" y="113"/>
                  <a:pt x="457" y="113"/>
                  <a:pt x="457" y="114"/>
                </a:cubicBezTo>
                <a:cubicBezTo>
                  <a:pt x="457" y="114"/>
                  <a:pt x="458" y="114"/>
                  <a:pt x="458" y="115"/>
                </a:cubicBezTo>
                <a:cubicBezTo>
                  <a:pt x="459" y="116"/>
                  <a:pt x="459" y="118"/>
                  <a:pt x="460" y="119"/>
                </a:cubicBezTo>
                <a:cubicBezTo>
                  <a:pt x="460" y="120"/>
                  <a:pt x="460" y="120"/>
                  <a:pt x="460" y="121"/>
                </a:cubicBezTo>
                <a:cubicBezTo>
                  <a:pt x="461" y="121"/>
                  <a:pt x="461" y="121"/>
                  <a:pt x="462" y="121"/>
                </a:cubicBezTo>
                <a:cubicBezTo>
                  <a:pt x="462" y="122"/>
                  <a:pt x="461" y="123"/>
                  <a:pt x="461" y="123"/>
                </a:cubicBezTo>
                <a:cubicBezTo>
                  <a:pt x="462" y="123"/>
                  <a:pt x="462" y="123"/>
                  <a:pt x="462" y="124"/>
                </a:cubicBezTo>
                <a:cubicBezTo>
                  <a:pt x="462" y="125"/>
                  <a:pt x="462" y="126"/>
                  <a:pt x="462" y="126"/>
                </a:cubicBezTo>
                <a:cubicBezTo>
                  <a:pt x="462" y="126"/>
                  <a:pt x="462" y="125"/>
                  <a:pt x="461" y="125"/>
                </a:cubicBezTo>
                <a:cubicBezTo>
                  <a:pt x="461" y="125"/>
                  <a:pt x="461" y="126"/>
                  <a:pt x="461" y="126"/>
                </a:cubicBezTo>
                <a:cubicBezTo>
                  <a:pt x="461" y="127"/>
                  <a:pt x="461" y="127"/>
                  <a:pt x="460" y="127"/>
                </a:cubicBezTo>
                <a:cubicBezTo>
                  <a:pt x="460" y="127"/>
                  <a:pt x="460" y="128"/>
                  <a:pt x="460" y="128"/>
                </a:cubicBezTo>
                <a:cubicBezTo>
                  <a:pt x="460" y="129"/>
                  <a:pt x="459" y="129"/>
                  <a:pt x="459" y="129"/>
                </a:cubicBezTo>
                <a:cubicBezTo>
                  <a:pt x="459" y="130"/>
                  <a:pt x="458" y="131"/>
                  <a:pt x="458" y="132"/>
                </a:cubicBezTo>
                <a:cubicBezTo>
                  <a:pt x="457" y="133"/>
                  <a:pt x="457" y="133"/>
                  <a:pt x="457" y="134"/>
                </a:cubicBezTo>
                <a:cubicBezTo>
                  <a:pt x="457" y="134"/>
                  <a:pt x="457" y="134"/>
                  <a:pt x="457" y="135"/>
                </a:cubicBezTo>
                <a:cubicBezTo>
                  <a:pt x="456" y="135"/>
                  <a:pt x="456" y="135"/>
                  <a:pt x="456" y="135"/>
                </a:cubicBezTo>
                <a:cubicBezTo>
                  <a:pt x="455" y="136"/>
                  <a:pt x="455" y="136"/>
                  <a:pt x="454" y="137"/>
                </a:cubicBezTo>
                <a:cubicBezTo>
                  <a:pt x="454" y="138"/>
                  <a:pt x="454" y="138"/>
                  <a:pt x="454" y="139"/>
                </a:cubicBezTo>
                <a:cubicBezTo>
                  <a:pt x="453" y="138"/>
                  <a:pt x="453" y="135"/>
                  <a:pt x="454" y="134"/>
                </a:cubicBezTo>
                <a:cubicBezTo>
                  <a:pt x="454" y="133"/>
                  <a:pt x="455" y="133"/>
                  <a:pt x="455" y="132"/>
                </a:cubicBezTo>
                <a:cubicBezTo>
                  <a:pt x="455" y="132"/>
                  <a:pt x="456" y="132"/>
                  <a:pt x="456" y="131"/>
                </a:cubicBezTo>
                <a:cubicBezTo>
                  <a:pt x="456" y="131"/>
                  <a:pt x="456" y="130"/>
                  <a:pt x="456" y="130"/>
                </a:cubicBezTo>
                <a:cubicBezTo>
                  <a:pt x="455" y="130"/>
                  <a:pt x="455" y="130"/>
                  <a:pt x="454" y="130"/>
                </a:cubicBezTo>
                <a:cubicBezTo>
                  <a:pt x="454" y="130"/>
                  <a:pt x="455" y="129"/>
                  <a:pt x="455" y="129"/>
                </a:cubicBezTo>
                <a:cubicBezTo>
                  <a:pt x="455" y="128"/>
                  <a:pt x="454" y="128"/>
                  <a:pt x="454" y="128"/>
                </a:cubicBezTo>
                <a:cubicBezTo>
                  <a:pt x="454" y="128"/>
                  <a:pt x="454" y="128"/>
                  <a:pt x="454" y="127"/>
                </a:cubicBezTo>
                <a:cubicBezTo>
                  <a:pt x="454" y="127"/>
                  <a:pt x="454" y="126"/>
                  <a:pt x="454" y="126"/>
                </a:cubicBezTo>
                <a:cubicBezTo>
                  <a:pt x="454" y="126"/>
                  <a:pt x="454" y="127"/>
                  <a:pt x="453" y="127"/>
                </a:cubicBezTo>
                <a:cubicBezTo>
                  <a:pt x="453" y="127"/>
                  <a:pt x="453" y="126"/>
                  <a:pt x="453" y="126"/>
                </a:cubicBezTo>
                <a:cubicBezTo>
                  <a:pt x="453" y="126"/>
                  <a:pt x="453" y="127"/>
                  <a:pt x="452" y="127"/>
                </a:cubicBezTo>
                <a:cubicBezTo>
                  <a:pt x="452" y="127"/>
                  <a:pt x="452" y="126"/>
                  <a:pt x="452" y="126"/>
                </a:cubicBezTo>
                <a:cubicBezTo>
                  <a:pt x="452" y="126"/>
                  <a:pt x="451" y="126"/>
                  <a:pt x="451" y="126"/>
                </a:cubicBezTo>
                <a:cubicBezTo>
                  <a:pt x="451" y="126"/>
                  <a:pt x="450" y="125"/>
                  <a:pt x="450" y="124"/>
                </a:cubicBezTo>
                <a:cubicBezTo>
                  <a:pt x="450" y="124"/>
                  <a:pt x="451" y="123"/>
                  <a:pt x="451" y="123"/>
                </a:cubicBezTo>
                <a:cubicBezTo>
                  <a:pt x="452" y="123"/>
                  <a:pt x="452" y="123"/>
                  <a:pt x="452" y="123"/>
                </a:cubicBezTo>
                <a:cubicBezTo>
                  <a:pt x="452" y="123"/>
                  <a:pt x="453" y="123"/>
                  <a:pt x="453" y="123"/>
                </a:cubicBezTo>
                <a:cubicBezTo>
                  <a:pt x="453" y="123"/>
                  <a:pt x="453" y="123"/>
                  <a:pt x="452" y="123"/>
                </a:cubicBezTo>
                <a:cubicBezTo>
                  <a:pt x="452" y="123"/>
                  <a:pt x="452" y="122"/>
                  <a:pt x="451" y="122"/>
                </a:cubicBezTo>
                <a:cubicBezTo>
                  <a:pt x="451" y="122"/>
                  <a:pt x="451" y="121"/>
                  <a:pt x="451" y="121"/>
                </a:cubicBezTo>
                <a:cubicBezTo>
                  <a:pt x="450" y="121"/>
                  <a:pt x="450" y="122"/>
                  <a:pt x="450" y="122"/>
                </a:cubicBezTo>
                <a:cubicBezTo>
                  <a:pt x="450" y="122"/>
                  <a:pt x="450" y="121"/>
                  <a:pt x="450" y="121"/>
                </a:cubicBezTo>
                <a:cubicBezTo>
                  <a:pt x="450" y="121"/>
                  <a:pt x="451" y="121"/>
                  <a:pt x="451" y="120"/>
                </a:cubicBezTo>
                <a:cubicBezTo>
                  <a:pt x="452" y="120"/>
                  <a:pt x="451" y="120"/>
                  <a:pt x="451" y="120"/>
                </a:cubicBezTo>
                <a:cubicBezTo>
                  <a:pt x="451" y="119"/>
                  <a:pt x="450" y="120"/>
                  <a:pt x="450" y="120"/>
                </a:cubicBezTo>
                <a:cubicBezTo>
                  <a:pt x="450" y="119"/>
                  <a:pt x="450" y="119"/>
                  <a:pt x="451" y="119"/>
                </a:cubicBezTo>
                <a:cubicBezTo>
                  <a:pt x="452" y="119"/>
                  <a:pt x="452" y="118"/>
                  <a:pt x="452" y="118"/>
                </a:cubicBezTo>
                <a:cubicBezTo>
                  <a:pt x="452" y="118"/>
                  <a:pt x="451" y="118"/>
                  <a:pt x="451" y="118"/>
                </a:cubicBezTo>
                <a:cubicBezTo>
                  <a:pt x="451" y="117"/>
                  <a:pt x="451" y="116"/>
                  <a:pt x="452" y="115"/>
                </a:cubicBezTo>
                <a:cubicBezTo>
                  <a:pt x="452" y="114"/>
                  <a:pt x="453" y="115"/>
                  <a:pt x="454" y="115"/>
                </a:cubicBezTo>
                <a:cubicBezTo>
                  <a:pt x="454" y="115"/>
                  <a:pt x="454" y="114"/>
                  <a:pt x="453" y="114"/>
                </a:cubicBezTo>
                <a:cubicBezTo>
                  <a:pt x="454" y="114"/>
                  <a:pt x="454" y="114"/>
                  <a:pt x="454" y="113"/>
                </a:cubicBezTo>
                <a:cubicBezTo>
                  <a:pt x="454" y="113"/>
                  <a:pt x="454" y="113"/>
                  <a:pt x="453" y="113"/>
                </a:cubicBezTo>
                <a:cubicBezTo>
                  <a:pt x="453" y="113"/>
                  <a:pt x="453" y="113"/>
                  <a:pt x="454" y="112"/>
                </a:cubicBezTo>
                <a:cubicBezTo>
                  <a:pt x="453" y="112"/>
                  <a:pt x="452" y="113"/>
                  <a:pt x="452" y="113"/>
                </a:cubicBezTo>
                <a:cubicBezTo>
                  <a:pt x="453" y="114"/>
                  <a:pt x="451" y="114"/>
                  <a:pt x="451" y="115"/>
                </a:cubicBezTo>
                <a:cubicBezTo>
                  <a:pt x="451" y="114"/>
                  <a:pt x="451" y="114"/>
                  <a:pt x="451" y="114"/>
                </a:cubicBezTo>
                <a:cubicBezTo>
                  <a:pt x="451" y="115"/>
                  <a:pt x="451" y="115"/>
                  <a:pt x="451" y="115"/>
                </a:cubicBezTo>
                <a:cubicBezTo>
                  <a:pt x="450" y="115"/>
                  <a:pt x="450" y="115"/>
                  <a:pt x="450" y="114"/>
                </a:cubicBezTo>
                <a:cubicBezTo>
                  <a:pt x="450" y="115"/>
                  <a:pt x="450" y="115"/>
                  <a:pt x="450" y="115"/>
                </a:cubicBezTo>
                <a:cubicBezTo>
                  <a:pt x="449" y="115"/>
                  <a:pt x="449" y="116"/>
                  <a:pt x="449" y="116"/>
                </a:cubicBezTo>
                <a:cubicBezTo>
                  <a:pt x="449" y="116"/>
                  <a:pt x="448" y="116"/>
                  <a:pt x="448" y="116"/>
                </a:cubicBezTo>
                <a:cubicBezTo>
                  <a:pt x="448" y="116"/>
                  <a:pt x="448" y="117"/>
                  <a:pt x="449" y="117"/>
                </a:cubicBezTo>
                <a:cubicBezTo>
                  <a:pt x="449" y="118"/>
                  <a:pt x="449" y="118"/>
                  <a:pt x="449" y="119"/>
                </a:cubicBezTo>
                <a:cubicBezTo>
                  <a:pt x="448" y="118"/>
                  <a:pt x="448" y="118"/>
                  <a:pt x="448" y="118"/>
                </a:cubicBezTo>
                <a:cubicBezTo>
                  <a:pt x="448" y="118"/>
                  <a:pt x="448" y="119"/>
                  <a:pt x="448" y="119"/>
                </a:cubicBezTo>
                <a:cubicBezTo>
                  <a:pt x="448" y="119"/>
                  <a:pt x="448" y="119"/>
                  <a:pt x="448" y="119"/>
                </a:cubicBezTo>
                <a:cubicBezTo>
                  <a:pt x="449" y="120"/>
                  <a:pt x="448" y="120"/>
                  <a:pt x="448" y="120"/>
                </a:cubicBezTo>
                <a:cubicBezTo>
                  <a:pt x="448" y="120"/>
                  <a:pt x="449" y="120"/>
                  <a:pt x="448" y="121"/>
                </a:cubicBezTo>
                <a:cubicBezTo>
                  <a:pt x="448" y="121"/>
                  <a:pt x="448" y="121"/>
                  <a:pt x="448" y="122"/>
                </a:cubicBezTo>
                <a:cubicBezTo>
                  <a:pt x="448" y="123"/>
                  <a:pt x="448" y="125"/>
                  <a:pt x="450" y="126"/>
                </a:cubicBezTo>
                <a:cubicBezTo>
                  <a:pt x="449" y="126"/>
                  <a:pt x="449" y="126"/>
                  <a:pt x="449" y="125"/>
                </a:cubicBezTo>
                <a:cubicBezTo>
                  <a:pt x="448" y="125"/>
                  <a:pt x="448" y="125"/>
                  <a:pt x="448" y="125"/>
                </a:cubicBezTo>
                <a:cubicBezTo>
                  <a:pt x="447" y="125"/>
                  <a:pt x="447" y="124"/>
                  <a:pt x="447" y="124"/>
                </a:cubicBezTo>
                <a:cubicBezTo>
                  <a:pt x="447" y="124"/>
                  <a:pt x="447" y="123"/>
                  <a:pt x="447" y="123"/>
                </a:cubicBezTo>
                <a:cubicBezTo>
                  <a:pt x="447" y="124"/>
                  <a:pt x="447" y="124"/>
                  <a:pt x="447" y="125"/>
                </a:cubicBezTo>
                <a:cubicBezTo>
                  <a:pt x="447" y="125"/>
                  <a:pt x="448" y="126"/>
                  <a:pt x="448" y="126"/>
                </a:cubicBezTo>
                <a:cubicBezTo>
                  <a:pt x="449" y="127"/>
                  <a:pt x="450" y="128"/>
                  <a:pt x="450" y="129"/>
                </a:cubicBezTo>
                <a:cubicBezTo>
                  <a:pt x="449" y="128"/>
                  <a:pt x="449" y="127"/>
                  <a:pt x="448" y="127"/>
                </a:cubicBezTo>
                <a:cubicBezTo>
                  <a:pt x="447" y="127"/>
                  <a:pt x="446" y="127"/>
                  <a:pt x="446" y="127"/>
                </a:cubicBezTo>
                <a:cubicBezTo>
                  <a:pt x="446" y="127"/>
                  <a:pt x="445" y="126"/>
                  <a:pt x="445" y="126"/>
                </a:cubicBezTo>
                <a:cubicBezTo>
                  <a:pt x="445" y="126"/>
                  <a:pt x="445" y="126"/>
                  <a:pt x="445" y="127"/>
                </a:cubicBezTo>
                <a:cubicBezTo>
                  <a:pt x="444" y="126"/>
                  <a:pt x="444" y="125"/>
                  <a:pt x="443" y="125"/>
                </a:cubicBezTo>
                <a:cubicBezTo>
                  <a:pt x="443" y="125"/>
                  <a:pt x="442" y="126"/>
                  <a:pt x="442" y="126"/>
                </a:cubicBezTo>
                <a:cubicBezTo>
                  <a:pt x="441" y="125"/>
                  <a:pt x="441" y="125"/>
                  <a:pt x="441" y="125"/>
                </a:cubicBezTo>
                <a:cubicBezTo>
                  <a:pt x="441" y="124"/>
                  <a:pt x="442" y="123"/>
                  <a:pt x="443" y="123"/>
                </a:cubicBezTo>
                <a:cubicBezTo>
                  <a:pt x="444" y="122"/>
                  <a:pt x="444" y="121"/>
                  <a:pt x="444" y="120"/>
                </a:cubicBezTo>
                <a:cubicBezTo>
                  <a:pt x="444" y="121"/>
                  <a:pt x="443" y="121"/>
                  <a:pt x="443" y="122"/>
                </a:cubicBezTo>
                <a:cubicBezTo>
                  <a:pt x="443" y="122"/>
                  <a:pt x="442" y="122"/>
                  <a:pt x="442" y="123"/>
                </a:cubicBezTo>
                <a:cubicBezTo>
                  <a:pt x="441" y="123"/>
                  <a:pt x="440" y="126"/>
                  <a:pt x="441" y="126"/>
                </a:cubicBezTo>
                <a:cubicBezTo>
                  <a:pt x="442" y="126"/>
                  <a:pt x="443" y="125"/>
                  <a:pt x="443" y="126"/>
                </a:cubicBezTo>
                <a:cubicBezTo>
                  <a:pt x="444" y="126"/>
                  <a:pt x="444" y="127"/>
                  <a:pt x="445" y="127"/>
                </a:cubicBezTo>
                <a:cubicBezTo>
                  <a:pt x="445" y="128"/>
                  <a:pt x="446" y="128"/>
                  <a:pt x="446" y="128"/>
                </a:cubicBezTo>
                <a:cubicBezTo>
                  <a:pt x="447" y="128"/>
                  <a:pt x="448" y="129"/>
                  <a:pt x="448" y="129"/>
                </a:cubicBezTo>
                <a:cubicBezTo>
                  <a:pt x="449" y="130"/>
                  <a:pt x="449" y="130"/>
                  <a:pt x="450" y="130"/>
                </a:cubicBezTo>
                <a:cubicBezTo>
                  <a:pt x="450" y="130"/>
                  <a:pt x="451" y="131"/>
                  <a:pt x="451" y="131"/>
                </a:cubicBezTo>
                <a:cubicBezTo>
                  <a:pt x="450" y="132"/>
                  <a:pt x="450" y="133"/>
                  <a:pt x="450" y="133"/>
                </a:cubicBezTo>
                <a:cubicBezTo>
                  <a:pt x="450" y="133"/>
                  <a:pt x="449" y="134"/>
                  <a:pt x="448" y="133"/>
                </a:cubicBezTo>
                <a:cubicBezTo>
                  <a:pt x="448" y="132"/>
                  <a:pt x="447" y="131"/>
                  <a:pt x="446" y="130"/>
                </a:cubicBezTo>
                <a:cubicBezTo>
                  <a:pt x="445" y="129"/>
                  <a:pt x="444" y="128"/>
                  <a:pt x="443" y="128"/>
                </a:cubicBezTo>
                <a:cubicBezTo>
                  <a:pt x="444" y="129"/>
                  <a:pt x="445" y="130"/>
                  <a:pt x="446" y="132"/>
                </a:cubicBezTo>
                <a:cubicBezTo>
                  <a:pt x="447" y="132"/>
                  <a:pt x="447" y="132"/>
                  <a:pt x="447" y="132"/>
                </a:cubicBezTo>
                <a:cubicBezTo>
                  <a:pt x="448" y="132"/>
                  <a:pt x="448" y="133"/>
                  <a:pt x="448" y="133"/>
                </a:cubicBezTo>
                <a:cubicBezTo>
                  <a:pt x="449" y="134"/>
                  <a:pt x="449" y="134"/>
                  <a:pt x="450" y="135"/>
                </a:cubicBezTo>
                <a:cubicBezTo>
                  <a:pt x="450" y="135"/>
                  <a:pt x="450" y="135"/>
                  <a:pt x="450" y="135"/>
                </a:cubicBezTo>
                <a:cubicBezTo>
                  <a:pt x="450" y="135"/>
                  <a:pt x="451" y="135"/>
                  <a:pt x="451" y="135"/>
                </a:cubicBezTo>
                <a:cubicBezTo>
                  <a:pt x="451" y="136"/>
                  <a:pt x="451" y="136"/>
                  <a:pt x="451" y="137"/>
                </a:cubicBezTo>
                <a:cubicBezTo>
                  <a:pt x="450" y="137"/>
                  <a:pt x="450" y="137"/>
                  <a:pt x="449" y="136"/>
                </a:cubicBezTo>
                <a:cubicBezTo>
                  <a:pt x="449" y="137"/>
                  <a:pt x="449" y="137"/>
                  <a:pt x="450" y="137"/>
                </a:cubicBezTo>
                <a:cubicBezTo>
                  <a:pt x="449" y="138"/>
                  <a:pt x="448" y="138"/>
                  <a:pt x="448" y="137"/>
                </a:cubicBezTo>
                <a:cubicBezTo>
                  <a:pt x="447" y="137"/>
                  <a:pt x="447" y="136"/>
                  <a:pt x="446" y="135"/>
                </a:cubicBezTo>
                <a:cubicBezTo>
                  <a:pt x="446" y="136"/>
                  <a:pt x="448" y="138"/>
                  <a:pt x="449" y="138"/>
                </a:cubicBezTo>
                <a:cubicBezTo>
                  <a:pt x="449" y="138"/>
                  <a:pt x="450" y="139"/>
                  <a:pt x="450" y="139"/>
                </a:cubicBezTo>
                <a:cubicBezTo>
                  <a:pt x="451" y="140"/>
                  <a:pt x="450" y="141"/>
                  <a:pt x="449" y="141"/>
                </a:cubicBezTo>
                <a:cubicBezTo>
                  <a:pt x="449" y="140"/>
                  <a:pt x="448" y="139"/>
                  <a:pt x="448" y="139"/>
                </a:cubicBezTo>
                <a:cubicBezTo>
                  <a:pt x="447" y="139"/>
                  <a:pt x="448" y="139"/>
                  <a:pt x="447" y="138"/>
                </a:cubicBezTo>
                <a:cubicBezTo>
                  <a:pt x="447" y="138"/>
                  <a:pt x="447" y="138"/>
                  <a:pt x="446" y="138"/>
                </a:cubicBezTo>
                <a:cubicBezTo>
                  <a:pt x="446" y="138"/>
                  <a:pt x="445" y="138"/>
                  <a:pt x="444" y="137"/>
                </a:cubicBezTo>
                <a:cubicBezTo>
                  <a:pt x="443" y="137"/>
                  <a:pt x="442" y="137"/>
                  <a:pt x="441" y="137"/>
                </a:cubicBezTo>
                <a:cubicBezTo>
                  <a:pt x="442" y="138"/>
                  <a:pt x="442" y="138"/>
                  <a:pt x="443" y="138"/>
                </a:cubicBezTo>
                <a:cubicBezTo>
                  <a:pt x="444" y="138"/>
                  <a:pt x="444" y="138"/>
                  <a:pt x="444" y="138"/>
                </a:cubicBezTo>
                <a:cubicBezTo>
                  <a:pt x="445" y="139"/>
                  <a:pt x="446" y="139"/>
                  <a:pt x="446" y="139"/>
                </a:cubicBezTo>
                <a:cubicBezTo>
                  <a:pt x="447" y="139"/>
                  <a:pt x="447" y="139"/>
                  <a:pt x="447" y="140"/>
                </a:cubicBezTo>
                <a:cubicBezTo>
                  <a:pt x="447" y="140"/>
                  <a:pt x="447" y="140"/>
                  <a:pt x="448" y="141"/>
                </a:cubicBezTo>
                <a:cubicBezTo>
                  <a:pt x="448" y="141"/>
                  <a:pt x="448" y="141"/>
                  <a:pt x="448" y="141"/>
                </a:cubicBezTo>
                <a:cubicBezTo>
                  <a:pt x="448" y="142"/>
                  <a:pt x="448" y="142"/>
                  <a:pt x="449" y="142"/>
                </a:cubicBezTo>
                <a:cubicBezTo>
                  <a:pt x="449" y="142"/>
                  <a:pt x="450" y="142"/>
                  <a:pt x="451" y="141"/>
                </a:cubicBezTo>
                <a:cubicBezTo>
                  <a:pt x="451" y="141"/>
                  <a:pt x="452" y="142"/>
                  <a:pt x="452" y="142"/>
                </a:cubicBezTo>
                <a:cubicBezTo>
                  <a:pt x="453" y="142"/>
                  <a:pt x="453" y="141"/>
                  <a:pt x="453" y="142"/>
                </a:cubicBezTo>
                <a:cubicBezTo>
                  <a:pt x="453" y="143"/>
                  <a:pt x="454" y="143"/>
                  <a:pt x="454" y="144"/>
                </a:cubicBezTo>
                <a:cubicBezTo>
                  <a:pt x="454" y="145"/>
                  <a:pt x="455" y="146"/>
                  <a:pt x="455" y="147"/>
                </a:cubicBezTo>
                <a:cubicBezTo>
                  <a:pt x="455" y="148"/>
                  <a:pt x="455" y="149"/>
                  <a:pt x="456" y="150"/>
                </a:cubicBezTo>
                <a:cubicBezTo>
                  <a:pt x="456" y="151"/>
                  <a:pt x="457" y="152"/>
                  <a:pt x="457" y="153"/>
                </a:cubicBezTo>
                <a:cubicBezTo>
                  <a:pt x="457" y="152"/>
                  <a:pt x="456" y="151"/>
                  <a:pt x="455" y="150"/>
                </a:cubicBezTo>
                <a:cubicBezTo>
                  <a:pt x="455" y="148"/>
                  <a:pt x="454" y="147"/>
                  <a:pt x="454" y="145"/>
                </a:cubicBezTo>
                <a:cubicBezTo>
                  <a:pt x="454" y="145"/>
                  <a:pt x="454" y="145"/>
                  <a:pt x="454" y="145"/>
                </a:cubicBezTo>
                <a:cubicBezTo>
                  <a:pt x="454" y="144"/>
                  <a:pt x="453" y="144"/>
                  <a:pt x="453" y="145"/>
                </a:cubicBezTo>
                <a:cubicBezTo>
                  <a:pt x="453" y="145"/>
                  <a:pt x="454" y="145"/>
                  <a:pt x="454" y="145"/>
                </a:cubicBezTo>
                <a:cubicBezTo>
                  <a:pt x="453" y="146"/>
                  <a:pt x="453" y="146"/>
                  <a:pt x="453" y="147"/>
                </a:cubicBezTo>
                <a:cubicBezTo>
                  <a:pt x="453" y="147"/>
                  <a:pt x="453" y="147"/>
                  <a:pt x="454" y="147"/>
                </a:cubicBezTo>
                <a:cubicBezTo>
                  <a:pt x="454" y="147"/>
                  <a:pt x="454" y="148"/>
                  <a:pt x="454" y="148"/>
                </a:cubicBezTo>
                <a:cubicBezTo>
                  <a:pt x="454" y="149"/>
                  <a:pt x="455" y="150"/>
                  <a:pt x="455" y="150"/>
                </a:cubicBezTo>
                <a:cubicBezTo>
                  <a:pt x="454" y="149"/>
                  <a:pt x="453" y="149"/>
                  <a:pt x="452" y="149"/>
                </a:cubicBezTo>
                <a:cubicBezTo>
                  <a:pt x="452" y="149"/>
                  <a:pt x="452" y="149"/>
                  <a:pt x="452" y="150"/>
                </a:cubicBezTo>
                <a:cubicBezTo>
                  <a:pt x="451" y="150"/>
                  <a:pt x="451" y="150"/>
                  <a:pt x="451" y="150"/>
                </a:cubicBezTo>
                <a:cubicBezTo>
                  <a:pt x="451" y="150"/>
                  <a:pt x="451" y="150"/>
                  <a:pt x="451" y="150"/>
                </a:cubicBezTo>
                <a:cubicBezTo>
                  <a:pt x="450" y="150"/>
                  <a:pt x="450" y="150"/>
                  <a:pt x="449" y="150"/>
                </a:cubicBezTo>
                <a:cubicBezTo>
                  <a:pt x="449" y="151"/>
                  <a:pt x="449" y="151"/>
                  <a:pt x="448" y="151"/>
                </a:cubicBezTo>
                <a:cubicBezTo>
                  <a:pt x="447" y="152"/>
                  <a:pt x="447" y="151"/>
                  <a:pt x="447" y="151"/>
                </a:cubicBezTo>
                <a:cubicBezTo>
                  <a:pt x="446" y="150"/>
                  <a:pt x="446" y="149"/>
                  <a:pt x="446" y="149"/>
                </a:cubicBezTo>
                <a:cubicBezTo>
                  <a:pt x="446" y="149"/>
                  <a:pt x="446" y="152"/>
                  <a:pt x="446" y="152"/>
                </a:cubicBezTo>
                <a:cubicBezTo>
                  <a:pt x="448" y="152"/>
                  <a:pt x="449" y="152"/>
                  <a:pt x="450" y="152"/>
                </a:cubicBezTo>
                <a:cubicBezTo>
                  <a:pt x="450" y="152"/>
                  <a:pt x="451" y="152"/>
                  <a:pt x="451" y="152"/>
                </a:cubicBezTo>
                <a:cubicBezTo>
                  <a:pt x="451" y="151"/>
                  <a:pt x="452" y="152"/>
                  <a:pt x="452" y="152"/>
                </a:cubicBezTo>
                <a:cubicBezTo>
                  <a:pt x="452" y="153"/>
                  <a:pt x="452" y="154"/>
                  <a:pt x="452" y="155"/>
                </a:cubicBezTo>
                <a:cubicBezTo>
                  <a:pt x="452" y="155"/>
                  <a:pt x="453" y="155"/>
                  <a:pt x="453" y="154"/>
                </a:cubicBezTo>
                <a:cubicBezTo>
                  <a:pt x="453" y="154"/>
                  <a:pt x="453" y="153"/>
                  <a:pt x="453" y="153"/>
                </a:cubicBezTo>
                <a:cubicBezTo>
                  <a:pt x="453" y="153"/>
                  <a:pt x="454" y="152"/>
                  <a:pt x="454" y="152"/>
                </a:cubicBezTo>
                <a:cubicBezTo>
                  <a:pt x="454" y="152"/>
                  <a:pt x="455" y="153"/>
                  <a:pt x="455" y="153"/>
                </a:cubicBezTo>
                <a:cubicBezTo>
                  <a:pt x="456" y="155"/>
                  <a:pt x="454" y="156"/>
                  <a:pt x="453" y="157"/>
                </a:cubicBezTo>
                <a:cubicBezTo>
                  <a:pt x="453" y="158"/>
                  <a:pt x="452" y="158"/>
                  <a:pt x="452" y="158"/>
                </a:cubicBezTo>
                <a:cubicBezTo>
                  <a:pt x="451" y="159"/>
                  <a:pt x="451" y="158"/>
                  <a:pt x="451" y="158"/>
                </a:cubicBezTo>
                <a:cubicBezTo>
                  <a:pt x="450" y="158"/>
                  <a:pt x="450" y="158"/>
                  <a:pt x="449" y="158"/>
                </a:cubicBezTo>
                <a:cubicBezTo>
                  <a:pt x="448" y="158"/>
                  <a:pt x="448" y="158"/>
                  <a:pt x="448" y="157"/>
                </a:cubicBezTo>
                <a:cubicBezTo>
                  <a:pt x="448" y="157"/>
                  <a:pt x="447" y="156"/>
                  <a:pt x="447" y="157"/>
                </a:cubicBezTo>
                <a:cubicBezTo>
                  <a:pt x="447" y="158"/>
                  <a:pt x="447" y="158"/>
                  <a:pt x="446" y="158"/>
                </a:cubicBezTo>
                <a:cubicBezTo>
                  <a:pt x="445" y="158"/>
                  <a:pt x="444" y="157"/>
                  <a:pt x="443" y="157"/>
                </a:cubicBezTo>
                <a:cubicBezTo>
                  <a:pt x="444" y="157"/>
                  <a:pt x="445" y="158"/>
                  <a:pt x="446" y="158"/>
                </a:cubicBezTo>
                <a:cubicBezTo>
                  <a:pt x="447" y="159"/>
                  <a:pt x="449" y="159"/>
                  <a:pt x="448" y="160"/>
                </a:cubicBezTo>
                <a:cubicBezTo>
                  <a:pt x="448" y="160"/>
                  <a:pt x="447" y="161"/>
                  <a:pt x="447" y="161"/>
                </a:cubicBezTo>
                <a:cubicBezTo>
                  <a:pt x="447" y="162"/>
                  <a:pt x="447" y="162"/>
                  <a:pt x="446" y="162"/>
                </a:cubicBezTo>
                <a:cubicBezTo>
                  <a:pt x="445" y="163"/>
                  <a:pt x="444" y="161"/>
                  <a:pt x="443" y="161"/>
                </a:cubicBezTo>
                <a:cubicBezTo>
                  <a:pt x="444" y="162"/>
                  <a:pt x="445" y="163"/>
                  <a:pt x="447" y="163"/>
                </a:cubicBezTo>
                <a:cubicBezTo>
                  <a:pt x="448" y="163"/>
                  <a:pt x="448" y="163"/>
                  <a:pt x="449" y="162"/>
                </a:cubicBezTo>
                <a:cubicBezTo>
                  <a:pt x="449" y="162"/>
                  <a:pt x="449" y="163"/>
                  <a:pt x="449" y="163"/>
                </a:cubicBezTo>
                <a:cubicBezTo>
                  <a:pt x="450" y="163"/>
                  <a:pt x="449" y="165"/>
                  <a:pt x="448" y="165"/>
                </a:cubicBezTo>
                <a:cubicBezTo>
                  <a:pt x="447" y="165"/>
                  <a:pt x="447" y="165"/>
                  <a:pt x="446" y="166"/>
                </a:cubicBezTo>
                <a:cubicBezTo>
                  <a:pt x="446" y="166"/>
                  <a:pt x="444" y="166"/>
                  <a:pt x="444" y="166"/>
                </a:cubicBezTo>
                <a:cubicBezTo>
                  <a:pt x="443" y="166"/>
                  <a:pt x="442" y="166"/>
                  <a:pt x="442" y="167"/>
                </a:cubicBezTo>
                <a:cubicBezTo>
                  <a:pt x="441" y="167"/>
                  <a:pt x="441" y="166"/>
                  <a:pt x="440" y="166"/>
                </a:cubicBezTo>
                <a:cubicBezTo>
                  <a:pt x="440" y="166"/>
                  <a:pt x="440" y="166"/>
                  <a:pt x="440" y="165"/>
                </a:cubicBezTo>
                <a:cubicBezTo>
                  <a:pt x="440" y="166"/>
                  <a:pt x="440" y="167"/>
                  <a:pt x="440" y="168"/>
                </a:cubicBezTo>
                <a:cubicBezTo>
                  <a:pt x="439" y="168"/>
                  <a:pt x="438" y="169"/>
                  <a:pt x="437" y="170"/>
                </a:cubicBezTo>
                <a:cubicBezTo>
                  <a:pt x="436" y="171"/>
                  <a:pt x="436" y="172"/>
                  <a:pt x="435" y="174"/>
                </a:cubicBezTo>
                <a:cubicBezTo>
                  <a:pt x="435" y="173"/>
                  <a:pt x="435" y="172"/>
                  <a:pt x="435" y="171"/>
                </a:cubicBezTo>
                <a:cubicBezTo>
                  <a:pt x="435" y="172"/>
                  <a:pt x="435" y="173"/>
                  <a:pt x="435" y="173"/>
                </a:cubicBezTo>
                <a:cubicBezTo>
                  <a:pt x="434" y="174"/>
                  <a:pt x="434" y="174"/>
                  <a:pt x="433" y="174"/>
                </a:cubicBezTo>
                <a:cubicBezTo>
                  <a:pt x="432" y="174"/>
                  <a:pt x="430" y="174"/>
                  <a:pt x="429" y="174"/>
                </a:cubicBezTo>
                <a:cubicBezTo>
                  <a:pt x="428" y="175"/>
                  <a:pt x="427" y="176"/>
                  <a:pt x="426" y="177"/>
                </a:cubicBezTo>
                <a:cubicBezTo>
                  <a:pt x="425" y="178"/>
                  <a:pt x="425" y="179"/>
                  <a:pt x="424" y="179"/>
                </a:cubicBezTo>
                <a:cubicBezTo>
                  <a:pt x="424" y="180"/>
                  <a:pt x="424" y="180"/>
                  <a:pt x="423" y="181"/>
                </a:cubicBezTo>
                <a:cubicBezTo>
                  <a:pt x="423" y="180"/>
                  <a:pt x="423" y="180"/>
                  <a:pt x="423" y="179"/>
                </a:cubicBezTo>
                <a:cubicBezTo>
                  <a:pt x="423" y="180"/>
                  <a:pt x="423" y="180"/>
                  <a:pt x="423" y="180"/>
                </a:cubicBezTo>
                <a:cubicBezTo>
                  <a:pt x="423" y="181"/>
                  <a:pt x="423" y="181"/>
                  <a:pt x="423" y="182"/>
                </a:cubicBezTo>
                <a:cubicBezTo>
                  <a:pt x="423" y="182"/>
                  <a:pt x="422" y="183"/>
                  <a:pt x="421" y="183"/>
                </a:cubicBezTo>
                <a:cubicBezTo>
                  <a:pt x="421" y="184"/>
                  <a:pt x="420" y="184"/>
                  <a:pt x="420" y="184"/>
                </a:cubicBezTo>
                <a:cubicBezTo>
                  <a:pt x="420" y="184"/>
                  <a:pt x="420" y="185"/>
                  <a:pt x="419" y="185"/>
                </a:cubicBezTo>
                <a:cubicBezTo>
                  <a:pt x="419" y="185"/>
                  <a:pt x="418" y="186"/>
                  <a:pt x="418" y="186"/>
                </a:cubicBezTo>
                <a:cubicBezTo>
                  <a:pt x="417" y="186"/>
                  <a:pt x="417" y="186"/>
                  <a:pt x="417" y="186"/>
                </a:cubicBezTo>
                <a:cubicBezTo>
                  <a:pt x="417" y="186"/>
                  <a:pt x="417" y="187"/>
                  <a:pt x="416" y="187"/>
                </a:cubicBezTo>
                <a:cubicBezTo>
                  <a:pt x="416" y="188"/>
                  <a:pt x="415" y="188"/>
                  <a:pt x="414" y="188"/>
                </a:cubicBezTo>
                <a:cubicBezTo>
                  <a:pt x="413" y="189"/>
                  <a:pt x="413" y="189"/>
                  <a:pt x="412" y="189"/>
                </a:cubicBezTo>
                <a:cubicBezTo>
                  <a:pt x="411" y="188"/>
                  <a:pt x="411" y="189"/>
                  <a:pt x="410" y="189"/>
                </a:cubicBezTo>
                <a:cubicBezTo>
                  <a:pt x="411" y="189"/>
                  <a:pt x="411" y="189"/>
                  <a:pt x="411" y="190"/>
                </a:cubicBezTo>
                <a:cubicBezTo>
                  <a:pt x="412" y="190"/>
                  <a:pt x="411" y="191"/>
                  <a:pt x="411" y="191"/>
                </a:cubicBezTo>
                <a:cubicBezTo>
                  <a:pt x="410" y="191"/>
                  <a:pt x="410" y="191"/>
                  <a:pt x="410" y="191"/>
                </a:cubicBezTo>
                <a:cubicBezTo>
                  <a:pt x="410" y="190"/>
                  <a:pt x="410" y="191"/>
                  <a:pt x="409" y="191"/>
                </a:cubicBezTo>
                <a:cubicBezTo>
                  <a:pt x="409" y="190"/>
                  <a:pt x="409" y="190"/>
                  <a:pt x="408" y="190"/>
                </a:cubicBezTo>
                <a:cubicBezTo>
                  <a:pt x="408" y="190"/>
                  <a:pt x="408" y="191"/>
                  <a:pt x="409" y="191"/>
                </a:cubicBezTo>
                <a:cubicBezTo>
                  <a:pt x="409" y="192"/>
                  <a:pt x="410" y="192"/>
                  <a:pt x="409" y="192"/>
                </a:cubicBezTo>
                <a:cubicBezTo>
                  <a:pt x="409" y="193"/>
                  <a:pt x="409" y="193"/>
                  <a:pt x="409" y="193"/>
                </a:cubicBezTo>
                <a:cubicBezTo>
                  <a:pt x="408" y="193"/>
                  <a:pt x="408" y="193"/>
                  <a:pt x="408" y="193"/>
                </a:cubicBezTo>
                <a:cubicBezTo>
                  <a:pt x="407" y="194"/>
                  <a:pt x="408" y="195"/>
                  <a:pt x="407" y="195"/>
                </a:cubicBezTo>
                <a:cubicBezTo>
                  <a:pt x="407" y="195"/>
                  <a:pt x="405" y="195"/>
                  <a:pt x="406" y="196"/>
                </a:cubicBezTo>
                <a:cubicBezTo>
                  <a:pt x="406" y="196"/>
                  <a:pt x="406" y="197"/>
                  <a:pt x="406" y="197"/>
                </a:cubicBezTo>
                <a:cubicBezTo>
                  <a:pt x="406" y="197"/>
                  <a:pt x="405" y="197"/>
                  <a:pt x="405" y="197"/>
                </a:cubicBezTo>
                <a:cubicBezTo>
                  <a:pt x="405" y="197"/>
                  <a:pt x="405" y="197"/>
                  <a:pt x="405" y="198"/>
                </a:cubicBezTo>
                <a:cubicBezTo>
                  <a:pt x="405" y="198"/>
                  <a:pt x="405" y="198"/>
                  <a:pt x="405" y="198"/>
                </a:cubicBezTo>
                <a:cubicBezTo>
                  <a:pt x="405" y="198"/>
                  <a:pt x="405" y="198"/>
                  <a:pt x="405" y="198"/>
                </a:cubicBezTo>
                <a:cubicBezTo>
                  <a:pt x="405" y="199"/>
                  <a:pt x="404" y="199"/>
                  <a:pt x="404" y="199"/>
                </a:cubicBezTo>
                <a:cubicBezTo>
                  <a:pt x="404" y="199"/>
                  <a:pt x="405" y="199"/>
                  <a:pt x="405" y="199"/>
                </a:cubicBezTo>
                <a:cubicBezTo>
                  <a:pt x="405" y="200"/>
                  <a:pt x="405" y="200"/>
                  <a:pt x="404" y="200"/>
                </a:cubicBezTo>
                <a:cubicBezTo>
                  <a:pt x="404" y="201"/>
                  <a:pt x="404" y="201"/>
                  <a:pt x="403" y="201"/>
                </a:cubicBezTo>
                <a:cubicBezTo>
                  <a:pt x="403" y="201"/>
                  <a:pt x="404" y="202"/>
                  <a:pt x="404" y="202"/>
                </a:cubicBezTo>
                <a:cubicBezTo>
                  <a:pt x="404" y="203"/>
                  <a:pt x="403" y="204"/>
                  <a:pt x="403" y="203"/>
                </a:cubicBezTo>
                <a:cubicBezTo>
                  <a:pt x="402" y="203"/>
                  <a:pt x="402" y="203"/>
                  <a:pt x="402" y="203"/>
                </a:cubicBezTo>
                <a:cubicBezTo>
                  <a:pt x="402" y="204"/>
                  <a:pt x="403" y="204"/>
                  <a:pt x="402" y="204"/>
                </a:cubicBezTo>
                <a:cubicBezTo>
                  <a:pt x="402" y="205"/>
                  <a:pt x="402" y="206"/>
                  <a:pt x="402" y="206"/>
                </a:cubicBezTo>
                <a:cubicBezTo>
                  <a:pt x="402" y="207"/>
                  <a:pt x="402" y="208"/>
                  <a:pt x="402" y="208"/>
                </a:cubicBezTo>
                <a:cubicBezTo>
                  <a:pt x="403" y="209"/>
                  <a:pt x="403" y="209"/>
                  <a:pt x="403" y="210"/>
                </a:cubicBezTo>
                <a:cubicBezTo>
                  <a:pt x="403" y="211"/>
                  <a:pt x="403" y="212"/>
                  <a:pt x="403" y="212"/>
                </a:cubicBezTo>
                <a:cubicBezTo>
                  <a:pt x="403" y="213"/>
                  <a:pt x="404" y="213"/>
                  <a:pt x="404" y="214"/>
                </a:cubicBezTo>
                <a:cubicBezTo>
                  <a:pt x="404" y="215"/>
                  <a:pt x="404" y="217"/>
                  <a:pt x="405" y="218"/>
                </a:cubicBezTo>
                <a:cubicBezTo>
                  <a:pt x="405" y="221"/>
                  <a:pt x="406" y="223"/>
                  <a:pt x="408" y="226"/>
                </a:cubicBezTo>
                <a:cubicBezTo>
                  <a:pt x="409" y="227"/>
                  <a:pt x="410" y="229"/>
                  <a:pt x="411" y="231"/>
                </a:cubicBezTo>
                <a:cubicBezTo>
                  <a:pt x="411" y="231"/>
                  <a:pt x="411" y="231"/>
                  <a:pt x="411" y="232"/>
                </a:cubicBezTo>
                <a:cubicBezTo>
                  <a:pt x="410" y="232"/>
                  <a:pt x="411" y="233"/>
                  <a:pt x="411" y="234"/>
                </a:cubicBezTo>
                <a:cubicBezTo>
                  <a:pt x="411" y="235"/>
                  <a:pt x="411" y="236"/>
                  <a:pt x="412" y="237"/>
                </a:cubicBezTo>
                <a:cubicBezTo>
                  <a:pt x="411" y="237"/>
                  <a:pt x="410" y="235"/>
                  <a:pt x="410" y="234"/>
                </a:cubicBezTo>
                <a:cubicBezTo>
                  <a:pt x="410" y="234"/>
                  <a:pt x="410" y="233"/>
                  <a:pt x="410" y="232"/>
                </a:cubicBezTo>
                <a:cubicBezTo>
                  <a:pt x="410" y="232"/>
                  <a:pt x="410" y="232"/>
                  <a:pt x="410" y="231"/>
                </a:cubicBezTo>
                <a:cubicBezTo>
                  <a:pt x="410" y="231"/>
                  <a:pt x="410" y="231"/>
                  <a:pt x="410" y="231"/>
                </a:cubicBezTo>
                <a:cubicBezTo>
                  <a:pt x="410" y="231"/>
                  <a:pt x="410" y="233"/>
                  <a:pt x="410" y="233"/>
                </a:cubicBezTo>
                <a:cubicBezTo>
                  <a:pt x="409" y="232"/>
                  <a:pt x="409" y="231"/>
                  <a:pt x="409" y="231"/>
                </a:cubicBezTo>
                <a:cubicBezTo>
                  <a:pt x="409" y="231"/>
                  <a:pt x="410" y="230"/>
                  <a:pt x="410" y="230"/>
                </a:cubicBezTo>
                <a:cubicBezTo>
                  <a:pt x="410" y="230"/>
                  <a:pt x="409" y="230"/>
                  <a:pt x="409" y="230"/>
                </a:cubicBezTo>
                <a:cubicBezTo>
                  <a:pt x="409" y="229"/>
                  <a:pt x="409" y="228"/>
                  <a:pt x="408" y="228"/>
                </a:cubicBezTo>
                <a:cubicBezTo>
                  <a:pt x="408" y="230"/>
                  <a:pt x="408" y="231"/>
                  <a:pt x="409" y="232"/>
                </a:cubicBezTo>
                <a:cubicBezTo>
                  <a:pt x="409" y="233"/>
                  <a:pt x="410" y="234"/>
                  <a:pt x="410" y="235"/>
                </a:cubicBezTo>
                <a:cubicBezTo>
                  <a:pt x="411" y="238"/>
                  <a:pt x="413" y="241"/>
                  <a:pt x="414" y="244"/>
                </a:cubicBezTo>
                <a:cubicBezTo>
                  <a:pt x="414" y="245"/>
                  <a:pt x="415" y="246"/>
                  <a:pt x="415" y="247"/>
                </a:cubicBezTo>
                <a:cubicBezTo>
                  <a:pt x="415" y="248"/>
                  <a:pt x="415" y="250"/>
                  <a:pt x="415" y="251"/>
                </a:cubicBezTo>
                <a:cubicBezTo>
                  <a:pt x="415" y="254"/>
                  <a:pt x="415" y="256"/>
                  <a:pt x="415" y="259"/>
                </a:cubicBezTo>
                <a:cubicBezTo>
                  <a:pt x="415" y="259"/>
                  <a:pt x="415" y="258"/>
                  <a:pt x="414" y="258"/>
                </a:cubicBezTo>
                <a:cubicBezTo>
                  <a:pt x="414" y="258"/>
                  <a:pt x="414" y="259"/>
                  <a:pt x="414" y="259"/>
                </a:cubicBezTo>
                <a:cubicBezTo>
                  <a:pt x="414" y="260"/>
                  <a:pt x="413" y="260"/>
                  <a:pt x="413" y="261"/>
                </a:cubicBezTo>
                <a:cubicBezTo>
                  <a:pt x="413" y="262"/>
                  <a:pt x="413" y="265"/>
                  <a:pt x="411" y="265"/>
                </a:cubicBezTo>
                <a:cubicBezTo>
                  <a:pt x="410" y="265"/>
                  <a:pt x="409" y="266"/>
                  <a:pt x="409" y="266"/>
                </a:cubicBezTo>
                <a:cubicBezTo>
                  <a:pt x="408" y="266"/>
                  <a:pt x="407" y="266"/>
                  <a:pt x="406" y="266"/>
                </a:cubicBezTo>
                <a:cubicBezTo>
                  <a:pt x="406" y="266"/>
                  <a:pt x="406" y="266"/>
                  <a:pt x="405" y="266"/>
                </a:cubicBezTo>
                <a:cubicBezTo>
                  <a:pt x="405" y="265"/>
                  <a:pt x="405" y="265"/>
                  <a:pt x="405" y="264"/>
                </a:cubicBezTo>
                <a:cubicBezTo>
                  <a:pt x="406" y="263"/>
                  <a:pt x="406" y="264"/>
                  <a:pt x="407" y="265"/>
                </a:cubicBezTo>
                <a:cubicBezTo>
                  <a:pt x="408" y="265"/>
                  <a:pt x="407" y="264"/>
                  <a:pt x="407" y="264"/>
                </a:cubicBezTo>
                <a:cubicBezTo>
                  <a:pt x="407" y="264"/>
                  <a:pt x="406" y="264"/>
                  <a:pt x="406" y="264"/>
                </a:cubicBezTo>
                <a:cubicBezTo>
                  <a:pt x="405" y="263"/>
                  <a:pt x="405" y="262"/>
                  <a:pt x="404" y="261"/>
                </a:cubicBezTo>
                <a:cubicBezTo>
                  <a:pt x="404" y="261"/>
                  <a:pt x="403" y="260"/>
                  <a:pt x="403" y="260"/>
                </a:cubicBezTo>
                <a:cubicBezTo>
                  <a:pt x="403" y="259"/>
                  <a:pt x="403" y="259"/>
                  <a:pt x="403" y="259"/>
                </a:cubicBezTo>
                <a:cubicBezTo>
                  <a:pt x="403" y="259"/>
                  <a:pt x="402" y="258"/>
                  <a:pt x="401" y="258"/>
                </a:cubicBezTo>
                <a:cubicBezTo>
                  <a:pt x="400" y="257"/>
                  <a:pt x="399" y="256"/>
                  <a:pt x="399" y="254"/>
                </a:cubicBezTo>
                <a:cubicBezTo>
                  <a:pt x="399" y="253"/>
                  <a:pt x="399" y="253"/>
                  <a:pt x="399" y="252"/>
                </a:cubicBezTo>
                <a:cubicBezTo>
                  <a:pt x="398" y="252"/>
                  <a:pt x="398" y="252"/>
                  <a:pt x="398" y="252"/>
                </a:cubicBezTo>
                <a:cubicBezTo>
                  <a:pt x="397" y="251"/>
                  <a:pt x="399" y="250"/>
                  <a:pt x="399" y="250"/>
                </a:cubicBezTo>
                <a:cubicBezTo>
                  <a:pt x="398" y="250"/>
                  <a:pt x="398" y="251"/>
                  <a:pt x="398" y="251"/>
                </a:cubicBezTo>
                <a:cubicBezTo>
                  <a:pt x="398" y="251"/>
                  <a:pt x="398" y="251"/>
                  <a:pt x="397" y="251"/>
                </a:cubicBezTo>
                <a:cubicBezTo>
                  <a:pt x="397" y="251"/>
                  <a:pt x="397" y="251"/>
                  <a:pt x="397" y="251"/>
                </a:cubicBezTo>
                <a:cubicBezTo>
                  <a:pt x="397" y="249"/>
                  <a:pt x="397" y="248"/>
                  <a:pt x="397" y="247"/>
                </a:cubicBezTo>
                <a:cubicBezTo>
                  <a:pt x="396" y="247"/>
                  <a:pt x="396" y="247"/>
                  <a:pt x="396" y="248"/>
                </a:cubicBezTo>
                <a:cubicBezTo>
                  <a:pt x="396" y="249"/>
                  <a:pt x="395" y="248"/>
                  <a:pt x="394" y="247"/>
                </a:cubicBezTo>
                <a:cubicBezTo>
                  <a:pt x="393" y="246"/>
                  <a:pt x="393" y="245"/>
                  <a:pt x="392" y="244"/>
                </a:cubicBezTo>
                <a:cubicBezTo>
                  <a:pt x="392" y="243"/>
                  <a:pt x="391" y="243"/>
                  <a:pt x="391" y="242"/>
                </a:cubicBezTo>
                <a:cubicBezTo>
                  <a:pt x="391" y="242"/>
                  <a:pt x="391" y="241"/>
                  <a:pt x="391" y="241"/>
                </a:cubicBezTo>
                <a:cubicBezTo>
                  <a:pt x="391" y="241"/>
                  <a:pt x="391" y="241"/>
                  <a:pt x="392" y="241"/>
                </a:cubicBezTo>
                <a:cubicBezTo>
                  <a:pt x="392" y="240"/>
                  <a:pt x="393" y="239"/>
                  <a:pt x="393" y="239"/>
                </a:cubicBezTo>
                <a:cubicBezTo>
                  <a:pt x="394" y="238"/>
                  <a:pt x="394" y="238"/>
                  <a:pt x="393" y="237"/>
                </a:cubicBezTo>
                <a:cubicBezTo>
                  <a:pt x="393" y="237"/>
                  <a:pt x="393" y="238"/>
                  <a:pt x="393" y="238"/>
                </a:cubicBezTo>
                <a:cubicBezTo>
                  <a:pt x="392" y="237"/>
                  <a:pt x="392" y="237"/>
                  <a:pt x="392" y="236"/>
                </a:cubicBezTo>
                <a:cubicBezTo>
                  <a:pt x="391" y="237"/>
                  <a:pt x="392" y="237"/>
                  <a:pt x="392" y="238"/>
                </a:cubicBezTo>
                <a:cubicBezTo>
                  <a:pt x="392" y="238"/>
                  <a:pt x="391" y="239"/>
                  <a:pt x="391" y="239"/>
                </a:cubicBezTo>
                <a:cubicBezTo>
                  <a:pt x="391" y="239"/>
                  <a:pt x="391" y="239"/>
                  <a:pt x="391" y="239"/>
                </a:cubicBezTo>
                <a:cubicBezTo>
                  <a:pt x="391" y="239"/>
                  <a:pt x="391" y="239"/>
                  <a:pt x="390" y="239"/>
                </a:cubicBezTo>
                <a:cubicBezTo>
                  <a:pt x="390" y="239"/>
                  <a:pt x="389" y="238"/>
                  <a:pt x="389" y="238"/>
                </a:cubicBezTo>
                <a:cubicBezTo>
                  <a:pt x="390" y="237"/>
                  <a:pt x="390" y="236"/>
                  <a:pt x="390" y="236"/>
                </a:cubicBezTo>
                <a:cubicBezTo>
                  <a:pt x="390" y="234"/>
                  <a:pt x="391" y="233"/>
                  <a:pt x="391" y="231"/>
                </a:cubicBezTo>
                <a:cubicBezTo>
                  <a:pt x="392" y="230"/>
                  <a:pt x="391" y="228"/>
                  <a:pt x="391" y="227"/>
                </a:cubicBezTo>
                <a:cubicBezTo>
                  <a:pt x="391" y="226"/>
                  <a:pt x="390" y="225"/>
                  <a:pt x="389" y="224"/>
                </a:cubicBezTo>
                <a:cubicBezTo>
                  <a:pt x="388" y="223"/>
                  <a:pt x="386" y="222"/>
                  <a:pt x="385" y="221"/>
                </a:cubicBezTo>
                <a:cubicBezTo>
                  <a:pt x="384" y="219"/>
                  <a:pt x="383" y="218"/>
                  <a:pt x="382" y="217"/>
                </a:cubicBezTo>
                <a:cubicBezTo>
                  <a:pt x="381" y="216"/>
                  <a:pt x="380" y="215"/>
                  <a:pt x="378" y="214"/>
                </a:cubicBezTo>
                <a:cubicBezTo>
                  <a:pt x="378" y="214"/>
                  <a:pt x="376" y="215"/>
                  <a:pt x="376" y="215"/>
                </a:cubicBezTo>
                <a:cubicBezTo>
                  <a:pt x="375" y="215"/>
                  <a:pt x="376" y="216"/>
                  <a:pt x="375" y="216"/>
                </a:cubicBezTo>
                <a:cubicBezTo>
                  <a:pt x="375" y="216"/>
                  <a:pt x="375" y="216"/>
                  <a:pt x="375" y="217"/>
                </a:cubicBezTo>
                <a:cubicBezTo>
                  <a:pt x="375" y="216"/>
                  <a:pt x="373" y="217"/>
                  <a:pt x="372" y="217"/>
                </a:cubicBezTo>
                <a:cubicBezTo>
                  <a:pt x="371" y="218"/>
                  <a:pt x="371" y="218"/>
                  <a:pt x="370" y="218"/>
                </a:cubicBezTo>
                <a:cubicBezTo>
                  <a:pt x="369" y="219"/>
                  <a:pt x="368" y="218"/>
                  <a:pt x="367" y="219"/>
                </a:cubicBezTo>
                <a:cubicBezTo>
                  <a:pt x="366" y="219"/>
                  <a:pt x="365" y="218"/>
                  <a:pt x="365" y="217"/>
                </a:cubicBezTo>
                <a:cubicBezTo>
                  <a:pt x="366" y="218"/>
                  <a:pt x="366" y="218"/>
                  <a:pt x="366" y="218"/>
                </a:cubicBezTo>
                <a:cubicBezTo>
                  <a:pt x="368" y="217"/>
                  <a:pt x="364" y="215"/>
                  <a:pt x="363" y="214"/>
                </a:cubicBezTo>
                <a:cubicBezTo>
                  <a:pt x="364" y="214"/>
                  <a:pt x="363" y="214"/>
                  <a:pt x="363" y="213"/>
                </a:cubicBezTo>
                <a:cubicBezTo>
                  <a:pt x="363" y="213"/>
                  <a:pt x="364" y="212"/>
                  <a:pt x="364" y="212"/>
                </a:cubicBezTo>
                <a:cubicBezTo>
                  <a:pt x="364" y="212"/>
                  <a:pt x="363" y="212"/>
                  <a:pt x="363" y="212"/>
                </a:cubicBezTo>
                <a:cubicBezTo>
                  <a:pt x="362" y="213"/>
                  <a:pt x="363" y="213"/>
                  <a:pt x="363" y="213"/>
                </a:cubicBezTo>
                <a:cubicBezTo>
                  <a:pt x="362" y="214"/>
                  <a:pt x="362" y="214"/>
                  <a:pt x="362" y="213"/>
                </a:cubicBezTo>
                <a:cubicBezTo>
                  <a:pt x="362" y="213"/>
                  <a:pt x="362" y="213"/>
                  <a:pt x="361" y="213"/>
                </a:cubicBezTo>
                <a:cubicBezTo>
                  <a:pt x="359" y="212"/>
                  <a:pt x="358" y="212"/>
                  <a:pt x="356" y="211"/>
                </a:cubicBezTo>
                <a:cubicBezTo>
                  <a:pt x="357" y="211"/>
                  <a:pt x="358" y="211"/>
                  <a:pt x="359" y="211"/>
                </a:cubicBezTo>
                <a:cubicBezTo>
                  <a:pt x="359" y="210"/>
                  <a:pt x="357" y="210"/>
                  <a:pt x="357" y="210"/>
                </a:cubicBezTo>
                <a:cubicBezTo>
                  <a:pt x="356" y="210"/>
                  <a:pt x="356" y="210"/>
                  <a:pt x="356" y="210"/>
                </a:cubicBezTo>
                <a:cubicBezTo>
                  <a:pt x="355" y="210"/>
                  <a:pt x="355" y="211"/>
                  <a:pt x="355" y="211"/>
                </a:cubicBezTo>
                <a:cubicBezTo>
                  <a:pt x="354" y="211"/>
                  <a:pt x="352" y="211"/>
                  <a:pt x="352" y="211"/>
                </a:cubicBezTo>
                <a:cubicBezTo>
                  <a:pt x="351" y="211"/>
                  <a:pt x="350" y="212"/>
                  <a:pt x="349" y="212"/>
                </a:cubicBezTo>
                <a:cubicBezTo>
                  <a:pt x="349" y="212"/>
                  <a:pt x="349" y="211"/>
                  <a:pt x="350" y="211"/>
                </a:cubicBezTo>
                <a:cubicBezTo>
                  <a:pt x="350" y="211"/>
                  <a:pt x="351" y="211"/>
                  <a:pt x="351" y="211"/>
                </a:cubicBezTo>
                <a:cubicBezTo>
                  <a:pt x="351" y="210"/>
                  <a:pt x="351" y="209"/>
                  <a:pt x="350" y="210"/>
                </a:cubicBezTo>
                <a:cubicBezTo>
                  <a:pt x="350" y="210"/>
                  <a:pt x="349" y="210"/>
                  <a:pt x="349" y="210"/>
                </a:cubicBezTo>
                <a:cubicBezTo>
                  <a:pt x="349" y="211"/>
                  <a:pt x="349" y="211"/>
                  <a:pt x="349" y="211"/>
                </a:cubicBezTo>
                <a:cubicBezTo>
                  <a:pt x="348" y="211"/>
                  <a:pt x="348" y="212"/>
                  <a:pt x="348" y="212"/>
                </a:cubicBezTo>
                <a:cubicBezTo>
                  <a:pt x="347" y="212"/>
                  <a:pt x="347" y="212"/>
                  <a:pt x="346" y="212"/>
                </a:cubicBezTo>
                <a:cubicBezTo>
                  <a:pt x="346" y="212"/>
                  <a:pt x="347" y="211"/>
                  <a:pt x="346" y="211"/>
                </a:cubicBezTo>
                <a:cubicBezTo>
                  <a:pt x="346" y="211"/>
                  <a:pt x="345" y="212"/>
                  <a:pt x="345" y="213"/>
                </a:cubicBezTo>
                <a:cubicBezTo>
                  <a:pt x="345" y="213"/>
                  <a:pt x="342" y="213"/>
                  <a:pt x="342" y="213"/>
                </a:cubicBezTo>
                <a:cubicBezTo>
                  <a:pt x="341" y="212"/>
                  <a:pt x="343" y="213"/>
                  <a:pt x="343" y="212"/>
                </a:cubicBezTo>
                <a:cubicBezTo>
                  <a:pt x="344" y="212"/>
                  <a:pt x="343" y="212"/>
                  <a:pt x="343" y="211"/>
                </a:cubicBezTo>
                <a:cubicBezTo>
                  <a:pt x="343" y="211"/>
                  <a:pt x="343" y="211"/>
                  <a:pt x="342" y="211"/>
                </a:cubicBezTo>
                <a:cubicBezTo>
                  <a:pt x="342" y="211"/>
                  <a:pt x="342" y="210"/>
                  <a:pt x="342" y="209"/>
                </a:cubicBezTo>
                <a:cubicBezTo>
                  <a:pt x="342" y="208"/>
                  <a:pt x="341" y="208"/>
                  <a:pt x="341" y="209"/>
                </a:cubicBezTo>
                <a:cubicBezTo>
                  <a:pt x="341" y="210"/>
                  <a:pt x="341" y="212"/>
                  <a:pt x="339" y="212"/>
                </a:cubicBezTo>
                <a:cubicBezTo>
                  <a:pt x="338" y="211"/>
                  <a:pt x="337" y="211"/>
                  <a:pt x="337" y="212"/>
                </a:cubicBezTo>
                <a:cubicBezTo>
                  <a:pt x="335" y="212"/>
                  <a:pt x="335" y="212"/>
                  <a:pt x="334" y="211"/>
                </a:cubicBezTo>
                <a:cubicBezTo>
                  <a:pt x="333" y="210"/>
                  <a:pt x="331" y="212"/>
                  <a:pt x="330" y="212"/>
                </a:cubicBezTo>
                <a:cubicBezTo>
                  <a:pt x="329" y="211"/>
                  <a:pt x="328" y="214"/>
                  <a:pt x="327" y="214"/>
                </a:cubicBezTo>
                <a:cubicBezTo>
                  <a:pt x="326" y="213"/>
                  <a:pt x="325" y="213"/>
                  <a:pt x="324" y="213"/>
                </a:cubicBezTo>
                <a:cubicBezTo>
                  <a:pt x="323" y="213"/>
                  <a:pt x="323" y="212"/>
                  <a:pt x="322" y="212"/>
                </a:cubicBezTo>
                <a:cubicBezTo>
                  <a:pt x="321" y="211"/>
                  <a:pt x="321" y="211"/>
                  <a:pt x="320" y="212"/>
                </a:cubicBezTo>
                <a:cubicBezTo>
                  <a:pt x="320" y="212"/>
                  <a:pt x="319" y="214"/>
                  <a:pt x="319" y="214"/>
                </a:cubicBezTo>
                <a:cubicBezTo>
                  <a:pt x="319" y="214"/>
                  <a:pt x="321" y="215"/>
                  <a:pt x="321" y="215"/>
                </a:cubicBezTo>
                <a:cubicBezTo>
                  <a:pt x="322" y="216"/>
                  <a:pt x="323" y="215"/>
                  <a:pt x="323" y="214"/>
                </a:cubicBezTo>
                <a:cubicBezTo>
                  <a:pt x="324" y="214"/>
                  <a:pt x="324" y="214"/>
                  <a:pt x="324" y="214"/>
                </a:cubicBezTo>
                <a:cubicBezTo>
                  <a:pt x="325" y="214"/>
                  <a:pt x="325" y="214"/>
                  <a:pt x="325" y="214"/>
                </a:cubicBezTo>
                <a:cubicBezTo>
                  <a:pt x="325" y="214"/>
                  <a:pt x="325" y="214"/>
                  <a:pt x="325" y="214"/>
                </a:cubicBezTo>
                <a:cubicBezTo>
                  <a:pt x="327" y="214"/>
                  <a:pt x="326" y="215"/>
                  <a:pt x="325" y="215"/>
                </a:cubicBezTo>
                <a:cubicBezTo>
                  <a:pt x="325" y="215"/>
                  <a:pt x="325" y="216"/>
                  <a:pt x="326" y="216"/>
                </a:cubicBezTo>
                <a:cubicBezTo>
                  <a:pt x="327" y="217"/>
                  <a:pt x="327" y="216"/>
                  <a:pt x="327" y="215"/>
                </a:cubicBezTo>
                <a:cubicBezTo>
                  <a:pt x="327" y="215"/>
                  <a:pt x="327" y="215"/>
                  <a:pt x="328" y="215"/>
                </a:cubicBezTo>
                <a:cubicBezTo>
                  <a:pt x="328" y="215"/>
                  <a:pt x="328" y="215"/>
                  <a:pt x="328" y="215"/>
                </a:cubicBezTo>
                <a:cubicBezTo>
                  <a:pt x="328" y="216"/>
                  <a:pt x="329" y="216"/>
                  <a:pt x="329" y="216"/>
                </a:cubicBezTo>
                <a:cubicBezTo>
                  <a:pt x="329" y="216"/>
                  <a:pt x="329" y="217"/>
                  <a:pt x="329" y="217"/>
                </a:cubicBezTo>
                <a:cubicBezTo>
                  <a:pt x="329" y="217"/>
                  <a:pt x="329" y="217"/>
                  <a:pt x="329" y="217"/>
                </a:cubicBezTo>
                <a:cubicBezTo>
                  <a:pt x="329" y="217"/>
                  <a:pt x="329" y="217"/>
                  <a:pt x="328" y="218"/>
                </a:cubicBezTo>
                <a:cubicBezTo>
                  <a:pt x="328" y="218"/>
                  <a:pt x="328" y="218"/>
                  <a:pt x="327" y="218"/>
                </a:cubicBezTo>
                <a:cubicBezTo>
                  <a:pt x="327" y="218"/>
                  <a:pt x="327" y="218"/>
                  <a:pt x="327" y="219"/>
                </a:cubicBezTo>
                <a:cubicBezTo>
                  <a:pt x="326" y="219"/>
                  <a:pt x="326" y="219"/>
                  <a:pt x="326" y="219"/>
                </a:cubicBezTo>
                <a:cubicBezTo>
                  <a:pt x="326" y="219"/>
                  <a:pt x="325" y="220"/>
                  <a:pt x="325" y="219"/>
                </a:cubicBezTo>
                <a:cubicBezTo>
                  <a:pt x="325" y="220"/>
                  <a:pt x="326" y="220"/>
                  <a:pt x="326" y="220"/>
                </a:cubicBezTo>
                <a:cubicBezTo>
                  <a:pt x="326" y="221"/>
                  <a:pt x="327" y="221"/>
                  <a:pt x="327" y="221"/>
                </a:cubicBezTo>
                <a:cubicBezTo>
                  <a:pt x="327" y="221"/>
                  <a:pt x="327" y="221"/>
                  <a:pt x="328" y="221"/>
                </a:cubicBezTo>
                <a:cubicBezTo>
                  <a:pt x="328" y="222"/>
                  <a:pt x="329" y="222"/>
                  <a:pt x="330" y="222"/>
                </a:cubicBezTo>
                <a:cubicBezTo>
                  <a:pt x="330" y="222"/>
                  <a:pt x="330" y="222"/>
                  <a:pt x="331" y="222"/>
                </a:cubicBezTo>
                <a:cubicBezTo>
                  <a:pt x="331" y="222"/>
                  <a:pt x="331" y="223"/>
                  <a:pt x="331" y="223"/>
                </a:cubicBezTo>
                <a:cubicBezTo>
                  <a:pt x="332" y="224"/>
                  <a:pt x="332" y="224"/>
                  <a:pt x="332" y="225"/>
                </a:cubicBezTo>
                <a:cubicBezTo>
                  <a:pt x="332" y="225"/>
                  <a:pt x="331" y="225"/>
                  <a:pt x="331" y="226"/>
                </a:cubicBezTo>
                <a:cubicBezTo>
                  <a:pt x="331" y="226"/>
                  <a:pt x="331" y="225"/>
                  <a:pt x="330" y="225"/>
                </a:cubicBezTo>
                <a:cubicBezTo>
                  <a:pt x="330" y="225"/>
                  <a:pt x="329" y="226"/>
                  <a:pt x="329" y="226"/>
                </a:cubicBezTo>
                <a:cubicBezTo>
                  <a:pt x="329" y="226"/>
                  <a:pt x="329" y="225"/>
                  <a:pt x="329" y="225"/>
                </a:cubicBezTo>
                <a:cubicBezTo>
                  <a:pt x="329" y="225"/>
                  <a:pt x="328" y="224"/>
                  <a:pt x="328" y="224"/>
                </a:cubicBezTo>
                <a:cubicBezTo>
                  <a:pt x="328" y="223"/>
                  <a:pt x="327" y="223"/>
                  <a:pt x="326" y="223"/>
                </a:cubicBezTo>
                <a:cubicBezTo>
                  <a:pt x="325" y="223"/>
                  <a:pt x="325" y="222"/>
                  <a:pt x="324" y="221"/>
                </a:cubicBezTo>
                <a:cubicBezTo>
                  <a:pt x="324" y="221"/>
                  <a:pt x="322" y="221"/>
                  <a:pt x="321" y="220"/>
                </a:cubicBezTo>
                <a:cubicBezTo>
                  <a:pt x="321" y="221"/>
                  <a:pt x="322" y="221"/>
                  <a:pt x="322" y="221"/>
                </a:cubicBezTo>
                <a:cubicBezTo>
                  <a:pt x="323" y="221"/>
                  <a:pt x="323" y="222"/>
                  <a:pt x="323" y="222"/>
                </a:cubicBezTo>
                <a:cubicBezTo>
                  <a:pt x="323" y="222"/>
                  <a:pt x="322" y="222"/>
                  <a:pt x="322" y="223"/>
                </a:cubicBezTo>
                <a:cubicBezTo>
                  <a:pt x="322" y="223"/>
                  <a:pt x="322" y="224"/>
                  <a:pt x="322" y="224"/>
                </a:cubicBezTo>
                <a:cubicBezTo>
                  <a:pt x="322" y="224"/>
                  <a:pt x="321" y="225"/>
                  <a:pt x="321" y="224"/>
                </a:cubicBezTo>
                <a:cubicBezTo>
                  <a:pt x="321" y="224"/>
                  <a:pt x="321" y="223"/>
                  <a:pt x="320" y="223"/>
                </a:cubicBezTo>
                <a:cubicBezTo>
                  <a:pt x="320" y="223"/>
                  <a:pt x="319" y="223"/>
                  <a:pt x="319" y="223"/>
                </a:cubicBezTo>
                <a:cubicBezTo>
                  <a:pt x="318" y="222"/>
                  <a:pt x="317" y="223"/>
                  <a:pt x="317" y="224"/>
                </a:cubicBezTo>
                <a:cubicBezTo>
                  <a:pt x="316" y="225"/>
                  <a:pt x="315" y="224"/>
                  <a:pt x="315" y="224"/>
                </a:cubicBezTo>
                <a:cubicBezTo>
                  <a:pt x="314" y="224"/>
                  <a:pt x="313" y="224"/>
                  <a:pt x="312" y="223"/>
                </a:cubicBezTo>
                <a:cubicBezTo>
                  <a:pt x="312" y="223"/>
                  <a:pt x="311" y="223"/>
                  <a:pt x="311" y="223"/>
                </a:cubicBezTo>
                <a:cubicBezTo>
                  <a:pt x="311" y="222"/>
                  <a:pt x="312" y="222"/>
                  <a:pt x="312" y="223"/>
                </a:cubicBezTo>
                <a:cubicBezTo>
                  <a:pt x="312" y="222"/>
                  <a:pt x="312" y="222"/>
                  <a:pt x="312" y="221"/>
                </a:cubicBezTo>
                <a:cubicBezTo>
                  <a:pt x="311" y="221"/>
                  <a:pt x="311" y="221"/>
                  <a:pt x="312" y="220"/>
                </a:cubicBezTo>
                <a:cubicBezTo>
                  <a:pt x="311" y="220"/>
                  <a:pt x="311" y="220"/>
                  <a:pt x="311" y="220"/>
                </a:cubicBezTo>
                <a:cubicBezTo>
                  <a:pt x="310" y="220"/>
                  <a:pt x="310" y="220"/>
                  <a:pt x="309" y="220"/>
                </a:cubicBezTo>
                <a:cubicBezTo>
                  <a:pt x="309" y="220"/>
                  <a:pt x="308" y="219"/>
                  <a:pt x="308" y="219"/>
                </a:cubicBezTo>
                <a:cubicBezTo>
                  <a:pt x="307" y="218"/>
                  <a:pt x="307" y="218"/>
                  <a:pt x="306" y="218"/>
                </a:cubicBezTo>
                <a:cubicBezTo>
                  <a:pt x="306" y="218"/>
                  <a:pt x="306" y="217"/>
                  <a:pt x="305" y="217"/>
                </a:cubicBezTo>
                <a:cubicBezTo>
                  <a:pt x="305" y="217"/>
                  <a:pt x="305" y="217"/>
                  <a:pt x="304" y="217"/>
                </a:cubicBezTo>
                <a:cubicBezTo>
                  <a:pt x="304" y="218"/>
                  <a:pt x="303" y="218"/>
                  <a:pt x="303" y="219"/>
                </a:cubicBezTo>
                <a:cubicBezTo>
                  <a:pt x="303" y="219"/>
                  <a:pt x="304" y="219"/>
                  <a:pt x="304" y="219"/>
                </a:cubicBezTo>
                <a:cubicBezTo>
                  <a:pt x="304" y="220"/>
                  <a:pt x="303" y="220"/>
                  <a:pt x="303" y="220"/>
                </a:cubicBezTo>
                <a:cubicBezTo>
                  <a:pt x="302" y="220"/>
                  <a:pt x="302" y="220"/>
                  <a:pt x="301" y="220"/>
                </a:cubicBezTo>
                <a:cubicBezTo>
                  <a:pt x="300" y="220"/>
                  <a:pt x="299" y="220"/>
                  <a:pt x="298" y="220"/>
                </a:cubicBezTo>
                <a:cubicBezTo>
                  <a:pt x="297" y="219"/>
                  <a:pt x="295" y="218"/>
                  <a:pt x="294" y="218"/>
                </a:cubicBezTo>
                <a:cubicBezTo>
                  <a:pt x="293" y="218"/>
                  <a:pt x="293" y="217"/>
                  <a:pt x="292" y="218"/>
                </a:cubicBezTo>
                <a:cubicBezTo>
                  <a:pt x="291" y="218"/>
                  <a:pt x="290" y="218"/>
                  <a:pt x="289" y="218"/>
                </a:cubicBezTo>
                <a:cubicBezTo>
                  <a:pt x="288" y="218"/>
                  <a:pt x="288" y="218"/>
                  <a:pt x="287" y="218"/>
                </a:cubicBezTo>
                <a:cubicBezTo>
                  <a:pt x="286" y="218"/>
                  <a:pt x="288" y="217"/>
                  <a:pt x="288" y="217"/>
                </a:cubicBezTo>
                <a:cubicBezTo>
                  <a:pt x="288" y="216"/>
                  <a:pt x="288" y="216"/>
                  <a:pt x="288" y="216"/>
                </a:cubicBezTo>
                <a:cubicBezTo>
                  <a:pt x="288" y="216"/>
                  <a:pt x="287" y="215"/>
                  <a:pt x="287" y="216"/>
                </a:cubicBezTo>
                <a:cubicBezTo>
                  <a:pt x="287" y="216"/>
                  <a:pt x="286" y="217"/>
                  <a:pt x="286" y="218"/>
                </a:cubicBezTo>
                <a:cubicBezTo>
                  <a:pt x="287" y="218"/>
                  <a:pt x="287" y="218"/>
                  <a:pt x="287" y="219"/>
                </a:cubicBezTo>
                <a:cubicBezTo>
                  <a:pt x="287" y="219"/>
                  <a:pt x="286" y="219"/>
                  <a:pt x="286" y="219"/>
                </a:cubicBezTo>
                <a:cubicBezTo>
                  <a:pt x="285" y="219"/>
                  <a:pt x="284" y="219"/>
                  <a:pt x="284" y="219"/>
                </a:cubicBezTo>
                <a:cubicBezTo>
                  <a:pt x="282" y="220"/>
                  <a:pt x="280" y="221"/>
                  <a:pt x="279" y="222"/>
                </a:cubicBezTo>
                <a:cubicBezTo>
                  <a:pt x="279" y="221"/>
                  <a:pt x="280" y="220"/>
                  <a:pt x="281" y="220"/>
                </a:cubicBezTo>
                <a:cubicBezTo>
                  <a:pt x="280" y="220"/>
                  <a:pt x="279" y="220"/>
                  <a:pt x="278" y="220"/>
                </a:cubicBezTo>
                <a:cubicBezTo>
                  <a:pt x="279" y="220"/>
                  <a:pt x="280" y="218"/>
                  <a:pt x="278" y="218"/>
                </a:cubicBezTo>
                <a:cubicBezTo>
                  <a:pt x="278" y="218"/>
                  <a:pt x="278" y="219"/>
                  <a:pt x="278" y="219"/>
                </a:cubicBezTo>
                <a:cubicBezTo>
                  <a:pt x="277" y="219"/>
                  <a:pt x="277" y="218"/>
                  <a:pt x="276" y="218"/>
                </a:cubicBezTo>
                <a:cubicBezTo>
                  <a:pt x="276" y="219"/>
                  <a:pt x="276" y="220"/>
                  <a:pt x="277" y="221"/>
                </a:cubicBezTo>
                <a:cubicBezTo>
                  <a:pt x="277" y="221"/>
                  <a:pt x="277" y="221"/>
                  <a:pt x="278" y="222"/>
                </a:cubicBezTo>
                <a:cubicBezTo>
                  <a:pt x="278" y="222"/>
                  <a:pt x="277" y="222"/>
                  <a:pt x="277" y="223"/>
                </a:cubicBezTo>
                <a:cubicBezTo>
                  <a:pt x="277" y="223"/>
                  <a:pt x="275" y="224"/>
                  <a:pt x="275" y="224"/>
                </a:cubicBezTo>
                <a:cubicBezTo>
                  <a:pt x="275" y="224"/>
                  <a:pt x="275" y="225"/>
                  <a:pt x="275" y="225"/>
                </a:cubicBezTo>
                <a:cubicBezTo>
                  <a:pt x="275" y="225"/>
                  <a:pt x="274" y="226"/>
                  <a:pt x="274" y="226"/>
                </a:cubicBezTo>
                <a:cubicBezTo>
                  <a:pt x="273" y="227"/>
                  <a:pt x="271" y="228"/>
                  <a:pt x="270" y="229"/>
                </a:cubicBezTo>
                <a:cubicBezTo>
                  <a:pt x="269" y="230"/>
                  <a:pt x="266" y="230"/>
                  <a:pt x="265" y="231"/>
                </a:cubicBezTo>
                <a:cubicBezTo>
                  <a:pt x="266" y="230"/>
                  <a:pt x="266" y="230"/>
                  <a:pt x="267" y="230"/>
                </a:cubicBezTo>
                <a:cubicBezTo>
                  <a:pt x="266" y="230"/>
                  <a:pt x="265" y="229"/>
                  <a:pt x="264" y="229"/>
                </a:cubicBezTo>
                <a:cubicBezTo>
                  <a:pt x="264" y="229"/>
                  <a:pt x="264" y="230"/>
                  <a:pt x="263" y="230"/>
                </a:cubicBezTo>
                <a:cubicBezTo>
                  <a:pt x="263" y="230"/>
                  <a:pt x="262" y="230"/>
                  <a:pt x="262" y="230"/>
                </a:cubicBezTo>
                <a:cubicBezTo>
                  <a:pt x="262" y="229"/>
                  <a:pt x="262" y="229"/>
                  <a:pt x="262" y="229"/>
                </a:cubicBezTo>
                <a:cubicBezTo>
                  <a:pt x="261" y="229"/>
                  <a:pt x="261" y="229"/>
                  <a:pt x="262" y="230"/>
                </a:cubicBezTo>
                <a:cubicBezTo>
                  <a:pt x="262" y="230"/>
                  <a:pt x="262" y="231"/>
                  <a:pt x="262" y="231"/>
                </a:cubicBezTo>
                <a:cubicBezTo>
                  <a:pt x="262" y="231"/>
                  <a:pt x="263" y="232"/>
                  <a:pt x="263" y="232"/>
                </a:cubicBezTo>
                <a:cubicBezTo>
                  <a:pt x="263" y="232"/>
                  <a:pt x="262" y="232"/>
                  <a:pt x="262" y="233"/>
                </a:cubicBezTo>
                <a:cubicBezTo>
                  <a:pt x="261" y="233"/>
                  <a:pt x="261" y="233"/>
                  <a:pt x="260" y="232"/>
                </a:cubicBezTo>
                <a:cubicBezTo>
                  <a:pt x="260" y="232"/>
                  <a:pt x="260" y="233"/>
                  <a:pt x="260" y="233"/>
                </a:cubicBezTo>
                <a:cubicBezTo>
                  <a:pt x="260" y="234"/>
                  <a:pt x="259" y="234"/>
                  <a:pt x="259" y="235"/>
                </a:cubicBezTo>
                <a:cubicBezTo>
                  <a:pt x="259" y="235"/>
                  <a:pt x="259" y="234"/>
                  <a:pt x="259" y="234"/>
                </a:cubicBezTo>
                <a:cubicBezTo>
                  <a:pt x="258" y="234"/>
                  <a:pt x="258" y="235"/>
                  <a:pt x="257" y="235"/>
                </a:cubicBezTo>
                <a:cubicBezTo>
                  <a:pt x="256" y="235"/>
                  <a:pt x="256" y="235"/>
                  <a:pt x="257" y="235"/>
                </a:cubicBezTo>
                <a:cubicBezTo>
                  <a:pt x="257" y="236"/>
                  <a:pt x="257" y="236"/>
                  <a:pt x="258" y="235"/>
                </a:cubicBezTo>
                <a:cubicBezTo>
                  <a:pt x="257" y="236"/>
                  <a:pt x="257" y="236"/>
                  <a:pt x="257" y="237"/>
                </a:cubicBezTo>
                <a:cubicBezTo>
                  <a:pt x="256" y="238"/>
                  <a:pt x="256" y="238"/>
                  <a:pt x="255" y="238"/>
                </a:cubicBezTo>
                <a:cubicBezTo>
                  <a:pt x="255" y="238"/>
                  <a:pt x="254" y="238"/>
                  <a:pt x="254" y="238"/>
                </a:cubicBezTo>
                <a:cubicBezTo>
                  <a:pt x="254" y="238"/>
                  <a:pt x="255" y="239"/>
                  <a:pt x="255" y="240"/>
                </a:cubicBezTo>
                <a:cubicBezTo>
                  <a:pt x="255" y="241"/>
                  <a:pt x="255" y="242"/>
                  <a:pt x="254" y="243"/>
                </a:cubicBezTo>
                <a:cubicBezTo>
                  <a:pt x="253" y="244"/>
                  <a:pt x="252" y="242"/>
                  <a:pt x="251" y="242"/>
                </a:cubicBezTo>
                <a:cubicBezTo>
                  <a:pt x="251" y="242"/>
                  <a:pt x="251" y="243"/>
                  <a:pt x="252" y="244"/>
                </a:cubicBezTo>
                <a:cubicBezTo>
                  <a:pt x="252" y="244"/>
                  <a:pt x="254" y="243"/>
                  <a:pt x="254" y="245"/>
                </a:cubicBezTo>
                <a:cubicBezTo>
                  <a:pt x="254" y="245"/>
                  <a:pt x="253" y="246"/>
                  <a:pt x="253" y="246"/>
                </a:cubicBezTo>
                <a:cubicBezTo>
                  <a:pt x="253" y="247"/>
                  <a:pt x="253" y="247"/>
                  <a:pt x="253" y="248"/>
                </a:cubicBezTo>
                <a:cubicBezTo>
                  <a:pt x="254" y="249"/>
                  <a:pt x="253" y="251"/>
                  <a:pt x="254" y="252"/>
                </a:cubicBezTo>
                <a:cubicBezTo>
                  <a:pt x="254" y="253"/>
                  <a:pt x="254" y="253"/>
                  <a:pt x="255" y="254"/>
                </a:cubicBezTo>
                <a:cubicBezTo>
                  <a:pt x="255" y="255"/>
                  <a:pt x="256" y="256"/>
                  <a:pt x="256" y="256"/>
                </a:cubicBezTo>
                <a:cubicBezTo>
                  <a:pt x="256" y="256"/>
                  <a:pt x="257" y="256"/>
                  <a:pt x="257" y="257"/>
                </a:cubicBezTo>
                <a:cubicBezTo>
                  <a:pt x="257" y="257"/>
                  <a:pt x="257" y="257"/>
                  <a:pt x="256" y="257"/>
                </a:cubicBezTo>
                <a:cubicBezTo>
                  <a:pt x="256" y="257"/>
                  <a:pt x="255" y="257"/>
                  <a:pt x="255" y="258"/>
                </a:cubicBezTo>
                <a:cubicBezTo>
                  <a:pt x="255" y="258"/>
                  <a:pt x="255" y="258"/>
                  <a:pt x="254" y="258"/>
                </a:cubicBezTo>
                <a:cubicBezTo>
                  <a:pt x="253" y="258"/>
                  <a:pt x="253" y="257"/>
                  <a:pt x="252" y="257"/>
                </a:cubicBezTo>
                <a:cubicBezTo>
                  <a:pt x="252" y="257"/>
                  <a:pt x="251" y="257"/>
                  <a:pt x="250" y="256"/>
                </a:cubicBezTo>
                <a:cubicBezTo>
                  <a:pt x="249" y="256"/>
                  <a:pt x="248" y="256"/>
                  <a:pt x="248" y="256"/>
                </a:cubicBezTo>
                <a:cubicBezTo>
                  <a:pt x="246" y="256"/>
                  <a:pt x="246" y="256"/>
                  <a:pt x="245" y="255"/>
                </a:cubicBezTo>
                <a:cubicBezTo>
                  <a:pt x="245" y="255"/>
                  <a:pt x="244" y="255"/>
                  <a:pt x="243" y="255"/>
                </a:cubicBezTo>
                <a:cubicBezTo>
                  <a:pt x="243" y="255"/>
                  <a:pt x="242" y="254"/>
                  <a:pt x="241" y="253"/>
                </a:cubicBezTo>
                <a:cubicBezTo>
                  <a:pt x="241" y="253"/>
                  <a:pt x="240" y="253"/>
                  <a:pt x="239" y="253"/>
                </a:cubicBezTo>
                <a:cubicBezTo>
                  <a:pt x="238" y="253"/>
                  <a:pt x="238" y="252"/>
                  <a:pt x="238" y="251"/>
                </a:cubicBezTo>
                <a:cubicBezTo>
                  <a:pt x="237" y="250"/>
                  <a:pt x="238" y="249"/>
                  <a:pt x="237" y="248"/>
                </a:cubicBezTo>
                <a:cubicBezTo>
                  <a:pt x="236" y="247"/>
                  <a:pt x="235" y="247"/>
                  <a:pt x="235" y="246"/>
                </a:cubicBezTo>
                <a:cubicBezTo>
                  <a:pt x="235" y="245"/>
                  <a:pt x="235" y="245"/>
                  <a:pt x="235" y="244"/>
                </a:cubicBezTo>
                <a:cubicBezTo>
                  <a:pt x="235" y="243"/>
                  <a:pt x="235" y="243"/>
                  <a:pt x="235" y="242"/>
                </a:cubicBezTo>
                <a:cubicBezTo>
                  <a:pt x="235" y="241"/>
                  <a:pt x="235" y="241"/>
                  <a:pt x="234" y="240"/>
                </a:cubicBezTo>
                <a:cubicBezTo>
                  <a:pt x="233" y="239"/>
                  <a:pt x="232" y="239"/>
                  <a:pt x="231" y="238"/>
                </a:cubicBezTo>
                <a:cubicBezTo>
                  <a:pt x="230" y="236"/>
                  <a:pt x="230" y="235"/>
                  <a:pt x="228" y="234"/>
                </a:cubicBezTo>
                <a:cubicBezTo>
                  <a:pt x="228" y="234"/>
                  <a:pt x="227" y="233"/>
                  <a:pt x="227" y="232"/>
                </a:cubicBezTo>
                <a:cubicBezTo>
                  <a:pt x="227" y="232"/>
                  <a:pt x="227" y="232"/>
                  <a:pt x="227" y="231"/>
                </a:cubicBezTo>
                <a:cubicBezTo>
                  <a:pt x="227" y="231"/>
                  <a:pt x="227" y="231"/>
                  <a:pt x="227" y="231"/>
                </a:cubicBezTo>
                <a:cubicBezTo>
                  <a:pt x="226" y="230"/>
                  <a:pt x="225" y="228"/>
                  <a:pt x="224" y="227"/>
                </a:cubicBezTo>
                <a:cubicBezTo>
                  <a:pt x="224" y="227"/>
                  <a:pt x="224" y="226"/>
                  <a:pt x="224" y="226"/>
                </a:cubicBezTo>
                <a:cubicBezTo>
                  <a:pt x="224" y="226"/>
                  <a:pt x="224" y="225"/>
                  <a:pt x="224" y="225"/>
                </a:cubicBezTo>
                <a:cubicBezTo>
                  <a:pt x="224" y="224"/>
                  <a:pt x="223" y="224"/>
                  <a:pt x="222" y="223"/>
                </a:cubicBezTo>
                <a:cubicBezTo>
                  <a:pt x="221" y="222"/>
                  <a:pt x="221" y="221"/>
                  <a:pt x="220" y="220"/>
                </a:cubicBezTo>
                <a:cubicBezTo>
                  <a:pt x="219" y="220"/>
                  <a:pt x="218" y="219"/>
                  <a:pt x="218" y="219"/>
                </a:cubicBezTo>
                <a:cubicBezTo>
                  <a:pt x="217" y="218"/>
                  <a:pt x="217" y="218"/>
                  <a:pt x="216" y="218"/>
                </a:cubicBezTo>
                <a:cubicBezTo>
                  <a:pt x="215" y="218"/>
                  <a:pt x="216" y="218"/>
                  <a:pt x="216" y="217"/>
                </a:cubicBezTo>
                <a:cubicBezTo>
                  <a:pt x="216" y="217"/>
                  <a:pt x="215" y="217"/>
                  <a:pt x="215" y="217"/>
                </a:cubicBezTo>
                <a:cubicBezTo>
                  <a:pt x="215" y="217"/>
                  <a:pt x="214" y="218"/>
                  <a:pt x="214" y="218"/>
                </a:cubicBezTo>
                <a:cubicBezTo>
                  <a:pt x="213" y="218"/>
                  <a:pt x="212" y="218"/>
                  <a:pt x="212" y="217"/>
                </a:cubicBezTo>
                <a:cubicBezTo>
                  <a:pt x="211" y="217"/>
                  <a:pt x="210" y="217"/>
                  <a:pt x="209" y="217"/>
                </a:cubicBezTo>
                <a:cubicBezTo>
                  <a:pt x="208" y="216"/>
                  <a:pt x="208" y="217"/>
                  <a:pt x="208" y="218"/>
                </a:cubicBezTo>
                <a:cubicBezTo>
                  <a:pt x="207" y="218"/>
                  <a:pt x="206" y="218"/>
                  <a:pt x="206" y="218"/>
                </a:cubicBezTo>
                <a:cubicBezTo>
                  <a:pt x="205" y="219"/>
                  <a:pt x="205" y="219"/>
                  <a:pt x="204" y="220"/>
                </a:cubicBezTo>
                <a:cubicBezTo>
                  <a:pt x="204" y="221"/>
                  <a:pt x="204" y="221"/>
                  <a:pt x="204" y="222"/>
                </a:cubicBezTo>
                <a:cubicBezTo>
                  <a:pt x="204" y="222"/>
                  <a:pt x="203" y="222"/>
                  <a:pt x="203" y="223"/>
                </a:cubicBezTo>
                <a:cubicBezTo>
                  <a:pt x="204" y="223"/>
                  <a:pt x="204" y="223"/>
                  <a:pt x="203" y="224"/>
                </a:cubicBezTo>
                <a:cubicBezTo>
                  <a:pt x="203" y="224"/>
                  <a:pt x="203" y="224"/>
                  <a:pt x="202" y="224"/>
                </a:cubicBezTo>
                <a:cubicBezTo>
                  <a:pt x="202" y="224"/>
                  <a:pt x="202" y="224"/>
                  <a:pt x="202" y="225"/>
                </a:cubicBezTo>
                <a:cubicBezTo>
                  <a:pt x="201" y="225"/>
                  <a:pt x="201" y="226"/>
                  <a:pt x="200" y="226"/>
                </a:cubicBezTo>
                <a:cubicBezTo>
                  <a:pt x="199" y="226"/>
                  <a:pt x="197" y="224"/>
                  <a:pt x="196" y="224"/>
                </a:cubicBezTo>
                <a:cubicBezTo>
                  <a:pt x="195" y="223"/>
                  <a:pt x="193" y="223"/>
                  <a:pt x="192" y="222"/>
                </a:cubicBezTo>
                <a:cubicBezTo>
                  <a:pt x="191" y="221"/>
                  <a:pt x="191" y="221"/>
                  <a:pt x="190" y="220"/>
                </a:cubicBezTo>
                <a:cubicBezTo>
                  <a:pt x="190" y="220"/>
                  <a:pt x="189" y="220"/>
                  <a:pt x="189" y="219"/>
                </a:cubicBezTo>
                <a:cubicBezTo>
                  <a:pt x="188" y="218"/>
                  <a:pt x="187" y="217"/>
                  <a:pt x="187" y="216"/>
                </a:cubicBezTo>
                <a:cubicBezTo>
                  <a:pt x="187" y="215"/>
                  <a:pt x="187" y="214"/>
                  <a:pt x="187" y="214"/>
                </a:cubicBezTo>
                <a:cubicBezTo>
                  <a:pt x="186" y="213"/>
                  <a:pt x="186" y="212"/>
                  <a:pt x="185" y="211"/>
                </a:cubicBezTo>
                <a:cubicBezTo>
                  <a:pt x="185" y="210"/>
                  <a:pt x="184" y="209"/>
                  <a:pt x="183" y="208"/>
                </a:cubicBezTo>
                <a:cubicBezTo>
                  <a:pt x="180" y="206"/>
                  <a:pt x="178" y="204"/>
                  <a:pt x="176" y="202"/>
                </a:cubicBezTo>
                <a:cubicBezTo>
                  <a:pt x="175" y="201"/>
                  <a:pt x="173" y="200"/>
                  <a:pt x="172" y="199"/>
                </a:cubicBezTo>
                <a:cubicBezTo>
                  <a:pt x="172" y="199"/>
                  <a:pt x="172" y="198"/>
                  <a:pt x="171" y="198"/>
                </a:cubicBezTo>
                <a:cubicBezTo>
                  <a:pt x="171" y="197"/>
                  <a:pt x="170" y="197"/>
                  <a:pt x="169" y="197"/>
                </a:cubicBezTo>
                <a:cubicBezTo>
                  <a:pt x="166" y="197"/>
                  <a:pt x="163" y="197"/>
                  <a:pt x="159" y="197"/>
                </a:cubicBezTo>
                <a:cubicBezTo>
                  <a:pt x="158" y="197"/>
                  <a:pt x="156" y="197"/>
                  <a:pt x="154" y="197"/>
                </a:cubicBezTo>
                <a:cubicBezTo>
                  <a:pt x="153" y="197"/>
                  <a:pt x="154" y="197"/>
                  <a:pt x="154" y="198"/>
                </a:cubicBezTo>
                <a:cubicBezTo>
                  <a:pt x="154" y="199"/>
                  <a:pt x="154" y="199"/>
                  <a:pt x="154" y="200"/>
                </a:cubicBezTo>
                <a:cubicBezTo>
                  <a:pt x="154" y="201"/>
                  <a:pt x="154" y="201"/>
                  <a:pt x="153" y="201"/>
                </a:cubicBezTo>
                <a:cubicBezTo>
                  <a:pt x="152" y="201"/>
                  <a:pt x="151" y="201"/>
                  <a:pt x="150" y="201"/>
                </a:cubicBezTo>
                <a:cubicBezTo>
                  <a:pt x="149" y="201"/>
                  <a:pt x="147" y="201"/>
                  <a:pt x="146" y="201"/>
                </a:cubicBezTo>
                <a:cubicBezTo>
                  <a:pt x="142" y="201"/>
                  <a:pt x="139" y="201"/>
                  <a:pt x="136" y="201"/>
                </a:cubicBezTo>
                <a:cubicBezTo>
                  <a:pt x="134" y="201"/>
                  <a:pt x="133" y="201"/>
                  <a:pt x="131" y="201"/>
                </a:cubicBezTo>
                <a:cubicBezTo>
                  <a:pt x="129" y="201"/>
                  <a:pt x="128" y="202"/>
                  <a:pt x="127" y="201"/>
                </a:cubicBezTo>
                <a:cubicBezTo>
                  <a:pt x="120" y="199"/>
                  <a:pt x="114" y="196"/>
                  <a:pt x="108" y="194"/>
                </a:cubicBezTo>
                <a:cubicBezTo>
                  <a:pt x="103" y="193"/>
                  <a:pt x="97" y="191"/>
                  <a:pt x="92" y="189"/>
                </a:cubicBezTo>
                <a:cubicBezTo>
                  <a:pt x="93" y="188"/>
                  <a:pt x="93" y="187"/>
                  <a:pt x="93" y="187"/>
                </a:cubicBezTo>
                <a:cubicBezTo>
                  <a:pt x="92" y="187"/>
                  <a:pt x="90" y="187"/>
                  <a:pt x="88" y="187"/>
                </a:cubicBezTo>
                <a:cubicBezTo>
                  <a:pt x="86" y="187"/>
                  <a:pt x="84" y="187"/>
                  <a:pt x="82" y="188"/>
                </a:cubicBezTo>
                <a:cubicBezTo>
                  <a:pt x="80" y="188"/>
                  <a:pt x="78" y="188"/>
                  <a:pt x="77" y="188"/>
                </a:cubicBezTo>
                <a:cubicBezTo>
                  <a:pt x="75" y="189"/>
                  <a:pt x="73" y="188"/>
                  <a:pt x="71" y="189"/>
                </a:cubicBezTo>
                <a:cubicBezTo>
                  <a:pt x="71" y="188"/>
                  <a:pt x="71" y="188"/>
                  <a:pt x="71" y="187"/>
                </a:cubicBezTo>
                <a:cubicBezTo>
                  <a:pt x="71" y="187"/>
                  <a:pt x="70" y="187"/>
                  <a:pt x="70" y="187"/>
                </a:cubicBezTo>
                <a:cubicBezTo>
                  <a:pt x="70" y="187"/>
                  <a:pt x="69" y="186"/>
                  <a:pt x="70" y="186"/>
                </a:cubicBezTo>
                <a:cubicBezTo>
                  <a:pt x="70" y="185"/>
                  <a:pt x="70" y="184"/>
                  <a:pt x="69" y="184"/>
                </a:cubicBezTo>
                <a:cubicBezTo>
                  <a:pt x="69" y="182"/>
                  <a:pt x="68" y="181"/>
                  <a:pt x="67" y="180"/>
                </a:cubicBezTo>
                <a:cubicBezTo>
                  <a:pt x="66" y="180"/>
                  <a:pt x="66" y="179"/>
                  <a:pt x="65" y="178"/>
                </a:cubicBezTo>
                <a:cubicBezTo>
                  <a:pt x="64" y="178"/>
                  <a:pt x="64" y="178"/>
                  <a:pt x="63" y="177"/>
                </a:cubicBezTo>
                <a:cubicBezTo>
                  <a:pt x="63" y="177"/>
                  <a:pt x="62" y="176"/>
                  <a:pt x="61" y="176"/>
                </a:cubicBezTo>
                <a:cubicBezTo>
                  <a:pt x="61" y="176"/>
                  <a:pt x="61" y="175"/>
                  <a:pt x="60" y="176"/>
                </a:cubicBezTo>
                <a:cubicBezTo>
                  <a:pt x="60" y="176"/>
                  <a:pt x="60" y="176"/>
                  <a:pt x="60" y="176"/>
                </a:cubicBezTo>
                <a:cubicBezTo>
                  <a:pt x="58" y="176"/>
                  <a:pt x="59" y="176"/>
                  <a:pt x="59" y="175"/>
                </a:cubicBezTo>
                <a:cubicBezTo>
                  <a:pt x="59" y="174"/>
                  <a:pt x="58" y="173"/>
                  <a:pt x="58" y="173"/>
                </a:cubicBezTo>
                <a:cubicBezTo>
                  <a:pt x="57" y="173"/>
                  <a:pt x="56" y="173"/>
                  <a:pt x="55" y="173"/>
                </a:cubicBezTo>
                <a:cubicBezTo>
                  <a:pt x="55" y="173"/>
                  <a:pt x="54" y="172"/>
                  <a:pt x="53" y="172"/>
                </a:cubicBezTo>
                <a:cubicBezTo>
                  <a:pt x="53" y="172"/>
                  <a:pt x="51" y="171"/>
                  <a:pt x="51" y="171"/>
                </a:cubicBezTo>
                <a:cubicBezTo>
                  <a:pt x="51" y="170"/>
                  <a:pt x="51" y="170"/>
                  <a:pt x="50" y="169"/>
                </a:cubicBezTo>
                <a:cubicBezTo>
                  <a:pt x="49" y="169"/>
                  <a:pt x="48" y="169"/>
                  <a:pt x="48" y="168"/>
                </a:cubicBezTo>
                <a:cubicBezTo>
                  <a:pt x="48" y="168"/>
                  <a:pt x="47" y="169"/>
                  <a:pt x="47" y="169"/>
                </a:cubicBezTo>
                <a:cubicBezTo>
                  <a:pt x="46" y="169"/>
                  <a:pt x="46" y="169"/>
                  <a:pt x="46" y="168"/>
                </a:cubicBezTo>
                <a:cubicBezTo>
                  <a:pt x="45" y="168"/>
                  <a:pt x="44" y="168"/>
                  <a:pt x="43" y="168"/>
                </a:cubicBezTo>
                <a:cubicBezTo>
                  <a:pt x="42" y="168"/>
                  <a:pt x="42" y="168"/>
                  <a:pt x="41" y="168"/>
                </a:cubicBezTo>
                <a:cubicBezTo>
                  <a:pt x="40" y="168"/>
                  <a:pt x="39" y="167"/>
                  <a:pt x="39" y="167"/>
                </a:cubicBezTo>
                <a:cubicBezTo>
                  <a:pt x="39" y="167"/>
                  <a:pt x="38" y="167"/>
                  <a:pt x="38" y="167"/>
                </a:cubicBezTo>
                <a:cubicBezTo>
                  <a:pt x="38" y="166"/>
                  <a:pt x="38" y="166"/>
                  <a:pt x="38" y="166"/>
                </a:cubicBezTo>
                <a:cubicBezTo>
                  <a:pt x="38" y="165"/>
                  <a:pt x="38" y="164"/>
                  <a:pt x="38" y="164"/>
                </a:cubicBezTo>
                <a:cubicBezTo>
                  <a:pt x="38" y="163"/>
                  <a:pt x="38" y="162"/>
                  <a:pt x="38" y="161"/>
                </a:cubicBezTo>
                <a:cubicBezTo>
                  <a:pt x="38" y="161"/>
                  <a:pt x="37" y="160"/>
                  <a:pt x="37" y="160"/>
                </a:cubicBezTo>
                <a:cubicBezTo>
                  <a:pt x="37" y="160"/>
                  <a:pt x="36" y="160"/>
                  <a:pt x="36" y="160"/>
                </a:cubicBezTo>
                <a:cubicBezTo>
                  <a:pt x="36" y="160"/>
                  <a:pt x="36" y="159"/>
                  <a:pt x="36" y="159"/>
                </a:cubicBezTo>
                <a:cubicBezTo>
                  <a:pt x="36" y="158"/>
                  <a:pt x="36" y="158"/>
                  <a:pt x="35" y="157"/>
                </a:cubicBezTo>
                <a:cubicBezTo>
                  <a:pt x="34" y="157"/>
                  <a:pt x="34" y="156"/>
                  <a:pt x="34" y="156"/>
                </a:cubicBezTo>
                <a:cubicBezTo>
                  <a:pt x="33" y="155"/>
                  <a:pt x="33" y="155"/>
                  <a:pt x="32" y="154"/>
                </a:cubicBezTo>
                <a:cubicBezTo>
                  <a:pt x="32" y="154"/>
                  <a:pt x="31" y="153"/>
                  <a:pt x="31" y="153"/>
                </a:cubicBezTo>
                <a:cubicBezTo>
                  <a:pt x="30" y="152"/>
                  <a:pt x="29" y="150"/>
                  <a:pt x="28" y="149"/>
                </a:cubicBezTo>
                <a:cubicBezTo>
                  <a:pt x="28" y="149"/>
                  <a:pt x="27" y="148"/>
                  <a:pt x="27" y="148"/>
                </a:cubicBezTo>
                <a:cubicBezTo>
                  <a:pt x="27" y="147"/>
                  <a:pt x="27" y="146"/>
                  <a:pt x="27" y="145"/>
                </a:cubicBezTo>
                <a:cubicBezTo>
                  <a:pt x="27" y="145"/>
                  <a:pt x="27" y="145"/>
                  <a:pt x="27" y="144"/>
                </a:cubicBezTo>
                <a:cubicBezTo>
                  <a:pt x="28" y="144"/>
                  <a:pt x="28" y="143"/>
                  <a:pt x="28" y="143"/>
                </a:cubicBezTo>
                <a:cubicBezTo>
                  <a:pt x="28" y="142"/>
                  <a:pt x="27" y="141"/>
                  <a:pt x="26" y="141"/>
                </a:cubicBezTo>
                <a:cubicBezTo>
                  <a:pt x="24" y="141"/>
                  <a:pt x="24" y="141"/>
                  <a:pt x="23" y="140"/>
                </a:cubicBezTo>
                <a:cubicBezTo>
                  <a:pt x="23" y="139"/>
                  <a:pt x="22" y="139"/>
                  <a:pt x="22" y="138"/>
                </a:cubicBezTo>
                <a:cubicBezTo>
                  <a:pt x="22" y="138"/>
                  <a:pt x="22" y="137"/>
                  <a:pt x="22" y="137"/>
                </a:cubicBezTo>
                <a:cubicBezTo>
                  <a:pt x="22" y="136"/>
                  <a:pt x="21" y="135"/>
                  <a:pt x="21" y="134"/>
                </a:cubicBezTo>
                <a:cubicBezTo>
                  <a:pt x="21" y="133"/>
                  <a:pt x="20" y="132"/>
                  <a:pt x="22" y="132"/>
                </a:cubicBezTo>
                <a:cubicBezTo>
                  <a:pt x="22" y="132"/>
                  <a:pt x="22" y="132"/>
                  <a:pt x="22" y="133"/>
                </a:cubicBezTo>
                <a:cubicBezTo>
                  <a:pt x="22" y="134"/>
                  <a:pt x="22" y="134"/>
                  <a:pt x="23" y="134"/>
                </a:cubicBezTo>
                <a:cubicBezTo>
                  <a:pt x="23" y="135"/>
                  <a:pt x="24" y="134"/>
                  <a:pt x="24" y="135"/>
                </a:cubicBezTo>
                <a:cubicBezTo>
                  <a:pt x="24" y="135"/>
                  <a:pt x="25" y="136"/>
                  <a:pt x="25" y="136"/>
                </a:cubicBezTo>
                <a:cubicBezTo>
                  <a:pt x="24" y="135"/>
                  <a:pt x="24" y="134"/>
                  <a:pt x="24" y="133"/>
                </a:cubicBezTo>
                <a:cubicBezTo>
                  <a:pt x="23" y="132"/>
                  <a:pt x="21" y="130"/>
                  <a:pt x="22" y="130"/>
                </a:cubicBezTo>
                <a:cubicBezTo>
                  <a:pt x="24" y="129"/>
                  <a:pt x="25" y="129"/>
                  <a:pt x="26" y="129"/>
                </a:cubicBezTo>
                <a:cubicBezTo>
                  <a:pt x="27" y="129"/>
                  <a:pt x="28" y="129"/>
                  <a:pt x="28" y="129"/>
                </a:cubicBezTo>
                <a:cubicBezTo>
                  <a:pt x="29" y="129"/>
                  <a:pt x="29" y="129"/>
                  <a:pt x="30" y="129"/>
                </a:cubicBezTo>
                <a:cubicBezTo>
                  <a:pt x="29" y="129"/>
                  <a:pt x="29" y="129"/>
                  <a:pt x="29" y="129"/>
                </a:cubicBezTo>
                <a:cubicBezTo>
                  <a:pt x="28" y="129"/>
                  <a:pt x="28" y="129"/>
                  <a:pt x="28" y="129"/>
                </a:cubicBezTo>
                <a:cubicBezTo>
                  <a:pt x="28" y="129"/>
                  <a:pt x="27" y="129"/>
                  <a:pt x="27" y="129"/>
                </a:cubicBezTo>
                <a:cubicBezTo>
                  <a:pt x="26" y="129"/>
                  <a:pt x="26" y="128"/>
                  <a:pt x="26" y="128"/>
                </a:cubicBezTo>
                <a:cubicBezTo>
                  <a:pt x="25" y="128"/>
                  <a:pt x="25" y="129"/>
                  <a:pt x="24" y="129"/>
                </a:cubicBezTo>
                <a:cubicBezTo>
                  <a:pt x="23" y="129"/>
                  <a:pt x="22" y="127"/>
                  <a:pt x="21" y="128"/>
                </a:cubicBezTo>
                <a:cubicBezTo>
                  <a:pt x="21" y="129"/>
                  <a:pt x="21" y="130"/>
                  <a:pt x="21" y="130"/>
                </a:cubicBezTo>
                <a:cubicBezTo>
                  <a:pt x="21" y="131"/>
                  <a:pt x="21" y="131"/>
                  <a:pt x="21" y="132"/>
                </a:cubicBezTo>
                <a:cubicBezTo>
                  <a:pt x="21" y="132"/>
                  <a:pt x="21" y="132"/>
                  <a:pt x="21" y="131"/>
                </a:cubicBezTo>
                <a:cubicBezTo>
                  <a:pt x="20" y="131"/>
                  <a:pt x="20" y="131"/>
                  <a:pt x="19" y="131"/>
                </a:cubicBezTo>
                <a:cubicBezTo>
                  <a:pt x="18" y="130"/>
                  <a:pt x="18" y="130"/>
                  <a:pt x="17" y="129"/>
                </a:cubicBezTo>
                <a:cubicBezTo>
                  <a:pt x="17" y="129"/>
                  <a:pt x="17" y="130"/>
                  <a:pt x="16" y="130"/>
                </a:cubicBezTo>
                <a:cubicBezTo>
                  <a:pt x="16" y="129"/>
                  <a:pt x="17" y="129"/>
                  <a:pt x="17" y="129"/>
                </a:cubicBezTo>
                <a:cubicBezTo>
                  <a:pt x="17" y="128"/>
                  <a:pt x="17" y="128"/>
                  <a:pt x="17" y="127"/>
                </a:cubicBezTo>
                <a:cubicBezTo>
                  <a:pt x="17" y="128"/>
                  <a:pt x="17" y="128"/>
                  <a:pt x="17" y="128"/>
                </a:cubicBezTo>
                <a:cubicBezTo>
                  <a:pt x="17" y="128"/>
                  <a:pt x="17" y="127"/>
                  <a:pt x="16" y="127"/>
                </a:cubicBezTo>
                <a:cubicBezTo>
                  <a:pt x="16" y="126"/>
                  <a:pt x="16" y="126"/>
                  <a:pt x="15" y="125"/>
                </a:cubicBezTo>
                <a:cubicBezTo>
                  <a:pt x="15" y="125"/>
                  <a:pt x="14" y="124"/>
                  <a:pt x="14" y="124"/>
                </a:cubicBezTo>
                <a:cubicBezTo>
                  <a:pt x="13" y="123"/>
                  <a:pt x="13" y="123"/>
                  <a:pt x="12" y="122"/>
                </a:cubicBezTo>
                <a:cubicBezTo>
                  <a:pt x="11" y="122"/>
                  <a:pt x="11" y="121"/>
                  <a:pt x="10" y="120"/>
                </a:cubicBezTo>
                <a:cubicBezTo>
                  <a:pt x="10" y="120"/>
                  <a:pt x="10" y="119"/>
                  <a:pt x="10" y="118"/>
                </a:cubicBezTo>
                <a:cubicBezTo>
                  <a:pt x="10" y="118"/>
                  <a:pt x="10" y="117"/>
                  <a:pt x="9" y="117"/>
                </a:cubicBezTo>
                <a:cubicBezTo>
                  <a:pt x="9" y="116"/>
                  <a:pt x="9" y="115"/>
                  <a:pt x="9" y="115"/>
                </a:cubicBezTo>
                <a:cubicBezTo>
                  <a:pt x="9" y="113"/>
                  <a:pt x="9" y="112"/>
                  <a:pt x="9" y="110"/>
                </a:cubicBezTo>
                <a:cubicBezTo>
                  <a:pt x="8" y="109"/>
                  <a:pt x="7" y="108"/>
                  <a:pt x="6" y="107"/>
                </a:cubicBezTo>
                <a:cubicBezTo>
                  <a:pt x="6" y="106"/>
                  <a:pt x="5" y="106"/>
                  <a:pt x="4" y="105"/>
                </a:cubicBezTo>
                <a:cubicBezTo>
                  <a:pt x="4" y="105"/>
                  <a:pt x="4" y="104"/>
                  <a:pt x="4" y="103"/>
                </a:cubicBezTo>
                <a:cubicBezTo>
                  <a:pt x="3" y="102"/>
                  <a:pt x="4" y="102"/>
                  <a:pt x="4" y="101"/>
                </a:cubicBezTo>
                <a:cubicBezTo>
                  <a:pt x="4" y="101"/>
                  <a:pt x="4" y="100"/>
                  <a:pt x="5" y="100"/>
                </a:cubicBezTo>
                <a:cubicBezTo>
                  <a:pt x="5" y="100"/>
                  <a:pt x="5" y="100"/>
                  <a:pt x="5" y="100"/>
                </a:cubicBezTo>
                <a:cubicBezTo>
                  <a:pt x="5" y="100"/>
                  <a:pt x="6" y="99"/>
                  <a:pt x="5" y="99"/>
                </a:cubicBezTo>
                <a:cubicBezTo>
                  <a:pt x="6" y="98"/>
                  <a:pt x="6" y="96"/>
                  <a:pt x="6" y="95"/>
                </a:cubicBezTo>
                <a:cubicBezTo>
                  <a:pt x="6" y="94"/>
                  <a:pt x="7" y="93"/>
                  <a:pt x="6" y="91"/>
                </a:cubicBezTo>
                <a:cubicBezTo>
                  <a:pt x="6" y="90"/>
                  <a:pt x="6" y="90"/>
                  <a:pt x="6" y="89"/>
                </a:cubicBezTo>
                <a:cubicBezTo>
                  <a:pt x="6" y="88"/>
                  <a:pt x="5" y="88"/>
                  <a:pt x="5" y="87"/>
                </a:cubicBezTo>
                <a:cubicBezTo>
                  <a:pt x="6" y="86"/>
                  <a:pt x="4" y="85"/>
                  <a:pt x="4" y="84"/>
                </a:cubicBezTo>
                <a:cubicBezTo>
                  <a:pt x="4" y="83"/>
                  <a:pt x="3" y="82"/>
                  <a:pt x="3" y="82"/>
                </a:cubicBezTo>
                <a:cubicBezTo>
                  <a:pt x="3" y="81"/>
                  <a:pt x="3" y="80"/>
                  <a:pt x="3" y="80"/>
                </a:cubicBezTo>
                <a:cubicBezTo>
                  <a:pt x="3" y="79"/>
                  <a:pt x="3" y="78"/>
                  <a:pt x="3" y="78"/>
                </a:cubicBezTo>
                <a:cubicBezTo>
                  <a:pt x="3" y="77"/>
                  <a:pt x="2" y="77"/>
                  <a:pt x="2" y="76"/>
                </a:cubicBezTo>
                <a:cubicBezTo>
                  <a:pt x="2" y="75"/>
                  <a:pt x="3" y="73"/>
                  <a:pt x="3" y="72"/>
                </a:cubicBezTo>
                <a:cubicBezTo>
                  <a:pt x="3" y="72"/>
                  <a:pt x="4" y="70"/>
                  <a:pt x="4" y="70"/>
                </a:cubicBezTo>
                <a:cubicBezTo>
                  <a:pt x="5" y="70"/>
                  <a:pt x="6" y="70"/>
                  <a:pt x="5" y="69"/>
                </a:cubicBezTo>
                <a:cubicBezTo>
                  <a:pt x="5" y="69"/>
                  <a:pt x="5" y="69"/>
                  <a:pt x="5" y="70"/>
                </a:cubicBezTo>
                <a:cubicBezTo>
                  <a:pt x="5" y="69"/>
                  <a:pt x="5" y="68"/>
                  <a:pt x="5" y="68"/>
                </a:cubicBezTo>
                <a:cubicBezTo>
                  <a:pt x="5" y="67"/>
                  <a:pt x="6" y="67"/>
                  <a:pt x="6" y="66"/>
                </a:cubicBezTo>
                <a:cubicBezTo>
                  <a:pt x="6" y="65"/>
                  <a:pt x="6" y="63"/>
                  <a:pt x="6" y="62"/>
                </a:cubicBezTo>
                <a:cubicBezTo>
                  <a:pt x="6" y="61"/>
                  <a:pt x="6" y="60"/>
                  <a:pt x="6" y="59"/>
                </a:cubicBezTo>
                <a:cubicBezTo>
                  <a:pt x="6" y="59"/>
                  <a:pt x="7" y="58"/>
                  <a:pt x="7" y="58"/>
                </a:cubicBezTo>
                <a:cubicBezTo>
                  <a:pt x="6" y="57"/>
                  <a:pt x="7" y="56"/>
                  <a:pt x="7" y="56"/>
                </a:cubicBezTo>
                <a:cubicBezTo>
                  <a:pt x="7" y="55"/>
                  <a:pt x="6" y="54"/>
                  <a:pt x="6" y="54"/>
                </a:cubicBezTo>
                <a:cubicBezTo>
                  <a:pt x="7" y="52"/>
                  <a:pt x="7" y="51"/>
                  <a:pt x="7" y="49"/>
                </a:cubicBezTo>
                <a:cubicBezTo>
                  <a:pt x="7" y="48"/>
                  <a:pt x="7" y="46"/>
                  <a:pt x="8" y="45"/>
                </a:cubicBezTo>
                <a:cubicBezTo>
                  <a:pt x="8" y="44"/>
                  <a:pt x="8" y="43"/>
                  <a:pt x="8" y="41"/>
                </a:cubicBezTo>
                <a:cubicBezTo>
                  <a:pt x="8" y="41"/>
                  <a:pt x="8" y="40"/>
                  <a:pt x="8" y="39"/>
                </a:cubicBezTo>
                <a:cubicBezTo>
                  <a:pt x="8" y="38"/>
                  <a:pt x="7" y="38"/>
                  <a:pt x="8" y="37"/>
                </a:cubicBezTo>
                <a:cubicBezTo>
                  <a:pt x="8" y="38"/>
                  <a:pt x="8" y="38"/>
                  <a:pt x="9" y="38"/>
                </a:cubicBezTo>
                <a:cubicBezTo>
                  <a:pt x="10" y="38"/>
                  <a:pt x="10" y="38"/>
                  <a:pt x="11" y="38"/>
                </a:cubicBezTo>
                <a:cubicBezTo>
                  <a:pt x="12" y="37"/>
                  <a:pt x="12" y="38"/>
                  <a:pt x="13" y="38"/>
                </a:cubicBezTo>
                <a:cubicBezTo>
                  <a:pt x="13" y="38"/>
                  <a:pt x="14" y="38"/>
                  <a:pt x="15" y="38"/>
                </a:cubicBezTo>
                <a:cubicBezTo>
                  <a:pt x="14" y="38"/>
                  <a:pt x="13" y="38"/>
                  <a:pt x="13" y="37"/>
                </a:cubicBezTo>
                <a:cubicBezTo>
                  <a:pt x="12" y="37"/>
                  <a:pt x="12" y="37"/>
                  <a:pt x="11" y="37"/>
                </a:cubicBezTo>
                <a:cubicBezTo>
                  <a:pt x="10" y="37"/>
                  <a:pt x="10" y="37"/>
                  <a:pt x="10" y="37"/>
                </a:cubicBezTo>
                <a:cubicBezTo>
                  <a:pt x="9" y="37"/>
                  <a:pt x="9" y="37"/>
                  <a:pt x="8" y="37"/>
                </a:cubicBezTo>
                <a:cubicBezTo>
                  <a:pt x="8" y="37"/>
                  <a:pt x="8" y="37"/>
                  <a:pt x="8" y="37"/>
                </a:cubicBezTo>
                <a:cubicBezTo>
                  <a:pt x="7" y="36"/>
                  <a:pt x="7" y="37"/>
                  <a:pt x="6" y="37"/>
                </a:cubicBezTo>
                <a:cubicBezTo>
                  <a:pt x="7" y="35"/>
                  <a:pt x="7" y="34"/>
                  <a:pt x="7" y="33"/>
                </a:cubicBezTo>
                <a:cubicBezTo>
                  <a:pt x="7" y="34"/>
                  <a:pt x="7" y="34"/>
                  <a:pt x="8" y="35"/>
                </a:cubicBezTo>
                <a:cubicBezTo>
                  <a:pt x="8" y="34"/>
                  <a:pt x="8" y="34"/>
                  <a:pt x="8" y="33"/>
                </a:cubicBezTo>
                <a:cubicBezTo>
                  <a:pt x="8" y="32"/>
                  <a:pt x="7" y="32"/>
                  <a:pt x="7" y="32"/>
                </a:cubicBezTo>
                <a:cubicBezTo>
                  <a:pt x="6" y="31"/>
                  <a:pt x="6" y="30"/>
                  <a:pt x="6" y="30"/>
                </a:cubicBezTo>
                <a:cubicBezTo>
                  <a:pt x="7" y="30"/>
                  <a:pt x="8" y="29"/>
                  <a:pt x="9" y="29"/>
                </a:cubicBezTo>
                <a:cubicBezTo>
                  <a:pt x="8" y="29"/>
                  <a:pt x="7" y="29"/>
                  <a:pt x="7" y="28"/>
                </a:cubicBezTo>
                <a:cubicBezTo>
                  <a:pt x="6" y="27"/>
                  <a:pt x="6" y="29"/>
                  <a:pt x="6" y="29"/>
                </a:cubicBezTo>
                <a:cubicBezTo>
                  <a:pt x="6" y="27"/>
                  <a:pt x="5" y="26"/>
                  <a:pt x="5" y="25"/>
                </a:cubicBezTo>
                <a:cubicBezTo>
                  <a:pt x="4" y="23"/>
                  <a:pt x="4" y="22"/>
                  <a:pt x="3" y="20"/>
                </a:cubicBezTo>
                <a:cubicBezTo>
                  <a:pt x="3" y="20"/>
                  <a:pt x="3" y="19"/>
                  <a:pt x="2" y="18"/>
                </a:cubicBezTo>
                <a:cubicBezTo>
                  <a:pt x="2" y="18"/>
                  <a:pt x="1" y="17"/>
                  <a:pt x="1" y="17"/>
                </a:cubicBezTo>
                <a:cubicBezTo>
                  <a:pt x="1" y="16"/>
                  <a:pt x="0" y="15"/>
                  <a:pt x="1" y="15"/>
                </a:cubicBezTo>
                <a:cubicBezTo>
                  <a:pt x="1" y="14"/>
                  <a:pt x="1" y="13"/>
                  <a:pt x="1" y="12"/>
                </a:cubicBezTo>
                <a:cubicBezTo>
                  <a:pt x="2" y="12"/>
                  <a:pt x="2" y="13"/>
                  <a:pt x="3" y="13"/>
                </a:cubicBezTo>
                <a:cubicBezTo>
                  <a:pt x="4" y="13"/>
                  <a:pt x="5" y="14"/>
                  <a:pt x="5" y="14"/>
                </a:cubicBezTo>
                <a:cubicBezTo>
                  <a:pt x="6" y="14"/>
                  <a:pt x="6" y="14"/>
                  <a:pt x="6" y="14"/>
                </a:cubicBezTo>
                <a:cubicBezTo>
                  <a:pt x="6" y="15"/>
                  <a:pt x="7" y="15"/>
                  <a:pt x="7" y="15"/>
                </a:cubicBezTo>
                <a:cubicBezTo>
                  <a:pt x="8" y="15"/>
                  <a:pt x="9" y="15"/>
                  <a:pt x="9" y="15"/>
                </a:cubicBezTo>
                <a:cubicBezTo>
                  <a:pt x="11" y="15"/>
                  <a:pt x="12" y="15"/>
                  <a:pt x="13" y="15"/>
                </a:cubicBezTo>
                <a:cubicBezTo>
                  <a:pt x="14" y="15"/>
                  <a:pt x="14" y="15"/>
                  <a:pt x="15" y="15"/>
                </a:cubicBezTo>
                <a:cubicBezTo>
                  <a:pt x="16" y="14"/>
                  <a:pt x="16" y="16"/>
                  <a:pt x="17" y="16"/>
                </a:cubicBezTo>
                <a:cubicBezTo>
                  <a:pt x="18" y="16"/>
                  <a:pt x="18" y="16"/>
                  <a:pt x="19" y="15"/>
                </a:cubicBezTo>
                <a:cubicBezTo>
                  <a:pt x="18" y="16"/>
                  <a:pt x="19" y="17"/>
                  <a:pt x="19" y="18"/>
                </a:cubicBezTo>
                <a:cubicBezTo>
                  <a:pt x="20" y="18"/>
                  <a:pt x="19" y="19"/>
                  <a:pt x="18" y="20"/>
                </a:cubicBezTo>
                <a:cubicBezTo>
                  <a:pt x="18" y="20"/>
                  <a:pt x="18" y="19"/>
                  <a:pt x="18" y="19"/>
                </a:cubicBezTo>
                <a:cubicBezTo>
                  <a:pt x="17" y="20"/>
                  <a:pt x="16" y="21"/>
                  <a:pt x="16" y="22"/>
                </a:cubicBezTo>
                <a:cubicBezTo>
                  <a:pt x="15" y="23"/>
                  <a:pt x="15" y="24"/>
                  <a:pt x="15" y="24"/>
                </a:cubicBezTo>
                <a:cubicBezTo>
                  <a:pt x="16" y="25"/>
                  <a:pt x="16" y="24"/>
                  <a:pt x="16" y="24"/>
                </a:cubicBezTo>
                <a:cubicBezTo>
                  <a:pt x="16" y="24"/>
                  <a:pt x="17" y="24"/>
                  <a:pt x="17" y="23"/>
                </a:cubicBezTo>
                <a:cubicBezTo>
                  <a:pt x="17" y="24"/>
                  <a:pt x="16" y="24"/>
                  <a:pt x="16" y="24"/>
                </a:cubicBezTo>
                <a:cubicBezTo>
                  <a:pt x="16" y="22"/>
                  <a:pt x="17" y="21"/>
                  <a:pt x="18" y="21"/>
                </a:cubicBezTo>
                <a:cubicBezTo>
                  <a:pt x="19" y="20"/>
                  <a:pt x="19" y="20"/>
                  <a:pt x="19" y="19"/>
                </a:cubicBezTo>
                <a:cubicBezTo>
                  <a:pt x="20" y="19"/>
                  <a:pt x="20" y="19"/>
                  <a:pt x="20" y="18"/>
                </a:cubicBezTo>
                <a:cubicBezTo>
                  <a:pt x="21" y="18"/>
                  <a:pt x="21" y="18"/>
                  <a:pt x="21" y="18"/>
                </a:cubicBezTo>
                <a:cubicBezTo>
                  <a:pt x="21" y="19"/>
                  <a:pt x="21" y="19"/>
                  <a:pt x="21" y="19"/>
                </a:cubicBezTo>
                <a:cubicBezTo>
                  <a:pt x="20" y="20"/>
                  <a:pt x="20" y="20"/>
                  <a:pt x="20" y="20"/>
                </a:cubicBezTo>
                <a:cubicBezTo>
                  <a:pt x="20" y="21"/>
                  <a:pt x="20" y="21"/>
                  <a:pt x="19" y="21"/>
                </a:cubicBezTo>
                <a:cubicBezTo>
                  <a:pt x="20" y="22"/>
                  <a:pt x="20" y="22"/>
                  <a:pt x="20" y="22"/>
                </a:cubicBezTo>
                <a:cubicBezTo>
                  <a:pt x="20" y="23"/>
                  <a:pt x="20" y="23"/>
                  <a:pt x="20" y="24"/>
                </a:cubicBezTo>
                <a:cubicBezTo>
                  <a:pt x="20" y="25"/>
                  <a:pt x="21" y="25"/>
                  <a:pt x="20" y="25"/>
                </a:cubicBezTo>
                <a:cubicBezTo>
                  <a:pt x="19" y="25"/>
                  <a:pt x="19" y="25"/>
                  <a:pt x="19" y="25"/>
                </a:cubicBezTo>
                <a:cubicBezTo>
                  <a:pt x="19" y="25"/>
                  <a:pt x="19" y="26"/>
                  <a:pt x="19" y="26"/>
                </a:cubicBezTo>
                <a:cubicBezTo>
                  <a:pt x="18" y="25"/>
                  <a:pt x="18" y="24"/>
                  <a:pt x="17" y="25"/>
                </a:cubicBezTo>
                <a:cubicBezTo>
                  <a:pt x="17" y="25"/>
                  <a:pt x="17" y="26"/>
                  <a:pt x="16" y="27"/>
                </a:cubicBezTo>
                <a:cubicBezTo>
                  <a:pt x="16" y="27"/>
                  <a:pt x="17" y="27"/>
                  <a:pt x="17" y="27"/>
                </a:cubicBezTo>
                <a:cubicBezTo>
                  <a:pt x="18" y="27"/>
                  <a:pt x="18" y="27"/>
                  <a:pt x="19" y="27"/>
                </a:cubicBezTo>
                <a:cubicBezTo>
                  <a:pt x="20" y="27"/>
                  <a:pt x="20" y="26"/>
                  <a:pt x="20" y="26"/>
                </a:cubicBezTo>
                <a:cubicBezTo>
                  <a:pt x="21" y="25"/>
                  <a:pt x="21" y="25"/>
                  <a:pt x="21" y="25"/>
                </a:cubicBezTo>
                <a:cubicBezTo>
                  <a:pt x="22" y="25"/>
                  <a:pt x="22" y="25"/>
                  <a:pt x="22" y="24"/>
                </a:cubicBezTo>
                <a:cubicBezTo>
                  <a:pt x="22" y="24"/>
                  <a:pt x="23" y="24"/>
                  <a:pt x="23" y="24"/>
                </a:cubicBezTo>
                <a:cubicBezTo>
                  <a:pt x="22" y="23"/>
                  <a:pt x="22" y="23"/>
                  <a:pt x="22" y="22"/>
                </a:cubicBezTo>
                <a:cubicBezTo>
                  <a:pt x="22" y="22"/>
                  <a:pt x="22" y="21"/>
                  <a:pt x="22" y="21"/>
                </a:cubicBezTo>
                <a:cubicBezTo>
                  <a:pt x="22" y="21"/>
                  <a:pt x="22" y="20"/>
                  <a:pt x="22" y="20"/>
                </a:cubicBezTo>
                <a:cubicBezTo>
                  <a:pt x="22" y="20"/>
                  <a:pt x="22" y="19"/>
                  <a:pt x="22" y="19"/>
                </a:cubicBezTo>
                <a:cubicBezTo>
                  <a:pt x="22" y="19"/>
                  <a:pt x="22" y="18"/>
                  <a:pt x="23" y="18"/>
                </a:cubicBezTo>
                <a:cubicBezTo>
                  <a:pt x="23" y="18"/>
                  <a:pt x="22" y="17"/>
                  <a:pt x="23" y="17"/>
                </a:cubicBezTo>
                <a:cubicBezTo>
                  <a:pt x="23" y="17"/>
                  <a:pt x="24" y="17"/>
                  <a:pt x="23" y="16"/>
                </a:cubicBezTo>
                <a:cubicBezTo>
                  <a:pt x="23" y="16"/>
                  <a:pt x="23" y="16"/>
                  <a:pt x="23" y="16"/>
                </a:cubicBezTo>
                <a:cubicBezTo>
                  <a:pt x="22" y="16"/>
                  <a:pt x="23" y="16"/>
                  <a:pt x="23" y="15"/>
                </a:cubicBezTo>
                <a:cubicBezTo>
                  <a:pt x="22" y="15"/>
                  <a:pt x="22" y="15"/>
                  <a:pt x="22" y="14"/>
                </a:cubicBezTo>
                <a:cubicBezTo>
                  <a:pt x="22" y="15"/>
                  <a:pt x="22" y="15"/>
                  <a:pt x="22" y="16"/>
                </a:cubicBezTo>
                <a:cubicBezTo>
                  <a:pt x="22" y="16"/>
                  <a:pt x="21" y="15"/>
                  <a:pt x="21" y="15"/>
                </a:cubicBezTo>
                <a:cubicBezTo>
                  <a:pt x="21" y="14"/>
                  <a:pt x="22" y="14"/>
                  <a:pt x="22" y="13"/>
                </a:cubicBezTo>
                <a:cubicBezTo>
                  <a:pt x="22" y="13"/>
                  <a:pt x="21" y="12"/>
                  <a:pt x="20" y="12"/>
                </a:cubicBezTo>
                <a:cubicBezTo>
                  <a:pt x="20" y="11"/>
                  <a:pt x="20" y="12"/>
                  <a:pt x="20" y="11"/>
                </a:cubicBezTo>
                <a:cubicBezTo>
                  <a:pt x="20" y="11"/>
                  <a:pt x="20" y="11"/>
                  <a:pt x="21" y="11"/>
                </a:cubicBezTo>
                <a:cubicBezTo>
                  <a:pt x="21" y="11"/>
                  <a:pt x="21" y="11"/>
                  <a:pt x="21" y="10"/>
                </a:cubicBezTo>
                <a:cubicBezTo>
                  <a:pt x="21" y="10"/>
                  <a:pt x="21" y="10"/>
                  <a:pt x="21" y="10"/>
                </a:cubicBezTo>
                <a:cubicBezTo>
                  <a:pt x="21" y="10"/>
                  <a:pt x="21" y="10"/>
                  <a:pt x="21" y="9"/>
                </a:cubicBezTo>
                <a:cubicBezTo>
                  <a:pt x="21" y="9"/>
                  <a:pt x="21" y="8"/>
                  <a:pt x="20" y="8"/>
                </a:cubicBezTo>
                <a:cubicBezTo>
                  <a:pt x="20" y="7"/>
                  <a:pt x="20" y="8"/>
                  <a:pt x="20" y="8"/>
                </a:cubicBezTo>
                <a:cubicBezTo>
                  <a:pt x="19" y="8"/>
                  <a:pt x="19" y="7"/>
                  <a:pt x="19" y="7"/>
                </a:cubicBezTo>
                <a:cubicBezTo>
                  <a:pt x="19" y="6"/>
                  <a:pt x="18" y="6"/>
                  <a:pt x="18" y="5"/>
                </a:cubicBezTo>
                <a:cubicBezTo>
                  <a:pt x="32" y="5"/>
                  <a:pt x="45" y="5"/>
                  <a:pt x="59" y="5"/>
                </a:cubicBezTo>
                <a:cubicBezTo>
                  <a:pt x="72" y="5"/>
                  <a:pt x="85" y="5"/>
                  <a:pt x="99" y="5"/>
                </a:cubicBezTo>
                <a:cubicBezTo>
                  <a:pt x="112" y="5"/>
                  <a:pt x="125" y="5"/>
                  <a:pt x="139" y="5"/>
                </a:cubicBezTo>
                <a:cubicBezTo>
                  <a:pt x="152" y="5"/>
                  <a:pt x="166" y="5"/>
                  <a:pt x="180" y="5"/>
                </a:cubicBezTo>
                <a:cubicBezTo>
                  <a:pt x="193" y="5"/>
                  <a:pt x="207" y="5"/>
                  <a:pt x="221" y="5"/>
                </a:cubicBezTo>
                <a:cubicBezTo>
                  <a:pt x="234" y="5"/>
                  <a:pt x="247" y="5"/>
                  <a:pt x="261" y="5"/>
                </a:cubicBezTo>
                <a:cubicBezTo>
                  <a:pt x="264" y="5"/>
                  <a:pt x="267" y="5"/>
                  <a:pt x="270" y="5"/>
                </a:cubicBezTo>
                <a:cubicBezTo>
                  <a:pt x="270" y="5"/>
                  <a:pt x="275" y="5"/>
                  <a:pt x="275" y="5"/>
                </a:cubicBezTo>
                <a:cubicBezTo>
                  <a:pt x="275" y="3"/>
                  <a:pt x="275" y="2"/>
                  <a:pt x="275" y="0"/>
                </a:cubicBezTo>
                <a:cubicBezTo>
                  <a:pt x="276" y="0"/>
                  <a:pt x="276" y="1"/>
                  <a:pt x="277" y="1"/>
                </a:cubicBezTo>
                <a:cubicBezTo>
                  <a:pt x="278" y="1"/>
                  <a:pt x="278" y="1"/>
                  <a:pt x="278" y="2"/>
                </a:cubicBezTo>
                <a:cubicBezTo>
                  <a:pt x="278" y="3"/>
                  <a:pt x="278" y="4"/>
                  <a:pt x="278" y="5"/>
                </a:cubicBezTo>
              </a:path>
            </a:pathLst>
          </a:custGeom>
          <a:solidFill>
            <a:schemeClr val="bg1">
              <a:lumMod val="85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Rectangle 20">
            <a:extLst>
              <a:ext uri="{FF2B5EF4-FFF2-40B4-BE49-F238E27FC236}">
                <a16:creationId xmlns:a16="http://schemas.microsoft.com/office/drawing/2014/main" xmlns="" id="{5771E030-B950-49B7-90FE-333384758410}"/>
              </a:ext>
            </a:extLst>
          </p:cNvPr>
          <p:cNvSpPr/>
          <p:nvPr/>
        </p:nvSpPr>
        <p:spPr>
          <a:xfrm>
            <a:off x="1106305" y="4301276"/>
            <a:ext cx="3865744" cy="393177"/>
          </a:xfrm>
          <a:prstGeom prst="rect">
            <a:avLst/>
          </a:prstGeom>
        </p:spPr>
        <p:txBody>
          <a:bodyPr lIns="0" tIns="0" rIns="0" anchor="ctr" anchorCtr="0">
            <a:noAutofit/>
          </a:bodyPr>
          <a:lstStyle/>
          <a:p>
            <a:r>
              <a:rPr lang="en-US" sz="1150" b="1" dirty="0">
                <a:solidFill>
                  <a:schemeClr val="bg1"/>
                </a:solidFill>
              </a:rPr>
              <a:t>KPMG’s </a:t>
            </a:r>
            <a:r>
              <a:rPr lang="en-US" sz="1150" b="1" dirty="0" smtClean="0">
                <a:solidFill>
                  <a:schemeClr val="bg1"/>
                </a:solidFill>
              </a:rPr>
              <a:t>Services </a:t>
            </a:r>
            <a:r>
              <a:rPr lang="en-US" sz="1150" b="1" dirty="0">
                <a:solidFill>
                  <a:schemeClr val="bg1"/>
                </a:solidFill>
              </a:rPr>
              <a:t>include:</a:t>
            </a:r>
          </a:p>
        </p:txBody>
      </p:sp>
      <p:sp>
        <p:nvSpPr>
          <p:cNvPr id="22" name="Rectangle 21">
            <a:extLst>
              <a:ext uri="{FF2B5EF4-FFF2-40B4-BE49-F238E27FC236}">
                <a16:creationId xmlns:a16="http://schemas.microsoft.com/office/drawing/2014/main" xmlns="" id="{69AC900D-27C8-4832-AEA7-831382B827A6}"/>
              </a:ext>
            </a:extLst>
          </p:cNvPr>
          <p:cNvSpPr/>
          <p:nvPr/>
        </p:nvSpPr>
        <p:spPr>
          <a:xfrm>
            <a:off x="1106302" y="4692937"/>
            <a:ext cx="5728831" cy="1162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numCol="2" spcCol="360000" rtlCol="0" anchor="t"/>
          <a:lstStyle/>
          <a:p>
            <a:pPr>
              <a:spcAft>
                <a:spcPts val="400"/>
              </a:spcAft>
            </a:pPr>
            <a:r>
              <a:rPr lang="en-US" sz="1000" dirty="0">
                <a:solidFill>
                  <a:schemeClr val="tx2"/>
                </a:solidFill>
              </a:rPr>
              <a:t>Strategic planning</a:t>
            </a:r>
          </a:p>
          <a:p>
            <a:pPr>
              <a:spcAft>
                <a:spcPts val="400"/>
              </a:spcAft>
            </a:pPr>
            <a:r>
              <a:rPr lang="en-US" sz="1000" dirty="0">
                <a:solidFill>
                  <a:schemeClr val="tx2"/>
                </a:solidFill>
              </a:rPr>
              <a:t>Roadmap development/business case creation</a:t>
            </a:r>
          </a:p>
          <a:p>
            <a:pPr>
              <a:spcAft>
                <a:spcPts val="400"/>
              </a:spcAft>
            </a:pPr>
            <a:r>
              <a:rPr lang="en-US" sz="1000" dirty="0">
                <a:solidFill>
                  <a:schemeClr val="tx2"/>
                </a:solidFill>
              </a:rPr>
              <a:t>Full solution delivery through implementation and post-production support</a:t>
            </a:r>
          </a:p>
          <a:p>
            <a:pPr>
              <a:spcAft>
                <a:spcPts val="400"/>
              </a:spcAft>
            </a:pPr>
            <a:r>
              <a:rPr lang="en-US" sz="1000" dirty="0">
                <a:solidFill>
                  <a:schemeClr val="tx2"/>
                </a:solidFill>
              </a:rPr>
              <a:t>Diagnostics (current state assessment; proprietary maturity model)</a:t>
            </a:r>
          </a:p>
          <a:p>
            <a:pPr>
              <a:spcAft>
                <a:spcPts val="400"/>
              </a:spcAft>
            </a:pPr>
            <a:r>
              <a:rPr lang="en-US" sz="1000" dirty="0">
                <a:solidFill>
                  <a:schemeClr val="tx2"/>
                </a:solidFill>
              </a:rPr>
              <a:t>Solution design and </a:t>
            </a:r>
            <a:r>
              <a:rPr lang="en-US" sz="1000" dirty="0" smtClean="0">
                <a:solidFill>
                  <a:schemeClr val="tx2"/>
                </a:solidFill>
              </a:rPr>
              <a:t>architecture</a:t>
            </a:r>
          </a:p>
          <a:p>
            <a:pPr>
              <a:spcAft>
                <a:spcPts val="400"/>
              </a:spcAft>
            </a:pPr>
            <a:r>
              <a:rPr lang="en-US" sz="1000" dirty="0" smtClean="0">
                <a:solidFill>
                  <a:schemeClr val="tx2"/>
                </a:solidFill>
              </a:rPr>
              <a:t>To </a:t>
            </a:r>
            <a:r>
              <a:rPr lang="en-US" sz="1000" smtClean="0">
                <a:solidFill>
                  <a:schemeClr val="tx2"/>
                </a:solidFill>
              </a:rPr>
              <a:t>be updated</a:t>
            </a:r>
            <a:endParaRPr lang="en-US" sz="1000" dirty="0">
              <a:solidFill>
                <a:schemeClr val="tx2"/>
              </a:solidFill>
            </a:endParaRPr>
          </a:p>
        </p:txBody>
      </p:sp>
      <p:grpSp>
        <p:nvGrpSpPr>
          <p:cNvPr id="23" name="Group 22">
            <a:extLst>
              <a:ext uri="{FF2B5EF4-FFF2-40B4-BE49-F238E27FC236}">
                <a16:creationId xmlns:a16="http://schemas.microsoft.com/office/drawing/2014/main" xmlns="" id="{E20187DB-C045-4A93-AC8A-1BDD616D894D}"/>
              </a:ext>
            </a:extLst>
          </p:cNvPr>
          <p:cNvGrpSpPr/>
          <p:nvPr/>
        </p:nvGrpSpPr>
        <p:grpSpPr>
          <a:xfrm>
            <a:off x="2125651" y="2547014"/>
            <a:ext cx="385700" cy="382312"/>
            <a:chOff x="1335664" y="1322388"/>
            <a:chExt cx="949290" cy="940952"/>
          </a:xfrm>
        </p:grpSpPr>
        <p:sp>
          <p:nvSpPr>
            <p:cNvPr id="24" name="Rectangle: Single Corner Snipped 23">
              <a:extLst>
                <a:ext uri="{FF2B5EF4-FFF2-40B4-BE49-F238E27FC236}">
                  <a16:creationId xmlns:a16="http://schemas.microsoft.com/office/drawing/2014/main" xmlns="" id="{92237851-9CEF-4A71-9146-84FAB4BF706B}"/>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25" name="Group 24">
              <a:extLst>
                <a:ext uri="{FF2B5EF4-FFF2-40B4-BE49-F238E27FC236}">
                  <a16:creationId xmlns:a16="http://schemas.microsoft.com/office/drawing/2014/main" xmlns="" id="{CAA024E5-722A-4DBA-BEF6-5A35532ECF9D}"/>
                </a:ext>
              </a:extLst>
            </p:cNvPr>
            <p:cNvGrpSpPr/>
            <p:nvPr/>
          </p:nvGrpSpPr>
          <p:grpSpPr>
            <a:xfrm rot="5400000">
              <a:off x="2025700" y="1773973"/>
              <a:ext cx="460013" cy="58491"/>
              <a:chOff x="5781676" y="4552951"/>
              <a:chExt cx="731036" cy="107578"/>
            </a:xfrm>
            <a:solidFill>
              <a:schemeClr val="bg1"/>
            </a:solidFill>
          </p:grpSpPr>
          <p:sp>
            <p:nvSpPr>
              <p:cNvPr id="26" name="Rectangle 25">
                <a:extLst>
                  <a:ext uri="{FF2B5EF4-FFF2-40B4-BE49-F238E27FC236}">
                    <a16:creationId xmlns:a16="http://schemas.microsoft.com/office/drawing/2014/main" xmlns="" id="{581FDD89-0A50-4007-BF08-7AB900C8A6C2}"/>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7" name="Rectangle 26">
                <a:extLst>
                  <a:ext uri="{FF2B5EF4-FFF2-40B4-BE49-F238E27FC236}">
                    <a16:creationId xmlns:a16="http://schemas.microsoft.com/office/drawing/2014/main" xmlns="" id="{A7B382C3-803A-40DD-BCFD-6BD3E2BBC3C5}"/>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8" name="Rectangle 27">
                <a:extLst>
                  <a:ext uri="{FF2B5EF4-FFF2-40B4-BE49-F238E27FC236}">
                    <a16:creationId xmlns:a16="http://schemas.microsoft.com/office/drawing/2014/main" xmlns="" id="{DD3E2539-8BC0-4712-ACA8-C90C96371790}"/>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grpSp>
        <p:nvGrpSpPr>
          <p:cNvPr id="29" name="Group 28">
            <a:extLst>
              <a:ext uri="{FF2B5EF4-FFF2-40B4-BE49-F238E27FC236}">
                <a16:creationId xmlns:a16="http://schemas.microsoft.com/office/drawing/2014/main" xmlns="" id="{6E062D60-4FD2-4EED-B8D2-258F8A9E2434}"/>
              </a:ext>
            </a:extLst>
          </p:cNvPr>
          <p:cNvGrpSpPr/>
          <p:nvPr/>
        </p:nvGrpSpPr>
        <p:grpSpPr>
          <a:xfrm>
            <a:off x="2200374" y="2620039"/>
            <a:ext cx="236254" cy="236262"/>
            <a:chOff x="1101720" y="2454404"/>
            <a:chExt cx="103188" cy="103191"/>
          </a:xfrm>
          <a:solidFill>
            <a:schemeClr val="bg1"/>
          </a:solidFill>
        </p:grpSpPr>
        <p:sp>
          <p:nvSpPr>
            <p:cNvPr id="30" name="Oval 563">
              <a:extLst>
                <a:ext uri="{FF2B5EF4-FFF2-40B4-BE49-F238E27FC236}">
                  <a16:creationId xmlns:a16="http://schemas.microsoft.com/office/drawing/2014/main" xmlns="" id="{DC7A5DA5-0D4E-490F-9076-4F70EED442EC}"/>
                </a:ext>
              </a:extLst>
            </p:cNvPr>
            <p:cNvSpPr>
              <a:spLocks noChangeArrowheads="1"/>
            </p:cNvSpPr>
            <p:nvPr/>
          </p:nvSpPr>
          <p:spPr bwMode="auto">
            <a:xfrm>
              <a:off x="1119183" y="2454404"/>
              <a:ext cx="31750" cy="3333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64">
              <a:extLst>
                <a:ext uri="{FF2B5EF4-FFF2-40B4-BE49-F238E27FC236}">
                  <a16:creationId xmlns:a16="http://schemas.microsoft.com/office/drawing/2014/main" xmlns="" id="{73E7D385-A09B-467B-98FF-9FCC67D0E8A9}"/>
                </a:ext>
              </a:extLst>
            </p:cNvPr>
            <p:cNvSpPr>
              <a:spLocks noEditPoints="1"/>
            </p:cNvSpPr>
            <p:nvPr/>
          </p:nvSpPr>
          <p:spPr bwMode="auto">
            <a:xfrm>
              <a:off x="1141408" y="2495681"/>
              <a:ext cx="63500" cy="61914"/>
            </a:xfrm>
            <a:custGeom>
              <a:avLst/>
              <a:gdLst>
                <a:gd name="T0" fmla="*/ 100 w 117"/>
                <a:gd name="T1" fmla="*/ 32 h 116"/>
                <a:gd name="T2" fmla="*/ 97 w 117"/>
                <a:gd name="T3" fmla="*/ 14 h 116"/>
                <a:gd name="T4" fmla="*/ 69 w 117"/>
                <a:gd name="T5" fmla="*/ 10 h 116"/>
                <a:gd name="T6" fmla="*/ 54 w 117"/>
                <a:gd name="T7" fmla="*/ 0 h 116"/>
                <a:gd name="T8" fmla="*/ 32 w 117"/>
                <a:gd name="T9" fmla="*/ 17 h 116"/>
                <a:gd name="T10" fmla="*/ 15 w 117"/>
                <a:gd name="T11" fmla="*/ 20 h 116"/>
                <a:gd name="T12" fmla="*/ 10 w 117"/>
                <a:gd name="T13" fmla="*/ 48 h 116"/>
                <a:gd name="T14" fmla="*/ 0 w 117"/>
                <a:gd name="T15" fmla="*/ 62 h 116"/>
                <a:gd name="T16" fmla="*/ 17 w 117"/>
                <a:gd name="T17" fmla="*/ 85 h 116"/>
                <a:gd name="T18" fmla="*/ 20 w 117"/>
                <a:gd name="T19" fmla="*/ 102 h 116"/>
                <a:gd name="T20" fmla="*/ 48 w 117"/>
                <a:gd name="T21" fmla="*/ 107 h 116"/>
                <a:gd name="T22" fmla="*/ 63 w 117"/>
                <a:gd name="T23" fmla="*/ 116 h 116"/>
                <a:gd name="T24" fmla="*/ 85 w 117"/>
                <a:gd name="T25" fmla="*/ 100 h 116"/>
                <a:gd name="T26" fmla="*/ 102 w 117"/>
                <a:gd name="T27" fmla="*/ 97 h 116"/>
                <a:gd name="T28" fmla="*/ 107 w 117"/>
                <a:gd name="T29" fmla="*/ 69 h 116"/>
                <a:gd name="T30" fmla="*/ 117 w 117"/>
                <a:gd name="T31" fmla="*/ 54 h 116"/>
                <a:gd name="T32" fmla="*/ 72 w 117"/>
                <a:gd name="T33" fmla="*/ 77 h 116"/>
                <a:gd name="T34" fmla="*/ 61 w 117"/>
                <a:gd name="T35" fmla="*/ 91 h 116"/>
                <a:gd name="T36" fmla="*/ 60 w 117"/>
                <a:gd name="T37" fmla="*/ 92 h 116"/>
                <a:gd name="T38" fmla="*/ 56 w 117"/>
                <a:gd name="T39" fmla="*/ 92 h 116"/>
                <a:gd name="T40" fmla="*/ 55 w 117"/>
                <a:gd name="T41" fmla="*/ 83 h 116"/>
                <a:gd name="T42" fmla="*/ 47 w 117"/>
                <a:gd name="T43" fmla="*/ 82 h 116"/>
                <a:gd name="T44" fmla="*/ 45 w 117"/>
                <a:gd name="T45" fmla="*/ 79 h 116"/>
                <a:gd name="T46" fmla="*/ 45 w 117"/>
                <a:gd name="T47" fmla="*/ 76 h 116"/>
                <a:gd name="T48" fmla="*/ 50 w 117"/>
                <a:gd name="T49" fmla="*/ 77 h 116"/>
                <a:gd name="T50" fmla="*/ 66 w 117"/>
                <a:gd name="T51" fmla="*/ 74 h 116"/>
                <a:gd name="T52" fmla="*/ 64 w 117"/>
                <a:gd name="T53" fmla="*/ 62 h 116"/>
                <a:gd name="T54" fmla="*/ 51 w 117"/>
                <a:gd name="T55" fmla="*/ 59 h 116"/>
                <a:gd name="T56" fmla="*/ 42 w 117"/>
                <a:gd name="T57" fmla="*/ 48 h 116"/>
                <a:gd name="T58" fmla="*/ 48 w 117"/>
                <a:gd name="T59" fmla="*/ 36 h 116"/>
                <a:gd name="T60" fmla="*/ 54 w 117"/>
                <a:gd name="T61" fmla="*/ 25 h 116"/>
                <a:gd name="T62" fmla="*/ 56 w 117"/>
                <a:gd name="T63" fmla="*/ 24 h 116"/>
                <a:gd name="T64" fmla="*/ 59 w 117"/>
                <a:gd name="T65" fmla="*/ 25 h 116"/>
                <a:gd name="T66" fmla="*/ 62 w 117"/>
                <a:gd name="T67" fmla="*/ 33 h 116"/>
                <a:gd name="T68" fmla="*/ 67 w 117"/>
                <a:gd name="T69" fmla="*/ 35 h 116"/>
                <a:gd name="T70" fmla="*/ 68 w 117"/>
                <a:gd name="T71" fmla="*/ 36 h 116"/>
                <a:gd name="T72" fmla="*/ 69 w 117"/>
                <a:gd name="T73" fmla="*/ 40 h 116"/>
                <a:gd name="T74" fmla="*/ 67 w 117"/>
                <a:gd name="T75" fmla="*/ 40 h 116"/>
                <a:gd name="T76" fmla="*/ 57 w 117"/>
                <a:gd name="T77" fmla="*/ 39 h 116"/>
                <a:gd name="T78" fmla="*/ 48 w 117"/>
                <a:gd name="T79" fmla="*/ 44 h 116"/>
                <a:gd name="T80" fmla="*/ 53 w 117"/>
                <a:gd name="T81" fmla="*/ 52 h 116"/>
                <a:gd name="T82" fmla="*/ 66 w 117"/>
                <a:gd name="T83" fmla="*/ 56 h 116"/>
                <a:gd name="T84" fmla="*/ 75 w 117"/>
                <a:gd name="T85"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 h="116">
                  <a:moveTo>
                    <a:pt x="110" y="48"/>
                  </a:moveTo>
                  <a:cubicBezTo>
                    <a:pt x="107" y="48"/>
                    <a:pt x="107" y="48"/>
                    <a:pt x="107" y="48"/>
                  </a:cubicBezTo>
                  <a:cubicBezTo>
                    <a:pt x="105" y="42"/>
                    <a:pt x="103" y="37"/>
                    <a:pt x="100" y="32"/>
                  </a:cubicBezTo>
                  <a:cubicBezTo>
                    <a:pt x="102" y="30"/>
                    <a:pt x="102" y="30"/>
                    <a:pt x="102" y="30"/>
                  </a:cubicBezTo>
                  <a:cubicBezTo>
                    <a:pt x="105" y="27"/>
                    <a:pt x="105" y="23"/>
                    <a:pt x="102" y="20"/>
                  </a:cubicBezTo>
                  <a:cubicBezTo>
                    <a:pt x="97" y="14"/>
                    <a:pt x="97" y="14"/>
                    <a:pt x="97" y="14"/>
                  </a:cubicBezTo>
                  <a:cubicBezTo>
                    <a:pt x="94" y="12"/>
                    <a:pt x="90" y="12"/>
                    <a:pt x="87" y="14"/>
                  </a:cubicBezTo>
                  <a:cubicBezTo>
                    <a:pt x="85" y="17"/>
                    <a:pt x="85" y="17"/>
                    <a:pt x="85" y="17"/>
                  </a:cubicBezTo>
                  <a:cubicBezTo>
                    <a:pt x="80" y="14"/>
                    <a:pt x="75" y="11"/>
                    <a:pt x="69" y="10"/>
                  </a:cubicBezTo>
                  <a:cubicBezTo>
                    <a:pt x="69" y="7"/>
                    <a:pt x="69" y="7"/>
                    <a:pt x="69" y="7"/>
                  </a:cubicBezTo>
                  <a:cubicBezTo>
                    <a:pt x="69" y="3"/>
                    <a:pt x="66" y="0"/>
                    <a:pt x="63" y="0"/>
                  </a:cubicBezTo>
                  <a:cubicBezTo>
                    <a:pt x="54" y="0"/>
                    <a:pt x="54" y="0"/>
                    <a:pt x="54" y="0"/>
                  </a:cubicBezTo>
                  <a:cubicBezTo>
                    <a:pt x="51" y="0"/>
                    <a:pt x="48" y="3"/>
                    <a:pt x="48" y="7"/>
                  </a:cubicBezTo>
                  <a:cubicBezTo>
                    <a:pt x="48" y="10"/>
                    <a:pt x="48" y="10"/>
                    <a:pt x="48" y="10"/>
                  </a:cubicBezTo>
                  <a:cubicBezTo>
                    <a:pt x="42" y="11"/>
                    <a:pt x="37" y="14"/>
                    <a:pt x="32" y="17"/>
                  </a:cubicBezTo>
                  <a:cubicBezTo>
                    <a:pt x="30" y="14"/>
                    <a:pt x="30" y="14"/>
                    <a:pt x="30" y="14"/>
                  </a:cubicBezTo>
                  <a:cubicBezTo>
                    <a:pt x="27" y="12"/>
                    <a:pt x="23" y="12"/>
                    <a:pt x="20" y="14"/>
                  </a:cubicBezTo>
                  <a:cubicBezTo>
                    <a:pt x="15" y="20"/>
                    <a:pt x="15" y="20"/>
                    <a:pt x="15" y="20"/>
                  </a:cubicBezTo>
                  <a:cubicBezTo>
                    <a:pt x="12" y="23"/>
                    <a:pt x="12" y="27"/>
                    <a:pt x="15" y="30"/>
                  </a:cubicBezTo>
                  <a:cubicBezTo>
                    <a:pt x="17" y="32"/>
                    <a:pt x="17" y="32"/>
                    <a:pt x="17" y="32"/>
                  </a:cubicBezTo>
                  <a:cubicBezTo>
                    <a:pt x="14" y="37"/>
                    <a:pt x="11" y="42"/>
                    <a:pt x="10" y="48"/>
                  </a:cubicBezTo>
                  <a:cubicBezTo>
                    <a:pt x="7" y="48"/>
                    <a:pt x="7" y="48"/>
                    <a:pt x="7" y="48"/>
                  </a:cubicBezTo>
                  <a:cubicBezTo>
                    <a:pt x="3" y="48"/>
                    <a:pt x="0" y="51"/>
                    <a:pt x="0" y="54"/>
                  </a:cubicBezTo>
                  <a:cubicBezTo>
                    <a:pt x="0" y="62"/>
                    <a:pt x="0" y="62"/>
                    <a:pt x="0" y="62"/>
                  </a:cubicBezTo>
                  <a:cubicBezTo>
                    <a:pt x="0" y="66"/>
                    <a:pt x="3" y="69"/>
                    <a:pt x="7" y="69"/>
                  </a:cubicBezTo>
                  <a:cubicBezTo>
                    <a:pt x="10" y="69"/>
                    <a:pt x="10" y="69"/>
                    <a:pt x="10" y="69"/>
                  </a:cubicBezTo>
                  <a:cubicBezTo>
                    <a:pt x="11" y="75"/>
                    <a:pt x="14" y="80"/>
                    <a:pt x="17" y="85"/>
                  </a:cubicBezTo>
                  <a:cubicBezTo>
                    <a:pt x="15" y="87"/>
                    <a:pt x="15" y="87"/>
                    <a:pt x="15" y="87"/>
                  </a:cubicBezTo>
                  <a:cubicBezTo>
                    <a:pt x="12" y="90"/>
                    <a:pt x="12" y="94"/>
                    <a:pt x="15" y="97"/>
                  </a:cubicBezTo>
                  <a:cubicBezTo>
                    <a:pt x="20" y="102"/>
                    <a:pt x="20" y="102"/>
                    <a:pt x="20" y="102"/>
                  </a:cubicBezTo>
                  <a:cubicBezTo>
                    <a:pt x="23" y="105"/>
                    <a:pt x="27" y="105"/>
                    <a:pt x="30" y="102"/>
                  </a:cubicBezTo>
                  <a:cubicBezTo>
                    <a:pt x="32" y="100"/>
                    <a:pt x="32" y="100"/>
                    <a:pt x="32" y="100"/>
                  </a:cubicBezTo>
                  <a:cubicBezTo>
                    <a:pt x="37" y="103"/>
                    <a:pt x="42" y="105"/>
                    <a:pt x="48" y="107"/>
                  </a:cubicBezTo>
                  <a:cubicBezTo>
                    <a:pt x="48" y="110"/>
                    <a:pt x="48" y="110"/>
                    <a:pt x="48" y="110"/>
                  </a:cubicBezTo>
                  <a:cubicBezTo>
                    <a:pt x="48" y="113"/>
                    <a:pt x="51" y="116"/>
                    <a:pt x="54" y="116"/>
                  </a:cubicBezTo>
                  <a:cubicBezTo>
                    <a:pt x="63" y="116"/>
                    <a:pt x="63" y="116"/>
                    <a:pt x="63" y="116"/>
                  </a:cubicBezTo>
                  <a:cubicBezTo>
                    <a:pt x="66" y="116"/>
                    <a:pt x="69" y="113"/>
                    <a:pt x="69" y="110"/>
                  </a:cubicBezTo>
                  <a:cubicBezTo>
                    <a:pt x="69" y="107"/>
                    <a:pt x="69" y="107"/>
                    <a:pt x="69" y="107"/>
                  </a:cubicBezTo>
                  <a:cubicBezTo>
                    <a:pt x="75" y="105"/>
                    <a:pt x="80" y="103"/>
                    <a:pt x="85" y="100"/>
                  </a:cubicBezTo>
                  <a:cubicBezTo>
                    <a:pt x="87" y="102"/>
                    <a:pt x="87" y="102"/>
                    <a:pt x="87" y="102"/>
                  </a:cubicBezTo>
                  <a:cubicBezTo>
                    <a:pt x="90" y="105"/>
                    <a:pt x="94" y="105"/>
                    <a:pt x="97" y="102"/>
                  </a:cubicBezTo>
                  <a:cubicBezTo>
                    <a:pt x="102" y="97"/>
                    <a:pt x="102" y="97"/>
                    <a:pt x="102" y="97"/>
                  </a:cubicBezTo>
                  <a:cubicBezTo>
                    <a:pt x="105" y="94"/>
                    <a:pt x="105" y="90"/>
                    <a:pt x="102" y="87"/>
                  </a:cubicBezTo>
                  <a:cubicBezTo>
                    <a:pt x="100" y="85"/>
                    <a:pt x="100" y="85"/>
                    <a:pt x="100" y="85"/>
                  </a:cubicBezTo>
                  <a:cubicBezTo>
                    <a:pt x="103" y="80"/>
                    <a:pt x="105" y="75"/>
                    <a:pt x="107" y="69"/>
                  </a:cubicBezTo>
                  <a:cubicBezTo>
                    <a:pt x="110" y="69"/>
                    <a:pt x="110" y="69"/>
                    <a:pt x="110" y="69"/>
                  </a:cubicBezTo>
                  <a:cubicBezTo>
                    <a:pt x="114" y="69"/>
                    <a:pt x="117" y="66"/>
                    <a:pt x="117" y="62"/>
                  </a:cubicBezTo>
                  <a:cubicBezTo>
                    <a:pt x="117" y="54"/>
                    <a:pt x="117" y="54"/>
                    <a:pt x="117" y="54"/>
                  </a:cubicBezTo>
                  <a:cubicBezTo>
                    <a:pt x="117" y="51"/>
                    <a:pt x="114" y="48"/>
                    <a:pt x="110" y="48"/>
                  </a:cubicBezTo>
                  <a:close/>
                  <a:moveTo>
                    <a:pt x="75" y="72"/>
                  </a:moveTo>
                  <a:cubicBezTo>
                    <a:pt x="74" y="74"/>
                    <a:pt x="73" y="76"/>
                    <a:pt x="72" y="77"/>
                  </a:cubicBezTo>
                  <a:cubicBezTo>
                    <a:pt x="71" y="78"/>
                    <a:pt x="69" y="79"/>
                    <a:pt x="67" y="80"/>
                  </a:cubicBezTo>
                  <a:cubicBezTo>
                    <a:pt x="65" y="81"/>
                    <a:pt x="63" y="82"/>
                    <a:pt x="61" y="83"/>
                  </a:cubicBezTo>
                  <a:cubicBezTo>
                    <a:pt x="61" y="91"/>
                    <a:pt x="61" y="91"/>
                    <a:pt x="61" y="91"/>
                  </a:cubicBezTo>
                  <a:cubicBezTo>
                    <a:pt x="61" y="91"/>
                    <a:pt x="61" y="91"/>
                    <a:pt x="61" y="91"/>
                  </a:cubicBezTo>
                  <a:cubicBezTo>
                    <a:pt x="61" y="92"/>
                    <a:pt x="61" y="92"/>
                    <a:pt x="60" y="92"/>
                  </a:cubicBezTo>
                  <a:cubicBezTo>
                    <a:pt x="60" y="92"/>
                    <a:pt x="60" y="92"/>
                    <a:pt x="60" y="92"/>
                  </a:cubicBezTo>
                  <a:cubicBezTo>
                    <a:pt x="59" y="92"/>
                    <a:pt x="59" y="92"/>
                    <a:pt x="58" y="92"/>
                  </a:cubicBezTo>
                  <a:cubicBezTo>
                    <a:pt x="58" y="92"/>
                    <a:pt x="57" y="92"/>
                    <a:pt x="57" y="92"/>
                  </a:cubicBezTo>
                  <a:cubicBezTo>
                    <a:pt x="57" y="92"/>
                    <a:pt x="56" y="92"/>
                    <a:pt x="56" y="92"/>
                  </a:cubicBezTo>
                  <a:cubicBezTo>
                    <a:pt x="56" y="92"/>
                    <a:pt x="56" y="92"/>
                    <a:pt x="56" y="92"/>
                  </a:cubicBezTo>
                  <a:cubicBezTo>
                    <a:pt x="56" y="92"/>
                    <a:pt x="56" y="92"/>
                    <a:pt x="56" y="91"/>
                  </a:cubicBezTo>
                  <a:cubicBezTo>
                    <a:pt x="55" y="83"/>
                    <a:pt x="55" y="83"/>
                    <a:pt x="55" y="83"/>
                  </a:cubicBezTo>
                  <a:cubicBezTo>
                    <a:pt x="54" y="83"/>
                    <a:pt x="53" y="83"/>
                    <a:pt x="52" y="83"/>
                  </a:cubicBezTo>
                  <a:cubicBezTo>
                    <a:pt x="51" y="83"/>
                    <a:pt x="50" y="83"/>
                    <a:pt x="49" y="83"/>
                  </a:cubicBezTo>
                  <a:cubicBezTo>
                    <a:pt x="48" y="82"/>
                    <a:pt x="48" y="82"/>
                    <a:pt x="47" y="82"/>
                  </a:cubicBezTo>
                  <a:cubicBezTo>
                    <a:pt x="46" y="82"/>
                    <a:pt x="46" y="81"/>
                    <a:pt x="46" y="81"/>
                  </a:cubicBezTo>
                  <a:cubicBezTo>
                    <a:pt x="45" y="81"/>
                    <a:pt x="45" y="81"/>
                    <a:pt x="45" y="80"/>
                  </a:cubicBezTo>
                  <a:cubicBezTo>
                    <a:pt x="45" y="80"/>
                    <a:pt x="45" y="79"/>
                    <a:pt x="45" y="79"/>
                  </a:cubicBezTo>
                  <a:cubicBezTo>
                    <a:pt x="44" y="78"/>
                    <a:pt x="44" y="77"/>
                    <a:pt x="44" y="77"/>
                  </a:cubicBezTo>
                  <a:cubicBezTo>
                    <a:pt x="44" y="77"/>
                    <a:pt x="45" y="76"/>
                    <a:pt x="45" y="76"/>
                  </a:cubicBezTo>
                  <a:cubicBezTo>
                    <a:pt x="45" y="76"/>
                    <a:pt x="45" y="76"/>
                    <a:pt x="45" y="76"/>
                  </a:cubicBezTo>
                  <a:cubicBezTo>
                    <a:pt x="45" y="76"/>
                    <a:pt x="45" y="75"/>
                    <a:pt x="45" y="75"/>
                  </a:cubicBezTo>
                  <a:cubicBezTo>
                    <a:pt x="46" y="75"/>
                    <a:pt x="46" y="75"/>
                    <a:pt x="47" y="76"/>
                  </a:cubicBezTo>
                  <a:cubicBezTo>
                    <a:pt x="48" y="76"/>
                    <a:pt x="48" y="76"/>
                    <a:pt x="50" y="77"/>
                  </a:cubicBezTo>
                  <a:cubicBezTo>
                    <a:pt x="51" y="77"/>
                    <a:pt x="52" y="77"/>
                    <a:pt x="53" y="77"/>
                  </a:cubicBezTo>
                  <a:cubicBezTo>
                    <a:pt x="55" y="78"/>
                    <a:pt x="57" y="78"/>
                    <a:pt x="59" y="77"/>
                  </a:cubicBezTo>
                  <a:cubicBezTo>
                    <a:pt x="62" y="77"/>
                    <a:pt x="65" y="76"/>
                    <a:pt x="66" y="74"/>
                  </a:cubicBezTo>
                  <a:cubicBezTo>
                    <a:pt x="68" y="72"/>
                    <a:pt x="69" y="70"/>
                    <a:pt x="69" y="68"/>
                  </a:cubicBezTo>
                  <a:cubicBezTo>
                    <a:pt x="68" y="67"/>
                    <a:pt x="68" y="65"/>
                    <a:pt x="67" y="64"/>
                  </a:cubicBezTo>
                  <a:cubicBezTo>
                    <a:pt x="66" y="64"/>
                    <a:pt x="65" y="63"/>
                    <a:pt x="64" y="62"/>
                  </a:cubicBezTo>
                  <a:cubicBezTo>
                    <a:pt x="63" y="62"/>
                    <a:pt x="61" y="61"/>
                    <a:pt x="60" y="61"/>
                  </a:cubicBezTo>
                  <a:cubicBezTo>
                    <a:pt x="58" y="61"/>
                    <a:pt x="57" y="60"/>
                    <a:pt x="55" y="60"/>
                  </a:cubicBezTo>
                  <a:cubicBezTo>
                    <a:pt x="54" y="60"/>
                    <a:pt x="52" y="59"/>
                    <a:pt x="51" y="59"/>
                  </a:cubicBezTo>
                  <a:cubicBezTo>
                    <a:pt x="49" y="58"/>
                    <a:pt x="48" y="57"/>
                    <a:pt x="47" y="57"/>
                  </a:cubicBezTo>
                  <a:cubicBezTo>
                    <a:pt x="45" y="56"/>
                    <a:pt x="44" y="55"/>
                    <a:pt x="43" y="53"/>
                  </a:cubicBezTo>
                  <a:cubicBezTo>
                    <a:pt x="43" y="52"/>
                    <a:pt x="42" y="50"/>
                    <a:pt x="42" y="48"/>
                  </a:cubicBezTo>
                  <a:cubicBezTo>
                    <a:pt x="41" y="46"/>
                    <a:pt x="42" y="45"/>
                    <a:pt x="42" y="43"/>
                  </a:cubicBezTo>
                  <a:cubicBezTo>
                    <a:pt x="42" y="42"/>
                    <a:pt x="43" y="40"/>
                    <a:pt x="44" y="39"/>
                  </a:cubicBezTo>
                  <a:cubicBezTo>
                    <a:pt x="45" y="38"/>
                    <a:pt x="46" y="37"/>
                    <a:pt x="48" y="36"/>
                  </a:cubicBezTo>
                  <a:cubicBezTo>
                    <a:pt x="50" y="35"/>
                    <a:pt x="52" y="34"/>
                    <a:pt x="54" y="34"/>
                  </a:cubicBezTo>
                  <a:cubicBezTo>
                    <a:pt x="54" y="26"/>
                    <a:pt x="54" y="26"/>
                    <a:pt x="54" y="26"/>
                  </a:cubicBezTo>
                  <a:cubicBezTo>
                    <a:pt x="54" y="26"/>
                    <a:pt x="54" y="26"/>
                    <a:pt x="54" y="25"/>
                  </a:cubicBezTo>
                  <a:cubicBezTo>
                    <a:pt x="54" y="25"/>
                    <a:pt x="54" y="25"/>
                    <a:pt x="54" y="25"/>
                  </a:cubicBezTo>
                  <a:cubicBezTo>
                    <a:pt x="54" y="25"/>
                    <a:pt x="55" y="25"/>
                    <a:pt x="55" y="25"/>
                  </a:cubicBezTo>
                  <a:cubicBezTo>
                    <a:pt x="55" y="25"/>
                    <a:pt x="56" y="25"/>
                    <a:pt x="56" y="24"/>
                  </a:cubicBezTo>
                  <a:cubicBezTo>
                    <a:pt x="57" y="24"/>
                    <a:pt x="57" y="24"/>
                    <a:pt x="58" y="24"/>
                  </a:cubicBezTo>
                  <a:cubicBezTo>
                    <a:pt x="58" y="24"/>
                    <a:pt x="58" y="24"/>
                    <a:pt x="58" y="25"/>
                  </a:cubicBezTo>
                  <a:cubicBezTo>
                    <a:pt x="59" y="25"/>
                    <a:pt x="59" y="25"/>
                    <a:pt x="59" y="25"/>
                  </a:cubicBezTo>
                  <a:cubicBezTo>
                    <a:pt x="59" y="25"/>
                    <a:pt x="59" y="25"/>
                    <a:pt x="59" y="25"/>
                  </a:cubicBezTo>
                  <a:cubicBezTo>
                    <a:pt x="59" y="33"/>
                    <a:pt x="59" y="33"/>
                    <a:pt x="59" y="33"/>
                  </a:cubicBezTo>
                  <a:cubicBezTo>
                    <a:pt x="60" y="33"/>
                    <a:pt x="61" y="33"/>
                    <a:pt x="62" y="33"/>
                  </a:cubicBezTo>
                  <a:cubicBezTo>
                    <a:pt x="62" y="33"/>
                    <a:pt x="63" y="33"/>
                    <a:pt x="64" y="33"/>
                  </a:cubicBezTo>
                  <a:cubicBezTo>
                    <a:pt x="65" y="34"/>
                    <a:pt x="65" y="34"/>
                    <a:pt x="66" y="34"/>
                  </a:cubicBezTo>
                  <a:cubicBezTo>
                    <a:pt x="67" y="34"/>
                    <a:pt x="67" y="34"/>
                    <a:pt x="67" y="35"/>
                  </a:cubicBezTo>
                  <a:cubicBezTo>
                    <a:pt x="68" y="35"/>
                    <a:pt x="68" y="35"/>
                    <a:pt x="68" y="35"/>
                  </a:cubicBezTo>
                  <a:cubicBezTo>
                    <a:pt x="68" y="35"/>
                    <a:pt x="68" y="35"/>
                    <a:pt x="68" y="36"/>
                  </a:cubicBezTo>
                  <a:cubicBezTo>
                    <a:pt x="68" y="36"/>
                    <a:pt x="68" y="36"/>
                    <a:pt x="68" y="36"/>
                  </a:cubicBezTo>
                  <a:cubicBezTo>
                    <a:pt x="68" y="37"/>
                    <a:pt x="69" y="37"/>
                    <a:pt x="69" y="38"/>
                  </a:cubicBezTo>
                  <a:cubicBezTo>
                    <a:pt x="69" y="38"/>
                    <a:pt x="69" y="38"/>
                    <a:pt x="69" y="39"/>
                  </a:cubicBezTo>
                  <a:cubicBezTo>
                    <a:pt x="69" y="39"/>
                    <a:pt x="69" y="39"/>
                    <a:pt x="69" y="40"/>
                  </a:cubicBezTo>
                  <a:cubicBezTo>
                    <a:pt x="69" y="40"/>
                    <a:pt x="69" y="40"/>
                    <a:pt x="68" y="40"/>
                  </a:cubicBezTo>
                  <a:cubicBezTo>
                    <a:pt x="68" y="40"/>
                    <a:pt x="68" y="40"/>
                    <a:pt x="68" y="40"/>
                  </a:cubicBezTo>
                  <a:cubicBezTo>
                    <a:pt x="68" y="40"/>
                    <a:pt x="67" y="40"/>
                    <a:pt x="67" y="40"/>
                  </a:cubicBezTo>
                  <a:cubicBezTo>
                    <a:pt x="66" y="40"/>
                    <a:pt x="65" y="39"/>
                    <a:pt x="64" y="39"/>
                  </a:cubicBezTo>
                  <a:cubicBezTo>
                    <a:pt x="63" y="39"/>
                    <a:pt x="62" y="39"/>
                    <a:pt x="61" y="39"/>
                  </a:cubicBezTo>
                  <a:cubicBezTo>
                    <a:pt x="60" y="38"/>
                    <a:pt x="58" y="38"/>
                    <a:pt x="57" y="39"/>
                  </a:cubicBezTo>
                  <a:cubicBezTo>
                    <a:pt x="55" y="39"/>
                    <a:pt x="54" y="39"/>
                    <a:pt x="52" y="40"/>
                  </a:cubicBezTo>
                  <a:cubicBezTo>
                    <a:pt x="51" y="40"/>
                    <a:pt x="50" y="41"/>
                    <a:pt x="50" y="41"/>
                  </a:cubicBezTo>
                  <a:cubicBezTo>
                    <a:pt x="49" y="42"/>
                    <a:pt x="49" y="43"/>
                    <a:pt x="48" y="44"/>
                  </a:cubicBezTo>
                  <a:cubicBezTo>
                    <a:pt x="48" y="45"/>
                    <a:pt x="48" y="46"/>
                    <a:pt x="48" y="47"/>
                  </a:cubicBezTo>
                  <a:cubicBezTo>
                    <a:pt x="48" y="48"/>
                    <a:pt x="49" y="49"/>
                    <a:pt x="50" y="50"/>
                  </a:cubicBezTo>
                  <a:cubicBezTo>
                    <a:pt x="51" y="51"/>
                    <a:pt x="52" y="52"/>
                    <a:pt x="53" y="52"/>
                  </a:cubicBezTo>
                  <a:cubicBezTo>
                    <a:pt x="54" y="53"/>
                    <a:pt x="55" y="53"/>
                    <a:pt x="57" y="54"/>
                  </a:cubicBezTo>
                  <a:cubicBezTo>
                    <a:pt x="58" y="54"/>
                    <a:pt x="60" y="54"/>
                    <a:pt x="61" y="55"/>
                  </a:cubicBezTo>
                  <a:cubicBezTo>
                    <a:pt x="63" y="55"/>
                    <a:pt x="65" y="56"/>
                    <a:pt x="66" y="56"/>
                  </a:cubicBezTo>
                  <a:cubicBezTo>
                    <a:pt x="68" y="56"/>
                    <a:pt x="69" y="57"/>
                    <a:pt x="70" y="58"/>
                  </a:cubicBezTo>
                  <a:cubicBezTo>
                    <a:pt x="72" y="59"/>
                    <a:pt x="73" y="60"/>
                    <a:pt x="73" y="61"/>
                  </a:cubicBezTo>
                  <a:cubicBezTo>
                    <a:pt x="74" y="63"/>
                    <a:pt x="75" y="64"/>
                    <a:pt x="75" y="67"/>
                  </a:cubicBezTo>
                  <a:cubicBezTo>
                    <a:pt x="75" y="69"/>
                    <a:pt x="75" y="70"/>
                    <a:pt x="7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65">
              <a:extLst>
                <a:ext uri="{FF2B5EF4-FFF2-40B4-BE49-F238E27FC236}">
                  <a16:creationId xmlns:a16="http://schemas.microsoft.com/office/drawing/2014/main" xmlns="" id="{52CE4316-6400-48A1-9EF5-79D13AAF302C}"/>
                </a:ext>
              </a:extLst>
            </p:cNvPr>
            <p:cNvSpPr>
              <a:spLocks/>
            </p:cNvSpPr>
            <p:nvPr/>
          </p:nvSpPr>
          <p:spPr bwMode="auto">
            <a:xfrm>
              <a:off x="1101720" y="2495681"/>
              <a:ext cx="47625" cy="31751"/>
            </a:xfrm>
            <a:custGeom>
              <a:avLst/>
              <a:gdLst>
                <a:gd name="T0" fmla="*/ 82 w 91"/>
                <a:gd name="T1" fmla="*/ 31 h 58"/>
                <a:gd name="T2" fmla="*/ 84 w 91"/>
                <a:gd name="T3" fmla="*/ 12 h 58"/>
                <a:gd name="T4" fmla="*/ 89 w 91"/>
                <a:gd name="T5" fmla="*/ 7 h 58"/>
                <a:gd name="T6" fmla="*/ 91 w 91"/>
                <a:gd name="T7" fmla="*/ 5 h 58"/>
                <a:gd name="T8" fmla="*/ 64 w 91"/>
                <a:gd name="T9" fmla="*/ 0 h 58"/>
                <a:gd name="T10" fmla="*/ 0 w 91"/>
                <a:gd name="T11" fmla="*/ 57 h 58"/>
                <a:gd name="T12" fmla="*/ 0 w 91"/>
                <a:gd name="T13" fmla="*/ 58 h 58"/>
                <a:gd name="T14" fmla="*/ 67 w 91"/>
                <a:gd name="T15" fmla="*/ 58 h 58"/>
                <a:gd name="T16" fmla="*/ 67 w 91"/>
                <a:gd name="T17" fmla="*/ 52 h 58"/>
                <a:gd name="T18" fmla="*/ 79 w 91"/>
                <a:gd name="T19" fmla="*/ 38 h 58"/>
                <a:gd name="T20" fmla="*/ 82 w 91"/>
                <a:gd name="T2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58">
                  <a:moveTo>
                    <a:pt x="82" y="31"/>
                  </a:moveTo>
                  <a:cubicBezTo>
                    <a:pt x="78" y="25"/>
                    <a:pt x="79" y="17"/>
                    <a:pt x="84" y="12"/>
                  </a:cubicBezTo>
                  <a:cubicBezTo>
                    <a:pt x="89" y="7"/>
                    <a:pt x="89" y="7"/>
                    <a:pt x="89" y="7"/>
                  </a:cubicBezTo>
                  <a:cubicBezTo>
                    <a:pt x="90" y="6"/>
                    <a:pt x="90" y="6"/>
                    <a:pt x="91" y="5"/>
                  </a:cubicBezTo>
                  <a:cubicBezTo>
                    <a:pt x="82" y="2"/>
                    <a:pt x="73" y="0"/>
                    <a:pt x="64" y="0"/>
                  </a:cubicBezTo>
                  <a:cubicBezTo>
                    <a:pt x="28" y="0"/>
                    <a:pt x="0" y="25"/>
                    <a:pt x="0" y="57"/>
                  </a:cubicBezTo>
                  <a:cubicBezTo>
                    <a:pt x="0" y="58"/>
                    <a:pt x="0" y="58"/>
                    <a:pt x="0" y="58"/>
                  </a:cubicBezTo>
                  <a:cubicBezTo>
                    <a:pt x="67" y="58"/>
                    <a:pt x="67" y="58"/>
                    <a:pt x="67" y="58"/>
                  </a:cubicBezTo>
                  <a:cubicBezTo>
                    <a:pt x="67" y="52"/>
                    <a:pt x="67" y="52"/>
                    <a:pt x="67" y="52"/>
                  </a:cubicBezTo>
                  <a:cubicBezTo>
                    <a:pt x="67" y="45"/>
                    <a:pt x="72" y="39"/>
                    <a:pt x="79" y="38"/>
                  </a:cubicBezTo>
                  <a:cubicBezTo>
                    <a:pt x="80" y="35"/>
                    <a:pt x="81" y="33"/>
                    <a:pt x="82"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a:extLst>
              <a:ext uri="{FF2B5EF4-FFF2-40B4-BE49-F238E27FC236}">
                <a16:creationId xmlns:a16="http://schemas.microsoft.com/office/drawing/2014/main" xmlns="" id="{7E2D0D4F-F95E-4B7E-866E-1235A52DBD2E}"/>
              </a:ext>
            </a:extLst>
          </p:cNvPr>
          <p:cNvGrpSpPr/>
          <p:nvPr/>
        </p:nvGrpSpPr>
        <p:grpSpPr>
          <a:xfrm>
            <a:off x="2773073" y="3462315"/>
            <a:ext cx="385700" cy="382312"/>
            <a:chOff x="1335664" y="1322388"/>
            <a:chExt cx="949290" cy="940952"/>
          </a:xfrm>
        </p:grpSpPr>
        <p:sp>
          <p:nvSpPr>
            <p:cNvPr id="34" name="Rectangle: Single Corner Snipped 33">
              <a:extLst>
                <a:ext uri="{FF2B5EF4-FFF2-40B4-BE49-F238E27FC236}">
                  <a16:creationId xmlns:a16="http://schemas.microsoft.com/office/drawing/2014/main" xmlns="" id="{624C4A27-F7E9-40C3-AC5B-6693172DA02B}"/>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35" name="Group 34">
              <a:extLst>
                <a:ext uri="{FF2B5EF4-FFF2-40B4-BE49-F238E27FC236}">
                  <a16:creationId xmlns:a16="http://schemas.microsoft.com/office/drawing/2014/main" xmlns="" id="{EDCC2001-89ED-4793-96EB-396B94189EC1}"/>
                </a:ext>
              </a:extLst>
            </p:cNvPr>
            <p:cNvGrpSpPr/>
            <p:nvPr/>
          </p:nvGrpSpPr>
          <p:grpSpPr>
            <a:xfrm rot="5400000">
              <a:off x="2025700" y="1773973"/>
              <a:ext cx="460013" cy="58491"/>
              <a:chOff x="5781676" y="4552951"/>
              <a:chExt cx="731036" cy="107578"/>
            </a:xfrm>
            <a:solidFill>
              <a:schemeClr val="bg1"/>
            </a:solidFill>
          </p:grpSpPr>
          <p:sp>
            <p:nvSpPr>
              <p:cNvPr id="36" name="Rectangle 35">
                <a:extLst>
                  <a:ext uri="{FF2B5EF4-FFF2-40B4-BE49-F238E27FC236}">
                    <a16:creationId xmlns:a16="http://schemas.microsoft.com/office/drawing/2014/main" xmlns="" id="{EC6CF6D7-EC53-42EA-AA77-E8FD2C037C98}"/>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7" name="Rectangle 36">
                <a:extLst>
                  <a:ext uri="{FF2B5EF4-FFF2-40B4-BE49-F238E27FC236}">
                    <a16:creationId xmlns:a16="http://schemas.microsoft.com/office/drawing/2014/main" xmlns="" id="{651D66EE-B3AA-470A-B5BE-6B4685265C94}"/>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8" name="Rectangle 37">
                <a:extLst>
                  <a:ext uri="{FF2B5EF4-FFF2-40B4-BE49-F238E27FC236}">
                    <a16:creationId xmlns:a16="http://schemas.microsoft.com/office/drawing/2014/main" xmlns="" id="{279D1F88-779C-47EE-860A-75DE050ACB20}"/>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grpSp>
        <p:nvGrpSpPr>
          <p:cNvPr id="39" name="Group 38">
            <a:extLst>
              <a:ext uri="{FF2B5EF4-FFF2-40B4-BE49-F238E27FC236}">
                <a16:creationId xmlns:a16="http://schemas.microsoft.com/office/drawing/2014/main" xmlns="" id="{7C45B446-0F11-4BC4-8E3F-EB724ADB5434}"/>
              </a:ext>
            </a:extLst>
          </p:cNvPr>
          <p:cNvGrpSpPr/>
          <p:nvPr/>
        </p:nvGrpSpPr>
        <p:grpSpPr>
          <a:xfrm>
            <a:off x="3777867" y="2982386"/>
            <a:ext cx="385700" cy="382312"/>
            <a:chOff x="1335664" y="1322388"/>
            <a:chExt cx="949290" cy="940952"/>
          </a:xfrm>
        </p:grpSpPr>
        <p:sp>
          <p:nvSpPr>
            <p:cNvPr id="40" name="Rectangle: Single Corner Snipped 39">
              <a:extLst>
                <a:ext uri="{FF2B5EF4-FFF2-40B4-BE49-F238E27FC236}">
                  <a16:creationId xmlns:a16="http://schemas.microsoft.com/office/drawing/2014/main" xmlns="" id="{6376036E-4549-445F-9AE6-16A2F5045EC2}"/>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41" name="Group 40">
              <a:extLst>
                <a:ext uri="{FF2B5EF4-FFF2-40B4-BE49-F238E27FC236}">
                  <a16:creationId xmlns:a16="http://schemas.microsoft.com/office/drawing/2014/main" xmlns="" id="{AC38DD95-16FC-45B8-AE72-D685E40BC7E9}"/>
                </a:ext>
              </a:extLst>
            </p:cNvPr>
            <p:cNvGrpSpPr/>
            <p:nvPr/>
          </p:nvGrpSpPr>
          <p:grpSpPr>
            <a:xfrm rot="5400000">
              <a:off x="2025700" y="1773973"/>
              <a:ext cx="460013" cy="58491"/>
              <a:chOff x="5781676" y="4552951"/>
              <a:chExt cx="731036" cy="107578"/>
            </a:xfrm>
            <a:solidFill>
              <a:schemeClr val="bg1"/>
            </a:solidFill>
          </p:grpSpPr>
          <p:sp>
            <p:nvSpPr>
              <p:cNvPr id="42" name="Rectangle 41">
                <a:extLst>
                  <a:ext uri="{FF2B5EF4-FFF2-40B4-BE49-F238E27FC236}">
                    <a16:creationId xmlns:a16="http://schemas.microsoft.com/office/drawing/2014/main" xmlns="" id="{D2007CAA-BA93-4BB4-A046-5F51598AB5CD}"/>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43" name="Rectangle 42">
                <a:extLst>
                  <a:ext uri="{FF2B5EF4-FFF2-40B4-BE49-F238E27FC236}">
                    <a16:creationId xmlns:a16="http://schemas.microsoft.com/office/drawing/2014/main" xmlns="" id="{F4D4180F-D23C-4D7B-A5E2-EE967D305049}"/>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44" name="Rectangle 43">
                <a:extLst>
                  <a:ext uri="{FF2B5EF4-FFF2-40B4-BE49-F238E27FC236}">
                    <a16:creationId xmlns:a16="http://schemas.microsoft.com/office/drawing/2014/main" xmlns="" id="{8790F14B-745D-4C40-AAEF-2A3E80B78C8A}"/>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grpSp>
        <p:nvGrpSpPr>
          <p:cNvPr id="45" name="Group 44">
            <a:extLst>
              <a:ext uri="{FF2B5EF4-FFF2-40B4-BE49-F238E27FC236}">
                <a16:creationId xmlns:a16="http://schemas.microsoft.com/office/drawing/2014/main" xmlns="" id="{B7C9D609-4AF0-4228-B291-A82E8991966F}"/>
              </a:ext>
            </a:extLst>
          </p:cNvPr>
          <p:cNvGrpSpPr/>
          <p:nvPr/>
        </p:nvGrpSpPr>
        <p:grpSpPr>
          <a:xfrm>
            <a:off x="4605574" y="2403111"/>
            <a:ext cx="385700" cy="382312"/>
            <a:chOff x="1335664" y="1322388"/>
            <a:chExt cx="949290" cy="940952"/>
          </a:xfrm>
        </p:grpSpPr>
        <p:sp>
          <p:nvSpPr>
            <p:cNvPr id="46" name="Rectangle: Single Corner Snipped 45">
              <a:extLst>
                <a:ext uri="{FF2B5EF4-FFF2-40B4-BE49-F238E27FC236}">
                  <a16:creationId xmlns:a16="http://schemas.microsoft.com/office/drawing/2014/main" xmlns="" id="{0CEE96EF-E680-488C-90B5-1CADFC78B63A}"/>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47" name="Group 46">
              <a:extLst>
                <a:ext uri="{FF2B5EF4-FFF2-40B4-BE49-F238E27FC236}">
                  <a16:creationId xmlns:a16="http://schemas.microsoft.com/office/drawing/2014/main" xmlns="" id="{622CF44C-3C0A-4B17-8749-1CB15A46CC0D}"/>
                </a:ext>
              </a:extLst>
            </p:cNvPr>
            <p:cNvGrpSpPr/>
            <p:nvPr/>
          </p:nvGrpSpPr>
          <p:grpSpPr>
            <a:xfrm rot="5400000">
              <a:off x="2025700" y="1773973"/>
              <a:ext cx="460013" cy="58491"/>
              <a:chOff x="5781676" y="4552951"/>
              <a:chExt cx="731036" cy="107578"/>
            </a:xfrm>
            <a:solidFill>
              <a:schemeClr val="bg1"/>
            </a:solidFill>
          </p:grpSpPr>
          <p:sp>
            <p:nvSpPr>
              <p:cNvPr id="48" name="Rectangle 47">
                <a:extLst>
                  <a:ext uri="{FF2B5EF4-FFF2-40B4-BE49-F238E27FC236}">
                    <a16:creationId xmlns:a16="http://schemas.microsoft.com/office/drawing/2014/main" xmlns="" id="{F348E706-4640-4069-9700-98F3482ADE25}"/>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49" name="Rectangle 48">
                <a:extLst>
                  <a:ext uri="{FF2B5EF4-FFF2-40B4-BE49-F238E27FC236}">
                    <a16:creationId xmlns:a16="http://schemas.microsoft.com/office/drawing/2014/main" xmlns="" id="{9CFFC849-E61C-4BFC-9D64-38A4C01B2107}"/>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0" name="Rectangle 49">
                <a:extLst>
                  <a:ext uri="{FF2B5EF4-FFF2-40B4-BE49-F238E27FC236}">
                    <a16:creationId xmlns:a16="http://schemas.microsoft.com/office/drawing/2014/main" xmlns="" id="{CADE40BE-7EB9-4071-A11E-960B5EA8EADC}"/>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grpSp>
        <p:nvGrpSpPr>
          <p:cNvPr id="51" name="Group 50">
            <a:extLst>
              <a:ext uri="{FF2B5EF4-FFF2-40B4-BE49-F238E27FC236}">
                <a16:creationId xmlns:a16="http://schemas.microsoft.com/office/drawing/2014/main" xmlns="" id="{62073B7E-55DB-43CE-99F9-60B967916A64}"/>
              </a:ext>
            </a:extLst>
          </p:cNvPr>
          <p:cNvGrpSpPr/>
          <p:nvPr/>
        </p:nvGrpSpPr>
        <p:grpSpPr>
          <a:xfrm>
            <a:off x="5473253" y="3605343"/>
            <a:ext cx="385700" cy="382312"/>
            <a:chOff x="1335664" y="1322388"/>
            <a:chExt cx="949290" cy="940952"/>
          </a:xfrm>
        </p:grpSpPr>
        <p:sp>
          <p:nvSpPr>
            <p:cNvPr id="52" name="Rectangle: Single Corner Snipped 51">
              <a:extLst>
                <a:ext uri="{FF2B5EF4-FFF2-40B4-BE49-F238E27FC236}">
                  <a16:creationId xmlns:a16="http://schemas.microsoft.com/office/drawing/2014/main" xmlns="" id="{C96270C0-FBC2-498E-861A-313FCB57BD20}"/>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53" name="Group 52">
              <a:extLst>
                <a:ext uri="{FF2B5EF4-FFF2-40B4-BE49-F238E27FC236}">
                  <a16:creationId xmlns:a16="http://schemas.microsoft.com/office/drawing/2014/main" xmlns="" id="{906770CB-5038-4311-B0FD-A42D1A0DF350}"/>
                </a:ext>
              </a:extLst>
            </p:cNvPr>
            <p:cNvGrpSpPr/>
            <p:nvPr/>
          </p:nvGrpSpPr>
          <p:grpSpPr>
            <a:xfrm rot="5400000">
              <a:off x="2025700" y="1773973"/>
              <a:ext cx="460013" cy="58491"/>
              <a:chOff x="5781676" y="4552951"/>
              <a:chExt cx="731036" cy="107578"/>
            </a:xfrm>
            <a:solidFill>
              <a:schemeClr val="bg1"/>
            </a:solidFill>
          </p:grpSpPr>
          <p:sp>
            <p:nvSpPr>
              <p:cNvPr id="54" name="Rectangle 53">
                <a:extLst>
                  <a:ext uri="{FF2B5EF4-FFF2-40B4-BE49-F238E27FC236}">
                    <a16:creationId xmlns:a16="http://schemas.microsoft.com/office/drawing/2014/main" xmlns="" id="{08491634-1011-49C6-900D-858D3E72C516}"/>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5" name="Rectangle 54">
                <a:extLst>
                  <a:ext uri="{FF2B5EF4-FFF2-40B4-BE49-F238E27FC236}">
                    <a16:creationId xmlns:a16="http://schemas.microsoft.com/office/drawing/2014/main" xmlns="" id="{5112B100-EB75-4326-9426-F650DD2B5B9C}"/>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6" name="Rectangle 55">
                <a:extLst>
                  <a:ext uri="{FF2B5EF4-FFF2-40B4-BE49-F238E27FC236}">
                    <a16:creationId xmlns:a16="http://schemas.microsoft.com/office/drawing/2014/main" xmlns="" id="{2032362D-1FD4-4FD4-9695-9E73F5A23B37}"/>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57" name="Freeform 14">
            <a:extLst>
              <a:ext uri="{FF2B5EF4-FFF2-40B4-BE49-F238E27FC236}">
                <a16:creationId xmlns:a16="http://schemas.microsoft.com/office/drawing/2014/main" xmlns="" id="{66D62516-DF34-448B-8572-42E979996608}"/>
              </a:ext>
            </a:extLst>
          </p:cNvPr>
          <p:cNvSpPr>
            <a:spLocks noEditPoints="1"/>
          </p:cNvSpPr>
          <p:nvPr/>
        </p:nvSpPr>
        <p:spPr bwMode="auto">
          <a:xfrm>
            <a:off x="3891333" y="3023170"/>
            <a:ext cx="158768" cy="300744"/>
          </a:xfrm>
          <a:custGeom>
            <a:avLst/>
            <a:gdLst>
              <a:gd name="T0" fmla="*/ 492 w 539"/>
              <a:gd name="T1" fmla="*/ 199 h 1021"/>
              <a:gd name="T2" fmla="*/ 504 w 539"/>
              <a:gd name="T3" fmla="*/ 154 h 1021"/>
              <a:gd name="T4" fmla="*/ 430 w 539"/>
              <a:gd name="T5" fmla="*/ 123 h 1021"/>
              <a:gd name="T6" fmla="*/ 367 w 539"/>
              <a:gd name="T7" fmla="*/ 0 h 1021"/>
              <a:gd name="T8" fmla="*/ 341 w 539"/>
              <a:gd name="T9" fmla="*/ 123 h 1021"/>
              <a:gd name="T10" fmla="*/ 201 w 539"/>
              <a:gd name="T11" fmla="*/ 0 h 1021"/>
              <a:gd name="T12" fmla="*/ 173 w 539"/>
              <a:gd name="T13" fmla="*/ 123 h 1021"/>
              <a:gd name="T14" fmla="*/ 109 w 539"/>
              <a:gd name="T15" fmla="*/ 154 h 1021"/>
              <a:gd name="T16" fmla="*/ 36 w 539"/>
              <a:gd name="T17" fmla="*/ 199 h 1021"/>
              <a:gd name="T18" fmla="*/ 48 w 539"/>
              <a:gd name="T19" fmla="*/ 940 h 1021"/>
              <a:gd name="T20" fmla="*/ 0 w 539"/>
              <a:gd name="T21" fmla="*/ 1021 h 1021"/>
              <a:gd name="T22" fmla="*/ 539 w 539"/>
              <a:gd name="T23" fmla="*/ 940 h 1021"/>
              <a:gd name="T24" fmla="*/ 492 w 539"/>
              <a:gd name="T25" fmla="*/ 940 h 1021"/>
              <a:gd name="T26" fmla="*/ 189 w 539"/>
              <a:gd name="T27" fmla="*/ 940 h 1021"/>
              <a:gd name="T28" fmla="*/ 123 w 539"/>
              <a:gd name="T29" fmla="*/ 872 h 1021"/>
              <a:gd name="T30" fmla="*/ 189 w 539"/>
              <a:gd name="T31" fmla="*/ 940 h 1021"/>
              <a:gd name="T32" fmla="*/ 189 w 539"/>
              <a:gd name="T33" fmla="*/ 940 h 1021"/>
              <a:gd name="T34" fmla="*/ 230 w 539"/>
              <a:gd name="T35" fmla="*/ 940 h 1021"/>
              <a:gd name="T36" fmla="*/ 312 w 539"/>
              <a:gd name="T37" fmla="*/ 869 h 1021"/>
              <a:gd name="T38" fmla="*/ 312 w 539"/>
              <a:gd name="T39" fmla="*/ 940 h 1021"/>
              <a:gd name="T40" fmla="*/ 419 w 539"/>
              <a:gd name="T41" fmla="*/ 940 h 1021"/>
              <a:gd name="T42" fmla="*/ 352 w 539"/>
              <a:gd name="T43" fmla="*/ 872 h 1021"/>
              <a:gd name="T44" fmla="*/ 419 w 539"/>
              <a:gd name="T45" fmla="*/ 940 h 1021"/>
              <a:gd name="T46" fmla="*/ 419 w 539"/>
              <a:gd name="T47" fmla="*/ 940 h 1021"/>
              <a:gd name="T48" fmla="*/ 123 w 539"/>
              <a:gd name="T49" fmla="*/ 824 h 1021"/>
              <a:gd name="T50" fmla="*/ 419 w 539"/>
              <a:gd name="T51" fmla="*/ 742 h 1021"/>
              <a:gd name="T52" fmla="*/ 419 w 539"/>
              <a:gd name="T53" fmla="*/ 824 h 1021"/>
              <a:gd name="T54" fmla="*/ 419 w 539"/>
              <a:gd name="T55" fmla="*/ 697 h 1021"/>
              <a:gd name="T56" fmla="*/ 123 w 539"/>
              <a:gd name="T57" fmla="*/ 617 h 1021"/>
              <a:gd name="T58" fmla="*/ 419 w 539"/>
              <a:gd name="T59" fmla="*/ 697 h 1021"/>
              <a:gd name="T60" fmla="*/ 419 w 539"/>
              <a:gd name="T61" fmla="*/ 697 h 1021"/>
              <a:gd name="T62" fmla="*/ 123 w 539"/>
              <a:gd name="T63" fmla="*/ 569 h 1021"/>
              <a:gd name="T64" fmla="*/ 419 w 539"/>
              <a:gd name="T65" fmla="*/ 487 h 1021"/>
              <a:gd name="T66" fmla="*/ 419 w 539"/>
              <a:gd name="T67" fmla="*/ 569 h 1021"/>
              <a:gd name="T68" fmla="*/ 419 w 539"/>
              <a:gd name="T69" fmla="*/ 442 h 1021"/>
              <a:gd name="T70" fmla="*/ 123 w 539"/>
              <a:gd name="T71" fmla="*/ 359 h 1021"/>
              <a:gd name="T72" fmla="*/ 419 w 539"/>
              <a:gd name="T73" fmla="*/ 442 h 1021"/>
              <a:gd name="T74" fmla="*/ 419 w 539"/>
              <a:gd name="T75" fmla="*/ 442 h 1021"/>
              <a:gd name="T76" fmla="*/ 123 w 539"/>
              <a:gd name="T77" fmla="*/ 312 h 1021"/>
              <a:gd name="T78" fmla="*/ 419 w 539"/>
              <a:gd name="T79" fmla="*/ 229 h 1021"/>
              <a:gd name="T80" fmla="*/ 419 w 539"/>
              <a:gd name="T81" fmla="*/ 31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9" h="1021">
                <a:moveTo>
                  <a:pt x="492" y="940"/>
                </a:moveTo>
                <a:lnTo>
                  <a:pt x="492" y="199"/>
                </a:lnTo>
                <a:lnTo>
                  <a:pt x="504" y="199"/>
                </a:lnTo>
                <a:lnTo>
                  <a:pt x="504" y="154"/>
                </a:lnTo>
                <a:lnTo>
                  <a:pt x="430" y="154"/>
                </a:lnTo>
                <a:lnTo>
                  <a:pt x="430" y="123"/>
                </a:lnTo>
                <a:lnTo>
                  <a:pt x="367" y="123"/>
                </a:lnTo>
                <a:lnTo>
                  <a:pt x="367" y="0"/>
                </a:lnTo>
                <a:lnTo>
                  <a:pt x="341" y="0"/>
                </a:lnTo>
                <a:lnTo>
                  <a:pt x="341" y="123"/>
                </a:lnTo>
                <a:lnTo>
                  <a:pt x="201" y="123"/>
                </a:lnTo>
                <a:lnTo>
                  <a:pt x="201" y="0"/>
                </a:lnTo>
                <a:lnTo>
                  <a:pt x="173" y="0"/>
                </a:lnTo>
                <a:lnTo>
                  <a:pt x="173" y="123"/>
                </a:lnTo>
                <a:lnTo>
                  <a:pt x="109" y="123"/>
                </a:lnTo>
                <a:lnTo>
                  <a:pt x="109" y="154"/>
                </a:lnTo>
                <a:lnTo>
                  <a:pt x="36" y="154"/>
                </a:lnTo>
                <a:lnTo>
                  <a:pt x="36" y="199"/>
                </a:lnTo>
                <a:lnTo>
                  <a:pt x="48" y="199"/>
                </a:lnTo>
                <a:lnTo>
                  <a:pt x="48" y="940"/>
                </a:lnTo>
                <a:lnTo>
                  <a:pt x="0" y="940"/>
                </a:lnTo>
                <a:lnTo>
                  <a:pt x="0" y="1021"/>
                </a:lnTo>
                <a:lnTo>
                  <a:pt x="539" y="1021"/>
                </a:lnTo>
                <a:lnTo>
                  <a:pt x="539" y="940"/>
                </a:lnTo>
                <a:lnTo>
                  <a:pt x="492" y="940"/>
                </a:lnTo>
                <a:lnTo>
                  <a:pt x="492" y="940"/>
                </a:lnTo>
                <a:lnTo>
                  <a:pt x="492" y="940"/>
                </a:lnTo>
                <a:close/>
                <a:moveTo>
                  <a:pt x="189" y="940"/>
                </a:moveTo>
                <a:lnTo>
                  <a:pt x="123" y="940"/>
                </a:lnTo>
                <a:lnTo>
                  <a:pt x="123" y="872"/>
                </a:lnTo>
                <a:lnTo>
                  <a:pt x="189" y="872"/>
                </a:lnTo>
                <a:lnTo>
                  <a:pt x="189" y="940"/>
                </a:lnTo>
                <a:lnTo>
                  <a:pt x="189" y="940"/>
                </a:lnTo>
                <a:lnTo>
                  <a:pt x="189" y="940"/>
                </a:lnTo>
                <a:close/>
                <a:moveTo>
                  <a:pt x="312" y="940"/>
                </a:moveTo>
                <a:lnTo>
                  <a:pt x="230" y="940"/>
                </a:lnTo>
                <a:lnTo>
                  <a:pt x="230" y="869"/>
                </a:lnTo>
                <a:lnTo>
                  <a:pt x="312" y="869"/>
                </a:lnTo>
                <a:lnTo>
                  <a:pt x="312" y="940"/>
                </a:lnTo>
                <a:lnTo>
                  <a:pt x="312" y="940"/>
                </a:lnTo>
                <a:lnTo>
                  <a:pt x="312" y="940"/>
                </a:lnTo>
                <a:close/>
                <a:moveTo>
                  <a:pt x="419" y="940"/>
                </a:moveTo>
                <a:lnTo>
                  <a:pt x="352" y="940"/>
                </a:lnTo>
                <a:lnTo>
                  <a:pt x="352" y="872"/>
                </a:lnTo>
                <a:lnTo>
                  <a:pt x="419" y="872"/>
                </a:lnTo>
                <a:lnTo>
                  <a:pt x="419" y="940"/>
                </a:lnTo>
                <a:lnTo>
                  <a:pt x="419" y="940"/>
                </a:lnTo>
                <a:lnTo>
                  <a:pt x="419" y="940"/>
                </a:lnTo>
                <a:close/>
                <a:moveTo>
                  <a:pt x="419" y="824"/>
                </a:moveTo>
                <a:lnTo>
                  <a:pt x="123" y="824"/>
                </a:lnTo>
                <a:lnTo>
                  <a:pt x="123" y="742"/>
                </a:lnTo>
                <a:lnTo>
                  <a:pt x="419" y="742"/>
                </a:lnTo>
                <a:lnTo>
                  <a:pt x="419" y="824"/>
                </a:lnTo>
                <a:lnTo>
                  <a:pt x="419" y="824"/>
                </a:lnTo>
                <a:lnTo>
                  <a:pt x="419" y="824"/>
                </a:lnTo>
                <a:close/>
                <a:moveTo>
                  <a:pt x="419" y="697"/>
                </a:moveTo>
                <a:lnTo>
                  <a:pt x="123" y="697"/>
                </a:lnTo>
                <a:lnTo>
                  <a:pt x="123" y="617"/>
                </a:lnTo>
                <a:lnTo>
                  <a:pt x="419" y="617"/>
                </a:lnTo>
                <a:lnTo>
                  <a:pt x="419" y="697"/>
                </a:lnTo>
                <a:lnTo>
                  <a:pt x="419" y="697"/>
                </a:lnTo>
                <a:lnTo>
                  <a:pt x="419" y="697"/>
                </a:lnTo>
                <a:close/>
                <a:moveTo>
                  <a:pt x="419" y="569"/>
                </a:moveTo>
                <a:lnTo>
                  <a:pt x="123" y="569"/>
                </a:lnTo>
                <a:lnTo>
                  <a:pt x="123" y="487"/>
                </a:lnTo>
                <a:lnTo>
                  <a:pt x="419" y="487"/>
                </a:lnTo>
                <a:lnTo>
                  <a:pt x="419" y="569"/>
                </a:lnTo>
                <a:lnTo>
                  <a:pt x="419" y="569"/>
                </a:lnTo>
                <a:lnTo>
                  <a:pt x="419" y="569"/>
                </a:lnTo>
                <a:close/>
                <a:moveTo>
                  <a:pt x="419" y="442"/>
                </a:moveTo>
                <a:lnTo>
                  <a:pt x="123" y="442"/>
                </a:lnTo>
                <a:lnTo>
                  <a:pt x="123" y="359"/>
                </a:lnTo>
                <a:lnTo>
                  <a:pt x="419" y="359"/>
                </a:lnTo>
                <a:lnTo>
                  <a:pt x="419" y="442"/>
                </a:lnTo>
                <a:lnTo>
                  <a:pt x="419" y="442"/>
                </a:lnTo>
                <a:lnTo>
                  <a:pt x="419" y="442"/>
                </a:lnTo>
                <a:close/>
                <a:moveTo>
                  <a:pt x="419" y="312"/>
                </a:moveTo>
                <a:lnTo>
                  <a:pt x="123" y="312"/>
                </a:lnTo>
                <a:lnTo>
                  <a:pt x="123" y="229"/>
                </a:lnTo>
                <a:lnTo>
                  <a:pt x="419" y="229"/>
                </a:lnTo>
                <a:lnTo>
                  <a:pt x="419" y="312"/>
                </a:lnTo>
                <a:lnTo>
                  <a:pt x="419" y="312"/>
                </a:lnTo>
                <a:lnTo>
                  <a:pt x="419" y="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a:extLst>
              <a:ext uri="{FF2B5EF4-FFF2-40B4-BE49-F238E27FC236}">
                <a16:creationId xmlns:a16="http://schemas.microsoft.com/office/drawing/2014/main" xmlns="" id="{627F15BC-0E48-472E-A0A5-2A115B9B9C90}"/>
              </a:ext>
            </a:extLst>
          </p:cNvPr>
          <p:cNvGrpSpPr/>
          <p:nvPr/>
        </p:nvGrpSpPr>
        <p:grpSpPr>
          <a:xfrm>
            <a:off x="2848150" y="3519167"/>
            <a:ext cx="235546" cy="268608"/>
            <a:chOff x="6531145" y="1585220"/>
            <a:chExt cx="274200" cy="312687"/>
          </a:xfrm>
          <a:solidFill>
            <a:schemeClr val="bg1"/>
          </a:solidFill>
        </p:grpSpPr>
        <p:sp>
          <p:nvSpPr>
            <p:cNvPr id="59" name="Freeform 753">
              <a:extLst>
                <a:ext uri="{FF2B5EF4-FFF2-40B4-BE49-F238E27FC236}">
                  <a16:creationId xmlns:a16="http://schemas.microsoft.com/office/drawing/2014/main" xmlns="" id="{3429AFA1-7696-4A49-B8C7-DECAB36BD4ED}"/>
                </a:ext>
              </a:extLst>
            </p:cNvPr>
            <p:cNvSpPr>
              <a:spLocks/>
            </p:cNvSpPr>
            <p:nvPr/>
          </p:nvSpPr>
          <p:spPr bwMode="auto">
            <a:xfrm>
              <a:off x="6593680" y="1585220"/>
              <a:ext cx="149127" cy="72160"/>
            </a:xfrm>
            <a:custGeom>
              <a:avLst/>
              <a:gdLst>
                <a:gd name="T0" fmla="*/ 22 w 89"/>
                <a:gd name="T1" fmla="*/ 44 h 45"/>
                <a:gd name="T2" fmla="*/ 24 w 89"/>
                <a:gd name="T3" fmla="*/ 45 h 45"/>
                <a:gd name="T4" fmla="*/ 63 w 89"/>
                <a:gd name="T5" fmla="*/ 45 h 45"/>
                <a:gd name="T6" fmla="*/ 64 w 89"/>
                <a:gd name="T7" fmla="*/ 44 h 45"/>
                <a:gd name="T8" fmla="*/ 88 w 89"/>
                <a:gd name="T9" fmla="*/ 3 h 45"/>
                <a:gd name="T10" fmla="*/ 88 w 89"/>
                <a:gd name="T11" fmla="*/ 1 h 45"/>
                <a:gd name="T12" fmla="*/ 87 w 89"/>
                <a:gd name="T13" fmla="*/ 0 h 45"/>
                <a:gd name="T14" fmla="*/ 3 w 89"/>
                <a:gd name="T15" fmla="*/ 0 h 45"/>
                <a:gd name="T16" fmla="*/ 1 w 89"/>
                <a:gd name="T17" fmla="*/ 1 h 45"/>
                <a:gd name="T18" fmla="*/ 1 w 89"/>
                <a:gd name="T19" fmla="*/ 3 h 45"/>
                <a:gd name="T20" fmla="*/ 22 w 89"/>
                <a:gd name="T21"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45">
                  <a:moveTo>
                    <a:pt x="22" y="44"/>
                  </a:moveTo>
                  <a:cubicBezTo>
                    <a:pt x="22" y="44"/>
                    <a:pt x="23" y="45"/>
                    <a:pt x="24" y="45"/>
                  </a:cubicBezTo>
                  <a:cubicBezTo>
                    <a:pt x="63" y="45"/>
                    <a:pt x="63" y="45"/>
                    <a:pt x="63" y="45"/>
                  </a:cubicBezTo>
                  <a:cubicBezTo>
                    <a:pt x="63" y="45"/>
                    <a:pt x="64" y="44"/>
                    <a:pt x="64" y="44"/>
                  </a:cubicBezTo>
                  <a:cubicBezTo>
                    <a:pt x="88" y="3"/>
                    <a:pt x="88" y="3"/>
                    <a:pt x="88" y="3"/>
                  </a:cubicBezTo>
                  <a:cubicBezTo>
                    <a:pt x="89" y="3"/>
                    <a:pt x="89" y="2"/>
                    <a:pt x="88" y="1"/>
                  </a:cubicBezTo>
                  <a:cubicBezTo>
                    <a:pt x="88" y="1"/>
                    <a:pt x="87" y="0"/>
                    <a:pt x="87" y="0"/>
                  </a:cubicBezTo>
                  <a:cubicBezTo>
                    <a:pt x="3" y="0"/>
                    <a:pt x="3" y="0"/>
                    <a:pt x="3" y="0"/>
                  </a:cubicBezTo>
                  <a:cubicBezTo>
                    <a:pt x="2" y="0"/>
                    <a:pt x="1" y="1"/>
                    <a:pt x="1" y="1"/>
                  </a:cubicBezTo>
                  <a:cubicBezTo>
                    <a:pt x="1" y="2"/>
                    <a:pt x="0" y="3"/>
                    <a:pt x="1" y="3"/>
                  </a:cubicBezTo>
                  <a:lnTo>
                    <a:pt x="2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54">
              <a:extLst>
                <a:ext uri="{FF2B5EF4-FFF2-40B4-BE49-F238E27FC236}">
                  <a16:creationId xmlns:a16="http://schemas.microsoft.com/office/drawing/2014/main" xmlns="" id="{283E37C7-EF41-4DF2-95B0-0C3098AC2B47}"/>
                </a:ext>
              </a:extLst>
            </p:cNvPr>
            <p:cNvSpPr>
              <a:spLocks noEditPoints="1"/>
            </p:cNvSpPr>
            <p:nvPr/>
          </p:nvSpPr>
          <p:spPr bwMode="auto">
            <a:xfrm>
              <a:off x="6531145" y="1676622"/>
              <a:ext cx="274200" cy="221285"/>
            </a:xfrm>
            <a:custGeom>
              <a:avLst/>
              <a:gdLst>
                <a:gd name="T0" fmla="*/ 166 w 169"/>
                <a:gd name="T1" fmla="*/ 94 h 135"/>
                <a:gd name="T2" fmla="*/ 151 w 169"/>
                <a:gd name="T3" fmla="*/ 60 h 135"/>
                <a:gd name="T4" fmla="*/ 150 w 169"/>
                <a:gd name="T5" fmla="*/ 57 h 135"/>
                <a:gd name="T6" fmla="*/ 124 w 169"/>
                <a:gd name="T7" fmla="*/ 16 h 135"/>
                <a:gd name="T8" fmla="*/ 122 w 169"/>
                <a:gd name="T9" fmla="*/ 14 h 135"/>
                <a:gd name="T10" fmla="*/ 107 w 169"/>
                <a:gd name="T11" fmla="*/ 1 h 135"/>
                <a:gd name="T12" fmla="*/ 96 w 169"/>
                <a:gd name="T13" fmla="*/ 0 h 135"/>
                <a:gd name="T14" fmla="*/ 84 w 169"/>
                <a:gd name="T15" fmla="*/ 0 h 135"/>
                <a:gd name="T16" fmla="*/ 75 w 169"/>
                <a:gd name="T17" fmla="*/ 1 h 135"/>
                <a:gd name="T18" fmla="*/ 69 w 169"/>
                <a:gd name="T19" fmla="*/ 1 h 135"/>
                <a:gd name="T20" fmla="*/ 56 w 169"/>
                <a:gd name="T21" fmla="*/ 1 h 135"/>
                <a:gd name="T22" fmla="*/ 36 w 169"/>
                <a:gd name="T23" fmla="*/ 21 h 135"/>
                <a:gd name="T24" fmla="*/ 36 w 169"/>
                <a:gd name="T25" fmla="*/ 21 h 135"/>
                <a:gd name="T26" fmla="*/ 30 w 169"/>
                <a:gd name="T27" fmla="*/ 29 h 135"/>
                <a:gd name="T28" fmla="*/ 24 w 169"/>
                <a:gd name="T29" fmla="*/ 38 h 135"/>
                <a:gd name="T30" fmla="*/ 20 w 169"/>
                <a:gd name="T31" fmla="*/ 48 h 135"/>
                <a:gd name="T32" fmla="*/ 16 w 169"/>
                <a:gd name="T33" fmla="*/ 56 h 135"/>
                <a:gd name="T34" fmla="*/ 14 w 169"/>
                <a:gd name="T35" fmla="*/ 60 h 135"/>
                <a:gd name="T36" fmla="*/ 7 w 169"/>
                <a:gd name="T37" fmla="*/ 77 h 135"/>
                <a:gd name="T38" fmla="*/ 4 w 169"/>
                <a:gd name="T39" fmla="*/ 117 h 135"/>
                <a:gd name="T40" fmla="*/ 48 w 169"/>
                <a:gd name="T41" fmla="*/ 134 h 135"/>
                <a:gd name="T42" fmla="*/ 49 w 169"/>
                <a:gd name="T43" fmla="*/ 134 h 135"/>
                <a:gd name="T44" fmla="*/ 74 w 169"/>
                <a:gd name="T45" fmla="*/ 135 h 135"/>
                <a:gd name="T46" fmla="*/ 99 w 169"/>
                <a:gd name="T47" fmla="*/ 135 h 135"/>
                <a:gd name="T48" fmla="*/ 108 w 169"/>
                <a:gd name="T49" fmla="*/ 135 h 135"/>
                <a:gd name="T50" fmla="*/ 149 w 169"/>
                <a:gd name="T51" fmla="*/ 130 h 135"/>
                <a:gd name="T52" fmla="*/ 166 w 169"/>
                <a:gd name="T53" fmla="*/ 94 h 135"/>
                <a:gd name="T54" fmla="*/ 87 w 169"/>
                <a:gd name="T55" fmla="*/ 91 h 135"/>
                <a:gd name="T56" fmla="*/ 87 w 169"/>
                <a:gd name="T57" fmla="*/ 98 h 135"/>
                <a:gd name="T58" fmla="*/ 82 w 169"/>
                <a:gd name="T59" fmla="*/ 98 h 135"/>
                <a:gd name="T60" fmla="*/ 82 w 169"/>
                <a:gd name="T61" fmla="*/ 91 h 135"/>
                <a:gd name="T62" fmla="*/ 71 w 169"/>
                <a:gd name="T63" fmla="*/ 87 h 135"/>
                <a:gd name="T64" fmla="*/ 72 w 169"/>
                <a:gd name="T65" fmla="*/ 82 h 135"/>
                <a:gd name="T66" fmla="*/ 83 w 169"/>
                <a:gd name="T67" fmla="*/ 86 h 135"/>
                <a:gd name="T68" fmla="*/ 92 w 169"/>
                <a:gd name="T69" fmla="*/ 78 h 135"/>
                <a:gd name="T70" fmla="*/ 84 w 169"/>
                <a:gd name="T71" fmla="*/ 69 h 135"/>
                <a:gd name="T72" fmla="*/ 71 w 169"/>
                <a:gd name="T73" fmla="*/ 57 h 135"/>
                <a:gd name="T74" fmla="*/ 83 w 169"/>
                <a:gd name="T75" fmla="*/ 45 h 135"/>
                <a:gd name="T76" fmla="*/ 83 w 169"/>
                <a:gd name="T77" fmla="*/ 37 h 135"/>
                <a:gd name="T78" fmla="*/ 87 w 169"/>
                <a:gd name="T79" fmla="*/ 37 h 135"/>
                <a:gd name="T80" fmla="*/ 87 w 169"/>
                <a:gd name="T81" fmla="*/ 44 h 135"/>
                <a:gd name="T82" fmla="*/ 97 w 169"/>
                <a:gd name="T83" fmla="*/ 47 h 135"/>
                <a:gd name="T84" fmla="*/ 95 w 169"/>
                <a:gd name="T85" fmla="*/ 52 h 135"/>
                <a:gd name="T86" fmla="*/ 86 w 169"/>
                <a:gd name="T87" fmla="*/ 49 h 135"/>
                <a:gd name="T88" fmla="*/ 78 w 169"/>
                <a:gd name="T89" fmla="*/ 56 h 135"/>
                <a:gd name="T90" fmla="*/ 87 w 169"/>
                <a:gd name="T91" fmla="*/ 64 h 135"/>
                <a:gd name="T92" fmla="*/ 99 w 169"/>
                <a:gd name="T93" fmla="*/ 78 h 135"/>
                <a:gd name="T94" fmla="*/ 87 w 169"/>
                <a:gd name="T95" fmla="*/ 9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135">
                  <a:moveTo>
                    <a:pt x="166" y="94"/>
                  </a:moveTo>
                  <a:cubicBezTo>
                    <a:pt x="163" y="82"/>
                    <a:pt x="157" y="71"/>
                    <a:pt x="151" y="60"/>
                  </a:cubicBezTo>
                  <a:cubicBezTo>
                    <a:pt x="150" y="57"/>
                    <a:pt x="150" y="57"/>
                    <a:pt x="150" y="57"/>
                  </a:cubicBezTo>
                  <a:cubicBezTo>
                    <a:pt x="142" y="42"/>
                    <a:pt x="134" y="29"/>
                    <a:pt x="124" y="16"/>
                  </a:cubicBezTo>
                  <a:cubicBezTo>
                    <a:pt x="123" y="16"/>
                    <a:pt x="123" y="15"/>
                    <a:pt x="122" y="14"/>
                  </a:cubicBezTo>
                  <a:cubicBezTo>
                    <a:pt x="118" y="10"/>
                    <a:pt x="113" y="3"/>
                    <a:pt x="107" y="1"/>
                  </a:cubicBezTo>
                  <a:cubicBezTo>
                    <a:pt x="104" y="0"/>
                    <a:pt x="101" y="0"/>
                    <a:pt x="96" y="0"/>
                  </a:cubicBezTo>
                  <a:cubicBezTo>
                    <a:pt x="92" y="0"/>
                    <a:pt x="88" y="0"/>
                    <a:pt x="84" y="0"/>
                  </a:cubicBezTo>
                  <a:cubicBezTo>
                    <a:pt x="81" y="1"/>
                    <a:pt x="77" y="1"/>
                    <a:pt x="75" y="1"/>
                  </a:cubicBezTo>
                  <a:cubicBezTo>
                    <a:pt x="73" y="1"/>
                    <a:pt x="71" y="1"/>
                    <a:pt x="69" y="1"/>
                  </a:cubicBezTo>
                  <a:cubicBezTo>
                    <a:pt x="64" y="0"/>
                    <a:pt x="60" y="0"/>
                    <a:pt x="56" y="1"/>
                  </a:cubicBezTo>
                  <a:cubicBezTo>
                    <a:pt x="47" y="3"/>
                    <a:pt x="41" y="14"/>
                    <a:pt x="36" y="21"/>
                  </a:cubicBezTo>
                  <a:cubicBezTo>
                    <a:pt x="36" y="21"/>
                    <a:pt x="36" y="21"/>
                    <a:pt x="36" y="21"/>
                  </a:cubicBezTo>
                  <a:cubicBezTo>
                    <a:pt x="34" y="24"/>
                    <a:pt x="32" y="27"/>
                    <a:pt x="30" y="29"/>
                  </a:cubicBezTo>
                  <a:cubicBezTo>
                    <a:pt x="28" y="32"/>
                    <a:pt x="26" y="35"/>
                    <a:pt x="24" y="38"/>
                  </a:cubicBezTo>
                  <a:cubicBezTo>
                    <a:pt x="22" y="42"/>
                    <a:pt x="21" y="45"/>
                    <a:pt x="20" y="48"/>
                  </a:cubicBezTo>
                  <a:cubicBezTo>
                    <a:pt x="19" y="51"/>
                    <a:pt x="18" y="53"/>
                    <a:pt x="16" y="56"/>
                  </a:cubicBezTo>
                  <a:cubicBezTo>
                    <a:pt x="16" y="57"/>
                    <a:pt x="15" y="59"/>
                    <a:pt x="14" y="60"/>
                  </a:cubicBezTo>
                  <a:cubicBezTo>
                    <a:pt x="12" y="65"/>
                    <a:pt x="9" y="71"/>
                    <a:pt x="7" y="77"/>
                  </a:cubicBezTo>
                  <a:cubicBezTo>
                    <a:pt x="4" y="87"/>
                    <a:pt x="0" y="105"/>
                    <a:pt x="4" y="117"/>
                  </a:cubicBezTo>
                  <a:cubicBezTo>
                    <a:pt x="10" y="132"/>
                    <a:pt x="40" y="134"/>
                    <a:pt x="48" y="134"/>
                  </a:cubicBezTo>
                  <a:cubicBezTo>
                    <a:pt x="49" y="134"/>
                    <a:pt x="49" y="134"/>
                    <a:pt x="49" y="134"/>
                  </a:cubicBezTo>
                  <a:cubicBezTo>
                    <a:pt x="57" y="134"/>
                    <a:pt x="66" y="134"/>
                    <a:pt x="74" y="135"/>
                  </a:cubicBezTo>
                  <a:cubicBezTo>
                    <a:pt x="82" y="135"/>
                    <a:pt x="91" y="135"/>
                    <a:pt x="99" y="135"/>
                  </a:cubicBezTo>
                  <a:cubicBezTo>
                    <a:pt x="102" y="135"/>
                    <a:pt x="105" y="135"/>
                    <a:pt x="108" y="135"/>
                  </a:cubicBezTo>
                  <a:cubicBezTo>
                    <a:pt x="121" y="135"/>
                    <a:pt x="137" y="134"/>
                    <a:pt x="149" y="130"/>
                  </a:cubicBezTo>
                  <a:cubicBezTo>
                    <a:pt x="163" y="124"/>
                    <a:pt x="169" y="107"/>
                    <a:pt x="166" y="94"/>
                  </a:cubicBezTo>
                  <a:close/>
                  <a:moveTo>
                    <a:pt x="87" y="91"/>
                  </a:moveTo>
                  <a:cubicBezTo>
                    <a:pt x="87" y="98"/>
                    <a:pt x="87" y="98"/>
                    <a:pt x="87" y="98"/>
                  </a:cubicBezTo>
                  <a:cubicBezTo>
                    <a:pt x="82" y="98"/>
                    <a:pt x="82" y="98"/>
                    <a:pt x="82" y="98"/>
                  </a:cubicBezTo>
                  <a:cubicBezTo>
                    <a:pt x="82" y="91"/>
                    <a:pt x="82" y="91"/>
                    <a:pt x="82" y="91"/>
                  </a:cubicBezTo>
                  <a:cubicBezTo>
                    <a:pt x="78" y="91"/>
                    <a:pt x="73" y="89"/>
                    <a:pt x="71" y="87"/>
                  </a:cubicBezTo>
                  <a:cubicBezTo>
                    <a:pt x="72" y="82"/>
                    <a:pt x="72" y="82"/>
                    <a:pt x="72" y="82"/>
                  </a:cubicBezTo>
                  <a:cubicBezTo>
                    <a:pt x="75" y="84"/>
                    <a:pt x="79" y="86"/>
                    <a:pt x="83" y="86"/>
                  </a:cubicBezTo>
                  <a:cubicBezTo>
                    <a:pt x="88" y="86"/>
                    <a:pt x="92" y="83"/>
                    <a:pt x="92" y="78"/>
                  </a:cubicBezTo>
                  <a:cubicBezTo>
                    <a:pt x="92" y="74"/>
                    <a:pt x="89" y="72"/>
                    <a:pt x="84" y="69"/>
                  </a:cubicBezTo>
                  <a:cubicBezTo>
                    <a:pt x="76" y="66"/>
                    <a:pt x="71" y="63"/>
                    <a:pt x="71" y="57"/>
                  </a:cubicBezTo>
                  <a:cubicBezTo>
                    <a:pt x="71" y="50"/>
                    <a:pt x="76" y="46"/>
                    <a:pt x="83" y="45"/>
                  </a:cubicBezTo>
                  <a:cubicBezTo>
                    <a:pt x="83" y="37"/>
                    <a:pt x="83" y="37"/>
                    <a:pt x="83" y="37"/>
                  </a:cubicBezTo>
                  <a:cubicBezTo>
                    <a:pt x="87" y="37"/>
                    <a:pt x="87" y="37"/>
                    <a:pt x="87" y="37"/>
                  </a:cubicBezTo>
                  <a:cubicBezTo>
                    <a:pt x="87" y="44"/>
                    <a:pt x="87" y="44"/>
                    <a:pt x="87" y="44"/>
                  </a:cubicBezTo>
                  <a:cubicBezTo>
                    <a:pt x="92" y="44"/>
                    <a:pt x="95" y="46"/>
                    <a:pt x="97" y="47"/>
                  </a:cubicBezTo>
                  <a:cubicBezTo>
                    <a:pt x="95" y="52"/>
                    <a:pt x="95" y="52"/>
                    <a:pt x="95" y="52"/>
                  </a:cubicBezTo>
                  <a:cubicBezTo>
                    <a:pt x="93" y="51"/>
                    <a:pt x="90" y="49"/>
                    <a:pt x="86" y="49"/>
                  </a:cubicBezTo>
                  <a:cubicBezTo>
                    <a:pt x="80" y="49"/>
                    <a:pt x="78" y="53"/>
                    <a:pt x="78" y="56"/>
                  </a:cubicBezTo>
                  <a:cubicBezTo>
                    <a:pt x="78" y="60"/>
                    <a:pt x="80" y="61"/>
                    <a:pt x="87" y="64"/>
                  </a:cubicBezTo>
                  <a:cubicBezTo>
                    <a:pt x="95" y="67"/>
                    <a:pt x="99" y="71"/>
                    <a:pt x="99" y="78"/>
                  </a:cubicBezTo>
                  <a:cubicBezTo>
                    <a:pt x="99" y="84"/>
                    <a:pt x="94" y="89"/>
                    <a:pt x="87"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xmlns="" id="{CFA592BE-B860-4950-93CD-8A77A7175F57}"/>
              </a:ext>
            </a:extLst>
          </p:cNvPr>
          <p:cNvGrpSpPr>
            <a:grpSpLocks noChangeAspect="1"/>
          </p:cNvGrpSpPr>
          <p:nvPr/>
        </p:nvGrpSpPr>
        <p:grpSpPr>
          <a:xfrm>
            <a:off x="4667278" y="2480259"/>
            <a:ext cx="262292" cy="228016"/>
            <a:chOff x="5391151" y="1549400"/>
            <a:chExt cx="1397000" cy="1214438"/>
          </a:xfrm>
          <a:solidFill>
            <a:schemeClr val="bg1"/>
          </a:solidFill>
        </p:grpSpPr>
        <p:sp>
          <p:nvSpPr>
            <p:cNvPr id="62" name="Freeform 17">
              <a:extLst>
                <a:ext uri="{FF2B5EF4-FFF2-40B4-BE49-F238E27FC236}">
                  <a16:creationId xmlns:a16="http://schemas.microsoft.com/office/drawing/2014/main" xmlns="" id="{FAB4471A-8276-49F5-8FC9-512DDEC61488}"/>
                </a:ext>
              </a:extLst>
            </p:cNvPr>
            <p:cNvSpPr>
              <a:spLocks/>
            </p:cNvSpPr>
            <p:nvPr/>
          </p:nvSpPr>
          <p:spPr bwMode="auto">
            <a:xfrm>
              <a:off x="6089651" y="1549400"/>
              <a:ext cx="454025" cy="588963"/>
            </a:xfrm>
            <a:custGeom>
              <a:avLst/>
              <a:gdLst>
                <a:gd name="T0" fmla="*/ 20 w 173"/>
                <a:gd name="T1" fmla="*/ 146 h 224"/>
                <a:gd name="T2" fmla="*/ 22 w 173"/>
                <a:gd name="T3" fmla="*/ 146 h 224"/>
                <a:gd name="T4" fmla="*/ 38 w 173"/>
                <a:gd name="T5" fmla="*/ 181 h 224"/>
                <a:gd name="T6" fmla="*/ 38 w 173"/>
                <a:gd name="T7" fmla="*/ 194 h 224"/>
                <a:gd name="T8" fmla="*/ 86 w 173"/>
                <a:gd name="T9" fmla="*/ 224 h 224"/>
                <a:gd name="T10" fmla="*/ 135 w 173"/>
                <a:gd name="T11" fmla="*/ 194 h 224"/>
                <a:gd name="T12" fmla="*/ 135 w 173"/>
                <a:gd name="T13" fmla="*/ 181 h 224"/>
                <a:gd name="T14" fmla="*/ 151 w 173"/>
                <a:gd name="T15" fmla="*/ 146 h 224"/>
                <a:gd name="T16" fmla="*/ 152 w 173"/>
                <a:gd name="T17" fmla="*/ 146 h 224"/>
                <a:gd name="T18" fmla="*/ 170 w 173"/>
                <a:gd name="T19" fmla="*/ 122 h 224"/>
                <a:gd name="T20" fmla="*/ 161 w 173"/>
                <a:gd name="T21" fmla="*/ 91 h 224"/>
                <a:gd name="T22" fmla="*/ 160 w 173"/>
                <a:gd name="T23" fmla="*/ 91 h 224"/>
                <a:gd name="T24" fmla="*/ 161 w 173"/>
                <a:gd name="T25" fmla="*/ 84 h 224"/>
                <a:gd name="T26" fmla="*/ 86 w 173"/>
                <a:gd name="T27" fmla="*/ 2 h 224"/>
                <a:gd name="T28" fmla="*/ 12 w 173"/>
                <a:gd name="T29" fmla="*/ 84 h 224"/>
                <a:gd name="T30" fmla="*/ 13 w 173"/>
                <a:gd name="T31" fmla="*/ 91 h 224"/>
                <a:gd name="T32" fmla="*/ 12 w 173"/>
                <a:gd name="T33" fmla="*/ 91 h 224"/>
                <a:gd name="T34" fmla="*/ 3 w 173"/>
                <a:gd name="T35" fmla="*/ 122 h 224"/>
                <a:gd name="T36" fmla="*/ 20 w 173"/>
                <a:gd name="T37" fmla="*/ 14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3" h="224">
                  <a:moveTo>
                    <a:pt x="20" y="146"/>
                  </a:moveTo>
                  <a:cubicBezTo>
                    <a:pt x="21" y="146"/>
                    <a:pt x="22" y="146"/>
                    <a:pt x="22" y="146"/>
                  </a:cubicBezTo>
                  <a:cubicBezTo>
                    <a:pt x="26" y="159"/>
                    <a:pt x="31" y="171"/>
                    <a:pt x="38" y="181"/>
                  </a:cubicBezTo>
                  <a:cubicBezTo>
                    <a:pt x="38" y="194"/>
                    <a:pt x="38" y="194"/>
                    <a:pt x="38" y="194"/>
                  </a:cubicBezTo>
                  <a:cubicBezTo>
                    <a:pt x="56" y="207"/>
                    <a:pt x="72" y="216"/>
                    <a:pt x="86" y="224"/>
                  </a:cubicBezTo>
                  <a:cubicBezTo>
                    <a:pt x="101" y="216"/>
                    <a:pt x="117" y="207"/>
                    <a:pt x="135" y="194"/>
                  </a:cubicBezTo>
                  <a:cubicBezTo>
                    <a:pt x="135" y="181"/>
                    <a:pt x="135" y="181"/>
                    <a:pt x="135" y="181"/>
                  </a:cubicBezTo>
                  <a:cubicBezTo>
                    <a:pt x="142" y="171"/>
                    <a:pt x="147" y="159"/>
                    <a:pt x="151" y="146"/>
                  </a:cubicBezTo>
                  <a:cubicBezTo>
                    <a:pt x="151" y="146"/>
                    <a:pt x="152" y="146"/>
                    <a:pt x="152" y="146"/>
                  </a:cubicBezTo>
                  <a:cubicBezTo>
                    <a:pt x="160" y="148"/>
                    <a:pt x="167" y="137"/>
                    <a:pt x="170" y="122"/>
                  </a:cubicBezTo>
                  <a:cubicBezTo>
                    <a:pt x="172" y="107"/>
                    <a:pt x="173" y="95"/>
                    <a:pt x="161" y="91"/>
                  </a:cubicBezTo>
                  <a:cubicBezTo>
                    <a:pt x="161" y="91"/>
                    <a:pt x="161" y="91"/>
                    <a:pt x="160" y="91"/>
                  </a:cubicBezTo>
                  <a:cubicBezTo>
                    <a:pt x="160" y="88"/>
                    <a:pt x="161" y="86"/>
                    <a:pt x="161" y="84"/>
                  </a:cubicBezTo>
                  <a:cubicBezTo>
                    <a:pt x="164" y="26"/>
                    <a:pt x="136" y="0"/>
                    <a:pt x="86" y="2"/>
                  </a:cubicBezTo>
                  <a:cubicBezTo>
                    <a:pt x="36" y="0"/>
                    <a:pt x="9" y="26"/>
                    <a:pt x="12" y="84"/>
                  </a:cubicBezTo>
                  <a:cubicBezTo>
                    <a:pt x="12" y="86"/>
                    <a:pt x="12" y="88"/>
                    <a:pt x="13" y="91"/>
                  </a:cubicBezTo>
                  <a:cubicBezTo>
                    <a:pt x="12" y="91"/>
                    <a:pt x="12" y="91"/>
                    <a:pt x="12" y="91"/>
                  </a:cubicBezTo>
                  <a:cubicBezTo>
                    <a:pt x="0" y="95"/>
                    <a:pt x="1" y="107"/>
                    <a:pt x="3" y="122"/>
                  </a:cubicBezTo>
                  <a:cubicBezTo>
                    <a:pt x="5" y="137"/>
                    <a:pt x="13" y="148"/>
                    <a:pt x="20"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8">
              <a:extLst>
                <a:ext uri="{FF2B5EF4-FFF2-40B4-BE49-F238E27FC236}">
                  <a16:creationId xmlns:a16="http://schemas.microsoft.com/office/drawing/2014/main" xmlns="" id="{3345C1CC-C4EE-418F-9E91-6AAA6323956C}"/>
                </a:ext>
              </a:extLst>
            </p:cNvPr>
            <p:cNvSpPr>
              <a:spLocks/>
            </p:cNvSpPr>
            <p:nvPr/>
          </p:nvSpPr>
          <p:spPr bwMode="auto">
            <a:xfrm>
              <a:off x="5391151" y="2122488"/>
              <a:ext cx="1397000" cy="641350"/>
            </a:xfrm>
            <a:custGeom>
              <a:avLst/>
              <a:gdLst>
                <a:gd name="T0" fmla="*/ 515 w 532"/>
                <a:gd name="T1" fmla="*/ 63 h 244"/>
                <a:gd name="T2" fmla="*/ 491 w 532"/>
                <a:gd name="T3" fmla="*/ 37 h 244"/>
                <a:gd name="T4" fmla="*/ 447 w 532"/>
                <a:gd name="T5" fmla="*/ 21 h 244"/>
                <a:gd name="T6" fmla="*/ 411 w 532"/>
                <a:gd name="T7" fmla="*/ 0 h 244"/>
                <a:gd name="T8" fmla="*/ 371 w 532"/>
                <a:gd name="T9" fmla="*/ 85 h 244"/>
                <a:gd name="T10" fmla="*/ 364 w 532"/>
                <a:gd name="T11" fmla="*/ 44 h 244"/>
                <a:gd name="T12" fmla="*/ 372 w 532"/>
                <a:gd name="T13" fmla="*/ 36 h 244"/>
                <a:gd name="T14" fmla="*/ 352 w 532"/>
                <a:gd name="T15" fmla="*/ 11 h 244"/>
                <a:gd name="T16" fmla="*/ 333 w 532"/>
                <a:gd name="T17" fmla="*/ 36 h 244"/>
                <a:gd name="T18" fmla="*/ 341 w 532"/>
                <a:gd name="T19" fmla="*/ 44 h 244"/>
                <a:gd name="T20" fmla="*/ 334 w 532"/>
                <a:gd name="T21" fmla="*/ 85 h 244"/>
                <a:gd name="T22" fmla="*/ 294 w 532"/>
                <a:gd name="T23" fmla="*/ 0 h 244"/>
                <a:gd name="T24" fmla="*/ 258 w 532"/>
                <a:gd name="T25" fmla="*/ 21 h 244"/>
                <a:gd name="T26" fmla="*/ 214 w 532"/>
                <a:gd name="T27" fmla="*/ 37 h 244"/>
                <a:gd name="T28" fmla="*/ 211 w 532"/>
                <a:gd name="T29" fmla="*/ 38 h 244"/>
                <a:gd name="T30" fmla="*/ 196 w 532"/>
                <a:gd name="T31" fmla="*/ 28 h 244"/>
                <a:gd name="T32" fmla="*/ 194 w 532"/>
                <a:gd name="T33" fmla="*/ 26 h 244"/>
                <a:gd name="T34" fmla="*/ 148 w 532"/>
                <a:gd name="T35" fmla="*/ 157 h 244"/>
                <a:gd name="T36" fmla="*/ 103 w 532"/>
                <a:gd name="T37" fmla="*/ 26 h 244"/>
                <a:gd name="T38" fmla="*/ 101 w 532"/>
                <a:gd name="T39" fmla="*/ 28 h 244"/>
                <a:gd name="T40" fmla="*/ 70 w 532"/>
                <a:gd name="T41" fmla="*/ 47 h 244"/>
                <a:gd name="T42" fmla="*/ 14 w 532"/>
                <a:gd name="T43" fmla="*/ 84 h 244"/>
                <a:gd name="T44" fmla="*/ 5 w 532"/>
                <a:gd name="T45" fmla="*/ 227 h 244"/>
                <a:gd name="T46" fmla="*/ 19 w 532"/>
                <a:gd name="T47" fmla="*/ 244 h 244"/>
                <a:gd name="T48" fmla="*/ 509 w 532"/>
                <a:gd name="T49" fmla="*/ 244 h 244"/>
                <a:gd name="T50" fmla="*/ 526 w 532"/>
                <a:gd name="T51" fmla="*/ 224 h 244"/>
                <a:gd name="T52" fmla="*/ 515 w 532"/>
                <a:gd name="T53" fmla="*/ 6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2" h="244">
                  <a:moveTo>
                    <a:pt x="515" y="63"/>
                  </a:moveTo>
                  <a:cubicBezTo>
                    <a:pt x="512" y="53"/>
                    <a:pt x="501" y="41"/>
                    <a:pt x="491" y="37"/>
                  </a:cubicBezTo>
                  <a:cubicBezTo>
                    <a:pt x="476" y="32"/>
                    <a:pt x="461" y="26"/>
                    <a:pt x="447" y="21"/>
                  </a:cubicBezTo>
                  <a:cubicBezTo>
                    <a:pt x="437" y="17"/>
                    <a:pt x="416" y="5"/>
                    <a:pt x="411" y="0"/>
                  </a:cubicBezTo>
                  <a:cubicBezTo>
                    <a:pt x="393" y="34"/>
                    <a:pt x="382" y="60"/>
                    <a:pt x="371" y="85"/>
                  </a:cubicBezTo>
                  <a:cubicBezTo>
                    <a:pt x="370" y="72"/>
                    <a:pt x="367" y="59"/>
                    <a:pt x="364" y="44"/>
                  </a:cubicBezTo>
                  <a:cubicBezTo>
                    <a:pt x="372" y="36"/>
                    <a:pt x="372" y="36"/>
                    <a:pt x="372" y="36"/>
                  </a:cubicBezTo>
                  <a:cubicBezTo>
                    <a:pt x="352" y="11"/>
                    <a:pt x="352" y="11"/>
                    <a:pt x="352" y="11"/>
                  </a:cubicBezTo>
                  <a:cubicBezTo>
                    <a:pt x="333" y="36"/>
                    <a:pt x="333" y="36"/>
                    <a:pt x="333" y="36"/>
                  </a:cubicBezTo>
                  <a:cubicBezTo>
                    <a:pt x="341" y="44"/>
                    <a:pt x="341" y="44"/>
                    <a:pt x="341" y="44"/>
                  </a:cubicBezTo>
                  <a:cubicBezTo>
                    <a:pt x="338" y="59"/>
                    <a:pt x="335" y="72"/>
                    <a:pt x="334" y="85"/>
                  </a:cubicBezTo>
                  <a:cubicBezTo>
                    <a:pt x="323" y="60"/>
                    <a:pt x="312" y="34"/>
                    <a:pt x="294" y="0"/>
                  </a:cubicBezTo>
                  <a:cubicBezTo>
                    <a:pt x="289" y="5"/>
                    <a:pt x="268" y="17"/>
                    <a:pt x="258" y="21"/>
                  </a:cubicBezTo>
                  <a:cubicBezTo>
                    <a:pt x="243" y="26"/>
                    <a:pt x="229" y="32"/>
                    <a:pt x="214" y="37"/>
                  </a:cubicBezTo>
                  <a:cubicBezTo>
                    <a:pt x="213" y="37"/>
                    <a:pt x="212" y="38"/>
                    <a:pt x="211" y="38"/>
                  </a:cubicBezTo>
                  <a:cubicBezTo>
                    <a:pt x="205" y="34"/>
                    <a:pt x="198" y="30"/>
                    <a:pt x="196" y="28"/>
                  </a:cubicBezTo>
                  <a:cubicBezTo>
                    <a:pt x="196" y="27"/>
                    <a:pt x="195" y="27"/>
                    <a:pt x="194" y="26"/>
                  </a:cubicBezTo>
                  <a:cubicBezTo>
                    <a:pt x="193" y="72"/>
                    <a:pt x="148" y="157"/>
                    <a:pt x="148" y="157"/>
                  </a:cubicBezTo>
                  <a:cubicBezTo>
                    <a:pt x="148" y="157"/>
                    <a:pt x="104" y="72"/>
                    <a:pt x="103" y="26"/>
                  </a:cubicBezTo>
                  <a:cubicBezTo>
                    <a:pt x="102" y="27"/>
                    <a:pt x="101" y="27"/>
                    <a:pt x="101" y="28"/>
                  </a:cubicBezTo>
                  <a:cubicBezTo>
                    <a:pt x="97" y="31"/>
                    <a:pt x="79" y="42"/>
                    <a:pt x="70" y="47"/>
                  </a:cubicBezTo>
                  <a:cubicBezTo>
                    <a:pt x="56" y="54"/>
                    <a:pt x="16" y="74"/>
                    <a:pt x="14" y="84"/>
                  </a:cubicBezTo>
                  <a:cubicBezTo>
                    <a:pt x="7" y="121"/>
                    <a:pt x="0" y="180"/>
                    <a:pt x="5" y="227"/>
                  </a:cubicBezTo>
                  <a:cubicBezTo>
                    <a:pt x="6" y="234"/>
                    <a:pt x="9" y="244"/>
                    <a:pt x="19" y="244"/>
                  </a:cubicBezTo>
                  <a:cubicBezTo>
                    <a:pt x="509" y="244"/>
                    <a:pt x="509" y="244"/>
                    <a:pt x="509" y="244"/>
                  </a:cubicBezTo>
                  <a:cubicBezTo>
                    <a:pt x="521" y="244"/>
                    <a:pt x="525" y="233"/>
                    <a:pt x="526" y="224"/>
                  </a:cubicBezTo>
                  <a:cubicBezTo>
                    <a:pt x="532" y="171"/>
                    <a:pt x="524" y="105"/>
                    <a:pt x="5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9">
              <a:extLst>
                <a:ext uri="{FF2B5EF4-FFF2-40B4-BE49-F238E27FC236}">
                  <a16:creationId xmlns:a16="http://schemas.microsoft.com/office/drawing/2014/main" xmlns="" id="{A9755D77-9BF6-4D58-B8DF-2D617949F26E}"/>
                </a:ext>
              </a:extLst>
            </p:cNvPr>
            <p:cNvSpPr>
              <a:spLocks/>
            </p:cNvSpPr>
            <p:nvPr/>
          </p:nvSpPr>
          <p:spPr bwMode="auto">
            <a:xfrm>
              <a:off x="5562601" y="1677988"/>
              <a:ext cx="438150" cy="541338"/>
            </a:xfrm>
            <a:custGeom>
              <a:avLst/>
              <a:gdLst>
                <a:gd name="T0" fmla="*/ 47 w 167"/>
                <a:gd name="T1" fmla="*/ 171 h 206"/>
                <a:gd name="T2" fmla="*/ 45 w 167"/>
                <a:gd name="T3" fmla="*/ 185 h 206"/>
                <a:gd name="T4" fmla="*/ 83 w 167"/>
                <a:gd name="T5" fmla="*/ 206 h 206"/>
                <a:gd name="T6" fmla="*/ 122 w 167"/>
                <a:gd name="T7" fmla="*/ 185 h 206"/>
                <a:gd name="T8" fmla="*/ 120 w 167"/>
                <a:gd name="T9" fmla="*/ 171 h 206"/>
                <a:gd name="T10" fmla="*/ 131 w 167"/>
                <a:gd name="T11" fmla="*/ 155 h 206"/>
                <a:gd name="T12" fmla="*/ 167 w 167"/>
                <a:gd name="T13" fmla="*/ 162 h 206"/>
                <a:gd name="T14" fmla="*/ 83 w 167"/>
                <a:gd name="T15" fmla="*/ 0 h 206"/>
                <a:gd name="T16" fmla="*/ 0 w 167"/>
                <a:gd name="T17" fmla="*/ 162 h 206"/>
                <a:gd name="T18" fmla="*/ 36 w 167"/>
                <a:gd name="T19" fmla="*/ 155 h 206"/>
                <a:gd name="T20" fmla="*/ 47 w 167"/>
                <a:gd name="T21" fmla="*/ 17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206">
                  <a:moveTo>
                    <a:pt x="47" y="171"/>
                  </a:moveTo>
                  <a:cubicBezTo>
                    <a:pt x="47" y="176"/>
                    <a:pt x="46" y="180"/>
                    <a:pt x="45" y="185"/>
                  </a:cubicBezTo>
                  <a:cubicBezTo>
                    <a:pt x="52" y="193"/>
                    <a:pt x="65" y="206"/>
                    <a:pt x="83" y="206"/>
                  </a:cubicBezTo>
                  <a:cubicBezTo>
                    <a:pt x="101" y="206"/>
                    <a:pt x="115" y="193"/>
                    <a:pt x="122" y="185"/>
                  </a:cubicBezTo>
                  <a:cubicBezTo>
                    <a:pt x="121" y="180"/>
                    <a:pt x="120" y="176"/>
                    <a:pt x="120" y="171"/>
                  </a:cubicBezTo>
                  <a:cubicBezTo>
                    <a:pt x="124" y="166"/>
                    <a:pt x="128" y="161"/>
                    <a:pt x="131" y="155"/>
                  </a:cubicBezTo>
                  <a:cubicBezTo>
                    <a:pt x="167" y="162"/>
                    <a:pt x="167" y="162"/>
                    <a:pt x="167" y="162"/>
                  </a:cubicBezTo>
                  <a:cubicBezTo>
                    <a:pt x="167" y="48"/>
                    <a:pt x="154" y="0"/>
                    <a:pt x="83" y="0"/>
                  </a:cubicBezTo>
                  <a:cubicBezTo>
                    <a:pt x="12" y="0"/>
                    <a:pt x="0" y="48"/>
                    <a:pt x="0" y="162"/>
                  </a:cubicBezTo>
                  <a:cubicBezTo>
                    <a:pt x="36" y="155"/>
                    <a:pt x="36" y="155"/>
                    <a:pt x="36" y="155"/>
                  </a:cubicBezTo>
                  <a:cubicBezTo>
                    <a:pt x="39" y="161"/>
                    <a:pt x="43" y="166"/>
                    <a:pt x="47"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75">
            <a:extLst>
              <a:ext uri="{FF2B5EF4-FFF2-40B4-BE49-F238E27FC236}">
                <a16:creationId xmlns:a16="http://schemas.microsoft.com/office/drawing/2014/main" xmlns="" id="{65C3CF1D-53E3-4482-9A32-14F809AA32EB}"/>
              </a:ext>
            </a:extLst>
          </p:cNvPr>
          <p:cNvSpPr>
            <a:spLocks noEditPoints="1"/>
          </p:cNvSpPr>
          <p:nvPr/>
        </p:nvSpPr>
        <p:spPr bwMode="auto">
          <a:xfrm>
            <a:off x="5544495" y="3675048"/>
            <a:ext cx="243216" cy="242902"/>
          </a:xfrm>
          <a:custGeom>
            <a:avLst/>
            <a:gdLst>
              <a:gd name="T0" fmla="*/ 328 w 328"/>
              <a:gd name="T1" fmla="*/ 137 h 328"/>
              <a:gd name="T2" fmla="*/ 288 w 328"/>
              <a:gd name="T3" fmla="*/ 108 h 328"/>
              <a:gd name="T4" fmla="*/ 282 w 328"/>
              <a:gd name="T5" fmla="*/ 44 h 328"/>
              <a:gd name="T6" fmla="*/ 231 w 328"/>
              <a:gd name="T7" fmla="*/ 45 h 328"/>
              <a:gd name="T8" fmla="*/ 189 w 328"/>
              <a:gd name="T9" fmla="*/ 0 h 328"/>
              <a:gd name="T10" fmla="*/ 164 w 328"/>
              <a:gd name="T11" fmla="*/ 28 h 328"/>
              <a:gd name="T12" fmla="*/ 138 w 328"/>
              <a:gd name="T13" fmla="*/ 0 h 328"/>
              <a:gd name="T14" fmla="*/ 96 w 328"/>
              <a:gd name="T15" fmla="*/ 45 h 328"/>
              <a:gd name="T16" fmla="*/ 45 w 328"/>
              <a:gd name="T17" fmla="*/ 44 h 328"/>
              <a:gd name="T18" fmla="*/ 39 w 328"/>
              <a:gd name="T19" fmla="*/ 108 h 328"/>
              <a:gd name="T20" fmla="*/ 0 w 328"/>
              <a:gd name="T21" fmla="*/ 137 h 328"/>
              <a:gd name="T22" fmla="*/ 30 w 328"/>
              <a:gd name="T23" fmla="*/ 192 h 328"/>
              <a:gd name="T24" fmla="*/ 13 w 328"/>
              <a:gd name="T25" fmla="*/ 240 h 328"/>
              <a:gd name="T26" fmla="*/ 72 w 328"/>
              <a:gd name="T27" fmla="*/ 265 h 328"/>
              <a:gd name="T28" fmla="*/ 86 w 328"/>
              <a:gd name="T29" fmla="*/ 314 h 328"/>
              <a:gd name="T30" fmla="*/ 148 w 328"/>
              <a:gd name="T31" fmla="*/ 300 h 328"/>
              <a:gd name="T32" fmla="*/ 179 w 328"/>
              <a:gd name="T33" fmla="*/ 300 h 328"/>
              <a:gd name="T34" fmla="*/ 241 w 328"/>
              <a:gd name="T35" fmla="*/ 314 h 328"/>
              <a:gd name="T36" fmla="*/ 256 w 328"/>
              <a:gd name="T37" fmla="*/ 265 h 328"/>
              <a:gd name="T38" fmla="*/ 314 w 328"/>
              <a:gd name="T39" fmla="*/ 240 h 328"/>
              <a:gd name="T40" fmla="*/ 298 w 328"/>
              <a:gd name="T41" fmla="*/ 192 h 328"/>
              <a:gd name="T42" fmla="*/ 131 w 328"/>
              <a:gd name="T43" fmla="*/ 108 h 328"/>
              <a:gd name="T44" fmla="*/ 134 w 328"/>
              <a:gd name="T45" fmla="*/ 88 h 328"/>
              <a:gd name="T46" fmla="*/ 182 w 328"/>
              <a:gd name="T47" fmla="*/ 73 h 328"/>
              <a:gd name="T48" fmla="*/ 193 w 328"/>
              <a:gd name="T49" fmla="*/ 105 h 328"/>
              <a:gd name="T50" fmla="*/ 194 w 328"/>
              <a:gd name="T51" fmla="*/ 124 h 328"/>
              <a:gd name="T52" fmla="*/ 179 w 328"/>
              <a:gd name="T53" fmla="*/ 144 h 328"/>
              <a:gd name="T54" fmla="*/ 164 w 328"/>
              <a:gd name="T55" fmla="*/ 161 h 328"/>
              <a:gd name="T56" fmla="*/ 149 w 328"/>
              <a:gd name="T57" fmla="*/ 144 h 328"/>
              <a:gd name="T58" fmla="*/ 134 w 328"/>
              <a:gd name="T59" fmla="*/ 124 h 328"/>
              <a:gd name="T60" fmla="*/ 82 w 328"/>
              <a:gd name="T61" fmla="*/ 228 h 328"/>
              <a:gd name="T62" fmla="*/ 140 w 328"/>
              <a:gd name="T63" fmla="*/ 158 h 328"/>
              <a:gd name="T64" fmla="*/ 155 w 328"/>
              <a:gd name="T65" fmla="*/ 194 h 328"/>
              <a:gd name="T66" fmla="*/ 155 w 328"/>
              <a:gd name="T67" fmla="*/ 178 h 328"/>
              <a:gd name="T68" fmla="*/ 173 w 328"/>
              <a:gd name="T69" fmla="*/ 178 h 328"/>
              <a:gd name="T70" fmla="*/ 173 w 328"/>
              <a:gd name="T71" fmla="*/ 194 h 328"/>
              <a:gd name="T72" fmla="*/ 187 w 328"/>
              <a:gd name="T73" fmla="*/ 158 h 328"/>
              <a:gd name="T74" fmla="*/ 246 w 328"/>
              <a:gd name="T75" fmla="*/ 2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8" h="328">
                <a:moveTo>
                  <a:pt x="328" y="192"/>
                </a:moveTo>
                <a:cubicBezTo>
                  <a:pt x="328" y="137"/>
                  <a:pt x="328" y="137"/>
                  <a:pt x="328" y="137"/>
                </a:cubicBezTo>
                <a:cubicBezTo>
                  <a:pt x="298" y="137"/>
                  <a:pt x="298" y="137"/>
                  <a:pt x="298" y="137"/>
                </a:cubicBezTo>
                <a:cubicBezTo>
                  <a:pt x="296" y="127"/>
                  <a:pt x="292" y="117"/>
                  <a:pt x="288" y="108"/>
                </a:cubicBezTo>
                <a:cubicBezTo>
                  <a:pt x="314" y="89"/>
                  <a:pt x="314" y="89"/>
                  <a:pt x="314" y="89"/>
                </a:cubicBezTo>
                <a:cubicBezTo>
                  <a:pt x="282" y="44"/>
                  <a:pt x="282" y="44"/>
                  <a:pt x="282" y="44"/>
                </a:cubicBezTo>
                <a:cubicBezTo>
                  <a:pt x="256" y="64"/>
                  <a:pt x="256" y="64"/>
                  <a:pt x="256" y="64"/>
                </a:cubicBezTo>
                <a:cubicBezTo>
                  <a:pt x="248" y="57"/>
                  <a:pt x="240" y="51"/>
                  <a:pt x="231" y="45"/>
                </a:cubicBezTo>
                <a:cubicBezTo>
                  <a:pt x="241" y="15"/>
                  <a:pt x="241" y="15"/>
                  <a:pt x="241" y="15"/>
                </a:cubicBezTo>
                <a:cubicBezTo>
                  <a:pt x="189" y="0"/>
                  <a:pt x="189" y="0"/>
                  <a:pt x="189" y="0"/>
                </a:cubicBezTo>
                <a:cubicBezTo>
                  <a:pt x="179" y="29"/>
                  <a:pt x="179" y="29"/>
                  <a:pt x="179" y="29"/>
                </a:cubicBezTo>
                <a:cubicBezTo>
                  <a:pt x="174" y="28"/>
                  <a:pt x="169" y="28"/>
                  <a:pt x="164" y="28"/>
                </a:cubicBezTo>
                <a:cubicBezTo>
                  <a:pt x="159" y="28"/>
                  <a:pt x="153" y="28"/>
                  <a:pt x="148" y="29"/>
                </a:cubicBezTo>
                <a:cubicBezTo>
                  <a:pt x="138" y="0"/>
                  <a:pt x="138" y="0"/>
                  <a:pt x="138" y="0"/>
                </a:cubicBezTo>
                <a:cubicBezTo>
                  <a:pt x="86" y="15"/>
                  <a:pt x="86" y="15"/>
                  <a:pt x="86" y="15"/>
                </a:cubicBezTo>
                <a:cubicBezTo>
                  <a:pt x="96" y="45"/>
                  <a:pt x="96" y="45"/>
                  <a:pt x="96" y="45"/>
                </a:cubicBezTo>
                <a:cubicBezTo>
                  <a:pt x="87" y="51"/>
                  <a:pt x="79" y="57"/>
                  <a:pt x="72" y="64"/>
                </a:cubicBezTo>
                <a:cubicBezTo>
                  <a:pt x="45" y="44"/>
                  <a:pt x="45" y="44"/>
                  <a:pt x="45" y="44"/>
                </a:cubicBezTo>
                <a:cubicBezTo>
                  <a:pt x="13" y="89"/>
                  <a:pt x="13" y="89"/>
                  <a:pt x="13" y="89"/>
                </a:cubicBezTo>
                <a:cubicBezTo>
                  <a:pt x="39" y="108"/>
                  <a:pt x="39" y="108"/>
                  <a:pt x="39" y="108"/>
                </a:cubicBezTo>
                <a:cubicBezTo>
                  <a:pt x="35" y="117"/>
                  <a:pt x="32" y="127"/>
                  <a:pt x="30" y="137"/>
                </a:cubicBezTo>
                <a:cubicBezTo>
                  <a:pt x="0" y="137"/>
                  <a:pt x="0" y="137"/>
                  <a:pt x="0" y="137"/>
                </a:cubicBezTo>
                <a:cubicBezTo>
                  <a:pt x="0" y="192"/>
                  <a:pt x="0" y="192"/>
                  <a:pt x="0" y="192"/>
                </a:cubicBezTo>
                <a:cubicBezTo>
                  <a:pt x="30" y="192"/>
                  <a:pt x="30" y="192"/>
                  <a:pt x="30" y="192"/>
                </a:cubicBezTo>
                <a:cubicBezTo>
                  <a:pt x="32" y="202"/>
                  <a:pt x="35" y="212"/>
                  <a:pt x="39" y="221"/>
                </a:cubicBezTo>
                <a:cubicBezTo>
                  <a:pt x="13" y="240"/>
                  <a:pt x="13" y="240"/>
                  <a:pt x="13" y="240"/>
                </a:cubicBezTo>
                <a:cubicBezTo>
                  <a:pt x="45" y="284"/>
                  <a:pt x="45" y="284"/>
                  <a:pt x="45" y="284"/>
                </a:cubicBezTo>
                <a:cubicBezTo>
                  <a:pt x="72" y="265"/>
                  <a:pt x="72" y="265"/>
                  <a:pt x="72" y="265"/>
                </a:cubicBezTo>
                <a:cubicBezTo>
                  <a:pt x="79" y="272"/>
                  <a:pt x="87" y="278"/>
                  <a:pt x="96" y="283"/>
                </a:cubicBezTo>
                <a:cubicBezTo>
                  <a:pt x="86" y="314"/>
                  <a:pt x="86" y="314"/>
                  <a:pt x="86" y="314"/>
                </a:cubicBezTo>
                <a:cubicBezTo>
                  <a:pt x="138" y="328"/>
                  <a:pt x="138" y="328"/>
                  <a:pt x="138" y="328"/>
                </a:cubicBezTo>
                <a:cubicBezTo>
                  <a:pt x="148" y="300"/>
                  <a:pt x="148" y="300"/>
                  <a:pt x="148" y="300"/>
                </a:cubicBezTo>
                <a:cubicBezTo>
                  <a:pt x="153" y="301"/>
                  <a:pt x="159" y="301"/>
                  <a:pt x="164" y="301"/>
                </a:cubicBezTo>
                <a:cubicBezTo>
                  <a:pt x="169" y="301"/>
                  <a:pt x="174" y="301"/>
                  <a:pt x="179" y="300"/>
                </a:cubicBezTo>
                <a:cubicBezTo>
                  <a:pt x="189" y="328"/>
                  <a:pt x="189" y="328"/>
                  <a:pt x="189" y="328"/>
                </a:cubicBezTo>
                <a:cubicBezTo>
                  <a:pt x="241" y="314"/>
                  <a:pt x="241" y="314"/>
                  <a:pt x="241" y="314"/>
                </a:cubicBezTo>
                <a:cubicBezTo>
                  <a:pt x="231" y="283"/>
                  <a:pt x="231" y="283"/>
                  <a:pt x="231" y="283"/>
                </a:cubicBezTo>
                <a:cubicBezTo>
                  <a:pt x="240" y="278"/>
                  <a:pt x="248" y="272"/>
                  <a:pt x="256" y="265"/>
                </a:cubicBezTo>
                <a:cubicBezTo>
                  <a:pt x="282" y="284"/>
                  <a:pt x="282" y="284"/>
                  <a:pt x="282" y="284"/>
                </a:cubicBezTo>
                <a:cubicBezTo>
                  <a:pt x="314" y="240"/>
                  <a:pt x="314" y="240"/>
                  <a:pt x="314" y="240"/>
                </a:cubicBezTo>
                <a:cubicBezTo>
                  <a:pt x="288" y="221"/>
                  <a:pt x="288" y="221"/>
                  <a:pt x="288" y="221"/>
                </a:cubicBezTo>
                <a:cubicBezTo>
                  <a:pt x="292" y="212"/>
                  <a:pt x="296" y="202"/>
                  <a:pt x="298" y="192"/>
                </a:cubicBezTo>
                <a:lnTo>
                  <a:pt x="328" y="192"/>
                </a:lnTo>
                <a:close/>
                <a:moveTo>
                  <a:pt x="131" y="108"/>
                </a:moveTo>
                <a:cubicBezTo>
                  <a:pt x="132" y="105"/>
                  <a:pt x="134" y="105"/>
                  <a:pt x="134" y="105"/>
                </a:cubicBezTo>
                <a:cubicBezTo>
                  <a:pt x="134" y="105"/>
                  <a:pt x="134" y="97"/>
                  <a:pt x="134" y="88"/>
                </a:cubicBezTo>
                <a:cubicBezTo>
                  <a:pt x="134" y="74"/>
                  <a:pt x="145" y="64"/>
                  <a:pt x="164" y="64"/>
                </a:cubicBezTo>
                <a:cubicBezTo>
                  <a:pt x="172" y="64"/>
                  <a:pt x="179" y="67"/>
                  <a:pt x="182" y="73"/>
                </a:cubicBezTo>
                <a:cubicBezTo>
                  <a:pt x="190" y="73"/>
                  <a:pt x="193" y="80"/>
                  <a:pt x="193" y="89"/>
                </a:cubicBezTo>
                <a:cubicBezTo>
                  <a:pt x="193" y="98"/>
                  <a:pt x="193" y="105"/>
                  <a:pt x="193" y="105"/>
                </a:cubicBezTo>
                <a:cubicBezTo>
                  <a:pt x="193" y="105"/>
                  <a:pt x="195" y="105"/>
                  <a:pt x="197" y="108"/>
                </a:cubicBezTo>
                <a:cubicBezTo>
                  <a:pt x="199" y="113"/>
                  <a:pt x="197" y="121"/>
                  <a:pt x="194" y="124"/>
                </a:cubicBezTo>
                <a:cubicBezTo>
                  <a:pt x="192" y="126"/>
                  <a:pt x="188" y="126"/>
                  <a:pt x="188" y="126"/>
                </a:cubicBezTo>
                <a:cubicBezTo>
                  <a:pt x="179" y="144"/>
                  <a:pt x="179" y="144"/>
                  <a:pt x="179" y="144"/>
                </a:cubicBezTo>
                <a:cubicBezTo>
                  <a:pt x="179" y="154"/>
                  <a:pt x="179" y="154"/>
                  <a:pt x="179" y="154"/>
                </a:cubicBezTo>
                <a:cubicBezTo>
                  <a:pt x="164" y="161"/>
                  <a:pt x="164" y="161"/>
                  <a:pt x="164" y="161"/>
                </a:cubicBezTo>
                <a:cubicBezTo>
                  <a:pt x="149" y="154"/>
                  <a:pt x="149" y="154"/>
                  <a:pt x="149" y="154"/>
                </a:cubicBezTo>
                <a:cubicBezTo>
                  <a:pt x="149" y="144"/>
                  <a:pt x="149" y="144"/>
                  <a:pt x="149" y="144"/>
                </a:cubicBezTo>
                <a:cubicBezTo>
                  <a:pt x="139" y="126"/>
                  <a:pt x="139" y="126"/>
                  <a:pt x="139" y="126"/>
                </a:cubicBezTo>
                <a:cubicBezTo>
                  <a:pt x="139" y="126"/>
                  <a:pt x="136" y="126"/>
                  <a:pt x="134" y="124"/>
                </a:cubicBezTo>
                <a:cubicBezTo>
                  <a:pt x="130" y="121"/>
                  <a:pt x="128" y="113"/>
                  <a:pt x="131" y="108"/>
                </a:cubicBezTo>
                <a:close/>
                <a:moveTo>
                  <a:pt x="82" y="228"/>
                </a:moveTo>
                <a:cubicBezTo>
                  <a:pt x="82" y="210"/>
                  <a:pt x="90" y="176"/>
                  <a:pt x="95" y="172"/>
                </a:cubicBezTo>
                <a:cubicBezTo>
                  <a:pt x="99" y="169"/>
                  <a:pt x="140" y="158"/>
                  <a:pt x="140" y="158"/>
                </a:cubicBezTo>
                <a:cubicBezTo>
                  <a:pt x="155" y="213"/>
                  <a:pt x="155" y="213"/>
                  <a:pt x="155" y="213"/>
                </a:cubicBezTo>
                <a:cubicBezTo>
                  <a:pt x="155" y="194"/>
                  <a:pt x="155" y="194"/>
                  <a:pt x="155" y="194"/>
                </a:cubicBezTo>
                <a:cubicBezTo>
                  <a:pt x="159" y="185"/>
                  <a:pt x="159" y="185"/>
                  <a:pt x="159" y="185"/>
                </a:cubicBezTo>
                <a:cubicBezTo>
                  <a:pt x="155" y="178"/>
                  <a:pt x="155" y="178"/>
                  <a:pt x="155" y="178"/>
                </a:cubicBezTo>
                <a:cubicBezTo>
                  <a:pt x="164" y="169"/>
                  <a:pt x="164" y="169"/>
                  <a:pt x="164" y="169"/>
                </a:cubicBezTo>
                <a:cubicBezTo>
                  <a:pt x="173" y="178"/>
                  <a:pt x="173" y="178"/>
                  <a:pt x="173" y="178"/>
                </a:cubicBezTo>
                <a:cubicBezTo>
                  <a:pt x="168" y="185"/>
                  <a:pt x="168" y="185"/>
                  <a:pt x="168" y="185"/>
                </a:cubicBezTo>
                <a:cubicBezTo>
                  <a:pt x="173" y="194"/>
                  <a:pt x="173" y="194"/>
                  <a:pt x="173" y="194"/>
                </a:cubicBezTo>
                <a:cubicBezTo>
                  <a:pt x="173" y="213"/>
                  <a:pt x="173" y="213"/>
                  <a:pt x="173" y="213"/>
                </a:cubicBezTo>
                <a:cubicBezTo>
                  <a:pt x="187" y="158"/>
                  <a:pt x="187" y="158"/>
                  <a:pt x="187" y="158"/>
                </a:cubicBezTo>
                <a:cubicBezTo>
                  <a:pt x="187" y="158"/>
                  <a:pt x="228" y="169"/>
                  <a:pt x="232" y="172"/>
                </a:cubicBezTo>
                <a:cubicBezTo>
                  <a:pt x="238" y="176"/>
                  <a:pt x="246" y="210"/>
                  <a:pt x="246" y="228"/>
                </a:cubicBezTo>
                <a:lnTo>
                  <a:pt x="82" y="2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TextBox 65">
            <a:extLst>
              <a:ext uri="{FF2B5EF4-FFF2-40B4-BE49-F238E27FC236}">
                <a16:creationId xmlns:a16="http://schemas.microsoft.com/office/drawing/2014/main" xmlns="" id="{8DAA9F25-0AF8-4457-B34A-5BE0FADD651E}"/>
              </a:ext>
            </a:extLst>
          </p:cNvPr>
          <p:cNvSpPr txBox="1"/>
          <p:nvPr/>
        </p:nvSpPr>
        <p:spPr>
          <a:xfrm>
            <a:off x="2562308" y="2585493"/>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10,500+</a:t>
            </a:r>
            <a:r>
              <a:rPr lang="en-US" sz="1100" dirty="0">
                <a:solidFill>
                  <a:schemeClr val="tx2"/>
                </a:solidFill>
              </a:rPr>
              <a:t/>
            </a:r>
            <a:br>
              <a:rPr lang="en-US" sz="1100" dirty="0">
                <a:solidFill>
                  <a:schemeClr val="tx2"/>
                </a:solidFill>
              </a:rPr>
            </a:br>
            <a:r>
              <a:rPr lang="en-US" sz="1100" dirty="0">
                <a:solidFill>
                  <a:schemeClr val="tx2"/>
                </a:solidFill>
              </a:rPr>
              <a:t>partners</a:t>
            </a:r>
          </a:p>
        </p:txBody>
      </p:sp>
      <p:sp>
        <p:nvSpPr>
          <p:cNvPr id="67" name="TextBox 66">
            <a:extLst>
              <a:ext uri="{FF2B5EF4-FFF2-40B4-BE49-F238E27FC236}">
                <a16:creationId xmlns:a16="http://schemas.microsoft.com/office/drawing/2014/main" xmlns="" id="{2D3059F0-DC9F-4D35-BD79-67052A7FB63B}"/>
              </a:ext>
            </a:extLst>
          </p:cNvPr>
          <p:cNvSpPr txBox="1"/>
          <p:nvPr/>
        </p:nvSpPr>
        <p:spPr>
          <a:xfrm>
            <a:off x="3211958" y="3500794"/>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&gt;$29Bn</a:t>
            </a:r>
            <a:r>
              <a:rPr lang="en-US" sz="1100" dirty="0">
                <a:solidFill>
                  <a:schemeClr val="tx2"/>
                </a:solidFill>
              </a:rPr>
              <a:t/>
            </a:r>
            <a:br>
              <a:rPr lang="en-US" sz="1100" dirty="0">
                <a:solidFill>
                  <a:schemeClr val="tx2"/>
                </a:solidFill>
              </a:rPr>
            </a:br>
            <a:r>
              <a:rPr lang="en-US" sz="1100" dirty="0">
                <a:solidFill>
                  <a:schemeClr val="tx2"/>
                </a:solidFill>
              </a:rPr>
              <a:t>in revenue</a:t>
            </a:r>
          </a:p>
        </p:txBody>
      </p:sp>
      <p:sp>
        <p:nvSpPr>
          <p:cNvPr id="68" name="TextBox 67">
            <a:extLst>
              <a:ext uri="{FF2B5EF4-FFF2-40B4-BE49-F238E27FC236}">
                <a16:creationId xmlns:a16="http://schemas.microsoft.com/office/drawing/2014/main" xmlns="" id="{3BE97941-65E3-46C2-81F9-6D62BA17D0CA}"/>
              </a:ext>
            </a:extLst>
          </p:cNvPr>
          <p:cNvSpPr txBox="1"/>
          <p:nvPr/>
        </p:nvSpPr>
        <p:spPr>
          <a:xfrm>
            <a:off x="4194856" y="3029444"/>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700+</a:t>
            </a:r>
            <a:r>
              <a:rPr lang="en-US" sz="1100" dirty="0">
                <a:solidFill>
                  <a:schemeClr val="tx2"/>
                </a:solidFill>
              </a:rPr>
              <a:t/>
            </a:r>
            <a:br>
              <a:rPr lang="en-US" sz="1100" dirty="0">
                <a:solidFill>
                  <a:schemeClr val="tx2"/>
                </a:solidFill>
              </a:rPr>
            </a:br>
            <a:r>
              <a:rPr lang="en-US" sz="1100" dirty="0">
                <a:solidFill>
                  <a:schemeClr val="tx2"/>
                </a:solidFill>
              </a:rPr>
              <a:t>offices</a:t>
            </a:r>
          </a:p>
        </p:txBody>
      </p:sp>
      <p:sp>
        <p:nvSpPr>
          <p:cNvPr id="69" name="TextBox 68">
            <a:extLst>
              <a:ext uri="{FF2B5EF4-FFF2-40B4-BE49-F238E27FC236}">
                <a16:creationId xmlns:a16="http://schemas.microsoft.com/office/drawing/2014/main" xmlns="" id="{EC4A50BA-77A4-4794-A18A-1BCBDA612848}"/>
              </a:ext>
            </a:extLst>
          </p:cNvPr>
          <p:cNvSpPr txBox="1"/>
          <p:nvPr/>
        </p:nvSpPr>
        <p:spPr>
          <a:xfrm>
            <a:off x="5036177" y="2441590"/>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207,000+</a:t>
            </a:r>
            <a:r>
              <a:rPr lang="en-US" sz="1100" dirty="0">
                <a:solidFill>
                  <a:schemeClr val="tx2"/>
                </a:solidFill>
              </a:rPr>
              <a:t/>
            </a:r>
            <a:br>
              <a:rPr lang="en-US" sz="1100" dirty="0">
                <a:solidFill>
                  <a:schemeClr val="tx2"/>
                </a:solidFill>
              </a:rPr>
            </a:br>
            <a:r>
              <a:rPr lang="en-US" sz="1100" dirty="0">
                <a:solidFill>
                  <a:schemeClr val="tx2"/>
                </a:solidFill>
              </a:rPr>
              <a:t>professionals</a:t>
            </a:r>
          </a:p>
        </p:txBody>
      </p:sp>
      <p:sp>
        <p:nvSpPr>
          <p:cNvPr id="70" name="TextBox 69">
            <a:extLst>
              <a:ext uri="{FF2B5EF4-FFF2-40B4-BE49-F238E27FC236}">
                <a16:creationId xmlns:a16="http://schemas.microsoft.com/office/drawing/2014/main" xmlns="" id="{635F34BC-932F-42E9-8095-101E3660D5E8}"/>
              </a:ext>
            </a:extLst>
          </p:cNvPr>
          <p:cNvSpPr txBox="1"/>
          <p:nvPr/>
        </p:nvSpPr>
        <p:spPr>
          <a:xfrm>
            <a:off x="5914064" y="3643822"/>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153</a:t>
            </a:r>
            <a:r>
              <a:rPr lang="en-US" sz="1100" dirty="0">
                <a:solidFill>
                  <a:schemeClr val="tx2"/>
                </a:solidFill>
              </a:rPr>
              <a:t/>
            </a:r>
            <a:br>
              <a:rPr lang="en-US" sz="1100" dirty="0">
                <a:solidFill>
                  <a:schemeClr val="tx2"/>
                </a:solidFill>
              </a:rPr>
            </a:br>
            <a:r>
              <a:rPr lang="en-US" sz="1100" dirty="0">
                <a:solidFill>
                  <a:schemeClr val="tx2"/>
                </a:solidFill>
              </a:rPr>
              <a:t>Countries operational</a:t>
            </a:r>
          </a:p>
        </p:txBody>
      </p:sp>
      <p:sp>
        <p:nvSpPr>
          <p:cNvPr id="71" name="TextBox 70">
            <a:extLst>
              <a:ext uri="{FF2B5EF4-FFF2-40B4-BE49-F238E27FC236}">
                <a16:creationId xmlns:a16="http://schemas.microsoft.com/office/drawing/2014/main" xmlns="" id="{E637E5A4-D63E-4D12-B0C5-18B22F0253E6}"/>
              </a:ext>
            </a:extLst>
          </p:cNvPr>
          <p:cNvSpPr txBox="1"/>
          <p:nvPr/>
        </p:nvSpPr>
        <p:spPr>
          <a:xfrm>
            <a:off x="1008279" y="3440132"/>
            <a:ext cx="1396455" cy="305354"/>
          </a:xfrm>
          <a:prstGeom prst="rect">
            <a:avLst/>
          </a:prstGeom>
          <a:noFill/>
        </p:spPr>
        <p:txBody>
          <a:bodyPr wrap="square" lIns="0" tIns="54610" rIns="54610" bIns="54610" rtlCol="0">
            <a:noAutofit/>
          </a:bodyPr>
          <a:lstStyle/>
          <a:p>
            <a:pPr lvl="0">
              <a:defRPr/>
            </a:pPr>
            <a:r>
              <a:rPr lang="en-US" sz="900" b="1" dirty="0">
                <a:solidFill>
                  <a:schemeClr val="accent4"/>
                </a:solidFill>
              </a:rPr>
              <a:t>D365 Delivery </a:t>
            </a:r>
            <a:br>
              <a:rPr lang="en-US" sz="900" b="1" dirty="0">
                <a:solidFill>
                  <a:schemeClr val="accent4"/>
                </a:solidFill>
              </a:rPr>
            </a:br>
            <a:r>
              <a:rPr lang="en-US" sz="900" b="1" dirty="0">
                <a:solidFill>
                  <a:schemeClr val="accent4"/>
                </a:solidFill>
              </a:rPr>
              <a:t>Centers</a:t>
            </a:r>
          </a:p>
          <a:p>
            <a:pPr lvl="0">
              <a:defRPr/>
            </a:pPr>
            <a:r>
              <a:rPr lang="en-US" sz="900" b="1" dirty="0">
                <a:solidFill>
                  <a:schemeClr val="accent1"/>
                </a:solidFill>
              </a:rPr>
              <a:t>India </a:t>
            </a:r>
          </a:p>
          <a:p>
            <a:pPr lvl="0">
              <a:defRPr/>
            </a:pPr>
            <a:r>
              <a:rPr lang="en-US" sz="900" b="1" dirty="0">
                <a:solidFill>
                  <a:schemeClr val="accent1"/>
                </a:solidFill>
              </a:rPr>
              <a:t>Malta</a:t>
            </a:r>
          </a:p>
        </p:txBody>
      </p:sp>
      <p:grpSp>
        <p:nvGrpSpPr>
          <p:cNvPr id="72" name="Group 71">
            <a:extLst>
              <a:ext uri="{FF2B5EF4-FFF2-40B4-BE49-F238E27FC236}">
                <a16:creationId xmlns:a16="http://schemas.microsoft.com/office/drawing/2014/main" xmlns="" id="{444E0681-FDF8-4DAB-A211-E5D8C3B2E42F}"/>
              </a:ext>
            </a:extLst>
          </p:cNvPr>
          <p:cNvGrpSpPr/>
          <p:nvPr/>
        </p:nvGrpSpPr>
        <p:grpSpPr>
          <a:xfrm>
            <a:off x="7125396" y="1698925"/>
            <a:ext cx="2355154" cy="621687"/>
            <a:chOff x="7128388" y="1920240"/>
            <a:chExt cx="2355154" cy="621687"/>
          </a:xfrm>
        </p:grpSpPr>
        <p:sp>
          <p:nvSpPr>
            <p:cNvPr id="73" name="Rectangle 72">
              <a:extLst>
                <a:ext uri="{FF2B5EF4-FFF2-40B4-BE49-F238E27FC236}">
                  <a16:creationId xmlns:a16="http://schemas.microsoft.com/office/drawing/2014/main" xmlns="" id="{999AC14A-BCEA-4F24-92A8-7F71F3A8E057}"/>
                </a:ext>
              </a:extLst>
            </p:cNvPr>
            <p:cNvSpPr/>
            <p:nvPr/>
          </p:nvSpPr>
          <p:spPr>
            <a:xfrm>
              <a:off x="7128580" y="1920240"/>
              <a:ext cx="2354962" cy="621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54610" rIns="54610" bIns="54610" rtlCol="0" anchor="ctr"/>
            <a:lstStyle/>
            <a:p>
              <a:r>
                <a:rPr lang="en-US" sz="1200" b="1" dirty="0"/>
                <a:t>Global KPMG </a:t>
              </a:r>
              <a:r>
                <a:rPr lang="en-US" sz="1200" b="1" dirty="0" smtClean="0"/>
                <a:t>Cyber </a:t>
              </a:r>
              <a:r>
                <a:rPr lang="en-US" sz="1200" b="1" dirty="0"/>
                <a:t>Practice Team Members</a:t>
              </a:r>
              <a:endParaRPr lang="en-US" sz="1100" b="1" dirty="0">
                <a:solidFill>
                  <a:schemeClr val="bg1"/>
                </a:solidFill>
              </a:endParaRPr>
            </a:p>
          </p:txBody>
        </p:sp>
        <p:sp>
          <p:nvSpPr>
            <p:cNvPr id="74" name="Isosceles Triangle 73">
              <a:extLst>
                <a:ext uri="{FF2B5EF4-FFF2-40B4-BE49-F238E27FC236}">
                  <a16:creationId xmlns:a16="http://schemas.microsoft.com/office/drawing/2014/main" xmlns="" id="{CB41248C-2687-48BD-B7A1-32DCF44E1C49}"/>
                </a:ext>
              </a:extLst>
            </p:cNvPr>
            <p:cNvSpPr/>
            <p:nvPr/>
          </p:nvSpPr>
          <p:spPr>
            <a:xfrm flipH="1" flipV="1">
              <a:off x="7128388" y="1920240"/>
              <a:ext cx="215203" cy="18552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sp>
        <p:nvSpPr>
          <p:cNvPr id="75" name="Rectangle 74">
            <a:extLst>
              <a:ext uri="{FF2B5EF4-FFF2-40B4-BE49-F238E27FC236}">
                <a16:creationId xmlns:a16="http://schemas.microsoft.com/office/drawing/2014/main" xmlns="" id="{6C0F21B0-6F63-4884-BB82-524ACF081390}"/>
              </a:ext>
            </a:extLst>
          </p:cNvPr>
          <p:cNvSpPr/>
          <p:nvPr/>
        </p:nvSpPr>
        <p:spPr>
          <a:xfrm>
            <a:off x="8041152" y="2392986"/>
            <a:ext cx="1549556" cy="222832"/>
          </a:xfrm>
          <a:prstGeom prst="rect">
            <a:avLst/>
          </a:prstGeom>
        </p:spPr>
        <p:txBody>
          <a:bodyPr lIns="0" tIns="0" rIns="0" anchor="ctr" anchorCtr="0">
            <a:noAutofit/>
          </a:bodyPr>
          <a:lstStyle/>
          <a:p>
            <a:pPr algn="ctr"/>
            <a:r>
              <a:rPr lang="en-US" sz="1100" b="1" dirty="0">
                <a:solidFill>
                  <a:schemeClr val="tx2"/>
                </a:solidFill>
              </a:rPr>
              <a:t>In the United States</a:t>
            </a:r>
          </a:p>
        </p:txBody>
      </p:sp>
      <p:grpSp>
        <p:nvGrpSpPr>
          <p:cNvPr id="76" name="Group 75">
            <a:extLst>
              <a:ext uri="{FF2B5EF4-FFF2-40B4-BE49-F238E27FC236}">
                <a16:creationId xmlns:a16="http://schemas.microsoft.com/office/drawing/2014/main" xmlns="" id="{A80FE898-59E9-4066-99DE-889F931BFFA8}"/>
              </a:ext>
            </a:extLst>
          </p:cNvPr>
          <p:cNvGrpSpPr/>
          <p:nvPr/>
        </p:nvGrpSpPr>
        <p:grpSpPr>
          <a:xfrm>
            <a:off x="7014715" y="2852368"/>
            <a:ext cx="385700" cy="382312"/>
            <a:chOff x="1335664" y="1322388"/>
            <a:chExt cx="949290" cy="940952"/>
          </a:xfrm>
        </p:grpSpPr>
        <p:sp>
          <p:nvSpPr>
            <p:cNvPr id="77" name="Rectangle: Single Corner Snipped 76">
              <a:extLst>
                <a:ext uri="{FF2B5EF4-FFF2-40B4-BE49-F238E27FC236}">
                  <a16:creationId xmlns:a16="http://schemas.microsoft.com/office/drawing/2014/main" xmlns="" id="{712415B0-64CB-4349-B593-0F9185770427}"/>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78" name="Group 77">
              <a:extLst>
                <a:ext uri="{FF2B5EF4-FFF2-40B4-BE49-F238E27FC236}">
                  <a16:creationId xmlns:a16="http://schemas.microsoft.com/office/drawing/2014/main" xmlns="" id="{9D180569-3CE6-4A6E-B48A-BF1AFDF8CCD3}"/>
                </a:ext>
              </a:extLst>
            </p:cNvPr>
            <p:cNvGrpSpPr/>
            <p:nvPr/>
          </p:nvGrpSpPr>
          <p:grpSpPr>
            <a:xfrm rot="5400000">
              <a:off x="2025700" y="1773973"/>
              <a:ext cx="460013" cy="58491"/>
              <a:chOff x="5781676" y="4552951"/>
              <a:chExt cx="731036" cy="107578"/>
            </a:xfrm>
            <a:solidFill>
              <a:schemeClr val="bg1"/>
            </a:solidFill>
          </p:grpSpPr>
          <p:sp>
            <p:nvSpPr>
              <p:cNvPr id="79" name="Rectangle 78">
                <a:extLst>
                  <a:ext uri="{FF2B5EF4-FFF2-40B4-BE49-F238E27FC236}">
                    <a16:creationId xmlns:a16="http://schemas.microsoft.com/office/drawing/2014/main" xmlns="" id="{B308A3F1-A790-4C01-A0EE-18A026BBF733}"/>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0" name="Rectangle 79">
                <a:extLst>
                  <a:ext uri="{FF2B5EF4-FFF2-40B4-BE49-F238E27FC236}">
                    <a16:creationId xmlns:a16="http://schemas.microsoft.com/office/drawing/2014/main" xmlns="" id="{1A7DF2E2-08A7-4A86-8C26-A8B399634235}"/>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1" name="Rectangle 80">
                <a:extLst>
                  <a:ext uri="{FF2B5EF4-FFF2-40B4-BE49-F238E27FC236}">
                    <a16:creationId xmlns:a16="http://schemas.microsoft.com/office/drawing/2014/main" xmlns="" id="{34507153-8678-4084-8CB6-23CCF24633EB}"/>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82" name="TextBox 81">
            <a:extLst>
              <a:ext uri="{FF2B5EF4-FFF2-40B4-BE49-F238E27FC236}">
                <a16:creationId xmlns:a16="http://schemas.microsoft.com/office/drawing/2014/main" xmlns="" id="{2D3EE5D6-86EF-438E-B40B-B64BA76BBF4B}"/>
              </a:ext>
            </a:extLst>
          </p:cNvPr>
          <p:cNvSpPr txBox="1"/>
          <p:nvPr/>
        </p:nvSpPr>
        <p:spPr>
          <a:xfrm>
            <a:off x="7445318" y="2890847"/>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2,200+</a:t>
            </a:r>
            <a:r>
              <a:rPr lang="en-US" sz="1100" dirty="0">
                <a:solidFill>
                  <a:schemeClr val="tx2"/>
                </a:solidFill>
              </a:rPr>
              <a:t/>
            </a:r>
            <a:br>
              <a:rPr lang="en-US" sz="1100" dirty="0">
                <a:solidFill>
                  <a:schemeClr val="tx2"/>
                </a:solidFill>
              </a:rPr>
            </a:br>
            <a:r>
              <a:rPr lang="en-US" sz="1100" dirty="0">
                <a:solidFill>
                  <a:schemeClr val="tx2"/>
                </a:solidFill>
              </a:rPr>
              <a:t>partners</a:t>
            </a:r>
          </a:p>
        </p:txBody>
      </p:sp>
      <p:grpSp>
        <p:nvGrpSpPr>
          <p:cNvPr id="83" name="Group 82">
            <a:extLst>
              <a:ext uri="{FF2B5EF4-FFF2-40B4-BE49-F238E27FC236}">
                <a16:creationId xmlns:a16="http://schemas.microsoft.com/office/drawing/2014/main" xmlns="" id="{613419CF-A0F8-491E-9214-1E048111650E}"/>
              </a:ext>
            </a:extLst>
          </p:cNvPr>
          <p:cNvGrpSpPr/>
          <p:nvPr/>
        </p:nvGrpSpPr>
        <p:grpSpPr>
          <a:xfrm>
            <a:off x="7372582" y="3367816"/>
            <a:ext cx="385700" cy="382312"/>
            <a:chOff x="1335664" y="1322388"/>
            <a:chExt cx="949290" cy="940952"/>
          </a:xfrm>
        </p:grpSpPr>
        <p:sp>
          <p:nvSpPr>
            <p:cNvPr id="84" name="Rectangle: Single Corner Snipped 83">
              <a:extLst>
                <a:ext uri="{FF2B5EF4-FFF2-40B4-BE49-F238E27FC236}">
                  <a16:creationId xmlns:a16="http://schemas.microsoft.com/office/drawing/2014/main" xmlns="" id="{8B68A553-B1B9-429F-BFF1-6A9EC3629896}"/>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85" name="Group 84">
              <a:extLst>
                <a:ext uri="{FF2B5EF4-FFF2-40B4-BE49-F238E27FC236}">
                  <a16:creationId xmlns:a16="http://schemas.microsoft.com/office/drawing/2014/main" xmlns="" id="{D2BB5666-9243-4221-88AC-18DBE48626AB}"/>
                </a:ext>
              </a:extLst>
            </p:cNvPr>
            <p:cNvGrpSpPr/>
            <p:nvPr/>
          </p:nvGrpSpPr>
          <p:grpSpPr>
            <a:xfrm rot="5400000">
              <a:off x="2025700" y="1773973"/>
              <a:ext cx="460013" cy="58491"/>
              <a:chOff x="5781676" y="4552951"/>
              <a:chExt cx="731036" cy="107578"/>
            </a:xfrm>
            <a:solidFill>
              <a:schemeClr val="bg1"/>
            </a:solidFill>
          </p:grpSpPr>
          <p:sp>
            <p:nvSpPr>
              <p:cNvPr id="86" name="Rectangle 85">
                <a:extLst>
                  <a:ext uri="{FF2B5EF4-FFF2-40B4-BE49-F238E27FC236}">
                    <a16:creationId xmlns:a16="http://schemas.microsoft.com/office/drawing/2014/main" xmlns="" id="{D37D3A80-5254-4283-922A-07E2BFBC63B3}"/>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7" name="Rectangle 86">
                <a:extLst>
                  <a:ext uri="{FF2B5EF4-FFF2-40B4-BE49-F238E27FC236}">
                    <a16:creationId xmlns:a16="http://schemas.microsoft.com/office/drawing/2014/main" xmlns="" id="{37A4FCE8-76DB-4903-84EC-CF3C54D5213C}"/>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8" name="Rectangle 87">
                <a:extLst>
                  <a:ext uri="{FF2B5EF4-FFF2-40B4-BE49-F238E27FC236}">
                    <a16:creationId xmlns:a16="http://schemas.microsoft.com/office/drawing/2014/main" xmlns="" id="{5EEC997A-FC66-47B9-BD04-2494146D928C}"/>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89" name="TextBox 88">
            <a:extLst>
              <a:ext uri="{FF2B5EF4-FFF2-40B4-BE49-F238E27FC236}">
                <a16:creationId xmlns:a16="http://schemas.microsoft.com/office/drawing/2014/main" xmlns="" id="{97A5143D-5CE2-4762-9C74-39F16043EFF9}"/>
              </a:ext>
            </a:extLst>
          </p:cNvPr>
          <p:cNvSpPr txBox="1"/>
          <p:nvPr/>
        </p:nvSpPr>
        <p:spPr>
          <a:xfrm>
            <a:off x="7803185" y="3406295"/>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50</a:t>
            </a:r>
            <a:r>
              <a:rPr lang="en-US" sz="1100" dirty="0">
                <a:solidFill>
                  <a:schemeClr val="tx2"/>
                </a:solidFill>
              </a:rPr>
              <a:t/>
            </a:r>
            <a:br>
              <a:rPr lang="en-US" sz="1100" dirty="0">
                <a:solidFill>
                  <a:schemeClr val="tx2"/>
                </a:solidFill>
              </a:rPr>
            </a:br>
            <a:r>
              <a:rPr lang="en-US" sz="1100" dirty="0">
                <a:solidFill>
                  <a:schemeClr val="tx2"/>
                </a:solidFill>
              </a:rPr>
              <a:t>States</a:t>
            </a:r>
          </a:p>
        </p:txBody>
      </p:sp>
      <p:grpSp>
        <p:nvGrpSpPr>
          <p:cNvPr id="90" name="Group 89">
            <a:extLst>
              <a:ext uri="{FF2B5EF4-FFF2-40B4-BE49-F238E27FC236}">
                <a16:creationId xmlns:a16="http://schemas.microsoft.com/office/drawing/2014/main" xmlns="" id="{A2F64F4F-06CD-4C7B-94B9-359E052BB5EB}"/>
              </a:ext>
            </a:extLst>
          </p:cNvPr>
          <p:cNvGrpSpPr/>
          <p:nvPr/>
        </p:nvGrpSpPr>
        <p:grpSpPr>
          <a:xfrm>
            <a:off x="7730449" y="3883264"/>
            <a:ext cx="385700" cy="382312"/>
            <a:chOff x="1335664" y="1322388"/>
            <a:chExt cx="949290" cy="940952"/>
          </a:xfrm>
        </p:grpSpPr>
        <p:sp>
          <p:nvSpPr>
            <p:cNvPr id="91" name="Rectangle: Single Corner Snipped 90">
              <a:extLst>
                <a:ext uri="{FF2B5EF4-FFF2-40B4-BE49-F238E27FC236}">
                  <a16:creationId xmlns:a16="http://schemas.microsoft.com/office/drawing/2014/main" xmlns="" id="{71D312D0-3D62-45CB-A020-3A2169AB279A}"/>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92" name="Group 91">
              <a:extLst>
                <a:ext uri="{FF2B5EF4-FFF2-40B4-BE49-F238E27FC236}">
                  <a16:creationId xmlns:a16="http://schemas.microsoft.com/office/drawing/2014/main" xmlns="" id="{D70F1A76-99D4-4C2E-93E0-1EF5867B42B6}"/>
                </a:ext>
              </a:extLst>
            </p:cNvPr>
            <p:cNvGrpSpPr/>
            <p:nvPr/>
          </p:nvGrpSpPr>
          <p:grpSpPr>
            <a:xfrm rot="5400000">
              <a:off x="2025700" y="1773973"/>
              <a:ext cx="460013" cy="58491"/>
              <a:chOff x="5781676" y="4552951"/>
              <a:chExt cx="731036" cy="107578"/>
            </a:xfrm>
            <a:solidFill>
              <a:schemeClr val="bg1"/>
            </a:solidFill>
          </p:grpSpPr>
          <p:sp>
            <p:nvSpPr>
              <p:cNvPr id="93" name="Rectangle 92">
                <a:extLst>
                  <a:ext uri="{FF2B5EF4-FFF2-40B4-BE49-F238E27FC236}">
                    <a16:creationId xmlns:a16="http://schemas.microsoft.com/office/drawing/2014/main" xmlns="" id="{88C9C3DE-158C-46AC-ADA5-F3453CBD0253}"/>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94" name="Rectangle 93">
                <a:extLst>
                  <a:ext uri="{FF2B5EF4-FFF2-40B4-BE49-F238E27FC236}">
                    <a16:creationId xmlns:a16="http://schemas.microsoft.com/office/drawing/2014/main" xmlns="" id="{7EDC33DE-2184-44D6-B9EB-B33752A63A82}"/>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95" name="Rectangle 94">
                <a:extLst>
                  <a:ext uri="{FF2B5EF4-FFF2-40B4-BE49-F238E27FC236}">
                    <a16:creationId xmlns:a16="http://schemas.microsoft.com/office/drawing/2014/main" xmlns="" id="{C3CD56E1-0E9F-4FAA-A40E-2D06AB14E51F}"/>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96" name="TextBox 95">
            <a:extLst>
              <a:ext uri="{FF2B5EF4-FFF2-40B4-BE49-F238E27FC236}">
                <a16:creationId xmlns:a16="http://schemas.microsoft.com/office/drawing/2014/main" xmlns="" id="{EFE9C30C-43AF-4F5A-AF7B-827935CE77F2}"/>
              </a:ext>
            </a:extLst>
          </p:cNvPr>
          <p:cNvSpPr txBox="1"/>
          <p:nvPr/>
        </p:nvSpPr>
        <p:spPr>
          <a:xfrm>
            <a:off x="8161052" y="3921743"/>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100</a:t>
            </a:r>
            <a:r>
              <a:rPr lang="en-US" sz="1100" dirty="0">
                <a:solidFill>
                  <a:schemeClr val="tx2"/>
                </a:solidFill>
              </a:rPr>
              <a:t/>
            </a:r>
            <a:br>
              <a:rPr lang="en-US" sz="1100" dirty="0">
                <a:solidFill>
                  <a:schemeClr val="tx2"/>
                </a:solidFill>
              </a:rPr>
            </a:br>
            <a:r>
              <a:rPr lang="en-US" sz="1100" dirty="0">
                <a:solidFill>
                  <a:schemeClr val="tx2"/>
                </a:solidFill>
              </a:rPr>
              <a:t>offices</a:t>
            </a:r>
          </a:p>
        </p:txBody>
      </p:sp>
      <p:grpSp>
        <p:nvGrpSpPr>
          <p:cNvPr id="97" name="Group 96">
            <a:extLst>
              <a:ext uri="{FF2B5EF4-FFF2-40B4-BE49-F238E27FC236}">
                <a16:creationId xmlns:a16="http://schemas.microsoft.com/office/drawing/2014/main" xmlns="" id="{185304BB-8258-423D-960B-3EC3FEC9AA2D}"/>
              </a:ext>
            </a:extLst>
          </p:cNvPr>
          <p:cNvGrpSpPr/>
          <p:nvPr/>
        </p:nvGrpSpPr>
        <p:grpSpPr>
          <a:xfrm>
            <a:off x="8505307" y="2852368"/>
            <a:ext cx="385700" cy="382312"/>
            <a:chOff x="1335664" y="1322388"/>
            <a:chExt cx="949290" cy="940952"/>
          </a:xfrm>
        </p:grpSpPr>
        <p:sp>
          <p:nvSpPr>
            <p:cNvPr id="98" name="Rectangle: Single Corner Snipped 97">
              <a:extLst>
                <a:ext uri="{FF2B5EF4-FFF2-40B4-BE49-F238E27FC236}">
                  <a16:creationId xmlns:a16="http://schemas.microsoft.com/office/drawing/2014/main" xmlns="" id="{E1609D19-9615-4093-AB5A-7CC33DDC9ADA}"/>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99" name="Group 98">
              <a:extLst>
                <a:ext uri="{FF2B5EF4-FFF2-40B4-BE49-F238E27FC236}">
                  <a16:creationId xmlns:a16="http://schemas.microsoft.com/office/drawing/2014/main" xmlns="" id="{1682C2D6-D7E7-4063-8163-A7D80EC2E230}"/>
                </a:ext>
              </a:extLst>
            </p:cNvPr>
            <p:cNvGrpSpPr/>
            <p:nvPr/>
          </p:nvGrpSpPr>
          <p:grpSpPr>
            <a:xfrm rot="5400000">
              <a:off x="2025700" y="1773973"/>
              <a:ext cx="460013" cy="58491"/>
              <a:chOff x="5781676" y="4552951"/>
              <a:chExt cx="731036" cy="107578"/>
            </a:xfrm>
            <a:solidFill>
              <a:schemeClr val="bg1"/>
            </a:solidFill>
          </p:grpSpPr>
          <p:sp>
            <p:nvSpPr>
              <p:cNvPr id="100" name="Rectangle 99">
                <a:extLst>
                  <a:ext uri="{FF2B5EF4-FFF2-40B4-BE49-F238E27FC236}">
                    <a16:creationId xmlns:a16="http://schemas.microsoft.com/office/drawing/2014/main" xmlns="" id="{1F32CBEF-E7FC-4132-ACB9-2D0DE1F42CEF}"/>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1" name="Rectangle 100">
                <a:extLst>
                  <a:ext uri="{FF2B5EF4-FFF2-40B4-BE49-F238E27FC236}">
                    <a16:creationId xmlns:a16="http://schemas.microsoft.com/office/drawing/2014/main" xmlns="" id="{2CB62619-6097-4CE5-B33B-F38D2DC059E8}"/>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2" name="Rectangle 101">
                <a:extLst>
                  <a:ext uri="{FF2B5EF4-FFF2-40B4-BE49-F238E27FC236}">
                    <a16:creationId xmlns:a16="http://schemas.microsoft.com/office/drawing/2014/main" xmlns="" id="{D2C4762D-2E2D-4055-B67B-D7F0235FD366}"/>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103" name="TextBox 102">
            <a:extLst>
              <a:ext uri="{FF2B5EF4-FFF2-40B4-BE49-F238E27FC236}">
                <a16:creationId xmlns:a16="http://schemas.microsoft.com/office/drawing/2014/main" xmlns="" id="{23CE92B0-EAD6-4D7A-8F28-6CBD59C1E2F0}"/>
              </a:ext>
            </a:extLst>
          </p:cNvPr>
          <p:cNvSpPr txBox="1"/>
          <p:nvPr/>
        </p:nvSpPr>
        <p:spPr>
          <a:xfrm>
            <a:off x="8935910" y="2890847"/>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$9.5Bn</a:t>
            </a:r>
            <a:r>
              <a:rPr lang="en-US" sz="1100" dirty="0">
                <a:solidFill>
                  <a:schemeClr val="tx2"/>
                </a:solidFill>
              </a:rPr>
              <a:t/>
            </a:r>
            <a:br>
              <a:rPr lang="en-US" sz="1100" dirty="0">
                <a:solidFill>
                  <a:schemeClr val="tx2"/>
                </a:solidFill>
              </a:rPr>
            </a:br>
            <a:r>
              <a:rPr lang="en-US" sz="1100" dirty="0">
                <a:solidFill>
                  <a:schemeClr val="tx2"/>
                </a:solidFill>
              </a:rPr>
              <a:t>in revenue</a:t>
            </a:r>
          </a:p>
        </p:txBody>
      </p:sp>
      <p:grpSp>
        <p:nvGrpSpPr>
          <p:cNvPr id="104" name="Group 103">
            <a:extLst>
              <a:ext uri="{FF2B5EF4-FFF2-40B4-BE49-F238E27FC236}">
                <a16:creationId xmlns:a16="http://schemas.microsoft.com/office/drawing/2014/main" xmlns="" id="{B78FFA5A-33FE-4289-94BB-83AD2CCDF86B}"/>
              </a:ext>
            </a:extLst>
          </p:cNvPr>
          <p:cNvGrpSpPr/>
          <p:nvPr/>
        </p:nvGrpSpPr>
        <p:grpSpPr>
          <a:xfrm>
            <a:off x="8863174" y="3367816"/>
            <a:ext cx="385700" cy="382312"/>
            <a:chOff x="1335664" y="1322388"/>
            <a:chExt cx="949290" cy="940952"/>
          </a:xfrm>
        </p:grpSpPr>
        <p:sp>
          <p:nvSpPr>
            <p:cNvPr id="105" name="Rectangle: Single Corner Snipped 104">
              <a:extLst>
                <a:ext uri="{FF2B5EF4-FFF2-40B4-BE49-F238E27FC236}">
                  <a16:creationId xmlns:a16="http://schemas.microsoft.com/office/drawing/2014/main" xmlns="" id="{91D539CC-F2C4-42DD-AA8E-25CD12018D98}"/>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06" name="Group 105">
              <a:extLst>
                <a:ext uri="{FF2B5EF4-FFF2-40B4-BE49-F238E27FC236}">
                  <a16:creationId xmlns:a16="http://schemas.microsoft.com/office/drawing/2014/main" xmlns="" id="{0B21D61B-CF10-41C3-9B7C-0FAB42D2C3C0}"/>
                </a:ext>
              </a:extLst>
            </p:cNvPr>
            <p:cNvGrpSpPr/>
            <p:nvPr/>
          </p:nvGrpSpPr>
          <p:grpSpPr>
            <a:xfrm rot="5400000">
              <a:off x="2025700" y="1773973"/>
              <a:ext cx="460013" cy="58491"/>
              <a:chOff x="5781676" y="4552951"/>
              <a:chExt cx="731036" cy="107578"/>
            </a:xfrm>
            <a:solidFill>
              <a:schemeClr val="bg1"/>
            </a:solidFill>
          </p:grpSpPr>
          <p:sp>
            <p:nvSpPr>
              <p:cNvPr id="107" name="Rectangle 106">
                <a:extLst>
                  <a:ext uri="{FF2B5EF4-FFF2-40B4-BE49-F238E27FC236}">
                    <a16:creationId xmlns:a16="http://schemas.microsoft.com/office/drawing/2014/main" xmlns="" id="{5251B66A-8847-4A04-8437-301AE93327BB}"/>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8" name="Rectangle 107">
                <a:extLst>
                  <a:ext uri="{FF2B5EF4-FFF2-40B4-BE49-F238E27FC236}">
                    <a16:creationId xmlns:a16="http://schemas.microsoft.com/office/drawing/2014/main" xmlns="" id="{120E977D-CD0E-435C-8066-84ED18FB4C5B}"/>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9" name="Rectangle 108">
                <a:extLst>
                  <a:ext uri="{FF2B5EF4-FFF2-40B4-BE49-F238E27FC236}">
                    <a16:creationId xmlns:a16="http://schemas.microsoft.com/office/drawing/2014/main" xmlns="" id="{5A69D26C-46F1-488D-8BE2-C91E2E2B8525}"/>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110" name="TextBox 109">
            <a:extLst>
              <a:ext uri="{FF2B5EF4-FFF2-40B4-BE49-F238E27FC236}">
                <a16:creationId xmlns:a16="http://schemas.microsoft.com/office/drawing/2014/main" xmlns="" id="{7C4958B5-5DBD-4A47-9940-19B4D860414A}"/>
              </a:ext>
            </a:extLst>
          </p:cNvPr>
          <p:cNvSpPr txBox="1"/>
          <p:nvPr/>
        </p:nvSpPr>
        <p:spPr>
          <a:xfrm>
            <a:off x="9293777" y="3406295"/>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35,000+</a:t>
            </a:r>
            <a:r>
              <a:rPr lang="en-US" sz="1100" dirty="0">
                <a:solidFill>
                  <a:schemeClr val="tx2"/>
                </a:solidFill>
              </a:rPr>
              <a:t/>
            </a:r>
            <a:br>
              <a:rPr lang="en-US" sz="1100" dirty="0">
                <a:solidFill>
                  <a:schemeClr val="tx2"/>
                </a:solidFill>
              </a:rPr>
            </a:br>
            <a:r>
              <a:rPr lang="en-US" sz="1100" dirty="0">
                <a:solidFill>
                  <a:schemeClr val="tx2"/>
                </a:solidFill>
              </a:rPr>
              <a:t>professionals</a:t>
            </a:r>
          </a:p>
        </p:txBody>
      </p:sp>
      <p:grpSp>
        <p:nvGrpSpPr>
          <p:cNvPr id="111" name="Group 110">
            <a:extLst>
              <a:ext uri="{FF2B5EF4-FFF2-40B4-BE49-F238E27FC236}">
                <a16:creationId xmlns:a16="http://schemas.microsoft.com/office/drawing/2014/main" xmlns="" id="{071AA91B-6CFC-4FD4-9560-09A9BB6B2893}"/>
              </a:ext>
            </a:extLst>
          </p:cNvPr>
          <p:cNvGrpSpPr/>
          <p:nvPr/>
        </p:nvGrpSpPr>
        <p:grpSpPr>
          <a:xfrm>
            <a:off x="7089438" y="2912552"/>
            <a:ext cx="236254" cy="236262"/>
            <a:chOff x="1101720" y="2454404"/>
            <a:chExt cx="103188" cy="103191"/>
          </a:xfrm>
          <a:solidFill>
            <a:schemeClr val="bg1"/>
          </a:solidFill>
        </p:grpSpPr>
        <p:sp>
          <p:nvSpPr>
            <p:cNvPr id="112" name="Oval 563">
              <a:extLst>
                <a:ext uri="{FF2B5EF4-FFF2-40B4-BE49-F238E27FC236}">
                  <a16:creationId xmlns:a16="http://schemas.microsoft.com/office/drawing/2014/main" xmlns="" id="{9D36B0D2-6E5B-4163-8C81-ED55DF05FB37}"/>
                </a:ext>
              </a:extLst>
            </p:cNvPr>
            <p:cNvSpPr>
              <a:spLocks noChangeArrowheads="1"/>
            </p:cNvSpPr>
            <p:nvPr/>
          </p:nvSpPr>
          <p:spPr bwMode="auto">
            <a:xfrm>
              <a:off x="1119183" y="2454404"/>
              <a:ext cx="31750" cy="3333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564">
              <a:extLst>
                <a:ext uri="{FF2B5EF4-FFF2-40B4-BE49-F238E27FC236}">
                  <a16:creationId xmlns:a16="http://schemas.microsoft.com/office/drawing/2014/main" xmlns="" id="{C9D2DE9E-C9A9-437D-AE7A-B457B3E25950}"/>
                </a:ext>
              </a:extLst>
            </p:cNvPr>
            <p:cNvSpPr>
              <a:spLocks noEditPoints="1"/>
            </p:cNvSpPr>
            <p:nvPr/>
          </p:nvSpPr>
          <p:spPr bwMode="auto">
            <a:xfrm>
              <a:off x="1141408" y="2495681"/>
              <a:ext cx="63500" cy="61914"/>
            </a:xfrm>
            <a:custGeom>
              <a:avLst/>
              <a:gdLst>
                <a:gd name="T0" fmla="*/ 100 w 117"/>
                <a:gd name="T1" fmla="*/ 32 h 116"/>
                <a:gd name="T2" fmla="*/ 97 w 117"/>
                <a:gd name="T3" fmla="*/ 14 h 116"/>
                <a:gd name="T4" fmla="*/ 69 w 117"/>
                <a:gd name="T5" fmla="*/ 10 h 116"/>
                <a:gd name="T6" fmla="*/ 54 w 117"/>
                <a:gd name="T7" fmla="*/ 0 h 116"/>
                <a:gd name="T8" fmla="*/ 32 w 117"/>
                <a:gd name="T9" fmla="*/ 17 h 116"/>
                <a:gd name="T10" fmla="*/ 15 w 117"/>
                <a:gd name="T11" fmla="*/ 20 h 116"/>
                <a:gd name="T12" fmla="*/ 10 w 117"/>
                <a:gd name="T13" fmla="*/ 48 h 116"/>
                <a:gd name="T14" fmla="*/ 0 w 117"/>
                <a:gd name="T15" fmla="*/ 62 h 116"/>
                <a:gd name="T16" fmla="*/ 17 w 117"/>
                <a:gd name="T17" fmla="*/ 85 h 116"/>
                <a:gd name="T18" fmla="*/ 20 w 117"/>
                <a:gd name="T19" fmla="*/ 102 h 116"/>
                <a:gd name="T20" fmla="*/ 48 w 117"/>
                <a:gd name="T21" fmla="*/ 107 h 116"/>
                <a:gd name="T22" fmla="*/ 63 w 117"/>
                <a:gd name="T23" fmla="*/ 116 h 116"/>
                <a:gd name="T24" fmla="*/ 85 w 117"/>
                <a:gd name="T25" fmla="*/ 100 h 116"/>
                <a:gd name="T26" fmla="*/ 102 w 117"/>
                <a:gd name="T27" fmla="*/ 97 h 116"/>
                <a:gd name="T28" fmla="*/ 107 w 117"/>
                <a:gd name="T29" fmla="*/ 69 h 116"/>
                <a:gd name="T30" fmla="*/ 117 w 117"/>
                <a:gd name="T31" fmla="*/ 54 h 116"/>
                <a:gd name="T32" fmla="*/ 72 w 117"/>
                <a:gd name="T33" fmla="*/ 77 h 116"/>
                <a:gd name="T34" fmla="*/ 61 w 117"/>
                <a:gd name="T35" fmla="*/ 91 h 116"/>
                <a:gd name="T36" fmla="*/ 60 w 117"/>
                <a:gd name="T37" fmla="*/ 92 h 116"/>
                <a:gd name="T38" fmla="*/ 56 w 117"/>
                <a:gd name="T39" fmla="*/ 92 h 116"/>
                <a:gd name="T40" fmla="*/ 55 w 117"/>
                <a:gd name="T41" fmla="*/ 83 h 116"/>
                <a:gd name="T42" fmla="*/ 47 w 117"/>
                <a:gd name="T43" fmla="*/ 82 h 116"/>
                <a:gd name="T44" fmla="*/ 45 w 117"/>
                <a:gd name="T45" fmla="*/ 79 h 116"/>
                <a:gd name="T46" fmla="*/ 45 w 117"/>
                <a:gd name="T47" fmla="*/ 76 h 116"/>
                <a:gd name="T48" fmla="*/ 50 w 117"/>
                <a:gd name="T49" fmla="*/ 77 h 116"/>
                <a:gd name="T50" fmla="*/ 66 w 117"/>
                <a:gd name="T51" fmla="*/ 74 h 116"/>
                <a:gd name="T52" fmla="*/ 64 w 117"/>
                <a:gd name="T53" fmla="*/ 62 h 116"/>
                <a:gd name="T54" fmla="*/ 51 w 117"/>
                <a:gd name="T55" fmla="*/ 59 h 116"/>
                <a:gd name="T56" fmla="*/ 42 w 117"/>
                <a:gd name="T57" fmla="*/ 48 h 116"/>
                <a:gd name="T58" fmla="*/ 48 w 117"/>
                <a:gd name="T59" fmla="*/ 36 h 116"/>
                <a:gd name="T60" fmla="*/ 54 w 117"/>
                <a:gd name="T61" fmla="*/ 25 h 116"/>
                <a:gd name="T62" fmla="*/ 56 w 117"/>
                <a:gd name="T63" fmla="*/ 24 h 116"/>
                <a:gd name="T64" fmla="*/ 59 w 117"/>
                <a:gd name="T65" fmla="*/ 25 h 116"/>
                <a:gd name="T66" fmla="*/ 62 w 117"/>
                <a:gd name="T67" fmla="*/ 33 h 116"/>
                <a:gd name="T68" fmla="*/ 67 w 117"/>
                <a:gd name="T69" fmla="*/ 35 h 116"/>
                <a:gd name="T70" fmla="*/ 68 w 117"/>
                <a:gd name="T71" fmla="*/ 36 h 116"/>
                <a:gd name="T72" fmla="*/ 69 w 117"/>
                <a:gd name="T73" fmla="*/ 40 h 116"/>
                <a:gd name="T74" fmla="*/ 67 w 117"/>
                <a:gd name="T75" fmla="*/ 40 h 116"/>
                <a:gd name="T76" fmla="*/ 57 w 117"/>
                <a:gd name="T77" fmla="*/ 39 h 116"/>
                <a:gd name="T78" fmla="*/ 48 w 117"/>
                <a:gd name="T79" fmla="*/ 44 h 116"/>
                <a:gd name="T80" fmla="*/ 53 w 117"/>
                <a:gd name="T81" fmla="*/ 52 h 116"/>
                <a:gd name="T82" fmla="*/ 66 w 117"/>
                <a:gd name="T83" fmla="*/ 56 h 116"/>
                <a:gd name="T84" fmla="*/ 75 w 117"/>
                <a:gd name="T85"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 h="116">
                  <a:moveTo>
                    <a:pt x="110" y="48"/>
                  </a:moveTo>
                  <a:cubicBezTo>
                    <a:pt x="107" y="48"/>
                    <a:pt x="107" y="48"/>
                    <a:pt x="107" y="48"/>
                  </a:cubicBezTo>
                  <a:cubicBezTo>
                    <a:pt x="105" y="42"/>
                    <a:pt x="103" y="37"/>
                    <a:pt x="100" y="32"/>
                  </a:cubicBezTo>
                  <a:cubicBezTo>
                    <a:pt x="102" y="30"/>
                    <a:pt x="102" y="30"/>
                    <a:pt x="102" y="30"/>
                  </a:cubicBezTo>
                  <a:cubicBezTo>
                    <a:pt x="105" y="27"/>
                    <a:pt x="105" y="23"/>
                    <a:pt x="102" y="20"/>
                  </a:cubicBezTo>
                  <a:cubicBezTo>
                    <a:pt x="97" y="14"/>
                    <a:pt x="97" y="14"/>
                    <a:pt x="97" y="14"/>
                  </a:cubicBezTo>
                  <a:cubicBezTo>
                    <a:pt x="94" y="12"/>
                    <a:pt x="90" y="12"/>
                    <a:pt x="87" y="14"/>
                  </a:cubicBezTo>
                  <a:cubicBezTo>
                    <a:pt x="85" y="17"/>
                    <a:pt x="85" y="17"/>
                    <a:pt x="85" y="17"/>
                  </a:cubicBezTo>
                  <a:cubicBezTo>
                    <a:pt x="80" y="14"/>
                    <a:pt x="75" y="11"/>
                    <a:pt x="69" y="10"/>
                  </a:cubicBezTo>
                  <a:cubicBezTo>
                    <a:pt x="69" y="7"/>
                    <a:pt x="69" y="7"/>
                    <a:pt x="69" y="7"/>
                  </a:cubicBezTo>
                  <a:cubicBezTo>
                    <a:pt x="69" y="3"/>
                    <a:pt x="66" y="0"/>
                    <a:pt x="63" y="0"/>
                  </a:cubicBezTo>
                  <a:cubicBezTo>
                    <a:pt x="54" y="0"/>
                    <a:pt x="54" y="0"/>
                    <a:pt x="54" y="0"/>
                  </a:cubicBezTo>
                  <a:cubicBezTo>
                    <a:pt x="51" y="0"/>
                    <a:pt x="48" y="3"/>
                    <a:pt x="48" y="7"/>
                  </a:cubicBezTo>
                  <a:cubicBezTo>
                    <a:pt x="48" y="10"/>
                    <a:pt x="48" y="10"/>
                    <a:pt x="48" y="10"/>
                  </a:cubicBezTo>
                  <a:cubicBezTo>
                    <a:pt x="42" y="11"/>
                    <a:pt x="37" y="14"/>
                    <a:pt x="32" y="17"/>
                  </a:cubicBezTo>
                  <a:cubicBezTo>
                    <a:pt x="30" y="14"/>
                    <a:pt x="30" y="14"/>
                    <a:pt x="30" y="14"/>
                  </a:cubicBezTo>
                  <a:cubicBezTo>
                    <a:pt x="27" y="12"/>
                    <a:pt x="23" y="12"/>
                    <a:pt x="20" y="14"/>
                  </a:cubicBezTo>
                  <a:cubicBezTo>
                    <a:pt x="15" y="20"/>
                    <a:pt x="15" y="20"/>
                    <a:pt x="15" y="20"/>
                  </a:cubicBezTo>
                  <a:cubicBezTo>
                    <a:pt x="12" y="23"/>
                    <a:pt x="12" y="27"/>
                    <a:pt x="15" y="30"/>
                  </a:cubicBezTo>
                  <a:cubicBezTo>
                    <a:pt x="17" y="32"/>
                    <a:pt x="17" y="32"/>
                    <a:pt x="17" y="32"/>
                  </a:cubicBezTo>
                  <a:cubicBezTo>
                    <a:pt x="14" y="37"/>
                    <a:pt x="11" y="42"/>
                    <a:pt x="10" y="48"/>
                  </a:cubicBezTo>
                  <a:cubicBezTo>
                    <a:pt x="7" y="48"/>
                    <a:pt x="7" y="48"/>
                    <a:pt x="7" y="48"/>
                  </a:cubicBezTo>
                  <a:cubicBezTo>
                    <a:pt x="3" y="48"/>
                    <a:pt x="0" y="51"/>
                    <a:pt x="0" y="54"/>
                  </a:cubicBezTo>
                  <a:cubicBezTo>
                    <a:pt x="0" y="62"/>
                    <a:pt x="0" y="62"/>
                    <a:pt x="0" y="62"/>
                  </a:cubicBezTo>
                  <a:cubicBezTo>
                    <a:pt x="0" y="66"/>
                    <a:pt x="3" y="69"/>
                    <a:pt x="7" y="69"/>
                  </a:cubicBezTo>
                  <a:cubicBezTo>
                    <a:pt x="10" y="69"/>
                    <a:pt x="10" y="69"/>
                    <a:pt x="10" y="69"/>
                  </a:cubicBezTo>
                  <a:cubicBezTo>
                    <a:pt x="11" y="75"/>
                    <a:pt x="14" y="80"/>
                    <a:pt x="17" y="85"/>
                  </a:cubicBezTo>
                  <a:cubicBezTo>
                    <a:pt x="15" y="87"/>
                    <a:pt x="15" y="87"/>
                    <a:pt x="15" y="87"/>
                  </a:cubicBezTo>
                  <a:cubicBezTo>
                    <a:pt x="12" y="90"/>
                    <a:pt x="12" y="94"/>
                    <a:pt x="15" y="97"/>
                  </a:cubicBezTo>
                  <a:cubicBezTo>
                    <a:pt x="20" y="102"/>
                    <a:pt x="20" y="102"/>
                    <a:pt x="20" y="102"/>
                  </a:cubicBezTo>
                  <a:cubicBezTo>
                    <a:pt x="23" y="105"/>
                    <a:pt x="27" y="105"/>
                    <a:pt x="30" y="102"/>
                  </a:cubicBezTo>
                  <a:cubicBezTo>
                    <a:pt x="32" y="100"/>
                    <a:pt x="32" y="100"/>
                    <a:pt x="32" y="100"/>
                  </a:cubicBezTo>
                  <a:cubicBezTo>
                    <a:pt x="37" y="103"/>
                    <a:pt x="42" y="105"/>
                    <a:pt x="48" y="107"/>
                  </a:cubicBezTo>
                  <a:cubicBezTo>
                    <a:pt x="48" y="110"/>
                    <a:pt x="48" y="110"/>
                    <a:pt x="48" y="110"/>
                  </a:cubicBezTo>
                  <a:cubicBezTo>
                    <a:pt x="48" y="113"/>
                    <a:pt x="51" y="116"/>
                    <a:pt x="54" y="116"/>
                  </a:cubicBezTo>
                  <a:cubicBezTo>
                    <a:pt x="63" y="116"/>
                    <a:pt x="63" y="116"/>
                    <a:pt x="63" y="116"/>
                  </a:cubicBezTo>
                  <a:cubicBezTo>
                    <a:pt x="66" y="116"/>
                    <a:pt x="69" y="113"/>
                    <a:pt x="69" y="110"/>
                  </a:cubicBezTo>
                  <a:cubicBezTo>
                    <a:pt x="69" y="107"/>
                    <a:pt x="69" y="107"/>
                    <a:pt x="69" y="107"/>
                  </a:cubicBezTo>
                  <a:cubicBezTo>
                    <a:pt x="75" y="105"/>
                    <a:pt x="80" y="103"/>
                    <a:pt x="85" y="100"/>
                  </a:cubicBezTo>
                  <a:cubicBezTo>
                    <a:pt x="87" y="102"/>
                    <a:pt x="87" y="102"/>
                    <a:pt x="87" y="102"/>
                  </a:cubicBezTo>
                  <a:cubicBezTo>
                    <a:pt x="90" y="105"/>
                    <a:pt x="94" y="105"/>
                    <a:pt x="97" y="102"/>
                  </a:cubicBezTo>
                  <a:cubicBezTo>
                    <a:pt x="102" y="97"/>
                    <a:pt x="102" y="97"/>
                    <a:pt x="102" y="97"/>
                  </a:cubicBezTo>
                  <a:cubicBezTo>
                    <a:pt x="105" y="94"/>
                    <a:pt x="105" y="90"/>
                    <a:pt x="102" y="87"/>
                  </a:cubicBezTo>
                  <a:cubicBezTo>
                    <a:pt x="100" y="85"/>
                    <a:pt x="100" y="85"/>
                    <a:pt x="100" y="85"/>
                  </a:cubicBezTo>
                  <a:cubicBezTo>
                    <a:pt x="103" y="80"/>
                    <a:pt x="105" y="75"/>
                    <a:pt x="107" y="69"/>
                  </a:cubicBezTo>
                  <a:cubicBezTo>
                    <a:pt x="110" y="69"/>
                    <a:pt x="110" y="69"/>
                    <a:pt x="110" y="69"/>
                  </a:cubicBezTo>
                  <a:cubicBezTo>
                    <a:pt x="114" y="69"/>
                    <a:pt x="117" y="66"/>
                    <a:pt x="117" y="62"/>
                  </a:cubicBezTo>
                  <a:cubicBezTo>
                    <a:pt x="117" y="54"/>
                    <a:pt x="117" y="54"/>
                    <a:pt x="117" y="54"/>
                  </a:cubicBezTo>
                  <a:cubicBezTo>
                    <a:pt x="117" y="51"/>
                    <a:pt x="114" y="48"/>
                    <a:pt x="110" y="48"/>
                  </a:cubicBezTo>
                  <a:close/>
                  <a:moveTo>
                    <a:pt x="75" y="72"/>
                  </a:moveTo>
                  <a:cubicBezTo>
                    <a:pt x="74" y="74"/>
                    <a:pt x="73" y="76"/>
                    <a:pt x="72" y="77"/>
                  </a:cubicBezTo>
                  <a:cubicBezTo>
                    <a:pt x="71" y="78"/>
                    <a:pt x="69" y="79"/>
                    <a:pt x="67" y="80"/>
                  </a:cubicBezTo>
                  <a:cubicBezTo>
                    <a:pt x="65" y="81"/>
                    <a:pt x="63" y="82"/>
                    <a:pt x="61" y="83"/>
                  </a:cubicBezTo>
                  <a:cubicBezTo>
                    <a:pt x="61" y="91"/>
                    <a:pt x="61" y="91"/>
                    <a:pt x="61" y="91"/>
                  </a:cubicBezTo>
                  <a:cubicBezTo>
                    <a:pt x="61" y="91"/>
                    <a:pt x="61" y="91"/>
                    <a:pt x="61" y="91"/>
                  </a:cubicBezTo>
                  <a:cubicBezTo>
                    <a:pt x="61" y="92"/>
                    <a:pt x="61" y="92"/>
                    <a:pt x="60" y="92"/>
                  </a:cubicBezTo>
                  <a:cubicBezTo>
                    <a:pt x="60" y="92"/>
                    <a:pt x="60" y="92"/>
                    <a:pt x="60" y="92"/>
                  </a:cubicBezTo>
                  <a:cubicBezTo>
                    <a:pt x="59" y="92"/>
                    <a:pt x="59" y="92"/>
                    <a:pt x="58" y="92"/>
                  </a:cubicBezTo>
                  <a:cubicBezTo>
                    <a:pt x="58" y="92"/>
                    <a:pt x="57" y="92"/>
                    <a:pt x="57" y="92"/>
                  </a:cubicBezTo>
                  <a:cubicBezTo>
                    <a:pt x="57" y="92"/>
                    <a:pt x="56" y="92"/>
                    <a:pt x="56" y="92"/>
                  </a:cubicBezTo>
                  <a:cubicBezTo>
                    <a:pt x="56" y="92"/>
                    <a:pt x="56" y="92"/>
                    <a:pt x="56" y="92"/>
                  </a:cubicBezTo>
                  <a:cubicBezTo>
                    <a:pt x="56" y="92"/>
                    <a:pt x="56" y="92"/>
                    <a:pt x="56" y="91"/>
                  </a:cubicBezTo>
                  <a:cubicBezTo>
                    <a:pt x="55" y="83"/>
                    <a:pt x="55" y="83"/>
                    <a:pt x="55" y="83"/>
                  </a:cubicBezTo>
                  <a:cubicBezTo>
                    <a:pt x="54" y="83"/>
                    <a:pt x="53" y="83"/>
                    <a:pt x="52" y="83"/>
                  </a:cubicBezTo>
                  <a:cubicBezTo>
                    <a:pt x="51" y="83"/>
                    <a:pt x="50" y="83"/>
                    <a:pt x="49" y="83"/>
                  </a:cubicBezTo>
                  <a:cubicBezTo>
                    <a:pt x="48" y="82"/>
                    <a:pt x="48" y="82"/>
                    <a:pt x="47" y="82"/>
                  </a:cubicBezTo>
                  <a:cubicBezTo>
                    <a:pt x="46" y="82"/>
                    <a:pt x="46" y="81"/>
                    <a:pt x="46" y="81"/>
                  </a:cubicBezTo>
                  <a:cubicBezTo>
                    <a:pt x="45" y="81"/>
                    <a:pt x="45" y="81"/>
                    <a:pt x="45" y="80"/>
                  </a:cubicBezTo>
                  <a:cubicBezTo>
                    <a:pt x="45" y="80"/>
                    <a:pt x="45" y="79"/>
                    <a:pt x="45" y="79"/>
                  </a:cubicBezTo>
                  <a:cubicBezTo>
                    <a:pt x="44" y="78"/>
                    <a:pt x="44" y="77"/>
                    <a:pt x="44" y="77"/>
                  </a:cubicBezTo>
                  <a:cubicBezTo>
                    <a:pt x="44" y="77"/>
                    <a:pt x="45" y="76"/>
                    <a:pt x="45" y="76"/>
                  </a:cubicBezTo>
                  <a:cubicBezTo>
                    <a:pt x="45" y="76"/>
                    <a:pt x="45" y="76"/>
                    <a:pt x="45" y="76"/>
                  </a:cubicBezTo>
                  <a:cubicBezTo>
                    <a:pt x="45" y="76"/>
                    <a:pt x="45" y="75"/>
                    <a:pt x="45" y="75"/>
                  </a:cubicBezTo>
                  <a:cubicBezTo>
                    <a:pt x="46" y="75"/>
                    <a:pt x="46" y="75"/>
                    <a:pt x="47" y="76"/>
                  </a:cubicBezTo>
                  <a:cubicBezTo>
                    <a:pt x="48" y="76"/>
                    <a:pt x="48" y="76"/>
                    <a:pt x="50" y="77"/>
                  </a:cubicBezTo>
                  <a:cubicBezTo>
                    <a:pt x="51" y="77"/>
                    <a:pt x="52" y="77"/>
                    <a:pt x="53" y="77"/>
                  </a:cubicBezTo>
                  <a:cubicBezTo>
                    <a:pt x="55" y="78"/>
                    <a:pt x="57" y="78"/>
                    <a:pt x="59" y="77"/>
                  </a:cubicBezTo>
                  <a:cubicBezTo>
                    <a:pt x="62" y="77"/>
                    <a:pt x="65" y="76"/>
                    <a:pt x="66" y="74"/>
                  </a:cubicBezTo>
                  <a:cubicBezTo>
                    <a:pt x="68" y="72"/>
                    <a:pt x="69" y="70"/>
                    <a:pt x="69" y="68"/>
                  </a:cubicBezTo>
                  <a:cubicBezTo>
                    <a:pt x="68" y="67"/>
                    <a:pt x="68" y="65"/>
                    <a:pt x="67" y="64"/>
                  </a:cubicBezTo>
                  <a:cubicBezTo>
                    <a:pt x="66" y="64"/>
                    <a:pt x="65" y="63"/>
                    <a:pt x="64" y="62"/>
                  </a:cubicBezTo>
                  <a:cubicBezTo>
                    <a:pt x="63" y="62"/>
                    <a:pt x="61" y="61"/>
                    <a:pt x="60" y="61"/>
                  </a:cubicBezTo>
                  <a:cubicBezTo>
                    <a:pt x="58" y="61"/>
                    <a:pt x="57" y="60"/>
                    <a:pt x="55" y="60"/>
                  </a:cubicBezTo>
                  <a:cubicBezTo>
                    <a:pt x="54" y="60"/>
                    <a:pt x="52" y="59"/>
                    <a:pt x="51" y="59"/>
                  </a:cubicBezTo>
                  <a:cubicBezTo>
                    <a:pt x="49" y="58"/>
                    <a:pt x="48" y="57"/>
                    <a:pt x="47" y="57"/>
                  </a:cubicBezTo>
                  <a:cubicBezTo>
                    <a:pt x="45" y="56"/>
                    <a:pt x="44" y="55"/>
                    <a:pt x="43" y="53"/>
                  </a:cubicBezTo>
                  <a:cubicBezTo>
                    <a:pt x="43" y="52"/>
                    <a:pt x="42" y="50"/>
                    <a:pt x="42" y="48"/>
                  </a:cubicBezTo>
                  <a:cubicBezTo>
                    <a:pt x="41" y="46"/>
                    <a:pt x="42" y="45"/>
                    <a:pt x="42" y="43"/>
                  </a:cubicBezTo>
                  <a:cubicBezTo>
                    <a:pt x="42" y="42"/>
                    <a:pt x="43" y="40"/>
                    <a:pt x="44" y="39"/>
                  </a:cubicBezTo>
                  <a:cubicBezTo>
                    <a:pt x="45" y="38"/>
                    <a:pt x="46" y="37"/>
                    <a:pt x="48" y="36"/>
                  </a:cubicBezTo>
                  <a:cubicBezTo>
                    <a:pt x="50" y="35"/>
                    <a:pt x="52" y="34"/>
                    <a:pt x="54" y="34"/>
                  </a:cubicBezTo>
                  <a:cubicBezTo>
                    <a:pt x="54" y="26"/>
                    <a:pt x="54" y="26"/>
                    <a:pt x="54" y="26"/>
                  </a:cubicBezTo>
                  <a:cubicBezTo>
                    <a:pt x="54" y="26"/>
                    <a:pt x="54" y="26"/>
                    <a:pt x="54" y="25"/>
                  </a:cubicBezTo>
                  <a:cubicBezTo>
                    <a:pt x="54" y="25"/>
                    <a:pt x="54" y="25"/>
                    <a:pt x="54" y="25"/>
                  </a:cubicBezTo>
                  <a:cubicBezTo>
                    <a:pt x="54" y="25"/>
                    <a:pt x="55" y="25"/>
                    <a:pt x="55" y="25"/>
                  </a:cubicBezTo>
                  <a:cubicBezTo>
                    <a:pt x="55" y="25"/>
                    <a:pt x="56" y="25"/>
                    <a:pt x="56" y="24"/>
                  </a:cubicBezTo>
                  <a:cubicBezTo>
                    <a:pt x="57" y="24"/>
                    <a:pt x="57" y="24"/>
                    <a:pt x="58" y="24"/>
                  </a:cubicBezTo>
                  <a:cubicBezTo>
                    <a:pt x="58" y="24"/>
                    <a:pt x="58" y="24"/>
                    <a:pt x="58" y="25"/>
                  </a:cubicBezTo>
                  <a:cubicBezTo>
                    <a:pt x="59" y="25"/>
                    <a:pt x="59" y="25"/>
                    <a:pt x="59" y="25"/>
                  </a:cubicBezTo>
                  <a:cubicBezTo>
                    <a:pt x="59" y="25"/>
                    <a:pt x="59" y="25"/>
                    <a:pt x="59" y="25"/>
                  </a:cubicBezTo>
                  <a:cubicBezTo>
                    <a:pt x="59" y="33"/>
                    <a:pt x="59" y="33"/>
                    <a:pt x="59" y="33"/>
                  </a:cubicBezTo>
                  <a:cubicBezTo>
                    <a:pt x="60" y="33"/>
                    <a:pt x="61" y="33"/>
                    <a:pt x="62" y="33"/>
                  </a:cubicBezTo>
                  <a:cubicBezTo>
                    <a:pt x="62" y="33"/>
                    <a:pt x="63" y="33"/>
                    <a:pt x="64" y="33"/>
                  </a:cubicBezTo>
                  <a:cubicBezTo>
                    <a:pt x="65" y="34"/>
                    <a:pt x="65" y="34"/>
                    <a:pt x="66" y="34"/>
                  </a:cubicBezTo>
                  <a:cubicBezTo>
                    <a:pt x="67" y="34"/>
                    <a:pt x="67" y="34"/>
                    <a:pt x="67" y="35"/>
                  </a:cubicBezTo>
                  <a:cubicBezTo>
                    <a:pt x="68" y="35"/>
                    <a:pt x="68" y="35"/>
                    <a:pt x="68" y="35"/>
                  </a:cubicBezTo>
                  <a:cubicBezTo>
                    <a:pt x="68" y="35"/>
                    <a:pt x="68" y="35"/>
                    <a:pt x="68" y="36"/>
                  </a:cubicBezTo>
                  <a:cubicBezTo>
                    <a:pt x="68" y="36"/>
                    <a:pt x="68" y="36"/>
                    <a:pt x="68" y="36"/>
                  </a:cubicBezTo>
                  <a:cubicBezTo>
                    <a:pt x="68" y="37"/>
                    <a:pt x="69" y="37"/>
                    <a:pt x="69" y="38"/>
                  </a:cubicBezTo>
                  <a:cubicBezTo>
                    <a:pt x="69" y="38"/>
                    <a:pt x="69" y="38"/>
                    <a:pt x="69" y="39"/>
                  </a:cubicBezTo>
                  <a:cubicBezTo>
                    <a:pt x="69" y="39"/>
                    <a:pt x="69" y="39"/>
                    <a:pt x="69" y="40"/>
                  </a:cubicBezTo>
                  <a:cubicBezTo>
                    <a:pt x="69" y="40"/>
                    <a:pt x="69" y="40"/>
                    <a:pt x="68" y="40"/>
                  </a:cubicBezTo>
                  <a:cubicBezTo>
                    <a:pt x="68" y="40"/>
                    <a:pt x="68" y="40"/>
                    <a:pt x="68" y="40"/>
                  </a:cubicBezTo>
                  <a:cubicBezTo>
                    <a:pt x="68" y="40"/>
                    <a:pt x="67" y="40"/>
                    <a:pt x="67" y="40"/>
                  </a:cubicBezTo>
                  <a:cubicBezTo>
                    <a:pt x="66" y="40"/>
                    <a:pt x="65" y="39"/>
                    <a:pt x="64" y="39"/>
                  </a:cubicBezTo>
                  <a:cubicBezTo>
                    <a:pt x="63" y="39"/>
                    <a:pt x="62" y="39"/>
                    <a:pt x="61" y="39"/>
                  </a:cubicBezTo>
                  <a:cubicBezTo>
                    <a:pt x="60" y="38"/>
                    <a:pt x="58" y="38"/>
                    <a:pt x="57" y="39"/>
                  </a:cubicBezTo>
                  <a:cubicBezTo>
                    <a:pt x="55" y="39"/>
                    <a:pt x="54" y="39"/>
                    <a:pt x="52" y="40"/>
                  </a:cubicBezTo>
                  <a:cubicBezTo>
                    <a:pt x="51" y="40"/>
                    <a:pt x="50" y="41"/>
                    <a:pt x="50" y="41"/>
                  </a:cubicBezTo>
                  <a:cubicBezTo>
                    <a:pt x="49" y="42"/>
                    <a:pt x="49" y="43"/>
                    <a:pt x="48" y="44"/>
                  </a:cubicBezTo>
                  <a:cubicBezTo>
                    <a:pt x="48" y="45"/>
                    <a:pt x="48" y="46"/>
                    <a:pt x="48" y="47"/>
                  </a:cubicBezTo>
                  <a:cubicBezTo>
                    <a:pt x="48" y="48"/>
                    <a:pt x="49" y="49"/>
                    <a:pt x="50" y="50"/>
                  </a:cubicBezTo>
                  <a:cubicBezTo>
                    <a:pt x="51" y="51"/>
                    <a:pt x="52" y="52"/>
                    <a:pt x="53" y="52"/>
                  </a:cubicBezTo>
                  <a:cubicBezTo>
                    <a:pt x="54" y="53"/>
                    <a:pt x="55" y="53"/>
                    <a:pt x="57" y="54"/>
                  </a:cubicBezTo>
                  <a:cubicBezTo>
                    <a:pt x="58" y="54"/>
                    <a:pt x="60" y="54"/>
                    <a:pt x="61" y="55"/>
                  </a:cubicBezTo>
                  <a:cubicBezTo>
                    <a:pt x="63" y="55"/>
                    <a:pt x="65" y="56"/>
                    <a:pt x="66" y="56"/>
                  </a:cubicBezTo>
                  <a:cubicBezTo>
                    <a:pt x="68" y="56"/>
                    <a:pt x="69" y="57"/>
                    <a:pt x="70" y="58"/>
                  </a:cubicBezTo>
                  <a:cubicBezTo>
                    <a:pt x="72" y="59"/>
                    <a:pt x="73" y="60"/>
                    <a:pt x="73" y="61"/>
                  </a:cubicBezTo>
                  <a:cubicBezTo>
                    <a:pt x="74" y="63"/>
                    <a:pt x="75" y="64"/>
                    <a:pt x="75" y="67"/>
                  </a:cubicBezTo>
                  <a:cubicBezTo>
                    <a:pt x="75" y="69"/>
                    <a:pt x="75" y="70"/>
                    <a:pt x="7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565">
              <a:extLst>
                <a:ext uri="{FF2B5EF4-FFF2-40B4-BE49-F238E27FC236}">
                  <a16:creationId xmlns:a16="http://schemas.microsoft.com/office/drawing/2014/main" xmlns="" id="{63B01495-E37F-46BE-84B4-81DC35AC166B}"/>
                </a:ext>
              </a:extLst>
            </p:cNvPr>
            <p:cNvSpPr>
              <a:spLocks/>
            </p:cNvSpPr>
            <p:nvPr/>
          </p:nvSpPr>
          <p:spPr bwMode="auto">
            <a:xfrm>
              <a:off x="1101720" y="2495681"/>
              <a:ext cx="47625" cy="31751"/>
            </a:xfrm>
            <a:custGeom>
              <a:avLst/>
              <a:gdLst>
                <a:gd name="T0" fmla="*/ 82 w 91"/>
                <a:gd name="T1" fmla="*/ 31 h 58"/>
                <a:gd name="T2" fmla="*/ 84 w 91"/>
                <a:gd name="T3" fmla="*/ 12 h 58"/>
                <a:gd name="T4" fmla="*/ 89 w 91"/>
                <a:gd name="T5" fmla="*/ 7 h 58"/>
                <a:gd name="T6" fmla="*/ 91 w 91"/>
                <a:gd name="T7" fmla="*/ 5 h 58"/>
                <a:gd name="T8" fmla="*/ 64 w 91"/>
                <a:gd name="T9" fmla="*/ 0 h 58"/>
                <a:gd name="T10" fmla="*/ 0 w 91"/>
                <a:gd name="T11" fmla="*/ 57 h 58"/>
                <a:gd name="T12" fmla="*/ 0 w 91"/>
                <a:gd name="T13" fmla="*/ 58 h 58"/>
                <a:gd name="T14" fmla="*/ 67 w 91"/>
                <a:gd name="T15" fmla="*/ 58 h 58"/>
                <a:gd name="T16" fmla="*/ 67 w 91"/>
                <a:gd name="T17" fmla="*/ 52 h 58"/>
                <a:gd name="T18" fmla="*/ 79 w 91"/>
                <a:gd name="T19" fmla="*/ 38 h 58"/>
                <a:gd name="T20" fmla="*/ 82 w 91"/>
                <a:gd name="T2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58">
                  <a:moveTo>
                    <a:pt x="82" y="31"/>
                  </a:moveTo>
                  <a:cubicBezTo>
                    <a:pt x="78" y="25"/>
                    <a:pt x="79" y="17"/>
                    <a:pt x="84" y="12"/>
                  </a:cubicBezTo>
                  <a:cubicBezTo>
                    <a:pt x="89" y="7"/>
                    <a:pt x="89" y="7"/>
                    <a:pt x="89" y="7"/>
                  </a:cubicBezTo>
                  <a:cubicBezTo>
                    <a:pt x="90" y="6"/>
                    <a:pt x="90" y="6"/>
                    <a:pt x="91" y="5"/>
                  </a:cubicBezTo>
                  <a:cubicBezTo>
                    <a:pt x="82" y="2"/>
                    <a:pt x="73" y="0"/>
                    <a:pt x="64" y="0"/>
                  </a:cubicBezTo>
                  <a:cubicBezTo>
                    <a:pt x="28" y="0"/>
                    <a:pt x="0" y="25"/>
                    <a:pt x="0" y="57"/>
                  </a:cubicBezTo>
                  <a:cubicBezTo>
                    <a:pt x="0" y="58"/>
                    <a:pt x="0" y="58"/>
                    <a:pt x="0" y="58"/>
                  </a:cubicBezTo>
                  <a:cubicBezTo>
                    <a:pt x="67" y="58"/>
                    <a:pt x="67" y="58"/>
                    <a:pt x="67" y="58"/>
                  </a:cubicBezTo>
                  <a:cubicBezTo>
                    <a:pt x="67" y="52"/>
                    <a:pt x="67" y="52"/>
                    <a:pt x="67" y="52"/>
                  </a:cubicBezTo>
                  <a:cubicBezTo>
                    <a:pt x="67" y="45"/>
                    <a:pt x="72" y="39"/>
                    <a:pt x="79" y="38"/>
                  </a:cubicBezTo>
                  <a:cubicBezTo>
                    <a:pt x="80" y="35"/>
                    <a:pt x="81" y="33"/>
                    <a:pt x="82"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5" name="Group 114">
            <a:extLst>
              <a:ext uri="{FF2B5EF4-FFF2-40B4-BE49-F238E27FC236}">
                <a16:creationId xmlns:a16="http://schemas.microsoft.com/office/drawing/2014/main" xmlns="" id="{FACD150E-F908-4E6E-89DE-4A10769716B5}"/>
              </a:ext>
            </a:extLst>
          </p:cNvPr>
          <p:cNvGrpSpPr/>
          <p:nvPr/>
        </p:nvGrpSpPr>
        <p:grpSpPr>
          <a:xfrm>
            <a:off x="8580384" y="2909220"/>
            <a:ext cx="235546" cy="268608"/>
            <a:chOff x="6531145" y="1585220"/>
            <a:chExt cx="274200" cy="312687"/>
          </a:xfrm>
          <a:solidFill>
            <a:schemeClr val="bg1"/>
          </a:solidFill>
        </p:grpSpPr>
        <p:sp>
          <p:nvSpPr>
            <p:cNvPr id="116" name="Freeform 753">
              <a:extLst>
                <a:ext uri="{FF2B5EF4-FFF2-40B4-BE49-F238E27FC236}">
                  <a16:creationId xmlns:a16="http://schemas.microsoft.com/office/drawing/2014/main" xmlns="" id="{66FBD411-23F1-4D40-A6D8-53CB445029A3}"/>
                </a:ext>
              </a:extLst>
            </p:cNvPr>
            <p:cNvSpPr>
              <a:spLocks/>
            </p:cNvSpPr>
            <p:nvPr/>
          </p:nvSpPr>
          <p:spPr bwMode="auto">
            <a:xfrm>
              <a:off x="6593680" y="1585220"/>
              <a:ext cx="149127" cy="72160"/>
            </a:xfrm>
            <a:custGeom>
              <a:avLst/>
              <a:gdLst>
                <a:gd name="T0" fmla="*/ 22 w 89"/>
                <a:gd name="T1" fmla="*/ 44 h 45"/>
                <a:gd name="T2" fmla="*/ 24 w 89"/>
                <a:gd name="T3" fmla="*/ 45 h 45"/>
                <a:gd name="T4" fmla="*/ 63 w 89"/>
                <a:gd name="T5" fmla="*/ 45 h 45"/>
                <a:gd name="T6" fmla="*/ 64 w 89"/>
                <a:gd name="T7" fmla="*/ 44 h 45"/>
                <a:gd name="T8" fmla="*/ 88 w 89"/>
                <a:gd name="T9" fmla="*/ 3 h 45"/>
                <a:gd name="T10" fmla="*/ 88 w 89"/>
                <a:gd name="T11" fmla="*/ 1 h 45"/>
                <a:gd name="T12" fmla="*/ 87 w 89"/>
                <a:gd name="T13" fmla="*/ 0 h 45"/>
                <a:gd name="T14" fmla="*/ 3 w 89"/>
                <a:gd name="T15" fmla="*/ 0 h 45"/>
                <a:gd name="T16" fmla="*/ 1 w 89"/>
                <a:gd name="T17" fmla="*/ 1 h 45"/>
                <a:gd name="T18" fmla="*/ 1 w 89"/>
                <a:gd name="T19" fmla="*/ 3 h 45"/>
                <a:gd name="T20" fmla="*/ 22 w 89"/>
                <a:gd name="T21"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45">
                  <a:moveTo>
                    <a:pt x="22" y="44"/>
                  </a:moveTo>
                  <a:cubicBezTo>
                    <a:pt x="22" y="44"/>
                    <a:pt x="23" y="45"/>
                    <a:pt x="24" y="45"/>
                  </a:cubicBezTo>
                  <a:cubicBezTo>
                    <a:pt x="63" y="45"/>
                    <a:pt x="63" y="45"/>
                    <a:pt x="63" y="45"/>
                  </a:cubicBezTo>
                  <a:cubicBezTo>
                    <a:pt x="63" y="45"/>
                    <a:pt x="64" y="44"/>
                    <a:pt x="64" y="44"/>
                  </a:cubicBezTo>
                  <a:cubicBezTo>
                    <a:pt x="88" y="3"/>
                    <a:pt x="88" y="3"/>
                    <a:pt x="88" y="3"/>
                  </a:cubicBezTo>
                  <a:cubicBezTo>
                    <a:pt x="89" y="3"/>
                    <a:pt x="89" y="2"/>
                    <a:pt x="88" y="1"/>
                  </a:cubicBezTo>
                  <a:cubicBezTo>
                    <a:pt x="88" y="1"/>
                    <a:pt x="87" y="0"/>
                    <a:pt x="87" y="0"/>
                  </a:cubicBezTo>
                  <a:cubicBezTo>
                    <a:pt x="3" y="0"/>
                    <a:pt x="3" y="0"/>
                    <a:pt x="3" y="0"/>
                  </a:cubicBezTo>
                  <a:cubicBezTo>
                    <a:pt x="2" y="0"/>
                    <a:pt x="1" y="1"/>
                    <a:pt x="1" y="1"/>
                  </a:cubicBezTo>
                  <a:cubicBezTo>
                    <a:pt x="1" y="2"/>
                    <a:pt x="0" y="3"/>
                    <a:pt x="1" y="3"/>
                  </a:cubicBezTo>
                  <a:lnTo>
                    <a:pt x="2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54">
              <a:extLst>
                <a:ext uri="{FF2B5EF4-FFF2-40B4-BE49-F238E27FC236}">
                  <a16:creationId xmlns:a16="http://schemas.microsoft.com/office/drawing/2014/main" xmlns="" id="{878456E0-2E5D-437F-A30E-B600E702C3B6}"/>
                </a:ext>
              </a:extLst>
            </p:cNvPr>
            <p:cNvSpPr>
              <a:spLocks noEditPoints="1"/>
            </p:cNvSpPr>
            <p:nvPr/>
          </p:nvSpPr>
          <p:spPr bwMode="auto">
            <a:xfrm>
              <a:off x="6531145" y="1676622"/>
              <a:ext cx="274200" cy="221285"/>
            </a:xfrm>
            <a:custGeom>
              <a:avLst/>
              <a:gdLst>
                <a:gd name="T0" fmla="*/ 166 w 169"/>
                <a:gd name="T1" fmla="*/ 94 h 135"/>
                <a:gd name="T2" fmla="*/ 151 w 169"/>
                <a:gd name="T3" fmla="*/ 60 h 135"/>
                <a:gd name="T4" fmla="*/ 150 w 169"/>
                <a:gd name="T5" fmla="*/ 57 h 135"/>
                <a:gd name="T6" fmla="*/ 124 w 169"/>
                <a:gd name="T7" fmla="*/ 16 h 135"/>
                <a:gd name="T8" fmla="*/ 122 w 169"/>
                <a:gd name="T9" fmla="*/ 14 h 135"/>
                <a:gd name="T10" fmla="*/ 107 w 169"/>
                <a:gd name="T11" fmla="*/ 1 h 135"/>
                <a:gd name="T12" fmla="*/ 96 w 169"/>
                <a:gd name="T13" fmla="*/ 0 h 135"/>
                <a:gd name="T14" fmla="*/ 84 w 169"/>
                <a:gd name="T15" fmla="*/ 0 h 135"/>
                <a:gd name="T16" fmla="*/ 75 w 169"/>
                <a:gd name="T17" fmla="*/ 1 h 135"/>
                <a:gd name="T18" fmla="*/ 69 w 169"/>
                <a:gd name="T19" fmla="*/ 1 h 135"/>
                <a:gd name="T20" fmla="*/ 56 w 169"/>
                <a:gd name="T21" fmla="*/ 1 h 135"/>
                <a:gd name="T22" fmla="*/ 36 w 169"/>
                <a:gd name="T23" fmla="*/ 21 h 135"/>
                <a:gd name="T24" fmla="*/ 36 w 169"/>
                <a:gd name="T25" fmla="*/ 21 h 135"/>
                <a:gd name="T26" fmla="*/ 30 w 169"/>
                <a:gd name="T27" fmla="*/ 29 h 135"/>
                <a:gd name="T28" fmla="*/ 24 w 169"/>
                <a:gd name="T29" fmla="*/ 38 h 135"/>
                <a:gd name="T30" fmla="*/ 20 w 169"/>
                <a:gd name="T31" fmla="*/ 48 h 135"/>
                <a:gd name="T32" fmla="*/ 16 w 169"/>
                <a:gd name="T33" fmla="*/ 56 h 135"/>
                <a:gd name="T34" fmla="*/ 14 w 169"/>
                <a:gd name="T35" fmla="*/ 60 h 135"/>
                <a:gd name="T36" fmla="*/ 7 w 169"/>
                <a:gd name="T37" fmla="*/ 77 h 135"/>
                <a:gd name="T38" fmla="*/ 4 w 169"/>
                <a:gd name="T39" fmla="*/ 117 h 135"/>
                <a:gd name="T40" fmla="*/ 48 w 169"/>
                <a:gd name="T41" fmla="*/ 134 h 135"/>
                <a:gd name="T42" fmla="*/ 49 w 169"/>
                <a:gd name="T43" fmla="*/ 134 h 135"/>
                <a:gd name="T44" fmla="*/ 74 w 169"/>
                <a:gd name="T45" fmla="*/ 135 h 135"/>
                <a:gd name="T46" fmla="*/ 99 w 169"/>
                <a:gd name="T47" fmla="*/ 135 h 135"/>
                <a:gd name="T48" fmla="*/ 108 w 169"/>
                <a:gd name="T49" fmla="*/ 135 h 135"/>
                <a:gd name="T50" fmla="*/ 149 w 169"/>
                <a:gd name="T51" fmla="*/ 130 h 135"/>
                <a:gd name="T52" fmla="*/ 166 w 169"/>
                <a:gd name="T53" fmla="*/ 94 h 135"/>
                <a:gd name="T54" fmla="*/ 87 w 169"/>
                <a:gd name="T55" fmla="*/ 91 h 135"/>
                <a:gd name="T56" fmla="*/ 87 w 169"/>
                <a:gd name="T57" fmla="*/ 98 h 135"/>
                <a:gd name="T58" fmla="*/ 82 w 169"/>
                <a:gd name="T59" fmla="*/ 98 h 135"/>
                <a:gd name="T60" fmla="*/ 82 w 169"/>
                <a:gd name="T61" fmla="*/ 91 h 135"/>
                <a:gd name="T62" fmla="*/ 71 w 169"/>
                <a:gd name="T63" fmla="*/ 87 h 135"/>
                <a:gd name="T64" fmla="*/ 72 w 169"/>
                <a:gd name="T65" fmla="*/ 82 h 135"/>
                <a:gd name="T66" fmla="*/ 83 w 169"/>
                <a:gd name="T67" fmla="*/ 86 h 135"/>
                <a:gd name="T68" fmla="*/ 92 w 169"/>
                <a:gd name="T69" fmla="*/ 78 h 135"/>
                <a:gd name="T70" fmla="*/ 84 w 169"/>
                <a:gd name="T71" fmla="*/ 69 h 135"/>
                <a:gd name="T72" fmla="*/ 71 w 169"/>
                <a:gd name="T73" fmla="*/ 57 h 135"/>
                <a:gd name="T74" fmla="*/ 83 w 169"/>
                <a:gd name="T75" fmla="*/ 45 h 135"/>
                <a:gd name="T76" fmla="*/ 83 w 169"/>
                <a:gd name="T77" fmla="*/ 37 h 135"/>
                <a:gd name="T78" fmla="*/ 87 w 169"/>
                <a:gd name="T79" fmla="*/ 37 h 135"/>
                <a:gd name="T80" fmla="*/ 87 w 169"/>
                <a:gd name="T81" fmla="*/ 44 h 135"/>
                <a:gd name="T82" fmla="*/ 97 w 169"/>
                <a:gd name="T83" fmla="*/ 47 h 135"/>
                <a:gd name="T84" fmla="*/ 95 w 169"/>
                <a:gd name="T85" fmla="*/ 52 h 135"/>
                <a:gd name="T86" fmla="*/ 86 w 169"/>
                <a:gd name="T87" fmla="*/ 49 h 135"/>
                <a:gd name="T88" fmla="*/ 78 w 169"/>
                <a:gd name="T89" fmla="*/ 56 h 135"/>
                <a:gd name="T90" fmla="*/ 87 w 169"/>
                <a:gd name="T91" fmla="*/ 64 h 135"/>
                <a:gd name="T92" fmla="*/ 99 w 169"/>
                <a:gd name="T93" fmla="*/ 78 h 135"/>
                <a:gd name="T94" fmla="*/ 87 w 169"/>
                <a:gd name="T95" fmla="*/ 9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135">
                  <a:moveTo>
                    <a:pt x="166" y="94"/>
                  </a:moveTo>
                  <a:cubicBezTo>
                    <a:pt x="163" y="82"/>
                    <a:pt x="157" y="71"/>
                    <a:pt x="151" y="60"/>
                  </a:cubicBezTo>
                  <a:cubicBezTo>
                    <a:pt x="150" y="57"/>
                    <a:pt x="150" y="57"/>
                    <a:pt x="150" y="57"/>
                  </a:cubicBezTo>
                  <a:cubicBezTo>
                    <a:pt x="142" y="42"/>
                    <a:pt x="134" y="29"/>
                    <a:pt x="124" y="16"/>
                  </a:cubicBezTo>
                  <a:cubicBezTo>
                    <a:pt x="123" y="16"/>
                    <a:pt x="123" y="15"/>
                    <a:pt x="122" y="14"/>
                  </a:cubicBezTo>
                  <a:cubicBezTo>
                    <a:pt x="118" y="10"/>
                    <a:pt x="113" y="3"/>
                    <a:pt x="107" y="1"/>
                  </a:cubicBezTo>
                  <a:cubicBezTo>
                    <a:pt x="104" y="0"/>
                    <a:pt x="101" y="0"/>
                    <a:pt x="96" y="0"/>
                  </a:cubicBezTo>
                  <a:cubicBezTo>
                    <a:pt x="92" y="0"/>
                    <a:pt x="88" y="0"/>
                    <a:pt x="84" y="0"/>
                  </a:cubicBezTo>
                  <a:cubicBezTo>
                    <a:pt x="81" y="1"/>
                    <a:pt x="77" y="1"/>
                    <a:pt x="75" y="1"/>
                  </a:cubicBezTo>
                  <a:cubicBezTo>
                    <a:pt x="73" y="1"/>
                    <a:pt x="71" y="1"/>
                    <a:pt x="69" y="1"/>
                  </a:cubicBezTo>
                  <a:cubicBezTo>
                    <a:pt x="64" y="0"/>
                    <a:pt x="60" y="0"/>
                    <a:pt x="56" y="1"/>
                  </a:cubicBezTo>
                  <a:cubicBezTo>
                    <a:pt x="47" y="3"/>
                    <a:pt x="41" y="14"/>
                    <a:pt x="36" y="21"/>
                  </a:cubicBezTo>
                  <a:cubicBezTo>
                    <a:pt x="36" y="21"/>
                    <a:pt x="36" y="21"/>
                    <a:pt x="36" y="21"/>
                  </a:cubicBezTo>
                  <a:cubicBezTo>
                    <a:pt x="34" y="24"/>
                    <a:pt x="32" y="27"/>
                    <a:pt x="30" y="29"/>
                  </a:cubicBezTo>
                  <a:cubicBezTo>
                    <a:pt x="28" y="32"/>
                    <a:pt x="26" y="35"/>
                    <a:pt x="24" y="38"/>
                  </a:cubicBezTo>
                  <a:cubicBezTo>
                    <a:pt x="22" y="42"/>
                    <a:pt x="21" y="45"/>
                    <a:pt x="20" y="48"/>
                  </a:cubicBezTo>
                  <a:cubicBezTo>
                    <a:pt x="19" y="51"/>
                    <a:pt x="18" y="53"/>
                    <a:pt x="16" y="56"/>
                  </a:cubicBezTo>
                  <a:cubicBezTo>
                    <a:pt x="16" y="57"/>
                    <a:pt x="15" y="59"/>
                    <a:pt x="14" y="60"/>
                  </a:cubicBezTo>
                  <a:cubicBezTo>
                    <a:pt x="12" y="65"/>
                    <a:pt x="9" y="71"/>
                    <a:pt x="7" y="77"/>
                  </a:cubicBezTo>
                  <a:cubicBezTo>
                    <a:pt x="4" y="87"/>
                    <a:pt x="0" y="105"/>
                    <a:pt x="4" y="117"/>
                  </a:cubicBezTo>
                  <a:cubicBezTo>
                    <a:pt x="10" y="132"/>
                    <a:pt x="40" y="134"/>
                    <a:pt x="48" y="134"/>
                  </a:cubicBezTo>
                  <a:cubicBezTo>
                    <a:pt x="49" y="134"/>
                    <a:pt x="49" y="134"/>
                    <a:pt x="49" y="134"/>
                  </a:cubicBezTo>
                  <a:cubicBezTo>
                    <a:pt x="57" y="134"/>
                    <a:pt x="66" y="134"/>
                    <a:pt x="74" y="135"/>
                  </a:cubicBezTo>
                  <a:cubicBezTo>
                    <a:pt x="82" y="135"/>
                    <a:pt x="91" y="135"/>
                    <a:pt x="99" y="135"/>
                  </a:cubicBezTo>
                  <a:cubicBezTo>
                    <a:pt x="102" y="135"/>
                    <a:pt x="105" y="135"/>
                    <a:pt x="108" y="135"/>
                  </a:cubicBezTo>
                  <a:cubicBezTo>
                    <a:pt x="121" y="135"/>
                    <a:pt x="137" y="134"/>
                    <a:pt x="149" y="130"/>
                  </a:cubicBezTo>
                  <a:cubicBezTo>
                    <a:pt x="163" y="124"/>
                    <a:pt x="169" y="107"/>
                    <a:pt x="166" y="94"/>
                  </a:cubicBezTo>
                  <a:close/>
                  <a:moveTo>
                    <a:pt x="87" y="91"/>
                  </a:moveTo>
                  <a:cubicBezTo>
                    <a:pt x="87" y="98"/>
                    <a:pt x="87" y="98"/>
                    <a:pt x="87" y="98"/>
                  </a:cubicBezTo>
                  <a:cubicBezTo>
                    <a:pt x="82" y="98"/>
                    <a:pt x="82" y="98"/>
                    <a:pt x="82" y="98"/>
                  </a:cubicBezTo>
                  <a:cubicBezTo>
                    <a:pt x="82" y="91"/>
                    <a:pt x="82" y="91"/>
                    <a:pt x="82" y="91"/>
                  </a:cubicBezTo>
                  <a:cubicBezTo>
                    <a:pt x="78" y="91"/>
                    <a:pt x="73" y="89"/>
                    <a:pt x="71" y="87"/>
                  </a:cubicBezTo>
                  <a:cubicBezTo>
                    <a:pt x="72" y="82"/>
                    <a:pt x="72" y="82"/>
                    <a:pt x="72" y="82"/>
                  </a:cubicBezTo>
                  <a:cubicBezTo>
                    <a:pt x="75" y="84"/>
                    <a:pt x="79" y="86"/>
                    <a:pt x="83" y="86"/>
                  </a:cubicBezTo>
                  <a:cubicBezTo>
                    <a:pt x="88" y="86"/>
                    <a:pt x="92" y="83"/>
                    <a:pt x="92" y="78"/>
                  </a:cubicBezTo>
                  <a:cubicBezTo>
                    <a:pt x="92" y="74"/>
                    <a:pt x="89" y="72"/>
                    <a:pt x="84" y="69"/>
                  </a:cubicBezTo>
                  <a:cubicBezTo>
                    <a:pt x="76" y="66"/>
                    <a:pt x="71" y="63"/>
                    <a:pt x="71" y="57"/>
                  </a:cubicBezTo>
                  <a:cubicBezTo>
                    <a:pt x="71" y="50"/>
                    <a:pt x="76" y="46"/>
                    <a:pt x="83" y="45"/>
                  </a:cubicBezTo>
                  <a:cubicBezTo>
                    <a:pt x="83" y="37"/>
                    <a:pt x="83" y="37"/>
                    <a:pt x="83" y="37"/>
                  </a:cubicBezTo>
                  <a:cubicBezTo>
                    <a:pt x="87" y="37"/>
                    <a:pt x="87" y="37"/>
                    <a:pt x="87" y="37"/>
                  </a:cubicBezTo>
                  <a:cubicBezTo>
                    <a:pt x="87" y="44"/>
                    <a:pt x="87" y="44"/>
                    <a:pt x="87" y="44"/>
                  </a:cubicBezTo>
                  <a:cubicBezTo>
                    <a:pt x="92" y="44"/>
                    <a:pt x="95" y="46"/>
                    <a:pt x="97" y="47"/>
                  </a:cubicBezTo>
                  <a:cubicBezTo>
                    <a:pt x="95" y="52"/>
                    <a:pt x="95" y="52"/>
                    <a:pt x="95" y="52"/>
                  </a:cubicBezTo>
                  <a:cubicBezTo>
                    <a:pt x="93" y="51"/>
                    <a:pt x="90" y="49"/>
                    <a:pt x="86" y="49"/>
                  </a:cubicBezTo>
                  <a:cubicBezTo>
                    <a:pt x="80" y="49"/>
                    <a:pt x="78" y="53"/>
                    <a:pt x="78" y="56"/>
                  </a:cubicBezTo>
                  <a:cubicBezTo>
                    <a:pt x="78" y="60"/>
                    <a:pt x="80" y="61"/>
                    <a:pt x="87" y="64"/>
                  </a:cubicBezTo>
                  <a:cubicBezTo>
                    <a:pt x="95" y="67"/>
                    <a:pt x="99" y="71"/>
                    <a:pt x="99" y="78"/>
                  </a:cubicBezTo>
                  <a:cubicBezTo>
                    <a:pt x="99" y="84"/>
                    <a:pt x="94" y="89"/>
                    <a:pt x="87"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8" name="Freeform 14">
            <a:extLst>
              <a:ext uri="{FF2B5EF4-FFF2-40B4-BE49-F238E27FC236}">
                <a16:creationId xmlns:a16="http://schemas.microsoft.com/office/drawing/2014/main" xmlns="" id="{3761B3A3-783F-47FE-909C-62AEE19AD269}"/>
              </a:ext>
            </a:extLst>
          </p:cNvPr>
          <p:cNvSpPr>
            <a:spLocks noEditPoints="1"/>
          </p:cNvSpPr>
          <p:nvPr/>
        </p:nvSpPr>
        <p:spPr bwMode="auto">
          <a:xfrm>
            <a:off x="7843915" y="3924048"/>
            <a:ext cx="158768" cy="300744"/>
          </a:xfrm>
          <a:custGeom>
            <a:avLst/>
            <a:gdLst>
              <a:gd name="T0" fmla="*/ 492 w 539"/>
              <a:gd name="T1" fmla="*/ 199 h 1021"/>
              <a:gd name="T2" fmla="*/ 504 w 539"/>
              <a:gd name="T3" fmla="*/ 154 h 1021"/>
              <a:gd name="T4" fmla="*/ 430 w 539"/>
              <a:gd name="T5" fmla="*/ 123 h 1021"/>
              <a:gd name="T6" fmla="*/ 367 w 539"/>
              <a:gd name="T7" fmla="*/ 0 h 1021"/>
              <a:gd name="T8" fmla="*/ 341 w 539"/>
              <a:gd name="T9" fmla="*/ 123 h 1021"/>
              <a:gd name="T10" fmla="*/ 201 w 539"/>
              <a:gd name="T11" fmla="*/ 0 h 1021"/>
              <a:gd name="T12" fmla="*/ 173 w 539"/>
              <a:gd name="T13" fmla="*/ 123 h 1021"/>
              <a:gd name="T14" fmla="*/ 109 w 539"/>
              <a:gd name="T15" fmla="*/ 154 h 1021"/>
              <a:gd name="T16" fmla="*/ 36 w 539"/>
              <a:gd name="T17" fmla="*/ 199 h 1021"/>
              <a:gd name="T18" fmla="*/ 48 w 539"/>
              <a:gd name="T19" fmla="*/ 940 h 1021"/>
              <a:gd name="T20" fmla="*/ 0 w 539"/>
              <a:gd name="T21" fmla="*/ 1021 h 1021"/>
              <a:gd name="T22" fmla="*/ 539 w 539"/>
              <a:gd name="T23" fmla="*/ 940 h 1021"/>
              <a:gd name="T24" fmla="*/ 492 w 539"/>
              <a:gd name="T25" fmla="*/ 940 h 1021"/>
              <a:gd name="T26" fmla="*/ 189 w 539"/>
              <a:gd name="T27" fmla="*/ 940 h 1021"/>
              <a:gd name="T28" fmla="*/ 123 w 539"/>
              <a:gd name="T29" fmla="*/ 872 h 1021"/>
              <a:gd name="T30" fmla="*/ 189 w 539"/>
              <a:gd name="T31" fmla="*/ 940 h 1021"/>
              <a:gd name="T32" fmla="*/ 189 w 539"/>
              <a:gd name="T33" fmla="*/ 940 h 1021"/>
              <a:gd name="T34" fmla="*/ 230 w 539"/>
              <a:gd name="T35" fmla="*/ 940 h 1021"/>
              <a:gd name="T36" fmla="*/ 312 w 539"/>
              <a:gd name="T37" fmla="*/ 869 h 1021"/>
              <a:gd name="T38" fmla="*/ 312 w 539"/>
              <a:gd name="T39" fmla="*/ 940 h 1021"/>
              <a:gd name="T40" fmla="*/ 419 w 539"/>
              <a:gd name="T41" fmla="*/ 940 h 1021"/>
              <a:gd name="T42" fmla="*/ 352 w 539"/>
              <a:gd name="T43" fmla="*/ 872 h 1021"/>
              <a:gd name="T44" fmla="*/ 419 w 539"/>
              <a:gd name="T45" fmla="*/ 940 h 1021"/>
              <a:gd name="T46" fmla="*/ 419 w 539"/>
              <a:gd name="T47" fmla="*/ 940 h 1021"/>
              <a:gd name="T48" fmla="*/ 123 w 539"/>
              <a:gd name="T49" fmla="*/ 824 h 1021"/>
              <a:gd name="T50" fmla="*/ 419 w 539"/>
              <a:gd name="T51" fmla="*/ 742 h 1021"/>
              <a:gd name="T52" fmla="*/ 419 w 539"/>
              <a:gd name="T53" fmla="*/ 824 h 1021"/>
              <a:gd name="T54" fmla="*/ 419 w 539"/>
              <a:gd name="T55" fmla="*/ 697 h 1021"/>
              <a:gd name="T56" fmla="*/ 123 w 539"/>
              <a:gd name="T57" fmla="*/ 617 h 1021"/>
              <a:gd name="T58" fmla="*/ 419 w 539"/>
              <a:gd name="T59" fmla="*/ 697 h 1021"/>
              <a:gd name="T60" fmla="*/ 419 w 539"/>
              <a:gd name="T61" fmla="*/ 697 h 1021"/>
              <a:gd name="T62" fmla="*/ 123 w 539"/>
              <a:gd name="T63" fmla="*/ 569 h 1021"/>
              <a:gd name="T64" fmla="*/ 419 w 539"/>
              <a:gd name="T65" fmla="*/ 487 h 1021"/>
              <a:gd name="T66" fmla="*/ 419 w 539"/>
              <a:gd name="T67" fmla="*/ 569 h 1021"/>
              <a:gd name="T68" fmla="*/ 419 w 539"/>
              <a:gd name="T69" fmla="*/ 442 h 1021"/>
              <a:gd name="T70" fmla="*/ 123 w 539"/>
              <a:gd name="T71" fmla="*/ 359 h 1021"/>
              <a:gd name="T72" fmla="*/ 419 w 539"/>
              <a:gd name="T73" fmla="*/ 442 h 1021"/>
              <a:gd name="T74" fmla="*/ 419 w 539"/>
              <a:gd name="T75" fmla="*/ 442 h 1021"/>
              <a:gd name="T76" fmla="*/ 123 w 539"/>
              <a:gd name="T77" fmla="*/ 312 h 1021"/>
              <a:gd name="T78" fmla="*/ 419 w 539"/>
              <a:gd name="T79" fmla="*/ 229 h 1021"/>
              <a:gd name="T80" fmla="*/ 419 w 539"/>
              <a:gd name="T81" fmla="*/ 31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9" h="1021">
                <a:moveTo>
                  <a:pt x="492" y="940"/>
                </a:moveTo>
                <a:lnTo>
                  <a:pt x="492" y="199"/>
                </a:lnTo>
                <a:lnTo>
                  <a:pt x="504" y="199"/>
                </a:lnTo>
                <a:lnTo>
                  <a:pt x="504" y="154"/>
                </a:lnTo>
                <a:lnTo>
                  <a:pt x="430" y="154"/>
                </a:lnTo>
                <a:lnTo>
                  <a:pt x="430" y="123"/>
                </a:lnTo>
                <a:lnTo>
                  <a:pt x="367" y="123"/>
                </a:lnTo>
                <a:lnTo>
                  <a:pt x="367" y="0"/>
                </a:lnTo>
                <a:lnTo>
                  <a:pt x="341" y="0"/>
                </a:lnTo>
                <a:lnTo>
                  <a:pt x="341" y="123"/>
                </a:lnTo>
                <a:lnTo>
                  <a:pt x="201" y="123"/>
                </a:lnTo>
                <a:lnTo>
                  <a:pt x="201" y="0"/>
                </a:lnTo>
                <a:lnTo>
                  <a:pt x="173" y="0"/>
                </a:lnTo>
                <a:lnTo>
                  <a:pt x="173" y="123"/>
                </a:lnTo>
                <a:lnTo>
                  <a:pt x="109" y="123"/>
                </a:lnTo>
                <a:lnTo>
                  <a:pt x="109" y="154"/>
                </a:lnTo>
                <a:lnTo>
                  <a:pt x="36" y="154"/>
                </a:lnTo>
                <a:lnTo>
                  <a:pt x="36" y="199"/>
                </a:lnTo>
                <a:lnTo>
                  <a:pt x="48" y="199"/>
                </a:lnTo>
                <a:lnTo>
                  <a:pt x="48" y="940"/>
                </a:lnTo>
                <a:lnTo>
                  <a:pt x="0" y="940"/>
                </a:lnTo>
                <a:lnTo>
                  <a:pt x="0" y="1021"/>
                </a:lnTo>
                <a:lnTo>
                  <a:pt x="539" y="1021"/>
                </a:lnTo>
                <a:lnTo>
                  <a:pt x="539" y="940"/>
                </a:lnTo>
                <a:lnTo>
                  <a:pt x="492" y="940"/>
                </a:lnTo>
                <a:lnTo>
                  <a:pt x="492" y="940"/>
                </a:lnTo>
                <a:lnTo>
                  <a:pt x="492" y="940"/>
                </a:lnTo>
                <a:close/>
                <a:moveTo>
                  <a:pt x="189" y="940"/>
                </a:moveTo>
                <a:lnTo>
                  <a:pt x="123" y="940"/>
                </a:lnTo>
                <a:lnTo>
                  <a:pt x="123" y="872"/>
                </a:lnTo>
                <a:lnTo>
                  <a:pt x="189" y="872"/>
                </a:lnTo>
                <a:lnTo>
                  <a:pt x="189" y="940"/>
                </a:lnTo>
                <a:lnTo>
                  <a:pt x="189" y="940"/>
                </a:lnTo>
                <a:lnTo>
                  <a:pt x="189" y="940"/>
                </a:lnTo>
                <a:close/>
                <a:moveTo>
                  <a:pt x="312" y="940"/>
                </a:moveTo>
                <a:lnTo>
                  <a:pt x="230" y="940"/>
                </a:lnTo>
                <a:lnTo>
                  <a:pt x="230" y="869"/>
                </a:lnTo>
                <a:lnTo>
                  <a:pt x="312" y="869"/>
                </a:lnTo>
                <a:lnTo>
                  <a:pt x="312" y="940"/>
                </a:lnTo>
                <a:lnTo>
                  <a:pt x="312" y="940"/>
                </a:lnTo>
                <a:lnTo>
                  <a:pt x="312" y="940"/>
                </a:lnTo>
                <a:close/>
                <a:moveTo>
                  <a:pt x="419" y="940"/>
                </a:moveTo>
                <a:lnTo>
                  <a:pt x="352" y="940"/>
                </a:lnTo>
                <a:lnTo>
                  <a:pt x="352" y="872"/>
                </a:lnTo>
                <a:lnTo>
                  <a:pt x="419" y="872"/>
                </a:lnTo>
                <a:lnTo>
                  <a:pt x="419" y="940"/>
                </a:lnTo>
                <a:lnTo>
                  <a:pt x="419" y="940"/>
                </a:lnTo>
                <a:lnTo>
                  <a:pt x="419" y="940"/>
                </a:lnTo>
                <a:close/>
                <a:moveTo>
                  <a:pt x="419" y="824"/>
                </a:moveTo>
                <a:lnTo>
                  <a:pt x="123" y="824"/>
                </a:lnTo>
                <a:lnTo>
                  <a:pt x="123" y="742"/>
                </a:lnTo>
                <a:lnTo>
                  <a:pt x="419" y="742"/>
                </a:lnTo>
                <a:lnTo>
                  <a:pt x="419" y="824"/>
                </a:lnTo>
                <a:lnTo>
                  <a:pt x="419" y="824"/>
                </a:lnTo>
                <a:lnTo>
                  <a:pt x="419" y="824"/>
                </a:lnTo>
                <a:close/>
                <a:moveTo>
                  <a:pt x="419" y="697"/>
                </a:moveTo>
                <a:lnTo>
                  <a:pt x="123" y="697"/>
                </a:lnTo>
                <a:lnTo>
                  <a:pt x="123" y="617"/>
                </a:lnTo>
                <a:lnTo>
                  <a:pt x="419" y="617"/>
                </a:lnTo>
                <a:lnTo>
                  <a:pt x="419" y="697"/>
                </a:lnTo>
                <a:lnTo>
                  <a:pt x="419" y="697"/>
                </a:lnTo>
                <a:lnTo>
                  <a:pt x="419" y="697"/>
                </a:lnTo>
                <a:close/>
                <a:moveTo>
                  <a:pt x="419" y="569"/>
                </a:moveTo>
                <a:lnTo>
                  <a:pt x="123" y="569"/>
                </a:lnTo>
                <a:lnTo>
                  <a:pt x="123" y="487"/>
                </a:lnTo>
                <a:lnTo>
                  <a:pt x="419" y="487"/>
                </a:lnTo>
                <a:lnTo>
                  <a:pt x="419" y="569"/>
                </a:lnTo>
                <a:lnTo>
                  <a:pt x="419" y="569"/>
                </a:lnTo>
                <a:lnTo>
                  <a:pt x="419" y="569"/>
                </a:lnTo>
                <a:close/>
                <a:moveTo>
                  <a:pt x="419" y="442"/>
                </a:moveTo>
                <a:lnTo>
                  <a:pt x="123" y="442"/>
                </a:lnTo>
                <a:lnTo>
                  <a:pt x="123" y="359"/>
                </a:lnTo>
                <a:lnTo>
                  <a:pt x="419" y="359"/>
                </a:lnTo>
                <a:lnTo>
                  <a:pt x="419" y="442"/>
                </a:lnTo>
                <a:lnTo>
                  <a:pt x="419" y="442"/>
                </a:lnTo>
                <a:lnTo>
                  <a:pt x="419" y="442"/>
                </a:lnTo>
                <a:close/>
                <a:moveTo>
                  <a:pt x="419" y="312"/>
                </a:moveTo>
                <a:lnTo>
                  <a:pt x="123" y="312"/>
                </a:lnTo>
                <a:lnTo>
                  <a:pt x="123" y="229"/>
                </a:lnTo>
                <a:lnTo>
                  <a:pt x="419" y="229"/>
                </a:lnTo>
                <a:lnTo>
                  <a:pt x="419" y="312"/>
                </a:lnTo>
                <a:lnTo>
                  <a:pt x="419" y="312"/>
                </a:lnTo>
                <a:lnTo>
                  <a:pt x="419" y="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9" name="Group 118">
            <a:extLst>
              <a:ext uri="{FF2B5EF4-FFF2-40B4-BE49-F238E27FC236}">
                <a16:creationId xmlns:a16="http://schemas.microsoft.com/office/drawing/2014/main" xmlns="" id="{492A1183-FBA9-4E9C-9F89-D0560498493C}"/>
              </a:ext>
            </a:extLst>
          </p:cNvPr>
          <p:cNvGrpSpPr>
            <a:grpSpLocks noChangeAspect="1"/>
          </p:cNvGrpSpPr>
          <p:nvPr/>
        </p:nvGrpSpPr>
        <p:grpSpPr>
          <a:xfrm>
            <a:off x="8924878" y="3444964"/>
            <a:ext cx="262292" cy="228016"/>
            <a:chOff x="5391151" y="1549400"/>
            <a:chExt cx="1397000" cy="1214438"/>
          </a:xfrm>
          <a:solidFill>
            <a:schemeClr val="bg1"/>
          </a:solidFill>
        </p:grpSpPr>
        <p:sp>
          <p:nvSpPr>
            <p:cNvPr id="120" name="Freeform 17">
              <a:extLst>
                <a:ext uri="{FF2B5EF4-FFF2-40B4-BE49-F238E27FC236}">
                  <a16:creationId xmlns:a16="http://schemas.microsoft.com/office/drawing/2014/main" xmlns="" id="{4984FE77-4332-41AC-99FB-CF10F31DB44D}"/>
                </a:ext>
              </a:extLst>
            </p:cNvPr>
            <p:cNvSpPr>
              <a:spLocks/>
            </p:cNvSpPr>
            <p:nvPr/>
          </p:nvSpPr>
          <p:spPr bwMode="auto">
            <a:xfrm>
              <a:off x="6089651" y="1549400"/>
              <a:ext cx="454025" cy="588963"/>
            </a:xfrm>
            <a:custGeom>
              <a:avLst/>
              <a:gdLst>
                <a:gd name="T0" fmla="*/ 20 w 173"/>
                <a:gd name="T1" fmla="*/ 146 h 224"/>
                <a:gd name="T2" fmla="*/ 22 w 173"/>
                <a:gd name="T3" fmla="*/ 146 h 224"/>
                <a:gd name="T4" fmla="*/ 38 w 173"/>
                <a:gd name="T5" fmla="*/ 181 h 224"/>
                <a:gd name="T6" fmla="*/ 38 w 173"/>
                <a:gd name="T7" fmla="*/ 194 h 224"/>
                <a:gd name="T8" fmla="*/ 86 w 173"/>
                <a:gd name="T9" fmla="*/ 224 h 224"/>
                <a:gd name="T10" fmla="*/ 135 w 173"/>
                <a:gd name="T11" fmla="*/ 194 h 224"/>
                <a:gd name="T12" fmla="*/ 135 w 173"/>
                <a:gd name="T13" fmla="*/ 181 h 224"/>
                <a:gd name="T14" fmla="*/ 151 w 173"/>
                <a:gd name="T15" fmla="*/ 146 h 224"/>
                <a:gd name="T16" fmla="*/ 152 w 173"/>
                <a:gd name="T17" fmla="*/ 146 h 224"/>
                <a:gd name="T18" fmla="*/ 170 w 173"/>
                <a:gd name="T19" fmla="*/ 122 h 224"/>
                <a:gd name="T20" fmla="*/ 161 w 173"/>
                <a:gd name="T21" fmla="*/ 91 h 224"/>
                <a:gd name="T22" fmla="*/ 160 w 173"/>
                <a:gd name="T23" fmla="*/ 91 h 224"/>
                <a:gd name="T24" fmla="*/ 161 w 173"/>
                <a:gd name="T25" fmla="*/ 84 h 224"/>
                <a:gd name="T26" fmla="*/ 86 w 173"/>
                <a:gd name="T27" fmla="*/ 2 h 224"/>
                <a:gd name="T28" fmla="*/ 12 w 173"/>
                <a:gd name="T29" fmla="*/ 84 h 224"/>
                <a:gd name="T30" fmla="*/ 13 w 173"/>
                <a:gd name="T31" fmla="*/ 91 h 224"/>
                <a:gd name="T32" fmla="*/ 12 w 173"/>
                <a:gd name="T33" fmla="*/ 91 h 224"/>
                <a:gd name="T34" fmla="*/ 3 w 173"/>
                <a:gd name="T35" fmla="*/ 122 h 224"/>
                <a:gd name="T36" fmla="*/ 20 w 173"/>
                <a:gd name="T37" fmla="*/ 14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3" h="224">
                  <a:moveTo>
                    <a:pt x="20" y="146"/>
                  </a:moveTo>
                  <a:cubicBezTo>
                    <a:pt x="21" y="146"/>
                    <a:pt x="22" y="146"/>
                    <a:pt x="22" y="146"/>
                  </a:cubicBezTo>
                  <a:cubicBezTo>
                    <a:pt x="26" y="159"/>
                    <a:pt x="31" y="171"/>
                    <a:pt x="38" y="181"/>
                  </a:cubicBezTo>
                  <a:cubicBezTo>
                    <a:pt x="38" y="194"/>
                    <a:pt x="38" y="194"/>
                    <a:pt x="38" y="194"/>
                  </a:cubicBezTo>
                  <a:cubicBezTo>
                    <a:pt x="56" y="207"/>
                    <a:pt x="72" y="216"/>
                    <a:pt x="86" y="224"/>
                  </a:cubicBezTo>
                  <a:cubicBezTo>
                    <a:pt x="101" y="216"/>
                    <a:pt x="117" y="207"/>
                    <a:pt x="135" y="194"/>
                  </a:cubicBezTo>
                  <a:cubicBezTo>
                    <a:pt x="135" y="181"/>
                    <a:pt x="135" y="181"/>
                    <a:pt x="135" y="181"/>
                  </a:cubicBezTo>
                  <a:cubicBezTo>
                    <a:pt x="142" y="171"/>
                    <a:pt x="147" y="159"/>
                    <a:pt x="151" y="146"/>
                  </a:cubicBezTo>
                  <a:cubicBezTo>
                    <a:pt x="151" y="146"/>
                    <a:pt x="152" y="146"/>
                    <a:pt x="152" y="146"/>
                  </a:cubicBezTo>
                  <a:cubicBezTo>
                    <a:pt x="160" y="148"/>
                    <a:pt x="167" y="137"/>
                    <a:pt x="170" y="122"/>
                  </a:cubicBezTo>
                  <a:cubicBezTo>
                    <a:pt x="172" y="107"/>
                    <a:pt x="173" y="95"/>
                    <a:pt x="161" y="91"/>
                  </a:cubicBezTo>
                  <a:cubicBezTo>
                    <a:pt x="161" y="91"/>
                    <a:pt x="161" y="91"/>
                    <a:pt x="160" y="91"/>
                  </a:cubicBezTo>
                  <a:cubicBezTo>
                    <a:pt x="160" y="88"/>
                    <a:pt x="161" y="86"/>
                    <a:pt x="161" y="84"/>
                  </a:cubicBezTo>
                  <a:cubicBezTo>
                    <a:pt x="164" y="26"/>
                    <a:pt x="136" y="0"/>
                    <a:pt x="86" y="2"/>
                  </a:cubicBezTo>
                  <a:cubicBezTo>
                    <a:pt x="36" y="0"/>
                    <a:pt x="9" y="26"/>
                    <a:pt x="12" y="84"/>
                  </a:cubicBezTo>
                  <a:cubicBezTo>
                    <a:pt x="12" y="86"/>
                    <a:pt x="12" y="88"/>
                    <a:pt x="13" y="91"/>
                  </a:cubicBezTo>
                  <a:cubicBezTo>
                    <a:pt x="12" y="91"/>
                    <a:pt x="12" y="91"/>
                    <a:pt x="12" y="91"/>
                  </a:cubicBezTo>
                  <a:cubicBezTo>
                    <a:pt x="0" y="95"/>
                    <a:pt x="1" y="107"/>
                    <a:pt x="3" y="122"/>
                  </a:cubicBezTo>
                  <a:cubicBezTo>
                    <a:pt x="5" y="137"/>
                    <a:pt x="13" y="148"/>
                    <a:pt x="20"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8">
              <a:extLst>
                <a:ext uri="{FF2B5EF4-FFF2-40B4-BE49-F238E27FC236}">
                  <a16:creationId xmlns:a16="http://schemas.microsoft.com/office/drawing/2014/main" xmlns="" id="{279E7AF3-EFE9-48A7-B686-3A8ECE0F9614}"/>
                </a:ext>
              </a:extLst>
            </p:cNvPr>
            <p:cNvSpPr>
              <a:spLocks/>
            </p:cNvSpPr>
            <p:nvPr/>
          </p:nvSpPr>
          <p:spPr bwMode="auto">
            <a:xfrm>
              <a:off x="5391151" y="2122488"/>
              <a:ext cx="1397000" cy="641350"/>
            </a:xfrm>
            <a:custGeom>
              <a:avLst/>
              <a:gdLst>
                <a:gd name="T0" fmla="*/ 515 w 532"/>
                <a:gd name="T1" fmla="*/ 63 h 244"/>
                <a:gd name="T2" fmla="*/ 491 w 532"/>
                <a:gd name="T3" fmla="*/ 37 h 244"/>
                <a:gd name="T4" fmla="*/ 447 w 532"/>
                <a:gd name="T5" fmla="*/ 21 h 244"/>
                <a:gd name="T6" fmla="*/ 411 w 532"/>
                <a:gd name="T7" fmla="*/ 0 h 244"/>
                <a:gd name="T8" fmla="*/ 371 w 532"/>
                <a:gd name="T9" fmla="*/ 85 h 244"/>
                <a:gd name="T10" fmla="*/ 364 w 532"/>
                <a:gd name="T11" fmla="*/ 44 h 244"/>
                <a:gd name="T12" fmla="*/ 372 w 532"/>
                <a:gd name="T13" fmla="*/ 36 h 244"/>
                <a:gd name="T14" fmla="*/ 352 w 532"/>
                <a:gd name="T15" fmla="*/ 11 h 244"/>
                <a:gd name="T16" fmla="*/ 333 w 532"/>
                <a:gd name="T17" fmla="*/ 36 h 244"/>
                <a:gd name="T18" fmla="*/ 341 w 532"/>
                <a:gd name="T19" fmla="*/ 44 h 244"/>
                <a:gd name="T20" fmla="*/ 334 w 532"/>
                <a:gd name="T21" fmla="*/ 85 h 244"/>
                <a:gd name="T22" fmla="*/ 294 w 532"/>
                <a:gd name="T23" fmla="*/ 0 h 244"/>
                <a:gd name="T24" fmla="*/ 258 w 532"/>
                <a:gd name="T25" fmla="*/ 21 h 244"/>
                <a:gd name="T26" fmla="*/ 214 w 532"/>
                <a:gd name="T27" fmla="*/ 37 h 244"/>
                <a:gd name="T28" fmla="*/ 211 w 532"/>
                <a:gd name="T29" fmla="*/ 38 h 244"/>
                <a:gd name="T30" fmla="*/ 196 w 532"/>
                <a:gd name="T31" fmla="*/ 28 h 244"/>
                <a:gd name="T32" fmla="*/ 194 w 532"/>
                <a:gd name="T33" fmla="*/ 26 h 244"/>
                <a:gd name="T34" fmla="*/ 148 w 532"/>
                <a:gd name="T35" fmla="*/ 157 h 244"/>
                <a:gd name="T36" fmla="*/ 103 w 532"/>
                <a:gd name="T37" fmla="*/ 26 h 244"/>
                <a:gd name="T38" fmla="*/ 101 w 532"/>
                <a:gd name="T39" fmla="*/ 28 h 244"/>
                <a:gd name="T40" fmla="*/ 70 w 532"/>
                <a:gd name="T41" fmla="*/ 47 h 244"/>
                <a:gd name="T42" fmla="*/ 14 w 532"/>
                <a:gd name="T43" fmla="*/ 84 h 244"/>
                <a:gd name="T44" fmla="*/ 5 w 532"/>
                <a:gd name="T45" fmla="*/ 227 h 244"/>
                <a:gd name="T46" fmla="*/ 19 w 532"/>
                <a:gd name="T47" fmla="*/ 244 h 244"/>
                <a:gd name="T48" fmla="*/ 509 w 532"/>
                <a:gd name="T49" fmla="*/ 244 h 244"/>
                <a:gd name="T50" fmla="*/ 526 w 532"/>
                <a:gd name="T51" fmla="*/ 224 h 244"/>
                <a:gd name="T52" fmla="*/ 515 w 532"/>
                <a:gd name="T53" fmla="*/ 6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2" h="244">
                  <a:moveTo>
                    <a:pt x="515" y="63"/>
                  </a:moveTo>
                  <a:cubicBezTo>
                    <a:pt x="512" y="53"/>
                    <a:pt x="501" y="41"/>
                    <a:pt x="491" y="37"/>
                  </a:cubicBezTo>
                  <a:cubicBezTo>
                    <a:pt x="476" y="32"/>
                    <a:pt x="461" y="26"/>
                    <a:pt x="447" y="21"/>
                  </a:cubicBezTo>
                  <a:cubicBezTo>
                    <a:pt x="437" y="17"/>
                    <a:pt x="416" y="5"/>
                    <a:pt x="411" y="0"/>
                  </a:cubicBezTo>
                  <a:cubicBezTo>
                    <a:pt x="393" y="34"/>
                    <a:pt x="382" y="60"/>
                    <a:pt x="371" y="85"/>
                  </a:cubicBezTo>
                  <a:cubicBezTo>
                    <a:pt x="370" y="72"/>
                    <a:pt x="367" y="59"/>
                    <a:pt x="364" y="44"/>
                  </a:cubicBezTo>
                  <a:cubicBezTo>
                    <a:pt x="372" y="36"/>
                    <a:pt x="372" y="36"/>
                    <a:pt x="372" y="36"/>
                  </a:cubicBezTo>
                  <a:cubicBezTo>
                    <a:pt x="352" y="11"/>
                    <a:pt x="352" y="11"/>
                    <a:pt x="352" y="11"/>
                  </a:cubicBezTo>
                  <a:cubicBezTo>
                    <a:pt x="333" y="36"/>
                    <a:pt x="333" y="36"/>
                    <a:pt x="333" y="36"/>
                  </a:cubicBezTo>
                  <a:cubicBezTo>
                    <a:pt x="341" y="44"/>
                    <a:pt x="341" y="44"/>
                    <a:pt x="341" y="44"/>
                  </a:cubicBezTo>
                  <a:cubicBezTo>
                    <a:pt x="338" y="59"/>
                    <a:pt x="335" y="72"/>
                    <a:pt x="334" y="85"/>
                  </a:cubicBezTo>
                  <a:cubicBezTo>
                    <a:pt x="323" y="60"/>
                    <a:pt x="312" y="34"/>
                    <a:pt x="294" y="0"/>
                  </a:cubicBezTo>
                  <a:cubicBezTo>
                    <a:pt x="289" y="5"/>
                    <a:pt x="268" y="17"/>
                    <a:pt x="258" y="21"/>
                  </a:cubicBezTo>
                  <a:cubicBezTo>
                    <a:pt x="243" y="26"/>
                    <a:pt x="229" y="32"/>
                    <a:pt x="214" y="37"/>
                  </a:cubicBezTo>
                  <a:cubicBezTo>
                    <a:pt x="213" y="37"/>
                    <a:pt x="212" y="38"/>
                    <a:pt x="211" y="38"/>
                  </a:cubicBezTo>
                  <a:cubicBezTo>
                    <a:pt x="205" y="34"/>
                    <a:pt x="198" y="30"/>
                    <a:pt x="196" y="28"/>
                  </a:cubicBezTo>
                  <a:cubicBezTo>
                    <a:pt x="196" y="27"/>
                    <a:pt x="195" y="27"/>
                    <a:pt x="194" y="26"/>
                  </a:cubicBezTo>
                  <a:cubicBezTo>
                    <a:pt x="193" y="72"/>
                    <a:pt x="148" y="157"/>
                    <a:pt x="148" y="157"/>
                  </a:cubicBezTo>
                  <a:cubicBezTo>
                    <a:pt x="148" y="157"/>
                    <a:pt x="104" y="72"/>
                    <a:pt x="103" y="26"/>
                  </a:cubicBezTo>
                  <a:cubicBezTo>
                    <a:pt x="102" y="27"/>
                    <a:pt x="101" y="27"/>
                    <a:pt x="101" y="28"/>
                  </a:cubicBezTo>
                  <a:cubicBezTo>
                    <a:pt x="97" y="31"/>
                    <a:pt x="79" y="42"/>
                    <a:pt x="70" y="47"/>
                  </a:cubicBezTo>
                  <a:cubicBezTo>
                    <a:pt x="56" y="54"/>
                    <a:pt x="16" y="74"/>
                    <a:pt x="14" y="84"/>
                  </a:cubicBezTo>
                  <a:cubicBezTo>
                    <a:pt x="7" y="121"/>
                    <a:pt x="0" y="180"/>
                    <a:pt x="5" y="227"/>
                  </a:cubicBezTo>
                  <a:cubicBezTo>
                    <a:pt x="6" y="234"/>
                    <a:pt x="9" y="244"/>
                    <a:pt x="19" y="244"/>
                  </a:cubicBezTo>
                  <a:cubicBezTo>
                    <a:pt x="509" y="244"/>
                    <a:pt x="509" y="244"/>
                    <a:pt x="509" y="244"/>
                  </a:cubicBezTo>
                  <a:cubicBezTo>
                    <a:pt x="521" y="244"/>
                    <a:pt x="525" y="233"/>
                    <a:pt x="526" y="224"/>
                  </a:cubicBezTo>
                  <a:cubicBezTo>
                    <a:pt x="532" y="171"/>
                    <a:pt x="524" y="105"/>
                    <a:pt x="5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19">
              <a:extLst>
                <a:ext uri="{FF2B5EF4-FFF2-40B4-BE49-F238E27FC236}">
                  <a16:creationId xmlns:a16="http://schemas.microsoft.com/office/drawing/2014/main" xmlns="" id="{B058B11F-B11A-4F7B-9EDD-C2CBAB703758}"/>
                </a:ext>
              </a:extLst>
            </p:cNvPr>
            <p:cNvSpPr>
              <a:spLocks/>
            </p:cNvSpPr>
            <p:nvPr/>
          </p:nvSpPr>
          <p:spPr bwMode="auto">
            <a:xfrm>
              <a:off x="5562601" y="1677988"/>
              <a:ext cx="438150" cy="541338"/>
            </a:xfrm>
            <a:custGeom>
              <a:avLst/>
              <a:gdLst>
                <a:gd name="T0" fmla="*/ 47 w 167"/>
                <a:gd name="T1" fmla="*/ 171 h 206"/>
                <a:gd name="T2" fmla="*/ 45 w 167"/>
                <a:gd name="T3" fmla="*/ 185 h 206"/>
                <a:gd name="T4" fmla="*/ 83 w 167"/>
                <a:gd name="T5" fmla="*/ 206 h 206"/>
                <a:gd name="T6" fmla="*/ 122 w 167"/>
                <a:gd name="T7" fmla="*/ 185 h 206"/>
                <a:gd name="T8" fmla="*/ 120 w 167"/>
                <a:gd name="T9" fmla="*/ 171 h 206"/>
                <a:gd name="T10" fmla="*/ 131 w 167"/>
                <a:gd name="T11" fmla="*/ 155 h 206"/>
                <a:gd name="T12" fmla="*/ 167 w 167"/>
                <a:gd name="T13" fmla="*/ 162 h 206"/>
                <a:gd name="T14" fmla="*/ 83 w 167"/>
                <a:gd name="T15" fmla="*/ 0 h 206"/>
                <a:gd name="T16" fmla="*/ 0 w 167"/>
                <a:gd name="T17" fmla="*/ 162 h 206"/>
                <a:gd name="T18" fmla="*/ 36 w 167"/>
                <a:gd name="T19" fmla="*/ 155 h 206"/>
                <a:gd name="T20" fmla="*/ 47 w 167"/>
                <a:gd name="T21" fmla="*/ 17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206">
                  <a:moveTo>
                    <a:pt x="47" y="171"/>
                  </a:moveTo>
                  <a:cubicBezTo>
                    <a:pt x="47" y="176"/>
                    <a:pt x="46" y="180"/>
                    <a:pt x="45" y="185"/>
                  </a:cubicBezTo>
                  <a:cubicBezTo>
                    <a:pt x="52" y="193"/>
                    <a:pt x="65" y="206"/>
                    <a:pt x="83" y="206"/>
                  </a:cubicBezTo>
                  <a:cubicBezTo>
                    <a:pt x="101" y="206"/>
                    <a:pt x="115" y="193"/>
                    <a:pt x="122" y="185"/>
                  </a:cubicBezTo>
                  <a:cubicBezTo>
                    <a:pt x="121" y="180"/>
                    <a:pt x="120" y="176"/>
                    <a:pt x="120" y="171"/>
                  </a:cubicBezTo>
                  <a:cubicBezTo>
                    <a:pt x="124" y="166"/>
                    <a:pt x="128" y="161"/>
                    <a:pt x="131" y="155"/>
                  </a:cubicBezTo>
                  <a:cubicBezTo>
                    <a:pt x="167" y="162"/>
                    <a:pt x="167" y="162"/>
                    <a:pt x="167" y="162"/>
                  </a:cubicBezTo>
                  <a:cubicBezTo>
                    <a:pt x="167" y="48"/>
                    <a:pt x="154" y="0"/>
                    <a:pt x="83" y="0"/>
                  </a:cubicBezTo>
                  <a:cubicBezTo>
                    <a:pt x="12" y="0"/>
                    <a:pt x="0" y="48"/>
                    <a:pt x="0" y="162"/>
                  </a:cubicBezTo>
                  <a:cubicBezTo>
                    <a:pt x="36" y="155"/>
                    <a:pt x="36" y="155"/>
                    <a:pt x="36" y="155"/>
                  </a:cubicBezTo>
                  <a:cubicBezTo>
                    <a:pt x="39" y="161"/>
                    <a:pt x="43" y="166"/>
                    <a:pt x="47"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3" name="Freeform 14">
            <a:extLst>
              <a:ext uri="{FF2B5EF4-FFF2-40B4-BE49-F238E27FC236}">
                <a16:creationId xmlns:a16="http://schemas.microsoft.com/office/drawing/2014/main" xmlns="" id="{5C39AC15-531E-4629-86E4-1DCADAB6E9B4}"/>
              </a:ext>
            </a:extLst>
          </p:cNvPr>
          <p:cNvSpPr>
            <a:spLocks noChangeAspect="1" noEditPoints="1"/>
          </p:cNvSpPr>
          <p:nvPr/>
        </p:nvSpPr>
        <p:spPr bwMode="auto">
          <a:xfrm>
            <a:off x="7425295" y="3431381"/>
            <a:ext cx="280274" cy="255184"/>
          </a:xfrm>
          <a:custGeom>
            <a:avLst/>
            <a:gdLst>
              <a:gd name="T0" fmla="*/ 0 w 513"/>
              <a:gd name="T1" fmla="*/ 65 h 467"/>
              <a:gd name="T2" fmla="*/ 77 w 513"/>
              <a:gd name="T3" fmla="*/ 262 h 467"/>
              <a:gd name="T4" fmla="*/ 58 w 513"/>
              <a:gd name="T5" fmla="*/ 269 h 467"/>
              <a:gd name="T6" fmla="*/ 135 w 513"/>
              <a:gd name="T7" fmla="*/ 467 h 467"/>
              <a:gd name="T8" fmla="*/ 161 w 513"/>
              <a:gd name="T9" fmla="*/ 457 h 467"/>
              <a:gd name="T10" fmla="*/ 161 w 513"/>
              <a:gd name="T11" fmla="*/ 457 h 467"/>
              <a:gd name="T12" fmla="*/ 179 w 513"/>
              <a:gd name="T13" fmla="*/ 450 h 467"/>
              <a:gd name="T14" fmla="*/ 25 w 513"/>
              <a:gd name="T15" fmla="*/ 55 h 467"/>
              <a:gd name="T16" fmla="*/ 0 w 513"/>
              <a:gd name="T17" fmla="*/ 65 h 467"/>
              <a:gd name="T18" fmla="*/ 429 w 513"/>
              <a:gd name="T19" fmla="*/ 66 h 467"/>
              <a:gd name="T20" fmla="*/ 251 w 513"/>
              <a:gd name="T21" fmla="*/ 39 h 467"/>
              <a:gd name="T22" fmla="*/ 56 w 513"/>
              <a:gd name="T23" fmla="*/ 62 h 467"/>
              <a:gd name="T24" fmla="*/ 151 w 513"/>
              <a:gd name="T25" fmla="*/ 306 h 467"/>
              <a:gd name="T26" fmla="*/ 323 w 513"/>
              <a:gd name="T27" fmla="*/ 286 h 467"/>
              <a:gd name="T28" fmla="*/ 513 w 513"/>
              <a:gd name="T29" fmla="*/ 264 h 467"/>
              <a:gd name="T30" fmla="*/ 429 w 513"/>
              <a:gd name="T31" fmla="*/ 6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3" h="467">
                <a:moveTo>
                  <a:pt x="0" y="65"/>
                </a:moveTo>
                <a:cubicBezTo>
                  <a:pt x="77" y="262"/>
                  <a:pt x="77" y="262"/>
                  <a:pt x="77" y="262"/>
                </a:cubicBezTo>
                <a:cubicBezTo>
                  <a:pt x="58" y="269"/>
                  <a:pt x="58" y="269"/>
                  <a:pt x="58" y="269"/>
                </a:cubicBezTo>
                <a:cubicBezTo>
                  <a:pt x="135" y="467"/>
                  <a:pt x="135" y="467"/>
                  <a:pt x="135" y="467"/>
                </a:cubicBezTo>
                <a:cubicBezTo>
                  <a:pt x="161" y="457"/>
                  <a:pt x="161" y="457"/>
                  <a:pt x="161" y="457"/>
                </a:cubicBezTo>
                <a:cubicBezTo>
                  <a:pt x="161" y="457"/>
                  <a:pt x="161" y="457"/>
                  <a:pt x="161" y="457"/>
                </a:cubicBezTo>
                <a:cubicBezTo>
                  <a:pt x="179" y="450"/>
                  <a:pt x="179" y="450"/>
                  <a:pt x="179" y="450"/>
                </a:cubicBezTo>
                <a:cubicBezTo>
                  <a:pt x="25" y="55"/>
                  <a:pt x="25" y="55"/>
                  <a:pt x="25" y="55"/>
                </a:cubicBezTo>
                <a:lnTo>
                  <a:pt x="0" y="65"/>
                </a:lnTo>
                <a:close/>
                <a:moveTo>
                  <a:pt x="429" y="66"/>
                </a:moveTo>
                <a:cubicBezTo>
                  <a:pt x="429" y="66"/>
                  <a:pt x="352" y="83"/>
                  <a:pt x="251" y="39"/>
                </a:cubicBezTo>
                <a:cubicBezTo>
                  <a:pt x="163" y="0"/>
                  <a:pt x="56" y="62"/>
                  <a:pt x="56" y="62"/>
                </a:cubicBezTo>
                <a:cubicBezTo>
                  <a:pt x="151" y="306"/>
                  <a:pt x="151" y="306"/>
                  <a:pt x="151" y="306"/>
                </a:cubicBezTo>
                <a:cubicBezTo>
                  <a:pt x="151" y="306"/>
                  <a:pt x="222" y="256"/>
                  <a:pt x="323" y="286"/>
                </a:cubicBezTo>
                <a:cubicBezTo>
                  <a:pt x="424" y="316"/>
                  <a:pt x="513" y="264"/>
                  <a:pt x="513" y="264"/>
                </a:cubicBezTo>
                <a:lnTo>
                  <a:pt x="429" y="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4" name="Title 123">
            <a:extLst>
              <a:ext uri="{FF2B5EF4-FFF2-40B4-BE49-F238E27FC236}">
                <a16:creationId xmlns:a16="http://schemas.microsoft.com/office/drawing/2014/main" xmlns="" id="{89F96B64-4E08-4763-9C44-44EAA7FF2638}"/>
              </a:ext>
            </a:extLst>
          </p:cNvPr>
          <p:cNvSpPr>
            <a:spLocks noGrp="1"/>
          </p:cNvSpPr>
          <p:nvPr>
            <p:ph type="title"/>
          </p:nvPr>
        </p:nvSpPr>
        <p:spPr/>
        <p:txBody>
          <a:bodyPr/>
          <a:lstStyle/>
          <a:p>
            <a:r>
              <a:rPr lang="en-US" sz="2800" dirty="0"/>
              <a:t>KPMG has 1350+ practitioners delivering Microsoft </a:t>
            </a:r>
            <a:r>
              <a:rPr lang="en-US" sz="2800" dirty="0" smtClean="0"/>
              <a:t>services </a:t>
            </a:r>
            <a:r>
              <a:rPr lang="en-US" sz="2800" dirty="0"/>
              <a:t>across 152 countries</a:t>
            </a:r>
            <a:br>
              <a:rPr lang="en-US" sz="2800" dirty="0"/>
            </a:br>
            <a:endParaRPr lang="en-US" sz="2800" dirty="0"/>
          </a:p>
        </p:txBody>
      </p:sp>
      <p:sp>
        <p:nvSpPr>
          <p:cNvPr id="2" name="Text Placeholder 1"/>
          <p:cNvSpPr>
            <a:spLocks noGrp="1"/>
          </p:cNvSpPr>
          <p:nvPr>
            <p:ph type="body" sz="quarter" idx="12"/>
          </p:nvPr>
        </p:nvSpPr>
        <p:spPr/>
        <p:txBody>
          <a:bodyPr/>
          <a:lstStyle/>
          <a:p>
            <a:r>
              <a:rPr lang="en-US" dirty="0" smtClean="0"/>
              <a:t>KPMG with Microsoft</a:t>
            </a:r>
            <a:endParaRPr lang="en-US" dirty="0"/>
          </a:p>
        </p:txBody>
      </p:sp>
      <p:sp>
        <p:nvSpPr>
          <p:cNvPr id="126" name="Rectangle 125">
            <a:extLst>
              <a:ext uri="{FF2B5EF4-FFF2-40B4-BE49-F238E27FC236}">
                <a16:creationId xmlns:a16="http://schemas.microsoft.com/office/drawing/2014/main" xmlns="" id="{CBF0DD2C-BEB3-48DC-87E4-CBA7EED1F4A7}"/>
              </a:ext>
            </a:extLst>
          </p:cNvPr>
          <p:cNvSpPr/>
          <p:nvPr/>
        </p:nvSpPr>
        <p:spPr>
          <a:xfrm>
            <a:off x="273060" y="4095674"/>
            <a:ext cx="722304" cy="812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8" name="Group 17">
            <a:extLst>
              <a:ext uri="{FF2B5EF4-FFF2-40B4-BE49-F238E27FC236}">
                <a16:creationId xmlns:a16="http://schemas.microsoft.com/office/drawing/2014/main" xmlns="" id="{C59B058D-97D4-440B-9386-3E6C0E458973}"/>
              </a:ext>
            </a:extLst>
          </p:cNvPr>
          <p:cNvGrpSpPr/>
          <p:nvPr/>
        </p:nvGrpSpPr>
        <p:grpSpPr>
          <a:xfrm>
            <a:off x="966222" y="4297680"/>
            <a:ext cx="68118" cy="1594485"/>
            <a:chOff x="961304" y="3487320"/>
            <a:chExt cx="68118" cy="1594485"/>
          </a:xfrm>
        </p:grpSpPr>
        <p:cxnSp>
          <p:nvCxnSpPr>
            <p:cNvPr id="19" name="Straight Connector 18">
              <a:extLst>
                <a:ext uri="{FF2B5EF4-FFF2-40B4-BE49-F238E27FC236}">
                  <a16:creationId xmlns:a16="http://schemas.microsoft.com/office/drawing/2014/main" xmlns="" id="{78ABB63B-D193-4AED-96B2-BF94331F6519}"/>
                </a:ext>
              </a:extLst>
            </p:cNvPr>
            <p:cNvCxnSpPr>
              <a:cxnSpLocks/>
              <a:endCxn id="20" idx="3"/>
            </p:cNvCxnSpPr>
            <p:nvPr/>
          </p:nvCxnSpPr>
          <p:spPr>
            <a:xfrm>
              <a:off x="995363" y="3487320"/>
              <a:ext cx="0" cy="1526367"/>
            </a:xfrm>
            <a:prstGeom prst="line">
              <a:avLst/>
            </a:prstGeom>
            <a:ln w="19050" cap="sq">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F29C6E5E-4E60-40B9-BBB0-2D5C73B913AA}"/>
                </a:ext>
              </a:extLst>
            </p:cNvPr>
            <p:cNvSpPr/>
            <p:nvPr/>
          </p:nvSpPr>
          <p:spPr>
            <a:xfrm rot="5400000" flipH="1">
              <a:off x="961304" y="5013687"/>
              <a:ext cx="68118" cy="68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grpSp>
        <p:nvGrpSpPr>
          <p:cNvPr id="127" name="Group 126">
            <a:extLst>
              <a:ext uri="{FF2B5EF4-FFF2-40B4-BE49-F238E27FC236}">
                <a16:creationId xmlns:a16="http://schemas.microsoft.com/office/drawing/2014/main" xmlns="" id="{EB8FD951-3314-4AFC-BD34-3DB67D07F2AE}"/>
              </a:ext>
            </a:extLst>
          </p:cNvPr>
          <p:cNvGrpSpPr/>
          <p:nvPr/>
        </p:nvGrpSpPr>
        <p:grpSpPr>
          <a:xfrm>
            <a:off x="5787711" y="4272424"/>
            <a:ext cx="357644" cy="72768"/>
            <a:chOff x="10856852" y="3894480"/>
            <a:chExt cx="357644" cy="81025"/>
          </a:xfrm>
        </p:grpSpPr>
        <p:sp>
          <p:nvSpPr>
            <p:cNvPr id="128" name="Rectangle 127">
              <a:extLst>
                <a:ext uri="{FF2B5EF4-FFF2-40B4-BE49-F238E27FC236}">
                  <a16:creationId xmlns:a16="http://schemas.microsoft.com/office/drawing/2014/main" xmlns="" id="{D0A778B8-FA17-4D3E-86C6-10AD1D8A3D4D}"/>
                </a:ext>
              </a:extLst>
            </p:cNvPr>
            <p:cNvSpPr/>
            <p:nvPr/>
          </p:nvSpPr>
          <p:spPr>
            <a:xfrm>
              <a:off x="10856852"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29" name="Rectangle 128">
              <a:extLst>
                <a:ext uri="{FF2B5EF4-FFF2-40B4-BE49-F238E27FC236}">
                  <a16:creationId xmlns:a16="http://schemas.microsoft.com/office/drawing/2014/main" xmlns="" id="{9451C2F4-2EB5-4A2B-8486-8E14E58C63AF}"/>
                </a:ext>
              </a:extLst>
            </p:cNvPr>
            <p:cNvSpPr/>
            <p:nvPr/>
          </p:nvSpPr>
          <p:spPr>
            <a:xfrm>
              <a:off x="10991393"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30" name="Rectangle 129">
              <a:extLst>
                <a:ext uri="{FF2B5EF4-FFF2-40B4-BE49-F238E27FC236}">
                  <a16:creationId xmlns:a16="http://schemas.microsoft.com/office/drawing/2014/main" xmlns="" id="{15102D41-8EC2-4E16-A739-A2799067D335}"/>
                </a:ext>
              </a:extLst>
            </p:cNvPr>
            <p:cNvSpPr/>
            <p:nvPr/>
          </p:nvSpPr>
          <p:spPr>
            <a:xfrm>
              <a:off x="11125934"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24275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Placeholder 211"/>
          <p:cNvSpPr>
            <a:spLocks noGrp="1"/>
          </p:cNvSpPr>
          <p:nvPr>
            <p:ph type="body" sz="quarter" idx="10"/>
          </p:nvPr>
        </p:nvSpPr>
        <p:spPr>
          <a:xfrm>
            <a:off x="998400" y="1330126"/>
            <a:ext cx="10195200" cy="307777"/>
          </a:xfrm>
        </p:spPr>
        <p:txBody>
          <a:bodyPr>
            <a:spAutoFit/>
          </a:bodyPr>
          <a:lstStyle/>
          <a:p>
            <a:r>
              <a:rPr lang="en-US" sz="1000" i="1" dirty="0"/>
              <a:t>KPMG’s Cloud Security Capability framework provides a tool-agnostic and leading-practice model to help organizations assess, design, build, deploy, test, operate &amp; monitor secure workloads across multi-cloud environments.</a:t>
            </a:r>
          </a:p>
        </p:txBody>
      </p:sp>
      <p:sp>
        <p:nvSpPr>
          <p:cNvPr id="2" name="Title 1">
            <a:extLst>
              <a:ext uri="{FF2B5EF4-FFF2-40B4-BE49-F238E27FC236}">
                <a16:creationId xmlns:a16="http://schemas.microsoft.com/office/drawing/2014/main" xmlns="" id="{E3AC985B-396C-4632-BAFD-683634FFED57}"/>
              </a:ext>
            </a:extLst>
          </p:cNvPr>
          <p:cNvSpPr>
            <a:spLocks noGrp="1"/>
          </p:cNvSpPr>
          <p:nvPr>
            <p:ph type="title"/>
          </p:nvPr>
        </p:nvSpPr>
        <p:spPr/>
        <p:txBody>
          <a:bodyPr/>
          <a:lstStyle/>
          <a:p>
            <a:r>
              <a:rPr lang="en-US" dirty="0" smtClean="0"/>
              <a:t>Cloud </a:t>
            </a:r>
            <a:r>
              <a:rPr lang="en-US" dirty="0"/>
              <a:t>s</a:t>
            </a:r>
            <a:r>
              <a:rPr lang="en-US" dirty="0" smtClean="0"/>
              <a:t>ecurity capability mapping: Azure</a:t>
            </a:r>
            <a:endParaRPr lang="en-US" dirty="0"/>
          </a:p>
        </p:txBody>
      </p:sp>
      <p:grpSp>
        <p:nvGrpSpPr>
          <p:cNvPr id="191" name="Group 190">
            <a:extLst>
              <a:ext uri="{FF2B5EF4-FFF2-40B4-BE49-F238E27FC236}">
                <a16:creationId xmlns:a16="http://schemas.microsoft.com/office/drawing/2014/main" xmlns="" id="{5C0D947F-008E-4988-AED5-5DB2332AC746}"/>
              </a:ext>
            </a:extLst>
          </p:cNvPr>
          <p:cNvGrpSpPr/>
          <p:nvPr/>
        </p:nvGrpSpPr>
        <p:grpSpPr>
          <a:xfrm>
            <a:off x="4238972" y="1934639"/>
            <a:ext cx="1880984" cy="1918727"/>
            <a:chOff x="3444270" y="790108"/>
            <a:chExt cx="5303458" cy="5277494"/>
          </a:xfrm>
        </p:grpSpPr>
        <p:sp>
          <p:nvSpPr>
            <p:cNvPr id="204" name="Freeform 8">
              <a:extLst>
                <a:ext uri="{FF2B5EF4-FFF2-40B4-BE49-F238E27FC236}">
                  <a16:creationId xmlns:a16="http://schemas.microsoft.com/office/drawing/2014/main" xmlns=""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5" name="Freeform 9">
              <a:extLst>
                <a:ext uri="{FF2B5EF4-FFF2-40B4-BE49-F238E27FC236}">
                  <a16:creationId xmlns:a16="http://schemas.microsoft.com/office/drawing/2014/main" xmlns=""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206" name="Freeform 10">
              <a:extLst>
                <a:ext uri="{FF2B5EF4-FFF2-40B4-BE49-F238E27FC236}">
                  <a16:creationId xmlns:a16="http://schemas.microsoft.com/office/drawing/2014/main" xmlns=""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7" name="Circular Arrow 11">
              <a:extLst>
                <a:ext uri="{FF2B5EF4-FFF2-40B4-BE49-F238E27FC236}">
                  <a16:creationId xmlns:a16="http://schemas.microsoft.com/office/drawing/2014/main" xmlns=""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208" name="Circular Arrow 12">
              <a:extLst>
                <a:ext uri="{FF2B5EF4-FFF2-40B4-BE49-F238E27FC236}">
                  <a16:creationId xmlns:a16="http://schemas.microsoft.com/office/drawing/2014/main" xmlns=""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9" name="Circular Arrow 13">
              <a:extLst>
                <a:ext uri="{FF2B5EF4-FFF2-40B4-BE49-F238E27FC236}">
                  <a16:creationId xmlns:a16="http://schemas.microsoft.com/office/drawing/2014/main" xmlns=""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192" name="TextBox 191">
            <a:extLst>
              <a:ext uri="{FF2B5EF4-FFF2-40B4-BE49-F238E27FC236}">
                <a16:creationId xmlns:a16="http://schemas.microsoft.com/office/drawing/2014/main" xmlns="" id="{008A9CDC-C7F2-4655-9594-B89DD787A45F}"/>
              </a:ext>
            </a:extLst>
          </p:cNvPr>
          <p:cNvSpPr txBox="1"/>
          <p:nvPr/>
        </p:nvSpPr>
        <p:spPr>
          <a:xfrm>
            <a:off x="4423570" y="2683604"/>
            <a:ext cx="611209" cy="190586"/>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193" name="TextBox 192">
            <a:extLst>
              <a:ext uri="{FF2B5EF4-FFF2-40B4-BE49-F238E27FC236}">
                <a16:creationId xmlns:a16="http://schemas.microsoft.com/office/drawing/2014/main" xmlns="" id="{3701F5ED-CA2E-4708-B88F-6BABA374725B}"/>
              </a:ext>
            </a:extLst>
          </p:cNvPr>
          <p:cNvSpPr txBox="1"/>
          <p:nvPr/>
        </p:nvSpPr>
        <p:spPr>
          <a:xfrm>
            <a:off x="5285574" y="2683604"/>
            <a:ext cx="676092" cy="211184"/>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194" name="TextBox 193">
            <a:extLst>
              <a:ext uri="{FF2B5EF4-FFF2-40B4-BE49-F238E27FC236}">
                <a16:creationId xmlns:a16="http://schemas.microsoft.com/office/drawing/2014/main" xmlns="" id="{1B200A37-AFC6-4535-9B42-658256D3D546}"/>
              </a:ext>
            </a:extLst>
          </p:cNvPr>
          <p:cNvSpPr txBox="1"/>
          <p:nvPr/>
        </p:nvSpPr>
        <p:spPr>
          <a:xfrm>
            <a:off x="4854930" y="3412561"/>
            <a:ext cx="661548" cy="200691"/>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195"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4644770" y="2292863"/>
            <a:ext cx="363389" cy="329301"/>
            <a:chOff x="3374" y="2168"/>
            <a:chExt cx="1940" cy="1715"/>
          </a:xfrm>
          <a:solidFill>
            <a:srgbClr val="FFFFFF"/>
          </a:solidFill>
        </p:grpSpPr>
        <p:sp>
          <p:nvSpPr>
            <p:cNvPr id="198"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9"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0"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1"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2"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3"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96" name="Freeform 6">
            <a:extLst>
              <a:ext uri="{FF2B5EF4-FFF2-40B4-BE49-F238E27FC236}">
                <a16:creationId xmlns:a16="http://schemas.microsoft.com/office/drawing/2014/main" xmlns="" id="{02DF84E8-66CF-4B2D-B944-6AD97D3DF4D5}"/>
              </a:ext>
            </a:extLst>
          </p:cNvPr>
          <p:cNvSpPr>
            <a:spLocks/>
          </p:cNvSpPr>
          <p:nvPr/>
        </p:nvSpPr>
        <p:spPr bwMode="auto">
          <a:xfrm>
            <a:off x="5347224" y="2348792"/>
            <a:ext cx="362022" cy="252178"/>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7" name="Freeform 5">
            <a:extLst>
              <a:ext uri="{FF2B5EF4-FFF2-40B4-BE49-F238E27FC236}">
                <a16:creationId xmlns:a16="http://schemas.microsoft.com/office/drawing/2014/main" xmlns="" id="{17B5B064-1790-49DF-A980-99955F330C96}"/>
              </a:ext>
            </a:extLst>
          </p:cNvPr>
          <p:cNvSpPr>
            <a:spLocks noEditPoints="1"/>
          </p:cNvSpPr>
          <p:nvPr/>
        </p:nvSpPr>
        <p:spPr bwMode="auto">
          <a:xfrm>
            <a:off x="5041825" y="3025375"/>
            <a:ext cx="287759" cy="339754"/>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3" name="Rectangle 12">
            <a:extLst>
              <a:ext uri="{FF2B5EF4-FFF2-40B4-BE49-F238E27FC236}">
                <a16:creationId xmlns:a16="http://schemas.microsoft.com/office/drawing/2014/main" xmlns="" id="{60598766-B895-4A4D-A356-2BDE82C702D3}"/>
              </a:ext>
            </a:extLst>
          </p:cNvPr>
          <p:cNvSpPr/>
          <p:nvPr/>
        </p:nvSpPr>
        <p:spPr>
          <a:xfrm>
            <a:off x="6524692" y="1985881"/>
            <a:ext cx="3006169" cy="2560922"/>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 name="Rectangle 7">
            <a:extLst>
              <a:ext uri="{FF2B5EF4-FFF2-40B4-BE49-F238E27FC236}">
                <a16:creationId xmlns:a16="http://schemas.microsoft.com/office/drawing/2014/main" xmlns="" id="{164CF0D5-CE1E-41C5-8356-EE3D280681FB}"/>
              </a:ext>
            </a:extLst>
          </p:cNvPr>
          <p:cNvSpPr/>
          <p:nvPr/>
        </p:nvSpPr>
        <p:spPr>
          <a:xfrm>
            <a:off x="992189" y="1985881"/>
            <a:ext cx="2842045" cy="2560922"/>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8" name="Rectangle 17">
            <a:extLst>
              <a:ext uri="{FF2B5EF4-FFF2-40B4-BE49-F238E27FC236}">
                <a16:creationId xmlns:a16="http://schemas.microsoft.com/office/drawing/2014/main" xmlns="" id="{409635D5-AD08-4D1F-AB0C-CB7EA629D45F}"/>
              </a:ext>
            </a:extLst>
          </p:cNvPr>
          <p:cNvSpPr/>
          <p:nvPr/>
        </p:nvSpPr>
        <p:spPr>
          <a:xfrm>
            <a:off x="992189" y="4579772"/>
            <a:ext cx="8538672" cy="745905"/>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3" name="Rectangle 22">
            <a:extLst>
              <a:ext uri="{FF2B5EF4-FFF2-40B4-BE49-F238E27FC236}">
                <a16:creationId xmlns:a16="http://schemas.microsoft.com/office/drawing/2014/main" xmlns="" id="{2259F468-9B5F-440C-B7A5-13CD263A8B8C}"/>
              </a:ext>
            </a:extLst>
          </p:cNvPr>
          <p:cNvSpPr/>
          <p:nvPr/>
        </p:nvSpPr>
        <p:spPr>
          <a:xfrm>
            <a:off x="3279191" y="4800048"/>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Monitoring &amp; Alerting</a:t>
            </a:r>
          </a:p>
        </p:txBody>
      </p:sp>
      <p:sp>
        <p:nvSpPr>
          <p:cNvPr id="24" name="Rectangle 23">
            <a:extLst>
              <a:ext uri="{FF2B5EF4-FFF2-40B4-BE49-F238E27FC236}">
                <a16:creationId xmlns:a16="http://schemas.microsoft.com/office/drawing/2014/main" xmlns="" id="{4AFD3E21-9FA8-4464-9040-55D6F68640CC}"/>
              </a:ext>
            </a:extLst>
          </p:cNvPr>
          <p:cNvSpPr/>
          <p:nvPr/>
        </p:nvSpPr>
        <p:spPr>
          <a:xfrm>
            <a:off x="3714215" y="5058088"/>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UEBA</a:t>
            </a:r>
          </a:p>
        </p:txBody>
      </p:sp>
      <p:sp>
        <p:nvSpPr>
          <p:cNvPr id="25" name="Rectangle 24">
            <a:extLst>
              <a:ext uri="{FF2B5EF4-FFF2-40B4-BE49-F238E27FC236}">
                <a16:creationId xmlns:a16="http://schemas.microsoft.com/office/drawing/2014/main" xmlns="" id="{0B23FAEA-C77A-4E30-8D92-883154DEC62D}"/>
              </a:ext>
            </a:extLst>
          </p:cNvPr>
          <p:cNvSpPr/>
          <p:nvPr/>
        </p:nvSpPr>
        <p:spPr>
          <a:xfrm>
            <a:off x="4149238" y="4800047"/>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Threat Intelligence</a:t>
            </a:r>
          </a:p>
        </p:txBody>
      </p:sp>
      <p:sp>
        <p:nvSpPr>
          <p:cNvPr id="28" name="Rectangle 27">
            <a:extLst>
              <a:ext uri="{FF2B5EF4-FFF2-40B4-BE49-F238E27FC236}">
                <a16:creationId xmlns:a16="http://schemas.microsoft.com/office/drawing/2014/main" xmlns="" id="{4843CD10-6C82-4CCE-84F3-8E2FF3399C8E}"/>
              </a:ext>
            </a:extLst>
          </p:cNvPr>
          <p:cNvSpPr/>
          <p:nvPr/>
        </p:nvSpPr>
        <p:spPr>
          <a:xfrm>
            <a:off x="992189" y="5358644"/>
            <a:ext cx="8538672" cy="242656"/>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9" name="Rectangle 28">
            <a:extLst>
              <a:ext uri="{FF2B5EF4-FFF2-40B4-BE49-F238E27FC236}">
                <a16:creationId xmlns:a16="http://schemas.microsoft.com/office/drawing/2014/main" xmlns="" id="{ACAEDB96-4D8A-4526-A21B-905D711747DA}"/>
              </a:ext>
            </a:extLst>
          </p:cNvPr>
          <p:cNvSpPr/>
          <p:nvPr/>
        </p:nvSpPr>
        <p:spPr>
          <a:xfrm>
            <a:off x="1383567" y="5407090"/>
            <a:ext cx="1374106" cy="145765"/>
          </a:xfrm>
          <a:prstGeom prst="rect">
            <a:avLst/>
          </a:prstGeom>
        </p:spPr>
        <p:txBody>
          <a:bodyPr wrap="square" lIns="0" tIns="0" rIns="0" bIns="0">
            <a:spAutoFit/>
          </a:bodyPr>
          <a:lstStyle/>
          <a:p>
            <a:r>
              <a:rPr lang="en-US" sz="1000" b="1" dirty="0">
                <a:solidFill>
                  <a:schemeClr val="bg1"/>
                </a:solidFill>
              </a:rPr>
              <a:t>Access Management</a:t>
            </a:r>
          </a:p>
        </p:txBody>
      </p:sp>
      <p:sp>
        <p:nvSpPr>
          <p:cNvPr id="30" name="Rectangle 29">
            <a:extLst>
              <a:ext uri="{FF2B5EF4-FFF2-40B4-BE49-F238E27FC236}">
                <a16:creationId xmlns:a16="http://schemas.microsoft.com/office/drawing/2014/main" xmlns="" id="{D1428BEA-15A5-4516-8BA7-2A5E56A783EE}"/>
              </a:ext>
            </a:extLst>
          </p:cNvPr>
          <p:cNvSpPr/>
          <p:nvPr/>
        </p:nvSpPr>
        <p:spPr>
          <a:xfrm>
            <a:off x="992189" y="5634269"/>
            <a:ext cx="8538672" cy="242656"/>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31" name="Rectangle 30">
            <a:extLst>
              <a:ext uri="{FF2B5EF4-FFF2-40B4-BE49-F238E27FC236}">
                <a16:creationId xmlns:a16="http://schemas.microsoft.com/office/drawing/2014/main" xmlns="" id="{2BD94271-2D40-40C2-9ED7-8122236DD323}"/>
              </a:ext>
            </a:extLst>
          </p:cNvPr>
          <p:cNvSpPr/>
          <p:nvPr/>
        </p:nvSpPr>
        <p:spPr>
          <a:xfrm>
            <a:off x="1383567" y="5682714"/>
            <a:ext cx="1505738" cy="153888"/>
          </a:xfrm>
          <a:prstGeom prst="rect">
            <a:avLst/>
          </a:prstGeom>
        </p:spPr>
        <p:txBody>
          <a:bodyPr wrap="square" lIns="0" tIns="0" rIns="0" bIns="0">
            <a:spAutoFit/>
          </a:bodyPr>
          <a:lstStyle/>
          <a:p>
            <a:r>
              <a:rPr lang="en-US" sz="1000" b="1" dirty="0">
                <a:solidFill>
                  <a:schemeClr val="bg1"/>
                </a:solidFill>
              </a:rPr>
              <a:t>Availability &amp; Scalability</a:t>
            </a:r>
          </a:p>
        </p:txBody>
      </p:sp>
      <p:sp>
        <p:nvSpPr>
          <p:cNvPr id="187" name="Isosceles Triangle 186">
            <a:extLst>
              <a:ext uri="{FF2B5EF4-FFF2-40B4-BE49-F238E27FC236}">
                <a16:creationId xmlns:a16="http://schemas.microsoft.com/office/drawing/2014/main" xmlns="" id="{C20EC909-F319-40D8-AB6F-06F92223BA40}"/>
              </a:ext>
            </a:extLst>
          </p:cNvPr>
          <p:cNvSpPr/>
          <p:nvPr/>
        </p:nvSpPr>
        <p:spPr>
          <a:xfrm>
            <a:off x="4201121" y="3894610"/>
            <a:ext cx="1921439" cy="71103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8" name="Isosceles Triangle 187">
            <a:extLst>
              <a:ext uri="{FF2B5EF4-FFF2-40B4-BE49-F238E27FC236}">
                <a16:creationId xmlns:a16="http://schemas.microsoft.com/office/drawing/2014/main" xmlns="" id="{C44AC162-4C23-4695-BDEE-32E587ED5EC7}"/>
              </a:ext>
            </a:extLst>
          </p:cNvPr>
          <p:cNvSpPr/>
          <p:nvPr/>
        </p:nvSpPr>
        <p:spPr>
          <a:xfrm rot="5400000">
            <a:off x="3343535" y="2673180"/>
            <a:ext cx="1548354" cy="60189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9" name="Isosceles Triangle 188">
            <a:extLst>
              <a:ext uri="{FF2B5EF4-FFF2-40B4-BE49-F238E27FC236}">
                <a16:creationId xmlns:a16="http://schemas.microsoft.com/office/drawing/2014/main" xmlns="" id="{93AC6BFC-AABF-4A6A-9A0B-EE8CA03C444E}"/>
              </a:ext>
            </a:extLst>
          </p:cNvPr>
          <p:cNvSpPr/>
          <p:nvPr/>
        </p:nvSpPr>
        <p:spPr>
          <a:xfrm rot="16200000">
            <a:off x="5486851" y="2673179"/>
            <a:ext cx="1508731" cy="60189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3" name="Rectangle 182">
            <a:extLst>
              <a:ext uri="{FF2B5EF4-FFF2-40B4-BE49-F238E27FC236}">
                <a16:creationId xmlns:a16="http://schemas.microsoft.com/office/drawing/2014/main" xmlns="" id="{E080FC76-5BD7-4C10-8895-716B856BF11B}"/>
              </a:ext>
            </a:extLst>
          </p:cNvPr>
          <p:cNvSpPr/>
          <p:nvPr/>
        </p:nvSpPr>
        <p:spPr>
          <a:xfrm>
            <a:off x="1327060"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Code Repository &amp; Integrity</a:t>
            </a:r>
          </a:p>
        </p:txBody>
      </p:sp>
      <p:sp>
        <p:nvSpPr>
          <p:cNvPr id="184" name="Rectangle 183">
            <a:extLst>
              <a:ext uri="{FF2B5EF4-FFF2-40B4-BE49-F238E27FC236}">
                <a16:creationId xmlns:a16="http://schemas.microsoft.com/office/drawing/2014/main" xmlns="" id="{0BD173A5-FE65-425D-B144-4DD98D6F9CEC}"/>
              </a:ext>
            </a:extLst>
          </p:cNvPr>
          <p:cNvSpPr/>
          <p:nvPr/>
        </p:nvSpPr>
        <p:spPr>
          <a:xfrm>
            <a:off x="1327060" y="2583123"/>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Threat Modeling</a:t>
            </a:r>
          </a:p>
        </p:txBody>
      </p:sp>
      <p:sp>
        <p:nvSpPr>
          <p:cNvPr id="185" name="Rectangle 184">
            <a:extLst>
              <a:ext uri="{FF2B5EF4-FFF2-40B4-BE49-F238E27FC236}">
                <a16:creationId xmlns:a16="http://schemas.microsoft.com/office/drawing/2014/main" xmlns="" id="{240314FE-32E4-4B91-A6DB-0686ED713F29}"/>
              </a:ext>
            </a:extLst>
          </p:cNvPr>
          <p:cNvSpPr/>
          <p:nvPr/>
        </p:nvSpPr>
        <p:spPr>
          <a:xfrm>
            <a:off x="2442121"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186" name="Rectangle 185">
            <a:extLst>
              <a:ext uri="{FF2B5EF4-FFF2-40B4-BE49-F238E27FC236}">
                <a16:creationId xmlns:a16="http://schemas.microsoft.com/office/drawing/2014/main" xmlns="" id="{AD46E4A1-A915-46C4-A02F-2C1580673FE1}"/>
              </a:ext>
            </a:extLst>
          </p:cNvPr>
          <p:cNvSpPr/>
          <p:nvPr/>
        </p:nvSpPr>
        <p:spPr>
          <a:xfrm>
            <a:off x="2442843" y="258261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Code Review</a:t>
            </a:r>
          </a:p>
        </p:txBody>
      </p:sp>
      <p:grpSp>
        <p:nvGrpSpPr>
          <p:cNvPr id="177" name="Group 176">
            <a:extLst>
              <a:ext uri="{FF2B5EF4-FFF2-40B4-BE49-F238E27FC236}">
                <a16:creationId xmlns:a16="http://schemas.microsoft.com/office/drawing/2014/main" xmlns="" id="{BE838DAB-62D0-4215-9655-913A7433D6B2}"/>
              </a:ext>
            </a:extLst>
          </p:cNvPr>
          <p:cNvGrpSpPr/>
          <p:nvPr/>
        </p:nvGrpSpPr>
        <p:grpSpPr>
          <a:xfrm>
            <a:off x="1176596" y="2059120"/>
            <a:ext cx="2623559" cy="147603"/>
            <a:chOff x="1237953" y="2110188"/>
            <a:chExt cx="3198317" cy="155828"/>
          </a:xfrm>
        </p:grpSpPr>
        <p:cxnSp>
          <p:nvCxnSpPr>
            <p:cNvPr id="181" name="Straight Connector 180">
              <a:extLst>
                <a:ext uri="{FF2B5EF4-FFF2-40B4-BE49-F238E27FC236}">
                  <a16:creationId xmlns:a16="http://schemas.microsoft.com/office/drawing/2014/main" xmlns=""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xmlns="" id="{D34262F6-6B31-42CC-A495-B9AA0DAC0917}"/>
                </a:ext>
              </a:extLst>
            </p:cNvPr>
            <p:cNvSpPr/>
            <p:nvPr/>
          </p:nvSpPr>
          <p:spPr>
            <a:xfrm>
              <a:off x="2401525" y="2110188"/>
              <a:ext cx="763879"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178" name="Group 177">
            <a:extLst>
              <a:ext uri="{FF2B5EF4-FFF2-40B4-BE49-F238E27FC236}">
                <a16:creationId xmlns:a16="http://schemas.microsoft.com/office/drawing/2014/main" xmlns="" id="{B82F7AEC-C65D-4D7F-AC4F-686CC5CA3439}"/>
              </a:ext>
            </a:extLst>
          </p:cNvPr>
          <p:cNvGrpSpPr/>
          <p:nvPr/>
        </p:nvGrpSpPr>
        <p:grpSpPr>
          <a:xfrm>
            <a:off x="1026267" y="2014592"/>
            <a:ext cx="210981" cy="236660"/>
            <a:chOff x="1202188" y="2945815"/>
            <a:chExt cx="223177" cy="272726"/>
          </a:xfrm>
        </p:grpSpPr>
        <p:sp>
          <p:nvSpPr>
            <p:cNvPr id="179" name="Oval 12">
              <a:extLst>
                <a:ext uri="{FF2B5EF4-FFF2-40B4-BE49-F238E27FC236}">
                  <a16:creationId xmlns:a16="http://schemas.microsoft.com/office/drawing/2014/main" xmlns=""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80" name="Freeform 13">
              <a:extLst>
                <a:ext uri="{FF2B5EF4-FFF2-40B4-BE49-F238E27FC236}">
                  <a16:creationId xmlns:a16="http://schemas.microsoft.com/office/drawing/2014/main" xmlns=""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73" name="Rectangle 172">
            <a:extLst>
              <a:ext uri="{FF2B5EF4-FFF2-40B4-BE49-F238E27FC236}">
                <a16:creationId xmlns:a16="http://schemas.microsoft.com/office/drawing/2014/main" xmlns="" id="{C0D0F37B-F95F-428F-AD34-1FC5FD32A2A8}"/>
              </a:ext>
            </a:extLst>
          </p:cNvPr>
          <p:cNvSpPr/>
          <p:nvPr/>
        </p:nvSpPr>
        <p:spPr>
          <a:xfrm>
            <a:off x="1327060"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SAST &amp; DAST Analysis</a:t>
            </a:r>
          </a:p>
        </p:txBody>
      </p:sp>
      <p:sp>
        <p:nvSpPr>
          <p:cNvPr id="174" name="Rectangle 173">
            <a:extLst>
              <a:ext uri="{FF2B5EF4-FFF2-40B4-BE49-F238E27FC236}">
                <a16:creationId xmlns:a16="http://schemas.microsoft.com/office/drawing/2014/main" xmlns="" id="{6511C964-145A-4633-9B2C-BF7BF88B201D}"/>
              </a:ext>
            </a:extLst>
          </p:cNvPr>
          <p:cNvSpPr/>
          <p:nvPr/>
        </p:nvSpPr>
        <p:spPr>
          <a:xfrm>
            <a:off x="2442121"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Penetration Testing</a:t>
            </a:r>
          </a:p>
        </p:txBody>
      </p:sp>
      <p:grpSp>
        <p:nvGrpSpPr>
          <p:cNvPr id="169" name="Group 168">
            <a:extLst>
              <a:ext uri="{FF2B5EF4-FFF2-40B4-BE49-F238E27FC236}">
                <a16:creationId xmlns:a16="http://schemas.microsoft.com/office/drawing/2014/main" xmlns="" id="{75338848-D860-4159-841B-BA8C69A2D3A5}"/>
              </a:ext>
            </a:extLst>
          </p:cNvPr>
          <p:cNvGrpSpPr/>
          <p:nvPr/>
        </p:nvGrpSpPr>
        <p:grpSpPr>
          <a:xfrm>
            <a:off x="1176596" y="2913034"/>
            <a:ext cx="2623559" cy="147603"/>
            <a:chOff x="1237953" y="2110188"/>
            <a:chExt cx="3198317" cy="155828"/>
          </a:xfrm>
        </p:grpSpPr>
        <p:cxnSp>
          <p:nvCxnSpPr>
            <p:cNvPr id="171" name="Straight Connector 170">
              <a:extLst>
                <a:ext uri="{FF2B5EF4-FFF2-40B4-BE49-F238E27FC236}">
                  <a16:creationId xmlns:a16="http://schemas.microsoft.com/office/drawing/2014/main" xmlns=""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xmlns=""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170" name="Freeform 46">
            <a:extLst>
              <a:ext uri="{FF2B5EF4-FFF2-40B4-BE49-F238E27FC236}">
                <a16:creationId xmlns:a16="http://schemas.microsoft.com/office/drawing/2014/main" xmlns="" id="{964F7DDF-C6FC-45DC-B011-AE352D8314FE}"/>
              </a:ext>
            </a:extLst>
          </p:cNvPr>
          <p:cNvSpPr>
            <a:spLocks noEditPoints="1"/>
          </p:cNvSpPr>
          <p:nvPr/>
        </p:nvSpPr>
        <p:spPr bwMode="auto">
          <a:xfrm>
            <a:off x="1026267" y="2868506"/>
            <a:ext cx="237796" cy="238042"/>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4" name="Rectangle 163">
            <a:extLst>
              <a:ext uri="{FF2B5EF4-FFF2-40B4-BE49-F238E27FC236}">
                <a16:creationId xmlns:a16="http://schemas.microsoft.com/office/drawing/2014/main" xmlns="" id="{26C8F410-326C-4617-9F12-1F545B57F6F8}"/>
              </a:ext>
            </a:extLst>
          </p:cNvPr>
          <p:cNvSpPr/>
          <p:nvPr/>
        </p:nvSpPr>
        <p:spPr>
          <a:xfrm>
            <a:off x="1327061"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Resource Provisioning</a:t>
            </a:r>
          </a:p>
        </p:txBody>
      </p:sp>
      <p:sp>
        <p:nvSpPr>
          <p:cNvPr id="165" name="Rectangle 164">
            <a:extLst>
              <a:ext uri="{FF2B5EF4-FFF2-40B4-BE49-F238E27FC236}">
                <a16:creationId xmlns:a16="http://schemas.microsoft.com/office/drawing/2014/main" xmlns="" id="{703A2555-D410-4227-81BF-9EFF9E04BC2E}"/>
              </a:ext>
            </a:extLst>
          </p:cNvPr>
          <p:cNvSpPr/>
          <p:nvPr/>
        </p:nvSpPr>
        <p:spPr>
          <a:xfrm>
            <a:off x="2442122"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166" name="Rectangle 165">
            <a:extLst>
              <a:ext uri="{FF2B5EF4-FFF2-40B4-BE49-F238E27FC236}">
                <a16:creationId xmlns:a16="http://schemas.microsoft.com/office/drawing/2014/main" xmlns="" id="{9C5DC69F-5AAD-4FEB-801F-E0C37C2DAD1F}"/>
              </a:ext>
            </a:extLst>
          </p:cNvPr>
          <p:cNvSpPr/>
          <p:nvPr/>
        </p:nvSpPr>
        <p:spPr>
          <a:xfrm>
            <a:off x="1884591" y="398079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Build &amp; Releases</a:t>
            </a:r>
          </a:p>
        </p:txBody>
      </p:sp>
      <p:cxnSp>
        <p:nvCxnSpPr>
          <p:cNvPr id="162" name="Straight Connector 161">
            <a:extLst>
              <a:ext uri="{FF2B5EF4-FFF2-40B4-BE49-F238E27FC236}">
                <a16:creationId xmlns:a16="http://schemas.microsoft.com/office/drawing/2014/main" xmlns="" id="{5D0D1F0D-2D79-4DA7-9DC0-E8EE73175AFC}"/>
              </a:ext>
            </a:extLst>
          </p:cNvPr>
          <p:cNvCxnSpPr>
            <a:cxnSpLocks/>
          </p:cNvCxnSpPr>
          <p:nvPr/>
        </p:nvCxnSpPr>
        <p:spPr>
          <a:xfrm>
            <a:off x="1176597" y="3541087"/>
            <a:ext cx="262355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xmlns="" id="{F8BA6C3F-C6E8-4584-A7BC-8C901274FD3D}"/>
              </a:ext>
            </a:extLst>
          </p:cNvPr>
          <p:cNvSpPr/>
          <p:nvPr/>
        </p:nvSpPr>
        <p:spPr>
          <a:xfrm>
            <a:off x="2106463" y="3467286"/>
            <a:ext cx="632210" cy="152360"/>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nvGrpSpPr>
          <p:cNvPr id="213" name="Group 212"/>
          <p:cNvGrpSpPr/>
          <p:nvPr/>
        </p:nvGrpSpPr>
        <p:grpSpPr>
          <a:xfrm>
            <a:off x="1050636" y="3435853"/>
            <a:ext cx="176645" cy="210467"/>
            <a:chOff x="1050636" y="3435853"/>
            <a:chExt cx="140787" cy="210467"/>
          </a:xfrm>
        </p:grpSpPr>
        <p:sp>
          <p:nvSpPr>
            <p:cNvPr id="159" name="Freeform 16">
              <a:extLst>
                <a:ext uri="{FF2B5EF4-FFF2-40B4-BE49-F238E27FC236}">
                  <a16:creationId xmlns:a16="http://schemas.microsoft.com/office/drawing/2014/main" xmlns="" id="{868C080C-92C1-4F0D-85C2-9DDB6A7DEBA3}"/>
                </a:ext>
              </a:extLst>
            </p:cNvPr>
            <p:cNvSpPr>
              <a:spLocks/>
            </p:cNvSpPr>
            <p:nvPr/>
          </p:nvSpPr>
          <p:spPr bwMode="auto">
            <a:xfrm>
              <a:off x="1050636" y="3526513"/>
              <a:ext cx="140787" cy="119807"/>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0" name="Freeform 17">
              <a:extLst>
                <a:ext uri="{FF2B5EF4-FFF2-40B4-BE49-F238E27FC236}">
                  <a16:creationId xmlns:a16="http://schemas.microsoft.com/office/drawing/2014/main" xmlns="" id="{E87BFC50-0098-449C-9C5E-ABF104149C74}"/>
                </a:ext>
              </a:extLst>
            </p:cNvPr>
            <p:cNvSpPr>
              <a:spLocks/>
            </p:cNvSpPr>
            <p:nvPr/>
          </p:nvSpPr>
          <p:spPr bwMode="auto">
            <a:xfrm>
              <a:off x="1066232" y="3435853"/>
              <a:ext cx="111519" cy="81614"/>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1" name="Freeform 18">
              <a:extLst>
                <a:ext uri="{FF2B5EF4-FFF2-40B4-BE49-F238E27FC236}">
                  <a16:creationId xmlns:a16="http://schemas.microsoft.com/office/drawing/2014/main" xmlns="" id="{3F7C24F6-B5B8-46E6-8830-68FB1190C233}"/>
                </a:ext>
              </a:extLst>
            </p:cNvPr>
            <p:cNvSpPr>
              <a:spLocks/>
            </p:cNvSpPr>
            <p:nvPr/>
          </p:nvSpPr>
          <p:spPr bwMode="auto">
            <a:xfrm>
              <a:off x="1108745" y="3549831"/>
              <a:ext cx="27132" cy="50858"/>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51" name="Straight Connector 150">
            <a:extLst>
              <a:ext uri="{FF2B5EF4-FFF2-40B4-BE49-F238E27FC236}">
                <a16:creationId xmlns:a16="http://schemas.microsoft.com/office/drawing/2014/main" xmlns="" id="{5DDBDFD5-828E-4737-90BA-C8590E04D1B5}"/>
              </a:ext>
            </a:extLst>
          </p:cNvPr>
          <p:cNvCxnSpPr>
            <a:cxnSpLocks/>
          </p:cNvCxnSpPr>
          <p:nvPr/>
        </p:nvCxnSpPr>
        <p:spPr>
          <a:xfrm>
            <a:off x="6757297" y="2131668"/>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xmlns="" id="{0A8EC75A-7BC9-4048-B4A4-7FE343C1133B}"/>
              </a:ext>
            </a:extLst>
          </p:cNvPr>
          <p:cNvSpPr/>
          <p:nvPr/>
        </p:nvSpPr>
        <p:spPr>
          <a:xfrm>
            <a:off x="7836579" y="2057866"/>
            <a:ext cx="529904"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nvGrpSpPr>
          <p:cNvPr id="145" name="Group 32">
            <a:extLst>
              <a:ext uri="{FF2B5EF4-FFF2-40B4-BE49-F238E27FC236}">
                <a16:creationId xmlns:a16="http://schemas.microsoft.com/office/drawing/2014/main" xmlns="" id="{8D317483-7924-48C9-9C29-161594BB35D5}"/>
              </a:ext>
            </a:extLst>
          </p:cNvPr>
          <p:cNvGrpSpPr>
            <a:grpSpLocks noChangeAspect="1"/>
          </p:cNvGrpSpPr>
          <p:nvPr/>
        </p:nvGrpSpPr>
        <p:grpSpPr bwMode="auto">
          <a:xfrm>
            <a:off x="6560040" y="2039410"/>
            <a:ext cx="230605" cy="184514"/>
            <a:chOff x="2212" y="1568"/>
            <a:chExt cx="1339" cy="1184"/>
          </a:xfrm>
          <a:solidFill>
            <a:schemeClr val="bg1"/>
          </a:solidFill>
        </p:grpSpPr>
        <p:sp>
          <p:nvSpPr>
            <p:cNvPr id="146" name="Freeform 33">
              <a:extLst>
                <a:ext uri="{FF2B5EF4-FFF2-40B4-BE49-F238E27FC236}">
                  <a16:creationId xmlns:a16="http://schemas.microsoft.com/office/drawing/2014/main" xmlns=""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7" name="Freeform 34">
              <a:extLst>
                <a:ext uri="{FF2B5EF4-FFF2-40B4-BE49-F238E27FC236}">
                  <a16:creationId xmlns:a16="http://schemas.microsoft.com/office/drawing/2014/main" xmlns=""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8" name="Freeform 35">
              <a:extLst>
                <a:ext uri="{FF2B5EF4-FFF2-40B4-BE49-F238E27FC236}">
                  <a16:creationId xmlns:a16="http://schemas.microsoft.com/office/drawing/2014/main" xmlns=""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9" name="Freeform 36">
              <a:extLst>
                <a:ext uri="{FF2B5EF4-FFF2-40B4-BE49-F238E27FC236}">
                  <a16:creationId xmlns:a16="http://schemas.microsoft.com/office/drawing/2014/main" xmlns=""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50" name="Freeform 37">
              <a:extLst>
                <a:ext uri="{FF2B5EF4-FFF2-40B4-BE49-F238E27FC236}">
                  <a16:creationId xmlns:a16="http://schemas.microsoft.com/office/drawing/2014/main" xmlns=""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nvGrpSpPr>
          <p:cNvPr id="214" name="Group 213"/>
          <p:cNvGrpSpPr/>
          <p:nvPr/>
        </p:nvGrpSpPr>
        <p:grpSpPr>
          <a:xfrm>
            <a:off x="6552905" y="2638581"/>
            <a:ext cx="245564" cy="207539"/>
            <a:chOff x="6552905" y="2638581"/>
            <a:chExt cx="210053" cy="207539"/>
          </a:xfrm>
        </p:grpSpPr>
        <p:sp>
          <p:nvSpPr>
            <p:cNvPr id="118" name="Freeform 42">
              <a:extLst>
                <a:ext uri="{FF2B5EF4-FFF2-40B4-BE49-F238E27FC236}">
                  <a16:creationId xmlns:a16="http://schemas.microsoft.com/office/drawing/2014/main" xmlns="" id="{0C12F0B8-6D84-4864-BF7F-BC24BBB9BF11}"/>
                </a:ext>
              </a:extLst>
            </p:cNvPr>
            <p:cNvSpPr>
              <a:spLocks noEditPoints="1"/>
            </p:cNvSpPr>
            <p:nvPr/>
          </p:nvSpPr>
          <p:spPr bwMode="auto">
            <a:xfrm>
              <a:off x="6703794" y="2681666"/>
              <a:ext cx="59164" cy="62515"/>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9" name="Freeform 43">
              <a:extLst>
                <a:ext uri="{FF2B5EF4-FFF2-40B4-BE49-F238E27FC236}">
                  <a16:creationId xmlns:a16="http://schemas.microsoft.com/office/drawing/2014/main" xmlns="" id="{5E075E8C-2AD7-4E9D-984B-791B27E6956A}"/>
                </a:ext>
              </a:extLst>
            </p:cNvPr>
            <p:cNvSpPr>
              <a:spLocks/>
            </p:cNvSpPr>
            <p:nvPr/>
          </p:nvSpPr>
          <p:spPr bwMode="auto">
            <a:xfrm>
              <a:off x="6711243" y="2638581"/>
              <a:ext cx="44692" cy="36608"/>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0" name="Freeform 44">
              <a:extLst>
                <a:ext uri="{FF2B5EF4-FFF2-40B4-BE49-F238E27FC236}">
                  <a16:creationId xmlns:a16="http://schemas.microsoft.com/office/drawing/2014/main" xmlns="" id="{47666D68-D65D-478E-83B0-C3D1966EE280}"/>
                </a:ext>
              </a:extLst>
            </p:cNvPr>
            <p:cNvSpPr>
              <a:spLocks noEditPoints="1"/>
            </p:cNvSpPr>
            <p:nvPr/>
          </p:nvSpPr>
          <p:spPr bwMode="auto">
            <a:xfrm>
              <a:off x="6552905" y="2697717"/>
              <a:ext cx="130671" cy="148403"/>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1" name="Freeform 45">
              <a:extLst>
                <a:ext uri="{FF2B5EF4-FFF2-40B4-BE49-F238E27FC236}">
                  <a16:creationId xmlns:a16="http://schemas.microsoft.com/office/drawing/2014/main" xmlns="" id="{0AAAFC4F-E3DE-462B-BB18-C6BBE2227B04}"/>
                </a:ext>
              </a:extLst>
            </p:cNvPr>
            <p:cNvSpPr>
              <a:spLocks noEditPoints="1"/>
            </p:cNvSpPr>
            <p:nvPr/>
          </p:nvSpPr>
          <p:spPr bwMode="auto">
            <a:xfrm>
              <a:off x="6613771" y="2663080"/>
              <a:ext cx="130671" cy="148403"/>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2" name="Rectangle 46">
              <a:extLst>
                <a:ext uri="{FF2B5EF4-FFF2-40B4-BE49-F238E27FC236}">
                  <a16:creationId xmlns:a16="http://schemas.microsoft.com/office/drawing/2014/main" xmlns="" id="{F41BE6DF-14E3-4F5F-B4F0-C67311B23B31}"/>
                </a:ext>
              </a:extLst>
            </p:cNvPr>
            <p:cNvSpPr>
              <a:spLocks noChangeArrowheads="1"/>
            </p:cNvSpPr>
            <p:nvPr/>
          </p:nvSpPr>
          <p:spPr bwMode="auto">
            <a:xfrm>
              <a:off x="6572910" y="2756290"/>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3" name="Rectangle 47">
              <a:extLst>
                <a:ext uri="{FF2B5EF4-FFF2-40B4-BE49-F238E27FC236}">
                  <a16:creationId xmlns:a16="http://schemas.microsoft.com/office/drawing/2014/main" xmlns="" id="{779C046D-337F-4035-B9E2-31106A807D58}"/>
                </a:ext>
              </a:extLst>
            </p:cNvPr>
            <p:cNvSpPr>
              <a:spLocks noChangeArrowheads="1"/>
            </p:cNvSpPr>
            <p:nvPr/>
          </p:nvSpPr>
          <p:spPr bwMode="auto">
            <a:xfrm>
              <a:off x="6572910" y="2774875"/>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4" name="Rectangle 48">
              <a:extLst>
                <a:ext uri="{FF2B5EF4-FFF2-40B4-BE49-F238E27FC236}">
                  <a16:creationId xmlns:a16="http://schemas.microsoft.com/office/drawing/2014/main" xmlns="" id="{62EA30F2-3BA4-4688-A23E-8240B06B5C4A}"/>
                </a:ext>
              </a:extLst>
            </p:cNvPr>
            <p:cNvSpPr>
              <a:spLocks noChangeArrowheads="1"/>
            </p:cNvSpPr>
            <p:nvPr/>
          </p:nvSpPr>
          <p:spPr bwMode="auto">
            <a:xfrm>
              <a:off x="6572910" y="2793461"/>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5" name="Rectangle 49">
              <a:extLst>
                <a:ext uri="{FF2B5EF4-FFF2-40B4-BE49-F238E27FC236}">
                  <a16:creationId xmlns:a16="http://schemas.microsoft.com/office/drawing/2014/main" xmlns="" id="{DDBB0CE5-B55F-4E40-9E52-A69F97B9C8E1}"/>
                </a:ext>
              </a:extLst>
            </p:cNvPr>
            <p:cNvSpPr>
              <a:spLocks noChangeArrowheads="1"/>
            </p:cNvSpPr>
            <p:nvPr/>
          </p:nvSpPr>
          <p:spPr bwMode="auto">
            <a:xfrm>
              <a:off x="6633776" y="2721653"/>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6" name="Rectangle 50">
              <a:extLst>
                <a:ext uri="{FF2B5EF4-FFF2-40B4-BE49-F238E27FC236}">
                  <a16:creationId xmlns:a16="http://schemas.microsoft.com/office/drawing/2014/main" xmlns="" id="{BFB9B453-AEBF-40EF-88F3-B7C536DE53AA}"/>
                </a:ext>
              </a:extLst>
            </p:cNvPr>
            <p:cNvSpPr>
              <a:spLocks noChangeArrowheads="1"/>
            </p:cNvSpPr>
            <p:nvPr/>
          </p:nvSpPr>
          <p:spPr bwMode="auto">
            <a:xfrm>
              <a:off x="6633776" y="2740239"/>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7" name="Rectangle 51">
              <a:extLst>
                <a:ext uri="{FF2B5EF4-FFF2-40B4-BE49-F238E27FC236}">
                  <a16:creationId xmlns:a16="http://schemas.microsoft.com/office/drawing/2014/main" xmlns="" id="{7B648CBD-B4D6-4D42-AE2D-559D641B563B}"/>
                </a:ext>
              </a:extLst>
            </p:cNvPr>
            <p:cNvSpPr>
              <a:spLocks noChangeArrowheads="1"/>
            </p:cNvSpPr>
            <p:nvPr/>
          </p:nvSpPr>
          <p:spPr bwMode="auto">
            <a:xfrm>
              <a:off x="6633776" y="2758824"/>
              <a:ext cx="88959" cy="619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14" name="Straight Connector 113">
            <a:extLst>
              <a:ext uri="{FF2B5EF4-FFF2-40B4-BE49-F238E27FC236}">
                <a16:creationId xmlns:a16="http://schemas.microsoft.com/office/drawing/2014/main" xmlns="" id="{79FB3FEE-E65E-4882-A291-3FDEC187AA1E}"/>
              </a:ext>
            </a:extLst>
          </p:cNvPr>
          <p:cNvCxnSpPr>
            <a:cxnSpLocks/>
          </p:cNvCxnSpPr>
          <p:nvPr/>
        </p:nvCxnSpPr>
        <p:spPr>
          <a:xfrm>
            <a:off x="6799132" y="3352269"/>
            <a:ext cx="260992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15" name="Group 214"/>
          <p:cNvGrpSpPr/>
          <p:nvPr/>
        </p:nvGrpSpPr>
        <p:grpSpPr>
          <a:xfrm>
            <a:off x="6585524" y="3238202"/>
            <a:ext cx="160406" cy="216171"/>
            <a:chOff x="6585524" y="3238202"/>
            <a:chExt cx="137210" cy="216171"/>
          </a:xfrm>
        </p:grpSpPr>
        <p:sp>
          <p:nvSpPr>
            <p:cNvPr id="109" name="Freeform 14">
              <a:extLst>
                <a:ext uri="{FF2B5EF4-FFF2-40B4-BE49-F238E27FC236}">
                  <a16:creationId xmlns:a16="http://schemas.microsoft.com/office/drawing/2014/main" xmlns="" id="{ACA9B721-25A2-461F-85C5-E7855C4148BA}"/>
                </a:ext>
              </a:extLst>
            </p:cNvPr>
            <p:cNvSpPr>
              <a:spLocks/>
            </p:cNvSpPr>
            <p:nvPr/>
          </p:nvSpPr>
          <p:spPr bwMode="auto">
            <a:xfrm>
              <a:off x="6657431" y="3311553"/>
              <a:ext cx="65303" cy="10439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0" name="Oval 15">
              <a:extLst>
                <a:ext uri="{FF2B5EF4-FFF2-40B4-BE49-F238E27FC236}">
                  <a16:creationId xmlns:a16="http://schemas.microsoft.com/office/drawing/2014/main" xmlns="" id="{8EEB9546-AE73-496B-A4C6-E1EF7B6A6DBF}"/>
                </a:ext>
              </a:extLst>
            </p:cNvPr>
            <p:cNvSpPr>
              <a:spLocks noChangeArrowheads="1"/>
            </p:cNvSpPr>
            <p:nvPr/>
          </p:nvSpPr>
          <p:spPr bwMode="auto">
            <a:xfrm>
              <a:off x="6639454" y="3238202"/>
              <a:ext cx="55398" cy="68693"/>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1" name="Freeform 16">
              <a:extLst>
                <a:ext uri="{FF2B5EF4-FFF2-40B4-BE49-F238E27FC236}">
                  <a16:creationId xmlns:a16="http://schemas.microsoft.com/office/drawing/2014/main" xmlns="" id="{A2367D6E-6C2E-4823-8562-AE8A8141DE3C}"/>
                </a:ext>
              </a:extLst>
            </p:cNvPr>
            <p:cNvSpPr>
              <a:spLocks/>
            </p:cNvSpPr>
            <p:nvPr/>
          </p:nvSpPr>
          <p:spPr bwMode="auto">
            <a:xfrm>
              <a:off x="6611572" y="3311553"/>
              <a:ext cx="55398" cy="69470"/>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7">
              <a:extLst>
                <a:ext uri="{FF2B5EF4-FFF2-40B4-BE49-F238E27FC236}">
                  <a16:creationId xmlns:a16="http://schemas.microsoft.com/office/drawing/2014/main" xmlns="" id="{6A20547E-967C-4BEF-B1B7-B76A038E41E8}"/>
                </a:ext>
              </a:extLst>
            </p:cNvPr>
            <p:cNvSpPr>
              <a:spLocks/>
            </p:cNvSpPr>
            <p:nvPr/>
          </p:nvSpPr>
          <p:spPr bwMode="auto">
            <a:xfrm>
              <a:off x="6602767" y="3396546"/>
              <a:ext cx="30450" cy="3337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3" name="Freeform 18">
              <a:extLst>
                <a:ext uri="{FF2B5EF4-FFF2-40B4-BE49-F238E27FC236}">
                  <a16:creationId xmlns:a16="http://schemas.microsoft.com/office/drawing/2014/main" xmlns="" id="{EAD76B7D-1093-4994-94C2-82F1C1835F29}"/>
                </a:ext>
              </a:extLst>
            </p:cNvPr>
            <p:cNvSpPr>
              <a:spLocks noEditPoints="1"/>
            </p:cNvSpPr>
            <p:nvPr/>
          </p:nvSpPr>
          <p:spPr bwMode="auto">
            <a:xfrm>
              <a:off x="6585524" y="3362782"/>
              <a:ext cx="64936" cy="91591"/>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53" name="Rectangle 152">
            <a:extLst>
              <a:ext uri="{FF2B5EF4-FFF2-40B4-BE49-F238E27FC236}">
                <a16:creationId xmlns:a16="http://schemas.microsoft.com/office/drawing/2014/main" xmlns="" id="{6B4E45CD-AF57-4A62-B8A0-8CBD733709BE}"/>
              </a:ext>
            </a:extLst>
          </p:cNvPr>
          <p:cNvSpPr/>
          <p:nvPr/>
        </p:nvSpPr>
        <p:spPr>
          <a:xfrm>
            <a:off x="6820596"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Encryption &amp; Obfuscation</a:t>
            </a:r>
          </a:p>
        </p:txBody>
      </p:sp>
      <p:sp>
        <p:nvSpPr>
          <p:cNvPr id="154" name="Rectangle 153">
            <a:extLst>
              <a:ext uri="{FF2B5EF4-FFF2-40B4-BE49-F238E27FC236}">
                <a16:creationId xmlns:a16="http://schemas.microsoft.com/office/drawing/2014/main" xmlns="" id="{2347FD0E-0742-45F0-BC40-A53C7E800C34}"/>
              </a:ext>
            </a:extLst>
          </p:cNvPr>
          <p:cNvSpPr/>
          <p:nvPr/>
        </p:nvSpPr>
        <p:spPr>
          <a:xfrm>
            <a:off x="6820596" y="2457606"/>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Lifecycle Management</a:t>
            </a:r>
          </a:p>
        </p:txBody>
      </p:sp>
      <p:sp>
        <p:nvSpPr>
          <p:cNvPr id="155" name="Rectangle 154">
            <a:extLst>
              <a:ext uri="{FF2B5EF4-FFF2-40B4-BE49-F238E27FC236}">
                <a16:creationId xmlns:a16="http://schemas.microsoft.com/office/drawing/2014/main" xmlns="" id="{21B7E130-23D3-44B2-89D1-F1AB8A372116}"/>
              </a:ext>
            </a:extLst>
          </p:cNvPr>
          <p:cNvSpPr/>
          <p:nvPr/>
        </p:nvSpPr>
        <p:spPr>
          <a:xfrm>
            <a:off x="8141658"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Secrets &amp; Key Management</a:t>
            </a:r>
          </a:p>
        </p:txBody>
      </p:sp>
      <p:sp>
        <p:nvSpPr>
          <p:cNvPr id="156" name="Rectangle 155">
            <a:extLst>
              <a:ext uri="{FF2B5EF4-FFF2-40B4-BE49-F238E27FC236}">
                <a16:creationId xmlns:a16="http://schemas.microsoft.com/office/drawing/2014/main" xmlns="" id="{68B53F92-18A4-447D-A276-EE8200525BC4}"/>
              </a:ext>
            </a:extLst>
          </p:cNvPr>
          <p:cNvSpPr/>
          <p:nvPr/>
        </p:nvSpPr>
        <p:spPr>
          <a:xfrm>
            <a:off x="8142534" y="2457282"/>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Discovery</a:t>
            </a:r>
          </a:p>
        </p:txBody>
      </p:sp>
      <p:sp>
        <p:nvSpPr>
          <p:cNvPr id="138" name="Rectangle 137">
            <a:extLst>
              <a:ext uri="{FF2B5EF4-FFF2-40B4-BE49-F238E27FC236}">
                <a16:creationId xmlns:a16="http://schemas.microsoft.com/office/drawing/2014/main" xmlns="" id="{B25733F5-FDD2-4E3A-8E8A-5DC01825116A}"/>
              </a:ext>
            </a:extLst>
          </p:cNvPr>
          <p:cNvSpPr/>
          <p:nvPr/>
        </p:nvSpPr>
        <p:spPr>
          <a:xfrm>
            <a:off x="6820596"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Certificate Lifecycle</a:t>
            </a:r>
          </a:p>
        </p:txBody>
      </p:sp>
      <p:sp>
        <p:nvSpPr>
          <p:cNvPr id="139" name="Rectangle 138">
            <a:extLst>
              <a:ext uri="{FF2B5EF4-FFF2-40B4-BE49-F238E27FC236}">
                <a16:creationId xmlns:a16="http://schemas.microsoft.com/office/drawing/2014/main" xmlns="" id="{37A78A40-B6EE-4EAF-B000-27B3507A40ED}"/>
              </a:ext>
            </a:extLst>
          </p:cNvPr>
          <p:cNvSpPr/>
          <p:nvPr/>
        </p:nvSpPr>
        <p:spPr>
          <a:xfrm>
            <a:off x="6820596" y="306932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Scanning</a:t>
            </a:r>
          </a:p>
        </p:txBody>
      </p:sp>
      <p:sp>
        <p:nvSpPr>
          <p:cNvPr id="140" name="Rectangle 139">
            <a:extLst>
              <a:ext uri="{FF2B5EF4-FFF2-40B4-BE49-F238E27FC236}">
                <a16:creationId xmlns:a16="http://schemas.microsoft.com/office/drawing/2014/main" xmlns="" id="{287F8EAF-66A2-4608-8C62-39ACAA2674EA}"/>
              </a:ext>
            </a:extLst>
          </p:cNvPr>
          <p:cNvSpPr/>
          <p:nvPr/>
        </p:nvSpPr>
        <p:spPr>
          <a:xfrm>
            <a:off x="8141658"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141" name="Rectangle 140">
            <a:extLst>
              <a:ext uri="{FF2B5EF4-FFF2-40B4-BE49-F238E27FC236}">
                <a16:creationId xmlns:a16="http://schemas.microsoft.com/office/drawing/2014/main" xmlns="" id="{FA821C35-828D-4958-912A-226E643D3075}"/>
              </a:ext>
            </a:extLst>
          </p:cNvPr>
          <p:cNvSpPr/>
          <p:nvPr/>
        </p:nvSpPr>
        <p:spPr>
          <a:xfrm>
            <a:off x="8142534" y="306900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API Security</a:t>
            </a:r>
          </a:p>
        </p:txBody>
      </p:sp>
      <p:sp>
        <p:nvSpPr>
          <p:cNvPr id="134" name="Rectangle 133">
            <a:extLst>
              <a:ext uri="{FF2B5EF4-FFF2-40B4-BE49-F238E27FC236}">
                <a16:creationId xmlns:a16="http://schemas.microsoft.com/office/drawing/2014/main" xmlns="" id="{9BF4AD21-28C4-45B7-BF18-5011F95EC20D}"/>
              </a:ext>
            </a:extLst>
          </p:cNvPr>
          <p:cNvSpPr/>
          <p:nvPr/>
        </p:nvSpPr>
        <p:spPr>
          <a:xfrm>
            <a:off x="6820596"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Anti-malware Protection</a:t>
            </a:r>
          </a:p>
        </p:txBody>
      </p:sp>
      <p:sp>
        <p:nvSpPr>
          <p:cNvPr id="135" name="Rectangle 134">
            <a:extLst>
              <a:ext uri="{FF2B5EF4-FFF2-40B4-BE49-F238E27FC236}">
                <a16:creationId xmlns:a16="http://schemas.microsoft.com/office/drawing/2014/main" xmlns="" id="{A94A375B-3236-4432-A39B-E42B8B3D67EF}"/>
              </a:ext>
            </a:extLst>
          </p:cNvPr>
          <p:cNvSpPr/>
          <p:nvPr/>
        </p:nvSpPr>
        <p:spPr>
          <a:xfrm>
            <a:off x="6820596" y="367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Integrity</a:t>
            </a:r>
          </a:p>
        </p:txBody>
      </p:sp>
      <p:sp>
        <p:nvSpPr>
          <p:cNvPr id="136" name="Rectangle 135">
            <a:extLst>
              <a:ext uri="{FF2B5EF4-FFF2-40B4-BE49-F238E27FC236}">
                <a16:creationId xmlns:a16="http://schemas.microsoft.com/office/drawing/2014/main" xmlns="" id="{C8B9151A-7D22-43DB-A93A-4AC3A381A40A}"/>
              </a:ext>
            </a:extLst>
          </p:cNvPr>
          <p:cNvSpPr/>
          <p:nvPr/>
        </p:nvSpPr>
        <p:spPr>
          <a:xfrm>
            <a:off x="8141658"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Container Security</a:t>
            </a:r>
          </a:p>
        </p:txBody>
      </p:sp>
      <p:sp>
        <p:nvSpPr>
          <p:cNvPr id="137" name="Rectangle 136">
            <a:extLst>
              <a:ext uri="{FF2B5EF4-FFF2-40B4-BE49-F238E27FC236}">
                <a16:creationId xmlns:a16="http://schemas.microsoft.com/office/drawing/2014/main" xmlns="" id="{21100D41-9AFC-4CD3-8057-5E9F26E8C676}"/>
              </a:ext>
            </a:extLst>
          </p:cNvPr>
          <p:cNvSpPr/>
          <p:nvPr/>
        </p:nvSpPr>
        <p:spPr>
          <a:xfrm>
            <a:off x="8142534" y="3677884"/>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Access</a:t>
            </a:r>
          </a:p>
        </p:txBody>
      </p:sp>
      <p:sp>
        <p:nvSpPr>
          <p:cNvPr id="130" name="Rectangle 129">
            <a:extLst>
              <a:ext uri="{FF2B5EF4-FFF2-40B4-BE49-F238E27FC236}">
                <a16:creationId xmlns:a16="http://schemas.microsoft.com/office/drawing/2014/main" xmlns="" id="{AA1687F8-6AA1-4157-A22A-2C11B07A6E88}"/>
              </a:ext>
            </a:extLst>
          </p:cNvPr>
          <p:cNvSpPr/>
          <p:nvPr/>
        </p:nvSpPr>
        <p:spPr>
          <a:xfrm>
            <a:off x="6820596"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DDOS Mitigation</a:t>
            </a:r>
          </a:p>
        </p:txBody>
      </p:sp>
      <p:sp>
        <p:nvSpPr>
          <p:cNvPr id="131" name="Rectangle 130">
            <a:extLst>
              <a:ext uri="{FF2B5EF4-FFF2-40B4-BE49-F238E27FC236}">
                <a16:creationId xmlns:a16="http://schemas.microsoft.com/office/drawing/2014/main" xmlns="" id="{CC8A1669-2DFB-49A6-A1EF-6C96E03155CB}"/>
              </a:ext>
            </a:extLst>
          </p:cNvPr>
          <p:cNvSpPr/>
          <p:nvPr/>
        </p:nvSpPr>
        <p:spPr>
          <a:xfrm>
            <a:off x="6820596" y="429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Perimeter Security</a:t>
            </a:r>
          </a:p>
        </p:txBody>
      </p:sp>
      <p:sp>
        <p:nvSpPr>
          <p:cNvPr id="132" name="Rectangle 131">
            <a:extLst>
              <a:ext uri="{FF2B5EF4-FFF2-40B4-BE49-F238E27FC236}">
                <a16:creationId xmlns:a16="http://schemas.microsoft.com/office/drawing/2014/main" xmlns="" id="{B8426648-F42F-4E66-A300-3B00D925B403}"/>
              </a:ext>
            </a:extLst>
          </p:cNvPr>
          <p:cNvSpPr/>
          <p:nvPr/>
        </p:nvSpPr>
        <p:spPr>
          <a:xfrm>
            <a:off x="8141658"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Network Traffic Management</a:t>
            </a:r>
          </a:p>
        </p:txBody>
      </p:sp>
      <p:sp>
        <p:nvSpPr>
          <p:cNvPr id="133" name="Rectangle 132">
            <a:extLst>
              <a:ext uri="{FF2B5EF4-FFF2-40B4-BE49-F238E27FC236}">
                <a16:creationId xmlns:a16="http://schemas.microsoft.com/office/drawing/2014/main" xmlns="" id="{091F7294-D89B-43DF-AEFC-DE71C4D89B0D}"/>
              </a:ext>
            </a:extLst>
          </p:cNvPr>
          <p:cNvSpPr/>
          <p:nvPr/>
        </p:nvSpPr>
        <p:spPr>
          <a:xfrm>
            <a:off x="8142534" y="429788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VPN</a:t>
            </a:r>
          </a:p>
        </p:txBody>
      </p:sp>
      <p:cxnSp>
        <p:nvCxnSpPr>
          <p:cNvPr id="128" name="Straight Connector 127">
            <a:extLst>
              <a:ext uri="{FF2B5EF4-FFF2-40B4-BE49-F238E27FC236}">
                <a16:creationId xmlns:a16="http://schemas.microsoft.com/office/drawing/2014/main" xmlns="" id="{5C25B378-622A-47CF-AE99-E4E791A77843}"/>
              </a:ext>
            </a:extLst>
          </p:cNvPr>
          <p:cNvCxnSpPr>
            <a:cxnSpLocks/>
          </p:cNvCxnSpPr>
          <p:nvPr/>
        </p:nvCxnSpPr>
        <p:spPr>
          <a:xfrm>
            <a:off x="6757297" y="2742350"/>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xmlns="" id="{C3B5754E-353E-45FE-AC8B-759A7BB712E2}"/>
              </a:ext>
            </a:extLst>
          </p:cNvPr>
          <p:cNvSpPr/>
          <p:nvPr/>
        </p:nvSpPr>
        <p:spPr>
          <a:xfrm>
            <a:off x="7780124" y="2668549"/>
            <a:ext cx="642815" cy="147602"/>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sp>
        <p:nvSpPr>
          <p:cNvPr id="115" name="Rectangle 114">
            <a:extLst>
              <a:ext uri="{FF2B5EF4-FFF2-40B4-BE49-F238E27FC236}">
                <a16:creationId xmlns:a16="http://schemas.microsoft.com/office/drawing/2014/main" xmlns="" id="{3D38171E-4350-49DB-899F-84B494930640}"/>
              </a:ext>
            </a:extLst>
          </p:cNvPr>
          <p:cNvSpPr/>
          <p:nvPr/>
        </p:nvSpPr>
        <p:spPr>
          <a:xfrm>
            <a:off x="7780122" y="3278467"/>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cxnSp>
        <p:nvCxnSpPr>
          <p:cNvPr id="105" name="Straight Connector 104">
            <a:extLst>
              <a:ext uri="{FF2B5EF4-FFF2-40B4-BE49-F238E27FC236}">
                <a16:creationId xmlns:a16="http://schemas.microsoft.com/office/drawing/2014/main" xmlns="" id="{A4F39FF7-6ED6-4951-98BF-FF3F02071E92}"/>
              </a:ext>
            </a:extLst>
          </p:cNvPr>
          <p:cNvCxnSpPr>
            <a:cxnSpLocks/>
          </p:cNvCxnSpPr>
          <p:nvPr/>
        </p:nvCxnSpPr>
        <p:spPr>
          <a:xfrm>
            <a:off x="6757297" y="3972271"/>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xmlns="" id="{DB3CDDDE-6A7B-451C-8609-475F2A5F188B}"/>
              </a:ext>
            </a:extLst>
          </p:cNvPr>
          <p:cNvSpPr/>
          <p:nvPr/>
        </p:nvSpPr>
        <p:spPr>
          <a:xfrm>
            <a:off x="7780122" y="3898469"/>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nvGrpSpPr>
          <p:cNvPr id="216" name="Group 215"/>
          <p:cNvGrpSpPr/>
          <p:nvPr/>
        </p:nvGrpSpPr>
        <p:grpSpPr>
          <a:xfrm>
            <a:off x="6570660" y="3879731"/>
            <a:ext cx="216596" cy="182610"/>
            <a:chOff x="6570660" y="3879731"/>
            <a:chExt cx="185274" cy="182610"/>
          </a:xfrm>
        </p:grpSpPr>
        <p:sp>
          <p:nvSpPr>
            <p:cNvPr id="103" name="Freeform 77">
              <a:extLst>
                <a:ext uri="{FF2B5EF4-FFF2-40B4-BE49-F238E27FC236}">
                  <a16:creationId xmlns:a16="http://schemas.microsoft.com/office/drawing/2014/main" xmlns="" id="{9E987DCD-0105-44FF-A315-0644615D8508}"/>
                </a:ext>
              </a:extLst>
            </p:cNvPr>
            <p:cNvSpPr>
              <a:spLocks noEditPoints="1"/>
            </p:cNvSpPr>
            <p:nvPr/>
          </p:nvSpPr>
          <p:spPr bwMode="auto">
            <a:xfrm>
              <a:off x="6623406" y="3950409"/>
              <a:ext cx="79783" cy="111932"/>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04" name="Freeform 5">
              <a:extLst>
                <a:ext uri="{FF2B5EF4-FFF2-40B4-BE49-F238E27FC236}">
                  <a16:creationId xmlns:a16="http://schemas.microsoft.com/office/drawing/2014/main" xmlns="" id="{6EE307F9-CDE5-48AD-AADF-A96243D69D13}"/>
                </a:ext>
              </a:extLst>
            </p:cNvPr>
            <p:cNvSpPr>
              <a:spLocks/>
            </p:cNvSpPr>
            <p:nvPr/>
          </p:nvSpPr>
          <p:spPr bwMode="auto">
            <a:xfrm>
              <a:off x="6570660" y="3879731"/>
              <a:ext cx="185274" cy="119427"/>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99" name="Rectangle 98">
            <a:extLst>
              <a:ext uri="{FF2B5EF4-FFF2-40B4-BE49-F238E27FC236}">
                <a16:creationId xmlns:a16="http://schemas.microsoft.com/office/drawing/2014/main" xmlns="" id="{3D0221C1-BA0A-4D8D-9C11-5C933D00DA72}"/>
              </a:ext>
            </a:extLst>
          </p:cNvPr>
          <p:cNvSpPr/>
          <p:nvPr/>
        </p:nvSpPr>
        <p:spPr>
          <a:xfrm>
            <a:off x="1182557"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Logging</a:t>
            </a:r>
          </a:p>
        </p:txBody>
      </p:sp>
      <p:sp>
        <p:nvSpPr>
          <p:cNvPr id="100" name="Rectangle 99">
            <a:extLst>
              <a:ext uri="{FF2B5EF4-FFF2-40B4-BE49-F238E27FC236}">
                <a16:creationId xmlns:a16="http://schemas.microsoft.com/office/drawing/2014/main" xmlns="" id="{35CFB401-3ECC-4F50-A8DA-09EA2E8C7809}"/>
              </a:ext>
            </a:extLst>
          </p:cNvPr>
          <p:cNvSpPr/>
          <p:nvPr/>
        </p:nvSpPr>
        <p:spPr>
          <a:xfrm>
            <a:off x="2052603"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Auditing</a:t>
            </a:r>
          </a:p>
        </p:txBody>
      </p:sp>
      <p:grpSp>
        <p:nvGrpSpPr>
          <p:cNvPr id="95" name="Group 94">
            <a:extLst>
              <a:ext uri="{FF2B5EF4-FFF2-40B4-BE49-F238E27FC236}">
                <a16:creationId xmlns:a16="http://schemas.microsoft.com/office/drawing/2014/main" xmlns="" id="{DB803299-27FB-4036-BE9F-AB56ED7A5D6F}"/>
              </a:ext>
            </a:extLst>
          </p:cNvPr>
          <p:cNvGrpSpPr/>
          <p:nvPr/>
        </p:nvGrpSpPr>
        <p:grpSpPr>
          <a:xfrm>
            <a:off x="1166953" y="4622066"/>
            <a:ext cx="1818927" cy="144655"/>
            <a:chOff x="1237953" y="2043619"/>
            <a:chExt cx="3198317" cy="220272"/>
          </a:xfrm>
        </p:grpSpPr>
        <p:cxnSp>
          <p:nvCxnSpPr>
            <p:cNvPr id="97" name="Straight Connector 96">
              <a:extLst>
                <a:ext uri="{FF2B5EF4-FFF2-40B4-BE49-F238E27FC236}">
                  <a16:creationId xmlns:a16="http://schemas.microsoft.com/office/drawing/2014/main" xmlns=""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xmlns="" id="{6AE16560-94AD-4652-BFC6-58A698C2176D}"/>
                </a:ext>
              </a:extLst>
            </p:cNvPr>
            <p:cNvSpPr/>
            <p:nvPr/>
          </p:nvSpPr>
          <p:spPr>
            <a:xfrm>
              <a:off x="1892905" y="2043619"/>
              <a:ext cx="1639398" cy="220272"/>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Logging &amp; Auditing</a:t>
              </a:r>
            </a:p>
          </p:txBody>
        </p:sp>
      </p:grpSp>
      <p:sp>
        <p:nvSpPr>
          <p:cNvPr id="96" name="Freeform 24">
            <a:extLst>
              <a:ext uri="{FF2B5EF4-FFF2-40B4-BE49-F238E27FC236}">
                <a16:creationId xmlns:a16="http://schemas.microsoft.com/office/drawing/2014/main" xmlns="" id="{43F387B8-C06B-4D14-BF30-526A0017AEB2}"/>
              </a:ext>
            </a:extLst>
          </p:cNvPr>
          <p:cNvSpPr>
            <a:spLocks noEditPoints="1"/>
          </p:cNvSpPr>
          <p:nvPr/>
        </p:nvSpPr>
        <p:spPr bwMode="auto">
          <a:xfrm>
            <a:off x="1033008" y="4632660"/>
            <a:ext cx="155202" cy="138806"/>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91" name="Rectangle 90">
            <a:extLst>
              <a:ext uri="{FF2B5EF4-FFF2-40B4-BE49-F238E27FC236}">
                <a16:creationId xmlns:a16="http://schemas.microsoft.com/office/drawing/2014/main" xmlns="" id="{C4F4757C-79B8-4BDD-AD6C-52CB172AC697}"/>
              </a:ext>
            </a:extLst>
          </p:cNvPr>
          <p:cNvSpPr/>
          <p:nvPr/>
        </p:nvSpPr>
        <p:spPr>
          <a:xfrm>
            <a:off x="5375825"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Automated Patch Management</a:t>
            </a:r>
          </a:p>
        </p:txBody>
      </p:sp>
      <p:sp>
        <p:nvSpPr>
          <p:cNvPr id="92" name="Rectangle 91">
            <a:extLst>
              <a:ext uri="{FF2B5EF4-FFF2-40B4-BE49-F238E27FC236}">
                <a16:creationId xmlns:a16="http://schemas.microsoft.com/office/drawing/2014/main" xmlns="" id="{650D8E7C-2018-4960-A477-B376B3ABE428}"/>
              </a:ext>
            </a:extLst>
          </p:cNvPr>
          <p:cNvSpPr/>
          <p:nvPr/>
        </p:nvSpPr>
        <p:spPr>
          <a:xfrm>
            <a:off x="6245872"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sp>
        <p:nvSpPr>
          <p:cNvPr id="89" name="Rectangle 88">
            <a:extLst>
              <a:ext uri="{FF2B5EF4-FFF2-40B4-BE49-F238E27FC236}">
                <a16:creationId xmlns:a16="http://schemas.microsoft.com/office/drawing/2014/main" xmlns="" id="{7DCE0C87-6226-4DC0-AA3B-317785C3BD78}"/>
              </a:ext>
            </a:extLst>
          </p:cNvPr>
          <p:cNvSpPr/>
          <p:nvPr/>
        </p:nvSpPr>
        <p:spPr>
          <a:xfrm>
            <a:off x="7472459" y="4800053"/>
            <a:ext cx="84159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Policy Orchestration</a:t>
            </a:r>
          </a:p>
        </p:txBody>
      </p:sp>
      <p:sp>
        <p:nvSpPr>
          <p:cNvPr id="90" name="Rectangle 89">
            <a:extLst>
              <a:ext uri="{FF2B5EF4-FFF2-40B4-BE49-F238E27FC236}">
                <a16:creationId xmlns:a16="http://schemas.microsoft.com/office/drawing/2014/main" xmlns="" id="{19499537-11D5-40A6-BF52-FE5263E81CB6}"/>
              </a:ext>
            </a:extLst>
          </p:cNvPr>
          <p:cNvSpPr/>
          <p:nvPr/>
        </p:nvSpPr>
        <p:spPr>
          <a:xfrm>
            <a:off x="8342506" y="4800052"/>
            <a:ext cx="89140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spc="-30" dirty="0">
                <a:solidFill>
                  <a:schemeClr val="bg1"/>
                </a:solidFill>
              </a:rPr>
              <a:t>Change &amp; Configuration Rule Orchestration</a:t>
            </a:r>
          </a:p>
        </p:txBody>
      </p:sp>
      <p:sp>
        <p:nvSpPr>
          <p:cNvPr id="75" name="Rectangle 74">
            <a:extLst>
              <a:ext uri="{FF2B5EF4-FFF2-40B4-BE49-F238E27FC236}">
                <a16:creationId xmlns:a16="http://schemas.microsoft.com/office/drawing/2014/main" xmlns="" id="{1F839F98-750E-4D0F-A73C-BD02ACCDC04E}"/>
              </a:ext>
            </a:extLst>
          </p:cNvPr>
          <p:cNvSpPr/>
          <p:nvPr/>
        </p:nvSpPr>
        <p:spPr>
          <a:xfrm>
            <a:off x="992189" y="1690231"/>
            <a:ext cx="8538672" cy="242656"/>
          </a:xfrm>
          <a:prstGeom prst="rect">
            <a:avLst/>
          </a:prstGeom>
          <a:solidFill>
            <a:srgbClr val="660412"/>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245" name="Group 244"/>
          <p:cNvGrpSpPr/>
          <p:nvPr/>
        </p:nvGrpSpPr>
        <p:grpSpPr>
          <a:xfrm>
            <a:off x="1052728" y="1728814"/>
            <a:ext cx="205827" cy="165490"/>
            <a:chOff x="1052728" y="1728814"/>
            <a:chExt cx="157927" cy="165490"/>
          </a:xfrm>
        </p:grpSpPr>
        <p:sp>
          <p:nvSpPr>
            <p:cNvPr id="81" name="Freeform 6">
              <a:extLst>
                <a:ext uri="{FF2B5EF4-FFF2-40B4-BE49-F238E27FC236}">
                  <a16:creationId xmlns:a16="http://schemas.microsoft.com/office/drawing/2014/main" xmlns="" id="{631A15C7-A727-498F-B06C-DDD3954739C7}"/>
                </a:ext>
              </a:extLst>
            </p:cNvPr>
            <p:cNvSpPr>
              <a:spLocks/>
            </p:cNvSpPr>
            <p:nvPr/>
          </p:nvSpPr>
          <p:spPr bwMode="auto">
            <a:xfrm>
              <a:off x="1060484" y="1728814"/>
              <a:ext cx="145000" cy="42477"/>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2" name="Freeform 7">
              <a:extLst>
                <a:ext uri="{FF2B5EF4-FFF2-40B4-BE49-F238E27FC236}">
                  <a16:creationId xmlns:a16="http://schemas.microsoft.com/office/drawing/2014/main" xmlns="" id="{B982C9B7-1E37-43FC-AC6B-22390D79FA6D}"/>
                </a:ext>
              </a:extLst>
            </p:cNvPr>
            <p:cNvSpPr>
              <a:spLocks/>
            </p:cNvSpPr>
            <p:nvPr/>
          </p:nvSpPr>
          <p:spPr bwMode="auto">
            <a:xfrm>
              <a:off x="1057899" y="1774238"/>
              <a:ext cx="148878" cy="8839"/>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3" name="Freeform 8">
              <a:extLst>
                <a:ext uri="{FF2B5EF4-FFF2-40B4-BE49-F238E27FC236}">
                  <a16:creationId xmlns:a16="http://schemas.microsoft.com/office/drawing/2014/main" xmlns="" id="{110B81B5-0804-41D2-9604-1ABC352774E4}"/>
                </a:ext>
              </a:extLst>
            </p:cNvPr>
            <p:cNvSpPr>
              <a:spLocks/>
            </p:cNvSpPr>
            <p:nvPr/>
          </p:nvSpPr>
          <p:spPr bwMode="auto">
            <a:xfrm>
              <a:off x="1065655" y="1788970"/>
              <a:ext cx="32102" cy="7906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4" name="Freeform 9">
              <a:extLst>
                <a:ext uri="{FF2B5EF4-FFF2-40B4-BE49-F238E27FC236}">
                  <a16:creationId xmlns:a16="http://schemas.microsoft.com/office/drawing/2014/main" xmlns="" id="{F120988B-ABFE-4463-9EDA-8CE68AF5F14A}"/>
                </a:ext>
              </a:extLst>
            </p:cNvPr>
            <p:cNvSpPr>
              <a:spLocks/>
            </p:cNvSpPr>
            <p:nvPr/>
          </p:nvSpPr>
          <p:spPr bwMode="auto">
            <a:xfrm>
              <a:off x="1099050" y="1788970"/>
              <a:ext cx="33395" cy="7906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5" name="Freeform 10">
              <a:extLst>
                <a:ext uri="{FF2B5EF4-FFF2-40B4-BE49-F238E27FC236}">
                  <a16:creationId xmlns:a16="http://schemas.microsoft.com/office/drawing/2014/main" xmlns="" id="{C204CABD-42F0-4D25-86B3-E6776FA47DCA}"/>
                </a:ext>
              </a:extLst>
            </p:cNvPr>
            <p:cNvSpPr>
              <a:spLocks/>
            </p:cNvSpPr>
            <p:nvPr/>
          </p:nvSpPr>
          <p:spPr bwMode="auto">
            <a:xfrm>
              <a:off x="1133738" y="1787497"/>
              <a:ext cx="32102" cy="80535"/>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6" name="Freeform 11">
              <a:extLst>
                <a:ext uri="{FF2B5EF4-FFF2-40B4-BE49-F238E27FC236}">
                  <a16:creationId xmlns:a16="http://schemas.microsoft.com/office/drawing/2014/main" xmlns="" id="{4EEB684A-47DE-43CA-ADBD-785923852643}"/>
                </a:ext>
              </a:extLst>
            </p:cNvPr>
            <p:cNvSpPr>
              <a:spLocks/>
            </p:cNvSpPr>
            <p:nvPr/>
          </p:nvSpPr>
          <p:spPr bwMode="auto">
            <a:xfrm>
              <a:off x="1167134" y="1787497"/>
              <a:ext cx="32102" cy="80535"/>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7" name="Freeform 12">
              <a:extLst>
                <a:ext uri="{FF2B5EF4-FFF2-40B4-BE49-F238E27FC236}">
                  <a16:creationId xmlns:a16="http://schemas.microsoft.com/office/drawing/2014/main" xmlns="" id="{3A3BE17E-3A92-4D30-A2D2-6486448C8D5C}"/>
                </a:ext>
              </a:extLst>
            </p:cNvPr>
            <p:cNvSpPr>
              <a:spLocks/>
            </p:cNvSpPr>
            <p:nvPr/>
          </p:nvSpPr>
          <p:spPr bwMode="auto">
            <a:xfrm>
              <a:off x="1060484" y="1869505"/>
              <a:ext cx="143707" cy="10067"/>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8" name="Freeform 13">
              <a:extLst>
                <a:ext uri="{FF2B5EF4-FFF2-40B4-BE49-F238E27FC236}">
                  <a16:creationId xmlns:a16="http://schemas.microsoft.com/office/drawing/2014/main" xmlns="" id="{B7B373BE-B9B3-492A-B34F-345612E2569D}"/>
                </a:ext>
              </a:extLst>
            </p:cNvPr>
            <p:cNvSpPr>
              <a:spLocks/>
            </p:cNvSpPr>
            <p:nvPr/>
          </p:nvSpPr>
          <p:spPr bwMode="auto">
            <a:xfrm>
              <a:off x="1052728" y="1883992"/>
              <a:ext cx="157927" cy="1031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77" name="Rectangle 76">
            <a:extLst>
              <a:ext uri="{FF2B5EF4-FFF2-40B4-BE49-F238E27FC236}">
                <a16:creationId xmlns:a16="http://schemas.microsoft.com/office/drawing/2014/main" xmlns="" id="{295D2371-EE33-42E7-848C-5999C9F56809}"/>
              </a:ext>
            </a:extLst>
          </p:cNvPr>
          <p:cNvSpPr/>
          <p:nvPr/>
        </p:nvSpPr>
        <p:spPr>
          <a:xfrm>
            <a:off x="1383566" y="1738676"/>
            <a:ext cx="1871444"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78" name="Rectangle 77">
            <a:extLst>
              <a:ext uri="{FF2B5EF4-FFF2-40B4-BE49-F238E27FC236}">
                <a16:creationId xmlns:a16="http://schemas.microsoft.com/office/drawing/2014/main" xmlns="" id="{735A673B-F8C6-418D-9E5E-2E4506409456}"/>
              </a:ext>
            </a:extLst>
          </p:cNvPr>
          <p:cNvSpPr/>
          <p:nvPr/>
        </p:nvSpPr>
        <p:spPr>
          <a:xfrm>
            <a:off x="3637384"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Security Compliance</a:t>
            </a:r>
          </a:p>
        </p:txBody>
      </p:sp>
      <p:sp>
        <p:nvSpPr>
          <p:cNvPr id="79" name="Rectangle 78">
            <a:extLst>
              <a:ext uri="{FF2B5EF4-FFF2-40B4-BE49-F238E27FC236}">
                <a16:creationId xmlns:a16="http://schemas.microsoft.com/office/drawing/2014/main" xmlns="" id="{F38AE03C-EF66-459B-A2DD-0B2D96194FA9}"/>
              </a:ext>
            </a:extLst>
          </p:cNvPr>
          <p:cNvSpPr/>
          <p:nvPr/>
        </p:nvSpPr>
        <p:spPr>
          <a:xfrm>
            <a:off x="5604376"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Control Automation</a:t>
            </a:r>
          </a:p>
        </p:txBody>
      </p:sp>
      <p:sp>
        <p:nvSpPr>
          <p:cNvPr id="80" name="Rectangle 79">
            <a:extLst>
              <a:ext uri="{FF2B5EF4-FFF2-40B4-BE49-F238E27FC236}">
                <a16:creationId xmlns:a16="http://schemas.microsoft.com/office/drawing/2014/main" xmlns="" id="{F6F0A22F-23D9-4A19-8030-96F846A025D0}"/>
              </a:ext>
            </a:extLst>
          </p:cNvPr>
          <p:cNvSpPr/>
          <p:nvPr/>
        </p:nvSpPr>
        <p:spPr>
          <a:xfrm>
            <a:off x="7571368"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Reporting</a:t>
            </a:r>
          </a:p>
        </p:txBody>
      </p:sp>
      <p:sp>
        <p:nvSpPr>
          <p:cNvPr id="67" name="Rectangle 66">
            <a:extLst>
              <a:ext uri="{FF2B5EF4-FFF2-40B4-BE49-F238E27FC236}">
                <a16:creationId xmlns:a16="http://schemas.microsoft.com/office/drawing/2014/main" xmlns="" id="{446B2C88-1C81-4A3A-B599-B561D993C6D3}"/>
              </a:ext>
            </a:extLst>
          </p:cNvPr>
          <p:cNvSpPr/>
          <p:nvPr/>
        </p:nvSpPr>
        <p:spPr>
          <a:xfrm>
            <a:off x="4167907"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Authorization</a:t>
            </a:r>
          </a:p>
        </p:txBody>
      </p:sp>
      <p:sp>
        <p:nvSpPr>
          <p:cNvPr id="68" name="Rectangle 67">
            <a:extLst>
              <a:ext uri="{FF2B5EF4-FFF2-40B4-BE49-F238E27FC236}">
                <a16:creationId xmlns:a16="http://schemas.microsoft.com/office/drawing/2014/main" xmlns="" id="{A0DC204B-E93D-480D-AD03-1689BAC146F3}"/>
              </a:ext>
            </a:extLst>
          </p:cNvPr>
          <p:cNvSpPr/>
          <p:nvPr/>
        </p:nvSpPr>
        <p:spPr>
          <a:xfrm>
            <a:off x="6758985"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Directory Services</a:t>
            </a:r>
          </a:p>
        </p:txBody>
      </p:sp>
      <p:sp>
        <p:nvSpPr>
          <p:cNvPr id="69" name="Rectangle 68">
            <a:extLst>
              <a:ext uri="{FF2B5EF4-FFF2-40B4-BE49-F238E27FC236}">
                <a16:creationId xmlns:a16="http://schemas.microsoft.com/office/drawing/2014/main" xmlns="" id="{151BB3C5-C685-42DD-B634-2011484AFFDC}"/>
              </a:ext>
            </a:extLst>
          </p:cNvPr>
          <p:cNvSpPr/>
          <p:nvPr/>
        </p:nvSpPr>
        <p:spPr>
          <a:xfrm>
            <a:off x="3520137"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Failover &amp; Redundancy</a:t>
            </a:r>
          </a:p>
        </p:txBody>
      </p:sp>
      <p:sp>
        <p:nvSpPr>
          <p:cNvPr id="70" name="Rectangle 69">
            <a:extLst>
              <a:ext uri="{FF2B5EF4-FFF2-40B4-BE49-F238E27FC236}">
                <a16:creationId xmlns:a16="http://schemas.microsoft.com/office/drawing/2014/main" xmlns="" id="{9FD4E2CC-5361-4816-88D0-CF988911B961}"/>
              </a:ext>
            </a:extLst>
          </p:cNvPr>
          <p:cNvSpPr/>
          <p:nvPr/>
        </p:nvSpPr>
        <p:spPr>
          <a:xfrm>
            <a:off x="5463446"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Backups &amp; Recovery</a:t>
            </a:r>
          </a:p>
        </p:txBody>
      </p:sp>
      <p:sp>
        <p:nvSpPr>
          <p:cNvPr id="71" name="Rectangle 70">
            <a:extLst>
              <a:ext uri="{FF2B5EF4-FFF2-40B4-BE49-F238E27FC236}">
                <a16:creationId xmlns:a16="http://schemas.microsoft.com/office/drawing/2014/main" xmlns="" id="{BCC51868-1BEE-4C8D-8F93-5C0E9D8482AB}"/>
              </a:ext>
            </a:extLst>
          </p:cNvPr>
          <p:cNvSpPr/>
          <p:nvPr/>
        </p:nvSpPr>
        <p:spPr>
          <a:xfrm>
            <a:off x="8054524" y="5406171"/>
            <a:ext cx="14038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spc="-30" dirty="0">
                <a:solidFill>
                  <a:schemeClr val="bg1"/>
                </a:solidFill>
              </a:rPr>
              <a:t>Privileged Access Management</a:t>
            </a:r>
          </a:p>
        </p:txBody>
      </p:sp>
      <p:sp>
        <p:nvSpPr>
          <p:cNvPr id="72" name="Rectangle 71">
            <a:extLst>
              <a:ext uri="{FF2B5EF4-FFF2-40B4-BE49-F238E27FC236}">
                <a16:creationId xmlns:a16="http://schemas.microsoft.com/office/drawing/2014/main" xmlns="" id="{E8EE4DA3-45FE-42E7-A235-166BC7C5B47D}"/>
              </a:ext>
            </a:extLst>
          </p:cNvPr>
          <p:cNvSpPr/>
          <p:nvPr/>
        </p:nvSpPr>
        <p:spPr>
          <a:xfrm>
            <a:off x="7406754"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Auto Scaling</a:t>
            </a:r>
          </a:p>
        </p:txBody>
      </p:sp>
      <p:sp>
        <p:nvSpPr>
          <p:cNvPr id="73" name="Rectangle 72">
            <a:extLst>
              <a:ext uri="{FF2B5EF4-FFF2-40B4-BE49-F238E27FC236}">
                <a16:creationId xmlns:a16="http://schemas.microsoft.com/office/drawing/2014/main" xmlns="" id="{0ED28C3D-B25B-4EFF-BEA1-6A162A994599}"/>
              </a:ext>
            </a:extLst>
          </p:cNvPr>
          <p:cNvSpPr/>
          <p:nvPr/>
        </p:nvSpPr>
        <p:spPr>
          <a:xfrm>
            <a:off x="5463446"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MFA &amp; Adaptive Access</a:t>
            </a:r>
          </a:p>
        </p:txBody>
      </p:sp>
      <p:sp>
        <p:nvSpPr>
          <p:cNvPr id="74" name="Rectangle 73">
            <a:extLst>
              <a:ext uri="{FF2B5EF4-FFF2-40B4-BE49-F238E27FC236}">
                <a16:creationId xmlns:a16="http://schemas.microsoft.com/office/drawing/2014/main" xmlns="" id="{D13F66F4-CADD-4357-B093-625A2937B024}"/>
              </a:ext>
            </a:extLst>
          </p:cNvPr>
          <p:cNvSpPr/>
          <p:nvPr/>
        </p:nvSpPr>
        <p:spPr>
          <a:xfrm>
            <a:off x="2872368"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SSO &amp; Federation</a:t>
            </a:r>
          </a:p>
        </p:txBody>
      </p:sp>
      <p:grpSp>
        <p:nvGrpSpPr>
          <p:cNvPr id="3" name="Group 2"/>
          <p:cNvGrpSpPr/>
          <p:nvPr/>
        </p:nvGrpSpPr>
        <p:grpSpPr>
          <a:xfrm>
            <a:off x="1043504" y="5410765"/>
            <a:ext cx="263802" cy="138414"/>
            <a:chOff x="1043504" y="5410765"/>
            <a:chExt cx="215051" cy="138414"/>
          </a:xfrm>
        </p:grpSpPr>
        <p:sp>
          <p:nvSpPr>
            <p:cNvPr id="61" name="Freeform 111">
              <a:extLst>
                <a:ext uri="{FF2B5EF4-FFF2-40B4-BE49-F238E27FC236}">
                  <a16:creationId xmlns:a16="http://schemas.microsoft.com/office/drawing/2014/main" xmlns="" id="{A9D7B113-C99E-4A70-ADB8-CC7BCB3A07ED}"/>
                </a:ext>
              </a:extLst>
            </p:cNvPr>
            <p:cNvSpPr>
              <a:spLocks noEditPoints="1"/>
            </p:cNvSpPr>
            <p:nvPr/>
          </p:nvSpPr>
          <p:spPr bwMode="auto">
            <a:xfrm>
              <a:off x="1194920" y="5411922"/>
              <a:ext cx="42328" cy="69785"/>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2" name="Freeform 112">
              <a:extLst>
                <a:ext uri="{FF2B5EF4-FFF2-40B4-BE49-F238E27FC236}">
                  <a16:creationId xmlns:a16="http://schemas.microsoft.com/office/drawing/2014/main" xmlns="" id="{7E9BD2DA-93D7-49FE-88EF-AE09C054831A}"/>
                </a:ext>
              </a:extLst>
            </p:cNvPr>
            <p:cNvSpPr>
              <a:spLocks/>
            </p:cNvSpPr>
            <p:nvPr/>
          </p:nvSpPr>
          <p:spPr bwMode="auto">
            <a:xfrm>
              <a:off x="1179580" y="5478237"/>
              <a:ext cx="78975" cy="53592"/>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3" name="Freeform 113">
              <a:extLst>
                <a:ext uri="{FF2B5EF4-FFF2-40B4-BE49-F238E27FC236}">
                  <a16:creationId xmlns:a16="http://schemas.microsoft.com/office/drawing/2014/main" xmlns="" id="{98EAB3E1-5F52-4D45-8889-4DE04AB0D2B9}"/>
                </a:ext>
              </a:extLst>
            </p:cNvPr>
            <p:cNvSpPr>
              <a:spLocks/>
            </p:cNvSpPr>
            <p:nvPr/>
          </p:nvSpPr>
          <p:spPr bwMode="auto">
            <a:xfrm>
              <a:off x="1043504" y="5480936"/>
              <a:ext cx="74430" cy="50893"/>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4" name="Freeform 114">
              <a:extLst>
                <a:ext uri="{FF2B5EF4-FFF2-40B4-BE49-F238E27FC236}">
                  <a16:creationId xmlns:a16="http://schemas.microsoft.com/office/drawing/2014/main" xmlns="" id="{FA3BF3EA-3D73-40AE-8588-EAE26375FA46}"/>
                </a:ext>
              </a:extLst>
            </p:cNvPr>
            <p:cNvSpPr>
              <a:spLocks noEditPoints="1"/>
            </p:cNvSpPr>
            <p:nvPr/>
          </p:nvSpPr>
          <p:spPr bwMode="auto">
            <a:xfrm>
              <a:off x="1059413" y="5410765"/>
              <a:ext cx="47726" cy="7364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5" name="Freeform 115">
              <a:extLst>
                <a:ext uri="{FF2B5EF4-FFF2-40B4-BE49-F238E27FC236}">
                  <a16:creationId xmlns:a16="http://schemas.microsoft.com/office/drawing/2014/main" xmlns="" id="{4D32D357-D02C-4DF6-97FF-00A486AC0AA8}"/>
                </a:ext>
              </a:extLst>
            </p:cNvPr>
            <p:cNvSpPr>
              <a:spLocks/>
            </p:cNvSpPr>
            <p:nvPr/>
          </p:nvSpPr>
          <p:spPr bwMode="auto">
            <a:xfrm>
              <a:off x="1107707" y="5494430"/>
              <a:ext cx="85793" cy="54749"/>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6" name="Freeform 116">
              <a:extLst>
                <a:ext uri="{FF2B5EF4-FFF2-40B4-BE49-F238E27FC236}">
                  <a16:creationId xmlns:a16="http://schemas.microsoft.com/office/drawing/2014/main" xmlns="" id="{A2F9689A-76CA-4FD7-ABEC-D24A8CDECF01}"/>
                </a:ext>
              </a:extLst>
            </p:cNvPr>
            <p:cNvSpPr>
              <a:spLocks noEditPoints="1"/>
            </p:cNvSpPr>
            <p:nvPr/>
          </p:nvSpPr>
          <p:spPr bwMode="auto">
            <a:xfrm>
              <a:off x="1129297" y="5424645"/>
              <a:ext cx="42897" cy="69785"/>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sp>
        <p:nvSpPr>
          <p:cNvPr id="59" name="Freeform 136">
            <a:extLst>
              <a:ext uri="{FF2B5EF4-FFF2-40B4-BE49-F238E27FC236}">
                <a16:creationId xmlns:a16="http://schemas.microsoft.com/office/drawing/2014/main" xmlns="" id="{0494AE5D-1AA3-48A0-99CF-7A8B4EDC46F8}"/>
              </a:ext>
            </a:extLst>
          </p:cNvPr>
          <p:cNvSpPr>
            <a:spLocks/>
          </p:cNvSpPr>
          <p:nvPr/>
        </p:nvSpPr>
        <p:spPr bwMode="auto">
          <a:xfrm>
            <a:off x="1120078" y="5678266"/>
            <a:ext cx="78432" cy="133474"/>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0" name="Freeform 137">
            <a:extLst>
              <a:ext uri="{FF2B5EF4-FFF2-40B4-BE49-F238E27FC236}">
                <a16:creationId xmlns:a16="http://schemas.microsoft.com/office/drawing/2014/main" xmlns="" id="{A8D6594C-12DA-4D6B-8FA2-01C6FB9FB408}"/>
              </a:ext>
            </a:extLst>
          </p:cNvPr>
          <p:cNvSpPr>
            <a:spLocks/>
          </p:cNvSpPr>
          <p:nvPr/>
        </p:nvSpPr>
        <p:spPr bwMode="auto">
          <a:xfrm>
            <a:off x="1044662" y="5703318"/>
            <a:ext cx="98878" cy="124851"/>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cxnSp>
        <p:nvCxnSpPr>
          <p:cNvPr id="57" name="Straight Connector 56">
            <a:extLst>
              <a:ext uri="{FF2B5EF4-FFF2-40B4-BE49-F238E27FC236}">
                <a16:creationId xmlns:a16="http://schemas.microsoft.com/office/drawing/2014/main" xmlns="" id="{AD7DC027-0971-4DF2-A5A3-77043E4662C3}"/>
              </a:ext>
            </a:extLst>
          </p:cNvPr>
          <p:cNvCxnSpPr>
            <a:cxnSpLocks/>
          </p:cNvCxnSpPr>
          <p:nvPr/>
        </p:nvCxnSpPr>
        <p:spPr>
          <a:xfrm>
            <a:off x="3263587"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E461B148-7102-4136-8948-F4FEA6D9623D}"/>
              </a:ext>
            </a:extLst>
          </p:cNvPr>
          <p:cNvSpPr/>
          <p:nvPr/>
        </p:nvSpPr>
        <p:spPr>
          <a:xfrm>
            <a:off x="3715259" y="4625883"/>
            <a:ext cx="787523" cy="13702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nvGrpSpPr>
          <p:cNvPr id="217" name="Group 216"/>
          <p:cNvGrpSpPr/>
          <p:nvPr/>
        </p:nvGrpSpPr>
        <p:grpSpPr>
          <a:xfrm>
            <a:off x="3104709" y="4624676"/>
            <a:ext cx="177426" cy="137094"/>
            <a:chOff x="3127201" y="4624676"/>
            <a:chExt cx="154933" cy="137094"/>
          </a:xfrm>
        </p:grpSpPr>
        <p:sp>
          <p:nvSpPr>
            <p:cNvPr id="53" name="Freeform 67">
              <a:extLst>
                <a:ext uri="{FF2B5EF4-FFF2-40B4-BE49-F238E27FC236}">
                  <a16:creationId xmlns:a16="http://schemas.microsoft.com/office/drawing/2014/main" xmlns="" id="{48E95B38-2429-427B-967C-F76F24C3C7AF}"/>
                </a:ext>
              </a:extLst>
            </p:cNvPr>
            <p:cNvSpPr>
              <a:spLocks/>
            </p:cNvSpPr>
            <p:nvPr/>
          </p:nvSpPr>
          <p:spPr bwMode="auto">
            <a:xfrm>
              <a:off x="3127201" y="4624676"/>
              <a:ext cx="130791" cy="131529"/>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8">
              <a:extLst>
                <a:ext uri="{FF2B5EF4-FFF2-40B4-BE49-F238E27FC236}">
                  <a16:creationId xmlns:a16="http://schemas.microsoft.com/office/drawing/2014/main" xmlns="" id="{2DF71BCF-A0B7-4D6F-8D44-C3753192D2EE}"/>
                </a:ext>
              </a:extLst>
            </p:cNvPr>
            <p:cNvSpPr>
              <a:spLocks noEditPoints="1"/>
            </p:cNvSpPr>
            <p:nvPr/>
          </p:nvSpPr>
          <p:spPr bwMode="auto">
            <a:xfrm>
              <a:off x="3198348" y="4637829"/>
              <a:ext cx="77680" cy="94769"/>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B6F66DD-8344-41A3-934E-022189965DE4}"/>
                </a:ext>
              </a:extLst>
            </p:cNvPr>
            <p:cNvSpPr>
              <a:spLocks/>
            </p:cNvSpPr>
            <p:nvPr/>
          </p:nvSpPr>
          <p:spPr bwMode="auto">
            <a:xfrm>
              <a:off x="3255010" y="4725515"/>
              <a:ext cx="26840" cy="33051"/>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0">
              <a:extLst>
                <a:ext uri="{FF2B5EF4-FFF2-40B4-BE49-F238E27FC236}">
                  <a16:creationId xmlns:a16="http://schemas.microsoft.com/office/drawing/2014/main" xmlns="" id="{CF682ABD-C9A2-4E57-841B-406471810189}"/>
                </a:ext>
              </a:extLst>
            </p:cNvPr>
            <p:cNvSpPr>
              <a:spLocks/>
            </p:cNvSpPr>
            <p:nvPr/>
          </p:nvSpPr>
          <p:spPr bwMode="auto">
            <a:xfrm>
              <a:off x="3268359" y="4749292"/>
              <a:ext cx="13775" cy="12478"/>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49" name="Straight Connector 48">
            <a:extLst>
              <a:ext uri="{FF2B5EF4-FFF2-40B4-BE49-F238E27FC236}">
                <a16:creationId xmlns:a16="http://schemas.microsoft.com/office/drawing/2014/main" xmlns="" id="{76725172-454B-4228-9217-CF43F7F6BE34}"/>
              </a:ext>
            </a:extLst>
          </p:cNvPr>
          <p:cNvCxnSpPr>
            <a:cxnSpLocks/>
          </p:cNvCxnSpPr>
          <p:nvPr/>
        </p:nvCxnSpPr>
        <p:spPr>
          <a:xfrm>
            <a:off x="5360221"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9F8A9A8A-2959-4DA2-90BC-9DBFC1113487}"/>
              </a:ext>
            </a:extLst>
          </p:cNvPr>
          <p:cNvSpPr/>
          <p:nvPr/>
        </p:nvSpPr>
        <p:spPr>
          <a:xfrm>
            <a:off x="5604376" y="4622066"/>
            <a:ext cx="1245972"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Vulnerability Management</a:t>
            </a:r>
          </a:p>
        </p:txBody>
      </p:sp>
      <p:grpSp>
        <p:nvGrpSpPr>
          <p:cNvPr id="218" name="Group 217"/>
          <p:cNvGrpSpPr/>
          <p:nvPr/>
        </p:nvGrpSpPr>
        <p:grpSpPr>
          <a:xfrm>
            <a:off x="5201342" y="4619560"/>
            <a:ext cx="159042" cy="150956"/>
            <a:chOff x="5229350" y="4619560"/>
            <a:chExt cx="131034" cy="150956"/>
          </a:xfrm>
        </p:grpSpPr>
        <p:sp>
          <p:nvSpPr>
            <p:cNvPr id="47" name="Freeform 130">
              <a:extLst>
                <a:ext uri="{FF2B5EF4-FFF2-40B4-BE49-F238E27FC236}">
                  <a16:creationId xmlns:a16="http://schemas.microsoft.com/office/drawing/2014/main" xmlns="" id="{55969DB3-5B61-449B-90FB-ECE80702F9B9}"/>
                </a:ext>
              </a:extLst>
            </p:cNvPr>
            <p:cNvSpPr>
              <a:spLocks noEditPoints="1"/>
            </p:cNvSpPr>
            <p:nvPr/>
          </p:nvSpPr>
          <p:spPr bwMode="auto">
            <a:xfrm>
              <a:off x="5278784" y="4666210"/>
              <a:ext cx="73135" cy="84803"/>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8" name="Freeform 131">
              <a:extLst>
                <a:ext uri="{FF2B5EF4-FFF2-40B4-BE49-F238E27FC236}">
                  <a16:creationId xmlns:a16="http://schemas.microsoft.com/office/drawing/2014/main" xmlns="" id="{AE0AE2F1-094F-4C3F-B1F8-E96929582A43}"/>
                </a:ext>
              </a:extLst>
            </p:cNvPr>
            <p:cNvSpPr>
              <a:spLocks/>
            </p:cNvSpPr>
            <p:nvPr/>
          </p:nvSpPr>
          <p:spPr bwMode="auto">
            <a:xfrm>
              <a:off x="5229350" y="4619560"/>
              <a:ext cx="131034" cy="150956"/>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cxnSp>
        <p:nvCxnSpPr>
          <p:cNvPr id="43" name="Straight Connector 42">
            <a:extLst>
              <a:ext uri="{FF2B5EF4-FFF2-40B4-BE49-F238E27FC236}">
                <a16:creationId xmlns:a16="http://schemas.microsoft.com/office/drawing/2014/main" xmlns="" id="{1A3BBFB6-6E34-4E43-899E-909FB7252F49}"/>
              </a:ext>
            </a:extLst>
          </p:cNvPr>
          <p:cNvCxnSpPr>
            <a:cxnSpLocks/>
          </p:cNvCxnSpPr>
          <p:nvPr/>
        </p:nvCxnSpPr>
        <p:spPr>
          <a:xfrm>
            <a:off x="7456855"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18C6D153-504D-4E1D-95B3-C9C3D1C4D6ED}"/>
              </a:ext>
            </a:extLst>
          </p:cNvPr>
          <p:cNvSpPr/>
          <p:nvPr/>
        </p:nvSpPr>
        <p:spPr>
          <a:xfrm>
            <a:off x="7558016" y="4622066"/>
            <a:ext cx="1641969"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Change &amp; Configuration Management</a:t>
            </a:r>
          </a:p>
        </p:txBody>
      </p:sp>
      <p:grpSp>
        <p:nvGrpSpPr>
          <p:cNvPr id="219" name="Group 218"/>
          <p:cNvGrpSpPr/>
          <p:nvPr/>
        </p:nvGrpSpPr>
        <p:grpSpPr>
          <a:xfrm>
            <a:off x="7348538" y="4630045"/>
            <a:ext cx="137349" cy="153523"/>
            <a:chOff x="7367818" y="4630045"/>
            <a:chExt cx="118069" cy="153523"/>
          </a:xfrm>
        </p:grpSpPr>
        <p:sp>
          <p:nvSpPr>
            <p:cNvPr id="41" name="Freeform 21">
              <a:extLst>
                <a:ext uri="{FF2B5EF4-FFF2-40B4-BE49-F238E27FC236}">
                  <a16:creationId xmlns:a16="http://schemas.microsoft.com/office/drawing/2014/main" xmlns="" id="{7CC6B78E-9C46-48F0-B6F6-A7B4C12DCA8F}"/>
                </a:ext>
              </a:extLst>
            </p:cNvPr>
            <p:cNvSpPr>
              <a:spLocks noEditPoints="1"/>
            </p:cNvSpPr>
            <p:nvPr/>
          </p:nvSpPr>
          <p:spPr bwMode="auto">
            <a:xfrm>
              <a:off x="7367818" y="4630045"/>
              <a:ext cx="95993" cy="127715"/>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2" name="Freeform 6">
              <a:extLst>
                <a:ext uri="{FF2B5EF4-FFF2-40B4-BE49-F238E27FC236}">
                  <a16:creationId xmlns:a16="http://schemas.microsoft.com/office/drawing/2014/main" xmlns="" id="{6EAF0CD3-2060-4F69-9E92-9AF98A808788}"/>
                </a:ext>
              </a:extLst>
            </p:cNvPr>
            <p:cNvSpPr>
              <a:spLocks noEditPoints="1"/>
            </p:cNvSpPr>
            <p:nvPr/>
          </p:nvSpPr>
          <p:spPr bwMode="auto">
            <a:xfrm>
              <a:off x="7429822" y="4724417"/>
              <a:ext cx="56065" cy="59151"/>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sp>
        <p:nvSpPr>
          <p:cNvPr id="210" name="Text Placeholder 122"/>
          <p:cNvSpPr txBox="1">
            <a:spLocks/>
          </p:cNvSpPr>
          <p:nvPr/>
        </p:nvSpPr>
        <p:spPr>
          <a:xfrm>
            <a:off x="927280" y="186726"/>
            <a:ext cx="10195200" cy="17373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Capability framework</a:t>
            </a:r>
            <a:endParaRPr lang="en-US" sz="1200" dirty="0"/>
          </a:p>
        </p:txBody>
      </p:sp>
      <p:sp>
        <p:nvSpPr>
          <p:cNvPr id="190" name="Rectangle 189">
            <a:extLst>
              <a:ext uri="{FF2B5EF4-FFF2-40B4-BE49-F238E27FC236}">
                <a16:creationId xmlns:a16="http://schemas.microsoft.com/office/drawing/2014/main" xmlns="" id="{1F839F98-750E-4D0F-A73C-BD02ACCDC04E}"/>
              </a:ext>
            </a:extLst>
          </p:cNvPr>
          <p:cNvSpPr/>
          <p:nvPr/>
        </p:nvSpPr>
        <p:spPr>
          <a:xfrm>
            <a:off x="1747134" y="1690231"/>
            <a:ext cx="1668699" cy="242656"/>
          </a:xfrm>
          <a:prstGeom prst="rect">
            <a:avLst/>
          </a:prstGeom>
          <a:solidFill>
            <a:srgbClr val="660412"/>
          </a:solidFill>
          <a:ln w="6350">
            <a:no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Azure Services </a:t>
            </a:r>
          </a:p>
        </p:txBody>
      </p:sp>
      <p:pic>
        <p:nvPicPr>
          <p:cNvPr id="4" name="Graphic 3">
            <a:extLst>
              <a:ext uri="{FF2B5EF4-FFF2-40B4-BE49-F238E27FC236}">
                <a16:creationId xmlns:a16="http://schemas.microsoft.com/office/drawing/2014/main" xmlns="" id="{D64E4AD2-8F72-4A1C-9AE2-0EAA674372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12928" y="2160053"/>
            <a:ext cx="183260" cy="183260"/>
          </a:xfrm>
          <a:prstGeom prst="rect">
            <a:avLst/>
          </a:prstGeom>
        </p:spPr>
      </p:pic>
      <p:pic>
        <p:nvPicPr>
          <p:cNvPr id="6" name="Graphic 5">
            <a:extLst>
              <a:ext uri="{FF2B5EF4-FFF2-40B4-BE49-F238E27FC236}">
                <a16:creationId xmlns:a16="http://schemas.microsoft.com/office/drawing/2014/main" xmlns="" id="{46AA801A-4CE5-459F-B474-3A0EA8568B6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351860" y="2143472"/>
            <a:ext cx="180903" cy="180903"/>
          </a:xfrm>
          <a:prstGeom prst="rect">
            <a:avLst/>
          </a:prstGeom>
        </p:spPr>
      </p:pic>
      <p:pic>
        <p:nvPicPr>
          <p:cNvPr id="9" name="Graphic 8">
            <a:extLst>
              <a:ext uri="{FF2B5EF4-FFF2-40B4-BE49-F238E27FC236}">
                <a16:creationId xmlns:a16="http://schemas.microsoft.com/office/drawing/2014/main" xmlns="" id="{FB9AD899-D984-432A-BE1D-42FBD318FF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28326" y="2765476"/>
            <a:ext cx="201168" cy="201168"/>
          </a:xfrm>
          <a:prstGeom prst="rect">
            <a:avLst/>
          </a:prstGeom>
        </p:spPr>
      </p:pic>
      <p:pic>
        <p:nvPicPr>
          <p:cNvPr id="224" name="Picture 223">
            <a:extLst>
              <a:ext uri="{FF2B5EF4-FFF2-40B4-BE49-F238E27FC236}">
                <a16:creationId xmlns:a16="http://schemas.microsoft.com/office/drawing/2014/main" xmlns="" id="{9AAD705D-B700-4E50-9F67-8326ECD9E5C8}"/>
              </a:ext>
            </a:extLst>
          </p:cNvPr>
          <p:cNvPicPr>
            <a:picLocks noChangeAspect="1"/>
          </p:cNvPicPr>
          <p:nvPr/>
        </p:nvPicPr>
        <p:blipFill>
          <a:blip r:embed="rId8"/>
          <a:stretch>
            <a:fillRect/>
          </a:stretch>
        </p:blipFill>
        <p:spPr>
          <a:xfrm>
            <a:off x="9328593" y="3101540"/>
            <a:ext cx="195290" cy="176435"/>
          </a:xfrm>
          <a:prstGeom prst="rect">
            <a:avLst/>
          </a:prstGeom>
        </p:spPr>
      </p:pic>
      <p:pic>
        <p:nvPicPr>
          <p:cNvPr id="225" name="Picture 2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92011" y="2197091"/>
            <a:ext cx="212581" cy="212581"/>
          </a:xfrm>
          <a:prstGeom prst="rect">
            <a:avLst/>
          </a:prstGeom>
        </p:spPr>
      </p:pic>
      <p:pic>
        <p:nvPicPr>
          <p:cNvPr id="226" name="Picture 2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9877" y="3575664"/>
            <a:ext cx="188663" cy="188663"/>
          </a:xfrm>
          <a:prstGeom prst="rect">
            <a:avLst/>
          </a:prstGeom>
        </p:spPr>
      </p:pic>
      <p:pic>
        <p:nvPicPr>
          <p:cNvPr id="227" name="Picture 2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67630" y="3572303"/>
            <a:ext cx="192024" cy="192024"/>
          </a:xfrm>
          <a:prstGeom prst="rect">
            <a:avLst/>
          </a:prstGeom>
        </p:spPr>
      </p:pic>
      <p:pic>
        <p:nvPicPr>
          <p:cNvPr id="228" name="Picture 2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7343" y="4111337"/>
            <a:ext cx="192903" cy="192903"/>
          </a:xfrm>
          <a:prstGeom prst="rect">
            <a:avLst/>
          </a:prstGeom>
        </p:spPr>
      </p:pic>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38405" y="2229746"/>
            <a:ext cx="154181" cy="181855"/>
          </a:xfrm>
          <a:prstGeom prst="rect">
            <a:avLst/>
          </a:prstGeom>
        </p:spPr>
      </p:pic>
      <p:pic>
        <p:nvPicPr>
          <p:cNvPr id="230" name="Picture 2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25432" y="2498192"/>
            <a:ext cx="168079" cy="168079"/>
          </a:xfrm>
          <a:prstGeom prst="rect">
            <a:avLst/>
          </a:prstGeom>
        </p:spPr>
      </p:pic>
      <p:pic>
        <p:nvPicPr>
          <p:cNvPr id="231" name="Graphic 221">
            <a:extLst>
              <a:ext uri="{FF2B5EF4-FFF2-40B4-BE49-F238E27FC236}">
                <a16:creationId xmlns:a16="http://schemas.microsoft.com/office/drawing/2014/main" xmlns="" id="{B5BE1D2A-D068-42B0-9804-EAAA0D2B387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731000" y="4031212"/>
            <a:ext cx="197830" cy="197830"/>
          </a:xfrm>
          <a:prstGeom prst="rect">
            <a:avLst/>
          </a:prstGeom>
        </p:spPr>
      </p:pic>
      <p:pic>
        <p:nvPicPr>
          <p:cNvPr id="232" name="Graphic 221">
            <a:extLst>
              <a:ext uri="{FF2B5EF4-FFF2-40B4-BE49-F238E27FC236}">
                <a16:creationId xmlns:a16="http://schemas.microsoft.com/office/drawing/2014/main" xmlns="" id="{B5BE1D2A-D068-42B0-9804-EAAA0D2B387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731000" y="4326429"/>
            <a:ext cx="197830" cy="197830"/>
          </a:xfrm>
          <a:prstGeom prst="rect">
            <a:avLst/>
          </a:prstGeom>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370024" y="4009232"/>
            <a:ext cx="131163" cy="131163"/>
          </a:xfrm>
          <a:prstGeom prst="rect">
            <a:avLst/>
          </a:prstGeom>
        </p:spPr>
      </p:pic>
      <p:pic>
        <p:nvPicPr>
          <p:cNvPr id="236" name="Graphic 5">
            <a:extLst>
              <a:ext uri="{FF2B5EF4-FFF2-40B4-BE49-F238E27FC236}">
                <a16:creationId xmlns:a16="http://schemas.microsoft.com/office/drawing/2014/main" xmlns="" id="{46AA801A-4CE5-459F-B474-3A0EA8568B6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31068" y="2795224"/>
            <a:ext cx="182880" cy="182880"/>
          </a:xfrm>
          <a:prstGeom prst="rect">
            <a:avLst/>
          </a:prstGeom>
        </p:spPr>
      </p:pic>
      <p:pic>
        <p:nvPicPr>
          <p:cNvPr id="290" name="Picture 289">
            <a:extLst>
              <a:ext uri="{FF2B5EF4-FFF2-40B4-BE49-F238E27FC236}">
                <a16:creationId xmlns:a16="http://schemas.microsoft.com/office/drawing/2014/main" xmlns="" id="{6B0059E0-23ED-413E-BFB0-A0AEE244C9CC}"/>
              </a:ext>
            </a:extLst>
          </p:cNvPr>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37350" y="3401479"/>
            <a:ext cx="182790" cy="182790"/>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359983" y="3776900"/>
            <a:ext cx="135586" cy="117097"/>
          </a:xfrm>
          <a:prstGeom prst="rect">
            <a:avLst/>
          </a:prstGeom>
        </p:spPr>
      </p:pic>
      <p:pic>
        <p:nvPicPr>
          <p:cNvPr id="17" name="Picture 1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63084" y="1645127"/>
            <a:ext cx="170688" cy="170688"/>
          </a:xfrm>
          <a:prstGeom prst="rect">
            <a:avLst/>
          </a:prstGeom>
        </p:spPr>
      </p:pic>
      <p:pic>
        <p:nvPicPr>
          <p:cNvPr id="19" name="Picture 1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4983" y="1642248"/>
            <a:ext cx="219239" cy="219239"/>
          </a:xfrm>
          <a:prstGeom prst="rect">
            <a:avLst/>
          </a:prstGeom>
        </p:spPr>
      </p:pic>
      <p:pic>
        <p:nvPicPr>
          <p:cNvPr id="35" name="Picture 34"/>
          <p:cNvPicPr>
            <a:picLocks noChangeAspect="1"/>
          </p:cNvPicPr>
          <p:nvPr/>
        </p:nvPicPr>
        <p:blipFill>
          <a:blip r:embed="rId20"/>
          <a:stretch>
            <a:fillRect/>
          </a:stretch>
        </p:blipFill>
        <p:spPr>
          <a:xfrm>
            <a:off x="7501975" y="1678914"/>
            <a:ext cx="167762" cy="189113"/>
          </a:xfrm>
          <a:prstGeom prst="rect">
            <a:avLst/>
          </a:prstGeom>
        </p:spPr>
      </p:pic>
      <p:pic>
        <p:nvPicPr>
          <p:cNvPr id="38" name="Picture 37"/>
          <p:cNvPicPr>
            <a:picLocks noChangeAspect="1"/>
          </p:cNvPicPr>
          <p:nvPr/>
        </p:nvPicPr>
        <p:blipFill>
          <a:blip r:embed="rId21"/>
          <a:stretch>
            <a:fillRect/>
          </a:stretch>
        </p:blipFill>
        <p:spPr>
          <a:xfrm>
            <a:off x="9386692" y="4365633"/>
            <a:ext cx="124061" cy="151031"/>
          </a:xfrm>
          <a:prstGeom prst="rect">
            <a:avLst/>
          </a:prstGeom>
        </p:spPr>
      </p:pic>
      <p:pic>
        <p:nvPicPr>
          <p:cNvPr id="39" name="Picture 3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188810" y="4916156"/>
            <a:ext cx="175787" cy="175787"/>
          </a:xfrm>
          <a:prstGeom prst="rect">
            <a:avLst/>
          </a:prstGeom>
        </p:spPr>
      </p:pic>
      <p:pic>
        <p:nvPicPr>
          <p:cNvPr id="40" name="Picture 3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896352" y="4942842"/>
            <a:ext cx="202623" cy="202623"/>
          </a:xfrm>
          <a:prstGeom prst="rect">
            <a:avLst/>
          </a:prstGeom>
        </p:spPr>
      </p:pic>
      <p:pic>
        <p:nvPicPr>
          <p:cNvPr id="300" name="Picture 299">
            <a:extLst>
              <a:ext uri="{FF2B5EF4-FFF2-40B4-BE49-F238E27FC236}">
                <a16:creationId xmlns:a16="http://schemas.microsoft.com/office/drawing/2014/main" xmlns="" id="{E84C5C0E-2F7F-4973-93CC-729A9B0EF1A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453960" y="5160913"/>
            <a:ext cx="203700" cy="148286"/>
          </a:xfrm>
          <a:prstGeom prst="rect">
            <a:avLst/>
          </a:prstGeom>
          <a:noFill/>
        </p:spPr>
      </p:pic>
      <p:pic>
        <p:nvPicPr>
          <p:cNvPr id="302" name="Picture 301">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5364846" y="5355491"/>
            <a:ext cx="184694" cy="166862"/>
          </a:xfrm>
          <a:prstGeom prst="rect">
            <a:avLst/>
          </a:prstGeom>
        </p:spPr>
      </p:pic>
      <p:pic>
        <p:nvPicPr>
          <p:cNvPr id="303" name="Picture 302">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2786007" y="5355491"/>
            <a:ext cx="184694" cy="166862"/>
          </a:xfrm>
          <a:prstGeom prst="rect">
            <a:avLst/>
          </a:prstGeom>
        </p:spPr>
      </p:pic>
      <p:pic>
        <p:nvPicPr>
          <p:cNvPr id="304" name="Picture 303">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4088161" y="5355491"/>
            <a:ext cx="184694" cy="166862"/>
          </a:xfrm>
          <a:prstGeom prst="rect">
            <a:avLst/>
          </a:prstGeom>
        </p:spPr>
      </p:pic>
      <p:pic>
        <p:nvPicPr>
          <p:cNvPr id="305" name="Picture 304">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6671539" y="5355491"/>
            <a:ext cx="184694" cy="166862"/>
          </a:xfrm>
          <a:prstGeom prst="rect">
            <a:avLst/>
          </a:prstGeom>
        </p:spPr>
      </p:pic>
      <p:pic>
        <p:nvPicPr>
          <p:cNvPr id="306" name="Picture 305">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7971995" y="5355491"/>
            <a:ext cx="184694" cy="166862"/>
          </a:xfrm>
          <a:prstGeom prst="rect">
            <a:avLst/>
          </a:prstGeom>
        </p:spPr>
      </p:pic>
      <p:pic>
        <p:nvPicPr>
          <p:cNvPr id="307" name="Picture 30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97607" y="5026633"/>
            <a:ext cx="170688" cy="170688"/>
          </a:xfrm>
          <a:prstGeom prst="rect">
            <a:avLst/>
          </a:prstGeom>
        </p:spPr>
      </p:pic>
      <p:pic>
        <p:nvPicPr>
          <p:cNvPr id="46" name="Picture 45"/>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290530" y="4908954"/>
            <a:ext cx="186000" cy="186000"/>
          </a:xfrm>
          <a:prstGeom prst="rect">
            <a:avLst/>
          </a:prstGeom>
        </p:spPr>
      </p:pic>
      <p:pic>
        <p:nvPicPr>
          <p:cNvPr id="308" name="Picture 30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957605" y="4915866"/>
            <a:ext cx="186000" cy="186000"/>
          </a:xfrm>
          <a:prstGeom prst="rect">
            <a:avLst/>
          </a:prstGeom>
        </p:spPr>
      </p:pic>
      <p:pic>
        <p:nvPicPr>
          <p:cNvPr id="52" name="Picture 51"/>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202964" y="5668212"/>
            <a:ext cx="179550" cy="179550"/>
          </a:xfrm>
          <a:prstGeom prst="rect">
            <a:avLst/>
          </a:prstGeom>
        </p:spPr>
      </p:pic>
      <p:pic>
        <p:nvPicPr>
          <p:cNvPr id="76" name="Picture 75"/>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190385" y="5649261"/>
            <a:ext cx="296155" cy="228907"/>
          </a:xfrm>
          <a:prstGeom prst="rect">
            <a:avLst/>
          </a:prstGeom>
        </p:spPr>
      </p:pic>
      <p:pic>
        <p:nvPicPr>
          <p:cNvPr id="93" name="Picture 92"/>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321784" y="5679666"/>
            <a:ext cx="168096" cy="168096"/>
          </a:xfrm>
          <a:prstGeom prst="rect">
            <a:avLst/>
          </a:prstGeom>
        </p:spPr>
      </p:pic>
      <p:pic>
        <p:nvPicPr>
          <p:cNvPr id="94" name="Picture 93"/>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122789" y="4933330"/>
            <a:ext cx="164422" cy="164422"/>
          </a:xfrm>
          <a:prstGeom prst="rect">
            <a:avLst/>
          </a:prstGeom>
        </p:spPr>
      </p:pic>
      <p:pic>
        <p:nvPicPr>
          <p:cNvPr id="317" name="Picture 31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2805658" y="4914395"/>
            <a:ext cx="164422" cy="164422"/>
          </a:xfrm>
          <a:prstGeom prst="rect">
            <a:avLst/>
          </a:prstGeom>
        </p:spPr>
      </p:pic>
    </p:spTree>
    <p:extLst>
      <p:ext uri="{BB962C8B-B14F-4D97-AF65-F5344CB8AC3E}">
        <p14:creationId xmlns:p14="http://schemas.microsoft.com/office/powerpoint/2010/main" val="2582971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Placeholder 211"/>
          <p:cNvSpPr>
            <a:spLocks noGrp="1"/>
          </p:cNvSpPr>
          <p:nvPr>
            <p:ph type="body" sz="quarter" idx="10"/>
          </p:nvPr>
        </p:nvSpPr>
        <p:spPr>
          <a:xfrm>
            <a:off x="998400" y="1330126"/>
            <a:ext cx="10195200" cy="307777"/>
          </a:xfrm>
        </p:spPr>
        <p:txBody>
          <a:bodyPr>
            <a:spAutoFit/>
          </a:bodyPr>
          <a:lstStyle/>
          <a:p>
            <a:r>
              <a:rPr lang="en-US" sz="1000" i="1" dirty="0"/>
              <a:t>KPMG’s Cloud Security Capability framework provides a tool-agnostic and leading-practice model to help organizations assess, design, build, deploy, test, operate &amp; monitor secure workloads across multi-cloud environments.</a:t>
            </a:r>
          </a:p>
        </p:txBody>
      </p:sp>
      <p:sp>
        <p:nvSpPr>
          <p:cNvPr id="2" name="Title 1">
            <a:extLst>
              <a:ext uri="{FF2B5EF4-FFF2-40B4-BE49-F238E27FC236}">
                <a16:creationId xmlns:a16="http://schemas.microsoft.com/office/drawing/2014/main" xmlns="" id="{E3AC985B-396C-4632-BAFD-683634FFED57}"/>
              </a:ext>
            </a:extLst>
          </p:cNvPr>
          <p:cNvSpPr>
            <a:spLocks noGrp="1"/>
          </p:cNvSpPr>
          <p:nvPr>
            <p:ph type="title"/>
          </p:nvPr>
        </p:nvSpPr>
        <p:spPr/>
        <p:txBody>
          <a:bodyPr/>
          <a:lstStyle/>
          <a:p>
            <a:r>
              <a:rPr lang="en-US" dirty="0" smtClean="0"/>
              <a:t>Cloud </a:t>
            </a:r>
            <a:r>
              <a:rPr lang="en-US" dirty="0"/>
              <a:t>s</a:t>
            </a:r>
            <a:r>
              <a:rPr lang="en-US" dirty="0" smtClean="0"/>
              <a:t>ecurity capability mapping: Azure</a:t>
            </a:r>
            <a:endParaRPr lang="en-US" dirty="0"/>
          </a:p>
        </p:txBody>
      </p:sp>
      <p:grpSp>
        <p:nvGrpSpPr>
          <p:cNvPr id="191" name="Group 190">
            <a:extLst>
              <a:ext uri="{FF2B5EF4-FFF2-40B4-BE49-F238E27FC236}">
                <a16:creationId xmlns:a16="http://schemas.microsoft.com/office/drawing/2014/main" xmlns="" id="{5C0D947F-008E-4988-AED5-5DB2332AC746}"/>
              </a:ext>
            </a:extLst>
          </p:cNvPr>
          <p:cNvGrpSpPr/>
          <p:nvPr/>
        </p:nvGrpSpPr>
        <p:grpSpPr>
          <a:xfrm>
            <a:off x="4238972" y="1934639"/>
            <a:ext cx="1880984" cy="1918727"/>
            <a:chOff x="3444270" y="790108"/>
            <a:chExt cx="5303458" cy="5277494"/>
          </a:xfrm>
        </p:grpSpPr>
        <p:sp>
          <p:nvSpPr>
            <p:cNvPr id="204" name="Freeform 8">
              <a:extLst>
                <a:ext uri="{FF2B5EF4-FFF2-40B4-BE49-F238E27FC236}">
                  <a16:creationId xmlns:a16="http://schemas.microsoft.com/office/drawing/2014/main" xmlns=""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5" name="Freeform 9">
              <a:extLst>
                <a:ext uri="{FF2B5EF4-FFF2-40B4-BE49-F238E27FC236}">
                  <a16:creationId xmlns:a16="http://schemas.microsoft.com/office/drawing/2014/main" xmlns=""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206" name="Freeform 10">
              <a:extLst>
                <a:ext uri="{FF2B5EF4-FFF2-40B4-BE49-F238E27FC236}">
                  <a16:creationId xmlns:a16="http://schemas.microsoft.com/office/drawing/2014/main" xmlns=""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7" name="Circular Arrow 11">
              <a:extLst>
                <a:ext uri="{FF2B5EF4-FFF2-40B4-BE49-F238E27FC236}">
                  <a16:creationId xmlns:a16="http://schemas.microsoft.com/office/drawing/2014/main" xmlns=""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208" name="Circular Arrow 12">
              <a:extLst>
                <a:ext uri="{FF2B5EF4-FFF2-40B4-BE49-F238E27FC236}">
                  <a16:creationId xmlns:a16="http://schemas.microsoft.com/office/drawing/2014/main" xmlns=""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9" name="Circular Arrow 13">
              <a:extLst>
                <a:ext uri="{FF2B5EF4-FFF2-40B4-BE49-F238E27FC236}">
                  <a16:creationId xmlns:a16="http://schemas.microsoft.com/office/drawing/2014/main" xmlns=""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192" name="TextBox 191">
            <a:extLst>
              <a:ext uri="{FF2B5EF4-FFF2-40B4-BE49-F238E27FC236}">
                <a16:creationId xmlns:a16="http://schemas.microsoft.com/office/drawing/2014/main" xmlns="" id="{008A9CDC-C7F2-4655-9594-B89DD787A45F}"/>
              </a:ext>
            </a:extLst>
          </p:cNvPr>
          <p:cNvSpPr txBox="1"/>
          <p:nvPr/>
        </p:nvSpPr>
        <p:spPr>
          <a:xfrm>
            <a:off x="4423570" y="2683604"/>
            <a:ext cx="611209" cy="190586"/>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193" name="TextBox 192">
            <a:extLst>
              <a:ext uri="{FF2B5EF4-FFF2-40B4-BE49-F238E27FC236}">
                <a16:creationId xmlns:a16="http://schemas.microsoft.com/office/drawing/2014/main" xmlns="" id="{3701F5ED-CA2E-4708-B88F-6BABA374725B}"/>
              </a:ext>
            </a:extLst>
          </p:cNvPr>
          <p:cNvSpPr txBox="1"/>
          <p:nvPr/>
        </p:nvSpPr>
        <p:spPr>
          <a:xfrm>
            <a:off x="5285574" y="2683604"/>
            <a:ext cx="676092" cy="211184"/>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194" name="TextBox 193">
            <a:extLst>
              <a:ext uri="{FF2B5EF4-FFF2-40B4-BE49-F238E27FC236}">
                <a16:creationId xmlns:a16="http://schemas.microsoft.com/office/drawing/2014/main" xmlns="" id="{1B200A37-AFC6-4535-9B42-658256D3D546}"/>
              </a:ext>
            </a:extLst>
          </p:cNvPr>
          <p:cNvSpPr txBox="1"/>
          <p:nvPr/>
        </p:nvSpPr>
        <p:spPr>
          <a:xfrm>
            <a:off x="4854930" y="3412561"/>
            <a:ext cx="661548" cy="200691"/>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195"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4644770" y="2292863"/>
            <a:ext cx="363389" cy="329301"/>
            <a:chOff x="3374" y="2168"/>
            <a:chExt cx="1940" cy="1715"/>
          </a:xfrm>
          <a:solidFill>
            <a:srgbClr val="FFFFFF"/>
          </a:solidFill>
        </p:grpSpPr>
        <p:sp>
          <p:nvSpPr>
            <p:cNvPr id="198"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9"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0"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1"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2"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3"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96" name="Freeform 6">
            <a:extLst>
              <a:ext uri="{FF2B5EF4-FFF2-40B4-BE49-F238E27FC236}">
                <a16:creationId xmlns:a16="http://schemas.microsoft.com/office/drawing/2014/main" xmlns="" id="{02DF84E8-66CF-4B2D-B944-6AD97D3DF4D5}"/>
              </a:ext>
            </a:extLst>
          </p:cNvPr>
          <p:cNvSpPr>
            <a:spLocks/>
          </p:cNvSpPr>
          <p:nvPr/>
        </p:nvSpPr>
        <p:spPr bwMode="auto">
          <a:xfrm>
            <a:off x="5347224" y="2348792"/>
            <a:ext cx="362022" cy="252178"/>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7" name="Freeform 5">
            <a:extLst>
              <a:ext uri="{FF2B5EF4-FFF2-40B4-BE49-F238E27FC236}">
                <a16:creationId xmlns:a16="http://schemas.microsoft.com/office/drawing/2014/main" xmlns="" id="{17B5B064-1790-49DF-A980-99955F330C96}"/>
              </a:ext>
            </a:extLst>
          </p:cNvPr>
          <p:cNvSpPr>
            <a:spLocks noEditPoints="1"/>
          </p:cNvSpPr>
          <p:nvPr/>
        </p:nvSpPr>
        <p:spPr bwMode="auto">
          <a:xfrm>
            <a:off x="5041825" y="3025375"/>
            <a:ext cx="287759" cy="339754"/>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3" name="Rectangle 12">
            <a:extLst>
              <a:ext uri="{FF2B5EF4-FFF2-40B4-BE49-F238E27FC236}">
                <a16:creationId xmlns:a16="http://schemas.microsoft.com/office/drawing/2014/main" xmlns="" id="{60598766-B895-4A4D-A356-2BDE82C702D3}"/>
              </a:ext>
            </a:extLst>
          </p:cNvPr>
          <p:cNvSpPr/>
          <p:nvPr/>
        </p:nvSpPr>
        <p:spPr>
          <a:xfrm>
            <a:off x="6524692" y="1985881"/>
            <a:ext cx="3006169" cy="2560922"/>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 name="Rectangle 7">
            <a:extLst>
              <a:ext uri="{FF2B5EF4-FFF2-40B4-BE49-F238E27FC236}">
                <a16:creationId xmlns:a16="http://schemas.microsoft.com/office/drawing/2014/main" xmlns="" id="{164CF0D5-CE1E-41C5-8356-EE3D280681FB}"/>
              </a:ext>
            </a:extLst>
          </p:cNvPr>
          <p:cNvSpPr/>
          <p:nvPr/>
        </p:nvSpPr>
        <p:spPr>
          <a:xfrm>
            <a:off x="992189" y="1985881"/>
            <a:ext cx="2842045" cy="2560922"/>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8" name="Rectangle 17">
            <a:extLst>
              <a:ext uri="{FF2B5EF4-FFF2-40B4-BE49-F238E27FC236}">
                <a16:creationId xmlns:a16="http://schemas.microsoft.com/office/drawing/2014/main" xmlns="" id="{409635D5-AD08-4D1F-AB0C-CB7EA629D45F}"/>
              </a:ext>
            </a:extLst>
          </p:cNvPr>
          <p:cNvSpPr/>
          <p:nvPr/>
        </p:nvSpPr>
        <p:spPr>
          <a:xfrm>
            <a:off x="992189" y="4579772"/>
            <a:ext cx="8538672" cy="745905"/>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3" name="Rectangle 22">
            <a:extLst>
              <a:ext uri="{FF2B5EF4-FFF2-40B4-BE49-F238E27FC236}">
                <a16:creationId xmlns:a16="http://schemas.microsoft.com/office/drawing/2014/main" xmlns="" id="{2259F468-9B5F-440C-B7A5-13CD263A8B8C}"/>
              </a:ext>
            </a:extLst>
          </p:cNvPr>
          <p:cNvSpPr/>
          <p:nvPr/>
        </p:nvSpPr>
        <p:spPr>
          <a:xfrm>
            <a:off x="3279191" y="4800048"/>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Monitoring &amp; Alerting</a:t>
            </a:r>
          </a:p>
        </p:txBody>
      </p:sp>
      <p:sp>
        <p:nvSpPr>
          <p:cNvPr id="24" name="Rectangle 23">
            <a:extLst>
              <a:ext uri="{FF2B5EF4-FFF2-40B4-BE49-F238E27FC236}">
                <a16:creationId xmlns:a16="http://schemas.microsoft.com/office/drawing/2014/main" xmlns="" id="{4AFD3E21-9FA8-4464-9040-55D6F68640CC}"/>
              </a:ext>
            </a:extLst>
          </p:cNvPr>
          <p:cNvSpPr/>
          <p:nvPr/>
        </p:nvSpPr>
        <p:spPr>
          <a:xfrm>
            <a:off x="3714215" y="5058088"/>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UEBA</a:t>
            </a:r>
          </a:p>
        </p:txBody>
      </p:sp>
      <p:sp>
        <p:nvSpPr>
          <p:cNvPr id="25" name="Rectangle 24">
            <a:extLst>
              <a:ext uri="{FF2B5EF4-FFF2-40B4-BE49-F238E27FC236}">
                <a16:creationId xmlns:a16="http://schemas.microsoft.com/office/drawing/2014/main" xmlns="" id="{0B23FAEA-C77A-4E30-8D92-883154DEC62D}"/>
              </a:ext>
            </a:extLst>
          </p:cNvPr>
          <p:cNvSpPr/>
          <p:nvPr/>
        </p:nvSpPr>
        <p:spPr>
          <a:xfrm>
            <a:off x="4149238" y="4800047"/>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Threat Intelligence</a:t>
            </a:r>
          </a:p>
        </p:txBody>
      </p:sp>
      <p:sp>
        <p:nvSpPr>
          <p:cNvPr id="28" name="Rectangle 27">
            <a:extLst>
              <a:ext uri="{FF2B5EF4-FFF2-40B4-BE49-F238E27FC236}">
                <a16:creationId xmlns:a16="http://schemas.microsoft.com/office/drawing/2014/main" xmlns="" id="{4843CD10-6C82-4CCE-84F3-8E2FF3399C8E}"/>
              </a:ext>
            </a:extLst>
          </p:cNvPr>
          <p:cNvSpPr/>
          <p:nvPr/>
        </p:nvSpPr>
        <p:spPr>
          <a:xfrm>
            <a:off x="992189" y="5358644"/>
            <a:ext cx="8538672" cy="242656"/>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9" name="Rectangle 28">
            <a:extLst>
              <a:ext uri="{FF2B5EF4-FFF2-40B4-BE49-F238E27FC236}">
                <a16:creationId xmlns:a16="http://schemas.microsoft.com/office/drawing/2014/main" xmlns="" id="{ACAEDB96-4D8A-4526-A21B-905D711747DA}"/>
              </a:ext>
            </a:extLst>
          </p:cNvPr>
          <p:cNvSpPr/>
          <p:nvPr/>
        </p:nvSpPr>
        <p:spPr>
          <a:xfrm>
            <a:off x="1383567" y="5407090"/>
            <a:ext cx="1374106" cy="145765"/>
          </a:xfrm>
          <a:prstGeom prst="rect">
            <a:avLst/>
          </a:prstGeom>
        </p:spPr>
        <p:txBody>
          <a:bodyPr wrap="square" lIns="0" tIns="0" rIns="0" bIns="0">
            <a:spAutoFit/>
          </a:bodyPr>
          <a:lstStyle/>
          <a:p>
            <a:r>
              <a:rPr lang="en-US" sz="1000" b="1" dirty="0">
                <a:solidFill>
                  <a:schemeClr val="bg1"/>
                </a:solidFill>
              </a:rPr>
              <a:t>Access Management</a:t>
            </a:r>
          </a:p>
        </p:txBody>
      </p:sp>
      <p:sp>
        <p:nvSpPr>
          <p:cNvPr id="30" name="Rectangle 29">
            <a:extLst>
              <a:ext uri="{FF2B5EF4-FFF2-40B4-BE49-F238E27FC236}">
                <a16:creationId xmlns:a16="http://schemas.microsoft.com/office/drawing/2014/main" xmlns="" id="{D1428BEA-15A5-4516-8BA7-2A5E56A783EE}"/>
              </a:ext>
            </a:extLst>
          </p:cNvPr>
          <p:cNvSpPr/>
          <p:nvPr/>
        </p:nvSpPr>
        <p:spPr>
          <a:xfrm>
            <a:off x="992189" y="5634269"/>
            <a:ext cx="8538672" cy="242656"/>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31" name="Rectangle 30">
            <a:extLst>
              <a:ext uri="{FF2B5EF4-FFF2-40B4-BE49-F238E27FC236}">
                <a16:creationId xmlns:a16="http://schemas.microsoft.com/office/drawing/2014/main" xmlns="" id="{2BD94271-2D40-40C2-9ED7-8122236DD323}"/>
              </a:ext>
            </a:extLst>
          </p:cNvPr>
          <p:cNvSpPr/>
          <p:nvPr/>
        </p:nvSpPr>
        <p:spPr>
          <a:xfrm>
            <a:off x="1383567" y="5682714"/>
            <a:ext cx="1505738" cy="153888"/>
          </a:xfrm>
          <a:prstGeom prst="rect">
            <a:avLst/>
          </a:prstGeom>
        </p:spPr>
        <p:txBody>
          <a:bodyPr wrap="square" lIns="0" tIns="0" rIns="0" bIns="0">
            <a:spAutoFit/>
          </a:bodyPr>
          <a:lstStyle/>
          <a:p>
            <a:r>
              <a:rPr lang="en-US" sz="1000" b="1" dirty="0">
                <a:solidFill>
                  <a:schemeClr val="bg1"/>
                </a:solidFill>
              </a:rPr>
              <a:t>Availability &amp; Scalability</a:t>
            </a:r>
          </a:p>
        </p:txBody>
      </p:sp>
      <p:sp>
        <p:nvSpPr>
          <p:cNvPr id="187" name="Isosceles Triangle 186">
            <a:extLst>
              <a:ext uri="{FF2B5EF4-FFF2-40B4-BE49-F238E27FC236}">
                <a16:creationId xmlns:a16="http://schemas.microsoft.com/office/drawing/2014/main" xmlns="" id="{C20EC909-F319-40D8-AB6F-06F92223BA40}"/>
              </a:ext>
            </a:extLst>
          </p:cNvPr>
          <p:cNvSpPr/>
          <p:nvPr/>
        </p:nvSpPr>
        <p:spPr>
          <a:xfrm>
            <a:off x="4201121" y="3894610"/>
            <a:ext cx="1921439" cy="71103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8" name="Isosceles Triangle 187">
            <a:extLst>
              <a:ext uri="{FF2B5EF4-FFF2-40B4-BE49-F238E27FC236}">
                <a16:creationId xmlns:a16="http://schemas.microsoft.com/office/drawing/2014/main" xmlns="" id="{C44AC162-4C23-4695-BDEE-32E587ED5EC7}"/>
              </a:ext>
            </a:extLst>
          </p:cNvPr>
          <p:cNvSpPr/>
          <p:nvPr/>
        </p:nvSpPr>
        <p:spPr>
          <a:xfrm rot="5400000">
            <a:off x="3343535" y="2673180"/>
            <a:ext cx="1548354" cy="60189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9" name="Isosceles Triangle 188">
            <a:extLst>
              <a:ext uri="{FF2B5EF4-FFF2-40B4-BE49-F238E27FC236}">
                <a16:creationId xmlns:a16="http://schemas.microsoft.com/office/drawing/2014/main" xmlns="" id="{93AC6BFC-AABF-4A6A-9A0B-EE8CA03C444E}"/>
              </a:ext>
            </a:extLst>
          </p:cNvPr>
          <p:cNvSpPr/>
          <p:nvPr/>
        </p:nvSpPr>
        <p:spPr>
          <a:xfrm rot="16200000">
            <a:off x="5486851" y="2673179"/>
            <a:ext cx="1508731" cy="60189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3" name="Rectangle 182">
            <a:extLst>
              <a:ext uri="{FF2B5EF4-FFF2-40B4-BE49-F238E27FC236}">
                <a16:creationId xmlns:a16="http://schemas.microsoft.com/office/drawing/2014/main" xmlns="" id="{E080FC76-5BD7-4C10-8895-716B856BF11B}"/>
              </a:ext>
            </a:extLst>
          </p:cNvPr>
          <p:cNvSpPr/>
          <p:nvPr/>
        </p:nvSpPr>
        <p:spPr>
          <a:xfrm>
            <a:off x="1327060"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Code Repository &amp; Integrity</a:t>
            </a:r>
          </a:p>
        </p:txBody>
      </p:sp>
      <p:sp>
        <p:nvSpPr>
          <p:cNvPr id="184" name="Rectangle 183">
            <a:extLst>
              <a:ext uri="{FF2B5EF4-FFF2-40B4-BE49-F238E27FC236}">
                <a16:creationId xmlns:a16="http://schemas.microsoft.com/office/drawing/2014/main" xmlns="" id="{0BD173A5-FE65-425D-B144-4DD98D6F9CEC}"/>
              </a:ext>
            </a:extLst>
          </p:cNvPr>
          <p:cNvSpPr/>
          <p:nvPr/>
        </p:nvSpPr>
        <p:spPr>
          <a:xfrm>
            <a:off x="1327060" y="2583123"/>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Threat Modeling</a:t>
            </a:r>
          </a:p>
        </p:txBody>
      </p:sp>
      <p:sp>
        <p:nvSpPr>
          <p:cNvPr id="185" name="Rectangle 184">
            <a:extLst>
              <a:ext uri="{FF2B5EF4-FFF2-40B4-BE49-F238E27FC236}">
                <a16:creationId xmlns:a16="http://schemas.microsoft.com/office/drawing/2014/main" xmlns="" id="{240314FE-32E4-4B91-A6DB-0686ED713F29}"/>
              </a:ext>
            </a:extLst>
          </p:cNvPr>
          <p:cNvSpPr/>
          <p:nvPr/>
        </p:nvSpPr>
        <p:spPr>
          <a:xfrm>
            <a:off x="2442121"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186" name="Rectangle 185">
            <a:extLst>
              <a:ext uri="{FF2B5EF4-FFF2-40B4-BE49-F238E27FC236}">
                <a16:creationId xmlns:a16="http://schemas.microsoft.com/office/drawing/2014/main" xmlns="" id="{AD46E4A1-A915-46C4-A02F-2C1580673FE1}"/>
              </a:ext>
            </a:extLst>
          </p:cNvPr>
          <p:cNvSpPr/>
          <p:nvPr/>
        </p:nvSpPr>
        <p:spPr>
          <a:xfrm>
            <a:off x="2442843" y="258261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Code Review</a:t>
            </a:r>
          </a:p>
        </p:txBody>
      </p:sp>
      <p:grpSp>
        <p:nvGrpSpPr>
          <p:cNvPr id="177" name="Group 176">
            <a:extLst>
              <a:ext uri="{FF2B5EF4-FFF2-40B4-BE49-F238E27FC236}">
                <a16:creationId xmlns:a16="http://schemas.microsoft.com/office/drawing/2014/main" xmlns="" id="{BE838DAB-62D0-4215-9655-913A7433D6B2}"/>
              </a:ext>
            </a:extLst>
          </p:cNvPr>
          <p:cNvGrpSpPr/>
          <p:nvPr/>
        </p:nvGrpSpPr>
        <p:grpSpPr>
          <a:xfrm>
            <a:off x="1176596" y="2059120"/>
            <a:ext cx="2623559" cy="147603"/>
            <a:chOff x="1237953" y="2110188"/>
            <a:chExt cx="3198317" cy="155828"/>
          </a:xfrm>
        </p:grpSpPr>
        <p:cxnSp>
          <p:nvCxnSpPr>
            <p:cNvPr id="181" name="Straight Connector 180">
              <a:extLst>
                <a:ext uri="{FF2B5EF4-FFF2-40B4-BE49-F238E27FC236}">
                  <a16:creationId xmlns:a16="http://schemas.microsoft.com/office/drawing/2014/main" xmlns=""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xmlns="" id="{D34262F6-6B31-42CC-A495-B9AA0DAC0917}"/>
                </a:ext>
              </a:extLst>
            </p:cNvPr>
            <p:cNvSpPr/>
            <p:nvPr/>
          </p:nvSpPr>
          <p:spPr>
            <a:xfrm>
              <a:off x="2401525" y="2110188"/>
              <a:ext cx="763879"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178" name="Group 177">
            <a:extLst>
              <a:ext uri="{FF2B5EF4-FFF2-40B4-BE49-F238E27FC236}">
                <a16:creationId xmlns:a16="http://schemas.microsoft.com/office/drawing/2014/main" xmlns="" id="{B82F7AEC-C65D-4D7F-AC4F-686CC5CA3439}"/>
              </a:ext>
            </a:extLst>
          </p:cNvPr>
          <p:cNvGrpSpPr/>
          <p:nvPr/>
        </p:nvGrpSpPr>
        <p:grpSpPr>
          <a:xfrm>
            <a:off x="1026267" y="2014592"/>
            <a:ext cx="210981" cy="236660"/>
            <a:chOff x="1202188" y="2945815"/>
            <a:chExt cx="223177" cy="272726"/>
          </a:xfrm>
        </p:grpSpPr>
        <p:sp>
          <p:nvSpPr>
            <p:cNvPr id="179" name="Oval 12">
              <a:extLst>
                <a:ext uri="{FF2B5EF4-FFF2-40B4-BE49-F238E27FC236}">
                  <a16:creationId xmlns:a16="http://schemas.microsoft.com/office/drawing/2014/main" xmlns=""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80" name="Freeform 13">
              <a:extLst>
                <a:ext uri="{FF2B5EF4-FFF2-40B4-BE49-F238E27FC236}">
                  <a16:creationId xmlns:a16="http://schemas.microsoft.com/office/drawing/2014/main" xmlns=""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73" name="Rectangle 172">
            <a:extLst>
              <a:ext uri="{FF2B5EF4-FFF2-40B4-BE49-F238E27FC236}">
                <a16:creationId xmlns:a16="http://schemas.microsoft.com/office/drawing/2014/main" xmlns="" id="{C0D0F37B-F95F-428F-AD34-1FC5FD32A2A8}"/>
              </a:ext>
            </a:extLst>
          </p:cNvPr>
          <p:cNvSpPr/>
          <p:nvPr/>
        </p:nvSpPr>
        <p:spPr>
          <a:xfrm>
            <a:off x="1327060"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SAST &amp; DAST Analysis</a:t>
            </a:r>
          </a:p>
        </p:txBody>
      </p:sp>
      <p:sp>
        <p:nvSpPr>
          <p:cNvPr id="174" name="Rectangle 173">
            <a:extLst>
              <a:ext uri="{FF2B5EF4-FFF2-40B4-BE49-F238E27FC236}">
                <a16:creationId xmlns:a16="http://schemas.microsoft.com/office/drawing/2014/main" xmlns="" id="{6511C964-145A-4633-9B2C-BF7BF88B201D}"/>
              </a:ext>
            </a:extLst>
          </p:cNvPr>
          <p:cNvSpPr/>
          <p:nvPr/>
        </p:nvSpPr>
        <p:spPr>
          <a:xfrm>
            <a:off x="2442121"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Penetration Testing</a:t>
            </a:r>
          </a:p>
        </p:txBody>
      </p:sp>
      <p:grpSp>
        <p:nvGrpSpPr>
          <p:cNvPr id="169" name="Group 168">
            <a:extLst>
              <a:ext uri="{FF2B5EF4-FFF2-40B4-BE49-F238E27FC236}">
                <a16:creationId xmlns:a16="http://schemas.microsoft.com/office/drawing/2014/main" xmlns="" id="{75338848-D860-4159-841B-BA8C69A2D3A5}"/>
              </a:ext>
            </a:extLst>
          </p:cNvPr>
          <p:cNvGrpSpPr/>
          <p:nvPr/>
        </p:nvGrpSpPr>
        <p:grpSpPr>
          <a:xfrm>
            <a:off x="1176596" y="2913034"/>
            <a:ext cx="2623559" cy="147603"/>
            <a:chOff x="1237953" y="2110188"/>
            <a:chExt cx="3198317" cy="155828"/>
          </a:xfrm>
        </p:grpSpPr>
        <p:cxnSp>
          <p:nvCxnSpPr>
            <p:cNvPr id="171" name="Straight Connector 170">
              <a:extLst>
                <a:ext uri="{FF2B5EF4-FFF2-40B4-BE49-F238E27FC236}">
                  <a16:creationId xmlns:a16="http://schemas.microsoft.com/office/drawing/2014/main" xmlns=""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xmlns=""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170" name="Freeform 46">
            <a:extLst>
              <a:ext uri="{FF2B5EF4-FFF2-40B4-BE49-F238E27FC236}">
                <a16:creationId xmlns:a16="http://schemas.microsoft.com/office/drawing/2014/main" xmlns="" id="{964F7DDF-C6FC-45DC-B011-AE352D8314FE}"/>
              </a:ext>
            </a:extLst>
          </p:cNvPr>
          <p:cNvSpPr>
            <a:spLocks noEditPoints="1"/>
          </p:cNvSpPr>
          <p:nvPr/>
        </p:nvSpPr>
        <p:spPr bwMode="auto">
          <a:xfrm>
            <a:off x="1026267" y="2868506"/>
            <a:ext cx="237796" cy="238042"/>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4" name="Rectangle 163">
            <a:extLst>
              <a:ext uri="{FF2B5EF4-FFF2-40B4-BE49-F238E27FC236}">
                <a16:creationId xmlns:a16="http://schemas.microsoft.com/office/drawing/2014/main" xmlns="" id="{26C8F410-326C-4617-9F12-1F545B57F6F8}"/>
              </a:ext>
            </a:extLst>
          </p:cNvPr>
          <p:cNvSpPr/>
          <p:nvPr/>
        </p:nvSpPr>
        <p:spPr>
          <a:xfrm>
            <a:off x="1327061"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Resource Provisioning</a:t>
            </a:r>
          </a:p>
        </p:txBody>
      </p:sp>
      <p:sp>
        <p:nvSpPr>
          <p:cNvPr id="165" name="Rectangle 164">
            <a:extLst>
              <a:ext uri="{FF2B5EF4-FFF2-40B4-BE49-F238E27FC236}">
                <a16:creationId xmlns:a16="http://schemas.microsoft.com/office/drawing/2014/main" xmlns="" id="{703A2555-D410-4227-81BF-9EFF9E04BC2E}"/>
              </a:ext>
            </a:extLst>
          </p:cNvPr>
          <p:cNvSpPr/>
          <p:nvPr/>
        </p:nvSpPr>
        <p:spPr>
          <a:xfrm>
            <a:off x="2442122"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166" name="Rectangle 165">
            <a:extLst>
              <a:ext uri="{FF2B5EF4-FFF2-40B4-BE49-F238E27FC236}">
                <a16:creationId xmlns:a16="http://schemas.microsoft.com/office/drawing/2014/main" xmlns="" id="{9C5DC69F-5AAD-4FEB-801F-E0C37C2DAD1F}"/>
              </a:ext>
            </a:extLst>
          </p:cNvPr>
          <p:cNvSpPr/>
          <p:nvPr/>
        </p:nvSpPr>
        <p:spPr>
          <a:xfrm>
            <a:off x="1884591" y="398079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Build &amp; Releases</a:t>
            </a:r>
          </a:p>
        </p:txBody>
      </p:sp>
      <p:cxnSp>
        <p:nvCxnSpPr>
          <p:cNvPr id="162" name="Straight Connector 161">
            <a:extLst>
              <a:ext uri="{FF2B5EF4-FFF2-40B4-BE49-F238E27FC236}">
                <a16:creationId xmlns:a16="http://schemas.microsoft.com/office/drawing/2014/main" xmlns="" id="{5D0D1F0D-2D79-4DA7-9DC0-E8EE73175AFC}"/>
              </a:ext>
            </a:extLst>
          </p:cNvPr>
          <p:cNvCxnSpPr>
            <a:cxnSpLocks/>
          </p:cNvCxnSpPr>
          <p:nvPr/>
        </p:nvCxnSpPr>
        <p:spPr>
          <a:xfrm>
            <a:off x="1176597" y="3541087"/>
            <a:ext cx="262355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xmlns="" id="{F8BA6C3F-C6E8-4584-A7BC-8C901274FD3D}"/>
              </a:ext>
            </a:extLst>
          </p:cNvPr>
          <p:cNvSpPr/>
          <p:nvPr/>
        </p:nvSpPr>
        <p:spPr>
          <a:xfrm>
            <a:off x="2106463" y="3467286"/>
            <a:ext cx="632210" cy="152360"/>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nvGrpSpPr>
          <p:cNvPr id="213" name="Group 212"/>
          <p:cNvGrpSpPr/>
          <p:nvPr/>
        </p:nvGrpSpPr>
        <p:grpSpPr>
          <a:xfrm>
            <a:off x="1050636" y="3435853"/>
            <a:ext cx="176645" cy="210467"/>
            <a:chOff x="1050636" y="3435853"/>
            <a:chExt cx="140787" cy="210467"/>
          </a:xfrm>
        </p:grpSpPr>
        <p:sp>
          <p:nvSpPr>
            <p:cNvPr id="159" name="Freeform 16">
              <a:extLst>
                <a:ext uri="{FF2B5EF4-FFF2-40B4-BE49-F238E27FC236}">
                  <a16:creationId xmlns:a16="http://schemas.microsoft.com/office/drawing/2014/main" xmlns="" id="{868C080C-92C1-4F0D-85C2-9DDB6A7DEBA3}"/>
                </a:ext>
              </a:extLst>
            </p:cNvPr>
            <p:cNvSpPr>
              <a:spLocks/>
            </p:cNvSpPr>
            <p:nvPr/>
          </p:nvSpPr>
          <p:spPr bwMode="auto">
            <a:xfrm>
              <a:off x="1050636" y="3526513"/>
              <a:ext cx="140787" cy="119807"/>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0" name="Freeform 17">
              <a:extLst>
                <a:ext uri="{FF2B5EF4-FFF2-40B4-BE49-F238E27FC236}">
                  <a16:creationId xmlns:a16="http://schemas.microsoft.com/office/drawing/2014/main" xmlns="" id="{E87BFC50-0098-449C-9C5E-ABF104149C74}"/>
                </a:ext>
              </a:extLst>
            </p:cNvPr>
            <p:cNvSpPr>
              <a:spLocks/>
            </p:cNvSpPr>
            <p:nvPr/>
          </p:nvSpPr>
          <p:spPr bwMode="auto">
            <a:xfrm>
              <a:off x="1066232" y="3435853"/>
              <a:ext cx="111519" cy="81614"/>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1" name="Freeform 18">
              <a:extLst>
                <a:ext uri="{FF2B5EF4-FFF2-40B4-BE49-F238E27FC236}">
                  <a16:creationId xmlns:a16="http://schemas.microsoft.com/office/drawing/2014/main" xmlns="" id="{3F7C24F6-B5B8-46E6-8830-68FB1190C233}"/>
                </a:ext>
              </a:extLst>
            </p:cNvPr>
            <p:cNvSpPr>
              <a:spLocks/>
            </p:cNvSpPr>
            <p:nvPr/>
          </p:nvSpPr>
          <p:spPr bwMode="auto">
            <a:xfrm>
              <a:off x="1108745" y="3549831"/>
              <a:ext cx="27132" cy="50858"/>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51" name="Straight Connector 150">
            <a:extLst>
              <a:ext uri="{FF2B5EF4-FFF2-40B4-BE49-F238E27FC236}">
                <a16:creationId xmlns:a16="http://schemas.microsoft.com/office/drawing/2014/main" xmlns="" id="{5DDBDFD5-828E-4737-90BA-C8590E04D1B5}"/>
              </a:ext>
            </a:extLst>
          </p:cNvPr>
          <p:cNvCxnSpPr>
            <a:cxnSpLocks/>
          </p:cNvCxnSpPr>
          <p:nvPr/>
        </p:nvCxnSpPr>
        <p:spPr>
          <a:xfrm>
            <a:off x="6757297" y="2131668"/>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xmlns="" id="{0A8EC75A-7BC9-4048-B4A4-7FE343C1133B}"/>
              </a:ext>
            </a:extLst>
          </p:cNvPr>
          <p:cNvSpPr/>
          <p:nvPr/>
        </p:nvSpPr>
        <p:spPr>
          <a:xfrm>
            <a:off x="7836579" y="2057866"/>
            <a:ext cx="529904"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nvGrpSpPr>
          <p:cNvPr id="145" name="Group 32">
            <a:extLst>
              <a:ext uri="{FF2B5EF4-FFF2-40B4-BE49-F238E27FC236}">
                <a16:creationId xmlns:a16="http://schemas.microsoft.com/office/drawing/2014/main" xmlns="" id="{8D317483-7924-48C9-9C29-161594BB35D5}"/>
              </a:ext>
            </a:extLst>
          </p:cNvPr>
          <p:cNvGrpSpPr>
            <a:grpSpLocks noChangeAspect="1"/>
          </p:cNvGrpSpPr>
          <p:nvPr/>
        </p:nvGrpSpPr>
        <p:grpSpPr bwMode="auto">
          <a:xfrm>
            <a:off x="6560040" y="2039410"/>
            <a:ext cx="230605" cy="184514"/>
            <a:chOff x="2212" y="1568"/>
            <a:chExt cx="1339" cy="1184"/>
          </a:xfrm>
          <a:solidFill>
            <a:schemeClr val="bg1"/>
          </a:solidFill>
        </p:grpSpPr>
        <p:sp>
          <p:nvSpPr>
            <p:cNvPr id="146" name="Freeform 33">
              <a:extLst>
                <a:ext uri="{FF2B5EF4-FFF2-40B4-BE49-F238E27FC236}">
                  <a16:creationId xmlns:a16="http://schemas.microsoft.com/office/drawing/2014/main" xmlns=""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7" name="Freeform 34">
              <a:extLst>
                <a:ext uri="{FF2B5EF4-FFF2-40B4-BE49-F238E27FC236}">
                  <a16:creationId xmlns:a16="http://schemas.microsoft.com/office/drawing/2014/main" xmlns=""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8" name="Freeform 35">
              <a:extLst>
                <a:ext uri="{FF2B5EF4-FFF2-40B4-BE49-F238E27FC236}">
                  <a16:creationId xmlns:a16="http://schemas.microsoft.com/office/drawing/2014/main" xmlns=""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9" name="Freeform 36">
              <a:extLst>
                <a:ext uri="{FF2B5EF4-FFF2-40B4-BE49-F238E27FC236}">
                  <a16:creationId xmlns:a16="http://schemas.microsoft.com/office/drawing/2014/main" xmlns=""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50" name="Freeform 37">
              <a:extLst>
                <a:ext uri="{FF2B5EF4-FFF2-40B4-BE49-F238E27FC236}">
                  <a16:creationId xmlns:a16="http://schemas.microsoft.com/office/drawing/2014/main" xmlns=""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nvGrpSpPr>
          <p:cNvPr id="214" name="Group 213"/>
          <p:cNvGrpSpPr/>
          <p:nvPr/>
        </p:nvGrpSpPr>
        <p:grpSpPr>
          <a:xfrm>
            <a:off x="6552905" y="2638581"/>
            <a:ext cx="245564" cy="207539"/>
            <a:chOff x="6552905" y="2638581"/>
            <a:chExt cx="210053" cy="207539"/>
          </a:xfrm>
        </p:grpSpPr>
        <p:sp>
          <p:nvSpPr>
            <p:cNvPr id="118" name="Freeform 42">
              <a:extLst>
                <a:ext uri="{FF2B5EF4-FFF2-40B4-BE49-F238E27FC236}">
                  <a16:creationId xmlns:a16="http://schemas.microsoft.com/office/drawing/2014/main" xmlns="" id="{0C12F0B8-6D84-4864-BF7F-BC24BBB9BF11}"/>
                </a:ext>
              </a:extLst>
            </p:cNvPr>
            <p:cNvSpPr>
              <a:spLocks noEditPoints="1"/>
            </p:cNvSpPr>
            <p:nvPr/>
          </p:nvSpPr>
          <p:spPr bwMode="auto">
            <a:xfrm>
              <a:off x="6703794" y="2681666"/>
              <a:ext cx="59164" cy="62515"/>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9" name="Freeform 43">
              <a:extLst>
                <a:ext uri="{FF2B5EF4-FFF2-40B4-BE49-F238E27FC236}">
                  <a16:creationId xmlns:a16="http://schemas.microsoft.com/office/drawing/2014/main" xmlns="" id="{5E075E8C-2AD7-4E9D-984B-791B27E6956A}"/>
                </a:ext>
              </a:extLst>
            </p:cNvPr>
            <p:cNvSpPr>
              <a:spLocks/>
            </p:cNvSpPr>
            <p:nvPr/>
          </p:nvSpPr>
          <p:spPr bwMode="auto">
            <a:xfrm>
              <a:off x="6711243" y="2638581"/>
              <a:ext cx="44692" cy="36608"/>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0" name="Freeform 44">
              <a:extLst>
                <a:ext uri="{FF2B5EF4-FFF2-40B4-BE49-F238E27FC236}">
                  <a16:creationId xmlns:a16="http://schemas.microsoft.com/office/drawing/2014/main" xmlns="" id="{47666D68-D65D-478E-83B0-C3D1966EE280}"/>
                </a:ext>
              </a:extLst>
            </p:cNvPr>
            <p:cNvSpPr>
              <a:spLocks noEditPoints="1"/>
            </p:cNvSpPr>
            <p:nvPr/>
          </p:nvSpPr>
          <p:spPr bwMode="auto">
            <a:xfrm>
              <a:off x="6552905" y="2697717"/>
              <a:ext cx="130671" cy="148403"/>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1" name="Freeform 45">
              <a:extLst>
                <a:ext uri="{FF2B5EF4-FFF2-40B4-BE49-F238E27FC236}">
                  <a16:creationId xmlns:a16="http://schemas.microsoft.com/office/drawing/2014/main" xmlns="" id="{0AAAFC4F-E3DE-462B-BB18-C6BBE2227B04}"/>
                </a:ext>
              </a:extLst>
            </p:cNvPr>
            <p:cNvSpPr>
              <a:spLocks noEditPoints="1"/>
            </p:cNvSpPr>
            <p:nvPr/>
          </p:nvSpPr>
          <p:spPr bwMode="auto">
            <a:xfrm>
              <a:off x="6613771" y="2663080"/>
              <a:ext cx="130671" cy="148403"/>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2" name="Rectangle 46">
              <a:extLst>
                <a:ext uri="{FF2B5EF4-FFF2-40B4-BE49-F238E27FC236}">
                  <a16:creationId xmlns:a16="http://schemas.microsoft.com/office/drawing/2014/main" xmlns="" id="{F41BE6DF-14E3-4F5F-B4F0-C67311B23B31}"/>
                </a:ext>
              </a:extLst>
            </p:cNvPr>
            <p:cNvSpPr>
              <a:spLocks noChangeArrowheads="1"/>
            </p:cNvSpPr>
            <p:nvPr/>
          </p:nvSpPr>
          <p:spPr bwMode="auto">
            <a:xfrm>
              <a:off x="6572910" y="2756290"/>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3" name="Rectangle 47">
              <a:extLst>
                <a:ext uri="{FF2B5EF4-FFF2-40B4-BE49-F238E27FC236}">
                  <a16:creationId xmlns:a16="http://schemas.microsoft.com/office/drawing/2014/main" xmlns="" id="{779C046D-337F-4035-B9E2-31106A807D58}"/>
                </a:ext>
              </a:extLst>
            </p:cNvPr>
            <p:cNvSpPr>
              <a:spLocks noChangeArrowheads="1"/>
            </p:cNvSpPr>
            <p:nvPr/>
          </p:nvSpPr>
          <p:spPr bwMode="auto">
            <a:xfrm>
              <a:off x="6572910" y="2774875"/>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4" name="Rectangle 48">
              <a:extLst>
                <a:ext uri="{FF2B5EF4-FFF2-40B4-BE49-F238E27FC236}">
                  <a16:creationId xmlns:a16="http://schemas.microsoft.com/office/drawing/2014/main" xmlns="" id="{62EA30F2-3BA4-4688-A23E-8240B06B5C4A}"/>
                </a:ext>
              </a:extLst>
            </p:cNvPr>
            <p:cNvSpPr>
              <a:spLocks noChangeArrowheads="1"/>
            </p:cNvSpPr>
            <p:nvPr/>
          </p:nvSpPr>
          <p:spPr bwMode="auto">
            <a:xfrm>
              <a:off x="6572910" y="2793461"/>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5" name="Rectangle 49">
              <a:extLst>
                <a:ext uri="{FF2B5EF4-FFF2-40B4-BE49-F238E27FC236}">
                  <a16:creationId xmlns:a16="http://schemas.microsoft.com/office/drawing/2014/main" xmlns="" id="{DDBB0CE5-B55F-4E40-9E52-A69F97B9C8E1}"/>
                </a:ext>
              </a:extLst>
            </p:cNvPr>
            <p:cNvSpPr>
              <a:spLocks noChangeArrowheads="1"/>
            </p:cNvSpPr>
            <p:nvPr/>
          </p:nvSpPr>
          <p:spPr bwMode="auto">
            <a:xfrm>
              <a:off x="6633776" y="2721653"/>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6" name="Rectangle 50">
              <a:extLst>
                <a:ext uri="{FF2B5EF4-FFF2-40B4-BE49-F238E27FC236}">
                  <a16:creationId xmlns:a16="http://schemas.microsoft.com/office/drawing/2014/main" xmlns="" id="{BFB9B453-AEBF-40EF-88F3-B7C536DE53AA}"/>
                </a:ext>
              </a:extLst>
            </p:cNvPr>
            <p:cNvSpPr>
              <a:spLocks noChangeArrowheads="1"/>
            </p:cNvSpPr>
            <p:nvPr/>
          </p:nvSpPr>
          <p:spPr bwMode="auto">
            <a:xfrm>
              <a:off x="6633776" y="2740239"/>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7" name="Rectangle 51">
              <a:extLst>
                <a:ext uri="{FF2B5EF4-FFF2-40B4-BE49-F238E27FC236}">
                  <a16:creationId xmlns:a16="http://schemas.microsoft.com/office/drawing/2014/main" xmlns="" id="{7B648CBD-B4D6-4D42-AE2D-559D641B563B}"/>
                </a:ext>
              </a:extLst>
            </p:cNvPr>
            <p:cNvSpPr>
              <a:spLocks noChangeArrowheads="1"/>
            </p:cNvSpPr>
            <p:nvPr/>
          </p:nvSpPr>
          <p:spPr bwMode="auto">
            <a:xfrm>
              <a:off x="6633776" y="2758824"/>
              <a:ext cx="88959" cy="619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14" name="Straight Connector 113">
            <a:extLst>
              <a:ext uri="{FF2B5EF4-FFF2-40B4-BE49-F238E27FC236}">
                <a16:creationId xmlns:a16="http://schemas.microsoft.com/office/drawing/2014/main" xmlns="" id="{79FB3FEE-E65E-4882-A291-3FDEC187AA1E}"/>
              </a:ext>
            </a:extLst>
          </p:cNvPr>
          <p:cNvCxnSpPr>
            <a:cxnSpLocks/>
          </p:cNvCxnSpPr>
          <p:nvPr/>
        </p:nvCxnSpPr>
        <p:spPr>
          <a:xfrm>
            <a:off x="6799132" y="3352269"/>
            <a:ext cx="260992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15" name="Group 214"/>
          <p:cNvGrpSpPr/>
          <p:nvPr/>
        </p:nvGrpSpPr>
        <p:grpSpPr>
          <a:xfrm>
            <a:off x="6585524" y="3238202"/>
            <a:ext cx="160406" cy="216171"/>
            <a:chOff x="6585524" y="3238202"/>
            <a:chExt cx="137210" cy="216171"/>
          </a:xfrm>
        </p:grpSpPr>
        <p:sp>
          <p:nvSpPr>
            <p:cNvPr id="109" name="Freeform 14">
              <a:extLst>
                <a:ext uri="{FF2B5EF4-FFF2-40B4-BE49-F238E27FC236}">
                  <a16:creationId xmlns:a16="http://schemas.microsoft.com/office/drawing/2014/main" xmlns="" id="{ACA9B721-25A2-461F-85C5-E7855C4148BA}"/>
                </a:ext>
              </a:extLst>
            </p:cNvPr>
            <p:cNvSpPr>
              <a:spLocks/>
            </p:cNvSpPr>
            <p:nvPr/>
          </p:nvSpPr>
          <p:spPr bwMode="auto">
            <a:xfrm>
              <a:off x="6657431" y="3311553"/>
              <a:ext cx="65303" cy="10439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0" name="Oval 15">
              <a:extLst>
                <a:ext uri="{FF2B5EF4-FFF2-40B4-BE49-F238E27FC236}">
                  <a16:creationId xmlns:a16="http://schemas.microsoft.com/office/drawing/2014/main" xmlns="" id="{8EEB9546-AE73-496B-A4C6-E1EF7B6A6DBF}"/>
                </a:ext>
              </a:extLst>
            </p:cNvPr>
            <p:cNvSpPr>
              <a:spLocks noChangeArrowheads="1"/>
            </p:cNvSpPr>
            <p:nvPr/>
          </p:nvSpPr>
          <p:spPr bwMode="auto">
            <a:xfrm>
              <a:off x="6639454" y="3238202"/>
              <a:ext cx="55398" cy="68693"/>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1" name="Freeform 16">
              <a:extLst>
                <a:ext uri="{FF2B5EF4-FFF2-40B4-BE49-F238E27FC236}">
                  <a16:creationId xmlns:a16="http://schemas.microsoft.com/office/drawing/2014/main" xmlns="" id="{A2367D6E-6C2E-4823-8562-AE8A8141DE3C}"/>
                </a:ext>
              </a:extLst>
            </p:cNvPr>
            <p:cNvSpPr>
              <a:spLocks/>
            </p:cNvSpPr>
            <p:nvPr/>
          </p:nvSpPr>
          <p:spPr bwMode="auto">
            <a:xfrm>
              <a:off x="6611572" y="3311553"/>
              <a:ext cx="55398" cy="69470"/>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7">
              <a:extLst>
                <a:ext uri="{FF2B5EF4-FFF2-40B4-BE49-F238E27FC236}">
                  <a16:creationId xmlns:a16="http://schemas.microsoft.com/office/drawing/2014/main" xmlns="" id="{6A20547E-967C-4BEF-B1B7-B76A038E41E8}"/>
                </a:ext>
              </a:extLst>
            </p:cNvPr>
            <p:cNvSpPr>
              <a:spLocks/>
            </p:cNvSpPr>
            <p:nvPr/>
          </p:nvSpPr>
          <p:spPr bwMode="auto">
            <a:xfrm>
              <a:off x="6602767" y="3396546"/>
              <a:ext cx="30450" cy="3337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3" name="Freeform 18">
              <a:extLst>
                <a:ext uri="{FF2B5EF4-FFF2-40B4-BE49-F238E27FC236}">
                  <a16:creationId xmlns:a16="http://schemas.microsoft.com/office/drawing/2014/main" xmlns="" id="{EAD76B7D-1093-4994-94C2-82F1C1835F29}"/>
                </a:ext>
              </a:extLst>
            </p:cNvPr>
            <p:cNvSpPr>
              <a:spLocks noEditPoints="1"/>
            </p:cNvSpPr>
            <p:nvPr/>
          </p:nvSpPr>
          <p:spPr bwMode="auto">
            <a:xfrm>
              <a:off x="6585524" y="3362782"/>
              <a:ext cx="64936" cy="91591"/>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53" name="Rectangle 152">
            <a:extLst>
              <a:ext uri="{FF2B5EF4-FFF2-40B4-BE49-F238E27FC236}">
                <a16:creationId xmlns:a16="http://schemas.microsoft.com/office/drawing/2014/main" xmlns="" id="{6B4E45CD-AF57-4A62-B8A0-8CBD733709BE}"/>
              </a:ext>
            </a:extLst>
          </p:cNvPr>
          <p:cNvSpPr/>
          <p:nvPr/>
        </p:nvSpPr>
        <p:spPr>
          <a:xfrm>
            <a:off x="6820596"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Encryption &amp; Obfuscation</a:t>
            </a:r>
          </a:p>
        </p:txBody>
      </p:sp>
      <p:sp>
        <p:nvSpPr>
          <p:cNvPr id="154" name="Rectangle 153">
            <a:extLst>
              <a:ext uri="{FF2B5EF4-FFF2-40B4-BE49-F238E27FC236}">
                <a16:creationId xmlns:a16="http://schemas.microsoft.com/office/drawing/2014/main" xmlns="" id="{2347FD0E-0742-45F0-BC40-A53C7E800C34}"/>
              </a:ext>
            </a:extLst>
          </p:cNvPr>
          <p:cNvSpPr/>
          <p:nvPr/>
        </p:nvSpPr>
        <p:spPr>
          <a:xfrm>
            <a:off x="6820596" y="2457606"/>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Lifecycle Management</a:t>
            </a:r>
          </a:p>
        </p:txBody>
      </p:sp>
      <p:sp>
        <p:nvSpPr>
          <p:cNvPr id="155" name="Rectangle 154">
            <a:extLst>
              <a:ext uri="{FF2B5EF4-FFF2-40B4-BE49-F238E27FC236}">
                <a16:creationId xmlns:a16="http://schemas.microsoft.com/office/drawing/2014/main" xmlns="" id="{21B7E130-23D3-44B2-89D1-F1AB8A372116}"/>
              </a:ext>
            </a:extLst>
          </p:cNvPr>
          <p:cNvSpPr/>
          <p:nvPr/>
        </p:nvSpPr>
        <p:spPr>
          <a:xfrm>
            <a:off x="8141658"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Secrets &amp; Key Management</a:t>
            </a:r>
          </a:p>
        </p:txBody>
      </p:sp>
      <p:sp>
        <p:nvSpPr>
          <p:cNvPr id="156" name="Rectangle 155">
            <a:extLst>
              <a:ext uri="{FF2B5EF4-FFF2-40B4-BE49-F238E27FC236}">
                <a16:creationId xmlns:a16="http://schemas.microsoft.com/office/drawing/2014/main" xmlns="" id="{68B53F92-18A4-447D-A276-EE8200525BC4}"/>
              </a:ext>
            </a:extLst>
          </p:cNvPr>
          <p:cNvSpPr/>
          <p:nvPr/>
        </p:nvSpPr>
        <p:spPr>
          <a:xfrm>
            <a:off x="8142534" y="2457282"/>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Discovery</a:t>
            </a:r>
          </a:p>
        </p:txBody>
      </p:sp>
      <p:sp>
        <p:nvSpPr>
          <p:cNvPr id="138" name="Rectangle 137">
            <a:extLst>
              <a:ext uri="{FF2B5EF4-FFF2-40B4-BE49-F238E27FC236}">
                <a16:creationId xmlns:a16="http://schemas.microsoft.com/office/drawing/2014/main" xmlns="" id="{B25733F5-FDD2-4E3A-8E8A-5DC01825116A}"/>
              </a:ext>
            </a:extLst>
          </p:cNvPr>
          <p:cNvSpPr/>
          <p:nvPr/>
        </p:nvSpPr>
        <p:spPr>
          <a:xfrm>
            <a:off x="6820596"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Certificate Lifecycle</a:t>
            </a:r>
          </a:p>
        </p:txBody>
      </p:sp>
      <p:sp>
        <p:nvSpPr>
          <p:cNvPr id="139" name="Rectangle 138">
            <a:extLst>
              <a:ext uri="{FF2B5EF4-FFF2-40B4-BE49-F238E27FC236}">
                <a16:creationId xmlns:a16="http://schemas.microsoft.com/office/drawing/2014/main" xmlns="" id="{37A78A40-B6EE-4EAF-B000-27B3507A40ED}"/>
              </a:ext>
            </a:extLst>
          </p:cNvPr>
          <p:cNvSpPr/>
          <p:nvPr/>
        </p:nvSpPr>
        <p:spPr>
          <a:xfrm>
            <a:off x="6820596" y="306932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Scanning</a:t>
            </a:r>
          </a:p>
        </p:txBody>
      </p:sp>
      <p:sp>
        <p:nvSpPr>
          <p:cNvPr id="140" name="Rectangle 139">
            <a:extLst>
              <a:ext uri="{FF2B5EF4-FFF2-40B4-BE49-F238E27FC236}">
                <a16:creationId xmlns:a16="http://schemas.microsoft.com/office/drawing/2014/main" xmlns="" id="{287F8EAF-66A2-4608-8C62-39ACAA2674EA}"/>
              </a:ext>
            </a:extLst>
          </p:cNvPr>
          <p:cNvSpPr/>
          <p:nvPr/>
        </p:nvSpPr>
        <p:spPr>
          <a:xfrm>
            <a:off x="8141658"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141" name="Rectangle 140">
            <a:extLst>
              <a:ext uri="{FF2B5EF4-FFF2-40B4-BE49-F238E27FC236}">
                <a16:creationId xmlns:a16="http://schemas.microsoft.com/office/drawing/2014/main" xmlns="" id="{FA821C35-828D-4958-912A-226E643D3075}"/>
              </a:ext>
            </a:extLst>
          </p:cNvPr>
          <p:cNvSpPr/>
          <p:nvPr/>
        </p:nvSpPr>
        <p:spPr>
          <a:xfrm>
            <a:off x="8142534" y="306900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API Security</a:t>
            </a:r>
          </a:p>
        </p:txBody>
      </p:sp>
      <p:sp>
        <p:nvSpPr>
          <p:cNvPr id="134" name="Rectangle 133">
            <a:extLst>
              <a:ext uri="{FF2B5EF4-FFF2-40B4-BE49-F238E27FC236}">
                <a16:creationId xmlns:a16="http://schemas.microsoft.com/office/drawing/2014/main" xmlns="" id="{9BF4AD21-28C4-45B7-BF18-5011F95EC20D}"/>
              </a:ext>
            </a:extLst>
          </p:cNvPr>
          <p:cNvSpPr/>
          <p:nvPr/>
        </p:nvSpPr>
        <p:spPr>
          <a:xfrm>
            <a:off x="6820596"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Anti-malware Protection</a:t>
            </a:r>
          </a:p>
        </p:txBody>
      </p:sp>
      <p:sp>
        <p:nvSpPr>
          <p:cNvPr id="135" name="Rectangle 134">
            <a:extLst>
              <a:ext uri="{FF2B5EF4-FFF2-40B4-BE49-F238E27FC236}">
                <a16:creationId xmlns:a16="http://schemas.microsoft.com/office/drawing/2014/main" xmlns="" id="{A94A375B-3236-4432-A39B-E42B8B3D67EF}"/>
              </a:ext>
            </a:extLst>
          </p:cNvPr>
          <p:cNvSpPr/>
          <p:nvPr/>
        </p:nvSpPr>
        <p:spPr>
          <a:xfrm>
            <a:off x="6820596" y="367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Integrity</a:t>
            </a:r>
          </a:p>
        </p:txBody>
      </p:sp>
      <p:sp>
        <p:nvSpPr>
          <p:cNvPr id="136" name="Rectangle 135">
            <a:extLst>
              <a:ext uri="{FF2B5EF4-FFF2-40B4-BE49-F238E27FC236}">
                <a16:creationId xmlns:a16="http://schemas.microsoft.com/office/drawing/2014/main" xmlns="" id="{C8B9151A-7D22-43DB-A93A-4AC3A381A40A}"/>
              </a:ext>
            </a:extLst>
          </p:cNvPr>
          <p:cNvSpPr/>
          <p:nvPr/>
        </p:nvSpPr>
        <p:spPr>
          <a:xfrm>
            <a:off x="8141658"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Container Security</a:t>
            </a:r>
          </a:p>
        </p:txBody>
      </p:sp>
      <p:sp>
        <p:nvSpPr>
          <p:cNvPr id="137" name="Rectangle 136">
            <a:extLst>
              <a:ext uri="{FF2B5EF4-FFF2-40B4-BE49-F238E27FC236}">
                <a16:creationId xmlns:a16="http://schemas.microsoft.com/office/drawing/2014/main" xmlns="" id="{21100D41-9AFC-4CD3-8057-5E9F26E8C676}"/>
              </a:ext>
            </a:extLst>
          </p:cNvPr>
          <p:cNvSpPr/>
          <p:nvPr/>
        </p:nvSpPr>
        <p:spPr>
          <a:xfrm>
            <a:off x="8142534" y="3677884"/>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Access</a:t>
            </a:r>
          </a:p>
        </p:txBody>
      </p:sp>
      <p:sp>
        <p:nvSpPr>
          <p:cNvPr id="130" name="Rectangle 129">
            <a:extLst>
              <a:ext uri="{FF2B5EF4-FFF2-40B4-BE49-F238E27FC236}">
                <a16:creationId xmlns:a16="http://schemas.microsoft.com/office/drawing/2014/main" xmlns="" id="{AA1687F8-6AA1-4157-A22A-2C11B07A6E88}"/>
              </a:ext>
            </a:extLst>
          </p:cNvPr>
          <p:cNvSpPr/>
          <p:nvPr/>
        </p:nvSpPr>
        <p:spPr>
          <a:xfrm>
            <a:off x="6820596"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DDOS Mitigation</a:t>
            </a:r>
          </a:p>
        </p:txBody>
      </p:sp>
      <p:sp>
        <p:nvSpPr>
          <p:cNvPr id="131" name="Rectangle 130">
            <a:extLst>
              <a:ext uri="{FF2B5EF4-FFF2-40B4-BE49-F238E27FC236}">
                <a16:creationId xmlns:a16="http://schemas.microsoft.com/office/drawing/2014/main" xmlns="" id="{CC8A1669-2DFB-49A6-A1EF-6C96E03155CB}"/>
              </a:ext>
            </a:extLst>
          </p:cNvPr>
          <p:cNvSpPr/>
          <p:nvPr/>
        </p:nvSpPr>
        <p:spPr>
          <a:xfrm>
            <a:off x="6820596" y="429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Perimeter Security</a:t>
            </a:r>
          </a:p>
        </p:txBody>
      </p:sp>
      <p:sp>
        <p:nvSpPr>
          <p:cNvPr id="132" name="Rectangle 131">
            <a:extLst>
              <a:ext uri="{FF2B5EF4-FFF2-40B4-BE49-F238E27FC236}">
                <a16:creationId xmlns:a16="http://schemas.microsoft.com/office/drawing/2014/main" xmlns="" id="{B8426648-F42F-4E66-A300-3B00D925B403}"/>
              </a:ext>
            </a:extLst>
          </p:cNvPr>
          <p:cNvSpPr/>
          <p:nvPr/>
        </p:nvSpPr>
        <p:spPr>
          <a:xfrm>
            <a:off x="8141658"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Network Traffic Management</a:t>
            </a:r>
          </a:p>
        </p:txBody>
      </p:sp>
      <p:sp>
        <p:nvSpPr>
          <p:cNvPr id="133" name="Rectangle 132">
            <a:extLst>
              <a:ext uri="{FF2B5EF4-FFF2-40B4-BE49-F238E27FC236}">
                <a16:creationId xmlns:a16="http://schemas.microsoft.com/office/drawing/2014/main" xmlns="" id="{091F7294-D89B-43DF-AEFC-DE71C4D89B0D}"/>
              </a:ext>
            </a:extLst>
          </p:cNvPr>
          <p:cNvSpPr/>
          <p:nvPr/>
        </p:nvSpPr>
        <p:spPr>
          <a:xfrm>
            <a:off x="8142534" y="429788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VPN</a:t>
            </a:r>
          </a:p>
        </p:txBody>
      </p:sp>
      <p:cxnSp>
        <p:nvCxnSpPr>
          <p:cNvPr id="128" name="Straight Connector 127">
            <a:extLst>
              <a:ext uri="{FF2B5EF4-FFF2-40B4-BE49-F238E27FC236}">
                <a16:creationId xmlns:a16="http://schemas.microsoft.com/office/drawing/2014/main" xmlns="" id="{5C25B378-622A-47CF-AE99-E4E791A77843}"/>
              </a:ext>
            </a:extLst>
          </p:cNvPr>
          <p:cNvCxnSpPr>
            <a:cxnSpLocks/>
          </p:cNvCxnSpPr>
          <p:nvPr/>
        </p:nvCxnSpPr>
        <p:spPr>
          <a:xfrm>
            <a:off x="6757297" y="2742350"/>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xmlns="" id="{C3B5754E-353E-45FE-AC8B-759A7BB712E2}"/>
              </a:ext>
            </a:extLst>
          </p:cNvPr>
          <p:cNvSpPr/>
          <p:nvPr/>
        </p:nvSpPr>
        <p:spPr>
          <a:xfrm>
            <a:off x="7780124" y="2668549"/>
            <a:ext cx="642815" cy="147602"/>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sp>
        <p:nvSpPr>
          <p:cNvPr id="115" name="Rectangle 114">
            <a:extLst>
              <a:ext uri="{FF2B5EF4-FFF2-40B4-BE49-F238E27FC236}">
                <a16:creationId xmlns:a16="http://schemas.microsoft.com/office/drawing/2014/main" xmlns="" id="{3D38171E-4350-49DB-899F-84B494930640}"/>
              </a:ext>
            </a:extLst>
          </p:cNvPr>
          <p:cNvSpPr/>
          <p:nvPr/>
        </p:nvSpPr>
        <p:spPr>
          <a:xfrm>
            <a:off x="7780122" y="3278467"/>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cxnSp>
        <p:nvCxnSpPr>
          <p:cNvPr id="105" name="Straight Connector 104">
            <a:extLst>
              <a:ext uri="{FF2B5EF4-FFF2-40B4-BE49-F238E27FC236}">
                <a16:creationId xmlns:a16="http://schemas.microsoft.com/office/drawing/2014/main" xmlns="" id="{A4F39FF7-6ED6-4951-98BF-FF3F02071E92}"/>
              </a:ext>
            </a:extLst>
          </p:cNvPr>
          <p:cNvCxnSpPr>
            <a:cxnSpLocks/>
          </p:cNvCxnSpPr>
          <p:nvPr/>
        </p:nvCxnSpPr>
        <p:spPr>
          <a:xfrm>
            <a:off x="6757297" y="3972271"/>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xmlns="" id="{DB3CDDDE-6A7B-451C-8609-475F2A5F188B}"/>
              </a:ext>
            </a:extLst>
          </p:cNvPr>
          <p:cNvSpPr/>
          <p:nvPr/>
        </p:nvSpPr>
        <p:spPr>
          <a:xfrm>
            <a:off x="7780122" y="3898469"/>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nvGrpSpPr>
          <p:cNvPr id="216" name="Group 215"/>
          <p:cNvGrpSpPr/>
          <p:nvPr/>
        </p:nvGrpSpPr>
        <p:grpSpPr>
          <a:xfrm>
            <a:off x="6570660" y="3879731"/>
            <a:ext cx="216596" cy="182610"/>
            <a:chOff x="6570660" y="3879731"/>
            <a:chExt cx="185274" cy="182610"/>
          </a:xfrm>
        </p:grpSpPr>
        <p:sp>
          <p:nvSpPr>
            <p:cNvPr id="103" name="Freeform 77">
              <a:extLst>
                <a:ext uri="{FF2B5EF4-FFF2-40B4-BE49-F238E27FC236}">
                  <a16:creationId xmlns:a16="http://schemas.microsoft.com/office/drawing/2014/main" xmlns="" id="{9E987DCD-0105-44FF-A315-0644615D8508}"/>
                </a:ext>
              </a:extLst>
            </p:cNvPr>
            <p:cNvSpPr>
              <a:spLocks noEditPoints="1"/>
            </p:cNvSpPr>
            <p:nvPr/>
          </p:nvSpPr>
          <p:spPr bwMode="auto">
            <a:xfrm>
              <a:off x="6623406" y="3950409"/>
              <a:ext cx="79783" cy="111932"/>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04" name="Freeform 5">
              <a:extLst>
                <a:ext uri="{FF2B5EF4-FFF2-40B4-BE49-F238E27FC236}">
                  <a16:creationId xmlns:a16="http://schemas.microsoft.com/office/drawing/2014/main" xmlns="" id="{6EE307F9-CDE5-48AD-AADF-A96243D69D13}"/>
                </a:ext>
              </a:extLst>
            </p:cNvPr>
            <p:cNvSpPr>
              <a:spLocks/>
            </p:cNvSpPr>
            <p:nvPr/>
          </p:nvSpPr>
          <p:spPr bwMode="auto">
            <a:xfrm>
              <a:off x="6570660" y="3879731"/>
              <a:ext cx="185274" cy="119427"/>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99" name="Rectangle 98">
            <a:extLst>
              <a:ext uri="{FF2B5EF4-FFF2-40B4-BE49-F238E27FC236}">
                <a16:creationId xmlns:a16="http://schemas.microsoft.com/office/drawing/2014/main" xmlns="" id="{3D0221C1-BA0A-4D8D-9C11-5C933D00DA72}"/>
              </a:ext>
            </a:extLst>
          </p:cNvPr>
          <p:cNvSpPr/>
          <p:nvPr/>
        </p:nvSpPr>
        <p:spPr>
          <a:xfrm>
            <a:off x="1182557"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Logging</a:t>
            </a:r>
          </a:p>
        </p:txBody>
      </p:sp>
      <p:sp>
        <p:nvSpPr>
          <p:cNvPr id="100" name="Rectangle 99">
            <a:extLst>
              <a:ext uri="{FF2B5EF4-FFF2-40B4-BE49-F238E27FC236}">
                <a16:creationId xmlns:a16="http://schemas.microsoft.com/office/drawing/2014/main" xmlns="" id="{35CFB401-3ECC-4F50-A8DA-09EA2E8C7809}"/>
              </a:ext>
            </a:extLst>
          </p:cNvPr>
          <p:cNvSpPr/>
          <p:nvPr/>
        </p:nvSpPr>
        <p:spPr>
          <a:xfrm>
            <a:off x="2052603"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Auditing</a:t>
            </a:r>
          </a:p>
        </p:txBody>
      </p:sp>
      <p:grpSp>
        <p:nvGrpSpPr>
          <p:cNvPr id="95" name="Group 94">
            <a:extLst>
              <a:ext uri="{FF2B5EF4-FFF2-40B4-BE49-F238E27FC236}">
                <a16:creationId xmlns:a16="http://schemas.microsoft.com/office/drawing/2014/main" xmlns="" id="{DB803299-27FB-4036-BE9F-AB56ED7A5D6F}"/>
              </a:ext>
            </a:extLst>
          </p:cNvPr>
          <p:cNvGrpSpPr/>
          <p:nvPr/>
        </p:nvGrpSpPr>
        <p:grpSpPr>
          <a:xfrm>
            <a:off x="1166953" y="4622066"/>
            <a:ext cx="1818927" cy="144655"/>
            <a:chOff x="1237953" y="2043619"/>
            <a:chExt cx="3198317" cy="220272"/>
          </a:xfrm>
        </p:grpSpPr>
        <p:cxnSp>
          <p:nvCxnSpPr>
            <p:cNvPr id="97" name="Straight Connector 96">
              <a:extLst>
                <a:ext uri="{FF2B5EF4-FFF2-40B4-BE49-F238E27FC236}">
                  <a16:creationId xmlns:a16="http://schemas.microsoft.com/office/drawing/2014/main" xmlns=""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xmlns="" id="{6AE16560-94AD-4652-BFC6-58A698C2176D}"/>
                </a:ext>
              </a:extLst>
            </p:cNvPr>
            <p:cNvSpPr/>
            <p:nvPr/>
          </p:nvSpPr>
          <p:spPr>
            <a:xfrm>
              <a:off x="1892905" y="2043619"/>
              <a:ext cx="1639398" cy="220272"/>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Logging &amp; Auditing</a:t>
              </a:r>
            </a:p>
          </p:txBody>
        </p:sp>
      </p:grpSp>
      <p:sp>
        <p:nvSpPr>
          <p:cNvPr id="96" name="Freeform 24">
            <a:extLst>
              <a:ext uri="{FF2B5EF4-FFF2-40B4-BE49-F238E27FC236}">
                <a16:creationId xmlns:a16="http://schemas.microsoft.com/office/drawing/2014/main" xmlns="" id="{43F387B8-C06B-4D14-BF30-526A0017AEB2}"/>
              </a:ext>
            </a:extLst>
          </p:cNvPr>
          <p:cNvSpPr>
            <a:spLocks noEditPoints="1"/>
          </p:cNvSpPr>
          <p:nvPr/>
        </p:nvSpPr>
        <p:spPr bwMode="auto">
          <a:xfrm>
            <a:off x="1033008" y="4632660"/>
            <a:ext cx="155202" cy="138806"/>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91" name="Rectangle 90">
            <a:extLst>
              <a:ext uri="{FF2B5EF4-FFF2-40B4-BE49-F238E27FC236}">
                <a16:creationId xmlns:a16="http://schemas.microsoft.com/office/drawing/2014/main" xmlns="" id="{C4F4757C-79B8-4BDD-AD6C-52CB172AC697}"/>
              </a:ext>
            </a:extLst>
          </p:cNvPr>
          <p:cNvSpPr/>
          <p:nvPr/>
        </p:nvSpPr>
        <p:spPr>
          <a:xfrm>
            <a:off x="5375825"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Automated Patch Management</a:t>
            </a:r>
          </a:p>
        </p:txBody>
      </p:sp>
      <p:sp>
        <p:nvSpPr>
          <p:cNvPr id="92" name="Rectangle 91">
            <a:extLst>
              <a:ext uri="{FF2B5EF4-FFF2-40B4-BE49-F238E27FC236}">
                <a16:creationId xmlns:a16="http://schemas.microsoft.com/office/drawing/2014/main" xmlns="" id="{650D8E7C-2018-4960-A477-B376B3ABE428}"/>
              </a:ext>
            </a:extLst>
          </p:cNvPr>
          <p:cNvSpPr/>
          <p:nvPr/>
        </p:nvSpPr>
        <p:spPr>
          <a:xfrm>
            <a:off x="6245872"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sp>
        <p:nvSpPr>
          <p:cNvPr id="89" name="Rectangle 88">
            <a:extLst>
              <a:ext uri="{FF2B5EF4-FFF2-40B4-BE49-F238E27FC236}">
                <a16:creationId xmlns:a16="http://schemas.microsoft.com/office/drawing/2014/main" xmlns="" id="{7DCE0C87-6226-4DC0-AA3B-317785C3BD78}"/>
              </a:ext>
            </a:extLst>
          </p:cNvPr>
          <p:cNvSpPr/>
          <p:nvPr/>
        </p:nvSpPr>
        <p:spPr>
          <a:xfrm>
            <a:off x="7472459" y="4800053"/>
            <a:ext cx="84159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Policy Orchestration</a:t>
            </a:r>
          </a:p>
        </p:txBody>
      </p:sp>
      <p:sp>
        <p:nvSpPr>
          <p:cNvPr id="90" name="Rectangle 89">
            <a:extLst>
              <a:ext uri="{FF2B5EF4-FFF2-40B4-BE49-F238E27FC236}">
                <a16:creationId xmlns:a16="http://schemas.microsoft.com/office/drawing/2014/main" xmlns="" id="{19499537-11D5-40A6-BF52-FE5263E81CB6}"/>
              </a:ext>
            </a:extLst>
          </p:cNvPr>
          <p:cNvSpPr/>
          <p:nvPr/>
        </p:nvSpPr>
        <p:spPr>
          <a:xfrm>
            <a:off x="8342506" y="4800052"/>
            <a:ext cx="89140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spc="-30" dirty="0">
                <a:solidFill>
                  <a:schemeClr val="bg1"/>
                </a:solidFill>
              </a:rPr>
              <a:t>Change &amp; Configuration Rule Orchestration</a:t>
            </a:r>
          </a:p>
        </p:txBody>
      </p:sp>
      <p:sp>
        <p:nvSpPr>
          <p:cNvPr id="75" name="Rectangle 74">
            <a:extLst>
              <a:ext uri="{FF2B5EF4-FFF2-40B4-BE49-F238E27FC236}">
                <a16:creationId xmlns:a16="http://schemas.microsoft.com/office/drawing/2014/main" xmlns="" id="{1F839F98-750E-4D0F-A73C-BD02ACCDC04E}"/>
              </a:ext>
            </a:extLst>
          </p:cNvPr>
          <p:cNvSpPr/>
          <p:nvPr/>
        </p:nvSpPr>
        <p:spPr>
          <a:xfrm>
            <a:off x="992189" y="1690231"/>
            <a:ext cx="8538672" cy="242656"/>
          </a:xfrm>
          <a:prstGeom prst="rect">
            <a:avLst/>
          </a:prstGeom>
          <a:solidFill>
            <a:srgbClr val="660412"/>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245" name="Group 244"/>
          <p:cNvGrpSpPr/>
          <p:nvPr/>
        </p:nvGrpSpPr>
        <p:grpSpPr>
          <a:xfrm>
            <a:off x="1052728" y="1728814"/>
            <a:ext cx="205827" cy="165490"/>
            <a:chOff x="1052728" y="1728814"/>
            <a:chExt cx="157927" cy="165490"/>
          </a:xfrm>
        </p:grpSpPr>
        <p:sp>
          <p:nvSpPr>
            <p:cNvPr id="81" name="Freeform 6">
              <a:extLst>
                <a:ext uri="{FF2B5EF4-FFF2-40B4-BE49-F238E27FC236}">
                  <a16:creationId xmlns:a16="http://schemas.microsoft.com/office/drawing/2014/main" xmlns="" id="{631A15C7-A727-498F-B06C-DDD3954739C7}"/>
                </a:ext>
              </a:extLst>
            </p:cNvPr>
            <p:cNvSpPr>
              <a:spLocks/>
            </p:cNvSpPr>
            <p:nvPr/>
          </p:nvSpPr>
          <p:spPr bwMode="auto">
            <a:xfrm>
              <a:off x="1060484" y="1728814"/>
              <a:ext cx="145000" cy="42477"/>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2" name="Freeform 7">
              <a:extLst>
                <a:ext uri="{FF2B5EF4-FFF2-40B4-BE49-F238E27FC236}">
                  <a16:creationId xmlns:a16="http://schemas.microsoft.com/office/drawing/2014/main" xmlns="" id="{B982C9B7-1E37-43FC-AC6B-22390D79FA6D}"/>
                </a:ext>
              </a:extLst>
            </p:cNvPr>
            <p:cNvSpPr>
              <a:spLocks/>
            </p:cNvSpPr>
            <p:nvPr/>
          </p:nvSpPr>
          <p:spPr bwMode="auto">
            <a:xfrm>
              <a:off x="1057899" y="1774238"/>
              <a:ext cx="148878" cy="8839"/>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3" name="Freeform 8">
              <a:extLst>
                <a:ext uri="{FF2B5EF4-FFF2-40B4-BE49-F238E27FC236}">
                  <a16:creationId xmlns:a16="http://schemas.microsoft.com/office/drawing/2014/main" xmlns="" id="{110B81B5-0804-41D2-9604-1ABC352774E4}"/>
                </a:ext>
              </a:extLst>
            </p:cNvPr>
            <p:cNvSpPr>
              <a:spLocks/>
            </p:cNvSpPr>
            <p:nvPr/>
          </p:nvSpPr>
          <p:spPr bwMode="auto">
            <a:xfrm>
              <a:off x="1065655" y="1788970"/>
              <a:ext cx="32102" cy="7906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4" name="Freeform 9">
              <a:extLst>
                <a:ext uri="{FF2B5EF4-FFF2-40B4-BE49-F238E27FC236}">
                  <a16:creationId xmlns:a16="http://schemas.microsoft.com/office/drawing/2014/main" xmlns="" id="{F120988B-ABFE-4463-9EDA-8CE68AF5F14A}"/>
                </a:ext>
              </a:extLst>
            </p:cNvPr>
            <p:cNvSpPr>
              <a:spLocks/>
            </p:cNvSpPr>
            <p:nvPr/>
          </p:nvSpPr>
          <p:spPr bwMode="auto">
            <a:xfrm>
              <a:off x="1099050" y="1788970"/>
              <a:ext cx="33395" cy="7906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5" name="Freeform 10">
              <a:extLst>
                <a:ext uri="{FF2B5EF4-FFF2-40B4-BE49-F238E27FC236}">
                  <a16:creationId xmlns:a16="http://schemas.microsoft.com/office/drawing/2014/main" xmlns="" id="{C204CABD-42F0-4D25-86B3-E6776FA47DCA}"/>
                </a:ext>
              </a:extLst>
            </p:cNvPr>
            <p:cNvSpPr>
              <a:spLocks/>
            </p:cNvSpPr>
            <p:nvPr/>
          </p:nvSpPr>
          <p:spPr bwMode="auto">
            <a:xfrm>
              <a:off x="1133738" y="1787497"/>
              <a:ext cx="32102" cy="80535"/>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6" name="Freeform 11">
              <a:extLst>
                <a:ext uri="{FF2B5EF4-FFF2-40B4-BE49-F238E27FC236}">
                  <a16:creationId xmlns:a16="http://schemas.microsoft.com/office/drawing/2014/main" xmlns="" id="{4EEB684A-47DE-43CA-ADBD-785923852643}"/>
                </a:ext>
              </a:extLst>
            </p:cNvPr>
            <p:cNvSpPr>
              <a:spLocks/>
            </p:cNvSpPr>
            <p:nvPr/>
          </p:nvSpPr>
          <p:spPr bwMode="auto">
            <a:xfrm>
              <a:off x="1167134" y="1787497"/>
              <a:ext cx="32102" cy="80535"/>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7" name="Freeform 12">
              <a:extLst>
                <a:ext uri="{FF2B5EF4-FFF2-40B4-BE49-F238E27FC236}">
                  <a16:creationId xmlns:a16="http://schemas.microsoft.com/office/drawing/2014/main" xmlns="" id="{3A3BE17E-3A92-4D30-A2D2-6486448C8D5C}"/>
                </a:ext>
              </a:extLst>
            </p:cNvPr>
            <p:cNvSpPr>
              <a:spLocks/>
            </p:cNvSpPr>
            <p:nvPr/>
          </p:nvSpPr>
          <p:spPr bwMode="auto">
            <a:xfrm>
              <a:off x="1060484" y="1869505"/>
              <a:ext cx="143707" cy="10067"/>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8" name="Freeform 13">
              <a:extLst>
                <a:ext uri="{FF2B5EF4-FFF2-40B4-BE49-F238E27FC236}">
                  <a16:creationId xmlns:a16="http://schemas.microsoft.com/office/drawing/2014/main" xmlns="" id="{B7B373BE-B9B3-492A-B34F-345612E2569D}"/>
                </a:ext>
              </a:extLst>
            </p:cNvPr>
            <p:cNvSpPr>
              <a:spLocks/>
            </p:cNvSpPr>
            <p:nvPr/>
          </p:nvSpPr>
          <p:spPr bwMode="auto">
            <a:xfrm>
              <a:off x="1052728" y="1883992"/>
              <a:ext cx="157927" cy="1031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77" name="Rectangle 76">
            <a:extLst>
              <a:ext uri="{FF2B5EF4-FFF2-40B4-BE49-F238E27FC236}">
                <a16:creationId xmlns:a16="http://schemas.microsoft.com/office/drawing/2014/main" xmlns="" id="{295D2371-EE33-42E7-848C-5999C9F56809}"/>
              </a:ext>
            </a:extLst>
          </p:cNvPr>
          <p:cNvSpPr/>
          <p:nvPr/>
        </p:nvSpPr>
        <p:spPr>
          <a:xfrm>
            <a:off x="1383566" y="1738676"/>
            <a:ext cx="1871444"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78" name="Rectangle 77">
            <a:extLst>
              <a:ext uri="{FF2B5EF4-FFF2-40B4-BE49-F238E27FC236}">
                <a16:creationId xmlns:a16="http://schemas.microsoft.com/office/drawing/2014/main" xmlns="" id="{735A673B-F8C6-418D-9E5E-2E4506409456}"/>
              </a:ext>
            </a:extLst>
          </p:cNvPr>
          <p:cNvSpPr/>
          <p:nvPr/>
        </p:nvSpPr>
        <p:spPr>
          <a:xfrm>
            <a:off x="3637384"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Security Compliance</a:t>
            </a:r>
          </a:p>
        </p:txBody>
      </p:sp>
      <p:sp>
        <p:nvSpPr>
          <p:cNvPr id="79" name="Rectangle 78">
            <a:extLst>
              <a:ext uri="{FF2B5EF4-FFF2-40B4-BE49-F238E27FC236}">
                <a16:creationId xmlns:a16="http://schemas.microsoft.com/office/drawing/2014/main" xmlns="" id="{F38AE03C-EF66-459B-A2DD-0B2D96194FA9}"/>
              </a:ext>
            </a:extLst>
          </p:cNvPr>
          <p:cNvSpPr/>
          <p:nvPr/>
        </p:nvSpPr>
        <p:spPr>
          <a:xfrm>
            <a:off x="5604376"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Control Automation</a:t>
            </a:r>
          </a:p>
        </p:txBody>
      </p:sp>
      <p:sp>
        <p:nvSpPr>
          <p:cNvPr id="80" name="Rectangle 79">
            <a:extLst>
              <a:ext uri="{FF2B5EF4-FFF2-40B4-BE49-F238E27FC236}">
                <a16:creationId xmlns:a16="http://schemas.microsoft.com/office/drawing/2014/main" xmlns="" id="{F6F0A22F-23D9-4A19-8030-96F846A025D0}"/>
              </a:ext>
            </a:extLst>
          </p:cNvPr>
          <p:cNvSpPr/>
          <p:nvPr/>
        </p:nvSpPr>
        <p:spPr>
          <a:xfrm>
            <a:off x="7571368"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Reporting</a:t>
            </a:r>
          </a:p>
        </p:txBody>
      </p:sp>
      <p:sp>
        <p:nvSpPr>
          <p:cNvPr id="67" name="Rectangle 66">
            <a:extLst>
              <a:ext uri="{FF2B5EF4-FFF2-40B4-BE49-F238E27FC236}">
                <a16:creationId xmlns:a16="http://schemas.microsoft.com/office/drawing/2014/main" xmlns="" id="{446B2C88-1C81-4A3A-B599-B561D993C6D3}"/>
              </a:ext>
            </a:extLst>
          </p:cNvPr>
          <p:cNvSpPr/>
          <p:nvPr/>
        </p:nvSpPr>
        <p:spPr>
          <a:xfrm>
            <a:off x="4167907"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Authorization</a:t>
            </a:r>
          </a:p>
        </p:txBody>
      </p:sp>
      <p:sp>
        <p:nvSpPr>
          <p:cNvPr id="68" name="Rectangle 67">
            <a:extLst>
              <a:ext uri="{FF2B5EF4-FFF2-40B4-BE49-F238E27FC236}">
                <a16:creationId xmlns:a16="http://schemas.microsoft.com/office/drawing/2014/main" xmlns="" id="{A0DC204B-E93D-480D-AD03-1689BAC146F3}"/>
              </a:ext>
            </a:extLst>
          </p:cNvPr>
          <p:cNvSpPr/>
          <p:nvPr/>
        </p:nvSpPr>
        <p:spPr>
          <a:xfrm>
            <a:off x="6758985"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Directory Services</a:t>
            </a:r>
          </a:p>
        </p:txBody>
      </p:sp>
      <p:sp>
        <p:nvSpPr>
          <p:cNvPr id="69" name="Rectangle 68">
            <a:extLst>
              <a:ext uri="{FF2B5EF4-FFF2-40B4-BE49-F238E27FC236}">
                <a16:creationId xmlns:a16="http://schemas.microsoft.com/office/drawing/2014/main" xmlns="" id="{151BB3C5-C685-42DD-B634-2011484AFFDC}"/>
              </a:ext>
            </a:extLst>
          </p:cNvPr>
          <p:cNvSpPr/>
          <p:nvPr/>
        </p:nvSpPr>
        <p:spPr>
          <a:xfrm>
            <a:off x="3520137"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Failover &amp; Redundancy</a:t>
            </a:r>
          </a:p>
        </p:txBody>
      </p:sp>
      <p:sp>
        <p:nvSpPr>
          <p:cNvPr id="70" name="Rectangle 69">
            <a:extLst>
              <a:ext uri="{FF2B5EF4-FFF2-40B4-BE49-F238E27FC236}">
                <a16:creationId xmlns:a16="http://schemas.microsoft.com/office/drawing/2014/main" xmlns="" id="{9FD4E2CC-5361-4816-88D0-CF988911B961}"/>
              </a:ext>
            </a:extLst>
          </p:cNvPr>
          <p:cNvSpPr/>
          <p:nvPr/>
        </p:nvSpPr>
        <p:spPr>
          <a:xfrm>
            <a:off x="5463446"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Backups &amp; Recovery</a:t>
            </a:r>
          </a:p>
        </p:txBody>
      </p:sp>
      <p:sp>
        <p:nvSpPr>
          <p:cNvPr id="71" name="Rectangle 70">
            <a:extLst>
              <a:ext uri="{FF2B5EF4-FFF2-40B4-BE49-F238E27FC236}">
                <a16:creationId xmlns:a16="http://schemas.microsoft.com/office/drawing/2014/main" xmlns="" id="{BCC51868-1BEE-4C8D-8F93-5C0E9D8482AB}"/>
              </a:ext>
            </a:extLst>
          </p:cNvPr>
          <p:cNvSpPr/>
          <p:nvPr/>
        </p:nvSpPr>
        <p:spPr>
          <a:xfrm>
            <a:off x="8054524" y="5406171"/>
            <a:ext cx="14038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spc="-30" dirty="0">
                <a:solidFill>
                  <a:schemeClr val="bg1"/>
                </a:solidFill>
              </a:rPr>
              <a:t>Privileged Access Management</a:t>
            </a:r>
          </a:p>
        </p:txBody>
      </p:sp>
      <p:sp>
        <p:nvSpPr>
          <p:cNvPr id="72" name="Rectangle 71">
            <a:extLst>
              <a:ext uri="{FF2B5EF4-FFF2-40B4-BE49-F238E27FC236}">
                <a16:creationId xmlns:a16="http://schemas.microsoft.com/office/drawing/2014/main" xmlns="" id="{E8EE4DA3-45FE-42E7-A235-166BC7C5B47D}"/>
              </a:ext>
            </a:extLst>
          </p:cNvPr>
          <p:cNvSpPr/>
          <p:nvPr/>
        </p:nvSpPr>
        <p:spPr>
          <a:xfrm>
            <a:off x="7406754"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Auto Scaling</a:t>
            </a:r>
          </a:p>
        </p:txBody>
      </p:sp>
      <p:sp>
        <p:nvSpPr>
          <p:cNvPr id="73" name="Rectangle 72">
            <a:extLst>
              <a:ext uri="{FF2B5EF4-FFF2-40B4-BE49-F238E27FC236}">
                <a16:creationId xmlns:a16="http://schemas.microsoft.com/office/drawing/2014/main" xmlns="" id="{0ED28C3D-B25B-4EFF-BEA1-6A162A994599}"/>
              </a:ext>
            </a:extLst>
          </p:cNvPr>
          <p:cNvSpPr/>
          <p:nvPr/>
        </p:nvSpPr>
        <p:spPr>
          <a:xfrm>
            <a:off x="5463446"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MFA &amp; Adaptive Access</a:t>
            </a:r>
          </a:p>
        </p:txBody>
      </p:sp>
      <p:sp>
        <p:nvSpPr>
          <p:cNvPr id="74" name="Rectangle 73">
            <a:extLst>
              <a:ext uri="{FF2B5EF4-FFF2-40B4-BE49-F238E27FC236}">
                <a16:creationId xmlns:a16="http://schemas.microsoft.com/office/drawing/2014/main" xmlns="" id="{D13F66F4-CADD-4357-B093-625A2937B024}"/>
              </a:ext>
            </a:extLst>
          </p:cNvPr>
          <p:cNvSpPr/>
          <p:nvPr/>
        </p:nvSpPr>
        <p:spPr>
          <a:xfrm>
            <a:off x="2872368"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SSO &amp; Federation</a:t>
            </a:r>
          </a:p>
        </p:txBody>
      </p:sp>
      <p:grpSp>
        <p:nvGrpSpPr>
          <p:cNvPr id="3" name="Group 2"/>
          <p:cNvGrpSpPr/>
          <p:nvPr/>
        </p:nvGrpSpPr>
        <p:grpSpPr>
          <a:xfrm>
            <a:off x="1043504" y="5410765"/>
            <a:ext cx="263802" cy="138414"/>
            <a:chOff x="1043504" y="5410765"/>
            <a:chExt cx="215051" cy="138414"/>
          </a:xfrm>
        </p:grpSpPr>
        <p:sp>
          <p:nvSpPr>
            <p:cNvPr id="61" name="Freeform 111">
              <a:extLst>
                <a:ext uri="{FF2B5EF4-FFF2-40B4-BE49-F238E27FC236}">
                  <a16:creationId xmlns:a16="http://schemas.microsoft.com/office/drawing/2014/main" xmlns="" id="{A9D7B113-C99E-4A70-ADB8-CC7BCB3A07ED}"/>
                </a:ext>
              </a:extLst>
            </p:cNvPr>
            <p:cNvSpPr>
              <a:spLocks noEditPoints="1"/>
            </p:cNvSpPr>
            <p:nvPr/>
          </p:nvSpPr>
          <p:spPr bwMode="auto">
            <a:xfrm>
              <a:off x="1194920" y="5411922"/>
              <a:ext cx="42328" cy="69785"/>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2" name="Freeform 112">
              <a:extLst>
                <a:ext uri="{FF2B5EF4-FFF2-40B4-BE49-F238E27FC236}">
                  <a16:creationId xmlns:a16="http://schemas.microsoft.com/office/drawing/2014/main" xmlns="" id="{7E9BD2DA-93D7-49FE-88EF-AE09C054831A}"/>
                </a:ext>
              </a:extLst>
            </p:cNvPr>
            <p:cNvSpPr>
              <a:spLocks/>
            </p:cNvSpPr>
            <p:nvPr/>
          </p:nvSpPr>
          <p:spPr bwMode="auto">
            <a:xfrm>
              <a:off x="1179580" y="5478237"/>
              <a:ext cx="78975" cy="53592"/>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3" name="Freeform 113">
              <a:extLst>
                <a:ext uri="{FF2B5EF4-FFF2-40B4-BE49-F238E27FC236}">
                  <a16:creationId xmlns:a16="http://schemas.microsoft.com/office/drawing/2014/main" xmlns="" id="{98EAB3E1-5F52-4D45-8889-4DE04AB0D2B9}"/>
                </a:ext>
              </a:extLst>
            </p:cNvPr>
            <p:cNvSpPr>
              <a:spLocks/>
            </p:cNvSpPr>
            <p:nvPr/>
          </p:nvSpPr>
          <p:spPr bwMode="auto">
            <a:xfrm>
              <a:off x="1043504" y="5480936"/>
              <a:ext cx="74430" cy="50893"/>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4" name="Freeform 114">
              <a:extLst>
                <a:ext uri="{FF2B5EF4-FFF2-40B4-BE49-F238E27FC236}">
                  <a16:creationId xmlns:a16="http://schemas.microsoft.com/office/drawing/2014/main" xmlns="" id="{FA3BF3EA-3D73-40AE-8588-EAE26375FA46}"/>
                </a:ext>
              </a:extLst>
            </p:cNvPr>
            <p:cNvSpPr>
              <a:spLocks noEditPoints="1"/>
            </p:cNvSpPr>
            <p:nvPr/>
          </p:nvSpPr>
          <p:spPr bwMode="auto">
            <a:xfrm>
              <a:off x="1059413" y="5410765"/>
              <a:ext cx="47726" cy="7364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5" name="Freeform 115">
              <a:extLst>
                <a:ext uri="{FF2B5EF4-FFF2-40B4-BE49-F238E27FC236}">
                  <a16:creationId xmlns:a16="http://schemas.microsoft.com/office/drawing/2014/main" xmlns="" id="{4D32D357-D02C-4DF6-97FF-00A486AC0AA8}"/>
                </a:ext>
              </a:extLst>
            </p:cNvPr>
            <p:cNvSpPr>
              <a:spLocks/>
            </p:cNvSpPr>
            <p:nvPr/>
          </p:nvSpPr>
          <p:spPr bwMode="auto">
            <a:xfrm>
              <a:off x="1107707" y="5494430"/>
              <a:ext cx="85793" cy="54749"/>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6" name="Freeform 116">
              <a:extLst>
                <a:ext uri="{FF2B5EF4-FFF2-40B4-BE49-F238E27FC236}">
                  <a16:creationId xmlns:a16="http://schemas.microsoft.com/office/drawing/2014/main" xmlns="" id="{A2F9689A-76CA-4FD7-ABEC-D24A8CDECF01}"/>
                </a:ext>
              </a:extLst>
            </p:cNvPr>
            <p:cNvSpPr>
              <a:spLocks noEditPoints="1"/>
            </p:cNvSpPr>
            <p:nvPr/>
          </p:nvSpPr>
          <p:spPr bwMode="auto">
            <a:xfrm>
              <a:off x="1129297" y="5424645"/>
              <a:ext cx="42897" cy="69785"/>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sp>
        <p:nvSpPr>
          <p:cNvPr id="59" name="Freeform 136">
            <a:extLst>
              <a:ext uri="{FF2B5EF4-FFF2-40B4-BE49-F238E27FC236}">
                <a16:creationId xmlns:a16="http://schemas.microsoft.com/office/drawing/2014/main" xmlns="" id="{0494AE5D-1AA3-48A0-99CF-7A8B4EDC46F8}"/>
              </a:ext>
            </a:extLst>
          </p:cNvPr>
          <p:cNvSpPr>
            <a:spLocks/>
          </p:cNvSpPr>
          <p:nvPr/>
        </p:nvSpPr>
        <p:spPr bwMode="auto">
          <a:xfrm>
            <a:off x="1120078" y="5678266"/>
            <a:ext cx="78432" cy="133474"/>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0" name="Freeform 137">
            <a:extLst>
              <a:ext uri="{FF2B5EF4-FFF2-40B4-BE49-F238E27FC236}">
                <a16:creationId xmlns:a16="http://schemas.microsoft.com/office/drawing/2014/main" xmlns="" id="{A8D6594C-12DA-4D6B-8FA2-01C6FB9FB408}"/>
              </a:ext>
            </a:extLst>
          </p:cNvPr>
          <p:cNvSpPr>
            <a:spLocks/>
          </p:cNvSpPr>
          <p:nvPr/>
        </p:nvSpPr>
        <p:spPr bwMode="auto">
          <a:xfrm>
            <a:off x="1044662" y="5703318"/>
            <a:ext cx="98878" cy="124851"/>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cxnSp>
        <p:nvCxnSpPr>
          <p:cNvPr id="57" name="Straight Connector 56">
            <a:extLst>
              <a:ext uri="{FF2B5EF4-FFF2-40B4-BE49-F238E27FC236}">
                <a16:creationId xmlns:a16="http://schemas.microsoft.com/office/drawing/2014/main" xmlns="" id="{AD7DC027-0971-4DF2-A5A3-77043E4662C3}"/>
              </a:ext>
            </a:extLst>
          </p:cNvPr>
          <p:cNvCxnSpPr>
            <a:cxnSpLocks/>
          </p:cNvCxnSpPr>
          <p:nvPr/>
        </p:nvCxnSpPr>
        <p:spPr>
          <a:xfrm>
            <a:off x="3263587"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E461B148-7102-4136-8948-F4FEA6D9623D}"/>
              </a:ext>
            </a:extLst>
          </p:cNvPr>
          <p:cNvSpPr/>
          <p:nvPr/>
        </p:nvSpPr>
        <p:spPr>
          <a:xfrm>
            <a:off x="3715259" y="4625883"/>
            <a:ext cx="787523" cy="13702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nvGrpSpPr>
          <p:cNvPr id="217" name="Group 216"/>
          <p:cNvGrpSpPr/>
          <p:nvPr/>
        </p:nvGrpSpPr>
        <p:grpSpPr>
          <a:xfrm>
            <a:off x="3104709" y="4624676"/>
            <a:ext cx="177426" cy="137094"/>
            <a:chOff x="3127201" y="4624676"/>
            <a:chExt cx="154933" cy="137094"/>
          </a:xfrm>
        </p:grpSpPr>
        <p:sp>
          <p:nvSpPr>
            <p:cNvPr id="53" name="Freeform 67">
              <a:extLst>
                <a:ext uri="{FF2B5EF4-FFF2-40B4-BE49-F238E27FC236}">
                  <a16:creationId xmlns:a16="http://schemas.microsoft.com/office/drawing/2014/main" xmlns="" id="{48E95B38-2429-427B-967C-F76F24C3C7AF}"/>
                </a:ext>
              </a:extLst>
            </p:cNvPr>
            <p:cNvSpPr>
              <a:spLocks/>
            </p:cNvSpPr>
            <p:nvPr/>
          </p:nvSpPr>
          <p:spPr bwMode="auto">
            <a:xfrm>
              <a:off x="3127201" y="4624676"/>
              <a:ext cx="130791" cy="131529"/>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8">
              <a:extLst>
                <a:ext uri="{FF2B5EF4-FFF2-40B4-BE49-F238E27FC236}">
                  <a16:creationId xmlns:a16="http://schemas.microsoft.com/office/drawing/2014/main" xmlns="" id="{2DF71BCF-A0B7-4D6F-8D44-C3753192D2EE}"/>
                </a:ext>
              </a:extLst>
            </p:cNvPr>
            <p:cNvSpPr>
              <a:spLocks noEditPoints="1"/>
            </p:cNvSpPr>
            <p:nvPr/>
          </p:nvSpPr>
          <p:spPr bwMode="auto">
            <a:xfrm>
              <a:off x="3198348" y="4637829"/>
              <a:ext cx="77680" cy="94769"/>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B6F66DD-8344-41A3-934E-022189965DE4}"/>
                </a:ext>
              </a:extLst>
            </p:cNvPr>
            <p:cNvSpPr>
              <a:spLocks/>
            </p:cNvSpPr>
            <p:nvPr/>
          </p:nvSpPr>
          <p:spPr bwMode="auto">
            <a:xfrm>
              <a:off x="3255010" y="4725515"/>
              <a:ext cx="26840" cy="33051"/>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0">
              <a:extLst>
                <a:ext uri="{FF2B5EF4-FFF2-40B4-BE49-F238E27FC236}">
                  <a16:creationId xmlns:a16="http://schemas.microsoft.com/office/drawing/2014/main" xmlns="" id="{CF682ABD-C9A2-4E57-841B-406471810189}"/>
                </a:ext>
              </a:extLst>
            </p:cNvPr>
            <p:cNvSpPr>
              <a:spLocks/>
            </p:cNvSpPr>
            <p:nvPr/>
          </p:nvSpPr>
          <p:spPr bwMode="auto">
            <a:xfrm>
              <a:off x="3268359" y="4749292"/>
              <a:ext cx="13775" cy="12478"/>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49" name="Straight Connector 48">
            <a:extLst>
              <a:ext uri="{FF2B5EF4-FFF2-40B4-BE49-F238E27FC236}">
                <a16:creationId xmlns:a16="http://schemas.microsoft.com/office/drawing/2014/main" xmlns="" id="{76725172-454B-4228-9217-CF43F7F6BE34}"/>
              </a:ext>
            </a:extLst>
          </p:cNvPr>
          <p:cNvCxnSpPr>
            <a:cxnSpLocks/>
          </p:cNvCxnSpPr>
          <p:nvPr/>
        </p:nvCxnSpPr>
        <p:spPr>
          <a:xfrm>
            <a:off x="5360221"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9F8A9A8A-2959-4DA2-90BC-9DBFC1113487}"/>
              </a:ext>
            </a:extLst>
          </p:cNvPr>
          <p:cNvSpPr/>
          <p:nvPr/>
        </p:nvSpPr>
        <p:spPr>
          <a:xfrm>
            <a:off x="5604376" y="4622066"/>
            <a:ext cx="1245972"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Vulnerability Management</a:t>
            </a:r>
          </a:p>
        </p:txBody>
      </p:sp>
      <p:grpSp>
        <p:nvGrpSpPr>
          <p:cNvPr id="218" name="Group 217"/>
          <p:cNvGrpSpPr/>
          <p:nvPr/>
        </p:nvGrpSpPr>
        <p:grpSpPr>
          <a:xfrm>
            <a:off x="5201342" y="4619560"/>
            <a:ext cx="159042" cy="150956"/>
            <a:chOff x="5229350" y="4619560"/>
            <a:chExt cx="131034" cy="150956"/>
          </a:xfrm>
        </p:grpSpPr>
        <p:sp>
          <p:nvSpPr>
            <p:cNvPr id="47" name="Freeform 130">
              <a:extLst>
                <a:ext uri="{FF2B5EF4-FFF2-40B4-BE49-F238E27FC236}">
                  <a16:creationId xmlns:a16="http://schemas.microsoft.com/office/drawing/2014/main" xmlns="" id="{55969DB3-5B61-449B-90FB-ECE80702F9B9}"/>
                </a:ext>
              </a:extLst>
            </p:cNvPr>
            <p:cNvSpPr>
              <a:spLocks noEditPoints="1"/>
            </p:cNvSpPr>
            <p:nvPr/>
          </p:nvSpPr>
          <p:spPr bwMode="auto">
            <a:xfrm>
              <a:off x="5278784" y="4666210"/>
              <a:ext cx="73135" cy="84803"/>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8" name="Freeform 131">
              <a:extLst>
                <a:ext uri="{FF2B5EF4-FFF2-40B4-BE49-F238E27FC236}">
                  <a16:creationId xmlns:a16="http://schemas.microsoft.com/office/drawing/2014/main" xmlns="" id="{AE0AE2F1-094F-4C3F-B1F8-E96929582A43}"/>
                </a:ext>
              </a:extLst>
            </p:cNvPr>
            <p:cNvSpPr>
              <a:spLocks/>
            </p:cNvSpPr>
            <p:nvPr/>
          </p:nvSpPr>
          <p:spPr bwMode="auto">
            <a:xfrm>
              <a:off x="5229350" y="4619560"/>
              <a:ext cx="131034" cy="150956"/>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cxnSp>
        <p:nvCxnSpPr>
          <p:cNvPr id="43" name="Straight Connector 42">
            <a:extLst>
              <a:ext uri="{FF2B5EF4-FFF2-40B4-BE49-F238E27FC236}">
                <a16:creationId xmlns:a16="http://schemas.microsoft.com/office/drawing/2014/main" xmlns="" id="{1A3BBFB6-6E34-4E43-899E-909FB7252F49}"/>
              </a:ext>
            </a:extLst>
          </p:cNvPr>
          <p:cNvCxnSpPr>
            <a:cxnSpLocks/>
          </p:cNvCxnSpPr>
          <p:nvPr/>
        </p:nvCxnSpPr>
        <p:spPr>
          <a:xfrm>
            <a:off x="7456855"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18C6D153-504D-4E1D-95B3-C9C3D1C4D6ED}"/>
              </a:ext>
            </a:extLst>
          </p:cNvPr>
          <p:cNvSpPr/>
          <p:nvPr/>
        </p:nvSpPr>
        <p:spPr>
          <a:xfrm>
            <a:off x="7558016" y="4622066"/>
            <a:ext cx="1641969"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Change &amp; Configuration Management</a:t>
            </a:r>
          </a:p>
        </p:txBody>
      </p:sp>
      <p:grpSp>
        <p:nvGrpSpPr>
          <p:cNvPr id="219" name="Group 218"/>
          <p:cNvGrpSpPr/>
          <p:nvPr/>
        </p:nvGrpSpPr>
        <p:grpSpPr>
          <a:xfrm>
            <a:off x="7348538" y="4630045"/>
            <a:ext cx="137349" cy="153523"/>
            <a:chOff x="7367818" y="4630045"/>
            <a:chExt cx="118069" cy="153523"/>
          </a:xfrm>
        </p:grpSpPr>
        <p:sp>
          <p:nvSpPr>
            <p:cNvPr id="41" name="Freeform 21">
              <a:extLst>
                <a:ext uri="{FF2B5EF4-FFF2-40B4-BE49-F238E27FC236}">
                  <a16:creationId xmlns:a16="http://schemas.microsoft.com/office/drawing/2014/main" xmlns="" id="{7CC6B78E-9C46-48F0-B6F6-A7B4C12DCA8F}"/>
                </a:ext>
              </a:extLst>
            </p:cNvPr>
            <p:cNvSpPr>
              <a:spLocks noEditPoints="1"/>
            </p:cNvSpPr>
            <p:nvPr/>
          </p:nvSpPr>
          <p:spPr bwMode="auto">
            <a:xfrm>
              <a:off x="7367818" y="4630045"/>
              <a:ext cx="95993" cy="127715"/>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2" name="Freeform 6">
              <a:extLst>
                <a:ext uri="{FF2B5EF4-FFF2-40B4-BE49-F238E27FC236}">
                  <a16:creationId xmlns:a16="http://schemas.microsoft.com/office/drawing/2014/main" xmlns="" id="{6EAF0CD3-2060-4F69-9E92-9AF98A808788}"/>
                </a:ext>
              </a:extLst>
            </p:cNvPr>
            <p:cNvSpPr>
              <a:spLocks noEditPoints="1"/>
            </p:cNvSpPr>
            <p:nvPr/>
          </p:nvSpPr>
          <p:spPr bwMode="auto">
            <a:xfrm>
              <a:off x="7429822" y="4724417"/>
              <a:ext cx="56065" cy="59151"/>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sp>
        <p:nvSpPr>
          <p:cNvPr id="210" name="Text Placeholder 122"/>
          <p:cNvSpPr txBox="1">
            <a:spLocks/>
          </p:cNvSpPr>
          <p:nvPr/>
        </p:nvSpPr>
        <p:spPr>
          <a:xfrm>
            <a:off x="927280" y="186726"/>
            <a:ext cx="10195200" cy="17373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Capability framework</a:t>
            </a:r>
            <a:endParaRPr lang="en-US" sz="1200" dirty="0"/>
          </a:p>
        </p:txBody>
      </p:sp>
      <p:sp>
        <p:nvSpPr>
          <p:cNvPr id="190" name="Rectangle 189">
            <a:extLst>
              <a:ext uri="{FF2B5EF4-FFF2-40B4-BE49-F238E27FC236}">
                <a16:creationId xmlns:a16="http://schemas.microsoft.com/office/drawing/2014/main" xmlns="" id="{1F839F98-750E-4D0F-A73C-BD02ACCDC04E}"/>
              </a:ext>
            </a:extLst>
          </p:cNvPr>
          <p:cNvSpPr/>
          <p:nvPr/>
        </p:nvSpPr>
        <p:spPr>
          <a:xfrm>
            <a:off x="1747134" y="1690231"/>
            <a:ext cx="1668699" cy="242656"/>
          </a:xfrm>
          <a:prstGeom prst="rect">
            <a:avLst/>
          </a:prstGeom>
          <a:solidFill>
            <a:srgbClr val="660412"/>
          </a:solidFill>
          <a:ln w="6350">
            <a:no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Azure Services </a:t>
            </a:r>
          </a:p>
        </p:txBody>
      </p:sp>
      <p:pic>
        <p:nvPicPr>
          <p:cNvPr id="4" name="Graphic 3">
            <a:extLst>
              <a:ext uri="{FF2B5EF4-FFF2-40B4-BE49-F238E27FC236}">
                <a16:creationId xmlns:a16="http://schemas.microsoft.com/office/drawing/2014/main" xmlns="" id="{D64E4AD2-8F72-4A1C-9AE2-0EAA674372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12928" y="2160053"/>
            <a:ext cx="183260" cy="183260"/>
          </a:xfrm>
          <a:prstGeom prst="rect">
            <a:avLst/>
          </a:prstGeom>
        </p:spPr>
      </p:pic>
      <p:pic>
        <p:nvPicPr>
          <p:cNvPr id="6" name="Graphic 5">
            <a:extLst>
              <a:ext uri="{FF2B5EF4-FFF2-40B4-BE49-F238E27FC236}">
                <a16:creationId xmlns:a16="http://schemas.microsoft.com/office/drawing/2014/main" xmlns="" id="{46AA801A-4CE5-459F-B474-3A0EA8568B6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351860" y="2143472"/>
            <a:ext cx="180903" cy="180903"/>
          </a:xfrm>
          <a:prstGeom prst="rect">
            <a:avLst/>
          </a:prstGeom>
        </p:spPr>
      </p:pic>
      <p:pic>
        <p:nvPicPr>
          <p:cNvPr id="9" name="Graphic 8">
            <a:extLst>
              <a:ext uri="{FF2B5EF4-FFF2-40B4-BE49-F238E27FC236}">
                <a16:creationId xmlns:a16="http://schemas.microsoft.com/office/drawing/2014/main" xmlns="" id="{FB9AD899-D984-432A-BE1D-42FBD318FF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28326" y="2765476"/>
            <a:ext cx="201168" cy="201168"/>
          </a:xfrm>
          <a:prstGeom prst="rect">
            <a:avLst/>
          </a:prstGeom>
        </p:spPr>
      </p:pic>
      <p:pic>
        <p:nvPicPr>
          <p:cNvPr id="224" name="Picture 223">
            <a:extLst>
              <a:ext uri="{FF2B5EF4-FFF2-40B4-BE49-F238E27FC236}">
                <a16:creationId xmlns:a16="http://schemas.microsoft.com/office/drawing/2014/main" xmlns="" id="{9AAD705D-B700-4E50-9F67-8326ECD9E5C8}"/>
              </a:ext>
            </a:extLst>
          </p:cNvPr>
          <p:cNvPicPr>
            <a:picLocks noChangeAspect="1"/>
          </p:cNvPicPr>
          <p:nvPr/>
        </p:nvPicPr>
        <p:blipFill>
          <a:blip r:embed="rId8"/>
          <a:stretch>
            <a:fillRect/>
          </a:stretch>
        </p:blipFill>
        <p:spPr>
          <a:xfrm>
            <a:off x="9328593" y="3101540"/>
            <a:ext cx="195290" cy="176435"/>
          </a:xfrm>
          <a:prstGeom prst="rect">
            <a:avLst/>
          </a:prstGeom>
        </p:spPr>
      </p:pic>
      <p:pic>
        <p:nvPicPr>
          <p:cNvPr id="225" name="Picture 2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92011" y="2197091"/>
            <a:ext cx="212581" cy="212581"/>
          </a:xfrm>
          <a:prstGeom prst="rect">
            <a:avLst/>
          </a:prstGeom>
        </p:spPr>
      </p:pic>
      <p:pic>
        <p:nvPicPr>
          <p:cNvPr id="226" name="Picture 2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9877" y="3575664"/>
            <a:ext cx="188663" cy="188663"/>
          </a:xfrm>
          <a:prstGeom prst="rect">
            <a:avLst/>
          </a:prstGeom>
        </p:spPr>
      </p:pic>
      <p:pic>
        <p:nvPicPr>
          <p:cNvPr id="227" name="Picture 2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67630" y="3572303"/>
            <a:ext cx="192024" cy="192024"/>
          </a:xfrm>
          <a:prstGeom prst="rect">
            <a:avLst/>
          </a:prstGeom>
        </p:spPr>
      </p:pic>
      <p:pic>
        <p:nvPicPr>
          <p:cNvPr id="228" name="Picture 2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7343" y="4111337"/>
            <a:ext cx="192903" cy="192903"/>
          </a:xfrm>
          <a:prstGeom prst="rect">
            <a:avLst/>
          </a:prstGeom>
        </p:spPr>
      </p:pic>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38405" y="2229746"/>
            <a:ext cx="154181" cy="181855"/>
          </a:xfrm>
          <a:prstGeom prst="rect">
            <a:avLst/>
          </a:prstGeom>
        </p:spPr>
      </p:pic>
      <p:pic>
        <p:nvPicPr>
          <p:cNvPr id="230" name="Picture 2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25432" y="2498192"/>
            <a:ext cx="168079" cy="168079"/>
          </a:xfrm>
          <a:prstGeom prst="rect">
            <a:avLst/>
          </a:prstGeom>
        </p:spPr>
      </p:pic>
      <p:pic>
        <p:nvPicPr>
          <p:cNvPr id="231" name="Graphic 221">
            <a:extLst>
              <a:ext uri="{FF2B5EF4-FFF2-40B4-BE49-F238E27FC236}">
                <a16:creationId xmlns:a16="http://schemas.microsoft.com/office/drawing/2014/main" xmlns="" id="{B5BE1D2A-D068-42B0-9804-EAAA0D2B387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731000" y="4031212"/>
            <a:ext cx="197830" cy="197830"/>
          </a:xfrm>
          <a:prstGeom prst="rect">
            <a:avLst/>
          </a:prstGeom>
        </p:spPr>
      </p:pic>
      <p:pic>
        <p:nvPicPr>
          <p:cNvPr id="232" name="Graphic 221">
            <a:extLst>
              <a:ext uri="{FF2B5EF4-FFF2-40B4-BE49-F238E27FC236}">
                <a16:creationId xmlns:a16="http://schemas.microsoft.com/office/drawing/2014/main" xmlns="" id="{B5BE1D2A-D068-42B0-9804-EAAA0D2B387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731000" y="4326429"/>
            <a:ext cx="197830" cy="197830"/>
          </a:xfrm>
          <a:prstGeom prst="rect">
            <a:avLst/>
          </a:prstGeom>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370024" y="4009232"/>
            <a:ext cx="131163" cy="131163"/>
          </a:xfrm>
          <a:prstGeom prst="rect">
            <a:avLst/>
          </a:prstGeom>
        </p:spPr>
      </p:pic>
      <p:pic>
        <p:nvPicPr>
          <p:cNvPr id="236" name="Graphic 5">
            <a:extLst>
              <a:ext uri="{FF2B5EF4-FFF2-40B4-BE49-F238E27FC236}">
                <a16:creationId xmlns:a16="http://schemas.microsoft.com/office/drawing/2014/main" xmlns="" id="{46AA801A-4CE5-459F-B474-3A0EA8568B6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31068" y="2795224"/>
            <a:ext cx="182880" cy="182880"/>
          </a:xfrm>
          <a:prstGeom prst="rect">
            <a:avLst/>
          </a:prstGeom>
        </p:spPr>
      </p:pic>
      <p:pic>
        <p:nvPicPr>
          <p:cNvPr id="290" name="Picture 289">
            <a:extLst>
              <a:ext uri="{FF2B5EF4-FFF2-40B4-BE49-F238E27FC236}">
                <a16:creationId xmlns:a16="http://schemas.microsoft.com/office/drawing/2014/main" xmlns="" id="{6B0059E0-23ED-413E-BFB0-A0AEE244C9CC}"/>
              </a:ext>
            </a:extLst>
          </p:cNvPr>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37350" y="3401479"/>
            <a:ext cx="182790" cy="182790"/>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359983" y="3776900"/>
            <a:ext cx="135586" cy="117097"/>
          </a:xfrm>
          <a:prstGeom prst="rect">
            <a:avLst/>
          </a:prstGeom>
        </p:spPr>
      </p:pic>
      <p:pic>
        <p:nvPicPr>
          <p:cNvPr id="17" name="Picture 1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63084" y="1645127"/>
            <a:ext cx="170688" cy="170688"/>
          </a:xfrm>
          <a:prstGeom prst="rect">
            <a:avLst/>
          </a:prstGeom>
        </p:spPr>
      </p:pic>
      <p:pic>
        <p:nvPicPr>
          <p:cNvPr id="19" name="Picture 1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4983" y="1642248"/>
            <a:ext cx="219239" cy="219239"/>
          </a:xfrm>
          <a:prstGeom prst="rect">
            <a:avLst/>
          </a:prstGeom>
        </p:spPr>
      </p:pic>
      <p:pic>
        <p:nvPicPr>
          <p:cNvPr id="35" name="Picture 34"/>
          <p:cNvPicPr>
            <a:picLocks noChangeAspect="1"/>
          </p:cNvPicPr>
          <p:nvPr/>
        </p:nvPicPr>
        <p:blipFill>
          <a:blip r:embed="rId20"/>
          <a:stretch>
            <a:fillRect/>
          </a:stretch>
        </p:blipFill>
        <p:spPr>
          <a:xfrm>
            <a:off x="7501975" y="1678914"/>
            <a:ext cx="167762" cy="189113"/>
          </a:xfrm>
          <a:prstGeom prst="rect">
            <a:avLst/>
          </a:prstGeom>
        </p:spPr>
      </p:pic>
      <p:pic>
        <p:nvPicPr>
          <p:cNvPr id="38" name="Picture 37"/>
          <p:cNvPicPr>
            <a:picLocks noChangeAspect="1"/>
          </p:cNvPicPr>
          <p:nvPr/>
        </p:nvPicPr>
        <p:blipFill>
          <a:blip r:embed="rId21"/>
          <a:stretch>
            <a:fillRect/>
          </a:stretch>
        </p:blipFill>
        <p:spPr>
          <a:xfrm>
            <a:off x="9386692" y="4365633"/>
            <a:ext cx="124061" cy="151031"/>
          </a:xfrm>
          <a:prstGeom prst="rect">
            <a:avLst/>
          </a:prstGeom>
        </p:spPr>
      </p:pic>
      <p:pic>
        <p:nvPicPr>
          <p:cNvPr id="39" name="Picture 3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188810" y="4916156"/>
            <a:ext cx="175787" cy="175787"/>
          </a:xfrm>
          <a:prstGeom prst="rect">
            <a:avLst/>
          </a:prstGeom>
        </p:spPr>
      </p:pic>
      <p:pic>
        <p:nvPicPr>
          <p:cNvPr id="40" name="Picture 3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896352" y="4942842"/>
            <a:ext cx="202623" cy="202623"/>
          </a:xfrm>
          <a:prstGeom prst="rect">
            <a:avLst/>
          </a:prstGeom>
        </p:spPr>
      </p:pic>
      <p:pic>
        <p:nvPicPr>
          <p:cNvPr id="300" name="Picture 299">
            <a:extLst>
              <a:ext uri="{FF2B5EF4-FFF2-40B4-BE49-F238E27FC236}">
                <a16:creationId xmlns:a16="http://schemas.microsoft.com/office/drawing/2014/main" xmlns="" id="{E84C5C0E-2F7F-4973-93CC-729A9B0EF1A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453960" y="5160913"/>
            <a:ext cx="203700" cy="148286"/>
          </a:xfrm>
          <a:prstGeom prst="rect">
            <a:avLst/>
          </a:prstGeom>
          <a:noFill/>
        </p:spPr>
      </p:pic>
      <p:pic>
        <p:nvPicPr>
          <p:cNvPr id="302" name="Picture 301">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5364846" y="5355491"/>
            <a:ext cx="184694" cy="166862"/>
          </a:xfrm>
          <a:prstGeom prst="rect">
            <a:avLst/>
          </a:prstGeom>
        </p:spPr>
      </p:pic>
      <p:pic>
        <p:nvPicPr>
          <p:cNvPr id="303" name="Picture 302">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2786007" y="5355491"/>
            <a:ext cx="184694" cy="166862"/>
          </a:xfrm>
          <a:prstGeom prst="rect">
            <a:avLst/>
          </a:prstGeom>
        </p:spPr>
      </p:pic>
      <p:pic>
        <p:nvPicPr>
          <p:cNvPr id="304" name="Picture 303">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4088161" y="5355491"/>
            <a:ext cx="184694" cy="166862"/>
          </a:xfrm>
          <a:prstGeom prst="rect">
            <a:avLst/>
          </a:prstGeom>
        </p:spPr>
      </p:pic>
      <p:pic>
        <p:nvPicPr>
          <p:cNvPr id="305" name="Picture 304">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6671539" y="5355491"/>
            <a:ext cx="184694" cy="166862"/>
          </a:xfrm>
          <a:prstGeom prst="rect">
            <a:avLst/>
          </a:prstGeom>
        </p:spPr>
      </p:pic>
      <p:pic>
        <p:nvPicPr>
          <p:cNvPr id="306" name="Picture 305">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7971995" y="5355491"/>
            <a:ext cx="184694" cy="166862"/>
          </a:xfrm>
          <a:prstGeom prst="rect">
            <a:avLst/>
          </a:prstGeom>
        </p:spPr>
      </p:pic>
      <p:pic>
        <p:nvPicPr>
          <p:cNvPr id="307" name="Picture 30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97607" y="5026633"/>
            <a:ext cx="170688" cy="170688"/>
          </a:xfrm>
          <a:prstGeom prst="rect">
            <a:avLst/>
          </a:prstGeom>
        </p:spPr>
      </p:pic>
      <p:pic>
        <p:nvPicPr>
          <p:cNvPr id="46" name="Picture 45"/>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290530" y="4908954"/>
            <a:ext cx="186000" cy="186000"/>
          </a:xfrm>
          <a:prstGeom prst="rect">
            <a:avLst/>
          </a:prstGeom>
        </p:spPr>
      </p:pic>
      <p:pic>
        <p:nvPicPr>
          <p:cNvPr id="308" name="Picture 30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957605" y="4915866"/>
            <a:ext cx="186000" cy="186000"/>
          </a:xfrm>
          <a:prstGeom prst="rect">
            <a:avLst/>
          </a:prstGeom>
        </p:spPr>
      </p:pic>
      <p:pic>
        <p:nvPicPr>
          <p:cNvPr id="52" name="Picture 51"/>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202964" y="5668212"/>
            <a:ext cx="179550" cy="179550"/>
          </a:xfrm>
          <a:prstGeom prst="rect">
            <a:avLst/>
          </a:prstGeom>
        </p:spPr>
      </p:pic>
      <p:pic>
        <p:nvPicPr>
          <p:cNvPr id="76" name="Picture 75"/>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190385" y="5649261"/>
            <a:ext cx="296155" cy="228907"/>
          </a:xfrm>
          <a:prstGeom prst="rect">
            <a:avLst/>
          </a:prstGeom>
        </p:spPr>
      </p:pic>
      <p:pic>
        <p:nvPicPr>
          <p:cNvPr id="93" name="Picture 92"/>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321784" y="5679666"/>
            <a:ext cx="168096" cy="168096"/>
          </a:xfrm>
          <a:prstGeom prst="rect">
            <a:avLst/>
          </a:prstGeom>
        </p:spPr>
      </p:pic>
      <p:pic>
        <p:nvPicPr>
          <p:cNvPr id="94" name="Picture 93"/>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122789" y="4933330"/>
            <a:ext cx="164422" cy="164422"/>
          </a:xfrm>
          <a:prstGeom prst="rect">
            <a:avLst/>
          </a:prstGeom>
        </p:spPr>
      </p:pic>
      <p:sp>
        <p:nvSpPr>
          <p:cNvPr id="211" name="TextBox 210">
            <a:extLst>
              <a:ext uri="{FF2B5EF4-FFF2-40B4-BE49-F238E27FC236}">
                <a16:creationId xmlns:a16="http://schemas.microsoft.com/office/drawing/2014/main" xmlns="" id="{2B3DBB89-DF32-47B2-8CEE-DE51743F82FB}"/>
              </a:ext>
            </a:extLst>
          </p:cNvPr>
          <p:cNvSpPr txBox="1"/>
          <p:nvPr/>
        </p:nvSpPr>
        <p:spPr>
          <a:xfrm>
            <a:off x="9593580" y="1690232"/>
            <a:ext cx="770945" cy="4186692"/>
          </a:xfrm>
          <a:prstGeom prst="rect">
            <a:avLst/>
          </a:prstGeom>
          <a:solidFill>
            <a:schemeClr val="bg1"/>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endParaRPr lang="en-US" sz="700" dirty="0">
              <a:solidFill>
                <a:schemeClr val="tx1"/>
              </a:solidFill>
            </a:endParaRPr>
          </a:p>
        </p:txBody>
      </p:sp>
      <p:sp>
        <p:nvSpPr>
          <p:cNvPr id="229" name="TextBox 228">
            <a:extLst>
              <a:ext uri="{FF2B5EF4-FFF2-40B4-BE49-F238E27FC236}">
                <a16:creationId xmlns:a16="http://schemas.microsoft.com/office/drawing/2014/main" xmlns="" id="{B0CB7B37-48C2-4B98-8037-14E9E06D2D2A}"/>
              </a:ext>
            </a:extLst>
          </p:cNvPr>
          <p:cNvSpPr txBox="1"/>
          <p:nvPr/>
        </p:nvSpPr>
        <p:spPr>
          <a:xfrm>
            <a:off x="9875166" y="4482002"/>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Data </a:t>
            </a:r>
          </a:p>
          <a:p>
            <a:pPr algn="l"/>
            <a:r>
              <a:rPr lang="en-US" sz="700" dirty="0" smtClean="0">
                <a:solidFill>
                  <a:schemeClr val="tx1"/>
                </a:solidFill>
              </a:rPr>
              <a:t>Discovery</a:t>
            </a:r>
            <a:endParaRPr lang="en-US" sz="700" dirty="0">
              <a:solidFill>
                <a:schemeClr val="tx1"/>
              </a:solidFill>
            </a:endParaRPr>
          </a:p>
        </p:txBody>
      </p:sp>
      <p:sp>
        <p:nvSpPr>
          <p:cNvPr id="247" name="TextBox 246">
            <a:extLst>
              <a:ext uri="{FF2B5EF4-FFF2-40B4-BE49-F238E27FC236}">
                <a16:creationId xmlns:a16="http://schemas.microsoft.com/office/drawing/2014/main" xmlns="" id="{6612059F-4159-4819-B190-14586B992FA2}"/>
              </a:ext>
            </a:extLst>
          </p:cNvPr>
          <p:cNvSpPr txBox="1"/>
          <p:nvPr/>
        </p:nvSpPr>
        <p:spPr>
          <a:xfrm>
            <a:off x="9875166" y="170853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endParaRPr lang="en-US" sz="700" dirty="0" smtClean="0">
              <a:solidFill>
                <a:schemeClr val="tx1"/>
              </a:solidFill>
            </a:endParaRPr>
          </a:p>
          <a:p>
            <a:pPr algn="l"/>
            <a:r>
              <a:rPr lang="en-US" sz="700" dirty="0" smtClean="0">
                <a:solidFill>
                  <a:schemeClr val="tx1"/>
                </a:solidFill>
              </a:rPr>
              <a:t>Repos</a:t>
            </a:r>
            <a:endParaRPr lang="en-US" sz="700" dirty="0">
              <a:solidFill>
                <a:schemeClr val="tx1"/>
              </a:solidFill>
            </a:endParaRPr>
          </a:p>
        </p:txBody>
      </p:sp>
      <p:sp>
        <p:nvSpPr>
          <p:cNvPr id="250" name="TextBox 249">
            <a:extLst>
              <a:ext uri="{FF2B5EF4-FFF2-40B4-BE49-F238E27FC236}">
                <a16:creationId xmlns:a16="http://schemas.microsoft.com/office/drawing/2014/main" xmlns="" id="{D9F1004E-7CDD-41D5-8BC7-FC8930552462}"/>
              </a:ext>
            </a:extLst>
          </p:cNvPr>
          <p:cNvSpPr txBox="1"/>
          <p:nvPr/>
        </p:nvSpPr>
        <p:spPr>
          <a:xfrm>
            <a:off x="9875166" y="2055214"/>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endParaRPr lang="en-US" sz="700" dirty="0" smtClean="0">
              <a:solidFill>
                <a:schemeClr val="tx1"/>
              </a:solidFill>
            </a:endParaRPr>
          </a:p>
          <a:p>
            <a:pPr algn="l"/>
            <a:r>
              <a:rPr lang="en-US" sz="700" dirty="0" smtClean="0">
                <a:solidFill>
                  <a:schemeClr val="tx1"/>
                </a:solidFill>
              </a:rPr>
              <a:t>KeyVault</a:t>
            </a:r>
            <a:endParaRPr lang="en-US" sz="700" dirty="0">
              <a:solidFill>
                <a:schemeClr val="tx1"/>
              </a:solidFill>
            </a:endParaRPr>
          </a:p>
        </p:txBody>
      </p:sp>
      <p:sp>
        <p:nvSpPr>
          <p:cNvPr id="253" name="TextBox 252">
            <a:extLst>
              <a:ext uri="{FF2B5EF4-FFF2-40B4-BE49-F238E27FC236}">
                <a16:creationId xmlns:a16="http://schemas.microsoft.com/office/drawing/2014/main" xmlns="" id="{FA086715-9AB1-48FB-B956-38E40209E789}"/>
              </a:ext>
            </a:extLst>
          </p:cNvPr>
          <p:cNvSpPr txBox="1"/>
          <p:nvPr/>
        </p:nvSpPr>
        <p:spPr>
          <a:xfrm>
            <a:off x="9875166" y="2401898"/>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Application </a:t>
            </a:r>
            <a:br>
              <a:rPr lang="en-US" sz="700" dirty="0">
                <a:solidFill>
                  <a:schemeClr val="tx1"/>
                </a:solidFill>
              </a:rPr>
            </a:br>
            <a:r>
              <a:rPr lang="en-US" sz="700" dirty="0">
                <a:solidFill>
                  <a:schemeClr val="tx1"/>
                </a:solidFill>
              </a:rPr>
              <a:t>Firewall</a:t>
            </a:r>
          </a:p>
        </p:txBody>
      </p:sp>
      <p:sp>
        <p:nvSpPr>
          <p:cNvPr id="256" name="TextBox 255">
            <a:extLst>
              <a:ext uri="{FF2B5EF4-FFF2-40B4-BE49-F238E27FC236}">
                <a16:creationId xmlns:a16="http://schemas.microsoft.com/office/drawing/2014/main" xmlns="" id="{67E20E41-CFBD-4BBC-AA38-DD065D766CE2}"/>
              </a:ext>
            </a:extLst>
          </p:cNvPr>
          <p:cNvSpPr txBox="1"/>
          <p:nvPr/>
        </p:nvSpPr>
        <p:spPr>
          <a:xfrm>
            <a:off x="9875166" y="2748582"/>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r>
              <a:rPr lang="en-US" sz="700" dirty="0" smtClean="0">
                <a:solidFill>
                  <a:schemeClr val="tx1"/>
                </a:solidFill>
              </a:rPr>
              <a:t/>
            </a:r>
            <a:br>
              <a:rPr lang="en-US" sz="700" dirty="0" smtClean="0">
                <a:solidFill>
                  <a:schemeClr val="tx1"/>
                </a:solidFill>
              </a:rPr>
            </a:br>
            <a:r>
              <a:rPr lang="en-US" sz="700" dirty="0" smtClean="0">
                <a:solidFill>
                  <a:schemeClr val="tx1"/>
                </a:solidFill>
              </a:rPr>
              <a:t>AD</a:t>
            </a:r>
            <a:endParaRPr lang="en-US" sz="700" dirty="0">
              <a:solidFill>
                <a:schemeClr val="tx1"/>
              </a:solidFill>
            </a:endParaRPr>
          </a:p>
        </p:txBody>
      </p:sp>
      <p:sp>
        <p:nvSpPr>
          <p:cNvPr id="259" name="TextBox 258">
            <a:extLst>
              <a:ext uri="{FF2B5EF4-FFF2-40B4-BE49-F238E27FC236}">
                <a16:creationId xmlns:a16="http://schemas.microsoft.com/office/drawing/2014/main" xmlns="" id="{4B574A39-ECFB-474C-8C0F-7BE5B9EB716C}"/>
              </a:ext>
            </a:extLst>
          </p:cNvPr>
          <p:cNvSpPr txBox="1"/>
          <p:nvPr/>
        </p:nvSpPr>
        <p:spPr>
          <a:xfrm>
            <a:off x="9875166" y="3095266"/>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Azure </a:t>
            </a:r>
            <a:br>
              <a:rPr lang="en-US" sz="700" dirty="0" smtClean="0">
                <a:solidFill>
                  <a:schemeClr val="tx1"/>
                </a:solidFill>
              </a:rPr>
            </a:br>
            <a:r>
              <a:rPr lang="en-US" sz="700" dirty="0" smtClean="0">
                <a:solidFill>
                  <a:schemeClr val="tx1"/>
                </a:solidFill>
              </a:rPr>
              <a:t>Artifacts</a:t>
            </a:r>
            <a:endParaRPr lang="en-US" sz="700" dirty="0">
              <a:solidFill>
                <a:schemeClr val="tx1"/>
              </a:solidFill>
            </a:endParaRPr>
          </a:p>
        </p:txBody>
      </p:sp>
      <p:sp>
        <p:nvSpPr>
          <p:cNvPr id="262" name="TextBox 261">
            <a:extLst>
              <a:ext uri="{FF2B5EF4-FFF2-40B4-BE49-F238E27FC236}">
                <a16:creationId xmlns:a16="http://schemas.microsoft.com/office/drawing/2014/main" xmlns="" id="{7E7740DE-4942-4737-9267-543E1C4B4839}"/>
              </a:ext>
            </a:extLst>
          </p:cNvPr>
          <p:cNvSpPr txBox="1"/>
          <p:nvPr/>
        </p:nvSpPr>
        <p:spPr>
          <a:xfrm>
            <a:off x="9875166" y="344195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Azure </a:t>
            </a:r>
          </a:p>
          <a:p>
            <a:pPr algn="l"/>
            <a:r>
              <a:rPr lang="en-US" sz="700" dirty="0" smtClean="0">
                <a:solidFill>
                  <a:schemeClr val="tx1"/>
                </a:solidFill>
              </a:rPr>
              <a:t>Resource </a:t>
            </a:r>
          </a:p>
          <a:p>
            <a:pPr algn="l"/>
            <a:r>
              <a:rPr lang="en-US" sz="700" dirty="0" smtClean="0">
                <a:solidFill>
                  <a:schemeClr val="tx1"/>
                </a:solidFill>
              </a:rPr>
              <a:t>Manager</a:t>
            </a:r>
            <a:endParaRPr lang="en-US" sz="700" dirty="0">
              <a:solidFill>
                <a:schemeClr val="tx1"/>
              </a:solidFill>
            </a:endParaRPr>
          </a:p>
        </p:txBody>
      </p:sp>
      <p:sp>
        <p:nvSpPr>
          <p:cNvPr id="265" name="TextBox 264">
            <a:extLst>
              <a:ext uri="{FF2B5EF4-FFF2-40B4-BE49-F238E27FC236}">
                <a16:creationId xmlns:a16="http://schemas.microsoft.com/office/drawing/2014/main" xmlns="" id="{387543FF-8301-4EA1-8CAE-D9ED26E09C83}"/>
              </a:ext>
            </a:extLst>
          </p:cNvPr>
          <p:cNvSpPr txBox="1"/>
          <p:nvPr/>
        </p:nvSpPr>
        <p:spPr>
          <a:xfrm>
            <a:off x="9875166" y="3788634"/>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Azure Pipeline</a:t>
            </a:r>
            <a:endParaRPr lang="en-US" sz="700" dirty="0">
              <a:solidFill>
                <a:schemeClr val="tx1"/>
              </a:solidFill>
            </a:endParaRPr>
          </a:p>
        </p:txBody>
      </p:sp>
      <p:sp>
        <p:nvSpPr>
          <p:cNvPr id="268" name="TextBox 267">
            <a:extLst>
              <a:ext uri="{FF2B5EF4-FFF2-40B4-BE49-F238E27FC236}">
                <a16:creationId xmlns:a16="http://schemas.microsoft.com/office/drawing/2014/main" xmlns="" id="{B0CB7B37-48C2-4B98-8037-14E9E06D2D2A}"/>
              </a:ext>
            </a:extLst>
          </p:cNvPr>
          <p:cNvSpPr txBox="1"/>
          <p:nvPr/>
        </p:nvSpPr>
        <p:spPr>
          <a:xfrm>
            <a:off x="9875166" y="4135318"/>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Database Encryption</a:t>
            </a:r>
            <a:endParaRPr lang="en-US" sz="700" dirty="0">
              <a:solidFill>
                <a:schemeClr val="tx1"/>
              </a:solidFill>
            </a:endParaRPr>
          </a:p>
        </p:txBody>
      </p:sp>
      <p:sp>
        <p:nvSpPr>
          <p:cNvPr id="235" name="TextBox 234">
            <a:extLst>
              <a:ext uri="{FF2B5EF4-FFF2-40B4-BE49-F238E27FC236}">
                <a16:creationId xmlns:a16="http://schemas.microsoft.com/office/drawing/2014/main" xmlns="" id="{B0CB7B37-48C2-4B98-8037-14E9E06D2D2A}"/>
              </a:ext>
            </a:extLst>
          </p:cNvPr>
          <p:cNvSpPr txBox="1"/>
          <p:nvPr/>
        </p:nvSpPr>
        <p:spPr>
          <a:xfrm>
            <a:off x="9875166" y="4828686"/>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Traffic Manager</a:t>
            </a:r>
            <a:endParaRPr lang="en-US" sz="700" dirty="0">
              <a:solidFill>
                <a:schemeClr val="tx1"/>
              </a:solidFill>
            </a:endParaRPr>
          </a:p>
        </p:txBody>
      </p:sp>
      <p:sp>
        <p:nvSpPr>
          <p:cNvPr id="288" name="TextBox 287">
            <a:extLst>
              <a:ext uri="{FF2B5EF4-FFF2-40B4-BE49-F238E27FC236}">
                <a16:creationId xmlns:a16="http://schemas.microsoft.com/office/drawing/2014/main" xmlns="" id="{6612059F-4159-4819-B190-14586B992FA2}"/>
              </a:ext>
            </a:extLst>
          </p:cNvPr>
          <p:cNvSpPr txBox="1"/>
          <p:nvPr/>
        </p:nvSpPr>
        <p:spPr>
          <a:xfrm>
            <a:off x="9875166" y="517537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Microsoft </a:t>
            </a:r>
            <a:br>
              <a:rPr lang="en-US" sz="700" dirty="0">
                <a:solidFill>
                  <a:schemeClr val="tx1"/>
                </a:solidFill>
              </a:rPr>
            </a:br>
            <a:r>
              <a:rPr lang="en-US" sz="700" dirty="0">
                <a:solidFill>
                  <a:schemeClr val="tx1"/>
                </a:solidFill>
              </a:rPr>
              <a:t>Defender ATP</a:t>
            </a:r>
          </a:p>
        </p:txBody>
      </p:sp>
      <p:sp>
        <p:nvSpPr>
          <p:cNvPr id="291" name="TextBox 290">
            <a:extLst>
              <a:ext uri="{FF2B5EF4-FFF2-40B4-BE49-F238E27FC236}">
                <a16:creationId xmlns:a16="http://schemas.microsoft.com/office/drawing/2014/main" xmlns="" id="{B0CB7B37-48C2-4B98-8037-14E9E06D2D2A}"/>
              </a:ext>
            </a:extLst>
          </p:cNvPr>
          <p:cNvSpPr txBox="1"/>
          <p:nvPr/>
        </p:nvSpPr>
        <p:spPr>
          <a:xfrm>
            <a:off x="9875166" y="5522051"/>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Bastion</a:t>
            </a:r>
            <a:endParaRPr lang="en-US" sz="700" dirty="0">
              <a:solidFill>
                <a:schemeClr val="tx1"/>
              </a:solidFill>
            </a:endParaRPr>
          </a:p>
        </p:txBody>
      </p:sp>
      <p:pic>
        <p:nvPicPr>
          <p:cNvPr id="317" name="Picture 31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2805658" y="4914395"/>
            <a:ext cx="164422" cy="164422"/>
          </a:xfrm>
          <a:prstGeom prst="rect">
            <a:avLst/>
          </a:prstGeom>
        </p:spPr>
      </p:pic>
      <p:pic>
        <p:nvPicPr>
          <p:cNvPr id="325" name="Graphic 219">
            <a:extLst>
              <a:ext uri="{FF2B5EF4-FFF2-40B4-BE49-F238E27FC236}">
                <a16:creationId xmlns:a16="http://schemas.microsoft.com/office/drawing/2014/main" xmlns="" id="{661A6745-AA3E-4327-85C6-193739C315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653273" y="1803784"/>
            <a:ext cx="157035" cy="157035"/>
          </a:xfrm>
          <a:prstGeom prst="rect">
            <a:avLst/>
          </a:prstGeom>
        </p:spPr>
      </p:pic>
      <p:pic>
        <p:nvPicPr>
          <p:cNvPr id="326" name="Graphic 220">
            <a:extLst>
              <a:ext uri="{FF2B5EF4-FFF2-40B4-BE49-F238E27FC236}">
                <a16:creationId xmlns:a16="http://schemas.microsoft.com/office/drawing/2014/main" xmlns="" id="{B97BA9A8-C896-4EA2-94E7-ED075444A52D}"/>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660183" y="2157378"/>
            <a:ext cx="143215" cy="143215"/>
          </a:xfrm>
          <a:prstGeom prst="rect">
            <a:avLst/>
          </a:prstGeom>
        </p:spPr>
      </p:pic>
      <p:pic>
        <p:nvPicPr>
          <p:cNvPr id="327" name="Graphic 221">
            <a:extLst>
              <a:ext uri="{FF2B5EF4-FFF2-40B4-BE49-F238E27FC236}">
                <a16:creationId xmlns:a16="http://schemas.microsoft.com/office/drawing/2014/main" xmlns="" id="{B5BE1D2A-D068-42B0-9804-EAAA0D2B3872}"/>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645413" y="2489292"/>
            <a:ext cx="172754" cy="172754"/>
          </a:xfrm>
          <a:prstGeom prst="rect">
            <a:avLst/>
          </a:prstGeom>
        </p:spPr>
      </p:pic>
      <p:pic>
        <p:nvPicPr>
          <p:cNvPr id="328" name="Picture 327">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9649273" y="2847803"/>
            <a:ext cx="165035" cy="149101"/>
          </a:xfrm>
          <a:prstGeom prst="rect">
            <a:avLst/>
          </a:prstGeom>
        </p:spPr>
      </p:pic>
      <p:pic>
        <p:nvPicPr>
          <p:cNvPr id="329" name="Picture 3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6704" y="3183951"/>
            <a:ext cx="170173" cy="170173"/>
          </a:xfrm>
          <a:prstGeom prst="rect">
            <a:avLst/>
          </a:prstGeom>
        </p:spPr>
      </p:pic>
      <p:pic>
        <p:nvPicPr>
          <p:cNvPr id="330" name="Picture 329"/>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9648924" y="3532855"/>
            <a:ext cx="165733" cy="165733"/>
          </a:xfrm>
          <a:prstGeom prst="rect">
            <a:avLst/>
          </a:prstGeom>
        </p:spPr>
      </p:pic>
      <p:pic>
        <p:nvPicPr>
          <p:cNvPr id="331" name="Picture 3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49881" y="3880496"/>
            <a:ext cx="163819" cy="163818"/>
          </a:xfrm>
          <a:prstGeom prst="rect">
            <a:avLst/>
          </a:prstGeom>
        </p:spPr>
      </p:pic>
      <p:pic>
        <p:nvPicPr>
          <p:cNvPr id="332" name="Picture 331"/>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647286" y="4209417"/>
            <a:ext cx="169008" cy="199344"/>
          </a:xfrm>
          <a:prstGeom prst="rect">
            <a:avLst/>
          </a:prstGeom>
        </p:spPr>
      </p:pic>
      <p:pic>
        <p:nvPicPr>
          <p:cNvPr id="333" name="Picture 33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657503" y="4581487"/>
            <a:ext cx="148574" cy="148573"/>
          </a:xfrm>
          <a:prstGeom prst="rect">
            <a:avLst/>
          </a:prstGeom>
        </p:spPr>
      </p:pic>
      <p:pic>
        <p:nvPicPr>
          <p:cNvPr id="334" name="Picture 33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668246" y="4938913"/>
            <a:ext cx="127089" cy="127089"/>
          </a:xfrm>
          <a:prstGeom prst="rect">
            <a:avLst/>
          </a:prstGeom>
        </p:spPr>
      </p:pic>
      <p:pic>
        <p:nvPicPr>
          <p:cNvPr id="335" name="Picture 334">
            <a:extLst>
              <a:ext uri="{FF2B5EF4-FFF2-40B4-BE49-F238E27FC236}">
                <a16:creationId xmlns:a16="http://schemas.microsoft.com/office/drawing/2014/main" xmlns="" id="{6B0059E0-23ED-413E-BFB0-A0AEE244C9CC}"/>
              </a:ext>
            </a:extLst>
          </p:cNvPr>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664641" y="5281992"/>
            <a:ext cx="134299" cy="134299"/>
          </a:xfrm>
          <a:prstGeom prst="rect">
            <a:avLst/>
          </a:prstGeom>
        </p:spPr>
      </p:pic>
      <p:pic>
        <p:nvPicPr>
          <p:cNvPr id="336" name="Picture 335"/>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9653177" y="5627929"/>
            <a:ext cx="157226" cy="135786"/>
          </a:xfrm>
          <a:prstGeom prst="rect">
            <a:avLst/>
          </a:prstGeom>
        </p:spPr>
      </p:pic>
      <p:sp>
        <p:nvSpPr>
          <p:cNvPr id="353" name="TextBox 352">
            <a:extLst>
              <a:ext uri="{FF2B5EF4-FFF2-40B4-BE49-F238E27FC236}">
                <a16:creationId xmlns:a16="http://schemas.microsoft.com/office/drawing/2014/main" xmlns="" id="{2B3DBB89-DF32-47B2-8CEE-DE51743F82FB}"/>
              </a:ext>
            </a:extLst>
          </p:cNvPr>
          <p:cNvSpPr txBox="1"/>
          <p:nvPr/>
        </p:nvSpPr>
        <p:spPr>
          <a:xfrm>
            <a:off x="10422655" y="1690232"/>
            <a:ext cx="770945" cy="4186692"/>
          </a:xfrm>
          <a:prstGeom prst="rect">
            <a:avLst/>
          </a:prstGeom>
          <a:solidFill>
            <a:schemeClr val="bg1"/>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endParaRPr lang="en-US" sz="700" dirty="0">
              <a:solidFill>
                <a:schemeClr val="tx1"/>
              </a:solidFill>
            </a:endParaRPr>
          </a:p>
        </p:txBody>
      </p:sp>
      <p:sp>
        <p:nvSpPr>
          <p:cNvPr id="354" name="TextBox 353">
            <a:extLst>
              <a:ext uri="{FF2B5EF4-FFF2-40B4-BE49-F238E27FC236}">
                <a16:creationId xmlns:a16="http://schemas.microsoft.com/office/drawing/2014/main" xmlns="" id="{B0CB7B37-48C2-4B98-8037-14E9E06D2D2A}"/>
              </a:ext>
            </a:extLst>
          </p:cNvPr>
          <p:cNvSpPr txBox="1"/>
          <p:nvPr/>
        </p:nvSpPr>
        <p:spPr>
          <a:xfrm>
            <a:off x="10704241" y="4482002"/>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Backups</a:t>
            </a:r>
          </a:p>
        </p:txBody>
      </p:sp>
      <p:sp>
        <p:nvSpPr>
          <p:cNvPr id="355" name="TextBox 354">
            <a:extLst>
              <a:ext uri="{FF2B5EF4-FFF2-40B4-BE49-F238E27FC236}">
                <a16:creationId xmlns:a16="http://schemas.microsoft.com/office/drawing/2014/main" xmlns="" id="{6612059F-4159-4819-B190-14586B992FA2}"/>
              </a:ext>
            </a:extLst>
          </p:cNvPr>
          <p:cNvSpPr txBox="1"/>
          <p:nvPr/>
        </p:nvSpPr>
        <p:spPr>
          <a:xfrm>
            <a:off x="10704241" y="170853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p>
          <a:p>
            <a:pPr algn="l"/>
            <a:r>
              <a:rPr lang="en-US" sz="700" dirty="0">
                <a:solidFill>
                  <a:schemeClr val="tx1"/>
                </a:solidFill>
              </a:rPr>
              <a:t>Policy</a:t>
            </a:r>
          </a:p>
        </p:txBody>
      </p:sp>
      <p:sp>
        <p:nvSpPr>
          <p:cNvPr id="356" name="TextBox 355">
            <a:extLst>
              <a:ext uri="{FF2B5EF4-FFF2-40B4-BE49-F238E27FC236}">
                <a16:creationId xmlns:a16="http://schemas.microsoft.com/office/drawing/2014/main" xmlns="" id="{D9F1004E-7CDD-41D5-8BC7-FC8930552462}"/>
              </a:ext>
            </a:extLst>
          </p:cNvPr>
          <p:cNvSpPr txBox="1"/>
          <p:nvPr/>
        </p:nvSpPr>
        <p:spPr>
          <a:xfrm>
            <a:off x="10704241" y="2055214"/>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p>
          <a:p>
            <a:pPr algn="l"/>
            <a:r>
              <a:rPr lang="en-US" sz="700" dirty="0">
                <a:solidFill>
                  <a:schemeClr val="tx1"/>
                </a:solidFill>
              </a:rPr>
              <a:t>Blueprints</a:t>
            </a:r>
          </a:p>
        </p:txBody>
      </p:sp>
      <p:sp>
        <p:nvSpPr>
          <p:cNvPr id="357" name="TextBox 356">
            <a:extLst>
              <a:ext uri="{FF2B5EF4-FFF2-40B4-BE49-F238E27FC236}">
                <a16:creationId xmlns:a16="http://schemas.microsoft.com/office/drawing/2014/main" xmlns="" id="{FA086715-9AB1-48FB-B956-38E40209E789}"/>
              </a:ext>
            </a:extLst>
          </p:cNvPr>
          <p:cNvSpPr txBox="1"/>
          <p:nvPr/>
        </p:nvSpPr>
        <p:spPr>
          <a:xfrm>
            <a:off x="10704241" y="2401898"/>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Reports</a:t>
            </a:r>
          </a:p>
        </p:txBody>
      </p:sp>
      <p:sp>
        <p:nvSpPr>
          <p:cNvPr id="358" name="TextBox 357">
            <a:extLst>
              <a:ext uri="{FF2B5EF4-FFF2-40B4-BE49-F238E27FC236}">
                <a16:creationId xmlns:a16="http://schemas.microsoft.com/office/drawing/2014/main" xmlns="" id="{67E20E41-CFBD-4BBC-AA38-DD065D766CE2}"/>
              </a:ext>
            </a:extLst>
          </p:cNvPr>
          <p:cNvSpPr txBox="1"/>
          <p:nvPr/>
        </p:nvSpPr>
        <p:spPr>
          <a:xfrm>
            <a:off x="10704241" y="2748582"/>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r>
              <a:rPr lang="en-US" sz="700" dirty="0" smtClean="0">
                <a:solidFill>
                  <a:schemeClr val="tx1"/>
                </a:solidFill>
              </a:rPr>
              <a:t/>
            </a:r>
            <a:br>
              <a:rPr lang="en-US" sz="700" dirty="0" smtClean="0">
                <a:solidFill>
                  <a:schemeClr val="tx1"/>
                </a:solidFill>
              </a:rPr>
            </a:br>
            <a:r>
              <a:rPr lang="en-US" sz="700" dirty="0" smtClean="0">
                <a:solidFill>
                  <a:schemeClr val="tx1"/>
                </a:solidFill>
              </a:rPr>
              <a:t>VPN</a:t>
            </a:r>
            <a:endParaRPr lang="en-US" sz="700" dirty="0">
              <a:solidFill>
                <a:schemeClr val="tx1"/>
              </a:solidFill>
            </a:endParaRPr>
          </a:p>
        </p:txBody>
      </p:sp>
      <p:sp>
        <p:nvSpPr>
          <p:cNvPr id="359" name="TextBox 358">
            <a:extLst>
              <a:ext uri="{FF2B5EF4-FFF2-40B4-BE49-F238E27FC236}">
                <a16:creationId xmlns:a16="http://schemas.microsoft.com/office/drawing/2014/main" xmlns="" id="{4B574A39-ECFB-474C-8C0F-7BE5B9EB716C}"/>
              </a:ext>
            </a:extLst>
          </p:cNvPr>
          <p:cNvSpPr txBox="1"/>
          <p:nvPr/>
        </p:nvSpPr>
        <p:spPr>
          <a:xfrm>
            <a:off x="10704241" y="3095266"/>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br>
              <a:rPr lang="en-US" sz="700" dirty="0">
                <a:solidFill>
                  <a:schemeClr val="tx1"/>
                </a:solidFill>
              </a:rPr>
            </a:br>
            <a:r>
              <a:rPr lang="en-US" sz="700" dirty="0">
                <a:solidFill>
                  <a:schemeClr val="tx1"/>
                </a:solidFill>
              </a:rPr>
              <a:t>Monitoring</a:t>
            </a:r>
          </a:p>
        </p:txBody>
      </p:sp>
      <p:sp>
        <p:nvSpPr>
          <p:cNvPr id="360" name="TextBox 359">
            <a:extLst>
              <a:ext uri="{FF2B5EF4-FFF2-40B4-BE49-F238E27FC236}">
                <a16:creationId xmlns:a16="http://schemas.microsoft.com/office/drawing/2014/main" xmlns="" id="{7E7740DE-4942-4737-9267-543E1C4B4839}"/>
              </a:ext>
            </a:extLst>
          </p:cNvPr>
          <p:cNvSpPr txBox="1"/>
          <p:nvPr/>
        </p:nvSpPr>
        <p:spPr>
          <a:xfrm>
            <a:off x="10704241" y="344195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Conditional Access</a:t>
            </a:r>
          </a:p>
        </p:txBody>
      </p:sp>
      <p:sp>
        <p:nvSpPr>
          <p:cNvPr id="361" name="TextBox 360">
            <a:extLst>
              <a:ext uri="{FF2B5EF4-FFF2-40B4-BE49-F238E27FC236}">
                <a16:creationId xmlns:a16="http://schemas.microsoft.com/office/drawing/2014/main" xmlns="" id="{387543FF-8301-4EA1-8CAE-D9ED26E09C83}"/>
              </a:ext>
            </a:extLst>
          </p:cNvPr>
          <p:cNvSpPr txBox="1"/>
          <p:nvPr/>
        </p:nvSpPr>
        <p:spPr>
          <a:xfrm>
            <a:off x="10704241" y="3788634"/>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Cloud App Security</a:t>
            </a:r>
          </a:p>
        </p:txBody>
      </p:sp>
      <p:sp>
        <p:nvSpPr>
          <p:cNvPr id="362" name="TextBox 361">
            <a:extLst>
              <a:ext uri="{FF2B5EF4-FFF2-40B4-BE49-F238E27FC236}">
                <a16:creationId xmlns:a16="http://schemas.microsoft.com/office/drawing/2014/main" xmlns="" id="{B0CB7B37-48C2-4B98-8037-14E9E06D2D2A}"/>
              </a:ext>
            </a:extLst>
          </p:cNvPr>
          <p:cNvSpPr txBox="1"/>
          <p:nvPr/>
        </p:nvSpPr>
        <p:spPr>
          <a:xfrm>
            <a:off x="10704241" y="4135318"/>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Automation</a:t>
            </a:r>
          </a:p>
        </p:txBody>
      </p:sp>
      <p:sp>
        <p:nvSpPr>
          <p:cNvPr id="363" name="TextBox 362">
            <a:extLst>
              <a:ext uri="{FF2B5EF4-FFF2-40B4-BE49-F238E27FC236}">
                <a16:creationId xmlns:a16="http://schemas.microsoft.com/office/drawing/2014/main" xmlns="" id="{B0CB7B37-48C2-4B98-8037-14E9E06D2D2A}"/>
              </a:ext>
            </a:extLst>
          </p:cNvPr>
          <p:cNvSpPr txBox="1"/>
          <p:nvPr/>
        </p:nvSpPr>
        <p:spPr>
          <a:xfrm>
            <a:off x="10704241" y="4828686"/>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VM Scale Set</a:t>
            </a:r>
          </a:p>
        </p:txBody>
      </p:sp>
      <p:sp>
        <p:nvSpPr>
          <p:cNvPr id="364" name="TextBox 363">
            <a:extLst>
              <a:ext uri="{FF2B5EF4-FFF2-40B4-BE49-F238E27FC236}">
                <a16:creationId xmlns:a16="http://schemas.microsoft.com/office/drawing/2014/main" xmlns="" id="{6612059F-4159-4819-B190-14586B992FA2}"/>
              </a:ext>
            </a:extLst>
          </p:cNvPr>
          <p:cNvSpPr txBox="1"/>
          <p:nvPr/>
        </p:nvSpPr>
        <p:spPr>
          <a:xfrm>
            <a:off x="10704241" y="517537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Availability Sets</a:t>
            </a:r>
          </a:p>
        </p:txBody>
      </p:sp>
      <p:sp>
        <p:nvSpPr>
          <p:cNvPr id="365" name="TextBox 364">
            <a:extLst>
              <a:ext uri="{FF2B5EF4-FFF2-40B4-BE49-F238E27FC236}">
                <a16:creationId xmlns:a16="http://schemas.microsoft.com/office/drawing/2014/main" xmlns="" id="{B0CB7B37-48C2-4B98-8037-14E9E06D2D2A}"/>
              </a:ext>
            </a:extLst>
          </p:cNvPr>
          <p:cNvSpPr txBox="1"/>
          <p:nvPr/>
        </p:nvSpPr>
        <p:spPr>
          <a:xfrm>
            <a:off x="10704241" y="5522051"/>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Activity </a:t>
            </a:r>
            <a:r>
              <a:rPr lang="en-US" sz="700" dirty="0" smtClean="0">
                <a:solidFill>
                  <a:schemeClr val="tx1"/>
                </a:solidFill>
              </a:rPr>
              <a:t/>
            </a:r>
            <a:br>
              <a:rPr lang="en-US" sz="700" dirty="0" smtClean="0">
                <a:solidFill>
                  <a:schemeClr val="tx1"/>
                </a:solidFill>
              </a:rPr>
            </a:br>
            <a:r>
              <a:rPr lang="en-US" sz="700" dirty="0" smtClean="0">
                <a:solidFill>
                  <a:schemeClr val="tx1"/>
                </a:solidFill>
              </a:rPr>
              <a:t>Log</a:t>
            </a:r>
            <a:endParaRPr lang="en-US" sz="700" dirty="0">
              <a:solidFill>
                <a:schemeClr val="tx1"/>
              </a:solidFill>
            </a:endParaRPr>
          </a:p>
        </p:txBody>
      </p:sp>
      <p:pic>
        <p:nvPicPr>
          <p:cNvPr id="292" name="Picture 29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492617" y="1811523"/>
            <a:ext cx="141556" cy="141556"/>
          </a:xfrm>
          <a:prstGeom prst="rect">
            <a:avLst/>
          </a:prstGeom>
        </p:spPr>
      </p:pic>
      <p:pic>
        <p:nvPicPr>
          <p:cNvPr id="293" name="Picture 292"/>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0490508" y="2156098"/>
            <a:ext cx="145774" cy="145774"/>
          </a:xfrm>
          <a:prstGeom prst="rect">
            <a:avLst/>
          </a:prstGeom>
        </p:spPr>
      </p:pic>
      <p:pic>
        <p:nvPicPr>
          <p:cNvPr id="294" name="Picture 293"/>
          <p:cNvPicPr>
            <a:picLocks noChangeAspect="1"/>
          </p:cNvPicPr>
          <p:nvPr/>
        </p:nvPicPr>
        <p:blipFill>
          <a:blip r:embed="rId36"/>
          <a:stretch>
            <a:fillRect/>
          </a:stretch>
        </p:blipFill>
        <p:spPr>
          <a:xfrm>
            <a:off x="10495488" y="2499119"/>
            <a:ext cx="135815" cy="153100"/>
          </a:xfrm>
          <a:prstGeom prst="rect">
            <a:avLst/>
          </a:prstGeom>
        </p:spPr>
      </p:pic>
      <p:pic>
        <p:nvPicPr>
          <p:cNvPr id="37" name="Picture 36"/>
          <p:cNvPicPr>
            <a:picLocks noChangeAspect="1"/>
          </p:cNvPicPr>
          <p:nvPr/>
        </p:nvPicPr>
        <p:blipFill>
          <a:blip r:embed="rId37"/>
          <a:stretch>
            <a:fillRect/>
          </a:stretch>
        </p:blipFill>
        <p:spPr>
          <a:xfrm>
            <a:off x="10491656" y="2835018"/>
            <a:ext cx="143479" cy="174670"/>
          </a:xfrm>
          <a:prstGeom prst="rect">
            <a:avLst/>
          </a:prstGeom>
        </p:spPr>
      </p:pic>
      <p:pic>
        <p:nvPicPr>
          <p:cNvPr id="296" name="Picture 295"/>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10490108" y="3195750"/>
            <a:ext cx="146575" cy="146575"/>
          </a:xfrm>
          <a:prstGeom prst="rect">
            <a:avLst/>
          </a:prstGeom>
        </p:spPr>
      </p:pic>
      <p:pic>
        <p:nvPicPr>
          <p:cNvPr id="297" name="Picture 296"/>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10489958" y="3542284"/>
            <a:ext cx="146874" cy="146874"/>
          </a:xfrm>
          <a:prstGeom prst="rect">
            <a:avLst/>
          </a:prstGeom>
        </p:spPr>
      </p:pic>
      <p:pic>
        <p:nvPicPr>
          <p:cNvPr id="299" name="Picture 298">
            <a:extLst>
              <a:ext uri="{FF2B5EF4-FFF2-40B4-BE49-F238E27FC236}">
                <a16:creationId xmlns:a16="http://schemas.microsoft.com/office/drawing/2014/main" xmlns="" id="{E84C5C0E-2F7F-4973-93CC-729A9B0EF1A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487743" y="3907333"/>
            <a:ext cx="151305" cy="110145"/>
          </a:xfrm>
          <a:prstGeom prst="rect">
            <a:avLst/>
          </a:prstGeom>
          <a:noFill/>
        </p:spPr>
      </p:pic>
      <p:pic>
        <p:nvPicPr>
          <p:cNvPr id="309" name="Picture 308"/>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0493576" y="4239270"/>
            <a:ext cx="139639" cy="139639"/>
          </a:xfrm>
          <a:prstGeom prst="rect">
            <a:avLst/>
          </a:prstGeom>
        </p:spPr>
      </p:pic>
      <p:pic>
        <p:nvPicPr>
          <p:cNvPr id="310" name="Picture 309"/>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10487709" y="4597273"/>
            <a:ext cx="151373" cy="117001"/>
          </a:xfrm>
          <a:prstGeom prst="rect">
            <a:avLst/>
          </a:prstGeom>
        </p:spPr>
      </p:pic>
      <p:pic>
        <p:nvPicPr>
          <p:cNvPr id="311" name="Picture 310"/>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10490464" y="4929526"/>
            <a:ext cx="145862" cy="145862"/>
          </a:xfrm>
          <a:prstGeom prst="rect">
            <a:avLst/>
          </a:prstGeom>
        </p:spPr>
      </p:pic>
      <p:pic>
        <p:nvPicPr>
          <p:cNvPr id="312" name="Picture 311"/>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0496225" y="5281971"/>
            <a:ext cx="134340" cy="134340"/>
          </a:xfrm>
          <a:prstGeom prst="rect">
            <a:avLst/>
          </a:prstGeom>
        </p:spPr>
      </p:pic>
      <p:pic>
        <p:nvPicPr>
          <p:cNvPr id="314" name="Picture 313"/>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10490482" y="5622909"/>
            <a:ext cx="145826" cy="145826"/>
          </a:xfrm>
          <a:prstGeom prst="rect">
            <a:avLst/>
          </a:prstGeom>
        </p:spPr>
      </p:pic>
    </p:spTree>
    <p:extLst>
      <p:ext uri="{BB962C8B-B14F-4D97-AF65-F5344CB8AC3E}">
        <p14:creationId xmlns:p14="http://schemas.microsoft.com/office/powerpoint/2010/main" val="2092336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0" y="6057900"/>
            <a:ext cx="12192000" cy="673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smtClean="0">
              <a:solidFill>
                <a:schemeClr val="bg1"/>
              </a:solidFill>
            </a:endParaRPr>
          </a:p>
        </p:txBody>
      </p:sp>
      <p:grpSp>
        <p:nvGrpSpPr>
          <p:cNvPr id="615" name="Group 614"/>
          <p:cNvGrpSpPr/>
          <p:nvPr/>
        </p:nvGrpSpPr>
        <p:grpSpPr>
          <a:xfrm>
            <a:off x="114798" y="101085"/>
            <a:ext cx="12087749" cy="6655830"/>
            <a:chOff x="114798" y="101085"/>
            <a:chExt cx="12087749" cy="6655830"/>
          </a:xfrm>
        </p:grpSpPr>
        <p:grpSp>
          <p:nvGrpSpPr>
            <p:cNvPr id="619" name="Group 618">
              <a:extLst>
                <a:ext uri="{FF2B5EF4-FFF2-40B4-BE49-F238E27FC236}">
                  <a16:creationId xmlns:a16="http://schemas.microsoft.com/office/drawing/2014/main" xmlns="" id="{94DEB955-D431-494F-B055-E02E3AAD9A9E}"/>
                </a:ext>
              </a:extLst>
            </p:cNvPr>
            <p:cNvGrpSpPr/>
            <p:nvPr/>
          </p:nvGrpSpPr>
          <p:grpSpPr>
            <a:xfrm>
              <a:off x="2048164" y="5509238"/>
              <a:ext cx="3763487" cy="892367"/>
              <a:chOff x="2048164" y="5509238"/>
              <a:chExt cx="3763487" cy="892367"/>
            </a:xfrm>
          </p:grpSpPr>
          <p:sp>
            <p:nvSpPr>
              <p:cNvPr id="1318" name="Rectangle 1317">
                <a:extLst>
                  <a:ext uri="{FF2B5EF4-FFF2-40B4-BE49-F238E27FC236}">
                    <a16:creationId xmlns:a16="http://schemas.microsoft.com/office/drawing/2014/main" xmlns="" id="{147DBDAD-A291-48F6-BCAD-279826A0FA15}"/>
                  </a:ext>
                </a:extLst>
              </p:cNvPr>
              <p:cNvSpPr/>
              <p:nvPr/>
            </p:nvSpPr>
            <p:spPr bwMode="auto">
              <a:xfrm>
                <a:off x="2048164" y="5517055"/>
                <a:ext cx="3763487" cy="8845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1319" name="Rectangle 1318">
                <a:extLst>
                  <a:ext uri="{FF2B5EF4-FFF2-40B4-BE49-F238E27FC236}">
                    <a16:creationId xmlns:a16="http://schemas.microsoft.com/office/drawing/2014/main" xmlns="" id="{6183ED31-37AA-4F47-AC7E-1F9B4813AD98}"/>
                  </a:ext>
                </a:extLst>
              </p:cNvPr>
              <p:cNvSpPr/>
              <p:nvPr/>
            </p:nvSpPr>
            <p:spPr>
              <a:xfrm>
                <a:off x="2048165" y="5509238"/>
                <a:ext cx="3763485" cy="246221"/>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IoT and Operational Technology</a:t>
                </a:r>
              </a:p>
            </p:txBody>
          </p:sp>
          <p:sp>
            <p:nvSpPr>
              <p:cNvPr id="1320" name="IoT">
                <a:extLst>
                  <a:ext uri="{FF2B5EF4-FFF2-40B4-BE49-F238E27FC236}">
                    <a16:creationId xmlns:a16="http://schemas.microsoft.com/office/drawing/2014/main" xmlns="" id="{A590417D-DD59-4D57-8984-6587158FF907}"/>
                  </a:ext>
                </a:extLst>
              </p:cNvPr>
              <p:cNvSpPr>
                <a:spLocks noChangeAspect="1" noEditPoints="1"/>
              </p:cNvSpPr>
              <p:nvPr/>
            </p:nvSpPr>
            <p:spPr bwMode="auto">
              <a:xfrm>
                <a:off x="2347820" y="5549533"/>
                <a:ext cx="184761" cy="18505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grpSp>
        <p:sp>
          <p:nvSpPr>
            <p:cNvPr id="628" name="Rectangle 627">
              <a:extLst>
                <a:ext uri="{FF2B5EF4-FFF2-40B4-BE49-F238E27FC236}">
                  <a16:creationId xmlns:a16="http://schemas.microsoft.com/office/drawing/2014/main" xmlns="" id="{54630357-784F-40AC-A0AB-995EBF460BA8}"/>
                </a:ext>
              </a:extLst>
            </p:cNvPr>
            <p:cNvSpPr/>
            <p:nvPr/>
          </p:nvSpPr>
          <p:spPr>
            <a:xfrm rot="16200000">
              <a:off x="1590379" y="4689420"/>
              <a:ext cx="1180183" cy="257763"/>
            </a:xfrm>
            <a:prstGeom prst="rect">
              <a:avLst/>
            </a:prstGeom>
            <a:solidFill>
              <a:schemeClr val="bg1">
                <a:lumMod val="95000"/>
              </a:schemeClr>
            </a:solidFill>
          </p:spPr>
          <p:txBody>
            <a:bodyPr wrap="square" lIns="4572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rPr>
                <a:t>Intranet Servers</a:t>
              </a:r>
            </a:p>
          </p:txBody>
        </p:sp>
        <p:sp>
          <p:nvSpPr>
            <p:cNvPr id="645" name="Rectangle 644">
              <a:extLst>
                <a:ext uri="{FF2B5EF4-FFF2-40B4-BE49-F238E27FC236}">
                  <a16:creationId xmlns:a16="http://schemas.microsoft.com/office/drawing/2014/main" xmlns="" id="{6ECCD49E-51AE-4DD3-AE0C-3543F282C7EB}"/>
                </a:ext>
              </a:extLst>
            </p:cNvPr>
            <p:cNvSpPr/>
            <p:nvPr/>
          </p:nvSpPr>
          <p:spPr>
            <a:xfrm rot="16200000">
              <a:off x="1747687" y="3471352"/>
              <a:ext cx="910563" cy="257763"/>
            </a:xfrm>
            <a:prstGeom prst="rect">
              <a:avLst/>
            </a:prstGeom>
            <a:solidFill>
              <a:schemeClr val="bg1">
                <a:lumMod val="9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rPr>
                <a:t>Extranet</a:t>
              </a:r>
            </a:p>
          </p:txBody>
        </p:sp>
        <p:sp>
          <p:nvSpPr>
            <p:cNvPr id="708" name="Rectangle 707">
              <a:extLst>
                <a:ext uri="{FF2B5EF4-FFF2-40B4-BE49-F238E27FC236}">
                  <a16:creationId xmlns:a16="http://schemas.microsoft.com/office/drawing/2014/main" xmlns="" id="{E9A1C1E5-5EB0-4F4F-B33A-2FD16A538B73}"/>
                </a:ext>
              </a:extLst>
            </p:cNvPr>
            <p:cNvSpPr/>
            <p:nvPr/>
          </p:nvSpPr>
          <p:spPr bwMode="auto">
            <a:xfrm>
              <a:off x="4256195" y="3146703"/>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724" name="Rectangle 723">
              <a:extLst>
                <a:ext uri="{FF2B5EF4-FFF2-40B4-BE49-F238E27FC236}">
                  <a16:creationId xmlns:a16="http://schemas.microsoft.com/office/drawing/2014/main" xmlns="" id="{763F8F1F-DD93-463D-A3D7-CEFE1007A229}"/>
                </a:ext>
              </a:extLst>
            </p:cNvPr>
            <p:cNvSpPr/>
            <p:nvPr/>
          </p:nvSpPr>
          <p:spPr bwMode="auto">
            <a:xfrm>
              <a:off x="2065128" y="3138626"/>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735" name="Freeform: Shape 13">
              <a:extLst>
                <a:ext uri="{FF2B5EF4-FFF2-40B4-BE49-F238E27FC236}">
                  <a16:creationId xmlns:a16="http://schemas.microsoft.com/office/drawing/2014/main" xmlns="" id="{B502811E-8B98-4B54-A2E6-F18DCAD31C7A}"/>
                </a:ext>
              </a:extLst>
            </p:cNvPr>
            <p:cNvSpPr/>
            <p:nvPr/>
          </p:nvSpPr>
          <p:spPr bwMode="auto">
            <a:xfrm>
              <a:off x="182880" y="3947160"/>
              <a:ext cx="6075680" cy="1468120"/>
            </a:xfrm>
            <a:custGeom>
              <a:avLst/>
              <a:gdLst>
                <a:gd name="connsiteX0" fmla="*/ 0 w 6075680"/>
                <a:gd name="connsiteY0" fmla="*/ 1671320 h 1671320"/>
                <a:gd name="connsiteX1" fmla="*/ 0 w 6075680"/>
                <a:gd name="connsiteY1" fmla="*/ 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671320 h 1671320"/>
                <a:gd name="connsiteX1" fmla="*/ 0 w 6075680"/>
                <a:gd name="connsiteY1" fmla="*/ 20828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468120 h 1468120"/>
                <a:gd name="connsiteX1" fmla="*/ 0 w 6075680"/>
                <a:gd name="connsiteY1" fmla="*/ 5080 h 1468120"/>
                <a:gd name="connsiteX2" fmla="*/ 1676400 w 6075680"/>
                <a:gd name="connsiteY2" fmla="*/ 0 h 1468120"/>
                <a:gd name="connsiteX3" fmla="*/ 1681480 w 6075680"/>
                <a:gd name="connsiteY3" fmla="*/ 279400 h 1468120"/>
                <a:gd name="connsiteX4" fmla="*/ 6075680 w 6075680"/>
                <a:gd name="connsiteY4" fmla="*/ 279400 h 1468120"/>
                <a:gd name="connsiteX5" fmla="*/ 6075680 w 6075680"/>
                <a:gd name="connsiteY5" fmla="*/ 1463040 h 1468120"/>
                <a:gd name="connsiteX6" fmla="*/ 0 w 6075680"/>
                <a:gd name="connsiteY6" fmla="*/ 146812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5680" h="1468120">
                  <a:moveTo>
                    <a:pt x="0" y="1468120"/>
                  </a:moveTo>
                  <a:lnTo>
                    <a:pt x="0" y="5080"/>
                  </a:lnTo>
                  <a:lnTo>
                    <a:pt x="1676400" y="0"/>
                  </a:lnTo>
                  <a:cubicBezTo>
                    <a:pt x="1678093" y="93133"/>
                    <a:pt x="1679787" y="186267"/>
                    <a:pt x="1681480" y="279400"/>
                  </a:cubicBezTo>
                  <a:lnTo>
                    <a:pt x="6075680" y="279400"/>
                  </a:lnTo>
                  <a:lnTo>
                    <a:pt x="6075680" y="1463040"/>
                  </a:lnTo>
                  <a:lnTo>
                    <a:pt x="0" y="1468120"/>
                  </a:lnTo>
                  <a:close/>
                </a:path>
              </a:pathLst>
            </a:cu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69" name="Group 768">
              <a:extLst>
                <a:ext uri="{FF2B5EF4-FFF2-40B4-BE49-F238E27FC236}">
                  <a16:creationId xmlns:a16="http://schemas.microsoft.com/office/drawing/2014/main" xmlns="" id="{52D17B2D-D338-4AF2-A159-8494DEDAF906}"/>
                </a:ext>
              </a:extLst>
            </p:cNvPr>
            <p:cNvGrpSpPr/>
            <p:nvPr/>
          </p:nvGrpSpPr>
          <p:grpSpPr>
            <a:xfrm>
              <a:off x="2614674" y="3027330"/>
              <a:ext cx="3057775" cy="2042956"/>
              <a:chOff x="2614674" y="3027330"/>
              <a:chExt cx="3057775" cy="2042956"/>
            </a:xfrm>
          </p:grpSpPr>
          <p:cxnSp>
            <p:nvCxnSpPr>
              <p:cNvPr id="1303" name="Straight Connector 1302">
                <a:extLst>
                  <a:ext uri="{FF2B5EF4-FFF2-40B4-BE49-F238E27FC236}">
                    <a16:creationId xmlns:a16="http://schemas.microsoft.com/office/drawing/2014/main" xmlns="" id="{E9568F12-BDB6-4786-9FDF-9011B5792C49}"/>
                  </a:ext>
                </a:extLst>
              </p:cNvPr>
              <p:cNvCxnSpPr>
                <a:cxnSpLocks/>
                <a:endCxn id="1305"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04" name="Group 1303">
                <a:extLst>
                  <a:ext uri="{FF2B5EF4-FFF2-40B4-BE49-F238E27FC236}">
                    <a16:creationId xmlns:a16="http://schemas.microsoft.com/office/drawing/2014/main" xmlns="" id="{0A9E273B-5B93-4B15-A8B3-F722EB239E57}"/>
                  </a:ext>
                </a:extLst>
              </p:cNvPr>
              <p:cNvGrpSpPr/>
              <p:nvPr/>
            </p:nvGrpSpPr>
            <p:grpSpPr>
              <a:xfrm>
                <a:off x="3263369" y="4932189"/>
                <a:ext cx="2409080" cy="100096"/>
                <a:chOff x="1121512" y="4577223"/>
                <a:chExt cx="2941905" cy="110522"/>
              </a:xfrm>
            </p:grpSpPr>
            <p:cxnSp>
              <p:nvCxnSpPr>
                <p:cNvPr id="1313" name="Straight Connector 1312">
                  <a:extLst>
                    <a:ext uri="{FF2B5EF4-FFF2-40B4-BE49-F238E27FC236}">
                      <a16:creationId xmlns:a16="http://schemas.microsoft.com/office/drawing/2014/main" xmlns="" id="{BAD359AE-970F-49F6-8BF0-C65C066D7E18}"/>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4" name="Straight Connector 1313">
                  <a:extLst>
                    <a:ext uri="{FF2B5EF4-FFF2-40B4-BE49-F238E27FC236}">
                      <a16:creationId xmlns:a16="http://schemas.microsoft.com/office/drawing/2014/main" xmlns="" id="{DBBBA388-B4F3-4D28-AC63-BBF5C4360F27}"/>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315" name="Straight Connector 1314">
                  <a:extLst>
                    <a:ext uri="{FF2B5EF4-FFF2-40B4-BE49-F238E27FC236}">
                      <a16:creationId xmlns:a16="http://schemas.microsoft.com/office/drawing/2014/main" xmlns="" id="{650168E9-E0D4-42C0-B58B-A1198F0386A4}"/>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316" name="Straight Connector 1315">
                  <a:extLst>
                    <a:ext uri="{FF2B5EF4-FFF2-40B4-BE49-F238E27FC236}">
                      <a16:creationId xmlns:a16="http://schemas.microsoft.com/office/drawing/2014/main" xmlns="" id="{A7CFA49A-0FE0-4333-B570-F1BD3EC316E7}"/>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317" name="Straight Connector 1316">
                  <a:extLst>
                    <a:ext uri="{FF2B5EF4-FFF2-40B4-BE49-F238E27FC236}">
                      <a16:creationId xmlns:a16="http://schemas.microsoft.com/office/drawing/2014/main" xmlns="" id="{C03CC399-2320-4359-95D4-F4C1E5F0961B}"/>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1305" name="Graphic 119">
                <a:extLst>
                  <a:ext uri="{FF2B5EF4-FFF2-40B4-BE49-F238E27FC236}">
                    <a16:creationId xmlns:a16="http://schemas.microsoft.com/office/drawing/2014/main" xmlns="" id="{C3016580-9B6F-4370-9CDB-00CB1684844F}"/>
                  </a:ext>
                </a:extLst>
              </p:cNvPr>
              <p:cNvPicPr>
                <a:picLocks noChangeAspect="1"/>
              </p:cNvPicPr>
              <p:nvPr/>
            </p:nvPicPr>
            <p:blipFill>
              <a:blip/>
              <a:stretch>
                <a:fillRect/>
              </a:stretch>
            </p:blipFill>
            <p:spPr>
              <a:xfrm>
                <a:off x="3296121" y="4968297"/>
                <a:ext cx="373956" cy="101989"/>
              </a:xfrm>
              <a:prstGeom prst="rect">
                <a:avLst/>
              </a:prstGeom>
            </p:spPr>
          </p:pic>
          <p:pic>
            <p:nvPicPr>
              <p:cNvPr id="1306" name="Graphic 709">
                <a:extLst>
                  <a:ext uri="{FF2B5EF4-FFF2-40B4-BE49-F238E27FC236}">
                    <a16:creationId xmlns:a16="http://schemas.microsoft.com/office/drawing/2014/main" xmlns="" id="{CB1D2C0D-E006-4B23-8877-788EA47094A9}"/>
                  </a:ext>
                </a:extLst>
              </p:cNvPr>
              <p:cNvPicPr>
                <a:picLocks noChangeAspect="1"/>
              </p:cNvPicPr>
              <p:nvPr/>
            </p:nvPicPr>
            <p:blipFill>
              <a:blip/>
              <a:stretch>
                <a:fillRect/>
              </a:stretch>
            </p:blipFill>
            <p:spPr>
              <a:xfrm>
                <a:off x="3412268" y="3989053"/>
                <a:ext cx="155363" cy="144264"/>
              </a:xfrm>
              <a:prstGeom prst="rect">
                <a:avLst/>
              </a:prstGeom>
            </p:spPr>
          </p:pic>
          <p:cxnSp>
            <p:nvCxnSpPr>
              <p:cNvPr id="1307" name="Straight Connector 1306">
                <a:extLst>
                  <a:ext uri="{FF2B5EF4-FFF2-40B4-BE49-F238E27FC236}">
                    <a16:creationId xmlns:a16="http://schemas.microsoft.com/office/drawing/2014/main" xmlns="" id="{DEF14F5E-A9F1-49E8-B80F-3DD8F6374A7C}"/>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8" name="Straight Connector 1307">
                <a:extLst>
                  <a:ext uri="{FF2B5EF4-FFF2-40B4-BE49-F238E27FC236}">
                    <a16:creationId xmlns:a16="http://schemas.microsoft.com/office/drawing/2014/main" xmlns="" id="{EE171817-09FA-430B-B729-CA2574A6DDF9}"/>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9" name="Straight Connector 1308">
                <a:extLst>
                  <a:ext uri="{FF2B5EF4-FFF2-40B4-BE49-F238E27FC236}">
                    <a16:creationId xmlns:a16="http://schemas.microsoft.com/office/drawing/2014/main" xmlns="" id="{64CC8E28-889A-42AE-BC46-62AB329051E9}"/>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1310" name="Graphic 727">
                <a:extLst>
                  <a:ext uri="{FF2B5EF4-FFF2-40B4-BE49-F238E27FC236}">
                    <a16:creationId xmlns:a16="http://schemas.microsoft.com/office/drawing/2014/main" xmlns="" id="{BD13DC4B-891F-412F-953A-99D8BD0F91D0}"/>
                  </a:ext>
                </a:extLst>
              </p:cNvPr>
              <p:cNvPicPr>
                <a:picLocks noChangeAspect="1"/>
              </p:cNvPicPr>
              <p:nvPr/>
            </p:nvPicPr>
            <p:blipFill>
              <a:blip/>
              <a:stretch>
                <a:fillRect/>
              </a:stretch>
            </p:blipFill>
            <p:spPr>
              <a:xfrm>
                <a:off x="3390454" y="3455968"/>
                <a:ext cx="179094" cy="97688"/>
              </a:xfrm>
              <a:prstGeom prst="rect">
                <a:avLst/>
              </a:prstGeom>
            </p:spPr>
          </p:pic>
          <p:pic>
            <p:nvPicPr>
              <p:cNvPr id="1311" name="Graphic 153">
                <a:extLst>
                  <a:ext uri="{FF2B5EF4-FFF2-40B4-BE49-F238E27FC236}">
                    <a16:creationId xmlns:a16="http://schemas.microsoft.com/office/drawing/2014/main" xmlns="" id="{65A36AA8-A9F1-41B2-A4AB-7465E03C2320}"/>
                  </a:ext>
                </a:extLst>
              </p:cNvPr>
              <p:cNvPicPr>
                <a:picLocks noChangeAspect="1"/>
              </p:cNvPicPr>
              <p:nvPr/>
            </p:nvPicPr>
            <p:blipFill>
              <a:blip/>
              <a:stretch>
                <a:fillRect/>
              </a:stretch>
            </p:blipFill>
            <p:spPr>
              <a:xfrm>
                <a:off x="3394372" y="3853121"/>
                <a:ext cx="179094" cy="97688"/>
              </a:xfrm>
              <a:prstGeom prst="rect">
                <a:avLst/>
              </a:prstGeom>
            </p:spPr>
          </p:pic>
          <p:pic>
            <p:nvPicPr>
              <p:cNvPr id="1312" name="Graphic 725">
                <a:extLst>
                  <a:ext uri="{FF2B5EF4-FFF2-40B4-BE49-F238E27FC236}">
                    <a16:creationId xmlns:a16="http://schemas.microsoft.com/office/drawing/2014/main" xmlns="" id="{C91DB333-653E-4081-B961-A1BA261D38F8}"/>
                  </a:ext>
                </a:extLst>
              </p:cNvPr>
              <p:cNvPicPr>
                <a:picLocks noChangeAspect="1"/>
              </p:cNvPicPr>
              <p:nvPr/>
            </p:nvPicPr>
            <p:blipFill>
              <a:blip/>
              <a:stretch>
                <a:fillRect/>
              </a:stretch>
            </p:blipFill>
            <p:spPr>
              <a:xfrm>
                <a:off x="3394372" y="3083790"/>
                <a:ext cx="179094" cy="97688"/>
              </a:xfrm>
              <a:prstGeom prst="rect">
                <a:avLst/>
              </a:prstGeom>
            </p:spPr>
          </p:pic>
        </p:grpSp>
        <p:grpSp>
          <p:nvGrpSpPr>
            <p:cNvPr id="784" name="Group 783">
              <a:extLst>
                <a:ext uri="{FF2B5EF4-FFF2-40B4-BE49-F238E27FC236}">
                  <a16:creationId xmlns:a16="http://schemas.microsoft.com/office/drawing/2014/main" xmlns="" id="{1D2B6E65-2C6E-47A4-86EA-BE343E742049}"/>
                </a:ext>
              </a:extLst>
            </p:cNvPr>
            <p:cNvGrpSpPr/>
            <p:nvPr/>
          </p:nvGrpSpPr>
          <p:grpSpPr>
            <a:xfrm>
              <a:off x="8502616" y="103218"/>
              <a:ext cx="3500414" cy="1329065"/>
              <a:chOff x="8502616" y="103218"/>
              <a:chExt cx="3500414" cy="1329065"/>
            </a:xfrm>
          </p:grpSpPr>
          <p:sp>
            <p:nvSpPr>
              <p:cNvPr id="1301" name="Freeform: Shape 555">
                <a:extLst>
                  <a:ext uri="{FF2B5EF4-FFF2-40B4-BE49-F238E27FC236}">
                    <a16:creationId xmlns:a16="http://schemas.microsoft.com/office/drawing/2014/main" xmlns="" id="{A1ECC2D6-EEC8-457F-BB5F-0AE8F85B7DCE}"/>
                  </a:ext>
                </a:extLst>
              </p:cNvPr>
              <p:cNvSpPr/>
              <p:nvPr/>
            </p:nvSpPr>
            <p:spPr bwMode="auto">
              <a:xfrm>
                <a:off x="8502616" y="103218"/>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1302" name="Rectangle 1301">
                <a:extLst>
                  <a:ext uri="{FF2B5EF4-FFF2-40B4-BE49-F238E27FC236}">
                    <a16:creationId xmlns:a16="http://schemas.microsoft.com/office/drawing/2014/main" xmlns="" id="{683B3E27-5CEA-4665-AE95-53E3E02BE90B}"/>
                  </a:ext>
                </a:extLst>
              </p:cNvPr>
              <p:cNvSpPr/>
              <p:nvPr/>
            </p:nvSpPr>
            <p:spPr>
              <a:xfrm>
                <a:off x="8502616" y="103218"/>
                <a:ext cx="3500414" cy="246221"/>
              </a:xfrm>
              <a:prstGeom prst="rect">
                <a:avLst/>
              </a:prstGeom>
              <a:solidFill>
                <a:schemeClr val="bg1">
                  <a:lumMod val="50000"/>
                </a:schemeClr>
              </a:solidFill>
            </p:spPr>
            <p:txBody>
              <a:bodyPr wrap="square"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Software as a Service</a:t>
                </a:r>
              </a:p>
            </p:txBody>
          </p:sp>
        </p:grpSp>
        <p:sp>
          <p:nvSpPr>
            <p:cNvPr id="799" name="Rectangle 798">
              <a:extLst>
                <a:ext uri="{FF2B5EF4-FFF2-40B4-BE49-F238E27FC236}">
                  <a16:creationId xmlns:a16="http://schemas.microsoft.com/office/drawing/2014/main" xmlns="" id="{5EB95F04-038D-4A6A-819C-FD0B49733238}"/>
                </a:ext>
              </a:extLst>
            </p:cNvPr>
            <p:cNvSpPr/>
            <p:nvPr/>
          </p:nvSpPr>
          <p:spPr bwMode="auto">
            <a:xfrm>
              <a:off x="8502616" y="1529867"/>
              <a:ext cx="1627632" cy="46481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00" name="Connector: Elbow 34">
              <a:extLst>
                <a:ext uri="{FF2B5EF4-FFF2-40B4-BE49-F238E27FC236}">
                  <a16:creationId xmlns:a16="http://schemas.microsoft.com/office/drawing/2014/main" xmlns="" id="{4B151B1C-8727-499D-AA3F-92C3D3CFF5D8}"/>
                </a:ext>
              </a:extLst>
            </p:cNvPr>
            <p:cNvCxnSpPr>
              <a:endCxn id="1258" idx="1"/>
            </p:cNvCxnSpPr>
            <p:nvPr/>
          </p:nvCxnSpPr>
          <p:spPr>
            <a:xfrm rot="16200000" flipH="1">
              <a:off x="6730003" y="4013600"/>
              <a:ext cx="3818103" cy="101317"/>
            </a:xfrm>
            <a:prstGeom prst="bentConnector2">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1" name="Straight Connector 800">
              <a:extLst>
                <a:ext uri="{FF2B5EF4-FFF2-40B4-BE49-F238E27FC236}">
                  <a16:creationId xmlns:a16="http://schemas.microsoft.com/office/drawing/2014/main" xmlns="" id="{C4D5DBA3-7806-4858-A0EF-EBC3CA3218B5}"/>
                </a:ext>
              </a:extLst>
            </p:cNvPr>
            <p:cNvCxnSpPr>
              <a:cxnSpLocks/>
            </p:cNvCxnSpPr>
            <p:nvPr/>
          </p:nvCxnSpPr>
          <p:spPr>
            <a:xfrm>
              <a:off x="1962293" y="843401"/>
              <a:ext cx="0" cy="768515"/>
            </a:xfrm>
            <a:prstGeom prst="line">
              <a:avLst/>
            </a:prstGeom>
            <a:noFill/>
            <a:ln w="38100" cap="flat" cmpd="sng" algn="ctr">
              <a:solidFill>
                <a:srgbClr val="505050"/>
              </a:solidFill>
              <a:prstDash val="solid"/>
              <a:headEnd type="none"/>
              <a:tailEnd type="none"/>
            </a:ln>
            <a:effectLst/>
          </p:spPr>
        </p:cxnSp>
        <p:cxnSp>
          <p:nvCxnSpPr>
            <p:cNvPr id="802" name="Connector: Elbow 732">
              <a:extLst>
                <a:ext uri="{FF2B5EF4-FFF2-40B4-BE49-F238E27FC236}">
                  <a16:creationId xmlns:a16="http://schemas.microsoft.com/office/drawing/2014/main" xmlns="" id="{D5A8D2D0-54F0-4A7F-8639-B35A00D88B6C}"/>
                </a:ext>
              </a:extLst>
            </p:cNvPr>
            <p:cNvCxnSpPr>
              <a:cxnSpLocks/>
              <a:endCxn id="881" idx="1"/>
            </p:cNvCxnSpPr>
            <p:nvPr/>
          </p:nvCxnSpPr>
          <p:spPr>
            <a:xfrm rot="16200000" flipH="1">
              <a:off x="8930560" y="3238555"/>
              <a:ext cx="2745291" cy="170292"/>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3" name="Connector: Elbow 21">
              <a:extLst>
                <a:ext uri="{FF2B5EF4-FFF2-40B4-BE49-F238E27FC236}">
                  <a16:creationId xmlns:a16="http://schemas.microsoft.com/office/drawing/2014/main" xmlns="" id="{C55BE7C5-C1B1-4448-AAC9-2C854664B595}"/>
                </a:ext>
              </a:extLst>
            </p:cNvPr>
            <p:cNvCxnSpPr>
              <a:cxnSpLocks/>
              <a:endCxn id="886" idx="1"/>
            </p:cNvCxnSpPr>
            <p:nvPr/>
          </p:nvCxnSpPr>
          <p:spPr>
            <a:xfrm flipH="1">
              <a:off x="292459" y="1998162"/>
              <a:ext cx="9641306" cy="1392987"/>
            </a:xfrm>
            <a:prstGeom prst="bentConnector5">
              <a:avLst>
                <a:gd name="adj1" fmla="val 2071"/>
                <a:gd name="adj2" fmla="val 3995"/>
                <a:gd name="adj3" fmla="val 100734"/>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04" name="Rectangle 803">
              <a:extLst>
                <a:ext uri="{FF2B5EF4-FFF2-40B4-BE49-F238E27FC236}">
                  <a16:creationId xmlns:a16="http://schemas.microsoft.com/office/drawing/2014/main" xmlns="" id="{CECADA6B-6F4D-4C04-B176-D9B01338770C}"/>
                </a:ext>
              </a:extLst>
            </p:cNvPr>
            <p:cNvSpPr/>
            <p:nvPr/>
          </p:nvSpPr>
          <p:spPr bwMode="auto">
            <a:xfrm>
              <a:off x="539297" y="4024983"/>
              <a:ext cx="5713221"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Segoe UI" panose="020B0502040204020203" pitchFamily="34" charset="0"/>
              </a:endParaRPr>
            </a:p>
          </p:txBody>
        </p:sp>
        <p:cxnSp>
          <p:nvCxnSpPr>
            <p:cNvPr id="805" name="Connector: Elbow 92">
              <a:extLst>
                <a:ext uri="{FF2B5EF4-FFF2-40B4-BE49-F238E27FC236}">
                  <a16:creationId xmlns:a16="http://schemas.microsoft.com/office/drawing/2014/main" xmlns="" id="{1A740571-9366-437D-B37B-8614158BCB0B}"/>
                </a:ext>
              </a:extLst>
            </p:cNvPr>
            <p:cNvCxnSpPr>
              <a:cxnSpLocks/>
            </p:cNvCxnSpPr>
            <p:nvPr/>
          </p:nvCxnSpPr>
          <p:spPr>
            <a:xfrm flipV="1">
              <a:off x="8287780" y="1715688"/>
              <a:ext cx="2089878" cy="190426"/>
            </a:xfrm>
            <a:prstGeom prst="bentConnector3">
              <a:avLst>
                <a:gd name="adj1" fmla="val 92386"/>
              </a:avLst>
            </a:prstGeom>
            <a:ln w="19050">
              <a:solidFill>
                <a:schemeClr val="tx1">
                  <a:lumMod val="60000"/>
                  <a:lumOff val="4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6" name="TextBox 805">
              <a:extLst>
                <a:ext uri="{FF2B5EF4-FFF2-40B4-BE49-F238E27FC236}">
                  <a16:creationId xmlns:a16="http://schemas.microsoft.com/office/drawing/2014/main" xmlns="" id="{2191215E-3CE0-4784-AFC2-9A50F6E3D8DA}"/>
                </a:ext>
              </a:extLst>
            </p:cNvPr>
            <p:cNvSpPr txBox="1"/>
            <p:nvPr/>
          </p:nvSpPr>
          <p:spPr>
            <a:xfrm>
              <a:off x="450125" y="2389532"/>
              <a:ext cx="1157689" cy="415498"/>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mn-lt"/>
                  <a:ea typeface="+mn-ea"/>
                  <a:cs typeface="+mn-cs"/>
                </a:rPr>
                <a:t>Unmanaged &amp;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mn-lt"/>
                  <a:ea typeface="+mn-ea"/>
                  <a:cs typeface="+mn-cs"/>
                </a:rPr>
                <a:t>Mobile Devices</a:t>
              </a:r>
            </a:p>
          </p:txBody>
        </p:sp>
        <p:grpSp>
          <p:nvGrpSpPr>
            <p:cNvPr id="807" name="Group 806">
              <a:extLst>
                <a:ext uri="{FF2B5EF4-FFF2-40B4-BE49-F238E27FC236}">
                  <a16:creationId xmlns:a16="http://schemas.microsoft.com/office/drawing/2014/main" xmlns="" id="{BFC65816-92B6-45F8-8B56-B9FE7300B40A}"/>
                </a:ext>
              </a:extLst>
            </p:cNvPr>
            <p:cNvGrpSpPr/>
            <p:nvPr/>
          </p:nvGrpSpPr>
          <p:grpSpPr>
            <a:xfrm>
              <a:off x="1351919" y="2856531"/>
              <a:ext cx="382086" cy="288422"/>
              <a:chOff x="7987238" y="1610486"/>
              <a:chExt cx="506061" cy="382007"/>
            </a:xfrm>
          </p:grpSpPr>
          <p:sp>
            <p:nvSpPr>
              <p:cNvPr id="1295" name="Rectangle 1294">
                <a:extLst>
                  <a:ext uri="{FF2B5EF4-FFF2-40B4-BE49-F238E27FC236}">
                    <a16:creationId xmlns:a16="http://schemas.microsoft.com/office/drawing/2014/main" xmlns="" id="{5AD2C425-30AF-4C52-B5B1-5E94C2C675FB}"/>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96" name="Group 1295">
                <a:extLst>
                  <a:ext uri="{FF2B5EF4-FFF2-40B4-BE49-F238E27FC236}">
                    <a16:creationId xmlns:a16="http://schemas.microsoft.com/office/drawing/2014/main" xmlns="" id="{7EBB8728-CD5A-434A-8A9A-E6ED226C7A4A}"/>
                  </a:ext>
                </a:extLst>
              </p:cNvPr>
              <p:cNvGrpSpPr/>
              <p:nvPr/>
            </p:nvGrpSpPr>
            <p:grpSpPr>
              <a:xfrm>
                <a:off x="7987238" y="1610486"/>
                <a:ext cx="498447" cy="382007"/>
                <a:chOff x="9563138" y="2462727"/>
                <a:chExt cx="516394" cy="395761"/>
              </a:xfrm>
            </p:grpSpPr>
            <p:sp>
              <p:nvSpPr>
                <p:cNvPr id="1297" name="monitor">
                  <a:extLst>
                    <a:ext uri="{FF2B5EF4-FFF2-40B4-BE49-F238E27FC236}">
                      <a16:creationId xmlns:a16="http://schemas.microsoft.com/office/drawing/2014/main" xmlns="" id="{8EE55AE6-F0B1-482E-8E59-6746635B7ADD}"/>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grpSp>
              <p:nvGrpSpPr>
                <p:cNvPr id="1298" name="Group 1297">
                  <a:extLst>
                    <a:ext uri="{FF2B5EF4-FFF2-40B4-BE49-F238E27FC236}">
                      <a16:creationId xmlns:a16="http://schemas.microsoft.com/office/drawing/2014/main" xmlns="" id="{576DD4A5-32C0-4CA5-84D2-5B710351B085}"/>
                    </a:ext>
                  </a:extLst>
                </p:cNvPr>
                <p:cNvGrpSpPr/>
                <p:nvPr/>
              </p:nvGrpSpPr>
              <p:grpSpPr>
                <a:xfrm>
                  <a:off x="9746672" y="2545410"/>
                  <a:ext cx="107950" cy="134938"/>
                  <a:chOff x="9444088" y="2885171"/>
                  <a:chExt cx="107950" cy="134938"/>
                </a:xfrm>
                <a:solidFill>
                  <a:schemeClr val="tx1"/>
                </a:solidFill>
              </p:grpSpPr>
              <p:sp>
                <p:nvSpPr>
                  <p:cNvPr id="1299" name="Freeform 26">
                    <a:extLst>
                      <a:ext uri="{FF2B5EF4-FFF2-40B4-BE49-F238E27FC236}">
                        <a16:creationId xmlns:a16="http://schemas.microsoft.com/office/drawing/2014/main" xmlns="" id="{FDBF4EC7-E309-4369-826C-4A23B73BB168}"/>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300" name="Freeform 27">
                    <a:extLst>
                      <a:ext uri="{FF2B5EF4-FFF2-40B4-BE49-F238E27FC236}">
                        <a16:creationId xmlns:a16="http://schemas.microsoft.com/office/drawing/2014/main" xmlns="" id="{7D215946-A8D8-4D3D-9C11-3B9731607E9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grpSp>
          <p:nvGrpSpPr>
            <p:cNvPr id="808" name="Group 807">
              <a:extLst>
                <a:ext uri="{FF2B5EF4-FFF2-40B4-BE49-F238E27FC236}">
                  <a16:creationId xmlns:a16="http://schemas.microsoft.com/office/drawing/2014/main" xmlns="" id="{089A708A-3B38-45E4-AB39-901738503841}"/>
                </a:ext>
              </a:extLst>
            </p:cNvPr>
            <p:cNvGrpSpPr/>
            <p:nvPr/>
          </p:nvGrpSpPr>
          <p:grpSpPr>
            <a:xfrm>
              <a:off x="862671" y="2856531"/>
              <a:ext cx="376337" cy="288423"/>
              <a:chOff x="7398246" y="1610486"/>
              <a:chExt cx="498447" cy="382007"/>
            </a:xfrm>
          </p:grpSpPr>
          <p:sp>
            <p:nvSpPr>
              <p:cNvPr id="1288" name="monitor">
                <a:extLst>
                  <a:ext uri="{FF2B5EF4-FFF2-40B4-BE49-F238E27FC236}">
                    <a16:creationId xmlns:a16="http://schemas.microsoft.com/office/drawing/2014/main" xmlns="" id="{83668721-0993-4A0B-A631-4168280896B6}"/>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1289" name="Rectangle 1288">
                <a:extLst>
                  <a:ext uri="{FF2B5EF4-FFF2-40B4-BE49-F238E27FC236}">
                    <a16:creationId xmlns:a16="http://schemas.microsoft.com/office/drawing/2014/main" xmlns="" id="{B3A549A4-E6C7-4F0D-8B03-2D258939D87F}"/>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90" name="Group 11">
                <a:extLst>
                  <a:ext uri="{FF2B5EF4-FFF2-40B4-BE49-F238E27FC236}">
                    <a16:creationId xmlns:a16="http://schemas.microsoft.com/office/drawing/2014/main" xmlns="" id="{8ACA3025-FD70-48DB-AEE5-CCA2D02A5196}"/>
                  </a:ext>
                </a:extLst>
              </p:cNvPr>
              <p:cNvGrpSpPr>
                <a:grpSpLocks noChangeAspect="1"/>
              </p:cNvGrpSpPr>
              <p:nvPr/>
            </p:nvGrpSpPr>
            <p:grpSpPr bwMode="auto">
              <a:xfrm>
                <a:off x="7581678" y="1714920"/>
                <a:ext cx="111860" cy="111860"/>
                <a:chOff x="5664" y="1835"/>
                <a:chExt cx="73" cy="73"/>
              </a:xfrm>
              <a:solidFill>
                <a:schemeClr val="bg1"/>
              </a:solidFill>
            </p:grpSpPr>
            <p:sp>
              <p:nvSpPr>
                <p:cNvPr id="1291" name="Freeform 12">
                  <a:extLst>
                    <a:ext uri="{FF2B5EF4-FFF2-40B4-BE49-F238E27FC236}">
                      <a16:creationId xmlns:a16="http://schemas.microsoft.com/office/drawing/2014/main" xmlns="" id="{0C3E95F8-D219-4BFA-8264-01DE860974D3}"/>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92" name="Freeform 13">
                  <a:extLst>
                    <a:ext uri="{FF2B5EF4-FFF2-40B4-BE49-F238E27FC236}">
                      <a16:creationId xmlns:a16="http://schemas.microsoft.com/office/drawing/2014/main" xmlns="" id="{313CBC1E-7EFA-4F9F-A0F9-F9A5710B36F1}"/>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93" name="Freeform 14">
                  <a:extLst>
                    <a:ext uri="{FF2B5EF4-FFF2-40B4-BE49-F238E27FC236}">
                      <a16:creationId xmlns:a16="http://schemas.microsoft.com/office/drawing/2014/main" xmlns="" id="{FB7A6C2F-DF5A-4FAC-9925-72EC57F8A713}"/>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94" name="Freeform 15">
                  <a:extLst>
                    <a:ext uri="{FF2B5EF4-FFF2-40B4-BE49-F238E27FC236}">
                      <a16:creationId xmlns:a16="http://schemas.microsoft.com/office/drawing/2014/main" xmlns="" id="{E903A433-6EA5-48A2-B07B-70B1041F1C21}"/>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nvGrpSpPr>
            <p:cNvPr id="809" name="Group 808">
              <a:extLst>
                <a:ext uri="{FF2B5EF4-FFF2-40B4-BE49-F238E27FC236}">
                  <a16:creationId xmlns:a16="http://schemas.microsoft.com/office/drawing/2014/main" xmlns="" id="{5829E5BE-F51B-45D3-8643-8A7E1443DF78}"/>
                </a:ext>
              </a:extLst>
            </p:cNvPr>
            <p:cNvGrpSpPr/>
            <p:nvPr/>
          </p:nvGrpSpPr>
          <p:grpSpPr>
            <a:xfrm>
              <a:off x="590482" y="2856531"/>
              <a:ext cx="160562" cy="266558"/>
              <a:chOff x="7084723" y="1610486"/>
              <a:chExt cx="212660" cy="353049"/>
            </a:xfrm>
          </p:grpSpPr>
          <p:sp>
            <p:nvSpPr>
              <p:cNvPr id="1282" name="Rectangle 1281">
                <a:extLst>
                  <a:ext uri="{FF2B5EF4-FFF2-40B4-BE49-F238E27FC236}">
                    <a16:creationId xmlns:a16="http://schemas.microsoft.com/office/drawing/2014/main" xmlns="" id="{EF3F58B3-1649-4BD0-9763-D182C5225AC0}"/>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83" name="Group 1282">
                <a:extLst>
                  <a:ext uri="{FF2B5EF4-FFF2-40B4-BE49-F238E27FC236}">
                    <a16:creationId xmlns:a16="http://schemas.microsoft.com/office/drawing/2014/main" xmlns="" id="{A3E6CA01-0053-45C3-8263-EA3575453553}"/>
                  </a:ext>
                </a:extLst>
              </p:cNvPr>
              <p:cNvGrpSpPr/>
              <p:nvPr/>
            </p:nvGrpSpPr>
            <p:grpSpPr>
              <a:xfrm>
                <a:off x="7138556" y="1706457"/>
                <a:ext cx="104198" cy="130248"/>
                <a:chOff x="9444088" y="2885171"/>
                <a:chExt cx="107950" cy="134938"/>
              </a:xfrm>
              <a:solidFill>
                <a:schemeClr val="bg1"/>
              </a:solidFill>
            </p:grpSpPr>
            <p:sp>
              <p:nvSpPr>
                <p:cNvPr id="1286" name="Freeform 26">
                  <a:extLst>
                    <a:ext uri="{FF2B5EF4-FFF2-40B4-BE49-F238E27FC236}">
                      <a16:creationId xmlns:a16="http://schemas.microsoft.com/office/drawing/2014/main" xmlns="" id="{78841DC6-425B-4F31-9111-4B867680D0A6}"/>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87" name="Freeform 27">
                  <a:extLst>
                    <a:ext uri="{FF2B5EF4-FFF2-40B4-BE49-F238E27FC236}">
                      <a16:creationId xmlns:a16="http://schemas.microsoft.com/office/drawing/2014/main" xmlns="" id="{3FEDB521-A03B-4597-A969-4771FC3ADAB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sp>
            <p:nvSpPr>
              <p:cNvPr id="1284" name="CellPhone_E8EA">
                <a:extLst>
                  <a:ext uri="{FF2B5EF4-FFF2-40B4-BE49-F238E27FC236}">
                    <a16:creationId xmlns:a16="http://schemas.microsoft.com/office/drawing/2014/main" xmlns="" id="{E29E52BB-AE04-4CA3-8E0A-0AF14A52536E}"/>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cxnSp>
            <p:nvCxnSpPr>
              <p:cNvPr id="1285" name="Straight Connector 1284">
                <a:extLst>
                  <a:ext uri="{FF2B5EF4-FFF2-40B4-BE49-F238E27FC236}">
                    <a16:creationId xmlns:a16="http://schemas.microsoft.com/office/drawing/2014/main" xmlns="" id="{D982DAEA-436F-4289-AE26-0C55E3AD87EB}"/>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10" name="Group 809">
              <a:extLst>
                <a:ext uri="{FF2B5EF4-FFF2-40B4-BE49-F238E27FC236}">
                  <a16:creationId xmlns:a16="http://schemas.microsoft.com/office/drawing/2014/main" xmlns="" id="{EF9351D5-8C9E-4BBB-97CC-59AE145EB32D}"/>
                </a:ext>
              </a:extLst>
            </p:cNvPr>
            <p:cNvGrpSpPr/>
            <p:nvPr/>
          </p:nvGrpSpPr>
          <p:grpSpPr>
            <a:xfrm>
              <a:off x="324558" y="2856531"/>
              <a:ext cx="159961" cy="266558"/>
              <a:chOff x="6490922" y="1610486"/>
              <a:chExt cx="211865" cy="353049"/>
            </a:xfrm>
          </p:grpSpPr>
          <p:sp>
            <p:nvSpPr>
              <p:cNvPr id="1270" name="Rectangle 1269">
                <a:extLst>
                  <a:ext uri="{FF2B5EF4-FFF2-40B4-BE49-F238E27FC236}">
                    <a16:creationId xmlns:a16="http://schemas.microsoft.com/office/drawing/2014/main" xmlns="" id="{FF02EEAA-3AD9-414B-B601-C631234D9292}"/>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71" name="Group 30">
                <a:extLst>
                  <a:ext uri="{FF2B5EF4-FFF2-40B4-BE49-F238E27FC236}">
                    <a16:creationId xmlns:a16="http://schemas.microsoft.com/office/drawing/2014/main" xmlns="" id="{FDB4BF2B-497C-4114-8C3C-7416E3042594}"/>
                  </a:ext>
                </a:extLst>
              </p:cNvPr>
              <p:cNvGrpSpPr>
                <a:grpSpLocks noChangeAspect="1"/>
              </p:cNvGrpSpPr>
              <p:nvPr/>
            </p:nvGrpSpPr>
            <p:grpSpPr bwMode="auto">
              <a:xfrm>
                <a:off x="6545792" y="1729376"/>
                <a:ext cx="111361" cy="115269"/>
                <a:chOff x="5049" y="1841"/>
                <a:chExt cx="57" cy="59"/>
              </a:xfrm>
              <a:solidFill>
                <a:schemeClr val="bg1"/>
              </a:solidFill>
            </p:grpSpPr>
            <p:sp>
              <p:nvSpPr>
                <p:cNvPr id="1274" name="Freeform 31">
                  <a:extLst>
                    <a:ext uri="{FF2B5EF4-FFF2-40B4-BE49-F238E27FC236}">
                      <a16:creationId xmlns:a16="http://schemas.microsoft.com/office/drawing/2014/main" xmlns="" id="{E2E6EC99-3772-49BC-9AD8-11DE0182189C}"/>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5" name="Freeform 32">
                  <a:extLst>
                    <a:ext uri="{FF2B5EF4-FFF2-40B4-BE49-F238E27FC236}">
                      <a16:creationId xmlns:a16="http://schemas.microsoft.com/office/drawing/2014/main" xmlns="" id="{8A37439F-7C9A-4ECC-85C9-96257081C6F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6" name="Freeform 33">
                  <a:extLst>
                    <a:ext uri="{FF2B5EF4-FFF2-40B4-BE49-F238E27FC236}">
                      <a16:creationId xmlns:a16="http://schemas.microsoft.com/office/drawing/2014/main" xmlns="" id="{B9A52CD9-D2F5-4069-B6F0-E4ADC1008ADD}"/>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7" name="Freeform 34">
                  <a:extLst>
                    <a:ext uri="{FF2B5EF4-FFF2-40B4-BE49-F238E27FC236}">
                      <a16:creationId xmlns:a16="http://schemas.microsoft.com/office/drawing/2014/main" xmlns="" id="{7E7EC4C1-8BAC-4F71-8109-852DF2D0E5AC}"/>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8" name="Freeform 35">
                  <a:extLst>
                    <a:ext uri="{FF2B5EF4-FFF2-40B4-BE49-F238E27FC236}">
                      <a16:creationId xmlns:a16="http://schemas.microsoft.com/office/drawing/2014/main" xmlns="" id="{AED8C30E-A911-42B3-BEC5-D89324A78B2B}"/>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9" name="Freeform 36">
                  <a:extLst>
                    <a:ext uri="{FF2B5EF4-FFF2-40B4-BE49-F238E27FC236}">
                      <a16:creationId xmlns:a16="http://schemas.microsoft.com/office/drawing/2014/main" xmlns="" id="{E0AF2846-55FB-4557-A5BA-5EDB2C7B0240}"/>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80" name="Freeform 37">
                  <a:extLst>
                    <a:ext uri="{FF2B5EF4-FFF2-40B4-BE49-F238E27FC236}">
                      <a16:creationId xmlns:a16="http://schemas.microsoft.com/office/drawing/2014/main" xmlns="" id="{FF366A9C-DE89-4B99-A0AE-1FE9ED13A2D3}"/>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81" name="Freeform 38">
                  <a:extLst>
                    <a:ext uri="{FF2B5EF4-FFF2-40B4-BE49-F238E27FC236}">
                      <a16:creationId xmlns:a16="http://schemas.microsoft.com/office/drawing/2014/main" xmlns="" id="{B534C913-7604-4EF9-9E20-C8FF6688E998}"/>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sp>
            <p:nvSpPr>
              <p:cNvPr id="1272" name="CellPhone_E8EA">
                <a:extLst>
                  <a:ext uri="{FF2B5EF4-FFF2-40B4-BE49-F238E27FC236}">
                    <a16:creationId xmlns:a16="http://schemas.microsoft.com/office/drawing/2014/main" xmlns="" id="{5AE27A68-699F-45C4-8365-EC8128D1069F}"/>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cxnSp>
            <p:nvCxnSpPr>
              <p:cNvPr id="1273" name="Straight Connector 1272">
                <a:extLst>
                  <a:ext uri="{FF2B5EF4-FFF2-40B4-BE49-F238E27FC236}">
                    <a16:creationId xmlns:a16="http://schemas.microsoft.com/office/drawing/2014/main" xmlns="" id="{5BADEC6F-7134-4420-8849-943A1EF9754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11" name="Straight Connector 810">
              <a:extLst>
                <a:ext uri="{FF2B5EF4-FFF2-40B4-BE49-F238E27FC236}">
                  <a16:creationId xmlns:a16="http://schemas.microsoft.com/office/drawing/2014/main" xmlns="" id="{A8AEF3C6-E6D8-4E36-9B08-DF580005DEDC}"/>
                </a:ext>
              </a:extLst>
            </p:cNvPr>
            <p:cNvCxnSpPr>
              <a:cxnSpLocks/>
            </p:cNvCxnSpPr>
            <p:nvPr/>
          </p:nvCxnSpPr>
          <p:spPr>
            <a:xfrm>
              <a:off x="1051246"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xmlns="" id="{C5F795F0-981D-49A3-8544-55AF5C2319F3}"/>
                </a:ext>
              </a:extLst>
            </p:cNvPr>
            <p:cNvCxnSpPr>
              <a:cxnSpLocks/>
            </p:cNvCxnSpPr>
            <p:nvPr/>
          </p:nvCxnSpPr>
          <p:spPr>
            <a:xfrm>
              <a:off x="40526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xmlns="" id="{74BBB275-8609-4418-87E8-1CDA392D9E23}"/>
                </a:ext>
              </a:extLst>
            </p:cNvPr>
            <p:cNvCxnSpPr>
              <a:cxnSpLocks/>
            </p:cNvCxnSpPr>
            <p:nvPr/>
          </p:nvCxnSpPr>
          <p:spPr>
            <a:xfrm>
              <a:off x="66650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4" name="Connector: Elbow 310">
              <a:extLst>
                <a:ext uri="{FF2B5EF4-FFF2-40B4-BE49-F238E27FC236}">
                  <a16:creationId xmlns:a16="http://schemas.microsoft.com/office/drawing/2014/main" xmlns="" id="{1894E009-10C6-491B-98D8-5BDCEEB11732}"/>
                </a:ext>
              </a:extLst>
            </p:cNvPr>
            <p:cNvCxnSpPr>
              <a:cxnSpLocks/>
              <a:stCxn id="1197" idx="1"/>
            </p:cNvCxnSpPr>
            <p:nvPr/>
          </p:nvCxnSpPr>
          <p:spPr>
            <a:xfrm rot="10800000" flipV="1">
              <a:off x="1085622" y="501395"/>
              <a:ext cx="7405746" cy="1404719"/>
            </a:xfrm>
            <a:prstGeom prst="bentConnector3">
              <a:avLst>
                <a:gd name="adj1" fmla="val 2926"/>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815" name="Rectangle 814">
              <a:hlinkClick r:id="rId3" tooltip="System Center Configuration Manager provides security capabilities including patching, OS and app deployment, Mobile Device management (via Intune), and more"/>
              <a:extLst>
                <a:ext uri="{FF2B5EF4-FFF2-40B4-BE49-F238E27FC236}">
                  <a16:creationId xmlns:a16="http://schemas.microsoft.com/office/drawing/2014/main" xmlns="" id="{51E6FFD1-9711-4B01-BA9F-47D97A6ECFF8}"/>
                </a:ext>
              </a:extLst>
            </p:cNvPr>
            <p:cNvSpPr/>
            <p:nvPr/>
          </p:nvSpPr>
          <p:spPr>
            <a:xfrm>
              <a:off x="261457" y="4154524"/>
              <a:ext cx="1530548" cy="33111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System Center </a:t>
              </a:r>
              <a:b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b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Configuration Manager</a:t>
              </a:r>
            </a:p>
          </p:txBody>
        </p:sp>
        <p:grpSp>
          <p:nvGrpSpPr>
            <p:cNvPr id="816" name="Group 815">
              <a:extLst>
                <a:ext uri="{FF2B5EF4-FFF2-40B4-BE49-F238E27FC236}">
                  <a16:creationId xmlns:a16="http://schemas.microsoft.com/office/drawing/2014/main" xmlns="" id="{3DC9AED3-2E71-4895-AC21-1264D153E87D}"/>
                </a:ext>
              </a:extLst>
            </p:cNvPr>
            <p:cNvGrpSpPr/>
            <p:nvPr/>
          </p:nvGrpSpPr>
          <p:grpSpPr>
            <a:xfrm>
              <a:off x="10718002" y="541001"/>
              <a:ext cx="1119543" cy="393032"/>
              <a:chOff x="8300454" y="1767006"/>
              <a:chExt cx="1466272" cy="514759"/>
            </a:xfrm>
          </p:grpSpPr>
          <p:pic>
            <p:nvPicPr>
              <p:cNvPr id="1260" name="Picture 1259">
                <a:extLst>
                  <a:ext uri="{FF2B5EF4-FFF2-40B4-BE49-F238E27FC236}">
                    <a16:creationId xmlns:a16="http://schemas.microsoft.com/office/drawing/2014/main" xmlns="" id="{638EDBF6-B953-4C74-81EF-3B731B5B8A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1261" name="Picture 1260">
                <a:extLst>
                  <a:ext uri="{FF2B5EF4-FFF2-40B4-BE49-F238E27FC236}">
                    <a16:creationId xmlns:a16="http://schemas.microsoft.com/office/drawing/2014/main" xmlns="" id="{F02A9BA8-062C-489D-87A1-FC090C12E1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1262" name="Picture 1261">
                <a:extLst>
                  <a:ext uri="{FF2B5EF4-FFF2-40B4-BE49-F238E27FC236}">
                    <a16:creationId xmlns:a16="http://schemas.microsoft.com/office/drawing/2014/main" xmlns="" id="{4D14C96F-B880-43EC-A371-625ECD64E4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1263" name="Picture 1262">
                <a:extLst>
                  <a:ext uri="{FF2B5EF4-FFF2-40B4-BE49-F238E27FC236}">
                    <a16:creationId xmlns:a16="http://schemas.microsoft.com/office/drawing/2014/main" xmlns="" id="{76CF4BC8-DE85-42C6-A189-9BB94EF96AE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1264" name="Picture 1263">
                <a:extLst>
                  <a:ext uri="{FF2B5EF4-FFF2-40B4-BE49-F238E27FC236}">
                    <a16:creationId xmlns:a16="http://schemas.microsoft.com/office/drawing/2014/main" xmlns="" id="{56C7513C-9870-48F8-9A02-0D08D27B1A5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1265" name="Picture 1264">
                <a:extLst>
                  <a:ext uri="{FF2B5EF4-FFF2-40B4-BE49-F238E27FC236}">
                    <a16:creationId xmlns:a16="http://schemas.microsoft.com/office/drawing/2014/main" xmlns="" id="{51E4A419-4928-4271-91BB-E3202E610E3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1266" name="Group 1265">
                <a:extLst>
                  <a:ext uri="{FF2B5EF4-FFF2-40B4-BE49-F238E27FC236}">
                    <a16:creationId xmlns:a16="http://schemas.microsoft.com/office/drawing/2014/main" xmlns="" id="{B592071A-C5F0-4DC4-B32F-5EB42925D1C8}"/>
                  </a:ext>
                </a:extLst>
              </p:cNvPr>
              <p:cNvGrpSpPr/>
              <p:nvPr/>
            </p:nvGrpSpPr>
            <p:grpSpPr>
              <a:xfrm>
                <a:off x="9050410" y="2135001"/>
                <a:ext cx="366784" cy="88889"/>
                <a:chOff x="849398" y="952695"/>
                <a:chExt cx="418521" cy="101429"/>
              </a:xfrm>
              <a:solidFill>
                <a:schemeClr val="tx1">
                  <a:lumMod val="65000"/>
                  <a:lumOff val="35000"/>
                </a:schemeClr>
              </a:solidFill>
            </p:grpSpPr>
            <p:sp>
              <p:nvSpPr>
                <p:cNvPr id="1267" name="Oval 1266">
                  <a:extLst>
                    <a:ext uri="{FF2B5EF4-FFF2-40B4-BE49-F238E27FC236}">
                      <a16:creationId xmlns:a16="http://schemas.microsoft.com/office/drawing/2014/main" xmlns="" id="{2E4E5003-AE36-418E-847A-9CB05C58B530}"/>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68" name="Oval 1267">
                  <a:extLst>
                    <a:ext uri="{FF2B5EF4-FFF2-40B4-BE49-F238E27FC236}">
                      <a16:creationId xmlns:a16="http://schemas.microsoft.com/office/drawing/2014/main" xmlns="" id="{D3369BB6-F6DB-4083-A449-EBF37F2C4869}"/>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69" name="Oval 1268">
                  <a:extLst>
                    <a:ext uri="{FF2B5EF4-FFF2-40B4-BE49-F238E27FC236}">
                      <a16:creationId xmlns:a16="http://schemas.microsoft.com/office/drawing/2014/main" xmlns="" id="{DCDB1B46-8A05-433D-B226-E88FF3E12018}"/>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sp>
          <p:nvSpPr>
            <p:cNvPr id="817" name="Rectangle 816">
              <a:hlinkClick r:id="rId10"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xmlns="" id="{C4DDC3F1-8B51-460F-A4AA-74184895ADCD}"/>
                </a:ext>
              </a:extLst>
            </p:cNvPr>
            <p:cNvSpPr/>
            <p:nvPr/>
          </p:nvSpPr>
          <p:spPr>
            <a:xfrm>
              <a:off x="8795329" y="869158"/>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Customer Lockbox</a:t>
              </a:r>
            </a:p>
          </p:txBody>
        </p:sp>
        <p:sp>
          <p:nvSpPr>
            <p:cNvPr id="818" name="Rectangle 817">
              <a:hlinkClick r:id="rId11"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xmlns="" id="{463EA259-6009-4C93-9158-007EB9CC6612}"/>
                </a:ext>
              </a:extLst>
            </p:cNvPr>
            <p:cNvSpPr/>
            <p:nvPr/>
          </p:nvSpPr>
          <p:spPr>
            <a:xfrm>
              <a:off x="8792072" y="619589"/>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Secure Score</a:t>
              </a:r>
            </a:p>
          </p:txBody>
        </p:sp>
        <p:sp>
          <p:nvSpPr>
            <p:cNvPr id="819" name="Rectangle 818">
              <a:extLst>
                <a:ext uri="{FF2B5EF4-FFF2-40B4-BE49-F238E27FC236}">
                  <a16:creationId xmlns:a16="http://schemas.microsoft.com/office/drawing/2014/main" xmlns="" id="{3E92F583-F400-4B87-A257-E0D0357919B1}"/>
                </a:ext>
              </a:extLst>
            </p:cNvPr>
            <p:cNvSpPr/>
            <p:nvPr/>
          </p:nvSpPr>
          <p:spPr>
            <a:xfrm>
              <a:off x="6451931" y="921549"/>
              <a:ext cx="1803257" cy="922945"/>
            </a:xfrm>
            <a:prstGeom prst="rect">
              <a:avLst/>
            </a:prstGeom>
            <a:noFill/>
            <a:ln w="14224">
              <a:noFill/>
            </a:ln>
          </p:spPr>
          <p:txBody>
            <a:bodyPr wrap="square">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Roadmaps and Guidance</a:t>
              </a:r>
            </a:p>
            <a:p>
              <a:pPr marL="0" marR="0" lvl="0" indent="0" algn="l" defTabSz="914400" rtl="0" eaLnBrk="1" fontAlgn="auto" latinLnBrk="0" hangingPunct="1">
                <a:lnSpc>
                  <a:spcPct val="97000"/>
                </a:lnSpc>
                <a:spcBef>
                  <a:spcPts val="0"/>
                </a:spcBef>
                <a:spcAft>
                  <a:spcPts val="0"/>
                </a:spcAft>
                <a:buClrTx/>
                <a:buSzTx/>
                <a:buFontTx/>
                <a:buNone/>
                <a:tabLst/>
                <a:defRPr/>
              </a:pPr>
              <a:endPar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a:p>
              <a:pPr marL="173736" indent="-173736">
                <a:lnSpc>
                  <a:spcPct val="97000"/>
                </a:lnSpc>
                <a:spcAft>
                  <a:spcPts val="300"/>
                </a:spcAft>
                <a:buFont typeface="+mj-lt"/>
                <a:buAutoNum type="arabicPeriod"/>
                <a:defRPr/>
              </a:pPr>
              <a:r>
                <a:rPr lang="en-US" sz="800" dirty="0">
                  <a:gradFill>
                    <a:gsLst>
                      <a:gs pos="0">
                        <a:srgbClr val="505050">
                          <a:lumMod val="75000"/>
                        </a:srgbClr>
                      </a:gs>
                      <a:gs pos="100000">
                        <a:srgbClr val="505050">
                          <a:lumMod val="75000"/>
                        </a:srgbClr>
                      </a:gs>
                    </a:gsLst>
                    <a:lin ang="5400000" scaled="1"/>
                  </a:gradFill>
                  <a:cs typeface="Segoe UI" panose="020B0502040204020203" pitchFamily="34" charset="0"/>
                  <a:hlinkClick r:id="rId12" tooltip="The Securing Privileged Access (SPA) roadmap guides you through the fastest and most effective way to mitigate credential theft and other attacks to privileged accounts. "/>
                </a:rPr>
                <a:t>Securing Privileged Access</a:t>
              </a:r>
              <a:endParaRPr lang="en-US" sz="800" dirty="0">
                <a:gradFill>
                  <a:gsLst>
                    <a:gs pos="0">
                      <a:srgbClr val="505050">
                        <a:lumMod val="75000"/>
                      </a:srgbClr>
                    </a:gs>
                    <a:gs pos="100000">
                      <a:srgbClr val="505050">
                        <a:lumMod val="75000"/>
                      </a:srgbClr>
                    </a:gs>
                  </a:gsLst>
                  <a:lin ang="5400000" scaled="1"/>
                </a:gradFill>
                <a:cs typeface="Segoe UI" panose="020B0502040204020203" pitchFamily="34" charset="0"/>
              </a:endParaRPr>
            </a:p>
            <a:p>
              <a:pPr marL="173736" indent="-173736">
                <a:lnSpc>
                  <a:spcPct val="97000"/>
                </a:lnSpc>
                <a:spcAft>
                  <a:spcPts val="300"/>
                </a:spcAft>
                <a:buFont typeface="+mj-lt"/>
                <a:buAutoNum type="arabicPeriod"/>
                <a:defRPr/>
              </a:pPr>
              <a:r>
                <a:rPr lang="en-US" sz="800" dirty="0">
                  <a:gradFill>
                    <a:gsLst>
                      <a:gs pos="0">
                        <a:srgbClr val="505050">
                          <a:lumMod val="75000"/>
                        </a:srgbClr>
                      </a:gs>
                      <a:gs pos="100000">
                        <a:srgbClr val="505050">
                          <a:lumMod val="75000"/>
                        </a:srgbClr>
                      </a:gs>
                    </a:gsLst>
                    <a:lin ang="5400000" scaled="1"/>
                  </a:gradFill>
                  <a:cs typeface="Segoe UI" panose="020B0502040204020203" pitchFamily="34" charset="0"/>
                  <a:hlinkClick r:id="rId13" tooltip="The Office 365 Security Roadmap guides you through the fastest and most effective way to protect against current attacks on your assets hosted in Office 365"/>
                </a:rPr>
                <a:t>Office 365 Security</a:t>
              </a:r>
              <a:endParaRPr lang="en-US" sz="800" dirty="0">
                <a:gradFill>
                  <a:gsLst>
                    <a:gs pos="0">
                      <a:srgbClr val="505050">
                        <a:lumMod val="75000"/>
                      </a:srgbClr>
                    </a:gs>
                    <a:gs pos="100000">
                      <a:srgbClr val="505050">
                        <a:lumMod val="75000"/>
                      </a:srgbClr>
                    </a:gs>
                  </a:gsLst>
                  <a:lin ang="5400000" scaled="1"/>
                </a:gradFill>
                <a:cs typeface="Segoe UI" panose="020B0502040204020203" pitchFamily="34" charset="0"/>
              </a:endParaRPr>
            </a:p>
            <a:p>
              <a:pPr marL="173736" indent="-173736">
                <a:lnSpc>
                  <a:spcPct val="97000"/>
                </a:lnSpc>
                <a:spcAft>
                  <a:spcPts val="300"/>
                </a:spcAft>
                <a:buFont typeface="+mj-lt"/>
                <a:buAutoNum type="arabicPeriod"/>
                <a:defRPr/>
              </a:pPr>
              <a:r>
                <a:rPr lang="en-US" sz="800" dirty="0">
                  <a:gradFill>
                    <a:gsLst>
                      <a:gs pos="0">
                        <a:srgbClr val="505050">
                          <a:lumMod val="75000"/>
                        </a:srgbClr>
                      </a:gs>
                      <a:gs pos="100000">
                        <a:srgbClr val="505050">
                          <a:lumMod val="75000"/>
                        </a:srgbClr>
                      </a:gs>
                    </a:gsLst>
                    <a:lin ang="5400000" scaled="1"/>
                  </a:gradFill>
                  <a:cs typeface="Segoe UI" panose="020B0502040204020203" pitchFamily="34" charset="0"/>
                  <a:hlinkClick r:id="rId14" tooltip="The Rapid Cyberattack roadmap guides you through the fastest and most effective mitigations for ransomware and rapid destructive attacks like Wannacrypt and (not)Petya"/>
                </a:rPr>
                <a:t>Rapid Cyberattacks (Wannacrypt/Petya)</a:t>
              </a:r>
              <a:endParaRPr lang="en-US" sz="800" dirty="0">
                <a:gradFill>
                  <a:gsLst>
                    <a:gs pos="0">
                      <a:srgbClr val="505050">
                        <a:lumMod val="75000"/>
                      </a:srgbClr>
                    </a:gs>
                    <a:gs pos="100000">
                      <a:srgbClr val="505050">
                        <a:lumMod val="75000"/>
                      </a:srgbClr>
                    </a:gs>
                  </a:gsLst>
                  <a:lin ang="5400000" scaled="1"/>
                </a:gradFill>
                <a:cs typeface="Segoe UI" panose="020B0502040204020203" pitchFamily="34" charset="0"/>
              </a:endParaRPr>
            </a:p>
          </p:txBody>
        </p:sp>
        <p:sp>
          <p:nvSpPr>
            <p:cNvPr id="820" name="Rectangle 819">
              <a:extLst>
                <a:ext uri="{FF2B5EF4-FFF2-40B4-BE49-F238E27FC236}">
                  <a16:creationId xmlns:a16="http://schemas.microsoft.com/office/drawing/2014/main" xmlns="" id="{17C1F6CF-E499-44BF-8FD8-CCCBC1846237}"/>
                </a:ext>
              </a:extLst>
            </p:cNvPr>
            <p:cNvSpPr/>
            <p:nvPr/>
          </p:nvSpPr>
          <p:spPr bwMode="auto">
            <a:xfrm>
              <a:off x="10375853" y="1519843"/>
              <a:ext cx="1600200" cy="398853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21" name="Rectangle 820">
              <a:hlinkClick r:id="rId15"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xmlns="" id="{232F512B-4073-48D9-888F-D4C61A9BEAB4}"/>
                </a:ext>
              </a:extLst>
            </p:cNvPr>
            <p:cNvSpPr/>
            <p:nvPr/>
          </p:nvSpPr>
          <p:spPr>
            <a:xfrm>
              <a:off x="10445389" y="1543652"/>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Active</a:t>
              </a:r>
              <a:b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b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Directory</a:t>
              </a:r>
            </a:p>
          </p:txBody>
        </p:sp>
        <p:sp>
          <p:nvSpPr>
            <p:cNvPr id="822" name="Rectangle 821">
              <a:hlinkClick r:id="rId16" tooltip="PAWs provide a dedicated secure OS to isolate and protect privileged credentials from common attack vectors (recommended even with a PAM solution). PAWs are also a foundational component of how Microsoft secures cloud services. "/>
              <a:extLst>
                <a:ext uri="{FF2B5EF4-FFF2-40B4-BE49-F238E27FC236}">
                  <a16:creationId xmlns:a16="http://schemas.microsoft.com/office/drawing/2014/main" xmlns="" id="{DA0E1A56-6BCA-4D48-A3D8-5864518B1100}"/>
                </a:ext>
              </a:extLst>
            </p:cNvPr>
            <p:cNvSpPr/>
            <p:nvPr/>
          </p:nvSpPr>
          <p:spPr>
            <a:xfrm>
              <a:off x="2434539" y="5116379"/>
              <a:ext cx="9465941" cy="210312"/>
            </a:xfrm>
            <a:prstGeom prst="rect">
              <a:avLst/>
            </a:prstGeom>
            <a:solidFill>
              <a:srgbClr val="FEECED"/>
            </a:solidFill>
            <a:ln w="14224">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cxnSp>
          <p:nvCxnSpPr>
            <p:cNvPr id="823" name="Straight Connector 822">
              <a:extLst>
                <a:ext uri="{FF2B5EF4-FFF2-40B4-BE49-F238E27FC236}">
                  <a16:creationId xmlns:a16="http://schemas.microsoft.com/office/drawing/2014/main" xmlns="" id="{1FB27A8A-986B-4EE1-A675-365750CE6C35}"/>
                </a:ext>
              </a:extLst>
            </p:cNvPr>
            <p:cNvCxnSpPr>
              <a:cxnSpLocks/>
            </p:cNvCxnSpPr>
            <p:nvPr/>
          </p:nvCxnSpPr>
          <p:spPr>
            <a:xfrm>
              <a:off x="10462464" y="1864220"/>
              <a:ext cx="0" cy="2462749"/>
            </a:xfrm>
            <a:prstGeom prst="lin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4" name="Rectangle 823">
              <a:hlinkClick r:id="rId17"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xmlns="" id="{0D191FAB-41E4-4F33-A585-0EAAB6AEC018}"/>
                </a:ext>
              </a:extLst>
            </p:cNvPr>
            <p:cNvSpPr/>
            <p:nvPr/>
          </p:nvSpPr>
          <p:spPr>
            <a:xfrm>
              <a:off x="10977239" y="4549447"/>
              <a:ext cx="773572" cy="21172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ATP</a:t>
              </a:r>
            </a:p>
          </p:txBody>
        </p:sp>
        <p:cxnSp>
          <p:nvCxnSpPr>
            <p:cNvPr id="825" name="Straight Connector 824">
              <a:extLst>
                <a:ext uri="{FF2B5EF4-FFF2-40B4-BE49-F238E27FC236}">
                  <a16:creationId xmlns:a16="http://schemas.microsoft.com/office/drawing/2014/main" xmlns="" id="{783A7AE9-61E5-4373-ABC1-5A4C811792EC}"/>
                </a:ext>
              </a:extLst>
            </p:cNvPr>
            <p:cNvCxnSpPr>
              <a:cxnSpLocks/>
            </p:cNvCxnSpPr>
            <p:nvPr/>
          </p:nvCxnSpPr>
          <p:spPr>
            <a:xfrm flipH="1">
              <a:off x="10689271" y="4670539"/>
              <a:ext cx="25727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826" name="Rectangle 825">
              <a:extLst>
                <a:ext uri="{FF2B5EF4-FFF2-40B4-BE49-F238E27FC236}">
                  <a16:creationId xmlns:a16="http://schemas.microsoft.com/office/drawing/2014/main" xmlns="" id="{1B6FAF7A-D9DA-47AB-BDE1-4EFFC2A16B0B}"/>
                </a:ext>
              </a:extLst>
            </p:cNvPr>
            <p:cNvSpPr/>
            <p:nvPr/>
          </p:nvSpPr>
          <p:spPr>
            <a:xfrm>
              <a:off x="8502616" y="1510817"/>
              <a:ext cx="1627632" cy="246221"/>
            </a:xfrm>
            <a:prstGeom prst="rect">
              <a:avLst/>
            </a:prstGeom>
            <a:solidFill>
              <a:schemeClr val="accent2"/>
            </a:solidFill>
          </p:spPr>
          <p:txBody>
            <a:bodyPr wrap="square" rIns="914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Information Protection</a:t>
              </a:r>
            </a:p>
          </p:txBody>
        </p:sp>
        <p:grpSp>
          <p:nvGrpSpPr>
            <p:cNvPr id="827" name="Group 826">
              <a:extLst>
                <a:ext uri="{FF2B5EF4-FFF2-40B4-BE49-F238E27FC236}">
                  <a16:creationId xmlns:a16="http://schemas.microsoft.com/office/drawing/2014/main" xmlns="" id="{325B9E10-4B03-43F0-BBB3-2EA2A45A8643}"/>
                </a:ext>
              </a:extLst>
            </p:cNvPr>
            <p:cNvGrpSpPr/>
            <p:nvPr/>
          </p:nvGrpSpPr>
          <p:grpSpPr>
            <a:xfrm>
              <a:off x="8689713" y="5859978"/>
              <a:ext cx="1316736" cy="226665"/>
              <a:chOff x="8958123" y="5771232"/>
              <a:chExt cx="1499616" cy="226665"/>
            </a:xfrm>
            <a:solidFill>
              <a:schemeClr val="bg2"/>
            </a:solidFill>
          </p:grpSpPr>
          <p:sp>
            <p:nvSpPr>
              <p:cNvPr id="1258" name="Rectangle 1257">
                <a:extLst>
                  <a:ext uri="{FF2B5EF4-FFF2-40B4-BE49-F238E27FC236}">
                    <a16:creationId xmlns:a16="http://schemas.microsoft.com/office/drawing/2014/main" xmlns="" id="{830A174F-9E95-463B-98AC-F9DC8339745C}"/>
                  </a:ext>
                </a:extLst>
              </p:cNvPr>
              <p:cNvSpPr/>
              <p:nvPr/>
            </p:nvSpPr>
            <p:spPr>
              <a:xfrm>
                <a:off x="8958123" y="5771232"/>
                <a:ext cx="1499616" cy="226665"/>
              </a:xfrm>
              <a:prstGeom prst="rect">
                <a:avLst/>
              </a:prstGeom>
              <a:solidFill>
                <a:schemeClr val="bg1">
                  <a:lumMod val="95000"/>
                </a:schemeClr>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rIns="45720"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Endpoint DLP</a:t>
                </a:r>
              </a:p>
            </p:txBody>
          </p:sp>
          <p:sp>
            <p:nvSpPr>
              <p:cNvPr id="1259" name="Commitments_EC4D">
                <a:extLst>
                  <a:ext uri="{FF2B5EF4-FFF2-40B4-BE49-F238E27FC236}">
                    <a16:creationId xmlns:a16="http://schemas.microsoft.com/office/drawing/2014/main" xmlns="" id="{867E86FF-1DB0-4664-9661-56B30FAB2EB7}"/>
                  </a:ext>
                </a:extLst>
              </p:cNvPr>
              <p:cNvSpPr>
                <a:spLocks noChangeAspect="1" noEditPoints="1"/>
              </p:cNvSpPr>
              <p:nvPr/>
            </p:nvSpPr>
            <p:spPr bwMode="auto">
              <a:xfrm>
                <a:off x="9028318" y="5842573"/>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952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828" name="Rectangle 827">
              <a:extLst>
                <a:ext uri="{FF2B5EF4-FFF2-40B4-BE49-F238E27FC236}">
                  <a16:creationId xmlns:a16="http://schemas.microsoft.com/office/drawing/2014/main" xmlns="" id="{43FC34BC-F941-4950-8D08-91E9B1A87610}"/>
                </a:ext>
              </a:extLst>
            </p:cNvPr>
            <p:cNvSpPr/>
            <p:nvPr/>
          </p:nvSpPr>
          <p:spPr bwMode="auto">
            <a:xfrm>
              <a:off x="6595327" y="3001954"/>
              <a:ext cx="1627632" cy="31753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29" name="Rectangle 828">
              <a:hlinkClick r:id="rId18"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xmlns="" id="{3E4B678D-9BB9-445E-AEED-FE1F10067B9A}"/>
                </a:ext>
              </a:extLst>
            </p:cNvPr>
            <p:cNvSpPr/>
            <p:nvPr/>
          </p:nvSpPr>
          <p:spPr>
            <a:xfrm>
              <a:off x="6846868" y="3075593"/>
              <a:ext cx="1322358" cy="2498896"/>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noAutofit/>
            </a:bodyPr>
            <a:lstStyle/>
            <a:p>
              <a:pPr marL="0" marR="0" lvl="0" indent="0" algn="l" defTabSz="914400" rtl="0" eaLnBrk="1" fontAlgn="auto" latinLnBrk="0" hangingPunct="1">
                <a:lnSpc>
                  <a:spcPct val="97000"/>
                </a:lnSpc>
                <a:spcBef>
                  <a:spcPts val="0"/>
                </a:spcBef>
                <a:spcAft>
                  <a:spcPts val="300"/>
                </a:spcAft>
                <a:buClrTx/>
                <a:buSzTx/>
                <a:buFontTx/>
                <a:buNone/>
                <a:tabLst/>
                <a:defRPr/>
              </a:pP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830" name="Rectangle 829">
              <a:hlinkClick r:id="rId19" tooltip="The Enhanced Security Administrative Environment (ESAE) provides a high security administrative forest to host PAWS and AD administrator accounts. "/>
              <a:extLst>
                <a:ext uri="{FF2B5EF4-FFF2-40B4-BE49-F238E27FC236}">
                  <a16:creationId xmlns:a16="http://schemas.microsoft.com/office/drawing/2014/main" xmlns="" id="{DC5F2479-200F-49C1-9644-BB640F0C70EF}"/>
                </a:ext>
              </a:extLst>
            </p:cNvPr>
            <p:cNvSpPr/>
            <p:nvPr/>
          </p:nvSpPr>
          <p:spPr>
            <a:xfrm>
              <a:off x="10591727" y="5116379"/>
              <a:ext cx="1308753" cy="210312"/>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ESAE Admin Forest</a:t>
              </a:r>
            </a:p>
          </p:txBody>
        </p:sp>
        <p:sp>
          <p:nvSpPr>
            <p:cNvPr id="831" name="Rectangle 830">
              <a:hlinkClick r:id="rId20"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xmlns="" id="{BB16238B-7335-4D04-860C-07354E2DA1EB}"/>
                </a:ext>
              </a:extLst>
            </p:cNvPr>
            <p:cNvSpPr/>
            <p:nvPr/>
          </p:nvSpPr>
          <p:spPr>
            <a:xfrm>
              <a:off x="2831312" y="5158408"/>
              <a:ext cx="2430474" cy="11939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t" anchorCtr="0">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D41123"/>
                      </a:gs>
                      <a:gs pos="100000">
                        <a:srgbClr val="D41123"/>
                      </a:gs>
                    </a:gsLst>
                    <a:lin ang="5400000" scaled="1"/>
                  </a:gradFill>
                  <a:effectLst/>
                  <a:uLnTx/>
                  <a:uFillTx/>
                  <a:ea typeface="+mn-ea"/>
                  <a:cs typeface="Segoe UI" panose="020B0502040204020203" pitchFamily="34" charset="0"/>
                </a:rPr>
                <a:t>Privileged Access Workstations (PAWs)</a:t>
              </a:r>
            </a:p>
          </p:txBody>
        </p:sp>
        <p:sp>
          <p:nvSpPr>
            <p:cNvPr id="832" name="Laptop_E770">
              <a:extLst>
                <a:ext uri="{FF2B5EF4-FFF2-40B4-BE49-F238E27FC236}">
                  <a16:creationId xmlns:a16="http://schemas.microsoft.com/office/drawing/2014/main" xmlns="" id="{E3D1DD13-DA11-48BB-9944-947005032328}"/>
                </a:ext>
              </a:extLst>
            </p:cNvPr>
            <p:cNvSpPr>
              <a:spLocks noChangeAspect="1" noEditPoints="1"/>
            </p:cNvSpPr>
            <p:nvPr/>
          </p:nvSpPr>
          <p:spPr bwMode="auto">
            <a:xfrm>
              <a:off x="5512435"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833" name="Laptop_E770">
              <a:extLst>
                <a:ext uri="{FF2B5EF4-FFF2-40B4-BE49-F238E27FC236}">
                  <a16:creationId xmlns:a16="http://schemas.microsoft.com/office/drawing/2014/main" xmlns="" id="{A443010F-368B-4AD3-83FC-AC7917F07956}"/>
                </a:ext>
              </a:extLst>
            </p:cNvPr>
            <p:cNvSpPr>
              <a:spLocks noChangeAspect="1" noEditPoints="1"/>
            </p:cNvSpPr>
            <p:nvPr/>
          </p:nvSpPr>
          <p:spPr bwMode="auto">
            <a:xfrm>
              <a:off x="2489841"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834" name="Rectangle 833">
              <a:extLst>
                <a:ext uri="{FF2B5EF4-FFF2-40B4-BE49-F238E27FC236}">
                  <a16:creationId xmlns:a16="http://schemas.microsoft.com/office/drawing/2014/main" xmlns="" id="{BAEFD1F7-2704-46E2-81EB-AFE24783923B}"/>
                </a:ext>
              </a:extLst>
            </p:cNvPr>
            <p:cNvSpPr/>
            <p:nvPr/>
          </p:nvSpPr>
          <p:spPr bwMode="auto">
            <a:xfrm>
              <a:off x="2907396" y="4425394"/>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835" name="Group 834">
              <a:extLst>
                <a:ext uri="{FF2B5EF4-FFF2-40B4-BE49-F238E27FC236}">
                  <a16:creationId xmlns:a16="http://schemas.microsoft.com/office/drawing/2014/main" xmlns="" id="{8D6212BF-48DF-4188-85D0-21D89B778766}"/>
                </a:ext>
              </a:extLst>
            </p:cNvPr>
            <p:cNvGrpSpPr/>
            <p:nvPr/>
          </p:nvGrpSpPr>
          <p:grpSpPr>
            <a:xfrm>
              <a:off x="5403158" y="3175794"/>
              <a:ext cx="764707" cy="694363"/>
              <a:chOff x="4952873" y="3102396"/>
              <a:chExt cx="764707" cy="694363"/>
            </a:xfrm>
          </p:grpSpPr>
          <p:sp>
            <p:nvSpPr>
              <p:cNvPr id="1247" name="Rectangle 1246">
                <a:hlinkClick r:id="rId21"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xmlns="" id="{8B48EC0D-E8B2-4822-A0B3-CF690DA80F13}"/>
                  </a:ext>
                </a:extLst>
              </p:cNvPr>
              <p:cNvSpPr/>
              <p:nvPr/>
            </p:nvSpPr>
            <p:spPr>
              <a:xfrm>
                <a:off x="4952873" y="3102396"/>
                <a:ext cx="764707"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18288" r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 </a:t>
                </a:r>
                <a:b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b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Appliances</a:t>
                </a:r>
              </a:p>
            </p:txBody>
          </p:sp>
          <p:grpSp>
            <p:nvGrpSpPr>
              <p:cNvPr id="1248" name="Group 1247">
                <a:extLst>
                  <a:ext uri="{FF2B5EF4-FFF2-40B4-BE49-F238E27FC236}">
                    <a16:creationId xmlns:a16="http://schemas.microsoft.com/office/drawing/2014/main" xmlns="" id="{AE0522EF-59F8-4201-8B38-AB6774DD8651}"/>
                  </a:ext>
                </a:extLst>
              </p:cNvPr>
              <p:cNvGrpSpPr/>
              <p:nvPr/>
            </p:nvGrpSpPr>
            <p:grpSpPr>
              <a:xfrm>
                <a:off x="5030265" y="3420535"/>
                <a:ext cx="627485" cy="363499"/>
                <a:chOff x="6109711" y="3090710"/>
                <a:chExt cx="627485" cy="363499"/>
              </a:xfrm>
            </p:grpSpPr>
            <p:pic>
              <p:nvPicPr>
                <p:cNvPr id="1249" name="Picture 1248">
                  <a:extLst>
                    <a:ext uri="{FF2B5EF4-FFF2-40B4-BE49-F238E27FC236}">
                      <a16:creationId xmlns:a16="http://schemas.microsoft.com/office/drawing/2014/main" xmlns="" id="{E789CB8D-EF79-4F04-AEB9-BB401CAC3B99}"/>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1250" name="Picture 1249">
                  <a:extLst>
                    <a:ext uri="{FF2B5EF4-FFF2-40B4-BE49-F238E27FC236}">
                      <a16:creationId xmlns:a16="http://schemas.microsoft.com/office/drawing/2014/main" xmlns="" id="{8DA88A3E-8446-475A-9D4D-5B873018DA5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1251" name="Picture 1250">
                  <a:extLst>
                    <a:ext uri="{FF2B5EF4-FFF2-40B4-BE49-F238E27FC236}">
                      <a16:creationId xmlns:a16="http://schemas.microsoft.com/office/drawing/2014/main" xmlns="" id="{18542EE9-DBE3-49C2-B25F-1EBC4CF1FE84}"/>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1252" name="Picture 1251">
                  <a:extLst>
                    <a:ext uri="{FF2B5EF4-FFF2-40B4-BE49-F238E27FC236}">
                      <a16:creationId xmlns:a16="http://schemas.microsoft.com/office/drawing/2014/main" xmlns="" id="{DFDDEE88-6B06-4C7E-893D-67D5B4CAC21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1253" name="Group 1252">
                  <a:extLst>
                    <a:ext uri="{FF2B5EF4-FFF2-40B4-BE49-F238E27FC236}">
                      <a16:creationId xmlns:a16="http://schemas.microsoft.com/office/drawing/2014/main" xmlns="" id="{1D86705C-4908-4323-92FB-7C81F15C9C46}"/>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1255" name="Oval 1254">
                    <a:extLst>
                      <a:ext uri="{FF2B5EF4-FFF2-40B4-BE49-F238E27FC236}">
                        <a16:creationId xmlns:a16="http://schemas.microsoft.com/office/drawing/2014/main" xmlns="" id="{4DC86AFC-F905-440D-8DA7-C7ABF53D304A}"/>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56" name="Oval 1255">
                    <a:extLst>
                      <a:ext uri="{FF2B5EF4-FFF2-40B4-BE49-F238E27FC236}">
                        <a16:creationId xmlns:a16="http://schemas.microsoft.com/office/drawing/2014/main" xmlns="" id="{8EE34B56-4BD7-46FB-B548-1C8FFE495111}"/>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57" name="Oval 1256">
                    <a:extLst>
                      <a:ext uri="{FF2B5EF4-FFF2-40B4-BE49-F238E27FC236}">
                        <a16:creationId xmlns:a16="http://schemas.microsoft.com/office/drawing/2014/main" xmlns="" id="{3694CA44-D4AF-4863-8DA4-20BD46436FE0}"/>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pic>
              <p:nvPicPr>
                <p:cNvPr id="1254" name="Picture 1253">
                  <a:extLst>
                    <a:ext uri="{FF2B5EF4-FFF2-40B4-BE49-F238E27FC236}">
                      <a16:creationId xmlns:a16="http://schemas.microsoft.com/office/drawing/2014/main" xmlns="" id="{137DE8CA-6A4A-4865-995B-E2BA11CF575B}"/>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cxnSp>
          <p:nvCxnSpPr>
            <p:cNvPr id="836" name="Straight Connector 835">
              <a:extLst>
                <a:ext uri="{FF2B5EF4-FFF2-40B4-BE49-F238E27FC236}">
                  <a16:creationId xmlns:a16="http://schemas.microsoft.com/office/drawing/2014/main" xmlns="" id="{607C20CD-E699-4687-837C-621A23DE9CE1}"/>
                </a:ext>
              </a:extLst>
            </p:cNvPr>
            <p:cNvCxnSpPr>
              <a:cxnSpLocks/>
            </p:cNvCxnSpPr>
            <p:nvPr/>
          </p:nvCxnSpPr>
          <p:spPr>
            <a:xfrm flipH="1" flipV="1">
              <a:off x="8349353" y="591958"/>
              <a:ext cx="1083" cy="4524421"/>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837" name="Straight Connector 836">
              <a:extLst>
                <a:ext uri="{FF2B5EF4-FFF2-40B4-BE49-F238E27FC236}">
                  <a16:creationId xmlns:a16="http://schemas.microsoft.com/office/drawing/2014/main" xmlns="" id="{84CF4A6C-1699-4DBE-B12C-DCFE9D492D2B}"/>
                </a:ext>
              </a:extLst>
            </p:cNvPr>
            <p:cNvCxnSpPr>
              <a:cxnSpLocks/>
            </p:cNvCxnSpPr>
            <p:nvPr/>
          </p:nvCxnSpPr>
          <p:spPr>
            <a:xfrm flipH="1">
              <a:off x="8351319" y="575104"/>
              <a:ext cx="119111"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838" name="Group 837">
              <a:extLst>
                <a:ext uri="{FF2B5EF4-FFF2-40B4-BE49-F238E27FC236}">
                  <a16:creationId xmlns:a16="http://schemas.microsoft.com/office/drawing/2014/main" xmlns="" id="{F7160ACE-7B4C-45EB-9A58-FF0126B35852}"/>
                </a:ext>
              </a:extLst>
            </p:cNvPr>
            <p:cNvGrpSpPr/>
            <p:nvPr/>
          </p:nvGrpSpPr>
          <p:grpSpPr>
            <a:xfrm>
              <a:off x="4366364" y="3547430"/>
              <a:ext cx="370338" cy="327772"/>
              <a:chOff x="4723767" y="3080378"/>
              <a:chExt cx="439858" cy="389301"/>
            </a:xfrm>
          </p:grpSpPr>
          <p:pic>
            <p:nvPicPr>
              <p:cNvPr id="1239" name="Picture 1238">
                <a:extLst>
                  <a:ext uri="{FF2B5EF4-FFF2-40B4-BE49-F238E27FC236}">
                    <a16:creationId xmlns:a16="http://schemas.microsoft.com/office/drawing/2014/main" xmlns="" id="{AC4D97CD-ACA8-4170-8C77-7F9D3EA7DBCE}"/>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240" name="Group 1239">
                <a:extLst>
                  <a:ext uri="{FF2B5EF4-FFF2-40B4-BE49-F238E27FC236}">
                    <a16:creationId xmlns:a16="http://schemas.microsoft.com/office/drawing/2014/main" xmlns="" id="{7E096FC3-A8AB-44D7-B8D1-2D794A1DEA11}"/>
                  </a:ext>
                </a:extLst>
              </p:cNvPr>
              <p:cNvGrpSpPr/>
              <p:nvPr/>
            </p:nvGrpSpPr>
            <p:grpSpPr>
              <a:xfrm>
                <a:off x="4723767" y="3080378"/>
                <a:ext cx="439858" cy="389301"/>
                <a:chOff x="3131835" y="4047725"/>
                <a:chExt cx="439858" cy="389301"/>
              </a:xfrm>
            </p:grpSpPr>
            <p:grpSp>
              <p:nvGrpSpPr>
                <p:cNvPr id="1241" name="Group 1240">
                  <a:extLst>
                    <a:ext uri="{FF2B5EF4-FFF2-40B4-BE49-F238E27FC236}">
                      <a16:creationId xmlns:a16="http://schemas.microsoft.com/office/drawing/2014/main" xmlns="" id="{603ACBF0-4791-46D1-8877-6BF43FAA0A34}"/>
                    </a:ext>
                  </a:extLst>
                </p:cNvPr>
                <p:cNvGrpSpPr/>
                <p:nvPr/>
              </p:nvGrpSpPr>
              <p:grpSpPr>
                <a:xfrm>
                  <a:off x="3131835" y="4047725"/>
                  <a:ext cx="182560" cy="348911"/>
                  <a:chOff x="2136298" y="4226790"/>
                  <a:chExt cx="196678" cy="375893"/>
                </a:xfrm>
              </p:grpSpPr>
              <p:sp>
                <p:nvSpPr>
                  <p:cNvPr id="1245" name="Rectangle 1244">
                    <a:extLst>
                      <a:ext uri="{FF2B5EF4-FFF2-40B4-BE49-F238E27FC236}">
                        <a16:creationId xmlns:a16="http://schemas.microsoft.com/office/drawing/2014/main" xmlns="" id="{87EFA601-FD9E-4D5D-8FFD-CBD9B5212D2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46" name="server">
                    <a:extLst>
                      <a:ext uri="{FF2B5EF4-FFF2-40B4-BE49-F238E27FC236}">
                        <a16:creationId xmlns:a16="http://schemas.microsoft.com/office/drawing/2014/main" xmlns="" id="{EDE8AC5B-7EEB-40A1-9A6A-49737AF8575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242" name="Oval 1241">
                  <a:extLst>
                    <a:ext uri="{FF2B5EF4-FFF2-40B4-BE49-F238E27FC236}">
                      <a16:creationId xmlns:a16="http://schemas.microsoft.com/office/drawing/2014/main" xmlns="" id="{E669F53A-DF4D-4F6F-8215-054195ECAC1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243" name="Picture 1242">
                  <a:extLst>
                    <a:ext uri="{FF2B5EF4-FFF2-40B4-BE49-F238E27FC236}">
                      <a16:creationId xmlns:a16="http://schemas.microsoft.com/office/drawing/2014/main" xmlns="" id="{5EF35BED-A8F0-46B3-872D-4BA54321A35B}"/>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44" name="Freeform 6">
                  <a:extLst>
                    <a:ext uri="{FF2B5EF4-FFF2-40B4-BE49-F238E27FC236}">
                      <a16:creationId xmlns:a16="http://schemas.microsoft.com/office/drawing/2014/main" xmlns="" id="{34A491C2-1FD1-416E-9510-2116BB52E1E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grpSp>
          <p:nvGrpSpPr>
            <p:cNvPr id="839" name="Group 838">
              <a:extLst>
                <a:ext uri="{FF2B5EF4-FFF2-40B4-BE49-F238E27FC236}">
                  <a16:creationId xmlns:a16="http://schemas.microsoft.com/office/drawing/2014/main" xmlns="" id="{7B9BE697-26B5-41AB-8E29-5C6F7B140006}"/>
                </a:ext>
              </a:extLst>
            </p:cNvPr>
            <p:cNvGrpSpPr/>
            <p:nvPr/>
          </p:nvGrpSpPr>
          <p:grpSpPr>
            <a:xfrm>
              <a:off x="3777220" y="3547430"/>
              <a:ext cx="370338" cy="327772"/>
              <a:chOff x="4723767" y="3080378"/>
              <a:chExt cx="439858" cy="389301"/>
            </a:xfrm>
          </p:grpSpPr>
          <p:pic>
            <p:nvPicPr>
              <p:cNvPr id="1231" name="Picture 1230">
                <a:extLst>
                  <a:ext uri="{FF2B5EF4-FFF2-40B4-BE49-F238E27FC236}">
                    <a16:creationId xmlns:a16="http://schemas.microsoft.com/office/drawing/2014/main" xmlns="" id="{915EC2B4-9841-4A3D-A13A-81A78491D057}"/>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232" name="Group 1231">
                <a:extLst>
                  <a:ext uri="{FF2B5EF4-FFF2-40B4-BE49-F238E27FC236}">
                    <a16:creationId xmlns:a16="http://schemas.microsoft.com/office/drawing/2014/main" xmlns="" id="{003C0D33-B8C2-46C1-9173-157D9CE6B07B}"/>
                  </a:ext>
                </a:extLst>
              </p:cNvPr>
              <p:cNvGrpSpPr/>
              <p:nvPr/>
            </p:nvGrpSpPr>
            <p:grpSpPr>
              <a:xfrm>
                <a:off x="4723767" y="3080378"/>
                <a:ext cx="439858" cy="389301"/>
                <a:chOff x="3131835" y="4047725"/>
                <a:chExt cx="439858" cy="389301"/>
              </a:xfrm>
            </p:grpSpPr>
            <p:grpSp>
              <p:nvGrpSpPr>
                <p:cNvPr id="1233" name="Group 1232">
                  <a:extLst>
                    <a:ext uri="{FF2B5EF4-FFF2-40B4-BE49-F238E27FC236}">
                      <a16:creationId xmlns:a16="http://schemas.microsoft.com/office/drawing/2014/main" xmlns="" id="{CF6F55E2-C9B2-4A1E-B06E-B6C023D03929}"/>
                    </a:ext>
                  </a:extLst>
                </p:cNvPr>
                <p:cNvGrpSpPr/>
                <p:nvPr/>
              </p:nvGrpSpPr>
              <p:grpSpPr>
                <a:xfrm>
                  <a:off x="3131835" y="4047725"/>
                  <a:ext cx="182560" cy="348911"/>
                  <a:chOff x="2136298" y="4226790"/>
                  <a:chExt cx="196678" cy="375893"/>
                </a:xfrm>
              </p:grpSpPr>
              <p:sp>
                <p:nvSpPr>
                  <p:cNvPr id="1237" name="Rectangle 1236">
                    <a:extLst>
                      <a:ext uri="{FF2B5EF4-FFF2-40B4-BE49-F238E27FC236}">
                        <a16:creationId xmlns:a16="http://schemas.microsoft.com/office/drawing/2014/main" xmlns="" id="{6154AC2F-DA5B-47A2-93E6-529AF8BC187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38" name="server">
                    <a:extLst>
                      <a:ext uri="{FF2B5EF4-FFF2-40B4-BE49-F238E27FC236}">
                        <a16:creationId xmlns:a16="http://schemas.microsoft.com/office/drawing/2014/main" xmlns="" id="{16EC4974-35DF-4BF8-9978-9C96B28EDBD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234" name="Oval 1233">
                  <a:extLst>
                    <a:ext uri="{FF2B5EF4-FFF2-40B4-BE49-F238E27FC236}">
                      <a16:creationId xmlns:a16="http://schemas.microsoft.com/office/drawing/2014/main" xmlns="" id="{C1AEE6E6-9AFE-4FC0-A3FD-EF5BFB3F6B07}"/>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235" name="Picture 1234">
                  <a:extLst>
                    <a:ext uri="{FF2B5EF4-FFF2-40B4-BE49-F238E27FC236}">
                      <a16:creationId xmlns:a16="http://schemas.microsoft.com/office/drawing/2014/main" xmlns="" id="{D739B82B-3215-4F0F-831B-AAA3C73A7268}"/>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36" name="Freeform 6">
                  <a:extLst>
                    <a:ext uri="{FF2B5EF4-FFF2-40B4-BE49-F238E27FC236}">
                      <a16:creationId xmlns:a16="http://schemas.microsoft.com/office/drawing/2014/main" xmlns="" id="{33346D4F-7832-4AE9-97ED-1BB54263221F}"/>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sp>
          <p:nvSpPr>
            <p:cNvPr id="840" name="Rectangle 10">
              <a:extLst>
                <a:ext uri="{FF2B5EF4-FFF2-40B4-BE49-F238E27FC236}">
                  <a16:creationId xmlns:a16="http://schemas.microsoft.com/office/drawing/2014/main" xmlns="" id="{6D5A3232-7F2D-46ED-8C82-BF7A9D46C38B}"/>
                </a:ext>
              </a:extLst>
            </p:cNvPr>
            <p:cNvSpPr/>
            <p:nvPr/>
          </p:nvSpPr>
          <p:spPr bwMode="auto">
            <a:xfrm>
              <a:off x="5013285" y="3073735"/>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3C6C"/>
                </a:solidFill>
                <a:effectLst/>
                <a:uLnTx/>
                <a:uFillTx/>
                <a:ea typeface="Segoe UI" pitchFamily="34" charset="0"/>
                <a:cs typeface="Segoe UI" pitchFamily="34" charset="0"/>
              </a:endParaRPr>
            </a:p>
          </p:txBody>
        </p:sp>
        <p:sp>
          <p:nvSpPr>
            <p:cNvPr id="841" name="Rectangle 10">
              <a:extLst>
                <a:ext uri="{FF2B5EF4-FFF2-40B4-BE49-F238E27FC236}">
                  <a16:creationId xmlns:a16="http://schemas.microsoft.com/office/drawing/2014/main" xmlns="" id="{FFD19AD5-46B0-4C41-928B-A66A4D5912AD}"/>
                </a:ext>
              </a:extLst>
            </p:cNvPr>
            <p:cNvSpPr/>
            <p:nvPr/>
          </p:nvSpPr>
          <p:spPr bwMode="auto">
            <a:xfrm rot="10800000">
              <a:off x="4827582" y="3074649"/>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42" name="Rectangle 115">
              <a:extLst>
                <a:ext uri="{FF2B5EF4-FFF2-40B4-BE49-F238E27FC236}">
                  <a16:creationId xmlns:a16="http://schemas.microsoft.com/office/drawing/2014/main" xmlns="" id="{22B9AE6C-27F6-4AFE-9162-A0514AAD05F0}"/>
                </a:ext>
              </a:extLst>
            </p:cNvPr>
            <p:cNvSpPr/>
            <p:nvPr/>
          </p:nvSpPr>
          <p:spPr bwMode="auto">
            <a:xfrm>
              <a:off x="4830384" y="3791227"/>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843" name="Rectangle 115">
              <a:extLst>
                <a:ext uri="{FF2B5EF4-FFF2-40B4-BE49-F238E27FC236}">
                  <a16:creationId xmlns:a16="http://schemas.microsoft.com/office/drawing/2014/main" xmlns="" id="{81DABEDA-3853-49F9-A385-DFDC4183D6CB}"/>
                </a:ext>
              </a:extLst>
            </p:cNvPr>
            <p:cNvSpPr/>
            <p:nvPr/>
          </p:nvSpPr>
          <p:spPr bwMode="auto">
            <a:xfrm flipH="1">
              <a:off x="5056325" y="3788853"/>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pic>
          <p:nvPicPr>
            <p:cNvPr id="844" name="Graphic 606">
              <a:extLst>
                <a:ext uri="{FF2B5EF4-FFF2-40B4-BE49-F238E27FC236}">
                  <a16:creationId xmlns:a16="http://schemas.microsoft.com/office/drawing/2014/main" xmlns="" id="{B357B54B-824E-4012-A8CD-4F858D8A0189}"/>
                </a:ext>
              </a:extLst>
            </p:cNvPr>
            <p:cNvPicPr>
              <a:picLocks noChangeAspect="1"/>
            </p:cNvPicPr>
            <p:nvPr/>
          </p:nvPicPr>
          <p:blipFill>
            <a:blip/>
            <a:stretch>
              <a:fillRect/>
            </a:stretch>
          </p:blipFill>
          <p:spPr>
            <a:xfrm rot="16200000">
              <a:off x="6186094" y="3864658"/>
              <a:ext cx="373956" cy="101989"/>
            </a:xfrm>
            <a:prstGeom prst="rect">
              <a:avLst/>
            </a:prstGeom>
          </p:spPr>
        </p:pic>
        <p:grpSp>
          <p:nvGrpSpPr>
            <p:cNvPr id="845" name="Group 844">
              <a:extLst>
                <a:ext uri="{FF2B5EF4-FFF2-40B4-BE49-F238E27FC236}">
                  <a16:creationId xmlns:a16="http://schemas.microsoft.com/office/drawing/2014/main" xmlns="" id="{07A89111-815C-4E3E-B908-29E81FD27153}"/>
                </a:ext>
              </a:extLst>
            </p:cNvPr>
            <p:cNvGrpSpPr/>
            <p:nvPr/>
          </p:nvGrpSpPr>
          <p:grpSpPr>
            <a:xfrm>
              <a:off x="4940299" y="3547430"/>
              <a:ext cx="370338" cy="327772"/>
              <a:chOff x="4723767" y="3080378"/>
              <a:chExt cx="439858" cy="389301"/>
            </a:xfrm>
          </p:grpSpPr>
          <p:pic>
            <p:nvPicPr>
              <p:cNvPr id="1223" name="Picture 1222">
                <a:extLst>
                  <a:ext uri="{FF2B5EF4-FFF2-40B4-BE49-F238E27FC236}">
                    <a16:creationId xmlns:a16="http://schemas.microsoft.com/office/drawing/2014/main" xmlns="" id="{97330FDC-C486-4918-B985-8DF889619523}"/>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224" name="Group 1223">
                <a:extLst>
                  <a:ext uri="{FF2B5EF4-FFF2-40B4-BE49-F238E27FC236}">
                    <a16:creationId xmlns:a16="http://schemas.microsoft.com/office/drawing/2014/main" xmlns="" id="{9CEC46AC-FDAF-4D4D-A745-9EC37156BCB2}"/>
                  </a:ext>
                </a:extLst>
              </p:cNvPr>
              <p:cNvGrpSpPr/>
              <p:nvPr/>
            </p:nvGrpSpPr>
            <p:grpSpPr>
              <a:xfrm>
                <a:off x="4723767" y="3080378"/>
                <a:ext cx="439858" cy="389301"/>
                <a:chOff x="3131835" y="4047725"/>
                <a:chExt cx="439858" cy="389301"/>
              </a:xfrm>
            </p:grpSpPr>
            <p:grpSp>
              <p:nvGrpSpPr>
                <p:cNvPr id="1225" name="Group 1224">
                  <a:extLst>
                    <a:ext uri="{FF2B5EF4-FFF2-40B4-BE49-F238E27FC236}">
                      <a16:creationId xmlns:a16="http://schemas.microsoft.com/office/drawing/2014/main" xmlns="" id="{BF4D4ECF-6516-4F09-A7B6-22A8B6EAF3F3}"/>
                    </a:ext>
                  </a:extLst>
                </p:cNvPr>
                <p:cNvGrpSpPr/>
                <p:nvPr/>
              </p:nvGrpSpPr>
              <p:grpSpPr>
                <a:xfrm>
                  <a:off x="3131835" y="4047725"/>
                  <a:ext cx="182560" cy="348911"/>
                  <a:chOff x="2136298" y="4226790"/>
                  <a:chExt cx="196678" cy="375893"/>
                </a:xfrm>
              </p:grpSpPr>
              <p:sp>
                <p:nvSpPr>
                  <p:cNvPr id="1229" name="Rectangle 1228">
                    <a:extLst>
                      <a:ext uri="{FF2B5EF4-FFF2-40B4-BE49-F238E27FC236}">
                        <a16:creationId xmlns:a16="http://schemas.microsoft.com/office/drawing/2014/main" xmlns="" id="{F4E49CA2-BDB0-491C-B0C3-0B815366D76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30" name="server">
                    <a:extLst>
                      <a:ext uri="{FF2B5EF4-FFF2-40B4-BE49-F238E27FC236}">
                        <a16:creationId xmlns:a16="http://schemas.microsoft.com/office/drawing/2014/main" xmlns="" id="{908D9736-3389-4037-86CE-495CCDB816F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226" name="Oval 1225">
                  <a:extLst>
                    <a:ext uri="{FF2B5EF4-FFF2-40B4-BE49-F238E27FC236}">
                      <a16:creationId xmlns:a16="http://schemas.microsoft.com/office/drawing/2014/main" xmlns="" id="{D8960E09-FAB7-426D-8743-82C8E0258493}"/>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227" name="Picture 1226">
                  <a:extLst>
                    <a:ext uri="{FF2B5EF4-FFF2-40B4-BE49-F238E27FC236}">
                      <a16:creationId xmlns:a16="http://schemas.microsoft.com/office/drawing/2014/main" xmlns="" id="{E61D430D-6764-40F4-A135-5FA8B1335F5E}"/>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28" name="Freeform 6">
                  <a:extLst>
                    <a:ext uri="{FF2B5EF4-FFF2-40B4-BE49-F238E27FC236}">
                      <a16:creationId xmlns:a16="http://schemas.microsoft.com/office/drawing/2014/main" xmlns="" id="{C153E579-C699-4076-AC2E-CFF21CF4E83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sp>
          <p:nvSpPr>
            <p:cNvPr id="846" name="Rectangle 115">
              <a:extLst>
                <a:ext uri="{FF2B5EF4-FFF2-40B4-BE49-F238E27FC236}">
                  <a16:creationId xmlns:a16="http://schemas.microsoft.com/office/drawing/2014/main" xmlns="" id="{5DDCE182-8101-4D57-AF92-321612D69778}"/>
                </a:ext>
              </a:extLst>
            </p:cNvPr>
            <p:cNvSpPr/>
            <p:nvPr/>
          </p:nvSpPr>
          <p:spPr bwMode="auto">
            <a:xfrm>
              <a:off x="6172966" y="3073735"/>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849" name="Rectangle 115">
              <a:extLst>
                <a:ext uri="{FF2B5EF4-FFF2-40B4-BE49-F238E27FC236}">
                  <a16:creationId xmlns:a16="http://schemas.microsoft.com/office/drawing/2014/main" xmlns="" id="{CA692FC8-B1B1-407E-9EFE-83FF46D9C96B}"/>
                </a:ext>
              </a:extLst>
            </p:cNvPr>
            <p:cNvSpPr/>
            <p:nvPr/>
          </p:nvSpPr>
          <p:spPr bwMode="auto">
            <a:xfrm flipV="1">
              <a:off x="6171305" y="3568728"/>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pic>
          <p:nvPicPr>
            <p:cNvPr id="850" name="Graphic 136">
              <a:extLst>
                <a:ext uri="{FF2B5EF4-FFF2-40B4-BE49-F238E27FC236}">
                  <a16:creationId xmlns:a16="http://schemas.microsoft.com/office/drawing/2014/main" xmlns="" id="{929BA507-8B5F-4AA7-A450-057145620696}"/>
                </a:ext>
              </a:extLst>
            </p:cNvPr>
            <p:cNvPicPr>
              <a:picLocks noChangeAspect="1"/>
            </p:cNvPicPr>
            <p:nvPr/>
          </p:nvPicPr>
          <p:blipFill>
            <a:blip/>
            <a:stretch>
              <a:fillRect/>
            </a:stretch>
          </p:blipFill>
          <p:spPr>
            <a:xfrm>
              <a:off x="6290885" y="3617842"/>
              <a:ext cx="155363" cy="144264"/>
            </a:xfrm>
            <a:prstGeom prst="rect">
              <a:avLst/>
            </a:prstGeom>
          </p:spPr>
        </p:pic>
        <p:grpSp>
          <p:nvGrpSpPr>
            <p:cNvPr id="851" name="Group 850">
              <a:extLst>
                <a:ext uri="{FF2B5EF4-FFF2-40B4-BE49-F238E27FC236}">
                  <a16:creationId xmlns:a16="http://schemas.microsoft.com/office/drawing/2014/main" xmlns="" id="{20A24230-FAAD-4142-93D9-29BD7408BC32}"/>
                </a:ext>
              </a:extLst>
            </p:cNvPr>
            <p:cNvGrpSpPr/>
            <p:nvPr/>
          </p:nvGrpSpPr>
          <p:grpSpPr>
            <a:xfrm>
              <a:off x="2479888" y="3223015"/>
              <a:ext cx="1253911" cy="182880"/>
              <a:chOff x="2479888" y="3223015"/>
              <a:chExt cx="1253911" cy="182880"/>
            </a:xfrm>
          </p:grpSpPr>
          <p:sp>
            <p:nvSpPr>
              <p:cNvPr id="1220" name="Rectangle 1219">
                <a:extLst>
                  <a:ext uri="{FF2B5EF4-FFF2-40B4-BE49-F238E27FC236}">
                    <a16:creationId xmlns:a16="http://schemas.microsoft.com/office/drawing/2014/main" xmlns="" id="{165F883C-3213-47A6-9EAA-9E6D0433D0A6}"/>
                  </a:ext>
                </a:extLst>
              </p:cNvPr>
              <p:cNvSpPr/>
              <p:nvPr/>
            </p:nvSpPr>
            <p:spPr>
              <a:xfrm>
                <a:off x="2479888" y="3223015"/>
                <a:ext cx="1253911" cy="18288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NGFW</a:t>
                </a:r>
              </a:p>
            </p:txBody>
          </p:sp>
          <p:pic>
            <p:nvPicPr>
              <p:cNvPr id="1221" name="Graphic 676">
                <a:extLst>
                  <a:ext uri="{FF2B5EF4-FFF2-40B4-BE49-F238E27FC236}">
                    <a16:creationId xmlns:a16="http://schemas.microsoft.com/office/drawing/2014/main" xmlns="" id="{DD69935D-7AC7-4CFD-AD89-E5E87B0675FD}"/>
                  </a:ext>
                </a:extLst>
              </p:cNvPr>
              <p:cNvPicPr>
                <a:picLocks noChangeAspect="1"/>
              </p:cNvPicPr>
              <p:nvPr/>
            </p:nvPicPr>
            <p:blipFill>
              <a:blip/>
              <a:stretch>
                <a:fillRect/>
              </a:stretch>
            </p:blipFill>
            <p:spPr>
              <a:xfrm>
                <a:off x="3216734" y="3249297"/>
                <a:ext cx="155363" cy="144264"/>
              </a:xfrm>
              <a:prstGeom prst="rect">
                <a:avLst/>
              </a:prstGeom>
            </p:spPr>
          </p:pic>
          <p:sp>
            <p:nvSpPr>
              <p:cNvPr id="1222" name="Commitments_EC4D">
                <a:extLst>
                  <a:ext uri="{FF2B5EF4-FFF2-40B4-BE49-F238E27FC236}">
                    <a16:creationId xmlns:a16="http://schemas.microsoft.com/office/drawing/2014/main" xmlns="" id="{C958996F-57E6-494D-B883-4E65280A7B8B}"/>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pic>
          <p:nvPicPr>
            <p:cNvPr id="852" name="Graphic 615">
              <a:extLst>
                <a:ext uri="{FF2B5EF4-FFF2-40B4-BE49-F238E27FC236}">
                  <a16:creationId xmlns:a16="http://schemas.microsoft.com/office/drawing/2014/main" xmlns="" id="{AD81CF5A-A9BA-449A-BBA3-9A6A6DF45C49}"/>
                </a:ext>
              </a:extLst>
            </p:cNvPr>
            <p:cNvPicPr>
              <a:picLocks noChangeAspect="1"/>
            </p:cNvPicPr>
            <p:nvPr/>
          </p:nvPicPr>
          <p:blipFill>
            <a:blip/>
            <a:stretch>
              <a:fillRect/>
            </a:stretch>
          </p:blipFill>
          <p:spPr>
            <a:xfrm>
              <a:off x="6297925" y="3060980"/>
              <a:ext cx="155363" cy="144264"/>
            </a:xfrm>
            <a:prstGeom prst="rect">
              <a:avLst/>
            </a:prstGeom>
          </p:spPr>
        </p:pic>
        <p:grpSp>
          <p:nvGrpSpPr>
            <p:cNvPr id="853" name="Group 852">
              <a:extLst>
                <a:ext uri="{FF2B5EF4-FFF2-40B4-BE49-F238E27FC236}">
                  <a16:creationId xmlns:a16="http://schemas.microsoft.com/office/drawing/2014/main" xmlns="" id="{D2A4DE7F-EF4F-4F7E-801D-650E1FEB6053}"/>
                </a:ext>
              </a:extLst>
            </p:cNvPr>
            <p:cNvGrpSpPr/>
            <p:nvPr/>
          </p:nvGrpSpPr>
          <p:grpSpPr>
            <a:xfrm>
              <a:off x="2472453" y="3426320"/>
              <a:ext cx="914401" cy="589489"/>
              <a:chOff x="2144445" y="2936036"/>
              <a:chExt cx="965180" cy="589489"/>
            </a:xfrm>
          </p:grpSpPr>
          <p:sp>
            <p:nvSpPr>
              <p:cNvPr id="1214" name="Rectangle 1213">
                <a:extLst>
                  <a:ext uri="{FF2B5EF4-FFF2-40B4-BE49-F238E27FC236}">
                    <a16:creationId xmlns:a16="http://schemas.microsoft.com/office/drawing/2014/main" xmlns="" id="{A029A06F-AE8A-4377-A597-25D203344D73}"/>
                  </a:ext>
                </a:extLst>
              </p:cNvPr>
              <p:cNvSpPr/>
              <p:nvPr/>
            </p:nvSpPr>
            <p:spPr>
              <a:xfrm>
                <a:off x="2144445" y="3342645"/>
                <a:ext cx="965179" cy="18288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IPS</a:t>
                </a:r>
              </a:p>
            </p:txBody>
          </p:sp>
          <p:sp>
            <p:nvSpPr>
              <p:cNvPr id="1215" name="Rectangle 1214">
                <a:extLst>
                  <a:ext uri="{FF2B5EF4-FFF2-40B4-BE49-F238E27FC236}">
                    <a16:creationId xmlns:a16="http://schemas.microsoft.com/office/drawing/2014/main" xmlns="" id="{B2CFCAB9-AC85-4853-A575-B4421DF8EA45}"/>
                  </a:ext>
                </a:extLst>
              </p:cNvPr>
              <p:cNvSpPr/>
              <p:nvPr/>
            </p:nvSpPr>
            <p:spPr>
              <a:xfrm>
                <a:off x="2144446" y="2936036"/>
                <a:ext cx="965179" cy="18288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Edge DLP</a:t>
                </a:r>
              </a:p>
            </p:txBody>
          </p:sp>
          <p:sp>
            <p:nvSpPr>
              <p:cNvPr id="1216" name="Rectangle 1215">
                <a:extLst>
                  <a:ext uri="{FF2B5EF4-FFF2-40B4-BE49-F238E27FC236}">
                    <a16:creationId xmlns:a16="http://schemas.microsoft.com/office/drawing/2014/main" xmlns="" id="{C3BB896A-BBFC-432A-ADC2-6DFC18D6B8DF}"/>
                  </a:ext>
                </a:extLst>
              </p:cNvPr>
              <p:cNvSpPr/>
              <p:nvPr/>
            </p:nvSpPr>
            <p:spPr>
              <a:xfrm>
                <a:off x="2144446" y="3139341"/>
                <a:ext cx="965179" cy="18288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SSL Proxy</a:t>
                </a:r>
              </a:p>
            </p:txBody>
          </p:sp>
          <p:sp>
            <p:nvSpPr>
              <p:cNvPr id="1217" name="Commitments_EC4D">
                <a:extLst>
                  <a:ext uri="{FF2B5EF4-FFF2-40B4-BE49-F238E27FC236}">
                    <a16:creationId xmlns:a16="http://schemas.microsoft.com/office/drawing/2014/main" xmlns="" id="{71108290-3BBA-47E5-8047-0B4C91CBC6A6}"/>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sp>
            <p:nvSpPr>
              <p:cNvPr id="1218" name="Commitments_EC4D">
                <a:extLst>
                  <a:ext uri="{FF2B5EF4-FFF2-40B4-BE49-F238E27FC236}">
                    <a16:creationId xmlns:a16="http://schemas.microsoft.com/office/drawing/2014/main" xmlns="" id="{291327A9-64EF-4BDA-A268-B4F6573F7064}"/>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sp>
            <p:nvSpPr>
              <p:cNvPr id="1219" name="Commitments_EC4D">
                <a:extLst>
                  <a:ext uri="{FF2B5EF4-FFF2-40B4-BE49-F238E27FC236}">
                    <a16:creationId xmlns:a16="http://schemas.microsoft.com/office/drawing/2014/main" xmlns="" id="{9181397D-D9C8-4F52-9921-D94F9DB5B67E}"/>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cxnSp>
          <p:nvCxnSpPr>
            <p:cNvPr id="854" name="Connector: Elbow 220">
              <a:extLst>
                <a:ext uri="{FF2B5EF4-FFF2-40B4-BE49-F238E27FC236}">
                  <a16:creationId xmlns:a16="http://schemas.microsoft.com/office/drawing/2014/main" xmlns="" id="{62A1844A-DE90-4548-814B-20C887C8D326}"/>
                </a:ext>
              </a:extLst>
            </p:cNvPr>
            <p:cNvCxnSpPr>
              <a:cxnSpLocks/>
              <a:endCxn id="724" idx="1"/>
            </p:cNvCxnSpPr>
            <p:nvPr/>
          </p:nvCxnSpPr>
          <p:spPr>
            <a:xfrm rot="16200000" flipH="1">
              <a:off x="1174880" y="2710340"/>
              <a:ext cx="1664037" cy="116460"/>
            </a:xfrm>
            <a:prstGeom prst="bentConnector2">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5" name="Straight Connector 854">
              <a:extLst>
                <a:ext uri="{FF2B5EF4-FFF2-40B4-BE49-F238E27FC236}">
                  <a16:creationId xmlns:a16="http://schemas.microsoft.com/office/drawing/2014/main" xmlns="" id="{8A563C88-AB14-4F39-9751-2A6BEBC40488}"/>
                </a:ext>
              </a:extLst>
            </p:cNvPr>
            <p:cNvCxnSpPr>
              <a:cxnSpLocks/>
            </p:cNvCxnSpPr>
            <p:nvPr/>
          </p:nvCxnSpPr>
          <p:spPr>
            <a:xfrm>
              <a:off x="1545537"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6" name="TextBox 855">
              <a:extLst>
                <a:ext uri="{FF2B5EF4-FFF2-40B4-BE49-F238E27FC236}">
                  <a16:creationId xmlns:a16="http://schemas.microsoft.com/office/drawing/2014/main" xmlns="" id="{A91C18CA-8C4F-4D3E-9285-363EFC4E9F07}"/>
                </a:ext>
              </a:extLst>
            </p:cNvPr>
            <p:cNvSpPr txBox="1"/>
            <p:nvPr/>
          </p:nvSpPr>
          <p:spPr>
            <a:xfrm>
              <a:off x="382662" y="3570555"/>
              <a:ext cx="1253869" cy="253916"/>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mn-lt"/>
                  <a:ea typeface="+mn-ea"/>
                  <a:cs typeface="+mn-cs"/>
                </a:rPr>
                <a:t>Managed Clients</a:t>
              </a:r>
              <a:endParaRPr kumimoji="0" lang="en-US" sz="1100" b="1" i="0" u="none" strike="noStrike" kern="1200" cap="none" spc="0" normalizeH="0" baseline="0" noProof="0" dirty="0">
                <a:ln>
                  <a:noFill/>
                </a:ln>
                <a:gradFill>
                  <a:gsLst>
                    <a:gs pos="0">
                      <a:srgbClr val="505050"/>
                    </a:gs>
                    <a:gs pos="100000">
                      <a:srgbClr val="505050"/>
                    </a:gs>
                  </a:gsLst>
                  <a:lin ang="5400000" scaled="1"/>
                </a:gradFill>
                <a:effectLst/>
                <a:uLnTx/>
                <a:uFillTx/>
                <a:latin typeface="+mn-lt"/>
                <a:ea typeface="+mn-ea"/>
                <a:cs typeface="+mn-cs"/>
              </a:endParaRPr>
            </a:p>
          </p:txBody>
        </p:sp>
        <p:sp>
          <p:nvSpPr>
            <p:cNvPr id="857" name="Rectangle 856">
              <a:extLst>
                <a:ext uri="{FF2B5EF4-FFF2-40B4-BE49-F238E27FC236}">
                  <a16:creationId xmlns:a16="http://schemas.microsoft.com/office/drawing/2014/main" xmlns="" id="{20CEB19A-55EE-424D-B0DB-D664A591C27E}"/>
                </a:ext>
              </a:extLst>
            </p:cNvPr>
            <p:cNvSpPr/>
            <p:nvPr/>
          </p:nvSpPr>
          <p:spPr>
            <a:xfrm rot="16200000">
              <a:off x="7855957" y="3349013"/>
              <a:ext cx="1382589" cy="192449"/>
            </a:xfrm>
            <a:prstGeom prst="rect">
              <a:avLst/>
            </a:prstGeom>
            <a:solidFill>
              <a:schemeClr val="bg1"/>
            </a:solidFill>
            <a:ln w="190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11430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Classification Labels</a:t>
              </a:r>
            </a:p>
          </p:txBody>
        </p:sp>
        <p:sp>
          <p:nvSpPr>
            <p:cNvPr id="858" name="Rectangle 857">
              <a:extLst>
                <a:ext uri="{FF2B5EF4-FFF2-40B4-BE49-F238E27FC236}">
                  <a16:creationId xmlns:a16="http://schemas.microsoft.com/office/drawing/2014/main" xmlns="" id="{D99ED82C-3F1B-4841-B3CC-3B5DF8285ABA}"/>
                </a:ext>
              </a:extLst>
            </p:cNvPr>
            <p:cNvSpPr/>
            <p:nvPr/>
          </p:nvSpPr>
          <p:spPr>
            <a:xfrm>
              <a:off x="273252" y="2128487"/>
              <a:ext cx="1521377" cy="246221"/>
            </a:xfrm>
            <a:prstGeom prst="rect">
              <a:avLst/>
            </a:prstGeom>
            <a:solidFill>
              <a:srgbClr val="00338D"/>
            </a:solidFill>
          </p:spPr>
          <p:txBody>
            <a:bodyPr wrap="square">
              <a:spAutoFit/>
            </a:bodyPr>
            <a:lstStyle/>
            <a:p>
              <a:pPr algn="ctr"/>
              <a:r>
                <a:rPr lang="en-US" sz="1000" b="1" dirty="0">
                  <a:gradFill>
                    <a:gsLst>
                      <a:gs pos="0">
                        <a:srgbClr val="FFFFFF"/>
                      </a:gs>
                      <a:gs pos="100000">
                        <a:srgbClr val="FFFFFF"/>
                      </a:gs>
                    </a:gsLst>
                    <a:lin ang="5400000" scaled="1"/>
                  </a:gradFill>
                </a:rPr>
                <a:t>Clients</a:t>
              </a:r>
            </a:p>
          </p:txBody>
        </p:sp>
        <p:cxnSp>
          <p:nvCxnSpPr>
            <p:cNvPr id="859" name="Connector: Elbow 8">
              <a:extLst>
                <a:ext uri="{FF2B5EF4-FFF2-40B4-BE49-F238E27FC236}">
                  <a16:creationId xmlns:a16="http://schemas.microsoft.com/office/drawing/2014/main" xmlns="" id="{A2F782D0-7358-48F8-938D-A164A2BEB08D}"/>
                </a:ext>
              </a:extLst>
            </p:cNvPr>
            <p:cNvCxnSpPr>
              <a:cxnSpLocks/>
              <a:stCxn id="886" idx="3"/>
              <a:endCxn id="815" idx="3"/>
            </p:cNvCxnSpPr>
            <p:nvPr/>
          </p:nvCxnSpPr>
          <p:spPr>
            <a:xfrm>
              <a:off x="1782931" y="3391149"/>
              <a:ext cx="9074" cy="928933"/>
            </a:xfrm>
            <a:prstGeom prst="bentConnector3">
              <a:avLst>
                <a:gd name="adj1" fmla="val 1275667"/>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860" name="Rectangle 859">
              <a:hlinkClick r:id="rId29"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xmlns="" id="{3F9A5FCD-3F3E-4607-8A82-9932FA88B85C}"/>
                </a:ext>
              </a:extLst>
            </p:cNvPr>
            <p:cNvSpPr/>
            <p:nvPr/>
          </p:nvSpPr>
          <p:spPr>
            <a:xfrm>
              <a:off x="2120878" y="5859048"/>
              <a:ext cx="969115"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Windows 10 IoT</a:t>
              </a:r>
            </a:p>
          </p:txBody>
        </p:sp>
        <p:sp>
          <p:nvSpPr>
            <p:cNvPr id="861" name="Rectangle 860">
              <a:hlinkClick r:id="rId30" tooltip="Azure IoT Central is a fully managed IoT SaaS (software-as-a-service) solution that makes it easy to connect, monitor and manage your IoT assets at scale, so you can create deep insights from your IoT data and take informed action. "/>
              <a:extLst>
                <a:ext uri="{FF2B5EF4-FFF2-40B4-BE49-F238E27FC236}">
                  <a16:creationId xmlns:a16="http://schemas.microsoft.com/office/drawing/2014/main" xmlns="" id="{77377F1E-B771-4359-B9B2-CDF5F5917969}"/>
                </a:ext>
              </a:extLst>
            </p:cNvPr>
            <p:cNvSpPr/>
            <p:nvPr/>
          </p:nvSpPr>
          <p:spPr>
            <a:xfrm>
              <a:off x="2122975" y="6127267"/>
              <a:ext cx="969115" cy="2042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IoT Security </a:t>
              </a:r>
            </a:p>
          </p:txBody>
        </p:sp>
        <p:sp>
          <p:nvSpPr>
            <p:cNvPr id="862" name="Title 1">
              <a:extLst>
                <a:ext uri="{FF2B5EF4-FFF2-40B4-BE49-F238E27FC236}">
                  <a16:creationId xmlns:a16="http://schemas.microsoft.com/office/drawing/2014/main" xmlns="" id="{5948D4A9-E316-41CE-B2D5-2C9900CA46DD}"/>
                </a:ext>
              </a:extLst>
            </p:cNvPr>
            <p:cNvSpPr txBox="1">
              <a:spLocks/>
            </p:cNvSpPr>
            <p:nvPr/>
          </p:nvSpPr>
          <p:spPr>
            <a:xfrm>
              <a:off x="4618330" y="186343"/>
              <a:ext cx="3814609" cy="551907"/>
            </a:xfrm>
            <a:prstGeom prst="rect">
              <a:avLst/>
            </a:prstGeom>
            <a:noFill/>
            <a:effectLst>
              <a:softEdge rad="63500"/>
            </a:effectLst>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1400"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Cybersecurity Reference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May 2018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hlinkClick r:id="rId31" tooltip="The latest published version of this document can be found at https://aka.ms/MCRA"/>
                </a:rPr>
                <a:t>https://aka.ms/MCRA</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hlinkClick r:id="rId32" tooltip="View a recording of this document being presented (V1 only for now)"/>
                </a:rPr>
                <a:t>Video Recording</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hlinkClick r:id="rId33" tooltip="Complementary Content Covering Cybersecurity Reference Strategies"/>
                </a:rPr>
                <a:t>Strategies</a:t>
              </a: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endParaRPr>
            </a:p>
          </p:txBody>
        </p:sp>
        <p:pic>
          <p:nvPicPr>
            <p:cNvPr id="863" name="Picture 862">
              <a:extLst>
                <a:ext uri="{FF2B5EF4-FFF2-40B4-BE49-F238E27FC236}">
                  <a16:creationId xmlns:a16="http://schemas.microsoft.com/office/drawing/2014/main" xmlns="" id="{02873225-8690-4D5F-AFE8-8FBBD7EFA8E1}"/>
                </a:ext>
              </a:extLst>
            </p:cNvPr>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bwMode="invGray">
            <a:xfrm>
              <a:off x="10554452" y="5910026"/>
              <a:ext cx="1207538" cy="258671"/>
            </a:xfrm>
            <a:prstGeom prst="rect">
              <a:avLst/>
            </a:prstGeom>
          </p:spPr>
        </p:pic>
        <p:grpSp>
          <p:nvGrpSpPr>
            <p:cNvPr id="864" name="Group 863">
              <a:extLst>
                <a:ext uri="{FF2B5EF4-FFF2-40B4-BE49-F238E27FC236}">
                  <a16:creationId xmlns:a16="http://schemas.microsoft.com/office/drawing/2014/main" xmlns="" id="{806966EE-7DC9-42B7-AC98-DDA2D2A68725}"/>
                </a:ext>
              </a:extLst>
            </p:cNvPr>
            <p:cNvGrpSpPr/>
            <p:nvPr/>
          </p:nvGrpSpPr>
          <p:grpSpPr>
            <a:xfrm>
              <a:off x="2062962" y="2128487"/>
              <a:ext cx="6159022" cy="537733"/>
              <a:chOff x="2062962" y="2128487"/>
              <a:chExt cx="6159022" cy="537733"/>
            </a:xfrm>
          </p:grpSpPr>
          <p:sp>
            <p:nvSpPr>
              <p:cNvPr id="1211" name="Rectangle 1210">
                <a:extLst>
                  <a:ext uri="{FF2B5EF4-FFF2-40B4-BE49-F238E27FC236}">
                    <a16:creationId xmlns:a16="http://schemas.microsoft.com/office/drawing/2014/main" xmlns="" id="{5B2F8445-8EF1-431E-9FF4-70481E88613F}"/>
                  </a:ext>
                </a:extLst>
              </p:cNvPr>
              <p:cNvSpPr/>
              <p:nvPr/>
            </p:nvSpPr>
            <p:spPr>
              <a:xfrm>
                <a:off x="2062962" y="2128487"/>
                <a:ext cx="6159022" cy="246221"/>
              </a:xfrm>
              <a:prstGeom prst="rect">
                <a:avLst/>
              </a:prstGeom>
              <a:solidFill>
                <a:srgbClr val="00338D"/>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Hybrid Cloud Infrastructure</a:t>
                </a:r>
              </a:p>
            </p:txBody>
          </p:sp>
          <p:sp>
            <p:nvSpPr>
              <p:cNvPr id="1212" name="TextBox 550">
                <a:extLst>
                  <a:ext uri="{FF2B5EF4-FFF2-40B4-BE49-F238E27FC236}">
                    <a16:creationId xmlns:a16="http://schemas.microsoft.com/office/drawing/2014/main" xmlns="" id="{25A1CD42-C2EA-4EFD-8659-36436EF9138C}"/>
                  </a:ext>
                </a:extLst>
              </p:cNvPr>
              <p:cNvSpPr txBox="1"/>
              <p:nvPr/>
            </p:nvSpPr>
            <p:spPr>
              <a:xfrm>
                <a:off x="6030668" y="2389221"/>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mn-cs"/>
                  </a:rPr>
                  <a:t>Microsoft Azure</a:t>
                </a:r>
              </a:p>
            </p:txBody>
          </p:sp>
          <p:sp>
            <p:nvSpPr>
              <p:cNvPr id="1213" name="TextBox 1212">
                <a:extLst>
                  <a:ext uri="{FF2B5EF4-FFF2-40B4-BE49-F238E27FC236}">
                    <a16:creationId xmlns:a16="http://schemas.microsoft.com/office/drawing/2014/main" xmlns="" id="{3344623C-5BC6-480B-BA98-B820168FAD76}"/>
                  </a:ext>
                </a:extLst>
              </p:cNvPr>
              <p:cNvSpPr txBox="1"/>
              <p:nvPr/>
            </p:nvSpPr>
            <p:spPr>
              <a:xfrm>
                <a:off x="4194732" y="2389532"/>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mn-lt"/>
                    <a:ea typeface="+mn-ea"/>
                    <a:cs typeface="Segoe UI" panose="020B0502040204020203" pitchFamily="34" charset="0"/>
                  </a:rPr>
                  <a:t>3rd party IaaS</a:t>
                </a:r>
              </a:p>
            </p:txBody>
          </p:sp>
        </p:grpSp>
        <p:cxnSp>
          <p:nvCxnSpPr>
            <p:cNvPr id="865" name="Connector: Elbow 3">
              <a:extLst>
                <a:ext uri="{FF2B5EF4-FFF2-40B4-BE49-F238E27FC236}">
                  <a16:creationId xmlns:a16="http://schemas.microsoft.com/office/drawing/2014/main" xmlns="" id="{F1B49E56-0C89-42D1-BA16-F98FB3CFF099}"/>
                </a:ext>
              </a:extLst>
            </p:cNvPr>
            <p:cNvCxnSpPr>
              <a:cxnSpLocks/>
              <a:endCxn id="1215" idx="1"/>
            </p:cNvCxnSpPr>
            <p:nvPr/>
          </p:nvCxnSpPr>
          <p:spPr>
            <a:xfrm rot="10800000" flipV="1">
              <a:off x="2472455" y="2679490"/>
              <a:ext cx="6118187" cy="838270"/>
            </a:xfrm>
            <a:prstGeom prst="bentConnector3">
              <a:avLst>
                <a:gd name="adj1" fmla="val 103736"/>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866" name="Rectangle 865">
              <a:extLst>
                <a:ext uri="{FF2B5EF4-FFF2-40B4-BE49-F238E27FC236}">
                  <a16:creationId xmlns:a16="http://schemas.microsoft.com/office/drawing/2014/main" xmlns="" id="{D2020000-3AE0-46DB-BFB6-28AE2836D2A1}"/>
                </a:ext>
              </a:extLst>
            </p:cNvPr>
            <p:cNvSpPr/>
            <p:nvPr/>
          </p:nvSpPr>
          <p:spPr>
            <a:xfrm>
              <a:off x="10711007" y="4836896"/>
              <a:ext cx="149154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Active Directory</a:t>
              </a:r>
            </a:p>
          </p:txBody>
        </p:sp>
        <p:grpSp>
          <p:nvGrpSpPr>
            <p:cNvPr id="867" name="Group 866">
              <a:extLst>
                <a:ext uri="{FF2B5EF4-FFF2-40B4-BE49-F238E27FC236}">
                  <a16:creationId xmlns:a16="http://schemas.microsoft.com/office/drawing/2014/main" xmlns="" id="{3C899EE9-AC8B-45F7-BC88-2451A6A1FDBF}"/>
                </a:ext>
              </a:extLst>
            </p:cNvPr>
            <p:cNvGrpSpPr/>
            <p:nvPr/>
          </p:nvGrpSpPr>
          <p:grpSpPr>
            <a:xfrm>
              <a:off x="8692863" y="2254133"/>
              <a:ext cx="1310437" cy="241077"/>
              <a:chOff x="116752" y="2955527"/>
              <a:chExt cx="1310437" cy="241077"/>
            </a:xfrm>
          </p:grpSpPr>
          <p:sp>
            <p:nvSpPr>
              <p:cNvPr id="1209" name="Rectangle 1208">
                <a:hlinkClick r:id="rId35"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xmlns="" id="{9A10CF41-F7A7-4646-9890-D9AE16C51809}"/>
                  </a:ext>
                </a:extLst>
              </p:cNvPr>
              <p:cNvSpPr/>
              <p:nvPr/>
            </p:nvSpPr>
            <p:spPr>
              <a:xfrm>
                <a:off x="116752" y="2955527"/>
                <a:ext cx="1310437" cy="24107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Cloud App Security</a:t>
                </a:r>
              </a:p>
            </p:txBody>
          </p:sp>
          <p:pic>
            <p:nvPicPr>
              <p:cNvPr id="1210" name="Picture 1209">
                <a:extLst>
                  <a:ext uri="{FF2B5EF4-FFF2-40B4-BE49-F238E27FC236}">
                    <a16:creationId xmlns:a16="http://schemas.microsoft.com/office/drawing/2014/main" xmlns="" id="{A87ECD80-6342-4DAA-A432-A942E009EC38}"/>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cxnSp>
          <p:nvCxnSpPr>
            <p:cNvPr id="868" name="Straight Connector 867">
              <a:extLst>
                <a:ext uri="{FF2B5EF4-FFF2-40B4-BE49-F238E27FC236}">
                  <a16:creationId xmlns:a16="http://schemas.microsoft.com/office/drawing/2014/main" xmlns="" id="{599ADECA-CEBB-49C8-9AB5-EA37ECAFE2BC}"/>
                </a:ext>
              </a:extLst>
            </p:cNvPr>
            <p:cNvCxnSpPr>
              <a:cxnSpLocks/>
            </p:cNvCxnSpPr>
            <p:nvPr/>
          </p:nvCxnSpPr>
          <p:spPr>
            <a:xfrm flipH="1">
              <a:off x="7277888" y="2561170"/>
              <a:ext cx="1066087"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869" name="Group 868">
              <a:extLst>
                <a:ext uri="{FF2B5EF4-FFF2-40B4-BE49-F238E27FC236}">
                  <a16:creationId xmlns:a16="http://schemas.microsoft.com/office/drawing/2014/main" xmlns="" id="{049AC098-F6B7-4B7B-853E-A6E94F5108FC}"/>
                </a:ext>
              </a:extLst>
            </p:cNvPr>
            <p:cNvGrpSpPr/>
            <p:nvPr/>
          </p:nvGrpSpPr>
          <p:grpSpPr>
            <a:xfrm>
              <a:off x="8682587" y="4878829"/>
              <a:ext cx="1317731" cy="894404"/>
              <a:chOff x="8682587" y="4878829"/>
              <a:chExt cx="1317731" cy="894404"/>
            </a:xfrm>
          </p:grpSpPr>
          <p:grpSp>
            <p:nvGrpSpPr>
              <p:cNvPr id="1200" name="Group 1199">
                <a:extLst>
                  <a:ext uri="{FF2B5EF4-FFF2-40B4-BE49-F238E27FC236}">
                    <a16:creationId xmlns:a16="http://schemas.microsoft.com/office/drawing/2014/main" xmlns="" id="{7EC58190-C69B-44AE-8E5B-9B2F41B14A14}"/>
                  </a:ext>
                </a:extLst>
              </p:cNvPr>
              <p:cNvGrpSpPr/>
              <p:nvPr/>
            </p:nvGrpSpPr>
            <p:grpSpPr>
              <a:xfrm>
                <a:off x="8682587" y="4878829"/>
                <a:ext cx="1316736" cy="301712"/>
                <a:chOff x="8985201" y="5090630"/>
                <a:chExt cx="1316736" cy="301712"/>
              </a:xfrm>
            </p:grpSpPr>
            <p:sp>
              <p:nvSpPr>
                <p:cNvPr id="1207" name="Rectangle 1206">
                  <a:hlinkClick r:id="rId37"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xmlns=""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Threat Detection</a:t>
                  </a:r>
                </a:p>
              </p:txBody>
            </p:sp>
            <p:pic>
              <p:nvPicPr>
                <p:cNvPr id="1208" name="Picture 171">
                  <a:extLst>
                    <a:ext uri="{FF2B5EF4-FFF2-40B4-BE49-F238E27FC236}">
                      <a16:creationId xmlns:a16="http://schemas.microsoft.com/office/drawing/2014/main" xmlns="" id="{CEC693DE-2E00-4E62-882D-EB5B9C7635EE}"/>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01" name="Group 1200">
                <a:extLst>
                  <a:ext uri="{FF2B5EF4-FFF2-40B4-BE49-F238E27FC236}">
                    <a16:creationId xmlns:a16="http://schemas.microsoft.com/office/drawing/2014/main" xmlns="" id="{E1B9B134-2321-4891-B17C-15991C8E37EC}"/>
                  </a:ext>
                </a:extLst>
              </p:cNvPr>
              <p:cNvGrpSpPr/>
              <p:nvPr/>
            </p:nvGrpSpPr>
            <p:grpSpPr>
              <a:xfrm>
                <a:off x="8683582" y="5180541"/>
                <a:ext cx="1316736" cy="297521"/>
                <a:chOff x="8983735" y="5463141"/>
                <a:chExt cx="1316736" cy="297521"/>
              </a:xfrm>
            </p:grpSpPr>
            <p:sp>
              <p:nvSpPr>
                <p:cNvPr id="1205" name="Rectangle 1204">
                  <a:hlinkClick r:id="rId39"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xmlns=""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solidFill>
                        <a:srgbClr val="0078D7"/>
                      </a:solidFill>
                      <a:effectLst/>
                      <a:uLnTx/>
                      <a:uFillTx/>
                      <a:ea typeface="+mn-ea"/>
                      <a:cs typeface="Segoe UI" panose="020B0502040204020203" pitchFamily="34" charset="0"/>
                    </a:rPr>
                    <a:t>SQL Encryption &amp;</a:t>
                  </a:r>
                  <a:br>
                    <a:rPr kumimoji="0" lang="en-US" altLang="en-US" sz="900" b="0" i="0" u="none" strike="noStrike" kern="1200" cap="none" spc="0" normalizeH="0" baseline="0" noProof="0" dirty="0">
                      <a:ln>
                        <a:noFill/>
                      </a:ln>
                      <a:solidFill>
                        <a:srgbClr val="0078D7"/>
                      </a:solidFill>
                      <a:effectLst/>
                      <a:uLnTx/>
                      <a:uFillTx/>
                      <a:ea typeface="+mn-ea"/>
                      <a:cs typeface="Segoe UI" panose="020B0502040204020203" pitchFamily="34" charset="0"/>
                    </a:rPr>
                  </a:br>
                  <a:r>
                    <a:rPr kumimoji="0" lang="en-US" altLang="en-US" sz="900" b="0" i="0" u="none" strike="noStrike" kern="1200" cap="none" spc="0" normalizeH="0" baseline="0" noProof="0" dirty="0">
                      <a:ln>
                        <a:noFill/>
                      </a:ln>
                      <a:solidFill>
                        <a:srgbClr val="0078D7"/>
                      </a:solidFill>
                      <a:effectLst/>
                      <a:uLnTx/>
                      <a:uFillTx/>
                      <a:ea typeface="+mn-ea"/>
                      <a:cs typeface="Segoe UI" panose="020B0502040204020203" pitchFamily="34" charset="0"/>
                    </a:rPr>
                    <a:t> Data Masking</a:t>
                  </a:r>
                </a:p>
              </p:txBody>
            </p:sp>
            <p:pic>
              <p:nvPicPr>
                <p:cNvPr id="1206" name="Picture 171">
                  <a:extLst>
                    <a:ext uri="{FF2B5EF4-FFF2-40B4-BE49-F238E27FC236}">
                      <a16:creationId xmlns:a16="http://schemas.microsoft.com/office/drawing/2014/main" xmlns="" id="{D37AF609-A026-435E-B719-3C5549FFF8A9}"/>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02" name="Group 1201">
                <a:extLst>
                  <a:ext uri="{FF2B5EF4-FFF2-40B4-BE49-F238E27FC236}">
                    <a16:creationId xmlns:a16="http://schemas.microsoft.com/office/drawing/2014/main" xmlns="" id="{1053A7E7-CE7D-4337-B985-AAF9FB5B5CD7}"/>
                  </a:ext>
                </a:extLst>
              </p:cNvPr>
              <p:cNvGrpSpPr/>
              <p:nvPr/>
            </p:nvGrpSpPr>
            <p:grpSpPr>
              <a:xfrm>
                <a:off x="8685048" y="5481028"/>
                <a:ext cx="1314275" cy="292205"/>
                <a:chOff x="8685048" y="5481028"/>
                <a:chExt cx="1314275" cy="292205"/>
              </a:xfrm>
            </p:grpSpPr>
            <p:sp>
              <p:nvSpPr>
                <p:cNvPr id="1203" name="Rectangle 1202">
                  <a:hlinkClick r:id="rId40"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xmlns=""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SQL Info Protection </a:t>
                  </a:r>
                  <a:r>
                    <a:rPr kumimoji="0" lang="en-US" altLang="en-US" sz="800" b="0" i="1"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(Preview)</a:t>
                  </a:r>
                </a:p>
              </p:txBody>
            </p:sp>
            <p:pic>
              <p:nvPicPr>
                <p:cNvPr id="1204" name="Picture 171">
                  <a:extLst>
                    <a:ext uri="{FF2B5EF4-FFF2-40B4-BE49-F238E27FC236}">
                      <a16:creationId xmlns:a16="http://schemas.microsoft.com/office/drawing/2014/main" xmlns="" id="{9747EA17-CD55-4F68-8E32-DCC83D0F8F9F}"/>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70" name="Group 869">
              <a:extLst>
                <a:ext uri="{FF2B5EF4-FFF2-40B4-BE49-F238E27FC236}">
                  <a16:creationId xmlns:a16="http://schemas.microsoft.com/office/drawing/2014/main" xmlns="" id="{E07C47F9-ACEC-4D51-A8A2-A450AC7DFD0D}"/>
                </a:ext>
              </a:extLst>
            </p:cNvPr>
            <p:cNvGrpSpPr/>
            <p:nvPr/>
          </p:nvGrpSpPr>
          <p:grpSpPr>
            <a:xfrm>
              <a:off x="8491368" y="362896"/>
              <a:ext cx="1156086" cy="1004795"/>
              <a:chOff x="8491368" y="362896"/>
              <a:chExt cx="1156086" cy="1004795"/>
            </a:xfrm>
          </p:grpSpPr>
          <p:sp>
            <p:nvSpPr>
              <p:cNvPr id="1197" name="Rectangle 1196">
                <a:extLst>
                  <a:ext uri="{FF2B5EF4-FFF2-40B4-BE49-F238E27FC236}">
                    <a16:creationId xmlns:a16="http://schemas.microsoft.com/office/drawing/2014/main" xmlns="" id="{E2EF18E9-E4CB-454B-B76D-EB4392928A47}"/>
                  </a:ext>
                </a:extLst>
              </p:cNvPr>
              <p:cNvSpPr/>
              <p:nvPr/>
            </p:nvSpPr>
            <p:spPr>
              <a:xfrm>
                <a:off x="8491368" y="362896"/>
                <a:ext cx="87556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3C00"/>
                    </a:solidFill>
                    <a:effectLst/>
                    <a:uLnTx/>
                    <a:uFillTx/>
                    <a:ea typeface="+mn-ea"/>
                    <a:cs typeface="Segoe UI Light" panose="020B0502040204020203" pitchFamily="34" charset="0"/>
                  </a:rPr>
                  <a:t>Office 365</a:t>
                </a:r>
              </a:p>
            </p:txBody>
          </p:sp>
          <p:cxnSp>
            <p:nvCxnSpPr>
              <p:cNvPr id="1198" name="Straight Connector 1197">
                <a:extLst>
                  <a:ext uri="{FF2B5EF4-FFF2-40B4-BE49-F238E27FC236}">
                    <a16:creationId xmlns:a16="http://schemas.microsoft.com/office/drawing/2014/main" xmlns="" id="{8E4028AD-7AE7-4FA5-9E61-2778447C655F}"/>
                  </a:ext>
                </a:extLst>
              </p:cNvPr>
              <p:cNvCxnSpPr>
                <a:cxnSpLocks/>
              </p:cNvCxnSpPr>
              <p:nvPr/>
            </p:nvCxnSpPr>
            <p:spPr>
              <a:xfrm>
                <a:off x="8655991" y="615421"/>
                <a:ext cx="0" cy="449704"/>
              </a:xfrm>
              <a:prstGeom prst="line">
                <a:avLst/>
              </a:prstGeom>
              <a:ln w="19050">
                <a:solidFill>
                  <a:srgbClr val="F94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9" name="Rectangle 1198">
                <a:extLst>
                  <a:ext uri="{FF2B5EF4-FFF2-40B4-BE49-F238E27FC236}">
                    <a16:creationId xmlns:a16="http://schemas.microsoft.com/office/drawing/2014/main" xmlns="" id="{B5E3FB8C-7D58-4D5A-A935-DD6AFDCBDA10}"/>
                  </a:ext>
                </a:extLst>
              </p:cNvPr>
              <p:cNvSpPr/>
              <p:nvPr/>
            </p:nvSpPr>
            <p:spPr>
              <a:xfrm>
                <a:off x="8491368" y="1090692"/>
                <a:ext cx="115608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3C00"/>
                    </a:solidFill>
                    <a:effectLst/>
                    <a:uLnTx/>
                    <a:uFillTx/>
                    <a:ea typeface="+mn-ea"/>
                    <a:cs typeface="Segoe UI Light" panose="020B0502040204020203" pitchFamily="34" charset="0"/>
                  </a:rPr>
                  <a:t>Dynamics 365</a:t>
                </a:r>
              </a:p>
            </p:txBody>
          </p:sp>
        </p:grpSp>
        <p:sp>
          <p:nvSpPr>
            <p:cNvPr id="871" name="Rectangle 870">
              <a:extLst>
                <a:ext uri="{FF2B5EF4-FFF2-40B4-BE49-F238E27FC236}">
                  <a16:creationId xmlns:a16="http://schemas.microsoft.com/office/drawing/2014/main" xmlns="" id="{8C4E18A5-B800-44B1-B107-2F0CC16AD7A4}"/>
                </a:ext>
              </a:extLst>
            </p:cNvPr>
            <p:cNvSpPr/>
            <p:nvPr/>
          </p:nvSpPr>
          <p:spPr>
            <a:xfrm>
              <a:off x="10375853" y="1262080"/>
              <a:ext cx="1600200" cy="246221"/>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Identity &amp; Access</a:t>
              </a:r>
            </a:p>
          </p:txBody>
        </p:sp>
        <p:cxnSp>
          <p:nvCxnSpPr>
            <p:cNvPr id="872" name="Connector: Elbow 672">
              <a:extLst>
                <a:ext uri="{FF2B5EF4-FFF2-40B4-BE49-F238E27FC236}">
                  <a16:creationId xmlns:a16="http://schemas.microsoft.com/office/drawing/2014/main" xmlns="" id="{495B3EE6-BD9D-4BC2-9EFF-F32E825D55D8}"/>
                </a:ext>
              </a:extLst>
            </p:cNvPr>
            <p:cNvCxnSpPr>
              <a:cxnSpLocks/>
              <a:stCxn id="1212" idx="3"/>
            </p:cNvCxnSpPr>
            <p:nvPr/>
          </p:nvCxnSpPr>
          <p:spPr>
            <a:xfrm flipV="1">
              <a:off x="7277888" y="1963979"/>
              <a:ext cx="1009892" cy="563742"/>
            </a:xfrm>
            <a:prstGeom prst="bentConnector3">
              <a:avLst>
                <a:gd name="adj1" fmla="val 99045"/>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3" name="Connector: Elbow 675">
              <a:extLst>
                <a:ext uri="{FF2B5EF4-FFF2-40B4-BE49-F238E27FC236}">
                  <a16:creationId xmlns:a16="http://schemas.microsoft.com/office/drawing/2014/main" xmlns="" id="{680E6FA9-3206-4542-A2B4-2FCB73449C18}"/>
                </a:ext>
              </a:extLst>
            </p:cNvPr>
            <p:cNvCxnSpPr>
              <a:cxnSpLocks/>
            </p:cNvCxnSpPr>
            <p:nvPr/>
          </p:nvCxnSpPr>
          <p:spPr>
            <a:xfrm rot="16200000" flipH="1">
              <a:off x="1403866" y="4188904"/>
              <a:ext cx="1192799" cy="103194"/>
            </a:xfrm>
            <a:prstGeom prst="bentConnector3">
              <a:avLst>
                <a:gd name="adj1" fmla="val 100397"/>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74" name="Straight Connector 873">
              <a:extLst>
                <a:ext uri="{FF2B5EF4-FFF2-40B4-BE49-F238E27FC236}">
                  <a16:creationId xmlns:a16="http://schemas.microsoft.com/office/drawing/2014/main" xmlns="" id="{0C1DDADB-F120-4241-9A1D-72AD83D5E073}"/>
                </a:ext>
              </a:extLst>
            </p:cNvPr>
            <p:cNvCxnSpPr>
              <a:cxnSpLocks/>
            </p:cNvCxnSpPr>
            <p:nvPr/>
          </p:nvCxnSpPr>
          <p:spPr>
            <a:xfrm flipH="1">
              <a:off x="5746238" y="1903751"/>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5" name="Straight Connector 874">
              <a:extLst>
                <a:ext uri="{FF2B5EF4-FFF2-40B4-BE49-F238E27FC236}">
                  <a16:creationId xmlns:a16="http://schemas.microsoft.com/office/drawing/2014/main" xmlns="" id="{1E09EBC7-3EAB-45C7-952B-C119852F91FC}"/>
                </a:ext>
              </a:extLst>
            </p:cNvPr>
            <p:cNvCxnSpPr>
              <a:cxnSpLocks/>
            </p:cNvCxnSpPr>
            <p:nvPr/>
          </p:nvCxnSpPr>
          <p:spPr>
            <a:xfrm>
              <a:off x="10215940" y="1775123"/>
              <a:ext cx="1" cy="73589"/>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6" name="Connector: Elbow 715">
              <a:extLst>
                <a:ext uri="{FF2B5EF4-FFF2-40B4-BE49-F238E27FC236}">
                  <a16:creationId xmlns:a16="http://schemas.microsoft.com/office/drawing/2014/main" xmlns="" id="{E12BD4FB-8723-470D-88E2-153C996E7359}"/>
                </a:ext>
              </a:extLst>
            </p:cNvPr>
            <p:cNvCxnSpPr>
              <a:cxnSpLocks/>
              <a:stCxn id="877" idx="1"/>
              <a:endCxn id="1209" idx="3"/>
            </p:cNvCxnSpPr>
            <p:nvPr/>
          </p:nvCxnSpPr>
          <p:spPr>
            <a:xfrm rot="10800000" flipV="1">
              <a:off x="10003300" y="821806"/>
              <a:ext cx="621214" cy="1552866"/>
            </a:xfrm>
            <a:prstGeom prst="bentConnector3">
              <a:avLst>
                <a:gd name="adj1" fmla="val 50000"/>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77" name="Rectangle 876">
              <a:extLst>
                <a:ext uri="{FF2B5EF4-FFF2-40B4-BE49-F238E27FC236}">
                  <a16:creationId xmlns:a16="http://schemas.microsoft.com/office/drawing/2014/main" xmlns="" id="{FB99E1F1-C069-41B5-AF60-3AF92FB3DE66}"/>
                </a:ext>
              </a:extLst>
            </p:cNvPr>
            <p:cNvSpPr/>
            <p:nvPr/>
          </p:nvSpPr>
          <p:spPr bwMode="auto">
            <a:xfrm>
              <a:off x="10624514" y="780795"/>
              <a:ext cx="77668" cy="820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78" name="Connector: Elbow 728">
              <a:extLst>
                <a:ext uri="{FF2B5EF4-FFF2-40B4-BE49-F238E27FC236}">
                  <a16:creationId xmlns:a16="http://schemas.microsoft.com/office/drawing/2014/main" xmlns="" id="{709024E8-D411-4EC3-83A4-48F66AAFAE7C}"/>
                </a:ext>
              </a:extLst>
            </p:cNvPr>
            <p:cNvCxnSpPr>
              <a:cxnSpLocks/>
            </p:cNvCxnSpPr>
            <p:nvPr/>
          </p:nvCxnSpPr>
          <p:spPr>
            <a:xfrm rot="10800000" flipV="1">
              <a:off x="10462464" y="821806"/>
              <a:ext cx="162050" cy="847712"/>
            </a:xfrm>
            <a:prstGeom prst="bentConnector2">
              <a:avLst/>
            </a:prstGeom>
            <a:ln w="19050">
              <a:solidFill>
                <a:srgbClr val="5C2D9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xmlns="" id="{DB4A91C4-0E01-4485-B7FB-F9EE6A07EA0B}"/>
                </a:ext>
              </a:extLst>
            </p:cNvPr>
            <p:cNvCxnSpPr>
              <a:cxnSpLocks/>
            </p:cNvCxnSpPr>
            <p:nvPr/>
          </p:nvCxnSpPr>
          <p:spPr>
            <a:xfrm flipV="1">
              <a:off x="10220425" y="3604375"/>
              <a:ext cx="0" cy="104772"/>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880" name="Picture 879">
              <a:extLst>
                <a:ext uri="{FF2B5EF4-FFF2-40B4-BE49-F238E27FC236}">
                  <a16:creationId xmlns:a16="http://schemas.microsoft.com/office/drawing/2014/main" xmlns="" id="{FD46B378-1E6A-4F89-BCCD-3DEE2EDF89DF}"/>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425640" y="1610198"/>
              <a:ext cx="278831" cy="278832"/>
            </a:xfrm>
            <a:prstGeom prst="rect">
              <a:avLst/>
            </a:prstGeom>
          </p:spPr>
        </p:pic>
        <p:pic>
          <p:nvPicPr>
            <p:cNvPr id="881" name="Picture 880">
              <a:extLst>
                <a:ext uri="{FF2B5EF4-FFF2-40B4-BE49-F238E27FC236}">
                  <a16:creationId xmlns:a16="http://schemas.microsoft.com/office/drawing/2014/main" xmlns="" id="{5A4582E1-1AEB-42AD-BFCA-3791D334651E}"/>
                </a:ext>
              </a:extLst>
            </p:cNvPr>
            <p:cNvPicPr>
              <a:picLocks noChangeAspect="1"/>
            </p:cNvPicPr>
            <p:nvPr/>
          </p:nvPicPr>
          <p:blipFill>
            <a:blip r:embed="rId42"/>
            <a:stretch>
              <a:fillRect/>
            </a:stretch>
          </p:blipFill>
          <p:spPr>
            <a:xfrm>
              <a:off x="10388351" y="4597773"/>
              <a:ext cx="295720" cy="197147"/>
            </a:xfrm>
            <a:prstGeom prst="rect">
              <a:avLst/>
            </a:prstGeom>
          </p:spPr>
        </p:pic>
        <p:grpSp>
          <p:nvGrpSpPr>
            <p:cNvPr id="882" name="Group 881">
              <a:extLst>
                <a:ext uri="{FF2B5EF4-FFF2-40B4-BE49-F238E27FC236}">
                  <a16:creationId xmlns:a16="http://schemas.microsoft.com/office/drawing/2014/main" xmlns="" id="{30D2ACFA-C2F4-4D0E-8607-4F84B9903B4F}"/>
                </a:ext>
              </a:extLst>
            </p:cNvPr>
            <p:cNvGrpSpPr/>
            <p:nvPr/>
          </p:nvGrpSpPr>
          <p:grpSpPr>
            <a:xfrm>
              <a:off x="3821452" y="4664050"/>
              <a:ext cx="370338" cy="327772"/>
              <a:chOff x="4723767" y="3080378"/>
              <a:chExt cx="439858" cy="389301"/>
            </a:xfrm>
          </p:grpSpPr>
          <p:pic>
            <p:nvPicPr>
              <p:cNvPr id="1189" name="Picture 1188">
                <a:extLst>
                  <a:ext uri="{FF2B5EF4-FFF2-40B4-BE49-F238E27FC236}">
                    <a16:creationId xmlns:a16="http://schemas.microsoft.com/office/drawing/2014/main" xmlns="" id="{EDABC81B-5CDF-4995-B033-597AF5E58AC7}"/>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90" name="Group 1189">
                <a:extLst>
                  <a:ext uri="{FF2B5EF4-FFF2-40B4-BE49-F238E27FC236}">
                    <a16:creationId xmlns:a16="http://schemas.microsoft.com/office/drawing/2014/main" xmlns="" id="{6904D6A0-6E77-4CC9-ABCE-BADF8F55760B}"/>
                  </a:ext>
                </a:extLst>
              </p:cNvPr>
              <p:cNvGrpSpPr/>
              <p:nvPr/>
            </p:nvGrpSpPr>
            <p:grpSpPr>
              <a:xfrm>
                <a:off x="4723767" y="3080378"/>
                <a:ext cx="439858" cy="389301"/>
                <a:chOff x="3131835" y="4047725"/>
                <a:chExt cx="439858" cy="389301"/>
              </a:xfrm>
            </p:grpSpPr>
            <p:grpSp>
              <p:nvGrpSpPr>
                <p:cNvPr id="1191" name="Group 1190">
                  <a:extLst>
                    <a:ext uri="{FF2B5EF4-FFF2-40B4-BE49-F238E27FC236}">
                      <a16:creationId xmlns:a16="http://schemas.microsoft.com/office/drawing/2014/main" xmlns="" id="{587FF1AF-FABE-4AAC-8E4F-B6460E9285AE}"/>
                    </a:ext>
                  </a:extLst>
                </p:cNvPr>
                <p:cNvGrpSpPr/>
                <p:nvPr/>
              </p:nvGrpSpPr>
              <p:grpSpPr>
                <a:xfrm>
                  <a:off x="3131835" y="4047725"/>
                  <a:ext cx="182560" cy="348911"/>
                  <a:chOff x="2136298" y="4226790"/>
                  <a:chExt cx="196678" cy="375893"/>
                </a:xfrm>
              </p:grpSpPr>
              <p:sp>
                <p:nvSpPr>
                  <p:cNvPr id="1195" name="Rectangle 1194">
                    <a:extLst>
                      <a:ext uri="{FF2B5EF4-FFF2-40B4-BE49-F238E27FC236}">
                        <a16:creationId xmlns:a16="http://schemas.microsoft.com/office/drawing/2014/main" xmlns="" id="{3E5B16F2-3D5A-4671-BBB0-B4C502FB112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96" name="server">
                    <a:extLst>
                      <a:ext uri="{FF2B5EF4-FFF2-40B4-BE49-F238E27FC236}">
                        <a16:creationId xmlns:a16="http://schemas.microsoft.com/office/drawing/2014/main" xmlns="" id="{C5532183-AB50-4003-B709-1FB11B2B635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192" name="Oval 1191">
                  <a:extLst>
                    <a:ext uri="{FF2B5EF4-FFF2-40B4-BE49-F238E27FC236}">
                      <a16:creationId xmlns:a16="http://schemas.microsoft.com/office/drawing/2014/main" xmlns="" id="{48D35492-3E2F-4D9F-8DCD-A76C59961ED4}"/>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93" name="Picture 1192">
                  <a:extLst>
                    <a:ext uri="{FF2B5EF4-FFF2-40B4-BE49-F238E27FC236}">
                      <a16:creationId xmlns:a16="http://schemas.microsoft.com/office/drawing/2014/main" xmlns="" id="{FDE070DE-E1C4-42BD-9159-1445C180E371}"/>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194" name="Freeform 6">
                  <a:extLst>
                    <a:ext uri="{FF2B5EF4-FFF2-40B4-BE49-F238E27FC236}">
                      <a16:creationId xmlns:a16="http://schemas.microsoft.com/office/drawing/2014/main" xmlns="" id="{8750EAEB-9821-4801-8F64-B93C161CEC8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grpSp>
          <p:nvGrpSpPr>
            <p:cNvPr id="883" name="Group 882">
              <a:extLst>
                <a:ext uri="{FF2B5EF4-FFF2-40B4-BE49-F238E27FC236}">
                  <a16:creationId xmlns:a16="http://schemas.microsoft.com/office/drawing/2014/main" xmlns="" id="{C39DC576-9AAC-43F9-9B25-FC0D1EF9B677}"/>
                </a:ext>
              </a:extLst>
            </p:cNvPr>
            <p:cNvGrpSpPr/>
            <p:nvPr/>
          </p:nvGrpSpPr>
          <p:grpSpPr>
            <a:xfrm>
              <a:off x="4366364" y="4664050"/>
              <a:ext cx="370338" cy="327772"/>
              <a:chOff x="4723767" y="3080378"/>
              <a:chExt cx="439858" cy="389301"/>
            </a:xfrm>
          </p:grpSpPr>
          <p:pic>
            <p:nvPicPr>
              <p:cNvPr id="1181" name="Picture 1180">
                <a:extLst>
                  <a:ext uri="{FF2B5EF4-FFF2-40B4-BE49-F238E27FC236}">
                    <a16:creationId xmlns:a16="http://schemas.microsoft.com/office/drawing/2014/main" xmlns="" id="{BEDCB63A-A4BE-4551-BEB1-C07D35CF435D}"/>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82" name="Group 1181">
                <a:extLst>
                  <a:ext uri="{FF2B5EF4-FFF2-40B4-BE49-F238E27FC236}">
                    <a16:creationId xmlns:a16="http://schemas.microsoft.com/office/drawing/2014/main" xmlns="" id="{BBE0AFD2-DCCD-4B3E-90C3-5763893476FC}"/>
                  </a:ext>
                </a:extLst>
              </p:cNvPr>
              <p:cNvGrpSpPr/>
              <p:nvPr/>
            </p:nvGrpSpPr>
            <p:grpSpPr>
              <a:xfrm>
                <a:off x="4723767" y="3080378"/>
                <a:ext cx="439858" cy="389301"/>
                <a:chOff x="3131835" y="4047725"/>
                <a:chExt cx="439858" cy="389301"/>
              </a:xfrm>
            </p:grpSpPr>
            <p:grpSp>
              <p:nvGrpSpPr>
                <p:cNvPr id="1183" name="Group 1182">
                  <a:extLst>
                    <a:ext uri="{FF2B5EF4-FFF2-40B4-BE49-F238E27FC236}">
                      <a16:creationId xmlns:a16="http://schemas.microsoft.com/office/drawing/2014/main" xmlns="" id="{99C86171-C454-4F91-B278-7ECA34197906}"/>
                    </a:ext>
                  </a:extLst>
                </p:cNvPr>
                <p:cNvGrpSpPr/>
                <p:nvPr/>
              </p:nvGrpSpPr>
              <p:grpSpPr>
                <a:xfrm>
                  <a:off x="3131835" y="4047725"/>
                  <a:ext cx="182560" cy="348911"/>
                  <a:chOff x="2136298" y="4226790"/>
                  <a:chExt cx="196678" cy="375893"/>
                </a:xfrm>
              </p:grpSpPr>
              <p:sp>
                <p:nvSpPr>
                  <p:cNvPr id="1187" name="Rectangle 1186">
                    <a:extLst>
                      <a:ext uri="{FF2B5EF4-FFF2-40B4-BE49-F238E27FC236}">
                        <a16:creationId xmlns:a16="http://schemas.microsoft.com/office/drawing/2014/main" xmlns="" id="{57044A60-969C-4B2D-BC56-EE3C5A019B35}"/>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88" name="server">
                    <a:extLst>
                      <a:ext uri="{FF2B5EF4-FFF2-40B4-BE49-F238E27FC236}">
                        <a16:creationId xmlns:a16="http://schemas.microsoft.com/office/drawing/2014/main" xmlns="" id="{EDD3E45D-59C3-4AAC-942E-E51F10BD7AE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184" name="Oval 1183">
                  <a:extLst>
                    <a:ext uri="{FF2B5EF4-FFF2-40B4-BE49-F238E27FC236}">
                      <a16:creationId xmlns:a16="http://schemas.microsoft.com/office/drawing/2014/main" xmlns="" id="{1AC50614-D910-4F74-9FCB-AAF49AC244B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85" name="Picture 1184">
                  <a:extLst>
                    <a:ext uri="{FF2B5EF4-FFF2-40B4-BE49-F238E27FC236}">
                      <a16:creationId xmlns:a16="http://schemas.microsoft.com/office/drawing/2014/main" xmlns="" id="{A6B2F45D-B39D-4559-9199-2B4016ED0E18}"/>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186" name="Freeform 6">
                  <a:extLst>
                    <a:ext uri="{FF2B5EF4-FFF2-40B4-BE49-F238E27FC236}">
                      <a16:creationId xmlns:a16="http://schemas.microsoft.com/office/drawing/2014/main" xmlns="" id="{282E1AE3-CD2C-4152-B75D-02480AB1A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grpSp>
          <p:nvGrpSpPr>
            <p:cNvPr id="884" name="Group 883">
              <a:extLst>
                <a:ext uri="{FF2B5EF4-FFF2-40B4-BE49-F238E27FC236}">
                  <a16:creationId xmlns:a16="http://schemas.microsoft.com/office/drawing/2014/main" xmlns="" id="{EF9C0FF6-3C16-47E6-89A6-147205FE0E0F}"/>
                </a:ext>
              </a:extLst>
            </p:cNvPr>
            <p:cNvGrpSpPr/>
            <p:nvPr/>
          </p:nvGrpSpPr>
          <p:grpSpPr>
            <a:xfrm>
              <a:off x="3127872" y="4599586"/>
              <a:ext cx="371764" cy="354262"/>
              <a:chOff x="775326" y="4265359"/>
              <a:chExt cx="420437" cy="400643"/>
            </a:xfrm>
          </p:grpSpPr>
          <p:grpSp>
            <p:nvGrpSpPr>
              <p:cNvPr id="1174" name="Group 1173">
                <a:extLst>
                  <a:ext uri="{FF2B5EF4-FFF2-40B4-BE49-F238E27FC236}">
                    <a16:creationId xmlns:a16="http://schemas.microsoft.com/office/drawing/2014/main" xmlns="" id="{8F05EEE9-7D91-465C-991B-600A235FD042}"/>
                  </a:ext>
                </a:extLst>
              </p:cNvPr>
              <p:cNvGrpSpPr/>
              <p:nvPr/>
            </p:nvGrpSpPr>
            <p:grpSpPr>
              <a:xfrm>
                <a:off x="812649" y="4265359"/>
                <a:ext cx="182560" cy="348911"/>
                <a:chOff x="2136298" y="4226790"/>
                <a:chExt cx="196678" cy="375893"/>
              </a:xfrm>
            </p:grpSpPr>
            <p:sp>
              <p:nvSpPr>
                <p:cNvPr id="1179" name="Rectangle 1178">
                  <a:extLst>
                    <a:ext uri="{FF2B5EF4-FFF2-40B4-BE49-F238E27FC236}">
                      <a16:creationId xmlns:a16="http://schemas.microsoft.com/office/drawing/2014/main" xmlns="" id="{DCD23AE5-BF7A-45A6-A0D0-9600F7161D4C}"/>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80" name="server">
                  <a:extLst>
                    <a:ext uri="{FF2B5EF4-FFF2-40B4-BE49-F238E27FC236}">
                      <a16:creationId xmlns:a16="http://schemas.microsoft.com/office/drawing/2014/main" xmlns="" id="{6DA02F9B-F98A-479D-ADCB-647355DD241F}"/>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1175" name="Group 1174">
                <a:extLst>
                  <a:ext uri="{FF2B5EF4-FFF2-40B4-BE49-F238E27FC236}">
                    <a16:creationId xmlns:a16="http://schemas.microsoft.com/office/drawing/2014/main" xmlns="" id="{6FF29205-866F-4BA1-B243-F338FB8C835A}"/>
                  </a:ext>
                </a:extLst>
              </p:cNvPr>
              <p:cNvGrpSpPr/>
              <p:nvPr/>
            </p:nvGrpSpPr>
            <p:grpSpPr>
              <a:xfrm>
                <a:off x="890810" y="4317091"/>
                <a:ext cx="182560" cy="348911"/>
                <a:chOff x="2136298" y="4226790"/>
                <a:chExt cx="196678" cy="375893"/>
              </a:xfrm>
            </p:grpSpPr>
            <p:sp>
              <p:nvSpPr>
                <p:cNvPr id="1177" name="Rectangle 1176">
                  <a:extLst>
                    <a:ext uri="{FF2B5EF4-FFF2-40B4-BE49-F238E27FC236}">
                      <a16:creationId xmlns:a16="http://schemas.microsoft.com/office/drawing/2014/main" xmlns="" id="{8B03A884-8F4A-48E1-B0CC-4CF7C20B1CAD}"/>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78" name="server">
                  <a:extLst>
                    <a:ext uri="{FF2B5EF4-FFF2-40B4-BE49-F238E27FC236}">
                      <a16:creationId xmlns:a16="http://schemas.microsoft.com/office/drawing/2014/main" xmlns="" id="{302C73EA-AAED-45BC-856A-5AC84CB1B17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176" name="TextBox 1175">
                <a:extLst>
                  <a:ext uri="{FF2B5EF4-FFF2-40B4-BE49-F238E27FC236}">
                    <a16:creationId xmlns:a16="http://schemas.microsoft.com/office/drawing/2014/main" xmlns="" id="{5124BEC1-0987-4ACE-A06E-FA91D12D8D7C}"/>
                  </a:ext>
                </a:extLst>
              </p:cNvPr>
              <p:cNvSpPr txBox="1"/>
              <p:nvPr/>
            </p:nvSpPr>
            <p:spPr>
              <a:xfrm>
                <a:off x="775326" y="4350059"/>
                <a:ext cx="420437" cy="20884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gradFill>
                      <a:gsLst>
                        <a:gs pos="0">
                          <a:srgbClr val="FFFFFF"/>
                        </a:gs>
                        <a:gs pos="100000">
                          <a:srgbClr val="FFFFFF"/>
                        </a:gs>
                      </a:gsLst>
                      <a:lin ang="5400000" scaled="1"/>
                    </a:gradFill>
                    <a:effectLst/>
                    <a:uLnTx/>
                    <a:uFillTx/>
                    <a:latin typeface="+mn-lt"/>
                    <a:ea typeface="+mn-ea"/>
                    <a:cs typeface="Segoe UI" panose="020B0502040204020203" pitchFamily="34" charset="0"/>
                  </a:rPr>
                  <a:t>VMs</a:t>
                </a:r>
              </a:p>
            </p:txBody>
          </p:sp>
        </p:grpSp>
        <p:grpSp>
          <p:nvGrpSpPr>
            <p:cNvPr id="885" name="Group 884">
              <a:extLst>
                <a:ext uri="{FF2B5EF4-FFF2-40B4-BE49-F238E27FC236}">
                  <a16:creationId xmlns:a16="http://schemas.microsoft.com/office/drawing/2014/main" xmlns="" id="{2D817036-31AF-4512-A3D7-9D591DD3FA6C}"/>
                </a:ext>
              </a:extLst>
            </p:cNvPr>
            <p:cNvGrpSpPr/>
            <p:nvPr/>
          </p:nvGrpSpPr>
          <p:grpSpPr>
            <a:xfrm>
              <a:off x="5595743" y="4664050"/>
              <a:ext cx="370338" cy="327772"/>
              <a:chOff x="4723767" y="3080378"/>
              <a:chExt cx="439858" cy="389301"/>
            </a:xfrm>
          </p:grpSpPr>
          <p:pic>
            <p:nvPicPr>
              <p:cNvPr id="1166" name="Picture 1165">
                <a:extLst>
                  <a:ext uri="{FF2B5EF4-FFF2-40B4-BE49-F238E27FC236}">
                    <a16:creationId xmlns:a16="http://schemas.microsoft.com/office/drawing/2014/main" xmlns="" id="{4DC7C6E3-9DC8-45BE-BF82-2138F5832614}"/>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67" name="Group 1166">
                <a:extLst>
                  <a:ext uri="{FF2B5EF4-FFF2-40B4-BE49-F238E27FC236}">
                    <a16:creationId xmlns:a16="http://schemas.microsoft.com/office/drawing/2014/main" xmlns="" id="{DD2DD0EA-342E-4E97-8FF7-5936FA62B3A5}"/>
                  </a:ext>
                </a:extLst>
              </p:cNvPr>
              <p:cNvGrpSpPr/>
              <p:nvPr/>
            </p:nvGrpSpPr>
            <p:grpSpPr>
              <a:xfrm>
                <a:off x="4723767" y="3080378"/>
                <a:ext cx="439858" cy="389301"/>
                <a:chOff x="3131835" y="4047725"/>
                <a:chExt cx="439858" cy="389301"/>
              </a:xfrm>
            </p:grpSpPr>
            <p:grpSp>
              <p:nvGrpSpPr>
                <p:cNvPr id="1168" name="Group 1167">
                  <a:extLst>
                    <a:ext uri="{FF2B5EF4-FFF2-40B4-BE49-F238E27FC236}">
                      <a16:creationId xmlns:a16="http://schemas.microsoft.com/office/drawing/2014/main" xmlns="" id="{3C720BB6-1FF2-4CB9-9F3D-22FC32117C56}"/>
                    </a:ext>
                  </a:extLst>
                </p:cNvPr>
                <p:cNvGrpSpPr/>
                <p:nvPr/>
              </p:nvGrpSpPr>
              <p:grpSpPr>
                <a:xfrm>
                  <a:off x="3131835" y="4047725"/>
                  <a:ext cx="182560" cy="348911"/>
                  <a:chOff x="2136298" y="4226790"/>
                  <a:chExt cx="196678" cy="375893"/>
                </a:xfrm>
              </p:grpSpPr>
              <p:sp>
                <p:nvSpPr>
                  <p:cNvPr id="1172" name="Rectangle 1171">
                    <a:extLst>
                      <a:ext uri="{FF2B5EF4-FFF2-40B4-BE49-F238E27FC236}">
                        <a16:creationId xmlns:a16="http://schemas.microsoft.com/office/drawing/2014/main" xmlns="" id="{719B7FA9-7CC0-41D3-BAF4-B3433A4BC5F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73" name="server">
                    <a:extLst>
                      <a:ext uri="{FF2B5EF4-FFF2-40B4-BE49-F238E27FC236}">
                        <a16:creationId xmlns:a16="http://schemas.microsoft.com/office/drawing/2014/main" xmlns="" id="{A05B6DA1-2B69-4E13-A636-FA37F8AA5DD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169" name="Oval 1168">
                  <a:extLst>
                    <a:ext uri="{FF2B5EF4-FFF2-40B4-BE49-F238E27FC236}">
                      <a16:creationId xmlns:a16="http://schemas.microsoft.com/office/drawing/2014/main" xmlns="" id="{32951057-9049-41F1-9CEC-8FB37939C4CC}"/>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70" name="Picture 1169">
                  <a:extLst>
                    <a:ext uri="{FF2B5EF4-FFF2-40B4-BE49-F238E27FC236}">
                      <a16:creationId xmlns:a16="http://schemas.microsoft.com/office/drawing/2014/main" xmlns="" id="{949717CA-63E1-4658-AC78-817C25CC47E5}"/>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171" name="Freeform 6">
                  <a:extLst>
                    <a:ext uri="{FF2B5EF4-FFF2-40B4-BE49-F238E27FC236}">
                      <a16:creationId xmlns:a16="http://schemas.microsoft.com/office/drawing/2014/main" xmlns="" id="{9B31D166-51ED-4330-B9E9-44FDFD738DC3}"/>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sp>
          <p:nvSpPr>
            <p:cNvPr id="886" name="Rectangle 885">
              <a:hlinkClick r:id="rId43" tooltip="Microsoft Intune provides mobile device management, mobile application management, and PC management capabilities from the cloud. "/>
              <a:extLst>
                <a:ext uri="{FF2B5EF4-FFF2-40B4-BE49-F238E27FC236}">
                  <a16:creationId xmlns:a16="http://schemas.microsoft.com/office/drawing/2014/main" xmlns="" id="{C7C11BC6-090A-4DFF-A6E6-F0F888E7DCDE}"/>
                </a:ext>
              </a:extLst>
            </p:cNvPr>
            <p:cNvSpPr/>
            <p:nvPr/>
          </p:nvSpPr>
          <p:spPr>
            <a:xfrm>
              <a:off x="292459" y="3285286"/>
              <a:ext cx="149047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Intune MDM/MAM</a:t>
              </a:r>
            </a:p>
          </p:txBody>
        </p:sp>
        <p:grpSp>
          <p:nvGrpSpPr>
            <p:cNvPr id="887" name="Group 886">
              <a:extLst>
                <a:ext uri="{FF2B5EF4-FFF2-40B4-BE49-F238E27FC236}">
                  <a16:creationId xmlns:a16="http://schemas.microsoft.com/office/drawing/2014/main" xmlns="" id="{8C2495AC-5789-4EEE-9A8C-143E6B5C1712}"/>
                </a:ext>
              </a:extLst>
            </p:cNvPr>
            <p:cNvGrpSpPr/>
            <p:nvPr/>
          </p:nvGrpSpPr>
          <p:grpSpPr>
            <a:xfrm>
              <a:off x="2482471" y="2729987"/>
              <a:ext cx="5739513" cy="717660"/>
              <a:chOff x="2545101" y="2729987"/>
              <a:chExt cx="5739513" cy="717660"/>
            </a:xfrm>
          </p:grpSpPr>
          <p:sp>
            <p:nvSpPr>
              <p:cNvPr id="1161" name="Rectangle 1160">
                <a:hlinkClick r:id="rId44" tooltip="Azure Security Center is built into the Azure platform and provides cross-platform threat protection and detection across clouds and on-premises. "/>
                <a:extLst>
                  <a:ext uri="{FF2B5EF4-FFF2-40B4-BE49-F238E27FC236}">
                    <a16:creationId xmlns:a16="http://schemas.microsoft.com/office/drawing/2014/main" xmlns=""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Azure Security Center – </a:t>
                </a:r>
                <a:r>
                  <a:rPr kumimoji="0" 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Cross Platform Visibility, Protection, and Threat Detection</a:t>
                </a:r>
              </a:p>
            </p:txBody>
          </p:sp>
          <p:sp>
            <p:nvSpPr>
              <p:cNvPr id="1162" name="Rectangle 1161">
                <a:hlinkClick r:id="rId44" tooltip="Azure Security Center is built into the Azure platform and provides cross-platform threat protection and detection across clouds and on-premises."/>
                <a:extLst>
                  <a:ext uri="{FF2B5EF4-FFF2-40B4-BE49-F238E27FC236}">
                    <a16:creationId xmlns:a16="http://schemas.microsoft.com/office/drawing/2014/main" xmlns=""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endParaRPr>
              </a:p>
            </p:txBody>
          </p:sp>
          <p:sp>
            <p:nvSpPr>
              <p:cNvPr id="1163" name="Rectangle 1162">
                <a:extLst>
                  <a:ext uri="{FF2B5EF4-FFF2-40B4-BE49-F238E27FC236}">
                    <a16:creationId xmlns:a16="http://schemas.microsoft.com/office/drawing/2014/main" xmlns=""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4" name="Rectangle 1163">
                <a:hlinkClick r:id="rId45"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xmlns=""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Just in Time VM Access</a:t>
                </a:r>
              </a:p>
            </p:txBody>
          </p:sp>
          <p:sp>
            <p:nvSpPr>
              <p:cNvPr id="1165" name="Rectangle 1164">
                <a:hlinkClick r:id="rId46"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xmlns=""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Configuration Hygiene</a:t>
                </a:r>
              </a:p>
            </p:txBody>
          </p:sp>
        </p:grpSp>
        <p:grpSp>
          <p:nvGrpSpPr>
            <p:cNvPr id="888" name="Group 887">
              <a:extLst>
                <a:ext uri="{FF2B5EF4-FFF2-40B4-BE49-F238E27FC236}">
                  <a16:creationId xmlns:a16="http://schemas.microsoft.com/office/drawing/2014/main" xmlns="" id="{9953DD19-D337-49AF-8105-9148F0304682}"/>
                </a:ext>
              </a:extLst>
            </p:cNvPr>
            <p:cNvGrpSpPr/>
            <p:nvPr/>
          </p:nvGrpSpPr>
          <p:grpSpPr>
            <a:xfrm>
              <a:off x="7381099" y="3351568"/>
              <a:ext cx="188672" cy="45719"/>
              <a:chOff x="6660452" y="3094221"/>
              <a:chExt cx="188672" cy="45719"/>
            </a:xfrm>
          </p:grpSpPr>
          <p:sp>
            <p:nvSpPr>
              <p:cNvPr id="1158" name="Oval 1157">
                <a:extLst>
                  <a:ext uri="{FF2B5EF4-FFF2-40B4-BE49-F238E27FC236}">
                    <a16:creationId xmlns:a16="http://schemas.microsoft.com/office/drawing/2014/main" xmlns="" id="{1748CA5A-8D36-4D98-A331-44FFBCA3055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9" name="Oval 1158">
                <a:extLst>
                  <a:ext uri="{FF2B5EF4-FFF2-40B4-BE49-F238E27FC236}">
                    <a16:creationId xmlns:a16="http://schemas.microsoft.com/office/drawing/2014/main" xmlns="" id="{1E6CDBC7-8319-4F87-B3DA-4EC3DEC615D6}"/>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0" name="Oval 1159">
                <a:extLst>
                  <a:ext uri="{FF2B5EF4-FFF2-40B4-BE49-F238E27FC236}">
                    <a16:creationId xmlns:a16="http://schemas.microsoft.com/office/drawing/2014/main" xmlns="" id="{53883877-AE9A-46B0-BCED-40B7ED1BB5A4}"/>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889" name="Rectangle 888">
              <a:extLst>
                <a:ext uri="{FF2B5EF4-FFF2-40B4-BE49-F238E27FC236}">
                  <a16:creationId xmlns:a16="http://schemas.microsoft.com/office/drawing/2014/main" xmlns="" id="{787D9F16-E77E-469E-A4B1-C97BE5AE5B5C}"/>
                </a:ext>
              </a:extLst>
            </p:cNvPr>
            <p:cNvSpPr/>
            <p:nvPr/>
          </p:nvSpPr>
          <p:spPr bwMode="auto">
            <a:xfrm>
              <a:off x="5907081" y="5508373"/>
              <a:ext cx="621772" cy="7648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Premium Security Feature</a:t>
              </a:r>
            </a:p>
          </p:txBody>
        </p:sp>
        <p:grpSp>
          <p:nvGrpSpPr>
            <p:cNvPr id="890" name="Group 889">
              <a:extLst>
                <a:ext uri="{FF2B5EF4-FFF2-40B4-BE49-F238E27FC236}">
                  <a16:creationId xmlns:a16="http://schemas.microsoft.com/office/drawing/2014/main" xmlns="" id="{888871D0-EAEC-4D6B-A41A-9BB17DCE7729}"/>
                </a:ext>
              </a:extLst>
            </p:cNvPr>
            <p:cNvGrpSpPr/>
            <p:nvPr/>
          </p:nvGrpSpPr>
          <p:grpSpPr>
            <a:xfrm>
              <a:off x="6033699" y="919782"/>
              <a:ext cx="391537" cy="163189"/>
              <a:chOff x="5576198" y="965691"/>
              <a:chExt cx="493273" cy="217085"/>
            </a:xfrm>
          </p:grpSpPr>
          <p:sp>
            <p:nvSpPr>
              <p:cNvPr id="1154" name="Rectangle 1153">
                <a:extLst>
                  <a:ext uri="{FF2B5EF4-FFF2-40B4-BE49-F238E27FC236}">
                    <a16:creationId xmlns:a16="http://schemas.microsoft.com/office/drawing/2014/main" xmlns="" id="{3B77C7B6-0F18-4165-8B68-09D7592537F8}"/>
                  </a:ext>
                </a:extLst>
              </p:cNvPr>
              <p:cNvSpPr/>
              <p:nvPr/>
            </p:nvSpPr>
            <p:spPr bwMode="auto">
              <a:xfrm>
                <a:off x="5576198" y="965691"/>
                <a:ext cx="493273" cy="217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5" name="Rectangle 1154">
                <a:extLst>
                  <a:ext uri="{FF2B5EF4-FFF2-40B4-BE49-F238E27FC236}">
                    <a16:creationId xmlns:a16="http://schemas.microsoft.com/office/drawing/2014/main" xmlns="" id="{92E7D114-70A2-4141-B316-B59FB0D7C3DE}"/>
                  </a:ext>
                </a:extLst>
              </p:cNvPr>
              <p:cNvSpPr/>
              <p:nvPr/>
            </p:nvSpPr>
            <p:spPr bwMode="auto">
              <a:xfrm>
                <a:off x="5628559" y="100026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6" name="Rectangle 1155">
                <a:extLst>
                  <a:ext uri="{FF2B5EF4-FFF2-40B4-BE49-F238E27FC236}">
                    <a16:creationId xmlns:a16="http://schemas.microsoft.com/office/drawing/2014/main" xmlns="" id="{3711F811-8D0B-4AA7-8DD2-A50BCB31F800}"/>
                  </a:ext>
                </a:extLst>
              </p:cNvPr>
              <p:cNvSpPr/>
              <p:nvPr/>
            </p:nvSpPr>
            <p:spPr bwMode="auto">
              <a:xfrm>
                <a:off x="5628559" y="106010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7" name="Rectangle 1156">
                <a:extLst>
                  <a:ext uri="{FF2B5EF4-FFF2-40B4-BE49-F238E27FC236}">
                    <a16:creationId xmlns:a16="http://schemas.microsoft.com/office/drawing/2014/main" xmlns="" id="{E5CA79D5-32AD-4E02-B92F-0B4E7E7D660B}"/>
                  </a:ext>
                </a:extLst>
              </p:cNvPr>
              <p:cNvSpPr/>
              <p:nvPr/>
            </p:nvSpPr>
            <p:spPr bwMode="auto">
              <a:xfrm>
                <a:off x="5628559" y="111994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cxnSp>
          <p:nvCxnSpPr>
            <p:cNvPr id="891" name="Straight Arrow Connector 890">
              <a:extLst>
                <a:ext uri="{FF2B5EF4-FFF2-40B4-BE49-F238E27FC236}">
                  <a16:creationId xmlns:a16="http://schemas.microsoft.com/office/drawing/2014/main" xmlns="" id="{59115950-DFE3-48FF-B273-78A18FF91FFF}"/>
                </a:ext>
              </a:extLst>
            </p:cNvPr>
            <p:cNvCxnSpPr>
              <a:cxnSpLocks/>
            </p:cNvCxnSpPr>
            <p:nvPr/>
          </p:nvCxnSpPr>
          <p:spPr>
            <a:xfrm flipH="1" flipV="1">
              <a:off x="5923304" y="1074570"/>
              <a:ext cx="120464" cy="76923"/>
            </a:xfrm>
            <a:prstGeom prst="straightConnector1">
              <a:avLst/>
            </a:prstGeom>
            <a:ln w="34925">
              <a:solidFill>
                <a:schemeClr val="bg1">
                  <a:lumMod val="6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92" name="Straight Connector 891">
              <a:extLst>
                <a:ext uri="{FF2B5EF4-FFF2-40B4-BE49-F238E27FC236}">
                  <a16:creationId xmlns:a16="http://schemas.microsoft.com/office/drawing/2014/main" xmlns="" id="{CF1E4630-3514-4744-B2DB-12A95FFD3A44}"/>
                </a:ext>
              </a:extLst>
            </p:cNvPr>
            <p:cNvCxnSpPr>
              <a:cxnSpLocks/>
            </p:cNvCxnSpPr>
            <p:nvPr/>
          </p:nvCxnSpPr>
          <p:spPr>
            <a:xfrm>
              <a:off x="2779221" y="868391"/>
              <a:ext cx="0" cy="773231"/>
            </a:xfrm>
            <a:prstGeom prst="line">
              <a:avLst/>
            </a:prstGeom>
            <a:noFill/>
            <a:ln w="38100" cap="flat" cmpd="sng" algn="ctr">
              <a:solidFill>
                <a:srgbClr val="505050"/>
              </a:solidFill>
              <a:prstDash val="solid"/>
              <a:headEnd type="none"/>
              <a:tailEnd type="none"/>
            </a:ln>
            <a:effectLst/>
          </p:spPr>
        </p:cxnSp>
        <p:cxnSp>
          <p:nvCxnSpPr>
            <p:cNvPr id="893" name="Straight Connector 892">
              <a:extLst>
                <a:ext uri="{FF2B5EF4-FFF2-40B4-BE49-F238E27FC236}">
                  <a16:creationId xmlns:a16="http://schemas.microsoft.com/office/drawing/2014/main" xmlns="" id="{44FB6335-1BF3-47EB-A30C-96C8D71E92A1}"/>
                </a:ext>
              </a:extLst>
            </p:cNvPr>
            <p:cNvCxnSpPr>
              <a:cxnSpLocks/>
            </p:cNvCxnSpPr>
            <p:nvPr/>
          </p:nvCxnSpPr>
          <p:spPr>
            <a:xfrm>
              <a:off x="3485488" y="862817"/>
              <a:ext cx="0" cy="768515"/>
            </a:xfrm>
            <a:prstGeom prst="line">
              <a:avLst/>
            </a:prstGeom>
            <a:noFill/>
            <a:ln w="38100" cap="flat" cmpd="sng" algn="ctr">
              <a:solidFill>
                <a:srgbClr val="505050"/>
              </a:solidFill>
              <a:prstDash val="solid"/>
              <a:headEnd type="none"/>
              <a:tailEnd type="none"/>
            </a:ln>
            <a:effectLst/>
          </p:spPr>
        </p:cxnSp>
        <p:cxnSp>
          <p:nvCxnSpPr>
            <p:cNvPr id="894" name="Straight Connector 893">
              <a:extLst>
                <a:ext uri="{FF2B5EF4-FFF2-40B4-BE49-F238E27FC236}">
                  <a16:creationId xmlns:a16="http://schemas.microsoft.com/office/drawing/2014/main" xmlns="" id="{B6FBB8A0-0F1D-478B-96E0-6F59B6E70D3E}"/>
                </a:ext>
              </a:extLst>
            </p:cNvPr>
            <p:cNvCxnSpPr>
              <a:cxnSpLocks/>
            </p:cNvCxnSpPr>
            <p:nvPr/>
          </p:nvCxnSpPr>
          <p:spPr>
            <a:xfrm>
              <a:off x="4170518" y="1209298"/>
              <a:ext cx="0" cy="422034"/>
            </a:xfrm>
            <a:prstGeom prst="line">
              <a:avLst/>
            </a:prstGeom>
            <a:noFill/>
            <a:ln w="38100" cap="flat" cmpd="sng" algn="ctr">
              <a:solidFill>
                <a:srgbClr val="505050"/>
              </a:solidFill>
              <a:prstDash val="solid"/>
              <a:headEnd type="none"/>
              <a:tailEnd type="none"/>
            </a:ln>
            <a:effectLst/>
          </p:spPr>
        </p:cxnSp>
        <p:grpSp>
          <p:nvGrpSpPr>
            <p:cNvPr id="895" name="Group 894">
              <a:extLst>
                <a:ext uri="{FF2B5EF4-FFF2-40B4-BE49-F238E27FC236}">
                  <a16:creationId xmlns:a16="http://schemas.microsoft.com/office/drawing/2014/main" xmlns="" id="{4C8A5727-BDAF-4873-A73A-D0E5BB1BBD0E}"/>
                </a:ext>
              </a:extLst>
            </p:cNvPr>
            <p:cNvGrpSpPr/>
            <p:nvPr/>
          </p:nvGrpSpPr>
          <p:grpSpPr>
            <a:xfrm>
              <a:off x="114798" y="101085"/>
              <a:ext cx="4460127" cy="1707904"/>
              <a:chOff x="114798" y="101085"/>
              <a:chExt cx="4460127" cy="1707904"/>
            </a:xfrm>
          </p:grpSpPr>
          <p:sp>
            <p:nvSpPr>
              <p:cNvPr id="1152" name="Rectangle 1151">
                <a:extLst>
                  <a:ext uri="{FF2B5EF4-FFF2-40B4-BE49-F238E27FC236}">
                    <a16:creationId xmlns:a16="http://schemas.microsoft.com/office/drawing/2014/main" xmlns="" id="{DFA51ABB-3787-409C-B793-B8E6738B4F4D}"/>
                  </a:ext>
                </a:extLst>
              </p:cNvPr>
              <p:cNvSpPr/>
              <p:nvPr/>
            </p:nvSpPr>
            <p:spPr bwMode="auto">
              <a:xfrm>
                <a:off x="114798" y="101085"/>
                <a:ext cx="4460127" cy="1707904"/>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3" name="Rectangle 1152">
                <a:extLst>
                  <a:ext uri="{FF2B5EF4-FFF2-40B4-BE49-F238E27FC236}">
                    <a16:creationId xmlns:a16="http://schemas.microsoft.com/office/drawing/2014/main" xmlns="" id="{4329A901-5373-4AE7-BB3B-D3820135668F}"/>
                  </a:ext>
                </a:extLst>
              </p:cNvPr>
              <p:cNvSpPr/>
              <p:nvPr/>
            </p:nvSpPr>
            <p:spPr>
              <a:xfrm>
                <a:off x="155473" y="103218"/>
                <a:ext cx="4419452" cy="257763"/>
              </a:xfrm>
              <a:prstGeom prst="rect">
                <a:avLst/>
              </a:prstGeom>
              <a:solidFill>
                <a:srgbClr val="505050"/>
              </a:solidFill>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dirty="0">
                    <a:ln>
                      <a:noFill/>
                    </a:ln>
                    <a:gradFill>
                      <a:gsLst>
                        <a:gs pos="0">
                          <a:srgbClr val="FFFFFF"/>
                        </a:gs>
                        <a:gs pos="100000">
                          <a:srgbClr val="FFFFFF"/>
                        </a:gs>
                      </a:gsLst>
                      <a:lin ang="5400000" scaled="1"/>
                    </a:gradFill>
                    <a:effectLst/>
                    <a:uLnTx/>
                    <a:uFillTx/>
                    <a:ea typeface="+mn-ea"/>
                    <a:cs typeface="+mn-cs"/>
                  </a:rPr>
                  <a:t>Security Operations Center (SOC)</a:t>
                </a:r>
              </a:p>
            </p:txBody>
          </p:sp>
        </p:grpSp>
        <p:sp>
          <p:nvSpPr>
            <p:cNvPr id="896" name="Rectangle 895">
              <a:hlinkClick r:id="rId47" tooltip="Microsoft Cybersecurity Operations Service (COS - formerly PADS) is an engagement to proactively hunt for attackers present in your environment using a similar approach (team, tools, technology and telemetry) as an incident response (IR)."/>
              <a:extLst>
                <a:ext uri="{FF2B5EF4-FFF2-40B4-BE49-F238E27FC236}">
                  <a16:creationId xmlns:a16="http://schemas.microsoft.com/office/drawing/2014/main" xmlns="" id="{0075DBEB-EDED-417C-9310-4813C54AAD45}"/>
                </a:ext>
              </a:extLst>
            </p:cNvPr>
            <p:cNvSpPr/>
            <p:nvPr/>
          </p:nvSpPr>
          <p:spPr>
            <a:xfrm>
              <a:off x="1628946" y="399286"/>
              <a:ext cx="2864644"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Cybersecurity Operations Service (COS)</a:t>
              </a:r>
            </a:p>
          </p:txBody>
        </p:sp>
        <p:sp>
          <p:nvSpPr>
            <p:cNvPr id="897" name="Rectangle 896">
              <a:hlinkClick r:id="rId48" tooltip="Microsoft helps customers respond and recover from cyberattacks using our deep expertise on attacks, adversaries, malware and Microsoft products. The service is effectively &quot;on retainer&quot; for customers with Premier Support."/>
              <a:extLst>
                <a:ext uri="{FF2B5EF4-FFF2-40B4-BE49-F238E27FC236}">
                  <a16:creationId xmlns:a16="http://schemas.microsoft.com/office/drawing/2014/main" xmlns="" id="{BB09F283-872E-4A4D-AC31-5A3CBB146330}"/>
                </a:ext>
              </a:extLst>
            </p:cNvPr>
            <p:cNvSpPr/>
            <p:nvPr/>
          </p:nvSpPr>
          <p:spPr>
            <a:xfrm>
              <a:off x="1628946" y="578922"/>
              <a:ext cx="2864642"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Incident Response and Recovery Services</a:t>
              </a:r>
            </a:p>
          </p:txBody>
        </p:sp>
        <p:cxnSp>
          <p:nvCxnSpPr>
            <p:cNvPr id="898" name="Straight Connector 897">
              <a:extLst>
                <a:ext uri="{FF2B5EF4-FFF2-40B4-BE49-F238E27FC236}">
                  <a16:creationId xmlns:a16="http://schemas.microsoft.com/office/drawing/2014/main" xmlns="" id="{592E8FA1-2490-4ADA-A701-CA34E0B4C0C5}"/>
                </a:ext>
              </a:extLst>
            </p:cNvPr>
            <p:cNvCxnSpPr>
              <a:cxnSpLocks/>
            </p:cNvCxnSpPr>
            <p:nvPr/>
          </p:nvCxnSpPr>
          <p:spPr>
            <a:xfrm>
              <a:off x="359091" y="392747"/>
              <a:ext cx="0" cy="1375837"/>
            </a:xfrm>
            <a:prstGeom prst="line">
              <a:avLst/>
            </a:prstGeom>
            <a:noFill/>
            <a:ln w="38100" cap="flat" cmpd="sng" algn="ctr">
              <a:solidFill>
                <a:srgbClr val="505050"/>
              </a:solidFill>
              <a:prstDash val="solid"/>
              <a:headEnd type="none"/>
              <a:tailEnd type="none"/>
            </a:ln>
            <a:effectLst/>
          </p:spPr>
        </p:cxnSp>
        <p:grpSp>
          <p:nvGrpSpPr>
            <p:cNvPr id="899" name="Group 898">
              <a:extLst>
                <a:ext uri="{FF2B5EF4-FFF2-40B4-BE49-F238E27FC236}">
                  <a16:creationId xmlns:a16="http://schemas.microsoft.com/office/drawing/2014/main" xmlns="" id="{B632D708-60C7-444A-8E4B-28D8AB043A81}"/>
                </a:ext>
              </a:extLst>
            </p:cNvPr>
            <p:cNvGrpSpPr/>
            <p:nvPr/>
          </p:nvGrpSpPr>
          <p:grpSpPr>
            <a:xfrm>
              <a:off x="242425" y="399286"/>
              <a:ext cx="1144223" cy="768437"/>
              <a:chOff x="242425" y="399286"/>
              <a:chExt cx="1144223" cy="768437"/>
            </a:xfrm>
          </p:grpSpPr>
          <p:grpSp>
            <p:nvGrpSpPr>
              <p:cNvPr id="1143" name="Group 1142">
                <a:extLst>
                  <a:ext uri="{FF2B5EF4-FFF2-40B4-BE49-F238E27FC236}">
                    <a16:creationId xmlns:a16="http://schemas.microsoft.com/office/drawing/2014/main" xmlns="" id="{D4CFE2EA-98A5-42CB-883E-CFF2BBC0D239}"/>
                  </a:ext>
                </a:extLst>
              </p:cNvPr>
              <p:cNvGrpSpPr/>
              <p:nvPr/>
            </p:nvGrpSpPr>
            <p:grpSpPr>
              <a:xfrm>
                <a:off x="243863" y="399286"/>
                <a:ext cx="1142785" cy="279872"/>
                <a:chOff x="243863" y="399286"/>
                <a:chExt cx="1142785" cy="279872"/>
              </a:xfrm>
            </p:grpSpPr>
            <p:sp>
              <p:nvSpPr>
                <p:cNvPr id="1150" name="Rectangle 1149">
                  <a:extLst>
                    <a:ext uri="{FF2B5EF4-FFF2-40B4-BE49-F238E27FC236}">
                      <a16:creationId xmlns:a16="http://schemas.microsoft.com/office/drawing/2014/main" xmlns="" id="{4A15C1C6-E0F9-44E0-AC6F-16E9DB39272A}"/>
                    </a:ext>
                  </a:extLst>
                </p:cNvPr>
                <p:cNvSpPr/>
                <p:nvPr/>
              </p:nvSpPr>
              <p:spPr>
                <a:xfrm>
                  <a:off x="243863" y="399286"/>
                  <a:ext cx="1142785" cy="279872"/>
                </a:xfrm>
                <a:prstGeom prst="rect">
                  <a:avLst/>
                </a:prstGeom>
                <a:solidFill>
                  <a:srgbClr val="FFFFFF"/>
                </a:solidFill>
                <a:ln w="14224" cap="flat" cmpd="sng" algn="ctr">
                  <a:solidFill>
                    <a:srgbClr val="505050"/>
                  </a:solidFill>
                  <a:prstDash val="dash"/>
                </a:ln>
                <a:effectLst/>
              </p:spPr>
              <p:txBody>
                <a:bodyPr lIns="137160" tIns="9144" rIns="45720" bIns="9144"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Vulnerability </a:t>
                  </a:r>
                  <a:r>
                    <a:rPr kumimoji="0" lang="en-US" sz="7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Management</a:t>
                  </a:r>
                  <a:endPar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1151" name="Commitments_EC4D">
                  <a:extLst>
                    <a:ext uri="{FF2B5EF4-FFF2-40B4-BE49-F238E27FC236}">
                      <a16:creationId xmlns:a16="http://schemas.microsoft.com/office/drawing/2014/main" xmlns="" id="{A81638EE-9E09-4F22-A00A-C6FF6674A323}"/>
                    </a:ext>
                  </a:extLst>
                </p:cNvPr>
                <p:cNvSpPr>
                  <a:spLocks noChangeAspect="1" noEditPoints="1"/>
                </p:cNvSpPr>
                <p:nvPr/>
              </p:nvSpPr>
              <p:spPr bwMode="auto">
                <a:xfrm>
                  <a:off x="291944" y="493459"/>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1144" name="Group 1143">
                <a:extLst>
                  <a:ext uri="{FF2B5EF4-FFF2-40B4-BE49-F238E27FC236}">
                    <a16:creationId xmlns:a16="http://schemas.microsoft.com/office/drawing/2014/main" xmlns="" id="{2488F3D3-C78B-4A43-86B5-9DCF6B41CAFC}"/>
                  </a:ext>
                </a:extLst>
              </p:cNvPr>
              <p:cNvGrpSpPr/>
              <p:nvPr/>
            </p:nvGrpSpPr>
            <p:grpSpPr>
              <a:xfrm>
                <a:off x="243863" y="739248"/>
                <a:ext cx="1142785" cy="152799"/>
                <a:chOff x="243863" y="739248"/>
                <a:chExt cx="1142785" cy="152799"/>
              </a:xfrm>
            </p:grpSpPr>
            <p:sp>
              <p:nvSpPr>
                <p:cNvPr id="1148" name="Rectangle 1147">
                  <a:extLst>
                    <a:ext uri="{FF2B5EF4-FFF2-40B4-BE49-F238E27FC236}">
                      <a16:creationId xmlns:a16="http://schemas.microsoft.com/office/drawing/2014/main" xmlns="" id="{7B7D85FB-8219-45BC-B26A-2BFCF1A506BB}"/>
                    </a:ext>
                  </a:extLst>
                </p:cNvPr>
                <p:cNvSpPr/>
                <p:nvPr/>
              </p:nvSpPr>
              <p:spPr>
                <a:xfrm>
                  <a:off x="243863" y="739248"/>
                  <a:ext cx="1142785" cy="152799"/>
                </a:xfrm>
                <a:prstGeom prst="rect">
                  <a:avLst/>
                </a:prstGeom>
                <a:solidFill>
                  <a:srgbClr val="FFFFFF"/>
                </a:solidFill>
                <a:ln w="14224" cap="flat" cmpd="sng" algn="ctr">
                  <a:solidFill>
                    <a:srgbClr val="505050"/>
                  </a:solidFill>
                  <a:prstDash val="dash"/>
                </a:ln>
                <a:effectLst/>
              </p:spPr>
              <p:txBody>
                <a:bodyPr wrap="square" lIns="137160" tIns="9144" rIns="45720" bIns="9144"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MSSP</a:t>
                  </a:r>
                </a:p>
              </p:txBody>
            </p:sp>
            <p:sp>
              <p:nvSpPr>
                <p:cNvPr id="1149" name="Commitments_EC4D">
                  <a:extLst>
                    <a:ext uri="{FF2B5EF4-FFF2-40B4-BE49-F238E27FC236}">
                      <a16:creationId xmlns:a16="http://schemas.microsoft.com/office/drawing/2014/main" xmlns="" id="{A7F00070-0B3E-47BC-9906-39B291C1D905}"/>
                    </a:ext>
                  </a:extLst>
                </p:cNvPr>
                <p:cNvSpPr>
                  <a:spLocks noChangeAspect="1" noEditPoints="1"/>
                </p:cNvSpPr>
                <p:nvPr/>
              </p:nvSpPr>
              <p:spPr bwMode="auto">
                <a:xfrm>
                  <a:off x="296252" y="768004"/>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1145" name="Group 1144">
                <a:extLst>
                  <a:ext uri="{FF2B5EF4-FFF2-40B4-BE49-F238E27FC236}">
                    <a16:creationId xmlns:a16="http://schemas.microsoft.com/office/drawing/2014/main" xmlns="" id="{AB954374-3FF6-4996-9723-F8865AB36E8B}"/>
                  </a:ext>
                </a:extLst>
              </p:cNvPr>
              <p:cNvGrpSpPr/>
              <p:nvPr/>
            </p:nvGrpSpPr>
            <p:grpSpPr>
              <a:xfrm>
                <a:off x="242425" y="880593"/>
                <a:ext cx="1142785" cy="287130"/>
                <a:chOff x="242425" y="880593"/>
                <a:chExt cx="1142785" cy="287130"/>
              </a:xfrm>
            </p:grpSpPr>
            <p:sp>
              <p:nvSpPr>
                <p:cNvPr id="1146" name="Rectangle 1145">
                  <a:extLst>
                    <a:ext uri="{FF2B5EF4-FFF2-40B4-BE49-F238E27FC236}">
                      <a16:creationId xmlns:a16="http://schemas.microsoft.com/office/drawing/2014/main" xmlns="" id="{85C02570-A0E8-406C-81F6-86233B63C5EB}"/>
                    </a:ext>
                  </a:extLst>
                </p:cNvPr>
                <p:cNvSpPr/>
                <p:nvPr/>
              </p:nvSpPr>
              <p:spPr>
                <a:xfrm>
                  <a:off x="242425" y="880593"/>
                  <a:ext cx="1142785" cy="28713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SIEM + Analytics</a:t>
                  </a:r>
                </a:p>
              </p:txBody>
            </p:sp>
            <p:sp>
              <p:nvSpPr>
                <p:cNvPr id="1147" name="Commitments_EC4D">
                  <a:extLst>
                    <a:ext uri="{FF2B5EF4-FFF2-40B4-BE49-F238E27FC236}">
                      <a16:creationId xmlns:a16="http://schemas.microsoft.com/office/drawing/2014/main" xmlns="" id="{F245E331-CBDD-4D92-9EBA-3DCA860B6CB7}"/>
                    </a:ext>
                  </a:extLst>
                </p:cNvPr>
                <p:cNvSpPr>
                  <a:spLocks noChangeAspect="1" noEditPoints="1"/>
                </p:cNvSpPr>
                <p:nvPr/>
              </p:nvSpPr>
              <p:spPr bwMode="auto">
                <a:xfrm>
                  <a:off x="300577" y="984946"/>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cxnSp>
          <p:nvCxnSpPr>
            <p:cNvPr id="900" name="Straight Connector 899">
              <a:extLst>
                <a:ext uri="{FF2B5EF4-FFF2-40B4-BE49-F238E27FC236}">
                  <a16:creationId xmlns:a16="http://schemas.microsoft.com/office/drawing/2014/main" xmlns="" id="{B0951EAC-74DE-4B85-8F72-62AD86F469EE}"/>
                </a:ext>
              </a:extLst>
            </p:cNvPr>
            <p:cNvCxnSpPr>
              <a:cxnSpLocks/>
            </p:cNvCxnSpPr>
            <p:nvPr/>
          </p:nvCxnSpPr>
          <p:spPr>
            <a:xfrm flipH="1">
              <a:off x="1509451" y="1903212"/>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1" name="Straight Connector 900">
              <a:extLst>
                <a:ext uri="{FF2B5EF4-FFF2-40B4-BE49-F238E27FC236}">
                  <a16:creationId xmlns:a16="http://schemas.microsoft.com/office/drawing/2014/main" xmlns="" id="{CF5768F6-9899-448C-A1B0-E4E2263451E0}"/>
                </a:ext>
              </a:extLst>
            </p:cNvPr>
            <p:cNvCxnSpPr>
              <a:cxnSpLocks/>
            </p:cNvCxnSpPr>
            <p:nvPr/>
          </p:nvCxnSpPr>
          <p:spPr>
            <a:xfrm flipH="1">
              <a:off x="3630923" y="1907975"/>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902" name="Rectangle 901">
              <a:hlinkClick r:id="rId44" tooltip="Azure Security Center is built into the Azure platform and provides cross-platform threat protection and detection across clouds and on-premises."/>
              <a:extLst>
                <a:ext uri="{FF2B5EF4-FFF2-40B4-BE49-F238E27FC236}">
                  <a16:creationId xmlns:a16="http://schemas.microsoft.com/office/drawing/2014/main" xmlns="" id="{1E16E833-314E-46E5-B92E-94FDE111C82E}"/>
                </a:ext>
              </a:extLst>
            </p:cNvPr>
            <p:cNvSpPr/>
            <p:nvPr/>
          </p:nvSpPr>
          <p:spPr>
            <a:xfrm>
              <a:off x="1630119" y="797732"/>
              <a:ext cx="700073"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 Center</a:t>
              </a:r>
            </a:p>
          </p:txBody>
        </p:sp>
        <p:sp>
          <p:nvSpPr>
            <p:cNvPr id="903" name="Rectangle 902">
              <a:hlinkClick r:id="rId49" tooltip="Windows Defender Advanced Threat Protection (ATP) provides powerful Windows 10 protections, Endpoint Detection and Response (EDR) across platforms (via partners), and Automated Incident Response Services"/>
              <a:extLst>
                <a:ext uri="{FF2B5EF4-FFF2-40B4-BE49-F238E27FC236}">
                  <a16:creationId xmlns:a16="http://schemas.microsoft.com/office/drawing/2014/main" xmlns="" id="{EED52A29-2437-468C-A560-5A945304A71D}"/>
                </a:ext>
              </a:extLst>
            </p:cNvPr>
            <p:cNvSpPr/>
            <p:nvPr/>
          </p:nvSpPr>
          <p:spPr>
            <a:xfrm>
              <a:off x="2367563" y="797731"/>
              <a:ext cx="721608" cy="660984"/>
            </a:xfrm>
            <a:prstGeom prst="rect">
              <a:avLst/>
            </a:prstGeom>
            <a:solidFill>
              <a:schemeClr val="bg1"/>
            </a:solidFill>
            <a:ln w="14224" cap="flat" cmpd="sng" algn="ctr">
              <a:solidFill>
                <a:srgbClr val="0078D7"/>
              </a:solidFill>
              <a:prstDash val="solid"/>
            </a:ln>
            <a:effectLst/>
          </p:spPr>
          <p:txBody>
            <a:bodyPr lIns="18288" rIns="45720" rtlCol="0" anchor="t" anchorCtr="0">
              <a:noAutofit/>
            </a:bodyPr>
            <a:lstStyle/>
            <a:p>
              <a:pPr marL="45720" lvl="0">
                <a:lnSpc>
                  <a:spcPct val="97000"/>
                </a:lnSpc>
                <a:defRPr/>
              </a:pPr>
              <a:r>
                <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rPr>
                <a:t>Windows</a:t>
              </a:r>
              <a:br>
                <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rPr>
              </a:br>
              <a:r>
                <a:rPr lang="en-US" sz="600" b="1" kern="0" dirty="0">
                  <a:gradFill>
                    <a:gsLst>
                      <a:gs pos="0">
                        <a:srgbClr val="505050">
                          <a:lumMod val="75000"/>
                        </a:srgbClr>
                      </a:gs>
                      <a:gs pos="100000">
                        <a:srgbClr val="505050">
                          <a:lumMod val="75000"/>
                        </a:srgbClr>
                      </a:gs>
                    </a:gsLst>
                    <a:lin ang="5400000" scaled="1"/>
                  </a:gradFill>
                  <a:cs typeface="Segoe UI" panose="020B0502040204020203" pitchFamily="34" charset="0"/>
                </a:rPr>
                <a:t>Defender</a:t>
              </a:r>
            </a:p>
            <a:p>
              <a:pPr marL="45720" lvl="0">
                <a:lnSpc>
                  <a:spcPct val="97000"/>
                </a:lnSpc>
                <a:defRPr/>
              </a:pPr>
              <a:r>
                <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rPr>
                <a:t/>
              </a:r>
              <a:br>
                <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rPr>
              </a:br>
              <a:endPar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endParaRPr>
            </a:p>
          </p:txBody>
        </p:sp>
        <p:sp>
          <p:nvSpPr>
            <p:cNvPr id="904" name="Rectangle 903">
              <a:hlinkClick r:id="rId50"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xmlns="" id="{6E350EBE-1B22-470C-A925-AF2B0E091590}"/>
                </a:ext>
              </a:extLst>
            </p:cNvPr>
            <p:cNvSpPr/>
            <p:nvPr/>
          </p:nvSpPr>
          <p:spPr>
            <a:xfrm>
              <a:off x="3126543" y="797732"/>
              <a:ext cx="729502" cy="660984"/>
            </a:xfrm>
            <a:prstGeom prst="rect">
              <a:avLst/>
            </a:prstGeom>
            <a:solidFill>
              <a:schemeClr val="bg1"/>
            </a:solidFill>
            <a:ln w="14224" cap="flat" cmpd="sng" algn="ctr">
              <a:solidFill>
                <a:srgbClr val="EB3C00"/>
              </a:solidFill>
              <a:prstDash val="solid"/>
            </a:ln>
            <a:effectLst/>
          </p:spPr>
          <p:txBody>
            <a:bodyPr lIns="18288" rIns="18288" rtlCol="0" anchor="t" anchorCtr="0"/>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Office 365</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 &amp; Compliance</a:t>
              </a:r>
            </a:p>
          </p:txBody>
        </p:sp>
        <p:sp>
          <p:nvSpPr>
            <p:cNvPr id="905" name="Rectangle 904">
              <a:hlinkClick r:id="rId17"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xmlns="" id="{4005E6AA-5A4E-4347-9BE1-24C83B4AA1B3}"/>
                </a:ext>
              </a:extLst>
            </p:cNvPr>
            <p:cNvSpPr/>
            <p:nvPr/>
          </p:nvSpPr>
          <p:spPr>
            <a:xfrm>
              <a:off x="3884214" y="797732"/>
              <a:ext cx="615152"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a:t>
              </a:r>
            </a:p>
          </p:txBody>
        </p:sp>
        <p:cxnSp>
          <p:nvCxnSpPr>
            <p:cNvPr id="906" name="Straight Connector 905">
              <a:extLst>
                <a:ext uri="{FF2B5EF4-FFF2-40B4-BE49-F238E27FC236}">
                  <a16:creationId xmlns:a16="http://schemas.microsoft.com/office/drawing/2014/main" xmlns="" id="{438F0C2B-657D-48FE-A066-BAF21259A1A6}"/>
                </a:ext>
              </a:extLst>
            </p:cNvPr>
            <p:cNvCxnSpPr>
              <a:cxnSpLocks/>
            </p:cNvCxnSpPr>
            <p:nvPr/>
          </p:nvCxnSpPr>
          <p:spPr>
            <a:xfrm>
              <a:off x="1263838" y="1221266"/>
              <a:ext cx="0" cy="422034"/>
            </a:xfrm>
            <a:prstGeom prst="line">
              <a:avLst/>
            </a:prstGeom>
            <a:noFill/>
            <a:ln w="38100" cap="flat" cmpd="sng" algn="ctr">
              <a:solidFill>
                <a:srgbClr val="505050"/>
              </a:solidFill>
              <a:prstDash val="solid"/>
              <a:headEnd type="none"/>
              <a:tailEnd type="none"/>
            </a:ln>
            <a:effectLst/>
          </p:spPr>
        </p:cxnSp>
        <p:grpSp>
          <p:nvGrpSpPr>
            <p:cNvPr id="907" name="Group 906">
              <a:extLst>
                <a:ext uri="{FF2B5EF4-FFF2-40B4-BE49-F238E27FC236}">
                  <a16:creationId xmlns:a16="http://schemas.microsoft.com/office/drawing/2014/main" xmlns="" id="{2CEFB2BD-32EA-48CA-BA15-6450C54C6687}"/>
                </a:ext>
              </a:extLst>
            </p:cNvPr>
            <p:cNvGrpSpPr/>
            <p:nvPr/>
          </p:nvGrpSpPr>
          <p:grpSpPr>
            <a:xfrm>
              <a:off x="571596" y="1134422"/>
              <a:ext cx="1028375" cy="329608"/>
              <a:chOff x="598559" y="1440487"/>
              <a:chExt cx="923296" cy="329608"/>
            </a:xfrm>
          </p:grpSpPr>
          <p:sp>
            <p:nvSpPr>
              <p:cNvPr id="1141" name="Rectangle 1140">
                <a:hlinkClick r:id="rId35"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xmlns="" id="{B8FE4AC2-177B-46A3-8B42-DC1E07DBE6DF}"/>
                  </a:ext>
                </a:extLst>
              </p:cNvPr>
              <p:cNvSpPr/>
              <p:nvPr/>
            </p:nvSpPr>
            <p:spPr>
              <a:xfrm>
                <a:off x="598559" y="1440487"/>
                <a:ext cx="923296" cy="329608"/>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18288" rIns="45720" bIns="18288" rtlCol="0" anchor="ctr">
                <a:no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Cloud App </a:t>
                </a:r>
              </a:p>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a:t>
                </a:r>
                <a:endParaRPr kumimoji="0" lang="en-US" sz="85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pic>
            <p:nvPicPr>
              <p:cNvPr id="1142" name="Picture 1141">
                <a:extLst>
                  <a:ext uri="{FF2B5EF4-FFF2-40B4-BE49-F238E27FC236}">
                    <a16:creationId xmlns:a16="http://schemas.microsoft.com/office/drawing/2014/main" xmlns="" id="{7FA3CCB6-8DA6-4F52-913D-443E13247916}"/>
                  </a:ext>
                </a:extLst>
              </p:cNvPr>
              <p:cNvPicPr>
                <a:picLocks noChangeAspect="1"/>
              </p:cNvPicPr>
              <p:nvPr/>
            </p:nvPicPr>
            <p:blipFill>
              <a:blip r:embed="rId51" cstate="print">
                <a:extLst>
                  <a:ext uri="{28A0092B-C50C-407E-A947-70E740481C1C}">
                    <a14:useLocalDpi xmlns:a14="http://schemas.microsoft.com/office/drawing/2010/main" val="0"/>
                  </a:ext>
                </a:extLst>
              </a:blip>
              <a:stretch>
                <a:fillRect/>
              </a:stretch>
            </p:blipFill>
            <p:spPr>
              <a:xfrm>
                <a:off x="1129045" y="1567480"/>
                <a:ext cx="157492" cy="127696"/>
              </a:xfrm>
              <a:prstGeom prst="rect">
                <a:avLst/>
              </a:prstGeom>
              <a:noFill/>
            </p:spPr>
          </p:pic>
        </p:grpSp>
        <p:sp>
          <p:nvSpPr>
            <p:cNvPr id="908" name="Rectangle 907">
              <a:hlinkClick r:id="rId52"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xmlns="" id="{3D1449A1-1414-4DC5-AD7F-9661A545517F}"/>
                </a:ext>
              </a:extLst>
            </p:cNvPr>
            <p:cNvSpPr/>
            <p:nvPr/>
          </p:nvSpPr>
          <p:spPr>
            <a:xfrm>
              <a:off x="222239" y="1530918"/>
              <a:ext cx="4251162" cy="177480"/>
            </a:xfrm>
            <a:prstGeom prst="rect">
              <a:avLst/>
            </a:prstGeom>
            <a:solidFill>
              <a:schemeClr val="bg1">
                <a:lumMod val="95000"/>
              </a:schemeClr>
            </a:solidFill>
            <a:ln w="19050" cap="flat" cmpd="sng" algn="ctr">
              <a:solidFill>
                <a:srgbClr val="505050"/>
              </a:solidFill>
              <a:prstDash val="solid"/>
            </a:ln>
            <a:effectLst/>
          </p:spPr>
          <p:txBody>
            <a:bodyPr lIns="45720" rIns="45720" rtlCol="0" anchor="ctr"/>
            <a:lstStyle/>
            <a:p>
              <a:pPr marL="0"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Graph Security </a:t>
              </a:r>
              <a:r>
                <a:rPr kumimoji="0" lang="en-US" sz="900" b="1" i="0" u="none" strike="noStrike" kern="0" cap="none" spc="0" normalizeH="0" baseline="0" noProof="0" dirty="0" smtClean="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API </a:t>
              </a:r>
              <a:r>
                <a:rPr kumimoji="0" lang="en-US" sz="900" b="0" i="1" u="none" strike="noStrike" kern="0" cap="none" spc="0" normalizeH="0" baseline="0" noProof="0" dirty="0" smtClean="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t>
              </a:r>
              <a:r>
                <a:rPr kumimoji="0" lang="en-US" sz="900" b="0" i="1"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Public Preview)</a:t>
              </a:r>
            </a:p>
          </p:txBody>
        </p:sp>
        <p:sp>
          <p:nvSpPr>
            <p:cNvPr id="909" name="Rectangle 908">
              <a:hlinkClick r:id="rId53"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xmlns="" id="{1929FD48-4CEA-4294-B742-6191576E5BE8}"/>
                </a:ext>
              </a:extLst>
            </p:cNvPr>
            <p:cNvSpPr/>
            <p:nvPr/>
          </p:nvSpPr>
          <p:spPr>
            <a:xfrm>
              <a:off x="1392818" y="1192434"/>
              <a:ext cx="3102392" cy="182880"/>
            </a:xfrm>
            <a:prstGeom prst="rect">
              <a:avLst/>
            </a:prstGeom>
            <a:solidFill>
              <a:schemeClr val="bg1"/>
            </a:solidFill>
            <a:ln w="14224" cap="flat" cmpd="sng" algn="ctr">
              <a:solidFill>
                <a:schemeClr val="tx1"/>
              </a:solidFill>
              <a:prstDash val="solid"/>
            </a:ln>
            <a:effectLst/>
          </p:spPr>
          <p:txBody>
            <a:bodyPr lIns="45720" rIns="45720" rtlCol="0" anchor="ctr"/>
            <a:lstStyle/>
            <a:p>
              <a:pPr marL="858838"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Advanced Threat Protection (ATP)</a:t>
              </a:r>
            </a:p>
          </p:txBody>
        </p:sp>
        <p:sp>
          <p:nvSpPr>
            <p:cNvPr id="910" name="Rectangle 909">
              <a:hlinkClick r:id="rId54" tooltip="Each Microsoft SOC capability can integrate logs &amp; alerts with your existing SIEM."/>
              <a:extLst>
                <a:ext uri="{FF2B5EF4-FFF2-40B4-BE49-F238E27FC236}">
                  <a16:creationId xmlns:a16="http://schemas.microsoft.com/office/drawing/2014/main" xmlns="" id="{BC60A750-F658-478B-982A-4265AA6A2925}"/>
                </a:ext>
              </a:extLst>
            </p:cNvPr>
            <p:cNvSpPr/>
            <p:nvPr/>
          </p:nvSpPr>
          <p:spPr>
            <a:xfrm>
              <a:off x="227843" y="1761555"/>
              <a:ext cx="1260045" cy="211725"/>
            </a:xfrm>
            <a:prstGeom prst="rect">
              <a:avLst/>
            </a:prstGeom>
            <a:solidFill>
              <a:srgbClr val="FFFFFF"/>
            </a:solidFill>
            <a:ln w="14224" cap="flat" cmpd="sng" algn="ctr">
              <a:solidFill>
                <a:srgbClr val="969696"/>
              </a:solidFill>
              <a:prstDash val="dash"/>
            </a:ln>
            <a:effectLst/>
          </p:spPr>
          <p:txBody>
            <a:bodyPr wrap="square" lIns="45720" tIns="45720" rIns="45720" bIns="45720" rtlCol="0" anchor="ctr">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alt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Alert &amp; Log Integration </a:t>
              </a:r>
            </a:p>
          </p:txBody>
        </p:sp>
        <p:sp>
          <p:nvSpPr>
            <p:cNvPr id="911" name="Rectangle 910">
              <a:extLst>
                <a:ext uri="{FF2B5EF4-FFF2-40B4-BE49-F238E27FC236}">
                  <a16:creationId xmlns:a16="http://schemas.microsoft.com/office/drawing/2014/main" xmlns="" id="{41545B28-3909-43CD-9BD5-D41FE204B710}"/>
                </a:ext>
              </a:extLst>
            </p:cNvPr>
            <p:cNvSpPr/>
            <p:nvPr/>
          </p:nvSpPr>
          <p:spPr>
            <a:xfrm>
              <a:off x="4589702" y="931704"/>
              <a:ext cx="1748456" cy="772263"/>
            </a:xfrm>
            <a:prstGeom prst="rect">
              <a:avLst/>
            </a:prstGeom>
            <a:noFill/>
            <a:ln w="14224">
              <a:noFill/>
            </a:ln>
          </p:spPr>
          <p:txBody>
            <a:bodyPr wrap="square" tIns="45720">
              <a:spAutoFit/>
            </a:bodyPr>
            <a:lstStyle/>
            <a:p>
              <a:pPr marL="0" marR="0" lvl="0" indent="0" algn="l" defTabSz="914400" rtl="0" eaLnBrk="1" fontAlgn="auto" latinLnBrk="0" hangingPunct="1">
                <a:lnSpc>
                  <a:spcPct val="97000"/>
                </a:lnSpc>
                <a:spcBef>
                  <a:spcPts val="0"/>
                </a:spcBef>
                <a:spcAft>
                  <a:spcPts val="60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This is interactive!</a:t>
              </a:r>
            </a:p>
            <a:p>
              <a:pPr marL="173736" marR="0" lvl="0" indent="-173736" algn="l" defTabSz="914400" rtl="0" eaLnBrk="1" fontAlgn="auto" latinLnBrk="0" hangingPunct="1">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Present Slide</a:t>
              </a:r>
            </a:p>
            <a:p>
              <a:pPr marL="173736" marR="0" lvl="0" indent="-173736" algn="l" defTabSz="914400" rtl="0" eaLnBrk="1" fontAlgn="auto" latinLnBrk="0" hangingPunct="1">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Hover for Description</a:t>
              </a:r>
            </a:p>
            <a:p>
              <a:pPr marL="173736" marR="0" lvl="0" indent="-173736" algn="l" defTabSz="914400" rtl="0" eaLnBrk="1" fontAlgn="auto" latinLnBrk="0" hangingPunct="1">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Click for more information</a:t>
              </a:r>
            </a:p>
          </p:txBody>
        </p:sp>
        <p:sp>
          <p:nvSpPr>
            <p:cNvPr id="912" name="Rectangle 911">
              <a:hlinkClick r:id="rId55"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xmlns="" id="{7D1BFC5B-D8A1-42DC-A8F7-7ADA57C57181}"/>
                </a:ext>
              </a:extLst>
            </p:cNvPr>
            <p:cNvSpPr/>
            <p:nvPr/>
          </p:nvSpPr>
          <p:spPr>
            <a:xfrm>
              <a:off x="6821098" y="3139575"/>
              <a:ext cx="1325880" cy="17359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Adaptive App Control</a:t>
              </a:r>
            </a:p>
          </p:txBody>
        </p:sp>
        <p:grpSp>
          <p:nvGrpSpPr>
            <p:cNvPr id="913" name="Group 912">
              <a:extLst>
                <a:ext uri="{FF2B5EF4-FFF2-40B4-BE49-F238E27FC236}">
                  <a16:creationId xmlns:a16="http://schemas.microsoft.com/office/drawing/2014/main" xmlns="" id="{F22C07A1-3806-4AA1-AE0E-49B154EA897B}"/>
                </a:ext>
              </a:extLst>
            </p:cNvPr>
            <p:cNvGrpSpPr/>
            <p:nvPr/>
          </p:nvGrpSpPr>
          <p:grpSpPr>
            <a:xfrm>
              <a:off x="10564273" y="2261078"/>
              <a:ext cx="1334164" cy="2201825"/>
              <a:chOff x="10564273" y="2261078"/>
              <a:chExt cx="1334164" cy="2201825"/>
            </a:xfrm>
          </p:grpSpPr>
          <p:sp>
            <p:nvSpPr>
              <p:cNvPr id="1122" name="Rectangle 1121">
                <a:hlinkClick r:id="rId56"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xmlns=""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Multi-Factor Authentication</a:t>
                </a:r>
              </a:p>
            </p:txBody>
          </p:sp>
          <p:pic>
            <p:nvPicPr>
              <p:cNvPr id="1123" name="Picture 195" descr="Multi-Factor Authentication.png">
                <a:extLst>
                  <a:ext uri="{FF2B5EF4-FFF2-40B4-BE49-F238E27FC236}">
                    <a16:creationId xmlns:a16="http://schemas.microsoft.com/office/drawing/2014/main" xmlns="" id="{3951C321-991D-440D-8504-042569611F8C}"/>
                  </a:ext>
                </a:extLst>
              </p:cNvPr>
              <p:cNvPicPr>
                <a:picLocks noChangeAspect="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4" name="Rectangle 1123">
                <a:hlinkClick r:id="rId58"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xmlns="" id="{E4EED812-28BE-4FB6-BF68-510DD549BD5F}"/>
                  </a:ext>
                </a:extLst>
              </p:cNvPr>
              <p:cNvSpPr/>
              <p:nvPr/>
            </p:nvSpPr>
            <p:spPr>
              <a:xfrm>
                <a:off x="10564273" y="4256985"/>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MIM PAM</a:t>
                </a:r>
              </a:p>
            </p:txBody>
          </p:sp>
          <p:sp>
            <p:nvSpPr>
              <p:cNvPr id="1125" name="Freeform 113">
                <a:extLst>
                  <a:ext uri="{FF2B5EF4-FFF2-40B4-BE49-F238E27FC236}">
                    <a16:creationId xmlns:a16="http://schemas.microsoft.com/office/drawing/2014/main" xmlns="" id="{B0B09718-D1BA-4C53-91D5-290E2D08C693}"/>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ea typeface="+mn-ea"/>
                  <a:cs typeface="+mn-cs"/>
                </a:endParaRPr>
              </a:p>
            </p:txBody>
          </p:sp>
          <p:sp>
            <p:nvSpPr>
              <p:cNvPr id="1126" name="Rectangle 1125">
                <a:hlinkClick r:id="rId59"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xmlns=""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AD PIM</a:t>
                </a:r>
              </a:p>
            </p:txBody>
          </p:sp>
          <p:sp>
            <p:nvSpPr>
              <p:cNvPr id="1127" name="Freeform 113">
                <a:extLst>
                  <a:ext uri="{FF2B5EF4-FFF2-40B4-BE49-F238E27FC236}">
                    <a16:creationId xmlns:a16="http://schemas.microsoft.com/office/drawing/2014/main" xmlns=""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ea typeface="+mn-ea"/>
                  <a:cs typeface="+mn-cs"/>
                </a:endParaRPr>
              </a:p>
            </p:txBody>
          </p:sp>
          <p:sp>
            <p:nvSpPr>
              <p:cNvPr id="1128" name="Rectangle 1127">
                <a:hlinkClick r:id="rId60" tooltip="Enables you to replace passwords with easy to use but strong multifactor authentication. Windows Hello uses a public and private key pair secured by the TPM, unlocked using a gesture like fingerprint, facial recognition or PIN. "/>
                <a:extLst>
                  <a:ext uri="{FF2B5EF4-FFF2-40B4-BE49-F238E27FC236}">
                    <a16:creationId xmlns:a16="http://schemas.microsoft.com/office/drawing/2014/main" xmlns="" id="{E338DB8C-FDF6-4A92-98CE-1AC7C014C8C6}"/>
                  </a:ext>
                </a:extLst>
              </p:cNvPr>
              <p:cNvSpPr/>
              <p:nvPr/>
            </p:nvSpPr>
            <p:spPr>
              <a:xfrm>
                <a:off x="10564273" y="3945676"/>
                <a:ext cx="1295428" cy="310319"/>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Hello for Business</a:t>
                </a:r>
              </a:p>
            </p:txBody>
          </p:sp>
          <p:pic>
            <p:nvPicPr>
              <p:cNvPr id="1129" name="Picture 1128">
                <a:extLst>
                  <a:ext uri="{FF2B5EF4-FFF2-40B4-BE49-F238E27FC236}">
                    <a16:creationId xmlns:a16="http://schemas.microsoft.com/office/drawing/2014/main" xmlns="" id="{8931422A-8697-4C61-B61E-221C57DB6244}"/>
                  </a:ext>
                </a:extLst>
              </p:cNvPr>
              <p:cNvPicPr>
                <a:picLocks noChangeAspect="1"/>
              </p:cNvPicPr>
              <p:nvPr/>
            </p:nvPicPr>
            <p:blipFill rotWithShape="1">
              <a:blip r:embed="rId6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600031" y="4045778"/>
                <a:ext cx="146721" cy="137338"/>
              </a:xfrm>
              <a:prstGeom prst="rect">
                <a:avLst/>
              </a:prstGeom>
            </p:spPr>
          </p:pic>
          <p:sp>
            <p:nvSpPr>
              <p:cNvPr id="1130" name="Rectangle 1129">
                <a:hlinkClick r:id="rId62"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xmlns=""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1131" name="Rectangle 1130">
                <a:hlinkClick r:id="rId63"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xmlns=""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AD B2C</a:t>
                </a:r>
              </a:p>
            </p:txBody>
          </p:sp>
          <p:sp>
            <p:nvSpPr>
              <p:cNvPr id="1132" name="Rectangle 1131">
                <a:hlinkClick r:id="rId63"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xmlns=""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AD B2B</a:t>
                </a:r>
              </a:p>
            </p:txBody>
          </p:sp>
          <p:pic>
            <p:nvPicPr>
              <p:cNvPr id="1133" name="Picture 1132">
                <a:extLst>
                  <a:ext uri="{FF2B5EF4-FFF2-40B4-BE49-F238E27FC236}">
                    <a16:creationId xmlns:a16="http://schemas.microsoft.com/office/drawing/2014/main" xmlns="" id="{91036D0F-8F8B-4A2C-B938-BF1EAE65158E}"/>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1134" name="Picture 1133">
                <a:extLst>
                  <a:ext uri="{FF2B5EF4-FFF2-40B4-BE49-F238E27FC236}">
                    <a16:creationId xmlns:a16="http://schemas.microsoft.com/office/drawing/2014/main" xmlns="" id="{F68E4CF1-0B04-485A-867F-C93CF623FDBF}"/>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1135" name="Picture 1134">
                <a:extLst>
                  <a:ext uri="{FF2B5EF4-FFF2-40B4-BE49-F238E27FC236}">
                    <a16:creationId xmlns:a16="http://schemas.microsoft.com/office/drawing/2014/main" xmlns="" id="{1EF64B4A-F196-41FE-BDC7-F0932E06A0E6}"/>
                  </a:ext>
                </a:extLst>
              </p:cNvPr>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1136" name="Rectangle 1135">
                <a:extLst>
                  <a:ext uri="{FF2B5EF4-FFF2-40B4-BE49-F238E27FC236}">
                    <a16:creationId xmlns:a16="http://schemas.microsoft.com/office/drawing/2014/main" xmlns="" id="{FE85BA3A-08CE-4426-8AF8-2592EFA76B28}"/>
                  </a:ext>
                </a:extLst>
              </p:cNvPr>
              <p:cNvSpPr/>
              <p:nvPr/>
            </p:nvSpPr>
            <p:spPr>
              <a:xfrm>
                <a:off x="10724854" y="2261078"/>
                <a:ext cx="1173583" cy="648896"/>
              </a:xfrm>
              <a:prstGeom prst="rect">
                <a:avLst/>
              </a:prstGeom>
            </p:spPr>
            <p:txBody>
              <a:bodyPr wrap="square">
                <a:spAutoFit/>
              </a:bodyPr>
              <a:lstStyle/>
              <a:p>
                <a:pPr lvl="0">
                  <a:defRPr/>
                </a:pPr>
                <a:r>
                  <a:rPr lang="en-US" sz="900" dirty="0">
                    <a:gradFill>
                      <a:gsLst>
                        <a:gs pos="0">
                          <a:srgbClr val="505050">
                            <a:lumMod val="75000"/>
                          </a:srgbClr>
                        </a:gs>
                        <a:gs pos="100000">
                          <a:srgbClr val="505050">
                            <a:lumMod val="75000"/>
                          </a:srgbClr>
                        </a:gs>
                      </a:gsLst>
                      <a:lin ang="5400000" scaled="1"/>
                    </a:gradFill>
                    <a:cs typeface="Segoe UI" panose="020B0502040204020203" pitchFamily="34" charset="0"/>
                  </a:rPr>
                  <a:t>Azure AD Identity Protection</a:t>
                </a:r>
              </a:p>
              <a:p>
                <a:pPr marL="57150" lvl="0">
                  <a:spcBef>
                    <a:spcPts val="200"/>
                  </a:spcBef>
                  <a:spcAft>
                    <a:spcPts val="100"/>
                  </a:spcAft>
                  <a:defRPr/>
                </a:pPr>
                <a:r>
                  <a:rPr lang="en-US" sz="700" dirty="0">
                    <a:gradFill>
                      <a:gsLst>
                        <a:gs pos="0">
                          <a:srgbClr val="505050">
                            <a:lumMod val="75000"/>
                          </a:srgbClr>
                        </a:gs>
                        <a:gs pos="100000">
                          <a:srgbClr val="505050">
                            <a:lumMod val="75000"/>
                          </a:srgbClr>
                        </a:gs>
                      </a:gsLst>
                      <a:lin ang="5400000" scaled="1"/>
                    </a:gradFill>
                    <a:cs typeface="Segoe UI" panose="020B0502040204020203" pitchFamily="34" charset="0"/>
                  </a:rPr>
                  <a:t>Leaked cred protection</a:t>
                </a:r>
              </a:p>
              <a:p>
                <a:pPr marL="57150" lvl="0">
                  <a:spcBef>
                    <a:spcPts val="200"/>
                  </a:spcBef>
                  <a:spcAft>
                    <a:spcPts val="100"/>
                  </a:spcAft>
                  <a:defRPr/>
                </a:pPr>
                <a:r>
                  <a:rPr lang="en-US" sz="700" dirty="0">
                    <a:gradFill>
                      <a:gsLst>
                        <a:gs pos="0">
                          <a:srgbClr val="505050">
                            <a:lumMod val="75000"/>
                          </a:srgbClr>
                        </a:gs>
                        <a:gs pos="100000">
                          <a:srgbClr val="505050">
                            <a:lumMod val="75000"/>
                          </a:srgbClr>
                        </a:gs>
                      </a:gsLst>
                      <a:lin ang="5400000" scaled="1"/>
                    </a:gradFill>
                    <a:cs typeface="Segoe UI" panose="020B0502040204020203" pitchFamily="34" charset="0"/>
                  </a:rPr>
                  <a:t>Behavioral Analytics</a:t>
                </a:r>
                <a:endParaRPr lang="en-US" sz="1400" dirty="0"/>
              </a:p>
            </p:txBody>
          </p:sp>
          <p:grpSp>
            <p:nvGrpSpPr>
              <p:cNvPr id="1137" name="Group 1136">
                <a:extLst>
                  <a:ext uri="{FF2B5EF4-FFF2-40B4-BE49-F238E27FC236}">
                    <a16:creationId xmlns:a16="http://schemas.microsoft.com/office/drawing/2014/main" xmlns="" id="{42D9751D-1CB1-45F7-811D-A2A8A69DCF92}"/>
                  </a:ext>
                </a:extLst>
              </p:cNvPr>
              <p:cNvGrpSpPr/>
              <p:nvPr/>
            </p:nvGrpSpPr>
            <p:grpSpPr>
              <a:xfrm>
                <a:off x="10882847" y="2889403"/>
                <a:ext cx="188672" cy="45719"/>
                <a:chOff x="6660452" y="3094221"/>
                <a:chExt cx="188672" cy="45719"/>
              </a:xfrm>
            </p:grpSpPr>
            <p:sp>
              <p:nvSpPr>
                <p:cNvPr id="1138" name="Oval 1137">
                  <a:extLst>
                    <a:ext uri="{FF2B5EF4-FFF2-40B4-BE49-F238E27FC236}">
                      <a16:creationId xmlns:a16="http://schemas.microsoft.com/office/drawing/2014/main" xmlns=""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39" name="Oval 1138">
                  <a:extLst>
                    <a:ext uri="{FF2B5EF4-FFF2-40B4-BE49-F238E27FC236}">
                      <a16:creationId xmlns:a16="http://schemas.microsoft.com/office/drawing/2014/main" xmlns=""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40" name="Oval 1139">
                  <a:extLst>
                    <a:ext uri="{FF2B5EF4-FFF2-40B4-BE49-F238E27FC236}">
                      <a16:creationId xmlns:a16="http://schemas.microsoft.com/office/drawing/2014/main" xmlns=""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914" name="Group 913">
              <a:extLst>
                <a:ext uri="{FF2B5EF4-FFF2-40B4-BE49-F238E27FC236}">
                  <a16:creationId xmlns:a16="http://schemas.microsoft.com/office/drawing/2014/main" xmlns="" id="{AAA8201C-436A-4215-BBE5-1705CFD68B11}"/>
                </a:ext>
              </a:extLst>
            </p:cNvPr>
            <p:cNvGrpSpPr/>
            <p:nvPr/>
          </p:nvGrpSpPr>
          <p:grpSpPr>
            <a:xfrm>
              <a:off x="4101353" y="6121074"/>
              <a:ext cx="1614698" cy="211725"/>
              <a:chOff x="3821452" y="6124342"/>
              <a:chExt cx="1614698" cy="211725"/>
            </a:xfrm>
          </p:grpSpPr>
          <p:sp>
            <p:nvSpPr>
              <p:cNvPr id="1120" name="Rectangle 1119">
                <a:hlinkClick r:id="rId65" tooltip="Microsoft created a threat model document for the Azure IoT reference architecture."/>
                <a:extLst>
                  <a:ext uri="{FF2B5EF4-FFF2-40B4-BE49-F238E27FC236}">
                    <a16:creationId xmlns:a16="http://schemas.microsoft.com/office/drawing/2014/main" xmlns="" id="{85058B16-8C97-4FBE-940B-BDF1EC67352B}"/>
                  </a:ext>
                </a:extLst>
              </p:cNvPr>
              <p:cNvSpPr/>
              <p:nvPr/>
            </p:nvSpPr>
            <p:spPr>
              <a:xfrm>
                <a:off x="3821452" y="6124342"/>
                <a:ext cx="1614698" cy="211725"/>
              </a:xfrm>
              <a:prstGeom prst="rect">
                <a:avLst/>
              </a:prstGeom>
              <a:noFill/>
              <a:ln w="14224">
                <a:solidFill>
                  <a:schemeClr val="accent4"/>
                </a:solidFill>
              </a:ln>
            </p:spPr>
            <p:txBody>
              <a:bodyPr wrap="square" rIns="45720">
                <a:spAutoFit/>
              </a:bodyPr>
              <a:lstStyle/>
              <a:p>
                <a:pPr marL="114300" marR="0" lvl="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IoT Security Architecture</a:t>
                </a: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pic>
            <p:nvPicPr>
              <p:cNvPr id="1121" name="Graphic 2" descr="Document">
                <a:extLst>
                  <a:ext uri="{FF2B5EF4-FFF2-40B4-BE49-F238E27FC236}">
                    <a16:creationId xmlns:a16="http://schemas.microsoft.com/office/drawing/2014/main" xmlns="" id="{77A83CA8-76E5-4FDB-A79D-EC6D28B0C9AC}"/>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3844728" y="6160357"/>
                <a:ext cx="146611" cy="146611"/>
              </a:xfrm>
              <a:prstGeom prst="rect">
                <a:avLst/>
              </a:prstGeom>
            </p:spPr>
          </p:pic>
        </p:grpSp>
        <p:grpSp>
          <p:nvGrpSpPr>
            <p:cNvPr id="915" name="Group 914">
              <a:extLst>
                <a:ext uri="{FF2B5EF4-FFF2-40B4-BE49-F238E27FC236}">
                  <a16:creationId xmlns:a16="http://schemas.microsoft.com/office/drawing/2014/main" xmlns="" id="{CF9CE92E-161D-4366-A754-11556B414F24}"/>
                </a:ext>
              </a:extLst>
            </p:cNvPr>
            <p:cNvGrpSpPr/>
            <p:nvPr/>
          </p:nvGrpSpPr>
          <p:grpSpPr>
            <a:xfrm>
              <a:off x="4101353" y="5846778"/>
              <a:ext cx="1614698" cy="211725"/>
              <a:chOff x="3821452" y="5850046"/>
              <a:chExt cx="1614698" cy="211725"/>
            </a:xfrm>
          </p:grpSpPr>
          <p:sp>
            <p:nvSpPr>
              <p:cNvPr id="1118" name="Rectangle 1117">
                <a:hlinkClick r:id="rId66"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xmlns="" id="{2B85B57C-95D0-4F1D-A6DA-D43910617F90}"/>
                  </a:ext>
                </a:extLst>
              </p:cNvPr>
              <p:cNvSpPr/>
              <p:nvPr/>
            </p:nvSpPr>
            <p:spPr>
              <a:xfrm>
                <a:off x="3821452" y="5850046"/>
                <a:ext cx="1614698" cy="211725"/>
              </a:xfrm>
              <a:prstGeom prst="rect">
                <a:avLst/>
              </a:prstGeom>
              <a:noFill/>
              <a:ln w="14224">
                <a:solidFill>
                  <a:schemeClr val="accent4"/>
                </a:solidFill>
              </a:ln>
            </p:spPr>
            <p:txBody>
              <a:bodyPr wrap="square" rIns="45720">
                <a:spAutoFit/>
              </a:bodyPr>
              <a:lstStyle/>
              <a:p>
                <a:pPr marL="114300">
                  <a:lnSpc>
                    <a:spcPct val="97000"/>
                  </a:lnSpc>
                </a:pPr>
                <a:r>
                  <a:rPr lang="en-US" sz="800" b="1" dirty="0">
                    <a:gradFill>
                      <a:gsLst>
                        <a:gs pos="0">
                          <a:srgbClr val="505050">
                            <a:lumMod val="75000"/>
                          </a:srgbClr>
                        </a:gs>
                        <a:gs pos="100000">
                          <a:srgbClr val="505050">
                            <a:lumMod val="75000"/>
                          </a:srgbClr>
                        </a:gs>
                      </a:gsLst>
                      <a:lin ang="5400000" scaled="1"/>
                    </a:gradFill>
                    <a:cs typeface="Segoe UI" panose="020B0502040204020203" pitchFamily="34" charset="0"/>
                  </a:rPr>
                  <a:t>IoT Security Maturity Model</a:t>
                </a:r>
              </a:p>
            </p:txBody>
          </p:sp>
          <p:pic>
            <p:nvPicPr>
              <p:cNvPr id="1119" name="Graphic 464" descr="Document">
                <a:extLst>
                  <a:ext uri="{FF2B5EF4-FFF2-40B4-BE49-F238E27FC236}">
                    <a16:creationId xmlns:a16="http://schemas.microsoft.com/office/drawing/2014/main" xmlns="" id="{625FA750-873F-49CC-A4C2-EA72A4C64125}"/>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3848836" y="5879991"/>
                <a:ext cx="146611" cy="146611"/>
              </a:xfrm>
              <a:prstGeom prst="rect">
                <a:avLst/>
              </a:prstGeom>
            </p:spPr>
          </p:pic>
        </p:grpSp>
        <p:pic>
          <p:nvPicPr>
            <p:cNvPr id="916" name="Picture 915">
              <a:extLst>
                <a:ext uri="{FF2B5EF4-FFF2-40B4-BE49-F238E27FC236}">
                  <a16:creationId xmlns:a16="http://schemas.microsoft.com/office/drawing/2014/main" xmlns="" id="{733376D1-A1C3-41C8-B2EB-BC20A0B94676}"/>
                </a:ext>
              </a:extLst>
            </p:cNvPr>
            <p:cNvPicPr>
              <a:picLocks noChangeAspect="1"/>
            </p:cNvPicPr>
            <p:nvPr/>
          </p:nvPicPr>
          <p:blipFill>
            <a:blip r:embed="rId42"/>
            <a:stretch>
              <a:fillRect/>
            </a:stretch>
          </p:blipFill>
          <p:spPr>
            <a:xfrm>
              <a:off x="3990546" y="997238"/>
              <a:ext cx="155187" cy="103458"/>
            </a:xfrm>
            <a:prstGeom prst="rect">
              <a:avLst/>
            </a:prstGeom>
          </p:spPr>
        </p:pic>
        <p:grpSp>
          <p:nvGrpSpPr>
            <p:cNvPr id="917" name="Group 916">
              <a:extLst>
                <a:ext uri="{FF2B5EF4-FFF2-40B4-BE49-F238E27FC236}">
                  <a16:creationId xmlns:a16="http://schemas.microsoft.com/office/drawing/2014/main" xmlns="" id="{37EB6364-F148-420D-97C3-AE6E4D78B812}"/>
                </a:ext>
              </a:extLst>
            </p:cNvPr>
            <p:cNvGrpSpPr/>
            <p:nvPr/>
          </p:nvGrpSpPr>
          <p:grpSpPr>
            <a:xfrm>
              <a:off x="3154581" y="5854485"/>
              <a:ext cx="852881" cy="476718"/>
              <a:chOff x="3154581" y="5854485"/>
              <a:chExt cx="852881" cy="476718"/>
            </a:xfrm>
          </p:grpSpPr>
          <p:sp>
            <p:nvSpPr>
              <p:cNvPr id="1116" name="Rectangle 1115">
                <a:hlinkClick r:id="rId67"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xmlns="" id="{5132D995-1367-4454-A21A-E03209386998}"/>
                  </a:ext>
                </a:extLst>
              </p:cNvPr>
              <p:cNvSpPr/>
              <p:nvPr/>
            </p:nvSpPr>
            <p:spPr>
              <a:xfrm>
                <a:off x="3154581" y="5854485"/>
                <a:ext cx="852881" cy="47671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R="0" lvl="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Sphere</a:t>
                </a:r>
              </a:p>
            </p:txBody>
          </p:sp>
          <p:pic>
            <p:nvPicPr>
              <p:cNvPr id="1117" name="Picture 1116" descr="A close up of a logo&#10;&#10;Description generated with very high confidence">
                <a:extLst>
                  <a:ext uri="{FF2B5EF4-FFF2-40B4-BE49-F238E27FC236}">
                    <a16:creationId xmlns:a16="http://schemas.microsoft.com/office/drawing/2014/main" xmlns="" id="{5D8E06AE-CB14-40C7-AD0A-5937E765D86F}"/>
                  </a:ext>
                </a:extLst>
              </p:cNvPr>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a:off x="3358235" y="5883383"/>
                <a:ext cx="411994" cy="271762"/>
              </a:xfrm>
              <a:prstGeom prst="rect">
                <a:avLst/>
              </a:prstGeom>
            </p:spPr>
          </p:pic>
        </p:grpSp>
        <p:grpSp>
          <p:nvGrpSpPr>
            <p:cNvPr id="918" name="Group 917">
              <a:extLst>
                <a:ext uri="{FF2B5EF4-FFF2-40B4-BE49-F238E27FC236}">
                  <a16:creationId xmlns:a16="http://schemas.microsoft.com/office/drawing/2014/main" xmlns="" id="{D81733F3-308A-4011-83CC-E11DDFC07AA1}"/>
                </a:ext>
              </a:extLst>
            </p:cNvPr>
            <p:cNvGrpSpPr/>
            <p:nvPr/>
          </p:nvGrpSpPr>
          <p:grpSpPr>
            <a:xfrm>
              <a:off x="8687080" y="2519843"/>
              <a:ext cx="1319399" cy="1638528"/>
              <a:chOff x="8692376" y="2865441"/>
              <a:chExt cx="1319399" cy="1638528"/>
            </a:xfrm>
          </p:grpSpPr>
          <p:sp>
            <p:nvSpPr>
              <p:cNvPr id="1087" name="Rectangle 1086">
                <a:hlinkClick r:id="rId6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xmlns="" id="{5433BD75-C281-4997-B1A7-DB627D6ED15C}"/>
                  </a:ext>
                </a:extLst>
              </p:cNvPr>
              <p:cNvSpPr/>
              <p:nvPr/>
            </p:nvSpPr>
            <p:spPr>
              <a:xfrm>
                <a:off x="8692376" y="2865441"/>
                <a:ext cx="1316736"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Information Protection (AIP)</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Discover</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Classify</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Protect</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Monitor</a:t>
                </a:r>
              </a:p>
            </p:txBody>
          </p:sp>
          <p:sp>
            <p:nvSpPr>
              <p:cNvPr id="1088" name="Rectangle 1087">
                <a:hlinkClick r:id="rId70"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xmlns="" id="{8C9856C9-6AC4-4598-9C4B-1356F464227D}"/>
                  </a:ext>
                </a:extLst>
              </p:cNvPr>
              <p:cNvSpPr/>
              <p:nvPr/>
            </p:nvSpPr>
            <p:spPr>
              <a:xfrm>
                <a:off x="8745416" y="3835416"/>
                <a:ext cx="1266359" cy="13804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i="1"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Hold Your Own Key (HYOK)</a:t>
                </a:r>
              </a:p>
            </p:txBody>
          </p:sp>
          <p:grpSp>
            <p:nvGrpSpPr>
              <p:cNvPr id="1089" name="Group 1088">
                <a:extLst>
                  <a:ext uri="{FF2B5EF4-FFF2-40B4-BE49-F238E27FC236}">
                    <a16:creationId xmlns:a16="http://schemas.microsoft.com/office/drawing/2014/main" xmlns="" id="{7B62BA9A-C2B8-466F-AC5A-2405D3F4A975}"/>
                  </a:ext>
                </a:extLst>
              </p:cNvPr>
              <p:cNvGrpSpPr/>
              <p:nvPr/>
            </p:nvGrpSpPr>
            <p:grpSpPr>
              <a:xfrm>
                <a:off x="8905814" y="4263355"/>
                <a:ext cx="1017768" cy="174551"/>
                <a:chOff x="10868759" y="4110794"/>
                <a:chExt cx="1017768" cy="174551"/>
              </a:xfrm>
            </p:grpSpPr>
            <p:grpSp>
              <p:nvGrpSpPr>
                <p:cNvPr id="1091" name="Group 1090">
                  <a:extLst>
                    <a:ext uri="{FF2B5EF4-FFF2-40B4-BE49-F238E27FC236}">
                      <a16:creationId xmlns:a16="http://schemas.microsoft.com/office/drawing/2014/main" xmlns="" id="{6F5BC5E6-281E-4A9E-8589-D48016C77860}"/>
                    </a:ext>
                  </a:extLst>
                </p:cNvPr>
                <p:cNvGrpSpPr/>
                <p:nvPr/>
              </p:nvGrpSpPr>
              <p:grpSpPr>
                <a:xfrm>
                  <a:off x="10868759" y="4110794"/>
                  <a:ext cx="1017768" cy="167627"/>
                  <a:chOff x="76401" y="2964205"/>
                  <a:chExt cx="2261795" cy="372519"/>
                </a:xfrm>
              </p:grpSpPr>
              <p:grpSp>
                <p:nvGrpSpPr>
                  <p:cNvPr id="1104" name="Group 1103">
                    <a:extLst>
                      <a:ext uri="{FF2B5EF4-FFF2-40B4-BE49-F238E27FC236}">
                        <a16:creationId xmlns:a16="http://schemas.microsoft.com/office/drawing/2014/main" xmlns="" id="{2CBA006F-771A-41E9-A1BF-CADDEDD46184}"/>
                      </a:ext>
                    </a:extLst>
                  </p:cNvPr>
                  <p:cNvGrpSpPr/>
                  <p:nvPr/>
                </p:nvGrpSpPr>
                <p:grpSpPr>
                  <a:xfrm>
                    <a:off x="76401" y="2964205"/>
                    <a:ext cx="1599838" cy="372519"/>
                    <a:chOff x="76401" y="2964205"/>
                    <a:chExt cx="1599838" cy="372519"/>
                  </a:xfrm>
                </p:grpSpPr>
                <p:pic>
                  <p:nvPicPr>
                    <p:cNvPr id="1110" name="Picture 1109">
                      <a:hlinkClick r:id="rId71"/>
                      <a:extLst>
                        <a:ext uri="{FF2B5EF4-FFF2-40B4-BE49-F238E27FC236}">
                          <a16:creationId xmlns:a16="http://schemas.microsoft.com/office/drawing/2014/main" xmlns="" id="{9B5DA2BC-5E6B-4924-B13B-C44B10A0C423}"/>
                        </a:ext>
                      </a:extLst>
                    </p:cNvPr>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1111" name="Group 1110">
                      <a:extLst>
                        <a:ext uri="{FF2B5EF4-FFF2-40B4-BE49-F238E27FC236}">
                          <a16:creationId xmlns:a16="http://schemas.microsoft.com/office/drawing/2014/main" xmlns="" id="{5F4997BA-3228-4E5A-95E0-6E4D019E3C85}"/>
                        </a:ext>
                      </a:extLst>
                    </p:cNvPr>
                    <p:cNvGrpSpPr/>
                    <p:nvPr/>
                  </p:nvGrpSpPr>
                  <p:grpSpPr>
                    <a:xfrm>
                      <a:off x="76401" y="2964205"/>
                      <a:ext cx="1257382" cy="372519"/>
                      <a:chOff x="12053139" y="7366546"/>
                      <a:chExt cx="1934324" cy="573074"/>
                    </a:xfrm>
                  </p:grpSpPr>
                  <p:pic>
                    <p:nvPicPr>
                      <p:cNvPr id="1112" name="Picture 1111">
                        <a:extLst>
                          <a:ext uri="{FF2B5EF4-FFF2-40B4-BE49-F238E27FC236}">
                            <a16:creationId xmlns:a16="http://schemas.microsoft.com/office/drawing/2014/main" xmlns="" id="{89248059-081C-47AA-8162-654C2BBC01E3}"/>
                          </a:ext>
                        </a:extLst>
                      </p:cNvPr>
                      <p:cNvPicPr>
                        <a:picLocks noChangeAspect="1"/>
                      </p:cNvPicPr>
                      <p:nvPr/>
                    </p:nvPicPr>
                    <p:blipFill rotWithShape="1">
                      <a:blip r:embed="rId73" cstate="print">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1113" name="Picture 1112">
                        <a:extLst>
                          <a:ext uri="{FF2B5EF4-FFF2-40B4-BE49-F238E27FC236}">
                            <a16:creationId xmlns:a16="http://schemas.microsoft.com/office/drawing/2014/main" xmlns="" id="{0AD8D0F1-2C7A-4DD5-B853-697A88B46170}"/>
                          </a:ext>
                        </a:extLst>
                      </p:cNvPr>
                      <p:cNvPicPr>
                        <a:picLocks noChangeAspect="1"/>
                      </p:cNvPicPr>
                      <p:nvPr/>
                    </p:nvPicPr>
                    <p:blipFill rotWithShape="1">
                      <a:blip r:embed="rId74" cstate="print">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1114" name="Picture 1113">
                        <a:extLst>
                          <a:ext uri="{FF2B5EF4-FFF2-40B4-BE49-F238E27FC236}">
                            <a16:creationId xmlns:a16="http://schemas.microsoft.com/office/drawing/2014/main" xmlns="" id="{36A4A438-160C-4F57-ABA9-2D5277CAC7C4}"/>
                          </a:ext>
                        </a:extLst>
                      </p:cNvPr>
                      <p:cNvPicPr>
                        <a:picLocks noChangeAspect="1"/>
                      </p:cNvPicPr>
                      <p:nvPr/>
                    </p:nvPicPr>
                    <p:blipFill rotWithShape="1">
                      <a:blip r:embed="rId75" cstate="print">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1115" name="Picture 1114">
                        <a:extLst>
                          <a:ext uri="{FF2B5EF4-FFF2-40B4-BE49-F238E27FC236}">
                            <a16:creationId xmlns:a16="http://schemas.microsoft.com/office/drawing/2014/main" xmlns="" id="{A6766CD1-9925-4BDB-9177-72632E700609}"/>
                          </a:ext>
                        </a:extLst>
                      </p:cNvPr>
                      <p:cNvPicPr>
                        <a:picLocks noChangeAspect="1"/>
                      </p:cNvPicPr>
                      <p:nvPr/>
                    </p:nvPicPr>
                    <p:blipFill rotWithShape="1">
                      <a:blip r:embed="rId76" cstate="print">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1105" name="Group 1104">
                    <a:extLst>
                      <a:ext uri="{FF2B5EF4-FFF2-40B4-BE49-F238E27FC236}">
                        <a16:creationId xmlns:a16="http://schemas.microsoft.com/office/drawing/2014/main" xmlns="" id="{104D35B4-C2D2-49D3-8CB3-68B45CFFB695}"/>
                      </a:ext>
                    </a:extLst>
                  </p:cNvPr>
                  <p:cNvGrpSpPr/>
                  <p:nvPr/>
                </p:nvGrpSpPr>
                <p:grpSpPr>
                  <a:xfrm>
                    <a:off x="2008682" y="3185912"/>
                    <a:ext cx="329514" cy="79848"/>
                    <a:chOff x="6660452" y="3094221"/>
                    <a:chExt cx="188672" cy="45719"/>
                  </a:xfrm>
                </p:grpSpPr>
                <p:sp>
                  <p:nvSpPr>
                    <p:cNvPr id="1107" name="Oval 1106">
                      <a:extLst>
                        <a:ext uri="{FF2B5EF4-FFF2-40B4-BE49-F238E27FC236}">
                          <a16:creationId xmlns:a16="http://schemas.microsoft.com/office/drawing/2014/main" xmlns="" id="{33F80069-EC6E-4F77-9D72-901E08D647DE}"/>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08" name="Oval 1107">
                      <a:extLst>
                        <a:ext uri="{FF2B5EF4-FFF2-40B4-BE49-F238E27FC236}">
                          <a16:creationId xmlns:a16="http://schemas.microsoft.com/office/drawing/2014/main" xmlns="" id="{C985AB52-3E16-4370-BECF-111FCC991737}"/>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09" name="Oval 1108">
                      <a:extLst>
                        <a:ext uri="{FF2B5EF4-FFF2-40B4-BE49-F238E27FC236}">
                          <a16:creationId xmlns:a16="http://schemas.microsoft.com/office/drawing/2014/main" xmlns="" id="{F7719C2D-BCC3-4AD3-95FE-35E45ACF557C}"/>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pic>
                <p:nvPicPr>
                  <p:cNvPr id="1106" name="Picture 1105">
                    <a:hlinkClick r:id="rId77"/>
                    <a:extLst>
                      <a:ext uri="{FF2B5EF4-FFF2-40B4-BE49-F238E27FC236}">
                        <a16:creationId xmlns:a16="http://schemas.microsoft.com/office/drawing/2014/main" xmlns="" id="{17166133-804B-46FE-904C-E72A5D9469CE}"/>
                      </a:ext>
                    </a:extLst>
                  </p:cNvPr>
                  <p:cNvPicPr>
                    <a:picLocks noChangeAspect="1"/>
                  </p:cNvPicPr>
                  <p:nvPr/>
                </p:nvPicPr>
                <p:blipFill>
                  <a:blip r:embed="rId78" cstate="print">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1092" name="Group 1091">
                  <a:extLst>
                    <a:ext uri="{FF2B5EF4-FFF2-40B4-BE49-F238E27FC236}">
                      <a16:creationId xmlns:a16="http://schemas.microsoft.com/office/drawing/2014/main" xmlns="" id="{E95B28E2-BAB3-429C-A188-14DD468744B0}"/>
                    </a:ext>
                  </a:extLst>
                </p:cNvPr>
                <p:cNvGrpSpPr/>
                <p:nvPr/>
              </p:nvGrpSpPr>
              <p:grpSpPr bwMode="black">
                <a:xfrm>
                  <a:off x="11508873" y="4239626"/>
                  <a:ext cx="75077" cy="45719"/>
                  <a:chOff x="10387012" y="4179358"/>
                  <a:chExt cx="974726" cy="593725"/>
                </a:xfrm>
                <a:solidFill>
                  <a:schemeClr val="tx1"/>
                </a:solidFill>
              </p:grpSpPr>
              <p:sp>
                <p:nvSpPr>
                  <p:cNvPr id="1099" name="Freeform 26">
                    <a:extLst>
                      <a:ext uri="{FF2B5EF4-FFF2-40B4-BE49-F238E27FC236}">
                        <a16:creationId xmlns:a16="http://schemas.microsoft.com/office/drawing/2014/main" xmlns="" id="{EC75553C-B756-47E1-BFC7-6827656FB68B}"/>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100" name="Freeform 27">
                    <a:extLst>
                      <a:ext uri="{FF2B5EF4-FFF2-40B4-BE49-F238E27FC236}">
                        <a16:creationId xmlns:a16="http://schemas.microsoft.com/office/drawing/2014/main" xmlns="" id="{14B79CD0-3A15-4982-9EBD-6B1E6E369F4B}"/>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101" name="Freeform 28">
                    <a:extLst>
                      <a:ext uri="{FF2B5EF4-FFF2-40B4-BE49-F238E27FC236}">
                        <a16:creationId xmlns:a16="http://schemas.microsoft.com/office/drawing/2014/main" xmlns="" id="{42B65D42-81D3-4669-BECF-B3386D3DA569}"/>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102" name="Freeform 29">
                    <a:extLst>
                      <a:ext uri="{FF2B5EF4-FFF2-40B4-BE49-F238E27FC236}">
                        <a16:creationId xmlns:a16="http://schemas.microsoft.com/office/drawing/2014/main" xmlns="" id="{DB116D4F-A86B-4238-A9C6-5747C05B43A9}"/>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103" name="Freeform 30">
                    <a:extLst>
                      <a:ext uri="{FF2B5EF4-FFF2-40B4-BE49-F238E27FC236}">
                        <a16:creationId xmlns:a16="http://schemas.microsoft.com/office/drawing/2014/main" xmlns="" id="{1B7386EC-1A9E-4A3C-857A-977B4152CAF6}"/>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grpSp>
            <p:grpSp>
              <p:nvGrpSpPr>
                <p:cNvPr id="1093" name="Group 1092">
                  <a:extLst>
                    <a:ext uri="{FF2B5EF4-FFF2-40B4-BE49-F238E27FC236}">
                      <a16:creationId xmlns:a16="http://schemas.microsoft.com/office/drawing/2014/main" xmlns="" id="{72360254-D815-4DD5-B20F-FBFBC4360B1B}"/>
                    </a:ext>
                  </a:extLst>
                </p:cNvPr>
                <p:cNvGrpSpPr/>
                <p:nvPr/>
              </p:nvGrpSpPr>
              <p:grpSpPr bwMode="black">
                <a:xfrm>
                  <a:off x="11638296" y="4235799"/>
                  <a:ext cx="75077" cy="45719"/>
                  <a:chOff x="10387012" y="4179358"/>
                  <a:chExt cx="974726" cy="593725"/>
                </a:xfrm>
                <a:solidFill>
                  <a:schemeClr val="tx1"/>
                </a:solidFill>
              </p:grpSpPr>
              <p:sp>
                <p:nvSpPr>
                  <p:cNvPr id="1094" name="Freeform 26">
                    <a:extLst>
                      <a:ext uri="{FF2B5EF4-FFF2-40B4-BE49-F238E27FC236}">
                        <a16:creationId xmlns:a16="http://schemas.microsoft.com/office/drawing/2014/main" xmlns="" id="{43E971B2-CE20-4717-8338-630B5AEFD17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095" name="Freeform 27">
                    <a:extLst>
                      <a:ext uri="{FF2B5EF4-FFF2-40B4-BE49-F238E27FC236}">
                        <a16:creationId xmlns:a16="http://schemas.microsoft.com/office/drawing/2014/main" xmlns="" id="{B28FF8D2-0B63-439A-8561-1E73359FFAF7}"/>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096" name="Freeform 28">
                    <a:extLst>
                      <a:ext uri="{FF2B5EF4-FFF2-40B4-BE49-F238E27FC236}">
                        <a16:creationId xmlns:a16="http://schemas.microsoft.com/office/drawing/2014/main" xmlns="" id="{7F39FA69-9BBD-4E6E-9C6B-D645FC47E99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097" name="Freeform 29">
                    <a:extLst>
                      <a:ext uri="{FF2B5EF4-FFF2-40B4-BE49-F238E27FC236}">
                        <a16:creationId xmlns:a16="http://schemas.microsoft.com/office/drawing/2014/main" xmlns="" id="{220EDCF2-4BE6-45F2-907F-D02824DD316C}"/>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098" name="Freeform 30">
                    <a:extLst>
                      <a:ext uri="{FF2B5EF4-FFF2-40B4-BE49-F238E27FC236}">
                        <a16:creationId xmlns:a16="http://schemas.microsoft.com/office/drawing/2014/main" xmlns="" id="{E2431020-1C4F-4634-A60A-4117FAA6308B}"/>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grpSp>
          </p:grpSp>
          <p:sp>
            <p:nvSpPr>
              <p:cNvPr id="1090" name="Rectangle 1089">
                <a:hlinkClick r:id="rId79" tooltip="The AIP scanner helps you discover, classify, and protect files on UNC paths for network shares over SMB and on SharePoint Server 2013-2016 Sites and libraries."/>
                <a:extLst>
                  <a:ext uri="{FF2B5EF4-FFF2-40B4-BE49-F238E27FC236}">
                    <a16:creationId xmlns:a16="http://schemas.microsoft.com/office/drawing/2014/main" xmlns="" id="{2E6CEE05-2201-4A3C-9D7B-1970B43F4F10}"/>
                  </a:ext>
                </a:extLst>
              </p:cNvPr>
              <p:cNvSpPr/>
              <p:nvPr/>
            </p:nvSpPr>
            <p:spPr>
              <a:xfrm>
                <a:off x="8813865" y="4045216"/>
                <a:ext cx="1195104" cy="17204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spcAft>
                    <a:spcPts val="200"/>
                  </a:spcAft>
                </a:pPr>
                <a:r>
                  <a:rPr lang="en-US" sz="900" b="1" dirty="0">
                    <a:gradFill>
                      <a:gsLst>
                        <a:gs pos="0">
                          <a:srgbClr val="505050">
                            <a:lumMod val="75000"/>
                          </a:srgbClr>
                        </a:gs>
                        <a:gs pos="100000">
                          <a:srgbClr val="505050">
                            <a:lumMod val="75000"/>
                          </a:srgbClr>
                        </a:gs>
                      </a:gsLst>
                      <a:lin ang="5400000" scaled="1"/>
                    </a:gradFill>
                    <a:cs typeface="Segoe UI" panose="020B0502040204020203" pitchFamily="34" charset="0"/>
                  </a:rPr>
                  <a:t>AIP Scanner</a:t>
                </a:r>
              </a:p>
            </p:txBody>
          </p:sp>
        </p:grpSp>
        <p:sp>
          <p:nvSpPr>
            <p:cNvPr id="919" name="Freeform 27">
              <a:extLst>
                <a:ext uri="{FF2B5EF4-FFF2-40B4-BE49-F238E27FC236}">
                  <a16:creationId xmlns:a16="http://schemas.microsoft.com/office/drawing/2014/main" xmlns="" id="{E2FE455C-513A-4DC1-9436-A1EF0DAD7F67}"/>
                </a:ext>
              </a:extLst>
            </p:cNvPr>
            <p:cNvSpPr>
              <a:spLocks/>
            </p:cNvSpPr>
            <p:nvPr/>
          </p:nvSpPr>
          <p:spPr bwMode="auto">
            <a:xfrm>
              <a:off x="1589667" y="4312946"/>
              <a:ext cx="68905" cy="65866"/>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cxnSp>
          <p:nvCxnSpPr>
            <p:cNvPr id="920" name="Connector: Elbow 748">
              <a:extLst>
                <a:ext uri="{FF2B5EF4-FFF2-40B4-BE49-F238E27FC236}">
                  <a16:creationId xmlns:a16="http://schemas.microsoft.com/office/drawing/2014/main" xmlns="" id="{1BD36714-AEC1-4C14-9E12-3A09CE1F98E5}"/>
                </a:ext>
              </a:extLst>
            </p:cNvPr>
            <p:cNvCxnSpPr>
              <a:cxnSpLocks/>
              <a:endCxn id="1035" idx="3"/>
            </p:cNvCxnSpPr>
            <p:nvPr/>
          </p:nvCxnSpPr>
          <p:spPr>
            <a:xfrm rot="10800000" flipV="1">
              <a:off x="1796489" y="2862575"/>
              <a:ext cx="685983" cy="2082344"/>
            </a:xfrm>
            <a:prstGeom prst="bentConnector3">
              <a:avLst>
                <a:gd name="adj1" fmla="val 68514"/>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921" name="Group 920">
              <a:extLst>
                <a:ext uri="{FF2B5EF4-FFF2-40B4-BE49-F238E27FC236}">
                  <a16:creationId xmlns:a16="http://schemas.microsoft.com/office/drawing/2014/main" xmlns="" id="{F2AE5143-3F7D-48E1-97B1-C4610099C350}"/>
                </a:ext>
              </a:extLst>
            </p:cNvPr>
            <p:cNvGrpSpPr/>
            <p:nvPr/>
          </p:nvGrpSpPr>
          <p:grpSpPr>
            <a:xfrm>
              <a:off x="6646548" y="3493510"/>
              <a:ext cx="1507613" cy="2626000"/>
              <a:chOff x="6646548" y="3493510"/>
              <a:chExt cx="1507613" cy="2626000"/>
            </a:xfrm>
          </p:grpSpPr>
          <p:sp>
            <p:nvSpPr>
              <p:cNvPr id="1061" name="Rectangle 1060">
                <a:hlinkClick r:id="rId80"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xmlns=""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Key Vault</a:t>
                </a:r>
              </a:p>
            </p:txBody>
          </p:sp>
          <p:pic>
            <p:nvPicPr>
              <p:cNvPr id="1062" name="Picture 1061">
                <a:extLst>
                  <a:ext uri="{FF2B5EF4-FFF2-40B4-BE49-F238E27FC236}">
                    <a16:creationId xmlns:a16="http://schemas.microsoft.com/office/drawing/2014/main" xmlns="" id="{27564F04-F98A-49DB-A1E6-BE18E4FD944B}"/>
                  </a:ext>
                </a:extLst>
              </p:cNvPr>
              <p:cNvPicPr>
                <a:picLocks noChangeAspect="1"/>
              </p:cNvPicPr>
              <p:nvPr/>
            </p:nvPicPr>
            <p:blipFill>
              <a:blip r:embed="rId81" cstate="print">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1063" name="Rectangle 1062">
                <a:hlinkClick r:id="rId82" tooltip="A network security group (NSG) contains a list of access control list (ACL) rules that allow or deny network traffic to your VM instances in a Virtual Network. "/>
                <a:extLst>
                  <a:ext uri="{FF2B5EF4-FFF2-40B4-BE49-F238E27FC236}">
                    <a16:creationId xmlns:a16="http://schemas.microsoft.com/office/drawing/2014/main" xmlns=""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Network Security Groups</a:t>
                </a:r>
              </a:p>
            </p:txBody>
          </p:sp>
          <p:sp>
            <p:nvSpPr>
              <p:cNvPr id="1064" name="Rectangle 1063">
                <a:hlinkClick r:id="rId83"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xmlns=""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WAF</a:t>
                </a:r>
              </a:p>
            </p:txBody>
          </p:sp>
          <p:pic>
            <p:nvPicPr>
              <p:cNvPr id="1065" name="Picture 1064" descr="A picture containing text&#10;&#10;Description generated with high confidence">
                <a:extLst>
                  <a:ext uri="{FF2B5EF4-FFF2-40B4-BE49-F238E27FC236}">
                    <a16:creationId xmlns:a16="http://schemas.microsoft.com/office/drawing/2014/main" xmlns="" id="{E366301C-9FDD-402D-B4F8-48DCD9D5E79A}"/>
                  </a:ext>
                </a:extLst>
              </p:cNvPr>
              <p:cNvPicPr>
                <a:picLocks noChangeAspect="1"/>
              </p:cNvPicPr>
              <p:nvPr/>
            </p:nvPicPr>
            <p:blipFill rotWithShape="1">
              <a:blip r:embed="rId8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1066" name="Rectangle 1065">
                <a:hlinkClick r:id="rId85"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xmlns=""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Azure Antimalware</a:t>
                </a:r>
              </a:p>
            </p:txBody>
          </p:sp>
          <p:grpSp>
            <p:nvGrpSpPr>
              <p:cNvPr id="1067" name="Group 1066">
                <a:extLst>
                  <a:ext uri="{FF2B5EF4-FFF2-40B4-BE49-F238E27FC236}">
                    <a16:creationId xmlns:a16="http://schemas.microsoft.com/office/drawing/2014/main" xmlns="" id="{EE647438-C196-4974-A91D-CFA8079699F1}"/>
                  </a:ext>
                </a:extLst>
              </p:cNvPr>
              <p:cNvGrpSpPr/>
              <p:nvPr/>
            </p:nvGrpSpPr>
            <p:grpSpPr>
              <a:xfrm>
                <a:off x="6870812" y="4246340"/>
                <a:ext cx="143785" cy="139115"/>
                <a:chOff x="7418198" y="4292156"/>
                <a:chExt cx="173353" cy="167723"/>
              </a:xfrm>
            </p:grpSpPr>
            <p:sp>
              <p:nvSpPr>
                <p:cNvPr id="1085" name="Rectangle: Rounded Corners 107">
                  <a:extLst>
                    <a:ext uri="{FF2B5EF4-FFF2-40B4-BE49-F238E27FC236}">
                      <a16:creationId xmlns:a16="http://schemas.microsoft.com/office/drawing/2014/main" xmlns=""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ea typeface="+mn-ea"/>
                    <a:cs typeface="+mn-cs"/>
                  </a:endParaRPr>
                </a:p>
              </p:txBody>
            </p:sp>
            <p:pic>
              <p:nvPicPr>
                <p:cNvPr id="1086" name="Picture 1085">
                  <a:extLst>
                    <a:ext uri="{FF2B5EF4-FFF2-40B4-BE49-F238E27FC236}">
                      <a16:creationId xmlns:a16="http://schemas.microsoft.com/office/drawing/2014/main" xmlns="" id="{59D06D6E-4995-4C86-A622-DEC8F06A0051}"/>
                    </a:ext>
                  </a:extLst>
                </p:cNvPr>
                <p:cNvPicPr>
                  <a:picLocks noChangeAspect="1"/>
                </p:cNvPicPr>
                <p:nvPr/>
              </p:nvPicPr>
              <p:blipFill>
                <a:blip r:embed="rId86" cstate="print">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1068" name="Picture 1067">
                <a:extLst>
                  <a:ext uri="{FF2B5EF4-FFF2-40B4-BE49-F238E27FC236}">
                    <a16:creationId xmlns:a16="http://schemas.microsoft.com/office/drawing/2014/main" xmlns="" id="{2EF74B27-1735-4A8F-9B1B-5EB96F46BA01}"/>
                  </a:ext>
                </a:extLst>
              </p:cNvPr>
              <p:cNvPicPr>
                <a:picLocks noChangeAspect="1"/>
              </p:cNvPicPr>
              <p:nvPr/>
            </p:nvPicPr>
            <p:blipFill>
              <a:blip r:embed="rId87">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1069" name="Rectangle 1068">
                <a:hlinkClick r:id="rId88" tooltip="In additional to encryption of all disks in the Azure fabric, you can also encrypt storage blobs, Windows VM disks, and Linux VM Disks"/>
                <a:extLst>
                  <a:ext uri="{FF2B5EF4-FFF2-40B4-BE49-F238E27FC236}">
                    <a16:creationId xmlns:a16="http://schemas.microsoft.com/office/drawing/2014/main" xmlns=""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Disk &amp; Storage Encryption</a:t>
                </a:r>
              </a:p>
            </p:txBody>
          </p:sp>
          <p:sp>
            <p:nvSpPr>
              <p:cNvPr id="1070" name="Rectangle 1069">
                <a:hlinkClick r:id="rId89"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xmlns=""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DDoS attack Mitigation</a:t>
                </a:r>
                <a:r>
                  <a:rPr kumimoji="0" lang="en-US" altLang="en-US" sz="900" b="0" i="0" u="none" strike="noStrike" kern="1200" cap="none" spc="0" normalizeH="0" baseline="0" noProof="0" dirty="0">
                    <a:ln>
                      <a:noFill/>
                    </a:ln>
                    <a:solidFill>
                      <a:srgbClr val="505050"/>
                    </a:solidFill>
                    <a:effectLst/>
                    <a:uLnTx/>
                    <a:uFillTx/>
                    <a:ea typeface="+mn-ea"/>
                    <a:cs typeface="Segoe UI" panose="020B0502040204020203" pitchFamily="34" charset="0"/>
                  </a:rPr>
                  <a:t>+Monitor</a:t>
                </a:r>
                <a:endParaRPr kumimoji="0" lang="en-US" altLang="en-US" sz="900" b="0" i="0" u="none" strike="noStrike" kern="1200" cap="none" spc="0" normalizeH="0" baseline="0" noProof="0" dirty="0">
                  <a:ln>
                    <a:noFill/>
                  </a:ln>
                  <a:solidFill>
                    <a:srgbClr val="505050"/>
                  </a:solidFill>
                  <a:effectLst/>
                  <a:highlight>
                    <a:srgbClr val="FFFF00"/>
                  </a:highlight>
                  <a:uLnTx/>
                  <a:uFillTx/>
                  <a:ea typeface="+mn-ea"/>
                  <a:cs typeface="Segoe UI" panose="020B0502040204020203" pitchFamily="34" charset="0"/>
                </a:endParaRPr>
              </a:p>
            </p:txBody>
          </p:sp>
          <p:sp>
            <p:nvSpPr>
              <p:cNvPr id="1071" name="Rectangle 1070">
                <a:hlinkClick r:id="rId90"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xmlns=""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Backup &amp; Site Recovery</a:t>
                </a:r>
              </a:p>
            </p:txBody>
          </p:sp>
          <p:cxnSp>
            <p:nvCxnSpPr>
              <p:cNvPr id="1072" name="Straight Connector 1071">
                <a:extLst>
                  <a:ext uri="{FF2B5EF4-FFF2-40B4-BE49-F238E27FC236}">
                    <a16:creationId xmlns:a16="http://schemas.microsoft.com/office/drawing/2014/main" xmlns="" id="{DF0411BC-7BCC-4413-98AA-2FC35D64F42C}"/>
                  </a:ext>
                </a:extLst>
              </p:cNvPr>
              <p:cNvCxnSpPr>
                <a:cxnSpLocks/>
                <a:stCxn id="1068"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73" name="Picture 232" descr="Storage blob.png">
                <a:extLst>
                  <a:ext uri="{FF2B5EF4-FFF2-40B4-BE49-F238E27FC236}">
                    <a16:creationId xmlns:a16="http://schemas.microsoft.com/office/drawing/2014/main" xmlns="" id="{9506182D-7A52-4A42-BEF2-26177AA845C8}"/>
                  </a:ext>
                </a:extLst>
              </p:cNvPr>
              <p:cNvPicPr>
                <a:picLocks noChangeAspect="1"/>
              </p:cNvPicPr>
              <p:nvPr/>
            </p:nvPicPr>
            <p:blipFill>
              <a:blip r:embed="rId9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p:spPr>
          </p:pic>
          <p:grpSp>
            <p:nvGrpSpPr>
              <p:cNvPr id="1074" name="Group 1073">
                <a:extLst>
                  <a:ext uri="{FF2B5EF4-FFF2-40B4-BE49-F238E27FC236}">
                    <a16:creationId xmlns:a16="http://schemas.microsoft.com/office/drawing/2014/main" xmlns="" id="{0DB0F1ED-6A41-424B-868C-BBD6BBB667E7}"/>
                  </a:ext>
                </a:extLst>
              </p:cNvPr>
              <p:cNvGrpSpPr/>
              <p:nvPr/>
            </p:nvGrpSpPr>
            <p:grpSpPr>
              <a:xfrm>
                <a:off x="7338348" y="6073791"/>
                <a:ext cx="188672" cy="45719"/>
                <a:chOff x="6660452" y="3094221"/>
                <a:chExt cx="188672" cy="45719"/>
              </a:xfrm>
            </p:grpSpPr>
            <p:sp>
              <p:nvSpPr>
                <p:cNvPr id="1082" name="Oval 1081">
                  <a:extLst>
                    <a:ext uri="{FF2B5EF4-FFF2-40B4-BE49-F238E27FC236}">
                      <a16:creationId xmlns:a16="http://schemas.microsoft.com/office/drawing/2014/main" xmlns=""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83" name="Oval 1082">
                  <a:extLst>
                    <a:ext uri="{FF2B5EF4-FFF2-40B4-BE49-F238E27FC236}">
                      <a16:creationId xmlns:a16="http://schemas.microsoft.com/office/drawing/2014/main" xmlns=""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84" name="Oval 1083">
                  <a:extLst>
                    <a:ext uri="{FF2B5EF4-FFF2-40B4-BE49-F238E27FC236}">
                      <a16:creationId xmlns:a16="http://schemas.microsoft.com/office/drawing/2014/main" xmlns=""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075" name="Rectangle 1074">
                <a:hlinkClick r:id="rId92"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xmlns=""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Azure Policy</a:t>
                </a:r>
              </a:p>
            </p:txBody>
          </p:sp>
          <p:sp>
            <p:nvSpPr>
              <p:cNvPr id="1076" name="Rectangle 1075">
                <a:hlinkClick r:id="rId93"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xmlns=""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a:defRPr/>
                </a:pPr>
                <a:r>
                  <a:rPr lang="en-US" altLang="en-US" sz="900" dirty="0">
                    <a:gradFill>
                      <a:gsLst>
                        <a:gs pos="0">
                          <a:srgbClr val="505050">
                            <a:lumMod val="75000"/>
                          </a:srgbClr>
                        </a:gs>
                        <a:gs pos="100000">
                          <a:srgbClr val="505050">
                            <a:lumMod val="75000"/>
                          </a:srgbClr>
                        </a:gs>
                      </a:gsLst>
                      <a:lin ang="5400000" scaled="1"/>
                    </a:gradFill>
                    <a:cs typeface="Segoe UI" panose="020B0502040204020203" pitchFamily="34" charset="0"/>
                  </a:rPr>
                  <a:t>Confidential Computing</a:t>
                </a:r>
              </a:p>
            </p:txBody>
          </p:sp>
          <p:pic>
            <p:nvPicPr>
              <p:cNvPr id="1077" name="Picture 1076">
                <a:extLst>
                  <a:ext uri="{FF2B5EF4-FFF2-40B4-BE49-F238E27FC236}">
                    <a16:creationId xmlns:a16="http://schemas.microsoft.com/office/drawing/2014/main" xmlns="" id="{3ECF2E68-96A8-461D-9D37-F8BB34FFE47C}"/>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1078" name="Picture 1077">
                <a:extLst>
                  <a:ext uri="{FF2B5EF4-FFF2-40B4-BE49-F238E27FC236}">
                    <a16:creationId xmlns:a16="http://schemas.microsoft.com/office/drawing/2014/main" xmlns="" id="{D6B9A2DF-358D-4C60-96E4-BFCACEEB04D1}"/>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1079" name="Picture 1078">
                <a:extLst>
                  <a:ext uri="{FF2B5EF4-FFF2-40B4-BE49-F238E27FC236}">
                    <a16:creationId xmlns:a16="http://schemas.microsoft.com/office/drawing/2014/main" xmlns="" id="{0B6E7126-46C1-4BDE-A074-ABE7A44A2C56}"/>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1080" name="Picture 1079">
                <a:extLst>
                  <a:ext uri="{FF2B5EF4-FFF2-40B4-BE49-F238E27FC236}">
                    <a16:creationId xmlns:a16="http://schemas.microsoft.com/office/drawing/2014/main" xmlns="" id="{C2F0A86B-603B-43FE-87F3-C7B796A5EC9A}"/>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1081" name="Picture 1080">
                <a:extLst>
                  <a:ext uri="{FF2B5EF4-FFF2-40B4-BE49-F238E27FC236}">
                    <a16:creationId xmlns:a16="http://schemas.microsoft.com/office/drawing/2014/main" xmlns="" id="{D6D48658-313A-4BD5-9A9A-25C2B4FC3878}"/>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922" name="Group 921">
              <a:extLst>
                <a:ext uri="{FF2B5EF4-FFF2-40B4-BE49-F238E27FC236}">
                  <a16:creationId xmlns:a16="http://schemas.microsoft.com/office/drawing/2014/main" xmlns="" id="{B5F3E33E-AC8B-42B3-A25B-1E67BE69C1B6}"/>
                </a:ext>
              </a:extLst>
            </p:cNvPr>
            <p:cNvGrpSpPr/>
            <p:nvPr/>
          </p:nvGrpSpPr>
          <p:grpSpPr>
            <a:xfrm>
              <a:off x="182837" y="5495239"/>
              <a:ext cx="1746574" cy="1156611"/>
              <a:chOff x="182837" y="5495239"/>
              <a:chExt cx="1746574" cy="1156611"/>
            </a:xfrm>
          </p:grpSpPr>
          <p:grpSp>
            <p:nvGrpSpPr>
              <p:cNvPr id="1053" name="Group 1052">
                <a:extLst>
                  <a:ext uri="{FF2B5EF4-FFF2-40B4-BE49-F238E27FC236}">
                    <a16:creationId xmlns:a16="http://schemas.microsoft.com/office/drawing/2014/main" xmlns="" id="{F5D285D6-BB19-4EF3-A4AA-722AA062D872}"/>
                  </a:ext>
                </a:extLst>
              </p:cNvPr>
              <p:cNvGrpSpPr/>
              <p:nvPr/>
            </p:nvGrpSpPr>
            <p:grpSpPr>
              <a:xfrm>
                <a:off x="182837" y="5495239"/>
                <a:ext cx="1746574" cy="1156611"/>
                <a:chOff x="182837" y="5307127"/>
                <a:chExt cx="1746574" cy="1156611"/>
              </a:xfrm>
            </p:grpSpPr>
            <p:grpSp>
              <p:nvGrpSpPr>
                <p:cNvPr id="1055" name="Group 1054">
                  <a:extLst>
                    <a:ext uri="{FF2B5EF4-FFF2-40B4-BE49-F238E27FC236}">
                      <a16:creationId xmlns:a16="http://schemas.microsoft.com/office/drawing/2014/main" xmlns="" id="{62B05F48-488F-419C-8A2F-20BE6F7116C0}"/>
                    </a:ext>
                  </a:extLst>
                </p:cNvPr>
                <p:cNvGrpSpPr/>
                <p:nvPr/>
              </p:nvGrpSpPr>
              <p:grpSpPr>
                <a:xfrm>
                  <a:off x="182837" y="5307127"/>
                  <a:ext cx="1746574" cy="1156611"/>
                  <a:chOff x="3875169" y="5386989"/>
                  <a:chExt cx="1746574" cy="1156611"/>
                </a:xfrm>
              </p:grpSpPr>
              <p:sp>
                <p:nvSpPr>
                  <p:cNvPr id="1057" name="Rectangle 1056">
                    <a:hlinkClick r:id="rId9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xmlns="" id="{12F47460-432B-44C0-B838-482409AFCE7B}"/>
                      </a:ext>
                    </a:extLst>
                  </p:cNvPr>
                  <p:cNvSpPr/>
                  <p:nvPr/>
                </p:nvSpPr>
                <p:spPr bwMode="auto">
                  <a:xfrm>
                    <a:off x="3875169" y="5386989"/>
                    <a:ext cx="1746573" cy="1156611"/>
                  </a:xfrm>
                  <a:prstGeom prst="rect">
                    <a:avLst/>
                  </a:prstGeom>
                  <a:solidFill>
                    <a:schemeClr val="bg1"/>
                  </a:solidFill>
                  <a:ln w="14224">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7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1058" name="Rounded Rectangle 1457">
                    <a:hlinkClick r:id="rId9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xmlns="" id="{C70FE1D3-B317-4288-9465-092462159B1A}"/>
                      </a:ext>
                    </a:extLst>
                  </p:cNvPr>
                  <p:cNvSpPr/>
                  <p:nvPr/>
                </p:nvSpPr>
                <p:spPr>
                  <a:xfrm>
                    <a:off x="3939352" y="5648376"/>
                    <a:ext cx="750189" cy="734602"/>
                  </a:xfrm>
                  <a:prstGeom prst="roundRect">
                    <a:avLst>
                      <a:gd name="adj" fmla="val 0"/>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1"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Network protection</a:t>
                    </a:r>
                  </a:p>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Credential protection</a:t>
                    </a:r>
                  </a:p>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Exploit protection</a:t>
                    </a:r>
                  </a:p>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Reputation analysis</a:t>
                    </a:r>
                  </a:p>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Full Disk Encryption</a:t>
                    </a:r>
                  </a:p>
                  <a:p>
                    <a:pPr>
                      <a:defRPr/>
                    </a:pPr>
                    <a:r>
                      <a:rPr lang="en-US" sz="600" dirty="0">
                        <a:gradFill>
                          <a:gsLst>
                            <a:gs pos="0">
                              <a:srgbClr val="505050">
                                <a:lumMod val="75000"/>
                              </a:srgbClr>
                            </a:gs>
                            <a:gs pos="100000">
                              <a:srgbClr val="505050">
                                <a:lumMod val="75000"/>
                              </a:srgbClr>
                            </a:gs>
                          </a:gsLst>
                          <a:lin ang="5400000" scaled="1"/>
                        </a:gradFill>
                      </a:rPr>
                      <a:t>Attack surface</a:t>
                    </a:r>
                    <a:br>
                      <a:rPr lang="en-US" sz="600" dirty="0">
                        <a:gradFill>
                          <a:gsLst>
                            <a:gs pos="0">
                              <a:srgbClr val="505050">
                                <a:lumMod val="75000"/>
                              </a:srgbClr>
                            </a:gs>
                            <a:gs pos="100000">
                              <a:srgbClr val="505050">
                                <a:lumMod val="75000"/>
                              </a:srgbClr>
                            </a:gs>
                          </a:gsLst>
                          <a:lin ang="5400000" scaled="1"/>
                        </a:gradFill>
                      </a:rPr>
                    </a:br>
                    <a:r>
                      <a:rPr lang="en-US" sz="600" dirty="0">
                        <a:gradFill>
                          <a:gsLst>
                            <a:gs pos="0">
                              <a:srgbClr val="505050">
                                <a:lumMod val="75000"/>
                              </a:srgbClr>
                            </a:gs>
                            <a:gs pos="100000">
                              <a:srgbClr val="505050">
                                <a:lumMod val="75000"/>
                              </a:srgbClr>
                            </a:gs>
                          </a:gsLst>
                          <a:lin ang="5400000" scaled="1"/>
                        </a:gradFill>
                      </a:rPr>
                      <a:t>reduction</a:t>
                    </a:r>
                    <a:endParaRPr lang="en-US" sz="600" b="1" dirty="0">
                      <a:gradFill>
                        <a:gsLst>
                          <a:gs pos="0">
                            <a:srgbClr val="505050">
                              <a:lumMod val="75000"/>
                            </a:srgbClr>
                          </a:gs>
                          <a:gs pos="100000">
                            <a:srgbClr val="505050">
                              <a:lumMod val="75000"/>
                            </a:srgbClr>
                          </a:gs>
                        </a:gsLst>
                        <a:lin ang="5400000" scaled="1"/>
                      </a:gradFill>
                      <a:cs typeface="Segoe UI" panose="020B0502040204020203" pitchFamily="34" charset="0"/>
                    </a:endParaRPr>
                  </a:p>
                  <a:p>
                    <a:pPr marR="0" lvl="0" indent="0" algn="l" defTabSz="914400" rtl="0" eaLnBrk="1" fontAlgn="auto" latinLnBrk="0" hangingPunct="1">
                      <a:spcBef>
                        <a:spcPts val="0"/>
                      </a:spcBef>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t/>
                    </a:r>
                    <a:b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b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p:txBody>
              </p:sp>
              <p:pic>
                <p:nvPicPr>
                  <p:cNvPr id="1059" name="Picture 1058">
                    <a:extLst>
                      <a:ext uri="{FF2B5EF4-FFF2-40B4-BE49-F238E27FC236}">
                        <a16:creationId xmlns:a16="http://schemas.microsoft.com/office/drawing/2014/main" xmlns="" id="{29020BBF-288B-4126-9EDC-5EB18559A0B2}"/>
                      </a:ext>
                    </a:extLst>
                  </p:cNvPr>
                  <p:cNvPicPr>
                    <a:picLocks noChangeAspect="1"/>
                  </p:cNvPicPr>
                  <p:nvPr/>
                </p:nvPicPr>
                <p:blipFill>
                  <a:blip r:embed="rId96">
                    <a:duotone>
                      <a:prstClr val="black"/>
                      <a:schemeClr val="accent1">
                        <a:tint val="45000"/>
                        <a:satMod val="400000"/>
                      </a:schemeClr>
                    </a:duotone>
                  </a:blip>
                  <a:stretch>
                    <a:fillRect/>
                  </a:stretch>
                </p:blipFill>
                <p:spPr>
                  <a:xfrm>
                    <a:off x="3916596" y="5433241"/>
                    <a:ext cx="167254" cy="164690"/>
                  </a:xfrm>
                  <a:prstGeom prst="rect">
                    <a:avLst/>
                  </a:prstGeom>
                </p:spPr>
              </p:pic>
              <p:sp>
                <p:nvSpPr>
                  <p:cNvPr id="1060" name="Rectangle 1059">
                    <a:hlinkClick r:id="rId97"/>
                    <a:extLst>
                      <a:ext uri="{FF2B5EF4-FFF2-40B4-BE49-F238E27FC236}">
                        <a16:creationId xmlns:a16="http://schemas.microsoft.com/office/drawing/2014/main" xmlns="" id="{B24BB291-14EB-43D7-9A23-E0E905E953B4}"/>
                      </a:ext>
                    </a:extLst>
                  </p:cNvPr>
                  <p:cNvSpPr/>
                  <p:nvPr/>
                </p:nvSpPr>
                <p:spPr>
                  <a:xfrm>
                    <a:off x="4000307" y="5438475"/>
                    <a:ext cx="1621436" cy="107950"/>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7000"/>
                      </a:lnSpc>
                      <a:defRPr/>
                    </a:pPr>
                    <a:r>
                      <a:rPr lang="en-US" sz="700" b="1" dirty="0">
                        <a:gradFill>
                          <a:gsLst>
                            <a:gs pos="0">
                              <a:srgbClr val="505050">
                                <a:lumMod val="75000"/>
                              </a:srgbClr>
                            </a:gs>
                            <a:gs pos="100000">
                              <a:srgbClr val="505050">
                                <a:lumMod val="75000"/>
                              </a:srgbClr>
                            </a:gs>
                          </a:gsLst>
                          <a:lin ang="5400000" scaled="1"/>
                        </a:gradFill>
                        <a:cs typeface="Segoe UI" panose="020B0502040204020203" pitchFamily="34" charset="0"/>
                      </a:rPr>
                      <a:t>Windows 10 Enterprise Security</a:t>
                    </a:r>
                  </a:p>
                </p:txBody>
              </p:sp>
            </p:grpSp>
            <p:sp>
              <p:nvSpPr>
                <p:cNvPr id="1056" name="TextBox 1055">
                  <a:extLst>
                    <a:ext uri="{FF2B5EF4-FFF2-40B4-BE49-F238E27FC236}">
                      <a16:creationId xmlns:a16="http://schemas.microsoft.com/office/drawing/2014/main" xmlns="" id="{342EC1DB-EF2C-47DC-90E6-DB50D215BE3B}"/>
                    </a:ext>
                  </a:extLst>
                </p:cNvPr>
                <p:cNvSpPr txBox="1"/>
                <p:nvPr/>
              </p:nvSpPr>
              <p:spPr>
                <a:xfrm>
                  <a:off x="1037998" y="5568514"/>
                  <a:ext cx="776555" cy="73460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1" rtlCol="0" anchor="t" anchorCtr="0"/>
                <a:lstStyle>
                  <a:defPPr>
                    <a:defRPr lang="en-US"/>
                  </a:defPPr>
                  <a:lvl1pPr marL="114300">
                    <a:lnSpc>
                      <a:spcPct val="97000"/>
                    </a:lnSpc>
                    <a:spcAft>
                      <a:spcPts val="300"/>
                    </a:spcAft>
                    <a:defRPr sz="75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0">
                    <a:lnSpc>
                      <a:spcPct val="100000"/>
                    </a:lnSpc>
                    <a:spcAft>
                      <a:spcPts val="0"/>
                    </a:spcAft>
                    <a:defRPr/>
                  </a:pPr>
                  <a:r>
                    <a:rPr lang="en-US" sz="600" dirty="0">
                      <a:gradFill>
                        <a:gsLst>
                          <a:gs pos="0">
                            <a:srgbClr val="505050">
                              <a:lumMod val="75000"/>
                            </a:srgbClr>
                          </a:gs>
                          <a:gs pos="100000">
                            <a:srgbClr val="505050">
                              <a:lumMod val="75000"/>
                            </a:srgbClr>
                          </a:gs>
                        </a:gsLst>
                        <a:lin ang="5400000" scaled="1"/>
                      </a:gradFill>
                      <a:latin typeface="+mn-lt"/>
                    </a:rPr>
                    <a:t>App control</a:t>
                  </a:r>
                </a:p>
                <a:p>
                  <a:pPr marL="0">
                    <a:lnSpc>
                      <a:spcPct val="100000"/>
                    </a:lnSpc>
                    <a:spcAft>
                      <a:spcPts val="0"/>
                    </a:spcAft>
                    <a:defRPr/>
                  </a:pPr>
                  <a:r>
                    <a:rPr lang="en-US" sz="600" dirty="0">
                      <a:gradFill>
                        <a:gsLst>
                          <a:gs pos="0">
                            <a:srgbClr val="505050">
                              <a:lumMod val="75000"/>
                            </a:srgbClr>
                          </a:gs>
                          <a:gs pos="100000">
                            <a:srgbClr val="505050">
                              <a:lumMod val="75000"/>
                            </a:srgbClr>
                          </a:gs>
                        </a:gsLst>
                        <a:lin ang="5400000" scaled="1"/>
                      </a:gradFill>
                      <a:latin typeface="+mn-lt"/>
                    </a:rPr>
                    <a:t>Isolation</a:t>
                  </a:r>
                </a:p>
                <a:p>
                  <a:pPr marL="0" lvl="0">
                    <a:lnSpc>
                      <a:spcPct val="100000"/>
                    </a:lnSpc>
                    <a:spcAft>
                      <a:spcPts val="0"/>
                    </a:spcAft>
                    <a:defRPr/>
                  </a:pPr>
                  <a:r>
                    <a:rPr lang="en-US" sz="600" dirty="0">
                      <a:gradFill>
                        <a:gsLst>
                          <a:gs pos="0">
                            <a:srgbClr val="505050">
                              <a:lumMod val="75000"/>
                            </a:srgbClr>
                          </a:gs>
                          <a:gs pos="100000">
                            <a:srgbClr val="505050">
                              <a:lumMod val="75000"/>
                            </a:srgbClr>
                          </a:gs>
                        </a:gsLst>
                        <a:lin ang="5400000" scaled="1"/>
                      </a:gradFill>
                      <a:latin typeface="+mn-lt"/>
                    </a:rPr>
                    <a:t>Antivirus</a:t>
                  </a:r>
                </a:p>
                <a:p>
                  <a:pPr marL="0" lvl="0">
                    <a:lnSpc>
                      <a:spcPct val="100000"/>
                    </a:lnSpc>
                    <a:spcAft>
                      <a:spcPts val="0"/>
                    </a:spcAft>
                    <a:defRPr/>
                  </a:pPr>
                  <a:r>
                    <a:rPr lang="en-US" sz="600" dirty="0">
                      <a:gradFill>
                        <a:gsLst>
                          <a:gs pos="0">
                            <a:srgbClr val="505050">
                              <a:lumMod val="75000"/>
                            </a:srgbClr>
                          </a:gs>
                          <a:gs pos="100000">
                            <a:srgbClr val="505050">
                              <a:lumMod val="75000"/>
                            </a:srgbClr>
                          </a:gs>
                        </a:gsLst>
                        <a:lin ang="5400000" scaled="1"/>
                      </a:gradFill>
                      <a:latin typeface="+mn-lt"/>
                    </a:rPr>
                    <a:t>Behavior monitoring</a:t>
                  </a:r>
                </a:p>
              </p:txBody>
            </p:sp>
          </p:grpSp>
          <p:sp>
            <p:nvSpPr>
              <p:cNvPr id="1054" name="Rectangle 1053">
                <a:hlinkClick r:id="rId98" tooltip="S mode is an enhanced security mode of Windows 10. This enables all enterprise security features and only allows approved applications to run. "/>
                <a:extLst>
                  <a:ext uri="{FF2B5EF4-FFF2-40B4-BE49-F238E27FC236}">
                    <a16:creationId xmlns:a16="http://schemas.microsoft.com/office/drawing/2014/main" xmlns="" id="{A1B7B217-9BFE-43A0-8112-7D9D9722C794}"/>
                  </a:ext>
                </a:extLst>
              </p:cNvPr>
              <p:cNvSpPr/>
              <p:nvPr/>
            </p:nvSpPr>
            <p:spPr>
              <a:xfrm>
                <a:off x="945540" y="6381474"/>
                <a:ext cx="883960" cy="196849"/>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 Mode</a:t>
                </a:r>
              </a:p>
            </p:txBody>
          </p:sp>
        </p:grpSp>
        <p:sp>
          <p:nvSpPr>
            <p:cNvPr id="923" name="Rectangle 922">
              <a:extLst>
                <a:ext uri="{FF2B5EF4-FFF2-40B4-BE49-F238E27FC236}">
                  <a16:creationId xmlns:a16="http://schemas.microsoft.com/office/drawing/2014/main" xmlns="" id="{E197F278-EE34-468A-9944-31493F39C648}"/>
                </a:ext>
              </a:extLst>
            </p:cNvPr>
            <p:cNvSpPr/>
            <p:nvPr/>
          </p:nvSpPr>
          <p:spPr bwMode="auto">
            <a:xfrm>
              <a:off x="302559" y="3886238"/>
              <a:ext cx="1482179" cy="111054"/>
            </a:xfrm>
            <a:prstGeom prst="rect">
              <a:avLst/>
            </a:prstGeom>
            <a:solidFill>
              <a:srgbClr val="FFFFFF">
                <a:alpha val="80000"/>
              </a:srgbClr>
            </a:solidFill>
            <a:ln>
              <a:noFill/>
              <a:headEnd type="none" w="med" len="med"/>
              <a:tailEnd type="none" w="med" len="med"/>
            </a:ln>
            <a:effectLst>
              <a:glow rad="101600">
                <a:schemeClr val="bg1">
                  <a:alpha val="60000"/>
                </a:schemeClr>
              </a:glow>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924" name="Group 923">
              <a:extLst>
                <a:ext uri="{FF2B5EF4-FFF2-40B4-BE49-F238E27FC236}">
                  <a16:creationId xmlns:a16="http://schemas.microsoft.com/office/drawing/2014/main" xmlns="" id="{AC0227BF-53E4-48AC-8EBF-3190FEE508DC}"/>
                </a:ext>
              </a:extLst>
            </p:cNvPr>
            <p:cNvGrpSpPr/>
            <p:nvPr/>
          </p:nvGrpSpPr>
          <p:grpSpPr>
            <a:xfrm>
              <a:off x="369047" y="3835379"/>
              <a:ext cx="329617" cy="252617"/>
              <a:chOff x="7398246" y="1610486"/>
              <a:chExt cx="498447" cy="382007"/>
            </a:xfrm>
          </p:grpSpPr>
          <p:sp>
            <p:nvSpPr>
              <p:cNvPr id="1046" name="monitor">
                <a:extLst>
                  <a:ext uri="{FF2B5EF4-FFF2-40B4-BE49-F238E27FC236}">
                    <a16:creationId xmlns:a16="http://schemas.microsoft.com/office/drawing/2014/main" xmlns="" id="{86B7CD07-B5B8-4F9F-9FBC-AF9A84417F53}"/>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1047" name="Rectangle 1046">
                <a:extLst>
                  <a:ext uri="{FF2B5EF4-FFF2-40B4-BE49-F238E27FC236}">
                    <a16:creationId xmlns:a16="http://schemas.microsoft.com/office/drawing/2014/main" xmlns="" id="{99130187-FBA1-46DB-A8AF-3759FB5D99A1}"/>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48" name="Group 11">
                <a:extLst>
                  <a:ext uri="{FF2B5EF4-FFF2-40B4-BE49-F238E27FC236}">
                    <a16:creationId xmlns:a16="http://schemas.microsoft.com/office/drawing/2014/main" xmlns="" id="{56ACF53C-770B-435C-A88B-516DCE960F64}"/>
                  </a:ext>
                </a:extLst>
              </p:cNvPr>
              <p:cNvGrpSpPr>
                <a:grpSpLocks noChangeAspect="1"/>
              </p:cNvGrpSpPr>
              <p:nvPr/>
            </p:nvGrpSpPr>
            <p:grpSpPr bwMode="auto">
              <a:xfrm>
                <a:off x="7581678" y="1714920"/>
                <a:ext cx="111860" cy="111860"/>
                <a:chOff x="5664" y="1835"/>
                <a:chExt cx="73" cy="73"/>
              </a:xfrm>
              <a:solidFill>
                <a:schemeClr val="bg1"/>
              </a:solidFill>
            </p:grpSpPr>
            <p:sp>
              <p:nvSpPr>
                <p:cNvPr id="1049" name="Freeform 12">
                  <a:extLst>
                    <a:ext uri="{FF2B5EF4-FFF2-40B4-BE49-F238E27FC236}">
                      <a16:creationId xmlns:a16="http://schemas.microsoft.com/office/drawing/2014/main" xmlns="" id="{A4DD29E1-8E6B-44FE-9CC0-2B3E6E5EA970}"/>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50" name="Freeform 13">
                  <a:extLst>
                    <a:ext uri="{FF2B5EF4-FFF2-40B4-BE49-F238E27FC236}">
                      <a16:creationId xmlns:a16="http://schemas.microsoft.com/office/drawing/2014/main" xmlns="" id="{479C03E4-9EE1-471C-9342-5C0238CA3B8A}"/>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51" name="Freeform 14">
                  <a:extLst>
                    <a:ext uri="{FF2B5EF4-FFF2-40B4-BE49-F238E27FC236}">
                      <a16:creationId xmlns:a16="http://schemas.microsoft.com/office/drawing/2014/main" xmlns="" id="{B3C8D975-953B-4E85-BBE1-0107AD13169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52" name="Freeform 15">
                  <a:extLst>
                    <a:ext uri="{FF2B5EF4-FFF2-40B4-BE49-F238E27FC236}">
                      <a16:creationId xmlns:a16="http://schemas.microsoft.com/office/drawing/2014/main" xmlns="" id="{B55A36A5-E912-47FD-99CB-D841E3052FE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nvGrpSpPr>
            <p:cNvPr id="925" name="Group 924">
              <a:extLst>
                <a:ext uri="{FF2B5EF4-FFF2-40B4-BE49-F238E27FC236}">
                  <a16:creationId xmlns:a16="http://schemas.microsoft.com/office/drawing/2014/main" xmlns="" id="{15D69BF0-DFD4-4269-B7FF-0549ABD862F3}"/>
                </a:ext>
              </a:extLst>
            </p:cNvPr>
            <p:cNvGrpSpPr/>
            <p:nvPr/>
          </p:nvGrpSpPr>
          <p:grpSpPr>
            <a:xfrm>
              <a:off x="829191" y="3833877"/>
              <a:ext cx="329617" cy="252617"/>
              <a:chOff x="2892310" y="4439341"/>
              <a:chExt cx="376337" cy="288423"/>
            </a:xfrm>
          </p:grpSpPr>
          <p:sp>
            <p:nvSpPr>
              <p:cNvPr id="1043" name="monitor">
                <a:extLst>
                  <a:ext uri="{FF2B5EF4-FFF2-40B4-BE49-F238E27FC236}">
                    <a16:creationId xmlns:a16="http://schemas.microsoft.com/office/drawing/2014/main" xmlns="" id="{58EC11DA-4174-4801-8685-4D18ACB6B28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1044" name="Rectangle 1043">
                <a:extLst>
                  <a:ext uri="{FF2B5EF4-FFF2-40B4-BE49-F238E27FC236}">
                    <a16:creationId xmlns:a16="http://schemas.microsoft.com/office/drawing/2014/main" xmlns="" id="{1311D203-C691-4C7D-89E3-E44E1B237557}"/>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045" name="Picture 1044">
                <a:extLst>
                  <a:ext uri="{FF2B5EF4-FFF2-40B4-BE49-F238E27FC236}">
                    <a16:creationId xmlns:a16="http://schemas.microsoft.com/office/drawing/2014/main" xmlns="" id="{4E122705-DA51-4DEA-A734-39DF913065F2}"/>
                  </a:ext>
                </a:extLst>
              </p:cNvPr>
              <p:cNvPicPr>
                <a:picLocks noChangeAspect="1"/>
              </p:cNvPicPr>
              <p:nvPr/>
            </p:nvPicPr>
            <p:blipFill rotWithShape="1">
              <a:blip r:embed="rId99"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926" name="Group 925">
              <a:extLst>
                <a:ext uri="{FF2B5EF4-FFF2-40B4-BE49-F238E27FC236}">
                  <a16:creationId xmlns:a16="http://schemas.microsoft.com/office/drawing/2014/main" xmlns="" id="{A4B4D013-E0B8-4D3F-BEC4-E3264884F8CC}"/>
                </a:ext>
              </a:extLst>
            </p:cNvPr>
            <p:cNvGrpSpPr/>
            <p:nvPr/>
          </p:nvGrpSpPr>
          <p:grpSpPr>
            <a:xfrm>
              <a:off x="1312839" y="3828130"/>
              <a:ext cx="334652" cy="252616"/>
              <a:chOff x="7987238" y="1610486"/>
              <a:chExt cx="506061" cy="382007"/>
            </a:xfrm>
          </p:grpSpPr>
          <p:sp>
            <p:nvSpPr>
              <p:cNvPr id="1037" name="Rectangle 1036">
                <a:extLst>
                  <a:ext uri="{FF2B5EF4-FFF2-40B4-BE49-F238E27FC236}">
                    <a16:creationId xmlns:a16="http://schemas.microsoft.com/office/drawing/2014/main" xmlns="" id="{33B480E1-8683-4F21-B56D-4787259FD8B8}"/>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38" name="Group 1037">
                <a:extLst>
                  <a:ext uri="{FF2B5EF4-FFF2-40B4-BE49-F238E27FC236}">
                    <a16:creationId xmlns:a16="http://schemas.microsoft.com/office/drawing/2014/main" xmlns="" id="{7B215366-1E3C-42F8-BD5B-C014A5821FA3}"/>
                  </a:ext>
                </a:extLst>
              </p:cNvPr>
              <p:cNvGrpSpPr/>
              <p:nvPr/>
            </p:nvGrpSpPr>
            <p:grpSpPr>
              <a:xfrm>
                <a:off x="7987238" y="1610486"/>
                <a:ext cx="498447" cy="382007"/>
                <a:chOff x="9563138" y="2462727"/>
                <a:chExt cx="516394" cy="395761"/>
              </a:xfrm>
            </p:grpSpPr>
            <p:sp>
              <p:nvSpPr>
                <p:cNvPr id="1039" name="monitor">
                  <a:extLst>
                    <a:ext uri="{FF2B5EF4-FFF2-40B4-BE49-F238E27FC236}">
                      <a16:creationId xmlns:a16="http://schemas.microsoft.com/office/drawing/2014/main" xmlns="" id="{FBF73AD5-5BFD-4B44-81C4-AACB013B9FC0}"/>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grpSp>
              <p:nvGrpSpPr>
                <p:cNvPr id="1040" name="Group 1039">
                  <a:extLst>
                    <a:ext uri="{FF2B5EF4-FFF2-40B4-BE49-F238E27FC236}">
                      <a16:creationId xmlns:a16="http://schemas.microsoft.com/office/drawing/2014/main" xmlns="" id="{2A32B837-E558-41B3-8A07-DB213973751C}"/>
                    </a:ext>
                  </a:extLst>
                </p:cNvPr>
                <p:cNvGrpSpPr/>
                <p:nvPr/>
              </p:nvGrpSpPr>
              <p:grpSpPr>
                <a:xfrm>
                  <a:off x="9746672" y="2545410"/>
                  <a:ext cx="107950" cy="134938"/>
                  <a:chOff x="9444088" y="2885171"/>
                  <a:chExt cx="107950" cy="134938"/>
                </a:xfrm>
                <a:solidFill>
                  <a:schemeClr val="tx1"/>
                </a:solidFill>
              </p:grpSpPr>
              <p:sp>
                <p:nvSpPr>
                  <p:cNvPr id="1041" name="Freeform 26">
                    <a:extLst>
                      <a:ext uri="{FF2B5EF4-FFF2-40B4-BE49-F238E27FC236}">
                        <a16:creationId xmlns:a16="http://schemas.microsoft.com/office/drawing/2014/main" xmlns="" id="{F2A8FBD2-35F6-4ADF-8923-19BF05D3CBA0}"/>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42" name="Freeform 27">
                    <a:extLst>
                      <a:ext uri="{FF2B5EF4-FFF2-40B4-BE49-F238E27FC236}">
                        <a16:creationId xmlns:a16="http://schemas.microsoft.com/office/drawing/2014/main" xmlns="" id="{0C296D91-1F40-4B7B-BE78-136A07DDD14A}"/>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grpSp>
          <p:nvGrpSpPr>
            <p:cNvPr id="927" name="Group 926">
              <a:extLst>
                <a:ext uri="{FF2B5EF4-FFF2-40B4-BE49-F238E27FC236}">
                  <a16:creationId xmlns:a16="http://schemas.microsoft.com/office/drawing/2014/main" xmlns="" id="{1D433F51-BDAD-417E-978F-384EA8745069}"/>
                </a:ext>
              </a:extLst>
            </p:cNvPr>
            <p:cNvGrpSpPr/>
            <p:nvPr/>
          </p:nvGrpSpPr>
          <p:grpSpPr>
            <a:xfrm>
              <a:off x="266024" y="4531618"/>
              <a:ext cx="1530464" cy="826602"/>
              <a:chOff x="266024" y="4531618"/>
              <a:chExt cx="1530464" cy="826602"/>
            </a:xfrm>
          </p:grpSpPr>
          <p:grpSp>
            <p:nvGrpSpPr>
              <p:cNvPr id="975" name="Group 974">
                <a:extLst>
                  <a:ext uri="{FF2B5EF4-FFF2-40B4-BE49-F238E27FC236}">
                    <a16:creationId xmlns:a16="http://schemas.microsoft.com/office/drawing/2014/main" xmlns="" id="{BFC5DC8A-CD44-40BC-AF2E-93069BD620DC}"/>
                  </a:ext>
                </a:extLst>
              </p:cNvPr>
              <p:cNvGrpSpPr/>
              <p:nvPr/>
            </p:nvGrpSpPr>
            <p:grpSpPr>
              <a:xfrm>
                <a:off x="266024" y="4531618"/>
                <a:ext cx="1530464" cy="826602"/>
                <a:chOff x="642736" y="6066403"/>
                <a:chExt cx="1530464" cy="826602"/>
              </a:xfrm>
            </p:grpSpPr>
            <p:sp>
              <p:nvSpPr>
                <p:cNvPr id="1035" name="Rectangle 1034">
                  <a:hlinkClick r:id="rId100" tooltip="Windows Defender Advanced Threat Protection (ATP) provides a broad set of powerful protective controls in Windows 10 + Endpoint Detection and Response (EDR) across platforms (via partners) + Automated Incident Response Services"/>
                  <a:extLst>
                    <a:ext uri="{FF2B5EF4-FFF2-40B4-BE49-F238E27FC236}">
                      <a16:creationId xmlns:a16="http://schemas.microsoft.com/office/drawing/2014/main" xmlns="" id="{861B52B9-C9BF-4E8F-8F85-379792DACC29}"/>
                    </a:ext>
                  </a:extLst>
                </p:cNvPr>
                <p:cNvSpPr/>
                <p:nvPr/>
              </p:nvSpPr>
              <p:spPr>
                <a:xfrm>
                  <a:off x="642736" y="6066403"/>
                  <a:ext cx="1530464" cy="826602"/>
                </a:xfrm>
                <a:prstGeom prst="rect">
                  <a:avLst/>
                </a:prstGeom>
                <a:solidFill>
                  <a:schemeClr val="bg1">
                    <a:lumMod val="95000"/>
                  </a:schemeClr>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82880" rIns="4572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 Windows Defender ATP</a:t>
                  </a:r>
                </a:p>
              </p:txBody>
            </p:sp>
            <p:pic>
              <p:nvPicPr>
                <p:cNvPr id="1036" name="Picture 1035">
                  <a:extLst>
                    <a:ext uri="{FF2B5EF4-FFF2-40B4-BE49-F238E27FC236}">
                      <a16:creationId xmlns:a16="http://schemas.microsoft.com/office/drawing/2014/main" xmlns="" id="{6B0059E0-23ED-413E-BFB0-A0AEE244C9CC}"/>
                    </a:ext>
                  </a:extLst>
                </p:cNvPr>
                <p:cNvPicPr>
                  <a:picLocks noChangeAspect="1"/>
                </p:cNvPicPr>
                <p:nvPr/>
              </p:nvPicPr>
              <p:blipFill>
                <a:blip r:embed="rId10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714" y="6116775"/>
                  <a:ext cx="117209" cy="117209"/>
                </a:xfrm>
                <a:prstGeom prst="rect">
                  <a:avLst/>
                </a:prstGeom>
              </p:spPr>
            </p:pic>
          </p:grpSp>
          <p:pic>
            <p:nvPicPr>
              <p:cNvPr id="976" name="Picture 975">
                <a:extLst>
                  <a:ext uri="{FF2B5EF4-FFF2-40B4-BE49-F238E27FC236}">
                    <a16:creationId xmlns:a16="http://schemas.microsoft.com/office/drawing/2014/main" xmlns="" id="{B77B379C-6D23-401B-AC4F-0077ED3B9F0A}"/>
                  </a:ext>
                </a:extLst>
              </p:cNvPr>
              <p:cNvPicPr>
                <a:picLocks noChangeAspect="1"/>
              </p:cNvPicPr>
              <p:nvPr/>
            </p:nvPicPr>
            <p:blipFill rotWithShape="1">
              <a:blip r:embed="rId102"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1552616" y="4772356"/>
                <a:ext cx="138191" cy="105225"/>
              </a:xfrm>
              <a:prstGeom prst="rect">
                <a:avLst/>
              </a:prstGeom>
            </p:spPr>
          </p:pic>
          <p:grpSp>
            <p:nvGrpSpPr>
              <p:cNvPr id="977" name="Group 976">
                <a:extLst>
                  <a:ext uri="{FF2B5EF4-FFF2-40B4-BE49-F238E27FC236}">
                    <a16:creationId xmlns:a16="http://schemas.microsoft.com/office/drawing/2014/main" xmlns="" id="{35078F10-A19D-4FF2-8AC7-11A69C5B8372}"/>
                  </a:ext>
                </a:extLst>
              </p:cNvPr>
              <p:cNvGrpSpPr/>
              <p:nvPr/>
            </p:nvGrpSpPr>
            <p:grpSpPr>
              <a:xfrm>
                <a:off x="1434370" y="4744861"/>
                <a:ext cx="116598" cy="222844"/>
                <a:chOff x="2136298" y="4226790"/>
                <a:chExt cx="196678" cy="375893"/>
              </a:xfrm>
            </p:grpSpPr>
            <p:sp>
              <p:nvSpPr>
                <p:cNvPr id="1033" name="Rectangle 1032">
                  <a:extLst>
                    <a:ext uri="{FF2B5EF4-FFF2-40B4-BE49-F238E27FC236}">
                      <a16:creationId xmlns:a16="http://schemas.microsoft.com/office/drawing/2014/main" xmlns="" id="{425B0550-A193-4E59-9B93-4D478F4B597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34" name="server">
                  <a:extLst>
                    <a:ext uri="{FF2B5EF4-FFF2-40B4-BE49-F238E27FC236}">
                      <a16:creationId xmlns:a16="http://schemas.microsoft.com/office/drawing/2014/main" xmlns="" id="{AB8F5D7B-0D15-4662-96A1-CCF2D2750A28}"/>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978" name="Oval 977">
                <a:extLst>
                  <a:ext uri="{FF2B5EF4-FFF2-40B4-BE49-F238E27FC236}">
                    <a16:creationId xmlns:a16="http://schemas.microsoft.com/office/drawing/2014/main" xmlns="" id="{525742A0-6393-40EF-9FEF-A9D1E9029548}"/>
                  </a:ext>
                </a:extLst>
              </p:cNvPr>
              <p:cNvSpPr/>
              <p:nvPr/>
            </p:nvSpPr>
            <p:spPr bwMode="auto">
              <a:xfrm>
                <a:off x="1489735" y="4850994"/>
                <a:ext cx="142508" cy="14250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979" name="Picture 978">
                <a:extLst>
                  <a:ext uri="{FF2B5EF4-FFF2-40B4-BE49-F238E27FC236}">
                    <a16:creationId xmlns:a16="http://schemas.microsoft.com/office/drawing/2014/main" xmlns="" id="{459E81B9-6178-45FA-ADC0-B8DF61655047}"/>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1614831" y="4877476"/>
                <a:ext cx="100469" cy="87602"/>
              </a:xfrm>
              <a:prstGeom prst="rect">
                <a:avLst/>
              </a:prstGeom>
            </p:spPr>
          </p:pic>
          <p:grpSp>
            <p:nvGrpSpPr>
              <p:cNvPr id="980" name="Group 979">
                <a:extLst>
                  <a:ext uri="{FF2B5EF4-FFF2-40B4-BE49-F238E27FC236}">
                    <a16:creationId xmlns:a16="http://schemas.microsoft.com/office/drawing/2014/main" xmlns="" id="{15AE964E-EE4D-469B-80A9-177DE87B2A2F}"/>
                  </a:ext>
                </a:extLst>
              </p:cNvPr>
              <p:cNvGrpSpPr/>
              <p:nvPr/>
            </p:nvGrpSpPr>
            <p:grpSpPr>
              <a:xfrm>
                <a:off x="929436" y="4810091"/>
                <a:ext cx="204812" cy="156967"/>
                <a:chOff x="2892310" y="4439341"/>
                <a:chExt cx="376337" cy="288423"/>
              </a:xfrm>
            </p:grpSpPr>
            <p:sp>
              <p:nvSpPr>
                <p:cNvPr id="1030" name="monitor">
                  <a:extLst>
                    <a:ext uri="{FF2B5EF4-FFF2-40B4-BE49-F238E27FC236}">
                      <a16:creationId xmlns:a16="http://schemas.microsoft.com/office/drawing/2014/main" xmlns="" id="{C1838BB7-74D8-4817-9982-230DF1FFD24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1031" name="Rectangle 1030">
                  <a:extLst>
                    <a:ext uri="{FF2B5EF4-FFF2-40B4-BE49-F238E27FC236}">
                      <a16:creationId xmlns:a16="http://schemas.microsoft.com/office/drawing/2014/main" xmlns="" id="{3A07B797-2BE0-463A-A7ED-B5985D026DAD}"/>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032" name="Picture 1031">
                  <a:extLst>
                    <a:ext uri="{FF2B5EF4-FFF2-40B4-BE49-F238E27FC236}">
                      <a16:creationId xmlns:a16="http://schemas.microsoft.com/office/drawing/2014/main" xmlns="" id="{3329031B-3486-416C-BFE9-7F0EC6367E27}"/>
                    </a:ext>
                  </a:extLst>
                </p:cNvPr>
                <p:cNvPicPr>
                  <a:picLocks noChangeAspect="1"/>
                </p:cNvPicPr>
                <p:nvPr/>
              </p:nvPicPr>
              <p:blipFill rotWithShape="1">
                <a:blip r:embed="rId103"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981" name="Group 980">
                <a:extLst>
                  <a:ext uri="{FF2B5EF4-FFF2-40B4-BE49-F238E27FC236}">
                    <a16:creationId xmlns:a16="http://schemas.microsoft.com/office/drawing/2014/main" xmlns="" id="{DCC257B9-7BED-4064-AFBD-6CBF48550CBD}"/>
                  </a:ext>
                </a:extLst>
              </p:cNvPr>
              <p:cNvGrpSpPr/>
              <p:nvPr/>
            </p:nvGrpSpPr>
            <p:grpSpPr>
              <a:xfrm>
                <a:off x="1180339" y="4810091"/>
                <a:ext cx="207940" cy="156966"/>
                <a:chOff x="7987238" y="1610486"/>
                <a:chExt cx="506061" cy="382007"/>
              </a:xfrm>
            </p:grpSpPr>
            <p:sp>
              <p:nvSpPr>
                <p:cNvPr id="1024" name="Rectangle 1023">
                  <a:extLst>
                    <a:ext uri="{FF2B5EF4-FFF2-40B4-BE49-F238E27FC236}">
                      <a16:creationId xmlns:a16="http://schemas.microsoft.com/office/drawing/2014/main" xmlns="" id="{EB9ED279-56FB-424D-89B2-CDAED78429E4}"/>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25" name="Group 1024">
                  <a:extLst>
                    <a:ext uri="{FF2B5EF4-FFF2-40B4-BE49-F238E27FC236}">
                      <a16:creationId xmlns:a16="http://schemas.microsoft.com/office/drawing/2014/main" xmlns="" id="{DE50C12E-0FA7-4749-BFBB-910956DEE8DE}"/>
                    </a:ext>
                  </a:extLst>
                </p:cNvPr>
                <p:cNvGrpSpPr/>
                <p:nvPr/>
              </p:nvGrpSpPr>
              <p:grpSpPr>
                <a:xfrm>
                  <a:off x="7987238" y="1610486"/>
                  <a:ext cx="498447" cy="382007"/>
                  <a:chOff x="9563138" y="2462727"/>
                  <a:chExt cx="516394" cy="395761"/>
                </a:xfrm>
              </p:grpSpPr>
              <p:sp>
                <p:nvSpPr>
                  <p:cNvPr id="1026" name="monitor">
                    <a:extLst>
                      <a:ext uri="{FF2B5EF4-FFF2-40B4-BE49-F238E27FC236}">
                        <a16:creationId xmlns:a16="http://schemas.microsoft.com/office/drawing/2014/main" xmlns="" id="{AA54E500-74FF-4189-8A48-B6F5DA7ACF66}"/>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grpSp>
                <p:nvGrpSpPr>
                  <p:cNvPr id="1027" name="Group 1026">
                    <a:extLst>
                      <a:ext uri="{FF2B5EF4-FFF2-40B4-BE49-F238E27FC236}">
                        <a16:creationId xmlns:a16="http://schemas.microsoft.com/office/drawing/2014/main" xmlns="" id="{E146D5C5-B6FA-4BDF-82AB-6C651D9E1132}"/>
                      </a:ext>
                    </a:extLst>
                  </p:cNvPr>
                  <p:cNvGrpSpPr/>
                  <p:nvPr/>
                </p:nvGrpSpPr>
                <p:grpSpPr>
                  <a:xfrm>
                    <a:off x="9746672" y="2545410"/>
                    <a:ext cx="107950" cy="134938"/>
                    <a:chOff x="9444088" y="2885171"/>
                    <a:chExt cx="107950" cy="134938"/>
                  </a:xfrm>
                  <a:solidFill>
                    <a:schemeClr val="tx1"/>
                  </a:solidFill>
                </p:grpSpPr>
                <p:sp>
                  <p:nvSpPr>
                    <p:cNvPr id="1028" name="Freeform 26">
                      <a:extLst>
                        <a:ext uri="{FF2B5EF4-FFF2-40B4-BE49-F238E27FC236}">
                          <a16:creationId xmlns:a16="http://schemas.microsoft.com/office/drawing/2014/main" xmlns="" id="{E9C4AFE7-5B06-4BEC-A6C4-EE31FF6F6575}"/>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29" name="Freeform 27">
                      <a:extLst>
                        <a:ext uri="{FF2B5EF4-FFF2-40B4-BE49-F238E27FC236}">
                          <a16:creationId xmlns:a16="http://schemas.microsoft.com/office/drawing/2014/main" xmlns="" id="{37446C1C-AF33-4AEB-82BD-B8EE1C31EA79}"/>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grpSp>
            <p:nvGrpSpPr>
              <p:cNvPr id="982" name="Group 981">
                <a:extLst>
                  <a:ext uri="{FF2B5EF4-FFF2-40B4-BE49-F238E27FC236}">
                    <a16:creationId xmlns:a16="http://schemas.microsoft.com/office/drawing/2014/main" xmlns="" id="{723D657C-063C-459D-B25E-573B1A05872D}"/>
                  </a:ext>
                </a:extLst>
              </p:cNvPr>
              <p:cNvGrpSpPr/>
              <p:nvPr/>
            </p:nvGrpSpPr>
            <p:grpSpPr>
              <a:xfrm>
                <a:off x="533767" y="4767288"/>
                <a:ext cx="98675" cy="163816"/>
                <a:chOff x="7084723" y="1610486"/>
                <a:chExt cx="212660" cy="353049"/>
              </a:xfrm>
            </p:grpSpPr>
            <p:sp>
              <p:nvSpPr>
                <p:cNvPr id="1018" name="Rectangle 1017">
                  <a:extLst>
                    <a:ext uri="{FF2B5EF4-FFF2-40B4-BE49-F238E27FC236}">
                      <a16:creationId xmlns:a16="http://schemas.microsoft.com/office/drawing/2014/main" xmlns="" id="{43527597-0A9D-48D4-8ECC-A838B94A0305}"/>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19" name="Group 1018">
                  <a:extLst>
                    <a:ext uri="{FF2B5EF4-FFF2-40B4-BE49-F238E27FC236}">
                      <a16:creationId xmlns:a16="http://schemas.microsoft.com/office/drawing/2014/main" xmlns="" id="{4BCD74AB-AB7F-4F59-8DCB-D89EB57D2EDB}"/>
                    </a:ext>
                  </a:extLst>
                </p:cNvPr>
                <p:cNvGrpSpPr/>
                <p:nvPr/>
              </p:nvGrpSpPr>
              <p:grpSpPr>
                <a:xfrm>
                  <a:off x="7138556" y="1706457"/>
                  <a:ext cx="104198" cy="130248"/>
                  <a:chOff x="9444088" y="2885171"/>
                  <a:chExt cx="107950" cy="134938"/>
                </a:xfrm>
                <a:solidFill>
                  <a:schemeClr val="bg1"/>
                </a:solidFill>
              </p:grpSpPr>
              <p:sp>
                <p:nvSpPr>
                  <p:cNvPr id="1022" name="Freeform 26">
                    <a:extLst>
                      <a:ext uri="{FF2B5EF4-FFF2-40B4-BE49-F238E27FC236}">
                        <a16:creationId xmlns:a16="http://schemas.microsoft.com/office/drawing/2014/main" xmlns="" id="{22F244AC-2EA9-4D06-AABA-1BF7D221360E}"/>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23" name="Freeform 27">
                    <a:extLst>
                      <a:ext uri="{FF2B5EF4-FFF2-40B4-BE49-F238E27FC236}">
                        <a16:creationId xmlns:a16="http://schemas.microsoft.com/office/drawing/2014/main" xmlns="" id="{F8713A15-2D92-4917-8097-3795609D0DD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sp>
              <p:nvSpPr>
                <p:cNvPr id="1020" name="CellPhone_E8EA">
                  <a:extLst>
                    <a:ext uri="{FF2B5EF4-FFF2-40B4-BE49-F238E27FC236}">
                      <a16:creationId xmlns:a16="http://schemas.microsoft.com/office/drawing/2014/main" xmlns="" id="{CFEB9E93-60D9-4EE0-8F9A-C5AAA3210D7C}"/>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cxnSp>
              <p:nvCxnSpPr>
                <p:cNvPr id="1021" name="Straight Connector 1020">
                  <a:extLst>
                    <a:ext uri="{FF2B5EF4-FFF2-40B4-BE49-F238E27FC236}">
                      <a16:creationId xmlns:a16="http://schemas.microsoft.com/office/drawing/2014/main" xmlns="" id="{841B1568-5706-4432-BA73-4C9C7C7FC007}"/>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3" name="Group 982">
                <a:extLst>
                  <a:ext uri="{FF2B5EF4-FFF2-40B4-BE49-F238E27FC236}">
                    <a16:creationId xmlns:a16="http://schemas.microsoft.com/office/drawing/2014/main" xmlns="" id="{264F436A-8E6A-4680-B9FF-626F213449EF}"/>
                  </a:ext>
                </a:extLst>
              </p:cNvPr>
              <p:cNvGrpSpPr/>
              <p:nvPr/>
            </p:nvGrpSpPr>
            <p:grpSpPr>
              <a:xfrm>
                <a:off x="389370" y="4767288"/>
                <a:ext cx="98306" cy="163816"/>
                <a:chOff x="6490922" y="1610486"/>
                <a:chExt cx="211865" cy="353049"/>
              </a:xfrm>
            </p:grpSpPr>
            <p:sp>
              <p:nvSpPr>
                <p:cNvPr id="1006" name="Rectangle 1005">
                  <a:extLst>
                    <a:ext uri="{FF2B5EF4-FFF2-40B4-BE49-F238E27FC236}">
                      <a16:creationId xmlns:a16="http://schemas.microsoft.com/office/drawing/2014/main" xmlns="" id="{ECCB9FF7-5660-49CA-8319-83E4EF1E242A}"/>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07" name="Group 30">
                  <a:extLst>
                    <a:ext uri="{FF2B5EF4-FFF2-40B4-BE49-F238E27FC236}">
                      <a16:creationId xmlns:a16="http://schemas.microsoft.com/office/drawing/2014/main" xmlns="" id="{7F0597E7-A2E8-4328-84BA-90E623EDBBE7}"/>
                    </a:ext>
                  </a:extLst>
                </p:cNvPr>
                <p:cNvGrpSpPr>
                  <a:grpSpLocks noChangeAspect="1"/>
                </p:cNvGrpSpPr>
                <p:nvPr/>
              </p:nvGrpSpPr>
              <p:grpSpPr bwMode="auto">
                <a:xfrm>
                  <a:off x="6545792" y="1729376"/>
                  <a:ext cx="111361" cy="115269"/>
                  <a:chOff x="5049" y="1841"/>
                  <a:chExt cx="57" cy="59"/>
                </a:xfrm>
                <a:solidFill>
                  <a:schemeClr val="bg1"/>
                </a:solidFill>
              </p:grpSpPr>
              <p:sp>
                <p:nvSpPr>
                  <p:cNvPr id="1010" name="Freeform 31">
                    <a:extLst>
                      <a:ext uri="{FF2B5EF4-FFF2-40B4-BE49-F238E27FC236}">
                        <a16:creationId xmlns:a16="http://schemas.microsoft.com/office/drawing/2014/main" xmlns="" id="{16E58F9E-AB4C-41F6-9E77-68B1EAA7DE72}"/>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1" name="Freeform 32">
                    <a:extLst>
                      <a:ext uri="{FF2B5EF4-FFF2-40B4-BE49-F238E27FC236}">
                        <a16:creationId xmlns:a16="http://schemas.microsoft.com/office/drawing/2014/main" xmlns="" id="{20C21040-2E39-4049-89DE-5ED4E406CE14}"/>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2" name="Freeform 33">
                    <a:extLst>
                      <a:ext uri="{FF2B5EF4-FFF2-40B4-BE49-F238E27FC236}">
                        <a16:creationId xmlns:a16="http://schemas.microsoft.com/office/drawing/2014/main" xmlns="" id="{0E068483-6F9F-4972-A93D-221DB239B01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3" name="Freeform 34">
                    <a:extLst>
                      <a:ext uri="{FF2B5EF4-FFF2-40B4-BE49-F238E27FC236}">
                        <a16:creationId xmlns:a16="http://schemas.microsoft.com/office/drawing/2014/main" xmlns="" id="{B10EE210-8ED4-4084-82F9-C329FC5725E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4" name="Freeform 35">
                    <a:extLst>
                      <a:ext uri="{FF2B5EF4-FFF2-40B4-BE49-F238E27FC236}">
                        <a16:creationId xmlns:a16="http://schemas.microsoft.com/office/drawing/2014/main" xmlns="" id="{173D3A22-DFD6-4230-BE00-1DAF8A25C25F}"/>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5" name="Freeform 36">
                    <a:extLst>
                      <a:ext uri="{FF2B5EF4-FFF2-40B4-BE49-F238E27FC236}">
                        <a16:creationId xmlns:a16="http://schemas.microsoft.com/office/drawing/2014/main" xmlns="" id="{527D2450-734B-4BB7-809B-3651FB88A0DC}"/>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6" name="Freeform 37">
                    <a:extLst>
                      <a:ext uri="{FF2B5EF4-FFF2-40B4-BE49-F238E27FC236}">
                        <a16:creationId xmlns:a16="http://schemas.microsoft.com/office/drawing/2014/main" xmlns="" id="{576F3847-E389-4B72-8145-C7199205A2B8}"/>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7" name="Freeform 38">
                    <a:extLst>
                      <a:ext uri="{FF2B5EF4-FFF2-40B4-BE49-F238E27FC236}">
                        <a16:creationId xmlns:a16="http://schemas.microsoft.com/office/drawing/2014/main" xmlns="" id="{4EA61D53-2468-46E4-A07B-9B3FE63AFB4B}"/>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sp>
              <p:nvSpPr>
                <p:cNvPr id="1008" name="CellPhone_E8EA">
                  <a:extLst>
                    <a:ext uri="{FF2B5EF4-FFF2-40B4-BE49-F238E27FC236}">
                      <a16:creationId xmlns:a16="http://schemas.microsoft.com/office/drawing/2014/main" xmlns="" id="{149F0C04-82E5-462E-B452-DA0C074F89D2}"/>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cxnSp>
              <p:nvCxnSpPr>
                <p:cNvPr id="1009" name="Straight Connector 1008">
                  <a:extLst>
                    <a:ext uri="{FF2B5EF4-FFF2-40B4-BE49-F238E27FC236}">
                      <a16:creationId xmlns:a16="http://schemas.microsoft.com/office/drawing/2014/main" xmlns="" id="{D812A799-72CE-4144-A864-38086FA0986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4" name="Group 983">
                <a:extLst>
                  <a:ext uri="{FF2B5EF4-FFF2-40B4-BE49-F238E27FC236}">
                    <a16:creationId xmlns:a16="http://schemas.microsoft.com/office/drawing/2014/main" xmlns="" id="{B0FEA147-F116-4F84-95AE-16CFA8CBD721}"/>
                  </a:ext>
                </a:extLst>
              </p:cNvPr>
              <p:cNvGrpSpPr/>
              <p:nvPr/>
            </p:nvGrpSpPr>
            <p:grpSpPr>
              <a:xfrm>
                <a:off x="463024" y="4882627"/>
                <a:ext cx="93897" cy="93896"/>
                <a:chOff x="-160990" y="5259439"/>
                <a:chExt cx="109394" cy="109393"/>
              </a:xfrm>
            </p:grpSpPr>
            <p:sp>
              <p:nvSpPr>
                <p:cNvPr id="1004" name="Oval 1003">
                  <a:extLst>
                    <a:ext uri="{FF2B5EF4-FFF2-40B4-BE49-F238E27FC236}">
                      <a16:creationId xmlns:a16="http://schemas.microsoft.com/office/drawing/2014/main" xmlns="" id="{0869D1F2-31FA-4659-9EF2-5C6A42BF99FD}"/>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5" name="Commitments_EC4D">
                  <a:extLst>
                    <a:ext uri="{FF2B5EF4-FFF2-40B4-BE49-F238E27FC236}">
                      <a16:creationId xmlns:a16="http://schemas.microsoft.com/office/drawing/2014/main" xmlns="" id="{42345435-4A2F-42D9-96FA-0AA969A9D87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985" name="Group 984">
                <a:extLst>
                  <a:ext uri="{FF2B5EF4-FFF2-40B4-BE49-F238E27FC236}">
                    <a16:creationId xmlns:a16="http://schemas.microsoft.com/office/drawing/2014/main" xmlns="" id="{852FA37C-41DD-43B1-9F2A-B555B881A0D0}"/>
                  </a:ext>
                </a:extLst>
              </p:cNvPr>
              <p:cNvGrpSpPr/>
              <p:nvPr/>
            </p:nvGrpSpPr>
            <p:grpSpPr>
              <a:xfrm>
                <a:off x="1316431" y="4878196"/>
                <a:ext cx="93897" cy="93896"/>
                <a:chOff x="-160990" y="5259439"/>
                <a:chExt cx="109394" cy="109393"/>
              </a:xfrm>
            </p:grpSpPr>
            <p:sp>
              <p:nvSpPr>
                <p:cNvPr id="1002" name="Oval 1001">
                  <a:extLst>
                    <a:ext uri="{FF2B5EF4-FFF2-40B4-BE49-F238E27FC236}">
                      <a16:creationId xmlns:a16="http://schemas.microsoft.com/office/drawing/2014/main" xmlns="" id="{63722093-1935-4767-9D7E-1A3C083E44C8}"/>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3" name="Commitments_EC4D">
                  <a:extLst>
                    <a:ext uri="{FF2B5EF4-FFF2-40B4-BE49-F238E27FC236}">
                      <a16:creationId xmlns:a16="http://schemas.microsoft.com/office/drawing/2014/main" xmlns="" id="{F82BB9F5-12A3-46D5-B827-49B7FEC5FD5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986" name="Group 985">
                <a:extLst>
                  <a:ext uri="{FF2B5EF4-FFF2-40B4-BE49-F238E27FC236}">
                    <a16:creationId xmlns:a16="http://schemas.microsoft.com/office/drawing/2014/main" xmlns="" id="{18215FC6-8557-4C37-AC84-94A9E90275BB}"/>
                  </a:ext>
                </a:extLst>
              </p:cNvPr>
              <p:cNvGrpSpPr/>
              <p:nvPr/>
            </p:nvGrpSpPr>
            <p:grpSpPr>
              <a:xfrm>
                <a:off x="1492115" y="4797767"/>
                <a:ext cx="93897" cy="93896"/>
                <a:chOff x="-160990" y="5259439"/>
                <a:chExt cx="109394" cy="109393"/>
              </a:xfrm>
            </p:grpSpPr>
            <p:sp>
              <p:nvSpPr>
                <p:cNvPr id="1000" name="Oval 999">
                  <a:extLst>
                    <a:ext uri="{FF2B5EF4-FFF2-40B4-BE49-F238E27FC236}">
                      <a16:creationId xmlns:a16="http://schemas.microsoft.com/office/drawing/2014/main" xmlns="" id="{C60A5566-6142-4AEF-8022-CA44BD38A141}"/>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1" name="Commitments_EC4D">
                  <a:extLst>
                    <a:ext uri="{FF2B5EF4-FFF2-40B4-BE49-F238E27FC236}">
                      <a16:creationId xmlns:a16="http://schemas.microsoft.com/office/drawing/2014/main" xmlns="" id="{8E00346B-A41C-4D30-92FA-A3FD801CB46B}"/>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987" name="Freeform 6">
                <a:extLst>
                  <a:ext uri="{FF2B5EF4-FFF2-40B4-BE49-F238E27FC236}">
                    <a16:creationId xmlns:a16="http://schemas.microsoft.com/office/drawing/2014/main" xmlns="" id="{BB27BCD5-4B50-4C7D-A2BB-F4B272A0810A}"/>
                  </a:ext>
                </a:extLst>
              </p:cNvPr>
              <p:cNvSpPr>
                <a:spLocks noEditPoints="1"/>
              </p:cNvSpPr>
              <p:nvPr/>
            </p:nvSpPr>
            <p:spPr bwMode="auto">
              <a:xfrm>
                <a:off x="1513972" y="4879327"/>
                <a:ext cx="86543" cy="8562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sp>
            <p:nvSpPr>
              <p:cNvPr id="988" name="Rectangle 987">
                <a:hlinkClick r:id="rId104"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xmlns="" id="{DC5F2A21-7528-410A-BFFD-E6D604989689}"/>
                  </a:ext>
                </a:extLst>
              </p:cNvPr>
              <p:cNvSpPr/>
              <p:nvPr/>
            </p:nvSpPr>
            <p:spPr>
              <a:xfrm>
                <a:off x="351610" y="5057913"/>
                <a:ext cx="529155"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dirty="0">
                    <a:gradFill>
                      <a:gsLst>
                        <a:gs pos="0">
                          <a:srgbClr val="505050">
                            <a:lumMod val="75000"/>
                          </a:srgbClr>
                        </a:gs>
                        <a:gs pos="100000">
                          <a:srgbClr val="505050">
                            <a:lumMod val="75000"/>
                          </a:srgbClr>
                        </a:gs>
                      </a:gsLst>
                      <a:lin ang="5400000" scaled="1"/>
                    </a:gradFill>
                    <a:cs typeface="Segoe UI" panose="020B0502040204020203" pitchFamily="34" charset="0"/>
                  </a:rPr>
                  <a:t>Secure Score</a:t>
                </a:r>
              </a:p>
            </p:txBody>
          </p:sp>
          <p:sp>
            <p:nvSpPr>
              <p:cNvPr id="989" name="Rectangle 988">
                <a:hlinkClick r:id="rId105" tooltip="Threat analytics helps you continually assess and control risk exposure to threats like Spectre and Meltdown. "/>
                <a:extLst>
                  <a:ext uri="{FF2B5EF4-FFF2-40B4-BE49-F238E27FC236}">
                    <a16:creationId xmlns:a16="http://schemas.microsoft.com/office/drawing/2014/main" xmlns="" id="{B8A42402-C756-4D52-8881-52B035C6EAB3}"/>
                  </a:ext>
                </a:extLst>
              </p:cNvPr>
              <p:cNvSpPr/>
              <p:nvPr/>
            </p:nvSpPr>
            <p:spPr>
              <a:xfrm>
                <a:off x="1035249" y="5053606"/>
                <a:ext cx="593697"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dirty="0">
                    <a:gradFill>
                      <a:gsLst>
                        <a:gs pos="0">
                          <a:srgbClr val="505050">
                            <a:lumMod val="75000"/>
                          </a:srgbClr>
                        </a:gs>
                        <a:gs pos="100000">
                          <a:srgbClr val="505050">
                            <a:lumMod val="75000"/>
                          </a:srgbClr>
                        </a:gs>
                      </a:gsLst>
                      <a:lin ang="5400000" scaled="1"/>
                    </a:gradFill>
                    <a:cs typeface="Segoe UI" panose="020B0502040204020203" pitchFamily="34" charset="0"/>
                  </a:rPr>
                  <a:t>Threat Analytics</a:t>
                </a:r>
              </a:p>
            </p:txBody>
          </p:sp>
          <p:cxnSp>
            <p:nvCxnSpPr>
              <p:cNvPr id="990" name="Connector: Elbow 31">
                <a:extLst>
                  <a:ext uri="{FF2B5EF4-FFF2-40B4-BE49-F238E27FC236}">
                    <a16:creationId xmlns:a16="http://schemas.microsoft.com/office/drawing/2014/main" xmlns="" id="{22C488D5-7EE3-4F9B-8406-E4212EC4F3D9}"/>
                  </a:ext>
                </a:extLst>
              </p:cNvPr>
              <p:cNvCxnSpPr>
                <a:cxnSpLocks/>
                <a:stCxn id="988" idx="0"/>
                <a:endCxn id="994" idx="2"/>
              </p:cNvCxnSpPr>
              <p:nvPr/>
            </p:nvCxnSpPr>
            <p:spPr>
              <a:xfrm rot="5400000" flipH="1" flipV="1">
                <a:off x="638912" y="4915887"/>
                <a:ext cx="119302" cy="164751"/>
              </a:xfrm>
              <a:prstGeom prst="bentConnector3">
                <a:avLst>
                  <a:gd name="adj1" fmla="val 36156"/>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91" name="Connector: Elbow 625">
                <a:extLst>
                  <a:ext uri="{FF2B5EF4-FFF2-40B4-BE49-F238E27FC236}">
                    <a16:creationId xmlns:a16="http://schemas.microsoft.com/office/drawing/2014/main" xmlns="" id="{7E514E20-CC16-44E8-ABC0-A3A0BD2673AA}"/>
                  </a:ext>
                </a:extLst>
              </p:cNvPr>
              <p:cNvCxnSpPr>
                <a:cxnSpLocks/>
                <a:stCxn id="989" idx="0"/>
                <a:endCxn id="994" idx="2"/>
              </p:cNvCxnSpPr>
              <p:nvPr/>
            </p:nvCxnSpPr>
            <p:spPr>
              <a:xfrm rot="16200000" flipV="1">
                <a:off x="999022" y="4720529"/>
                <a:ext cx="114995" cy="551159"/>
              </a:xfrm>
              <a:prstGeom prst="bentConnector3">
                <a:avLst>
                  <a:gd name="adj1" fmla="val 32882"/>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992" name="Group 991">
                <a:extLst>
                  <a:ext uri="{FF2B5EF4-FFF2-40B4-BE49-F238E27FC236}">
                    <a16:creationId xmlns:a16="http://schemas.microsoft.com/office/drawing/2014/main" xmlns="" id="{3DC93161-6070-4CBF-B652-C61C7A2AE49A}"/>
                  </a:ext>
                </a:extLst>
              </p:cNvPr>
              <p:cNvGrpSpPr/>
              <p:nvPr/>
            </p:nvGrpSpPr>
            <p:grpSpPr>
              <a:xfrm>
                <a:off x="678533" y="4814224"/>
                <a:ext cx="204812" cy="156967"/>
                <a:chOff x="7398246" y="1610486"/>
                <a:chExt cx="498447" cy="382007"/>
              </a:xfrm>
            </p:grpSpPr>
            <p:sp>
              <p:nvSpPr>
                <p:cNvPr id="993" name="monitor">
                  <a:extLst>
                    <a:ext uri="{FF2B5EF4-FFF2-40B4-BE49-F238E27FC236}">
                      <a16:creationId xmlns:a16="http://schemas.microsoft.com/office/drawing/2014/main" xmlns="" id="{EA6050EE-92F8-412C-92D0-E4C2D0495B9E}"/>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994" name="Rectangle 993">
                  <a:extLst>
                    <a:ext uri="{FF2B5EF4-FFF2-40B4-BE49-F238E27FC236}">
                      <a16:creationId xmlns:a16="http://schemas.microsoft.com/office/drawing/2014/main" xmlns="" id="{05F02F65-19CD-4E84-BC3C-F2758D8C5304}"/>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995" name="Group 11">
                  <a:extLst>
                    <a:ext uri="{FF2B5EF4-FFF2-40B4-BE49-F238E27FC236}">
                      <a16:creationId xmlns:a16="http://schemas.microsoft.com/office/drawing/2014/main" xmlns="" id="{15E5AD20-8BB0-4946-8221-3C2CC6F80D68}"/>
                    </a:ext>
                  </a:extLst>
                </p:cNvPr>
                <p:cNvGrpSpPr>
                  <a:grpSpLocks noChangeAspect="1"/>
                </p:cNvGrpSpPr>
                <p:nvPr/>
              </p:nvGrpSpPr>
              <p:grpSpPr bwMode="auto">
                <a:xfrm>
                  <a:off x="7581678" y="1714920"/>
                  <a:ext cx="111860" cy="111860"/>
                  <a:chOff x="5664" y="1835"/>
                  <a:chExt cx="73" cy="73"/>
                </a:xfrm>
                <a:solidFill>
                  <a:schemeClr val="bg1"/>
                </a:solidFill>
              </p:grpSpPr>
              <p:sp>
                <p:nvSpPr>
                  <p:cNvPr id="996" name="Freeform 12">
                    <a:extLst>
                      <a:ext uri="{FF2B5EF4-FFF2-40B4-BE49-F238E27FC236}">
                        <a16:creationId xmlns:a16="http://schemas.microsoft.com/office/drawing/2014/main" xmlns="" id="{2712D31A-D41B-4E7F-B095-E68EA9BDD89A}"/>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997" name="Freeform 13">
                    <a:extLst>
                      <a:ext uri="{FF2B5EF4-FFF2-40B4-BE49-F238E27FC236}">
                        <a16:creationId xmlns:a16="http://schemas.microsoft.com/office/drawing/2014/main" xmlns="" id="{B43C77DF-51FD-4004-949A-4428CBCFA3C5}"/>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998" name="Freeform 14">
                    <a:extLst>
                      <a:ext uri="{FF2B5EF4-FFF2-40B4-BE49-F238E27FC236}">
                        <a16:creationId xmlns:a16="http://schemas.microsoft.com/office/drawing/2014/main" xmlns="" id="{D39B00BE-2864-4B84-BDEB-EF635F40087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999" name="Freeform 15">
                    <a:extLst>
                      <a:ext uri="{FF2B5EF4-FFF2-40B4-BE49-F238E27FC236}">
                        <a16:creationId xmlns:a16="http://schemas.microsoft.com/office/drawing/2014/main" xmlns="" id="{70D7560D-B43E-4E38-8DFA-3909CF22B939}"/>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grpSp>
          <p:nvGrpSpPr>
            <p:cNvPr id="928" name="Group 927">
              <a:extLst>
                <a:ext uri="{FF2B5EF4-FFF2-40B4-BE49-F238E27FC236}">
                  <a16:creationId xmlns:a16="http://schemas.microsoft.com/office/drawing/2014/main" xmlns="" id="{00E2A40B-3AE1-4087-99D4-5ECB5C4C27C2}"/>
                </a:ext>
              </a:extLst>
            </p:cNvPr>
            <p:cNvGrpSpPr/>
            <p:nvPr/>
          </p:nvGrpSpPr>
          <p:grpSpPr>
            <a:xfrm>
              <a:off x="2470915" y="3760068"/>
              <a:ext cx="3652987" cy="993458"/>
              <a:chOff x="2424101" y="3587892"/>
              <a:chExt cx="3652987" cy="993458"/>
            </a:xfrm>
          </p:grpSpPr>
          <p:sp>
            <p:nvSpPr>
              <p:cNvPr id="954" name="Oval 953">
                <a:extLst>
                  <a:ext uri="{FF2B5EF4-FFF2-40B4-BE49-F238E27FC236}">
                    <a16:creationId xmlns:a16="http://schemas.microsoft.com/office/drawing/2014/main" xmlns="" id="{A72C7AB5-E1D8-433C-A4B6-FBAF681F32C0}"/>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55" name="Straight Connector 954">
                <a:extLst>
                  <a:ext uri="{FF2B5EF4-FFF2-40B4-BE49-F238E27FC236}">
                    <a16:creationId xmlns:a16="http://schemas.microsoft.com/office/drawing/2014/main" xmlns="" id="{7320BF02-57DE-4645-BA82-251D347294D9}"/>
                  </a:ext>
                </a:extLst>
              </p:cNvPr>
              <p:cNvCxnSpPr>
                <a:stCxn id="954"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956" name="Group 955">
                <a:extLst>
                  <a:ext uri="{FF2B5EF4-FFF2-40B4-BE49-F238E27FC236}">
                    <a16:creationId xmlns:a16="http://schemas.microsoft.com/office/drawing/2014/main" xmlns="" id="{EED65B96-4029-40CB-8483-9EC9AFA7862D}"/>
                  </a:ext>
                </a:extLst>
              </p:cNvPr>
              <p:cNvGrpSpPr/>
              <p:nvPr/>
            </p:nvGrpSpPr>
            <p:grpSpPr>
              <a:xfrm>
                <a:off x="2424101" y="3587892"/>
                <a:ext cx="3652987" cy="993458"/>
                <a:chOff x="2563059" y="3796338"/>
                <a:chExt cx="3652987" cy="993458"/>
              </a:xfrm>
            </p:grpSpPr>
            <p:grpSp>
              <p:nvGrpSpPr>
                <p:cNvPr id="957" name="Group 956">
                  <a:extLst>
                    <a:ext uri="{FF2B5EF4-FFF2-40B4-BE49-F238E27FC236}">
                      <a16:creationId xmlns:a16="http://schemas.microsoft.com/office/drawing/2014/main" xmlns="" id="{DE16032C-ED45-47F5-B762-1594E2BA0A6A}"/>
                    </a:ext>
                  </a:extLst>
                </p:cNvPr>
                <p:cNvGrpSpPr/>
                <p:nvPr/>
              </p:nvGrpSpPr>
              <p:grpSpPr>
                <a:xfrm>
                  <a:off x="2563059" y="3796338"/>
                  <a:ext cx="3652987" cy="993458"/>
                  <a:chOff x="2563059" y="3796338"/>
                  <a:chExt cx="3652987" cy="993458"/>
                </a:xfrm>
              </p:grpSpPr>
              <p:grpSp>
                <p:nvGrpSpPr>
                  <p:cNvPr id="959" name="Group 958">
                    <a:extLst>
                      <a:ext uri="{FF2B5EF4-FFF2-40B4-BE49-F238E27FC236}">
                        <a16:creationId xmlns:a16="http://schemas.microsoft.com/office/drawing/2014/main" xmlns="" id="{65B8146C-D637-4DA4-90FE-041FB85771C9}"/>
                      </a:ext>
                    </a:extLst>
                  </p:cNvPr>
                  <p:cNvGrpSpPr/>
                  <p:nvPr/>
                </p:nvGrpSpPr>
                <p:grpSpPr>
                  <a:xfrm>
                    <a:off x="3799325" y="3796338"/>
                    <a:ext cx="100102" cy="725117"/>
                    <a:chOff x="3799325" y="3796338"/>
                    <a:chExt cx="100102" cy="725117"/>
                  </a:xfrm>
                </p:grpSpPr>
                <p:sp>
                  <p:nvSpPr>
                    <p:cNvPr id="973" name="Oval 972">
                      <a:extLst>
                        <a:ext uri="{FF2B5EF4-FFF2-40B4-BE49-F238E27FC236}">
                          <a16:creationId xmlns:a16="http://schemas.microsoft.com/office/drawing/2014/main" xmlns="" id="{DD2F9552-6DB0-4075-AAAE-F849E87D34DF}"/>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74" name="Straight Connector 973">
                      <a:extLst>
                        <a:ext uri="{FF2B5EF4-FFF2-40B4-BE49-F238E27FC236}">
                          <a16:creationId xmlns:a16="http://schemas.microsoft.com/office/drawing/2014/main" xmlns="" id="{2A13BA1E-85C5-4524-AF79-758E5BFF1F31}"/>
                        </a:ext>
                      </a:extLst>
                    </p:cNvPr>
                    <p:cNvCxnSpPr>
                      <a:stCxn id="973"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60" name="Group 959">
                    <a:extLst>
                      <a:ext uri="{FF2B5EF4-FFF2-40B4-BE49-F238E27FC236}">
                        <a16:creationId xmlns:a16="http://schemas.microsoft.com/office/drawing/2014/main" xmlns="" id="{01F8BE7D-F7D7-4B97-A806-F64ED4332EEA}"/>
                      </a:ext>
                    </a:extLst>
                  </p:cNvPr>
                  <p:cNvGrpSpPr/>
                  <p:nvPr/>
                </p:nvGrpSpPr>
                <p:grpSpPr>
                  <a:xfrm>
                    <a:off x="4389139" y="3798841"/>
                    <a:ext cx="100102" cy="725117"/>
                    <a:chOff x="4389139" y="3798841"/>
                    <a:chExt cx="100102" cy="725117"/>
                  </a:xfrm>
                </p:grpSpPr>
                <p:sp>
                  <p:nvSpPr>
                    <p:cNvPr id="971" name="Oval 970">
                      <a:extLst>
                        <a:ext uri="{FF2B5EF4-FFF2-40B4-BE49-F238E27FC236}">
                          <a16:creationId xmlns:a16="http://schemas.microsoft.com/office/drawing/2014/main" xmlns="" id="{B4D4C458-1A5F-4F56-9458-4A438D2F44C6}"/>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72" name="Straight Connector 971">
                      <a:extLst>
                        <a:ext uri="{FF2B5EF4-FFF2-40B4-BE49-F238E27FC236}">
                          <a16:creationId xmlns:a16="http://schemas.microsoft.com/office/drawing/2014/main" xmlns="" id="{0ED24C08-A9F0-43B8-9A30-174D0338121D}"/>
                        </a:ext>
                      </a:extLst>
                    </p:cNvPr>
                    <p:cNvCxnSpPr>
                      <a:stCxn id="971"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61" name="Group 960">
                    <a:extLst>
                      <a:ext uri="{FF2B5EF4-FFF2-40B4-BE49-F238E27FC236}">
                        <a16:creationId xmlns:a16="http://schemas.microsoft.com/office/drawing/2014/main" xmlns="" id="{F15DC8E6-0661-4169-881E-F62AF3984C5A}"/>
                      </a:ext>
                    </a:extLst>
                  </p:cNvPr>
                  <p:cNvGrpSpPr/>
                  <p:nvPr/>
                </p:nvGrpSpPr>
                <p:grpSpPr>
                  <a:xfrm rot="10800000">
                    <a:off x="5781843" y="4449444"/>
                    <a:ext cx="100102" cy="336066"/>
                    <a:chOff x="6456257" y="3245643"/>
                    <a:chExt cx="100102" cy="336066"/>
                  </a:xfrm>
                </p:grpSpPr>
                <p:sp>
                  <p:nvSpPr>
                    <p:cNvPr id="969" name="Oval 968">
                      <a:extLst>
                        <a:ext uri="{FF2B5EF4-FFF2-40B4-BE49-F238E27FC236}">
                          <a16:creationId xmlns:a16="http://schemas.microsoft.com/office/drawing/2014/main" xmlns="" id="{81C9A3AD-0FF1-4A3C-9431-1D4FC15E1981}"/>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70" name="Straight Connector 969">
                      <a:extLst>
                        <a:ext uri="{FF2B5EF4-FFF2-40B4-BE49-F238E27FC236}">
                          <a16:creationId xmlns:a16="http://schemas.microsoft.com/office/drawing/2014/main" xmlns="" id="{0D1A9295-5F23-4B98-B725-333B220AB45B}"/>
                        </a:ext>
                      </a:extLst>
                    </p:cNvPr>
                    <p:cNvCxnSpPr>
                      <a:stCxn id="969"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62" name="Group 961">
                    <a:extLst>
                      <a:ext uri="{FF2B5EF4-FFF2-40B4-BE49-F238E27FC236}">
                        <a16:creationId xmlns:a16="http://schemas.microsoft.com/office/drawing/2014/main" xmlns="" id="{9E787AF7-CE58-4F0C-BE51-5D29FA233488}"/>
                      </a:ext>
                    </a:extLst>
                  </p:cNvPr>
                  <p:cNvGrpSpPr/>
                  <p:nvPr/>
                </p:nvGrpSpPr>
                <p:grpSpPr>
                  <a:xfrm rot="10800000">
                    <a:off x="4554260" y="4375982"/>
                    <a:ext cx="100102" cy="413814"/>
                    <a:chOff x="6281336" y="3258181"/>
                    <a:chExt cx="100102" cy="413814"/>
                  </a:xfrm>
                </p:grpSpPr>
                <p:sp>
                  <p:nvSpPr>
                    <p:cNvPr id="967" name="Oval 966">
                      <a:extLst>
                        <a:ext uri="{FF2B5EF4-FFF2-40B4-BE49-F238E27FC236}">
                          <a16:creationId xmlns:a16="http://schemas.microsoft.com/office/drawing/2014/main" xmlns="" id="{6B125DE5-89EE-470F-B133-FA174FBF1A11}"/>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68" name="Straight Connector 967">
                      <a:extLst>
                        <a:ext uri="{FF2B5EF4-FFF2-40B4-BE49-F238E27FC236}">
                          <a16:creationId xmlns:a16="http://schemas.microsoft.com/office/drawing/2014/main" xmlns="" id="{ADFD752E-C104-4410-9C42-F912CD28B309}"/>
                        </a:ext>
                      </a:extLst>
                    </p:cNvPr>
                    <p:cNvCxnSpPr>
                      <a:cxnSpLocks/>
                      <a:stCxn id="967"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63" name="Group 962">
                    <a:extLst>
                      <a:ext uri="{FF2B5EF4-FFF2-40B4-BE49-F238E27FC236}">
                        <a16:creationId xmlns:a16="http://schemas.microsoft.com/office/drawing/2014/main" xmlns="" id="{079FBCE6-F9C5-420A-BC11-CB486355747A}"/>
                      </a:ext>
                    </a:extLst>
                  </p:cNvPr>
                  <p:cNvGrpSpPr/>
                  <p:nvPr/>
                </p:nvGrpSpPr>
                <p:grpSpPr>
                  <a:xfrm rot="10800000">
                    <a:off x="4009028" y="4385637"/>
                    <a:ext cx="100102" cy="402526"/>
                    <a:chOff x="4776146" y="3251204"/>
                    <a:chExt cx="100102" cy="402526"/>
                  </a:xfrm>
                </p:grpSpPr>
                <p:sp>
                  <p:nvSpPr>
                    <p:cNvPr id="965" name="Oval 964">
                      <a:extLst>
                        <a:ext uri="{FF2B5EF4-FFF2-40B4-BE49-F238E27FC236}">
                          <a16:creationId xmlns:a16="http://schemas.microsoft.com/office/drawing/2014/main" xmlns="" id="{77EEA0CF-1860-4863-A17F-B151AB8FF0AF}"/>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66" name="Straight Connector 965">
                      <a:extLst>
                        <a:ext uri="{FF2B5EF4-FFF2-40B4-BE49-F238E27FC236}">
                          <a16:creationId xmlns:a16="http://schemas.microsoft.com/office/drawing/2014/main" xmlns="" id="{44B26F37-650F-4AA9-9454-1D01F4F637BE}"/>
                        </a:ext>
                      </a:extLst>
                    </p:cNvPr>
                    <p:cNvCxnSpPr>
                      <a:cxnSpLocks/>
                      <a:stCxn id="965"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964" name="Rounded Rectangle 1458">
                    <a:hlinkClick r:id="rId106"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xmlns="" id="{E971858B-85C2-4C16-9E80-5CAD37C8B93D}"/>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Windows Server 2016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Window 10 + Just Enough Admin, Hyper-V Containers, Nano server, and more…</a:t>
                    </a:r>
                  </a:p>
                </p:txBody>
              </p:sp>
            </p:grpSp>
            <p:pic>
              <p:nvPicPr>
                <p:cNvPr id="958" name="Picture 957">
                  <a:extLst>
                    <a:ext uri="{FF2B5EF4-FFF2-40B4-BE49-F238E27FC236}">
                      <a16:creationId xmlns:a16="http://schemas.microsoft.com/office/drawing/2014/main" xmlns="" id="{ADEA4054-1466-494A-AF00-EC079EF6EA50}"/>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929" name="Group 928">
              <a:extLst>
                <a:ext uri="{FF2B5EF4-FFF2-40B4-BE49-F238E27FC236}">
                  <a16:creationId xmlns:a16="http://schemas.microsoft.com/office/drawing/2014/main" xmlns="" id="{EFD24189-C621-438B-9B19-2FB6362EE70A}"/>
                </a:ext>
              </a:extLst>
            </p:cNvPr>
            <p:cNvGrpSpPr/>
            <p:nvPr/>
          </p:nvGrpSpPr>
          <p:grpSpPr>
            <a:xfrm>
              <a:off x="4093028" y="3938898"/>
              <a:ext cx="1057810" cy="241352"/>
              <a:chOff x="4155658" y="3909402"/>
              <a:chExt cx="1057810" cy="241352"/>
            </a:xfrm>
          </p:grpSpPr>
          <p:sp>
            <p:nvSpPr>
              <p:cNvPr id="952" name="Rectangle 951">
                <a:hlinkClick r:id="rId107"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xmlns="" id="{F9889187-DF3A-4619-A6E2-E7055AEA957C}"/>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Express Route</a:t>
                </a:r>
              </a:p>
            </p:txBody>
          </p:sp>
          <p:pic>
            <p:nvPicPr>
              <p:cNvPr id="953" name="Picture 227">
                <a:extLst>
                  <a:ext uri="{FF2B5EF4-FFF2-40B4-BE49-F238E27FC236}">
                    <a16:creationId xmlns:a16="http://schemas.microsoft.com/office/drawing/2014/main" xmlns="" id="{E96E8648-A8C5-46D1-820B-621CD3841A38}"/>
                  </a:ext>
                </a:extLst>
              </p:cNvPr>
              <p:cNvPicPr>
                <a:picLocks noChangeAspect="1"/>
              </p:cNvPicPr>
              <p:nvPr/>
            </p:nvPicPr>
            <p:blipFill>
              <a:blip r:embed="rId108">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30" name="Group 929">
              <a:extLst>
                <a:ext uri="{FF2B5EF4-FFF2-40B4-BE49-F238E27FC236}">
                  <a16:creationId xmlns:a16="http://schemas.microsoft.com/office/drawing/2014/main" xmlns="" id="{33D41D94-29D2-46A4-8851-2584B1691A60}"/>
                </a:ext>
              </a:extLst>
            </p:cNvPr>
            <p:cNvGrpSpPr/>
            <p:nvPr/>
          </p:nvGrpSpPr>
          <p:grpSpPr>
            <a:xfrm>
              <a:off x="190587" y="6246324"/>
              <a:ext cx="11785466" cy="510591"/>
              <a:chOff x="190587" y="6246324"/>
              <a:chExt cx="11785466" cy="510591"/>
            </a:xfrm>
          </p:grpSpPr>
          <p:sp>
            <p:nvSpPr>
              <p:cNvPr id="947" name="Rounded Rectangle 804">
                <a:hlinkClick r:id="rId109"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xmlns="" id="{24774F23-CBC0-48B0-993F-3B770F9FE91D}"/>
                  </a:ext>
                </a:extLst>
              </p:cNvPr>
              <p:cNvSpPr/>
              <p:nvPr/>
            </p:nvSpPr>
            <p:spPr>
              <a:xfrm>
                <a:off x="2048164" y="6472016"/>
                <a:ext cx="6173820" cy="180229"/>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 Development Lifecycle (SDL)</a:t>
                </a:r>
              </a:p>
            </p:txBody>
          </p:sp>
          <p:sp>
            <p:nvSpPr>
              <p:cNvPr id="948" name="Rectangle 947">
                <a:hlinkClick r:id="rId110"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a16="http://schemas.microsoft.com/office/drawing/2014/main" xmlns="" id="{2FF34D19-C16F-40B9-9D35-BE71F61E17FA}"/>
                  </a:ext>
                </a:extLst>
              </p:cNvPr>
              <p:cNvSpPr/>
              <p:nvPr/>
            </p:nvSpPr>
            <p:spPr>
              <a:xfrm>
                <a:off x="6642469" y="6246324"/>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Compliance Manager</a:t>
                </a:r>
              </a:p>
            </p:txBody>
          </p:sp>
          <p:sp>
            <p:nvSpPr>
              <p:cNvPr id="949" name="Freeform: Shape 6">
                <a:extLst>
                  <a:ext uri="{FF2B5EF4-FFF2-40B4-BE49-F238E27FC236}">
                    <a16:creationId xmlns:a16="http://schemas.microsoft.com/office/drawing/2014/main" xmlns="" id="{14599DF8-A8EE-42BC-A0A4-DADF34D8495A}"/>
                  </a:ext>
                </a:extLst>
              </p:cNvPr>
              <p:cNvSpPr/>
              <p:nvPr/>
            </p:nvSpPr>
            <p:spPr bwMode="auto">
              <a:xfrm>
                <a:off x="190587" y="6487781"/>
                <a:ext cx="11785466" cy="269134"/>
              </a:xfrm>
              <a:custGeom>
                <a:avLst/>
                <a:gdLst>
                  <a:gd name="connsiteX0" fmla="*/ 8153400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53400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65307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165307 w 11744325"/>
                  <a:gd name="connsiteY6" fmla="*/ 0 h 314325"/>
                  <a:gd name="connsiteX0" fmla="*/ 8098865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098865 w 11744325"/>
                  <a:gd name="connsiteY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4325" h="314325">
                    <a:moveTo>
                      <a:pt x="8098865" y="0"/>
                    </a:moveTo>
                    <a:lnTo>
                      <a:pt x="11744325" y="0"/>
                    </a:lnTo>
                    <a:lnTo>
                      <a:pt x="11744325" y="314325"/>
                    </a:lnTo>
                    <a:lnTo>
                      <a:pt x="0" y="314325"/>
                    </a:lnTo>
                    <a:lnTo>
                      <a:pt x="0" y="247650"/>
                    </a:lnTo>
                    <a:lnTo>
                      <a:pt x="8099647" y="247650"/>
                    </a:lnTo>
                    <a:cubicBezTo>
                      <a:pt x="8099386" y="165100"/>
                      <a:pt x="8099126" y="82550"/>
                      <a:pt x="8098865" y="0"/>
                    </a:cubicBezTo>
                    <a:close/>
                  </a:path>
                </a:pathLst>
              </a:custGeom>
              <a:solidFill>
                <a:schemeClr val="accent3">
                  <a:lumMod val="75000"/>
                </a:schemeClr>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8286750" algn="ctr">
                  <a:lnSpc>
                    <a:spcPct val="97000"/>
                  </a:lnSpc>
                </a:pPr>
                <a:endParaRPr lang="en-US" sz="1050" b="1" dirty="0">
                  <a:solidFill>
                    <a:schemeClr val="bg1"/>
                  </a:solidFill>
                  <a:cs typeface="Segoe UI" panose="020B0502040204020203" pitchFamily="34" charset="0"/>
                </a:endParaRPr>
              </a:p>
            </p:txBody>
          </p:sp>
          <p:sp>
            <p:nvSpPr>
              <p:cNvPr id="950" name="Rectangle 949">
                <a:hlinkClick r:id="rId111" tooltip="Learn how Microsoft works to secure your data, protect its privacy, and comply with global standards in Microsoft business cloud services."/>
                <a:extLst>
                  <a:ext uri="{FF2B5EF4-FFF2-40B4-BE49-F238E27FC236}">
                    <a16:creationId xmlns:a16="http://schemas.microsoft.com/office/drawing/2014/main" xmlns="" id="{767F699E-8BF5-48FD-8960-24B3421585D2}"/>
                  </a:ext>
                </a:extLst>
              </p:cNvPr>
              <p:cNvSpPr/>
              <p:nvPr/>
            </p:nvSpPr>
            <p:spPr>
              <a:xfrm>
                <a:off x="8459490"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800" b="1" dirty="0">
                    <a:gradFill>
                      <a:gsLst>
                        <a:gs pos="0">
                          <a:srgbClr val="505050">
                            <a:lumMod val="75000"/>
                          </a:srgbClr>
                        </a:gs>
                        <a:gs pos="100000">
                          <a:srgbClr val="505050">
                            <a:lumMod val="75000"/>
                          </a:srgbClr>
                        </a:gs>
                      </a:gsLst>
                      <a:lin ang="5400000" scaled="1"/>
                    </a:gradFill>
                    <a:cs typeface="Segoe UI" panose="020B0502040204020203" pitchFamily="34" charset="0"/>
                  </a:rPr>
                  <a:t>Trust Center</a:t>
                </a:r>
              </a:p>
            </p:txBody>
          </p:sp>
          <p:sp>
            <p:nvSpPr>
              <p:cNvPr id="951" name="Rectangle 950">
                <a:hlinkClick r:id="rId112" tooltip="The threat intelligence system that (1) protects Microsoft’s products and services and (2) provides actionable intelligence to safeguard your organization with trillions of signals and advanced analytics"/>
                <a:extLst>
                  <a:ext uri="{FF2B5EF4-FFF2-40B4-BE49-F238E27FC236}">
                    <a16:creationId xmlns:a16="http://schemas.microsoft.com/office/drawing/2014/main" xmlns="" id="{81DCF43F-6876-458C-8AE6-3AFEB739D463}"/>
                  </a:ext>
                </a:extLst>
              </p:cNvPr>
              <p:cNvSpPr/>
              <p:nvPr/>
            </p:nvSpPr>
            <p:spPr>
              <a:xfrm>
                <a:off x="10214398"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800" b="1" dirty="0">
                    <a:gradFill>
                      <a:gsLst>
                        <a:gs pos="0">
                          <a:srgbClr val="505050">
                            <a:lumMod val="75000"/>
                          </a:srgbClr>
                        </a:gs>
                        <a:gs pos="100000">
                          <a:srgbClr val="505050">
                            <a:lumMod val="75000"/>
                          </a:srgbClr>
                        </a:gs>
                      </a:gsLst>
                      <a:lin ang="5400000" scaled="1"/>
                    </a:gradFill>
                    <a:cs typeface="Segoe UI" panose="020B0502040204020203" pitchFamily="34" charset="0"/>
                  </a:rPr>
                  <a:t>Intelligent Security Graph</a:t>
                </a:r>
              </a:p>
            </p:txBody>
          </p:sp>
        </p:grpSp>
        <p:sp>
          <p:nvSpPr>
            <p:cNvPr id="931" name="Rectangle 930">
              <a:extLst>
                <a:ext uri="{FF2B5EF4-FFF2-40B4-BE49-F238E27FC236}">
                  <a16:creationId xmlns:a16="http://schemas.microsoft.com/office/drawing/2014/main" xmlns="" id="{F5935FB9-47A5-4A3E-83C1-D47D32D1680B}"/>
                </a:ext>
              </a:extLst>
            </p:cNvPr>
            <p:cNvSpPr/>
            <p:nvPr/>
          </p:nvSpPr>
          <p:spPr bwMode="auto">
            <a:xfrm>
              <a:off x="8502616" y="1808988"/>
              <a:ext cx="1627632" cy="142844"/>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32" name="Group 931">
              <a:extLst>
                <a:ext uri="{FF2B5EF4-FFF2-40B4-BE49-F238E27FC236}">
                  <a16:creationId xmlns:a16="http://schemas.microsoft.com/office/drawing/2014/main" xmlns="" id="{455D9C41-65A3-473E-B529-C6FE2BDA939F}"/>
                </a:ext>
              </a:extLst>
            </p:cNvPr>
            <p:cNvGrpSpPr/>
            <p:nvPr/>
          </p:nvGrpSpPr>
          <p:grpSpPr>
            <a:xfrm>
              <a:off x="8540073" y="1985927"/>
              <a:ext cx="3317809" cy="206028"/>
              <a:chOff x="9721483" y="1839445"/>
              <a:chExt cx="3317809" cy="206028"/>
            </a:xfrm>
          </p:grpSpPr>
          <p:sp>
            <p:nvSpPr>
              <p:cNvPr id="945" name="Rectangle 944">
                <a:hlinkClick r:id="rId11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xmlns="" id="{C0A35AAB-245E-44BA-B88E-D9B13D1F5A89}"/>
                  </a:ext>
                </a:extLst>
              </p:cNvPr>
              <p:cNvSpPr/>
              <p:nvPr/>
            </p:nvSpPr>
            <p:spPr>
              <a:xfrm>
                <a:off x="9721483" y="1839445"/>
                <a:ext cx="3317809" cy="206028"/>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Conditional Access </a:t>
                </a: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 Identity Perimeter Management</a:t>
                </a:r>
              </a:p>
            </p:txBody>
          </p:sp>
          <p:pic>
            <p:nvPicPr>
              <p:cNvPr id="946" name="Picture 945">
                <a:extLst>
                  <a:ext uri="{FF2B5EF4-FFF2-40B4-BE49-F238E27FC236}">
                    <a16:creationId xmlns:a16="http://schemas.microsoft.com/office/drawing/2014/main" xmlns="" id="{4C76129A-676D-4825-A7F0-E69DB440144B}"/>
                  </a:ext>
                </a:extLst>
              </p:cNvPr>
              <p:cNvPicPr>
                <a:picLocks noChangeAspect="1"/>
              </p:cNvPicPr>
              <p:nvPr/>
            </p:nvPicPr>
            <p:blipFill rotWithShape="1">
              <a:blip r:embed="rId114"/>
              <a:srcRect l="22948" t="1" b="1811"/>
              <a:stretch/>
            </p:blipFill>
            <p:spPr>
              <a:xfrm flipV="1">
                <a:off x="9764127" y="1889446"/>
                <a:ext cx="268951" cy="108569"/>
              </a:xfrm>
              <a:prstGeom prst="rect">
                <a:avLst/>
              </a:prstGeom>
            </p:spPr>
          </p:pic>
        </p:grpSp>
        <p:sp>
          <p:nvSpPr>
            <p:cNvPr id="933" name="Rectangle 932">
              <a:hlinkClick r:id="rId115"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xmlns="" id="{E2B41574-1E2C-46C8-B9C2-53FBBA8DB4E8}"/>
                </a:ext>
              </a:extLst>
            </p:cNvPr>
            <p:cNvSpPr/>
            <p:nvPr/>
          </p:nvSpPr>
          <p:spPr>
            <a:xfrm>
              <a:off x="2358479" y="4602949"/>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Shielded VMs</a:t>
              </a:r>
            </a:p>
          </p:txBody>
        </p:sp>
        <p:sp>
          <p:nvSpPr>
            <p:cNvPr id="934" name="Rectangle 933">
              <a:hlinkClick r:id="rId116"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xmlns="" id="{4AF87437-7A04-4DED-8CC1-8D26AE2B37F1}"/>
                </a:ext>
              </a:extLst>
            </p:cNvPr>
            <p:cNvSpPr/>
            <p:nvPr/>
          </p:nvSpPr>
          <p:spPr>
            <a:xfrm>
              <a:off x="2357678" y="4822073"/>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Stack</a:t>
              </a:r>
            </a:p>
          </p:txBody>
        </p:sp>
        <p:sp>
          <p:nvSpPr>
            <p:cNvPr id="935" name="TextBox 934">
              <a:extLst>
                <a:ext uri="{FF2B5EF4-FFF2-40B4-BE49-F238E27FC236}">
                  <a16:creationId xmlns:a16="http://schemas.microsoft.com/office/drawing/2014/main" xmlns="" id="{40B4C77D-397F-42D5-B6B4-BF3347FC5BEF}"/>
                </a:ext>
              </a:extLst>
            </p:cNvPr>
            <p:cNvSpPr txBox="1"/>
            <p:nvPr/>
          </p:nvSpPr>
          <p:spPr>
            <a:xfrm>
              <a:off x="2068585" y="2389532"/>
              <a:ext cx="2142883" cy="246221"/>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On Premises Datacenter(s)</a:t>
              </a:r>
            </a:p>
          </p:txBody>
        </p:sp>
        <p:grpSp>
          <p:nvGrpSpPr>
            <p:cNvPr id="936" name="Group 935">
              <a:extLst>
                <a:ext uri="{FF2B5EF4-FFF2-40B4-BE49-F238E27FC236}">
                  <a16:creationId xmlns:a16="http://schemas.microsoft.com/office/drawing/2014/main" xmlns="" id="{51FD5745-565C-4C3E-A103-ADE410A5BA3F}"/>
                </a:ext>
              </a:extLst>
            </p:cNvPr>
            <p:cNvGrpSpPr/>
            <p:nvPr/>
          </p:nvGrpSpPr>
          <p:grpSpPr>
            <a:xfrm>
              <a:off x="8686764" y="4221575"/>
              <a:ext cx="1316736" cy="622575"/>
              <a:chOff x="8686764" y="4221575"/>
              <a:chExt cx="1316736" cy="622575"/>
            </a:xfrm>
          </p:grpSpPr>
          <p:grpSp>
            <p:nvGrpSpPr>
              <p:cNvPr id="938" name="Group 937">
                <a:extLst>
                  <a:ext uri="{FF2B5EF4-FFF2-40B4-BE49-F238E27FC236}">
                    <a16:creationId xmlns:a16="http://schemas.microsoft.com/office/drawing/2014/main" xmlns="" id="{FA44FE5E-6419-4F47-900D-E07824FFA261}"/>
                  </a:ext>
                </a:extLst>
              </p:cNvPr>
              <p:cNvGrpSpPr/>
              <p:nvPr/>
            </p:nvGrpSpPr>
            <p:grpSpPr>
              <a:xfrm>
                <a:off x="8686764" y="4221575"/>
                <a:ext cx="1316736" cy="622575"/>
                <a:chOff x="10885121" y="2166657"/>
                <a:chExt cx="1211600" cy="520369"/>
              </a:xfrm>
              <a:solidFill>
                <a:schemeClr val="bg1"/>
              </a:solidFill>
            </p:grpSpPr>
            <p:sp>
              <p:nvSpPr>
                <p:cNvPr id="943" name="Rectangle 942">
                  <a:hlinkClick r:id="rId117"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xmlns="" id="{FDC93C89-A208-4060-AAC9-EC4E47572DB0}"/>
                    </a:ext>
                  </a:extLst>
                </p:cNvPr>
                <p:cNvSpPr/>
                <p:nvPr/>
              </p:nvSpPr>
              <p:spPr>
                <a:xfrm>
                  <a:off x="10885121" y="2166657"/>
                  <a:ext cx="1211600" cy="5203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744" tIns="18288" rtlCol="0" anchor="t"/>
                <a:lstStyle/>
                <a:p>
                  <a:pPr marR="0" lvl="0" algn="l" defTabSz="914400" rtl="0" eaLnBrk="1" fontAlgn="auto" latinLnBrk="0" hangingPunct="1">
                    <a:lnSpc>
                      <a:spcPct val="100000"/>
                    </a:lnSpc>
                    <a:spcBef>
                      <a:spcPts val="0"/>
                    </a:spcBef>
                    <a:spcAft>
                      <a:spcPts val="0"/>
                    </a:spcAft>
                    <a:buClrTx/>
                    <a:buSzTx/>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t>Office 365</a:t>
                  </a:r>
                </a:p>
                <a:p>
                  <a:pPr marL="171450" marR="0" lvl="0" indent="-171450" algn="l" defTabSz="914400" rtl="0" eaLnBrk="1" fontAlgn="auto" latinLnBrk="0" hangingPunct="1">
                    <a:lnSpc>
                      <a:spcPct val="100000"/>
                    </a:lnSpc>
                    <a:spcBef>
                      <a:spcPts val="0"/>
                    </a:spcBef>
                    <a:spcAft>
                      <a:spcPts val="300"/>
                    </a:spcAft>
                    <a:buClr>
                      <a:srgbClr val="00338D"/>
                    </a:buClr>
                    <a:buSzTx/>
                    <a:buFont typeface="Arial" panose="020B0604020202020204" pitchFamily="34" charset="0"/>
                    <a:buChar char="—"/>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hlinkClick r:id="rId117" tooltip="Office 365 DLP capabilities including Outlook Policy Tips, rule application via Exchange Transport rules, automatic protection via SharePoint location, and more. "/>
                    </a:rPr>
                    <a:t>Data Loss Protection</a:t>
                  </a: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300"/>
                    </a:spcAft>
                    <a:buClr>
                      <a:srgbClr val="00338D"/>
                    </a:buClr>
                    <a:buSzTx/>
                    <a:buFont typeface="Arial" panose="020B0604020202020204" pitchFamily="34" charset="0"/>
                    <a:buChar char="—"/>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hlinkClick r:id="rId118" tooltip="Allows for full content lifecycle management from creating/importing through retention and deletion. Supervision also lets you define policies that capture communications in your organization for internal or external reviewers. "/>
                    </a:rPr>
                    <a:t>Data Governance</a:t>
                  </a: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300"/>
                    </a:spcAft>
                    <a:buClr>
                      <a:srgbClr val="00338D"/>
                    </a:buClr>
                    <a:buSzTx/>
                    <a:buFont typeface="Arial" panose="020B0604020202020204" pitchFamily="34" charset="0"/>
                    <a:buChar char="—"/>
                    <a:tabLst/>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hlinkClick r:id="rId119"/>
                    </a:rPr>
                    <a:t>eDiscovery</a:t>
                  </a: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p:txBody>
            </p:sp>
            <p:pic>
              <p:nvPicPr>
                <p:cNvPr id="944" name="Picture 943">
                  <a:extLst>
                    <a:ext uri="{FF2B5EF4-FFF2-40B4-BE49-F238E27FC236}">
                      <a16:creationId xmlns:a16="http://schemas.microsoft.com/office/drawing/2014/main" xmlns="" id="{053BEE98-F855-4BDD-AF47-CA2185261570}"/>
                    </a:ext>
                  </a:extLst>
                </p:cNvPr>
                <p:cNvPicPr>
                  <a:picLocks noChangeAspect="1"/>
                </p:cNvPicPr>
                <p:nvPr/>
              </p:nvPicPr>
              <p:blipFill>
                <a:blip r:embed="rId12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grpSp>
            <p:nvGrpSpPr>
              <p:cNvPr id="939" name="Group 938">
                <a:extLst>
                  <a:ext uri="{FF2B5EF4-FFF2-40B4-BE49-F238E27FC236}">
                    <a16:creationId xmlns:a16="http://schemas.microsoft.com/office/drawing/2014/main" xmlns="" id="{BC149996-BA06-4160-9F41-E2DAF83BC140}"/>
                  </a:ext>
                </a:extLst>
              </p:cNvPr>
              <p:cNvGrpSpPr/>
              <p:nvPr/>
            </p:nvGrpSpPr>
            <p:grpSpPr>
              <a:xfrm>
                <a:off x="9047248" y="4762130"/>
                <a:ext cx="188672" cy="45719"/>
                <a:chOff x="6660452" y="3094221"/>
                <a:chExt cx="188672" cy="45719"/>
              </a:xfrm>
            </p:grpSpPr>
            <p:sp>
              <p:nvSpPr>
                <p:cNvPr id="940" name="Oval 939">
                  <a:extLst>
                    <a:ext uri="{FF2B5EF4-FFF2-40B4-BE49-F238E27FC236}">
                      <a16:creationId xmlns:a16="http://schemas.microsoft.com/office/drawing/2014/main" xmlns="" id="{974A5067-3475-4DE1-9C41-C7113F138973}"/>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41" name="Oval 940">
                  <a:extLst>
                    <a:ext uri="{FF2B5EF4-FFF2-40B4-BE49-F238E27FC236}">
                      <a16:creationId xmlns:a16="http://schemas.microsoft.com/office/drawing/2014/main" xmlns="" id="{A14F0404-BCD5-4F95-BC15-F0686F93B29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42" name="Oval 941">
                  <a:extLst>
                    <a:ext uri="{FF2B5EF4-FFF2-40B4-BE49-F238E27FC236}">
                      <a16:creationId xmlns:a16="http://schemas.microsoft.com/office/drawing/2014/main" xmlns="" id="{39C75745-B98C-4407-ADE9-4F31F73B4ACE}"/>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cxnSp>
          <p:nvCxnSpPr>
            <p:cNvPr id="937" name="Connector: Elbow 797">
              <a:extLst>
                <a:ext uri="{FF2B5EF4-FFF2-40B4-BE49-F238E27FC236}">
                  <a16:creationId xmlns:a16="http://schemas.microsoft.com/office/drawing/2014/main" xmlns="" id="{31BE68C4-93B9-488F-B589-38E7C83CC91B}"/>
                </a:ext>
              </a:extLst>
            </p:cNvPr>
            <p:cNvCxnSpPr>
              <a:cxnSpLocks/>
              <a:stCxn id="886" idx="1"/>
              <a:endCxn id="1035" idx="1"/>
            </p:cNvCxnSpPr>
            <p:nvPr/>
          </p:nvCxnSpPr>
          <p:spPr>
            <a:xfrm rot="10800000" flipV="1">
              <a:off x="266025" y="3391149"/>
              <a:ext cx="26435" cy="1553770"/>
            </a:xfrm>
            <a:prstGeom prst="bentConnector3">
              <a:avLst>
                <a:gd name="adj1" fmla="val 268148"/>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4895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26"/>
  <p:tag name="TYPE" val="ScreenWide"/>
  <p:tag name="KEYWORD" val="SCREENWIDE"/>
  <p:tag name="TEMPLATEVERSION" val="17/07/2017 10: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8B38D2A5-9BC7-4F62-B242-67C700C5F724}" vid="{699E01CA-0D54-417C-BFE6-B70CCE5CE3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11587</TotalTime>
  <Words>3031</Words>
  <Application>Microsoft Office PowerPoint</Application>
  <PresentationFormat>Widescreen</PresentationFormat>
  <Paragraphs>829</Paragraphs>
  <Slides>21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Helvetica</vt:lpstr>
      <vt:lpstr>KPMG Extralight</vt:lpstr>
      <vt:lpstr>Segoe UI</vt:lpstr>
      <vt:lpstr>Segoe UI Light</vt:lpstr>
      <vt:lpstr>Segoe UI Semibold</vt:lpstr>
      <vt:lpstr>Times New Roman</vt:lpstr>
      <vt:lpstr>KPMG_Widescreen_16:9 02/02/2016</vt:lpstr>
      <vt:lpstr>Azure Talkbook</vt:lpstr>
      <vt:lpstr>Overview</vt:lpstr>
      <vt:lpstr>Cloud context and focus has changed</vt:lpstr>
      <vt:lpstr>Differentiated approach</vt:lpstr>
      <vt:lpstr>Alliance is award winning</vt:lpstr>
      <vt:lpstr>KPMG has 1350+ practitioners delivering Microsoft services across 152 countries </vt:lpstr>
      <vt:lpstr>Cloud security capability mapping: Azure</vt:lpstr>
      <vt:lpstr>Cloud security capability mapping: Azure</vt:lpstr>
      <vt:lpstr>PowerPoint Presentation</vt:lpstr>
      <vt:lpstr>Security reference architecture</vt:lpstr>
      <vt:lpstr>Azure security &amp; management</vt:lpstr>
      <vt:lpstr>Identity and access management</vt:lpstr>
      <vt:lpstr>Threat protection </vt:lpstr>
      <vt:lpstr>PowerPoint Presentation</vt:lpstr>
      <vt:lpstr>Cloud security management</vt:lpstr>
      <vt:lpstr>Securing with Azure: Considerations</vt:lpstr>
      <vt:lpstr>Zero trust architecture with Azure</vt:lpstr>
      <vt:lpstr>Secure DevOps with Azure</vt:lpstr>
      <vt:lpstr>Container security with Azure</vt:lpstr>
      <vt:lpstr>Client proof points</vt:lpstr>
      <vt:lpstr>PowerPoint Presentation</vt:lpstr>
    </vt:vector>
  </TitlesOfParts>
  <Company>KPMG LLP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Talkbook</dc:title>
  <dc:creator>Jha, Shekhar</dc:creator>
  <cp:lastModifiedBy>Rajan Behal</cp:lastModifiedBy>
  <cp:revision>438</cp:revision>
  <dcterms:created xsi:type="dcterms:W3CDTF">2020-04-04T00:19:24Z</dcterms:created>
  <dcterms:modified xsi:type="dcterms:W3CDTF">2020-05-08T14:16:19Z</dcterms:modified>
  <cp:category>KPMG Confidential</cp:category>
  <cp:contentStatus>Draft</cp:contentStatus>
</cp:coreProperties>
</file>