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ehy, Ruth R" initials="DRR" lastIdx="10" clrIdx="0">
    <p:extLst>
      <p:ext uri="{19B8F6BF-5375-455C-9EA6-DF929625EA0E}">
        <p15:presenceInfo xmlns:p15="http://schemas.microsoft.com/office/powerpoint/2012/main" userId="Dennehy, Ruth 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2894"/>
    <a:srgbClr val="A384B3"/>
    <a:srgbClr val="B68FBB"/>
    <a:srgbClr val="7768B2"/>
    <a:srgbClr val="483698"/>
    <a:srgbClr val="A49ACB"/>
    <a:srgbClr val="4066AA"/>
    <a:srgbClr val="7F99C6"/>
    <a:srgbClr val="AB478E"/>
    <a:srgbClr val="009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8" autoAdjust="0"/>
    <p:restoredTop sz="94103" autoAdjust="0"/>
  </p:normalViewPr>
  <p:slideViewPr>
    <p:cSldViewPr snapToGrid="0">
      <p:cViewPr varScale="1">
        <p:scale>
          <a:sx n="112" d="100"/>
          <a:sy n="112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5BF67-D0E6-47B1-9980-991A6692C15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DFAE5-02AC-4534-9501-AC73DABD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latin typeface="Arial"/>
                <a:ea typeface="Arial"/>
                <a:cs typeface="Arial" panose="020B0604020202020204" pitchFamily="34" charset="0"/>
              </a:rPr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5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 19"/>
          <p:cNvSpPr>
            <a:spLocks noEditPoints="1"/>
          </p:cNvSpPr>
          <p:nvPr userDrawn="1"/>
        </p:nvSpPr>
        <p:spPr bwMode="auto">
          <a:xfrm>
            <a:off x="2726400" y="775505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Title slide 6</a:t>
            </a:r>
            <a:br>
              <a:rPr lang="en-US" noProof="0" dirty="0"/>
            </a:br>
            <a:r>
              <a:rPr lang="en-US" noProof="0" dirty="0"/>
              <a:t>light singular </a:t>
            </a:r>
            <a:br>
              <a:rPr lang="en-US" noProof="0" dirty="0"/>
            </a:br>
            <a:r>
              <a:rPr lang="en-US" noProof="0" dirty="0"/>
              <a:t>image</a:t>
            </a:r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26807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26400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26400" y="5382987"/>
            <a:ext cx="8217600" cy="216000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81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with Super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1209601"/>
            <a:ext cx="10185600" cy="45942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6318" y="227993"/>
            <a:ext cx="10202967" cy="173736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79226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1209601"/>
            <a:ext cx="4968000" cy="45942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20800" y="1209601"/>
            <a:ext cx="4968000" cy="45942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37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1209601"/>
            <a:ext cx="4968000" cy="45942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220800" y="1209600"/>
            <a:ext cx="4968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29925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220800" y="1209600"/>
            <a:ext cx="4968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003200" y="1209600"/>
            <a:ext cx="4968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861847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3607200"/>
            <a:ext cx="10185600" cy="21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1003200" y="1209600"/>
            <a:ext cx="101856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185027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50400" y="1209600"/>
            <a:ext cx="31392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003200" y="1209600"/>
            <a:ext cx="31872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3607200"/>
            <a:ext cx="3187200" cy="21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8049600" y="1209600"/>
            <a:ext cx="31392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02400" y="3607200"/>
            <a:ext cx="3187200" cy="21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001600" y="3607200"/>
            <a:ext cx="3187200" cy="21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199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2099425"/>
            <a:ext cx="18768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080400" y="2099425"/>
            <a:ext cx="18768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157600" y="2099425"/>
            <a:ext cx="18768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34800" y="2099425"/>
            <a:ext cx="18768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94833" y="1222512"/>
            <a:ext cx="18768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074125" y="1222512"/>
            <a:ext cx="18768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53417" y="1222512"/>
            <a:ext cx="18768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232709" y="1222512"/>
            <a:ext cx="18768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9312000" y="1222512"/>
            <a:ext cx="18768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312000" y="2099425"/>
            <a:ext cx="18768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14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2099425"/>
            <a:ext cx="23472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616000" y="2099425"/>
            <a:ext cx="23472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28800" y="2099425"/>
            <a:ext cx="23472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841600" y="2099425"/>
            <a:ext cx="23472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94833" y="1222512"/>
            <a:ext cx="23472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10423" y="1222512"/>
            <a:ext cx="23472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6226012" y="1222512"/>
            <a:ext cx="23472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841600" y="1222512"/>
            <a:ext cx="23472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180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/>
          </p:nvPr>
        </p:nvSpPr>
        <p:spPr bwMode="gray">
          <a:xfrm>
            <a:off x="5276752" y="2906131"/>
            <a:ext cx="1588800" cy="11920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4000" tIns="54000" rIns="54000" bIns="54000" anchor="ctr" anchorCtr="1">
            <a:noAutofit/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003347" y="1209600"/>
            <a:ext cx="3847695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AutoShape 20"/>
          <p:cNvSpPr>
            <a:spLocks noChangeArrowheads="1"/>
          </p:cNvSpPr>
          <p:nvPr userDrawn="1"/>
        </p:nvSpPr>
        <p:spPr bwMode="gray">
          <a:xfrm rot="2700000" flipH="1" flipV="1">
            <a:off x="6683988" y="3949401"/>
            <a:ext cx="396053" cy="479796"/>
          </a:xfrm>
          <a:prstGeom prst="rightArrow">
            <a:avLst>
              <a:gd name="adj1" fmla="val 63333"/>
              <a:gd name="adj2" fmla="val 49582"/>
            </a:avLst>
          </a:prstGeom>
          <a:solidFill>
            <a:srgbClr val="00338D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US" sz="1400" dirty="0">
              <a:solidFill>
                <a:srgbClr val="483698"/>
              </a:solidFill>
            </a:endParaRPr>
          </a:p>
        </p:txBody>
      </p:sp>
      <p:sp>
        <p:nvSpPr>
          <p:cNvPr id="25" name="AutoShape 20"/>
          <p:cNvSpPr>
            <a:spLocks noChangeArrowheads="1"/>
          </p:cNvSpPr>
          <p:nvPr userDrawn="1"/>
        </p:nvSpPr>
        <p:spPr bwMode="gray">
          <a:xfrm rot="18900000" flipV="1">
            <a:off x="4999460" y="4014666"/>
            <a:ext cx="544073" cy="349264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US" sz="1400" dirty="0">
              <a:solidFill>
                <a:srgbClr val="483698"/>
              </a:solidFill>
            </a:endParaRP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48"/>
          </p:nvPr>
        </p:nvSpPr>
        <p:spPr bwMode="gray">
          <a:xfrm>
            <a:off x="1003347" y="3970800"/>
            <a:ext cx="3847695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50"/>
          </p:nvPr>
        </p:nvSpPr>
        <p:spPr bwMode="gray">
          <a:xfrm>
            <a:off x="7344001" y="1209600"/>
            <a:ext cx="3847695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52"/>
          </p:nvPr>
        </p:nvSpPr>
        <p:spPr bwMode="gray">
          <a:xfrm>
            <a:off x="7344001" y="3970800"/>
            <a:ext cx="3847695" cy="388800"/>
          </a:xfrm>
          <a:prstGeom prst="rect">
            <a:avLst/>
          </a:prstGeom>
          <a:solidFill>
            <a:srgbClr val="00338D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AutoShape 20"/>
          <p:cNvSpPr>
            <a:spLocks noChangeArrowheads="1"/>
          </p:cNvSpPr>
          <p:nvPr userDrawn="1"/>
        </p:nvSpPr>
        <p:spPr bwMode="gray">
          <a:xfrm rot="2700000">
            <a:off x="5081005" y="2605156"/>
            <a:ext cx="382279" cy="502740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US" sz="1400" dirty="0">
              <a:solidFill>
                <a:srgbClr val="483698"/>
              </a:solidFill>
            </a:endParaRPr>
          </a:p>
        </p:txBody>
      </p:sp>
      <p:sp>
        <p:nvSpPr>
          <p:cNvPr id="30" name="AutoShape 20"/>
          <p:cNvSpPr>
            <a:spLocks noChangeArrowheads="1"/>
          </p:cNvSpPr>
          <p:nvPr userDrawn="1"/>
        </p:nvSpPr>
        <p:spPr bwMode="gray">
          <a:xfrm rot="18900000" flipH="1">
            <a:off x="6618791" y="2673544"/>
            <a:ext cx="525152" cy="365965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US" sz="1400" dirty="0">
              <a:solidFill>
                <a:srgbClr val="483698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53"/>
          </p:nvPr>
        </p:nvSpPr>
        <p:spPr>
          <a:xfrm>
            <a:off x="1003347" y="1598400"/>
            <a:ext cx="38496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54"/>
          </p:nvPr>
        </p:nvSpPr>
        <p:spPr>
          <a:xfrm>
            <a:off x="1003347" y="4355784"/>
            <a:ext cx="38496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55"/>
          </p:nvPr>
        </p:nvSpPr>
        <p:spPr>
          <a:xfrm>
            <a:off x="7342095" y="1598400"/>
            <a:ext cx="38496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56"/>
          </p:nvPr>
        </p:nvSpPr>
        <p:spPr>
          <a:xfrm>
            <a:off x="7342095" y="4355784"/>
            <a:ext cx="38496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898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003200" y="1609825"/>
            <a:ext cx="4968000" cy="41940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1003200" y="1218880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20800" y="1609825"/>
            <a:ext cx="4968000" cy="41940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220800" y="1218880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62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slide 7</a:t>
            </a:r>
            <a:br>
              <a:rPr lang="en-US" noProof="0" dirty="0"/>
            </a:br>
            <a:r>
              <a:rPr lang="en-US" noProof="0" dirty="0"/>
              <a:t>dark singular </a:t>
            </a:r>
            <a:br>
              <a:rPr lang="en-US" noProof="0" dirty="0"/>
            </a:br>
            <a:r>
              <a:rPr lang="en-US" noProof="0" dirty="0"/>
              <a:t>image</a:t>
            </a:r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26400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26400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26400" y="5382987"/>
            <a:ext cx="8217600" cy="216000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8839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003200" y="1609825"/>
            <a:ext cx="4968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1003200" y="1218880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20800" y="1609825"/>
            <a:ext cx="4968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220800" y="1218880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03200" y="4019650"/>
            <a:ext cx="4968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003200" y="3628705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6220800" y="4019650"/>
            <a:ext cx="4968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6220800" y="3628705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538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412904"/>
            <a:ext cx="8256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Section divider one title style</a:t>
            </a:r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26400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726400" y="5102904"/>
            <a:ext cx="8230267" cy="216000"/>
          </a:xfrm>
        </p:spPr>
        <p:txBody>
          <a:bodyPr/>
          <a:lstStyle>
            <a:lvl1pPr>
              <a:defRPr sz="1100" baseline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44709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421217"/>
            <a:ext cx="8256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Section divider two title style</a:t>
            </a:r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26400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726400" y="5111217"/>
            <a:ext cx="8230267" cy="216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85641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3" y="0"/>
            <a:ext cx="99695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1" name="Freeform 19"/>
          <p:cNvSpPr>
            <a:spLocks noEditPoints="1"/>
          </p:cNvSpPr>
          <p:nvPr userDrawn="1"/>
        </p:nvSpPr>
        <p:spPr bwMode="auto">
          <a:xfrm>
            <a:off x="2112000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12000" y="3187907"/>
            <a:ext cx="3215651" cy="119064"/>
          </a:xfrm>
        </p:spPr>
        <p:txBody>
          <a:bodyPr/>
          <a:lstStyle>
            <a:lvl1pPr>
              <a:buFontTx/>
              <a:buNone/>
              <a:defRPr sz="12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12001" y="2682351"/>
            <a:ext cx="2792728" cy="384049"/>
            <a:chOff x="1584001" y="2682350"/>
            <a:chExt cx="2094546" cy="38404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4335"/>
            <a:stretch/>
          </p:blipFill>
          <p:spPr>
            <a:xfrm>
              <a:off x="1584001" y="2682350"/>
              <a:ext cx="1273500" cy="38404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76023" y="2682350"/>
              <a:ext cx="402524" cy="38404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2867305" y="2682351"/>
              <a:ext cx="383774" cy="383774"/>
              <a:chOff x="3296507" y="2682351"/>
              <a:chExt cx="383774" cy="383774"/>
            </a:xfrm>
          </p:grpSpPr>
          <p:sp>
            <p:nvSpPr>
              <p:cNvPr id="19" name="Freeform 5"/>
              <p:cNvSpPr>
                <a:spLocks noEditPoints="1"/>
              </p:cNvSpPr>
              <p:nvPr userDrawn="1"/>
            </p:nvSpPr>
            <p:spPr bwMode="auto">
              <a:xfrm>
                <a:off x="3296507" y="2682351"/>
                <a:ext cx="383774" cy="383774"/>
              </a:xfrm>
              <a:custGeom>
                <a:avLst/>
                <a:gdLst>
                  <a:gd name="T0" fmla="*/ 1008 w 2016"/>
                  <a:gd name="T1" fmla="*/ 182 h 2016"/>
                  <a:gd name="T2" fmla="*/ 1415 w 2016"/>
                  <a:gd name="T3" fmla="*/ 188 h 2016"/>
                  <a:gd name="T4" fmla="*/ 1602 w 2016"/>
                  <a:gd name="T5" fmla="*/ 222 h 2016"/>
                  <a:gd name="T6" fmla="*/ 1718 w 2016"/>
                  <a:gd name="T7" fmla="*/ 298 h 2016"/>
                  <a:gd name="T8" fmla="*/ 1794 w 2016"/>
                  <a:gd name="T9" fmla="*/ 414 h 2016"/>
                  <a:gd name="T10" fmla="*/ 1828 w 2016"/>
                  <a:gd name="T11" fmla="*/ 601 h 2016"/>
                  <a:gd name="T12" fmla="*/ 1834 w 2016"/>
                  <a:gd name="T13" fmla="*/ 1008 h 2016"/>
                  <a:gd name="T14" fmla="*/ 1828 w 2016"/>
                  <a:gd name="T15" fmla="*/ 1415 h 2016"/>
                  <a:gd name="T16" fmla="*/ 1794 w 2016"/>
                  <a:gd name="T17" fmla="*/ 1602 h 2016"/>
                  <a:gd name="T18" fmla="*/ 1718 w 2016"/>
                  <a:gd name="T19" fmla="*/ 1718 h 2016"/>
                  <a:gd name="T20" fmla="*/ 1602 w 2016"/>
                  <a:gd name="T21" fmla="*/ 1794 h 2016"/>
                  <a:gd name="T22" fmla="*/ 1415 w 2016"/>
                  <a:gd name="T23" fmla="*/ 1828 h 2016"/>
                  <a:gd name="T24" fmla="*/ 1008 w 2016"/>
                  <a:gd name="T25" fmla="*/ 1834 h 2016"/>
                  <a:gd name="T26" fmla="*/ 601 w 2016"/>
                  <a:gd name="T27" fmla="*/ 1828 h 2016"/>
                  <a:gd name="T28" fmla="*/ 414 w 2016"/>
                  <a:gd name="T29" fmla="*/ 1794 h 2016"/>
                  <a:gd name="T30" fmla="*/ 298 w 2016"/>
                  <a:gd name="T31" fmla="*/ 1718 h 2016"/>
                  <a:gd name="T32" fmla="*/ 222 w 2016"/>
                  <a:gd name="T33" fmla="*/ 1602 h 2016"/>
                  <a:gd name="T34" fmla="*/ 188 w 2016"/>
                  <a:gd name="T35" fmla="*/ 1415 h 2016"/>
                  <a:gd name="T36" fmla="*/ 182 w 2016"/>
                  <a:gd name="T37" fmla="*/ 1008 h 2016"/>
                  <a:gd name="T38" fmla="*/ 188 w 2016"/>
                  <a:gd name="T39" fmla="*/ 601 h 2016"/>
                  <a:gd name="T40" fmla="*/ 222 w 2016"/>
                  <a:gd name="T41" fmla="*/ 414 h 2016"/>
                  <a:gd name="T42" fmla="*/ 298 w 2016"/>
                  <a:gd name="T43" fmla="*/ 298 h 2016"/>
                  <a:gd name="T44" fmla="*/ 414 w 2016"/>
                  <a:gd name="T45" fmla="*/ 222 h 2016"/>
                  <a:gd name="T46" fmla="*/ 601 w 2016"/>
                  <a:gd name="T47" fmla="*/ 188 h 2016"/>
                  <a:gd name="T48" fmla="*/ 1008 w 2016"/>
                  <a:gd name="T49" fmla="*/ 182 h 2016"/>
                  <a:gd name="T50" fmla="*/ 1008 w 2016"/>
                  <a:gd name="T51" fmla="*/ 0 h 2016"/>
                  <a:gd name="T52" fmla="*/ 593 w 2016"/>
                  <a:gd name="T53" fmla="*/ 6 h 2016"/>
                  <a:gd name="T54" fmla="*/ 348 w 2016"/>
                  <a:gd name="T55" fmla="*/ 53 h 2016"/>
                  <a:gd name="T56" fmla="*/ 169 w 2016"/>
                  <a:gd name="T57" fmla="*/ 169 h 2016"/>
                  <a:gd name="T58" fmla="*/ 53 w 2016"/>
                  <a:gd name="T59" fmla="*/ 348 h 2016"/>
                  <a:gd name="T60" fmla="*/ 6 w 2016"/>
                  <a:gd name="T61" fmla="*/ 593 h 2016"/>
                  <a:gd name="T62" fmla="*/ 0 w 2016"/>
                  <a:gd name="T63" fmla="*/ 1008 h 2016"/>
                  <a:gd name="T64" fmla="*/ 6 w 2016"/>
                  <a:gd name="T65" fmla="*/ 1423 h 2016"/>
                  <a:gd name="T66" fmla="*/ 53 w 2016"/>
                  <a:gd name="T67" fmla="*/ 1668 h 2016"/>
                  <a:gd name="T68" fmla="*/ 169 w 2016"/>
                  <a:gd name="T69" fmla="*/ 1847 h 2016"/>
                  <a:gd name="T70" fmla="*/ 348 w 2016"/>
                  <a:gd name="T71" fmla="*/ 1963 h 2016"/>
                  <a:gd name="T72" fmla="*/ 593 w 2016"/>
                  <a:gd name="T73" fmla="*/ 2010 h 2016"/>
                  <a:gd name="T74" fmla="*/ 1008 w 2016"/>
                  <a:gd name="T75" fmla="*/ 2016 h 2016"/>
                  <a:gd name="T76" fmla="*/ 1423 w 2016"/>
                  <a:gd name="T77" fmla="*/ 2010 h 2016"/>
                  <a:gd name="T78" fmla="*/ 1668 w 2016"/>
                  <a:gd name="T79" fmla="*/ 1963 h 2016"/>
                  <a:gd name="T80" fmla="*/ 1847 w 2016"/>
                  <a:gd name="T81" fmla="*/ 1847 h 2016"/>
                  <a:gd name="T82" fmla="*/ 1963 w 2016"/>
                  <a:gd name="T83" fmla="*/ 1668 h 2016"/>
                  <a:gd name="T84" fmla="*/ 2010 w 2016"/>
                  <a:gd name="T85" fmla="*/ 1423 h 2016"/>
                  <a:gd name="T86" fmla="*/ 2016 w 2016"/>
                  <a:gd name="T87" fmla="*/ 1008 h 2016"/>
                  <a:gd name="T88" fmla="*/ 2010 w 2016"/>
                  <a:gd name="T89" fmla="*/ 593 h 2016"/>
                  <a:gd name="T90" fmla="*/ 1963 w 2016"/>
                  <a:gd name="T91" fmla="*/ 348 h 2016"/>
                  <a:gd name="T92" fmla="*/ 1847 w 2016"/>
                  <a:gd name="T93" fmla="*/ 169 h 2016"/>
                  <a:gd name="T94" fmla="*/ 1668 w 2016"/>
                  <a:gd name="T95" fmla="*/ 53 h 2016"/>
                  <a:gd name="T96" fmla="*/ 1423 w 2016"/>
                  <a:gd name="T97" fmla="*/ 6 h 2016"/>
                  <a:gd name="T98" fmla="*/ 1008 w 2016"/>
                  <a:gd name="T99" fmla="*/ 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16" h="2016">
                    <a:moveTo>
                      <a:pt x="1008" y="182"/>
                    </a:moveTo>
                    <a:cubicBezTo>
                      <a:pt x="1277" y="182"/>
                      <a:pt x="1309" y="183"/>
                      <a:pt x="1415" y="188"/>
                    </a:cubicBezTo>
                    <a:cubicBezTo>
                      <a:pt x="1513" y="192"/>
                      <a:pt x="1567" y="209"/>
                      <a:pt x="1602" y="222"/>
                    </a:cubicBezTo>
                    <a:cubicBezTo>
                      <a:pt x="1649" y="241"/>
                      <a:pt x="1683" y="263"/>
                      <a:pt x="1718" y="298"/>
                    </a:cubicBezTo>
                    <a:cubicBezTo>
                      <a:pt x="1753" y="333"/>
                      <a:pt x="1775" y="367"/>
                      <a:pt x="1794" y="414"/>
                    </a:cubicBezTo>
                    <a:cubicBezTo>
                      <a:pt x="1807" y="449"/>
                      <a:pt x="1824" y="503"/>
                      <a:pt x="1828" y="601"/>
                    </a:cubicBezTo>
                    <a:cubicBezTo>
                      <a:pt x="1833" y="707"/>
                      <a:pt x="1834" y="739"/>
                      <a:pt x="1834" y="1008"/>
                    </a:cubicBezTo>
                    <a:cubicBezTo>
                      <a:pt x="1834" y="1277"/>
                      <a:pt x="1833" y="1309"/>
                      <a:pt x="1828" y="1415"/>
                    </a:cubicBezTo>
                    <a:cubicBezTo>
                      <a:pt x="1824" y="1513"/>
                      <a:pt x="1807" y="1567"/>
                      <a:pt x="1794" y="1602"/>
                    </a:cubicBezTo>
                    <a:cubicBezTo>
                      <a:pt x="1775" y="1649"/>
                      <a:pt x="1753" y="1683"/>
                      <a:pt x="1718" y="1718"/>
                    </a:cubicBezTo>
                    <a:cubicBezTo>
                      <a:pt x="1683" y="1753"/>
                      <a:pt x="1649" y="1775"/>
                      <a:pt x="1602" y="1794"/>
                    </a:cubicBezTo>
                    <a:cubicBezTo>
                      <a:pt x="1567" y="1807"/>
                      <a:pt x="1513" y="1824"/>
                      <a:pt x="1415" y="1828"/>
                    </a:cubicBezTo>
                    <a:cubicBezTo>
                      <a:pt x="1309" y="1833"/>
                      <a:pt x="1277" y="1834"/>
                      <a:pt x="1008" y="1834"/>
                    </a:cubicBezTo>
                    <a:cubicBezTo>
                      <a:pt x="739" y="1834"/>
                      <a:pt x="707" y="1833"/>
                      <a:pt x="601" y="1828"/>
                    </a:cubicBezTo>
                    <a:cubicBezTo>
                      <a:pt x="503" y="1824"/>
                      <a:pt x="449" y="1807"/>
                      <a:pt x="414" y="1794"/>
                    </a:cubicBezTo>
                    <a:cubicBezTo>
                      <a:pt x="367" y="1775"/>
                      <a:pt x="333" y="1753"/>
                      <a:pt x="298" y="1718"/>
                    </a:cubicBezTo>
                    <a:cubicBezTo>
                      <a:pt x="263" y="1683"/>
                      <a:pt x="241" y="1649"/>
                      <a:pt x="222" y="1602"/>
                    </a:cubicBezTo>
                    <a:cubicBezTo>
                      <a:pt x="209" y="1567"/>
                      <a:pt x="192" y="1513"/>
                      <a:pt x="188" y="1415"/>
                    </a:cubicBezTo>
                    <a:cubicBezTo>
                      <a:pt x="183" y="1309"/>
                      <a:pt x="182" y="1277"/>
                      <a:pt x="182" y="1008"/>
                    </a:cubicBezTo>
                    <a:cubicBezTo>
                      <a:pt x="182" y="739"/>
                      <a:pt x="183" y="707"/>
                      <a:pt x="188" y="601"/>
                    </a:cubicBezTo>
                    <a:cubicBezTo>
                      <a:pt x="192" y="503"/>
                      <a:pt x="209" y="449"/>
                      <a:pt x="222" y="414"/>
                    </a:cubicBezTo>
                    <a:cubicBezTo>
                      <a:pt x="241" y="367"/>
                      <a:pt x="263" y="333"/>
                      <a:pt x="298" y="298"/>
                    </a:cubicBezTo>
                    <a:cubicBezTo>
                      <a:pt x="333" y="263"/>
                      <a:pt x="367" y="241"/>
                      <a:pt x="414" y="222"/>
                    </a:cubicBezTo>
                    <a:cubicBezTo>
                      <a:pt x="449" y="209"/>
                      <a:pt x="503" y="192"/>
                      <a:pt x="601" y="188"/>
                    </a:cubicBezTo>
                    <a:cubicBezTo>
                      <a:pt x="707" y="183"/>
                      <a:pt x="739" y="182"/>
                      <a:pt x="1008" y="182"/>
                    </a:cubicBezTo>
                    <a:moveTo>
                      <a:pt x="1008" y="0"/>
                    </a:moveTo>
                    <a:cubicBezTo>
                      <a:pt x="734" y="0"/>
                      <a:pt x="700" y="1"/>
                      <a:pt x="593" y="6"/>
                    </a:cubicBezTo>
                    <a:cubicBezTo>
                      <a:pt x="485" y="11"/>
                      <a:pt x="412" y="28"/>
                      <a:pt x="348" y="53"/>
                    </a:cubicBezTo>
                    <a:cubicBezTo>
                      <a:pt x="282" y="79"/>
                      <a:pt x="225" y="113"/>
                      <a:pt x="169" y="169"/>
                    </a:cubicBezTo>
                    <a:cubicBezTo>
                      <a:pt x="113" y="225"/>
                      <a:pt x="79" y="282"/>
                      <a:pt x="53" y="348"/>
                    </a:cubicBezTo>
                    <a:cubicBezTo>
                      <a:pt x="28" y="412"/>
                      <a:pt x="11" y="485"/>
                      <a:pt x="6" y="593"/>
                    </a:cubicBezTo>
                    <a:cubicBezTo>
                      <a:pt x="1" y="700"/>
                      <a:pt x="0" y="734"/>
                      <a:pt x="0" y="1008"/>
                    </a:cubicBezTo>
                    <a:cubicBezTo>
                      <a:pt x="0" y="1282"/>
                      <a:pt x="1" y="1316"/>
                      <a:pt x="6" y="1423"/>
                    </a:cubicBezTo>
                    <a:cubicBezTo>
                      <a:pt x="11" y="1531"/>
                      <a:pt x="28" y="1604"/>
                      <a:pt x="53" y="1668"/>
                    </a:cubicBezTo>
                    <a:cubicBezTo>
                      <a:pt x="79" y="1734"/>
                      <a:pt x="113" y="1791"/>
                      <a:pt x="169" y="1847"/>
                    </a:cubicBezTo>
                    <a:cubicBezTo>
                      <a:pt x="225" y="1903"/>
                      <a:pt x="282" y="1937"/>
                      <a:pt x="348" y="1963"/>
                    </a:cubicBezTo>
                    <a:cubicBezTo>
                      <a:pt x="412" y="1988"/>
                      <a:pt x="485" y="2005"/>
                      <a:pt x="593" y="2010"/>
                    </a:cubicBezTo>
                    <a:cubicBezTo>
                      <a:pt x="700" y="2015"/>
                      <a:pt x="734" y="2016"/>
                      <a:pt x="1008" y="2016"/>
                    </a:cubicBezTo>
                    <a:cubicBezTo>
                      <a:pt x="1282" y="2016"/>
                      <a:pt x="1316" y="2015"/>
                      <a:pt x="1423" y="2010"/>
                    </a:cubicBezTo>
                    <a:cubicBezTo>
                      <a:pt x="1531" y="2005"/>
                      <a:pt x="1604" y="1988"/>
                      <a:pt x="1668" y="1963"/>
                    </a:cubicBezTo>
                    <a:cubicBezTo>
                      <a:pt x="1734" y="1937"/>
                      <a:pt x="1791" y="1903"/>
                      <a:pt x="1847" y="1847"/>
                    </a:cubicBezTo>
                    <a:cubicBezTo>
                      <a:pt x="1903" y="1791"/>
                      <a:pt x="1937" y="1734"/>
                      <a:pt x="1963" y="1668"/>
                    </a:cubicBezTo>
                    <a:cubicBezTo>
                      <a:pt x="1988" y="1604"/>
                      <a:pt x="2005" y="1531"/>
                      <a:pt x="2010" y="1423"/>
                    </a:cubicBezTo>
                    <a:cubicBezTo>
                      <a:pt x="2015" y="1316"/>
                      <a:pt x="2016" y="1282"/>
                      <a:pt x="2016" y="1008"/>
                    </a:cubicBezTo>
                    <a:cubicBezTo>
                      <a:pt x="2016" y="734"/>
                      <a:pt x="2015" y="700"/>
                      <a:pt x="2010" y="593"/>
                    </a:cubicBezTo>
                    <a:cubicBezTo>
                      <a:pt x="2005" y="485"/>
                      <a:pt x="1988" y="412"/>
                      <a:pt x="1963" y="348"/>
                    </a:cubicBezTo>
                    <a:cubicBezTo>
                      <a:pt x="1937" y="282"/>
                      <a:pt x="1903" y="225"/>
                      <a:pt x="1847" y="169"/>
                    </a:cubicBezTo>
                    <a:cubicBezTo>
                      <a:pt x="1791" y="113"/>
                      <a:pt x="1734" y="79"/>
                      <a:pt x="1668" y="53"/>
                    </a:cubicBezTo>
                    <a:cubicBezTo>
                      <a:pt x="1604" y="28"/>
                      <a:pt x="1531" y="11"/>
                      <a:pt x="1423" y="6"/>
                    </a:cubicBezTo>
                    <a:cubicBezTo>
                      <a:pt x="1316" y="1"/>
                      <a:pt x="1282" y="0"/>
                      <a:pt x="1008" y="0"/>
                    </a:cubicBezTo>
                    <a:close/>
                  </a:path>
                </a:pathLst>
              </a:custGeom>
              <a:solidFill>
                <a:srgbClr val="003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6"/>
              <p:cNvSpPr>
                <a:spLocks noEditPoints="1"/>
              </p:cNvSpPr>
              <p:nvPr userDrawn="1"/>
            </p:nvSpPr>
            <p:spPr bwMode="auto">
              <a:xfrm>
                <a:off x="3389916" y="2775760"/>
                <a:ext cx="196875" cy="196875"/>
              </a:xfrm>
              <a:custGeom>
                <a:avLst/>
                <a:gdLst>
                  <a:gd name="T0" fmla="*/ 517 w 1034"/>
                  <a:gd name="T1" fmla="*/ 0 h 1034"/>
                  <a:gd name="T2" fmla="*/ 0 w 1034"/>
                  <a:gd name="T3" fmla="*/ 517 h 1034"/>
                  <a:gd name="T4" fmla="*/ 517 w 1034"/>
                  <a:gd name="T5" fmla="*/ 1034 h 1034"/>
                  <a:gd name="T6" fmla="*/ 1034 w 1034"/>
                  <a:gd name="T7" fmla="*/ 517 h 1034"/>
                  <a:gd name="T8" fmla="*/ 517 w 1034"/>
                  <a:gd name="T9" fmla="*/ 0 h 1034"/>
                  <a:gd name="T10" fmla="*/ 517 w 1034"/>
                  <a:gd name="T11" fmla="*/ 853 h 1034"/>
                  <a:gd name="T12" fmla="*/ 181 w 1034"/>
                  <a:gd name="T13" fmla="*/ 517 h 1034"/>
                  <a:gd name="T14" fmla="*/ 517 w 1034"/>
                  <a:gd name="T15" fmla="*/ 181 h 1034"/>
                  <a:gd name="T16" fmla="*/ 853 w 1034"/>
                  <a:gd name="T17" fmla="*/ 517 h 1034"/>
                  <a:gd name="T18" fmla="*/ 517 w 1034"/>
                  <a:gd name="T19" fmla="*/ 853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4" h="1034">
                    <a:moveTo>
                      <a:pt x="517" y="0"/>
                    </a:moveTo>
                    <a:cubicBezTo>
                      <a:pt x="231" y="0"/>
                      <a:pt x="0" y="231"/>
                      <a:pt x="0" y="517"/>
                    </a:cubicBezTo>
                    <a:cubicBezTo>
                      <a:pt x="0" y="803"/>
                      <a:pt x="231" y="1034"/>
                      <a:pt x="517" y="1034"/>
                    </a:cubicBezTo>
                    <a:cubicBezTo>
                      <a:pt x="803" y="1034"/>
                      <a:pt x="1034" y="803"/>
                      <a:pt x="1034" y="517"/>
                    </a:cubicBezTo>
                    <a:cubicBezTo>
                      <a:pt x="1034" y="231"/>
                      <a:pt x="803" y="0"/>
                      <a:pt x="517" y="0"/>
                    </a:cubicBezTo>
                    <a:close/>
                    <a:moveTo>
                      <a:pt x="517" y="853"/>
                    </a:moveTo>
                    <a:cubicBezTo>
                      <a:pt x="331" y="853"/>
                      <a:pt x="181" y="703"/>
                      <a:pt x="181" y="517"/>
                    </a:cubicBezTo>
                    <a:cubicBezTo>
                      <a:pt x="181" y="331"/>
                      <a:pt x="331" y="181"/>
                      <a:pt x="517" y="181"/>
                    </a:cubicBezTo>
                    <a:cubicBezTo>
                      <a:pt x="703" y="181"/>
                      <a:pt x="853" y="331"/>
                      <a:pt x="853" y="517"/>
                    </a:cubicBezTo>
                    <a:cubicBezTo>
                      <a:pt x="853" y="703"/>
                      <a:pt x="703" y="853"/>
                      <a:pt x="517" y="853"/>
                    </a:cubicBezTo>
                    <a:close/>
                  </a:path>
                </a:pathLst>
              </a:custGeom>
              <a:solidFill>
                <a:srgbClr val="003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7"/>
              <p:cNvSpPr>
                <a:spLocks noChangeArrowheads="1"/>
              </p:cNvSpPr>
              <p:nvPr userDrawn="1"/>
            </p:nvSpPr>
            <p:spPr bwMode="auto">
              <a:xfrm>
                <a:off x="3567723" y="2748727"/>
                <a:ext cx="46101" cy="46101"/>
              </a:xfrm>
              <a:prstGeom prst="ellipse">
                <a:avLst/>
              </a:prstGeom>
              <a:solidFill>
                <a:srgbClr val="003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002" y="3676818"/>
            <a:ext cx="7652484" cy="666582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112002" y="4438819"/>
            <a:ext cx="7652484" cy="392261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112002" y="4926499"/>
            <a:ext cx="7652484" cy="392261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4956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B122D0A-9560-9C41-8AE5-747DAA53D9A2}" type="datetimeFigureOut">
              <a:rPr lang="en-US" smtClean="0">
                <a:solidFill>
                  <a:prstClr val="black"/>
                </a:solidFill>
              </a:rPr>
              <a:pPr/>
              <a:t>5/31/2020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DEF36F6-6128-C04D-9A43-040B3F2206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73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three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54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9600" y="1346400"/>
            <a:ext cx="8256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Title slide 8</a:t>
            </a:r>
            <a:br>
              <a:rPr lang="en-US" noProof="0" dirty="0"/>
            </a:br>
            <a:r>
              <a:rPr lang="en-US" noProof="0" dirty="0"/>
              <a:t>light right vertical image</a:t>
            </a:r>
          </a:p>
        </p:txBody>
      </p:sp>
      <p:sp>
        <p:nvSpPr>
          <p:cNvPr id="10" name="Freeform 19"/>
          <p:cNvSpPr>
            <a:spLocks noEditPoints="1"/>
          </p:cNvSpPr>
          <p:nvPr userDrawn="1"/>
        </p:nvSpPr>
        <p:spPr bwMode="auto">
          <a:xfrm>
            <a:off x="969600" y="775505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69600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69600" y="5382987"/>
            <a:ext cx="8217600" cy="216000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89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slide 3</a:t>
            </a:r>
            <a:br>
              <a:rPr lang="en-US" noProof="0" dirty="0"/>
            </a:br>
            <a:r>
              <a:rPr lang="en-US" noProof="0" dirty="0"/>
              <a:t>dark singular </a:t>
            </a:r>
            <a:br>
              <a:rPr lang="en-US" noProof="0" dirty="0"/>
            </a:br>
            <a:r>
              <a:rPr lang="en-US" noProof="0" dirty="0"/>
              <a:t>image</a:t>
            </a:r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26400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26400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26400" y="5382987"/>
            <a:ext cx="8217600" cy="216000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91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reeform 19"/>
          <p:cNvSpPr>
            <a:spLocks noEditPoints="1"/>
          </p:cNvSpPr>
          <p:nvPr userDrawn="1"/>
        </p:nvSpPr>
        <p:spPr bwMode="auto">
          <a:xfrm>
            <a:off x="4942160" y="778824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2161" y="1339200"/>
            <a:ext cx="6092633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slide 10</a:t>
            </a:r>
            <a:br>
              <a:rPr lang="en-US" noProof="0" dirty="0"/>
            </a:br>
            <a:r>
              <a:rPr lang="en-US" noProof="0" dirty="0"/>
              <a:t>dark left vertical image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42161" y="5036400"/>
            <a:ext cx="6092633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42161" y="5382987"/>
            <a:ext cx="6092633" cy="216000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87965"/>
            <a:ext cx="8256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Title slide </a:t>
            </a:r>
            <a:br>
              <a:rPr lang="en-US" noProof="0" dirty="0"/>
            </a:br>
            <a:r>
              <a:rPr lang="en-US" noProof="0" dirty="0"/>
              <a:t>no image</a:t>
            </a:r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26400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26400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26400" y="5382987"/>
            <a:ext cx="8217600" cy="216000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02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10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Super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17" y="432000"/>
            <a:ext cx="10202967" cy="518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6318" y="227993"/>
            <a:ext cx="10202967" cy="173736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97943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1209601"/>
            <a:ext cx="10185600" cy="45942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49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6317" y="432000"/>
            <a:ext cx="10185600" cy="518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317" y="1209600"/>
            <a:ext cx="10185600" cy="458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8" name="Freeform 19"/>
          <p:cNvSpPr>
            <a:spLocks noEditPoints="1"/>
          </p:cNvSpPr>
          <p:nvPr userDrawn="1"/>
        </p:nvSpPr>
        <p:spPr bwMode="auto">
          <a:xfrm>
            <a:off x="996317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9587480" y="6320118"/>
            <a:ext cx="1601613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smtClean="0">
                <a:solidFill>
                  <a:srgbClr val="00338D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1000" dirty="0">
              <a:solidFill>
                <a:srgbClr val="00338D"/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2308800" y="6320118"/>
            <a:ext cx="7756800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US" sz="600" dirty="0">
                <a:solidFill>
                  <a:prstClr val="white">
                    <a:lumMod val="65000"/>
                  </a:prstClr>
                </a:solidFill>
              </a:rPr>
              <a:t>© 2020 KPMG LLP, a Delaware limited liability partnership and the U.S. member firm of the KPMG network of independent member firms affiliated with KPMG International Cooperative (“KPMG International”), a Swiss entity. All rights reserved. NDP089062-1A</a:t>
            </a:r>
          </a:p>
        </p:txBody>
      </p:sp>
    </p:spTree>
    <p:extLst>
      <p:ext uri="{BB962C8B-B14F-4D97-AF65-F5344CB8AC3E}">
        <p14:creationId xmlns:p14="http://schemas.microsoft.com/office/powerpoint/2010/main" val="36631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6" r:id="rId24"/>
    <p:sldLayoutId id="214748368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2844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8244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980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1645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>
          <p15:clr>
            <a:srgbClr val="F26B43"/>
          </p15:clr>
        </p15:guide>
        <p15:guide id="2" pos="470">
          <p15:clr>
            <a:srgbClr val="F26B43"/>
          </p15:clr>
        </p15:guide>
        <p15:guide id="3" pos="5291">
          <p15:clr>
            <a:srgbClr val="F26B43"/>
          </p15:clr>
        </p15:guide>
        <p15:guide id="4" orient="horz" pos="763">
          <p15:clr>
            <a:srgbClr val="F26B43"/>
          </p15:clr>
        </p15:guide>
        <p15:guide id="5" orient="horz" pos="608">
          <p15:clr>
            <a:srgbClr val="F26B43"/>
          </p15:clr>
        </p15:guide>
        <p15:guide id="6" orient="horz" pos="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6564506" y="1606452"/>
            <a:ext cx="4009196" cy="13320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78" name="Rectangle 843"/>
          <p:cNvSpPr>
            <a:spLocks noChangeArrowheads="1"/>
          </p:cNvSpPr>
          <p:nvPr/>
        </p:nvSpPr>
        <p:spPr bwMode="auto">
          <a:xfrm>
            <a:off x="5923158" y="2601322"/>
            <a:ext cx="630722" cy="21544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Sync Users </a:t>
            </a:r>
            <a:b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</a:b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en-US" altLang="en-US" sz="700" b="1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&amp;</a:t>
            </a: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Groups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AC985B-396C-4632-BAFD-683634FF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00" y="431800"/>
            <a:ext cx="10111560" cy="533400"/>
          </a:xfrm>
        </p:spPr>
        <p:txBody>
          <a:bodyPr/>
          <a:lstStyle/>
          <a:p>
            <a:r>
              <a:rPr lang="en-US" dirty="0" smtClean="0"/>
              <a:t>Conceptual Architecture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66EF6F-D879-4175-BC50-E574BCBBA2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Reference architecture</a:t>
            </a:r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543439" y="1956166"/>
            <a:ext cx="409489" cy="420431"/>
            <a:chOff x="7831138" y="1173164"/>
            <a:chExt cx="593725" cy="646113"/>
          </a:xfrm>
          <a:solidFill>
            <a:srgbClr val="00338D"/>
          </a:solidFill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7900988" y="1339851"/>
              <a:ext cx="309563" cy="477838"/>
            </a:xfrm>
            <a:custGeom>
              <a:avLst/>
              <a:gdLst>
                <a:gd name="T0" fmla="*/ 1 w 205"/>
                <a:gd name="T1" fmla="*/ 95 h 315"/>
                <a:gd name="T2" fmla="*/ 1 w 205"/>
                <a:gd name="T3" fmla="*/ 32 h 315"/>
                <a:gd name="T4" fmla="*/ 32 w 205"/>
                <a:gd name="T5" fmla="*/ 1 h 315"/>
                <a:gd name="T6" fmla="*/ 54 w 205"/>
                <a:gd name="T7" fmla="*/ 1 h 315"/>
                <a:gd name="T8" fmla="*/ 79 w 205"/>
                <a:gd name="T9" fmla="*/ 8 h 315"/>
                <a:gd name="T10" fmla="*/ 117 w 205"/>
                <a:gd name="T11" fmla="*/ 31 h 315"/>
                <a:gd name="T12" fmla="*/ 124 w 205"/>
                <a:gd name="T13" fmla="*/ 32 h 315"/>
                <a:gd name="T14" fmla="*/ 166 w 205"/>
                <a:gd name="T15" fmla="*/ 32 h 315"/>
                <a:gd name="T16" fmla="*/ 189 w 205"/>
                <a:gd name="T17" fmla="*/ 55 h 315"/>
                <a:gd name="T18" fmla="*/ 167 w 205"/>
                <a:gd name="T19" fmla="*/ 79 h 315"/>
                <a:gd name="T20" fmla="*/ 111 w 205"/>
                <a:gd name="T21" fmla="*/ 80 h 315"/>
                <a:gd name="T22" fmla="*/ 97 w 205"/>
                <a:gd name="T23" fmla="*/ 75 h 315"/>
                <a:gd name="T24" fmla="*/ 84 w 205"/>
                <a:gd name="T25" fmla="*/ 66 h 315"/>
                <a:gd name="T26" fmla="*/ 80 w 205"/>
                <a:gd name="T27" fmla="*/ 69 h 315"/>
                <a:gd name="T28" fmla="*/ 80 w 205"/>
                <a:gd name="T29" fmla="*/ 137 h 315"/>
                <a:gd name="T30" fmla="*/ 85 w 205"/>
                <a:gd name="T31" fmla="*/ 142 h 315"/>
                <a:gd name="T32" fmla="*/ 139 w 205"/>
                <a:gd name="T33" fmla="*/ 142 h 315"/>
                <a:gd name="T34" fmla="*/ 172 w 205"/>
                <a:gd name="T35" fmla="*/ 162 h 315"/>
                <a:gd name="T36" fmla="*/ 174 w 205"/>
                <a:gd name="T37" fmla="*/ 174 h 315"/>
                <a:gd name="T38" fmla="*/ 174 w 205"/>
                <a:gd name="T39" fmla="*/ 276 h 315"/>
                <a:gd name="T40" fmla="*/ 181 w 205"/>
                <a:gd name="T41" fmla="*/ 283 h 315"/>
                <a:gd name="T42" fmla="*/ 190 w 205"/>
                <a:gd name="T43" fmla="*/ 283 h 315"/>
                <a:gd name="T44" fmla="*/ 205 w 205"/>
                <a:gd name="T45" fmla="*/ 297 h 315"/>
                <a:gd name="T46" fmla="*/ 191 w 205"/>
                <a:gd name="T47" fmla="*/ 314 h 315"/>
                <a:gd name="T48" fmla="*/ 140 w 205"/>
                <a:gd name="T49" fmla="*/ 314 h 315"/>
                <a:gd name="T50" fmla="*/ 126 w 205"/>
                <a:gd name="T51" fmla="*/ 298 h 315"/>
                <a:gd name="T52" fmla="*/ 126 w 205"/>
                <a:gd name="T53" fmla="*/ 230 h 315"/>
                <a:gd name="T54" fmla="*/ 126 w 205"/>
                <a:gd name="T55" fmla="*/ 195 h 315"/>
                <a:gd name="T56" fmla="*/ 121 w 205"/>
                <a:gd name="T57" fmla="*/ 189 h 315"/>
                <a:gd name="T58" fmla="*/ 35 w 205"/>
                <a:gd name="T59" fmla="*/ 189 h 315"/>
                <a:gd name="T60" fmla="*/ 1 w 205"/>
                <a:gd name="T61" fmla="*/ 156 h 315"/>
                <a:gd name="T62" fmla="*/ 1 w 205"/>
                <a:gd name="T63" fmla="*/ 9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315">
                  <a:moveTo>
                    <a:pt x="1" y="95"/>
                  </a:moveTo>
                  <a:cubicBezTo>
                    <a:pt x="1" y="74"/>
                    <a:pt x="1" y="53"/>
                    <a:pt x="1" y="32"/>
                  </a:cubicBezTo>
                  <a:cubicBezTo>
                    <a:pt x="1" y="14"/>
                    <a:pt x="15" y="1"/>
                    <a:pt x="32" y="1"/>
                  </a:cubicBezTo>
                  <a:cubicBezTo>
                    <a:pt x="40" y="1"/>
                    <a:pt x="47" y="1"/>
                    <a:pt x="54" y="1"/>
                  </a:cubicBezTo>
                  <a:cubicBezTo>
                    <a:pt x="63" y="0"/>
                    <a:pt x="72" y="3"/>
                    <a:pt x="79" y="8"/>
                  </a:cubicBezTo>
                  <a:cubicBezTo>
                    <a:pt x="92" y="15"/>
                    <a:pt x="105" y="23"/>
                    <a:pt x="117" y="31"/>
                  </a:cubicBezTo>
                  <a:cubicBezTo>
                    <a:pt x="119" y="32"/>
                    <a:pt x="122" y="32"/>
                    <a:pt x="124" y="32"/>
                  </a:cubicBezTo>
                  <a:cubicBezTo>
                    <a:pt x="138" y="32"/>
                    <a:pt x="152" y="32"/>
                    <a:pt x="166" y="32"/>
                  </a:cubicBezTo>
                  <a:cubicBezTo>
                    <a:pt x="179" y="32"/>
                    <a:pt x="189" y="42"/>
                    <a:pt x="189" y="55"/>
                  </a:cubicBezTo>
                  <a:cubicBezTo>
                    <a:pt x="189" y="69"/>
                    <a:pt x="180" y="79"/>
                    <a:pt x="167" y="79"/>
                  </a:cubicBezTo>
                  <a:cubicBezTo>
                    <a:pt x="148" y="80"/>
                    <a:pt x="130" y="80"/>
                    <a:pt x="111" y="80"/>
                  </a:cubicBezTo>
                  <a:cubicBezTo>
                    <a:pt x="106" y="80"/>
                    <a:pt x="102" y="77"/>
                    <a:pt x="97" y="75"/>
                  </a:cubicBezTo>
                  <a:cubicBezTo>
                    <a:pt x="93" y="72"/>
                    <a:pt x="88" y="69"/>
                    <a:pt x="84" y="66"/>
                  </a:cubicBezTo>
                  <a:cubicBezTo>
                    <a:pt x="80" y="64"/>
                    <a:pt x="80" y="65"/>
                    <a:pt x="80" y="69"/>
                  </a:cubicBezTo>
                  <a:cubicBezTo>
                    <a:pt x="80" y="91"/>
                    <a:pt x="80" y="114"/>
                    <a:pt x="80" y="137"/>
                  </a:cubicBezTo>
                  <a:cubicBezTo>
                    <a:pt x="80" y="141"/>
                    <a:pt x="81" y="142"/>
                    <a:pt x="85" y="142"/>
                  </a:cubicBezTo>
                  <a:cubicBezTo>
                    <a:pt x="103" y="142"/>
                    <a:pt x="121" y="142"/>
                    <a:pt x="139" y="142"/>
                  </a:cubicBezTo>
                  <a:cubicBezTo>
                    <a:pt x="156" y="142"/>
                    <a:pt x="166" y="148"/>
                    <a:pt x="172" y="162"/>
                  </a:cubicBezTo>
                  <a:cubicBezTo>
                    <a:pt x="173" y="166"/>
                    <a:pt x="174" y="170"/>
                    <a:pt x="174" y="174"/>
                  </a:cubicBezTo>
                  <a:cubicBezTo>
                    <a:pt x="174" y="208"/>
                    <a:pt x="174" y="242"/>
                    <a:pt x="174" y="276"/>
                  </a:cubicBezTo>
                  <a:cubicBezTo>
                    <a:pt x="174" y="283"/>
                    <a:pt x="174" y="283"/>
                    <a:pt x="181" y="283"/>
                  </a:cubicBezTo>
                  <a:cubicBezTo>
                    <a:pt x="184" y="283"/>
                    <a:pt x="187" y="283"/>
                    <a:pt x="190" y="283"/>
                  </a:cubicBezTo>
                  <a:cubicBezTo>
                    <a:pt x="198" y="283"/>
                    <a:pt x="205" y="289"/>
                    <a:pt x="205" y="297"/>
                  </a:cubicBezTo>
                  <a:cubicBezTo>
                    <a:pt x="205" y="307"/>
                    <a:pt x="200" y="314"/>
                    <a:pt x="191" y="314"/>
                  </a:cubicBezTo>
                  <a:cubicBezTo>
                    <a:pt x="174" y="315"/>
                    <a:pt x="157" y="315"/>
                    <a:pt x="140" y="314"/>
                  </a:cubicBezTo>
                  <a:cubicBezTo>
                    <a:pt x="132" y="314"/>
                    <a:pt x="126" y="307"/>
                    <a:pt x="126" y="298"/>
                  </a:cubicBezTo>
                  <a:cubicBezTo>
                    <a:pt x="126" y="276"/>
                    <a:pt x="126" y="253"/>
                    <a:pt x="126" y="230"/>
                  </a:cubicBezTo>
                  <a:cubicBezTo>
                    <a:pt x="126" y="218"/>
                    <a:pt x="126" y="206"/>
                    <a:pt x="126" y="195"/>
                  </a:cubicBezTo>
                  <a:cubicBezTo>
                    <a:pt x="126" y="190"/>
                    <a:pt x="125" y="189"/>
                    <a:pt x="121" y="189"/>
                  </a:cubicBezTo>
                  <a:cubicBezTo>
                    <a:pt x="92" y="189"/>
                    <a:pt x="63" y="189"/>
                    <a:pt x="35" y="189"/>
                  </a:cubicBezTo>
                  <a:cubicBezTo>
                    <a:pt x="15" y="190"/>
                    <a:pt x="0" y="173"/>
                    <a:pt x="1" y="156"/>
                  </a:cubicBezTo>
                  <a:cubicBezTo>
                    <a:pt x="2" y="135"/>
                    <a:pt x="1" y="115"/>
                    <a:pt x="1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8091488" y="1195389"/>
              <a:ext cx="333375" cy="622300"/>
            </a:xfrm>
            <a:custGeom>
              <a:avLst/>
              <a:gdLst>
                <a:gd name="T0" fmla="*/ 129 w 220"/>
                <a:gd name="T1" fmla="*/ 190 h 410"/>
                <a:gd name="T2" fmla="*/ 127 w 220"/>
                <a:gd name="T3" fmla="*/ 178 h 410"/>
                <a:gd name="T4" fmla="*/ 136 w 220"/>
                <a:gd name="T5" fmla="*/ 174 h 410"/>
                <a:gd name="T6" fmla="*/ 152 w 220"/>
                <a:gd name="T7" fmla="*/ 174 h 410"/>
                <a:gd name="T8" fmla="*/ 157 w 220"/>
                <a:gd name="T9" fmla="*/ 170 h 410"/>
                <a:gd name="T10" fmla="*/ 157 w 220"/>
                <a:gd name="T11" fmla="*/ 120 h 410"/>
                <a:gd name="T12" fmla="*/ 153 w 220"/>
                <a:gd name="T13" fmla="*/ 118 h 410"/>
                <a:gd name="T14" fmla="*/ 152 w 220"/>
                <a:gd name="T15" fmla="*/ 119 h 410"/>
                <a:gd name="T16" fmla="*/ 139 w 220"/>
                <a:gd name="T17" fmla="*/ 136 h 410"/>
                <a:gd name="T18" fmla="*/ 134 w 220"/>
                <a:gd name="T19" fmla="*/ 153 h 410"/>
                <a:gd name="T20" fmla="*/ 125 w 220"/>
                <a:gd name="T21" fmla="*/ 159 h 410"/>
                <a:gd name="T22" fmla="*/ 107 w 220"/>
                <a:gd name="T23" fmla="*/ 154 h 410"/>
                <a:gd name="T24" fmla="*/ 103 w 220"/>
                <a:gd name="T25" fmla="*/ 143 h 410"/>
                <a:gd name="T26" fmla="*/ 114 w 220"/>
                <a:gd name="T27" fmla="*/ 102 h 410"/>
                <a:gd name="T28" fmla="*/ 140 w 220"/>
                <a:gd name="T29" fmla="*/ 10 h 410"/>
                <a:gd name="T30" fmla="*/ 154 w 220"/>
                <a:gd name="T31" fmla="*/ 3 h 410"/>
                <a:gd name="T32" fmla="*/ 166 w 220"/>
                <a:gd name="T33" fmla="*/ 6 h 410"/>
                <a:gd name="T34" fmla="*/ 172 w 220"/>
                <a:gd name="T35" fmla="*/ 18 h 410"/>
                <a:gd name="T36" fmla="*/ 163 w 220"/>
                <a:gd name="T37" fmla="*/ 48 h 410"/>
                <a:gd name="T38" fmla="*/ 164 w 220"/>
                <a:gd name="T39" fmla="*/ 57 h 410"/>
                <a:gd name="T40" fmla="*/ 173 w 220"/>
                <a:gd name="T41" fmla="*/ 96 h 410"/>
                <a:gd name="T42" fmla="*/ 173 w 220"/>
                <a:gd name="T43" fmla="*/ 184 h 410"/>
                <a:gd name="T44" fmla="*/ 179 w 220"/>
                <a:gd name="T45" fmla="*/ 190 h 410"/>
                <a:gd name="T46" fmla="*/ 208 w 220"/>
                <a:gd name="T47" fmla="*/ 190 h 410"/>
                <a:gd name="T48" fmla="*/ 220 w 220"/>
                <a:gd name="T49" fmla="*/ 201 h 410"/>
                <a:gd name="T50" fmla="*/ 220 w 220"/>
                <a:gd name="T51" fmla="*/ 399 h 410"/>
                <a:gd name="T52" fmla="*/ 210 w 220"/>
                <a:gd name="T53" fmla="*/ 410 h 410"/>
                <a:gd name="T54" fmla="*/ 120 w 220"/>
                <a:gd name="T55" fmla="*/ 409 h 410"/>
                <a:gd name="T56" fmla="*/ 110 w 220"/>
                <a:gd name="T57" fmla="*/ 399 h 410"/>
                <a:gd name="T58" fmla="*/ 110 w 220"/>
                <a:gd name="T59" fmla="*/ 387 h 410"/>
                <a:gd name="T60" fmla="*/ 119 w 220"/>
                <a:gd name="T61" fmla="*/ 378 h 410"/>
                <a:gd name="T62" fmla="*/ 152 w 220"/>
                <a:gd name="T63" fmla="*/ 378 h 410"/>
                <a:gd name="T64" fmla="*/ 157 w 220"/>
                <a:gd name="T65" fmla="*/ 373 h 410"/>
                <a:gd name="T66" fmla="*/ 157 w 220"/>
                <a:gd name="T67" fmla="*/ 226 h 410"/>
                <a:gd name="T68" fmla="*/ 151 w 220"/>
                <a:gd name="T69" fmla="*/ 222 h 410"/>
                <a:gd name="T70" fmla="*/ 12 w 220"/>
                <a:gd name="T71" fmla="*/ 222 h 410"/>
                <a:gd name="T72" fmla="*/ 0 w 220"/>
                <a:gd name="T73" fmla="*/ 209 h 410"/>
                <a:gd name="T74" fmla="*/ 0 w 220"/>
                <a:gd name="T75" fmla="*/ 200 h 410"/>
                <a:gd name="T76" fmla="*/ 11 w 220"/>
                <a:gd name="T77" fmla="*/ 190 h 410"/>
                <a:gd name="T78" fmla="*/ 82 w 220"/>
                <a:gd name="T79" fmla="*/ 190 h 410"/>
                <a:gd name="T80" fmla="*/ 129 w 220"/>
                <a:gd name="T81" fmla="*/ 19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" h="410">
                  <a:moveTo>
                    <a:pt x="129" y="190"/>
                  </a:moveTo>
                  <a:cubicBezTo>
                    <a:pt x="126" y="186"/>
                    <a:pt x="124" y="182"/>
                    <a:pt x="127" y="178"/>
                  </a:cubicBezTo>
                  <a:cubicBezTo>
                    <a:pt x="129" y="174"/>
                    <a:pt x="132" y="174"/>
                    <a:pt x="136" y="174"/>
                  </a:cubicBezTo>
                  <a:cubicBezTo>
                    <a:pt x="142" y="174"/>
                    <a:pt x="147" y="174"/>
                    <a:pt x="152" y="174"/>
                  </a:cubicBezTo>
                  <a:cubicBezTo>
                    <a:pt x="155" y="174"/>
                    <a:pt x="157" y="173"/>
                    <a:pt x="157" y="170"/>
                  </a:cubicBezTo>
                  <a:cubicBezTo>
                    <a:pt x="157" y="153"/>
                    <a:pt x="157" y="137"/>
                    <a:pt x="157" y="120"/>
                  </a:cubicBezTo>
                  <a:cubicBezTo>
                    <a:pt x="157" y="117"/>
                    <a:pt x="156" y="117"/>
                    <a:pt x="153" y="118"/>
                  </a:cubicBezTo>
                  <a:cubicBezTo>
                    <a:pt x="153" y="119"/>
                    <a:pt x="152" y="119"/>
                    <a:pt x="152" y="119"/>
                  </a:cubicBezTo>
                  <a:cubicBezTo>
                    <a:pt x="144" y="122"/>
                    <a:pt x="140" y="128"/>
                    <a:pt x="139" y="136"/>
                  </a:cubicBezTo>
                  <a:cubicBezTo>
                    <a:pt x="137" y="142"/>
                    <a:pt x="136" y="148"/>
                    <a:pt x="134" y="153"/>
                  </a:cubicBezTo>
                  <a:cubicBezTo>
                    <a:pt x="132" y="158"/>
                    <a:pt x="130" y="160"/>
                    <a:pt x="125" y="159"/>
                  </a:cubicBezTo>
                  <a:cubicBezTo>
                    <a:pt x="119" y="157"/>
                    <a:pt x="113" y="156"/>
                    <a:pt x="107" y="154"/>
                  </a:cubicBezTo>
                  <a:cubicBezTo>
                    <a:pt x="102" y="152"/>
                    <a:pt x="101" y="149"/>
                    <a:pt x="103" y="143"/>
                  </a:cubicBezTo>
                  <a:cubicBezTo>
                    <a:pt x="107" y="129"/>
                    <a:pt x="110" y="116"/>
                    <a:pt x="114" y="102"/>
                  </a:cubicBezTo>
                  <a:cubicBezTo>
                    <a:pt x="123" y="72"/>
                    <a:pt x="132" y="41"/>
                    <a:pt x="140" y="10"/>
                  </a:cubicBezTo>
                  <a:cubicBezTo>
                    <a:pt x="143" y="2"/>
                    <a:pt x="145" y="0"/>
                    <a:pt x="154" y="3"/>
                  </a:cubicBezTo>
                  <a:cubicBezTo>
                    <a:pt x="158" y="4"/>
                    <a:pt x="162" y="5"/>
                    <a:pt x="166" y="6"/>
                  </a:cubicBezTo>
                  <a:cubicBezTo>
                    <a:pt x="173" y="8"/>
                    <a:pt x="174" y="11"/>
                    <a:pt x="172" y="18"/>
                  </a:cubicBezTo>
                  <a:cubicBezTo>
                    <a:pt x="169" y="28"/>
                    <a:pt x="167" y="38"/>
                    <a:pt x="163" y="48"/>
                  </a:cubicBezTo>
                  <a:cubicBezTo>
                    <a:pt x="163" y="52"/>
                    <a:pt x="162" y="54"/>
                    <a:pt x="164" y="57"/>
                  </a:cubicBezTo>
                  <a:cubicBezTo>
                    <a:pt x="172" y="69"/>
                    <a:pt x="174" y="82"/>
                    <a:pt x="173" y="96"/>
                  </a:cubicBezTo>
                  <a:cubicBezTo>
                    <a:pt x="173" y="126"/>
                    <a:pt x="173" y="155"/>
                    <a:pt x="173" y="184"/>
                  </a:cubicBezTo>
                  <a:cubicBezTo>
                    <a:pt x="173" y="188"/>
                    <a:pt x="174" y="190"/>
                    <a:pt x="179" y="190"/>
                  </a:cubicBezTo>
                  <a:cubicBezTo>
                    <a:pt x="189" y="189"/>
                    <a:pt x="199" y="190"/>
                    <a:pt x="208" y="190"/>
                  </a:cubicBezTo>
                  <a:cubicBezTo>
                    <a:pt x="217" y="190"/>
                    <a:pt x="220" y="193"/>
                    <a:pt x="220" y="201"/>
                  </a:cubicBezTo>
                  <a:cubicBezTo>
                    <a:pt x="220" y="267"/>
                    <a:pt x="220" y="333"/>
                    <a:pt x="220" y="399"/>
                  </a:cubicBezTo>
                  <a:cubicBezTo>
                    <a:pt x="220" y="406"/>
                    <a:pt x="216" y="410"/>
                    <a:pt x="210" y="410"/>
                  </a:cubicBezTo>
                  <a:cubicBezTo>
                    <a:pt x="180" y="410"/>
                    <a:pt x="150" y="410"/>
                    <a:pt x="120" y="409"/>
                  </a:cubicBezTo>
                  <a:cubicBezTo>
                    <a:pt x="113" y="409"/>
                    <a:pt x="110" y="406"/>
                    <a:pt x="110" y="399"/>
                  </a:cubicBezTo>
                  <a:cubicBezTo>
                    <a:pt x="110" y="395"/>
                    <a:pt x="110" y="391"/>
                    <a:pt x="110" y="387"/>
                  </a:cubicBezTo>
                  <a:cubicBezTo>
                    <a:pt x="110" y="381"/>
                    <a:pt x="114" y="378"/>
                    <a:pt x="119" y="378"/>
                  </a:cubicBezTo>
                  <a:cubicBezTo>
                    <a:pt x="130" y="378"/>
                    <a:pt x="141" y="377"/>
                    <a:pt x="152" y="378"/>
                  </a:cubicBezTo>
                  <a:cubicBezTo>
                    <a:pt x="156" y="378"/>
                    <a:pt x="157" y="377"/>
                    <a:pt x="157" y="373"/>
                  </a:cubicBezTo>
                  <a:cubicBezTo>
                    <a:pt x="157" y="324"/>
                    <a:pt x="157" y="275"/>
                    <a:pt x="157" y="226"/>
                  </a:cubicBezTo>
                  <a:cubicBezTo>
                    <a:pt x="157" y="222"/>
                    <a:pt x="155" y="222"/>
                    <a:pt x="151" y="222"/>
                  </a:cubicBezTo>
                  <a:cubicBezTo>
                    <a:pt x="105" y="222"/>
                    <a:pt x="58" y="222"/>
                    <a:pt x="12" y="222"/>
                  </a:cubicBezTo>
                  <a:cubicBezTo>
                    <a:pt x="3" y="222"/>
                    <a:pt x="0" y="218"/>
                    <a:pt x="0" y="209"/>
                  </a:cubicBezTo>
                  <a:cubicBezTo>
                    <a:pt x="0" y="206"/>
                    <a:pt x="0" y="203"/>
                    <a:pt x="0" y="200"/>
                  </a:cubicBezTo>
                  <a:cubicBezTo>
                    <a:pt x="0" y="193"/>
                    <a:pt x="4" y="190"/>
                    <a:pt x="11" y="190"/>
                  </a:cubicBezTo>
                  <a:cubicBezTo>
                    <a:pt x="35" y="190"/>
                    <a:pt x="58" y="190"/>
                    <a:pt x="82" y="190"/>
                  </a:cubicBezTo>
                  <a:cubicBezTo>
                    <a:pt x="98" y="190"/>
                    <a:pt x="113" y="190"/>
                    <a:pt x="129" y="1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7831138" y="1360489"/>
              <a:ext cx="236538" cy="458788"/>
            </a:xfrm>
            <a:custGeom>
              <a:avLst/>
              <a:gdLst>
                <a:gd name="T0" fmla="*/ 0 w 157"/>
                <a:gd name="T1" fmla="*/ 112 h 302"/>
                <a:gd name="T2" fmla="*/ 0 w 157"/>
                <a:gd name="T3" fmla="*/ 19 h 302"/>
                <a:gd name="T4" fmla="*/ 20 w 157"/>
                <a:gd name="T5" fmla="*/ 3 h 302"/>
                <a:gd name="T6" fmla="*/ 32 w 157"/>
                <a:gd name="T7" fmla="*/ 19 h 302"/>
                <a:gd name="T8" fmla="*/ 32 w 157"/>
                <a:gd name="T9" fmla="*/ 105 h 302"/>
                <a:gd name="T10" fmla="*/ 32 w 157"/>
                <a:gd name="T11" fmla="*/ 185 h 302"/>
                <a:gd name="T12" fmla="*/ 38 w 157"/>
                <a:gd name="T13" fmla="*/ 190 h 302"/>
                <a:gd name="T14" fmla="*/ 140 w 157"/>
                <a:gd name="T15" fmla="*/ 190 h 302"/>
                <a:gd name="T16" fmla="*/ 157 w 157"/>
                <a:gd name="T17" fmla="*/ 206 h 302"/>
                <a:gd name="T18" fmla="*/ 141 w 157"/>
                <a:gd name="T19" fmla="*/ 222 h 302"/>
                <a:gd name="T20" fmla="*/ 100 w 157"/>
                <a:gd name="T21" fmla="*/ 222 h 302"/>
                <a:gd name="T22" fmla="*/ 94 w 157"/>
                <a:gd name="T23" fmla="*/ 227 h 302"/>
                <a:gd name="T24" fmla="*/ 94 w 157"/>
                <a:gd name="T25" fmla="*/ 264 h 302"/>
                <a:gd name="T26" fmla="*/ 99 w 157"/>
                <a:gd name="T27" fmla="*/ 269 h 302"/>
                <a:gd name="T28" fmla="*/ 111 w 157"/>
                <a:gd name="T29" fmla="*/ 269 h 302"/>
                <a:gd name="T30" fmla="*/ 126 w 157"/>
                <a:gd name="T31" fmla="*/ 283 h 302"/>
                <a:gd name="T32" fmla="*/ 114 w 157"/>
                <a:gd name="T33" fmla="*/ 300 h 302"/>
                <a:gd name="T34" fmla="*/ 95 w 157"/>
                <a:gd name="T35" fmla="*/ 290 h 302"/>
                <a:gd name="T36" fmla="*/ 87 w 157"/>
                <a:gd name="T37" fmla="*/ 285 h 302"/>
                <a:gd name="T38" fmla="*/ 68 w 157"/>
                <a:gd name="T39" fmla="*/ 285 h 302"/>
                <a:gd name="T40" fmla="*/ 63 w 157"/>
                <a:gd name="T41" fmla="*/ 289 h 302"/>
                <a:gd name="T42" fmla="*/ 46 w 157"/>
                <a:gd name="T43" fmla="*/ 300 h 302"/>
                <a:gd name="T44" fmla="*/ 32 w 157"/>
                <a:gd name="T45" fmla="*/ 288 h 302"/>
                <a:gd name="T46" fmla="*/ 40 w 157"/>
                <a:gd name="T47" fmla="*/ 270 h 302"/>
                <a:gd name="T48" fmla="*/ 53 w 157"/>
                <a:gd name="T49" fmla="*/ 269 h 302"/>
                <a:gd name="T50" fmla="*/ 58 w 157"/>
                <a:gd name="T51" fmla="*/ 269 h 302"/>
                <a:gd name="T52" fmla="*/ 63 w 157"/>
                <a:gd name="T53" fmla="*/ 265 h 302"/>
                <a:gd name="T54" fmla="*/ 63 w 157"/>
                <a:gd name="T55" fmla="*/ 226 h 302"/>
                <a:gd name="T56" fmla="*/ 58 w 157"/>
                <a:gd name="T57" fmla="*/ 222 h 302"/>
                <a:gd name="T58" fmla="*/ 17 w 157"/>
                <a:gd name="T59" fmla="*/ 222 h 302"/>
                <a:gd name="T60" fmla="*/ 0 w 157"/>
                <a:gd name="T61" fmla="*/ 205 h 302"/>
                <a:gd name="T62" fmla="*/ 0 w 157"/>
                <a:gd name="T63" fmla="*/ 112 h 302"/>
                <a:gd name="T64" fmla="*/ 0 w 157"/>
                <a:gd name="T65" fmla="*/ 11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302">
                  <a:moveTo>
                    <a:pt x="0" y="112"/>
                  </a:moveTo>
                  <a:cubicBezTo>
                    <a:pt x="0" y="81"/>
                    <a:pt x="0" y="50"/>
                    <a:pt x="0" y="19"/>
                  </a:cubicBezTo>
                  <a:cubicBezTo>
                    <a:pt x="0" y="8"/>
                    <a:pt x="9" y="0"/>
                    <a:pt x="20" y="3"/>
                  </a:cubicBezTo>
                  <a:cubicBezTo>
                    <a:pt x="27" y="5"/>
                    <a:pt x="32" y="10"/>
                    <a:pt x="32" y="19"/>
                  </a:cubicBezTo>
                  <a:cubicBezTo>
                    <a:pt x="32" y="48"/>
                    <a:pt x="32" y="76"/>
                    <a:pt x="32" y="105"/>
                  </a:cubicBezTo>
                  <a:cubicBezTo>
                    <a:pt x="32" y="132"/>
                    <a:pt x="32" y="158"/>
                    <a:pt x="32" y="185"/>
                  </a:cubicBezTo>
                  <a:cubicBezTo>
                    <a:pt x="32" y="189"/>
                    <a:pt x="33" y="190"/>
                    <a:pt x="38" y="190"/>
                  </a:cubicBezTo>
                  <a:cubicBezTo>
                    <a:pt x="72" y="190"/>
                    <a:pt x="106" y="190"/>
                    <a:pt x="140" y="190"/>
                  </a:cubicBezTo>
                  <a:cubicBezTo>
                    <a:pt x="150" y="190"/>
                    <a:pt x="157" y="197"/>
                    <a:pt x="157" y="206"/>
                  </a:cubicBezTo>
                  <a:cubicBezTo>
                    <a:pt x="157" y="216"/>
                    <a:pt x="151" y="222"/>
                    <a:pt x="141" y="222"/>
                  </a:cubicBezTo>
                  <a:cubicBezTo>
                    <a:pt x="127" y="222"/>
                    <a:pt x="114" y="222"/>
                    <a:pt x="100" y="222"/>
                  </a:cubicBezTo>
                  <a:cubicBezTo>
                    <a:pt x="96" y="222"/>
                    <a:pt x="94" y="223"/>
                    <a:pt x="94" y="227"/>
                  </a:cubicBezTo>
                  <a:cubicBezTo>
                    <a:pt x="95" y="239"/>
                    <a:pt x="95" y="252"/>
                    <a:pt x="94" y="264"/>
                  </a:cubicBezTo>
                  <a:cubicBezTo>
                    <a:pt x="94" y="267"/>
                    <a:pt x="96" y="269"/>
                    <a:pt x="99" y="269"/>
                  </a:cubicBezTo>
                  <a:cubicBezTo>
                    <a:pt x="103" y="268"/>
                    <a:pt x="107" y="269"/>
                    <a:pt x="111" y="269"/>
                  </a:cubicBezTo>
                  <a:cubicBezTo>
                    <a:pt x="119" y="269"/>
                    <a:pt x="125" y="275"/>
                    <a:pt x="126" y="283"/>
                  </a:cubicBezTo>
                  <a:cubicBezTo>
                    <a:pt x="127" y="291"/>
                    <a:pt x="121" y="298"/>
                    <a:pt x="114" y="300"/>
                  </a:cubicBezTo>
                  <a:cubicBezTo>
                    <a:pt x="105" y="302"/>
                    <a:pt x="97" y="298"/>
                    <a:pt x="95" y="290"/>
                  </a:cubicBezTo>
                  <a:cubicBezTo>
                    <a:pt x="94" y="285"/>
                    <a:pt x="91" y="285"/>
                    <a:pt x="87" y="285"/>
                  </a:cubicBezTo>
                  <a:cubicBezTo>
                    <a:pt x="81" y="285"/>
                    <a:pt x="75" y="285"/>
                    <a:pt x="68" y="285"/>
                  </a:cubicBezTo>
                  <a:cubicBezTo>
                    <a:pt x="65" y="285"/>
                    <a:pt x="63" y="286"/>
                    <a:pt x="63" y="289"/>
                  </a:cubicBezTo>
                  <a:cubicBezTo>
                    <a:pt x="61" y="296"/>
                    <a:pt x="54" y="301"/>
                    <a:pt x="46" y="300"/>
                  </a:cubicBezTo>
                  <a:cubicBezTo>
                    <a:pt x="39" y="300"/>
                    <a:pt x="33" y="295"/>
                    <a:pt x="32" y="288"/>
                  </a:cubicBezTo>
                  <a:cubicBezTo>
                    <a:pt x="30" y="281"/>
                    <a:pt x="33" y="274"/>
                    <a:pt x="40" y="270"/>
                  </a:cubicBezTo>
                  <a:cubicBezTo>
                    <a:pt x="44" y="268"/>
                    <a:pt x="48" y="269"/>
                    <a:pt x="53" y="269"/>
                  </a:cubicBezTo>
                  <a:cubicBezTo>
                    <a:pt x="54" y="269"/>
                    <a:pt x="56" y="269"/>
                    <a:pt x="58" y="269"/>
                  </a:cubicBezTo>
                  <a:cubicBezTo>
                    <a:pt x="61" y="269"/>
                    <a:pt x="63" y="268"/>
                    <a:pt x="63" y="265"/>
                  </a:cubicBezTo>
                  <a:cubicBezTo>
                    <a:pt x="62" y="252"/>
                    <a:pt x="62" y="239"/>
                    <a:pt x="63" y="226"/>
                  </a:cubicBezTo>
                  <a:cubicBezTo>
                    <a:pt x="63" y="222"/>
                    <a:pt x="61" y="222"/>
                    <a:pt x="58" y="222"/>
                  </a:cubicBezTo>
                  <a:cubicBezTo>
                    <a:pt x="44" y="222"/>
                    <a:pt x="31" y="222"/>
                    <a:pt x="17" y="222"/>
                  </a:cubicBezTo>
                  <a:cubicBezTo>
                    <a:pt x="6" y="222"/>
                    <a:pt x="0" y="216"/>
                    <a:pt x="0" y="205"/>
                  </a:cubicBezTo>
                  <a:cubicBezTo>
                    <a:pt x="0" y="174"/>
                    <a:pt x="0" y="143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7900988" y="1173164"/>
              <a:ext cx="144463" cy="146050"/>
            </a:xfrm>
            <a:custGeom>
              <a:avLst/>
              <a:gdLst>
                <a:gd name="T0" fmla="*/ 1 w 96"/>
                <a:gd name="T1" fmla="*/ 49 h 96"/>
                <a:gd name="T2" fmla="*/ 48 w 96"/>
                <a:gd name="T3" fmla="*/ 1 h 96"/>
                <a:gd name="T4" fmla="*/ 95 w 96"/>
                <a:gd name="T5" fmla="*/ 48 h 96"/>
                <a:gd name="T6" fmla="*/ 48 w 96"/>
                <a:gd name="T7" fmla="*/ 96 h 96"/>
                <a:gd name="T8" fmla="*/ 1 w 96"/>
                <a:gd name="T9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1" y="49"/>
                  </a:moveTo>
                  <a:cubicBezTo>
                    <a:pt x="1" y="22"/>
                    <a:pt x="21" y="1"/>
                    <a:pt x="48" y="1"/>
                  </a:cubicBezTo>
                  <a:cubicBezTo>
                    <a:pt x="74" y="0"/>
                    <a:pt x="96" y="23"/>
                    <a:pt x="95" y="48"/>
                  </a:cubicBezTo>
                  <a:cubicBezTo>
                    <a:pt x="95" y="75"/>
                    <a:pt x="75" y="95"/>
                    <a:pt x="48" y="96"/>
                  </a:cubicBezTo>
                  <a:cubicBezTo>
                    <a:pt x="22" y="96"/>
                    <a:pt x="0" y="74"/>
                    <a:pt x="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30352" y="2440887"/>
            <a:ext cx="489620" cy="485320"/>
            <a:chOff x="1479179" y="1013803"/>
            <a:chExt cx="651806" cy="671744"/>
          </a:xfrm>
          <a:solidFill>
            <a:srgbClr val="00338D"/>
          </a:solidFill>
        </p:grpSpPr>
        <p:sp>
          <p:nvSpPr>
            <p:cNvPr id="117" name="Freeform 28"/>
            <p:cNvSpPr>
              <a:spLocks noEditPoints="1"/>
            </p:cNvSpPr>
            <p:nvPr/>
          </p:nvSpPr>
          <p:spPr bwMode="auto">
            <a:xfrm>
              <a:off x="1479179" y="1124227"/>
              <a:ext cx="570522" cy="561320"/>
            </a:xfrm>
            <a:custGeom>
              <a:avLst/>
              <a:gdLst>
                <a:gd name="T0" fmla="*/ 275 w 372"/>
                <a:gd name="T1" fmla="*/ 366 h 366"/>
                <a:gd name="T2" fmla="*/ 244 w 372"/>
                <a:gd name="T3" fmla="*/ 342 h 366"/>
                <a:gd name="T4" fmla="*/ 202 w 372"/>
                <a:gd name="T5" fmla="*/ 289 h 366"/>
                <a:gd name="T6" fmla="*/ 190 w 372"/>
                <a:gd name="T7" fmla="*/ 263 h 366"/>
                <a:gd name="T8" fmla="*/ 213 w 372"/>
                <a:gd name="T9" fmla="*/ 244 h 366"/>
                <a:gd name="T10" fmla="*/ 237 w 372"/>
                <a:gd name="T11" fmla="*/ 262 h 366"/>
                <a:gd name="T12" fmla="*/ 243 w 372"/>
                <a:gd name="T13" fmla="*/ 267 h 366"/>
                <a:gd name="T14" fmla="*/ 243 w 372"/>
                <a:gd name="T15" fmla="*/ 234 h 366"/>
                <a:gd name="T16" fmla="*/ 238 w 372"/>
                <a:gd name="T17" fmla="*/ 230 h 366"/>
                <a:gd name="T18" fmla="*/ 229 w 372"/>
                <a:gd name="T19" fmla="*/ 230 h 366"/>
                <a:gd name="T20" fmla="*/ 27 w 372"/>
                <a:gd name="T21" fmla="*/ 230 h 366"/>
                <a:gd name="T22" fmla="*/ 0 w 372"/>
                <a:gd name="T23" fmla="*/ 203 h 366"/>
                <a:gd name="T24" fmla="*/ 0 w 372"/>
                <a:gd name="T25" fmla="*/ 24 h 366"/>
                <a:gd name="T26" fmla="*/ 24 w 372"/>
                <a:gd name="T27" fmla="*/ 0 h 366"/>
                <a:gd name="T28" fmla="*/ 326 w 372"/>
                <a:gd name="T29" fmla="*/ 0 h 366"/>
                <a:gd name="T30" fmla="*/ 351 w 372"/>
                <a:gd name="T31" fmla="*/ 24 h 366"/>
                <a:gd name="T32" fmla="*/ 351 w 372"/>
                <a:gd name="T33" fmla="*/ 204 h 366"/>
                <a:gd name="T34" fmla="*/ 325 w 372"/>
                <a:gd name="T35" fmla="*/ 230 h 366"/>
                <a:gd name="T36" fmla="*/ 294 w 372"/>
                <a:gd name="T37" fmla="*/ 230 h 366"/>
                <a:gd name="T38" fmla="*/ 286 w 372"/>
                <a:gd name="T39" fmla="*/ 235 h 366"/>
                <a:gd name="T40" fmla="*/ 295 w 372"/>
                <a:gd name="T41" fmla="*/ 240 h 366"/>
                <a:gd name="T42" fmla="*/ 326 w 372"/>
                <a:gd name="T43" fmla="*/ 240 h 366"/>
                <a:gd name="T44" fmla="*/ 372 w 372"/>
                <a:gd name="T45" fmla="*/ 287 h 366"/>
                <a:gd name="T46" fmla="*/ 371 w 372"/>
                <a:gd name="T47" fmla="*/ 316 h 366"/>
                <a:gd name="T48" fmla="*/ 333 w 372"/>
                <a:gd name="T49" fmla="*/ 366 h 366"/>
                <a:gd name="T50" fmla="*/ 275 w 372"/>
                <a:gd name="T51" fmla="*/ 366 h 366"/>
                <a:gd name="T52" fmla="*/ 164 w 372"/>
                <a:gd name="T53" fmla="*/ 14 h 366"/>
                <a:gd name="T54" fmla="*/ 41 w 372"/>
                <a:gd name="T55" fmla="*/ 14 h 366"/>
                <a:gd name="T56" fmla="*/ 16 w 372"/>
                <a:gd name="T57" fmla="*/ 40 h 366"/>
                <a:gd name="T58" fmla="*/ 16 w 372"/>
                <a:gd name="T59" fmla="*/ 189 h 366"/>
                <a:gd name="T60" fmla="*/ 41 w 372"/>
                <a:gd name="T61" fmla="*/ 214 h 366"/>
                <a:gd name="T62" fmla="*/ 231 w 372"/>
                <a:gd name="T63" fmla="*/ 214 h 366"/>
                <a:gd name="T64" fmla="*/ 238 w 372"/>
                <a:gd name="T65" fmla="*/ 214 h 366"/>
                <a:gd name="T66" fmla="*/ 243 w 372"/>
                <a:gd name="T67" fmla="*/ 208 h 366"/>
                <a:gd name="T68" fmla="*/ 238 w 372"/>
                <a:gd name="T69" fmla="*/ 179 h 366"/>
                <a:gd name="T70" fmla="*/ 244 w 372"/>
                <a:gd name="T71" fmla="*/ 139 h 366"/>
                <a:gd name="T72" fmla="*/ 285 w 372"/>
                <a:gd name="T73" fmla="*/ 139 h 366"/>
                <a:gd name="T74" fmla="*/ 292 w 372"/>
                <a:gd name="T75" fmla="*/ 177 h 366"/>
                <a:gd name="T76" fmla="*/ 286 w 372"/>
                <a:gd name="T77" fmla="*/ 204 h 366"/>
                <a:gd name="T78" fmla="*/ 300 w 372"/>
                <a:gd name="T79" fmla="*/ 212 h 366"/>
                <a:gd name="T80" fmla="*/ 310 w 372"/>
                <a:gd name="T81" fmla="*/ 190 h 366"/>
                <a:gd name="T82" fmla="*/ 310 w 372"/>
                <a:gd name="T83" fmla="*/ 42 h 366"/>
                <a:gd name="T84" fmla="*/ 282 w 372"/>
                <a:gd name="T85" fmla="*/ 14 h 366"/>
                <a:gd name="T86" fmla="*/ 164 w 372"/>
                <a:gd name="T87" fmla="*/ 14 h 366"/>
                <a:gd name="T88" fmla="*/ 242 w 372"/>
                <a:gd name="T89" fmla="*/ 170 h 366"/>
                <a:gd name="T90" fmla="*/ 265 w 372"/>
                <a:gd name="T91" fmla="*/ 146 h 366"/>
                <a:gd name="T92" fmla="*/ 287 w 372"/>
                <a:gd name="T93" fmla="*/ 171 h 366"/>
                <a:gd name="T94" fmla="*/ 281 w 372"/>
                <a:gd name="T95" fmla="*/ 144 h 366"/>
                <a:gd name="T96" fmla="*/ 251 w 372"/>
                <a:gd name="T97" fmla="*/ 142 h 366"/>
                <a:gd name="T98" fmla="*/ 242 w 372"/>
                <a:gd name="T99" fmla="*/ 170 h 366"/>
                <a:gd name="T100" fmla="*/ 342 w 372"/>
                <a:gd name="T101" fmla="*/ 115 h 366"/>
                <a:gd name="T102" fmla="*/ 331 w 372"/>
                <a:gd name="T103" fmla="*/ 102 h 366"/>
                <a:gd name="T104" fmla="*/ 319 w 372"/>
                <a:gd name="T105" fmla="*/ 114 h 366"/>
                <a:gd name="T106" fmla="*/ 330 w 372"/>
                <a:gd name="T107" fmla="*/ 126 h 366"/>
                <a:gd name="T108" fmla="*/ 342 w 372"/>
                <a:gd name="T109" fmla="*/ 11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2" h="366">
                  <a:moveTo>
                    <a:pt x="275" y="366"/>
                  </a:moveTo>
                  <a:cubicBezTo>
                    <a:pt x="262" y="362"/>
                    <a:pt x="253" y="353"/>
                    <a:pt x="244" y="342"/>
                  </a:cubicBezTo>
                  <a:cubicBezTo>
                    <a:pt x="230" y="324"/>
                    <a:pt x="216" y="307"/>
                    <a:pt x="202" y="289"/>
                  </a:cubicBezTo>
                  <a:cubicBezTo>
                    <a:pt x="196" y="281"/>
                    <a:pt x="192" y="273"/>
                    <a:pt x="190" y="263"/>
                  </a:cubicBezTo>
                  <a:cubicBezTo>
                    <a:pt x="187" y="248"/>
                    <a:pt x="198" y="239"/>
                    <a:pt x="213" y="244"/>
                  </a:cubicBezTo>
                  <a:cubicBezTo>
                    <a:pt x="223" y="247"/>
                    <a:pt x="230" y="255"/>
                    <a:pt x="237" y="262"/>
                  </a:cubicBezTo>
                  <a:cubicBezTo>
                    <a:pt x="238" y="264"/>
                    <a:pt x="239" y="267"/>
                    <a:pt x="243" y="267"/>
                  </a:cubicBezTo>
                  <a:cubicBezTo>
                    <a:pt x="243" y="256"/>
                    <a:pt x="243" y="245"/>
                    <a:pt x="243" y="234"/>
                  </a:cubicBezTo>
                  <a:cubicBezTo>
                    <a:pt x="243" y="231"/>
                    <a:pt x="241" y="230"/>
                    <a:pt x="238" y="230"/>
                  </a:cubicBezTo>
                  <a:cubicBezTo>
                    <a:pt x="235" y="230"/>
                    <a:pt x="232" y="230"/>
                    <a:pt x="229" y="230"/>
                  </a:cubicBezTo>
                  <a:cubicBezTo>
                    <a:pt x="162" y="230"/>
                    <a:pt x="94" y="230"/>
                    <a:pt x="27" y="230"/>
                  </a:cubicBezTo>
                  <a:cubicBezTo>
                    <a:pt x="6" y="230"/>
                    <a:pt x="0" y="223"/>
                    <a:pt x="0" y="203"/>
                  </a:cubicBezTo>
                  <a:cubicBezTo>
                    <a:pt x="0" y="143"/>
                    <a:pt x="0" y="84"/>
                    <a:pt x="0" y="24"/>
                  </a:cubicBezTo>
                  <a:cubicBezTo>
                    <a:pt x="0" y="6"/>
                    <a:pt x="6" y="0"/>
                    <a:pt x="24" y="0"/>
                  </a:cubicBezTo>
                  <a:cubicBezTo>
                    <a:pt x="125" y="0"/>
                    <a:pt x="226" y="0"/>
                    <a:pt x="326" y="0"/>
                  </a:cubicBezTo>
                  <a:cubicBezTo>
                    <a:pt x="343" y="0"/>
                    <a:pt x="351" y="7"/>
                    <a:pt x="351" y="24"/>
                  </a:cubicBezTo>
                  <a:cubicBezTo>
                    <a:pt x="351" y="84"/>
                    <a:pt x="351" y="144"/>
                    <a:pt x="351" y="204"/>
                  </a:cubicBezTo>
                  <a:cubicBezTo>
                    <a:pt x="351" y="222"/>
                    <a:pt x="343" y="230"/>
                    <a:pt x="325" y="230"/>
                  </a:cubicBezTo>
                  <a:cubicBezTo>
                    <a:pt x="315" y="230"/>
                    <a:pt x="305" y="230"/>
                    <a:pt x="294" y="230"/>
                  </a:cubicBezTo>
                  <a:cubicBezTo>
                    <a:pt x="291" y="230"/>
                    <a:pt x="286" y="229"/>
                    <a:pt x="286" y="235"/>
                  </a:cubicBezTo>
                  <a:cubicBezTo>
                    <a:pt x="286" y="241"/>
                    <a:pt x="291" y="240"/>
                    <a:pt x="295" y="240"/>
                  </a:cubicBezTo>
                  <a:cubicBezTo>
                    <a:pt x="305" y="240"/>
                    <a:pt x="316" y="240"/>
                    <a:pt x="326" y="240"/>
                  </a:cubicBezTo>
                  <a:cubicBezTo>
                    <a:pt x="355" y="241"/>
                    <a:pt x="372" y="259"/>
                    <a:pt x="372" y="287"/>
                  </a:cubicBezTo>
                  <a:cubicBezTo>
                    <a:pt x="372" y="297"/>
                    <a:pt x="371" y="306"/>
                    <a:pt x="371" y="316"/>
                  </a:cubicBezTo>
                  <a:cubicBezTo>
                    <a:pt x="370" y="342"/>
                    <a:pt x="357" y="358"/>
                    <a:pt x="333" y="366"/>
                  </a:cubicBezTo>
                  <a:cubicBezTo>
                    <a:pt x="314" y="366"/>
                    <a:pt x="295" y="366"/>
                    <a:pt x="275" y="366"/>
                  </a:cubicBezTo>
                  <a:close/>
                  <a:moveTo>
                    <a:pt x="164" y="14"/>
                  </a:moveTo>
                  <a:cubicBezTo>
                    <a:pt x="123" y="14"/>
                    <a:pt x="82" y="14"/>
                    <a:pt x="41" y="14"/>
                  </a:cubicBezTo>
                  <a:cubicBezTo>
                    <a:pt x="23" y="14"/>
                    <a:pt x="16" y="22"/>
                    <a:pt x="16" y="40"/>
                  </a:cubicBezTo>
                  <a:cubicBezTo>
                    <a:pt x="16" y="90"/>
                    <a:pt x="16" y="139"/>
                    <a:pt x="16" y="189"/>
                  </a:cubicBezTo>
                  <a:cubicBezTo>
                    <a:pt x="16" y="207"/>
                    <a:pt x="22" y="214"/>
                    <a:pt x="41" y="214"/>
                  </a:cubicBezTo>
                  <a:cubicBezTo>
                    <a:pt x="104" y="214"/>
                    <a:pt x="167" y="214"/>
                    <a:pt x="231" y="214"/>
                  </a:cubicBezTo>
                  <a:cubicBezTo>
                    <a:pt x="233" y="214"/>
                    <a:pt x="235" y="214"/>
                    <a:pt x="238" y="214"/>
                  </a:cubicBezTo>
                  <a:cubicBezTo>
                    <a:pt x="241" y="214"/>
                    <a:pt x="243" y="212"/>
                    <a:pt x="243" y="208"/>
                  </a:cubicBezTo>
                  <a:cubicBezTo>
                    <a:pt x="243" y="198"/>
                    <a:pt x="245" y="188"/>
                    <a:pt x="238" y="179"/>
                  </a:cubicBezTo>
                  <a:cubicBezTo>
                    <a:pt x="229" y="166"/>
                    <a:pt x="233" y="149"/>
                    <a:pt x="244" y="139"/>
                  </a:cubicBezTo>
                  <a:cubicBezTo>
                    <a:pt x="256" y="129"/>
                    <a:pt x="273" y="129"/>
                    <a:pt x="285" y="139"/>
                  </a:cubicBezTo>
                  <a:cubicBezTo>
                    <a:pt x="296" y="147"/>
                    <a:pt x="300" y="165"/>
                    <a:pt x="292" y="177"/>
                  </a:cubicBezTo>
                  <a:cubicBezTo>
                    <a:pt x="286" y="186"/>
                    <a:pt x="286" y="195"/>
                    <a:pt x="286" y="204"/>
                  </a:cubicBezTo>
                  <a:cubicBezTo>
                    <a:pt x="286" y="214"/>
                    <a:pt x="291" y="217"/>
                    <a:pt x="300" y="212"/>
                  </a:cubicBezTo>
                  <a:cubicBezTo>
                    <a:pt x="308" y="207"/>
                    <a:pt x="310" y="199"/>
                    <a:pt x="310" y="190"/>
                  </a:cubicBezTo>
                  <a:cubicBezTo>
                    <a:pt x="310" y="141"/>
                    <a:pt x="310" y="91"/>
                    <a:pt x="310" y="42"/>
                  </a:cubicBezTo>
                  <a:cubicBezTo>
                    <a:pt x="310" y="21"/>
                    <a:pt x="304" y="14"/>
                    <a:pt x="282" y="14"/>
                  </a:cubicBezTo>
                  <a:cubicBezTo>
                    <a:pt x="243" y="14"/>
                    <a:pt x="203" y="14"/>
                    <a:pt x="164" y="14"/>
                  </a:cubicBezTo>
                  <a:close/>
                  <a:moveTo>
                    <a:pt x="242" y="170"/>
                  </a:moveTo>
                  <a:cubicBezTo>
                    <a:pt x="248" y="159"/>
                    <a:pt x="249" y="146"/>
                    <a:pt x="265" y="146"/>
                  </a:cubicBezTo>
                  <a:cubicBezTo>
                    <a:pt x="282" y="145"/>
                    <a:pt x="281" y="161"/>
                    <a:pt x="287" y="171"/>
                  </a:cubicBezTo>
                  <a:cubicBezTo>
                    <a:pt x="291" y="161"/>
                    <a:pt x="289" y="150"/>
                    <a:pt x="281" y="144"/>
                  </a:cubicBezTo>
                  <a:cubicBezTo>
                    <a:pt x="273" y="137"/>
                    <a:pt x="260" y="136"/>
                    <a:pt x="251" y="142"/>
                  </a:cubicBezTo>
                  <a:cubicBezTo>
                    <a:pt x="242" y="148"/>
                    <a:pt x="238" y="158"/>
                    <a:pt x="242" y="170"/>
                  </a:cubicBezTo>
                  <a:close/>
                  <a:moveTo>
                    <a:pt x="342" y="115"/>
                  </a:moveTo>
                  <a:cubicBezTo>
                    <a:pt x="343" y="109"/>
                    <a:pt x="337" y="103"/>
                    <a:pt x="331" y="102"/>
                  </a:cubicBezTo>
                  <a:cubicBezTo>
                    <a:pt x="325" y="102"/>
                    <a:pt x="320" y="108"/>
                    <a:pt x="319" y="114"/>
                  </a:cubicBezTo>
                  <a:cubicBezTo>
                    <a:pt x="319" y="121"/>
                    <a:pt x="324" y="126"/>
                    <a:pt x="330" y="126"/>
                  </a:cubicBezTo>
                  <a:cubicBezTo>
                    <a:pt x="337" y="126"/>
                    <a:pt x="342" y="121"/>
                    <a:pt x="342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118" name="Freeform 29"/>
            <p:cNvSpPr>
              <a:spLocks/>
            </p:cNvSpPr>
            <p:nvPr/>
          </p:nvSpPr>
          <p:spPr bwMode="auto">
            <a:xfrm>
              <a:off x="2023629" y="1013803"/>
              <a:ext cx="107356" cy="145698"/>
            </a:xfrm>
            <a:custGeom>
              <a:avLst/>
              <a:gdLst>
                <a:gd name="T0" fmla="*/ 13 w 69"/>
                <a:gd name="T1" fmla="*/ 0 h 95"/>
                <a:gd name="T2" fmla="*/ 57 w 69"/>
                <a:gd name="T3" fmla="*/ 36 h 95"/>
                <a:gd name="T4" fmla="*/ 67 w 69"/>
                <a:gd name="T5" fmla="*/ 85 h 95"/>
                <a:gd name="T6" fmla="*/ 59 w 69"/>
                <a:gd name="T7" fmla="*/ 94 h 95"/>
                <a:gd name="T8" fmla="*/ 49 w 69"/>
                <a:gd name="T9" fmla="*/ 82 h 95"/>
                <a:gd name="T10" fmla="*/ 15 w 69"/>
                <a:gd name="T11" fmla="*/ 22 h 95"/>
                <a:gd name="T12" fmla="*/ 6 w 69"/>
                <a:gd name="T13" fmla="*/ 0 h 95"/>
                <a:gd name="T14" fmla="*/ 13 w 69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95">
                  <a:moveTo>
                    <a:pt x="13" y="0"/>
                  </a:moveTo>
                  <a:cubicBezTo>
                    <a:pt x="31" y="8"/>
                    <a:pt x="47" y="18"/>
                    <a:pt x="57" y="36"/>
                  </a:cubicBezTo>
                  <a:cubicBezTo>
                    <a:pt x="66" y="51"/>
                    <a:pt x="69" y="67"/>
                    <a:pt x="67" y="85"/>
                  </a:cubicBezTo>
                  <a:cubicBezTo>
                    <a:pt x="67" y="89"/>
                    <a:pt x="66" y="95"/>
                    <a:pt x="59" y="94"/>
                  </a:cubicBezTo>
                  <a:cubicBezTo>
                    <a:pt x="52" y="93"/>
                    <a:pt x="47" y="90"/>
                    <a:pt x="49" y="82"/>
                  </a:cubicBezTo>
                  <a:cubicBezTo>
                    <a:pt x="53" y="56"/>
                    <a:pt x="36" y="31"/>
                    <a:pt x="15" y="22"/>
                  </a:cubicBezTo>
                  <a:cubicBezTo>
                    <a:pt x="0" y="15"/>
                    <a:pt x="0" y="15"/>
                    <a:pt x="6" y="0"/>
                  </a:cubicBezTo>
                  <a:cubicBezTo>
                    <a:pt x="9" y="0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119" name="Freeform 30"/>
            <p:cNvSpPr>
              <a:spLocks/>
            </p:cNvSpPr>
            <p:nvPr/>
          </p:nvSpPr>
          <p:spPr bwMode="auto">
            <a:xfrm>
              <a:off x="2012893" y="1061346"/>
              <a:ext cx="64414" cy="84351"/>
            </a:xfrm>
            <a:custGeom>
              <a:avLst/>
              <a:gdLst>
                <a:gd name="T0" fmla="*/ 42 w 42"/>
                <a:gd name="T1" fmla="*/ 43 h 55"/>
                <a:gd name="T2" fmla="*/ 34 w 42"/>
                <a:gd name="T3" fmla="*/ 55 h 55"/>
                <a:gd name="T4" fmla="*/ 22 w 42"/>
                <a:gd name="T5" fmla="*/ 43 h 55"/>
                <a:gd name="T6" fmla="*/ 8 w 42"/>
                <a:gd name="T7" fmla="*/ 21 h 55"/>
                <a:gd name="T8" fmla="*/ 4 w 42"/>
                <a:gd name="T9" fmla="*/ 6 h 55"/>
                <a:gd name="T10" fmla="*/ 16 w 42"/>
                <a:gd name="T11" fmla="*/ 5 h 55"/>
                <a:gd name="T12" fmla="*/ 42 w 42"/>
                <a:gd name="T13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5">
                  <a:moveTo>
                    <a:pt x="42" y="43"/>
                  </a:moveTo>
                  <a:cubicBezTo>
                    <a:pt x="41" y="48"/>
                    <a:pt x="42" y="55"/>
                    <a:pt x="34" y="55"/>
                  </a:cubicBezTo>
                  <a:cubicBezTo>
                    <a:pt x="28" y="54"/>
                    <a:pt x="21" y="53"/>
                    <a:pt x="22" y="43"/>
                  </a:cubicBezTo>
                  <a:cubicBezTo>
                    <a:pt x="23" y="33"/>
                    <a:pt x="17" y="25"/>
                    <a:pt x="8" y="21"/>
                  </a:cubicBezTo>
                  <a:cubicBezTo>
                    <a:pt x="0" y="18"/>
                    <a:pt x="3" y="12"/>
                    <a:pt x="4" y="6"/>
                  </a:cubicBezTo>
                  <a:cubicBezTo>
                    <a:pt x="7" y="0"/>
                    <a:pt x="12" y="3"/>
                    <a:pt x="16" y="5"/>
                  </a:cubicBezTo>
                  <a:cubicBezTo>
                    <a:pt x="32" y="12"/>
                    <a:pt x="41" y="25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120" name="Freeform 31"/>
            <p:cNvSpPr>
              <a:spLocks/>
            </p:cNvSpPr>
            <p:nvPr/>
          </p:nvSpPr>
          <p:spPr bwMode="auto">
            <a:xfrm>
              <a:off x="1626411" y="1179438"/>
              <a:ext cx="205511" cy="254588"/>
            </a:xfrm>
            <a:custGeom>
              <a:avLst/>
              <a:gdLst>
                <a:gd name="T0" fmla="*/ 48 w 134"/>
                <a:gd name="T1" fmla="*/ 100 h 166"/>
                <a:gd name="T2" fmla="*/ 18 w 134"/>
                <a:gd name="T3" fmla="*/ 55 h 166"/>
                <a:gd name="T4" fmla="*/ 33 w 134"/>
                <a:gd name="T5" fmla="*/ 19 h 166"/>
                <a:gd name="T6" fmla="*/ 103 w 134"/>
                <a:gd name="T7" fmla="*/ 22 h 166"/>
                <a:gd name="T8" fmla="*/ 87 w 134"/>
                <a:gd name="T9" fmla="*/ 100 h 166"/>
                <a:gd name="T10" fmla="*/ 96 w 134"/>
                <a:gd name="T11" fmla="*/ 105 h 166"/>
                <a:gd name="T12" fmla="*/ 133 w 134"/>
                <a:gd name="T13" fmla="*/ 159 h 166"/>
                <a:gd name="T14" fmla="*/ 126 w 134"/>
                <a:gd name="T15" fmla="*/ 165 h 166"/>
                <a:gd name="T16" fmla="*/ 94 w 134"/>
                <a:gd name="T17" fmla="*/ 165 h 166"/>
                <a:gd name="T18" fmla="*/ 11 w 134"/>
                <a:gd name="T19" fmla="*/ 165 h 166"/>
                <a:gd name="T20" fmla="*/ 2 w 134"/>
                <a:gd name="T21" fmla="*/ 154 h 166"/>
                <a:gd name="T22" fmla="*/ 45 w 134"/>
                <a:gd name="T23" fmla="*/ 102 h 166"/>
                <a:gd name="T24" fmla="*/ 47 w 134"/>
                <a:gd name="T25" fmla="*/ 101 h 166"/>
                <a:gd name="T26" fmla="*/ 48 w 134"/>
                <a:gd name="T27" fmla="*/ 10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66">
                  <a:moveTo>
                    <a:pt x="48" y="100"/>
                  </a:moveTo>
                  <a:cubicBezTo>
                    <a:pt x="30" y="90"/>
                    <a:pt x="19" y="76"/>
                    <a:pt x="18" y="55"/>
                  </a:cubicBezTo>
                  <a:cubicBezTo>
                    <a:pt x="18" y="41"/>
                    <a:pt x="23" y="29"/>
                    <a:pt x="33" y="19"/>
                  </a:cubicBezTo>
                  <a:cubicBezTo>
                    <a:pt x="53" y="0"/>
                    <a:pt x="84" y="1"/>
                    <a:pt x="103" y="22"/>
                  </a:cubicBezTo>
                  <a:cubicBezTo>
                    <a:pt x="125" y="46"/>
                    <a:pt x="119" y="73"/>
                    <a:pt x="87" y="100"/>
                  </a:cubicBezTo>
                  <a:cubicBezTo>
                    <a:pt x="89" y="103"/>
                    <a:pt x="93" y="103"/>
                    <a:pt x="96" y="105"/>
                  </a:cubicBezTo>
                  <a:cubicBezTo>
                    <a:pt x="122" y="114"/>
                    <a:pt x="129" y="136"/>
                    <a:pt x="133" y="159"/>
                  </a:cubicBezTo>
                  <a:cubicBezTo>
                    <a:pt x="134" y="165"/>
                    <a:pt x="130" y="165"/>
                    <a:pt x="126" y="165"/>
                  </a:cubicBezTo>
                  <a:cubicBezTo>
                    <a:pt x="115" y="165"/>
                    <a:pt x="105" y="165"/>
                    <a:pt x="94" y="165"/>
                  </a:cubicBezTo>
                  <a:cubicBezTo>
                    <a:pt x="67" y="165"/>
                    <a:pt x="39" y="166"/>
                    <a:pt x="11" y="165"/>
                  </a:cubicBezTo>
                  <a:cubicBezTo>
                    <a:pt x="0" y="165"/>
                    <a:pt x="0" y="165"/>
                    <a:pt x="2" y="154"/>
                  </a:cubicBezTo>
                  <a:cubicBezTo>
                    <a:pt x="6" y="129"/>
                    <a:pt x="18" y="110"/>
                    <a:pt x="45" y="102"/>
                  </a:cubicBezTo>
                  <a:cubicBezTo>
                    <a:pt x="45" y="102"/>
                    <a:pt x="46" y="102"/>
                    <a:pt x="47" y="101"/>
                  </a:cubicBezTo>
                  <a:cubicBezTo>
                    <a:pt x="47" y="101"/>
                    <a:pt x="47" y="101"/>
                    <a:pt x="48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8" name="Rectangle 86"/>
          <p:cNvSpPr>
            <a:spLocks noChangeArrowheads="1"/>
          </p:cNvSpPr>
          <p:nvPr/>
        </p:nvSpPr>
        <p:spPr bwMode="auto">
          <a:xfrm>
            <a:off x="7808352" y="2439050"/>
            <a:ext cx="950976" cy="457200"/>
          </a:xfrm>
          <a:prstGeom prst="rect">
            <a:avLst/>
          </a:prstGeom>
          <a:solidFill>
            <a:srgbClr val="6D2077"/>
          </a:solidFill>
          <a:ln>
            <a:solidFill>
              <a:schemeClr val="accent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7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Active </a:t>
            </a:r>
            <a:r>
              <a:rPr lang="en-US" sz="700" dirty="0">
                <a:solidFill>
                  <a:prstClr val="white"/>
                </a:solidFill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6" name="Can 5"/>
          <p:cNvSpPr/>
          <p:nvPr/>
        </p:nvSpPr>
        <p:spPr>
          <a:xfrm>
            <a:off x="3665089" y="4579692"/>
            <a:ext cx="532772" cy="769548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700" dirty="0">
                <a:solidFill>
                  <a:prstClr val="white"/>
                </a:solidFill>
              </a:rPr>
              <a:t>Workday</a:t>
            </a:r>
          </a:p>
          <a:p>
            <a:pPr algn="ctr"/>
            <a:r>
              <a:rPr lang="en-US" sz="700" dirty="0">
                <a:solidFill>
                  <a:prstClr val="white"/>
                </a:solidFill>
              </a:rPr>
              <a:t>(HR)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913800" y="1876576"/>
            <a:ext cx="640080" cy="0"/>
          </a:xfrm>
          <a:prstGeom prst="straightConnector1">
            <a:avLst/>
          </a:prstGeom>
          <a:ln w="12700">
            <a:solidFill>
              <a:srgbClr val="003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43"/>
          <p:cNvSpPr>
            <a:spLocks noChangeArrowheads="1"/>
          </p:cNvSpPr>
          <p:nvPr/>
        </p:nvSpPr>
        <p:spPr bwMode="auto">
          <a:xfrm>
            <a:off x="5938339" y="1741882"/>
            <a:ext cx="52790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SSO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92" name="Rectangle 843"/>
          <p:cNvSpPr>
            <a:spLocks noChangeArrowheads="1"/>
          </p:cNvSpPr>
          <p:nvPr/>
        </p:nvSpPr>
        <p:spPr bwMode="auto">
          <a:xfrm>
            <a:off x="2489951" y="2183542"/>
            <a:ext cx="54341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Authenticate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00" name="Rectangle 843"/>
          <p:cNvSpPr>
            <a:spLocks noChangeArrowheads="1"/>
          </p:cNvSpPr>
          <p:nvPr/>
        </p:nvSpPr>
        <p:spPr bwMode="auto">
          <a:xfrm>
            <a:off x="10037458" y="2793240"/>
            <a:ext cx="50013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On-premise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52621" y="1823853"/>
            <a:ext cx="2352250" cy="2182385"/>
            <a:chOff x="2902398" y="1193087"/>
            <a:chExt cx="2352250" cy="2182385"/>
          </a:xfrm>
        </p:grpSpPr>
        <p:sp>
          <p:nvSpPr>
            <p:cNvPr id="9" name="Rectangle 8"/>
            <p:cNvSpPr/>
            <p:nvPr/>
          </p:nvSpPr>
          <p:spPr>
            <a:xfrm>
              <a:off x="2902398" y="1193087"/>
              <a:ext cx="2352250" cy="218238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endParaRPr 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51" name="Rectangle 86"/>
            <p:cNvSpPr>
              <a:spLocks noChangeArrowheads="1"/>
            </p:cNvSpPr>
            <p:nvPr/>
          </p:nvSpPr>
          <p:spPr bwMode="auto">
            <a:xfrm>
              <a:off x="3077222" y="1639315"/>
              <a:ext cx="966633" cy="446931"/>
            </a:xfrm>
            <a:prstGeom prst="rect">
              <a:avLst/>
            </a:prstGeom>
            <a:solidFill>
              <a:srgbClr val="005EB8"/>
            </a:solidFill>
            <a:ln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700" dirty="0">
                  <a:solidFill>
                    <a:prstClr val="white"/>
                  </a:solidFill>
                  <a:cs typeface="Arial" panose="020B0604020202020204" pitchFamily="34" charset="0"/>
                </a:rPr>
                <a:t>Azure PIM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67508" y="2379393"/>
              <a:ext cx="2061691" cy="523506"/>
              <a:chOff x="3070197" y="2922967"/>
              <a:chExt cx="2061691" cy="523506"/>
            </a:xfrm>
          </p:grpSpPr>
          <p:sp>
            <p:nvSpPr>
              <p:cNvPr id="50" name="Rectangle 86"/>
              <p:cNvSpPr>
                <a:spLocks noChangeArrowheads="1"/>
              </p:cNvSpPr>
              <p:nvPr/>
            </p:nvSpPr>
            <p:spPr bwMode="auto">
              <a:xfrm>
                <a:off x="3070197" y="2922967"/>
                <a:ext cx="2061691" cy="523506"/>
              </a:xfrm>
              <a:prstGeom prst="rect">
                <a:avLst/>
              </a:prstGeom>
              <a:solidFill>
                <a:srgbClr val="005EB8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700" dirty="0">
                    <a:solidFill>
                      <a:prstClr val="white"/>
                    </a:solidFill>
                    <a:cs typeface="Arial" panose="020B0604020202020204" pitchFamily="34" charset="0"/>
                  </a:rPr>
                  <a:t>Azure </a:t>
                </a:r>
                <a:r>
                  <a:rPr lang="en-US" sz="700" dirty="0" smtClean="0">
                    <a:solidFill>
                      <a:prstClr val="white"/>
                    </a:solidFill>
                    <a:cs typeface="Arial" panose="020B0604020202020204" pitchFamily="34" charset="0"/>
                  </a:rPr>
                  <a:t>AD Identity Protection</a:t>
                </a:r>
                <a:endParaRPr lang="en-US" sz="700" dirty="0">
                  <a:solidFill>
                    <a:prstClr val="white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44181" y="3143319"/>
                <a:ext cx="914400" cy="20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0" tIns="54610" rIns="54610" bIns="54610" rtlCol="0" anchor="ctr"/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</a:rPr>
                  <a:t>Conditional Access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34958" y="3143318"/>
                <a:ext cx="914400" cy="20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0" tIns="54610" rIns="54610" bIns="54610" rtlCol="0" anchor="ctr"/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</a:rPr>
                  <a:t>MFA</a:t>
                </a:r>
              </a:p>
            </p:txBody>
          </p:sp>
        </p:grpSp>
        <p:sp>
          <p:nvSpPr>
            <p:cNvPr id="232" name="Cloud 231"/>
            <p:cNvSpPr/>
            <p:nvPr/>
          </p:nvSpPr>
          <p:spPr>
            <a:xfrm>
              <a:off x="4419533" y="1229965"/>
              <a:ext cx="736851" cy="316954"/>
            </a:xfrm>
            <a:prstGeom prst="cloud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700" dirty="0">
                  <a:solidFill>
                    <a:prstClr val="white"/>
                  </a:solidFill>
                </a:rPr>
                <a:t>Azure Tenant</a:t>
              </a:r>
            </a:p>
          </p:txBody>
        </p:sp>
        <p:sp>
          <p:nvSpPr>
            <p:cNvPr id="99" name="Rectangle 843"/>
            <p:cNvSpPr>
              <a:spLocks noChangeArrowheads="1"/>
            </p:cNvSpPr>
            <p:nvPr/>
          </p:nvSpPr>
          <p:spPr bwMode="auto">
            <a:xfrm>
              <a:off x="3526747" y="3219539"/>
              <a:ext cx="1691169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 b="1" dirty="0" smtClean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rPr>
                <a:t>Azure Identity and Access Management</a:t>
              </a:r>
              <a:endParaRPr lang="en-US" altLang="en-US" sz="700" b="1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90" name="Rectangle 86"/>
            <p:cNvSpPr>
              <a:spLocks noChangeArrowheads="1"/>
            </p:cNvSpPr>
            <p:nvPr/>
          </p:nvSpPr>
          <p:spPr bwMode="auto">
            <a:xfrm>
              <a:off x="4160685" y="1631052"/>
              <a:ext cx="966633" cy="446931"/>
            </a:xfrm>
            <a:prstGeom prst="rect">
              <a:avLst/>
            </a:prstGeom>
            <a:solidFill>
              <a:srgbClr val="005EB8"/>
            </a:solidFill>
            <a:ln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700" dirty="0">
                  <a:solidFill>
                    <a:prstClr val="white"/>
                  </a:solidFill>
                  <a:cs typeface="Arial" panose="020B0604020202020204" pitchFamily="34" charset="0"/>
                </a:rPr>
                <a:t>Azure </a:t>
              </a:r>
              <a:r>
                <a:rPr lang="en-US" sz="700" dirty="0" smtClean="0">
                  <a:solidFill>
                    <a:prstClr val="white"/>
                  </a:solidFill>
                  <a:cs typeface="Arial" panose="020B0604020202020204" pitchFamily="34" charset="0"/>
                </a:rPr>
                <a:t>Identity Governance</a:t>
              </a:r>
              <a:endParaRPr lang="en-US" sz="7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01413" y="2321555"/>
            <a:ext cx="556183" cy="214487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700" dirty="0">
                <a:solidFill>
                  <a:srgbClr val="000000"/>
                </a:solidFill>
              </a:rPr>
              <a:t>End </a:t>
            </a:r>
            <a:r>
              <a:rPr lang="en-US" sz="700" dirty="0" smtClean="0">
                <a:solidFill>
                  <a:srgbClr val="000000"/>
                </a:solidFill>
              </a:rPr>
              <a:t>Users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03" name="Rectangle 843"/>
          <p:cNvSpPr>
            <a:spLocks noChangeArrowheads="1"/>
          </p:cNvSpPr>
          <p:nvPr/>
        </p:nvSpPr>
        <p:spPr bwMode="auto">
          <a:xfrm>
            <a:off x="2437336" y="2407737"/>
            <a:ext cx="6908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Request Access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01396" y="1525744"/>
            <a:ext cx="0" cy="2765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49453" y="2301050"/>
            <a:ext cx="12801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262190" y="2548590"/>
            <a:ext cx="12801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0800000">
            <a:off x="2173464" y="3647931"/>
            <a:ext cx="13716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843"/>
          <p:cNvSpPr>
            <a:spLocks noChangeArrowheads="1"/>
          </p:cNvSpPr>
          <p:nvPr/>
        </p:nvSpPr>
        <p:spPr bwMode="auto">
          <a:xfrm>
            <a:off x="2435251" y="3430282"/>
            <a:ext cx="7822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Mobile</a:t>
            </a:r>
            <a:b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</a:b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Authenticator App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2" name="Rectangle 86"/>
          <p:cNvSpPr>
            <a:spLocks noChangeArrowheads="1"/>
          </p:cNvSpPr>
          <p:nvPr/>
        </p:nvSpPr>
        <p:spPr bwMode="auto">
          <a:xfrm>
            <a:off x="6702325" y="2053418"/>
            <a:ext cx="948007" cy="32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SCIM Service</a:t>
            </a:r>
            <a:endParaRPr lang="en-US" sz="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43" name="Rectangle 843"/>
          <p:cNvSpPr>
            <a:spLocks noChangeArrowheads="1"/>
          </p:cNvSpPr>
          <p:nvPr/>
        </p:nvSpPr>
        <p:spPr bwMode="auto">
          <a:xfrm>
            <a:off x="5958990" y="2117614"/>
            <a:ext cx="50725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Provision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594690" y="1242425"/>
            <a:ext cx="913128" cy="207842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700" dirty="0" smtClean="0">
                <a:solidFill>
                  <a:srgbClr val="000000"/>
                </a:solidFill>
              </a:rPr>
              <a:t>Identity Administrators</a:t>
            </a:r>
            <a:endParaRPr lang="en-US" sz="700" dirty="0">
              <a:solidFill>
                <a:srgbClr val="000000"/>
              </a:solidFill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4562056" y="1114871"/>
            <a:ext cx="409489" cy="420431"/>
            <a:chOff x="7831138" y="1173164"/>
            <a:chExt cx="593725" cy="646113"/>
          </a:xfrm>
          <a:solidFill>
            <a:srgbClr val="00338D"/>
          </a:solidFill>
        </p:grpSpPr>
        <p:sp>
          <p:nvSpPr>
            <p:cNvPr id="146" name="Freeform 5"/>
            <p:cNvSpPr>
              <a:spLocks/>
            </p:cNvSpPr>
            <p:nvPr/>
          </p:nvSpPr>
          <p:spPr bwMode="auto">
            <a:xfrm>
              <a:off x="7900988" y="1339851"/>
              <a:ext cx="309563" cy="477838"/>
            </a:xfrm>
            <a:custGeom>
              <a:avLst/>
              <a:gdLst>
                <a:gd name="T0" fmla="*/ 1 w 205"/>
                <a:gd name="T1" fmla="*/ 95 h 315"/>
                <a:gd name="T2" fmla="*/ 1 w 205"/>
                <a:gd name="T3" fmla="*/ 32 h 315"/>
                <a:gd name="T4" fmla="*/ 32 w 205"/>
                <a:gd name="T5" fmla="*/ 1 h 315"/>
                <a:gd name="T6" fmla="*/ 54 w 205"/>
                <a:gd name="T7" fmla="*/ 1 h 315"/>
                <a:gd name="T8" fmla="*/ 79 w 205"/>
                <a:gd name="T9" fmla="*/ 8 h 315"/>
                <a:gd name="T10" fmla="*/ 117 w 205"/>
                <a:gd name="T11" fmla="*/ 31 h 315"/>
                <a:gd name="T12" fmla="*/ 124 w 205"/>
                <a:gd name="T13" fmla="*/ 32 h 315"/>
                <a:gd name="T14" fmla="*/ 166 w 205"/>
                <a:gd name="T15" fmla="*/ 32 h 315"/>
                <a:gd name="T16" fmla="*/ 189 w 205"/>
                <a:gd name="T17" fmla="*/ 55 h 315"/>
                <a:gd name="T18" fmla="*/ 167 w 205"/>
                <a:gd name="T19" fmla="*/ 79 h 315"/>
                <a:gd name="T20" fmla="*/ 111 w 205"/>
                <a:gd name="T21" fmla="*/ 80 h 315"/>
                <a:gd name="T22" fmla="*/ 97 w 205"/>
                <a:gd name="T23" fmla="*/ 75 h 315"/>
                <a:gd name="T24" fmla="*/ 84 w 205"/>
                <a:gd name="T25" fmla="*/ 66 h 315"/>
                <a:gd name="T26" fmla="*/ 80 w 205"/>
                <a:gd name="T27" fmla="*/ 69 h 315"/>
                <a:gd name="T28" fmla="*/ 80 w 205"/>
                <a:gd name="T29" fmla="*/ 137 h 315"/>
                <a:gd name="T30" fmla="*/ 85 w 205"/>
                <a:gd name="T31" fmla="*/ 142 h 315"/>
                <a:gd name="T32" fmla="*/ 139 w 205"/>
                <a:gd name="T33" fmla="*/ 142 h 315"/>
                <a:gd name="T34" fmla="*/ 172 w 205"/>
                <a:gd name="T35" fmla="*/ 162 h 315"/>
                <a:gd name="T36" fmla="*/ 174 w 205"/>
                <a:gd name="T37" fmla="*/ 174 h 315"/>
                <a:gd name="T38" fmla="*/ 174 w 205"/>
                <a:gd name="T39" fmla="*/ 276 h 315"/>
                <a:gd name="T40" fmla="*/ 181 w 205"/>
                <a:gd name="T41" fmla="*/ 283 h 315"/>
                <a:gd name="T42" fmla="*/ 190 w 205"/>
                <a:gd name="T43" fmla="*/ 283 h 315"/>
                <a:gd name="T44" fmla="*/ 205 w 205"/>
                <a:gd name="T45" fmla="*/ 297 h 315"/>
                <a:gd name="T46" fmla="*/ 191 w 205"/>
                <a:gd name="T47" fmla="*/ 314 h 315"/>
                <a:gd name="T48" fmla="*/ 140 w 205"/>
                <a:gd name="T49" fmla="*/ 314 h 315"/>
                <a:gd name="T50" fmla="*/ 126 w 205"/>
                <a:gd name="T51" fmla="*/ 298 h 315"/>
                <a:gd name="T52" fmla="*/ 126 w 205"/>
                <a:gd name="T53" fmla="*/ 230 h 315"/>
                <a:gd name="T54" fmla="*/ 126 w 205"/>
                <a:gd name="T55" fmla="*/ 195 h 315"/>
                <a:gd name="T56" fmla="*/ 121 w 205"/>
                <a:gd name="T57" fmla="*/ 189 h 315"/>
                <a:gd name="T58" fmla="*/ 35 w 205"/>
                <a:gd name="T59" fmla="*/ 189 h 315"/>
                <a:gd name="T60" fmla="*/ 1 w 205"/>
                <a:gd name="T61" fmla="*/ 156 h 315"/>
                <a:gd name="T62" fmla="*/ 1 w 205"/>
                <a:gd name="T63" fmla="*/ 9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315">
                  <a:moveTo>
                    <a:pt x="1" y="95"/>
                  </a:moveTo>
                  <a:cubicBezTo>
                    <a:pt x="1" y="74"/>
                    <a:pt x="1" y="53"/>
                    <a:pt x="1" y="32"/>
                  </a:cubicBezTo>
                  <a:cubicBezTo>
                    <a:pt x="1" y="14"/>
                    <a:pt x="15" y="1"/>
                    <a:pt x="32" y="1"/>
                  </a:cubicBezTo>
                  <a:cubicBezTo>
                    <a:pt x="40" y="1"/>
                    <a:pt x="47" y="1"/>
                    <a:pt x="54" y="1"/>
                  </a:cubicBezTo>
                  <a:cubicBezTo>
                    <a:pt x="63" y="0"/>
                    <a:pt x="72" y="3"/>
                    <a:pt x="79" y="8"/>
                  </a:cubicBezTo>
                  <a:cubicBezTo>
                    <a:pt x="92" y="15"/>
                    <a:pt x="105" y="23"/>
                    <a:pt x="117" y="31"/>
                  </a:cubicBezTo>
                  <a:cubicBezTo>
                    <a:pt x="119" y="32"/>
                    <a:pt x="122" y="32"/>
                    <a:pt x="124" y="32"/>
                  </a:cubicBezTo>
                  <a:cubicBezTo>
                    <a:pt x="138" y="32"/>
                    <a:pt x="152" y="32"/>
                    <a:pt x="166" y="32"/>
                  </a:cubicBezTo>
                  <a:cubicBezTo>
                    <a:pt x="179" y="32"/>
                    <a:pt x="189" y="42"/>
                    <a:pt x="189" y="55"/>
                  </a:cubicBezTo>
                  <a:cubicBezTo>
                    <a:pt x="189" y="69"/>
                    <a:pt x="180" y="79"/>
                    <a:pt x="167" y="79"/>
                  </a:cubicBezTo>
                  <a:cubicBezTo>
                    <a:pt x="148" y="80"/>
                    <a:pt x="130" y="80"/>
                    <a:pt x="111" y="80"/>
                  </a:cubicBezTo>
                  <a:cubicBezTo>
                    <a:pt x="106" y="80"/>
                    <a:pt x="102" y="77"/>
                    <a:pt x="97" y="75"/>
                  </a:cubicBezTo>
                  <a:cubicBezTo>
                    <a:pt x="93" y="72"/>
                    <a:pt x="88" y="69"/>
                    <a:pt x="84" y="66"/>
                  </a:cubicBezTo>
                  <a:cubicBezTo>
                    <a:pt x="80" y="64"/>
                    <a:pt x="80" y="65"/>
                    <a:pt x="80" y="69"/>
                  </a:cubicBezTo>
                  <a:cubicBezTo>
                    <a:pt x="80" y="91"/>
                    <a:pt x="80" y="114"/>
                    <a:pt x="80" y="137"/>
                  </a:cubicBezTo>
                  <a:cubicBezTo>
                    <a:pt x="80" y="141"/>
                    <a:pt x="81" y="142"/>
                    <a:pt x="85" y="142"/>
                  </a:cubicBezTo>
                  <a:cubicBezTo>
                    <a:pt x="103" y="142"/>
                    <a:pt x="121" y="142"/>
                    <a:pt x="139" y="142"/>
                  </a:cubicBezTo>
                  <a:cubicBezTo>
                    <a:pt x="156" y="142"/>
                    <a:pt x="166" y="148"/>
                    <a:pt x="172" y="162"/>
                  </a:cubicBezTo>
                  <a:cubicBezTo>
                    <a:pt x="173" y="166"/>
                    <a:pt x="174" y="170"/>
                    <a:pt x="174" y="174"/>
                  </a:cubicBezTo>
                  <a:cubicBezTo>
                    <a:pt x="174" y="208"/>
                    <a:pt x="174" y="242"/>
                    <a:pt x="174" y="276"/>
                  </a:cubicBezTo>
                  <a:cubicBezTo>
                    <a:pt x="174" y="283"/>
                    <a:pt x="174" y="283"/>
                    <a:pt x="181" y="283"/>
                  </a:cubicBezTo>
                  <a:cubicBezTo>
                    <a:pt x="184" y="283"/>
                    <a:pt x="187" y="283"/>
                    <a:pt x="190" y="283"/>
                  </a:cubicBezTo>
                  <a:cubicBezTo>
                    <a:pt x="198" y="283"/>
                    <a:pt x="205" y="289"/>
                    <a:pt x="205" y="297"/>
                  </a:cubicBezTo>
                  <a:cubicBezTo>
                    <a:pt x="205" y="307"/>
                    <a:pt x="200" y="314"/>
                    <a:pt x="191" y="314"/>
                  </a:cubicBezTo>
                  <a:cubicBezTo>
                    <a:pt x="174" y="315"/>
                    <a:pt x="157" y="315"/>
                    <a:pt x="140" y="314"/>
                  </a:cubicBezTo>
                  <a:cubicBezTo>
                    <a:pt x="132" y="314"/>
                    <a:pt x="126" y="307"/>
                    <a:pt x="126" y="298"/>
                  </a:cubicBezTo>
                  <a:cubicBezTo>
                    <a:pt x="126" y="276"/>
                    <a:pt x="126" y="253"/>
                    <a:pt x="126" y="230"/>
                  </a:cubicBezTo>
                  <a:cubicBezTo>
                    <a:pt x="126" y="218"/>
                    <a:pt x="126" y="206"/>
                    <a:pt x="126" y="195"/>
                  </a:cubicBezTo>
                  <a:cubicBezTo>
                    <a:pt x="126" y="190"/>
                    <a:pt x="125" y="189"/>
                    <a:pt x="121" y="189"/>
                  </a:cubicBezTo>
                  <a:cubicBezTo>
                    <a:pt x="92" y="189"/>
                    <a:pt x="63" y="189"/>
                    <a:pt x="35" y="189"/>
                  </a:cubicBezTo>
                  <a:cubicBezTo>
                    <a:pt x="15" y="190"/>
                    <a:pt x="0" y="173"/>
                    <a:pt x="1" y="156"/>
                  </a:cubicBezTo>
                  <a:cubicBezTo>
                    <a:pt x="2" y="135"/>
                    <a:pt x="1" y="115"/>
                    <a:pt x="1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8091488" y="1195389"/>
              <a:ext cx="333375" cy="622300"/>
            </a:xfrm>
            <a:custGeom>
              <a:avLst/>
              <a:gdLst>
                <a:gd name="T0" fmla="*/ 129 w 220"/>
                <a:gd name="T1" fmla="*/ 190 h 410"/>
                <a:gd name="T2" fmla="*/ 127 w 220"/>
                <a:gd name="T3" fmla="*/ 178 h 410"/>
                <a:gd name="T4" fmla="*/ 136 w 220"/>
                <a:gd name="T5" fmla="*/ 174 h 410"/>
                <a:gd name="T6" fmla="*/ 152 w 220"/>
                <a:gd name="T7" fmla="*/ 174 h 410"/>
                <a:gd name="T8" fmla="*/ 157 w 220"/>
                <a:gd name="T9" fmla="*/ 170 h 410"/>
                <a:gd name="T10" fmla="*/ 157 w 220"/>
                <a:gd name="T11" fmla="*/ 120 h 410"/>
                <a:gd name="T12" fmla="*/ 153 w 220"/>
                <a:gd name="T13" fmla="*/ 118 h 410"/>
                <a:gd name="T14" fmla="*/ 152 w 220"/>
                <a:gd name="T15" fmla="*/ 119 h 410"/>
                <a:gd name="T16" fmla="*/ 139 w 220"/>
                <a:gd name="T17" fmla="*/ 136 h 410"/>
                <a:gd name="T18" fmla="*/ 134 w 220"/>
                <a:gd name="T19" fmla="*/ 153 h 410"/>
                <a:gd name="T20" fmla="*/ 125 w 220"/>
                <a:gd name="T21" fmla="*/ 159 h 410"/>
                <a:gd name="T22" fmla="*/ 107 w 220"/>
                <a:gd name="T23" fmla="*/ 154 h 410"/>
                <a:gd name="T24" fmla="*/ 103 w 220"/>
                <a:gd name="T25" fmla="*/ 143 h 410"/>
                <a:gd name="T26" fmla="*/ 114 w 220"/>
                <a:gd name="T27" fmla="*/ 102 h 410"/>
                <a:gd name="T28" fmla="*/ 140 w 220"/>
                <a:gd name="T29" fmla="*/ 10 h 410"/>
                <a:gd name="T30" fmla="*/ 154 w 220"/>
                <a:gd name="T31" fmla="*/ 3 h 410"/>
                <a:gd name="T32" fmla="*/ 166 w 220"/>
                <a:gd name="T33" fmla="*/ 6 h 410"/>
                <a:gd name="T34" fmla="*/ 172 w 220"/>
                <a:gd name="T35" fmla="*/ 18 h 410"/>
                <a:gd name="T36" fmla="*/ 163 w 220"/>
                <a:gd name="T37" fmla="*/ 48 h 410"/>
                <a:gd name="T38" fmla="*/ 164 w 220"/>
                <a:gd name="T39" fmla="*/ 57 h 410"/>
                <a:gd name="T40" fmla="*/ 173 w 220"/>
                <a:gd name="T41" fmla="*/ 96 h 410"/>
                <a:gd name="T42" fmla="*/ 173 w 220"/>
                <a:gd name="T43" fmla="*/ 184 h 410"/>
                <a:gd name="T44" fmla="*/ 179 w 220"/>
                <a:gd name="T45" fmla="*/ 190 h 410"/>
                <a:gd name="T46" fmla="*/ 208 w 220"/>
                <a:gd name="T47" fmla="*/ 190 h 410"/>
                <a:gd name="T48" fmla="*/ 220 w 220"/>
                <a:gd name="T49" fmla="*/ 201 h 410"/>
                <a:gd name="T50" fmla="*/ 220 w 220"/>
                <a:gd name="T51" fmla="*/ 399 h 410"/>
                <a:gd name="T52" fmla="*/ 210 w 220"/>
                <a:gd name="T53" fmla="*/ 410 h 410"/>
                <a:gd name="T54" fmla="*/ 120 w 220"/>
                <a:gd name="T55" fmla="*/ 409 h 410"/>
                <a:gd name="T56" fmla="*/ 110 w 220"/>
                <a:gd name="T57" fmla="*/ 399 h 410"/>
                <a:gd name="T58" fmla="*/ 110 w 220"/>
                <a:gd name="T59" fmla="*/ 387 h 410"/>
                <a:gd name="T60" fmla="*/ 119 w 220"/>
                <a:gd name="T61" fmla="*/ 378 h 410"/>
                <a:gd name="T62" fmla="*/ 152 w 220"/>
                <a:gd name="T63" fmla="*/ 378 h 410"/>
                <a:gd name="T64" fmla="*/ 157 w 220"/>
                <a:gd name="T65" fmla="*/ 373 h 410"/>
                <a:gd name="T66" fmla="*/ 157 w 220"/>
                <a:gd name="T67" fmla="*/ 226 h 410"/>
                <a:gd name="T68" fmla="*/ 151 w 220"/>
                <a:gd name="T69" fmla="*/ 222 h 410"/>
                <a:gd name="T70" fmla="*/ 12 w 220"/>
                <a:gd name="T71" fmla="*/ 222 h 410"/>
                <a:gd name="T72" fmla="*/ 0 w 220"/>
                <a:gd name="T73" fmla="*/ 209 h 410"/>
                <a:gd name="T74" fmla="*/ 0 w 220"/>
                <a:gd name="T75" fmla="*/ 200 h 410"/>
                <a:gd name="T76" fmla="*/ 11 w 220"/>
                <a:gd name="T77" fmla="*/ 190 h 410"/>
                <a:gd name="T78" fmla="*/ 82 w 220"/>
                <a:gd name="T79" fmla="*/ 190 h 410"/>
                <a:gd name="T80" fmla="*/ 129 w 220"/>
                <a:gd name="T81" fmla="*/ 19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" h="410">
                  <a:moveTo>
                    <a:pt x="129" y="190"/>
                  </a:moveTo>
                  <a:cubicBezTo>
                    <a:pt x="126" y="186"/>
                    <a:pt x="124" y="182"/>
                    <a:pt x="127" y="178"/>
                  </a:cubicBezTo>
                  <a:cubicBezTo>
                    <a:pt x="129" y="174"/>
                    <a:pt x="132" y="174"/>
                    <a:pt x="136" y="174"/>
                  </a:cubicBezTo>
                  <a:cubicBezTo>
                    <a:pt x="142" y="174"/>
                    <a:pt x="147" y="174"/>
                    <a:pt x="152" y="174"/>
                  </a:cubicBezTo>
                  <a:cubicBezTo>
                    <a:pt x="155" y="174"/>
                    <a:pt x="157" y="173"/>
                    <a:pt x="157" y="170"/>
                  </a:cubicBezTo>
                  <a:cubicBezTo>
                    <a:pt x="157" y="153"/>
                    <a:pt x="157" y="137"/>
                    <a:pt x="157" y="120"/>
                  </a:cubicBezTo>
                  <a:cubicBezTo>
                    <a:pt x="157" y="117"/>
                    <a:pt x="156" y="117"/>
                    <a:pt x="153" y="118"/>
                  </a:cubicBezTo>
                  <a:cubicBezTo>
                    <a:pt x="153" y="119"/>
                    <a:pt x="152" y="119"/>
                    <a:pt x="152" y="119"/>
                  </a:cubicBezTo>
                  <a:cubicBezTo>
                    <a:pt x="144" y="122"/>
                    <a:pt x="140" y="128"/>
                    <a:pt x="139" y="136"/>
                  </a:cubicBezTo>
                  <a:cubicBezTo>
                    <a:pt x="137" y="142"/>
                    <a:pt x="136" y="148"/>
                    <a:pt x="134" y="153"/>
                  </a:cubicBezTo>
                  <a:cubicBezTo>
                    <a:pt x="132" y="158"/>
                    <a:pt x="130" y="160"/>
                    <a:pt x="125" y="159"/>
                  </a:cubicBezTo>
                  <a:cubicBezTo>
                    <a:pt x="119" y="157"/>
                    <a:pt x="113" y="156"/>
                    <a:pt x="107" y="154"/>
                  </a:cubicBezTo>
                  <a:cubicBezTo>
                    <a:pt x="102" y="152"/>
                    <a:pt x="101" y="149"/>
                    <a:pt x="103" y="143"/>
                  </a:cubicBezTo>
                  <a:cubicBezTo>
                    <a:pt x="107" y="129"/>
                    <a:pt x="110" y="116"/>
                    <a:pt x="114" y="102"/>
                  </a:cubicBezTo>
                  <a:cubicBezTo>
                    <a:pt x="123" y="72"/>
                    <a:pt x="132" y="41"/>
                    <a:pt x="140" y="10"/>
                  </a:cubicBezTo>
                  <a:cubicBezTo>
                    <a:pt x="143" y="2"/>
                    <a:pt x="145" y="0"/>
                    <a:pt x="154" y="3"/>
                  </a:cubicBezTo>
                  <a:cubicBezTo>
                    <a:pt x="158" y="4"/>
                    <a:pt x="162" y="5"/>
                    <a:pt x="166" y="6"/>
                  </a:cubicBezTo>
                  <a:cubicBezTo>
                    <a:pt x="173" y="8"/>
                    <a:pt x="174" y="11"/>
                    <a:pt x="172" y="18"/>
                  </a:cubicBezTo>
                  <a:cubicBezTo>
                    <a:pt x="169" y="28"/>
                    <a:pt x="167" y="38"/>
                    <a:pt x="163" y="48"/>
                  </a:cubicBezTo>
                  <a:cubicBezTo>
                    <a:pt x="163" y="52"/>
                    <a:pt x="162" y="54"/>
                    <a:pt x="164" y="57"/>
                  </a:cubicBezTo>
                  <a:cubicBezTo>
                    <a:pt x="172" y="69"/>
                    <a:pt x="174" y="82"/>
                    <a:pt x="173" y="96"/>
                  </a:cubicBezTo>
                  <a:cubicBezTo>
                    <a:pt x="173" y="126"/>
                    <a:pt x="173" y="155"/>
                    <a:pt x="173" y="184"/>
                  </a:cubicBezTo>
                  <a:cubicBezTo>
                    <a:pt x="173" y="188"/>
                    <a:pt x="174" y="190"/>
                    <a:pt x="179" y="190"/>
                  </a:cubicBezTo>
                  <a:cubicBezTo>
                    <a:pt x="189" y="189"/>
                    <a:pt x="199" y="190"/>
                    <a:pt x="208" y="190"/>
                  </a:cubicBezTo>
                  <a:cubicBezTo>
                    <a:pt x="217" y="190"/>
                    <a:pt x="220" y="193"/>
                    <a:pt x="220" y="201"/>
                  </a:cubicBezTo>
                  <a:cubicBezTo>
                    <a:pt x="220" y="267"/>
                    <a:pt x="220" y="333"/>
                    <a:pt x="220" y="399"/>
                  </a:cubicBezTo>
                  <a:cubicBezTo>
                    <a:pt x="220" y="406"/>
                    <a:pt x="216" y="410"/>
                    <a:pt x="210" y="410"/>
                  </a:cubicBezTo>
                  <a:cubicBezTo>
                    <a:pt x="180" y="410"/>
                    <a:pt x="150" y="410"/>
                    <a:pt x="120" y="409"/>
                  </a:cubicBezTo>
                  <a:cubicBezTo>
                    <a:pt x="113" y="409"/>
                    <a:pt x="110" y="406"/>
                    <a:pt x="110" y="399"/>
                  </a:cubicBezTo>
                  <a:cubicBezTo>
                    <a:pt x="110" y="395"/>
                    <a:pt x="110" y="391"/>
                    <a:pt x="110" y="387"/>
                  </a:cubicBezTo>
                  <a:cubicBezTo>
                    <a:pt x="110" y="381"/>
                    <a:pt x="114" y="378"/>
                    <a:pt x="119" y="378"/>
                  </a:cubicBezTo>
                  <a:cubicBezTo>
                    <a:pt x="130" y="378"/>
                    <a:pt x="141" y="377"/>
                    <a:pt x="152" y="378"/>
                  </a:cubicBezTo>
                  <a:cubicBezTo>
                    <a:pt x="156" y="378"/>
                    <a:pt x="157" y="377"/>
                    <a:pt x="157" y="373"/>
                  </a:cubicBezTo>
                  <a:cubicBezTo>
                    <a:pt x="157" y="324"/>
                    <a:pt x="157" y="275"/>
                    <a:pt x="157" y="226"/>
                  </a:cubicBezTo>
                  <a:cubicBezTo>
                    <a:pt x="157" y="222"/>
                    <a:pt x="155" y="222"/>
                    <a:pt x="151" y="222"/>
                  </a:cubicBezTo>
                  <a:cubicBezTo>
                    <a:pt x="105" y="222"/>
                    <a:pt x="58" y="222"/>
                    <a:pt x="12" y="222"/>
                  </a:cubicBezTo>
                  <a:cubicBezTo>
                    <a:pt x="3" y="222"/>
                    <a:pt x="0" y="218"/>
                    <a:pt x="0" y="209"/>
                  </a:cubicBezTo>
                  <a:cubicBezTo>
                    <a:pt x="0" y="206"/>
                    <a:pt x="0" y="203"/>
                    <a:pt x="0" y="200"/>
                  </a:cubicBezTo>
                  <a:cubicBezTo>
                    <a:pt x="0" y="193"/>
                    <a:pt x="4" y="190"/>
                    <a:pt x="11" y="190"/>
                  </a:cubicBezTo>
                  <a:cubicBezTo>
                    <a:pt x="35" y="190"/>
                    <a:pt x="58" y="190"/>
                    <a:pt x="82" y="190"/>
                  </a:cubicBezTo>
                  <a:cubicBezTo>
                    <a:pt x="98" y="190"/>
                    <a:pt x="113" y="190"/>
                    <a:pt x="129" y="1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7831138" y="1360489"/>
              <a:ext cx="236538" cy="458788"/>
            </a:xfrm>
            <a:custGeom>
              <a:avLst/>
              <a:gdLst>
                <a:gd name="T0" fmla="*/ 0 w 157"/>
                <a:gd name="T1" fmla="*/ 112 h 302"/>
                <a:gd name="T2" fmla="*/ 0 w 157"/>
                <a:gd name="T3" fmla="*/ 19 h 302"/>
                <a:gd name="T4" fmla="*/ 20 w 157"/>
                <a:gd name="T5" fmla="*/ 3 h 302"/>
                <a:gd name="T6" fmla="*/ 32 w 157"/>
                <a:gd name="T7" fmla="*/ 19 h 302"/>
                <a:gd name="T8" fmla="*/ 32 w 157"/>
                <a:gd name="T9" fmla="*/ 105 h 302"/>
                <a:gd name="T10" fmla="*/ 32 w 157"/>
                <a:gd name="T11" fmla="*/ 185 h 302"/>
                <a:gd name="T12" fmla="*/ 38 w 157"/>
                <a:gd name="T13" fmla="*/ 190 h 302"/>
                <a:gd name="T14" fmla="*/ 140 w 157"/>
                <a:gd name="T15" fmla="*/ 190 h 302"/>
                <a:gd name="T16" fmla="*/ 157 w 157"/>
                <a:gd name="T17" fmla="*/ 206 h 302"/>
                <a:gd name="T18" fmla="*/ 141 w 157"/>
                <a:gd name="T19" fmla="*/ 222 h 302"/>
                <a:gd name="T20" fmla="*/ 100 w 157"/>
                <a:gd name="T21" fmla="*/ 222 h 302"/>
                <a:gd name="T22" fmla="*/ 94 w 157"/>
                <a:gd name="T23" fmla="*/ 227 h 302"/>
                <a:gd name="T24" fmla="*/ 94 w 157"/>
                <a:gd name="T25" fmla="*/ 264 h 302"/>
                <a:gd name="T26" fmla="*/ 99 w 157"/>
                <a:gd name="T27" fmla="*/ 269 h 302"/>
                <a:gd name="T28" fmla="*/ 111 w 157"/>
                <a:gd name="T29" fmla="*/ 269 h 302"/>
                <a:gd name="T30" fmla="*/ 126 w 157"/>
                <a:gd name="T31" fmla="*/ 283 h 302"/>
                <a:gd name="T32" fmla="*/ 114 w 157"/>
                <a:gd name="T33" fmla="*/ 300 h 302"/>
                <a:gd name="T34" fmla="*/ 95 w 157"/>
                <a:gd name="T35" fmla="*/ 290 h 302"/>
                <a:gd name="T36" fmla="*/ 87 w 157"/>
                <a:gd name="T37" fmla="*/ 285 h 302"/>
                <a:gd name="T38" fmla="*/ 68 w 157"/>
                <a:gd name="T39" fmla="*/ 285 h 302"/>
                <a:gd name="T40" fmla="*/ 63 w 157"/>
                <a:gd name="T41" fmla="*/ 289 h 302"/>
                <a:gd name="T42" fmla="*/ 46 w 157"/>
                <a:gd name="T43" fmla="*/ 300 h 302"/>
                <a:gd name="T44" fmla="*/ 32 w 157"/>
                <a:gd name="T45" fmla="*/ 288 h 302"/>
                <a:gd name="T46" fmla="*/ 40 w 157"/>
                <a:gd name="T47" fmla="*/ 270 h 302"/>
                <a:gd name="T48" fmla="*/ 53 w 157"/>
                <a:gd name="T49" fmla="*/ 269 h 302"/>
                <a:gd name="T50" fmla="*/ 58 w 157"/>
                <a:gd name="T51" fmla="*/ 269 h 302"/>
                <a:gd name="T52" fmla="*/ 63 w 157"/>
                <a:gd name="T53" fmla="*/ 265 h 302"/>
                <a:gd name="T54" fmla="*/ 63 w 157"/>
                <a:gd name="T55" fmla="*/ 226 h 302"/>
                <a:gd name="T56" fmla="*/ 58 w 157"/>
                <a:gd name="T57" fmla="*/ 222 h 302"/>
                <a:gd name="T58" fmla="*/ 17 w 157"/>
                <a:gd name="T59" fmla="*/ 222 h 302"/>
                <a:gd name="T60" fmla="*/ 0 w 157"/>
                <a:gd name="T61" fmla="*/ 205 h 302"/>
                <a:gd name="T62" fmla="*/ 0 w 157"/>
                <a:gd name="T63" fmla="*/ 112 h 302"/>
                <a:gd name="T64" fmla="*/ 0 w 157"/>
                <a:gd name="T65" fmla="*/ 11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302">
                  <a:moveTo>
                    <a:pt x="0" y="112"/>
                  </a:moveTo>
                  <a:cubicBezTo>
                    <a:pt x="0" y="81"/>
                    <a:pt x="0" y="50"/>
                    <a:pt x="0" y="19"/>
                  </a:cubicBezTo>
                  <a:cubicBezTo>
                    <a:pt x="0" y="8"/>
                    <a:pt x="9" y="0"/>
                    <a:pt x="20" y="3"/>
                  </a:cubicBezTo>
                  <a:cubicBezTo>
                    <a:pt x="27" y="5"/>
                    <a:pt x="32" y="10"/>
                    <a:pt x="32" y="19"/>
                  </a:cubicBezTo>
                  <a:cubicBezTo>
                    <a:pt x="32" y="48"/>
                    <a:pt x="32" y="76"/>
                    <a:pt x="32" y="105"/>
                  </a:cubicBezTo>
                  <a:cubicBezTo>
                    <a:pt x="32" y="132"/>
                    <a:pt x="32" y="158"/>
                    <a:pt x="32" y="185"/>
                  </a:cubicBezTo>
                  <a:cubicBezTo>
                    <a:pt x="32" y="189"/>
                    <a:pt x="33" y="190"/>
                    <a:pt x="38" y="190"/>
                  </a:cubicBezTo>
                  <a:cubicBezTo>
                    <a:pt x="72" y="190"/>
                    <a:pt x="106" y="190"/>
                    <a:pt x="140" y="190"/>
                  </a:cubicBezTo>
                  <a:cubicBezTo>
                    <a:pt x="150" y="190"/>
                    <a:pt x="157" y="197"/>
                    <a:pt x="157" y="206"/>
                  </a:cubicBezTo>
                  <a:cubicBezTo>
                    <a:pt x="157" y="216"/>
                    <a:pt x="151" y="222"/>
                    <a:pt x="141" y="222"/>
                  </a:cubicBezTo>
                  <a:cubicBezTo>
                    <a:pt x="127" y="222"/>
                    <a:pt x="114" y="222"/>
                    <a:pt x="100" y="222"/>
                  </a:cubicBezTo>
                  <a:cubicBezTo>
                    <a:pt x="96" y="222"/>
                    <a:pt x="94" y="223"/>
                    <a:pt x="94" y="227"/>
                  </a:cubicBezTo>
                  <a:cubicBezTo>
                    <a:pt x="95" y="239"/>
                    <a:pt x="95" y="252"/>
                    <a:pt x="94" y="264"/>
                  </a:cubicBezTo>
                  <a:cubicBezTo>
                    <a:pt x="94" y="267"/>
                    <a:pt x="96" y="269"/>
                    <a:pt x="99" y="269"/>
                  </a:cubicBezTo>
                  <a:cubicBezTo>
                    <a:pt x="103" y="268"/>
                    <a:pt x="107" y="269"/>
                    <a:pt x="111" y="269"/>
                  </a:cubicBezTo>
                  <a:cubicBezTo>
                    <a:pt x="119" y="269"/>
                    <a:pt x="125" y="275"/>
                    <a:pt x="126" y="283"/>
                  </a:cubicBezTo>
                  <a:cubicBezTo>
                    <a:pt x="127" y="291"/>
                    <a:pt x="121" y="298"/>
                    <a:pt x="114" y="300"/>
                  </a:cubicBezTo>
                  <a:cubicBezTo>
                    <a:pt x="105" y="302"/>
                    <a:pt x="97" y="298"/>
                    <a:pt x="95" y="290"/>
                  </a:cubicBezTo>
                  <a:cubicBezTo>
                    <a:pt x="94" y="285"/>
                    <a:pt x="91" y="285"/>
                    <a:pt x="87" y="285"/>
                  </a:cubicBezTo>
                  <a:cubicBezTo>
                    <a:pt x="81" y="285"/>
                    <a:pt x="75" y="285"/>
                    <a:pt x="68" y="285"/>
                  </a:cubicBezTo>
                  <a:cubicBezTo>
                    <a:pt x="65" y="285"/>
                    <a:pt x="63" y="286"/>
                    <a:pt x="63" y="289"/>
                  </a:cubicBezTo>
                  <a:cubicBezTo>
                    <a:pt x="61" y="296"/>
                    <a:pt x="54" y="301"/>
                    <a:pt x="46" y="300"/>
                  </a:cubicBezTo>
                  <a:cubicBezTo>
                    <a:pt x="39" y="300"/>
                    <a:pt x="33" y="295"/>
                    <a:pt x="32" y="288"/>
                  </a:cubicBezTo>
                  <a:cubicBezTo>
                    <a:pt x="30" y="281"/>
                    <a:pt x="33" y="274"/>
                    <a:pt x="40" y="270"/>
                  </a:cubicBezTo>
                  <a:cubicBezTo>
                    <a:pt x="44" y="268"/>
                    <a:pt x="48" y="269"/>
                    <a:pt x="53" y="269"/>
                  </a:cubicBezTo>
                  <a:cubicBezTo>
                    <a:pt x="54" y="269"/>
                    <a:pt x="56" y="269"/>
                    <a:pt x="58" y="269"/>
                  </a:cubicBezTo>
                  <a:cubicBezTo>
                    <a:pt x="61" y="269"/>
                    <a:pt x="63" y="268"/>
                    <a:pt x="63" y="265"/>
                  </a:cubicBezTo>
                  <a:cubicBezTo>
                    <a:pt x="62" y="252"/>
                    <a:pt x="62" y="239"/>
                    <a:pt x="63" y="226"/>
                  </a:cubicBezTo>
                  <a:cubicBezTo>
                    <a:pt x="63" y="222"/>
                    <a:pt x="61" y="222"/>
                    <a:pt x="58" y="222"/>
                  </a:cubicBezTo>
                  <a:cubicBezTo>
                    <a:pt x="44" y="222"/>
                    <a:pt x="31" y="222"/>
                    <a:pt x="17" y="222"/>
                  </a:cubicBezTo>
                  <a:cubicBezTo>
                    <a:pt x="6" y="222"/>
                    <a:pt x="0" y="216"/>
                    <a:pt x="0" y="205"/>
                  </a:cubicBezTo>
                  <a:cubicBezTo>
                    <a:pt x="0" y="174"/>
                    <a:pt x="0" y="143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7900988" y="1173164"/>
              <a:ext cx="144463" cy="146050"/>
            </a:xfrm>
            <a:custGeom>
              <a:avLst/>
              <a:gdLst>
                <a:gd name="T0" fmla="*/ 1 w 96"/>
                <a:gd name="T1" fmla="*/ 49 h 96"/>
                <a:gd name="T2" fmla="*/ 48 w 96"/>
                <a:gd name="T3" fmla="*/ 1 h 96"/>
                <a:gd name="T4" fmla="*/ 95 w 96"/>
                <a:gd name="T5" fmla="*/ 48 h 96"/>
                <a:gd name="T6" fmla="*/ 48 w 96"/>
                <a:gd name="T7" fmla="*/ 96 h 96"/>
                <a:gd name="T8" fmla="*/ 1 w 96"/>
                <a:gd name="T9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1" y="49"/>
                  </a:moveTo>
                  <a:cubicBezTo>
                    <a:pt x="1" y="22"/>
                    <a:pt x="21" y="1"/>
                    <a:pt x="48" y="1"/>
                  </a:cubicBezTo>
                  <a:cubicBezTo>
                    <a:pt x="74" y="0"/>
                    <a:pt x="96" y="23"/>
                    <a:pt x="95" y="48"/>
                  </a:cubicBezTo>
                  <a:cubicBezTo>
                    <a:pt x="95" y="75"/>
                    <a:pt x="75" y="95"/>
                    <a:pt x="48" y="96"/>
                  </a:cubicBezTo>
                  <a:cubicBezTo>
                    <a:pt x="22" y="96"/>
                    <a:pt x="0" y="74"/>
                    <a:pt x="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2947" y="3504127"/>
            <a:ext cx="202627" cy="316358"/>
            <a:chOff x="1774304" y="3380045"/>
            <a:chExt cx="202627" cy="316358"/>
          </a:xfrm>
        </p:grpSpPr>
        <p:grpSp>
          <p:nvGrpSpPr>
            <p:cNvPr id="141" name="Group 140"/>
            <p:cNvGrpSpPr/>
            <p:nvPr/>
          </p:nvGrpSpPr>
          <p:grpSpPr>
            <a:xfrm>
              <a:off x="1774304" y="3380045"/>
              <a:ext cx="202627" cy="316358"/>
              <a:chOff x="11365433" y="4161239"/>
              <a:chExt cx="217488" cy="469900"/>
            </a:xfrm>
          </p:grpSpPr>
          <p:sp>
            <p:nvSpPr>
              <p:cNvPr id="151" name="Freeform 838"/>
              <p:cNvSpPr>
                <a:spLocks/>
              </p:cNvSpPr>
              <p:nvPr/>
            </p:nvSpPr>
            <p:spPr bwMode="auto">
              <a:xfrm>
                <a:off x="11365433" y="4161239"/>
                <a:ext cx="217488" cy="469900"/>
              </a:xfrm>
              <a:custGeom>
                <a:avLst/>
                <a:gdLst/>
                <a:ahLst/>
                <a:cxnLst>
                  <a:cxn ang="0">
                    <a:pos x="1101" y="2200"/>
                  </a:cxn>
                  <a:cxn ang="0">
                    <a:pos x="1097" y="2232"/>
                  </a:cxn>
                  <a:cxn ang="0">
                    <a:pos x="1087" y="2263"/>
                  </a:cxn>
                  <a:cxn ang="0">
                    <a:pos x="1073" y="2290"/>
                  </a:cxn>
                  <a:cxn ang="0">
                    <a:pos x="1052" y="2314"/>
                  </a:cxn>
                  <a:cxn ang="0">
                    <a:pos x="1029" y="2335"/>
                  </a:cxn>
                  <a:cxn ang="0">
                    <a:pos x="1001" y="2349"/>
                  </a:cxn>
                  <a:cxn ang="0">
                    <a:pos x="971" y="2358"/>
                  </a:cxn>
                  <a:cxn ang="0">
                    <a:pos x="938" y="2363"/>
                  </a:cxn>
                  <a:cxn ang="0">
                    <a:pos x="162" y="2363"/>
                  </a:cxn>
                  <a:cxn ang="0">
                    <a:pos x="130" y="2358"/>
                  </a:cxn>
                  <a:cxn ang="0">
                    <a:pos x="99" y="2349"/>
                  </a:cxn>
                  <a:cxn ang="0">
                    <a:pos x="71" y="2335"/>
                  </a:cxn>
                  <a:cxn ang="0">
                    <a:pos x="48" y="2314"/>
                  </a:cxn>
                  <a:cxn ang="0">
                    <a:pos x="28" y="2290"/>
                  </a:cxn>
                  <a:cxn ang="0">
                    <a:pos x="13" y="2263"/>
                  </a:cxn>
                  <a:cxn ang="0">
                    <a:pos x="3" y="2232"/>
                  </a:cxn>
                  <a:cxn ang="0">
                    <a:pos x="0" y="2200"/>
                  </a:cxn>
                  <a:cxn ang="0">
                    <a:pos x="0" y="163"/>
                  </a:cxn>
                  <a:cxn ang="0">
                    <a:pos x="3" y="130"/>
                  </a:cxn>
                  <a:cxn ang="0">
                    <a:pos x="13" y="99"/>
                  </a:cxn>
                  <a:cxn ang="0">
                    <a:pos x="28" y="72"/>
                  </a:cxn>
                  <a:cxn ang="0">
                    <a:pos x="48" y="48"/>
                  </a:cxn>
                  <a:cxn ang="0">
                    <a:pos x="71" y="28"/>
                  </a:cxn>
                  <a:cxn ang="0">
                    <a:pos x="99" y="13"/>
                  </a:cxn>
                  <a:cxn ang="0">
                    <a:pos x="130" y="3"/>
                  </a:cxn>
                  <a:cxn ang="0">
                    <a:pos x="162" y="0"/>
                  </a:cxn>
                  <a:cxn ang="0">
                    <a:pos x="938" y="0"/>
                  </a:cxn>
                  <a:cxn ang="0">
                    <a:pos x="971" y="3"/>
                  </a:cxn>
                  <a:cxn ang="0">
                    <a:pos x="1001" y="13"/>
                  </a:cxn>
                  <a:cxn ang="0">
                    <a:pos x="1029" y="28"/>
                  </a:cxn>
                  <a:cxn ang="0">
                    <a:pos x="1052" y="48"/>
                  </a:cxn>
                  <a:cxn ang="0">
                    <a:pos x="1073" y="72"/>
                  </a:cxn>
                  <a:cxn ang="0">
                    <a:pos x="1087" y="99"/>
                  </a:cxn>
                  <a:cxn ang="0">
                    <a:pos x="1097" y="130"/>
                  </a:cxn>
                  <a:cxn ang="0">
                    <a:pos x="1101" y="163"/>
                  </a:cxn>
                </a:cxnLst>
                <a:rect l="0" t="0" r="r" b="b"/>
                <a:pathLst>
                  <a:path w="1101" h="2363">
                    <a:moveTo>
                      <a:pt x="1101" y="2200"/>
                    </a:moveTo>
                    <a:lnTo>
                      <a:pt x="1101" y="2200"/>
                    </a:lnTo>
                    <a:lnTo>
                      <a:pt x="1100" y="2216"/>
                    </a:lnTo>
                    <a:lnTo>
                      <a:pt x="1097" y="2232"/>
                    </a:lnTo>
                    <a:lnTo>
                      <a:pt x="1094" y="2248"/>
                    </a:lnTo>
                    <a:lnTo>
                      <a:pt x="1087" y="2263"/>
                    </a:lnTo>
                    <a:lnTo>
                      <a:pt x="1081" y="2277"/>
                    </a:lnTo>
                    <a:lnTo>
                      <a:pt x="1073" y="2290"/>
                    </a:lnTo>
                    <a:lnTo>
                      <a:pt x="1064" y="2303"/>
                    </a:lnTo>
                    <a:lnTo>
                      <a:pt x="1052" y="2314"/>
                    </a:lnTo>
                    <a:lnTo>
                      <a:pt x="1041" y="2324"/>
                    </a:lnTo>
                    <a:lnTo>
                      <a:pt x="1029" y="2335"/>
                    </a:lnTo>
                    <a:lnTo>
                      <a:pt x="1015" y="2342"/>
                    </a:lnTo>
                    <a:lnTo>
                      <a:pt x="1001" y="2349"/>
                    </a:lnTo>
                    <a:lnTo>
                      <a:pt x="986" y="2354"/>
                    </a:lnTo>
                    <a:lnTo>
                      <a:pt x="971" y="2358"/>
                    </a:lnTo>
                    <a:lnTo>
                      <a:pt x="954" y="2361"/>
                    </a:lnTo>
                    <a:lnTo>
                      <a:pt x="938" y="2363"/>
                    </a:lnTo>
                    <a:lnTo>
                      <a:pt x="162" y="2363"/>
                    </a:lnTo>
                    <a:lnTo>
                      <a:pt x="162" y="2363"/>
                    </a:lnTo>
                    <a:lnTo>
                      <a:pt x="146" y="2361"/>
                    </a:lnTo>
                    <a:lnTo>
                      <a:pt x="130" y="2358"/>
                    </a:lnTo>
                    <a:lnTo>
                      <a:pt x="115" y="2354"/>
                    </a:lnTo>
                    <a:lnTo>
                      <a:pt x="99" y="2349"/>
                    </a:lnTo>
                    <a:lnTo>
                      <a:pt x="85" y="2342"/>
                    </a:lnTo>
                    <a:lnTo>
                      <a:pt x="71" y="2335"/>
                    </a:lnTo>
                    <a:lnTo>
                      <a:pt x="59" y="2324"/>
                    </a:lnTo>
                    <a:lnTo>
                      <a:pt x="48" y="2314"/>
                    </a:lnTo>
                    <a:lnTo>
                      <a:pt x="37" y="2303"/>
                    </a:lnTo>
                    <a:lnTo>
                      <a:pt x="28" y="2290"/>
                    </a:lnTo>
                    <a:lnTo>
                      <a:pt x="20" y="2277"/>
                    </a:lnTo>
                    <a:lnTo>
                      <a:pt x="13" y="2263"/>
                    </a:lnTo>
                    <a:lnTo>
                      <a:pt x="7" y="2248"/>
                    </a:lnTo>
                    <a:lnTo>
                      <a:pt x="3" y="2232"/>
                    </a:lnTo>
                    <a:lnTo>
                      <a:pt x="0" y="2216"/>
                    </a:lnTo>
                    <a:lnTo>
                      <a:pt x="0" y="220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147"/>
                    </a:lnTo>
                    <a:lnTo>
                      <a:pt x="3" y="130"/>
                    </a:lnTo>
                    <a:lnTo>
                      <a:pt x="7" y="115"/>
                    </a:lnTo>
                    <a:lnTo>
                      <a:pt x="13" y="99"/>
                    </a:lnTo>
                    <a:lnTo>
                      <a:pt x="20" y="86"/>
                    </a:lnTo>
                    <a:lnTo>
                      <a:pt x="28" y="72"/>
                    </a:lnTo>
                    <a:lnTo>
                      <a:pt x="37" y="59"/>
                    </a:lnTo>
                    <a:lnTo>
                      <a:pt x="48" y="48"/>
                    </a:lnTo>
                    <a:lnTo>
                      <a:pt x="59" y="37"/>
                    </a:lnTo>
                    <a:lnTo>
                      <a:pt x="71" y="28"/>
                    </a:lnTo>
                    <a:lnTo>
                      <a:pt x="85" y="20"/>
                    </a:lnTo>
                    <a:lnTo>
                      <a:pt x="99" y="13"/>
                    </a:lnTo>
                    <a:lnTo>
                      <a:pt x="115" y="8"/>
                    </a:lnTo>
                    <a:lnTo>
                      <a:pt x="130" y="3"/>
                    </a:lnTo>
                    <a:lnTo>
                      <a:pt x="146" y="1"/>
                    </a:lnTo>
                    <a:lnTo>
                      <a:pt x="162" y="0"/>
                    </a:lnTo>
                    <a:lnTo>
                      <a:pt x="938" y="0"/>
                    </a:lnTo>
                    <a:lnTo>
                      <a:pt x="938" y="0"/>
                    </a:lnTo>
                    <a:lnTo>
                      <a:pt x="954" y="1"/>
                    </a:lnTo>
                    <a:lnTo>
                      <a:pt x="971" y="3"/>
                    </a:lnTo>
                    <a:lnTo>
                      <a:pt x="986" y="8"/>
                    </a:lnTo>
                    <a:lnTo>
                      <a:pt x="1001" y="13"/>
                    </a:lnTo>
                    <a:lnTo>
                      <a:pt x="1015" y="20"/>
                    </a:lnTo>
                    <a:lnTo>
                      <a:pt x="1029" y="28"/>
                    </a:lnTo>
                    <a:lnTo>
                      <a:pt x="1041" y="37"/>
                    </a:lnTo>
                    <a:lnTo>
                      <a:pt x="1052" y="48"/>
                    </a:lnTo>
                    <a:lnTo>
                      <a:pt x="1064" y="59"/>
                    </a:lnTo>
                    <a:lnTo>
                      <a:pt x="1073" y="72"/>
                    </a:lnTo>
                    <a:lnTo>
                      <a:pt x="1081" y="86"/>
                    </a:lnTo>
                    <a:lnTo>
                      <a:pt x="1087" y="99"/>
                    </a:lnTo>
                    <a:lnTo>
                      <a:pt x="1094" y="115"/>
                    </a:lnTo>
                    <a:lnTo>
                      <a:pt x="1097" y="130"/>
                    </a:lnTo>
                    <a:lnTo>
                      <a:pt x="1100" y="147"/>
                    </a:lnTo>
                    <a:lnTo>
                      <a:pt x="1101" y="163"/>
                    </a:lnTo>
                    <a:lnTo>
                      <a:pt x="1101" y="2200"/>
                    </a:ln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2" name="Freeform 839"/>
              <p:cNvSpPr>
                <a:spLocks/>
              </p:cNvSpPr>
              <p:nvPr/>
            </p:nvSpPr>
            <p:spPr bwMode="auto">
              <a:xfrm>
                <a:off x="11462270" y="4588276"/>
                <a:ext cx="22225" cy="222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5" y="1"/>
                  </a:cxn>
                  <a:cxn ang="0">
                    <a:pos x="35" y="4"/>
                  </a:cxn>
                  <a:cxn ang="0">
                    <a:pos x="25" y="10"/>
                  </a:cxn>
                  <a:cxn ang="0">
                    <a:pos x="16" y="17"/>
                  </a:cxn>
                  <a:cxn ang="0">
                    <a:pos x="10" y="25"/>
                  </a:cxn>
                  <a:cxn ang="0">
                    <a:pos x="5" y="34"/>
                  </a:cxn>
                  <a:cxn ang="0">
                    <a:pos x="1" y="45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1" y="67"/>
                  </a:cxn>
                  <a:cxn ang="0">
                    <a:pos x="5" y="78"/>
                  </a:cxn>
                  <a:cxn ang="0">
                    <a:pos x="10" y="87"/>
                  </a:cxn>
                  <a:cxn ang="0">
                    <a:pos x="16" y="95"/>
                  </a:cxn>
                  <a:cxn ang="0">
                    <a:pos x="25" y="102"/>
                  </a:cxn>
                  <a:cxn ang="0">
                    <a:pos x="35" y="107"/>
                  </a:cxn>
                  <a:cxn ang="0">
                    <a:pos x="45" y="111"/>
                  </a:cxn>
                  <a:cxn ang="0">
                    <a:pos x="56" y="112"/>
                  </a:cxn>
                  <a:cxn ang="0">
                    <a:pos x="56" y="112"/>
                  </a:cxn>
                  <a:cxn ang="0">
                    <a:pos x="68" y="111"/>
                  </a:cxn>
                  <a:cxn ang="0">
                    <a:pos x="78" y="107"/>
                  </a:cxn>
                  <a:cxn ang="0">
                    <a:pos x="87" y="102"/>
                  </a:cxn>
                  <a:cxn ang="0">
                    <a:pos x="96" y="95"/>
                  </a:cxn>
                  <a:cxn ang="0">
                    <a:pos x="103" y="87"/>
                  </a:cxn>
                  <a:cxn ang="0">
                    <a:pos x="108" y="78"/>
                  </a:cxn>
                  <a:cxn ang="0">
                    <a:pos x="111" y="67"/>
                  </a:cxn>
                  <a:cxn ang="0">
                    <a:pos x="112" y="56"/>
                  </a:cxn>
                  <a:cxn ang="0">
                    <a:pos x="112" y="56"/>
                  </a:cxn>
                  <a:cxn ang="0">
                    <a:pos x="111" y="45"/>
                  </a:cxn>
                  <a:cxn ang="0">
                    <a:pos x="108" y="34"/>
                  </a:cxn>
                  <a:cxn ang="0">
                    <a:pos x="103" y="25"/>
                  </a:cxn>
                  <a:cxn ang="0">
                    <a:pos x="96" y="17"/>
                  </a:cxn>
                  <a:cxn ang="0">
                    <a:pos x="87" y="10"/>
                  </a:cxn>
                  <a:cxn ang="0">
                    <a:pos x="78" y="4"/>
                  </a:cxn>
                  <a:cxn ang="0">
                    <a:pos x="68" y="1"/>
                  </a:cxn>
                  <a:cxn ang="0">
                    <a:pos x="56" y="0"/>
                  </a:cxn>
                  <a:cxn ang="0">
                    <a:pos x="56" y="0"/>
                  </a:cxn>
                </a:cxnLst>
                <a:rect l="0" t="0" r="r" b="b"/>
                <a:pathLst>
                  <a:path w="112" h="112">
                    <a:moveTo>
                      <a:pt x="56" y="0"/>
                    </a:moveTo>
                    <a:lnTo>
                      <a:pt x="56" y="0"/>
                    </a:lnTo>
                    <a:lnTo>
                      <a:pt x="45" y="1"/>
                    </a:lnTo>
                    <a:lnTo>
                      <a:pt x="35" y="4"/>
                    </a:lnTo>
                    <a:lnTo>
                      <a:pt x="25" y="10"/>
                    </a:lnTo>
                    <a:lnTo>
                      <a:pt x="16" y="17"/>
                    </a:lnTo>
                    <a:lnTo>
                      <a:pt x="10" y="25"/>
                    </a:lnTo>
                    <a:lnTo>
                      <a:pt x="5" y="34"/>
                    </a:lnTo>
                    <a:lnTo>
                      <a:pt x="1" y="45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1" y="67"/>
                    </a:lnTo>
                    <a:lnTo>
                      <a:pt x="5" y="78"/>
                    </a:lnTo>
                    <a:lnTo>
                      <a:pt x="10" y="87"/>
                    </a:lnTo>
                    <a:lnTo>
                      <a:pt x="16" y="95"/>
                    </a:lnTo>
                    <a:lnTo>
                      <a:pt x="25" y="102"/>
                    </a:lnTo>
                    <a:lnTo>
                      <a:pt x="35" y="107"/>
                    </a:lnTo>
                    <a:lnTo>
                      <a:pt x="45" y="111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68" y="111"/>
                    </a:lnTo>
                    <a:lnTo>
                      <a:pt x="78" y="107"/>
                    </a:lnTo>
                    <a:lnTo>
                      <a:pt x="87" y="102"/>
                    </a:lnTo>
                    <a:lnTo>
                      <a:pt x="96" y="95"/>
                    </a:lnTo>
                    <a:lnTo>
                      <a:pt x="103" y="87"/>
                    </a:lnTo>
                    <a:lnTo>
                      <a:pt x="108" y="78"/>
                    </a:lnTo>
                    <a:lnTo>
                      <a:pt x="111" y="67"/>
                    </a:lnTo>
                    <a:lnTo>
                      <a:pt x="112" y="56"/>
                    </a:lnTo>
                    <a:lnTo>
                      <a:pt x="112" y="56"/>
                    </a:lnTo>
                    <a:lnTo>
                      <a:pt x="111" y="45"/>
                    </a:lnTo>
                    <a:lnTo>
                      <a:pt x="108" y="34"/>
                    </a:lnTo>
                    <a:lnTo>
                      <a:pt x="103" y="25"/>
                    </a:lnTo>
                    <a:lnTo>
                      <a:pt x="96" y="17"/>
                    </a:lnTo>
                    <a:lnTo>
                      <a:pt x="87" y="10"/>
                    </a:lnTo>
                    <a:lnTo>
                      <a:pt x="78" y="4"/>
                    </a:lnTo>
                    <a:lnTo>
                      <a:pt x="68" y="1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CBEA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3" name="Rectangle 840"/>
              <p:cNvSpPr>
                <a:spLocks noChangeArrowheads="1"/>
              </p:cNvSpPr>
              <p:nvPr/>
            </p:nvSpPr>
            <p:spPr bwMode="auto">
              <a:xfrm>
                <a:off x="11378133" y="4226326"/>
                <a:ext cx="192088" cy="3397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4" name="Rectangle 841"/>
              <p:cNvSpPr>
                <a:spLocks noChangeArrowheads="1"/>
              </p:cNvSpPr>
              <p:nvPr/>
            </p:nvSpPr>
            <p:spPr bwMode="auto">
              <a:xfrm>
                <a:off x="11394008" y="4526364"/>
                <a:ext cx="160338" cy="25400"/>
              </a:xfrm>
              <a:prstGeom prst="rect">
                <a:avLst/>
              </a:prstGeom>
              <a:solidFill>
                <a:srgbClr val="CCBE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5" name="Rectangle 842"/>
              <p:cNvSpPr>
                <a:spLocks noChangeArrowheads="1"/>
              </p:cNvSpPr>
              <p:nvPr/>
            </p:nvSpPr>
            <p:spPr bwMode="auto">
              <a:xfrm>
                <a:off x="11394008" y="4450164"/>
                <a:ext cx="160338" cy="25400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6" name="Rectangle 843"/>
              <p:cNvSpPr>
                <a:spLocks noChangeArrowheads="1"/>
              </p:cNvSpPr>
              <p:nvPr/>
            </p:nvSpPr>
            <p:spPr bwMode="auto">
              <a:xfrm>
                <a:off x="11394008" y="4242201"/>
                <a:ext cx="160338" cy="25400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8" name="Rectangle 844"/>
              <p:cNvSpPr>
                <a:spLocks noChangeArrowheads="1"/>
              </p:cNvSpPr>
              <p:nvPr/>
            </p:nvSpPr>
            <p:spPr bwMode="auto">
              <a:xfrm>
                <a:off x="11513070" y="4488264"/>
                <a:ext cx="41275" cy="25400"/>
              </a:xfrm>
              <a:prstGeom prst="rect">
                <a:avLst/>
              </a:prstGeom>
              <a:solidFill>
                <a:srgbClr val="CCBE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2" name="Rectangle 848"/>
              <p:cNvSpPr>
                <a:spLocks noChangeArrowheads="1"/>
              </p:cNvSpPr>
              <p:nvPr/>
            </p:nvSpPr>
            <p:spPr bwMode="auto">
              <a:xfrm>
                <a:off x="11394008" y="4488264"/>
                <a:ext cx="107950" cy="25400"/>
              </a:xfrm>
              <a:prstGeom prst="rect">
                <a:avLst/>
              </a:prstGeom>
              <a:solidFill>
                <a:srgbClr val="CCBE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3" name="Line 849"/>
              <p:cNvSpPr>
                <a:spLocks noChangeShapeType="1"/>
              </p:cNvSpPr>
              <p:nvPr/>
            </p:nvSpPr>
            <p:spPr bwMode="auto">
              <a:xfrm>
                <a:off x="11433695" y="4408889"/>
                <a:ext cx="1588" cy="1587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4" name="Line 850"/>
              <p:cNvSpPr>
                <a:spLocks noChangeShapeType="1"/>
              </p:cNvSpPr>
              <p:nvPr/>
            </p:nvSpPr>
            <p:spPr bwMode="auto">
              <a:xfrm>
                <a:off x="11433695" y="4408889"/>
                <a:ext cx="1588" cy="1587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5" name="Rectangle 852"/>
              <p:cNvSpPr>
                <a:spLocks noChangeArrowheads="1"/>
              </p:cNvSpPr>
              <p:nvPr/>
            </p:nvSpPr>
            <p:spPr bwMode="auto">
              <a:xfrm>
                <a:off x="11374958" y="4621614"/>
                <a:ext cx="1588" cy="1587"/>
              </a:xfrm>
              <a:prstGeom prst="rect">
                <a:avLst/>
              </a:prstGeom>
              <a:solidFill>
                <a:srgbClr val="3C998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1833034" y="3466077"/>
              <a:ext cx="87464" cy="86571"/>
            </a:xfrm>
            <a:prstGeom prst="ellipse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59" name="Rectangle 86"/>
          <p:cNvSpPr>
            <a:spLocks noChangeArrowheads="1"/>
          </p:cNvSpPr>
          <p:nvPr/>
        </p:nvSpPr>
        <p:spPr bwMode="auto">
          <a:xfrm>
            <a:off x="7801448" y="1673495"/>
            <a:ext cx="948007" cy="6915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On Premise Applications</a:t>
            </a:r>
            <a:endParaRPr lang="en-US" sz="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34" name="Rectangle 86"/>
          <p:cNvSpPr>
            <a:spLocks noChangeArrowheads="1"/>
          </p:cNvSpPr>
          <p:nvPr/>
        </p:nvSpPr>
        <p:spPr bwMode="auto">
          <a:xfrm>
            <a:off x="6695544" y="1669899"/>
            <a:ext cx="948007" cy="320040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Azure </a:t>
            </a:r>
            <a:r>
              <a:rPr lang="en-US" sz="700" dirty="0">
                <a:solidFill>
                  <a:prstClr val="white"/>
                </a:solidFill>
                <a:cs typeface="Arial" panose="020B0604020202020204" pitchFamily="34" charset="0"/>
              </a:rPr>
              <a:t>Application Proxy Connector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5916660" y="3203917"/>
            <a:ext cx="640080" cy="0"/>
          </a:xfrm>
          <a:prstGeom prst="straightConnector1">
            <a:avLst/>
          </a:prstGeom>
          <a:ln w="12700">
            <a:solidFill>
              <a:srgbClr val="003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916660" y="3441541"/>
            <a:ext cx="640080" cy="0"/>
          </a:xfrm>
          <a:prstGeom prst="straightConnector1">
            <a:avLst/>
          </a:prstGeom>
          <a:ln w="12700">
            <a:solidFill>
              <a:srgbClr val="003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843"/>
          <p:cNvSpPr>
            <a:spLocks noChangeArrowheads="1"/>
          </p:cNvSpPr>
          <p:nvPr/>
        </p:nvSpPr>
        <p:spPr bwMode="auto">
          <a:xfrm>
            <a:off x="5904871" y="3069544"/>
            <a:ext cx="56333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SSO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68" name="Rectangle 843"/>
          <p:cNvSpPr>
            <a:spLocks noChangeArrowheads="1"/>
          </p:cNvSpPr>
          <p:nvPr/>
        </p:nvSpPr>
        <p:spPr bwMode="auto">
          <a:xfrm>
            <a:off x="5973028" y="3304101"/>
            <a:ext cx="493211" cy="11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Provision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575728" y="2982799"/>
            <a:ext cx="2453766" cy="591764"/>
          </a:xfrm>
          <a:prstGeom prst="rect">
            <a:avLst/>
          </a:prstGeom>
          <a:solidFill>
            <a:schemeClr val="bg1"/>
          </a:solidFill>
          <a:ln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700" dirty="0">
                <a:solidFill>
                  <a:prstClr val="white"/>
                </a:solidFill>
              </a:rPr>
              <a:t>Azure Sentinel</a:t>
            </a:r>
          </a:p>
        </p:txBody>
      </p:sp>
      <p:sp>
        <p:nvSpPr>
          <p:cNvPr id="170" name="Rectangle 86"/>
          <p:cNvSpPr>
            <a:spLocks noChangeArrowheads="1"/>
          </p:cNvSpPr>
          <p:nvPr/>
        </p:nvSpPr>
        <p:spPr bwMode="auto">
          <a:xfrm>
            <a:off x="6665213" y="3062072"/>
            <a:ext cx="914400" cy="210412"/>
          </a:xfrm>
          <a:prstGeom prst="rect">
            <a:avLst/>
          </a:prstGeom>
          <a:solidFill>
            <a:srgbClr val="6D2077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ServiceNow</a:t>
            </a:r>
            <a:endParaRPr lang="en-US" sz="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032459" y="3380535"/>
            <a:ext cx="914400" cy="1710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700" b="1" dirty="0" smtClean="0"/>
              <a:t>SaaS Applications</a:t>
            </a:r>
          </a:p>
        </p:txBody>
      </p:sp>
      <p:sp>
        <p:nvSpPr>
          <p:cNvPr id="172" name="Rectangle 86"/>
          <p:cNvSpPr>
            <a:spLocks noChangeArrowheads="1"/>
          </p:cNvSpPr>
          <p:nvPr/>
        </p:nvSpPr>
        <p:spPr bwMode="auto">
          <a:xfrm>
            <a:off x="7615791" y="3062172"/>
            <a:ext cx="914400" cy="210312"/>
          </a:xfrm>
          <a:prstGeom prst="rect">
            <a:avLst/>
          </a:prstGeom>
          <a:solidFill>
            <a:srgbClr val="6D2077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Salesforce</a:t>
            </a:r>
            <a:endParaRPr lang="en-US" sz="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6672709" y="3321463"/>
            <a:ext cx="914400" cy="210412"/>
          </a:xfrm>
          <a:prstGeom prst="rect">
            <a:avLst/>
          </a:prstGeom>
          <a:solidFill>
            <a:srgbClr val="6D2077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O365</a:t>
            </a:r>
            <a:endParaRPr lang="en-US" sz="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0" name="Rectangle 86"/>
          <p:cNvSpPr>
            <a:spLocks noChangeArrowheads="1"/>
          </p:cNvSpPr>
          <p:nvPr/>
        </p:nvSpPr>
        <p:spPr bwMode="auto">
          <a:xfrm>
            <a:off x="6684850" y="2444687"/>
            <a:ext cx="950976" cy="457200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Azure </a:t>
            </a:r>
            <a:r>
              <a:rPr lang="en-US" sz="700" dirty="0">
                <a:solidFill>
                  <a:prstClr val="white"/>
                </a:solidFill>
                <a:cs typeface="Arial" panose="020B0604020202020204" pitchFamily="34" charset="0"/>
              </a:rPr>
              <a:t>AD Sync Connector</a:t>
            </a:r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5913800" y="2534311"/>
            <a:ext cx="640080" cy="0"/>
          </a:xfrm>
          <a:prstGeom prst="straightConnector1">
            <a:avLst/>
          </a:prstGeom>
          <a:ln w="12700">
            <a:solidFill>
              <a:srgbClr val="003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913800" y="2813114"/>
            <a:ext cx="640080" cy="0"/>
          </a:xfrm>
          <a:prstGeom prst="straightConnector1">
            <a:avLst/>
          </a:prstGeom>
          <a:ln w="12700">
            <a:solidFill>
              <a:srgbClr val="003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843"/>
          <p:cNvSpPr>
            <a:spLocks noChangeArrowheads="1"/>
          </p:cNvSpPr>
          <p:nvPr/>
        </p:nvSpPr>
        <p:spPr bwMode="auto">
          <a:xfrm>
            <a:off x="5983713" y="2414013"/>
            <a:ext cx="48252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Provision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27" name="Rectangle 86"/>
          <p:cNvSpPr>
            <a:spLocks noChangeArrowheads="1"/>
          </p:cNvSpPr>
          <p:nvPr/>
        </p:nvSpPr>
        <p:spPr bwMode="auto">
          <a:xfrm>
            <a:off x="8916312" y="2433446"/>
            <a:ext cx="950976" cy="457200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Azure Sentinel Agents</a:t>
            </a:r>
            <a:endParaRPr lang="en-US" sz="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0" name="Rectangle 86"/>
          <p:cNvSpPr>
            <a:spLocks noChangeArrowheads="1"/>
          </p:cNvSpPr>
          <p:nvPr/>
        </p:nvSpPr>
        <p:spPr bwMode="auto">
          <a:xfrm>
            <a:off x="6585680" y="3609089"/>
            <a:ext cx="1543335" cy="457200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Azure Cloud Applications</a:t>
            </a:r>
            <a:endParaRPr lang="en-US" sz="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0148890" y="5067108"/>
            <a:ext cx="913128" cy="207842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700" dirty="0" smtClean="0">
                <a:solidFill>
                  <a:srgbClr val="000000"/>
                </a:solidFill>
              </a:rPr>
              <a:t>Security Administrators</a:t>
            </a:r>
            <a:endParaRPr lang="en-US" sz="700" dirty="0">
              <a:solidFill>
                <a:srgbClr val="000000"/>
              </a:solidFill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7575098" y="4381259"/>
            <a:ext cx="2192026" cy="1129865"/>
            <a:chOff x="6936620" y="4497794"/>
            <a:chExt cx="2192026" cy="1129865"/>
          </a:xfrm>
        </p:grpSpPr>
        <p:sp>
          <p:nvSpPr>
            <p:cNvPr id="238" name="Rectangle 237"/>
            <p:cNvSpPr/>
            <p:nvPr/>
          </p:nvSpPr>
          <p:spPr>
            <a:xfrm>
              <a:off x="6936620" y="4497794"/>
              <a:ext cx="2192026" cy="11298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700" dirty="0">
                  <a:solidFill>
                    <a:prstClr val="white"/>
                  </a:solidFill>
                </a:rPr>
                <a:t>Azure Sentinel</a:t>
              </a:r>
            </a:p>
          </p:txBody>
        </p:sp>
        <p:sp>
          <p:nvSpPr>
            <p:cNvPr id="239" name="Rectangle 843"/>
            <p:cNvSpPr>
              <a:spLocks noChangeArrowheads="1"/>
            </p:cNvSpPr>
            <p:nvPr/>
          </p:nvSpPr>
          <p:spPr bwMode="auto">
            <a:xfrm>
              <a:off x="7829509" y="5385707"/>
              <a:ext cx="124539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 b="1" dirty="0" smtClean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rPr>
                <a:t>Azure Monitoring, Reporting </a:t>
              </a: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 b="1" dirty="0" smtClean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rPr>
                <a:t>&amp; Threat Detection</a:t>
              </a:r>
              <a:endParaRPr lang="en-US" altLang="en-US" sz="700" b="1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40" name="Rectangle 86"/>
            <p:cNvSpPr>
              <a:spLocks noChangeArrowheads="1"/>
            </p:cNvSpPr>
            <p:nvPr/>
          </p:nvSpPr>
          <p:spPr bwMode="auto">
            <a:xfrm>
              <a:off x="7115634" y="4634701"/>
              <a:ext cx="1848485" cy="717308"/>
            </a:xfrm>
            <a:prstGeom prst="rect">
              <a:avLst/>
            </a:prstGeom>
            <a:solidFill>
              <a:srgbClr val="005EB8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700" dirty="0">
                  <a:solidFill>
                    <a:prstClr val="white"/>
                  </a:solidFill>
                  <a:cs typeface="Arial" panose="020B0604020202020204" pitchFamily="34" charset="0"/>
                </a:rPr>
                <a:t>Azure Sentinel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161945" y="4855546"/>
              <a:ext cx="822960" cy="137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</a:rPr>
                <a:t>Dashboards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8052921" y="4846366"/>
              <a:ext cx="822960" cy="137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</a:rPr>
                <a:t>Reports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157847" y="5063186"/>
              <a:ext cx="822960" cy="146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</a:rPr>
                <a:t>Alerts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8087449" y="5061116"/>
              <a:ext cx="822960" cy="150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</a:rPr>
                <a:t>Threat </a:t>
              </a:r>
              <a:r>
                <a:rPr lang="en-US" sz="700" dirty="0" smtClean="0">
                  <a:solidFill>
                    <a:srgbClr val="000000"/>
                  </a:solidFill>
                </a:rPr>
                <a:t>Detection</a:t>
              </a:r>
              <a:endParaRPr lang="en-US" sz="7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0361884" y="4621759"/>
            <a:ext cx="409489" cy="420431"/>
            <a:chOff x="7831138" y="1173164"/>
            <a:chExt cx="593725" cy="646113"/>
          </a:xfrm>
          <a:solidFill>
            <a:srgbClr val="00338D"/>
          </a:solidFill>
        </p:grpSpPr>
        <p:sp>
          <p:nvSpPr>
            <p:cNvPr id="246" name="Freeform 5"/>
            <p:cNvSpPr>
              <a:spLocks/>
            </p:cNvSpPr>
            <p:nvPr/>
          </p:nvSpPr>
          <p:spPr bwMode="auto">
            <a:xfrm>
              <a:off x="7900988" y="1339851"/>
              <a:ext cx="309563" cy="477838"/>
            </a:xfrm>
            <a:custGeom>
              <a:avLst/>
              <a:gdLst>
                <a:gd name="T0" fmla="*/ 1 w 205"/>
                <a:gd name="T1" fmla="*/ 95 h 315"/>
                <a:gd name="T2" fmla="*/ 1 w 205"/>
                <a:gd name="T3" fmla="*/ 32 h 315"/>
                <a:gd name="T4" fmla="*/ 32 w 205"/>
                <a:gd name="T5" fmla="*/ 1 h 315"/>
                <a:gd name="T6" fmla="*/ 54 w 205"/>
                <a:gd name="T7" fmla="*/ 1 h 315"/>
                <a:gd name="T8" fmla="*/ 79 w 205"/>
                <a:gd name="T9" fmla="*/ 8 h 315"/>
                <a:gd name="T10" fmla="*/ 117 w 205"/>
                <a:gd name="T11" fmla="*/ 31 h 315"/>
                <a:gd name="T12" fmla="*/ 124 w 205"/>
                <a:gd name="T13" fmla="*/ 32 h 315"/>
                <a:gd name="T14" fmla="*/ 166 w 205"/>
                <a:gd name="T15" fmla="*/ 32 h 315"/>
                <a:gd name="T16" fmla="*/ 189 w 205"/>
                <a:gd name="T17" fmla="*/ 55 h 315"/>
                <a:gd name="T18" fmla="*/ 167 w 205"/>
                <a:gd name="T19" fmla="*/ 79 h 315"/>
                <a:gd name="T20" fmla="*/ 111 w 205"/>
                <a:gd name="T21" fmla="*/ 80 h 315"/>
                <a:gd name="T22" fmla="*/ 97 w 205"/>
                <a:gd name="T23" fmla="*/ 75 h 315"/>
                <a:gd name="T24" fmla="*/ 84 w 205"/>
                <a:gd name="T25" fmla="*/ 66 h 315"/>
                <a:gd name="T26" fmla="*/ 80 w 205"/>
                <a:gd name="T27" fmla="*/ 69 h 315"/>
                <a:gd name="T28" fmla="*/ 80 w 205"/>
                <a:gd name="T29" fmla="*/ 137 h 315"/>
                <a:gd name="T30" fmla="*/ 85 w 205"/>
                <a:gd name="T31" fmla="*/ 142 h 315"/>
                <a:gd name="T32" fmla="*/ 139 w 205"/>
                <a:gd name="T33" fmla="*/ 142 h 315"/>
                <a:gd name="T34" fmla="*/ 172 w 205"/>
                <a:gd name="T35" fmla="*/ 162 h 315"/>
                <a:gd name="T36" fmla="*/ 174 w 205"/>
                <a:gd name="T37" fmla="*/ 174 h 315"/>
                <a:gd name="T38" fmla="*/ 174 w 205"/>
                <a:gd name="T39" fmla="*/ 276 h 315"/>
                <a:gd name="T40" fmla="*/ 181 w 205"/>
                <a:gd name="T41" fmla="*/ 283 h 315"/>
                <a:gd name="T42" fmla="*/ 190 w 205"/>
                <a:gd name="T43" fmla="*/ 283 h 315"/>
                <a:gd name="T44" fmla="*/ 205 w 205"/>
                <a:gd name="T45" fmla="*/ 297 h 315"/>
                <a:gd name="T46" fmla="*/ 191 w 205"/>
                <a:gd name="T47" fmla="*/ 314 h 315"/>
                <a:gd name="T48" fmla="*/ 140 w 205"/>
                <a:gd name="T49" fmla="*/ 314 h 315"/>
                <a:gd name="T50" fmla="*/ 126 w 205"/>
                <a:gd name="T51" fmla="*/ 298 h 315"/>
                <a:gd name="T52" fmla="*/ 126 w 205"/>
                <a:gd name="T53" fmla="*/ 230 h 315"/>
                <a:gd name="T54" fmla="*/ 126 w 205"/>
                <a:gd name="T55" fmla="*/ 195 h 315"/>
                <a:gd name="T56" fmla="*/ 121 w 205"/>
                <a:gd name="T57" fmla="*/ 189 h 315"/>
                <a:gd name="T58" fmla="*/ 35 w 205"/>
                <a:gd name="T59" fmla="*/ 189 h 315"/>
                <a:gd name="T60" fmla="*/ 1 w 205"/>
                <a:gd name="T61" fmla="*/ 156 h 315"/>
                <a:gd name="T62" fmla="*/ 1 w 205"/>
                <a:gd name="T63" fmla="*/ 9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315">
                  <a:moveTo>
                    <a:pt x="1" y="95"/>
                  </a:moveTo>
                  <a:cubicBezTo>
                    <a:pt x="1" y="74"/>
                    <a:pt x="1" y="53"/>
                    <a:pt x="1" y="32"/>
                  </a:cubicBezTo>
                  <a:cubicBezTo>
                    <a:pt x="1" y="14"/>
                    <a:pt x="15" y="1"/>
                    <a:pt x="32" y="1"/>
                  </a:cubicBezTo>
                  <a:cubicBezTo>
                    <a:pt x="40" y="1"/>
                    <a:pt x="47" y="1"/>
                    <a:pt x="54" y="1"/>
                  </a:cubicBezTo>
                  <a:cubicBezTo>
                    <a:pt x="63" y="0"/>
                    <a:pt x="72" y="3"/>
                    <a:pt x="79" y="8"/>
                  </a:cubicBezTo>
                  <a:cubicBezTo>
                    <a:pt x="92" y="15"/>
                    <a:pt x="105" y="23"/>
                    <a:pt x="117" y="31"/>
                  </a:cubicBezTo>
                  <a:cubicBezTo>
                    <a:pt x="119" y="32"/>
                    <a:pt x="122" y="32"/>
                    <a:pt x="124" y="32"/>
                  </a:cubicBezTo>
                  <a:cubicBezTo>
                    <a:pt x="138" y="32"/>
                    <a:pt x="152" y="32"/>
                    <a:pt x="166" y="32"/>
                  </a:cubicBezTo>
                  <a:cubicBezTo>
                    <a:pt x="179" y="32"/>
                    <a:pt x="189" y="42"/>
                    <a:pt x="189" y="55"/>
                  </a:cubicBezTo>
                  <a:cubicBezTo>
                    <a:pt x="189" y="69"/>
                    <a:pt x="180" y="79"/>
                    <a:pt x="167" y="79"/>
                  </a:cubicBezTo>
                  <a:cubicBezTo>
                    <a:pt x="148" y="80"/>
                    <a:pt x="130" y="80"/>
                    <a:pt x="111" y="80"/>
                  </a:cubicBezTo>
                  <a:cubicBezTo>
                    <a:pt x="106" y="80"/>
                    <a:pt x="102" y="77"/>
                    <a:pt x="97" y="75"/>
                  </a:cubicBezTo>
                  <a:cubicBezTo>
                    <a:pt x="93" y="72"/>
                    <a:pt x="88" y="69"/>
                    <a:pt x="84" y="66"/>
                  </a:cubicBezTo>
                  <a:cubicBezTo>
                    <a:pt x="80" y="64"/>
                    <a:pt x="80" y="65"/>
                    <a:pt x="80" y="69"/>
                  </a:cubicBezTo>
                  <a:cubicBezTo>
                    <a:pt x="80" y="91"/>
                    <a:pt x="80" y="114"/>
                    <a:pt x="80" y="137"/>
                  </a:cubicBezTo>
                  <a:cubicBezTo>
                    <a:pt x="80" y="141"/>
                    <a:pt x="81" y="142"/>
                    <a:pt x="85" y="142"/>
                  </a:cubicBezTo>
                  <a:cubicBezTo>
                    <a:pt x="103" y="142"/>
                    <a:pt x="121" y="142"/>
                    <a:pt x="139" y="142"/>
                  </a:cubicBezTo>
                  <a:cubicBezTo>
                    <a:pt x="156" y="142"/>
                    <a:pt x="166" y="148"/>
                    <a:pt x="172" y="162"/>
                  </a:cubicBezTo>
                  <a:cubicBezTo>
                    <a:pt x="173" y="166"/>
                    <a:pt x="174" y="170"/>
                    <a:pt x="174" y="174"/>
                  </a:cubicBezTo>
                  <a:cubicBezTo>
                    <a:pt x="174" y="208"/>
                    <a:pt x="174" y="242"/>
                    <a:pt x="174" y="276"/>
                  </a:cubicBezTo>
                  <a:cubicBezTo>
                    <a:pt x="174" y="283"/>
                    <a:pt x="174" y="283"/>
                    <a:pt x="181" y="283"/>
                  </a:cubicBezTo>
                  <a:cubicBezTo>
                    <a:pt x="184" y="283"/>
                    <a:pt x="187" y="283"/>
                    <a:pt x="190" y="283"/>
                  </a:cubicBezTo>
                  <a:cubicBezTo>
                    <a:pt x="198" y="283"/>
                    <a:pt x="205" y="289"/>
                    <a:pt x="205" y="297"/>
                  </a:cubicBezTo>
                  <a:cubicBezTo>
                    <a:pt x="205" y="307"/>
                    <a:pt x="200" y="314"/>
                    <a:pt x="191" y="314"/>
                  </a:cubicBezTo>
                  <a:cubicBezTo>
                    <a:pt x="174" y="315"/>
                    <a:pt x="157" y="315"/>
                    <a:pt x="140" y="314"/>
                  </a:cubicBezTo>
                  <a:cubicBezTo>
                    <a:pt x="132" y="314"/>
                    <a:pt x="126" y="307"/>
                    <a:pt x="126" y="298"/>
                  </a:cubicBezTo>
                  <a:cubicBezTo>
                    <a:pt x="126" y="276"/>
                    <a:pt x="126" y="253"/>
                    <a:pt x="126" y="230"/>
                  </a:cubicBezTo>
                  <a:cubicBezTo>
                    <a:pt x="126" y="218"/>
                    <a:pt x="126" y="206"/>
                    <a:pt x="126" y="195"/>
                  </a:cubicBezTo>
                  <a:cubicBezTo>
                    <a:pt x="126" y="190"/>
                    <a:pt x="125" y="189"/>
                    <a:pt x="121" y="189"/>
                  </a:cubicBezTo>
                  <a:cubicBezTo>
                    <a:pt x="92" y="189"/>
                    <a:pt x="63" y="189"/>
                    <a:pt x="35" y="189"/>
                  </a:cubicBezTo>
                  <a:cubicBezTo>
                    <a:pt x="15" y="190"/>
                    <a:pt x="0" y="173"/>
                    <a:pt x="1" y="156"/>
                  </a:cubicBezTo>
                  <a:cubicBezTo>
                    <a:pt x="2" y="135"/>
                    <a:pt x="1" y="115"/>
                    <a:pt x="1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247" name="Freeform 6"/>
            <p:cNvSpPr>
              <a:spLocks/>
            </p:cNvSpPr>
            <p:nvPr/>
          </p:nvSpPr>
          <p:spPr bwMode="auto">
            <a:xfrm>
              <a:off x="8091488" y="1195389"/>
              <a:ext cx="333375" cy="622300"/>
            </a:xfrm>
            <a:custGeom>
              <a:avLst/>
              <a:gdLst>
                <a:gd name="T0" fmla="*/ 129 w 220"/>
                <a:gd name="T1" fmla="*/ 190 h 410"/>
                <a:gd name="T2" fmla="*/ 127 w 220"/>
                <a:gd name="T3" fmla="*/ 178 h 410"/>
                <a:gd name="T4" fmla="*/ 136 w 220"/>
                <a:gd name="T5" fmla="*/ 174 h 410"/>
                <a:gd name="T6" fmla="*/ 152 w 220"/>
                <a:gd name="T7" fmla="*/ 174 h 410"/>
                <a:gd name="T8" fmla="*/ 157 w 220"/>
                <a:gd name="T9" fmla="*/ 170 h 410"/>
                <a:gd name="T10" fmla="*/ 157 w 220"/>
                <a:gd name="T11" fmla="*/ 120 h 410"/>
                <a:gd name="T12" fmla="*/ 153 w 220"/>
                <a:gd name="T13" fmla="*/ 118 h 410"/>
                <a:gd name="T14" fmla="*/ 152 w 220"/>
                <a:gd name="T15" fmla="*/ 119 h 410"/>
                <a:gd name="T16" fmla="*/ 139 w 220"/>
                <a:gd name="T17" fmla="*/ 136 h 410"/>
                <a:gd name="T18" fmla="*/ 134 w 220"/>
                <a:gd name="T19" fmla="*/ 153 h 410"/>
                <a:gd name="T20" fmla="*/ 125 w 220"/>
                <a:gd name="T21" fmla="*/ 159 h 410"/>
                <a:gd name="T22" fmla="*/ 107 w 220"/>
                <a:gd name="T23" fmla="*/ 154 h 410"/>
                <a:gd name="T24" fmla="*/ 103 w 220"/>
                <a:gd name="T25" fmla="*/ 143 h 410"/>
                <a:gd name="T26" fmla="*/ 114 w 220"/>
                <a:gd name="T27" fmla="*/ 102 h 410"/>
                <a:gd name="T28" fmla="*/ 140 w 220"/>
                <a:gd name="T29" fmla="*/ 10 h 410"/>
                <a:gd name="T30" fmla="*/ 154 w 220"/>
                <a:gd name="T31" fmla="*/ 3 h 410"/>
                <a:gd name="T32" fmla="*/ 166 w 220"/>
                <a:gd name="T33" fmla="*/ 6 h 410"/>
                <a:gd name="T34" fmla="*/ 172 w 220"/>
                <a:gd name="T35" fmla="*/ 18 h 410"/>
                <a:gd name="T36" fmla="*/ 163 w 220"/>
                <a:gd name="T37" fmla="*/ 48 h 410"/>
                <a:gd name="T38" fmla="*/ 164 w 220"/>
                <a:gd name="T39" fmla="*/ 57 h 410"/>
                <a:gd name="T40" fmla="*/ 173 w 220"/>
                <a:gd name="T41" fmla="*/ 96 h 410"/>
                <a:gd name="T42" fmla="*/ 173 w 220"/>
                <a:gd name="T43" fmla="*/ 184 h 410"/>
                <a:gd name="T44" fmla="*/ 179 w 220"/>
                <a:gd name="T45" fmla="*/ 190 h 410"/>
                <a:gd name="T46" fmla="*/ 208 w 220"/>
                <a:gd name="T47" fmla="*/ 190 h 410"/>
                <a:gd name="T48" fmla="*/ 220 w 220"/>
                <a:gd name="T49" fmla="*/ 201 h 410"/>
                <a:gd name="T50" fmla="*/ 220 w 220"/>
                <a:gd name="T51" fmla="*/ 399 h 410"/>
                <a:gd name="T52" fmla="*/ 210 w 220"/>
                <a:gd name="T53" fmla="*/ 410 h 410"/>
                <a:gd name="T54" fmla="*/ 120 w 220"/>
                <a:gd name="T55" fmla="*/ 409 h 410"/>
                <a:gd name="T56" fmla="*/ 110 w 220"/>
                <a:gd name="T57" fmla="*/ 399 h 410"/>
                <a:gd name="T58" fmla="*/ 110 w 220"/>
                <a:gd name="T59" fmla="*/ 387 h 410"/>
                <a:gd name="T60" fmla="*/ 119 w 220"/>
                <a:gd name="T61" fmla="*/ 378 h 410"/>
                <a:gd name="T62" fmla="*/ 152 w 220"/>
                <a:gd name="T63" fmla="*/ 378 h 410"/>
                <a:gd name="T64" fmla="*/ 157 w 220"/>
                <a:gd name="T65" fmla="*/ 373 h 410"/>
                <a:gd name="T66" fmla="*/ 157 w 220"/>
                <a:gd name="T67" fmla="*/ 226 h 410"/>
                <a:gd name="T68" fmla="*/ 151 w 220"/>
                <a:gd name="T69" fmla="*/ 222 h 410"/>
                <a:gd name="T70" fmla="*/ 12 w 220"/>
                <a:gd name="T71" fmla="*/ 222 h 410"/>
                <a:gd name="T72" fmla="*/ 0 w 220"/>
                <a:gd name="T73" fmla="*/ 209 h 410"/>
                <a:gd name="T74" fmla="*/ 0 w 220"/>
                <a:gd name="T75" fmla="*/ 200 h 410"/>
                <a:gd name="T76" fmla="*/ 11 w 220"/>
                <a:gd name="T77" fmla="*/ 190 h 410"/>
                <a:gd name="T78" fmla="*/ 82 w 220"/>
                <a:gd name="T79" fmla="*/ 190 h 410"/>
                <a:gd name="T80" fmla="*/ 129 w 220"/>
                <a:gd name="T81" fmla="*/ 19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" h="410">
                  <a:moveTo>
                    <a:pt x="129" y="190"/>
                  </a:moveTo>
                  <a:cubicBezTo>
                    <a:pt x="126" y="186"/>
                    <a:pt x="124" y="182"/>
                    <a:pt x="127" y="178"/>
                  </a:cubicBezTo>
                  <a:cubicBezTo>
                    <a:pt x="129" y="174"/>
                    <a:pt x="132" y="174"/>
                    <a:pt x="136" y="174"/>
                  </a:cubicBezTo>
                  <a:cubicBezTo>
                    <a:pt x="142" y="174"/>
                    <a:pt x="147" y="174"/>
                    <a:pt x="152" y="174"/>
                  </a:cubicBezTo>
                  <a:cubicBezTo>
                    <a:pt x="155" y="174"/>
                    <a:pt x="157" y="173"/>
                    <a:pt x="157" y="170"/>
                  </a:cubicBezTo>
                  <a:cubicBezTo>
                    <a:pt x="157" y="153"/>
                    <a:pt x="157" y="137"/>
                    <a:pt x="157" y="120"/>
                  </a:cubicBezTo>
                  <a:cubicBezTo>
                    <a:pt x="157" y="117"/>
                    <a:pt x="156" y="117"/>
                    <a:pt x="153" y="118"/>
                  </a:cubicBezTo>
                  <a:cubicBezTo>
                    <a:pt x="153" y="119"/>
                    <a:pt x="152" y="119"/>
                    <a:pt x="152" y="119"/>
                  </a:cubicBezTo>
                  <a:cubicBezTo>
                    <a:pt x="144" y="122"/>
                    <a:pt x="140" y="128"/>
                    <a:pt x="139" y="136"/>
                  </a:cubicBezTo>
                  <a:cubicBezTo>
                    <a:pt x="137" y="142"/>
                    <a:pt x="136" y="148"/>
                    <a:pt x="134" y="153"/>
                  </a:cubicBezTo>
                  <a:cubicBezTo>
                    <a:pt x="132" y="158"/>
                    <a:pt x="130" y="160"/>
                    <a:pt x="125" y="159"/>
                  </a:cubicBezTo>
                  <a:cubicBezTo>
                    <a:pt x="119" y="157"/>
                    <a:pt x="113" y="156"/>
                    <a:pt x="107" y="154"/>
                  </a:cubicBezTo>
                  <a:cubicBezTo>
                    <a:pt x="102" y="152"/>
                    <a:pt x="101" y="149"/>
                    <a:pt x="103" y="143"/>
                  </a:cubicBezTo>
                  <a:cubicBezTo>
                    <a:pt x="107" y="129"/>
                    <a:pt x="110" y="116"/>
                    <a:pt x="114" y="102"/>
                  </a:cubicBezTo>
                  <a:cubicBezTo>
                    <a:pt x="123" y="72"/>
                    <a:pt x="132" y="41"/>
                    <a:pt x="140" y="10"/>
                  </a:cubicBezTo>
                  <a:cubicBezTo>
                    <a:pt x="143" y="2"/>
                    <a:pt x="145" y="0"/>
                    <a:pt x="154" y="3"/>
                  </a:cubicBezTo>
                  <a:cubicBezTo>
                    <a:pt x="158" y="4"/>
                    <a:pt x="162" y="5"/>
                    <a:pt x="166" y="6"/>
                  </a:cubicBezTo>
                  <a:cubicBezTo>
                    <a:pt x="173" y="8"/>
                    <a:pt x="174" y="11"/>
                    <a:pt x="172" y="18"/>
                  </a:cubicBezTo>
                  <a:cubicBezTo>
                    <a:pt x="169" y="28"/>
                    <a:pt x="167" y="38"/>
                    <a:pt x="163" y="48"/>
                  </a:cubicBezTo>
                  <a:cubicBezTo>
                    <a:pt x="163" y="52"/>
                    <a:pt x="162" y="54"/>
                    <a:pt x="164" y="57"/>
                  </a:cubicBezTo>
                  <a:cubicBezTo>
                    <a:pt x="172" y="69"/>
                    <a:pt x="174" y="82"/>
                    <a:pt x="173" y="96"/>
                  </a:cubicBezTo>
                  <a:cubicBezTo>
                    <a:pt x="173" y="126"/>
                    <a:pt x="173" y="155"/>
                    <a:pt x="173" y="184"/>
                  </a:cubicBezTo>
                  <a:cubicBezTo>
                    <a:pt x="173" y="188"/>
                    <a:pt x="174" y="190"/>
                    <a:pt x="179" y="190"/>
                  </a:cubicBezTo>
                  <a:cubicBezTo>
                    <a:pt x="189" y="189"/>
                    <a:pt x="199" y="190"/>
                    <a:pt x="208" y="190"/>
                  </a:cubicBezTo>
                  <a:cubicBezTo>
                    <a:pt x="217" y="190"/>
                    <a:pt x="220" y="193"/>
                    <a:pt x="220" y="201"/>
                  </a:cubicBezTo>
                  <a:cubicBezTo>
                    <a:pt x="220" y="267"/>
                    <a:pt x="220" y="333"/>
                    <a:pt x="220" y="399"/>
                  </a:cubicBezTo>
                  <a:cubicBezTo>
                    <a:pt x="220" y="406"/>
                    <a:pt x="216" y="410"/>
                    <a:pt x="210" y="410"/>
                  </a:cubicBezTo>
                  <a:cubicBezTo>
                    <a:pt x="180" y="410"/>
                    <a:pt x="150" y="410"/>
                    <a:pt x="120" y="409"/>
                  </a:cubicBezTo>
                  <a:cubicBezTo>
                    <a:pt x="113" y="409"/>
                    <a:pt x="110" y="406"/>
                    <a:pt x="110" y="399"/>
                  </a:cubicBezTo>
                  <a:cubicBezTo>
                    <a:pt x="110" y="395"/>
                    <a:pt x="110" y="391"/>
                    <a:pt x="110" y="387"/>
                  </a:cubicBezTo>
                  <a:cubicBezTo>
                    <a:pt x="110" y="381"/>
                    <a:pt x="114" y="378"/>
                    <a:pt x="119" y="378"/>
                  </a:cubicBezTo>
                  <a:cubicBezTo>
                    <a:pt x="130" y="378"/>
                    <a:pt x="141" y="377"/>
                    <a:pt x="152" y="378"/>
                  </a:cubicBezTo>
                  <a:cubicBezTo>
                    <a:pt x="156" y="378"/>
                    <a:pt x="157" y="377"/>
                    <a:pt x="157" y="373"/>
                  </a:cubicBezTo>
                  <a:cubicBezTo>
                    <a:pt x="157" y="324"/>
                    <a:pt x="157" y="275"/>
                    <a:pt x="157" y="226"/>
                  </a:cubicBezTo>
                  <a:cubicBezTo>
                    <a:pt x="157" y="222"/>
                    <a:pt x="155" y="222"/>
                    <a:pt x="151" y="222"/>
                  </a:cubicBezTo>
                  <a:cubicBezTo>
                    <a:pt x="105" y="222"/>
                    <a:pt x="58" y="222"/>
                    <a:pt x="12" y="222"/>
                  </a:cubicBezTo>
                  <a:cubicBezTo>
                    <a:pt x="3" y="222"/>
                    <a:pt x="0" y="218"/>
                    <a:pt x="0" y="209"/>
                  </a:cubicBezTo>
                  <a:cubicBezTo>
                    <a:pt x="0" y="206"/>
                    <a:pt x="0" y="203"/>
                    <a:pt x="0" y="200"/>
                  </a:cubicBezTo>
                  <a:cubicBezTo>
                    <a:pt x="0" y="193"/>
                    <a:pt x="4" y="190"/>
                    <a:pt x="11" y="190"/>
                  </a:cubicBezTo>
                  <a:cubicBezTo>
                    <a:pt x="35" y="190"/>
                    <a:pt x="58" y="190"/>
                    <a:pt x="82" y="190"/>
                  </a:cubicBezTo>
                  <a:cubicBezTo>
                    <a:pt x="98" y="190"/>
                    <a:pt x="113" y="190"/>
                    <a:pt x="129" y="1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248" name="Freeform 7"/>
            <p:cNvSpPr>
              <a:spLocks/>
            </p:cNvSpPr>
            <p:nvPr/>
          </p:nvSpPr>
          <p:spPr bwMode="auto">
            <a:xfrm>
              <a:off x="7831138" y="1360489"/>
              <a:ext cx="236538" cy="458788"/>
            </a:xfrm>
            <a:custGeom>
              <a:avLst/>
              <a:gdLst>
                <a:gd name="T0" fmla="*/ 0 w 157"/>
                <a:gd name="T1" fmla="*/ 112 h 302"/>
                <a:gd name="T2" fmla="*/ 0 w 157"/>
                <a:gd name="T3" fmla="*/ 19 h 302"/>
                <a:gd name="T4" fmla="*/ 20 w 157"/>
                <a:gd name="T5" fmla="*/ 3 h 302"/>
                <a:gd name="T6" fmla="*/ 32 w 157"/>
                <a:gd name="T7" fmla="*/ 19 h 302"/>
                <a:gd name="T8" fmla="*/ 32 w 157"/>
                <a:gd name="T9" fmla="*/ 105 h 302"/>
                <a:gd name="T10" fmla="*/ 32 w 157"/>
                <a:gd name="T11" fmla="*/ 185 h 302"/>
                <a:gd name="T12" fmla="*/ 38 w 157"/>
                <a:gd name="T13" fmla="*/ 190 h 302"/>
                <a:gd name="T14" fmla="*/ 140 w 157"/>
                <a:gd name="T15" fmla="*/ 190 h 302"/>
                <a:gd name="T16" fmla="*/ 157 w 157"/>
                <a:gd name="T17" fmla="*/ 206 h 302"/>
                <a:gd name="T18" fmla="*/ 141 w 157"/>
                <a:gd name="T19" fmla="*/ 222 h 302"/>
                <a:gd name="T20" fmla="*/ 100 w 157"/>
                <a:gd name="T21" fmla="*/ 222 h 302"/>
                <a:gd name="T22" fmla="*/ 94 w 157"/>
                <a:gd name="T23" fmla="*/ 227 h 302"/>
                <a:gd name="T24" fmla="*/ 94 w 157"/>
                <a:gd name="T25" fmla="*/ 264 h 302"/>
                <a:gd name="T26" fmla="*/ 99 w 157"/>
                <a:gd name="T27" fmla="*/ 269 h 302"/>
                <a:gd name="T28" fmla="*/ 111 w 157"/>
                <a:gd name="T29" fmla="*/ 269 h 302"/>
                <a:gd name="T30" fmla="*/ 126 w 157"/>
                <a:gd name="T31" fmla="*/ 283 h 302"/>
                <a:gd name="T32" fmla="*/ 114 w 157"/>
                <a:gd name="T33" fmla="*/ 300 h 302"/>
                <a:gd name="T34" fmla="*/ 95 w 157"/>
                <a:gd name="T35" fmla="*/ 290 h 302"/>
                <a:gd name="T36" fmla="*/ 87 w 157"/>
                <a:gd name="T37" fmla="*/ 285 h 302"/>
                <a:gd name="T38" fmla="*/ 68 w 157"/>
                <a:gd name="T39" fmla="*/ 285 h 302"/>
                <a:gd name="T40" fmla="*/ 63 w 157"/>
                <a:gd name="T41" fmla="*/ 289 h 302"/>
                <a:gd name="T42" fmla="*/ 46 w 157"/>
                <a:gd name="T43" fmla="*/ 300 h 302"/>
                <a:gd name="T44" fmla="*/ 32 w 157"/>
                <a:gd name="T45" fmla="*/ 288 h 302"/>
                <a:gd name="T46" fmla="*/ 40 w 157"/>
                <a:gd name="T47" fmla="*/ 270 h 302"/>
                <a:gd name="T48" fmla="*/ 53 w 157"/>
                <a:gd name="T49" fmla="*/ 269 h 302"/>
                <a:gd name="T50" fmla="*/ 58 w 157"/>
                <a:gd name="T51" fmla="*/ 269 h 302"/>
                <a:gd name="T52" fmla="*/ 63 w 157"/>
                <a:gd name="T53" fmla="*/ 265 h 302"/>
                <a:gd name="T54" fmla="*/ 63 w 157"/>
                <a:gd name="T55" fmla="*/ 226 h 302"/>
                <a:gd name="T56" fmla="*/ 58 w 157"/>
                <a:gd name="T57" fmla="*/ 222 h 302"/>
                <a:gd name="T58" fmla="*/ 17 w 157"/>
                <a:gd name="T59" fmla="*/ 222 h 302"/>
                <a:gd name="T60" fmla="*/ 0 w 157"/>
                <a:gd name="T61" fmla="*/ 205 h 302"/>
                <a:gd name="T62" fmla="*/ 0 w 157"/>
                <a:gd name="T63" fmla="*/ 112 h 302"/>
                <a:gd name="T64" fmla="*/ 0 w 157"/>
                <a:gd name="T65" fmla="*/ 11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302">
                  <a:moveTo>
                    <a:pt x="0" y="112"/>
                  </a:moveTo>
                  <a:cubicBezTo>
                    <a:pt x="0" y="81"/>
                    <a:pt x="0" y="50"/>
                    <a:pt x="0" y="19"/>
                  </a:cubicBezTo>
                  <a:cubicBezTo>
                    <a:pt x="0" y="8"/>
                    <a:pt x="9" y="0"/>
                    <a:pt x="20" y="3"/>
                  </a:cubicBezTo>
                  <a:cubicBezTo>
                    <a:pt x="27" y="5"/>
                    <a:pt x="32" y="10"/>
                    <a:pt x="32" y="19"/>
                  </a:cubicBezTo>
                  <a:cubicBezTo>
                    <a:pt x="32" y="48"/>
                    <a:pt x="32" y="76"/>
                    <a:pt x="32" y="105"/>
                  </a:cubicBezTo>
                  <a:cubicBezTo>
                    <a:pt x="32" y="132"/>
                    <a:pt x="32" y="158"/>
                    <a:pt x="32" y="185"/>
                  </a:cubicBezTo>
                  <a:cubicBezTo>
                    <a:pt x="32" y="189"/>
                    <a:pt x="33" y="190"/>
                    <a:pt x="38" y="190"/>
                  </a:cubicBezTo>
                  <a:cubicBezTo>
                    <a:pt x="72" y="190"/>
                    <a:pt x="106" y="190"/>
                    <a:pt x="140" y="190"/>
                  </a:cubicBezTo>
                  <a:cubicBezTo>
                    <a:pt x="150" y="190"/>
                    <a:pt x="157" y="197"/>
                    <a:pt x="157" y="206"/>
                  </a:cubicBezTo>
                  <a:cubicBezTo>
                    <a:pt x="157" y="216"/>
                    <a:pt x="151" y="222"/>
                    <a:pt x="141" y="222"/>
                  </a:cubicBezTo>
                  <a:cubicBezTo>
                    <a:pt x="127" y="222"/>
                    <a:pt x="114" y="222"/>
                    <a:pt x="100" y="222"/>
                  </a:cubicBezTo>
                  <a:cubicBezTo>
                    <a:pt x="96" y="222"/>
                    <a:pt x="94" y="223"/>
                    <a:pt x="94" y="227"/>
                  </a:cubicBezTo>
                  <a:cubicBezTo>
                    <a:pt x="95" y="239"/>
                    <a:pt x="95" y="252"/>
                    <a:pt x="94" y="264"/>
                  </a:cubicBezTo>
                  <a:cubicBezTo>
                    <a:pt x="94" y="267"/>
                    <a:pt x="96" y="269"/>
                    <a:pt x="99" y="269"/>
                  </a:cubicBezTo>
                  <a:cubicBezTo>
                    <a:pt x="103" y="268"/>
                    <a:pt x="107" y="269"/>
                    <a:pt x="111" y="269"/>
                  </a:cubicBezTo>
                  <a:cubicBezTo>
                    <a:pt x="119" y="269"/>
                    <a:pt x="125" y="275"/>
                    <a:pt x="126" y="283"/>
                  </a:cubicBezTo>
                  <a:cubicBezTo>
                    <a:pt x="127" y="291"/>
                    <a:pt x="121" y="298"/>
                    <a:pt x="114" y="300"/>
                  </a:cubicBezTo>
                  <a:cubicBezTo>
                    <a:pt x="105" y="302"/>
                    <a:pt x="97" y="298"/>
                    <a:pt x="95" y="290"/>
                  </a:cubicBezTo>
                  <a:cubicBezTo>
                    <a:pt x="94" y="285"/>
                    <a:pt x="91" y="285"/>
                    <a:pt x="87" y="285"/>
                  </a:cubicBezTo>
                  <a:cubicBezTo>
                    <a:pt x="81" y="285"/>
                    <a:pt x="75" y="285"/>
                    <a:pt x="68" y="285"/>
                  </a:cubicBezTo>
                  <a:cubicBezTo>
                    <a:pt x="65" y="285"/>
                    <a:pt x="63" y="286"/>
                    <a:pt x="63" y="289"/>
                  </a:cubicBezTo>
                  <a:cubicBezTo>
                    <a:pt x="61" y="296"/>
                    <a:pt x="54" y="301"/>
                    <a:pt x="46" y="300"/>
                  </a:cubicBezTo>
                  <a:cubicBezTo>
                    <a:pt x="39" y="300"/>
                    <a:pt x="33" y="295"/>
                    <a:pt x="32" y="288"/>
                  </a:cubicBezTo>
                  <a:cubicBezTo>
                    <a:pt x="30" y="281"/>
                    <a:pt x="33" y="274"/>
                    <a:pt x="40" y="270"/>
                  </a:cubicBezTo>
                  <a:cubicBezTo>
                    <a:pt x="44" y="268"/>
                    <a:pt x="48" y="269"/>
                    <a:pt x="53" y="269"/>
                  </a:cubicBezTo>
                  <a:cubicBezTo>
                    <a:pt x="54" y="269"/>
                    <a:pt x="56" y="269"/>
                    <a:pt x="58" y="269"/>
                  </a:cubicBezTo>
                  <a:cubicBezTo>
                    <a:pt x="61" y="269"/>
                    <a:pt x="63" y="268"/>
                    <a:pt x="63" y="265"/>
                  </a:cubicBezTo>
                  <a:cubicBezTo>
                    <a:pt x="62" y="252"/>
                    <a:pt x="62" y="239"/>
                    <a:pt x="63" y="226"/>
                  </a:cubicBezTo>
                  <a:cubicBezTo>
                    <a:pt x="63" y="222"/>
                    <a:pt x="61" y="222"/>
                    <a:pt x="58" y="222"/>
                  </a:cubicBezTo>
                  <a:cubicBezTo>
                    <a:pt x="44" y="222"/>
                    <a:pt x="31" y="222"/>
                    <a:pt x="17" y="222"/>
                  </a:cubicBezTo>
                  <a:cubicBezTo>
                    <a:pt x="6" y="222"/>
                    <a:pt x="0" y="216"/>
                    <a:pt x="0" y="205"/>
                  </a:cubicBezTo>
                  <a:cubicBezTo>
                    <a:pt x="0" y="174"/>
                    <a:pt x="0" y="143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  <p:sp>
          <p:nvSpPr>
            <p:cNvPr id="249" name="Freeform 8"/>
            <p:cNvSpPr>
              <a:spLocks/>
            </p:cNvSpPr>
            <p:nvPr/>
          </p:nvSpPr>
          <p:spPr bwMode="auto">
            <a:xfrm>
              <a:off x="7900988" y="1173164"/>
              <a:ext cx="144463" cy="146050"/>
            </a:xfrm>
            <a:custGeom>
              <a:avLst/>
              <a:gdLst>
                <a:gd name="T0" fmla="*/ 1 w 96"/>
                <a:gd name="T1" fmla="*/ 49 h 96"/>
                <a:gd name="T2" fmla="*/ 48 w 96"/>
                <a:gd name="T3" fmla="*/ 1 h 96"/>
                <a:gd name="T4" fmla="*/ 95 w 96"/>
                <a:gd name="T5" fmla="*/ 48 h 96"/>
                <a:gd name="T6" fmla="*/ 48 w 96"/>
                <a:gd name="T7" fmla="*/ 96 h 96"/>
                <a:gd name="T8" fmla="*/ 1 w 96"/>
                <a:gd name="T9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1" y="49"/>
                  </a:moveTo>
                  <a:cubicBezTo>
                    <a:pt x="1" y="22"/>
                    <a:pt x="21" y="1"/>
                    <a:pt x="48" y="1"/>
                  </a:cubicBezTo>
                  <a:cubicBezTo>
                    <a:pt x="74" y="0"/>
                    <a:pt x="96" y="23"/>
                    <a:pt x="95" y="48"/>
                  </a:cubicBezTo>
                  <a:cubicBezTo>
                    <a:pt x="95" y="75"/>
                    <a:pt x="75" y="95"/>
                    <a:pt x="48" y="96"/>
                  </a:cubicBezTo>
                  <a:cubicBezTo>
                    <a:pt x="22" y="96"/>
                    <a:pt x="0" y="74"/>
                    <a:pt x="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21" name="Straight Arrow Connector 120"/>
          <p:cNvCxnSpPr/>
          <p:nvPr/>
        </p:nvCxnSpPr>
        <p:spPr>
          <a:xfrm flipV="1">
            <a:off x="5911508" y="3738870"/>
            <a:ext cx="676656" cy="0"/>
          </a:xfrm>
          <a:prstGeom prst="straightConnector1">
            <a:avLst/>
          </a:prstGeom>
          <a:ln w="12700">
            <a:solidFill>
              <a:srgbClr val="003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5911508" y="3976494"/>
            <a:ext cx="676656" cy="0"/>
          </a:xfrm>
          <a:prstGeom prst="straightConnector1">
            <a:avLst/>
          </a:prstGeom>
          <a:ln w="12700">
            <a:solidFill>
              <a:srgbClr val="003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843"/>
          <p:cNvSpPr>
            <a:spLocks noChangeArrowheads="1"/>
          </p:cNvSpPr>
          <p:nvPr/>
        </p:nvSpPr>
        <p:spPr bwMode="auto">
          <a:xfrm>
            <a:off x="5923158" y="3615077"/>
            <a:ext cx="59137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SSO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4" name="Rectangle 843"/>
          <p:cNvSpPr>
            <a:spLocks noChangeArrowheads="1"/>
          </p:cNvSpPr>
          <p:nvPr/>
        </p:nvSpPr>
        <p:spPr bwMode="auto">
          <a:xfrm>
            <a:off x="5967876" y="3839054"/>
            <a:ext cx="54665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Provision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9399595" y="2951925"/>
            <a:ext cx="0" cy="141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Rectangle 843"/>
          <p:cNvSpPr>
            <a:spLocks noChangeArrowheads="1"/>
          </p:cNvSpPr>
          <p:nvPr/>
        </p:nvSpPr>
        <p:spPr bwMode="auto">
          <a:xfrm>
            <a:off x="9451783" y="3565345"/>
            <a:ext cx="2148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Log </a:t>
            </a:r>
            <a:r>
              <a:rPr lang="en-US" altLang="en-US" sz="700" b="1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</a:t>
            </a:r>
            <a:endParaRPr lang="en-US" altLang="en-US" sz="700" b="1" dirty="0" smtClean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Feed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8789935" y="3571685"/>
            <a:ext cx="0" cy="78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Rectangle 843"/>
          <p:cNvSpPr>
            <a:spLocks noChangeArrowheads="1"/>
          </p:cNvSpPr>
          <p:nvPr/>
        </p:nvSpPr>
        <p:spPr bwMode="auto">
          <a:xfrm>
            <a:off x="8842576" y="3871021"/>
            <a:ext cx="2148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Log </a:t>
            </a:r>
            <a:r>
              <a:rPr lang="en-US" altLang="en-US" sz="700" b="1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</a:t>
            </a:r>
            <a:endParaRPr lang="en-US" altLang="en-US" sz="700" b="1" dirty="0" smtClean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Feed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7960868" y="4062324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1" name="Rectangle 843"/>
          <p:cNvSpPr>
            <a:spLocks noChangeArrowheads="1"/>
          </p:cNvSpPr>
          <p:nvPr/>
        </p:nvSpPr>
        <p:spPr bwMode="auto">
          <a:xfrm>
            <a:off x="8013509" y="4123916"/>
            <a:ext cx="2148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Log </a:t>
            </a:r>
            <a:r>
              <a:rPr lang="en-US" altLang="en-US" sz="700" b="1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</a:t>
            </a:r>
            <a:endParaRPr lang="en-US" altLang="en-US" sz="700" b="1" dirty="0" smtClean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Feed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132" name="Elbow Connector 131"/>
          <p:cNvCxnSpPr/>
          <p:nvPr/>
        </p:nvCxnSpPr>
        <p:spPr>
          <a:xfrm rot="16200000" flipH="1">
            <a:off x="3444636" y="1292006"/>
            <a:ext cx="2423160" cy="5819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Rectangle 843"/>
          <p:cNvSpPr>
            <a:spLocks noChangeArrowheads="1"/>
          </p:cNvSpPr>
          <p:nvPr/>
        </p:nvSpPr>
        <p:spPr bwMode="auto">
          <a:xfrm>
            <a:off x="1911821" y="5269172"/>
            <a:ext cx="4231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Log </a:t>
            </a:r>
            <a:r>
              <a:rPr lang="en-US" altLang="en-US" sz="700" b="1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Feed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10071166" y="4565950"/>
            <a:ext cx="0" cy="5943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923158" y="2241851"/>
            <a:ext cx="640080" cy="0"/>
          </a:xfrm>
          <a:prstGeom prst="straightConnector1">
            <a:avLst/>
          </a:prstGeom>
          <a:ln w="12700">
            <a:solidFill>
              <a:srgbClr val="003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376" y="1871478"/>
            <a:ext cx="1010049" cy="111464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138" name="Rectangle 86"/>
          <p:cNvSpPr>
            <a:spLocks noChangeArrowheads="1"/>
          </p:cNvSpPr>
          <p:nvPr/>
        </p:nvSpPr>
        <p:spPr bwMode="auto">
          <a:xfrm>
            <a:off x="4972183" y="4745816"/>
            <a:ext cx="950976" cy="457200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Azure</a:t>
            </a:r>
            <a:b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Security</a:t>
            </a:r>
          </a:p>
          <a:p>
            <a:pPr algn="ctr"/>
            <a:r>
              <a:rPr lang="en-US" sz="700" dirty="0" smtClean="0">
                <a:solidFill>
                  <a:prstClr val="white"/>
                </a:solidFill>
                <a:cs typeface="Arial" panose="020B0604020202020204" pitchFamily="34" charset="0"/>
              </a:rPr>
              <a:t>Center</a:t>
            </a:r>
            <a:endParaRPr lang="en-US" sz="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rot="16200000">
            <a:off x="3657775" y="4293870"/>
            <a:ext cx="5486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843"/>
          <p:cNvSpPr>
            <a:spLocks noChangeArrowheads="1"/>
          </p:cNvSpPr>
          <p:nvPr/>
        </p:nvSpPr>
        <p:spPr bwMode="auto">
          <a:xfrm>
            <a:off x="3960564" y="4305271"/>
            <a:ext cx="43281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User Feed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63150" y="4006237"/>
            <a:ext cx="0" cy="7315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16819" y="4974416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Rectangle 843"/>
          <p:cNvSpPr>
            <a:spLocks noChangeArrowheads="1"/>
          </p:cNvSpPr>
          <p:nvPr/>
        </p:nvSpPr>
        <p:spPr bwMode="auto">
          <a:xfrm>
            <a:off x="6407961" y="4863130"/>
            <a:ext cx="4231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Log </a:t>
            </a:r>
            <a:r>
              <a:rPr lang="en-US" altLang="en-US" sz="700" b="1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Feed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75" name="Rectangle 843"/>
          <p:cNvSpPr>
            <a:spLocks noChangeArrowheads="1"/>
          </p:cNvSpPr>
          <p:nvPr/>
        </p:nvSpPr>
        <p:spPr bwMode="auto">
          <a:xfrm>
            <a:off x="5524596" y="4302986"/>
            <a:ext cx="214802" cy="21544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Log </a:t>
            </a:r>
            <a:r>
              <a:rPr lang="en-US" altLang="en-US" sz="700" b="1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</a:t>
            </a:r>
            <a:endParaRPr lang="en-US" altLang="en-US" sz="700" b="1" dirty="0" smtClean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 dirty="0" smtClean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Feed</a:t>
            </a:r>
            <a:endParaRPr lang="en-US" altLang="en-US" sz="700" b="1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PMG_Standard_4x3_0922_2015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610" tIns="54610" rIns="54610" bIns="54610" rtlCol="0" anchor="ctr"/>
      <a:lstStyle>
        <a:defPPr algn="l">
          <a:defRPr sz="15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1500" dirty="0" err="1" smtClean="0"/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Screen Standard Template.potx" id="{E88C555A-6975-450A-A1AF-8EB9D3A48468}" vid="{6960880F-7DCF-4945-8654-2620C1BC11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107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KPMG_Standard_4x3_0922_2015</vt:lpstr>
      <vt:lpstr>Conceptual Architecture 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</dc:title>
  <dc:creator>Dennehy, Ruth R</dc:creator>
  <cp:lastModifiedBy>Rajan Behal</cp:lastModifiedBy>
  <cp:revision>131</cp:revision>
  <dcterms:created xsi:type="dcterms:W3CDTF">2020-05-21T21:52:35Z</dcterms:created>
  <dcterms:modified xsi:type="dcterms:W3CDTF">2020-06-01T00:49:49Z</dcterms:modified>
</cp:coreProperties>
</file>