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ha, Shekhar" initials="JS" lastIdx="5" clrIdx="0">
    <p:extLst>
      <p:ext uri="{19B8F6BF-5375-455C-9EA6-DF929625EA0E}">
        <p15:presenceInfo xmlns:p15="http://schemas.microsoft.com/office/powerpoint/2012/main" userId="Jha, Shekhar" providerId="None"/>
      </p:ext>
    </p:extLst>
  </p:cmAuthor>
  <p:cmAuthor id="2" name="Dennehy, Ruth R" initials="DRR" lastIdx="85" clrIdx="1">
    <p:extLst>
      <p:ext uri="{19B8F6BF-5375-455C-9EA6-DF929625EA0E}">
        <p15:presenceInfo xmlns:p15="http://schemas.microsoft.com/office/powerpoint/2012/main" userId="Dennehy, Ruth 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06" autoAdjust="0"/>
    <p:restoredTop sz="94660"/>
  </p:normalViewPr>
  <p:slideViewPr>
    <p:cSldViewPr snapToGrid="0">
      <p:cViewPr varScale="1">
        <p:scale>
          <a:sx n="103" d="100"/>
          <a:sy n="103" d="100"/>
        </p:scale>
        <p:origin x="68" y="3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commentAuthors" Target="commentAuthors.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755358B-C45E-459F-A0C0-39B1BAAF4948}" type="datetimeFigureOut">
              <a:rPr lang="en-US" smtClean="0"/>
              <a:t>5/14/2020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7B5A77-E910-4038-AC60-05D524B8D71A}" type="slidenum">
              <a:rPr lang="en-US" smtClean="0"/>
              <a:t>‹#›</a:t>
            </a:fld>
            <a:endParaRPr lang="en-US"/>
          </a:p>
        </p:txBody>
      </p:sp>
    </p:spTree>
    <p:extLst>
      <p:ext uri="{BB962C8B-B14F-4D97-AF65-F5344CB8AC3E}">
        <p14:creationId xmlns:p14="http://schemas.microsoft.com/office/powerpoint/2010/main" val="17073500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755358B-C45E-459F-A0C0-39B1BAAF4948}" type="datetimeFigureOut">
              <a:rPr lang="en-US" smtClean="0"/>
              <a:t>5/14/2020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7B5A77-E910-4038-AC60-05D524B8D71A}" type="slidenum">
              <a:rPr lang="en-US" smtClean="0"/>
              <a:t>‹#›</a:t>
            </a:fld>
            <a:endParaRPr lang="en-US"/>
          </a:p>
        </p:txBody>
      </p:sp>
    </p:spTree>
    <p:extLst>
      <p:ext uri="{BB962C8B-B14F-4D97-AF65-F5344CB8AC3E}">
        <p14:creationId xmlns:p14="http://schemas.microsoft.com/office/powerpoint/2010/main" val="5862522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755358B-C45E-459F-A0C0-39B1BAAF4948}" type="datetimeFigureOut">
              <a:rPr lang="en-US" smtClean="0"/>
              <a:t>5/14/2020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7B5A77-E910-4038-AC60-05D524B8D71A}" type="slidenum">
              <a:rPr lang="en-US" smtClean="0"/>
              <a:t>‹#›</a:t>
            </a:fld>
            <a:endParaRPr lang="en-US"/>
          </a:p>
        </p:txBody>
      </p:sp>
    </p:spTree>
    <p:extLst>
      <p:ext uri="{BB962C8B-B14F-4D97-AF65-F5344CB8AC3E}">
        <p14:creationId xmlns:p14="http://schemas.microsoft.com/office/powerpoint/2010/main" val="17230072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Only with Supertitle">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noProof="0" smtClean="0"/>
              <a:t>Click to edit Master title style</a:t>
            </a:r>
            <a:endParaRPr lang="en-US" noProof="0" dirty="0"/>
          </a:p>
        </p:txBody>
      </p:sp>
      <p:sp>
        <p:nvSpPr>
          <p:cNvPr id="4" name="Text Placeholder 4"/>
          <p:cNvSpPr>
            <a:spLocks noGrp="1"/>
          </p:cNvSpPr>
          <p:nvPr>
            <p:ph type="body" sz="quarter" idx="12" hasCustomPrompt="1"/>
          </p:nvPr>
        </p:nvSpPr>
        <p:spPr>
          <a:xfrm>
            <a:off x="998400" y="227993"/>
            <a:ext cx="10195200" cy="173736"/>
          </a:xfrm>
        </p:spPr>
        <p:txBody>
          <a:bodyPr anchor="b"/>
          <a:lstStyle>
            <a:lvl1pPr>
              <a:spcAft>
                <a:spcPts val="0"/>
              </a:spcAft>
              <a:defRPr sz="1200"/>
            </a:lvl1pPr>
          </a:lstStyle>
          <a:p>
            <a:pPr lvl="0"/>
            <a:r>
              <a:rPr lang="en-US" dirty="0" smtClean="0"/>
              <a:t>Super title here</a:t>
            </a:r>
          </a:p>
        </p:txBody>
      </p:sp>
    </p:spTree>
    <p:extLst>
      <p:ext uri="{BB962C8B-B14F-4D97-AF65-F5344CB8AC3E}">
        <p14:creationId xmlns:p14="http://schemas.microsoft.com/office/powerpoint/2010/main" val="2259205217"/>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755358B-C45E-459F-A0C0-39B1BAAF4948}" type="datetimeFigureOut">
              <a:rPr lang="en-US" smtClean="0"/>
              <a:t>5/14/2020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7B5A77-E910-4038-AC60-05D524B8D71A}" type="slidenum">
              <a:rPr lang="en-US" smtClean="0"/>
              <a:t>‹#›</a:t>
            </a:fld>
            <a:endParaRPr lang="en-US"/>
          </a:p>
        </p:txBody>
      </p:sp>
    </p:spTree>
    <p:extLst>
      <p:ext uri="{BB962C8B-B14F-4D97-AF65-F5344CB8AC3E}">
        <p14:creationId xmlns:p14="http://schemas.microsoft.com/office/powerpoint/2010/main" val="40785847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755358B-C45E-459F-A0C0-39B1BAAF4948}" type="datetimeFigureOut">
              <a:rPr lang="en-US" smtClean="0"/>
              <a:t>5/14/2020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7B5A77-E910-4038-AC60-05D524B8D71A}" type="slidenum">
              <a:rPr lang="en-US" smtClean="0"/>
              <a:t>‹#›</a:t>
            </a:fld>
            <a:endParaRPr lang="en-US"/>
          </a:p>
        </p:txBody>
      </p:sp>
    </p:spTree>
    <p:extLst>
      <p:ext uri="{BB962C8B-B14F-4D97-AF65-F5344CB8AC3E}">
        <p14:creationId xmlns:p14="http://schemas.microsoft.com/office/powerpoint/2010/main" val="5583673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755358B-C45E-459F-A0C0-39B1BAAF4948}" type="datetimeFigureOut">
              <a:rPr lang="en-US" smtClean="0"/>
              <a:t>5/14/2020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7B5A77-E910-4038-AC60-05D524B8D71A}" type="slidenum">
              <a:rPr lang="en-US" smtClean="0"/>
              <a:t>‹#›</a:t>
            </a:fld>
            <a:endParaRPr lang="en-US"/>
          </a:p>
        </p:txBody>
      </p:sp>
    </p:spTree>
    <p:extLst>
      <p:ext uri="{BB962C8B-B14F-4D97-AF65-F5344CB8AC3E}">
        <p14:creationId xmlns:p14="http://schemas.microsoft.com/office/powerpoint/2010/main" val="21738773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755358B-C45E-459F-A0C0-39B1BAAF4948}" type="datetimeFigureOut">
              <a:rPr lang="en-US" smtClean="0"/>
              <a:t>5/14/2020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37B5A77-E910-4038-AC60-05D524B8D71A}" type="slidenum">
              <a:rPr lang="en-US" smtClean="0"/>
              <a:t>‹#›</a:t>
            </a:fld>
            <a:endParaRPr lang="en-US"/>
          </a:p>
        </p:txBody>
      </p:sp>
    </p:spTree>
    <p:extLst>
      <p:ext uri="{BB962C8B-B14F-4D97-AF65-F5344CB8AC3E}">
        <p14:creationId xmlns:p14="http://schemas.microsoft.com/office/powerpoint/2010/main" val="34336005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755358B-C45E-459F-A0C0-39B1BAAF4948}" type="datetimeFigureOut">
              <a:rPr lang="en-US" smtClean="0"/>
              <a:t>5/14/2020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37B5A77-E910-4038-AC60-05D524B8D71A}" type="slidenum">
              <a:rPr lang="en-US" smtClean="0"/>
              <a:t>‹#›</a:t>
            </a:fld>
            <a:endParaRPr lang="en-US"/>
          </a:p>
        </p:txBody>
      </p:sp>
    </p:spTree>
    <p:extLst>
      <p:ext uri="{BB962C8B-B14F-4D97-AF65-F5344CB8AC3E}">
        <p14:creationId xmlns:p14="http://schemas.microsoft.com/office/powerpoint/2010/main" val="41583654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55358B-C45E-459F-A0C0-39B1BAAF4948}" type="datetimeFigureOut">
              <a:rPr lang="en-US" smtClean="0"/>
              <a:t>5/14/2020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37B5A77-E910-4038-AC60-05D524B8D71A}" type="slidenum">
              <a:rPr lang="en-US" smtClean="0"/>
              <a:t>‹#›</a:t>
            </a:fld>
            <a:endParaRPr lang="en-US"/>
          </a:p>
        </p:txBody>
      </p:sp>
    </p:spTree>
    <p:extLst>
      <p:ext uri="{BB962C8B-B14F-4D97-AF65-F5344CB8AC3E}">
        <p14:creationId xmlns:p14="http://schemas.microsoft.com/office/powerpoint/2010/main" val="20467633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755358B-C45E-459F-A0C0-39B1BAAF4948}" type="datetimeFigureOut">
              <a:rPr lang="en-US" smtClean="0"/>
              <a:t>5/14/2020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7B5A77-E910-4038-AC60-05D524B8D71A}" type="slidenum">
              <a:rPr lang="en-US" smtClean="0"/>
              <a:t>‹#›</a:t>
            </a:fld>
            <a:endParaRPr lang="en-US"/>
          </a:p>
        </p:txBody>
      </p:sp>
    </p:spTree>
    <p:extLst>
      <p:ext uri="{BB962C8B-B14F-4D97-AF65-F5344CB8AC3E}">
        <p14:creationId xmlns:p14="http://schemas.microsoft.com/office/powerpoint/2010/main" val="11986204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755358B-C45E-459F-A0C0-39B1BAAF4948}" type="datetimeFigureOut">
              <a:rPr lang="en-US" smtClean="0"/>
              <a:t>5/14/2020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7B5A77-E910-4038-AC60-05D524B8D71A}" type="slidenum">
              <a:rPr lang="en-US" smtClean="0"/>
              <a:t>‹#›</a:t>
            </a:fld>
            <a:endParaRPr lang="en-US"/>
          </a:p>
        </p:txBody>
      </p:sp>
    </p:spTree>
    <p:extLst>
      <p:ext uri="{BB962C8B-B14F-4D97-AF65-F5344CB8AC3E}">
        <p14:creationId xmlns:p14="http://schemas.microsoft.com/office/powerpoint/2010/main" val="39423136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755358B-C45E-459F-A0C0-39B1BAAF4948}" type="datetimeFigureOut">
              <a:rPr lang="en-US" smtClean="0"/>
              <a:t>5/14/2020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37B5A77-E910-4038-AC60-05D524B8D71A}" type="slidenum">
              <a:rPr lang="en-US" smtClean="0"/>
              <a:t>‹#›</a:t>
            </a:fld>
            <a:endParaRPr lang="en-US"/>
          </a:p>
        </p:txBody>
      </p:sp>
    </p:spTree>
    <p:extLst>
      <p:ext uri="{BB962C8B-B14F-4D97-AF65-F5344CB8AC3E}">
        <p14:creationId xmlns:p14="http://schemas.microsoft.com/office/powerpoint/2010/main" val="21356718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 name="TextBox 256"/>
          <p:cNvSpPr txBox="1"/>
          <p:nvPr/>
        </p:nvSpPr>
        <p:spPr>
          <a:xfrm>
            <a:off x="8762999" y="1321350"/>
            <a:ext cx="2430959" cy="4657685"/>
          </a:xfrm>
          <a:prstGeom prst="rect">
            <a:avLst/>
          </a:prstGeom>
          <a:noFill/>
        </p:spPr>
        <p:txBody>
          <a:bodyPr wrap="square" lIns="0" tIns="0" rIns="0" bIns="0" rtlCol="0">
            <a:spAutoFit/>
          </a:bodyPr>
          <a:lstStyle/>
          <a:p>
            <a:pPr>
              <a:spcAft>
                <a:spcPts val="450"/>
              </a:spcAft>
            </a:pPr>
            <a:r>
              <a:rPr lang="en-US" sz="1100" dirty="0">
                <a:solidFill>
                  <a:srgbClr val="483698"/>
                </a:solidFill>
              </a:rPr>
              <a:t>Azure AD is the centralized authentication and authorization provider that provides the authentication features likes MFA, Conditional and Risk based access along with support of federated Single Sign On protocols like SAML, OpenID Connect. </a:t>
            </a:r>
          </a:p>
          <a:p>
            <a:pPr>
              <a:spcAft>
                <a:spcPts val="450"/>
              </a:spcAft>
            </a:pPr>
            <a:r>
              <a:rPr lang="en-US" sz="1100" dirty="0">
                <a:solidFill>
                  <a:srgbClr val="483698"/>
                </a:solidFill>
              </a:rPr>
              <a:t>It’s profile based provisioning capability enables support of simple request approval use cases.</a:t>
            </a:r>
          </a:p>
          <a:p>
            <a:pPr>
              <a:spcAft>
                <a:spcPts val="450"/>
              </a:spcAft>
            </a:pPr>
            <a:r>
              <a:rPr lang="en-US" sz="1100" dirty="0">
                <a:solidFill>
                  <a:srgbClr val="483698"/>
                </a:solidFill>
              </a:rPr>
              <a:t>Out of box integration with SaaS applications for Single Sign On and provisioning enables Azure AD to operate as a provisioning solution. Azure PIM in combination with RBAC provides the privileged identity management capability . </a:t>
            </a:r>
          </a:p>
          <a:p>
            <a:pPr>
              <a:spcAft>
                <a:spcPts val="450"/>
              </a:spcAft>
            </a:pPr>
            <a:r>
              <a:rPr lang="en-US" sz="1100" dirty="0">
                <a:solidFill>
                  <a:srgbClr val="483698"/>
                </a:solidFill>
              </a:rPr>
              <a:t>Integration with HR systems like Workday enables Azure AD to provide a comprehensive identity management platform.</a:t>
            </a:r>
          </a:p>
          <a:p>
            <a:pPr>
              <a:spcAft>
                <a:spcPts val="450"/>
              </a:spcAft>
            </a:pPr>
            <a:r>
              <a:rPr lang="en-US" sz="1100" dirty="0">
                <a:solidFill>
                  <a:srgbClr val="483698"/>
                </a:solidFill>
              </a:rPr>
              <a:t>Azure Sentinel provides the monitoring, reporting and threat detection capability across the identity and access management landscape. </a:t>
            </a:r>
          </a:p>
        </p:txBody>
      </p:sp>
      <p:sp>
        <p:nvSpPr>
          <p:cNvPr id="240" name="Rectangle 239"/>
          <p:cNvSpPr/>
          <p:nvPr/>
        </p:nvSpPr>
        <p:spPr>
          <a:xfrm>
            <a:off x="998398" y="1321349"/>
            <a:ext cx="7621727" cy="4555575"/>
          </a:xfrm>
          <a:prstGeom prst="rect">
            <a:avLst/>
          </a:prstGeom>
          <a:solidFill>
            <a:schemeClr val="bg1">
              <a:alpha val="0"/>
            </a:schemeClr>
          </a:solidFill>
          <a:ln w="6350">
            <a:solidFill>
              <a:srgbClr val="00338D"/>
            </a:solidFill>
          </a:ln>
        </p:spPr>
        <p:style>
          <a:lnRef idx="2">
            <a:schemeClr val="accent1">
              <a:shade val="50000"/>
            </a:schemeClr>
          </a:lnRef>
          <a:fillRef idx="1">
            <a:schemeClr val="accent1"/>
          </a:fillRef>
          <a:effectRef idx="0">
            <a:schemeClr val="accent1"/>
          </a:effectRef>
          <a:fontRef idx="minor">
            <a:schemeClr val="lt1"/>
          </a:fontRef>
        </p:style>
        <p:txBody>
          <a:bodyPr lIns="40958" tIns="40958" rIns="40958" bIns="40958" rtlCol="0" anchor="ctr"/>
          <a:lstStyle/>
          <a:p>
            <a:endParaRPr lang="en-US" sz="900" dirty="0">
              <a:solidFill>
                <a:prstClr val="white"/>
              </a:solidFill>
            </a:endParaRPr>
          </a:p>
        </p:txBody>
      </p:sp>
      <p:sp>
        <p:nvSpPr>
          <p:cNvPr id="2" name="Title 1">
            <a:extLst>
              <a:ext uri="{FF2B5EF4-FFF2-40B4-BE49-F238E27FC236}">
                <a16:creationId xmlns="" xmlns:a16="http://schemas.microsoft.com/office/drawing/2014/main" id="{E3AC985B-396C-4632-BAFD-683634FFED57}"/>
              </a:ext>
            </a:extLst>
          </p:cNvPr>
          <p:cNvSpPr>
            <a:spLocks noGrp="1"/>
          </p:cNvSpPr>
          <p:nvPr>
            <p:ph type="title"/>
          </p:nvPr>
        </p:nvSpPr>
        <p:spPr>
          <a:xfrm>
            <a:off x="998400" y="431800"/>
            <a:ext cx="10195200" cy="533400"/>
          </a:xfrm>
        </p:spPr>
        <p:txBody>
          <a:bodyPr>
            <a:normAutofit fontScale="90000"/>
          </a:bodyPr>
          <a:lstStyle/>
          <a:p>
            <a:r>
              <a:rPr lang="en-US" dirty="0"/>
              <a:t>Identity &amp; access management</a:t>
            </a:r>
          </a:p>
        </p:txBody>
      </p:sp>
      <p:sp>
        <p:nvSpPr>
          <p:cNvPr id="3" name="Text Placeholder 2">
            <a:extLst>
              <a:ext uri="{FF2B5EF4-FFF2-40B4-BE49-F238E27FC236}">
                <a16:creationId xmlns="" xmlns:a16="http://schemas.microsoft.com/office/drawing/2014/main" id="{5566EF6F-D879-4175-BC50-E574BCBBA212}"/>
              </a:ext>
            </a:extLst>
          </p:cNvPr>
          <p:cNvSpPr>
            <a:spLocks noGrp="1"/>
          </p:cNvSpPr>
          <p:nvPr>
            <p:ph type="body" sz="quarter" idx="12"/>
          </p:nvPr>
        </p:nvSpPr>
        <p:spPr/>
        <p:txBody>
          <a:bodyPr>
            <a:normAutofit fontScale="55000" lnSpcReduction="20000"/>
          </a:bodyPr>
          <a:lstStyle/>
          <a:p>
            <a:pPr marL="0" indent="0">
              <a:buNone/>
            </a:pPr>
            <a:r>
              <a:rPr lang="en-US" dirty="0"/>
              <a:t>Reference architecture</a:t>
            </a:r>
          </a:p>
        </p:txBody>
      </p:sp>
      <p:sp>
        <p:nvSpPr>
          <p:cNvPr id="85" name="Rectangle 843"/>
          <p:cNvSpPr>
            <a:spLocks noChangeArrowheads="1"/>
          </p:cNvSpPr>
          <p:nvPr/>
        </p:nvSpPr>
        <p:spPr bwMode="auto">
          <a:xfrm>
            <a:off x="5321208" y="1660000"/>
            <a:ext cx="480902"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lgn="l" eaLnBrk="0" hangingPunct="0">
              <a:defRPr>
                <a:solidFill>
                  <a:schemeClr val="tx1"/>
                </a:solidFill>
                <a:latin typeface="Arial" panose="020B0604020202020204" pitchFamily="34" charset="0"/>
              </a:defRPr>
            </a:lvl1pPr>
            <a:lvl2pPr algn="l" eaLnBrk="0" hangingPunct="0">
              <a:defRPr>
                <a:solidFill>
                  <a:schemeClr val="tx1"/>
                </a:solidFill>
                <a:latin typeface="Arial" panose="020B0604020202020204" pitchFamily="34" charset="0"/>
              </a:defRPr>
            </a:lvl2pPr>
            <a:lvl3pPr algn="l" eaLnBrk="0" hangingPunct="0">
              <a:defRPr>
                <a:solidFill>
                  <a:schemeClr val="tx1"/>
                </a:solidFill>
                <a:latin typeface="Arial" panose="020B0604020202020204" pitchFamily="34" charset="0"/>
              </a:defRPr>
            </a:lvl3pPr>
            <a:lvl4pPr algn="l" eaLnBrk="0" hangingPunct="0">
              <a:defRPr>
                <a:solidFill>
                  <a:schemeClr val="tx1"/>
                </a:solidFill>
                <a:latin typeface="Arial" panose="020B0604020202020204" pitchFamily="34" charset="0"/>
              </a:defRPr>
            </a:lvl4pPr>
            <a:lvl5pPr algn="l"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ctr" defTabSz="914378" fontAlgn="base"/>
            <a:r>
              <a:rPr lang="en-US" altLang="en-US" sz="900" b="1" dirty="0">
                <a:solidFill>
                  <a:srgbClr val="000000"/>
                </a:solidFill>
                <a:latin typeface="+mn-lt"/>
                <a:cs typeface="Arial" panose="020B0604020202020204" pitchFamily="34" charset="0"/>
              </a:rPr>
              <a:t>Log feed</a:t>
            </a:r>
          </a:p>
        </p:txBody>
      </p:sp>
      <p:grpSp>
        <p:nvGrpSpPr>
          <p:cNvPr id="4" name="Group 3">
            <a:extLst>
              <a:ext uri="{FF2B5EF4-FFF2-40B4-BE49-F238E27FC236}">
                <a16:creationId xmlns="" xmlns:a16="http://schemas.microsoft.com/office/drawing/2014/main" id="{7C649120-2C6A-48E6-A31E-870E065F9291}"/>
              </a:ext>
            </a:extLst>
          </p:cNvPr>
          <p:cNvGrpSpPr/>
          <p:nvPr/>
        </p:nvGrpSpPr>
        <p:grpSpPr>
          <a:xfrm>
            <a:off x="1026083" y="1401963"/>
            <a:ext cx="7541656" cy="4437137"/>
            <a:chOff x="1097294" y="1834671"/>
            <a:chExt cx="7221433" cy="3984604"/>
          </a:xfrm>
        </p:grpSpPr>
        <p:sp>
          <p:nvSpPr>
            <p:cNvPr id="9" name="Rectangle 8"/>
            <p:cNvSpPr/>
            <p:nvPr/>
          </p:nvSpPr>
          <p:spPr>
            <a:xfrm>
              <a:off x="2970602" y="2551700"/>
              <a:ext cx="2254829" cy="1964117"/>
            </a:xfrm>
            <a:prstGeom prst="rect">
              <a:avLst/>
            </a:prstGeom>
            <a:solidFill>
              <a:srgbClr val="FDD08D">
                <a:alpha val="0"/>
              </a:srgbClr>
            </a:solidFill>
            <a:ln w="6350">
              <a:solidFill>
                <a:srgbClr val="00338D"/>
              </a:solidFill>
            </a:ln>
          </p:spPr>
          <p:style>
            <a:lnRef idx="2">
              <a:schemeClr val="accent1">
                <a:shade val="50000"/>
              </a:schemeClr>
            </a:lnRef>
            <a:fillRef idx="1">
              <a:schemeClr val="accent1"/>
            </a:fillRef>
            <a:effectRef idx="0">
              <a:schemeClr val="accent1"/>
            </a:effectRef>
            <a:fontRef idx="minor">
              <a:schemeClr val="lt1"/>
            </a:fontRef>
          </p:style>
          <p:txBody>
            <a:bodyPr lIns="40958" tIns="40958" rIns="40958" bIns="40958" rtlCol="0" anchor="t"/>
            <a:lstStyle/>
            <a:p>
              <a:pPr defTabSz="914378" fontAlgn="base"/>
              <a:r>
                <a:rPr lang="en-US" altLang="en-US" sz="900" b="1" dirty="0">
                  <a:solidFill>
                    <a:srgbClr val="000000"/>
                  </a:solidFill>
                  <a:cs typeface="Arial" panose="020B0604020202020204" pitchFamily="34" charset="0"/>
                </a:rPr>
                <a:t>Azure Tenant</a:t>
              </a:r>
            </a:p>
          </p:txBody>
        </p:sp>
        <p:sp>
          <p:nvSpPr>
            <p:cNvPr id="7" name="Rectangle 6"/>
            <p:cNvSpPr/>
            <p:nvPr/>
          </p:nvSpPr>
          <p:spPr>
            <a:xfrm>
              <a:off x="2963711" y="4936415"/>
              <a:ext cx="4988486" cy="882860"/>
            </a:xfrm>
            <a:prstGeom prst="rect">
              <a:avLst/>
            </a:prstGeom>
            <a:solidFill>
              <a:schemeClr val="accent1">
                <a:alpha val="0"/>
              </a:schemeClr>
            </a:solidFill>
            <a:ln w="6350">
              <a:solidFill>
                <a:srgbClr val="00338D"/>
              </a:solidFill>
            </a:ln>
          </p:spPr>
          <p:style>
            <a:lnRef idx="2">
              <a:schemeClr val="accent1">
                <a:shade val="50000"/>
              </a:schemeClr>
            </a:lnRef>
            <a:fillRef idx="1">
              <a:schemeClr val="accent1"/>
            </a:fillRef>
            <a:effectRef idx="0">
              <a:schemeClr val="accent1"/>
            </a:effectRef>
            <a:fontRef idx="minor">
              <a:schemeClr val="lt1"/>
            </a:fontRef>
          </p:style>
          <p:txBody>
            <a:bodyPr lIns="40958" tIns="40958" rIns="40958" bIns="40958" rtlCol="0" anchor="b"/>
            <a:lstStyle/>
            <a:p>
              <a:pPr defTabSz="914378" fontAlgn="base"/>
              <a:r>
                <a:rPr lang="en-US" altLang="en-US" sz="900" b="1" dirty="0">
                  <a:solidFill>
                    <a:srgbClr val="000000"/>
                  </a:solidFill>
                  <a:cs typeface="Arial" panose="020B0604020202020204" pitchFamily="34" charset="0"/>
                </a:rPr>
                <a:t>On-premise</a:t>
              </a:r>
            </a:p>
          </p:txBody>
        </p:sp>
        <p:sp>
          <p:nvSpPr>
            <p:cNvPr id="112" name="Freeform 5"/>
            <p:cNvSpPr>
              <a:spLocks/>
            </p:cNvSpPr>
            <p:nvPr/>
          </p:nvSpPr>
          <p:spPr bwMode="auto">
            <a:xfrm>
              <a:off x="1487792" y="3359032"/>
              <a:ext cx="213226" cy="293033"/>
            </a:xfrm>
            <a:custGeom>
              <a:avLst/>
              <a:gdLst>
                <a:gd name="T0" fmla="*/ 1 w 205"/>
                <a:gd name="T1" fmla="*/ 95 h 315"/>
                <a:gd name="T2" fmla="*/ 1 w 205"/>
                <a:gd name="T3" fmla="*/ 32 h 315"/>
                <a:gd name="T4" fmla="*/ 32 w 205"/>
                <a:gd name="T5" fmla="*/ 1 h 315"/>
                <a:gd name="T6" fmla="*/ 54 w 205"/>
                <a:gd name="T7" fmla="*/ 1 h 315"/>
                <a:gd name="T8" fmla="*/ 79 w 205"/>
                <a:gd name="T9" fmla="*/ 8 h 315"/>
                <a:gd name="T10" fmla="*/ 117 w 205"/>
                <a:gd name="T11" fmla="*/ 31 h 315"/>
                <a:gd name="T12" fmla="*/ 124 w 205"/>
                <a:gd name="T13" fmla="*/ 32 h 315"/>
                <a:gd name="T14" fmla="*/ 166 w 205"/>
                <a:gd name="T15" fmla="*/ 32 h 315"/>
                <a:gd name="T16" fmla="*/ 189 w 205"/>
                <a:gd name="T17" fmla="*/ 55 h 315"/>
                <a:gd name="T18" fmla="*/ 167 w 205"/>
                <a:gd name="T19" fmla="*/ 79 h 315"/>
                <a:gd name="T20" fmla="*/ 111 w 205"/>
                <a:gd name="T21" fmla="*/ 80 h 315"/>
                <a:gd name="T22" fmla="*/ 97 w 205"/>
                <a:gd name="T23" fmla="*/ 75 h 315"/>
                <a:gd name="T24" fmla="*/ 84 w 205"/>
                <a:gd name="T25" fmla="*/ 66 h 315"/>
                <a:gd name="T26" fmla="*/ 80 w 205"/>
                <a:gd name="T27" fmla="*/ 69 h 315"/>
                <a:gd name="T28" fmla="*/ 80 w 205"/>
                <a:gd name="T29" fmla="*/ 137 h 315"/>
                <a:gd name="T30" fmla="*/ 85 w 205"/>
                <a:gd name="T31" fmla="*/ 142 h 315"/>
                <a:gd name="T32" fmla="*/ 139 w 205"/>
                <a:gd name="T33" fmla="*/ 142 h 315"/>
                <a:gd name="T34" fmla="*/ 172 w 205"/>
                <a:gd name="T35" fmla="*/ 162 h 315"/>
                <a:gd name="T36" fmla="*/ 174 w 205"/>
                <a:gd name="T37" fmla="*/ 174 h 315"/>
                <a:gd name="T38" fmla="*/ 174 w 205"/>
                <a:gd name="T39" fmla="*/ 276 h 315"/>
                <a:gd name="T40" fmla="*/ 181 w 205"/>
                <a:gd name="T41" fmla="*/ 283 h 315"/>
                <a:gd name="T42" fmla="*/ 190 w 205"/>
                <a:gd name="T43" fmla="*/ 283 h 315"/>
                <a:gd name="T44" fmla="*/ 205 w 205"/>
                <a:gd name="T45" fmla="*/ 297 h 315"/>
                <a:gd name="T46" fmla="*/ 191 w 205"/>
                <a:gd name="T47" fmla="*/ 314 h 315"/>
                <a:gd name="T48" fmla="*/ 140 w 205"/>
                <a:gd name="T49" fmla="*/ 314 h 315"/>
                <a:gd name="T50" fmla="*/ 126 w 205"/>
                <a:gd name="T51" fmla="*/ 298 h 315"/>
                <a:gd name="T52" fmla="*/ 126 w 205"/>
                <a:gd name="T53" fmla="*/ 230 h 315"/>
                <a:gd name="T54" fmla="*/ 126 w 205"/>
                <a:gd name="T55" fmla="*/ 195 h 315"/>
                <a:gd name="T56" fmla="*/ 121 w 205"/>
                <a:gd name="T57" fmla="*/ 189 h 315"/>
                <a:gd name="T58" fmla="*/ 35 w 205"/>
                <a:gd name="T59" fmla="*/ 189 h 315"/>
                <a:gd name="T60" fmla="*/ 1 w 205"/>
                <a:gd name="T61" fmla="*/ 156 h 315"/>
                <a:gd name="T62" fmla="*/ 1 w 205"/>
                <a:gd name="T63" fmla="*/ 95 h 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05" h="315">
                  <a:moveTo>
                    <a:pt x="1" y="95"/>
                  </a:moveTo>
                  <a:cubicBezTo>
                    <a:pt x="1" y="74"/>
                    <a:pt x="1" y="53"/>
                    <a:pt x="1" y="32"/>
                  </a:cubicBezTo>
                  <a:cubicBezTo>
                    <a:pt x="1" y="14"/>
                    <a:pt x="15" y="1"/>
                    <a:pt x="32" y="1"/>
                  </a:cubicBezTo>
                  <a:cubicBezTo>
                    <a:pt x="40" y="1"/>
                    <a:pt x="47" y="1"/>
                    <a:pt x="54" y="1"/>
                  </a:cubicBezTo>
                  <a:cubicBezTo>
                    <a:pt x="63" y="0"/>
                    <a:pt x="72" y="3"/>
                    <a:pt x="79" y="8"/>
                  </a:cubicBezTo>
                  <a:cubicBezTo>
                    <a:pt x="92" y="15"/>
                    <a:pt x="105" y="23"/>
                    <a:pt x="117" y="31"/>
                  </a:cubicBezTo>
                  <a:cubicBezTo>
                    <a:pt x="119" y="32"/>
                    <a:pt x="122" y="32"/>
                    <a:pt x="124" y="32"/>
                  </a:cubicBezTo>
                  <a:cubicBezTo>
                    <a:pt x="138" y="32"/>
                    <a:pt x="152" y="32"/>
                    <a:pt x="166" y="32"/>
                  </a:cubicBezTo>
                  <a:cubicBezTo>
                    <a:pt x="179" y="32"/>
                    <a:pt x="189" y="42"/>
                    <a:pt x="189" y="55"/>
                  </a:cubicBezTo>
                  <a:cubicBezTo>
                    <a:pt x="189" y="69"/>
                    <a:pt x="180" y="79"/>
                    <a:pt x="167" y="79"/>
                  </a:cubicBezTo>
                  <a:cubicBezTo>
                    <a:pt x="148" y="80"/>
                    <a:pt x="130" y="80"/>
                    <a:pt x="111" y="80"/>
                  </a:cubicBezTo>
                  <a:cubicBezTo>
                    <a:pt x="106" y="80"/>
                    <a:pt x="102" y="77"/>
                    <a:pt x="97" y="75"/>
                  </a:cubicBezTo>
                  <a:cubicBezTo>
                    <a:pt x="93" y="72"/>
                    <a:pt x="88" y="69"/>
                    <a:pt x="84" y="66"/>
                  </a:cubicBezTo>
                  <a:cubicBezTo>
                    <a:pt x="80" y="64"/>
                    <a:pt x="80" y="65"/>
                    <a:pt x="80" y="69"/>
                  </a:cubicBezTo>
                  <a:cubicBezTo>
                    <a:pt x="80" y="91"/>
                    <a:pt x="80" y="114"/>
                    <a:pt x="80" y="137"/>
                  </a:cubicBezTo>
                  <a:cubicBezTo>
                    <a:pt x="80" y="141"/>
                    <a:pt x="81" y="142"/>
                    <a:pt x="85" y="142"/>
                  </a:cubicBezTo>
                  <a:cubicBezTo>
                    <a:pt x="103" y="142"/>
                    <a:pt x="121" y="142"/>
                    <a:pt x="139" y="142"/>
                  </a:cubicBezTo>
                  <a:cubicBezTo>
                    <a:pt x="156" y="142"/>
                    <a:pt x="166" y="148"/>
                    <a:pt x="172" y="162"/>
                  </a:cubicBezTo>
                  <a:cubicBezTo>
                    <a:pt x="173" y="166"/>
                    <a:pt x="174" y="170"/>
                    <a:pt x="174" y="174"/>
                  </a:cubicBezTo>
                  <a:cubicBezTo>
                    <a:pt x="174" y="208"/>
                    <a:pt x="174" y="242"/>
                    <a:pt x="174" y="276"/>
                  </a:cubicBezTo>
                  <a:cubicBezTo>
                    <a:pt x="174" y="283"/>
                    <a:pt x="174" y="283"/>
                    <a:pt x="181" y="283"/>
                  </a:cubicBezTo>
                  <a:cubicBezTo>
                    <a:pt x="184" y="283"/>
                    <a:pt x="187" y="283"/>
                    <a:pt x="190" y="283"/>
                  </a:cubicBezTo>
                  <a:cubicBezTo>
                    <a:pt x="198" y="283"/>
                    <a:pt x="205" y="289"/>
                    <a:pt x="205" y="297"/>
                  </a:cubicBezTo>
                  <a:cubicBezTo>
                    <a:pt x="205" y="307"/>
                    <a:pt x="200" y="314"/>
                    <a:pt x="191" y="314"/>
                  </a:cubicBezTo>
                  <a:cubicBezTo>
                    <a:pt x="174" y="315"/>
                    <a:pt x="157" y="315"/>
                    <a:pt x="140" y="314"/>
                  </a:cubicBezTo>
                  <a:cubicBezTo>
                    <a:pt x="132" y="314"/>
                    <a:pt x="126" y="307"/>
                    <a:pt x="126" y="298"/>
                  </a:cubicBezTo>
                  <a:cubicBezTo>
                    <a:pt x="126" y="276"/>
                    <a:pt x="126" y="253"/>
                    <a:pt x="126" y="230"/>
                  </a:cubicBezTo>
                  <a:cubicBezTo>
                    <a:pt x="126" y="218"/>
                    <a:pt x="126" y="206"/>
                    <a:pt x="126" y="195"/>
                  </a:cubicBezTo>
                  <a:cubicBezTo>
                    <a:pt x="126" y="190"/>
                    <a:pt x="125" y="189"/>
                    <a:pt x="121" y="189"/>
                  </a:cubicBezTo>
                  <a:cubicBezTo>
                    <a:pt x="92" y="189"/>
                    <a:pt x="63" y="189"/>
                    <a:pt x="35" y="189"/>
                  </a:cubicBezTo>
                  <a:cubicBezTo>
                    <a:pt x="15" y="190"/>
                    <a:pt x="0" y="173"/>
                    <a:pt x="1" y="156"/>
                  </a:cubicBezTo>
                  <a:cubicBezTo>
                    <a:pt x="2" y="135"/>
                    <a:pt x="1" y="115"/>
                    <a:pt x="1" y="95"/>
                  </a:cubicBezTo>
                  <a:close/>
                </a:path>
              </a:pathLst>
            </a:custGeom>
            <a:solidFill>
              <a:srgbClr val="00338D"/>
            </a:solidFill>
            <a:ln>
              <a:noFill/>
            </a:ln>
          </p:spPr>
          <p:txBody>
            <a:bodyPr vert="horz" wrap="square" lIns="46759" tIns="23380" rIns="46759" bIns="23380" numCol="1" anchor="t" anchorCtr="0" compatLnSpc="1">
              <a:prstTxWarp prst="textNoShape">
                <a:avLst/>
              </a:prstTxWarp>
            </a:bodyPr>
            <a:lstStyle/>
            <a:p>
              <a:endParaRPr lang="en-US" sz="900" dirty="0">
                <a:solidFill>
                  <a:srgbClr val="000000"/>
                </a:solidFill>
              </a:endParaRPr>
            </a:p>
          </p:txBody>
        </p:sp>
        <p:sp>
          <p:nvSpPr>
            <p:cNvPr id="113" name="Freeform 6"/>
            <p:cNvSpPr>
              <a:spLocks/>
            </p:cNvSpPr>
            <p:nvPr/>
          </p:nvSpPr>
          <p:spPr bwMode="auto">
            <a:xfrm>
              <a:off x="1619008" y="3270441"/>
              <a:ext cx="229627" cy="381624"/>
            </a:xfrm>
            <a:custGeom>
              <a:avLst/>
              <a:gdLst>
                <a:gd name="T0" fmla="*/ 129 w 220"/>
                <a:gd name="T1" fmla="*/ 190 h 410"/>
                <a:gd name="T2" fmla="*/ 127 w 220"/>
                <a:gd name="T3" fmla="*/ 178 h 410"/>
                <a:gd name="T4" fmla="*/ 136 w 220"/>
                <a:gd name="T5" fmla="*/ 174 h 410"/>
                <a:gd name="T6" fmla="*/ 152 w 220"/>
                <a:gd name="T7" fmla="*/ 174 h 410"/>
                <a:gd name="T8" fmla="*/ 157 w 220"/>
                <a:gd name="T9" fmla="*/ 170 h 410"/>
                <a:gd name="T10" fmla="*/ 157 w 220"/>
                <a:gd name="T11" fmla="*/ 120 h 410"/>
                <a:gd name="T12" fmla="*/ 153 w 220"/>
                <a:gd name="T13" fmla="*/ 118 h 410"/>
                <a:gd name="T14" fmla="*/ 152 w 220"/>
                <a:gd name="T15" fmla="*/ 119 h 410"/>
                <a:gd name="T16" fmla="*/ 139 w 220"/>
                <a:gd name="T17" fmla="*/ 136 h 410"/>
                <a:gd name="T18" fmla="*/ 134 w 220"/>
                <a:gd name="T19" fmla="*/ 153 h 410"/>
                <a:gd name="T20" fmla="*/ 125 w 220"/>
                <a:gd name="T21" fmla="*/ 159 h 410"/>
                <a:gd name="T22" fmla="*/ 107 w 220"/>
                <a:gd name="T23" fmla="*/ 154 h 410"/>
                <a:gd name="T24" fmla="*/ 103 w 220"/>
                <a:gd name="T25" fmla="*/ 143 h 410"/>
                <a:gd name="T26" fmla="*/ 114 w 220"/>
                <a:gd name="T27" fmla="*/ 102 h 410"/>
                <a:gd name="T28" fmla="*/ 140 w 220"/>
                <a:gd name="T29" fmla="*/ 10 h 410"/>
                <a:gd name="T30" fmla="*/ 154 w 220"/>
                <a:gd name="T31" fmla="*/ 3 h 410"/>
                <a:gd name="T32" fmla="*/ 166 w 220"/>
                <a:gd name="T33" fmla="*/ 6 h 410"/>
                <a:gd name="T34" fmla="*/ 172 w 220"/>
                <a:gd name="T35" fmla="*/ 18 h 410"/>
                <a:gd name="T36" fmla="*/ 163 w 220"/>
                <a:gd name="T37" fmla="*/ 48 h 410"/>
                <a:gd name="T38" fmla="*/ 164 w 220"/>
                <a:gd name="T39" fmla="*/ 57 h 410"/>
                <a:gd name="T40" fmla="*/ 173 w 220"/>
                <a:gd name="T41" fmla="*/ 96 h 410"/>
                <a:gd name="T42" fmla="*/ 173 w 220"/>
                <a:gd name="T43" fmla="*/ 184 h 410"/>
                <a:gd name="T44" fmla="*/ 179 w 220"/>
                <a:gd name="T45" fmla="*/ 190 h 410"/>
                <a:gd name="T46" fmla="*/ 208 w 220"/>
                <a:gd name="T47" fmla="*/ 190 h 410"/>
                <a:gd name="T48" fmla="*/ 220 w 220"/>
                <a:gd name="T49" fmla="*/ 201 h 410"/>
                <a:gd name="T50" fmla="*/ 220 w 220"/>
                <a:gd name="T51" fmla="*/ 399 h 410"/>
                <a:gd name="T52" fmla="*/ 210 w 220"/>
                <a:gd name="T53" fmla="*/ 410 h 410"/>
                <a:gd name="T54" fmla="*/ 120 w 220"/>
                <a:gd name="T55" fmla="*/ 409 h 410"/>
                <a:gd name="T56" fmla="*/ 110 w 220"/>
                <a:gd name="T57" fmla="*/ 399 h 410"/>
                <a:gd name="T58" fmla="*/ 110 w 220"/>
                <a:gd name="T59" fmla="*/ 387 h 410"/>
                <a:gd name="T60" fmla="*/ 119 w 220"/>
                <a:gd name="T61" fmla="*/ 378 h 410"/>
                <a:gd name="T62" fmla="*/ 152 w 220"/>
                <a:gd name="T63" fmla="*/ 378 h 410"/>
                <a:gd name="T64" fmla="*/ 157 w 220"/>
                <a:gd name="T65" fmla="*/ 373 h 410"/>
                <a:gd name="T66" fmla="*/ 157 w 220"/>
                <a:gd name="T67" fmla="*/ 226 h 410"/>
                <a:gd name="T68" fmla="*/ 151 w 220"/>
                <a:gd name="T69" fmla="*/ 222 h 410"/>
                <a:gd name="T70" fmla="*/ 12 w 220"/>
                <a:gd name="T71" fmla="*/ 222 h 410"/>
                <a:gd name="T72" fmla="*/ 0 w 220"/>
                <a:gd name="T73" fmla="*/ 209 h 410"/>
                <a:gd name="T74" fmla="*/ 0 w 220"/>
                <a:gd name="T75" fmla="*/ 200 h 410"/>
                <a:gd name="T76" fmla="*/ 11 w 220"/>
                <a:gd name="T77" fmla="*/ 190 h 410"/>
                <a:gd name="T78" fmla="*/ 82 w 220"/>
                <a:gd name="T79" fmla="*/ 190 h 410"/>
                <a:gd name="T80" fmla="*/ 129 w 220"/>
                <a:gd name="T81" fmla="*/ 190 h 4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20" h="410">
                  <a:moveTo>
                    <a:pt x="129" y="190"/>
                  </a:moveTo>
                  <a:cubicBezTo>
                    <a:pt x="126" y="186"/>
                    <a:pt x="124" y="182"/>
                    <a:pt x="127" y="178"/>
                  </a:cubicBezTo>
                  <a:cubicBezTo>
                    <a:pt x="129" y="174"/>
                    <a:pt x="132" y="174"/>
                    <a:pt x="136" y="174"/>
                  </a:cubicBezTo>
                  <a:cubicBezTo>
                    <a:pt x="142" y="174"/>
                    <a:pt x="147" y="174"/>
                    <a:pt x="152" y="174"/>
                  </a:cubicBezTo>
                  <a:cubicBezTo>
                    <a:pt x="155" y="174"/>
                    <a:pt x="157" y="173"/>
                    <a:pt x="157" y="170"/>
                  </a:cubicBezTo>
                  <a:cubicBezTo>
                    <a:pt x="157" y="153"/>
                    <a:pt x="157" y="137"/>
                    <a:pt x="157" y="120"/>
                  </a:cubicBezTo>
                  <a:cubicBezTo>
                    <a:pt x="157" y="117"/>
                    <a:pt x="156" y="117"/>
                    <a:pt x="153" y="118"/>
                  </a:cubicBezTo>
                  <a:cubicBezTo>
                    <a:pt x="153" y="119"/>
                    <a:pt x="152" y="119"/>
                    <a:pt x="152" y="119"/>
                  </a:cubicBezTo>
                  <a:cubicBezTo>
                    <a:pt x="144" y="122"/>
                    <a:pt x="140" y="128"/>
                    <a:pt x="139" y="136"/>
                  </a:cubicBezTo>
                  <a:cubicBezTo>
                    <a:pt x="137" y="142"/>
                    <a:pt x="136" y="148"/>
                    <a:pt x="134" y="153"/>
                  </a:cubicBezTo>
                  <a:cubicBezTo>
                    <a:pt x="132" y="158"/>
                    <a:pt x="130" y="160"/>
                    <a:pt x="125" y="159"/>
                  </a:cubicBezTo>
                  <a:cubicBezTo>
                    <a:pt x="119" y="157"/>
                    <a:pt x="113" y="156"/>
                    <a:pt x="107" y="154"/>
                  </a:cubicBezTo>
                  <a:cubicBezTo>
                    <a:pt x="102" y="152"/>
                    <a:pt x="101" y="149"/>
                    <a:pt x="103" y="143"/>
                  </a:cubicBezTo>
                  <a:cubicBezTo>
                    <a:pt x="107" y="129"/>
                    <a:pt x="110" y="116"/>
                    <a:pt x="114" y="102"/>
                  </a:cubicBezTo>
                  <a:cubicBezTo>
                    <a:pt x="123" y="72"/>
                    <a:pt x="132" y="41"/>
                    <a:pt x="140" y="10"/>
                  </a:cubicBezTo>
                  <a:cubicBezTo>
                    <a:pt x="143" y="2"/>
                    <a:pt x="145" y="0"/>
                    <a:pt x="154" y="3"/>
                  </a:cubicBezTo>
                  <a:cubicBezTo>
                    <a:pt x="158" y="4"/>
                    <a:pt x="162" y="5"/>
                    <a:pt x="166" y="6"/>
                  </a:cubicBezTo>
                  <a:cubicBezTo>
                    <a:pt x="173" y="8"/>
                    <a:pt x="174" y="11"/>
                    <a:pt x="172" y="18"/>
                  </a:cubicBezTo>
                  <a:cubicBezTo>
                    <a:pt x="169" y="28"/>
                    <a:pt x="167" y="38"/>
                    <a:pt x="163" y="48"/>
                  </a:cubicBezTo>
                  <a:cubicBezTo>
                    <a:pt x="163" y="52"/>
                    <a:pt x="162" y="54"/>
                    <a:pt x="164" y="57"/>
                  </a:cubicBezTo>
                  <a:cubicBezTo>
                    <a:pt x="172" y="69"/>
                    <a:pt x="174" y="82"/>
                    <a:pt x="173" y="96"/>
                  </a:cubicBezTo>
                  <a:cubicBezTo>
                    <a:pt x="173" y="126"/>
                    <a:pt x="173" y="155"/>
                    <a:pt x="173" y="184"/>
                  </a:cubicBezTo>
                  <a:cubicBezTo>
                    <a:pt x="173" y="188"/>
                    <a:pt x="174" y="190"/>
                    <a:pt x="179" y="190"/>
                  </a:cubicBezTo>
                  <a:cubicBezTo>
                    <a:pt x="189" y="189"/>
                    <a:pt x="199" y="190"/>
                    <a:pt x="208" y="190"/>
                  </a:cubicBezTo>
                  <a:cubicBezTo>
                    <a:pt x="217" y="190"/>
                    <a:pt x="220" y="193"/>
                    <a:pt x="220" y="201"/>
                  </a:cubicBezTo>
                  <a:cubicBezTo>
                    <a:pt x="220" y="267"/>
                    <a:pt x="220" y="333"/>
                    <a:pt x="220" y="399"/>
                  </a:cubicBezTo>
                  <a:cubicBezTo>
                    <a:pt x="220" y="406"/>
                    <a:pt x="216" y="410"/>
                    <a:pt x="210" y="410"/>
                  </a:cubicBezTo>
                  <a:cubicBezTo>
                    <a:pt x="180" y="410"/>
                    <a:pt x="150" y="410"/>
                    <a:pt x="120" y="409"/>
                  </a:cubicBezTo>
                  <a:cubicBezTo>
                    <a:pt x="113" y="409"/>
                    <a:pt x="110" y="406"/>
                    <a:pt x="110" y="399"/>
                  </a:cubicBezTo>
                  <a:cubicBezTo>
                    <a:pt x="110" y="395"/>
                    <a:pt x="110" y="391"/>
                    <a:pt x="110" y="387"/>
                  </a:cubicBezTo>
                  <a:cubicBezTo>
                    <a:pt x="110" y="381"/>
                    <a:pt x="114" y="378"/>
                    <a:pt x="119" y="378"/>
                  </a:cubicBezTo>
                  <a:cubicBezTo>
                    <a:pt x="130" y="378"/>
                    <a:pt x="141" y="377"/>
                    <a:pt x="152" y="378"/>
                  </a:cubicBezTo>
                  <a:cubicBezTo>
                    <a:pt x="156" y="378"/>
                    <a:pt x="157" y="377"/>
                    <a:pt x="157" y="373"/>
                  </a:cubicBezTo>
                  <a:cubicBezTo>
                    <a:pt x="157" y="324"/>
                    <a:pt x="157" y="275"/>
                    <a:pt x="157" y="226"/>
                  </a:cubicBezTo>
                  <a:cubicBezTo>
                    <a:pt x="157" y="222"/>
                    <a:pt x="155" y="222"/>
                    <a:pt x="151" y="222"/>
                  </a:cubicBezTo>
                  <a:cubicBezTo>
                    <a:pt x="105" y="222"/>
                    <a:pt x="58" y="222"/>
                    <a:pt x="12" y="222"/>
                  </a:cubicBezTo>
                  <a:cubicBezTo>
                    <a:pt x="3" y="222"/>
                    <a:pt x="0" y="218"/>
                    <a:pt x="0" y="209"/>
                  </a:cubicBezTo>
                  <a:cubicBezTo>
                    <a:pt x="0" y="206"/>
                    <a:pt x="0" y="203"/>
                    <a:pt x="0" y="200"/>
                  </a:cubicBezTo>
                  <a:cubicBezTo>
                    <a:pt x="0" y="193"/>
                    <a:pt x="4" y="190"/>
                    <a:pt x="11" y="190"/>
                  </a:cubicBezTo>
                  <a:cubicBezTo>
                    <a:pt x="35" y="190"/>
                    <a:pt x="58" y="190"/>
                    <a:pt x="82" y="190"/>
                  </a:cubicBezTo>
                  <a:cubicBezTo>
                    <a:pt x="98" y="190"/>
                    <a:pt x="113" y="190"/>
                    <a:pt x="129" y="190"/>
                  </a:cubicBezTo>
                  <a:close/>
                </a:path>
              </a:pathLst>
            </a:custGeom>
            <a:solidFill>
              <a:srgbClr val="00338D"/>
            </a:solidFill>
            <a:ln>
              <a:noFill/>
            </a:ln>
          </p:spPr>
          <p:txBody>
            <a:bodyPr vert="horz" wrap="square" lIns="46759" tIns="23380" rIns="46759" bIns="23380" numCol="1" anchor="t" anchorCtr="0" compatLnSpc="1">
              <a:prstTxWarp prst="textNoShape">
                <a:avLst/>
              </a:prstTxWarp>
            </a:bodyPr>
            <a:lstStyle/>
            <a:p>
              <a:endParaRPr lang="en-US" sz="900" dirty="0">
                <a:solidFill>
                  <a:srgbClr val="000000"/>
                </a:solidFill>
              </a:endParaRPr>
            </a:p>
          </p:txBody>
        </p:sp>
        <p:sp>
          <p:nvSpPr>
            <p:cNvPr id="114" name="Freeform 7"/>
            <p:cNvSpPr>
              <a:spLocks/>
            </p:cNvSpPr>
            <p:nvPr/>
          </p:nvSpPr>
          <p:spPr bwMode="auto">
            <a:xfrm>
              <a:off x="1439680" y="3371689"/>
              <a:ext cx="162926" cy="281350"/>
            </a:xfrm>
            <a:custGeom>
              <a:avLst/>
              <a:gdLst>
                <a:gd name="T0" fmla="*/ 0 w 157"/>
                <a:gd name="T1" fmla="*/ 112 h 302"/>
                <a:gd name="T2" fmla="*/ 0 w 157"/>
                <a:gd name="T3" fmla="*/ 19 h 302"/>
                <a:gd name="T4" fmla="*/ 20 w 157"/>
                <a:gd name="T5" fmla="*/ 3 h 302"/>
                <a:gd name="T6" fmla="*/ 32 w 157"/>
                <a:gd name="T7" fmla="*/ 19 h 302"/>
                <a:gd name="T8" fmla="*/ 32 w 157"/>
                <a:gd name="T9" fmla="*/ 105 h 302"/>
                <a:gd name="T10" fmla="*/ 32 w 157"/>
                <a:gd name="T11" fmla="*/ 185 h 302"/>
                <a:gd name="T12" fmla="*/ 38 w 157"/>
                <a:gd name="T13" fmla="*/ 190 h 302"/>
                <a:gd name="T14" fmla="*/ 140 w 157"/>
                <a:gd name="T15" fmla="*/ 190 h 302"/>
                <a:gd name="T16" fmla="*/ 157 w 157"/>
                <a:gd name="T17" fmla="*/ 206 h 302"/>
                <a:gd name="T18" fmla="*/ 141 w 157"/>
                <a:gd name="T19" fmla="*/ 222 h 302"/>
                <a:gd name="T20" fmla="*/ 100 w 157"/>
                <a:gd name="T21" fmla="*/ 222 h 302"/>
                <a:gd name="T22" fmla="*/ 94 w 157"/>
                <a:gd name="T23" fmla="*/ 227 h 302"/>
                <a:gd name="T24" fmla="*/ 94 w 157"/>
                <a:gd name="T25" fmla="*/ 264 h 302"/>
                <a:gd name="T26" fmla="*/ 99 w 157"/>
                <a:gd name="T27" fmla="*/ 269 h 302"/>
                <a:gd name="T28" fmla="*/ 111 w 157"/>
                <a:gd name="T29" fmla="*/ 269 h 302"/>
                <a:gd name="T30" fmla="*/ 126 w 157"/>
                <a:gd name="T31" fmla="*/ 283 h 302"/>
                <a:gd name="T32" fmla="*/ 114 w 157"/>
                <a:gd name="T33" fmla="*/ 300 h 302"/>
                <a:gd name="T34" fmla="*/ 95 w 157"/>
                <a:gd name="T35" fmla="*/ 290 h 302"/>
                <a:gd name="T36" fmla="*/ 87 w 157"/>
                <a:gd name="T37" fmla="*/ 285 h 302"/>
                <a:gd name="T38" fmla="*/ 68 w 157"/>
                <a:gd name="T39" fmla="*/ 285 h 302"/>
                <a:gd name="T40" fmla="*/ 63 w 157"/>
                <a:gd name="T41" fmla="*/ 289 h 302"/>
                <a:gd name="T42" fmla="*/ 46 w 157"/>
                <a:gd name="T43" fmla="*/ 300 h 302"/>
                <a:gd name="T44" fmla="*/ 32 w 157"/>
                <a:gd name="T45" fmla="*/ 288 h 302"/>
                <a:gd name="T46" fmla="*/ 40 w 157"/>
                <a:gd name="T47" fmla="*/ 270 h 302"/>
                <a:gd name="T48" fmla="*/ 53 w 157"/>
                <a:gd name="T49" fmla="*/ 269 h 302"/>
                <a:gd name="T50" fmla="*/ 58 w 157"/>
                <a:gd name="T51" fmla="*/ 269 h 302"/>
                <a:gd name="T52" fmla="*/ 63 w 157"/>
                <a:gd name="T53" fmla="*/ 265 h 302"/>
                <a:gd name="T54" fmla="*/ 63 w 157"/>
                <a:gd name="T55" fmla="*/ 226 h 302"/>
                <a:gd name="T56" fmla="*/ 58 w 157"/>
                <a:gd name="T57" fmla="*/ 222 h 302"/>
                <a:gd name="T58" fmla="*/ 17 w 157"/>
                <a:gd name="T59" fmla="*/ 222 h 302"/>
                <a:gd name="T60" fmla="*/ 0 w 157"/>
                <a:gd name="T61" fmla="*/ 205 h 302"/>
                <a:gd name="T62" fmla="*/ 0 w 157"/>
                <a:gd name="T63" fmla="*/ 112 h 302"/>
                <a:gd name="T64" fmla="*/ 0 w 157"/>
                <a:gd name="T65" fmla="*/ 112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57" h="302">
                  <a:moveTo>
                    <a:pt x="0" y="112"/>
                  </a:moveTo>
                  <a:cubicBezTo>
                    <a:pt x="0" y="81"/>
                    <a:pt x="0" y="50"/>
                    <a:pt x="0" y="19"/>
                  </a:cubicBezTo>
                  <a:cubicBezTo>
                    <a:pt x="0" y="8"/>
                    <a:pt x="9" y="0"/>
                    <a:pt x="20" y="3"/>
                  </a:cubicBezTo>
                  <a:cubicBezTo>
                    <a:pt x="27" y="5"/>
                    <a:pt x="32" y="10"/>
                    <a:pt x="32" y="19"/>
                  </a:cubicBezTo>
                  <a:cubicBezTo>
                    <a:pt x="32" y="48"/>
                    <a:pt x="32" y="76"/>
                    <a:pt x="32" y="105"/>
                  </a:cubicBezTo>
                  <a:cubicBezTo>
                    <a:pt x="32" y="132"/>
                    <a:pt x="32" y="158"/>
                    <a:pt x="32" y="185"/>
                  </a:cubicBezTo>
                  <a:cubicBezTo>
                    <a:pt x="32" y="189"/>
                    <a:pt x="33" y="190"/>
                    <a:pt x="38" y="190"/>
                  </a:cubicBezTo>
                  <a:cubicBezTo>
                    <a:pt x="72" y="190"/>
                    <a:pt x="106" y="190"/>
                    <a:pt x="140" y="190"/>
                  </a:cubicBezTo>
                  <a:cubicBezTo>
                    <a:pt x="150" y="190"/>
                    <a:pt x="157" y="197"/>
                    <a:pt x="157" y="206"/>
                  </a:cubicBezTo>
                  <a:cubicBezTo>
                    <a:pt x="157" y="216"/>
                    <a:pt x="151" y="222"/>
                    <a:pt x="141" y="222"/>
                  </a:cubicBezTo>
                  <a:cubicBezTo>
                    <a:pt x="127" y="222"/>
                    <a:pt x="114" y="222"/>
                    <a:pt x="100" y="222"/>
                  </a:cubicBezTo>
                  <a:cubicBezTo>
                    <a:pt x="96" y="222"/>
                    <a:pt x="94" y="223"/>
                    <a:pt x="94" y="227"/>
                  </a:cubicBezTo>
                  <a:cubicBezTo>
                    <a:pt x="95" y="239"/>
                    <a:pt x="95" y="252"/>
                    <a:pt x="94" y="264"/>
                  </a:cubicBezTo>
                  <a:cubicBezTo>
                    <a:pt x="94" y="267"/>
                    <a:pt x="96" y="269"/>
                    <a:pt x="99" y="269"/>
                  </a:cubicBezTo>
                  <a:cubicBezTo>
                    <a:pt x="103" y="268"/>
                    <a:pt x="107" y="269"/>
                    <a:pt x="111" y="269"/>
                  </a:cubicBezTo>
                  <a:cubicBezTo>
                    <a:pt x="119" y="269"/>
                    <a:pt x="125" y="275"/>
                    <a:pt x="126" y="283"/>
                  </a:cubicBezTo>
                  <a:cubicBezTo>
                    <a:pt x="127" y="291"/>
                    <a:pt x="121" y="298"/>
                    <a:pt x="114" y="300"/>
                  </a:cubicBezTo>
                  <a:cubicBezTo>
                    <a:pt x="105" y="302"/>
                    <a:pt x="97" y="298"/>
                    <a:pt x="95" y="290"/>
                  </a:cubicBezTo>
                  <a:cubicBezTo>
                    <a:pt x="94" y="285"/>
                    <a:pt x="91" y="285"/>
                    <a:pt x="87" y="285"/>
                  </a:cubicBezTo>
                  <a:cubicBezTo>
                    <a:pt x="81" y="285"/>
                    <a:pt x="75" y="285"/>
                    <a:pt x="68" y="285"/>
                  </a:cubicBezTo>
                  <a:cubicBezTo>
                    <a:pt x="65" y="285"/>
                    <a:pt x="63" y="286"/>
                    <a:pt x="63" y="289"/>
                  </a:cubicBezTo>
                  <a:cubicBezTo>
                    <a:pt x="61" y="296"/>
                    <a:pt x="54" y="301"/>
                    <a:pt x="46" y="300"/>
                  </a:cubicBezTo>
                  <a:cubicBezTo>
                    <a:pt x="39" y="300"/>
                    <a:pt x="33" y="295"/>
                    <a:pt x="32" y="288"/>
                  </a:cubicBezTo>
                  <a:cubicBezTo>
                    <a:pt x="30" y="281"/>
                    <a:pt x="33" y="274"/>
                    <a:pt x="40" y="270"/>
                  </a:cubicBezTo>
                  <a:cubicBezTo>
                    <a:pt x="44" y="268"/>
                    <a:pt x="48" y="269"/>
                    <a:pt x="53" y="269"/>
                  </a:cubicBezTo>
                  <a:cubicBezTo>
                    <a:pt x="54" y="269"/>
                    <a:pt x="56" y="269"/>
                    <a:pt x="58" y="269"/>
                  </a:cubicBezTo>
                  <a:cubicBezTo>
                    <a:pt x="61" y="269"/>
                    <a:pt x="63" y="268"/>
                    <a:pt x="63" y="265"/>
                  </a:cubicBezTo>
                  <a:cubicBezTo>
                    <a:pt x="62" y="252"/>
                    <a:pt x="62" y="239"/>
                    <a:pt x="63" y="226"/>
                  </a:cubicBezTo>
                  <a:cubicBezTo>
                    <a:pt x="63" y="222"/>
                    <a:pt x="61" y="222"/>
                    <a:pt x="58" y="222"/>
                  </a:cubicBezTo>
                  <a:cubicBezTo>
                    <a:pt x="44" y="222"/>
                    <a:pt x="31" y="222"/>
                    <a:pt x="17" y="222"/>
                  </a:cubicBezTo>
                  <a:cubicBezTo>
                    <a:pt x="6" y="222"/>
                    <a:pt x="0" y="216"/>
                    <a:pt x="0" y="205"/>
                  </a:cubicBezTo>
                  <a:cubicBezTo>
                    <a:pt x="0" y="174"/>
                    <a:pt x="0" y="143"/>
                    <a:pt x="0" y="112"/>
                  </a:cubicBezTo>
                  <a:cubicBezTo>
                    <a:pt x="0" y="112"/>
                    <a:pt x="0" y="112"/>
                    <a:pt x="0" y="112"/>
                  </a:cubicBezTo>
                  <a:close/>
                </a:path>
              </a:pathLst>
            </a:custGeom>
            <a:solidFill>
              <a:srgbClr val="00338D"/>
            </a:solidFill>
            <a:ln>
              <a:noFill/>
            </a:ln>
          </p:spPr>
          <p:txBody>
            <a:bodyPr vert="horz" wrap="square" lIns="46759" tIns="23380" rIns="46759" bIns="23380" numCol="1" anchor="t" anchorCtr="0" compatLnSpc="1">
              <a:prstTxWarp prst="textNoShape">
                <a:avLst/>
              </a:prstTxWarp>
            </a:bodyPr>
            <a:lstStyle/>
            <a:p>
              <a:endParaRPr lang="en-US" sz="900" dirty="0">
                <a:solidFill>
                  <a:srgbClr val="000000"/>
                </a:solidFill>
              </a:endParaRPr>
            </a:p>
          </p:txBody>
        </p:sp>
        <p:sp>
          <p:nvSpPr>
            <p:cNvPr id="115" name="Freeform 8"/>
            <p:cNvSpPr>
              <a:spLocks/>
            </p:cNvSpPr>
            <p:nvPr/>
          </p:nvSpPr>
          <p:spPr bwMode="auto">
            <a:xfrm>
              <a:off x="1487792" y="3256812"/>
              <a:ext cx="99505" cy="89565"/>
            </a:xfrm>
            <a:custGeom>
              <a:avLst/>
              <a:gdLst>
                <a:gd name="T0" fmla="*/ 1 w 96"/>
                <a:gd name="T1" fmla="*/ 49 h 96"/>
                <a:gd name="T2" fmla="*/ 48 w 96"/>
                <a:gd name="T3" fmla="*/ 1 h 96"/>
                <a:gd name="T4" fmla="*/ 95 w 96"/>
                <a:gd name="T5" fmla="*/ 48 h 96"/>
                <a:gd name="T6" fmla="*/ 48 w 96"/>
                <a:gd name="T7" fmla="*/ 96 h 96"/>
                <a:gd name="T8" fmla="*/ 1 w 96"/>
                <a:gd name="T9" fmla="*/ 49 h 96"/>
              </a:gdLst>
              <a:ahLst/>
              <a:cxnLst>
                <a:cxn ang="0">
                  <a:pos x="T0" y="T1"/>
                </a:cxn>
                <a:cxn ang="0">
                  <a:pos x="T2" y="T3"/>
                </a:cxn>
                <a:cxn ang="0">
                  <a:pos x="T4" y="T5"/>
                </a:cxn>
                <a:cxn ang="0">
                  <a:pos x="T6" y="T7"/>
                </a:cxn>
                <a:cxn ang="0">
                  <a:pos x="T8" y="T9"/>
                </a:cxn>
              </a:cxnLst>
              <a:rect l="0" t="0" r="r" b="b"/>
              <a:pathLst>
                <a:path w="96" h="96">
                  <a:moveTo>
                    <a:pt x="1" y="49"/>
                  </a:moveTo>
                  <a:cubicBezTo>
                    <a:pt x="1" y="22"/>
                    <a:pt x="21" y="1"/>
                    <a:pt x="48" y="1"/>
                  </a:cubicBezTo>
                  <a:cubicBezTo>
                    <a:pt x="74" y="0"/>
                    <a:pt x="96" y="23"/>
                    <a:pt x="95" y="48"/>
                  </a:cubicBezTo>
                  <a:cubicBezTo>
                    <a:pt x="95" y="75"/>
                    <a:pt x="75" y="95"/>
                    <a:pt x="48" y="96"/>
                  </a:cubicBezTo>
                  <a:cubicBezTo>
                    <a:pt x="22" y="96"/>
                    <a:pt x="0" y="74"/>
                    <a:pt x="1" y="49"/>
                  </a:cubicBezTo>
                  <a:close/>
                </a:path>
              </a:pathLst>
            </a:custGeom>
            <a:solidFill>
              <a:srgbClr val="00338D"/>
            </a:solidFill>
            <a:ln>
              <a:noFill/>
            </a:ln>
          </p:spPr>
          <p:txBody>
            <a:bodyPr vert="horz" wrap="square" lIns="46759" tIns="23380" rIns="46759" bIns="23380" numCol="1" anchor="t" anchorCtr="0" compatLnSpc="1">
              <a:prstTxWarp prst="textNoShape">
                <a:avLst/>
              </a:prstTxWarp>
            </a:bodyPr>
            <a:lstStyle/>
            <a:p>
              <a:endParaRPr lang="en-US" sz="900" dirty="0">
                <a:solidFill>
                  <a:srgbClr val="000000"/>
                </a:solidFill>
              </a:endParaRPr>
            </a:p>
          </p:txBody>
        </p:sp>
        <p:sp>
          <p:nvSpPr>
            <p:cNvPr id="117" name="Freeform 28"/>
            <p:cNvSpPr>
              <a:spLocks noEditPoints="1"/>
            </p:cNvSpPr>
            <p:nvPr/>
          </p:nvSpPr>
          <p:spPr bwMode="auto">
            <a:xfrm>
              <a:off x="1442504" y="3841107"/>
              <a:ext cx="428003" cy="382195"/>
            </a:xfrm>
            <a:custGeom>
              <a:avLst/>
              <a:gdLst>
                <a:gd name="T0" fmla="*/ 275 w 372"/>
                <a:gd name="T1" fmla="*/ 366 h 366"/>
                <a:gd name="T2" fmla="*/ 244 w 372"/>
                <a:gd name="T3" fmla="*/ 342 h 366"/>
                <a:gd name="T4" fmla="*/ 202 w 372"/>
                <a:gd name="T5" fmla="*/ 289 h 366"/>
                <a:gd name="T6" fmla="*/ 190 w 372"/>
                <a:gd name="T7" fmla="*/ 263 h 366"/>
                <a:gd name="T8" fmla="*/ 213 w 372"/>
                <a:gd name="T9" fmla="*/ 244 h 366"/>
                <a:gd name="T10" fmla="*/ 237 w 372"/>
                <a:gd name="T11" fmla="*/ 262 h 366"/>
                <a:gd name="T12" fmla="*/ 243 w 372"/>
                <a:gd name="T13" fmla="*/ 267 h 366"/>
                <a:gd name="T14" fmla="*/ 243 w 372"/>
                <a:gd name="T15" fmla="*/ 234 h 366"/>
                <a:gd name="T16" fmla="*/ 238 w 372"/>
                <a:gd name="T17" fmla="*/ 230 h 366"/>
                <a:gd name="T18" fmla="*/ 229 w 372"/>
                <a:gd name="T19" fmla="*/ 230 h 366"/>
                <a:gd name="T20" fmla="*/ 27 w 372"/>
                <a:gd name="T21" fmla="*/ 230 h 366"/>
                <a:gd name="T22" fmla="*/ 0 w 372"/>
                <a:gd name="T23" fmla="*/ 203 h 366"/>
                <a:gd name="T24" fmla="*/ 0 w 372"/>
                <a:gd name="T25" fmla="*/ 24 h 366"/>
                <a:gd name="T26" fmla="*/ 24 w 372"/>
                <a:gd name="T27" fmla="*/ 0 h 366"/>
                <a:gd name="T28" fmla="*/ 326 w 372"/>
                <a:gd name="T29" fmla="*/ 0 h 366"/>
                <a:gd name="T30" fmla="*/ 351 w 372"/>
                <a:gd name="T31" fmla="*/ 24 h 366"/>
                <a:gd name="T32" fmla="*/ 351 w 372"/>
                <a:gd name="T33" fmla="*/ 204 h 366"/>
                <a:gd name="T34" fmla="*/ 325 w 372"/>
                <a:gd name="T35" fmla="*/ 230 h 366"/>
                <a:gd name="T36" fmla="*/ 294 w 372"/>
                <a:gd name="T37" fmla="*/ 230 h 366"/>
                <a:gd name="T38" fmla="*/ 286 w 372"/>
                <a:gd name="T39" fmla="*/ 235 h 366"/>
                <a:gd name="T40" fmla="*/ 295 w 372"/>
                <a:gd name="T41" fmla="*/ 240 h 366"/>
                <a:gd name="T42" fmla="*/ 326 w 372"/>
                <a:gd name="T43" fmla="*/ 240 h 366"/>
                <a:gd name="T44" fmla="*/ 372 w 372"/>
                <a:gd name="T45" fmla="*/ 287 h 366"/>
                <a:gd name="T46" fmla="*/ 371 w 372"/>
                <a:gd name="T47" fmla="*/ 316 h 366"/>
                <a:gd name="T48" fmla="*/ 333 w 372"/>
                <a:gd name="T49" fmla="*/ 366 h 366"/>
                <a:gd name="T50" fmla="*/ 275 w 372"/>
                <a:gd name="T51" fmla="*/ 366 h 366"/>
                <a:gd name="T52" fmla="*/ 164 w 372"/>
                <a:gd name="T53" fmla="*/ 14 h 366"/>
                <a:gd name="T54" fmla="*/ 41 w 372"/>
                <a:gd name="T55" fmla="*/ 14 h 366"/>
                <a:gd name="T56" fmla="*/ 16 w 372"/>
                <a:gd name="T57" fmla="*/ 40 h 366"/>
                <a:gd name="T58" fmla="*/ 16 w 372"/>
                <a:gd name="T59" fmla="*/ 189 h 366"/>
                <a:gd name="T60" fmla="*/ 41 w 372"/>
                <a:gd name="T61" fmla="*/ 214 h 366"/>
                <a:gd name="T62" fmla="*/ 231 w 372"/>
                <a:gd name="T63" fmla="*/ 214 h 366"/>
                <a:gd name="T64" fmla="*/ 238 w 372"/>
                <a:gd name="T65" fmla="*/ 214 h 366"/>
                <a:gd name="T66" fmla="*/ 243 w 372"/>
                <a:gd name="T67" fmla="*/ 208 h 366"/>
                <a:gd name="T68" fmla="*/ 238 w 372"/>
                <a:gd name="T69" fmla="*/ 179 h 366"/>
                <a:gd name="T70" fmla="*/ 244 w 372"/>
                <a:gd name="T71" fmla="*/ 139 h 366"/>
                <a:gd name="T72" fmla="*/ 285 w 372"/>
                <a:gd name="T73" fmla="*/ 139 h 366"/>
                <a:gd name="T74" fmla="*/ 292 w 372"/>
                <a:gd name="T75" fmla="*/ 177 h 366"/>
                <a:gd name="T76" fmla="*/ 286 w 372"/>
                <a:gd name="T77" fmla="*/ 204 h 366"/>
                <a:gd name="T78" fmla="*/ 300 w 372"/>
                <a:gd name="T79" fmla="*/ 212 h 366"/>
                <a:gd name="T80" fmla="*/ 310 w 372"/>
                <a:gd name="T81" fmla="*/ 190 h 366"/>
                <a:gd name="T82" fmla="*/ 310 w 372"/>
                <a:gd name="T83" fmla="*/ 42 h 366"/>
                <a:gd name="T84" fmla="*/ 282 w 372"/>
                <a:gd name="T85" fmla="*/ 14 h 366"/>
                <a:gd name="T86" fmla="*/ 164 w 372"/>
                <a:gd name="T87" fmla="*/ 14 h 366"/>
                <a:gd name="T88" fmla="*/ 242 w 372"/>
                <a:gd name="T89" fmla="*/ 170 h 366"/>
                <a:gd name="T90" fmla="*/ 265 w 372"/>
                <a:gd name="T91" fmla="*/ 146 h 366"/>
                <a:gd name="T92" fmla="*/ 287 w 372"/>
                <a:gd name="T93" fmla="*/ 171 h 366"/>
                <a:gd name="T94" fmla="*/ 281 w 372"/>
                <a:gd name="T95" fmla="*/ 144 h 366"/>
                <a:gd name="T96" fmla="*/ 251 w 372"/>
                <a:gd name="T97" fmla="*/ 142 h 366"/>
                <a:gd name="T98" fmla="*/ 242 w 372"/>
                <a:gd name="T99" fmla="*/ 170 h 366"/>
                <a:gd name="T100" fmla="*/ 342 w 372"/>
                <a:gd name="T101" fmla="*/ 115 h 366"/>
                <a:gd name="T102" fmla="*/ 331 w 372"/>
                <a:gd name="T103" fmla="*/ 102 h 366"/>
                <a:gd name="T104" fmla="*/ 319 w 372"/>
                <a:gd name="T105" fmla="*/ 114 h 366"/>
                <a:gd name="T106" fmla="*/ 330 w 372"/>
                <a:gd name="T107" fmla="*/ 126 h 366"/>
                <a:gd name="T108" fmla="*/ 342 w 372"/>
                <a:gd name="T109" fmla="*/ 115 h 3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72" h="366">
                  <a:moveTo>
                    <a:pt x="275" y="366"/>
                  </a:moveTo>
                  <a:cubicBezTo>
                    <a:pt x="262" y="362"/>
                    <a:pt x="253" y="353"/>
                    <a:pt x="244" y="342"/>
                  </a:cubicBezTo>
                  <a:cubicBezTo>
                    <a:pt x="230" y="324"/>
                    <a:pt x="216" y="307"/>
                    <a:pt x="202" y="289"/>
                  </a:cubicBezTo>
                  <a:cubicBezTo>
                    <a:pt x="196" y="281"/>
                    <a:pt x="192" y="273"/>
                    <a:pt x="190" y="263"/>
                  </a:cubicBezTo>
                  <a:cubicBezTo>
                    <a:pt x="187" y="248"/>
                    <a:pt x="198" y="239"/>
                    <a:pt x="213" y="244"/>
                  </a:cubicBezTo>
                  <a:cubicBezTo>
                    <a:pt x="223" y="247"/>
                    <a:pt x="230" y="255"/>
                    <a:pt x="237" y="262"/>
                  </a:cubicBezTo>
                  <a:cubicBezTo>
                    <a:pt x="238" y="264"/>
                    <a:pt x="239" y="267"/>
                    <a:pt x="243" y="267"/>
                  </a:cubicBezTo>
                  <a:cubicBezTo>
                    <a:pt x="243" y="256"/>
                    <a:pt x="243" y="245"/>
                    <a:pt x="243" y="234"/>
                  </a:cubicBezTo>
                  <a:cubicBezTo>
                    <a:pt x="243" y="231"/>
                    <a:pt x="241" y="230"/>
                    <a:pt x="238" y="230"/>
                  </a:cubicBezTo>
                  <a:cubicBezTo>
                    <a:pt x="235" y="230"/>
                    <a:pt x="232" y="230"/>
                    <a:pt x="229" y="230"/>
                  </a:cubicBezTo>
                  <a:cubicBezTo>
                    <a:pt x="162" y="230"/>
                    <a:pt x="94" y="230"/>
                    <a:pt x="27" y="230"/>
                  </a:cubicBezTo>
                  <a:cubicBezTo>
                    <a:pt x="6" y="230"/>
                    <a:pt x="0" y="223"/>
                    <a:pt x="0" y="203"/>
                  </a:cubicBezTo>
                  <a:cubicBezTo>
                    <a:pt x="0" y="143"/>
                    <a:pt x="0" y="84"/>
                    <a:pt x="0" y="24"/>
                  </a:cubicBezTo>
                  <a:cubicBezTo>
                    <a:pt x="0" y="6"/>
                    <a:pt x="6" y="0"/>
                    <a:pt x="24" y="0"/>
                  </a:cubicBezTo>
                  <a:cubicBezTo>
                    <a:pt x="125" y="0"/>
                    <a:pt x="226" y="0"/>
                    <a:pt x="326" y="0"/>
                  </a:cubicBezTo>
                  <a:cubicBezTo>
                    <a:pt x="343" y="0"/>
                    <a:pt x="351" y="7"/>
                    <a:pt x="351" y="24"/>
                  </a:cubicBezTo>
                  <a:cubicBezTo>
                    <a:pt x="351" y="84"/>
                    <a:pt x="351" y="144"/>
                    <a:pt x="351" y="204"/>
                  </a:cubicBezTo>
                  <a:cubicBezTo>
                    <a:pt x="351" y="222"/>
                    <a:pt x="343" y="230"/>
                    <a:pt x="325" y="230"/>
                  </a:cubicBezTo>
                  <a:cubicBezTo>
                    <a:pt x="315" y="230"/>
                    <a:pt x="305" y="230"/>
                    <a:pt x="294" y="230"/>
                  </a:cubicBezTo>
                  <a:cubicBezTo>
                    <a:pt x="291" y="230"/>
                    <a:pt x="286" y="229"/>
                    <a:pt x="286" y="235"/>
                  </a:cubicBezTo>
                  <a:cubicBezTo>
                    <a:pt x="286" y="241"/>
                    <a:pt x="291" y="240"/>
                    <a:pt x="295" y="240"/>
                  </a:cubicBezTo>
                  <a:cubicBezTo>
                    <a:pt x="305" y="240"/>
                    <a:pt x="316" y="240"/>
                    <a:pt x="326" y="240"/>
                  </a:cubicBezTo>
                  <a:cubicBezTo>
                    <a:pt x="355" y="241"/>
                    <a:pt x="372" y="259"/>
                    <a:pt x="372" y="287"/>
                  </a:cubicBezTo>
                  <a:cubicBezTo>
                    <a:pt x="372" y="297"/>
                    <a:pt x="371" y="306"/>
                    <a:pt x="371" y="316"/>
                  </a:cubicBezTo>
                  <a:cubicBezTo>
                    <a:pt x="370" y="342"/>
                    <a:pt x="357" y="358"/>
                    <a:pt x="333" y="366"/>
                  </a:cubicBezTo>
                  <a:cubicBezTo>
                    <a:pt x="314" y="366"/>
                    <a:pt x="295" y="366"/>
                    <a:pt x="275" y="366"/>
                  </a:cubicBezTo>
                  <a:close/>
                  <a:moveTo>
                    <a:pt x="164" y="14"/>
                  </a:moveTo>
                  <a:cubicBezTo>
                    <a:pt x="123" y="14"/>
                    <a:pt x="82" y="14"/>
                    <a:pt x="41" y="14"/>
                  </a:cubicBezTo>
                  <a:cubicBezTo>
                    <a:pt x="23" y="14"/>
                    <a:pt x="16" y="22"/>
                    <a:pt x="16" y="40"/>
                  </a:cubicBezTo>
                  <a:cubicBezTo>
                    <a:pt x="16" y="90"/>
                    <a:pt x="16" y="139"/>
                    <a:pt x="16" y="189"/>
                  </a:cubicBezTo>
                  <a:cubicBezTo>
                    <a:pt x="16" y="207"/>
                    <a:pt x="22" y="214"/>
                    <a:pt x="41" y="214"/>
                  </a:cubicBezTo>
                  <a:cubicBezTo>
                    <a:pt x="104" y="214"/>
                    <a:pt x="167" y="214"/>
                    <a:pt x="231" y="214"/>
                  </a:cubicBezTo>
                  <a:cubicBezTo>
                    <a:pt x="233" y="214"/>
                    <a:pt x="235" y="214"/>
                    <a:pt x="238" y="214"/>
                  </a:cubicBezTo>
                  <a:cubicBezTo>
                    <a:pt x="241" y="214"/>
                    <a:pt x="243" y="212"/>
                    <a:pt x="243" y="208"/>
                  </a:cubicBezTo>
                  <a:cubicBezTo>
                    <a:pt x="243" y="198"/>
                    <a:pt x="245" y="188"/>
                    <a:pt x="238" y="179"/>
                  </a:cubicBezTo>
                  <a:cubicBezTo>
                    <a:pt x="229" y="166"/>
                    <a:pt x="233" y="149"/>
                    <a:pt x="244" y="139"/>
                  </a:cubicBezTo>
                  <a:cubicBezTo>
                    <a:pt x="256" y="129"/>
                    <a:pt x="273" y="129"/>
                    <a:pt x="285" y="139"/>
                  </a:cubicBezTo>
                  <a:cubicBezTo>
                    <a:pt x="296" y="147"/>
                    <a:pt x="300" y="165"/>
                    <a:pt x="292" y="177"/>
                  </a:cubicBezTo>
                  <a:cubicBezTo>
                    <a:pt x="286" y="186"/>
                    <a:pt x="286" y="195"/>
                    <a:pt x="286" y="204"/>
                  </a:cubicBezTo>
                  <a:cubicBezTo>
                    <a:pt x="286" y="214"/>
                    <a:pt x="291" y="217"/>
                    <a:pt x="300" y="212"/>
                  </a:cubicBezTo>
                  <a:cubicBezTo>
                    <a:pt x="308" y="207"/>
                    <a:pt x="310" y="199"/>
                    <a:pt x="310" y="190"/>
                  </a:cubicBezTo>
                  <a:cubicBezTo>
                    <a:pt x="310" y="141"/>
                    <a:pt x="310" y="91"/>
                    <a:pt x="310" y="42"/>
                  </a:cubicBezTo>
                  <a:cubicBezTo>
                    <a:pt x="310" y="21"/>
                    <a:pt x="304" y="14"/>
                    <a:pt x="282" y="14"/>
                  </a:cubicBezTo>
                  <a:cubicBezTo>
                    <a:pt x="243" y="14"/>
                    <a:pt x="203" y="14"/>
                    <a:pt x="164" y="14"/>
                  </a:cubicBezTo>
                  <a:close/>
                  <a:moveTo>
                    <a:pt x="242" y="170"/>
                  </a:moveTo>
                  <a:cubicBezTo>
                    <a:pt x="248" y="159"/>
                    <a:pt x="249" y="146"/>
                    <a:pt x="265" y="146"/>
                  </a:cubicBezTo>
                  <a:cubicBezTo>
                    <a:pt x="282" y="145"/>
                    <a:pt x="281" y="161"/>
                    <a:pt x="287" y="171"/>
                  </a:cubicBezTo>
                  <a:cubicBezTo>
                    <a:pt x="291" y="161"/>
                    <a:pt x="289" y="150"/>
                    <a:pt x="281" y="144"/>
                  </a:cubicBezTo>
                  <a:cubicBezTo>
                    <a:pt x="273" y="137"/>
                    <a:pt x="260" y="136"/>
                    <a:pt x="251" y="142"/>
                  </a:cubicBezTo>
                  <a:cubicBezTo>
                    <a:pt x="242" y="148"/>
                    <a:pt x="238" y="158"/>
                    <a:pt x="242" y="170"/>
                  </a:cubicBezTo>
                  <a:close/>
                  <a:moveTo>
                    <a:pt x="342" y="115"/>
                  </a:moveTo>
                  <a:cubicBezTo>
                    <a:pt x="343" y="109"/>
                    <a:pt x="337" y="103"/>
                    <a:pt x="331" y="102"/>
                  </a:cubicBezTo>
                  <a:cubicBezTo>
                    <a:pt x="325" y="102"/>
                    <a:pt x="320" y="108"/>
                    <a:pt x="319" y="114"/>
                  </a:cubicBezTo>
                  <a:cubicBezTo>
                    <a:pt x="319" y="121"/>
                    <a:pt x="324" y="126"/>
                    <a:pt x="330" y="126"/>
                  </a:cubicBezTo>
                  <a:cubicBezTo>
                    <a:pt x="337" y="126"/>
                    <a:pt x="342" y="121"/>
                    <a:pt x="342" y="115"/>
                  </a:cubicBezTo>
                  <a:close/>
                </a:path>
              </a:pathLst>
            </a:custGeom>
            <a:solidFill>
              <a:srgbClr val="0033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6759" tIns="23380" rIns="46759" bIns="23380" numCol="1" anchor="t" anchorCtr="0" compatLnSpc="1">
              <a:prstTxWarp prst="textNoShape">
                <a:avLst/>
              </a:prstTxWarp>
            </a:bodyPr>
            <a:lstStyle/>
            <a:p>
              <a:endParaRPr lang="en-US" sz="900" dirty="0">
                <a:solidFill>
                  <a:srgbClr val="000000"/>
                </a:solidFill>
              </a:endParaRPr>
            </a:p>
          </p:txBody>
        </p:sp>
        <p:sp>
          <p:nvSpPr>
            <p:cNvPr id="118" name="Freeform 29"/>
            <p:cNvSpPr>
              <a:spLocks/>
            </p:cNvSpPr>
            <p:nvPr/>
          </p:nvSpPr>
          <p:spPr bwMode="auto">
            <a:xfrm>
              <a:off x="1850948" y="3765921"/>
              <a:ext cx="80538" cy="99204"/>
            </a:xfrm>
            <a:custGeom>
              <a:avLst/>
              <a:gdLst>
                <a:gd name="T0" fmla="*/ 13 w 69"/>
                <a:gd name="T1" fmla="*/ 0 h 95"/>
                <a:gd name="T2" fmla="*/ 57 w 69"/>
                <a:gd name="T3" fmla="*/ 36 h 95"/>
                <a:gd name="T4" fmla="*/ 67 w 69"/>
                <a:gd name="T5" fmla="*/ 85 h 95"/>
                <a:gd name="T6" fmla="*/ 59 w 69"/>
                <a:gd name="T7" fmla="*/ 94 h 95"/>
                <a:gd name="T8" fmla="*/ 49 w 69"/>
                <a:gd name="T9" fmla="*/ 82 h 95"/>
                <a:gd name="T10" fmla="*/ 15 w 69"/>
                <a:gd name="T11" fmla="*/ 22 h 95"/>
                <a:gd name="T12" fmla="*/ 6 w 69"/>
                <a:gd name="T13" fmla="*/ 0 h 95"/>
                <a:gd name="T14" fmla="*/ 13 w 69"/>
                <a:gd name="T15" fmla="*/ 0 h 9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 h="95">
                  <a:moveTo>
                    <a:pt x="13" y="0"/>
                  </a:moveTo>
                  <a:cubicBezTo>
                    <a:pt x="31" y="8"/>
                    <a:pt x="47" y="18"/>
                    <a:pt x="57" y="36"/>
                  </a:cubicBezTo>
                  <a:cubicBezTo>
                    <a:pt x="66" y="51"/>
                    <a:pt x="69" y="67"/>
                    <a:pt x="67" y="85"/>
                  </a:cubicBezTo>
                  <a:cubicBezTo>
                    <a:pt x="67" y="89"/>
                    <a:pt x="66" y="95"/>
                    <a:pt x="59" y="94"/>
                  </a:cubicBezTo>
                  <a:cubicBezTo>
                    <a:pt x="52" y="93"/>
                    <a:pt x="47" y="90"/>
                    <a:pt x="49" y="82"/>
                  </a:cubicBezTo>
                  <a:cubicBezTo>
                    <a:pt x="53" y="56"/>
                    <a:pt x="36" y="31"/>
                    <a:pt x="15" y="22"/>
                  </a:cubicBezTo>
                  <a:cubicBezTo>
                    <a:pt x="0" y="15"/>
                    <a:pt x="0" y="15"/>
                    <a:pt x="6" y="0"/>
                  </a:cubicBezTo>
                  <a:cubicBezTo>
                    <a:pt x="9" y="0"/>
                    <a:pt x="11" y="0"/>
                    <a:pt x="13" y="0"/>
                  </a:cubicBezTo>
                  <a:close/>
                </a:path>
              </a:pathLst>
            </a:custGeom>
            <a:solidFill>
              <a:srgbClr val="0033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6759" tIns="23380" rIns="46759" bIns="23380" numCol="1" anchor="t" anchorCtr="0" compatLnSpc="1">
              <a:prstTxWarp prst="textNoShape">
                <a:avLst/>
              </a:prstTxWarp>
            </a:bodyPr>
            <a:lstStyle/>
            <a:p>
              <a:endParaRPr lang="en-US" sz="900" dirty="0">
                <a:solidFill>
                  <a:srgbClr val="000000"/>
                </a:solidFill>
              </a:endParaRPr>
            </a:p>
          </p:txBody>
        </p:sp>
        <p:sp>
          <p:nvSpPr>
            <p:cNvPr id="119" name="Freeform 30"/>
            <p:cNvSpPr>
              <a:spLocks/>
            </p:cNvSpPr>
            <p:nvPr/>
          </p:nvSpPr>
          <p:spPr bwMode="auto">
            <a:xfrm>
              <a:off x="1842894" y="3798292"/>
              <a:ext cx="48323" cy="57433"/>
            </a:xfrm>
            <a:custGeom>
              <a:avLst/>
              <a:gdLst>
                <a:gd name="T0" fmla="*/ 42 w 42"/>
                <a:gd name="T1" fmla="*/ 43 h 55"/>
                <a:gd name="T2" fmla="*/ 34 w 42"/>
                <a:gd name="T3" fmla="*/ 55 h 55"/>
                <a:gd name="T4" fmla="*/ 22 w 42"/>
                <a:gd name="T5" fmla="*/ 43 h 55"/>
                <a:gd name="T6" fmla="*/ 8 w 42"/>
                <a:gd name="T7" fmla="*/ 21 h 55"/>
                <a:gd name="T8" fmla="*/ 4 w 42"/>
                <a:gd name="T9" fmla="*/ 6 h 55"/>
                <a:gd name="T10" fmla="*/ 16 w 42"/>
                <a:gd name="T11" fmla="*/ 5 h 55"/>
                <a:gd name="T12" fmla="*/ 42 w 42"/>
                <a:gd name="T13" fmla="*/ 43 h 55"/>
              </a:gdLst>
              <a:ahLst/>
              <a:cxnLst>
                <a:cxn ang="0">
                  <a:pos x="T0" y="T1"/>
                </a:cxn>
                <a:cxn ang="0">
                  <a:pos x="T2" y="T3"/>
                </a:cxn>
                <a:cxn ang="0">
                  <a:pos x="T4" y="T5"/>
                </a:cxn>
                <a:cxn ang="0">
                  <a:pos x="T6" y="T7"/>
                </a:cxn>
                <a:cxn ang="0">
                  <a:pos x="T8" y="T9"/>
                </a:cxn>
                <a:cxn ang="0">
                  <a:pos x="T10" y="T11"/>
                </a:cxn>
                <a:cxn ang="0">
                  <a:pos x="T12" y="T13"/>
                </a:cxn>
              </a:cxnLst>
              <a:rect l="0" t="0" r="r" b="b"/>
              <a:pathLst>
                <a:path w="42" h="55">
                  <a:moveTo>
                    <a:pt x="42" y="43"/>
                  </a:moveTo>
                  <a:cubicBezTo>
                    <a:pt x="41" y="48"/>
                    <a:pt x="42" y="55"/>
                    <a:pt x="34" y="55"/>
                  </a:cubicBezTo>
                  <a:cubicBezTo>
                    <a:pt x="28" y="54"/>
                    <a:pt x="21" y="53"/>
                    <a:pt x="22" y="43"/>
                  </a:cubicBezTo>
                  <a:cubicBezTo>
                    <a:pt x="23" y="33"/>
                    <a:pt x="17" y="25"/>
                    <a:pt x="8" y="21"/>
                  </a:cubicBezTo>
                  <a:cubicBezTo>
                    <a:pt x="0" y="18"/>
                    <a:pt x="3" y="12"/>
                    <a:pt x="4" y="6"/>
                  </a:cubicBezTo>
                  <a:cubicBezTo>
                    <a:pt x="7" y="0"/>
                    <a:pt x="12" y="3"/>
                    <a:pt x="16" y="5"/>
                  </a:cubicBezTo>
                  <a:cubicBezTo>
                    <a:pt x="32" y="12"/>
                    <a:pt x="41" y="25"/>
                    <a:pt x="42" y="43"/>
                  </a:cubicBezTo>
                  <a:close/>
                </a:path>
              </a:pathLst>
            </a:custGeom>
            <a:solidFill>
              <a:srgbClr val="0033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6759" tIns="23380" rIns="46759" bIns="23380" numCol="1" anchor="t" anchorCtr="0" compatLnSpc="1">
              <a:prstTxWarp prst="textNoShape">
                <a:avLst/>
              </a:prstTxWarp>
            </a:bodyPr>
            <a:lstStyle/>
            <a:p>
              <a:endParaRPr lang="en-US" sz="900" dirty="0">
                <a:solidFill>
                  <a:srgbClr val="000000"/>
                </a:solidFill>
              </a:endParaRPr>
            </a:p>
          </p:txBody>
        </p:sp>
        <p:sp>
          <p:nvSpPr>
            <p:cNvPr id="120" name="Freeform 31"/>
            <p:cNvSpPr>
              <a:spLocks/>
            </p:cNvSpPr>
            <p:nvPr/>
          </p:nvSpPr>
          <p:spPr bwMode="auto">
            <a:xfrm>
              <a:off x="1552957" y="3878700"/>
              <a:ext cx="154173" cy="173345"/>
            </a:xfrm>
            <a:custGeom>
              <a:avLst/>
              <a:gdLst>
                <a:gd name="T0" fmla="*/ 48 w 134"/>
                <a:gd name="T1" fmla="*/ 100 h 166"/>
                <a:gd name="T2" fmla="*/ 18 w 134"/>
                <a:gd name="T3" fmla="*/ 55 h 166"/>
                <a:gd name="T4" fmla="*/ 33 w 134"/>
                <a:gd name="T5" fmla="*/ 19 h 166"/>
                <a:gd name="T6" fmla="*/ 103 w 134"/>
                <a:gd name="T7" fmla="*/ 22 h 166"/>
                <a:gd name="T8" fmla="*/ 87 w 134"/>
                <a:gd name="T9" fmla="*/ 100 h 166"/>
                <a:gd name="T10" fmla="*/ 96 w 134"/>
                <a:gd name="T11" fmla="*/ 105 h 166"/>
                <a:gd name="T12" fmla="*/ 133 w 134"/>
                <a:gd name="T13" fmla="*/ 159 h 166"/>
                <a:gd name="T14" fmla="*/ 126 w 134"/>
                <a:gd name="T15" fmla="*/ 165 h 166"/>
                <a:gd name="T16" fmla="*/ 94 w 134"/>
                <a:gd name="T17" fmla="*/ 165 h 166"/>
                <a:gd name="T18" fmla="*/ 11 w 134"/>
                <a:gd name="T19" fmla="*/ 165 h 166"/>
                <a:gd name="T20" fmla="*/ 2 w 134"/>
                <a:gd name="T21" fmla="*/ 154 h 166"/>
                <a:gd name="T22" fmla="*/ 45 w 134"/>
                <a:gd name="T23" fmla="*/ 102 h 166"/>
                <a:gd name="T24" fmla="*/ 47 w 134"/>
                <a:gd name="T25" fmla="*/ 101 h 166"/>
                <a:gd name="T26" fmla="*/ 48 w 134"/>
                <a:gd name="T27" fmla="*/ 10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4" h="166">
                  <a:moveTo>
                    <a:pt x="48" y="100"/>
                  </a:moveTo>
                  <a:cubicBezTo>
                    <a:pt x="30" y="90"/>
                    <a:pt x="19" y="76"/>
                    <a:pt x="18" y="55"/>
                  </a:cubicBezTo>
                  <a:cubicBezTo>
                    <a:pt x="18" y="41"/>
                    <a:pt x="23" y="29"/>
                    <a:pt x="33" y="19"/>
                  </a:cubicBezTo>
                  <a:cubicBezTo>
                    <a:pt x="53" y="0"/>
                    <a:pt x="84" y="1"/>
                    <a:pt x="103" y="22"/>
                  </a:cubicBezTo>
                  <a:cubicBezTo>
                    <a:pt x="125" y="46"/>
                    <a:pt x="119" y="73"/>
                    <a:pt x="87" y="100"/>
                  </a:cubicBezTo>
                  <a:cubicBezTo>
                    <a:pt x="89" y="103"/>
                    <a:pt x="93" y="103"/>
                    <a:pt x="96" y="105"/>
                  </a:cubicBezTo>
                  <a:cubicBezTo>
                    <a:pt x="122" y="114"/>
                    <a:pt x="129" y="136"/>
                    <a:pt x="133" y="159"/>
                  </a:cubicBezTo>
                  <a:cubicBezTo>
                    <a:pt x="134" y="165"/>
                    <a:pt x="130" y="165"/>
                    <a:pt x="126" y="165"/>
                  </a:cubicBezTo>
                  <a:cubicBezTo>
                    <a:pt x="115" y="165"/>
                    <a:pt x="105" y="165"/>
                    <a:pt x="94" y="165"/>
                  </a:cubicBezTo>
                  <a:cubicBezTo>
                    <a:pt x="67" y="165"/>
                    <a:pt x="39" y="166"/>
                    <a:pt x="11" y="165"/>
                  </a:cubicBezTo>
                  <a:cubicBezTo>
                    <a:pt x="0" y="165"/>
                    <a:pt x="0" y="165"/>
                    <a:pt x="2" y="154"/>
                  </a:cubicBezTo>
                  <a:cubicBezTo>
                    <a:pt x="6" y="129"/>
                    <a:pt x="18" y="110"/>
                    <a:pt x="45" y="102"/>
                  </a:cubicBezTo>
                  <a:cubicBezTo>
                    <a:pt x="45" y="102"/>
                    <a:pt x="46" y="102"/>
                    <a:pt x="47" y="101"/>
                  </a:cubicBezTo>
                  <a:cubicBezTo>
                    <a:pt x="47" y="101"/>
                    <a:pt x="47" y="101"/>
                    <a:pt x="48" y="100"/>
                  </a:cubicBezTo>
                  <a:close/>
                </a:path>
              </a:pathLst>
            </a:custGeom>
            <a:solidFill>
              <a:srgbClr val="0033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6759" tIns="23380" rIns="46759" bIns="23380" numCol="1" anchor="t" anchorCtr="0" compatLnSpc="1">
              <a:prstTxWarp prst="textNoShape">
                <a:avLst/>
              </a:prstTxWarp>
            </a:bodyPr>
            <a:lstStyle/>
            <a:p>
              <a:endParaRPr lang="en-US" sz="900" dirty="0">
                <a:solidFill>
                  <a:srgbClr val="000000"/>
                </a:solidFill>
              </a:endParaRPr>
            </a:p>
          </p:txBody>
        </p:sp>
        <p:sp>
          <p:nvSpPr>
            <p:cNvPr id="121" name="TextBox 120"/>
            <p:cNvSpPr txBox="1"/>
            <p:nvPr/>
          </p:nvSpPr>
          <p:spPr>
            <a:xfrm>
              <a:off x="1097294" y="2812989"/>
              <a:ext cx="1283934" cy="278770"/>
            </a:xfrm>
            <a:prstGeom prst="rect">
              <a:avLst/>
            </a:prstGeom>
            <a:noFill/>
          </p:spPr>
          <p:txBody>
            <a:bodyPr wrap="none" lIns="40958" tIns="40958" rIns="40958" bIns="40958" rtlCol="0">
              <a:noAutofit/>
            </a:bodyPr>
            <a:lstStyle/>
            <a:p>
              <a:r>
                <a:rPr lang="en-US" sz="900" dirty="0">
                  <a:solidFill>
                    <a:srgbClr val="000000"/>
                  </a:solidFill>
                </a:rPr>
                <a:t>End Users</a:t>
              </a:r>
            </a:p>
            <a:p>
              <a:r>
                <a:rPr lang="en-US" sz="900" dirty="0">
                  <a:solidFill>
                    <a:srgbClr val="000000"/>
                  </a:solidFill>
                </a:rPr>
                <a:t>(On-premise and External)</a:t>
              </a:r>
            </a:p>
          </p:txBody>
        </p:sp>
        <p:sp>
          <p:nvSpPr>
            <p:cNvPr id="38" name="Rectangle 86"/>
            <p:cNvSpPr>
              <a:spLocks noChangeArrowheads="1"/>
            </p:cNvSpPr>
            <p:nvPr/>
          </p:nvSpPr>
          <p:spPr bwMode="auto">
            <a:xfrm>
              <a:off x="5013692" y="5325683"/>
              <a:ext cx="777598" cy="442024"/>
            </a:xfrm>
            <a:prstGeom prst="rect">
              <a:avLst/>
            </a:prstGeom>
            <a:solidFill>
              <a:srgbClr val="483698"/>
            </a:solidFill>
            <a:ln>
              <a:noFill/>
            </a:ln>
          </p:spPr>
          <p:txBody>
            <a:bodyPr vert="horz" wrap="square" lIns="91440" tIns="45720" rIns="91440" bIns="45720" numCol="1" anchor="ctr" anchorCtr="0" compatLnSpc="1">
              <a:prstTxWarp prst="textNoShape">
                <a:avLst/>
              </a:prstTxWarp>
            </a:bodyPr>
            <a:lstStyle/>
            <a:p>
              <a:pPr algn="ctr"/>
              <a:r>
                <a:rPr lang="en-US" sz="900" dirty="0">
                  <a:solidFill>
                    <a:prstClr val="white"/>
                  </a:solidFill>
                  <a:cs typeface="Arial" panose="020B0604020202020204" pitchFamily="34" charset="0"/>
                </a:rPr>
                <a:t>Active Directory</a:t>
              </a:r>
            </a:p>
          </p:txBody>
        </p:sp>
        <p:sp>
          <p:nvSpPr>
            <p:cNvPr id="41" name="Rectangle 86"/>
            <p:cNvSpPr>
              <a:spLocks noChangeArrowheads="1"/>
            </p:cNvSpPr>
            <p:nvPr/>
          </p:nvSpPr>
          <p:spPr bwMode="auto">
            <a:xfrm>
              <a:off x="3081803" y="5053154"/>
              <a:ext cx="1698405" cy="317965"/>
            </a:xfrm>
            <a:prstGeom prst="rect">
              <a:avLst/>
            </a:prstGeom>
            <a:solidFill>
              <a:srgbClr val="483698"/>
            </a:solidFill>
            <a:ln>
              <a:noFill/>
            </a:ln>
          </p:spPr>
          <p:txBody>
            <a:bodyPr vert="horz" wrap="square" lIns="91440" tIns="45720" rIns="91440" bIns="45720" numCol="1" anchor="ctr" anchorCtr="0" compatLnSpc="1">
              <a:prstTxWarp prst="textNoShape">
                <a:avLst/>
              </a:prstTxWarp>
            </a:bodyPr>
            <a:lstStyle/>
            <a:p>
              <a:pPr algn="ctr"/>
              <a:r>
                <a:rPr lang="en-US" sz="900" dirty="0">
                  <a:solidFill>
                    <a:prstClr val="white"/>
                  </a:solidFill>
                  <a:cs typeface="Arial" panose="020B0604020202020204" pitchFamily="34" charset="0"/>
                </a:rPr>
                <a:t>On premise applications</a:t>
              </a:r>
            </a:p>
          </p:txBody>
        </p:sp>
        <p:sp>
          <p:nvSpPr>
            <p:cNvPr id="6" name="Flowchart: Magnetic Disk 5"/>
            <p:cNvSpPr/>
            <p:nvPr/>
          </p:nvSpPr>
          <p:spPr>
            <a:xfrm>
              <a:off x="5583639" y="2251142"/>
              <a:ext cx="610947" cy="818043"/>
            </a:xfrm>
            <a:prstGeom prst="flowChartMagneticDisk">
              <a:avLst/>
            </a:prstGeom>
            <a:solidFill>
              <a:srgbClr val="005EB8"/>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40958" tIns="40958" rIns="40958" bIns="40958" rtlCol="0" anchor="ctr"/>
            <a:lstStyle/>
            <a:p>
              <a:pPr algn="ctr"/>
              <a:r>
                <a:rPr lang="en-US" sz="900" dirty="0" smtClean="0">
                  <a:solidFill>
                    <a:prstClr val="white"/>
                  </a:solidFill>
                </a:rPr>
                <a:t>HR Feed</a:t>
              </a:r>
              <a:endParaRPr lang="en-US" sz="900" dirty="0">
                <a:solidFill>
                  <a:prstClr val="white"/>
                </a:solidFill>
              </a:endParaRPr>
            </a:p>
          </p:txBody>
        </p:sp>
        <p:sp>
          <p:nvSpPr>
            <p:cNvPr id="44" name="Rectangle 86"/>
            <p:cNvSpPr>
              <a:spLocks noChangeArrowheads="1"/>
            </p:cNvSpPr>
            <p:nvPr/>
          </p:nvSpPr>
          <p:spPr bwMode="auto">
            <a:xfrm>
              <a:off x="3078192" y="3308556"/>
              <a:ext cx="1919597" cy="553979"/>
            </a:xfrm>
            <a:prstGeom prst="rect">
              <a:avLst/>
            </a:prstGeom>
            <a:solidFill>
              <a:srgbClr val="0091DA"/>
            </a:solidFill>
            <a:ln>
              <a:noFill/>
            </a:ln>
          </p:spPr>
          <p:txBody>
            <a:bodyPr vert="horz" wrap="square" lIns="91440" tIns="45720" rIns="91440" bIns="45720" numCol="1" anchor="ctr" anchorCtr="0" compatLnSpc="1">
              <a:prstTxWarp prst="textNoShape">
                <a:avLst/>
              </a:prstTxWarp>
            </a:bodyPr>
            <a:lstStyle/>
            <a:p>
              <a:pPr algn="ctr"/>
              <a:r>
                <a:rPr lang="en-US" sz="900" dirty="0">
                  <a:solidFill>
                    <a:prstClr val="white"/>
                  </a:solidFill>
                  <a:cs typeface="Arial" panose="020B0604020202020204" pitchFamily="34" charset="0"/>
                </a:rPr>
                <a:t>Azure AD</a:t>
              </a:r>
            </a:p>
          </p:txBody>
        </p:sp>
        <p:sp>
          <p:nvSpPr>
            <p:cNvPr id="46" name="Rectangle 86"/>
            <p:cNvSpPr>
              <a:spLocks noChangeArrowheads="1"/>
            </p:cNvSpPr>
            <p:nvPr/>
          </p:nvSpPr>
          <p:spPr bwMode="auto">
            <a:xfrm>
              <a:off x="3043294" y="4031048"/>
              <a:ext cx="744504" cy="437002"/>
            </a:xfrm>
            <a:prstGeom prst="rect">
              <a:avLst/>
            </a:prstGeom>
            <a:solidFill>
              <a:srgbClr val="0091DA"/>
            </a:solidFill>
            <a:ln>
              <a:noFill/>
            </a:ln>
          </p:spPr>
          <p:txBody>
            <a:bodyPr vert="horz" wrap="square" lIns="91440" tIns="45720" rIns="91440" bIns="45720" numCol="1" anchor="ctr" anchorCtr="0" compatLnSpc="1">
              <a:prstTxWarp prst="textNoShape">
                <a:avLst/>
              </a:prstTxWarp>
            </a:bodyPr>
            <a:lstStyle/>
            <a:p>
              <a:pPr algn="ctr"/>
              <a:r>
                <a:rPr lang="en-US" sz="900" dirty="0">
                  <a:solidFill>
                    <a:prstClr val="white"/>
                  </a:solidFill>
                  <a:cs typeface="Arial" panose="020B0604020202020204" pitchFamily="34" charset="0"/>
                </a:rPr>
                <a:t>Azure Application Proxy</a:t>
              </a:r>
            </a:p>
          </p:txBody>
        </p:sp>
        <p:sp>
          <p:nvSpPr>
            <p:cNvPr id="49" name="Rectangle 86"/>
            <p:cNvSpPr>
              <a:spLocks noChangeArrowheads="1"/>
            </p:cNvSpPr>
            <p:nvPr/>
          </p:nvSpPr>
          <p:spPr bwMode="auto">
            <a:xfrm>
              <a:off x="3081803" y="2720480"/>
              <a:ext cx="875539" cy="442024"/>
            </a:xfrm>
            <a:prstGeom prst="rect">
              <a:avLst/>
            </a:prstGeom>
            <a:solidFill>
              <a:srgbClr val="483698"/>
            </a:solidFill>
            <a:ln>
              <a:noFill/>
            </a:ln>
          </p:spPr>
          <p:txBody>
            <a:bodyPr vert="horz" wrap="square" lIns="91440" tIns="45720" rIns="91440" bIns="45720" numCol="1" anchor="ctr" anchorCtr="0" compatLnSpc="1">
              <a:prstTxWarp prst="textNoShape">
                <a:avLst/>
              </a:prstTxWarp>
            </a:bodyPr>
            <a:lstStyle/>
            <a:p>
              <a:pPr algn="ctr"/>
              <a:r>
                <a:rPr lang="en-US" sz="900" dirty="0" smtClean="0">
                  <a:solidFill>
                    <a:prstClr val="white"/>
                  </a:solidFill>
                  <a:cs typeface="Arial" panose="020B0604020202020204" pitchFamily="34" charset="0"/>
                </a:rPr>
                <a:t>Office365 Applications</a:t>
              </a:r>
              <a:endParaRPr lang="en-US" sz="900" dirty="0">
                <a:solidFill>
                  <a:prstClr val="white"/>
                </a:solidFill>
                <a:cs typeface="Arial" panose="020B0604020202020204" pitchFamily="34" charset="0"/>
              </a:endParaRPr>
            </a:p>
          </p:txBody>
        </p:sp>
        <p:sp>
          <p:nvSpPr>
            <p:cNvPr id="51" name="Rectangle 86"/>
            <p:cNvSpPr>
              <a:spLocks noChangeArrowheads="1"/>
            </p:cNvSpPr>
            <p:nvPr/>
          </p:nvSpPr>
          <p:spPr bwMode="auto">
            <a:xfrm>
              <a:off x="4200022" y="4005001"/>
              <a:ext cx="965373" cy="439469"/>
            </a:xfrm>
            <a:prstGeom prst="rect">
              <a:avLst/>
            </a:prstGeom>
            <a:solidFill>
              <a:srgbClr val="0091DA"/>
            </a:solidFill>
            <a:ln>
              <a:noFill/>
            </a:ln>
          </p:spPr>
          <p:txBody>
            <a:bodyPr vert="horz" wrap="square" lIns="91440" tIns="45720" rIns="91440" bIns="45720" numCol="1" anchor="ctr" anchorCtr="0" compatLnSpc="1">
              <a:prstTxWarp prst="textNoShape">
                <a:avLst/>
              </a:prstTxWarp>
            </a:bodyPr>
            <a:lstStyle/>
            <a:p>
              <a:pPr algn="ctr"/>
              <a:r>
                <a:rPr lang="en-US" sz="900" dirty="0">
                  <a:solidFill>
                    <a:prstClr val="white"/>
                  </a:solidFill>
                  <a:cs typeface="Arial" panose="020B0604020202020204" pitchFamily="34" charset="0"/>
                </a:rPr>
                <a:t>Azure PIM</a:t>
              </a:r>
            </a:p>
          </p:txBody>
        </p:sp>
        <p:sp>
          <p:nvSpPr>
            <p:cNvPr id="56" name="Rectangle 86"/>
            <p:cNvSpPr>
              <a:spLocks noChangeArrowheads="1"/>
            </p:cNvSpPr>
            <p:nvPr/>
          </p:nvSpPr>
          <p:spPr bwMode="auto">
            <a:xfrm>
              <a:off x="3078192" y="1834671"/>
              <a:ext cx="1767630" cy="442024"/>
            </a:xfrm>
            <a:prstGeom prst="rect">
              <a:avLst/>
            </a:prstGeom>
            <a:solidFill>
              <a:srgbClr val="483698"/>
            </a:solidFill>
            <a:ln>
              <a:noFill/>
            </a:ln>
          </p:spPr>
          <p:txBody>
            <a:bodyPr vert="horz" wrap="square" lIns="91440" tIns="45720" rIns="91440" bIns="45720" numCol="1" anchor="ctr" anchorCtr="0" compatLnSpc="1">
              <a:prstTxWarp prst="textNoShape">
                <a:avLst/>
              </a:prstTxWarp>
            </a:bodyPr>
            <a:lstStyle/>
            <a:p>
              <a:pPr algn="ctr"/>
              <a:r>
                <a:rPr lang="en-US" sz="900" dirty="0">
                  <a:solidFill>
                    <a:prstClr val="white"/>
                  </a:solidFill>
                  <a:cs typeface="Arial" panose="020B0604020202020204" pitchFamily="34" charset="0"/>
                </a:rPr>
                <a:t>SaaS Applications</a:t>
              </a:r>
            </a:p>
          </p:txBody>
        </p:sp>
        <p:sp>
          <p:nvSpPr>
            <p:cNvPr id="11" name="Rectangle 10"/>
            <p:cNvSpPr/>
            <p:nvPr/>
          </p:nvSpPr>
          <p:spPr>
            <a:xfrm>
              <a:off x="6626930" y="2955419"/>
              <a:ext cx="1691797" cy="1064819"/>
            </a:xfrm>
            <a:prstGeom prst="rect">
              <a:avLst/>
            </a:prstGeom>
            <a:solidFill>
              <a:schemeClr val="bg1"/>
            </a:solidFill>
            <a:ln w="6350">
              <a:solidFill>
                <a:srgbClr val="00338D"/>
              </a:solidFill>
            </a:ln>
          </p:spPr>
          <p:style>
            <a:lnRef idx="2">
              <a:schemeClr val="accent1">
                <a:shade val="50000"/>
              </a:schemeClr>
            </a:lnRef>
            <a:fillRef idx="1">
              <a:schemeClr val="accent1"/>
            </a:fillRef>
            <a:effectRef idx="0">
              <a:schemeClr val="accent1"/>
            </a:effectRef>
            <a:fontRef idx="minor">
              <a:schemeClr val="lt1"/>
            </a:fontRef>
          </p:style>
          <p:txBody>
            <a:bodyPr lIns="40958" tIns="40958" rIns="40958" bIns="40958" rtlCol="0" anchor="b"/>
            <a:lstStyle/>
            <a:p>
              <a:pPr algn="ctr"/>
              <a:r>
                <a:rPr lang="en-US" sz="900" b="1" dirty="0">
                  <a:solidFill>
                    <a:srgbClr val="000000"/>
                  </a:solidFill>
                </a:rPr>
                <a:t>Azure Monitoring, Reporting </a:t>
              </a:r>
            </a:p>
            <a:p>
              <a:pPr algn="ctr"/>
              <a:r>
                <a:rPr lang="en-US" sz="900" b="1" dirty="0">
                  <a:solidFill>
                    <a:srgbClr val="000000"/>
                  </a:solidFill>
                </a:rPr>
                <a:t>&amp; Threat detection</a:t>
              </a:r>
            </a:p>
          </p:txBody>
        </p:sp>
        <p:cxnSp>
          <p:nvCxnSpPr>
            <p:cNvPr id="19" name="Straight Arrow Connector 18"/>
            <p:cNvCxnSpPr>
              <a:cxnSpLocks/>
              <a:stCxn id="46" idx="2"/>
            </p:cNvCxnSpPr>
            <p:nvPr/>
          </p:nvCxnSpPr>
          <p:spPr>
            <a:xfrm>
              <a:off x="3415546" y="4468049"/>
              <a:ext cx="0" cy="582951"/>
            </a:xfrm>
            <a:prstGeom prst="straightConnector1">
              <a:avLst/>
            </a:prstGeom>
            <a:ln w="6350">
              <a:solidFill>
                <a:srgbClr val="00338D"/>
              </a:solidFill>
              <a:prstDash val="dash"/>
              <a:tailEnd type="none"/>
            </a:ln>
          </p:spPr>
          <p:style>
            <a:lnRef idx="1">
              <a:schemeClr val="accent1"/>
            </a:lnRef>
            <a:fillRef idx="0">
              <a:schemeClr val="accent1"/>
            </a:fillRef>
            <a:effectRef idx="0">
              <a:schemeClr val="accent1"/>
            </a:effectRef>
            <a:fontRef idx="minor">
              <a:schemeClr val="tx1"/>
            </a:fontRef>
          </p:style>
        </p:cxnSp>
        <p:sp>
          <p:nvSpPr>
            <p:cNvPr id="78" name="Rectangle 843"/>
            <p:cNvSpPr>
              <a:spLocks noChangeArrowheads="1"/>
            </p:cNvSpPr>
            <p:nvPr/>
          </p:nvSpPr>
          <p:spPr bwMode="auto">
            <a:xfrm>
              <a:off x="5388005" y="4170915"/>
              <a:ext cx="631421" cy="3731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algn="l" eaLnBrk="0" hangingPunct="0">
                <a:defRPr>
                  <a:solidFill>
                    <a:schemeClr val="tx1"/>
                  </a:solidFill>
                  <a:latin typeface="Arial" panose="020B0604020202020204" pitchFamily="34" charset="0"/>
                </a:defRPr>
              </a:lvl1pPr>
              <a:lvl2pPr algn="l" eaLnBrk="0" hangingPunct="0">
                <a:defRPr>
                  <a:solidFill>
                    <a:schemeClr val="tx1"/>
                  </a:solidFill>
                  <a:latin typeface="Arial" panose="020B0604020202020204" pitchFamily="34" charset="0"/>
                </a:defRPr>
              </a:lvl2pPr>
              <a:lvl3pPr algn="l" eaLnBrk="0" hangingPunct="0">
                <a:defRPr>
                  <a:solidFill>
                    <a:schemeClr val="tx1"/>
                  </a:solidFill>
                  <a:latin typeface="Arial" panose="020B0604020202020204" pitchFamily="34" charset="0"/>
                </a:defRPr>
              </a:lvl3pPr>
              <a:lvl4pPr algn="l" eaLnBrk="0" hangingPunct="0">
                <a:defRPr>
                  <a:solidFill>
                    <a:schemeClr val="tx1"/>
                  </a:solidFill>
                  <a:latin typeface="Arial" panose="020B0604020202020204" pitchFamily="34" charset="0"/>
                </a:defRPr>
              </a:lvl4pPr>
              <a:lvl5pPr algn="l"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ctr" defTabSz="914378" fontAlgn="base"/>
              <a:r>
                <a:rPr lang="en-US" altLang="en-US" sz="900" b="1" dirty="0">
                  <a:solidFill>
                    <a:srgbClr val="000000"/>
                  </a:solidFill>
                  <a:latin typeface="+mn-lt"/>
                  <a:cs typeface="Arial" panose="020B0604020202020204" pitchFamily="34" charset="0"/>
                </a:rPr>
                <a:t>Synch Users and Groups</a:t>
              </a:r>
            </a:p>
          </p:txBody>
        </p:sp>
        <p:sp>
          <p:nvSpPr>
            <p:cNvPr id="79" name="Rectangle 843"/>
            <p:cNvSpPr>
              <a:spLocks noChangeArrowheads="1"/>
            </p:cNvSpPr>
            <p:nvPr/>
          </p:nvSpPr>
          <p:spPr bwMode="auto">
            <a:xfrm>
              <a:off x="3255179" y="3183504"/>
              <a:ext cx="233310" cy="124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lgn="l" eaLnBrk="0" hangingPunct="0">
                <a:defRPr>
                  <a:solidFill>
                    <a:schemeClr val="tx1"/>
                  </a:solidFill>
                  <a:latin typeface="Arial" panose="020B0604020202020204" pitchFamily="34" charset="0"/>
                </a:defRPr>
              </a:lvl1pPr>
              <a:lvl2pPr algn="l" eaLnBrk="0" hangingPunct="0">
                <a:defRPr>
                  <a:solidFill>
                    <a:schemeClr val="tx1"/>
                  </a:solidFill>
                  <a:latin typeface="Arial" panose="020B0604020202020204" pitchFamily="34" charset="0"/>
                </a:defRPr>
              </a:lvl2pPr>
              <a:lvl3pPr algn="l" eaLnBrk="0" hangingPunct="0">
                <a:defRPr>
                  <a:solidFill>
                    <a:schemeClr val="tx1"/>
                  </a:solidFill>
                  <a:latin typeface="Arial" panose="020B0604020202020204" pitchFamily="34" charset="0"/>
                </a:defRPr>
              </a:lvl3pPr>
              <a:lvl4pPr algn="l" eaLnBrk="0" hangingPunct="0">
                <a:defRPr>
                  <a:solidFill>
                    <a:schemeClr val="tx1"/>
                  </a:solidFill>
                  <a:latin typeface="Arial" panose="020B0604020202020204" pitchFamily="34" charset="0"/>
                </a:defRPr>
              </a:lvl4pPr>
              <a:lvl5pPr algn="l"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ctr" defTabSz="914378" fontAlgn="base"/>
              <a:r>
                <a:rPr lang="en-US" altLang="en-US" sz="900" b="1" dirty="0">
                  <a:solidFill>
                    <a:srgbClr val="000000"/>
                  </a:solidFill>
                  <a:latin typeface="+mn-lt"/>
                  <a:cs typeface="Arial" panose="020B0604020202020204" pitchFamily="34" charset="0"/>
                </a:rPr>
                <a:t>SSO</a:t>
              </a:r>
            </a:p>
          </p:txBody>
        </p:sp>
        <p:sp>
          <p:nvSpPr>
            <p:cNvPr id="80" name="Rectangle 843"/>
            <p:cNvSpPr>
              <a:spLocks noChangeArrowheads="1"/>
            </p:cNvSpPr>
            <p:nvPr/>
          </p:nvSpPr>
          <p:spPr bwMode="auto">
            <a:xfrm>
              <a:off x="4003568" y="4655524"/>
              <a:ext cx="503460" cy="124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lgn="l" eaLnBrk="0" hangingPunct="0">
                <a:defRPr>
                  <a:solidFill>
                    <a:schemeClr val="tx1"/>
                  </a:solidFill>
                  <a:latin typeface="Arial" panose="020B0604020202020204" pitchFamily="34" charset="0"/>
                </a:defRPr>
              </a:lvl1pPr>
              <a:lvl2pPr algn="l" eaLnBrk="0" hangingPunct="0">
                <a:defRPr>
                  <a:solidFill>
                    <a:schemeClr val="tx1"/>
                  </a:solidFill>
                  <a:latin typeface="Arial" panose="020B0604020202020204" pitchFamily="34" charset="0"/>
                </a:defRPr>
              </a:lvl2pPr>
              <a:lvl3pPr algn="l" eaLnBrk="0" hangingPunct="0">
                <a:defRPr>
                  <a:solidFill>
                    <a:schemeClr val="tx1"/>
                  </a:solidFill>
                  <a:latin typeface="Arial" panose="020B0604020202020204" pitchFamily="34" charset="0"/>
                </a:defRPr>
              </a:lvl3pPr>
              <a:lvl4pPr algn="l" eaLnBrk="0" hangingPunct="0">
                <a:defRPr>
                  <a:solidFill>
                    <a:schemeClr val="tx1"/>
                  </a:solidFill>
                  <a:latin typeface="Arial" panose="020B0604020202020204" pitchFamily="34" charset="0"/>
                </a:defRPr>
              </a:lvl4pPr>
              <a:lvl5pPr algn="l"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ctr" defTabSz="914378" fontAlgn="base"/>
              <a:r>
                <a:rPr lang="en-US" altLang="en-US" sz="900" b="1" dirty="0">
                  <a:solidFill>
                    <a:srgbClr val="000000"/>
                  </a:solidFill>
                  <a:latin typeface="+mn-lt"/>
                  <a:cs typeface="Arial" panose="020B0604020202020204" pitchFamily="34" charset="0"/>
                </a:rPr>
                <a:t>Provision</a:t>
              </a:r>
            </a:p>
          </p:txBody>
        </p:sp>
        <p:cxnSp>
          <p:nvCxnSpPr>
            <p:cNvPr id="225" name="Straight Arrow Connector 224"/>
            <p:cNvCxnSpPr>
              <a:cxnSpLocks/>
              <a:endCxn id="44" idx="1"/>
            </p:cNvCxnSpPr>
            <p:nvPr/>
          </p:nvCxnSpPr>
          <p:spPr>
            <a:xfrm>
              <a:off x="1850948" y="3585546"/>
              <a:ext cx="1227244" cy="1"/>
            </a:xfrm>
            <a:prstGeom prst="straightConnector1">
              <a:avLst/>
            </a:prstGeom>
            <a:ln w="6350">
              <a:solidFill>
                <a:srgbClr val="00338D"/>
              </a:solidFill>
              <a:tailEnd type="triangle"/>
            </a:ln>
          </p:spPr>
          <p:style>
            <a:lnRef idx="1">
              <a:schemeClr val="accent1"/>
            </a:lnRef>
            <a:fillRef idx="0">
              <a:schemeClr val="accent1"/>
            </a:fillRef>
            <a:effectRef idx="0">
              <a:schemeClr val="accent1"/>
            </a:effectRef>
            <a:fontRef idx="minor">
              <a:schemeClr val="tx1"/>
            </a:fontRef>
          </p:style>
        </p:cxnSp>
        <p:sp>
          <p:nvSpPr>
            <p:cNvPr id="92" name="Rectangle 843"/>
            <p:cNvSpPr>
              <a:spLocks noChangeArrowheads="1"/>
            </p:cNvSpPr>
            <p:nvPr/>
          </p:nvSpPr>
          <p:spPr bwMode="auto">
            <a:xfrm>
              <a:off x="1869024" y="3435980"/>
              <a:ext cx="669234" cy="124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lgn="l" eaLnBrk="0" hangingPunct="0">
                <a:defRPr>
                  <a:solidFill>
                    <a:schemeClr val="tx1"/>
                  </a:solidFill>
                  <a:latin typeface="Arial" panose="020B0604020202020204" pitchFamily="34" charset="0"/>
                </a:defRPr>
              </a:lvl1pPr>
              <a:lvl2pPr algn="l" eaLnBrk="0" hangingPunct="0">
                <a:defRPr>
                  <a:solidFill>
                    <a:schemeClr val="tx1"/>
                  </a:solidFill>
                  <a:latin typeface="Arial" panose="020B0604020202020204" pitchFamily="34" charset="0"/>
                </a:defRPr>
              </a:lvl2pPr>
              <a:lvl3pPr algn="l" eaLnBrk="0" hangingPunct="0">
                <a:defRPr>
                  <a:solidFill>
                    <a:schemeClr val="tx1"/>
                  </a:solidFill>
                  <a:latin typeface="Arial" panose="020B0604020202020204" pitchFamily="34" charset="0"/>
                </a:defRPr>
              </a:lvl3pPr>
              <a:lvl4pPr algn="l" eaLnBrk="0" hangingPunct="0">
                <a:defRPr>
                  <a:solidFill>
                    <a:schemeClr val="tx1"/>
                  </a:solidFill>
                  <a:latin typeface="Arial" panose="020B0604020202020204" pitchFamily="34" charset="0"/>
                </a:defRPr>
              </a:lvl4pPr>
              <a:lvl5pPr algn="l"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ctr" defTabSz="914378" fontAlgn="base"/>
              <a:r>
                <a:rPr lang="en-US" altLang="en-US" sz="900" b="1" dirty="0">
                  <a:solidFill>
                    <a:srgbClr val="000000"/>
                  </a:solidFill>
                  <a:latin typeface="+mn-lt"/>
                  <a:cs typeface="Arial" panose="020B0604020202020204" pitchFamily="34" charset="0"/>
                </a:rPr>
                <a:t>Authenticate</a:t>
              </a:r>
            </a:p>
          </p:txBody>
        </p:sp>
        <p:sp>
          <p:nvSpPr>
            <p:cNvPr id="93" name="Rectangle 843"/>
            <p:cNvSpPr>
              <a:spLocks noChangeArrowheads="1"/>
            </p:cNvSpPr>
            <p:nvPr/>
          </p:nvSpPr>
          <p:spPr bwMode="auto">
            <a:xfrm>
              <a:off x="5877779" y="3133239"/>
              <a:ext cx="352468" cy="248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algn="l" eaLnBrk="0" hangingPunct="0">
                <a:defRPr>
                  <a:solidFill>
                    <a:schemeClr val="tx1"/>
                  </a:solidFill>
                  <a:latin typeface="Arial" panose="020B0604020202020204" pitchFamily="34" charset="0"/>
                </a:defRPr>
              </a:lvl1pPr>
              <a:lvl2pPr algn="l" eaLnBrk="0" hangingPunct="0">
                <a:defRPr>
                  <a:solidFill>
                    <a:schemeClr val="tx1"/>
                  </a:solidFill>
                  <a:latin typeface="Arial" panose="020B0604020202020204" pitchFamily="34" charset="0"/>
                </a:defRPr>
              </a:lvl2pPr>
              <a:lvl3pPr algn="l" eaLnBrk="0" hangingPunct="0">
                <a:defRPr>
                  <a:solidFill>
                    <a:schemeClr val="tx1"/>
                  </a:solidFill>
                  <a:latin typeface="Arial" panose="020B0604020202020204" pitchFamily="34" charset="0"/>
                </a:defRPr>
              </a:lvl3pPr>
              <a:lvl4pPr algn="l" eaLnBrk="0" hangingPunct="0">
                <a:defRPr>
                  <a:solidFill>
                    <a:schemeClr val="tx1"/>
                  </a:solidFill>
                  <a:latin typeface="Arial" panose="020B0604020202020204" pitchFamily="34" charset="0"/>
                </a:defRPr>
              </a:lvl4pPr>
              <a:lvl5pPr algn="l"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ctr" defTabSz="914378" fontAlgn="base"/>
              <a:r>
                <a:rPr lang="en-US" altLang="en-US" sz="900" b="1" dirty="0">
                  <a:solidFill>
                    <a:srgbClr val="000000"/>
                  </a:solidFill>
                  <a:latin typeface="+mn-lt"/>
                  <a:cs typeface="Arial" panose="020B0604020202020204" pitchFamily="34" charset="0"/>
                </a:rPr>
                <a:t>User Feed</a:t>
              </a:r>
            </a:p>
          </p:txBody>
        </p:sp>
        <p:sp>
          <p:nvSpPr>
            <p:cNvPr id="94" name="Rectangle 86"/>
            <p:cNvSpPr>
              <a:spLocks noChangeArrowheads="1"/>
            </p:cNvSpPr>
            <p:nvPr/>
          </p:nvSpPr>
          <p:spPr bwMode="auto">
            <a:xfrm>
              <a:off x="6874593" y="4991126"/>
              <a:ext cx="689837" cy="442024"/>
            </a:xfrm>
            <a:prstGeom prst="rect">
              <a:avLst/>
            </a:prstGeom>
            <a:solidFill>
              <a:srgbClr val="470A68"/>
            </a:solidFill>
            <a:ln>
              <a:noFill/>
            </a:ln>
          </p:spPr>
          <p:txBody>
            <a:bodyPr vert="horz" wrap="square" lIns="91440" tIns="45720" rIns="91440" bIns="45720" numCol="1" anchor="ctr" anchorCtr="0" compatLnSpc="1">
              <a:prstTxWarp prst="textNoShape">
                <a:avLst/>
              </a:prstTxWarp>
            </a:bodyPr>
            <a:lstStyle/>
            <a:p>
              <a:pPr algn="ctr"/>
              <a:r>
                <a:rPr lang="en-US" sz="900" dirty="0">
                  <a:solidFill>
                    <a:prstClr val="white"/>
                  </a:solidFill>
                  <a:cs typeface="Arial" panose="020B0604020202020204" pitchFamily="34" charset="0"/>
                </a:rPr>
                <a:t>Azure Sentinel agents</a:t>
              </a:r>
            </a:p>
          </p:txBody>
        </p:sp>
        <p:cxnSp>
          <p:nvCxnSpPr>
            <p:cNvPr id="239" name="Straight Arrow Connector 238"/>
            <p:cNvCxnSpPr>
              <a:cxnSpLocks/>
              <a:stCxn id="94" idx="0"/>
            </p:cNvCxnSpPr>
            <p:nvPr/>
          </p:nvCxnSpPr>
          <p:spPr>
            <a:xfrm flipV="1">
              <a:off x="7219512" y="4020238"/>
              <a:ext cx="0" cy="970888"/>
            </a:xfrm>
            <a:prstGeom prst="straightConnector1">
              <a:avLst/>
            </a:prstGeom>
            <a:ln w="6350">
              <a:solidFill>
                <a:srgbClr val="00338D"/>
              </a:solidFill>
              <a:tailEnd type="triangle"/>
            </a:ln>
          </p:spPr>
          <p:style>
            <a:lnRef idx="1">
              <a:schemeClr val="accent1"/>
            </a:lnRef>
            <a:fillRef idx="0">
              <a:schemeClr val="accent1"/>
            </a:fillRef>
            <a:effectRef idx="0">
              <a:schemeClr val="accent1"/>
            </a:effectRef>
            <a:fontRef idx="minor">
              <a:schemeClr val="tx1"/>
            </a:fontRef>
          </p:style>
        </p:cxnSp>
        <p:sp>
          <p:nvSpPr>
            <p:cNvPr id="108" name="Rectangle 86"/>
            <p:cNvSpPr>
              <a:spLocks noChangeArrowheads="1"/>
            </p:cNvSpPr>
            <p:nvPr/>
          </p:nvSpPr>
          <p:spPr bwMode="auto">
            <a:xfrm>
              <a:off x="6724821" y="3011089"/>
              <a:ext cx="1507906" cy="676012"/>
            </a:xfrm>
            <a:prstGeom prst="rect">
              <a:avLst/>
            </a:prstGeom>
            <a:solidFill>
              <a:srgbClr val="470A68"/>
            </a:solidFill>
            <a:ln>
              <a:noFill/>
            </a:ln>
          </p:spPr>
          <p:txBody>
            <a:bodyPr vert="horz" wrap="square" lIns="91440" tIns="45720" rIns="91440" bIns="45720" numCol="1" anchor="t" anchorCtr="0" compatLnSpc="1">
              <a:prstTxWarp prst="textNoShape">
                <a:avLst/>
              </a:prstTxWarp>
            </a:bodyPr>
            <a:lstStyle/>
            <a:p>
              <a:pPr algn="ctr"/>
              <a:r>
                <a:rPr lang="en-US" sz="900" dirty="0">
                  <a:solidFill>
                    <a:prstClr val="white"/>
                  </a:solidFill>
                  <a:cs typeface="Arial" panose="020B0604020202020204" pitchFamily="34" charset="0"/>
                </a:rPr>
                <a:t>Azure Sentinel</a:t>
              </a:r>
            </a:p>
          </p:txBody>
        </p:sp>
        <p:sp>
          <p:nvSpPr>
            <p:cNvPr id="109" name="Rectangle 108"/>
            <p:cNvSpPr/>
            <p:nvPr/>
          </p:nvSpPr>
          <p:spPr>
            <a:xfrm>
              <a:off x="6753786" y="3197985"/>
              <a:ext cx="716382" cy="20528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40958" tIns="40958" rIns="40958" bIns="40958" rtlCol="0" anchor="ctr"/>
            <a:lstStyle/>
            <a:p>
              <a:pPr algn="ctr"/>
              <a:r>
                <a:rPr lang="en-US" sz="900" dirty="0">
                  <a:solidFill>
                    <a:srgbClr val="000000"/>
                  </a:solidFill>
                </a:rPr>
                <a:t>Dashboards</a:t>
              </a:r>
            </a:p>
          </p:txBody>
        </p:sp>
        <p:sp>
          <p:nvSpPr>
            <p:cNvPr id="122" name="Rectangle 121"/>
            <p:cNvSpPr/>
            <p:nvPr/>
          </p:nvSpPr>
          <p:spPr>
            <a:xfrm>
              <a:off x="7489608" y="3197985"/>
              <a:ext cx="716382" cy="20528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40958" tIns="40958" rIns="40958" bIns="40958" rtlCol="0" anchor="ctr"/>
            <a:lstStyle/>
            <a:p>
              <a:pPr algn="ctr"/>
              <a:r>
                <a:rPr lang="en-US" sz="900" dirty="0">
                  <a:solidFill>
                    <a:srgbClr val="000000"/>
                  </a:solidFill>
                </a:rPr>
                <a:t>Reports</a:t>
              </a:r>
            </a:p>
          </p:txBody>
        </p:sp>
        <p:sp>
          <p:nvSpPr>
            <p:cNvPr id="123" name="Rectangle 122"/>
            <p:cNvSpPr/>
            <p:nvPr/>
          </p:nvSpPr>
          <p:spPr>
            <a:xfrm>
              <a:off x="6753786" y="3418997"/>
              <a:ext cx="716382" cy="2416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40958" tIns="40958" rIns="40958" bIns="40958" rtlCol="0" anchor="ctr"/>
            <a:lstStyle/>
            <a:p>
              <a:pPr algn="ctr"/>
              <a:r>
                <a:rPr lang="en-US" sz="900" dirty="0">
                  <a:solidFill>
                    <a:srgbClr val="000000"/>
                  </a:solidFill>
                </a:rPr>
                <a:t>Alerts</a:t>
              </a:r>
            </a:p>
          </p:txBody>
        </p:sp>
        <p:sp>
          <p:nvSpPr>
            <p:cNvPr id="124" name="Rectangle 123"/>
            <p:cNvSpPr/>
            <p:nvPr/>
          </p:nvSpPr>
          <p:spPr>
            <a:xfrm>
              <a:off x="7489608" y="3418997"/>
              <a:ext cx="716382" cy="2416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40958" tIns="40958" rIns="40958" bIns="40958" rtlCol="0" anchor="ctr"/>
            <a:lstStyle/>
            <a:p>
              <a:pPr algn="ctr"/>
              <a:r>
                <a:rPr lang="en-US" sz="900" dirty="0">
                  <a:solidFill>
                    <a:srgbClr val="000000"/>
                  </a:solidFill>
                </a:rPr>
                <a:t>Threat detection</a:t>
              </a:r>
            </a:p>
          </p:txBody>
        </p:sp>
        <p:sp>
          <p:nvSpPr>
            <p:cNvPr id="125" name="Rectangle 843"/>
            <p:cNvSpPr>
              <a:spLocks noChangeArrowheads="1"/>
            </p:cNvSpPr>
            <p:nvPr/>
          </p:nvSpPr>
          <p:spPr bwMode="auto">
            <a:xfrm>
              <a:off x="7524121" y="4627379"/>
              <a:ext cx="460483" cy="124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lgn="l" eaLnBrk="0" hangingPunct="0">
                <a:defRPr>
                  <a:solidFill>
                    <a:schemeClr val="tx1"/>
                  </a:solidFill>
                  <a:latin typeface="Arial" panose="020B0604020202020204" pitchFamily="34" charset="0"/>
                </a:defRPr>
              </a:lvl1pPr>
              <a:lvl2pPr algn="l" eaLnBrk="0" hangingPunct="0">
                <a:defRPr>
                  <a:solidFill>
                    <a:schemeClr val="tx1"/>
                  </a:solidFill>
                  <a:latin typeface="Arial" panose="020B0604020202020204" pitchFamily="34" charset="0"/>
                </a:defRPr>
              </a:lvl2pPr>
              <a:lvl3pPr algn="l" eaLnBrk="0" hangingPunct="0">
                <a:defRPr>
                  <a:solidFill>
                    <a:schemeClr val="tx1"/>
                  </a:solidFill>
                  <a:latin typeface="Arial" panose="020B0604020202020204" pitchFamily="34" charset="0"/>
                </a:defRPr>
              </a:lvl3pPr>
              <a:lvl4pPr algn="l" eaLnBrk="0" hangingPunct="0">
                <a:defRPr>
                  <a:solidFill>
                    <a:schemeClr val="tx1"/>
                  </a:solidFill>
                  <a:latin typeface="Arial" panose="020B0604020202020204" pitchFamily="34" charset="0"/>
                </a:defRPr>
              </a:lvl4pPr>
              <a:lvl5pPr algn="l"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ctr" defTabSz="914378" fontAlgn="base"/>
              <a:r>
                <a:rPr lang="en-US" altLang="en-US" sz="900" b="1" dirty="0">
                  <a:solidFill>
                    <a:srgbClr val="000000"/>
                  </a:solidFill>
                  <a:latin typeface="+mn-lt"/>
                  <a:cs typeface="Arial" panose="020B0604020202020204" pitchFamily="34" charset="0"/>
                </a:rPr>
                <a:t>Log feed</a:t>
              </a:r>
            </a:p>
          </p:txBody>
        </p:sp>
        <p:cxnSp>
          <p:nvCxnSpPr>
            <p:cNvPr id="254" name="Straight Arrow Connector 253"/>
            <p:cNvCxnSpPr>
              <a:stCxn id="44" idx="3"/>
            </p:cNvCxnSpPr>
            <p:nvPr/>
          </p:nvCxnSpPr>
          <p:spPr>
            <a:xfrm>
              <a:off x="4997789" y="3585546"/>
              <a:ext cx="585850" cy="0"/>
            </a:xfrm>
            <a:prstGeom prst="straightConnector1">
              <a:avLst/>
            </a:prstGeom>
            <a:ln w="6350">
              <a:solidFill>
                <a:srgbClr val="00338D"/>
              </a:solidFill>
              <a:tailEnd type="triangle"/>
            </a:ln>
          </p:spPr>
          <p:style>
            <a:lnRef idx="1">
              <a:schemeClr val="accent1"/>
            </a:lnRef>
            <a:fillRef idx="0">
              <a:schemeClr val="accent1"/>
            </a:fillRef>
            <a:effectRef idx="0">
              <a:schemeClr val="accent1"/>
            </a:effectRef>
            <a:fontRef idx="minor">
              <a:schemeClr val="tx1"/>
            </a:fontRef>
          </p:style>
        </p:cxnSp>
        <p:sp>
          <p:nvSpPr>
            <p:cNvPr id="134" name="Rectangle 843"/>
            <p:cNvSpPr>
              <a:spLocks noChangeArrowheads="1"/>
            </p:cNvSpPr>
            <p:nvPr/>
          </p:nvSpPr>
          <p:spPr bwMode="auto">
            <a:xfrm>
              <a:off x="5072231" y="3601101"/>
              <a:ext cx="460483" cy="124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lgn="l" eaLnBrk="0" hangingPunct="0">
                <a:defRPr>
                  <a:solidFill>
                    <a:schemeClr val="tx1"/>
                  </a:solidFill>
                  <a:latin typeface="Arial" panose="020B0604020202020204" pitchFamily="34" charset="0"/>
                </a:defRPr>
              </a:lvl1pPr>
              <a:lvl2pPr algn="l" eaLnBrk="0" hangingPunct="0">
                <a:defRPr>
                  <a:solidFill>
                    <a:schemeClr val="tx1"/>
                  </a:solidFill>
                  <a:latin typeface="Arial" panose="020B0604020202020204" pitchFamily="34" charset="0"/>
                </a:defRPr>
              </a:lvl2pPr>
              <a:lvl3pPr algn="l" eaLnBrk="0" hangingPunct="0">
                <a:defRPr>
                  <a:solidFill>
                    <a:schemeClr val="tx1"/>
                  </a:solidFill>
                  <a:latin typeface="Arial" panose="020B0604020202020204" pitchFamily="34" charset="0"/>
                </a:defRPr>
              </a:lvl3pPr>
              <a:lvl4pPr algn="l" eaLnBrk="0" hangingPunct="0">
                <a:defRPr>
                  <a:solidFill>
                    <a:schemeClr val="tx1"/>
                  </a:solidFill>
                  <a:latin typeface="Arial" panose="020B0604020202020204" pitchFamily="34" charset="0"/>
                </a:defRPr>
              </a:lvl4pPr>
              <a:lvl5pPr algn="l"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ctr" defTabSz="914378" fontAlgn="base"/>
              <a:r>
                <a:rPr lang="en-US" altLang="en-US" sz="900" b="1" dirty="0">
                  <a:solidFill>
                    <a:srgbClr val="000000"/>
                  </a:solidFill>
                  <a:latin typeface="+mn-lt"/>
                  <a:cs typeface="Arial" panose="020B0604020202020204" pitchFamily="34" charset="0"/>
                </a:rPr>
                <a:t>Log feed</a:t>
              </a:r>
            </a:p>
          </p:txBody>
        </p:sp>
        <p:cxnSp>
          <p:nvCxnSpPr>
            <p:cNvPr id="22" name="Elbow Connector 21"/>
            <p:cNvCxnSpPr>
              <a:cxnSpLocks/>
              <a:stCxn id="56" idx="3"/>
              <a:endCxn id="11" idx="0"/>
            </p:cNvCxnSpPr>
            <p:nvPr/>
          </p:nvCxnSpPr>
          <p:spPr>
            <a:xfrm>
              <a:off x="4845822" y="2055684"/>
              <a:ext cx="2627007" cy="899736"/>
            </a:xfrm>
            <a:prstGeom prst="bentConnector2">
              <a:avLst/>
            </a:prstGeom>
            <a:ln w="6350">
              <a:solidFill>
                <a:srgbClr val="00338D"/>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cxnSpLocks/>
              <a:stCxn id="72" idx="0"/>
            </p:cNvCxnSpPr>
            <p:nvPr/>
          </p:nvCxnSpPr>
          <p:spPr>
            <a:xfrm flipH="1" flipV="1">
              <a:off x="3177152" y="3149904"/>
              <a:ext cx="0" cy="163076"/>
            </a:xfrm>
            <a:prstGeom prst="straightConnector1">
              <a:avLst/>
            </a:prstGeom>
            <a:ln w="6350">
              <a:solidFill>
                <a:srgbClr val="00338D"/>
              </a:solidFill>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p:cNvCxnSpPr/>
            <p:nvPr/>
          </p:nvCxnSpPr>
          <p:spPr>
            <a:xfrm flipH="1" flipV="1">
              <a:off x="3622957" y="3153639"/>
              <a:ext cx="0" cy="170537"/>
            </a:xfrm>
            <a:prstGeom prst="straightConnector1">
              <a:avLst/>
            </a:prstGeom>
            <a:ln w="6350">
              <a:solidFill>
                <a:srgbClr val="00338D"/>
              </a:solidFill>
              <a:tailEnd type="triangle"/>
            </a:ln>
          </p:spPr>
          <p:style>
            <a:lnRef idx="1">
              <a:schemeClr val="accent1"/>
            </a:lnRef>
            <a:fillRef idx="0">
              <a:schemeClr val="accent1"/>
            </a:fillRef>
            <a:effectRef idx="0">
              <a:schemeClr val="accent1"/>
            </a:effectRef>
            <a:fontRef idx="minor">
              <a:schemeClr val="tx1"/>
            </a:fontRef>
          </p:style>
        </p:cxnSp>
        <p:cxnSp>
          <p:nvCxnSpPr>
            <p:cNvPr id="224" name="Elbow Connector 223"/>
            <p:cNvCxnSpPr>
              <a:cxnSpLocks/>
              <a:stCxn id="6" idx="3"/>
              <a:endCxn id="81" idx="3"/>
            </p:cNvCxnSpPr>
            <p:nvPr/>
          </p:nvCxnSpPr>
          <p:spPr>
            <a:xfrm rot="5400000">
              <a:off x="5273334" y="2789869"/>
              <a:ext cx="336463" cy="895095"/>
            </a:xfrm>
            <a:prstGeom prst="bentConnector2">
              <a:avLst/>
            </a:prstGeom>
            <a:ln w="6350">
              <a:solidFill>
                <a:srgbClr val="00338D"/>
              </a:solidFill>
              <a:tailEnd type="triangle"/>
            </a:ln>
          </p:spPr>
          <p:style>
            <a:lnRef idx="1">
              <a:schemeClr val="accent1"/>
            </a:lnRef>
            <a:fillRef idx="0">
              <a:schemeClr val="accent1"/>
            </a:fillRef>
            <a:effectRef idx="0">
              <a:schemeClr val="accent1"/>
            </a:effectRef>
            <a:fontRef idx="minor">
              <a:schemeClr val="tx1"/>
            </a:fontRef>
          </p:style>
        </p:cxnSp>
        <p:sp>
          <p:nvSpPr>
            <p:cNvPr id="95" name="Rectangle 843"/>
            <p:cNvSpPr>
              <a:spLocks noChangeArrowheads="1"/>
            </p:cNvSpPr>
            <p:nvPr/>
          </p:nvSpPr>
          <p:spPr bwMode="auto">
            <a:xfrm>
              <a:off x="3688985" y="3167511"/>
              <a:ext cx="503460" cy="124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lgn="l" eaLnBrk="0" hangingPunct="0">
                <a:defRPr>
                  <a:solidFill>
                    <a:schemeClr val="tx1"/>
                  </a:solidFill>
                  <a:latin typeface="Arial" panose="020B0604020202020204" pitchFamily="34" charset="0"/>
                </a:defRPr>
              </a:lvl1pPr>
              <a:lvl2pPr algn="l" eaLnBrk="0" hangingPunct="0">
                <a:defRPr>
                  <a:solidFill>
                    <a:schemeClr val="tx1"/>
                  </a:solidFill>
                  <a:latin typeface="Arial" panose="020B0604020202020204" pitchFamily="34" charset="0"/>
                </a:defRPr>
              </a:lvl2pPr>
              <a:lvl3pPr algn="l" eaLnBrk="0" hangingPunct="0">
                <a:defRPr>
                  <a:solidFill>
                    <a:schemeClr val="tx1"/>
                  </a:solidFill>
                  <a:latin typeface="Arial" panose="020B0604020202020204" pitchFamily="34" charset="0"/>
                </a:defRPr>
              </a:lvl3pPr>
              <a:lvl4pPr algn="l" eaLnBrk="0" hangingPunct="0">
                <a:defRPr>
                  <a:solidFill>
                    <a:schemeClr val="tx1"/>
                  </a:solidFill>
                  <a:latin typeface="Arial" panose="020B0604020202020204" pitchFamily="34" charset="0"/>
                </a:defRPr>
              </a:lvl4pPr>
              <a:lvl5pPr algn="l"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ctr" defTabSz="914378" fontAlgn="base"/>
              <a:r>
                <a:rPr lang="en-US" altLang="en-US" sz="900" b="1" dirty="0">
                  <a:solidFill>
                    <a:srgbClr val="000000"/>
                  </a:solidFill>
                  <a:latin typeface="+mn-lt"/>
                  <a:cs typeface="Arial" panose="020B0604020202020204" pitchFamily="34" charset="0"/>
                </a:rPr>
                <a:t>Provision</a:t>
              </a:r>
            </a:p>
          </p:txBody>
        </p:sp>
        <p:sp>
          <p:nvSpPr>
            <p:cNvPr id="96" name="Rectangle 843"/>
            <p:cNvSpPr>
              <a:spLocks noChangeArrowheads="1"/>
            </p:cNvSpPr>
            <p:nvPr/>
          </p:nvSpPr>
          <p:spPr bwMode="auto">
            <a:xfrm>
              <a:off x="4647646" y="2402998"/>
              <a:ext cx="503460" cy="124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lgn="l" eaLnBrk="0" hangingPunct="0">
                <a:defRPr>
                  <a:solidFill>
                    <a:schemeClr val="tx1"/>
                  </a:solidFill>
                  <a:latin typeface="Arial" panose="020B0604020202020204" pitchFamily="34" charset="0"/>
                </a:defRPr>
              </a:lvl1pPr>
              <a:lvl2pPr algn="l" eaLnBrk="0" hangingPunct="0">
                <a:defRPr>
                  <a:solidFill>
                    <a:schemeClr val="tx1"/>
                  </a:solidFill>
                  <a:latin typeface="Arial" panose="020B0604020202020204" pitchFamily="34" charset="0"/>
                </a:defRPr>
              </a:lvl2pPr>
              <a:lvl3pPr algn="l" eaLnBrk="0" hangingPunct="0">
                <a:defRPr>
                  <a:solidFill>
                    <a:schemeClr val="tx1"/>
                  </a:solidFill>
                  <a:latin typeface="Arial" panose="020B0604020202020204" pitchFamily="34" charset="0"/>
                </a:defRPr>
              </a:lvl3pPr>
              <a:lvl4pPr algn="l" eaLnBrk="0" hangingPunct="0">
                <a:defRPr>
                  <a:solidFill>
                    <a:schemeClr val="tx1"/>
                  </a:solidFill>
                  <a:latin typeface="Arial" panose="020B0604020202020204" pitchFamily="34" charset="0"/>
                </a:defRPr>
              </a:lvl4pPr>
              <a:lvl5pPr algn="l"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ctr" defTabSz="914378" fontAlgn="base"/>
              <a:r>
                <a:rPr lang="en-US" altLang="en-US" sz="900" b="1" dirty="0">
                  <a:solidFill>
                    <a:srgbClr val="000000"/>
                  </a:solidFill>
                  <a:latin typeface="+mn-lt"/>
                  <a:cs typeface="Arial" panose="020B0604020202020204" pitchFamily="34" charset="0"/>
                </a:rPr>
                <a:t>Provision</a:t>
              </a:r>
            </a:p>
          </p:txBody>
        </p:sp>
        <p:cxnSp>
          <p:nvCxnSpPr>
            <p:cNvPr id="97" name="Straight Arrow Connector 96"/>
            <p:cNvCxnSpPr/>
            <p:nvPr/>
          </p:nvCxnSpPr>
          <p:spPr>
            <a:xfrm flipH="1" flipV="1">
              <a:off x="4623641" y="2266680"/>
              <a:ext cx="3113" cy="1041879"/>
            </a:xfrm>
            <a:prstGeom prst="straightConnector1">
              <a:avLst/>
            </a:prstGeom>
            <a:ln w="6350">
              <a:solidFill>
                <a:srgbClr val="00338D"/>
              </a:solidFill>
              <a:tailEnd type="triangle"/>
            </a:ln>
          </p:spPr>
          <p:style>
            <a:lnRef idx="1">
              <a:schemeClr val="accent1"/>
            </a:lnRef>
            <a:fillRef idx="0">
              <a:schemeClr val="accent1"/>
            </a:fillRef>
            <a:effectRef idx="0">
              <a:schemeClr val="accent1"/>
            </a:effectRef>
            <a:fontRef idx="minor">
              <a:schemeClr val="tx1"/>
            </a:fontRef>
          </p:style>
        </p:cxnSp>
        <p:cxnSp>
          <p:nvCxnSpPr>
            <p:cNvPr id="242" name="Elbow Connector 241"/>
            <p:cNvCxnSpPr>
              <a:cxnSpLocks/>
              <a:stCxn id="77" idx="3"/>
              <a:endCxn id="38" idx="0"/>
            </p:cNvCxnSpPr>
            <p:nvPr/>
          </p:nvCxnSpPr>
          <p:spPr>
            <a:xfrm>
              <a:off x="4994017" y="3769528"/>
              <a:ext cx="408474" cy="1556155"/>
            </a:xfrm>
            <a:prstGeom prst="bentConnector2">
              <a:avLst/>
            </a:prstGeom>
            <a:ln w="6350">
              <a:solidFill>
                <a:srgbClr val="00338D"/>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10" name="Rectangle 843"/>
            <p:cNvSpPr>
              <a:spLocks noChangeArrowheads="1"/>
            </p:cNvSpPr>
            <p:nvPr/>
          </p:nvSpPr>
          <p:spPr bwMode="auto">
            <a:xfrm>
              <a:off x="2597314" y="2066391"/>
              <a:ext cx="233310" cy="124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lgn="l" eaLnBrk="0" hangingPunct="0">
                <a:defRPr>
                  <a:solidFill>
                    <a:schemeClr val="tx1"/>
                  </a:solidFill>
                  <a:latin typeface="Arial" panose="020B0604020202020204" pitchFamily="34" charset="0"/>
                </a:defRPr>
              </a:lvl1pPr>
              <a:lvl2pPr algn="l" eaLnBrk="0" hangingPunct="0">
                <a:defRPr>
                  <a:solidFill>
                    <a:schemeClr val="tx1"/>
                  </a:solidFill>
                  <a:latin typeface="Arial" panose="020B0604020202020204" pitchFamily="34" charset="0"/>
                </a:defRPr>
              </a:lvl2pPr>
              <a:lvl3pPr algn="l" eaLnBrk="0" hangingPunct="0">
                <a:defRPr>
                  <a:solidFill>
                    <a:schemeClr val="tx1"/>
                  </a:solidFill>
                  <a:latin typeface="Arial" panose="020B0604020202020204" pitchFamily="34" charset="0"/>
                </a:defRPr>
              </a:lvl3pPr>
              <a:lvl4pPr algn="l" eaLnBrk="0" hangingPunct="0">
                <a:defRPr>
                  <a:solidFill>
                    <a:schemeClr val="tx1"/>
                  </a:solidFill>
                  <a:latin typeface="Arial" panose="020B0604020202020204" pitchFamily="34" charset="0"/>
                </a:defRPr>
              </a:lvl4pPr>
              <a:lvl5pPr algn="l"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ctr" defTabSz="914378" fontAlgn="base"/>
              <a:r>
                <a:rPr lang="en-US" altLang="en-US" sz="900" b="1" dirty="0">
                  <a:solidFill>
                    <a:srgbClr val="000000"/>
                  </a:solidFill>
                  <a:latin typeface="+mn-lt"/>
                  <a:cs typeface="Arial" panose="020B0604020202020204" pitchFamily="34" charset="0"/>
                </a:rPr>
                <a:t>SSO</a:t>
              </a:r>
            </a:p>
          </p:txBody>
        </p:sp>
        <p:cxnSp>
          <p:nvCxnSpPr>
            <p:cNvPr id="75" name="Straight Arrow Connector 74"/>
            <p:cNvCxnSpPr>
              <a:cxnSpLocks/>
              <a:stCxn id="44" idx="2"/>
              <a:endCxn id="41" idx="0"/>
            </p:cNvCxnSpPr>
            <p:nvPr/>
          </p:nvCxnSpPr>
          <p:spPr>
            <a:xfrm flipH="1">
              <a:off x="3931006" y="3862536"/>
              <a:ext cx="0" cy="1190618"/>
            </a:xfrm>
            <a:prstGeom prst="straightConnector1">
              <a:avLst/>
            </a:prstGeom>
            <a:ln w="6350">
              <a:solidFill>
                <a:srgbClr val="00338D"/>
              </a:solidFill>
              <a:tailEnd type="triangle"/>
            </a:ln>
          </p:spPr>
          <p:style>
            <a:lnRef idx="1">
              <a:schemeClr val="accent1"/>
            </a:lnRef>
            <a:fillRef idx="0">
              <a:schemeClr val="accent1"/>
            </a:fillRef>
            <a:effectRef idx="0">
              <a:schemeClr val="accent1"/>
            </a:effectRef>
            <a:fontRef idx="minor">
              <a:schemeClr val="tx1"/>
            </a:fontRef>
          </p:style>
        </p:cxnSp>
        <p:cxnSp>
          <p:nvCxnSpPr>
            <p:cNvPr id="234" name="Elbow Connector 233"/>
            <p:cNvCxnSpPr>
              <a:cxnSpLocks/>
              <a:stCxn id="72" idx="1"/>
              <a:endCxn id="56" idx="1"/>
            </p:cNvCxnSpPr>
            <p:nvPr/>
          </p:nvCxnSpPr>
          <p:spPr>
            <a:xfrm rot="10800000">
              <a:off x="3078193" y="2055684"/>
              <a:ext cx="6131" cy="1346589"/>
            </a:xfrm>
            <a:prstGeom prst="bentConnector3">
              <a:avLst>
                <a:gd name="adj1" fmla="val 3670201"/>
              </a:avLst>
            </a:prstGeom>
            <a:ln w="6350">
              <a:solidFill>
                <a:srgbClr val="00338D"/>
              </a:solidFill>
              <a:tailEnd type="triangle"/>
            </a:ln>
          </p:spPr>
          <p:style>
            <a:lnRef idx="1">
              <a:schemeClr val="accent1"/>
            </a:lnRef>
            <a:fillRef idx="0">
              <a:schemeClr val="accent1"/>
            </a:fillRef>
            <a:effectRef idx="0">
              <a:schemeClr val="accent1"/>
            </a:effectRef>
            <a:fontRef idx="minor">
              <a:schemeClr val="tx1"/>
            </a:fontRef>
          </p:style>
        </p:cxnSp>
        <p:sp>
          <p:nvSpPr>
            <p:cNvPr id="101" name="Rectangle 843"/>
            <p:cNvSpPr>
              <a:spLocks noChangeArrowheads="1"/>
            </p:cNvSpPr>
            <p:nvPr/>
          </p:nvSpPr>
          <p:spPr bwMode="auto">
            <a:xfrm>
              <a:off x="3351661" y="3876947"/>
              <a:ext cx="233310" cy="124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lgn="l" eaLnBrk="0" hangingPunct="0">
                <a:defRPr>
                  <a:solidFill>
                    <a:schemeClr val="tx1"/>
                  </a:solidFill>
                  <a:latin typeface="Arial" panose="020B0604020202020204" pitchFamily="34" charset="0"/>
                </a:defRPr>
              </a:lvl1pPr>
              <a:lvl2pPr algn="l" eaLnBrk="0" hangingPunct="0">
                <a:defRPr>
                  <a:solidFill>
                    <a:schemeClr val="tx1"/>
                  </a:solidFill>
                  <a:latin typeface="Arial" panose="020B0604020202020204" pitchFamily="34" charset="0"/>
                </a:defRPr>
              </a:lvl2pPr>
              <a:lvl3pPr algn="l" eaLnBrk="0" hangingPunct="0">
                <a:defRPr>
                  <a:solidFill>
                    <a:schemeClr val="tx1"/>
                  </a:solidFill>
                  <a:latin typeface="Arial" panose="020B0604020202020204" pitchFamily="34" charset="0"/>
                </a:defRPr>
              </a:lvl3pPr>
              <a:lvl4pPr algn="l" eaLnBrk="0" hangingPunct="0">
                <a:defRPr>
                  <a:solidFill>
                    <a:schemeClr val="tx1"/>
                  </a:solidFill>
                  <a:latin typeface="Arial" panose="020B0604020202020204" pitchFamily="34" charset="0"/>
                </a:defRPr>
              </a:lvl4pPr>
              <a:lvl5pPr algn="l"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ctr" defTabSz="914378" fontAlgn="base"/>
              <a:r>
                <a:rPr lang="en-US" altLang="en-US" sz="900" b="1" dirty="0">
                  <a:solidFill>
                    <a:srgbClr val="000000"/>
                  </a:solidFill>
                  <a:latin typeface="+mn-lt"/>
                  <a:cs typeface="Arial" panose="020B0604020202020204" pitchFamily="34" charset="0"/>
                </a:rPr>
                <a:t>SSO</a:t>
              </a:r>
            </a:p>
          </p:txBody>
        </p:sp>
        <p:cxnSp>
          <p:nvCxnSpPr>
            <p:cNvPr id="102" name="Straight Arrow Connector 101"/>
            <p:cNvCxnSpPr>
              <a:cxnSpLocks/>
            </p:cNvCxnSpPr>
            <p:nvPr/>
          </p:nvCxnSpPr>
          <p:spPr>
            <a:xfrm>
              <a:off x="3273976" y="3855725"/>
              <a:ext cx="3358" cy="182023"/>
            </a:xfrm>
            <a:prstGeom prst="straightConnector1">
              <a:avLst/>
            </a:prstGeom>
            <a:ln w="6350">
              <a:solidFill>
                <a:srgbClr val="00338D"/>
              </a:solidFill>
              <a:tailEnd type="triangle"/>
            </a:ln>
          </p:spPr>
          <p:style>
            <a:lnRef idx="1">
              <a:schemeClr val="accent1"/>
            </a:lnRef>
            <a:fillRef idx="0">
              <a:schemeClr val="accent1"/>
            </a:fillRef>
            <a:effectRef idx="0">
              <a:schemeClr val="accent1"/>
            </a:effectRef>
            <a:fontRef idx="minor">
              <a:schemeClr val="tx1"/>
            </a:fontRef>
          </p:style>
        </p:cxnSp>
        <p:cxnSp>
          <p:nvCxnSpPr>
            <p:cNvPr id="111" name="Elbow Connector 110"/>
            <p:cNvCxnSpPr>
              <a:cxnSpLocks/>
              <a:stCxn id="13" idx="1"/>
              <a:endCxn id="41" idx="1"/>
            </p:cNvCxnSpPr>
            <p:nvPr/>
          </p:nvCxnSpPr>
          <p:spPr>
            <a:xfrm rot="10800000" flipH="1" flipV="1">
              <a:off x="3079834" y="3772829"/>
              <a:ext cx="1968" cy="1439307"/>
            </a:xfrm>
            <a:prstGeom prst="bentConnector3">
              <a:avLst>
                <a:gd name="adj1" fmla="val -11124088"/>
              </a:avLst>
            </a:prstGeom>
            <a:ln w="6350">
              <a:solidFill>
                <a:srgbClr val="00338D"/>
              </a:solidFill>
              <a:tailEnd type="triangle"/>
            </a:ln>
          </p:spPr>
          <p:style>
            <a:lnRef idx="1">
              <a:schemeClr val="accent1"/>
            </a:lnRef>
            <a:fillRef idx="0">
              <a:schemeClr val="accent1"/>
            </a:fillRef>
            <a:effectRef idx="0">
              <a:schemeClr val="accent1"/>
            </a:effectRef>
            <a:fontRef idx="minor">
              <a:schemeClr val="tx1"/>
            </a:fontRef>
          </p:style>
        </p:cxnSp>
        <p:cxnSp>
          <p:nvCxnSpPr>
            <p:cNvPr id="139" name="Straight Arrow Connector 138"/>
            <p:cNvCxnSpPr>
              <a:stCxn id="41" idx="3"/>
              <a:endCxn id="94" idx="1"/>
            </p:cNvCxnSpPr>
            <p:nvPr/>
          </p:nvCxnSpPr>
          <p:spPr>
            <a:xfrm>
              <a:off x="4780208" y="5212136"/>
              <a:ext cx="2094385" cy="2"/>
            </a:xfrm>
            <a:prstGeom prst="straightConnector1">
              <a:avLst/>
            </a:prstGeom>
            <a:ln w="6350">
              <a:solidFill>
                <a:srgbClr val="00338D"/>
              </a:solidFill>
              <a:tailEnd type="triangle"/>
            </a:ln>
          </p:spPr>
          <p:style>
            <a:lnRef idx="1">
              <a:schemeClr val="accent1"/>
            </a:lnRef>
            <a:fillRef idx="0">
              <a:schemeClr val="accent1"/>
            </a:fillRef>
            <a:effectRef idx="0">
              <a:schemeClr val="accent1"/>
            </a:effectRef>
            <a:fontRef idx="minor">
              <a:schemeClr val="tx1"/>
            </a:fontRef>
          </p:style>
        </p:cxnSp>
        <p:cxnSp>
          <p:nvCxnSpPr>
            <p:cNvPr id="147" name="Straight Arrow Connector 146"/>
            <p:cNvCxnSpPr>
              <a:stCxn id="38" idx="3"/>
              <a:endCxn id="94" idx="2"/>
            </p:cNvCxnSpPr>
            <p:nvPr/>
          </p:nvCxnSpPr>
          <p:spPr>
            <a:xfrm flipV="1">
              <a:off x="5791289" y="5433150"/>
              <a:ext cx="1428223" cy="113546"/>
            </a:xfrm>
            <a:prstGeom prst="bentConnector2">
              <a:avLst/>
            </a:prstGeom>
            <a:ln w="6350">
              <a:solidFill>
                <a:srgbClr val="00338D"/>
              </a:solidFill>
              <a:tailEnd type="triangle"/>
            </a:ln>
          </p:spPr>
          <p:style>
            <a:lnRef idx="1">
              <a:schemeClr val="accent1"/>
            </a:lnRef>
            <a:fillRef idx="0">
              <a:schemeClr val="accent1"/>
            </a:fillRef>
            <a:effectRef idx="0">
              <a:schemeClr val="accent1"/>
            </a:effectRef>
            <a:fontRef idx="minor">
              <a:schemeClr val="tx1"/>
            </a:fontRef>
          </p:style>
        </p:cxnSp>
      </p:grpSp>
      <p:sp>
        <p:nvSpPr>
          <p:cNvPr id="13" name="Rectangle 12">
            <a:extLst>
              <a:ext uri="{FF2B5EF4-FFF2-40B4-BE49-F238E27FC236}">
                <a16:creationId xmlns="" xmlns:a16="http://schemas.microsoft.com/office/drawing/2014/main" id="{0DE7ADBB-1D69-4DDB-8F26-9A449A502F28}"/>
              </a:ext>
            </a:extLst>
          </p:cNvPr>
          <p:cNvSpPr/>
          <p:nvPr/>
        </p:nvSpPr>
        <p:spPr>
          <a:xfrm>
            <a:off x="3096537" y="3460805"/>
            <a:ext cx="208574" cy="1988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l"/>
            <a:endParaRPr lang="en-US" sz="1500" dirty="0">
              <a:solidFill>
                <a:schemeClr val="bg1"/>
              </a:solidFill>
            </a:endParaRPr>
          </a:p>
        </p:txBody>
      </p:sp>
      <p:sp>
        <p:nvSpPr>
          <p:cNvPr id="72" name="Rectangle 71">
            <a:extLst>
              <a:ext uri="{FF2B5EF4-FFF2-40B4-BE49-F238E27FC236}">
                <a16:creationId xmlns="" xmlns:a16="http://schemas.microsoft.com/office/drawing/2014/main" id="{37618FF0-246C-4EC2-B979-9A4B0620C5CB}"/>
              </a:ext>
            </a:extLst>
          </p:cNvPr>
          <p:cNvSpPr/>
          <p:nvPr/>
        </p:nvSpPr>
        <p:spPr>
          <a:xfrm>
            <a:off x="3101224" y="3048164"/>
            <a:ext cx="208574" cy="1988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l"/>
            <a:endParaRPr lang="en-US" sz="1500" dirty="0">
              <a:solidFill>
                <a:schemeClr val="bg1"/>
              </a:solidFill>
            </a:endParaRPr>
          </a:p>
        </p:txBody>
      </p:sp>
      <p:sp>
        <p:nvSpPr>
          <p:cNvPr id="77" name="Rectangle 76">
            <a:extLst>
              <a:ext uri="{FF2B5EF4-FFF2-40B4-BE49-F238E27FC236}">
                <a16:creationId xmlns="" xmlns:a16="http://schemas.microsoft.com/office/drawing/2014/main" id="{A37069C0-F8C4-4605-B8EF-6FC1393A9966}"/>
              </a:ext>
            </a:extLst>
          </p:cNvPr>
          <p:cNvSpPr/>
          <p:nvPr/>
        </p:nvSpPr>
        <p:spPr>
          <a:xfrm>
            <a:off x="4887026" y="3457128"/>
            <a:ext cx="208574" cy="1988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l"/>
            <a:endParaRPr lang="en-US" sz="1500" dirty="0">
              <a:solidFill>
                <a:schemeClr val="bg1"/>
              </a:solidFill>
            </a:endParaRPr>
          </a:p>
        </p:txBody>
      </p:sp>
      <p:sp>
        <p:nvSpPr>
          <p:cNvPr id="81" name="Rectangle 80">
            <a:extLst>
              <a:ext uri="{FF2B5EF4-FFF2-40B4-BE49-F238E27FC236}">
                <a16:creationId xmlns="" xmlns:a16="http://schemas.microsoft.com/office/drawing/2014/main" id="{56FD9670-D996-472D-B589-1D47C78671E7}"/>
              </a:ext>
            </a:extLst>
          </p:cNvPr>
          <p:cNvSpPr/>
          <p:nvPr/>
        </p:nvSpPr>
        <p:spPr>
          <a:xfrm>
            <a:off x="4887026" y="3051922"/>
            <a:ext cx="208574" cy="1988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l"/>
            <a:endParaRPr lang="en-US" sz="1500" dirty="0">
              <a:solidFill>
                <a:schemeClr val="bg1"/>
              </a:solidFill>
            </a:endParaRPr>
          </a:p>
        </p:txBody>
      </p:sp>
      <p:sp>
        <p:nvSpPr>
          <p:cNvPr id="66" name="Rectangle 86"/>
          <p:cNvSpPr>
            <a:spLocks noChangeArrowheads="1"/>
          </p:cNvSpPr>
          <p:nvPr/>
        </p:nvSpPr>
        <p:spPr bwMode="auto">
          <a:xfrm>
            <a:off x="5709300" y="3211016"/>
            <a:ext cx="914363" cy="317506"/>
          </a:xfrm>
          <a:prstGeom prst="rect">
            <a:avLst/>
          </a:prstGeom>
          <a:solidFill>
            <a:srgbClr val="483698"/>
          </a:solidFill>
          <a:ln>
            <a:noFill/>
          </a:ln>
        </p:spPr>
        <p:txBody>
          <a:bodyPr vert="horz" wrap="square" lIns="91440" tIns="45720" rIns="91440" bIns="45720" numCol="1" anchor="ctr" anchorCtr="0" compatLnSpc="1">
            <a:prstTxWarp prst="textNoShape">
              <a:avLst/>
            </a:prstTxWarp>
          </a:bodyPr>
          <a:lstStyle/>
          <a:p>
            <a:pPr algn="ctr"/>
            <a:r>
              <a:rPr lang="en-US" sz="900" dirty="0" smtClean="0">
                <a:solidFill>
                  <a:prstClr val="white"/>
                </a:solidFill>
                <a:cs typeface="Arial" panose="020B0604020202020204" pitchFamily="34" charset="0"/>
              </a:rPr>
              <a:t>Azure Monitor</a:t>
            </a:r>
            <a:endParaRPr lang="en-US" sz="900" dirty="0">
              <a:solidFill>
                <a:prstClr val="white"/>
              </a:solidFill>
              <a:cs typeface="Arial" panose="020B0604020202020204" pitchFamily="34" charset="0"/>
            </a:endParaRPr>
          </a:p>
        </p:txBody>
      </p:sp>
      <p:cxnSp>
        <p:nvCxnSpPr>
          <p:cNvPr id="67" name="Straight Arrow Connector 66"/>
          <p:cNvCxnSpPr>
            <a:stCxn id="66" idx="3"/>
          </p:cNvCxnSpPr>
          <p:nvPr/>
        </p:nvCxnSpPr>
        <p:spPr>
          <a:xfrm flipV="1">
            <a:off x="6623663" y="3369007"/>
            <a:ext cx="279491" cy="762"/>
          </a:xfrm>
          <a:prstGeom prst="straightConnector1">
            <a:avLst/>
          </a:prstGeom>
          <a:ln w="6350">
            <a:solidFill>
              <a:srgbClr val="00338D"/>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233941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TotalTime>
  <Words>195</Words>
  <Application>Microsoft Office PowerPoint</Application>
  <PresentationFormat>Widescreen</PresentationFormat>
  <Paragraphs>40</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Identity &amp; access management</vt:lpstr>
    </vt:vector>
  </TitlesOfParts>
  <Company>KPMG</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Identity &amp; access management</dc:title>
  <dc:creator>Jha, Shekhar</dc:creator>
  <cp:lastModifiedBy>Jha, Shekhar</cp:lastModifiedBy>
  <cp:revision>3</cp:revision>
  <dcterms:created xsi:type="dcterms:W3CDTF">2020-05-14T23:08:20Z</dcterms:created>
  <dcterms:modified xsi:type="dcterms:W3CDTF">2020-05-14T23:28:59Z</dcterms:modified>
</cp:coreProperties>
</file>