
<file path=[Content_Types].xml><?xml version="1.0" encoding="utf-8"?>
<Types xmlns="http://schemas.openxmlformats.org/package/2006/content-types">
  <Default Extension="png" ContentType="image/png"/>
  <Default Extension="svg" ContentType="image/svg+xml"/>
  <Default Extension="jpeg" ContentType="image/jpeg"/>
  <Default Extension="emf" ContentType="image/x-emf"/>
  <Default Extension="rels" ContentType="application/vnd.openxmlformats-package.relationships+xml"/>
  <Default Extension="xml" ContentType="application/xml"/>
  <Default Extension="tiff" ContentType="image/tiff"/>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comments/comment3.xml" ContentType="application/vnd.openxmlformats-officedocument.presentationml.comments+xml"/>
  <Override PartName="/ppt/notesSlides/notesSlide3.xml" ContentType="application/vnd.openxmlformats-officedocument.presentationml.notesSlide+xml"/>
  <Override PartName="/ppt/comments/comment4.xml" ContentType="application/vnd.openxmlformats-officedocument.presentationml.comments+xml"/>
  <Override PartName="/ppt/notesSlides/notesSlide4.xml" ContentType="application/vnd.openxmlformats-officedocument.presentationml.notesSlide+xml"/>
  <Override PartName="/ppt/comments/comment5.xml" ContentType="application/vnd.openxmlformats-officedocument.presentationml.comments+xml"/>
  <Override PartName="/ppt/notesSlides/notesSlide5.xml" ContentType="application/vnd.openxmlformats-officedocument.presentationml.notesSlide+xml"/>
  <Override PartName="/ppt/comments/comment6.xml" ContentType="application/vnd.openxmlformats-officedocument.presentationml.comments+xml"/>
  <Override PartName="/ppt/notesSlides/notesSlide6.xml" ContentType="application/vnd.openxmlformats-officedocument.presentationml.notesSlide+xml"/>
  <Override PartName="/ppt/comments/comment7.xml" ContentType="application/vnd.openxmlformats-officedocument.presentationml.comments+xml"/>
  <Override PartName="/ppt/notesSlides/notesSlide7.xml" ContentType="application/vnd.openxmlformats-officedocument.presentationml.notesSlide+xml"/>
  <Override PartName="/ppt/comments/comment8.xml" ContentType="application/vnd.openxmlformats-officedocument.presentationml.comments+xml"/>
  <Override PartName="/ppt/notesSlides/notesSlide8.xml" ContentType="application/vnd.openxmlformats-officedocument.presentationml.notesSlide+xml"/>
  <Override PartName="/ppt/comments/comment9.xml" ContentType="application/vnd.openxmlformats-officedocument.presentationml.comments+xml"/>
  <Override PartName="/ppt/notesSlides/notesSlide9.xml" ContentType="application/vnd.openxmlformats-officedocument.presentationml.notesSlide+xml"/>
  <Override PartName="/ppt/comments/comment10.xml" ContentType="application/vnd.openxmlformats-officedocument.presentationml.comments+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69" r:id="rId2"/>
    <p:sldId id="370" r:id="rId3"/>
    <p:sldId id="371" r:id="rId4"/>
    <p:sldId id="374" r:id="rId5"/>
    <p:sldId id="373" r:id="rId6"/>
    <p:sldId id="375" r:id="rId7"/>
    <p:sldId id="380" r:id="rId8"/>
    <p:sldId id="376" r:id="rId9"/>
    <p:sldId id="377" r:id="rId10"/>
    <p:sldId id="378" r:id="rId11"/>
    <p:sldId id="379" r:id="rId12"/>
    <p:sldId id="362" r:id="rId13"/>
    <p:sldId id="383" r:id="rId14"/>
    <p:sldId id="367" r:id="rId15"/>
    <p:sldId id="384" r:id="rId16"/>
    <p:sldId id="385" r:id="rId17"/>
    <p:sldId id="368" r:id="rId18"/>
    <p:sldId id="361" r:id="rId19"/>
    <p:sldId id="364" r:id="rId20"/>
    <p:sldId id="366" r:id="rId21"/>
    <p:sldId id="381" r:id="rId22"/>
    <p:sldId id="382" r:id="rId23"/>
  </p:sldIdLst>
  <p:sldSz cx="12192000" cy="6858000"/>
  <p:notesSz cx="6858000" cy="9144000"/>
  <p:custDataLst>
    <p:tags r:id="rId2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nnehy, Ruth R" initials="DRR" lastIdx="107" clrIdx="0">
    <p:extLst>
      <p:ext uri="{19B8F6BF-5375-455C-9EA6-DF929625EA0E}">
        <p15:presenceInfo xmlns:p15="http://schemas.microsoft.com/office/powerpoint/2012/main" userId="Dennehy, Ruth R" providerId="None"/>
      </p:ext>
    </p:extLst>
  </p:cmAuthor>
  <p:cmAuthor id="2" name="KPMG" initials="K" lastIdx="7" clrIdx="1">
    <p:extLst>
      <p:ext uri="{19B8F6BF-5375-455C-9EA6-DF929625EA0E}">
        <p15:presenceInfo xmlns:p15="http://schemas.microsoft.com/office/powerpoint/2012/main" userId="KPMG" providerId="None"/>
      </p:ext>
    </p:extLst>
  </p:cmAuthor>
  <p:cmAuthor id="3" name="Jha, Shekhar" initials="JS" lastIdx="25" clrIdx="2">
    <p:extLst>
      <p:ext uri="{19B8F6BF-5375-455C-9EA6-DF929625EA0E}">
        <p15:presenceInfo xmlns:p15="http://schemas.microsoft.com/office/powerpoint/2012/main" userId="Jha, Shekhar" providerId="None"/>
      </p:ext>
    </p:extLst>
  </p:cmAuthor>
  <p:cmAuthor id="4" name="Leslie A Baxter" initials="lab" lastIdx="95" clrIdx="3">
    <p:extLst>
      <p:ext uri="{19B8F6BF-5375-455C-9EA6-DF929625EA0E}">
        <p15:presenceInfo xmlns:p15="http://schemas.microsoft.com/office/powerpoint/2012/main" userId="Leslie A Baxter" providerId="None"/>
      </p:ext>
    </p:extLst>
  </p:cmAuthor>
  <p:cmAuthor id="5" name="Bhandari, Rashmi" initials="BR" lastIdx="68" clrIdx="4">
    <p:extLst>
      <p:ext uri="{19B8F6BF-5375-455C-9EA6-DF929625EA0E}">
        <p15:presenceInfo xmlns:p15="http://schemas.microsoft.com/office/powerpoint/2012/main" userId="S-1-5-21-1833789009-2046912680-526660263-19911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1DA"/>
    <a:srgbClr val="483698"/>
    <a:srgbClr val="00338D"/>
    <a:srgbClr val="F2F2F2"/>
    <a:srgbClr val="4066AA"/>
    <a:srgbClr val="005EB8"/>
    <a:srgbClr val="FFFFFF"/>
    <a:srgbClr val="F68D2E"/>
    <a:srgbClr val="EAAA00"/>
    <a:srgbClr val="BFCC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1" autoAdjust="0"/>
    <p:restoredTop sz="80806" autoAdjust="0"/>
  </p:normalViewPr>
  <p:slideViewPr>
    <p:cSldViewPr snapToGrid="0" showGuides="1">
      <p:cViewPr varScale="1">
        <p:scale>
          <a:sx n="104" d="100"/>
          <a:sy n="104" d="100"/>
        </p:scale>
        <p:origin x="92" y="336"/>
      </p:cViewPr>
      <p:guideLst/>
    </p:cSldViewPr>
  </p:slideViewPr>
  <p:outlineViewPr>
    <p:cViewPr>
      <p:scale>
        <a:sx n="33" d="100"/>
        <a:sy n="33" d="100"/>
      </p:scale>
      <p:origin x="0" y="-5484"/>
    </p:cViewPr>
  </p:outlineViewPr>
  <p:notesTextViewPr>
    <p:cViewPr>
      <p:scale>
        <a:sx n="1" d="1"/>
        <a:sy n="1" d="1"/>
      </p:scale>
      <p:origin x="0" y="0"/>
    </p:cViewPr>
  </p:notesTextViewPr>
  <p:sorterViewPr>
    <p:cViewPr>
      <p:scale>
        <a:sx n="100" d="100"/>
        <a:sy n="100" d="100"/>
      </p:scale>
      <p:origin x="0" y="-1740"/>
    </p:cViewPr>
  </p:sorterViewPr>
  <p:notesViewPr>
    <p:cSldViewPr snapToGrid="0">
      <p:cViewPr varScale="1">
        <p:scale>
          <a:sx n="125" d="100"/>
          <a:sy n="125" d="100"/>
        </p:scale>
        <p:origin x="7500" y="6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0-04-16T12:34:18.732" idx="24">
    <p:pos x="10" y="10"/>
    <p:text>please change icons to reflect the challenges</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3" dt="2020-04-16T11:48:22.045" idx="13">
    <p:pos x="10" y="10"/>
    <p:text>Please reformat the legends icons on the side of the picture</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0-04-16T11:58:09.144" idx="16">
    <p:pos x="10" y="10"/>
    <p:text>Remove picture on this slide and Format the picture in slide 6 (previous slide) to cover 3/4 of this slide</p:text>
    <p:extLst>
      <p:ext uri="{C676402C-5697-4E1C-873F-D02D1690AC5C}">
        <p15:threadingInfo xmlns:p15="http://schemas.microsoft.com/office/powerpoint/2012/main" timeZoneBias="240"/>
      </p:ext>
    </p:extLst>
  </p:cm>
  <p:cm authorId="3" dt="2020-04-16T11:59:57.929" idx="17">
    <p:pos x="106" y="106"/>
    <p:text>Add a section for legend similar to that for slide 15,16,17</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3" dt="2020-04-16T12:35:02.423" idx="25">
    <p:pos x="10" y="10"/>
    <p:text>format it in line with other slides in this section</p:text>
    <p:extLst>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3" dt="2020-04-16T11:56:22.168" idx="14">
    <p:pos x="10" y="10"/>
    <p:text>Format it as slide 5</p:text>
    <p:extLst>
      <p:ext uri="{C676402C-5697-4E1C-873F-D02D1690AC5C}">
        <p15:threadingInfo xmlns:p15="http://schemas.microsoft.com/office/powerpoint/2012/main" timeZoneBias="240"/>
      </p:ext>
    </p:extLst>
  </p:cm>
  <p:cm authorId="3" dt="2020-04-16T12:22:24.447" idx="18">
    <p:pos x="3643" y="2749"/>
    <p:text>Please change all the icons to reflect the content</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3" dt="2020-04-16T12:32:41.615" idx="19">
    <p:pos x="10" y="10"/>
    <p:text>Format it as slide 5</p:text>
    <p:extLst>
      <p:ext uri="{C676402C-5697-4E1C-873F-D02D1690AC5C}">
        <p15:threadingInfo xmlns:p15="http://schemas.microsoft.com/office/powerpoint/2012/main" timeZoneBias="240"/>
      </p:ext>
    </p:extLst>
  </p:cm>
  <p:cm authorId="3" dt="2020-04-16T12:32:49.214" idx="20">
    <p:pos x="106" y="106"/>
    <p:text>Please change all the icons to reflect the content</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3" dt="2020-04-16T12:33:01.006" idx="21">
    <p:pos x="10" y="10"/>
    <p:text>Format it as slide 5</p:text>
    <p:extLst>
      <p:ext uri="{C676402C-5697-4E1C-873F-D02D1690AC5C}">
        <p15:threadingInfo xmlns:p15="http://schemas.microsoft.com/office/powerpoint/2012/main" timeZoneBias="240"/>
      </p:ext>
    </p:extLst>
  </p:cm>
  <p:cm authorId="3" dt="2020-04-16T12:33:15.173" idx="23">
    <p:pos x="106" y="106"/>
    <p:text>Please change all the icons to reflect the content</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3" dt="2020-04-16T11:56:33.587" idx="15">
    <p:pos x="10" y="10"/>
    <p:text>Format is as slide 5</p:text>
    <p:extLst>
      <p:ext uri="{C676402C-5697-4E1C-873F-D02D1690AC5C}">
        <p15:threadingInfo xmlns:p15="http://schemas.microsoft.com/office/powerpoint/2012/main" timeZoneBias="240"/>
      </p:ext>
    </p:extLst>
  </p:cm>
  <p:cm authorId="3" dt="2020-04-16T12:33:04.721" idx="22">
    <p:pos x="106" y="106"/>
    <p:text>Please change all the icons to reflect the content</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3" dt="2020-04-16T11:29:17.577" idx="11">
    <p:pos x="10" y="10"/>
    <p:text>Please reformat the legends below the picture</p:text>
    <p:extLst>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3" dt="2020-04-16T11:30:03.475" idx="12">
    <p:pos x="10" y="10"/>
    <p:text>Please reformat the legends icons on the side of the picture</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7" name="Slide Number Placeholder 6"/>
          <p:cNvSpPr>
            <a:spLocks noGrp="1"/>
          </p:cNvSpPr>
          <p:nvPr>
            <p:ph type="sldNum" sz="quarter" idx="5"/>
          </p:nvPr>
        </p:nvSpPr>
        <p:spPr>
          <a:xfrm>
            <a:off x="3884613" y="8743890"/>
            <a:ext cx="2971800" cy="384721"/>
          </a:xfrm>
          <a:prstGeom prst="rect">
            <a:avLst/>
          </a:prstGeom>
        </p:spPr>
        <p:txBody>
          <a:bodyPr vert="horz" lIns="0" tIns="0" rIns="228600" bIns="228600" rtlCol="0" anchor="ctr">
            <a:spAutoFit/>
          </a:bodyPr>
          <a:lstStyle>
            <a:lvl1pPr algn="r">
              <a:defRPr sz="1000">
                <a:solidFill>
                  <a:srgbClr val="00338D"/>
                </a:solidFill>
                <a:latin typeface="Arial" panose="020B0604020202020204" pitchFamily="34" charset="0"/>
              </a:defRPr>
            </a:lvl1pPr>
          </a:lstStyle>
          <a:p>
            <a:fld id="{86CB4B4D-7CA3-9044-876B-883B54F8677D}" type="slidenum">
              <a:rPr lang="en-US" smtClean="0">
                <a:latin typeface="Arial"/>
                <a:ea typeface="Arial"/>
                <a:cs typeface="Arial" panose="020B0604020202020204" pitchFamily="34" charset="0"/>
              </a:rPr>
              <a:pPr/>
              <a:t>‹#›</a:t>
            </a:fld>
            <a:endParaRPr lang="en-US" dirty="0"/>
          </a:p>
        </p:txBody>
      </p:sp>
      <p:sp>
        <p:nvSpPr>
          <p:cNvPr id="8" name="Notes Placeholder 7"/>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664364504"/>
      </p:ext>
    </p:extLst>
  </p:cSld>
  <p:clrMap bg1="lt1" tx1="dk1" bg2="lt2" tx2="dk2" accent1="accent1" accent2="accent2" accent3="accent3" accent4="accent4" accent5="accent5" accent6="accent6" hlink="hlink" folHlink="folHlink"/>
  <p:notesStyle>
    <a:lvl1pPr marL="0" marR="0" indent="0" algn="l" defTabSz="914400" rtl="0" eaLnBrk="1" fontAlgn="auto" latinLnBrk="0" hangingPunct="1">
      <a:lnSpc>
        <a:spcPct val="100000"/>
      </a:lnSpc>
      <a:spcBef>
        <a:spcPts val="0"/>
      </a:spcBef>
      <a:spcAft>
        <a:spcPts val="0"/>
      </a:spcAft>
      <a:buClrTx/>
      <a:buSzTx/>
      <a:buFontTx/>
      <a:buNone/>
      <a:tabLst/>
      <a:defRPr sz="1200" kern="1200">
        <a:solidFill>
          <a:schemeClr val="tx1"/>
        </a:solidFill>
        <a:latin typeface="Arial" panose="020B0604020202020204" pitchFamily="34" charset="0"/>
        <a:ea typeface="+mn-ea"/>
        <a:cs typeface="Arial" panose="020B0604020202020204" pitchFamily="34" charset="0"/>
      </a:defRPr>
    </a:lvl1pPr>
    <a:lvl2pPr marL="2349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2pPr>
    <a:lvl3pPr marL="4572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3pPr>
    <a:lvl4pPr marL="692150" marR="0" indent="-2349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4pPr>
    <a:lvl5pPr marL="914400" marR="0" indent="-2222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aka.ms/MCRA"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aka.ms/markslist" TargetMode="External"/><Relationship Id="rId5" Type="http://schemas.openxmlformats.org/officeDocument/2006/relationships/hyperlink" Target="https://azure.microsoft.com/en-us/blog/introducing-microsoft-azure-sphere-secure-and-power-the-intelligent-edge/" TargetMode="External"/><Relationship Id="rId4" Type="http://schemas.openxmlformats.org/officeDocument/2006/relationships/hyperlink" Target="https://blogs.microsoft.com/iot/2018/04/04/microsoft-will-invest-5-billion-in-iot-heres-why/"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6CB4B4D-7CA3-9044-876B-883B54F8677D}" type="slidenum">
              <a:rPr lang="en-US" smtClean="0">
                <a:latin typeface="Arial"/>
                <a:ea typeface="Arial"/>
                <a:cs typeface="Arial" panose="020B0604020202020204" pitchFamily="34" charset="0"/>
              </a:rPr>
              <a:pPr/>
              <a:t>5</a:t>
            </a:fld>
            <a:endParaRPr lang="en-US" dirty="0"/>
          </a:p>
        </p:txBody>
      </p:sp>
    </p:spTree>
    <p:extLst>
      <p:ext uri="{BB962C8B-B14F-4D97-AF65-F5344CB8AC3E}">
        <p14:creationId xmlns:p14="http://schemas.microsoft.com/office/powerpoint/2010/main" val="17429104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3131027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i="1" kern="1200" dirty="0">
                <a:solidFill>
                  <a:schemeClr val="tx1"/>
                </a:solidFill>
                <a:effectLst/>
                <a:latin typeface="+mn-lt"/>
                <a:ea typeface="+mn-ea"/>
                <a:cs typeface="+mn-cs"/>
              </a:rPr>
              <a:t>STATIC SLIDE VERSION (No Animations)</a:t>
            </a:r>
            <a:endParaRPr lang="en-US" sz="1200" kern="1200" dirty="0">
              <a:solidFill>
                <a:schemeClr val="tx1"/>
              </a:solidFill>
              <a:effectLst/>
              <a:latin typeface="+mn-lt"/>
              <a:ea typeface="+mn-ea"/>
              <a:cs typeface="+mn-cs"/>
            </a:endParaRP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The Microsoft Cybersecurity Reference Architecture (</a:t>
            </a:r>
            <a:r>
              <a:rPr lang="en-US" sz="1200" u="sng" kern="1200" dirty="0">
                <a:solidFill>
                  <a:schemeClr val="tx1"/>
                </a:solidFill>
                <a:effectLst/>
                <a:latin typeface="+mn-lt"/>
                <a:ea typeface="+mn-ea"/>
                <a:cs typeface="+mn-cs"/>
                <a:hlinkClick r:id="rId3"/>
              </a:rPr>
              <a:t>https://aka.ms/MCRA</a:t>
            </a:r>
            <a:r>
              <a:rPr lang="en-US" sz="1200" kern="1200" dirty="0">
                <a:solidFill>
                  <a:schemeClr val="tx1"/>
                </a:solidFill>
                <a:effectLst/>
                <a:latin typeface="+mn-lt"/>
                <a:ea typeface="+mn-ea"/>
                <a:cs typeface="+mn-cs"/>
              </a:rPr>
              <a:t>) describes Microsoft’s cybersecurity capabilities and how they integrate with existing security architectures and capabilities. We recently updated this diagram and wanted to share a little bit about the changes and the document itself to help you better utilize it.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How to use it </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have seen this document used for several purposes by our customers and internal teams (beyond a geeky wall decoration to shock and impress your cubicle neighbors :-)</a:t>
            </a:r>
          </a:p>
          <a:p>
            <a:pPr lvl="0" fontAlgn="ctr"/>
            <a:r>
              <a:rPr lang="en-US" sz="1200" b="1" kern="1200" dirty="0">
                <a:solidFill>
                  <a:schemeClr val="tx1"/>
                </a:solidFill>
                <a:effectLst/>
                <a:latin typeface="+mn-lt"/>
                <a:ea typeface="+mn-ea"/>
                <a:cs typeface="+mn-cs"/>
              </a:rPr>
              <a:t>Starting template for a security architecture - </a:t>
            </a:r>
            <a:r>
              <a:rPr lang="en-US" sz="1200" kern="1200" dirty="0">
                <a:solidFill>
                  <a:schemeClr val="tx1"/>
                </a:solidFill>
                <a:effectLst/>
                <a:latin typeface="+mn-lt"/>
                <a:ea typeface="+mn-ea"/>
                <a:cs typeface="+mn-cs"/>
              </a:rPr>
              <a:t>The</a:t>
            </a:r>
            <a:r>
              <a:rPr lang="en-US" sz="1200" b="1" kern="1200" dirty="0">
                <a:solidFill>
                  <a:schemeClr val="tx1"/>
                </a:solidFill>
                <a:effectLst/>
                <a:latin typeface="+mn-lt"/>
                <a:ea typeface="+mn-ea"/>
                <a:cs typeface="+mn-cs"/>
              </a:rPr>
              <a:t> </a:t>
            </a:r>
            <a:r>
              <a:rPr lang="en-US" sz="1200" kern="1200" dirty="0">
                <a:solidFill>
                  <a:schemeClr val="tx1"/>
                </a:solidFill>
                <a:effectLst/>
                <a:latin typeface="+mn-lt"/>
                <a:ea typeface="+mn-ea"/>
                <a:cs typeface="+mn-cs"/>
              </a:rPr>
              <a:t>most common use case we see is that organizations use the document to help define a target state for cybersecurity capabilities. Organizations find this architecture useful because it covers capabilities across the modern enterprise estate that now spans on-premise, mobile devices, many clouds, and IoT / Operational Technology. </a:t>
            </a:r>
          </a:p>
          <a:p>
            <a:pPr lvl="0" fontAlgn="ctr"/>
            <a:r>
              <a:rPr lang="en-US" sz="1200" b="1" kern="1200" dirty="0">
                <a:solidFill>
                  <a:schemeClr val="tx1"/>
                </a:solidFill>
                <a:effectLst/>
                <a:latin typeface="+mn-lt"/>
                <a:ea typeface="+mn-ea"/>
                <a:cs typeface="+mn-cs"/>
              </a:rPr>
              <a:t>Comparison reference for security capabilities - </a:t>
            </a:r>
            <a:r>
              <a:rPr lang="en-US" sz="1200" kern="1200" dirty="0">
                <a:solidFill>
                  <a:schemeClr val="tx1"/>
                </a:solidFill>
                <a:effectLst/>
                <a:latin typeface="+mn-lt"/>
                <a:ea typeface="+mn-ea"/>
                <a:cs typeface="+mn-cs"/>
              </a:rPr>
              <a:t>We know of several organizations that have marked up a printed copy with what capabilities they already own from various Microsoft license suites (many customers don't know they own quite a bit of this technology), which ones they already have in place (from Microsoft or partner/3rd party), and which ones are new and could fill a need. </a:t>
            </a:r>
          </a:p>
          <a:p>
            <a:pPr lvl="0" fontAlgn="ctr"/>
            <a:r>
              <a:rPr lang="en-US" sz="1200" b="1" kern="1200" dirty="0">
                <a:solidFill>
                  <a:schemeClr val="tx1"/>
                </a:solidFill>
                <a:effectLst/>
                <a:latin typeface="+mn-lt"/>
                <a:ea typeface="+mn-ea"/>
                <a:cs typeface="+mn-cs"/>
              </a:rPr>
              <a:t>Learn about Microsoft capabilities</a:t>
            </a:r>
            <a:r>
              <a:rPr lang="en-US" sz="1200" kern="1200" dirty="0">
                <a:solidFill>
                  <a:schemeClr val="tx1"/>
                </a:solidFill>
                <a:effectLst/>
                <a:latin typeface="+mn-lt"/>
                <a:ea typeface="+mn-ea"/>
                <a:cs typeface="+mn-cs"/>
              </a:rPr>
              <a:t> </a:t>
            </a:r>
            <a:r>
              <a:rPr lang="en-US" sz="1200" b="1" kern="1200" dirty="0">
                <a:solidFill>
                  <a:schemeClr val="tx1"/>
                </a:solidFill>
                <a:effectLst/>
                <a:latin typeface="+mn-lt"/>
                <a:ea typeface="+mn-ea"/>
                <a:cs typeface="+mn-cs"/>
              </a:rPr>
              <a:t>-</a:t>
            </a:r>
            <a:r>
              <a:rPr lang="en-US" sz="1200" kern="1200" dirty="0">
                <a:solidFill>
                  <a:schemeClr val="tx1"/>
                </a:solidFill>
                <a:effectLst/>
                <a:latin typeface="+mn-lt"/>
                <a:ea typeface="+mn-ea"/>
                <a:cs typeface="+mn-cs"/>
              </a:rPr>
              <a:t> In presentation mode, each capability has a "ScreenTip" with a short description of each capability + a link to documentation on that capability to learn more. </a:t>
            </a:r>
          </a:p>
          <a:p>
            <a:pPr lvl="0" fontAlgn="ctr"/>
            <a:r>
              <a:rPr lang="en-US" sz="1200" b="1" kern="1200" dirty="0">
                <a:solidFill>
                  <a:schemeClr val="tx1"/>
                </a:solidFill>
                <a:effectLst/>
                <a:latin typeface="+mn-lt"/>
                <a:ea typeface="+mn-ea"/>
                <a:cs typeface="+mn-cs"/>
              </a:rPr>
              <a:t>Learn about Microsoft's integration investments -</a:t>
            </a:r>
            <a:r>
              <a:rPr lang="en-US" sz="1200" kern="1200" dirty="0">
                <a:solidFill>
                  <a:schemeClr val="tx1"/>
                </a:solidFill>
                <a:effectLst/>
                <a:latin typeface="+mn-lt"/>
                <a:ea typeface="+mn-ea"/>
                <a:cs typeface="+mn-cs"/>
              </a:rPr>
              <a:t> The architecture includes visuals of key integration points with partner capabilities (e.g. SIEM/Log integration, Security Appliances in Azure, DLP integration, and more) and within our own product capabilities among (e.g. Advanced Threat Protection, Conditional Access, and more).</a:t>
            </a:r>
          </a:p>
          <a:p>
            <a:pPr lvl="0" fontAlgn="ctr"/>
            <a:r>
              <a:rPr lang="en-US" sz="1200" b="1" kern="1200" dirty="0">
                <a:solidFill>
                  <a:schemeClr val="tx1"/>
                </a:solidFill>
                <a:effectLst/>
                <a:latin typeface="+mn-lt"/>
                <a:ea typeface="+mn-ea"/>
                <a:cs typeface="+mn-cs"/>
              </a:rPr>
              <a:t>Learn about Cybersecurity</a:t>
            </a:r>
            <a:r>
              <a:rPr lang="en-US" sz="1200" kern="1200" dirty="0">
                <a:solidFill>
                  <a:schemeClr val="tx1"/>
                </a:solidFill>
                <a:effectLst/>
                <a:latin typeface="+mn-lt"/>
                <a:ea typeface="+mn-ea"/>
                <a:cs typeface="+mn-cs"/>
              </a:rPr>
              <a:t> - We have also heard reports of folks new to cybersecurity using this as a learning tool as they prepare for their first career or a career change. </a:t>
            </a:r>
          </a:p>
          <a:p>
            <a:r>
              <a:rPr lang="en-US" sz="1200" kern="1200" dirty="0">
                <a:solidFill>
                  <a:schemeClr val="tx1"/>
                </a:solidFill>
                <a:effectLst/>
                <a:latin typeface="+mn-lt"/>
                <a:ea typeface="+mn-ea"/>
                <a:cs typeface="+mn-cs"/>
              </a:rPr>
              <a:t>As you can see, Microsoft has been investing heavily in security for many years to secure our products and services as well as provide the capabilities our customers need to secure their assets. In many ways, this diagram reflects Microsoft massive ongoing investment into cyber security research and development, currently over $1 billion annually (not including acquisitions). </a:t>
            </a:r>
          </a:p>
          <a:p>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r>
              <a:rPr lang="en-US" sz="1200" b="1" u="sng" kern="1200" dirty="0">
                <a:solidFill>
                  <a:schemeClr val="tx1"/>
                </a:solidFill>
                <a:effectLst/>
                <a:latin typeface="+mn-lt"/>
                <a:ea typeface="+mn-ea"/>
                <a:cs typeface="+mn-cs"/>
              </a:rPr>
              <a:t>What has changed and why</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made quite a few changes in v2 and wanted to share a few highlights on what's changed as well as the underlying philosophy of how this document was built. </a:t>
            </a:r>
          </a:p>
          <a:p>
            <a:pPr lvl="0" fontAlgn="ctr"/>
            <a:r>
              <a:rPr lang="en-US" sz="1200" b="1" kern="1200" dirty="0">
                <a:solidFill>
                  <a:schemeClr val="tx1"/>
                </a:solidFill>
                <a:effectLst/>
                <a:latin typeface="+mn-lt"/>
                <a:ea typeface="+mn-ea"/>
                <a:cs typeface="+mn-cs"/>
              </a:rPr>
              <a:t>New visual style</a:t>
            </a:r>
            <a:r>
              <a:rPr lang="en-US" sz="1200" kern="1200" dirty="0">
                <a:solidFill>
                  <a:schemeClr val="tx1"/>
                </a:solidFill>
                <a:effectLst/>
                <a:latin typeface="+mn-lt"/>
                <a:ea typeface="+mn-ea"/>
                <a:cs typeface="+mn-cs"/>
              </a:rPr>
              <a:t> - The most obvious change for those familiar with the first version is the simplified visual style. While some may miss the "visual assault on the senses" effect from the bold colors in v1, we think this format works better for most people. </a:t>
            </a:r>
          </a:p>
          <a:p>
            <a:pPr lvl="0" fontAlgn="ctr"/>
            <a:r>
              <a:rPr lang="en-US" sz="1200" b="1" kern="1200" dirty="0">
                <a:solidFill>
                  <a:schemeClr val="tx1"/>
                </a:solidFill>
                <a:effectLst/>
                <a:latin typeface="+mn-lt"/>
                <a:ea typeface="+mn-ea"/>
                <a:cs typeface="+mn-cs"/>
              </a:rPr>
              <a:t>Interactivity instructions</a:t>
            </a:r>
            <a:r>
              <a:rPr lang="en-US" sz="1200" kern="1200" dirty="0">
                <a:solidFill>
                  <a:schemeClr val="tx1"/>
                </a:solidFill>
                <a:effectLst/>
                <a:latin typeface="+mn-lt"/>
                <a:ea typeface="+mn-ea"/>
                <a:cs typeface="+mn-cs"/>
              </a:rPr>
              <a:t> - Many people did not notice that each capability on the architecture has a quick description and link to more information, so we added instructions to call that out (and updated the descriptions themselves). </a:t>
            </a:r>
          </a:p>
          <a:p>
            <a:pPr lvl="0" fontAlgn="ctr"/>
            <a:r>
              <a:rPr lang="en-US" sz="1200" b="1" kern="1200" dirty="0">
                <a:solidFill>
                  <a:schemeClr val="tx1"/>
                </a:solidFill>
                <a:effectLst/>
                <a:latin typeface="+mn-lt"/>
                <a:ea typeface="+mn-ea"/>
                <a:cs typeface="+mn-cs"/>
              </a:rPr>
              <a:t>Complementary Content - </a:t>
            </a:r>
            <a:r>
              <a:rPr lang="en-US" sz="1200" kern="1200" dirty="0">
                <a:solidFill>
                  <a:schemeClr val="tx1"/>
                </a:solidFill>
                <a:effectLst/>
                <a:latin typeface="+mn-lt"/>
                <a:ea typeface="+mn-ea"/>
                <a:cs typeface="+mn-cs"/>
              </a:rPr>
              <a:t>Microsoft has invested in creating cybersecurity reference strategies (success criteria, recommended approaches, how our technology maps to them) as well as prescriptive guidance for addressing top customer challenges like Petya/WannaCrypt, Securing Privileged Access, and Securing Office 365. This content is now easier to find with links at the top of the document. </a:t>
            </a:r>
          </a:p>
          <a:p>
            <a:pPr lvl="0" fontAlgn="ctr"/>
            <a:r>
              <a:rPr lang="en-US" sz="1200" b="1" kern="1200" dirty="0">
                <a:solidFill>
                  <a:schemeClr val="tx1"/>
                </a:solidFill>
                <a:effectLst/>
                <a:latin typeface="+mn-lt"/>
                <a:ea typeface="+mn-ea"/>
                <a:cs typeface="+mn-cs"/>
              </a:rPr>
              <a:t>Added Section headers</a:t>
            </a:r>
            <a:r>
              <a:rPr lang="en-US" sz="1200" kern="1200" dirty="0">
                <a:solidFill>
                  <a:schemeClr val="tx1"/>
                </a:solidFill>
                <a:effectLst/>
                <a:latin typeface="+mn-lt"/>
                <a:ea typeface="+mn-ea"/>
                <a:cs typeface="+mn-cs"/>
              </a:rPr>
              <a:t> for each grouping of technology areas to make it easier to navigate, understand, and discuss as a focus area. </a:t>
            </a:r>
          </a:p>
          <a:p>
            <a:pPr lvl="0" fontAlgn="ctr"/>
            <a:r>
              <a:rPr lang="en-US" sz="1200" b="1" kern="1200" dirty="0">
                <a:solidFill>
                  <a:schemeClr val="tx1"/>
                </a:solidFill>
                <a:effectLst/>
                <a:latin typeface="+mn-lt"/>
                <a:ea typeface="+mn-ea"/>
                <a:cs typeface="+mn-cs"/>
              </a:rPr>
              <a:t>Added Foundational Elements - </a:t>
            </a:r>
            <a:r>
              <a:rPr lang="en-US" sz="1200" kern="1200" dirty="0">
                <a:solidFill>
                  <a:schemeClr val="tx1"/>
                </a:solidFill>
                <a:effectLst/>
                <a:latin typeface="+mn-lt"/>
                <a:ea typeface="+mn-ea"/>
                <a:cs typeface="+mn-cs"/>
              </a:rPr>
              <a:t>We added descriptions of some core foundational capabilities that are deeply integrated into how we secure our cloud services and build our cybersecurity capabilities that have been added to the bottom. These include</a:t>
            </a:r>
          </a:p>
          <a:p>
            <a:pPr lvl="1" fontAlgn="ctr"/>
            <a:r>
              <a:rPr lang="en-US" sz="1200" b="1" kern="1200" dirty="0">
                <a:solidFill>
                  <a:schemeClr val="tx1"/>
                </a:solidFill>
                <a:effectLst/>
                <a:latin typeface="+mn-lt"/>
                <a:ea typeface="+mn-ea"/>
                <a:cs typeface="+mn-cs"/>
              </a:rPr>
              <a:t>Trust Center</a:t>
            </a:r>
            <a:r>
              <a:rPr lang="en-US" sz="1200" kern="1200" dirty="0">
                <a:solidFill>
                  <a:schemeClr val="tx1"/>
                </a:solidFill>
                <a:effectLst/>
                <a:latin typeface="+mn-lt"/>
                <a:ea typeface="+mn-ea"/>
                <a:cs typeface="+mn-cs"/>
              </a:rPr>
              <a:t> - This is where describe how we secure our cloud and includes links to various compliance documents such as 3rd party auditor reports. </a:t>
            </a:r>
          </a:p>
          <a:p>
            <a:pPr lvl="1" fontAlgn="ctr"/>
            <a:r>
              <a:rPr lang="en-US" sz="1200" b="1" kern="1200" dirty="0">
                <a:solidFill>
                  <a:schemeClr val="tx1"/>
                </a:solidFill>
                <a:effectLst/>
                <a:latin typeface="+mn-lt"/>
                <a:ea typeface="+mn-ea"/>
                <a:cs typeface="+mn-cs"/>
              </a:rPr>
              <a:t>Compliance Manager </a:t>
            </a:r>
            <a:r>
              <a:rPr lang="en-US" sz="1200" kern="1200" dirty="0">
                <a:solidFill>
                  <a:schemeClr val="tx1"/>
                </a:solidFill>
                <a:effectLst/>
                <a:latin typeface="+mn-lt"/>
                <a:ea typeface="+mn-ea"/>
                <a:cs typeface="+mn-cs"/>
              </a:rPr>
              <a:t>is a powerful (new) capability to help you report on your compliance status for Azure, Office 365, and Dynamics 365 for General Data Protection Regulation (GDPR), NIST 800-53 and 800-171, ISO 27001 and 27018, and others. </a:t>
            </a:r>
          </a:p>
          <a:p>
            <a:pPr lvl="1" fontAlgn="ctr"/>
            <a:r>
              <a:rPr lang="en-US" sz="1200" b="1" kern="1200" dirty="0">
                <a:solidFill>
                  <a:schemeClr val="tx1"/>
                </a:solidFill>
                <a:effectLst/>
                <a:latin typeface="+mn-lt"/>
                <a:ea typeface="+mn-ea"/>
                <a:cs typeface="+mn-cs"/>
              </a:rPr>
              <a:t>Intelligent Security Graph</a:t>
            </a:r>
            <a:r>
              <a:rPr lang="en-US" sz="1200" kern="1200" dirty="0">
                <a:solidFill>
                  <a:schemeClr val="tx1"/>
                </a:solidFill>
                <a:effectLst/>
                <a:latin typeface="+mn-lt"/>
                <a:ea typeface="+mn-ea"/>
                <a:cs typeface="+mn-cs"/>
              </a:rPr>
              <a:t> is Microsoft threat intelligence system that we use to protect our cloud, our IT environment, and our customers. The graph is composed of trillions of signals, advanced analytics, and teams of experts hunting for malicious activities and is integrated into our threat detection and response capabilities. </a:t>
            </a:r>
          </a:p>
          <a:p>
            <a:pPr lvl="1" fontAlgn="ctr"/>
            <a:r>
              <a:rPr lang="en-US" sz="1200" b="1" kern="1200" dirty="0">
                <a:solidFill>
                  <a:schemeClr val="tx1"/>
                </a:solidFill>
                <a:effectLst/>
                <a:latin typeface="+mn-lt"/>
                <a:ea typeface="+mn-ea"/>
                <a:cs typeface="+mn-cs"/>
              </a:rPr>
              <a:t>Security Development Lifecycle (SDL)</a:t>
            </a:r>
            <a:r>
              <a:rPr lang="en-US" sz="1200" kern="1200" dirty="0">
                <a:solidFill>
                  <a:schemeClr val="tx1"/>
                </a:solidFill>
                <a:effectLst/>
                <a:latin typeface="+mn-lt"/>
                <a:ea typeface="+mn-ea"/>
                <a:cs typeface="+mn-cs"/>
              </a:rPr>
              <a:t> is foundational to how we develop software at Microsoft and has been published to help you secure your applications. Because of our early and deep commitment to secure development, we were able to quickly conform to ISO 27034 after it was released. </a:t>
            </a:r>
          </a:p>
          <a:p>
            <a:pPr lvl="0" fontAlgn="ctr"/>
            <a:r>
              <a:rPr lang="en-US" sz="1200" b="1" kern="1200" dirty="0">
                <a:solidFill>
                  <a:schemeClr val="tx1"/>
                </a:solidFill>
                <a:effectLst/>
                <a:latin typeface="+mn-lt"/>
                <a:ea typeface="+mn-ea"/>
                <a:cs typeface="+mn-cs"/>
              </a:rPr>
              <a:t>Moved Devices/Clients together</a:t>
            </a:r>
            <a:r>
              <a:rPr lang="en-US" sz="1200" kern="1200" dirty="0">
                <a:solidFill>
                  <a:schemeClr val="tx1"/>
                </a:solidFill>
                <a:effectLst/>
                <a:latin typeface="+mn-lt"/>
                <a:ea typeface="+mn-ea"/>
                <a:cs typeface="+mn-cs"/>
              </a:rPr>
              <a:t> - As device form factors and operating systems continue to expand and evolve, we are seeing security organizations view devices through the lens of trustworthiness/integrity vs. any other attribute. </a:t>
            </a:r>
          </a:p>
          <a:p>
            <a:pPr lvl="1" fontAlgn="ctr"/>
            <a:r>
              <a:rPr lang="en-US" sz="1200" kern="1200" dirty="0">
                <a:solidFill>
                  <a:schemeClr val="tx1"/>
                </a:solidFill>
                <a:effectLst/>
                <a:latin typeface="+mn-lt"/>
                <a:ea typeface="+mn-ea"/>
                <a:cs typeface="+mn-cs"/>
              </a:rPr>
              <a:t>We also re-organized the Windows 10 and Windows Defender ATP capabilities around outcomes vs. feature names for clarity. </a:t>
            </a:r>
          </a:p>
          <a:p>
            <a:pPr lvl="1" fontAlgn="ctr"/>
            <a:r>
              <a:rPr lang="en-US" sz="1200" kern="1200" dirty="0">
                <a:solidFill>
                  <a:schemeClr val="tx1"/>
                </a:solidFill>
                <a:effectLst/>
                <a:latin typeface="+mn-lt"/>
                <a:ea typeface="+mn-ea"/>
                <a:cs typeface="+mn-cs"/>
              </a:rPr>
              <a:t>We also reorganized windows security icons and text to reflect that Windows Defender ATP describes all the platform capabilities working together to prevent, detect, and (automatically) respond and recover to attacks. We also added icons to show the cross-platform support for Endpoint Detection and Response (EDR) capabilities that now extend across Windows 10, Windows 7/8.1, Windows Server, Mac OS, Linux, iOS, and Android platforms. </a:t>
            </a:r>
          </a:p>
          <a:p>
            <a:pPr lvl="1" fontAlgn="ctr"/>
            <a:r>
              <a:rPr lang="en-US" sz="1200" kern="1200" dirty="0">
                <a:solidFill>
                  <a:schemeClr val="tx1"/>
                </a:solidFill>
                <a:effectLst/>
                <a:latin typeface="+mn-lt"/>
                <a:ea typeface="+mn-ea"/>
                <a:cs typeface="+mn-cs"/>
              </a:rPr>
              <a:t>We also faded the intranet border around these devices because of the ongoing success of phishing, watering hole, and other techniques that have weakened the network boundary. </a:t>
            </a:r>
          </a:p>
          <a:p>
            <a:pPr lvl="0" fontAlgn="ctr"/>
            <a:r>
              <a:rPr lang="en-US" sz="1200" b="1" kern="1200" dirty="0">
                <a:solidFill>
                  <a:schemeClr val="tx1"/>
                </a:solidFill>
                <a:effectLst/>
                <a:latin typeface="+mn-lt"/>
                <a:ea typeface="+mn-ea"/>
                <a:cs typeface="+mn-cs"/>
              </a:rPr>
              <a:t>Updated SOC section - </a:t>
            </a:r>
            <a:r>
              <a:rPr lang="en-US" sz="1200" kern="1200" dirty="0">
                <a:solidFill>
                  <a:schemeClr val="tx1"/>
                </a:solidFill>
                <a:effectLst/>
                <a:latin typeface="+mn-lt"/>
                <a:ea typeface="+mn-ea"/>
                <a:cs typeface="+mn-cs"/>
              </a:rPr>
              <a:t>We moved several capabilities from their previous locations around the architecture into the Security Operations Center (SOC) as this is where they are primarily used. This move enabled us to show a clearer vision of a modern SOC that can monitor and protect the hybrid of everything estate. We also added the Graph Security API (in public preview) as this API is designed to help you integrate existing SOC components and Microsoft capabilities. </a:t>
            </a:r>
          </a:p>
          <a:p>
            <a:pPr lvl="0" fontAlgn="ctr"/>
            <a:r>
              <a:rPr lang="en-US" sz="1200" b="1" kern="1200" dirty="0">
                <a:solidFill>
                  <a:schemeClr val="tx1"/>
                </a:solidFill>
                <a:effectLst/>
                <a:latin typeface="+mn-lt"/>
                <a:ea typeface="+mn-ea"/>
                <a:cs typeface="+mn-cs"/>
              </a:rPr>
              <a:t>Simplified server/datacenter view - </a:t>
            </a:r>
            <a:r>
              <a:rPr lang="en-US" sz="1200" kern="1200" dirty="0">
                <a:solidFill>
                  <a:schemeClr val="tx1"/>
                </a:solidFill>
                <a:effectLst/>
                <a:latin typeface="+mn-lt"/>
                <a:ea typeface="+mn-ea"/>
                <a:cs typeface="+mn-cs"/>
              </a:rPr>
              <a:t>We simplified the datacenter section to recover the space being taken up by duplicate server icons. We retained the visual of extranets and intranets spanning on-premises datacenters and multiple cloud provider(s). Organizations see Infrastructure as a Service (IaaS) cloud providers as another datacenter for the intranet generation of applications, though they find Azure is much easier to manage and secure than physical datacenters. We also added Azure Stack capability that allows customers to securely operate Azure services in their datacenter.  </a:t>
            </a:r>
          </a:p>
          <a:p>
            <a:pPr lvl="0" fontAlgn="ctr"/>
            <a:r>
              <a:rPr lang="en-US" sz="1200" b="1" kern="1200" dirty="0">
                <a:solidFill>
                  <a:schemeClr val="tx1"/>
                </a:solidFill>
                <a:effectLst/>
                <a:latin typeface="+mn-lt"/>
                <a:ea typeface="+mn-ea"/>
                <a:cs typeface="+mn-cs"/>
              </a:rPr>
              <a:t>New IoT/OT section - </a:t>
            </a:r>
            <a:r>
              <a:rPr lang="en-US" sz="1200" kern="1200" dirty="0">
                <a:solidFill>
                  <a:schemeClr val="tx1"/>
                </a:solidFill>
                <a:effectLst/>
                <a:latin typeface="+mn-lt"/>
                <a:ea typeface="+mn-ea"/>
                <a:cs typeface="+mn-cs"/>
              </a:rPr>
              <a:t>IoT is on the rise on many enterprises due to digital transformation initiatives. While the attacks and defenses for this area are still evolving quickly, Microsoft continues to invest deeply to provide security for existing and new deployments of Internet of Things (IoT) and Operational Technology (OT). Microsoft has announced </a:t>
            </a:r>
            <a:r>
              <a:rPr lang="en-US" sz="1200" u="sng" kern="1200" dirty="0">
                <a:solidFill>
                  <a:schemeClr val="tx1"/>
                </a:solidFill>
                <a:effectLst/>
                <a:latin typeface="+mn-lt"/>
                <a:ea typeface="+mn-ea"/>
                <a:cs typeface="+mn-cs"/>
                <a:hlinkClick r:id="rId4"/>
              </a:rPr>
              <a:t>$5 billion of investment over the next four years for IoT</a:t>
            </a:r>
            <a:r>
              <a:rPr lang="en-US" sz="1200" kern="1200" dirty="0">
                <a:solidFill>
                  <a:schemeClr val="tx1"/>
                </a:solidFill>
                <a:effectLst/>
                <a:latin typeface="+mn-lt"/>
                <a:ea typeface="+mn-ea"/>
                <a:cs typeface="+mn-cs"/>
              </a:rPr>
              <a:t> and has also recently announced an end to end certification for a secure IoT platform from MCU to the cloud called </a:t>
            </a:r>
            <a:r>
              <a:rPr lang="en-US" sz="1200" u="sng" kern="1200" dirty="0">
                <a:solidFill>
                  <a:schemeClr val="tx1"/>
                </a:solidFill>
                <a:effectLst/>
                <a:latin typeface="+mn-lt"/>
                <a:ea typeface="+mn-ea"/>
                <a:cs typeface="+mn-cs"/>
                <a:hlinkClick r:id="rId5"/>
              </a:rPr>
              <a:t>Azure Sphere.</a:t>
            </a:r>
            <a:endParaRPr lang="en-US" sz="1200" kern="1200" dirty="0">
              <a:solidFill>
                <a:schemeClr val="tx1"/>
              </a:solidFill>
              <a:effectLst/>
              <a:latin typeface="+mn-lt"/>
              <a:ea typeface="+mn-ea"/>
              <a:cs typeface="+mn-cs"/>
            </a:endParaRPr>
          </a:p>
          <a:p>
            <a:pPr lvl="0" fontAlgn="ctr"/>
            <a:r>
              <a:rPr lang="en-US" sz="1200" b="1" kern="1200" dirty="0">
                <a:solidFill>
                  <a:schemeClr val="tx1"/>
                </a:solidFill>
                <a:effectLst/>
                <a:latin typeface="+mn-lt"/>
                <a:ea typeface="+mn-ea"/>
                <a:cs typeface="+mn-cs"/>
              </a:rPr>
              <a:t>Updated Azure Security Center</a:t>
            </a:r>
            <a:r>
              <a:rPr lang="en-US" sz="1200" kern="1200" dirty="0">
                <a:solidFill>
                  <a:schemeClr val="tx1"/>
                </a:solidFill>
                <a:effectLst/>
                <a:latin typeface="+mn-lt"/>
                <a:ea typeface="+mn-ea"/>
                <a:cs typeface="+mn-cs"/>
              </a:rPr>
              <a:t> - Azure Security Center grew to protect Windows and Linux operating system across Azure, on-premises datacenters, and other IaaS providers. Security Center has also added powerful new features like Just in Time access to VMs and applied machine learning to creating application whitelisting rules and North-South Network Security Group (NSG) network rules. </a:t>
            </a:r>
          </a:p>
          <a:p>
            <a:pPr lvl="0" fontAlgn="ctr"/>
            <a:r>
              <a:rPr lang="en-US" sz="1200" b="1" kern="1200" dirty="0">
                <a:solidFill>
                  <a:schemeClr val="tx1"/>
                </a:solidFill>
                <a:effectLst/>
                <a:latin typeface="+mn-lt"/>
                <a:ea typeface="+mn-ea"/>
                <a:cs typeface="+mn-cs"/>
              </a:rPr>
              <a:t>Added Azure capabilities</a:t>
            </a:r>
            <a:r>
              <a:rPr lang="en-US" sz="1200" kern="1200" dirty="0">
                <a:solidFill>
                  <a:schemeClr val="tx1"/>
                </a:solidFill>
                <a:effectLst/>
                <a:latin typeface="+mn-lt"/>
                <a:ea typeface="+mn-ea"/>
                <a:cs typeface="+mn-cs"/>
              </a:rPr>
              <a:t> including Azure Policy, Confidential Computing, and the new DDoS protection options. </a:t>
            </a:r>
          </a:p>
          <a:p>
            <a:pPr lvl="0" fontAlgn="ctr"/>
            <a:r>
              <a:rPr lang="en-US" sz="1200" b="1" kern="1200" dirty="0">
                <a:solidFill>
                  <a:schemeClr val="tx1"/>
                </a:solidFill>
                <a:effectLst/>
                <a:latin typeface="+mn-lt"/>
                <a:ea typeface="+mn-ea"/>
                <a:cs typeface="+mn-cs"/>
              </a:rPr>
              <a:t>Added Azure AD B2B and B2C</a:t>
            </a:r>
            <a:r>
              <a:rPr lang="en-US" sz="1200" kern="1200" dirty="0">
                <a:solidFill>
                  <a:schemeClr val="tx1"/>
                </a:solidFill>
                <a:effectLst/>
                <a:latin typeface="+mn-lt"/>
                <a:ea typeface="+mn-ea"/>
                <a:cs typeface="+mn-cs"/>
              </a:rPr>
              <a:t> - Many Security departments have found these capabilities useful in reducing risk by moving partner and customer accounts out of enterprise identity systems to leverage existing enterprise and consumer identity providers. </a:t>
            </a:r>
          </a:p>
          <a:p>
            <a:pPr lvl="0" fontAlgn="ctr"/>
            <a:r>
              <a:rPr lang="en-US" sz="1200" b="1" kern="1200" dirty="0">
                <a:solidFill>
                  <a:schemeClr val="tx1"/>
                </a:solidFill>
                <a:effectLst/>
                <a:latin typeface="+mn-lt"/>
                <a:ea typeface="+mn-ea"/>
                <a:cs typeface="+mn-cs"/>
              </a:rPr>
              <a:t>Added information protection</a:t>
            </a:r>
            <a:r>
              <a:rPr lang="en-US" sz="1200" kern="1200" dirty="0">
                <a:solidFill>
                  <a:schemeClr val="tx1"/>
                </a:solidFill>
                <a:effectLst/>
                <a:latin typeface="+mn-lt"/>
                <a:ea typeface="+mn-ea"/>
                <a:cs typeface="+mn-cs"/>
              </a:rPr>
              <a:t> capabilities for Office 365 as well as SQL Information Protection (preview). </a:t>
            </a:r>
          </a:p>
          <a:p>
            <a:pPr lvl="0" fontAlgn="ctr"/>
            <a:r>
              <a:rPr lang="en-US" sz="1200" b="1" kern="1200" dirty="0">
                <a:solidFill>
                  <a:schemeClr val="tx1"/>
                </a:solidFill>
                <a:effectLst/>
                <a:latin typeface="+mn-lt"/>
                <a:ea typeface="+mn-ea"/>
                <a:cs typeface="+mn-cs"/>
              </a:rPr>
              <a:t>Updated integration points</a:t>
            </a:r>
            <a:r>
              <a:rPr lang="en-US" sz="1200" kern="1200" dirty="0">
                <a:solidFill>
                  <a:schemeClr val="tx1"/>
                </a:solidFill>
                <a:effectLst/>
                <a:latin typeface="+mn-lt"/>
                <a:ea typeface="+mn-ea"/>
                <a:cs typeface="+mn-cs"/>
              </a:rPr>
              <a:t> - Microsoft invests heavily to integrate our capabilities together as well as to ensure use our technology with your existing security capabilities. This is a quick summary of some key integration points depicted in the reference architecture:</a:t>
            </a:r>
          </a:p>
          <a:p>
            <a:pPr lvl="1" fontAlgn="ctr"/>
            <a:r>
              <a:rPr lang="en-US" sz="1200" b="1" kern="1200" dirty="0">
                <a:solidFill>
                  <a:schemeClr val="tx1"/>
                </a:solidFill>
                <a:effectLst/>
                <a:latin typeface="+mn-lt"/>
                <a:ea typeface="+mn-ea"/>
                <a:cs typeface="+mn-cs"/>
              </a:rPr>
              <a:t>Conditional Access </a:t>
            </a:r>
            <a:r>
              <a:rPr lang="en-US" sz="1200" kern="1200" dirty="0">
                <a:solidFill>
                  <a:schemeClr val="tx1"/>
                </a:solidFill>
                <a:effectLst/>
                <a:latin typeface="+mn-lt"/>
                <a:ea typeface="+mn-ea"/>
                <a:cs typeface="+mn-cs"/>
              </a:rPr>
              <a:t>connecting info protection and threat protection with identity to ensure that authentications are coming from a secure/compliant device before accessing sensitive data. </a:t>
            </a:r>
          </a:p>
          <a:p>
            <a:pPr lvl="1" fontAlgn="ctr"/>
            <a:r>
              <a:rPr lang="en-US" sz="1200" b="1" kern="1200" dirty="0">
                <a:solidFill>
                  <a:schemeClr val="tx1"/>
                </a:solidFill>
                <a:effectLst/>
                <a:latin typeface="+mn-lt"/>
                <a:ea typeface="+mn-ea"/>
                <a:cs typeface="+mn-cs"/>
              </a:rPr>
              <a:t>Advanced Threat Protection </a:t>
            </a:r>
            <a:r>
              <a:rPr lang="en-US" sz="1200" kern="1200" dirty="0">
                <a:solidFill>
                  <a:schemeClr val="tx1"/>
                </a:solidFill>
                <a:effectLst/>
                <a:latin typeface="+mn-lt"/>
                <a:ea typeface="+mn-ea"/>
                <a:cs typeface="+mn-cs"/>
              </a:rPr>
              <a:t>integration across our SOC capabilities to streamline detection and response processes across Devices, Office 365, Azure, SaaS applications, and on Premises Active Directory.</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Azure Information Protection</a:t>
            </a:r>
            <a:r>
              <a:rPr lang="en-US" sz="1200" kern="1200" dirty="0">
                <a:solidFill>
                  <a:schemeClr val="tx1"/>
                </a:solidFill>
                <a:effectLst/>
                <a:latin typeface="+mn-lt"/>
                <a:ea typeface="+mn-ea"/>
                <a:cs typeface="+mn-cs"/>
              </a:rPr>
              <a:t> discovering and protecting data on SaaS applications via </a:t>
            </a:r>
            <a:r>
              <a:rPr lang="en-US" sz="1200" b="1" kern="1200" dirty="0">
                <a:solidFill>
                  <a:schemeClr val="tx1"/>
                </a:solidFill>
                <a:effectLst/>
                <a:latin typeface="+mn-lt"/>
                <a:ea typeface="+mn-ea"/>
                <a:cs typeface="+mn-cs"/>
              </a:rPr>
              <a:t>Cloud App Security</a:t>
            </a:r>
            <a:r>
              <a:rPr lang="en-US" sz="1200" kern="1200" dirty="0">
                <a:solidFill>
                  <a:schemeClr val="tx1"/>
                </a:solidFill>
                <a:effectLst/>
                <a:latin typeface="+mn-lt"/>
                <a:ea typeface="+mn-ea"/>
                <a:cs typeface="+mn-cs"/>
              </a:rPr>
              <a:t>. </a:t>
            </a:r>
          </a:p>
          <a:p>
            <a:pPr lvl="1" fontAlgn="ctr"/>
            <a:r>
              <a:rPr lang="en-US" sz="1200" b="1" kern="1200" dirty="0">
                <a:solidFill>
                  <a:schemeClr val="tx1"/>
                </a:solidFill>
                <a:effectLst/>
                <a:latin typeface="+mn-lt"/>
                <a:ea typeface="+mn-ea"/>
                <a:cs typeface="+mn-cs"/>
              </a:rPr>
              <a:t>Data Loss Protection (DLP) </a:t>
            </a:r>
            <a:r>
              <a:rPr lang="en-US" sz="1200" kern="1200" dirty="0">
                <a:solidFill>
                  <a:schemeClr val="tx1"/>
                </a:solidFill>
                <a:effectLst/>
                <a:latin typeface="+mn-lt"/>
                <a:ea typeface="+mn-ea"/>
                <a:cs typeface="+mn-cs"/>
              </a:rPr>
              <a:t>integration with</a:t>
            </a:r>
            <a:r>
              <a:rPr lang="en-US" sz="1200" b="1" kern="1200" dirty="0">
                <a:solidFill>
                  <a:schemeClr val="tx1"/>
                </a:solidFill>
                <a:effectLst/>
                <a:latin typeface="+mn-lt"/>
                <a:ea typeface="+mn-ea"/>
                <a:cs typeface="+mn-cs"/>
              </a:rPr>
              <a:t> Cloud App Security </a:t>
            </a:r>
            <a:r>
              <a:rPr lang="en-US" sz="1200" kern="1200" dirty="0">
                <a:solidFill>
                  <a:schemeClr val="tx1"/>
                </a:solidFill>
                <a:effectLst/>
                <a:latin typeface="+mn-lt"/>
                <a:ea typeface="+mn-ea"/>
                <a:cs typeface="+mn-cs"/>
              </a:rPr>
              <a:t>to leverage existing DLP engines and with</a:t>
            </a:r>
            <a:r>
              <a:rPr lang="en-US" sz="1200" b="1" kern="1200" dirty="0">
                <a:solidFill>
                  <a:schemeClr val="tx1"/>
                </a:solidFill>
                <a:effectLst/>
                <a:latin typeface="+mn-lt"/>
                <a:ea typeface="+mn-ea"/>
                <a:cs typeface="+mn-cs"/>
              </a:rPr>
              <a:t> Azure Information Protection </a:t>
            </a:r>
            <a:r>
              <a:rPr lang="en-US" sz="1200" kern="1200" dirty="0">
                <a:solidFill>
                  <a:schemeClr val="tx1"/>
                </a:solidFill>
                <a:effectLst/>
                <a:latin typeface="+mn-lt"/>
                <a:ea typeface="+mn-ea"/>
                <a:cs typeface="+mn-cs"/>
              </a:rPr>
              <a:t>to consume labels on sensitive data.</a:t>
            </a:r>
            <a:r>
              <a:rPr lang="en-US" sz="1200" b="1" kern="1200" dirty="0">
                <a:solidFill>
                  <a:schemeClr val="tx1"/>
                </a:solidFill>
                <a:effectLst/>
                <a:latin typeface="+mn-lt"/>
                <a:ea typeface="+mn-ea"/>
                <a:cs typeface="+mn-cs"/>
              </a:rPr>
              <a:t> </a:t>
            </a:r>
            <a:endParaRPr lang="en-US" sz="1200" kern="1200" dirty="0">
              <a:solidFill>
                <a:schemeClr val="tx1"/>
              </a:solidFill>
              <a:effectLst/>
              <a:latin typeface="+mn-lt"/>
              <a:ea typeface="+mn-ea"/>
              <a:cs typeface="+mn-cs"/>
            </a:endParaRPr>
          </a:p>
          <a:p>
            <a:pPr lvl="1" fontAlgn="ctr"/>
            <a:r>
              <a:rPr lang="en-US" sz="1200" b="1" kern="1200" dirty="0">
                <a:solidFill>
                  <a:schemeClr val="tx1"/>
                </a:solidFill>
                <a:effectLst/>
                <a:latin typeface="+mn-lt"/>
                <a:ea typeface="+mn-ea"/>
                <a:cs typeface="+mn-cs"/>
              </a:rPr>
              <a:t>Alert and Log Integration</a:t>
            </a:r>
            <a:r>
              <a:rPr lang="en-US" sz="1200" kern="1200" dirty="0">
                <a:solidFill>
                  <a:schemeClr val="tx1"/>
                </a:solidFill>
                <a:effectLst/>
                <a:latin typeface="+mn-lt"/>
                <a:ea typeface="+mn-ea"/>
                <a:cs typeface="+mn-cs"/>
              </a:rPr>
              <a:t> across Microsoft capabilities to help integrate with existing Security Information and Event Management (SIEM) solution investments. </a:t>
            </a:r>
          </a:p>
          <a:p>
            <a:r>
              <a:rPr lang="en-US" sz="1200" kern="1200" dirty="0">
                <a:solidFill>
                  <a:schemeClr val="tx1"/>
                </a:solidFill>
                <a:effectLst/>
                <a:latin typeface="+mn-lt"/>
                <a:ea typeface="+mn-ea"/>
                <a:cs typeface="+mn-cs"/>
              </a:rPr>
              <a:t> </a:t>
            </a:r>
          </a:p>
          <a:p>
            <a:r>
              <a:rPr lang="en-US" sz="1200" b="1" u="sng" kern="1200" dirty="0">
                <a:solidFill>
                  <a:schemeClr val="tx1"/>
                </a:solidFill>
                <a:effectLst/>
                <a:latin typeface="+mn-lt"/>
                <a:ea typeface="+mn-ea"/>
                <a:cs typeface="+mn-cs"/>
              </a:rPr>
              <a:t>Feedback</a:t>
            </a:r>
            <a:endParaRPr lang="en-US" sz="1200" u="sng"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We are always trying to improve everything we do at Microsoft and we need your feedback to do it! You can contact the primary author (Mark Simos) directly on LinkedIn (</a:t>
            </a:r>
            <a:r>
              <a:rPr lang="en-US" sz="1200" u="sng" kern="1200" dirty="0">
                <a:solidFill>
                  <a:schemeClr val="tx1"/>
                </a:solidFill>
                <a:effectLst/>
                <a:latin typeface="+mn-lt"/>
                <a:ea typeface="+mn-ea"/>
                <a:cs typeface="+mn-cs"/>
                <a:hlinkClick r:id="rId6"/>
              </a:rPr>
              <a:t>https://aka.ms/markslist</a:t>
            </a:r>
            <a:r>
              <a:rPr lang="en-US" sz="1200" kern="1200" dirty="0">
                <a:solidFill>
                  <a:schemeClr val="tx1"/>
                </a:solidFill>
                <a:effectLst/>
                <a:latin typeface="+mn-lt"/>
                <a:ea typeface="+mn-ea"/>
                <a:cs typeface="+mn-cs"/>
              </a:rPr>
              <a:t>) with any feedback on how to improve it or how you use it, how it helps you, or any other thoughts you have. </a:t>
            </a:r>
          </a:p>
          <a:p>
            <a:r>
              <a:rPr lang="en-US" sz="1200" kern="1200" dirty="0">
                <a:solidFill>
                  <a:schemeClr val="tx1"/>
                </a:solidFill>
                <a:effectLst/>
                <a:latin typeface="+mn-lt"/>
                <a:ea typeface="+mn-ea"/>
                <a:cs typeface="+mn-cs"/>
              </a:rPr>
              <a:t> </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8980F55-CE2B-4E44-B628-FCCF0390BB0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9752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2755690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4762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3150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3161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1" indent="0">
              <a:buNone/>
            </a:pPr>
            <a:r>
              <a:rPr lang="en-US" sz="1000" dirty="0">
                <a:solidFill>
                  <a:schemeClr val="tx1"/>
                </a:solidFill>
              </a:rPr>
              <a:t>- Azure AD with Microsoft Defender ATP and Intune platform (managed devices) provides significant set of capabilities required to build a zero-trust platform.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Network capabilities in cloud and Client Application proxy for on premise applications (in combination with using existing </a:t>
            </a:r>
            <a:r>
              <a:rPr lang="en-US" sz="1000" dirty="0" err="1">
                <a:solidFill>
                  <a:schemeClr val="tx1"/>
                </a:solidFill>
              </a:rPr>
              <a:t>on-premise</a:t>
            </a:r>
            <a:r>
              <a:rPr lang="en-US" sz="1000" dirty="0">
                <a:solidFill>
                  <a:schemeClr val="tx1"/>
                </a:solidFill>
              </a:rPr>
              <a:t> next generation firewalls and Software defined perimeters-SDP) to build micro-segmented network. </a:t>
            </a:r>
          </a:p>
          <a:p>
            <a:pPr marL="0" lvl="1" indent="0">
              <a:buNone/>
            </a:pPr>
            <a:r>
              <a:rPr lang="en-US" sz="1000" dirty="0">
                <a:solidFill>
                  <a:schemeClr val="tx1"/>
                </a:solidFill>
              </a:rPr>
              <a:t>-</a:t>
            </a:r>
            <a:r>
              <a:rPr lang="en-US" sz="1000" baseline="0" dirty="0">
                <a:solidFill>
                  <a:schemeClr val="tx1"/>
                </a:solidFill>
              </a:rPr>
              <a:t> </a:t>
            </a:r>
            <a:r>
              <a:rPr lang="en-US" sz="1000" dirty="0">
                <a:solidFill>
                  <a:schemeClr val="tx1"/>
                </a:solidFill>
              </a:rPr>
              <a:t>Microsoft’s strong threat intelligence capability in combination with Azure AD conditional access allows enterprises to support unmanaged devices accessing the infrastructure.</a:t>
            </a:r>
          </a:p>
          <a:p>
            <a:pPr marL="234950" lvl="1" indent="-234950">
              <a:buFontTx/>
              <a:buChar char="-"/>
            </a:pPr>
            <a:r>
              <a:rPr lang="en-US" sz="1000" dirty="0">
                <a:solidFill>
                  <a:schemeClr val="tx1"/>
                </a:solidFill>
              </a:rPr>
              <a:t>There is limited capability to add other sources of information (e.g. access requests, provisioning policies) to conditional access model and significant development is needed to provide support for application entitlement and data protection. </a:t>
            </a:r>
          </a:p>
          <a:p>
            <a:pPr marL="234950" lvl="1" indent="-234950">
              <a:buFontTx/>
              <a:buChar char="-"/>
            </a:pPr>
            <a:r>
              <a:rPr lang="en-US" sz="1000" dirty="0">
                <a:solidFill>
                  <a:schemeClr val="tx1"/>
                </a:solidFill>
              </a:rPr>
              <a:t>Azure provides individual monitoring and logging capabilities across the entire tool and product set that can be consolidated on the sentinel platform with very limited out of box support for zero trust infrastructure.</a:t>
            </a:r>
          </a:p>
        </p:txBody>
      </p:sp>
      <p:sp>
        <p:nvSpPr>
          <p:cNvPr id="4" name="Slide Number Placeholder 3"/>
          <p:cNvSpPr>
            <a:spLocks noGrp="1"/>
          </p:cNvSpPr>
          <p:nvPr>
            <p:ph type="sldNum" sz="quarter" idx="10"/>
          </p:nvPr>
        </p:nvSpPr>
        <p:spPr/>
        <p:txBody>
          <a:bodyPr/>
          <a:lstStyle/>
          <a:p>
            <a:fld id="{634CF24F-4D63-4E96-A08C-AFBCA979EA0A}" type="slidenum">
              <a:rPr lang="en-US" smtClean="0"/>
              <a:pPr/>
              <a:t>18</a:t>
            </a:fld>
            <a:endParaRPr lang="en-US" dirty="0"/>
          </a:p>
        </p:txBody>
      </p:sp>
    </p:spTree>
    <p:extLst>
      <p:ext uri="{BB962C8B-B14F-4D97-AF65-F5344CB8AC3E}">
        <p14:creationId xmlns:p14="http://schemas.microsoft.com/office/powerpoint/2010/main" val="24188234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provides a comprehensive DevOps platform with significant support of security on operations side.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Microsoft continues to rely on third-party/vendors products to provide security during the development phase. Azure AD provides the identity and access platform used to secure access to entire </a:t>
            </a:r>
            <a:r>
              <a:rPr lang="en-US" sz="1200" dirty="0" err="1">
                <a:solidFill>
                  <a:schemeClr val="tx1"/>
                </a:solidFill>
              </a:rPr>
              <a:t>devops</a:t>
            </a:r>
            <a:r>
              <a:rPr lang="en-US" sz="1200" dirty="0">
                <a:solidFill>
                  <a:schemeClr val="tx1"/>
                </a:solidFill>
              </a:rPr>
              <a:t>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Most of the development and testing specific security tools like malware analysis, </a:t>
            </a:r>
            <a:r>
              <a:rPr lang="en-US" sz="1200" dirty="0" err="1">
                <a:solidFill>
                  <a:schemeClr val="tx1"/>
                </a:solidFill>
              </a:rPr>
              <a:t>opensource</a:t>
            </a:r>
            <a:r>
              <a:rPr lang="en-US" sz="1200" dirty="0">
                <a:solidFill>
                  <a:schemeClr val="tx1"/>
                </a:solidFill>
              </a:rPr>
              <a:t> analysis, license management, static code analysis (SAST), security and unit testing (DAST) must be implemented using third-party solutions.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Azure Artifact provides limited security controls around build and deployment.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Secure </a:t>
            </a:r>
            <a:r>
              <a:rPr lang="en-US" sz="1200" dirty="0" err="1">
                <a:solidFill>
                  <a:schemeClr val="tx1"/>
                </a:solidFill>
              </a:rPr>
              <a:t>Devops</a:t>
            </a:r>
            <a:r>
              <a:rPr lang="en-US" sz="1200" dirty="0">
                <a:solidFill>
                  <a:schemeClr val="tx1"/>
                </a:solidFill>
              </a:rPr>
              <a:t> Kit for Azure provides some basic security baselining capabilities across the operational platform.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dirty="0">
                <a:solidFill>
                  <a:schemeClr val="tx1"/>
                </a:solidFill>
              </a:rPr>
              <a:t>Third-party products for vulnerability </a:t>
            </a:r>
            <a:r>
              <a:rPr lang="en-US" sz="1200" dirty="0" err="1">
                <a:solidFill>
                  <a:schemeClr val="tx1"/>
                </a:solidFill>
              </a:rPr>
              <a:t>scaning</a:t>
            </a:r>
            <a:r>
              <a:rPr lang="en-US" sz="1200" dirty="0">
                <a:solidFill>
                  <a:schemeClr val="tx1"/>
                </a:solidFill>
              </a:rPr>
              <a:t>, pen testing along with additional tools like application insights, monitor and sentinel providing the capabilities that can be used to build robust security operation.</a:t>
            </a:r>
          </a:p>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19</a:t>
            </a:fld>
            <a:endParaRPr lang="en-US" dirty="0"/>
          </a:p>
        </p:txBody>
      </p:sp>
    </p:spTree>
    <p:extLst>
      <p:ext uri="{BB962C8B-B14F-4D97-AF65-F5344CB8AC3E}">
        <p14:creationId xmlns:p14="http://schemas.microsoft.com/office/powerpoint/2010/main" val="17221827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en-US" dirty="0"/>
          </a:p>
        </p:txBody>
      </p:sp>
      <p:sp>
        <p:nvSpPr>
          <p:cNvPr id="4" name="Slide Number Placeholder 3"/>
          <p:cNvSpPr>
            <a:spLocks noGrp="1"/>
          </p:cNvSpPr>
          <p:nvPr>
            <p:ph type="sldNum" sz="quarter" idx="10"/>
          </p:nvPr>
        </p:nvSpPr>
        <p:spPr/>
        <p:txBody>
          <a:bodyPr/>
          <a:lstStyle/>
          <a:p>
            <a:fld id="{634CF24F-4D63-4E96-A08C-AFBCA979EA0A}" type="slidenum">
              <a:rPr lang="en-US" smtClean="0"/>
              <a:pPr/>
              <a:t>20</a:t>
            </a:fld>
            <a:endParaRPr lang="en-US" dirty="0"/>
          </a:p>
        </p:txBody>
      </p:sp>
    </p:spTree>
    <p:extLst>
      <p:ext uri="{BB962C8B-B14F-4D97-AF65-F5344CB8AC3E}">
        <p14:creationId xmlns:p14="http://schemas.microsoft.com/office/powerpoint/2010/main" val="339902000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998460"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98460"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a:t>
            </a:r>
            <a:br>
              <a:rPr lang="en-US" noProof="0" dirty="0"/>
            </a:br>
            <a:r>
              <a:rPr lang="en-US" noProof="0" dirty="0"/>
              <a:t>dark right </a:t>
            </a:r>
            <a:br>
              <a:rPr lang="en-US" noProof="0" dirty="0"/>
            </a:br>
            <a:r>
              <a:rPr lang="en-US" noProof="0" dirty="0"/>
              <a:t>vertical image</a:t>
            </a:r>
          </a:p>
        </p:txBody>
      </p:sp>
      <p:sp>
        <p:nvSpPr>
          <p:cNvPr id="6" name="Text Placeholder 3"/>
          <p:cNvSpPr>
            <a:spLocks noGrp="1"/>
          </p:cNvSpPr>
          <p:nvPr>
            <p:ph type="body" sz="quarter" idx="11" hasCustomPrompt="1"/>
          </p:nvPr>
        </p:nvSpPr>
        <p:spPr>
          <a:xfrm>
            <a:off x="998460"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98460"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625442387"/>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ONE COLUMN TEXT with Supertitle">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5435298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62208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7609967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IMAGE OR CHAR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330126"/>
            <a:ext cx="49680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3"/>
          </p:nvPr>
        </p:nvSpPr>
        <p:spPr>
          <a:xfrm>
            <a:off x="62208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14688539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6220800" y="1330126"/>
            <a:ext cx="4968000" cy="4546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0126"/>
            <a:ext cx="4968000" cy="454680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22908272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3742126"/>
            <a:ext cx="10195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Chart Placeholder 4"/>
          <p:cNvSpPr>
            <a:spLocks noGrp="1"/>
          </p:cNvSpPr>
          <p:nvPr>
            <p:ph type="chart" sz="quarter" idx="11"/>
          </p:nvPr>
        </p:nvSpPr>
        <p:spPr>
          <a:xfrm>
            <a:off x="1003200" y="1331360"/>
            <a:ext cx="10195200" cy="2135740"/>
          </a:xfrm>
        </p:spPr>
        <p:txBody>
          <a:bodyPr anchor="ctr"/>
          <a:lstStyle>
            <a:lvl1pPr algn="ctr">
              <a:defRPr/>
            </a:lvl1pPr>
          </a:lstStyle>
          <a:p>
            <a:r>
              <a:rPr lang="en-US" noProof="0" dirty="0"/>
              <a:t>Click icon to add chart</a:t>
            </a:r>
          </a:p>
        </p:txBody>
      </p:sp>
    </p:spTree>
    <p:extLst>
      <p:ext uri="{BB962C8B-B14F-4D97-AF65-F5344CB8AC3E}">
        <p14:creationId xmlns:p14="http://schemas.microsoft.com/office/powerpoint/2010/main" val="77866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CHART TEXT">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5" name="Chart Placeholder 4"/>
          <p:cNvSpPr>
            <a:spLocks noGrp="1"/>
          </p:cNvSpPr>
          <p:nvPr>
            <p:ph type="chart" sz="quarter" idx="11"/>
          </p:nvPr>
        </p:nvSpPr>
        <p:spPr>
          <a:xfrm>
            <a:off x="4550400" y="1331360"/>
            <a:ext cx="3139200" cy="2134800"/>
          </a:xfrm>
        </p:spPr>
        <p:txBody>
          <a:bodyPr anchor="ctr"/>
          <a:lstStyle>
            <a:lvl1pPr algn="ctr">
              <a:defRPr/>
            </a:lvl1pPr>
          </a:lstStyle>
          <a:p>
            <a:r>
              <a:rPr lang="en-US" noProof="0" dirty="0"/>
              <a:t>Click icon to add chart</a:t>
            </a:r>
          </a:p>
        </p:txBody>
      </p:sp>
      <p:sp>
        <p:nvSpPr>
          <p:cNvPr id="6" name="Chart Placeholder 4"/>
          <p:cNvSpPr>
            <a:spLocks noGrp="1"/>
          </p:cNvSpPr>
          <p:nvPr>
            <p:ph type="chart" sz="quarter" idx="12"/>
          </p:nvPr>
        </p:nvSpPr>
        <p:spPr>
          <a:xfrm>
            <a:off x="1003200" y="1331360"/>
            <a:ext cx="3187200" cy="2134800"/>
          </a:xfrm>
        </p:spPr>
        <p:txBody>
          <a:bodyPr anchor="ctr"/>
          <a:lstStyle>
            <a:lvl1pPr algn="ctr">
              <a:defRPr/>
            </a:lvl1pPr>
          </a:lstStyle>
          <a:p>
            <a:r>
              <a:rPr lang="en-US" noProof="0" dirty="0"/>
              <a:t>Click icon to add chart</a:t>
            </a:r>
          </a:p>
        </p:txBody>
      </p:sp>
      <p:sp>
        <p:nvSpPr>
          <p:cNvPr id="7" name="Text Placeholder 8"/>
          <p:cNvSpPr>
            <a:spLocks noGrp="1"/>
          </p:cNvSpPr>
          <p:nvPr>
            <p:ph type="body" sz="quarter" idx="10"/>
          </p:nvPr>
        </p:nvSpPr>
        <p:spPr>
          <a:xfrm>
            <a:off x="10032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8" name="Chart Placeholder 4"/>
          <p:cNvSpPr>
            <a:spLocks noGrp="1"/>
          </p:cNvSpPr>
          <p:nvPr>
            <p:ph type="chart" sz="quarter" idx="13"/>
          </p:nvPr>
        </p:nvSpPr>
        <p:spPr>
          <a:xfrm>
            <a:off x="8049600" y="1331360"/>
            <a:ext cx="3139200" cy="2134800"/>
          </a:xfrm>
        </p:spPr>
        <p:txBody>
          <a:bodyPr anchor="ctr"/>
          <a:lstStyle>
            <a:lvl1pPr algn="ctr">
              <a:defRPr/>
            </a:lvl1pPr>
          </a:lstStyle>
          <a:p>
            <a:r>
              <a:rPr lang="en-US" noProof="0" dirty="0"/>
              <a:t>Click icon to add chart</a:t>
            </a:r>
          </a:p>
        </p:txBody>
      </p:sp>
      <p:sp>
        <p:nvSpPr>
          <p:cNvPr id="9" name="Text Placeholder 8"/>
          <p:cNvSpPr>
            <a:spLocks noGrp="1"/>
          </p:cNvSpPr>
          <p:nvPr>
            <p:ph type="body" sz="quarter" idx="14"/>
          </p:nvPr>
        </p:nvSpPr>
        <p:spPr>
          <a:xfrm>
            <a:off x="45024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5"/>
          </p:nvPr>
        </p:nvSpPr>
        <p:spPr>
          <a:xfrm>
            <a:off x="8001600" y="3742126"/>
            <a:ext cx="3187200" cy="2134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34413369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CESS FIVE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0804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51576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72348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1003200" y="1322388"/>
            <a:ext cx="18768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0804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51576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72348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1" name="Text Placeholder 12"/>
          <p:cNvSpPr>
            <a:spLocks noGrp="1"/>
          </p:cNvSpPr>
          <p:nvPr>
            <p:ph type="body" sz="quarter" idx="18" hasCustomPrompt="1"/>
          </p:nvPr>
        </p:nvSpPr>
        <p:spPr>
          <a:xfrm>
            <a:off x="9312000" y="1322388"/>
            <a:ext cx="18768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2" name="Text Placeholder 8"/>
          <p:cNvSpPr>
            <a:spLocks noGrp="1"/>
          </p:cNvSpPr>
          <p:nvPr>
            <p:ph type="body" sz="quarter" idx="19"/>
          </p:nvPr>
        </p:nvSpPr>
        <p:spPr>
          <a:xfrm>
            <a:off x="9312000" y="2172526"/>
            <a:ext cx="1876800" cy="3704400"/>
          </a:xfrm>
        </p:spPr>
        <p:txBody>
          <a:bodyPr/>
          <a:lstStyle>
            <a:lvl1pPr algn="l">
              <a:defRPr sz="1400"/>
            </a:lvl1pPr>
            <a:lvl2pPr algn="l">
              <a:defRPr sz="1400"/>
            </a:lvl2pPr>
            <a:lvl3pPr algn="l">
              <a:defRPr sz="1400"/>
            </a:lvl3pPr>
            <a:lvl4pPr algn="l">
              <a:defRPr sz="1400"/>
            </a:lvl4pPr>
            <a:lvl5pPr algn="l">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287759812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OCESS FOUR COLUMN">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8"/>
          <p:cNvSpPr>
            <a:spLocks noGrp="1"/>
          </p:cNvSpPr>
          <p:nvPr>
            <p:ph type="body" sz="quarter" idx="11"/>
          </p:nvPr>
        </p:nvSpPr>
        <p:spPr>
          <a:xfrm>
            <a:off x="36160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8"/>
          <p:cNvSpPr>
            <a:spLocks noGrp="1"/>
          </p:cNvSpPr>
          <p:nvPr>
            <p:ph type="body" sz="quarter" idx="12"/>
          </p:nvPr>
        </p:nvSpPr>
        <p:spPr>
          <a:xfrm>
            <a:off x="62288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6" name="Text Placeholder 8"/>
          <p:cNvSpPr>
            <a:spLocks noGrp="1"/>
          </p:cNvSpPr>
          <p:nvPr>
            <p:ph type="body" sz="quarter" idx="13"/>
          </p:nvPr>
        </p:nvSpPr>
        <p:spPr>
          <a:xfrm>
            <a:off x="8841600" y="2172526"/>
            <a:ext cx="2347200" cy="3704400"/>
          </a:xfrm>
        </p:spPr>
        <p:txBody>
          <a:bodyPr/>
          <a:lstStyle>
            <a:lvl1pPr>
              <a:defRPr sz="1400"/>
            </a:lvl1pPr>
            <a:lvl2pPr>
              <a:defRPr sz="1400"/>
            </a:lvl2pPr>
            <a:lvl3pPr>
              <a:defRPr sz="1400"/>
            </a:lvl3pPr>
            <a:lvl4pPr>
              <a:defRPr sz="1400"/>
            </a:lvl4pPr>
            <a:lvl5pPr>
              <a:defRPr sz="14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ext Placeholder 12"/>
          <p:cNvSpPr>
            <a:spLocks noGrp="1"/>
          </p:cNvSpPr>
          <p:nvPr>
            <p:ph type="body" sz="quarter" idx="14" hasCustomPrompt="1"/>
          </p:nvPr>
        </p:nvSpPr>
        <p:spPr>
          <a:xfrm>
            <a:off x="994833" y="1322388"/>
            <a:ext cx="2347200" cy="604800"/>
          </a:xfrm>
          <a:prstGeom prst="homePlate">
            <a:avLst>
              <a:gd name="adj" fmla="val 31970"/>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5" name="Text Placeholder 12"/>
          <p:cNvSpPr>
            <a:spLocks noGrp="1"/>
          </p:cNvSpPr>
          <p:nvPr>
            <p:ph type="body" sz="quarter" idx="15" hasCustomPrompt="1"/>
          </p:nvPr>
        </p:nvSpPr>
        <p:spPr>
          <a:xfrm>
            <a:off x="3610422"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6" name="Text Placeholder 12"/>
          <p:cNvSpPr>
            <a:spLocks noGrp="1"/>
          </p:cNvSpPr>
          <p:nvPr>
            <p:ph type="body" sz="quarter" idx="16" hasCustomPrompt="1"/>
          </p:nvPr>
        </p:nvSpPr>
        <p:spPr>
          <a:xfrm>
            <a:off x="6226011"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
        <p:nvSpPr>
          <p:cNvPr id="17" name="Text Placeholder 12"/>
          <p:cNvSpPr>
            <a:spLocks noGrp="1"/>
          </p:cNvSpPr>
          <p:nvPr>
            <p:ph type="body" sz="quarter" idx="17" hasCustomPrompt="1"/>
          </p:nvPr>
        </p:nvSpPr>
        <p:spPr>
          <a:xfrm>
            <a:off x="8841600" y="1322388"/>
            <a:ext cx="2347200" cy="604800"/>
          </a:xfrm>
          <a:prstGeom prst="chevron">
            <a:avLst>
              <a:gd name="adj" fmla="val 31101"/>
            </a:avLst>
          </a:prstGeom>
          <a:solidFill>
            <a:schemeClr val="tx2"/>
          </a:solidFill>
        </p:spPr>
        <p:txBody>
          <a:bodyPr lIns="54000" tIns="54000" rIns="54000" bIns="54000" anchor="ctr"/>
          <a:lstStyle>
            <a:lvl1pPr algn="l">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noProof="0" dirty="0"/>
              <a:t>Click to add text</a:t>
            </a:r>
          </a:p>
        </p:txBody>
      </p:sp>
    </p:spTree>
    <p:extLst>
      <p:ext uri="{BB962C8B-B14F-4D97-AF65-F5344CB8AC3E}">
        <p14:creationId xmlns:p14="http://schemas.microsoft.com/office/powerpoint/2010/main" val="26838659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AD WITH CENTER">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6" name="Text Placeholder 10"/>
          <p:cNvSpPr>
            <a:spLocks noGrp="1" noChangeAspect="1"/>
          </p:cNvSpPr>
          <p:nvPr>
            <p:ph type="body" sz="quarter" idx="21"/>
          </p:nvPr>
        </p:nvSpPr>
        <p:spPr bwMode="gray">
          <a:xfrm>
            <a:off x="5306559" y="2757950"/>
            <a:ext cx="1660995" cy="1659600"/>
          </a:xfrm>
          <a:prstGeom prst="ellipse">
            <a:avLst/>
          </a:prstGeom>
          <a:solidFill>
            <a:schemeClr val="accent1"/>
          </a:solidFill>
          <a:ln>
            <a:noFill/>
          </a:ln>
        </p:spPr>
        <p:txBody>
          <a:bodyPr lIns="54000" tIns="54000" rIns="54000" bIns="54000" anchor="ctr" anchorCtr="1">
            <a:noAutofit/>
          </a:bodyPr>
          <a:lstStyle>
            <a:lvl1pPr algn="ctr">
              <a:defRPr sz="1400">
                <a:solidFill>
                  <a:schemeClr val="bg1"/>
                </a:solidFill>
                <a:latin typeface="+mn-lt"/>
                <a:cs typeface="Arial" panose="020B0604020202020204" pitchFamily="34" charset="0"/>
              </a:defRPr>
            </a:lvl1pPr>
          </a:lstStyle>
          <a:p>
            <a:pPr lvl="0"/>
            <a:r>
              <a:rPr lang="en-US" noProof="0"/>
              <a:t>Click to edit Master text styles</a:t>
            </a:r>
          </a:p>
        </p:txBody>
      </p:sp>
      <p:sp>
        <p:nvSpPr>
          <p:cNvPr id="17" name="Text Placeholder 20"/>
          <p:cNvSpPr>
            <a:spLocks noGrp="1"/>
          </p:cNvSpPr>
          <p:nvPr>
            <p:ph type="body" sz="quarter" idx="26"/>
          </p:nvPr>
        </p:nvSpPr>
        <p:spPr bwMode="gray">
          <a:xfrm>
            <a:off x="1003347"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6" name="Text Placeholder 20"/>
          <p:cNvSpPr>
            <a:spLocks noGrp="1"/>
          </p:cNvSpPr>
          <p:nvPr>
            <p:ph type="body" sz="quarter" idx="48"/>
          </p:nvPr>
        </p:nvSpPr>
        <p:spPr bwMode="gray">
          <a:xfrm>
            <a:off x="1003347" y="4015250"/>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2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7" name="Text Placeholder 20"/>
          <p:cNvSpPr>
            <a:spLocks noGrp="1"/>
          </p:cNvSpPr>
          <p:nvPr>
            <p:ph type="body" sz="quarter" idx="50"/>
          </p:nvPr>
        </p:nvSpPr>
        <p:spPr bwMode="gray">
          <a:xfrm>
            <a:off x="7344001" y="1322388"/>
            <a:ext cx="3847695" cy="388800"/>
          </a:xfrm>
          <a:prstGeom prst="rect">
            <a:avLst/>
          </a:prstGeom>
          <a:solidFill>
            <a:schemeClr val="tx2"/>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8" name="Text Placeholder 20"/>
          <p:cNvSpPr>
            <a:spLocks noGrp="1"/>
          </p:cNvSpPr>
          <p:nvPr>
            <p:ph type="body" sz="quarter" idx="52"/>
          </p:nvPr>
        </p:nvSpPr>
        <p:spPr bwMode="gray">
          <a:xfrm>
            <a:off x="7344001" y="4015250"/>
            <a:ext cx="3847695" cy="388800"/>
          </a:xfrm>
          <a:prstGeom prst="rect">
            <a:avLst/>
          </a:prstGeom>
          <a:solidFill>
            <a:srgbClr val="00338D"/>
          </a:solidFill>
          <a:ln w="12700">
            <a:solidFill>
              <a:srgbClr val="00338D"/>
            </a:solidFill>
          </a:ln>
        </p:spPr>
        <p:txBody>
          <a:bodyPr vert="horz" lIns="54000" tIns="54000" rIns="54000" bIns="54000" rtlCol="0" anchor="ctr" anchorCtr="0">
            <a:noAutofit/>
          </a:bodyPr>
          <a:lstStyle>
            <a:lvl1pPr>
              <a:defRPr lang="en-US" sz="1400" b="1" kern="1200" noProof="0" dirty="0" smtClean="0">
                <a:solidFill>
                  <a:schemeClr val="bg1"/>
                </a:solidFill>
                <a:latin typeface="+mn-lt"/>
                <a:ea typeface="+mn-ea"/>
                <a:cs typeface="Arial" panose="020B0604020202020204" pitchFamily="34" charset="0"/>
              </a:defRPr>
            </a:lvl1pPr>
            <a:lvl5pPr>
              <a:defRPr/>
            </a:lvl5pPr>
            <a:lvl6pPr>
              <a:defRPr baseline="0"/>
            </a:lvl6pPr>
            <a:lvl7pPr>
              <a:defRPr baseline="0"/>
            </a:lvl7pPr>
            <a:lvl8pPr>
              <a:defRPr baseline="0"/>
            </a:lvl8pPr>
          </a:lstStyle>
          <a:p>
            <a:pPr marL="0" lvl="0" indent="0" algn="l" defTabSz="914400" rtl="0" eaLnBrk="1" latinLnBrk="0" hangingPunct="1">
              <a:lnSpc>
                <a:spcPct val="100000"/>
              </a:lnSpc>
              <a:spcBef>
                <a:spcPts val="600"/>
              </a:spcBef>
              <a:buFont typeface="Arial" pitchFamily="34" charset="0"/>
              <a:buNone/>
            </a:pPr>
            <a:r>
              <a:rPr lang="en-US" noProof="0"/>
              <a:t>Click to edit Master text styles</a:t>
            </a:r>
          </a:p>
        </p:txBody>
      </p:sp>
      <p:sp>
        <p:nvSpPr>
          <p:cNvPr id="29" name="AutoShape 20"/>
          <p:cNvSpPr>
            <a:spLocks noChangeArrowheads="1"/>
          </p:cNvSpPr>
          <p:nvPr userDrawn="1"/>
        </p:nvSpPr>
        <p:spPr bwMode="gray">
          <a:xfrm rot="2700000">
            <a:off x="5088625"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31" name="Text Placeholder 3"/>
          <p:cNvSpPr>
            <a:spLocks noGrp="1"/>
          </p:cNvSpPr>
          <p:nvPr>
            <p:ph type="body" sz="quarter" idx="53"/>
          </p:nvPr>
        </p:nvSpPr>
        <p:spPr>
          <a:xfrm>
            <a:off x="1003347"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2" name="Text Placeholder 3"/>
          <p:cNvSpPr>
            <a:spLocks noGrp="1"/>
          </p:cNvSpPr>
          <p:nvPr>
            <p:ph type="body" sz="quarter" idx="54"/>
          </p:nvPr>
        </p:nvSpPr>
        <p:spPr>
          <a:xfrm>
            <a:off x="1003347"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3" name="Text Placeholder 3"/>
          <p:cNvSpPr>
            <a:spLocks noGrp="1"/>
          </p:cNvSpPr>
          <p:nvPr>
            <p:ph type="body" sz="quarter" idx="55"/>
          </p:nvPr>
        </p:nvSpPr>
        <p:spPr>
          <a:xfrm>
            <a:off x="7342095" y="1718873"/>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4" name="Text Placeholder 3"/>
          <p:cNvSpPr>
            <a:spLocks noGrp="1"/>
          </p:cNvSpPr>
          <p:nvPr>
            <p:ph type="body" sz="quarter" idx="56"/>
          </p:nvPr>
        </p:nvSpPr>
        <p:spPr>
          <a:xfrm>
            <a:off x="7342095" y="4404050"/>
            <a:ext cx="3849600" cy="1472876"/>
          </a:xfrm>
          <a:ln w="12700">
            <a:solidFill>
              <a:schemeClr val="tx2"/>
            </a:solidFill>
          </a:ln>
        </p:spPr>
        <p:txBody>
          <a:bodyPr lIns="54000" tIns="54000" rIns="54000" bIns="54000">
            <a:noAutofit/>
          </a:bodyPr>
          <a:lstStyle>
            <a:lvl1pPr>
              <a:defRPr sz="1400">
                <a:latin typeface="+mn-lt"/>
              </a:defRPr>
            </a:lvl1pPr>
            <a:lvl2pPr>
              <a:defRPr sz="1400">
                <a:latin typeface="+mn-lt"/>
              </a:defRPr>
            </a:lvl2pPr>
            <a:lvl3pPr>
              <a:defRPr sz="1400">
                <a:latin typeface="+mn-lt"/>
              </a:defRPr>
            </a:lvl3pPr>
            <a:lvl4pPr>
              <a:defRPr sz="1400">
                <a:latin typeface="+mn-lt"/>
              </a:defRPr>
            </a:lvl4pPr>
            <a:lvl5pPr>
              <a:defRPr sz="140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AutoShape 20"/>
          <p:cNvSpPr>
            <a:spLocks noChangeArrowheads="1"/>
          </p:cNvSpPr>
          <p:nvPr userDrawn="1"/>
        </p:nvSpPr>
        <p:spPr bwMode="gray">
          <a:xfrm rot="18900000" flipH="1">
            <a:off x="6742978" y="24685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1" name="AutoShape 20"/>
          <p:cNvSpPr>
            <a:spLocks noChangeArrowheads="1"/>
          </p:cNvSpPr>
          <p:nvPr userDrawn="1"/>
        </p:nvSpPr>
        <p:spPr bwMode="gray">
          <a:xfrm rot="18900000" flipV="1">
            <a:off x="5088624"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
        <p:nvSpPr>
          <p:cNvPr id="22" name="AutoShape 20"/>
          <p:cNvSpPr>
            <a:spLocks noChangeArrowheads="1"/>
          </p:cNvSpPr>
          <p:nvPr userDrawn="1"/>
        </p:nvSpPr>
        <p:spPr bwMode="gray">
          <a:xfrm rot="2700000" flipH="1" flipV="1">
            <a:off x="6742977" y="4310034"/>
            <a:ext cx="382279" cy="502740"/>
          </a:xfrm>
          <a:prstGeom prst="rightArrow">
            <a:avLst>
              <a:gd name="adj1" fmla="val 63333"/>
              <a:gd name="adj2" fmla="val 49582"/>
            </a:avLst>
          </a:prstGeom>
          <a:solidFill>
            <a:schemeClr val="tx2"/>
          </a:solidFill>
          <a:ln w="6350" algn="ctr">
            <a:noFill/>
            <a:miter lim="800000"/>
            <a:headEnd/>
            <a:tailEnd/>
          </a:ln>
          <a:effectLst/>
        </p:spPr>
        <p:txBody>
          <a:bodyPr rot="10800000" wrap="none" anchor="ctr">
            <a:noAutofit/>
          </a:bodyPr>
          <a:lstStyle/>
          <a:p>
            <a:endParaRPr lang="en-US" sz="1200" noProof="0" dirty="0">
              <a:solidFill>
                <a:srgbClr val="483698"/>
              </a:solidFill>
              <a:latin typeface="+mn-lt"/>
            </a:endParaRPr>
          </a:p>
        </p:txBody>
      </p:sp>
    </p:spTree>
    <p:extLst>
      <p:ext uri="{BB962C8B-B14F-4D97-AF65-F5344CB8AC3E}">
        <p14:creationId xmlns:p14="http://schemas.microsoft.com/office/powerpoint/2010/main" val="16957156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 COLUMN BLUE">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9" name="Text Placeholder 8"/>
          <p:cNvSpPr>
            <a:spLocks noGrp="1"/>
          </p:cNvSpPr>
          <p:nvPr>
            <p:ph type="body" sz="quarter" idx="19"/>
          </p:nvPr>
        </p:nvSpPr>
        <p:spPr>
          <a:xfrm>
            <a:off x="10032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0"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6" name="Text Placeholder 8"/>
          <p:cNvSpPr>
            <a:spLocks noGrp="1"/>
          </p:cNvSpPr>
          <p:nvPr>
            <p:ph type="body" sz="quarter" idx="21"/>
          </p:nvPr>
        </p:nvSpPr>
        <p:spPr>
          <a:xfrm>
            <a:off x="6220800" y="1708149"/>
            <a:ext cx="4968000" cy="4168775"/>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7"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385535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4">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tx2"/>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tx2"/>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a:solidFill>
                  <a:schemeClr val="tx2"/>
                </a:solidFill>
              </a:defRPr>
            </a:lvl1pPr>
          </a:lstStyle>
          <a:p>
            <a:pPr lvl="0"/>
            <a:r>
              <a:rPr lang="en-US" dirty="0"/>
              <a:t>Date here</a:t>
            </a:r>
          </a:p>
        </p:txBody>
      </p:sp>
    </p:spTree>
    <p:extLst>
      <p:ext uri="{BB962C8B-B14F-4D97-AF65-F5344CB8AC3E}">
        <p14:creationId xmlns:p14="http://schemas.microsoft.com/office/powerpoint/2010/main" val="921494669"/>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AD">
    <p:spTree>
      <p:nvGrpSpPr>
        <p:cNvPr id="1" name=""/>
        <p:cNvGrpSpPr/>
        <p:nvPr/>
      </p:nvGrpSpPr>
      <p:grpSpPr>
        <a:xfrm>
          <a:off x="0" y="0"/>
          <a:ext cx="0" cy="0"/>
          <a:chOff x="0" y="0"/>
          <a:chExt cx="0" cy="0"/>
        </a:xfrm>
      </p:grpSpPr>
      <p:sp>
        <p:nvSpPr>
          <p:cNvPr id="2" name="Title 1"/>
          <p:cNvSpPr>
            <a:spLocks noGrp="1"/>
          </p:cNvSpPr>
          <p:nvPr>
            <p:ph type="title"/>
          </p:nvPr>
        </p:nvSpPr>
        <p:spPr>
          <a:xfrm>
            <a:off x="1003200" y="432000"/>
            <a:ext cx="10185600" cy="518400"/>
          </a:xfrm>
        </p:spPr>
        <p:txBody>
          <a:bodyPr/>
          <a:lstStyle/>
          <a:p>
            <a:r>
              <a:rPr lang="en-US" noProof="0"/>
              <a:t>Click to edit Master title style</a:t>
            </a:r>
            <a:endParaRPr lang="en-US" noProof="0" dirty="0"/>
          </a:p>
        </p:txBody>
      </p:sp>
      <p:sp>
        <p:nvSpPr>
          <p:cNvPr id="13" name="Text Placeholder 8"/>
          <p:cNvSpPr>
            <a:spLocks noGrp="1"/>
          </p:cNvSpPr>
          <p:nvPr>
            <p:ph type="body" sz="quarter" idx="19"/>
          </p:nvPr>
        </p:nvSpPr>
        <p:spPr>
          <a:xfrm>
            <a:off x="10032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4" name="Text Placeholder 8"/>
          <p:cNvSpPr>
            <a:spLocks noGrp="1"/>
          </p:cNvSpPr>
          <p:nvPr>
            <p:ph type="body" sz="quarter" idx="20"/>
          </p:nvPr>
        </p:nvSpPr>
        <p:spPr>
          <a:xfrm>
            <a:off x="10032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15" name="Text Placeholder 8"/>
          <p:cNvSpPr>
            <a:spLocks noGrp="1"/>
          </p:cNvSpPr>
          <p:nvPr>
            <p:ph type="body" sz="quarter" idx="21"/>
          </p:nvPr>
        </p:nvSpPr>
        <p:spPr>
          <a:xfrm>
            <a:off x="6220800" y="1708150"/>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8" name="Text Placeholder 8"/>
          <p:cNvSpPr>
            <a:spLocks noGrp="1"/>
          </p:cNvSpPr>
          <p:nvPr>
            <p:ph type="body" sz="quarter" idx="22"/>
          </p:nvPr>
        </p:nvSpPr>
        <p:spPr>
          <a:xfrm>
            <a:off x="6220800" y="1322388"/>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1" name="Text Placeholder 8"/>
          <p:cNvSpPr>
            <a:spLocks noGrp="1"/>
          </p:cNvSpPr>
          <p:nvPr>
            <p:ph type="body" sz="quarter" idx="23"/>
          </p:nvPr>
        </p:nvSpPr>
        <p:spPr>
          <a:xfrm>
            <a:off x="10032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2" name="Text Placeholder 8"/>
          <p:cNvSpPr>
            <a:spLocks noGrp="1"/>
          </p:cNvSpPr>
          <p:nvPr>
            <p:ph type="body" sz="quarter" idx="24"/>
          </p:nvPr>
        </p:nvSpPr>
        <p:spPr>
          <a:xfrm>
            <a:off x="10032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
        <p:nvSpPr>
          <p:cNvPr id="23" name="Text Placeholder 8"/>
          <p:cNvSpPr>
            <a:spLocks noGrp="1"/>
          </p:cNvSpPr>
          <p:nvPr>
            <p:ph type="body" sz="quarter" idx="25"/>
          </p:nvPr>
        </p:nvSpPr>
        <p:spPr>
          <a:xfrm>
            <a:off x="6220800" y="4117976"/>
            <a:ext cx="4968000" cy="1758950"/>
          </a:xfrm>
          <a:ln w="12700">
            <a:solidFill>
              <a:schemeClr val="tx2"/>
            </a:solidFill>
          </a:ln>
        </p:spPr>
        <p:txBody>
          <a:bodyPr lIns="54000" tIns="54000" rIns="54000" bIns="54000"/>
          <a:lstStyle>
            <a:lvl1pPr>
              <a:defRPr sz="1500"/>
            </a:lvl1pPr>
            <a:lvl2pPr>
              <a:defRPr sz="1500"/>
            </a:lvl2pPr>
            <a:lvl3pPr>
              <a:defRPr sz="1500"/>
            </a:lvl3pPr>
            <a:lvl4pPr>
              <a:defRPr sz="1500"/>
            </a:lvl4pPr>
            <a:lvl5pPr>
              <a:defRPr sz="15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4" name="Text Placeholder 8"/>
          <p:cNvSpPr>
            <a:spLocks noGrp="1"/>
          </p:cNvSpPr>
          <p:nvPr>
            <p:ph type="body" sz="quarter" idx="26"/>
          </p:nvPr>
        </p:nvSpPr>
        <p:spPr>
          <a:xfrm>
            <a:off x="6220800" y="3741920"/>
            <a:ext cx="4968000" cy="388800"/>
          </a:xfrm>
          <a:solidFill>
            <a:schemeClr val="tx2"/>
          </a:solidFill>
          <a:ln w="12700">
            <a:solidFill>
              <a:schemeClr val="tx2"/>
            </a:solidFill>
          </a:ln>
        </p:spPr>
        <p:txBody>
          <a:bodyPr lIns="54000" tIns="54000" rIns="54000" bIns="54000" anchor="ctr"/>
          <a:lstStyle>
            <a:lvl1pPr>
              <a:defRPr sz="1500">
                <a:solidFill>
                  <a:schemeClr val="bg1"/>
                </a:solidFill>
              </a:defRPr>
            </a:lvl1pPr>
            <a:lvl2pPr>
              <a:defRPr sz="1400"/>
            </a:lvl2pPr>
            <a:lvl3pPr>
              <a:defRPr sz="1400"/>
            </a:lvl3pPr>
            <a:lvl4pPr>
              <a:defRPr sz="1400"/>
            </a:lvl4pPr>
            <a:lvl5pPr>
              <a:defRPr sz="1400"/>
            </a:lvl5pPr>
          </a:lstStyle>
          <a:p>
            <a:pPr lvl="0"/>
            <a:r>
              <a:rPr lang="en-US" noProof="0"/>
              <a:t>Click to edit Master text styles</a:t>
            </a:r>
          </a:p>
        </p:txBody>
      </p:sp>
    </p:spTree>
    <p:extLst>
      <p:ext uri="{BB962C8B-B14F-4D97-AF65-F5344CB8AC3E}">
        <p14:creationId xmlns:p14="http://schemas.microsoft.com/office/powerpoint/2010/main" val="95569569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1">
    <p:bg>
      <p:bgPr>
        <a:solidFill>
          <a:schemeClr val="accent1"/>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Click to edit Master title style</a:t>
            </a:r>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23869611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DIVIDER 2">
    <p:bg>
      <p:bgPr>
        <a:solidFill>
          <a:schemeClr val="tx2"/>
        </a:solidFill>
        <a:effectLst/>
      </p:bgPr>
    </p:bg>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1"/>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a:t>Click to edit Master title style</a:t>
            </a:r>
            <a:endParaRPr lang="en-US" noProof="0" dirty="0"/>
          </a:p>
        </p:txBody>
      </p:sp>
      <p:sp>
        <p:nvSpPr>
          <p:cNvPr id="11"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2"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Tree>
    <p:extLst>
      <p:ext uri="{BB962C8B-B14F-4D97-AF65-F5344CB8AC3E}">
        <p14:creationId xmlns:p14="http://schemas.microsoft.com/office/powerpoint/2010/main" val="1898144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FINAL SLIDE">
    <p:spTree>
      <p:nvGrpSpPr>
        <p:cNvPr id="1" name=""/>
        <p:cNvGrpSpPr/>
        <p:nvPr/>
      </p:nvGrpSpPr>
      <p:grpSpPr>
        <a:xfrm>
          <a:off x="0" y="0"/>
          <a:ext cx="0" cy="0"/>
          <a:chOff x="0" y="0"/>
          <a:chExt cx="0" cy="0"/>
        </a:xfrm>
      </p:grpSpPr>
      <p:sp>
        <p:nvSpPr>
          <p:cNvPr id="10"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23" name="Text Placeholder 2"/>
          <p:cNvSpPr>
            <a:spLocks noGrp="1"/>
          </p:cNvSpPr>
          <p:nvPr>
            <p:ph type="body" sz="quarter" idx="14"/>
          </p:nvPr>
        </p:nvSpPr>
        <p:spPr>
          <a:xfrm>
            <a:off x="2424363" y="3480007"/>
            <a:ext cx="2411738" cy="119064"/>
          </a:xfrm>
        </p:spPr>
        <p:txBody>
          <a:bodyPr/>
          <a:lstStyle>
            <a:lvl1pPr>
              <a:buFontTx/>
              <a:buNone/>
              <a:defRPr sz="1200" b="1">
                <a:solidFill>
                  <a:schemeClr val="tx2"/>
                </a:solidFill>
              </a:defRPr>
            </a:lvl1pPr>
            <a:lvl2pPr>
              <a:buFontTx/>
              <a:buNone/>
              <a:defRPr sz="9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p:txBody>
      </p:sp>
      <p:grpSp>
        <p:nvGrpSpPr>
          <p:cNvPr id="17" name="Group 16"/>
          <p:cNvGrpSpPr/>
          <p:nvPr userDrawn="1"/>
        </p:nvGrpSpPr>
        <p:grpSpPr>
          <a:xfrm>
            <a:off x="2424363" y="2974450"/>
            <a:ext cx="2094546" cy="384049"/>
            <a:chOff x="1584001" y="2682350"/>
            <a:chExt cx="2094546" cy="384049"/>
          </a:xfrm>
        </p:grpSpPr>
        <p:pic>
          <p:nvPicPr>
            <p:cNvPr id="18" name="Picture 17"/>
            <p:cNvPicPr>
              <a:picLocks noChangeAspect="1"/>
            </p:cNvPicPr>
            <p:nvPr userDrawn="1"/>
          </p:nvPicPr>
          <p:blipFill rotWithShape="1">
            <a:blip r:embed="rId2" cstate="screen">
              <a:extLst>
                <a:ext uri="{28A0092B-C50C-407E-A947-70E740481C1C}">
                  <a14:useLocalDpi xmlns:a14="http://schemas.microsoft.com/office/drawing/2010/main"/>
                </a:ext>
              </a:extLst>
            </a:blip>
            <a:srcRect r="24335"/>
            <a:stretch/>
          </p:blipFill>
          <p:spPr>
            <a:xfrm>
              <a:off x="1584001" y="2682350"/>
              <a:ext cx="1273500" cy="384049"/>
            </a:xfrm>
            <a:prstGeom prst="rect">
              <a:avLst/>
            </a:prstGeom>
          </p:spPr>
        </p:pic>
        <p:pic>
          <p:nvPicPr>
            <p:cNvPr id="19" name="Picture 18"/>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3276023" y="2682350"/>
              <a:ext cx="402524" cy="384049"/>
            </a:xfrm>
            <a:prstGeom prst="rect">
              <a:avLst/>
            </a:prstGeom>
          </p:spPr>
        </p:pic>
        <p:grpSp>
          <p:nvGrpSpPr>
            <p:cNvPr id="20" name="Group 19"/>
            <p:cNvGrpSpPr/>
            <p:nvPr userDrawn="1"/>
          </p:nvGrpSpPr>
          <p:grpSpPr>
            <a:xfrm>
              <a:off x="2867305" y="2682351"/>
              <a:ext cx="383774" cy="383774"/>
              <a:chOff x="3296507" y="2682351"/>
              <a:chExt cx="383774" cy="383774"/>
            </a:xfrm>
          </p:grpSpPr>
          <p:sp>
            <p:nvSpPr>
              <p:cNvPr id="21" name="Freeform 5"/>
              <p:cNvSpPr>
                <a:spLocks noEditPoints="1"/>
              </p:cNvSpPr>
              <p:nvPr userDrawn="1"/>
            </p:nvSpPr>
            <p:spPr bwMode="auto">
              <a:xfrm>
                <a:off x="3296507" y="2682351"/>
                <a:ext cx="383774" cy="383774"/>
              </a:xfrm>
              <a:custGeom>
                <a:avLst/>
                <a:gdLst>
                  <a:gd name="T0" fmla="*/ 1008 w 2016"/>
                  <a:gd name="T1" fmla="*/ 182 h 2016"/>
                  <a:gd name="T2" fmla="*/ 1415 w 2016"/>
                  <a:gd name="T3" fmla="*/ 188 h 2016"/>
                  <a:gd name="T4" fmla="*/ 1602 w 2016"/>
                  <a:gd name="T5" fmla="*/ 222 h 2016"/>
                  <a:gd name="T6" fmla="*/ 1718 w 2016"/>
                  <a:gd name="T7" fmla="*/ 298 h 2016"/>
                  <a:gd name="T8" fmla="*/ 1794 w 2016"/>
                  <a:gd name="T9" fmla="*/ 414 h 2016"/>
                  <a:gd name="T10" fmla="*/ 1828 w 2016"/>
                  <a:gd name="T11" fmla="*/ 601 h 2016"/>
                  <a:gd name="T12" fmla="*/ 1834 w 2016"/>
                  <a:gd name="T13" fmla="*/ 1008 h 2016"/>
                  <a:gd name="T14" fmla="*/ 1828 w 2016"/>
                  <a:gd name="T15" fmla="*/ 1415 h 2016"/>
                  <a:gd name="T16" fmla="*/ 1794 w 2016"/>
                  <a:gd name="T17" fmla="*/ 1602 h 2016"/>
                  <a:gd name="T18" fmla="*/ 1718 w 2016"/>
                  <a:gd name="T19" fmla="*/ 1718 h 2016"/>
                  <a:gd name="T20" fmla="*/ 1602 w 2016"/>
                  <a:gd name="T21" fmla="*/ 1794 h 2016"/>
                  <a:gd name="T22" fmla="*/ 1415 w 2016"/>
                  <a:gd name="T23" fmla="*/ 1828 h 2016"/>
                  <a:gd name="T24" fmla="*/ 1008 w 2016"/>
                  <a:gd name="T25" fmla="*/ 1834 h 2016"/>
                  <a:gd name="T26" fmla="*/ 601 w 2016"/>
                  <a:gd name="T27" fmla="*/ 1828 h 2016"/>
                  <a:gd name="T28" fmla="*/ 414 w 2016"/>
                  <a:gd name="T29" fmla="*/ 1794 h 2016"/>
                  <a:gd name="T30" fmla="*/ 298 w 2016"/>
                  <a:gd name="T31" fmla="*/ 1718 h 2016"/>
                  <a:gd name="T32" fmla="*/ 222 w 2016"/>
                  <a:gd name="T33" fmla="*/ 1602 h 2016"/>
                  <a:gd name="T34" fmla="*/ 188 w 2016"/>
                  <a:gd name="T35" fmla="*/ 1415 h 2016"/>
                  <a:gd name="T36" fmla="*/ 182 w 2016"/>
                  <a:gd name="T37" fmla="*/ 1008 h 2016"/>
                  <a:gd name="T38" fmla="*/ 188 w 2016"/>
                  <a:gd name="T39" fmla="*/ 601 h 2016"/>
                  <a:gd name="T40" fmla="*/ 222 w 2016"/>
                  <a:gd name="T41" fmla="*/ 414 h 2016"/>
                  <a:gd name="T42" fmla="*/ 298 w 2016"/>
                  <a:gd name="T43" fmla="*/ 298 h 2016"/>
                  <a:gd name="T44" fmla="*/ 414 w 2016"/>
                  <a:gd name="T45" fmla="*/ 222 h 2016"/>
                  <a:gd name="T46" fmla="*/ 601 w 2016"/>
                  <a:gd name="T47" fmla="*/ 188 h 2016"/>
                  <a:gd name="T48" fmla="*/ 1008 w 2016"/>
                  <a:gd name="T49" fmla="*/ 182 h 2016"/>
                  <a:gd name="T50" fmla="*/ 1008 w 2016"/>
                  <a:gd name="T51" fmla="*/ 0 h 2016"/>
                  <a:gd name="T52" fmla="*/ 593 w 2016"/>
                  <a:gd name="T53" fmla="*/ 6 h 2016"/>
                  <a:gd name="T54" fmla="*/ 348 w 2016"/>
                  <a:gd name="T55" fmla="*/ 53 h 2016"/>
                  <a:gd name="T56" fmla="*/ 169 w 2016"/>
                  <a:gd name="T57" fmla="*/ 169 h 2016"/>
                  <a:gd name="T58" fmla="*/ 53 w 2016"/>
                  <a:gd name="T59" fmla="*/ 348 h 2016"/>
                  <a:gd name="T60" fmla="*/ 6 w 2016"/>
                  <a:gd name="T61" fmla="*/ 593 h 2016"/>
                  <a:gd name="T62" fmla="*/ 0 w 2016"/>
                  <a:gd name="T63" fmla="*/ 1008 h 2016"/>
                  <a:gd name="T64" fmla="*/ 6 w 2016"/>
                  <a:gd name="T65" fmla="*/ 1423 h 2016"/>
                  <a:gd name="T66" fmla="*/ 53 w 2016"/>
                  <a:gd name="T67" fmla="*/ 1668 h 2016"/>
                  <a:gd name="T68" fmla="*/ 169 w 2016"/>
                  <a:gd name="T69" fmla="*/ 1847 h 2016"/>
                  <a:gd name="T70" fmla="*/ 348 w 2016"/>
                  <a:gd name="T71" fmla="*/ 1963 h 2016"/>
                  <a:gd name="T72" fmla="*/ 593 w 2016"/>
                  <a:gd name="T73" fmla="*/ 2010 h 2016"/>
                  <a:gd name="T74" fmla="*/ 1008 w 2016"/>
                  <a:gd name="T75" fmla="*/ 2016 h 2016"/>
                  <a:gd name="T76" fmla="*/ 1423 w 2016"/>
                  <a:gd name="T77" fmla="*/ 2010 h 2016"/>
                  <a:gd name="T78" fmla="*/ 1668 w 2016"/>
                  <a:gd name="T79" fmla="*/ 1963 h 2016"/>
                  <a:gd name="T80" fmla="*/ 1847 w 2016"/>
                  <a:gd name="T81" fmla="*/ 1847 h 2016"/>
                  <a:gd name="T82" fmla="*/ 1963 w 2016"/>
                  <a:gd name="T83" fmla="*/ 1668 h 2016"/>
                  <a:gd name="T84" fmla="*/ 2010 w 2016"/>
                  <a:gd name="T85" fmla="*/ 1423 h 2016"/>
                  <a:gd name="T86" fmla="*/ 2016 w 2016"/>
                  <a:gd name="T87" fmla="*/ 1008 h 2016"/>
                  <a:gd name="T88" fmla="*/ 2010 w 2016"/>
                  <a:gd name="T89" fmla="*/ 593 h 2016"/>
                  <a:gd name="T90" fmla="*/ 1963 w 2016"/>
                  <a:gd name="T91" fmla="*/ 348 h 2016"/>
                  <a:gd name="T92" fmla="*/ 1847 w 2016"/>
                  <a:gd name="T93" fmla="*/ 169 h 2016"/>
                  <a:gd name="T94" fmla="*/ 1668 w 2016"/>
                  <a:gd name="T95" fmla="*/ 53 h 2016"/>
                  <a:gd name="T96" fmla="*/ 1423 w 2016"/>
                  <a:gd name="T97" fmla="*/ 6 h 2016"/>
                  <a:gd name="T98" fmla="*/ 1008 w 2016"/>
                  <a:gd name="T99" fmla="*/ 0 h 20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016" h="2016">
                    <a:moveTo>
                      <a:pt x="1008" y="182"/>
                    </a:moveTo>
                    <a:cubicBezTo>
                      <a:pt x="1277" y="182"/>
                      <a:pt x="1309" y="183"/>
                      <a:pt x="1415" y="188"/>
                    </a:cubicBezTo>
                    <a:cubicBezTo>
                      <a:pt x="1513" y="192"/>
                      <a:pt x="1567" y="209"/>
                      <a:pt x="1602" y="222"/>
                    </a:cubicBezTo>
                    <a:cubicBezTo>
                      <a:pt x="1649" y="241"/>
                      <a:pt x="1683" y="263"/>
                      <a:pt x="1718" y="298"/>
                    </a:cubicBezTo>
                    <a:cubicBezTo>
                      <a:pt x="1753" y="333"/>
                      <a:pt x="1775" y="367"/>
                      <a:pt x="1794" y="414"/>
                    </a:cubicBezTo>
                    <a:cubicBezTo>
                      <a:pt x="1807" y="449"/>
                      <a:pt x="1824" y="503"/>
                      <a:pt x="1828" y="601"/>
                    </a:cubicBezTo>
                    <a:cubicBezTo>
                      <a:pt x="1833" y="707"/>
                      <a:pt x="1834" y="739"/>
                      <a:pt x="1834" y="1008"/>
                    </a:cubicBezTo>
                    <a:cubicBezTo>
                      <a:pt x="1834" y="1277"/>
                      <a:pt x="1833" y="1309"/>
                      <a:pt x="1828" y="1415"/>
                    </a:cubicBezTo>
                    <a:cubicBezTo>
                      <a:pt x="1824" y="1513"/>
                      <a:pt x="1807" y="1567"/>
                      <a:pt x="1794" y="1602"/>
                    </a:cubicBezTo>
                    <a:cubicBezTo>
                      <a:pt x="1775" y="1649"/>
                      <a:pt x="1753" y="1683"/>
                      <a:pt x="1718" y="1718"/>
                    </a:cubicBezTo>
                    <a:cubicBezTo>
                      <a:pt x="1683" y="1753"/>
                      <a:pt x="1649" y="1775"/>
                      <a:pt x="1602" y="1794"/>
                    </a:cubicBezTo>
                    <a:cubicBezTo>
                      <a:pt x="1567" y="1807"/>
                      <a:pt x="1513" y="1824"/>
                      <a:pt x="1415" y="1828"/>
                    </a:cubicBezTo>
                    <a:cubicBezTo>
                      <a:pt x="1309" y="1833"/>
                      <a:pt x="1277" y="1834"/>
                      <a:pt x="1008" y="1834"/>
                    </a:cubicBezTo>
                    <a:cubicBezTo>
                      <a:pt x="739" y="1834"/>
                      <a:pt x="707" y="1833"/>
                      <a:pt x="601" y="1828"/>
                    </a:cubicBezTo>
                    <a:cubicBezTo>
                      <a:pt x="503" y="1824"/>
                      <a:pt x="449" y="1807"/>
                      <a:pt x="414" y="1794"/>
                    </a:cubicBezTo>
                    <a:cubicBezTo>
                      <a:pt x="367" y="1775"/>
                      <a:pt x="333" y="1753"/>
                      <a:pt x="298" y="1718"/>
                    </a:cubicBezTo>
                    <a:cubicBezTo>
                      <a:pt x="263" y="1683"/>
                      <a:pt x="241" y="1649"/>
                      <a:pt x="222" y="1602"/>
                    </a:cubicBezTo>
                    <a:cubicBezTo>
                      <a:pt x="209" y="1567"/>
                      <a:pt x="192" y="1513"/>
                      <a:pt x="188" y="1415"/>
                    </a:cubicBezTo>
                    <a:cubicBezTo>
                      <a:pt x="183" y="1309"/>
                      <a:pt x="182" y="1277"/>
                      <a:pt x="182" y="1008"/>
                    </a:cubicBezTo>
                    <a:cubicBezTo>
                      <a:pt x="182" y="739"/>
                      <a:pt x="183" y="707"/>
                      <a:pt x="188" y="601"/>
                    </a:cubicBezTo>
                    <a:cubicBezTo>
                      <a:pt x="192" y="503"/>
                      <a:pt x="209" y="449"/>
                      <a:pt x="222" y="414"/>
                    </a:cubicBezTo>
                    <a:cubicBezTo>
                      <a:pt x="241" y="367"/>
                      <a:pt x="263" y="333"/>
                      <a:pt x="298" y="298"/>
                    </a:cubicBezTo>
                    <a:cubicBezTo>
                      <a:pt x="333" y="263"/>
                      <a:pt x="367" y="241"/>
                      <a:pt x="414" y="222"/>
                    </a:cubicBezTo>
                    <a:cubicBezTo>
                      <a:pt x="449" y="209"/>
                      <a:pt x="503" y="192"/>
                      <a:pt x="601" y="188"/>
                    </a:cubicBezTo>
                    <a:cubicBezTo>
                      <a:pt x="707" y="183"/>
                      <a:pt x="739" y="182"/>
                      <a:pt x="1008" y="182"/>
                    </a:cubicBezTo>
                    <a:moveTo>
                      <a:pt x="1008" y="0"/>
                    </a:moveTo>
                    <a:cubicBezTo>
                      <a:pt x="734" y="0"/>
                      <a:pt x="700" y="1"/>
                      <a:pt x="593" y="6"/>
                    </a:cubicBezTo>
                    <a:cubicBezTo>
                      <a:pt x="485" y="11"/>
                      <a:pt x="412" y="28"/>
                      <a:pt x="348" y="53"/>
                    </a:cubicBezTo>
                    <a:cubicBezTo>
                      <a:pt x="282" y="79"/>
                      <a:pt x="225" y="113"/>
                      <a:pt x="169" y="169"/>
                    </a:cubicBezTo>
                    <a:cubicBezTo>
                      <a:pt x="113" y="225"/>
                      <a:pt x="79" y="282"/>
                      <a:pt x="53" y="348"/>
                    </a:cubicBezTo>
                    <a:cubicBezTo>
                      <a:pt x="28" y="412"/>
                      <a:pt x="11" y="485"/>
                      <a:pt x="6" y="593"/>
                    </a:cubicBezTo>
                    <a:cubicBezTo>
                      <a:pt x="1" y="700"/>
                      <a:pt x="0" y="734"/>
                      <a:pt x="0" y="1008"/>
                    </a:cubicBezTo>
                    <a:cubicBezTo>
                      <a:pt x="0" y="1282"/>
                      <a:pt x="1" y="1316"/>
                      <a:pt x="6" y="1423"/>
                    </a:cubicBezTo>
                    <a:cubicBezTo>
                      <a:pt x="11" y="1531"/>
                      <a:pt x="28" y="1604"/>
                      <a:pt x="53" y="1668"/>
                    </a:cubicBezTo>
                    <a:cubicBezTo>
                      <a:pt x="79" y="1734"/>
                      <a:pt x="113" y="1791"/>
                      <a:pt x="169" y="1847"/>
                    </a:cubicBezTo>
                    <a:cubicBezTo>
                      <a:pt x="225" y="1903"/>
                      <a:pt x="282" y="1937"/>
                      <a:pt x="348" y="1963"/>
                    </a:cubicBezTo>
                    <a:cubicBezTo>
                      <a:pt x="412" y="1988"/>
                      <a:pt x="485" y="2005"/>
                      <a:pt x="593" y="2010"/>
                    </a:cubicBezTo>
                    <a:cubicBezTo>
                      <a:pt x="700" y="2015"/>
                      <a:pt x="734" y="2016"/>
                      <a:pt x="1008" y="2016"/>
                    </a:cubicBezTo>
                    <a:cubicBezTo>
                      <a:pt x="1282" y="2016"/>
                      <a:pt x="1316" y="2015"/>
                      <a:pt x="1423" y="2010"/>
                    </a:cubicBezTo>
                    <a:cubicBezTo>
                      <a:pt x="1531" y="2005"/>
                      <a:pt x="1604" y="1988"/>
                      <a:pt x="1668" y="1963"/>
                    </a:cubicBezTo>
                    <a:cubicBezTo>
                      <a:pt x="1734" y="1937"/>
                      <a:pt x="1791" y="1903"/>
                      <a:pt x="1847" y="1847"/>
                    </a:cubicBezTo>
                    <a:cubicBezTo>
                      <a:pt x="1903" y="1791"/>
                      <a:pt x="1937" y="1734"/>
                      <a:pt x="1963" y="1668"/>
                    </a:cubicBezTo>
                    <a:cubicBezTo>
                      <a:pt x="1988" y="1604"/>
                      <a:pt x="2005" y="1531"/>
                      <a:pt x="2010" y="1423"/>
                    </a:cubicBezTo>
                    <a:cubicBezTo>
                      <a:pt x="2015" y="1316"/>
                      <a:pt x="2016" y="1282"/>
                      <a:pt x="2016" y="1008"/>
                    </a:cubicBezTo>
                    <a:cubicBezTo>
                      <a:pt x="2016" y="734"/>
                      <a:pt x="2015" y="700"/>
                      <a:pt x="2010" y="593"/>
                    </a:cubicBezTo>
                    <a:cubicBezTo>
                      <a:pt x="2005" y="485"/>
                      <a:pt x="1988" y="412"/>
                      <a:pt x="1963" y="348"/>
                    </a:cubicBezTo>
                    <a:cubicBezTo>
                      <a:pt x="1937" y="282"/>
                      <a:pt x="1903" y="225"/>
                      <a:pt x="1847" y="169"/>
                    </a:cubicBezTo>
                    <a:cubicBezTo>
                      <a:pt x="1791" y="113"/>
                      <a:pt x="1734" y="79"/>
                      <a:pt x="1668" y="53"/>
                    </a:cubicBezTo>
                    <a:cubicBezTo>
                      <a:pt x="1604" y="28"/>
                      <a:pt x="1531" y="11"/>
                      <a:pt x="1423" y="6"/>
                    </a:cubicBezTo>
                    <a:cubicBezTo>
                      <a:pt x="1316" y="1"/>
                      <a:pt x="1282" y="0"/>
                      <a:pt x="1008"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6"/>
              <p:cNvSpPr>
                <a:spLocks noEditPoints="1"/>
              </p:cNvSpPr>
              <p:nvPr userDrawn="1"/>
            </p:nvSpPr>
            <p:spPr bwMode="auto">
              <a:xfrm>
                <a:off x="3389916" y="2775760"/>
                <a:ext cx="196875" cy="196875"/>
              </a:xfrm>
              <a:custGeom>
                <a:avLst/>
                <a:gdLst>
                  <a:gd name="T0" fmla="*/ 517 w 1034"/>
                  <a:gd name="T1" fmla="*/ 0 h 1034"/>
                  <a:gd name="T2" fmla="*/ 0 w 1034"/>
                  <a:gd name="T3" fmla="*/ 517 h 1034"/>
                  <a:gd name="T4" fmla="*/ 517 w 1034"/>
                  <a:gd name="T5" fmla="*/ 1034 h 1034"/>
                  <a:gd name="T6" fmla="*/ 1034 w 1034"/>
                  <a:gd name="T7" fmla="*/ 517 h 1034"/>
                  <a:gd name="T8" fmla="*/ 517 w 1034"/>
                  <a:gd name="T9" fmla="*/ 0 h 1034"/>
                  <a:gd name="T10" fmla="*/ 517 w 1034"/>
                  <a:gd name="T11" fmla="*/ 853 h 1034"/>
                  <a:gd name="T12" fmla="*/ 181 w 1034"/>
                  <a:gd name="T13" fmla="*/ 517 h 1034"/>
                  <a:gd name="T14" fmla="*/ 517 w 1034"/>
                  <a:gd name="T15" fmla="*/ 181 h 1034"/>
                  <a:gd name="T16" fmla="*/ 853 w 1034"/>
                  <a:gd name="T17" fmla="*/ 517 h 1034"/>
                  <a:gd name="T18" fmla="*/ 517 w 1034"/>
                  <a:gd name="T19" fmla="*/ 853 h 10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34" h="1034">
                    <a:moveTo>
                      <a:pt x="517" y="0"/>
                    </a:moveTo>
                    <a:cubicBezTo>
                      <a:pt x="231" y="0"/>
                      <a:pt x="0" y="231"/>
                      <a:pt x="0" y="517"/>
                    </a:cubicBezTo>
                    <a:cubicBezTo>
                      <a:pt x="0" y="803"/>
                      <a:pt x="231" y="1034"/>
                      <a:pt x="517" y="1034"/>
                    </a:cubicBezTo>
                    <a:cubicBezTo>
                      <a:pt x="803" y="1034"/>
                      <a:pt x="1034" y="803"/>
                      <a:pt x="1034" y="517"/>
                    </a:cubicBezTo>
                    <a:cubicBezTo>
                      <a:pt x="1034" y="231"/>
                      <a:pt x="803" y="0"/>
                      <a:pt x="517" y="0"/>
                    </a:cubicBezTo>
                    <a:close/>
                    <a:moveTo>
                      <a:pt x="517" y="853"/>
                    </a:moveTo>
                    <a:cubicBezTo>
                      <a:pt x="331" y="853"/>
                      <a:pt x="181" y="703"/>
                      <a:pt x="181" y="517"/>
                    </a:cubicBezTo>
                    <a:cubicBezTo>
                      <a:pt x="181" y="331"/>
                      <a:pt x="331" y="181"/>
                      <a:pt x="517" y="181"/>
                    </a:cubicBezTo>
                    <a:cubicBezTo>
                      <a:pt x="703" y="181"/>
                      <a:pt x="853" y="331"/>
                      <a:pt x="853" y="517"/>
                    </a:cubicBezTo>
                    <a:cubicBezTo>
                      <a:pt x="853" y="703"/>
                      <a:pt x="703" y="853"/>
                      <a:pt x="517" y="85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 name="Oval 7"/>
              <p:cNvSpPr>
                <a:spLocks noChangeArrowheads="1"/>
              </p:cNvSpPr>
              <p:nvPr userDrawn="1"/>
            </p:nvSpPr>
            <p:spPr bwMode="auto">
              <a:xfrm>
                <a:off x="3567723" y="2748727"/>
                <a:ext cx="46101" cy="46101"/>
              </a:xfrm>
              <a:prstGeom prst="ellipse">
                <a:avLst/>
              </a:pr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13" name="Text Placeholder 2"/>
          <p:cNvSpPr>
            <a:spLocks noGrp="1"/>
          </p:cNvSpPr>
          <p:nvPr>
            <p:ph type="body" sz="quarter" idx="13"/>
          </p:nvPr>
        </p:nvSpPr>
        <p:spPr>
          <a:xfrm>
            <a:off x="2424363" y="3831758"/>
            <a:ext cx="7851751" cy="645650"/>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14" name="Text Placeholder 2"/>
          <p:cNvSpPr>
            <a:spLocks noGrp="1"/>
          </p:cNvSpPr>
          <p:nvPr>
            <p:ph type="body" sz="quarter" idx="15"/>
          </p:nvPr>
        </p:nvSpPr>
        <p:spPr>
          <a:xfrm>
            <a:off x="2424363" y="4564855"/>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2" name="Text Placeholder 2"/>
          <p:cNvSpPr>
            <a:spLocks noGrp="1"/>
          </p:cNvSpPr>
          <p:nvPr>
            <p:ph type="body" sz="quarter" idx="16"/>
          </p:nvPr>
        </p:nvSpPr>
        <p:spPr>
          <a:xfrm>
            <a:off x="2424363" y="5132413"/>
            <a:ext cx="7851751" cy="480111"/>
          </a:xfrm>
        </p:spPr>
        <p:txBody>
          <a:bodyPr/>
          <a:lstStyle>
            <a:lvl1pPr>
              <a:buFontTx/>
              <a:buNone/>
              <a:defRPr sz="1100" b="0">
                <a:solidFill>
                  <a:schemeClr val="bg1">
                    <a:lumMod val="65000"/>
                  </a:schemeClr>
                </a:solidFill>
              </a:defRPr>
            </a:lvl1pPr>
            <a:lvl2pPr>
              <a:buFontTx/>
              <a:buNone/>
              <a:defRPr sz="1100" b="0">
                <a:solidFill>
                  <a:schemeClr val="bg1">
                    <a:lumMod val="65000"/>
                  </a:schemeClr>
                </a:solidFill>
              </a:defRPr>
            </a:lvl2pPr>
            <a:lvl3pPr marL="0" indent="0">
              <a:buFontTx/>
              <a:buNone/>
              <a:defRPr sz="900" b="0">
                <a:solidFill>
                  <a:schemeClr val="bg1">
                    <a:lumMod val="65000"/>
                  </a:schemeClr>
                </a:solidFill>
              </a:defRPr>
            </a:lvl3pPr>
            <a:lvl4pPr marL="345600" indent="0">
              <a:buFontTx/>
              <a:buNone/>
              <a:defRPr sz="900" b="0">
                <a:solidFill>
                  <a:schemeClr val="bg1">
                    <a:lumMod val="65000"/>
                  </a:schemeClr>
                </a:solidFill>
              </a:defRPr>
            </a:lvl4pPr>
            <a:lvl5pPr marL="540000" indent="0">
              <a:buFontTx/>
              <a:buNone/>
              <a:defRPr sz="900" b="0">
                <a:solidFill>
                  <a:schemeClr val="bg1">
                    <a:lumMod val="65000"/>
                  </a:schemeClr>
                </a:solidFill>
              </a:defRPr>
            </a:lvl5pPr>
          </a:lstStyle>
          <a:p>
            <a:pPr lvl="0"/>
            <a:r>
              <a:rPr lang="en-US" noProof="0"/>
              <a:t>Click to edit Master text styles</a:t>
            </a:r>
          </a:p>
          <a:p>
            <a:pPr lvl="1"/>
            <a:r>
              <a:rPr lang="en-US" noProof="0"/>
              <a:t>Second level</a:t>
            </a:r>
          </a:p>
        </p:txBody>
      </p:sp>
      <p:sp>
        <p:nvSpPr>
          <p:cNvPr id="24"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2672736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fld id="{552DE11B-98F5-4D9F-91FC-D0EDFCD52486}" type="datetimeFigureOut">
              <a:rPr lang="en-US" smtClean="0">
                <a:solidFill>
                  <a:srgbClr val="000000"/>
                </a:solidFill>
              </a:rPr>
              <a:pPr/>
              <a:t>4/16/2020</a:t>
            </a:fld>
            <a:endParaRPr lang="en-US" dirty="0">
              <a:solidFill>
                <a:srgbClr val="000000"/>
              </a:solidFill>
            </a:endParaRPr>
          </a:p>
        </p:txBody>
      </p:sp>
      <p:sp>
        <p:nvSpPr>
          <p:cNvPr id="5" name="Footer Placeholder 4"/>
          <p:cNvSpPr>
            <a:spLocks noGrp="1"/>
          </p:cNvSpPr>
          <p:nvPr>
            <p:ph type="ftr" sz="quarter" idx="11"/>
          </p:nvPr>
        </p:nvSpPr>
        <p:spPr>
          <a:xfrm>
            <a:off x="4038600" y="6356352"/>
            <a:ext cx="4114800" cy="365125"/>
          </a:xfrm>
          <a:prstGeom prst="rect">
            <a:avLst/>
          </a:prstGeom>
        </p:spPr>
        <p:txBody>
          <a:bodyPr/>
          <a:lstStyle/>
          <a:p>
            <a:endParaRPr lang="en-US" dirty="0">
              <a:solidFill>
                <a:srgbClr val="000000"/>
              </a:solidFill>
            </a:endParaRPr>
          </a:p>
        </p:txBody>
      </p:sp>
      <p:sp>
        <p:nvSpPr>
          <p:cNvPr id="6" name="Slide Number Placeholder 5"/>
          <p:cNvSpPr>
            <a:spLocks noGrp="1"/>
          </p:cNvSpPr>
          <p:nvPr>
            <p:ph type="sldNum" sz="quarter" idx="12"/>
          </p:nvPr>
        </p:nvSpPr>
        <p:spPr>
          <a:xfrm>
            <a:off x="8610600" y="6356352"/>
            <a:ext cx="2743200" cy="365125"/>
          </a:xfrm>
          <a:prstGeom prst="rect">
            <a:avLst/>
          </a:prstGeom>
        </p:spPr>
        <p:txBody>
          <a:bodyPr/>
          <a:lstStyle/>
          <a:p>
            <a:fld id="{A75B8DB3-28FC-4D7B-91B3-2DDC4101EA29}" type="slidenum">
              <a:rPr lang="en-US" smtClean="0">
                <a:solidFill>
                  <a:srgbClr val="000000"/>
                </a:solidFill>
              </a:rPr>
              <a:pPr/>
              <a:t>‹#›</a:t>
            </a:fld>
            <a:endParaRPr lang="en-US" dirty="0">
              <a:solidFill>
                <a:srgbClr val="000000"/>
              </a:solidFill>
            </a:endParaRPr>
          </a:p>
        </p:txBody>
      </p:sp>
    </p:spTree>
    <p:extLst>
      <p:ext uri="{BB962C8B-B14F-4D97-AF65-F5344CB8AC3E}">
        <p14:creationId xmlns:p14="http://schemas.microsoft.com/office/powerpoint/2010/main" val="280242707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03200" y="677326"/>
            <a:ext cx="10185600" cy="518400"/>
          </a:xfrm>
        </p:spPr>
        <p:txBody>
          <a:bodyPr/>
          <a:lstStyle/>
          <a:p>
            <a:r>
              <a:rPr lang="en-US" noProof="0"/>
              <a:t>Click to edit Master title style</a:t>
            </a:r>
            <a:endParaRPr lang="en-US" noProof="0" dirty="0"/>
          </a:p>
        </p:txBody>
      </p:sp>
      <p:sp>
        <p:nvSpPr>
          <p:cNvPr id="3"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413403366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9_ONE COLUMN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9" name="Text Placeholder 8"/>
          <p:cNvSpPr>
            <a:spLocks noGrp="1"/>
          </p:cNvSpPr>
          <p:nvPr>
            <p:ph type="body" sz="quarter" idx="10"/>
          </p:nvPr>
        </p:nvSpPr>
        <p:spPr>
          <a:xfrm>
            <a:off x="1003200" y="1426660"/>
            <a:ext cx="10185600" cy="4594225"/>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Text Placeholder 4"/>
          <p:cNvSpPr>
            <a:spLocks noGrp="1"/>
          </p:cNvSpPr>
          <p:nvPr>
            <p:ph type="body" sz="quarter" idx="11" hasCustomPrompt="1"/>
          </p:nvPr>
        </p:nvSpPr>
        <p:spPr>
          <a:xfrm>
            <a:off x="1003200" y="354993"/>
            <a:ext cx="10185600" cy="169200"/>
          </a:xfrm>
        </p:spPr>
        <p:txBody>
          <a:bodyPr anchor="b"/>
          <a:lstStyle>
            <a:lvl1pPr>
              <a:spcAft>
                <a:spcPts val="0"/>
              </a:spcAft>
              <a:defRPr sz="1200"/>
            </a:lvl1pPr>
          </a:lstStyle>
          <a:p>
            <a:pPr lvl="0"/>
            <a:r>
              <a:rPr lang="en-US" noProof="0" dirty="0"/>
              <a:t>Super title here</a:t>
            </a:r>
          </a:p>
        </p:txBody>
      </p:sp>
    </p:spTree>
    <p:extLst>
      <p:ext uri="{BB962C8B-B14F-4D97-AF65-F5344CB8AC3E}">
        <p14:creationId xmlns:p14="http://schemas.microsoft.com/office/powerpoint/2010/main" val="36045579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2-color Non-bulleted text">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337063" y="289513"/>
            <a:ext cx="11655840" cy="899665"/>
          </a:xfrm>
        </p:spPr>
        <p:txBody>
          <a:bodyPr tIns="45720" bIns="45720"/>
          <a:lstStyle>
            <a:lvl1pPr>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US"/>
              <a:t>Title Text Style</a:t>
            </a:r>
          </a:p>
        </p:txBody>
      </p:sp>
      <p:sp>
        <p:nvSpPr>
          <p:cNvPr id="4" name="Content Placeholder 3"/>
          <p:cNvSpPr>
            <a:spLocks noGrp="1"/>
          </p:cNvSpPr>
          <p:nvPr>
            <p:ph sz="quarter" idx="10" hasCustomPrompt="1"/>
          </p:nvPr>
        </p:nvSpPr>
        <p:spPr>
          <a:xfrm>
            <a:off x="337063" y="1189178"/>
            <a:ext cx="11655078" cy="851323"/>
          </a:xfrm>
        </p:spPr>
        <p:txBody>
          <a:bodyPr/>
          <a:lstStyle>
            <a:lvl1pPr>
              <a:defRPr/>
            </a:lvl1pPr>
            <a:lvl2pPr>
              <a:defRPr/>
            </a:lvl2pPr>
            <a:lvl3pPr>
              <a:defRPr/>
            </a:lvl3pPr>
            <a:lvl4pPr>
              <a:defRPr sz="980" b="0"/>
            </a:lvl4pPr>
            <a:lvl5pPr>
              <a:defRPr sz="980" b="0"/>
            </a:lvl5pPr>
          </a:lstStyle>
          <a:p>
            <a:pPr lvl="0"/>
            <a:r>
              <a:rPr lang="en-US"/>
              <a:t>Subheading text style</a:t>
            </a:r>
          </a:p>
          <a:p>
            <a:pPr lvl="1"/>
            <a:r>
              <a:rPr lang="en-US"/>
              <a:t>Paragraph title text style</a:t>
            </a:r>
          </a:p>
          <a:p>
            <a:pPr lvl="2"/>
            <a:r>
              <a:rPr lang="en-US"/>
              <a:t>Body text style</a:t>
            </a:r>
          </a:p>
        </p:txBody>
      </p:sp>
    </p:spTree>
    <p:extLst>
      <p:ext uri="{BB962C8B-B14F-4D97-AF65-F5344CB8AC3E}">
        <p14:creationId xmlns:p14="http://schemas.microsoft.com/office/powerpoint/2010/main" val="367889556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4146866" y="6377940"/>
            <a:ext cx="3902933" cy="342900"/>
          </a:xfrm>
          <a:prstGeom prst="rect">
            <a:avLst/>
          </a:prstGeom>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a:xfrm>
            <a:off x="609833" y="6377940"/>
            <a:ext cx="2805232" cy="342900"/>
          </a:xfrm>
          <a:prstGeom prst="rect">
            <a:avLst/>
          </a:prstGeom>
        </p:spPr>
        <p:txBody>
          <a:bodyPr lIns="0" tIns="0" rIns="0" bIns="0"/>
          <a:lstStyle>
            <a:lvl1pPr algn="l">
              <a:defRPr>
                <a:solidFill>
                  <a:schemeClr val="tx1">
                    <a:tint val="75000"/>
                  </a:schemeClr>
                </a:solidFill>
              </a:defRPr>
            </a:lvl1pPr>
          </a:lstStyle>
          <a:p>
            <a:fld id="{1D8BD707-D9CF-40AE-B4C6-C98DA3205C09}" type="datetimeFigureOut">
              <a:rPr lang="en-US"/>
              <a:t>4/16/2020</a:t>
            </a:fld>
            <a:endParaRPr lang="en-US"/>
          </a:p>
        </p:txBody>
      </p:sp>
      <p:sp>
        <p:nvSpPr>
          <p:cNvPr id="4" name="Holder 4"/>
          <p:cNvSpPr>
            <a:spLocks noGrp="1"/>
          </p:cNvSpPr>
          <p:nvPr>
            <p:ph type="sldNum" sz="quarter" idx="7"/>
          </p:nvPr>
        </p:nvSpPr>
        <p:spPr>
          <a:xfrm>
            <a:off x="8781599" y="6377940"/>
            <a:ext cx="2805232" cy="342900"/>
          </a:xfrm>
          <a:prstGeom prst="rect">
            <a:avLst/>
          </a:prstGeom>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156224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1_TITLE SLIDE 4">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print">
            <a:extLst>
              <a:ext uri="{28A0092B-C50C-407E-A947-70E740481C1C}">
                <a14:useLocalDpi xmlns:a14="http://schemas.microsoft.com/office/drawing/2010/main" val="0"/>
              </a:ext>
            </a:extLst>
          </a:blip>
          <a:srcRect t="16262" r="15808" b="9413"/>
          <a:stretch/>
        </p:blipFill>
        <p:spPr>
          <a:xfrm>
            <a:off x="1196789" y="-4190"/>
            <a:ext cx="10995212" cy="6862190"/>
          </a:xfrm>
          <a:prstGeom prst="rect">
            <a:avLst/>
          </a:prstGeom>
        </p:spPr>
      </p:pic>
      <p:sp>
        <p:nvSpPr>
          <p:cNvPr id="10" name="Freeform 19"/>
          <p:cNvSpPr>
            <a:spLocks noEditPoints="1"/>
          </p:cNvSpPr>
          <p:nvPr userDrawn="1"/>
        </p:nvSpPr>
        <p:spPr bwMode="auto">
          <a:xfrm>
            <a:off x="2424363"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2424363" y="1343857"/>
            <a:ext cx="6581117" cy="2000922"/>
          </a:xfrm>
        </p:spPr>
        <p:txBody>
          <a:bodyPr anchor="t" anchorCtr="0"/>
          <a:lstStyle>
            <a:lvl1pPr algn="l">
              <a:lnSpc>
                <a:spcPct val="85000"/>
              </a:lnSpc>
              <a:defRPr sz="7200" baseline="0">
                <a:solidFill>
                  <a:schemeClr val="bg1"/>
                </a:solidFill>
                <a:latin typeface="+mn-lt"/>
              </a:defRPr>
            </a:lvl1pPr>
          </a:lstStyle>
          <a:p>
            <a:r>
              <a:rPr lang="en-US" noProof="0" dirty="0"/>
              <a:t>Title slide 4 light right vertical image</a:t>
            </a:r>
          </a:p>
        </p:txBody>
      </p:sp>
      <p:sp>
        <p:nvSpPr>
          <p:cNvPr id="9"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tx2"/>
          </a:solidFill>
        </p:spPr>
        <p:txBody>
          <a:bodyPr wrap="square" lIns="0" tIns="0" rIns="0" bIns="0" rtlCol="0">
            <a:noAutofit/>
          </a:bodyPr>
          <a:lstStyle/>
          <a:p>
            <a:endParaRPr sz="1800" dirty="0">
              <a:latin typeface="Arial" panose="020B0604020202020204" pitchFamily="34" charset="0"/>
            </a:endParaRPr>
          </a:p>
        </p:txBody>
      </p:sp>
      <p:sp>
        <p:nvSpPr>
          <p:cNvPr id="14" name="Text Placeholder 3"/>
          <p:cNvSpPr>
            <a:spLocks noGrp="1"/>
          </p:cNvSpPr>
          <p:nvPr>
            <p:ph type="body" sz="quarter" idx="13" hasCustomPrompt="1"/>
          </p:nvPr>
        </p:nvSpPr>
        <p:spPr>
          <a:xfrm>
            <a:off x="2424363"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baseline="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5" name="Text Placeholder 4"/>
          <p:cNvSpPr>
            <a:spLocks noGrp="1"/>
          </p:cNvSpPr>
          <p:nvPr>
            <p:ph type="body" sz="quarter" idx="14" hasCustomPrompt="1"/>
          </p:nvPr>
        </p:nvSpPr>
        <p:spPr>
          <a:xfrm>
            <a:off x="2424363" y="5732107"/>
            <a:ext cx="1889125" cy="487363"/>
          </a:xfrm>
        </p:spPr>
        <p:txBody>
          <a:bodyPr/>
          <a:lstStyle>
            <a:lvl1pPr>
              <a:defRPr sz="1400" b="0" baseline="0">
                <a:solidFill>
                  <a:schemeClr val="bg1"/>
                </a:solidFill>
              </a:defRPr>
            </a:lvl1pPr>
          </a:lstStyle>
          <a:p>
            <a:pPr lvl="0"/>
            <a:r>
              <a:rPr lang="en-US" dirty="0"/>
              <a:t>Date here</a:t>
            </a:r>
          </a:p>
        </p:txBody>
      </p:sp>
    </p:spTree>
    <p:extLst>
      <p:ext uri="{BB962C8B-B14F-4D97-AF65-F5344CB8AC3E}">
        <p14:creationId xmlns:p14="http://schemas.microsoft.com/office/powerpoint/2010/main" val="3438390037"/>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7">
    <p:bg>
      <p:bgPr>
        <a:solidFill>
          <a:schemeClr val="accent1"/>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524" y="0"/>
            <a:ext cx="12188952" cy="6858000"/>
          </a:xfrm>
          <a:prstGeom prst="rect">
            <a:avLst/>
          </a:prstGeom>
        </p:spPr>
      </p:pic>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chemeClr val="accent2"/>
          </a:solidFill>
        </p:spPr>
        <p:txBody>
          <a:bodyPr wrap="square" lIns="0" tIns="0" rIns="0" bIns="0" rtlCol="0">
            <a:noAutofit/>
          </a:bodyPr>
          <a:lstStyle/>
          <a:p>
            <a:endParaRPr sz="1800" dirty="0">
              <a:latin typeface="Arial" panose="020B0604020202020204" pitchFamily="34" charset="0"/>
            </a:endParaRPr>
          </a:p>
        </p:txBody>
      </p:sp>
      <p:sp>
        <p:nvSpPr>
          <p:cNvPr id="8" name="Title 1"/>
          <p:cNvSpPr>
            <a:spLocks noGrp="1"/>
          </p:cNvSpPr>
          <p:nvPr>
            <p:ph type="ctrTitle" hasCustomPrompt="1"/>
          </p:nvPr>
        </p:nvSpPr>
        <p:spPr>
          <a:xfrm>
            <a:off x="2424363" y="1360483"/>
            <a:ext cx="7836168" cy="3510000"/>
          </a:xfrm>
        </p:spPr>
        <p:txBody>
          <a:bodyPr anchor="t" anchorCtr="0"/>
          <a:lstStyle>
            <a:lvl1pPr algn="l">
              <a:lnSpc>
                <a:spcPct val="85000"/>
              </a:lnSpc>
              <a:defRPr sz="7200" baseline="0">
                <a:solidFill>
                  <a:schemeClr val="bg1"/>
                </a:solidFill>
                <a:latin typeface="+mn-lt"/>
              </a:defRPr>
            </a:lvl1pPr>
          </a:lstStyle>
          <a:p>
            <a:r>
              <a:rPr lang="en-US" noProof="0" dirty="0"/>
              <a:t>Title slide 7 – </a:t>
            </a:r>
            <a:br>
              <a:rPr lang="en-US" noProof="0" dirty="0"/>
            </a:br>
            <a:r>
              <a:rPr lang="en-US" noProof="0" dirty="0"/>
              <a:t>dark singular image</a:t>
            </a:r>
          </a:p>
        </p:txBody>
      </p:sp>
      <p:sp>
        <p:nvSpPr>
          <p:cNvPr id="10"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6"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3105085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10">
    <p:bg>
      <p:bgPr>
        <a:solidFill>
          <a:schemeClr val="accent1"/>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flipH="1">
            <a:off x="0" y="-5921"/>
            <a:ext cx="12191998" cy="6863922"/>
          </a:xfrm>
          <a:prstGeom prst="rect">
            <a:avLst/>
          </a:prstGeom>
        </p:spPr>
      </p:pic>
      <p:sp>
        <p:nvSpPr>
          <p:cNvPr id="4" name="Rectangle 3"/>
          <p:cNvSpPr/>
          <p:nvPr userDrawn="1"/>
        </p:nvSpPr>
        <p:spPr>
          <a:xfrm>
            <a:off x="0" y="0"/>
            <a:ext cx="7153835" cy="6858000"/>
          </a:xfrm>
          <a:prstGeom prst="rect">
            <a:avLst/>
          </a:prstGeom>
          <a:gradFill>
            <a:gsLst>
              <a:gs pos="25000">
                <a:schemeClr val="tx2">
                  <a:alpha val="63000"/>
                </a:schemeClr>
              </a:gs>
              <a:gs pos="100000">
                <a:schemeClr val="tx2">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10" name="Freeform 19"/>
          <p:cNvSpPr>
            <a:spLocks noEditPoints="1"/>
          </p:cNvSpPr>
          <p:nvPr userDrawn="1"/>
        </p:nvSpPr>
        <p:spPr bwMode="auto">
          <a:xfrm>
            <a:off x="965442" y="524433"/>
            <a:ext cx="1080816"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8" name="Title 1"/>
          <p:cNvSpPr>
            <a:spLocks noGrp="1"/>
          </p:cNvSpPr>
          <p:nvPr>
            <p:ph type="ctrTitle" hasCustomPrompt="1"/>
          </p:nvPr>
        </p:nvSpPr>
        <p:spPr>
          <a:xfrm>
            <a:off x="965442" y="1343857"/>
            <a:ext cx="6581117" cy="3510000"/>
          </a:xfrm>
        </p:spPr>
        <p:txBody>
          <a:bodyPr anchor="t" anchorCtr="0"/>
          <a:lstStyle>
            <a:lvl1pPr algn="l">
              <a:lnSpc>
                <a:spcPct val="85000"/>
              </a:lnSpc>
              <a:defRPr sz="7200" baseline="0">
                <a:solidFill>
                  <a:schemeClr val="bg1"/>
                </a:solidFill>
                <a:latin typeface="+mn-lt"/>
              </a:defRPr>
            </a:lvl1pPr>
          </a:lstStyle>
          <a:p>
            <a:r>
              <a:rPr lang="en-US" noProof="0" dirty="0"/>
              <a:t>Title slide 10</a:t>
            </a:r>
            <a:br>
              <a:rPr lang="en-US" noProof="0" dirty="0"/>
            </a:br>
            <a:r>
              <a:rPr lang="en-US" noProof="0" dirty="0"/>
              <a:t>dark left</a:t>
            </a:r>
            <a:br>
              <a:rPr lang="en-US" noProof="0" dirty="0"/>
            </a:br>
            <a:r>
              <a:rPr lang="en-US" noProof="0" dirty="0"/>
              <a:t>vertical image</a:t>
            </a:r>
          </a:p>
        </p:txBody>
      </p:sp>
      <p:sp>
        <p:nvSpPr>
          <p:cNvPr id="6" name="Text Placeholder 3"/>
          <p:cNvSpPr>
            <a:spLocks noGrp="1"/>
          </p:cNvSpPr>
          <p:nvPr>
            <p:ph type="body" sz="quarter" idx="11" hasCustomPrompt="1"/>
          </p:nvPr>
        </p:nvSpPr>
        <p:spPr>
          <a:xfrm>
            <a:off x="965442" y="5299457"/>
            <a:ext cx="6541518" cy="216000"/>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7" name="Text Placeholder 4"/>
          <p:cNvSpPr>
            <a:spLocks noGrp="1"/>
          </p:cNvSpPr>
          <p:nvPr>
            <p:ph type="body" sz="quarter" idx="12" hasCustomPrompt="1"/>
          </p:nvPr>
        </p:nvSpPr>
        <p:spPr>
          <a:xfrm>
            <a:off x="965442" y="5732107"/>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345775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No image">
    <p:bg>
      <p:bgPr>
        <a:solidFill>
          <a:schemeClr val="accent1"/>
        </a:solidFill>
        <a:effectLst/>
      </p:bgPr>
    </p:bg>
    <p:spTree>
      <p:nvGrpSpPr>
        <p:cNvPr id="1" name=""/>
        <p:cNvGrpSpPr/>
        <p:nvPr/>
      </p:nvGrpSpPr>
      <p:grpSpPr>
        <a:xfrm>
          <a:off x="0" y="0"/>
          <a:ext cx="0" cy="0"/>
          <a:chOff x="0" y="0"/>
          <a:chExt cx="0" cy="0"/>
        </a:xfrm>
      </p:grpSpPr>
      <p:sp>
        <p:nvSpPr>
          <p:cNvPr id="7" name="object 3"/>
          <p:cNvSpPr/>
          <p:nvPr userDrawn="1"/>
        </p:nvSpPr>
        <p:spPr>
          <a:xfrm>
            <a:off x="0" y="1"/>
            <a:ext cx="1587731" cy="6858000"/>
          </a:xfrm>
          <a:custGeom>
            <a:avLst/>
            <a:gdLst/>
            <a:ahLst/>
            <a:cxnLst/>
            <a:rect l="l" t="t" r="r" b="b"/>
            <a:pathLst>
              <a:path w="1742046" h="7772400">
                <a:moveTo>
                  <a:pt x="0" y="7772400"/>
                </a:moveTo>
                <a:lnTo>
                  <a:pt x="1742046" y="7772400"/>
                </a:lnTo>
                <a:lnTo>
                  <a:pt x="1742046" y="0"/>
                </a:lnTo>
                <a:lnTo>
                  <a:pt x="0" y="0"/>
                </a:lnTo>
                <a:lnTo>
                  <a:pt x="0" y="7772400"/>
                </a:lnTo>
                <a:close/>
              </a:path>
            </a:pathLst>
          </a:custGeom>
          <a:solidFill>
            <a:srgbClr val="00338D"/>
          </a:solidFill>
        </p:spPr>
        <p:txBody>
          <a:bodyPr wrap="square" lIns="0" tIns="0" rIns="0" bIns="0" rtlCol="0">
            <a:noAutofit/>
          </a:bodyPr>
          <a:lstStyle/>
          <a:p>
            <a:endParaRPr sz="1800" dirty="0">
              <a:latin typeface="Arial" panose="020B0604020202020204" pitchFamily="34" charset="0"/>
            </a:endParaRPr>
          </a:p>
        </p:txBody>
      </p:sp>
      <p:sp>
        <p:nvSpPr>
          <p:cNvPr id="16" name="Title 1"/>
          <p:cNvSpPr>
            <a:spLocks noGrp="1"/>
          </p:cNvSpPr>
          <p:nvPr>
            <p:ph type="ctrTitle" hasCustomPrompt="1"/>
          </p:nvPr>
        </p:nvSpPr>
        <p:spPr>
          <a:xfrm>
            <a:off x="2424363" y="1360483"/>
            <a:ext cx="7836168" cy="3510000"/>
          </a:xfrm>
        </p:spPr>
        <p:txBody>
          <a:bodyPr anchor="t" anchorCtr="0"/>
          <a:lstStyle>
            <a:lvl1pPr algn="l">
              <a:lnSpc>
                <a:spcPct val="85000"/>
              </a:lnSpc>
              <a:defRPr sz="6000" baseline="0">
                <a:solidFill>
                  <a:schemeClr val="bg1"/>
                </a:solidFill>
                <a:latin typeface="+mn-lt"/>
              </a:defRPr>
            </a:lvl1pPr>
          </a:lstStyle>
          <a:p>
            <a:r>
              <a:rPr lang="en-US" noProof="0" dirty="0"/>
              <a:t>Title slide – </a:t>
            </a:r>
            <a:br>
              <a:rPr lang="en-US" noProof="0" dirty="0"/>
            </a:br>
            <a:r>
              <a:rPr lang="en-US" noProof="0" dirty="0"/>
              <a:t>no image</a:t>
            </a:r>
          </a:p>
        </p:txBody>
      </p:sp>
      <p:sp>
        <p:nvSpPr>
          <p:cNvPr id="17" name="Freeform 19"/>
          <p:cNvSpPr>
            <a:spLocks noChangeAspect="1" noEditPoints="1"/>
          </p:cNvSpPr>
          <p:nvPr userDrawn="1"/>
        </p:nvSpPr>
        <p:spPr bwMode="auto">
          <a:xfrm>
            <a:off x="2424363" y="524433"/>
            <a:ext cx="1079150" cy="439654"/>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noProof="0" dirty="0"/>
          </a:p>
        </p:txBody>
      </p:sp>
      <p:sp>
        <p:nvSpPr>
          <p:cNvPr id="18" name="Text Placeholder 3"/>
          <p:cNvSpPr>
            <a:spLocks noGrp="1"/>
          </p:cNvSpPr>
          <p:nvPr>
            <p:ph type="body" sz="quarter" idx="11" hasCustomPrompt="1"/>
          </p:nvPr>
        </p:nvSpPr>
        <p:spPr>
          <a:xfrm>
            <a:off x="2424363" y="5316082"/>
            <a:ext cx="7836168" cy="218443"/>
          </a:xfrm>
        </p:spPr>
        <p:txBody>
          <a:bodyPr/>
          <a:lstStyle>
            <a:lvl1pPr marL="0" marR="0" indent="0" algn="l" defTabSz="914400" rtl="0" eaLnBrk="1" fontAlgn="auto" latinLnBrk="0" hangingPunct="1">
              <a:lnSpc>
                <a:spcPct val="100000"/>
              </a:lnSpc>
              <a:spcBef>
                <a:spcPts val="0"/>
              </a:spcBef>
              <a:spcAft>
                <a:spcPts val="600"/>
              </a:spcAft>
              <a:buClrTx/>
              <a:buSzTx/>
              <a:buFontTx/>
              <a:buNone/>
              <a:tabLst/>
              <a:defRPr sz="1400">
                <a:solidFill>
                  <a:schemeClr val="bg1"/>
                </a:solidFill>
              </a:defRPr>
            </a:lvl1pPr>
            <a:lvl2pPr>
              <a:defRPr sz="1100">
                <a:solidFill>
                  <a:schemeClr val="bg1"/>
                </a:solidFill>
              </a:defRPr>
            </a:lvl2pPr>
            <a:lvl3pPr>
              <a:buClr>
                <a:schemeClr val="bg1"/>
              </a:buClr>
              <a:defRPr sz="1100">
                <a:solidFill>
                  <a:schemeClr val="bg1"/>
                </a:solidFill>
              </a:defRPr>
            </a:lvl3pPr>
            <a:lvl4pPr>
              <a:buClr>
                <a:schemeClr val="bg1"/>
              </a:buClr>
              <a:defRPr sz="1100">
                <a:solidFill>
                  <a:schemeClr val="bg1"/>
                </a:solidFill>
              </a:defRPr>
            </a:lvl4pPr>
            <a:lvl5pPr>
              <a:buClr>
                <a:schemeClr val="bg1"/>
              </a:buClr>
              <a:defRPr sz="1100">
                <a:solidFill>
                  <a:schemeClr val="bg1"/>
                </a:solidFill>
              </a:defRPr>
            </a:lvl5pPr>
          </a:lstStyle>
          <a:p>
            <a:pPr marL="0" marR="0" lvl="0" indent="0" algn="l" defTabSz="914400" rtl="0" eaLnBrk="1" fontAlgn="auto" latinLnBrk="0" hangingPunct="1">
              <a:lnSpc>
                <a:spcPct val="100000"/>
              </a:lnSpc>
              <a:spcBef>
                <a:spcPts val="0"/>
              </a:spcBef>
              <a:spcAft>
                <a:spcPts val="600"/>
              </a:spcAft>
              <a:buClrTx/>
              <a:buSzTx/>
              <a:buFontTx/>
              <a:buNone/>
              <a:tabLst/>
              <a:defRPr/>
            </a:pPr>
            <a:r>
              <a:rPr lang="en-US" dirty="0"/>
              <a:t>Subtitle here</a:t>
            </a:r>
          </a:p>
        </p:txBody>
      </p:sp>
      <p:sp>
        <p:nvSpPr>
          <p:cNvPr id="19" name="Text Placeholder 4"/>
          <p:cNvSpPr>
            <a:spLocks noGrp="1"/>
          </p:cNvSpPr>
          <p:nvPr>
            <p:ph type="body" sz="quarter" idx="12" hasCustomPrompt="1"/>
          </p:nvPr>
        </p:nvSpPr>
        <p:spPr>
          <a:xfrm>
            <a:off x="2424363" y="5748733"/>
            <a:ext cx="1889125" cy="487363"/>
          </a:xfrm>
        </p:spPr>
        <p:txBody>
          <a:bodyPr/>
          <a:lstStyle>
            <a:lvl1pPr>
              <a:defRPr sz="1400" b="0">
                <a:solidFill>
                  <a:schemeClr val="bg1"/>
                </a:solidFill>
              </a:defRPr>
            </a:lvl1pPr>
          </a:lstStyle>
          <a:p>
            <a:pPr lvl="0"/>
            <a:r>
              <a:rPr lang="en-US" dirty="0"/>
              <a:t>Date here</a:t>
            </a:r>
          </a:p>
        </p:txBody>
      </p:sp>
    </p:spTree>
    <p:extLst>
      <p:ext uri="{BB962C8B-B14F-4D97-AF65-F5344CB8AC3E}">
        <p14:creationId xmlns:p14="http://schemas.microsoft.com/office/powerpoint/2010/main" val="12578217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1086707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with Supertitle">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noProof="0"/>
              <a:t>Click to edit Master title style</a:t>
            </a:r>
            <a:endParaRPr lang="en-US" noProof="0" dirty="0"/>
          </a:p>
        </p:txBody>
      </p:sp>
      <p:sp>
        <p:nvSpPr>
          <p:cNvPr id="4" name="Text Placeholder 4"/>
          <p:cNvSpPr>
            <a:spLocks noGrp="1"/>
          </p:cNvSpPr>
          <p:nvPr>
            <p:ph type="body" sz="quarter" idx="12" hasCustomPrompt="1"/>
          </p:nvPr>
        </p:nvSpPr>
        <p:spPr>
          <a:xfrm>
            <a:off x="998400" y="227993"/>
            <a:ext cx="10195200" cy="173736"/>
          </a:xfrm>
        </p:spPr>
        <p:txBody>
          <a:bodyPr anchor="b"/>
          <a:lstStyle>
            <a:lvl1pPr>
              <a:spcAft>
                <a:spcPts val="0"/>
              </a:spcAft>
              <a:defRPr sz="1200"/>
            </a:lvl1pPr>
          </a:lstStyle>
          <a:p>
            <a:pPr lvl="0"/>
            <a:r>
              <a:rPr lang="en-US" dirty="0"/>
              <a:t>Super title here</a:t>
            </a:r>
          </a:p>
        </p:txBody>
      </p:sp>
    </p:spTree>
    <p:extLst>
      <p:ext uri="{BB962C8B-B14F-4D97-AF65-F5344CB8AC3E}">
        <p14:creationId xmlns:p14="http://schemas.microsoft.com/office/powerpoint/2010/main" val="2465892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ONE COLUMN TEXT">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998400" y="1330126"/>
            <a:ext cx="10195200" cy="454680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3" name="Title 2"/>
          <p:cNvSpPr>
            <a:spLocks noGrp="1"/>
          </p:cNvSpPr>
          <p:nvPr>
            <p:ph type="title"/>
          </p:nvPr>
        </p:nvSpPr>
        <p:spPr/>
        <p:txBody>
          <a:bodyPr/>
          <a:lstStyle/>
          <a:p>
            <a:r>
              <a:rPr lang="en-US" noProof="0"/>
              <a:t>Click to edit Master title style</a:t>
            </a:r>
            <a:endParaRPr lang="en-US" noProof="0" dirty="0"/>
          </a:p>
        </p:txBody>
      </p:sp>
    </p:spTree>
    <p:extLst>
      <p:ext uri="{BB962C8B-B14F-4D97-AF65-F5344CB8AC3E}">
        <p14:creationId xmlns:p14="http://schemas.microsoft.com/office/powerpoint/2010/main" val="26043585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98400" y="431800"/>
            <a:ext cx="10195200" cy="5334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998400" y="1331360"/>
            <a:ext cx="10194470" cy="4545566"/>
          </a:xfrm>
          <a:prstGeom prst="rect">
            <a:avLst/>
          </a:prstGeom>
        </p:spPr>
        <p:txBody>
          <a:bodyPr vert="horz" lIns="0" tIns="0" rIns="0" bIns="0" rtlCol="0" anchor="t" anchorCtr="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29" name="Shape 8"/>
          <p:cNvSpPr txBox="1">
            <a:spLocks/>
          </p:cNvSpPr>
          <p:nvPr userDrawn="1"/>
        </p:nvSpPr>
        <p:spPr>
          <a:xfrm>
            <a:off x="10739438" y="6266997"/>
            <a:ext cx="449655" cy="149412"/>
          </a:xfrm>
          <a:prstGeom prst="rect">
            <a:avLst/>
          </a:prstGeom>
        </p:spPr>
        <p:txBody>
          <a:bodyPr lIns="0" tIns="0" rIns="0" bIns="0" anchor="b" anchorCtr="0"/>
          <a:lstStyle>
            <a:defPPr>
              <a:defRPr lang="en-US"/>
            </a:defPPr>
            <a:lvl1pPr marL="0" algn="l" defTabSz="457200" rtl="0" eaLnBrk="1" latinLnBrk="0" hangingPunct="1">
              <a:defRPr sz="1000" kern="1200">
                <a:solidFill>
                  <a:srgbClr val="0061A8"/>
                </a:solidFill>
                <a:latin typeface="Arial"/>
                <a:ea typeface="Arial"/>
                <a:cs typeface="Arial"/>
                <a:sym typeface="Arial"/>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r"/>
            <a:fld id="{86CB4B4D-7CA3-9044-876B-883B54F8677D}" type="slidenum">
              <a:rPr lang="en-US" sz="1000" noProof="0" smtClean="0">
                <a:solidFill>
                  <a:schemeClr val="tx2"/>
                </a:solidFill>
                <a:latin typeface="+mn-lt"/>
                <a:ea typeface="Arial"/>
                <a:cs typeface="Arial" panose="020B0604020202020204" pitchFamily="34" charset="0"/>
              </a:rPr>
              <a:pPr algn="r"/>
              <a:t>‹#›</a:t>
            </a:fld>
            <a:endParaRPr lang="en-US" sz="1000" noProof="0" dirty="0">
              <a:solidFill>
                <a:schemeClr val="tx2"/>
              </a:solidFill>
              <a:latin typeface="+mn-lt"/>
              <a:ea typeface="Arial"/>
              <a:cs typeface="Arial" panose="020B0604020202020204" pitchFamily="34" charset="0"/>
            </a:endParaRPr>
          </a:p>
        </p:txBody>
      </p:sp>
      <p:sp>
        <p:nvSpPr>
          <p:cNvPr id="30" name="TextBox 29"/>
          <p:cNvSpPr txBox="1"/>
          <p:nvPr userDrawn="1"/>
        </p:nvSpPr>
        <p:spPr>
          <a:xfrm>
            <a:off x="2234935" y="6266997"/>
            <a:ext cx="5843663" cy="370800"/>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 kern="1200" noProof="0" dirty="0">
                <a:solidFill>
                  <a:schemeClr val="bg1">
                    <a:lumMod val="65000"/>
                  </a:schemeClr>
                </a:solidFill>
                <a:latin typeface="+mn-lt"/>
                <a:ea typeface="+mn-ea"/>
                <a:cs typeface="+mn-cs"/>
              </a:rPr>
              <a:t>© 2020 KPMG LLP, a Delaware limited liability partnership and the U.S. member firm of the KPMG network of independent member firms affiliated with KPMG International Cooperative (“KPMG International”), a Swiss entity. All rights reserved. NDP083680-1A</a:t>
            </a:r>
            <a:endParaRPr lang="en-GB" sz="600" kern="1200" noProof="0" dirty="0">
              <a:solidFill>
                <a:schemeClr val="bg1">
                  <a:lumMod val="65000"/>
                </a:schemeClr>
              </a:solidFill>
              <a:latin typeface="+mn-lt"/>
              <a:ea typeface="+mn-ea"/>
              <a:cs typeface="+mn-cs"/>
            </a:endParaRPr>
          </a:p>
        </p:txBody>
      </p:sp>
      <p:sp>
        <p:nvSpPr>
          <p:cNvPr id="26" name="Freeform 19"/>
          <p:cNvSpPr>
            <a:spLocks noEditPoints="1"/>
          </p:cNvSpPr>
          <p:nvPr userDrawn="1"/>
        </p:nvSpPr>
        <p:spPr bwMode="auto">
          <a:xfrm>
            <a:off x="998400" y="6266997"/>
            <a:ext cx="484029" cy="196893"/>
          </a:xfrm>
          <a:custGeom>
            <a:avLst/>
            <a:gdLst>
              <a:gd name="T0" fmla="*/ 269 w 283"/>
              <a:gd name="T1" fmla="*/ 77 h 114"/>
              <a:gd name="T2" fmla="*/ 222 w 283"/>
              <a:gd name="T3" fmla="*/ 87 h 114"/>
              <a:gd name="T4" fmla="*/ 244 w 283"/>
              <a:gd name="T5" fmla="*/ 60 h 114"/>
              <a:gd name="T6" fmla="*/ 269 w 283"/>
              <a:gd name="T7" fmla="*/ 56 h 114"/>
              <a:gd name="T8" fmla="*/ 222 w 283"/>
              <a:gd name="T9" fmla="*/ 2 h 114"/>
              <a:gd name="T10" fmla="*/ 281 w 283"/>
              <a:gd name="T11" fmla="*/ 87 h 114"/>
              <a:gd name="T12" fmla="*/ 222 w 283"/>
              <a:gd name="T13" fmla="*/ 89 h 114"/>
              <a:gd name="T14" fmla="*/ 246 w 283"/>
              <a:gd name="T15" fmla="*/ 101 h 114"/>
              <a:gd name="T16" fmla="*/ 205 w 283"/>
              <a:gd name="T17" fmla="*/ 82 h 114"/>
              <a:gd name="T18" fmla="*/ 203 w 283"/>
              <a:gd name="T19" fmla="*/ 52 h 114"/>
              <a:gd name="T20" fmla="*/ 154 w 283"/>
              <a:gd name="T21" fmla="*/ 87 h 114"/>
              <a:gd name="T22" fmla="*/ 213 w 283"/>
              <a:gd name="T23" fmla="*/ 53 h 114"/>
              <a:gd name="T24" fmla="*/ 171 w 283"/>
              <a:gd name="T25" fmla="*/ 87 h 114"/>
              <a:gd name="T26" fmla="*/ 180 w 283"/>
              <a:gd name="T27" fmla="*/ 87 h 114"/>
              <a:gd name="T28" fmla="*/ 120 w 283"/>
              <a:gd name="T29" fmla="*/ 87 h 114"/>
              <a:gd name="T30" fmla="*/ 117 w 283"/>
              <a:gd name="T31" fmla="*/ 56 h 114"/>
              <a:gd name="T32" fmla="*/ 86 w 283"/>
              <a:gd name="T33" fmla="*/ 2 h 114"/>
              <a:gd name="T34" fmla="*/ 145 w 283"/>
              <a:gd name="T35" fmla="*/ 52 h 114"/>
              <a:gd name="T36" fmla="*/ 142 w 283"/>
              <a:gd name="T37" fmla="*/ 87 h 114"/>
              <a:gd name="T38" fmla="*/ 93 w 283"/>
              <a:gd name="T39" fmla="*/ 79 h 114"/>
              <a:gd name="T40" fmla="*/ 89 w 283"/>
              <a:gd name="T41" fmla="*/ 79 h 114"/>
              <a:gd name="T42" fmla="*/ 87 w 283"/>
              <a:gd name="T43" fmla="*/ 69 h 114"/>
              <a:gd name="T44" fmla="*/ 95 w 283"/>
              <a:gd name="T45" fmla="*/ 62 h 114"/>
              <a:gd name="T46" fmla="*/ 93 w 283"/>
              <a:gd name="T47" fmla="*/ 79 h 114"/>
              <a:gd name="T48" fmla="*/ 67 w 283"/>
              <a:gd name="T49" fmla="*/ 86 h 114"/>
              <a:gd name="T50" fmla="*/ 37 w 283"/>
              <a:gd name="T51" fmla="*/ 82 h 114"/>
              <a:gd name="T52" fmla="*/ 25 w 283"/>
              <a:gd name="T53" fmla="*/ 77 h 114"/>
              <a:gd name="T54" fmla="*/ 18 w 283"/>
              <a:gd name="T55" fmla="*/ 2 h 114"/>
              <a:gd name="T56" fmla="*/ 76 w 283"/>
              <a:gd name="T57" fmla="*/ 55 h 114"/>
              <a:gd name="T58" fmla="*/ 22 w 283"/>
              <a:gd name="T59" fmla="*/ 87 h 114"/>
              <a:gd name="T60" fmla="*/ 220 w 283"/>
              <a:gd name="T61" fmla="*/ 0 h 114"/>
              <a:gd name="T62" fmla="*/ 215 w 283"/>
              <a:gd name="T63" fmla="*/ 0 h 114"/>
              <a:gd name="T64" fmla="*/ 147 w 283"/>
              <a:gd name="T65" fmla="*/ 52 h 114"/>
              <a:gd name="T66" fmla="*/ 84 w 283"/>
              <a:gd name="T67" fmla="*/ 52 h 114"/>
              <a:gd name="T68" fmla="*/ 16 w 283"/>
              <a:gd name="T69" fmla="*/ 0 h 114"/>
              <a:gd name="T70" fmla="*/ 14 w 283"/>
              <a:gd name="T71" fmla="*/ 113 h 114"/>
              <a:gd name="T72" fmla="*/ 35 w 283"/>
              <a:gd name="T73" fmla="*/ 113 h 114"/>
              <a:gd name="T74" fmla="*/ 66 w 283"/>
              <a:gd name="T75" fmla="*/ 89 h 114"/>
              <a:gd name="T76" fmla="*/ 81 w 283"/>
              <a:gd name="T77" fmla="*/ 89 h 114"/>
              <a:gd name="T78" fmla="*/ 90 w 283"/>
              <a:gd name="T79" fmla="*/ 89 h 114"/>
              <a:gd name="T80" fmla="*/ 112 w 283"/>
              <a:gd name="T81" fmla="*/ 113 h 114"/>
              <a:gd name="T82" fmla="*/ 142 w 283"/>
              <a:gd name="T83" fmla="*/ 89 h 114"/>
              <a:gd name="T84" fmla="*/ 170 w 283"/>
              <a:gd name="T85" fmla="*/ 89 h 114"/>
              <a:gd name="T86" fmla="*/ 190 w 283"/>
              <a:gd name="T87" fmla="*/ 113 h 114"/>
              <a:gd name="T88" fmla="*/ 210 w 283"/>
              <a:gd name="T89" fmla="*/ 108 h 114"/>
              <a:gd name="T90" fmla="*/ 266 w 283"/>
              <a:gd name="T91" fmla="*/ 89 h 114"/>
              <a:gd name="T92" fmla="*/ 220 w 283"/>
              <a:gd name="T93"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83" h="114">
                <a:moveTo>
                  <a:pt x="281" y="87"/>
                </a:moveTo>
                <a:cubicBezTo>
                  <a:pt x="266" y="87"/>
                  <a:pt x="266" y="87"/>
                  <a:pt x="266" y="87"/>
                </a:cubicBezTo>
                <a:cubicBezTo>
                  <a:pt x="269" y="77"/>
                  <a:pt x="269" y="77"/>
                  <a:pt x="269" y="77"/>
                </a:cubicBezTo>
                <a:cubicBezTo>
                  <a:pt x="239" y="77"/>
                  <a:pt x="239" y="77"/>
                  <a:pt x="239" y="77"/>
                </a:cubicBezTo>
                <a:cubicBezTo>
                  <a:pt x="237" y="87"/>
                  <a:pt x="237" y="87"/>
                  <a:pt x="237" y="87"/>
                </a:cubicBezTo>
                <a:cubicBezTo>
                  <a:pt x="222" y="87"/>
                  <a:pt x="222" y="87"/>
                  <a:pt x="222" y="87"/>
                </a:cubicBezTo>
                <a:cubicBezTo>
                  <a:pt x="222" y="85"/>
                  <a:pt x="222" y="85"/>
                  <a:pt x="222" y="85"/>
                </a:cubicBezTo>
                <a:cubicBezTo>
                  <a:pt x="223" y="84"/>
                  <a:pt x="223" y="83"/>
                  <a:pt x="223" y="81"/>
                </a:cubicBezTo>
                <a:cubicBezTo>
                  <a:pt x="226" y="71"/>
                  <a:pt x="233" y="60"/>
                  <a:pt x="244" y="60"/>
                </a:cubicBezTo>
                <a:cubicBezTo>
                  <a:pt x="249" y="60"/>
                  <a:pt x="254" y="62"/>
                  <a:pt x="253" y="69"/>
                </a:cubicBezTo>
                <a:cubicBezTo>
                  <a:pt x="271" y="69"/>
                  <a:pt x="271" y="69"/>
                  <a:pt x="271" y="69"/>
                </a:cubicBezTo>
                <a:cubicBezTo>
                  <a:pt x="272" y="66"/>
                  <a:pt x="273" y="61"/>
                  <a:pt x="269" y="56"/>
                </a:cubicBezTo>
                <a:cubicBezTo>
                  <a:pt x="266" y="51"/>
                  <a:pt x="258" y="48"/>
                  <a:pt x="248" y="48"/>
                </a:cubicBezTo>
                <a:cubicBezTo>
                  <a:pt x="241" y="48"/>
                  <a:pt x="231" y="50"/>
                  <a:pt x="222" y="55"/>
                </a:cubicBezTo>
                <a:cubicBezTo>
                  <a:pt x="222" y="2"/>
                  <a:pt x="222" y="2"/>
                  <a:pt x="222" y="2"/>
                </a:cubicBezTo>
                <a:cubicBezTo>
                  <a:pt x="281" y="2"/>
                  <a:pt x="281" y="2"/>
                  <a:pt x="281" y="2"/>
                </a:cubicBezTo>
                <a:cubicBezTo>
                  <a:pt x="281" y="87"/>
                  <a:pt x="281" y="87"/>
                  <a:pt x="281" y="87"/>
                </a:cubicBezTo>
                <a:cubicBezTo>
                  <a:pt x="281" y="87"/>
                  <a:pt x="281" y="87"/>
                  <a:pt x="281" y="87"/>
                </a:cubicBezTo>
                <a:close/>
                <a:moveTo>
                  <a:pt x="246" y="101"/>
                </a:moveTo>
                <a:cubicBezTo>
                  <a:pt x="243" y="102"/>
                  <a:pt x="240" y="102"/>
                  <a:pt x="237" y="102"/>
                </a:cubicBezTo>
                <a:cubicBezTo>
                  <a:pt x="228" y="102"/>
                  <a:pt x="222" y="98"/>
                  <a:pt x="222" y="89"/>
                </a:cubicBezTo>
                <a:cubicBezTo>
                  <a:pt x="249" y="89"/>
                  <a:pt x="249" y="89"/>
                  <a:pt x="249" y="89"/>
                </a:cubicBezTo>
                <a:cubicBezTo>
                  <a:pt x="246" y="101"/>
                  <a:pt x="246" y="101"/>
                  <a:pt x="246" y="101"/>
                </a:cubicBezTo>
                <a:cubicBezTo>
                  <a:pt x="246" y="101"/>
                  <a:pt x="246" y="101"/>
                  <a:pt x="246" y="101"/>
                </a:cubicBezTo>
                <a:close/>
                <a:moveTo>
                  <a:pt x="213" y="53"/>
                </a:moveTo>
                <a:cubicBezTo>
                  <a:pt x="213" y="65"/>
                  <a:pt x="213" y="65"/>
                  <a:pt x="213" y="65"/>
                </a:cubicBezTo>
                <a:cubicBezTo>
                  <a:pt x="209" y="71"/>
                  <a:pt x="206" y="77"/>
                  <a:pt x="205" y="82"/>
                </a:cubicBezTo>
                <a:cubicBezTo>
                  <a:pt x="204" y="83"/>
                  <a:pt x="204" y="85"/>
                  <a:pt x="204" y="87"/>
                </a:cubicBezTo>
                <a:cubicBezTo>
                  <a:pt x="195" y="87"/>
                  <a:pt x="195" y="87"/>
                  <a:pt x="195" y="87"/>
                </a:cubicBezTo>
                <a:cubicBezTo>
                  <a:pt x="203" y="52"/>
                  <a:pt x="203" y="52"/>
                  <a:pt x="203" y="52"/>
                </a:cubicBezTo>
                <a:cubicBezTo>
                  <a:pt x="178" y="52"/>
                  <a:pt x="178" y="52"/>
                  <a:pt x="178" y="52"/>
                </a:cubicBezTo>
                <a:cubicBezTo>
                  <a:pt x="156" y="87"/>
                  <a:pt x="156" y="87"/>
                  <a:pt x="156" y="87"/>
                </a:cubicBezTo>
                <a:cubicBezTo>
                  <a:pt x="154" y="87"/>
                  <a:pt x="154" y="87"/>
                  <a:pt x="154" y="87"/>
                </a:cubicBezTo>
                <a:cubicBezTo>
                  <a:pt x="154" y="2"/>
                  <a:pt x="154" y="2"/>
                  <a:pt x="154" y="2"/>
                </a:cubicBezTo>
                <a:cubicBezTo>
                  <a:pt x="213" y="2"/>
                  <a:pt x="213" y="2"/>
                  <a:pt x="213" y="2"/>
                </a:cubicBezTo>
                <a:cubicBezTo>
                  <a:pt x="213" y="53"/>
                  <a:pt x="213" y="53"/>
                  <a:pt x="213" y="53"/>
                </a:cubicBezTo>
                <a:cubicBezTo>
                  <a:pt x="213" y="53"/>
                  <a:pt x="213" y="53"/>
                  <a:pt x="213" y="53"/>
                </a:cubicBezTo>
                <a:close/>
                <a:moveTo>
                  <a:pt x="180" y="87"/>
                </a:moveTo>
                <a:cubicBezTo>
                  <a:pt x="171" y="87"/>
                  <a:pt x="171" y="87"/>
                  <a:pt x="171" y="87"/>
                </a:cubicBezTo>
                <a:cubicBezTo>
                  <a:pt x="185" y="66"/>
                  <a:pt x="185" y="66"/>
                  <a:pt x="185" y="66"/>
                </a:cubicBezTo>
                <a:cubicBezTo>
                  <a:pt x="180" y="87"/>
                  <a:pt x="180" y="87"/>
                  <a:pt x="180" y="87"/>
                </a:cubicBezTo>
                <a:cubicBezTo>
                  <a:pt x="180" y="87"/>
                  <a:pt x="180" y="87"/>
                  <a:pt x="180" y="87"/>
                </a:cubicBezTo>
                <a:close/>
                <a:moveTo>
                  <a:pt x="145" y="52"/>
                </a:moveTo>
                <a:cubicBezTo>
                  <a:pt x="130" y="52"/>
                  <a:pt x="130" y="52"/>
                  <a:pt x="130" y="52"/>
                </a:cubicBezTo>
                <a:cubicBezTo>
                  <a:pt x="120" y="87"/>
                  <a:pt x="120" y="87"/>
                  <a:pt x="120" y="87"/>
                </a:cubicBezTo>
                <a:cubicBezTo>
                  <a:pt x="104" y="87"/>
                  <a:pt x="104" y="87"/>
                  <a:pt x="104" y="87"/>
                </a:cubicBezTo>
                <a:cubicBezTo>
                  <a:pt x="112" y="84"/>
                  <a:pt x="117" y="78"/>
                  <a:pt x="119" y="70"/>
                </a:cubicBezTo>
                <a:cubicBezTo>
                  <a:pt x="120" y="64"/>
                  <a:pt x="119" y="59"/>
                  <a:pt x="117" y="56"/>
                </a:cubicBezTo>
                <a:cubicBezTo>
                  <a:pt x="113" y="51"/>
                  <a:pt x="105" y="52"/>
                  <a:pt x="98" y="52"/>
                </a:cubicBezTo>
                <a:cubicBezTo>
                  <a:pt x="97" y="52"/>
                  <a:pt x="86" y="52"/>
                  <a:pt x="86" y="52"/>
                </a:cubicBezTo>
                <a:cubicBezTo>
                  <a:pt x="86" y="2"/>
                  <a:pt x="86" y="2"/>
                  <a:pt x="86" y="2"/>
                </a:cubicBezTo>
                <a:cubicBezTo>
                  <a:pt x="145" y="2"/>
                  <a:pt x="145" y="2"/>
                  <a:pt x="145" y="2"/>
                </a:cubicBezTo>
                <a:cubicBezTo>
                  <a:pt x="145" y="52"/>
                  <a:pt x="145" y="52"/>
                  <a:pt x="145" y="52"/>
                </a:cubicBezTo>
                <a:cubicBezTo>
                  <a:pt x="145" y="52"/>
                  <a:pt x="145" y="52"/>
                  <a:pt x="145" y="52"/>
                </a:cubicBezTo>
                <a:close/>
                <a:moveTo>
                  <a:pt x="135" y="87"/>
                </a:moveTo>
                <a:cubicBezTo>
                  <a:pt x="141" y="65"/>
                  <a:pt x="141" y="65"/>
                  <a:pt x="141" y="65"/>
                </a:cubicBezTo>
                <a:cubicBezTo>
                  <a:pt x="142" y="87"/>
                  <a:pt x="142" y="87"/>
                  <a:pt x="142" y="87"/>
                </a:cubicBezTo>
                <a:cubicBezTo>
                  <a:pt x="135" y="87"/>
                  <a:pt x="135" y="87"/>
                  <a:pt x="135" y="87"/>
                </a:cubicBezTo>
                <a:cubicBezTo>
                  <a:pt x="135" y="87"/>
                  <a:pt x="135" y="87"/>
                  <a:pt x="135" y="87"/>
                </a:cubicBezTo>
                <a:close/>
                <a:moveTo>
                  <a:pt x="93" y="79"/>
                </a:moveTo>
                <a:cubicBezTo>
                  <a:pt x="93" y="79"/>
                  <a:pt x="93" y="79"/>
                  <a:pt x="93" y="79"/>
                </a:cubicBezTo>
                <a:cubicBezTo>
                  <a:pt x="92" y="79"/>
                  <a:pt x="91" y="79"/>
                  <a:pt x="91" y="79"/>
                </a:cubicBezTo>
                <a:cubicBezTo>
                  <a:pt x="90" y="79"/>
                  <a:pt x="89" y="79"/>
                  <a:pt x="89" y="79"/>
                </a:cubicBezTo>
                <a:cubicBezTo>
                  <a:pt x="85" y="79"/>
                  <a:pt x="85" y="79"/>
                  <a:pt x="85" y="79"/>
                </a:cubicBezTo>
                <a:cubicBezTo>
                  <a:pt x="87" y="72"/>
                  <a:pt x="87" y="72"/>
                  <a:pt x="87" y="72"/>
                </a:cubicBezTo>
                <a:cubicBezTo>
                  <a:pt x="87" y="69"/>
                  <a:pt x="87" y="69"/>
                  <a:pt x="87" y="69"/>
                </a:cubicBezTo>
                <a:cubicBezTo>
                  <a:pt x="89" y="62"/>
                  <a:pt x="89" y="62"/>
                  <a:pt x="89" y="62"/>
                </a:cubicBezTo>
                <a:cubicBezTo>
                  <a:pt x="90" y="62"/>
                  <a:pt x="91" y="62"/>
                  <a:pt x="92" y="62"/>
                </a:cubicBezTo>
                <a:cubicBezTo>
                  <a:pt x="95" y="62"/>
                  <a:pt x="95" y="62"/>
                  <a:pt x="95" y="62"/>
                </a:cubicBezTo>
                <a:cubicBezTo>
                  <a:pt x="100" y="62"/>
                  <a:pt x="103" y="62"/>
                  <a:pt x="104" y="63"/>
                </a:cubicBezTo>
                <a:cubicBezTo>
                  <a:pt x="105" y="65"/>
                  <a:pt x="105" y="67"/>
                  <a:pt x="104" y="70"/>
                </a:cubicBezTo>
                <a:cubicBezTo>
                  <a:pt x="102" y="75"/>
                  <a:pt x="100" y="78"/>
                  <a:pt x="93" y="79"/>
                </a:cubicBezTo>
                <a:moveTo>
                  <a:pt x="76" y="55"/>
                </a:moveTo>
                <a:cubicBezTo>
                  <a:pt x="75" y="58"/>
                  <a:pt x="75" y="58"/>
                  <a:pt x="75" y="58"/>
                </a:cubicBezTo>
                <a:cubicBezTo>
                  <a:pt x="67" y="86"/>
                  <a:pt x="67" y="86"/>
                  <a:pt x="67" y="86"/>
                </a:cubicBezTo>
                <a:cubicBezTo>
                  <a:pt x="67" y="87"/>
                  <a:pt x="67" y="87"/>
                  <a:pt x="67" y="87"/>
                </a:cubicBezTo>
                <a:cubicBezTo>
                  <a:pt x="39" y="87"/>
                  <a:pt x="39" y="87"/>
                  <a:pt x="39" y="87"/>
                </a:cubicBezTo>
                <a:cubicBezTo>
                  <a:pt x="37" y="82"/>
                  <a:pt x="37" y="82"/>
                  <a:pt x="37" y="82"/>
                </a:cubicBezTo>
                <a:cubicBezTo>
                  <a:pt x="67" y="52"/>
                  <a:pt x="67" y="52"/>
                  <a:pt x="67" y="52"/>
                </a:cubicBezTo>
                <a:cubicBezTo>
                  <a:pt x="48" y="52"/>
                  <a:pt x="48" y="52"/>
                  <a:pt x="48" y="52"/>
                </a:cubicBezTo>
                <a:cubicBezTo>
                  <a:pt x="25" y="77"/>
                  <a:pt x="25" y="77"/>
                  <a:pt x="25" y="77"/>
                </a:cubicBezTo>
                <a:cubicBezTo>
                  <a:pt x="32" y="52"/>
                  <a:pt x="32" y="52"/>
                  <a:pt x="32" y="52"/>
                </a:cubicBezTo>
                <a:cubicBezTo>
                  <a:pt x="18" y="52"/>
                  <a:pt x="18" y="52"/>
                  <a:pt x="18" y="52"/>
                </a:cubicBezTo>
                <a:cubicBezTo>
                  <a:pt x="18" y="2"/>
                  <a:pt x="18" y="2"/>
                  <a:pt x="18" y="2"/>
                </a:cubicBezTo>
                <a:cubicBezTo>
                  <a:pt x="76" y="2"/>
                  <a:pt x="76" y="2"/>
                  <a:pt x="76" y="2"/>
                </a:cubicBezTo>
                <a:cubicBezTo>
                  <a:pt x="76" y="55"/>
                  <a:pt x="76" y="55"/>
                  <a:pt x="76" y="55"/>
                </a:cubicBezTo>
                <a:cubicBezTo>
                  <a:pt x="76" y="55"/>
                  <a:pt x="76" y="55"/>
                  <a:pt x="76" y="55"/>
                </a:cubicBezTo>
                <a:close/>
                <a:moveTo>
                  <a:pt x="22" y="87"/>
                </a:moveTo>
                <a:cubicBezTo>
                  <a:pt x="22" y="87"/>
                  <a:pt x="22" y="87"/>
                  <a:pt x="22" y="87"/>
                </a:cubicBezTo>
                <a:cubicBezTo>
                  <a:pt x="22" y="87"/>
                  <a:pt x="22" y="87"/>
                  <a:pt x="22" y="87"/>
                </a:cubicBezTo>
                <a:cubicBezTo>
                  <a:pt x="22" y="87"/>
                  <a:pt x="22" y="87"/>
                  <a:pt x="22" y="87"/>
                </a:cubicBezTo>
                <a:cubicBezTo>
                  <a:pt x="22" y="87"/>
                  <a:pt x="22" y="87"/>
                  <a:pt x="22" y="87"/>
                </a:cubicBezTo>
                <a:close/>
                <a:moveTo>
                  <a:pt x="220" y="0"/>
                </a:moveTo>
                <a:cubicBezTo>
                  <a:pt x="220" y="57"/>
                  <a:pt x="220" y="57"/>
                  <a:pt x="220" y="57"/>
                </a:cubicBezTo>
                <a:cubicBezTo>
                  <a:pt x="218" y="59"/>
                  <a:pt x="216" y="60"/>
                  <a:pt x="215" y="62"/>
                </a:cubicBezTo>
                <a:cubicBezTo>
                  <a:pt x="215" y="0"/>
                  <a:pt x="215" y="0"/>
                  <a:pt x="215" y="0"/>
                </a:cubicBezTo>
                <a:cubicBezTo>
                  <a:pt x="152" y="0"/>
                  <a:pt x="152" y="0"/>
                  <a:pt x="152" y="0"/>
                </a:cubicBezTo>
                <a:cubicBezTo>
                  <a:pt x="152" y="52"/>
                  <a:pt x="152" y="52"/>
                  <a:pt x="152" y="52"/>
                </a:cubicBezTo>
                <a:cubicBezTo>
                  <a:pt x="147" y="52"/>
                  <a:pt x="147" y="52"/>
                  <a:pt x="147" y="52"/>
                </a:cubicBezTo>
                <a:cubicBezTo>
                  <a:pt x="147" y="0"/>
                  <a:pt x="147" y="0"/>
                  <a:pt x="147" y="0"/>
                </a:cubicBezTo>
                <a:cubicBezTo>
                  <a:pt x="84" y="0"/>
                  <a:pt x="84" y="0"/>
                  <a:pt x="84" y="0"/>
                </a:cubicBezTo>
                <a:cubicBezTo>
                  <a:pt x="84" y="52"/>
                  <a:pt x="84" y="52"/>
                  <a:pt x="84" y="52"/>
                </a:cubicBezTo>
                <a:cubicBezTo>
                  <a:pt x="79" y="52"/>
                  <a:pt x="79" y="52"/>
                  <a:pt x="79" y="52"/>
                </a:cubicBezTo>
                <a:cubicBezTo>
                  <a:pt x="79" y="0"/>
                  <a:pt x="79" y="0"/>
                  <a:pt x="79" y="0"/>
                </a:cubicBezTo>
                <a:cubicBezTo>
                  <a:pt x="16" y="0"/>
                  <a:pt x="16" y="0"/>
                  <a:pt x="16" y="0"/>
                </a:cubicBezTo>
                <a:cubicBezTo>
                  <a:pt x="16" y="59"/>
                  <a:pt x="16" y="59"/>
                  <a:pt x="16" y="59"/>
                </a:cubicBezTo>
                <a:cubicBezTo>
                  <a:pt x="0" y="113"/>
                  <a:pt x="0" y="113"/>
                  <a:pt x="0" y="113"/>
                </a:cubicBezTo>
                <a:cubicBezTo>
                  <a:pt x="14" y="113"/>
                  <a:pt x="14" y="113"/>
                  <a:pt x="14" y="113"/>
                </a:cubicBezTo>
                <a:cubicBezTo>
                  <a:pt x="21" y="89"/>
                  <a:pt x="21" y="89"/>
                  <a:pt x="21" y="89"/>
                </a:cubicBezTo>
                <a:cubicBezTo>
                  <a:pt x="23" y="89"/>
                  <a:pt x="23" y="89"/>
                  <a:pt x="23" y="89"/>
                </a:cubicBezTo>
                <a:cubicBezTo>
                  <a:pt x="35" y="113"/>
                  <a:pt x="35" y="113"/>
                  <a:pt x="35" y="113"/>
                </a:cubicBezTo>
                <a:cubicBezTo>
                  <a:pt x="52" y="113"/>
                  <a:pt x="52" y="113"/>
                  <a:pt x="52" y="113"/>
                </a:cubicBezTo>
                <a:cubicBezTo>
                  <a:pt x="40" y="89"/>
                  <a:pt x="40" y="89"/>
                  <a:pt x="40" y="89"/>
                </a:cubicBezTo>
                <a:cubicBezTo>
                  <a:pt x="66" y="89"/>
                  <a:pt x="66" y="89"/>
                  <a:pt x="66" y="89"/>
                </a:cubicBezTo>
                <a:cubicBezTo>
                  <a:pt x="59" y="113"/>
                  <a:pt x="59" y="113"/>
                  <a:pt x="59" y="113"/>
                </a:cubicBezTo>
                <a:cubicBezTo>
                  <a:pt x="74" y="113"/>
                  <a:pt x="74" y="113"/>
                  <a:pt x="74" y="113"/>
                </a:cubicBezTo>
                <a:cubicBezTo>
                  <a:pt x="81" y="89"/>
                  <a:pt x="81" y="89"/>
                  <a:pt x="81" y="89"/>
                </a:cubicBezTo>
                <a:cubicBezTo>
                  <a:pt x="85" y="89"/>
                  <a:pt x="85" y="89"/>
                  <a:pt x="85" y="89"/>
                </a:cubicBezTo>
                <a:cubicBezTo>
                  <a:pt x="85" y="89"/>
                  <a:pt x="85" y="89"/>
                  <a:pt x="85" y="89"/>
                </a:cubicBezTo>
                <a:cubicBezTo>
                  <a:pt x="90" y="89"/>
                  <a:pt x="90" y="89"/>
                  <a:pt x="90" y="89"/>
                </a:cubicBezTo>
                <a:cubicBezTo>
                  <a:pt x="90" y="89"/>
                  <a:pt x="90" y="89"/>
                  <a:pt x="90" y="89"/>
                </a:cubicBezTo>
                <a:cubicBezTo>
                  <a:pt x="119" y="89"/>
                  <a:pt x="119" y="89"/>
                  <a:pt x="119" y="89"/>
                </a:cubicBezTo>
                <a:cubicBezTo>
                  <a:pt x="112" y="113"/>
                  <a:pt x="112" y="113"/>
                  <a:pt x="112" y="113"/>
                </a:cubicBezTo>
                <a:cubicBezTo>
                  <a:pt x="128" y="113"/>
                  <a:pt x="128" y="113"/>
                  <a:pt x="128" y="113"/>
                </a:cubicBezTo>
                <a:cubicBezTo>
                  <a:pt x="135" y="89"/>
                  <a:pt x="135" y="89"/>
                  <a:pt x="135" y="89"/>
                </a:cubicBezTo>
                <a:cubicBezTo>
                  <a:pt x="142" y="89"/>
                  <a:pt x="142" y="89"/>
                  <a:pt x="142" y="89"/>
                </a:cubicBezTo>
                <a:cubicBezTo>
                  <a:pt x="142" y="113"/>
                  <a:pt x="142" y="113"/>
                  <a:pt x="142" y="113"/>
                </a:cubicBezTo>
                <a:cubicBezTo>
                  <a:pt x="155" y="113"/>
                  <a:pt x="155" y="113"/>
                  <a:pt x="155" y="113"/>
                </a:cubicBezTo>
                <a:cubicBezTo>
                  <a:pt x="170" y="89"/>
                  <a:pt x="170" y="89"/>
                  <a:pt x="170" y="89"/>
                </a:cubicBezTo>
                <a:cubicBezTo>
                  <a:pt x="180" y="89"/>
                  <a:pt x="180" y="89"/>
                  <a:pt x="180" y="89"/>
                </a:cubicBezTo>
                <a:cubicBezTo>
                  <a:pt x="175" y="113"/>
                  <a:pt x="175" y="113"/>
                  <a:pt x="175" y="113"/>
                </a:cubicBezTo>
                <a:cubicBezTo>
                  <a:pt x="190" y="113"/>
                  <a:pt x="190" y="113"/>
                  <a:pt x="190" y="113"/>
                </a:cubicBezTo>
                <a:cubicBezTo>
                  <a:pt x="195" y="89"/>
                  <a:pt x="195" y="89"/>
                  <a:pt x="195" y="89"/>
                </a:cubicBezTo>
                <a:cubicBezTo>
                  <a:pt x="204" y="89"/>
                  <a:pt x="204" y="89"/>
                  <a:pt x="204" y="89"/>
                </a:cubicBezTo>
                <a:cubicBezTo>
                  <a:pt x="203" y="96"/>
                  <a:pt x="205" y="103"/>
                  <a:pt x="210" y="108"/>
                </a:cubicBezTo>
                <a:cubicBezTo>
                  <a:pt x="216" y="113"/>
                  <a:pt x="225" y="114"/>
                  <a:pt x="232" y="114"/>
                </a:cubicBezTo>
                <a:cubicBezTo>
                  <a:pt x="241" y="114"/>
                  <a:pt x="251" y="113"/>
                  <a:pt x="260" y="111"/>
                </a:cubicBezTo>
                <a:cubicBezTo>
                  <a:pt x="266" y="89"/>
                  <a:pt x="266" y="89"/>
                  <a:pt x="266" y="89"/>
                </a:cubicBezTo>
                <a:cubicBezTo>
                  <a:pt x="283" y="89"/>
                  <a:pt x="283" y="89"/>
                  <a:pt x="283" y="89"/>
                </a:cubicBezTo>
                <a:cubicBezTo>
                  <a:pt x="283" y="0"/>
                  <a:pt x="283" y="0"/>
                  <a:pt x="283" y="0"/>
                </a:cubicBezTo>
                <a:cubicBezTo>
                  <a:pt x="220" y="0"/>
                  <a:pt x="220" y="0"/>
                  <a:pt x="220" y="0"/>
                </a:cubicBezTo>
                <a:cubicBezTo>
                  <a:pt x="220" y="0"/>
                  <a:pt x="220" y="0"/>
                  <a:pt x="220" y="0"/>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noProof="0" dirty="0"/>
          </a:p>
        </p:txBody>
      </p:sp>
    </p:spTree>
    <p:extLst>
      <p:ext uri="{BB962C8B-B14F-4D97-AF65-F5344CB8AC3E}">
        <p14:creationId xmlns:p14="http://schemas.microsoft.com/office/powerpoint/2010/main" val="3521449419"/>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20" r:id="rId3"/>
    <p:sldLayoutId id="2147483718" r:id="rId4"/>
    <p:sldLayoutId id="2147483719" r:id="rId5"/>
    <p:sldLayoutId id="2147483715" r:id="rId6"/>
    <p:sldLayoutId id="2147483666" r:id="rId7"/>
    <p:sldLayoutId id="2147483712" r:id="rId8"/>
    <p:sldLayoutId id="2147483664" r:id="rId9"/>
    <p:sldLayoutId id="2147483713" r:id="rId10"/>
    <p:sldLayoutId id="2147483689" r:id="rId11"/>
    <p:sldLayoutId id="2147483690" r:id="rId12"/>
    <p:sldLayoutId id="2147483691" r:id="rId13"/>
    <p:sldLayoutId id="2147483692" r:id="rId14"/>
    <p:sldLayoutId id="2147483693" r:id="rId15"/>
    <p:sldLayoutId id="2147483701" r:id="rId16"/>
    <p:sldLayoutId id="2147483697" r:id="rId17"/>
    <p:sldLayoutId id="2147483698" r:id="rId18"/>
    <p:sldLayoutId id="2147483699" r:id="rId19"/>
    <p:sldLayoutId id="2147483700" r:id="rId20"/>
    <p:sldLayoutId id="2147483682" r:id="rId21"/>
    <p:sldLayoutId id="2147483684" r:id="rId22"/>
    <p:sldLayoutId id="2147483667" r:id="rId23"/>
    <p:sldLayoutId id="2147483721" r:id="rId24"/>
    <p:sldLayoutId id="2147483723" r:id="rId25"/>
    <p:sldLayoutId id="2147483724" r:id="rId26"/>
    <p:sldLayoutId id="2147483725" r:id="rId27"/>
    <p:sldLayoutId id="2147483726" r:id="rId28"/>
  </p:sldLayoutIdLst>
  <p:txStyles>
    <p:titleStyle>
      <a:lvl1pPr algn="l" defTabSz="914400" rtl="0" eaLnBrk="1" latinLnBrk="0" hangingPunct="1">
        <a:lnSpc>
          <a:spcPct val="90000"/>
        </a:lnSpc>
        <a:spcBef>
          <a:spcPct val="0"/>
        </a:spcBef>
        <a:buNone/>
        <a:defRPr sz="3200" kern="1200">
          <a:solidFill>
            <a:schemeClr val="tx2"/>
          </a:solidFill>
          <a:latin typeface="+mn-lt"/>
          <a:ea typeface="+mj-ea"/>
          <a:cs typeface="+mj-cs"/>
        </a:defRPr>
      </a:lvl1pPr>
    </p:titleStyle>
    <p:body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02" userDrawn="1">
          <p15:clr>
            <a:srgbClr val="F26B43"/>
          </p15:clr>
        </p15:guide>
        <p15:guide id="2" pos="627" userDrawn="1">
          <p15:clr>
            <a:srgbClr val="F26B43"/>
          </p15:clr>
        </p15:guide>
        <p15:guide id="3" pos="7055" userDrawn="1">
          <p15:clr>
            <a:srgbClr val="F26B43"/>
          </p15:clr>
        </p15:guide>
        <p15:guide id="4" orient="horz" pos="833" userDrawn="1">
          <p15:clr>
            <a:srgbClr val="F26B43"/>
          </p15:clr>
        </p15:guide>
        <p15:guide id="5" orient="horz" pos="608" userDrawn="1">
          <p15:clr>
            <a:srgbClr val="F26B43"/>
          </p15:clr>
        </p15:guide>
        <p15:guide id="6" orient="horz" pos="27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6" Type="http://schemas.openxmlformats.org/officeDocument/2006/relationships/hyperlink" Target="http://aka.ms/cyberpaw" TargetMode="External"/><Relationship Id="rId117" Type="http://schemas.openxmlformats.org/officeDocument/2006/relationships/hyperlink" Target="https://azure.microsoft.com/en-us/services/expressroute/" TargetMode="External"/><Relationship Id="rId21" Type="http://schemas.openxmlformats.org/officeDocument/2006/relationships/hyperlink" Target="https://docs.microsoft.com/en-us/azure/active-directory/" TargetMode="External"/><Relationship Id="rId42" Type="http://schemas.openxmlformats.org/officeDocument/2006/relationships/image" Target="../media/image87.png"/><Relationship Id="rId47" Type="http://schemas.openxmlformats.org/officeDocument/2006/relationships/hyperlink" Target="https://msdn.microsoft.com/en-us/library/dn948096.aspx" TargetMode="External"/><Relationship Id="rId63" Type="http://schemas.openxmlformats.org/officeDocument/2006/relationships/hyperlink" Target="https://docs.microsoft.com/en-us/azure/security-center/security-center-adaptive-application" TargetMode="External"/><Relationship Id="rId68" Type="http://schemas.openxmlformats.org/officeDocument/2006/relationships/hyperlink" Target="https://docs.microsoft.com/en-us/windows/security/identity-protection/hello-for-business/hello-identity-verification" TargetMode="External"/><Relationship Id="rId84" Type="http://schemas.openxmlformats.org/officeDocument/2006/relationships/image" Target="../media/image100.png"/><Relationship Id="rId89" Type="http://schemas.openxmlformats.org/officeDocument/2006/relationships/hyperlink" Target="https://docs.microsoft.com/en-us/azure/information-protection/deploy-use/deploy-aip-scanner" TargetMode="External"/><Relationship Id="rId112" Type="http://schemas.openxmlformats.org/officeDocument/2006/relationships/image" Target="../media/image113.png"/><Relationship Id="rId16" Type="http://schemas.openxmlformats.org/officeDocument/2006/relationships/hyperlink" Target="https://blogs.office.com/2015/04/21/announcing-customer-lockbox-for-office-365/" TargetMode="External"/><Relationship Id="rId107" Type="http://schemas.openxmlformats.org/officeDocument/2006/relationships/hyperlink" Target="https://www.microsoft.com/en-us/WindowsForBusiness/Windows-security" TargetMode="External"/><Relationship Id="rId11" Type="http://schemas.openxmlformats.org/officeDocument/2006/relationships/image" Target="../media/image74.png"/><Relationship Id="rId32" Type="http://schemas.openxmlformats.org/officeDocument/2006/relationships/image" Target="../media/image83.png"/><Relationship Id="rId37" Type="http://schemas.openxmlformats.org/officeDocument/2006/relationships/hyperlink" Target="https://developer.microsoft.com/en-us/windows/iot" TargetMode="External"/><Relationship Id="rId53" Type="http://schemas.openxmlformats.org/officeDocument/2006/relationships/hyperlink" Target="https://docs.microsoft.com/en-us/azure/security-center/security-center-just-in-time" TargetMode="External"/><Relationship Id="rId58" Type="http://schemas.openxmlformats.org/officeDocument/2006/relationships/hyperlink" Target="https://support.office.com/en-us/article/Office-365-ATP-for-SharePoint-OneDrive-and-Microsoft-Teams-26261670-db33-4c53-b125-af0662c34607" TargetMode="External"/><Relationship Id="rId74" Type="http://schemas.openxmlformats.org/officeDocument/2006/relationships/image" Target="../media/image96.png"/><Relationship Id="rId79" Type="http://schemas.openxmlformats.org/officeDocument/2006/relationships/hyperlink" Target="https://www.microsoft.com/en-us/cloud-platform/azure-information-protection" TargetMode="External"/><Relationship Id="rId102" Type="http://schemas.openxmlformats.org/officeDocument/2006/relationships/hyperlink" Target="https://docs.microsoft.com/en-us/azure/azure-policy/azure-policy-introduction" TargetMode="External"/><Relationship Id="rId123" Type="http://schemas.openxmlformats.org/officeDocument/2006/relationships/hyperlink" Target="https://docs.microsoft.com/en-us/azure/active-directory/active-directory-conditional-access-azure-portal" TargetMode="External"/><Relationship Id="rId128" Type="http://schemas.openxmlformats.org/officeDocument/2006/relationships/hyperlink" Target="https://support.office.com/en-us/article/Manage-data-governance-in-Office-365-48064107-fed2-4db0-9e5c-aa5ddd5ccb09" TargetMode="External"/><Relationship Id="rId5" Type="http://schemas.openxmlformats.org/officeDocument/2006/relationships/image" Target="../media/image71.png"/><Relationship Id="rId90" Type="http://schemas.openxmlformats.org/officeDocument/2006/relationships/hyperlink" Target="https://docs.microsoft.com/en-us/azure/key-vault/key-vault-overview" TargetMode="External"/><Relationship Id="rId95" Type="http://schemas.openxmlformats.org/officeDocument/2006/relationships/hyperlink" Target="https://docs.microsoft.com/en-us/azure/security/azure-security-antimalware" TargetMode="External"/><Relationship Id="rId19" Type="http://schemas.openxmlformats.org/officeDocument/2006/relationships/hyperlink" Target="https://aka.ms/O365SecRoadmap" TargetMode="External"/><Relationship Id="rId14" Type="http://schemas.openxmlformats.org/officeDocument/2006/relationships/image" Target="../media/image77.png"/><Relationship Id="rId22" Type="http://schemas.openxmlformats.org/officeDocument/2006/relationships/hyperlink" Target="https://aka.ms/cyberpaw" TargetMode="External"/><Relationship Id="rId27" Type="http://schemas.openxmlformats.org/officeDocument/2006/relationships/hyperlink" Target="https://azure.microsoft.com/en-us/marketplace/" TargetMode="External"/><Relationship Id="rId30" Type="http://schemas.openxmlformats.org/officeDocument/2006/relationships/image" Target="../media/image81.png"/><Relationship Id="rId35" Type="http://schemas.openxmlformats.org/officeDocument/2006/relationships/image" Target="../media/image86.png"/><Relationship Id="rId43" Type="http://schemas.openxmlformats.org/officeDocument/2006/relationships/hyperlink" Target="https://www.microsoft.com/en-us/cloud-platform/cloud-app-security" TargetMode="External"/><Relationship Id="rId48" Type="http://schemas.openxmlformats.org/officeDocument/2006/relationships/hyperlink" Target="https://azure.microsoft.com/en-us/blog/introducing-sql-information-protection-for-azure-sql-database-and-on-premises-sql-server/" TargetMode="External"/><Relationship Id="rId56" Type="http://schemas.openxmlformats.org/officeDocument/2006/relationships/hyperlink" Target="https://www.microsoft.com/en-us/microsoftservices/campaigns/cybersecurity-protection.aspx#stage-3" TargetMode="External"/><Relationship Id="rId64" Type="http://schemas.openxmlformats.org/officeDocument/2006/relationships/hyperlink" Target="https://docs.microsoft.com/en-us/azure/active-directory/authentication/multi-factor-authentication" TargetMode="External"/><Relationship Id="rId69" Type="http://schemas.openxmlformats.org/officeDocument/2006/relationships/image" Target="../media/image94.jpeg"/><Relationship Id="rId77" Type="http://schemas.openxmlformats.org/officeDocument/2006/relationships/hyperlink" Target="https://azure.microsoft.com/en-us/blog/introducing-microsoft-azure-sphere-secure-and-power-the-intelligent-edge/" TargetMode="External"/><Relationship Id="rId100" Type="http://schemas.openxmlformats.org/officeDocument/2006/relationships/hyperlink" Target="https://azure.microsoft.com/en-us/services/site-recovery/" TargetMode="External"/><Relationship Id="rId105" Type="http://schemas.openxmlformats.org/officeDocument/2006/relationships/hyperlink" Target="https://technet.microsoft.com/en-us/itpro/windows/keep-secure/windows-10-security-guide" TargetMode="External"/><Relationship Id="rId113" Type="http://schemas.openxmlformats.org/officeDocument/2006/relationships/image" Target="../media/image114.png"/><Relationship Id="rId118" Type="http://schemas.openxmlformats.org/officeDocument/2006/relationships/image" Target="../media/image115.png"/><Relationship Id="rId126" Type="http://schemas.openxmlformats.org/officeDocument/2006/relationships/hyperlink" Target="https://azure.microsoft.com/en-us/blog/security-and-compliance-in-azure-stack/" TargetMode="External"/><Relationship Id="rId8" Type="http://schemas.openxmlformats.org/officeDocument/2006/relationships/image" Target="../media/image28.svg"/><Relationship Id="rId51" Type="http://schemas.openxmlformats.org/officeDocument/2006/relationships/hyperlink" Target="https://www.microsoft.com/en-us/cloud-platform/microsoft-intune" TargetMode="External"/><Relationship Id="rId72" Type="http://schemas.openxmlformats.org/officeDocument/2006/relationships/image" Target="../media/image95.png"/><Relationship Id="rId80" Type="http://schemas.openxmlformats.org/officeDocument/2006/relationships/hyperlink" Target="https://blogs.technet.microsoft.com/enterprisemobility/2016/08/10/azure-information-protection-with-hyok-hold-your-own-key/" TargetMode="External"/><Relationship Id="rId85" Type="http://schemas.openxmlformats.org/officeDocument/2006/relationships/image" Target="../media/image101.png"/><Relationship Id="rId93" Type="http://schemas.openxmlformats.org/officeDocument/2006/relationships/hyperlink" Target="https://docs.microsoft.com/en-us/azure/application-gateway/application-gateway-web-application-firewall-overview" TargetMode="External"/><Relationship Id="rId98" Type="http://schemas.openxmlformats.org/officeDocument/2006/relationships/hyperlink" Target="https://docs.microsoft.com/en-us/azure/security/azure-security-disk-encryption" TargetMode="External"/><Relationship Id="rId121" Type="http://schemas.openxmlformats.org/officeDocument/2006/relationships/hyperlink" Target="https://www.microsoft.com/trustcenter" TargetMode="External"/><Relationship Id="rId3" Type="http://schemas.openxmlformats.org/officeDocument/2006/relationships/image" Target="../media/image70.png"/><Relationship Id="rId12" Type="http://schemas.openxmlformats.org/officeDocument/2006/relationships/image" Target="../media/image75.png"/><Relationship Id="rId17" Type="http://schemas.openxmlformats.org/officeDocument/2006/relationships/hyperlink" Target="https://support.office.com/en-us/article/Introducing-the-Office-365-Secure-Score-c9e7160f-2c34-4bd0-a548-5ddcc862eaef" TargetMode="External"/><Relationship Id="rId25" Type="http://schemas.openxmlformats.org/officeDocument/2006/relationships/hyperlink" Target="https://aka.ms/ESAE" TargetMode="External"/><Relationship Id="rId33" Type="http://schemas.openxmlformats.org/officeDocument/2006/relationships/image" Target="../media/image84.png"/><Relationship Id="rId38" Type="http://schemas.openxmlformats.org/officeDocument/2006/relationships/hyperlink" Target="https://www.microsoft.com/en-us/iot-central/" TargetMode="External"/><Relationship Id="rId46" Type="http://schemas.openxmlformats.org/officeDocument/2006/relationships/image" Target="../media/image89.png"/><Relationship Id="rId59" Type="http://schemas.openxmlformats.org/officeDocument/2006/relationships/image" Target="../media/image92.png"/><Relationship Id="rId67" Type="http://schemas.openxmlformats.org/officeDocument/2006/relationships/hyperlink" Target="https://docs.microsoft.com/en-us/azure/active-directory/active-directory-privileged-identity-management-configure" TargetMode="External"/><Relationship Id="rId103" Type="http://schemas.openxmlformats.org/officeDocument/2006/relationships/hyperlink" Target="https://azure.microsoft.com/en-us/blog/azure-confidential-computing/" TargetMode="External"/><Relationship Id="rId108" Type="http://schemas.openxmlformats.org/officeDocument/2006/relationships/hyperlink" Target="https://docs.microsoft.com/en-us/windows/deployment/windows-10-pro-in-s-mode" TargetMode="External"/><Relationship Id="rId116" Type="http://schemas.openxmlformats.org/officeDocument/2006/relationships/hyperlink" Target="https://www.microsoft.com/en-us/cloud-platform/windows-server-security" TargetMode="External"/><Relationship Id="rId124" Type="http://schemas.openxmlformats.org/officeDocument/2006/relationships/image" Target="../media/image116.png"/><Relationship Id="rId129" Type="http://schemas.openxmlformats.org/officeDocument/2006/relationships/hyperlink" Target="Simplifies%20the%20eDiscovery%20process%20and%20helps%20analyze%20unstructured%20data%20within%20Office%20365,%20efficiently%20review%20documents,%20and%20make%20scope%20reduction%20decisions%20for%20eDiscovery." TargetMode="External"/><Relationship Id="rId20" Type="http://schemas.openxmlformats.org/officeDocument/2006/relationships/hyperlink" Target="http://aka.ms/rapidattack" TargetMode="External"/><Relationship Id="rId41" Type="http://schemas.openxmlformats.org/officeDocument/2006/relationships/hyperlink" Target="https://aka.ms/cyberstrategies" TargetMode="External"/><Relationship Id="rId54" Type="http://schemas.openxmlformats.org/officeDocument/2006/relationships/hyperlink" Target="https://docs.microsoft.com/en-us/azure/security-center/security-center-monitoring" TargetMode="External"/><Relationship Id="rId62" Type="http://schemas.openxmlformats.org/officeDocument/2006/relationships/hyperlink" Target="https://aka.ms/SIEMConnect" TargetMode="External"/><Relationship Id="rId70" Type="http://schemas.openxmlformats.org/officeDocument/2006/relationships/hyperlink" Target="https://docs.microsoft.com/en-us/azure/active-directory/active-directory-identityprotection" TargetMode="External"/><Relationship Id="rId75" Type="http://schemas.openxmlformats.org/officeDocument/2006/relationships/image" Target="../media/image53.svg"/><Relationship Id="rId83" Type="http://schemas.openxmlformats.org/officeDocument/2006/relationships/image" Target="../media/image99.png"/><Relationship Id="rId88" Type="http://schemas.openxmlformats.org/officeDocument/2006/relationships/image" Target="../media/image103.png"/><Relationship Id="rId91" Type="http://schemas.openxmlformats.org/officeDocument/2006/relationships/image" Target="../media/image104.png"/><Relationship Id="rId96" Type="http://schemas.openxmlformats.org/officeDocument/2006/relationships/image" Target="../media/image106.png"/><Relationship Id="rId111" Type="http://schemas.openxmlformats.org/officeDocument/2006/relationships/image" Target="../media/image112.jpeg"/><Relationship Id="rId1" Type="http://schemas.openxmlformats.org/officeDocument/2006/relationships/slideLayout" Target="../slideLayouts/slideLayout27.xml"/><Relationship Id="rId6" Type="http://schemas.openxmlformats.org/officeDocument/2006/relationships/image" Target="../media/image26.svg"/><Relationship Id="rId15" Type="http://schemas.openxmlformats.org/officeDocument/2006/relationships/image" Target="../media/image78.png"/><Relationship Id="rId23" Type="http://schemas.openxmlformats.org/officeDocument/2006/relationships/hyperlink" Target="https://docs.microsoft.com/en-us/azure-advanced-threat-protection/" TargetMode="External"/><Relationship Id="rId28" Type="http://schemas.openxmlformats.org/officeDocument/2006/relationships/image" Target="../media/image79.png"/><Relationship Id="rId36" Type="http://schemas.openxmlformats.org/officeDocument/2006/relationships/image" Target="../media/image43.svg"/><Relationship Id="rId49" Type="http://schemas.openxmlformats.org/officeDocument/2006/relationships/image" Target="../media/image90.emf"/><Relationship Id="rId57" Type="http://schemas.openxmlformats.org/officeDocument/2006/relationships/hyperlink" Target="https://docs.microsoft.com/en-us/windows/security/threat-protection/windows-defender-atp/windows-defender-advanced-threat-protection" TargetMode="External"/><Relationship Id="rId106" Type="http://schemas.openxmlformats.org/officeDocument/2006/relationships/image" Target="../media/image110.emf"/><Relationship Id="rId114" Type="http://schemas.openxmlformats.org/officeDocument/2006/relationships/hyperlink" Target="https://docs.microsoft.com/en-us/windows/security/threat-protection/windows-defender-atp/secure-score-dashboard-windows-defender-advanced-threat-protection" TargetMode="External"/><Relationship Id="rId119" Type="http://schemas.openxmlformats.org/officeDocument/2006/relationships/hyperlink" Target="http://www.microsoft.com/SDL" TargetMode="External"/><Relationship Id="rId127" Type="http://schemas.openxmlformats.org/officeDocument/2006/relationships/hyperlink" Target="https://blogs.office.com/2013/10/28/office-365-compliance-controls-data-loss-prevention/" TargetMode="External"/><Relationship Id="rId10" Type="http://schemas.openxmlformats.org/officeDocument/2006/relationships/image" Target="../media/image73.png"/><Relationship Id="rId31" Type="http://schemas.openxmlformats.org/officeDocument/2006/relationships/image" Target="../media/image82.png"/><Relationship Id="rId44" Type="http://schemas.openxmlformats.org/officeDocument/2006/relationships/image" Target="../media/image88.png"/><Relationship Id="rId52" Type="http://schemas.openxmlformats.org/officeDocument/2006/relationships/hyperlink" Target="https://docs.microsoft.com/en-us/azure/security-center/security-center-intro" TargetMode="External"/><Relationship Id="rId60" Type="http://schemas.openxmlformats.org/officeDocument/2006/relationships/hyperlink" Target="https://aka.ms/graphsecuritydocs" TargetMode="External"/><Relationship Id="rId65" Type="http://schemas.openxmlformats.org/officeDocument/2006/relationships/image" Target="../media/image93.png"/><Relationship Id="rId73" Type="http://schemas.openxmlformats.org/officeDocument/2006/relationships/hyperlink" Target="https://docs.microsoft.com/en-us/azure/iot-hub/iot-hub-security-architecture" TargetMode="External"/><Relationship Id="rId78" Type="http://schemas.openxmlformats.org/officeDocument/2006/relationships/image" Target="../media/image97.png"/><Relationship Id="rId81" Type="http://schemas.openxmlformats.org/officeDocument/2006/relationships/hyperlink" Target="https://docs.microsoft.com/en-us/information-protection/get-started/requirements-applications" TargetMode="External"/><Relationship Id="rId86" Type="http://schemas.openxmlformats.org/officeDocument/2006/relationships/image" Target="../media/image102.png"/><Relationship Id="rId94" Type="http://schemas.openxmlformats.org/officeDocument/2006/relationships/image" Target="../media/image105.png"/><Relationship Id="rId99" Type="http://schemas.openxmlformats.org/officeDocument/2006/relationships/hyperlink" Target="https://docs.microsoft.com/en-us/azure/virtual-network/ddos-protection-overview" TargetMode="External"/><Relationship Id="rId101" Type="http://schemas.openxmlformats.org/officeDocument/2006/relationships/image" Target="../media/image108.png"/><Relationship Id="rId122" Type="http://schemas.openxmlformats.org/officeDocument/2006/relationships/hyperlink" Target="https://www.microsoft.com/security/intelligence" TargetMode="External"/><Relationship Id="rId130" Type="http://schemas.openxmlformats.org/officeDocument/2006/relationships/image" Target="../media/image117.png"/><Relationship Id="rId4" Type="http://schemas.openxmlformats.org/officeDocument/2006/relationships/image" Target="../media/image24.svg"/><Relationship Id="rId9" Type="http://schemas.openxmlformats.org/officeDocument/2006/relationships/hyperlink" Target="https://docs.microsoft.com/en-us/sccm/" TargetMode="External"/><Relationship Id="rId13" Type="http://schemas.openxmlformats.org/officeDocument/2006/relationships/image" Target="../media/image76.png"/><Relationship Id="rId18" Type="http://schemas.openxmlformats.org/officeDocument/2006/relationships/hyperlink" Target="https://aka.ms/SPARoadmap" TargetMode="External"/><Relationship Id="rId39" Type="http://schemas.openxmlformats.org/officeDocument/2006/relationships/hyperlink" Target="https://aka.ms/MCRA" TargetMode="External"/><Relationship Id="rId109" Type="http://schemas.openxmlformats.org/officeDocument/2006/relationships/image" Target="../media/image111.png"/><Relationship Id="rId34" Type="http://schemas.openxmlformats.org/officeDocument/2006/relationships/image" Target="../media/image85.emf"/><Relationship Id="rId50" Type="http://schemas.openxmlformats.org/officeDocument/2006/relationships/image" Target="../media/image91.png"/><Relationship Id="rId55" Type="http://schemas.openxmlformats.org/officeDocument/2006/relationships/hyperlink" Target="http://download.microsoft.com/download/5/0/8/50856745-C5AE-451A-80DC-47A920B9D545/AFCEA_PADS_Datasheet.pdf" TargetMode="External"/><Relationship Id="rId76" Type="http://schemas.openxmlformats.org/officeDocument/2006/relationships/hyperlink" Target="http://www.iiconsortium.org/pdf/SMM_Description_and_Intended_Use_2018-04-09.pdf" TargetMode="External"/><Relationship Id="rId97" Type="http://schemas.openxmlformats.org/officeDocument/2006/relationships/image" Target="../media/image107.png"/><Relationship Id="rId104" Type="http://schemas.openxmlformats.org/officeDocument/2006/relationships/image" Target="../media/image109.png"/><Relationship Id="rId120" Type="http://schemas.openxmlformats.org/officeDocument/2006/relationships/hyperlink" Target="https://aka.ms/STP" TargetMode="External"/><Relationship Id="rId125" Type="http://schemas.openxmlformats.org/officeDocument/2006/relationships/hyperlink" Target="https://technet.microsoft.com/en-us/windows-server-docs/security/guarded-fabric-shielded-vm/guarded-fabric-and-shielded-vms" TargetMode="External"/><Relationship Id="rId7" Type="http://schemas.openxmlformats.org/officeDocument/2006/relationships/image" Target="../media/image72.png"/><Relationship Id="rId71" Type="http://schemas.openxmlformats.org/officeDocument/2006/relationships/hyperlink" Target="https://docs.microsoft.com/en-us/azure/active-directory-b2c/" TargetMode="External"/><Relationship Id="rId92" Type="http://schemas.openxmlformats.org/officeDocument/2006/relationships/hyperlink" Target="https://docs.microsoft.com/en-us/azure/virtual-network/virtual-networks-nsg" TargetMode="External"/><Relationship Id="rId2" Type="http://schemas.openxmlformats.org/officeDocument/2006/relationships/notesSlide" Target="../notesSlides/notesSlide2.xml"/><Relationship Id="rId29" Type="http://schemas.openxmlformats.org/officeDocument/2006/relationships/image" Target="../media/image80.png"/><Relationship Id="rId24" Type="http://schemas.openxmlformats.org/officeDocument/2006/relationships/hyperlink" Target="https://azure.microsoft.com/en-us/services/security-center/" TargetMode="External"/><Relationship Id="rId40" Type="http://schemas.openxmlformats.org/officeDocument/2006/relationships/hyperlink" Target="https://aka.ms/mcra-mva" TargetMode="External"/><Relationship Id="rId45" Type="http://schemas.openxmlformats.org/officeDocument/2006/relationships/hyperlink" Target="https://docs.microsoft.com/en-us/azure/sql-database/sql-database-threat-detection" TargetMode="External"/><Relationship Id="rId66" Type="http://schemas.openxmlformats.org/officeDocument/2006/relationships/hyperlink" Target="http://aka.ms/pam" TargetMode="External"/><Relationship Id="rId87" Type="http://schemas.openxmlformats.org/officeDocument/2006/relationships/hyperlink" Target="https://blogs.technet.microsoft.com/enterprisemobility/2015/09/08/sealpath-brings-rms-protection-to-autocad/" TargetMode="External"/><Relationship Id="rId110" Type="http://schemas.openxmlformats.org/officeDocument/2006/relationships/hyperlink" Target="https://www.microsoft.com/en-us/WindowsForBusiness/windows-atp" TargetMode="External"/><Relationship Id="rId115" Type="http://schemas.openxmlformats.org/officeDocument/2006/relationships/hyperlink" Target="https://docs.microsoft.com/en-us/windows/security/threat-protection/windows-defender-atp/threat-analytics-dashboard-windows-defender-advanced-threat-protection" TargetMode="External"/><Relationship Id="rId61" Type="http://schemas.openxmlformats.org/officeDocument/2006/relationships/hyperlink" Target="https://www.microsoft.com/en-us/security/threat-protection" TargetMode="External"/><Relationship Id="rId82" Type="http://schemas.openxmlformats.org/officeDocument/2006/relationships/image" Target="../media/image98.jpeg"/></Relationships>
</file>

<file path=ppt/slides/_rels/slide11.xml.rels><?xml version="1.0" encoding="UTF-8" standalone="yes"?>
<Relationships xmlns="http://schemas.openxmlformats.org/package/2006/relationships"><Relationship Id="rId13" Type="http://schemas.openxmlformats.org/officeDocument/2006/relationships/image" Target="../media/image129.png"/><Relationship Id="rId18" Type="http://schemas.openxmlformats.org/officeDocument/2006/relationships/image" Target="../media/image134.png"/><Relationship Id="rId26" Type="http://schemas.openxmlformats.org/officeDocument/2006/relationships/image" Target="../media/image142.png"/><Relationship Id="rId39" Type="http://schemas.openxmlformats.org/officeDocument/2006/relationships/image" Target="../media/image155.png"/><Relationship Id="rId21" Type="http://schemas.openxmlformats.org/officeDocument/2006/relationships/image" Target="../media/image137.png"/><Relationship Id="rId34" Type="http://schemas.openxmlformats.org/officeDocument/2006/relationships/image" Target="../media/image150.jpg"/><Relationship Id="rId42" Type="http://schemas.openxmlformats.org/officeDocument/2006/relationships/image" Target="../media/image158.png"/><Relationship Id="rId47" Type="http://schemas.openxmlformats.org/officeDocument/2006/relationships/image" Target="../media/image163.png"/><Relationship Id="rId50" Type="http://schemas.openxmlformats.org/officeDocument/2006/relationships/image" Target="../media/image166.png"/><Relationship Id="rId55" Type="http://schemas.openxmlformats.org/officeDocument/2006/relationships/image" Target="../media/image171.png"/><Relationship Id="rId63" Type="http://schemas.openxmlformats.org/officeDocument/2006/relationships/image" Target="../media/image179.png"/><Relationship Id="rId68" Type="http://schemas.openxmlformats.org/officeDocument/2006/relationships/image" Target="../media/image184.png"/><Relationship Id="rId76" Type="http://schemas.openxmlformats.org/officeDocument/2006/relationships/image" Target="../media/image192.emf"/><Relationship Id="rId7" Type="http://schemas.openxmlformats.org/officeDocument/2006/relationships/image" Target="../media/image123.png"/><Relationship Id="rId71" Type="http://schemas.openxmlformats.org/officeDocument/2006/relationships/image" Target="../media/image187.png"/><Relationship Id="rId2" Type="http://schemas.openxmlformats.org/officeDocument/2006/relationships/image" Target="../media/image118.png"/><Relationship Id="rId16" Type="http://schemas.openxmlformats.org/officeDocument/2006/relationships/image" Target="../media/image132.png"/><Relationship Id="rId29" Type="http://schemas.openxmlformats.org/officeDocument/2006/relationships/image" Target="../media/image145.png"/><Relationship Id="rId11" Type="http://schemas.openxmlformats.org/officeDocument/2006/relationships/image" Target="../media/image127.png"/><Relationship Id="rId24" Type="http://schemas.openxmlformats.org/officeDocument/2006/relationships/image" Target="../media/image140.png"/><Relationship Id="rId32" Type="http://schemas.openxmlformats.org/officeDocument/2006/relationships/image" Target="../media/image148.png"/><Relationship Id="rId37" Type="http://schemas.openxmlformats.org/officeDocument/2006/relationships/image" Target="../media/image153.png"/><Relationship Id="rId40" Type="http://schemas.openxmlformats.org/officeDocument/2006/relationships/image" Target="../media/image156.png"/><Relationship Id="rId45" Type="http://schemas.openxmlformats.org/officeDocument/2006/relationships/image" Target="../media/image161.png"/><Relationship Id="rId53" Type="http://schemas.openxmlformats.org/officeDocument/2006/relationships/image" Target="../media/image169.png"/><Relationship Id="rId58" Type="http://schemas.openxmlformats.org/officeDocument/2006/relationships/image" Target="../media/image174.png"/><Relationship Id="rId66" Type="http://schemas.openxmlformats.org/officeDocument/2006/relationships/image" Target="../media/image182.png"/><Relationship Id="rId74" Type="http://schemas.openxmlformats.org/officeDocument/2006/relationships/image" Target="../media/image190.emf"/><Relationship Id="rId5" Type="http://schemas.openxmlformats.org/officeDocument/2006/relationships/image" Target="../media/image121.png"/><Relationship Id="rId15" Type="http://schemas.openxmlformats.org/officeDocument/2006/relationships/image" Target="../media/image131.png"/><Relationship Id="rId23" Type="http://schemas.openxmlformats.org/officeDocument/2006/relationships/image" Target="../media/image139.png"/><Relationship Id="rId28" Type="http://schemas.openxmlformats.org/officeDocument/2006/relationships/image" Target="../media/image144.png"/><Relationship Id="rId36" Type="http://schemas.openxmlformats.org/officeDocument/2006/relationships/image" Target="../media/image152.png"/><Relationship Id="rId49" Type="http://schemas.openxmlformats.org/officeDocument/2006/relationships/image" Target="../media/image165.png"/><Relationship Id="rId57" Type="http://schemas.openxmlformats.org/officeDocument/2006/relationships/image" Target="../media/image173.png"/><Relationship Id="rId61" Type="http://schemas.openxmlformats.org/officeDocument/2006/relationships/image" Target="../media/image177.png"/><Relationship Id="rId10" Type="http://schemas.openxmlformats.org/officeDocument/2006/relationships/image" Target="../media/image126.png"/><Relationship Id="rId19" Type="http://schemas.openxmlformats.org/officeDocument/2006/relationships/image" Target="../media/image135.png"/><Relationship Id="rId31" Type="http://schemas.openxmlformats.org/officeDocument/2006/relationships/image" Target="../media/image147.png"/><Relationship Id="rId44" Type="http://schemas.openxmlformats.org/officeDocument/2006/relationships/image" Target="../media/image160.png"/><Relationship Id="rId52" Type="http://schemas.openxmlformats.org/officeDocument/2006/relationships/image" Target="../media/image168.png"/><Relationship Id="rId60" Type="http://schemas.openxmlformats.org/officeDocument/2006/relationships/image" Target="../media/image176.png"/><Relationship Id="rId65" Type="http://schemas.openxmlformats.org/officeDocument/2006/relationships/image" Target="../media/image181.png"/><Relationship Id="rId73" Type="http://schemas.openxmlformats.org/officeDocument/2006/relationships/image" Target="../media/image189.emf"/><Relationship Id="rId78" Type="http://schemas.openxmlformats.org/officeDocument/2006/relationships/image" Target="../media/image194.emf"/><Relationship Id="rId4" Type="http://schemas.openxmlformats.org/officeDocument/2006/relationships/image" Target="../media/image120.png"/><Relationship Id="rId9" Type="http://schemas.openxmlformats.org/officeDocument/2006/relationships/image" Target="../media/image125.png"/><Relationship Id="rId14" Type="http://schemas.openxmlformats.org/officeDocument/2006/relationships/image" Target="../media/image130.png"/><Relationship Id="rId22" Type="http://schemas.openxmlformats.org/officeDocument/2006/relationships/image" Target="../media/image138.png"/><Relationship Id="rId27" Type="http://schemas.openxmlformats.org/officeDocument/2006/relationships/image" Target="../media/image143.png"/><Relationship Id="rId30" Type="http://schemas.openxmlformats.org/officeDocument/2006/relationships/image" Target="../media/image146.png"/><Relationship Id="rId35" Type="http://schemas.openxmlformats.org/officeDocument/2006/relationships/image" Target="../media/image151.png"/><Relationship Id="rId43" Type="http://schemas.openxmlformats.org/officeDocument/2006/relationships/image" Target="../media/image159.png"/><Relationship Id="rId48" Type="http://schemas.openxmlformats.org/officeDocument/2006/relationships/image" Target="../media/image164.png"/><Relationship Id="rId56" Type="http://schemas.openxmlformats.org/officeDocument/2006/relationships/image" Target="../media/image172.png"/><Relationship Id="rId64" Type="http://schemas.openxmlformats.org/officeDocument/2006/relationships/image" Target="../media/image180.png"/><Relationship Id="rId69" Type="http://schemas.openxmlformats.org/officeDocument/2006/relationships/image" Target="../media/image185.png"/><Relationship Id="rId77" Type="http://schemas.openxmlformats.org/officeDocument/2006/relationships/image" Target="../media/image193.emf"/><Relationship Id="rId8" Type="http://schemas.openxmlformats.org/officeDocument/2006/relationships/image" Target="../media/image124.png"/><Relationship Id="rId51" Type="http://schemas.openxmlformats.org/officeDocument/2006/relationships/image" Target="../media/image167.png"/><Relationship Id="rId72" Type="http://schemas.openxmlformats.org/officeDocument/2006/relationships/image" Target="../media/image188.png"/><Relationship Id="rId3" Type="http://schemas.openxmlformats.org/officeDocument/2006/relationships/image" Target="../media/image119.png"/><Relationship Id="rId12" Type="http://schemas.openxmlformats.org/officeDocument/2006/relationships/image" Target="../media/image128.png"/><Relationship Id="rId17" Type="http://schemas.openxmlformats.org/officeDocument/2006/relationships/image" Target="../media/image133.png"/><Relationship Id="rId25" Type="http://schemas.openxmlformats.org/officeDocument/2006/relationships/image" Target="../media/image141.png"/><Relationship Id="rId33" Type="http://schemas.openxmlformats.org/officeDocument/2006/relationships/image" Target="../media/image149.png"/><Relationship Id="rId38" Type="http://schemas.openxmlformats.org/officeDocument/2006/relationships/image" Target="../media/image154.png"/><Relationship Id="rId46" Type="http://schemas.openxmlformats.org/officeDocument/2006/relationships/image" Target="../media/image162.png"/><Relationship Id="rId59" Type="http://schemas.openxmlformats.org/officeDocument/2006/relationships/image" Target="../media/image175.png"/><Relationship Id="rId67" Type="http://schemas.openxmlformats.org/officeDocument/2006/relationships/image" Target="../media/image183.png"/><Relationship Id="rId20" Type="http://schemas.openxmlformats.org/officeDocument/2006/relationships/image" Target="../media/image136.png"/><Relationship Id="rId41" Type="http://schemas.openxmlformats.org/officeDocument/2006/relationships/image" Target="../media/image157.png"/><Relationship Id="rId54" Type="http://schemas.openxmlformats.org/officeDocument/2006/relationships/image" Target="../media/image170.png"/><Relationship Id="rId62" Type="http://schemas.openxmlformats.org/officeDocument/2006/relationships/image" Target="../media/image178.png"/><Relationship Id="rId70" Type="http://schemas.openxmlformats.org/officeDocument/2006/relationships/image" Target="../media/image186.png"/><Relationship Id="rId75" Type="http://schemas.openxmlformats.org/officeDocument/2006/relationships/image" Target="../media/image191.emf"/><Relationship Id="rId1" Type="http://schemas.openxmlformats.org/officeDocument/2006/relationships/slideLayout" Target="../slideLayouts/slideLayout28.xml"/><Relationship Id="rId6" Type="http://schemas.openxmlformats.org/officeDocument/2006/relationships/image" Target="../media/image1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3" Type="http://schemas.openxmlformats.org/officeDocument/2006/relationships/image" Target="../media/image195.emf"/><Relationship Id="rId7" Type="http://schemas.openxmlformats.org/officeDocument/2006/relationships/comments" Target="../comments/comment3.xml"/><Relationship Id="rId2" Type="http://schemas.openxmlformats.org/officeDocument/2006/relationships/image" Target="../media/image192.emf"/><Relationship Id="rId1" Type="http://schemas.openxmlformats.org/officeDocument/2006/relationships/slideLayout" Target="../slideLayouts/slideLayout27.xml"/><Relationship Id="rId6" Type="http://schemas.openxmlformats.org/officeDocument/2006/relationships/image" Target="../media/image194.emf"/><Relationship Id="rId5" Type="http://schemas.openxmlformats.org/officeDocument/2006/relationships/image" Target="../media/image193.emf"/><Relationship Id="rId4" Type="http://schemas.openxmlformats.org/officeDocument/2006/relationships/image" Target="../media/image196.emf"/></Relationships>
</file>

<file path=ppt/slides/_rels/slide14.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comments" Target="../comments/comment4.xml"/></Relationships>
</file>

<file path=ppt/slides/_rels/slide15.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4.xml"/><Relationship Id="rId1" Type="http://schemas.openxmlformats.org/officeDocument/2006/relationships/slideLayout" Target="../slideLayouts/slideLayout24.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comments" Target="../comments/comment5.xml"/></Relationships>
</file>

<file path=ppt/slides/_rels/slide16.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5.xml"/><Relationship Id="rId1" Type="http://schemas.openxmlformats.org/officeDocument/2006/relationships/slideLayout" Target="../slideLayouts/slideLayout24.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comments" Target="../comments/comment6.xml"/></Relationships>
</file>

<file path=ppt/slides/_rels/slide17.xml.rels><?xml version="1.0" encoding="UTF-8" standalone="yes"?>
<Relationships xmlns="http://schemas.openxmlformats.org/package/2006/relationships"><Relationship Id="rId8" Type="http://schemas.openxmlformats.org/officeDocument/2006/relationships/image" Target="../media/image202.png"/><Relationship Id="rId3" Type="http://schemas.openxmlformats.org/officeDocument/2006/relationships/image" Target="../media/image197.png"/><Relationship Id="rId7" Type="http://schemas.openxmlformats.org/officeDocument/2006/relationships/image" Target="../media/image20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0.png"/><Relationship Id="rId5" Type="http://schemas.openxmlformats.org/officeDocument/2006/relationships/image" Target="../media/image199.png"/><Relationship Id="rId4" Type="http://schemas.openxmlformats.org/officeDocument/2006/relationships/image" Target="../media/image198.png"/><Relationship Id="rId9" Type="http://schemas.openxmlformats.org/officeDocument/2006/relationships/comments" Target="../comments/comment7.xml"/></Relationships>
</file>

<file path=ppt/slides/_rels/slide18.xml.rels><?xml version="1.0" encoding="UTF-8" standalone="yes"?>
<Relationships xmlns="http://schemas.openxmlformats.org/package/2006/relationships"><Relationship Id="rId8" Type="http://schemas.openxmlformats.org/officeDocument/2006/relationships/image" Target="../media/image205.png"/><Relationship Id="rId13" Type="http://schemas.openxmlformats.org/officeDocument/2006/relationships/image" Target="../media/image18.svg"/><Relationship Id="rId3" Type="http://schemas.openxmlformats.org/officeDocument/2006/relationships/image" Target="../media/image112.jpeg"/><Relationship Id="rId7" Type="http://schemas.openxmlformats.org/officeDocument/2006/relationships/image" Target="../media/image12.svg"/><Relationship Id="rId12" Type="http://schemas.openxmlformats.org/officeDocument/2006/relationships/image" Target="../media/image207.png"/><Relationship Id="rId2" Type="http://schemas.openxmlformats.org/officeDocument/2006/relationships/notesSlide" Target="../notesSlides/notesSlide7.xml"/><Relationship Id="rId16" Type="http://schemas.openxmlformats.org/officeDocument/2006/relationships/comments" Target="../comments/comment8.xml"/><Relationship Id="rId1" Type="http://schemas.openxmlformats.org/officeDocument/2006/relationships/slideLayout" Target="../slideLayouts/slideLayout10.xml"/><Relationship Id="rId6" Type="http://schemas.openxmlformats.org/officeDocument/2006/relationships/image" Target="../media/image204.png"/><Relationship Id="rId11" Type="http://schemas.openxmlformats.org/officeDocument/2006/relationships/image" Target="../media/image16.svg"/><Relationship Id="rId5" Type="http://schemas.openxmlformats.org/officeDocument/2006/relationships/image" Target="../media/image90.emf"/><Relationship Id="rId15" Type="http://schemas.openxmlformats.org/officeDocument/2006/relationships/image" Target="../media/image20.svg"/><Relationship Id="rId10" Type="http://schemas.openxmlformats.org/officeDocument/2006/relationships/image" Target="../media/image206.png"/><Relationship Id="rId4" Type="http://schemas.openxmlformats.org/officeDocument/2006/relationships/image" Target="../media/image203.png"/><Relationship Id="rId9" Type="http://schemas.openxmlformats.org/officeDocument/2006/relationships/image" Target="../media/image14.svg"/><Relationship Id="rId14" Type="http://schemas.openxmlformats.org/officeDocument/2006/relationships/image" Target="../media/image208.png"/></Relationships>
</file>

<file path=ppt/slides/_rels/slide19.xml.rels><?xml version="1.0" encoding="UTF-8" standalone="yes"?>
<Relationships xmlns="http://schemas.openxmlformats.org/package/2006/relationships"><Relationship Id="rId8" Type="http://schemas.openxmlformats.org/officeDocument/2006/relationships/image" Target="../media/image208.png"/><Relationship Id="rId13" Type="http://schemas.openxmlformats.org/officeDocument/2006/relationships/image" Target="../media/image24.svg"/><Relationship Id="rId18" Type="http://schemas.openxmlformats.org/officeDocument/2006/relationships/image" Target="../media/image214.png"/><Relationship Id="rId3" Type="http://schemas.openxmlformats.org/officeDocument/2006/relationships/image" Target="../media/image209.tiff"/><Relationship Id="rId7" Type="http://schemas.openxmlformats.org/officeDocument/2006/relationships/image" Target="../media/image18.svg"/><Relationship Id="rId12" Type="http://schemas.openxmlformats.org/officeDocument/2006/relationships/image" Target="../media/image211.png"/><Relationship Id="rId17" Type="http://schemas.openxmlformats.org/officeDocument/2006/relationships/image" Target="../media/image28.svg"/><Relationship Id="rId2" Type="http://schemas.openxmlformats.org/officeDocument/2006/relationships/notesSlide" Target="../notesSlides/notesSlide8.xml"/><Relationship Id="rId16" Type="http://schemas.openxmlformats.org/officeDocument/2006/relationships/image" Target="../media/image213.png"/><Relationship Id="rId20" Type="http://schemas.openxmlformats.org/officeDocument/2006/relationships/comments" Target="../comments/comment9.xml"/><Relationship Id="rId1" Type="http://schemas.openxmlformats.org/officeDocument/2006/relationships/slideLayout" Target="../slideLayouts/slideLayout10.xml"/><Relationship Id="rId6" Type="http://schemas.openxmlformats.org/officeDocument/2006/relationships/image" Target="../media/image207.png"/><Relationship Id="rId11" Type="http://schemas.openxmlformats.org/officeDocument/2006/relationships/image" Target="../media/image12.svg"/><Relationship Id="rId5" Type="http://schemas.openxmlformats.org/officeDocument/2006/relationships/image" Target="../media/image90.emf"/><Relationship Id="rId15" Type="http://schemas.openxmlformats.org/officeDocument/2006/relationships/image" Target="../media/image26.svg"/><Relationship Id="rId10" Type="http://schemas.openxmlformats.org/officeDocument/2006/relationships/image" Target="../media/image204.png"/><Relationship Id="rId19" Type="http://schemas.openxmlformats.org/officeDocument/2006/relationships/image" Target="../media/image30.svg"/><Relationship Id="rId4" Type="http://schemas.openxmlformats.org/officeDocument/2006/relationships/image" Target="../media/image210.png"/><Relationship Id="rId9" Type="http://schemas.openxmlformats.org/officeDocument/2006/relationships/image" Target="../media/image20.svg"/><Relationship Id="rId14" Type="http://schemas.openxmlformats.org/officeDocument/2006/relationships/image" Target="../media/image212.png"/></Relationships>
</file>

<file path=ppt/slides/_rels/slide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8" Type="http://schemas.openxmlformats.org/officeDocument/2006/relationships/image" Target="../media/image35.svg"/><Relationship Id="rId13" Type="http://schemas.openxmlformats.org/officeDocument/2006/relationships/image" Target="../media/image207.png"/><Relationship Id="rId18" Type="http://schemas.openxmlformats.org/officeDocument/2006/relationships/image" Target="../media/image28.svg"/><Relationship Id="rId26" Type="http://schemas.openxmlformats.org/officeDocument/2006/relationships/image" Target="../media/image24.svg"/><Relationship Id="rId3" Type="http://schemas.openxmlformats.org/officeDocument/2006/relationships/image" Target="../media/image215.png"/><Relationship Id="rId21" Type="http://schemas.openxmlformats.org/officeDocument/2006/relationships/image" Target="../media/image26.svg"/><Relationship Id="rId7" Type="http://schemas.openxmlformats.org/officeDocument/2006/relationships/image" Target="../media/image218.png"/><Relationship Id="rId12" Type="http://schemas.openxmlformats.org/officeDocument/2006/relationships/image" Target="../media/image221.png"/><Relationship Id="rId17" Type="http://schemas.openxmlformats.org/officeDocument/2006/relationships/image" Target="../media/image223.png"/><Relationship Id="rId25" Type="http://schemas.openxmlformats.org/officeDocument/2006/relationships/image" Target="../media/image228.png"/><Relationship Id="rId2" Type="http://schemas.openxmlformats.org/officeDocument/2006/relationships/notesSlide" Target="../notesSlides/notesSlide9.xml"/><Relationship Id="rId16" Type="http://schemas.openxmlformats.org/officeDocument/2006/relationships/image" Target="../media/image12.svg"/><Relationship Id="rId20" Type="http://schemas.openxmlformats.org/officeDocument/2006/relationships/image" Target="../media/image225.png"/><Relationship Id="rId1" Type="http://schemas.openxmlformats.org/officeDocument/2006/relationships/slideLayout" Target="../slideLayouts/slideLayout10.xml"/><Relationship Id="rId6" Type="http://schemas.openxmlformats.org/officeDocument/2006/relationships/image" Target="../media/image217.png"/><Relationship Id="rId11" Type="http://schemas.openxmlformats.org/officeDocument/2006/relationships/image" Target="../media/image37.svg"/><Relationship Id="rId24" Type="http://schemas.openxmlformats.org/officeDocument/2006/relationships/image" Target="../media/image39.svg"/><Relationship Id="rId5" Type="http://schemas.openxmlformats.org/officeDocument/2006/relationships/image" Target="../media/image33.svg"/><Relationship Id="rId15" Type="http://schemas.openxmlformats.org/officeDocument/2006/relationships/image" Target="../media/image222.png"/><Relationship Id="rId23" Type="http://schemas.openxmlformats.org/officeDocument/2006/relationships/image" Target="../media/image227.png"/><Relationship Id="rId10" Type="http://schemas.openxmlformats.org/officeDocument/2006/relationships/image" Target="../media/image220.png"/><Relationship Id="rId19" Type="http://schemas.openxmlformats.org/officeDocument/2006/relationships/image" Target="../media/image224.png"/><Relationship Id="rId4" Type="http://schemas.openxmlformats.org/officeDocument/2006/relationships/image" Target="../media/image216.png"/><Relationship Id="rId9" Type="http://schemas.openxmlformats.org/officeDocument/2006/relationships/image" Target="../media/image219.png"/><Relationship Id="rId14" Type="http://schemas.openxmlformats.org/officeDocument/2006/relationships/image" Target="../media/image18.svg"/><Relationship Id="rId22" Type="http://schemas.openxmlformats.org/officeDocument/2006/relationships/image" Target="../media/image226.png"/><Relationship Id="rId27" Type="http://schemas.openxmlformats.org/officeDocument/2006/relationships/comments" Target="../comments/commen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3" Type="http://schemas.openxmlformats.org/officeDocument/2006/relationships/image" Target="../media/image20.png"/><Relationship Id="rId18" Type="http://schemas.openxmlformats.org/officeDocument/2006/relationships/image" Target="../media/image25.PNG"/><Relationship Id="rId26" Type="http://schemas.openxmlformats.org/officeDocument/2006/relationships/image" Target="../media/image33.PNG"/><Relationship Id="rId39" Type="http://schemas.openxmlformats.org/officeDocument/2006/relationships/image" Target="../media/image46.PNG"/><Relationship Id="rId21" Type="http://schemas.openxmlformats.org/officeDocument/2006/relationships/image" Target="../media/image28.PNG"/><Relationship Id="rId34" Type="http://schemas.openxmlformats.org/officeDocument/2006/relationships/image" Target="../media/image41.PNG"/><Relationship Id="rId42" Type="http://schemas.openxmlformats.org/officeDocument/2006/relationships/image" Target="../media/image49.png"/><Relationship Id="rId47" Type="http://schemas.openxmlformats.org/officeDocument/2006/relationships/image" Target="../media/image54.PNG"/><Relationship Id="rId50" Type="http://schemas.openxmlformats.org/officeDocument/2006/relationships/image" Target="../media/image57.PNG"/><Relationship Id="rId55" Type="http://schemas.openxmlformats.org/officeDocument/2006/relationships/image" Target="../media/image62.PNG"/><Relationship Id="rId7" Type="http://schemas.openxmlformats.org/officeDocument/2006/relationships/image" Target="../media/image14.png"/><Relationship Id="rId12" Type="http://schemas.openxmlformats.org/officeDocument/2006/relationships/image" Target="../media/image19.png"/><Relationship Id="rId17" Type="http://schemas.openxmlformats.org/officeDocument/2006/relationships/image" Target="../media/image24.PNG"/><Relationship Id="rId25" Type="http://schemas.openxmlformats.org/officeDocument/2006/relationships/image" Target="../media/image32.PNG"/><Relationship Id="rId33" Type="http://schemas.openxmlformats.org/officeDocument/2006/relationships/image" Target="../media/image40.png"/><Relationship Id="rId38" Type="http://schemas.openxmlformats.org/officeDocument/2006/relationships/image" Target="../media/image45.png"/><Relationship Id="rId46" Type="http://schemas.openxmlformats.org/officeDocument/2006/relationships/image" Target="../media/image53.PNG"/><Relationship Id="rId59" Type="http://schemas.openxmlformats.org/officeDocument/2006/relationships/image" Target="../media/image66.PNG"/><Relationship Id="rId2" Type="http://schemas.openxmlformats.org/officeDocument/2006/relationships/image" Target="../media/image9.PNG"/><Relationship Id="rId16" Type="http://schemas.openxmlformats.org/officeDocument/2006/relationships/image" Target="../media/image23.PNG"/><Relationship Id="rId20" Type="http://schemas.openxmlformats.org/officeDocument/2006/relationships/image" Target="../media/image27.png"/><Relationship Id="rId29" Type="http://schemas.openxmlformats.org/officeDocument/2006/relationships/image" Target="../media/image36.png"/><Relationship Id="rId41" Type="http://schemas.openxmlformats.org/officeDocument/2006/relationships/image" Target="../media/image48.PNG"/><Relationship Id="rId54" Type="http://schemas.openxmlformats.org/officeDocument/2006/relationships/image" Target="../media/image61.PNG"/><Relationship Id="rId1" Type="http://schemas.openxmlformats.org/officeDocument/2006/relationships/slideLayout" Target="../slideLayouts/slideLayout8.xml"/><Relationship Id="rId6" Type="http://schemas.openxmlformats.org/officeDocument/2006/relationships/image" Target="../media/image13.PNG"/><Relationship Id="rId11" Type="http://schemas.openxmlformats.org/officeDocument/2006/relationships/image" Target="../media/image18.png"/><Relationship Id="rId24" Type="http://schemas.openxmlformats.org/officeDocument/2006/relationships/image" Target="../media/image31.png"/><Relationship Id="rId32" Type="http://schemas.openxmlformats.org/officeDocument/2006/relationships/image" Target="../media/image39.png"/><Relationship Id="rId37" Type="http://schemas.openxmlformats.org/officeDocument/2006/relationships/image" Target="../media/image44.png"/><Relationship Id="rId40" Type="http://schemas.openxmlformats.org/officeDocument/2006/relationships/image" Target="../media/image47.PNG"/><Relationship Id="rId45" Type="http://schemas.openxmlformats.org/officeDocument/2006/relationships/image" Target="../media/image52.PNG"/><Relationship Id="rId53" Type="http://schemas.openxmlformats.org/officeDocument/2006/relationships/image" Target="../media/image60.png"/><Relationship Id="rId58" Type="http://schemas.openxmlformats.org/officeDocument/2006/relationships/image" Target="../media/image65.png"/><Relationship Id="rId5" Type="http://schemas.openxmlformats.org/officeDocument/2006/relationships/image" Target="../media/image12.PNG"/><Relationship Id="rId15" Type="http://schemas.openxmlformats.org/officeDocument/2006/relationships/image" Target="../media/image22.png"/><Relationship Id="rId23" Type="http://schemas.openxmlformats.org/officeDocument/2006/relationships/image" Target="../media/image30.PNG"/><Relationship Id="rId28" Type="http://schemas.openxmlformats.org/officeDocument/2006/relationships/image" Target="../media/image35.png"/><Relationship Id="rId36" Type="http://schemas.openxmlformats.org/officeDocument/2006/relationships/image" Target="../media/image43.png"/><Relationship Id="rId49" Type="http://schemas.openxmlformats.org/officeDocument/2006/relationships/image" Target="../media/image56.PNG"/><Relationship Id="rId57" Type="http://schemas.openxmlformats.org/officeDocument/2006/relationships/image" Target="../media/image64.PNG"/><Relationship Id="rId10" Type="http://schemas.openxmlformats.org/officeDocument/2006/relationships/image" Target="../media/image17.png"/><Relationship Id="rId19" Type="http://schemas.openxmlformats.org/officeDocument/2006/relationships/image" Target="../media/image26.PNG"/><Relationship Id="rId31" Type="http://schemas.openxmlformats.org/officeDocument/2006/relationships/image" Target="../media/image38.png"/><Relationship Id="rId44" Type="http://schemas.openxmlformats.org/officeDocument/2006/relationships/image" Target="../media/image51.png"/><Relationship Id="rId52" Type="http://schemas.openxmlformats.org/officeDocument/2006/relationships/image" Target="../media/image59.PNG"/><Relationship Id="rId4" Type="http://schemas.openxmlformats.org/officeDocument/2006/relationships/image" Target="../media/image11.PNG"/><Relationship Id="rId9" Type="http://schemas.openxmlformats.org/officeDocument/2006/relationships/image" Target="../media/image16.png"/><Relationship Id="rId14" Type="http://schemas.openxmlformats.org/officeDocument/2006/relationships/image" Target="../media/image21.png"/><Relationship Id="rId22" Type="http://schemas.openxmlformats.org/officeDocument/2006/relationships/image" Target="../media/image29.PNG"/><Relationship Id="rId27" Type="http://schemas.openxmlformats.org/officeDocument/2006/relationships/image" Target="../media/image34.png"/><Relationship Id="rId30" Type="http://schemas.openxmlformats.org/officeDocument/2006/relationships/image" Target="../media/image37.png"/><Relationship Id="rId35" Type="http://schemas.openxmlformats.org/officeDocument/2006/relationships/image" Target="../media/image42.png"/><Relationship Id="rId43" Type="http://schemas.openxmlformats.org/officeDocument/2006/relationships/image" Target="../media/image50.PNG"/><Relationship Id="rId48" Type="http://schemas.openxmlformats.org/officeDocument/2006/relationships/image" Target="../media/image55.PNG"/><Relationship Id="rId56" Type="http://schemas.openxmlformats.org/officeDocument/2006/relationships/image" Target="../media/image63.png"/><Relationship Id="rId8" Type="http://schemas.openxmlformats.org/officeDocument/2006/relationships/image" Target="../media/image15.PNG"/><Relationship Id="rId51" Type="http://schemas.openxmlformats.org/officeDocument/2006/relationships/image" Target="../media/image58.PNG"/><Relationship Id="rId3"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xml"/><Relationship Id="rId1" Type="http://schemas.openxmlformats.org/officeDocument/2006/relationships/slideLayout" Target="../slideLayouts/slideLayout8.xml"/><Relationship Id="rId6" Type="http://schemas.openxmlformats.org/officeDocument/2006/relationships/comments" Target="../comments/comment1.xml"/><Relationship Id="rId5" Type="http://schemas.openxmlformats.org/officeDocument/2006/relationships/image" Target="../media/image69.png"/><Relationship Id="rId4" Type="http://schemas.openxmlformats.org/officeDocument/2006/relationships/image" Target="../media/image6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Security and cloud</a:t>
            </a:r>
            <a:endParaRPr lang="en-US" dirty="0"/>
          </a:p>
        </p:txBody>
      </p:sp>
    </p:spTree>
    <p:extLst>
      <p:ext uri="{BB962C8B-B14F-4D97-AF65-F5344CB8AC3E}">
        <p14:creationId xmlns:p14="http://schemas.microsoft.com/office/powerpoint/2010/main" val="33415953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 name="Group 36">
            <a:extLst>
              <a:ext uri="{FF2B5EF4-FFF2-40B4-BE49-F238E27FC236}">
                <a16:creationId xmlns:a16="http://schemas.microsoft.com/office/drawing/2014/main" xmlns="" id="{94DEB955-D431-494F-B055-E02E3AAD9A9E}"/>
              </a:ext>
            </a:extLst>
          </p:cNvPr>
          <p:cNvGrpSpPr/>
          <p:nvPr/>
        </p:nvGrpSpPr>
        <p:grpSpPr>
          <a:xfrm>
            <a:off x="2048164" y="5509238"/>
            <a:ext cx="3763487" cy="892367"/>
            <a:chOff x="2048164" y="5509238"/>
            <a:chExt cx="3763487" cy="892367"/>
          </a:xfrm>
        </p:grpSpPr>
        <p:sp>
          <p:nvSpPr>
            <p:cNvPr id="246" name="Rectangle 245">
              <a:extLst>
                <a:ext uri="{FF2B5EF4-FFF2-40B4-BE49-F238E27FC236}">
                  <a16:creationId xmlns:a16="http://schemas.microsoft.com/office/drawing/2014/main" xmlns="" id="{147DBDAD-A291-48F6-BCAD-279826A0FA15}"/>
                </a:ext>
              </a:extLst>
            </p:cNvPr>
            <p:cNvSpPr/>
            <p:nvPr/>
          </p:nvSpPr>
          <p:spPr bwMode="auto">
            <a:xfrm>
              <a:off x="2048164" y="5517055"/>
              <a:ext cx="3763487" cy="88455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68" name="Rectangle 667">
              <a:extLst>
                <a:ext uri="{FF2B5EF4-FFF2-40B4-BE49-F238E27FC236}">
                  <a16:creationId xmlns:a16="http://schemas.microsoft.com/office/drawing/2014/main" xmlns="" id="{6183ED31-37AA-4F47-AC7E-1F9B4813AD98}"/>
                </a:ext>
              </a:extLst>
            </p:cNvPr>
            <p:cNvSpPr/>
            <p:nvPr/>
          </p:nvSpPr>
          <p:spPr>
            <a:xfrm>
              <a:off x="2048165" y="5509238"/>
              <a:ext cx="3763485" cy="257763"/>
            </a:xfrm>
            <a:prstGeom prst="rect">
              <a:avLst/>
            </a:prstGeom>
            <a:solidFill>
              <a:srgbClr val="D83B01"/>
            </a:solidFill>
          </p:spPr>
          <p:txBody>
            <a:bodyPr wrap="square" rIns="9144">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IoT and Operational Technology</a:t>
              </a:r>
            </a:p>
          </p:txBody>
        </p:sp>
        <p:sp>
          <p:nvSpPr>
            <p:cNvPr id="553" name="IoT">
              <a:extLst>
                <a:ext uri="{FF2B5EF4-FFF2-40B4-BE49-F238E27FC236}">
                  <a16:creationId xmlns:a16="http://schemas.microsoft.com/office/drawing/2014/main" xmlns="" id="{A590417D-DD59-4D57-8984-6587158FF907}"/>
                </a:ext>
              </a:extLst>
            </p:cNvPr>
            <p:cNvSpPr>
              <a:spLocks noChangeAspect="1" noEditPoints="1"/>
            </p:cNvSpPr>
            <p:nvPr/>
          </p:nvSpPr>
          <p:spPr bwMode="auto">
            <a:xfrm>
              <a:off x="2347820" y="5549533"/>
              <a:ext cx="184761" cy="185056"/>
            </a:xfrm>
            <a:custGeom>
              <a:avLst/>
              <a:gdLst>
                <a:gd name="T0" fmla="*/ 235 w 352"/>
                <a:gd name="T1" fmla="*/ 176 h 352"/>
                <a:gd name="T2" fmla="*/ 176 w 352"/>
                <a:gd name="T3" fmla="*/ 235 h 352"/>
                <a:gd name="T4" fmla="*/ 117 w 352"/>
                <a:gd name="T5" fmla="*/ 176 h 352"/>
                <a:gd name="T6" fmla="*/ 176 w 352"/>
                <a:gd name="T7" fmla="*/ 117 h 352"/>
                <a:gd name="T8" fmla="*/ 235 w 352"/>
                <a:gd name="T9" fmla="*/ 176 h 352"/>
                <a:gd name="T10" fmla="*/ 270 w 352"/>
                <a:gd name="T11" fmla="*/ 0 h 352"/>
                <a:gd name="T12" fmla="*/ 235 w 352"/>
                <a:gd name="T13" fmla="*/ 35 h 352"/>
                <a:gd name="T14" fmla="*/ 270 w 352"/>
                <a:gd name="T15" fmla="*/ 70 h 352"/>
                <a:gd name="T16" fmla="*/ 305 w 352"/>
                <a:gd name="T17" fmla="*/ 35 h 352"/>
                <a:gd name="T18" fmla="*/ 270 w 352"/>
                <a:gd name="T19" fmla="*/ 0 h 352"/>
                <a:gd name="T20" fmla="*/ 82 w 352"/>
                <a:gd name="T21" fmla="*/ 23 h 352"/>
                <a:gd name="T22" fmla="*/ 47 w 352"/>
                <a:gd name="T23" fmla="*/ 59 h 352"/>
                <a:gd name="T24" fmla="*/ 82 w 352"/>
                <a:gd name="T25" fmla="*/ 94 h 352"/>
                <a:gd name="T26" fmla="*/ 117 w 352"/>
                <a:gd name="T27" fmla="*/ 59 h 352"/>
                <a:gd name="T28" fmla="*/ 82 w 352"/>
                <a:gd name="T29" fmla="*/ 23 h 352"/>
                <a:gd name="T30" fmla="*/ 35 w 352"/>
                <a:gd name="T31" fmla="*/ 211 h 352"/>
                <a:gd name="T32" fmla="*/ 0 w 352"/>
                <a:gd name="T33" fmla="*/ 246 h 352"/>
                <a:gd name="T34" fmla="*/ 35 w 352"/>
                <a:gd name="T35" fmla="*/ 282 h 352"/>
                <a:gd name="T36" fmla="*/ 70 w 352"/>
                <a:gd name="T37" fmla="*/ 246 h 352"/>
                <a:gd name="T38" fmla="*/ 35 w 352"/>
                <a:gd name="T39" fmla="*/ 211 h 352"/>
                <a:gd name="T40" fmla="*/ 223 w 352"/>
                <a:gd name="T41" fmla="*/ 282 h 352"/>
                <a:gd name="T42" fmla="*/ 188 w 352"/>
                <a:gd name="T43" fmla="*/ 317 h 352"/>
                <a:gd name="T44" fmla="*/ 223 w 352"/>
                <a:gd name="T45" fmla="*/ 352 h 352"/>
                <a:gd name="T46" fmla="*/ 258 w 352"/>
                <a:gd name="T47" fmla="*/ 317 h 352"/>
                <a:gd name="T48" fmla="*/ 223 w 352"/>
                <a:gd name="T49" fmla="*/ 282 h 352"/>
                <a:gd name="T50" fmla="*/ 317 w 352"/>
                <a:gd name="T51" fmla="*/ 164 h 352"/>
                <a:gd name="T52" fmla="*/ 282 w 352"/>
                <a:gd name="T53" fmla="*/ 199 h 352"/>
                <a:gd name="T54" fmla="*/ 317 w 352"/>
                <a:gd name="T55" fmla="*/ 235 h 352"/>
                <a:gd name="T56" fmla="*/ 352 w 352"/>
                <a:gd name="T57" fmla="*/ 199 h 352"/>
                <a:gd name="T58" fmla="*/ 317 w 352"/>
                <a:gd name="T59" fmla="*/ 164 h 352"/>
                <a:gd name="T60" fmla="*/ 250 w 352"/>
                <a:gd name="T61" fmla="*/ 64 h 352"/>
                <a:gd name="T62" fmla="*/ 209 w 352"/>
                <a:gd name="T63" fmla="*/ 127 h 352"/>
                <a:gd name="T64" fmla="*/ 139 w 352"/>
                <a:gd name="T65" fmla="*/ 130 h 352"/>
                <a:gd name="T66" fmla="*/ 104 w 352"/>
                <a:gd name="T67" fmla="*/ 86 h 352"/>
                <a:gd name="T68" fmla="*/ 67 w 352"/>
                <a:gd name="T69" fmla="*/ 231 h 352"/>
                <a:gd name="T70" fmla="*/ 124 w 352"/>
                <a:gd name="T71" fmla="*/ 202 h 352"/>
                <a:gd name="T72" fmla="*/ 212 w 352"/>
                <a:gd name="T73" fmla="*/ 283 h 352"/>
                <a:gd name="T74" fmla="*/ 195 w 352"/>
                <a:gd name="T75" fmla="*/ 232 h 352"/>
                <a:gd name="T76" fmla="*/ 234 w 352"/>
                <a:gd name="T77" fmla="*/ 186 h 352"/>
                <a:gd name="T78" fmla="*/ 282 w 352"/>
                <a:gd name="T79" fmla="*/ 194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52" h="352">
                  <a:moveTo>
                    <a:pt x="235" y="176"/>
                  </a:moveTo>
                  <a:cubicBezTo>
                    <a:pt x="235" y="208"/>
                    <a:pt x="208" y="235"/>
                    <a:pt x="176" y="235"/>
                  </a:cubicBezTo>
                  <a:cubicBezTo>
                    <a:pt x="144" y="235"/>
                    <a:pt x="117" y="208"/>
                    <a:pt x="117" y="176"/>
                  </a:cubicBezTo>
                  <a:cubicBezTo>
                    <a:pt x="117" y="144"/>
                    <a:pt x="144" y="117"/>
                    <a:pt x="176" y="117"/>
                  </a:cubicBezTo>
                  <a:cubicBezTo>
                    <a:pt x="208" y="117"/>
                    <a:pt x="235" y="144"/>
                    <a:pt x="235" y="176"/>
                  </a:cubicBezTo>
                  <a:close/>
                  <a:moveTo>
                    <a:pt x="270" y="0"/>
                  </a:moveTo>
                  <a:cubicBezTo>
                    <a:pt x="250" y="0"/>
                    <a:pt x="235" y="16"/>
                    <a:pt x="235" y="35"/>
                  </a:cubicBezTo>
                  <a:cubicBezTo>
                    <a:pt x="235" y="55"/>
                    <a:pt x="250" y="70"/>
                    <a:pt x="270" y="70"/>
                  </a:cubicBezTo>
                  <a:cubicBezTo>
                    <a:pt x="289" y="70"/>
                    <a:pt x="305" y="55"/>
                    <a:pt x="305" y="35"/>
                  </a:cubicBezTo>
                  <a:cubicBezTo>
                    <a:pt x="305" y="16"/>
                    <a:pt x="289" y="0"/>
                    <a:pt x="270" y="0"/>
                  </a:cubicBezTo>
                  <a:close/>
                  <a:moveTo>
                    <a:pt x="82" y="23"/>
                  </a:moveTo>
                  <a:cubicBezTo>
                    <a:pt x="63" y="23"/>
                    <a:pt x="47" y="39"/>
                    <a:pt x="47" y="59"/>
                  </a:cubicBezTo>
                  <a:cubicBezTo>
                    <a:pt x="47" y="78"/>
                    <a:pt x="63" y="94"/>
                    <a:pt x="82" y="94"/>
                  </a:cubicBezTo>
                  <a:cubicBezTo>
                    <a:pt x="102" y="94"/>
                    <a:pt x="117" y="78"/>
                    <a:pt x="117" y="59"/>
                  </a:cubicBezTo>
                  <a:cubicBezTo>
                    <a:pt x="117" y="39"/>
                    <a:pt x="102" y="23"/>
                    <a:pt x="82" y="23"/>
                  </a:cubicBezTo>
                  <a:close/>
                  <a:moveTo>
                    <a:pt x="35" y="211"/>
                  </a:moveTo>
                  <a:cubicBezTo>
                    <a:pt x="16" y="211"/>
                    <a:pt x="0" y="227"/>
                    <a:pt x="0" y="246"/>
                  </a:cubicBezTo>
                  <a:cubicBezTo>
                    <a:pt x="0" y="266"/>
                    <a:pt x="16" y="282"/>
                    <a:pt x="35" y="282"/>
                  </a:cubicBezTo>
                  <a:cubicBezTo>
                    <a:pt x="55" y="282"/>
                    <a:pt x="70" y="266"/>
                    <a:pt x="70" y="246"/>
                  </a:cubicBezTo>
                  <a:cubicBezTo>
                    <a:pt x="70" y="227"/>
                    <a:pt x="55" y="211"/>
                    <a:pt x="35" y="211"/>
                  </a:cubicBezTo>
                  <a:close/>
                  <a:moveTo>
                    <a:pt x="223" y="282"/>
                  </a:moveTo>
                  <a:cubicBezTo>
                    <a:pt x="203" y="282"/>
                    <a:pt x="188" y="297"/>
                    <a:pt x="188" y="317"/>
                  </a:cubicBezTo>
                  <a:cubicBezTo>
                    <a:pt x="188" y="336"/>
                    <a:pt x="203" y="352"/>
                    <a:pt x="223" y="352"/>
                  </a:cubicBezTo>
                  <a:cubicBezTo>
                    <a:pt x="242" y="352"/>
                    <a:pt x="258" y="336"/>
                    <a:pt x="258" y="317"/>
                  </a:cubicBezTo>
                  <a:cubicBezTo>
                    <a:pt x="258" y="297"/>
                    <a:pt x="242" y="282"/>
                    <a:pt x="223" y="282"/>
                  </a:cubicBezTo>
                  <a:close/>
                  <a:moveTo>
                    <a:pt x="317" y="164"/>
                  </a:moveTo>
                  <a:cubicBezTo>
                    <a:pt x="297" y="164"/>
                    <a:pt x="282" y="180"/>
                    <a:pt x="282" y="199"/>
                  </a:cubicBezTo>
                  <a:cubicBezTo>
                    <a:pt x="282" y="219"/>
                    <a:pt x="297" y="235"/>
                    <a:pt x="317" y="235"/>
                  </a:cubicBezTo>
                  <a:cubicBezTo>
                    <a:pt x="336" y="235"/>
                    <a:pt x="352" y="219"/>
                    <a:pt x="352" y="199"/>
                  </a:cubicBezTo>
                  <a:cubicBezTo>
                    <a:pt x="352" y="180"/>
                    <a:pt x="336" y="164"/>
                    <a:pt x="317" y="164"/>
                  </a:cubicBezTo>
                  <a:close/>
                  <a:moveTo>
                    <a:pt x="250" y="64"/>
                  </a:moveTo>
                  <a:cubicBezTo>
                    <a:pt x="209" y="127"/>
                    <a:pt x="209" y="127"/>
                    <a:pt x="209" y="127"/>
                  </a:cubicBezTo>
                  <a:moveTo>
                    <a:pt x="139" y="130"/>
                  </a:moveTo>
                  <a:cubicBezTo>
                    <a:pt x="104" y="86"/>
                    <a:pt x="104" y="86"/>
                    <a:pt x="104" y="86"/>
                  </a:cubicBezTo>
                  <a:moveTo>
                    <a:pt x="67" y="231"/>
                  </a:moveTo>
                  <a:cubicBezTo>
                    <a:pt x="124" y="202"/>
                    <a:pt x="124" y="202"/>
                    <a:pt x="124" y="202"/>
                  </a:cubicBezTo>
                  <a:moveTo>
                    <a:pt x="212" y="283"/>
                  </a:moveTo>
                  <a:cubicBezTo>
                    <a:pt x="195" y="232"/>
                    <a:pt x="195" y="232"/>
                    <a:pt x="195" y="232"/>
                  </a:cubicBezTo>
                  <a:moveTo>
                    <a:pt x="234" y="186"/>
                  </a:moveTo>
                  <a:cubicBezTo>
                    <a:pt x="282" y="194"/>
                    <a:pt x="282" y="194"/>
                    <a:pt x="282" y="194"/>
                  </a:cubicBezTo>
                </a:path>
              </a:pathLst>
            </a:custGeom>
            <a:noFill/>
            <a:ln w="14224" cap="sq">
              <a:solidFill>
                <a:schemeClr val="bg1"/>
              </a:solidFill>
              <a:prstDash val="soli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sp>
        <p:nvSpPr>
          <p:cNvPr id="562" name="Rectangle 561">
            <a:extLst>
              <a:ext uri="{FF2B5EF4-FFF2-40B4-BE49-F238E27FC236}">
                <a16:creationId xmlns:a16="http://schemas.microsoft.com/office/drawing/2014/main" xmlns="" id="{54630357-784F-40AC-A0AB-995EBF460BA8}"/>
              </a:ext>
            </a:extLst>
          </p:cNvPr>
          <p:cNvSpPr/>
          <p:nvPr/>
        </p:nvSpPr>
        <p:spPr>
          <a:xfrm rot="16200000">
            <a:off x="1590379" y="4689420"/>
            <a:ext cx="1180183" cy="257763"/>
          </a:xfrm>
          <a:prstGeom prst="rect">
            <a:avLst/>
          </a:prstGeom>
          <a:solidFill>
            <a:schemeClr val="bg1">
              <a:lumMod val="95000"/>
            </a:schemeClr>
          </a:solidFill>
        </p:spPr>
        <p:txBody>
          <a:bodyPr wrap="square" lIns="45720" rIns="4572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Intranet Servers</a:t>
            </a:r>
          </a:p>
        </p:txBody>
      </p:sp>
      <p:sp>
        <p:nvSpPr>
          <p:cNvPr id="510" name="Rectangle 509">
            <a:extLst>
              <a:ext uri="{FF2B5EF4-FFF2-40B4-BE49-F238E27FC236}">
                <a16:creationId xmlns:a16="http://schemas.microsoft.com/office/drawing/2014/main" xmlns="" id="{6ECCD49E-51AE-4DD3-AE0C-3543F282C7EB}"/>
              </a:ext>
            </a:extLst>
          </p:cNvPr>
          <p:cNvSpPr/>
          <p:nvPr/>
        </p:nvSpPr>
        <p:spPr>
          <a:xfrm rot="16200000">
            <a:off x="1747687" y="3471352"/>
            <a:ext cx="910563" cy="257763"/>
          </a:xfrm>
          <a:prstGeom prst="rect">
            <a:avLst/>
          </a:prstGeom>
          <a:solidFill>
            <a:schemeClr val="bg1">
              <a:lumMod val="95000"/>
            </a:schemeClr>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Extranet</a:t>
            </a:r>
          </a:p>
        </p:txBody>
      </p:sp>
      <p:sp>
        <p:nvSpPr>
          <p:cNvPr id="152" name="Rectangle 151">
            <a:extLst>
              <a:ext uri="{FF2B5EF4-FFF2-40B4-BE49-F238E27FC236}">
                <a16:creationId xmlns:a16="http://schemas.microsoft.com/office/drawing/2014/main" xmlns="" id="{E9A1C1E5-5EB0-4F4F-B33A-2FD16A538B73}"/>
              </a:ext>
            </a:extLst>
          </p:cNvPr>
          <p:cNvSpPr/>
          <p:nvPr/>
        </p:nvSpPr>
        <p:spPr bwMode="auto">
          <a:xfrm>
            <a:off x="4256195" y="3146703"/>
            <a:ext cx="524589" cy="1885687"/>
          </a:xfrm>
          <a:prstGeom prst="rect">
            <a:avLst/>
          </a:prstGeom>
          <a:solidFill>
            <a:srgbClr val="F5B80B">
              <a:alpha val="22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91440" rIns="45720" bIns="91440"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09" name="Rectangle 508">
            <a:extLst>
              <a:ext uri="{FF2B5EF4-FFF2-40B4-BE49-F238E27FC236}">
                <a16:creationId xmlns:a16="http://schemas.microsoft.com/office/drawing/2014/main" xmlns="" id="{763F8F1F-DD93-463D-A3D7-CEFE1007A229}"/>
              </a:ext>
            </a:extLst>
          </p:cNvPr>
          <p:cNvSpPr/>
          <p:nvPr/>
        </p:nvSpPr>
        <p:spPr bwMode="auto">
          <a:xfrm>
            <a:off x="2065128" y="3138626"/>
            <a:ext cx="4197807" cy="923925"/>
          </a:xfrm>
          <a:prstGeom prst="rect">
            <a:avLst/>
          </a:pr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14" name="Freeform: Shape 13">
            <a:extLst>
              <a:ext uri="{FF2B5EF4-FFF2-40B4-BE49-F238E27FC236}">
                <a16:creationId xmlns:a16="http://schemas.microsoft.com/office/drawing/2014/main" xmlns="" id="{B502811E-8B98-4B54-A2E6-F18DCAD31C7A}"/>
              </a:ext>
            </a:extLst>
          </p:cNvPr>
          <p:cNvSpPr/>
          <p:nvPr/>
        </p:nvSpPr>
        <p:spPr bwMode="auto">
          <a:xfrm>
            <a:off x="182880" y="3947160"/>
            <a:ext cx="6075680" cy="1468120"/>
          </a:xfrm>
          <a:custGeom>
            <a:avLst/>
            <a:gdLst>
              <a:gd name="connsiteX0" fmla="*/ 0 w 6075680"/>
              <a:gd name="connsiteY0" fmla="*/ 1671320 h 1671320"/>
              <a:gd name="connsiteX1" fmla="*/ 0 w 6075680"/>
              <a:gd name="connsiteY1" fmla="*/ 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671320 h 1671320"/>
              <a:gd name="connsiteX1" fmla="*/ 0 w 6075680"/>
              <a:gd name="connsiteY1" fmla="*/ 208280 h 1671320"/>
              <a:gd name="connsiteX2" fmla="*/ 1681480 w 6075680"/>
              <a:gd name="connsiteY2" fmla="*/ 0 h 1671320"/>
              <a:gd name="connsiteX3" fmla="*/ 1681480 w 6075680"/>
              <a:gd name="connsiteY3" fmla="*/ 482600 h 1671320"/>
              <a:gd name="connsiteX4" fmla="*/ 6075680 w 6075680"/>
              <a:gd name="connsiteY4" fmla="*/ 482600 h 1671320"/>
              <a:gd name="connsiteX5" fmla="*/ 6075680 w 6075680"/>
              <a:gd name="connsiteY5" fmla="*/ 1666240 h 1671320"/>
              <a:gd name="connsiteX6" fmla="*/ 0 w 6075680"/>
              <a:gd name="connsiteY6" fmla="*/ 1671320 h 1671320"/>
              <a:gd name="connsiteX0" fmla="*/ 0 w 6075680"/>
              <a:gd name="connsiteY0" fmla="*/ 1468120 h 1468120"/>
              <a:gd name="connsiteX1" fmla="*/ 0 w 6075680"/>
              <a:gd name="connsiteY1" fmla="*/ 5080 h 1468120"/>
              <a:gd name="connsiteX2" fmla="*/ 1676400 w 6075680"/>
              <a:gd name="connsiteY2" fmla="*/ 0 h 1468120"/>
              <a:gd name="connsiteX3" fmla="*/ 1681480 w 6075680"/>
              <a:gd name="connsiteY3" fmla="*/ 279400 h 1468120"/>
              <a:gd name="connsiteX4" fmla="*/ 6075680 w 6075680"/>
              <a:gd name="connsiteY4" fmla="*/ 279400 h 1468120"/>
              <a:gd name="connsiteX5" fmla="*/ 6075680 w 6075680"/>
              <a:gd name="connsiteY5" fmla="*/ 1463040 h 1468120"/>
              <a:gd name="connsiteX6" fmla="*/ 0 w 6075680"/>
              <a:gd name="connsiteY6" fmla="*/ 1468120 h 1468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75680" h="1468120">
                <a:moveTo>
                  <a:pt x="0" y="1468120"/>
                </a:moveTo>
                <a:lnTo>
                  <a:pt x="0" y="5080"/>
                </a:lnTo>
                <a:lnTo>
                  <a:pt x="1676400" y="0"/>
                </a:lnTo>
                <a:cubicBezTo>
                  <a:pt x="1678093" y="93133"/>
                  <a:pt x="1679787" y="186267"/>
                  <a:pt x="1681480" y="279400"/>
                </a:cubicBezTo>
                <a:lnTo>
                  <a:pt x="6075680" y="279400"/>
                </a:lnTo>
                <a:lnTo>
                  <a:pt x="6075680" y="1463040"/>
                </a:lnTo>
                <a:lnTo>
                  <a:pt x="0" y="1468120"/>
                </a:lnTo>
                <a:close/>
              </a:path>
            </a:pathLst>
          </a:custGeom>
          <a:noFill/>
          <a:ln w="19050">
            <a:solidFill>
              <a:schemeClr val="tx2"/>
            </a:solidFill>
            <a:prstDash val="sysDot"/>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latin typeface="Segoe UI"/>
              <a:cs typeface="Segoe UI" pitchFamily="34" charset="0"/>
            </a:endParaRPr>
          </a:p>
        </p:txBody>
      </p:sp>
      <p:grpSp>
        <p:nvGrpSpPr>
          <p:cNvPr id="33" name="Group 32">
            <a:extLst>
              <a:ext uri="{FF2B5EF4-FFF2-40B4-BE49-F238E27FC236}">
                <a16:creationId xmlns:a16="http://schemas.microsoft.com/office/drawing/2014/main" xmlns="" id="{52D17B2D-D338-4AF2-A159-8494DEDAF906}"/>
              </a:ext>
            </a:extLst>
          </p:cNvPr>
          <p:cNvGrpSpPr/>
          <p:nvPr/>
        </p:nvGrpSpPr>
        <p:grpSpPr>
          <a:xfrm>
            <a:off x="2614674" y="3027330"/>
            <a:ext cx="3057775" cy="2042956"/>
            <a:chOff x="2614674" y="3027330"/>
            <a:chExt cx="3057775" cy="2042956"/>
          </a:xfrm>
        </p:grpSpPr>
        <p:cxnSp>
          <p:nvCxnSpPr>
            <p:cNvPr id="709" name="Straight Connector 708">
              <a:extLst>
                <a:ext uri="{FF2B5EF4-FFF2-40B4-BE49-F238E27FC236}">
                  <a16:creationId xmlns:a16="http://schemas.microsoft.com/office/drawing/2014/main" xmlns="" id="{E9568F12-BDB6-4786-9FDF-9011B5792C49}"/>
                </a:ext>
              </a:extLst>
            </p:cNvPr>
            <p:cNvCxnSpPr>
              <a:cxnSpLocks/>
              <a:endCxn id="120" idx="2"/>
            </p:cNvCxnSpPr>
            <p:nvPr/>
          </p:nvCxnSpPr>
          <p:spPr>
            <a:xfrm flipH="1">
              <a:off x="3483099" y="3027330"/>
              <a:ext cx="2390" cy="2042956"/>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grpSp>
          <p:nvGrpSpPr>
            <p:cNvPr id="117" name="Group 116">
              <a:extLst>
                <a:ext uri="{FF2B5EF4-FFF2-40B4-BE49-F238E27FC236}">
                  <a16:creationId xmlns:a16="http://schemas.microsoft.com/office/drawing/2014/main" xmlns="" id="{0A9E273B-5B93-4B15-A8B3-F722EB239E57}"/>
                </a:ext>
              </a:extLst>
            </p:cNvPr>
            <p:cNvGrpSpPr/>
            <p:nvPr/>
          </p:nvGrpSpPr>
          <p:grpSpPr>
            <a:xfrm>
              <a:off x="3263369" y="4932189"/>
              <a:ext cx="2409080" cy="100096"/>
              <a:chOff x="1121512" y="4577223"/>
              <a:chExt cx="2941905" cy="110522"/>
            </a:xfrm>
          </p:grpSpPr>
          <p:cxnSp>
            <p:nvCxnSpPr>
              <p:cNvPr id="8" name="Straight Connector 7">
                <a:extLst>
                  <a:ext uri="{FF2B5EF4-FFF2-40B4-BE49-F238E27FC236}">
                    <a16:creationId xmlns:a16="http://schemas.microsoft.com/office/drawing/2014/main" xmlns="" id="{BAD359AE-970F-49F6-8BF0-C65C066D7E18}"/>
                  </a:ext>
                </a:extLst>
              </p:cNvPr>
              <p:cNvCxnSpPr>
                <a:cxnSpLocks/>
              </p:cNvCxnSpPr>
              <p:nvPr/>
            </p:nvCxnSpPr>
            <p:spPr>
              <a:xfrm>
                <a:off x="1121512" y="4687745"/>
                <a:ext cx="2941905"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375" name="Straight Connector 374">
                <a:extLst>
                  <a:ext uri="{FF2B5EF4-FFF2-40B4-BE49-F238E27FC236}">
                    <a16:creationId xmlns:a16="http://schemas.microsoft.com/office/drawing/2014/main" xmlns="" id="{DBBBA388-B4F3-4D28-AC63-BBF5C4360F27}"/>
                  </a:ext>
                </a:extLst>
              </p:cNvPr>
              <p:cNvCxnSpPr>
                <a:cxnSpLocks/>
              </p:cNvCxnSpPr>
              <p:nvPr/>
            </p:nvCxnSpPr>
            <p:spPr>
              <a:xfrm>
                <a:off x="4063417" y="4590891"/>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89" name="Straight Connector 488">
                <a:extLst>
                  <a:ext uri="{FF2B5EF4-FFF2-40B4-BE49-F238E27FC236}">
                    <a16:creationId xmlns:a16="http://schemas.microsoft.com/office/drawing/2014/main" xmlns="" id="{650168E9-E0D4-42C0-B58B-A1198F0386A4}"/>
                  </a:ext>
                </a:extLst>
              </p:cNvPr>
              <p:cNvCxnSpPr>
                <a:cxnSpLocks/>
              </p:cNvCxnSpPr>
              <p:nvPr/>
            </p:nvCxnSpPr>
            <p:spPr>
              <a:xfrm>
                <a:off x="1125389" y="4585112"/>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0" name="Straight Connector 489">
                <a:extLst>
                  <a:ext uri="{FF2B5EF4-FFF2-40B4-BE49-F238E27FC236}">
                    <a16:creationId xmlns:a16="http://schemas.microsoft.com/office/drawing/2014/main" xmlns="" id="{A7CFA49A-0FE0-4333-B570-F1BD3EC316E7}"/>
                  </a:ext>
                </a:extLst>
              </p:cNvPr>
              <p:cNvCxnSpPr>
                <a:cxnSpLocks/>
              </p:cNvCxnSpPr>
              <p:nvPr/>
            </p:nvCxnSpPr>
            <p:spPr>
              <a:xfrm>
                <a:off x="1878817" y="45772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493" name="Straight Connector 492">
                <a:extLst>
                  <a:ext uri="{FF2B5EF4-FFF2-40B4-BE49-F238E27FC236}">
                    <a16:creationId xmlns:a16="http://schemas.microsoft.com/office/drawing/2014/main" xmlns="" id="{C03CC399-2320-4359-95D4-F4C1E5F0961B}"/>
                  </a:ext>
                </a:extLst>
              </p:cNvPr>
              <p:cNvCxnSpPr>
                <a:cxnSpLocks/>
              </p:cNvCxnSpPr>
              <p:nvPr/>
            </p:nvCxnSpPr>
            <p:spPr>
              <a:xfrm>
                <a:off x="2645526" y="4583623"/>
                <a:ext cx="0" cy="93983"/>
              </a:xfrm>
              <a:prstGeom prst="line">
                <a:avLst/>
              </a:prstGeom>
              <a:noFill/>
              <a:ln w="19050"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cxnSp>
        </p:grpSp>
        <p:pic>
          <p:nvPicPr>
            <p:cNvPr id="120" name="Graphic 119">
              <a:extLst>
                <a:ext uri="{FF2B5EF4-FFF2-40B4-BE49-F238E27FC236}">
                  <a16:creationId xmlns:a16="http://schemas.microsoft.com/office/drawing/2014/main" xmlns="" id="{C3016580-9B6F-4370-9CDB-00CB1684844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3296121" y="4968297"/>
              <a:ext cx="373956" cy="101989"/>
            </a:xfrm>
            <a:prstGeom prst="rect">
              <a:avLst/>
            </a:prstGeom>
          </p:spPr>
        </p:pic>
        <p:pic>
          <p:nvPicPr>
            <p:cNvPr id="710" name="Graphic 709">
              <a:extLst>
                <a:ext uri="{FF2B5EF4-FFF2-40B4-BE49-F238E27FC236}">
                  <a16:creationId xmlns:a16="http://schemas.microsoft.com/office/drawing/2014/main" xmlns="" id="{CB1D2C0D-E006-4B23-8877-788EA47094A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412268" y="3989053"/>
              <a:ext cx="155363" cy="144264"/>
            </a:xfrm>
            <a:prstGeom prst="rect">
              <a:avLst/>
            </a:prstGeom>
          </p:spPr>
        </p:pic>
        <p:cxnSp>
          <p:nvCxnSpPr>
            <p:cNvPr id="202" name="Straight Connector 201">
              <a:extLst>
                <a:ext uri="{FF2B5EF4-FFF2-40B4-BE49-F238E27FC236}">
                  <a16:creationId xmlns:a16="http://schemas.microsoft.com/office/drawing/2014/main" xmlns="" id="{DEF14F5E-A9F1-49E8-B80F-3DD8F6374A7C}"/>
                </a:ext>
              </a:extLst>
            </p:cNvPr>
            <p:cNvCxnSpPr>
              <a:cxnSpLocks/>
            </p:cNvCxnSpPr>
            <p:nvPr/>
          </p:nvCxnSpPr>
          <p:spPr>
            <a:xfrm>
              <a:off x="2614674" y="3915841"/>
              <a:ext cx="1824456" cy="0"/>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212" name="Straight Connector 211">
              <a:extLst>
                <a:ext uri="{FF2B5EF4-FFF2-40B4-BE49-F238E27FC236}">
                  <a16:creationId xmlns:a16="http://schemas.microsoft.com/office/drawing/2014/main" xmlns="" id="{EE171817-09FA-430B-B729-CA2574A6DDF9}"/>
                </a:ext>
              </a:extLst>
            </p:cNvPr>
            <p:cNvCxnSpPr/>
            <p:nvPr/>
          </p:nvCxnSpPr>
          <p:spPr>
            <a:xfrm>
              <a:off x="4447393"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cxnSp>
          <p:nvCxnSpPr>
            <p:cNvPr id="727" name="Straight Connector 726">
              <a:extLst>
                <a:ext uri="{FF2B5EF4-FFF2-40B4-BE49-F238E27FC236}">
                  <a16:creationId xmlns:a16="http://schemas.microsoft.com/office/drawing/2014/main" xmlns="" id="{64CC8E28-889A-42AE-BC46-62AB329051E9}"/>
                </a:ext>
              </a:extLst>
            </p:cNvPr>
            <p:cNvCxnSpPr/>
            <p:nvPr/>
          </p:nvCxnSpPr>
          <p:spPr>
            <a:xfrm>
              <a:off x="3857342" y="3837347"/>
              <a:ext cx="0" cy="85431"/>
            </a:xfrm>
            <a:prstGeom prst="line">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cxnSp>
        <p:pic>
          <p:nvPicPr>
            <p:cNvPr id="728" name="Graphic 727">
              <a:extLst>
                <a:ext uri="{FF2B5EF4-FFF2-40B4-BE49-F238E27FC236}">
                  <a16:creationId xmlns:a16="http://schemas.microsoft.com/office/drawing/2014/main" xmlns="" id="{BD13DC4B-891F-412F-953A-99D8BD0F91D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390454" y="3455968"/>
              <a:ext cx="179094" cy="97688"/>
            </a:xfrm>
            <a:prstGeom prst="rect">
              <a:avLst/>
            </a:prstGeom>
          </p:spPr>
        </p:pic>
        <p:pic>
          <p:nvPicPr>
            <p:cNvPr id="154" name="Graphic 153">
              <a:extLst>
                <a:ext uri="{FF2B5EF4-FFF2-40B4-BE49-F238E27FC236}">
                  <a16:creationId xmlns:a16="http://schemas.microsoft.com/office/drawing/2014/main" xmlns="" id="{65A36AA8-A9F1-41B2-A4AB-7465E03C2320}"/>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394372" y="3853121"/>
              <a:ext cx="179094" cy="97688"/>
            </a:xfrm>
            <a:prstGeom prst="rect">
              <a:avLst/>
            </a:prstGeom>
          </p:spPr>
        </p:pic>
        <p:pic>
          <p:nvPicPr>
            <p:cNvPr id="726" name="Graphic 725">
              <a:extLst>
                <a:ext uri="{FF2B5EF4-FFF2-40B4-BE49-F238E27FC236}">
                  <a16:creationId xmlns:a16="http://schemas.microsoft.com/office/drawing/2014/main" xmlns="" id="{C91DB333-653E-4081-B961-A1BA261D38F8}"/>
                </a:ext>
              </a:extLst>
            </p:cNvPr>
            <p:cNvPicPr>
              <a:picLocks noChangeAspect="1"/>
            </p:cNvPicPr>
            <p:nvPr/>
          </p:nvPicPr>
          <p:blipFill>
            <a:blip r:embed="rId7">
              <a:extLst>
                <a:ext uri="{96DAC541-7B7A-43D3-8B79-37D633B846F1}">
                  <asvg:svgBlip xmlns:asvg="http://schemas.microsoft.com/office/drawing/2016/SVG/main" xmlns="" r:embed="rId8"/>
                </a:ext>
              </a:extLst>
            </a:blip>
            <a:stretch>
              <a:fillRect/>
            </a:stretch>
          </p:blipFill>
          <p:spPr>
            <a:xfrm>
              <a:off x="3394372" y="3083790"/>
              <a:ext cx="179094" cy="97688"/>
            </a:xfrm>
            <a:prstGeom prst="rect">
              <a:avLst/>
            </a:prstGeom>
          </p:spPr>
        </p:pic>
      </p:grpSp>
      <p:grpSp>
        <p:nvGrpSpPr>
          <p:cNvPr id="25" name="Group 24">
            <a:extLst>
              <a:ext uri="{FF2B5EF4-FFF2-40B4-BE49-F238E27FC236}">
                <a16:creationId xmlns:a16="http://schemas.microsoft.com/office/drawing/2014/main" xmlns="" id="{1D2B6E65-2C6E-47A4-86EA-BE343E742049}"/>
              </a:ext>
            </a:extLst>
          </p:cNvPr>
          <p:cNvGrpSpPr/>
          <p:nvPr/>
        </p:nvGrpSpPr>
        <p:grpSpPr>
          <a:xfrm>
            <a:off x="8502616" y="103218"/>
            <a:ext cx="3500414" cy="1329065"/>
            <a:chOff x="8502616" y="103218"/>
            <a:chExt cx="3500414" cy="1329065"/>
          </a:xfrm>
        </p:grpSpPr>
        <p:sp>
          <p:nvSpPr>
            <p:cNvPr id="556" name="Freeform: Shape 555">
              <a:extLst>
                <a:ext uri="{FF2B5EF4-FFF2-40B4-BE49-F238E27FC236}">
                  <a16:creationId xmlns:a16="http://schemas.microsoft.com/office/drawing/2014/main" xmlns="" id="{A1ECC2D6-EEC8-457F-BB5F-0AE8F85B7DCE}"/>
                </a:ext>
              </a:extLst>
            </p:cNvPr>
            <p:cNvSpPr/>
            <p:nvPr/>
          </p:nvSpPr>
          <p:spPr bwMode="auto">
            <a:xfrm>
              <a:off x="8502616" y="103218"/>
              <a:ext cx="3498214" cy="1329065"/>
            </a:xfrm>
            <a:custGeom>
              <a:avLst/>
              <a:gdLst>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717260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0" fmla="*/ 0 w 3587842"/>
                <a:gd name="connsiteY0" fmla="*/ 0 h 1329065"/>
                <a:gd name="connsiteX1" fmla="*/ 3587842 w 3587842"/>
                <a:gd name="connsiteY1" fmla="*/ 0 h 1329065"/>
                <a:gd name="connsiteX2" fmla="*/ 3587842 w 3587842"/>
                <a:gd name="connsiteY2" fmla="*/ 1038838 h 1329065"/>
                <a:gd name="connsiteX3" fmla="*/ 1717260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 name="connsiteX0" fmla="*/ 0 w 3587842"/>
                <a:gd name="connsiteY0" fmla="*/ 0 h 1329065"/>
                <a:gd name="connsiteX1" fmla="*/ 3587842 w 3587842"/>
                <a:gd name="connsiteY1" fmla="*/ 0 h 1329065"/>
                <a:gd name="connsiteX2" fmla="*/ 3587842 w 3587842"/>
                <a:gd name="connsiteY2" fmla="*/ 1038838 h 1329065"/>
                <a:gd name="connsiteX3" fmla="*/ 1663974 w 3587842"/>
                <a:gd name="connsiteY3" fmla="*/ 1038838 h 1329065"/>
                <a:gd name="connsiteX4" fmla="*/ 1663974 w 3587842"/>
                <a:gd name="connsiteY4" fmla="*/ 1329065 h 1329065"/>
                <a:gd name="connsiteX5" fmla="*/ 0 w 3587842"/>
                <a:gd name="connsiteY5" fmla="*/ 1329065 h 1329065"/>
                <a:gd name="connsiteX6" fmla="*/ 0 w 3587842"/>
                <a:gd name="connsiteY6" fmla="*/ 1038838 h 1329065"/>
                <a:gd name="connsiteX7" fmla="*/ 0 w 3587842"/>
                <a:gd name="connsiteY7" fmla="*/ 1038548 h 1329065"/>
                <a:gd name="connsiteX8" fmla="*/ 0 w 3587842"/>
                <a:gd name="connsiteY8" fmla="*/ 0 h 1329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87842" h="1329065">
                  <a:moveTo>
                    <a:pt x="0" y="0"/>
                  </a:moveTo>
                  <a:lnTo>
                    <a:pt x="3587842" y="0"/>
                  </a:lnTo>
                  <a:lnTo>
                    <a:pt x="3587842" y="1038838"/>
                  </a:lnTo>
                  <a:lnTo>
                    <a:pt x="1663974" y="1038838"/>
                  </a:lnTo>
                  <a:lnTo>
                    <a:pt x="1663974" y="1329065"/>
                  </a:lnTo>
                  <a:lnTo>
                    <a:pt x="0" y="1329065"/>
                  </a:lnTo>
                  <a:lnTo>
                    <a:pt x="0" y="1038838"/>
                  </a:lnTo>
                  <a:lnTo>
                    <a:pt x="0" y="1038548"/>
                  </a:lnTo>
                  <a:lnTo>
                    <a:pt x="0" y="0"/>
                  </a:lnTo>
                  <a:close/>
                </a:path>
              </a:pathLst>
            </a:cu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483" name="Rectangle 482">
              <a:extLst>
                <a:ext uri="{FF2B5EF4-FFF2-40B4-BE49-F238E27FC236}">
                  <a16:creationId xmlns:a16="http://schemas.microsoft.com/office/drawing/2014/main" xmlns="" id="{683B3E27-5CEA-4665-AE95-53E3E02BE90B}"/>
                </a:ext>
              </a:extLst>
            </p:cNvPr>
            <p:cNvSpPr/>
            <p:nvPr/>
          </p:nvSpPr>
          <p:spPr>
            <a:xfrm>
              <a:off x="8502616" y="103218"/>
              <a:ext cx="3500414" cy="257763"/>
            </a:xfrm>
            <a:prstGeom prst="rect">
              <a:avLst/>
            </a:prstGeom>
            <a:solidFill>
              <a:schemeClr val="bg1">
                <a:lumMod val="50000"/>
              </a:schemeClr>
            </a:solidFill>
          </p:spPr>
          <p:txBody>
            <a:bodyPr wrap="square"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Software as a Service</a:t>
              </a:r>
            </a:p>
          </p:txBody>
        </p:sp>
      </p:grpSp>
      <p:sp>
        <p:nvSpPr>
          <p:cNvPr id="419" name="Rectangle 418">
            <a:extLst>
              <a:ext uri="{FF2B5EF4-FFF2-40B4-BE49-F238E27FC236}">
                <a16:creationId xmlns:a16="http://schemas.microsoft.com/office/drawing/2014/main" xmlns="" id="{5EB95F04-038D-4A6A-819C-FD0B49733238}"/>
              </a:ext>
            </a:extLst>
          </p:cNvPr>
          <p:cNvSpPr/>
          <p:nvPr/>
        </p:nvSpPr>
        <p:spPr bwMode="auto">
          <a:xfrm>
            <a:off x="8502616" y="1529867"/>
            <a:ext cx="1627632" cy="4648144"/>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35" name="Connector: Elbow 34">
            <a:extLst>
              <a:ext uri="{FF2B5EF4-FFF2-40B4-BE49-F238E27FC236}">
                <a16:creationId xmlns:a16="http://schemas.microsoft.com/office/drawing/2014/main" xmlns="" id="{4B151B1C-8727-499D-AA3F-92C3D3CFF5D8}"/>
              </a:ext>
            </a:extLst>
          </p:cNvPr>
          <p:cNvCxnSpPr>
            <a:endCxn id="462" idx="1"/>
          </p:cNvCxnSpPr>
          <p:nvPr/>
        </p:nvCxnSpPr>
        <p:spPr>
          <a:xfrm rot="16200000" flipH="1">
            <a:off x="6730003" y="4013600"/>
            <a:ext cx="3818103" cy="101317"/>
          </a:xfrm>
          <a:prstGeom prst="bentConnector2">
            <a:avLst/>
          </a:prstGeom>
          <a:ln w="28575">
            <a:solidFill>
              <a:schemeClr val="accent2"/>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2" name="Straight Connector 611">
            <a:extLst>
              <a:ext uri="{FF2B5EF4-FFF2-40B4-BE49-F238E27FC236}">
                <a16:creationId xmlns:a16="http://schemas.microsoft.com/office/drawing/2014/main" xmlns="" id="{C4D5DBA3-7806-4858-A0EF-EBC3CA3218B5}"/>
              </a:ext>
            </a:extLst>
          </p:cNvPr>
          <p:cNvCxnSpPr>
            <a:cxnSpLocks/>
          </p:cNvCxnSpPr>
          <p:nvPr/>
        </p:nvCxnSpPr>
        <p:spPr>
          <a:xfrm>
            <a:off x="1962293" y="843401"/>
            <a:ext cx="0" cy="768515"/>
          </a:xfrm>
          <a:prstGeom prst="line">
            <a:avLst/>
          </a:prstGeom>
          <a:noFill/>
          <a:ln w="38100" cap="flat" cmpd="sng" algn="ctr">
            <a:solidFill>
              <a:srgbClr val="505050"/>
            </a:solidFill>
            <a:prstDash val="solid"/>
            <a:headEnd type="none"/>
            <a:tailEnd type="none"/>
          </a:ln>
          <a:effectLst/>
        </p:spPr>
      </p:cxnSp>
      <p:cxnSp>
        <p:nvCxnSpPr>
          <p:cNvPr id="733" name="Connector: Elbow 732">
            <a:extLst>
              <a:ext uri="{FF2B5EF4-FFF2-40B4-BE49-F238E27FC236}">
                <a16:creationId xmlns:a16="http://schemas.microsoft.com/office/drawing/2014/main" xmlns="" id="{D5A8D2D0-54F0-4A7F-8639-B35A00D88B6C}"/>
              </a:ext>
            </a:extLst>
          </p:cNvPr>
          <p:cNvCxnSpPr>
            <a:cxnSpLocks/>
            <a:endCxn id="459" idx="1"/>
          </p:cNvCxnSpPr>
          <p:nvPr/>
        </p:nvCxnSpPr>
        <p:spPr>
          <a:xfrm rot="16200000" flipH="1">
            <a:off x="8930560" y="3238555"/>
            <a:ext cx="2745291" cy="170292"/>
          </a:xfrm>
          <a:prstGeom prst="bentConnector2">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Connector: Elbow 21">
            <a:extLst>
              <a:ext uri="{FF2B5EF4-FFF2-40B4-BE49-F238E27FC236}">
                <a16:creationId xmlns:a16="http://schemas.microsoft.com/office/drawing/2014/main" xmlns="" id="{C55BE7C5-C1B1-4448-AAC9-2C854664B595}"/>
              </a:ext>
            </a:extLst>
          </p:cNvPr>
          <p:cNvCxnSpPr>
            <a:cxnSpLocks/>
            <a:endCxn id="92" idx="1"/>
          </p:cNvCxnSpPr>
          <p:nvPr/>
        </p:nvCxnSpPr>
        <p:spPr>
          <a:xfrm flipH="1">
            <a:off x="292459" y="1998162"/>
            <a:ext cx="9641306" cy="1392987"/>
          </a:xfrm>
          <a:prstGeom prst="bentConnector5">
            <a:avLst>
              <a:gd name="adj1" fmla="val 2071"/>
              <a:gd name="adj2" fmla="val 3995"/>
              <a:gd name="adj3" fmla="val 100734"/>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61" name="Rectangle 560">
            <a:extLst>
              <a:ext uri="{FF2B5EF4-FFF2-40B4-BE49-F238E27FC236}">
                <a16:creationId xmlns:a16="http://schemas.microsoft.com/office/drawing/2014/main" xmlns="" id="{CECADA6B-6F4D-4C04-B176-D9B01338770C}"/>
              </a:ext>
            </a:extLst>
          </p:cNvPr>
          <p:cNvSpPr/>
          <p:nvPr/>
        </p:nvSpPr>
        <p:spPr bwMode="auto">
          <a:xfrm>
            <a:off x="539297" y="4024983"/>
            <a:ext cx="5713221" cy="13438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i="0" u="none" strike="noStrike" kern="1200" cap="none" spc="0" normalizeH="0" baseline="0" noProof="0" err="1">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93" name="Connector: Elbow 92">
            <a:extLst>
              <a:ext uri="{FF2B5EF4-FFF2-40B4-BE49-F238E27FC236}">
                <a16:creationId xmlns:a16="http://schemas.microsoft.com/office/drawing/2014/main" xmlns="" id="{1A740571-9366-437D-B37B-8614158BCB0B}"/>
              </a:ext>
            </a:extLst>
          </p:cNvPr>
          <p:cNvCxnSpPr>
            <a:cxnSpLocks/>
          </p:cNvCxnSpPr>
          <p:nvPr/>
        </p:nvCxnSpPr>
        <p:spPr>
          <a:xfrm flipV="1">
            <a:off x="8287780" y="1715688"/>
            <a:ext cx="2089878" cy="190426"/>
          </a:xfrm>
          <a:prstGeom prst="bentConnector3">
            <a:avLst>
              <a:gd name="adj1" fmla="val 92386"/>
            </a:avLst>
          </a:prstGeom>
          <a:ln w="19050">
            <a:solidFill>
              <a:schemeClr val="tx1">
                <a:lumMod val="60000"/>
                <a:lumOff val="40000"/>
              </a:schemeClr>
            </a:solidFill>
            <a:prstDash val="sys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xmlns="" id="{2191215E-3CE0-4784-AFC2-9A50F6E3D8DA}"/>
              </a:ext>
            </a:extLst>
          </p:cNvPr>
          <p:cNvSpPr txBox="1"/>
          <p:nvPr/>
        </p:nvSpPr>
        <p:spPr>
          <a:xfrm>
            <a:off x="457338" y="2389532"/>
            <a:ext cx="1143262" cy="415498"/>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Unmanaged &amp;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Mobile Devices</a:t>
            </a:r>
          </a:p>
        </p:txBody>
      </p:sp>
      <p:grpSp>
        <p:nvGrpSpPr>
          <p:cNvPr id="48" name="Group 47">
            <a:extLst>
              <a:ext uri="{FF2B5EF4-FFF2-40B4-BE49-F238E27FC236}">
                <a16:creationId xmlns:a16="http://schemas.microsoft.com/office/drawing/2014/main" xmlns="" id="{BFC65816-92B6-45F8-8B56-B9FE7300B40A}"/>
              </a:ext>
            </a:extLst>
          </p:cNvPr>
          <p:cNvGrpSpPr/>
          <p:nvPr/>
        </p:nvGrpSpPr>
        <p:grpSpPr>
          <a:xfrm>
            <a:off x="1351919" y="2856531"/>
            <a:ext cx="382086" cy="288422"/>
            <a:chOff x="7987238" y="1610486"/>
            <a:chExt cx="506061" cy="382007"/>
          </a:xfrm>
        </p:grpSpPr>
        <p:sp>
          <p:nvSpPr>
            <p:cNvPr id="49" name="Rectangle 48">
              <a:extLst>
                <a:ext uri="{FF2B5EF4-FFF2-40B4-BE49-F238E27FC236}">
                  <a16:creationId xmlns:a16="http://schemas.microsoft.com/office/drawing/2014/main" xmlns="" id="{5AD2C425-30AF-4C52-B5B1-5E94C2C675FB}"/>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0" name="Group 49">
              <a:extLst>
                <a:ext uri="{FF2B5EF4-FFF2-40B4-BE49-F238E27FC236}">
                  <a16:creationId xmlns:a16="http://schemas.microsoft.com/office/drawing/2014/main" xmlns="" id="{7EBB8728-CD5A-434A-8A9A-E6ED226C7A4A}"/>
                </a:ext>
              </a:extLst>
            </p:cNvPr>
            <p:cNvGrpSpPr/>
            <p:nvPr/>
          </p:nvGrpSpPr>
          <p:grpSpPr>
            <a:xfrm>
              <a:off x="7987238" y="1610486"/>
              <a:ext cx="498447" cy="382007"/>
              <a:chOff x="9563138" y="2462727"/>
              <a:chExt cx="516394" cy="395761"/>
            </a:xfrm>
          </p:grpSpPr>
          <p:sp>
            <p:nvSpPr>
              <p:cNvPr id="51" name="monitor">
                <a:extLst>
                  <a:ext uri="{FF2B5EF4-FFF2-40B4-BE49-F238E27FC236}">
                    <a16:creationId xmlns:a16="http://schemas.microsoft.com/office/drawing/2014/main" xmlns="" id="{8EE55AE6-F0B1-482E-8E59-6746635B7ADD}"/>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2" name="Group 51">
                <a:extLst>
                  <a:ext uri="{FF2B5EF4-FFF2-40B4-BE49-F238E27FC236}">
                    <a16:creationId xmlns:a16="http://schemas.microsoft.com/office/drawing/2014/main" xmlns="" id="{576DD4A5-32C0-4CA5-84D2-5B710351B085}"/>
                  </a:ext>
                </a:extLst>
              </p:cNvPr>
              <p:cNvGrpSpPr/>
              <p:nvPr/>
            </p:nvGrpSpPr>
            <p:grpSpPr>
              <a:xfrm>
                <a:off x="9746672" y="2545410"/>
                <a:ext cx="107950" cy="134938"/>
                <a:chOff x="9444088" y="2885171"/>
                <a:chExt cx="107950" cy="134938"/>
              </a:xfrm>
              <a:solidFill>
                <a:schemeClr val="tx1"/>
              </a:solidFill>
            </p:grpSpPr>
            <p:sp>
              <p:nvSpPr>
                <p:cNvPr id="53" name="Freeform 26">
                  <a:extLst>
                    <a:ext uri="{FF2B5EF4-FFF2-40B4-BE49-F238E27FC236}">
                      <a16:creationId xmlns:a16="http://schemas.microsoft.com/office/drawing/2014/main" xmlns="" id="{FDBF4EC7-E309-4369-826C-4A23B73BB168}"/>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4" name="Freeform 27">
                  <a:extLst>
                    <a:ext uri="{FF2B5EF4-FFF2-40B4-BE49-F238E27FC236}">
                      <a16:creationId xmlns:a16="http://schemas.microsoft.com/office/drawing/2014/main" xmlns="" id="{7D215946-A8D8-4D3D-9C11-3B9731607E9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55" name="Group 54">
            <a:extLst>
              <a:ext uri="{FF2B5EF4-FFF2-40B4-BE49-F238E27FC236}">
                <a16:creationId xmlns:a16="http://schemas.microsoft.com/office/drawing/2014/main" xmlns="" id="{089A708A-3B38-45E4-AB39-901738503841}"/>
              </a:ext>
            </a:extLst>
          </p:cNvPr>
          <p:cNvGrpSpPr/>
          <p:nvPr/>
        </p:nvGrpSpPr>
        <p:grpSpPr>
          <a:xfrm>
            <a:off x="862671" y="2856531"/>
            <a:ext cx="376337" cy="288423"/>
            <a:chOff x="7398246" y="1610486"/>
            <a:chExt cx="498447" cy="382007"/>
          </a:xfrm>
        </p:grpSpPr>
        <p:sp>
          <p:nvSpPr>
            <p:cNvPr id="56" name="monitor">
              <a:extLst>
                <a:ext uri="{FF2B5EF4-FFF2-40B4-BE49-F238E27FC236}">
                  <a16:creationId xmlns:a16="http://schemas.microsoft.com/office/drawing/2014/main" xmlns="" id="{83668721-0993-4A0B-A631-4168280896B6}"/>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7" name="Rectangle 56">
              <a:extLst>
                <a:ext uri="{FF2B5EF4-FFF2-40B4-BE49-F238E27FC236}">
                  <a16:creationId xmlns:a16="http://schemas.microsoft.com/office/drawing/2014/main" xmlns="" id="{B3A549A4-E6C7-4F0D-8B03-2D258939D87F}"/>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8" name="Group 11">
              <a:extLst>
                <a:ext uri="{FF2B5EF4-FFF2-40B4-BE49-F238E27FC236}">
                  <a16:creationId xmlns:a16="http://schemas.microsoft.com/office/drawing/2014/main" xmlns="" id="{8ACA3025-FD70-48DB-AEE5-CCA2D02A5196}"/>
                </a:ext>
              </a:extLst>
            </p:cNvPr>
            <p:cNvGrpSpPr>
              <a:grpSpLocks noChangeAspect="1"/>
            </p:cNvGrpSpPr>
            <p:nvPr/>
          </p:nvGrpSpPr>
          <p:grpSpPr bwMode="auto">
            <a:xfrm>
              <a:off x="7581678" y="1714920"/>
              <a:ext cx="111860" cy="111860"/>
              <a:chOff x="5664" y="1835"/>
              <a:chExt cx="73" cy="73"/>
            </a:xfrm>
            <a:solidFill>
              <a:schemeClr val="bg1"/>
            </a:solidFill>
          </p:grpSpPr>
          <p:sp>
            <p:nvSpPr>
              <p:cNvPr id="59" name="Freeform 12">
                <a:extLst>
                  <a:ext uri="{FF2B5EF4-FFF2-40B4-BE49-F238E27FC236}">
                    <a16:creationId xmlns:a16="http://schemas.microsoft.com/office/drawing/2014/main" xmlns="" id="{0C3E95F8-D219-4BFA-8264-01DE860974D3}"/>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0" name="Freeform 13">
                <a:extLst>
                  <a:ext uri="{FF2B5EF4-FFF2-40B4-BE49-F238E27FC236}">
                    <a16:creationId xmlns:a16="http://schemas.microsoft.com/office/drawing/2014/main" xmlns="" id="{313CBC1E-7EFA-4F9F-A0F9-F9A5710B36F1}"/>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1" name="Freeform 14">
                <a:extLst>
                  <a:ext uri="{FF2B5EF4-FFF2-40B4-BE49-F238E27FC236}">
                    <a16:creationId xmlns:a16="http://schemas.microsoft.com/office/drawing/2014/main" xmlns="" id="{FB7A6C2F-DF5A-4FAC-9925-72EC57F8A713}"/>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2" name="Freeform 15">
                <a:extLst>
                  <a:ext uri="{FF2B5EF4-FFF2-40B4-BE49-F238E27FC236}">
                    <a16:creationId xmlns:a16="http://schemas.microsoft.com/office/drawing/2014/main" xmlns="" id="{E903A433-6EA5-48A2-B07B-70B1041F1C21}"/>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63" name="Group 62">
            <a:extLst>
              <a:ext uri="{FF2B5EF4-FFF2-40B4-BE49-F238E27FC236}">
                <a16:creationId xmlns:a16="http://schemas.microsoft.com/office/drawing/2014/main" xmlns="" id="{5829E5BE-F51B-45D3-8643-8A7E1443DF78}"/>
              </a:ext>
            </a:extLst>
          </p:cNvPr>
          <p:cNvGrpSpPr/>
          <p:nvPr/>
        </p:nvGrpSpPr>
        <p:grpSpPr>
          <a:xfrm>
            <a:off x="590482" y="2856531"/>
            <a:ext cx="160562" cy="266558"/>
            <a:chOff x="7084723" y="1610486"/>
            <a:chExt cx="212660" cy="353049"/>
          </a:xfrm>
        </p:grpSpPr>
        <p:sp>
          <p:nvSpPr>
            <p:cNvPr id="64" name="Rectangle 63">
              <a:extLst>
                <a:ext uri="{FF2B5EF4-FFF2-40B4-BE49-F238E27FC236}">
                  <a16:creationId xmlns:a16="http://schemas.microsoft.com/office/drawing/2014/main" xmlns="" id="{EF3F58B3-1649-4BD0-9763-D182C5225AC0}"/>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5" name="Group 64">
              <a:extLst>
                <a:ext uri="{FF2B5EF4-FFF2-40B4-BE49-F238E27FC236}">
                  <a16:creationId xmlns:a16="http://schemas.microsoft.com/office/drawing/2014/main" xmlns="" id="{A3E6CA01-0053-45C3-8263-EA3575453553}"/>
                </a:ext>
              </a:extLst>
            </p:cNvPr>
            <p:cNvGrpSpPr/>
            <p:nvPr/>
          </p:nvGrpSpPr>
          <p:grpSpPr>
            <a:xfrm>
              <a:off x="7138556" y="1706457"/>
              <a:ext cx="104198" cy="130248"/>
              <a:chOff x="9444088" y="2885171"/>
              <a:chExt cx="107950" cy="134938"/>
            </a:xfrm>
            <a:solidFill>
              <a:schemeClr val="bg1"/>
            </a:solidFill>
          </p:grpSpPr>
          <p:sp>
            <p:nvSpPr>
              <p:cNvPr id="68" name="Freeform 26">
                <a:extLst>
                  <a:ext uri="{FF2B5EF4-FFF2-40B4-BE49-F238E27FC236}">
                    <a16:creationId xmlns:a16="http://schemas.microsoft.com/office/drawing/2014/main" xmlns="" id="{78841DC6-425B-4F31-9111-4B867680D0A6}"/>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 name="Freeform 27">
                <a:extLst>
                  <a:ext uri="{FF2B5EF4-FFF2-40B4-BE49-F238E27FC236}">
                    <a16:creationId xmlns:a16="http://schemas.microsoft.com/office/drawing/2014/main" xmlns="" id="{3FEDB521-A03B-4597-A969-4771FC3ADAB3}"/>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66" name="CellPhone_E8EA">
              <a:extLst>
                <a:ext uri="{FF2B5EF4-FFF2-40B4-BE49-F238E27FC236}">
                  <a16:creationId xmlns:a16="http://schemas.microsoft.com/office/drawing/2014/main" xmlns="" id="{E29E52BB-AE04-4CA3-8E0A-0AF14A52536E}"/>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67" name="Straight Connector 66">
              <a:extLst>
                <a:ext uri="{FF2B5EF4-FFF2-40B4-BE49-F238E27FC236}">
                  <a16:creationId xmlns:a16="http://schemas.microsoft.com/office/drawing/2014/main" xmlns="" id="{D982DAEA-436F-4289-AE26-0C55E3AD87EB}"/>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xmlns="" id="{EF9351D5-8C9E-4BBB-97CC-59AE145EB32D}"/>
              </a:ext>
            </a:extLst>
          </p:cNvPr>
          <p:cNvGrpSpPr/>
          <p:nvPr/>
        </p:nvGrpSpPr>
        <p:grpSpPr>
          <a:xfrm>
            <a:off x="324558" y="2856531"/>
            <a:ext cx="159961" cy="266558"/>
            <a:chOff x="6490922" y="1610486"/>
            <a:chExt cx="211865" cy="353049"/>
          </a:xfrm>
        </p:grpSpPr>
        <p:sp>
          <p:nvSpPr>
            <p:cNvPr id="71" name="Rectangle 70">
              <a:extLst>
                <a:ext uri="{FF2B5EF4-FFF2-40B4-BE49-F238E27FC236}">
                  <a16:creationId xmlns:a16="http://schemas.microsoft.com/office/drawing/2014/main" xmlns="" id="{FF02EEAA-3AD9-414B-B601-C631234D9292}"/>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2" name="Group 30">
              <a:extLst>
                <a:ext uri="{FF2B5EF4-FFF2-40B4-BE49-F238E27FC236}">
                  <a16:creationId xmlns:a16="http://schemas.microsoft.com/office/drawing/2014/main" xmlns="" id="{FDB4BF2B-497C-4114-8C3C-7416E3042594}"/>
                </a:ext>
              </a:extLst>
            </p:cNvPr>
            <p:cNvGrpSpPr>
              <a:grpSpLocks noChangeAspect="1"/>
            </p:cNvGrpSpPr>
            <p:nvPr/>
          </p:nvGrpSpPr>
          <p:grpSpPr bwMode="auto">
            <a:xfrm>
              <a:off x="6545792" y="1729376"/>
              <a:ext cx="111361" cy="115269"/>
              <a:chOff x="5049" y="1841"/>
              <a:chExt cx="57" cy="59"/>
            </a:xfrm>
            <a:solidFill>
              <a:schemeClr val="bg1"/>
            </a:solidFill>
          </p:grpSpPr>
          <p:sp>
            <p:nvSpPr>
              <p:cNvPr id="75" name="Freeform 31">
                <a:extLst>
                  <a:ext uri="{FF2B5EF4-FFF2-40B4-BE49-F238E27FC236}">
                    <a16:creationId xmlns:a16="http://schemas.microsoft.com/office/drawing/2014/main" xmlns="" id="{E2E6EC99-3772-49BC-9AD8-11DE0182189C}"/>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6" name="Freeform 32">
                <a:extLst>
                  <a:ext uri="{FF2B5EF4-FFF2-40B4-BE49-F238E27FC236}">
                    <a16:creationId xmlns:a16="http://schemas.microsoft.com/office/drawing/2014/main" xmlns="" id="{8A37439F-7C9A-4ECC-85C9-96257081C6FF}"/>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 name="Freeform 33">
                <a:extLst>
                  <a:ext uri="{FF2B5EF4-FFF2-40B4-BE49-F238E27FC236}">
                    <a16:creationId xmlns:a16="http://schemas.microsoft.com/office/drawing/2014/main" xmlns="" id="{B9A52CD9-D2F5-4069-B6F0-E4ADC1008ADD}"/>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8" name="Freeform 34">
                <a:extLst>
                  <a:ext uri="{FF2B5EF4-FFF2-40B4-BE49-F238E27FC236}">
                    <a16:creationId xmlns:a16="http://schemas.microsoft.com/office/drawing/2014/main" xmlns="" id="{7E7EC4C1-8BAC-4F71-8109-852DF2D0E5AC}"/>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9" name="Freeform 35">
                <a:extLst>
                  <a:ext uri="{FF2B5EF4-FFF2-40B4-BE49-F238E27FC236}">
                    <a16:creationId xmlns:a16="http://schemas.microsoft.com/office/drawing/2014/main" xmlns="" id="{AED8C30E-A911-42B3-BEC5-D89324A78B2B}"/>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0" name="Freeform 36">
                <a:extLst>
                  <a:ext uri="{FF2B5EF4-FFF2-40B4-BE49-F238E27FC236}">
                    <a16:creationId xmlns:a16="http://schemas.microsoft.com/office/drawing/2014/main" xmlns="" id="{E0AF2846-55FB-4557-A5BA-5EDB2C7B0240}"/>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1" name="Freeform 37">
                <a:extLst>
                  <a:ext uri="{FF2B5EF4-FFF2-40B4-BE49-F238E27FC236}">
                    <a16:creationId xmlns:a16="http://schemas.microsoft.com/office/drawing/2014/main" xmlns="" id="{FF366A9C-DE89-4B99-A0AE-1FE9ED13A2D3}"/>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82" name="Freeform 38">
                <a:extLst>
                  <a:ext uri="{FF2B5EF4-FFF2-40B4-BE49-F238E27FC236}">
                    <a16:creationId xmlns:a16="http://schemas.microsoft.com/office/drawing/2014/main" xmlns="" id="{B534C913-7604-4EF9-9E20-C8FF6688E998}"/>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3" name="CellPhone_E8EA">
              <a:extLst>
                <a:ext uri="{FF2B5EF4-FFF2-40B4-BE49-F238E27FC236}">
                  <a16:creationId xmlns:a16="http://schemas.microsoft.com/office/drawing/2014/main" xmlns="" id="{5AE27A68-699F-45C4-8365-EC8128D1069F}"/>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4" name="Straight Connector 73">
              <a:extLst>
                <a:ext uri="{FF2B5EF4-FFF2-40B4-BE49-F238E27FC236}">
                  <a16:creationId xmlns:a16="http://schemas.microsoft.com/office/drawing/2014/main" xmlns="" id="{5BADEC6F-7134-4420-8849-943A1EF9754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cxnSp>
        <p:nvCxnSpPr>
          <p:cNvPr id="225" name="Straight Connector 224">
            <a:extLst>
              <a:ext uri="{FF2B5EF4-FFF2-40B4-BE49-F238E27FC236}">
                <a16:creationId xmlns:a16="http://schemas.microsoft.com/office/drawing/2014/main" xmlns="" id="{A8AEF3C6-E6D8-4E36-9B08-DF580005DEDC}"/>
              </a:ext>
            </a:extLst>
          </p:cNvPr>
          <p:cNvCxnSpPr>
            <a:cxnSpLocks/>
          </p:cNvCxnSpPr>
          <p:nvPr/>
        </p:nvCxnSpPr>
        <p:spPr>
          <a:xfrm>
            <a:off x="1051246"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C5F795F0-981D-49A3-8544-55AF5C2319F3}"/>
              </a:ext>
            </a:extLst>
          </p:cNvPr>
          <p:cNvCxnSpPr>
            <a:cxnSpLocks/>
          </p:cNvCxnSpPr>
          <p:nvPr/>
        </p:nvCxnSpPr>
        <p:spPr>
          <a:xfrm>
            <a:off x="40526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74BBB275-8609-4418-87E8-1CDA392D9E23}"/>
              </a:ext>
            </a:extLst>
          </p:cNvPr>
          <p:cNvCxnSpPr>
            <a:cxnSpLocks/>
          </p:cNvCxnSpPr>
          <p:nvPr/>
        </p:nvCxnSpPr>
        <p:spPr>
          <a:xfrm>
            <a:off x="666505"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1" name="Connector: Elbow 310">
            <a:extLst>
              <a:ext uri="{FF2B5EF4-FFF2-40B4-BE49-F238E27FC236}">
                <a16:creationId xmlns:a16="http://schemas.microsoft.com/office/drawing/2014/main" xmlns="" id="{1894E009-10C6-491B-98D8-5BDCEEB11732}"/>
              </a:ext>
            </a:extLst>
          </p:cNvPr>
          <p:cNvCxnSpPr>
            <a:cxnSpLocks/>
            <a:stCxn id="389" idx="1"/>
          </p:cNvCxnSpPr>
          <p:nvPr/>
        </p:nvCxnSpPr>
        <p:spPr>
          <a:xfrm rot="10800000" flipV="1">
            <a:off x="1085622" y="501395"/>
            <a:ext cx="7405746" cy="1404719"/>
          </a:xfrm>
          <a:prstGeom prst="bentConnector3">
            <a:avLst>
              <a:gd name="adj1" fmla="val 2926"/>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264" name="Rectangle 263">
            <a:hlinkClick r:id="rId9" tooltip="System Center Configuration Manager provides security capabilities including patching, OS and app deployment, Mobile Device management (via Intune), and more"/>
            <a:extLst>
              <a:ext uri="{FF2B5EF4-FFF2-40B4-BE49-F238E27FC236}">
                <a16:creationId xmlns:a16="http://schemas.microsoft.com/office/drawing/2014/main" xmlns="" id="{51E6FFD1-9711-4B01-BA9F-47D97A6ECFF8}"/>
              </a:ext>
            </a:extLst>
          </p:cNvPr>
          <p:cNvSpPr/>
          <p:nvPr/>
        </p:nvSpPr>
        <p:spPr>
          <a:xfrm>
            <a:off x="261457" y="4154524"/>
            <a:ext cx="1530548" cy="331116"/>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System Center </a:t>
            </a:r>
            <a:b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Configuration Manager</a:t>
            </a:r>
          </a:p>
        </p:txBody>
      </p:sp>
      <p:grpSp>
        <p:nvGrpSpPr>
          <p:cNvPr id="377" name="Group 376">
            <a:extLst>
              <a:ext uri="{FF2B5EF4-FFF2-40B4-BE49-F238E27FC236}">
                <a16:creationId xmlns:a16="http://schemas.microsoft.com/office/drawing/2014/main" xmlns="" id="{3DC9AED3-2E71-4895-AC21-1264D153E87D}"/>
              </a:ext>
            </a:extLst>
          </p:cNvPr>
          <p:cNvGrpSpPr/>
          <p:nvPr/>
        </p:nvGrpSpPr>
        <p:grpSpPr>
          <a:xfrm>
            <a:off x="10718002" y="541001"/>
            <a:ext cx="1119543" cy="393032"/>
            <a:chOff x="8300454" y="1767006"/>
            <a:chExt cx="1466272" cy="514759"/>
          </a:xfrm>
        </p:grpSpPr>
        <p:pic>
          <p:nvPicPr>
            <p:cNvPr id="378" name="Picture 377">
              <a:extLst>
                <a:ext uri="{FF2B5EF4-FFF2-40B4-BE49-F238E27FC236}">
                  <a16:creationId xmlns:a16="http://schemas.microsoft.com/office/drawing/2014/main" xmlns="" id="{638EDBF6-B953-4C74-81EF-3B731B5B8ABE}"/>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9558623" y="1783476"/>
              <a:ext cx="208103" cy="208103"/>
            </a:xfrm>
            <a:prstGeom prst="rect">
              <a:avLst/>
            </a:prstGeom>
          </p:spPr>
        </p:pic>
        <p:pic>
          <p:nvPicPr>
            <p:cNvPr id="379" name="Picture 378">
              <a:extLst>
                <a:ext uri="{FF2B5EF4-FFF2-40B4-BE49-F238E27FC236}">
                  <a16:creationId xmlns:a16="http://schemas.microsoft.com/office/drawing/2014/main" xmlns="" id="{F02A9BA8-062C-489D-87A1-FC090C12E1F5}"/>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8307258" y="1792586"/>
              <a:ext cx="192790" cy="179187"/>
            </a:xfrm>
            <a:prstGeom prst="rect">
              <a:avLst/>
            </a:prstGeom>
          </p:spPr>
        </p:pic>
        <p:pic>
          <p:nvPicPr>
            <p:cNvPr id="380" name="Picture 379">
              <a:extLst>
                <a:ext uri="{FF2B5EF4-FFF2-40B4-BE49-F238E27FC236}">
                  <a16:creationId xmlns:a16="http://schemas.microsoft.com/office/drawing/2014/main" xmlns="" id="{4D14C96F-B880-43EC-A371-625ECD64E4E4}"/>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9050547" y="1769346"/>
              <a:ext cx="325564" cy="228009"/>
            </a:xfrm>
            <a:prstGeom prst="rect">
              <a:avLst/>
            </a:prstGeom>
          </p:spPr>
        </p:pic>
        <p:pic>
          <p:nvPicPr>
            <p:cNvPr id="381" name="Picture 380">
              <a:extLst>
                <a:ext uri="{FF2B5EF4-FFF2-40B4-BE49-F238E27FC236}">
                  <a16:creationId xmlns:a16="http://schemas.microsoft.com/office/drawing/2014/main" xmlns="" id="{76CF4BC8-DE85-42C6-A189-9BB94EF96AE2}"/>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8648283" y="1767006"/>
              <a:ext cx="230348" cy="230350"/>
            </a:xfrm>
            <a:prstGeom prst="rect">
              <a:avLst/>
            </a:prstGeom>
          </p:spPr>
        </p:pic>
        <p:pic>
          <p:nvPicPr>
            <p:cNvPr id="382" name="Picture 381">
              <a:extLst>
                <a:ext uri="{FF2B5EF4-FFF2-40B4-BE49-F238E27FC236}">
                  <a16:creationId xmlns:a16="http://schemas.microsoft.com/office/drawing/2014/main" xmlns="" id="{56C7513C-9870-48F8-9A02-0D08D27B1A54}"/>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8636222" y="2023402"/>
              <a:ext cx="261786" cy="258363"/>
            </a:xfrm>
            <a:prstGeom prst="rect">
              <a:avLst/>
            </a:prstGeom>
          </p:spPr>
        </p:pic>
        <p:pic>
          <p:nvPicPr>
            <p:cNvPr id="383" name="Picture 382">
              <a:extLst>
                <a:ext uri="{FF2B5EF4-FFF2-40B4-BE49-F238E27FC236}">
                  <a16:creationId xmlns:a16="http://schemas.microsoft.com/office/drawing/2014/main" xmlns="" id="{51E4A419-4928-4271-91BB-E3202E610E31}"/>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8300454" y="2049338"/>
              <a:ext cx="206489" cy="206491"/>
            </a:xfrm>
            <a:prstGeom prst="rect">
              <a:avLst/>
            </a:prstGeom>
          </p:spPr>
        </p:pic>
        <p:grpSp>
          <p:nvGrpSpPr>
            <p:cNvPr id="384" name="Group 383">
              <a:extLst>
                <a:ext uri="{FF2B5EF4-FFF2-40B4-BE49-F238E27FC236}">
                  <a16:creationId xmlns:a16="http://schemas.microsoft.com/office/drawing/2014/main" xmlns="" id="{B592071A-C5F0-4DC4-B32F-5EB42925D1C8}"/>
                </a:ext>
              </a:extLst>
            </p:cNvPr>
            <p:cNvGrpSpPr/>
            <p:nvPr/>
          </p:nvGrpSpPr>
          <p:grpSpPr>
            <a:xfrm>
              <a:off x="9050410" y="2135001"/>
              <a:ext cx="366784" cy="88889"/>
              <a:chOff x="849398" y="952695"/>
              <a:chExt cx="418521" cy="101429"/>
            </a:xfrm>
            <a:solidFill>
              <a:schemeClr val="tx1">
                <a:lumMod val="65000"/>
                <a:lumOff val="35000"/>
              </a:schemeClr>
            </a:solidFill>
          </p:grpSpPr>
          <p:sp>
            <p:nvSpPr>
              <p:cNvPr id="385" name="Oval 384">
                <a:extLst>
                  <a:ext uri="{FF2B5EF4-FFF2-40B4-BE49-F238E27FC236}">
                    <a16:creationId xmlns:a16="http://schemas.microsoft.com/office/drawing/2014/main" xmlns="" id="{2E4E5003-AE36-418E-847A-9CB05C58B530}"/>
                  </a:ext>
                </a:extLst>
              </p:cNvPr>
              <p:cNvSpPr/>
              <p:nvPr/>
            </p:nvSpPr>
            <p:spPr bwMode="auto">
              <a:xfrm>
                <a:off x="849398" y="952702"/>
                <a:ext cx="101412"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6" name="Oval 385">
                <a:extLst>
                  <a:ext uri="{FF2B5EF4-FFF2-40B4-BE49-F238E27FC236}">
                    <a16:creationId xmlns:a16="http://schemas.microsoft.com/office/drawing/2014/main" xmlns="" id="{D3369BB6-F6DB-4083-A449-EBF37F2C4869}"/>
                  </a:ext>
                </a:extLst>
              </p:cNvPr>
              <p:cNvSpPr/>
              <p:nvPr/>
            </p:nvSpPr>
            <p:spPr bwMode="auto">
              <a:xfrm>
                <a:off x="1007959" y="952710"/>
                <a:ext cx="101416"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87" name="Oval 386">
                <a:extLst>
                  <a:ext uri="{FF2B5EF4-FFF2-40B4-BE49-F238E27FC236}">
                    <a16:creationId xmlns:a16="http://schemas.microsoft.com/office/drawing/2014/main" xmlns="" id="{DCDB1B46-8A05-433D-B226-E88FF3E12018}"/>
                  </a:ext>
                </a:extLst>
              </p:cNvPr>
              <p:cNvSpPr/>
              <p:nvPr/>
            </p:nvSpPr>
            <p:spPr bwMode="auto">
              <a:xfrm>
                <a:off x="1166503" y="952695"/>
                <a:ext cx="101416"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390" name="Rectangle 389">
            <a:hlinkClick r:id="rId16" tooltip="Customer Lockbox gives customers explicit control in the very rare instances when a Microsoft engineer may need access to customer content to resolve a customer issue. "/>
            <a:extLst>
              <a:ext uri="{FF2B5EF4-FFF2-40B4-BE49-F238E27FC236}">
                <a16:creationId xmlns:a16="http://schemas.microsoft.com/office/drawing/2014/main" xmlns="" id="{C4DDC3F1-8B51-460F-A4AA-74184895ADCD}"/>
              </a:ext>
            </a:extLst>
          </p:cNvPr>
          <p:cNvSpPr/>
          <p:nvPr/>
        </p:nvSpPr>
        <p:spPr>
          <a:xfrm>
            <a:off x="8795329" y="869158"/>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Customer Lockbox</a:t>
            </a:r>
          </a:p>
        </p:txBody>
      </p:sp>
      <p:sp>
        <p:nvSpPr>
          <p:cNvPr id="392" name="Rectangle 391">
            <a:hlinkClick r:id="rId17"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463EA259-6009-4C93-9158-007EB9CC6612}"/>
              </a:ext>
            </a:extLst>
          </p:cNvPr>
          <p:cNvSpPr/>
          <p:nvPr/>
        </p:nvSpPr>
        <p:spPr>
          <a:xfrm>
            <a:off x="8792072" y="619589"/>
            <a:ext cx="1160724" cy="21945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Secure Score</a:t>
            </a:r>
          </a:p>
        </p:txBody>
      </p:sp>
      <p:sp>
        <p:nvSpPr>
          <p:cNvPr id="394" name="Rectangle 393">
            <a:extLst>
              <a:ext uri="{FF2B5EF4-FFF2-40B4-BE49-F238E27FC236}">
                <a16:creationId xmlns:a16="http://schemas.microsoft.com/office/drawing/2014/main" xmlns="" id="{3E92F583-F400-4B87-A257-E0D0357919B1}"/>
              </a:ext>
            </a:extLst>
          </p:cNvPr>
          <p:cNvSpPr/>
          <p:nvPr/>
        </p:nvSpPr>
        <p:spPr>
          <a:xfrm>
            <a:off x="6451931" y="921549"/>
            <a:ext cx="1803257" cy="922945"/>
          </a:xfrm>
          <a:prstGeom prst="rect">
            <a:avLst/>
          </a:prstGeom>
          <a:noFill/>
          <a:ln w="14224">
            <a:noFill/>
          </a:ln>
        </p:spPr>
        <p:txBody>
          <a:bodyPr wrap="square">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Roadmaps and Guidance</a:t>
            </a:r>
          </a:p>
          <a:p>
            <a:pPr marL="0" marR="0" lvl="0" indent="0" algn="l" defTabSz="914400" rtl="0" eaLnBrk="1" fontAlgn="auto" latinLnBrk="0" hangingPunct="1">
              <a:lnSpc>
                <a:spcPct val="97000"/>
              </a:lnSpc>
              <a:spcBef>
                <a:spcPts val="0"/>
              </a:spcBef>
              <a:spcAft>
                <a:spcPts val="0"/>
              </a:spcAft>
              <a:buClrTx/>
              <a:buSzTx/>
              <a:buFontTx/>
              <a:buNone/>
              <a:tabLst/>
              <a:defRPr/>
            </a:pPr>
            <a:endPar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8" tooltip="The Securing Privileged Access (SPA) roadmap guides you through the fastest and most effective way to mitigate credential theft and other attacks to privileged accounts. "/>
              </a:rPr>
              <a:t>Securing Privileged Access</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9" tooltip="The Office 365 Security Roadmap guides you through the fastest and most effective way to protect against current attacks on your assets hosted in Office 365"/>
              </a:rPr>
              <a:t>Office 365 Security</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Rapid Cyberattacks (</a:t>
            </a:r>
            <a:r>
              <a:rPr kumimoji="0" lang="en-US" sz="8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Wannacrypt</a:t>
            </a: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20" tooltip="The Rapid Cyberattack roadmap guides you through the fastest and most effective mitigations for ransomware and rapid destructive attacks like Wannacrypt and (not)Petya"/>
              </a:rPr>
              <a:t>/Petya)</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95" name="Rectangle 394">
            <a:extLst>
              <a:ext uri="{FF2B5EF4-FFF2-40B4-BE49-F238E27FC236}">
                <a16:creationId xmlns:a16="http://schemas.microsoft.com/office/drawing/2014/main" xmlns="" id="{17C1F6CF-E499-44BF-8FD8-CCCBC1846237}"/>
              </a:ext>
            </a:extLst>
          </p:cNvPr>
          <p:cNvSpPr/>
          <p:nvPr/>
        </p:nvSpPr>
        <p:spPr bwMode="auto">
          <a:xfrm>
            <a:off x="10375853" y="1519843"/>
            <a:ext cx="1600200" cy="3988530"/>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96" name="Rectangle 395">
            <a:hlinkClick r:id="rId21" tooltip="Azure Active Directory (Azure AD) is Microsoft’s multi-tenant, cloud-based directory, and identity management service that combines core directory services, application access management, and identity protection into a single solution."/>
            <a:extLst>
              <a:ext uri="{FF2B5EF4-FFF2-40B4-BE49-F238E27FC236}">
                <a16:creationId xmlns:a16="http://schemas.microsoft.com/office/drawing/2014/main" xmlns="" id="{232F512B-4073-48D9-888F-D4C61A9BEAB4}"/>
              </a:ext>
            </a:extLst>
          </p:cNvPr>
          <p:cNvSpPr/>
          <p:nvPr/>
        </p:nvSpPr>
        <p:spPr>
          <a:xfrm>
            <a:off x="10445389" y="1543652"/>
            <a:ext cx="1499616" cy="392899"/>
          </a:xfrm>
          <a:prstGeom prst="rect">
            <a:avLst/>
          </a:prstGeom>
          <a:solidFill>
            <a:schemeClr val="bg1"/>
          </a:solidFill>
          <a:ln w="14224">
            <a:noFill/>
          </a:ln>
        </p:spPr>
        <p:style>
          <a:lnRef idx="2">
            <a:schemeClr val="accent1">
              <a:shade val="50000"/>
            </a:schemeClr>
          </a:lnRef>
          <a:fillRef idx="1">
            <a:schemeClr val="accent1"/>
          </a:fillRef>
          <a:effectRef idx="0">
            <a:schemeClr val="accent1"/>
          </a:effectRef>
          <a:fontRef idx="minor">
            <a:schemeClr val="lt1"/>
          </a:fontRef>
        </p:style>
        <p:txBody>
          <a:bodyPr lIns="365760"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Active</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Directory</a:t>
            </a:r>
          </a:p>
        </p:txBody>
      </p:sp>
      <p:sp>
        <p:nvSpPr>
          <p:cNvPr id="415" name="Rectangle 414">
            <a:hlinkClick r:id="rId22" tooltip="PAWs provide a dedicated secure OS to isolate and protect privileged credentials from common attack vectors (recommended even with a PAM solution). PAWs are also a foundational component of how Microsoft secures cloud services. "/>
            <a:extLst>
              <a:ext uri="{FF2B5EF4-FFF2-40B4-BE49-F238E27FC236}">
                <a16:creationId xmlns:a16="http://schemas.microsoft.com/office/drawing/2014/main" xmlns="" id="{DA0E1A56-6BCA-4D48-A3D8-5864518B1100}"/>
              </a:ext>
            </a:extLst>
          </p:cNvPr>
          <p:cNvSpPr/>
          <p:nvPr/>
        </p:nvSpPr>
        <p:spPr>
          <a:xfrm>
            <a:off x="2434539" y="5116379"/>
            <a:ext cx="9465941" cy="210312"/>
          </a:xfrm>
          <a:prstGeom prst="rect">
            <a:avLst/>
          </a:prstGeom>
          <a:solidFill>
            <a:srgbClr val="FEECED"/>
          </a:solidFill>
          <a:ln w="14224">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cxnSp>
        <p:nvCxnSpPr>
          <p:cNvPr id="416" name="Straight Connector 415">
            <a:extLst>
              <a:ext uri="{FF2B5EF4-FFF2-40B4-BE49-F238E27FC236}">
                <a16:creationId xmlns:a16="http://schemas.microsoft.com/office/drawing/2014/main" xmlns="" id="{1FB27A8A-986B-4EE1-A675-365750CE6C35}"/>
              </a:ext>
            </a:extLst>
          </p:cNvPr>
          <p:cNvCxnSpPr>
            <a:cxnSpLocks/>
          </p:cNvCxnSpPr>
          <p:nvPr/>
        </p:nvCxnSpPr>
        <p:spPr>
          <a:xfrm>
            <a:off x="10462464" y="1864220"/>
            <a:ext cx="0" cy="2462749"/>
          </a:xfrm>
          <a:prstGeom prst="line">
            <a:avLst/>
          </a:prstGeom>
          <a:ln w="28575">
            <a:solidFill>
              <a:schemeClr val="accent4"/>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417" name="Rectangle 416">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0D191FAB-41E4-4F33-A585-0EAAB6AEC018}"/>
              </a:ext>
            </a:extLst>
          </p:cNvPr>
          <p:cNvSpPr/>
          <p:nvPr/>
        </p:nvSpPr>
        <p:spPr>
          <a:xfrm>
            <a:off x="10977239" y="4549447"/>
            <a:ext cx="773572" cy="211725"/>
          </a:xfrm>
          <a:prstGeom prst="rect">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ATP</a:t>
            </a:r>
          </a:p>
        </p:txBody>
      </p:sp>
      <p:cxnSp>
        <p:nvCxnSpPr>
          <p:cNvPr id="418" name="Straight Connector 417">
            <a:extLst>
              <a:ext uri="{FF2B5EF4-FFF2-40B4-BE49-F238E27FC236}">
                <a16:creationId xmlns:a16="http://schemas.microsoft.com/office/drawing/2014/main" xmlns="" id="{783A7AE9-61E5-4373-ABC1-5A4C811792EC}"/>
              </a:ext>
            </a:extLst>
          </p:cNvPr>
          <p:cNvCxnSpPr>
            <a:cxnSpLocks/>
          </p:cNvCxnSpPr>
          <p:nvPr/>
        </p:nvCxnSpPr>
        <p:spPr>
          <a:xfrm flipH="1">
            <a:off x="10689271" y="4670539"/>
            <a:ext cx="257279" cy="0"/>
          </a:xfrm>
          <a:prstGeom prst="line">
            <a:avLst/>
          </a:prstGeom>
          <a:ln w="19050">
            <a:solidFill>
              <a:schemeClr val="tx1"/>
            </a:solidFill>
            <a:prstDash val="solid"/>
            <a:headEnd type="none"/>
            <a:tailEnd type="triangle"/>
          </a:ln>
        </p:spPr>
        <p:style>
          <a:lnRef idx="1">
            <a:schemeClr val="accent1"/>
          </a:lnRef>
          <a:fillRef idx="0">
            <a:schemeClr val="accent1"/>
          </a:fillRef>
          <a:effectRef idx="0">
            <a:schemeClr val="accent1"/>
          </a:effectRef>
          <a:fontRef idx="minor">
            <a:schemeClr val="tx1"/>
          </a:fontRef>
        </p:style>
      </p:cxnSp>
      <p:sp>
        <p:nvSpPr>
          <p:cNvPr id="420" name="Rectangle 419">
            <a:extLst>
              <a:ext uri="{FF2B5EF4-FFF2-40B4-BE49-F238E27FC236}">
                <a16:creationId xmlns:a16="http://schemas.microsoft.com/office/drawing/2014/main" xmlns="" id="{1B6FAF7A-D9DA-47AB-BDE1-4EFFC2A16B0B}"/>
              </a:ext>
            </a:extLst>
          </p:cNvPr>
          <p:cNvSpPr/>
          <p:nvPr/>
        </p:nvSpPr>
        <p:spPr>
          <a:xfrm>
            <a:off x="8502616" y="1510817"/>
            <a:ext cx="1627632" cy="261610"/>
          </a:xfrm>
          <a:prstGeom prst="rect">
            <a:avLst/>
          </a:prstGeom>
          <a:solidFill>
            <a:schemeClr val="accent2"/>
          </a:solidFill>
        </p:spPr>
        <p:txBody>
          <a:bodyPr wrap="square" rIns="9144">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Information Protection</a:t>
            </a:r>
          </a:p>
        </p:txBody>
      </p:sp>
      <p:grpSp>
        <p:nvGrpSpPr>
          <p:cNvPr id="461" name="Group 460">
            <a:extLst>
              <a:ext uri="{FF2B5EF4-FFF2-40B4-BE49-F238E27FC236}">
                <a16:creationId xmlns:a16="http://schemas.microsoft.com/office/drawing/2014/main" xmlns="" id="{325B9E10-4B03-43F0-BBB3-2EA2A45A8643}"/>
              </a:ext>
            </a:extLst>
          </p:cNvPr>
          <p:cNvGrpSpPr/>
          <p:nvPr/>
        </p:nvGrpSpPr>
        <p:grpSpPr>
          <a:xfrm>
            <a:off x="8689713" y="5859978"/>
            <a:ext cx="1316736" cy="226665"/>
            <a:chOff x="8958123" y="5771232"/>
            <a:chExt cx="1499616" cy="226665"/>
          </a:xfrm>
          <a:solidFill>
            <a:schemeClr val="bg2"/>
          </a:solidFill>
        </p:grpSpPr>
        <p:sp>
          <p:nvSpPr>
            <p:cNvPr id="462" name="Rectangle 461">
              <a:extLst>
                <a:ext uri="{FF2B5EF4-FFF2-40B4-BE49-F238E27FC236}">
                  <a16:creationId xmlns:a16="http://schemas.microsoft.com/office/drawing/2014/main" xmlns="" id="{830A174F-9E95-463B-98AC-F9DC8339745C}"/>
                </a:ext>
              </a:extLst>
            </p:cNvPr>
            <p:cNvSpPr/>
            <p:nvPr/>
          </p:nvSpPr>
          <p:spPr>
            <a:xfrm>
              <a:off x="8958123" y="5771232"/>
              <a:ext cx="1499616" cy="226665"/>
            </a:xfrm>
            <a:prstGeom prst="rect">
              <a:avLst/>
            </a:prstGeom>
            <a:solidFill>
              <a:schemeClr val="bg1">
                <a:lumMod val="95000"/>
              </a:schemeClr>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rIns="45720"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Endpoint DLP</a:t>
              </a:r>
            </a:p>
          </p:txBody>
        </p:sp>
        <p:sp>
          <p:nvSpPr>
            <p:cNvPr id="463" name="Commitments_EC4D">
              <a:extLst>
                <a:ext uri="{FF2B5EF4-FFF2-40B4-BE49-F238E27FC236}">
                  <a16:creationId xmlns:a16="http://schemas.microsoft.com/office/drawing/2014/main" xmlns="" id="{867E86FF-1DB0-4664-9661-56B30FAB2EB7}"/>
                </a:ext>
              </a:extLst>
            </p:cNvPr>
            <p:cNvSpPr>
              <a:spLocks noChangeAspect="1" noEditPoints="1"/>
            </p:cNvSpPr>
            <p:nvPr/>
          </p:nvSpPr>
          <p:spPr bwMode="auto">
            <a:xfrm>
              <a:off x="9028318" y="5842573"/>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grpFill/>
            <a:ln w="9525" cap="sq">
              <a:solidFill>
                <a:schemeClr val="tx1"/>
              </a:solidFill>
              <a:prstDash val="solid"/>
              <a:miter lim="800000"/>
              <a:headEnd/>
              <a:tailEnd/>
            </a:ln>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16" name="Rectangle 15">
            <a:extLst>
              <a:ext uri="{FF2B5EF4-FFF2-40B4-BE49-F238E27FC236}">
                <a16:creationId xmlns:a16="http://schemas.microsoft.com/office/drawing/2014/main" xmlns="" id="{43FC34BC-F941-4950-8D08-91E9B1A87610}"/>
              </a:ext>
            </a:extLst>
          </p:cNvPr>
          <p:cNvSpPr/>
          <p:nvPr/>
        </p:nvSpPr>
        <p:spPr bwMode="auto">
          <a:xfrm>
            <a:off x="6595327" y="3001954"/>
            <a:ext cx="1627632" cy="3175387"/>
          </a:xfrm>
          <a:prstGeom prst="rect">
            <a:avLst/>
          </a:prstGeom>
          <a:solidFill>
            <a:schemeClr val="bg1"/>
          </a:solidFill>
          <a:ln>
            <a:noFill/>
            <a:headEnd type="none" w="med" len="med"/>
            <a:tailEnd type="none" w="med" len="med"/>
          </a:ln>
          <a:effectLst>
            <a:outerShdw blurRad="127000" dist="25400" algn="ctr" rotWithShape="0">
              <a:prstClr val="black">
                <a:alpha val="25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97" name="Rectangle 96">
            <a:hlinkClick r:id="rId24" tooltip="Azure Security Center provides critical security hygiene issue detection and remediation (no additional charge) as well as threat detection to monitor for advanced and emerging threats across a hybrid environment (cloud + on premises) "/>
            <a:extLst>
              <a:ext uri="{FF2B5EF4-FFF2-40B4-BE49-F238E27FC236}">
                <a16:creationId xmlns:a16="http://schemas.microsoft.com/office/drawing/2014/main" xmlns="" id="{3E4B678D-9BB9-445E-AEED-FE1F10067B9A}"/>
              </a:ext>
            </a:extLst>
          </p:cNvPr>
          <p:cNvSpPr/>
          <p:nvPr/>
        </p:nvSpPr>
        <p:spPr>
          <a:xfrm>
            <a:off x="6846868" y="3075593"/>
            <a:ext cx="1322358" cy="2498896"/>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274320" rtlCol="0" anchor="t" anchorCtr="0">
            <a:noAutofit/>
          </a:bodyPr>
          <a:lstStyle/>
          <a:p>
            <a:pPr marL="0" marR="0" lvl="0" indent="0" algn="l" defTabSz="914400" rtl="0" eaLnBrk="1" fontAlgn="auto" latinLnBrk="0" hangingPunct="1">
              <a:lnSpc>
                <a:spcPct val="97000"/>
              </a:lnSpc>
              <a:spcBef>
                <a:spcPts val="0"/>
              </a:spcBef>
              <a:spcAft>
                <a:spcPts val="300"/>
              </a:spcAft>
              <a:buClrTx/>
              <a:buSzTx/>
              <a:buFontTx/>
              <a:buNone/>
              <a:tabLst/>
              <a:defRPr/>
            </a:pP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365" name="Rectangle 364">
            <a:hlinkClick r:id="rId25" tooltip="The Enhanced Security Administrative Environment (ESAE) provides a high security administrative forest to host PAWS and AD administrator accounts. "/>
            <a:extLst>
              <a:ext uri="{FF2B5EF4-FFF2-40B4-BE49-F238E27FC236}">
                <a16:creationId xmlns:a16="http://schemas.microsoft.com/office/drawing/2014/main" xmlns="" id="{DC5F2479-200F-49C1-9644-BB640F0C70EF}"/>
              </a:ext>
            </a:extLst>
          </p:cNvPr>
          <p:cNvSpPr/>
          <p:nvPr/>
        </p:nvSpPr>
        <p:spPr>
          <a:xfrm>
            <a:off x="10647554" y="5116379"/>
            <a:ext cx="1165781" cy="210312"/>
          </a:xfrm>
          <a:prstGeom prst="rect">
            <a:avLst/>
          </a:prstGeom>
          <a:noFill/>
          <a:ln w="14224">
            <a:no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ESAE Admin Forest</a:t>
            </a:r>
          </a:p>
        </p:txBody>
      </p:sp>
      <p:sp>
        <p:nvSpPr>
          <p:cNvPr id="497" name="Rectangle 496">
            <a:hlinkClick r:id="rId26" tooltip="Privileged Access Workstation (PAW) provide a dedicated workstation operating system to isolate sensitive tasks and accounts (such as administration of Active Directory, Azure, Office 365, etc.)"/>
            <a:extLst>
              <a:ext uri="{FF2B5EF4-FFF2-40B4-BE49-F238E27FC236}">
                <a16:creationId xmlns:a16="http://schemas.microsoft.com/office/drawing/2014/main" xmlns="" id="{BB16238B-7335-4D04-860C-07354E2DA1EB}"/>
              </a:ext>
            </a:extLst>
          </p:cNvPr>
          <p:cNvSpPr/>
          <p:nvPr/>
        </p:nvSpPr>
        <p:spPr>
          <a:xfrm>
            <a:off x="2831312" y="5158408"/>
            <a:ext cx="2430474" cy="11939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tIns="0" rIns="45720" bIns="0" rtlCol="0" anchor="t" anchorCtr="0">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D41123"/>
                    </a:gs>
                    <a:gs pos="100000">
                      <a:srgbClr val="D41123"/>
                    </a:gs>
                  </a:gsLst>
                  <a:lin ang="5400000" scaled="1"/>
                </a:gradFill>
                <a:effectLst/>
                <a:uLnTx/>
                <a:uFillTx/>
                <a:latin typeface="Segoe UI" panose="020B0502040204020203" pitchFamily="34" charset="0"/>
                <a:ea typeface="+mn-ea"/>
                <a:cs typeface="Segoe UI" panose="020B0502040204020203" pitchFamily="34" charset="0"/>
              </a:rPr>
              <a:t>Privileged Access Workstations (PAWs)</a:t>
            </a:r>
          </a:p>
        </p:txBody>
      </p:sp>
      <p:sp>
        <p:nvSpPr>
          <p:cNvPr id="498" name="Laptop_E770">
            <a:extLst>
              <a:ext uri="{FF2B5EF4-FFF2-40B4-BE49-F238E27FC236}">
                <a16:creationId xmlns:a16="http://schemas.microsoft.com/office/drawing/2014/main" xmlns="" id="{E3D1DD13-DA11-48BB-9944-947005032328}"/>
              </a:ext>
            </a:extLst>
          </p:cNvPr>
          <p:cNvSpPr>
            <a:spLocks noChangeAspect="1" noEditPoints="1"/>
          </p:cNvSpPr>
          <p:nvPr/>
        </p:nvSpPr>
        <p:spPr bwMode="auto">
          <a:xfrm>
            <a:off x="5512435"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499" name="Laptop_E770">
            <a:extLst>
              <a:ext uri="{FF2B5EF4-FFF2-40B4-BE49-F238E27FC236}">
                <a16:creationId xmlns:a16="http://schemas.microsoft.com/office/drawing/2014/main" xmlns="" id="{A443010F-368B-4AD3-83FC-AC7917F07956}"/>
              </a:ext>
            </a:extLst>
          </p:cNvPr>
          <p:cNvSpPr>
            <a:spLocks noChangeAspect="1" noEditPoints="1"/>
          </p:cNvSpPr>
          <p:nvPr/>
        </p:nvSpPr>
        <p:spPr bwMode="auto">
          <a:xfrm>
            <a:off x="2489841" y="5149524"/>
            <a:ext cx="205552" cy="137160"/>
          </a:xfrm>
          <a:custGeom>
            <a:avLst/>
            <a:gdLst>
              <a:gd name="T0" fmla="*/ 3250 w 3750"/>
              <a:gd name="T1" fmla="*/ 1750 h 2500"/>
              <a:gd name="T2" fmla="*/ 500 w 3750"/>
              <a:gd name="T3" fmla="*/ 1750 h 2500"/>
              <a:gd name="T4" fmla="*/ 500 w 3750"/>
              <a:gd name="T5" fmla="*/ 0 h 2500"/>
              <a:gd name="T6" fmla="*/ 3250 w 3750"/>
              <a:gd name="T7" fmla="*/ 0 h 2500"/>
              <a:gd name="T8" fmla="*/ 3250 w 3750"/>
              <a:gd name="T9" fmla="*/ 1750 h 2500"/>
              <a:gd name="T10" fmla="*/ 0 w 3750"/>
              <a:gd name="T11" fmla="*/ 2375 h 2500"/>
              <a:gd name="T12" fmla="*/ 125 w 3750"/>
              <a:gd name="T13" fmla="*/ 2500 h 2500"/>
              <a:gd name="T14" fmla="*/ 3625 w 3750"/>
              <a:gd name="T15" fmla="*/ 2500 h 2500"/>
              <a:gd name="T16" fmla="*/ 3750 w 3750"/>
              <a:gd name="T17" fmla="*/ 2375 h 2500"/>
              <a:gd name="T18" fmla="*/ 3688 w 3750"/>
              <a:gd name="T19" fmla="*/ 2187 h 2500"/>
              <a:gd name="T20" fmla="*/ 3250 w 3750"/>
              <a:gd name="T21" fmla="*/ 1750 h 2500"/>
              <a:gd name="T22" fmla="*/ 500 w 3750"/>
              <a:gd name="T23" fmla="*/ 1750 h 2500"/>
              <a:gd name="T24" fmla="*/ 63 w 3750"/>
              <a:gd name="T25" fmla="*/ 2187 h 2500"/>
              <a:gd name="T26" fmla="*/ 0 w 3750"/>
              <a:gd name="T27" fmla="*/ 2375 h 25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750" h="2500">
                <a:moveTo>
                  <a:pt x="3250" y="1750"/>
                </a:moveTo>
                <a:cubicBezTo>
                  <a:pt x="500" y="1750"/>
                  <a:pt x="500" y="1750"/>
                  <a:pt x="500" y="1750"/>
                </a:cubicBezTo>
                <a:cubicBezTo>
                  <a:pt x="500" y="0"/>
                  <a:pt x="500" y="0"/>
                  <a:pt x="500" y="0"/>
                </a:cubicBezTo>
                <a:cubicBezTo>
                  <a:pt x="3250" y="0"/>
                  <a:pt x="3250" y="0"/>
                  <a:pt x="3250" y="0"/>
                </a:cubicBezTo>
                <a:lnTo>
                  <a:pt x="3250" y="1750"/>
                </a:lnTo>
                <a:close/>
                <a:moveTo>
                  <a:pt x="0" y="2375"/>
                </a:moveTo>
                <a:cubicBezTo>
                  <a:pt x="0" y="2444"/>
                  <a:pt x="56" y="2500"/>
                  <a:pt x="125" y="2500"/>
                </a:cubicBezTo>
                <a:cubicBezTo>
                  <a:pt x="3625" y="2500"/>
                  <a:pt x="3625" y="2500"/>
                  <a:pt x="3625" y="2500"/>
                </a:cubicBezTo>
                <a:cubicBezTo>
                  <a:pt x="3694" y="2500"/>
                  <a:pt x="3750" y="2444"/>
                  <a:pt x="3750" y="2375"/>
                </a:cubicBezTo>
                <a:cubicBezTo>
                  <a:pt x="3750" y="2302"/>
                  <a:pt x="3726" y="2235"/>
                  <a:pt x="3688" y="2187"/>
                </a:cubicBezTo>
                <a:cubicBezTo>
                  <a:pt x="3250" y="1750"/>
                  <a:pt x="3250" y="1750"/>
                  <a:pt x="3250" y="1750"/>
                </a:cubicBezTo>
                <a:cubicBezTo>
                  <a:pt x="500" y="1750"/>
                  <a:pt x="500" y="1750"/>
                  <a:pt x="500" y="1750"/>
                </a:cubicBezTo>
                <a:cubicBezTo>
                  <a:pt x="63" y="2187"/>
                  <a:pt x="63" y="2187"/>
                  <a:pt x="63" y="2187"/>
                </a:cubicBezTo>
                <a:cubicBezTo>
                  <a:pt x="24" y="2235"/>
                  <a:pt x="0" y="2302"/>
                  <a:pt x="0" y="2375"/>
                </a:cubicBezTo>
                <a:close/>
              </a:path>
            </a:pathLst>
          </a:cu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74" name="Rectangle 673">
            <a:extLst>
              <a:ext uri="{FF2B5EF4-FFF2-40B4-BE49-F238E27FC236}">
                <a16:creationId xmlns:a16="http://schemas.microsoft.com/office/drawing/2014/main" xmlns="" id="{BAEFD1F7-2704-46E2-81EB-AFE24783923B}"/>
              </a:ext>
            </a:extLst>
          </p:cNvPr>
          <p:cNvSpPr/>
          <p:nvPr/>
        </p:nvSpPr>
        <p:spPr bwMode="auto">
          <a:xfrm>
            <a:off x="2907396" y="4425394"/>
            <a:ext cx="314436" cy="184330"/>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206" name="Group 205">
            <a:extLst>
              <a:ext uri="{FF2B5EF4-FFF2-40B4-BE49-F238E27FC236}">
                <a16:creationId xmlns:a16="http://schemas.microsoft.com/office/drawing/2014/main" xmlns="" id="{8D6212BF-48DF-4188-85D0-21D89B778766}"/>
              </a:ext>
            </a:extLst>
          </p:cNvPr>
          <p:cNvGrpSpPr/>
          <p:nvPr/>
        </p:nvGrpSpPr>
        <p:grpSpPr>
          <a:xfrm>
            <a:off x="5403158" y="3175794"/>
            <a:ext cx="764707" cy="694363"/>
            <a:chOff x="4952873" y="3102396"/>
            <a:chExt cx="764707" cy="694363"/>
          </a:xfrm>
        </p:grpSpPr>
        <p:sp>
          <p:nvSpPr>
            <p:cNvPr id="512" name="Rectangle 511">
              <a:hlinkClick r:id="rId27" tooltip="Azure Marketplace includes many security appliances from leading vendors among the thousands of certified, open source, and community software applications and developer services— all pre-configured for Microsoft Azure. "/>
              <a:extLst>
                <a:ext uri="{FF2B5EF4-FFF2-40B4-BE49-F238E27FC236}">
                  <a16:creationId xmlns:a16="http://schemas.microsoft.com/office/drawing/2014/main" xmlns="" id="{8B48EC0D-E8B2-4822-A0B3-CF690DA80F13}"/>
                </a:ext>
              </a:extLst>
            </p:cNvPr>
            <p:cNvSpPr/>
            <p:nvPr/>
          </p:nvSpPr>
          <p:spPr>
            <a:xfrm>
              <a:off x="4952873" y="3102396"/>
              <a:ext cx="764707" cy="694363"/>
            </a:xfrm>
            <a:prstGeom prst="rect">
              <a:avLst/>
            </a:prstGeom>
            <a:solidFill>
              <a:schemeClr val="bg1"/>
            </a:solidFill>
            <a:ln w="14224">
              <a:solidFill>
                <a:schemeClr val="bg2">
                  <a:lumMod val="9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tIns="18288" rIns="18288"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t>
              </a:r>
              <a:b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Appliances</a:t>
              </a:r>
            </a:p>
          </p:txBody>
        </p:sp>
        <p:grpSp>
          <p:nvGrpSpPr>
            <p:cNvPr id="515" name="Group 514">
              <a:extLst>
                <a:ext uri="{FF2B5EF4-FFF2-40B4-BE49-F238E27FC236}">
                  <a16:creationId xmlns:a16="http://schemas.microsoft.com/office/drawing/2014/main" xmlns="" id="{AE0522EF-59F8-4201-8B38-AB6774DD8651}"/>
                </a:ext>
              </a:extLst>
            </p:cNvPr>
            <p:cNvGrpSpPr/>
            <p:nvPr/>
          </p:nvGrpSpPr>
          <p:grpSpPr>
            <a:xfrm>
              <a:off x="5030265" y="3420535"/>
              <a:ext cx="627485" cy="363499"/>
              <a:chOff x="6109711" y="3090710"/>
              <a:chExt cx="627485" cy="363499"/>
            </a:xfrm>
          </p:grpSpPr>
          <p:pic>
            <p:nvPicPr>
              <p:cNvPr id="516" name="Picture 515">
                <a:extLst>
                  <a:ext uri="{FF2B5EF4-FFF2-40B4-BE49-F238E27FC236}">
                    <a16:creationId xmlns:a16="http://schemas.microsoft.com/office/drawing/2014/main" xmlns="" id="{E789CB8D-EF79-4F04-AEB9-BB401CAC3B99}"/>
                  </a:ext>
                </a:extLst>
              </p:cNvPr>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6110502" y="3310834"/>
                <a:ext cx="143375" cy="143375"/>
              </a:xfrm>
              <a:prstGeom prst="rect">
                <a:avLst/>
              </a:prstGeom>
            </p:spPr>
          </p:pic>
          <p:pic>
            <p:nvPicPr>
              <p:cNvPr id="517" name="Picture 516">
                <a:extLst>
                  <a:ext uri="{FF2B5EF4-FFF2-40B4-BE49-F238E27FC236}">
                    <a16:creationId xmlns:a16="http://schemas.microsoft.com/office/drawing/2014/main" xmlns="" id="{8DA88A3E-8446-475A-9D4D-5B873018DA5E}"/>
                  </a:ext>
                </a:extLst>
              </p:cNvPr>
              <p:cNvPicPr>
                <a:picLocks noChangeAspect="1"/>
              </p:cNvPicPr>
              <p:nvPr/>
            </p:nvPicPr>
            <p:blipFill>
              <a:blip r:embed="rId29" cstate="print">
                <a:extLst>
                  <a:ext uri="{28A0092B-C50C-407E-A947-70E740481C1C}">
                    <a14:useLocalDpi xmlns:a14="http://schemas.microsoft.com/office/drawing/2010/main" val="0"/>
                  </a:ext>
                </a:extLst>
              </a:blip>
              <a:stretch>
                <a:fillRect/>
              </a:stretch>
            </p:blipFill>
            <p:spPr>
              <a:xfrm>
                <a:off x="6335864" y="3281630"/>
                <a:ext cx="140760" cy="140760"/>
              </a:xfrm>
              <a:prstGeom prst="rect">
                <a:avLst/>
              </a:prstGeom>
            </p:spPr>
          </p:pic>
          <p:pic>
            <p:nvPicPr>
              <p:cNvPr id="518" name="Picture 517">
                <a:extLst>
                  <a:ext uri="{FF2B5EF4-FFF2-40B4-BE49-F238E27FC236}">
                    <a16:creationId xmlns:a16="http://schemas.microsoft.com/office/drawing/2014/main" xmlns="" id="{18542EE9-DBE3-49C2-B25F-1EBC4CF1FE84}"/>
                  </a:ext>
                </a:extLst>
              </p:cNvPr>
              <p:cNvPicPr>
                <a:picLocks noChangeAspect="1"/>
              </p:cNvPicPr>
              <p:nvPr/>
            </p:nvPicPr>
            <p:blipFill>
              <a:blip r:embed="rId30" cstate="print">
                <a:extLst>
                  <a:ext uri="{28A0092B-C50C-407E-A947-70E740481C1C}">
                    <a14:useLocalDpi xmlns:a14="http://schemas.microsoft.com/office/drawing/2010/main" val="0"/>
                  </a:ext>
                </a:extLst>
              </a:blip>
              <a:stretch>
                <a:fillRect/>
              </a:stretch>
            </p:blipFill>
            <p:spPr>
              <a:xfrm>
                <a:off x="6109711" y="3096167"/>
                <a:ext cx="144712" cy="144712"/>
              </a:xfrm>
              <a:prstGeom prst="rect">
                <a:avLst/>
              </a:prstGeom>
            </p:spPr>
          </p:pic>
          <p:pic>
            <p:nvPicPr>
              <p:cNvPr id="519" name="Picture 518">
                <a:extLst>
                  <a:ext uri="{FF2B5EF4-FFF2-40B4-BE49-F238E27FC236}">
                    <a16:creationId xmlns:a16="http://schemas.microsoft.com/office/drawing/2014/main" xmlns="" id="{DFDDEE88-6B06-4C7E-893D-67D5B4CAC215}"/>
                  </a:ext>
                </a:extLst>
              </p:cNvPr>
              <p:cNvPicPr>
                <a:picLocks noChangeAspect="1"/>
              </p:cNvPicPr>
              <p:nvPr/>
            </p:nvPicPr>
            <p:blipFill>
              <a:blip r:embed="rId31" cstate="print">
                <a:extLst>
                  <a:ext uri="{28A0092B-C50C-407E-A947-70E740481C1C}">
                    <a14:useLocalDpi xmlns:a14="http://schemas.microsoft.com/office/drawing/2010/main" val="0"/>
                  </a:ext>
                </a:extLst>
              </a:blip>
              <a:stretch>
                <a:fillRect/>
              </a:stretch>
            </p:blipFill>
            <p:spPr>
              <a:xfrm>
                <a:off x="6325693" y="3090710"/>
                <a:ext cx="143375" cy="143375"/>
              </a:xfrm>
              <a:prstGeom prst="rect">
                <a:avLst/>
              </a:prstGeom>
            </p:spPr>
          </p:pic>
          <p:grpSp>
            <p:nvGrpSpPr>
              <p:cNvPr id="520" name="Group 519">
                <a:extLst>
                  <a:ext uri="{FF2B5EF4-FFF2-40B4-BE49-F238E27FC236}">
                    <a16:creationId xmlns:a16="http://schemas.microsoft.com/office/drawing/2014/main" xmlns="" id="{1D86705C-4908-4323-92FB-7C81F15C9C46}"/>
                  </a:ext>
                </a:extLst>
              </p:cNvPr>
              <p:cNvGrpSpPr/>
              <p:nvPr/>
            </p:nvGrpSpPr>
            <p:grpSpPr>
              <a:xfrm>
                <a:off x="6548524" y="3342843"/>
                <a:ext cx="188672" cy="45740"/>
                <a:chOff x="1287209" y="960836"/>
                <a:chExt cx="418504" cy="101463"/>
              </a:xfrm>
              <a:solidFill>
                <a:schemeClr val="tx1">
                  <a:lumMod val="65000"/>
                  <a:lumOff val="35000"/>
                </a:schemeClr>
              </a:solidFill>
            </p:grpSpPr>
            <p:sp>
              <p:nvSpPr>
                <p:cNvPr id="522" name="Oval 521">
                  <a:extLst>
                    <a:ext uri="{FF2B5EF4-FFF2-40B4-BE49-F238E27FC236}">
                      <a16:creationId xmlns:a16="http://schemas.microsoft.com/office/drawing/2014/main" xmlns="" id="{4DC86AFC-F905-440D-8DA7-C7ABF53D304A}"/>
                    </a:ext>
                  </a:extLst>
                </p:cNvPr>
                <p:cNvSpPr/>
                <p:nvPr/>
              </p:nvSpPr>
              <p:spPr bwMode="auto">
                <a:xfrm>
                  <a:off x="1287209" y="960836"/>
                  <a:ext cx="101414" cy="101414"/>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3" name="Oval 522">
                  <a:extLst>
                    <a:ext uri="{FF2B5EF4-FFF2-40B4-BE49-F238E27FC236}">
                      <a16:creationId xmlns:a16="http://schemas.microsoft.com/office/drawing/2014/main" xmlns="" id="{8EE34B56-4BD7-46FB-B548-1C8FFE495111}"/>
                    </a:ext>
                  </a:extLst>
                </p:cNvPr>
                <p:cNvSpPr/>
                <p:nvPr/>
              </p:nvSpPr>
              <p:spPr bwMode="auto">
                <a:xfrm>
                  <a:off x="1445754" y="960845"/>
                  <a:ext cx="101414" cy="101413"/>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4" name="Oval 523">
                  <a:extLst>
                    <a:ext uri="{FF2B5EF4-FFF2-40B4-BE49-F238E27FC236}">
                      <a16:creationId xmlns:a16="http://schemas.microsoft.com/office/drawing/2014/main" xmlns="" id="{3694CA44-D4AF-4863-8DA4-20BD46436FE0}"/>
                    </a:ext>
                  </a:extLst>
                </p:cNvPr>
                <p:cNvSpPr/>
                <p:nvPr/>
              </p:nvSpPr>
              <p:spPr bwMode="auto">
                <a:xfrm>
                  <a:off x="1604299" y="960883"/>
                  <a:ext cx="101414" cy="101416"/>
                </a:xfrm>
                <a:prstGeom prst="ellipse">
                  <a:avLst/>
                </a:prstGeom>
                <a:grp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pic>
            <p:nvPicPr>
              <p:cNvPr id="521" name="Picture 520">
                <a:extLst>
                  <a:ext uri="{FF2B5EF4-FFF2-40B4-BE49-F238E27FC236}">
                    <a16:creationId xmlns:a16="http://schemas.microsoft.com/office/drawing/2014/main" xmlns="" id="{137DE8CA-6A4A-4865-995B-E2BA11CF575B}"/>
                  </a:ext>
                </a:extLst>
              </p:cNvPr>
              <p:cNvPicPr>
                <a:picLocks noChangeAspect="1"/>
              </p:cNvPicPr>
              <p:nvPr/>
            </p:nvPicPr>
            <p:blipFill>
              <a:blip r:embed="rId32" cstate="print">
                <a:extLst>
                  <a:ext uri="{28A0092B-C50C-407E-A947-70E740481C1C}">
                    <a14:useLocalDpi xmlns:a14="http://schemas.microsoft.com/office/drawing/2010/main" val="0"/>
                  </a:ext>
                </a:extLst>
              </a:blip>
              <a:stretch>
                <a:fillRect/>
              </a:stretch>
            </p:blipFill>
            <p:spPr>
              <a:xfrm>
                <a:off x="6574513" y="3095267"/>
                <a:ext cx="140332" cy="140332"/>
              </a:xfrm>
              <a:prstGeom prst="rect">
                <a:avLst/>
              </a:prstGeom>
            </p:spPr>
          </p:pic>
        </p:grpSp>
      </p:grpSp>
      <p:cxnSp>
        <p:nvCxnSpPr>
          <p:cNvPr id="554" name="Straight Connector 553">
            <a:extLst>
              <a:ext uri="{FF2B5EF4-FFF2-40B4-BE49-F238E27FC236}">
                <a16:creationId xmlns:a16="http://schemas.microsoft.com/office/drawing/2014/main" xmlns="" id="{607C20CD-E699-4687-837C-621A23DE9CE1}"/>
              </a:ext>
            </a:extLst>
          </p:cNvPr>
          <p:cNvCxnSpPr>
            <a:cxnSpLocks/>
          </p:cNvCxnSpPr>
          <p:nvPr/>
        </p:nvCxnSpPr>
        <p:spPr>
          <a:xfrm flipH="1" flipV="1">
            <a:off x="8349353" y="591958"/>
            <a:ext cx="1083" cy="4524421"/>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cxnSp>
        <p:nvCxnSpPr>
          <p:cNvPr id="555" name="Straight Connector 554">
            <a:extLst>
              <a:ext uri="{FF2B5EF4-FFF2-40B4-BE49-F238E27FC236}">
                <a16:creationId xmlns:a16="http://schemas.microsoft.com/office/drawing/2014/main" xmlns="" id="{84CF4A6C-1699-4DBE-B12C-DCFE9D492D2B}"/>
              </a:ext>
            </a:extLst>
          </p:cNvPr>
          <p:cNvCxnSpPr>
            <a:cxnSpLocks/>
          </p:cNvCxnSpPr>
          <p:nvPr/>
        </p:nvCxnSpPr>
        <p:spPr>
          <a:xfrm flipH="1">
            <a:off x="8351319" y="575104"/>
            <a:ext cx="119111"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10" name="Group 9">
            <a:extLst>
              <a:ext uri="{FF2B5EF4-FFF2-40B4-BE49-F238E27FC236}">
                <a16:creationId xmlns:a16="http://schemas.microsoft.com/office/drawing/2014/main" xmlns="" id="{F7160ACE-7B4C-45EB-9A58-FF0126B35852}"/>
              </a:ext>
            </a:extLst>
          </p:cNvPr>
          <p:cNvGrpSpPr/>
          <p:nvPr/>
        </p:nvGrpSpPr>
        <p:grpSpPr>
          <a:xfrm>
            <a:off x="4366364" y="3547430"/>
            <a:ext cx="370338" cy="327772"/>
            <a:chOff x="4723767" y="3080378"/>
            <a:chExt cx="439858" cy="389301"/>
          </a:xfrm>
        </p:grpSpPr>
        <p:pic>
          <p:nvPicPr>
            <p:cNvPr id="414" name="Picture 413">
              <a:extLst>
                <a:ext uri="{FF2B5EF4-FFF2-40B4-BE49-F238E27FC236}">
                  <a16:creationId xmlns:a16="http://schemas.microsoft.com/office/drawing/2014/main" xmlns="" id="{AC4D97CD-ACA8-4170-8C77-7F9D3EA7DBCE}"/>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492" name="Group 491">
              <a:extLst>
                <a:ext uri="{FF2B5EF4-FFF2-40B4-BE49-F238E27FC236}">
                  <a16:creationId xmlns:a16="http://schemas.microsoft.com/office/drawing/2014/main" xmlns="" id="{7E096FC3-A8AB-44D7-B8D1-2D794A1DEA11}"/>
                </a:ext>
              </a:extLst>
            </p:cNvPr>
            <p:cNvGrpSpPr/>
            <p:nvPr/>
          </p:nvGrpSpPr>
          <p:grpSpPr>
            <a:xfrm>
              <a:off x="4723767" y="3080378"/>
              <a:ext cx="439858" cy="389301"/>
              <a:chOff x="3131835" y="4047725"/>
              <a:chExt cx="439858" cy="389301"/>
            </a:xfrm>
          </p:grpSpPr>
          <p:grpSp>
            <p:nvGrpSpPr>
              <p:cNvPr id="504" name="Group 503">
                <a:extLst>
                  <a:ext uri="{FF2B5EF4-FFF2-40B4-BE49-F238E27FC236}">
                    <a16:creationId xmlns:a16="http://schemas.microsoft.com/office/drawing/2014/main" xmlns="" id="{603ACBF0-4791-46D1-8877-6BF43FAA0A34}"/>
                  </a:ext>
                </a:extLst>
              </p:cNvPr>
              <p:cNvGrpSpPr/>
              <p:nvPr/>
            </p:nvGrpSpPr>
            <p:grpSpPr>
              <a:xfrm>
                <a:off x="3131835" y="4047725"/>
                <a:ext cx="182560" cy="348911"/>
                <a:chOff x="2136298" y="4226790"/>
                <a:chExt cx="196678" cy="375893"/>
              </a:xfrm>
            </p:grpSpPr>
            <p:sp>
              <p:nvSpPr>
                <p:cNvPr id="526" name="Rectangle 525">
                  <a:extLst>
                    <a:ext uri="{FF2B5EF4-FFF2-40B4-BE49-F238E27FC236}">
                      <a16:creationId xmlns:a16="http://schemas.microsoft.com/office/drawing/2014/main" xmlns="" id="{87EFA601-FD9E-4D5D-8FFD-CBD9B5212D2E}"/>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27" name="server">
                  <a:extLst>
                    <a:ext uri="{FF2B5EF4-FFF2-40B4-BE49-F238E27FC236}">
                      <a16:creationId xmlns:a16="http://schemas.microsoft.com/office/drawing/2014/main" xmlns="" id="{EDE8AC5B-7EEB-40A1-9A6A-49737AF8575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11" name="Oval 510">
                <a:extLst>
                  <a:ext uri="{FF2B5EF4-FFF2-40B4-BE49-F238E27FC236}">
                    <a16:creationId xmlns:a16="http://schemas.microsoft.com/office/drawing/2014/main" xmlns="" id="{E669F53A-DF4D-4F6F-8215-054195ECAC18}"/>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4" name="Picture 513">
                <a:extLst>
                  <a:ext uri="{FF2B5EF4-FFF2-40B4-BE49-F238E27FC236}">
                    <a16:creationId xmlns:a16="http://schemas.microsoft.com/office/drawing/2014/main" xmlns="" id="{5EF35BED-A8F0-46B3-872D-4BA54321A35B}"/>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25" name="Freeform 6">
                <a:extLst>
                  <a:ext uri="{FF2B5EF4-FFF2-40B4-BE49-F238E27FC236}">
                    <a16:creationId xmlns:a16="http://schemas.microsoft.com/office/drawing/2014/main" xmlns="" id="{34A491C2-1FD1-416E-9510-2116BB52E1E4}"/>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566" name="Group 565">
            <a:extLst>
              <a:ext uri="{FF2B5EF4-FFF2-40B4-BE49-F238E27FC236}">
                <a16:creationId xmlns:a16="http://schemas.microsoft.com/office/drawing/2014/main" xmlns="" id="{7B9BE697-26B5-41AB-8E29-5C6F7B140006}"/>
              </a:ext>
            </a:extLst>
          </p:cNvPr>
          <p:cNvGrpSpPr/>
          <p:nvPr/>
        </p:nvGrpSpPr>
        <p:grpSpPr>
          <a:xfrm>
            <a:off x="3777220" y="3547430"/>
            <a:ext cx="370338" cy="327772"/>
            <a:chOff x="4723767" y="3080378"/>
            <a:chExt cx="439858" cy="389301"/>
          </a:xfrm>
        </p:grpSpPr>
        <p:pic>
          <p:nvPicPr>
            <p:cNvPr id="571" name="Picture 570">
              <a:extLst>
                <a:ext uri="{FF2B5EF4-FFF2-40B4-BE49-F238E27FC236}">
                  <a16:creationId xmlns:a16="http://schemas.microsoft.com/office/drawing/2014/main" xmlns="" id="{915EC2B4-9841-4A3D-A13A-81A78491D05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72" name="Group 571">
              <a:extLst>
                <a:ext uri="{FF2B5EF4-FFF2-40B4-BE49-F238E27FC236}">
                  <a16:creationId xmlns:a16="http://schemas.microsoft.com/office/drawing/2014/main" xmlns="" id="{003C0D33-B8C2-46C1-9173-157D9CE6B07B}"/>
                </a:ext>
              </a:extLst>
            </p:cNvPr>
            <p:cNvGrpSpPr/>
            <p:nvPr/>
          </p:nvGrpSpPr>
          <p:grpSpPr>
            <a:xfrm>
              <a:off x="4723767" y="3080378"/>
              <a:ext cx="439858" cy="389301"/>
              <a:chOff x="3131835" y="4047725"/>
              <a:chExt cx="439858" cy="389301"/>
            </a:xfrm>
          </p:grpSpPr>
          <p:grpSp>
            <p:nvGrpSpPr>
              <p:cNvPr id="573" name="Group 572">
                <a:extLst>
                  <a:ext uri="{FF2B5EF4-FFF2-40B4-BE49-F238E27FC236}">
                    <a16:creationId xmlns:a16="http://schemas.microsoft.com/office/drawing/2014/main" xmlns="" id="{CF6F55E2-C9B2-4A1E-B06E-B6C023D03929}"/>
                  </a:ext>
                </a:extLst>
              </p:cNvPr>
              <p:cNvGrpSpPr/>
              <p:nvPr/>
            </p:nvGrpSpPr>
            <p:grpSpPr>
              <a:xfrm>
                <a:off x="3131835" y="4047725"/>
                <a:ext cx="182560" cy="348911"/>
                <a:chOff x="2136298" y="4226790"/>
                <a:chExt cx="196678" cy="375893"/>
              </a:xfrm>
            </p:grpSpPr>
            <p:sp>
              <p:nvSpPr>
                <p:cNvPr id="603" name="Rectangle 602">
                  <a:extLst>
                    <a:ext uri="{FF2B5EF4-FFF2-40B4-BE49-F238E27FC236}">
                      <a16:creationId xmlns:a16="http://schemas.microsoft.com/office/drawing/2014/main" xmlns="" id="{6154AC2F-DA5B-47A2-93E6-529AF8BC187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04" name="server">
                  <a:extLst>
                    <a:ext uri="{FF2B5EF4-FFF2-40B4-BE49-F238E27FC236}">
                      <a16:creationId xmlns:a16="http://schemas.microsoft.com/office/drawing/2014/main" xmlns="" id="{16EC4974-35DF-4BF8-9978-9C96B28EDBDD}"/>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74" name="Oval 573">
                <a:extLst>
                  <a:ext uri="{FF2B5EF4-FFF2-40B4-BE49-F238E27FC236}">
                    <a16:creationId xmlns:a16="http://schemas.microsoft.com/office/drawing/2014/main" xmlns="" id="{C1AEE6E6-9AFE-4FC0-A3FD-EF5BFB3F6B07}"/>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76" name="Picture 575">
                <a:extLst>
                  <a:ext uri="{FF2B5EF4-FFF2-40B4-BE49-F238E27FC236}">
                    <a16:creationId xmlns:a16="http://schemas.microsoft.com/office/drawing/2014/main" xmlns="" id="{D739B82B-3215-4F0F-831B-AAA3C73A726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02" name="Freeform 6">
                <a:extLst>
                  <a:ext uri="{FF2B5EF4-FFF2-40B4-BE49-F238E27FC236}">
                    <a16:creationId xmlns:a16="http://schemas.microsoft.com/office/drawing/2014/main" xmlns="" id="{33346D4F-7832-4AE9-97ED-1BB54263221F}"/>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11" name="Rectangle 10">
            <a:extLst>
              <a:ext uri="{FF2B5EF4-FFF2-40B4-BE49-F238E27FC236}">
                <a16:creationId xmlns:a16="http://schemas.microsoft.com/office/drawing/2014/main" xmlns="" id="{6D5A3232-7F2D-46ED-8C82-BF7A9D46C38B}"/>
              </a:ext>
            </a:extLst>
          </p:cNvPr>
          <p:cNvSpPr/>
          <p:nvPr/>
        </p:nvSpPr>
        <p:spPr bwMode="auto">
          <a:xfrm>
            <a:off x="5013285" y="3073735"/>
            <a:ext cx="1375204" cy="1846782"/>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914400" h="914400">
                <a:moveTo>
                  <a:pt x="0" y="0"/>
                </a:moveTo>
                <a:lnTo>
                  <a:pt x="914400" y="0"/>
                </a:lnTo>
                <a:lnTo>
                  <a:pt x="914400"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solidFill>
                <a:srgbClr val="003C6C"/>
              </a:solidFill>
              <a:effectLst/>
              <a:uLnTx/>
              <a:uFillTx/>
              <a:latin typeface="Segoe UI"/>
              <a:ea typeface="Segoe UI" pitchFamily="34" charset="0"/>
              <a:cs typeface="Segoe UI" pitchFamily="34" charset="0"/>
            </a:endParaRPr>
          </a:p>
        </p:txBody>
      </p:sp>
      <p:sp>
        <p:nvSpPr>
          <p:cNvPr id="605" name="Rectangle 10">
            <a:extLst>
              <a:ext uri="{FF2B5EF4-FFF2-40B4-BE49-F238E27FC236}">
                <a16:creationId xmlns:a16="http://schemas.microsoft.com/office/drawing/2014/main" xmlns="" id="{FFD19AD5-46B0-4C41-928B-A66A4D5912AD}"/>
              </a:ext>
            </a:extLst>
          </p:cNvPr>
          <p:cNvSpPr/>
          <p:nvPr/>
        </p:nvSpPr>
        <p:spPr bwMode="auto">
          <a:xfrm rot="10800000">
            <a:off x="4827582" y="3074649"/>
            <a:ext cx="1518012" cy="1845947"/>
          </a:xfrm>
          <a:custGeom>
            <a:avLst/>
            <a:gdLst>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0 w 914400"/>
              <a:gd name="connsiteY4" fmla="*/ 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4" fmla="*/ 91440 w 914400"/>
              <a:gd name="connsiteY4" fmla="*/ 91440 h 914400"/>
              <a:gd name="connsiteX0" fmla="*/ 0 w 914400"/>
              <a:gd name="connsiteY0" fmla="*/ 0 h 914400"/>
              <a:gd name="connsiteX1" fmla="*/ 914400 w 914400"/>
              <a:gd name="connsiteY1" fmla="*/ 0 h 914400"/>
              <a:gd name="connsiteX2" fmla="*/ 914400 w 914400"/>
              <a:gd name="connsiteY2" fmla="*/ 914400 h 914400"/>
              <a:gd name="connsiteX3" fmla="*/ 0 w 914400"/>
              <a:gd name="connsiteY3" fmla="*/ 914400 h 914400"/>
              <a:gd name="connsiteX0" fmla="*/ 3192673 w 4107073"/>
              <a:gd name="connsiteY0" fmla="*/ 0 h 914400"/>
              <a:gd name="connsiteX1" fmla="*/ 4107073 w 4107073"/>
              <a:gd name="connsiteY1" fmla="*/ 0 h 914400"/>
              <a:gd name="connsiteX2" fmla="*/ 4107073 w 4107073"/>
              <a:gd name="connsiteY2" fmla="*/ 914400 h 914400"/>
              <a:gd name="connsiteX3" fmla="*/ 0 w 4107073"/>
              <a:gd name="connsiteY3" fmla="*/ 914400 h 914400"/>
              <a:gd name="connsiteX0" fmla="*/ 2243407 w 4107073"/>
              <a:gd name="connsiteY0" fmla="*/ 1404 h 914400"/>
              <a:gd name="connsiteX1" fmla="*/ 4107073 w 4107073"/>
              <a:gd name="connsiteY1" fmla="*/ 0 h 914400"/>
              <a:gd name="connsiteX2" fmla="*/ 4107073 w 4107073"/>
              <a:gd name="connsiteY2" fmla="*/ 914400 h 914400"/>
              <a:gd name="connsiteX3" fmla="*/ 0 w 4107073"/>
              <a:gd name="connsiteY3" fmla="*/ 914400 h 914400"/>
              <a:gd name="connsiteX0" fmla="*/ 2213109 w 4107073"/>
              <a:gd name="connsiteY0" fmla="*/ 0 h 918614"/>
              <a:gd name="connsiteX1" fmla="*/ 4107073 w 4107073"/>
              <a:gd name="connsiteY1" fmla="*/ 4214 h 918614"/>
              <a:gd name="connsiteX2" fmla="*/ 4107073 w 4107073"/>
              <a:gd name="connsiteY2" fmla="*/ 918614 h 918614"/>
              <a:gd name="connsiteX3" fmla="*/ 0 w 4107073"/>
              <a:gd name="connsiteY3" fmla="*/ 918614 h 918614"/>
              <a:gd name="connsiteX0" fmla="*/ 2213109 w 4107073"/>
              <a:gd name="connsiteY0" fmla="*/ 0 h 915805"/>
              <a:gd name="connsiteX1" fmla="*/ 4107073 w 4107073"/>
              <a:gd name="connsiteY1" fmla="*/ 1405 h 915805"/>
              <a:gd name="connsiteX2" fmla="*/ 4107073 w 4107073"/>
              <a:gd name="connsiteY2" fmla="*/ 915805 h 915805"/>
              <a:gd name="connsiteX3" fmla="*/ 0 w 4107073"/>
              <a:gd name="connsiteY3" fmla="*/ 915805 h 915805"/>
              <a:gd name="connsiteX0" fmla="*/ 2658011 w 4551975"/>
              <a:gd name="connsiteY0" fmla="*/ 0 h 915805"/>
              <a:gd name="connsiteX1" fmla="*/ 4551975 w 4551975"/>
              <a:gd name="connsiteY1" fmla="*/ 1405 h 915805"/>
              <a:gd name="connsiteX2" fmla="*/ 4551975 w 4551975"/>
              <a:gd name="connsiteY2" fmla="*/ 915805 h 915805"/>
              <a:gd name="connsiteX3" fmla="*/ 0 w 4551975"/>
              <a:gd name="connsiteY3" fmla="*/ 915805 h 915805"/>
              <a:gd name="connsiteX0" fmla="*/ 2185614 w 4551975"/>
              <a:gd name="connsiteY0" fmla="*/ 130 h 914400"/>
              <a:gd name="connsiteX1" fmla="*/ 4551975 w 4551975"/>
              <a:gd name="connsiteY1" fmla="*/ 0 h 914400"/>
              <a:gd name="connsiteX2" fmla="*/ 4551975 w 4551975"/>
              <a:gd name="connsiteY2" fmla="*/ 914400 h 914400"/>
              <a:gd name="connsiteX3" fmla="*/ 0 w 4551975"/>
              <a:gd name="connsiteY3" fmla="*/ 914400 h 914400"/>
            </a:gdLst>
            <a:ahLst/>
            <a:cxnLst>
              <a:cxn ang="0">
                <a:pos x="connsiteX0" y="connsiteY0"/>
              </a:cxn>
              <a:cxn ang="0">
                <a:pos x="connsiteX1" y="connsiteY1"/>
              </a:cxn>
              <a:cxn ang="0">
                <a:pos x="connsiteX2" y="connsiteY2"/>
              </a:cxn>
              <a:cxn ang="0">
                <a:pos x="connsiteX3" y="connsiteY3"/>
              </a:cxn>
            </a:cxnLst>
            <a:rect l="l" t="t" r="r" b="b"/>
            <a:pathLst>
              <a:path w="4551975" h="914400">
                <a:moveTo>
                  <a:pt x="2185614" y="130"/>
                </a:moveTo>
                <a:lnTo>
                  <a:pt x="4551975" y="0"/>
                </a:lnTo>
                <a:lnTo>
                  <a:pt x="4551975" y="914400"/>
                </a:lnTo>
                <a:lnTo>
                  <a:pt x="0" y="914400"/>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6" name="Rectangle 115">
            <a:extLst>
              <a:ext uri="{FF2B5EF4-FFF2-40B4-BE49-F238E27FC236}">
                <a16:creationId xmlns:a16="http://schemas.microsoft.com/office/drawing/2014/main" xmlns="" id="{22B9AE6C-27F6-4AFE-9162-A0514AAD05F0}"/>
              </a:ext>
            </a:extLst>
          </p:cNvPr>
          <p:cNvSpPr/>
          <p:nvPr/>
        </p:nvSpPr>
        <p:spPr bwMode="auto">
          <a:xfrm>
            <a:off x="4830384" y="3791227"/>
            <a:ext cx="186624"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06" name="Rectangle 115">
            <a:extLst>
              <a:ext uri="{FF2B5EF4-FFF2-40B4-BE49-F238E27FC236}">
                <a16:creationId xmlns:a16="http://schemas.microsoft.com/office/drawing/2014/main" xmlns="" id="{81DABEDA-3853-49F9-A385-DFDC4183D6CB}"/>
              </a:ext>
            </a:extLst>
          </p:cNvPr>
          <p:cNvSpPr/>
          <p:nvPr/>
        </p:nvSpPr>
        <p:spPr bwMode="auto">
          <a:xfrm flipH="1">
            <a:off x="5056325" y="3788853"/>
            <a:ext cx="1326116" cy="124614"/>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607" name="Graphic 606">
            <a:extLst>
              <a:ext uri="{FF2B5EF4-FFF2-40B4-BE49-F238E27FC236}">
                <a16:creationId xmlns:a16="http://schemas.microsoft.com/office/drawing/2014/main" xmlns="" id="{B357B54B-824E-4012-A8CD-4F858D8A0189}"/>
              </a:ext>
            </a:extLst>
          </p:cNvPr>
          <p:cNvPicPr>
            <a:picLocks noChangeAspect="1"/>
          </p:cNvPicPr>
          <p:nvPr/>
        </p:nvPicPr>
        <p:blipFill>
          <a:blip r:embed="rId35">
            <a:extLst>
              <a:ext uri="{96DAC541-7B7A-43D3-8B79-37D633B846F1}">
                <asvg:svgBlip xmlns:asvg="http://schemas.microsoft.com/office/drawing/2016/SVG/main" xmlns="" r:embed="rId36"/>
              </a:ext>
            </a:extLst>
          </a:blip>
          <a:stretch>
            <a:fillRect/>
          </a:stretch>
        </p:blipFill>
        <p:spPr>
          <a:xfrm rot="16200000">
            <a:off x="6186094" y="3864658"/>
            <a:ext cx="373956" cy="101989"/>
          </a:xfrm>
          <a:prstGeom prst="rect">
            <a:avLst/>
          </a:prstGeom>
        </p:spPr>
      </p:pic>
      <p:grpSp>
        <p:nvGrpSpPr>
          <p:cNvPr id="536" name="Group 535">
            <a:extLst>
              <a:ext uri="{FF2B5EF4-FFF2-40B4-BE49-F238E27FC236}">
                <a16:creationId xmlns:a16="http://schemas.microsoft.com/office/drawing/2014/main" xmlns="" id="{07A89111-815C-4E3E-B908-29E81FD27153}"/>
              </a:ext>
            </a:extLst>
          </p:cNvPr>
          <p:cNvGrpSpPr/>
          <p:nvPr/>
        </p:nvGrpSpPr>
        <p:grpSpPr>
          <a:xfrm>
            <a:off x="4940299" y="3547430"/>
            <a:ext cx="370338" cy="327772"/>
            <a:chOff x="4723767" y="3080378"/>
            <a:chExt cx="439858" cy="389301"/>
          </a:xfrm>
        </p:grpSpPr>
        <p:pic>
          <p:nvPicPr>
            <p:cNvPr id="539" name="Picture 538">
              <a:extLst>
                <a:ext uri="{FF2B5EF4-FFF2-40B4-BE49-F238E27FC236}">
                  <a16:creationId xmlns:a16="http://schemas.microsoft.com/office/drawing/2014/main" xmlns="" id="{97330FDC-C486-4918-B985-8DF889619523}"/>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540" name="Group 539">
              <a:extLst>
                <a:ext uri="{FF2B5EF4-FFF2-40B4-BE49-F238E27FC236}">
                  <a16:creationId xmlns:a16="http://schemas.microsoft.com/office/drawing/2014/main" xmlns="" id="{9CEC46AC-FDAF-4D4D-A745-9EC37156BCB2}"/>
                </a:ext>
              </a:extLst>
            </p:cNvPr>
            <p:cNvGrpSpPr/>
            <p:nvPr/>
          </p:nvGrpSpPr>
          <p:grpSpPr>
            <a:xfrm>
              <a:off x="4723767" y="3080378"/>
              <a:ext cx="439858" cy="389301"/>
              <a:chOff x="3131835" y="4047725"/>
              <a:chExt cx="439858" cy="389301"/>
            </a:xfrm>
          </p:grpSpPr>
          <p:grpSp>
            <p:nvGrpSpPr>
              <p:cNvPr id="541" name="Group 540">
                <a:extLst>
                  <a:ext uri="{FF2B5EF4-FFF2-40B4-BE49-F238E27FC236}">
                    <a16:creationId xmlns:a16="http://schemas.microsoft.com/office/drawing/2014/main" xmlns="" id="{BF4D4ECF-6516-4F09-A7B6-22A8B6EAF3F3}"/>
                  </a:ext>
                </a:extLst>
              </p:cNvPr>
              <p:cNvGrpSpPr/>
              <p:nvPr/>
            </p:nvGrpSpPr>
            <p:grpSpPr>
              <a:xfrm>
                <a:off x="3131835" y="4047725"/>
                <a:ext cx="182560" cy="348911"/>
                <a:chOff x="2136298" y="4226790"/>
                <a:chExt cx="196678" cy="375893"/>
              </a:xfrm>
            </p:grpSpPr>
            <p:sp>
              <p:nvSpPr>
                <p:cNvPr id="563" name="Rectangle 562">
                  <a:extLst>
                    <a:ext uri="{FF2B5EF4-FFF2-40B4-BE49-F238E27FC236}">
                      <a16:creationId xmlns:a16="http://schemas.microsoft.com/office/drawing/2014/main" xmlns="" id="{F4E49CA2-BDB0-491C-B0C3-0B815366D768}"/>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64" name="server">
                  <a:extLst>
                    <a:ext uri="{FF2B5EF4-FFF2-40B4-BE49-F238E27FC236}">
                      <a16:creationId xmlns:a16="http://schemas.microsoft.com/office/drawing/2014/main" xmlns="" id="{908D9736-3389-4037-86CE-495CCDB816F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542" name="Oval 541">
                <a:extLst>
                  <a:ext uri="{FF2B5EF4-FFF2-40B4-BE49-F238E27FC236}">
                    <a16:creationId xmlns:a16="http://schemas.microsoft.com/office/drawing/2014/main" xmlns="" id="{D8960E09-FAB7-426D-8743-82C8E0258493}"/>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43" name="Picture 542">
                <a:extLst>
                  <a:ext uri="{FF2B5EF4-FFF2-40B4-BE49-F238E27FC236}">
                    <a16:creationId xmlns:a16="http://schemas.microsoft.com/office/drawing/2014/main" xmlns="" id="{E61D430D-6764-40F4-A135-5FA8B1335F5E}"/>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560" name="Freeform 6">
                <a:extLst>
                  <a:ext uri="{FF2B5EF4-FFF2-40B4-BE49-F238E27FC236}">
                    <a16:creationId xmlns:a16="http://schemas.microsoft.com/office/drawing/2014/main" xmlns="" id="{C153E579-C699-4076-AC2E-CFF21CF4E83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609" name="Rectangle 115">
            <a:extLst>
              <a:ext uri="{FF2B5EF4-FFF2-40B4-BE49-F238E27FC236}">
                <a16:creationId xmlns:a16="http://schemas.microsoft.com/office/drawing/2014/main" xmlns="" id="{5DDCE182-8101-4D57-AF92-321612D69778}"/>
              </a:ext>
            </a:extLst>
          </p:cNvPr>
          <p:cNvSpPr/>
          <p:nvPr/>
        </p:nvSpPr>
        <p:spPr bwMode="auto">
          <a:xfrm>
            <a:off x="6172966" y="3073735"/>
            <a:ext cx="172138" cy="448687"/>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sp>
        <p:nvSpPr>
          <p:cNvPr id="610" name="Rectangle 115">
            <a:extLst>
              <a:ext uri="{FF2B5EF4-FFF2-40B4-BE49-F238E27FC236}">
                <a16:creationId xmlns:a16="http://schemas.microsoft.com/office/drawing/2014/main" xmlns="" id="{CA692FC8-B1B1-407E-9EFE-83FF46D9C96B}"/>
              </a:ext>
            </a:extLst>
          </p:cNvPr>
          <p:cNvSpPr/>
          <p:nvPr/>
        </p:nvSpPr>
        <p:spPr bwMode="auto">
          <a:xfrm flipV="1">
            <a:off x="6171305" y="3568728"/>
            <a:ext cx="217478" cy="152729"/>
          </a:xfrm>
          <a:custGeom>
            <a:avLst/>
            <a:gdLst>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0 w 168554"/>
              <a:gd name="connsiteY4" fmla="*/ 0 h 168554"/>
              <a:gd name="connsiteX0" fmla="*/ 0 w 168554"/>
              <a:gd name="connsiteY0" fmla="*/ 0 h 168554"/>
              <a:gd name="connsiteX1" fmla="*/ 168554 w 168554"/>
              <a:gd name="connsiteY1" fmla="*/ 0 h 168554"/>
              <a:gd name="connsiteX2" fmla="*/ 168554 w 168554"/>
              <a:gd name="connsiteY2" fmla="*/ 168554 h 168554"/>
              <a:gd name="connsiteX3" fmla="*/ 0 w 168554"/>
              <a:gd name="connsiteY3" fmla="*/ 168554 h 168554"/>
              <a:gd name="connsiteX4" fmla="*/ 91440 w 168554"/>
              <a:gd name="connsiteY4" fmla="*/ 91440 h 168554"/>
              <a:gd name="connsiteX0" fmla="*/ 168554 w 168554"/>
              <a:gd name="connsiteY0" fmla="*/ 0 h 168554"/>
              <a:gd name="connsiteX1" fmla="*/ 168554 w 168554"/>
              <a:gd name="connsiteY1" fmla="*/ 168554 h 168554"/>
              <a:gd name="connsiteX2" fmla="*/ 0 w 168554"/>
              <a:gd name="connsiteY2" fmla="*/ 168554 h 168554"/>
              <a:gd name="connsiteX3" fmla="*/ 91440 w 168554"/>
              <a:gd name="connsiteY3" fmla="*/ 91440 h 168554"/>
              <a:gd name="connsiteX0" fmla="*/ 168554 w 168554"/>
              <a:gd name="connsiteY0" fmla="*/ 0 h 168554"/>
              <a:gd name="connsiteX1" fmla="*/ 168554 w 168554"/>
              <a:gd name="connsiteY1" fmla="*/ 168554 h 168554"/>
              <a:gd name="connsiteX2" fmla="*/ 0 w 168554"/>
              <a:gd name="connsiteY2" fmla="*/ 168554 h 168554"/>
            </a:gdLst>
            <a:ahLst/>
            <a:cxnLst>
              <a:cxn ang="0">
                <a:pos x="connsiteX0" y="connsiteY0"/>
              </a:cxn>
              <a:cxn ang="0">
                <a:pos x="connsiteX1" y="connsiteY1"/>
              </a:cxn>
              <a:cxn ang="0">
                <a:pos x="connsiteX2" y="connsiteY2"/>
              </a:cxn>
            </a:cxnLst>
            <a:rect l="l" t="t" r="r" b="b"/>
            <a:pathLst>
              <a:path w="168554" h="168554">
                <a:moveTo>
                  <a:pt x="168554" y="0"/>
                </a:moveTo>
                <a:lnTo>
                  <a:pt x="168554" y="168554"/>
                </a:lnTo>
                <a:lnTo>
                  <a:pt x="0" y="168554"/>
                </a:lnTo>
              </a:path>
            </a:pathLst>
          </a:custGeom>
          <a:noFill/>
          <a:ln w="19050">
            <a:solidFill>
              <a:srgbClr val="50505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mn-ea"/>
              <a:cs typeface="Segoe UI" pitchFamily="34" charset="0"/>
            </a:endParaRPr>
          </a:p>
        </p:txBody>
      </p:sp>
      <p:pic>
        <p:nvPicPr>
          <p:cNvPr id="137" name="Graphic 136">
            <a:extLst>
              <a:ext uri="{FF2B5EF4-FFF2-40B4-BE49-F238E27FC236}">
                <a16:creationId xmlns:a16="http://schemas.microsoft.com/office/drawing/2014/main" xmlns="" id="{929BA507-8B5F-4AA7-A450-057145620696}"/>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90885" y="3617842"/>
            <a:ext cx="155363" cy="144264"/>
          </a:xfrm>
          <a:prstGeom prst="rect">
            <a:avLst/>
          </a:prstGeom>
        </p:spPr>
      </p:pic>
      <p:grpSp>
        <p:nvGrpSpPr>
          <p:cNvPr id="24" name="Group 23">
            <a:extLst>
              <a:ext uri="{FF2B5EF4-FFF2-40B4-BE49-F238E27FC236}">
                <a16:creationId xmlns:a16="http://schemas.microsoft.com/office/drawing/2014/main" xmlns="" id="{20A24230-FAAD-4142-93D9-29BD7408BC32}"/>
              </a:ext>
            </a:extLst>
          </p:cNvPr>
          <p:cNvGrpSpPr/>
          <p:nvPr/>
        </p:nvGrpSpPr>
        <p:grpSpPr>
          <a:xfrm>
            <a:off x="2479889" y="3223015"/>
            <a:ext cx="1164272" cy="187645"/>
            <a:chOff x="2479889" y="3223015"/>
            <a:chExt cx="1164272" cy="187645"/>
          </a:xfrm>
        </p:grpSpPr>
        <p:sp>
          <p:nvSpPr>
            <p:cNvPr id="712" name="Rectangle 711">
              <a:extLst>
                <a:ext uri="{FF2B5EF4-FFF2-40B4-BE49-F238E27FC236}">
                  <a16:creationId xmlns:a16="http://schemas.microsoft.com/office/drawing/2014/main" xmlns="" id="{165F883C-3213-47A6-9EAA-9E6D0433D0A6}"/>
                </a:ext>
              </a:extLst>
            </p:cNvPr>
            <p:cNvSpPr/>
            <p:nvPr/>
          </p:nvSpPr>
          <p:spPr>
            <a:xfrm>
              <a:off x="2479889" y="3223015"/>
              <a:ext cx="1164272" cy="187645"/>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no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NGFW</a:t>
              </a:r>
            </a:p>
          </p:txBody>
        </p:sp>
        <p:pic>
          <p:nvPicPr>
            <p:cNvPr id="677" name="Graphic 676">
              <a:extLst>
                <a:ext uri="{FF2B5EF4-FFF2-40B4-BE49-F238E27FC236}">
                  <a16:creationId xmlns:a16="http://schemas.microsoft.com/office/drawing/2014/main" xmlns="" id="{DD69935D-7AC7-4CFD-AD89-E5E87B0675FD}"/>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3216734" y="3249297"/>
              <a:ext cx="155363" cy="144264"/>
            </a:xfrm>
            <a:prstGeom prst="rect">
              <a:avLst/>
            </a:prstGeom>
          </p:spPr>
        </p:pic>
        <p:sp>
          <p:nvSpPr>
            <p:cNvPr id="719" name="Commitments_EC4D">
              <a:extLst>
                <a:ext uri="{FF2B5EF4-FFF2-40B4-BE49-F238E27FC236}">
                  <a16:creationId xmlns:a16="http://schemas.microsoft.com/office/drawing/2014/main" xmlns="" id="{C958996F-57E6-494D-B883-4E65280A7B8B}"/>
                </a:ext>
              </a:extLst>
            </p:cNvPr>
            <p:cNvSpPr>
              <a:spLocks noChangeAspect="1" noEditPoints="1"/>
            </p:cNvSpPr>
            <p:nvPr/>
          </p:nvSpPr>
          <p:spPr bwMode="auto">
            <a:xfrm>
              <a:off x="2541886" y="3261821"/>
              <a:ext cx="110871"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pic>
        <p:nvPicPr>
          <p:cNvPr id="616" name="Graphic 615">
            <a:extLst>
              <a:ext uri="{FF2B5EF4-FFF2-40B4-BE49-F238E27FC236}">
                <a16:creationId xmlns:a16="http://schemas.microsoft.com/office/drawing/2014/main" xmlns="" id="{AD81CF5A-A9BA-449A-BBA3-9A6A6DF45C49}"/>
              </a:ext>
            </a:extLst>
          </p:cNvPr>
          <p:cNvPicPr>
            <a:picLocks noChangeAspect="1"/>
          </p:cNvPicPr>
          <p:nvPr/>
        </p:nvPicPr>
        <p:blipFill>
          <a:blip r:embed="rId5">
            <a:extLst>
              <a:ext uri="{96DAC541-7B7A-43D3-8B79-37D633B846F1}">
                <asvg:svgBlip xmlns:asvg="http://schemas.microsoft.com/office/drawing/2016/SVG/main" xmlns="" r:embed="rId6"/>
              </a:ext>
            </a:extLst>
          </a:blip>
          <a:stretch>
            <a:fillRect/>
          </a:stretch>
        </p:blipFill>
        <p:spPr>
          <a:xfrm>
            <a:off x="6297925" y="3060980"/>
            <a:ext cx="155363" cy="144264"/>
          </a:xfrm>
          <a:prstGeom prst="rect">
            <a:avLst/>
          </a:prstGeom>
        </p:spPr>
      </p:pic>
      <p:grpSp>
        <p:nvGrpSpPr>
          <p:cNvPr id="153" name="Group 152">
            <a:extLst>
              <a:ext uri="{FF2B5EF4-FFF2-40B4-BE49-F238E27FC236}">
                <a16:creationId xmlns:a16="http://schemas.microsoft.com/office/drawing/2014/main" xmlns="" id="{D2A4DE7F-EF4F-4F7E-801D-650E1FEB6053}"/>
              </a:ext>
            </a:extLst>
          </p:cNvPr>
          <p:cNvGrpSpPr/>
          <p:nvPr/>
        </p:nvGrpSpPr>
        <p:grpSpPr>
          <a:xfrm>
            <a:off x="2472457" y="3458316"/>
            <a:ext cx="833053" cy="527412"/>
            <a:chOff x="2144445" y="2968032"/>
            <a:chExt cx="879313" cy="527412"/>
          </a:xfrm>
        </p:grpSpPr>
        <p:sp>
          <p:nvSpPr>
            <p:cNvPr id="679" name="Rectangle 678">
              <a:extLst>
                <a:ext uri="{FF2B5EF4-FFF2-40B4-BE49-F238E27FC236}">
                  <a16:creationId xmlns:a16="http://schemas.microsoft.com/office/drawing/2014/main" xmlns="" id="{A029A06F-AE8A-4377-A597-25D203344D73}"/>
                </a:ext>
              </a:extLst>
            </p:cNvPr>
            <p:cNvSpPr/>
            <p:nvPr/>
          </p:nvSpPr>
          <p:spPr>
            <a:xfrm>
              <a:off x="2144445" y="3342645"/>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IPS</a:t>
              </a:r>
            </a:p>
          </p:txBody>
        </p:sp>
        <p:sp>
          <p:nvSpPr>
            <p:cNvPr id="687" name="Rectangle 686">
              <a:extLst>
                <a:ext uri="{FF2B5EF4-FFF2-40B4-BE49-F238E27FC236}">
                  <a16:creationId xmlns:a16="http://schemas.microsoft.com/office/drawing/2014/main" xmlns="" id="{B2CFCAB9-AC85-4853-A575-B4421DF8EA45}"/>
                </a:ext>
              </a:extLst>
            </p:cNvPr>
            <p:cNvSpPr/>
            <p:nvPr/>
          </p:nvSpPr>
          <p:spPr>
            <a:xfrm>
              <a:off x="2144446" y="296803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Edge DLP</a:t>
              </a:r>
            </a:p>
          </p:txBody>
        </p:sp>
        <p:sp>
          <p:nvSpPr>
            <p:cNvPr id="695" name="Rectangle 694">
              <a:extLst>
                <a:ext uri="{FF2B5EF4-FFF2-40B4-BE49-F238E27FC236}">
                  <a16:creationId xmlns:a16="http://schemas.microsoft.com/office/drawing/2014/main" xmlns="" id="{C3BB896A-BBFC-432A-ADC2-6DFC18D6B8DF}"/>
                </a:ext>
              </a:extLst>
            </p:cNvPr>
            <p:cNvSpPr/>
            <p:nvPr/>
          </p:nvSpPr>
          <p:spPr>
            <a:xfrm>
              <a:off x="2144446" y="3154662"/>
              <a:ext cx="879312"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SSL Proxy</a:t>
              </a:r>
            </a:p>
          </p:txBody>
        </p:sp>
        <p:sp>
          <p:nvSpPr>
            <p:cNvPr id="702" name="Commitments_EC4D">
              <a:extLst>
                <a:ext uri="{FF2B5EF4-FFF2-40B4-BE49-F238E27FC236}">
                  <a16:creationId xmlns:a16="http://schemas.microsoft.com/office/drawing/2014/main" xmlns="" id="{71108290-3BBA-47E5-8047-0B4C91CBC6A6}"/>
                </a:ext>
              </a:extLst>
            </p:cNvPr>
            <p:cNvSpPr>
              <a:spLocks noChangeAspect="1" noEditPoints="1"/>
            </p:cNvSpPr>
            <p:nvPr/>
          </p:nvSpPr>
          <p:spPr bwMode="auto">
            <a:xfrm>
              <a:off x="2223657" y="2986641"/>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3" name="Commitments_EC4D">
              <a:extLst>
                <a:ext uri="{FF2B5EF4-FFF2-40B4-BE49-F238E27FC236}">
                  <a16:creationId xmlns:a16="http://schemas.microsoft.com/office/drawing/2014/main" xmlns="" id="{291327A9-64EF-4BDA-A268-B4F6573F7064}"/>
                </a:ext>
              </a:extLst>
            </p:cNvPr>
            <p:cNvSpPr>
              <a:spLocks noChangeAspect="1" noEditPoints="1"/>
            </p:cNvSpPr>
            <p:nvPr/>
          </p:nvSpPr>
          <p:spPr bwMode="auto">
            <a:xfrm>
              <a:off x="2210247" y="3186837"/>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sp>
          <p:nvSpPr>
            <p:cNvPr id="704" name="Commitments_EC4D">
              <a:extLst>
                <a:ext uri="{FF2B5EF4-FFF2-40B4-BE49-F238E27FC236}">
                  <a16:creationId xmlns:a16="http://schemas.microsoft.com/office/drawing/2014/main" xmlns="" id="{9181397D-D9C8-4F52-9921-D94F9DB5B67E}"/>
                </a:ext>
              </a:extLst>
            </p:cNvPr>
            <p:cNvSpPr>
              <a:spLocks noChangeAspect="1" noEditPoints="1"/>
            </p:cNvSpPr>
            <p:nvPr/>
          </p:nvSpPr>
          <p:spPr bwMode="auto">
            <a:xfrm>
              <a:off x="2222036" y="3372522"/>
              <a:ext cx="117028" cy="109728"/>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9144" rIns="91440" bIns="9144"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cxnSp>
        <p:nvCxnSpPr>
          <p:cNvPr id="221" name="Connector: Elbow 220">
            <a:extLst>
              <a:ext uri="{FF2B5EF4-FFF2-40B4-BE49-F238E27FC236}">
                <a16:creationId xmlns:a16="http://schemas.microsoft.com/office/drawing/2014/main" xmlns="" id="{62A1844A-DE90-4548-814B-20C887C8D326}"/>
              </a:ext>
            </a:extLst>
          </p:cNvPr>
          <p:cNvCxnSpPr>
            <a:cxnSpLocks/>
            <a:endCxn id="509" idx="1"/>
          </p:cNvCxnSpPr>
          <p:nvPr/>
        </p:nvCxnSpPr>
        <p:spPr>
          <a:xfrm rot="16200000" flipH="1">
            <a:off x="1174880" y="2710340"/>
            <a:ext cx="1664037" cy="116460"/>
          </a:xfrm>
          <a:prstGeom prst="bentConnector2">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569" name="Straight Connector 568">
            <a:extLst>
              <a:ext uri="{FF2B5EF4-FFF2-40B4-BE49-F238E27FC236}">
                <a16:creationId xmlns:a16="http://schemas.microsoft.com/office/drawing/2014/main" xmlns="" id="{8A563C88-AB14-4F39-9751-2A6BEBC40488}"/>
              </a:ext>
            </a:extLst>
          </p:cNvPr>
          <p:cNvCxnSpPr>
            <a:cxnSpLocks/>
          </p:cNvCxnSpPr>
          <p:nvPr/>
        </p:nvCxnSpPr>
        <p:spPr>
          <a:xfrm>
            <a:off x="1545537" y="3176632"/>
            <a:ext cx="0" cy="153525"/>
          </a:xfrm>
          <a:prstGeom prst="line">
            <a:avLst/>
          </a:prstGeom>
          <a:ln w="19050">
            <a:solidFill>
              <a:schemeClr val="tx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70" name="TextBox 569">
            <a:extLst>
              <a:ext uri="{FF2B5EF4-FFF2-40B4-BE49-F238E27FC236}">
                <a16:creationId xmlns:a16="http://schemas.microsoft.com/office/drawing/2014/main" xmlns="" id="{A91C18CA-8C4F-4D3E-9285-363EFC4E9F07}"/>
              </a:ext>
            </a:extLst>
          </p:cNvPr>
          <p:cNvSpPr txBox="1"/>
          <p:nvPr/>
        </p:nvSpPr>
        <p:spPr>
          <a:xfrm>
            <a:off x="389074" y="3570555"/>
            <a:ext cx="1241045" cy="253916"/>
          </a:xfrm>
          <a:prstGeom prst="rect">
            <a:avLst/>
          </a:prstGeom>
          <a:noFill/>
        </p:spPr>
        <p:txBody>
          <a:bodyPr wrap="none" rtlCol="0">
            <a:spAutoFit/>
          </a:bodyPr>
          <a:lstStyle>
            <a:defPPr>
              <a:defRPr lang="en-US"/>
            </a:defPPr>
            <a:lvl1pPr marR="0" lvl="0" indent="0" algn="ctr"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rPr>
              <a:t>Managed Clients</a:t>
            </a:r>
            <a:endParaRPr kumimoji="0" lang="en-US" sz="1100" b="1" i="0" u="none" strike="noStrike" kern="1200" cap="none" spc="0" normalizeH="0" baseline="0" noProof="0">
              <a:ln>
                <a:noFill/>
              </a:ln>
              <a:gradFill>
                <a:gsLst>
                  <a:gs pos="0">
                    <a:srgbClr val="505050"/>
                  </a:gs>
                  <a:gs pos="100000">
                    <a:srgbClr val="505050"/>
                  </a:gs>
                </a:gsLst>
                <a:lin ang="5400000" scaled="1"/>
              </a:gradFill>
              <a:effectLst/>
              <a:uLnTx/>
              <a:uFillTx/>
              <a:latin typeface="Segoe"/>
              <a:ea typeface="+mn-ea"/>
              <a:cs typeface="+mn-cs"/>
            </a:endParaRPr>
          </a:p>
        </p:txBody>
      </p:sp>
      <p:sp>
        <p:nvSpPr>
          <p:cNvPr id="575" name="Rectangle 574">
            <a:extLst>
              <a:ext uri="{FF2B5EF4-FFF2-40B4-BE49-F238E27FC236}">
                <a16:creationId xmlns:a16="http://schemas.microsoft.com/office/drawing/2014/main" xmlns="" id="{20CEB19A-55EE-424D-B0DB-D664A591C27E}"/>
              </a:ext>
            </a:extLst>
          </p:cNvPr>
          <p:cNvSpPr/>
          <p:nvPr/>
        </p:nvSpPr>
        <p:spPr>
          <a:xfrm rot="16200000">
            <a:off x="7855957" y="3349013"/>
            <a:ext cx="1382589" cy="192449"/>
          </a:xfrm>
          <a:prstGeom prst="rect">
            <a:avLst/>
          </a:prstGeom>
          <a:solidFill>
            <a:schemeClr val="bg1"/>
          </a:solidFill>
          <a:ln w="19050">
            <a:solidFill>
              <a:schemeClr val="accent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45720" rtlCol="0" anchor="ctr"/>
          <a:lstStyle/>
          <a:p>
            <a:pPr marL="11430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Classification Labels</a:t>
            </a:r>
          </a:p>
        </p:txBody>
      </p:sp>
      <p:sp>
        <p:nvSpPr>
          <p:cNvPr id="734" name="Rectangle 733">
            <a:extLst>
              <a:ext uri="{FF2B5EF4-FFF2-40B4-BE49-F238E27FC236}">
                <a16:creationId xmlns:a16="http://schemas.microsoft.com/office/drawing/2014/main" xmlns="" id="{D99ED82C-3F1B-4841-B3CC-3B5DF8285ABA}"/>
              </a:ext>
            </a:extLst>
          </p:cNvPr>
          <p:cNvSpPr/>
          <p:nvPr/>
        </p:nvSpPr>
        <p:spPr>
          <a:xfrm>
            <a:off x="273252" y="2128487"/>
            <a:ext cx="1521377"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Clients</a:t>
            </a:r>
          </a:p>
        </p:txBody>
      </p:sp>
      <p:cxnSp>
        <p:nvCxnSpPr>
          <p:cNvPr id="9" name="Connector: Elbow 8">
            <a:extLst>
              <a:ext uri="{FF2B5EF4-FFF2-40B4-BE49-F238E27FC236}">
                <a16:creationId xmlns:a16="http://schemas.microsoft.com/office/drawing/2014/main" xmlns="" id="{A2F782D0-7358-48F8-938D-A164A2BEB08D}"/>
              </a:ext>
            </a:extLst>
          </p:cNvPr>
          <p:cNvCxnSpPr>
            <a:cxnSpLocks/>
            <a:stCxn id="92" idx="3"/>
            <a:endCxn id="264" idx="3"/>
          </p:cNvCxnSpPr>
          <p:nvPr/>
        </p:nvCxnSpPr>
        <p:spPr>
          <a:xfrm>
            <a:off x="1782931" y="3391149"/>
            <a:ext cx="9074" cy="928933"/>
          </a:xfrm>
          <a:prstGeom prst="bentConnector3">
            <a:avLst>
              <a:gd name="adj1" fmla="val 1275667"/>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sp>
        <p:nvSpPr>
          <p:cNvPr id="670" name="Rectangle 669">
            <a:hlinkClick r:id="rId37" tooltip="Windows 10 IoT Core and Windows 10 IoT Enterprise provide a secure solution for IoT devices with flexibility to support headless, ARM-based devices or powerful, Win32-driven devices."/>
            <a:extLst>
              <a:ext uri="{FF2B5EF4-FFF2-40B4-BE49-F238E27FC236}">
                <a16:creationId xmlns:a16="http://schemas.microsoft.com/office/drawing/2014/main" xmlns="" id="{3F9A5FCD-3F3E-4607-8A82-9932FA88B85C}"/>
              </a:ext>
            </a:extLst>
          </p:cNvPr>
          <p:cNvSpPr/>
          <p:nvPr/>
        </p:nvSpPr>
        <p:spPr>
          <a:xfrm>
            <a:off x="2120878" y="5859048"/>
            <a:ext cx="969115"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10 IoT</a:t>
            </a:r>
          </a:p>
        </p:txBody>
      </p:sp>
      <p:sp>
        <p:nvSpPr>
          <p:cNvPr id="671" name="Rectangle 670">
            <a:hlinkClick r:id="rId38" tooltip="Azure IoT Central is a fully managed IoT SaaS (software-as-a-service) solution that makes it easy to connect, monitor and manage your IoT assets at scale, so you can create deep insights from your IoT data and take informed action. "/>
            <a:extLst>
              <a:ext uri="{FF2B5EF4-FFF2-40B4-BE49-F238E27FC236}">
                <a16:creationId xmlns:a16="http://schemas.microsoft.com/office/drawing/2014/main" xmlns="" id="{77377F1E-B771-4359-B9B2-CDF5F5917969}"/>
              </a:ext>
            </a:extLst>
          </p:cNvPr>
          <p:cNvSpPr/>
          <p:nvPr/>
        </p:nvSpPr>
        <p:spPr>
          <a:xfrm>
            <a:off x="2122975" y="6127267"/>
            <a:ext cx="969115" cy="204287"/>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IoT Security </a:t>
            </a:r>
          </a:p>
        </p:txBody>
      </p:sp>
      <p:sp>
        <p:nvSpPr>
          <p:cNvPr id="711" name="Title 1">
            <a:extLst>
              <a:ext uri="{FF2B5EF4-FFF2-40B4-BE49-F238E27FC236}">
                <a16:creationId xmlns:a16="http://schemas.microsoft.com/office/drawing/2014/main" xmlns="" id="{5948D4A9-E316-41CE-B2D5-2C9900CA46DD}"/>
              </a:ext>
            </a:extLst>
          </p:cNvPr>
          <p:cNvSpPr txBox="1">
            <a:spLocks/>
          </p:cNvSpPr>
          <p:nvPr/>
        </p:nvSpPr>
        <p:spPr>
          <a:xfrm>
            <a:off x="4618330" y="186343"/>
            <a:ext cx="3814609" cy="551907"/>
          </a:xfrm>
          <a:prstGeom prst="rect">
            <a:avLst/>
          </a:prstGeom>
          <a:noFill/>
          <a:effectLst>
            <a:softEdge rad="63500"/>
          </a:effectLst>
        </p:spPr>
        <p:txBody>
          <a:bodyPr>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160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Cybersecurity Reference Architecture</a:t>
            </a:r>
          </a:p>
          <a:p>
            <a:pPr marL="0" marR="0" lvl="0" indent="0" algn="l" defTabSz="914400" rtl="0" eaLnBrk="1" fontAlgn="auto" latinLnBrk="0" hangingPunct="1">
              <a:lnSpc>
                <a:spcPct val="90000"/>
              </a:lnSpc>
              <a:spcBef>
                <a:spcPct val="0"/>
              </a:spcBef>
              <a:spcAft>
                <a:spcPts val="600"/>
              </a:spcAft>
              <a:buClrTx/>
              <a:buSzTx/>
              <a:buFontTx/>
              <a:buNone/>
              <a:tabLst/>
              <a:defRPr/>
            </a:pP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May 2018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39" tooltip="The latest published version of this document can be found at https://aka.ms/MCRA"/>
              </a:rPr>
              <a:t>https://aka.ms/MCRA</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0" tooltip="View a recording of this document being presented (V1 only for now)"/>
              </a:rPr>
              <a:t>Video Recording</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 | </a:t>
            </a:r>
            <a:r>
              <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hlinkClick r:id="rId41" tooltip="Complementary Content Covering Cybersecurity Reference Strategies"/>
              </a:rPr>
              <a:t>Strategies</a:t>
            </a: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20" name="Picture 719">
            <a:extLst>
              <a:ext uri="{FF2B5EF4-FFF2-40B4-BE49-F238E27FC236}">
                <a16:creationId xmlns:a16="http://schemas.microsoft.com/office/drawing/2014/main" xmlns="" id="{02873225-8690-4D5F-AFE8-8FBBD7EFA8E1}"/>
              </a:ext>
            </a:extLst>
          </p:cNvPr>
          <p:cNvPicPr>
            <a:picLocks noChangeAspect="1"/>
          </p:cNvPicPr>
          <p:nvPr/>
        </p:nvPicPr>
        <p:blipFill>
          <a:blip r:embed="rId42" cstate="email">
            <a:extLst>
              <a:ext uri="{28A0092B-C50C-407E-A947-70E740481C1C}">
                <a14:useLocalDpi xmlns:a14="http://schemas.microsoft.com/office/drawing/2010/main" val="0"/>
              </a:ext>
            </a:extLst>
          </a:blip>
          <a:stretch>
            <a:fillRect/>
          </a:stretch>
        </p:blipFill>
        <p:spPr bwMode="invGray">
          <a:xfrm>
            <a:off x="10554452" y="6081476"/>
            <a:ext cx="1207538" cy="258671"/>
          </a:xfrm>
          <a:prstGeom prst="rect">
            <a:avLst/>
          </a:prstGeom>
        </p:spPr>
      </p:pic>
      <p:grpSp>
        <p:nvGrpSpPr>
          <p:cNvPr id="23" name="Group 22">
            <a:extLst>
              <a:ext uri="{FF2B5EF4-FFF2-40B4-BE49-F238E27FC236}">
                <a16:creationId xmlns:a16="http://schemas.microsoft.com/office/drawing/2014/main" xmlns="" id="{806966EE-7DC9-42B7-AC98-DDA2D2A68725}"/>
              </a:ext>
            </a:extLst>
          </p:cNvPr>
          <p:cNvGrpSpPr/>
          <p:nvPr/>
        </p:nvGrpSpPr>
        <p:grpSpPr>
          <a:xfrm>
            <a:off x="2062962" y="2128487"/>
            <a:ext cx="6159022" cy="537733"/>
            <a:chOff x="2062962" y="2128487"/>
            <a:chExt cx="6159022" cy="537733"/>
          </a:xfrm>
        </p:grpSpPr>
        <p:sp>
          <p:nvSpPr>
            <p:cNvPr id="715" name="Rectangle 714">
              <a:extLst>
                <a:ext uri="{FF2B5EF4-FFF2-40B4-BE49-F238E27FC236}">
                  <a16:creationId xmlns:a16="http://schemas.microsoft.com/office/drawing/2014/main" xmlns="" id="{5B2F8445-8EF1-431E-9FF4-70481E88613F}"/>
                </a:ext>
              </a:extLst>
            </p:cNvPr>
            <p:cNvSpPr/>
            <p:nvPr/>
          </p:nvSpPr>
          <p:spPr>
            <a:xfrm>
              <a:off x="2062962" y="2128487"/>
              <a:ext cx="6159022" cy="257763"/>
            </a:xfrm>
            <a:prstGeom prst="rect">
              <a:avLst/>
            </a:prstGeom>
            <a:solidFill>
              <a:schemeClr val="tx2"/>
            </a:solid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Hybrid Cloud Infrastructure</a:t>
              </a:r>
            </a:p>
          </p:txBody>
        </p:sp>
        <p:sp>
          <p:nvSpPr>
            <p:cNvPr id="739" name="TextBox 550">
              <a:extLst>
                <a:ext uri="{FF2B5EF4-FFF2-40B4-BE49-F238E27FC236}">
                  <a16:creationId xmlns:a16="http://schemas.microsoft.com/office/drawing/2014/main" xmlns="" id="{25A1CD42-C2EA-4EFD-8659-36436EF9138C}"/>
                </a:ext>
              </a:extLst>
            </p:cNvPr>
            <p:cNvSpPr txBox="1"/>
            <p:nvPr/>
          </p:nvSpPr>
          <p:spPr>
            <a:xfrm>
              <a:off x="6030668" y="2389221"/>
              <a:ext cx="124722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srgbClr val="0078D7"/>
                      </a:gs>
                      <a:gs pos="100000">
                        <a:srgbClr val="0078D7"/>
                      </a:gs>
                    </a:gsLst>
                    <a:lin ang="5400000" scaled="1"/>
                  </a:gradFill>
                  <a:effectLst/>
                  <a:uLnTx/>
                  <a:uFillTx/>
                  <a:latin typeface="Segoe UI"/>
                  <a:ea typeface="+mn-ea"/>
                  <a:cs typeface="+mn-cs"/>
                </a:rPr>
                <a:t>Microsoft Azure</a:t>
              </a:r>
            </a:p>
          </p:txBody>
        </p:sp>
        <p:sp>
          <p:nvSpPr>
            <p:cNvPr id="491" name="TextBox 490">
              <a:extLst>
                <a:ext uri="{FF2B5EF4-FFF2-40B4-BE49-F238E27FC236}">
                  <a16:creationId xmlns:a16="http://schemas.microsoft.com/office/drawing/2014/main" xmlns="" id="{3344623C-5BC6-480B-BA98-B820168FAD76}"/>
                </a:ext>
              </a:extLst>
            </p:cNvPr>
            <p:cNvSpPr txBox="1"/>
            <p:nvPr/>
          </p:nvSpPr>
          <p:spPr>
            <a:xfrm>
              <a:off x="4194732" y="2389532"/>
              <a:ext cx="1067054" cy="246221"/>
            </a:xfrm>
            <a:prstGeom prst="rect">
              <a:avLst/>
            </a:prstGeom>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1100" b="1">
                  <a:gradFill>
                    <a:gsLst>
                      <a:gs pos="0">
                        <a:schemeClr val="tx1"/>
                      </a:gs>
                      <a:gs pos="100000">
                        <a:schemeClr val="tx1"/>
                      </a:gs>
                    </a:gsLst>
                    <a:lin ang="5400000" scaled="1"/>
                  </a:gradFill>
                  <a:latin typeface="Segoe"/>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3rd party IaaS</a:t>
              </a:r>
            </a:p>
          </p:txBody>
        </p:sp>
      </p:grpSp>
      <p:cxnSp>
        <p:nvCxnSpPr>
          <p:cNvPr id="4" name="Connector: Elbow 3">
            <a:extLst>
              <a:ext uri="{FF2B5EF4-FFF2-40B4-BE49-F238E27FC236}">
                <a16:creationId xmlns:a16="http://schemas.microsoft.com/office/drawing/2014/main" xmlns="" id="{F1B49E56-0C89-42D1-BA16-F98FB3CFF099}"/>
              </a:ext>
            </a:extLst>
          </p:cNvPr>
          <p:cNvCxnSpPr>
            <a:cxnSpLocks/>
            <a:endCxn id="687" idx="1"/>
          </p:cNvCxnSpPr>
          <p:nvPr/>
        </p:nvCxnSpPr>
        <p:spPr>
          <a:xfrm rot="10800000" flipV="1">
            <a:off x="2472459" y="2679490"/>
            <a:ext cx="6118147" cy="855225"/>
          </a:xfrm>
          <a:prstGeom prst="bentConnector3">
            <a:avLst>
              <a:gd name="adj1" fmla="val 101340"/>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cxnSp>
      <p:sp>
        <p:nvSpPr>
          <p:cNvPr id="29" name="Rectangle 28">
            <a:extLst>
              <a:ext uri="{FF2B5EF4-FFF2-40B4-BE49-F238E27FC236}">
                <a16:creationId xmlns:a16="http://schemas.microsoft.com/office/drawing/2014/main" xmlns="" id="{D2020000-3AE0-46DB-BFB6-28AE2836D2A1}"/>
              </a:ext>
            </a:extLst>
          </p:cNvPr>
          <p:cNvSpPr/>
          <p:nvPr/>
        </p:nvSpPr>
        <p:spPr>
          <a:xfrm>
            <a:off x="10711007" y="4836896"/>
            <a:ext cx="1491540" cy="2308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Active Directory</a:t>
            </a:r>
          </a:p>
        </p:txBody>
      </p:sp>
      <p:grpSp>
        <p:nvGrpSpPr>
          <p:cNvPr id="475" name="Group 474">
            <a:extLst>
              <a:ext uri="{FF2B5EF4-FFF2-40B4-BE49-F238E27FC236}">
                <a16:creationId xmlns:a16="http://schemas.microsoft.com/office/drawing/2014/main" xmlns="" id="{3C899EE9-AC8B-45F7-BC88-2451A6A1FDBF}"/>
              </a:ext>
            </a:extLst>
          </p:cNvPr>
          <p:cNvGrpSpPr/>
          <p:nvPr/>
        </p:nvGrpSpPr>
        <p:grpSpPr>
          <a:xfrm>
            <a:off x="8692863" y="2254133"/>
            <a:ext cx="1310437" cy="241077"/>
            <a:chOff x="116752" y="2955527"/>
            <a:chExt cx="1310437" cy="241077"/>
          </a:xfrm>
        </p:grpSpPr>
        <p:sp>
          <p:nvSpPr>
            <p:cNvPr id="476" name="Rectangle 475">
              <a:hlinkClick r:id="rId4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9A10CF41-F7A7-4646-9890-D9AE16C51809}"/>
                </a:ext>
              </a:extLst>
            </p:cNvPr>
            <p:cNvSpPr/>
            <p:nvPr/>
          </p:nvSpPr>
          <p:spPr>
            <a:xfrm>
              <a:off x="116752" y="2955527"/>
              <a:ext cx="1310437" cy="24107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Security</a:t>
              </a:r>
            </a:p>
          </p:txBody>
        </p:sp>
        <p:pic>
          <p:nvPicPr>
            <p:cNvPr id="477" name="Picture 476">
              <a:extLst>
                <a:ext uri="{FF2B5EF4-FFF2-40B4-BE49-F238E27FC236}">
                  <a16:creationId xmlns:a16="http://schemas.microsoft.com/office/drawing/2014/main" xmlns="" id="{A87ECD80-6342-4DAA-A432-A942E009EC38}"/>
                </a:ext>
              </a:extLst>
            </p:cNvPr>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157915" y="3011955"/>
              <a:ext cx="157492" cy="127696"/>
            </a:xfrm>
            <a:prstGeom prst="rect">
              <a:avLst/>
            </a:prstGeom>
          </p:spPr>
        </p:pic>
      </p:grpSp>
      <p:cxnSp>
        <p:nvCxnSpPr>
          <p:cNvPr id="193" name="Straight Connector 192">
            <a:extLst>
              <a:ext uri="{FF2B5EF4-FFF2-40B4-BE49-F238E27FC236}">
                <a16:creationId xmlns:a16="http://schemas.microsoft.com/office/drawing/2014/main" xmlns="" id="{599ADECA-CEBB-49C8-9AB5-EA37ECAFE2BC}"/>
              </a:ext>
            </a:extLst>
          </p:cNvPr>
          <p:cNvCxnSpPr>
            <a:cxnSpLocks/>
          </p:cNvCxnSpPr>
          <p:nvPr/>
        </p:nvCxnSpPr>
        <p:spPr>
          <a:xfrm flipH="1">
            <a:off x="7277888" y="2561170"/>
            <a:ext cx="1066087" cy="0"/>
          </a:xfrm>
          <a:prstGeom prst="line">
            <a:avLst/>
          </a:prstGeom>
          <a:noFill/>
          <a:ln w="14224" cap="sq">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cxnSp>
      <p:grpSp>
        <p:nvGrpSpPr>
          <p:cNvPr id="84" name="Group 83">
            <a:extLst>
              <a:ext uri="{FF2B5EF4-FFF2-40B4-BE49-F238E27FC236}">
                <a16:creationId xmlns:a16="http://schemas.microsoft.com/office/drawing/2014/main" xmlns="" id="{049AC098-F6B7-4B7B-853E-A6E94F5108FC}"/>
              </a:ext>
            </a:extLst>
          </p:cNvPr>
          <p:cNvGrpSpPr/>
          <p:nvPr/>
        </p:nvGrpSpPr>
        <p:grpSpPr>
          <a:xfrm>
            <a:off x="8682587" y="4878829"/>
            <a:ext cx="1317731" cy="894404"/>
            <a:chOff x="8682587" y="4878829"/>
            <a:chExt cx="1317731" cy="894404"/>
          </a:xfrm>
        </p:grpSpPr>
        <p:grpSp>
          <p:nvGrpSpPr>
            <p:cNvPr id="423" name="Group 422">
              <a:extLst>
                <a:ext uri="{FF2B5EF4-FFF2-40B4-BE49-F238E27FC236}">
                  <a16:creationId xmlns:a16="http://schemas.microsoft.com/office/drawing/2014/main" xmlns="" id="{7EC58190-C69B-44AE-8E5B-9B2F41B14A14}"/>
                </a:ext>
              </a:extLst>
            </p:cNvPr>
            <p:cNvGrpSpPr/>
            <p:nvPr/>
          </p:nvGrpSpPr>
          <p:grpSpPr>
            <a:xfrm>
              <a:off x="8682587" y="4878829"/>
              <a:ext cx="1316736" cy="301712"/>
              <a:chOff x="8985201" y="5090630"/>
              <a:chExt cx="1316736" cy="301712"/>
            </a:xfrm>
          </p:grpSpPr>
          <p:sp>
            <p:nvSpPr>
              <p:cNvPr id="424" name="Rectangle 423">
                <a:hlinkClick r:id="rId45" tooltip="Enables you to detect and respond to potential threats as they occur with alerts for suspicious database activities, potential vulnerabilities, and SQL injection attacks, as well as anomalous database access patterns. "/>
                <a:extLst>
                  <a:ext uri="{FF2B5EF4-FFF2-40B4-BE49-F238E27FC236}">
                    <a16:creationId xmlns:a16="http://schemas.microsoft.com/office/drawing/2014/main" xmlns="" id="{0B14344D-FF3A-40E3-910A-C628ECAA90FA}"/>
                  </a:ext>
                </a:extLst>
              </p:cNvPr>
              <p:cNvSpPr/>
              <p:nvPr/>
            </p:nvSpPr>
            <p:spPr>
              <a:xfrm>
                <a:off x="8985201" y="5090630"/>
                <a:ext cx="1316736" cy="301712"/>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Threat Detection</a:t>
                </a:r>
              </a:p>
            </p:txBody>
          </p:sp>
          <p:pic>
            <p:nvPicPr>
              <p:cNvPr id="425" name="Picture 171">
                <a:extLst>
                  <a:ext uri="{FF2B5EF4-FFF2-40B4-BE49-F238E27FC236}">
                    <a16:creationId xmlns:a16="http://schemas.microsoft.com/office/drawing/2014/main" xmlns="" id="{CEC693DE-2E00-4E62-882D-EB5B9C7635EE}"/>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031999" y="515489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26" name="Group 425">
              <a:extLst>
                <a:ext uri="{FF2B5EF4-FFF2-40B4-BE49-F238E27FC236}">
                  <a16:creationId xmlns:a16="http://schemas.microsoft.com/office/drawing/2014/main" xmlns="" id="{E1B9B134-2321-4891-B17C-15991C8E37EC}"/>
                </a:ext>
              </a:extLst>
            </p:cNvPr>
            <p:cNvGrpSpPr/>
            <p:nvPr/>
          </p:nvGrpSpPr>
          <p:grpSpPr>
            <a:xfrm>
              <a:off x="8683582" y="5180541"/>
              <a:ext cx="1316736" cy="297521"/>
              <a:chOff x="8983735" y="5463141"/>
              <a:chExt cx="1316736" cy="297521"/>
            </a:xfrm>
          </p:grpSpPr>
          <p:sp>
            <p:nvSpPr>
              <p:cNvPr id="427" name="Rectangle 426">
                <a:hlinkClick r:id="rId47" tooltip="Transparent data encryption helps protect against the threat of malicious activity by performing real-time encryption and decryption of the database, associated backups, and transaction log files at rest without requiring changes to the application"/>
                <a:extLst>
                  <a:ext uri="{FF2B5EF4-FFF2-40B4-BE49-F238E27FC236}">
                    <a16:creationId xmlns:a16="http://schemas.microsoft.com/office/drawing/2014/main" xmlns="" id="{8DA36C12-35FC-4034-B8B5-1545C11A7ECE}"/>
                  </a:ext>
                </a:extLst>
              </p:cNvPr>
              <p:cNvSpPr/>
              <p:nvPr/>
            </p:nvSpPr>
            <p:spPr>
              <a:xfrm>
                <a:off x="8983735" y="5463141"/>
                <a:ext cx="1316736" cy="29752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SQL Encryption &amp;</a:t>
                </a:r>
                <a:b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br>
                <a:r>
                  <a:rPr kumimoji="0" lang="en-US" altLang="en-US" sz="900" b="0" i="0" u="none" strike="noStrike" kern="1200" cap="none" spc="0" normalizeH="0" baseline="0" noProof="0">
                    <a:ln>
                      <a:noFill/>
                    </a:ln>
                    <a:solidFill>
                      <a:srgbClr val="0078D7"/>
                    </a:solidFill>
                    <a:effectLst/>
                    <a:uLnTx/>
                    <a:uFillTx/>
                    <a:latin typeface="Segoe UI" panose="020B0502040204020203" pitchFamily="34" charset="0"/>
                    <a:ea typeface="+mn-ea"/>
                    <a:cs typeface="Segoe UI" panose="020B0502040204020203" pitchFamily="34" charset="0"/>
                  </a:rPr>
                  <a:t> Data Masking</a:t>
                </a:r>
              </a:p>
            </p:txBody>
          </p:sp>
          <p:pic>
            <p:nvPicPr>
              <p:cNvPr id="428" name="Picture 171">
                <a:extLst>
                  <a:ext uri="{FF2B5EF4-FFF2-40B4-BE49-F238E27FC236}">
                    <a16:creationId xmlns:a16="http://schemas.microsoft.com/office/drawing/2014/main" xmlns="" id="{D37AF609-A026-435E-B719-3C5549FFF8A9}"/>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9038293" y="5516946"/>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9" name="Group 38">
              <a:extLst>
                <a:ext uri="{FF2B5EF4-FFF2-40B4-BE49-F238E27FC236}">
                  <a16:creationId xmlns:a16="http://schemas.microsoft.com/office/drawing/2014/main" xmlns="" id="{1053A7E7-CE7D-4337-B985-AAF9FB5B5CD7}"/>
                </a:ext>
              </a:extLst>
            </p:cNvPr>
            <p:cNvGrpSpPr/>
            <p:nvPr/>
          </p:nvGrpSpPr>
          <p:grpSpPr>
            <a:xfrm>
              <a:off x="8685048" y="5481028"/>
              <a:ext cx="1314275" cy="292205"/>
              <a:chOff x="8685048" y="5481028"/>
              <a:chExt cx="1314275" cy="292205"/>
            </a:xfrm>
          </p:grpSpPr>
          <p:sp>
            <p:nvSpPr>
              <p:cNvPr id="129" name="Rectangle 128">
                <a:hlinkClick r:id="rId48" tooltip="(PREVIEW) Provides advanced capabilities built into Azure SQL Database for discovering, classifying, labeling, and protecting sensitive data in your databases. Similar capabilities are also being introduced for on-premises SQL Server."/>
                <a:extLst>
                  <a:ext uri="{FF2B5EF4-FFF2-40B4-BE49-F238E27FC236}">
                    <a16:creationId xmlns:a16="http://schemas.microsoft.com/office/drawing/2014/main" xmlns="" id="{2F04358E-1E28-417C-9BCA-FCBB4421872D}"/>
                  </a:ext>
                </a:extLst>
              </p:cNvPr>
              <p:cNvSpPr/>
              <p:nvPr/>
            </p:nvSpPr>
            <p:spPr>
              <a:xfrm>
                <a:off x="8685048" y="5481028"/>
                <a:ext cx="1314275" cy="292205"/>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SQL Info Protection </a:t>
                </a:r>
                <a:r>
                  <a:rPr kumimoji="0" lang="en-US" altLang="en-US" sz="800" b="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(Preview)</a:t>
                </a:r>
              </a:p>
            </p:txBody>
          </p:sp>
          <p:pic>
            <p:nvPicPr>
              <p:cNvPr id="642" name="Picture 171">
                <a:extLst>
                  <a:ext uri="{FF2B5EF4-FFF2-40B4-BE49-F238E27FC236}">
                    <a16:creationId xmlns:a16="http://schemas.microsoft.com/office/drawing/2014/main" xmlns="" id="{9747EA17-CD55-4F68-8E32-DCC83D0F8F9F}"/>
                  </a:ext>
                </a:extLst>
              </p:cNvPr>
              <p:cNvPicPr>
                <a:picLocks noChangeAspect="1"/>
              </p:cNvPicPr>
              <p:nvPr/>
            </p:nvPicPr>
            <p:blipFill>
              <a:blip r:embed="rId46" cstate="print">
                <a:extLst>
                  <a:ext uri="{28A0092B-C50C-407E-A947-70E740481C1C}">
                    <a14:useLocalDpi xmlns:a14="http://schemas.microsoft.com/office/drawing/2010/main" val="0"/>
                  </a:ext>
                </a:extLst>
              </a:blip>
              <a:srcRect/>
              <a:stretch>
                <a:fillRect/>
              </a:stretch>
            </p:blipFill>
            <p:spPr bwMode="auto">
              <a:xfrm>
                <a:off x="8738140" y="5556124"/>
                <a:ext cx="148615" cy="148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grpSp>
        <p:nvGrpSpPr>
          <p:cNvPr id="30" name="Group 29">
            <a:extLst>
              <a:ext uri="{FF2B5EF4-FFF2-40B4-BE49-F238E27FC236}">
                <a16:creationId xmlns:a16="http://schemas.microsoft.com/office/drawing/2014/main" xmlns="" id="{E07C47F9-ACEC-4D51-A8A2-A450AC7DFD0D}"/>
              </a:ext>
            </a:extLst>
          </p:cNvPr>
          <p:cNvGrpSpPr/>
          <p:nvPr/>
        </p:nvGrpSpPr>
        <p:grpSpPr>
          <a:xfrm>
            <a:off x="8491368" y="362896"/>
            <a:ext cx="1128835" cy="1004795"/>
            <a:chOff x="8491368" y="362896"/>
            <a:chExt cx="1128835" cy="1004795"/>
          </a:xfrm>
        </p:grpSpPr>
        <p:sp>
          <p:nvSpPr>
            <p:cNvPr id="389" name="Rectangle 388">
              <a:extLst>
                <a:ext uri="{FF2B5EF4-FFF2-40B4-BE49-F238E27FC236}">
                  <a16:creationId xmlns:a16="http://schemas.microsoft.com/office/drawing/2014/main" xmlns="" id="{E2EF18E9-E4CB-454B-B76D-EB4392928A47}"/>
                </a:ext>
              </a:extLst>
            </p:cNvPr>
            <p:cNvSpPr/>
            <p:nvPr/>
          </p:nvSpPr>
          <p:spPr>
            <a:xfrm>
              <a:off x="8491368" y="362896"/>
              <a:ext cx="875561"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Office 365</a:t>
              </a:r>
            </a:p>
          </p:txBody>
        </p:sp>
        <p:cxnSp>
          <p:nvCxnSpPr>
            <p:cNvPr id="487" name="Straight Connector 486">
              <a:extLst>
                <a:ext uri="{FF2B5EF4-FFF2-40B4-BE49-F238E27FC236}">
                  <a16:creationId xmlns:a16="http://schemas.microsoft.com/office/drawing/2014/main" xmlns="" id="{8E4028AD-7AE7-4FA5-9E61-2778447C655F}"/>
                </a:ext>
              </a:extLst>
            </p:cNvPr>
            <p:cNvCxnSpPr>
              <a:cxnSpLocks/>
            </p:cNvCxnSpPr>
            <p:nvPr/>
          </p:nvCxnSpPr>
          <p:spPr>
            <a:xfrm>
              <a:off x="8655991" y="615421"/>
              <a:ext cx="0" cy="449704"/>
            </a:xfrm>
            <a:prstGeom prst="line">
              <a:avLst/>
            </a:prstGeom>
            <a:ln w="19050">
              <a:solidFill>
                <a:srgbClr val="F9400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43" name="Rectangle 642">
              <a:extLst>
                <a:ext uri="{FF2B5EF4-FFF2-40B4-BE49-F238E27FC236}">
                  <a16:creationId xmlns:a16="http://schemas.microsoft.com/office/drawing/2014/main" xmlns="" id="{B5E3FB8C-7D58-4D5A-A935-DD6AFDCBDA10}"/>
                </a:ext>
              </a:extLst>
            </p:cNvPr>
            <p:cNvSpPr/>
            <p:nvPr/>
          </p:nvSpPr>
          <p:spPr>
            <a:xfrm>
              <a:off x="8491368" y="1090692"/>
              <a:ext cx="1128835"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EB3C00"/>
                  </a:solidFill>
                  <a:effectLst/>
                  <a:uLnTx/>
                  <a:uFillTx/>
                  <a:latin typeface="Segoe UI"/>
                  <a:ea typeface="+mn-ea"/>
                  <a:cs typeface="Segoe UI Light" panose="020B0502040204020203" pitchFamily="34" charset="0"/>
                </a:rPr>
                <a:t>Dynamics 365</a:t>
              </a:r>
            </a:p>
          </p:txBody>
        </p:sp>
      </p:grpSp>
      <p:sp>
        <p:nvSpPr>
          <p:cNvPr id="408" name="Rectangle 407">
            <a:extLst>
              <a:ext uri="{FF2B5EF4-FFF2-40B4-BE49-F238E27FC236}">
                <a16:creationId xmlns:a16="http://schemas.microsoft.com/office/drawing/2014/main" xmlns="" id="{8C4E18A5-B800-44B1-B107-2F0CC16AD7A4}"/>
              </a:ext>
            </a:extLst>
          </p:cNvPr>
          <p:cNvSpPr/>
          <p:nvPr/>
        </p:nvSpPr>
        <p:spPr>
          <a:xfrm>
            <a:off x="10375853" y="1262080"/>
            <a:ext cx="1600200" cy="257763"/>
          </a:xfrm>
          <a:prstGeom prst="rect">
            <a:avLst/>
          </a:prstGeom>
          <a:solidFill>
            <a:schemeClr val="accent4"/>
          </a:solidFill>
        </p:spPr>
        <p:txBody>
          <a:bodyPr wrap="square" t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1200" cap="none" spc="0" normalizeH="0" baseline="0" noProof="0">
                <a:ln>
                  <a:noFill/>
                </a:ln>
                <a:gradFill>
                  <a:gsLst>
                    <a:gs pos="0">
                      <a:srgbClr val="FFFFFF"/>
                    </a:gs>
                    <a:gs pos="100000">
                      <a:srgbClr val="FFFFFF"/>
                    </a:gs>
                  </a:gsLst>
                  <a:lin ang="5400000" scaled="1"/>
                </a:gradFill>
                <a:effectLst/>
                <a:uLnTx/>
                <a:uFillTx/>
                <a:latin typeface="Segoe"/>
                <a:ea typeface="+mn-ea"/>
                <a:cs typeface="+mn-cs"/>
              </a:rPr>
              <a:t>Identity &amp; Access</a:t>
            </a:r>
          </a:p>
        </p:txBody>
      </p:sp>
      <p:cxnSp>
        <p:nvCxnSpPr>
          <p:cNvPr id="673" name="Connector: Elbow 672">
            <a:extLst>
              <a:ext uri="{FF2B5EF4-FFF2-40B4-BE49-F238E27FC236}">
                <a16:creationId xmlns:a16="http://schemas.microsoft.com/office/drawing/2014/main" xmlns="" id="{495B3EE6-BD9D-4BC2-9EFF-F32E825D55D8}"/>
              </a:ext>
            </a:extLst>
          </p:cNvPr>
          <p:cNvCxnSpPr>
            <a:cxnSpLocks/>
            <a:stCxn id="739" idx="3"/>
          </p:cNvCxnSpPr>
          <p:nvPr/>
        </p:nvCxnSpPr>
        <p:spPr>
          <a:xfrm flipV="1">
            <a:off x="7277888" y="1963979"/>
            <a:ext cx="1009892" cy="563742"/>
          </a:xfrm>
          <a:prstGeom prst="bentConnector3">
            <a:avLst>
              <a:gd name="adj1" fmla="val 99045"/>
            </a:avLst>
          </a:prstGeom>
          <a:ln w="19050">
            <a:solidFill>
              <a:schemeClr val="tx1">
                <a:lumMod val="60000"/>
                <a:lumOff val="4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6" name="Connector: Elbow 675">
            <a:extLst>
              <a:ext uri="{FF2B5EF4-FFF2-40B4-BE49-F238E27FC236}">
                <a16:creationId xmlns:a16="http://schemas.microsoft.com/office/drawing/2014/main" xmlns="" id="{680E6FA9-3206-4542-A2B4-2FCB73449C18}"/>
              </a:ext>
            </a:extLst>
          </p:cNvPr>
          <p:cNvCxnSpPr>
            <a:cxnSpLocks/>
          </p:cNvCxnSpPr>
          <p:nvPr/>
        </p:nvCxnSpPr>
        <p:spPr>
          <a:xfrm rot="16200000" flipH="1">
            <a:off x="1403866" y="4188904"/>
            <a:ext cx="1192799" cy="103194"/>
          </a:xfrm>
          <a:prstGeom prst="bentConnector3">
            <a:avLst>
              <a:gd name="adj1" fmla="val 100397"/>
            </a:avLst>
          </a:prstGeom>
          <a:ln w="19050">
            <a:solidFill>
              <a:schemeClr val="tx1">
                <a:lumMod val="60000"/>
                <a:lumOff val="40000"/>
              </a:schemeClr>
            </a:solidFill>
            <a:prstDash val="sysDash"/>
            <a:headEnd type="none"/>
            <a:tailEnd type="none"/>
          </a:ln>
        </p:spPr>
        <p:style>
          <a:lnRef idx="1">
            <a:schemeClr val="accent1"/>
          </a:lnRef>
          <a:fillRef idx="0">
            <a:schemeClr val="accent1"/>
          </a:fillRef>
          <a:effectRef idx="0">
            <a:schemeClr val="accent1"/>
          </a:effectRef>
          <a:fontRef idx="minor">
            <a:schemeClr val="tx1"/>
          </a:fontRef>
        </p:style>
      </p:cxnSp>
      <p:cxnSp>
        <p:nvCxnSpPr>
          <p:cNvPr id="688" name="Straight Connector 687">
            <a:extLst>
              <a:ext uri="{FF2B5EF4-FFF2-40B4-BE49-F238E27FC236}">
                <a16:creationId xmlns:a16="http://schemas.microsoft.com/office/drawing/2014/main" xmlns="" id="{0C1DDADB-F120-4241-9A1D-72AD83D5E073}"/>
              </a:ext>
            </a:extLst>
          </p:cNvPr>
          <p:cNvCxnSpPr>
            <a:cxnSpLocks/>
          </p:cNvCxnSpPr>
          <p:nvPr/>
        </p:nvCxnSpPr>
        <p:spPr>
          <a:xfrm flipH="1">
            <a:off x="5746238" y="1903751"/>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05" name="Straight Connector 704">
            <a:extLst>
              <a:ext uri="{FF2B5EF4-FFF2-40B4-BE49-F238E27FC236}">
                <a16:creationId xmlns:a16="http://schemas.microsoft.com/office/drawing/2014/main" xmlns="" id="{1E09EBC7-3EAB-45C7-952B-C119852F91FC}"/>
              </a:ext>
            </a:extLst>
          </p:cNvPr>
          <p:cNvCxnSpPr>
            <a:cxnSpLocks/>
          </p:cNvCxnSpPr>
          <p:nvPr/>
        </p:nvCxnSpPr>
        <p:spPr>
          <a:xfrm>
            <a:off x="10215940" y="1775123"/>
            <a:ext cx="1" cy="73589"/>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716" name="Connector: Elbow 715">
            <a:extLst>
              <a:ext uri="{FF2B5EF4-FFF2-40B4-BE49-F238E27FC236}">
                <a16:creationId xmlns:a16="http://schemas.microsoft.com/office/drawing/2014/main" xmlns="" id="{E12BD4FB-8723-470D-88E2-153C996E7359}"/>
              </a:ext>
            </a:extLst>
          </p:cNvPr>
          <p:cNvCxnSpPr>
            <a:cxnSpLocks/>
            <a:stCxn id="174" idx="1"/>
            <a:endCxn id="476" idx="3"/>
          </p:cNvCxnSpPr>
          <p:nvPr/>
        </p:nvCxnSpPr>
        <p:spPr>
          <a:xfrm rot="10800000" flipV="1">
            <a:off x="10003300" y="821806"/>
            <a:ext cx="621214" cy="1552866"/>
          </a:xfrm>
          <a:prstGeom prst="bentConnector3">
            <a:avLst>
              <a:gd name="adj1" fmla="val 50000"/>
            </a:avLst>
          </a:prstGeom>
          <a:ln w="19050">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74" name="Rectangle 173">
            <a:extLst>
              <a:ext uri="{FF2B5EF4-FFF2-40B4-BE49-F238E27FC236}">
                <a16:creationId xmlns:a16="http://schemas.microsoft.com/office/drawing/2014/main" xmlns="" id="{FB99E1F1-C069-41B5-AF60-3AF92FB3DE66}"/>
              </a:ext>
            </a:extLst>
          </p:cNvPr>
          <p:cNvSpPr/>
          <p:nvPr/>
        </p:nvSpPr>
        <p:spPr bwMode="auto">
          <a:xfrm>
            <a:off x="10624514" y="780795"/>
            <a:ext cx="77668" cy="8202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cxnSp>
        <p:nvCxnSpPr>
          <p:cNvPr id="729" name="Connector: Elbow 728">
            <a:extLst>
              <a:ext uri="{FF2B5EF4-FFF2-40B4-BE49-F238E27FC236}">
                <a16:creationId xmlns:a16="http://schemas.microsoft.com/office/drawing/2014/main" xmlns="" id="{709024E8-D411-4EC3-83A4-48F66AAFAE7C}"/>
              </a:ext>
            </a:extLst>
          </p:cNvPr>
          <p:cNvCxnSpPr>
            <a:cxnSpLocks/>
          </p:cNvCxnSpPr>
          <p:nvPr/>
        </p:nvCxnSpPr>
        <p:spPr>
          <a:xfrm rot="10800000" flipV="1">
            <a:off x="10462464" y="821806"/>
            <a:ext cx="162050" cy="847712"/>
          </a:xfrm>
          <a:prstGeom prst="bentConnector2">
            <a:avLst/>
          </a:prstGeom>
          <a:ln w="19050">
            <a:solidFill>
              <a:srgbClr val="5C2D9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7" name="Straight Connector 736">
            <a:extLst>
              <a:ext uri="{FF2B5EF4-FFF2-40B4-BE49-F238E27FC236}">
                <a16:creationId xmlns:a16="http://schemas.microsoft.com/office/drawing/2014/main" xmlns="" id="{DB4A91C4-0E01-4485-B7FB-F9EE6A07EA0B}"/>
              </a:ext>
            </a:extLst>
          </p:cNvPr>
          <p:cNvCxnSpPr>
            <a:cxnSpLocks/>
          </p:cNvCxnSpPr>
          <p:nvPr/>
        </p:nvCxnSpPr>
        <p:spPr>
          <a:xfrm flipV="1">
            <a:off x="10220425" y="3604375"/>
            <a:ext cx="0" cy="104772"/>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pic>
        <p:nvPicPr>
          <p:cNvPr id="458" name="Picture 457">
            <a:extLst>
              <a:ext uri="{FF2B5EF4-FFF2-40B4-BE49-F238E27FC236}">
                <a16:creationId xmlns:a16="http://schemas.microsoft.com/office/drawing/2014/main" xmlns="" id="{FD46B378-1E6A-4F89-BCCD-3DEE2EDF89DF}"/>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425640" y="1610198"/>
            <a:ext cx="278831" cy="278832"/>
          </a:xfrm>
          <a:prstGeom prst="rect">
            <a:avLst/>
          </a:prstGeom>
        </p:spPr>
      </p:pic>
      <p:pic>
        <p:nvPicPr>
          <p:cNvPr id="459" name="Picture 458">
            <a:extLst>
              <a:ext uri="{FF2B5EF4-FFF2-40B4-BE49-F238E27FC236}">
                <a16:creationId xmlns:a16="http://schemas.microsoft.com/office/drawing/2014/main" xmlns="" id="{5A4582E1-1AEB-42AD-BFCA-3791D334651E}"/>
              </a:ext>
            </a:extLst>
          </p:cNvPr>
          <p:cNvPicPr>
            <a:picLocks noChangeAspect="1"/>
          </p:cNvPicPr>
          <p:nvPr/>
        </p:nvPicPr>
        <p:blipFill>
          <a:blip r:embed="rId50"/>
          <a:stretch>
            <a:fillRect/>
          </a:stretch>
        </p:blipFill>
        <p:spPr>
          <a:xfrm>
            <a:off x="10388351" y="4597773"/>
            <a:ext cx="295720" cy="197147"/>
          </a:xfrm>
          <a:prstGeom prst="rect">
            <a:avLst/>
          </a:prstGeom>
        </p:spPr>
      </p:pic>
      <p:grpSp>
        <p:nvGrpSpPr>
          <p:cNvPr id="717" name="Group 716">
            <a:extLst>
              <a:ext uri="{FF2B5EF4-FFF2-40B4-BE49-F238E27FC236}">
                <a16:creationId xmlns:a16="http://schemas.microsoft.com/office/drawing/2014/main" xmlns="" id="{30D2ACFA-C2F4-4D0E-8607-4F84B9903B4F}"/>
              </a:ext>
            </a:extLst>
          </p:cNvPr>
          <p:cNvGrpSpPr/>
          <p:nvPr/>
        </p:nvGrpSpPr>
        <p:grpSpPr>
          <a:xfrm>
            <a:off x="3821452" y="4664050"/>
            <a:ext cx="370338" cy="327772"/>
            <a:chOff x="4723767" y="3080378"/>
            <a:chExt cx="439858" cy="389301"/>
          </a:xfrm>
        </p:grpSpPr>
        <p:pic>
          <p:nvPicPr>
            <p:cNvPr id="718" name="Picture 717">
              <a:extLst>
                <a:ext uri="{FF2B5EF4-FFF2-40B4-BE49-F238E27FC236}">
                  <a16:creationId xmlns:a16="http://schemas.microsoft.com/office/drawing/2014/main" xmlns="" id="{EDABC81B-5CDF-4995-B033-597AF5E58AC7}"/>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721" name="Group 720">
              <a:extLst>
                <a:ext uri="{FF2B5EF4-FFF2-40B4-BE49-F238E27FC236}">
                  <a16:creationId xmlns:a16="http://schemas.microsoft.com/office/drawing/2014/main" xmlns="" id="{6904D6A0-6E77-4CC9-ABCE-BADF8F55760B}"/>
                </a:ext>
              </a:extLst>
            </p:cNvPr>
            <p:cNvGrpSpPr/>
            <p:nvPr/>
          </p:nvGrpSpPr>
          <p:grpSpPr>
            <a:xfrm>
              <a:off x="4723767" y="3080378"/>
              <a:ext cx="439858" cy="389301"/>
              <a:chOff x="3131835" y="4047725"/>
              <a:chExt cx="439858" cy="389301"/>
            </a:xfrm>
          </p:grpSpPr>
          <p:grpSp>
            <p:nvGrpSpPr>
              <p:cNvPr id="722" name="Group 721">
                <a:extLst>
                  <a:ext uri="{FF2B5EF4-FFF2-40B4-BE49-F238E27FC236}">
                    <a16:creationId xmlns:a16="http://schemas.microsoft.com/office/drawing/2014/main" xmlns="" id="{587FF1AF-FABE-4AAC-8E4F-B6460E9285AE}"/>
                  </a:ext>
                </a:extLst>
              </p:cNvPr>
              <p:cNvGrpSpPr/>
              <p:nvPr/>
            </p:nvGrpSpPr>
            <p:grpSpPr>
              <a:xfrm>
                <a:off x="3131835" y="4047725"/>
                <a:ext cx="182560" cy="348911"/>
                <a:chOff x="2136298" y="4226790"/>
                <a:chExt cx="196678" cy="375893"/>
              </a:xfrm>
            </p:grpSpPr>
            <p:sp>
              <p:nvSpPr>
                <p:cNvPr id="731" name="Rectangle 730">
                  <a:extLst>
                    <a:ext uri="{FF2B5EF4-FFF2-40B4-BE49-F238E27FC236}">
                      <a16:creationId xmlns:a16="http://schemas.microsoft.com/office/drawing/2014/main" xmlns="" id="{3E5B16F2-3D5A-4671-BBB0-B4C502FB1120}"/>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32" name="server">
                  <a:extLst>
                    <a:ext uri="{FF2B5EF4-FFF2-40B4-BE49-F238E27FC236}">
                      <a16:creationId xmlns:a16="http://schemas.microsoft.com/office/drawing/2014/main" xmlns="" id="{C5532183-AB50-4003-B709-1FB11B2B6351}"/>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723" name="Oval 722">
                <a:extLst>
                  <a:ext uri="{FF2B5EF4-FFF2-40B4-BE49-F238E27FC236}">
                    <a16:creationId xmlns:a16="http://schemas.microsoft.com/office/drawing/2014/main" xmlns="" id="{48D35492-3E2F-4D9F-8DCD-A76C59961ED4}"/>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25" name="Picture 724">
                <a:extLst>
                  <a:ext uri="{FF2B5EF4-FFF2-40B4-BE49-F238E27FC236}">
                    <a16:creationId xmlns:a16="http://schemas.microsoft.com/office/drawing/2014/main" xmlns="" id="{FDE070DE-E1C4-42BD-9159-1445C180E371}"/>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730" name="Freeform 6">
                <a:extLst>
                  <a:ext uri="{FF2B5EF4-FFF2-40B4-BE49-F238E27FC236}">
                    <a16:creationId xmlns:a16="http://schemas.microsoft.com/office/drawing/2014/main" xmlns="" id="{8750EAEB-9821-4801-8F64-B93C161CEC85}"/>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31" name="Group 630">
            <a:extLst>
              <a:ext uri="{FF2B5EF4-FFF2-40B4-BE49-F238E27FC236}">
                <a16:creationId xmlns:a16="http://schemas.microsoft.com/office/drawing/2014/main" xmlns="" id="{C39DC576-9AAC-43F9-9B25-FC0D1EF9B677}"/>
              </a:ext>
            </a:extLst>
          </p:cNvPr>
          <p:cNvGrpSpPr/>
          <p:nvPr/>
        </p:nvGrpSpPr>
        <p:grpSpPr>
          <a:xfrm>
            <a:off x="4366364" y="4664050"/>
            <a:ext cx="370338" cy="327772"/>
            <a:chOff x="4723767" y="3080378"/>
            <a:chExt cx="439858" cy="389301"/>
          </a:xfrm>
        </p:grpSpPr>
        <p:pic>
          <p:nvPicPr>
            <p:cNvPr id="632" name="Picture 631">
              <a:extLst>
                <a:ext uri="{FF2B5EF4-FFF2-40B4-BE49-F238E27FC236}">
                  <a16:creationId xmlns:a16="http://schemas.microsoft.com/office/drawing/2014/main" xmlns="" id="{BEDCB63A-A4BE-4551-BEB1-C07D35CF435D}"/>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33" name="Group 632">
              <a:extLst>
                <a:ext uri="{FF2B5EF4-FFF2-40B4-BE49-F238E27FC236}">
                  <a16:creationId xmlns:a16="http://schemas.microsoft.com/office/drawing/2014/main" xmlns="" id="{BBE0AFD2-DCCD-4B3E-90C3-5763893476FC}"/>
                </a:ext>
              </a:extLst>
            </p:cNvPr>
            <p:cNvGrpSpPr/>
            <p:nvPr/>
          </p:nvGrpSpPr>
          <p:grpSpPr>
            <a:xfrm>
              <a:off x="4723767" y="3080378"/>
              <a:ext cx="439858" cy="389301"/>
              <a:chOff x="3131835" y="4047725"/>
              <a:chExt cx="439858" cy="389301"/>
            </a:xfrm>
          </p:grpSpPr>
          <p:grpSp>
            <p:nvGrpSpPr>
              <p:cNvPr id="635" name="Group 634">
                <a:extLst>
                  <a:ext uri="{FF2B5EF4-FFF2-40B4-BE49-F238E27FC236}">
                    <a16:creationId xmlns:a16="http://schemas.microsoft.com/office/drawing/2014/main" xmlns="" id="{99C86171-C454-4F91-B278-7ECA34197906}"/>
                  </a:ext>
                </a:extLst>
              </p:cNvPr>
              <p:cNvGrpSpPr/>
              <p:nvPr/>
            </p:nvGrpSpPr>
            <p:grpSpPr>
              <a:xfrm>
                <a:off x="3131835" y="4047725"/>
                <a:ext cx="182560" cy="348911"/>
                <a:chOff x="2136298" y="4226790"/>
                <a:chExt cx="196678" cy="375893"/>
              </a:xfrm>
            </p:grpSpPr>
            <p:sp>
              <p:nvSpPr>
                <p:cNvPr id="648" name="Rectangle 647">
                  <a:extLst>
                    <a:ext uri="{FF2B5EF4-FFF2-40B4-BE49-F238E27FC236}">
                      <a16:creationId xmlns:a16="http://schemas.microsoft.com/office/drawing/2014/main" xmlns="" id="{57044A60-969C-4B2D-BC56-EE3C5A019B35}"/>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49" name="server">
                  <a:extLst>
                    <a:ext uri="{FF2B5EF4-FFF2-40B4-BE49-F238E27FC236}">
                      <a16:creationId xmlns:a16="http://schemas.microsoft.com/office/drawing/2014/main" xmlns="" id="{EDD3E45D-59C3-4AAC-942E-E51F10BD7AEA}"/>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36" name="Oval 635">
                <a:extLst>
                  <a:ext uri="{FF2B5EF4-FFF2-40B4-BE49-F238E27FC236}">
                    <a16:creationId xmlns:a16="http://schemas.microsoft.com/office/drawing/2014/main" xmlns="" id="{1AC50614-D910-4F74-9FCB-AAF49AC244BB}"/>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6" name="Picture 645">
                <a:extLst>
                  <a:ext uri="{FF2B5EF4-FFF2-40B4-BE49-F238E27FC236}">
                    <a16:creationId xmlns:a16="http://schemas.microsoft.com/office/drawing/2014/main" xmlns="" id="{A6B2F45D-B39D-4559-9199-2B4016ED0E18}"/>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47" name="Freeform 6">
                <a:extLst>
                  <a:ext uri="{FF2B5EF4-FFF2-40B4-BE49-F238E27FC236}">
                    <a16:creationId xmlns:a16="http://schemas.microsoft.com/office/drawing/2014/main" xmlns="" id="{282E1AE3-CD2C-4152-B75D-02480AB1A38D}"/>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grpSp>
        <p:nvGrpSpPr>
          <p:cNvPr id="6" name="Group 5">
            <a:extLst>
              <a:ext uri="{FF2B5EF4-FFF2-40B4-BE49-F238E27FC236}">
                <a16:creationId xmlns:a16="http://schemas.microsoft.com/office/drawing/2014/main" xmlns="" id="{EF9C0FF6-3C16-47E6-89A6-147205FE0E0F}"/>
              </a:ext>
            </a:extLst>
          </p:cNvPr>
          <p:cNvGrpSpPr/>
          <p:nvPr/>
        </p:nvGrpSpPr>
        <p:grpSpPr>
          <a:xfrm>
            <a:off x="3127872" y="4599586"/>
            <a:ext cx="371764" cy="354262"/>
            <a:chOff x="775326" y="4265359"/>
            <a:chExt cx="420437" cy="400643"/>
          </a:xfrm>
        </p:grpSpPr>
        <p:grpSp>
          <p:nvGrpSpPr>
            <p:cNvPr id="654" name="Group 653">
              <a:extLst>
                <a:ext uri="{FF2B5EF4-FFF2-40B4-BE49-F238E27FC236}">
                  <a16:creationId xmlns:a16="http://schemas.microsoft.com/office/drawing/2014/main" xmlns="" id="{8F05EEE9-7D91-465C-991B-600A235FD042}"/>
                </a:ext>
              </a:extLst>
            </p:cNvPr>
            <p:cNvGrpSpPr/>
            <p:nvPr/>
          </p:nvGrpSpPr>
          <p:grpSpPr>
            <a:xfrm>
              <a:off x="812649" y="4265359"/>
              <a:ext cx="182560" cy="348911"/>
              <a:chOff x="2136298" y="4226790"/>
              <a:chExt cx="196678" cy="375893"/>
            </a:xfrm>
          </p:grpSpPr>
          <p:sp>
            <p:nvSpPr>
              <p:cNvPr id="655" name="Rectangle 654">
                <a:extLst>
                  <a:ext uri="{FF2B5EF4-FFF2-40B4-BE49-F238E27FC236}">
                    <a16:creationId xmlns:a16="http://schemas.microsoft.com/office/drawing/2014/main" xmlns="" id="{DCD23AE5-BF7A-45A6-A0D0-9600F7161D4C}"/>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6" name="server">
                <a:extLst>
                  <a:ext uri="{FF2B5EF4-FFF2-40B4-BE49-F238E27FC236}">
                    <a16:creationId xmlns:a16="http://schemas.microsoft.com/office/drawing/2014/main" xmlns="" id="{6DA02F9B-F98A-479D-ADCB-647355DD241F}"/>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657" name="Group 656">
              <a:extLst>
                <a:ext uri="{FF2B5EF4-FFF2-40B4-BE49-F238E27FC236}">
                  <a16:creationId xmlns:a16="http://schemas.microsoft.com/office/drawing/2014/main" xmlns="" id="{6FF29205-866F-4BA1-B243-F338FB8C835A}"/>
                </a:ext>
              </a:extLst>
            </p:cNvPr>
            <p:cNvGrpSpPr/>
            <p:nvPr/>
          </p:nvGrpSpPr>
          <p:grpSpPr>
            <a:xfrm>
              <a:off x="890810" y="4317091"/>
              <a:ext cx="182560" cy="348911"/>
              <a:chOff x="2136298" y="4226790"/>
              <a:chExt cx="196678" cy="375893"/>
            </a:xfrm>
          </p:grpSpPr>
          <p:sp>
            <p:nvSpPr>
              <p:cNvPr id="658" name="Rectangle 657">
                <a:extLst>
                  <a:ext uri="{FF2B5EF4-FFF2-40B4-BE49-F238E27FC236}">
                    <a16:creationId xmlns:a16="http://schemas.microsoft.com/office/drawing/2014/main" xmlns="" id="{8B03A884-8F4A-48E1-B0CC-4CF7C20B1CAD}"/>
                  </a:ext>
                </a:extLst>
              </p:cNvPr>
              <p:cNvSpPr/>
              <p:nvPr/>
            </p:nvSpPr>
            <p:spPr bwMode="auto">
              <a:xfrm>
                <a:off x="2138191" y="4226790"/>
                <a:ext cx="194785" cy="375893"/>
              </a:xfrm>
              <a:prstGeom prst="rect">
                <a:avLst/>
              </a:prstGeom>
              <a:solidFill>
                <a:srgbClr val="6AB75D"/>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59" name="server">
                <a:extLst>
                  <a:ext uri="{FF2B5EF4-FFF2-40B4-BE49-F238E27FC236}">
                    <a16:creationId xmlns:a16="http://schemas.microsoft.com/office/drawing/2014/main" xmlns="" id="{302C73EA-AAED-45BC-856A-5AC84CB1B175}"/>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0" name="TextBox 659">
              <a:extLst>
                <a:ext uri="{FF2B5EF4-FFF2-40B4-BE49-F238E27FC236}">
                  <a16:creationId xmlns:a16="http://schemas.microsoft.com/office/drawing/2014/main" xmlns="" id="{5124BEC1-0987-4ACE-A06E-FA91D12D8D7C}"/>
                </a:ext>
              </a:extLst>
            </p:cNvPr>
            <p:cNvSpPr txBox="1"/>
            <p:nvPr/>
          </p:nvSpPr>
          <p:spPr>
            <a:xfrm>
              <a:off x="775326" y="4350059"/>
              <a:ext cx="420437" cy="184666"/>
            </a:xfrm>
            <a:prstGeom prst="rect">
              <a:avLst/>
            </a:prstGeom>
            <a:noFill/>
          </p:spPr>
          <p:txBody>
            <a:bodyPr wrap="square" rtlCol="0">
              <a:spAutoFit/>
            </a:bodyPr>
            <a:lstStyle>
              <a:defPPr>
                <a:defRPr lang="en-US"/>
              </a:defPPr>
              <a:lvl1pPr marR="0" lvl="0" indent="0" fontAlgn="auto">
                <a:lnSpc>
                  <a:spcPct val="100000"/>
                </a:lnSpc>
                <a:spcBef>
                  <a:spcPts val="0"/>
                </a:spcBef>
                <a:spcAft>
                  <a:spcPts val="0"/>
                </a:spcAft>
                <a:buClrTx/>
                <a:buSzTx/>
                <a:buFontTx/>
                <a:buNone/>
                <a:tabLst/>
                <a:defRPr sz="90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b="1" i="0" u="none" strike="noStrike" kern="1200" cap="none" spc="0" normalizeH="0" baseline="0" noProof="0">
                  <a:ln>
                    <a:noFill/>
                  </a:ln>
                  <a:gradFill>
                    <a:gsLst>
                      <a:gs pos="0">
                        <a:srgbClr val="FFFFFF"/>
                      </a:gs>
                      <a:gs pos="100000">
                        <a:srgbClr val="FFFFFF"/>
                      </a:gs>
                    </a:gsLst>
                    <a:lin ang="5400000" scaled="1"/>
                  </a:gradFill>
                  <a:effectLst/>
                  <a:uLnTx/>
                  <a:uFillTx/>
                  <a:latin typeface="Segoe UI" panose="020B0502040204020203" pitchFamily="34" charset="0"/>
                  <a:ea typeface="+mn-ea"/>
                  <a:cs typeface="Segoe UI" panose="020B0502040204020203" pitchFamily="34" charset="0"/>
                </a:rPr>
                <a:t>VMs</a:t>
              </a:r>
            </a:p>
          </p:txBody>
        </p:sp>
      </p:grpSp>
      <p:grpSp>
        <p:nvGrpSpPr>
          <p:cNvPr id="650" name="Group 649">
            <a:extLst>
              <a:ext uri="{FF2B5EF4-FFF2-40B4-BE49-F238E27FC236}">
                <a16:creationId xmlns:a16="http://schemas.microsoft.com/office/drawing/2014/main" xmlns="" id="{2D817036-31AF-4512-A3D7-9D591DD3FA6C}"/>
              </a:ext>
            </a:extLst>
          </p:cNvPr>
          <p:cNvGrpSpPr/>
          <p:nvPr/>
        </p:nvGrpSpPr>
        <p:grpSpPr>
          <a:xfrm>
            <a:off x="5595743" y="4664050"/>
            <a:ext cx="370338" cy="327772"/>
            <a:chOff x="4723767" y="3080378"/>
            <a:chExt cx="439858" cy="389301"/>
          </a:xfrm>
        </p:grpSpPr>
        <p:pic>
          <p:nvPicPr>
            <p:cNvPr id="651" name="Picture 650">
              <a:extLst>
                <a:ext uri="{FF2B5EF4-FFF2-40B4-BE49-F238E27FC236}">
                  <a16:creationId xmlns:a16="http://schemas.microsoft.com/office/drawing/2014/main" xmlns="" id="{4DC7C6E3-9DC8-45BE-BF82-2138F5832614}"/>
                </a:ext>
              </a:extLst>
            </p:cNvPr>
            <p:cNvPicPr>
              <a:picLocks noChangeAspect="1"/>
            </p:cNvPicPr>
            <p:nvPr/>
          </p:nvPicPr>
          <p:blipFill rotWithShape="1">
            <a:blip r:embed="rId33"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4908907" y="3123428"/>
              <a:ext cx="216369" cy="164753"/>
            </a:xfrm>
            <a:prstGeom prst="rect">
              <a:avLst/>
            </a:prstGeom>
          </p:spPr>
        </p:pic>
        <p:grpSp>
          <p:nvGrpSpPr>
            <p:cNvPr id="652" name="Group 651">
              <a:extLst>
                <a:ext uri="{FF2B5EF4-FFF2-40B4-BE49-F238E27FC236}">
                  <a16:creationId xmlns:a16="http://schemas.microsoft.com/office/drawing/2014/main" xmlns="" id="{DD2DD0EA-342E-4E97-8FF7-5936FA62B3A5}"/>
                </a:ext>
              </a:extLst>
            </p:cNvPr>
            <p:cNvGrpSpPr/>
            <p:nvPr/>
          </p:nvGrpSpPr>
          <p:grpSpPr>
            <a:xfrm>
              <a:off x="4723767" y="3080378"/>
              <a:ext cx="439858" cy="389301"/>
              <a:chOff x="3131835" y="4047725"/>
              <a:chExt cx="439858" cy="389301"/>
            </a:xfrm>
          </p:grpSpPr>
          <p:grpSp>
            <p:nvGrpSpPr>
              <p:cNvPr id="653" name="Group 652">
                <a:extLst>
                  <a:ext uri="{FF2B5EF4-FFF2-40B4-BE49-F238E27FC236}">
                    <a16:creationId xmlns:a16="http://schemas.microsoft.com/office/drawing/2014/main" xmlns="" id="{3C720BB6-1FF2-4CB9-9F3D-22FC32117C56}"/>
                  </a:ext>
                </a:extLst>
              </p:cNvPr>
              <p:cNvGrpSpPr/>
              <p:nvPr/>
            </p:nvGrpSpPr>
            <p:grpSpPr>
              <a:xfrm>
                <a:off x="3131835" y="4047725"/>
                <a:ext cx="182560" cy="348911"/>
                <a:chOff x="2136298" y="4226790"/>
                <a:chExt cx="196678" cy="375893"/>
              </a:xfrm>
            </p:grpSpPr>
            <p:sp>
              <p:nvSpPr>
                <p:cNvPr id="666" name="Rectangle 665">
                  <a:extLst>
                    <a:ext uri="{FF2B5EF4-FFF2-40B4-BE49-F238E27FC236}">
                      <a16:creationId xmlns:a16="http://schemas.microsoft.com/office/drawing/2014/main" xmlns="" id="{719B7FA9-7CC0-41D3-BAF4-B3433A4BC5FF}"/>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67" name="server">
                  <a:extLst>
                    <a:ext uri="{FF2B5EF4-FFF2-40B4-BE49-F238E27FC236}">
                      <a16:creationId xmlns:a16="http://schemas.microsoft.com/office/drawing/2014/main" xmlns="" id="{A05B6DA1-2B69-4E13-A636-FA37F8AA5DD6}"/>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1" name="Oval 660">
                <a:extLst>
                  <a:ext uri="{FF2B5EF4-FFF2-40B4-BE49-F238E27FC236}">
                    <a16:creationId xmlns:a16="http://schemas.microsoft.com/office/drawing/2014/main" xmlns="" id="{32951057-9049-41F1-9CEC-8FB37939C4CC}"/>
                  </a:ext>
                </a:extLst>
              </p:cNvPr>
              <p:cNvSpPr/>
              <p:nvPr/>
            </p:nvSpPr>
            <p:spPr bwMode="auto">
              <a:xfrm>
                <a:off x="3218521" y="4213899"/>
                <a:ext cx="223127" cy="22312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62" name="Picture 661">
                <a:extLst>
                  <a:ext uri="{FF2B5EF4-FFF2-40B4-BE49-F238E27FC236}">
                    <a16:creationId xmlns:a16="http://schemas.microsoft.com/office/drawing/2014/main" xmlns="" id="{949717CA-63E1-4658-AC78-817C25CC47E5}"/>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3414387" y="4255363"/>
                <a:ext cx="157306" cy="137160"/>
              </a:xfrm>
              <a:prstGeom prst="rect">
                <a:avLst/>
              </a:prstGeom>
            </p:spPr>
          </p:pic>
          <p:sp>
            <p:nvSpPr>
              <p:cNvPr id="663" name="Freeform 6">
                <a:extLst>
                  <a:ext uri="{FF2B5EF4-FFF2-40B4-BE49-F238E27FC236}">
                    <a16:creationId xmlns:a16="http://schemas.microsoft.com/office/drawing/2014/main" xmlns="" id="{9B31D166-51ED-4330-B9E9-44FDFD738DC3}"/>
                  </a:ext>
                </a:extLst>
              </p:cNvPr>
              <p:cNvSpPr>
                <a:spLocks noEditPoints="1"/>
              </p:cNvSpPr>
              <p:nvPr/>
            </p:nvSpPr>
            <p:spPr bwMode="auto">
              <a:xfrm>
                <a:off x="3256470" y="4258262"/>
                <a:ext cx="135502" cy="13406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grpSp>
      </p:grpSp>
      <p:sp>
        <p:nvSpPr>
          <p:cNvPr id="92" name="Rectangle 91">
            <a:hlinkClick r:id="rId51" tooltip="Microsoft Intune provides mobile device management, mobile application management, and PC management capabilities from the cloud. "/>
            <a:extLst>
              <a:ext uri="{FF2B5EF4-FFF2-40B4-BE49-F238E27FC236}">
                <a16:creationId xmlns:a16="http://schemas.microsoft.com/office/drawing/2014/main" xmlns="" id="{C7C11BC6-090A-4DFF-A6E6-F0F888E7DCDE}"/>
              </a:ext>
            </a:extLst>
          </p:cNvPr>
          <p:cNvSpPr/>
          <p:nvPr/>
        </p:nvSpPr>
        <p:spPr>
          <a:xfrm>
            <a:off x="292459" y="3285286"/>
            <a:ext cx="1490472" cy="211725"/>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sp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Intune MDM/MAM</a:t>
            </a:r>
          </a:p>
        </p:txBody>
      </p:sp>
      <p:grpSp>
        <p:nvGrpSpPr>
          <p:cNvPr id="42" name="Group 41">
            <a:extLst>
              <a:ext uri="{FF2B5EF4-FFF2-40B4-BE49-F238E27FC236}">
                <a16:creationId xmlns:a16="http://schemas.microsoft.com/office/drawing/2014/main" xmlns="" id="{8C2495AC-5789-4EEE-9A8C-143E6B5C1712}"/>
              </a:ext>
            </a:extLst>
          </p:cNvPr>
          <p:cNvGrpSpPr/>
          <p:nvPr/>
        </p:nvGrpSpPr>
        <p:grpSpPr>
          <a:xfrm>
            <a:off x="2482471" y="2729987"/>
            <a:ext cx="5739513" cy="717660"/>
            <a:chOff x="2545101" y="2729987"/>
            <a:chExt cx="5739513" cy="717660"/>
          </a:xfrm>
        </p:grpSpPr>
        <p:sp>
          <p:nvSpPr>
            <p:cNvPr id="496" name="Rectangle 495">
              <a:hlinkClick r:id="rId52" tooltip="Azure Security Center is built into the Azure platform and provides cross-platform threat protection and detection across clouds and on-premises. "/>
              <a:extLst>
                <a:ext uri="{FF2B5EF4-FFF2-40B4-BE49-F238E27FC236}">
                  <a16:creationId xmlns:a16="http://schemas.microsoft.com/office/drawing/2014/main" xmlns="" id="{22F6955C-7797-41A3-BC81-39386EA09AAF}"/>
                </a:ext>
              </a:extLst>
            </p:cNvPr>
            <p:cNvSpPr/>
            <p:nvPr/>
          </p:nvSpPr>
          <p:spPr>
            <a:xfrm>
              <a:off x="2545101" y="2729987"/>
              <a:ext cx="5739513" cy="265176"/>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45720"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Security Center – </a:t>
              </a:r>
              <a:r>
                <a:rPr kumimoji="0" 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Cross Platform Visibility, Protection, and Threat Detection</a:t>
              </a:r>
            </a:p>
          </p:txBody>
        </p:sp>
        <p:sp>
          <p:nvSpPr>
            <p:cNvPr id="486" name="Rectangle 485">
              <a:hlinkClick r:id="rId52" tooltip="Azure Security Center is built into the Azure platform and provides cross-platform threat protection and detection across clouds and on-premises."/>
              <a:extLst>
                <a:ext uri="{FF2B5EF4-FFF2-40B4-BE49-F238E27FC236}">
                  <a16:creationId xmlns:a16="http://schemas.microsoft.com/office/drawing/2014/main" xmlns="" id="{B2FEC623-8E6E-47DD-B7ED-8BFB1FAD9AF5}"/>
                </a:ext>
              </a:extLst>
            </p:cNvPr>
            <p:cNvSpPr/>
            <p:nvPr/>
          </p:nvSpPr>
          <p:spPr>
            <a:xfrm>
              <a:off x="6792541" y="2960895"/>
              <a:ext cx="1492073" cy="486752"/>
            </a:xfrm>
            <a:prstGeom prst="rect">
              <a:avLst/>
            </a:prstGeom>
            <a:solidFill>
              <a:schemeClr val="bg1"/>
            </a:solidFill>
            <a:ln w="25400">
              <a:solidFill>
                <a:srgbClr val="0078D7"/>
              </a:solidFill>
            </a:ln>
          </p:spPr>
          <p:style>
            <a:lnRef idx="2">
              <a:schemeClr val="accent1">
                <a:shade val="50000"/>
              </a:schemeClr>
            </a:lnRef>
            <a:fillRef idx="1">
              <a:schemeClr val="accent1"/>
            </a:fillRef>
            <a:effectRef idx="0">
              <a:schemeClr val="accent1"/>
            </a:effectRef>
            <a:fontRef idx="minor">
              <a:schemeClr val="lt1"/>
            </a:fontRef>
          </p:style>
          <p:txBody>
            <a:bodyPr lIns="91440" tIns="18288" b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9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1" name="Rectangle 40">
              <a:extLst>
                <a:ext uri="{FF2B5EF4-FFF2-40B4-BE49-F238E27FC236}">
                  <a16:creationId xmlns:a16="http://schemas.microsoft.com/office/drawing/2014/main" xmlns="" id="{4C07ED51-B9AD-4237-A20D-693584F653BE}"/>
                </a:ext>
              </a:extLst>
            </p:cNvPr>
            <p:cNvSpPr/>
            <p:nvPr/>
          </p:nvSpPr>
          <p:spPr bwMode="auto">
            <a:xfrm>
              <a:off x="6766784" y="2928667"/>
              <a:ext cx="1505671" cy="54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8" name="Rectangle 507">
              <a:hlinkClick r:id="rId53" tooltip="Security Center Just in time virtual machine (VM) access can be used to lock down inbound traffic to your Azure VMs, reducing exposure to attacks while providing easy access to connect to VMs when needed."/>
              <a:extLst>
                <a:ext uri="{FF2B5EF4-FFF2-40B4-BE49-F238E27FC236}">
                  <a16:creationId xmlns:a16="http://schemas.microsoft.com/office/drawing/2014/main" xmlns="" id="{B709644C-878C-40F2-8CF0-5EC61A7D4068}"/>
                </a:ext>
              </a:extLst>
            </p:cNvPr>
            <p:cNvSpPr/>
            <p:nvPr/>
          </p:nvSpPr>
          <p:spPr>
            <a:xfrm>
              <a:off x="6885890" y="2965374"/>
              <a:ext cx="1322029" cy="176612"/>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Just in Time VM Access</a:t>
              </a:r>
            </a:p>
          </p:txBody>
        </p:sp>
        <p:sp>
          <p:nvSpPr>
            <p:cNvPr id="551" name="Rectangle 550">
              <a:hlinkClick r:id="rId54" tooltip="Security health monitoring provides continuous risk assessment and actionable recommendations for VMs, applications, networks, storage and data services to identify missing patches, AV updates, WAFs, and many more "/>
              <a:extLst>
                <a:ext uri="{FF2B5EF4-FFF2-40B4-BE49-F238E27FC236}">
                  <a16:creationId xmlns:a16="http://schemas.microsoft.com/office/drawing/2014/main" xmlns="" id="{D4952DD4-0053-4FE3-91EB-864E477ACE63}"/>
                </a:ext>
              </a:extLst>
            </p:cNvPr>
            <p:cNvSpPr/>
            <p:nvPr/>
          </p:nvSpPr>
          <p:spPr>
            <a:xfrm>
              <a:off x="6884068" y="2790131"/>
              <a:ext cx="1325880" cy="17661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Configuration Hygiene</a:t>
              </a:r>
            </a:p>
          </p:txBody>
        </p:sp>
      </p:grpSp>
      <p:grpSp>
        <p:nvGrpSpPr>
          <p:cNvPr id="503" name="Group 502">
            <a:extLst>
              <a:ext uri="{FF2B5EF4-FFF2-40B4-BE49-F238E27FC236}">
                <a16:creationId xmlns:a16="http://schemas.microsoft.com/office/drawing/2014/main" xmlns="" id="{9953DD19-D337-49AF-8105-9148F0304682}"/>
              </a:ext>
            </a:extLst>
          </p:cNvPr>
          <p:cNvGrpSpPr/>
          <p:nvPr/>
        </p:nvGrpSpPr>
        <p:grpSpPr>
          <a:xfrm>
            <a:off x="7381099" y="3351568"/>
            <a:ext cx="188672" cy="45719"/>
            <a:chOff x="6660452" y="3094221"/>
            <a:chExt cx="188672" cy="45719"/>
          </a:xfrm>
        </p:grpSpPr>
        <p:sp>
          <p:nvSpPr>
            <p:cNvPr id="505" name="Oval 504">
              <a:extLst>
                <a:ext uri="{FF2B5EF4-FFF2-40B4-BE49-F238E27FC236}">
                  <a16:creationId xmlns:a16="http://schemas.microsoft.com/office/drawing/2014/main" xmlns="" id="{1748CA5A-8D36-4D98-A331-44FFBCA3055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6" name="Oval 505">
              <a:extLst>
                <a:ext uri="{FF2B5EF4-FFF2-40B4-BE49-F238E27FC236}">
                  <a16:creationId xmlns:a16="http://schemas.microsoft.com/office/drawing/2014/main" xmlns="" id="{1E6CDBC7-8319-4F87-B3DA-4EC3DEC615D6}"/>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07" name="Oval 506">
              <a:extLst>
                <a:ext uri="{FF2B5EF4-FFF2-40B4-BE49-F238E27FC236}">
                  <a16:creationId xmlns:a16="http://schemas.microsoft.com/office/drawing/2014/main" xmlns="" id="{53883877-AE9A-46B0-BCED-40B7ED1BB5A4}"/>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85" name="Rectangle 84">
            <a:extLst>
              <a:ext uri="{FF2B5EF4-FFF2-40B4-BE49-F238E27FC236}">
                <a16:creationId xmlns:a16="http://schemas.microsoft.com/office/drawing/2014/main" xmlns="" id="{787D9F16-E77E-469E-A4B1-C97BE5AE5B5C}"/>
              </a:ext>
            </a:extLst>
          </p:cNvPr>
          <p:cNvSpPr/>
          <p:nvPr/>
        </p:nvSpPr>
        <p:spPr bwMode="auto">
          <a:xfrm>
            <a:off x="5907081" y="5508373"/>
            <a:ext cx="621772" cy="764851"/>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0" tIns="45720" rIns="45720" bIns="45720" numCol="1" spcCol="0" rtlCol="0" fromWordArt="0" anchor="t" anchorCtr="0" forceAA="0" compatLnSpc="1">
            <a:prstTxWarp prst="textNoShape">
              <a:avLst/>
            </a:prstTxWarp>
            <a:noAutofit/>
          </a:bodyPr>
          <a:lstStyle/>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Included with Azure (VMs/etc.)</a:t>
            </a:r>
          </a:p>
          <a:p>
            <a:pPr marL="0" marR="0" lvl="0" indent="0" algn="l" defTabSz="914400" rtl="0" eaLnBrk="1" fontAlgn="base" latinLnBrk="0" hangingPunct="1">
              <a:lnSpc>
                <a:spcPct val="97000"/>
              </a:lnSpc>
              <a:spcBef>
                <a:spcPct val="0"/>
              </a:spcBef>
              <a:spcAft>
                <a:spcPct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Premium Security Feature</a:t>
            </a:r>
          </a:p>
        </p:txBody>
      </p:sp>
      <p:grpSp>
        <p:nvGrpSpPr>
          <p:cNvPr id="168" name="Group 167">
            <a:extLst>
              <a:ext uri="{FF2B5EF4-FFF2-40B4-BE49-F238E27FC236}">
                <a16:creationId xmlns:a16="http://schemas.microsoft.com/office/drawing/2014/main" xmlns="" id="{888871D0-EAEC-4D6B-A41A-9BB17DCE7729}"/>
              </a:ext>
            </a:extLst>
          </p:cNvPr>
          <p:cNvGrpSpPr/>
          <p:nvPr/>
        </p:nvGrpSpPr>
        <p:grpSpPr>
          <a:xfrm>
            <a:off x="6033699" y="919782"/>
            <a:ext cx="391537" cy="163189"/>
            <a:chOff x="5576198" y="965691"/>
            <a:chExt cx="493273" cy="217085"/>
          </a:xfrm>
        </p:grpSpPr>
        <p:sp>
          <p:nvSpPr>
            <p:cNvPr id="167" name="Rectangle 166">
              <a:extLst>
                <a:ext uri="{FF2B5EF4-FFF2-40B4-BE49-F238E27FC236}">
                  <a16:creationId xmlns:a16="http://schemas.microsoft.com/office/drawing/2014/main" xmlns="" id="{3B77C7B6-0F18-4165-8B68-09D7592537F8}"/>
                </a:ext>
              </a:extLst>
            </p:cNvPr>
            <p:cNvSpPr/>
            <p:nvPr/>
          </p:nvSpPr>
          <p:spPr bwMode="auto">
            <a:xfrm>
              <a:off x="5576198" y="965691"/>
              <a:ext cx="493273" cy="21708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7" name="Rectangle 556">
              <a:extLst>
                <a:ext uri="{FF2B5EF4-FFF2-40B4-BE49-F238E27FC236}">
                  <a16:creationId xmlns:a16="http://schemas.microsoft.com/office/drawing/2014/main" xmlns="" id="{92E7D114-70A2-4141-B316-B59FB0D7C3DE}"/>
                </a:ext>
              </a:extLst>
            </p:cNvPr>
            <p:cNvSpPr/>
            <p:nvPr/>
          </p:nvSpPr>
          <p:spPr bwMode="auto">
            <a:xfrm>
              <a:off x="5628559" y="100026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8" name="Rectangle 557">
              <a:extLst>
                <a:ext uri="{FF2B5EF4-FFF2-40B4-BE49-F238E27FC236}">
                  <a16:creationId xmlns:a16="http://schemas.microsoft.com/office/drawing/2014/main" xmlns="" id="{3711F811-8D0B-4AA7-8DD2-A50BCB31F800}"/>
                </a:ext>
              </a:extLst>
            </p:cNvPr>
            <p:cNvSpPr/>
            <p:nvPr/>
          </p:nvSpPr>
          <p:spPr bwMode="auto">
            <a:xfrm>
              <a:off x="5628559" y="106010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59" name="Rectangle 558">
              <a:extLst>
                <a:ext uri="{FF2B5EF4-FFF2-40B4-BE49-F238E27FC236}">
                  <a16:creationId xmlns:a16="http://schemas.microsoft.com/office/drawing/2014/main" xmlns="" id="{E5CA79D5-32AD-4E02-B92F-0B4E7E7D660B}"/>
                </a:ext>
              </a:extLst>
            </p:cNvPr>
            <p:cNvSpPr/>
            <p:nvPr/>
          </p:nvSpPr>
          <p:spPr bwMode="auto">
            <a:xfrm>
              <a:off x="5628559" y="1119946"/>
              <a:ext cx="388550" cy="27432"/>
            </a:xfrm>
            <a:prstGeom prst="rect">
              <a:avLst/>
            </a:prstGeom>
            <a:solidFill>
              <a:schemeClr val="bg2">
                <a:lumMod val="9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cxnSp>
        <p:nvCxnSpPr>
          <p:cNvPr id="164" name="Straight Arrow Connector 163">
            <a:extLst>
              <a:ext uri="{FF2B5EF4-FFF2-40B4-BE49-F238E27FC236}">
                <a16:creationId xmlns:a16="http://schemas.microsoft.com/office/drawing/2014/main" xmlns="" id="{59115950-DFE3-48FF-B273-78A18FF91FFF}"/>
              </a:ext>
            </a:extLst>
          </p:cNvPr>
          <p:cNvCxnSpPr>
            <a:cxnSpLocks/>
          </p:cNvCxnSpPr>
          <p:nvPr/>
        </p:nvCxnSpPr>
        <p:spPr>
          <a:xfrm flipH="1" flipV="1">
            <a:off x="5923304" y="1074570"/>
            <a:ext cx="120464" cy="76923"/>
          </a:xfrm>
          <a:prstGeom prst="straightConnector1">
            <a:avLst/>
          </a:prstGeom>
          <a:ln w="34925">
            <a:solidFill>
              <a:schemeClr val="bg1">
                <a:lumMod val="65000"/>
              </a:schemeClr>
            </a:solidFill>
            <a:headEnd type="none" w="lg" len="lg"/>
            <a:tailEnd type="triangle"/>
          </a:ln>
        </p:spPr>
        <p:style>
          <a:lnRef idx="1">
            <a:schemeClr val="accent1"/>
          </a:lnRef>
          <a:fillRef idx="0">
            <a:schemeClr val="accent1"/>
          </a:fillRef>
          <a:effectRef idx="0">
            <a:schemeClr val="accent1"/>
          </a:effectRef>
          <a:fontRef idx="minor">
            <a:schemeClr val="tx1"/>
          </a:fontRef>
        </p:style>
      </p:cxnSp>
      <p:cxnSp>
        <p:nvCxnSpPr>
          <p:cNvPr id="760" name="Straight Connector 759">
            <a:extLst>
              <a:ext uri="{FF2B5EF4-FFF2-40B4-BE49-F238E27FC236}">
                <a16:creationId xmlns:a16="http://schemas.microsoft.com/office/drawing/2014/main" xmlns="" id="{CF1E4630-3514-4744-B2DB-12A95FFD3A44}"/>
              </a:ext>
            </a:extLst>
          </p:cNvPr>
          <p:cNvCxnSpPr>
            <a:cxnSpLocks/>
          </p:cNvCxnSpPr>
          <p:nvPr/>
        </p:nvCxnSpPr>
        <p:spPr>
          <a:xfrm>
            <a:off x="2779221" y="868391"/>
            <a:ext cx="0" cy="773231"/>
          </a:xfrm>
          <a:prstGeom prst="line">
            <a:avLst/>
          </a:prstGeom>
          <a:noFill/>
          <a:ln w="38100" cap="flat" cmpd="sng" algn="ctr">
            <a:solidFill>
              <a:srgbClr val="505050"/>
            </a:solidFill>
            <a:prstDash val="solid"/>
            <a:headEnd type="none"/>
            <a:tailEnd type="none"/>
          </a:ln>
          <a:effectLst/>
        </p:spPr>
      </p:cxnSp>
      <p:cxnSp>
        <p:nvCxnSpPr>
          <p:cNvPr id="761" name="Straight Connector 760">
            <a:extLst>
              <a:ext uri="{FF2B5EF4-FFF2-40B4-BE49-F238E27FC236}">
                <a16:creationId xmlns:a16="http://schemas.microsoft.com/office/drawing/2014/main" xmlns="" id="{44FB6335-1BF3-47EB-A30C-96C8D71E92A1}"/>
              </a:ext>
            </a:extLst>
          </p:cNvPr>
          <p:cNvCxnSpPr>
            <a:cxnSpLocks/>
          </p:cNvCxnSpPr>
          <p:nvPr/>
        </p:nvCxnSpPr>
        <p:spPr>
          <a:xfrm>
            <a:off x="3485488" y="862817"/>
            <a:ext cx="0" cy="768515"/>
          </a:xfrm>
          <a:prstGeom prst="line">
            <a:avLst/>
          </a:prstGeom>
          <a:noFill/>
          <a:ln w="38100" cap="flat" cmpd="sng" algn="ctr">
            <a:solidFill>
              <a:srgbClr val="505050"/>
            </a:solidFill>
            <a:prstDash val="solid"/>
            <a:headEnd type="none"/>
            <a:tailEnd type="none"/>
          </a:ln>
          <a:effectLst/>
        </p:spPr>
      </p:cxnSp>
      <p:cxnSp>
        <p:nvCxnSpPr>
          <p:cNvPr id="762" name="Straight Connector 761">
            <a:extLst>
              <a:ext uri="{FF2B5EF4-FFF2-40B4-BE49-F238E27FC236}">
                <a16:creationId xmlns:a16="http://schemas.microsoft.com/office/drawing/2014/main" xmlns="" id="{B6FBB8A0-0F1D-478B-96E0-6F59B6E70D3E}"/>
              </a:ext>
            </a:extLst>
          </p:cNvPr>
          <p:cNvCxnSpPr>
            <a:cxnSpLocks/>
          </p:cNvCxnSpPr>
          <p:nvPr/>
        </p:nvCxnSpPr>
        <p:spPr>
          <a:xfrm>
            <a:off x="4170518" y="1209298"/>
            <a:ext cx="0" cy="422034"/>
          </a:xfrm>
          <a:prstGeom prst="line">
            <a:avLst/>
          </a:prstGeom>
          <a:noFill/>
          <a:ln w="38100" cap="flat" cmpd="sng" algn="ctr">
            <a:solidFill>
              <a:srgbClr val="505050"/>
            </a:solidFill>
            <a:prstDash val="solid"/>
            <a:headEnd type="none"/>
            <a:tailEnd type="none"/>
          </a:ln>
          <a:effectLst/>
        </p:spPr>
      </p:cxnSp>
      <p:grpSp>
        <p:nvGrpSpPr>
          <p:cNvPr id="38" name="Group 37">
            <a:extLst>
              <a:ext uri="{FF2B5EF4-FFF2-40B4-BE49-F238E27FC236}">
                <a16:creationId xmlns:a16="http://schemas.microsoft.com/office/drawing/2014/main" xmlns="" id="{4C8A5727-BDAF-4873-A73A-D0E5BB1BBD0E}"/>
              </a:ext>
            </a:extLst>
          </p:cNvPr>
          <p:cNvGrpSpPr/>
          <p:nvPr/>
        </p:nvGrpSpPr>
        <p:grpSpPr>
          <a:xfrm>
            <a:off x="114798" y="101085"/>
            <a:ext cx="4460127" cy="1707904"/>
            <a:chOff x="114798" y="101085"/>
            <a:chExt cx="4460127" cy="1707904"/>
          </a:xfrm>
        </p:grpSpPr>
        <p:sp>
          <p:nvSpPr>
            <p:cNvPr id="578" name="Rectangle 577">
              <a:extLst>
                <a:ext uri="{FF2B5EF4-FFF2-40B4-BE49-F238E27FC236}">
                  <a16:creationId xmlns:a16="http://schemas.microsoft.com/office/drawing/2014/main" xmlns="" id="{DFA51ABB-3787-409C-B793-B8E6738B4F4D}"/>
                </a:ext>
              </a:extLst>
            </p:cNvPr>
            <p:cNvSpPr/>
            <p:nvPr/>
          </p:nvSpPr>
          <p:spPr bwMode="auto">
            <a:xfrm>
              <a:off x="114798" y="101085"/>
              <a:ext cx="4460127" cy="1707904"/>
            </a:xfrm>
            <a:prstGeom prst="rect">
              <a:avLst/>
            </a:prstGeom>
            <a:solidFill>
              <a:srgbClr val="FFFFFF"/>
            </a:solidFill>
            <a:ln w="9525" cap="flat" cmpd="sng" algn="ctr">
              <a:noFill/>
              <a:prstDash val="solid"/>
              <a:headEnd type="none" w="med" len="med"/>
              <a:tailEnd type="none" w="med" len="med"/>
            </a:ln>
            <a:effectLst>
              <a:outerShdw blurRad="127000" dist="25400" algn="ctr" rotWithShape="0">
                <a:prstClr val="black">
                  <a:alpha val="25000"/>
                </a:prstClr>
              </a:outerShdw>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85" name="Rectangle 584">
              <a:extLst>
                <a:ext uri="{FF2B5EF4-FFF2-40B4-BE49-F238E27FC236}">
                  <a16:creationId xmlns:a16="http://schemas.microsoft.com/office/drawing/2014/main" xmlns="" id="{4329A901-5373-4AE7-BB3B-D3820135668F}"/>
                </a:ext>
              </a:extLst>
            </p:cNvPr>
            <p:cNvSpPr/>
            <p:nvPr/>
          </p:nvSpPr>
          <p:spPr>
            <a:xfrm>
              <a:off x="155473" y="103218"/>
              <a:ext cx="4419452" cy="257763"/>
            </a:xfrm>
            <a:prstGeom prst="rect">
              <a:avLst/>
            </a:prstGeom>
            <a:solidFill>
              <a:srgbClr val="505050"/>
            </a:solid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75" b="1" i="0" u="none" strike="noStrike" kern="0" cap="none" spc="0" normalizeH="0" baseline="0" noProof="0">
                  <a:ln>
                    <a:noFill/>
                  </a:ln>
                  <a:gradFill>
                    <a:gsLst>
                      <a:gs pos="0">
                        <a:srgbClr val="FFFFFF"/>
                      </a:gs>
                      <a:gs pos="100000">
                        <a:srgbClr val="FFFFFF"/>
                      </a:gs>
                    </a:gsLst>
                    <a:lin ang="5400000" scaled="1"/>
                  </a:gradFill>
                  <a:effectLst/>
                  <a:uLnTx/>
                  <a:uFillTx/>
                  <a:latin typeface="Segoe"/>
                  <a:ea typeface="+mn-ea"/>
                  <a:cs typeface="+mn-cs"/>
                </a:rPr>
                <a:t>Security Operations Center (SOC)</a:t>
              </a:r>
            </a:p>
          </p:txBody>
        </p:sp>
      </p:grpSp>
      <p:sp>
        <p:nvSpPr>
          <p:cNvPr id="681" name="Rectangle 680">
            <a:hlinkClick r:id="rId55" tooltip="Microsoft Cybersecurity Operations Service (COS - formerly PADS) is an engagement to proactively hunt for attackers present in your environment using a similar approach (team, tools, technology and telemetry) as an incident response (IR)."/>
            <a:extLst>
              <a:ext uri="{FF2B5EF4-FFF2-40B4-BE49-F238E27FC236}">
                <a16:creationId xmlns:a16="http://schemas.microsoft.com/office/drawing/2014/main" xmlns="" id="{0075DBEB-EDED-417C-9310-4813C54AAD45}"/>
              </a:ext>
            </a:extLst>
          </p:cNvPr>
          <p:cNvSpPr/>
          <p:nvPr/>
        </p:nvSpPr>
        <p:spPr>
          <a:xfrm>
            <a:off x="1628946" y="399286"/>
            <a:ext cx="2864644"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Cybersecurity Operations Service (COS)</a:t>
            </a:r>
          </a:p>
        </p:txBody>
      </p:sp>
      <p:sp>
        <p:nvSpPr>
          <p:cNvPr id="682" name="Rectangle 681">
            <a:hlinkClick r:id="rId56" tooltip="Microsoft helps customers respond and recover from cyberattacks using our deep expertise on attacks, adversaries, malware and Microsoft products. The service is effectively &quot;on retainer&quot; for customers with Premier Support."/>
            <a:extLst>
              <a:ext uri="{FF2B5EF4-FFF2-40B4-BE49-F238E27FC236}">
                <a16:creationId xmlns:a16="http://schemas.microsoft.com/office/drawing/2014/main" xmlns="" id="{BB09F283-872E-4A4D-AC31-5A3CBB146330}"/>
              </a:ext>
            </a:extLst>
          </p:cNvPr>
          <p:cNvSpPr/>
          <p:nvPr/>
        </p:nvSpPr>
        <p:spPr>
          <a:xfrm>
            <a:off x="1628946" y="578922"/>
            <a:ext cx="2864642" cy="182880"/>
          </a:xfrm>
          <a:prstGeom prst="rect">
            <a:avLst/>
          </a:prstGeom>
          <a:solidFill>
            <a:schemeClr val="bg1"/>
          </a:solidFill>
          <a:ln w="14224" cap="flat" cmpd="sng" algn="ctr">
            <a:solidFill>
              <a:srgbClr val="505050"/>
            </a:solidFill>
            <a:prstDash val="solid"/>
          </a:ln>
          <a:effectLst/>
        </p:spPr>
        <p:txBody>
          <a:bodyPr lIns="45720" rIns="45720"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Incident Response and Recovery Services</a:t>
            </a:r>
          </a:p>
        </p:txBody>
      </p:sp>
      <p:cxnSp>
        <p:nvCxnSpPr>
          <p:cNvPr id="690" name="Straight Connector 689">
            <a:extLst>
              <a:ext uri="{FF2B5EF4-FFF2-40B4-BE49-F238E27FC236}">
                <a16:creationId xmlns:a16="http://schemas.microsoft.com/office/drawing/2014/main" xmlns="" id="{592E8FA1-2490-4ADA-A701-CA34E0B4C0C5}"/>
              </a:ext>
            </a:extLst>
          </p:cNvPr>
          <p:cNvCxnSpPr>
            <a:cxnSpLocks/>
          </p:cNvCxnSpPr>
          <p:nvPr/>
        </p:nvCxnSpPr>
        <p:spPr>
          <a:xfrm>
            <a:off x="359091" y="392747"/>
            <a:ext cx="0" cy="1375837"/>
          </a:xfrm>
          <a:prstGeom prst="line">
            <a:avLst/>
          </a:prstGeom>
          <a:noFill/>
          <a:ln w="38100" cap="flat" cmpd="sng" algn="ctr">
            <a:solidFill>
              <a:srgbClr val="505050"/>
            </a:solidFill>
            <a:prstDash val="solid"/>
            <a:headEnd type="none"/>
            <a:tailEnd type="none"/>
          </a:ln>
          <a:effectLst/>
        </p:spPr>
      </p:cxnSp>
      <p:grpSp>
        <p:nvGrpSpPr>
          <p:cNvPr id="47" name="Group 46">
            <a:extLst>
              <a:ext uri="{FF2B5EF4-FFF2-40B4-BE49-F238E27FC236}">
                <a16:creationId xmlns:a16="http://schemas.microsoft.com/office/drawing/2014/main" xmlns="" id="{B632D708-60C7-444A-8E4B-28D8AB043A81}"/>
              </a:ext>
            </a:extLst>
          </p:cNvPr>
          <p:cNvGrpSpPr/>
          <p:nvPr/>
        </p:nvGrpSpPr>
        <p:grpSpPr>
          <a:xfrm>
            <a:off x="242425" y="399286"/>
            <a:ext cx="1144223" cy="701271"/>
            <a:chOff x="242425" y="399286"/>
            <a:chExt cx="1144223" cy="701271"/>
          </a:xfrm>
        </p:grpSpPr>
        <p:grpSp>
          <p:nvGrpSpPr>
            <p:cNvPr id="44" name="Group 43">
              <a:extLst>
                <a:ext uri="{FF2B5EF4-FFF2-40B4-BE49-F238E27FC236}">
                  <a16:creationId xmlns:a16="http://schemas.microsoft.com/office/drawing/2014/main" xmlns="" id="{D4CFE2EA-98A5-42CB-883E-CFF2BBC0D239}"/>
                </a:ext>
              </a:extLst>
            </p:cNvPr>
            <p:cNvGrpSpPr/>
            <p:nvPr/>
          </p:nvGrpSpPr>
          <p:grpSpPr>
            <a:xfrm>
              <a:off x="243863" y="399286"/>
              <a:ext cx="1142785" cy="279872"/>
              <a:chOff x="243863" y="399286"/>
              <a:chExt cx="1142785" cy="279872"/>
            </a:xfrm>
          </p:grpSpPr>
          <p:sp>
            <p:nvSpPr>
              <p:cNvPr id="692" name="Rectangle 691">
                <a:extLst>
                  <a:ext uri="{FF2B5EF4-FFF2-40B4-BE49-F238E27FC236}">
                    <a16:creationId xmlns:a16="http://schemas.microsoft.com/office/drawing/2014/main" xmlns="" id="{4A15C1C6-E0F9-44E0-AC6F-16E9DB39272A}"/>
                  </a:ext>
                </a:extLst>
              </p:cNvPr>
              <p:cNvSpPr/>
              <p:nvPr/>
            </p:nvSpPr>
            <p:spPr>
              <a:xfrm>
                <a:off x="243863" y="399286"/>
                <a:ext cx="1142785" cy="279872"/>
              </a:xfrm>
              <a:prstGeom prst="rect">
                <a:avLst/>
              </a:prstGeom>
              <a:solidFill>
                <a:srgbClr val="FFFFFF"/>
              </a:solidFill>
              <a:ln w="14224" cap="flat" cmpd="sng" algn="ctr">
                <a:solidFill>
                  <a:srgbClr val="505050"/>
                </a:solidFill>
                <a:prstDash val="dash"/>
              </a:ln>
              <a:effectLst/>
            </p:spPr>
            <p:txBody>
              <a:bodyPr lIns="137160" tIns="9144" rIns="45720" bIns="9144" rtlCol="0" anchor="ct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Vulnerability </a:t>
                </a:r>
                <a:r>
                  <a:rPr kumimoji="0" lang="en-US" sz="7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Management</a:t>
                </a:r>
                <a:endPar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693" name="Commitments_EC4D">
                <a:extLst>
                  <a:ext uri="{FF2B5EF4-FFF2-40B4-BE49-F238E27FC236}">
                    <a16:creationId xmlns:a16="http://schemas.microsoft.com/office/drawing/2014/main" xmlns="" id="{A81638EE-9E09-4F22-A00A-C6FF6674A323}"/>
                  </a:ext>
                </a:extLst>
              </p:cNvPr>
              <p:cNvSpPr>
                <a:spLocks noChangeAspect="1" noEditPoints="1"/>
              </p:cNvSpPr>
              <p:nvPr/>
            </p:nvSpPr>
            <p:spPr bwMode="auto">
              <a:xfrm>
                <a:off x="291944" y="493459"/>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5" name="Group 44">
              <a:extLst>
                <a:ext uri="{FF2B5EF4-FFF2-40B4-BE49-F238E27FC236}">
                  <a16:creationId xmlns:a16="http://schemas.microsoft.com/office/drawing/2014/main" xmlns="" id="{2488F3D3-C78B-4A43-86B5-9DCF6B41CAFC}"/>
                </a:ext>
              </a:extLst>
            </p:cNvPr>
            <p:cNvGrpSpPr/>
            <p:nvPr/>
          </p:nvGrpSpPr>
          <p:grpSpPr>
            <a:xfrm>
              <a:off x="243863" y="739248"/>
              <a:ext cx="1142785" cy="152799"/>
              <a:chOff x="243863" y="739248"/>
              <a:chExt cx="1142785" cy="152799"/>
            </a:xfrm>
          </p:grpSpPr>
          <p:sp>
            <p:nvSpPr>
              <p:cNvPr id="691" name="Rectangle 690">
                <a:extLst>
                  <a:ext uri="{FF2B5EF4-FFF2-40B4-BE49-F238E27FC236}">
                    <a16:creationId xmlns:a16="http://schemas.microsoft.com/office/drawing/2014/main" xmlns="" id="{7B7D85FB-8219-45BC-B26A-2BFCF1A506BB}"/>
                  </a:ext>
                </a:extLst>
              </p:cNvPr>
              <p:cNvSpPr/>
              <p:nvPr/>
            </p:nvSpPr>
            <p:spPr>
              <a:xfrm>
                <a:off x="243863" y="739248"/>
                <a:ext cx="1142785" cy="152799"/>
              </a:xfrm>
              <a:prstGeom prst="rect">
                <a:avLst/>
              </a:prstGeom>
              <a:solidFill>
                <a:srgbClr val="FFFFFF"/>
              </a:solidFill>
              <a:ln w="14224" cap="flat" cmpd="sng" algn="ctr">
                <a:solidFill>
                  <a:srgbClr val="505050"/>
                </a:solidFill>
                <a:prstDash val="dash"/>
              </a:ln>
              <a:effectLst/>
            </p:spPr>
            <p:txBody>
              <a:bodyPr wrap="square" lIns="137160" tIns="9144" rIns="45720" bIns="9144" rtlCol="0" anchor="ctr">
                <a:spAutoFit/>
              </a:bodyPr>
              <a:lstStyle/>
              <a:p>
                <a:pPr marL="115888"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MSSP</a:t>
                </a:r>
              </a:p>
            </p:txBody>
          </p:sp>
          <p:sp>
            <p:nvSpPr>
              <p:cNvPr id="694" name="Commitments_EC4D">
                <a:extLst>
                  <a:ext uri="{FF2B5EF4-FFF2-40B4-BE49-F238E27FC236}">
                    <a16:creationId xmlns:a16="http://schemas.microsoft.com/office/drawing/2014/main" xmlns="" id="{A7F00070-0B3E-47BC-9906-39B291C1D905}"/>
                  </a:ext>
                </a:extLst>
              </p:cNvPr>
              <p:cNvSpPr>
                <a:spLocks noChangeAspect="1" noEditPoints="1"/>
              </p:cNvSpPr>
              <p:nvPr/>
            </p:nvSpPr>
            <p:spPr bwMode="auto">
              <a:xfrm>
                <a:off x="296252" y="768004"/>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46" name="Group 45">
              <a:extLst>
                <a:ext uri="{FF2B5EF4-FFF2-40B4-BE49-F238E27FC236}">
                  <a16:creationId xmlns:a16="http://schemas.microsoft.com/office/drawing/2014/main" xmlns="" id="{AB954374-3FF6-4996-9723-F8865AB36E8B}"/>
                </a:ext>
              </a:extLst>
            </p:cNvPr>
            <p:cNvGrpSpPr/>
            <p:nvPr/>
          </p:nvGrpSpPr>
          <p:grpSpPr>
            <a:xfrm>
              <a:off x="242425" y="947758"/>
              <a:ext cx="1142785" cy="152799"/>
              <a:chOff x="242425" y="947758"/>
              <a:chExt cx="1142785" cy="152799"/>
            </a:xfrm>
          </p:grpSpPr>
          <p:sp>
            <p:nvSpPr>
              <p:cNvPr id="701" name="Rectangle 700">
                <a:extLst>
                  <a:ext uri="{FF2B5EF4-FFF2-40B4-BE49-F238E27FC236}">
                    <a16:creationId xmlns:a16="http://schemas.microsoft.com/office/drawing/2014/main" xmlns="" id="{85C02570-A0E8-406C-81F6-86233B63C5EB}"/>
                  </a:ext>
                </a:extLst>
              </p:cNvPr>
              <p:cNvSpPr/>
              <p:nvPr/>
            </p:nvSpPr>
            <p:spPr>
              <a:xfrm>
                <a:off x="242425" y="947758"/>
                <a:ext cx="1142785" cy="152799"/>
              </a:xfrm>
              <a:prstGeom prst="rect">
                <a:avLst/>
              </a:prstGeom>
              <a:solidFill>
                <a:schemeClr val="bg1"/>
              </a:solidFill>
              <a:ln w="14224">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wrap="square" lIns="137160" tIns="9144" rIns="45720" bIns="9144" rtlCol="0" anchor="ctr">
                <a:spAutoFit/>
              </a:bodyPr>
              <a:lstStyle/>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SIEM + Analytics</a:t>
                </a:r>
              </a:p>
            </p:txBody>
          </p:sp>
          <p:sp>
            <p:nvSpPr>
              <p:cNvPr id="706" name="Commitments_EC4D">
                <a:extLst>
                  <a:ext uri="{FF2B5EF4-FFF2-40B4-BE49-F238E27FC236}">
                    <a16:creationId xmlns:a16="http://schemas.microsoft.com/office/drawing/2014/main" xmlns="" id="{F245E331-CBDD-4D92-9EBA-3DCA860B6CB7}"/>
                  </a:ext>
                </a:extLst>
              </p:cNvPr>
              <p:cNvSpPr>
                <a:spLocks noChangeAspect="1" noEditPoints="1"/>
              </p:cNvSpPr>
              <p:nvPr/>
            </p:nvSpPr>
            <p:spPr bwMode="auto">
              <a:xfrm>
                <a:off x="300577" y="984946"/>
                <a:ext cx="117028" cy="90007"/>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9525"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cxnSp>
        <p:nvCxnSpPr>
          <p:cNvPr id="488" name="Straight Connector 487">
            <a:extLst>
              <a:ext uri="{FF2B5EF4-FFF2-40B4-BE49-F238E27FC236}">
                <a16:creationId xmlns:a16="http://schemas.microsoft.com/office/drawing/2014/main" xmlns="" id="{B0951EAC-74DE-4B85-8F72-62AD86F469EE}"/>
              </a:ext>
            </a:extLst>
          </p:cNvPr>
          <p:cNvCxnSpPr>
            <a:cxnSpLocks/>
          </p:cNvCxnSpPr>
          <p:nvPr/>
        </p:nvCxnSpPr>
        <p:spPr>
          <a:xfrm flipH="1">
            <a:off x="1509451" y="1903212"/>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75" name="Straight Connector 674">
            <a:extLst>
              <a:ext uri="{FF2B5EF4-FFF2-40B4-BE49-F238E27FC236}">
                <a16:creationId xmlns:a16="http://schemas.microsoft.com/office/drawing/2014/main" xmlns="" id="{CF5768F6-9899-448C-A1B0-E4E2263451E0}"/>
              </a:ext>
            </a:extLst>
          </p:cNvPr>
          <p:cNvCxnSpPr>
            <a:cxnSpLocks/>
          </p:cNvCxnSpPr>
          <p:nvPr/>
        </p:nvCxnSpPr>
        <p:spPr>
          <a:xfrm flipH="1">
            <a:off x="3630923" y="1907975"/>
            <a:ext cx="109721" cy="0"/>
          </a:xfrm>
          <a:prstGeom prst="line">
            <a:avLst/>
          </a:prstGeom>
          <a:ln w="19050">
            <a:solidFill>
              <a:schemeClr val="tx1">
                <a:lumMod val="60000"/>
                <a:lumOff val="40000"/>
              </a:schemeClr>
            </a:solidFill>
            <a:prstDash val="sysDash"/>
            <a:headEnd type="none"/>
            <a:tailEnd type="triangle"/>
          </a:ln>
        </p:spPr>
        <p:style>
          <a:lnRef idx="1">
            <a:schemeClr val="accent1"/>
          </a:lnRef>
          <a:fillRef idx="0">
            <a:schemeClr val="accent1"/>
          </a:fillRef>
          <a:effectRef idx="0">
            <a:schemeClr val="accent1"/>
          </a:effectRef>
          <a:fontRef idx="minor">
            <a:schemeClr val="tx1"/>
          </a:fontRef>
        </p:style>
      </p:cxnSp>
      <p:sp>
        <p:nvSpPr>
          <p:cNvPr id="751" name="Rectangle 750">
            <a:hlinkClick r:id="rId52" tooltip="Azure Security Center is built into the Azure platform and provides cross-platform threat protection and detection across clouds and on-premises."/>
            <a:extLst>
              <a:ext uri="{FF2B5EF4-FFF2-40B4-BE49-F238E27FC236}">
                <a16:creationId xmlns:a16="http://schemas.microsoft.com/office/drawing/2014/main" xmlns="" id="{1E16E833-314E-46E5-B92E-94FDE111C82E}"/>
              </a:ext>
            </a:extLst>
          </p:cNvPr>
          <p:cNvSpPr/>
          <p:nvPr/>
        </p:nvSpPr>
        <p:spPr>
          <a:xfrm>
            <a:off x="1630119" y="797732"/>
            <a:ext cx="700073"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Center</a:t>
            </a:r>
          </a:p>
        </p:txBody>
      </p:sp>
      <p:sp>
        <p:nvSpPr>
          <p:cNvPr id="634" name="Rectangle 633">
            <a:hlinkClick r:id="rId57" tooltip="Windows Defender Advanced Threat Protection (ATP) provides powerful Windows 10 protections, Endpoint Detection and Response (EDR) across platforms (via partners), and Automated Incident Response Services"/>
            <a:extLst>
              <a:ext uri="{FF2B5EF4-FFF2-40B4-BE49-F238E27FC236}">
                <a16:creationId xmlns:a16="http://schemas.microsoft.com/office/drawing/2014/main" xmlns="" id="{EED52A29-2437-468C-A560-5A945304A71D}"/>
              </a:ext>
            </a:extLst>
          </p:cNvPr>
          <p:cNvSpPr/>
          <p:nvPr/>
        </p:nvSpPr>
        <p:spPr>
          <a:xfrm>
            <a:off x="2367563" y="797731"/>
            <a:ext cx="721608" cy="660984"/>
          </a:xfrm>
          <a:prstGeom prst="rect">
            <a:avLst/>
          </a:prstGeom>
          <a:solidFill>
            <a:schemeClr val="bg1"/>
          </a:solidFill>
          <a:ln w="14224" cap="flat" cmpd="sng" algn="ctr">
            <a:solidFill>
              <a:srgbClr val="0078D7"/>
            </a:solidFill>
            <a:prstDash val="solid"/>
          </a:ln>
          <a:effectLst/>
        </p:spPr>
        <p:txBody>
          <a:bodyPr lIns="18288" rIns="45720" rtlCol="0" anchor="t" anchorCtr="0">
            <a:noAutofit/>
          </a:bodyPr>
          <a:lstStyle/>
          <a:p>
            <a:pPr marL="45720" lvl="0">
              <a:lnSpc>
                <a:spcPct val="97000"/>
              </a:lnSpc>
              <a:defRPr/>
            </a:pPr>
            <a: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a:t>
            </a: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r>
              <a:rPr lang="en-US" sz="6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Defender</a:t>
            </a:r>
          </a:p>
          <a:p>
            <a:pPr marL="45720" lvl="0">
              <a:lnSpc>
                <a:spcPct val="97000"/>
              </a:lnSpc>
              <a:defRPr/>
            </a:pPr>
            <a: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
            </a:r>
            <a:br>
              <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br>
            <a:endParaRPr lang="en-US" sz="900" b="1" kern="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p:txBody>
      </p:sp>
      <p:sp>
        <p:nvSpPr>
          <p:cNvPr id="481" name="Rectangle 480">
            <a:hlinkClick r:id="rId58" tooltip="Collaborate more securely with sophisticated attack protection including sandbox detonation, integrated threat intelligence, attack simulation &amp; more across Email, SharePoint Online, OneDrive for Business, Teams, etc. "/>
            <a:extLst>
              <a:ext uri="{FF2B5EF4-FFF2-40B4-BE49-F238E27FC236}">
                <a16:creationId xmlns:a16="http://schemas.microsoft.com/office/drawing/2014/main" xmlns="" id="{6E350EBE-1B22-470C-A925-AF2B0E091590}"/>
              </a:ext>
            </a:extLst>
          </p:cNvPr>
          <p:cNvSpPr/>
          <p:nvPr/>
        </p:nvSpPr>
        <p:spPr>
          <a:xfrm>
            <a:off x="3126543" y="797732"/>
            <a:ext cx="729502" cy="660984"/>
          </a:xfrm>
          <a:prstGeom prst="rect">
            <a:avLst/>
          </a:prstGeom>
          <a:solidFill>
            <a:schemeClr val="bg1"/>
          </a:solidFill>
          <a:ln w="14224" cap="flat" cmpd="sng" algn="ctr">
            <a:solidFill>
              <a:srgbClr val="EB3C00"/>
            </a:solidFill>
            <a:prstDash val="solid"/>
          </a:ln>
          <a:effectLst/>
        </p:spPr>
        <p:txBody>
          <a:bodyPr lIns="18288" rIns="18288" rtlCol="0" anchor="t" anchorCtr="0"/>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6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&amp; Compliance</a:t>
            </a:r>
          </a:p>
        </p:txBody>
      </p:sp>
      <p:sp>
        <p:nvSpPr>
          <p:cNvPr id="752" name="Rectangle 751">
            <a:hlinkClick r:id="rId23" tooltip="Azure Advanced Threat Protection (ATP) detects on-premises Active Directory attacks using behavioral analysis (UEBA) + specific detections for Pass the Hash/Ticket/Password, Golden Ticket, Skeleton Key, and others."/>
            <a:extLst>
              <a:ext uri="{FF2B5EF4-FFF2-40B4-BE49-F238E27FC236}">
                <a16:creationId xmlns:a16="http://schemas.microsoft.com/office/drawing/2014/main" xmlns="" id="{4005E6AA-5A4E-4347-9BE1-24C83B4AA1B3}"/>
              </a:ext>
            </a:extLst>
          </p:cNvPr>
          <p:cNvSpPr/>
          <p:nvPr/>
        </p:nvSpPr>
        <p:spPr>
          <a:xfrm>
            <a:off x="3884214" y="797732"/>
            <a:ext cx="615152" cy="660984"/>
          </a:xfrm>
          <a:prstGeom prst="rect">
            <a:avLst/>
          </a:prstGeom>
          <a:solidFill>
            <a:schemeClr val="bg1"/>
          </a:solidFill>
          <a:ln w="14224" cap="flat" cmpd="sng" algn="ctr">
            <a:solidFill>
              <a:srgbClr val="008272"/>
            </a:solidFill>
            <a:prstDash val="solid"/>
          </a:ln>
          <a:effectLst/>
        </p:spPr>
        <p:txBody>
          <a:bodyPr lIns="45720" rIns="45720" rtlCol="0" anchor="t"/>
          <a:lstStyle/>
          <a:p>
            <a:pPr marL="45720" marR="0" lvl="0" indent="0" algn="l" defTabSz="914400" rtl="0" eaLnBrk="1" fontAlgn="auto" latinLnBrk="0" hangingPunct="1">
              <a:lnSpc>
                <a:spcPct val="97000"/>
              </a:lnSpc>
              <a:spcBef>
                <a:spcPts val="0"/>
              </a:spcBef>
              <a:spcAft>
                <a:spcPts val="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a:t>
            </a:r>
          </a:p>
        </p:txBody>
      </p:sp>
      <p:cxnSp>
        <p:nvCxnSpPr>
          <p:cNvPr id="764" name="Straight Connector 763">
            <a:extLst>
              <a:ext uri="{FF2B5EF4-FFF2-40B4-BE49-F238E27FC236}">
                <a16:creationId xmlns:a16="http://schemas.microsoft.com/office/drawing/2014/main" xmlns="" id="{438F0C2B-657D-48FE-A066-BAF21259A1A6}"/>
              </a:ext>
            </a:extLst>
          </p:cNvPr>
          <p:cNvCxnSpPr>
            <a:cxnSpLocks/>
          </p:cNvCxnSpPr>
          <p:nvPr/>
        </p:nvCxnSpPr>
        <p:spPr>
          <a:xfrm>
            <a:off x="1263838" y="1221266"/>
            <a:ext cx="0" cy="422034"/>
          </a:xfrm>
          <a:prstGeom prst="line">
            <a:avLst/>
          </a:prstGeom>
          <a:noFill/>
          <a:ln w="38100" cap="flat" cmpd="sng" algn="ctr">
            <a:solidFill>
              <a:srgbClr val="505050"/>
            </a:solidFill>
            <a:prstDash val="solid"/>
            <a:headEnd type="none"/>
            <a:tailEnd type="none"/>
          </a:ln>
          <a:effectLst/>
        </p:spPr>
      </p:cxnSp>
      <p:grpSp>
        <p:nvGrpSpPr>
          <p:cNvPr id="83" name="Group 82">
            <a:extLst>
              <a:ext uri="{FF2B5EF4-FFF2-40B4-BE49-F238E27FC236}">
                <a16:creationId xmlns:a16="http://schemas.microsoft.com/office/drawing/2014/main" xmlns="" id="{2CEFB2BD-32EA-48CA-BA15-6450C54C6687}"/>
              </a:ext>
            </a:extLst>
          </p:cNvPr>
          <p:cNvGrpSpPr/>
          <p:nvPr/>
        </p:nvGrpSpPr>
        <p:grpSpPr>
          <a:xfrm>
            <a:off x="571596" y="1134422"/>
            <a:ext cx="1028375" cy="329608"/>
            <a:chOff x="598559" y="1440487"/>
            <a:chExt cx="923296" cy="329608"/>
          </a:xfrm>
        </p:grpSpPr>
        <p:sp>
          <p:nvSpPr>
            <p:cNvPr id="778" name="Rectangle 777">
              <a:hlinkClick r:id="rId43" tooltip="Cloud App Security provides key capabilities for Shadow IT Risk management (discover, assess, approve, and manage SaaS apps via API + Proxy), Info Protection (discover/protect), and SOC (alerting and investigation) "/>
              <a:extLst>
                <a:ext uri="{FF2B5EF4-FFF2-40B4-BE49-F238E27FC236}">
                  <a16:creationId xmlns:a16="http://schemas.microsoft.com/office/drawing/2014/main" xmlns="" id="{B8FE4AC2-177B-46A3-8B42-DC1E07DBE6DF}"/>
                </a:ext>
              </a:extLst>
            </p:cNvPr>
            <p:cNvSpPr/>
            <p:nvPr/>
          </p:nvSpPr>
          <p:spPr>
            <a:xfrm>
              <a:off x="598559" y="1440487"/>
              <a:ext cx="923296" cy="329608"/>
            </a:xfrm>
            <a:prstGeom prst="rect">
              <a:avLst/>
            </a:prstGeom>
            <a:solidFill>
              <a:schemeClr val="bg1"/>
            </a:solidFill>
            <a:ln w="14224">
              <a:solidFill>
                <a:srgbClr val="505050"/>
              </a:solidFill>
            </a:ln>
          </p:spPr>
          <p:style>
            <a:lnRef idx="2">
              <a:schemeClr val="accent1">
                <a:shade val="50000"/>
              </a:schemeClr>
            </a:lnRef>
            <a:fillRef idx="1">
              <a:schemeClr val="accent1"/>
            </a:fillRef>
            <a:effectRef idx="0">
              <a:schemeClr val="accent1"/>
            </a:effectRef>
            <a:fontRef idx="minor">
              <a:schemeClr val="lt1"/>
            </a:fontRef>
          </p:style>
          <p:txBody>
            <a:bodyPr wrap="square" lIns="45720" tIns="18288" rIns="45720" bIns="18288" rtlCol="0" anchor="ctr">
              <a:no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Cloud App </a:t>
              </a:r>
            </a:p>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a:t>
              </a:r>
              <a:endParaRPr kumimoji="0" lang="en-US" sz="85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79" name="Picture 778">
              <a:extLst>
                <a:ext uri="{FF2B5EF4-FFF2-40B4-BE49-F238E27FC236}">
                  <a16:creationId xmlns:a16="http://schemas.microsoft.com/office/drawing/2014/main" xmlns="" id="{7FA3CCB6-8DA6-4F52-913D-443E13247916}"/>
                </a:ext>
              </a:extLst>
            </p:cNvPr>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1129045" y="1567480"/>
              <a:ext cx="157492" cy="127696"/>
            </a:xfrm>
            <a:prstGeom prst="rect">
              <a:avLst/>
            </a:prstGeom>
            <a:noFill/>
          </p:spPr>
        </p:pic>
      </p:grpSp>
      <p:sp>
        <p:nvSpPr>
          <p:cNvPr id="699" name="Rectangle 698">
            <a:hlinkClick r:id="rId60" tooltip="The Security API for the Microsoft Graph acts as a backplane or “Bus” for security operations centers by providing a standard interface and common schema to integrate security solutions from Microsoft and partners. "/>
            <a:extLst>
              <a:ext uri="{FF2B5EF4-FFF2-40B4-BE49-F238E27FC236}">
                <a16:creationId xmlns:a16="http://schemas.microsoft.com/office/drawing/2014/main" xmlns="" id="{3D1449A1-1414-4DC5-AD7F-9661A545517F}"/>
              </a:ext>
            </a:extLst>
          </p:cNvPr>
          <p:cNvSpPr/>
          <p:nvPr/>
        </p:nvSpPr>
        <p:spPr>
          <a:xfrm>
            <a:off x="222239" y="1530918"/>
            <a:ext cx="4251162" cy="177480"/>
          </a:xfrm>
          <a:prstGeom prst="rect">
            <a:avLst/>
          </a:prstGeom>
          <a:solidFill>
            <a:schemeClr val="bg1">
              <a:lumMod val="95000"/>
            </a:schemeClr>
          </a:solidFill>
          <a:ln w="19050" cap="flat" cmpd="sng" algn="ctr">
            <a:solidFill>
              <a:srgbClr val="505050"/>
            </a:solidFill>
            <a:prstDash val="solid"/>
          </a:ln>
          <a:effectLst/>
        </p:spPr>
        <p:txBody>
          <a:bodyPr lIns="45720" rIns="45720" rtlCol="0" anchor="ctr"/>
          <a:lstStyle/>
          <a:p>
            <a:pPr marL="0"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Graph Security API  </a:t>
            </a:r>
            <a:r>
              <a:rPr kumimoji="0" lang="en-US" sz="900" b="0" i="1"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(Public Preview)</a:t>
            </a:r>
          </a:p>
        </p:txBody>
      </p:sp>
      <p:sp>
        <p:nvSpPr>
          <p:cNvPr id="700" name="Rectangle 699">
            <a:hlinkClick r:id="rId61" tooltip="Microsoft’s Advanced Threat Protection (ATP) capabilities provide an integrated analyst experience for investigation, response, recovery across devices, identities, and email/collaboration tools. "/>
            <a:extLst>
              <a:ext uri="{FF2B5EF4-FFF2-40B4-BE49-F238E27FC236}">
                <a16:creationId xmlns:a16="http://schemas.microsoft.com/office/drawing/2014/main" xmlns="" id="{1929FD48-4CEA-4294-B742-6191576E5BE8}"/>
              </a:ext>
            </a:extLst>
          </p:cNvPr>
          <p:cNvSpPr/>
          <p:nvPr/>
        </p:nvSpPr>
        <p:spPr>
          <a:xfrm>
            <a:off x="1392818" y="1192434"/>
            <a:ext cx="3102392" cy="182880"/>
          </a:xfrm>
          <a:prstGeom prst="rect">
            <a:avLst/>
          </a:prstGeom>
          <a:solidFill>
            <a:schemeClr val="bg1"/>
          </a:solidFill>
          <a:ln w="14224" cap="flat" cmpd="sng" algn="ctr">
            <a:solidFill>
              <a:schemeClr val="tx1"/>
            </a:solidFill>
            <a:prstDash val="solid"/>
          </a:ln>
          <a:effectLst/>
        </p:spPr>
        <p:txBody>
          <a:bodyPr lIns="45720" rIns="45720" rtlCol="0" anchor="ctr"/>
          <a:lstStyle/>
          <a:p>
            <a:pPr marL="858838" marR="0" lvl="0" indent="0" algn="ctr" defTabSz="914400" rtl="0" eaLnBrk="1" fontAlgn="auto" latinLnBrk="0" hangingPunct="1">
              <a:lnSpc>
                <a:spcPct val="97000"/>
              </a:lnSpc>
              <a:spcBef>
                <a:spcPts val="0"/>
              </a:spcBef>
              <a:spcAft>
                <a:spcPts val="100"/>
              </a:spcAft>
              <a:buClrTx/>
              <a:buSzTx/>
              <a:buFontTx/>
              <a:buNone/>
              <a:tabLst/>
              <a:defRPr/>
            </a:pPr>
            <a:r>
              <a:rPr kumimoji="0" lang="en-US" sz="9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Advanced Threat Protection (ATP)</a:t>
            </a:r>
          </a:p>
        </p:txBody>
      </p:sp>
      <p:sp>
        <p:nvSpPr>
          <p:cNvPr id="495" name="Rectangle 494">
            <a:hlinkClick r:id="rId62" tooltip="Each Microsoft SOC capability can integrate logs &amp; alerts with your existing SIEM."/>
            <a:extLst>
              <a:ext uri="{FF2B5EF4-FFF2-40B4-BE49-F238E27FC236}">
                <a16:creationId xmlns:a16="http://schemas.microsoft.com/office/drawing/2014/main" xmlns="" id="{BC60A750-F658-478B-982A-4265AA6A2925}"/>
              </a:ext>
            </a:extLst>
          </p:cNvPr>
          <p:cNvSpPr/>
          <p:nvPr/>
        </p:nvSpPr>
        <p:spPr>
          <a:xfrm>
            <a:off x="227843" y="1761555"/>
            <a:ext cx="1260045" cy="211725"/>
          </a:xfrm>
          <a:prstGeom prst="rect">
            <a:avLst/>
          </a:prstGeom>
          <a:solidFill>
            <a:srgbClr val="FFFFFF"/>
          </a:solidFill>
          <a:ln w="14224" cap="flat" cmpd="sng" algn="ctr">
            <a:solidFill>
              <a:srgbClr val="969696"/>
            </a:solidFill>
            <a:prstDash val="dash"/>
          </a:ln>
          <a:effectLst/>
        </p:spPr>
        <p:txBody>
          <a:bodyPr wrap="square" lIns="45720" tIns="45720" rIns="45720" bIns="45720" rtlCol="0" anchor="ctr">
            <a:spAutoFit/>
          </a:body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altLang="en-US" sz="800" b="1" i="0" u="none" strike="noStrike" kern="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Alert &amp; Log Integration </a:t>
            </a:r>
          </a:p>
        </p:txBody>
      </p:sp>
      <p:sp>
        <p:nvSpPr>
          <p:cNvPr id="500" name="Rectangle 499">
            <a:extLst>
              <a:ext uri="{FF2B5EF4-FFF2-40B4-BE49-F238E27FC236}">
                <a16:creationId xmlns:a16="http://schemas.microsoft.com/office/drawing/2014/main" xmlns="" id="{41545B28-3909-43CD-9BD5-D41FE204B710}"/>
              </a:ext>
            </a:extLst>
          </p:cNvPr>
          <p:cNvSpPr/>
          <p:nvPr/>
        </p:nvSpPr>
        <p:spPr>
          <a:xfrm>
            <a:off x="4678602" y="931704"/>
            <a:ext cx="1748456" cy="761106"/>
          </a:xfrm>
          <a:prstGeom prst="rect">
            <a:avLst/>
          </a:prstGeom>
          <a:noFill/>
          <a:ln w="14224">
            <a:noFill/>
          </a:ln>
        </p:spPr>
        <p:txBody>
          <a:bodyPr wrap="square" tIns="45720">
            <a:spAutoFit/>
          </a:bodyPr>
          <a:lstStyle/>
          <a:p>
            <a:pPr marL="0" marR="0" lvl="0" indent="0" algn="l" defTabSz="914400" rtl="0" eaLnBrk="1" fontAlgn="auto" latinLnBrk="0" hangingPunct="1">
              <a:lnSpc>
                <a:spcPct val="97000"/>
              </a:lnSpc>
              <a:spcBef>
                <a:spcPts val="0"/>
              </a:spcBef>
              <a:spcAft>
                <a:spcPts val="600"/>
              </a:spcAft>
              <a:buClrTx/>
              <a:buSzTx/>
              <a:buFontTx/>
              <a:buNone/>
              <a:tabLst/>
              <a:defRPr/>
            </a:pPr>
            <a:r>
              <a:rPr kumimoji="0" lang="en-US" sz="1050" b="1"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This is interactive!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Present Slide</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Hover for Description</a:t>
            </a:r>
          </a:p>
          <a:p>
            <a:pPr marL="228600" marR="0" lvl="0" indent="-228600" algn="l" defTabSz="914400" rtl="0" eaLnBrk="1" fontAlgn="auto" latinLnBrk="0" hangingPunct="1">
              <a:lnSpc>
                <a:spcPct val="97000"/>
              </a:lnSpc>
              <a:spcBef>
                <a:spcPts val="0"/>
              </a:spcBef>
              <a:spcAft>
                <a:spcPts val="300"/>
              </a:spcAft>
              <a:buClrTx/>
              <a:buSzTx/>
              <a:buFont typeface="+mj-lt"/>
              <a:buAutoNum type="arabicPeriod"/>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Click for more information</a:t>
            </a:r>
          </a:p>
        </p:txBody>
      </p:sp>
      <p:sp>
        <p:nvSpPr>
          <p:cNvPr id="611" name="Rectangle 610">
            <a:hlinkClick r:id="rId63" tooltip="Security Center builds recommended application whitelist policies for VMs in Azure by applying machine learning to applications running in the VM, greatly simplifying a powerful protection. "/>
            <a:extLst>
              <a:ext uri="{FF2B5EF4-FFF2-40B4-BE49-F238E27FC236}">
                <a16:creationId xmlns:a16="http://schemas.microsoft.com/office/drawing/2014/main" xmlns="" id="{7D1BFC5B-D8A1-42DC-A8F7-7ADA57C57181}"/>
              </a:ext>
            </a:extLst>
          </p:cNvPr>
          <p:cNvSpPr/>
          <p:nvPr/>
        </p:nvSpPr>
        <p:spPr>
          <a:xfrm>
            <a:off x="6821098" y="3139575"/>
            <a:ext cx="1325880" cy="173592"/>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8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Adaptive App Control</a:t>
            </a:r>
          </a:p>
        </p:txBody>
      </p:sp>
      <p:grpSp>
        <p:nvGrpSpPr>
          <p:cNvPr id="86" name="Group 85">
            <a:extLst>
              <a:ext uri="{FF2B5EF4-FFF2-40B4-BE49-F238E27FC236}">
                <a16:creationId xmlns:a16="http://schemas.microsoft.com/office/drawing/2014/main" xmlns="" id="{F22C07A1-3806-4AA1-AE0E-49B154EA897B}"/>
              </a:ext>
            </a:extLst>
          </p:cNvPr>
          <p:cNvGrpSpPr/>
          <p:nvPr/>
        </p:nvGrpSpPr>
        <p:grpSpPr>
          <a:xfrm>
            <a:off x="10564273" y="2261078"/>
            <a:ext cx="1334164" cy="2201825"/>
            <a:chOff x="10564273" y="2261078"/>
            <a:chExt cx="1334164" cy="2201825"/>
          </a:xfrm>
        </p:grpSpPr>
        <p:sp>
          <p:nvSpPr>
            <p:cNvPr id="398" name="Rectangle 397">
              <a:hlinkClick r:id="rId64" tooltip="Azure MFA helps safeguard access to data and applications while meeting user demand for a simple sign-in process. It delivers strong authentication via a range of verification methods, including phone call, text message, or mobile app verification."/>
              <a:extLst>
                <a:ext uri="{FF2B5EF4-FFF2-40B4-BE49-F238E27FC236}">
                  <a16:creationId xmlns:a16="http://schemas.microsoft.com/office/drawing/2014/main" xmlns="" id="{38B5028E-1B95-4B9A-8F85-AED30974983A}"/>
                </a:ext>
              </a:extLst>
            </p:cNvPr>
            <p:cNvSpPr/>
            <p:nvPr/>
          </p:nvSpPr>
          <p:spPr>
            <a:xfrm>
              <a:off x="10564273" y="3171752"/>
              <a:ext cx="1295428" cy="370896"/>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Multi-Factor Authentication</a:t>
              </a:r>
            </a:p>
          </p:txBody>
        </p:sp>
        <p:pic>
          <p:nvPicPr>
            <p:cNvPr id="399" name="Picture 195" descr="Multi-Factor Authentication.png">
              <a:extLst>
                <a:ext uri="{FF2B5EF4-FFF2-40B4-BE49-F238E27FC236}">
                  <a16:creationId xmlns:a16="http://schemas.microsoft.com/office/drawing/2014/main" xmlns="" id="{3951C321-991D-440D-8504-042569611F8C}"/>
                </a:ext>
              </a:extLst>
            </p:cNvPr>
            <p:cNvPicPr>
              <a:picLocks noChangeAspect="1"/>
            </p:cNvPicPr>
            <p:nvPr/>
          </p:nvPicPr>
          <p:blipFill>
            <a:blip r:embed="rId65" cstate="print">
              <a:extLst>
                <a:ext uri="{28A0092B-C50C-407E-A947-70E740481C1C}">
                  <a14:useLocalDpi xmlns:a14="http://schemas.microsoft.com/office/drawing/2010/main" val="0"/>
                </a:ext>
              </a:extLst>
            </a:blip>
            <a:srcRect/>
            <a:stretch>
              <a:fillRect/>
            </a:stretch>
          </p:blipFill>
          <p:spPr bwMode="auto">
            <a:xfrm>
              <a:off x="10582964" y="3262107"/>
              <a:ext cx="186875" cy="186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0" name="Rectangle 399">
              <a:hlinkClick r:id="rId66" tooltip="Privileged Access Management (PAM) is a component of Microsoft Identity Manager 2016 (MIM) that helps organizations restrict privileged access for on-premises Active Directory environments to mitigate unauthorized privilege escalation attacks."/>
              <a:extLst>
                <a:ext uri="{FF2B5EF4-FFF2-40B4-BE49-F238E27FC236}">
                  <a16:creationId xmlns:a16="http://schemas.microsoft.com/office/drawing/2014/main" xmlns="" id="{E4EED812-28BE-4FB6-BF68-510DD549BD5F}"/>
                </a:ext>
              </a:extLst>
            </p:cNvPr>
            <p:cNvSpPr/>
            <p:nvPr/>
          </p:nvSpPr>
          <p:spPr>
            <a:xfrm>
              <a:off x="10564273" y="4256985"/>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MIM PAM</a:t>
              </a:r>
            </a:p>
          </p:txBody>
        </p:sp>
        <p:sp>
          <p:nvSpPr>
            <p:cNvPr id="401" name="Freeform 113">
              <a:extLst>
                <a:ext uri="{FF2B5EF4-FFF2-40B4-BE49-F238E27FC236}">
                  <a16:creationId xmlns:a16="http://schemas.microsoft.com/office/drawing/2014/main" xmlns="" id="{B0B09718-D1BA-4C53-91D5-290E2D08C693}"/>
                </a:ext>
              </a:extLst>
            </p:cNvPr>
            <p:cNvSpPr>
              <a:spLocks noChangeAspect="1" noEditPoints="1"/>
            </p:cNvSpPr>
            <p:nvPr/>
          </p:nvSpPr>
          <p:spPr bwMode="black">
            <a:xfrm>
              <a:off x="10617440" y="4308458"/>
              <a:ext cx="111972" cy="110666"/>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2" name="Rectangle 401">
              <a:hlinkClick r:id="rId67" tooltip="Azure AD Privileged Identity Management allows you to manage, control, and monitor privileged access using approval workflows. This includes access to resources in Azure AD, Azure Resources (Preview), and other Microsoft Online Services like Office 365"/>
              <a:extLst>
                <a:ext uri="{FF2B5EF4-FFF2-40B4-BE49-F238E27FC236}">
                  <a16:creationId xmlns:a16="http://schemas.microsoft.com/office/drawing/2014/main" xmlns="" id="{E723D4FA-8CC0-4BE4-BE34-1C668C225965}"/>
                </a:ext>
              </a:extLst>
            </p:cNvPr>
            <p:cNvSpPr/>
            <p:nvPr/>
          </p:nvSpPr>
          <p:spPr>
            <a:xfrm>
              <a:off x="10564273" y="2972649"/>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PIM</a:t>
              </a:r>
            </a:p>
          </p:txBody>
        </p:sp>
        <p:sp>
          <p:nvSpPr>
            <p:cNvPr id="403" name="Freeform 113">
              <a:extLst>
                <a:ext uri="{FF2B5EF4-FFF2-40B4-BE49-F238E27FC236}">
                  <a16:creationId xmlns:a16="http://schemas.microsoft.com/office/drawing/2014/main" xmlns="" id="{C191784B-F9C9-43C9-8B26-077B2C219B19}"/>
                </a:ext>
              </a:extLst>
            </p:cNvPr>
            <p:cNvSpPr>
              <a:spLocks noChangeAspect="1" noEditPoints="1"/>
            </p:cNvSpPr>
            <p:nvPr/>
          </p:nvSpPr>
          <p:spPr bwMode="black">
            <a:xfrm>
              <a:off x="10625798" y="3022782"/>
              <a:ext cx="101207" cy="100027"/>
            </a:xfrm>
            <a:custGeom>
              <a:avLst/>
              <a:gdLst>
                <a:gd name="T0" fmla="*/ 47 w 66"/>
                <a:gd name="T1" fmla="*/ 37 h 66"/>
                <a:gd name="T2" fmla="*/ 51 w 66"/>
                <a:gd name="T3" fmla="*/ 33 h 66"/>
                <a:gd name="T4" fmla="*/ 47 w 66"/>
                <a:gd name="T5" fmla="*/ 29 h 66"/>
                <a:gd name="T6" fmla="*/ 37 w 66"/>
                <a:gd name="T7" fmla="*/ 29 h 66"/>
                <a:gd name="T8" fmla="*/ 37 w 66"/>
                <a:gd name="T9" fmla="*/ 16 h 66"/>
                <a:gd name="T10" fmla="*/ 33 w 66"/>
                <a:gd name="T11" fmla="*/ 13 h 66"/>
                <a:gd name="T12" fmla="*/ 29 w 66"/>
                <a:gd name="T13" fmla="*/ 16 h 66"/>
                <a:gd name="T14" fmla="*/ 29 w 66"/>
                <a:gd name="T15" fmla="*/ 33 h 66"/>
                <a:gd name="T16" fmla="*/ 33 w 66"/>
                <a:gd name="T17" fmla="*/ 37 h 66"/>
                <a:gd name="T18" fmla="*/ 47 w 66"/>
                <a:gd name="T19" fmla="*/ 37 h 66"/>
                <a:gd name="T20" fmla="*/ 33 w 66"/>
                <a:gd name="T21" fmla="*/ 8 h 66"/>
                <a:gd name="T22" fmla="*/ 58 w 66"/>
                <a:gd name="T23" fmla="*/ 33 h 66"/>
                <a:gd name="T24" fmla="*/ 33 w 66"/>
                <a:gd name="T25" fmla="*/ 58 h 66"/>
                <a:gd name="T26" fmla="*/ 8 w 66"/>
                <a:gd name="T27" fmla="*/ 33 h 66"/>
                <a:gd name="T28" fmla="*/ 33 w 66"/>
                <a:gd name="T29" fmla="*/ 8 h 66"/>
                <a:gd name="T30" fmla="*/ 33 w 66"/>
                <a:gd name="T31" fmla="*/ 66 h 66"/>
                <a:gd name="T32" fmla="*/ 66 w 66"/>
                <a:gd name="T33" fmla="*/ 33 h 66"/>
                <a:gd name="T34" fmla="*/ 33 w 66"/>
                <a:gd name="T35" fmla="*/ 0 h 66"/>
                <a:gd name="T36" fmla="*/ 0 w 66"/>
                <a:gd name="T37" fmla="*/ 33 h 66"/>
                <a:gd name="T38" fmla="*/ 33 w 66"/>
                <a:gd name="T39" fmla="*/ 6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6" h="66">
                  <a:moveTo>
                    <a:pt x="47" y="37"/>
                  </a:moveTo>
                  <a:cubicBezTo>
                    <a:pt x="49" y="37"/>
                    <a:pt x="51" y="35"/>
                    <a:pt x="51" y="33"/>
                  </a:cubicBezTo>
                  <a:cubicBezTo>
                    <a:pt x="51" y="31"/>
                    <a:pt x="49" y="29"/>
                    <a:pt x="47" y="29"/>
                  </a:cubicBezTo>
                  <a:cubicBezTo>
                    <a:pt x="37" y="29"/>
                    <a:pt x="37" y="29"/>
                    <a:pt x="37" y="29"/>
                  </a:cubicBezTo>
                  <a:cubicBezTo>
                    <a:pt x="37" y="16"/>
                    <a:pt x="37" y="16"/>
                    <a:pt x="37" y="16"/>
                  </a:cubicBezTo>
                  <a:cubicBezTo>
                    <a:pt x="37" y="14"/>
                    <a:pt x="35" y="13"/>
                    <a:pt x="33" y="13"/>
                  </a:cubicBezTo>
                  <a:cubicBezTo>
                    <a:pt x="31" y="13"/>
                    <a:pt x="29" y="14"/>
                    <a:pt x="29" y="16"/>
                  </a:cubicBezTo>
                  <a:cubicBezTo>
                    <a:pt x="29" y="33"/>
                    <a:pt x="29" y="33"/>
                    <a:pt x="29" y="33"/>
                  </a:cubicBezTo>
                  <a:cubicBezTo>
                    <a:pt x="29" y="35"/>
                    <a:pt x="31" y="37"/>
                    <a:pt x="33" y="37"/>
                  </a:cubicBezTo>
                  <a:lnTo>
                    <a:pt x="47" y="37"/>
                  </a:lnTo>
                  <a:close/>
                  <a:moveTo>
                    <a:pt x="33" y="8"/>
                  </a:moveTo>
                  <a:cubicBezTo>
                    <a:pt x="47" y="8"/>
                    <a:pt x="58" y="19"/>
                    <a:pt x="58" y="33"/>
                  </a:cubicBezTo>
                  <a:cubicBezTo>
                    <a:pt x="58" y="47"/>
                    <a:pt x="47" y="58"/>
                    <a:pt x="33" y="58"/>
                  </a:cubicBezTo>
                  <a:cubicBezTo>
                    <a:pt x="19" y="58"/>
                    <a:pt x="8" y="47"/>
                    <a:pt x="8" y="33"/>
                  </a:cubicBezTo>
                  <a:cubicBezTo>
                    <a:pt x="8" y="19"/>
                    <a:pt x="19" y="8"/>
                    <a:pt x="33" y="8"/>
                  </a:cubicBezTo>
                  <a:moveTo>
                    <a:pt x="33" y="66"/>
                  </a:moveTo>
                  <a:cubicBezTo>
                    <a:pt x="51" y="66"/>
                    <a:pt x="66" y="51"/>
                    <a:pt x="66" y="33"/>
                  </a:cubicBezTo>
                  <a:cubicBezTo>
                    <a:pt x="66" y="15"/>
                    <a:pt x="51" y="0"/>
                    <a:pt x="33" y="0"/>
                  </a:cubicBezTo>
                  <a:cubicBezTo>
                    <a:pt x="15" y="0"/>
                    <a:pt x="0" y="15"/>
                    <a:pt x="0" y="33"/>
                  </a:cubicBezTo>
                  <a:cubicBezTo>
                    <a:pt x="0" y="51"/>
                    <a:pt x="15" y="66"/>
                    <a:pt x="33" y="66"/>
                  </a:cubicBezTo>
                </a:path>
              </a:pathLst>
            </a:custGeom>
            <a:solidFill>
              <a:schemeClr val="tx1"/>
            </a:solidFill>
            <a:ln w="3175">
              <a:noFill/>
            </a:ln>
            <a:extLst/>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2399"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04" name="Rectangle 403">
              <a:hlinkClick r:id="rId68" tooltip="Enables you to replace passwords with easy to use but strong multifactor authentication. Windows Hello uses a public and private key pair secured by the TPM, unlocked using a gesture like fingerprint, facial recognition or PIN. "/>
              <a:extLst>
                <a:ext uri="{FF2B5EF4-FFF2-40B4-BE49-F238E27FC236}">
                  <a16:creationId xmlns:a16="http://schemas.microsoft.com/office/drawing/2014/main" xmlns="" id="{E338DB8C-FDF6-4A92-98CE-1AC7C014C8C6}"/>
                </a:ext>
              </a:extLst>
            </p:cNvPr>
            <p:cNvSpPr/>
            <p:nvPr/>
          </p:nvSpPr>
          <p:spPr>
            <a:xfrm>
              <a:off x="10564273" y="3945676"/>
              <a:ext cx="1295428" cy="310319"/>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Hello for Business</a:t>
              </a:r>
            </a:p>
          </p:txBody>
        </p:sp>
        <p:pic>
          <p:nvPicPr>
            <p:cNvPr id="405" name="Picture 404">
              <a:extLst>
                <a:ext uri="{FF2B5EF4-FFF2-40B4-BE49-F238E27FC236}">
                  <a16:creationId xmlns:a16="http://schemas.microsoft.com/office/drawing/2014/main" xmlns="" id="{8931422A-8697-4C61-B61E-221C57DB6244}"/>
                </a:ext>
              </a:extLst>
            </p:cNvPr>
            <p:cNvPicPr>
              <a:picLocks noChangeAspect="1"/>
            </p:cNvPicPr>
            <p:nvPr/>
          </p:nvPicPr>
          <p:blipFill rotWithShape="1">
            <a:blip r:embed="rId69"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10600031" y="4045778"/>
              <a:ext cx="146721" cy="137338"/>
            </a:xfrm>
            <a:prstGeom prst="rect">
              <a:avLst/>
            </a:prstGeom>
          </p:spPr>
        </p:pic>
        <p:sp>
          <p:nvSpPr>
            <p:cNvPr id="406" name="Rectangle 405">
              <a:hlinkClick r:id="rId70" tooltip="Azure Active Directory Identity Protection provides you with a consolidated view into risk events and potential vulnerabilities affecting your organization’s identities."/>
              <a:extLst>
                <a:ext uri="{FF2B5EF4-FFF2-40B4-BE49-F238E27FC236}">
                  <a16:creationId xmlns:a16="http://schemas.microsoft.com/office/drawing/2014/main" xmlns="" id="{7BCF6318-29A9-42F7-B0D2-CC21A3CD0CF8}"/>
                </a:ext>
              </a:extLst>
            </p:cNvPr>
            <p:cNvSpPr/>
            <p:nvPr/>
          </p:nvSpPr>
          <p:spPr>
            <a:xfrm>
              <a:off x="10564274" y="2302097"/>
              <a:ext cx="1293608" cy="676906"/>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484" name="Rectangle 483">
              <a:hlinkClick r:id="rId71"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0FB216A9-3129-4AEB-A2B6-3D81424FA0D1}"/>
                </a:ext>
              </a:extLst>
            </p:cNvPr>
            <p:cNvSpPr/>
            <p:nvPr/>
          </p:nvSpPr>
          <p:spPr>
            <a:xfrm>
              <a:off x="10564273" y="3739511"/>
              <a:ext cx="1295428" cy="205918"/>
            </a:xfrm>
            <a:prstGeom prst="rect">
              <a:avLst/>
            </a:prstGeom>
            <a:solidFill>
              <a:schemeClr val="bg1">
                <a:lumMod val="95000"/>
              </a:schemeClr>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B2C</a:t>
              </a:r>
            </a:p>
          </p:txBody>
        </p:sp>
        <p:sp>
          <p:nvSpPr>
            <p:cNvPr id="485" name="Rectangle 484">
              <a:hlinkClick r:id="rId71" tooltip="Azure AD B2C is an identity management service that enables you to customize &amp; control how customers sign up, sign in, and manage profiles for your apps. Enabling this scenario reduces risk by moving customer accounts out of your enterprise directory(ies)."/>
              <a:extLst>
                <a:ext uri="{FF2B5EF4-FFF2-40B4-BE49-F238E27FC236}">
                  <a16:creationId xmlns:a16="http://schemas.microsoft.com/office/drawing/2014/main" xmlns="" id="{4A5A50C5-4BDD-46CD-978D-07E992BE557D}"/>
                </a:ext>
              </a:extLst>
            </p:cNvPr>
            <p:cNvSpPr/>
            <p:nvPr/>
          </p:nvSpPr>
          <p:spPr>
            <a:xfrm>
              <a:off x="10564273" y="3543194"/>
              <a:ext cx="1295428" cy="19885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AD B2B</a:t>
              </a:r>
            </a:p>
          </p:txBody>
        </p:sp>
        <p:pic>
          <p:nvPicPr>
            <p:cNvPr id="460" name="Picture 459">
              <a:extLst>
                <a:ext uri="{FF2B5EF4-FFF2-40B4-BE49-F238E27FC236}">
                  <a16:creationId xmlns:a16="http://schemas.microsoft.com/office/drawing/2014/main" xmlns="" id="{91036D0F-8F8B-4A2C-B938-BF1EAE65158E}"/>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603951" y="2333054"/>
              <a:ext cx="168121" cy="168122"/>
            </a:xfrm>
            <a:prstGeom prst="rect">
              <a:avLst/>
            </a:prstGeom>
          </p:spPr>
        </p:pic>
        <p:pic>
          <p:nvPicPr>
            <p:cNvPr id="565" name="Picture 564">
              <a:extLst>
                <a:ext uri="{FF2B5EF4-FFF2-40B4-BE49-F238E27FC236}">
                  <a16:creationId xmlns:a16="http://schemas.microsoft.com/office/drawing/2014/main" xmlns="" id="{F68E4CF1-0B04-485A-867F-C93CF623FDBF}"/>
                </a:ext>
              </a:extLst>
            </p:cNvPr>
            <p:cNvPicPr>
              <a:picLocks noChangeAspect="1"/>
            </p:cNvPicPr>
            <p:nvPr/>
          </p:nvPicPr>
          <p:blipFill>
            <a:blip r:embed="rId49">
              <a:duotone>
                <a:schemeClr val="accent1">
                  <a:shade val="45000"/>
                  <a:satMod val="135000"/>
                </a:schemeClr>
                <a:prstClr val="white"/>
              </a:duotone>
              <a:lum bright="-20000" contrast="40000"/>
            </a:blip>
            <a:stretch>
              <a:fillRect/>
            </a:stretch>
          </p:blipFill>
          <p:spPr>
            <a:xfrm>
              <a:off x="10600066" y="3558263"/>
              <a:ext cx="168121" cy="168122"/>
            </a:xfrm>
            <a:prstGeom prst="rect">
              <a:avLst/>
            </a:prstGeom>
          </p:spPr>
        </p:pic>
        <p:pic>
          <p:nvPicPr>
            <p:cNvPr id="179" name="Picture 178">
              <a:extLst>
                <a:ext uri="{FF2B5EF4-FFF2-40B4-BE49-F238E27FC236}">
                  <a16:creationId xmlns:a16="http://schemas.microsoft.com/office/drawing/2014/main" xmlns="" id="{1EF64B4A-F196-41FE-BDC7-F0932E06A0E6}"/>
                </a:ext>
              </a:extLst>
            </p:cNvPr>
            <p:cNvPicPr>
              <a:picLocks noChangeAspect="1"/>
            </p:cNvPicPr>
            <p:nvPr/>
          </p:nvPicPr>
          <p:blipFill>
            <a:blip r:embed="rId72" cstate="print">
              <a:extLst>
                <a:ext uri="{28A0092B-C50C-407E-A947-70E740481C1C}">
                  <a14:useLocalDpi xmlns:a14="http://schemas.microsoft.com/office/drawing/2010/main" val="0"/>
                </a:ext>
              </a:extLst>
            </a:blip>
            <a:stretch>
              <a:fillRect/>
            </a:stretch>
          </p:blipFill>
          <p:spPr>
            <a:xfrm>
              <a:off x="10600031" y="3776214"/>
              <a:ext cx="168156" cy="152704"/>
            </a:xfrm>
            <a:prstGeom prst="rect">
              <a:avLst/>
            </a:prstGeom>
          </p:spPr>
        </p:pic>
        <p:sp>
          <p:nvSpPr>
            <p:cNvPr id="17" name="Rectangle 16">
              <a:extLst>
                <a:ext uri="{FF2B5EF4-FFF2-40B4-BE49-F238E27FC236}">
                  <a16:creationId xmlns:a16="http://schemas.microsoft.com/office/drawing/2014/main" xmlns="" id="{FE85BA3A-08CE-4426-8AF8-2592EFA76B28}"/>
                </a:ext>
              </a:extLst>
            </p:cNvPr>
            <p:cNvSpPr/>
            <p:nvPr/>
          </p:nvSpPr>
          <p:spPr>
            <a:xfrm>
              <a:off x="10724854" y="2261078"/>
              <a:ext cx="1173583" cy="648896"/>
            </a:xfrm>
            <a:prstGeom prst="rect">
              <a:avLst/>
            </a:prstGeom>
          </p:spPr>
          <p:txBody>
            <a:bodyPr wrap="square">
              <a:spAutoFit/>
            </a:bodyPr>
            <a:lstStyle/>
            <a:p>
              <a:pPr lvl="0">
                <a:defRPr/>
              </a:pPr>
              <a:r>
                <a:rPr 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Azure AD Identity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Leaked cred protection</a:t>
              </a:r>
            </a:p>
            <a:p>
              <a:pPr marL="57150" lvl="0">
                <a:spcBef>
                  <a:spcPts val="200"/>
                </a:spcBef>
                <a:spcAft>
                  <a:spcPts val="100"/>
                </a:spcAft>
                <a:defRPr/>
              </a:pPr>
              <a:r>
                <a:rPr lang="en-US" sz="7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Behavioral Analytics</a:t>
              </a:r>
              <a:endParaRPr lang="en-US" sz="1400"/>
            </a:p>
          </p:txBody>
        </p:sp>
        <p:grpSp>
          <p:nvGrpSpPr>
            <p:cNvPr id="627" name="Group 626">
              <a:extLst>
                <a:ext uri="{FF2B5EF4-FFF2-40B4-BE49-F238E27FC236}">
                  <a16:creationId xmlns:a16="http://schemas.microsoft.com/office/drawing/2014/main" xmlns="" id="{42D9751D-1CB1-45F7-811D-A2A8A69DCF92}"/>
                </a:ext>
              </a:extLst>
            </p:cNvPr>
            <p:cNvGrpSpPr/>
            <p:nvPr/>
          </p:nvGrpSpPr>
          <p:grpSpPr>
            <a:xfrm>
              <a:off x="10882847" y="2889403"/>
              <a:ext cx="188672" cy="45719"/>
              <a:chOff x="6660452" y="3094221"/>
              <a:chExt cx="188672" cy="45719"/>
            </a:xfrm>
          </p:grpSpPr>
          <p:sp>
            <p:nvSpPr>
              <p:cNvPr id="637" name="Oval 636">
                <a:extLst>
                  <a:ext uri="{FF2B5EF4-FFF2-40B4-BE49-F238E27FC236}">
                    <a16:creationId xmlns:a16="http://schemas.microsoft.com/office/drawing/2014/main" xmlns="" id="{DE094C63-8ECC-40E8-98B3-94295989F960}"/>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8" name="Oval 637">
                <a:extLst>
                  <a:ext uri="{FF2B5EF4-FFF2-40B4-BE49-F238E27FC236}">
                    <a16:creationId xmlns:a16="http://schemas.microsoft.com/office/drawing/2014/main" xmlns="" id="{F6B4ADE7-5FDC-4ECD-9497-85EEE26D651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39" name="Oval 638">
                <a:extLst>
                  <a:ext uri="{FF2B5EF4-FFF2-40B4-BE49-F238E27FC236}">
                    <a16:creationId xmlns:a16="http://schemas.microsoft.com/office/drawing/2014/main" xmlns="" id="{270AF6C2-C1D3-4862-A1AE-4371B73DF1BF}"/>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grpSp>
        <p:nvGrpSpPr>
          <p:cNvPr id="5" name="Group 4">
            <a:extLst>
              <a:ext uri="{FF2B5EF4-FFF2-40B4-BE49-F238E27FC236}">
                <a16:creationId xmlns:a16="http://schemas.microsoft.com/office/drawing/2014/main" xmlns="" id="{AAA8201C-436A-4215-BBE5-1705CFD68B11}"/>
              </a:ext>
            </a:extLst>
          </p:cNvPr>
          <p:cNvGrpSpPr/>
          <p:nvPr/>
        </p:nvGrpSpPr>
        <p:grpSpPr>
          <a:xfrm>
            <a:off x="4101353" y="6121074"/>
            <a:ext cx="1614698" cy="211725"/>
            <a:chOff x="3821452" y="6124342"/>
            <a:chExt cx="1614698" cy="211725"/>
          </a:xfrm>
        </p:grpSpPr>
        <p:sp>
          <p:nvSpPr>
            <p:cNvPr id="672" name="Rectangle 671">
              <a:hlinkClick r:id="rId73" tooltip="Microsoft created a threat model document for the Azure IoT reference architecture."/>
              <a:extLst>
                <a:ext uri="{FF2B5EF4-FFF2-40B4-BE49-F238E27FC236}">
                  <a16:creationId xmlns:a16="http://schemas.microsoft.com/office/drawing/2014/main" xmlns="" id="{85058B16-8C97-4FBE-940B-BDF1EC67352B}"/>
                </a:ext>
              </a:extLst>
            </p:cNvPr>
            <p:cNvSpPr/>
            <p:nvPr/>
          </p:nvSpPr>
          <p:spPr>
            <a:xfrm>
              <a:off x="3821452" y="6124342"/>
              <a:ext cx="1614698" cy="211725"/>
            </a:xfrm>
            <a:prstGeom prst="rect">
              <a:avLst/>
            </a:prstGeom>
            <a:noFill/>
            <a:ln w="14224">
              <a:solidFill>
                <a:schemeClr val="accent4"/>
              </a:solidFill>
            </a:ln>
          </p:spPr>
          <p:txBody>
            <a:bodyPr wrap="square" rIns="45720">
              <a:spAutoFit/>
            </a:bodyPr>
            <a:lstStyle/>
            <a:p>
              <a:pPr marL="114300" marR="0" lvl="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IoT Security Architecture</a:t>
              </a:r>
              <a:endPar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3" name="Graphic 2" descr="Document">
              <a:extLst>
                <a:ext uri="{FF2B5EF4-FFF2-40B4-BE49-F238E27FC236}">
                  <a16:creationId xmlns:a16="http://schemas.microsoft.com/office/drawing/2014/main" xmlns="" id="{77A83CA8-76E5-4FDB-A79D-EC6D28B0C9AC}"/>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xmlns="" r:embed="rId75"/>
                </a:ext>
              </a:extLst>
            </a:blip>
            <a:stretch>
              <a:fillRect/>
            </a:stretch>
          </p:blipFill>
          <p:spPr>
            <a:xfrm>
              <a:off x="3844728" y="6160357"/>
              <a:ext cx="146611" cy="146611"/>
            </a:xfrm>
            <a:prstGeom prst="rect">
              <a:avLst/>
            </a:prstGeom>
          </p:spPr>
        </p:pic>
      </p:grpSp>
      <p:grpSp>
        <p:nvGrpSpPr>
          <p:cNvPr id="2" name="Group 1">
            <a:extLst>
              <a:ext uri="{FF2B5EF4-FFF2-40B4-BE49-F238E27FC236}">
                <a16:creationId xmlns:a16="http://schemas.microsoft.com/office/drawing/2014/main" xmlns="" id="{CF9CE92E-161D-4366-A754-11556B414F24}"/>
              </a:ext>
            </a:extLst>
          </p:cNvPr>
          <p:cNvGrpSpPr/>
          <p:nvPr/>
        </p:nvGrpSpPr>
        <p:grpSpPr>
          <a:xfrm>
            <a:off x="4101353" y="5846778"/>
            <a:ext cx="1614698" cy="211725"/>
            <a:chOff x="3821452" y="5850046"/>
            <a:chExt cx="1614698" cy="211725"/>
          </a:xfrm>
        </p:grpSpPr>
        <p:sp>
          <p:nvSpPr>
            <p:cNvPr id="707" name="Rectangle 706">
              <a:hlinkClick r:id="rId76" tooltip="Microsoft contributed significantly to the IoT Security Maturity Model, which enables Internet of Things (IoT) providers to invest in the right level of security mechanisms to meet their requirements. "/>
              <a:extLst>
                <a:ext uri="{FF2B5EF4-FFF2-40B4-BE49-F238E27FC236}">
                  <a16:creationId xmlns:a16="http://schemas.microsoft.com/office/drawing/2014/main" xmlns="" id="{2B85B57C-95D0-4F1D-A6DA-D43910617F90}"/>
                </a:ext>
              </a:extLst>
            </p:cNvPr>
            <p:cNvSpPr/>
            <p:nvPr/>
          </p:nvSpPr>
          <p:spPr>
            <a:xfrm>
              <a:off x="3821452" y="5850046"/>
              <a:ext cx="1614698" cy="211725"/>
            </a:xfrm>
            <a:prstGeom prst="rect">
              <a:avLst/>
            </a:prstGeom>
            <a:noFill/>
            <a:ln w="14224">
              <a:solidFill>
                <a:schemeClr val="accent4"/>
              </a:solidFill>
            </a:ln>
          </p:spPr>
          <p:txBody>
            <a:bodyPr wrap="square" rIns="45720">
              <a:spAutoFit/>
            </a:bodyPr>
            <a:lstStyle/>
            <a:p>
              <a:pPr marL="114300">
                <a:lnSpc>
                  <a:spcPct val="97000"/>
                </a:lnSpc>
              </a:pPr>
              <a:r>
                <a:rPr lang="en-US" sz="8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IoT Security Maturity Model</a:t>
              </a:r>
            </a:p>
          </p:txBody>
        </p:sp>
        <p:pic>
          <p:nvPicPr>
            <p:cNvPr id="465" name="Graphic 464" descr="Document">
              <a:extLst>
                <a:ext uri="{FF2B5EF4-FFF2-40B4-BE49-F238E27FC236}">
                  <a16:creationId xmlns:a16="http://schemas.microsoft.com/office/drawing/2014/main" xmlns="" id="{625FA750-873F-49CC-A4C2-EA72A4C64125}"/>
                </a:ext>
              </a:extLst>
            </p:cNvPr>
            <p:cNvPicPr>
              <a:picLocks noChangeAspect="1"/>
            </p:cNvPicPr>
            <p:nvPr/>
          </p:nvPicPr>
          <p:blipFill>
            <a:blip r:embed="rId74" cstate="print">
              <a:extLst>
                <a:ext uri="{28A0092B-C50C-407E-A947-70E740481C1C}">
                  <a14:useLocalDpi xmlns:a14="http://schemas.microsoft.com/office/drawing/2010/main" val="0"/>
                </a:ext>
                <a:ext uri="{96DAC541-7B7A-43D3-8B79-37D633B846F1}">
                  <asvg:svgBlip xmlns:asvg="http://schemas.microsoft.com/office/drawing/2016/SVG/main" xmlns="" r:embed="rId75"/>
                </a:ext>
              </a:extLst>
            </a:blip>
            <a:stretch>
              <a:fillRect/>
            </a:stretch>
          </p:blipFill>
          <p:spPr>
            <a:xfrm>
              <a:off x="3848836" y="5879991"/>
              <a:ext cx="146611" cy="146611"/>
            </a:xfrm>
            <a:prstGeom prst="rect">
              <a:avLst/>
            </a:prstGeom>
          </p:spPr>
        </p:pic>
      </p:grpSp>
      <p:pic>
        <p:nvPicPr>
          <p:cNvPr id="552" name="Picture 551">
            <a:extLst>
              <a:ext uri="{FF2B5EF4-FFF2-40B4-BE49-F238E27FC236}">
                <a16:creationId xmlns:a16="http://schemas.microsoft.com/office/drawing/2014/main" xmlns="" id="{733376D1-A1C3-41C8-B2EB-BC20A0B94676}"/>
              </a:ext>
            </a:extLst>
          </p:cNvPr>
          <p:cNvPicPr>
            <a:picLocks noChangeAspect="1"/>
          </p:cNvPicPr>
          <p:nvPr/>
        </p:nvPicPr>
        <p:blipFill>
          <a:blip r:embed="rId50"/>
          <a:stretch>
            <a:fillRect/>
          </a:stretch>
        </p:blipFill>
        <p:spPr>
          <a:xfrm>
            <a:off x="3990546" y="997238"/>
            <a:ext cx="155187" cy="103458"/>
          </a:xfrm>
          <a:prstGeom prst="rect">
            <a:avLst/>
          </a:prstGeom>
        </p:spPr>
      </p:pic>
      <p:grpSp>
        <p:nvGrpSpPr>
          <p:cNvPr id="31" name="Group 30">
            <a:extLst>
              <a:ext uri="{FF2B5EF4-FFF2-40B4-BE49-F238E27FC236}">
                <a16:creationId xmlns:a16="http://schemas.microsoft.com/office/drawing/2014/main" xmlns="" id="{37EB6364-F148-420D-97C3-AE6E4D78B812}"/>
              </a:ext>
            </a:extLst>
          </p:cNvPr>
          <p:cNvGrpSpPr/>
          <p:nvPr/>
        </p:nvGrpSpPr>
        <p:grpSpPr>
          <a:xfrm>
            <a:off x="3154581" y="5854485"/>
            <a:ext cx="852881" cy="476718"/>
            <a:chOff x="3154581" y="5854485"/>
            <a:chExt cx="852881" cy="476718"/>
          </a:xfrm>
        </p:grpSpPr>
        <p:sp>
          <p:nvSpPr>
            <p:cNvPr id="482" name="Rectangle 481">
              <a:hlinkClick r:id="rId77" tooltip="End to end solution to securing new IoT devices with a hardened Linux OS, certified microcontrollers (MCUs), and security service which collectively provide the &quot;Seven Properties of Highly-Secure Devices&quot;"/>
              <a:extLst>
                <a:ext uri="{FF2B5EF4-FFF2-40B4-BE49-F238E27FC236}">
                  <a16:creationId xmlns:a16="http://schemas.microsoft.com/office/drawing/2014/main" xmlns="" id="{5132D995-1367-4454-A21A-E03209386998}"/>
                </a:ext>
              </a:extLst>
            </p:cNvPr>
            <p:cNvSpPr/>
            <p:nvPr/>
          </p:nvSpPr>
          <p:spPr>
            <a:xfrm>
              <a:off x="3154581" y="5854485"/>
              <a:ext cx="852881" cy="476718"/>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b">
              <a:noAutofit/>
            </a:bodyPr>
            <a:lstStyle/>
            <a:p>
              <a:pPr marR="0" lvl="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Sphere</a:t>
              </a:r>
            </a:p>
          </p:txBody>
        </p:sp>
        <p:pic>
          <p:nvPicPr>
            <p:cNvPr id="19" name="Picture 18" descr="A close up of a logo&#10;&#10;Description generated with very high confidence">
              <a:extLst>
                <a:ext uri="{FF2B5EF4-FFF2-40B4-BE49-F238E27FC236}">
                  <a16:creationId xmlns:a16="http://schemas.microsoft.com/office/drawing/2014/main" xmlns="" id="{5D8E06AE-CB14-40C7-AD0A-5937E765D86F}"/>
                </a:ext>
              </a:extLst>
            </p:cNvPr>
            <p:cNvPicPr>
              <a:picLocks noChangeAspect="1"/>
            </p:cNvPicPr>
            <p:nvPr/>
          </p:nvPicPr>
          <p:blipFill>
            <a:blip r:embed="rId78" cstate="print">
              <a:extLst>
                <a:ext uri="{28A0092B-C50C-407E-A947-70E740481C1C}">
                  <a14:useLocalDpi xmlns:a14="http://schemas.microsoft.com/office/drawing/2010/main" val="0"/>
                </a:ext>
              </a:extLst>
            </a:blip>
            <a:stretch>
              <a:fillRect/>
            </a:stretch>
          </p:blipFill>
          <p:spPr>
            <a:xfrm>
              <a:off x="3358235" y="5883383"/>
              <a:ext cx="411994" cy="271762"/>
            </a:xfrm>
            <a:prstGeom prst="rect">
              <a:avLst/>
            </a:prstGeom>
          </p:spPr>
        </p:pic>
      </p:grpSp>
      <p:grpSp>
        <p:nvGrpSpPr>
          <p:cNvPr id="26" name="Group 25">
            <a:extLst>
              <a:ext uri="{FF2B5EF4-FFF2-40B4-BE49-F238E27FC236}">
                <a16:creationId xmlns:a16="http://schemas.microsoft.com/office/drawing/2014/main" xmlns="" id="{D81733F3-308A-4011-83CC-E11DDFC07AA1}"/>
              </a:ext>
            </a:extLst>
          </p:cNvPr>
          <p:cNvGrpSpPr/>
          <p:nvPr/>
        </p:nvGrpSpPr>
        <p:grpSpPr>
          <a:xfrm>
            <a:off x="8687080" y="2519843"/>
            <a:ext cx="1319399" cy="1638528"/>
            <a:chOff x="8692376" y="2865441"/>
            <a:chExt cx="1319399" cy="1638528"/>
          </a:xfrm>
        </p:grpSpPr>
        <p:sp>
          <p:nvSpPr>
            <p:cNvPr id="421" name="Rectangle 420">
              <a:hlinkClick r:id="rId79" tooltip="AIP helps you control and secure email, documents, and sensitive data inside and outside of your organization. From easy classification to embedded labels and permissions to enhanced data protection/reporting on your data anywhere it goes."/>
              <a:extLst>
                <a:ext uri="{FF2B5EF4-FFF2-40B4-BE49-F238E27FC236}">
                  <a16:creationId xmlns:a16="http://schemas.microsoft.com/office/drawing/2014/main" xmlns="" id="{5433BD75-C281-4997-B1A7-DB627D6ED15C}"/>
                </a:ext>
              </a:extLst>
            </p:cNvPr>
            <p:cNvSpPr/>
            <p:nvPr/>
          </p:nvSpPr>
          <p:spPr>
            <a:xfrm>
              <a:off x="8692376" y="2865441"/>
              <a:ext cx="1316736" cy="1638528"/>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noAutofit/>
            </a:bodyPr>
            <a:lstStyle/>
            <a:p>
              <a:pPr marL="0" marR="0" lvl="0" indent="0" algn="l" defTabSz="914400" rtl="0" eaLnBrk="1" fontAlgn="auto" latinLnBrk="0" hangingPunct="1">
                <a:lnSpc>
                  <a:spcPct val="100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Information Protection (AIP)</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Discover</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Classify</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Protect</a:t>
              </a:r>
            </a:p>
            <a:p>
              <a:pPr marL="169863" marR="0" lvl="0" indent="0" algn="l" defTabSz="914400" rtl="0" eaLnBrk="1" fontAlgn="auto" latinLnBrk="0" hangingPunct="1">
                <a:lnSpc>
                  <a:spcPct val="97000"/>
                </a:lnSpc>
                <a:spcBef>
                  <a:spcPts val="0"/>
                </a:spcBef>
                <a:spcAft>
                  <a:spcPts val="300"/>
                </a:spcAft>
                <a:buClrTx/>
                <a:buSzTx/>
                <a:buFontTx/>
                <a:buNone/>
                <a:tabLst/>
                <a:defRPr/>
              </a:pPr>
              <a:r>
                <a:rPr kumimoji="0" lang="en-US" sz="8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Monitor</a:t>
              </a:r>
            </a:p>
          </p:txBody>
        </p:sp>
        <p:sp>
          <p:nvSpPr>
            <p:cNvPr id="422" name="Rectangle 421">
              <a:hlinkClick r:id="rId80" tooltip="HYOK is an information protection feature designed to meet complex regulation and compliance policies. HYOK allows users to classify documents that are backed by either Azure RMS or an on-premises RMS services where you hold your own key. "/>
              <a:extLst>
                <a:ext uri="{FF2B5EF4-FFF2-40B4-BE49-F238E27FC236}">
                  <a16:creationId xmlns:a16="http://schemas.microsoft.com/office/drawing/2014/main" xmlns="" id="{8C9856C9-6AC4-4598-9C4B-1356F464227D}"/>
                </a:ext>
              </a:extLst>
            </p:cNvPr>
            <p:cNvSpPr/>
            <p:nvPr/>
          </p:nvSpPr>
          <p:spPr>
            <a:xfrm>
              <a:off x="8745416" y="3835416"/>
              <a:ext cx="1266359" cy="13804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750" i="1"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Hold Your Own Key (HYOK)</a:t>
              </a:r>
            </a:p>
          </p:txBody>
        </p:sp>
        <p:grpSp>
          <p:nvGrpSpPr>
            <p:cNvPr id="432" name="Group 431">
              <a:extLst>
                <a:ext uri="{FF2B5EF4-FFF2-40B4-BE49-F238E27FC236}">
                  <a16:creationId xmlns:a16="http://schemas.microsoft.com/office/drawing/2014/main" xmlns="" id="{7B62BA9A-C2B8-466F-AC5A-2405D3F4A975}"/>
                </a:ext>
              </a:extLst>
            </p:cNvPr>
            <p:cNvGrpSpPr/>
            <p:nvPr/>
          </p:nvGrpSpPr>
          <p:grpSpPr>
            <a:xfrm>
              <a:off x="8905814" y="4263355"/>
              <a:ext cx="1017768" cy="174551"/>
              <a:chOff x="10868759" y="4110794"/>
              <a:chExt cx="1017768" cy="174551"/>
            </a:xfrm>
          </p:grpSpPr>
          <p:grpSp>
            <p:nvGrpSpPr>
              <p:cNvPr id="433" name="Group 432">
                <a:extLst>
                  <a:ext uri="{FF2B5EF4-FFF2-40B4-BE49-F238E27FC236}">
                    <a16:creationId xmlns:a16="http://schemas.microsoft.com/office/drawing/2014/main" xmlns="" id="{6F5BC5E6-281E-4A9E-8589-D48016C77860}"/>
                  </a:ext>
                </a:extLst>
              </p:cNvPr>
              <p:cNvGrpSpPr/>
              <p:nvPr/>
            </p:nvGrpSpPr>
            <p:grpSpPr>
              <a:xfrm>
                <a:off x="10868759" y="4110794"/>
                <a:ext cx="1017768" cy="167627"/>
                <a:chOff x="76401" y="2964205"/>
                <a:chExt cx="2261795" cy="372519"/>
              </a:xfrm>
            </p:grpSpPr>
            <p:grpSp>
              <p:nvGrpSpPr>
                <p:cNvPr id="446" name="Group 445">
                  <a:extLst>
                    <a:ext uri="{FF2B5EF4-FFF2-40B4-BE49-F238E27FC236}">
                      <a16:creationId xmlns:a16="http://schemas.microsoft.com/office/drawing/2014/main" xmlns="" id="{2CBA006F-771A-41E9-A1BF-CADDEDD46184}"/>
                    </a:ext>
                  </a:extLst>
                </p:cNvPr>
                <p:cNvGrpSpPr/>
                <p:nvPr/>
              </p:nvGrpSpPr>
              <p:grpSpPr>
                <a:xfrm>
                  <a:off x="76401" y="2964205"/>
                  <a:ext cx="1599838" cy="372519"/>
                  <a:chOff x="76401" y="2964205"/>
                  <a:chExt cx="1599838" cy="372519"/>
                </a:xfrm>
              </p:grpSpPr>
              <p:pic>
                <p:nvPicPr>
                  <p:cNvPr id="452" name="Picture 451">
                    <a:hlinkClick r:id="rId81"/>
                    <a:extLst>
                      <a:ext uri="{FF2B5EF4-FFF2-40B4-BE49-F238E27FC236}">
                        <a16:creationId xmlns:a16="http://schemas.microsoft.com/office/drawing/2014/main" xmlns="" id="{9B5DA2BC-5E6B-4924-B13B-C44B10A0C423}"/>
                      </a:ext>
                    </a:extLst>
                  </p:cNvPr>
                  <p:cNvPicPr>
                    <a:picLocks noChangeAspect="1"/>
                  </p:cNvPicPr>
                  <p:nvPr/>
                </p:nvPicPr>
                <p:blipFill>
                  <a:blip r:embed="rId82" cstate="print">
                    <a:extLst>
                      <a:ext uri="{28A0092B-C50C-407E-A947-70E740481C1C}">
                        <a14:useLocalDpi xmlns:a14="http://schemas.microsoft.com/office/drawing/2010/main" val="0"/>
                      </a:ext>
                    </a:extLst>
                  </a:blip>
                  <a:stretch>
                    <a:fillRect/>
                  </a:stretch>
                </p:blipFill>
                <p:spPr>
                  <a:xfrm>
                    <a:off x="1262356" y="2989082"/>
                    <a:ext cx="413883" cy="311792"/>
                  </a:xfrm>
                  <a:prstGeom prst="rect">
                    <a:avLst/>
                  </a:prstGeom>
                </p:spPr>
              </p:pic>
              <p:grpSp>
                <p:nvGrpSpPr>
                  <p:cNvPr id="453" name="Group 452">
                    <a:extLst>
                      <a:ext uri="{FF2B5EF4-FFF2-40B4-BE49-F238E27FC236}">
                        <a16:creationId xmlns:a16="http://schemas.microsoft.com/office/drawing/2014/main" xmlns="" id="{5F4997BA-3228-4E5A-95E0-6E4D019E3C85}"/>
                      </a:ext>
                    </a:extLst>
                  </p:cNvPr>
                  <p:cNvGrpSpPr/>
                  <p:nvPr/>
                </p:nvGrpSpPr>
                <p:grpSpPr>
                  <a:xfrm>
                    <a:off x="76401" y="2964205"/>
                    <a:ext cx="1257382" cy="372519"/>
                    <a:chOff x="12053139" y="7366546"/>
                    <a:chExt cx="1934324" cy="573074"/>
                  </a:xfrm>
                </p:grpSpPr>
                <p:pic>
                  <p:nvPicPr>
                    <p:cNvPr id="454" name="Picture 453">
                      <a:extLst>
                        <a:ext uri="{FF2B5EF4-FFF2-40B4-BE49-F238E27FC236}">
                          <a16:creationId xmlns:a16="http://schemas.microsoft.com/office/drawing/2014/main" xmlns="" id="{89248059-081C-47AA-8162-654C2BBC01E3}"/>
                        </a:ext>
                      </a:extLst>
                    </p:cNvPr>
                    <p:cNvPicPr>
                      <a:picLocks noChangeAspect="1"/>
                    </p:cNvPicPr>
                    <p:nvPr/>
                  </p:nvPicPr>
                  <p:blipFill rotWithShape="1">
                    <a:blip r:embed="rId83" cstate="print">
                      <a:extLst>
                        <a:ext uri="{28A0092B-C50C-407E-A947-70E740481C1C}">
                          <a14:useLocalDpi xmlns:a14="http://schemas.microsoft.com/office/drawing/2010/main" val="0"/>
                        </a:ext>
                      </a:extLst>
                    </a:blip>
                    <a:srcRect/>
                    <a:stretch/>
                  </p:blipFill>
                  <p:spPr>
                    <a:xfrm>
                      <a:off x="12520821" y="7366546"/>
                      <a:ext cx="531604" cy="573074"/>
                    </a:xfrm>
                    <a:prstGeom prst="rect">
                      <a:avLst/>
                    </a:prstGeom>
                  </p:spPr>
                </p:pic>
                <p:pic>
                  <p:nvPicPr>
                    <p:cNvPr id="455" name="Picture 454">
                      <a:extLst>
                        <a:ext uri="{FF2B5EF4-FFF2-40B4-BE49-F238E27FC236}">
                          <a16:creationId xmlns:a16="http://schemas.microsoft.com/office/drawing/2014/main" xmlns="" id="{0AD8D0F1-2C7A-4DD5-B853-697A88B46170}"/>
                        </a:ext>
                      </a:extLst>
                    </p:cNvPr>
                    <p:cNvPicPr>
                      <a:picLocks noChangeAspect="1"/>
                    </p:cNvPicPr>
                    <p:nvPr/>
                  </p:nvPicPr>
                  <p:blipFill rotWithShape="1">
                    <a:blip r:embed="rId84" cstate="print">
                      <a:extLst>
                        <a:ext uri="{28A0092B-C50C-407E-A947-70E740481C1C}">
                          <a14:useLocalDpi xmlns:a14="http://schemas.microsoft.com/office/drawing/2010/main" val="0"/>
                        </a:ext>
                      </a:extLst>
                    </a:blip>
                    <a:srcRect/>
                    <a:stretch/>
                  </p:blipFill>
                  <p:spPr>
                    <a:xfrm>
                      <a:off x="12053139" y="7366546"/>
                      <a:ext cx="530661" cy="573074"/>
                    </a:xfrm>
                    <a:prstGeom prst="rect">
                      <a:avLst/>
                    </a:prstGeom>
                  </p:spPr>
                </p:pic>
                <p:pic>
                  <p:nvPicPr>
                    <p:cNvPr id="456" name="Picture 455">
                      <a:extLst>
                        <a:ext uri="{FF2B5EF4-FFF2-40B4-BE49-F238E27FC236}">
                          <a16:creationId xmlns:a16="http://schemas.microsoft.com/office/drawing/2014/main" xmlns="" id="{36A4A438-160C-4F57-ABA9-2D5277CAC7C4}"/>
                        </a:ext>
                      </a:extLst>
                    </p:cNvPr>
                    <p:cNvPicPr>
                      <a:picLocks noChangeAspect="1"/>
                    </p:cNvPicPr>
                    <p:nvPr/>
                  </p:nvPicPr>
                  <p:blipFill rotWithShape="1">
                    <a:blip r:embed="rId85" cstate="print">
                      <a:extLst>
                        <a:ext uri="{28A0092B-C50C-407E-A947-70E740481C1C}">
                          <a14:useLocalDpi xmlns:a14="http://schemas.microsoft.com/office/drawing/2010/main" val="0"/>
                        </a:ext>
                      </a:extLst>
                    </a:blip>
                    <a:srcRect/>
                    <a:stretch/>
                  </p:blipFill>
                  <p:spPr>
                    <a:xfrm>
                      <a:off x="12997286" y="7366546"/>
                      <a:ext cx="522822" cy="573074"/>
                    </a:xfrm>
                    <a:prstGeom prst="rect">
                      <a:avLst/>
                    </a:prstGeom>
                  </p:spPr>
                </p:pic>
                <p:pic>
                  <p:nvPicPr>
                    <p:cNvPr id="457" name="Picture 456">
                      <a:extLst>
                        <a:ext uri="{FF2B5EF4-FFF2-40B4-BE49-F238E27FC236}">
                          <a16:creationId xmlns:a16="http://schemas.microsoft.com/office/drawing/2014/main" xmlns="" id="{A6766CD1-9925-4BDB-9177-72632E700609}"/>
                        </a:ext>
                      </a:extLst>
                    </p:cNvPr>
                    <p:cNvPicPr>
                      <a:picLocks noChangeAspect="1"/>
                    </p:cNvPicPr>
                    <p:nvPr/>
                  </p:nvPicPr>
                  <p:blipFill rotWithShape="1">
                    <a:blip r:embed="rId86" cstate="print">
                      <a:extLst>
                        <a:ext uri="{28A0092B-C50C-407E-A947-70E740481C1C}">
                          <a14:useLocalDpi xmlns:a14="http://schemas.microsoft.com/office/drawing/2010/main" val="0"/>
                        </a:ext>
                      </a:extLst>
                    </a:blip>
                    <a:srcRect/>
                    <a:stretch/>
                  </p:blipFill>
                  <p:spPr>
                    <a:xfrm>
                      <a:off x="13465910" y="7366546"/>
                      <a:ext cx="521553" cy="573074"/>
                    </a:xfrm>
                    <a:prstGeom prst="rect">
                      <a:avLst/>
                    </a:prstGeom>
                  </p:spPr>
                </p:pic>
              </p:grpSp>
            </p:grpSp>
            <p:grpSp>
              <p:nvGrpSpPr>
                <p:cNvPr id="447" name="Group 446">
                  <a:extLst>
                    <a:ext uri="{FF2B5EF4-FFF2-40B4-BE49-F238E27FC236}">
                      <a16:creationId xmlns:a16="http://schemas.microsoft.com/office/drawing/2014/main" xmlns="" id="{104D35B4-C2D2-49D3-8CB3-68B45CFFB695}"/>
                    </a:ext>
                  </a:extLst>
                </p:cNvPr>
                <p:cNvGrpSpPr/>
                <p:nvPr/>
              </p:nvGrpSpPr>
              <p:grpSpPr>
                <a:xfrm>
                  <a:off x="2008682" y="3185912"/>
                  <a:ext cx="329514" cy="79848"/>
                  <a:chOff x="6660452" y="3094221"/>
                  <a:chExt cx="188672" cy="45719"/>
                </a:xfrm>
              </p:grpSpPr>
              <p:sp>
                <p:nvSpPr>
                  <p:cNvPr id="449" name="Oval 448">
                    <a:extLst>
                      <a:ext uri="{FF2B5EF4-FFF2-40B4-BE49-F238E27FC236}">
                        <a16:creationId xmlns:a16="http://schemas.microsoft.com/office/drawing/2014/main" xmlns="" id="{33F80069-EC6E-4F77-9D72-901E08D647DE}"/>
                      </a:ext>
                    </a:extLst>
                  </p:cNvPr>
                  <p:cNvSpPr/>
                  <p:nvPr/>
                </p:nvSpPr>
                <p:spPr bwMode="auto">
                  <a:xfrm>
                    <a:off x="6660452"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0" name="Oval 449">
                    <a:extLst>
                      <a:ext uri="{FF2B5EF4-FFF2-40B4-BE49-F238E27FC236}">
                        <a16:creationId xmlns:a16="http://schemas.microsoft.com/office/drawing/2014/main" xmlns="" id="{C985AB52-3E16-4370-BECF-111FCC991737}"/>
                      </a:ext>
                    </a:extLst>
                  </p:cNvPr>
                  <p:cNvSpPr/>
                  <p:nvPr/>
                </p:nvSpPr>
                <p:spPr bwMode="auto">
                  <a:xfrm>
                    <a:off x="6731928"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sp>
                <p:nvSpPr>
                  <p:cNvPr id="451" name="Oval 450">
                    <a:extLst>
                      <a:ext uri="{FF2B5EF4-FFF2-40B4-BE49-F238E27FC236}">
                        <a16:creationId xmlns:a16="http://schemas.microsoft.com/office/drawing/2014/main" xmlns="" id="{F7719C2D-BCC3-4AD3-95FE-35E45ACF557C}"/>
                      </a:ext>
                    </a:extLst>
                  </p:cNvPr>
                  <p:cNvSpPr/>
                  <p:nvPr/>
                </p:nvSpPr>
                <p:spPr bwMode="auto">
                  <a:xfrm>
                    <a:off x="6803404" y="3094221"/>
                    <a:ext cx="45720" cy="45719"/>
                  </a:xfrm>
                  <a:prstGeom prst="ellipse">
                    <a:avLst/>
                  </a:prstGeom>
                  <a:solidFill>
                    <a:sysClr val="windowText" lastClr="000000">
                      <a:lumMod val="65000"/>
                      <a:lumOff val="35000"/>
                    </a:sysClr>
                  </a:solidFill>
                  <a:ln w="9525" cap="flat" cmpd="sng" algn="ctr">
                    <a:noFill/>
                    <a:prstDash val="solid"/>
                    <a:headEnd type="none" w="med" len="med"/>
                    <a:tailEnd type="none" w="med" len="med"/>
                  </a:ln>
                  <a:effectLst/>
                </p:spPr>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marL="0" marR="0" lvl="0" indent="0" algn="r" defTabSz="932293" rtl="0" eaLnBrk="1" fontAlgn="base" latinLnBrk="0" hangingPunct="1">
                      <a:lnSpc>
                        <a:spcPct val="90000"/>
                      </a:lnSpc>
                      <a:spcBef>
                        <a:spcPct val="0"/>
                      </a:spcBef>
                      <a:spcAft>
                        <a:spcPct val="0"/>
                      </a:spcAft>
                      <a:buClrTx/>
                      <a:buSzTx/>
                      <a:buFontTx/>
                      <a:buNone/>
                      <a:tabLst/>
                      <a:defRPr/>
                    </a:pPr>
                    <a:endParaRPr kumimoji="0" lang="en-US" sz="3600" b="0" i="0" u="none" strike="noStrike" kern="0" cap="none" spc="0" normalizeH="0" baseline="0" noProof="0" err="1">
                      <a:ln>
                        <a:noFill/>
                      </a:ln>
                      <a:gradFill>
                        <a:gsLst>
                          <a:gs pos="0">
                            <a:srgbClr val="FFFFFF"/>
                          </a:gs>
                          <a:gs pos="100000">
                            <a:srgbClr val="FFFFFF"/>
                          </a:gs>
                        </a:gsLst>
                        <a:lin ang="5400000" scaled="0"/>
                      </a:gradFill>
                      <a:effectLst/>
                      <a:uLnTx/>
                      <a:uFillTx/>
                      <a:latin typeface="Calibri" panose="020F0502020204030204"/>
                      <a:ea typeface="Segoe UI" pitchFamily="34" charset="0"/>
                      <a:cs typeface="Segoe UI" pitchFamily="34" charset="0"/>
                    </a:endParaRPr>
                  </a:p>
                </p:txBody>
              </p:sp>
            </p:grpSp>
            <p:pic>
              <p:nvPicPr>
                <p:cNvPr id="448" name="Picture 447">
                  <a:hlinkClick r:id="rId87"/>
                  <a:extLst>
                    <a:ext uri="{FF2B5EF4-FFF2-40B4-BE49-F238E27FC236}">
                      <a16:creationId xmlns:a16="http://schemas.microsoft.com/office/drawing/2014/main" xmlns="" id="{17166133-804B-46FE-904C-E72A5D9469CE}"/>
                    </a:ext>
                  </a:extLst>
                </p:cNvPr>
                <p:cNvPicPr>
                  <a:picLocks noChangeAspect="1"/>
                </p:cNvPicPr>
                <p:nvPr/>
              </p:nvPicPr>
              <p:blipFill>
                <a:blip r:embed="rId88" cstate="print">
                  <a:extLst>
                    <a:ext uri="{28A0092B-C50C-407E-A947-70E740481C1C}">
                      <a14:useLocalDpi xmlns:a14="http://schemas.microsoft.com/office/drawing/2010/main" val="0"/>
                    </a:ext>
                  </a:extLst>
                </a:blip>
                <a:stretch>
                  <a:fillRect/>
                </a:stretch>
              </p:blipFill>
              <p:spPr>
                <a:xfrm>
                  <a:off x="1670366" y="3017516"/>
                  <a:ext cx="252081" cy="252081"/>
                </a:xfrm>
                <a:prstGeom prst="rect">
                  <a:avLst/>
                </a:prstGeom>
              </p:spPr>
            </p:pic>
          </p:grpSp>
          <p:grpSp>
            <p:nvGrpSpPr>
              <p:cNvPr id="434" name="Group 433">
                <a:extLst>
                  <a:ext uri="{FF2B5EF4-FFF2-40B4-BE49-F238E27FC236}">
                    <a16:creationId xmlns:a16="http://schemas.microsoft.com/office/drawing/2014/main" xmlns="" id="{E95B28E2-BAB3-429C-A188-14DD468744B0}"/>
                  </a:ext>
                </a:extLst>
              </p:cNvPr>
              <p:cNvGrpSpPr/>
              <p:nvPr/>
            </p:nvGrpSpPr>
            <p:grpSpPr bwMode="black">
              <a:xfrm>
                <a:off x="11508873" y="4239626"/>
                <a:ext cx="75077" cy="45719"/>
                <a:chOff x="10387012" y="4179358"/>
                <a:chExt cx="974726" cy="593725"/>
              </a:xfrm>
              <a:solidFill>
                <a:schemeClr val="tx1"/>
              </a:solidFill>
            </p:grpSpPr>
            <p:sp>
              <p:nvSpPr>
                <p:cNvPr id="441" name="Freeform 26">
                  <a:extLst>
                    <a:ext uri="{FF2B5EF4-FFF2-40B4-BE49-F238E27FC236}">
                      <a16:creationId xmlns:a16="http://schemas.microsoft.com/office/drawing/2014/main" xmlns="" id="{EC75553C-B756-47E1-BFC7-6827656FB68B}"/>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2" name="Freeform 27">
                  <a:extLst>
                    <a:ext uri="{FF2B5EF4-FFF2-40B4-BE49-F238E27FC236}">
                      <a16:creationId xmlns:a16="http://schemas.microsoft.com/office/drawing/2014/main" xmlns="" id="{14B79CD0-3A15-4982-9EBD-6B1E6E369F4B}"/>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3" name="Freeform 28">
                  <a:extLst>
                    <a:ext uri="{FF2B5EF4-FFF2-40B4-BE49-F238E27FC236}">
                      <a16:creationId xmlns:a16="http://schemas.microsoft.com/office/drawing/2014/main" xmlns="" id="{42B65D42-81D3-4669-BECF-B3386D3DA569}"/>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4" name="Freeform 29">
                  <a:extLst>
                    <a:ext uri="{FF2B5EF4-FFF2-40B4-BE49-F238E27FC236}">
                      <a16:creationId xmlns:a16="http://schemas.microsoft.com/office/drawing/2014/main" xmlns="" id="{DB116D4F-A86B-4238-A9C6-5747C05B43A9}"/>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5" name="Freeform 30">
                  <a:extLst>
                    <a:ext uri="{FF2B5EF4-FFF2-40B4-BE49-F238E27FC236}">
                      <a16:creationId xmlns:a16="http://schemas.microsoft.com/office/drawing/2014/main" xmlns="" id="{1B7386EC-1A9E-4A3C-857A-977B4152CAF6}"/>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nvGrpSpPr>
              <p:cNvPr id="435" name="Group 434">
                <a:extLst>
                  <a:ext uri="{FF2B5EF4-FFF2-40B4-BE49-F238E27FC236}">
                    <a16:creationId xmlns:a16="http://schemas.microsoft.com/office/drawing/2014/main" xmlns="" id="{72360254-D815-4DD5-B20F-FBFBC4360B1B}"/>
                  </a:ext>
                </a:extLst>
              </p:cNvPr>
              <p:cNvGrpSpPr/>
              <p:nvPr/>
            </p:nvGrpSpPr>
            <p:grpSpPr bwMode="black">
              <a:xfrm>
                <a:off x="11638296" y="4235799"/>
                <a:ext cx="75077" cy="45719"/>
                <a:chOff x="10387012" y="4179358"/>
                <a:chExt cx="974726" cy="593725"/>
              </a:xfrm>
              <a:solidFill>
                <a:schemeClr val="tx1"/>
              </a:solidFill>
            </p:grpSpPr>
            <p:sp>
              <p:nvSpPr>
                <p:cNvPr id="436" name="Freeform 26">
                  <a:extLst>
                    <a:ext uri="{FF2B5EF4-FFF2-40B4-BE49-F238E27FC236}">
                      <a16:creationId xmlns:a16="http://schemas.microsoft.com/office/drawing/2014/main" xmlns="" id="{43E971B2-CE20-4717-8338-630B5AEFD172}"/>
                    </a:ext>
                  </a:extLst>
                </p:cNvPr>
                <p:cNvSpPr>
                  <a:spLocks/>
                </p:cNvSpPr>
                <p:nvPr/>
              </p:nvSpPr>
              <p:spPr bwMode="black">
                <a:xfrm>
                  <a:off x="10506075" y="4258733"/>
                  <a:ext cx="706438" cy="514350"/>
                </a:xfrm>
                <a:custGeom>
                  <a:avLst/>
                  <a:gdLst>
                    <a:gd name="T0" fmla="*/ 183 w 188"/>
                    <a:gd name="T1" fmla="*/ 84 h 137"/>
                    <a:gd name="T2" fmla="*/ 104 w 188"/>
                    <a:gd name="T3" fmla="*/ 27 h 137"/>
                    <a:gd name="T4" fmla="*/ 86 w 188"/>
                    <a:gd name="T5" fmla="*/ 19 h 137"/>
                    <a:gd name="T6" fmla="*/ 59 w 188"/>
                    <a:gd name="T7" fmla="*/ 34 h 137"/>
                    <a:gd name="T8" fmla="*/ 56 w 188"/>
                    <a:gd name="T9" fmla="*/ 36 h 137"/>
                    <a:gd name="T10" fmla="*/ 43 w 188"/>
                    <a:gd name="T11" fmla="*/ 38 h 137"/>
                    <a:gd name="T12" fmla="*/ 43 w 188"/>
                    <a:gd name="T13" fmla="*/ 38 h 137"/>
                    <a:gd name="T14" fmla="*/ 26 w 188"/>
                    <a:gd name="T15" fmla="*/ 27 h 137"/>
                    <a:gd name="T16" fmla="*/ 24 w 188"/>
                    <a:gd name="T17" fmla="*/ 14 h 137"/>
                    <a:gd name="T18" fmla="*/ 31 w 188"/>
                    <a:gd name="T19" fmla="*/ 0 h 137"/>
                    <a:gd name="T20" fmla="*/ 21 w 188"/>
                    <a:gd name="T21" fmla="*/ 0 h 137"/>
                    <a:gd name="T22" fmla="*/ 1 w 188"/>
                    <a:gd name="T23" fmla="*/ 79 h 137"/>
                    <a:gd name="T24" fmla="*/ 4 w 188"/>
                    <a:gd name="T25" fmla="*/ 80 h 137"/>
                    <a:gd name="T26" fmla="*/ 16 w 188"/>
                    <a:gd name="T27" fmla="*/ 70 h 137"/>
                    <a:gd name="T28" fmla="*/ 22 w 188"/>
                    <a:gd name="T29" fmla="*/ 70 h 137"/>
                    <a:gd name="T30" fmla="*/ 32 w 188"/>
                    <a:gd name="T31" fmla="*/ 74 h 137"/>
                    <a:gd name="T32" fmla="*/ 43 w 188"/>
                    <a:gd name="T33" fmla="*/ 72 h 137"/>
                    <a:gd name="T34" fmla="*/ 44 w 188"/>
                    <a:gd name="T35" fmla="*/ 72 h 137"/>
                    <a:gd name="T36" fmla="*/ 53 w 188"/>
                    <a:gd name="T37" fmla="*/ 76 h 137"/>
                    <a:gd name="T38" fmla="*/ 65 w 188"/>
                    <a:gd name="T39" fmla="*/ 74 h 137"/>
                    <a:gd name="T40" fmla="*/ 67 w 188"/>
                    <a:gd name="T41" fmla="*/ 74 h 137"/>
                    <a:gd name="T42" fmla="*/ 80 w 188"/>
                    <a:gd name="T43" fmla="*/ 88 h 137"/>
                    <a:gd name="T44" fmla="*/ 83 w 188"/>
                    <a:gd name="T45" fmla="*/ 88 h 137"/>
                    <a:gd name="T46" fmla="*/ 85 w 188"/>
                    <a:gd name="T47" fmla="*/ 89 h 137"/>
                    <a:gd name="T48" fmla="*/ 99 w 188"/>
                    <a:gd name="T49" fmla="*/ 108 h 137"/>
                    <a:gd name="T50" fmla="*/ 99 w 188"/>
                    <a:gd name="T51" fmla="*/ 110 h 137"/>
                    <a:gd name="T52" fmla="*/ 96 w 188"/>
                    <a:gd name="T53" fmla="*/ 124 h 137"/>
                    <a:gd name="T54" fmla="*/ 114 w 188"/>
                    <a:gd name="T55" fmla="*/ 137 h 137"/>
                    <a:gd name="T56" fmla="*/ 123 w 188"/>
                    <a:gd name="T57" fmla="*/ 132 h 137"/>
                    <a:gd name="T58" fmla="*/ 124 w 188"/>
                    <a:gd name="T59" fmla="*/ 124 h 137"/>
                    <a:gd name="T60" fmla="*/ 108 w 188"/>
                    <a:gd name="T61" fmla="*/ 112 h 137"/>
                    <a:gd name="T62" fmla="*/ 107 w 188"/>
                    <a:gd name="T63" fmla="*/ 109 h 137"/>
                    <a:gd name="T64" fmla="*/ 110 w 188"/>
                    <a:gd name="T65" fmla="*/ 109 h 137"/>
                    <a:gd name="T66" fmla="*/ 136 w 188"/>
                    <a:gd name="T67" fmla="*/ 127 h 137"/>
                    <a:gd name="T68" fmla="*/ 145 w 188"/>
                    <a:gd name="T69" fmla="*/ 123 h 137"/>
                    <a:gd name="T70" fmla="*/ 147 w 188"/>
                    <a:gd name="T71" fmla="*/ 114 h 137"/>
                    <a:gd name="T72" fmla="*/ 117 w 188"/>
                    <a:gd name="T73" fmla="*/ 93 h 137"/>
                    <a:gd name="T74" fmla="*/ 117 w 188"/>
                    <a:gd name="T75" fmla="*/ 90 h 137"/>
                    <a:gd name="T76" fmla="*/ 120 w 188"/>
                    <a:gd name="T77" fmla="*/ 89 h 137"/>
                    <a:gd name="T78" fmla="*/ 156 w 188"/>
                    <a:gd name="T79" fmla="*/ 116 h 137"/>
                    <a:gd name="T80" fmla="*/ 165 w 188"/>
                    <a:gd name="T81" fmla="*/ 111 h 137"/>
                    <a:gd name="T82" fmla="*/ 167 w 188"/>
                    <a:gd name="T83" fmla="*/ 102 h 137"/>
                    <a:gd name="T84" fmla="*/ 137 w 188"/>
                    <a:gd name="T85" fmla="*/ 81 h 137"/>
                    <a:gd name="T86" fmla="*/ 136 w 188"/>
                    <a:gd name="T87" fmla="*/ 78 h 137"/>
                    <a:gd name="T88" fmla="*/ 139 w 188"/>
                    <a:gd name="T89" fmla="*/ 77 h 137"/>
                    <a:gd name="T90" fmla="*/ 176 w 188"/>
                    <a:gd name="T91" fmla="*/ 104 h 137"/>
                    <a:gd name="T92" fmla="*/ 185 w 188"/>
                    <a:gd name="T93" fmla="*/ 99 h 137"/>
                    <a:gd name="T94" fmla="*/ 183 w 188"/>
                    <a:gd name="T95" fmla="*/ 84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88" h="137">
                      <a:moveTo>
                        <a:pt x="183" y="84"/>
                      </a:moveTo>
                      <a:cubicBezTo>
                        <a:pt x="104" y="27"/>
                        <a:pt x="104" y="27"/>
                        <a:pt x="104" y="27"/>
                      </a:cubicBezTo>
                      <a:cubicBezTo>
                        <a:pt x="86" y="19"/>
                        <a:pt x="86" y="19"/>
                        <a:pt x="86" y="19"/>
                      </a:cubicBezTo>
                      <a:cubicBezTo>
                        <a:pt x="59" y="34"/>
                        <a:pt x="59" y="34"/>
                        <a:pt x="59" y="34"/>
                      </a:cubicBezTo>
                      <a:cubicBezTo>
                        <a:pt x="56" y="36"/>
                        <a:pt x="56" y="36"/>
                        <a:pt x="56" y="36"/>
                      </a:cubicBezTo>
                      <a:cubicBezTo>
                        <a:pt x="52" y="38"/>
                        <a:pt x="47" y="39"/>
                        <a:pt x="43" y="38"/>
                      </a:cubicBezTo>
                      <a:cubicBezTo>
                        <a:pt x="43" y="38"/>
                        <a:pt x="43" y="38"/>
                        <a:pt x="43" y="38"/>
                      </a:cubicBezTo>
                      <a:cubicBezTo>
                        <a:pt x="36" y="38"/>
                        <a:pt x="30" y="34"/>
                        <a:pt x="26" y="27"/>
                      </a:cubicBezTo>
                      <a:cubicBezTo>
                        <a:pt x="24" y="23"/>
                        <a:pt x="23" y="19"/>
                        <a:pt x="24" y="14"/>
                      </a:cubicBezTo>
                      <a:cubicBezTo>
                        <a:pt x="24" y="9"/>
                        <a:pt x="27" y="4"/>
                        <a:pt x="31" y="0"/>
                      </a:cubicBezTo>
                      <a:cubicBezTo>
                        <a:pt x="25" y="0"/>
                        <a:pt x="21" y="0"/>
                        <a:pt x="21" y="0"/>
                      </a:cubicBezTo>
                      <a:cubicBezTo>
                        <a:pt x="21" y="0"/>
                        <a:pt x="0" y="40"/>
                        <a:pt x="1" y="79"/>
                      </a:cubicBezTo>
                      <a:cubicBezTo>
                        <a:pt x="4" y="80"/>
                        <a:pt x="4" y="80"/>
                        <a:pt x="4" y="80"/>
                      </a:cubicBezTo>
                      <a:cubicBezTo>
                        <a:pt x="6" y="75"/>
                        <a:pt x="10" y="72"/>
                        <a:pt x="16" y="70"/>
                      </a:cubicBezTo>
                      <a:cubicBezTo>
                        <a:pt x="18" y="70"/>
                        <a:pt x="20" y="70"/>
                        <a:pt x="22" y="70"/>
                      </a:cubicBezTo>
                      <a:cubicBezTo>
                        <a:pt x="25" y="70"/>
                        <a:pt x="29" y="72"/>
                        <a:pt x="32" y="74"/>
                      </a:cubicBezTo>
                      <a:cubicBezTo>
                        <a:pt x="35" y="72"/>
                        <a:pt x="39" y="71"/>
                        <a:pt x="43" y="72"/>
                      </a:cubicBezTo>
                      <a:cubicBezTo>
                        <a:pt x="43" y="72"/>
                        <a:pt x="44" y="72"/>
                        <a:pt x="44" y="72"/>
                      </a:cubicBezTo>
                      <a:cubicBezTo>
                        <a:pt x="48" y="72"/>
                        <a:pt x="51" y="74"/>
                        <a:pt x="53" y="76"/>
                      </a:cubicBezTo>
                      <a:cubicBezTo>
                        <a:pt x="56" y="74"/>
                        <a:pt x="60" y="73"/>
                        <a:pt x="65" y="74"/>
                      </a:cubicBezTo>
                      <a:cubicBezTo>
                        <a:pt x="65" y="74"/>
                        <a:pt x="66" y="74"/>
                        <a:pt x="67" y="74"/>
                      </a:cubicBezTo>
                      <a:cubicBezTo>
                        <a:pt x="74" y="76"/>
                        <a:pt x="79" y="81"/>
                        <a:pt x="80" y="88"/>
                      </a:cubicBezTo>
                      <a:cubicBezTo>
                        <a:pt x="81" y="88"/>
                        <a:pt x="82" y="88"/>
                        <a:pt x="83" y="88"/>
                      </a:cubicBezTo>
                      <a:cubicBezTo>
                        <a:pt x="84" y="88"/>
                        <a:pt x="84" y="88"/>
                        <a:pt x="85" y="89"/>
                      </a:cubicBezTo>
                      <a:cubicBezTo>
                        <a:pt x="94" y="91"/>
                        <a:pt x="100" y="99"/>
                        <a:pt x="99" y="108"/>
                      </a:cubicBezTo>
                      <a:cubicBezTo>
                        <a:pt x="99" y="109"/>
                        <a:pt x="99" y="110"/>
                        <a:pt x="99" y="110"/>
                      </a:cubicBezTo>
                      <a:cubicBezTo>
                        <a:pt x="96" y="124"/>
                        <a:pt x="96" y="124"/>
                        <a:pt x="96" y="124"/>
                      </a:cubicBezTo>
                      <a:cubicBezTo>
                        <a:pt x="114" y="137"/>
                        <a:pt x="114" y="137"/>
                        <a:pt x="114" y="137"/>
                      </a:cubicBezTo>
                      <a:cubicBezTo>
                        <a:pt x="117" y="137"/>
                        <a:pt x="120" y="135"/>
                        <a:pt x="123" y="132"/>
                      </a:cubicBezTo>
                      <a:cubicBezTo>
                        <a:pt x="124" y="130"/>
                        <a:pt x="125" y="127"/>
                        <a:pt x="124" y="124"/>
                      </a:cubicBezTo>
                      <a:cubicBezTo>
                        <a:pt x="108" y="112"/>
                        <a:pt x="108" y="112"/>
                        <a:pt x="108" y="112"/>
                      </a:cubicBezTo>
                      <a:cubicBezTo>
                        <a:pt x="107" y="111"/>
                        <a:pt x="107" y="110"/>
                        <a:pt x="107" y="109"/>
                      </a:cubicBezTo>
                      <a:cubicBezTo>
                        <a:pt x="108" y="108"/>
                        <a:pt x="109" y="108"/>
                        <a:pt x="110" y="109"/>
                      </a:cubicBezTo>
                      <a:cubicBezTo>
                        <a:pt x="136" y="127"/>
                        <a:pt x="136" y="127"/>
                        <a:pt x="136" y="127"/>
                      </a:cubicBezTo>
                      <a:cubicBezTo>
                        <a:pt x="140" y="127"/>
                        <a:pt x="143" y="126"/>
                        <a:pt x="145" y="123"/>
                      </a:cubicBezTo>
                      <a:cubicBezTo>
                        <a:pt x="147" y="120"/>
                        <a:pt x="147" y="117"/>
                        <a:pt x="147" y="114"/>
                      </a:cubicBezTo>
                      <a:cubicBezTo>
                        <a:pt x="117" y="93"/>
                        <a:pt x="117" y="93"/>
                        <a:pt x="117" y="93"/>
                      </a:cubicBezTo>
                      <a:cubicBezTo>
                        <a:pt x="116" y="92"/>
                        <a:pt x="116" y="91"/>
                        <a:pt x="117" y="90"/>
                      </a:cubicBezTo>
                      <a:cubicBezTo>
                        <a:pt x="117" y="89"/>
                        <a:pt x="119" y="89"/>
                        <a:pt x="120" y="89"/>
                      </a:cubicBezTo>
                      <a:cubicBezTo>
                        <a:pt x="156" y="116"/>
                        <a:pt x="156" y="116"/>
                        <a:pt x="156" y="116"/>
                      </a:cubicBezTo>
                      <a:cubicBezTo>
                        <a:pt x="159" y="116"/>
                        <a:pt x="163" y="114"/>
                        <a:pt x="165" y="111"/>
                      </a:cubicBezTo>
                      <a:cubicBezTo>
                        <a:pt x="167" y="108"/>
                        <a:pt x="167" y="105"/>
                        <a:pt x="167" y="102"/>
                      </a:cubicBezTo>
                      <a:cubicBezTo>
                        <a:pt x="137" y="81"/>
                        <a:pt x="137" y="81"/>
                        <a:pt x="137" y="81"/>
                      </a:cubicBezTo>
                      <a:cubicBezTo>
                        <a:pt x="136" y="80"/>
                        <a:pt x="136" y="79"/>
                        <a:pt x="136" y="78"/>
                      </a:cubicBezTo>
                      <a:cubicBezTo>
                        <a:pt x="137" y="77"/>
                        <a:pt x="138" y="76"/>
                        <a:pt x="139" y="77"/>
                      </a:cubicBezTo>
                      <a:cubicBezTo>
                        <a:pt x="176" y="104"/>
                        <a:pt x="176" y="104"/>
                        <a:pt x="176" y="104"/>
                      </a:cubicBezTo>
                      <a:cubicBezTo>
                        <a:pt x="180" y="104"/>
                        <a:pt x="183" y="102"/>
                        <a:pt x="185" y="99"/>
                      </a:cubicBezTo>
                      <a:cubicBezTo>
                        <a:pt x="188" y="94"/>
                        <a:pt x="187" y="87"/>
                        <a:pt x="183" y="84"/>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7" name="Freeform 27">
                  <a:extLst>
                    <a:ext uri="{FF2B5EF4-FFF2-40B4-BE49-F238E27FC236}">
                      <a16:creationId xmlns:a16="http://schemas.microsoft.com/office/drawing/2014/main" xmlns="" id="{B28FF8D2-0B63-439A-8561-1E73359FFAF7}"/>
                    </a:ext>
                  </a:extLst>
                </p:cNvPr>
                <p:cNvSpPr>
                  <a:spLocks/>
                </p:cNvSpPr>
                <p:nvPr/>
              </p:nvSpPr>
              <p:spPr bwMode="black">
                <a:xfrm>
                  <a:off x="10615612" y="4179358"/>
                  <a:ext cx="657225" cy="376238"/>
                </a:xfrm>
                <a:custGeom>
                  <a:avLst/>
                  <a:gdLst>
                    <a:gd name="T0" fmla="*/ 127 w 175"/>
                    <a:gd name="T1" fmla="*/ 31 h 100"/>
                    <a:gd name="T2" fmla="*/ 119 w 175"/>
                    <a:gd name="T3" fmla="*/ 28 h 100"/>
                    <a:gd name="T4" fmla="*/ 62 w 175"/>
                    <a:gd name="T5" fmla="*/ 2 h 100"/>
                    <a:gd name="T6" fmla="*/ 49 w 175"/>
                    <a:gd name="T7" fmla="*/ 3 h 100"/>
                    <a:gd name="T8" fmla="*/ 26 w 175"/>
                    <a:gd name="T9" fmla="*/ 16 h 100"/>
                    <a:gd name="T10" fmla="*/ 9 w 175"/>
                    <a:gd name="T11" fmla="*/ 25 h 100"/>
                    <a:gd name="T12" fmla="*/ 4 w 175"/>
                    <a:gd name="T13" fmla="*/ 45 h 100"/>
                    <a:gd name="T14" fmla="*/ 15 w 175"/>
                    <a:gd name="T15" fmla="*/ 52 h 100"/>
                    <a:gd name="T16" fmla="*/ 23 w 175"/>
                    <a:gd name="T17" fmla="*/ 50 h 100"/>
                    <a:gd name="T18" fmla="*/ 23 w 175"/>
                    <a:gd name="T19" fmla="*/ 50 h 100"/>
                    <a:gd name="T20" fmla="*/ 57 w 175"/>
                    <a:gd name="T21" fmla="*/ 32 h 100"/>
                    <a:gd name="T22" fmla="*/ 79 w 175"/>
                    <a:gd name="T23" fmla="*/ 42 h 100"/>
                    <a:gd name="T24" fmla="*/ 109 w 175"/>
                    <a:gd name="T25" fmla="*/ 64 h 100"/>
                    <a:gd name="T26" fmla="*/ 158 w 175"/>
                    <a:gd name="T27" fmla="*/ 99 h 100"/>
                    <a:gd name="T28" fmla="*/ 159 w 175"/>
                    <a:gd name="T29" fmla="*/ 100 h 100"/>
                    <a:gd name="T30" fmla="*/ 173 w 175"/>
                    <a:gd name="T31" fmla="*/ 97 h 100"/>
                    <a:gd name="T32" fmla="*/ 154 w 175"/>
                    <a:gd name="T33" fmla="*/ 29 h 100"/>
                    <a:gd name="T34" fmla="*/ 127 w 175"/>
                    <a:gd name="T35" fmla="*/ 3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75" h="100">
                      <a:moveTo>
                        <a:pt x="127" y="31"/>
                      </a:moveTo>
                      <a:cubicBezTo>
                        <a:pt x="125" y="31"/>
                        <a:pt x="122" y="30"/>
                        <a:pt x="119" y="28"/>
                      </a:cubicBezTo>
                      <a:cubicBezTo>
                        <a:pt x="62" y="2"/>
                        <a:pt x="62" y="2"/>
                        <a:pt x="62" y="2"/>
                      </a:cubicBezTo>
                      <a:cubicBezTo>
                        <a:pt x="58" y="0"/>
                        <a:pt x="53" y="1"/>
                        <a:pt x="49" y="3"/>
                      </a:cubicBezTo>
                      <a:cubicBezTo>
                        <a:pt x="26" y="16"/>
                        <a:pt x="26" y="16"/>
                        <a:pt x="26" y="16"/>
                      </a:cubicBezTo>
                      <a:cubicBezTo>
                        <a:pt x="9" y="25"/>
                        <a:pt x="9" y="25"/>
                        <a:pt x="9" y="25"/>
                      </a:cubicBezTo>
                      <a:cubicBezTo>
                        <a:pt x="2" y="29"/>
                        <a:pt x="0" y="38"/>
                        <a:pt x="4" y="45"/>
                      </a:cubicBezTo>
                      <a:cubicBezTo>
                        <a:pt x="6" y="49"/>
                        <a:pt x="10" y="52"/>
                        <a:pt x="15" y="52"/>
                      </a:cubicBezTo>
                      <a:cubicBezTo>
                        <a:pt x="18" y="52"/>
                        <a:pt x="21" y="52"/>
                        <a:pt x="23" y="50"/>
                      </a:cubicBezTo>
                      <a:cubicBezTo>
                        <a:pt x="23" y="50"/>
                        <a:pt x="23" y="50"/>
                        <a:pt x="23" y="50"/>
                      </a:cubicBezTo>
                      <a:cubicBezTo>
                        <a:pt x="57" y="32"/>
                        <a:pt x="57" y="32"/>
                        <a:pt x="57" y="32"/>
                      </a:cubicBezTo>
                      <a:cubicBezTo>
                        <a:pt x="79" y="42"/>
                        <a:pt x="79" y="42"/>
                        <a:pt x="79" y="42"/>
                      </a:cubicBezTo>
                      <a:cubicBezTo>
                        <a:pt x="109" y="64"/>
                        <a:pt x="109" y="64"/>
                        <a:pt x="109" y="64"/>
                      </a:cubicBezTo>
                      <a:cubicBezTo>
                        <a:pt x="158" y="99"/>
                        <a:pt x="158" y="99"/>
                        <a:pt x="158" y="99"/>
                      </a:cubicBezTo>
                      <a:cubicBezTo>
                        <a:pt x="158" y="99"/>
                        <a:pt x="159" y="100"/>
                        <a:pt x="159" y="100"/>
                      </a:cubicBezTo>
                      <a:cubicBezTo>
                        <a:pt x="173" y="97"/>
                        <a:pt x="173" y="97"/>
                        <a:pt x="173" y="97"/>
                      </a:cubicBezTo>
                      <a:cubicBezTo>
                        <a:pt x="175" y="51"/>
                        <a:pt x="154" y="29"/>
                        <a:pt x="154" y="29"/>
                      </a:cubicBezTo>
                      <a:cubicBezTo>
                        <a:pt x="154" y="29"/>
                        <a:pt x="133" y="33"/>
                        <a:pt x="127" y="31"/>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8" name="Freeform 28">
                  <a:extLst>
                    <a:ext uri="{FF2B5EF4-FFF2-40B4-BE49-F238E27FC236}">
                      <a16:creationId xmlns:a16="http://schemas.microsoft.com/office/drawing/2014/main" xmlns="" id="{7F39FA69-9BBD-4E6E-9C6B-D645FC47E99B}"/>
                    </a:ext>
                  </a:extLst>
                </p:cNvPr>
                <p:cNvSpPr>
                  <a:spLocks/>
                </p:cNvSpPr>
                <p:nvPr/>
              </p:nvSpPr>
              <p:spPr bwMode="black">
                <a:xfrm>
                  <a:off x="10536237" y="4544483"/>
                  <a:ext cx="319088" cy="220663"/>
                </a:xfrm>
                <a:custGeom>
                  <a:avLst/>
                  <a:gdLst>
                    <a:gd name="T0" fmla="*/ 76 w 85"/>
                    <a:gd name="T1" fmla="*/ 20 h 59"/>
                    <a:gd name="T2" fmla="*/ 64 w 85"/>
                    <a:gd name="T3" fmla="*/ 25 h 59"/>
                    <a:gd name="T4" fmla="*/ 65 w 85"/>
                    <a:gd name="T5" fmla="*/ 18 h 59"/>
                    <a:gd name="T6" fmla="*/ 57 w 85"/>
                    <a:gd name="T7" fmla="*/ 5 h 59"/>
                    <a:gd name="T8" fmla="*/ 44 w 85"/>
                    <a:gd name="T9" fmla="*/ 13 h 59"/>
                    <a:gd name="T10" fmla="*/ 44 w 85"/>
                    <a:gd name="T11" fmla="*/ 14 h 59"/>
                    <a:gd name="T12" fmla="*/ 35 w 85"/>
                    <a:gd name="T13" fmla="*/ 3 h 59"/>
                    <a:gd name="T14" fmla="*/ 23 w 85"/>
                    <a:gd name="T15" fmla="*/ 10 h 59"/>
                    <a:gd name="T16" fmla="*/ 23 w 85"/>
                    <a:gd name="T17" fmla="*/ 10 h 59"/>
                    <a:gd name="T18" fmla="*/ 10 w 85"/>
                    <a:gd name="T19" fmla="*/ 1 h 59"/>
                    <a:gd name="T20" fmla="*/ 1 w 85"/>
                    <a:gd name="T21" fmla="*/ 14 h 59"/>
                    <a:gd name="T22" fmla="*/ 4 w 85"/>
                    <a:gd name="T23" fmla="*/ 28 h 59"/>
                    <a:gd name="T24" fmla="*/ 14 w 85"/>
                    <a:gd name="T25" fmla="*/ 36 h 59"/>
                    <a:gd name="T26" fmla="*/ 17 w 85"/>
                    <a:gd name="T27" fmla="*/ 36 h 59"/>
                    <a:gd name="T28" fmla="*/ 19 w 85"/>
                    <a:gd name="T29" fmla="*/ 35 h 59"/>
                    <a:gd name="T30" fmla="*/ 27 w 85"/>
                    <a:gd name="T31" fmla="*/ 43 h 59"/>
                    <a:gd name="T32" fmla="*/ 28 w 85"/>
                    <a:gd name="T33" fmla="*/ 43 h 59"/>
                    <a:gd name="T34" fmla="*/ 39 w 85"/>
                    <a:gd name="T35" fmla="*/ 38 h 59"/>
                    <a:gd name="T36" fmla="*/ 38 w 85"/>
                    <a:gd name="T37" fmla="*/ 39 h 59"/>
                    <a:gd name="T38" fmla="*/ 47 w 85"/>
                    <a:gd name="T39" fmla="*/ 52 h 59"/>
                    <a:gd name="T40" fmla="*/ 48 w 85"/>
                    <a:gd name="T41" fmla="*/ 52 h 59"/>
                    <a:gd name="T42" fmla="*/ 58 w 85"/>
                    <a:gd name="T43" fmla="*/ 47 h 59"/>
                    <a:gd name="T44" fmla="*/ 67 w 85"/>
                    <a:gd name="T45" fmla="*/ 59 h 59"/>
                    <a:gd name="T46" fmla="*/ 68 w 85"/>
                    <a:gd name="T47" fmla="*/ 59 h 59"/>
                    <a:gd name="T48" fmla="*/ 80 w 85"/>
                    <a:gd name="T49" fmla="*/ 50 h 59"/>
                    <a:gd name="T50" fmla="*/ 84 w 85"/>
                    <a:gd name="T51" fmla="*/ 33 h 59"/>
                    <a:gd name="T52" fmla="*/ 76 w 85"/>
                    <a:gd name="T53" fmla="*/ 20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85" h="59">
                      <a:moveTo>
                        <a:pt x="76" y="20"/>
                      </a:moveTo>
                      <a:cubicBezTo>
                        <a:pt x="71" y="19"/>
                        <a:pt x="66" y="21"/>
                        <a:pt x="64" y="25"/>
                      </a:cubicBezTo>
                      <a:cubicBezTo>
                        <a:pt x="65" y="18"/>
                        <a:pt x="65" y="18"/>
                        <a:pt x="65" y="18"/>
                      </a:cubicBezTo>
                      <a:cubicBezTo>
                        <a:pt x="67" y="12"/>
                        <a:pt x="63" y="6"/>
                        <a:pt x="57" y="5"/>
                      </a:cubicBezTo>
                      <a:cubicBezTo>
                        <a:pt x="51" y="4"/>
                        <a:pt x="45" y="7"/>
                        <a:pt x="44" y="13"/>
                      </a:cubicBezTo>
                      <a:cubicBezTo>
                        <a:pt x="44" y="14"/>
                        <a:pt x="44" y="14"/>
                        <a:pt x="44" y="14"/>
                      </a:cubicBezTo>
                      <a:cubicBezTo>
                        <a:pt x="44" y="9"/>
                        <a:pt x="40" y="4"/>
                        <a:pt x="35" y="3"/>
                      </a:cubicBezTo>
                      <a:cubicBezTo>
                        <a:pt x="30" y="2"/>
                        <a:pt x="24" y="5"/>
                        <a:pt x="23" y="10"/>
                      </a:cubicBezTo>
                      <a:cubicBezTo>
                        <a:pt x="23" y="10"/>
                        <a:pt x="23" y="10"/>
                        <a:pt x="23" y="10"/>
                      </a:cubicBezTo>
                      <a:cubicBezTo>
                        <a:pt x="21" y="4"/>
                        <a:pt x="15" y="0"/>
                        <a:pt x="10" y="1"/>
                      </a:cubicBezTo>
                      <a:cubicBezTo>
                        <a:pt x="4" y="3"/>
                        <a:pt x="0" y="8"/>
                        <a:pt x="1" y="14"/>
                      </a:cubicBezTo>
                      <a:cubicBezTo>
                        <a:pt x="4" y="28"/>
                        <a:pt x="4" y="28"/>
                        <a:pt x="4" y="28"/>
                      </a:cubicBezTo>
                      <a:cubicBezTo>
                        <a:pt x="5" y="32"/>
                        <a:pt x="9" y="36"/>
                        <a:pt x="14" y="36"/>
                      </a:cubicBezTo>
                      <a:cubicBezTo>
                        <a:pt x="15" y="36"/>
                        <a:pt x="16" y="36"/>
                        <a:pt x="17" y="36"/>
                      </a:cubicBezTo>
                      <a:cubicBezTo>
                        <a:pt x="18" y="36"/>
                        <a:pt x="18" y="36"/>
                        <a:pt x="19" y="35"/>
                      </a:cubicBezTo>
                      <a:cubicBezTo>
                        <a:pt x="20" y="39"/>
                        <a:pt x="23" y="42"/>
                        <a:pt x="27" y="43"/>
                      </a:cubicBezTo>
                      <a:cubicBezTo>
                        <a:pt x="28" y="43"/>
                        <a:pt x="28" y="43"/>
                        <a:pt x="28" y="43"/>
                      </a:cubicBezTo>
                      <a:cubicBezTo>
                        <a:pt x="32" y="43"/>
                        <a:pt x="36" y="41"/>
                        <a:pt x="39" y="38"/>
                      </a:cubicBezTo>
                      <a:cubicBezTo>
                        <a:pt x="38" y="39"/>
                        <a:pt x="38" y="39"/>
                        <a:pt x="38" y="39"/>
                      </a:cubicBezTo>
                      <a:cubicBezTo>
                        <a:pt x="37" y="44"/>
                        <a:pt x="41" y="50"/>
                        <a:pt x="47" y="52"/>
                      </a:cubicBezTo>
                      <a:cubicBezTo>
                        <a:pt x="47" y="52"/>
                        <a:pt x="47" y="52"/>
                        <a:pt x="48" y="52"/>
                      </a:cubicBezTo>
                      <a:cubicBezTo>
                        <a:pt x="52" y="52"/>
                        <a:pt x="56" y="50"/>
                        <a:pt x="58" y="47"/>
                      </a:cubicBezTo>
                      <a:cubicBezTo>
                        <a:pt x="58" y="52"/>
                        <a:pt x="61" y="57"/>
                        <a:pt x="67" y="59"/>
                      </a:cubicBezTo>
                      <a:cubicBezTo>
                        <a:pt x="67" y="59"/>
                        <a:pt x="67" y="59"/>
                        <a:pt x="68" y="59"/>
                      </a:cubicBezTo>
                      <a:cubicBezTo>
                        <a:pt x="73" y="59"/>
                        <a:pt x="78" y="56"/>
                        <a:pt x="80" y="50"/>
                      </a:cubicBezTo>
                      <a:cubicBezTo>
                        <a:pt x="84" y="33"/>
                        <a:pt x="84" y="33"/>
                        <a:pt x="84" y="33"/>
                      </a:cubicBezTo>
                      <a:cubicBezTo>
                        <a:pt x="85" y="27"/>
                        <a:pt x="81" y="21"/>
                        <a:pt x="76" y="20"/>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39" name="Freeform 29">
                  <a:extLst>
                    <a:ext uri="{FF2B5EF4-FFF2-40B4-BE49-F238E27FC236}">
                      <a16:creationId xmlns:a16="http://schemas.microsoft.com/office/drawing/2014/main" xmlns="" id="{220EDCF2-4BE6-45F2-907F-D02824DD316C}"/>
                    </a:ext>
                  </a:extLst>
                </p:cNvPr>
                <p:cNvSpPr>
                  <a:spLocks/>
                </p:cNvSpPr>
                <p:nvPr/>
              </p:nvSpPr>
              <p:spPr bwMode="black">
                <a:xfrm>
                  <a:off x="11207750" y="4239683"/>
                  <a:ext cx="153988" cy="319088"/>
                </a:xfrm>
                <a:custGeom>
                  <a:avLst/>
                  <a:gdLst>
                    <a:gd name="T0" fmla="*/ 41 w 41"/>
                    <a:gd name="T1" fmla="*/ 77 h 85"/>
                    <a:gd name="T2" fmla="*/ 33 w 41"/>
                    <a:gd name="T3" fmla="*/ 7 h 85"/>
                    <a:gd name="T4" fmla="*/ 24 w 41"/>
                    <a:gd name="T5" fmla="*/ 1 h 85"/>
                    <a:gd name="T6" fmla="*/ 0 w 41"/>
                    <a:gd name="T7" fmla="*/ 7 h 85"/>
                    <a:gd name="T8" fmla="*/ 22 w 41"/>
                    <a:gd name="T9" fmla="*/ 85 h 85"/>
                    <a:gd name="T10" fmla="*/ 33 w 41"/>
                    <a:gd name="T11" fmla="*/ 85 h 85"/>
                    <a:gd name="T12" fmla="*/ 41 w 41"/>
                    <a:gd name="T13" fmla="*/ 77 h 85"/>
                  </a:gdLst>
                  <a:ahLst/>
                  <a:cxnLst>
                    <a:cxn ang="0">
                      <a:pos x="T0" y="T1"/>
                    </a:cxn>
                    <a:cxn ang="0">
                      <a:pos x="T2" y="T3"/>
                    </a:cxn>
                    <a:cxn ang="0">
                      <a:pos x="T4" y="T5"/>
                    </a:cxn>
                    <a:cxn ang="0">
                      <a:pos x="T6" y="T7"/>
                    </a:cxn>
                    <a:cxn ang="0">
                      <a:pos x="T8" y="T9"/>
                    </a:cxn>
                    <a:cxn ang="0">
                      <a:pos x="T10" y="T11"/>
                    </a:cxn>
                    <a:cxn ang="0">
                      <a:pos x="T12" y="T13"/>
                    </a:cxn>
                  </a:cxnLst>
                  <a:rect l="0" t="0" r="r" b="b"/>
                  <a:pathLst>
                    <a:path w="41" h="85">
                      <a:moveTo>
                        <a:pt x="41" y="77"/>
                      </a:moveTo>
                      <a:cubicBezTo>
                        <a:pt x="33" y="7"/>
                        <a:pt x="33" y="7"/>
                        <a:pt x="33" y="7"/>
                      </a:cubicBezTo>
                      <a:cubicBezTo>
                        <a:pt x="32" y="2"/>
                        <a:pt x="28" y="0"/>
                        <a:pt x="24" y="1"/>
                      </a:cubicBezTo>
                      <a:cubicBezTo>
                        <a:pt x="0" y="7"/>
                        <a:pt x="0" y="7"/>
                        <a:pt x="0" y="7"/>
                      </a:cubicBezTo>
                      <a:cubicBezTo>
                        <a:pt x="0" y="7"/>
                        <a:pt x="25" y="32"/>
                        <a:pt x="22" y="85"/>
                      </a:cubicBezTo>
                      <a:cubicBezTo>
                        <a:pt x="33" y="85"/>
                        <a:pt x="33" y="85"/>
                        <a:pt x="33" y="85"/>
                      </a:cubicBezTo>
                      <a:cubicBezTo>
                        <a:pt x="38" y="85"/>
                        <a:pt x="41" y="81"/>
                        <a:pt x="41" y="77"/>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440" name="Freeform 30">
                  <a:extLst>
                    <a:ext uri="{FF2B5EF4-FFF2-40B4-BE49-F238E27FC236}">
                      <a16:creationId xmlns:a16="http://schemas.microsoft.com/office/drawing/2014/main" xmlns="" id="{E2431020-1C4F-4634-A60A-4117FAA6308B}"/>
                    </a:ext>
                  </a:extLst>
                </p:cNvPr>
                <p:cNvSpPr>
                  <a:spLocks/>
                </p:cNvSpPr>
                <p:nvPr/>
              </p:nvSpPr>
              <p:spPr bwMode="black">
                <a:xfrm>
                  <a:off x="10387012" y="4206346"/>
                  <a:ext cx="176213" cy="352425"/>
                </a:xfrm>
                <a:custGeom>
                  <a:avLst/>
                  <a:gdLst>
                    <a:gd name="T0" fmla="*/ 47 w 47"/>
                    <a:gd name="T1" fmla="*/ 9 h 94"/>
                    <a:gd name="T2" fmla="*/ 35 w 47"/>
                    <a:gd name="T3" fmla="*/ 2 h 94"/>
                    <a:gd name="T4" fmla="*/ 25 w 47"/>
                    <a:gd name="T5" fmla="*/ 6 h 94"/>
                    <a:gd name="T6" fmla="*/ 2 w 47"/>
                    <a:gd name="T7" fmla="*/ 81 h 94"/>
                    <a:gd name="T8" fmla="*/ 7 w 47"/>
                    <a:gd name="T9" fmla="*/ 90 h 94"/>
                    <a:gd name="T10" fmla="*/ 26 w 47"/>
                    <a:gd name="T11" fmla="*/ 94 h 94"/>
                    <a:gd name="T12" fmla="*/ 47 w 47"/>
                    <a:gd name="T13" fmla="*/ 9 h 94"/>
                  </a:gdLst>
                  <a:ahLst/>
                  <a:cxnLst>
                    <a:cxn ang="0">
                      <a:pos x="T0" y="T1"/>
                    </a:cxn>
                    <a:cxn ang="0">
                      <a:pos x="T2" y="T3"/>
                    </a:cxn>
                    <a:cxn ang="0">
                      <a:pos x="T4" y="T5"/>
                    </a:cxn>
                    <a:cxn ang="0">
                      <a:pos x="T6" y="T7"/>
                    </a:cxn>
                    <a:cxn ang="0">
                      <a:pos x="T8" y="T9"/>
                    </a:cxn>
                    <a:cxn ang="0">
                      <a:pos x="T10" y="T11"/>
                    </a:cxn>
                    <a:cxn ang="0">
                      <a:pos x="T12" y="T13"/>
                    </a:cxn>
                  </a:cxnLst>
                  <a:rect l="0" t="0" r="r" b="b"/>
                  <a:pathLst>
                    <a:path w="47" h="94">
                      <a:moveTo>
                        <a:pt x="47" y="9"/>
                      </a:moveTo>
                      <a:cubicBezTo>
                        <a:pt x="35" y="2"/>
                        <a:pt x="35" y="2"/>
                        <a:pt x="35" y="2"/>
                      </a:cubicBezTo>
                      <a:cubicBezTo>
                        <a:pt x="31" y="0"/>
                        <a:pt x="27" y="2"/>
                        <a:pt x="25" y="6"/>
                      </a:cubicBezTo>
                      <a:cubicBezTo>
                        <a:pt x="2" y="81"/>
                        <a:pt x="2" y="81"/>
                        <a:pt x="2" y="81"/>
                      </a:cubicBezTo>
                      <a:cubicBezTo>
                        <a:pt x="0" y="86"/>
                        <a:pt x="3" y="90"/>
                        <a:pt x="7" y="90"/>
                      </a:cubicBezTo>
                      <a:cubicBezTo>
                        <a:pt x="26" y="94"/>
                        <a:pt x="26" y="94"/>
                        <a:pt x="26" y="94"/>
                      </a:cubicBezTo>
                      <a:cubicBezTo>
                        <a:pt x="24" y="52"/>
                        <a:pt x="47" y="9"/>
                        <a:pt x="47" y="9"/>
                      </a:cubicBezTo>
                      <a:close/>
                    </a:path>
                  </a:pathLst>
                </a:custGeom>
                <a:grpFill/>
                <a:ln>
                  <a:noFill/>
                </a:ln>
              </p:spPr>
              <p:txBody>
                <a:bodyPr vert="horz" wrap="square" lIns="121888" tIns="60944" rIns="121888" bIns="60944" numCol="1" anchor="t" anchorCtr="0" compatLnSpc="1">
                  <a:prstTxWarp prst="textNoShape">
                    <a:avLst/>
                  </a:prstTxWarp>
                </a:bodyPr>
                <a:lstStyle/>
                <a:p>
                  <a:pPr marL="0" marR="0" lvl="0" indent="0" algn="l" defTabSz="609448"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pSp>
        </p:grpSp>
        <p:sp>
          <p:nvSpPr>
            <p:cNvPr id="629" name="Rectangle 628">
              <a:hlinkClick r:id="rId89" tooltip="The AIP scanner helps you discover, classify, and protect files on UNC paths for network shares over SMB and on SharePoint Server 2013-2016 Sites and libraries."/>
              <a:extLst>
                <a:ext uri="{FF2B5EF4-FFF2-40B4-BE49-F238E27FC236}">
                  <a16:creationId xmlns:a16="http://schemas.microsoft.com/office/drawing/2014/main" xmlns="" id="{2E6CEE05-2201-4A3C-9D7B-1970B43F4F10}"/>
                </a:ext>
              </a:extLst>
            </p:cNvPr>
            <p:cNvSpPr/>
            <p:nvPr/>
          </p:nvSpPr>
          <p:spPr>
            <a:xfrm>
              <a:off x="8813865" y="4045216"/>
              <a:ext cx="1195104" cy="17204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chorCtr="0">
              <a:noAutofit/>
            </a:bodyPr>
            <a:lstStyle/>
            <a:p>
              <a:pPr>
                <a:spcAft>
                  <a:spcPts val="200"/>
                </a:spcAft>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AIP Scanner</a:t>
              </a:r>
            </a:p>
          </p:txBody>
        </p:sp>
      </p:grpSp>
      <p:sp>
        <p:nvSpPr>
          <p:cNvPr id="480" name="Freeform 27">
            <a:extLst>
              <a:ext uri="{FF2B5EF4-FFF2-40B4-BE49-F238E27FC236}">
                <a16:creationId xmlns:a16="http://schemas.microsoft.com/office/drawing/2014/main" xmlns="" id="{E2FE455C-513A-4DC1-9436-A1EF0DAD7F67}"/>
              </a:ext>
            </a:extLst>
          </p:cNvPr>
          <p:cNvSpPr>
            <a:spLocks/>
          </p:cNvSpPr>
          <p:nvPr/>
        </p:nvSpPr>
        <p:spPr bwMode="auto">
          <a:xfrm>
            <a:off x="1589667" y="4312946"/>
            <a:ext cx="68905" cy="65866"/>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cxnSp>
        <p:nvCxnSpPr>
          <p:cNvPr id="749" name="Connector: Elbow 748">
            <a:extLst>
              <a:ext uri="{FF2B5EF4-FFF2-40B4-BE49-F238E27FC236}">
                <a16:creationId xmlns:a16="http://schemas.microsoft.com/office/drawing/2014/main" xmlns="" id="{1BD36714-AEC1-4C14-9E12-3A09CE1F98E5}"/>
              </a:ext>
            </a:extLst>
          </p:cNvPr>
          <p:cNvCxnSpPr>
            <a:cxnSpLocks/>
            <a:endCxn id="622" idx="3"/>
          </p:cNvCxnSpPr>
          <p:nvPr/>
        </p:nvCxnSpPr>
        <p:spPr>
          <a:xfrm rot="10800000" flipV="1">
            <a:off x="1796489" y="2862575"/>
            <a:ext cx="685983" cy="2082344"/>
          </a:xfrm>
          <a:prstGeom prst="bentConnector3">
            <a:avLst>
              <a:gd name="adj1" fmla="val 68514"/>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cxnSp>
      <p:grpSp>
        <p:nvGrpSpPr>
          <p:cNvPr id="36" name="Group 35">
            <a:extLst>
              <a:ext uri="{FF2B5EF4-FFF2-40B4-BE49-F238E27FC236}">
                <a16:creationId xmlns:a16="http://schemas.microsoft.com/office/drawing/2014/main" xmlns="" id="{F2AE5143-3F7D-48E1-97B1-C4610099C350}"/>
              </a:ext>
            </a:extLst>
          </p:cNvPr>
          <p:cNvGrpSpPr/>
          <p:nvPr/>
        </p:nvGrpSpPr>
        <p:grpSpPr>
          <a:xfrm>
            <a:off x="6646548" y="3493510"/>
            <a:ext cx="1507613" cy="2626000"/>
            <a:chOff x="6646548" y="3493510"/>
            <a:chExt cx="1507613" cy="2626000"/>
          </a:xfrm>
        </p:grpSpPr>
        <p:sp>
          <p:nvSpPr>
            <p:cNvPr id="98" name="Rectangle 97">
              <a:hlinkClick r:id="rId90" tooltip="Key vault mitigates risk of compromised secrets (e.g. inadvertently publishing keys to GitHub) by ensuring they are safeguarded by hardware security modules (HSMs) and readily available to applications"/>
              <a:extLst>
                <a:ext uri="{FF2B5EF4-FFF2-40B4-BE49-F238E27FC236}">
                  <a16:creationId xmlns:a16="http://schemas.microsoft.com/office/drawing/2014/main" xmlns="" id="{A3B8550D-2DB7-40D7-B7D2-21A4CAD5C8EC}"/>
                </a:ext>
              </a:extLst>
            </p:cNvPr>
            <p:cNvSpPr/>
            <p:nvPr/>
          </p:nvSpPr>
          <p:spPr>
            <a:xfrm>
              <a:off x="6824319" y="3771046"/>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Key Vault</a:t>
              </a:r>
            </a:p>
          </p:txBody>
        </p:sp>
        <p:pic>
          <p:nvPicPr>
            <p:cNvPr id="99" name="Picture 98">
              <a:extLst>
                <a:ext uri="{FF2B5EF4-FFF2-40B4-BE49-F238E27FC236}">
                  <a16:creationId xmlns:a16="http://schemas.microsoft.com/office/drawing/2014/main" xmlns="" id="{27564F04-F98A-49DB-A1E6-BE18E4FD944B}"/>
                </a:ext>
              </a:extLst>
            </p:cNvPr>
            <p:cNvPicPr>
              <a:picLocks noChangeAspect="1"/>
            </p:cNvPicPr>
            <p:nvPr/>
          </p:nvPicPr>
          <p:blipFill>
            <a:blip r:embed="rId91" cstate="print">
              <a:extLst>
                <a:ext uri="{28A0092B-C50C-407E-A947-70E740481C1C}">
                  <a14:useLocalDpi xmlns:a14="http://schemas.microsoft.com/office/drawing/2010/main" val="0"/>
                </a:ext>
              </a:extLst>
            </a:blip>
            <a:stretch>
              <a:fillRect/>
            </a:stretch>
          </p:blipFill>
          <p:spPr>
            <a:xfrm>
              <a:off x="6879536" y="3825557"/>
              <a:ext cx="126336" cy="126336"/>
            </a:xfrm>
            <a:prstGeom prst="rect">
              <a:avLst/>
            </a:prstGeom>
          </p:spPr>
        </p:pic>
        <p:sp>
          <p:nvSpPr>
            <p:cNvPr id="100" name="Rectangle 99">
              <a:hlinkClick r:id="rId92" tooltip="A network security group (NSG) contains a list of access control list (ACL) rules that allow or deny network traffic to your VM instances in a Virtual Network. "/>
              <a:extLst>
                <a:ext uri="{FF2B5EF4-FFF2-40B4-BE49-F238E27FC236}">
                  <a16:creationId xmlns:a16="http://schemas.microsoft.com/office/drawing/2014/main" xmlns="" id="{02997D06-1450-4E50-80CD-7FE91A9446C9}"/>
                </a:ext>
              </a:extLst>
            </p:cNvPr>
            <p:cNvSpPr/>
            <p:nvPr/>
          </p:nvSpPr>
          <p:spPr>
            <a:xfrm>
              <a:off x="6824319" y="4430016"/>
              <a:ext cx="1328356" cy="322253"/>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Network Security Groups</a:t>
              </a:r>
            </a:p>
          </p:txBody>
        </p:sp>
        <p:sp>
          <p:nvSpPr>
            <p:cNvPr id="103" name="Rectangle 102">
              <a:hlinkClick r:id="rId93" tooltip="Feature of Application Gateway that provides centralized protection of your web applications from common exploits and vulnerabilities like SQL injection attacks, cross site scripting attacks using OWASP core rule sets 3.0 or 2.2.9. "/>
              <a:extLst>
                <a:ext uri="{FF2B5EF4-FFF2-40B4-BE49-F238E27FC236}">
                  <a16:creationId xmlns:a16="http://schemas.microsoft.com/office/drawing/2014/main" xmlns="" id="{93288A76-0F88-4155-A0C4-1009831C3593}"/>
                </a:ext>
              </a:extLst>
            </p:cNvPr>
            <p:cNvSpPr/>
            <p:nvPr/>
          </p:nvSpPr>
          <p:spPr>
            <a:xfrm>
              <a:off x="6824319" y="3990703"/>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WAF</a:t>
              </a:r>
            </a:p>
          </p:txBody>
        </p:sp>
        <p:pic>
          <p:nvPicPr>
            <p:cNvPr id="104" name="Picture 103" descr="A picture containing text&#10;&#10;Description generated with high confidence">
              <a:extLst>
                <a:ext uri="{FF2B5EF4-FFF2-40B4-BE49-F238E27FC236}">
                  <a16:creationId xmlns:a16="http://schemas.microsoft.com/office/drawing/2014/main" xmlns="" id="{E366301C-9FDD-402D-B4F8-48DCD9D5E79A}"/>
                </a:ext>
              </a:extLst>
            </p:cNvPr>
            <p:cNvPicPr>
              <a:picLocks noChangeAspect="1"/>
            </p:cNvPicPr>
            <p:nvPr/>
          </p:nvPicPr>
          <p:blipFill rotWithShape="1">
            <a:blip r:embed="rId9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p:blipFill>
          <p:spPr>
            <a:xfrm>
              <a:off x="6858547" y="4030152"/>
              <a:ext cx="168314" cy="165488"/>
            </a:xfrm>
            <a:prstGeom prst="rect">
              <a:avLst/>
            </a:prstGeom>
          </p:spPr>
        </p:pic>
        <p:sp>
          <p:nvSpPr>
            <p:cNvPr id="105" name="Rectangle 104">
              <a:hlinkClick r:id="rId95" tooltip="Azure includes real-time malware protection with advanced technology (including applied machine learning on clients and in the cloud) used in the antimalware component of Windows Defender ATP"/>
              <a:extLst>
                <a:ext uri="{FF2B5EF4-FFF2-40B4-BE49-F238E27FC236}">
                  <a16:creationId xmlns:a16="http://schemas.microsoft.com/office/drawing/2014/main" xmlns="" id="{7168FD92-C0D5-4B85-9D31-3BF1F2F138EE}"/>
                </a:ext>
              </a:extLst>
            </p:cNvPr>
            <p:cNvSpPr/>
            <p:nvPr/>
          </p:nvSpPr>
          <p:spPr>
            <a:xfrm>
              <a:off x="6824319" y="4210360"/>
              <a:ext cx="1328356" cy="219445"/>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Antimalware</a:t>
              </a:r>
            </a:p>
          </p:txBody>
        </p:sp>
        <p:grpSp>
          <p:nvGrpSpPr>
            <p:cNvPr id="106" name="Group 105">
              <a:extLst>
                <a:ext uri="{FF2B5EF4-FFF2-40B4-BE49-F238E27FC236}">
                  <a16:creationId xmlns:a16="http://schemas.microsoft.com/office/drawing/2014/main" xmlns="" id="{EE647438-C196-4974-A91D-CFA8079699F1}"/>
                </a:ext>
              </a:extLst>
            </p:cNvPr>
            <p:cNvGrpSpPr/>
            <p:nvPr/>
          </p:nvGrpSpPr>
          <p:grpSpPr>
            <a:xfrm>
              <a:off x="6870812" y="4246340"/>
              <a:ext cx="143785" cy="139115"/>
              <a:chOff x="7418198" y="4292156"/>
              <a:chExt cx="173353" cy="167723"/>
            </a:xfrm>
          </p:grpSpPr>
          <p:sp>
            <p:nvSpPr>
              <p:cNvPr id="108" name="Rectangle: Rounded Corners 107">
                <a:extLst>
                  <a:ext uri="{FF2B5EF4-FFF2-40B4-BE49-F238E27FC236}">
                    <a16:creationId xmlns:a16="http://schemas.microsoft.com/office/drawing/2014/main" xmlns="" id="{B4DCD47C-0D64-4E6D-813C-693813D978E3}"/>
                  </a:ext>
                </a:extLst>
              </p:cNvPr>
              <p:cNvSpPr/>
              <p:nvPr/>
            </p:nvSpPr>
            <p:spPr>
              <a:xfrm>
                <a:off x="7418198" y="4292156"/>
                <a:ext cx="173353" cy="167723"/>
              </a:xfrm>
              <a:prstGeom prst="roundRect">
                <a:avLst/>
              </a:prstGeom>
              <a:solidFill>
                <a:srgbClr val="0079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9" name="Picture 108">
                <a:extLst>
                  <a:ext uri="{FF2B5EF4-FFF2-40B4-BE49-F238E27FC236}">
                    <a16:creationId xmlns:a16="http://schemas.microsoft.com/office/drawing/2014/main" xmlns="" id="{59D06D6E-4995-4C86-A622-DEC8F06A0051}"/>
                  </a:ext>
                </a:extLst>
              </p:cNvPr>
              <p:cNvPicPr>
                <a:picLocks noChangeAspect="1"/>
              </p:cNvPicPr>
              <p:nvPr/>
            </p:nvPicPr>
            <p:blipFill>
              <a:blip r:embed="rId96" cstate="print">
                <a:biLevel thresh="25000"/>
                <a:extLst>
                  <a:ext uri="{28A0092B-C50C-407E-A947-70E740481C1C}">
                    <a14:useLocalDpi xmlns:a14="http://schemas.microsoft.com/office/drawing/2010/main" val="0"/>
                  </a:ext>
                </a:extLst>
              </a:blip>
              <a:stretch>
                <a:fillRect/>
              </a:stretch>
            </p:blipFill>
            <p:spPr>
              <a:xfrm>
                <a:off x="7435114" y="4303810"/>
                <a:ext cx="134671" cy="149402"/>
              </a:xfrm>
              <a:prstGeom prst="rect">
                <a:avLst/>
              </a:prstGeom>
            </p:spPr>
          </p:pic>
        </p:grpSp>
        <p:pic>
          <p:nvPicPr>
            <p:cNvPr id="107" name="Picture 106">
              <a:extLst>
                <a:ext uri="{FF2B5EF4-FFF2-40B4-BE49-F238E27FC236}">
                  <a16:creationId xmlns:a16="http://schemas.microsoft.com/office/drawing/2014/main" xmlns="" id="{2EF74B27-1735-4A8F-9B1B-5EB96F46BA01}"/>
                </a:ext>
              </a:extLst>
            </p:cNvPr>
            <p:cNvPicPr>
              <a:picLocks noChangeAspect="1"/>
            </p:cNvPicPr>
            <p:nvPr/>
          </p:nvPicPr>
          <p:blipFill>
            <a:blip r:embed="rId97">
              <a:clrChange>
                <a:clrFrom>
                  <a:srgbClr val="FFFFFF"/>
                </a:clrFrom>
                <a:clrTo>
                  <a:srgbClr val="FFFFFF">
                    <a:alpha val="0"/>
                  </a:srgbClr>
                </a:clrTo>
              </a:clrChange>
            </a:blip>
            <a:stretch>
              <a:fillRect/>
            </a:stretch>
          </p:blipFill>
          <p:spPr>
            <a:xfrm>
              <a:off x="6646548" y="3493510"/>
              <a:ext cx="167209" cy="143337"/>
            </a:xfrm>
            <a:prstGeom prst="rect">
              <a:avLst/>
            </a:prstGeom>
            <a:ln w="14224">
              <a:noFill/>
            </a:ln>
          </p:spPr>
        </p:pic>
        <p:sp>
          <p:nvSpPr>
            <p:cNvPr id="131" name="Rectangle 130">
              <a:hlinkClick r:id="rId98" tooltip="In additional to encryption of all disks in the Azure fabric, you can also encrypt storage blobs, Windows VM disks, and Linux VM Disks"/>
              <a:extLst>
                <a:ext uri="{FF2B5EF4-FFF2-40B4-BE49-F238E27FC236}">
                  <a16:creationId xmlns:a16="http://schemas.microsoft.com/office/drawing/2014/main" xmlns="" id="{6C661EED-3EAF-4976-9C26-A755475706E3}"/>
                </a:ext>
              </a:extLst>
            </p:cNvPr>
            <p:cNvSpPr/>
            <p:nvPr/>
          </p:nvSpPr>
          <p:spPr>
            <a:xfrm>
              <a:off x="6825805" y="5049853"/>
              <a:ext cx="1328356" cy="356616"/>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Disk &amp; Storage Encryption</a:t>
              </a:r>
            </a:p>
          </p:txBody>
        </p:sp>
        <p:sp>
          <p:nvSpPr>
            <p:cNvPr id="132" name="Rectangle 131">
              <a:hlinkClick r:id="rId99" tooltip="Azure natively provides basic DDoS protection for all public IPs. You can increase protection with adaptive tuning of thresholds (with machine learning), real-time and historical telemetry, alerting, cost guarantee and more."/>
              <a:extLst>
                <a:ext uri="{FF2B5EF4-FFF2-40B4-BE49-F238E27FC236}">
                  <a16:creationId xmlns:a16="http://schemas.microsoft.com/office/drawing/2014/main" xmlns="" id="{24AA6736-30B3-474F-A68B-5A198D7C53FD}"/>
                </a:ext>
              </a:extLst>
            </p:cNvPr>
            <p:cNvSpPr/>
            <p:nvPr/>
          </p:nvSpPr>
          <p:spPr>
            <a:xfrm>
              <a:off x="6823845" y="5701414"/>
              <a:ext cx="1328356" cy="329001"/>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DDoS attack </a:t>
              </a:r>
              <a:r>
                <a:rPr kumimoji="0" lang="en-US" altLang="en-US" sz="900" b="0" i="0" u="none" strike="noStrike" kern="1200" cap="none" spc="0" normalizeH="0" baseline="0" noProof="0" err="1">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Mitigation</a:t>
              </a:r>
              <a:r>
                <a:rPr kumimoji="0" lang="en-US" altLang="en-US" sz="900" b="0" i="0" u="none" strike="noStrike" kern="1200" cap="none" spc="0" normalizeH="0" baseline="0" noProof="0" err="1">
                  <a:ln>
                    <a:noFill/>
                  </a:ln>
                  <a:solidFill>
                    <a:srgbClr val="505050"/>
                  </a:solidFill>
                  <a:effectLst/>
                  <a:uLnTx/>
                  <a:uFillTx/>
                  <a:latin typeface="Segoe UI" panose="020B0502040204020203" pitchFamily="34" charset="0"/>
                  <a:ea typeface="+mn-ea"/>
                  <a:cs typeface="Segoe UI" panose="020B0502040204020203" pitchFamily="34" charset="0"/>
                </a:rPr>
                <a:t>+Monitor</a:t>
              </a:r>
              <a:endParaRPr kumimoji="0" lang="en-US" altLang="en-US" sz="900" b="0" i="0" u="none" strike="noStrike" kern="1200" cap="none" spc="0" normalizeH="0" baseline="0" noProof="0">
                <a:ln>
                  <a:noFill/>
                </a:ln>
                <a:solidFill>
                  <a:srgbClr val="505050"/>
                </a:solidFill>
                <a:effectLst/>
                <a:highlight>
                  <a:srgbClr val="FFFF00"/>
                </a:highlight>
                <a:uLnTx/>
                <a:uFillTx/>
                <a:latin typeface="Segoe UI" panose="020B0502040204020203" pitchFamily="34" charset="0"/>
                <a:ea typeface="+mn-ea"/>
                <a:cs typeface="Segoe UI" panose="020B0502040204020203" pitchFamily="34" charset="0"/>
              </a:endParaRPr>
            </a:p>
          </p:txBody>
        </p:sp>
        <p:sp>
          <p:nvSpPr>
            <p:cNvPr id="134" name="Rectangle 133">
              <a:hlinkClick r:id="rId100" tooltip="Protection against disasters &amp; ransomware attacks with simple and reliable cloud integrated backup as a service. Site Recovery can protect Hyper-V, VMware and physical servers and you can use Azure or your secondary datacenter as your recovery site"/>
              <a:extLst>
                <a:ext uri="{FF2B5EF4-FFF2-40B4-BE49-F238E27FC236}">
                  <a16:creationId xmlns:a16="http://schemas.microsoft.com/office/drawing/2014/main" xmlns="" id="{6C0F1C9C-66B0-4D4F-90EA-44EEDDDAD6D7}"/>
                </a:ext>
              </a:extLst>
            </p:cNvPr>
            <p:cNvSpPr/>
            <p:nvPr/>
          </p:nvSpPr>
          <p:spPr>
            <a:xfrm>
              <a:off x="6824319" y="4750543"/>
              <a:ext cx="1328356" cy="301827"/>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Backup &amp; Site Recovery</a:t>
              </a:r>
            </a:p>
          </p:txBody>
        </p:sp>
        <p:cxnSp>
          <p:nvCxnSpPr>
            <p:cNvPr id="617" name="Straight Connector 616">
              <a:extLst>
                <a:ext uri="{FF2B5EF4-FFF2-40B4-BE49-F238E27FC236}">
                  <a16:creationId xmlns:a16="http://schemas.microsoft.com/office/drawing/2014/main" xmlns="" id="{DF0411BC-7BCC-4413-98AA-2FC35D64F42C}"/>
                </a:ext>
              </a:extLst>
            </p:cNvPr>
            <p:cNvCxnSpPr>
              <a:cxnSpLocks/>
              <a:stCxn id="107" idx="2"/>
            </p:cNvCxnSpPr>
            <p:nvPr/>
          </p:nvCxnSpPr>
          <p:spPr>
            <a:xfrm>
              <a:off x="6730153" y="3636847"/>
              <a:ext cx="0" cy="2454929"/>
            </a:xfrm>
            <a:prstGeom prst="line">
              <a:avLst/>
            </a:prstGeom>
            <a:ln w="1905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136" name="Picture 232" descr="Storage blob.png">
              <a:extLst>
                <a:ext uri="{FF2B5EF4-FFF2-40B4-BE49-F238E27FC236}">
                  <a16:creationId xmlns:a16="http://schemas.microsoft.com/office/drawing/2014/main" xmlns="" id="{9506182D-7A52-4A42-BEF2-26177AA845C8}"/>
                </a:ext>
              </a:extLst>
            </p:cNvPr>
            <p:cNvPicPr>
              <a:picLocks noChangeAspect="1"/>
            </p:cNvPicPr>
            <p:nvPr/>
          </p:nvPicPr>
          <p:blipFill>
            <a:blip r:embed="rId101" cstate="print">
              <a:clrChange>
                <a:clrFrom>
                  <a:srgbClr val="000000">
                    <a:alpha val="0"/>
                  </a:srgbClr>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6874265" y="5153653"/>
              <a:ext cx="136878" cy="126156"/>
            </a:xfrm>
            <a:prstGeom prst="rect">
              <a:avLst/>
            </a:prstGeom>
            <a:solidFill>
              <a:schemeClr val="bg1"/>
            </a:solidFill>
            <a:ln w="9525">
              <a:noFill/>
              <a:miter lim="800000"/>
              <a:headEnd/>
              <a:tailEnd/>
            </a:ln>
            <a:extLst/>
          </p:spPr>
        </p:pic>
        <p:grpSp>
          <p:nvGrpSpPr>
            <p:cNvPr id="102" name="Group 101">
              <a:extLst>
                <a:ext uri="{FF2B5EF4-FFF2-40B4-BE49-F238E27FC236}">
                  <a16:creationId xmlns:a16="http://schemas.microsoft.com/office/drawing/2014/main" xmlns="" id="{0DB0F1ED-6A41-424B-868C-BBD6BBB667E7}"/>
                </a:ext>
              </a:extLst>
            </p:cNvPr>
            <p:cNvGrpSpPr/>
            <p:nvPr/>
          </p:nvGrpSpPr>
          <p:grpSpPr>
            <a:xfrm>
              <a:off x="7338348" y="6073791"/>
              <a:ext cx="188672" cy="45719"/>
              <a:chOff x="6660452" y="3094221"/>
              <a:chExt cx="188672" cy="45719"/>
            </a:xfrm>
          </p:grpSpPr>
          <p:sp>
            <p:nvSpPr>
              <p:cNvPr id="110" name="Oval 109">
                <a:extLst>
                  <a:ext uri="{FF2B5EF4-FFF2-40B4-BE49-F238E27FC236}">
                    <a16:creationId xmlns:a16="http://schemas.microsoft.com/office/drawing/2014/main" xmlns="" id="{7B3E62CD-7F8A-46CC-8BAE-4691724F58E9}"/>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1" name="Oval 110">
                <a:extLst>
                  <a:ext uri="{FF2B5EF4-FFF2-40B4-BE49-F238E27FC236}">
                    <a16:creationId xmlns:a16="http://schemas.microsoft.com/office/drawing/2014/main" xmlns="" id="{0343811B-56C3-461D-B065-DB1BB6421E5D}"/>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112" name="Oval 111">
                <a:extLst>
                  <a:ext uri="{FF2B5EF4-FFF2-40B4-BE49-F238E27FC236}">
                    <a16:creationId xmlns:a16="http://schemas.microsoft.com/office/drawing/2014/main" xmlns="" id="{D5EF34EC-591A-477C-AA1B-83A2FC1B9695}"/>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sp>
          <p:nvSpPr>
            <p:cNvPr id="783" name="Rectangle 782">
              <a:hlinkClick r:id="rId102" tooltip="Azure Policy provides auditing and enforcement of different rules and effects over your resources so resources stay compliant with your corporate standards and service level agreements. "/>
              <a:extLst>
                <a:ext uri="{FF2B5EF4-FFF2-40B4-BE49-F238E27FC236}">
                  <a16:creationId xmlns:a16="http://schemas.microsoft.com/office/drawing/2014/main" xmlns="" id="{C2550DE4-7F2A-4887-8CC2-F087366CE633}"/>
                </a:ext>
              </a:extLst>
            </p:cNvPr>
            <p:cNvSpPr/>
            <p:nvPr/>
          </p:nvSpPr>
          <p:spPr>
            <a:xfrm>
              <a:off x="6824319" y="3556287"/>
              <a:ext cx="1328356" cy="219445"/>
            </a:xfrm>
            <a:prstGeom prst="rect">
              <a:avLst/>
            </a:prstGeom>
            <a:solidFill>
              <a:schemeClr val="bg1"/>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900" b="0" i="0" u="none" strike="noStrike" kern="1200" cap="none" spc="0" normalizeH="0" baseline="0" noProof="0">
                  <a:ln>
                    <a:noFill/>
                  </a:ln>
                  <a:gradFill>
                    <a:gsLst>
                      <a:gs pos="0">
                        <a:srgbClr val="0078D7"/>
                      </a:gs>
                      <a:gs pos="100000">
                        <a:srgbClr val="0078D7"/>
                      </a:gs>
                    </a:gsLst>
                    <a:lin ang="5400000" scaled="1"/>
                  </a:gradFill>
                  <a:effectLst/>
                  <a:uLnTx/>
                  <a:uFillTx/>
                  <a:latin typeface="Segoe UI" panose="020B0502040204020203" pitchFamily="34" charset="0"/>
                  <a:ea typeface="+mn-ea"/>
                  <a:cs typeface="Segoe UI" panose="020B0502040204020203" pitchFamily="34" charset="0"/>
                </a:rPr>
                <a:t>Azure Policy</a:t>
              </a:r>
            </a:p>
          </p:txBody>
        </p:sp>
        <p:sp>
          <p:nvSpPr>
            <p:cNvPr id="468" name="Rectangle 467">
              <a:hlinkClick r:id="rId103" tooltip="Azure confidential computing protects data being processed in the cloud with hardware based Trusted Execution Environments (TEEs) that isolate data while its being used. "/>
              <a:extLst>
                <a:ext uri="{FF2B5EF4-FFF2-40B4-BE49-F238E27FC236}">
                  <a16:creationId xmlns:a16="http://schemas.microsoft.com/office/drawing/2014/main" xmlns="" id="{0A7E13F4-610F-4AC0-A580-0830398CE7EB}"/>
                </a:ext>
              </a:extLst>
            </p:cNvPr>
            <p:cNvSpPr/>
            <p:nvPr/>
          </p:nvSpPr>
          <p:spPr>
            <a:xfrm>
              <a:off x="6824119" y="5406469"/>
              <a:ext cx="1328356" cy="299310"/>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28600" rIns="91440" rtlCol="0" anchor="ctr"/>
            <a:lstStyle/>
            <a:p>
              <a:pPr>
                <a:defRPr/>
              </a:pPr>
              <a:r>
                <a:rPr lang="en-US" altLang="en-US" sz="9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Confidential Computing</a:t>
              </a:r>
            </a:p>
          </p:txBody>
        </p:sp>
        <p:pic>
          <p:nvPicPr>
            <p:cNvPr id="27" name="Picture 26">
              <a:extLst>
                <a:ext uri="{FF2B5EF4-FFF2-40B4-BE49-F238E27FC236}">
                  <a16:creationId xmlns:a16="http://schemas.microsoft.com/office/drawing/2014/main" xmlns="" id="{3ECF2E68-96A8-461D-9D37-F8BB34FFE47C}"/>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3606133"/>
              <a:ext cx="150932" cy="112545"/>
            </a:xfrm>
            <a:prstGeom prst="rect">
              <a:avLst/>
            </a:prstGeom>
          </p:spPr>
        </p:pic>
        <p:pic>
          <p:nvPicPr>
            <p:cNvPr id="618" name="Picture 617">
              <a:extLst>
                <a:ext uri="{FF2B5EF4-FFF2-40B4-BE49-F238E27FC236}">
                  <a16:creationId xmlns:a16="http://schemas.microsoft.com/office/drawing/2014/main" xmlns="" id="{D6B9A2DF-358D-4C60-96E4-BFCACEEB04D1}"/>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545233"/>
              <a:ext cx="150932" cy="112545"/>
            </a:xfrm>
            <a:prstGeom prst="rect">
              <a:avLst/>
            </a:prstGeom>
          </p:spPr>
        </p:pic>
        <p:pic>
          <p:nvPicPr>
            <p:cNvPr id="620" name="Picture 619">
              <a:extLst>
                <a:ext uri="{FF2B5EF4-FFF2-40B4-BE49-F238E27FC236}">
                  <a16:creationId xmlns:a16="http://schemas.microsoft.com/office/drawing/2014/main" xmlns="" id="{0B6E7126-46C1-4BDE-A074-ABE7A44A2C56}"/>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4837354"/>
              <a:ext cx="150932" cy="112545"/>
            </a:xfrm>
            <a:prstGeom prst="rect">
              <a:avLst/>
            </a:prstGeom>
          </p:spPr>
        </p:pic>
        <p:pic>
          <p:nvPicPr>
            <p:cNvPr id="624" name="Picture 623">
              <a:extLst>
                <a:ext uri="{FF2B5EF4-FFF2-40B4-BE49-F238E27FC236}">
                  <a16:creationId xmlns:a16="http://schemas.microsoft.com/office/drawing/2014/main" xmlns="" id="{C2F0A86B-603B-43FE-87F3-C7B796A5EC9A}"/>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495882"/>
              <a:ext cx="150932" cy="112545"/>
            </a:xfrm>
            <a:prstGeom prst="rect">
              <a:avLst/>
            </a:prstGeom>
          </p:spPr>
        </p:pic>
        <p:pic>
          <p:nvPicPr>
            <p:cNvPr id="625" name="Picture 624">
              <a:extLst>
                <a:ext uri="{FF2B5EF4-FFF2-40B4-BE49-F238E27FC236}">
                  <a16:creationId xmlns:a16="http://schemas.microsoft.com/office/drawing/2014/main" xmlns="" id="{D6D48658-313A-4BD5-9A9A-25C2B4FC3878}"/>
                </a:ext>
              </a:extLst>
            </p:cNvPr>
            <p:cNvPicPr>
              <a:picLocks noChangeAspect="1"/>
            </p:cNvPicPr>
            <p:nvPr/>
          </p:nvPicPr>
          <p:blipFill>
            <a:blip r:embed="rId10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867238" y="5807219"/>
              <a:ext cx="150932" cy="112545"/>
            </a:xfrm>
            <a:prstGeom prst="rect">
              <a:avLst/>
            </a:prstGeom>
          </p:spPr>
        </p:pic>
      </p:grpSp>
      <p:grpSp>
        <p:nvGrpSpPr>
          <p:cNvPr id="20" name="Group 19">
            <a:extLst>
              <a:ext uri="{FF2B5EF4-FFF2-40B4-BE49-F238E27FC236}">
                <a16:creationId xmlns:a16="http://schemas.microsoft.com/office/drawing/2014/main" xmlns="" id="{B5F3E33E-AC8B-42B3-A25B-1E67BE69C1B6}"/>
              </a:ext>
            </a:extLst>
          </p:cNvPr>
          <p:cNvGrpSpPr/>
          <p:nvPr/>
        </p:nvGrpSpPr>
        <p:grpSpPr>
          <a:xfrm>
            <a:off x="123155" y="5495239"/>
            <a:ext cx="1880731" cy="1256281"/>
            <a:chOff x="123155" y="5495239"/>
            <a:chExt cx="1880731" cy="1256281"/>
          </a:xfrm>
        </p:grpSpPr>
        <p:grpSp>
          <p:nvGrpSpPr>
            <p:cNvPr id="13" name="Group 12">
              <a:extLst>
                <a:ext uri="{FF2B5EF4-FFF2-40B4-BE49-F238E27FC236}">
                  <a16:creationId xmlns:a16="http://schemas.microsoft.com/office/drawing/2014/main" xmlns="" id="{F5D285D6-BB19-4EF3-A4AA-722AA062D872}"/>
                </a:ext>
              </a:extLst>
            </p:cNvPr>
            <p:cNvGrpSpPr/>
            <p:nvPr/>
          </p:nvGrpSpPr>
          <p:grpSpPr>
            <a:xfrm>
              <a:off x="123155" y="5495239"/>
              <a:ext cx="1880731" cy="1256281"/>
              <a:chOff x="123155" y="5307127"/>
              <a:chExt cx="1880731" cy="1256281"/>
            </a:xfrm>
          </p:grpSpPr>
          <p:grpSp>
            <p:nvGrpSpPr>
              <p:cNvPr id="502" name="Group 501">
                <a:extLst>
                  <a:ext uri="{FF2B5EF4-FFF2-40B4-BE49-F238E27FC236}">
                    <a16:creationId xmlns:a16="http://schemas.microsoft.com/office/drawing/2014/main" xmlns="" id="{62B05F48-488F-419C-8A2F-20BE6F7116C0}"/>
                  </a:ext>
                </a:extLst>
              </p:cNvPr>
              <p:cNvGrpSpPr/>
              <p:nvPr/>
            </p:nvGrpSpPr>
            <p:grpSpPr>
              <a:xfrm>
                <a:off x="123155" y="5307127"/>
                <a:ext cx="1806256" cy="1249821"/>
                <a:chOff x="3815487" y="5386989"/>
                <a:chExt cx="1806256" cy="1249821"/>
              </a:xfrm>
            </p:grpSpPr>
            <p:sp>
              <p:nvSpPr>
                <p:cNvPr id="567" name="Rectangle 566">
                  <a:hlinkClick r:id="rId10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12F47460-432B-44C0-B838-482409AFCE7B}"/>
                    </a:ext>
                  </a:extLst>
                </p:cNvPr>
                <p:cNvSpPr/>
                <p:nvPr/>
              </p:nvSpPr>
              <p:spPr bwMode="auto">
                <a:xfrm>
                  <a:off x="3875169" y="5386989"/>
                  <a:ext cx="1746573" cy="1156611"/>
                </a:xfrm>
                <a:prstGeom prst="rect">
                  <a:avLst/>
                </a:prstGeom>
                <a:solidFill>
                  <a:schemeClr val="bg1"/>
                </a:solidFill>
                <a:ln w="14224">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45720" r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marR="0" lvl="0" indent="0" algn="l" defTabSz="914400" rtl="0" eaLnBrk="1" fontAlgn="auto" latinLnBrk="0" hangingPunct="1">
                    <a:lnSpc>
                      <a:spcPct val="97000"/>
                    </a:lnSpc>
                    <a:spcBef>
                      <a:spcPts val="0"/>
                    </a:spcBef>
                    <a:spcAft>
                      <a:spcPts val="0"/>
                    </a:spcAft>
                    <a:buClrTx/>
                    <a:buSzTx/>
                    <a:buFontTx/>
                    <a:buNone/>
                    <a:tabLst/>
                    <a:defRPr/>
                  </a:pPr>
                  <a:endParaRPr kumimoji="0" lang="en-US" sz="900" b="0" i="0" u="none" strike="noStrike" kern="1200" cap="none" spc="0" normalizeH="0" baseline="0" noProof="0" err="1">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sp>
              <p:nvSpPr>
                <p:cNvPr id="568" name="Rounded Rectangle 1457">
                  <a:hlinkClick r:id="rId105" tooltip="Windows 10 is designed to protect against known and emerging security threats across the spectrum of attack vectors. Windows 10 security features focus on Identity security and usability, Information protection, and Malware resistance."/>
                  <a:extLst>
                    <a:ext uri="{FF2B5EF4-FFF2-40B4-BE49-F238E27FC236}">
                      <a16:creationId xmlns:a16="http://schemas.microsoft.com/office/drawing/2014/main" xmlns="" id="{C70FE1D3-B317-4288-9465-092462159B1A}"/>
                    </a:ext>
                  </a:extLst>
                </p:cNvPr>
                <p:cNvSpPr/>
                <p:nvPr/>
              </p:nvSpPr>
              <p:spPr>
                <a:xfrm>
                  <a:off x="3815487" y="5627688"/>
                  <a:ext cx="1281496" cy="1009122"/>
                </a:xfrm>
                <a:prstGeom prst="roundRect">
                  <a:avLst>
                    <a:gd name="adj" fmla="val 0"/>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Network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Credential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Exploit protection</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Reputation analysis</a:t>
                  </a:r>
                </a:p>
                <a:p>
                  <a:pPr marL="114300"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Full Disk Encryption</a:t>
                  </a:r>
                </a:p>
                <a:p>
                  <a:pPr marL="11430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Attack surface</a:t>
                  </a:r>
                  <a:br>
                    <a:rPr lang="en-US" sz="600">
                      <a:gradFill>
                        <a:gsLst>
                          <a:gs pos="0">
                            <a:srgbClr val="505050">
                              <a:lumMod val="75000"/>
                            </a:srgbClr>
                          </a:gs>
                          <a:gs pos="100000">
                            <a:srgbClr val="505050">
                              <a:lumMod val="75000"/>
                            </a:srgbClr>
                          </a:gs>
                        </a:gsLst>
                        <a:lin ang="5400000" scaled="1"/>
                      </a:gradFill>
                    </a:rPr>
                  </a:br>
                  <a:r>
                    <a:rPr lang="en-US" sz="600">
                      <a:gradFill>
                        <a:gsLst>
                          <a:gs pos="0">
                            <a:srgbClr val="505050">
                              <a:lumMod val="75000"/>
                            </a:srgbClr>
                          </a:gs>
                          <a:gs pos="100000">
                            <a:srgbClr val="505050">
                              <a:lumMod val="75000"/>
                            </a:srgbClr>
                          </a:gs>
                        </a:gsLst>
                        <a:lin ang="5400000" scaled="1"/>
                      </a:gradFill>
                    </a:rPr>
                    <a:t>reduction</a:t>
                  </a:r>
                  <a:endParaRPr lang="en-US" sz="6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endParaRPr>
                </a:p>
                <a:p>
                  <a:pPr marL="114300" marR="0" lvl="0" indent="0" algn="l" defTabSz="914400" rtl="0" eaLnBrk="1" fontAlgn="auto" latinLnBrk="0" hangingPunct="1">
                    <a:lnSpc>
                      <a:spcPct val="90000"/>
                    </a:lnSpc>
                    <a:spcBef>
                      <a:spcPts val="0"/>
                    </a:spcBef>
                    <a:spcAft>
                      <a:spcPts val="150"/>
                    </a:spcAft>
                    <a:buClrTx/>
                    <a:buSzTx/>
                    <a:buFontTx/>
                    <a:buNone/>
                    <a:tabLst/>
                    <a:defRPr/>
                  </a:pPr>
                  <a: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a:r>
                  <a:br>
                    <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br>
                  <a:endParaRPr kumimoji="0" lang="en-US" sz="6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600" name="Picture 599">
                  <a:extLst>
                    <a:ext uri="{FF2B5EF4-FFF2-40B4-BE49-F238E27FC236}">
                      <a16:creationId xmlns:a16="http://schemas.microsoft.com/office/drawing/2014/main" xmlns="" id="{29020BBF-288B-4126-9EDC-5EB18559A0B2}"/>
                    </a:ext>
                  </a:extLst>
                </p:cNvPr>
                <p:cNvPicPr>
                  <a:picLocks noChangeAspect="1"/>
                </p:cNvPicPr>
                <p:nvPr/>
              </p:nvPicPr>
              <p:blipFill>
                <a:blip r:embed="rId106">
                  <a:duotone>
                    <a:prstClr val="black"/>
                    <a:schemeClr val="accent1">
                      <a:tint val="45000"/>
                      <a:satMod val="400000"/>
                    </a:schemeClr>
                  </a:duotone>
                </a:blip>
                <a:stretch>
                  <a:fillRect/>
                </a:stretch>
              </p:blipFill>
              <p:spPr>
                <a:xfrm>
                  <a:off x="3916596" y="5433241"/>
                  <a:ext cx="167254" cy="164690"/>
                </a:xfrm>
                <a:prstGeom prst="rect">
                  <a:avLst/>
                </a:prstGeom>
              </p:spPr>
            </p:pic>
            <p:sp>
              <p:nvSpPr>
                <p:cNvPr id="601" name="Rectangle 600">
                  <a:hlinkClick r:id="rId107"/>
                  <a:extLst>
                    <a:ext uri="{FF2B5EF4-FFF2-40B4-BE49-F238E27FC236}">
                      <a16:creationId xmlns:a16="http://schemas.microsoft.com/office/drawing/2014/main" xmlns="" id="{B24BB291-14EB-43D7-9A23-E0E905E953B4}"/>
                    </a:ext>
                  </a:extLst>
                </p:cNvPr>
                <p:cNvSpPr/>
                <p:nvPr/>
              </p:nvSpPr>
              <p:spPr>
                <a:xfrm>
                  <a:off x="4058319" y="5409209"/>
                  <a:ext cx="1563424" cy="204287"/>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t" anchorCtr="0">
                  <a:sp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lnSpc>
                      <a:spcPct val="97000"/>
                    </a:lnSpc>
                    <a:defRPr/>
                  </a:pP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Windows 10 Enterprise Security</a:t>
                  </a:r>
                </a:p>
              </p:txBody>
            </p:sp>
          </p:grpSp>
          <p:sp>
            <p:nvSpPr>
              <p:cNvPr id="12" name="TextBox 11">
                <a:extLst>
                  <a:ext uri="{FF2B5EF4-FFF2-40B4-BE49-F238E27FC236}">
                    <a16:creationId xmlns:a16="http://schemas.microsoft.com/office/drawing/2014/main" xmlns="" id="{342EC1DB-EF2C-47DC-90E6-DB50D215BE3B}"/>
                  </a:ext>
                </a:extLst>
              </p:cNvPr>
              <p:cNvSpPr txBox="1"/>
              <p:nvPr/>
            </p:nvSpPr>
            <p:spPr>
              <a:xfrm>
                <a:off x="914133" y="5554286"/>
                <a:ext cx="1089753" cy="1009122"/>
              </a:xfrm>
              <a:prstGeom prst="rect">
                <a:avLst/>
              </a:prstGeom>
              <a:no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lIns="0" rIns="91440" numCol="1" rtlCol="0" anchor="t" anchorCtr="0"/>
              <a:lstStyle>
                <a:defPPr>
                  <a:defRPr lang="en-US"/>
                </a:defPPr>
                <a:lvl1pPr marL="114300">
                  <a:lnSpc>
                    <a:spcPct val="97000"/>
                  </a:lnSpc>
                  <a:spcAft>
                    <a:spcPts val="300"/>
                  </a:spcAft>
                  <a:defRPr sz="750">
                    <a:gradFill>
                      <a:gsLst>
                        <a:gs pos="0">
                          <a:schemeClr val="tx1">
                            <a:lumMod val="75000"/>
                          </a:schemeClr>
                        </a:gs>
                        <a:gs pos="100000">
                          <a:schemeClr val="tx1">
                            <a:lumMod val="75000"/>
                          </a:schemeClr>
                        </a:gs>
                      </a:gsLst>
                      <a:lin ang="5400000" scaled="1"/>
                    </a:gradFill>
                    <a:latin typeface="Segoe UI" panose="020B0502040204020203" pitchFamily="34" charset="0"/>
                    <a:cs typeface="Segoe UI" panose="020B0502040204020203" pitchFamily="34" charset="0"/>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App control</a:t>
                </a:r>
              </a:p>
              <a:p>
                <a:pPr>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Isolation</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Antivirus</a:t>
                </a:r>
              </a:p>
              <a:p>
                <a:pPr lvl="0">
                  <a:lnSpc>
                    <a:spcPct val="90000"/>
                  </a:lnSpc>
                  <a:spcAft>
                    <a:spcPts val="150"/>
                  </a:spcAft>
                  <a:defRPr/>
                </a:pPr>
                <a:r>
                  <a:rPr lang="en-US" sz="600">
                    <a:gradFill>
                      <a:gsLst>
                        <a:gs pos="0">
                          <a:srgbClr val="505050">
                            <a:lumMod val="75000"/>
                          </a:srgbClr>
                        </a:gs>
                        <a:gs pos="100000">
                          <a:srgbClr val="505050">
                            <a:lumMod val="75000"/>
                          </a:srgbClr>
                        </a:gs>
                      </a:gsLst>
                      <a:lin ang="5400000" scaled="1"/>
                    </a:gradFill>
                  </a:rPr>
                  <a:t>Behavior monitoring</a:t>
                </a:r>
              </a:p>
            </p:txBody>
          </p:sp>
        </p:grpSp>
        <p:sp>
          <p:nvSpPr>
            <p:cNvPr id="630" name="Rectangle 629">
              <a:hlinkClick r:id="rId108" tooltip="S mode is an enhanced security mode of Windows 10. This enables all enterprise security features and only allows approved applications to run. "/>
              <a:extLst>
                <a:ext uri="{FF2B5EF4-FFF2-40B4-BE49-F238E27FC236}">
                  <a16:creationId xmlns:a16="http://schemas.microsoft.com/office/drawing/2014/main" xmlns="" id="{A1B7B217-9BFE-43A0-8112-7D9D9722C794}"/>
                </a:ext>
              </a:extLst>
            </p:cNvPr>
            <p:cNvSpPr/>
            <p:nvPr/>
          </p:nvSpPr>
          <p:spPr>
            <a:xfrm>
              <a:off x="945540" y="6381474"/>
              <a:ext cx="883960" cy="196849"/>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 Mode</a:t>
              </a:r>
            </a:p>
          </p:txBody>
        </p:sp>
      </p:grpSp>
      <p:sp>
        <p:nvSpPr>
          <p:cNvPr id="158" name="Rectangle 157">
            <a:extLst>
              <a:ext uri="{FF2B5EF4-FFF2-40B4-BE49-F238E27FC236}">
                <a16:creationId xmlns:a16="http://schemas.microsoft.com/office/drawing/2014/main" xmlns="" id="{E197F278-EE34-468A-9944-31493F39C648}"/>
              </a:ext>
            </a:extLst>
          </p:cNvPr>
          <p:cNvSpPr/>
          <p:nvPr/>
        </p:nvSpPr>
        <p:spPr bwMode="auto">
          <a:xfrm>
            <a:off x="302559" y="3886238"/>
            <a:ext cx="1482179" cy="111054"/>
          </a:xfrm>
          <a:prstGeom prst="rect">
            <a:avLst/>
          </a:prstGeom>
          <a:solidFill>
            <a:srgbClr val="FFFFFF">
              <a:alpha val="80000"/>
            </a:srgbClr>
          </a:solidFill>
          <a:ln>
            <a:noFill/>
            <a:headEnd type="none" w="med" len="med"/>
            <a:tailEnd type="none" w="med" len="med"/>
          </a:ln>
          <a:effectLst>
            <a:glow rad="101600">
              <a:schemeClr val="bg1">
                <a:alpha val="60000"/>
              </a:schemeClr>
            </a:glow>
            <a:softEdge rad="31750"/>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28" name="Group 527">
            <a:extLst>
              <a:ext uri="{FF2B5EF4-FFF2-40B4-BE49-F238E27FC236}">
                <a16:creationId xmlns:a16="http://schemas.microsoft.com/office/drawing/2014/main" xmlns="" id="{AC0227BF-53E4-48AC-8EBF-3190FEE508DC}"/>
              </a:ext>
            </a:extLst>
          </p:cNvPr>
          <p:cNvGrpSpPr/>
          <p:nvPr/>
        </p:nvGrpSpPr>
        <p:grpSpPr>
          <a:xfrm>
            <a:off x="369047" y="3835379"/>
            <a:ext cx="329617" cy="252617"/>
            <a:chOff x="7398246" y="1610486"/>
            <a:chExt cx="498447" cy="382007"/>
          </a:xfrm>
        </p:grpSpPr>
        <p:sp>
          <p:nvSpPr>
            <p:cNvPr id="529" name="monitor">
              <a:extLst>
                <a:ext uri="{FF2B5EF4-FFF2-40B4-BE49-F238E27FC236}">
                  <a16:creationId xmlns:a16="http://schemas.microsoft.com/office/drawing/2014/main" xmlns="" id="{86B7CD07-B5B8-4F9F-9FBC-AF9A84417F53}"/>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0" name="Rectangle 529">
              <a:extLst>
                <a:ext uri="{FF2B5EF4-FFF2-40B4-BE49-F238E27FC236}">
                  <a16:creationId xmlns:a16="http://schemas.microsoft.com/office/drawing/2014/main" xmlns="" id="{99130187-FBA1-46DB-A8AF-3759FB5D99A1}"/>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31" name="Group 11">
              <a:extLst>
                <a:ext uri="{FF2B5EF4-FFF2-40B4-BE49-F238E27FC236}">
                  <a16:creationId xmlns:a16="http://schemas.microsoft.com/office/drawing/2014/main" xmlns="" id="{56ACF53C-770B-435C-A88B-516DCE960F64}"/>
                </a:ext>
              </a:extLst>
            </p:cNvPr>
            <p:cNvGrpSpPr>
              <a:grpSpLocks noChangeAspect="1"/>
            </p:cNvGrpSpPr>
            <p:nvPr/>
          </p:nvGrpSpPr>
          <p:grpSpPr bwMode="auto">
            <a:xfrm>
              <a:off x="7581678" y="1714920"/>
              <a:ext cx="111860" cy="111860"/>
              <a:chOff x="5664" y="1835"/>
              <a:chExt cx="73" cy="73"/>
            </a:xfrm>
            <a:solidFill>
              <a:schemeClr val="bg1"/>
            </a:solidFill>
          </p:grpSpPr>
          <p:sp>
            <p:nvSpPr>
              <p:cNvPr id="532" name="Freeform 12">
                <a:extLst>
                  <a:ext uri="{FF2B5EF4-FFF2-40B4-BE49-F238E27FC236}">
                    <a16:creationId xmlns:a16="http://schemas.microsoft.com/office/drawing/2014/main" xmlns="" id="{A4DD29E1-8E6B-44FE-9CC0-2B3E6E5EA970}"/>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3" name="Freeform 13">
                <a:extLst>
                  <a:ext uri="{FF2B5EF4-FFF2-40B4-BE49-F238E27FC236}">
                    <a16:creationId xmlns:a16="http://schemas.microsoft.com/office/drawing/2014/main" xmlns="" id="{479C03E4-9EE1-471C-9342-5C0238CA3B8A}"/>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4" name="Freeform 14">
                <a:extLst>
                  <a:ext uri="{FF2B5EF4-FFF2-40B4-BE49-F238E27FC236}">
                    <a16:creationId xmlns:a16="http://schemas.microsoft.com/office/drawing/2014/main" xmlns="" id="{B3C8D975-953B-4E85-BBE1-0107AD13169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35" name="Freeform 15">
                <a:extLst>
                  <a:ext uri="{FF2B5EF4-FFF2-40B4-BE49-F238E27FC236}">
                    <a16:creationId xmlns:a16="http://schemas.microsoft.com/office/drawing/2014/main" xmlns="" id="{B55A36A5-E912-47FD-99CB-D841E3052FE2}"/>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nvGrpSpPr>
          <p:cNvPr id="156" name="Group 155">
            <a:extLst>
              <a:ext uri="{FF2B5EF4-FFF2-40B4-BE49-F238E27FC236}">
                <a16:creationId xmlns:a16="http://schemas.microsoft.com/office/drawing/2014/main" xmlns="" id="{15D69BF0-DFD4-4269-B7FF-0549ABD862F3}"/>
              </a:ext>
            </a:extLst>
          </p:cNvPr>
          <p:cNvGrpSpPr/>
          <p:nvPr/>
        </p:nvGrpSpPr>
        <p:grpSpPr>
          <a:xfrm>
            <a:off x="829191" y="3833877"/>
            <a:ext cx="329617" cy="252617"/>
            <a:chOff x="2892310" y="4439341"/>
            <a:chExt cx="376337" cy="288423"/>
          </a:xfrm>
        </p:grpSpPr>
        <p:sp>
          <p:nvSpPr>
            <p:cNvPr id="537" name="monitor">
              <a:extLst>
                <a:ext uri="{FF2B5EF4-FFF2-40B4-BE49-F238E27FC236}">
                  <a16:creationId xmlns:a16="http://schemas.microsoft.com/office/drawing/2014/main" xmlns="" id="{58EC11DA-4174-4801-8685-4D18ACB6B28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538" name="Rectangle 537">
              <a:extLst>
                <a:ext uri="{FF2B5EF4-FFF2-40B4-BE49-F238E27FC236}">
                  <a16:creationId xmlns:a16="http://schemas.microsoft.com/office/drawing/2014/main" xmlns="" id="{1311D203-C691-4C7D-89E3-E44E1B237557}"/>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513" name="Picture 512">
              <a:extLst>
                <a:ext uri="{FF2B5EF4-FFF2-40B4-BE49-F238E27FC236}">
                  <a16:creationId xmlns:a16="http://schemas.microsoft.com/office/drawing/2014/main" xmlns="" id="{4E122705-DA51-4DEA-A734-39DF913065F2}"/>
                </a:ext>
              </a:extLst>
            </p:cNvPr>
            <p:cNvPicPr>
              <a:picLocks noChangeAspect="1"/>
            </p:cNvPicPr>
            <p:nvPr/>
          </p:nvPicPr>
          <p:blipFill rotWithShape="1">
            <a:blip r:embed="rId109"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544" name="Group 543">
            <a:extLst>
              <a:ext uri="{FF2B5EF4-FFF2-40B4-BE49-F238E27FC236}">
                <a16:creationId xmlns:a16="http://schemas.microsoft.com/office/drawing/2014/main" xmlns="" id="{A4B4D013-E0B8-4D3F-BEC4-E3264884F8CC}"/>
              </a:ext>
            </a:extLst>
          </p:cNvPr>
          <p:cNvGrpSpPr/>
          <p:nvPr/>
        </p:nvGrpSpPr>
        <p:grpSpPr>
          <a:xfrm>
            <a:off x="1312839" y="3828130"/>
            <a:ext cx="334652" cy="252616"/>
            <a:chOff x="7987238" y="1610486"/>
            <a:chExt cx="506061" cy="382007"/>
          </a:xfrm>
        </p:grpSpPr>
        <p:sp>
          <p:nvSpPr>
            <p:cNvPr id="545" name="Rectangle 544">
              <a:extLst>
                <a:ext uri="{FF2B5EF4-FFF2-40B4-BE49-F238E27FC236}">
                  <a16:creationId xmlns:a16="http://schemas.microsoft.com/office/drawing/2014/main" xmlns="" id="{33B480E1-8683-4F21-B56D-4787259FD8B8}"/>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546" name="Group 545">
              <a:extLst>
                <a:ext uri="{FF2B5EF4-FFF2-40B4-BE49-F238E27FC236}">
                  <a16:creationId xmlns:a16="http://schemas.microsoft.com/office/drawing/2014/main" xmlns="" id="{7B215366-1E3C-42F8-BD5B-C014A5821FA3}"/>
                </a:ext>
              </a:extLst>
            </p:cNvPr>
            <p:cNvGrpSpPr/>
            <p:nvPr/>
          </p:nvGrpSpPr>
          <p:grpSpPr>
            <a:xfrm>
              <a:off x="7987238" y="1610486"/>
              <a:ext cx="498447" cy="382007"/>
              <a:chOff x="9563138" y="2462727"/>
              <a:chExt cx="516394" cy="395761"/>
            </a:xfrm>
          </p:grpSpPr>
          <p:sp>
            <p:nvSpPr>
              <p:cNvPr id="547" name="monitor">
                <a:extLst>
                  <a:ext uri="{FF2B5EF4-FFF2-40B4-BE49-F238E27FC236}">
                    <a16:creationId xmlns:a16="http://schemas.microsoft.com/office/drawing/2014/main" xmlns="" id="{FBF73AD5-5BFD-4B44-81C4-AACB013B9FC0}"/>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548" name="Group 547">
                <a:extLst>
                  <a:ext uri="{FF2B5EF4-FFF2-40B4-BE49-F238E27FC236}">
                    <a16:creationId xmlns:a16="http://schemas.microsoft.com/office/drawing/2014/main" xmlns="" id="{2A32B837-E558-41B3-8A07-DB213973751C}"/>
                  </a:ext>
                </a:extLst>
              </p:cNvPr>
              <p:cNvGrpSpPr/>
              <p:nvPr/>
            </p:nvGrpSpPr>
            <p:grpSpPr>
              <a:xfrm>
                <a:off x="9746672" y="2545410"/>
                <a:ext cx="107950" cy="134938"/>
                <a:chOff x="9444088" y="2885171"/>
                <a:chExt cx="107950" cy="134938"/>
              </a:xfrm>
              <a:solidFill>
                <a:schemeClr val="tx1"/>
              </a:solidFill>
            </p:grpSpPr>
            <p:sp>
              <p:nvSpPr>
                <p:cNvPr id="549" name="Freeform 26">
                  <a:extLst>
                    <a:ext uri="{FF2B5EF4-FFF2-40B4-BE49-F238E27FC236}">
                      <a16:creationId xmlns:a16="http://schemas.microsoft.com/office/drawing/2014/main" xmlns="" id="{F2A8FBD2-35F6-4ADF-8923-19BF05D3CBA0}"/>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550" name="Freeform 27">
                  <a:extLst>
                    <a:ext uri="{FF2B5EF4-FFF2-40B4-BE49-F238E27FC236}">
                      <a16:creationId xmlns:a16="http://schemas.microsoft.com/office/drawing/2014/main" xmlns="" id="{0C296D91-1F40-4B7B-BE78-136A07DDD14A}"/>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8" name="Group 17">
            <a:extLst>
              <a:ext uri="{FF2B5EF4-FFF2-40B4-BE49-F238E27FC236}">
                <a16:creationId xmlns:a16="http://schemas.microsoft.com/office/drawing/2014/main" xmlns="" id="{1D433F51-BDAD-417E-978F-384EA8745069}"/>
              </a:ext>
            </a:extLst>
          </p:cNvPr>
          <p:cNvGrpSpPr/>
          <p:nvPr/>
        </p:nvGrpSpPr>
        <p:grpSpPr>
          <a:xfrm>
            <a:off x="266024" y="4531618"/>
            <a:ext cx="1530464" cy="826602"/>
            <a:chOff x="266024" y="4531618"/>
            <a:chExt cx="1530464" cy="826602"/>
          </a:xfrm>
        </p:grpSpPr>
        <p:grpSp>
          <p:nvGrpSpPr>
            <p:cNvPr id="621" name="Group 620">
              <a:extLst>
                <a:ext uri="{FF2B5EF4-FFF2-40B4-BE49-F238E27FC236}">
                  <a16:creationId xmlns:a16="http://schemas.microsoft.com/office/drawing/2014/main" xmlns="" id="{BFC5DC8A-CD44-40BC-AF2E-93069BD620DC}"/>
                </a:ext>
              </a:extLst>
            </p:cNvPr>
            <p:cNvGrpSpPr/>
            <p:nvPr/>
          </p:nvGrpSpPr>
          <p:grpSpPr>
            <a:xfrm>
              <a:off x="266024" y="4531618"/>
              <a:ext cx="1530464" cy="826602"/>
              <a:chOff x="642736" y="6066403"/>
              <a:chExt cx="1530464" cy="826602"/>
            </a:xfrm>
          </p:grpSpPr>
          <p:sp>
            <p:nvSpPr>
              <p:cNvPr id="622" name="Rectangle 621">
                <a:hlinkClick r:id="rId110" tooltip="Windows Defender Advanced Threat Protection (ATP) provides a broad set of powerful protective controls in Windows 10 + Endpoint Detection and Response (EDR) across platforms (via partners) + Automated Incident Response Services"/>
                <a:extLst>
                  <a:ext uri="{FF2B5EF4-FFF2-40B4-BE49-F238E27FC236}">
                    <a16:creationId xmlns:a16="http://schemas.microsoft.com/office/drawing/2014/main" xmlns="" id="{861B52B9-C9BF-4E8F-8F85-379792DACC29}"/>
                  </a:ext>
                </a:extLst>
              </p:cNvPr>
              <p:cNvSpPr/>
              <p:nvPr/>
            </p:nvSpPr>
            <p:spPr>
              <a:xfrm>
                <a:off x="642736" y="6066403"/>
                <a:ext cx="1530464" cy="826602"/>
              </a:xfrm>
              <a:prstGeom prst="rect">
                <a:avLst/>
              </a:prstGeom>
              <a:solidFill>
                <a:schemeClr val="bg1">
                  <a:lumMod val="95000"/>
                </a:schemeClr>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182880" rIns="45720" rtlCol="0" anchor="t">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l"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Windows Defender ATP</a:t>
                </a:r>
              </a:p>
            </p:txBody>
          </p:sp>
          <p:pic>
            <p:nvPicPr>
              <p:cNvPr id="623" name="Picture 622">
                <a:extLst>
                  <a:ext uri="{FF2B5EF4-FFF2-40B4-BE49-F238E27FC236}">
                    <a16:creationId xmlns:a16="http://schemas.microsoft.com/office/drawing/2014/main" xmlns="" id="{6B0059E0-23ED-413E-BFB0-A0AEE244C9CC}"/>
                  </a:ext>
                </a:extLst>
              </p:cNvPr>
              <p:cNvPicPr>
                <a:picLocks noChangeAspect="1"/>
              </p:cNvPicPr>
              <p:nvPr/>
            </p:nvPicPr>
            <p:blipFill>
              <a:blip r:embed="rId11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12714" y="6116775"/>
                <a:ext cx="117209" cy="117209"/>
              </a:xfrm>
              <a:prstGeom prst="rect">
                <a:avLst/>
              </a:prstGeom>
            </p:spPr>
          </p:pic>
        </p:grpSp>
        <p:pic>
          <p:nvPicPr>
            <p:cNvPr id="608" name="Picture 607">
              <a:extLst>
                <a:ext uri="{FF2B5EF4-FFF2-40B4-BE49-F238E27FC236}">
                  <a16:creationId xmlns:a16="http://schemas.microsoft.com/office/drawing/2014/main" xmlns="" id="{B77B379C-6D23-401B-AC4F-0077ED3B9F0A}"/>
                </a:ext>
              </a:extLst>
            </p:cNvPr>
            <p:cNvPicPr>
              <a:picLocks noChangeAspect="1"/>
            </p:cNvPicPr>
            <p:nvPr/>
          </p:nvPicPr>
          <p:blipFill rotWithShape="1">
            <a:blip r:embed="rId112" cstate="print">
              <a:duotone>
                <a:schemeClr val="accent1">
                  <a:shade val="45000"/>
                  <a:satMod val="135000"/>
                </a:schemeClr>
                <a:prstClr val="white"/>
              </a:duotone>
              <a:extLst>
                <a:ext uri="{28A0092B-C50C-407E-A947-70E740481C1C}">
                  <a14:useLocalDpi xmlns:a14="http://schemas.microsoft.com/office/drawing/2010/main" val="0"/>
                </a:ext>
              </a:extLst>
            </a:blip>
            <a:srcRect l="-2"/>
            <a:stretch/>
          </p:blipFill>
          <p:spPr>
            <a:xfrm>
              <a:off x="1552616" y="4772356"/>
              <a:ext cx="138191" cy="105225"/>
            </a:xfrm>
            <a:prstGeom prst="rect">
              <a:avLst/>
            </a:prstGeom>
          </p:spPr>
        </p:pic>
        <p:grpSp>
          <p:nvGrpSpPr>
            <p:cNvPr id="640" name="Group 639">
              <a:extLst>
                <a:ext uri="{FF2B5EF4-FFF2-40B4-BE49-F238E27FC236}">
                  <a16:creationId xmlns:a16="http://schemas.microsoft.com/office/drawing/2014/main" xmlns="" id="{35078F10-A19D-4FF2-8AC7-11A69C5B8372}"/>
                </a:ext>
              </a:extLst>
            </p:cNvPr>
            <p:cNvGrpSpPr/>
            <p:nvPr/>
          </p:nvGrpSpPr>
          <p:grpSpPr>
            <a:xfrm>
              <a:off x="1434370" y="4744861"/>
              <a:ext cx="116598" cy="222844"/>
              <a:chOff x="2136298" y="4226790"/>
              <a:chExt cx="196678" cy="375893"/>
            </a:xfrm>
          </p:grpSpPr>
          <p:sp>
            <p:nvSpPr>
              <p:cNvPr id="678" name="Rectangle 677">
                <a:extLst>
                  <a:ext uri="{FF2B5EF4-FFF2-40B4-BE49-F238E27FC236}">
                    <a16:creationId xmlns:a16="http://schemas.microsoft.com/office/drawing/2014/main" xmlns="" id="{425B0550-A193-4E59-9B93-4D478F4B5977}"/>
                  </a:ext>
                </a:extLst>
              </p:cNvPr>
              <p:cNvSpPr/>
              <p:nvPr/>
            </p:nvSpPr>
            <p:spPr bwMode="auto">
              <a:xfrm>
                <a:off x="2138191" y="4226790"/>
                <a:ext cx="194785" cy="375893"/>
              </a:xfrm>
              <a:prstGeom prst="rect">
                <a:avLst/>
              </a:prstGeom>
              <a:solidFill>
                <a:schemeClr val="tx1">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683" name="server">
                <a:extLst>
                  <a:ext uri="{FF2B5EF4-FFF2-40B4-BE49-F238E27FC236}">
                    <a16:creationId xmlns:a16="http://schemas.microsoft.com/office/drawing/2014/main" xmlns="" id="{AB8F5D7B-0D15-4662-96A1-CCF2D2750A28}"/>
                  </a:ext>
                </a:extLst>
              </p:cNvPr>
              <p:cNvSpPr>
                <a:spLocks noChangeAspect="1" noEditPoints="1"/>
              </p:cNvSpPr>
              <p:nvPr/>
            </p:nvSpPr>
            <p:spPr bwMode="auto">
              <a:xfrm>
                <a:off x="2136298" y="4235711"/>
                <a:ext cx="192569" cy="365760"/>
              </a:xfrm>
              <a:custGeom>
                <a:avLst/>
                <a:gdLst>
                  <a:gd name="T0" fmla="*/ 318 w 318"/>
                  <a:gd name="T1" fmla="*/ 283 h 604"/>
                  <a:gd name="T2" fmla="*/ 318 w 318"/>
                  <a:gd name="T3" fmla="*/ 604 h 604"/>
                  <a:gd name="T4" fmla="*/ 0 w 318"/>
                  <a:gd name="T5" fmla="*/ 604 h 604"/>
                  <a:gd name="T6" fmla="*/ 0 w 318"/>
                  <a:gd name="T7" fmla="*/ 0 h 604"/>
                  <a:gd name="T8" fmla="*/ 318 w 318"/>
                  <a:gd name="T9" fmla="*/ 0 h 604"/>
                  <a:gd name="T10" fmla="*/ 318 w 318"/>
                  <a:gd name="T11" fmla="*/ 283 h 604"/>
                  <a:gd name="T12" fmla="*/ 67 w 318"/>
                  <a:gd name="T13" fmla="*/ 97 h 604"/>
                  <a:gd name="T14" fmla="*/ 249 w 318"/>
                  <a:gd name="T15" fmla="*/ 97 h 604"/>
                  <a:gd name="T16" fmla="*/ 67 w 318"/>
                  <a:gd name="T17" fmla="*/ 414 h 604"/>
                  <a:gd name="T18" fmla="*/ 249 w 318"/>
                  <a:gd name="T19" fmla="*/ 414 h 604"/>
                  <a:gd name="T20" fmla="*/ 67 w 318"/>
                  <a:gd name="T21" fmla="*/ 504 h 604"/>
                  <a:gd name="T22" fmla="*/ 249 w 318"/>
                  <a:gd name="T23" fmla="*/ 504 h 6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18" h="604">
                    <a:moveTo>
                      <a:pt x="318" y="283"/>
                    </a:moveTo>
                    <a:lnTo>
                      <a:pt x="318" y="604"/>
                    </a:lnTo>
                    <a:lnTo>
                      <a:pt x="0" y="604"/>
                    </a:lnTo>
                    <a:lnTo>
                      <a:pt x="0" y="0"/>
                    </a:lnTo>
                    <a:lnTo>
                      <a:pt x="318" y="0"/>
                    </a:lnTo>
                    <a:lnTo>
                      <a:pt x="318" y="283"/>
                    </a:lnTo>
                    <a:moveTo>
                      <a:pt x="67" y="97"/>
                    </a:moveTo>
                    <a:lnTo>
                      <a:pt x="249" y="97"/>
                    </a:lnTo>
                    <a:moveTo>
                      <a:pt x="67" y="414"/>
                    </a:moveTo>
                    <a:lnTo>
                      <a:pt x="249" y="414"/>
                    </a:lnTo>
                    <a:moveTo>
                      <a:pt x="67" y="504"/>
                    </a:moveTo>
                    <a:lnTo>
                      <a:pt x="249" y="504"/>
                    </a:lnTo>
                  </a:path>
                </a:pathLst>
              </a:custGeom>
              <a:noFill/>
              <a:ln w="14224"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41" name="Oval 640">
              <a:extLst>
                <a:ext uri="{FF2B5EF4-FFF2-40B4-BE49-F238E27FC236}">
                  <a16:creationId xmlns:a16="http://schemas.microsoft.com/office/drawing/2014/main" xmlns="" id="{525742A0-6393-40EF-9FEF-A9D1E9029548}"/>
                </a:ext>
              </a:extLst>
            </p:cNvPr>
            <p:cNvSpPr/>
            <p:nvPr/>
          </p:nvSpPr>
          <p:spPr bwMode="auto">
            <a:xfrm>
              <a:off x="1489735" y="4850994"/>
              <a:ext cx="142508" cy="142507"/>
            </a:xfrm>
            <a:prstGeom prst="ellipse">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644" name="Picture 643">
              <a:extLst>
                <a:ext uri="{FF2B5EF4-FFF2-40B4-BE49-F238E27FC236}">
                  <a16:creationId xmlns:a16="http://schemas.microsoft.com/office/drawing/2014/main" xmlns="" id="{459E81B9-6178-45FA-ADC0-B8DF61655047}"/>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1614831" y="4877476"/>
              <a:ext cx="100469" cy="87602"/>
            </a:xfrm>
            <a:prstGeom prst="rect">
              <a:avLst/>
            </a:prstGeom>
          </p:spPr>
        </p:pic>
        <p:grpSp>
          <p:nvGrpSpPr>
            <p:cNvPr id="714" name="Group 713">
              <a:extLst>
                <a:ext uri="{FF2B5EF4-FFF2-40B4-BE49-F238E27FC236}">
                  <a16:creationId xmlns:a16="http://schemas.microsoft.com/office/drawing/2014/main" xmlns="" id="{15AE964E-EE4D-469B-80A9-177DE87B2A2F}"/>
                </a:ext>
              </a:extLst>
            </p:cNvPr>
            <p:cNvGrpSpPr/>
            <p:nvPr/>
          </p:nvGrpSpPr>
          <p:grpSpPr>
            <a:xfrm>
              <a:off x="929436" y="4810091"/>
              <a:ext cx="204812" cy="156967"/>
              <a:chOff x="2892310" y="4439341"/>
              <a:chExt cx="376337" cy="288423"/>
            </a:xfrm>
          </p:grpSpPr>
          <p:sp>
            <p:nvSpPr>
              <p:cNvPr id="736" name="monitor">
                <a:extLst>
                  <a:ext uri="{FF2B5EF4-FFF2-40B4-BE49-F238E27FC236}">
                    <a16:creationId xmlns:a16="http://schemas.microsoft.com/office/drawing/2014/main" xmlns="" id="{C1838BB7-74D8-4817-9982-230DF1FFD24B}"/>
                  </a:ext>
                </a:extLst>
              </p:cNvPr>
              <p:cNvSpPr>
                <a:spLocks noChangeAspect="1" noEditPoints="1"/>
              </p:cNvSpPr>
              <p:nvPr/>
            </p:nvSpPr>
            <p:spPr bwMode="auto">
              <a:xfrm>
                <a:off x="2892310" y="4439341"/>
                <a:ext cx="376337" cy="288423"/>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1">
                    <a:lumMod val="50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738" name="Rectangle 737">
                <a:extLst>
                  <a:ext uri="{FF2B5EF4-FFF2-40B4-BE49-F238E27FC236}">
                    <a16:creationId xmlns:a16="http://schemas.microsoft.com/office/drawing/2014/main" xmlns="" id="{3A07B797-2BE0-463A-A7ED-B5985D026DAD}"/>
                  </a:ext>
                </a:extLst>
              </p:cNvPr>
              <p:cNvSpPr/>
              <p:nvPr/>
            </p:nvSpPr>
            <p:spPr bwMode="auto">
              <a:xfrm>
                <a:off x="2892310" y="4439341"/>
                <a:ext cx="376337" cy="228557"/>
              </a:xfrm>
              <a:prstGeom prst="rect">
                <a:avLst/>
              </a:prstGeom>
              <a:solidFill>
                <a:schemeClr val="accent1">
                  <a:lumMod val="5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740" name="Picture 739">
                <a:extLst>
                  <a:ext uri="{FF2B5EF4-FFF2-40B4-BE49-F238E27FC236}">
                    <a16:creationId xmlns:a16="http://schemas.microsoft.com/office/drawing/2014/main" xmlns="" id="{3329031B-3486-416C-BFE9-7F0EC6367E27}"/>
                  </a:ext>
                </a:extLst>
              </p:cNvPr>
              <p:cNvPicPr>
                <a:picLocks noChangeAspect="1"/>
              </p:cNvPicPr>
              <p:nvPr/>
            </p:nvPicPr>
            <p:blipFill rotWithShape="1">
              <a:blip r:embed="rId113" cstate="print">
                <a:extLst>
                  <a:ext uri="{28A0092B-C50C-407E-A947-70E740481C1C}">
                    <a14:useLocalDpi xmlns:a14="http://schemas.microsoft.com/office/drawing/2010/main" val="0"/>
                  </a:ext>
                </a:extLst>
              </a:blip>
              <a:srcRect l="24884" r="23372" b="46072"/>
              <a:stretch/>
            </p:blipFill>
            <p:spPr>
              <a:xfrm>
                <a:off x="3016842" y="4495234"/>
                <a:ext cx="137762" cy="116769"/>
              </a:xfrm>
              <a:prstGeom prst="rect">
                <a:avLst/>
              </a:prstGeom>
            </p:spPr>
          </p:pic>
        </p:grpSp>
        <p:grpSp>
          <p:nvGrpSpPr>
            <p:cNvPr id="741" name="Group 740">
              <a:extLst>
                <a:ext uri="{FF2B5EF4-FFF2-40B4-BE49-F238E27FC236}">
                  <a16:creationId xmlns:a16="http://schemas.microsoft.com/office/drawing/2014/main" xmlns="" id="{DCC257B9-7BED-4064-AFBD-6CBF48550CBD}"/>
                </a:ext>
              </a:extLst>
            </p:cNvPr>
            <p:cNvGrpSpPr/>
            <p:nvPr/>
          </p:nvGrpSpPr>
          <p:grpSpPr>
            <a:xfrm>
              <a:off x="1180339" y="4810091"/>
              <a:ext cx="207940" cy="156966"/>
              <a:chOff x="7987238" y="1610486"/>
              <a:chExt cx="506061" cy="382007"/>
            </a:xfrm>
          </p:grpSpPr>
          <p:sp>
            <p:nvSpPr>
              <p:cNvPr id="742" name="Rectangle 741">
                <a:extLst>
                  <a:ext uri="{FF2B5EF4-FFF2-40B4-BE49-F238E27FC236}">
                    <a16:creationId xmlns:a16="http://schemas.microsoft.com/office/drawing/2014/main" xmlns="" id="{EB9ED279-56FB-424D-89B2-CDAED78429E4}"/>
                  </a:ext>
                </a:extLst>
              </p:cNvPr>
              <p:cNvSpPr/>
              <p:nvPr/>
            </p:nvSpPr>
            <p:spPr bwMode="auto">
              <a:xfrm>
                <a:off x="7994852" y="1610486"/>
                <a:ext cx="498447" cy="302717"/>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43" name="Group 742">
                <a:extLst>
                  <a:ext uri="{FF2B5EF4-FFF2-40B4-BE49-F238E27FC236}">
                    <a16:creationId xmlns:a16="http://schemas.microsoft.com/office/drawing/2014/main" xmlns="" id="{DE50C12E-0FA7-4749-BFBB-910956DEE8DE}"/>
                  </a:ext>
                </a:extLst>
              </p:cNvPr>
              <p:cNvGrpSpPr/>
              <p:nvPr/>
            </p:nvGrpSpPr>
            <p:grpSpPr>
              <a:xfrm>
                <a:off x="7987238" y="1610486"/>
                <a:ext cx="498447" cy="382007"/>
                <a:chOff x="9563138" y="2462727"/>
                <a:chExt cx="516394" cy="395761"/>
              </a:xfrm>
            </p:grpSpPr>
            <p:sp>
              <p:nvSpPr>
                <p:cNvPr id="744" name="monitor">
                  <a:extLst>
                    <a:ext uri="{FF2B5EF4-FFF2-40B4-BE49-F238E27FC236}">
                      <a16:creationId xmlns:a16="http://schemas.microsoft.com/office/drawing/2014/main" xmlns="" id="{AA54E500-74FF-4189-8A48-B6F5DA7ACF66}"/>
                    </a:ext>
                  </a:extLst>
                </p:cNvPr>
                <p:cNvSpPr>
                  <a:spLocks noChangeAspect="1" noEditPoints="1"/>
                </p:cNvSpPr>
                <p:nvPr/>
              </p:nvSpPr>
              <p:spPr bwMode="auto">
                <a:xfrm>
                  <a:off x="9563138" y="2462727"/>
                  <a:ext cx="516394" cy="395761"/>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grpSp>
              <p:nvGrpSpPr>
                <p:cNvPr id="745" name="Group 744">
                  <a:extLst>
                    <a:ext uri="{FF2B5EF4-FFF2-40B4-BE49-F238E27FC236}">
                      <a16:creationId xmlns:a16="http://schemas.microsoft.com/office/drawing/2014/main" xmlns="" id="{E146D5C5-B6FA-4BDF-82AB-6C651D9E1132}"/>
                    </a:ext>
                  </a:extLst>
                </p:cNvPr>
                <p:cNvGrpSpPr/>
                <p:nvPr/>
              </p:nvGrpSpPr>
              <p:grpSpPr>
                <a:xfrm>
                  <a:off x="9746672" y="2545410"/>
                  <a:ext cx="107950" cy="134938"/>
                  <a:chOff x="9444088" y="2885171"/>
                  <a:chExt cx="107950" cy="134938"/>
                </a:xfrm>
                <a:solidFill>
                  <a:schemeClr val="tx1"/>
                </a:solidFill>
              </p:grpSpPr>
              <p:sp>
                <p:nvSpPr>
                  <p:cNvPr id="747" name="Freeform 26">
                    <a:extLst>
                      <a:ext uri="{FF2B5EF4-FFF2-40B4-BE49-F238E27FC236}">
                        <a16:creationId xmlns:a16="http://schemas.microsoft.com/office/drawing/2014/main" xmlns="" id="{E9C4AFE7-5B06-4BEC-A6C4-EE31FF6F6575}"/>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48" name="Freeform 27">
                    <a:extLst>
                      <a:ext uri="{FF2B5EF4-FFF2-40B4-BE49-F238E27FC236}">
                        <a16:creationId xmlns:a16="http://schemas.microsoft.com/office/drawing/2014/main" xmlns="" id="{37446C1C-AF33-4AEB-82BD-B8EE1C31EA79}"/>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750" name="Group 749">
              <a:extLst>
                <a:ext uri="{FF2B5EF4-FFF2-40B4-BE49-F238E27FC236}">
                  <a16:creationId xmlns:a16="http://schemas.microsoft.com/office/drawing/2014/main" xmlns="" id="{723D657C-063C-459D-B25E-573B1A05872D}"/>
                </a:ext>
              </a:extLst>
            </p:cNvPr>
            <p:cNvGrpSpPr/>
            <p:nvPr/>
          </p:nvGrpSpPr>
          <p:grpSpPr>
            <a:xfrm>
              <a:off x="533767" y="4767288"/>
              <a:ext cx="98675" cy="163816"/>
              <a:chOff x="7084723" y="1610486"/>
              <a:chExt cx="212660" cy="353049"/>
            </a:xfrm>
          </p:grpSpPr>
          <p:sp>
            <p:nvSpPr>
              <p:cNvPr id="753" name="Rectangle 752">
                <a:extLst>
                  <a:ext uri="{FF2B5EF4-FFF2-40B4-BE49-F238E27FC236}">
                    <a16:creationId xmlns:a16="http://schemas.microsoft.com/office/drawing/2014/main" xmlns="" id="{43527597-0A9D-48D4-8ECC-A838B94A0305}"/>
                  </a:ext>
                </a:extLst>
              </p:cNvPr>
              <p:cNvSpPr/>
              <p:nvPr/>
            </p:nvSpPr>
            <p:spPr bwMode="auto">
              <a:xfrm>
                <a:off x="7085519" y="1610486"/>
                <a:ext cx="211864" cy="353049"/>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54" name="Group 753">
                <a:extLst>
                  <a:ext uri="{FF2B5EF4-FFF2-40B4-BE49-F238E27FC236}">
                    <a16:creationId xmlns:a16="http://schemas.microsoft.com/office/drawing/2014/main" xmlns="" id="{4BCD74AB-AB7F-4F59-8DCB-D89EB57D2EDB}"/>
                  </a:ext>
                </a:extLst>
              </p:cNvPr>
              <p:cNvGrpSpPr/>
              <p:nvPr/>
            </p:nvGrpSpPr>
            <p:grpSpPr>
              <a:xfrm>
                <a:off x="7138556" y="1706457"/>
                <a:ext cx="104198" cy="130248"/>
                <a:chOff x="9444088" y="2885171"/>
                <a:chExt cx="107950" cy="134938"/>
              </a:xfrm>
              <a:solidFill>
                <a:schemeClr val="bg1"/>
              </a:solidFill>
            </p:grpSpPr>
            <p:sp>
              <p:nvSpPr>
                <p:cNvPr id="757" name="Freeform 26">
                  <a:extLst>
                    <a:ext uri="{FF2B5EF4-FFF2-40B4-BE49-F238E27FC236}">
                      <a16:creationId xmlns:a16="http://schemas.microsoft.com/office/drawing/2014/main" xmlns="" id="{22F244AC-2EA9-4D06-AABA-1BF7D221360E}"/>
                    </a:ext>
                  </a:extLst>
                </p:cNvPr>
                <p:cNvSpPr>
                  <a:spLocks/>
                </p:cNvSpPr>
                <p:nvPr/>
              </p:nvSpPr>
              <p:spPr bwMode="auto">
                <a:xfrm>
                  <a:off x="9496476" y="2885171"/>
                  <a:ext cx="30163" cy="31750"/>
                </a:xfrm>
                <a:custGeom>
                  <a:avLst/>
                  <a:gdLst>
                    <a:gd name="T0" fmla="*/ 179 w 188"/>
                    <a:gd name="T1" fmla="*/ 0 h 196"/>
                    <a:gd name="T2" fmla="*/ 45 w 188"/>
                    <a:gd name="T3" fmla="*/ 72 h 196"/>
                    <a:gd name="T4" fmla="*/ 12 w 188"/>
                    <a:gd name="T5" fmla="*/ 195 h 196"/>
                    <a:gd name="T6" fmla="*/ 141 w 188"/>
                    <a:gd name="T7" fmla="*/ 128 h 196"/>
                    <a:gd name="T8" fmla="*/ 179 w 188"/>
                    <a:gd name="T9" fmla="*/ 0 h 196"/>
                  </a:gdLst>
                  <a:ahLst/>
                  <a:cxnLst>
                    <a:cxn ang="0">
                      <a:pos x="T0" y="T1"/>
                    </a:cxn>
                    <a:cxn ang="0">
                      <a:pos x="T2" y="T3"/>
                    </a:cxn>
                    <a:cxn ang="0">
                      <a:pos x="T4" y="T5"/>
                    </a:cxn>
                    <a:cxn ang="0">
                      <a:pos x="T6" y="T7"/>
                    </a:cxn>
                    <a:cxn ang="0">
                      <a:pos x="T8" y="T9"/>
                    </a:cxn>
                  </a:cxnLst>
                  <a:rect l="0" t="0" r="r" b="b"/>
                  <a:pathLst>
                    <a:path w="188" h="196">
                      <a:moveTo>
                        <a:pt x="179" y="0"/>
                      </a:moveTo>
                      <a:cubicBezTo>
                        <a:pt x="179" y="0"/>
                        <a:pt x="90" y="8"/>
                        <a:pt x="45" y="72"/>
                      </a:cubicBezTo>
                      <a:cubicBezTo>
                        <a:pt x="0" y="136"/>
                        <a:pt x="12" y="195"/>
                        <a:pt x="12" y="195"/>
                      </a:cubicBezTo>
                      <a:cubicBezTo>
                        <a:pt x="12" y="195"/>
                        <a:pt x="90" y="196"/>
                        <a:pt x="141" y="128"/>
                      </a:cubicBezTo>
                      <a:cubicBezTo>
                        <a:pt x="188" y="66"/>
                        <a:pt x="179" y="0"/>
                        <a:pt x="17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58" name="Freeform 27">
                  <a:extLst>
                    <a:ext uri="{FF2B5EF4-FFF2-40B4-BE49-F238E27FC236}">
                      <a16:creationId xmlns:a16="http://schemas.microsoft.com/office/drawing/2014/main" xmlns="" id="{F8713A15-2D92-4917-8097-3795609D0DD7}"/>
                    </a:ext>
                  </a:extLst>
                </p:cNvPr>
                <p:cNvSpPr>
                  <a:spLocks/>
                </p:cNvSpPr>
                <p:nvPr/>
              </p:nvSpPr>
              <p:spPr bwMode="auto">
                <a:xfrm>
                  <a:off x="9444088" y="2916921"/>
                  <a:ext cx="107950" cy="103188"/>
                </a:xfrm>
                <a:custGeom>
                  <a:avLst/>
                  <a:gdLst>
                    <a:gd name="T0" fmla="*/ 662 w 682"/>
                    <a:gd name="T1" fmla="*/ 87 h 643"/>
                    <a:gd name="T2" fmla="*/ 499 w 682"/>
                    <a:gd name="T3" fmla="*/ 2 h 643"/>
                    <a:gd name="T4" fmla="*/ 424 w 682"/>
                    <a:gd name="T5" fmla="*/ 16 h 643"/>
                    <a:gd name="T6" fmla="*/ 345 w 682"/>
                    <a:gd name="T7" fmla="*/ 41 h 643"/>
                    <a:gd name="T8" fmla="*/ 286 w 682"/>
                    <a:gd name="T9" fmla="*/ 22 h 643"/>
                    <a:gd name="T10" fmla="*/ 201 w 682"/>
                    <a:gd name="T11" fmla="*/ 4 h 643"/>
                    <a:gd name="T12" fmla="*/ 82 w 682"/>
                    <a:gd name="T13" fmla="*/ 53 h 643"/>
                    <a:gd name="T14" fmla="*/ 0 w 682"/>
                    <a:gd name="T15" fmla="*/ 261 h 643"/>
                    <a:gd name="T16" fmla="*/ 58 w 682"/>
                    <a:gd name="T17" fmla="*/ 484 h 643"/>
                    <a:gd name="T18" fmla="*/ 143 w 682"/>
                    <a:gd name="T19" fmla="*/ 603 h 643"/>
                    <a:gd name="T20" fmla="*/ 209 w 682"/>
                    <a:gd name="T21" fmla="*/ 639 h 643"/>
                    <a:gd name="T22" fmla="*/ 258 w 682"/>
                    <a:gd name="T23" fmla="*/ 634 h 643"/>
                    <a:gd name="T24" fmla="*/ 321 w 682"/>
                    <a:gd name="T25" fmla="*/ 609 h 643"/>
                    <a:gd name="T26" fmla="*/ 406 w 682"/>
                    <a:gd name="T27" fmla="*/ 612 h 643"/>
                    <a:gd name="T28" fmla="*/ 492 w 682"/>
                    <a:gd name="T29" fmla="*/ 640 h 643"/>
                    <a:gd name="T30" fmla="*/ 609 w 682"/>
                    <a:gd name="T31" fmla="*/ 560 h 643"/>
                    <a:gd name="T32" fmla="*/ 671 w 682"/>
                    <a:gd name="T33" fmla="*/ 452 h 643"/>
                    <a:gd name="T34" fmla="*/ 682 w 682"/>
                    <a:gd name="T35" fmla="*/ 414 h 643"/>
                    <a:gd name="T36" fmla="*/ 631 w 682"/>
                    <a:gd name="T37" fmla="*/ 382 h 643"/>
                    <a:gd name="T38" fmla="*/ 572 w 682"/>
                    <a:gd name="T39" fmla="*/ 274 h 643"/>
                    <a:gd name="T40" fmla="*/ 599 w 682"/>
                    <a:gd name="T41" fmla="*/ 147 h 643"/>
                    <a:gd name="T42" fmla="*/ 662 w 682"/>
                    <a:gd name="T43" fmla="*/ 87 h 6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682" h="643">
                      <a:moveTo>
                        <a:pt x="662" y="87"/>
                      </a:moveTo>
                      <a:cubicBezTo>
                        <a:pt x="662" y="87"/>
                        <a:pt x="614" y="2"/>
                        <a:pt x="499" y="2"/>
                      </a:cubicBezTo>
                      <a:cubicBezTo>
                        <a:pt x="499" y="2"/>
                        <a:pt x="469" y="0"/>
                        <a:pt x="424" y="16"/>
                      </a:cubicBezTo>
                      <a:cubicBezTo>
                        <a:pt x="379" y="32"/>
                        <a:pt x="367" y="41"/>
                        <a:pt x="345" y="41"/>
                      </a:cubicBezTo>
                      <a:cubicBezTo>
                        <a:pt x="345" y="41"/>
                        <a:pt x="315" y="36"/>
                        <a:pt x="286" y="22"/>
                      </a:cubicBezTo>
                      <a:cubicBezTo>
                        <a:pt x="257" y="9"/>
                        <a:pt x="226" y="4"/>
                        <a:pt x="201" y="4"/>
                      </a:cubicBezTo>
                      <a:cubicBezTo>
                        <a:pt x="176" y="4"/>
                        <a:pt x="121" y="20"/>
                        <a:pt x="82" y="53"/>
                      </a:cubicBezTo>
                      <a:cubicBezTo>
                        <a:pt x="41" y="88"/>
                        <a:pt x="0" y="152"/>
                        <a:pt x="0" y="261"/>
                      </a:cubicBezTo>
                      <a:cubicBezTo>
                        <a:pt x="0" y="370"/>
                        <a:pt x="55" y="479"/>
                        <a:pt x="58" y="484"/>
                      </a:cubicBezTo>
                      <a:cubicBezTo>
                        <a:pt x="60" y="488"/>
                        <a:pt x="120" y="584"/>
                        <a:pt x="143" y="603"/>
                      </a:cubicBezTo>
                      <a:cubicBezTo>
                        <a:pt x="167" y="623"/>
                        <a:pt x="185" y="638"/>
                        <a:pt x="209" y="639"/>
                      </a:cubicBezTo>
                      <a:cubicBezTo>
                        <a:pt x="232" y="640"/>
                        <a:pt x="245" y="638"/>
                        <a:pt x="258" y="634"/>
                      </a:cubicBezTo>
                      <a:cubicBezTo>
                        <a:pt x="270" y="629"/>
                        <a:pt x="305" y="611"/>
                        <a:pt x="321" y="609"/>
                      </a:cubicBezTo>
                      <a:cubicBezTo>
                        <a:pt x="337" y="608"/>
                        <a:pt x="362" y="598"/>
                        <a:pt x="406" y="612"/>
                      </a:cubicBezTo>
                      <a:cubicBezTo>
                        <a:pt x="450" y="626"/>
                        <a:pt x="464" y="643"/>
                        <a:pt x="492" y="640"/>
                      </a:cubicBezTo>
                      <a:cubicBezTo>
                        <a:pt x="520" y="636"/>
                        <a:pt x="557" y="635"/>
                        <a:pt x="609" y="560"/>
                      </a:cubicBezTo>
                      <a:cubicBezTo>
                        <a:pt x="626" y="536"/>
                        <a:pt x="669" y="463"/>
                        <a:pt x="671" y="452"/>
                      </a:cubicBezTo>
                      <a:cubicBezTo>
                        <a:pt x="673" y="441"/>
                        <a:pt x="682" y="427"/>
                        <a:pt x="682" y="414"/>
                      </a:cubicBezTo>
                      <a:cubicBezTo>
                        <a:pt x="682" y="414"/>
                        <a:pt x="642" y="394"/>
                        <a:pt x="631" y="382"/>
                      </a:cubicBezTo>
                      <a:cubicBezTo>
                        <a:pt x="615" y="364"/>
                        <a:pt x="584" y="338"/>
                        <a:pt x="572" y="274"/>
                      </a:cubicBezTo>
                      <a:cubicBezTo>
                        <a:pt x="561" y="211"/>
                        <a:pt x="592" y="155"/>
                        <a:pt x="599" y="147"/>
                      </a:cubicBezTo>
                      <a:cubicBezTo>
                        <a:pt x="606" y="139"/>
                        <a:pt x="641" y="96"/>
                        <a:pt x="662"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55" name="CellPhone_E8EA">
                <a:extLst>
                  <a:ext uri="{FF2B5EF4-FFF2-40B4-BE49-F238E27FC236}">
                    <a16:creationId xmlns:a16="http://schemas.microsoft.com/office/drawing/2014/main" xmlns="" id="{CFEB9E93-60D9-4EE0-8F9A-C5AAA3210D7C}"/>
                  </a:ext>
                </a:extLst>
              </p:cNvPr>
              <p:cNvSpPr>
                <a:spLocks noChangeAspect="1" noEditPoints="1"/>
              </p:cNvSpPr>
              <p:nvPr/>
            </p:nvSpPr>
            <p:spPr bwMode="auto">
              <a:xfrm>
                <a:off x="70847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56" name="Straight Connector 755">
                <a:extLst>
                  <a:ext uri="{FF2B5EF4-FFF2-40B4-BE49-F238E27FC236}">
                    <a16:creationId xmlns:a16="http://schemas.microsoft.com/office/drawing/2014/main" xmlns="" id="{841B1568-5706-4432-BA73-4C9C7C7FC007}"/>
                  </a:ext>
                </a:extLst>
              </p:cNvPr>
              <p:cNvCxnSpPr>
                <a:cxnSpLocks/>
              </p:cNvCxnSpPr>
              <p:nvPr/>
            </p:nvCxnSpPr>
            <p:spPr>
              <a:xfrm>
                <a:off x="7165583"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759" name="Group 758">
              <a:extLst>
                <a:ext uri="{FF2B5EF4-FFF2-40B4-BE49-F238E27FC236}">
                  <a16:creationId xmlns:a16="http://schemas.microsoft.com/office/drawing/2014/main" xmlns="" id="{264F436A-8E6A-4680-B9FF-626F213449EF}"/>
                </a:ext>
              </a:extLst>
            </p:cNvPr>
            <p:cNvGrpSpPr/>
            <p:nvPr/>
          </p:nvGrpSpPr>
          <p:grpSpPr>
            <a:xfrm>
              <a:off x="389370" y="4767288"/>
              <a:ext cx="98306" cy="163816"/>
              <a:chOff x="6490922" y="1610486"/>
              <a:chExt cx="211865" cy="353049"/>
            </a:xfrm>
          </p:grpSpPr>
          <p:sp>
            <p:nvSpPr>
              <p:cNvPr id="763" name="Rectangle 762">
                <a:extLst>
                  <a:ext uri="{FF2B5EF4-FFF2-40B4-BE49-F238E27FC236}">
                    <a16:creationId xmlns:a16="http://schemas.microsoft.com/office/drawing/2014/main" xmlns="" id="{ECCB9FF7-5660-49CA-8319-83E4EF1E242A}"/>
                  </a:ext>
                </a:extLst>
              </p:cNvPr>
              <p:cNvSpPr/>
              <p:nvPr/>
            </p:nvSpPr>
            <p:spPr bwMode="auto">
              <a:xfrm>
                <a:off x="6490922" y="1610486"/>
                <a:ext cx="211864" cy="353049"/>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765" name="Group 30">
                <a:extLst>
                  <a:ext uri="{FF2B5EF4-FFF2-40B4-BE49-F238E27FC236}">
                    <a16:creationId xmlns:a16="http://schemas.microsoft.com/office/drawing/2014/main" xmlns="" id="{7F0597E7-A2E8-4328-84BA-90E623EDBBE7}"/>
                  </a:ext>
                </a:extLst>
              </p:cNvPr>
              <p:cNvGrpSpPr>
                <a:grpSpLocks noChangeAspect="1"/>
              </p:cNvGrpSpPr>
              <p:nvPr/>
            </p:nvGrpSpPr>
            <p:grpSpPr bwMode="auto">
              <a:xfrm>
                <a:off x="6545792" y="1729376"/>
                <a:ext cx="111361" cy="115269"/>
                <a:chOff x="5049" y="1841"/>
                <a:chExt cx="57" cy="59"/>
              </a:xfrm>
              <a:solidFill>
                <a:schemeClr val="bg1"/>
              </a:solidFill>
            </p:grpSpPr>
            <p:sp>
              <p:nvSpPr>
                <p:cNvPr id="768" name="Freeform 31">
                  <a:extLst>
                    <a:ext uri="{FF2B5EF4-FFF2-40B4-BE49-F238E27FC236}">
                      <a16:creationId xmlns:a16="http://schemas.microsoft.com/office/drawing/2014/main" xmlns="" id="{16E58F9E-AB4C-41F6-9E77-68B1EAA7DE72}"/>
                    </a:ext>
                  </a:extLst>
                </p:cNvPr>
                <p:cNvSpPr>
                  <a:spLocks/>
                </p:cNvSpPr>
                <p:nvPr/>
              </p:nvSpPr>
              <p:spPr bwMode="auto">
                <a:xfrm>
                  <a:off x="5049" y="1859"/>
                  <a:ext cx="9" cy="23"/>
                </a:xfrm>
                <a:custGeom>
                  <a:avLst/>
                  <a:gdLst>
                    <a:gd name="T0" fmla="*/ 70 w 81"/>
                    <a:gd name="T1" fmla="*/ 0 h 212"/>
                    <a:gd name="T2" fmla="*/ 11 w 81"/>
                    <a:gd name="T3" fmla="*/ 0 h 212"/>
                    <a:gd name="T4" fmla="*/ 0 w 81"/>
                    <a:gd name="T5" fmla="*/ 11 h 212"/>
                    <a:gd name="T6" fmla="*/ 0 w 81"/>
                    <a:gd name="T7" fmla="*/ 201 h 212"/>
                    <a:gd name="T8" fmla="*/ 11 w 81"/>
                    <a:gd name="T9" fmla="*/ 212 h 212"/>
                    <a:gd name="T10" fmla="*/ 70 w 81"/>
                    <a:gd name="T11" fmla="*/ 212 h 212"/>
                    <a:gd name="T12" fmla="*/ 81 w 81"/>
                    <a:gd name="T13" fmla="*/ 201 h 212"/>
                    <a:gd name="T14" fmla="*/ 81 w 81"/>
                    <a:gd name="T15" fmla="*/ 11 h 212"/>
                    <a:gd name="T16" fmla="*/ 70 w 81"/>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2">
                      <a:moveTo>
                        <a:pt x="70" y="0"/>
                      </a:moveTo>
                      <a:cubicBezTo>
                        <a:pt x="11" y="0"/>
                        <a:pt x="11" y="0"/>
                        <a:pt x="11" y="0"/>
                      </a:cubicBezTo>
                      <a:cubicBezTo>
                        <a:pt x="5" y="0"/>
                        <a:pt x="0" y="5"/>
                        <a:pt x="0" y="11"/>
                      </a:cubicBezTo>
                      <a:cubicBezTo>
                        <a:pt x="0" y="201"/>
                        <a:pt x="0" y="201"/>
                        <a:pt x="0" y="201"/>
                      </a:cubicBezTo>
                      <a:cubicBezTo>
                        <a:pt x="0" y="207"/>
                        <a:pt x="5" y="212"/>
                        <a:pt x="11" y="212"/>
                      </a:cubicBezTo>
                      <a:cubicBezTo>
                        <a:pt x="70" y="212"/>
                        <a:pt x="70" y="212"/>
                        <a:pt x="70" y="212"/>
                      </a:cubicBezTo>
                      <a:cubicBezTo>
                        <a:pt x="76" y="212"/>
                        <a:pt x="81" y="207"/>
                        <a:pt x="81" y="201"/>
                      </a:cubicBezTo>
                      <a:cubicBezTo>
                        <a:pt x="81" y="11"/>
                        <a:pt x="81" y="11"/>
                        <a:pt x="81" y="11"/>
                      </a:cubicBezTo>
                      <a:cubicBezTo>
                        <a:pt x="81" y="5"/>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1" name="Freeform 32">
                  <a:extLst>
                    <a:ext uri="{FF2B5EF4-FFF2-40B4-BE49-F238E27FC236}">
                      <a16:creationId xmlns:a16="http://schemas.microsoft.com/office/drawing/2014/main" xmlns="" id="{20C21040-2E39-4049-89DE-5ED4E406CE14}"/>
                    </a:ext>
                  </a:extLst>
                </p:cNvPr>
                <p:cNvSpPr>
                  <a:spLocks/>
                </p:cNvSpPr>
                <p:nvPr/>
              </p:nvSpPr>
              <p:spPr bwMode="auto">
                <a:xfrm>
                  <a:off x="5097" y="1859"/>
                  <a:ext cx="9" cy="23"/>
                </a:xfrm>
                <a:custGeom>
                  <a:avLst/>
                  <a:gdLst>
                    <a:gd name="T0" fmla="*/ 71 w 82"/>
                    <a:gd name="T1" fmla="*/ 0 h 212"/>
                    <a:gd name="T2" fmla="*/ 11 w 82"/>
                    <a:gd name="T3" fmla="*/ 0 h 212"/>
                    <a:gd name="T4" fmla="*/ 0 w 82"/>
                    <a:gd name="T5" fmla="*/ 11 h 212"/>
                    <a:gd name="T6" fmla="*/ 0 w 82"/>
                    <a:gd name="T7" fmla="*/ 201 h 212"/>
                    <a:gd name="T8" fmla="*/ 11 w 82"/>
                    <a:gd name="T9" fmla="*/ 212 h 212"/>
                    <a:gd name="T10" fmla="*/ 71 w 82"/>
                    <a:gd name="T11" fmla="*/ 212 h 212"/>
                    <a:gd name="T12" fmla="*/ 82 w 82"/>
                    <a:gd name="T13" fmla="*/ 201 h 212"/>
                    <a:gd name="T14" fmla="*/ 82 w 82"/>
                    <a:gd name="T15" fmla="*/ 11 h 212"/>
                    <a:gd name="T16" fmla="*/ 71 w 82"/>
                    <a:gd name="T17" fmla="*/ 0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2">
                      <a:moveTo>
                        <a:pt x="71" y="0"/>
                      </a:moveTo>
                      <a:cubicBezTo>
                        <a:pt x="11" y="0"/>
                        <a:pt x="11" y="0"/>
                        <a:pt x="11" y="0"/>
                      </a:cubicBezTo>
                      <a:cubicBezTo>
                        <a:pt x="5" y="0"/>
                        <a:pt x="0" y="5"/>
                        <a:pt x="0" y="11"/>
                      </a:cubicBezTo>
                      <a:cubicBezTo>
                        <a:pt x="0" y="201"/>
                        <a:pt x="0" y="201"/>
                        <a:pt x="0" y="201"/>
                      </a:cubicBezTo>
                      <a:cubicBezTo>
                        <a:pt x="0" y="207"/>
                        <a:pt x="5" y="212"/>
                        <a:pt x="11" y="212"/>
                      </a:cubicBezTo>
                      <a:cubicBezTo>
                        <a:pt x="71" y="212"/>
                        <a:pt x="71" y="212"/>
                        <a:pt x="71" y="212"/>
                      </a:cubicBezTo>
                      <a:cubicBezTo>
                        <a:pt x="77" y="212"/>
                        <a:pt x="82" y="207"/>
                        <a:pt x="82" y="201"/>
                      </a:cubicBezTo>
                      <a:cubicBezTo>
                        <a:pt x="82" y="11"/>
                        <a:pt x="82" y="11"/>
                        <a:pt x="82" y="11"/>
                      </a:cubicBezTo>
                      <a:cubicBezTo>
                        <a:pt x="82" y="5"/>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2" name="Freeform 33">
                  <a:extLst>
                    <a:ext uri="{FF2B5EF4-FFF2-40B4-BE49-F238E27FC236}">
                      <a16:creationId xmlns:a16="http://schemas.microsoft.com/office/drawing/2014/main" xmlns="" id="{0E068483-6F9F-4972-A93D-221DB239B014}"/>
                    </a:ext>
                  </a:extLst>
                </p:cNvPr>
                <p:cNvSpPr>
                  <a:spLocks/>
                </p:cNvSpPr>
                <p:nvPr/>
              </p:nvSpPr>
              <p:spPr bwMode="auto">
                <a:xfrm>
                  <a:off x="5066" y="1877"/>
                  <a:ext cx="9" cy="23"/>
                </a:xfrm>
                <a:custGeom>
                  <a:avLst/>
                  <a:gdLst>
                    <a:gd name="T0" fmla="*/ 70 w 81"/>
                    <a:gd name="T1" fmla="*/ 0 h 211"/>
                    <a:gd name="T2" fmla="*/ 11 w 81"/>
                    <a:gd name="T3" fmla="*/ 0 h 211"/>
                    <a:gd name="T4" fmla="*/ 0 w 81"/>
                    <a:gd name="T5" fmla="*/ 11 h 211"/>
                    <a:gd name="T6" fmla="*/ 0 w 81"/>
                    <a:gd name="T7" fmla="*/ 200 h 211"/>
                    <a:gd name="T8" fmla="*/ 11 w 81"/>
                    <a:gd name="T9" fmla="*/ 211 h 211"/>
                    <a:gd name="T10" fmla="*/ 70 w 81"/>
                    <a:gd name="T11" fmla="*/ 211 h 211"/>
                    <a:gd name="T12" fmla="*/ 81 w 81"/>
                    <a:gd name="T13" fmla="*/ 200 h 211"/>
                    <a:gd name="T14" fmla="*/ 81 w 81"/>
                    <a:gd name="T15" fmla="*/ 11 h 211"/>
                    <a:gd name="T16" fmla="*/ 70 w 81"/>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1" h="211">
                      <a:moveTo>
                        <a:pt x="70" y="0"/>
                      </a:moveTo>
                      <a:cubicBezTo>
                        <a:pt x="11" y="0"/>
                        <a:pt x="11" y="0"/>
                        <a:pt x="11" y="0"/>
                      </a:cubicBezTo>
                      <a:cubicBezTo>
                        <a:pt x="5" y="0"/>
                        <a:pt x="0" y="4"/>
                        <a:pt x="0" y="11"/>
                      </a:cubicBezTo>
                      <a:cubicBezTo>
                        <a:pt x="0" y="200"/>
                        <a:pt x="0" y="200"/>
                        <a:pt x="0" y="200"/>
                      </a:cubicBezTo>
                      <a:cubicBezTo>
                        <a:pt x="0" y="206"/>
                        <a:pt x="5" y="211"/>
                        <a:pt x="11" y="211"/>
                      </a:cubicBezTo>
                      <a:cubicBezTo>
                        <a:pt x="70" y="211"/>
                        <a:pt x="70" y="211"/>
                        <a:pt x="70" y="211"/>
                      </a:cubicBezTo>
                      <a:cubicBezTo>
                        <a:pt x="76" y="211"/>
                        <a:pt x="81" y="206"/>
                        <a:pt x="81" y="200"/>
                      </a:cubicBezTo>
                      <a:cubicBezTo>
                        <a:pt x="81" y="11"/>
                        <a:pt x="81" y="11"/>
                        <a:pt x="81" y="11"/>
                      </a:cubicBezTo>
                      <a:cubicBezTo>
                        <a:pt x="81" y="4"/>
                        <a:pt x="76" y="0"/>
                        <a:pt x="7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3" name="Freeform 34">
                  <a:extLst>
                    <a:ext uri="{FF2B5EF4-FFF2-40B4-BE49-F238E27FC236}">
                      <a16:creationId xmlns:a16="http://schemas.microsoft.com/office/drawing/2014/main" xmlns="" id="{B10EE210-8ED4-4084-82F9-C329FC5725E8}"/>
                    </a:ext>
                  </a:extLst>
                </p:cNvPr>
                <p:cNvSpPr>
                  <a:spLocks/>
                </p:cNvSpPr>
                <p:nvPr/>
              </p:nvSpPr>
              <p:spPr bwMode="auto">
                <a:xfrm>
                  <a:off x="5079" y="1877"/>
                  <a:ext cx="10" cy="23"/>
                </a:xfrm>
                <a:custGeom>
                  <a:avLst/>
                  <a:gdLst>
                    <a:gd name="T0" fmla="*/ 71 w 82"/>
                    <a:gd name="T1" fmla="*/ 0 h 211"/>
                    <a:gd name="T2" fmla="*/ 11 w 82"/>
                    <a:gd name="T3" fmla="*/ 0 h 211"/>
                    <a:gd name="T4" fmla="*/ 0 w 82"/>
                    <a:gd name="T5" fmla="*/ 11 h 211"/>
                    <a:gd name="T6" fmla="*/ 0 w 82"/>
                    <a:gd name="T7" fmla="*/ 200 h 211"/>
                    <a:gd name="T8" fmla="*/ 11 w 82"/>
                    <a:gd name="T9" fmla="*/ 211 h 211"/>
                    <a:gd name="T10" fmla="*/ 71 w 82"/>
                    <a:gd name="T11" fmla="*/ 211 h 211"/>
                    <a:gd name="T12" fmla="*/ 82 w 82"/>
                    <a:gd name="T13" fmla="*/ 200 h 211"/>
                    <a:gd name="T14" fmla="*/ 82 w 82"/>
                    <a:gd name="T15" fmla="*/ 11 h 211"/>
                    <a:gd name="T16" fmla="*/ 71 w 82"/>
                    <a:gd name="T17"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2" h="211">
                      <a:moveTo>
                        <a:pt x="71" y="0"/>
                      </a:moveTo>
                      <a:cubicBezTo>
                        <a:pt x="11" y="0"/>
                        <a:pt x="11" y="0"/>
                        <a:pt x="11" y="0"/>
                      </a:cubicBezTo>
                      <a:cubicBezTo>
                        <a:pt x="5" y="0"/>
                        <a:pt x="0" y="4"/>
                        <a:pt x="0" y="11"/>
                      </a:cubicBezTo>
                      <a:cubicBezTo>
                        <a:pt x="0" y="200"/>
                        <a:pt x="0" y="200"/>
                        <a:pt x="0" y="200"/>
                      </a:cubicBezTo>
                      <a:cubicBezTo>
                        <a:pt x="0" y="206"/>
                        <a:pt x="5" y="211"/>
                        <a:pt x="11" y="211"/>
                      </a:cubicBezTo>
                      <a:cubicBezTo>
                        <a:pt x="71" y="211"/>
                        <a:pt x="71" y="211"/>
                        <a:pt x="71" y="211"/>
                      </a:cubicBezTo>
                      <a:cubicBezTo>
                        <a:pt x="77" y="211"/>
                        <a:pt x="82" y="206"/>
                        <a:pt x="82" y="200"/>
                      </a:cubicBezTo>
                      <a:cubicBezTo>
                        <a:pt x="82" y="11"/>
                        <a:pt x="82" y="11"/>
                        <a:pt x="82" y="11"/>
                      </a:cubicBezTo>
                      <a:cubicBezTo>
                        <a:pt x="82" y="4"/>
                        <a:pt x="77" y="0"/>
                        <a:pt x="7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4" name="Freeform 35">
                  <a:extLst>
                    <a:ext uri="{FF2B5EF4-FFF2-40B4-BE49-F238E27FC236}">
                      <a16:creationId xmlns:a16="http://schemas.microsoft.com/office/drawing/2014/main" xmlns="" id="{173D3A22-DFD6-4230-BE00-1DAF8A25C25F}"/>
                    </a:ext>
                  </a:extLst>
                </p:cNvPr>
                <p:cNvSpPr>
                  <a:spLocks/>
                </p:cNvSpPr>
                <p:nvPr/>
              </p:nvSpPr>
              <p:spPr bwMode="auto">
                <a:xfrm>
                  <a:off x="5060" y="1859"/>
                  <a:ext cx="35" cy="28"/>
                </a:xfrm>
                <a:custGeom>
                  <a:avLst/>
                  <a:gdLst>
                    <a:gd name="T0" fmla="*/ 304 w 304"/>
                    <a:gd name="T1" fmla="*/ 0 h 264"/>
                    <a:gd name="T2" fmla="*/ 304 w 304"/>
                    <a:gd name="T3" fmla="*/ 221 h 264"/>
                    <a:gd name="T4" fmla="*/ 261 w 304"/>
                    <a:gd name="T5" fmla="*/ 264 h 264"/>
                    <a:gd name="T6" fmla="*/ 43 w 304"/>
                    <a:gd name="T7" fmla="*/ 264 h 264"/>
                    <a:gd name="T8" fmla="*/ 0 w 304"/>
                    <a:gd name="T9" fmla="*/ 221 h 264"/>
                    <a:gd name="T10" fmla="*/ 0 w 304"/>
                    <a:gd name="T11" fmla="*/ 0 h 264"/>
                    <a:gd name="T12" fmla="*/ 304 w 304"/>
                    <a:gd name="T13" fmla="*/ 0 h 264"/>
                  </a:gdLst>
                  <a:ahLst/>
                  <a:cxnLst>
                    <a:cxn ang="0">
                      <a:pos x="T0" y="T1"/>
                    </a:cxn>
                    <a:cxn ang="0">
                      <a:pos x="T2" y="T3"/>
                    </a:cxn>
                    <a:cxn ang="0">
                      <a:pos x="T4" y="T5"/>
                    </a:cxn>
                    <a:cxn ang="0">
                      <a:pos x="T6" y="T7"/>
                    </a:cxn>
                    <a:cxn ang="0">
                      <a:pos x="T8" y="T9"/>
                    </a:cxn>
                    <a:cxn ang="0">
                      <a:pos x="T10" y="T11"/>
                    </a:cxn>
                    <a:cxn ang="0">
                      <a:pos x="T12" y="T13"/>
                    </a:cxn>
                  </a:cxnLst>
                  <a:rect l="0" t="0" r="r" b="b"/>
                  <a:pathLst>
                    <a:path w="304" h="264">
                      <a:moveTo>
                        <a:pt x="304" y="0"/>
                      </a:moveTo>
                      <a:cubicBezTo>
                        <a:pt x="304" y="221"/>
                        <a:pt x="304" y="221"/>
                        <a:pt x="304" y="221"/>
                      </a:cubicBezTo>
                      <a:cubicBezTo>
                        <a:pt x="304" y="244"/>
                        <a:pt x="285" y="264"/>
                        <a:pt x="261" y="264"/>
                      </a:cubicBezTo>
                      <a:cubicBezTo>
                        <a:pt x="43" y="264"/>
                        <a:pt x="43" y="264"/>
                        <a:pt x="43" y="264"/>
                      </a:cubicBezTo>
                      <a:cubicBezTo>
                        <a:pt x="20" y="264"/>
                        <a:pt x="0" y="244"/>
                        <a:pt x="0" y="221"/>
                      </a:cubicBezTo>
                      <a:cubicBezTo>
                        <a:pt x="0" y="0"/>
                        <a:pt x="0" y="0"/>
                        <a:pt x="0" y="0"/>
                      </a:cubicBezTo>
                      <a:lnTo>
                        <a:pt x="304"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5" name="Freeform 36">
                  <a:extLst>
                    <a:ext uri="{FF2B5EF4-FFF2-40B4-BE49-F238E27FC236}">
                      <a16:creationId xmlns:a16="http://schemas.microsoft.com/office/drawing/2014/main" xmlns="" id="{527D2450-734B-4BB7-809B-3651FB88A0DC}"/>
                    </a:ext>
                  </a:extLst>
                </p:cNvPr>
                <p:cNvSpPr>
                  <a:spLocks noEditPoints="1"/>
                </p:cNvSpPr>
                <p:nvPr/>
              </p:nvSpPr>
              <p:spPr bwMode="auto">
                <a:xfrm>
                  <a:off x="5060" y="1845"/>
                  <a:ext cx="35" cy="13"/>
                </a:xfrm>
                <a:custGeom>
                  <a:avLst/>
                  <a:gdLst>
                    <a:gd name="T0" fmla="*/ 152 w 304"/>
                    <a:gd name="T1" fmla="*/ 0 h 118"/>
                    <a:gd name="T2" fmla="*/ 0 w 304"/>
                    <a:gd name="T3" fmla="*/ 118 h 118"/>
                    <a:gd name="T4" fmla="*/ 304 w 304"/>
                    <a:gd name="T5" fmla="*/ 118 h 118"/>
                    <a:gd name="T6" fmla="*/ 152 w 304"/>
                    <a:gd name="T7" fmla="*/ 0 h 118"/>
                    <a:gd name="T8" fmla="*/ 90 w 304"/>
                    <a:gd name="T9" fmla="*/ 79 h 118"/>
                    <a:gd name="T10" fmla="*/ 72 w 304"/>
                    <a:gd name="T11" fmla="*/ 61 h 118"/>
                    <a:gd name="T12" fmla="*/ 90 w 304"/>
                    <a:gd name="T13" fmla="*/ 43 h 118"/>
                    <a:gd name="T14" fmla="*/ 108 w 304"/>
                    <a:gd name="T15" fmla="*/ 61 h 118"/>
                    <a:gd name="T16" fmla="*/ 90 w 304"/>
                    <a:gd name="T17" fmla="*/ 79 h 118"/>
                    <a:gd name="T18" fmla="*/ 214 w 304"/>
                    <a:gd name="T19" fmla="*/ 79 h 118"/>
                    <a:gd name="T20" fmla="*/ 196 w 304"/>
                    <a:gd name="T21" fmla="*/ 61 h 118"/>
                    <a:gd name="T22" fmla="*/ 214 w 304"/>
                    <a:gd name="T23" fmla="*/ 43 h 118"/>
                    <a:gd name="T24" fmla="*/ 233 w 304"/>
                    <a:gd name="T25" fmla="*/ 61 h 118"/>
                    <a:gd name="T26" fmla="*/ 214 w 304"/>
                    <a:gd name="T27" fmla="*/ 79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04" h="118">
                      <a:moveTo>
                        <a:pt x="152" y="0"/>
                      </a:moveTo>
                      <a:cubicBezTo>
                        <a:pt x="68" y="0"/>
                        <a:pt x="0" y="53"/>
                        <a:pt x="0" y="118"/>
                      </a:cubicBezTo>
                      <a:cubicBezTo>
                        <a:pt x="304" y="118"/>
                        <a:pt x="304" y="118"/>
                        <a:pt x="304" y="118"/>
                      </a:cubicBezTo>
                      <a:cubicBezTo>
                        <a:pt x="304" y="53"/>
                        <a:pt x="236" y="0"/>
                        <a:pt x="152" y="0"/>
                      </a:cubicBezTo>
                      <a:close/>
                      <a:moveTo>
                        <a:pt x="90" y="79"/>
                      </a:moveTo>
                      <a:cubicBezTo>
                        <a:pt x="80" y="79"/>
                        <a:pt x="72" y="71"/>
                        <a:pt x="72" y="61"/>
                      </a:cubicBezTo>
                      <a:cubicBezTo>
                        <a:pt x="72" y="51"/>
                        <a:pt x="80" y="43"/>
                        <a:pt x="90" y="43"/>
                      </a:cubicBezTo>
                      <a:cubicBezTo>
                        <a:pt x="100" y="43"/>
                        <a:pt x="108" y="51"/>
                        <a:pt x="108" y="61"/>
                      </a:cubicBezTo>
                      <a:cubicBezTo>
                        <a:pt x="108" y="71"/>
                        <a:pt x="100" y="79"/>
                        <a:pt x="90" y="79"/>
                      </a:cubicBezTo>
                      <a:close/>
                      <a:moveTo>
                        <a:pt x="214" y="79"/>
                      </a:moveTo>
                      <a:cubicBezTo>
                        <a:pt x="204" y="79"/>
                        <a:pt x="196" y="71"/>
                        <a:pt x="196" y="61"/>
                      </a:cubicBezTo>
                      <a:cubicBezTo>
                        <a:pt x="196" y="51"/>
                        <a:pt x="204" y="43"/>
                        <a:pt x="214" y="43"/>
                      </a:cubicBezTo>
                      <a:cubicBezTo>
                        <a:pt x="224" y="43"/>
                        <a:pt x="233" y="51"/>
                        <a:pt x="233" y="61"/>
                      </a:cubicBezTo>
                      <a:cubicBezTo>
                        <a:pt x="233" y="71"/>
                        <a:pt x="224" y="79"/>
                        <a:pt x="214" y="7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6" name="Freeform 37">
                  <a:extLst>
                    <a:ext uri="{FF2B5EF4-FFF2-40B4-BE49-F238E27FC236}">
                      <a16:creationId xmlns:a16="http://schemas.microsoft.com/office/drawing/2014/main" xmlns="" id="{576F3847-E389-4B72-8145-C7199205A2B8}"/>
                    </a:ext>
                  </a:extLst>
                </p:cNvPr>
                <p:cNvSpPr>
                  <a:spLocks/>
                </p:cNvSpPr>
                <p:nvPr/>
              </p:nvSpPr>
              <p:spPr bwMode="auto">
                <a:xfrm>
                  <a:off x="5064" y="1841"/>
                  <a:ext cx="10" cy="10"/>
                </a:xfrm>
                <a:custGeom>
                  <a:avLst/>
                  <a:gdLst>
                    <a:gd name="T0" fmla="*/ 79 w 85"/>
                    <a:gd name="T1" fmla="*/ 71 h 101"/>
                    <a:gd name="T2" fmla="*/ 40 w 85"/>
                    <a:gd name="T3" fmla="*/ 12 h 101"/>
                    <a:gd name="T4" fmla="*/ 12 w 85"/>
                    <a:gd name="T5" fmla="*/ 7 h 101"/>
                    <a:gd name="T6" fmla="*/ 6 w 85"/>
                    <a:gd name="T7" fmla="*/ 35 h 101"/>
                    <a:gd name="T8" fmla="*/ 42 w 85"/>
                    <a:gd name="T9" fmla="*/ 89 h 101"/>
                    <a:gd name="T10" fmla="*/ 53 w 85"/>
                    <a:gd name="T11" fmla="*/ 85 h 101"/>
                    <a:gd name="T12" fmla="*/ 71 w 85"/>
                    <a:gd name="T13" fmla="*/ 101 h 101"/>
                    <a:gd name="T14" fmla="*/ 73 w 85"/>
                    <a:gd name="T15" fmla="*/ 100 h 101"/>
                    <a:gd name="T16" fmla="*/ 79 w 85"/>
                    <a:gd name="T17" fmla="*/ 7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9" y="71"/>
                      </a:moveTo>
                      <a:cubicBezTo>
                        <a:pt x="40" y="12"/>
                        <a:pt x="40" y="12"/>
                        <a:pt x="40" y="12"/>
                      </a:cubicBezTo>
                      <a:cubicBezTo>
                        <a:pt x="34" y="3"/>
                        <a:pt x="21" y="0"/>
                        <a:pt x="12" y="7"/>
                      </a:cubicBezTo>
                      <a:cubicBezTo>
                        <a:pt x="3" y="13"/>
                        <a:pt x="0" y="25"/>
                        <a:pt x="6" y="35"/>
                      </a:cubicBezTo>
                      <a:cubicBezTo>
                        <a:pt x="42" y="89"/>
                        <a:pt x="42" y="89"/>
                        <a:pt x="42" y="89"/>
                      </a:cubicBezTo>
                      <a:cubicBezTo>
                        <a:pt x="45" y="86"/>
                        <a:pt x="49" y="85"/>
                        <a:pt x="53" y="85"/>
                      </a:cubicBezTo>
                      <a:cubicBezTo>
                        <a:pt x="63" y="85"/>
                        <a:pt x="70" y="92"/>
                        <a:pt x="71" y="101"/>
                      </a:cubicBezTo>
                      <a:cubicBezTo>
                        <a:pt x="72" y="100"/>
                        <a:pt x="73" y="100"/>
                        <a:pt x="73" y="100"/>
                      </a:cubicBezTo>
                      <a:cubicBezTo>
                        <a:pt x="82" y="93"/>
                        <a:pt x="85" y="81"/>
                        <a:pt x="79" y="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77" name="Freeform 38">
                  <a:extLst>
                    <a:ext uri="{FF2B5EF4-FFF2-40B4-BE49-F238E27FC236}">
                      <a16:creationId xmlns:a16="http://schemas.microsoft.com/office/drawing/2014/main" xmlns="" id="{4EA61D53-2468-46E4-A07B-9B3FE63AFB4B}"/>
                    </a:ext>
                  </a:extLst>
                </p:cNvPr>
                <p:cNvSpPr>
                  <a:spLocks/>
                </p:cNvSpPr>
                <p:nvPr/>
              </p:nvSpPr>
              <p:spPr bwMode="auto">
                <a:xfrm>
                  <a:off x="5081" y="1841"/>
                  <a:ext cx="10" cy="10"/>
                </a:xfrm>
                <a:custGeom>
                  <a:avLst/>
                  <a:gdLst>
                    <a:gd name="T0" fmla="*/ 73 w 85"/>
                    <a:gd name="T1" fmla="*/ 7 h 101"/>
                    <a:gd name="T2" fmla="*/ 44 w 85"/>
                    <a:gd name="T3" fmla="*/ 12 h 101"/>
                    <a:gd name="T4" fmla="*/ 6 w 85"/>
                    <a:gd name="T5" fmla="*/ 71 h 101"/>
                    <a:gd name="T6" fmla="*/ 12 w 85"/>
                    <a:gd name="T7" fmla="*/ 100 h 101"/>
                    <a:gd name="T8" fmla="*/ 13 w 85"/>
                    <a:gd name="T9" fmla="*/ 101 h 101"/>
                    <a:gd name="T10" fmla="*/ 31 w 85"/>
                    <a:gd name="T11" fmla="*/ 85 h 101"/>
                    <a:gd name="T12" fmla="*/ 43 w 85"/>
                    <a:gd name="T13" fmla="*/ 89 h 101"/>
                    <a:gd name="T14" fmla="*/ 78 w 85"/>
                    <a:gd name="T15" fmla="*/ 35 h 101"/>
                    <a:gd name="T16" fmla="*/ 73 w 85"/>
                    <a:gd name="T17" fmla="*/ 7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5" h="101">
                      <a:moveTo>
                        <a:pt x="73" y="7"/>
                      </a:moveTo>
                      <a:cubicBezTo>
                        <a:pt x="63" y="0"/>
                        <a:pt x="51" y="3"/>
                        <a:pt x="44" y="12"/>
                      </a:cubicBezTo>
                      <a:cubicBezTo>
                        <a:pt x="6" y="71"/>
                        <a:pt x="6" y="71"/>
                        <a:pt x="6" y="71"/>
                      </a:cubicBezTo>
                      <a:cubicBezTo>
                        <a:pt x="0" y="81"/>
                        <a:pt x="2" y="93"/>
                        <a:pt x="12" y="100"/>
                      </a:cubicBezTo>
                      <a:cubicBezTo>
                        <a:pt x="12" y="100"/>
                        <a:pt x="13" y="100"/>
                        <a:pt x="13" y="101"/>
                      </a:cubicBezTo>
                      <a:cubicBezTo>
                        <a:pt x="15" y="92"/>
                        <a:pt x="22" y="85"/>
                        <a:pt x="31" y="85"/>
                      </a:cubicBezTo>
                      <a:cubicBezTo>
                        <a:pt x="36" y="85"/>
                        <a:pt x="40" y="86"/>
                        <a:pt x="43" y="89"/>
                      </a:cubicBezTo>
                      <a:cubicBezTo>
                        <a:pt x="78" y="35"/>
                        <a:pt x="78" y="35"/>
                        <a:pt x="78" y="35"/>
                      </a:cubicBezTo>
                      <a:cubicBezTo>
                        <a:pt x="85" y="25"/>
                        <a:pt x="82" y="13"/>
                        <a:pt x="73"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sp>
            <p:nvSpPr>
              <p:cNvPr id="766" name="CellPhone_E8EA">
                <a:extLst>
                  <a:ext uri="{FF2B5EF4-FFF2-40B4-BE49-F238E27FC236}">
                    <a16:creationId xmlns:a16="http://schemas.microsoft.com/office/drawing/2014/main" xmlns="" id="{149F0C04-82E5-462E-B452-DA0C074F89D2}"/>
                  </a:ext>
                </a:extLst>
              </p:cNvPr>
              <p:cNvSpPr>
                <a:spLocks noChangeAspect="1" noEditPoints="1"/>
              </p:cNvSpPr>
              <p:nvPr/>
            </p:nvSpPr>
            <p:spPr bwMode="auto">
              <a:xfrm>
                <a:off x="6490923" y="1610486"/>
                <a:ext cx="211864" cy="353049"/>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4224" cap="sq">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cxnSp>
            <p:nvCxnSpPr>
              <p:cNvPr id="767" name="Straight Connector 766">
                <a:extLst>
                  <a:ext uri="{FF2B5EF4-FFF2-40B4-BE49-F238E27FC236}">
                    <a16:creationId xmlns:a16="http://schemas.microsoft.com/office/drawing/2014/main" xmlns="" id="{D812A799-72CE-4144-A864-38086FA09866}"/>
                  </a:ext>
                </a:extLst>
              </p:cNvPr>
              <p:cNvCxnSpPr>
                <a:cxnSpLocks/>
              </p:cNvCxnSpPr>
              <p:nvPr/>
            </p:nvCxnSpPr>
            <p:spPr>
              <a:xfrm>
                <a:off x="6573314" y="1916461"/>
                <a:ext cx="47081" cy="0"/>
              </a:xfrm>
              <a:prstGeom prst="line">
                <a:avLst/>
              </a:prstGeom>
              <a:ln>
                <a:solidFill>
                  <a:schemeClr val="bg1"/>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xmlns="" id="{B0FEA147-F116-4F84-95AE-16CFA8CBD721}"/>
                </a:ext>
              </a:extLst>
            </p:cNvPr>
            <p:cNvGrpSpPr/>
            <p:nvPr/>
          </p:nvGrpSpPr>
          <p:grpSpPr>
            <a:xfrm>
              <a:off x="463024" y="4882627"/>
              <a:ext cx="93897" cy="93896"/>
              <a:chOff x="-160990" y="5259439"/>
              <a:chExt cx="109394" cy="109393"/>
            </a:xfrm>
          </p:grpSpPr>
          <p:sp>
            <p:nvSpPr>
              <p:cNvPr id="782" name="Oval 781">
                <a:extLst>
                  <a:ext uri="{FF2B5EF4-FFF2-40B4-BE49-F238E27FC236}">
                    <a16:creationId xmlns:a16="http://schemas.microsoft.com/office/drawing/2014/main" xmlns="" id="{0869D1F2-31FA-4659-9EF2-5C6A42BF99FD}"/>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0" name="Commitments_EC4D">
                <a:extLst>
                  <a:ext uri="{FF2B5EF4-FFF2-40B4-BE49-F238E27FC236}">
                    <a16:creationId xmlns:a16="http://schemas.microsoft.com/office/drawing/2014/main" xmlns="" id="{42345435-4A2F-42D9-96FA-0AA969A9D87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87" name="Group 786">
              <a:extLst>
                <a:ext uri="{FF2B5EF4-FFF2-40B4-BE49-F238E27FC236}">
                  <a16:creationId xmlns:a16="http://schemas.microsoft.com/office/drawing/2014/main" xmlns="" id="{852FA37C-41DD-43B1-9F2A-B555B881A0D0}"/>
                </a:ext>
              </a:extLst>
            </p:cNvPr>
            <p:cNvGrpSpPr/>
            <p:nvPr/>
          </p:nvGrpSpPr>
          <p:grpSpPr>
            <a:xfrm>
              <a:off x="1316431" y="4878196"/>
              <a:ext cx="93897" cy="93896"/>
              <a:chOff x="-160990" y="5259439"/>
              <a:chExt cx="109394" cy="109393"/>
            </a:xfrm>
          </p:grpSpPr>
          <p:sp>
            <p:nvSpPr>
              <p:cNvPr id="788" name="Oval 787">
                <a:extLst>
                  <a:ext uri="{FF2B5EF4-FFF2-40B4-BE49-F238E27FC236}">
                    <a16:creationId xmlns:a16="http://schemas.microsoft.com/office/drawing/2014/main" xmlns="" id="{63722093-1935-4767-9D7E-1A3C083E44C8}"/>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89" name="Commitments_EC4D">
                <a:extLst>
                  <a:ext uri="{FF2B5EF4-FFF2-40B4-BE49-F238E27FC236}">
                    <a16:creationId xmlns:a16="http://schemas.microsoft.com/office/drawing/2014/main" xmlns="" id="{F82BB9F5-12A3-46D5-B827-49B7FEC5FD5A}"/>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grpSp>
          <p:nvGrpSpPr>
            <p:cNvPr id="790" name="Group 789">
              <a:extLst>
                <a:ext uri="{FF2B5EF4-FFF2-40B4-BE49-F238E27FC236}">
                  <a16:creationId xmlns:a16="http://schemas.microsoft.com/office/drawing/2014/main" xmlns="" id="{18215FC6-8557-4C37-AC84-94A9E90275BB}"/>
                </a:ext>
              </a:extLst>
            </p:cNvPr>
            <p:cNvGrpSpPr/>
            <p:nvPr/>
          </p:nvGrpSpPr>
          <p:grpSpPr>
            <a:xfrm>
              <a:off x="1492115" y="4797767"/>
              <a:ext cx="93897" cy="93896"/>
              <a:chOff x="-160990" y="5259439"/>
              <a:chExt cx="109394" cy="109393"/>
            </a:xfrm>
          </p:grpSpPr>
          <p:sp>
            <p:nvSpPr>
              <p:cNvPr id="791" name="Oval 790">
                <a:extLst>
                  <a:ext uri="{FF2B5EF4-FFF2-40B4-BE49-F238E27FC236}">
                    <a16:creationId xmlns:a16="http://schemas.microsoft.com/office/drawing/2014/main" xmlns="" id="{C60A5566-6142-4AEF-8022-CA44BD38A141}"/>
                  </a:ext>
                </a:extLst>
              </p:cNvPr>
              <p:cNvSpPr/>
              <p:nvPr/>
            </p:nvSpPr>
            <p:spPr bwMode="auto">
              <a:xfrm>
                <a:off x="-160990" y="5259439"/>
                <a:ext cx="109394" cy="109393"/>
              </a:xfrm>
              <a:prstGeom prst="ellipse">
                <a:avLst/>
              </a:prstGeom>
              <a:solidFill>
                <a:schemeClr val="bg1"/>
              </a:solidFill>
              <a:ln w="3175">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2" name="Commitments_EC4D">
                <a:extLst>
                  <a:ext uri="{FF2B5EF4-FFF2-40B4-BE49-F238E27FC236}">
                    <a16:creationId xmlns:a16="http://schemas.microsoft.com/office/drawing/2014/main" xmlns="" id="{8E00346B-A41C-4D30-92FA-A3FD801CB46B}"/>
                  </a:ext>
                </a:extLst>
              </p:cNvPr>
              <p:cNvSpPr>
                <a:spLocks noChangeAspect="1" noEditPoints="1"/>
              </p:cNvSpPr>
              <p:nvPr/>
            </p:nvSpPr>
            <p:spPr bwMode="auto">
              <a:xfrm>
                <a:off x="-151210" y="5279589"/>
                <a:ext cx="89835" cy="69092"/>
              </a:xfrm>
              <a:custGeom>
                <a:avLst/>
                <a:gdLst>
                  <a:gd name="T0" fmla="*/ 56 w 3762"/>
                  <a:gd name="T1" fmla="*/ 1280 h 3526"/>
                  <a:gd name="T2" fmla="*/ 1246 w 3762"/>
                  <a:gd name="T3" fmla="*/ 30 h 3526"/>
                  <a:gd name="T4" fmla="*/ 1589 w 3762"/>
                  <a:gd name="T5" fmla="*/ 313 h 3526"/>
                  <a:gd name="T6" fmla="*/ 104 w 3762"/>
                  <a:gd name="T7" fmla="*/ 2297 h 3526"/>
                  <a:gd name="T8" fmla="*/ 698 w 3762"/>
                  <a:gd name="T9" fmla="*/ 2078 h 3526"/>
                  <a:gd name="T10" fmla="*/ 323 w 3762"/>
                  <a:gd name="T11" fmla="*/ 1703 h 3526"/>
                  <a:gd name="T12" fmla="*/ 2479 w 3762"/>
                  <a:gd name="T13" fmla="*/ 2578 h 3526"/>
                  <a:gd name="T14" fmla="*/ 3073 w 3762"/>
                  <a:gd name="T15" fmla="*/ 2797 h 3526"/>
                  <a:gd name="T16" fmla="*/ 2854 w 3762"/>
                  <a:gd name="T17" fmla="*/ 2203 h 3526"/>
                  <a:gd name="T18" fmla="*/ 1823 w 3762"/>
                  <a:gd name="T19" fmla="*/ 3422 h 3526"/>
                  <a:gd name="T20" fmla="*/ 2198 w 3762"/>
                  <a:gd name="T21" fmla="*/ 3047 h 3526"/>
                  <a:gd name="T22" fmla="*/ 2698 w 3762"/>
                  <a:gd name="T23" fmla="*/ 3172 h 3526"/>
                  <a:gd name="T24" fmla="*/ 2479 w 3762"/>
                  <a:gd name="T25" fmla="*/ 2578 h 3526"/>
                  <a:gd name="T26" fmla="*/ 479 w 3762"/>
                  <a:gd name="T27" fmla="*/ 2672 h 3526"/>
                  <a:gd name="T28" fmla="*/ 1073 w 3762"/>
                  <a:gd name="T29" fmla="*/ 2453 h 3526"/>
                  <a:gd name="T30" fmla="*/ 698 w 3762"/>
                  <a:gd name="T31" fmla="*/ 2078 h 3526"/>
                  <a:gd name="T32" fmla="*/ 854 w 3762"/>
                  <a:gd name="T33" fmla="*/ 2672 h 3526"/>
                  <a:gd name="T34" fmla="*/ 1229 w 3762"/>
                  <a:gd name="T35" fmla="*/ 3047 h 3526"/>
                  <a:gd name="T36" fmla="*/ 1448 w 3762"/>
                  <a:gd name="T37" fmla="*/ 2453 h 3526"/>
                  <a:gd name="T38" fmla="*/ 854 w 3762"/>
                  <a:gd name="T39" fmla="*/ 2672 h 3526"/>
                  <a:gd name="T40" fmla="*/ 1229 w 3762"/>
                  <a:gd name="T41" fmla="*/ 3422 h 3526"/>
                  <a:gd name="T42" fmla="*/ 1823 w 3762"/>
                  <a:gd name="T43" fmla="*/ 3203 h 3526"/>
                  <a:gd name="T44" fmla="*/ 1448 w 3762"/>
                  <a:gd name="T45" fmla="*/ 2828 h 3526"/>
                  <a:gd name="T46" fmla="*/ 3214 w 3762"/>
                  <a:gd name="T47" fmla="*/ 1813 h 3526"/>
                  <a:gd name="T48" fmla="*/ 3746 w 3762"/>
                  <a:gd name="T49" fmla="*/ 1220 h 3526"/>
                  <a:gd name="T50" fmla="*/ 2526 w 3762"/>
                  <a:gd name="T51" fmla="*/ 0 h 3526"/>
                  <a:gd name="T52" fmla="*/ 1412 w 3762"/>
                  <a:gd name="T53" fmla="*/ 385 h 3526"/>
                  <a:gd name="T54" fmla="*/ 1026 w 3762"/>
                  <a:gd name="T55" fmla="*/ 1250 h 3526"/>
                  <a:gd name="T56" fmla="*/ 1276 w 3762"/>
                  <a:gd name="T57" fmla="*/ 1500 h 3526"/>
                  <a:gd name="T58" fmla="*/ 2026 w 3762"/>
                  <a:gd name="T59" fmla="*/ 750 h 3526"/>
                  <a:gd name="T60" fmla="*/ 3448 w 3762"/>
                  <a:gd name="T61" fmla="*/ 2047 h 3526"/>
                  <a:gd name="T62" fmla="*/ 3071 w 3762"/>
                  <a:gd name="T63" fmla="*/ 2420 h 3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62" h="3526">
                    <a:moveTo>
                      <a:pt x="401" y="1625"/>
                    </a:moveTo>
                    <a:cubicBezTo>
                      <a:pt x="56" y="1280"/>
                      <a:pt x="56" y="1280"/>
                      <a:pt x="56" y="1280"/>
                    </a:cubicBezTo>
                    <a:cubicBezTo>
                      <a:pt x="40" y="1264"/>
                      <a:pt x="40" y="1236"/>
                      <a:pt x="56" y="1220"/>
                    </a:cubicBezTo>
                    <a:cubicBezTo>
                      <a:pt x="1246" y="30"/>
                      <a:pt x="1246" y="30"/>
                      <a:pt x="1246" y="30"/>
                    </a:cubicBezTo>
                    <a:cubicBezTo>
                      <a:pt x="1262" y="14"/>
                      <a:pt x="1290" y="14"/>
                      <a:pt x="1306" y="30"/>
                    </a:cubicBezTo>
                    <a:cubicBezTo>
                      <a:pt x="1589" y="313"/>
                      <a:pt x="1589" y="313"/>
                      <a:pt x="1589" y="313"/>
                    </a:cubicBezTo>
                    <a:moveTo>
                      <a:pt x="104" y="1922"/>
                    </a:moveTo>
                    <a:cubicBezTo>
                      <a:pt x="0" y="2026"/>
                      <a:pt x="0" y="2194"/>
                      <a:pt x="104" y="2297"/>
                    </a:cubicBezTo>
                    <a:cubicBezTo>
                      <a:pt x="207" y="2401"/>
                      <a:pt x="375" y="2401"/>
                      <a:pt x="479" y="2297"/>
                    </a:cubicBezTo>
                    <a:cubicBezTo>
                      <a:pt x="698" y="2078"/>
                      <a:pt x="698" y="2078"/>
                      <a:pt x="698" y="2078"/>
                    </a:cubicBezTo>
                    <a:cubicBezTo>
                      <a:pt x="802" y="1974"/>
                      <a:pt x="802" y="1806"/>
                      <a:pt x="698" y="1703"/>
                    </a:cubicBezTo>
                    <a:cubicBezTo>
                      <a:pt x="595" y="1599"/>
                      <a:pt x="427" y="1599"/>
                      <a:pt x="323" y="1703"/>
                    </a:cubicBezTo>
                    <a:lnTo>
                      <a:pt x="104" y="1922"/>
                    </a:lnTo>
                    <a:close/>
                    <a:moveTo>
                      <a:pt x="2479" y="2578"/>
                    </a:moveTo>
                    <a:cubicBezTo>
                      <a:pt x="2698" y="2797"/>
                      <a:pt x="2698" y="2797"/>
                      <a:pt x="2698" y="2797"/>
                    </a:cubicBezTo>
                    <a:cubicBezTo>
                      <a:pt x="2802" y="2901"/>
                      <a:pt x="2970" y="2901"/>
                      <a:pt x="3073" y="2797"/>
                    </a:cubicBezTo>
                    <a:cubicBezTo>
                      <a:pt x="3177" y="2694"/>
                      <a:pt x="3177" y="2526"/>
                      <a:pt x="3073" y="2422"/>
                    </a:cubicBezTo>
                    <a:cubicBezTo>
                      <a:pt x="2854" y="2203"/>
                      <a:pt x="2854" y="2203"/>
                      <a:pt x="2854" y="2203"/>
                    </a:cubicBezTo>
                    <a:moveTo>
                      <a:pt x="1714" y="3313"/>
                    </a:moveTo>
                    <a:cubicBezTo>
                      <a:pt x="1823" y="3422"/>
                      <a:pt x="1823" y="3422"/>
                      <a:pt x="1823" y="3422"/>
                    </a:cubicBezTo>
                    <a:cubicBezTo>
                      <a:pt x="1927" y="3526"/>
                      <a:pt x="2095" y="3526"/>
                      <a:pt x="2198" y="3422"/>
                    </a:cubicBezTo>
                    <a:cubicBezTo>
                      <a:pt x="2302" y="3319"/>
                      <a:pt x="2302" y="3151"/>
                      <a:pt x="2198" y="3047"/>
                    </a:cubicBezTo>
                    <a:cubicBezTo>
                      <a:pt x="2323" y="3172"/>
                      <a:pt x="2323" y="3172"/>
                      <a:pt x="2323" y="3172"/>
                    </a:cubicBezTo>
                    <a:cubicBezTo>
                      <a:pt x="2427" y="3276"/>
                      <a:pt x="2595" y="3276"/>
                      <a:pt x="2698" y="3172"/>
                    </a:cubicBezTo>
                    <a:cubicBezTo>
                      <a:pt x="2802" y="3069"/>
                      <a:pt x="2802" y="2901"/>
                      <a:pt x="2698" y="2797"/>
                    </a:cubicBezTo>
                    <a:cubicBezTo>
                      <a:pt x="2479" y="2578"/>
                      <a:pt x="2479" y="2578"/>
                      <a:pt x="2479" y="2578"/>
                    </a:cubicBezTo>
                    <a:moveTo>
                      <a:pt x="479" y="2297"/>
                    </a:moveTo>
                    <a:cubicBezTo>
                      <a:pt x="375" y="2401"/>
                      <a:pt x="375" y="2569"/>
                      <a:pt x="479" y="2672"/>
                    </a:cubicBezTo>
                    <a:cubicBezTo>
                      <a:pt x="582" y="2776"/>
                      <a:pt x="750" y="2776"/>
                      <a:pt x="854" y="2672"/>
                    </a:cubicBezTo>
                    <a:cubicBezTo>
                      <a:pt x="1073" y="2453"/>
                      <a:pt x="1073" y="2453"/>
                      <a:pt x="1073" y="2453"/>
                    </a:cubicBezTo>
                    <a:cubicBezTo>
                      <a:pt x="1177" y="2349"/>
                      <a:pt x="1177" y="2181"/>
                      <a:pt x="1073" y="2078"/>
                    </a:cubicBezTo>
                    <a:cubicBezTo>
                      <a:pt x="970" y="1974"/>
                      <a:pt x="802" y="1974"/>
                      <a:pt x="698" y="2078"/>
                    </a:cubicBezTo>
                    <a:lnTo>
                      <a:pt x="479" y="2297"/>
                    </a:lnTo>
                    <a:close/>
                    <a:moveTo>
                      <a:pt x="854" y="2672"/>
                    </a:moveTo>
                    <a:cubicBezTo>
                      <a:pt x="750" y="2776"/>
                      <a:pt x="750" y="2944"/>
                      <a:pt x="854" y="3047"/>
                    </a:cubicBezTo>
                    <a:cubicBezTo>
                      <a:pt x="957" y="3151"/>
                      <a:pt x="1125" y="3151"/>
                      <a:pt x="1229" y="3047"/>
                    </a:cubicBezTo>
                    <a:cubicBezTo>
                      <a:pt x="1448" y="2828"/>
                      <a:pt x="1448" y="2828"/>
                      <a:pt x="1448" y="2828"/>
                    </a:cubicBezTo>
                    <a:cubicBezTo>
                      <a:pt x="1552" y="2724"/>
                      <a:pt x="1552" y="2556"/>
                      <a:pt x="1448" y="2453"/>
                    </a:cubicBezTo>
                    <a:cubicBezTo>
                      <a:pt x="1345" y="2349"/>
                      <a:pt x="1177" y="2349"/>
                      <a:pt x="1073" y="2453"/>
                    </a:cubicBezTo>
                    <a:lnTo>
                      <a:pt x="854" y="2672"/>
                    </a:lnTo>
                    <a:close/>
                    <a:moveTo>
                      <a:pt x="1229" y="3047"/>
                    </a:moveTo>
                    <a:cubicBezTo>
                      <a:pt x="1125" y="3151"/>
                      <a:pt x="1125" y="3319"/>
                      <a:pt x="1229" y="3422"/>
                    </a:cubicBezTo>
                    <a:cubicBezTo>
                      <a:pt x="1332" y="3526"/>
                      <a:pt x="1500" y="3526"/>
                      <a:pt x="1604" y="3422"/>
                    </a:cubicBezTo>
                    <a:cubicBezTo>
                      <a:pt x="1823" y="3203"/>
                      <a:pt x="1823" y="3203"/>
                      <a:pt x="1823" y="3203"/>
                    </a:cubicBezTo>
                    <a:cubicBezTo>
                      <a:pt x="1927" y="3099"/>
                      <a:pt x="1927" y="2931"/>
                      <a:pt x="1823" y="2828"/>
                    </a:cubicBezTo>
                    <a:cubicBezTo>
                      <a:pt x="1720" y="2724"/>
                      <a:pt x="1552" y="2724"/>
                      <a:pt x="1448" y="2828"/>
                    </a:cubicBezTo>
                    <a:lnTo>
                      <a:pt x="1229" y="3047"/>
                    </a:lnTo>
                    <a:close/>
                    <a:moveTo>
                      <a:pt x="3214" y="1813"/>
                    </a:moveTo>
                    <a:cubicBezTo>
                      <a:pt x="3746" y="1280"/>
                      <a:pt x="3746" y="1280"/>
                      <a:pt x="3746" y="1280"/>
                    </a:cubicBezTo>
                    <a:cubicBezTo>
                      <a:pt x="3762" y="1264"/>
                      <a:pt x="3762" y="1236"/>
                      <a:pt x="3746" y="1220"/>
                    </a:cubicBezTo>
                    <a:cubicBezTo>
                      <a:pt x="2526" y="0"/>
                      <a:pt x="2526" y="0"/>
                      <a:pt x="2526" y="0"/>
                    </a:cubicBezTo>
                    <a:cubicBezTo>
                      <a:pt x="2526" y="0"/>
                      <a:pt x="2526" y="0"/>
                      <a:pt x="2526" y="0"/>
                    </a:cubicBezTo>
                    <a:cubicBezTo>
                      <a:pt x="1436" y="363"/>
                      <a:pt x="1436" y="363"/>
                      <a:pt x="1436" y="363"/>
                    </a:cubicBezTo>
                    <a:cubicBezTo>
                      <a:pt x="1426" y="367"/>
                      <a:pt x="1417" y="375"/>
                      <a:pt x="1412" y="385"/>
                    </a:cubicBezTo>
                    <a:cubicBezTo>
                      <a:pt x="1057" y="1094"/>
                      <a:pt x="1057" y="1094"/>
                      <a:pt x="1057" y="1094"/>
                    </a:cubicBezTo>
                    <a:cubicBezTo>
                      <a:pt x="1037" y="1142"/>
                      <a:pt x="1026" y="1195"/>
                      <a:pt x="1026" y="1250"/>
                    </a:cubicBezTo>
                    <a:cubicBezTo>
                      <a:pt x="1026" y="1319"/>
                      <a:pt x="1054" y="1382"/>
                      <a:pt x="1099" y="1427"/>
                    </a:cubicBezTo>
                    <a:cubicBezTo>
                      <a:pt x="1144" y="1472"/>
                      <a:pt x="1207" y="1500"/>
                      <a:pt x="1276" y="1500"/>
                    </a:cubicBezTo>
                    <a:cubicBezTo>
                      <a:pt x="1483" y="1500"/>
                      <a:pt x="1651" y="1332"/>
                      <a:pt x="1651" y="1125"/>
                    </a:cubicBezTo>
                    <a:cubicBezTo>
                      <a:pt x="1651" y="918"/>
                      <a:pt x="1819" y="750"/>
                      <a:pt x="2026" y="750"/>
                    </a:cubicBezTo>
                    <a:cubicBezTo>
                      <a:pt x="2094" y="750"/>
                      <a:pt x="2162" y="771"/>
                      <a:pt x="2214" y="813"/>
                    </a:cubicBezTo>
                    <a:cubicBezTo>
                      <a:pt x="3448" y="2047"/>
                      <a:pt x="3448" y="2047"/>
                      <a:pt x="3448" y="2047"/>
                    </a:cubicBezTo>
                    <a:cubicBezTo>
                      <a:pt x="3553" y="2152"/>
                      <a:pt x="3552" y="2321"/>
                      <a:pt x="3446" y="2425"/>
                    </a:cubicBezTo>
                    <a:cubicBezTo>
                      <a:pt x="3341" y="2527"/>
                      <a:pt x="3174" y="2523"/>
                      <a:pt x="3071" y="2420"/>
                    </a:cubicBezTo>
                    <a:cubicBezTo>
                      <a:pt x="2854" y="2203"/>
                      <a:pt x="2854" y="2203"/>
                      <a:pt x="2854" y="2203"/>
                    </a:cubicBezTo>
                  </a:path>
                </a:pathLst>
              </a:custGeom>
              <a:noFill/>
              <a:ln w="6350" cap="sq">
                <a:solidFill>
                  <a:srgbClr val="50505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gradFill>
                    <a:gsLst>
                      <a:gs pos="0">
                        <a:srgbClr val="505050"/>
                      </a:gs>
                      <a:gs pos="100000">
                        <a:srgbClr val="505050"/>
                      </a:gs>
                    </a:gsLst>
                    <a:lin ang="5400000" scaled="1"/>
                  </a:gradFill>
                  <a:effectLst/>
                  <a:uLnTx/>
                  <a:uFillTx/>
                  <a:latin typeface="Segoe UI"/>
                  <a:ea typeface="+mn-ea"/>
                  <a:cs typeface="+mn-cs"/>
                </a:endParaRPr>
              </a:p>
            </p:txBody>
          </p:sp>
        </p:grpSp>
        <p:sp>
          <p:nvSpPr>
            <p:cNvPr id="664" name="Freeform 6">
              <a:extLst>
                <a:ext uri="{FF2B5EF4-FFF2-40B4-BE49-F238E27FC236}">
                  <a16:creationId xmlns:a16="http://schemas.microsoft.com/office/drawing/2014/main" xmlns="" id="{BB27BCD5-4B50-4C7D-A2BB-F4B272A0810A}"/>
                </a:ext>
              </a:extLst>
            </p:cNvPr>
            <p:cNvSpPr>
              <a:spLocks noEditPoints="1"/>
            </p:cNvSpPr>
            <p:nvPr/>
          </p:nvSpPr>
          <p:spPr bwMode="auto">
            <a:xfrm>
              <a:off x="1513972" y="4879327"/>
              <a:ext cx="86543" cy="85624"/>
            </a:xfrm>
            <a:custGeom>
              <a:avLst/>
              <a:gdLst>
                <a:gd name="T0" fmla="*/ 88 w 1374"/>
                <a:gd name="T1" fmla="*/ 1258 h 1620"/>
                <a:gd name="T2" fmla="*/ 40 w 1374"/>
                <a:gd name="T3" fmla="*/ 1324 h 1620"/>
                <a:gd name="T4" fmla="*/ 42 w 1374"/>
                <a:gd name="T5" fmla="*/ 1484 h 1620"/>
                <a:gd name="T6" fmla="*/ 386 w 1374"/>
                <a:gd name="T7" fmla="*/ 1572 h 1620"/>
                <a:gd name="T8" fmla="*/ 494 w 1374"/>
                <a:gd name="T9" fmla="*/ 1488 h 1620"/>
                <a:gd name="T10" fmla="*/ 266 w 1374"/>
                <a:gd name="T11" fmla="*/ 1124 h 1620"/>
                <a:gd name="T12" fmla="*/ 190 w 1374"/>
                <a:gd name="T13" fmla="*/ 1036 h 1620"/>
                <a:gd name="T14" fmla="*/ 364 w 1374"/>
                <a:gd name="T15" fmla="*/ 682 h 1620"/>
                <a:gd name="T16" fmla="*/ 452 w 1374"/>
                <a:gd name="T17" fmla="*/ 438 h 1620"/>
                <a:gd name="T18" fmla="*/ 478 w 1374"/>
                <a:gd name="T19" fmla="*/ 92 h 1620"/>
                <a:gd name="T20" fmla="*/ 656 w 1374"/>
                <a:gd name="T21" fmla="*/ 0 h 1620"/>
                <a:gd name="T22" fmla="*/ 922 w 1374"/>
                <a:gd name="T23" fmla="*/ 168 h 1620"/>
                <a:gd name="T24" fmla="*/ 978 w 1374"/>
                <a:gd name="T25" fmla="*/ 502 h 1620"/>
                <a:gd name="T26" fmla="*/ 1140 w 1374"/>
                <a:gd name="T27" fmla="*/ 750 h 1620"/>
                <a:gd name="T28" fmla="*/ 1224 w 1374"/>
                <a:gd name="T29" fmla="*/ 1120 h 1620"/>
                <a:gd name="T30" fmla="*/ 1078 w 1374"/>
                <a:gd name="T31" fmla="*/ 1242 h 1620"/>
                <a:gd name="T32" fmla="*/ 988 w 1374"/>
                <a:gd name="T33" fmla="*/ 1172 h 1620"/>
                <a:gd name="T34" fmla="*/ 932 w 1374"/>
                <a:gd name="T35" fmla="*/ 1222 h 1620"/>
                <a:gd name="T36" fmla="*/ 952 w 1374"/>
                <a:gd name="T37" fmla="*/ 1542 h 1620"/>
                <a:gd name="T38" fmla="*/ 1068 w 1374"/>
                <a:gd name="T39" fmla="*/ 1560 h 1620"/>
                <a:gd name="T40" fmla="*/ 1292 w 1374"/>
                <a:gd name="T41" fmla="*/ 1434 h 1620"/>
                <a:gd name="T42" fmla="*/ 1236 w 1374"/>
                <a:gd name="T43" fmla="*/ 1276 h 1620"/>
                <a:gd name="T44" fmla="*/ 1326 w 1374"/>
                <a:gd name="T45" fmla="*/ 1330 h 1620"/>
                <a:gd name="T46" fmla="*/ 1330 w 1374"/>
                <a:gd name="T47" fmla="*/ 1438 h 1620"/>
                <a:gd name="T48" fmla="*/ 1048 w 1374"/>
                <a:gd name="T49" fmla="*/ 1614 h 1620"/>
                <a:gd name="T50" fmla="*/ 900 w 1374"/>
                <a:gd name="T51" fmla="*/ 1570 h 1620"/>
                <a:gd name="T52" fmla="*/ 578 w 1374"/>
                <a:gd name="T53" fmla="*/ 1546 h 1620"/>
                <a:gd name="T54" fmla="*/ 356 w 1374"/>
                <a:gd name="T55" fmla="*/ 1606 h 1620"/>
                <a:gd name="T56" fmla="*/ 0 w 1374"/>
                <a:gd name="T57" fmla="*/ 1464 h 1620"/>
                <a:gd name="T58" fmla="*/ 14 w 1374"/>
                <a:gd name="T59" fmla="*/ 1256 h 1620"/>
                <a:gd name="T60" fmla="*/ 166 w 1374"/>
                <a:gd name="T61" fmla="*/ 1186 h 1620"/>
                <a:gd name="T62" fmla="*/ 438 w 1374"/>
                <a:gd name="T63" fmla="*/ 716 h 1620"/>
                <a:gd name="T64" fmla="*/ 358 w 1374"/>
                <a:gd name="T65" fmla="*/ 934 h 1620"/>
                <a:gd name="T66" fmla="*/ 288 w 1374"/>
                <a:gd name="T67" fmla="*/ 1036 h 1620"/>
                <a:gd name="T68" fmla="*/ 326 w 1374"/>
                <a:gd name="T69" fmla="*/ 1124 h 1620"/>
                <a:gd name="T70" fmla="*/ 520 w 1374"/>
                <a:gd name="T71" fmla="*/ 1354 h 1620"/>
                <a:gd name="T72" fmla="*/ 524 w 1374"/>
                <a:gd name="T73" fmla="*/ 1412 h 1620"/>
                <a:gd name="T74" fmla="*/ 790 w 1374"/>
                <a:gd name="T75" fmla="*/ 1418 h 1620"/>
                <a:gd name="T76" fmla="*/ 892 w 1374"/>
                <a:gd name="T77" fmla="*/ 1424 h 1620"/>
                <a:gd name="T78" fmla="*/ 914 w 1374"/>
                <a:gd name="T79" fmla="*/ 1402 h 1620"/>
                <a:gd name="T80" fmla="*/ 948 w 1374"/>
                <a:gd name="T81" fmla="*/ 1130 h 1620"/>
                <a:gd name="T82" fmla="*/ 976 w 1374"/>
                <a:gd name="T83" fmla="*/ 930 h 1620"/>
                <a:gd name="T84" fmla="*/ 842 w 1374"/>
                <a:gd name="T85" fmla="*/ 588 h 1620"/>
                <a:gd name="T86" fmla="*/ 820 w 1374"/>
                <a:gd name="T87" fmla="*/ 438 h 1620"/>
                <a:gd name="T88" fmla="*/ 700 w 1374"/>
                <a:gd name="T89" fmla="*/ 370 h 1620"/>
                <a:gd name="T90" fmla="*/ 744 w 1374"/>
                <a:gd name="T91" fmla="*/ 288 h 1620"/>
                <a:gd name="T92" fmla="*/ 802 w 1374"/>
                <a:gd name="T93" fmla="*/ 390 h 1620"/>
                <a:gd name="T94" fmla="*/ 786 w 1374"/>
                <a:gd name="T95" fmla="*/ 246 h 1620"/>
                <a:gd name="T96" fmla="*/ 674 w 1374"/>
                <a:gd name="T97" fmla="*/ 302 h 1620"/>
                <a:gd name="T98" fmla="*/ 538 w 1374"/>
                <a:gd name="T99" fmla="*/ 246 h 1620"/>
                <a:gd name="T100" fmla="*/ 494 w 1374"/>
                <a:gd name="T101" fmla="*/ 368 h 1620"/>
                <a:gd name="T102" fmla="*/ 508 w 1374"/>
                <a:gd name="T103" fmla="*/ 344 h 1620"/>
                <a:gd name="T104" fmla="*/ 558 w 1374"/>
                <a:gd name="T105" fmla="*/ 304 h 1620"/>
                <a:gd name="T106" fmla="*/ 510 w 1374"/>
                <a:gd name="T107" fmla="*/ 418 h 1620"/>
                <a:gd name="T108" fmla="*/ 576 w 1374"/>
                <a:gd name="T109" fmla="*/ 514 h 1620"/>
                <a:gd name="T110" fmla="*/ 792 w 1374"/>
                <a:gd name="T111" fmla="*/ 466 h 1620"/>
                <a:gd name="T112" fmla="*/ 570 w 1374"/>
                <a:gd name="T113" fmla="*/ 560 h 1620"/>
                <a:gd name="T114" fmla="*/ 762 w 1374"/>
                <a:gd name="T115" fmla="*/ 514 h 1620"/>
                <a:gd name="T116" fmla="*/ 568 w 1374"/>
                <a:gd name="T117" fmla="*/ 618 h 1620"/>
                <a:gd name="T118" fmla="*/ 1078 w 1374"/>
                <a:gd name="T119" fmla="*/ 892 h 1620"/>
                <a:gd name="T120" fmla="*/ 1072 w 1374"/>
                <a:gd name="T121" fmla="*/ 986 h 1620"/>
                <a:gd name="T122" fmla="*/ 870 w 1374"/>
                <a:gd name="T123" fmla="*/ 496 h 1620"/>
                <a:gd name="T124" fmla="*/ 924 w 1374"/>
                <a:gd name="T125" fmla="*/ 514 h 1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374" h="1620">
                  <a:moveTo>
                    <a:pt x="174" y="1170"/>
                  </a:moveTo>
                  <a:lnTo>
                    <a:pt x="174" y="1170"/>
                  </a:lnTo>
                  <a:lnTo>
                    <a:pt x="174" y="1188"/>
                  </a:lnTo>
                  <a:lnTo>
                    <a:pt x="172" y="1204"/>
                  </a:lnTo>
                  <a:lnTo>
                    <a:pt x="168" y="1218"/>
                  </a:lnTo>
                  <a:lnTo>
                    <a:pt x="162" y="1230"/>
                  </a:lnTo>
                  <a:lnTo>
                    <a:pt x="154" y="1238"/>
                  </a:lnTo>
                  <a:lnTo>
                    <a:pt x="142" y="1246"/>
                  </a:lnTo>
                  <a:lnTo>
                    <a:pt x="130" y="1252"/>
                  </a:lnTo>
                  <a:lnTo>
                    <a:pt x="114" y="1256"/>
                  </a:lnTo>
                  <a:lnTo>
                    <a:pt x="114" y="1256"/>
                  </a:lnTo>
                  <a:lnTo>
                    <a:pt x="88" y="1258"/>
                  </a:lnTo>
                  <a:lnTo>
                    <a:pt x="64" y="1258"/>
                  </a:lnTo>
                  <a:lnTo>
                    <a:pt x="64" y="1258"/>
                  </a:lnTo>
                  <a:lnTo>
                    <a:pt x="52" y="1260"/>
                  </a:lnTo>
                  <a:lnTo>
                    <a:pt x="42" y="1262"/>
                  </a:lnTo>
                  <a:lnTo>
                    <a:pt x="34" y="1266"/>
                  </a:lnTo>
                  <a:lnTo>
                    <a:pt x="28" y="1272"/>
                  </a:lnTo>
                  <a:lnTo>
                    <a:pt x="26" y="1278"/>
                  </a:lnTo>
                  <a:lnTo>
                    <a:pt x="24" y="1286"/>
                  </a:lnTo>
                  <a:lnTo>
                    <a:pt x="26" y="1294"/>
                  </a:lnTo>
                  <a:lnTo>
                    <a:pt x="30" y="1304"/>
                  </a:lnTo>
                  <a:lnTo>
                    <a:pt x="30" y="1304"/>
                  </a:lnTo>
                  <a:lnTo>
                    <a:pt x="40" y="1324"/>
                  </a:lnTo>
                  <a:lnTo>
                    <a:pt x="46" y="1342"/>
                  </a:lnTo>
                  <a:lnTo>
                    <a:pt x="50" y="1360"/>
                  </a:lnTo>
                  <a:lnTo>
                    <a:pt x="52" y="1378"/>
                  </a:lnTo>
                  <a:lnTo>
                    <a:pt x="52" y="1396"/>
                  </a:lnTo>
                  <a:lnTo>
                    <a:pt x="48" y="1416"/>
                  </a:lnTo>
                  <a:lnTo>
                    <a:pt x="42" y="1434"/>
                  </a:lnTo>
                  <a:lnTo>
                    <a:pt x="32" y="1452"/>
                  </a:lnTo>
                  <a:lnTo>
                    <a:pt x="32" y="1452"/>
                  </a:lnTo>
                  <a:lnTo>
                    <a:pt x="32" y="1456"/>
                  </a:lnTo>
                  <a:lnTo>
                    <a:pt x="32" y="1460"/>
                  </a:lnTo>
                  <a:lnTo>
                    <a:pt x="36" y="1472"/>
                  </a:lnTo>
                  <a:lnTo>
                    <a:pt x="42" y="1484"/>
                  </a:lnTo>
                  <a:lnTo>
                    <a:pt x="50" y="1492"/>
                  </a:lnTo>
                  <a:lnTo>
                    <a:pt x="50" y="1492"/>
                  </a:lnTo>
                  <a:lnTo>
                    <a:pt x="60" y="1498"/>
                  </a:lnTo>
                  <a:lnTo>
                    <a:pt x="72" y="1500"/>
                  </a:lnTo>
                  <a:lnTo>
                    <a:pt x="98" y="1506"/>
                  </a:lnTo>
                  <a:lnTo>
                    <a:pt x="98" y="1506"/>
                  </a:lnTo>
                  <a:lnTo>
                    <a:pt x="216" y="1536"/>
                  </a:lnTo>
                  <a:lnTo>
                    <a:pt x="276" y="1550"/>
                  </a:lnTo>
                  <a:lnTo>
                    <a:pt x="336" y="1564"/>
                  </a:lnTo>
                  <a:lnTo>
                    <a:pt x="336" y="1564"/>
                  </a:lnTo>
                  <a:lnTo>
                    <a:pt x="360" y="1568"/>
                  </a:lnTo>
                  <a:lnTo>
                    <a:pt x="386" y="1572"/>
                  </a:lnTo>
                  <a:lnTo>
                    <a:pt x="412" y="1572"/>
                  </a:lnTo>
                  <a:lnTo>
                    <a:pt x="438" y="1570"/>
                  </a:lnTo>
                  <a:lnTo>
                    <a:pt x="438" y="1570"/>
                  </a:lnTo>
                  <a:lnTo>
                    <a:pt x="452" y="1566"/>
                  </a:lnTo>
                  <a:lnTo>
                    <a:pt x="464" y="1560"/>
                  </a:lnTo>
                  <a:lnTo>
                    <a:pt x="476" y="1552"/>
                  </a:lnTo>
                  <a:lnTo>
                    <a:pt x="484" y="1542"/>
                  </a:lnTo>
                  <a:lnTo>
                    <a:pt x="490" y="1532"/>
                  </a:lnTo>
                  <a:lnTo>
                    <a:pt x="494" y="1518"/>
                  </a:lnTo>
                  <a:lnTo>
                    <a:pt x="494" y="1504"/>
                  </a:lnTo>
                  <a:lnTo>
                    <a:pt x="494" y="1488"/>
                  </a:lnTo>
                  <a:lnTo>
                    <a:pt x="494" y="1488"/>
                  </a:lnTo>
                  <a:lnTo>
                    <a:pt x="490" y="1468"/>
                  </a:lnTo>
                  <a:lnTo>
                    <a:pt x="486" y="1448"/>
                  </a:lnTo>
                  <a:lnTo>
                    <a:pt x="480" y="1430"/>
                  </a:lnTo>
                  <a:lnTo>
                    <a:pt x="472" y="1412"/>
                  </a:lnTo>
                  <a:lnTo>
                    <a:pt x="472" y="1412"/>
                  </a:lnTo>
                  <a:lnTo>
                    <a:pt x="386" y="1284"/>
                  </a:lnTo>
                  <a:lnTo>
                    <a:pt x="344" y="1220"/>
                  </a:lnTo>
                  <a:lnTo>
                    <a:pt x="298" y="1158"/>
                  </a:lnTo>
                  <a:lnTo>
                    <a:pt x="298" y="1158"/>
                  </a:lnTo>
                  <a:lnTo>
                    <a:pt x="290" y="1146"/>
                  </a:lnTo>
                  <a:lnTo>
                    <a:pt x="278" y="1134"/>
                  </a:lnTo>
                  <a:lnTo>
                    <a:pt x="266" y="1124"/>
                  </a:lnTo>
                  <a:lnTo>
                    <a:pt x="254" y="1118"/>
                  </a:lnTo>
                  <a:lnTo>
                    <a:pt x="240" y="1114"/>
                  </a:lnTo>
                  <a:lnTo>
                    <a:pt x="224" y="1112"/>
                  </a:lnTo>
                  <a:lnTo>
                    <a:pt x="208" y="1116"/>
                  </a:lnTo>
                  <a:lnTo>
                    <a:pt x="190" y="1122"/>
                  </a:lnTo>
                  <a:lnTo>
                    <a:pt x="190" y="1122"/>
                  </a:lnTo>
                  <a:lnTo>
                    <a:pt x="186" y="1108"/>
                  </a:lnTo>
                  <a:lnTo>
                    <a:pt x="184" y="1092"/>
                  </a:lnTo>
                  <a:lnTo>
                    <a:pt x="184" y="1078"/>
                  </a:lnTo>
                  <a:lnTo>
                    <a:pt x="184" y="1064"/>
                  </a:lnTo>
                  <a:lnTo>
                    <a:pt x="186" y="1050"/>
                  </a:lnTo>
                  <a:lnTo>
                    <a:pt x="190" y="1036"/>
                  </a:lnTo>
                  <a:lnTo>
                    <a:pt x="200" y="1008"/>
                  </a:lnTo>
                  <a:lnTo>
                    <a:pt x="200" y="1008"/>
                  </a:lnTo>
                  <a:lnTo>
                    <a:pt x="232" y="940"/>
                  </a:lnTo>
                  <a:lnTo>
                    <a:pt x="248" y="906"/>
                  </a:lnTo>
                  <a:lnTo>
                    <a:pt x="262" y="870"/>
                  </a:lnTo>
                  <a:lnTo>
                    <a:pt x="262" y="870"/>
                  </a:lnTo>
                  <a:lnTo>
                    <a:pt x="280" y="820"/>
                  </a:lnTo>
                  <a:lnTo>
                    <a:pt x="304" y="772"/>
                  </a:lnTo>
                  <a:lnTo>
                    <a:pt x="316" y="748"/>
                  </a:lnTo>
                  <a:lnTo>
                    <a:pt x="332" y="726"/>
                  </a:lnTo>
                  <a:lnTo>
                    <a:pt x="348" y="704"/>
                  </a:lnTo>
                  <a:lnTo>
                    <a:pt x="364" y="682"/>
                  </a:lnTo>
                  <a:lnTo>
                    <a:pt x="364" y="682"/>
                  </a:lnTo>
                  <a:lnTo>
                    <a:pt x="378" y="666"/>
                  </a:lnTo>
                  <a:lnTo>
                    <a:pt x="390" y="650"/>
                  </a:lnTo>
                  <a:lnTo>
                    <a:pt x="390" y="650"/>
                  </a:lnTo>
                  <a:lnTo>
                    <a:pt x="406" y="628"/>
                  </a:lnTo>
                  <a:lnTo>
                    <a:pt x="422" y="604"/>
                  </a:lnTo>
                  <a:lnTo>
                    <a:pt x="434" y="578"/>
                  </a:lnTo>
                  <a:lnTo>
                    <a:pt x="444" y="552"/>
                  </a:lnTo>
                  <a:lnTo>
                    <a:pt x="452" y="526"/>
                  </a:lnTo>
                  <a:lnTo>
                    <a:pt x="456" y="498"/>
                  </a:lnTo>
                  <a:lnTo>
                    <a:pt x="456" y="468"/>
                  </a:lnTo>
                  <a:lnTo>
                    <a:pt x="452" y="438"/>
                  </a:lnTo>
                  <a:lnTo>
                    <a:pt x="452" y="438"/>
                  </a:lnTo>
                  <a:lnTo>
                    <a:pt x="448" y="406"/>
                  </a:lnTo>
                  <a:lnTo>
                    <a:pt x="446" y="374"/>
                  </a:lnTo>
                  <a:lnTo>
                    <a:pt x="444" y="310"/>
                  </a:lnTo>
                  <a:lnTo>
                    <a:pt x="446" y="246"/>
                  </a:lnTo>
                  <a:lnTo>
                    <a:pt x="450" y="182"/>
                  </a:lnTo>
                  <a:lnTo>
                    <a:pt x="450" y="182"/>
                  </a:lnTo>
                  <a:lnTo>
                    <a:pt x="452" y="162"/>
                  </a:lnTo>
                  <a:lnTo>
                    <a:pt x="456" y="144"/>
                  </a:lnTo>
                  <a:lnTo>
                    <a:pt x="462" y="124"/>
                  </a:lnTo>
                  <a:lnTo>
                    <a:pt x="470" y="108"/>
                  </a:lnTo>
                  <a:lnTo>
                    <a:pt x="478" y="92"/>
                  </a:lnTo>
                  <a:lnTo>
                    <a:pt x="488" y="76"/>
                  </a:lnTo>
                  <a:lnTo>
                    <a:pt x="500" y="62"/>
                  </a:lnTo>
                  <a:lnTo>
                    <a:pt x="514" y="50"/>
                  </a:lnTo>
                  <a:lnTo>
                    <a:pt x="528" y="40"/>
                  </a:lnTo>
                  <a:lnTo>
                    <a:pt x="544" y="30"/>
                  </a:lnTo>
                  <a:lnTo>
                    <a:pt x="560" y="20"/>
                  </a:lnTo>
                  <a:lnTo>
                    <a:pt x="578" y="14"/>
                  </a:lnTo>
                  <a:lnTo>
                    <a:pt x="596" y="8"/>
                  </a:lnTo>
                  <a:lnTo>
                    <a:pt x="614" y="4"/>
                  </a:lnTo>
                  <a:lnTo>
                    <a:pt x="634" y="2"/>
                  </a:lnTo>
                  <a:lnTo>
                    <a:pt x="656" y="0"/>
                  </a:lnTo>
                  <a:lnTo>
                    <a:pt x="656" y="0"/>
                  </a:lnTo>
                  <a:lnTo>
                    <a:pt x="686" y="2"/>
                  </a:lnTo>
                  <a:lnTo>
                    <a:pt x="718" y="6"/>
                  </a:lnTo>
                  <a:lnTo>
                    <a:pt x="746" y="12"/>
                  </a:lnTo>
                  <a:lnTo>
                    <a:pt x="772" y="20"/>
                  </a:lnTo>
                  <a:lnTo>
                    <a:pt x="798" y="32"/>
                  </a:lnTo>
                  <a:lnTo>
                    <a:pt x="822" y="46"/>
                  </a:lnTo>
                  <a:lnTo>
                    <a:pt x="844" y="60"/>
                  </a:lnTo>
                  <a:lnTo>
                    <a:pt x="864" y="78"/>
                  </a:lnTo>
                  <a:lnTo>
                    <a:pt x="882" y="98"/>
                  </a:lnTo>
                  <a:lnTo>
                    <a:pt x="898" y="120"/>
                  </a:lnTo>
                  <a:lnTo>
                    <a:pt x="910" y="144"/>
                  </a:lnTo>
                  <a:lnTo>
                    <a:pt x="922" y="168"/>
                  </a:lnTo>
                  <a:lnTo>
                    <a:pt x="930" y="196"/>
                  </a:lnTo>
                  <a:lnTo>
                    <a:pt x="938" y="224"/>
                  </a:lnTo>
                  <a:lnTo>
                    <a:pt x="940" y="254"/>
                  </a:lnTo>
                  <a:lnTo>
                    <a:pt x="942" y="286"/>
                  </a:lnTo>
                  <a:lnTo>
                    <a:pt x="942" y="286"/>
                  </a:lnTo>
                  <a:lnTo>
                    <a:pt x="944" y="344"/>
                  </a:lnTo>
                  <a:lnTo>
                    <a:pt x="946" y="370"/>
                  </a:lnTo>
                  <a:lnTo>
                    <a:pt x="950" y="398"/>
                  </a:lnTo>
                  <a:lnTo>
                    <a:pt x="956" y="426"/>
                  </a:lnTo>
                  <a:lnTo>
                    <a:pt x="962" y="452"/>
                  </a:lnTo>
                  <a:lnTo>
                    <a:pt x="968" y="478"/>
                  </a:lnTo>
                  <a:lnTo>
                    <a:pt x="978" y="502"/>
                  </a:lnTo>
                  <a:lnTo>
                    <a:pt x="988" y="528"/>
                  </a:lnTo>
                  <a:lnTo>
                    <a:pt x="998" y="552"/>
                  </a:lnTo>
                  <a:lnTo>
                    <a:pt x="1012" y="576"/>
                  </a:lnTo>
                  <a:lnTo>
                    <a:pt x="1024" y="600"/>
                  </a:lnTo>
                  <a:lnTo>
                    <a:pt x="1040" y="622"/>
                  </a:lnTo>
                  <a:lnTo>
                    <a:pt x="1056" y="646"/>
                  </a:lnTo>
                  <a:lnTo>
                    <a:pt x="1074" y="668"/>
                  </a:lnTo>
                  <a:lnTo>
                    <a:pt x="1094" y="690"/>
                  </a:lnTo>
                  <a:lnTo>
                    <a:pt x="1094" y="690"/>
                  </a:lnTo>
                  <a:lnTo>
                    <a:pt x="1110" y="710"/>
                  </a:lnTo>
                  <a:lnTo>
                    <a:pt x="1126" y="730"/>
                  </a:lnTo>
                  <a:lnTo>
                    <a:pt x="1140" y="750"/>
                  </a:lnTo>
                  <a:lnTo>
                    <a:pt x="1152" y="772"/>
                  </a:lnTo>
                  <a:lnTo>
                    <a:pt x="1176" y="814"/>
                  </a:lnTo>
                  <a:lnTo>
                    <a:pt x="1196" y="860"/>
                  </a:lnTo>
                  <a:lnTo>
                    <a:pt x="1212" y="908"/>
                  </a:lnTo>
                  <a:lnTo>
                    <a:pt x="1224" y="956"/>
                  </a:lnTo>
                  <a:lnTo>
                    <a:pt x="1232" y="1006"/>
                  </a:lnTo>
                  <a:lnTo>
                    <a:pt x="1236" y="1056"/>
                  </a:lnTo>
                  <a:lnTo>
                    <a:pt x="1236" y="1056"/>
                  </a:lnTo>
                  <a:lnTo>
                    <a:pt x="1236" y="1072"/>
                  </a:lnTo>
                  <a:lnTo>
                    <a:pt x="1234" y="1088"/>
                  </a:lnTo>
                  <a:lnTo>
                    <a:pt x="1230" y="1104"/>
                  </a:lnTo>
                  <a:lnTo>
                    <a:pt x="1224" y="1120"/>
                  </a:lnTo>
                  <a:lnTo>
                    <a:pt x="1218" y="1134"/>
                  </a:lnTo>
                  <a:lnTo>
                    <a:pt x="1208" y="1150"/>
                  </a:lnTo>
                  <a:lnTo>
                    <a:pt x="1198" y="1164"/>
                  </a:lnTo>
                  <a:lnTo>
                    <a:pt x="1188" y="1178"/>
                  </a:lnTo>
                  <a:lnTo>
                    <a:pt x="1176" y="1192"/>
                  </a:lnTo>
                  <a:lnTo>
                    <a:pt x="1162" y="1204"/>
                  </a:lnTo>
                  <a:lnTo>
                    <a:pt x="1148" y="1214"/>
                  </a:lnTo>
                  <a:lnTo>
                    <a:pt x="1134" y="1222"/>
                  </a:lnTo>
                  <a:lnTo>
                    <a:pt x="1120" y="1230"/>
                  </a:lnTo>
                  <a:lnTo>
                    <a:pt x="1106" y="1236"/>
                  </a:lnTo>
                  <a:lnTo>
                    <a:pt x="1092" y="1240"/>
                  </a:lnTo>
                  <a:lnTo>
                    <a:pt x="1078" y="1242"/>
                  </a:lnTo>
                  <a:lnTo>
                    <a:pt x="1078" y="1242"/>
                  </a:lnTo>
                  <a:lnTo>
                    <a:pt x="1066" y="1242"/>
                  </a:lnTo>
                  <a:lnTo>
                    <a:pt x="1054" y="1240"/>
                  </a:lnTo>
                  <a:lnTo>
                    <a:pt x="1042" y="1236"/>
                  </a:lnTo>
                  <a:lnTo>
                    <a:pt x="1032" y="1232"/>
                  </a:lnTo>
                  <a:lnTo>
                    <a:pt x="1022" y="1226"/>
                  </a:lnTo>
                  <a:lnTo>
                    <a:pt x="1014" y="1218"/>
                  </a:lnTo>
                  <a:lnTo>
                    <a:pt x="1008" y="1208"/>
                  </a:lnTo>
                  <a:lnTo>
                    <a:pt x="1000" y="1196"/>
                  </a:lnTo>
                  <a:lnTo>
                    <a:pt x="1000" y="1196"/>
                  </a:lnTo>
                  <a:lnTo>
                    <a:pt x="994" y="1184"/>
                  </a:lnTo>
                  <a:lnTo>
                    <a:pt x="988" y="1172"/>
                  </a:lnTo>
                  <a:lnTo>
                    <a:pt x="988" y="1172"/>
                  </a:lnTo>
                  <a:lnTo>
                    <a:pt x="972" y="1158"/>
                  </a:lnTo>
                  <a:lnTo>
                    <a:pt x="964" y="1152"/>
                  </a:lnTo>
                  <a:lnTo>
                    <a:pt x="958" y="1152"/>
                  </a:lnTo>
                  <a:lnTo>
                    <a:pt x="958" y="1152"/>
                  </a:lnTo>
                  <a:lnTo>
                    <a:pt x="950" y="1154"/>
                  </a:lnTo>
                  <a:lnTo>
                    <a:pt x="942" y="1162"/>
                  </a:lnTo>
                  <a:lnTo>
                    <a:pt x="936" y="1170"/>
                  </a:lnTo>
                  <a:lnTo>
                    <a:pt x="934" y="1180"/>
                  </a:lnTo>
                  <a:lnTo>
                    <a:pt x="934" y="1180"/>
                  </a:lnTo>
                  <a:lnTo>
                    <a:pt x="932" y="1200"/>
                  </a:lnTo>
                  <a:lnTo>
                    <a:pt x="932" y="1222"/>
                  </a:lnTo>
                  <a:lnTo>
                    <a:pt x="932" y="1266"/>
                  </a:lnTo>
                  <a:lnTo>
                    <a:pt x="932" y="1266"/>
                  </a:lnTo>
                  <a:lnTo>
                    <a:pt x="940" y="1432"/>
                  </a:lnTo>
                  <a:lnTo>
                    <a:pt x="940" y="1432"/>
                  </a:lnTo>
                  <a:lnTo>
                    <a:pt x="938" y="1456"/>
                  </a:lnTo>
                  <a:lnTo>
                    <a:pt x="936" y="1480"/>
                  </a:lnTo>
                  <a:lnTo>
                    <a:pt x="936" y="1480"/>
                  </a:lnTo>
                  <a:lnTo>
                    <a:pt x="936" y="1494"/>
                  </a:lnTo>
                  <a:lnTo>
                    <a:pt x="938" y="1508"/>
                  </a:lnTo>
                  <a:lnTo>
                    <a:pt x="942" y="1520"/>
                  </a:lnTo>
                  <a:lnTo>
                    <a:pt x="946" y="1532"/>
                  </a:lnTo>
                  <a:lnTo>
                    <a:pt x="952" y="1542"/>
                  </a:lnTo>
                  <a:lnTo>
                    <a:pt x="960" y="1550"/>
                  </a:lnTo>
                  <a:lnTo>
                    <a:pt x="966" y="1558"/>
                  </a:lnTo>
                  <a:lnTo>
                    <a:pt x="976" y="1564"/>
                  </a:lnTo>
                  <a:lnTo>
                    <a:pt x="986" y="1570"/>
                  </a:lnTo>
                  <a:lnTo>
                    <a:pt x="996" y="1572"/>
                  </a:lnTo>
                  <a:lnTo>
                    <a:pt x="1006" y="1574"/>
                  </a:lnTo>
                  <a:lnTo>
                    <a:pt x="1018" y="1574"/>
                  </a:lnTo>
                  <a:lnTo>
                    <a:pt x="1030" y="1574"/>
                  </a:lnTo>
                  <a:lnTo>
                    <a:pt x="1042" y="1570"/>
                  </a:lnTo>
                  <a:lnTo>
                    <a:pt x="1056" y="1566"/>
                  </a:lnTo>
                  <a:lnTo>
                    <a:pt x="1068" y="1560"/>
                  </a:lnTo>
                  <a:lnTo>
                    <a:pt x="1068" y="1560"/>
                  </a:lnTo>
                  <a:lnTo>
                    <a:pt x="1082" y="1552"/>
                  </a:lnTo>
                  <a:lnTo>
                    <a:pt x="1092" y="1544"/>
                  </a:lnTo>
                  <a:lnTo>
                    <a:pt x="1092" y="1544"/>
                  </a:lnTo>
                  <a:lnTo>
                    <a:pt x="1114" y="1526"/>
                  </a:lnTo>
                  <a:lnTo>
                    <a:pt x="1136" y="1510"/>
                  </a:lnTo>
                  <a:lnTo>
                    <a:pt x="1158" y="1496"/>
                  </a:lnTo>
                  <a:lnTo>
                    <a:pt x="1182" y="1482"/>
                  </a:lnTo>
                  <a:lnTo>
                    <a:pt x="1206" y="1470"/>
                  </a:lnTo>
                  <a:lnTo>
                    <a:pt x="1232" y="1458"/>
                  </a:lnTo>
                  <a:lnTo>
                    <a:pt x="1282" y="1438"/>
                  </a:lnTo>
                  <a:lnTo>
                    <a:pt x="1282" y="1438"/>
                  </a:lnTo>
                  <a:lnTo>
                    <a:pt x="1292" y="1434"/>
                  </a:lnTo>
                  <a:lnTo>
                    <a:pt x="1302" y="1428"/>
                  </a:lnTo>
                  <a:lnTo>
                    <a:pt x="1320" y="1416"/>
                  </a:lnTo>
                  <a:lnTo>
                    <a:pt x="1354" y="1386"/>
                  </a:lnTo>
                  <a:lnTo>
                    <a:pt x="1354" y="1386"/>
                  </a:lnTo>
                  <a:lnTo>
                    <a:pt x="1320" y="1360"/>
                  </a:lnTo>
                  <a:lnTo>
                    <a:pt x="1304" y="1348"/>
                  </a:lnTo>
                  <a:lnTo>
                    <a:pt x="1286" y="1336"/>
                  </a:lnTo>
                  <a:lnTo>
                    <a:pt x="1286" y="1336"/>
                  </a:lnTo>
                  <a:lnTo>
                    <a:pt x="1270" y="1326"/>
                  </a:lnTo>
                  <a:lnTo>
                    <a:pt x="1254" y="1312"/>
                  </a:lnTo>
                  <a:lnTo>
                    <a:pt x="1244" y="1296"/>
                  </a:lnTo>
                  <a:lnTo>
                    <a:pt x="1236" y="1276"/>
                  </a:lnTo>
                  <a:lnTo>
                    <a:pt x="1232" y="1256"/>
                  </a:lnTo>
                  <a:lnTo>
                    <a:pt x="1230" y="1232"/>
                  </a:lnTo>
                  <a:lnTo>
                    <a:pt x="1234" y="1208"/>
                  </a:lnTo>
                  <a:lnTo>
                    <a:pt x="1242" y="1182"/>
                  </a:lnTo>
                  <a:lnTo>
                    <a:pt x="1242" y="1182"/>
                  </a:lnTo>
                  <a:lnTo>
                    <a:pt x="1244" y="1210"/>
                  </a:lnTo>
                  <a:lnTo>
                    <a:pt x="1252" y="1236"/>
                  </a:lnTo>
                  <a:lnTo>
                    <a:pt x="1260" y="1260"/>
                  </a:lnTo>
                  <a:lnTo>
                    <a:pt x="1274" y="1280"/>
                  </a:lnTo>
                  <a:lnTo>
                    <a:pt x="1288" y="1298"/>
                  </a:lnTo>
                  <a:lnTo>
                    <a:pt x="1306" y="1316"/>
                  </a:lnTo>
                  <a:lnTo>
                    <a:pt x="1326" y="1330"/>
                  </a:lnTo>
                  <a:lnTo>
                    <a:pt x="1348" y="1344"/>
                  </a:lnTo>
                  <a:lnTo>
                    <a:pt x="1348" y="1344"/>
                  </a:lnTo>
                  <a:lnTo>
                    <a:pt x="1360" y="1352"/>
                  </a:lnTo>
                  <a:lnTo>
                    <a:pt x="1368" y="1360"/>
                  </a:lnTo>
                  <a:lnTo>
                    <a:pt x="1374" y="1370"/>
                  </a:lnTo>
                  <a:lnTo>
                    <a:pt x="1374" y="1382"/>
                  </a:lnTo>
                  <a:lnTo>
                    <a:pt x="1374" y="1392"/>
                  </a:lnTo>
                  <a:lnTo>
                    <a:pt x="1368" y="1404"/>
                  </a:lnTo>
                  <a:lnTo>
                    <a:pt x="1360" y="1414"/>
                  </a:lnTo>
                  <a:lnTo>
                    <a:pt x="1350" y="1424"/>
                  </a:lnTo>
                  <a:lnTo>
                    <a:pt x="1350" y="1424"/>
                  </a:lnTo>
                  <a:lnTo>
                    <a:pt x="1330" y="1438"/>
                  </a:lnTo>
                  <a:lnTo>
                    <a:pt x="1310" y="1450"/>
                  </a:lnTo>
                  <a:lnTo>
                    <a:pt x="1288" y="1462"/>
                  </a:lnTo>
                  <a:lnTo>
                    <a:pt x="1268" y="1474"/>
                  </a:lnTo>
                  <a:lnTo>
                    <a:pt x="1268" y="1474"/>
                  </a:lnTo>
                  <a:lnTo>
                    <a:pt x="1182" y="1528"/>
                  </a:lnTo>
                  <a:lnTo>
                    <a:pt x="1140" y="1558"/>
                  </a:lnTo>
                  <a:lnTo>
                    <a:pt x="1100" y="1588"/>
                  </a:lnTo>
                  <a:lnTo>
                    <a:pt x="1100" y="1588"/>
                  </a:lnTo>
                  <a:lnTo>
                    <a:pt x="1088" y="1596"/>
                  </a:lnTo>
                  <a:lnTo>
                    <a:pt x="1074" y="1602"/>
                  </a:lnTo>
                  <a:lnTo>
                    <a:pt x="1062" y="1608"/>
                  </a:lnTo>
                  <a:lnTo>
                    <a:pt x="1048" y="1614"/>
                  </a:lnTo>
                  <a:lnTo>
                    <a:pt x="1036" y="1616"/>
                  </a:lnTo>
                  <a:lnTo>
                    <a:pt x="1022" y="1618"/>
                  </a:lnTo>
                  <a:lnTo>
                    <a:pt x="1008" y="1620"/>
                  </a:lnTo>
                  <a:lnTo>
                    <a:pt x="996" y="1618"/>
                  </a:lnTo>
                  <a:lnTo>
                    <a:pt x="982" y="1616"/>
                  </a:lnTo>
                  <a:lnTo>
                    <a:pt x="968" y="1614"/>
                  </a:lnTo>
                  <a:lnTo>
                    <a:pt x="956" y="1610"/>
                  </a:lnTo>
                  <a:lnTo>
                    <a:pt x="944" y="1604"/>
                  </a:lnTo>
                  <a:lnTo>
                    <a:pt x="932" y="1598"/>
                  </a:lnTo>
                  <a:lnTo>
                    <a:pt x="920" y="1590"/>
                  </a:lnTo>
                  <a:lnTo>
                    <a:pt x="910" y="1580"/>
                  </a:lnTo>
                  <a:lnTo>
                    <a:pt x="900" y="1570"/>
                  </a:lnTo>
                  <a:lnTo>
                    <a:pt x="900" y="1570"/>
                  </a:lnTo>
                  <a:lnTo>
                    <a:pt x="888" y="1558"/>
                  </a:lnTo>
                  <a:lnTo>
                    <a:pt x="872" y="1548"/>
                  </a:lnTo>
                  <a:lnTo>
                    <a:pt x="854" y="1540"/>
                  </a:lnTo>
                  <a:lnTo>
                    <a:pt x="838" y="1538"/>
                  </a:lnTo>
                  <a:lnTo>
                    <a:pt x="838" y="1538"/>
                  </a:lnTo>
                  <a:lnTo>
                    <a:pt x="780" y="1536"/>
                  </a:lnTo>
                  <a:lnTo>
                    <a:pt x="724" y="1534"/>
                  </a:lnTo>
                  <a:lnTo>
                    <a:pt x="666" y="1536"/>
                  </a:lnTo>
                  <a:lnTo>
                    <a:pt x="610" y="1540"/>
                  </a:lnTo>
                  <a:lnTo>
                    <a:pt x="610" y="1540"/>
                  </a:lnTo>
                  <a:lnTo>
                    <a:pt x="578" y="1546"/>
                  </a:lnTo>
                  <a:lnTo>
                    <a:pt x="546" y="1556"/>
                  </a:lnTo>
                  <a:lnTo>
                    <a:pt x="516" y="1570"/>
                  </a:lnTo>
                  <a:lnTo>
                    <a:pt x="488" y="1584"/>
                  </a:lnTo>
                  <a:lnTo>
                    <a:pt x="488" y="1584"/>
                  </a:lnTo>
                  <a:lnTo>
                    <a:pt x="472" y="1594"/>
                  </a:lnTo>
                  <a:lnTo>
                    <a:pt x="456" y="1602"/>
                  </a:lnTo>
                  <a:lnTo>
                    <a:pt x="440" y="1608"/>
                  </a:lnTo>
                  <a:lnTo>
                    <a:pt x="424" y="1610"/>
                  </a:lnTo>
                  <a:lnTo>
                    <a:pt x="408" y="1612"/>
                  </a:lnTo>
                  <a:lnTo>
                    <a:pt x="392" y="1612"/>
                  </a:lnTo>
                  <a:lnTo>
                    <a:pt x="374" y="1610"/>
                  </a:lnTo>
                  <a:lnTo>
                    <a:pt x="356" y="1606"/>
                  </a:lnTo>
                  <a:lnTo>
                    <a:pt x="356" y="1606"/>
                  </a:lnTo>
                  <a:lnTo>
                    <a:pt x="214" y="1566"/>
                  </a:lnTo>
                  <a:lnTo>
                    <a:pt x="72" y="1530"/>
                  </a:lnTo>
                  <a:lnTo>
                    <a:pt x="72" y="1530"/>
                  </a:lnTo>
                  <a:lnTo>
                    <a:pt x="46" y="1522"/>
                  </a:lnTo>
                  <a:lnTo>
                    <a:pt x="28" y="1514"/>
                  </a:lnTo>
                  <a:lnTo>
                    <a:pt x="14" y="1506"/>
                  </a:lnTo>
                  <a:lnTo>
                    <a:pt x="8" y="1500"/>
                  </a:lnTo>
                  <a:lnTo>
                    <a:pt x="4" y="1494"/>
                  </a:lnTo>
                  <a:lnTo>
                    <a:pt x="2" y="1488"/>
                  </a:lnTo>
                  <a:lnTo>
                    <a:pt x="0" y="1480"/>
                  </a:lnTo>
                  <a:lnTo>
                    <a:pt x="0" y="1464"/>
                  </a:lnTo>
                  <a:lnTo>
                    <a:pt x="4" y="1444"/>
                  </a:lnTo>
                  <a:lnTo>
                    <a:pt x="10" y="1420"/>
                  </a:lnTo>
                  <a:lnTo>
                    <a:pt x="10" y="1420"/>
                  </a:lnTo>
                  <a:lnTo>
                    <a:pt x="16" y="1396"/>
                  </a:lnTo>
                  <a:lnTo>
                    <a:pt x="18" y="1370"/>
                  </a:lnTo>
                  <a:lnTo>
                    <a:pt x="16" y="1344"/>
                  </a:lnTo>
                  <a:lnTo>
                    <a:pt x="12" y="1318"/>
                  </a:lnTo>
                  <a:lnTo>
                    <a:pt x="12" y="1318"/>
                  </a:lnTo>
                  <a:lnTo>
                    <a:pt x="10" y="1298"/>
                  </a:lnTo>
                  <a:lnTo>
                    <a:pt x="8" y="1280"/>
                  </a:lnTo>
                  <a:lnTo>
                    <a:pt x="10" y="1266"/>
                  </a:lnTo>
                  <a:lnTo>
                    <a:pt x="14" y="1256"/>
                  </a:lnTo>
                  <a:lnTo>
                    <a:pt x="22" y="1248"/>
                  </a:lnTo>
                  <a:lnTo>
                    <a:pt x="34" y="1242"/>
                  </a:lnTo>
                  <a:lnTo>
                    <a:pt x="50" y="1240"/>
                  </a:lnTo>
                  <a:lnTo>
                    <a:pt x="72" y="1238"/>
                  </a:lnTo>
                  <a:lnTo>
                    <a:pt x="72" y="1238"/>
                  </a:lnTo>
                  <a:lnTo>
                    <a:pt x="88" y="1236"/>
                  </a:lnTo>
                  <a:lnTo>
                    <a:pt x="104" y="1232"/>
                  </a:lnTo>
                  <a:lnTo>
                    <a:pt x="118" y="1226"/>
                  </a:lnTo>
                  <a:lnTo>
                    <a:pt x="132" y="1220"/>
                  </a:lnTo>
                  <a:lnTo>
                    <a:pt x="144" y="1210"/>
                  </a:lnTo>
                  <a:lnTo>
                    <a:pt x="156" y="1200"/>
                  </a:lnTo>
                  <a:lnTo>
                    <a:pt x="166" y="1186"/>
                  </a:lnTo>
                  <a:lnTo>
                    <a:pt x="174" y="1170"/>
                  </a:lnTo>
                  <a:lnTo>
                    <a:pt x="174" y="1170"/>
                  </a:lnTo>
                  <a:close/>
                  <a:moveTo>
                    <a:pt x="504" y="546"/>
                  </a:moveTo>
                  <a:lnTo>
                    <a:pt x="504" y="546"/>
                  </a:lnTo>
                  <a:lnTo>
                    <a:pt x="488" y="588"/>
                  </a:lnTo>
                  <a:lnTo>
                    <a:pt x="470" y="626"/>
                  </a:lnTo>
                  <a:lnTo>
                    <a:pt x="470" y="626"/>
                  </a:lnTo>
                  <a:lnTo>
                    <a:pt x="456" y="656"/>
                  </a:lnTo>
                  <a:lnTo>
                    <a:pt x="450" y="670"/>
                  </a:lnTo>
                  <a:lnTo>
                    <a:pt x="444" y="686"/>
                  </a:lnTo>
                  <a:lnTo>
                    <a:pt x="440" y="700"/>
                  </a:lnTo>
                  <a:lnTo>
                    <a:pt x="438" y="716"/>
                  </a:lnTo>
                  <a:lnTo>
                    <a:pt x="438" y="734"/>
                  </a:lnTo>
                  <a:lnTo>
                    <a:pt x="442" y="750"/>
                  </a:lnTo>
                  <a:lnTo>
                    <a:pt x="442" y="750"/>
                  </a:lnTo>
                  <a:lnTo>
                    <a:pt x="442" y="756"/>
                  </a:lnTo>
                  <a:lnTo>
                    <a:pt x="442" y="760"/>
                  </a:lnTo>
                  <a:lnTo>
                    <a:pt x="434" y="772"/>
                  </a:lnTo>
                  <a:lnTo>
                    <a:pt x="434" y="772"/>
                  </a:lnTo>
                  <a:lnTo>
                    <a:pt x="414" y="802"/>
                  </a:lnTo>
                  <a:lnTo>
                    <a:pt x="396" y="834"/>
                  </a:lnTo>
                  <a:lnTo>
                    <a:pt x="380" y="866"/>
                  </a:lnTo>
                  <a:lnTo>
                    <a:pt x="368" y="900"/>
                  </a:lnTo>
                  <a:lnTo>
                    <a:pt x="358" y="934"/>
                  </a:lnTo>
                  <a:lnTo>
                    <a:pt x="350" y="970"/>
                  </a:lnTo>
                  <a:lnTo>
                    <a:pt x="346" y="1006"/>
                  </a:lnTo>
                  <a:lnTo>
                    <a:pt x="346" y="1044"/>
                  </a:lnTo>
                  <a:lnTo>
                    <a:pt x="346" y="1044"/>
                  </a:lnTo>
                  <a:lnTo>
                    <a:pt x="346" y="1056"/>
                  </a:lnTo>
                  <a:lnTo>
                    <a:pt x="344" y="1070"/>
                  </a:lnTo>
                  <a:lnTo>
                    <a:pt x="338" y="1104"/>
                  </a:lnTo>
                  <a:lnTo>
                    <a:pt x="338" y="1104"/>
                  </a:lnTo>
                  <a:lnTo>
                    <a:pt x="318" y="1088"/>
                  </a:lnTo>
                  <a:lnTo>
                    <a:pt x="304" y="1072"/>
                  </a:lnTo>
                  <a:lnTo>
                    <a:pt x="296" y="1054"/>
                  </a:lnTo>
                  <a:lnTo>
                    <a:pt x="288" y="1036"/>
                  </a:lnTo>
                  <a:lnTo>
                    <a:pt x="284" y="1018"/>
                  </a:lnTo>
                  <a:lnTo>
                    <a:pt x="282" y="998"/>
                  </a:lnTo>
                  <a:lnTo>
                    <a:pt x="278" y="962"/>
                  </a:lnTo>
                  <a:lnTo>
                    <a:pt x="278" y="962"/>
                  </a:lnTo>
                  <a:lnTo>
                    <a:pt x="274" y="986"/>
                  </a:lnTo>
                  <a:lnTo>
                    <a:pt x="274" y="1008"/>
                  </a:lnTo>
                  <a:lnTo>
                    <a:pt x="274" y="1030"/>
                  </a:lnTo>
                  <a:lnTo>
                    <a:pt x="278" y="1050"/>
                  </a:lnTo>
                  <a:lnTo>
                    <a:pt x="284" y="1070"/>
                  </a:lnTo>
                  <a:lnTo>
                    <a:pt x="294" y="1090"/>
                  </a:lnTo>
                  <a:lnTo>
                    <a:pt x="308" y="1108"/>
                  </a:lnTo>
                  <a:lnTo>
                    <a:pt x="326" y="1124"/>
                  </a:lnTo>
                  <a:lnTo>
                    <a:pt x="326" y="1124"/>
                  </a:lnTo>
                  <a:lnTo>
                    <a:pt x="406" y="1192"/>
                  </a:lnTo>
                  <a:lnTo>
                    <a:pt x="488" y="1260"/>
                  </a:lnTo>
                  <a:lnTo>
                    <a:pt x="488" y="1260"/>
                  </a:lnTo>
                  <a:lnTo>
                    <a:pt x="506" y="1278"/>
                  </a:lnTo>
                  <a:lnTo>
                    <a:pt x="520" y="1294"/>
                  </a:lnTo>
                  <a:lnTo>
                    <a:pt x="528" y="1310"/>
                  </a:lnTo>
                  <a:lnTo>
                    <a:pt x="530" y="1318"/>
                  </a:lnTo>
                  <a:lnTo>
                    <a:pt x="532" y="1324"/>
                  </a:lnTo>
                  <a:lnTo>
                    <a:pt x="530" y="1332"/>
                  </a:lnTo>
                  <a:lnTo>
                    <a:pt x="528" y="1340"/>
                  </a:lnTo>
                  <a:lnTo>
                    <a:pt x="520" y="1354"/>
                  </a:lnTo>
                  <a:lnTo>
                    <a:pt x="506" y="1368"/>
                  </a:lnTo>
                  <a:lnTo>
                    <a:pt x="486" y="1382"/>
                  </a:lnTo>
                  <a:lnTo>
                    <a:pt x="486" y="1382"/>
                  </a:lnTo>
                  <a:lnTo>
                    <a:pt x="546" y="1518"/>
                  </a:lnTo>
                  <a:lnTo>
                    <a:pt x="546" y="1518"/>
                  </a:lnTo>
                  <a:lnTo>
                    <a:pt x="552" y="1504"/>
                  </a:lnTo>
                  <a:lnTo>
                    <a:pt x="554" y="1490"/>
                  </a:lnTo>
                  <a:lnTo>
                    <a:pt x="552" y="1478"/>
                  </a:lnTo>
                  <a:lnTo>
                    <a:pt x="548" y="1464"/>
                  </a:lnTo>
                  <a:lnTo>
                    <a:pt x="534" y="1438"/>
                  </a:lnTo>
                  <a:lnTo>
                    <a:pt x="528" y="1426"/>
                  </a:lnTo>
                  <a:lnTo>
                    <a:pt x="524" y="1412"/>
                  </a:lnTo>
                  <a:lnTo>
                    <a:pt x="524" y="1412"/>
                  </a:lnTo>
                  <a:lnTo>
                    <a:pt x="570" y="1428"/>
                  </a:lnTo>
                  <a:lnTo>
                    <a:pt x="594" y="1434"/>
                  </a:lnTo>
                  <a:lnTo>
                    <a:pt x="618" y="1440"/>
                  </a:lnTo>
                  <a:lnTo>
                    <a:pt x="642" y="1444"/>
                  </a:lnTo>
                  <a:lnTo>
                    <a:pt x="666" y="1446"/>
                  </a:lnTo>
                  <a:lnTo>
                    <a:pt x="692" y="1446"/>
                  </a:lnTo>
                  <a:lnTo>
                    <a:pt x="718" y="1442"/>
                  </a:lnTo>
                  <a:lnTo>
                    <a:pt x="718" y="1442"/>
                  </a:lnTo>
                  <a:lnTo>
                    <a:pt x="744" y="1436"/>
                  </a:lnTo>
                  <a:lnTo>
                    <a:pt x="768" y="1428"/>
                  </a:lnTo>
                  <a:lnTo>
                    <a:pt x="790" y="1418"/>
                  </a:lnTo>
                  <a:lnTo>
                    <a:pt x="812" y="1404"/>
                  </a:lnTo>
                  <a:lnTo>
                    <a:pt x="832" y="1390"/>
                  </a:lnTo>
                  <a:lnTo>
                    <a:pt x="852" y="1372"/>
                  </a:lnTo>
                  <a:lnTo>
                    <a:pt x="870" y="1354"/>
                  </a:lnTo>
                  <a:lnTo>
                    <a:pt x="886" y="1330"/>
                  </a:lnTo>
                  <a:lnTo>
                    <a:pt x="886" y="1330"/>
                  </a:lnTo>
                  <a:lnTo>
                    <a:pt x="892" y="1344"/>
                  </a:lnTo>
                  <a:lnTo>
                    <a:pt x="896" y="1356"/>
                  </a:lnTo>
                  <a:lnTo>
                    <a:pt x="898" y="1368"/>
                  </a:lnTo>
                  <a:lnTo>
                    <a:pt x="898" y="1380"/>
                  </a:lnTo>
                  <a:lnTo>
                    <a:pt x="896" y="1402"/>
                  </a:lnTo>
                  <a:lnTo>
                    <a:pt x="892" y="1424"/>
                  </a:lnTo>
                  <a:lnTo>
                    <a:pt x="886" y="1446"/>
                  </a:lnTo>
                  <a:lnTo>
                    <a:pt x="882" y="1468"/>
                  </a:lnTo>
                  <a:lnTo>
                    <a:pt x="882" y="1480"/>
                  </a:lnTo>
                  <a:lnTo>
                    <a:pt x="882" y="1490"/>
                  </a:lnTo>
                  <a:lnTo>
                    <a:pt x="884" y="1502"/>
                  </a:lnTo>
                  <a:lnTo>
                    <a:pt x="886" y="1512"/>
                  </a:lnTo>
                  <a:lnTo>
                    <a:pt x="886" y="1512"/>
                  </a:lnTo>
                  <a:lnTo>
                    <a:pt x="896" y="1486"/>
                  </a:lnTo>
                  <a:lnTo>
                    <a:pt x="904" y="1458"/>
                  </a:lnTo>
                  <a:lnTo>
                    <a:pt x="910" y="1430"/>
                  </a:lnTo>
                  <a:lnTo>
                    <a:pt x="914" y="1402"/>
                  </a:lnTo>
                  <a:lnTo>
                    <a:pt x="914" y="1402"/>
                  </a:lnTo>
                  <a:lnTo>
                    <a:pt x="912" y="1356"/>
                  </a:lnTo>
                  <a:lnTo>
                    <a:pt x="910" y="1310"/>
                  </a:lnTo>
                  <a:lnTo>
                    <a:pt x="908" y="1266"/>
                  </a:lnTo>
                  <a:lnTo>
                    <a:pt x="908" y="1220"/>
                  </a:lnTo>
                  <a:lnTo>
                    <a:pt x="908" y="1220"/>
                  </a:lnTo>
                  <a:lnTo>
                    <a:pt x="910" y="1200"/>
                  </a:lnTo>
                  <a:lnTo>
                    <a:pt x="912" y="1182"/>
                  </a:lnTo>
                  <a:lnTo>
                    <a:pt x="918" y="1164"/>
                  </a:lnTo>
                  <a:lnTo>
                    <a:pt x="924" y="1156"/>
                  </a:lnTo>
                  <a:lnTo>
                    <a:pt x="928" y="1150"/>
                  </a:lnTo>
                  <a:lnTo>
                    <a:pt x="928" y="1150"/>
                  </a:lnTo>
                  <a:lnTo>
                    <a:pt x="948" y="1130"/>
                  </a:lnTo>
                  <a:lnTo>
                    <a:pt x="970" y="1112"/>
                  </a:lnTo>
                  <a:lnTo>
                    <a:pt x="1006" y="1084"/>
                  </a:lnTo>
                  <a:lnTo>
                    <a:pt x="1006" y="1084"/>
                  </a:lnTo>
                  <a:lnTo>
                    <a:pt x="998" y="1066"/>
                  </a:lnTo>
                  <a:lnTo>
                    <a:pt x="988" y="1048"/>
                  </a:lnTo>
                  <a:lnTo>
                    <a:pt x="982" y="1030"/>
                  </a:lnTo>
                  <a:lnTo>
                    <a:pt x="980" y="1022"/>
                  </a:lnTo>
                  <a:lnTo>
                    <a:pt x="980" y="1014"/>
                  </a:lnTo>
                  <a:lnTo>
                    <a:pt x="980" y="1014"/>
                  </a:lnTo>
                  <a:lnTo>
                    <a:pt x="982" y="986"/>
                  </a:lnTo>
                  <a:lnTo>
                    <a:pt x="980" y="958"/>
                  </a:lnTo>
                  <a:lnTo>
                    <a:pt x="976" y="930"/>
                  </a:lnTo>
                  <a:lnTo>
                    <a:pt x="972" y="904"/>
                  </a:lnTo>
                  <a:lnTo>
                    <a:pt x="966" y="878"/>
                  </a:lnTo>
                  <a:lnTo>
                    <a:pt x="958" y="852"/>
                  </a:lnTo>
                  <a:lnTo>
                    <a:pt x="938" y="800"/>
                  </a:lnTo>
                  <a:lnTo>
                    <a:pt x="916" y="750"/>
                  </a:lnTo>
                  <a:lnTo>
                    <a:pt x="894" y="702"/>
                  </a:lnTo>
                  <a:lnTo>
                    <a:pt x="870" y="652"/>
                  </a:lnTo>
                  <a:lnTo>
                    <a:pt x="850" y="602"/>
                  </a:lnTo>
                  <a:lnTo>
                    <a:pt x="850" y="602"/>
                  </a:lnTo>
                  <a:lnTo>
                    <a:pt x="846" y="594"/>
                  </a:lnTo>
                  <a:lnTo>
                    <a:pt x="842" y="588"/>
                  </a:lnTo>
                  <a:lnTo>
                    <a:pt x="842" y="588"/>
                  </a:lnTo>
                  <a:lnTo>
                    <a:pt x="832" y="574"/>
                  </a:lnTo>
                  <a:lnTo>
                    <a:pt x="822" y="560"/>
                  </a:lnTo>
                  <a:lnTo>
                    <a:pt x="816" y="546"/>
                  </a:lnTo>
                  <a:lnTo>
                    <a:pt x="812" y="530"/>
                  </a:lnTo>
                  <a:lnTo>
                    <a:pt x="810" y="514"/>
                  </a:lnTo>
                  <a:lnTo>
                    <a:pt x="810" y="498"/>
                  </a:lnTo>
                  <a:lnTo>
                    <a:pt x="812" y="482"/>
                  </a:lnTo>
                  <a:lnTo>
                    <a:pt x="816" y="466"/>
                  </a:lnTo>
                  <a:lnTo>
                    <a:pt x="816" y="466"/>
                  </a:lnTo>
                  <a:lnTo>
                    <a:pt x="820" y="456"/>
                  </a:lnTo>
                  <a:lnTo>
                    <a:pt x="820" y="446"/>
                  </a:lnTo>
                  <a:lnTo>
                    <a:pt x="820" y="438"/>
                  </a:lnTo>
                  <a:lnTo>
                    <a:pt x="816" y="432"/>
                  </a:lnTo>
                  <a:lnTo>
                    <a:pt x="812" y="426"/>
                  </a:lnTo>
                  <a:lnTo>
                    <a:pt x="804" y="420"/>
                  </a:lnTo>
                  <a:lnTo>
                    <a:pt x="796" y="416"/>
                  </a:lnTo>
                  <a:lnTo>
                    <a:pt x="786" y="412"/>
                  </a:lnTo>
                  <a:lnTo>
                    <a:pt x="786" y="412"/>
                  </a:lnTo>
                  <a:lnTo>
                    <a:pt x="768" y="406"/>
                  </a:lnTo>
                  <a:lnTo>
                    <a:pt x="750" y="400"/>
                  </a:lnTo>
                  <a:lnTo>
                    <a:pt x="716" y="382"/>
                  </a:lnTo>
                  <a:lnTo>
                    <a:pt x="716" y="382"/>
                  </a:lnTo>
                  <a:lnTo>
                    <a:pt x="708" y="376"/>
                  </a:lnTo>
                  <a:lnTo>
                    <a:pt x="700" y="370"/>
                  </a:lnTo>
                  <a:lnTo>
                    <a:pt x="696" y="362"/>
                  </a:lnTo>
                  <a:lnTo>
                    <a:pt x="696" y="354"/>
                  </a:lnTo>
                  <a:lnTo>
                    <a:pt x="696" y="344"/>
                  </a:lnTo>
                  <a:lnTo>
                    <a:pt x="696" y="336"/>
                  </a:lnTo>
                  <a:lnTo>
                    <a:pt x="702" y="320"/>
                  </a:lnTo>
                  <a:lnTo>
                    <a:pt x="702" y="320"/>
                  </a:lnTo>
                  <a:lnTo>
                    <a:pt x="710" y="308"/>
                  </a:lnTo>
                  <a:lnTo>
                    <a:pt x="720" y="298"/>
                  </a:lnTo>
                  <a:lnTo>
                    <a:pt x="732" y="290"/>
                  </a:lnTo>
                  <a:lnTo>
                    <a:pt x="738" y="288"/>
                  </a:lnTo>
                  <a:lnTo>
                    <a:pt x="744" y="288"/>
                  </a:lnTo>
                  <a:lnTo>
                    <a:pt x="744" y="288"/>
                  </a:lnTo>
                  <a:lnTo>
                    <a:pt x="750" y="290"/>
                  </a:lnTo>
                  <a:lnTo>
                    <a:pt x="756" y="292"/>
                  </a:lnTo>
                  <a:lnTo>
                    <a:pt x="768" y="302"/>
                  </a:lnTo>
                  <a:lnTo>
                    <a:pt x="778" y="312"/>
                  </a:lnTo>
                  <a:lnTo>
                    <a:pt x="786" y="326"/>
                  </a:lnTo>
                  <a:lnTo>
                    <a:pt x="786" y="326"/>
                  </a:lnTo>
                  <a:lnTo>
                    <a:pt x="790" y="340"/>
                  </a:lnTo>
                  <a:lnTo>
                    <a:pt x="790" y="354"/>
                  </a:lnTo>
                  <a:lnTo>
                    <a:pt x="788" y="388"/>
                  </a:lnTo>
                  <a:lnTo>
                    <a:pt x="788" y="388"/>
                  </a:lnTo>
                  <a:lnTo>
                    <a:pt x="796" y="390"/>
                  </a:lnTo>
                  <a:lnTo>
                    <a:pt x="802" y="390"/>
                  </a:lnTo>
                  <a:lnTo>
                    <a:pt x="808" y="388"/>
                  </a:lnTo>
                  <a:lnTo>
                    <a:pt x="814" y="386"/>
                  </a:lnTo>
                  <a:lnTo>
                    <a:pt x="818" y="382"/>
                  </a:lnTo>
                  <a:lnTo>
                    <a:pt x="820" y="376"/>
                  </a:lnTo>
                  <a:lnTo>
                    <a:pt x="824" y="362"/>
                  </a:lnTo>
                  <a:lnTo>
                    <a:pt x="824" y="362"/>
                  </a:lnTo>
                  <a:lnTo>
                    <a:pt x="824" y="338"/>
                  </a:lnTo>
                  <a:lnTo>
                    <a:pt x="822" y="316"/>
                  </a:lnTo>
                  <a:lnTo>
                    <a:pt x="818" y="294"/>
                  </a:lnTo>
                  <a:lnTo>
                    <a:pt x="810" y="276"/>
                  </a:lnTo>
                  <a:lnTo>
                    <a:pt x="798" y="260"/>
                  </a:lnTo>
                  <a:lnTo>
                    <a:pt x="786" y="246"/>
                  </a:lnTo>
                  <a:lnTo>
                    <a:pt x="770" y="238"/>
                  </a:lnTo>
                  <a:lnTo>
                    <a:pt x="762" y="236"/>
                  </a:lnTo>
                  <a:lnTo>
                    <a:pt x="754" y="234"/>
                  </a:lnTo>
                  <a:lnTo>
                    <a:pt x="754" y="234"/>
                  </a:lnTo>
                  <a:lnTo>
                    <a:pt x="738" y="234"/>
                  </a:lnTo>
                  <a:lnTo>
                    <a:pt x="722" y="236"/>
                  </a:lnTo>
                  <a:lnTo>
                    <a:pt x="708" y="240"/>
                  </a:lnTo>
                  <a:lnTo>
                    <a:pt x="702" y="244"/>
                  </a:lnTo>
                  <a:lnTo>
                    <a:pt x="700" y="248"/>
                  </a:lnTo>
                  <a:lnTo>
                    <a:pt x="700" y="248"/>
                  </a:lnTo>
                  <a:lnTo>
                    <a:pt x="686" y="274"/>
                  </a:lnTo>
                  <a:lnTo>
                    <a:pt x="674" y="302"/>
                  </a:lnTo>
                  <a:lnTo>
                    <a:pt x="652" y="358"/>
                  </a:lnTo>
                  <a:lnTo>
                    <a:pt x="652" y="358"/>
                  </a:lnTo>
                  <a:lnTo>
                    <a:pt x="602" y="354"/>
                  </a:lnTo>
                  <a:lnTo>
                    <a:pt x="602" y="354"/>
                  </a:lnTo>
                  <a:lnTo>
                    <a:pt x="592" y="310"/>
                  </a:lnTo>
                  <a:lnTo>
                    <a:pt x="586" y="290"/>
                  </a:lnTo>
                  <a:lnTo>
                    <a:pt x="578" y="272"/>
                  </a:lnTo>
                  <a:lnTo>
                    <a:pt x="578" y="272"/>
                  </a:lnTo>
                  <a:lnTo>
                    <a:pt x="574" y="266"/>
                  </a:lnTo>
                  <a:lnTo>
                    <a:pt x="568" y="260"/>
                  </a:lnTo>
                  <a:lnTo>
                    <a:pt x="552" y="252"/>
                  </a:lnTo>
                  <a:lnTo>
                    <a:pt x="538" y="246"/>
                  </a:lnTo>
                  <a:lnTo>
                    <a:pt x="532" y="244"/>
                  </a:lnTo>
                  <a:lnTo>
                    <a:pt x="530" y="244"/>
                  </a:lnTo>
                  <a:lnTo>
                    <a:pt x="530" y="244"/>
                  </a:lnTo>
                  <a:lnTo>
                    <a:pt x="518" y="260"/>
                  </a:lnTo>
                  <a:lnTo>
                    <a:pt x="506" y="278"/>
                  </a:lnTo>
                  <a:lnTo>
                    <a:pt x="496" y="296"/>
                  </a:lnTo>
                  <a:lnTo>
                    <a:pt x="492" y="314"/>
                  </a:lnTo>
                  <a:lnTo>
                    <a:pt x="492" y="314"/>
                  </a:lnTo>
                  <a:lnTo>
                    <a:pt x="488" y="336"/>
                  </a:lnTo>
                  <a:lnTo>
                    <a:pt x="488" y="346"/>
                  </a:lnTo>
                  <a:lnTo>
                    <a:pt x="490" y="356"/>
                  </a:lnTo>
                  <a:lnTo>
                    <a:pt x="494" y="368"/>
                  </a:lnTo>
                  <a:lnTo>
                    <a:pt x="500" y="376"/>
                  </a:lnTo>
                  <a:lnTo>
                    <a:pt x="508" y="384"/>
                  </a:lnTo>
                  <a:lnTo>
                    <a:pt x="520" y="392"/>
                  </a:lnTo>
                  <a:lnTo>
                    <a:pt x="520" y="392"/>
                  </a:lnTo>
                  <a:lnTo>
                    <a:pt x="522" y="390"/>
                  </a:lnTo>
                  <a:lnTo>
                    <a:pt x="528" y="386"/>
                  </a:lnTo>
                  <a:lnTo>
                    <a:pt x="528" y="386"/>
                  </a:lnTo>
                  <a:lnTo>
                    <a:pt x="516" y="372"/>
                  </a:lnTo>
                  <a:lnTo>
                    <a:pt x="512" y="366"/>
                  </a:lnTo>
                  <a:lnTo>
                    <a:pt x="510" y="358"/>
                  </a:lnTo>
                  <a:lnTo>
                    <a:pt x="510" y="358"/>
                  </a:lnTo>
                  <a:lnTo>
                    <a:pt x="508" y="344"/>
                  </a:lnTo>
                  <a:lnTo>
                    <a:pt x="510" y="328"/>
                  </a:lnTo>
                  <a:lnTo>
                    <a:pt x="512" y="314"/>
                  </a:lnTo>
                  <a:lnTo>
                    <a:pt x="516" y="298"/>
                  </a:lnTo>
                  <a:lnTo>
                    <a:pt x="516" y="298"/>
                  </a:lnTo>
                  <a:lnTo>
                    <a:pt x="518" y="296"/>
                  </a:lnTo>
                  <a:lnTo>
                    <a:pt x="522" y="294"/>
                  </a:lnTo>
                  <a:lnTo>
                    <a:pt x="532" y="292"/>
                  </a:lnTo>
                  <a:lnTo>
                    <a:pt x="542" y="290"/>
                  </a:lnTo>
                  <a:lnTo>
                    <a:pt x="546" y="290"/>
                  </a:lnTo>
                  <a:lnTo>
                    <a:pt x="550" y="292"/>
                  </a:lnTo>
                  <a:lnTo>
                    <a:pt x="550" y="292"/>
                  </a:lnTo>
                  <a:lnTo>
                    <a:pt x="558" y="304"/>
                  </a:lnTo>
                  <a:lnTo>
                    <a:pt x="564" y="318"/>
                  </a:lnTo>
                  <a:lnTo>
                    <a:pt x="570" y="332"/>
                  </a:lnTo>
                  <a:lnTo>
                    <a:pt x="574" y="346"/>
                  </a:lnTo>
                  <a:lnTo>
                    <a:pt x="574" y="346"/>
                  </a:lnTo>
                  <a:lnTo>
                    <a:pt x="574" y="354"/>
                  </a:lnTo>
                  <a:lnTo>
                    <a:pt x="570" y="360"/>
                  </a:lnTo>
                  <a:lnTo>
                    <a:pt x="560" y="374"/>
                  </a:lnTo>
                  <a:lnTo>
                    <a:pt x="560" y="374"/>
                  </a:lnTo>
                  <a:lnTo>
                    <a:pt x="534" y="396"/>
                  </a:lnTo>
                  <a:lnTo>
                    <a:pt x="522" y="406"/>
                  </a:lnTo>
                  <a:lnTo>
                    <a:pt x="510" y="418"/>
                  </a:lnTo>
                  <a:lnTo>
                    <a:pt x="510" y="418"/>
                  </a:lnTo>
                  <a:lnTo>
                    <a:pt x="504" y="428"/>
                  </a:lnTo>
                  <a:lnTo>
                    <a:pt x="498" y="440"/>
                  </a:lnTo>
                  <a:lnTo>
                    <a:pt x="494" y="450"/>
                  </a:lnTo>
                  <a:lnTo>
                    <a:pt x="494" y="454"/>
                  </a:lnTo>
                  <a:lnTo>
                    <a:pt x="494" y="456"/>
                  </a:lnTo>
                  <a:lnTo>
                    <a:pt x="494" y="456"/>
                  </a:lnTo>
                  <a:lnTo>
                    <a:pt x="514" y="476"/>
                  </a:lnTo>
                  <a:lnTo>
                    <a:pt x="526" y="488"/>
                  </a:lnTo>
                  <a:lnTo>
                    <a:pt x="536" y="496"/>
                  </a:lnTo>
                  <a:lnTo>
                    <a:pt x="548" y="504"/>
                  </a:lnTo>
                  <a:lnTo>
                    <a:pt x="562" y="510"/>
                  </a:lnTo>
                  <a:lnTo>
                    <a:pt x="576" y="514"/>
                  </a:lnTo>
                  <a:lnTo>
                    <a:pt x="594" y="514"/>
                  </a:lnTo>
                  <a:lnTo>
                    <a:pt x="594" y="514"/>
                  </a:lnTo>
                  <a:lnTo>
                    <a:pt x="644" y="506"/>
                  </a:lnTo>
                  <a:lnTo>
                    <a:pt x="670" y="500"/>
                  </a:lnTo>
                  <a:lnTo>
                    <a:pt x="694" y="494"/>
                  </a:lnTo>
                  <a:lnTo>
                    <a:pt x="718" y="486"/>
                  </a:lnTo>
                  <a:lnTo>
                    <a:pt x="742" y="474"/>
                  </a:lnTo>
                  <a:lnTo>
                    <a:pt x="766" y="460"/>
                  </a:lnTo>
                  <a:lnTo>
                    <a:pt x="788" y="444"/>
                  </a:lnTo>
                  <a:lnTo>
                    <a:pt x="788" y="444"/>
                  </a:lnTo>
                  <a:lnTo>
                    <a:pt x="792" y="460"/>
                  </a:lnTo>
                  <a:lnTo>
                    <a:pt x="792" y="466"/>
                  </a:lnTo>
                  <a:lnTo>
                    <a:pt x="792" y="466"/>
                  </a:lnTo>
                  <a:lnTo>
                    <a:pt x="734" y="494"/>
                  </a:lnTo>
                  <a:lnTo>
                    <a:pt x="706" y="506"/>
                  </a:lnTo>
                  <a:lnTo>
                    <a:pt x="676" y="518"/>
                  </a:lnTo>
                  <a:lnTo>
                    <a:pt x="646" y="528"/>
                  </a:lnTo>
                  <a:lnTo>
                    <a:pt x="614" y="534"/>
                  </a:lnTo>
                  <a:lnTo>
                    <a:pt x="580" y="538"/>
                  </a:lnTo>
                  <a:lnTo>
                    <a:pt x="564" y="536"/>
                  </a:lnTo>
                  <a:lnTo>
                    <a:pt x="546" y="534"/>
                  </a:lnTo>
                  <a:lnTo>
                    <a:pt x="546" y="534"/>
                  </a:lnTo>
                  <a:lnTo>
                    <a:pt x="558" y="548"/>
                  </a:lnTo>
                  <a:lnTo>
                    <a:pt x="570" y="560"/>
                  </a:lnTo>
                  <a:lnTo>
                    <a:pt x="582" y="566"/>
                  </a:lnTo>
                  <a:lnTo>
                    <a:pt x="596" y="570"/>
                  </a:lnTo>
                  <a:lnTo>
                    <a:pt x="608" y="572"/>
                  </a:lnTo>
                  <a:lnTo>
                    <a:pt x="622" y="570"/>
                  </a:lnTo>
                  <a:lnTo>
                    <a:pt x="634" y="568"/>
                  </a:lnTo>
                  <a:lnTo>
                    <a:pt x="648" y="564"/>
                  </a:lnTo>
                  <a:lnTo>
                    <a:pt x="648" y="564"/>
                  </a:lnTo>
                  <a:lnTo>
                    <a:pt x="672" y="554"/>
                  </a:lnTo>
                  <a:lnTo>
                    <a:pt x="696" y="544"/>
                  </a:lnTo>
                  <a:lnTo>
                    <a:pt x="742" y="520"/>
                  </a:lnTo>
                  <a:lnTo>
                    <a:pt x="742" y="520"/>
                  </a:lnTo>
                  <a:lnTo>
                    <a:pt x="762" y="514"/>
                  </a:lnTo>
                  <a:lnTo>
                    <a:pt x="782" y="510"/>
                  </a:lnTo>
                  <a:lnTo>
                    <a:pt x="782" y="510"/>
                  </a:lnTo>
                  <a:lnTo>
                    <a:pt x="786" y="522"/>
                  </a:lnTo>
                  <a:lnTo>
                    <a:pt x="786" y="522"/>
                  </a:lnTo>
                  <a:lnTo>
                    <a:pt x="698" y="578"/>
                  </a:lnTo>
                  <a:lnTo>
                    <a:pt x="654" y="604"/>
                  </a:lnTo>
                  <a:lnTo>
                    <a:pt x="608" y="630"/>
                  </a:lnTo>
                  <a:lnTo>
                    <a:pt x="608" y="630"/>
                  </a:lnTo>
                  <a:lnTo>
                    <a:pt x="604" y="630"/>
                  </a:lnTo>
                  <a:lnTo>
                    <a:pt x="598" y="630"/>
                  </a:lnTo>
                  <a:lnTo>
                    <a:pt x="582" y="626"/>
                  </a:lnTo>
                  <a:lnTo>
                    <a:pt x="568" y="618"/>
                  </a:lnTo>
                  <a:lnTo>
                    <a:pt x="554" y="608"/>
                  </a:lnTo>
                  <a:lnTo>
                    <a:pt x="554" y="608"/>
                  </a:lnTo>
                  <a:lnTo>
                    <a:pt x="540" y="594"/>
                  </a:lnTo>
                  <a:lnTo>
                    <a:pt x="528" y="578"/>
                  </a:lnTo>
                  <a:lnTo>
                    <a:pt x="504" y="546"/>
                  </a:lnTo>
                  <a:lnTo>
                    <a:pt x="504" y="546"/>
                  </a:lnTo>
                  <a:close/>
                  <a:moveTo>
                    <a:pt x="1078" y="1054"/>
                  </a:moveTo>
                  <a:lnTo>
                    <a:pt x="1078" y="1054"/>
                  </a:lnTo>
                  <a:lnTo>
                    <a:pt x="1084" y="1012"/>
                  </a:lnTo>
                  <a:lnTo>
                    <a:pt x="1086" y="970"/>
                  </a:lnTo>
                  <a:lnTo>
                    <a:pt x="1084" y="930"/>
                  </a:lnTo>
                  <a:lnTo>
                    <a:pt x="1078" y="892"/>
                  </a:lnTo>
                  <a:lnTo>
                    <a:pt x="1068" y="854"/>
                  </a:lnTo>
                  <a:lnTo>
                    <a:pt x="1052" y="818"/>
                  </a:lnTo>
                  <a:lnTo>
                    <a:pt x="1032" y="784"/>
                  </a:lnTo>
                  <a:lnTo>
                    <a:pt x="1008" y="750"/>
                  </a:lnTo>
                  <a:lnTo>
                    <a:pt x="1008" y="750"/>
                  </a:lnTo>
                  <a:lnTo>
                    <a:pt x="1040" y="826"/>
                  </a:lnTo>
                  <a:lnTo>
                    <a:pt x="1056" y="866"/>
                  </a:lnTo>
                  <a:lnTo>
                    <a:pt x="1066" y="904"/>
                  </a:lnTo>
                  <a:lnTo>
                    <a:pt x="1070" y="924"/>
                  </a:lnTo>
                  <a:lnTo>
                    <a:pt x="1072" y="944"/>
                  </a:lnTo>
                  <a:lnTo>
                    <a:pt x="1074" y="966"/>
                  </a:lnTo>
                  <a:lnTo>
                    <a:pt x="1072" y="986"/>
                  </a:lnTo>
                  <a:lnTo>
                    <a:pt x="1070" y="1006"/>
                  </a:lnTo>
                  <a:lnTo>
                    <a:pt x="1064" y="1028"/>
                  </a:lnTo>
                  <a:lnTo>
                    <a:pt x="1056" y="1050"/>
                  </a:lnTo>
                  <a:lnTo>
                    <a:pt x="1046" y="1070"/>
                  </a:lnTo>
                  <a:lnTo>
                    <a:pt x="1046" y="1070"/>
                  </a:lnTo>
                  <a:lnTo>
                    <a:pt x="1108" y="1080"/>
                  </a:lnTo>
                  <a:lnTo>
                    <a:pt x="1108" y="1080"/>
                  </a:lnTo>
                  <a:lnTo>
                    <a:pt x="1078" y="1054"/>
                  </a:lnTo>
                  <a:lnTo>
                    <a:pt x="1078" y="1054"/>
                  </a:lnTo>
                  <a:close/>
                  <a:moveTo>
                    <a:pt x="880" y="490"/>
                  </a:moveTo>
                  <a:lnTo>
                    <a:pt x="880" y="490"/>
                  </a:lnTo>
                  <a:lnTo>
                    <a:pt x="870" y="496"/>
                  </a:lnTo>
                  <a:lnTo>
                    <a:pt x="870" y="496"/>
                  </a:lnTo>
                  <a:lnTo>
                    <a:pt x="888" y="520"/>
                  </a:lnTo>
                  <a:lnTo>
                    <a:pt x="908" y="542"/>
                  </a:lnTo>
                  <a:lnTo>
                    <a:pt x="908" y="542"/>
                  </a:lnTo>
                  <a:lnTo>
                    <a:pt x="912" y="544"/>
                  </a:lnTo>
                  <a:lnTo>
                    <a:pt x="918" y="544"/>
                  </a:lnTo>
                  <a:lnTo>
                    <a:pt x="932" y="542"/>
                  </a:lnTo>
                  <a:lnTo>
                    <a:pt x="932" y="542"/>
                  </a:lnTo>
                  <a:lnTo>
                    <a:pt x="928" y="526"/>
                  </a:lnTo>
                  <a:lnTo>
                    <a:pt x="928" y="520"/>
                  </a:lnTo>
                  <a:lnTo>
                    <a:pt x="924" y="514"/>
                  </a:lnTo>
                  <a:lnTo>
                    <a:pt x="924" y="514"/>
                  </a:lnTo>
                  <a:lnTo>
                    <a:pt x="914" y="508"/>
                  </a:lnTo>
                  <a:lnTo>
                    <a:pt x="902" y="502"/>
                  </a:lnTo>
                  <a:lnTo>
                    <a:pt x="880" y="490"/>
                  </a:lnTo>
                  <a:lnTo>
                    <a:pt x="880" y="490"/>
                  </a:lnTo>
                  <a:close/>
                </a:path>
              </a:pathLst>
            </a:custGeom>
            <a:solidFill>
              <a:srgbClr val="0070C0"/>
            </a:soli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706" tIns="146165" rIns="182706" bIns="146165" numCol="1" spcCol="0" rtlCol="0" fromWordArt="0" anchor="t" anchorCtr="0" forceAA="0" compatLnSpc="1">
              <a:prstTxWarp prst="textNoShape">
                <a:avLst/>
              </a:prstTxWarp>
              <a:noAutofit/>
            </a:bodyPr>
            <a:lstStyle/>
            <a:p>
              <a:pPr marL="0" marR="0" lvl="0" indent="0" algn="ctr" defTabSz="913111" rtl="0" eaLnBrk="1" fontAlgn="base" latinLnBrk="0" hangingPunct="1">
                <a:lnSpc>
                  <a:spcPct val="90000"/>
                </a:lnSpc>
                <a:spcBef>
                  <a:spcPct val="0"/>
                </a:spcBef>
                <a:spcAft>
                  <a:spcPct val="0"/>
                </a:spcAft>
                <a:buClrTx/>
                <a:buSzTx/>
                <a:buFontTx/>
                <a:buNone/>
                <a:tabLst/>
                <a:defRPr/>
              </a:pPr>
              <a:endParaRPr kumimoji="0" lang="en-US" sz="1998" b="0" i="0" u="none" strike="noStrike" kern="1200" cap="none" spc="-50" normalizeH="0" baseline="0" noProof="0">
                <a:ln>
                  <a:noFill/>
                </a:ln>
                <a:gradFill>
                  <a:gsLst>
                    <a:gs pos="1250">
                      <a:srgbClr val="EFEFEF"/>
                    </a:gs>
                    <a:gs pos="10417">
                      <a:srgbClr val="EFEFEF"/>
                    </a:gs>
                  </a:gsLst>
                  <a:lin ang="5400000" scaled="0"/>
                </a:gradFill>
                <a:effectLst/>
                <a:uLnTx/>
                <a:uFillTx/>
                <a:latin typeface="Segoe UI Light"/>
                <a:ea typeface="+mn-ea"/>
                <a:cs typeface="+mn-cs"/>
              </a:endParaRPr>
            </a:p>
          </p:txBody>
        </p:sp>
        <p:sp>
          <p:nvSpPr>
            <p:cNvPr id="579" name="Rectangle 578">
              <a:hlinkClick r:id="rId114" tooltip="Secure score is like a credit score for security. It assesses regular activities and security settings, assigns a score, and helps you plan to mitigate your risks. Supports Office 365 and Windows 10. "/>
              <a:extLst>
                <a:ext uri="{FF2B5EF4-FFF2-40B4-BE49-F238E27FC236}">
                  <a16:creationId xmlns:a16="http://schemas.microsoft.com/office/drawing/2014/main" xmlns="" id="{DC5F2A21-7528-410A-BFFD-E6D604989689}"/>
                </a:ext>
              </a:extLst>
            </p:cNvPr>
            <p:cNvSpPr/>
            <p:nvPr/>
          </p:nvSpPr>
          <p:spPr>
            <a:xfrm>
              <a:off x="351610" y="5057913"/>
              <a:ext cx="529155"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Secure Score</a:t>
              </a:r>
            </a:p>
          </p:txBody>
        </p:sp>
        <p:sp>
          <p:nvSpPr>
            <p:cNvPr id="680" name="Rectangle 679">
              <a:hlinkClick r:id="rId115" tooltip="Threat analytics helps you continually assess and control risk exposure to threats like Spectre and Meltdown. "/>
              <a:extLst>
                <a:ext uri="{FF2B5EF4-FFF2-40B4-BE49-F238E27FC236}">
                  <a16:creationId xmlns:a16="http://schemas.microsoft.com/office/drawing/2014/main" xmlns="" id="{B8A42402-C756-4D52-8881-52B035C6EAB3}"/>
                </a:ext>
              </a:extLst>
            </p:cNvPr>
            <p:cNvSpPr/>
            <p:nvPr/>
          </p:nvSpPr>
          <p:spPr>
            <a:xfrm>
              <a:off x="1035249" y="5053606"/>
              <a:ext cx="593697" cy="255324"/>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40" rtlCol="0" anchor="ctr"/>
            <a:lstStyle/>
            <a:p>
              <a:pPr algn="ctr"/>
              <a:r>
                <a:rPr lang="en-US" sz="75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Threat Analytics</a:t>
              </a:r>
            </a:p>
          </p:txBody>
        </p:sp>
        <p:cxnSp>
          <p:nvCxnSpPr>
            <p:cNvPr id="32" name="Connector: Elbow 31">
              <a:extLst>
                <a:ext uri="{FF2B5EF4-FFF2-40B4-BE49-F238E27FC236}">
                  <a16:creationId xmlns:a16="http://schemas.microsoft.com/office/drawing/2014/main" xmlns="" id="{22C488D5-7EE3-4F9B-8406-E4212EC4F3D9}"/>
                </a:ext>
              </a:extLst>
            </p:cNvPr>
            <p:cNvCxnSpPr>
              <a:cxnSpLocks/>
              <a:stCxn id="579" idx="0"/>
              <a:endCxn id="686" idx="2"/>
            </p:cNvCxnSpPr>
            <p:nvPr/>
          </p:nvCxnSpPr>
          <p:spPr>
            <a:xfrm rot="5400000" flipH="1" flipV="1">
              <a:off x="638912" y="4915887"/>
              <a:ext cx="119302" cy="164751"/>
            </a:xfrm>
            <a:prstGeom prst="bentConnector3">
              <a:avLst>
                <a:gd name="adj1" fmla="val 36156"/>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626" name="Connector: Elbow 625">
              <a:extLst>
                <a:ext uri="{FF2B5EF4-FFF2-40B4-BE49-F238E27FC236}">
                  <a16:creationId xmlns:a16="http://schemas.microsoft.com/office/drawing/2014/main" xmlns="" id="{7E514E20-CC16-44E8-ABC0-A3A0BD2673AA}"/>
                </a:ext>
              </a:extLst>
            </p:cNvPr>
            <p:cNvCxnSpPr>
              <a:cxnSpLocks/>
              <a:stCxn id="680" idx="0"/>
              <a:endCxn id="686" idx="2"/>
            </p:cNvCxnSpPr>
            <p:nvPr/>
          </p:nvCxnSpPr>
          <p:spPr>
            <a:xfrm rot="16200000" flipV="1">
              <a:off x="999022" y="4720529"/>
              <a:ext cx="114995" cy="551159"/>
            </a:xfrm>
            <a:prstGeom prst="bentConnector3">
              <a:avLst>
                <a:gd name="adj1" fmla="val 32882"/>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cxnSp>
        <p:grpSp>
          <p:nvGrpSpPr>
            <p:cNvPr id="684" name="Group 683">
              <a:extLst>
                <a:ext uri="{FF2B5EF4-FFF2-40B4-BE49-F238E27FC236}">
                  <a16:creationId xmlns:a16="http://schemas.microsoft.com/office/drawing/2014/main" xmlns="" id="{3DC93161-6070-4CBF-B652-C61C7A2AE49A}"/>
                </a:ext>
              </a:extLst>
            </p:cNvPr>
            <p:cNvGrpSpPr/>
            <p:nvPr/>
          </p:nvGrpSpPr>
          <p:grpSpPr>
            <a:xfrm>
              <a:off x="678533" y="4814224"/>
              <a:ext cx="204812" cy="156967"/>
              <a:chOff x="7398246" y="1610486"/>
              <a:chExt cx="498447" cy="382007"/>
            </a:xfrm>
          </p:grpSpPr>
          <p:sp>
            <p:nvSpPr>
              <p:cNvPr id="685" name="monitor">
                <a:extLst>
                  <a:ext uri="{FF2B5EF4-FFF2-40B4-BE49-F238E27FC236}">
                    <a16:creationId xmlns:a16="http://schemas.microsoft.com/office/drawing/2014/main" xmlns="" id="{EA6050EE-92F8-412C-92D0-E4C2D0495B9E}"/>
                  </a:ext>
                </a:extLst>
              </p:cNvPr>
              <p:cNvSpPr>
                <a:spLocks noChangeAspect="1" noEditPoints="1"/>
              </p:cNvSpPr>
              <p:nvPr/>
            </p:nvSpPr>
            <p:spPr bwMode="auto">
              <a:xfrm>
                <a:off x="7398246" y="1610486"/>
                <a:ext cx="498447" cy="382007"/>
              </a:xfrm>
              <a:custGeom>
                <a:avLst/>
                <a:gdLst>
                  <a:gd name="T0" fmla="*/ 244 w 244"/>
                  <a:gd name="T1" fmla="*/ 68 h 187"/>
                  <a:gd name="T2" fmla="*/ 244 w 244"/>
                  <a:gd name="T3" fmla="*/ 151 h 187"/>
                  <a:gd name="T4" fmla="*/ 0 w 244"/>
                  <a:gd name="T5" fmla="*/ 151 h 187"/>
                  <a:gd name="T6" fmla="*/ 0 w 244"/>
                  <a:gd name="T7" fmla="*/ 0 h 187"/>
                  <a:gd name="T8" fmla="*/ 244 w 244"/>
                  <a:gd name="T9" fmla="*/ 0 h 187"/>
                  <a:gd name="T10" fmla="*/ 244 w 244"/>
                  <a:gd name="T11" fmla="*/ 68 h 187"/>
                  <a:gd name="T12" fmla="*/ 122 w 244"/>
                  <a:gd name="T13" fmla="*/ 151 h 187"/>
                  <a:gd name="T14" fmla="*/ 122 w 244"/>
                  <a:gd name="T15" fmla="*/ 187 h 187"/>
                  <a:gd name="T16" fmla="*/ 73 w 244"/>
                  <a:gd name="T17" fmla="*/ 187 h 187"/>
                  <a:gd name="T18" fmla="*/ 171 w 244"/>
                  <a:gd name="T19" fmla="*/ 187 h 1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44" h="187">
                    <a:moveTo>
                      <a:pt x="244" y="68"/>
                    </a:moveTo>
                    <a:lnTo>
                      <a:pt x="244" y="151"/>
                    </a:lnTo>
                    <a:lnTo>
                      <a:pt x="0" y="151"/>
                    </a:lnTo>
                    <a:lnTo>
                      <a:pt x="0" y="0"/>
                    </a:lnTo>
                    <a:lnTo>
                      <a:pt x="244" y="0"/>
                    </a:lnTo>
                    <a:lnTo>
                      <a:pt x="244" y="68"/>
                    </a:lnTo>
                    <a:moveTo>
                      <a:pt x="122" y="151"/>
                    </a:moveTo>
                    <a:lnTo>
                      <a:pt x="122" y="187"/>
                    </a:lnTo>
                    <a:moveTo>
                      <a:pt x="73" y="187"/>
                    </a:moveTo>
                    <a:lnTo>
                      <a:pt x="171" y="187"/>
                    </a:lnTo>
                  </a:path>
                </a:pathLst>
              </a:custGeom>
              <a:noFill/>
              <a:ln w="14224" cap="sq">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gradFill>
                    <a:gsLst>
                      <a:gs pos="0">
                        <a:srgbClr val="505050"/>
                      </a:gs>
                      <a:gs pos="100000">
                        <a:srgbClr val="505050"/>
                      </a:gs>
                    </a:gsLst>
                  </a:gradFill>
                  <a:effectLst/>
                  <a:uLnTx/>
                  <a:uFillTx/>
                  <a:latin typeface="Segoe UI"/>
                  <a:ea typeface="+mn-ea"/>
                  <a:cs typeface="+mn-cs"/>
                </a:endParaRPr>
              </a:p>
            </p:txBody>
          </p:sp>
          <p:sp>
            <p:nvSpPr>
              <p:cNvPr id="686" name="Rectangle 685">
                <a:extLst>
                  <a:ext uri="{FF2B5EF4-FFF2-40B4-BE49-F238E27FC236}">
                    <a16:creationId xmlns:a16="http://schemas.microsoft.com/office/drawing/2014/main" xmlns="" id="{05F02F65-19CD-4E84-BC3C-F2758D8C5304}"/>
                  </a:ext>
                </a:extLst>
              </p:cNvPr>
              <p:cNvSpPr/>
              <p:nvPr/>
            </p:nvSpPr>
            <p:spPr bwMode="auto">
              <a:xfrm>
                <a:off x="7398246" y="1610486"/>
                <a:ext cx="498447" cy="30271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689" name="Group 11">
                <a:extLst>
                  <a:ext uri="{FF2B5EF4-FFF2-40B4-BE49-F238E27FC236}">
                    <a16:creationId xmlns:a16="http://schemas.microsoft.com/office/drawing/2014/main" xmlns="" id="{15E5AD20-8BB0-4946-8221-3C2CC6F80D68}"/>
                  </a:ext>
                </a:extLst>
              </p:cNvPr>
              <p:cNvGrpSpPr>
                <a:grpSpLocks noChangeAspect="1"/>
              </p:cNvGrpSpPr>
              <p:nvPr/>
            </p:nvGrpSpPr>
            <p:grpSpPr bwMode="auto">
              <a:xfrm>
                <a:off x="7581678" y="1714920"/>
                <a:ext cx="111860" cy="111860"/>
                <a:chOff x="5664" y="1835"/>
                <a:chExt cx="73" cy="73"/>
              </a:xfrm>
              <a:solidFill>
                <a:schemeClr val="bg1"/>
              </a:solidFill>
            </p:grpSpPr>
            <p:sp>
              <p:nvSpPr>
                <p:cNvPr id="696" name="Freeform 12">
                  <a:extLst>
                    <a:ext uri="{FF2B5EF4-FFF2-40B4-BE49-F238E27FC236}">
                      <a16:creationId xmlns:a16="http://schemas.microsoft.com/office/drawing/2014/main" xmlns="" id="{2712D31A-D41B-4E7F-B095-E68EA9BDD89A}"/>
                    </a:ext>
                  </a:extLst>
                </p:cNvPr>
                <p:cNvSpPr>
                  <a:spLocks/>
                </p:cNvSpPr>
                <p:nvPr/>
              </p:nvSpPr>
              <p:spPr bwMode="auto">
                <a:xfrm>
                  <a:off x="5696" y="1835"/>
                  <a:ext cx="41" cy="35"/>
                </a:xfrm>
                <a:custGeom>
                  <a:avLst/>
                  <a:gdLst>
                    <a:gd name="T0" fmla="*/ 41 w 41"/>
                    <a:gd name="T1" fmla="*/ 35 h 35"/>
                    <a:gd name="T2" fmla="*/ 41 w 41"/>
                    <a:gd name="T3" fmla="*/ 0 h 35"/>
                    <a:gd name="T4" fmla="*/ 0 w 41"/>
                    <a:gd name="T5" fmla="*/ 6 h 35"/>
                    <a:gd name="T6" fmla="*/ 0 w 41"/>
                    <a:gd name="T7" fmla="*/ 35 h 35"/>
                    <a:gd name="T8" fmla="*/ 41 w 41"/>
                    <a:gd name="T9" fmla="*/ 35 h 35"/>
                  </a:gdLst>
                  <a:ahLst/>
                  <a:cxnLst>
                    <a:cxn ang="0">
                      <a:pos x="T0" y="T1"/>
                    </a:cxn>
                    <a:cxn ang="0">
                      <a:pos x="T2" y="T3"/>
                    </a:cxn>
                    <a:cxn ang="0">
                      <a:pos x="T4" y="T5"/>
                    </a:cxn>
                    <a:cxn ang="0">
                      <a:pos x="T6" y="T7"/>
                    </a:cxn>
                    <a:cxn ang="0">
                      <a:pos x="T8" y="T9"/>
                    </a:cxn>
                  </a:cxnLst>
                  <a:rect l="0" t="0" r="r" b="b"/>
                  <a:pathLst>
                    <a:path w="41" h="35">
                      <a:moveTo>
                        <a:pt x="41" y="35"/>
                      </a:moveTo>
                      <a:lnTo>
                        <a:pt x="41" y="0"/>
                      </a:lnTo>
                      <a:lnTo>
                        <a:pt x="0" y="6"/>
                      </a:lnTo>
                      <a:lnTo>
                        <a:pt x="0" y="35"/>
                      </a:lnTo>
                      <a:lnTo>
                        <a:pt x="41" y="3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7" name="Freeform 13">
                  <a:extLst>
                    <a:ext uri="{FF2B5EF4-FFF2-40B4-BE49-F238E27FC236}">
                      <a16:creationId xmlns:a16="http://schemas.microsoft.com/office/drawing/2014/main" xmlns="" id="{B43C77DF-51FD-4004-949A-4428CBCFA3C5}"/>
                    </a:ext>
                  </a:extLst>
                </p:cNvPr>
                <p:cNvSpPr>
                  <a:spLocks/>
                </p:cNvSpPr>
                <p:nvPr/>
              </p:nvSpPr>
              <p:spPr bwMode="auto">
                <a:xfrm>
                  <a:off x="5664" y="1841"/>
                  <a:ext cx="30" cy="29"/>
                </a:xfrm>
                <a:custGeom>
                  <a:avLst/>
                  <a:gdLst>
                    <a:gd name="T0" fmla="*/ 30 w 30"/>
                    <a:gd name="T1" fmla="*/ 0 h 29"/>
                    <a:gd name="T2" fmla="*/ 0 w 30"/>
                    <a:gd name="T3" fmla="*/ 5 h 29"/>
                    <a:gd name="T4" fmla="*/ 0 w 30"/>
                    <a:gd name="T5" fmla="*/ 29 h 29"/>
                    <a:gd name="T6" fmla="*/ 30 w 30"/>
                    <a:gd name="T7" fmla="*/ 29 h 29"/>
                    <a:gd name="T8" fmla="*/ 30 w 30"/>
                    <a:gd name="T9" fmla="*/ 0 h 29"/>
                  </a:gdLst>
                  <a:ahLst/>
                  <a:cxnLst>
                    <a:cxn ang="0">
                      <a:pos x="T0" y="T1"/>
                    </a:cxn>
                    <a:cxn ang="0">
                      <a:pos x="T2" y="T3"/>
                    </a:cxn>
                    <a:cxn ang="0">
                      <a:pos x="T4" y="T5"/>
                    </a:cxn>
                    <a:cxn ang="0">
                      <a:pos x="T6" y="T7"/>
                    </a:cxn>
                    <a:cxn ang="0">
                      <a:pos x="T8" y="T9"/>
                    </a:cxn>
                  </a:cxnLst>
                  <a:rect l="0" t="0" r="r" b="b"/>
                  <a:pathLst>
                    <a:path w="30" h="29">
                      <a:moveTo>
                        <a:pt x="30" y="0"/>
                      </a:moveTo>
                      <a:lnTo>
                        <a:pt x="0" y="5"/>
                      </a:lnTo>
                      <a:lnTo>
                        <a:pt x="0" y="29"/>
                      </a:lnTo>
                      <a:lnTo>
                        <a:pt x="30" y="29"/>
                      </a:lnTo>
                      <a:lnTo>
                        <a:pt x="3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698" name="Freeform 14">
                  <a:extLst>
                    <a:ext uri="{FF2B5EF4-FFF2-40B4-BE49-F238E27FC236}">
                      <a16:creationId xmlns:a16="http://schemas.microsoft.com/office/drawing/2014/main" xmlns="" id="{D39B00BE-2864-4B84-BDEB-EF635F400874}"/>
                    </a:ext>
                  </a:extLst>
                </p:cNvPr>
                <p:cNvSpPr>
                  <a:spLocks/>
                </p:cNvSpPr>
                <p:nvPr/>
              </p:nvSpPr>
              <p:spPr bwMode="auto">
                <a:xfrm>
                  <a:off x="5664" y="1873"/>
                  <a:ext cx="30" cy="29"/>
                </a:xfrm>
                <a:custGeom>
                  <a:avLst/>
                  <a:gdLst>
                    <a:gd name="T0" fmla="*/ 0 w 30"/>
                    <a:gd name="T1" fmla="*/ 0 h 29"/>
                    <a:gd name="T2" fmla="*/ 0 w 30"/>
                    <a:gd name="T3" fmla="*/ 24 h 29"/>
                    <a:gd name="T4" fmla="*/ 30 w 30"/>
                    <a:gd name="T5" fmla="*/ 29 h 29"/>
                    <a:gd name="T6" fmla="*/ 30 w 30"/>
                    <a:gd name="T7" fmla="*/ 0 h 29"/>
                    <a:gd name="T8" fmla="*/ 0 w 30"/>
                    <a:gd name="T9" fmla="*/ 0 h 29"/>
                  </a:gdLst>
                  <a:ahLst/>
                  <a:cxnLst>
                    <a:cxn ang="0">
                      <a:pos x="T0" y="T1"/>
                    </a:cxn>
                    <a:cxn ang="0">
                      <a:pos x="T2" y="T3"/>
                    </a:cxn>
                    <a:cxn ang="0">
                      <a:pos x="T4" y="T5"/>
                    </a:cxn>
                    <a:cxn ang="0">
                      <a:pos x="T6" y="T7"/>
                    </a:cxn>
                    <a:cxn ang="0">
                      <a:pos x="T8" y="T9"/>
                    </a:cxn>
                  </a:cxnLst>
                  <a:rect l="0" t="0" r="r" b="b"/>
                  <a:pathLst>
                    <a:path w="30" h="29">
                      <a:moveTo>
                        <a:pt x="0" y="0"/>
                      </a:moveTo>
                      <a:lnTo>
                        <a:pt x="0" y="24"/>
                      </a:lnTo>
                      <a:lnTo>
                        <a:pt x="30" y="29"/>
                      </a:lnTo>
                      <a:lnTo>
                        <a:pt x="3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sp>
              <p:nvSpPr>
                <p:cNvPr id="713" name="Freeform 15">
                  <a:extLst>
                    <a:ext uri="{FF2B5EF4-FFF2-40B4-BE49-F238E27FC236}">
                      <a16:creationId xmlns:a16="http://schemas.microsoft.com/office/drawing/2014/main" xmlns="" id="{70D7560D-B43E-4E38-8DFA-3909CF22B939}"/>
                    </a:ext>
                  </a:extLst>
                </p:cNvPr>
                <p:cNvSpPr>
                  <a:spLocks/>
                </p:cNvSpPr>
                <p:nvPr/>
              </p:nvSpPr>
              <p:spPr bwMode="auto">
                <a:xfrm>
                  <a:off x="5696" y="1873"/>
                  <a:ext cx="41" cy="35"/>
                </a:xfrm>
                <a:custGeom>
                  <a:avLst/>
                  <a:gdLst>
                    <a:gd name="T0" fmla="*/ 0 w 41"/>
                    <a:gd name="T1" fmla="*/ 29 h 35"/>
                    <a:gd name="T2" fmla="*/ 41 w 41"/>
                    <a:gd name="T3" fmla="*/ 35 h 35"/>
                    <a:gd name="T4" fmla="*/ 41 w 41"/>
                    <a:gd name="T5" fmla="*/ 0 h 35"/>
                    <a:gd name="T6" fmla="*/ 0 w 41"/>
                    <a:gd name="T7" fmla="*/ 0 h 35"/>
                    <a:gd name="T8" fmla="*/ 0 w 41"/>
                    <a:gd name="T9" fmla="*/ 29 h 35"/>
                  </a:gdLst>
                  <a:ahLst/>
                  <a:cxnLst>
                    <a:cxn ang="0">
                      <a:pos x="T0" y="T1"/>
                    </a:cxn>
                    <a:cxn ang="0">
                      <a:pos x="T2" y="T3"/>
                    </a:cxn>
                    <a:cxn ang="0">
                      <a:pos x="T4" y="T5"/>
                    </a:cxn>
                    <a:cxn ang="0">
                      <a:pos x="T6" y="T7"/>
                    </a:cxn>
                    <a:cxn ang="0">
                      <a:pos x="T8" y="T9"/>
                    </a:cxn>
                  </a:cxnLst>
                  <a:rect l="0" t="0" r="r" b="b"/>
                  <a:pathLst>
                    <a:path w="41" h="35">
                      <a:moveTo>
                        <a:pt x="0" y="29"/>
                      </a:moveTo>
                      <a:lnTo>
                        <a:pt x="41" y="35"/>
                      </a:lnTo>
                      <a:lnTo>
                        <a:pt x="41" y="0"/>
                      </a:lnTo>
                      <a:lnTo>
                        <a:pt x="0" y="0"/>
                      </a:lnTo>
                      <a:lnTo>
                        <a:pt x="0" y="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a:ea typeface="+mn-ea"/>
                    <a:cs typeface="+mn-cs"/>
                  </a:endParaRPr>
                </a:p>
              </p:txBody>
            </p:sp>
          </p:grpSp>
        </p:grpSp>
      </p:grpSp>
      <p:grpSp>
        <p:nvGrpSpPr>
          <p:cNvPr id="124" name="Group 123">
            <a:extLst>
              <a:ext uri="{FF2B5EF4-FFF2-40B4-BE49-F238E27FC236}">
                <a16:creationId xmlns:a16="http://schemas.microsoft.com/office/drawing/2014/main" xmlns="" id="{00E2A40B-3AE1-4087-99D4-5ECB5C4C27C2}"/>
              </a:ext>
            </a:extLst>
          </p:cNvPr>
          <p:cNvGrpSpPr/>
          <p:nvPr/>
        </p:nvGrpSpPr>
        <p:grpSpPr>
          <a:xfrm>
            <a:off x="2470915" y="3760068"/>
            <a:ext cx="3652987" cy="993458"/>
            <a:chOff x="2424101" y="3587892"/>
            <a:chExt cx="3652987" cy="993458"/>
          </a:xfrm>
        </p:grpSpPr>
        <p:sp>
          <p:nvSpPr>
            <p:cNvPr id="613" name="Oval 612">
              <a:extLst>
                <a:ext uri="{FF2B5EF4-FFF2-40B4-BE49-F238E27FC236}">
                  <a16:creationId xmlns:a16="http://schemas.microsoft.com/office/drawing/2014/main" xmlns="" id="{A72C7AB5-E1D8-433C-A4B6-FBAF681F32C0}"/>
                </a:ext>
              </a:extLst>
            </p:cNvPr>
            <p:cNvSpPr/>
            <p:nvPr/>
          </p:nvSpPr>
          <p:spPr>
            <a:xfrm>
              <a:off x="4832898" y="3587892"/>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614" name="Straight Connector 613">
              <a:extLst>
                <a:ext uri="{FF2B5EF4-FFF2-40B4-BE49-F238E27FC236}">
                  <a16:creationId xmlns:a16="http://schemas.microsoft.com/office/drawing/2014/main" xmlns="" id="{7320BF02-57DE-4645-BA82-251D347294D9}"/>
                </a:ext>
              </a:extLst>
            </p:cNvPr>
            <p:cNvCxnSpPr>
              <a:stCxn id="613" idx="4"/>
            </p:cNvCxnSpPr>
            <p:nvPr/>
          </p:nvCxnSpPr>
          <p:spPr>
            <a:xfrm>
              <a:off x="4882949" y="3691715"/>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nvGrpSpPr>
            <p:cNvPr id="577" name="Group 576">
              <a:extLst>
                <a:ext uri="{FF2B5EF4-FFF2-40B4-BE49-F238E27FC236}">
                  <a16:creationId xmlns:a16="http://schemas.microsoft.com/office/drawing/2014/main" xmlns="" id="{EED65B96-4029-40CB-8483-9EC9AFA7862D}"/>
                </a:ext>
              </a:extLst>
            </p:cNvPr>
            <p:cNvGrpSpPr/>
            <p:nvPr/>
          </p:nvGrpSpPr>
          <p:grpSpPr>
            <a:xfrm>
              <a:off x="2424101" y="3587892"/>
              <a:ext cx="3652987" cy="993458"/>
              <a:chOff x="2563059" y="3796338"/>
              <a:chExt cx="3652987" cy="993458"/>
            </a:xfrm>
          </p:grpSpPr>
          <p:grpSp>
            <p:nvGrpSpPr>
              <p:cNvPr id="580" name="Group 579">
                <a:extLst>
                  <a:ext uri="{FF2B5EF4-FFF2-40B4-BE49-F238E27FC236}">
                    <a16:creationId xmlns:a16="http://schemas.microsoft.com/office/drawing/2014/main" xmlns="" id="{DE16032C-ED45-47F5-B762-1594E2BA0A6A}"/>
                  </a:ext>
                </a:extLst>
              </p:cNvPr>
              <p:cNvGrpSpPr/>
              <p:nvPr/>
            </p:nvGrpSpPr>
            <p:grpSpPr>
              <a:xfrm>
                <a:off x="2563059" y="3796338"/>
                <a:ext cx="3652987" cy="993458"/>
                <a:chOff x="2563059" y="3796338"/>
                <a:chExt cx="3652987" cy="993458"/>
              </a:xfrm>
            </p:grpSpPr>
            <p:grpSp>
              <p:nvGrpSpPr>
                <p:cNvPr id="583" name="Group 582">
                  <a:extLst>
                    <a:ext uri="{FF2B5EF4-FFF2-40B4-BE49-F238E27FC236}">
                      <a16:creationId xmlns:a16="http://schemas.microsoft.com/office/drawing/2014/main" xmlns="" id="{65B8146C-D637-4DA4-90FE-041FB85771C9}"/>
                    </a:ext>
                  </a:extLst>
                </p:cNvPr>
                <p:cNvGrpSpPr/>
                <p:nvPr/>
              </p:nvGrpSpPr>
              <p:grpSpPr>
                <a:xfrm>
                  <a:off x="3799325" y="3796338"/>
                  <a:ext cx="100102" cy="725117"/>
                  <a:chOff x="3799325" y="3796338"/>
                  <a:chExt cx="100102" cy="725117"/>
                </a:xfrm>
              </p:grpSpPr>
              <p:sp>
                <p:nvSpPr>
                  <p:cNvPr id="597" name="Oval 596">
                    <a:extLst>
                      <a:ext uri="{FF2B5EF4-FFF2-40B4-BE49-F238E27FC236}">
                        <a16:creationId xmlns:a16="http://schemas.microsoft.com/office/drawing/2014/main" xmlns="" id="{DD2F9552-6DB0-4075-AAAE-F849E87D34DF}"/>
                      </a:ext>
                    </a:extLst>
                  </p:cNvPr>
                  <p:cNvSpPr/>
                  <p:nvPr/>
                </p:nvSpPr>
                <p:spPr>
                  <a:xfrm>
                    <a:off x="3799325" y="3796338"/>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8" name="Straight Connector 597">
                    <a:extLst>
                      <a:ext uri="{FF2B5EF4-FFF2-40B4-BE49-F238E27FC236}">
                        <a16:creationId xmlns:a16="http://schemas.microsoft.com/office/drawing/2014/main" xmlns="" id="{2A13BA1E-85C5-4524-AF79-758E5BFF1F31}"/>
                      </a:ext>
                    </a:extLst>
                  </p:cNvPr>
                  <p:cNvCxnSpPr>
                    <a:stCxn id="597" idx="4"/>
                  </p:cNvCxnSpPr>
                  <p:nvPr/>
                </p:nvCxnSpPr>
                <p:spPr>
                  <a:xfrm>
                    <a:off x="3849376" y="3900161"/>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4" name="Group 583">
                  <a:extLst>
                    <a:ext uri="{FF2B5EF4-FFF2-40B4-BE49-F238E27FC236}">
                      <a16:creationId xmlns:a16="http://schemas.microsoft.com/office/drawing/2014/main" xmlns="" id="{01F8BE7D-F7D7-4B97-A806-F64ED4332EEA}"/>
                    </a:ext>
                  </a:extLst>
                </p:cNvPr>
                <p:cNvGrpSpPr/>
                <p:nvPr/>
              </p:nvGrpSpPr>
              <p:grpSpPr>
                <a:xfrm>
                  <a:off x="4389139" y="3798841"/>
                  <a:ext cx="100102" cy="725117"/>
                  <a:chOff x="4389139" y="3798841"/>
                  <a:chExt cx="100102" cy="725117"/>
                </a:xfrm>
              </p:grpSpPr>
              <p:sp>
                <p:nvSpPr>
                  <p:cNvPr id="595" name="Oval 594">
                    <a:extLst>
                      <a:ext uri="{FF2B5EF4-FFF2-40B4-BE49-F238E27FC236}">
                        <a16:creationId xmlns:a16="http://schemas.microsoft.com/office/drawing/2014/main" xmlns="" id="{B4D4C458-1A5F-4F56-9458-4A438D2F44C6}"/>
                      </a:ext>
                    </a:extLst>
                  </p:cNvPr>
                  <p:cNvSpPr/>
                  <p:nvPr/>
                </p:nvSpPr>
                <p:spPr>
                  <a:xfrm>
                    <a:off x="4389139" y="379884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6" name="Straight Connector 595">
                    <a:extLst>
                      <a:ext uri="{FF2B5EF4-FFF2-40B4-BE49-F238E27FC236}">
                        <a16:creationId xmlns:a16="http://schemas.microsoft.com/office/drawing/2014/main" xmlns="" id="{0ED24C08-A9F0-43B8-9A30-174D0338121D}"/>
                      </a:ext>
                    </a:extLst>
                  </p:cNvPr>
                  <p:cNvCxnSpPr>
                    <a:stCxn id="595" idx="4"/>
                  </p:cNvCxnSpPr>
                  <p:nvPr/>
                </p:nvCxnSpPr>
                <p:spPr>
                  <a:xfrm>
                    <a:off x="4439190" y="3902664"/>
                    <a:ext cx="0" cy="621294"/>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6" name="Group 585">
                  <a:extLst>
                    <a:ext uri="{FF2B5EF4-FFF2-40B4-BE49-F238E27FC236}">
                      <a16:creationId xmlns:a16="http://schemas.microsoft.com/office/drawing/2014/main" xmlns="" id="{F15DC8E6-0661-4169-881E-F62AF3984C5A}"/>
                    </a:ext>
                  </a:extLst>
                </p:cNvPr>
                <p:cNvGrpSpPr/>
                <p:nvPr/>
              </p:nvGrpSpPr>
              <p:grpSpPr>
                <a:xfrm rot="10800000">
                  <a:off x="5781843" y="4449444"/>
                  <a:ext cx="100102" cy="336066"/>
                  <a:chOff x="6456257" y="3245643"/>
                  <a:chExt cx="100102" cy="336066"/>
                </a:xfrm>
              </p:grpSpPr>
              <p:sp>
                <p:nvSpPr>
                  <p:cNvPr id="593" name="Oval 592">
                    <a:extLst>
                      <a:ext uri="{FF2B5EF4-FFF2-40B4-BE49-F238E27FC236}">
                        <a16:creationId xmlns:a16="http://schemas.microsoft.com/office/drawing/2014/main" xmlns="" id="{81C9A3AD-0FF1-4A3C-9431-1D4FC15E1981}"/>
                      </a:ext>
                    </a:extLst>
                  </p:cNvPr>
                  <p:cNvSpPr/>
                  <p:nvPr/>
                </p:nvSpPr>
                <p:spPr>
                  <a:xfrm>
                    <a:off x="6456257" y="3245643"/>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4" name="Straight Connector 593">
                    <a:extLst>
                      <a:ext uri="{FF2B5EF4-FFF2-40B4-BE49-F238E27FC236}">
                        <a16:creationId xmlns:a16="http://schemas.microsoft.com/office/drawing/2014/main" xmlns="" id="{0D1A9295-5F23-4B98-B725-333B220AB45B}"/>
                      </a:ext>
                    </a:extLst>
                  </p:cNvPr>
                  <p:cNvCxnSpPr>
                    <a:stCxn id="593" idx="4"/>
                  </p:cNvCxnSpPr>
                  <p:nvPr/>
                </p:nvCxnSpPr>
                <p:spPr>
                  <a:xfrm rot="10800000" flipV="1">
                    <a:off x="6506308" y="3349466"/>
                    <a:ext cx="0" cy="23224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7" name="Group 586">
                  <a:extLst>
                    <a:ext uri="{FF2B5EF4-FFF2-40B4-BE49-F238E27FC236}">
                      <a16:creationId xmlns:a16="http://schemas.microsoft.com/office/drawing/2014/main" xmlns="" id="{9E787AF7-CE58-4F0C-BE51-5D29FA233488}"/>
                    </a:ext>
                  </a:extLst>
                </p:cNvPr>
                <p:cNvGrpSpPr/>
                <p:nvPr/>
              </p:nvGrpSpPr>
              <p:grpSpPr>
                <a:xfrm rot="10800000">
                  <a:off x="4554260" y="4375982"/>
                  <a:ext cx="100102" cy="413814"/>
                  <a:chOff x="6281336" y="3258181"/>
                  <a:chExt cx="100102" cy="413814"/>
                </a:xfrm>
              </p:grpSpPr>
              <p:sp>
                <p:nvSpPr>
                  <p:cNvPr id="591" name="Oval 590">
                    <a:extLst>
                      <a:ext uri="{FF2B5EF4-FFF2-40B4-BE49-F238E27FC236}">
                        <a16:creationId xmlns:a16="http://schemas.microsoft.com/office/drawing/2014/main" xmlns="" id="{6B125DE5-89EE-470F-B133-FA174FBF1A11}"/>
                      </a:ext>
                    </a:extLst>
                  </p:cNvPr>
                  <p:cNvSpPr/>
                  <p:nvPr/>
                </p:nvSpPr>
                <p:spPr>
                  <a:xfrm>
                    <a:off x="6281336" y="3258181"/>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2" name="Straight Connector 591">
                    <a:extLst>
                      <a:ext uri="{FF2B5EF4-FFF2-40B4-BE49-F238E27FC236}">
                        <a16:creationId xmlns:a16="http://schemas.microsoft.com/office/drawing/2014/main" xmlns="" id="{ADFD752E-C104-4410-9C42-F912CD28B309}"/>
                      </a:ext>
                    </a:extLst>
                  </p:cNvPr>
                  <p:cNvCxnSpPr>
                    <a:cxnSpLocks/>
                    <a:stCxn id="591" idx="4"/>
                  </p:cNvCxnSpPr>
                  <p:nvPr/>
                </p:nvCxnSpPr>
                <p:spPr>
                  <a:xfrm rot="10800000" flipV="1">
                    <a:off x="6331387" y="3362004"/>
                    <a:ext cx="0" cy="309991"/>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grpSp>
              <p:nvGrpSpPr>
                <p:cNvPr id="588" name="Group 587">
                  <a:extLst>
                    <a:ext uri="{FF2B5EF4-FFF2-40B4-BE49-F238E27FC236}">
                      <a16:creationId xmlns:a16="http://schemas.microsoft.com/office/drawing/2014/main" xmlns="" id="{079FBCE6-F9C5-420A-BC11-CB486355747A}"/>
                    </a:ext>
                  </a:extLst>
                </p:cNvPr>
                <p:cNvGrpSpPr/>
                <p:nvPr/>
              </p:nvGrpSpPr>
              <p:grpSpPr>
                <a:xfrm rot="10800000">
                  <a:off x="4009028" y="4385637"/>
                  <a:ext cx="100102" cy="402526"/>
                  <a:chOff x="4776146" y="3251204"/>
                  <a:chExt cx="100102" cy="402526"/>
                </a:xfrm>
              </p:grpSpPr>
              <p:sp>
                <p:nvSpPr>
                  <p:cNvPr id="589" name="Oval 588">
                    <a:extLst>
                      <a:ext uri="{FF2B5EF4-FFF2-40B4-BE49-F238E27FC236}">
                        <a16:creationId xmlns:a16="http://schemas.microsoft.com/office/drawing/2014/main" xmlns="" id="{77EEA0CF-1860-4863-A17F-B151AB8FF0AF}"/>
                      </a:ext>
                    </a:extLst>
                  </p:cNvPr>
                  <p:cNvSpPr/>
                  <p:nvPr/>
                </p:nvSpPr>
                <p:spPr>
                  <a:xfrm>
                    <a:off x="4776146" y="3251204"/>
                    <a:ext cx="100102" cy="103823"/>
                  </a:xfrm>
                  <a:prstGeom prst="ellips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050" b="0" i="0" u="none" strike="noStrike" kern="1200" cap="none" spc="0" normalizeH="0" baseline="0" noProof="0">
                      <a:ln>
                        <a:noFill/>
                      </a:ln>
                      <a:solidFill>
                        <a:sysClr val="windowText" lastClr="000000"/>
                      </a:solidFill>
                      <a:effectLst/>
                      <a:uLnTx/>
                      <a:uFillTx/>
                      <a:latin typeface="Calibri" panose="020F0502020204030204"/>
                      <a:ea typeface="+mn-ea"/>
                      <a:cs typeface="+mn-cs"/>
                    </a:endParaRPr>
                  </a:p>
                </p:txBody>
              </p:sp>
              <p:cxnSp>
                <p:nvCxnSpPr>
                  <p:cNvPr id="590" name="Straight Connector 589">
                    <a:extLst>
                      <a:ext uri="{FF2B5EF4-FFF2-40B4-BE49-F238E27FC236}">
                        <a16:creationId xmlns:a16="http://schemas.microsoft.com/office/drawing/2014/main" xmlns="" id="{44B26F37-650F-4AA9-9454-1D01F4F637BE}"/>
                      </a:ext>
                    </a:extLst>
                  </p:cNvPr>
                  <p:cNvCxnSpPr>
                    <a:cxnSpLocks/>
                    <a:stCxn id="589" idx="4"/>
                  </p:cNvCxnSpPr>
                  <p:nvPr/>
                </p:nvCxnSpPr>
                <p:spPr>
                  <a:xfrm rot="10800000" flipV="1">
                    <a:off x="4826197" y="3355027"/>
                    <a:ext cx="0" cy="298703"/>
                  </a:xfrm>
                  <a:prstGeom prst="line">
                    <a:avLst/>
                  </a:prstGeom>
                  <a:solidFill>
                    <a:schemeClr val="bg1"/>
                  </a:solidFill>
                  <a:ln w="19050">
                    <a:solidFill>
                      <a:schemeClr val="tx2"/>
                    </a:solidFill>
                  </a:ln>
                </p:spPr>
                <p:style>
                  <a:lnRef idx="2">
                    <a:schemeClr val="accent1">
                      <a:shade val="50000"/>
                    </a:schemeClr>
                  </a:lnRef>
                  <a:fillRef idx="1">
                    <a:schemeClr val="accent1"/>
                  </a:fillRef>
                  <a:effectRef idx="0">
                    <a:schemeClr val="accent1"/>
                  </a:effectRef>
                  <a:fontRef idx="minor">
                    <a:schemeClr val="lt1"/>
                  </a:fontRef>
                </p:style>
              </p:cxnSp>
            </p:grpSp>
            <p:sp>
              <p:nvSpPr>
                <p:cNvPr id="582" name="Rounded Rectangle 1458">
                  <a:hlinkClick r:id="rId116" tooltip="Windows Server 2016 addresses emerging threats and container workloads with built in threat resistance and enhanced detection, privileged identity protections, shielded VMs to protect sensitive workloads, and more"/>
                  <a:extLst>
                    <a:ext uri="{FF2B5EF4-FFF2-40B4-BE49-F238E27FC236}">
                      <a16:creationId xmlns:a16="http://schemas.microsoft.com/office/drawing/2014/main" xmlns="" id="{E971858B-85C2-4C16-9E80-5CAD37C8B93D}"/>
                    </a:ext>
                  </a:extLst>
                </p:cNvPr>
                <p:cNvSpPr/>
                <p:nvPr/>
              </p:nvSpPr>
              <p:spPr>
                <a:xfrm>
                  <a:off x="2563059" y="4241894"/>
                  <a:ext cx="3652987" cy="321934"/>
                </a:xfrm>
                <a:prstGeom prst="roundRect">
                  <a:avLst>
                    <a:gd name="adj" fmla="val 0"/>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274320" tIns="45720" rIns="45720" bIns="45720" rtlCol="0" anchor="ctr"/>
                <a:lstStyle/>
                <a:p>
                  <a:pPr marL="114300" marR="0" lvl="0" indent="0" algn="l" defTabSz="914400" rtl="0" eaLnBrk="1" fontAlgn="auto" latinLnBrk="0" hangingPunct="1">
                    <a:lnSpc>
                      <a:spcPct val="97000"/>
                    </a:lnSpc>
                    <a:spcBef>
                      <a:spcPts val="0"/>
                    </a:spcBef>
                    <a:spcAft>
                      <a:spcPts val="20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Windows Server 2016 Security</a:t>
                  </a:r>
                </a:p>
                <a:p>
                  <a:pPr marL="114300" marR="0" lvl="0" indent="0" algn="l" defTabSz="914400" rtl="0" eaLnBrk="1" fontAlgn="auto" latinLnBrk="0" hangingPunct="1">
                    <a:lnSpc>
                      <a:spcPct val="97000"/>
                    </a:lnSpc>
                    <a:spcBef>
                      <a:spcPts val="0"/>
                    </a:spcBef>
                    <a:spcAft>
                      <a:spcPts val="0"/>
                    </a:spcAft>
                    <a:buClrTx/>
                    <a:buSzTx/>
                    <a:buFontTx/>
                    <a:buNone/>
                    <a:tabLst/>
                    <a:defRPr/>
                  </a:pPr>
                  <a:r>
                    <a:rPr kumimoji="0" lang="en-US" sz="7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Window 10 + Just Enough Admin, Hyper-V Containers, Nano server, and more…</a:t>
                  </a:r>
                </a:p>
              </p:txBody>
            </p:sp>
          </p:grpSp>
          <p:pic>
            <p:nvPicPr>
              <p:cNvPr id="581" name="Picture 580">
                <a:extLst>
                  <a:ext uri="{FF2B5EF4-FFF2-40B4-BE49-F238E27FC236}">
                    <a16:creationId xmlns:a16="http://schemas.microsoft.com/office/drawing/2014/main" xmlns="" id="{ADEA4054-1466-494A-AF00-EC079EF6EA50}"/>
                  </a:ext>
                </a:extLst>
              </p:cNvPr>
              <p:cNvPicPr>
                <a:picLocks noChangeAspect="1"/>
              </p:cNvPicPr>
              <p:nvPr/>
            </p:nvPicPr>
            <p:blipFill rotWithShape="1">
              <a:blip r:embed="rId34" cstate="email">
                <a:extLst>
                  <a:ext uri="{28A0092B-C50C-407E-A947-70E740481C1C}">
                    <a14:useLocalDpi xmlns:a14="http://schemas.microsoft.com/office/drawing/2010/main"/>
                  </a:ext>
                </a:extLst>
              </a:blip>
              <a:srcRect r="83295"/>
              <a:stretch/>
            </p:blipFill>
            <p:spPr>
              <a:xfrm>
                <a:off x="2672821" y="4324295"/>
                <a:ext cx="195961" cy="170864"/>
              </a:xfrm>
              <a:prstGeom prst="rect">
                <a:avLst/>
              </a:prstGeom>
            </p:spPr>
          </p:pic>
        </p:grpSp>
      </p:grpSp>
      <p:grpSp>
        <p:nvGrpSpPr>
          <p:cNvPr id="15" name="Group 14">
            <a:extLst>
              <a:ext uri="{FF2B5EF4-FFF2-40B4-BE49-F238E27FC236}">
                <a16:creationId xmlns:a16="http://schemas.microsoft.com/office/drawing/2014/main" xmlns="" id="{EFD24189-C621-438B-9B19-2FB6362EE70A}"/>
              </a:ext>
            </a:extLst>
          </p:cNvPr>
          <p:cNvGrpSpPr/>
          <p:nvPr/>
        </p:nvGrpSpPr>
        <p:grpSpPr>
          <a:xfrm>
            <a:off x="4093028" y="3938898"/>
            <a:ext cx="1057810" cy="241352"/>
            <a:chOff x="4155658" y="3909402"/>
            <a:chExt cx="1057810" cy="241352"/>
          </a:xfrm>
        </p:grpSpPr>
        <p:sp>
          <p:nvSpPr>
            <p:cNvPr id="665" name="Rectangle 664">
              <a:hlinkClick r:id="rId117" tooltip="Azure ExpressRoute lets you create private connections between Azure datacenters and infrastructure on your premises or in a colocation environment. ExpressRoute connections don't go over the public Internet. "/>
              <a:extLst>
                <a:ext uri="{FF2B5EF4-FFF2-40B4-BE49-F238E27FC236}">
                  <a16:creationId xmlns:a16="http://schemas.microsoft.com/office/drawing/2014/main" xmlns="" id="{F9889187-DF3A-4619-A6E2-E7055AEA957C}"/>
                </a:ext>
              </a:extLst>
            </p:cNvPr>
            <p:cNvSpPr/>
            <p:nvPr/>
          </p:nvSpPr>
          <p:spPr bwMode="auto">
            <a:xfrm>
              <a:off x="4155658" y="3944875"/>
              <a:ext cx="1057810" cy="178119"/>
            </a:xfrm>
            <a:prstGeom prst="rect">
              <a:avLst/>
            </a:prstGeom>
            <a:solidFill>
              <a:schemeClr val="bg2"/>
            </a:solidFill>
            <a:ln w="14224" cap="flat" cmpd="sng" algn="ctr">
              <a:solidFill>
                <a:schemeClr val="tx1"/>
              </a:solidFill>
              <a:prstDash val="solid"/>
              <a:miter lim="800000"/>
              <a:headEnd type="none" w="med" len="med"/>
              <a:tailEnd type="none" w="med" len="med"/>
            </a:ln>
            <a:effectLst/>
          </p:spPr>
          <p:txBody>
            <a:bodyPr lIns="304705" tIns="9144" rIns="0" bIns="9144" anchor="ctr" anchorCtr="0"/>
            <a:lstStyle/>
            <a:p>
              <a:pPr marL="0" marR="0" lvl="0" indent="0" algn="l" defTabSz="895740" rtl="0" eaLnBrk="1" fontAlgn="auto" latinLnBrk="0" hangingPunct="1">
                <a:lnSpc>
                  <a:spcPct val="90000"/>
                </a:lnSpc>
                <a:spcBef>
                  <a:spcPts val="0"/>
                </a:spcBef>
                <a:spcAft>
                  <a:spcPts val="0"/>
                </a:spcAft>
                <a:buClrTx/>
                <a:buSzTx/>
                <a:buFontTx/>
                <a:buNone/>
                <a:tabLst/>
                <a:defRPr/>
              </a:pPr>
              <a:r>
                <a:rPr kumimoji="0" lang="en-US" sz="800" b="0" i="0" u="none" strike="noStrike" kern="1200" cap="none" spc="0" normalizeH="0" baseline="0" noProof="0">
                  <a:ln>
                    <a:noFill/>
                  </a:ln>
                  <a:gradFill>
                    <a:gsLst>
                      <a:gs pos="0">
                        <a:srgbClr val="505050"/>
                      </a:gs>
                      <a:gs pos="100000">
                        <a:srgbClr val="505050"/>
                      </a:gs>
                    </a:gsLst>
                    <a:lin ang="5400000" scaled="1"/>
                  </a:gradFill>
                  <a:effectLst/>
                  <a:uLnTx/>
                  <a:uFillTx/>
                  <a:latin typeface="Segoe UI" panose="020B0502040204020203" pitchFamily="34" charset="0"/>
                  <a:ea typeface="+mn-ea"/>
                  <a:cs typeface="Segoe UI" panose="020B0502040204020203" pitchFamily="34" charset="0"/>
                </a:rPr>
                <a:t>Express Route</a:t>
              </a:r>
            </a:p>
          </p:txBody>
        </p:sp>
        <p:pic>
          <p:nvPicPr>
            <p:cNvPr id="669" name="Picture 227">
              <a:extLst>
                <a:ext uri="{FF2B5EF4-FFF2-40B4-BE49-F238E27FC236}">
                  <a16:creationId xmlns:a16="http://schemas.microsoft.com/office/drawing/2014/main" xmlns="" id="{E96E8648-A8C5-46D1-820B-621CD3841A38}"/>
                </a:ext>
              </a:extLst>
            </p:cNvPr>
            <p:cNvPicPr>
              <a:picLocks noChangeAspect="1"/>
            </p:cNvPicPr>
            <p:nvPr/>
          </p:nvPicPr>
          <p:blipFill>
            <a:blip r:embed="rId118">
              <a:extLst>
                <a:ext uri="{28A0092B-C50C-407E-A947-70E740481C1C}">
                  <a14:useLocalDpi xmlns:a14="http://schemas.microsoft.com/office/drawing/2010/main" val="0"/>
                </a:ext>
              </a:extLst>
            </a:blip>
            <a:stretch>
              <a:fillRect/>
            </a:stretch>
          </p:blipFill>
          <p:spPr bwMode="auto">
            <a:xfrm>
              <a:off x="4188574" y="3909402"/>
              <a:ext cx="247386" cy="241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4" name="Group 33">
            <a:extLst>
              <a:ext uri="{FF2B5EF4-FFF2-40B4-BE49-F238E27FC236}">
                <a16:creationId xmlns:a16="http://schemas.microsoft.com/office/drawing/2014/main" xmlns="" id="{33D41D94-29D2-46A4-8851-2584B1691A60}"/>
              </a:ext>
            </a:extLst>
          </p:cNvPr>
          <p:cNvGrpSpPr/>
          <p:nvPr/>
        </p:nvGrpSpPr>
        <p:grpSpPr>
          <a:xfrm>
            <a:off x="190587" y="6246324"/>
            <a:ext cx="11785466" cy="510591"/>
            <a:chOff x="190587" y="6246324"/>
            <a:chExt cx="11785466" cy="510591"/>
          </a:xfrm>
        </p:grpSpPr>
        <p:sp>
          <p:nvSpPr>
            <p:cNvPr id="40" name="Rounded Rectangle 804">
              <a:hlinkClick r:id="rId119" tooltip="The Security Development Lifecycle (SDL) is a software development process that helps developers build more secure software and address security compliance requirements while reducing development cost "/>
              <a:extLst>
                <a:ext uri="{FF2B5EF4-FFF2-40B4-BE49-F238E27FC236}">
                  <a16:creationId xmlns:a16="http://schemas.microsoft.com/office/drawing/2014/main" xmlns="" id="{24774F23-CBC0-48B0-993F-3B770F9FE91D}"/>
                </a:ext>
              </a:extLst>
            </p:cNvPr>
            <p:cNvSpPr/>
            <p:nvPr/>
          </p:nvSpPr>
          <p:spPr>
            <a:xfrm>
              <a:off x="2048164" y="6472016"/>
              <a:ext cx="6173820" cy="180229"/>
            </a:xfrm>
            <a:prstGeom prst="roundRect">
              <a:avLst>
                <a:gd name="adj" fmla="val 0"/>
              </a:avLst>
            </a:prstGeom>
            <a:no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Security Development Lifecycle (SDL)</a:t>
              </a:r>
            </a:p>
          </p:txBody>
        </p:sp>
        <p:sp>
          <p:nvSpPr>
            <p:cNvPr id="781" name="Rectangle 780">
              <a:hlinkClick r:id="rId120" tooltip="The Compliance Manager dashboard helps you achieve compliance goals by evaluating cloud workloads against compliance regimes as well as data protection standards and assign/track/record compliance and assessment-related activities. "/>
              <a:extLst>
                <a:ext uri="{FF2B5EF4-FFF2-40B4-BE49-F238E27FC236}">
                  <a16:creationId xmlns:a16="http://schemas.microsoft.com/office/drawing/2014/main" xmlns="" id="{2FF34D19-C16F-40B9-9D35-BE71F61E17FA}"/>
                </a:ext>
              </a:extLst>
            </p:cNvPr>
            <p:cNvSpPr/>
            <p:nvPr/>
          </p:nvSpPr>
          <p:spPr>
            <a:xfrm>
              <a:off x="6642469" y="6246324"/>
              <a:ext cx="3519850" cy="180229"/>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8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Compliance Manager</a:t>
              </a:r>
            </a:p>
          </p:txBody>
        </p:sp>
        <p:sp>
          <p:nvSpPr>
            <p:cNvPr id="7" name="Freeform: Shape 6">
              <a:extLst>
                <a:ext uri="{FF2B5EF4-FFF2-40B4-BE49-F238E27FC236}">
                  <a16:creationId xmlns:a16="http://schemas.microsoft.com/office/drawing/2014/main" xmlns="" id="{14599DF8-A8EE-42BC-A0A4-DADF34D8495A}"/>
                </a:ext>
              </a:extLst>
            </p:cNvPr>
            <p:cNvSpPr/>
            <p:nvPr/>
          </p:nvSpPr>
          <p:spPr bwMode="auto">
            <a:xfrm>
              <a:off x="190587" y="6487781"/>
              <a:ext cx="11785466" cy="269134"/>
            </a:xfrm>
            <a:custGeom>
              <a:avLst/>
              <a:gdLst>
                <a:gd name="connsiteX0" fmla="*/ 8153400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53400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162925 w 11744325"/>
                <a:gd name="connsiteY5" fmla="*/ 247650 h 314325"/>
                <a:gd name="connsiteX6" fmla="*/ 8165307 w 11744325"/>
                <a:gd name="connsiteY6" fmla="*/ 0 h 314325"/>
                <a:gd name="connsiteX0" fmla="*/ 8165307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165307 w 11744325"/>
                <a:gd name="connsiteY6" fmla="*/ 0 h 314325"/>
                <a:gd name="connsiteX0" fmla="*/ 8098865 w 11744325"/>
                <a:gd name="connsiteY0" fmla="*/ 0 h 314325"/>
                <a:gd name="connsiteX1" fmla="*/ 11744325 w 11744325"/>
                <a:gd name="connsiteY1" fmla="*/ 0 h 314325"/>
                <a:gd name="connsiteX2" fmla="*/ 11744325 w 11744325"/>
                <a:gd name="connsiteY2" fmla="*/ 314325 h 314325"/>
                <a:gd name="connsiteX3" fmla="*/ 0 w 11744325"/>
                <a:gd name="connsiteY3" fmla="*/ 314325 h 314325"/>
                <a:gd name="connsiteX4" fmla="*/ 0 w 11744325"/>
                <a:gd name="connsiteY4" fmla="*/ 247650 h 314325"/>
                <a:gd name="connsiteX5" fmla="*/ 8099647 w 11744325"/>
                <a:gd name="connsiteY5" fmla="*/ 247650 h 314325"/>
                <a:gd name="connsiteX6" fmla="*/ 8098865 w 11744325"/>
                <a:gd name="connsiteY6" fmla="*/ 0 h 314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744325" h="314325">
                  <a:moveTo>
                    <a:pt x="8098865" y="0"/>
                  </a:moveTo>
                  <a:lnTo>
                    <a:pt x="11744325" y="0"/>
                  </a:lnTo>
                  <a:lnTo>
                    <a:pt x="11744325" y="314325"/>
                  </a:lnTo>
                  <a:lnTo>
                    <a:pt x="0" y="314325"/>
                  </a:lnTo>
                  <a:lnTo>
                    <a:pt x="0" y="247650"/>
                  </a:lnTo>
                  <a:lnTo>
                    <a:pt x="8099647" y="247650"/>
                  </a:lnTo>
                  <a:cubicBezTo>
                    <a:pt x="8099386" y="165100"/>
                    <a:pt x="8099126" y="82550"/>
                    <a:pt x="8098865" y="0"/>
                  </a:cubicBezTo>
                  <a:close/>
                </a:path>
              </a:pathLst>
            </a:custGeom>
            <a:solidFill>
              <a:schemeClr val="accent3">
                <a:lumMod val="75000"/>
              </a:schemeClr>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rIns="45720" rtlCol="0" anchor="ctr">
              <a:noAutofit/>
            </a:bodyPr>
            <a:lstStyle/>
            <a:p>
              <a:pPr marL="8286750" algn="ctr">
                <a:lnSpc>
                  <a:spcPct val="97000"/>
                </a:lnSpc>
              </a:pPr>
              <a:endParaRPr lang="en-US" sz="1050" b="1">
                <a:solidFill>
                  <a:schemeClr val="bg1"/>
                </a:solidFill>
                <a:latin typeface="Segoe UI" panose="020B0502040204020203" pitchFamily="34" charset="0"/>
                <a:cs typeface="Segoe UI" panose="020B0502040204020203" pitchFamily="34" charset="0"/>
              </a:endParaRPr>
            </a:p>
          </p:txBody>
        </p:sp>
        <p:sp>
          <p:nvSpPr>
            <p:cNvPr id="847" name="Rectangle 846">
              <a:hlinkClick r:id="rId121" tooltip="Learn how Microsoft works to secure your data, protect its privacy, and comply with global standards in Microsoft business cloud services."/>
              <a:extLst>
                <a:ext uri="{FF2B5EF4-FFF2-40B4-BE49-F238E27FC236}">
                  <a16:creationId xmlns:a16="http://schemas.microsoft.com/office/drawing/2014/main" xmlns="" id="{767F699E-8BF5-48FD-8960-24B3421585D2}"/>
                </a:ext>
              </a:extLst>
            </p:cNvPr>
            <p:cNvSpPr/>
            <p:nvPr/>
          </p:nvSpPr>
          <p:spPr>
            <a:xfrm>
              <a:off x="8459490"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Trust Center</a:t>
              </a:r>
            </a:p>
          </p:txBody>
        </p:sp>
        <p:sp>
          <p:nvSpPr>
            <p:cNvPr id="848" name="Rectangle 847">
              <a:hlinkClick r:id="rId122" tooltip="The threat intelligence system that (1) protects Microsoft’s products and services and (2) provides actionable intelligence to safeguard your organization with trillions of signals and advanced analytics"/>
              <a:extLst>
                <a:ext uri="{FF2B5EF4-FFF2-40B4-BE49-F238E27FC236}">
                  <a16:creationId xmlns:a16="http://schemas.microsoft.com/office/drawing/2014/main" xmlns="" id="{81DCF43F-6876-458C-8AE6-3AFEB739D463}"/>
                </a:ext>
              </a:extLst>
            </p:cNvPr>
            <p:cNvSpPr/>
            <p:nvPr/>
          </p:nvSpPr>
          <p:spPr>
            <a:xfrm>
              <a:off x="10214398" y="6534812"/>
              <a:ext cx="1647262" cy="165874"/>
            </a:xfrm>
            <a:prstGeom prst="rect">
              <a:avLst/>
            </a:prstGeom>
            <a:solidFill>
              <a:schemeClr val="bg1"/>
            </a:solidFill>
            <a:ln w="14224">
              <a:no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algn="ctr">
                <a:lnSpc>
                  <a:spcPct val="97000"/>
                </a:lnSpc>
              </a:pPr>
              <a:r>
                <a:rPr lang="en-US" sz="900" b="1">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rPr>
                <a:t>Intelligent Security Graph</a:t>
              </a:r>
            </a:p>
          </p:txBody>
        </p:sp>
      </p:grpSp>
      <p:sp>
        <p:nvSpPr>
          <p:cNvPr id="87" name="Rectangle 86">
            <a:extLst>
              <a:ext uri="{FF2B5EF4-FFF2-40B4-BE49-F238E27FC236}">
                <a16:creationId xmlns:a16="http://schemas.microsoft.com/office/drawing/2014/main" xmlns="" id="{F5935FB9-47A5-4A3E-83C1-D47D32D1680B}"/>
              </a:ext>
            </a:extLst>
          </p:cNvPr>
          <p:cNvSpPr/>
          <p:nvPr/>
        </p:nvSpPr>
        <p:spPr bwMode="auto">
          <a:xfrm>
            <a:off x="8502616" y="1808988"/>
            <a:ext cx="1627632" cy="142844"/>
          </a:xfrm>
          <a:prstGeom prst="rect">
            <a:avLst/>
          </a:prstGeom>
          <a:solidFill>
            <a:srgbClr val="FFFFFF">
              <a:alpha val="74902"/>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469" name="Group 468">
            <a:extLst>
              <a:ext uri="{FF2B5EF4-FFF2-40B4-BE49-F238E27FC236}">
                <a16:creationId xmlns:a16="http://schemas.microsoft.com/office/drawing/2014/main" xmlns="" id="{455D9C41-65A3-473E-B529-C6FE2BDA939F}"/>
              </a:ext>
            </a:extLst>
          </p:cNvPr>
          <p:cNvGrpSpPr/>
          <p:nvPr/>
        </p:nvGrpSpPr>
        <p:grpSpPr>
          <a:xfrm>
            <a:off x="8540073" y="1985927"/>
            <a:ext cx="3317809" cy="206028"/>
            <a:chOff x="9721483" y="1839445"/>
            <a:chExt cx="3317809" cy="206028"/>
          </a:xfrm>
        </p:grpSpPr>
        <p:sp>
          <p:nvSpPr>
            <p:cNvPr id="470" name="Rectangle 469">
              <a:hlinkClick r:id="rId123" tooltip="Conditional Access provides centralized policy control for data and applications by enforcing conditions on account authentication, network location, device health/compliance, and other risk factors. "/>
              <a:extLst>
                <a:ext uri="{FF2B5EF4-FFF2-40B4-BE49-F238E27FC236}">
                  <a16:creationId xmlns:a16="http://schemas.microsoft.com/office/drawing/2014/main" xmlns="" id="{C0A35AAB-245E-44BA-B88E-D9B13D1F5A89}"/>
                </a:ext>
              </a:extLst>
            </p:cNvPr>
            <p:cNvSpPr/>
            <p:nvPr/>
          </p:nvSpPr>
          <p:spPr>
            <a:xfrm>
              <a:off x="9721483" y="1839445"/>
              <a:ext cx="3317809" cy="206028"/>
            </a:xfrm>
            <a:prstGeom prst="rect">
              <a:avLst/>
            </a:prstGeom>
            <a:solidFill>
              <a:schemeClr val="bg2"/>
            </a:solid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5760" rtlCol="0" anchor="ctr"/>
            <a:lstStyle/>
            <a:p>
              <a:pPr marR="0" lvl="0" algn="l" defTabSz="91440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Conditional Access </a:t>
              </a: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 Identity Perimeter Management</a:t>
              </a:r>
            </a:p>
          </p:txBody>
        </p:sp>
        <p:pic>
          <p:nvPicPr>
            <p:cNvPr id="471" name="Picture 470">
              <a:extLst>
                <a:ext uri="{FF2B5EF4-FFF2-40B4-BE49-F238E27FC236}">
                  <a16:creationId xmlns:a16="http://schemas.microsoft.com/office/drawing/2014/main" xmlns="" id="{4C76129A-676D-4825-A7F0-E69DB440144B}"/>
                </a:ext>
              </a:extLst>
            </p:cNvPr>
            <p:cNvPicPr>
              <a:picLocks noChangeAspect="1"/>
            </p:cNvPicPr>
            <p:nvPr/>
          </p:nvPicPr>
          <p:blipFill rotWithShape="1">
            <a:blip r:embed="rId124"/>
            <a:srcRect l="22948" t="1" b="1811"/>
            <a:stretch/>
          </p:blipFill>
          <p:spPr>
            <a:xfrm flipV="1">
              <a:off x="9764127" y="1889446"/>
              <a:ext cx="268951" cy="108569"/>
            </a:xfrm>
            <a:prstGeom prst="rect">
              <a:avLst/>
            </a:prstGeom>
          </p:spPr>
        </p:pic>
      </p:grpSp>
      <p:sp>
        <p:nvSpPr>
          <p:cNvPr id="746" name="Rectangle 745">
            <a:hlinkClick r:id="rId125" tooltip="Shielded VMs and guarded fabric protect sensitive workloads by isolating sensitive VMs from fabric administrators and restricting them to only healthy and approved hosts in the fabric."/>
            <a:extLst>
              <a:ext uri="{FF2B5EF4-FFF2-40B4-BE49-F238E27FC236}">
                <a16:creationId xmlns:a16="http://schemas.microsoft.com/office/drawing/2014/main" xmlns="" id="{E2B41574-1E2C-46C8-B9C2-53FBBA8DB4E8}"/>
              </a:ext>
            </a:extLst>
          </p:cNvPr>
          <p:cNvSpPr/>
          <p:nvPr/>
        </p:nvSpPr>
        <p:spPr>
          <a:xfrm>
            <a:off x="2358479" y="4602949"/>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Shielded VMs</a:t>
            </a:r>
          </a:p>
        </p:txBody>
      </p:sp>
      <p:sp>
        <p:nvSpPr>
          <p:cNvPr id="770" name="Rectangle 769">
            <a:hlinkClick r:id="rId126" tooltip="Microsoft Azure Stack is a hybrid cloud platform that lets you provide Azure services from your datacenter. Security and compliance are areas of major investment for Azure Stack."/>
            <a:extLst>
              <a:ext uri="{FF2B5EF4-FFF2-40B4-BE49-F238E27FC236}">
                <a16:creationId xmlns:a16="http://schemas.microsoft.com/office/drawing/2014/main" xmlns="" id="{4AF87437-7A04-4DED-8CC1-8D26AE2B37F1}"/>
              </a:ext>
            </a:extLst>
          </p:cNvPr>
          <p:cNvSpPr/>
          <p:nvPr/>
        </p:nvSpPr>
        <p:spPr>
          <a:xfrm>
            <a:off x="2357678" y="4822073"/>
            <a:ext cx="719786" cy="175683"/>
          </a:xfrm>
          <a:prstGeom prst="rect">
            <a:avLst/>
          </a:prstGeom>
          <a:solidFill>
            <a:schemeClr val="bg1"/>
          </a:solidFill>
          <a:ln w="14224">
            <a:solidFill>
              <a:schemeClr val="tx2"/>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45720" rIns="45720" rtlCol="0" anchor="ctr">
            <a:noAutofit/>
          </a:bodyPr>
          <a:lstStyle/>
          <a:p>
            <a:pPr marL="0" marR="0" lvl="0" indent="0" algn="ctr" defTabSz="914400" rtl="0" eaLnBrk="1" fontAlgn="auto" latinLnBrk="0" hangingPunct="1">
              <a:lnSpc>
                <a:spcPct val="97000"/>
              </a:lnSpc>
              <a:spcBef>
                <a:spcPts val="0"/>
              </a:spcBef>
              <a:spcAft>
                <a:spcPts val="0"/>
              </a:spcAft>
              <a:buClrTx/>
              <a:buSzTx/>
              <a:buFontTx/>
              <a:buNone/>
              <a:tabLst/>
              <a:defRPr/>
            </a:pPr>
            <a:r>
              <a:rPr kumimoji="0" lang="en-US" sz="75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Azure Stack</a:t>
            </a:r>
          </a:p>
        </p:txBody>
      </p:sp>
      <p:sp>
        <p:nvSpPr>
          <p:cNvPr id="599" name="TextBox 598">
            <a:extLst>
              <a:ext uri="{FF2B5EF4-FFF2-40B4-BE49-F238E27FC236}">
                <a16:creationId xmlns:a16="http://schemas.microsoft.com/office/drawing/2014/main" xmlns="" id="{40B4C77D-397F-42D5-B6B4-BF3347FC5BEF}"/>
              </a:ext>
            </a:extLst>
          </p:cNvPr>
          <p:cNvSpPr txBox="1"/>
          <p:nvPr/>
        </p:nvSpPr>
        <p:spPr>
          <a:xfrm>
            <a:off x="2068585" y="2389532"/>
            <a:ext cx="2142883" cy="246221"/>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On Premises Datacenter(s)</a:t>
            </a:r>
          </a:p>
        </p:txBody>
      </p:sp>
      <p:grpSp>
        <p:nvGrpSpPr>
          <p:cNvPr id="28" name="Group 27">
            <a:extLst>
              <a:ext uri="{FF2B5EF4-FFF2-40B4-BE49-F238E27FC236}">
                <a16:creationId xmlns:a16="http://schemas.microsoft.com/office/drawing/2014/main" xmlns="" id="{51FD5745-565C-4C3E-A103-ADE410A5BA3F}"/>
              </a:ext>
            </a:extLst>
          </p:cNvPr>
          <p:cNvGrpSpPr/>
          <p:nvPr/>
        </p:nvGrpSpPr>
        <p:grpSpPr>
          <a:xfrm>
            <a:off x="8686764" y="4221575"/>
            <a:ext cx="1316736" cy="622575"/>
            <a:chOff x="8686764" y="4221575"/>
            <a:chExt cx="1316736" cy="622575"/>
          </a:xfrm>
        </p:grpSpPr>
        <p:grpSp>
          <p:nvGrpSpPr>
            <p:cNvPr id="785" name="Group 784">
              <a:extLst>
                <a:ext uri="{FF2B5EF4-FFF2-40B4-BE49-F238E27FC236}">
                  <a16:creationId xmlns:a16="http://schemas.microsoft.com/office/drawing/2014/main" xmlns="" id="{FA44FE5E-6419-4F47-900D-E07824FFA261}"/>
                </a:ext>
              </a:extLst>
            </p:cNvPr>
            <p:cNvGrpSpPr/>
            <p:nvPr/>
          </p:nvGrpSpPr>
          <p:grpSpPr>
            <a:xfrm>
              <a:off x="8686764" y="4221575"/>
              <a:ext cx="1316736" cy="622575"/>
              <a:chOff x="10885121" y="2166657"/>
              <a:chExt cx="1211600" cy="520369"/>
            </a:xfrm>
            <a:solidFill>
              <a:schemeClr val="bg1"/>
            </a:solidFill>
          </p:grpSpPr>
          <p:sp>
            <p:nvSpPr>
              <p:cNvPr id="786" name="Rectangle 785">
                <a:hlinkClick r:id="rId127" tooltip="Office 365 DLP capabilities including Outlook Policy Tips, rule application via Exchange Transport rules, automatic protection via SharePoint location, and more. "/>
                <a:extLst>
                  <a:ext uri="{FF2B5EF4-FFF2-40B4-BE49-F238E27FC236}">
                    <a16:creationId xmlns:a16="http://schemas.microsoft.com/office/drawing/2014/main" xmlns="" id="{FDC93C89-A208-4060-AAC9-EC4E47572DB0}"/>
                  </a:ext>
                </a:extLst>
              </p:cNvPr>
              <p:cNvSpPr/>
              <p:nvPr/>
            </p:nvSpPr>
            <p:spPr>
              <a:xfrm>
                <a:off x="10885121" y="2166657"/>
                <a:ext cx="1211600" cy="520369"/>
              </a:xfrm>
              <a:prstGeom prst="rect">
                <a:avLst/>
              </a:prstGeom>
              <a:grpFill/>
              <a:ln w="14224">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lIns="237744" tIns="18288" rtlCol="0" anchor="t"/>
              <a:lstStyle/>
              <a:p>
                <a:pPr marR="0" lvl="0" algn="l" defTabSz="914400" rtl="0" eaLnBrk="1" fontAlgn="auto" latinLnBrk="0" hangingPunct="1">
                  <a:lnSpc>
                    <a:spcPct val="100000"/>
                  </a:lnSpc>
                  <a:spcBef>
                    <a:spcPts val="0"/>
                  </a:spcBef>
                  <a:spcAft>
                    <a:spcPts val="0"/>
                  </a:spcAft>
                  <a:buClrTx/>
                  <a:buSzTx/>
                  <a:tabLst/>
                  <a:defRPr/>
                </a:pPr>
                <a:r>
                  <a:rPr kumimoji="0" lang="en-US" sz="90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rPr>
                  <a:t>Office 365</a:t>
                </a: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7" tooltip="Office 365 DLP capabilities including Outlook Policy Tips, rule application via Exchange Transport rules, automatic protection via SharePoint location, and more. "/>
                  </a:rPr>
                  <a:t>Data Loss Protection</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hlinkClick r:id="rId128" tooltip="Allows for full content lifecycle management from creating/importing through retention and deletion. Supervision also lets you define policies that capture communications in your organization for internal or external reviewers. "/>
                  </a:rPr>
                  <a:t>Data Governance</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a:p>
                <a:pPr marL="114300" marR="0" lvl="0" indent="-1143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750">
                    <a:gradFill>
                      <a:gsLst>
                        <a:gs pos="0">
                          <a:srgbClr val="505050">
                            <a:lumMod val="75000"/>
                          </a:srgbClr>
                        </a:gs>
                        <a:gs pos="100000">
                          <a:srgbClr val="505050">
                            <a:lumMod val="75000"/>
                          </a:srgbClr>
                        </a:gs>
                      </a:gsLst>
                      <a:lin ang="5400000" scaled="1"/>
                    </a:gradFill>
                    <a:latin typeface="Segoe UI" panose="020B0502040204020203" pitchFamily="34" charset="0"/>
                    <a:cs typeface="Segoe UI" panose="020B0502040204020203" pitchFamily="34" charset="0"/>
                    <a:hlinkClick r:id="rId129"/>
                  </a:rPr>
                  <a:t>eDiscovery</a:t>
                </a:r>
                <a:endParaRPr kumimoji="0" lang="en-US" sz="750" b="0" i="0" u="none" strike="noStrike" kern="1200" cap="none" spc="0" normalizeH="0" baseline="0" noProof="0">
                  <a:ln>
                    <a:noFill/>
                  </a:ln>
                  <a:gradFill>
                    <a:gsLst>
                      <a:gs pos="0">
                        <a:srgbClr val="505050">
                          <a:lumMod val="75000"/>
                        </a:srgbClr>
                      </a:gs>
                      <a:gs pos="100000">
                        <a:srgbClr val="505050">
                          <a:lumMod val="75000"/>
                        </a:srgbClr>
                      </a:gs>
                    </a:gsLst>
                    <a:lin ang="5400000" scaled="1"/>
                  </a:gradFill>
                  <a:effectLst/>
                  <a:uLnTx/>
                  <a:uFillTx/>
                  <a:latin typeface="Segoe UI" panose="020B0502040204020203" pitchFamily="34" charset="0"/>
                  <a:ea typeface="+mn-ea"/>
                  <a:cs typeface="Segoe UI" panose="020B0502040204020203" pitchFamily="34" charset="0"/>
                </a:endParaRPr>
              </a:p>
            </p:txBody>
          </p:sp>
          <p:pic>
            <p:nvPicPr>
              <p:cNvPr id="793" name="Picture 792">
                <a:extLst>
                  <a:ext uri="{FF2B5EF4-FFF2-40B4-BE49-F238E27FC236}">
                    <a16:creationId xmlns:a16="http://schemas.microsoft.com/office/drawing/2014/main" xmlns="" id="{053BEE98-F855-4BDD-AF47-CA2185261570}"/>
                  </a:ext>
                </a:extLst>
              </p:cNvPr>
              <p:cNvPicPr>
                <a:picLocks noChangeAspect="1"/>
              </p:cNvPicPr>
              <p:nvPr/>
            </p:nvPicPr>
            <p:blipFill>
              <a:blip r:embed="rId130" cstate="print">
                <a:extLst>
                  <a:ext uri="{28A0092B-C50C-407E-A947-70E740481C1C}">
                    <a14:useLocalDpi xmlns:a14="http://schemas.microsoft.com/office/drawing/2010/main" val="0"/>
                  </a:ext>
                </a:extLst>
              </a:blip>
              <a:stretch>
                <a:fillRect/>
              </a:stretch>
            </p:blipFill>
            <p:spPr>
              <a:xfrm>
                <a:off x="10950100" y="2182979"/>
                <a:ext cx="116904" cy="138531"/>
              </a:xfrm>
              <a:prstGeom prst="rect">
                <a:avLst/>
              </a:prstGeom>
              <a:grpFill/>
            </p:spPr>
          </p:pic>
        </p:grpSp>
        <p:grpSp>
          <p:nvGrpSpPr>
            <p:cNvPr id="794" name="Group 793">
              <a:extLst>
                <a:ext uri="{FF2B5EF4-FFF2-40B4-BE49-F238E27FC236}">
                  <a16:creationId xmlns:a16="http://schemas.microsoft.com/office/drawing/2014/main" xmlns="" id="{BC149996-BA06-4160-9F41-E2DAF83BC140}"/>
                </a:ext>
              </a:extLst>
            </p:cNvPr>
            <p:cNvGrpSpPr/>
            <p:nvPr/>
          </p:nvGrpSpPr>
          <p:grpSpPr>
            <a:xfrm>
              <a:off x="9047248" y="4762130"/>
              <a:ext cx="188672" cy="45719"/>
              <a:chOff x="6660452" y="3094221"/>
              <a:chExt cx="188672" cy="45719"/>
            </a:xfrm>
          </p:grpSpPr>
          <p:sp>
            <p:nvSpPr>
              <p:cNvPr id="795" name="Oval 794">
                <a:extLst>
                  <a:ext uri="{FF2B5EF4-FFF2-40B4-BE49-F238E27FC236}">
                    <a16:creationId xmlns:a16="http://schemas.microsoft.com/office/drawing/2014/main" xmlns="" id="{974A5067-3475-4DE1-9C41-C7113F138973}"/>
                  </a:ext>
                </a:extLst>
              </p:cNvPr>
              <p:cNvSpPr/>
              <p:nvPr/>
            </p:nvSpPr>
            <p:spPr bwMode="auto">
              <a:xfrm>
                <a:off x="6660452"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6" name="Oval 795">
                <a:extLst>
                  <a:ext uri="{FF2B5EF4-FFF2-40B4-BE49-F238E27FC236}">
                    <a16:creationId xmlns:a16="http://schemas.microsoft.com/office/drawing/2014/main" xmlns="" id="{A14F0404-BCD5-4F95-BC15-F0686F93B29F}"/>
                  </a:ext>
                </a:extLst>
              </p:cNvPr>
              <p:cNvSpPr/>
              <p:nvPr/>
            </p:nvSpPr>
            <p:spPr bwMode="auto">
              <a:xfrm>
                <a:off x="6731928"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97" name="Oval 796">
                <a:extLst>
                  <a:ext uri="{FF2B5EF4-FFF2-40B4-BE49-F238E27FC236}">
                    <a16:creationId xmlns:a16="http://schemas.microsoft.com/office/drawing/2014/main" xmlns="" id="{39C75745-B98C-4407-ADE9-4F31F73B4ACE}"/>
                  </a:ext>
                </a:extLst>
              </p:cNvPr>
              <p:cNvSpPr/>
              <p:nvPr/>
            </p:nvSpPr>
            <p:spPr bwMode="auto">
              <a:xfrm>
                <a:off x="6803404" y="3094221"/>
                <a:ext cx="45720" cy="45719"/>
              </a:xfrm>
              <a:prstGeom prst="ellipse">
                <a:avLst/>
              </a:prstGeom>
              <a:solidFill>
                <a:schemeClr val="tx1">
                  <a:lumMod val="65000"/>
                  <a:lumOff val="3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cxnSp>
        <p:nvCxnSpPr>
          <p:cNvPr id="798" name="Connector: Elbow 797">
            <a:extLst>
              <a:ext uri="{FF2B5EF4-FFF2-40B4-BE49-F238E27FC236}">
                <a16:creationId xmlns:a16="http://schemas.microsoft.com/office/drawing/2014/main" xmlns="" id="{31BE68C4-93B9-488F-B589-38E7C83CC91B}"/>
              </a:ext>
            </a:extLst>
          </p:cNvPr>
          <p:cNvCxnSpPr>
            <a:cxnSpLocks/>
            <a:stCxn id="92" idx="1"/>
            <a:endCxn id="622" idx="1"/>
          </p:cNvCxnSpPr>
          <p:nvPr/>
        </p:nvCxnSpPr>
        <p:spPr>
          <a:xfrm rot="10800000" flipV="1">
            <a:off x="266025" y="3391149"/>
            <a:ext cx="26435" cy="1553770"/>
          </a:xfrm>
          <a:prstGeom prst="bentConnector3">
            <a:avLst>
              <a:gd name="adj1" fmla="val 268148"/>
            </a:avLst>
          </a:prstGeom>
          <a:ln w="19050">
            <a:solidFill>
              <a:srgbClr val="5C2D91"/>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1799981"/>
      </p:ext>
    </p:extLst>
  </p:cSld>
  <p:clrMapOvr>
    <a:masterClrMapping/>
  </p:clrMapOvr>
  <p:transition>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 name="Rectangle 586"/>
          <p:cNvSpPr/>
          <p:nvPr/>
        </p:nvSpPr>
        <p:spPr>
          <a:xfrm>
            <a:off x="9098520" y="418751"/>
            <a:ext cx="2239399" cy="6046221"/>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sp>
        <p:nvSpPr>
          <p:cNvPr id="580" name="Rectangle 579"/>
          <p:cNvSpPr/>
          <p:nvPr/>
        </p:nvSpPr>
        <p:spPr>
          <a:xfrm>
            <a:off x="547604" y="418751"/>
            <a:ext cx="8433542" cy="6061132"/>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sp>
        <p:nvSpPr>
          <p:cNvPr id="563" name="object 467"/>
          <p:cNvSpPr/>
          <p:nvPr/>
        </p:nvSpPr>
        <p:spPr>
          <a:xfrm>
            <a:off x="4137540" y="4525978"/>
            <a:ext cx="696600" cy="988199"/>
          </a:xfrm>
          <a:prstGeom prst="rect">
            <a:avLst/>
          </a:prstGeom>
          <a:blipFill>
            <a:blip r:embed="rId2" cstate="print"/>
            <a:stretch>
              <a:fillRect/>
            </a:stretch>
          </a:blipFill>
        </p:spPr>
        <p:txBody>
          <a:bodyPr wrap="square" lIns="0" tIns="0" rIns="0" bIns="0" rtlCol="0"/>
          <a:lstStyle/>
          <a:p>
            <a:endParaRPr sz="1020"/>
          </a:p>
        </p:txBody>
      </p:sp>
      <p:sp>
        <p:nvSpPr>
          <p:cNvPr id="2" name="object 2"/>
          <p:cNvSpPr txBox="1"/>
          <p:nvPr/>
        </p:nvSpPr>
        <p:spPr>
          <a:xfrm>
            <a:off x="4115544" y="4696293"/>
            <a:ext cx="696600" cy="321202"/>
          </a:xfrm>
          <a:prstGeom prst="rect">
            <a:avLst/>
          </a:prstGeom>
        </p:spPr>
        <p:txBody>
          <a:bodyPr vert="horz" wrap="square" lIns="0" tIns="7200" rIns="0" bIns="0" rtlCol="0">
            <a:spAutoFit/>
          </a:bodyPr>
          <a:lstStyle/>
          <a:p>
            <a:pPr marL="136072" marR="126713" indent="61557">
              <a:spcBef>
                <a:spcPts val="57"/>
              </a:spcBef>
            </a:pPr>
            <a:r>
              <a:rPr sz="1020" spc="-6" dirty="0">
                <a:solidFill>
                  <a:srgbClr val="F1F1F1"/>
                </a:solidFill>
                <a:latin typeface="Calibri"/>
                <a:cs typeface="Calibri"/>
              </a:rPr>
              <a:t>Azure  </a:t>
            </a:r>
            <a:r>
              <a:rPr sz="1020" spc="-3" dirty="0">
                <a:solidFill>
                  <a:srgbClr val="F1F1F1"/>
                </a:solidFill>
                <a:latin typeface="Calibri"/>
                <a:cs typeface="Calibri"/>
              </a:rPr>
              <a:t>Se</a:t>
            </a:r>
            <a:r>
              <a:rPr sz="1020" spc="14" dirty="0">
                <a:solidFill>
                  <a:srgbClr val="F1F1F1"/>
                </a:solidFill>
                <a:latin typeface="Calibri"/>
                <a:cs typeface="Calibri"/>
              </a:rPr>
              <a:t>n</a:t>
            </a:r>
            <a:r>
              <a:rPr sz="1020" dirty="0">
                <a:solidFill>
                  <a:srgbClr val="F1F1F1"/>
                </a:solidFill>
                <a:latin typeface="Calibri"/>
                <a:cs typeface="Calibri"/>
              </a:rPr>
              <a:t>t</a:t>
            </a:r>
            <a:r>
              <a:rPr sz="1020" spc="-26" dirty="0">
                <a:solidFill>
                  <a:srgbClr val="F1F1F1"/>
                </a:solidFill>
                <a:latin typeface="Calibri"/>
                <a:cs typeface="Calibri"/>
              </a:rPr>
              <a:t>i</a:t>
            </a:r>
            <a:r>
              <a:rPr sz="1020" spc="14" dirty="0">
                <a:solidFill>
                  <a:srgbClr val="F1F1F1"/>
                </a:solidFill>
                <a:latin typeface="Calibri"/>
                <a:cs typeface="Calibri"/>
              </a:rPr>
              <a:t>n</a:t>
            </a:r>
            <a:r>
              <a:rPr sz="1020" dirty="0">
                <a:solidFill>
                  <a:srgbClr val="F1F1F1"/>
                </a:solidFill>
                <a:latin typeface="Calibri"/>
                <a:cs typeface="Calibri"/>
              </a:rPr>
              <a:t>el</a:t>
            </a:r>
            <a:endParaRPr sz="1020">
              <a:latin typeface="Calibri"/>
              <a:cs typeface="Calibri"/>
            </a:endParaRPr>
          </a:p>
        </p:txBody>
      </p:sp>
      <p:sp>
        <p:nvSpPr>
          <p:cNvPr id="3" name="object 3"/>
          <p:cNvSpPr/>
          <p:nvPr/>
        </p:nvSpPr>
        <p:spPr>
          <a:xfrm>
            <a:off x="1443048" y="3097569"/>
            <a:ext cx="772200" cy="1063800"/>
          </a:xfrm>
          <a:prstGeom prst="rect">
            <a:avLst/>
          </a:prstGeom>
          <a:blipFill>
            <a:blip r:embed="rId3" cstate="print"/>
            <a:stretch>
              <a:fillRect/>
            </a:stretch>
          </a:blipFill>
        </p:spPr>
        <p:txBody>
          <a:bodyPr wrap="square" lIns="0" tIns="0" rIns="0" bIns="0" rtlCol="0"/>
          <a:lstStyle/>
          <a:p>
            <a:endParaRPr sz="1020"/>
          </a:p>
        </p:txBody>
      </p:sp>
      <p:sp>
        <p:nvSpPr>
          <p:cNvPr id="4" name="object 4"/>
          <p:cNvSpPr/>
          <p:nvPr/>
        </p:nvSpPr>
        <p:spPr>
          <a:xfrm>
            <a:off x="1466815" y="3119961"/>
            <a:ext cx="696599" cy="988200"/>
          </a:xfrm>
          <a:prstGeom prst="rect">
            <a:avLst/>
          </a:prstGeom>
          <a:blipFill>
            <a:blip r:embed="rId4" cstate="print"/>
            <a:stretch>
              <a:fillRect/>
            </a:stretch>
          </a:blipFill>
        </p:spPr>
        <p:txBody>
          <a:bodyPr wrap="square" lIns="0" tIns="0" rIns="0" bIns="0" rtlCol="0"/>
          <a:lstStyle/>
          <a:p>
            <a:endParaRPr sz="1020"/>
          </a:p>
        </p:txBody>
      </p:sp>
      <p:sp>
        <p:nvSpPr>
          <p:cNvPr id="5" name="object 5"/>
          <p:cNvSpPr txBox="1"/>
          <p:nvPr/>
        </p:nvSpPr>
        <p:spPr>
          <a:xfrm>
            <a:off x="1452905" y="3129753"/>
            <a:ext cx="708480" cy="635135"/>
          </a:xfrm>
          <a:prstGeom prst="rect">
            <a:avLst/>
          </a:prstGeom>
        </p:spPr>
        <p:txBody>
          <a:bodyPr vert="horz" wrap="square" lIns="0" tIns="7200" rIns="0" bIns="0" rtlCol="0">
            <a:spAutoFit/>
          </a:bodyPr>
          <a:lstStyle/>
          <a:p>
            <a:pPr marL="133913" marR="109794" indent="-5040" algn="ctr">
              <a:spcBef>
                <a:spcPts val="57"/>
              </a:spcBef>
            </a:pPr>
            <a:r>
              <a:rPr sz="1020" spc="-6" dirty="0">
                <a:solidFill>
                  <a:srgbClr val="F1F1F1"/>
                </a:solidFill>
                <a:latin typeface="Calibri"/>
                <a:cs typeface="Calibri"/>
              </a:rPr>
              <a:t>Azure  </a:t>
            </a:r>
            <a:r>
              <a:rPr sz="1020" spc="-23" dirty="0">
                <a:solidFill>
                  <a:srgbClr val="F1F1F1"/>
                </a:solidFill>
                <a:latin typeface="Calibri"/>
                <a:cs typeface="Calibri"/>
              </a:rPr>
              <a:t>N</a:t>
            </a:r>
            <a:r>
              <a:rPr sz="1020" dirty="0">
                <a:solidFill>
                  <a:srgbClr val="F1F1F1"/>
                </a:solidFill>
                <a:latin typeface="Calibri"/>
                <a:cs typeface="Calibri"/>
              </a:rPr>
              <a:t>et</a:t>
            </a:r>
            <a:r>
              <a:rPr sz="1020" spc="37" dirty="0">
                <a:solidFill>
                  <a:srgbClr val="F1F1F1"/>
                </a:solidFill>
                <a:latin typeface="Calibri"/>
                <a:cs typeface="Calibri"/>
              </a:rPr>
              <a:t>w</a:t>
            </a:r>
            <a:r>
              <a:rPr sz="1020" spc="-28" dirty="0">
                <a:solidFill>
                  <a:srgbClr val="F1F1F1"/>
                </a:solidFill>
                <a:latin typeface="Calibri"/>
                <a:cs typeface="Calibri"/>
              </a:rPr>
              <a:t>o</a:t>
            </a:r>
            <a:r>
              <a:rPr sz="1020" spc="26" dirty="0">
                <a:solidFill>
                  <a:srgbClr val="F1F1F1"/>
                </a:solidFill>
                <a:latin typeface="Calibri"/>
                <a:cs typeface="Calibri"/>
              </a:rPr>
              <a:t>r</a:t>
            </a:r>
            <a:r>
              <a:rPr sz="1020" dirty="0">
                <a:solidFill>
                  <a:srgbClr val="F1F1F1"/>
                </a:solidFill>
                <a:latin typeface="Calibri"/>
                <a:cs typeface="Calibri"/>
              </a:rPr>
              <a:t>k  Security  </a:t>
            </a:r>
            <a:r>
              <a:rPr sz="1020" spc="-6" dirty="0">
                <a:solidFill>
                  <a:srgbClr val="F1F1F1"/>
                </a:solidFill>
                <a:latin typeface="Calibri"/>
                <a:cs typeface="Calibri"/>
              </a:rPr>
              <a:t>Groups</a:t>
            </a:r>
            <a:endParaRPr sz="1020">
              <a:latin typeface="Calibri"/>
              <a:cs typeface="Calibri"/>
            </a:endParaRPr>
          </a:p>
        </p:txBody>
      </p:sp>
      <p:sp>
        <p:nvSpPr>
          <p:cNvPr id="13" name="object 13"/>
          <p:cNvSpPr/>
          <p:nvPr/>
        </p:nvSpPr>
        <p:spPr>
          <a:xfrm>
            <a:off x="2301648" y="807969"/>
            <a:ext cx="772200" cy="1063800"/>
          </a:xfrm>
          <a:prstGeom prst="rect">
            <a:avLst/>
          </a:prstGeom>
          <a:blipFill>
            <a:blip r:embed="rId5" cstate="print"/>
            <a:stretch>
              <a:fillRect/>
            </a:stretch>
          </a:blipFill>
        </p:spPr>
        <p:txBody>
          <a:bodyPr wrap="square" lIns="0" tIns="0" rIns="0" bIns="0" rtlCol="0"/>
          <a:lstStyle/>
          <a:p>
            <a:endParaRPr sz="1020"/>
          </a:p>
        </p:txBody>
      </p:sp>
      <p:sp>
        <p:nvSpPr>
          <p:cNvPr id="14" name="object 14"/>
          <p:cNvSpPr/>
          <p:nvPr/>
        </p:nvSpPr>
        <p:spPr>
          <a:xfrm>
            <a:off x="2325408" y="831225"/>
            <a:ext cx="696600" cy="988200"/>
          </a:xfrm>
          <a:prstGeom prst="rect">
            <a:avLst/>
          </a:prstGeom>
          <a:blipFill>
            <a:blip r:embed="rId6" cstate="print"/>
            <a:stretch>
              <a:fillRect/>
            </a:stretch>
          </a:blipFill>
        </p:spPr>
        <p:txBody>
          <a:bodyPr wrap="square" lIns="0" tIns="0" rIns="0" bIns="0" rtlCol="0"/>
          <a:lstStyle/>
          <a:p>
            <a:endParaRPr sz="1020"/>
          </a:p>
        </p:txBody>
      </p:sp>
      <p:sp>
        <p:nvSpPr>
          <p:cNvPr id="15" name="object 15"/>
          <p:cNvSpPr txBox="1"/>
          <p:nvPr/>
        </p:nvSpPr>
        <p:spPr>
          <a:xfrm>
            <a:off x="2325408" y="917049"/>
            <a:ext cx="696600" cy="478168"/>
          </a:xfrm>
          <a:prstGeom prst="rect">
            <a:avLst/>
          </a:prstGeom>
        </p:spPr>
        <p:txBody>
          <a:bodyPr vert="horz" wrap="square" lIns="0" tIns="7200" rIns="0" bIns="0" rtlCol="0">
            <a:spAutoFit/>
          </a:bodyPr>
          <a:lstStyle/>
          <a:p>
            <a:pPr marL="43558" marR="38518" indent="1800" algn="ctr">
              <a:spcBef>
                <a:spcPts val="57"/>
              </a:spcBef>
            </a:pPr>
            <a:r>
              <a:rPr sz="1020" dirty="0">
                <a:solidFill>
                  <a:srgbClr val="F1F1F1"/>
                </a:solidFill>
                <a:latin typeface="Calibri"/>
                <a:cs typeface="Calibri"/>
              </a:rPr>
              <a:t>Integrated  </a:t>
            </a:r>
            <a:r>
              <a:rPr sz="1020" spc="-3" dirty="0">
                <a:solidFill>
                  <a:srgbClr val="F1F1F1"/>
                </a:solidFill>
                <a:latin typeface="Calibri"/>
                <a:cs typeface="Calibri"/>
              </a:rPr>
              <a:t>Threat  </a:t>
            </a:r>
            <a:r>
              <a:rPr sz="1020" dirty="0">
                <a:solidFill>
                  <a:srgbClr val="F1F1F1"/>
                </a:solidFill>
                <a:latin typeface="Calibri"/>
                <a:cs typeface="Calibri"/>
              </a:rPr>
              <a:t>I</a:t>
            </a:r>
            <a:r>
              <a:rPr sz="1020" spc="11" dirty="0">
                <a:solidFill>
                  <a:srgbClr val="F1F1F1"/>
                </a:solidFill>
                <a:latin typeface="Calibri"/>
                <a:cs typeface="Calibri"/>
              </a:rPr>
              <a:t>n</a:t>
            </a:r>
            <a:r>
              <a:rPr sz="1020" dirty="0">
                <a:solidFill>
                  <a:srgbClr val="F1F1F1"/>
                </a:solidFill>
                <a:latin typeface="Calibri"/>
                <a:cs typeface="Calibri"/>
              </a:rPr>
              <a:t>te</a:t>
            </a:r>
            <a:r>
              <a:rPr sz="1020" spc="-26" dirty="0">
                <a:solidFill>
                  <a:srgbClr val="F1F1F1"/>
                </a:solidFill>
                <a:latin typeface="Calibri"/>
                <a:cs typeface="Calibri"/>
              </a:rPr>
              <a:t>l</a:t>
            </a:r>
            <a:r>
              <a:rPr sz="1020" spc="20" dirty="0">
                <a:solidFill>
                  <a:srgbClr val="F1F1F1"/>
                </a:solidFill>
                <a:latin typeface="Calibri"/>
                <a:cs typeface="Calibri"/>
              </a:rPr>
              <a:t>l</a:t>
            </a:r>
            <a:r>
              <a:rPr sz="1020" spc="-23" dirty="0">
                <a:solidFill>
                  <a:srgbClr val="F1F1F1"/>
                </a:solidFill>
                <a:latin typeface="Calibri"/>
                <a:cs typeface="Calibri"/>
              </a:rPr>
              <a:t>i</a:t>
            </a:r>
            <a:r>
              <a:rPr sz="1020" spc="-14" dirty="0">
                <a:solidFill>
                  <a:srgbClr val="F1F1F1"/>
                </a:solidFill>
                <a:latin typeface="Calibri"/>
                <a:cs typeface="Calibri"/>
              </a:rPr>
              <a:t>g</a:t>
            </a:r>
            <a:r>
              <a:rPr sz="1020" dirty="0">
                <a:solidFill>
                  <a:srgbClr val="F1F1F1"/>
                </a:solidFill>
                <a:latin typeface="Calibri"/>
                <a:cs typeface="Calibri"/>
              </a:rPr>
              <a:t>e</a:t>
            </a:r>
            <a:r>
              <a:rPr sz="1020" spc="14" dirty="0">
                <a:solidFill>
                  <a:srgbClr val="F1F1F1"/>
                </a:solidFill>
                <a:latin typeface="Calibri"/>
                <a:cs typeface="Calibri"/>
              </a:rPr>
              <a:t>n</a:t>
            </a:r>
            <a:r>
              <a:rPr sz="1020" spc="-9" dirty="0">
                <a:solidFill>
                  <a:srgbClr val="F1F1F1"/>
                </a:solidFill>
                <a:latin typeface="Calibri"/>
                <a:cs typeface="Calibri"/>
              </a:rPr>
              <a:t>c</a:t>
            </a:r>
            <a:r>
              <a:rPr sz="1020" dirty="0">
                <a:solidFill>
                  <a:srgbClr val="F1F1F1"/>
                </a:solidFill>
                <a:latin typeface="Calibri"/>
                <a:cs typeface="Calibri"/>
              </a:rPr>
              <a:t>e</a:t>
            </a:r>
            <a:endParaRPr sz="1020">
              <a:latin typeface="Calibri"/>
              <a:cs typeface="Calibri"/>
            </a:endParaRPr>
          </a:p>
        </p:txBody>
      </p:sp>
      <p:sp>
        <p:nvSpPr>
          <p:cNvPr id="16" name="object 16"/>
          <p:cNvSpPr/>
          <p:nvPr/>
        </p:nvSpPr>
        <p:spPr>
          <a:xfrm>
            <a:off x="4337448" y="3286569"/>
            <a:ext cx="3067200" cy="885600"/>
          </a:xfrm>
          <a:prstGeom prst="rect">
            <a:avLst/>
          </a:prstGeom>
          <a:blipFill>
            <a:blip r:embed="rId7" cstate="print"/>
            <a:stretch>
              <a:fillRect/>
            </a:stretch>
          </a:blipFill>
        </p:spPr>
        <p:txBody>
          <a:bodyPr wrap="square" lIns="0" tIns="0" rIns="0" bIns="0" rtlCol="0"/>
          <a:lstStyle/>
          <a:p>
            <a:endParaRPr sz="1020"/>
          </a:p>
        </p:txBody>
      </p:sp>
      <p:sp>
        <p:nvSpPr>
          <p:cNvPr id="17" name="object 17"/>
          <p:cNvSpPr/>
          <p:nvPr/>
        </p:nvSpPr>
        <p:spPr>
          <a:xfrm>
            <a:off x="4361639" y="3310041"/>
            <a:ext cx="2990016" cy="809712"/>
          </a:xfrm>
          <a:prstGeom prst="rect">
            <a:avLst/>
          </a:prstGeom>
          <a:blipFill>
            <a:blip r:embed="rId8" cstate="print"/>
            <a:stretch>
              <a:fillRect/>
            </a:stretch>
          </a:blipFill>
        </p:spPr>
        <p:txBody>
          <a:bodyPr wrap="square" lIns="0" tIns="0" rIns="0" bIns="0" rtlCol="0"/>
          <a:lstStyle/>
          <a:p>
            <a:endParaRPr sz="1020"/>
          </a:p>
        </p:txBody>
      </p:sp>
      <p:sp>
        <p:nvSpPr>
          <p:cNvPr id="18" name="object 18"/>
          <p:cNvSpPr txBox="1"/>
          <p:nvPr/>
        </p:nvSpPr>
        <p:spPr>
          <a:xfrm>
            <a:off x="5200584" y="3386289"/>
            <a:ext cx="1314360" cy="164236"/>
          </a:xfrm>
          <a:prstGeom prst="rect">
            <a:avLst/>
          </a:prstGeom>
        </p:spPr>
        <p:txBody>
          <a:bodyPr vert="horz" wrap="square" lIns="0" tIns="7200" rIns="0" bIns="0" rtlCol="0">
            <a:spAutoFit/>
          </a:bodyPr>
          <a:lstStyle/>
          <a:p>
            <a:pPr marL="7200">
              <a:spcBef>
                <a:spcPts val="57"/>
              </a:spcBef>
            </a:pPr>
            <a:r>
              <a:rPr sz="1020" dirty="0">
                <a:solidFill>
                  <a:srgbClr val="F1F1F1"/>
                </a:solidFill>
                <a:latin typeface="Calibri"/>
                <a:cs typeface="Calibri"/>
              </a:rPr>
              <a:t>Log </a:t>
            </a:r>
            <a:r>
              <a:rPr sz="1020" spc="3" dirty="0">
                <a:solidFill>
                  <a:srgbClr val="F1F1F1"/>
                </a:solidFill>
                <a:latin typeface="Calibri"/>
                <a:cs typeface="Calibri"/>
              </a:rPr>
              <a:t>Analytics</a:t>
            </a:r>
            <a:r>
              <a:rPr sz="1020" spc="-102" dirty="0">
                <a:solidFill>
                  <a:srgbClr val="F1F1F1"/>
                </a:solidFill>
                <a:latin typeface="Calibri"/>
                <a:cs typeface="Calibri"/>
              </a:rPr>
              <a:t> </a:t>
            </a:r>
            <a:r>
              <a:rPr sz="1020" spc="-3" dirty="0">
                <a:solidFill>
                  <a:srgbClr val="F1F1F1"/>
                </a:solidFill>
                <a:latin typeface="Calibri"/>
                <a:cs typeface="Calibri"/>
              </a:rPr>
              <a:t>Workspace</a:t>
            </a:r>
            <a:endParaRPr sz="1020">
              <a:latin typeface="Calibri"/>
              <a:cs typeface="Calibri"/>
            </a:endParaRPr>
          </a:p>
        </p:txBody>
      </p:sp>
      <p:sp>
        <p:nvSpPr>
          <p:cNvPr id="19" name="object 19"/>
          <p:cNvSpPr/>
          <p:nvPr/>
        </p:nvSpPr>
        <p:spPr>
          <a:xfrm>
            <a:off x="4996248" y="4895769"/>
            <a:ext cx="1150200" cy="442800"/>
          </a:xfrm>
          <a:prstGeom prst="rect">
            <a:avLst/>
          </a:prstGeom>
          <a:blipFill>
            <a:blip r:embed="rId9" cstate="print"/>
            <a:stretch>
              <a:fillRect/>
            </a:stretch>
          </a:blipFill>
        </p:spPr>
        <p:txBody>
          <a:bodyPr wrap="square" lIns="0" tIns="0" rIns="0" bIns="0" rtlCol="0"/>
          <a:lstStyle/>
          <a:p>
            <a:endParaRPr sz="1020"/>
          </a:p>
        </p:txBody>
      </p:sp>
      <p:sp>
        <p:nvSpPr>
          <p:cNvPr id="20" name="object 20"/>
          <p:cNvSpPr/>
          <p:nvPr/>
        </p:nvSpPr>
        <p:spPr>
          <a:xfrm>
            <a:off x="5019648" y="4920464"/>
            <a:ext cx="1073159" cy="362880"/>
          </a:xfrm>
          <a:prstGeom prst="rect">
            <a:avLst/>
          </a:prstGeom>
          <a:blipFill>
            <a:blip r:embed="rId10" cstate="print"/>
            <a:stretch>
              <a:fillRect/>
            </a:stretch>
          </a:blipFill>
        </p:spPr>
        <p:txBody>
          <a:bodyPr wrap="square" lIns="0" tIns="0" rIns="0" bIns="0" rtlCol="0"/>
          <a:lstStyle/>
          <a:p>
            <a:endParaRPr sz="1020"/>
          </a:p>
        </p:txBody>
      </p:sp>
      <p:sp>
        <p:nvSpPr>
          <p:cNvPr id="21" name="object 21"/>
          <p:cNvSpPr txBox="1"/>
          <p:nvPr/>
        </p:nvSpPr>
        <p:spPr>
          <a:xfrm>
            <a:off x="5019648" y="5007873"/>
            <a:ext cx="1073160" cy="164236"/>
          </a:xfrm>
          <a:prstGeom prst="rect">
            <a:avLst/>
          </a:prstGeom>
        </p:spPr>
        <p:txBody>
          <a:bodyPr vert="horz" wrap="square" lIns="0" tIns="7200" rIns="0" bIns="0" rtlCol="0">
            <a:spAutoFit/>
          </a:bodyPr>
          <a:lstStyle/>
          <a:p>
            <a:pPr marL="302384">
              <a:spcBef>
                <a:spcPts val="57"/>
              </a:spcBef>
            </a:pPr>
            <a:r>
              <a:rPr sz="1020" spc="-3" dirty="0">
                <a:solidFill>
                  <a:srgbClr val="F1F1F1"/>
                </a:solidFill>
                <a:latin typeface="Calibri"/>
                <a:cs typeface="Calibri"/>
              </a:rPr>
              <a:t>Playbooks</a:t>
            </a:r>
            <a:endParaRPr sz="1020">
              <a:latin typeface="Calibri"/>
              <a:cs typeface="Calibri"/>
            </a:endParaRPr>
          </a:p>
        </p:txBody>
      </p:sp>
      <p:sp>
        <p:nvSpPr>
          <p:cNvPr id="22" name="object 22"/>
          <p:cNvSpPr/>
          <p:nvPr/>
        </p:nvSpPr>
        <p:spPr>
          <a:xfrm>
            <a:off x="6259848" y="4895769"/>
            <a:ext cx="1150200" cy="442800"/>
          </a:xfrm>
          <a:prstGeom prst="rect">
            <a:avLst/>
          </a:prstGeom>
          <a:blipFill>
            <a:blip r:embed="rId11" cstate="print"/>
            <a:stretch>
              <a:fillRect/>
            </a:stretch>
          </a:blipFill>
        </p:spPr>
        <p:txBody>
          <a:bodyPr wrap="square" lIns="0" tIns="0" rIns="0" bIns="0" rtlCol="0"/>
          <a:lstStyle/>
          <a:p>
            <a:endParaRPr sz="1020"/>
          </a:p>
        </p:txBody>
      </p:sp>
      <p:sp>
        <p:nvSpPr>
          <p:cNvPr id="23" name="object 23"/>
          <p:cNvSpPr/>
          <p:nvPr/>
        </p:nvSpPr>
        <p:spPr>
          <a:xfrm>
            <a:off x="6284688" y="4920464"/>
            <a:ext cx="1073159" cy="362880"/>
          </a:xfrm>
          <a:prstGeom prst="rect">
            <a:avLst/>
          </a:prstGeom>
          <a:blipFill>
            <a:blip r:embed="rId12" cstate="print"/>
            <a:stretch>
              <a:fillRect/>
            </a:stretch>
          </a:blipFill>
        </p:spPr>
        <p:txBody>
          <a:bodyPr wrap="square" lIns="0" tIns="0" rIns="0" bIns="0" rtlCol="0"/>
          <a:lstStyle/>
          <a:p>
            <a:endParaRPr sz="1020"/>
          </a:p>
        </p:txBody>
      </p:sp>
      <p:sp>
        <p:nvSpPr>
          <p:cNvPr id="24" name="object 24"/>
          <p:cNvSpPr txBox="1"/>
          <p:nvPr/>
        </p:nvSpPr>
        <p:spPr>
          <a:xfrm>
            <a:off x="6581543" y="5007873"/>
            <a:ext cx="572400" cy="164236"/>
          </a:xfrm>
          <a:prstGeom prst="rect">
            <a:avLst/>
          </a:prstGeom>
        </p:spPr>
        <p:txBody>
          <a:bodyPr vert="horz" wrap="square" lIns="0" tIns="7200" rIns="0" bIns="0" rtlCol="0">
            <a:spAutoFit/>
          </a:bodyPr>
          <a:lstStyle/>
          <a:p>
            <a:pPr marL="7200">
              <a:spcBef>
                <a:spcPts val="57"/>
              </a:spcBef>
            </a:pPr>
            <a:r>
              <a:rPr sz="1020" dirty="0">
                <a:solidFill>
                  <a:srgbClr val="F1F1F1"/>
                </a:solidFill>
                <a:latin typeface="Calibri"/>
                <a:cs typeface="Calibri"/>
              </a:rPr>
              <a:t>Logic</a:t>
            </a:r>
            <a:r>
              <a:rPr sz="1020" spc="-60" dirty="0">
                <a:solidFill>
                  <a:srgbClr val="F1F1F1"/>
                </a:solidFill>
                <a:latin typeface="Calibri"/>
                <a:cs typeface="Calibri"/>
              </a:rPr>
              <a:t> </a:t>
            </a:r>
            <a:r>
              <a:rPr sz="1020" spc="-3" dirty="0">
                <a:solidFill>
                  <a:srgbClr val="F1F1F1"/>
                </a:solidFill>
                <a:latin typeface="Calibri"/>
                <a:cs typeface="Calibri"/>
              </a:rPr>
              <a:t>Apps</a:t>
            </a:r>
            <a:endParaRPr sz="1020">
              <a:latin typeface="Calibri"/>
              <a:cs typeface="Calibri"/>
            </a:endParaRPr>
          </a:p>
        </p:txBody>
      </p:sp>
      <p:sp>
        <p:nvSpPr>
          <p:cNvPr id="25" name="object 25"/>
          <p:cNvSpPr/>
          <p:nvPr/>
        </p:nvSpPr>
        <p:spPr>
          <a:xfrm>
            <a:off x="4423848" y="3632169"/>
            <a:ext cx="2910600" cy="378000"/>
          </a:xfrm>
          <a:prstGeom prst="rect">
            <a:avLst/>
          </a:prstGeom>
          <a:blipFill>
            <a:blip r:embed="rId13" cstate="print"/>
            <a:stretch>
              <a:fillRect/>
            </a:stretch>
          </a:blipFill>
        </p:spPr>
        <p:txBody>
          <a:bodyPr wrap="square" lIns="0" tIns="0" rIns="0" bIns="0" rtlCol="0"/>
          <a:lstStyle/>
          <a:p>
            <a:endParaRPr sz="1020"/>
          </a:p>
        </p:txBody>
      </p:sp>
      <p:sp>
        <p:nvSpPr>
          <p:cNvPr id="26" name="object 26"/>
          <p:cNvSpPr/>
          <p:nvPr/>
        </p:nvSpPr>
        <p:spPr>
          <a:xfrm>
            <a:off x="4446240" y="3656864"/>
            <a:ext cx="2835288" cy="300528"/>
          </a:xfrm>
          <a:prstGeom prst="rect">
            <a:avLst/>
          </a:prstGeom>
          <a:blipFill>
            <a:blip r:embed="rId14" cstate="print"/>
            <a:stretch>
              <a:fillRect/>
            </a:stretch>
          </a:blipFill>
        </p:spPr>
        <p:txBody>
          <a:bodyPr wrap="square" lIns="0" tIns="0" rIns="0" bIns="0" rtlCol="0"/>
          <a:lstStyle/>
          <a:p>
            <a:endParaRPr sz="1020"/>
          </a:p>
        </p:txBody>
      </p:sp>
      <p:sp>
        <p:nvSpPr>
          <p:cNvPr id="27" name="object 27"/>
          <p:cNvSpPr txBox="1"/>
          <p:nvPr/>
        </p:nvSpPr>
        <p:spPr>
          <a:xfrm>
            <a:off x="5488224" y="3712089"/>
            <a:ext cx="758880" cy="164236"/>
          </a:xfrm>
          <a:prstGeom prst="rect">
            <a:avLst/>
          </a:prstGeom>
        </p:spPr>
        <p:txBody>
          <a:bodyPr vert="horz" wrap="square" lIns="0" tIns="7200" rIns="0" bIns="0" rtlCol="0">
            <a:spAutoFit/>
          </a:bodyPr>
          <a:lstStyle/>
          <a:p>
            <a:pPr marL="7200">
              <a:spcBef>
                <a:spcPts val="57"/>
              </a:spcBef>
            </a:pPr>
            <a:r>
              <a:rPr sz="1020" spc="-3" dirty="0">
                <a:solidFill>
                  <a:srgbClr val="F1F1F1"/>
                </a:solidFill>
                <a:latin typeface="Calibri"/>
                <a:cs typeface="Calibri"/>
              </a:rPr>
              <a:t>Logs </a:t>
            </a:r>
            <a:r>
              <a:rPr sz="1020" dirty="0">
                <a:solidFill>
                  <a:srgbClr val="F1F1F1"/>
                </a:solidFill>
                <a:latin typeface="Calibri"/>
                <a:cs typeface="Calibri"/>
              </a:rPr>
              <a:t>/</a:t>
            </a:r>
            <a:r>
              <a:rPr sz="1020" spc="-34" dirty="0">
                <a:solidFill>
                  <a:srgbClr val="F1F1F1"/>
                </a:solidFill>
                <a:latin typeface="Calibri"/>
                <a:cs typeface="Calibri"/>
              </a:rPr>
              <a:t> </a:t>
            </a:r>
            <a:r>
              <a:rPr sz="1020" dirty="0">
                <a:solidFill>
                  <a:srgbClr val="F1F1F1"/>
                </a:solidFill>
                <a:latin typeface="Calibri"/>
                <a:cs typeface="Calibri"/>
              </a:rPr>
              <a:t>Metrics</a:t>
            </a:r>
            <a:endParaRPr sz="1020">
              <a:latin typeface="Calibri"/>
              <a:cs typeface="Calibri"/>
            </a:endParaRPr>
          </a:p>
        </p:txBody>
      </p:sp>
      <p:sp>
        <p:nvSpPr>
          <p:cNvPr id="28" name="object 28"/>
          <p:cNvSpPr/>
          <p:nvPr/>
        </p:nvSpPr>
        <p:spPr>
          <a:xfrm>
            <a:off x="7043135" y="3388881"/>
            <a:ext cx="186912" cy="186983"/>
          </a:xfrm>
          <a:prstGeom prst="rect">
            <a:avLst/>
          </a:prstGeom>
          <a:blipFill>
            <a:blip r:embed="rId15" cstate="print"/>
            <a:stretch>
              <a:fillRect/>
            </a:stretch>
          </a:blipFill>
        </p:spPr>
        <p:txBody>
          <a:bodyPr wrap="square" lIns="0" tIns="0" rIns="0" bIns="0" rtlCol="0"/>
          <a:lstStyle/>
          <a:p>
            <a:endParaRPr sz="1020"/>
          </a:p>
        </p:txBody>
      </p:sp>
      <p:sp>
        <p:nvSpPr>
          <p:cNvPr id="29" name="object 29"/>
          <p:cNvSpPr/>
          <p:nvPr/>
        </p:nvSpPr>
        <p:spPr>
          <a:xfrm>
            <a:off x="6419324" y="5016847"/>
            <a:ext cx="159480" cy="158760"/>
          </a:xfrm>
          <a:custGeom>
            <a:avLst/>
            <a:gdLst/>
            <a:ahLst/>
            <a:cxnLst/>
            <a:rect l="l" t="t" r="r" b="b"/>
            <a:pathLst>
              <a:path w="281304" h="280034">
                <a:moveTo>
                  <a:pt x="768" y="34335"/>
                </a:moveTo>
                <a:lnTo>
                  <a:pt x="387" y="35732"/>
                </a:lnTo>
                <a:lnTo>
                  <a:pt x="74" y="59862"/>
                </a:lnTo>
                <a:lnTo>
                  <a:pt x="0" y="189783"/>
                </a:lnTo>
                <a:lnTo>
                  <a:pt x="249" y="252843"/>
                </a:lnTo>
                <a:lnTo>
                  <a:pt x="641" y="278302"/>
                </a:lnTo>
                <a:lnTo>
                  <a:pt x="3195" y="279036"/>
                </a:lnTo>
                <a:lnTo>
                  <a:pt x="17167" y="279413"/>
                </a:lnTo>
                <a:lnTo>
                  <a:pt x="122942" y="279572"/>
                </a:lnTo>
                <a:lnTo>
                  <a:pt x="192361" y="279552"/>
                </a:lnTo>
                <a:lnTo>
                  <a:pt x="242618" y="279036"/>
                </a:lnTo>
                <a:lnTo>
                  <a:pt x="245845" y="228074"/>
                </a:lnTo>
                <a:lnTo>
                  <a:pt x="122942" y="228074"/>
                </a:lnTo>
                <a:lnTo>
                  <a:pt x="74682" y="227836"/>
                </a:lnTo>
                <a:lnTo>
                  <a:pt x="52330" y="227121"/>
                </a:lnTo>
                <a:lnTo>
                  <a:pt x="51945" y="222978"/>
                </a:lnTo>
                <a:lnTo>
                  <a:pt x="51727" y="210643"/>
                </a:lnTo>
                <a:lnTo>
                  <a:pt x="51853" y="112694"/>
                </a:lnTo>
                <a:lnTo>
                  <a:pt x="51949" y="86151"/>
                </a:lnTo>
                <a:lnTo>
                  <a:pt x="121162" y="85486"/>
                </a:lnTo>
                <a:lnTo>
                  <a:pt x="124085" y="85389"/>
                </a:lnTo>
                <a:lnTo>
                  <a:pt x="123958" y="34589"/>
                </a:lnTo>
                <a:lnTo>
                  <a:pt x="768" y="34335"/>
                </a:lnTo>
                <a:close/>
              </a:path>
              <a:path w="281304" h="280034">
                <a:moveTo>
                  <a:pt x="245116" y="155366"/>
                </a:moveTo>
                <a:lnTo>
                  <a:pt x="194570" y="155620"/>
                </a:lnTo>
                <a:lnTo>
                  <a:pt x="194447" y="189783"/>
                </a:lnTo>
                <a:lnTo>
                  <a:pt x="194322" y="206994"/>
                </a:lnTo>
                <a:lnTo>
                  <a:pt x="122942" y="228074"/>
                </a:lnTo>
                <a:lnTo>
                  <a:pt x="245845" y="228074"/>
                </a:lnTo>
                <a:lnTo>
                  <a:pt x="245832" y="176700"/>
                </a:lnTo>
                <a:lnTo>
                  <a:pt x="245497" y="156763"/>
                </a:lnTo>
                <a:lnTo>
                  <a:pt x="245116" y="155366"/>
                </a:lnTo>
                <a:close/>
              </a:path>
              <a:path w="281304" h="280034">
                <a:moveTo>
                  <a:pt x="122942" y="112694"/>
                </a:moveTo>
                <a:lnTo>
                  <a:pt x="102257" y="112710"/>
                </a:lnTo>
                <a:lnTo>
                  <a:pt x="90525" y="112821"/>
                </a:lnTo>
                <a:lnTo>
                  <a:pt x="85223" y="113123"/>
                </a:lnTo>
                <a:lnTo>
                  <a:pt x="83826" y="113710"/>
                </a:lnTo>
                <a:lnTo>
                  <a:pt x="83437" y="126150"/>
                </a:lnTo>
                <a:lnTo>
                  <a:pt x="83425" y="156763"/>
                </a:lnTo>
                <a:lnTo>
                  <a:pt x="83612" y="177557"/>
                </a:lnTo>
                <a:lnTo>
                  <a:pt x="122942" y="191053"/>
                </a:lnTo>
                <a:lnTo>
                  <a:pt x="144550" y="191015"/>
                </a:lnTo>
                <a:lnTo>
                  <a:pt x="162394" y="156763"/>
                </a:lnTo>
                <a:lnTo>
                  <a:pt x="162278" y="121903"/>
                </a:lnTo>
                <a:lnTo>
                  <a:pt x="162058" y="113710"/>
                </a:lnTo>
                <a:lnTo>
                  <a:pt x="160661" y="113123"/>
                </a:lnTo>
                <a:lnTo>
                  <a:pt x="155359" y="112821"/>
                </a:lnTo>
                <a:lnTo>
                  <a:pt x="122942" y="112694"/>
                </a:lnTo>
                <a:close/>
              </a:path>
              <a:path w="281304" h="280034">
                <a:moveTo>
                  <a:pt x="252252" y="0"/>
                </a:moveTo>
                <a:lnTo>
                  <a:pt x="178568" y="172"/>
                </a:lnTo>
                <a:lnTo>
                  <a:pt x="178568" y="51099"/>
                </a:lnTo>
                <a:lnTo>
                  <a:pt x="228606" y="51480"/>
                </a:lnTo>
                <a:lnTo>
                  <a:pt x="228639" y="85389"/>
                </a:lnTo>
                <a:lnTo>
                  <a:pt x="236480" y="104312"/>
                </a:lnTo>
                <a:lnTo>
                  <a:pt x="254514" y="104312"/>
                </a:lnTo>
                <a:lnTo>
                  <a:pt x="280836" y="85389"/>
                </a:lnTo>
                <a:lnTo>
                  <a:pt x="280771" y="10777"/>
                </a:lnTo>
                <a:lnTo>
                  <a:pt x="280501" y="2962"/>
                </a:lnTo>
                <a:lnTo>
                  <a:pt x="280041" y="553"/>
                </a:lnTo>
                <a:lnTo>
                  <a:pt x="276938" y="242"/>
                </a:lnTo>
                <a:lnTo>
                  <a:pt x="267976" y="61"/>
                </a:lnTo>
                <a:lnTo>
                  <a:pt x="252252" y="0"/>
                </a:lnTo>
                <a:close/>
              </a:path>
            </a:pathLst>
          </a:custGeom>
          <a:solidFill>
            <a:srgbClr val="9FD2DF"/>
          </a:solidFill>
        </p:spPr>
        <p:txBody>
          <a:bodyPr wrap="square" lIns="0" tIns="0" rIns="0" bIns="0" rtlCol="0"/>
          <a:lstStyle/>
          <a:p>
            <a:endParaRPr sz="1020"/>
          </a:p>
        </p:txBody>
      </p:sp>
      <p:sp>
        <p:nvSpPr>
          <p:cNvPr id="30" name="object 30"/>
          <p:cNvSpPr/>
          <p:nvPr/>
        </p:nvSpPr>
        <p:spPr>
          <a:xfrm>
            <a:off x="6420075" y="5174409"/>
            <a:ext cx="138240" cy="0"/>
          </a:xfrm>
          <a:custGeom>
            <a:avLst/>
            <a:gdLst/>
            <a:ahLst/>
            <a:cxnLst/>
            <a:rect l="l" t="t" r="r" b="b"/>
            <a:pathLst>
              <a:path w="243840">
                <a:moveTo>
                  <a:pt x="0" y="0"/>
                </a:moveTo>
                <a:lnTo>
                  <a:pt x="243303" y="0"/>
                </a:lnTo>
              </a:path>
            </a:pathLst>
          </a:custGeom>
          <a:ln w="3175">
            <a:solidFill>
              <a:srgbClr val="B4B4B4"/>
            </a:solidFill>
          </a:ln>
        </p:spPr>
        <p:txBody>
          <a:bodyPr wrap="square" lIns="0" tIns="0" rIns="0" bIns="0" rtlCol="0"/>
          <a:lstStyle/>
          <a:p>
            <a:endParaRPr sz="1020"/>
          </a:p>
        </p:txBody>
      </p:sp>
      <p:sp>
        <p:nvSpPr>
          <p:cNvPr id="31" name="object 31"/>
          <p:cNvSpPr/>
          <p:nvPr/>
        </p:nvSpPr>
        <p:spPr>
          <a:xfrm>
            <a:off x="6419952" y="5172609"/>
            <a:ext cx="138240" cy="0"/>
          </a:xfrm>
          <a:custGeom>
            <a:avLst/>
            <a:gdLst/>
            <a:ahLst/>
            <a:cxnLst/>
            <a:rect l="l" t="t" r="r" b="b"/>
            <a:pathLst>
              <a:path w="243840">
                <a:moveTo>
                  <a:pt x="0" y="0"/>
                </a:moveTo>
                <a:lnTo>
                  <a:pt x="243787" y="0"/>
                </a:lnTo>
              </a:path>
            </a:pathLst>
          </a:custGeom>
          <a:ln w="3809">
            <a:solidFill>
              <a:srgbClr val="B4B4B4"/>
            </a:solidFill>
          </a:ln>
        </p:spPr>
        <p:txBody>
          <a:bodyPr wrap="square" lIns="0" tIns="0" rIns="0" bIns="0" rtlCol="0"/>
          <a:lstStyle/>
          <a:p>
            <a:endParaRPr sz="1020"/>
          </a:p>
        </p:txBody>
      </p:sp>
      <p:sp>
        <p:nvSpPr>
          <p:cNvPr id="32" name="object 32"/>
          <p:cNvSpPr/>
          <p:nvPr/>
        </p:nvSpPr>
        <p:spPr>
          <a:xfrm>
            <a:off x="6419878" y="5169728"/>
            <a:ext cx="138600" cy="0"/>
          </a:xfrm>
          <a:custGeom>
            <a:avLst/>
            <a:gdLst/>
            <a:ahLst/>
            <a:cxnLst/>
            <a:rect l="l" t="t" r="r" b="b"/>
            <a:pathLst>
              <a:path w="244475">
                <a:moveTo>
                  <a:pt x="0" y="0"/>
                </a:moveTo>
                <a:lnTo>
                  <a:pt x="244032" y="0"/>
                </a:lnTo>
              </a:path>
            </a:pathLst>
          </a:custGeom>
          <a:ln w="6350">
            <a:solidFill>
              <a:srgbClr val="B4B4B4"/>
            </a:solidFill>
          </a:ln>
        </p:spPr>
        <p:txBody>
          <a:bodyPr wrap="square" lIns="0" tIns="0" rIns="0" bIns="0" rtlCol="0"/>
          <a:lstStyle/>
          <a:p>
            <a:endParaRPr sz="1020"/>
          </a:p>
        </p:txBody>
      </p:sp>
      <p:sp>
        <p:nvSpPr>
          <p:cNvPr id="33" name="object 33"/>
          <p:cNvSpPr/>
          <p:nvPr/>
        </p:nvSpPr>
        <p:spPr>
          <a:xfrm>
            <a:off x="6419816" y="5160728"/>
            <a:ext cx="138600" cy="7200"/>
          </a:xfrm>
          <a:custGeom>
            <a:avLst/>
            <a:gdLst/>
            <a:ahLst/>
            <a:cxnLst/>
            <a:rect l="l" t="t" r="r" b="b"/>
            <a:pathLst>
              <a:path w="244475" h="12700">
                <a:moveTo>
                  <a:pt x="0" y="12700"/>
                </a:moveTo>
                <a:lnTo>
                  <a:pt x="244222" y="12700"/>
                </a:lnTo>
                <a:lnTo>
                  <a:pt x="244222" y="0"/>
                </a:lnTo>
                <a:lnTo>
                  <a:pt x="0" y="0"/>
                </a:lnTo>
                <a:lnTo>
                  <a:pt x="0" y="12700"/>
                </a:lnTo>
                <a:close/>
              </a:path>
            </a:pathLst>
          </a:custGeom>
          <a:solidFill>
            <a:srgbClr val="B4B4B4"/>
          </a:solidFill>
        </p:spPr>
        <p:txBody>
          <a:bodyPr wrap="square" lIns="0" tIns="0" rIns="0" bIns="0" rtlCol="0"/>
          <a:lstStyle/>
          <a:p>
            <a:endParaRPr sz="1020"/>
          </a:p>
        </p:txBody>
      </p:sp>
      <p:sp>
        <p:nvSpPr>
          <p:cNvPr id="34" name="object 34"/>
          <p:cNvSpPr/>
          <p:nvPr/>
        </p:nvSpPr>
        <p:spPr>
          <a:xfrm>
            <a:off x="6419781" y="5145609"/>
            <a:ext cx="138600" cy="15120"/>
          </a:xfrm>
          <a:custGeom>
            <a:avLst/>
            <a:gdLst/>
            <a:ahLst/>
            <a:cxnLst/>
            <a:rect l="l" t="t" r="r" b="b"/>
            <a:pathLst>
              <a:path w="244475" h="26670">
                <a:moveTo>
                  <a:pt x="0" y="26669"/>
                </a:moveTo>
                <a:lnTo>
                  <a:pt x="244304" y="26669"/>
                </a:lnTo>
                <a:lnTo>
                  <a:pt x="244304" y="0"/>
                </a:lnTo>
                <a:lnTo>
                  <a:pt x="0" y="0"/>
                </a:lnTo>
                <a:lnTo>
                  <a:pt x="0" y="26669"/>
                </a:lnTo>
                <a:close/>
              </a:path>
            </a:pathLst>
          </a:custGeom>
          <a:solidFill>
            <a:srgbClr val="B4B4B4"/>
          </a:solidFill>
        </p:spPr>
        <p:txBody>
          <a:bodyPr wrap="square" lIns="0" tIns="0" rIns="0" bIns="0" rtlCol="0"/>
          <a:lstStyle/>
          <a:p>
            <a:endParaRPr sz="1020"/>
          </a:p>
        </p:txBody>
      </p:sp>
      <p:sp>
        <p:nvSpPr>
          <p:cNvPr id="35" name="object 35"/>
          <p:cNvSpPr/>
          <p:nvPr/>
        </p:nvSpPr>
        <p:spPr>
          <a:xfrm>
            <a:off x="6419802" y="5065688"/>
            <a:ext cx="29160" cy="79920"/>
          </a:xfrm>
          <a:custGeom>
            <a:avLst/>
            <a:gdLst/>
            <a:ahLst/>
            <a:cxnLst/>
            <a:rect l="l" t="t" r="r" b="b"/>
            <a:pathLst>
              <a:path w="51434" h="140970">
                <a:moveTo>
                  <a:pt x="0" y="140970"/>
                </a:moveTo>
                <a:lnTo>
                  <a:pt x="51106" y="140970"/>
                </a:lnTo>
                <a:lnTo>
                  <a:pt x="51106" y="0"/>
                </a:lnTo>
                <a:lnTo>
                  <a:pt x="0" y="0"/>
                </a:lnTo>
                <a:lnTo>
                  <a:pt x="0" y="140970"/>
                </a:lnTo>
                <a:close/>
              </a:path>
            </a:pathLst>
          </a:custGeom>
          <a:solidFill>
            <a:srgbClr val="B4B4B4"/>
          </a:solidFill>
        </p:spPr>
        <p:txBody>
          <a:bodyPr wrap="square" lIns="0" tIns="0" rIns="0" bIns="0" rtlCol="0"/>
          <a:lstStyle/>
          <a:p>
            <a:endParaRPr sz="1020"/>
          </a:p>
        </p:txBody>
      </p:sp>
      <p:sp>
        <p:nvSpPr>
          <p:cNvPr id="36" name="object 36"/>
          <p:cNvSpPr/>
          <p:nvPr/>
        </p:nvSpPr>
        <p:spPr>
          <a:xfrm>
            <a:off x="6419819" y="5064969"/>
            <a:ext cx="37440" cy="720"/>
          </a:xfrm>
          <a:custGeom>
            <a:avLst/>
            <a:gdLst/>
            <a:ahLst/>
            <a:cxnLst/>
            <a:rect l="l" t="t" r="r" b="b"/>
            <a:pathLst>
              <a:path w="66040" h="1270">
                <a:moveTo>
                  <a:pt x="0" y="1269"/>
                </a:moveTo>
                <a:lnTo>
                  <a:pt x="65477" y="1269"/>
                </a:lnTo>
                <a:lnTo>
                  <a:pt x="65477" y="0"/>
                </a:lnTo>
                <a:lnTo>
                  <a:pt x="0" y="0"/>
                </a:lnTo>
                <a:lnTo>
                  <a:pt x="0" y="1269"/>
                </a:lnTo>
                <a:close/>
              </a:path>
            </a:pathLst>
          </a:custGeom>
          <a:solidFill>
            <a:srgbClr val="B4B4B4"/>
          </a:solidFill>
        </p:spPr>
        <p:txBody>
          <a:bodyPr wrap="square" lIns="0" tIns="0" rIns="0" bIns="0" rtlCol="0"/>
          <a:lstStyle/>
          <a:p>
            <a:endParaRPr sz="1020"/>
          </a:p>
        </p:txBody>
      </p:sp>
      <p:sp>
        <p:nvSpPr>
          <p:cNvPr id="37" name="object 37"/>
          <p:cNvSpPr/>
          <p:nvPr/>
        </p:nvSpPr>
        <p:spPr>
          <a:xfrm>
            <a:off x="6419826" y="5036169"/>
            <a:ext cx="69839" cy="28800"/>
          </a:xfrm>
          <a:custGeom>
            <a:avLst/>
            <a:gdLst/>
            <a:ahLst/>
            <a:cxnLst/>
            <a:rect l="l" t="t" r="r" b="b"/>
            <a:pathLst>
              <a:path w="123190" h="50800">
                <a:moveTo>
                  <a:pt x="0" y="50800"/>
                </a:moveTo>
                <a:lnTo>
                  <a:pt x="123073" y="50800"/>
                </a:lnTo>
                <a:lnTo>
                  <a:pt x="123073" y="0"/>
                </a:lnTo>
                <a:lnTo>
                  <a:pt x="0" y="0"/>
                </a:lnTo>
                <a:lnTo>
                  <a:pt x="0" y="50800"/>
                </a:lnTo>
                <a:close/>
              </a:path>
            </a:pathLst>
          </a:custGeom>
          <a:solidFill>
            <a:srgbClr val="B4B4B4"/>
          </a:solidFill>
        </p:spPr>
        <p:txBody>
          <a:bodyPr wrap="square" lIns="0" tIns="0" rIns="0" bIns="0" rtlCol="0"/>
          <a:lstStyle/>
          <a:p>
            <a:endParaRPr sz="1020"/>
          </a:p>
        </p:txBody>
      </p:sp>
      <p:sp>
        <p:nvSpPr>
          <p:cNvPr id="38" name="object 38"/>
          <p:cNvSpPr/>
          <p:nvPr/>
        </p:nvSpPr>
        <p:spPr>
          <a:xfrm>
            <a:off x="6529382" y="5125449"/>
            <a:ext cx="29160" cy="20160"/>
          </a:xfrm>
          <a:custGeom>
            <a:avLst/>
            <a:gdLst/>
            <a:ahLst/>
            <a:cxnLst/>
            <a:rect l="l" t="t" r="r" b="b"/>
            <a:pathLst>
              <a:path w="51434" h="35559">
                <a:moveTo>
                  <a:pt x="0" y="35560"/>
                </a:moveTo>
                <a:lnTo>
                  <a:pt x="50960" y="35560"/>
                </a:lnTo>
                <a:lnTo>
                  <a:pt x="50960" y="0"/>
                </a:lnTo>
                <a:lnTo>
                  <a:pt x="0" y="0"/>
                </a:lnTo>
                <a:lnTo>
                  <a:pt x="0" y="35560"/>
                </a:lnTo>
                <a:close/>
              </a:path>
            </a:pathLst>
          </a:custGeom>
          <a:solidFill>
            <a:srgbClr val="B4B4B4"/>
          </a:solidFill>
        </p:spPr>
        <p:txBody>
          <a:bodyPr wrap="square" lIns="0" tIns="0" rIns="0" bIns="0" rtlCol="0"/>
          <a:lstStyle/>
          <a:p>
            <a:endParaRPr sz="1020"/>
          </a:p>
        </p:txBody>
      </p:sp>
      <p:sp>
        <p:nvSpPr>
          <p:cNvPr id="39" name="object 39"/>
          <p:cNvSpPr/>
          <p:nvPr/>
        </p:nvSpPr>
        <p:spPr>
          <a:xfrm>
            <a:off x="6529559" y="5105288"/>
            <a:ext cx="28800" cy="20160"/>
          </a:xfrm>
          <a:custGeom>
            <a:avLst/>
            <a:gdLst/>
            <a:ahLst/>
            <a:cxnLst/>
            <a:rect l="l" t="t" r="r" b="b"/>
            <a:pathLst>
              <a:path w="50800" h="35559">
                <a:moveTo>
                  <a:pt x="0" y="35560"/>
                </a:moveTo>
                <a:lnTo>
                  <a:pt x="50580" y="35560"/>
                </a:lnTo>
                <a:lnTo>
                  <a:pt x="50580" y="0"/>
                </a:lnTo>
                <a:lnTo>
                  <a:pt x="0" y="0"/>
                </a:lnTo>
                <a:lnTo>
                  <a:pt x="0" y="35560"/>
                </a:lnTo>
                <a:close/>
              </a:path>
            </a:pathLst>
          </a:custGeom>
          <a:solidFill>
            <a:srgbClr val="B4B4B4"/>
          </a:solidFill>
        </p:spPr>
        <p:txBody>
          <a:bodyPr wrap="square" lIns="0" tIns="0" rIns="0" bIns="0" rtlCol="0"/>
          <a:lstStyle/>
          <a:p>
            <a:endParaRPr sz="1020"/>
          </a:p>
        </p:txBody>
      </p:sp>
      <p:sp>
        <p:nvSpPr>
          <p:cNvPr id="40" name="object 40"/>
          <p:cNvSpPr/>
          <p:nvPr/>
        </p:nvSpPr>
        <p:spPr>
          <a:xfrm>
            <a:off x="6467418" y="5085128"/>
            <a:ext cx="43560" cy="6480"/>
          </a:xfrm>
          <a:custGeom>
            <a:avLst/>
            <a:gdLst/>
            <a:ahLst/>
            <a:cxnLst/>
            <a:rect l="l" t="t" r="r" b="b"/>
            <a:pathLst>
              <a:path w="76834" h="11429">
                <a:moveTo>
                  <a:pt x="0" y="11430"/>
                </a:moveTo>
                <a:lnTo>
                  <a:pt x="76236" y="11430"/>
                </a:lnTo>
                <a:lnTo>
                  <a:pt x="76236" y="0"/>
                </a:lnTo>
                <a:lnTo>
                  <a:pt x="0" y="0"/>
                </a:lnTo>
                <a:lnTo>
                  <a:pt x="0" y="11430"/>
                </a:lnTo>
                <a:close/>
              </a:path>
            </a:pathLst>
          </a:custGeom>
          <a:solidFill>
            <a:srgbClr val="B4B4B4"/>
          </a:solidFill>
        </p:spPr>
        <p:txBody>
          <a:bodyPr wrap="square" lIns="0" tIns="0" rIns="0" bIns="0" rtlCol="0"/>
          <a:lstStyle/>
          <a:p>
            <a:endParaRPr sz="1020"/>
          </a:p>
        </p:txBody>
      </p:sp>
      <p:sp>
        <p:nvSpPr>
          <p:cNvPr id="41" name="object 41"/>
          <p:cNvSpPr/>
          <p:nvPr/>
        </p:nvSpPr>
        <p:spPr>
          <a:xfrm>
            <a:off x="6467500" y="5082249"/>
            <a:ext cx="43200" cy="2880"/>
          </a:xfrm>
          <a:custGeom>
            <a:avLst/>
            <a:gdLst/>
            <a:ahLst/>
            <a:cxnLst/>
            <a:rect l="l" t="t" r="r" b="b"/>
            <a:pathLst>
              <a:path w="76200" h="5079">
                <a:moveTo>
                  <a:pt x="0" y="5080"/>
                </a:moveTo>
                <a:lnTo>
                  <a:pt x="75881" y="5080"/>
                </a:lnTo>
                <a:lnTo>
                  <a:pt x="75881" y="0"/>
                </a:lnTo>
                <a:lnTo>
                  <a:pt x="0" y="0"/>
                </a:lnTo>
                <a:lnTo>
                  <a:pt x="0" y="5080"/>
                </a:lnTo>
                <a:close/>
              </a:path>
            </a:pathLst>
          </a:custGeom>
          <a:solidFill>
            <a:srgbClr val="B4B4B4"/>
          </a:solidFill>
        </p:spPr>
        <p:txBody>
          <a:bodyPr wrap="square" lIns="0" tIns="0" rIns="0" bIns="0" rtlCol="0"/>
          <a:lstStyle/>
          <a:p>
            <a:endParaRPr sz="1020"/>
          </a:p>
        </p:txBody>
      </p:sp>
      <p:sp>
        <p:nvSpPr>
          <p:cNvPr id="42" name="object 42"/>
          <p:cNvSpPr/>
          <p:nvPr/>
        </p:nvSpPr>
        <p:spPr>
          <a:xfrm>
            <a:off x="6467670" y="5081528"/>
            <a:ext cx="42840" cy="720"/>
          </a:xfrm>
          <a:custGeom>
            <a:avLst/>
            <a:gdLst/>
            <a:ahLst/>
            <a:cxnLst/>
            <a:rect l="l" t="t" r="r" b="b"/>
            <a:pathLst>
              <a:path w="75565" h="1270">
                <a:moveTo>
                  <a:pt x="0" y="1270"/>
                </a:moveTo>
                <a:lnTo>
                  <a:pt x="75290" y="1270"/>
                </a:lnTo>
                <a:lnTo>
                  <a:pt x="75290" y="0"/>
                </a:lnTo>
                <a:lnTo>
                  <a:pt x="0" y="0"/>
                </a:lnTo>
                <a:lnTo>
                  <a:pt x="0" y="1270"/>
                </a:lnTo>
                <a:close/>
              </a:path>
            </a:pathLst>
          </a:custGeom>
          <a:solidFill>
            <a:srgbClr val="B4B4B4"/>
          </a:solidFill>
        </p:spPr>
        <p:txBody>
          <a:bodyPr wrap="square" lIns="0" tIns="0" rIns="0" bIns="0" rtlCol="0"/>
          <a:lstStyle/>
          <a:p>
            <a:endParaRPr sz="1020"/>
          </a:p>
        </p:txBody>
      </p:sp>
      <p:sp>
        <p:nvSpPr>
          <p:cNvPr id="43" name="object 43"/>
          <p:cNvSpPr/>
          <p:nvPr/>
        </p:nvSpPr>
        <p:spPr>
          <a:xfrm>
            <a:off x="6473967" y="5080809"/>
            <a:ext cx="30240" cy="720"/>
          </a:xfrm>
          <a:custGeom>
            <a:avLst/>
            <a:gdLst/>
            <a:ahLst/>
            <a:cxnLst/>
            <a:rect l="l" t="t" r="r" b="b"/>
            <a:pathLst>
              <a:path w="53340" h="1270">
                <a:moveTo>
                  <a:pt x="0" y="1269"/>
                </a:moveTo>
                <a:lnTo>
                  <a:pt x="53114" y="1269"/>
                </a:lnTo>
                <a:lnTo>
                  <a:pt x="53114" y="0"/>
                </a:lnTo>
                <a:lnTo>
                  <a:pt x="0" y="0"/>
                </a:lnTo>
                <a:lnTo>
                  <a:pt x="0" y="1269"/>
                </a:lnTo>
                <a:close/>
              </a:path>
            </a:pathLst>
          </a:custGeom>
          <a:solidFill>
            <a:srgbClr val="B4B4B4"/>
          </a:solidFill>
        </p:spPr>
        <p:txBody>
          <a:bodyPr wrap="square" lIns="0" tIns="0" rIns="0" bIns="0" rtlCol="0"/>
          <a:lstStyle/>
          <a:p>
            <a:endParaRPr sz="1020"/>
          </a:p>
        </p:txBody>
      </p:sp>
      <p:sp>
        <p:nvSpPr>
          <p:cNvPr id="44" name="object 44"/>
          <p:cNvSpPr/>
          <p:nvPr/>
        </p:nvSpPr>
        <p:spPr>
          <a:xfrm>
            <a:off x="6549287" y="5060649"/>
            <a:ext cx="29160" cy="15120"/>
          </a:xfrm>
          <a:custGeom>
            <a:avLst/>
            <a:gdLst/>
            <a:ahLst/>
            <a:cxnLst/>
            <a:rect l="l" t="t" r="r" b="b"/>
            <a:pathLst>
              <a:path w="51434" h="26670">
                <a:moveTo>
                  <a:pt x="0" y="26670"/>
                </a:moveTo>
                <a:lnTo>
                  <a:pt x="51023" y="26670"/>
                </a:lnTo>
                <a:lnTo>
                  <a:pt x="51023" y="0"/>
                </a:lnTo>
                <a:lnTo>
                  <a:pt x="0" y="0"/>
                </a:lnTo>
                <a:lnTo>
                  <a:pt x="0" y="26670"/>
                </a:lnTo>
                <a:close/>
              </a:path>
            </a:pathLst>
          </a:custGeom>
          <a:solidFill>
            <a:srgbClr val="B4B4B4"/>
          </a:solidFill>
        </p:spPr>
        <p:txBody>
          <a:bodyPr wrap="square" lIns="0" tIns="0" rIns="0" bIns="0" rtlCol="0"/>
          <a:lstStyle/>
          <a:p>
            <a:endParaRPr sz="1020"/>
          </a:p>
        </p:txBody>
      </p:sp>
      <p:sp>
        <p:nvSpPr>
          <p:cNvPr id="45" name="object 45"/>
          <p:cNvSpPr/>
          <p:nvPr/>
        </p:nvSpPr>
        <p:spPr>
          <a:xfrm>
            <a:off x="6549179" y="5046249"/>
            <a:ext cx="29160" cy="14400"/>
          </a:xfrm>
          <a:custGeom>
            <a:avLst/>
            <a:gdLst/>
            <a:ahLst/>
            <a:cxnLst/>
            <a:rect l="l" t="t" r="r" b="b"/>
            <a:pathLst>
              <a:path w="51434" h="25400">
                <a:moveTo>
                  <a:pt x="0" y="25400"/>
                </a:moveTo>
                <a:lnTo>
                  <a:pt x="51149" y="25400"/>
                </a:lnTo>
                <a:lnTo>
                  <a:pt x="51149" y="0"/>
                </a:lnTo>
                <a:lnTo>
                  <a:pt x="0" y="0"/>
                </a:lnTo>
                <a:lnTo>
                  <a:pt x="0" y="25400"/>
                </a:lnTo>
                <a:close/>
              </a:path>
            </a:pathLst>
          </a:custGeom>
          <a:solidFill>
            <a:srgbClr val="B4B4B4"/>
          </a:solidFill>
        </p:spPr>
        <p:txBody>
          <a:bodyPr wrap="square" lIns="0" tIns="0" rIns="0" bIns="0" rtlCol="0"/>
          <a:lstStyle/>
          <a:p>
            <a:endParaRPr sz="1020"/>
          </a:p>
        </p:txBody>
      </p:sp>
      <p:sp>
        <p:nvSpPr>
          <p:cNvPr id="46" name="object 46"/>
          <p:cNvSpPr/>
          <p:nvPr/>
        </p:nvSpPr>
        <p:spPr>
          <a:xfrm>
            <a:off x="6525324" y="5045888"/>
            <a:ext cx="52920" cy="0"/>
          </a:xfrm>
          <a:custGeom>
            <a:avLst/>
            <a:gdLst/>
            <a:ahLst/>
            <a:cxnLst/>
            <a:rect l="l" t="t" r="r" b="b"/>
            <a:pathLst>
              <a:path w="93345">
                <a:moveTo>
                  <a:pt x="0" y="0"/>
                </a:moveTo>
                <a:lnTo>
                  <a:pt x="93193" y="0"/>
                </a:lnTo>
              </a:path>
            </a:pathLst>
          </a:custGeom>
          <a:ln w="3175">
            <a:solidFill>
              <a:srgbClr val="B4B4B4"/>
            </a:solidFill>
          </a:ln>
        </p:spPr>
        <p:txBody>
          <a:bodyPr wrap="square" lIns="0" tIns="0" rIns="0" bIns="0" rtlCol="0"/>
          <a:lstStyle/>
          <a:p>
            <a:endParaRPr sz="1020"/>
          </a:p>
        </p:txBody>
      </p:sp>
      <p:sp>
        <p:nvSpPr>
          <p:cNvPr id="47" name="object 47"/>
          <p:cNvSpPr/>
          <p:nvPr/>
        </p:nvSpPr>
        <p:spPr>
          <a:xfrm>
            <a:off x="6520560" y="5016728"/>
            <a:ext cx="57600" cy="28800"/>
          </a:xfrm>
          <a:custGeom>
            <a:avLst/>
            <a:gdLst/>
            <a:ahLst/>
            <a:cxnLst/>
            <a:rect l="l" t="t" r="r" b="b"/>
            <a:pathLst>
              <a:path w="101600" h="50800">
                <a:moveTo>
                  <a:pt x="0" y="50800"/>
                </a:moveTo>
                <a:lnTo>
                  <a:pt x="101468" y="50800"/>
                </a:lnTo>
                <a:lnTo>
                  <a:pt x="101468" y="0"/>
                </a:lnTo>
                <a:lnTo>
                  <a:pt x="0" y="0"/>
                </a:lnTo>
                <a:lnTo>
                  <a:pt x="0" y="50800"/>
                </a:lnTo>
                <a:close/>
              </a:path>
            </a:pathLst>
          </a:custGeom>
          <a:solidFill>
            <a:srgbClr val="B4B4B4"/>
          </a:solidFill>
        </p:spPr>
        <p:txBody>
          <a:bodyPr wrap="square" lIns="0" tIns="0" rIns="0" bIns="0" rtlCol="0"/>
          <a:lstStyle/>
          <a:p>
            <a:endParaRPr sz="1020"/>
          </a:p>
        </p:txBody>
      </p:sp>
      <p:sp>
        <p:nvSpPr>
          <p:cNvPr id="48" name="object 48"/>
          <p:cNvSpPr/>
          <p:nvPr/>
        </p:nvSpPr>
        <p:spPr>
          <a:xfrm>
            <a:off x="6420063" y="5146328"/>
            <a:ext cx="138240" cy="28080"/>
          </a:xfrm>
          <a:custGeom>
            <a:avLst/>
            <a:gdLst/>
            <a:ahLst/>
            <a:cxnLst/>
            <a:rect l="l" t="t" r="r" b="b"/>
            <a:pathLst>
              <a:path w="243840" h="49529">
                <a:moveTo>
                  <a:pt x="0" y="49530"/>
                </a:moveTo>
                <a:lnTo>
                  <a:pt x="243253" y="49530"/>
                </a:lnTo>
                <a:lnTo>
                  <a:pt x="243253" y="0"/>
                </a:lnTo>
                <a:lnTo>
                  <a:pt x="0" y="0"/>
                </a:lnTo>
                <a:lnTo>
                  <a:pt x="0" y="49530"/>
                </a:lnTo>
                <a:close/>
              </a:path>
            </a:pathLst>
          </a:custGeom>
          <a:solidFill>
            <a:srgbClr val="47ACC5"/>
          </a:solidFill>
        </p:spPr>
        <p:txBody>
          <a:bodyPr wrap="square" lIns="0" tIns="0" rIns="0" bIns="0" rtlCol="0"/>
          <a:lstStyle/>
          <a:p>
            <a:endParaRPr sz="1020"/>
          </a:p>
        </p:txBody>
      </p:sp>
      <p:sp>
        <p:nvSpPr>
          <p:cNvPr id="49" name="object 49"/>
          <p:cNvSpPr/>
          <p:nvPr/>
        </p:nvSpPr>
        <p:spPr>
          <a:xfrm>
            <a:off x="6420120" y="5064969"/>
            <a:ext cx="28440" cy="81360"/>
          </a:xfrm>
          <a:custGeom>
            <a:avLst/>
            <a:gdLst/>
            <a:ahLst/>
            <a:cxnLst/>
            <a:rect l="l" t="t" r="r" b="b"/>
            <a:pathLst>
              <a:path w="50165" h="143509">
                <a:moveTo>
                  <a:pt x="0" y="143510"/>
                </a:moveTo>
                <a:lnTo>
                  <a:pt x="49910" y="143510"/>
                </a:lnTo>
                <a:lnTo>
                  <a:pt x="49910" y="0"/>
                </a:lnTo>
                <a:lnTo>
                  <a:pt x="0" y="0"/>
                </a:lnTo>
                <a:lnTo>
                  <a:pt x="0" y="143510"/>
                </a:lnTo>
                <a:close/>
              </a:path>
            </a:pathLst>
          </a:custGeom>
          <a:solidFill>
            <a:srgbClr val="47ACC5"/>
          </a:solidFill>
        </p:spPr>
        <p:txBody>
          <a:bodyPr wrap="square" lIns="0" tIns="0" rIns="0" bIns="0" rtlCol="0"/>
          <a:lstStyle/>
          <a:p>
            <a:endParaRPr sz="1020"/>
          </a:p>
        </p:txBody>
      </p:sp>
      <p:sp>
        <p:nvSpPr>
          <p:cNvPr id="50" name="object 50"/>
          <p:cNvSpPr/>
          <p:nvPr/>
        </p:nvSpPr>
        <p:spPr>
          <a:xfrm>
            <a:off x="6420177" y="5036888"/>
            <a:ext cx="69120" cy="28080"/>
          </a:xfrm>
          <a:custGeom>
            <a:avLst/>
            <a:gdLst/>
            <a:ahLst/>
            <a:cxnLst/>
            <a:rect l="l" t="t" r="r" b="b"/>
            <a:pathLst>
              <a:path w="121920" h="49529">
                <a:moveTo>
                  <a:pt x="0" y="49530"/>
                </a:moveTo>
                <a:lnTo>
                  <a:pt x="121692" y="49530"/>
                </a:lnTo>
                <a:lnTo>
                  <a:pt x="121692" y="0"/>
                </a:lnTo>
                <a:lnTo>
                  <a:pt x="0" y="0"/>
                </a:lnTo>
                <a:lnTo>
                  <a:pt x="0" y="49530"/>
                </a:lnTo>
                <a:close/>
              </a:path>
            </a:pathLst>
          </a:custGeom>
          <a:solidFill>
            <a:srgbClr val="47ACC5"/>
          </a:solidFill>
        </p:spPr>
        <p:txBody>
          <a:bodyPr wrap="square" lIns="0" tIns="0" rIns="0" bIns="0" rtlCol="0"/>
          <a:lstStyle/>
          <a:p>
            <a:endParaRPr sz="1020"/>
          </a:p>
        </p:txBody>
      </p:sp>
      <p:sp>
        <p:nvSpPr>
          <p:cNvPr id="51" name="object 51"/>
          <p:cNvSpPr/>
          <p:nvPr/>
        </p:nvSpPr>
        <p:spPr>
          <a:xfrm>
            <a:off x="6529738" y="5126169"/>
            <a:ext cx="28440" cy="20160"/>
          </a:xfrm>
          <a:custGeom>
            <a:avLst/>
            <a:gdLst/>
            <a:ahLst/>
            <a:cxnLst/>
            <a:rect l="l" t="t" r="r" b="b"/>
            <a:pathLst>
              <a:path w="50165" h="35559">
                <a:moveTo>
                  <a:pt x="0" y="35560"/>
                </a:moveTo>
                <a:lnTo>
                  <a:pt x="49709" y="35560"/>
                </a:lnTo>
                <a:lnTo>
                  <a:pt x="49709" y="0"/>
                </a:lnTo>
                <a:lnTo>
                  <a:pt x="0" y="0"/>
                </a:lnTo>
                <a:lnTo>
                  <a:pt x="0" y="35560"/>
                </a:lnTo>
                <a:close/>
              </a:path>
            </a:pathLst>
          </a:custGeom>
          <a:solidFill>
            <a:srgbClr val="47ACC5"/>
          </a:solidFill>
        </p:spPr>
        <p:txBody>
          <a:bodyPr wrap="square" lIns="0" tIns="0" rIns="0" bIns="0" rtlCol="0"/>
          <a:lstStyle/>
          <a:p>
            <a:endParaRPr sz="1020"/>
          </a:p>
        </p:txBody>
      </p:sp>
      <p:sp>
        <p:nvSpPr>
          <p:cNvPr id="52" name="object 52"/>
          <p:cNvSpPr/>
          <p:nvPr/>
        </p:nvSpPr>
        <p:spPr>
          <a:xfrm>
            <a:off x="6529919" y="5105288"/>
            <a:ext cx="28080" cy="20880"/>
          </a:xfrm>
          <a:custGeom>
            <a:avLst/>
            <a:gdLst/>
            <a:ahLst/>
            <a:cxnLst/>
            <a:rect l="l" t="t" r="r" b="b"/>
            <a:pathLst>
              <a:path w="49529" h="36829">
                <a:moveTo>
                  <a:pt x="0" y="36830"/>
                </a:moveTo>
                <a:lnTo>
                  <a:pt x="49314" y="36830"/>
                </a:lnTo>
                <a:lnTo>
                  <a:pt x="49314" y="0"/>
                </a:lnTo>
                <a:lnTo>
                  <a:pt x="0" y="0"/>
                </a:lnTo>
                <a:lnTo>
                  <a:pt x="0" y="36830"/>
                </a:lnTo>
                <a:close/>
              </a:path>
            </a:pathLst>
          </a:custGeom>
          <a:solidFill>
            <a:srgbClr val="47ACC5"/>
          </a:solidFill>
        </p:spPr>
        <p:txBody>
          <a:bodyPr wrap="square" lIns="0" tIns="0" rIns="0" bIns="0" rtlCol="0"/>
          <a:lstStyle/>
          <a:p>
            <a:endParaRPr sz="1020"/>
          </a:p>
        </p:txBody>
      </p:sp>
      <p:sp>
        <p:nvSpPr>
          <p:cNvPr id="53" name="object 53"/>
          <p:cNvSpPr/>
          <p:nvPr/>
        </p:nvSpPr>
        <p:spPr>
          <a:xfrm>
            <a:off x="6467382" y="5091610"/>
            <a:ext cx="43560" cy="33119"/>
          </a:xfrm>
          <a:custGeom>
            <a:avLst/>
            <a:gdLst/>
            <a:ahLst/>
            <a:cxnLst/>
            <a:rect l="l" t="t" r="r" b="b"/>
            <a:pathLst>
              <a:path w="76834" h="58420">
                <a:moveTo>
                  <a:pt x="0" y="58419"/>
                </a:moveTo>
                <a:lnTo>
                  <a:pt x="76384" y="58419"/>
                </a:lnTo>
                <a:lnTo>
                  <a:pt x="76384" y="0"/>
                </a:lnTo>
                <a:lnTo>
                  <a:pt x="0" y="0"/>
                </a:lnTo>
                <a:lnTo>
                  <a:pt x="0" y="58419"/>
                </a:lnTo>
                <a:close/>
              </a:path>
            </a:pathLst>
          </a:custGeom>
          <a:solidFill>
            <a:srgbClr val="47ACC5"/>
          </a:solidFill>
        </p:spPr>
        <p:txBody>
          <a:bodyPr wrap="square" lIns="0" tIns="0" rIns="0" bIns="0" rtlCol="0"/>
          <a:lstStyle/>
          <a:p>
            <a:endParaRPr sz="1020"/>
          </a:p>
        </p:txBody>
      </p:sp>
      <p:sp>
        <p:nvSpPr>
          <p:cNvPr id="54" name="object 54"/>
          <p:cNvSpPr/>
          <p:nvPr/>
        </p:nvSpPr>
        <p:spPr>
          <a:xfrm>
            <a:off x="6467418" y="5085128"/>
            <a:ext cx="43560" cy="6480"/>
          </a:xfrm>
          <a:custGeom>
            <a:avLst/>
            <a:gdLst/>
            <a:ahLst/>
            <a:cxnLst/>
            <a:rect l="l" t="t" r="r" b="b"/>
            <a:pathLst>
              <a:path w="76834" h="11429">
                <a:moveTo>
                  <a:pt x="0" y="11430"/>
                </a:moveTo>
                <a:lnTo>
                  <a:pt x="76236" y="11430"/>
                </a:lnTo>
                <a:lnTo>
                  <a:pt x="76236" y="0"/>
                </a:lnTo>
                <a:lnTo>
                  <a:pt x="0" y="0"/>
                </a:lnTo>
                <a:lnTo>
                  <a:pt x="0" y="11430"/>
                </a:lnTo>
                <a:close/>
              </a:path>
            </a:pathLst>
          </a:custGeom>
          <a:solidFill>
            <a:srgbClr val="47ACC5"/>
          </a:solidFill>
        </p:spPr>
        <p:txBody>
          <a:bodyPr wrap="square" lIns="0" tIns="0" rIns="0" bIns="0" rtlCol="0"/>
          <a:lstStyle/>
          <a:p>
            <a:endParaRPr sz="1020"/>
          </a:p>
        </p:txBody>
      </p:sp>
      <p:sp>
        <p:nvSpPr>
          <p:cNvPr id="55" name="object 55"/>
          <p:cNvSpPr/>
          <p:nvPr/>
        </p:nvSpPr>
        <p:spPr>
          <a:xfrm>
            <a:off x="6467500" y="5082249"/>
            <a:ext cx="43200" cy="2880"/>
          </a:xfrm>
          <a:custGeom>
            <a:avLst/>
            <a:gdLst/>
            <a:ahLst/>
            <a:cxnLst/>
            <a:rect l="l" t="t" r="r" b="b"/>
            <a:pathLst>
              <a:path w="76200" h="5079">
                <a:moveTo>
                  <a:pt x="0" y="5080"/>
                </a:moveTo>
                <a:lnTo>
                  <a:pt x="75881" y="5080"/>
                </a:lnTo>
                <a:lnTo>
                  <a:pt x="75881" y="0"/>
                </a:lnTo>
                <a:lnTo>
                  <a:pt x="0" y="0"/>
                </a:lnTo>
                <a:lnTo>
                  <a:pt x="0" y="5080"/>
                </a:lnTo>
                <a:close/>
              </a:path>
            </a:pathLst>
          </a:custGeom>
          <a:solidFill>
            <a:srgbClr val="47ACC5"/>
          </a:solidFill>
        </p:spPr>
        <p:txBody>
          <a:bodyPr wrap="square" lIns="0" tIns="0" rIns="0" bIns="0" rtlCol="0"/>
          <a:lstStyle/>
          <a:p>
            <a:endParaRPr sz="1020"/>
          </a:p>
        </p:txBody>
      </p:sp>
      <p:sp>
        <p:nvSpPr>
          <p:cNvPr id="56" name="object 56"/>
          <p:cNvSpPr/>
          <p:nvPr/>
        </p:nvSpPr>
        <p:spPr>
          <a:xfrm>
            <a:off x="6467670" y="5081528"/>
            <a:ext cx="42840" cy="720"/>
          </a:xfrm>
          <a:custGeom>
            <a:avLst/>
            <a:gdLst/>
            <a:ahLst/>
            <a:cxnLst/>
            <a:rect l="l" t="t" r="r" b="b"/>
            <a:pathLst>
              <a:path w="75565" h="1270">
                <a:moveTo>
                  <a:pt x="0" y="1270"/>
                </a:moveTo>
                <a:lnTo>
                  <a:pt x="75290" y="1270"/>
                </a:lnTo>
                <a:lnTo>
                  <a:pt x="75290" y="0"/>
                </a:lnTo>
                <a:lnTo>
                  <a:pt x="0" y="0"/>
                </a:lnTo>
                <a:lnTo>
                  <a:pt x="0" y="1270"/>
                </a:lnTo>
                <a:close/>
              </a:path>
            </a:pathLst>
          </a:custGeom>
          <a:solidFill>
            <a:srgbClr val="47ACC5"/>
          </a:solidFill>
        </p:spPr>
        <p:txBody>
          <a:bodyPr wrap="square" lIns="0" tIns="0" rIns="0" bIns="0" rtlCol="0"/>
          <a:lstStyle/>
          <a:p>
            <a:endParaRPr sz="1020"/>
          </a:p>
        </p:txBody>
      </p:sp>
      <p:sp>
        <p:nvSpPr>
          <p:cNvPr id="57" name="object 57"/>
          <p:cNvSpPr/>
          <p:nvPr/>
        </p:nvSpPr>
        <p:spPr>
          <a:xfrm>
            <a:off x="6473967" y="5080809"/>
            <a:ext cx="30240" cy="720"/>
          </a:xfrm>
          <a:custGeom>
            <a:avLst/>
            <a:gdLst/>
            <a:ahLst/>
            <a:cxnLst/>
            <a:rect l="l" t="t" r="r" b="b"/>
            <a:pathLst>
              <a:path w="53340" h="1270">
                <a:moveTo>
                  <a:pt x="0" y="1269"/>
                </a:moveTo>
                <a:lnTo>
                  <a:pt x="53114" y="1269"/>
                </a:lnTo>
                <a:lnTo>
                  <a:pt x="53114" y="0"/>
                </a:lnTo>
                <a:lnTo>
                  <a:pt x="0" y="0"/>
                </a:lnTo>
                <a:lnTo>
                  <a:pt x="0" y="1269"/>
                </a:lnTo>
                <a:close/>
              </a:path>
            </a:pathLst>
          </a:custGeom>
          <a:solidFill>
            <a:srgbClr val="47ACC5"/>
          </a:solidFill>
        </p:spPr>
        <p:txBody>
          <a:bodyPr wrap="square" lIns="0" tIns="0" rIns="0" bIns="0" rtlCol="0"/>
          <a:lstStyle/>
          <a:p>
            <a:endParaRPr sz="1020"/>
          </a:p>
        </p:txBody>
      </p:sp>
      <p:sp>
        <p:nvSpPr>
          <p:cNvPr id="58" name="object 58"/>
          <p:cNvSpPr/>
          <p:nvPr/>
        </p:nvSpPr>
        <p:spPr>
          <a:xfrm>
            <a:off x="6549706" y="5054169"/>
            <a:ext cx="28440" cy="20880"/>
          </a:xfrm>
          <a:custGeom>
            <a:avLst/>
            <a:gdLst/>
            <a:ahLst/>
            <a:cxnLst/>
            <a:rect l="l" t="t" r="r" b="b"/>
            <a:pathLst>
              <a:path w="50165" h="36829">
                <a:moveTo>
                  <a:pt x="0" y="36829"/>
                </a:moveTo>
                <a:lnTo>
                  <a:pt x="49588" y="36829"/>
                </a:lnTo>
                <a:lnTo>
                  <a:pt x="49588" y="0"/>
                </a:lnTo>
                <a:lnTo>
                  <a:pt x="0" y="0"/>
                </a:lnTo>
                <a:lnTo>
                  <a:pt x="0" y="36829"/>
                </a:lnTo>
                <a:close/>
              </a:path>
            </a:pathLst>
          </a:custGeom>
          <a:solidFill>
            <a:srgbClr val="47ACC5"/>
          </a:solidFill>
        </p:spPr>
        <p:txBody>
          <a:bodyPr wrap="square" lIns="0" tIns="0" rIns="0" bIns="0" rtlCol="0"/>
          <a:lstStyle/>
          <a:p>
            <a:endParaRPr sz="1020"/>
          </a:p>
        </p:txBody>
      </p:sp>
      <p:sp>
        <p:nvSpPr>
          <p:cNvPr id="59" name="object 59"/>
          <p:cNvSpPr/>
          <p:nvPr/>
        </p:nvSpPr>
        <p:spPr>
          <a:xfrm>
            <a:off x="6549646" y="5049849"/>
            <a:ext cx="28440" cy="4320"/>
          </a:xfrm>
          <a:custGeom>
            <a:avLst/>
            <a:gdLst/>
            <a:ahLst/>
            <a:cxnLst/>
            <a:rect l="l" t="t" r="r" b="b"/>
            <a:pathLst>
              <a:path w="50165" h="7620">
                <a:moveTo>
                  <a:pt x="0" y="7620"/>
                </a:moveTo>
                <a:lnTo>
                  <a:pt x="49582" y="7620"/>
                </a:lnTo>
                <a:lnTo>
                  <a:pt x="49582" y="0"/>
                </a:lnTo>
                <a:lnTo>
                  <a:pt x="0" y="0"/>
                </a:lnTo>
                <a:lnTo>
                  <a:pt x="0" y="7620"/>
                </a:lnTo>
                <a:close/>
              </a:path>
            </a:pathLst>
          </a:custGeom>
          <a:solidFill>
            <a:srgbClr val="47ACC5"/>
          </a:solidFill>
        </p:spPr>
        <p:txBody>
          <a:bodyPr wrap="square" lIns="0" tIns="0" rIns="0" bIns="0" rtlCol="0"/>
          <a:lstStyle/>
          <a:p>
            <a:endParaRPr sz="1020"/>
          </a:p>
        </p:txBody>
      </p:sp>
      <p:sp>
        <p:nvSpPr>
          <p:cNvPr id="60" name="object 60"/>
          <p:cNvSpPr/>
          <p:nvPr/>
        </p:nvSpPr>
        <p:spPr>
          <a:xfrm>
            <a:off x="6549516" y="5046969"/>
            <a:ext cx="28440" cy="2880"/>
          </a:xfrm>
          <a:custGeom>
            <a:avLst/>
            <a:gdLst/>
            <a:ahLst/>
            <a:cxnLst/>
            <a:rect l="l" t="t" r="r" b="b"/>
            <a:pathLst>
              <a:path w="50165" h="5079">
                <a:moveTo>
                  <a:pt x="0" y="5079"/>
                </a:moveTo>
                <a:lnTo>
                  <a:pt x="49780" y="5079"/>
                </a:lnTo>
                <a:lnTo>
                  <a:pt x="49780" y="0"/>
                </a:lnTo>
                <a:lnTo>
                  <a:pt x="0" y="0"/>
                </a:lnTo>
                <a:lnTo>
                  <a:pt x="0" y="5079"/>
                </a:lnTo>
                <a:close/>
              </a:path>
            </a:pathLst>
          </a:custGeom>
          <a:solidFill>
            <a:srgbClr val="47ACC5"/>
          </a:solidFill>
        </p:spPr>
        <p:txBody>
          <a:bodyPr wrap="square" lIns="0" tIns="0" rIns="0" bIns="0" rtlCol="0"/>
          <a:lstStyle/>
          <a:p>
            <a:endParaRPr sz="1020"/>
          </a:p>
        </p:txBody>
      </p:sp>
      <p:sp>
        <p:nvSpPr>
          <p:cNvPr id="61" name="object 61"/>
          <p:cNvSpPr/>
          <p:nvPr/>
        </p:nvSpPr>
        <p:spPr>
          <a:xfrm>
            <a:off x="6549297" y="5046249"/>
            <a:ext cx="28440" cy="720"/>
          </a:xfrm>
          <a:custGeom>
            <a:avLst/>
            <a:gdLst/>
            <a:ahLst/>
            <a:cxnLst/>
            <a:rect l="l" t="t" r="r" b="b"/>
            <a:pathLst>
              <a:path w="50165" h="1270">
                <a:moveTo>
                  <a:pt x="0" y="1270"/>
                </a:moveTo>
                <a:lnTo>
                  <a:pt x="50153" y="1270"/>
                </a:lnTo>
                <a:lnTo>
                  <a:pt x="50153" y="0"/>
                </a:lnTo>
                <a:lnTo>
                  <a:pt x="0" y="0"/>
                </a:lnTo>
                <a:lnTo>
                  <a:pt x="0" y="1270"/>
                </a:lnTo>
                <a:close/>
              </a:path>
            </a:pathLst>
          </a:custGeom>
          <a:solidFill>
            <a:srgbClr val="47ACC5"/>
          </a:solidFill>
        </p:spPr>
        <p:txBody>
          <a:bodyPr wrap="square" lIns="0" tIns="0" rIns="0" bIns="0" rtlCol="0"/>
          <a:lstStyle/>
          <a:p>
            <a:endParaRPr sz="1020"/>
          </a:p>
        </p:txBody>
      </p:sp>
      <p:sp>
        <p:nvSpPr>
          <p:cNvPr id="62" name="object 62"/>
          <p:cNvSpPr/>
          <p:nvPr/>
        </p:nvSpPr>
        <p:spPr>
          <a:xfrm>
            <a:off x="6548959" y="5045528"/>
            <a:ext cx="28800" cy="720"/>
          </a:xfrm>
          <a:custGeom>
            <a:avLst/>
            <a:gdLst/>
            <a:ahLst/>
            <a:cxnLst/>
            <a:rect l="l" t="t" r="r" b="b"/>
            <a:pathLst>
              <a:path w="50800" h="1270">
                <a:moveTo>
                  <a:pt x="0" y="1270"/>
                </a:moveTo>
                <a:lnTo>
                  <a:pt x="50747" y="1270"/>
                </a:lnTo>
                <a:lnTo>
                  <a:pt x="50747" y="0"/>
                </a:lnTo>
                <a:lnTo>
                  <a:pt x="0" y="0"/>
                </a:lnTo>
                <a:lnTo>
                  <a:pt x="0" y="1270"/>
                </a:lnTo>
                <a:close/>
              </a:path>
            </a:pathLst>
          </a:custGeom>
          <a:solidFill>
            <a:srgbClr val="47ACC5"/>
          </a:solidFill>
        </p:spPr>
        <p:txBody>
          <a:bodyPr wrap="square" lIns="0" tIns="0" rIns="0" bIns="0" rtlCol="0"/>
          <a:lstStyle/>
          <a:p>
            <a:endParaRPr sz="1020"/>
          </a:p>
        </p:txBody>
      </p:sp>
      <p:sp>
        <p:nvSpPr>
          <p:cNvPr id="63" name="object 63"/>
          <p:cNvSpPr/>
          <p:nvPr/>
        </p:nvSpPr>
        <p:spPr>
          <a:xfrm>
            <a:off x="6520992" y="5017449"/>
            <a:ext cx="56880" cy="28080"/>
          </a:xfrm>
          <a:custGeom>
            <a:avLst/>
            <a:gdLst/>
            <a:ahLst/>
            <a:cxnLst/>
            <a:rect l="l" t="t" r="r" b="b"/>
            <a:pathLst>
              <a:path w="100329" h="49529">
                <a:moveTo>
                  <a:pt x="0" y="49530"/>
                </a:moveTo>
                <a:lnTo>
                  <a:pt x="100012" y="49530"/>
                </a:lnTo>
                <a:lnTo>
                  <a:pt x="100012" y="0"/>
                </a:lnTo>
                <a:lnTo>
                  <a:pt x="0" y="0"/>
                </a:lnTo>
                <a:lnTo>
                  <a:pt x="0" y="49530"/>
                </a:lnTo>
                <a:close/>
              </a:path>
            </a:pathLst>
          </a:custGeom>
          <a:solidFill>
            <a:srgbClr val="47ACC5"/>
          </a:solidFill>
        </p:spPr>
        <p:txBody>
          <a:bodyPr wrap="square" lIns="0" tIns="0" rIns="0" bIns="0" rtlCol="0"/>
          <a:lstStyle/>
          <a:p>
            <a:endParaRPr sz="1020"/>
          </a:p>
        </p:txBody>
      </p:sp>
      <p:sp>
        <p:nvSpPr>
          <p:cNvPr id="64" name="object 64"/>
          <p:cNvSpPr/>
          <p:nvPr/>
        </p:nvSpPr>
        <p:spPr>
          <a:xfrm>
            <a:off x="6420063" y="5146328"/>
            <a:ext cx="138240" cy="28080"/>
          </a:xfrm>
          <a:custGeom>
            <a:avLst/>
            <a:gdLst/>
            <a:ahLst/>
            <a:cxnLst/>
            <a:rect l="l" t="t" r="r" b="b"/>
            <a:pathLst>
              <a:path w="243840" h="49529">
                <a:moveTo>
                  <a:pt x="0" y="49530"/>
                </a:moveTo>
                <a:lnTo>
                  <a:pt x="243253" y="49530"/>
                </a:lnTo>
                <a:lnTo>
                  <a:pt x="243253" y="0"/>
                </a:lnTo>
                <a:lnTo>
                  <a:pt x="0" y="0"/>
                </a:lnTo>
                <a:lnTo>
                  <a:pt x="0" y="49530"/>
                </a:lnTo>
                <a:close/>
              </a:path>
            </a:pathLst>
          </a:custGeom>
          <a:solidFill>
            <a:srgbClr val="8D8D8D"/>
          </a:solidFill>
        </p:spPr>
        <p:txBody>
          <a:bodyPr wrap="square" lIns="0" tIns="0" rIns="0" bIns="0" rtlCol="0"/>
          <a:lstStyle/>
          <a:p>
            <a:endParaRPr sz="1020"/>
          </a:p>
        </p:txBody>
      </p:sp>
      <p:sp>
        <p:nvSpPr>
          <p:cNvPr id="65" name="object 65"/>
          <p:cNvSpPr/>
          <p:nvPr/>
        </p:nvSpPr>
        <p:spPr>
          <a:xfrm>
            <a:off x="6420120" y="5064969"/>
            <a:ext cx="28440" cy="81360"/>
          </a:xfrm>
          <a:custGeom>
            <a:avLst/>
            <a:gdLst/>
            <a:ahLst/>
            <a:cxnLst/>
            <a:rect l="l" t="t" r="r" b="b"/>
            <a:pathLst>
              <a:path w="50165" h="143509">
                <a:moveTo>
                  <a:pt x="0" y="143510"/>
                </a:moveTo>
                <a:lnTo>
                  <a:pt x="49910" y="143510"/>
                </a:lnTo>
                <a:lnTo>
                  <a:pt x="49910" y="0"/>
                </a:lnTo>
                <a:lnTo>
                  <a:pt x="0" y="0"/>
                </a:lnTo>
                <a:lnTo>
                  <a:pt x="0" y="143510"/>
                </a:lnTo>
                <a:close/>
              </a:path>
            </a:pathLst>
          </a:custGeom>
          <a:solidFill>
            <a:srgbClr val="8D8D8D"/>
          </a:solidFill>
        </p:spPr>
        <p:txBody>
          <a:bodyPr wrap="square" lIns="0" tIns="0" rIns="0" bIns="0" rtlCol="0"/>
          <a:lstStyle/>
          <a:p>
            <a:endParaRPr sz="1020"/>
          </a:p>
        </p:txBody>
      </p:sp>
      <p:sp>
        <p:nvSpPr>
          <p:cNvPr id="66" name="object 66"/>
          <p:cNvSpPr/>
          <p:nvPr/>
        </p:nvSpPr>
        <p:spPr>
          <a:xfrm>
            <a:off x="6420177" y="5036888"/>
            <a:ext cx="69120" cy="28080"/>
          </a:xfrm>
          <a:custGeom>
            <a:avLst/>
            <a:gdLst/>
            <a:ahLst/>
            <a:cxnLst/>
            <a:rect l="l" t="t" r="r" b="b"/>
            <a:pathLst>
              <a:path w="121920" h="49529">
                <a:moveTo>
                  <a:pt x="0" y="49530"/>
                </a:moveTo>
                <a:lnTo>
                  <a:pt x="121692" y="49530"/>
                </a:lnTo>
                <a:lnTo>
                  <a:pt x="121692" y="0"/>
                </a:lnTo>
                <a:lnTo>
                  <a:pt x="0" y="0"/>
                </a:lnTo>
                <a:lnTo>
                  <a:pt x="0" y="49530"/>
                </a:lnTo>
                <a:close/>
              </a:path>
            </a:pathLst>
          </a:custGeom>
          <a:solidFill>
            <a:srgbClr val="8D8D8D"/>
          </a:solidFill>
        </p:spPr>
        <p:txBody>
          <a:bodyPr wrap="square" lIns="0" tIns="0" rIns="0" bIns="0" rtlCol="0"/>
          <a:lstStyle/>
          <a:p>
            <a:endParaRPr sz="1020"/>
          </a:p>
        </p:txBody>
      </p:sp>
      <p:sp>
        <p:nvSpPr>
          <p:cNvPr id="67" name="object 67"/>
          <p:cNvSpPr/>
          <p:nvPr/>
        </p:nvSpPr>
        <p:spPr>
          <a:xfrm>
            <a:off x="6529738" y="5126169"/>
            <a:ext cx="28440" cy="20160"/>
          </a:xfrm>
          <a:custGeom>
            <a:avLst/>
            <a:gdLst/>
            <a:ahLst/>
            <a:cxnLst/>
            <a:rect l="l" t="t" r="r" b="b"/>
            <a:pathLst>
              <a:path w="50165" h="35559">
                <a:moveTo>
                  <a:pt x="0" y="35560"/>
                </a:moveTo>
                <a:lnTo>
                  <a:pt x="49709" y="35560"/>
                </a:lnTo>
                <a:lnTo>
                  <a:pt x="49709" y="0"/>
                </a:lnTo>
                <a:lnTo>
                  <a:pt x="0" y="0"/>
                </a:lnTo>
                <a:lnTo>
                  <a:pt x="0" y="35560"/>
                </a:lnTo>
                <a:close/>
              </a:path>
            </a:pathLst>
          </a:custGeom>
          <a:solidFill>
            <a:srgbClr val="8D8D8D"/>
          </a:solidFill>
        </p:spPr>
        <p:txBody>
          <a:bodyPr wrap="square" lIns="0" tIns="0" rIns="0" bIns="0" rtlCol="0"/>
          <a:lstStyle/>
          <a:p>
            <a:endParaRPr sz="1020"/>
          </a:p>
        </p:txBody>
      </p:sp>
      <p:sp>
        <p:nvSpPr>
          <p:cNvPr id="68" name="object 68"/>
          <p:cNvSpPr/>
          <p:nvPr/>
        </p:nvSpPr>
        <p:spPr>
          <a:xfrm>
            <a:off x="6529919" y="5105288"/>
            <a:ext cx="28080" cy="20880"/>
          </a:xfrm>
          <a:custGeom>
            <a:avLst/>
            <a:gdLst/>
            <a:ahLst/>
            <a:cxnLst/>
            <a:rect l="l" t="t" r="r" b="b"/>
            <a:pathLst>
              <a:path w="49529" h="36829">
                <a:moveTo>
                  <a:pt x="0" y="36830"/>
                </a:moveTo>
                <a:lnTo>
                  <a:pt x="49314" y="36830"/>
                </a:lnTo>
                <a:lnTo>
                  <a:pt x="49314" y="0"/>
                </a:lnTo>
                <a:lnTo>
                  <a:pt x="0" y="0"/>
                </a:lnTo>
                <a:lnTo>
                  <a:pt x="0" y="36830"/>
                </a:lnTo>
                <a:close/>
              </a:path>
            </a:pathLst>
          </a:custGeom>
          <a:solidFill>
            <a:srgbClr val="8D8D8D"/>
          </a:solidFill>
        </p:spPr>
        <p:txBody>
          <a:bodyPr wrap="square" lIns="0" tIns="0" rIns="0" bIns="0" rtlCol="0"/>
          <a:lstStyle/>
          <a:p>
            <a:endParaRPr sz="1020"/>
          </a:p>
        </p:txBody>
      </p:sp>
      <p:sp>
        <p:nvSpPr>
          <p:cNvPr id="69" name="object 69"/>
          <p:cNvSpPr/>
          <p:nvPr/>
        </p:nvSpPr>
        <p:spPr>
          <a:xfrm>
            <a:off x="6549706" y="5054169"/>
            <a:ext cx="28440" cy="20880"/>
          </a:xfrm>
          <a:custGeom>
            <a:avLst/>
            <a:gdLst/>
            <a:ahLst/>
            <a:cxnLst/>
            <a:rect l="l" t="t" r="r" b="b"/>
            <a:pathLst>
              <a:path w="50165" h="36829">
                <a:moveTo>
                  <a:pt x="0" y="36829"/>
                </a:moveTo>
                <a:lnTo>
                  <a:pt x="49588" y="36829"/>
                </a:lnTo>
                <a:lnTo>
                  <a:pt x="49588" y="0"/>
                </a:lnTo>
                <a:lnTo>
                  <a:pt x="0" y="0"/>
                </a:lnTo>
                <a:lnTo>
                  <a:pt x="0" y="36829"/>
                </a:lnTo>
                <a:close/>
              </a:path>
            </a:pathLst>
          </a:custGeom>
          <a:solidFill>
            <a:srgbClr val="8D8D8D"/>
          </a:solidFill>
        </p:spPr>
        <p:txBody>
          <a:bodyPr wrap="square" lIns="0" tIns="0" rIns="0" bIns="0" rtlCol="0"/>
          <a:lstStyle/>
          <a:p>
            <a:endParaRPr sz="1020"/>
          </a:p>
        </p:txBody>
      </p:sp>
      <p:sp>
        <p:nvSpPr>
          <p:cNvPr id="70" name="object 70"/>
          <p:cNvSpPr/>
          <p:nvPr/>
        </p:nvSpPr>
        <p:spPr>
          <a:xfrm>
            <a:off x="6549646" y="5049849"/>
            <a:ext cx="28440" cy="4320"/>
          </a:xfrm>
          <a:custGeom>
            <a:avLst/>
            <a:gdLst/>
            <a:ahLst/>
            <a:cxnLst/>
            <a:rect l="l" t="t" r="r" b="b"/>
            <a:pathLst>
              <a:path w="50165" h="7620">
                <a:moveTo>
                  <a:pt x="0" y="7620"/>
                </a:moveTo>
                <a:lnTo>
                  <a:pt x="49582" y="7620"/>
                </a:lnTo>
                <a:lnTo>
                  <a:pt x="49582" y="0"/>
                </a:lnTo>
                <a:lnTo>
                  <a:pt x="0" y="0"/>
                </a:lnTo>
                <a:lnTo>
                  <a:pt x="0" y="7620"/>
                </a:lnTo>
                <a:close/>
              </a:path>
            </a:pathLst>
          </a:custGeom>
          <a:solidFill>
            <a:srgbClr val="8D8D8D"/>
          </a:solidFill>
        </p:spPr>
        <p:txBody>
          <a:bodyPr wrap="square" lIns="0" tIns="0" rIns="0" bIns="0" rtlCol="0"/>
          <a:lstStyle/>
          <a:p>
            <a:endParaRPr sz="1020"/>
          </a:p>
        </p:txBody>
      </p:sp>
      <p:sp>
        <p:nvSpPr>
          <p:cNvPr id="71" name="object 71"/>
          <p:cNvSpPr/>
          <p:nvPr/>
        </p:nvSpPr>
        <p:spPr>
          <a:xfrm>
            <a:off x="6549516" y="5046969"/>
            <a:ext cx="28440" cy="2880"/>
          </a:xfrm>
          <a:custGeom>
            <a:avLst/>
            <a:gdLst/>
            <a:ahLst/>
            <a:cxnLst/>
            <a:rect l="l" t="t" r="r" b="b"/>
            <a:pathLst>
              <a:path w="50165" h="5079">
                <a:moveTo>
                  <a:pt x="0" y="5079"/>
                </a:moveTo>
                <a:lnTo>
                  <a:pt x="49780" y="5079"/>
                </a:lnTo>
                <a:lnTo>
                  <a:pt x="49780" y="0"/>
                </a:lnTo>
                <a:lnTo>
                  <a:pt x="0" y="0"/>
                </a:lnTo>
                <a:lnTo>
                  <a:pt x="0" y="5079"/>
                </a:lnTo>
                <a:close/>
              </a:path>
            </a:pathLst>
          </a:custGeom>
          <a:solidFill>
            <a:srgbClr val="8D8D8D"/>
          </a:solidFill>
        </p:spPr>
        <p:txBody>
          <a:bodyPr wrap="square" lIns="0" tIns="0" rIns="0" bIns="0" rtlCol="0"/>
          <a:lstStyle/>
          <a:p>
            <a:endParaRPr sz="1020"/>
          </a:p>
        </p:txBody>
      </p:sp>
      <p:sp>
        <p:nvSpPr>
          <p:cNvPr id="72" name="object 72"/>
          <p:cNvSpPr/>
          <p:nvPr/>
        </p:nvSpPr>
        <p:spPr>
          <a:xfrm>
            <a:off x="6549297" y="5046249"/>
            <a:ext cx="28440" cy="720"/>
          </a:xfrm>
          <a:custGeom>
            <a:avLst/>
            <a:gdLst/>
            <a:ahLst/>
            <a:cxnLst/>
            <a:rect l="l" t="t" r="r" b="b"/>
            <a:pathLst>
              <a:path w="50165" h="1270">
                <a:moveTo>
                  <a:pt x="0" y="1270"/>
                </a:moveTo>
                <a:lnTo>
                  <a:pt x="50153" y="1270"/>
                </a:lnTo>
                <a:lnTo>
                  <a:pt x="50153" y="0"/>
                </a:lnTo>
                <a:lnTo>
                  <a:pt x="0" y="0"/>
                </a:lnTo>
                <a:lnTo>
                  <a:pt x="0" y="1270"/>
                </a:lnTo>
                <a:close/>
              </a:path>
            </a:pathLst>
          </a:custGeom>
          <a:solidFill>
            <a:srgbClr val="8D8D8D"/>
          </a:solidFill>
        </p:spPr>
        <p:txBody>
          <a:bodyPr wrap="square" lIns="0" tIns="0" rIns="0" bIns="0" rtlCol="0"/>
          <a:lstStyle/>
          <a:p>
            <a:endParaRPr sz="1020"/>
          </a:p>
        </p:txBody>
      </p:sp>
      <p:sp>
        <p:nvSpPr>
          <p:cNvPr id="73" name="object 73"/>
          <p:cNvSpPr/>
          <p:nvPr/>
        </p:nvSpPr>
        <p:spPr>
          <a:xfrm>
            <a:off x="6548959" y="5045528"/>
            <a:ext cx="28800" cy="720"/>
          </a:xfrm>
          <a:custGeom>
            <a:avLst/>
            <a:gdLst/>
            <a:ahLst/>
            <a:cxnLst/>
            <a:rect l="l" t="t" r="r" b="b"/>
            <a:pathLst>
              <a:path w="50800" h="1270">
                <a:moveTo>
                  <a:pt x="0" y="1270"/>
                </a:moveTo>
                <a:lnTo>
                  <a:pt x="50747" y="1270"/>
                </a:lnTo>
                <a:lnTo>
                  <a:pt x="50747" y="0"/>
                </a:lnTo>
                <a:lnTo>
                  <a:pt x="0" y="0"/>
                </a:lnTo>
                <a:lnTo>
                  <a:pt x="0" y="1270"/>
                </a:lnTo>
                <a:close/>
              </a:path>
            </a:pathLst>
          </a:custGeom>
          <a:solidFill>
            <a:srgbClr val="8D8D8D"/>
          </a:solidFill>
        </p:spPr>
        <p:txBody>
          <a:bodyPr wrap="square" lIns="0" tIns="0" rIns="0" bIns="0" rtlCol="0"/>
          <a:lstStyle/>
          <a:p>
            <a:endParaRPr sz="1020"/>
          </a:p>
        </p:txBody>
      </p:sp>
      <p:sp>
        <p:nvSpPr>
          <p:cNvPr id="74" name="object 74"/>
          <p:cNvSpPr/>
          <p:nvPr/>
        </p:nvSpPr>
        <p:spPr>
          <a:xfrm>
            <a:off x="6520992" y="5017449"/>
            <a:ext cx="56880" cy="28080"/>
          </a:xfrm>
          <a:custGeom>
            <a:avLst/>
            <a:gdLst/>
            <a:ahLst/>
            <a:cxnLst/>
            <a:rect l="l" t="t" r="r" b="b"/>
            <a:pathLst>
              <a:path w="100329" h="49529">
                <a:moveTo>
                  <a:pt x="0" y="49530"/>
                </a:moveTo>
                <a:lnTo>
                  <a:pt x="100012" y="49530"/>
                </a:lnTo>
                <a:lnTo>
                  <a:pt x="100012" y="0"/>
                </a:lnTo>
                <a:lnTo>
                  <a:pt x="0" y="0"/>
                </a:lnTo>
                <a:lnTo>
                  <a:pt x="0" y="49530"/>
                </a:lnTo>
                <a:close/>
              </a:path>
            </a:pathLst>
          </a:custGeom>
          <a:solidFill>
            <a:srgbClr val="8D8D8D"/>
          </a:solidFill>
        </p:spPr>
        <p:txBody>
          <a:bodyPr wrap="square" lIns="0" tIns="0" rIns="0" bIns="0" rtlCol="0"/>
          <a:lstStyle/>
          <a:p>
            <a:endParaRPr sz="1020"/>
          </a:p>
        </p:txBody>
      </p:sp>
      <p:sp>
        <p:nvSpPr>
          <p:cNvPr id="75" name="object 75"/>
          <p:cNvSpPr/>
          <p:nvPr/>
        </p:nvSpPr>
        <p:spPr>
          <a:xfrm>
            <a:off x="6420422" y="5146328"/>
            <a:ext cx="137520" cy="28080"/>
          </a:xfrm>
          <a:custGeom>
            <a:avLst/>
            <a:gdLst/>
            <a:ahLst/>
            <a:cxnLst/>
            <a:rect l="l" t="t" r="r" b="b"/>
            <a:pathLst>
              <a:path w="242570" h="49529">
                <a:moveTo>
                  <a:pt x="0" y="49530"/>
                </a:moveTo>
                <a:lnTo>
                  <a:pt x="241984" y="49530"/>
                </a:lnTo>
                <a:lnTo>
                  <a:pt x="241984" y="0"/>
                </a:lnTo>
                <a:lnTo>
                  <a:pt x="0" y="0"/>
                </a:lnTo>
                <a:lnTo>
                  <a:pt x="0" y="49530"/>
                </a:lnTo>
                <a:close/>
              </a:path>
            </a:pathLst>
          </a:custGeom>
          <a:solidFill>
            <a:srgbClr val="8F5DB4"/>
          </a:solidFill>
        </p:spPr>
        <p:txBody>
          <a:bodyPr wrap="square" lIns="0" tIns="0" rIns="0" bIns="0" rtlCol="0"/>
          <a:lstStyle/>
          <a:p>
            <a:endParaRPr sz="1020"/>
          </a:p>
        </p:txBody>
      </p:sp>
      <p:sp>
        <p:nvSpPr>
          <p:cNvPr id="76" name="object 76"/>
          <p:cNvSpPr/>
          <p:nvPr/>
        </p:nvSpPr>
        <p:spPr>
          <a:xfrm>
            <a:off x="6420480" y="5064969"/>
            <a:ext cx="27720" cy="81360"/>
          </a:xfrm>
          <a:custGeom>
            <a:avLst/>
            <a:gdLst/>
            <a:ahLst/>
            <a:cxnLst/>
            <a:rect l="l" t="t" r="r" b="b"/>
            <a:pathLst>
              <a:path w="48895" h="143509">
                <a:moveTo>
                  <a:pt x="0" y="143510"/>
                </a:moveTo>
                <a:lnTo>
                  <a:pt x="48640" y="143510"/>
                </a:lnTo>
                <a:lnTo>
                  <a:pt x="48640" y="0"/>
                </a:lnTo>
                <a:lnTo>
                  <a:pt x="0" y="0"/>
                </a:lnTo>
                <a:lnTo>
                  <a:pt x="0" y="143510"/>
                </a:lnTo>
                <a:close/>
              </a:path>
            </a:pathLst>
          </a:custGeom>
          <a:solidFill>
            <a:srgbClr val="8F5DB4"/>
          </a:solidFill>
        </p:spPr>
        <p:txBody>
          <a:bodyPr wrap="square" lIns="0" tIns="0" rIns="0" bIns="0" rtlCol="0"/>
          <a:lstStyle/>
          <a:p>
            <a:endParaRPr sz="1020"/>
          </a:p>
        </p:txBody>
      </p:sp>
      <p:sp>
        <p:nvSpPr>
          <p:cNvPr id="77" name="object 77"/>
          <p:cNvSpPr/>
          <p:nvPr/>
        </p:nvSpPr>
        <p:spPr>
          <a:xfrm>
            <a:off x="6420523" y="5064249"/>
            <a:ext cx="41400" cy="720"/>
          </a:xfrm>
          <a:custGeom>
            <a:avLst/>
            <a:gdLst/>
            <a:ahLst/>
            <a:cxnLst/>
            <a:rect l="l" t="t" r="r" b="b"/>
            <a:pathLst>
              <a:path w="73025" h="1270">
                <a:moveTo>
                  <a:pt x="0" y="1270"/>
                </a:moveTo>
                <a:lnTo>
                  <a:pt x="72652" y="1270"/>
                </a:lnTo>
                <a:lnTo>
                  <a:pt x="72652" y="0"/>
                </a:lnTo>
                <a:lnTo>
                  <a:pt x="0" y="0"/>
                </a:lnTo>
                <a:lnTo>
                  <a:pt x="0" y="1270"/>
                </a:lnTo>
                <a:close/>
              </a:path>
            </a:pathLst>
          </a:custGeom>
          <a:solidFill>
            <a:srgbClr val="8F5DB4"/>
          </a:solidFill>
        </p:spPr>
        <p:txBody>
          <a:bodyPr wrap="square" lIns="0" tIns="0" rIns="0" bIns="0" rtlCol="0"/>
          <a:lstStyle/>
          <a:p>
            <a:endParaRPr sz="1020"/>
          </a:p>
        </p:txBody>
      </p:sp>
      <p:sp>
        <p:nvSpPr>
          <p:cNvPr id="78" name="object 78"/>
          <p:cNvSpPr/>
          <p:nvPr/>
        </p:nvSpPr>
        <p:spPr>
          <a:xfrm>
            <a:off x="6420529" y="5054169"/>
            <a:ext cx="68760" cy="10080"/>
          </a:xfrm>
          <a:custGeom>
            <a:avLst/>
            <a:gdLst/>
            <a:ahLst/>
            <a:cxnLst/>
            <a:rect l="l" t="t" r="r" b="b"/>
            <a:pathLst>
              <a:path w="121284" h="17779">
                <a:moveTo>
                  <a:pt x="0" y="17779"/>
                </a:moveTo>
                <a:lnTo>
                  <a:pt x="120720" y="17779"/>
                </a:lnTo>
                <a:lnTo>
                  <a:pt x="120720" y="0"/>
                </a:lnTo>
                <a:lnTo>
                  <a:pt x="0" y="0"/>
                </a:lnTo>
                <a:lnTo>
                  <a:pt x="0" y="17779"/>
                </a:lnTo>
                <a:close/>
              </a:path>
            </a:pathLst>
          </a:custGeom>
          <a:solidFill>
            <a:srgbClr val="8F5DB4"/>
          </a:solidFill>
        </p:spPr>
        <p:txBody>
          <a:bodyPr wrap="square" lIns="0" tIns="0" rIns="0" bIns="0" rtlCol="0"/>
          <a:lstStyle/>
          <a:p>
            <a:endParaRPr sz="1020"/>
          </a:p>
        </p:txBody>
      </p:sp>
      <p:sp>
        <p:nvSpPr>
          <p:cNvPr id="79" name="object 79"/>
          <p:cNvSpPr/>
          <p:nvPr/>
        </p:nvSpPr>
        <p:spPr>
          <a:xfrm>
            <a:off x="6420538" y="5045528"/>
            <a:ext cx="68400" cy="8640"/>
          </a:xfrm>
          <a:custGeom>
            <a:avLst/>
            <a:gdLst/>
            <a:ahLst/>
            <a:cxnLst/>
            <a:rect l="l" t="t" r="r" b="b"/>
            <a:pathLst>
              <a:path w="120650" h="15240">
                <a:moveTo>
                  <a:pt x="0" y="15240"/>
                </a:moveTo>
                <a:lnTo>
                  <a:pt x="120553" y="15240"/>
                </a:lnTo>
                <a:lnTo>
                  <a:pt x="120553" y="0"/>
                </a:lnTo>
                <a:lnTo>
                  <a:pt x="0" y="0"/>
                </a:lnTo>
                <a:lnTo>
                  <a:pt x="0" y="15240"/>
                </a:lnTo>
                <a:close/>
              </a:path>
            </a:pathLst>
          </a:custGeom>
          <a:solidFill>
            <a:srgbClr val="8F5DB4"/>
          </a:solidFill>
        </p:spPr>
        <p:txBody>
          <a:bodyPr wrap="square" lIns="0" tIns="0" rIns="0" bIns="0" rtlCol="0"/>
          <a:lstStyle/>
          <a:p>
            <a:endParaRPr sz="1020"/>
          </a:p>
        </p:txBody>
      </p:sp>
      <p:sp>
        <p:nvSpPr>
          <p:cNvPr id="80" name="object 80"/>
          <p:cNvSpPr/>
          <p:nvPr/>
        </p:nvSpPr>
        <p:spPr>
          <a:xfrm>
            <a:off x="6420547" y="5036888"/>
            <a:ext cx="68400" cy="8640"/>
          </a:xfrm>
          <a:custGeom>
            <a:avLst/>
            <a:gdLst/>
            <a:ahLst/>
            <a:cxnLst/>
            <a:rect l="l" t="t" r="r" b="b"/>
            <a:pathLst>
              <a:path w="120650" h="15240">
                <a:moveTo>
                  <a:pt x="0" y="15240"/>
                </a:moveTo>
                <a:lnTo>
                  <a:pt x="120441" y="15240"/>
                </a:lnTo>
                <a:lnTo>
                  <a:pt x="120441" y="0"/>
                </a:lnTo>
                <a:lnTo>
                  <a:pt x="0" y="0"/>
                </a:lnTo>
                <a:lnTo>
                  <a:pt x="0" y="15240"/>
                </a:lnTo>
                <a:close/>
              </a:path>
            </a:pathLst>
          </a:custGeom>
          <a:solidFill>
            <a:srgbClr val="8F5DB4"/>
          </a:solidFill>
        </p:spPr>
        <p:txBody>
          <a:bodyPr wrap="square" lIns="0" tIns="0" rIns="0" bIns="0" rtlCol="0"/>
          <a:lstStyle/>
          <a:p>
            <a:endParaRPr sz="1020"/>
          </a:p>
        </p:txBody>
      </p:sp>
      <p:sp>
        <p:nvSpPr>
          <p:cNvPr id="81" name="object 81"/>
          <p:cNvSpPr/>
          <p:nvPr/>
        </p:nvSpPr>
        <p:spPr>
          <a:xfrm>
            <a:off x="6530102" y="5126169"/>
            <a:ext cx="27720" cy="20160"/>
          </a:xfrm>
          <a:custGeom>
            <a:avLst/>
            <a:gdLst/>
            <a:ahLst/>
            <a:cxnLst/>
            <a:rect l="l" t="t" r="r" b="b"/>
            <a:pathLst>
              <a:path w="48895" h="35559">
                <a:moveTo>
                  <a:pt x="0" y="35560"/>
                </a:moveTo>
                <a:lnTo>
                  <a:pt x="48433" y="35560"/>
                </a:lnTo>
                <a:lnTo>
                  <a:pt x="48433" y="0"/>
                </a:lnTo>
                <a:lnTo>
                  <a:pt x="0" y="0"/>
                </a:lnTo>
                <a:lnTo>
                  <a:pt x="0" y="35560"/>
                </a:lnTo>
                <a:close/>
              </a:path>
            </a:pathLst>
          </a:custGeom>
          <a:solidFill>
            <a:srgbClr val="8F5DB4"/>
          </a:solidFill>
        </p:spPr>
        <p:txBody>
          <a:bodyPr wrap="square" lIns="0" tIns="0" rIns="0" bIns="0" rtlCol="0"/>
          <a:lstStyle/>
          <a:p>
            <a:endParaRPr sz="1020"/>
          </a:p>
        </p:txBody>
      </p:sp>
      <p:sp>
        <p:nvSpPr>
          <p:cNvPr id="82" name="object 82"/>
          <p:cNvSpPr/>
          <p:nvPr/>
        </p:nvSpPr>
        <p:spPr>
          <a:xfrm>
            <a:off x="6530279" y="5106009"/>
            <a:ext cx="27360" cy="20160"/>
          </a:xfrm>
          <a:custGeom>
            <a:avLst/>
            <a:gdLst/>
            <a:ahLst/>
            <a:cxnLst/>
            <a:rect l="l" t="t" r="r" b="b"/>
            <a:pathLst>
              <a:path w="48259" h="35559">
                <a:moveTo>
                  <a:pt x="0" y="35559"/>
                </a:moveTo>
                <a:lnTo>
                  <a:pt x="48045" y="35559"/>
                </a:lnTo>
                <a:lnTo>
                  <a:pt x="48045" y="0"/>
                </a:lnTo>
                <a:lnTo>
                  <a:pt x="0" y="0"/>
                </a:lnTo>
                <a:lnTo>
                  <a:pt x="0" y="35559"/>
                </a:lnTo>
                <a:close/>
              </a:path>
            </a:pathLst>
          </a:custGeom>
          <a:solidFill>
            <a:srgbClr val="8F5DB4"/>
          </a:solidFill>
        </p:spPr>
        <p:txBody>
          <a:bodyPr wrap="square" lIns="0" tIns="0" rIns="0" bIns="0" rtlCol="0"/>
          <a:lstStyle/>
          <a:p>
            <a:endParaRPr sz="1020"/>
          </a:p>
        </p:txBody>
      </p:sp>
      <p:sp>
        <p:nvSpPr>
          <p:cNvPr id="83" name="object 83"/>
          <p:cNvSpPr/>
          <p:nvPr/>
        </p:nvSpPr>
        <p:spPr>
          <a:xfrm>
            <a:off x="6549706" y="5054169"/>
            <a:ext cx="28440" cy="20880"/>
          </a:xfrm>
          <a:custGeom>
            <a:avLst/>
            <a:gdLst/>
            <a:ahLst/>
            <a:cxnLst/>
            <a:rect l="l" t="t" r="r" b="b"/>
            <a:pathLst>
              <a:path w="50165" h="36829">
                <a:moveTo>
                  <a:pt x="0" y="36829"/>
                </a:moveTo>
                <a:lnTo>
                  <a:pt x="49588" y="36829"/>
                </a:lnTo>
                <a:lnTo>
                  <a:pt x="49588" y="0"/>
                </a:lnTo>
                <a:lnTo>
                  <a:pt x="0" y="0"/>
                </a:lnTo>
                <a:lnTo>
                  <a:pt x="0" y="36829"/>
                </a:lnTo>
                <a:close/>
              </a:path>
            </a:pathLst>
          </a:custGeom>
          <a:solidFill>
            <a:srgbClr val="8F5DB4"/>
          </a:solidFill>
        </p:spPr>
        <p:txBody>
          <a:bodyPr wrap="square" lIns="0" tIns="0" rIns="0" bIns="0" rtlCol="0"/>
          <a:lstStyle/>
          <a:p>
            <a:endParaRPr sz="1020"/>
          </a:p>
        </p:txBody>
      </p:sp>
      <p:sp>
        <p:nvSpPr>
          <p:cNvPr id="84" name="object 84"/>
          <p:cNvSpPr/>
          <p:nvPr/>
        </p:nvSpPr>
        <p:spPr>
          <a:xfrm>
            <a:off x="6549646" y="5049849"/>
            <a:ext cx="28440" cy="4320"/>
          </a:xfrm>
          <a:custGeom>
            <a:avLst/>
            <a:gdLst/>
            <a:ahLst/>
            <a:cxnLst/>
            <a:rect l="l" t="t" r="r" b="b"/>
            <a:pathLst>
              <a:path w="50165" h="7620">
                <a:moveTo>
                  <a:pt x="0" y="7620"/>
                </a:moveTo>
                <a:lnTo>
                  <a:pt x="49582" y="7620"/>
                </a:lnTo>
                <a:lnTo>
                  <a:pt x="49582" y="0"/>
                </a:lnTo>
                <a:lnTo>
                  <a:pt x="0" y="0"/>
                </a:lnTo>
                <a:lnTo>
                  <a:pt x="0" y="7620"/>
                </a:lnTo>
                <a:close/>
              </a:path>
            </a:pathLst>
          </a:custGeom>
          <a:solidFill>
            <a:srgbClr val="8F5DB4"/>
          </a:solidFill>
        </p:spPr>
        <p:txBody>
          <a:bodyPr wrap="square" lIns="0" tIns="0" rIns="0" bIns="0" rtlCol="0"/>
          <a:lstStyle/>
          <a:p>
            <a:endParaRPr sz="1020"/>
          </a:p>
        </p:txBody>
      </p:sp>
      <p:sp>
        <p:nvSpPr>
          <p:cNvPr id="85" name="object 85"/>
          <p:cNvSpPr/>
          <p:nvPr/>
        </p:nvSpPr>
        <p:spPr>
          <a:xfrm>
            <a:off x="6549516" y="5046969"/>
            <a:ext cx="28440" cy="2880"/>
          </a:xfrm>
          <a:custGeom>
            <a:avLst/>
            <a:gdLst/>
            <a:ahLst/>
            <a:cxnLst/>
            <a:rect l="l" t="t" r="r" b="b"/>
            <a:pathLst>
              <a:path w="50165" h="5079">
                <a:moveTo>
                  <a:pt x="0" y="5079"/>
                </a:moveTo>
                <a:lnTo>
                  <a:pt x="49780" y="5079"/>
                </a:lnTo>
                <a:lnTo>
                  <a:pt x="49780" y="0"/>
                </a:lnTo>
                <a:lnTo>
                  <a:pt x="0" y="0"/>
                </a:lnTo>
                <a:lnTo>
                  <a:pt x="0" y="5079"/>
                </a:lnTo>
                <a:close/>
              </a:path>
            </a:pathLst>
          </a:custGeom>
          <a:solidFill>
            <a:srgbClr val="8F5DB4"/>
          </a:solidFill>
        </p:spPr>
        <p:txBody>
          <a:bodyPr wrap="square" lIns="0" tIns="0" rIns="0" bIns="0" rtlCol="0"/>
          <a:lstStyle/>
          <a:p>
            <a:endParaRPr sz="1020"/>
          </a:p>
        </p:txBody>
      </p:sp>
      <p:sp>
        <p:nvSpPr>
          <p:cNvPr id="86" name="object 86"/>
          <p:cNvSpPr/>
          <p:nvPr/>
        </p:nvSpPr>
        <p:spPr>
          <a:xfrm>
            <a:off x="6549297" y="5046249"/>
            <a:ext cx="28440" cy="720"/>
          </a:xfrm>
          <a:custGeom>
            <a:avLst/>
            <a:gdLst/>
            <a:ahLst/>
            <a:cxnLst/>
            <a:rect l="l" t="t" r="r" b="b"/>
            <a:pathLst>
              <a:path w="50165" h="1270">
                <a:moveTo>
                  <a:pt x="0" y="1270"/>
                </a:moveTo>
                <a:lnTo>
                  <a:pt x="50153" y="1270"/>
                </a:lnTo>
                <a:lnTo>
                  <a:pt x="50153" y="0"/>
                </a:lnTo>
                <a:lnTo>
                  <a:pt x="0" y="0"/>
                </a:lnTo>
                <a:lnTo>
                  <a:pt x="0" y="1270"/>
                </a:lnTo>
                <a:close/>
              </a:path>
            </a:pathLst>
          </a:custGeom>
          <a:solidFill>
            <a:srgbClr val="8F5DB4"/>
          </a:solidFill>
        </p:spPr>
        <p:txBody>
          <a:bodyPr wrap="square" lIns="0" tIns="0" rIns="0" bIns="0" rtlCol="0"/>
          <a:lstStyle/>
          <a:p>
            <a:endParaRPr sz="1020"/>
          </a:p>
        </p:txBody>
      </p:sp>
      <p:sp>
        <p:nvSpPr>
          <p:cNvPr id="87" name="object 87"/>
          <p:cNvSpPr/>
          <p:nvPr/>
        </p:nvSpPr>
        <p:spPr>
          <a:xfrm>
            <a:off x="6548959" y="5045528"/>
            <a:ext cx="28800" cy="720"/>
          </a:xfrm>
          <a:custGeom>
            <a:avLst/>
            <a:gdLst/>
            <a:ahLst/>
            <a:cxnLst/>
            <a:rect l="l" t="t" r="r" b="b"/>
            <a:pathLst>
              <a:path w="50800" h="1270">
                <a:moveTo>
                  <a:pt x="0" y="1270"/>
                </a:moveTo>
                <a:lnTo>
                  <a:pt x="50747" y="1270"/>
                </a:lnTo>
                <a:lnTo>
                  <a:pt x="50747" y="0"/>
                </a:lnTo>
                <a:lnTo>
                  <a:pt x="0" y="0"/>
                </a:lnTo>
                <a:lnTo>
                  <a:pt x="0" y="1270"/>
                </a:lnTo>
                <a:close/>
              </a:path>
            </a:pathLst>
          </a:custGeom>
          <a:solidFill>
            <a:srgbClr val="8F5DB4"/>
          </a:solidFill>
        </p:spPr>
        <p:txBody>
          <a:bodyPr wrap="square" lIns="0" tIns="0" rIns="0" bIns="0" rtlCol="0"/>
          <a:lstStyle/>
          <a:p>
            <a:endParaRPr sz="1020"/>
          </a:p>
        </p:txBody>
      </p:sp>
      <p:sp>
        <p:nvSpPr>
          <p:cNvPr id="88" name="object 88"/>
          <p:cNvSpPr/>
          <p:nvPr/>
        </p:nvSpPr>
        <p:spPr>
          <a:xfrm>
            <a:off x="6520992" y="5017449"/>
            <a:ext cx="56880" cy="28080"/>
          </a:xfrm>
          <a:custGeom>
            <a:avLst/>
            <a:gdLst/>
            <a:ahLst/>
            <a:cxnLst/>
            <a:rect l="l" t="t" r="r" b="b"/>
            <a:pathLst>
              <a:path w="100329" h="49529">
                <a:moveTo>
                  <a:pt x="0" y="49530"/>
                </a:moveTo>
                <a:lnTo>
                  <a:pt x="100012" y="49530"/>
                </a:lnTo>
                <a:lnTo>
                  <a:pt x="100012" y="0"/>
                </a:lnTo>
                <a:lnTo>
                  <a:pt x="0" y="0"/>
                </a:lnTo>
                <a:lnTo>
                  <a:pt x="0" y="49530"/>
                </a:lnTo>
                <a:close/>
              </a:path>
            </a:pathLst>
          </a:custGeom>
          <a:solidFill>
            <a:srgbClr val="8F5DB4"/>
          </a:solidFill>
        </p:spPr>
        <p:txBody>
          <a:bodyPr wrap="square" lIns="0" tIns="0" rIns="0" bIns="0" rtlCol="0"/>
          <a:lstStyle/>
          <a:p>
            <a:endParaRPr sz="1020"/>
          </a:p>
        </p:txBody>
      </p:sp>
      <p:sp>
        <p:nvSpPr>
          <p:cNvPr id="89" name="object 89"/>
          <p:cNvSpPr/>
          <p:nvPr/>
        </p:nvSpPr>
        <p:spPr>
          <a:xfrm>
            <a:off x="6420422" y="5146328"/>
            <a:ext cx="137520" cy="28080"/>
          </a:xfrm>
          <a:custGeom>
            <a:avLst/>
            <a:gdLst/>
            <a:ahLst/>
            <a:cxnLst/>
            <a:rect l="l" t="t" r="r" b="b"/>
            <a:pathLst>
              <a:path w="242570" h="49529">
                <a:moveTo>
                  <a:pt x="0" y="49530"/>
                </a:moveTo>
                <a:lnTo>
                  <a:pt x="241984" y="49530"/>
                </a:lnTo>
                <a:lnTo>
                  <a:pt x="241984" y="0"/>
                </a:lnTo>
                <a:lnTo>
                  <a:pt x="0" y="0"/>
                </a:lnTo>
                <a:lnTo>
                  <a:pt x="0" y="49530"/>
                </a:lnTo>
                <a:close/>
              </a:path>
            </a:pathLst>
          </a:custGeom>
          <a:solidFill>
            <a:srgbClr val="7B7B7B"/>
          </a:solidFill>
        </p:spPr>
        <p:txBody>
          <a:bodyPr wrap="square" lIns="0" tIns="0" rIns="0" bIns="0" rtlCol="0"/>
          <a:lstStyle/>
          <a:p>
            <a:endParaRPr sz="1020"/>
          </a:p>
        </p:txBody>
      </p:sp>
      <p:sp>
        <p:nvSpPr>
          <p:cNvPr id="90" name="object 90"/>
          <p:cNvSpPr/>
          <p:nvPr/>
        </p:nvSpPr>
        <p:spPr>
          <a:xfrm>
            <a:off x="6420480" y="5064969"/>
            <a:ext cx="27720" cy="81360"/>
          </a:xfrm>
          <a:custGeom>
            <a:avLst/>
            <a:gdLst/>
            <a:ahLst/>
            <a:cxnLst/>
            <a:rect l="l" t="t" r="r" b="b"/>
            <a:pathLst>
              <a:path w="48895" h="143509">
                <a:moveTo>
                  <a:pt x="0" y="143510"/>
                </a:moveTo>
                <a:lnTo>
                  <a:pt x="48640" y="143510"/>
                </a:lnTo>
                <a:lnTo>
                  <a:pt x="48640" y="0"/>
                </a:lnTo>
                <a:lnTo>
                  <a:pt x="0" y="0"/>
                </a:lnTo>
                <a:lnTo>
                  <a:pt x="0" y="143510"/>
                </a:lnTo>
                <a:close/>
              </a:path>
            </a:pathLst>
          </a:custGeom>
          <a:solidFill>
            <a:srgbClr val="7B7B7B"/>
          </a:solidFill>
        </p:spPr>
        <p:txBody>
          <a:bodyPr wrap="square" lIns="0" tIns="0" rIns="0" bIns="0" rtlCol="0"/>
          <a:lstStyle/>
          <a:p>
            <a:endParaRPr sz="1020"/>
          </a:p>
        </p:txBody>
      </p:sp>
      <p:sp>
        <p:nvSpPr>
          <p:cNvPr id="91" name="object 91"/>
          <p:cNvSpPr/>
          <p:nvPr/>
        </p:nvSpPr>
        <p:spPr>
          <a:xfrm>
            <a:off x="6420523" y="5064249"/>
            <a:ext cx="41400" cy="720"/>
          </a:xfrm>
          <a:custGeom>
            <a:avLst/>
            <a:gdLst/>
            <a:ahLst/>
            <a:cxnLst/>
            <a:rect l="l" t="t" r="r" b="b"/>
            <a:pathLst>
              <a:path w="73025" h="1270">
                <a:moveTo>
                  <a:pt x="0" y="1270"/>
                </a:moveTo>
                <a:lnTo>
                  <a:pt x="72652" y="1270"/>
                </a:lnTo>
                <a:lnTo>
                  <a:pt x="72652" y="0"/>
                </a:lnTo>
                <a:lnTo>
                  <a:pt x="0" y="0"/>
                </a:lnTo>
                <a:lnTo>
                  <a:pt x="0" y="1270"/>
                </a:lnTo>
                <a:close/>
              </a:path>
            </a:pathLst>
          </a:custGeom>
          <a:solidFill>
            <a:srgbClr val="7B7B7B"/>
          </a:solidFill>
        </p:spPr>
        <p:txBody>
          <a:bodyPr wrap="square" lIns="0" tIns="0" rIns="0" bIns="0" rtlCol="0"/>
          <a:lstStyle/>
          <a:p>
            <a:endParaRPr sz="1020"/>
          </a:p>
        </p:txBody>
      </p:sp>
      <p:sp>
        <p:nvSpPr>
          <p:cNvPr id="92" name="object 92"/>
          <p:cNvSpPr/>
          <p:nvPr/>
        </p:nvSpPr>
        <p:spPr>
          <a:xfrm>
            <a:off x="6420528" y="5054888"/>
            <a:ext cx="68760" cy="9360"/>
          </a:xfrm>
          <a:custGeom>
            <a:avLst/>
            <a:gdLst/>
            <a:ahLst/>
            <a:cxnLst/>
            <a:rect l="l" t="t" r="r" b="b"/>
            <a:pathLst>
              <a:path w="121284" h="16509">
                <a:moveTo>
                  <a:pt x="0" y="16509"/>
                </a:moveTo>
                <a:lnTo>
                  <a:pt x="120727" y="16509"/>
                </a:lnTo>
                <a:lnTo>
                  <a:pt x="120727" y="0"/>
                </a:lnTo>
                <a:lnTo>
                  <a:pt x="0" y="0"/>
                </a:lnTo>
                <a:lnTo>
                  <a:pt x="0" y="16509"/>
                </a:lnTo>
                <a:close/>
              </a:path>
            </a:pathLst>
          </a:custGeom>
          <a:solidFill>
            <a:srgbClr val="7B7B7B"/>
          </a:solidFill>
        </p:spPr>
        <p:txBody>
          <a:bodyPr wrap="square" lIns="0" tIns="0" rIns="0" bIns="0" rtlCol="0"/>
          <a:lstStyle/>
          <a:p>
            <a:endParaRPr sz="1020"/>
          </a:p>
        </p:txBody>
      </p:sp>
      <p:sp>
        <p:nvSpPr>
          <p:cNvPr id="93" name="object 93"/>
          <p:cNvSpPr/>
          <p:nvPr/>
        </p:nvSpPr>
        <p:spPr>
          <a:xfrm>
            <a:off x="6420538" y="5045528"/>
            <a:ext cx="68400" cy="9360"/>
          </a:xfrm>
          <a:custGeom>
            <a:avLst/>
            <a:gdLst/>
            <a:ahLst/>
            <a:cxnLst/>
            <a:rect l="l" t="t" r="r" b="b"/>
            <a:pathLst>
              <a:path w="120650" h="16509">
                <a:moveTo>
                  <a:pt x="0" y="16510"/>
                </a:moveTo>
                <a:lnTo>
                  <a:pt x="120560" y="16510"/>
                </a:lnTo>
                <a:lnTo>
                  <a:pt x="120560" y="0"/>
                </a:lnTo>
                <a:lnTo>
                  <a:pt x="0" y="0"/>
                </a:lnTo>
                <a:lnTo>
                  <a:pt x="0" y="16510"/>
                </a:lnTo>
                <a:close/>
              </a:path>
            </a:pathLst>
          </a:custGeom>
          <a:solidFill>
            <a:srgbClr val="7B7B7B"/>
          </a:solidFill>
        </p:spPr>
        <p:txBody>
          <a:bodyPr wrap="square" lIns="0" tIns="0" rIns="0" bIns="0" rtlCol="0"/>
          <a:lstStyle/>
          <a:p>
            <a:endParaRPr sz="1020"/>
          </a:p>
        </p:txBody>
      </p:sp>
      <p:sp>
        <p:nvSpPr>
          <p:cNvPr id="94" name="object 94"/>
          <p:cNvSpPr/>
          <p:nvPr/>
        </p:nvSpPr>
        <p:spPr>
          <a:xfrm>
            <a:off x="6420547" y="5036888"/>
            <a:ext cx="68400" cy="8640"/>
          </a:xfrm>
          <a:custGeom>
            <a:avLst/>
            <a:gdLst/>
            <a:ahLst/>
            <a:cxnLst/>
            <a:rect l="l" t="t" r="r" b="b"/>
            <a:pathLst>
              <a:path w="120650" h="15240">
                <a:moveTo>
                  <a:pt x="0" y="15240"/>
                </a:moveTo>
                <a:lnTo>
                  <a:pt x="120441" y="15240"/>
                </a:lnTo>
                <a:lnTo>
                  <a:pt x="120441" y="0"/>
                </a:lnTo>
                <a:lnTo>
                  <a:pt x="0" y="0"/>
                </a:lnTo>
                <a:lnTo>
                  <a:pt x="0" y="15240"/>
                </a:lnTo>
                <a:close/>
              </a:path>
            </a:pathLst>
          </a:custGeom>
          <a:solidFill>
            <a:srgbClr val="7B7B7B"/>
          </a:solidFill>
        </p:spPr>
        <p:txBody>
          <a:bodyPr wrap="square" lIns="0" tIns="0" rIns="0" bIns="0" rtlCol="0"/>
          <a:lstStyle/>
          <a:p>
            <a:endParaRPr sz="1020"/>
          </a:p>
        </p:txBody>
      </p:sp>
      <p:sp>
        <p:nvSpPr>
          <p:cNvPr id="95" name="object 95"/>
          <p:cNvSpPr/>
          <p:nvPr/>
        </p:nvSpPr>
        <p:spPr>
          <a:xfrm>
            <a:off x="6530102" y="5126169"/>
            <a:ext cx="27720" cy="20160"/>
          </a:xfrm>
          <a:custGeom>
            <a:avLst/>
            <a:gdLst/>
            <a:ahLst/>
            <a:cxnLst/>
            <a:rect l="l" t="t" r="r" b="b"/>
            <a:pathLst>
              <a:path w="48895" h="35559">
                <a:moveTo>
                  <a:pt x="0" y="35560"/>
                </a:moveTo>
                <a:lnTo>
                  <a:pt x="48433" y="35560"/>
                </a:lnTo>
                <a:lnTo>
                  <a:pt x="48433" y="0"/>
                </a:lnTo>
                <a:lnTo>
                  <a:pt x="0" y="0"/>
                </a:lnTo>
                <a:lnTo>
                  <a:pt x="0" y="35560"/>
                </a:lnTo>
                <a:close/>
              </a:path>
            </a:pathLst>
          </a:custGeom>
          <a:solidFill>
            <a:srgbClr val="7B7B7B"/>
          </a:solidFill>
        </p:spPr>
        <p:txBody>
          <a:bodyPr wrap="square" lIns="0" tIns="0" rIns="0" bIns="0" rtlCol="0"/>
          <a:lstStyle/>
          <a:p>
            <a:endParaRPr sz="1020"/>
          </a:p>
        </p:txBody>
      </p:sp>
      <p:sp>
        <p:nvSpPr>
          <p:cNvPr id="96" name="object 96"/>
          <p:cNvSpPr/>
          <p:nvPr/>
        </p:nvSpPr>
        <p:spPr>
          <a:xfrm>
            <a:off x="6530279" y="5106009"/>
            <a:ext cx="27360" cy="20160"/>
          </a:xfrm>
          <a:custGeom>
            <a:avLst/>
            <a:gdLst/>
            <a:ahLst/>
            <a:cxnLst/>
            <a:rect l="l" t="t" r="r" b="b"/>
            <a:pathLst>
              <a:path w="48259" h="35559">
                <a:moveTo>
                  <a:pt x="0" y="35559"/>
                </a:moveTo>
                <a:lnTo>
                  <a:pt x="48045" y="35559"/>
                </a:lnTo>
                <a:lnTo>
                  <a:pt x="48045" y="0"/>
                </a:lnTo>
                <a:lnTo>
                  <a:pt x="0" y="0"/>
                </a:lnTo>
                <a:lnTo>
                  <a:pt x="0" y="35559"/>
                </a:lnTo>
                <a:close/>
              </a:path>
            </a:pathLst>
          </a:custGeom>
          <a:solidFill>
            <a:srgbClr val="7B7B7B"/>
          </a:solidFill>
        </p:spPr>
        <p:txBody>
          <a:bodyPr wrap="square" lIns="0" tIns="0" rIns="0" bIns="0" rtlCol="0"/>
          <a:lstStyle/>
          <a:p>
            <a:endParaRPr sz="1020"/>
          </a:p>
        </p:txBody>
      </p:sp>
      <p:sp>
        <p:nvSpPr>
          <p:cNvPr id="97" name="object 97"/>
          <p:cNvSpPr/>
          <p:nvPr/>
        </p:nvSpPr>
        <p:spPr>
          <a:xfrm>
            <a:off x="6550067" y="5054888"/>
            <a:ext cx="27720" cy="20160"/>
          </a:xfrm>
          <a:custGeom>
            <a:avLst/>
            <a:gdLst/>
            <a:ahLst/>
            <a:cxnLst/>
            <a:rect l="l" t="t" r="r" b="b"/>
            <a:pathLst>
              <a:path w="48895" h="35559">
                <a:moveTo>
                  <a:pt x="0" y="35560"/>
                </a:moveTo>
                <a:lnTo>
                  <a:pt x="48321" y="35560"/>
                </a:lnTo>
                <a:lnTo>
                  <a:pt x="48321" y="0"/>
                </a:lnTo>
                <a:lnTo>
                  <a:pt x="0" y="0"/>
                </a:lnTo>
                <a:lnTo>
                  <a:pt x="0" y="35560"/>
                </a:lnTo>
                <a:close/>
              </a:path>
            </a:pathLst>
          </a:custGeom>
          <a:solidFill>
            <a:srgbClr val="7B7B7B"/>
          </a:solidFill>
        </p:spPr>
        <p:txBody>
          <a:bodyPr wrap="square" lIns="0" tIns="0" rIns="0" bIns="0" rtlCol="0"/>
          <a:lstStyle/>
          <a:p>
            <a:endParaRPr sz="1020"/>
          </a:p>
        </p:txBody>
      </p:sp>
      <p:sp>
        <p:nvSpPr>
          <p:cNvPr id="98" name="object 98"/>
          <p:cNvSpPr/>
          <p:nvPr/>
        </p:nvSpPr>
        <p:spPr>
          <a:xfrm>
            <a:off x="6550019" y="5050569"/>
            <a:ext cx="27720" cy="4320"/>
          </a:xfrm>
          <a:custGeom>
            <a:avLst/>
            <a:gdLst/>
            <a:ahLst/>
            <a:cxnLst/>
            <a:rect l="l" t="t" r="r" b="b"/>
            <a:pathLst>
              <a:path w="48895" h="7620">
                <a:moveTo>
                  <a:pt x="0" y="7619"/>
                </a:moveTo>
                <a:lnTo>
                  <a:pt x="48297" y="7619"/>
                </a:lnTo>
                <a:lnTo>
                  <a:pt x="48297" y="0"/>
                </a:lnTo>
                <a:lnTo>
                  <a:pt x="0" y="0"/>
                </a:lnTo>
                <a:lnTo>
                  <a:pt x="0" y="7619"/>
                </a:lnTo>
                <a:close/>
              </a:path>
            </a:pathLst>
          </a:custGeom>
          <a:solidFill>
            <a:srgbClr val="7B7B7B"/>
          </a:solidFill>
        </p:spPr>
        <p:txBody>
          <a:bodyPr wrap="square" lIns="0" tIns="0" rIns="0" bIns="0" rtlCol="0"/>
          <a:lstStyle/>
          <a:p>
            <a:endParaRPr sz="1020"/>
          </a:p>
        </p:txBody>
      </p:sp>
      <p:sp>
        <p:nvSpPr>
          <p:cNvPr id="99" name="object 99"/>
          <p:cNvSpPr/>
          <p:nvPr/>
        </p:nvSpPr>
        <p:spPr>
          <a:xfrm>
            <a:off x="6549927" y="5046969"/>
            <a:ext cx="27720" cy="3600"/>
          </a:xfrm>
          <a:custGeom>
            <a:avLst/>
            <a:gdLst/>
            <a:ahLst/>
            <a:cxnLst/>
            <a:rect l="l" t="t" r="r" b="b"/>
            <a:pathLst>
              <a:path w="48895" h="6350">
                <a:moveTo>
                  <a:pt x="0" y="6350"/>
                </a:moveTo>
                <a:lnTo>
                  <a:pt x="48431" y="6350"/>
                </a:lnTo>
                <a:lnTo>
                  <a:pt x="48431" y="0"/>
                </a:lnTo>
                <a:lnTo>
                  <a:pt x="0" y="0"/>
                </a:lnTo>
                <a:lnTo>
                  <a:pt x="0" y="6350"/>
                </a:lnTo>
                <a:close/>
              </a:path>
            </a:pathLst>
          </a:custGeom>
          <a:solidFill>
            <a:srgbClr val="7B7B7B"/>
          </a:solidFill>
        </p:spPr>
        <p:txBody>
          <a:bodyPr wrap="square" lIns="0" tIns="0" rIns="0" bIns="0" rtlCol="0"/>
          <a:lstStyle/>
          <a:p>
            <a:endParaRPr sz="1020"/>
          </a:p>
        </p:txBody>
      </p:sp>
      <p:sp>
        <p:nvSpPr>
          <p:cNvPr id="100" name="object 100"/>
          <p:cNvSpPr/>
          <p:nvPr/>
        </p:nvSpPr>
        <p:spPr>
          <a:xfrm>
            <a:off x="6549770" y="5045528"/>
            <a:ext cx="27720" cy="1440"/>
          </a:xfrm>
          <a:custGeom>
            <a:avLst/>
            <a:gdLst/>
            <a:ahLst/>
            <a:cxnLst/>
            <a:rect l="l" t="t" r="r" b="b"/>
            <a:pathLst>
              <a:path w="48895" h="2540">
                <a:moveTo>
                  <a:pt x="0" y="2540"/>
                </a:moveTo>
                <a:lnTo>
                  <a:pt x="48695" y="2540"/>
                </a:lnTo>
                <a:lnTo>
                  <a:pt x="48695" y="0"/>
                </a:lnTo>
                <a:lnTo>
                  <a:pt x="0" y="0"/>
                </a:lnTo>
                <a:lnTo>
                  <a:pt x="0" y="2540"/>
                </a:lnTo>
                <a:close/>
              </a:path>
            </a:pathLst>
          </a:custGeom>
          <a:solidFill>
            <a:srgbClr val="7B7B7B"/>
          </a:solidFill>
        </p:spPr>
        <p:txBody>
          <a:bodyPr wrap="square" lIns="0" tIns="0" rIns="0" bIns="0" rtlCol="0"/>
          <a:lstStyle/>
          <a:p>
            <a:endParaRPr sz="1020"/>
          </a:p>
        </p:txBody>
      </p:sp>
      <p:sp>
        <p:nvSpPr>
          <p:cNvPr id="101" name="object 101"/>
          <p:cNvSpPr/>
          <p:nvPr/>
        </p:nvSpPr>
        <p:spPr>
          <a:xfrm>
            <a:off x="6529608" y="5044809"/>
            <a:ext cx="47880" cy="720"/>
          </a:xfrm>
          <a:custGeom>
            <a:avLst/>
            <a:gdLst/>
            <a:ahLst/>
            <a:cxnLst/>
            <a:rect l="l" t="t" r="r" b="b"/>
            <a:pathLst>
              <a:path w="84454" h="1270">
                <a:moveTo>
                  <a:pt x="0" y="1269"/>
                </a:moveTo>
                <a:lnTo>
                  <a:pt x="84253" y="1269"/>
                </a:lnTo>
                <a:lnTo>
                  <a:pt x="84253" y="0"/>
                </a:lnTo>
                <a:lnTo>
                  <a:pt x="0" y="0"/>
                </a:lnTo>
                <a:lnTo>
                  <a:pt x="0" y="1269"/>
                </a:lnTo>
                <a:close/>
              </a:path>
            </a:pathLst>
          </a:custGeom>
          <a:solidFill>
            <a:srgbClr val="7B7B7B"/>
          </a:solidFill>
        </p:spPr>
        <p:txBody>
          <a:bodyPr wrap="square" lIns="0" tIns="0" rIns="0" bIns="0" rtlCol="0"/>
          <a:lstStyle/>
          <a:p>
            <a:endParaRPr sz="1020"/>
          </a:p>
        </p:txBody>
      </p:sp>
      <p:sp>
        <p:nvSpPr>
          <p:cNvPr id="102" name="object 102"/>
          <p:cNvSpPr/>
          <p:nvPr/>
        </p:nvSpPr>
        <p:spPr>
          <a:xfrm>
            <a:off x="6521352" y="5017449"/>
            <a:ext cx="56160" cy="27360"/>
          </a:xfrm>
          <a:custGeom>
            <a:avLst/>
            <a:gdLst/>
            <a:ahLst/>
            <a:cxnLst/>
            <a:rect l="l" t="t" r="r" b="b"/>
            <a:pathLst>
              <a:path w="99059" h="48259">
                <a:moveTo>
                  <a:pt x="0" y="48259"/>
                </a:moveTo>
                <a:lnTo>
                  <a:pt x="98745" y="48259"/>
                </a:lnTo>
                <a:lnTo>
                  <a:pt x="98745" y="0"/>
                </a:lnTo>
                <a:lnTo>
                  <a:pt x="0" y="0"/>
                </a:lnTo>
                <a:lnTo>
                  <a:pt x="0" y="48259"/>
                </a:lnTo>
                <a:close/>
              </a:path>
            </a:pathLst>
          </a:custGeom>
          <a:solidFill>
            <a:srgbClr val="7B7B7B"/>
          </a:solidFill>
        </p:spPr>
        <p:txBody>
          <a:bodyPr wrap="square" lIns="0" tIns="0" rIns="0" bIns="0" rtlCol="0"/>
          <a:lstStyle/>
          <a:p>
            <a:endParaRPr sz="1020"/>
          </a:p>
        </p:txBody>
      </p:sp>
      <p:sp>
        <p:nvSpPr>
          <p:cNvPr id="103" name="object 103"/>
          <p:cNvSpPr/>
          <p:nvPr/>
        </p:nvSpPr>
        <p:spPr>
          <a:xfrm>
            <a:off x="6521352" y="5017664"/>
            <a:ext cx="56160" cy="57600"/>
          </a:xfrm>
          <a:custGeom>
            <a:avLst/>
            <a:gdLst/>
            <a:ahLst/>
            <a:cxnLst/>
            <a:rect l="l" t="t" r="r" b="b"/>
            <a:pathLst>
              <a:path w="99059" h="101600">
                <a:moveTo>
                  <a:pt x="98678" y="0"/>
                </a:moveTo>
                <a:lnTo>
                  <a:pt x="0" y="0"/>
                </a:lnTo>
                <a:lnTo>
                  <a:pt x="0" y="48386"/>
                </a:lnTo>
                <a:lnTo>
                  <a:pt x="43687" y="48767"/>
                </a:lnTo>
                <a:lnTo>
                  <a:pt x="49656" y="49021"/>
                </a:lnTo>
                <a:lnTo>
                  <a:pt x="50672" y="101091"/>
                </a:lnTo>
                <a:lnTo>
                  <a:pt x="99059" y="101091"/>
                </a:lnTo>
                <a:lnTo>
                  <a:pt x="98805" y="50545"/>
                </a:lnTo>
                <a:lnTo>
                  <a:pt x="98678" y="0"/>
                </a:lnTo>
                <a:close/>
              </a:path>
            </a:pathLst>
          </a:custGeom>
          <a:solidFill>
            <a:srgbClr val="6F2E9F"/>
          </a:solidFill>
        </p:spPr>
        <p:txBody>
          <a:bodyPr wrap="square" lIns="0" tIns="0" rIns="0" bIns="0" rtlCol="0"/>
          <a:lstStyle/>
          <a:p>
            <a:endParaRPr sz="1020"/>
          </a:p>
        </p:txBody>
      </p:sp>
      <p:sp>
        <p:nvSpPr>
          <p:cNvPr id="104" name="object 104"/>
          <p:cNvSpPr/>
          <p:nvPr/>
        </p:nvSpPr>
        <p:spPr>
          <a:xfrm>
            <a:off x="5089848" y="5031057"/>
            <a:ext cx="153864" cy="165887"/>
          </a:xfrm>
          <a:prstGeom prst="rect">
            <a:avLst/>
          </a:prstGeom>
          <a:blipFill>
            <a:blip r:embed="rId16" cstate="print"/>
            <a:stretch>
              <a:fillRect/>
            </a:stretch>
          </a:blipFill>
        </p:spPr>
        <p:txBody>
          <a:bodyPr wrap="square" lIns="0" tIns="0" rIns="0" bIns="0" rtlCol="0"/>
          <a:lstStyle/>
          <a:p>
            <a:endParaRPr sz="1020"/>
          </a:p>
        </p:txBody>
      </p:sp>
      <p:sp>
        <p:nvSpPr>
          <p:cNvPr id="105" name="object 105"/>
          <p:cNvSpPr/>
          <p:nvPr/>
        </p:nvSpPr>
        <p:spPr>
          <a:xfrm>
            <a:off x="6990576" y="3738081"/>
            <a:ext cx="136079" cy="162360"/>
          </a:xfrm>
          <a:custGeom>
            <a:avLst/>
            <a:gdLst/>
            <a:ahLst/>
            <a:cxnLst/>
            <a:rect l="l" t="t" r="r" b="b"/>
            <a:pathLst>
              <a:path w="240029" h="286385">
                <a:moveTo>
                  <a:pt x="237390" y="17525"/>
                </a:moveTo>
                <a:lnTo>
                  <a:pt x="216280" y="17525"/>
                </a:lnTo>
                <a:lnTo>
                  <a:pt x="216280" y="285877"/>
                </a:lnTo>
                <a:lnTo>
                  <a:pt x="224154" y="282448"/>
                </a:lnTo>
                <a:lnTo>
                  <a:pt x="239902" y="273685"/>
                </a:lnTo>
                <a:lnTo>
                  <a:pt x="237390" y="17525"/>
                </a:lnTo>
                <a:close/>
              </a:path>
              <a:path w="240029" h="286385">
                <a:moveTo>
                  <a:pt x="14858" y="0"/>
                </a:moveTo>
                <a:lnTo>
                  <a:pt x="0" y="18415"/>
                </a:lnTo>
                <a:lnTo>
                  <a:pt x="237390" y="17525"/>
                </a:lnTo>
                <a:lnTo>
                  <a:pt x="237235" y="1778"/>
                </a:lnTo>
                <a:lnTo>
                  <a:pt x="14858" y="0"/>
                </a:lnTo>
                <a:close/>
              </a:path>
            </a:pathLst>
          </a:custGeom>
          <a:solidFill>
            <a:srgbClr val="F0EBE7"/>
          </a:solidFill>
        </p:spPr>
        <p:txBody>
          <a:bodyPr wrap="square" lIns="0" tIns="0" rIns="0" bIns="0" rtlCol="0"/>
          <a:lstStyle/>
          <a:p>
            <a:endParaRPr sz="1020"/>
          </a:p>
        </p:txBody>
      </p:sp>
      <p:sp>
        <p:nvSpPr>
          <p:cNvPr id="106" name="object 106"/>
          <p:cNvSpPr/>
          <p:nvPr/>
        </p:nvSpPr>
        <p:spPr>
          <a:xfrm>
            <a:off x="6981936" y="3729441"/>
            <a:ext cx="150120" cy="173160"/>
          </a:xfrm>
          <a:custGeom>
            <a:avLst/>
            <a:gdLst/>
            <a:ahLst/>
            <a:cxnLst/>
            <a:rect l="l" t="t" r="r" b="b"/>
            <a:pathLst>
              <a:path w="264795" h="305435">
                <a:moveTo>
                  <a:pt x="21844" y="0"/>
                </a:moveTo>
                <a:lnTo>
                  <a:pt x="0" y="25273"/>
                </a:lnTo>
                <a:lnTo>
                  <a:pt x="2667" y="295528"/>
                </a:lnTo>
                <a:lnTo>
                  <a:pt x="4500" y="297834"/>
                </a:lnTo>
                <a:lnTo>
                  <a:pt x="8667" y="300545"/>
                </a:lnTo>
                <a:lnTo>
                  <a:pt x="19454" y="303065"/>
                </a:lnTo>
                <a:lnTo>
                  <a:pt x="41148" y="304800"/>
                </a:lnTo>
                <a:lnTo>
                  <a:pt x="76588" y="305369"/>
                </a:lnTo>
                <a:lnTo>
                  <a:pt x="231394" y="304673"/>
                </a:lnTo>
                <a:lnTo>
                  <a:pt x="231782" y="251032"/>
                </a:lnTo>
                <a:lnTo>
                  <a:pt x="231969" y="196653"/>
                </a:lnTo>
                <a:lnTo>
                  <a:pt x="232088" y="142019"/>
                </a:lnTo>
                <a:lnTo>
                  <a:pt x="232275" y="87610"/>
                </a:lnTo>
                <a:lnTo>
                  <a:pt x="232664" y="33909"/>
                </a:lnTo>
                <a:lnTo>
                  <a:pt x="17399" y="32258"/>
                </a:lnTo>
                <a:lnTo>
                  <a:pt x="30480" y="17399"/>
                </a:lnTo>
                <a:lnTo>
                  <a:pt x="264751" y="17399"/>
                </a:lnTo>
                <a:lnTo>
                  <a:pt x="264795" y="888"/>
                </a:lnTo>
                <a:lnTo>
                  <a:pt x="21844" y="0"/>
                </a:lnTo>
                <a:close/>
              </a:path>
              <a:path w="264795" h="305435">
                <a:moveTo>
                  <a:pt x="264751" y="17399"/>
                </a:moveTo>
                <a:lnTo>
                  <a:pt x="30480" y="17399"/>
                </a:lnTo>
                <a:lnTo>
                  <a:pt x="250951" y="18287"/>
                </a:lnTo>
                <a:lnTo>
                  <a:pt x="247396" y="292862"/>
                </a:lnTo>
                <a:lnTo>
                  <a:pt x="264033" y="292862"/>
                </a:lnTo>
                <a:lnTo>
                  <a:pt x="264751" y="17399"/>
                </a:lnTo>
                <a:close/>
              </a:path>
            </a:pathLst>
          </a:custGeom>
          <a:solidFill>
            <a:srgbClr val="0071C5"/>
          </a:solidFill>
        </p:spPr>
        <p:txBody>
          <a:bodyPr wrap="square" lIns="0" tIns="0" rIns="0" bIns="0" rtlCol="0"/>
          <a:lstStyle/>
          <a:p>
            <a:endParaRPr sz="1020"/>
          </a:p>
        </p:txBody>
      </p:sp>
      <p:sp>
        <p:nvSpPr>
          <p:cNvPr id="107" name="object 107"/>
          <p:cNvSpPr/>
          <p:nvPr/>
        </p:nvSpPr>
        <p:spPr>
          <a:xfrm>
            <a:off x="7017288" y="3795501"/>
            <a:ext cx="69480" cy="0"/>
          </a:xfrm>
          <a:custGeom>
            <a:avLst/>
            <a:gdLst/>
            <a:ahLst/>
            <a:cxnLst/>
            <a:rect l="l" t="t" r="r" b="b"/>
            <a:pathLst>
              <a:path w="122554">
                <a:moveTo>
                  <a:pt x="0" y="0"/>
                </a:moveTo>
                <a:lnTo>
                  <a:pt x="122046" y="0"/>
                </a:lnTo>
              </a:path>
            </a:pathLst>
          </a:custGeom>
          <a:ln w="55499">
            <a:solidFill>
              <a:srgbClr val="FFFFFF"/>
            </a:solidFill>
          </a:ln>
        </p:spPr>
        <p:txBody>
          <a:bodyPr wrap="square" lIns="0" tIns="0" rIns="0" bIns="0" rtlCol="0"/>
          <a:lstStyle/>
          <a:p>
            <a:endParaRPr sz="1020"/>
          </a:p>
        </p:txBody>
      </p:sp>
      <p:sp>
        <p:nvSpPr>
          <p:cNvPr id="135" name="object 135"/>
          <p:cNvSpPr txBox="1"/>
          <p:nvPr/>
        </p:nvSpPr>
        <p:spPr>
          <a:xfrm>
            <a:off x="9536536" y="425111"/>
            <a:ext cx="907200" cy="216687"/>
          </a:xfrm>
          <a:prstGeom prst="rect">
            <a:avLst/>
          </a:prstGeom>
        </p:spPr>
        <p:txBody>
          <a:bodyPr vert="horz" wrap="square" lIns="0" tIns="7200" rIns="0" bIns="0" rtlCol="0">
            <a:spAutoFit/>
          </a:bodyPr>
          <a:lstStyle/>
          <a:p>
            <a:pPr marL="7200">
              <a:spcBef>
                <a:spcPts val="57"/>
              </a:spcBef>
            </a:pPr>
            <a:r>
              <a:rPr sz="1361" spc="-3" dirty="0">
                <a:latin typeface="Calibri"/>
                <a:cs typeface="Calibri"/>
              </a:rPr>
              <a:t>On-Premises</a:t>
            </a:r>
            <a:endParaRPr sz="1361" dirty="0">
              <a:latin typeface="Calibri"/>
              <a:cs typeface="Calibri"/>
            </a:endParaRPr>
          </a:p>
        </p:txBody>
      </p:sp>
      <p:sp>
        <p:nvSpPr>
          <p:cNvPr id="136" name="object 136"/>
          <p:cNvSpPr/>
          <p:nvPr/>
        </p:nvSpPr>
        <p:spPr>
          <a:xfrm>
            <a:off x="2554152" y="1455321"/>
            <a:ext cx="287280" cy="193680"/>
          </a:xfrm>
          <a:custGeom>
            <a:avLst/>
            <a:gdLst/>
            <a:ahLst/>
            <a:cxnLst/>
            <a:rect l="l" t="t" r="r" b="b"/>
            <a:pathLst>
              <a:path w="506730" h="341630">
                <a:moveTo>
                  <a:pt x="155956" y="37465"/>
                </a:moveTo>
                <a:lnTo>
                  <a:pt x="117346" y="45269"/>
                </a:lnTo>
                <a:lnTo>
                  <a:pt x="85772" y="66468"/>
                </a:lnTo>
                <a:lnTo>
                  <a:pt x="64462" y="97740"/>
                </a:lnTo>
                <a:lnTo>
                  <a:pt x="56642" y="135763"/>
                </a:lnTo>
                <a:lnTo>
                  <a:pt x="56642" y="143891"/>
                </a:lnTo>
                <a:lnTo>
                  <a:pt x="32414" y="160500"/>
                </a:lnTo>
                <a:lnTo>
                  <a:pt x="14652" y="181228"/>
                </a:lnTo>
                <a:lnTo>
                  <a:pt x="3724" y="205577"/>
                </a:lnTo>
                <a:lnTo>
                  <a:pt x="0" y="233045"/>
                </a:lnTo>
                <a:lnTo>
                  <a:pt x="8737" y="275582"/>
                </a:lnTo>
                <a:lnTo>
                  <a:pt x="32750" y="309975"/>
                </a:lnTo>
                <a:lnTo>
                  <a:pt x="68740" y="332986"/>
                </a:lnTo>
                <a:lnTo>
                  <a:pt x="113411" y="341375"/>
                </a:lnTo>
                <a:lnTo>
                  <a:pt x="392938" y="341375"/>
                </a:lnTo>
                <a:lnTo>
                  <a:pt x="437554" y="332986"/>
                </a:lnTo>
                <a:lnTo>
                  <a:pt x="473551" y="309975"/>
                </a:lnTo>
                <a:lnTo>
                  <a:pt x="497593" y="275582"/>
                </a:lnTo>
                <a:lnTo>
                  <a:pt x="506349" y="233045"/>
                </a:lnTo>
                <a:lnTo>
                  <a:pt x="502275" y="204275"/>
                </a:lnTo>
                <a:lnTo>
                  <a:pt x="490426" y="179197"/>
                </a:lnTo>
                <a:lnTo>
                  <a:pt x="471362" y="158499"/>
                </a:lnTo>
                <a:lnTo>
                  <a:pt x="445643" y="142875"/>
                </a:lnTo>
                <a:lnTo>
                  <a:pt x="445643" y="138811"/>
                </a:lnTo>
                <a:lnTo>
                  <a:pt x="446659" y="133731"/>
                </a:lnTo>
                <a:lnTo>
                  <a:pt x="446659" y="129667"/>
                </a:lnTo>
                <a:lnTo>
                  <a:pt x="436332" y="79081"/>
                </a:lnTo>
                <a:lnTo>
                  <a:pt x="418289" y="52704"/>
                </a:lnTo>
                <a:lnTo>
                  <a:pt x="208534" y="52704"/>
                </a:lnTo>
                <a:lnTo>
                  <a:pt x="196639" y="46037"/>
                </a:lnTo>
                <a:lnTo>
                  <a:pt x="183769" y="41275"/>
                </a:lnTo>
                <a:lnTo>
                  <a:pt x="170136" y="38417"/>
                </a:lnTo>
                <a:lnTo>
                  <a:pt x="155956" y="37465"/>
                </a:lnTo>
                <a:close/>
              </a:path>
              <a:path w="506730" h="341630">
                <a:moveTo>
                  <a:pt x="314960" y="0"/>
                </a:moveTo>
                <a:lnTo>
                  <a:pt x="283811" y="3109"/>
                </a:lnTo>
                <a:lnTo>
                  <a:pt x="254936" y="13446"/>
                </a:lnTo>
                <a:lnTo>
                  <a:pt x="229467" y="30235"/>
                </a:lnTo>
                <a:lnTo>
                  <a:pt x="208534" y="52704"/>
                </a:lnTo>
                <a:lnTo>
                  <a:pt x="418289" y="52704"/>
                </a:lnTo>
                <a:lnTo>
                  <a:pt x="408146" y="37877"/>
                </a:lnTo>
                <a:lnTo>
                  <a:pt x="366291" y="10152"/>
                </a:lnTo>
                <a:lnTo>
                  <a:pt x="314960" y="0"/>
                </a:lnTo>
                <a:close/>
              </a:path>
            </a:pathLst>
          </a:custGeom>
          <a:solidFill>
            <a:srgbClr val="58B4D9"/>
          </a:solidFill>
        </p:spPr>
        <p:txBody>
          <a:bodyPr wrap="square" lIns="0" tIns="0" rIns="0" bIns="0" rtlCol="0"/>
          <a:lstStyle/>
          <a:p>
            <a:endParaRPr sz="1020"/>
          </a:p>
        </p:txBody>
      </p:sp>
      <p:sp>
        <p:nvSpPr>
          <p:cNvPr id="137" name="object 137"/>
          <p:cNvSpPr/>
          <p:nvPr/>
        </p:nvSpPr>
        <p:spPr>
          <a:xfrm>
            <a:off x="2554152" y="1454745"/>
            <a:ext cx="230400" cy="192600"/>
          </a:xfrm>
          <a:custGeom>
            <a:avLst/>
            <a:gdLst/>
            <a:ahLst/>
            <a:cxnLst/>
            <a:rect l="l" t="t" r="r" b="b"/>
            <a:pathLst>
              <a:path w="406400" h="339725">
                <a:moveTo>
                  <a:pt x="155956" y="38480"/>
                </a:moveTo>
                <a:lnTo>
                  <a:pt x="117346" y="46285"/>
                </a:lnTo>
                <a:lnTo>
                  <a:pt x="85772" y="67484"/>
                </a:lnTo>
                <a:lnTo>
                  <a:pt x="64462" y="98756"/>
                </a:lnTo>
                <a:lnTo>
                  <a:pt x="56642" y="136778"/>
                </a:lnTo>
                <a:lnTo>
                  <a:pt x="56642" y="144906"/>
                </a:lnTo>
                <a:lnTo>
                  <a:pt x="32414" y="161516"/>
                </a:lnTo>
                <a:lnTo>
                  <a:pt x="14652" y="182244"/>
                </a:lnTo>
                <a:lnTo>
                  <a:pt x="3724" y="206593"/>
                </a:lnTo>
                <a:lnTo>
                  <a:pt x="0" y="234060"/>
                </a:lnTo>
                <a:lnTo>
                  <a:pt x="6312" y="270692"/>
                </a:lnTo>
                <a:lnTo>
                  <a:pt x="23923" y="301847"/>
                </a:lnTo>
                <a:lnTo>
                  <a:pt x="50845" y="325429"/>
                </a:lnTo>
                <a:lnTo>
                  <a:pt x="85090" y="339343"/>
                </a:lnTo>
                <a:lnTo>
                  <a:pt x="79009" y="326632"/>
                </a:lnTo>
                <a:lnTo>
                  <a:pt x="74549" y="312991"/>
                </a:lnTo>
                <a:lnTo>
                  <a:pt x="71802" y="298588"/>
                </a:lnTo>
                <a:lnTo>
                  <a:pt x="70866" y="283590"/>
                </a:lnTo>
                <a:lnTo>
                  <a:pt x="74797" y="254206"/>
                </a:lnTo>
                <a:lnTo>
                  <a:pt x="86407" y="228536"/>
                </a:lnTo>
                <a:lnTo>
                  <a:pt x="105423" y="206867"/>
                </a:lnTo>
                <a:lnTo>
                  <a:pt x="131572" y="189483"/>
                </a:lnTo>
                <a:lnTo>
                  <a:pt x="131572" y="181355"/>
                </a:lnTo>
                <a:lnTo>
                  <a:pt x="139916" y="140666"/>
                </a:lnTo>
                <a:lnTo>
                  <a:pt x="162607" y="107489"/>
                </a:lnTo>
                <a:lnTo>
                  <a:pt x="196133" y="85147"/>
                </a:lnTo>
                <a:lnTo>
                  <a:pt x="236981" y="76961"/>
                </a:lnTo>
                <a:lnTo>
                  <a:pt x="306631" y="76961"/>
                </a:lnTo>
                <a:lnTo>
                  <a:pt x="314652" y="68244"/>
                </a:lnTo>
                <a:lnTo>
                  <a:pt x="336368" y="53720"/>
                </a:lnTo>
                <a:lnTo>
                  <a:pt x="208534" y="53720"/>
                </a:lnTo>
                <a:lnTo>
                  <a:pt x="196639" y="47053"/>
                </a:lnTo>
                <a:lnTo>
                  <a:pt x="183769" y="42290"/>
                </a:lnTo>
                <a:lnTo>
                  <a:pt x="170136" y="39433"/>
                </a:lnTo>
                <a:lnTo>
                  <a:pt x="155956" y="38480"/>
                </a:lnTo>
                <a:close/>
              </a:path>
              <a:path w="406400" h="339725">
                <a:moveTo>
                  <a:pt x="306631" y="76961"/>
                </a:moveTo>
                <a:lnTo>
                  <a:pt x="236981" y="76961"/>
                </a:lnTo>
                <a:lnTo>
                  <a:pt x="251924" y="77914"/>
                </a:lnTo>
                <a:lnTo>
                  <a:pt x="266319" y="80772"/>
                </a:lnTo>
                <a:lnTo>
                  <a:pt x="279951" y="85534"/>
                </a:lnTo>
                <a:lnTo>
                  <a:pt x="292608" y="92201"/>
                </a:lnTo>
                <a:lnTo>
                  <a:pt x="306631" y="76961"/>
                </a:lnTo>
                <a:close/>
              </a:path>
              <a:path w="406400" h="339725">
                <a:moveTo>
                  <a:pt x="314960" y="0"/>
                </a:moveTo>
                <a:lnTo>
                  <a:pt x="283811" y="3696"/>
                </a:lnTo>
                <a:lnTo>
                  <a:pt x="254936" y="14335"/>
                </a:lnTo>
                <a:lnTo>
                  <a:pt x="229467" y="31236"/>
                </a:lnTo>
                <a:lnTo>
                  <a:pt x="208534" y="53720"/>
                </a:lnTo>
                <a:lnTo>
                  <a:pt x="336368" y="53720"/>
                </a:lnTo>
                <a:lnTo>
                  <a:pt x="341804" y="50085"/>
                </a:lnTo>
                <a:lnTo>
                  <a:pt x="372743" y="38570"/>
                </a:lnTo>
                <a:lnTo>
                  <a:pt x="406146" y="34543"/>
                </a:lnTo>
                <a:lnTo>
                  <a:pt x="386593" y="20145"/>
                </a:lnTo>
                <a:lnTo>
                  <a:pt x="364696" y="9271"/>
                </a:lnTo>
                <a:lnTo>
                  <a:pt x="340727" y="2397"/>
                </a:lnTo>
                <a:lnTo>
                  <a:pt x="314960" y="0"/>
                </a:lnTo>
                <a:close/>
              </a:path>
            </a:pathLst>
          </a:custGeom>
          <a:solidFill>
            <a:srgbClr val="FFFFFF">
              <a:alpha val="19999"/>
            </a:srgbClr>
          </a:solidFill>
        </p:spPr>
        <p:txBody>
          <a:bodyPr wrap="square" lIns="0" tIns="0" rIns="0" bIns="0" rtlCol="0"/>
          <a:lstStyle/>
          <a:p>
            <a:endParaRPr sz="1020"/>
          </a:p>
        </p:txBody>
      </p:sp>
      <p:sp>
        <p:nvSpPr>
          <p:cNvPr id="138" name="object 138"/>
          <p:cNvSpPr/>
          <p:nvPr/>
        </p:nvSpPr>
        <p:spPr>
          <a:xfrm>
            <a:off x="2653170" y="1571313"/>
            <a:ext cx="99432" cy="99360"/>
          </a:xfrm>
          <a:prstGeom prst="rect">
            <a:avLst/>
          </a:prstGeom>
          <a:blipFill>
            <a:blip r:embed="rId17" cstate="print"/>
            <a:stretch>
              <a:fillRect/>
            </a:stretch>
          </a:blipFill>
        </p:spPr>
        <p:txBody>
          <a:bodyPr wrap="square" lIns="0" tIns="0" rIns="0" bIns="0" rtlCol="0"/>
          <a:lstStyle/>
          <a:p>
            <a:endParaRPr sz="1020"/>
          </a:p>
        </p:txBody>
      </p:sp>
      <p:sp>
        <p:nvSpPr>
          <p:cNvPr id="139" name="object 139"/>
          <p:cNvSpPr/>
          <p:nvPr/>
        </p:nvSpPr>
        <p:spPr>
          <a:xfrm>
            <a:off x="2582232" y="1550073"/>
            <a:ext cx="191880" cy="191880"/>
          </a:xfrm>
          <a:custGeom>
            <a:avLst/>
            <a:gdLst/>
            <a:ahLst/>
            <a:cxnLst/>
            <a:rect l="l" t="t" r="r" b="b"/>
            <a:pathLst>
              <a:path w="338455" h="338455">
                <a:moveTo>
                  <a:pt x="212725" y="0"/>
                </a:moveTo>
                <a:lnTo>
                  <a:pt x="171410" y="7042"/>
                </a:lnTo>
                <a:lnTo>
                  <a:pt x="135667" y="26717"/>
                </a:lnTo>
                <a:lnTo>
                  <a:pt x="108069" y="56846"/>
                </a:lnTo>
                <a:lnTo>
                  <a:pt x="91186" y="95250"/>
                </a:lnTo>
                <a:lnTo>
                  <a:pt x="87534" y="118889"/>
                </a:lnTo>
                <a:lnTo>
                  <a:pt x="88646" y="142446"/>
                </a:lnTo>
                <a:lnTo>
                  <a:pt x="94329" y="165455"/>
                </a:lnTo>
                <a:lnTo>
                  <a:pt x="104393" y="187451"/>
                </a:lnTo>
                <a:lnTo>
                  <a:pt x="9143" y="283590"/>
                </a:lnTo>
                <a:lnTo>
                  <a:pt x="2286" y="294143"/>
                </a:lnTo>
                <a:lnTo>
                  <a:pt x="0" y="306387"/>
                </a:lnTo>
                <a:lnTo>
                  <a:pt x="2286" y="318631"/>
                </a:lnTo>
                <a:lnTo>
                  <a:pt x="9143" y="329183"/>
                </a:lnTo>
                <a:lnTo>
                  <a:pt x="16256" y="335279"/>
                </a:lnTo>
                <a:lnTo>
                  <a:pt x="24383" y="338327"/>
                </a:lnTo>
                <a:lnTo>
                  <a:pt x="40512" y="338327"/>
                </a:lnTo>
                <a:lnTo>
                  <a:pt x="48641" y="335279"/>
                </a:lnTo>
                <a:lnTo>
                  <a:pt x="55753" y="329183"/>
                </a:lnTo>
                <a:lnTo>
                  <a:pt x="151003" y="232917"/>
                </a:lnTo>
                <a:lnTo>
                  <a:pt x="273689" y="232917"/>
                </a:lnTo>
                <a:lnTo>
                  <a:pt x="290845" y="223472"/>
                </a:lnTo>
                <a:lnTo>
                  <a:pt x="300680" y="212725"/>
                </a:lnTo>
                <a:lnTo>
                  <a:pt x="205612" y="212725"/>
                </a:lnTo>
                <a:lnTo>
                  <a:pt x="198500" y="211708"/>
                </a:lnTo>
                <a:lnTo>
                  <a:pt x="163068" y="196468"/>
                </a:lnTo>
                <a:lnTo>
                  <a:pt x="132349" y="158311"/>
                </a:lnTo>
                <a:lnTo>
                  <a:pt x="125269" y="123112"/>
                </a:lnTo>
                <a:lnTo>
                  <a:pt x="127635" y="104393"/>
                </a:lnTo>
                <a:lnTo>
                  <a:pt x="139519" y="77273"/>
                </a:lnTo>
                <a:lnTo>
                  <a:pt x="158797" y="56118"/>
                </a:lnTo>
                <a:lnTo>
                  <a:pt x="183767" y="42368"/>
                </a:lnTo>
                <a:lnTo>
                  <a:pt x="212725" y="37464"/>
                </a:lnTo>
                <a:lnTo>
                  <a:pt x="301321" y="37464"/>
                </a:lnTo>
                <a:lnTo>
                  <a:pt x="287321" y="24828"/>
                </a:lnTo>
                <a:lnTo>
                  <a:pt x="243078" y="4063"/>
                </a:lnTo>
                <a:lnTo>
                  <a:pt x="220343" y="349"/>
                </a:lnTo>
                <a:lnTo>
                  <a:pt x="212725" y="0"/>
                </a:lnTo>
                <a:close/>
              </a:path>
              <a:path w="338455" h="338455">
                <a:moveTo>
                  <a:pt x="273689" y="232917"/>
                </a:moveTo>
                <a:lnTo>
                  <a:pt x="151003" y="232917"/>
                </a:lnTo>
                <a:lnTo>
                  <a:pt x="158724" y="237124"/>
                </a:lnTo>
                <a:lnTo>
                  <a:pt x="198564" y="248919"/>
                </a:lnTo>
                <a:lnTo>
                  <a:pt x="213741" y="250189"/>
                </a:lnTo>
                <a:lnTo>
                  <a:pt x="255109" y="243147"/>
                </a:lnTo>
                <a:lnTo>
                  <a:pt x="273689" y="232917"/>
                </a:lnTo>
                <a:close/>
              </a:path>
              <a:path w="338455" h="338455">
                <a:moveTo>
                  <a:pt x="301321" y="37464"/>
                </a:moveTo>
                <a:lnTo>
                  <a:pt x="219837" y="37464"/>
                </a:lnTo>
                <a:lnTo>
                  <a:pt x="226949" y="38480"/>
                </a:lnTo>
                <a:lnTo>
                  <a:pt x="234061" y="40512"/>
                </a:lnTo>
                <a:lnTo>
                  <a:pt x="277316" y="66176"/>
                </a:lnTo>
                <a:lnTo>
                  <a:pt x="299593" y="112204"/>
                </a:lnTo>
                <a:lnTo>
                  <a:pt x="300513" y="129051"/>
                </a:lnTo>
                <a:lnTo>
                  <a:pt x="297814" y="145922"/>
                </a:lnTo>
                <a:lnTo>
                  <a:pt x="285930" y="173023"/>
                </a:lnTo>
                <a:lnTo>
                  <a:pt x="266652" y="194135"/>
                </a:lnTo>
                <a:lnTo>
                  <a:pt x="241682" y="207841"/>
                </a:lnTo>
                <a:lnTo>
                  <a:pt x="212725" y="212725"/>
                </a:lnTo>
                <a:lnTo>
                  <a:pt x="300680" y="212725"/>
                </a:lnTo>
                <a:lnTo>
                  <a:pt x="318414" y="193343"/>
                </a:lnTo>
                <a:lnTo>
                  <a:pt x="335280" y="154939"/>
                </a:lnTo>
                <a:lnTo>
                  <a:pt x="338328" y="130555"/>
                </a:lnTo>
                <a:lnTo>
                  <a:pt x="336804" y="106362"/>
                </a:lnTo>
                <a:lnTo>
                  <a:pt x="330707" y="82930"/>
                </a:lnTo>
                <a:lnTo>
                  <a:pt x="320039" y="60832"/>
                </a:lnTo>
                <a:lnTo>
                  <a:pt x="305353" y="41104"/>
                </a:lnTo>
                <a:lnTo>
                  <a:pt x="301321" y="37464"/>
                </a:lnTo>
                <a:close/>
              </a:path>
            </a:pathLst>
          </a:custGeom>
          <a:solidFill>
            <a:srgbClr val="3D3D3D"/>
          </a:solidFill>
        </p:spPr>
        <p:txBody>
          <a:bodyPr wrap="square" lIns="0" tIns="0" rIns="0" bIns="0" rtlCol="0"/>
          <a:lstStyle/>
          <a:p>
            <a:endParaRPr sz="1020"/>
          </a:p>
        </p:txBody>
      </p:sp>
      <p:sp>
        <p:nvSpPr>
          <p:cNvPr id="140" name="object 140"/>
          <p:cNvSpPr/>
          <p:nvPr/>
        </p:nvSpPr>
        <p:spPr>
          <a:xfrm>
            <a:off x="2636232" y="1656345"/>
            <a:ext cx="31680" cy="31680"/>
          </a:xfrm>
          <a:custGeom>
            <a:avLst/>
            <a:gdLst/>
            <a:ahLst/>
            <a:cxnLst/>
            <a:rect l="l" t="t" r="r" b="b"/>
            <a:pathLst>
              <a:path w="55880" h="55880">
                <a:moveTo>
                  <a:pt x="9143" y="0"/>
                </a:moveTo>
                <a:lnTo>
                  <a:pt x="1016" y="9016"/>
                </a:lnTo>
                <a:lnTo>
                  <a:pt x="0" y="10032"/>
                </a:lnTo>
                <a:lnTo>
                  <a:pt x="2031" y="14097"/>
                </a:lnTo>
                <a:lnTo>
                  <a:pt x="4063" y="16128"/>
                </a:lnTo>
                <a:lnTo>
                  <a:pt x="11886" y="26414"/>
                </a:lnTo>
                <a:lnTo>
                  <a:pt x="20256" y="35925"/>
                </a:lnTo>
                <a:lnTo>
                  <a:pt x="29388" y="44650"/>
                </a:lnTo>
                <a:lnTo>
                  <a:pt x="39497" y="52577"/>
                </a:lnTo>
                <a:lnTo>
                  <a:pt x="40512" y="53593"/>
                </a:lnTo>
                <a:lnTo>
                  <a:pt x="46608" y="55625"/>
                </a:lnTo>
                <a:lnTo>
                  <a:pt x="55753" y="46481"/>
                </a:lnTo>
                <a:lnTo>
                  <a:pt x="51688" y="43560"/>
                </a:lnTo>
                <a:lnTo>
                  <a:pt x="49656" y="42544"/>
                </a:lnTo>
                <a:lnTo>
                  <a:pt x="46608" y="40512"/>
                </a:lnTo>
                <a:lnTo>
                  <a:pt x="14224" y="8000"/>
                </a:lnTo>
                <a:lnTo>
                  <a:pt x="11175" y="3048"/>
                </a:lnTo>
                <a:lnTo>
                  <a:pt x="9143" y="0"/>
                </a:lnTo>
                <a:close/>
              </a:path>
            </a:pathLst>
          </a:custGeom>
          <a:solidFill>
            <a:srgbClr val="1E1E1E">
              <a:alpha val="49803"/>
            </a:srgbClr>
          </a:solidFill>
        </p:spPr>
        <p:txBody>
          <a:bodyPr wrap="square" lIns="0" tIns="0" rIns="0" bIns="0" rtlCol="0"/>
          <a:lstStyle/>
          <a:p>
            <a:endParaRPr sz="1020"/>
          </a:p>
        </p:txBody>
      </p:sp>
      <p:grpSp>
        <p:nvGrpSpPr>
          <p:cNvPr id="578" name="Group 577"/>
          <p:cNvGrpSpPr/>
          <p:nvPr/>
        </p:nvGrpSpPr>
        <p:grpSpPr>
          <a:xfrm>
            <a:off x="9156340" y="5773042"/>
            <a:ext cx="1064974" cy="604538"/>
            <a:chOff x="9407784" y="5616385"/>
            <a:chExt cx="1064974" cy="604538"/>
          </a:xfrm>
        </p:grpSpPr>
        <p:sp>
          <p:nvSpPr>
            <p:cNvPr id="151" name="object 151"/>
            <p:cNvSpPr/>
            <p:nvPr/>
          </p:nvSpPr>
          <p:spPr>
            <a:xfrm>
              <a:off x="9407784" y="5729523"/>
              <a:ext cx="286200" cy="491400"/>
            </a:xfrm>
            <a:custGeom>
              <a:avLst/>
              <a:gdLst/>
              <a:ahLst/>
              <a:cxnLst/>
              <a:rect l="l" t="t" r="r" b="b"/>
              <a:pathLst>
                <a:path w="504825" h="866775">
                  <a:moveTo>
                    <a:pt x="0" y="866774"/>
                  </a:moveTo>
                  <a:lnTo>
                    <a:pt x="504825" y="866774"/>
                  </a:lnTo>
                  <a:lnTo>
                    <a:pt x="504825" y="0"/>
                  </a:lnTo>
                  <a:lnTo>
                    <a:pt x="0" y="0"/>
                  </a:lnTo>
                  <a:lnTo>
                    <a:pt x="0" y="866774"/>
                  </a:lnTo>
                  <a:close/>
                </a:path>
              </a:pathLst>
            </a:custGeom>
            <a:ln w="19050">
              <a:solidFill>
                <a:srgbClr val="546A89"/>
              </a:solidFill>
            </a:ln>
          </p:spPr>
          <p:txBody>
            <a:bodyPr wrap="square" lIns="0" tIns="0" rIns="0" bIns="0" rtlCol="0"/>
            <a:lstStyle/>
            <a:p>
              <a:endParaRPr sz="1020"/>
            </a:p>
          </p:txBody>
        </p:sp>
        <p:sp>
          <p:nvSpPr>
            <p:cNvPr id="152" name="object 152"/>
            <p:cNvSpPr/>
            <p:nvPr/>
          </p:nvSpPr>
          <p:spPr>
            <a:xfrm>
              <a:off x="9548183" y="5734923"/>
              <a:ext cx="140400" cy="480600"/>
            </a:xfrm>
            <a:custGeom>
              <a:avLst/>
              <a:gdLst/>
              <a:ahLst/>
              <a:cxnLst/>
              <a:rect l="l" t="t" r="r" b="b"/>
              <a:pathLst>
                <a:path w="247650" h="847725">
                  <a:moveTo>
                    <a:pt x="0" y="847724"/>
                  </a:moveTo>
                  <a:lnTo>
                    <a:pt x="247650" y="847724"/>
                  </a:lnTo>
                  <a:lnTo>
                    <a:pt x="247650" y="0"/>
                  </a:lnTo>
                  <a:lnTo>
                    <a:pt x="0" y="0"/>
                  </a:lnTo>
                  <a:lnTo>
                    <a:pt x="0" y="847724"/>
                  </a:lnTo>
                  <a:close/>
                </a:path>
              </a:pathLst>
            </a:custGeom>
            <a:solidFill>
              <a:srgbClr val="E4E4E4"/>
            </a:solidFill>
            <a:ln w="19050">
              <a:solidFill>
                <a:srgbClr val="546A89">
                  <a:alpha val="98824"/>
                </a:srgbClr>
              </a:solidFill>
            </a:ln>
          </p:spPr>
          <p:txBody>
            <a:bodyPr wrap="square" lIns="0" tIns="0" rIns="0" bIns="0" rtlCol="0"/>
            <a:lstStyle/>
            <a:p>
              <a:endParaRPr sz="1020"/>
            </a:p>
          </p:txBody>
        </p:sp>
        <p:sp>
          <p:nvSpPr>
            <p:cNvPr id="153" name="object 153"/>
            <p:cNvSpPr/>
            <p:nvPr/>
          </p:nvSpPr>
          <p:spPr>
            <a:xfrm>
              <a:off x="9418583" y="5856444"/>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154" name="object 154"/>
            <p:cNvSpPr/>
            <p:nvPr/>
          </p:nvSpPr>
          <p:spPr>
            <a:xfrm>
              <a:off x="9418583" y="5818644"/>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155" name="object 155"/>
            <p:cNvSpPr/>
            <p:nvPr/>
          </p:nvSpPr>
          <p:spPr>
            <a:xfrm>
              <a:off x="9418583" y="5780844"/>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156" name="object 156"/>
            <p:cNvSpPr/>
            <p:nvPr/>
          </p:nvSpPr>
          <p:spPr>
            <a:xfrm>
              <a:off x="9548183" y="5848344"/>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157" name="object 157"/>
            <p:cNvSpPr/>
            <p:nvPr/>
          </p:nvSpPr>
          <p:spPr>
            <a:xfrm>
              <a:off x="9548183" y="5810544"/>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158" name="object 158"/>
            <p:cNvSpPr/>
            <p:nvPr/>
          </p:nvSpPr>
          <p:spPr>
            <a:xfrm>
              <a:off x="9548183" y="5772744"/>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159" name="object 159"/>
            <p:cNvSpPr/>
            <p:nvPr/>
          </p:nvSpPr>
          <p:spPr>
            <a:xfrm>
              <a:off x="9413184" y="5772744"/>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160" name="object 160"/>
            <p:cNvSpPr/>
            <p:nvPr/>
          </p:nvSpPr>
          <p:spPr>
            <a:xfrm>
              <a:off x="9413184" y="5810544"/>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161" name="object 161"/>
            <p:cNvSpPr/>
            <p:nvPr/>
          </p:nvSpPr>
          <p:spPr>
            <a:xfrm>
              <a:off x="9413184" y="5848344"/>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162" name="object 162"/>
            <p:cNvSpPr/>
            <p:nvPr/>
          </p:nvSpPr>
          <p:spPr>
            <a:xfrm>
              <a:off x="9711119" y="6211717"/>
              <a:ext cx="455040" cy="0"/>
            </a:xfrm>
            <a:custGeom>
              <a:avLst/>
              <a:gdLst/>
              <a:ahLst/>
              <a:cxnLst/>
              <a:rect l="l" t="t" r="r" b="b"/>
              <a:pathLst>
                <a:path w="802640">
                  <a:moveTo>
                    <a:pt x="0" y="0"/>
                  </a:moveTo>
                  <a:lnTo>
                    <a:pt x="802513" y="0"/>
                  </a:lnTo>
                </a:path>
              </a:pathLst>
            </a:custGeom>
            <a:ln w="51523">
              <a:solidFill>
                <a:srgbClr val="546A89"/>
              </a:solidFill>
            </a:ln>
          </p:spPr>
          <p:txBody>
            <a:bodyPr wrap="square" lIns="0" tIns="0" rIns="0" bIns="0" rtlCol="0"/>
            <a:lstStyle/>
            <a:p>
              <a:endParaRPr sz="1020"/>
            </a:p>
          </p:txBody>
        </p:sp>
        <p:sp>
          <p:nvSpPr>
            <p:cNvPr id="163" name="object 163"/>
            <p:cNvSpPr/>
            <p:nvPr/>
          </p:nvSpPr>
          <p:spPr>
            <a:xfrm>
              <a:off x="9753960" y="6210122"/>
              <a:ext cx="369360" cy="0"/>
            </a:xfrm>
            <a:custGeom>
              <a:avLst/>
              <a:gdLst/>
              <a:ahLst/>
              <a:cxnLst/>
              <a:rect l="l" t="t" r="r" b="b"/>
              <a:pathLst>
                <a:path w="651509">
                  <a:moveTo>
                    <a:pt x="0" y="0"/>
                  </a:moveTo>
                  <a:lnTo>
                    <a:pt x="651509" y="0"/>
                  </a:lnTo>
                </a:path>
              </a:pathLst>
            </a:custGeom>
            <a:ln w="19050">
              <a:solidFill>
                <a:srgbClr val="ACBCC9"/>
              </a:solidFill>
            </a:ln>
          </p:spPr>
          <p:txBody>
            <a:bodyPr wrap="square" lIns="0" tIns="0" rIns="0" bIns="0" rtlCol="0"/>
            <a:lstStyle/>
            <a:p>
              <a:endParaRPr sz="1020"/>
            </a:p>
          </p:txBody>
        </p:sp>
        <p:sp>
          <p:nvSpPr>
            <p:cNvPr id="164" name="object 164"/>
            <p:cNvSpPr/>
            <p:nvPr/>
          </p:nvSpPr>
          <p:spPr>
            <a:xfrm>
              <a:off x="9814152" y="6166922"/>
              <a:ext cx="248400" cy="0"/>
            </a:xfrm>
            <a:custGeom>
              <a:avLst/>
              <a:gdLst/>
              <a:ahLst/>
              <a:cxnLst/>
              <a:rect l="l" t="t" r="r" b="b"/>
              <a:pathLst>
                <a:path w="438150">
                  <a:moveTo>
                    <a:pt x="0" y="0"/>
                  </a:moveTo>
                  <a:lnTo>
                    <a:pt x="438150" y="0"/>
                  </a:lnTo>
                </a:path>
              </a:pathLst>
            </a:custGeom>
            <a:ln w="38100">
              <a:solidFill>
                <a:srgbClr val="546A89"/>
              </a:solidFill>
            </a:ln>
          </p:spPr>
          <p:txBody>
            <a:bodyPr wrap="square" lIns="0" tIns="0" rIns="0" bIns="0" rtlCol="0"/>
            <a:lstStyle/>
            <a:p>
              <a:endParaRPr sz="1020"/>
            </a:p>
          </p:txBody>
        </p:sp>
        <p:sp>
          <p:nvSpPr>
            <p:cNvPr id="165" name="object 165"/>
            <p:cNvSpPr/>
            <p:nvPr/>
          </p:nvSpPr>
          <p:spPr>
            <a:xfrm>
              <a:off x="9936696" y="6108119"/>
              <a:ext cx="0" cy="54720"/>
            </a:xfrm>
            <a:custGeom>
              <a:avLst/>
              <a:gdLst/>
              <a:ahLst/>
              <a:cxnLst/>
              <a:rect l="l" t="t" r="r" b="b"/>
              <a:pathLst>
                <a:path h="96520">
                  <a:moveTo>
                    <a:pt x="0" y="0"/>
                  </a:moveTo>
                  <a:lnTo>
                    <a:pt x="0" y="96011"/>
                  </a:lnTo>
                </a:path>
              </a:pathLst>
            </a:custGeom>
            <a:ln w="48005">
              <a:solidFill>
                <a:srgbClr val="546A89"/>
              </a:solidFill>
            </a:ln>
          </p:spPr>
          <p:txBody>
            <a:bodyPr wrap="square" lIns="0" tIns="0" rIns="0" bIns="0" rtlCol="0"/>
            <a:lstStyle/>
            <a:p>
              <a:endParaRPr sz="1020"/>
            </a:p>
          </p:txBody>
        </p:sp>
        <p:sp>
          <p:nvSpPr>
            <p:cNvPr id="166" name="object 166"/>
            <p:cNvSpPr/>
            <p:nvPr/>
          </p:nvSpPr>
          <p:spPr>
            <a:xfrm>
              <a:off x="9639984" y="5799744"/>
              <a:ext cx="588600" cy="318600"/>
            </a:xfrm>
            <a:custGeom>
              <a:avLst/>
              <a:gdLst/>
              <a:ahLst/>
              <a:cxnLst/>
              <a:rect l="l" t="t" r="r" b="b"/>
              <a:pathLst>
                <a:path w="1038225" h="561975">
                  <a:moveTo>
                    <a:pt x="1000125" y="0"/>
                  </a:moveTo>
                  <a:lnTo>
                    <a:pt x="38100" y="0"/>
                  </a:lnTo>
                  <a:lnTo>
                    <a:pt x="23252" y="2988"/>
                  </a:lnTo>
                  <a:lnTo>
                    <a:pt x="11144" y="11144"/>
                  </a:lnTo>
                  <a:lnTo>
                    <a:pt x="2988" y="23252"/>
                  </a:lnTo>
                  <a:lnTo>
                    <a:pt x="0" y="38100"/>
                  </a:lnTo>
                  <a:lnTo>
                    <a:pt x="0" y="523875"/>
                  </a:lnTo>
                  <a:lnTo>
                    <a:pt x="2988" y="538668"/>
                  </a:lnTo>
                  <a:lnTo>
                    <a:pt x="11144" y="550783"/>
                  </a:lnTo>
                  <a:lnTo>
                    <a:pt x="23252" y="558968"/>
                  </a:lnTo>
                  <a:lnTo>
                    <a:pt x="38100" y="561975"/>
                  </a:lnTo>
                  <a:lnTo>
                    <a:pt x="1000125" y="561975"/>
                  </a:lnTo>
                  <a:lnTo>
                    <a:pt x="1014972" y="558968"/>
                  </a:lnTo>
                  <a:lnTo>
                    <a:pt x="1027080" y="550783"/>
                  </a:lnTo>
                  <a:lnTo>
                    <a:pt x="1035236" y="538668"/>
                  </a:lnTo>
                  <a:lnTo>
                    <a:pt x="1038225" y="523875"/>
                  </a:lnTo>
                  <a:lnTo>
                    <a:pt x="1038225" y="38100"/>
                  </a:lnTo>
                  <a:lnTo>
                    <a:pt x="1035236" y="23252"/>
                  </a:lnTo>
                  <a:lnTo>
                    <a:pt x="1027080" y="11144"/>
                  </a:lnTo>
                  <a:lnTo>
                    <a:pt x="1014972" y="2988"/>
                  </a:lnTo>
                  <a:lnTo>
                    <a:pt x="1000125" y="0"/>
                  </a:lnTo>
                  <a:close/>
                </a:path>
              </a:pathLst>
            </a:custGeom>
            <a:solidFill>
              <a:srgbClr val="E6E6E6"/>
            </a:solidFill>
          </p:spPr>
          <p:txBody>
            <a:bodyPr wrap="square" lIns="0" tIns="0" rIns="0" bIns="0" rtlCol="0"/>
            <a:lstStyle/>
            <a:p>
              <a:endParaRPr sz="1020"/>
            </a:p>
          </p:txBody>
        </p:sp>
        <p:sp>
          <p:nvSpPr>
            <p:cNvPr id="167" name="object 167"/>
            <p:cNvSpPr/>
            <p:nvPr/>
          </p:nvSpPr>
          <p:spPr>
            <a:xfrm>
              <a:off x="9642648" y="5801040"/>
              <a:ext cx="588600" cy="75600"/>
            </a:xfrm>
            <a:custGeom>
              <a:avLst/>
              <a:gdLst/>
              <a:ahLst/>
              <a:cxnLst/>
              <a:rect l="l" t="t" r="r" b="b"/>
              <a:pathLst>
                <a:path w="1038225" h="133350">
                  <a:moveTo>
                    <a:pt x="1000125" y="0"/>
                  </a:moveTo>
                  <a:lnTo>
                    <a:pt x="38100" y="0"/>
                  </a:lnTo>
                  <a:lnTo>
                    <a:pt x="23306" y="3006"/>
                  </a:lnTo>
                  <a:lnTo>
                    <a:pt x="11191" y="11191"/>
                  </a:lnTo>
                  <a:lnTo>
                    <a:pt x="3006" y="23306"/>
                  </a:lnTo>
                  <a:lnTo>
                    <a:pt x="0" y="38099"/>
                  </a:lnTo>
                  <a:lnTo>
                    <a:pt x="0" y="133349"/>
                  </a:lnTo>
                  <a:lnTo>
                    <a:pt x="1038225" y="133349"/>
                  </a:lnTo>
                  <a:lnTo>
                    <a:pt x="1038225" y="38099"/>
                  </a:lnTo>
                  <a:lnTo>
                    <a:pt x="1035236" y="23306"/>
                  </a:lnTo>
                  <a:lnTo>
                    <a:pt x="1027080" y="11191"/>
                  </a:lnTo>
                  <a:lnTo>
                    <a:pt x="1014972" y="3006"/>
                  </a:lnTo>
                  <a:lnTo>
                    <a:pt x="1000125" y="0"/>
                  </a:lnTo>
                  <a:close/>
                </a:path>
              </a:pathLst>
            </a:custGeom>
            <a:solidFill>
              <a:srgbClr val="C7ECFA"/>
            </a:solidFill>
          </p:spPr>
          <p:txBody>
            <a:bodyPr wrap="square" lIns="0" tIns="0" rIns="0" bIns="0" rtlCol="0"/>
            <a:lstStyle/>
            <a:p>
              <a:endParaRPr sz="1020"/>
            </a:p>
          </p:txBody>
        </p:sp>
        <p:sp>
          <p:nvSpPr>
            <p:cNvPr id="168" name="object 168"/>
            <p:cNvSpPr/>
            <p:nvPr/>
          </p:nvSpPr>
          <p:spPr>
            <a:xfrm>
              <a:off x="9639984" y="5799744"/>
              <a:ext cx="588600" cy="318600"/>
            </a:xfrm>
            <a:custGeom>
              <a:avLst/>
              <a:gdLst/>
              <a:ahLst/>
              <a:cxnLst/>
              <a:rect l="l" t="t" r="r" b="b"/>
              <a:pathLst>
                <a:path w="1038225" h="561975">
                  <a:moveTo>
                    <a:pt x="1038225" y="38100"/>
                  </a:moveTo>
                  <a:lnTo>
                    <a:pt x="1035236" y="23252"/>
                  </a:lnTo>
                  <a:lnTo>
                    <a:pt x="1027080" y="11144"/>
                  </a:lnTo>
                  <a:lnTo>
                    <a:pt x="1014972" y="2988"/>
                  </a:lnTo>
                  <a:lnTo>
                    <a:pt x="1000125" y="0"/>
                  </a:lnTo>
                  <a:lnTo>
                    <a:pt x="38100" y="0"/>
                  </a:lnTo>
                  <a:lnTo>
                    <a:pt x="23252" y="2988"/>
                  </a:lnTo>
                  <a:lnTo>
                    <a:pt x="11144" y="11144"/>
                  </a:lnTo>
                  <a:lnTo>
                    <a:pt x="2988" y="23252"/>
                  </a:lnTo>
                  <a:lnTo>
                    <a:pt x="0" y="38100"/>
                  </a:lnTo>
                  <a:lnTo>
                    <a:pt x="0" y="523875"/>
                  </a:lnTo>
                  <a:lnTo>
                    <a:pt x="2988" y="538668"/>
                  </a:lnTo>
                  <a:lnTo>
                    <a:pt x="11144" y="550783"/>
                  </a:lnTo>
                  <a:lnTo>
                    <a:pt x="23252" y="558968"/>
                  </a:lnTo>
                  <a:lnTo>
                    <a:pt x="38100" y="561975"/>
                  </a:lnTo>
                  <a:lnTo>
                    <a:pt x="1000125" y="561975"/>
                  </a:lnTo>
                  <a:lnTo>
                    <a:pt x="1014972" y="558968"/>
                  </a:lnTo>
                  <a:lnTo>
                    <a:pt x="1027080" y="550783"/>
                  </a:lnTo>
                  <a:lnTo>
                    <a:pt x="1035236" y="538668"/>
                  </a:lnTo>
                  <a:lnTo>
                    <a:pt x="1038225" y="523875"/>
                  </a:lnTo>
                  <a:lnTo>
                    <a:pt x="1038225" y="38100"/>
                  </a:lnTo>
                  <a:close/>
                </a:path>
              </a:pathLst>
            </a:custGeom>
            <a:ln w="19050">
              <a:solidFill>
                <a:srgbClr val="546A89"/>
              </a:solidFill>
            </a:ln>
          </p:spPr>
          <p:txBody>
            <a:bodyPr wrap="square" lIns="0" tIns="0" rIns="0" bIns="0" rtlCol="0"/>
            <a:lstStyle/>
            <a:p>
              <a:endParaRPr sz="1020"/>
            </a:p>
          </p:txBody>
        </p:sp>
        <p:sp>
          <p:nvSpPr>
            <p:cNvPr id="169" name="object 169"/>
            <p:cNvSpPr/>
            <p:nvPr/>
          </p:nvSpPr>
          <p:spPr>
            <a:xfrm>
              <a:off x="9957360" y="5989608"/>
              <a:ext cx="93600" cy="93888"/>
            </a:xfrm>
            <a:prstGeom prst="rect">
              <a:avLst/>
            </a:prstGeom>
            <a:blipFill>
              <a:blip r:embed="rId18" cstate="print"/>
              <a:stretch>
                <a:fillRect/>
              </a:stretch>
            </a:blipFill>
          </p:spPr>
          <p:txBody>
            <a:bodyPr wrap="square" lIns="0" tIns="0" rIns="0" bIns="0" rtlCol="0"/>
            <a:lstStyle/>
            <a:p>
              <a:endParaRPr sz="1020"/>
            </a:p>
          </p:txBody>
        </p:sp>
        <p:sp>
          <p:nvSpPr>
            <p:cNvPr id="170" name="object 170"/>
            <p:cNvSpPr/>
            <p:nvPr/>
          </p:nvSpPr>
          <p:spPr>
            <a:xfrm>
              <a:off x="10014960" y="5875704"/>
              <a:ext cx="208080" cy="182880"/>
            </a:xfrm>
            <a:custGeom>
              <a:avLst/>
              <a:gdLst/>
              <a:ahLst/>
              <a:cxnLst/>
              <a:rect l="l" t="t" r="r" b="b"/>
              <a:pathLst>
                <a:path w="367030" h="322579">
                  <a:moveTo>
                    <a:pt x="311468" y="274574"/>
                  </a:moveTo>
                  <a:lnTo>
                    <a:pt x="168909" y="274574"/>
                  </a:lnTo>
                  <a:lnTo>
                    <a:pt x="176149" y="274955"/>
                  </a:lnTo>
                  <a:lnTo>
                    <a:pt x="183134" y="277622"/>
                  </a:lnTo>
                  <a:lnTo>
                    <a:pt x="190246" y="278003"/>
                  </a:lnTo>
                  <a:lnTo>
                    <a:pt x="192059" y="310896"/>
                  </a:lnTo>
                  <a:lnTo>
                    <a:pt x="192185" y="312674"/>
                  </a:lnTo>
                  <a:lnTo>
                    <a:pt x="193294" y="316738"/>
                  </a:lnTo>
                  <a:lnTo>
                    <a:pt x="196976" y="319659"/>
                  </a:lnTo>
                  <a:lnTo>
                    <a:pt x="223774" y="322199"/>
                  </a:lnTo>
                  <a:lnTo>
                    <a:pt x="227711" y="320929"/>
                  </a:lnTo>
                  <a:lnTo>
                    <a:pt x="230886" y="318135"/>
                  </a:lnTo>
                  <a:lnTo>
                    <a:pt x="232409" y="314325"/>
                  </a:lnTo>
                  <a:lnTo>
                    <a:pt x="238759" y="281305"/>
                  </a:lnTo>
                  <a:lnTo>
                    <a:pt x="247142" y="280543"/>
                  </a:lnTo>
                  <a:lnTo>
                    <a:pt x="254380" y="278384"/>
                  </a:lnTo>
                  <a:lnTo>
                    <a:pt x="262636" y="277749"/>
                  </a:lnTo>
                  <a:lnTo>
                    <a:pt x="312140" y="277749"/>
                  </a:lnTo>
                  <a:lnTo>
                    <a:pt x="311468" y="274574"/>
                  </a:lnTo>
                  <a:close/>
                </a:path>
                <a:path w="367030" h="322579">
                  <a:moveTo>
                    <a:pt x="312140" y="277749"/>
                  </a:moveTo>
                  <a:lnTo>
                    <a:pt x="262636" y="277749"/>
                  </a:lnTo>
                  <a:lnTo>
                    <a:pt x="278130" y="306832"/>
                  </a:lnTo>
                  <a:lnTo>
                    <a:pt x="279907" y="310896"/>
                  </a:lnTo>
                  <a:lnTo>
                    <a:pt x="284607" y="312674"/>
                  </a:lnTo>
                  <a:lnTo>
                    <a:pt x="288671" y="310896"/>
                  </a:lnTo>
                  <a:lnTo>
                    <a:pt x="308991" y="303276"/>
                  </a:lnTo>
                  <a:lnTo>
                    <a:pt x="313309" y="301752"/>
                  </a:lnTo>
                  <a:lnTo>
                    <a:pt x="315976" y="297434"/>
                  </a:lnTo>
                  <a:lnTo>
                    <a:pt x="315341" y="292862"/>
                  </a:lnTo>
                  <a:lnTo>
                    <a:pt x="312140" y="277749"/>
                  </a:lnTo>
                  <a:close/>
                </a:path>
                <a:path w="367030" h="322579">
                  <a:moveTo>
                    <a:pt x="366395" y="239395"/>
                  </a:moveTo>
                  <a:lnTo>
                    <a:pt x="105282" y="239395"/>
                  </a:lnTo>
                  <a:lnTo>
                    <a:pt x="110998" y="243205"/>
                  </a:lnTo>
                  <a:lnTo>
                    <a:pt x="117855" y="248285"/>
                  </a:lnTo>
                  <a:lnTo>
                    <a:pt x="123698" y="251968"/>
                  </a:lnTo>
                  <a:lnTo>
                    <a:pt x="115061" y="285242"/>
                  </a:lnTo>
                  <a:lnTo>
                    <a:pt x="113792" y="289052"/>
                  </a:lnTo>
                  <a:lnTo>
                    <a:pt x="115697" y="293243"/>
                  </a:lnTo>
                  <a:lnTo>
                    <a:pt x="119380" y="294894"/>
                  </a:lnTo>
                  <a:lnTo>
                    <a:pt x="140207" y="305435"/>
                  </a:lnTo>
                  <a:lnTo>
                    <a:pt x="144145" y="306705"/>
                  </a:lnTo>
                  <a:lnTo>
                    <a:pt x="148463" y="305435"/>
                  </a:lnTo>
                  <a:lnTo>
                    <a:pt x="151130" y="302387"/>
                  </a:lnTo>
                  <a:lnTo>
                    <a:pt x="168909" y="274574"/>
                  </a:lnTo>
                  <a:lnTo>
                    <a:pt x="311468" y="274574"/>
                  </a:lnTo>
                  <a:lnTo>
                    <a:pt x="308482" y="260477"/>
                  </a:lnTo>
                  <a:lnTo>
                    <a:pt x="315086" y="257302"/>
                  </a:lnTo>
                  <a:lnTo>
                    <a:pt x="321309" y="253111"/>
                  </a:lnTo>
                  <a:lnTo>
                    <a:pt x="326898" y="248285"/>
                  </a:lnTo>
                  <a:lnTo>
                    <a:pt x="366395" y="248285"/>
                  </a:lnTo>
                  <a:lnTo>
                    <a:pt x="366395" y="239395"/>
                  </a:lnTo>
                  <a:close/>
                </a:path>
                <a:path w="367030" h="322579">
                  <a:moveTo>
                    <a:pt x="366395" y="248285"/>
                  </a:moveTo>
                  <a:lnTo>
                    <a:pt x="326898" y="248285"/>
                  </a:lnTo>
                  <a:lnTo>
                    <a:pt x="353186" y="269621"/>
                  </a:lnTo>
                  <a:lnTo>
                    <a:pt x="355980" y="273050"/>
                  </a:lnTo>
                  <a:lnTo>
                    <a:pt x="361061" y="273558"/>
                  </a:lnTo>
                  <a:lnTo>
                    <a:pt x="364363" y="270764"/>
                  </a:lnTo>
                  <a:lnTo>
                    <a:pt x="364617" y="270637"/>
                  </a:lnTo>
                  <a:lnTo>
                    <a:pt x="365125" y="270129"/>
                  </a:lnTo>
                  <a:lnTo>
                    <a:pt x="366395" y="268986"/>
                  </a:lnTo>
                  <a:lnTo>
                    <a:pt x="366395" y="248285"/>
                  </a:lnTo>
                  <a:close/>
                </a:path>
                <a:path w="367030" h="322579">
                  <a:moveTo>
                    <a:pt x="366411" y="184150"/>
                  </a:moveTo>
                  <a:lnTo>
                    <a:pt x="61213" y="184150"/>
                  </a:lnTo>
                  <a:lnTo>
                    <a:pt x="71374" y="202184"/>
                  </a:lnTo>
                  <a:lnTo>
                    <a:pt x="49911" y="228473"/>
                  </a:lnTo>
                  <a:lnTo>
                    <a:pt x="48259" y="232029"/>
                  </a:lnTo>
                  <a:lnTo>
                    <a:pt x="48513" y="236093"/>
                  </a:lnTo>
                  <a:lnTo>
                    <a:pt x="50673" y="239268"/>
                  </a:lnTo>
                  <a:lnTo>
                    <a:pt x="66421" y="256540"/>
                  </a:lnTo>
                  <a:lnTo>
                    <a:pt x="69215" y="259461"/>
                  </a:lnTo>
                  <a:lnTo>
                    <a:pt x="73532" y="260096"/>
                  </a:lnTo>
                  <a:lnTo>
                    <a:pt x="77088" y="258318"/>
                  </a:lnTo>
                  <a:lnTo>
                    <a:pt x="105282" y="239395"/>
                  </a:lnTo>
                  <a:lnTo>
                    <a:pt x="366395" y="239395"/>
                  </a:lnTo>
                  <a:lnTo>
                    <a:pt x="366395" y="221107"/>
                  </a:lnTo>
                  <a:lnTo>
                    <a:pt x="362838" y="215773"/>
                  </a:lnTo>
                  <a:lnTo>
                    <a:pt x="364109" y="214630"/>
                  </a:lnTo>
                  <a:lnTo>
                    <a:pt x="365251" y="213487"/>
                  </a:lnTo>
                  <a:lnTo>
                    <a:pt x="366395" y="212217"/>
                  </a:lnTo>
                  <a:lnTo>
                    <a:pt x="366411" y="184150"/>
                  </a:lnTo>
                  <a:close/>
                </a:path>
                <a:path w="367030" h="322579">
                  <a:moveTo>
                    <a:pt x="67436" y="0"/>
                  </a:moveTo>
                  <a:lnTo>
                    <a:pt x="22605" y="0"/>
                  </a:lnTo>
                  <a:lnTo>
                    <a:pt x="15748" y="14605"/>
                  </a:lnTo>
                  <a:lnTo>
                    <a:pt x="14224" y="19177"/>
                  </a:lnTo>
                  <a:lnTo>
                    <a:pt x="16001" y="24130"/>
                  </a:lnTo>
                  <a:lnTo>
                    <a:pt x="20066" y="26670"/>
                  </a:lnTo>
                  <a:lnTo>
                    <a:pt x="47751" y="44577"/>
                  </a:lnTo>
                  <a:lnTo>
                    <a:pt x="44957" y="51562"/>
                  </a:lnTo>
                  <a:lnTo>
                    <a:pt x="44703" y="58801"/>
                  </a:lnTo>
                  <a:lnTo>
                    <a:pt x="41909" y="65786"/>
                  </a:lnTo>
                  <a:lnTo>
                    <a:pt x="1397" y="73787"/>
                  </a:lnTo>
                  <a:lnTo>
                    <a:pt x="0" y="103759"/>
                  </a:lnTo>
                  <a:lnTo>
                    <a:pt x="2413" y="107696"/>
                  </a:lnTo>
                  <a:lnTo>
                    <a:pt x="6350" y="109347"/>
                  </a:lnTo>
                  <a:lnTo>
                    <a:pt x="40640" y="114427"/>
                  </a:lnTo>
                  <a:lnTo>
                    <a:pt x="41148" y="122428"/>
                  </a:lnTo>
                  <a:lnTo>
                    <a:pt x="42418" y="130429"/>
                  </a:lnTo>
                  <a:lnTo>
                    <a:pt x="44323" y="138303"/>
                  </a:lnTo>
                  <a:lnTo>
                    <a:pt x="13843" y="154686"/>
                  </a:lnTo>
                  <a:lnTo>
                    <a:pt x="9905" y="156210"/>
                  </a:lnTo>
                  <a:lnTo>
                    <a:pt x="8001" y="160528"/>
                  </a:lnTo>
                  <a:lnTo>
                    <a:pt x="9525" y="164719"/>
                  </a:lnTo>
                  <a:lnTo>
                    <a:pt x="9778" y="165227"/>
                  </a:lnTo>
                  <a:lnTo>
                    <a:pt x="17145" y="185801"/>
                  </a:lnTo>
                  <a:lnTo>
                    <a:pt x="19050" y="189865"/>
                  </a:lnTo>
                  <a:lnTo>
                    <a:pt x="23241" y="192278"/>
                  </a:lnTo>
                  <a:lnTo>
                    <a:pt x="27686" y="192151"/>
                  </a:lnTo>
                  <a:lnTo>
                    <a:pt x="61213" y="184150"/>
                  </a:lnTo>
                  <a:lnTo>
                    <a:pt x="366411" y="184150"/>
                  </a:lnTo>
                  <a:lnTo>
                    <a:pt x="366431" y="151638"/>
                  </a:lnTo>
                  <a:lnTo>
                    <a:pt x="221234" y="151638"/>
                  </a:lnTo>
                  <a:lnTo>
                    <a:pt x="199110" y="147177"/>
                  </a:lnTo>
                  <a:lnTo>
                    <a:pt x="181022" y="135001"/>
                  </a:lnTo>
                  <a:lnTo>
                    <a:pt x="168816" y="116919"/>
                  </a:lnTo>
                  <a:lnTo>
                    <a:pt x="164338" y="94742"/>
                  </a:lnTo>
                  <a:lnTo>
                    <a:pt x="168816" y="72618"/>
                  </a:lnTo>
                  <a:lnTo>
                    <a:pt x="181022" y="54530"/>
                  </a:lnTo>
                  <a:lnTo>
                    <a:pt x="199110" y="42324"/>
                  </a:lnTo>
                  <a:lnTo>
                    <a:pt x="221234" y="37846"/>
                  </a:lnTo>
                  <a:lnTo>
                    <a:pt x="366499" y="37846"/>
                  </a:lnTo>
                  <a:lnTo>
                    <a:pt x="366521" y="381"/>
                  </a:lnTo>
                  <a:lnTo>
                    <a:pt x="68961" y="381"/>
                  </a:lnTo>
                  <a:lnTo>
                    <a:pt x="67436" y="0"/>
                  </a:lnTo>
                  <a:close/>
                </a:path>
                <a:path w="367030" h="322579">
                  <a:moveTo>
                    <a:pt x="366499" y="37846"/>
                  </a:moveTo>
                  <a:lnTo>
                    <a:pt x="221234" y="37846"/>
                  </a:lnTo>
                  <a:lnTo>
                    <a:pt x="243357" y="42324"/>
                  </a:lnTo>
                  <a:lnTo>
                    <a:pt x="261445" y="54530"/>
                  </a:lnTo>
                  <a:lnTo>
                    <a:pt x="273651" y="72618"/>
                  </a:lnTo>
                  <a:lnTo>
                    <a:pt x="278130" y="94742"/>
                  </a:lnTo>
                  <a:lnTo>
                    <a:pt x="273651" y="116919"/>
                  </a:lnTo>
                  <a:lnTo>
                    <a:pt x="261445" y="135001"/>
                  </a:lnTo>
                  <a:lnTo>
                    <a:pt x="243357" y="147177"/>
                  </a:lnTo>
                  <a:lnTo>
                    <a:pt x="221234" y="151638"/>
                  </a:lnTo>
                  <a:lnTo>
                    <a:pt x="366431" y="151638"/>
                  </a:lnTo>
                  <a:lnTo>
                    <a:pt x="366499" y="37846"/>
                  </a:lnTo>
                  <a:close/>
                </a:path>
                <a:path w="367030" h="322579">
                  <a:moveTo>
                    <a:pt x="366522" y="0"/>
                  </a:moveTo>
                  <a:lnTo>
                    <a:pt x="68961" y="0"/>
                  </a:lnTo>
                  <a:lnTo>
                    <a:pt x="68961" y="381"/>
                  </a:lnTo>
                  <a:lnTo>
                    <a:pt x="366521" y="381"/>
                  </a:lnTo>
                  <a:lnTo>
                    <a:pt x="366522" y="0"/>
                  </a:lnTo>
                  <a:close/>
                </a:path>
              </a:pathLst>
            </a:custGeom>
            <a:solidFill>
              <a:srgbClr val="C2C2C2">
                <a:alpha val="69802"/>
              </a:srgbClr>
            </a:solidFill>
          </p:spPr>
          <p:txBody>
            <a:bodyPr wrap="square" lIns="0" tIns="0" rIns="0" bIns="0" rtlCol="0"/>
            <a:lstStyle/>
            <a:p>
              <a:endParaRPr sz="1020"/>
            </a:p>
          </p:txBody>
        </p:sp>
        <p:sp>
          <p:nvSpPr>
            <p:cNvPr id="171" name="object 171"/>
            <p:cNvSpPr/>
            <p:nvPr/>
          </p:nvSpPr>
          <p:spPr>
            <a:xfrm>
              <a:off x="9696000" y="5890602"/>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2" name="object 172"/>
            <p:cNvSpPr/>
            <p:nvPr/>
          </p:nvSpPr>
          <p:spPr>
            <a:xfrm>
              <a:off x="9696000" y="5922209"/>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3" name="object 173"/>
            <p:cNvSpPr/>
            <p:nvPr/>
          </p:nvSpPr>
          <p:spPr>
            <a:xfrm>
              <a:off x="9696000" y="5953745"/>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4" name="object 174"/>
            <p:cNvSpPr/>
            <p:nvPr/>
          </p:nvSpPr>
          <p:spPr>
            <a:xfrm>
              <a:off x="9696000" y="5985281"/>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5" name="object 175"/>
            <p:cNvSpPr/>
            <p:nvPr/>
          </p:nvSpPr>
          <p:spPr>
            <a:xfrm>
              <a:off x="9696000" y="6016817"/>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6" name="object 176"/>
            <p:cNvSpPr/>
            <p:nvPr/>
          </p:nvSpPr>
          <p:spPr>
            <a:xfrm>
              <a:off x="9696000" y="6048353"/>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7" name="object 177"/>
            <p:cNvSpPr/>
            <p:nvPr/>
          </p:nvSpPr>
          <p:spPr>
            <a:xfrm>
              <a:off x="9696000" y="6079890"/>
              <a:ext cx="498240" cy="0"/>
            </a:xfrm>
            <a:custGeom>
              <a:avLst/>
              <a:gdLst/>
              <a:ahLst/>
              <a:cxnLst/>
              <a:rect l="l" t="t" r="r" b="b"/>
              <a:pathLst>
                <a:path w="878840">
                  <a:moveTo>
                    <a:pt x="0" y="0"/>
                  </a:moveTo>
                  <a:lnTo>
                    <a:pt x="878370" y="0"/>
                  </a:lnTo>
                </a:path>
              </a:pathLst>
            </a:custGeom>
            <a:ln w="4085">
              <a:solidFill>
                <a:srgbClr val="546A89"/>
              </a:solidFill>
            </a:ln>
          </p:spPr>
          <p:txBody>
            <a:bodyPr wrap="square" lIns="0" tIns="0" rIns="0" bIns="0" rtlCol="0"/>
            <a:lstStyle/>
            <a:p>
              <a:endParaRPr sz="1020"/>
            </a:p>
          </p:txBody>
        </p:sp>
        <p:sp>
          <p:nvSpPr>
            <p:cNvPr id="178" name="object 178"/>
            <p:cNvSpPr/>
            <p:nvPr/>
          </p:nvSpPr>
          <p:spPr>
            <a:xfrm>
              <a:off x="9755406" y="5889694"/>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79" name="object 179"/>
            <p:cNvSpPr/>
            <p:nvPr/>
          </p:nvSpPr>
          <p:spPr>
            <a:xfrm>
              <a:off x="9831006" y="5889694"/>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80" name="object 180"/>
            <p:cNvSpPr/>
            <p:nvPr/>
          </p:nvSpPr>
          <p:spPr>
            <a:xfrm>
              <a:off x="9906678" y="5890845"/>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81" name="object 181"/>
            <p:cNvSpPr/>
            <p:nvPr/>
          </p:nvSpPr>
          <p:spPr>
            <a:xfrm>
              <a:off x="9982278" y="5890845"/>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82" name="object 182"/>
            <p:cNvSpPr/>
            <p:nvPr/>
          </p:nvSpPr>
          <p:spPr>
            <a:xfrm>
              <a:off x="10057950" y="5890845"/>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83" name="object 183"/>
            <p:cNvSpPr/>
            <p:nvPr/>
          </p:nvSpPr>
          <p:spPr>
            <a:xfrm>
              <a:off x="10133550" y="5890845"/>
              <a:ext cx="0" cy="190440"/>
            </a:xfrm>
            <a:custGeom>
              <a:avLst/>
              <a:gdLst/>
              <a:ahLst/>
              <a:cxnLst/>
              <a:rect l="l" t="t" r="r" b="b"/>
              <a:pathLst>
                <a:path h="335915">
                  <a:moveTo>
                    <a:pt x="0" y="0"/>
                  </a:moveTo>
                  <a:lnTo>
                    <a:pt x="0" y="335622"/>
                  </a:lnTo>
                </a:path>
              </a:pathLst>
            </a:custGeom>
            <a:ln w="4086">
              <a:solidFill>
                <a:srgbClr val="546A89"/>
              </a:solidFill>
            </a:ln>
          </p:spPr>
          <p:txBody>
            <a:bodyPr wrap="square" lIns="0" tIns="0" rIns="0" bIns="0" rtlCol="0"/>
            <a:lstStyle/>
            <a:p>
              <a:endParaRPr sz="1020"/>
            </a:p>
          </p:txBody>
        </p:sp>
        <p:sp>
          <p:nvSpPr>
            <p:cNvPr id="184" name="object 184"/>
            <p:cNvSpPr/>
            <p:nvPr/>
          </p:nvSpPr>
          <p:spPr>
            <a:xfrm>
              <a:off x="9689375" y="5930712"/>
              <a:ext cx="498240" cy="108000"/>
            </a:xfrm>
            <a:custGeom>
              <a:avLst/>
              <a:gdLst/>
              <a:ahLst/>
              <a:cxnLst/>
              <a:rect l="l" t="t" r="r" b="b"/>
              <a:pathLst>
                <a:path w="878840" h="190500">
                  <a:moveTo>
                    <a:pt x="175409" y="132079"/>
                  </a:moveTo>
                  <a:lnTo>
                    <a:pt x="163449" y="132079"/>
                  </a:lnTo>
                  <a:lnTo>
                    <a:pt x="164084" y="162559"/>
                  </a:lnTo>
                  <a:lnTo>
                    <a:pt x="164211" y="170179"/>
                  </a:lnTo>
                  <a:lnTo>
                    <a:pt x="164338" y="173989"/>
                  </a:lnTo>
                  <a:lnTo>
                    <a:pt x="164592" y="184149"/>
                  </a:lnTo>
                  <a:lnTo>
                    <a:pt x="165226" y="190499"/>
                  </a:lnTo>
                  <a:lnTo>
                    <a:pt x="177673" y="190499"/>
                  </a:lnTo>
                  <a:lnTo>
                    <a:pt x="178435" y="184149"/>
                  </a:lnTo>
                  <a:lnTo>
                    <a:pt x="179197" y="175259"/>
                  </a:lnTo>
                  <a:lnTo>
                    <a:pt x="179451" y="170179"/>
                  </a:lnTo>
                  <a:lnTo>
                    <a:pt x="180086" y="165099"/>
                  </a:lnTo>
                  <a:lnTo>
                    <a:pt x="181228" y="160019"/>
                  </a:lnTo>
                  <a:lnTo>
                    <a:pt x="190626" y="160019"/>
                  </a:lnTo>
                  <a:lnTo>
                    <a:pt x="193675" y="158749"/>
                  </a:lnTo>
                  <a:lnTo>
                    <a:pt x="195580" y="154939"/>
                  </a:lnTo>
                  <a:lnTo>
                    <a:pt x="198755" y="151129"/>
                  </a:lnTo>
                  <a:lnTo>
                    <a:pt x="200278" y="149859"/>
                  </a:lnTo>
                  <a:lnTo>
                    <a:pt x="175768" y="149859"/>
                  </a:lnTo>
                  <a:lnTo>
                    <a:pt x="175409" y="132079"/>
                  </a:lnTo>
                  <a:close/>
                </a:path>
                <a:path w="878840" h="190500">
                  <a:moveTo>
                    <a:pt x="773503" y="132079"/>
                  </a:moveTo>
                  <a:lnTo>
                    <a:pt x="762253" y="132079"/>
                  </a:lnTo>
                  <a:lnTo>
                    <a:pt x="762889" y="162559"/>
                  </a:lnTo>
                  <a:lnTo>
                    <a:pt x="763016" y="170179"/>
                  </a:lnTo>
                  <a:lnTo>
                    <a:pt x="763270" y="177799"/>
                  </a:lnTo>
                  <a:lnTo>
                    <a:pt x="763524" y="180339"/>
                  </a:lnTo>
                  <a:lnTo>
                    <a:pt x="763651" y="182879"/>
                  </a:lnTo>
                  <a:lnTo>
                    <a:pt x="763905" y="184149"/>
                  </a:lnTo>
                  <a:lnTo>
                    <a:pt x="764413" y="185419"/>
                  </a:lnTo>
                  <a:lnTo>
                    <a:pt x="765428" y="189229"/>
                  </a:lnTo>
                  <a:lnTo>
                    <a:pt x="767207" y="190499"/>
                  </a:lnTo>
                  <a:lnTo>
                    <a:pt x="773430" y="190499"/>
                  </a:lnTo>
                  <a:lnTo>
                    <a:pt x="775335" y="189229"/>
                  </a:lnTo>
                  <a:lnTo>
                    <a:pt x="776351" y="185419"/>
                  </a:lnTo>
                  <a:lnTo>
                    <a:pt x="776732" y="184149"/>
                  </a:lnTo>
                  <a:lnTo>
                    <a:pt x="776986" y="184149"/>
                  </a:lnTo>
                  <a:lnTo>
                    <a:pt x="777240" y="182879"/>
                  </a:lnTo>
                  <a:lnTo>
                    <a:pt x="778001" y="175259"/>
                  </a:lnTo>
                  <a:lnTo>
                    <a:pt x="778255" y="170179"/>
                  </a:lnTo>
                  <a:lnTo>
                    <a:pt x="778891" y="165099"/>
                  </a:lnTo>
                  <a:lnTo>
                    <a:pt x="780034" y="160019"/>
                  </a:lnTo>
                  <a:lnTo>
                    <a:pt x="789559" y="160019"/>
                  </a:lnTo>
                  <a:lnTo>
                    <a:pt x="792607" y="158749"/>
                  </a:lnTo>
                  <a:lnTo>
                    <a:pt x="794385" y="156209"/>
                  </a:lnTo>
                  <a:lnTo>
                    <a:pt x="797687" y="151129"/>
                  </a:lnTo>
                  <a:lnTo>
                    <a:pt x="799084" y="149859"/>
                  </a:lnTo>
                  <a:lnTo>
                    <a:pt x="773811" y="149859"/>
                  </a:lnTo>
                  <a:lnTo>
                    <a:pt x="773503" y="132079"/>
                  </a:lnTo>
                  <a:close/>
                </a:path>
                <a:path w="878840" h="190500">
                  <a:moveTo>
                    <a:pt x="374300" y="135889"/>
                  </a:moveTo>
                  <a:lnTo>
                    <a:pt x="363093" y="135889"/>
                  </a:lnTo>
                  <a:lnTo>
                    <a:pt x="363638" y="160019"/>
                  </a:lnTo>
                  <a:lnTo>
                    <a:pt x="363855" y="173989"/>
                  </a:lnTo>
                  <a:lnTo>
                    <a:pt x="363982" y="177799"/>
                  </a:lnTo>
                  <a:lnTo>
                    <a:pt x="364363" y="181609"/>
                  </a:lnTo>
                  <a:lnTo>
                    <a:pt x="364617" y="182879"/>
                  </a:lnTo>
                  <a:lnTo>
                    <a:pt x="364871" y="184149"/>
                  </a:lnTo>
                  <a:lnTo>
                    <a:pt x="365632" y="185419"/>
                  </a:lnTo>
                  <a:lnTo>
                    <a:pt x="366776" y="187959"/>
                  </a:lnTo>
                  <a:lnTo>
                    <a:pt x="367157" y="187959"/>
                  </a:lnTo>
                  <a:lnTo>
                    <a:pt x="368173" y="189229"/>
                  </a:lnTo>
                  <a:lnTo>
                    <a:pt x="372999" y="189229"/>
                  </a:lnTo>
                  <a:lnTo>
                    <a:pt x="375412" y="187959"/>
                  </a:lnTo>
                  <a:lnTo>
                    <a:pt x="376555" y="185419"/>
                  </a:lnTo>
                  <a:lnTo>
                    <a:pt x="376809" y="185419"/>
                  </a:lnTo>
                  <a:lnTo>
                    <a:pt x="378078" y="181609"/>
                  </a:lnTo>
                  <a:lnTo>
                    <a:pt x="378968" y="179069"/>
                  </a:lnTo>
                  <a:lnTo>
                    <a:pt x="379349" y="175259"/>
                  </a:lnTo>
                  <a:lnTo>
                    <a:pt x="380111" y="170179"/>
                  </a:lnTo>
                  <a:lnTo>
                    <a:pt x="380492" y="168909"/>
                  </a:lnTo>
                  <a:lnTo>
                    <a:pt x="381126" y="165099"/>
                  </a:lnTo>
                  <a:lnTo>
                    <a:pt x="381507" y="163829"/>
                  </a:lnTo>
                  <a:lnTo>
                    <a:pt x="381762" y="161289"/>
                  </a:lnTo>
                  <a:lnTo>
                    <a:pt x="389864" y="161289"/>
                  </a:lnTo>
                  <a:lnTo>
                    <a:pt x="394335" y="156209"/>
                  </a:lnTo>
                  <a:lnTo>
                    <a:pt x="396367" y="154939"/>
                  </a:lnTo>
                  <a:lnTo>
                    <a:pt x="397891" y="152399"/>
                  </a:lnTo>
                  <a:lnTo>
                    <a:pt x="399669" y="151129"/>
                  </a:lnTo>
                  <a:lnTo>
                    <a:pt x="401701" y="149859"/>
                  </a:lnTo>
                  <a:lnTo>
                    <a:pt x="374650" y="149859"/>
                  </a:lnTo>
                  <a:lnTo>
                    <a:pt x="374300" y="135889"/>
                  </a:lnTo>
                  <a:close/>
                </a:path>
                <a:path w="878840" h="190500">
                  <a:moveTo>
                    <a:pt x="574206" y="124459"/>
                  </a:moveTo>
                  <a:lnTo>
                    <a:pt x="562991" y="124459"/>
                  </a:lnTo>
                  <a:lnTo>
                    <a:pt x="563245" y="133349"/>
                  </a:lnTo>
                  <a:lnTo>
                    <a:pt x="563345" y="140969"/>
                  </a:lnTo>
                  <a:lnTo>
                    <a:pt x="564134" y="173989"/>
                  </a:lnTo>
                  <a:lnTo>
                    <a:pt x="564261" y="177799"/>
                  </a:lnTo>
                  <a:lnTo>
                    <a:pt x="564642" y="180339"/>
                  </a:lnTo>
                  <a:lnTo>
                    <a:pt x="564642" y="181609"/>
                  </a:lnTo>
                  <a:lnTo>
                    <a:pt x="565403" y="185419"/>
                  </a:lnTo>
                  <a:lnTo>
                    <a:pt x="566928" y="189229"/>
                  </a:lnTo>
                  <a:lnTo>
                    <a:pt x="573151" y="189229"/>
                  </a:lnTo>
                  <a:lnTo>
                    <a:pt x="575055" y="187959"/>
                  </a:lnTo>
                  <a:lnTo>
                    <a:pt x="576072" y="186689"/>
                  </a:lnTo>
                  <a:lnTo>
                    <a:pt x="576326" y="186689"/>
                  </a:lnTo>
                  <a:lnTo>
                    <a:pt x="576580" y="185419"/>
                  </a:lnTo>
                  <a:lnTo>
                    <a:pt x="577215" y="184149"/>
                  </a:lnTo>
                  <a:lnTo>
                    <a:pt x="577469" y="182879"/>
                  </a:lnTo>
                  <a:lnTo>
                    <a:pt x="577723" y="182879"/>
                  </a:lnTo>
                  <a:lnTo>
                    <a:pt x="577850" y="181609"/>
                  </a:lnTo>
                  <a:lnTo>
                    <a:pt x="578103" y="181609"/>
                  </a:lnTo>
                  <a:lnTo>
                    <a:pt x="578357" y="180339"/>
                  </a:lnTo>
                  <a:lnTo>
                    <a:pt x="578357" y="179069"/>
                  </a:lnTo>
                  <a:lnTo>
                    <a:pt x="578739" y="177799"/>
                  </a:lnTo>
                  <a:lnTo>
                    <a:pt x="578866" y="176529"/>
                  </a:lnTo>
                  <a:lnTo>
                    <a:pt x="578866" y="175259"/>
                  </a:lnTo>
                  <a:lnTo>
                    <a:pt x="579120" y="173989"/>
                  </a:lnTo>
                  <a:lnTo>
                    <a:pt x="579120" y="172719"/>
                  </a:lnTo>
                  <a:lnTo>
                    <a:pt x="579374" y="171449"/>
                  </a:lnTo>
                  <a:lnTo>
                    <a:pt x="579501" y="170179"/>
                  </a:lnTo>
                  <a:lnTo>
                    <a:pt x="579501" y="168909"/>
                  </a:lnTo>
                  <a:lnTo>
                    <a:pt x="579755" y="167639"/>
                  </a:lnTo>
                  <a:lnTo>
                    <a:pt x="579882" y="165099"/>
                  </a:lnTo>
                  <a:lnTo>
                    <a:pt x="580009" y="163829"/>
                  </a:lnTo>
                  <a:lnTo>
                    <a:pt x="580517" y="161289"/>
                  </a:lnTo>
                  <a:lnTo>
                    <a:pt x="580771" y="160019"/>
                  </a:lnTo>
                  <a:lnTo>
                    <a:pt x="588899" y="160019"/>
                  </a:lnTo>
                  <a:lnTo>
                    <a:pt x="591947" y="157479"/>
                  </a:lnTo>
                  <a:lnTo>
                    <a:pt x="592328" y="157479"/>
                  </a:lnTo>
                  <a:lnTo>
                    <a:pt x="592582" y="156209"/>
                  </a:lnTo>
                  <a:lnTo>
                    <a:pt x="593090" y="156209"/>
                  </a:lnTo>
                  <a:lnTo>
                    <a:pt x="594232" y="154939"/>
                  </a:lnTo>
                  <a:lnTo>
                    <a:pt x="596011" y="152399"/>
                  </a:lnTo>
                  <a:lnTo>
                    <a:pt x="598043" y="149859"/>
                  </a:lnTo>
                  <a:lnTo>
                    <a:pt x="599948" y="148589"/>
                  </a:lnTo>
                  <a:lnTo>
                    <a:pt x="574801" y="148589"/>
                  </a:lnTo>
                  <a:lnTo>
                    <a:pt x="574675" y="140969"/>
                  </a:lnTo>
                  <a:lnTo>
                    <a:pt x="574332" y="129539"/>
                  </a:lnTo>
                  <a:lnTo>
                    <a:pt x="574206" y="124459"/>
                  </a:lnTo>
                  <a:close/>
                </a:path>
                <a:path w="878840" h="190500">
                  <a:moveTo>
                    <a:pt x="441663" y="106679"/>
                  </a:moveTo>
                  <a:lnTo>
                    <a:pt x="429768" y="106679"/>
                  </a:lnTo>
                  <a:lnTo>
                    <a:pt x="430911" y="110489"/>
                  </a:lnTo>
                  <a:lnTo>
                    <a:pt x="435991" y="126999"/>
                  </a:lnTo>
                  <a:lnTo>
                    <a:pt x="437896" y="132079"/>
                  </a:lnTo>
                  <a:lnTo>
                    <a:pt x="439801" y="138429"/>
                  </a:lnTo>
                  <a:lnTo>
                    <a:pt x="440309" y="139699"/>
                  </a:lnTo>
                  <a:lnTo>
                    <a:pt x="440690" y="140969"/>
                  </a:lnTo>
                  <a:lnTo>
                    <a:pt x="441198" y="142239"/>
                  </a:lnTo>
                  <a:lnTo>
                    <a:pt x="442341" y="146049"/>
                  </a:lnTo>
                  <a:lnTo>
                    <a:pt x="443357" y="148589"/>
                  </a:lnTo>
                  <a:lnTo>
                    <a:pt x="443611" y="149859"/>
                  </a:lnTo>
                  <a:lnTo>
                    <a:pt x="444626" y="152399"/>
                  </a:lnTo>
                  <a:lnTo>
                    <a:pt x="445007" y="152399"/>
                  </a:lnTo>
                  <a:lnTo>
                    <a:pt x="446024" y="154939"/>
                  </a:lnTo>
                  <a:lnTo>
                    <a:pt x="446278" y="156209"/>
                  </a:lnTo>
                  <a:lnTo>
                    <a:pt x="446659" y="156209"/>
                  </a:lnTo>
                  <a:lnTo>
                    <a:pt x="446913" y="157479"/>
                  </a:lnTo>
                  <a:lnTo>
                    <a:pt x="450215" y="163829"/>
                  </a:lnTo>
                  <a:lnTo>
                    <a:pt x="453390" y="167639"/>
                  </a:lnTo>
                  <a:lnTo>
                    <a:pt x="457580" y="168909"/>
                  </a:lnTo>
                  <a:lnTo>
                    <a:pt x="459867" y="170179"/>
                  </a:lnTo>
                  <a:lnTo>
                    <a:pt x="462407" y="170179"/>
                  </a:lnTo>
                  <a:lnTo>
                    <a:pt x="464566" y="168909"/>
                  </a:lnTo>
                  <a:lnTo>
                    <a:pt x="468884" y="165099"/>
                  </a:lnTo>
                  <a:lnTo>
                    <a:pt x="474980" y="160019"/>
                  </a:lnTo>
                  <a:lnTo>
                    <a:pt x="476758" y="157479"/>
                  </a:lnTo>
                  <a:lnTo>
                    <a:pt x="460375" y="157479"/>
                  </a:lnTo>
                  <a:lnTo>
                    <a:pt x="458470" y="154939"/>
                  </a:lnTo>
                  <a:lnTo>
                    <a:pt x="456819" y="152399"/>
                  </a:lnTo>
                  <a:lnTo>
                    <a:pt x="455549" y="148589"/>
                  </a:lnTo>
                  <a:lnTo>
                    <a:pt x="453263" y="144779"/>
                  </a:lnTo>
                  <a:lnTo>
                    <a:pt x="450215" y="134619"/>
                  </a:lnTo>
                  <a:lnTo>
                    <a:pt x="447294" y="125729"/>
                  </a:lnTo>
                  <a:lnTo>
                    <a:pt x="447040" y="124459"/>
                  </a:lnTo>
                  <a:lnTo>
                    <a:pt x="446278" y="121919"/>
                  </a:lnTo>
                  <a:lnTo>
                    <a:pt x="445770" y="120649"/>
                  </a:lnTo>
                  <a:lnTo>
                    <a:pt x="443230" y="111759"/>
                  </a:lnTo>
                  <a:lnTo>
                    <a:pt x="442849" y="110489"/>
                  </a:lnTo>
                  <a:lnTo>
                    <a:pt x="442341" y="109219"/>
                  </a:lnTo>
                  <a:lnTo>
                    <a:pt x="441663" y="106679"/>
                  </a:lnTo>
                  <a:close/>
                </a:path>
                <a:path w="878840" h="190500">
                  <a:moveTo>
                    <a:pt x="42291" y="106679"/>
                  </a:moveTo>
                  <a:lnTo>
                    <a:pt x="30734" y="106679"/>
                  </a:lnTo>
                  <a:lnTo>
                    <a:pt x="30861" y="107949"/>
                  </a:lnTo>
                  <a:lnTo>
                    <a:pt x="32130" y="111759"/>
                  </a:lnTo>
                  <a:lnTo>
                    <a:pt x="33655" y="118109"/>
                  </a:lnTo>
                  <a:lnTo>
                    <a:pt x="35560" y="123189"/>
                  </a:lnTo>
                  <a:lnTo>
                    <a:pt x="36068" y="124459"/>
                  </a:lnTo>
                  <a:lnTo>
                    <a:pt x="37084" y="128269"/>
                  </a:lnTo>
                  <a:lnTo>
                    <a:pt x="39536" y="135889"/>
                  </a:lnTo>
                  <a:lnTo>
                    <a:pt x="42037" y="142239"/>
                  </a:lnTo>
                  <a:lnTo>
                    <a:pt x="44442" y="148589"/>
                  </a:lnTo>
                  <a:lnTo>
                    <a:pt x="46609" y="153669"/>
                  </a:lnTo>
                  <a:lnTo>
                    <a:pt x="50419" y="161289"/>
                  </a:lnTo>
                  <a:lnTo>
                    <a:pt x="53340" y="166369"/>
                  </a:lnTo>
                  <a:lnTo>
                    <a:pt x="58420" y="167639"/>
                  </a:lnTo>
                  <a:lnTo>
                    <a:pt x="60960" y="168909"/>
                  </a:lnTo>
                  <a:lnTo>
                    <a:pt x="63753" y="168909"/>
                  </a:lnTo>
                  <a:lnTo>
                    <a:pt x="70612" y="163829"/>
                  </a:lnTo>
                  <a:lnTo>
                    <a:pt x="74803" y="160019"/>
                  </a:lnTo>
                  <a:lnTo>
                    <a:pt x="77427" y="157479"/>
                  </a:lnTo>
                  <a:lnTo>
                    <a:pt x="61087" y="157479"/>
                  </a:lnTo>
                  <a:lnTo>
                    <a:pt x="59309" y="154939"/>
                  </a:lnTo>
                  <a:lnTo>
                    <a:pt x="57785" y="151129"/>
                  </a:lnTo>
                  <a:lnTo>
                    <a:pt x="56515" y="148589"/>
                  </a:lnTo>
                  <a:lnTo>
                    <a:pt x="53467" y="142239"/>
                  </a:lnTo>
                  <a:lnTo>
                    <a:pt x="50800" y="134619"/>
                  </a:lnTo>
                  <a:lnTo>
                    <a:pt x="47751" y="124459"/>
                  </a:lnTo>
                  <a:lnTo>
                    <a:pt x="44957" y="116839"/>
                  </a:lnTo>
                  <a:lnTo>
                    <a:pt x="43688" y="111759"/>
                  </a:lnTo>
                  <a:lnTo>
                    <a:pt x="42926" y="109219"/>
                  </a:lnTo>
                  <a:lnTo>
                    <a:pt x="42291" y="106679"/>
                  </a:lnTo>
                  <a:close/>
                </a:path>
                <a:path w="878840" h="190500">
                  <a:moveTo>
                    <a:pt x="242570" y="107949"/>
                  </a:moveTo>
                  <a:lnTo>
                    <a:pt x="230124" y="107949"/>
                  </a:lnTo>
                  <a:lnTo>
                    <a:pt x="230251" y="109219"/>
                  </a:lnTo>
                  <a:lnTo>
                    <a:pt x="230505" y="109219"/>
                  </a:lnTo>
                  <a:lnTo>
                    <a:pt x="230632" y="110489"/>
                  </a:lnTo>
                  <a:lnTo>
                    <a:pt x="231267" y="111759"/>
                  </a:lnTo>
                  <a:lnTo>
                    <a:pt x="232028" y="114299"/>
                  </a:lnTo>
                  <a:lnTo>
                    <a:pt x="232664" y="116839"/>
                  </a:lnTo>
                  <a:lnTo>
                    <a:pt x="246253" y="156209"/>
                  </a:lnTo>
                  <a:lnTo>
                    <a:pt x="251587" y="167639"/>
                  </a:lnTo>
                  <a:lnTo>
                    <a:pt x="259842" y="168909"/>
                  </a:lnTo>
                  <a:lnTo>
                    <a:pt x="265811" y="168909"/>
                  </a:lnTo>
                  <a:lnTo>
                    <a:pt x="269367" y="165099"/>
                  </a:lnTo>
                  <a:lnTo>
                    <a:pt x="272669" y="161289"/>
                  </a:lnTo>
                  <a:lnTo>
                    <a:pt x="273303" y="161289"/>
                  </a:lnTo>
                  <a:lnTo>
                    <a:pt x="275844" y="158749"/>
                  </a:lnTo>
                  <a:lnTo>
                    <a:pt x="276860" y="157479"/>
                  </a:lnTo>
                  <a:lnTo>
                    <a:pt x="261874" y="157479"/>
                  </a:lnTo>
                  <a:lnTo>
                    <a:pt x="260603" y="156209"/>
                  </a:lnTo>
                  <a:lnTo>
                    <a:pt x="257682" y="152399"/>
                  </a:lnTo>
                  <a:lnTo>
                    <a:pt x="255143" y="144779"/>
                  </a:lnTo>
                  <a:lnTo>
                    <a:pt x="245745" y="118109"/>
                  </a:lnTo>
                  <a:lnTo>
                    <a:pt x="242951" y="109219"/>
                  </a:lnTo>
                  <a:lnTo>
                    <a:pt x="242570" y="107949"/>
                  </a:lnTo>
                  <a:close/>
                </a:path>
                <a:path w="878840" h="190500">
                  <a:moveTo>
                    <a:pt x="640929" y="106679"/>
                  </a:moveTo>
                  <a:lnTo>
                    <a:pt x="629539" y="106679"/>
                  </a:lnTo>
                  <a:lnTo>
                    <a:pt x="631951" y="115569"/>
                  </a:lnTo>
                  <a:lnTo>
                    <a:pt x="633222" y="119379"/>
                  </a:lnTo>
                  <a:lnTo>
                    <a:pt x="633984" y="121919"/>
                  </a:lnTo>
                  <a:lnTo>
                    <a:pt x="635253" y="125729"/>
                  </a:lnTo>
                  <a:lnTo>
                    <a:pt x="637895" y="134619"/>
                  </a:lnTo>
                  <a:lnTo>
                    <a:pt x="640572" y="142239"/>
                  </a:lnTo>
                  <a:lnTo>
                    <a:pt x="643129" y="148589"/>
                  </a:lnTo>
                  <a:lnTo>
                    <a:pt x="645922" y="154939"/>
                  </a:lnTo>
                  <a:lnTo>
                    <a:pt x="647319" y="157479"/>
                  </a:lnTo>
                  <a:lnTo>
                    <a:pt x="648462" y="160019"/>
                  </a:lnTo>
                  <a:lnTo>
                    <a:pt x="648970" y="160019"/>
                  </a:lnTo>
                  <a:lnTo>
                    <a:pt x="649732" y="161289"/>
                  </a:lnTo>
                  <a:lnTo>
                    <a:pt x="650240" y="162559"/>
                  </a:lnTo>
                  <a:lnTo>
                    <a:pt x="650748" y="162559"/>
                  </a:lnTo>
                  <a:lnTo>
                    <a:pt x="652272" y="165099"/>
                  </a:lnTo>
                  <a:lnTo>
                    <a:pt x="654557" y="167639"/>
                  </a:lnTo>
                  <a:lnTo>
                    <a:pt x="657225" y="167639"/>
                  </a:lnTo>
                  <a:lnTo>
                    <a:pt x="659765" y="168909"/>
                  </a:lnTo>
                  <a:lnTo>
                    <a:pt x="662559" y="168909"/>
                  </a:lnTo>
                  <a:lnTo>
                    <a:pt x="664845" y="166369"/>
                  </a:lnTo>
                  <a:lnTo>
                    <a:pt x="669417" y="163829"/>
                  </a:lnTo>
                  <a:lnTo>
                    <a:pt x="673607" y="160019"/>
                  </a:lnTo>
                  <a:lnTo>
                    <a:pt x="676148" y="157479"/>
                  </a:lnTo>
                  <a:lnTo>
                    <a:pt x="660019" y="157479"/>
                  </a:lnTo>
                  <a:lnTo>
                    <a:pt x="658241" y="154939"/>
                  </a:lnTo>
                  <a:lnTo>
                    <a:pt x="656717" y="151129"/>
                  </a:lnTo>
                  <a:lnTo>
                    <a:pt x="655447" y="148589"/>
                  </a:lnTo>
                  <a:lnTo>
                    <a:pt x="653923" y="146049"/>
                  </a:lnTo>
                  <a:lnTo>
                    <a:pt x="649732" y="134619"/>
                  </a:lnTo>
                  <a:lnTo>
                    <a:pt x="649097" y="132079"/>
                  </a:lnTo>
                  <a:lnTo>
                    <a:pt x="647065" y="126999"/>
                  </a:lnTo>
                  <a:lnTo>
                    <a:pt x="645541" y="121919"/>
                  </a:lnTo>
                  <a:lnTo>
                    <a:pt x="641985" y="110489"/>
                  </a:lnTo>
                  <a:lnTo>
                    <a:pt x="640929" y="106679"/>
                  </a:lnTo>
                  <a:close/>
                </a:path>
                <a:path w="878840" h="190500">
                  <a:moveTo>
                    <a:pt x="840359" y="107949"/>
                  </a:moveTo>
                  <a:lnTo>
                    <a:pt x="829055" y="107949"/>
                  </a:lnTo>
                  <a:lnTo>
                    <a:pt x="829310" y="109219"/>
                  </a:lnTo>
                  <a:lnTo>
                    <a:pt x="829564" y="110489"/>
                  </a:lnTo>
                  <a:lnTo>
                    <a:pt x="829818" y="110489"/>
                  </a:lnTo>
                  <a:lnTo>
                    <a:pt x="830199" y="111759"/>
                  </a:lnTo>
                  <a:lnTo>
                    <a:pt x="831596" y="116839"/>
                  </a:lnTo>
                  <a:lnTo>
                    <a:pt x="833120" y="120649"/>
                  </a:lnTo>
                  <a:lnTo>
                    <a:pt x="834644" y="125729"/>
                  </a:lnTo>
                  <a:lnTo>
                    <a:pt x="835660" y="128269"/>
                  </a:lnTo>
                  <a:lnTo>
                    <a:pt x="838453" y="137159"/>
                  </a:lnTo>
                  <a:lnTo>
                    <a:pt x="845185" y="156209"/>
                  </a:lnTo>
                  <a:lnTo>
                    <a:pt x="850519" y="167639"/>
                  </a:lnTo>
                  <a:lnTo>
                    <a:pt x="858774" y="168909"/>
                  </a:lnTo>
                  <a:lnTo>
                    <a:pt x="864743" y="168909"/>
                  </a:lnTo>
                  <a:lnTo>
                    <a:pt x="868299" y="165099"/>
                  </a:lnTo>
                  <a:lnTo>
                    <a:pt x="871474" y="161289"/>
                  </a:lnTo>
                  <a:lnTo>
                    <a:pt x="872236" y="161289"/>
                  </a:lnTo>
                  <a:lnTo>
                    <a:pt x="872871" y="160019"/>
                  </a:lnTo>
                  <a:lnTo>
                    <a:pt x="875792" y="157479"/>
                  </a:lnTo>
                  <a:lnTo>
                    <a:pt x="859536" y="157479"/>
                  </a:lnTo>
                  <a:lnTo>
                    <a:pt x="858901" y="156209"/>
                  </a:lnTo>
                  <a:lnTo>
                    <a:pt x="858393" y="156209"/>
                  </a:lnTo>
                  <a:lnTo>
                    <a:pt x="857885" y="154939"/>
                  </a:lnTo>
                  <a:lnTo>
                    <a:pt x="857123" y="153669"/>
                  </a:lnTo>
                  <a:lnTo>
                    <a:pt x="856615" y="153669"/>
                  </a:lnTo>
                  <a:lnTo>
                    <a:pt x="856234" y="152399"/>
                  </a:lnTo>
                  <a:lnTo>
                    <a:pt x="855980" y="152399"/>
                  </a:lnTo>
                  <a:lnTo>
                    <a:pt x="855218" y="149859"/>
                  </a:lnTo>
                  <a:lnTo>
                    <a:pt x="853821" y="147319"/>
                  </a:lnTo>
                  <a:lnTo>
                    <a:pt x="852043" y="142239"/>
                  </a:lnTo>
                  <a:lnTo>
                    <a:pt x="849757" y="134619"/>
                  </a:lnTo>
                  <a:lnTo>
                    <a:pt x="847344" y="128269"/>
                  </a:lnTo>
                  <a:lnTo>
                    <a:pt x="846836" y="126999"/>
                  </a:lnTo>
                  <a:lnTo>
                    <a:pt x="845439" y="123189"/>
                  </a:lnTo>
                  <a:lnTo>
                    <a:pt x="842772" y="114299"/>
                  </a:lnTo>
                  <a:lnTo>
                    <a:pt x="840994" y="109219"/>
                  </a:lnTo>
                  <a:lnTo>
                    <a:pt x="840359" y="107949"/>
                  </a:lnTo>
                  <a:close/>
                </a:path>
                <a:path w="878840" h="190500">
                  <a:moveTo>
                    <a:pt x="325564" y="157479"/>
                  </a:moveTo>
                  <a:lnTo>
                    <a:pt x="304165" y="157479"/>
                  </a:lnTo>
                  <a:lnTo>
                    <a:pt x="304673" y="158749"/>
                  </a:lnTo>
                  <a:lnTo>
                    <a:pt x="305435" y="158749"/>
                  </a:lnTo>
                  <a:lnTo>
                    <a:pt x="311912" y="166369"/>
                  </a:lnTo>
                  <a:lnTo>
                    <a:pt x="316738" y="165099"/>
                  </a:lnTo>
                  <a:lnTo>
                    <a:pt x="319151" y="165099"/>
                  </a:lnTo>
                  <a:lnTo>
                    <a:pt x="321564" y="163829"/>
                  </a:lnTo>
                  <a:lnTo>
                    <a:pt x="323469" y="161289"/>
                  </a:lnTo>
                  <a:lnTo>
                    <a:pt x="324103" y="160019"/>
                  </a:lnTo>
                  <a:lnTo>
                    <a:pt x="324612" y="158749"/>
                  </a:lnTo>
                  <a:lnTo>
                    <a:pt x="325564" y="157479"/>
                  </a:lnTo>
                  <a:close/>
                </a:path>
                <a:path w="878840" h="190500">
                  <a:moveTo>
                    <a:pt x="536575" y="138429"/>
                  </a:moveTo>
                  <a:lnTo>
                    <a:pt x="529336" y="139699"/>
                  </a:lnTo>
                  <a:lnTo>
                    <a:pt x="524382" y="140969"/>
                  </a:lnTo>
                  <a:lnTo>
                    <a:pt x="521843" y="144779"/>
                  </a:lnTo>
                  <a:lnTo>
                    <a:pt x="518287" y="149859"/>
                  </a:lnTo>
                  <a:lnTo>
                    <a:pt x="534289" y="149859"/>
                  </a:lnTo>
                  <a:lnTo>
                    <a:pt x="534670" y="151129"/>
                  </a:lnTo>
                  <a:lnTo>
                    <a:pt x="535432" y="152399"/>
                  </a:lnTo>
                  <a:lnTo>
                    <a:pt x="537718" y="157479"/>
                  </a:lnTo>
                  <a:lnTo>
                    <a:pt x="540766" y="163829"/>
                  </a:lnTo>
                  <a:lnTo>
                    <a:pt x="547243" y="165099"/>
                  </a:lnTo>
                  <a:lnTo>
                    <a:pt x="548894" y="165099"/>
                  </a:lnTo>
                  <a:lnTo>
                    <a:pt x="553847" y="166369"/>
                  </a:lnTo>
                  <a:lnTo>
                    <a:pt x="559816" y="161289"/>
                  </a:lnTo>
                  <a:lnTo>
                    <a:pt x="561213" y="158749"/>
                  </a:lnTo>
                  <a:lnTo>
                    <a:pt x="561455" y="153669"/>
                  </a:lnTo>
                  <a:lnTo>
                    <a:pt x="548767" y="153669"/>
                  </a:lnTo>
                  <a:lnTo>
                    <a:pt x="545592" y="147319"/>
                  </a:lnTo>
                  <a:lnTo>
                    <a:pt x="542544" y="140969"/>
                  </a:lnTo>
                  <a:lnTo>
                    <a:pt x="536575" y="138429"/>
                  </a:lnTo>
                  <a:close/>
                </a:path>
                <a:path w="878840" h="190500">
                  <a:moveTo>
                    <a:pt x="126492" y="156209"/>
                  </a:moveTo>
                  <a:lnTo>
                    <a:pt x="105664" y="156209"/>
                  </a:lnTo>
                  <a:lnTo>
                    <a:pt x="106045" y="157479"/>
                  </a:lnTo>
                  <a:lnTo>
                    <a:pt x="106426" y="157479"/>
                  </a:lnTo>
                  <a:lnTo>
                    <a:pt x="106807" y="158749"/>
                  </a:lnTo>
                  <a:lnTo>
                    <a:pt x="110871" y="163829"/>
                  </a:lnTo>
                  <a:lnTo>
                    <a:pt x="114807" y="165099"/>
                  </a:lnTo>
                  <a:lnTo>
                    <a:pt x="117094" y="165099"/>
                  </a:lnTo>
                  <a:lnTo>
                    <a:pt x="119507" y="163829"/>
                  </a:lnTo>
                  <a:lnTo>
                    <a:pt x="121157" y="162559"/>
                  </a:lnTo>
                  <a:lnTo>
                    <a:pt x="123063" y="161289"/>
                  </a:lnTo>
                  <a:lnTo>
                    <a:pt x="124841" y="158749"/>
                  </a:lnTo>
                  <a:lnTo>
                    <a:pt x="126492" y="156209"/>
                  </a:lnTo>
                  <a:close/>
                </a:path>
                <a:path w="878840" h="190500">
                  <a:moveTo>
                    <a:pt x="148145" y="148589"/>
                  </a:moveTo>
                  <a:lnTo>
                    <a:pt x="134493" y="148589"/>
                  </a:lnTo>
                  <a:lnTo>
                    <a:pt x="134620" y="149859"/>
                  </a:lnTo>
                  <a:lnTo>
                    <a:pt x="139953" y="157479"/>
                  </a:lnTo>
                  <a:lnTo>
                    <a:pt x="144272" y="162559"/>
                  </a:lnTo>
                  <a:lnTo>
                    <a:pt x="147701" y="163829"/>
                  </a:lnTo>
                  <a:lnTo>
                    <a:pt x="150114" y="165099"/>
                  </a:lnTo>
                  <a:lnTo>
                    <a:pt x="153035" y="165099"/>
                  </a:lnTo>
                  <a:lnTo>
                    <a:pt x="155448" y="163829"/>
                  </a:lnTo>
                  <a:lnTo>
                    <a:pt x="156210" y="163829"/>
                  </a:lnTo>
                  <a:lnTo>
                    <a:pt x="156845" y="162559"/>
                  </a:lnTo>
                  <a:lnTo>
                    <a:pt x="158369" y="161289"/>
                  </a:lnTo>
                  <a:lnTo>
                    <a:pt x="158623" y="161289"/>
                  </a:lnTo>
                  <a:lnTo>
                    <a:pt x="159130" y="160019"/>
                  </a:lnTo>
                  <a:lnTo>
                    <a:pt x="159639" y="160019"/>
                  </a:lnTo>
                  <a:lnTo>
                    <a:pt x="160401" y="158749"/>
                  </a:lnTo>
                  <a:lnTo>
                    <a:pt x="160782" y="157479"/>
                  </a:lnTo>
                  <a:lnTo>
                    <a:pt x="161036" y="157479"/>
                  </a:lnTo>
                  <a:lnTo>
                    <a:pt x="161290" y="156209"/>
                  </a:lnTo>
                  <a:lnTo>
                    <a:pt x="161544" y="156209"/>
                  </a:lnTo>
                  <a:lnTo>
                    <a:pt x="161671" y="154939"/>
                  </a:lnTo>
                  <a:lnTo>
                    <a:pt x="162178" y="152399"/>
                  </a:lnTo>
                  <a:lnTo>
                    <a:pt x="151638" y="152399"/>
                  </a:lnTo>
                  <a:lnTo>
                    <a:pt x="149225" y="149859"/>
                  </a:lnTo>
                  <a:lnTo>
                    <a:pt x="148145" y="148589"/>
                  </a:lnTo>
                  <a:close/>
                </a:path>
                <a:path w="878840" h="190500">
                  <a:moveTo>
                    <a:pt x="348297" y="149859"/>
                  </a:moveTo>
                  <a:lnTo>
                    <a:pt x="334137" y="149859"/>
                  </a:lnTo>
                  <a:lnTo>
                    <a:pt x="334645" y="151129"/>
                  </a:lnTo>
                  <a:lnTo>
                    <a:pt x="335407" y="152399"/>
                  </a:lnTo>
                  <a:lnTo>
                    <a:pt x="338201" y="157479"/>
                  </a:lnTo>
                  <a:lnTo>
                    <a:pt x="344805" y="165099"/>
                  </a:lnTo>
                  <a:lnTo>
                    <a:pt x="361696" y="165099"/>
                  </a:lnTo>
                  <a:lnTo>
                    <a:pt x="362267" y="153669"/>
                  </a:lnTo>
                  <a:lnTo>
                    <a:pt x="351663" y="153669"/>
                  </a:lnTo>
                  <a:lnTo>
                    <a:pt x="349250" y="151129"/>
                  </a:lnTo>
                  <a:lnTo>
                    <a:pt x="348297" y="149859"/>
                  </a:lnTo>
                  <a:close/>
                </a:path>
                <a:path w="878840" h="190500">
                  <a:moveTo>
                    <a:pt x="526415" y="157479"/>
                  </a:moveTo>
                  <a:lnTo>
                    <a:pt x="505078" y="157479"/>
                  </a:lnTo>
                  <a:lnTo>
                    <a:pt x="506984" y="160019"/>
                  </a:lnTo>
                  <a:lnTo>
                    <a:pt x="507492" y="161289"/>
                  </a:lnTo>
                  <a:lnTo>
                    <a:pt x="508000" y="161289"/>
                  </a:lnTo>
                  <a:lnTo>
                    <a:pt x="508762" y="162559"/>
                  </a:lnTo>
                  <a:lnTo>
                    <a:pt x="510921" y="165099"/>
                  </a:lnTo>
                  <a:lnTo>
                    <a:pt x="519430" y="165099"/>
                  </a:lnTo>
                  <a:lnTo>
                    <a:pt x="522351" y="162559"/>
                  </a:lnTo>
                  <a:lnTo>
                    <a:pt x="524764" y="158749"/>
                  </a:lnTo>
                  <a:lnTo>
                    <a:pt x="525653" y="158749"/>
                  </a:lnTo>
                  <a:lnTo>
                    <a:pt x="526415" y="157479"/>
                  </a:lnTo>
                  <a:close/>
                </a:path>
                <a:path w="878840" h="190500">
                  <a:moveTo>
                    <a:pt x="725297" y="156209"/>
                  </a:moveTo>
                  <a:lnTo>
                    <a:pt x="704469" y="156209"/>
                  </a:lnTo>
                  <a:lnTo>
                    <a:pt x="704850" y="157479"/>
                  </a:lnTo>
                  <a:lnTo>
                    <a:pt x="705230" y="157479"/>
                  </a:lnTo>
                  <a:lnTo>
                    <a:pt x="705612" y="158749"/>
                  </a:lnTo>
                  <a:lnTo>
                    <a:pt x="707517" y="161289"/>
                  </a:lnTo>
                  <a:lnTo>
                    <a:pt x="709676" y="163829"/>
                  </a:lnTo>
                  <a:lnTo>
                    <a:pt x="713613" y="165099"/>
                  </a:lnTo>
                  <a:lnTo>
                    <a:pt x="715645" y="165099"/>
                  </a:lnTo>
                  <a:lnTo>
                    <a:pt x="717803" y="163829"/>
                  </a:lnTo>
                  <a:lnTo>
                    <a:pt x="719328" y="162559"/>
                  </a:lnTo>
                  <a:lnTo>
                    <a:pt x="720217" y="162559"/>
                  </a:lnTo>
                  <a:lnTo>
                    <a:pt x="722376" y="160019"/>
                  </a:lnTo>
                  <a:lnTo>
                    <a:pt x="725297" y="156209"/>
                  </a:lnTo>
                  <a:close/>
                </a:path>
                <a:path w="878840" h="190500">
                  <a:moveTo>
                    <a:pt x="746188" y="148589"/>
                  </a:moveTo>
                  <a:lnTo>
                    <a:pt x="733298" y="148589"/>
                  </a:lnTo>
                  <a:lnTo>
                    <a:pt x="733425" y="149859"/>
                  </a:lnTo>
                  <a:lnTo>
                    <a:pt x="738759" y="157479"/>
                  </a:lnTo>
                  <a:lnTo>
                    <a:pt x="742950" y="162559"/>
                  </a:lnTo>
                  <a:lnTo>
                    <a:pt x="746505" y="163829"/>
                  </a:lnTo>
                  <a:lnTo>
                    <a:pt x="748919" y="165099"/>
                  </a:lnTo>
                  <a:lnTo>
                    <a:pt x="751840" y="165099"/>
                  </a:lnTo>
                  <a:lnTo>
                    <a:pt x="754253" y="163829"/>
                  </a:lnTo>
                  <a:lnTo>
                    <a:pt x="758063" y="161289"/>
                  </a:lnTo>
                  <a:lnTo>
                    <a:pt x="760603" y="157479"/>
                  </a:lnTo>
                  <a:lnTo>
                    <a:pt x="761111" y="152399"/>
                  </a:lnTo>
                  <a:lnTo>
                    <a:pt x="749680" y="152399"/>
                  </a:lnTo>
                  <a:lnTo>
                    <a:pt x="747268" y="149859"/>
                  </a:lnTo>
                  <a:lnTo>
                    <a:pt x="746188" y="148589"/>
                  </a:lnTo>
                  <a:close/>
                </a:path>
                <a:path w="878840" h="190500">
                  <a:moveTo>
                    <a:pt x="326517" y="156209"/>
                  </a:moveTo>
                  <a:lnTo>
                    <a:pt x="277749" y="156209"/>
                  </a:lnTo>
                  <a:lnTo>
                    <a:pt x="279273" y="158749"/>
                  </a:lnTo>
                  <a:lnTo>
                    <a:pt x="281051" y="160019"/>
                  </a:lnTo>
                  <a:lnTo>
                    <a:pt x="283210" y="161289"/>
                  </a:lnTo>
                  <a:lnTo>
                    <a:pt x="287528" y="162559"/>
                  </a:lnTo>
                  <a:lnTo>
                    <a:pt x="292735" y="161289"/>
                  </a:lnTo>
                  <a:lnTo>
                    <a:pt x="297307" y="158749"/>
                  </a:lnTo>
                  <a:lnTo>
                    <a:pt x="301117" y="158749"/>
                  </a:lnTo>
                  <a:lnTo>
                    <a:pt x="301878" y="157479"/>
                  </a:lnTo>
                  <a:lnTo>
                    <a:pt x="325564" y="157479"/>
                  </a:lnTo>
                  <a:lnTo>
                    <a:pt x="326517" y="156209"/>
                  </a:lnTo>
                  <a:close/>
                </a:path>
                <a:path w="878840" h="190500">
                  <a:moveTo>
                    <a:pt x="389864" y="161289"/>
                  </a:moveTo>
                  <a:lnTo>
                    <a:pt x="383159" y="161289"/>
                  </a:lnTo>
                  <a:lnTo>
                    <a:pt x="388747" y="162559"/>
                  </a:lnTo>
                  <a:lnTo>
                    <a:pt x="389864" y="161289"/>
                  </a:lnTo>
                  <a:close/>
                </a:path>
                <a:path w="878840" h="190500">
                  <a:moveTo>
                    <a:pt x="527050" y="156209"/>
                  </a:moveTo>
                  <a:lnTo>
                    <a:pt x="477901" y="156209"/>
                  </a:lnTo>
                  <a:lnTo>
                    <a:pt x="479805" y="158749"/>
                  </a:lnTo>
                  <a:lnTo>
                    <a:pt x="482600" y="162559"/>
                  </a:lnTo>
                  <a:lnTo>
                    <a:pt x="491490" y="162559"/>
                  </a:lnTo>
                  <a:lnTo>
                    <a:pt x="499237" y="158749"/>
                  </a:lnTo>
                  <a:lnTo>
                    <a:pt x="504063" y="157479"/>
                  </a:lnTo>
                  <a:lnTo>
                    <a:pt x="526415" y="157479"/>
                  </a:lnTo>
                  <a:lnTo>
                    <a:pt x="527050" y="156209"/>
                  </a:lnTo>
                  <a:close/>
                </a:path>
                <a:path w="878840" h="190500">
                  <a:moveTo>
                    <a:pt x="105155" y="156209"/>
                  </a:moveTo>
                  <a:lnTo>
                    <a:pt x="78740" y="156209"/>
                  </a:lnTo>
                  <a:lnTo>
                    <a:pt x="80899" y="158749"/>
                  </a:lnTo>
                  <a:lnTo>
                    <a:pt x="84201" y="161289"/>
                  </a:lnTo>
                  <a:lnTo>
                    <a:pt x="97536" y="161289"/>
                  </a:lnTo>
                  <a:lnTo>
                    <a:pt x="102107" y="158749"/>
                  </a:lnTo>
                  <a:lnTo>
                    <a:pt x="102743" y="158749"/>
                  </a:lnTo>
                  <a:lnTo>
                    <a:pt x="104013" y="157479"/>
                  </a:lnTo>
                  <a:lnTo>
                    <a:pt x="104521" y="157479"/>
                  </a:lnTo>
                  <a:lnTo>
                    <a:pt x="105155" y="156209"/>
                  </a:lnTo>
                  <a:close/>
                </a:path>
                <a:path w="878840" h="190500">
                  <a:moveTo>
                    <a:pt x="190626" y="160019"/>
                  </a:moveTo>
                  <a:lnTo>
                    <a:pt x="181228" y="160019"/>
                  </a:lnTo>
                  <a:lnTo>
                    <a:pt x="183007" y="161289"/>
                  </a:lnTo>
                  <a:lnTo>
                    <a:pt x="185166" y="161289"/>
                  </a:lnTo>
                  <a:lnTo>
                    <a:pt x="190626" y="160019"/>
                  </a:lnTo>
                  <a:close/>
                </a:path>
                <a:path w="878840" h="190500">
                  <a:moveTo>
                    <a:pt x="588899" y="160019"/>
                  </a:moveTo>
                  <a:lnTo>
                    <a:pt x="580898" y="160019"/>
                  </a:lnTo>
                  <a:lnTo>
                    <a:pt x="584835" y="161289"/>
                  </a:lnTo>
                  <a:lnTo>
                    <a:pt x="588899" y="160019"/>
                  </a:lnTo>
                  <a:close/>
                </a:path>
                <a:path w="878840" h="190500">
                  <a:moveTo>
                    <a:pt x="703961" y="156209"/>
                  </a:moveTo>
                  <a:lnTo>
                    <a:pt x="677545" y="156209"/>
                  </a:lnTo>
                  <a:lnTo>
                    <a:pt x="679703" y="158749"/>
                  </a:lnTo>
                  <a:lnTo>
                    <a:pt x="683132" y="161289"/>
                  </a:lnTo>
                  <a:lnTo>
                    <a:pt x="696341" y="161289"/>
                  </a:lnTo>
                  <a:lnTo>
                    <a:pt x="700913" y="158749"/>
                  </a:lnTo>
                  <a:lnTo>
                    <a:pt x="702818" y="157479"/>
                  </a:lnTo>
                  <a:lnTo>
                    <a:pt x="703453" y="157479"/>
                  </a:lnTo>
                  <a:lnTo>
                    <a:pt x="703961" y="156209"/>
                  </a:lnTo>
                  <a:close/>
                </a:path>
                <a:path w="878840" h="190500">
                  <a:moveTo>
                    <a:pt x="789559" y="160019"/>
                  </a:moveTo>
                  <a:lnTo>
                    <a:pt x="780034" y="160019"/>
                  </a:lnTo>
                  <a:lnTo>
                    <a:pt x="781685" y="161289"/>
                  </a:lnTo>
                  <a:lnTo>
                    <a:pt x="786130" y="161289"/>
                  </a:lnTo>
                  <a:lnTo>
                    <a:pt x="789559" y="160019"/>
                  </a:lnTo>
                  <a:close/>
                </a:path>
                <a:path w="878840" h="190500">
                  <a:moveTo>
                    <a:pt x="878332" y="156209"/>
                  </a:moveTo>
                  <a:lnTo>
                    <a:pt x="876680" y="156209"/>
                  </a:lnTo>
                  <a:lnTo>
                    <a:pt x="877189" y="157479"/>
                  </a:lnTo>
                  <a:lnTo>
                    <a:pt x="877824" y="157479"/>
                  </a:lnTo>
                  <a:lnTo>
                    <a:pt x="878332" y="158749"/>
                  </a:lnTo>
                  <a:lnTo>
                    <a:pt x="878332" y="156209"/>
                  </a:lnTo>
                  <a:close/>
                </a:path>
                <a:path w="878840" h="190500">
                  <a:moveTo>
                    <a:pt x="76453" y="142239"/>
                  </a:moveTo>
                  <a:lnTo>
                    <a:pt x="70739" y="148589"/>
                  </a:lnTo>
                  <a:lnTo>
                    <a:pt x="67818" y="151129"/>
                  </a:lnTo>
                  <a:lnTo>
                    <a:pt x="64516" y="154939"/>
                  </a:lnTo>
                  <a:lnTo>
                    <a:pt x="61087" y="157479"/>
                  </a:lnTo>
                  <a:lnTo>
                    <a:pt x="77427" y="157479"/>
                  </a:lnTo>
                  <a:lnTo>
                    <a:pt x="78740" y="156209"/>
                  </a:lnTo>
                  <a:lnTo>
                    <a:pt x="126492" y="156209"/>
                  </a:lnTo>
                  <a:lnTo>
                    <a:pt x="128397" y="154939"/>
                  </a:lnTo>
                  <a:lnTo>
                    <a:pt x="130428" y="152399"/>
                  </a:lnTo>
                  <a:lnTo>
                    <a:pt x="115951" y="152399"/>
                  </a:lnTo>
                  <a:lnTo>
                    <a:pt x="115443" y="151129"/>
                  </a:lnTo>
                  <a:lnTo>
                    <a:pt x="114173" y="149859"/>
                  </a:lnTo>
                  <a:lnTo>
                    <a:pt x="88138" y="149859"/>
                  </a:lnTo>
                  <a:lnTo>
                    <a:pt x="87122" y="148589"/>
                  </a:lnTo>
                  <a:lnTo>
                    <a:pt x="86614" y="148589"/>
                  </a:lnTo>
                  <a:lnTo>
                    <a:pt x="86232" y="147319"/>
                  </a:lnTo>
                  <a:lnTo>
                    <a:pt x="85217" y="144779"/>
                  </a:lnTo>
                  <a:lnTo>
                    <a:pt x="83057" y="143509"/>
                  </a:lnTo>
                  <a:lnTo>
                    <a:pt x="76453" y="142239"/>
                  </a:lnTo>
                  <a:close/>
                </a:path>
                <a:path w="878840" h="190500">
                  <a:moveTo>
                    <a:pt x="276225" y="143509"/>
                  </a:moveTo>
                  <a:lnTo>
                    <a:pt x="266065" y="152399"/>
                  </a:lnTo>
                  <a:lnTo>
                    <a:pt x="264287" y="154939"/>
                  </a:lnTo>
                  <a:lnTo>
                    <a:pt x="263144" y="156209"/>
                  </a:lnTo>
                  <a:lnTo>
                    <a:pt x="261874" y="157479"/>
                  </a:lnTo>
                  <a:lnTo>
                    <a:pt x="276860" y="157479"/>
                  </a:lnTo>
                  <a:lnTo>
                    <a:pt x="277749" y="156209"/>
                  </a:lnTo>
                  <a:lnTo>
                    <a:pt x="326517" y="156209"/>
                  </a:lnTo>
                  <a:lnTo>
                    <a:pt x="328718" y="153669"/>
                  </a:lnTo>
                  <a:lnTo>
                    <a:pt x="316103" y="153669"/>
                  </a:lnTo>
                  <a:lnTo>
                    <a:pt x="314240" y="151129"/>
                  </a:lnTo>
                  <a:lnTo>
                    <a:pt x="288290" y="151129"/>
                  </a:lnTo>
                  <a:lnTo>
                    <a:pt x="287782" y="149859"/>
                  </a:lnTo>
                  <a:lnTo>
                    <a:pt x="286766" y="148589"/>
                  </a:lnTo>
                  <a:lnTo>
                    <a:pt x="285496" y="147319"/>
                  </a:lnTo>
                  <a:lnTo>
                    <a:pt x="283718" y="146049"/>
                  </a:lnTo>
                  <a:lnTo>
                    <a:pt x="281559" y="144779"/>
                  </a:lnTo>
                  <a:lnTo>
                    <a:pt x="276225" y="143509"/>
                  </a:lnTo>
                  <a:close/>
                </a:path>
                <a:path w="878840" h="190500">
                  <a:moveTo>
                    <a:pt x="481711" y="143509"/>
                  </a:moveTo>
                  <a:lnTo>
                    <a:pt x="474853" y="143509"/>
                  </a:lnTo>
                  <a:lnTo>
                    <a:pt x="469519" y="149859"/>
                  </a:lnTo>
                  <a:lnTo>
                    <a:pt x="466725" y="152399"/>
                  </a:lnTo>
                  <a:lnTo>
                    <a:pt x="463676" y="154939"/>
                  </a:lnTo>
                  <a:lnTo>
                    <a:pt x="460375" y="157479"/>
                  </a:lnTo>
                  <a:lnTo>
                    <a:pt x="476758" y="157479"/>
                  </a:lnTo>
                  <a:lnTo>
                    <a:pt x="477647" y="156209"/>
                  </a:lnTo>
                  <a:lnTo>
                    <a:pt x="527050" y="156209"/>
                  </a:lnTo>
                  <a:lnTo>
                    <a:pt x="529844" y="152399"/>
                  </a:lnTo>
                  <a:lnTo>
                    <a:pt x="515112" y="152399"/>
                  </a:lnTo>
                  <a:lnTo>
                    <a:pt x="514096" y="151129"/>
                  </a:lnTo>
                  <a:lnTo>
                    <a:pt x="487680" y="151129"/>
                  </a:lnTo>
                  <a:lnTo>
                    <a:pt x="487045" y="149859"/>
                  </a:lnTo>
                  <a:lnTo>
                    <a:pt x="486028" y="148589"/>
                  </a:lnTo>
                  <a:lnTo>
                    <a:pt x="483997" y="144779"/>
                  </a:lnTo>
                  <a:lnTo>
                    <a:pt x="481711" y="143509"/>
                  </a:lnTo>
                  <a:close/>
                </a:path>
                <a:path w="878840" h="190500">
                  <a:moveTo>
                    <a:pt x="675386" y="142239"/>
                  </a:moveTo>
                  <a:lnTo>
                    <a:pt x="672465" y="146049"/>
                  </a:lnTo>
                  <a:lnTo>
                    <a:pt x="669671" y="148589"/>
                  </a:lnTo>
                  <a:lnTo>
                    <a:pt x="666750" y="151129"/>
                  </a:lnTo>
                  <a:lnTo>
                    <a:pt x="663448" y="154939"/>
                  </a:lnTo>
                  <a:lnTo>
                    <a:pt x="660019" y="157479"/>
                  </a:lnTo>
                  <a:lnTo>
                    <a:pt x="676148" y="157479"/>
                  </a:lnTo>
                  <a:lnTo>
                    <a:pt x="677418" y="156209"/>
                  </a:lnTo>
                  <a:lnTo>
                    <a:pt x="725297" y="156209"/>
                  </a:lnTo>
                  <a:lnTo>
                    <a:pt x="727201" y="154939"/>
                  </a:lnTo>
                  <a:lnTo>
                    <a:pt x="729234" y="152399"/>
                  </a:lnTo>
                  <a:lnTo>
                    <a:pt x="714882" y="152399"/>
                  </a:lnTo>
                  <a:lnTo>
                    <a:pt x="714375" y="151129"/>
                  </a:lnTo>
                  <a:lnTo>
                    <a:pt x="713105" y="149859"/>
                  </a:lnTo>
                  <a:lnTo>
                    <a:pt x="686307" y="149859"/>
                  </a:lnTo>
                  <a:lnTo>
                    <a:pt x="685673" y="148589"/>
                  </a:lnTo>
                  <a:lnTo>
                    <a:pt x="685292" y="147319"/>
                  </a:lnTo>
                  <a:lnTo>
                    <a:pt x="684149" y="144779"/>
                  </a:lnTo>
                  <a:lnTo>
                    <a:pt x="681990" y="143509"/>
                  </a:lnTo>
                  <a:lnTo>
                    <a:pt x="679450" y="143509"/>
                  </a:lnTo>
                  <a:lnTo>
                    <a:pt x="675386" y="142239"/>
                  </a:lnTo>
                  <a:close/>
                </a:path>
                <a:path w="878840" h="190500">
                  <a:moveTo>
                    <a:pt x="873760" y="143509"/>
                  </a:moveTo>
                  <a:lnTo>
                    <a:pt x="870203" y="147319"/>
                  </a:lnTo>
                  <a:lnTo>
                    <a:pt x="865759" y="152399"/>
                  </a:lnTo>
                  <a:lnTo>
                    <a:pt x="863346" y="153669"/>
                  </a:lnTo>
                  <a:lnTo>
                    <a:pt x="862457" y="154939"/>
                  </a:lnTo>
                  <a:lnTo>
                    <a:pt x="861441" y="156209"/>
                  </a:lnTo>
                  <a:lnTo>
                    <a:pt x="860298" y="157479"/>
                  </a:lnTo>
                  <a:lnTo>
                    <a:pt x="875792" y="157479"/>
                  </a:lnTo>
                  <a:lnTo>
                    <a:pt x="876680" y="156209"/>
                  </a:lnTo>
                  <a:lnTo>
                    <a:pt x="878332" y="156209"/>
                  </a:lnTo>
                  <a:lnTo>
                    <a:pt x="878332" y="144779"/>
                  </a:lnTo>
                  <a:lnTo>
                    <a:pt x="873760" y="143509"/>
                  </a:lnTo>
                  <a:close/>
                </a:path>
                <a:path w="878840" h="190500">
                  <a:moveTo>
                    <a:pt x="339598" y="134619"/>
                  </a:moveTo>
                  <a:lnTo>
                    <a:pt x="330580" y="139699"/>
                  </a:lnTo>
                  <a:lnTo>
                    <a:pt x="327660" y="140969"/>
                  </a:lnTo>
                  <a:lnTo>
                    <a:pt x="323088" y="143509"/>
                  </a:lnTo>
                  <a:lnTo>
                    <a:pt x="319278" y="148589"/>
                  </a:lnTo>
                  <a:lnTo>
                    <a:pt x="316357" y="152399"/>
                  </a:lnTo>
                  <a:lnTo>
                    <a:pt x="316103" y="153669"/>
                  </a:lnTo>
                  <a:lnTo>
                    <a:pt x="328718" y="153669"/>
                  </a:lnTo>
                  <a:lnTo>
                    <a:pt x="329819" y="152399"/>
                  </a:lnTo>
                  <a:lnTo>
                    <a:pt x="331851" y="151129"/>
                  </a:lnTo>
                  <a:lnTo>
                    <a:pt x="332486" y="151129"/>
                  </a:lnTo>
                  <a:lnTo>
                    <a:pt x="333375" y="149859"/>
                  </a:lnTo>
                  <a:lnTo>
                    <a:pt x="348297" y="149859"/>
                  </a:lnTo>
                  <a:lnTo>
                    <a:pt x="347345" y="148589"/>
                  </a:lnTo>
                  <a:lnTo>
                    <a:pt x="345821" y="146049"/>
                  </a:lnTo>
                  <a:lnTo>
                    <a:pt x="339598" y="134619"/>
                  </a:lnTo>
                  <a:close/>
                </a:path>
                <a:path w="878840" h="190500">
                  <a:moveTo>
                    <a:pt x="367157" y="1269"/>
                  </a:moveTo>
                  <a:lnTo>
                    <a:pt x="359537" y="1269"/>
                  </a:lnTo>
                  <a:lnTo>
                    <a:pt x="359028" y="6349"/>
                  </a:lnTo>
                  <a:lnTo>
                    <a:pt x="358521" y="12699"/>
                  </a:lnTo>
                  <a:lnTo>
                    <a:pt x="358140" y="16509"/>
                  </a:lnTo>
                  <a:lnTo>
                    <a:pt x="356107" y="59689"/>
                  </a:lnTo>
                  <a:lnTo>
                    <a:pt x="354917" y="85089"/>
                  </a:lnTo>
                  <a:lnTo>
                    <a:pt x="353568" y="118109"/>
                  </a:lnTo>
                  <a:lnTo>
                    <a:pt x="353314" y="120649"/>
                  </a:lnTo>
                  <a:lnTo>
                    <a:pt x="352171" y="149859"/>
                  </a:lnTo>
                  <a:lnTo>
                    <a:pt x="351917" y="152399"/>
                  </a:lnTo>
                  <a:lnTo>
                    <a:pt x="351663" y="153669"/>
                  </a:lnTo>
                  <a:lnTo>
                    <a:pt x="362267" y="153669"/>
                  </a:lnTo>
                  <a:lnTo>
                    <a:pt x="362394" y="151129"/>
                  </a:lnTo>
                  <a:lnTo>
                    <a:pt x="362457" y="148589"/>
                  </a:lnTo>
                  <a:lnTo>
                    <a:pt x="363093" y="135889"/>
                  </a:lnTo>
                  <a:lnTo>
                    <a:pt x="374300" y="135889"/>
                  </a:lnTo>
                  <a:lnTo>
                    <a:pt x="372237" y="53339"/>
                  </a:lnTo>
                  <a:lnTo>
                    <a:pt x="371982" y="46989"/>
                  </a:lnTo>
                  <a:lnTo>
                    <a:pt x="371855" y="20319"/>
                  </a:lnTo>
                  <a:lnTo>
                    <a:pt x="371601" y="12699"/>
                  </a:lnTo>
                  <a:lnTo>
                    <a:pt x="371348" y="11429"/>
                  </a:lnTo>
                  <a:lnTo>
                    <a:pt x="371348" y="8889"/>
                  </a:lnTo>
                  <a:lnTo>
                    <a:pt x="370840" y="6349"/>
                  </a:lnTo>
                  <a:lnTo>
                    <a:pt x="370586" y="6349"/>
                  </a:lnTo>
                  <a:lnTo>
                    <a:pt x="370459" y="5079"/>
                  </a:lnTo>
                  <a:lnTo>
                    <a:pt x="370078" y="3809"/>
                  </a:lnTo>
                  <a:lnTo>
                    <a:pt x="369697" y="3809"/>
                  </a:lnTo>
                  <a:lnTo>
                    <a:pt x="369062" y="2539"/>
                  </a:lnTo>
                  <a:lnTo>
                    <a:pt x="368173" y="2539"/>
                  </a:lnTo>
                  <a:lnTo>
                    <a:pt x="367157" y="1269"/>
                  </a:lnTo>
                  <a:close/>
                </a:path>
                <a:path w="878840" h="190500">
                  <a:moveTo>
                    <a:pt x="570103" y="1269"/>
                  </a:moveTo>
                  <a:lnTo>
                    <a:pt x="559435" y="1269"/>
                  </a:lnTo>
                  <a:lnTo>
                    <a:pt x="558673" y="7619"/>
                  </a:lnTo>
                  <a:lnTo>
                    <a:pt x="558292" y="11429"/>
                  </a:lnTo>
                  <a:lnTo>
                    <a:pt x="557911" y="13969"/>
                  </a:lnTo>
                  <a:lnTo>
                    <a:pt x="557657" y="17779"/>
                  </a:lnTo>
                  <a:lnTo>
                    <a:pt x="557530" y="21589"/>
                  </a:lnTo>
                  <a:lnTo>
                    <a:pt x="557270" y="25399"/>
                  </a:lnTo>
                  <a:lnTo>
                    <a:pt x="555751" y="53339"/>
                  </a:lnTo>
                  <a:lnTo>
                    <a:pt x="555498" y="59689"/>
                  </a:lnTo>
                  <a:lnTo>
                    <a:pt x="550991" y="144779"/>
                  </a:lnTo>
                  <a:lnTo>
                    <a:pt x="550418" y="153669"/>
                  </a:lnTo>
                  <a:lnTo>
                    <a:pt x="561455" y="153669"/>
                  </a:lnTo>
                  <a:lnTo>
                    <a:pt x="562991" y="124459"/>
                  </a:lnTo>
                  <a:lnTo>
                    <a:pt x="574206" y="124459"/>
                  </a:lnTo>
                  <a:lnTo>
                    <a:pt x="572643" y="53339"/>
                  </a:lnTo>
                  <a:lnTo>
                    <a:pt x="571839" y="26669"/>
                  </a:lnTo>
                  <a:lnTo>
                    <a:pt x="571626" y="21589"/>
                  </a:lnTo>
                  <a:lnTo>
                    <a:pt x="571373" y="16509"/>
                  </a:lnTo>
                  <a:lnTo>
                    <a:pt x="571246" y="12699"/>
                  </a:lnTo>
                  <a:lnTo>
                    <a:pt x="570103" y="1269"/>
                  </a:lnTo>
                  <a:close/>
                </a:path>
                <a:path w="878840" h="190500">
                  <a:moveTo>
                    <a:pt x="133096" y="137159"/>
                  </a:moveTo>
                  <a:lnTo>
                    <a:pt x="129794" y="139699"/>
                  </a:lnTo>
                  <a:lnTo>
                    <a:pt x="127380" y="140969"/>
                  </a:lnTo>
                  <a:lnTo>
                    <a:pt x="127126" y="140969"/>
                  </a:lnTo>
                  <a:lnTo>
                    <a:pt x="123825" y="143509"/>
                  </a:lnTo>
                  <a:lnTo>
                    <a:pt x="120776" y="146049"/>
                  </a:lnTo>
                  <a:lnTo>
                    <a:pt x="116713" y="151129"/>
                  </a:lnTo>
                  <a:lnTo>
                    <a:pt x="115951" y="152399"/>
                  </a:lnTo>
                  <a:lnTo>
                    <a:pt x="130428" y="152399"/>
                  </a:lnTo>
                  <a:lnTo>
                    <a:pt x="132588" y="149859"/>
                  </a:lnTo>
                  <a:lnTo>
                    <a:pt x="133985" y="149859"/>
                  </a:lnTo>
                  <a:lnTo>
                    <a:pt x="134493" y="148589"/>
                  </a:lnTo>
                  <a:lnTo>
                    <a:pt x="148145" y="148589"/>
                  </a:lnTo>
                  <a:lnTo>
                    <a:pt x="147066" y="147319"/>
                  </a:lnTo>
                  <a:lnTo>
                    <a:pt x="145161" y="143509"/>
                  </a:lnTo>
                  <a:lnTo>
                    <a:pt x="142875" y="139699"/>
                  </a:lnTo>
                  <a:lnTo>
                    <a:pt x="140335" y="138429"/>
                  </a:lnTo>
                  <a:lnTo>
                    <a:pt x="137414" y="138429"/>
                  </a:lnTo>
                  <a:lnTo>
                    <a:pt x="133096" y="137159"/>
                  </a:lnTo>
                  <a:close/>
                </a:path>
                <a:path w="878840" h="190500">
                  <a:moveTo>
                    <a:pt x="170942" y="0"/>
                  </a:moveTo>
                  <a:lnTo>
                    <a:pt x="162178" y="0"/>
                  </a:lnTo>
                  <a:lnTo>
                    <a:pt x="161163" y="1269"/>
                  </a:lnTo>
                  <a:lnTo>
                    <a:pt x="160655" y="2539"/>
                  </a:lnTo>
                  <a:lnTo>
                    <a:pt x="160274" y="2539"/>
                  </a:lnTo>
                  <a:lnTo>
                    <a:pt x="160020" y="3809"/>
                  </a:lnTo>
                  <a:lnTo>
                    <a:pt x="159130" y="7619"/>
                  </a:lnTo>
                  <a:lnTo>
                    <a:pt x="159130" y="8889"/>
                  </a:lnTo>
                  <a:lnTo>
                    <a:pt x="158876" y="11429"/>
                  </a:lnTo>
                  <a:lnTo>
                    <a:pt x="158623" y="15239"/>
                  </a:lnTo>
                  <a:lnTo>
                    <a:pt x="158496" y="16509"/>
                  </a:lnTo>
                  <a:lnTo>
                    <a:pt x="158369" y="19049"/>
                  </a:lnTo>
                  <a:lnTo>
                    <a:pt x="157734" y="29209"/>
                  </a:lnTo>
                  <a:lnTo>
                    <a:pt x="157480" y="33019"/>
                  </a:lnTo>
                  <a:lnTo>
                    <a:pt x="156337" y="59689"/>
                  </a:lnTo>
                  <a:lnTo>
                    <a:pt x="155828" y="73659"/>
                  </a:lnTo>
                  <a:lnTo>
                    <a:pt x="154051" y="111759"/>
                  </a:lnTo>
                  <a:lnTo>
                    <a:pt x="153924" y="118109"/>
                  </a:lnTo>
                  <a:lnTo>
                    <a:pt x="152400" y="148589"/>
                  </a:lnTo>
                  <a:lnTo>
                    <a:pt x="152273" y="149859"/>
                  </a:lnTo>
                  <a:lnTo>
                    <a:pt x="152019" y="151129"/>
                  </a:lnTo>
                  <a:lnTo>
                    <a:pt x="151638" y="152399"/>
                  </a:lnTo>
                  <a:lnTo>
                    <a:pt x="162178" y="152399"/>
                  </a:lnTo>
                  <a:lnTo>
                    <a:pt x="162432" y="151129"/>
                  </a:lnTo>
                  <a:lnTo>
                    <a:pt x="162432" y="149859"/>
                  </a:lnTo>
                  <a:lnTo>
                    <a:pt x="162560" y="149859"/>
                  </a:lnTo>
                  <a:lnTo>
                    <a:pt x="162687" y="147319"/>
                  </a:lnTo>
                  <a:lnTo>
                    <a:pt x="162941" y="143509"/>
                  </a:lnTo>
                  <a:lnTo>
                    <a:pt x="163068" y="142239"/>
                  </a:lnTo>
                  <a:lnTo>
                    <a:pt x="163195" y="137159"/>
                  </a:lnTo>
                  <a:lnTo>
                    <a:pt x="163449" y="132079"/>
                  </a:lnTo>
                  <a:lnTo>
                    <a:pt x="175409" y="132079"/>
                  </a:lnTo>
                  <a:lnTo>
                    <a:pt x="174312" y="82549"/>
                  </a:lnTo>
                  <a:lnTo>
                    <a:pt x="173657" y="55879"/>
                  </a:lnTo>
                  <a:lnTo>
                    <a:pt x="172847" y="29209"/>
                  </a:lnTo>
                  <a:lnTo>
                    <a:pt x="172212" y="13969"/>
                  </a:lnTo>
                  <a:lnTo>
                    <a:pt x="171830" y="10159"/>
                  </a:lnTo>
                  <a:lnTo>
                    <a:pt x="171450" y="5079"/>
                  </a:lnTo>
                  <a:lnTo>
                    <a:pt x="170942" y="0"/>
                  </a:lnTo>
                  <a:close/>
                </a:path>
                <a:path w="878840" h="190500">
                  <a:moveTo>
                    <a:pt x="534289" y="149859"/>
                  </a:moveTo>
                  <a:lnTo>
                    <a:pt x="517651" y="149859"/>
                  </a:lnTo>
                  <a:lnTo>
                    <a:pt x="516128" y="152399"/>
                  </a:lnTo>
                  <a:lnTo>
                    <a:pt x="529844" y="152399"/>
                  </a:lnTo>
                  <a:lnTo>
                    <a:pt x="530860" y="151129"/>
                  </a:lnTo>
                  <a:lnTo>
                    <a:pt x="532003" y="151129"/>
                  </a:lnTo>
                  <a:lnTo>
                    <a:pt x="534289" y="149859"/>
                  </a:lnTo>
                  <a:close/>
                </a:path>
                <a:path w="878840" h="190500">
                  <a:moveTo>
                    <a:pt x="731139" y="137159"/>
                  </a:moveTo>
                  <a:lnTo>
                    <a:pt x="727837" y="139699"/>
                  </a:lnTo>
                  <a:lnTo>
                    <a:pt x="725424" y="140969"/>
                  </a:lnTo>
                  <a:lnTo>
                    <a:pt x="725170" y="140969"/>
                  </a:lnTo>
                  <a:lnTo>
                    <a:pt x="723646" y="142239"/>
                  </a:lnTo>
                  <a:lnTo>
                    <a:pt x="722249" y="143509"/>
                  </a:lnTo>
                  <a:lnTo>
                    <a:pt x="721105" y="144779"/>
                  </a:lnTo>
                  <a:lnTo>
                    <a:pt x="720471" y="146049"/>
                  </a:lnTo>
                  <a:lnTo>
                    <a:pt x="719455" y="146049"/>
                  </a:lnTo>
                  <a:lnTo>
                    <a:pt x="717676" y="148589"/>
                  </a:lnTo>
                  <a:lnTo>
                    <a:pt x="717042" y="149859"/>
                  </a:lnTo>
                  <a:lnTo>
                    <a:pt x="715899" y="151129"/>
                  </a:lnTo>
                  <a:lnTo>
                    <a:pt x="714882" y="152399"/>
                  </a:lnTo>
                  <a:lnTo>
                    <a:pt x="729234" y="152399"/>
                  </a:lnTo>
                  <a:lnTo>
                    <a:pt x="731393" y="149859"/>
                  </a:lnTo>
                  <a:lnTo>
                    <a:pt x="732790" y="149859"/>
                  </a:lnTo>
                  <a:lnTo>
                    <a:pt x="733298" y="148589"/>
                  </a:lnTo>
                  <a:lnTo>
                    <a:pt x="746188" y="148589"/>
                  </a:lnTo>
                  <a:lnTo>
                    <a:pt x="745109" y="147319"/>
                  </a:lnTo>
                  <a:lnTo>
                    <a:pt x="743203" y="143509"/>
                  </a:lnTo>
                  <a:lnTo>
                    <a:pt x="740918" y="140969"/>
                  </a:lnTo>
                  <a:lnTo>
                    <a:pt x="738378" y="138429"/>
                  </a:lnTo>
                  <a:lnTo>
                    <a:pt x="735457" y="138429"/>
                  </a:lnTo>
                  <a:lnTo>
                    <a:pt x="731139" y="137159"/>
                  </a:lnTo>
                  <a:close/>
                </a:path>
                <a:path w="878840" h="190500">
                  <a:moveTo>
                    <a:pt x="769112" y="0"/>
                  </a:moveTo>
                  <a:lnTo>
                    <a:pt x="757809" y="0"/>
                  </a:lnTo>
                  <a:lnTo>
                    <a:pt x="757428" y="6349"/>
                  </a:lnTo>
                  <a:lnTo>
                    <a:pt x="756412" y="17779"/>
                  </a:lnTo>
                  <a:lnTo>
                    <a:pt x="756157" y="24129"/>
                  </a:lnTo>
                  <a:lnTo>
                    <a:pt x="755903" y="27939"/>
                  </a:lnTo>
                  <a:lnTo>
                    <a:pt x="755776" y="29209"/>
                  </a:lnTo>
                  <a:lnTo>
                    <a:pt x="753872" y="73659"/>
                  </a:lnTo>
                  <a:lnTo>
                    <a:pt x="750835" y="140969"/>
                  </a:lnTo>
                  <a:lnTo>
                    <a:pt x="750316" y="149859"/>
                  </a:lnTo>
                  <a:lnTo>
                    <a:pt x="750062" y="151129"/>
                  </a:lnTo>
                  <a:lnTo>
                    <a:pt x="749680" y="152399"/>
                  </a:lnTo>
                  <a:lnTo>
                    <a:pt x="761111" y="152399"/>
                  </a:lnTo>
                  <a:lnTo>
                    <a:pt x="761492" y="148589"/>
                  </a:lnTo>
                  <a:lnTo>
                    <a:pt x="761796" y="143509"/>
                  </a:lnTo>
                  <a:lnTo>
                    <a:pt x="761920" y="140969"/>
                  </a:lnTo>
                  <a:lnTo>
                    <a:pt x="762253" y="132079"/>
                  </a:lnTo>
                  <a:lnTo>
                    <a:pt x="773503" y="132079"/>
                  </a:lnTo>
                  <a:lnTo>
                    <a:pt x="772971" y="105409"/>
                  </a:lnTo>
                  <a:lnTo>
                    <a:pt x="771905" y="59689"/>
                  </a:lnTo>
                  <a:lnTo>
                    <a:pt x="771778" y="55879"/>
                  </a:lnTo>
                  <a:lnTo>
                    <a:pt x="771651" y="54609"/>
                  </a:lnTo>
                  <a:lnTo>
                    <a:pt x="771144" y="36829"/>
                  </a:lnTo>
                  <a:lnTo>
                    <a:pt x="770636" y="21589"/>
                  </a:lnTo>
                  <a:lnTo>
                    <a:pt x="770001" y="10159"/>
                  </a:lnTo>
                  <a:lnTo>
                    <a:pt x="769620" y="6349"/>
                  </a:lnTo>
                  <a:lnTo>
                    <a:pt x="769112" y="0"/>
                  </a:lnTo>
                  <a:close/>
                </a:path>
                <a:path w="878840" h="190500">
                  <a:moveTo>
                    <a:pt x="306959" y="146049"/>
                  </a:moveTo>
                  <a:lnTo>
                    <a:pt x="302387" y="146049"/>
                  </a:lnTo>
                  <a:lnTo>
                    <a:pt x="300863" y="147319"/>
                  </a:lnTo>
                  <a:lnTo>
                    <a:pt x="298069" y="147319"/>
                  </a:lnTo>
                  <a:lnTo>
                    <a:pt x="295782" y="148589"/>
                  </a:lnTo>
                  <a:lnTo>
                    <a:pt x="294386" y="148589"/>
                  </a:lnTo>
                  <a:lnTo>
                    <a:pt x="292480" y="149859"/>
                  </a:lnTo>
                  <a:lnTo>
                    <a:pt x="290449" y="149859"/>
                  </a:lnTo>
                  <a:lnTo>
                    <a:pt x="288290" y="151129"/>
                  </a:lnTo>
                  <a:lnTo>
                    <a:pt x="314240" y="151129"/>
                  </a:lnTo>
                  <a:lnTo>
                    <a:pt x="313309" y="149859"/>
                  </a:lnTo>
                  <a:lnTo>
                    <a:pt x="310642" y="147319"/>
                  </a:lnTo>
                  <a:lnTo>
                    <a:pt x="306959" y="146049"/>
                  </a:lnTo>
                  <a:close/>
                </a:path>
                <a:path w="878840" h="190500">
                  <a:moveTo>
                    <a:pt x="512953" y="149859"/>
                  </a:moveTo>
                  <a:lnTo>
                    <a:pt x="490347" y="149859"/>
                  </a:lnTo>
                  <a:lnTo>
                    <a:pt x="487680" y="151129"/>
                  </a:lnTo>
                  <a:lnTo>
                    <a:pt x="514096" y="151129"/>
                  </a:lnTo>
                  <a:lnTo>
                    <a:pt x="512953" y="149859"/>
                  </a:lnTo>
                  <a:close/>
                </a:path>
                <a:path w="878840" h="190500">
                  <a:moveTo>
                    <a:pt x="28194" y="92709"/>
                  </a:moveTo>
                  <a:lnTo>
                    <a:pt x="25400" y="95249"/>
                  </a:lnTo>
                  <a:lnTo>
                    <a:pt x="23114" y="97789"/>
                  </a:lnTo>
                  <a:lnTo>
                    <a:pt x="22732" y="97789"/>
                  </a:lnTo>
                  <a:lnTo>
                    <a:pt x="22225" y="99059"/>
                  </a:lnTo>
                  <a:lnTo>
                    <a:pt x="21844" y="100329"/>
                  </a:lnTo>
                  <a:lnTo>
                    <a:pt x="21336" y="100329"/>
                  </a:lnTo>
                  <a:lnTo>
                    <a:pt x="20955" y="101599"/>
                  </a:lnTo>
                  <a:lnTo>
                    <a:pt x="20574" y="101599"/>
                  </a:lnTo>
                  <a:lnTo>
                    <a:pt x="20193" y="102869"/>
                  </a:lnTo>
                  <a:lnTo>
                    <a:pt x="19812" y="102869"/>
                  </a:lnTo>
                  <a:lnTo>
                    <a:pt x="19557" y="104139"/>
                  </a:lnTo>
                  <a:lnTo>
                    <a:pt x="19176" y="104139"/>
                  </a:lnTo>
                  <a:lnTo>
                    <a:pt x="18923" y="105409"/>
                  </a:lnTo>
                  <a:lnTo>
                    <a:pt x="18542" y="105409"/>
                  </a:lnTo>
                  <a:lnTo>
                    <a:pt x="18288" y="106679"/>
                  </a:lnTo>
                  <a:lnTo>
                    <a:pt x="17018" y="109219"/>
                  </a:lnTo>
                  <a:lnTo>
                    <a:pt x="15240" y="113029"/>
                  </a:lnTo>
                  <a:lnTo>
                    <a:pt x="13207" y="118109"/>
                  </a:lnTo>
                  <a:lnTo>
                    <a:pt x="12573" y="119379"/>
                  </a:lnTo>
                  <a:lnTo>
                    <a:pt x="11811" y="120649"/>
                  </a:lnTo>
                  <a:lnTo>
                    <a:pt x="8763" y="126999"/>
                  </a:lnTo>
                  <a:lnTo>
                    <a:pt x="6223" y="132079"/>
                  </a:lnTo>
                  <a:lnTo>
                    <a:pt x="4699" y="134619"/>
                  </a:lnTo>
                  <a:lnTo>
                    <a:pt x="3428" y="137159"/>
                  </a:lnTo>
                  <a:lnTo>
                    <a:pt x="635" y="137159"/>
                  </a:lnTo>
                  <a:lnTo>
                    <a:pt x="0" y="138429"/>
                  </a:lnTo>
                  <a:lnTo>
                    <a:pt x="0" y="149859"/>
                  </a:lnTo>
                  <a:lnTo>
                    <a:pt x="1143" y="148589"/>
                  </a:lnTo>
                  <a:lnTo>
                    <a:pt x="3301" y="148589"/>
                  </a:lnTo>
                  <a:lnTo>
                    <a:pt x="8001" y="147319"/>
                  </a:lnTo>
                  <a:lnTo>
                    <a:pt x="11938" y="144779"/>
                  </a:lnTo>
                  <a:lnTo>
                    <a:pt x="14224" y="140969"/>
                  </a:lnTo>
                  <a:lnTo>
                    <a:pt x="15113" y="138429"/>
                  </a:lnTo>
                  <a:lnTo>
                    <a:pt x="17907" y="133349"/>
                  </a:lnTo>
                  <a:lnTo>
                    <a:pt x="18415" y="132079"/>
                  </a:lnTo>
                  <a:lnTo>
                    <a:pt x="20447" y="128269"/>
                  </a:lnTo>
                  <a:lnTo>
                    <a:pt x="22351" y="124459"/>
                  </a:lnTo>
                  <a:lnTo>
                    <a:pt x="23368" y="121919"/>
                  </a:lnTo>
                  <a:lnTo>
                    <a:pt x="24003" y="120649"/>
                  </a:lnTo>
                  <a:lnTo>
                    <a:pt x="24765" y="119379"/>
                  </a:lnTo>
                  <a:lnTo>
                    <a:pt x="25400" y="118109"/>
                  </a:lnTo>
                  <a:lnTo>
                    <a:pt x="27686" y="113029"/>
                  </a:lnTo>
                  <a:lnTo>
                    <a:pt x="29718" y="107949"/>
                  </a:lnTo>
                  <a:lnTo>
                    <a:pt x="30607" y="106679"/>
                  </a:lnTo>
                  <a:lnTo>
                    <a:pt x="42291" y="106679"/>
                  </a:lnTo>
                  <a:lnTo>
                    <a:pt x="40894" y="101599"/>
                  </a:lnTo>
                  <a:lnTo>
                    <a:pt x="38480" y="93979"/>
                  </a:lnTo>
                  <a:lnTo>
                    <a:pt x="28194" y="92709"/>
                  </a:lnTo>
                  <a:close/>
                </a:path>
                <a:path w="878840" h="190500">
                  <a:moveTo>
                    <a:pt x="108585" y="142239"/>
                  </a:moveTo>
                  <a:lnTo>
                    <a:pt x="98298" y="148589"/>
                  </a:lnTo>
                  <a:lnTo>
                    <a:pt x="97409" y="148589"/>
                  </a:lnTo>
                  <a:lnTo>
                    <a:pt x="95630" y="149859"/>
                  </a:lnTo>
                  <a:lnTo>
                    <a:pt x="114173" y="149859"/>
                  </a:lnTo>
                  <a:lnTo>
                    <a:pt x="108585" y="142239"/>
                  </a:lnTo>
                  <a:close/>
                </a:path>
                <a:path w="878840" h="190500">
                  <a:moveTo>
                    <a:pt x="180213" y="146049"/>
                  </a:moveTo>
                  <a:lnTo>
                    <a:pt x="177165" y="148589"/>
                  </a:lnTo>
                  <a:lnTo>
                    <a:pt x="176149" y="148589"/>
                  </a:lnTo>
                  <a:lnTo>
                    <a:pt x="175768" y="149859"/>
                  </a:lnTo>
                  <a:lnTo>
                    <a:pt x="186817" y="149859"/>
                  </a:lnTo>
                  <a:lnTo>
                    <a:pt x="184276" y="147319"/>
                  </a:lnTo>
                  <a:lnTo>
                    <a:pt x="180213" y="146049"/>
                  </a:lnTo>
                  <a:close/>
                </a:path>
                <a:path w="878840" h="190500">
                  <a:moveTo>
                    <a:pt x="238125" y="93979"/>
                  </a:moveTo>
                  <a:lnTo>
                    <a:pt x="225678" y="93979"/>
                  </a:lnTo>
                  <a:lnTo>
                    <a:pt x="222757" y="99059"/>
                  </a:lnTo>
                  <a:lnTo>
                    <a:pt x="219201" y="106679"/>
                  </a:lnTo>
                  <a:lnTo>
                    <a:pt x="218059" y="107949"/>
                  </a:lnTo>
                  <a:lnTo>
                    <a:pt x="216789" y="110489"/>
                  </a:lnTo>
                  <a:lnTo>
                    <a:pt x="215265" y="114299"/>
                  </a:lnTo>
                  <a:lnTo>
                    <a:pt x="213232" y="118109"/>
                  </a:lnTo>
                  <a:lnTo>
                    <a:pt x="212725" y="119379"/>
                  </a:lnTo>
                  <a:lnTo>
                    <a:pt x="211582" y="121919"/>
                  </a:lnTo>
                  <a:lnTo>
                    <a:pt x="210312" y="124459"/>
                  </a:lnTo>
                  <a:lnTo>
                    <a:pt x="206882" y="132079"/>
                  </a:lnTo>
                  <a:lnTo>
                    <a:pt x="205232" y="134619"/>
                  </a:lnTo>
                  <a:lnTo>
                    <a:pt x="204470" y="135889"/>
                  </a:lnTo>
                  <a:lnTo>
                    <a:pt x="203326" y="138429"/>
                  </a:lnTo>
                  <a:lnTo>
                    <a:pt x="199644" y="138429"/>
                  </a:lnTo>
                  <a:lnTo>
                    <a:pt x="198755" y="139699"/>
                  </a:lnTo>
                  <a:lnTo>
                    <a:pt x="193675" y="139699"/>
                  </a:lnTo>
                  <a:lnTo>
                    <a:pt x="189865" y="144779"/>
                  </a:lnTo>
                  <a:lnTo>
                    <a:pt x="187198" y="149859"/>
                  </a:lnTo>
                  <a:lnTo>
                    <a:pt x="204343" y="149859"/>
                  </a:lnTo>
                  <a:lnTo>
                    <a:pt x="209169" y="148589"/>
                  </a:lnTo>
                  <a:lnTo>
                    <a:pt x="212851" y="142239"/>
                  </a:lnTo>
                  <a:lnTo>
                    <a:pt x="215646" y="138429"/>
                  </a:lnTo>
                  <a:lnTo>
                    <a:pt x="218059" y="133349"/>
                  </a:lnTo>
                  <a:lnTo>
                    <a:pt x="220218" y="128269"/>
                  </a:lnTo>
                  <a:lnTo>
                    <a:pt x="220599" y="126999"/>
                  </a:lnTo>
                  <a:lnTo>
                    <a:pt x="221869" y="124459"/>
                  </a:lnTo>
                  <a:lnTo>
                    <a:pt x="224536" y="118109"/>
                  </a:lnTo>
                  <a:lnTo>
                    <a:pt x="225298" y="116839"/>
                  </a:lnTo>
                  <a:lnTo>
                    <a:pt x="227838" y="111759"/>
                  </a:lnTo>
                  <a:lnTo>
                    <a:pt x="228092" y="111759"/>
                  </a:lnTo>
                  <a:lnTo>
                    <a:pt x="228853" y="110489"/>
                  </a:lnTo>
                  <a:lnTo>
                    <a:pt x="229235" y="109219"/>
                  </a:lnTo>
                  <a:lnTo>
                    <a:pt x="229997" y="107949"/>
                  </a:lnTo>
                  <a:lnTo>
                    <a:pt x="242570" y="107949"/>
                  </a:lnTo>
                  <a:lnTo>
                    <a:pt x="242189" y="106679"/>
                  </a:lnTo>
                  <a:lnTo>
                    <a:pt x="241935" y="106679"/>
                  </a:lnTo>
                  <a:lnTo>
                    <a:pt x="240538" y="101599"/>
                  </a:lnTo>
                  <a:lnTo>
                    <a:pt x="238125" y="93979"/>
                  </a:lnTo>
                  <a:close/>
                </a:path>
                <a:path w="878840" h="190500">
                  <a:moveTo>
                    <a:pt x="381000" y="147319"/>
                  </a:moveTo>
                  <a:lnTo>
                    <a:pt x="377444" y="147319"/>
                  </a:lnTo>
                  <a:lnTo>
                    <a:pt x="375793" y="148589"/>
                  </a:lnTo>
                  <a:lnTo>
                    <a:pt x="374650" y="149859"/>
                  </a:lnTo>
                  <a:lnTo>
                    <a:pt x="384301" y="149859"/>
                  </a:lnTo>
                  <a:lnTo>
                    <a:pt x="382778" y="148589"/>
                  </a:lnTo>
                  <a:lnTo>
                    <a:pt x="381000" y="147319"/>
                  </a:lnTo>
                  <a:close/>
                </a:path>
                <a:path w="878840" h="190500">
                  <a:moveTo>
                    <a:pt x="402717" y="148589"/>
                  </a:moveTo>
                  <a:lnTo>
                    <a:pt x="386080" y="148589"/>
                  </a:lnTo>
                  <a:lnTo>
                    <a:pt x="384682" y="149859"/>
                  </a:lnTo>
                  <a:lnTo>
                    <a:pt x="401701" y="149859"/>
                  </a:lnTo>
                  <a:lnTo>
                    <a:pt x="402717" y="148589"/>
                  </a:lnTo>
                  <a:close/>
                </a:path>
                <a:path w="878840" h="190500">
                  <a:moveTo>
                    <a:pt x="511428" y="148589"/>
                  </a:moveTo>
                  <a:lnTo>
                    <a:pt x="495426" y="148589"/>
                  </a:lnTo>
                  <a:lnTo>
                    <a:pt x="492887" y="149859"/>
                  </a:lnTo>
                  <a:lnTo>
                    <a:pt x="511810" y="149859"/>
                  </a:lnTo>
                  <a:lnTo>
                    <a:pt x="511428" y="148589"/>
                  </a:lnTo>
                  <a:close/>
                </a:path>
                <a:path w="878840" h="190500">
                  <a:moveTo>
                    <a:pt x="707517" y="142239"/>
                  </a:moveTo>
                  <a:lnTo>
                    <a:pt x="697230" y="148589"/>
                  </a:lnTo>
                  <a:lnTo>
                    <a:pt x="695705" y="148589"/>
                  </a:lnTo>
                  <a:lnTo>
                    <a:pt x="693674" y="149859"/>
                  </a:lnTo>
                  <a:lnTo>
                    <a:pt x="713105" y="149859"/>
                  </a:lnTo>
                  <a:lnTo>
                    <a:pt x="707517" y="142239"/>
                  </a:lnTo>
                  <a:close/>
                </a:path>
                <a:path w="878840" h="190500">
                  <a:moveTo>
                    <a:pt x="782447" y="147319"/>
                  </a:moveTo>
                  <a:lnTo>
                    <a:pt x="778382" y="147319"/>
                  </a:lnTo>
                  <a:lnTo>
                    <a:pt x="775207" y="148589"/>
                  </a:lnTo>
                  <a:lnTo>
                    <a:pt x="774700" y="148589"/>
                  </a:lnTo>
                  <a:lnTo>
                    <a:pt x="774319" y="149859"/>
                  </a:lnTo>
                  <a:lnTo>
                    <a:pt x="784987" y="149859"/>
                  </a:lnTo>
                  <a:lnTo>
                    <a:pt x="782447" y="147319"/>
                  </a:lnTo>
                  <a:close/>
                </a:path>
                <a:path w="878840" h="190500">
                  <a:moveTo>
                    <a:pt x="836168" y="93979"/>
                  </a:moveTo>
                  <a:lnTo>
                    <a:pt x="823722" y="93979"/>
                  </a:lnTo>
                  <a:lnTo>
                    <a:pt x="820928" y="99059"/>
                  </a:lnTo>
                  <a:lnTo>
                    <a:pt x="815975" y="109219"/>
                  </a:lnTo>
                  <a:lnTo>
                    <a:pt x="814197" y="113029"/>
                  </a:lnTo>
                  <a:lnTo>
                    <a:pt x="812292" y="116839"/>
                  </a:lnTo>
                  <a:lnTo>
                    <a:pt x="810768" y="119379"/>
                  </a:lnTo>
                  <a:lnTo>
                    <a:pt x="810260" y="120649"/>
                  </a:lnTo>
                  <a:lnTo>
                    <a:pt x="807212" y="126999"/>
                  </a:lnTo>
                  <a:lnTo>
                    <a:pt x="803782" y="134619"/>
                  </a:lnTo>
                  <a:lnTo>
                    <a:pt x="802513" y="137159"/>
                  </a:lnTo>
                  <a:lnTo>
                    <a:pt x="801370" y="138429"/>
                  </a:lnTo>
                  <a:lnTo>
                    <a:pt x="800353" y="138429"/>
                  </a:lnTo>
                  <a:lnTo>
                    <a:pt x="797687" y="139699"/>
                  </a:lnTo>
                  <a:lnTo>
                    <a:pt x="794512" y="139699"/>
                  </a:lnTo>
                  <a:lnTo>
                    <a:pt x="792480" y="140969"/>
                  </a:lnTo>
                  <a:lnTo>
                    <a:pt x="790575" y="143509"/>
                  </a:lnTo>
                  <a:lnTo>
                    <a:pt x="789813" y="143509"/>
                  </a:lnTo>
                  <a:lnTo>
                    <a:pt x="789178" y="144779"/>
                  </a:lnTo>
                  <a:lnTo>
                    <a:pt x="788035" y="146049"/>
                  </a:lnTo>
                  <a:lnTo>
                    <a:pt x="787526" y="146049"/>
                  </a:lnTo>
                  <a:lnTo>
                    <a:pt x="786511" y="147319"/>
                  </a:lnTo>
                  <a:lnTo>
                    <a:pt x="786003" y="148589"/>
                  </a:lnTo>
                  <a:lnTo>
                    <a:pt x="785622" y="148589"/>
                  </a:lnTo>
                  <a:lnTo>
                    <a:pt x="785495" y="149859"/>
                  </a:lnTo>
                  <a:lnTo>
                    <a:pt x="803275" y="149859"/>
                  </a:lnTo>
                  <a:lnTo>
                    <a:pt x="808101" y="148589"/>
                  </a:lnTo>
                  <a:lnTo>
                    <a:pt x="811784" y="142239"/>
                  </a:lnTo>
                  <a:lnTo>
                    <a:pt x="813435" y="139699"/>
                  </a:lnTo>
                  <a:lnTo>
                    <a:pt x="816482" y="133349"/>
                  </a:lnTo>
                  <a:lnTo>
                    <a:pt x="820801" y="124459"/>
                  </a:lnTo>
                  <a:lnTo>
                    <a:pt x="823214" y="119379"/>
                  </a:lnTo>
                  <a:lnTo>
                    <a:pt x="824484" y="116839"/>
                  </a:lnTo>
                  <a:lnTo>
                    <a:pt x="825500" y="114299"/>
                  </a:lnTo>
                  <a:lnTo>
                    <a:pt x="826389" y="113029"/>
                  </a:lnTo>
                  <a:lnTo>
                    <a:pt x="827024" y="111759"/>
                  </a:lnTo>
                  <a:lnTo>
                    <a:pt x="828421" y="109219"/>
                  </a:lnTo>
                  <a:lnTo>
                    <a:pt x="828928" y="107949"/>
                  </a:lnTo>
                  <a:lnTo>
                    <a:pt x="840359" y="107949"/>
                  </a:lnTo>
                  <a:lnTo>
                    <a:pt x="839978" y="106679"/>
                  </a:lnTo>
                  <a:lnTo>
                    <a:pt x="838580" y="101599"/>
                  </a:lnTo>
                  <a:lnTo>
                    <a:pt x="836168" y="93979"/>
                  </a:lnTo>
                  <a:close/>
                </a:path>
                <a:path w="878840" h="190500">
                  <a:moveTo>
                    <a:pt x="434467" y="93979"/>
                  </a:moveTo>
                  <a:lnTo>
                    <a:pt x="423545" y="93979"/>
                  </a:lnTo>
                  <a:lnTo>
                    <a:pt x="419735" y="101599"/>
                  </a:lnTo>
                  <a:lnTo>
                    <a:pt x="418846" y="104139"/>
                  </a:lnTo>
                  <a:lnTo>
                    <a:pt x="416941" y="107949"/>
                  </a:lnTo>
                  <a:lnTo>
                    <a:pt x="415417" y="111759"/>
                  </a:lnTo>
                  <a:lnTo>
                    <a:pt x="413766" y="115569"/>
                  </a:lnTo>
                  <a:lnTo>
                    <a:pt x="411099" y="120649"/>
                  </a:lnTo>
                  <a:lnTo>
                    <a:pt x="405892" y="132079"/>
                  </a:lnTo>
                  <a:lnTo>
                    <a:pt x="402844" y="137159"/>
                  </a:lnTo>
                  <a:lnTo>
                    <a:pt x="402082" y="137159"/>
                  </a:lnTo>
                  <a:lnTo>
                    <a:pt x="400050" y="138429"/>
                  </a:lnTo>
                  <a:lnTo>
                    <a:pt x="397637" y="138429"/>
                  </a:lnTo>
                  <a:lnTo>
                    <a:pt x="396367" y="139699"/>
                  </a:lnTo>
                  <a:lnTo>
                    <a:pt x="393319" y="140969"/>
                  </a:lnTo>
                  <a:lnTo>
                    <a:pt x="390525" y="143509"/>
                  </a:lnTo>
                  <a:lnTo>
                    <a:pt x="387223" y="148589"/>
                  </a:lnTo>
                  <a:lnTo>
                    <a:pt x="407162" y="148589"/>
                  </a:lnTo>
                  <a:lnTo>
                    <a:pt x="410718" y="146049"/>
                  </a:lnTo>
                  <a:lnTo>
                    <a:pt x="412876" y="142239"/>
                  </a:lnTo>
                  <a:lnTo>
                    <a:pt x="414147" y="139699"/>
                  </a:lnTo>
                  <a:lnTo>
                    <a:pt x="417068" y="134619"/>
                  </a:lnTo>
                  <a:lnTo>
                    <a:pt x="421767" y="124459"/>
                  </a:lnTo>
                  <a:lnTo>
                    <a:pt x="423164" y="120649"/>
                  </a:lnTo>
                  <a:lnTo>
                    <a:pt x="424688" y="118109"/>
                  </a:lnTo>
                  <a:lnTo>
                    <a:pt x="425830" y="115569"/>
                  </a:lnTo>
                  <a:lnTo>
                    <a:pt x="426466" y="114299"/>
                  </a:lnTo>
                  <a:lnTo>
                    <a:pt x="427482" y="111759"/>
                  </a:lnTo>
                  <a:lnTo>
                    <a:pt x="428117" y="110489"/>
                  </a:lnTo>
                  <a:lnTo>
                    <a:pt x="429005" y="107949"/>
                  </a:lnTo>
                  <a:lnTo>
                    <a:pt x="429260" y="107949"/>
                  </a:lnTo>
                  <a:lnTo>
                    <a:pt x="429387" y="106679"/>
                  </a:lnTo>
                  <a:lnTo>
                    <a:pt x="441663" y="106679"/>
                  </a:lnTo>
                  <a:lnTo>
                    <a:pt x="441325" y="105409"/>
                  </a:lnTo>
                  <a:lnTo>
                    <a:pt x="440944" y="104139"/>
                  </a:lnTo>
                  <a:lnTo>
                    <a:pt x="440690" y="104139"/>
                  </a:lnTo>
                  <a:lnTo>
                    <a:pt x="440436" y="102869"/>
                  </a:lnTo>
                  <a:lnTo>
                    <a:pt x="440055" y="101599"/>
                  </a:lnTo>
                  <a:lnTo>
                    <a:pt x="439547" y="101599"/>
                  </a:lnTo>
                  <a:lnTo>
                    <a:pt x="439293" y="100329"/>
                  </a:lnTo>
                  <a:lnTo>
                    <a:pt x="438912" y="99059"/>
                  </a:lnTo>
                  <a:lnTo>
                    <a:pt x="438150" y="97789"/>
                  </a:lnTo>
                  <a:lnTo>
                    <a:pt x="437007" y="96519"/>
                  </a:lnTo>
                  <a:lnTo>
                    <a:pt x="434467" y="93979"/>
                  </a:lnTo>
                  <a:close/>
                </a:path>
                <a:path w="878840" h="190500">
                  <a:moveTo>
                    <a:pt x="506984" y="146049"/>
                  </a:moveTo>
                  <a:lnTo>
                    <a:pt x="502285" y="146049"/>
                  </a:lnTo>
                  <a:lnTo>
                    <a:pt x="496824" y="148589"/>
                  </a:lnTo>
                  <a:lnTo>
                    <a:pt x="510794" y="148589"/>
                  </a:lnTo>
                  <a:lnTo>
                    <a:pt x="506984" y="146049"/>
                  </a:lnTo>
                  <a:close/>
                </a:path>
                <a:path w="878840" h="190500">
                  <a:moveTo>
                    <a:pt x="580644" y="146049"/>
                  </a:moveTo>
                  <a:lnTo>
                    <a:pt x="578357" y="147319"/>
                  </a:lnTo>
                  <a:lnTo>
                    <a:pt x="577088" y="147319"/>
                  </a:lnTo>
                  <a:lnTo>
                    <a:pt x="575818" y="148589"/>
                  </a:lnTo>
                  <a:lnTo>
                    <a:pt x="584580" y="148589"/>
                  </a:lnTo>
                  <a:lnTo>
                    <a:pt x="582930" y="147319"/>
                  </a:lnTo>
                  <a:lnTo>
                    <a:pt x="580644" y="146049"/>
                  </a:lnTo>
                  <a:close/>
                </a:path>
                <a:path w="878840" h="190500">
                  <a:moveTo>
                    <a:pt x="630555" y="92709"/>
                  </a:moveTo>
                  <a:lnTo>
                    <a:pt x="623824" y="92709"/>
                  </a:lnTo>
                  <a:lnTo>
                    <a:pt x="619887" y="100329"/>
                  </a:lnTo>
                  <a:lnTo>
                    <a:pt x="617093" y="106679"/>
                  </a:lnTo>
                  <a:lnTo>
                    <a:pt x="615696" y="110489"/>
                  </a:lnTo>
                  <a:lnTo>
                    <a:pt x="613410" y="114299"/>
                  </a:lnTo>
                  <a:lnTo>
                    <a:pt x="610997" y="120649"/>
                  </a:lnTo>
                  <a:lnTo>
                    <a:pt x="610362" y="121919"/>
                  </a:lnTo>
                  <a:lnTo>
                    <a:pt x="609600" y="123189"/>
                  </a:lnTo>
                  <a:lnTo>
                    <a:pt x="608965" y="124459"/>
                  </a:lnTo>
                  <a:lnTo>
                    <a:pt x="606805" y="128269"/>
                  </a:lnTo>
                  <a:lnTo>
                    <a:pt x="604774" y="132079"/>
                  </a:lnTo>
                  <a:lnTo>
                    <a:pt x="602234" y="137159"/>
                  </a:lnTo>
                  <a:lnTo>
                    <a:pt x="599440" y="137159"/>
                  </a:lnTo>
                  <a:lnTo>
                    <a:pt x="596646" y="138429"/>
                  </a:lnTo>
                  <a:lnTo>
                    <a:pt x="595376" y="138429"/>
                  </a:lnTo>
                  <a:lnTo>
                    <a:pt x="591185" y="140969"/>
                  </a:lnTo>
                  <a:lnTo>
                    <a:pt x="588264" y="144779"/>
                  </a:lnTo>
                  <a:lnTo>
                    <a:pt x="585724" y="147319"/>
                  </a:lnTo>
                  <a:lnTo>
                    <a:pt x="584835" y="148589"/>
                  </a:lnTo>
                  <a:lnTo>
                    <a:pt x="602107" y="148589"/>
                  </a:lnTo>
                  <a:lnTo>
                    <a:pt x="606678" y="147319"/>
                  </a:lnTo>
                  <a:lnTo>
                    <a:pt x="621030" y="124459"/>
                  </a:lnTo>
                  <a:lnTo>
                    <a:pt x="621792" y="123189"/>
                  </a:lnTo>
                  <a:lnTo>
                    <a:pt x="623062" y="120649"/>
                  </a:lnTo>
                  <a:lnTo>
                    <a:pt x="624840" y="116839"/>
                  </a:lnTo>
                  <a:lnTo>
                    <a:pt x="626237" y="113029"/>
                  </a:lnTo>
                  <a:lnTo>
                    <a:pt x="627253" y="110489"/>
                  </a:lnTo>
                  <a:lnTo>
                    <a:pt x="628523" y="107949"/>
                  </a:lnTo>
                  <a:lnTo>
                    <a:pt x="629412" y="106679"/>
                  </a:lnTo>
                  <a:lnTo>
                    <a:pt x="640929" y="106679"/>
                  </a:lnTo>
                  <a:lnTo>
                    <a:pt x="637413" y="93979"/>
                  </a:lnTo>
                  <a:lnTo>
                    <a:pt x="630555" y="92709"/>
                  </a:lnTo>
                  <a:close/>
                </a:path>
              </a:pathLst>
            </a:custGeom>
            <a:solidFill>
              <a:srgbClr val="30752E"/>
            </a:solidFill>
          </p:spPr>
          <p:txBody>
            <a:bodyPr wrap="square" lIns="0" tIns="0" rIns="0" bIns="0" rtlCol="0"/>
            <a:lstStyle/>
            <a:p>
              <a:endParaRPr sz="1020"/>
            </a:p>
          </p:txBody>
        </p:sp>
        <p:sp>
          <p:nvSpPr>
            <p:cNvPr id="185" name="object 185"/>
            <p:cNvSpPr txBox="1"/>
            <p:nvPr/>
          </p:nvSpPr>
          <p:spPr>
            <a:xfrm>
              <a:off x="9815398" y="5616385"/>
              <a:ext cx="657360" cy="111914"/>
            </a:xfrm>
            <a:prstGeom prst="rect">
              <a:avLst/>
            </a:prstGeom>
          </p:spPr>
          <p:txBody>
            <a:bodyPr vert="horz" wrap="square" lIns="0" tIns="7200" rIns="0" bIns="0" rtlCol="0">
              <a:spAutoFit/>
            </a:bodyPr>
            <a:lstStyle/>
            <a:p>
              <a:pPr marL="7200">
                <a:spcBef>
                  <a:spcPts val="57"/>
                </a:spcBef>
              </a:pPr>
              <a:r>
                <a:rPr sz="680" spc="-6" dirty="0">
                  <a:solidFill>
                    <a:srgbClr val="006FC0"/>
                  </a:solidFill>
                  <a:latin typeface="Calibri"/>
                  <a:cs typeface="Calibri"/>
                </a:rPr>
                <a:t>On-Premises</a:t>
              </a:r>
              <a:r>
                <a:rPr sz="680" dirty="0">
                  <a:solidFill>
                    <a:srgbClr val="006FC0"/>
                  </a:solidFill>
                  <a:latin typeface="Calibri"/>
                  <a:cs typeface="Calibri"/>
                </a:rPr>
                <a:t> </a:t>
              </a:r>
              <a:r>
                <a:rPr sz="680" spc="-3" dirty="0">
                  <a:solidFill>
                    <a:srgbClr val="006FC0"/>
                  </a:solidFill>
                  <a:latin typeface="Calibri"/>
                  <a:cs typeface="Calibri"/>
                </a:rPr>
                <a:t>SIEM</a:t>
              </a:r>
              <a:endParaRPr sz="680" dirty="0">
                <a:latin typeface="Calibri"/>
                <a:cs typeface="Calibri"/>
              </a:endParaRPr>
            </a:p>
          </p:txBody>
        </p:sp>
      </p:grpSp>
      <p:grpSp>
        <p:nvGrpSpPr>
          <p:cNvPr id="577" name="Group 576"/>
          <p:cNvGrpSpPr/>
          <p:nvPr/>
        </p:nvGrpSpPr>
        <p:grpSpPr>
          <a:xfrm>
            <a:off x="9085597" y="4933980"/>
            <a:ext cx="1012174" cy="547164"/>
            <a:chOff x="9295319" y="4827564"/>
            <a:chExt cx="1012174" cy="547164"/>
          </a:xfrm>
        </p:grpSpPr>
        <p:sp>
          <p:nvSpPr>
            <p:cNvPr id="6" name="object 6"/>
            <p:cNvSpPr/>
            <p:nvPr/>
          </p:nvSpPr>
          <p:spPr>
            <a:xfrm>
              <a:off x="10174585" y="5140498"/>
              <a:ext cx="69233" cy="115902"/>
            </a:xfrm>
            <a:prstGeom prst="rect">
              <a:avLst/>
            </a:prstGeom>
            <a:blipFill>
              <a:blip r:embed="rId19" cstate="print"/>
              <a:stretch>
                <a:fillRect/>
              </a:stretch>
            </a:blipFill>
          </p:spPr>
          <p:txBody>
            <a:bodyPr wrap="square" lIns="0" tIns="0" rIns="0" bIns="0" rtlCol="0"/>
            <a:lstStyle/>
            <a:p>
              <a:endParaRPr sz="1020"/>
            </a:p>
          </p:txBody>
        </p:sp>
        <p:sp>
          <p:nvSpPr>
            <p:cNvPr id="7" name="object 7"/>
            <p:cNvSpPr/>
            <p:nvPr/>
          </p:nvSpPr>
          <p:spPr>
            <a:xfrm>
              <a:off x="10201036" y="4981480"/>
              <a:ext cx="106457" cy="136785"/>
            </a:xfrm>
            <a:prstGeom prst="rect">
              <a:avLst/>
            </a:prstGeom>
            <a:blipFill>
              <a:blip r:embed="rId20" cstate="print"/>
              <a:stretch>
                <a:fillRect/>
              </a:stretch>
            </a:blipFill>
          </p:spPr>
          <p:txBody>
            <a:bodyPr wrap="square" lIns="0" tIns="0" rIns="0" bIns="0" rtlCol="0"/>
            <a:lstStyle/>
            <a:p>
              <a:endParaRPr sz="1020"/>
            </a:p>
          </p:txBody>
        </p:sp>
        <p:sp>
          <p:nvSpPr>
            <p:cNvPr id="8" name="object 8"/>
            <p:cNvSpPr/>
            <p:nvPr/>
          </p:nvSpPr>
          <p:spPr>
            <a:xfrm>
              <a:off x="10103304" y="5181072"/>
              <a:ext cx="158760" cy="114840"/>
            </a:xfrm>
            <a:custGeom>
              <a:avLst/>
              <a:gdLst/>
              <a:ahLst/>
              <a:cxnLst/>
              <a:rect l="l" t="t" r="r" b="b"/>
              <a:pathLst>
                <a:path w="280034" h="202565">
                  <a:moveTo>
                    <a:pt x="181038" y="0"/>
                  </a:moveTo>
                  <a:lnTo>
                    <a:pt x="100411" y="0"/>
                  </a:lnTo>
                  <a:lnTo>
                    <a:pt x="58230" y="6722"/>
                  </a:lnTo>
                  <a:lnTo>
                    <a:pt x="16377" y="43184"/>
                  </a:lnTo>
                  <a:lnTo>
                    <a:pt x="0" y="97853"/>
                  </a:lnTo>
                  <a:lnTo>
                    <a:pt x="0" y="196452"/>
                  </a:lnTo>
                  <a:lnTo>
                    <a:pt x="5972" y="202054"/>
                  </a:lnTo>
                  <a:lnTo>
                    <a:pt x="274358" y="202054"/>
                  </a:lnTo>
                  <a:lnTo>
                    <a:pt x="279957" y="196078"/>
                  </a:lnTo>
                  <a:lnTo>
                    <a:pt x="279957" y="97853"/>
                  </a:lnTo>
                  <a:lnTo>
                    <a:pt x="264046" y="43464"/>
                  </a:lnTo>
                  <a:lnTo>
                    <a:pt x="222099" y="6722"/>
                  </a:lnTo>
                  <a:lnTo>
                    <a:pt x="181038" y="0"/>
                  </a:lnTo>
                  <a:close/>
                </a:path>
              </a:pathLst>
            </a:custGeom>
            <a:solidFill>
              <a:srgbClr val="799099"/>
            </a:solidFill>
          </p:spPr>
          <p:txBody>
            <a:bodyPr wrap="square" lIns="0" tIns="0" rIns="0" bIns="0" rtlCol="0"/>
            <a:lstStyle/>
            <a:p>
              <a:endParaRPr sz="1020"/>
            </a:p>
          </p:txBody>
        </p:sp>
        <p:sp>
          <p:nvSpPr>
            <p:cNvPr id="9" name="object 9"/>
            <p:cNvSpPr/>
            <p:nvPr/>
          </p:nvSpPr>
          <p:spPr>
            <a:xfrm>
              <a:off x="10136316" y="5179378"/>
              <a:ext cx="125703" cy="116244"/>
            </a:xfrm>
            <a:prstGeom prst="rect">
              <a:avLst/>
            </a:prstGeom>
            <a:blipFill>
              <a:blip r:embed="rId21" cstate="print"/>
              <a:stretch>
                <a:fillRect/>
              </a:stretch>
            </a:blipFill>
          </p:spPr>
          <p:txBody>
            <a:bodyPr wrap="square" lIns="0" tIns="0" rIns="0" bIns="0" rtlCol="0"/>
            <a:lstStyle/>
            <a:p>
              <a:endParaRPr sz="1020"/>
            </a:p>
          </p:txBody>
        </p:sp>
        <p:sp>
          <p:nvSpPr>
            <p:cNvPr id="10" name="object 10"/>
            <p:cNvSpPr/>
            <p:nvPr/>
          </p:nvSpPr>
          <p:spPr>
            <a:xfrm>
              <a:off x="10129756" y="5020360"/>
              <a:ext cx="106868" cy="136785"/>
            </a:xfrm>
            <a:prstGeom prst="rect">
              <a:avLst/>
            </a:prstGeom>
            <a:blipFill>
              <a:blip r:embed="rId22" cstate="print"/>
              <a:stretch>
                <a:fillRect/>
              </a:stretch>
            </a:blipFill>
          </p:spPr>
          <p:txBody>
            <a:bodyPr wrap="square" lIns="0" tIns="0" rIns="0" bIns="0" rtlCol="0"/>
            <a:lstStyle/>
            <a:p>
              <a:endParaRPr sz="1020"/>
            </a:p>
          </p:txBody>
        </p:sp>
        <p:sp>
          <p:nvSpPr>
            <p:cNvPr id="108" name="object 108"/>
            <p:cNvSpPr/>
            <p:nvPr/>
          </p:nvSpPr>
          <p:spPr>
            <a:xfrm>
              <a:off x="9720552" y="5153940"/>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109" name="object 109"/>
            <p:cNvSpPr/>
            <p:nvPr/>
          </p:nvSpPr>
          <p:spPr>
            <a:xfrm>
              <a:off x="9720552" y="5153940"/>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110" name="object 110"/>
            <p:cNvSpPr/>
            <p:nvPr/>
          </p:nvSpPr>
          <p:spPr>
            <a:xfrm>
              <a:off x="9720552" y="5241924"/>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111" name="object 111"/>
            <p:cNvSpPr/>
            <p:nvPr/>
          </p:nvSpPr>
          <p:spPr>
            <a:xfrm>
              <a:off x="9720552" y="5241924"/>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112" name="object 112"/>
            <p:cNvSpPr/>
            <p:nvPr/>
          </p:nvSpPr>
          <p:spPr>
            <a:xfrm>
              <a:off x="9588647" y="5145336"/>
              <a:ext cx="117360" cy="81360"/>
            </a:xfrm>
            <a:custGeom>
              <a:avLst/>
              <a:gdLst/>
              <a:ahLst/>
              <a:cxnLst/>
              <a:rect l="l" t="t" r="r" b="b"/>
              <a:pathLst>
                <a:path w="207009" h="143509">
                  <a:moveTo>
                    <a:pt x="0" y="0"/>
                  </a:moveTo>
                  <a:lnTo>
                    <a:pt x="0" y="138175"/>
                  </a:lnTo>
                  <a:lnTo>
                    <a:pt x="206755" y="143256"/>
                  </a:lnTo>
                  <a:lnTo>
                    <a:pt x="206755" y="15240"/>
                  </a:lnTo>
                  <a:lnTo>
                    <a:pt x="0" y="0"/>
                  </a:lnTo>
                  <a:close/>
                </a:path>
              </a:pathLst>
            </a:custGeom>
            <a:solidFill>
              <a:srgbClr val="C7ECFA"/>
            </a:solidFill>
          </p:spPr>
          <p:txBody>
            <a:bodyPr wrap="square" lIns="0" tIns="0" rIns="0" bIns="0" rtlCol="0"/>
            <a:lstStyle/>
            <a:p>
              <a:endParaRPr sz="1020"/>
            </a:p>
          </p:txBody>
        </p:sp>
        <p:sp>
          <p:nvSpPr>
            <p:cNvPr id="113" name="object 113"/>
            <p:cNvSpPr/>
            <p:nvPr/>
          </p:nvSpPr>
          <p:spPr>
            <a:xfrm>
              <a:off x="9588647" y="5145336"/>
              <a:ext cx="117360" cy="81360"/>
            </a:xfrm>
            <a:custGeom>
              <a:avLst/>
              <a:gdLst/>
              <a:ahLst/>
              <a:cxnLst/>
              <a:rect l="l" t="t" r="r" b="b"/>
              <a:pathLst>
                <a:path w="207009" h="143509">
                  <a:moveTo>
                    <a:pt x="0" y="0"/>
                  </a:moveTo>
                  <a:lnTo>
                    <a:pt x="206755" y="15240"/>
                  </a:lnTo>
                  <a:lnTo>
                    <a:pt x="206755" y="143256"/>
                  </a:lnTo>
                  <a:lnTo>
                    <a:pt x="0" y="138175"/>
                  </a:lnTo>
                  <a:lnTo>
                    <a:pt x="0" y="0"/>
                  </a:lnTo>
                  <a:close/>
                </a:path>
              </a:pathLst>
            </a:custGeom>
            <a:ln w="28575">
              <a:solidFill>
                <a:srgbClr val="546A89"/>
              </a:solidFill>
            </a:ln>
          </p:spPr>
          <p:txBody>
            <a:bodyPr wrap="square" lIns="0" tIns="0" rIns="0" bIns="0" rtlCol="0"/>
            <a:lstStyle/>
            <a:p>
              <a:endParaRPr sz="1020"/>
            </a:p>
          </p:txBody>
        </p:sp>
        <p:sp>
          <p:nvSpPr>
            <p:cNvPr id="114" name="object 114"/>
            <p:cNvSpPr/>
            <p:nvPr/>
          </p:nvSpPr>
          <p:spPr>
            <a:xfrm>
              <a:off x="9588647" y="5242895"/>
              <a:ext cx="117360" cy="81360"/>
            </a:xfrm>
            <a:custGeom>
              <a:avLst/>
              <a:gdLst/>
              <a:ahLst/>
              <a:cxnLst/>
              <a:rect l="l" t="t" r="r" b="b"/>
              <a:pathLst>
                <a:path w="207009" h="143509">
                  <a:moveTo>
                    <a:pt x="206755" y="0"/>
                  </a:moveTo>
                  <a:lnTo>
                    <a:pt x="0" y="5079"/>
                  </a:lnTo>
                  <a:lnTo>
                    <a:pt x="0" y="143255"/>
                  </a:lnTo>
                  <a:lnTo>
                    <a:pt x="206755" y="128015"/>
                  </a:lnTo>
                  <a:lnTo>
                    <a:pt x="206755" y="0"/>
                  </a:lnTo>
                  <a:close/>
                </a:path>
              </a:pathLst>
            </a:custGeom>
            <a:solidFill>
              <a:srgbClr val="D73A00"/>
            </a:solidFill>
          </p:spPr>
          <p:txBody>
            <a:bodyPr wrap="square" lIns="0" tIns="0" rIns="0" bIns="0" rtlCol="0"/>
            <a:lstStyle/>
            <a:p>
              <a:endParaRPr sz="1020"/>
            </a:p>
          </p:txBody>
        </p:sp>
        <p:sp>
          <p:nvSpPr>
            <p:cNvPr id="115" name="object 115"/>
            <p:cNvSpPr/>
            <p:nvPr/>
          </p:nvSpPr>
          <p:spPr>
            <a:xfrm>
              <a:off x="9588647" y="5242895"/>
              <a:ext cx="117360" cy="81360"/>
            </a:xfrm>
            <a:custGeom>
              <a:avLst/>
              <a:gdLst/>
              <a:ahLst/>
              <a:cxnLst/>
              <a:rect l="l" t="t" r="r" b="b"/>
              <a:pathLst>
                <a:path w="207009" h="143509">
                  <a:moveTo>
                    <a:pt x="0" y="143255"/>
                  </a:moveTo>
                  <a:lnTo>
                    <a:pt x="206755" y="128015"/>
                  </a:lnTo>
                  <a:lnTo>
                    <a:pt x="206755" y="0"/>
                  </a:lnTo>
                  <a:lnTo>
                    <a:pt x="0" y="5079"/>
                  </a:lnTo>
                  <a:lnTo>
                    <a:pt x="0" y="143255"/>
                  </a:lnTo>
                  <a:close/>
                </a:path>
              </a:pathLst>
            </a:custGeom>
            <a:ln w="28575">
              <a:solidFill>
                <a:srgbClr val="546A89"/>
              </a:solidFill>
            </a:ln>
          </p:spPr>
          <p:txBody>
            <a:bodyPr wrap="square" lIns="0" tIns="0" rIns="0" bIns="0" rtlCol="0"/>
            <a:lstStyle/>
            <a:p>
              <a:endParaRPr sz="1020"/>
            </a:p>
          </p:txBody>
        </p:sp>
        <p:sp>
          <p:nvSpPr>
            <p:cNvPr id="116" name="object 116"/>
            <p:cNvSpPr/>
            <p:nvPr/>
          </p:nvSpPr>
          <p:spPr>
            <a:xfrm>
              <a:off x="9852527" y="5145336"/>
              <a:ext cx="117360" cy="81360"/>
            </a:xfrm>
            <a:custGeom>
              <a:avLst/>
              <a:gdLst/>
              <a:ahLst/>
              <a:cxnLst/>
              <a:rect l="l" t="t" r="r" b="b"/>
              <a:pathLst>
                <a:path w="207009" h="143509">
                  <a:moveTo>
                    <a:pt x="206755" y="0"/>
                  </a:moveTo>
                  <a:lnTo>
                    <a:pt x="0" y="15240"/>
                  </a:lnTo>
                  <a:lnTo>
                    <a:pt x="0" y="143256"/>
                  </a:lnTo>
                  <a:lnTo>
                    <a:pt x="206755" y="138175"/>
                  </a:lnTo>
                  <a:lnTo>
                    <a:pt x="206755" y="0"/>
                  </a:lnTo>
                  <a:close/>
                </a:path>
              </a:pathLst>
            </a:custGeom>
            <a:solidFill>
              <a:srgbClr val="B9D709"/>
            </a:solidFill>
          </p:spPr>
          <p:txBody>
            <a:bodyPr wrap="square" lIns="0" tIns="0" rIns="0" bIns="0" rtlCol="0"/>
            <a:lstStyle/>
            <a:p>
              <a:endParaRPr sz="1020"/>
            </a:p>
          </p:txBody>
        </p:sp>
        <p:sp>
          <p:nvSpPr>
            <p:cNvPr id="117" name="object 117"/>
            <p:cNvSpPr/>
            <p:nvPr/>
          </p:nvSpPr>
          <p:spPr>
            <a:xfrm>
              <a:off x="9852527" y="5145336"/>
              <a:ext cx="117360" cy="81360"/>
            </a:xfrm>
            <a:custGeom>
              <a:avLst/>
              <a:gdLst/>
              <a:ahLst/>
              <a:cxnLst/>
              <a:rect l="l" t="t" r="r" b="b"/>
              <a:pathLst>
                <a:path w="207009" h="143509">
                  <a:moveTo>
                    <a:pt x="206755" y="0"/>
                  </a:moveTo>
                  <a:lnTo>
                    <a:pt x="0" y="15240"/>
                  </a:lnTo>
                  <a:lnTo>
                    <a:pt x="0" y="143256"/>
                  </a:lnTo>
                  <a:lnTo>
                    <a:pt x="206755" y="138175"/>
                  </a:lnTo>
                  <a:lnTo>
                    <a:pt x="206755" y="0"/>
                  </a:lnTo>
                  <a:close/>
                </a:path>
              </a:pathLst>
            </a:custGeom>
            <a:ln w="28575">
              <a:solidFill>
                <a:srgbClr val="546A89"/>
              </a:solidFill>
            </a:ln>
          </p:spPr>
          <p:txBody>
            <a:bodyPr wrap="square" lIns="0" tIns="0" rIns="0" bIns="0" rtlCol="0"/>
            <a:lstStyle/>
            <a:p>
              <a:endParaRPr sz="1020"/>
            </a:p>
          </p:txBody>
        </p:sp>
        <p:sp>
          <p:nvSpPr>
            <p:cNvPr id="118" name="object 118"/>
            <p:cNvSpPr/>
            <p:nvPr/>
          </p:nvSpPr>
          <p:spPr>
            <a:xfrm>
              <a:off x="9852527" y="5242895"/>
              <a:ext cx="117360" cy="81360"/>
            </a:xfrm>
            <a:custGeom>
              <a:avLst/>
              <a:gdLst/>
              <a:ahLst/>
              <a:cxnLst/>
              <a:rect l="l" t="t" r="r" b="b"/>
              <a:pathLst>
                <a:path w="207009" h="143509">
                  <a:moveTo>
                    <a:pt x="0" y="0"/>
                  </a:moveTo>
                  <a:lnTo>
                    <a:pt x="0" y="128015"/>
                  </a:lnTo>
                  <a:lnTo>
                    <a:pt x="206755" y="143255"/>
                  </a:lnTo>
                  <a:lnTo>
                    <a:pt x="206755" y="5079"/>
                  </a:lnTo>
                  <a:lnTo>
                    <a:pt x="0" y="0"/>
                  </a:lnTo>
                  <a:close/>
                </a:path>
              </a:pathLst>
            </a:custGeom>
            <a:solidFill>
              <a:srgbClr val="C7ECFA"/>
            </a:solidFill>
          </p:spPr>
          <p:txBody>
            <a:bodyPr wrap="square" lIns="0" tIns="0" rIns="0" bIns="0" rtlCol="0"/>
            <a:lstStyle/>
            <a:p>
              <a:endParaRPr sz="1020"/>
            </a:p>
          </p:txBody>
        </p:sp>
        <p:sp>
          <p:nvSpPr>
            <p:cNvPr id="119" name="object 119"/>
            <p:cNvSpPr/>
            <p:nvPr/>
          </p:nvSpPr>
          <p:spPr>
            <a:xfrm>
              <a:off x="9852527" y="5242895"/>
              <a:ext cx="117360" cy="81360"/>
            </a:xfrm>
            <a:custGeom>
              <a:avLst/>
              <a:gdLst/>
              <a:ahLst/>
              <a:cxnLst/>
              <a:rect l="l" t="t" r="r" b="b"/>
              <a:pathLst>
                <a:path w="207009" h="143509">
                  <a:moveTo>
                    <a:pt x="206755" y="143255"/>
                  </a:moveTo>
                  <a:lnTo>
                    <a:pt x="0" y="128015"/>
                  </a:lnTo>
                  <a:lnTo>
                    <a:pt x="0" y="0"/>
                  </a:lnTo>
                  <a:lnTo>
                    <a:pt x="206755" y="5079"/>
                  </a:lnTo>
                  <a:lnTo>
                    <a:pt x="206755" y="143255"/>
                  </a:lnTo>
                  <a:close/>
                </a:path>
              </a:pathLst>
            </a:custGeom>
            <a:ln w="28575">
              <a:solidFill>
                <a:srgbClr val="546A89"/>
              </a:solidFill>
            </a:ln>
          </p:spPr>
          <p:txBody>
            <a:bodyPr wrap="square" lIns="0" tIns="0" rIns="0" bIns="0" rtlCol="0"/>
            <a:lstStyle/>
            <a:p>
              <a:endParaRPr sz="1020"/>
            </a:p>
          </p:txBody>
        </p:sp>
        <p:sp>
          <p:nvSpPr>
            <p:cNvPr id="120" name="object 120"/>
            <p:cNvSpPr/>
            <p:nvPr/>
          </p:nvSpPr>
          <p:spPr>
            <a:xfrm>
              <a:off x="9688368" y="5352768"/>
              <a:ext cx="181800" cy="21960"/>
            </a:xfrm>
            <a:custGeom>
              <a:avLst/>
              <a:gdLst/>
              <a:ahLst/>
              <a:cxnLst/>
              <a:rect l="l" t="t" r="r" b="b"/>
              <a:pathLst>
                <a:path w="320675" h="38734">
                  <a:moveTo>
                    <a:pt x="278256" y="0"/>
                  </a:moveTo>
                  <a:lnTo>
                    <a:pt x="42163" y="0"/>
                  </a:lnTo>
                  <a:lnTo>
                    <a:pt x="0" y="38226"/>
                  </a:lnTo>
                  <a:lnTo>
                    <a:pt x="320421" y="38226"/>
                  </a:lnTo>
                  <a:lnTo>
                    <a:pt x="278256" y="0"/>
                  </a:lnTo>
                  <a:close/>
                </a:path>
              </a:pathLst>
            </a:custGeom>
            <a:solidFill>
              <a:srgbClr val="FFFFFF"/>
            </a:solidFill>
          </p:spPr>
          <p:txBody>
            <a:bodyPr wrap="square" lIns="0" tIns="0" rIns="0" bIns="0" rtlCol="0"/>
            <a:lstStyle/>
            <a:p>
              <a:endParaRPr sz="1020"/>
            </a:p>
          </p:txBody>
        </p:sp>
        <p:sp>
          <p:nvSpPr>
            <p:cNvPr id="121" name="object 121"/>
            <p:cNvSpPr/>
            <p:nvPr/>
          </p:nvSpPr>
          <p:spPr>
            <a:xfrm>
              <a:off x="9688368" y="5352768"/>
              <a:ext cx="181800" cy="21960"/>
            </a:xfrm>
            <a:custGeom>
              <a:avLst/>
              <a:gdLst/>
              <a:ahLst/>
              <a:cxnLst/>
              <a:rect l="l" t="t" r="r" b="b"/>
              <a:pathLst>
                <a:path w="320675" h="38734">
                  <a:moveTo>
                    <a:pt x="42163" y="0"/>
                  </a:moveTo>
                  <a:lnTo>
                    <a:pt x="278256" y="0"/>
                  </a:lnTo>
                  <a:lnTo>
                    <a:pt x="320421" y="38226"/>
                  </a:lnTo>
                  <a:lnTo>
                    <a:pt x="0" y="38226"/>
                  </a:lnTo>
                  <a:lnTo>
                    <a:pt x="42163" y="0"/>
                  </a:lnTo>
                  <a:close/>
                </a:path>
              </a:pathLst>
            </a:custGeom>
            <a:ln w="28575">
              <a:solidFill>
                <a:srgbClr val="546A89"/>
              </a:solidFill>
            </a:ln>
          </p:spPr>
          <p:txBody>
            <a:bodyPr wrap="square" lIns="0" tIns="0" rIns="0" bIns="0" rtlCol="0"/>
            <a:lstStyle/>
            <a:p>
              <a:endParaRPr sz="1020"/>
            </a:p>
          </p:txBody>
        </p:sp>
        <p:sp>
          <p:nvSpPr>
            <p:cNvPr id="122" name="object 122"/>
            <p:cNvSpPr/>
            <p:nvPr/>
          </p:nvSpPr>
          <p:spPr>
            <a:xfrm>
              <a:off x="9679296" y="5166576"/>
              <a:ext cx="12240" cy="12240"/>
            </a:xfrm>
            <a:custGeom>
              <a:avLst/>
              <a:gdLst/>
              <a:ahLst/>
              <a:cxnLst/>
              <a:rect l="l" t="t" r="r" b="b"/>
              <a:pathLst>
                <a:path w="21590" h="21590">
                  <a:moveTo>
                    <a:pt x="16763" y="0"/>
                  </a:moveTo>
                  <a:lnTo>
                    <a:pt x="4825" y="0"/>
                  </a:lnTo>
                  <a:lnTo>
                    <a:pt x="0" y="4825"/>
                  </a:lnTo>
                  <a:lnTo>
                    <a:pt x="0" y="16763"/>
                  </a:lnTo>
                  <a:lnTo>
                    <a:pt x="4825"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123" name="object 123"/>
            <p:cNvSpPr/>
            <p:nvPr/>
          </p:nvSpPr>
          <p:spPr>
            <a:xfrm>
              <a:off x="9749711" y="5271263"/>
              <a:ext cx="12240" cy="12240"/>
            </a:xfrm>
            <a:custGeom>
              <a:avLst/>
              <a:gdLst/>
              <a:ahLst/>
              <a:cxnLst/>
              <a:rect l="l" t="t" r="r" b="b"/>
              <a:pathLst>
                <a:path w="21590" h="21590">
                  <a:moveTo>
                    <a:pt x="16763" y="0"/>
                  </a:moveTo>
                  <a:lnTo>
                    <a:pt x="4825" y="0"/>
                  </a:lnTo>
                  <a:lnTo>
                    <a:pt x="0" y="4825"/>
                  </a:lnTo>
                  <a:lnTo>
                    <a:pt x="0" y="16763"/>
                  </a:lnTo>
                  <a:lnTo>
                    <a:pt x="4825"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124" name="object 124"/>
            <p:cNvSpPr/>
            <p:nvPr/>
          </p:nvSpPr>
          <p:spPr>
            <a:xfrm>
              <a:off x="9888383" y="5201712"/>
              <a:ext cx="12240" cy="12240"/>
            </a:xfrm>
            <a:custGeom>
              <a:avLst/>
              <a:gdLst/>
              <a:ahLst/>
              <a:cxnLst/>
              <a:rect l="l" t="t" r="r" b="b"/>
              <a:pathLst>
                <a:path w="21590" h="21590">
                  <a:moveTo>
                    <a:pt x="16763" y="0"/>
                  </a:moveTo>
                  <a:lnTo>
                    <a:pt x="4825" y="0"/>
                  </a:lnTo>
                  <a:lnTo>
                    <a:pt x="0" y="4825"/>
                  </a:lnTo>
                  <a:lnTo>
                    <a:pt x="0" y="16763"/>
                  </a:lnTo>
                  <a:lnTo>
                    <a:pt x="4825"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125" name="object 125"/>
            <p:cNvSpPr/>
            <p:nvPr/>
          </p:nvSpPr>
          <p:spPr>
            <a:xfrm>
              <a:off x="9622416" y="5268023"/>
              <a:ext cx="12240" cy="12240"/>
            </a:xfrm>
            <a:custGeom>
              <a:avLst/>
              <a:gdLst/>
              <a:ahLst/>
              <a:cxnLst/>
              <a:rect l="l" t="t" r="r" b="b"/>
              <a:pathLst>
                <a:path w="21590" h="21590">
                  <a:moveTo>
                    <a:pt x="16763" y="0"/>
                  </a:moveTo>
                  <a:lnTo>
                    <a:pt x="4826" y="0"/>
                  </a:lnTo>
                  <a:lnTo>
                    <a:pt x="0" y="4826"/>
                  </a:lnTo>
                  <a:lnTo>
                    <a:pt x="0" y="16764"/>
                  </a:lnTo>
                  <a:lnTo>
                    <a:pt x="4826" y="21590"/>
                  </a:lnTo>
                  <a:lnTo>
                    <a:pt x="16763" y="21590"/>
                  </a:lnTo>
                  <a:lnTo>
                    <a:pt x="21590" y="16764"/>
                  </a:lnTo>
                  <a:lnTo>
                    <a:pt x="21590" y="4826"/>
                  </a:lnTo>
                  <a:lnTo>
                    <a:pt x="16763" y="0"/>
                  </a:lnTo>
                  <a:close/>
                </a:path>
              </a:pathLst>
            </a:custGeom>
            <a:solidFill>
              <a:srgbClr val="003A5C"/>
            </a:solidFill>
          </p:spPr>
          <p:txBody>
            <a:bodyPr wrap="square" lIns="0" tIns="0" rIns="0" bIns="0" rtlCol="0"/>
            <a:lstStyle/>
            <a:p>
              <a:endParaRPr sz="1020"/>
            </a:p>
          </p:txBody>
        </p:sp>
        <p:sp>
          <p:nvSpPr>
            <p:cNvPr id="126" name="object 126"/>
            <p:cNvSpPr/>
            <p:nvPr/>
          </p:nvSpPr>
          <p:spPr>
            <a:xfrm>
              <a:off x="9640991" y="5290848"/>
              <a:ext cx="12240" cy="12240"/>
            </a:xfrm>
            <a:custGeom>
              <a:avLst/>
              <a:gdLst/>
              <a:ahLst/>
              <a:cxnLst/>
              <a:rect l="l" t="t" r="r" b="b"/>
              <a:pathLst>
                <a:path w="21590" h="21590">
                  <a:moveTo>
                    <a:pt x="16764" y="0"/>
                  </a:moveTo>
                  <a:lnTo>
                    <a:pt x="4826" y="0"/>
                  </a:lnTo>
                  <a:lnTo>
                    <a:pt x="0" y="4825"/>
                  </a:lnTo>
                  <a:lnTo>
                    <a:pt x="0" y="16763"/>
                  </a:lnTo>
                  <a:lnTo>
                    <a:pt x="4826" y="21589"/>
                  </a:lnTo>
                  <a:lnTo>
                    <a:pt x="16764" y="21589"/>
                  </a:lnTo>
                  <a:lnTo>
                    <a:pt x="21590" y="16763"/>
                  </a:lnTo>
                  <a:lnTo>
                    <a:pt x="21590" y="4825"/>
                  </a:lnTo>
                  <a:lnTo>
                    <a:pt x="16764" y="0"/>
                  </a:lnTo>
                  <a:close/>
                </a:path>
              </a:pathLst>
            </a:custGeom>
            <a:solidFill>
              <a:srgbClr val="003A5C"/>
            </a:solidFill>
          </p:spPr>
          <p:txBody>
            <a:bodyPr wrap="square" lIns="0" tIns="0" rIns="0" bIns="0" rtlCol="0"/>
            <a:lstStyle/>
            <a:p>
              <a:endParaRPr sz="1020"/>
            </a:p>
          </p:txBody>
        </p:sp>
        <p:sp>
          <p:nvSpPr>
            <p:cNvPr id="127" name="object 127"/>
            <p:cNvSpPr/>
            <p:nvPr/>
          </p:nvSpPr>
          <p:spPr>
            <a:xfrm>
              <a:off x="9787872" y="5172695"/>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128" name="object 128"/>
            <p:cNvSpPr/>
            <p:nvPr/>
          </p:nvSpPr>
          <p:spPr>
            <a:xfrm>
              <a:off x="9787872" y="5190695"/>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129" name="object 129"/>
            <p:cNvSpPr/>
            <p:nvPr/>
          </p:nvSpPr>
          <p:spPr>
            <a:xfrm>
              <a:off x="9787872" y="5208768"/>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130" name="object 130"/>
            <p:cNvSpPr/>
            <p:nvPr/>
          </p:nvSpPr>
          <p:spPr>
            <a:xfrm>
              <a:off x="9868152" y="5262408"/>
              <a:ext cx="33840" cy="720"/>
            </a:xfrm>
            <a:custGeom>
              <a:avLst/>
              <a:gdLst/>
              <a:ahLst/>
              <a:cxnLst/>
              <a:rect l="l" t="t" r="r" b="b"/>
              <a:pathLst>
                <a:path w="59690" h="1270">
                  <a:moveTo>
                    <a:pt x="-9524" y="571"/>
                  </a:moveTo>
                  <a:lnTo>
                    <a:pt x="69087" y="571"/>
                  </a:lnTo>
                </a:path>
              </a:pathLst>
            </a:custGeom>
            <a:ln w="20193">
              <a:solidFill>
                <a:srgbClr val="003A5C"/>
              </a:solidFill>
            </a:ln>
          </p:spPr>
          <p:txBody>
            <a:bodyPr wrap="square" lIns="0" tIns="0" rIns="0" bIns="0" rtlCol="0"/>
            <a:lstStyle/>
            <a:p>
              <a:endParaRPr sz="1020"/>
            </a:p>
          </p:txBody>
        </p:sp>
        <p:sp>
          <p:nvSpPr>
            <p:cNvPr id="132" name="object 132"/>
            <p:cNvSpPr/>
            <p:nvPr/>
          </p:nvSpPr>
          <p:spPr>
            <a:xfrm>
              <a:off x="10032024" y="5232912"/>
              <a:ext cx="158760" cy="114840"/>
            </a:xfrm>
            <a:custGeom>
              <a:avLst/>
              <a:gdLst/>
              <a:ahLst/>
              <a:cxnLst/>
              <a:rect l="l" t="t" r="r" b="b"/>
              <a:pathLst>
                <a:path w="280034" h="202565">
                  <a:moveTo>
                    <a:pt x="181038" y="0"/>
                  </a:moveTo>
                  <a:lnTo>
                    <a:pt x="100411" y="0"/>
                  </a:lnTo>
                  <a:lnTo>
                    <a:pt x="89148" y="157"/>
                  </a:lnTo>
                  <a:lnTo>
                    <a:pt x="34802" y="22064"/>
                  </a:lnTo>
                  <a:lnTo>
                    <a:pt x="4321" y="68856"/>
                  </a:lnTo>
                  <a:lnTo>
                    <a:pt x="0" y="97853"/>
                  </a:lnTo>
                  <a:lnTo>
                    <a:pt x="0" y="196452"/>
                  </a:lnTo>
                  <a:lnTo>
                    <a:pt x="5972" y="202054"/>
                  </a:lnTo>
                  <a:lnTo>
                    <a:pt x="274358" y="202054"/>
                  </a:lnTo>
                  <a:lnTo>
                    <a:pt x="279957" y="196078"/>
                  </a:lnTo>
                  <a:lnTo>
                    <a:pt x="279957" y="97853"/>
                  </a:lnTo>
                  <a:lnTo>
                    <a:pt x="264046" y="43464"/>
                  </a:lnTo>
                  <a:lnTo>
                    <a:pt x="222099" y="6722"/>
                  </a:lnTo>
                  <a:lnTo>
                    <a:pt x="181038" y="0"/>
                  </a:lnTo>
                  <a:close/>
                </a:path>
              </a:pathLst>
            </a:custGeom>
            <a:solidFill>
              <a:srgbClr val="799099"/>
            </a:solidFill>
          </p:spPr>
          <p:txBody>
            <a:bodyPr wrap="square" lIns="0" tIns="0" rIns="0" bIns="0" rtlCol="0"/>
            <a:lstStyle/>
            <a:p>
              <a:endParaRPr sz="1020"/>
            </a:p>
          </p:txBody>
        </p:sp>
        <p:sp>
          <p:nvSpPr>
            <p:cNvPr id="133" name="object 133"/>
            <p:cNvSpPr/>
            <p:nvPr/>
          </p:nvSpPr>
          <p:spPr>
            <a:xfrm>
              <a:off x="10065037" y="5231218"/>
              <a:ext cx="125703" cy="116244"/>
            </a:xfrm>
            <a:prstGeom prst="rect">
              <a:avLst/>
            </a:prstGeom>
            <a:blipFill>
              <a:blip r:embed="rId23" cstate="print"/>
              <a:stretch>
                <a:fillRect/>
              </a:stretch>
            </a:blipFill>
          </p:spPr>
          <p:txBody>
            <a:bodyPr wrap="square" lIns="0" tIns="0" rIns="0" bIns="0" rtlCol="0"/>
            <a:lstStyle/>
            <a:p>
              <a:endParaRPr sz="1020"/>
            </a:p>
          </p:txBody>
        </p:sp>
        <p:sp>
          <p:nvSpPr>
            <p:cNvPr id="134" name="object 134"/>
            <p:cNvSpPr/>
            <p:nvPr/>
          </p:nvSpPr>
          <p:spPr>
            <a:xfrm>
              <a:off x="10058476" y="5072200"/>
              <a:ext cx="106868" cy="136785"/>
            </a:xfrm>
            <a:prstGeom prst="rect">
              <a:avLst/>
            </a:prstGeom>
            <a:blipFill>
              <a:blip r:embed="rId24" cstate="print"/>
              <a:stretch>
                <a:fillRect/>
              </a:stretch>
            </a:blipFill>
          </p:spPr>
          <p:txBody>
            <a:bodyPr wrap="square" lIns="0" tIns="0" rIns="0" bIns="0" rtlCol="0"/>
            <a:lstStyle/>
            <a:p>
              <a:endParaRPr sz="1020"/>
            </a:p>
          </p:txBody>
        </p:sp>
        <p:sp>
          <p:nvSpPr>
            <p:cNvPr id="186" name="object 186"/>
            <p:cNvSpPr txBox="1"/>
            <p:nvPr/>
          </p:nvSpPr>
          <p:spPr>
            <a:xfrm>
              <a:off x="9295319" y="4827564"/>
              <a:ext cx="929520" cy="111914"/>
            </a:xfrm>
            <a:prstGeom prst="rect">
              <a:avLst/>
            </a:prstGeom>
          </p:spPr>
          <p:txBody>
            <a:bodyPr vert="horz" wrap="square" lIns="0" tIns="7200" rIns="0" bIns="0" rtlCol="0">
              <a:spAutoFit/>
            </a:bodyPr>
            <a:lstStyle/>
            <a:p>
              <a:pPr marL="7200">
                <a:spcBef>
                  <a:spcPts val="57"/>
                </a:spcBef>
              </a:pPr>
              <a:r>
                <a:rPr sz="680" spc="-3" dirty="0">
                  <a:solidFill>
                    <a:srgbClr val="006FC0"/>
                  </a:solidFill>
                  <a:latin typeface="Calibri"/>
                  <a:cs typeface="Calibri"/>
                </a:rPr>
                <a:t>Security </a:t>
              </a:r>
              <a:r>
                <a:rPr sz="680" dirty="0">
                  <a:solidFill>
                    <a:srgbClr val="006FC0"/>
                  </a:solidFill>
                  <a:latin typeface="Calibri"/>
                  <a:cs typeface="Calibri"/>
                </a:rPr>
                <a:t>Operation</a:t>
              </a:r>
              <a:r>
                <a:rPr sz="680" spc="-37" dirty="0">
                  <a:solidFill>
                    <a:srgbClr val="006FC0"/>
                  </a:solidFill>
                  <a:latin typeface="Calibri"/>
                  <a:cs typeface="Calibri"/>
                </a:rPr>
                <a:t> </a:t>
              </a:r>
              <a:r>
                <a:rPr sz="680" spc="-3" dirty="0">
                  <a:solidFill>
                    <a:srgbClr val="006FC0"/>
                  </a:solidFill>
                  <a:latin typeface="Calibri"/>
                  <a:cs typeface="Calibri"/>
                </a:rPr>
                <a:t>Center</a:t>
              </a:r>
              <a:endParaRPr sz="680">
                <a:latin typeface="Calibri"/>
                <a:cs typeface="Calibri"/>
              </a:endParaRPr>
            </a:p>
          </p:txBody>
        </p:sp>
        <p:sp>
          <p:nvSpPr>
            <p:cNvPr id="187" name="object 187"/>
            <p:cNvSpPr txBox="1"/>
            <p:nvPr/>
          </p:nvSpPr>
          <p:spPr>
            <a:xfrm>
              <a:off x="9655320" y="4931640"/>
              <a:ext cx="209880" cy="111914"/>
            </a:xfrm>
            <a:prstGeom prst="rect">
              <a:avLst/>
            </a:prstGeom>
          </p:spPr>
          <p:txBody>
            <a:bodyPr vert="horz" wrap="square" lIns="0" tIns="7200" rIns="0" bIns="0" rtlCol="0">
              <a:spAutoFit/>
            </a:bodyPr>
            <a:lstStyle/>
            <a:p>
              <a:pPr marL="7200">
                <a:spcBef>
                  <a:spcPts val="57"/>
                </a:spcBef>
              </a:pPr>
              <a:r>
                <a:rPr sz="680" spc="-3" dirty="0">
                  <a:solidFill>
                    <a:srgbClr val="006FC0"/>
                  </a:solidFill>
                  <a:latin typeface="Calibri"/>
                  <a:cs typeface="Calibri"/>
                </a:rPr>
                <a:t>(</a:t>
              </a:r>
              <a:r>
                <a:rPr sz="680" spc="-17" dirty="0">
                  <a:solidFill>
                    <a:srgbClr val="006FC0"/>
                  </a:solidFill>
                  <a:latin typeface="Calibri"/>
                  <a:cs typeface="Calibri"/>
                </a:rPr>
                <a:t>S</a:t>
              </a:r>
              <a:r>
                <a:rPr sz="680" spc="17" dirty="0">
                  <a:solidFill>
                    <a:srgbClr val="006FC0"/>
                  </a:solidFill>
                  <a:latin typeface="Calibri"/>
                  <a:cs typeface="Calibri"/>
                </a:rPr>
                <a:t>O</a:t>
              </a:r>
              <a:r>
                <a:rPr sz="680" spc="-3" dirty="0">
                  <a:solidFill>
                    <a:srgbClr val="006FC0"/>
                  </a:solidFill>
                  <a:latin typeface="Calibri"/>
                  <a:cs typeface="Calibri"/>
                </a:rPr>
                <a:t>C</a:t>
              </a:r>
              <a:r>
                <a:rPr sz="680" dirty="0">
                  <a:solidFill>
                    <a:srgbClr val="006FC0"/>
                  </a:solidFill>
                  <a:latin typeface="Calibri"/>
                  <a:cs typeface="Calibri"/>
                </a:rPr>
                <a:t>)</a:t>
              </a:r>
              <a:endParaRPr sz="680">
                <a:latin typeface="Calibri"/>
                <a:cs typeface="Calibri"/>
              </a:endParaRPr>
            </a:p>
          </p:txBody>
        </p:sp>
      </p:grpSp>
      <p:sp>
        <p:nvSpPr>
          <p:cNvPr id="188" name="object 188"/>
          <p:cNvSpPr txBox="1"/>
          <p:nvPr/>
        </p:nvSpPr>
        <p:spPr>
          <a:xfrm>
            <a:off x="4832231" y="481773"/>
            <a:ext cx="1470960" cy="216687"/>
          </a:xfrm>
          <a:prstGeom prst="rect">
            <a:avLst/>
          </a:prstGeom>
        </p:spPr>
        <p:txBody>
          <a:bodyPr vert="horz" wrap="square" lIns="0" tIns="7200" rIns="0" bIns="0" rtlCol="0">
            <a:spAutoFit/>
          </a:bodyPr>
          <a:lstStyle/>
          <a:p>
            <a:pPr marL="7200">
              <a:spcBef>
                <a:spcPts val="57"/>
              </a:spcBef>
            </a:pPr>
            <a:r>
              <a:rPr sz="1361" spc="-3" dirty="0">
                <a:latin typeface="Calibri"/>
                <a:cs typeface="Calibri"/>
              </a:rPr>
              <a:t>Azure Cloud</a:t>
            </a:r>
            <a:r>
              <a:rPr sz="1361" spc="-37" dirty="0">
                <a:latin typeface="Calibri"/>
                <a:cs typeface="Calibri"/>
              </a:rPr>
              <a:t> </a:t>
            </a:r>
            <a:r>
              <a:rPr sz="1361" spc="-3" dirty="0">
                <a:latin typeface="Calibri"/>
                <a:cs typeface="Calibri"/>
              </a:rPr>
              <a:t>Services</a:t>
            </a:r>
            <a:endParaRPr sz="1361">
              <a:latin typeface="Calibri"/>
              <a:cs typeface="Calibri"/>
            </a:endParaRPr>
          </a:p>
        </p:txBody>
      </p:sp>
      <p:sp>
        <p:nvSpPr>
          <p:cNvPr id="189" name="object 189"/>
          <p:cNvSpPr/>
          <p:nvPr/>
        </p:nvSpPr>
        <p:spPr>
          <a:xfrm>
            <a:off x="4303752" y="435296"/>
            <a:ext cx="452160" cy="349200"/>
          </a:xfrm>
          <a:custGeom>
            <a:avLst/>
            <a:gdLst/>
            <a:ahLst/>
            <a:cxnLst/>
            <a:rect l="l" t="t" r="r" b="b"/>
            <a:pathLst>
              <a:path w="797559" h="615950">
                <a:moveTo>
                  <a:pt x="466216" y="42291"/>
                </a:moveTo>
                <a:lnTo>
                  <a:pt x="465200" y="42291"/>
                </a:lnTo>
                <a:lnTo>
                  <a:pt x="463931" y="43179"/>
                </a:lnTo>
                <a:lnTo>
                  <a:pt x="413765" y="180848"/>
                </a:lnTo>
                <a:lnTo>
                  <a:pt x="391058" y="243808"/>
                </a:lnTo>
                <a:lnTo>
                  <a:pt x="376221" y="285908"/>
                </a:lnTo>
                <a:lnTo>
                  <a:pt x="366395" y="318388"/>
                </a:lnTo>
                <a:lnTo>
                  <a:pt x="371596" y="325112"/>
                </a:lnTo>
                <a:lnTo>
                  <a:pt x="384571" y="341026"/>
                </a:lnTo>
                <a:lnTo>
                  <a:pt x="403381" y="363751"/>
                </a:lnTo>
                <a:lnTo>
                  <a:pt x="536654" y="523208"/>
                </a:lnTo>
                <a:lnTo>
                  <a:pt x="553154" y="543889"/>
                </a:lnTo>
                <a:lnTo>
                  <a:pt x="555878" y="549021"/>
                </a:lnTo>
                <a:lnTo>
                  <a:pt x="541379" y="552082"/>
                </a:lnTo>
                <a:lnTo>
                  <a:pt x="213731" y="611161"/>
                </a:lnTo>
                <a:lnTo>
                  <a:pt x="199136" y="614172"/>
                </a:lnTo>
                <a:lnTo>
                  <a:pt x="208566" y="614647"/>
                </a:lnTo>
                <a:lnTo>
                  <a:pt x="236605" y="615051"/>
                </a:lnTo>
                <a:lnTo>
                  <a:pt x="496824" y="615823"/>
                </a:lnTo>
                <a:lnTo>
                  <a:pt x="786075" y="614794"/>
                </a:lnTo>
                <a:lnTo>
                  <a:pt x="797052" y="614426"/>
                </a:lnTo>
                <a:lnTo>
                  <a:pt x="791744" y="604416"/>
                </a:lnTo>
                <a:lnTo>
                  <a:pt x="759570" y="547661"/>
                </a:lnTo>
                <a:lnTo>
                  <a:pt x="613947" y="294760"/>
                </a:lnTo>
                <a:lnTo>
                  <a:pt x="512069" y="119400"/>
                </a:lnTo>
                <a:lnTo>
                  <a:pt x="488164" y="78634"/>
                </a:lnTo>
                <a:lnTo>
                  <a:pt x="472281" y="51895"/>
                </a:lnTo>
                <a:lnTo>
                  <a:pt x="466216" y="42291"/>
                </a:lnTo>
                <a:close/>
              </a:path>
              <a:path w="797559" h="615950">
                <a:moveTo>
                  <a:pt x="434721" y="0"/>
                </a:moveTo>
                <a:lnTo>
                  <a:pt x="433450" y="0"/>
                </a:lnTo>
                <a:lnTo>
                  <a:pt x="423544" y="7713"/>
                </a:lnTo>
                <a:lnTo>
                  <a:pt x="200787" y="193801"/>
                </a:lnTo>
                <a:lnTo>
                  <a:pt x="18414" y="509777"/>
                </a:lnTo>
                <a:lnTo>
                  <a:pt x="0" y="546226"/>
                </a:lnTo>
                <a:lnTo>
                  <a:pt x="3405" y="547661"/>
                </a:lnTo>
                <a:lnTo>
                  <a:pt x="15811" y="548465"/>
                </a:lnTo>
                <a:lnTo>
                  <a:pt x="42505" y="548816"/>
                </a:lnTo>
                <a:lnTo>
                  <a:pt x="88773" y="548894"/>
                </a:lnTo>
                <a:lnTo>
                  <a:pt x="131016" y="548788"/>
                </a:lnTo>
                <a:lnTo>
                  <a:pt x="173783" y="547768"/>
                </a:lnTo>
                <a:lnTo>
                  <a:pt x="198676" y="506991"/>
                </a:lnTo>
                <a:lnTo>
                  <a:pt x="274481" y="346343"/>
                </a:lnTo>
                <a:lnTo>
                  <a:pt x="366178" y="150692"/>
                </a:lnTo>
                <a:lnTo>
                  <a:pt x="413654" y="48718"/>
                </a:lnTo>
                <a:lnTo>
                  <a:pt x="434466" y="3048"/>
                </a:lnTo>
                <a:lnTo>
                  <a:pt x="435101" y="1143"/>
                </a:lnTo>
                <a:lnTo>
                  <a:pt x="434721" y="0"/>
                </a:lnTo>
                <a:close/>
              </a:path>
            </a:pathLst>
          </a:custGeom>
          <a:solidFill>
            <a:srgbClr val="1F75B8"/>
          </a:solidFill>
        </p:spPr>
        <p:txBody>
          <a:bodyPr wrap="square" lIns="0" tIns="0" rIns="0" bIns="0" rtlCol="0"/>
          <a:lstStyle/>
          <a:p>
            <a:endParaRPr sz="1020"/>
          </a:p>
        </p:txBody>
      </p:sp>
      <p:sp>
        <p:nvSpPr>
          <p:cNvPr id="191" name="object 191"/>
          <p:cNvSpPr/>
          <p:nvPr/>
        </p:nvSpPr>
        <p:spPr>
          <a:xfrm>
            <a:off x="8575987" y="4889946"/>
            <a:ext cx="150480" cy="128879"/>
          </a:xfrm>
          <a:custGeom>
            <a:avLst/>
            <a:gdLst/>
            <a:ahLst/>
            <a:cxnLst/>
            <a:rect l="l" t="t" r="r" b="b"/>
            <a:pathLst>
              <a:path w="265430" h="227329">
                <a:moveTo>
                  <a:pt x="132210" y="0"/>
                </a:moveTo>
                <a:lnTo>
                  <a:pt x="59106" y="101457"/>
                </a:lnTo>
                <a:lnTo>
                  <a:pt x="3353" y="197596"/>
                </a:lnTo>
                <a:lnTo>
                  <a:pt x="0" y="208595"/>
                </a:lnTo>
                <a:lnTo>
                  <a:pt x="2623" y="218059"/>
                </a:lnTo>
                <a:lnTo>
                  <a:pt x="10247" y="224688"/>
                </a:lnTo>
                <a:lnTo>
                  <a:pt x="21895" y="227187"/>
                </a:lnTo>
                <a:lnTo>
                  <a:pt x="243256" y="227187"/>
                </a:lnTo>
                <a:lnTo>
                  <a:pt x="255226" y="224331"/>
                </a:lnTo>
                <a:lnTo>
                  <a:pt x="262814" y="217582"/>
                </a:lnTo>
                <a:lnTo>
                  <a:pt x="265259" y="208238"/>
                </a:lnTo>
                <a:lnTo>
                  <a:pt x="261798" y="197596"/>
                </a:lnTo>
                <a:lnTo>
                  <a:pt x="259690" y="194167"/>
                </a:lnTo>
                <a:lnTo>
                  <a:pt x="122225" y="194167"/>
                </a:lnTo>
                <a:lnTo>
                  <a:pt x="115367" y="186674"/>
                </a:lnTo>
                <a:lnTo>
                  <a:pt x="115367" y="166735"/>
                </a:lnTo>
                <a:lnTo>
                  <a:pt x="122225" y="159877"/>
                </a:lnTo>
                <a:lnTo>
                  <a:pt x="238607" y="159877"/>
                </a:lnTo>
                <a:lnTo>
                  <a:pt x="229315" y="144764"/>
                </a:lnTo>
                <a:lnTo>
                  <a:pt x="122225" y="144764"/>
                </a:lnTo>
                <a:lnTo>
                  <a:pt x="118161" y="64373"/>
                </a:lnTo>
                <a:lnTo>
                  <a:pt x="180982" y="64373"/>
                </a:lnTo>
                <a:lnTo>
                  <a:pt x="149784" y="11414"/>
                </a:lnTo>
                <a:lnTo>
                  <a:pt x="141753" y="2903"/>
                </a:lnTo>
                <a:lnTo>
                  <a:pt x="132210" y="0"/>
                </a:lnTo>
                <a:close/>
              </a:path>
              <a:path w="265430" h="227329">
                <a:moveTo>
                  <a:pt x="238607" y="159877"/>
                </a:moveTo>
                <a:lnTo>
                  <a:pt x="142926" y="159877"/>
                </a:lnTo>
                <a:lnTo>
                  <a:pt x="149022" y="166735"/>
                </a:lnTo>
                <a:lnTo>
                  <a:pt x="149784" y="177022"/>
                </a:lnTo>
                <a:lnTo>
                  <a:pt x="149784" y="186674"/>
                </a:lnTo>
                <a:lnTo>
                  <a:pt x="142926" y="194167"/>
                </a:lnTo>
                <a:lnTo>
                  <a:pt x="259690" y="194167"/>
                </a:lnTo>
                <a:lnTo>
                  <a:pt x="238607" y="159877"/>
                </a:lnTo>
                <a:close/>
              </a:path>
              <a:path w="265430" h="227329">
                <a:moveTo>
                  <a:pt x="180982" y="64373"/>
                </a:moveTo>
                <a:lnTo>
                  <a:pt x="147752" y="64373"/>
                </a:lnTo>
                <a:lnTo>
                  <a:pt x="143561" y="144764"/>
                </a:lnTo>
                <a:lnTo>
                  <a:pt x="229315" y="144764"/>
                </a:lnTo>
                <a:lnTo>
                  <a:pt x="206045" y="106918"/>
                </a:lnTo>
                <a:lnTo>
                  <a:pt x="180982" y="64373"/>
                </a:lnTo>
                <a:close/>
              </a:path>
            </a:pathLst>
          </a:custGeom>
          <a:solidFill>
            <a:srgbClr val="C00000"/>
          </a:solidFill>
        </p:spPr>
        <p:txBody>
          <a:bodyPr wrap="square" lIns="0" tIns="0" rIns="0" bIns="0" rtlCol="0"/>
          <a:lstStyle/>
          <a:p>
            <a:endParaRPr sz="1020"/>
          </a:p>
        </p:txBody>
      </p:sp>
      <p:sp>
        <p:nvSpPr>
          <p:cNvPr id="192" name="object 192"/>
          <p:cNvSpPr/>
          <p:nvPr/>
        </p:nvSpPr>
        <p:spPr>
          <a:xfrm>
            <a:off x="8013984" y="4888496"/>
            <a:ext cx="178200" cy="126720"/>
          </a:xfrm>
          <a:custGeom>
            <a:avLst/>
            <a:gdLst/>
            <a:ahLst/>
            <a:cxnLst/>
            <a:rect l="l" t="t" r="r" b="b"/>
            <a:pathLst>
              <a:path w="314325" h="223520">
                <a:moveTo>
                  <a:pt x="307085" y="0"/>
                </a:moveTo>
                <a:lnTo>
                  <a:pt x="7366" y="0"/>
                </a:lnTo>
                <a:lnTo>
                  <a:pt x="4952" y="1015"/>
                </a:lnTo>
                <a:lnTo>
                  <a:pt x="0" y="218439"/>
                </a:lnTo>
                <a:lnTo>
                  <a:pt x="4445" y="223012"/>
                </a:lnTo>
                <a:lnTo>
                  <a:pt x="9905" y="223138"/>
                </a:lnTo>
                <a:lnTo>
                  <a:pt x="304419" y="223138"/>
                </a:lnTo>
                <a:lnTo>
                  <a:pt x="310006" y="223012"/>
                </a:lnTo>
                <a:lnTo>
                  <a:pt x="314325" y="218439"/>
                </a:lnTo>
                <a:lnTo>
                  <a:pt x="314198" y="8381"/>
                </a:lnTo>
                <a:lnTo>
                  <a:pt x="313817" y="7492"/>
                </a:lnTo>
                <a:lnTo>
                  <a:pt x="313435" y="5841"/>
                </a:lnTo>
                <a:lnTo>
                  <a:pt x="312674" y="4317"/>
                </a:lnTo>
                <a:lnTo>
                  <a:pt x="311403" y="3048"/>
                </a:lnTo>
                <a:lnTo>
                  <a:pt x="309625" y="1142"/>
                </a:lnTo>
                <a:lnTo>
                  <a:pt x="307085" y="0"/>
                </a:lnTo>
                <a:close/>
              </a:path>
            </a:pathLst>
          </a:custGeom>
          <a:solidFill>
            <a:srgbClr val="FFFFFF"/>
          </a:solidFill>
        </p:spPr>
        <p:txBody>
          <a:bodyPr wrap="square" lIns="0" tIns="0" rIns="0" bIns="0" rtlCol="0"/>
          <a:lstStyle/>
          <a:p>
            <a:endParaRPr sz="1020"/>
          </a:p>
        </p:txBody>
      </p:sp>
      <p:sp>
        <p:nvSpPr>
          <p:cNvPr id="193" name="object 193"/>
          <p:cNvSpPr/>
          <p:nvPr/>
        </p:nvSpPr>
        <p:spPr>
          <a:xfrm>
            <a:off x="8181816" y="4888641"/>
            <a:ext cx="0" cy="126360"/>
          </a:xfrm>
          <a:custGeom>
            <a:avLst/>
            <a:gdLst/>
            <a:ahLst/>
            <a:cxnLst/>
            <a:rect l="l" t="t" r="r" b="b"/>
            <a:pathLst>
              <a:path h="222884">
                <a:moveTo>
                  <a:pt x="0" y="0"/>
                </a:moveTo>
                <a:lnTo>
                  <a:pt x="0" y="222885"/>
                </a:lnTo>
              </a:path>
            </a:pathLst>
          </a:custGeom>
          <a:ln w="36575">
            <a:solidFill>
              <a:srgbClr val="E4E4E4"/>
            </a:solidFill>
          </a:ln>
        </p:spPr>
        <p:txBody>
          <a:bodyPr wrap="square" lIns="0" tIns="0" rIns="0" bIns="0" rtlCol="0"/>
          <a:lstStyle/>
          <a:p>
            <a:endParaRPr sz="1020"/>
          </a:p>
        </p:txBody>
      </p:sp>
      <p:sp>
        <p:nvSpPr>
          <p:cNvPr id="194" name="object 194"/>
          <p:cNvSpPr/>
          <p:nvPr/>
        </p:nvSpPr>
        <p:spPr>
          <a:xfrm>
            <a:off x="8024388" y="4888641"/>
            <a:ext cx="0" cy="126360"/>
          </a:xfrm>
          <a:custGeom>
            <a:avLst/>
            <a:gdLst/>
            <a:ahLst/>
            <a:cxnLst/>
            <a:rect l="l" t="t" r="r" b="b"/>
            <a:pathLst>
              <a:path h="222884">
                <a:moveTo>
                  <a:pt x="0" y="0"/>
                </a:moveTo>
                <a:lnTo>
                  <a:pt x="0" y="222885"/>
                </a:lnTo>
              </a:path>
            </a:pathLst>
          </a:custGeom>
          <a:ln w="36702">
            <a:solidFill>
              <a:srgbClr val="E4E4E4"/>
            </a:solidFill>
          </a:ln>
        </p:spPr>
        <p:txBody>
          <a:bodyPr wrap="square" lIns="0" tIns="0" rIns="0" bIns="0" rtlCol="0"/>
          <a:lstStyle/>
          <a:p>
            <a:endParaRPr sz="1020"/>
          </a:p>
        </p:txBody>
      </p:sp>
      <p:sp>
        <p:nvSpPr>
          <p:cNvPr id="195" name="object 195"/>
          <p:cNvSpPr/>
          <p:nvPr/>
        </p:nvSpPr>
        <p:spPr>
          <a:xfrm>
            <a:off x="8016144" y="4890081"/>
            <a:ext cx="172440" cy="52200"/>
          </a:xfrm>
          <a:custGeom>
            <a:avLst/>
            <a:gdLst/>
            <a:ahLst/>
            <a:cxnLst/>
            <a:rect l="l" t="t" r="r" b="b"/>
            <a:pathLst>
              <a:path w="304165" h="92075">
                <a:moveTo>
                  <a:pt x="304038" y="0"/>
                </a:moveTo>
                <a:lnTo>
                  <a:pt x="0" y="0"/>
                </a:lnTo>
                <a:lnTo>
                  <a:pt x="153416" y="91566"/>
                </a:lnTo>
                <a:lnTo>
                  <a:pt x="304038" y="0"/>
                </a:lnTo>
                <a:close/>
              </a:path>
            </a:pathLst>
          </a:custGeom>
          <a:solidFill>
            <a:srgbClr val="54D2F6"/>
          </a:solidFill>
        </p:spPr>
        <p:txBody>
          <a:bodyPr wrap="square" lIns="0" tIns="0" rIns="0" bIns="0" rtlCol="0"/>
          <a:lstStyle/>
          <a:p>
            <a:endParaRPr sz="1020"/>
          </a:p>
        </p:txBody>
      </p:sp>
      <p:sp>
        <p:nvSpPr>
          <p:cNvPr id="196" name="object 196"/>
          <p:cNvSpPr/>
          <p:nvPr/>
        </p:nvSpPr>
        <p:spPr>
          <a:xfrm>
            <a:off x="8014056" y="4890081"/>
            <a:ext cx="178200" cy="124560"/>
          </a:xfrm>
          <a:custGeom>
            <a:avLst/>
            <a:gdLst/>
            <a:ahLst/>
            <a:cxnLst/>
            <a:rect l="l" t="t" r="r" b="b"/>
            <a:pathLst>
              <a:path w="314325" h="219709">
                <a:moveTo>
                  <a:pt x="314198" y="10032"/>
                </a:moveTo>
                <a:lnTo>
                  <a:pt x="314198" y="209168"/>
                </a:lnTo>
                <a:lnTo>
                  <a:pt x="314198" y="214629"/>
                </a:lnTo>
                <a:lnTo>
                  <a:pt x="309752" y="219201"/>
                </a:lnTo>
                <a:lnTo>
                  <a:pt x="304292" y="219201"/>
                </a:lnTo>
                <a:lnTo>
                  <a:pt x="9778" y="219201"/>
                </a:lnTo>
                <a:lnTo>
                  <a:pt x="4318" y="219201"/>
                </a:lnTo>
                <a:lnTo>
                  <a:pt x="0" y="214629"/>
                </a:lnTo>
                <a:lnTo>
                  <a:pt x="0" y="209168"/>
                </a:lnTo>
                <a:lnTo>
                  <a:pt x="0" y="10032"/>
                </a:lnTo>
                <a:lnTo>
                  <a:pt x="0" y="9016"/>
                </a:lnTo>
                <a:lnTo>
                  <a:pt x="126" y="8000"/>
                </a:lnTo>
                <a:lnTo>
                  <a:pt x="380" y="7111"/>
                </a:lnTo>
                <a:lnTo>
                  <a:pt x="1777" y="3047"/>
                </a:lnTo>
                <a:lnTo>
                  <a:pt x="5461" y="126"/>
                </a:lnTo>
                <a:lnTo>
                  <a:pt x="9778" y="0"/>
                </a:lnTo>
                <a:lnTo>
                  <a:pt x="304292" y="0"/>
                </a:lnTo>
                <a:lnTo>
                  <a:pt x="306958" y="0"/>
                </a:lnTo>
                <a:lnTo>
                  <a:pt x="309499" y="1142"/>
                </a:lnTo>
                <a:lnTo>
                  <a:pt x="311276" y="3174"/>
                </a:lnTo>
                <a:lnTo>
                  <a:pt x="312547" y="4317"/>
                </a:lnTo>
                <a:lnTo>
                  <a:pt x="313308" y="5841"/>
                </a:lnTo>
                <a:lnTo>
                  <a:pt x="313690" y="7492"/>
                </a:lnTo>
                <a:lnTo>
                  <a:pt x="314071" y="8254"/>
                </a:lnTo>
                <a:lnTo>
                  <a:pt x="314198" y="9143"/>
                </a:lnTo>
                <a:lnTo>
                  <a:pt x="314198" y="10032"/>
                </a:lnTo>
                <a:close/>
              </a:path>
            </a:pathLst>
          </a:custGeom>
          <a:ln w="19050">
            <a:solidFill>
              <a:srgbClr val="546A89"/>
            </a:solidFill>
          </a:ln>
        </p:spPr>
        <p:txBody>
          <a:bodyPr wrap="square" lIns="0" tIns="0" rIns="0" bIns="0" rtlCol="0"/>
          <a:lstStyle/>
          <a:p>
            <a:endParaRPr sz="1020"/>
          </a:p>
        </p:txBody>
      </p:sp>
      <p:sp>
        <p:nvSpPr>
          <p:cNvPr id="197" name="object 197"/>
          <p:cNvSpPr/>
          <p:nvPr/>
        </p:nvSpPr>
        <p:spPr>
          <a:xfrm>
            <a:off x="8016936" y="4890296"/>
            <a:ext cx="172440" cy="51840"/>
          </a:xfrm>
          <a:custGeom>
            <a:avLst/>
            <a:gdLst/>
            <a:ahLst/>
            <a:cxnLst/>
            <a:rect l="l" t="t" r="r" b="b"/>
            <a:pathLst>
              <a:path w="304165" h="91440">
                <a:moveTo>
                  <a:pt x="0" y="0"/>
                </a:moveTo>
                <a:lnTo>
                  <a:pt x="152019" y="91186"/>
                </a:lnTo>
                <a:lnTo>
                  <a:pt x="304038" y="0"/>
                </a:lnTo>
              </a:path>
            </a:pathLst>
          </a:custGeom>
          <a:ln w="19050">
            <a:solidFill>
              <a:srgbClr val="546A89"/>
            </a:solidFill>
          </a:ln>
        </p:spPr>
        <p:txBody>
          <a:bodyPr wrap="square" lIns="0" tIns="0" rIns="0" bIns="0" rtlCol="0"/>
          <a:lstStyle/>
          <a:p>
            <a:endParaRPr sz="1020"/>
          </a:p>
        </p:txBody>
      </p:sp>
      <p:sp>
        <p:nvSpPr>
          <p:cNvPr id="198" name="object 198"/>
          <p:cNvSpPr/>
          <p:nvPr/>
        </p:nvSpPr>
        <p:spPr>
          <a:xfrm>
            <a:off x="7973448" y="4861138"/>
            <a:ext cx="85320" cy="86111"/>
          </a:xfrm>
          <a:prstGeom prst="rect">
            <a:avLst/>
          </a:prstGeom>
          <a:blipFill>
            <a:blip r:embed="rId25" cstate="print"/>
            <a:stretch>
              <a:fillRect/>
            </a:stretch>
          </a:blipFill>
        </p:spPr>
        <p:txBody>
          <a:bodyPr wrap="square" lIns="0" tIns="0" rIns="0" bIns="0" rtlCol="0"/>
          <a:lstStyle/>
          <a:p>
            <a:endParaRPr sz="1020"/>
          </a:p>
        </p:txBody>
      </p:sp>
      <p:sp>
        <p:nvSpPr>
          <p:cNvPr id="199" name="object 199"/>
          <p:cNvSpPr/>
          <p:nvPr/>
        </p:nvSpPr>
        <p:spPr>
          <a:xfrm>
            <a:off x="8319985" y="4887057"/>
            <a:ext cx="102527" cy="134423"/>
          </a:xfrm>
          <a:prstGeom prst="rect">
            <a:avLst/>
          </a:prstGeom>
          <a:blipFill>
            <a:blip r:embed="rId26" cstate="print"/>
            <a:stretch>
              <a:fillRect/>
            </a:stretch>
          </a:blipFill>
        </p:spPr>
        <p:txBody>
          <a:bodyPr wrap="square" lIns="0" tIns="0" rIns="0" bIns="0" rtlCol="0"/>
          <a:lstStyle/>
          <a:p>
            <a:endParaRPr sz="1020"/>
          </a:p>
        </p:txBody>
      </p:sp>
      <p:sp>
        <p:nvSpPr>
          <p:cNvPr id="200" name="object 200"/>
          <p:cNvSpPr/>
          <p:nvPr/>
        </p:nvSpPr>
        <p:spPr>
          <a:xfrm>
            <a:off x="7750677" y="5117947"/>
            <a:ext cx="955800" cy="274320"/>
          </a:xfrm>
          <a:custGeom>
            <a:avLst/>
            <a:gdLst/>
            <a:ahLst/>
            <a:cxnLst/>
            <a:rect l="l" t="t" r="r" b="b"/>
            <a:pathLst>
              <a:path w="1685925" h="254000">
                <a:moveTo>
                  <a:pt x="0" y="253999"/>
                </a:moveTo>
                <a:lnTo>
                  <a:pt x="1685925" y="253999"/>
                </a:lnTo>
                <a:lnTo>
                  <a:pt x="1685925" y="0"/>
                </a:lnTo>
                <a:lnTo>
                  <a:pt x="0" y="0"/>
                </a:lnTo>
                <a:lnTo>
                  <a:pt x="0" y="253999"/>
                </a:lnTo>
                <a:close/>
              </a:path>
            </a:pathLst>
          </a:custGeom>
          <a:noFill/>
        </p:spPr>
        <p:txBody>
          <a:bodyPr wrap="square" lIns="0" tIns="0" rIns="0" bIns="0" rtlCol="0"/>
          <a:lstStyle/>
          <a:p>
            <a:endParaRPr sz="1020"/>
          </a:p>
        </p:txBody>
      </p:sp>
      <p:sp>
        <p:nvSpPr>
          <p:cNvPr id="201" name="object 201"/>
          <p:cNvSpPr txBox="1"/>
          <p:nvPr/>
        </p:nvSpPr>
        <p:spPr>
          <a:xfrm>
            <a:off x="7872137" y="5139328"/>
            <a:ext cx="735120" cy="193754"/>
          </a:xfrm>
          <a:prstGeom prst="rect">
            <a:avLst/>
          </a:prstGeom>
        </p:spPr>
        <p:txBody>
          <a:bodyPr vert="horz" wrap="square" lIns="0" tIns="9000" rIns="0" bIns="0" rtlCol="0">
            <a:spAutoFit/>
          </a:bodyPr>
          <a:lstStyle/>
          <a:p>
            <a:pPr marL="7200">
              <a:spcBef>
                <a:spcPts val="71"/>
              </a:spcBef>
            </a:pPr>
            <a:r>
              <a:rPr sz="600" spc="11" dirty="0">
                <a:latin typeface="Calibri"/>
                <a:cs typeface="Calibri"/>
              </a:rPr>
              <a:t>Alerts </a:t>
            </a:r>
            <a:r>
              <a:rPr sz="600" spc="3" dirty="0">
                <a:latin typeface="Calibri"/>
                <a:cs typeface="Calibri"/>
              </a:rPr>
              <a:t>/ </a:t>
            </a:r>
            <a:r>
              <a:rPr sz="600" spc="9" dirty="0">
                <a:latin typeface="Calibri"/>
                <a:cs typeface="Calibri"/>
              </a:rPr>
              <a:t>Reports </a:t>
            </a:r>
            <a:r>
              <a:rPr sz="600" spc="3" dirty="0">
                <a:latin typeface="Calibri"/>
                <a:cs typeface="Calibri"/>
              </a:rPr>
              <a:t>/</a:t>
            </a:r>
            <a:r>
              <a:rPr sz="600" spc="-17" dirty="0">
                <a:latin typeface="Calibri"/>
                <a:cs typeface="Calibri"/>
              </a:rPr>
              <a:t> </a:t>
            </a:r>
            <a:r>
              <a:rPr sz="600" spc="6" dirty="0">
                <a:latin typeface="Calibri"/>
                <a:cs typeface="Calibri"/>
              </a:rPr>
              <a:t>Tickets</a:t>
            </a:r>
            <a:endParaRPr sz="600" dirty="0">
              <a:latin typeface="Calibri"/>
              <a:cs typeface="Calibri"/>
            </a:endParaRPr>
          </a:p>
        </p:txBody>
      </p:sp>
      <p:sp>
        <p:nvSpPr>
          <p:cNvPr id="259" name="object 259"/>
          <p:cNvSpPr/>
          <p:nvPr/>
        </p:nvSpPr>
        <p:spPr>
          <a:xfrm>
            <a:off x="3311448" y="2120169"/>
            <a:ext cx="4077000" cy="772200"/>
          </a:xfrm>
          <a:prstGeom prst="rect">
            <a:avLst/>
          </a:prstGeom>
          <a:blipFill>
            <a:blip r:embed="rId27" cstate="print"/>
            <a:stretch>
              <a:fillRect/>
            </a:stretch>
          </a:blipFill>
        </p:spPr>
        <p:txBody>
          <a:bodyPr wrap="square" lIns="0" tIns="0" rIns="0" bIns="0" rtlCol="0"/>
          <a:lstStyle/>
          <a:p>
            <a:endParaRPr sz="1020"/>
          </a:p>
        </p:txBody>
      </p:sp>
      <p:sp>
        <p:nvSpPr>
          <p:cNvPr id="260" name="object 260"/>
          <p:cNvSpPr/>
          <p:nvPr/>
        </p:nvSpPr>
        <p:spPr>
          <a:xfrm>
            <a:off x="3332401" y="2143353"/>
            <a:ext cx="4005359" cy="696600"/>
          </a:xfrm>
          <a:prstGeom prst="rect">
            <a:avLst/>
          </a:prstGeom>
          <a:blipFill>
            <a:blip r:embed="rId28" cstate="print"/>
            <a:stretch>
              <a:fillRect/>
            </a:stretch>
          </a:blipFill>
        </p:spPr>
        <p:txBody>
          <a:bodyPr wrap="square" lIns="0" tIns="0" rIns="0" bIns="0" rtlCol="0"/>
          <a:lstStyle/>
          <a:p>
            <a:endParaRPr sz="1020"/>
          </a:p>
        </p:txBody>
      </p:sp>
      <p:sp>
        <p:nvSpPr>
          <p:cNvPr id="261" name="object 261"/>
          <p:cNvSpPr txBox="1"/>
          <p:nvPr/>
        </p:nvSpPr>
        <p:spPr>
          <a:xfrm>
            <a:off x="4693352" y="2158329"/>
            <a:ext cx="1697040" cy="535076"/>
          </a:xfrm>
          <a:prstGeom prst="rect">
            <a:avLst/>
          </a:prstGeom>
        </p:spPr>
        <p:txBody>
          <a:bodyPr vert="horz" wrap="square" lIns="0" tIns="125279" rIns="0" bIns="0" rtlCol="0">
            <a:spAutoFit/>
          </a:bodyPr>
          <a:lstStyle/>
          <a:p>
            <a:pPr marR="4680" algn="ctr">
              <a:spcBef>
                <a:spcPts val="986"/>
              </a:spcBef>
            </a:pPr>
            <a:r>
              <a:rPr sz="1361" spc="-3" dirty="0">
                <a:solidFill>
                  <a:srgbClr val="F1F1F1"/>
                </a:solidFill>
                <a:latin typeface="Calibri"/>
                <a:cs typeface="Calibri"/>
              </a:rPr>
              <a:t>Azure Security</a:t>
            </a:r>
            <a:r>
              <a:rPr sz="1361" spc="-20" dirty="0">
                <a:solidFill>
                  <a:srgbClr val="F1F1F1"/>
                </a:solidFill>
                <a:latin typeface="Calibri"/>
                <a:cs typeface="Calibri"/>
              </a:rPr>
              <a:t> </a:t>
            </a:r>
            <a:r>
              <a:rPr sz="1361" dirty="0">
                <a:solidFill>
                  <a:srgbClr val="F1F1F1"/>
                </a:solidFill>
                <a:latin typeface="Calibri"/>
                <a:cs typeface="Calibri"/>
              </a:rPr>
              <a:t>Center</a:t>
            </a:r>
            <a:endParaRPr sz="1361" dirty="0">
              <a:latin typeface="Calibri"/>
              <a:cs typeface="Calibri"/>
            </a:endParaRPr>
          </a:p>
          <a:p>
            <a:pPr marR="2880" algn="ctr">
              <a:spcBef>
                <a:spcPts val="570"/>
              </a:spcBef>
            </a:pPr>
            <a:r>
              <a:rPr sz="794" spc="-3" dirty="0">
                <a:solidFill>
                  <a:srgbClr val="F1F1F1"/>
                </a:solidFill>
                <a:latin typeface="Calibri"/>
                <a:cs typeface="Calibri"/>
              </a:rPr>
              <a:t>Behavioral </a:t>
            </a:r>
            <a:r>
              <a:rPr sz="794" spc="-6" dirty="0">
                <a:solidFill>
                  <a:srgbClr val="F1F1F1"/>
                </a:solidFill>
                <a:latin typeface="Calibri"/>
                <a:cs typeface="Calibri"/>
              </a:rPr>
              <a:t>Analytics </a:t>
            </a:r>
            <a:r>
              <a:rPr sz="794" spc="3" dirty="0">
                <a:solidFill>
                  <a:srgbClr val="F1F1F1"/>
                </a:solidFill>
                <a:latin typeface="Calibri"/>
                <a:cs typeface="Calibri"/>
              </a:rPr>
              <a:t>- </a:t>
            </a:r>
            <a:r>
              <a:rPr sz="794" dirty="0">
                <a:solidFill>
                  <a:srgbClr val="F1F1F1"/>
                </a:solidFill>
                <a:latin typeface="Calibri"/>
                <a:cs typeface="Calibri"/>
              </a:rPr>
              <a:t>Anomaly</a:t>
            </a:r>
            <a:r>
              <a:rPr sz="794" spc="-11" dirty="0">
                <a:solidFill>
                  <a:srgbClr val="F1F1F1"/>
                </a:solidFill>
                <a:latin typeface="Calibri"/>
                <a:cs typeface="Calibri"/>
              </a:rPr>
              <a:t> </a:t>
            </a:r>
            <a:r>
              <a:rPr sz="794" dirty="0">
                <a:solidFill>
                  <a:srgbClr val="F1F1F1"/>
                </a:solidFill>
                <a:latin typeface="Calibri"/>
                <a:cs typeface="Calibri"/>
              </a:rPr>
              <a:t>Detection</a:t>
            </a:r>
            <a:endParaRPr sz="794" dirty="0">
              <a:latin typeface="Calibri"/>
              <a:cs typeface="Calibri"/>
            </a:endParaRPr>
          </a:p>
        </p:txBody>
      </p:sp>
      <p:grpSp>
        <p:nvGrpSpPr>
          <p:cNvPr id="604" name="Group 603"/>
          <p:cNvGrpSpPr/>
          <p:nvPr/>
        </p:nvGrpSpPr>
        <p:grpSpPr>
          <a:xfrm>
            <a:off x="4314660" y="2258568"/>
            <a:ext cx="356040" cy="485280"/>
            <a:chOff x="4092960" y="2095079"/>
            <a:chExt cx="356040" cy="485280"/>
          </a:xfrm>
        </p:grpSpPr>
        <p:sp>
          <p:nvSpPr>
            <p:cNvPr id="262" name="object 262"/>
            <p:cNvSpPr/>
            <p:nvPr/>
          </p:nvSpPr>
          <p:spPr>
            <a:xfrm>
              <a:off x="4092960" y="2095079"/>
              <a:ext cx="356040" cy="485280"/>
            </a:xfrm>
            <a:custGeom>
              <a:avLst/>
              <a:gdLst/>
              <a:ahLst/>
              <a:cxnLst/>
              <a:rect l="l" t="t" r="r" b="b"/>
              <a:pathLst>
                <a:path w="628014" h="855979">
                  <a:moveTo>
                    <a:pt x="313943" y="0"/>
                  </a:moveTo>
                  <a:lnTo>
                    <a:pt x="303002" y="16629"/>
                  </a:lnTo>
                  <a:lnTo>
                    <a:pt x="258603" y="53213"/>
                  </a:lnTo>
                  <a:lnTo>
                    <a:pt x="163389" y="89796"/>
                  </a:lnTo>
                  <a:lnTo>
                    <a:pt x="0" y="106425"/>
                  </a:lnTo>
                  <a:lnTo>
                    <a:pt x="0" y="545464"/>
                  </a:lnTo>
                  <a:lnTo>
                    <a:pt x="5207" y="584676"/>
                  </a:lnTo>
                  <a:lnTo>
                    <a:pt x="19748" y="622268"/>
                  </a:lnTo>
                  <a:lnTo>
                    <a:pt x="42005" y="657907"/>
                  </a:lnTo>
                  <a:lnTo>
                    <a:pt x="70357" y="691260"/>
                  </a:lnTo>
                  <a:lnTo>
                    <a:pt x="147476" y="758253"/>
                  </a:lnTo>
                  <a:lnTo>
                    <a:pt x="226869" y="810291"/>
                  </a:lnTo>
                  <a:lnTo>
                    <a:pt x="288903" y="843994"/>
                  </a:lnTo>
                  <a:lnTo>
                    <a:pt x="313943" y="855979"/>
                  </a:lnTo>
                  <a:lnTo>
                    <a:pt x="362977" y="831822"/>
                  </a:lnTo>
                  <a:lnTo>
                    <a:pt x="470852" y="765682"/>
                  </a:lnTo>
                  <a:lnTo>
                    <a:pt x="578727" y="667063"/>
                  </a:lnTo>
                  <a:lnTo>
                    <a:pt x="627761" y="545464"/>
                  </a:lnTo>
                  <a:lnTo>
                    <a:pt x="627761" y="106425"/>
                  </a:lnTo>
                  <a:lnTo>
                    <a:pt x="602686" y="106122"/>
                  </a:lnTo>
                  <a:lnTo>
                    <a:pt x="578897" y="105330"/>
                  </a:lnTo>
                  <a:lnTo>
                    <a:pt x="535177" y="102997"/>
                  </a:lnTo>
                  <a:lnTo>
                    <a:pt x="420993" y="78224"/>
                  </a:lnTo>
                  <a:lnTo>
                    <a:pt x="353790" y="43783"/>
                  </a:lnTo>
                  <a:lnTo>
                    <a:pt x="321972" y="13200"/>
                  </a:lnTo>
                  <a:lnTo>
                    <a:pt x="313943" y="0"/>
                  </a:lnTo>
                  <a:close/>
                </a:path>
              </a:pathLst>
            </a:custGeom>
            <a:solidFill>
              <a:srgbClr val="7EB900"/>
            </a:solidFill>
          </p:spPr>
          <p:txBody>
            <a:bodyPr wrap="square" lIns="0" tIns="0" rIns="0" bIns="0" rtlCol="0"/>
            <a:lstStyle/>
            <a:p>
              <a:endParaRPr sz="1020"/>
            </a:p>
          </p:txBody>
        </p:sp>
        <p:sp>
          <p:nvSpPr>
            <p:cNvPr id="263" name="object 263"/>
            <p:cNvSpPr/>
            <p:nvPr/>
          </p:nvSpPr>
          <p:spPr>
            <a:xfrm>
              <a:off x="4092960" y="2095080"/>
              <a:ext cx="303480" cy="392040"/>
            </a:xfrm>
            <a:custGeom>
              <a:avLst/>
              <a:gdLst/>
              <a:ahLst/>
              <a:cxnLst/>
              <a:rect l="l" t="t" r="r" b="b"/>
              <a:pathLst>
                <a:path w="535304" h="691514">
                  <a:moveTo>
                    <a:pt x="313943" y="0"/>
                  </a:moveTo>
                  <a:lnTo>
                    <a:pt x="303002" y="16629"/>
                  </a:lnTo>
                  <a:lnTo>
                    <a:pt x="258603" y="53213"/>
                  </a:lnTo>
                  <a:lnTo>
                    <a:pt x="163389" y="89796"/>
                  </a:lnTo>
                  <a:lnTo>
                    <a:pt x="0" y="106425"/>
                  </a:lnTo>
                  <a:lnTo>
                    <a:pt x="0" y="545464"/>
                  </a:lnTo>
                  <a:lnTo>
                    <a:pt x="5207" y="584676"/>
                  </a:lnTo>
                  <a:lnTo>
                    <a:pt x="19748" y="622268"/>
                  </a:lnTo>
                  <a:lnTo>
                    <a:pt x="42005" y="657907"/>
                  </a:lnTo>
                  <a:lnTo>
                    <a:pt x="70357" y="691260"/>
                  </a:lnTo>
                  <a:lnTo>
                    <a:pt x="176656" y="557529"/>
                  </a:lnTo>
                  <a:lnTo>
                    <a:pt x="535177" y="102997"/>
                  </a:lnTo>
                  <a:lnTo>
                    <a:pt x="420993" y="78224"/>
                  </a:lnTo>
                  <a:lnTo>
                    <a:pt x="353790" y="43783"/>
                  </a:lnTo>
                  <a:lnTo>
                    <a:pt x="321972" y="13200"/>
                  </a:lnTo>
                  <a:lnTo>
                    <a:pt x="313943" y="0"/>
                  </a:lnTo>
                  <a:close/>
                </a:path>
              </a:pathLst>
            </a:custGeom>
            <a:solidFill>
              <a:srgbClr val="B8D331">
                <a:alpha val="39999"/>
              </a:srgbClr>
            </a:solidFill>
          </p:spPr>
          <p:txBody>
            <a:bodyPr wrap="square" lIns="0" tIns="0" rIns="0" bIns="0" rtlCol="0"/>
            <a:lstStyle/>
            <a:p>
              <a:endParaRPr sz="1020"/>
            </a:p>
          </p:txBody>
        </p:sp>
        <p:sp>
          <p:nvSpPr>
            <p:cNvPr id="264" name="object 264"/>
            <p:cNvSpPr/>
            <p:nvPr/>
          </p:nvSpPr>
          <p:spPr>
            <a:xfrm>
              <a:off x="4192175" y="2236127"/>
              <a:ext cx="157680" cy="205200"/>
            </a:xfrm>
            <a:custGeom>
              <a:avLst/>
              <a:gdLst/>
              <a:ahLst/>
              <a:cxnLst/>
              <a:rect l="l" t="t" r="r" b="b"/>
              <a:pathLst>
                <a:path w="278129" h="361950">
                  <a:moveTo>
                    <a:pt x="138937" y="0"/>
                  </a:moveTo>
                  <a:lnTo>
                    <a:pt x="97313" y="9207"/>
                  </a:lnTo>
                  <a:lnTo>
                    <a:pt x="63500" y="32512"/>
                  </a:lnTo>
                  <a:lnTo>
                    <a:pt x="40909" y="68151"/>
                  </a:lnTo>
                  <a:lnTo>
                    <a:pt x="32512" y="111506"/>
                  </a:lnTo>
                  <a:lnTo>
                    <a:pt x="32512" y="173228"/>
                  </a:lnTo>
                  <a:lnTo>
                    <a:pt x="6858" y="173228"/>
                  </a:lnTo>
                  <a:lnTo>
                    <a:pt x="0" y="180086"/>
                  </a:lnTo>
                  <a:lnTo>
                    <a:pt x="0" y="355092"/>
                  </a:lnTo>
                  <a:lnTo>
                    <a:pt x="6858" y="361950"/>
                  </a:lnTo>
                  <a:lnTo>
                    <a:pt x="269239" y="361950"/>
                  </a:lnTo>
                  <a:lnTo>
                    <a:pt x="276098" y="355092"/>
                  </a:lnTo>
                  <a:lnTo>
                    <a:pt x="276098" y="186944"/>
                  </a:lnTo>
                  <a:lnTo>
                    <a:pt x="277875" y="176657"/>
                  </a:lnTo>
                  <a:lnTo>
                    <a:pt x="271018" y="171450"/>
                  </a:lnTo>
                  <a:lnTo>
                    <a:pt x="84074" y="171450"/>
                  </a:lnTo>
                  <a:lnTo>
                    <a:pt x="84074" y="109728"/>
                  </a:lnTo>
                  <a:lnTo>
                    <a:pt x="101219" y="65150"/>
                  </a:lnTo>
                  <a:lnTo>
                    <a:pt x="140588" y="48006"/>
                  </a:lnTo>
                  <a:lnTo>
                    <a:pt x="227102" y="48006"/>
                  </a:lnTo>
                  <a:lnTo>
                    <a:pt x="216154" y="34290"/>
                  </a:lnTo>
                  <a:lnTo>
                    <a:pt x="214375" y="32512"/>
                  </a:lnTo>
                  <a:lnTo>
                    <a:pt x="198749" y="18752"/>
                  </a:lnTo>
                  <a:lnTo>
                    <a:pt x="180514" y="8540"/>
                  </a:lnTo>
                  <a:lnTo>
                    <a:pt x="160351" y="2186"/>
                  </a:lnTo>
                  <a:lnTo>
                    <a:pt x="138937" y="0"/>
                  </a:lnTo>
                  <a:close/>
                </a:path>
                <a:path w="278129" h="361950">
                  <a:moveTo>
                    <a:pt x="227102" y="48006"/>
                  </a:moveTo>
                  <a:lnTo>
                    <a:pt x="140588" y="48006"/>
                  </a:lnTo>
                  <a:lnTo>
                    <a:pt x="151850" y="49238"/>
                  </a:lnTo>
                  <a:lnTo>
                    <a:pt x="162290" y="52720"/>
                  </a:lnTo>
                  <a:lnTo>
                    <a:pt x="171753" y="58132"/>
                  </a:lnTo>
                  <a:lnTo>
                    <a:pt x="180086" y="65150"/>
                  </a:lnTo>
                  <a:lnTo>
                    <a:pt x="181737" y="68580"/>
                  </a:lnTo>
                  <a:lnTo>
                    <a:pt x="185166" y="70231"/>
                  </a:lnTo>
                  <a:lnTo>
                    <a:pt x="186944" y="73660"/>
                  </a:lnTo>
                  <a:lnTo>
                    <a:pt x="191444" y="81760"/>
                  </a:lnTo>
                  <a:lnTo>
                    <a:pt x="194659" y="90455"/>
                  </a:lnTo>
                  <a:lnTo>
                    <a:pt x="196588" y="99770"/>
                  </a:lnTo>
                  <a:lnTo>
                    <a:pt x="197231" y="109728"/>
                  </a:lnTo>
                  <a:lnTo>
                    <a:pt x="196276" y="119372"/>
                  </a:lnTo>
                  <a:lnTo>
                    <a:pt x="195786" y="140589"/>
                  </a:lnTo>
                  <a:lnTo>
                    <a:pt x="195605" y="161805"/>
                  </a:lnTo>
                  <a:lnTo>
                    <a:pt x="195580" y="171450"/>
                  </a:lnTo>
                  <a:lnTo>
                    <a:pt x="245237" y="171450"/>
                  </a:lnTo>
                  <a:lnTo>
                    <a:pt x="245237" y="109728"/>
                  </a:lnTo>
                  <a:lnTo>
                    <a:pt x="243335" y="88314"/>
                  </a:lnTo>
                  <a:lnTo>
                    <a:pt x="237743" y="68151"/>
                  </a:lnTo>
                  <a:lnTo>
                    <a:pt x="228627" y="49916"/>
                  </a:lnTo>
                  <a:lnTo>
                    <a:pt x="227102" y="48006"/>
                  </a:lnTo>
                  <a:close/>
                </a:path>
              </a:pathLst>
            </a:custGeom>
            <a:solidFill>
              <a:srgbClr val="FFFFFF"/>
            </a:solidFill>
          </p:spPr>
          <p:txBody>
            <a:bodyPr wrap="square" lIns="0" tIns="0" rIns="0" bIns="0" rtlCol="0"/>
            <a:lstStyle/>
            <a:p>
              <a:endParaRPr sz="1020"/>
            </a:p>
          </p:txBody>
        </p:sp>
      </p:grpSp>
      <p:sp>
        <p:nvSpPr>
          <p:cNvPr id="265" name="object 265"/>
          <p:cNvSpPr/>
          <p:nvPr/>
        </p:nvSpPr>
        <p:spPr>
          <a:xfrm>
            <a:off x="8349760" y="6067614"/>
            <a:ext cx="133025" cy="113931"/>
          </a:xfrm>
          <a:prstGeom prst="rect">
            <a:avLst/>
          </a:prstGeom>
          <a:blipFill>
            <a:blip r:embed="rId29" cstate="print"/>
            <a:stretch>
              <a:fillRect/>
            </a:stretch>
          </a:blipFill>
        </p:spPr>
        <p:txBody>
          <a:bodyPr wrap="square" lIns="0" tIns="0" rIns="0" bIns="0" rtlCol="0"/>
          <a:lstStyle/>
          <a:p>
            <a:endParaRPr sz="1020"/>
          </a:p>
        </p:txBody>
      </p:sp>
      <p:sp>
        <p:nvSpPr>
          <p:cNvPr id="266" name="object 266"/>
          <p:cNvSpPr txBox="1"/>
          <p:nvPr/>
        </p:nvSpPr>
        <p:spPr>
          <a:xfrm>
            <a:off x="3156546" y="1694148"/>
            <a:ext cx="698400" cy="362728"/>
          </a:xfrm>
          <a:prstGeom prst="rect">
            <a:avLst/>
          </a:prstGeom>
          <a:noFill/>
        </p:spPr>
        <p:txBody>
          <a:bodyPr vert="horz" wrap="square" lIns="0" tIns="1080" rIns="0" bIns="0" rtlCol="0">
            <a:spAutoFit/>
          </a:bodyPr>
          <a:lstStyle/>
          <a:p>
            <a:pPr marL="151192" marR="143272" algn="ctr">
              <a:lnSpc>
                <a:spcPts val="680"/>
              </a:lnSpc>
              <a:spcBef>
                <a:spcPts val="9"/>
              </a:spcBef>
            </a:pPr>
            <a:r>
              <a:rPr sz="600" spc="6" dirty="0">
                <a:latin typeface="Calibri"/>
                <a:cs typeface="Calibri"/>
              </a:rPr>
              <a:t>Config </a:t>
            </a:r>
            <a:r>
              <a:rPr sz="600" spc="9" dirty="0">
                <a:latin typeface="Calibri"/>
                <a:cs typeface="Calibri"/>
              </a:rPr>
              <a:t>checks  Updates</a:t>
            </a:r>
            <a:endParaRPr sz="600" dirty="0">
              <a:latin typeface="Calibri"/>
              <a:cs typeface="Calibri"/>
            </a:endParaRPr>
          </a:p>
          <a:p>
            <a:pPr marL="1080" algn="ctr">
              <a:spcBef>
                <a:spcPts val="6"/>
              </a:spcBef>
            </a:pPr>
            <a:r>
              <a:rPr sz="600" spc="11" dirty="0">
                <a:latin typeface="Calibri"/>
                <a:cs typeface="Calibri"/>
              </a:rPr>
              <a:t>Endpoint</a:t>
            </a:r>
            <a:r>
              <a:rPr sz="600" spc="-17" dirty="0">
                <a:latin typeface="Calibri"/>
                <a:cs typeface="Calibri"/>
              </a:rPr>
              <a:t> </a:t>
            </a:r>
            <a:r>
              <a:rPr sz="600" spc="9" dirty="0">
                <a:latin typeface="Calibri"/>
                <a:cs typeface="Calibri"/>
              </a:rPr>
              <a:t>Protection</a:t>
            </a:r>
            <a:endParaRPr sz="600" dirty="0">
              <a:latin typeface="Calibri"/>
              <a:cs typeface="Calibri"/>
            </a:endParaRPr>
          </a:p>
        </p:txBody>
      </p:sp>
      <p:sp>
        <p:nvSpPr>
          <p:cNvPr id="268" name="object 268"/>
          <p:cNvSpPr/>
          <p:nvPr/>
        </p:nvSpPr>
        <p:spPr>
          <a:xfrm>
            <a:off x="7050192" y="1709266"/>
            <a:ext cx="1134000" cy="320040"/>
          </a:xfrm>
          <a:custGeom>
            <a:avLst/>
            <a:gdLst/>
            <a:ahLst/>
            <a:cxnLst/>
            <a:rect l="l" t="t" r="r" b="b"/>
            <a:pathLst>
              <a:path w="2000250" h="431164">
                <a:moveTo>
                  <a:pt x="0" y="430822"/>
                </a:moveTo>
                <a:lnTo>
                  <a:pt x="2000250" y="430822"/>
                </a:lnTo>
                <a:lnTo>
                  <a:pt x="2000250" y="0"/>
                </a:lnTo>
                <a:lnTo>
                  <a:pt x="0" y="0"/>
                </a:lnTo>
                <a:lnTo>
                  <a:pt x="0" y="430822"/>
                </a:lnTo>
                <a:close/>
              </a:path>
            </a:pathLst>
          </a:custGeom>
          <a:noFill/>
        </p:spPr>
        <p:txBody>
          <a:bodyPr wrap="square" lIns="0" tIns="0" rIns="0" bIns="0" rtlCol="0"/>
          <a:lstStyle/>
          <a:p>
            <a:endParaRPr sz="1020"/>
          </a:p>
        </p:txBody>
      </p:sp>
      <p:sp>
        <p:nvSpPr>
          <p:cNvPr id="269" name="object 269"/>
          <p:cNvSpPr txBox="1"/>
          <p:nvPr/>
        </p:nvSpPr>
        <p:spPr>
          <a:xfrm>
            <a:off x="7050192" y="1725301"/>
            <a:ext cx="1134000" cy="311735"/>
          </a:xfrm>
          <a:prstGeom prst="rect">
            <a:avLst/>
          </a:prstGeom>
        </p:spPr>
        <p:txBody>
          <a:bodyPr vert="horz" wrap="square" lIns="0" tIns="9000" rIns="0" bIns="0" rtlCol="0">
            <a:spAutoFit/>
          </a:bodyPr>
          <a:lstStyle/>
          <a:p>
            <a:pPr marL="32038">
              <a:spcBef>
                <a:spcPts val="71"/>
              </a:spcBef>
            </a:pPr>
            <a:r>
              <a:rPr lang="en-US" sz="600" spc="20" dirty="0" smtClean="0">
                <a:latin typeface="Calibri"/>
                <a:cs typeface="Calibri"/>
              </a:rPr>
              <a:t>Identity &amp; Access Management</a:t>
            </a:r>
          </a:p>
          <a:p>
            <a:pPr marL="32038">
              <a:spcBef>
                <a:spcPts val="71"/>
              </a:spcBef>
            </a:pPr>
            <a:r>
              <a:rPr lang="en-US" sz="600" spc="20" dirty="0" smtClean="0">
                <a:latin typeface="Calibri"/>
                <a:cs typeface="Calibri"/>
              </a:rPr>
              <a:t>Conditional Access Policy/MFA</a:t>
            </a:r>
          </a:p>
          <a:p>
            <a:pPr marL="32038">
              <a:spcBef>
                <a:spcPts val="71"/>
              </a:spcBef>
            </a:pPr>
            <a:r>
              <a:rPr lang="en-US" sz="600" spc="20" dirty="0" smtClean="0">
                <a:latin typeface="Calibri"/>
                <a:cs typeface="Calibri"/>
              </a:rPr>
              <a:t>Identity Protection</a:t>
            </a:r>
            <a:endParaRPr sz="600" dirty="0">
              <a:latin typeface="Calibri"/>
              <a:cs typeface="Calibri"/>
            </a:endParaRPr>
          </a:p>
        </p:txBody>
      </p:sp>
      <p:sp>
        <p:nvSpPr>
          <p:cNvPr id="271" name="object 271"/>
          <p:cNvSpPr txBox="1"/>
          <p:nvPr/>
        </p:nvSpPr>
        <p:spPr>
          <a:xfrm>
            <a:off x="5644032" y="1796723"/>
            <a:ext cx="528119" cy="211566"/>
          </a:xfrm>
          <a:prstGeom prst="rect">
            <a:avLst/>
          </a:prstGeom>
          <a:noFill/>
        </p:spPr>
        <p:txBody>
          <a:bodyPr vert="horz" wrap="square" lIns="0" tIns="26640" rIns="0" bIns="0" rtlCol="0" anchor="ctr">
            <a:spAutoFit/>
          </a:bodyPr>
          <a:lstStyle/>
          <a:p>
            <a:pPr marL="31318" algn="ctr">
              <a:spcBef>
                <a:spcPts val="210"/>
              </a:spcBef>
            </a:pPr>
            <a:r>
              <a:rPr lang="en-US" sz="600" spc="6" dirty="0" smtClean="0">
                <a:latin typeface="Calibri"/>
                <a:cs typeface="Calibri"/>
              </a:rPr>
              <a:t>Azure Policy Checks</a:t>
            </a:r>
            <a:endParaRPr sz="539" dirty="0">
              <a:latin typeface="Calibri"/>
              <a:cs typeface="Calibri"/>
            </a:endParaRPr>
          </a:p>
        </p:txBody>
      </p:sp>
      <p:sp>
        <p:nvSpPr>
          <p:cNvPr id="283" name="object 283"/>
          <p:cNvSpPr/>
          <p:nvPr/>
        </p:nvSpPr>
        <p:spPr>
          <a:xfrm>
            <a:off x="7505449" y="3578744"/>
            <a:ext cx="1178639" cy="144000"/>
          </a:xfrm>
          <a:custGeom>
            <a:avLst/>
            <a:gdLst/>
            <a:ahLst/>
            <a:cxnLst/>
            <a:rect l="l" t="t" r="r" b="b"/>
            <a:pathLst>
              <a:path w="2078990" h="254000">
                <a:moveTo>
                  <a:pt x="0" y="254000"/>
                </a:moveTo>
                <a:lnTo>
                  <a:pt x="2078863" y="254000"/>
                </a:lnTo>
                <a:lnTo>
                  <a:pt x="2078863" y="0"/>
                </a:lnTo>
                <a:lnTo>
                  <a:pt x="0" y="0"/>
                </a:lnTo>
                <a:lnTo>
                  <a:pt x="0" y="254000"/>
                </a:lnTo>
                <a:close/>
              </a:path>
            </a:pathLst>
          </a:custGeom>
          <a:noFill/>
        </p:spPr>
        <p:txBody>
          <a:bodyPr wrap="square" lIns="0" tIns="0" rIns="0" bIns="0" rtlCol="0"/>
          <a:lstStyle/>
          <a:p>
            <a:endParaRPr sz="1020"/>
          </a:p>
        </p:txBody>
      </p:sp>
      <p:sp>
        <p:nvSpPr>
          <p:cNvPr id="284" name="object 284"/>
          <p:cNvSpPr txBox="1"/>
          <p:nvPr/>
        </p:nvSpPr>
        <p:spPr>
          <a:xfrm>
            <a:off x="7505449" y="3597429"/>
            <a:ext cx="1178639" cy="101421"/>
          </a:xfrm>
          <a:prstGeom prst="rect">
            <a:avLst/>
          </a:prstGeom>
        </p:spPr>
        <p:txBody>
          <a:bodyPr vert="horz" wrap="square" lIns="0" tIns="9000" rIns="0" bIns="0" rtlCol="0">
            <a:spAutoFit/>
          </a:bodyPr>
          <a:lstStyle/>
          <a:p>
            <a:pPr marL="32398">
              <a:spcBef>
                <a:spcPts val="71"/>
              </a:spcBef>
            </a:pPr>
            <a:r>
              <a:rPr sz="600" spc="9" dirty="0">
                <a:latin typeface="Calibri"/>
                <a:cs typeface="Calibri"/>
              </a:rPr>
              <a:t>Telemetry </a:t>
            </a:r>
            <a:r>
              <a:rPr sz="600" spc="6" dirty="0">
                <a:latin typeface="Calibri"/>
                <a:cs typeface="Calibri"/>
              </a:rPr>
              <a:t>/ </a:t>
            </a:r>
            <a:r>
              <a:rPr sz="600" spc="11" dirty="0">
                <a:latin typeface="Calibri"/>
                <a:cs typeface="Calibri"/>
              </a:rPr>
              <a:t>Health</a:t>
            </a:r>
            <a:r>
              <a:rPr sz="600" spc="20" dirty="0">
                <a:latin typeface="Calibri"/>
                <a:cs typeface="Calibri"/>
              </a:rPr>
              <a:t> </a:t>
            </a:r>
            <a:r>
              <a:rPr sz="600" spc="11" dirty="0">
                <a:latin typeface="Calibri"/>
                <a:cs typeface="Calibri"/>
              </a:rPr>
              <a:t>Monitoring</a:t>
            </a:r>
            <a:endParaRPr sz="600" dirty="0">
              <a:latin typeface="Calibri"/>
              <a:cs typeface="Calibri"/>
            </a:endParaRPr>
          </a:p>
        </p:txBody>
      </p:sp>
      <p:sp>
        <p:nvSpPr>
          <p:cNvPr id="285" name="object 285"/>
          <p:cNvSpPr txBox="1"/>
          <p:nvPr/>
        </p:nvSpPr>
        <p:spPr>
          <a:xfrm>
            <a:off x="7505448" y="3153945"/>
            <a:ext cx="1095120" cy="272576"/>
          </a:xfrm>
          <a:prstGeom prst="rect">
            <a:avLst/>
          </a:prstGeom>
          <a:noFill/>
        </p:spPr>
        <p:txBody>
          <a:bodyPr vert="horz" wrap="square" lIns="0" tIns="3240" rIns="0" bIns="0" rtlCol="0">
            <a:spAutoFit/>
          </a:bodyPr>
          <a:lstStyle/>
          <a:p>
            <a:pPr marL="32398" marR="26999">
              <a:lnSpc>
                <a:spcPts val="680"/>
              </a:lnSpc>
              <a:spcBef>
                <a:spcPts val="26"/>
              </a:spcBef>
            </a:pPr>
            <a:r>
              <a:rPr sz="600" spc="6" dirty="0">
                <a:latin typeface="Calibri"/>
                <a:cs typeface="Calibri"/>
              </a:rPr>
              <a:t>Config </a:t>
            </a:r>
            <a:r>
              <a:rPr sz="600" spc="9" dirty="0">
                <a:latin typeface="Calibri"/>
                <a:cs typeface="Calibri"/>
              </a:rPr>
              <a:t>checks, </a:t>
            </a:r>
            <a:r>
              <a:rPr sz="600" spc="11" dirty="0">
                <a:latin typeface="Calibri"/>
                <a:cs typeface="Calibri"/>
              </a:rPr>
              <a:t>Updates, </a:t>
            </a:r>
            <a:r>
              <a:rPr sz="600" spc="6" dirty="0">
                <a:latin typeface="Calibri"/>
                <a:cs typeface="Calibri"/>
              </a:rPr>
              <a:t>ATP </a:t>
            </a:r>
            <a:r>
              <a:rPr sz="600" spc="9" dirty="0">
                <a:latin typeface="Calibri"/>
                <a:cs typeface="Calibri"/>
              </a:rPr>
              <a:t>Alerts,  FIM, </a:t>
            </a:r>
            <a:r>
              <a:rPr sz="600" spc="11" dirty="0">
                <a:latin typeface="Calibri"/>
                <a:cs typeface="Calibri"/>
              </a:rPr>
              <a:t>Crush-dump </a:t>
            </a:r>
            <a:r>
              <a:rPr sz="600" spc="9" dirty="0">
                <a:latin typeface="Calibri"/>
                <a:cs typeface="Calibri"/>
              </a:rPr>
              <a:t>Analysis,  Endpoint</a:t>
            </a:r>
            <a:r>
              <a:rPr sz="600" spc="28" dirty="0">
                <a:latin typeface="Calibri"/>
                <a:cs typeface="Calibri"/>
              </a:rPr>
              <a:t> </a:t>
            </a:r>
            <a:r>
              <a:rPr sz="600" spc="6" dirty="0">
                <a:latin typeface="Calibri"/>
                <a:cs typeface="Calibri"/>
              </a:rPr>
              <a:t>Protection</a:t>
            </a:r>
            <a:endParaRPr sz="600" dirty="0">
              <a:latin typeface="Calibri"/>
              <a:cs typeface="Calibri"/>
            </a:endParaRPr>
          </a:p>
        </p:txBody>
      </p:sp>
      <p:sp>
        <p:nvSpPr>
          <p:cNvPr id="286" name="object 286"/>
          <p:cNvSpPr/>
          <p:nvPr/>
        </p:nvSpPr>
        <p:spPr>
          <a:xfrm>
            <a:off x="8545372" y="3599274"/>
            <a:ext cx="126255" cy="106191"/>
          </a:xfrm>
          <a:prstGeom prst="rect">
            <a:avLst/>
          </a:prstGeom>
          <a:blipFill>
            <a:blip r:embed="rId30" cstate="print"/>
            <a:stretch>
              <a:fillRect/>
            </a:stretch>
          </a:blipFill>
        </p:spPr>
        <p:txBody>
          <a:bodyPr wrap="square" lIns="0" tIns="0" rIns="0" bIns="0" rtlCol="0"/>
          <a:lstStyle/>
          <a:p>
            <a:endParaRPr sz="1020"/>
          </a:p>
        </p:txBody>
      </p:sp>
      <p:sp>
        <p:nvSpPr>
          <p:cNvPr id="291" name="object 291"/>
          <p:cNvSpPr txBox="1"/>
          <p:nvPr/>
        </p:nvSpPr>
        <p:spPr>
          <a:xfrm>
            <a:off x="7455220" y="2455797"/>
            <a:ext cx="728972" cy="182880"/>
          </a:xfrm>
          <a:prstGeom prst="rect">
            <a:avLst/>
          </a:prstGeom>
          <a:noFill/>
        </p:spPr>
        <p:txBody>
          <a:bodyPr vert="horz" wrap="square" lIns="0" tIns="0" rIns="0" bIns="0" rtlCol="0" anchor="ctr">
            <a:spAutoFit/>
          </a:bodyPr>
          <a:lstStyle/>
          <a:p>
            <a:pPr marL="32398">
              <a:lnSpc>
                <a:spcPts val="519"/>
              </a:lnSpc>
            </a:pPr>
            <a:r>
              <a:rPr sz="600" spc="9" dirty="0">
                <a:latin typeface="Calibri"/>
                <a:cs typeface="Calibri"/>
              </a:rPr>
              <a:t>Centralized review</a:t>
            </a:r>
            <a:r>
              <a:rPr sz="600" spc="20" dirty="0">
                <a:latin typeface="Calibri"/>
                <a:cs typeface="Calibri"/>
              </a:rPr>
              <a:t> </a:t>
            </a:r>
            <a:r>
              <a:rPr sz="600" spc="6" dirty="0">
                <a:latin typeface="Calibri"/>
                <a:cs typeface="Calibri"/>
              </a:rPr>
              <a:t>of</a:t>
            </a:r>
            <a:endParaRPr sz="600" dirty="0">
              <a:latin typeface="Calibri"/>
              <a:cs typeface="Calibri"/>
            </a:endParaRPr>
          </a:p>
          <a:p>
            <a:pPr marL="32398">
              <a:lnSpc>
                <a:spcPts val="581"/>
              </a:lnSpc>
              <a:spcBef>
                <a:spcPts val="31"/>
              </a:spcBef>
            </a:pPr>
            <a:r>
              <a:rPr sz="600" spc="9" dirty="0">
                <a:latin typeface="Calibri"/>
                <a:cs typeface="Calibri"/>
              </a:rPr>
              <a:t>security</a:t>
            </a:r>
            <a:r>
              <a:rPr sz="600" spc="6" dirty="0">
                <a:latin typeface="Calibri"/>
                <a:cs typeface="Calibri"/>
              </a:rPr>
              <a:t> posture</a:t>
            </a:r>
            <a:endParaRPr sz="600" dirty="0">
              <a:latin typeface="Calibri"/>
              <a:cs typeface="Calibri"/>
            </a:endParaRPr>
          </a:p>
        </p:txBody>
      </p:sp>
      <p:sp>
        <p:nvSpPr>
          <p:cNvPr id="294" name="object 294"/>
          <p:cNvSpPr/>
          <p:nvPr/>
        </p:nvSpPr>
        <p:spPr>
          <a:xfrm>
            <a:off x="2673743" y="1819424"/>
            <a:ext cx="478080" cy="413280"/>
          </a:xfrm>
          <a:custGeom>
            <a:avLst/>
            <a:gdLst/>
            <a:ahLst/>
            <a:cxnLst/>
            <a:rect l="l" t="t" r="r" b="b"/>
            <a:pathLst>
              <a:path w="843279" h="728979">
                <a:moveTo>
                  <a:pt x="0" y="0"/>
                </a:moveTo>
                <a:lnTo>
                  <a:pt x="0" y="728726"/>
                </a:lnTo>
                <a:lnTo>
                  <a:pt x="843279" y="728726"/>
                </a:lnTo>
              </a:path>
            </a:pathLst>
          </a:custGeom>
          <a:ln w="12700">
            <a:solidFill>
              <a:srgbClr val="156092"/>
            </a:solidFill>
          </a:ln>
        </p:spPr>
        <p:txBody>
          <a:bodyPr wrap="square" lIns="0" tIns="0" rIns="0" bIns="0" rtlCol="0"/>
          <a:lstStyle/>
          <a:p>
            <a:endParaRPr sz="1020"/>
          </a:p>
        </p:txBody>
      </p:sp>
      <p:sp>
        <p:nvSpPr>
          <p:cNvPr id="295" name="object 295"/>
          <p:cNvSpPr/>
          <p:nvPr/>
        </p:nvSpPr>
        <p:spPr>
          <a:xfrm>
            <a:off x="3145488" y="2207217"/>
            <a:ext cx="50760" cy="50760"/>
          </a:xfrm>
          <a:custGeom>
            <a:avLst/>
            <a:gdLst/>
            <a:ahLst/>
            <a:cxnLst/>
            <a:rect l="l" t="t" r="r" b="b"/>
            <a:pathLst>
              <a:path w="89535" h="89535">
                <a:moveTo>
                  <a:pt x="0" y="0"/>
                </a:moveTo>
                <a:lnTo>
                  <a:pt x="0" y="89407"/>
                </a:lnTo>
                <a:lnTo>
                  <a:pt x="89408" y="44703"/>
                </a:lnTo>
                <a:lnTo>
                  <a:pt x="0" y="0"/>
                </a:lnTo>
                <a:close/>
              </a:path>
            </a:pathLst>
          </a:custGeom>
          <a:solidFill>
            <a:srgbClr val="156092"/>
          </a:solidFill>
        </p:spPr>
        <p:txBody>
          <a:bodyPr wrap="square" lIns="0" tIns="0" rIns="0" bIns="0" rtlCol="0"/>
          <a:lstStyle/>
          <a:p>
            <a:endParaRPr sz="1020"/>
          </a:p>
        </p:txBody>
      </p:sp>
      <p:sp>
        <p:nvSpPr>
          <p:cNvPr id="296" name="object 296"/>
          <p:cNvSpPr/>
          <p:nvPr/>
        </p:nvSpPr>
        <p:spPr>
          <a:xfrm>
            <a:off x="1709815" y="3774584"/>
            <a:ext cx="210600" cy="287280"/>
          </a:xfrm>
          <a:custGeom>
            <a:avLst/>
            <a:gdLst/>
            <a:ahLst/>
            <a:cxnLst/>
            <a:rect l="l" t="t" r="r" b="b"/>
            <a:pathLst>
              <a:path w="371475" h="506729">
                <a:moveTo>
                  <a:pt x="185788" y="0"/>
                </a:moveTo>
                <a:lnTo>
                  <a:pt x="179313" y="9822"/>
                </a:lnTo>
                <a:lnTo>
                  <a:pt x="153039" y="31432"/>
                </a:lnTo>
                <a:lnTo>
                  <a:pt x="96693" y="53042"/>
                </a:lnTo>
                <a:lnTo>
                  <a:pt x="0" y="62865"/>
                </a:lnTo>
                <a:lnTo>
                  <a:pt x="0" y="322707"/>
                </a:lnTo>
                <a:lnTo>
                  <a:pt x="11674" y="368157"/>
                </a:lnTo>
                <a:lnTo>
                  <a:pt x="41617" y="408940"/>
                </a:lnTo>
                <a:lnTo>
                  <a:pt x="87247" y="448611"/>
                </a:lnTo>
                <a:lnTo>
                  <a:pt x="134238" y="479425"/>
                </a:lnTo>
                <a:lnTo>
                  <a:pt x="170962" y="499379"/>
                </a:lnTo>
                <a:lnTo>
                  <a:pt x="185788" y="506476"/>
                </a:lnTo>
                <a:lnTo>
                  <a:pt x="214799" y="492174"/>
                </a:lnTo>
                <a:lnTo>
                  <a:pt x="278625" y="453024"/>
                </a:lnTo>
                <a:lnTo>
                  <a:pt x="342450" y="394658"/>
                </a:lnTo>
                <a:lnTo>
                  <a:pt x="371462" y="322707"/>
                </a:lnTo>
                <a:lnTo>
                  <a:pt x="371462" y="62865"/>
                </a:lnTo>
                <a:lnTo>
                  <a:pt x="356605" y="62690"/>
                </a:lnTo>
                <a:lnTo>
                  <a:pt x="342522" y="62230"/>
                </a:lnTo>
                <a:lnTo>
                  <a:pt x="249117" y="46184"/>
                </a:lnTo>
                <a:lnTo>
                  <a:pt x="209346" y="25844"/>
                </a:lnTo>
                <a:lnTo>
                  <a:pt x="190530" y="7790"/>
                </a:lnTo>
                <a:lnTo>
                  <a:pt x="185788" y="0"/>
                </a:lnTo>
                <a:close/>
              </a:path>
            </a:pathLst>
          </a:custGeom>
          <a:solidFill>
            <a:srgbClr val="3999C5"/>
          </a:solidFill>
        </p:spPr>
        <p:txBody>
          <a:bodyPr wrap="square" lIns="0" tIns="0" rIns="0" bIns="0" rtlCol="0"/>
          <a:lstStyle/>
          <a:p>
            <a:endParaRPr sz="1020"/>
          </a:p>
        </p:txBody>
      </p:sp>
      <p:sp>
        <p:nvSpPr>
          <p:cNvPr id="297" name="object 297"/>
          <p:cNvSpPr/>
          <p:nvPr/>
        </p:nvSpPr>
        <p:spPr>
          <a:xfrm>
            <a:off x="1709815" y="3774584"/>
            <a:ext cx="179640" cy="231840"/>
          </a:xfrm>
          <a:custGeom>
            <a:avLst/>
            <a:gdLst/>
            <a:ahLst/>
            <a:cxnLst/>
            <a:rect l="l" t="t" r="r" b="b"/>
            <a:pathLst>
              <a:path w="316865" h="408940">
                <a:moveTo>
                  <a:pt x="185788" y="0"/>
                </a:moveTo>
                <a:lnTo>
                  <a:pt x="179313" y="9822"/>
                </a:lnTo>
                <a:lnTo>
                  <a:pt x="153039" y="31432"/>
                </a:lnTo>
                <a:lnTo>
                  <a:pt x="96693" y="53042"/>
                </a:lnTo>
                <a:lnTo>
                  <a:pt x="0" y="62865"/>
                </a:lnTo>
                <a:lnTo>
                  <a:pt x="0" y="322707"/>
                </a:lnTo>
                <a:lnTo>
                  <a:pt x="3077" y="345914"/>
                </a:lnTo>
                <a:lnTo>
                  <a:pt x="11674" y="368157"/>
                </a:lnTo>
                <a:lnTo>
                  <a:pt x="24838" y="389233"/>
                </a:lnTo>
                <a:lnTo>
                  <a:pt x="41617" y="408940"/>
                </a:lnTo>
                <a:lnTo>
                  <a:pt x="104508" y="329819"/>
                </a:lnTo>
                <a:lnTo>
                  <a:pt x="316725" y="60833"/>
                </a:lnTo>
                <a:lnTo>
                  <a:pt x="249117" y="46184"/>
                </a:lnTo>
                <a:lnTo>
                  <a:pt x="209346" y="25844"/>
                </a:lnTo>
                <a:lnTo>
                  <a:pt x="190530" y="7790"/>
                </a:lnTo>
                <a:lnTo>
                  <a:pt x="185788" y="0"/>
                </a:lnTo>
                <a:close/>
              </a:path>
            </a:pathLst>
          </a:custGeom>
          <a:solidFill>
            <a:srgbClr val="58B4D9">
              <a:alpha val="39999"/>
            </a:srgbClr>
          </a:solidFill>
        </p:spPr>
        <p:txBody>
          <a:bodyPr wrap="square" lIns="0" tIns="0" rIns="0" bIns="0" rtlCol="0"/>
          <a:lstStyle/>
          <a:p>
            <a:endParaRPr sz="1020"/>
          </a:p>
        </p:txBody>
      </p:sp>
      <p:sp>
        <p:nvSpPr>
          <p:cNvPr id="298" name="object 298"/>
          <p:cNvSpPr/>
          <p:nvPr/>
        </p:nvSpPr>
        <p:spPr>
          <a:xfrm>
            <a:off x="1731105" y="3803889"/>
            <a:ext cx="167990" cy="229032"/>
          </a:xfrm>
          <a:prstGeom prst="rect">
            <a:avLst/>
          </a:prstGeom>
          <a:blipFill>
            <a:blip r:embed="rId31" cstate="print"/>
            <a:stretch>
              <a:fillRect/>
            </a:stretch>
          </a:blipFill>
        </p:spPr>
        <p:txBody>
          <a:bodyPr wrap="square" lIns="0" tIns="0" rIns="0" bIns="0" rtlCol="0"/>
          <a:lstStyle/>
          <a:p>
            <a:endParaRPr sz="1020"/>
          </a:p>
        </p:txBody>
      </p:sp>
      <p:sp>
        <p:nvSpPr>
          <p:cNvPr id="299" name="object 299"/>
          <p:cNvSpPr/>
          <p:nvPr/>
        </p:nvSpPr>
        <p:spPr>
          <a:xfrm>
            <a:off x="1815144" y="2617329"/>
            <a:ext cx="1348920" cy="502919"/>
          </a:xfrm>
          <a:custGeom>
            <a:avLst/>
            <a:gdLst/>
            <a:ahLst/>
            <a:cxnLst/>
            <a:rect l="l" t="t" r="r" b="b"/>
            <a:pathLst>
              <a:path w="2379345" h="887095">
                <a:moveTo>
                  <a:pt x="0" y="886587"/>
                </a:moveTo>
                <a:lnTo>
                  <a:pt x="0" y="0"/>
                </a:lnTo>
                <a:lnTo>
                  <a:pt x="2379217" y="0"/>
                </a:lnTo>
              </a:path>
            </a:pathLst>
          </a:custGeom>
          <a:ln w="12700">
            <a:solidFill>
              <a:srgbClr val="156092"/>
            </a:solidFill>
          </a:ln>
        </p:spPr>
        <p:txBody>
          <a:bodyPr wrap="square" lIns="0" tIns="0" rIns="0" bIns="0" rtlCol="0"/>
          <a:lstStyle/>
          <a:p>
            <a:endParaRPr sz="1020"/>
          </a:p>
        </p:txBody>
      </p:sp>
      <p:sp>
        <p:nvSpPr>
          <p:cNvPr id="300" name="object 300"/>
          <p:cNvSpPr/>
          <p:nvPr/>
        </p:nvSpPr>
        <p:spPr>
          <a:xfrm>
            <a:off x="3157656" y="2591985"/>
            <a:ext cx="50760" cy="50760"/>
          </a:xfrm>
          <a:custGeom>
            <a:avLst/>
            <a:gdLst/>
            <a:ahLst/>
            <a:cxnLst/>
            <a:rect l="l" t="t" r="r" b="b"/>
            <a:pathLst>
              <a:path w="89535" h="89535">
                <a:moveTo>
                  <a:pt x="0" y="0"/>
                </a:moveTo>
                <a:lnTo>
                  <a:pt x="0" y="89408"/>
                </a:lnTo>
                <a:lnTo>
                  <a:pt x="89408" y="44703"/>
                </a:lnTo>
                <a:lnTo>
                  <a:pt x="0" y="0"/>
                </a:lnTo>
                <a:close/>
              </a:path>
            </a:pathLst>
          </a:custGeom>
          <a:solidFill>
            <a:srgbClr val="156092"/>
          </a:solidFill>
        </p:spPr>
        <p:txBody>
          <a:bodyPr wrap="square" lIns="0" tIns="0" rIns="0" bIns="0" rtlCol="0"/>
          <a:lstStyle/>
          <a:p>
            <a:endParaRPr sz="1020"/>
          </a:p>
        </p:txBody>
      </p:sp>
      <p:grpSp>
        <p:nvGrpSpPr>
          <p:cNvPr id="576" name="Group 575"/>
          <p:cNvGrpSpPr/>
          <p:nvPr/>
        </p:nvGrpSpPr>
        <p:grpSpPr>
          <a:xfrm>
            <a:off x="9099528" y="3738729"/>
            <a:ext cx="1155239" cy="850233"/>
            <a:chOff x="9473880" y="3486960"/>
            <a:chExt cx="1155239" cy="850233"/>
          </a:xfrm>
        </p:grpSpPr>
        <p:sp>
          <p:nvSpPr>
            <p:cNvPr id="231" name="object 231"/>
            <p:cNvSpPr/>
            <p:nvPr/>
          </p:nvSpPr>
          <p:spPr>
            <a:xfrm>
              <a:off x="9836544" y="3609396"/>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solidFill>
              <a:srgbClr val="FFFFFF"/>
            </a:solidFill>
          </p:spPr>
          <p:txBody>
            <a:bodyPr wrap="square" lIns="0" tIns="0" rIns="0" bIns="0" rtlCol="0"/>
            <a:lstStyle/>
            <a:p>
              <a:endParaRPr sz="1020"/>
            </a:p>
          </p:txBody>
        </p:sp>
        <p:sp>
          <p:nvSpPr>
            <p:cNvPr id="232" name="object 232"/>
            <p:cNvSpPr/>
            <p:nvPr/>
          </p:nvSpPr>
          <p:spPr>
            <a:xfrm>
              <a:off x="9836544" y="3609396"/>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ln w="19050">
              <a:solidFill>
                <a:srgbClr val="546A89"/>
              </a:solidFill>
            </a:ln>
          </p:spPr>
          <p:txBody>
            <a:bodyPr wrap="square" lIns="0" tIns="0" rIns="0" bIns="0" rtlCol="0"/>
            <a:lstStyle/>
            <a:p>
              <a:endParaRPr sz="1020"/>
            </a:p>
          </p:txBody>
        </p:sp>
        <p:sp>
          <p:nvSpPr>
            <p:cNvPr id="233" name="object 233"/>
            <p:cNvSpPr/>
            <p:nvPr/>
          </p:nvSpPr>
          <p:spPr>
            <a:xfrm>
              <a:off x="9992640" y="3615617"/>
              <a:ext cx="131400" cy="480960"/>
            </a:xfrm>
            <a:custGeom>
              <a:avLst/>
              <a:gdLst/>
              <a:ahLst/>
              <a:cxnLst/>
              <a:rect l="l" t="t" r="r" b="b"/>
              <a:pathLst>
                <a:path w="231775" h="848359">
                  <a:moveTo>
                    <a:pt x="0" y="847864"/>
                  </a:moveTo>
                  <a:lnTo>
                    <a:pt x="231228" y="847864"/>
                  </a:lnTo>
                  <a:lnTo>
                    <a:pt x="231228" y="0"/>
                  </a:lnTo>
                  <a:lnTo>
                    <a:pt x="0" y="0"/>
                  </a:lnTo>
                  <a:lnTo>
                    <a:pt x="0" y="847864"/>
                  </a:lnTo>
                  <a:close/>
                </a:path>
              </a:pathLst>
            </a:custGeom>
            <a:solidFill>
              <a:srgbClr val="E4E4E4"/>
            </a:solidFill>
          </p:spPr>
          <p:txBody>
            <a:bodyPr wrap="square" lIns="0" tIns="0" rIns="0" bIns="0" rtlCol="0"/>
            <a:lstStyle/>
            <a:p>
              <a:endParaRPr sz="1020"/>
            </a:p>
          </p:txBody>
        </p:sp>
        <p:sp>
          <p:nvSpPr>
            <p:cNvPr id="234" name="object 234"/>
            <p:cNvSpPr/>
            <p:nvPr/>
          </p:nvSpPr>
          <p:spPr>
            <a:xfrm>
              <a:off x="9849072" y="3674948"/>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35" name="object 235"/>
            <p:cNvSpPr/>
            <p:nvPr/>
          </p:nvSpPr>
          <p:spPr>
            <a:xfrm>
              <a:off x="9992640" y="3665584"/>
              <a:ext cx="131400" cy="19080"/>
            </a:xfrm>
            <a:custGeom>
              <a:avLst/>
              <a:gdLst/>
              <a:ahLst/>
              <a:cxnLst/>
              <a:rect l="l" t="t" r="r" b="b"/>
              <a:pathLst>
                <a:path w="231775" h="33654">
                  <a:moveTo>
                    <a:pt x="0" y="33033"/>
                  </a:moveTo>
                  <a:lnTo>
                    <a:pt x="231228" y="33033"/>
                  </a:lnTo>
                  <a:lnTo>
                    <a:pt x="231228" y="0"/>
                  </a:lnTo>
                  <a:lnTo>
                    <a:pt x="0" y="0"/>
                  </a:lnTo>
                  <a:lnTo>
                    <a:pt x="0" y="33033"/>
                  </a:lnTo>
                  <a:close/>
                </a:path>
              </a:pathLst>
            </a:custGeom>
            <a:solidFill>
              <a:srgbClr val="546A89"/>
            </a:solidFill>
          </p:spPr>
          <p:txBody>
            <a:bodyPr wrap="square" lIns="0" tIns="0" rIns="0" bIns="0" rtlCol="0"/>
            <a:lstStyle/>
            <a:p>
              <a:endParaRPr sz="1020"/>
            </a:p>
          </p:txBody>
        </p:sp>
        <p:sp>
          <p:nvSpPr>
            <p:cNvPr id="236" name="object 236"/>
            <p:cNvSpPr/>
            <p:nvPr/>
          </p:nvSpPr>
          <p:spPr>
            <a:xfrm>
              <a:off x="9842808" y="3665584"/>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37" name="object 237"/>
            <p:cNvSpPr/>
            <p:nvPr/>
          </p:nvSpPr>
          <p:spPr>
            <a:xfrm>
              <a:off x="9849072" y="3724915"/>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38" name="object 238"/>
            <p:cNvSpPr/>
            <p:nvPr/>
          </p:nvSpPr>
          <p:spPr>
            <a:xfrm>
              <a:off x="9992640" y="3724915"/>
              <a:ext cx="131400" cy="0"/>
            </a:xfrm>
            <a:custGeom>
              <a:avLst/>
              <a:gdLst/>
              <a:ahLst/>
              <a:cxnLst/>
              <a:rect l="l" t="t" r="r" b="b"/>
              <a:pathLst>
                <a:path w="231775">
                  <a:moveTo>
                    <a:pt x="0" y="0"/>
                  </a:moveTo>
                  <a:lnTo>
                    <a:pt x="231228" y="0"/>
                  </a:lnTo>
                </a:path>
              </a:pathLst>
            </a:custGeom>
            <a:ln w="33033">
              <a:solidFill>
                <a:srgbClr val="546A89"/>
              </a:solidFill>
            </a:ln>
          </p:spPr>
          <p:txBody>
            <a:bodyPr wrap="square" lIns="0" tIns="0" rIns="0" bIns="0" rtlCol="0"/>
            <a:lstStyle/>
            <a:p>
              <a:endParaRPr sz="1020"/>
            </a:p>
          </p:txBody>
        </p:sp>
        <p:sp>
          <p:nvSpPr>
            <p:cNvPr id="239" name="object 239"/>
            <p:cNvSpPr/>
            <p:nvPr/>
          </p:nvSpPr>
          <p:spPr>
            <a:xfrm>
              <a:off x="9842808" y="3715552"/>
              <a:ext cx="19080" cy="7560"/>
            </a:xfrm>
            <a:custGeom>
              <a:avLst/>
              <a:gdLst/>
              <a:ahLst/>
              <a:cxnLst/>
              <a:rect l="l" t="t" r="r" b="b"/>
              <a:pathLst>
                <a:path w="33655" h="13334">
                  <a:moveTo>
                    <a:pt x="0" y="12777"/>
                  </a:moveTo>
                  <a:lnTo>
                    <a:pt x="33033" y="12777"/>
                  </a:lnTo>
                  <a:lnTo>
                    <a:pt x="33033" y="0"/>
                  </a:lnTo>
                  <a:lnTo>
                    <a:pt x="0" y="0"/>
                  </a:lnTo>
                  <a:lnTo>
                    <a:pt x="0" y="12777"/>
                  </a:lnTo>
                  <a:close/>
                </a:path>
              </a:pathLst>
            </a:custGeom>
            <a:solidFill>
              <a:srgbClr val="546A89"/>
            </a:solidFill>
          </p:spPr>
          <p:txBody>
            <a:bodyPr wrap="square" lIns="0" tIns="0" rIns="0" bIns="0" rtlCol="0"/>
            <a:lstStyle/>
            <a:p>
              <a:endParaRPr sz="1020"/>
            </a:p>
          </p:txBody>
        </p:sp>
        <p:sp>
          <p:nvSpPr>
            <p:cNvPr id="240" name="object 240"/>
            <p:cNvSpPr/>
            <p:nvPr/>
          </p:nvSpPr>
          <p:spPr>
            <a:xfrm>
              <a:off x="9663744" y="3722796"/>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solidFill>
              <a:srgbClr val="FFFFFF"/>
            </a:solidFill>
          </p:spPr>
          <p:txBody>
            <a:bodyPr wrap="square" lIns="0" tIns="0" rIns="0" bIns="0" rtlCol="0"/>
            <a:lstStyle/>
            <a:p>
              <a:endParaRPr sz="1020"/>
            </a:p>
          </p:txBody>
        </p:sp>
        <p:sp>
          <p:nvSpPr>
            <p:cNvPr id="241" name="object 241"/>
            <p:cNvSpPr/>
            <p:nvPr/>
          </p:nvSpPr>
          <p:spPr>
            <a:xfrm>
              <a:off x="9663744" y="3722796"/>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ln w="19050">
              <a:solidFill>
                <a:srgbClr val="546A89"/>
              </a:solidFill>
            </a:ln>
          </p:spPr>
          <p:txBody>
            <a:bodyPr wrap="square" lIns="0" tIns="0" rIns="0" bIns="0" rtlCol="0"/>
            <a:lstStyle/>
            <a:p>
              <a:endParaRPr sz="1020"/>
            </a:p>
          </p:txBody>
        </p:sp>
        <p:sp>
          <p:nvSpPr>
            <p:cNvPr id="242" name="object 242"/>
            <p:cNvSpPr/>
            <p:nvPr/>
          </p:nvSpPr>
          <p:spPr>
            <a:xfrm>
              <a:off x="9819840" y="3729017"/>
              <a:ext cx="131400" cy="480960"/>
            </a:xfrm>
            <a:custGeom>
              <a:avLst/>
              <a:gdLst/>
              <a:ahLst/>
              <a:cxnLst/>
              <a:rect l="l" t="t" r="r" b="b"/>
              <a:pathLst>
                <a:path w="231775" h="848359">
                  <a:moveTo>
                    <a:pt x="0" y="847864"/>
                  </a:moveTo>
                  <a:lnTo>
                    <a:pt x="231228" y="847864"/>
                  </a:lnTo>
                  <a:lnTo>
                    <a:pt x="231228" y="0"/>
                  </a:lnTo>
                  <a:lnTo>
                    <a:pt x="0" y="0"/>
                  </a:lnTo>
                  <a:lnTo>
                    <a:pt x="0" y="847864"/>
                  </a:lnTo>
                  <a:close/>
                </a:path>
              </a:pathLst>
            </a:custGeom>
            <a:solidFill>
              <a:srgbClr val="E4E4E4"/>
            </a:solidFill>
          </p:spPr>
          <p:txBody>
            <a:bodyPr wrap="square" lIns="0" tIns="0" rIns="0" bIns="0" rtlCol="0"/>
            <a:lstStyle/>
            <a:p>
              <a:endParaRPr sz="1020"/>
            </a:p>
          </p:txBody>
        </p:sp>
        <p:sp>
          <p:nvSpPr>
            <p:cNvPr id="243" name="object 243"/>
            <p:cNvSpPr/>
            <p:nvPr/>
          </p:nvSpPr>
          <p:spPr>
            <a:xfrm>
              <a:off x="9676272" y="3788347"/>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44" name="object 244"/>
            <p:cNvSpPr/>
            <p:nvPr/>
          </p:nvSpPr>
          <p:spPr>
            <a:xfrm>
              <a:off x="9819840" y="3778984"/>
              <a:ext cx="131400" cy="19080"/>
            </a:xfrm>
            <a:custGeom>
              <a:avLst/>
              <a:gdLst/>
              <a:ahLst/>
              <a:cxnLst/>
              <a:rect l="l" t="t" r="r" b="b"/>
              <a:pathLst>
                <a:path w="231775" h="33654">
                  <a:moveTo>
                    <a:pt x="0" y="33033"/>
                  </a:moveTo>
                  <a:lnTo>
                    <a:pt x="231228" y="33033"/>
                  </a:lnTo>
                  <a:lnTo>
                    <a:pt x="231228" y="0"/>
                  </a:lnTo>
                  <a:lnTo>
                    <a:pt x="0" y="0"/>
                  </a:lnTo>
                  <a:lnTo>
                    <a:pt x="0" y="33033"/>
                  </a:lnTo>
                  <a:close/>
                </a:path>
              </a:pathLst>
            </a:custGeom>
            <a:solidFill>
              <a:srgbClr val="546A89"/>
            </a:solidFill>
          </p:spPr>
          <p:txBody>
            <a:bodyPr wrap="square" lIns="0" tIns="0" rIns="0" bIns="0" rtlCol="0"/>
            <a:lstStyle/>
            <a:p>
              <a:endParaRPr sz="1020"/>
            </a:p>
          </p:txBody>
        </p:sp>
        <p:sp>
          <p:nvSpPr>
            <p:cNvPr id="245" name="object 245"/>
            <p:cNvSpPr/>
            <p:nvPr/>
          </p:nvSpPr>
          <p:spPr>
            <a:xfrm>
              <a:off x="9670008" y="3778984"/>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46" name="object 246"/>
            <p:cNvSpPr/>
            <p:nvPr/>
          </p:nvSpPr>
          <p:spPr>
            <a:xfrm>
              <a:off x="9834455" y="3838315"/>
              <a:ext cx="116640" cy="0"/>
            </a:xfrm>
            <a:custGeom>
              <a:avLst/>
              <a:gdLst/>
              <a:ahLst/>
              <a:cxnLst/>
              <a:rect l="l" t="t" r="r" b="b"/>
              <a:pathLst>
                <a:path w="205740">
                  <a:moveTo>
                    <a:pt x="0" y="0"/>
                  </a:moveTo>
                  <a:lnTo>
                    <a:pt x="205447" y="0"/>
                  </a:lnTo>
                </a:path>
              </a:pathLst>
            </a:custGeom>
            <a:ln w="33033">
              <a:solidFill>
                <a:srgbClr val="546A89"/>
              </a:solidFill>
            </a:ln>
          </p:spPr>
          <p:txBody>
            <a:bodyPr wrap="square" lIns="0" tIns="0" rIns="0" bIns="0" rtlCol="0"/>
            <a:lstStyle/>
            <a:p>
              <a:endParaRPr sz="1020"/>
            </a:p>
          </p:txBody>
        </p:sp>
        <p:sp>
          <p:nvSpPr>
            <p:cNvPr id="247" name="object 247"/>
            <p:cNvSpPr/>
            <p:nvPr/>
          </p:nvSpPr>
          <p:spPr>
            <a:xfrm>
              <a:off x="9541056" y="382806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solidFill>
              <a:srgbClr val="FFFFFF"/>
            </a:solidFill>
          </p:spPr>
          <p:txBody>
            <a:bodyPr wrap="square" lIns="0" tIns="0" rIns="0" bIns="0" rtlCol="0"/>
            <a:lstStyle/>
            <a:p>
              <a:endParaRPr sz="1020"/>
            </a:p>
          </p:txBody>
        </p:sp>
        <p:sp>
          <p:nvSpPr>
            <p:cNvPr id="248" name="object 248"/>
            <p:cNvSpPr/>
            <p:nvPr/>
          </p:nvSpPr>
          <p:spPr>
            <a:xfrm>
              <a:off x="9541056" y="382806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ln w="19050">
              <a:solidFill>
                <a:srgbClr val="546A89"/>
              </a:solidFill>
            </a:ln>
          </p:spPr>
          <p:txBody>
            <a:bodyPr wrap="square" lIns="0" tIns="0" rIns="0" bIns="0" rtlCol="0"/>
            <a:lstStyle/>
            <a:p>
              <a:endParaRPr sz="1020"/>
            </a:p>
          </p:txBody>
        </p:sp>
        <p:sp>
          <p:nvSpPr>
            <p:cNvPr id="249" name="object 249"/>
            <p:cNvSpPr/>
            <p:nvPr/>
          </p:nvSpPr>
          <p:spPr>
            <a:xfrm>
              <a:off x="9697080" y="3834353"/>
              <a:ext cx="131400" cy="480960"/>
            </a:xfrm>
            <a:custGeom>
              <a:avLst/>
              <a:gdLst/>
              <a:ahLst/>
              <a:cxnLst/>
              <a:rect l="l" t="t" r="r" b="b"/>
              <a:pathLst>
                <a:path w="231775" h="848359">
                  <a:moveTo>
                    <a:pt x="0" y="847864"/>
                  </a:moveTo>
                  <a:lnTo>
                    <a:pt x="231228" y="847864"/>
                  </a:lnTo>
                  <a:lnTo>
                    <a:pt x="231228" y="0"/>
                  </a:lnTo>
                  <a:lnTo>
                    <a:pt x="0" y="0"/>
                  </a:lnTo>
                  <a:lnTo>
                    <a:pt x="0" y="847864"/>
                  </a:lnTo>
                  <a:close/>
                </a:path>
              </a:pathLst>
            </a:custGeom>
            <a:solidFill>
              <a:srgbClr val="E4E4E4"/>
            </a:solidFill>
          </p:spPr>
          <p:txBody>
            <a:bodyPr wrap="square" lIns="0" tIns="0" rIns="0" bIns="0" rtlCol="0"/>
            <a:lstStyle/>
            <a:p>
              <a:endParaRPr sz="1020"/>
            </a:p>
          </p:txBody>
        </p:sp>
        <p:sp>
          <p:nvSpPr>
            <p:cNvPr id="250" name="object 250"/>
            <p:cNvSpPr/>
            <p:nvPr/>
          </p:nvSpPr>
          <p:spPr>
            <a:xfrm>
              <a:off x="9553512" y="3893612"/>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51" name="object 251"/>
            <p:cNvSpPr/>
            <p:nvPr/>
          </p:nvSpPr>
          <p:spPr>
            <a:xfrm>
              <a:off x="9697080" y="3884248"/>
              <a:ext cx="131400" cy="19080"/>
            </a:xfrm>
            <a:custGeom>
              <a:avLst/>
              <a:gdLst/>
              <a:ahLst/>
              <a:cxnLst/>
              <a:rect l="l" t="t" r="r" b="b"/>
              <a:pathLst>
                <a:path w="231775" h="33654">
                  <a:moveTo>
                    <a:pt x="0" y="33033"/>
                  </a:moveTo>
                  <a:lnTo>
                    <a:pt x="231228" y="33033"/>
                  </a:lnTo>
                  <a:lnTo>
                    <a:pt x="231228" y="0"/>
                  </a:lnTo>
                  <a:lnTo>
                    <a:pt x="0" y="0"/>
                  </a:lnTo>
                  <a:lnTo>
                    <a:pt x="0" y="33033"/>
                  </a:lnTo>
                  <a:close/>
                </a:path>
              </a:pathLst>
            </a:custGeom>
            <a:solidFill>
              <a:srgbClr val="546A89"/>
            </a:solidFill>
          </p:spPr>
          <p:txBody>
            <a:bodyPr wrap="square" lIns="0" tIns="0" rIns="0" bIns="0" rtlCol="0"/>
            <a:lstStyle/>
            <a:p>
              <a:endParaRPr sz="1020"/>
            </a:p>
          </p:txBody>
        </p:sp>
        <p:sp>
          <p:nvSpPr>
            <p:cNvPr id="252" name="object 252"/>
            <p:cNvSpPr/>
            <p:nvPr/>
          </p:nvSpPr>
          <p:spPr>
            <a:xfrm>
              <a:off x="9547248" y="3884248"/>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53" name="object 253"/>
            <p:cNvSpPr/>
            <p:nvPr/>
          </p:nvSpPr>
          <p:spPr>
            <a:xfrm>
              <a:off x="9553512" y="3943579"/>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54" name="object 254"/>
            <p:cNvSpPr/>
            <p:nvPr/>
          </p:nvSpPr>
          <p:spPr>
            <a:xfrm>
              <a:off x="9697080" y="3943579"/>
              <a:ext cx="131400" cy="0"/>
            </a:xfrm>
            <a:custGeom>
              <a:avLst/>
              <a:gdLst/>
              <a:ahLst/>
              <a:cxnLst/>
              <a:rect l="l" t="t" r="r" b="b"/>
              <a:pathLst>
                <a:path w="231775">
                  <a:moveTo>
                    <a:pt x="0" y="0"/>
                  </a:moveTo>
                  <a:lnTo>
                    <a:pt x="231228" y="0"/>
                  </a:lnTo>
                </a:path>
              </a:pathLst>
            </a:custGeom>
            <a:ln w="33033">
              <a:solidFill>
                <a:srgbClr val="546A89"/>
              </a:solidFill>
            </a:ln>
          </p:spPr>
          <p:txBody>
            <a:bodyPr wrap="square" lIns="0" tIns="0" rIns="0" bIns="0" rtlCol="0"/>
            <a:lstStyle/>
            <a:p>
              <a:endParaRPr sz="1020"/>
            </a:p>
          </p:txBody>
        </p:sp>
        <p:sp>
          <p:nvSpPr>
            <p:cNvPr id="255" name="object 255"/>
            <p:cNvSpPr/>
            <p:nvPr/>
          </p:nvSpPr>
          <p:spPr>
            <a:xfrm>
              <a:off x="9547248" y="3934216"/>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57" name="object 257"/>
            <p:cNvSpPr txBox="1"/>
            <p:nvPr/>
          </p:nvSpPr>
          <p:spPr>
            <a:xfrm>
              <a:off x="9473880" y="3486960"/>
              <a:ext cx="1155239" cy="850233"/>
            </a:xfrm>
            <a:prstGeom prst="rect">
              <a:avLst/>
            </a:prstGeom>
            <a:ln w="9534">
              <a:solidFill>
                <a:srgbClr val="006FC0"/>
              </a:solidFill>
            </a:ln>
          </p:spPr>
          <p:txBody>
            <a:bodyPr vert="horz" wrap="square" lIns="0" tIns="0" rIns="0" bIns="0" rtlCol="0">
              <a:spAutoFit/>
            </a:bodyPr>
            <a:lstStyle/>
            <a:p>
              <a:pPr>
                <a:lnSpc>
                  <a:spcPct val="100000"/>
                </a:lnSpc>
              </a:pPr>
              <a:endParaRPr sz="680">
                <a:latin typeface="Times New Roman"/>
                <a:cs typeface="Times New Roman"/>
              </a:endParaRPr>
            </a:p>
            <a:p>
              <a:pPr>
                <a:lnSpc>
                  <a:spcPct val="100000"/>
                </a:lnSpc>
              </a:pPr>
              <a:endParaRPr sz="680">
                <a:latin typeface="Times New Roman"/>
                <a:cs typeface="Times New Roman"/>
              </a:endParaRPr>
            </a:p>
            <a:p>
              <a:pPr>
                <a:lnSpc>
                  <a:spcPct val="100000"/>
                </a:lnSpc>
              </a:pPr>
              <a:endParaRPr sz="680">
                <a:latin typeface="Times New Roman"/>
                <a:cs typeface="Times New Roman"/>
              </a:endParaRPr>
            </a:p>
            <a:p>
              <a:pPr>
                <a:lnSpc>
                  <a:spcPct val="100000"/>
                </a:lnSpc>
              </a:pPr>
              <a:endParaRPr sz="680">
                <a:latin typeface="Times New Roman"/>
                <a:cs typeface="Times New Roman"/>
              </a:endParaRPr>
            </a:p>
            <a:p>
              <a:pPr>
                <a:spcBef>
                  <a:spcPts val="23"/>
                </a:spcBef>
              </a:pPr>
              <a:endParaRPr sz="765">
                <a:latin typeface="Times New Roman"/>
                <a:cs typeface="Times New Roman"/>
              </a:endParaRPr>
            </a:p>
            <a:p>
              <a:pPr marL="707724" marR="46078" indent="720" algn="ctr"/>
              <a:r>
                <a:rPr sz="680" dirty="0">
                  <a:latin typeface="Calibri"/>
                  <a:cs typeface="Calibri"/>
                </a:rPr>
                <a:t>Microsoft  </a:t>
              </a:r>
              <a:r>
                <a:rPr sz="680" spc="11" dirty="0">
                  <a:latin typeface="Calibri"/>
                  <a:cs typeface="Calibri"/>
                </a:rPr>
                <a:t>M</a:t>
              </a:r>
              <a:r>
                <a:rPr sz="680" spc="-20" dirty="0">
                  <a:latin typeface="Calibri"/>
                  <a:cs typeface="Calibri"/>
                </a:rPr>
                <a:t>o</a:t>
              </a:r>
              <a:r>
                <a:rPr sz="680" spc="23" dirty="0">
                  <a:latin typeface="Calibri"/>
                  <a:cs typeface="Calibri"/>
                </a:rPr>
                <a:t>n</a:t>
              </a:r>
              <a:r>
                <a:rPr sz="680" spc="-31" dirty="0">
                  <a:latin typeface="Calibri"/>
                  <a:cs typeface="Calibri"/>
                </a:rPr>
                <a:t>i</a:t>
              </a:r>
              <a:r>
                <a:rPr sz="680" spc="26" dirty="0">
                  <a:latin typeface="Calibri"/>
                  <a:cs typeface="Calibri"/>
                </a:rPr>
                <a:t>t</a:t>
              </a:r>
              <a:r>
                <a:rPr sz="680" spc="-20" dirty="0">
                  <a:latin typeface="Calibri"/>
                  <a:cs typeface="Calibri"/>
                </a:rPr>
                <a:t>o</a:t>
              </a:r>
              <a:r>
                <a:rPr sz="680" spc="14" dirty="0">
                  <a:latin typeface="Calibri"/>
                  <a:cs typeface="Calibri"/>
                </a:rPr>
                <a:t>r</a:t>
              </a:r>
              <a:r>
                <a:rPr sz="680" spc="-31" dirty="0">
                  <a:latin typeface="Calibri"/>
                  <a:cs typeface="Calibri"/>
                </a:rPr>
                <a:t>i</a:t>
              </a:r>
              <a:r>
                <a:rPr sz="680" spc="23" dirty="0">
                  <a:latin typeface="Calibri"/>
                  <a:cs typeface="Calibri"/>
                </a:rPr>
                <a:t>n</a:t>
              </a:r>
              <a:r>
                <a:rPr sz="680" dirty="0">
                  <a:latin typeface="Calibri"/>
                  <a:cs typeface="Calibri"/>
                </a:rPr>
                <a:t>g  </a:t>
              </a:r>
              <a:r>
                <a:rPr sz="680" spc="-3" dirty="0">
                  <a:latin typeface="Calibri"/>
                  <a:cs typeface="Calibri"/>
                </a:rPr>
                <a:t>Agent</a:t>
              </a:r>
              <a:endParaRPr sz="680">
                <a:latin typeface="Calibri"/>
                <a:cs typeface="Calibri"/>
              </a:endParaRPr>
            </a:p>
          </p:txBody>
        </p:sp>
        <p:sp>
          <p:nvSpPr>
            <p:cNvPr id="353" name="object 353"/>
            <p:cNvSpPr/>
            <p:nvPr/>
          </p:nvSpPr>
          <p:spPr>
            <a:xfrm>
              <a:off x="10291944" y="3807360"/>
              <a:ext cx="149831" cy="149832"/>
            </a:xfrm>
            <a:prstGeom prst="rect">
              <a:avLst/>
            </a:prstGeom>
            <a:blipFill>
              <a:blip r:embed="rId32" cstate="print"/>
              <a:stretch>
                <a:fillRect/>
              </a:stretch>
            </a:blipFill>
          </p:spPr>
          <p:txBody>
            <a:bodyPr wrap="square" lIns="0" tIns="0" rIns="0" bIns="0" rtlCol="0"/>
            <a:lstStyle/>
            <a:p>
              <a:endParaRPr sz="1020"/>
            </a:p>
          </p:txBody>
        </p:sp>
      </p:grpSp>
      <p:grpSp>
        <p:nvGrpSpPr>
          <p:cNvPr id="575" name="Group 574"/>
          <p:cNvGrpSpPr/>
          <p:nvPr/>
        </p:nvGrpSpPr>
        <p:grpSpPr>
          <a:xfrm>
            <a:off x="9098520" y="2634603"/>
            <a:ext cx="1603800" cy="1075928"/>
            <a:chOff x="9036480" y="2334959"/>
            <a:chExt cx="1603800" cy="1075928"/>
          </a:xfrm>
        </p:grpSpPr>
        <p:sp>
          <p:nvSpPr>
            <p:cNvPr id="131" name="object 131"/>
            <p:cNvSpPr txBox="1"/>
            <p:nvPr/>
          </p:nvSpPr>
          <p:spPr>
            <a:xfrm>
              <a:off x="9411096" y="2334959"/>
              <a:ext cx="623520" cy="111914"/>
            </a:xfrm>
            <a:prstGeom prst="rect">
              <a:avLst/>
            </a:prstGeom>
          </p:spPr>
          <p:txBody>
            <a:bodyPr vert="horz" wrap="square" lIns="0" tIns="7200" rIns="0" bIns="0" rtlCol="0">
              <a:spAutoFit/>
            </a:bodyPr>
            <a:lstStyle/>
            <a:p>
              <a:pPr marL="7200">
                <a:spcBef>
                  <a:spcPts val="57"/>
                </a:spcBef>
              </a:pPr>
              <a:r>
                <a:rPr sz="680" dirty="0">
                  <a:solidFill>
                    <a:srgbClr val="006FC0"/>
                  </a:solidFill>
                  <a:latin typeface="Calibri"/>
                  <a:cs typeface="Calibri"/>
                </a:rPr>
                <a:t>Windows</a:t>
              </a:r>
              <a:r>
                <a:rPr sz="680" spc="-48" dirty="0">
                  <a:solidFill>
                    <a:srgbClr val="006FC0"/>
                  </a:solidFill>
                  <a:latin typeface="Calibri"/>
                  <a:cs typeface="Calibri"/>
                </a:rPr>
                <a:t> </a:t>
              </a:r>
              <a:r>
                <a:rPr sz="680" dirty="0">
                  <a:solidFill>
                    <a:srgbClr val="006FC0"/>
                  </a:solidFill>
                  <a:latin typeface="Calibri"/>
                  <a:cs typeface="Calibri"/>
                </a:rPr>
                <a:t>Servers</a:t>
              </a:r>
              <a:endParaRPr sz="680">
                <a:latin typeface="Calibri"/>
                <a:cs typeface="Calibri"/>
              </a:endParaRPr>
            </a:p>
          </p:txBody>
        </p:sp>
        <p:sp>
          <p:nvSpPr>
            <p:cNvPr id="190" name="object 190"/>
            <p:cNvSpPr txBox="1"/>
            <p:nvPr/>
          </p:nvSpPr>
          <p:spPr>
            <a:xfrm>
              <a:off x="9466207" y="3298973"/>
              <a:ext cx="479160" cy="111914"/>
            </a:xfrm>
            <a:prstGeom prst="rect">
              <a:avLst/>
            </a:prstGeom>
          </p:spPr>
          <p:txBody>
            <a:bodyPr vert="horz" wrap="square" lIns="0" tIns="7200" rIns="0" bIns="0" rtlCol="0">
              <a:spAutoFit/>
            </a:bodyPr>
            <a:lstStyle/>
            <a:p>
              <a:pPr marL="7200">
                <a:spcBef>
                  <a:spcPts val="57"/>
                </a:spcBef>
              </a:pPr>
              <a:r>
                <a:rPr sz="680" spc="-6" dirty="0">
                  <a:solidFill>
                    <a:srgbClr val="006FC0"/>
                  </a:solidFill>
                  <a:latin typeface="Calibri"/>
                  <a:cs typeface="Calibri"/>
                </a:rPr>
                <a:t>Linux</a:t>
              </a:r>
              <a:r>
                <a:rPr sz="680" spc="-17" dirty="0">
                  <a:solidFill>
                    <a:srgbClr val="006FC0"/>
                  </a:solidFill>
                  <a:latin typeface="Calibri"/>
                  <a:cs typeface="Calibri"/>
                </a:rPr>
                <a:t> </a:t>
              </a:r>
              <a:r>
                <a:rPr sz="680" dirty="0">
                  <a:solidFill>
                    <a:srgbClr val="006FC0"/>
                  </a:solidFill>
                  <a:latin typeface="Calibri"/>
                  <a:cs typeface="Calibri"/>
                </a:rPr>
                <a:t>Servers</a:t>
              </a:r>
              <a:endParaRPr sz="680" dirty="0">
                <a:latin typeface="Calibri"/>
                <a:cs typeface="Calibri"/>
              </a:endParaRPr>
            </a:p>
          </p:txBody>
        </p:sp>
        <p:sp>
          <p:nvSpPr>
            <p:cNvPr id="202" name="object 202"/>
            <p:cNvSpPr/>
            <p:nvPr/>
          </p:nvSpPr>
          <p:spPr>
            <a:xfrm>
              <a:off x="9480720" y="259182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solidFill>
              <a:srgbClr val="FFFFFF"/>
            </a:solidFill>
          </p:spPr>
          <p:txBody>
            <a:bodyPr wrap="square" lIns="0" tIns="0" rIns="0" bIns="0" rtlCol="0"/>
            <a:lstStyle/>
            <a:p>
              <a:endParaRPr sz="1020"/>
            </a:p>
          </p:txBody>
        </p:sp>
        <p:sp>
          <p:nvSpPr>
            <p:cNvPr id="203" name="object 203"/>
            <p:cNvSpPr/>
            <p:nvPr/>
          </p:nvSpPr>
          <p:spPr>
            <a:xfrm>
              <a:off x="9480720" y="259182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ln w="19050">
              <a:solidFill>
                <a:srgbClr val="546A89"/>
              </a:solidFill>
            </a:ln>
          </p:spPr>
          <p:txBody>
            <a:bodyPr wrap="square" lIns="0" tIns="0" rIns="0" bIns="0" rtlCol="0"/>
            <a:lstStyle/>
            <a:p>
              <a:endParaRPr sz="1020"/>
            </a:p>
          </p:txBody>
        </p:sp>
        <p:sp>
          <p:nvSpPr>
            <p:cNvPr id="204" name="object 204"/>
            <p:cNvSpPr/>
            <p:nvPr/>
          </p:nvSpPr>
          <p:spPr>
            <a:xfrm>
              <a:off x="9636744" y="2598041"/>
              <a:ext cx="131400" cy="480960"/>
            </a:xfrm>
            <a:custGeom>
              <a:avLst/>
              <a:gdLst/>
              <a:ahLst/>
              <a:cxnLst/>
              <a:rect l="l" t="t" r="r" b="b"/>
              <a:pathLst>
                <a:path w="231775" h="848360">
                  <a:moveTo>
                    <a:pt x="0" y="847864"/>
                  </a:moveTo>
                  <a:lnTo>
                    <a:pt x="231228" y="847864"/>
                  </a:lnTo>
                  <a:lnTo>
                    <a:pt x="231228" y="0"/>
                  </a:lnTo>
                  <a:lnTo>
                    <a:pt x="0" y="0"/>
                  </a:lnTo>
                  <a:lnTo>
                    <a:pt x="0" y="847864"/>
                  </a:lnTo>
                  <a:close/>
                </a:path>
              </a:pathLst>
            </a:custGeom>
            <a:solidFill>
              <a:srgbClr val="E4E4E4"/>
            </a:solidFill>
          </p:spPr>
          <p:txBody>
            <a:bodyPr wrap="square" lIns="0" tIns="0" rIns="0" bIns="0" rtlCol="0"/>
            <a:lstStyle/>
            <a:p>
              <a:endParaRPr sz="1020"/>
            </a:p>
          </p:txBody>
        </p:sp>
        <p:sp>
          <p:nvSpPr>
            <p:cNvPr id="205" name="object 205"/>
            <p:cNvSpPr/>
            <p:nvPr/>
          </p:nvSpPr>
          <p:spPr>
            <a:xfrm>
              <a:off x="9493176" y="2657371"/>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06" name="object 206"/>
            <p:cNvSpPr/>
            <p:nvPr/>
          </p:nvSpPr>
          <p:spPr>
            <a:xfrm>
              <a:off x="9636744" y="2648008"/>
              <a:ext cx="131400" cy="19080"/>
            </a:xfrm>
            <a:custGeom>
              <a:avLst/>
              <a:gdLst/>
              <a:ahLst/>
              <a:cxnLst/>
              <a:rect l="l" t="t" r="r" b="b"/>
              <a:pathLst>
                <a:path w="231775" h="33654">
                  <a:moveTo>
                    <a:pt x="0" y="33033"/>
                  </a:moveTo>
                  <a:lnTo>
                    <a:pt x="231228" y="33033"/>
                  </a:lnTo>
                  <a:lnTo>
                    <a:pt x="231228" y="0"/>
                  </a:lnTo>
                  <a:lnTo>
                    <a:pt x="0" y="0"/>
                  </a:lnTo>
                  <a:lnTo>
                    <a:pt x="0" y="33033"/>
                  </a:lnTo>
                  <a:close/>
                </a:path>
              </a:pathLst>
            </a:custGeom>
            <a:solidFill>
              <a:srgbClr val="546A89"/>
            </a:solidFill>
          </p:spPr>
          <p:txBody>
            <a:bodyPr wrap="square" lIns="0" tIns="0" rIns="0" bIns="0" rtlCol="0"/>
            <a:lstStyle/>
            <a:p>
              <a:endParaRPr sz="1020"/>
            </a:p>
          </p:txBody>
        </p:sp>
        <p:sp>
          <p:nvSpPr>
            <p:cNvPr id="207" name="object 207"/>
            <p:cNvSpPr/>
            <p:nvPr/>
          </p:nvSpPr>
          <p:spPr>
            <a:xfrm>
              <a:off x="9486984" y="2648008"/>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08" name="object 208"/>
            <p:cNvSpPr/>
            <p:nvPr/>
          </p:nvSpPr>
          <p:spPr>
            <a:xfrm>
              <a:off x="9601319" y="2707268"/>
              <a:ext cx="41760" cy="0"/>
            </a:xfrm>
            <a:custGeom>
              <a:avLst/>
              <a:gdLst/>
              <a:ahLst/>
              <a:cxnLst/>
              <a:rect l="l" t="t" r="r" b="b"/>
              <a:pathLst>
                <a:path w="73659">
                  <a:moveTo>
                    <a:pt x="0" y="0"/>
                  </a:moveTo>
                  <a:lnTo>
                    <a:pt x="73507" y="0"/>
                  </a:lnTo>
                </a:path>
              </a:pathLst>
            </a:custGeom>
            <a:ln w="33033">
              <a:solidFill>
                <a:srgbClr val="2BC6F4"/>
              </a:solidFill>
            </a:ln>
          </p:spPr>
          <p:txBody>
            <a:bodyPr wrap="square" lIns="0" tIns="0" rIns="0" bIns="0" rtlCol="0"/>
            <a:lstStyle/>
            <a:p>
              <a:endParaRPr sz="1020"/>
            </a:p>
          </p:txBody>
        </p:sp>
        <p:sp>
          <p:nvSpPr>
            <p:cNvPr id="209" name="object 209"/>
            <p:cNvSpPr/>
            <p:nvPr/>
          </p:nvSpPr>
          <p:spPr>
            <a:xfrm>
              <a:off x="9636744" y="2707268"/>
              <a:ext cx="131400" cy="0"/>
            </a:xfrm>
            <a:custGeom>
              <a:avLst/>
              <a:gdLst/>
              <a:ahLst/>
              <a:cxnLst/>
              <a:rect l="l" t="t" r="r" b="b"/>
              <a:pathLst>
                <a:path w="231775">
                  <a:moveTo>
                    <a:pt x="0" y="0"/>
                  </a:moveTo>
                  <a:lnTo>
                    <a:pt x="231228" y="0"/>
                  </a:lnTo>
                </a:path>
              </a:pathLst>
            </a:custGeom>
            <a:ln w="33033">
              <a:solidFill>
                <a:srgbClr val="546A89"/>
              </a:solidFill>
            </a:ln>
          </p:spPr>
          <p:txBody>
            <a:bodyPr wrap="square" lIns="0" tIns="0" rIns="0" bIns="0" rtlCol="0"/>
            <a:lstStyle/>
            <a:p>
              <a:endParaRPr sz="1020"/>
            </a:p>
          </p:txBody>
        </p:sp>
        <p:sp>
          <p:nvSpPr>
            <p:cNvPr id="210" name="object 210"/>
            <p:cNvSpPr/>
            <p:nvPr/>
          </p:nvSpPr>
          <p:spPr>
            <a:xfrm>
              <a:off x="9307920" y="267822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solidFill>
              <a:srgbClr val="FFFFFF"/>
            </a:solidFill>
          </p:spPr>
          <p:txBody>
            <a:bodyPr wrap="square" lIns="0" tIns="0" rIns="0" bIns="0" rtlCol="0"/>
            <a:lstStyle/>
            <a:p>
              <a:endParaRPr sz="1020"/>
            </a:p>
          </p:txBody>
        </p:sp>
        <p:sp>
          <p:nvSpPr>
            <p:cNvPr id="211" name="object 211"/>
            <p:cNvSpPr/>
            <p:nvPr/>
          </p:nvSpPr>
          <p:spPr>
            <a:xfrm>
              <a:off x="9307920" y="2678220"/>
              <a:ext cx="293400" cy="493200"/>
            </a:xfrm>
            <a:custGeom>
              <a:avLst/>
              <a:gdLst/>
              <a:ahLst/>
              <a:cxnLst/>
              <a:rect l="l" t="t" r="r" b="b"/>
              <a:pathLst>
                <a:path w="517525" h="869950">
                  <a:moveTo>
                    <a:pt x="0" y="869886"/>
                  </a:moveTo>
                  <a:lnTo>
                    <a:pt x="517525" y="869886"/>
                  </a:lnTo>
                  <a:lnTo>
                    <a:pt x="517525" y="0"/>
                  </a:lnTo>
                  <a:lnTo>
                    <a:pt x="0" y="0"/>
                  </a:lnTo>
                  <a:lnTo>
                    <a:pt x="0" y="869886"/>
                  </a:lnTo>
                  <a:close/>
                </a:path>
              </a:pathLst>
            </a:custGeom>
            <a:ln w="19050">
              <a:solidFill>
                <a:srgbClr val="546A89"/>
              </a:solidFill>
            </a:ln>
          </p:spPr>
          <p:txBody>
            <a:bodyPr wrap="square" lIns="0" tIns="0" rIns="0" bIns="0" rtlCol="0"/>
            <a:lstStyle/>
            <a:p>
              <a:endParaRPr sz="1020"/>
            </a:p>
          </p:txBody>
        </p:sp>
        <p:sp>
          <p:nvSpPr>
            <p:cNvPr id="212" name="object 212"/>
            <p:cNvSpPr/>
            <p:nvPr/>
          </p:nvSpPr>
          <p:spPr>
            <a:xfrm>
              <a:off x="9463944" y="2684441"/>
              <a:ext cx="131400" cy="480960"/>
            </a:xfrm>
            <a:custGeom>
              <a:avLst/>
              <a:gdLst/>
              <a:ahLst/>
              <a:cxnLst/>
              <a:rect l="l" t="t" r="r" b="b"/>
              <a:pathLst>
                <a:path w="231775" h="848360">
                  <a:moveTo>
                    <a:pt x="0" y="847864"/>
                  </a:moveTo>
                  <a:lnTo>
                    <a:pt x="231228" y="847864"/>
                  </a:lnTo>
                  <a:lnTo>
                    <a:pt x="231228" y="0"/>
                  </a:lnTo>
                  <a:lnTo>
                    <a:pt x="0" y="0"/>
                  </a:lnTo>
                  <a:lnTo>
                    <a:pt x="0" y="847864"/>
                  </a:lnTo>
                  <a:close/>
                </a:path>
              </a:pathLst>
            </a:custGeom>
            <a:solidFill>
              <a:srgbClr val="E4E4E4"/>
            </a:solidFill>
          </p:spPr>
          <p:txBody>
            <a:bodyPr wrap="square" lIns="0" tIns="0" rIns="0" bIns="0" rtlCol="0"/>
            <a:lstStyle/>
            <a:p>
              <a:endParaRPr sz="1020"/>
            </a:p>
          </p:txBody>
        </p:sp>
        <p:sp>
          <p:nvSpPr>
            <p:cNvPr id="213" name="object 213"/>
            <p:cNvSpPr/>
            <p:nvPr/>
          </p:nvSpPr>
          <p:spPr>
            <a:xfrm>
              <a:off x="9320376" y="2743771"/>
              <a:ext cx="150120" cy="0"/>
            </a:xfrm>
            <a:custGeom>
              <a:avLst/>
              <a:gdLst/>
              <a:ahLst/>
              <a:cxnLst/>
              <a:rect l="l" t="t" r="r" b="b"/>
              <a:pathLst>
                <a:path w="264794">
                  <a:moveTo>
                    <a:pt x="0" y="0"/>
                  </a:moveTo>
                  <a:lnTo>
                    <a:pt x="264261" y="0"/>
                  </a:lnTo>
                </a:path>
              </a:pathLst>
            </a:custGeom>
            <a:ln w="33033">
              <a:solidFill>
                <a:srgbClr val="2BC6F4"/>
              </a:solidFill>
            </a:ln>
          </p:spPr>
          <p:txBody>
            <a:bodyPr wrap="square" lIns="0" tIns="0" rIns="0" bIns="0" rtlCol="0"/>
            <a:lstStyle/>
            <a:p>
              <a:endParaRPr sz="1020"/>
            </a:p>
          </p:txBody>
        </p:sp>
        <p:sp>
          <p:nvSpPr>
            <p:cNvPr id="214" name="object 214"/>
            <p:cNvSpPr/>
            <p:nvPr/>
          </p:nvSpPr>
          <p:spPr>
            <a:xfrm>
              <a:off x="9463944" y="2734408"/>
              <a:ext cx="131400" cy="19080"/>
            </a:xfrm>
            <a:custGeom>
              <a:avLst/>
              <a:gdLst/>
              <a:ahLst/>
              <a:cxnLst/>
              <a:rect l="l" t="t" r="r" b="b"/>
              <a:pathLst>
                <a:path w="231775" h="33654">
                  <a:moveTo>
                    <a:pt x="0" y="33033"/>
                  </a:moveTo>
                  <a:lnTo>
                    <a:pt x="231228" y="33033"/>
                  </a:lnTo>
                  <a:lnTo>
                    <a:pt x="231228" y="0"/>
                  </a:lnTo>
                  <a:lnTo>
                    <a:pt x="0" y="0"/>
                  </a:lnTo>
                  <a:lnTo>
                    <a:pt x="0" y="33033"/>
                  </a:lnTo>
                  <a:close/>
                </a:path>
              </a:pathLst>
            </a:custGeom>
            <a:solidFill>
              <a:srgbClr val="546A89"/>
            </a:solidFill>
          </p:spPr>
          <p:txBody>
            <a:bodyPr wrap="square" lIns="0" tIns="0" rIns="0" bIns="0" rtlCol="0"/>
            <a:lstStyle/>
            <a:p>
              <a:endParaRPr sz="1020"/>
            </a:p>
          </p:txBody>
        </p:sp>
        <p:sp>
          <p:nvSpPr>
            <p:cNvPr id="215" name="object 215"/>
            <p:cNvSpPr/>
            <p:nvPr/>
          </p:nvSpPr>
          <p:spPr>
            <a:xfrm>
              <a:off x="9314184" y="2734408"/>
              <a:ext cx="19080" cy="19080"/>
            </a:xfrm>
            <a:custGeom>
              <a:avLst/>
              <a:gdLst/>
              <a:ahLst/>
              <a:cxnLst/>
              <a:rect l="l" t="t" r="r" b="b"/>
              <a:pathLst>
                <a:path w="33655" h="33654">
                  <a:moveTo>
                    <a:pt x="0" y="33033"/>
                  </a:moveTo>
                  <a:lnTo>
                    <a:pt x="33033" y="33033"/>
                  </a:lnTo>
                  <a:lnTo>
                    <a:pt x="33033" y="0"/>
                  </a:lnTo>
                  <a:lnTo>
                    <a:pt x="0" y="0"/>
                  </a:lnTo>
                  <a:lnTo>
                    <a:pt x="0" y="33033"/>
                  </a:lnTo>
                  <a:close/>
                </a:path>
              </a:pathLst>
            </a:custGeom>
            <a:solidFill>
              <a:srgbClr val="546A89"/>
            </a:solidFill>
          </p:spPr>
          <p:txBody>
            <a:bodyPr wrap="square" lIns="0" tIns="0" rIns="0" bIns="0" rtlCol="0"/>
            <a:lstStyle/>
            <a:p>
              <a:endParaRPr sz="1020"/>
            </a:p>
          </p:txBody>
        </p:sp>
        <p:sp>
          <p:nvSpPr>
            <p:cNvPr id="216" name="object 216"/>
            <p:cNvSpPr/>
            <p:nvPr/>
          </p:nvSpPr>
          <p:spPr>
            <a:xfrm>
              <a:off x="9414119" y="2793668"/>
              <a:ext cx="56160" cy="0"/>
            </a:xfrm>
            <a:custGeom>
              <a:avLst/>
              <a:gdLst/>
              <a:ahLst/>
              <a:cxnLst/>
              <a:rect l="l" t="t" r="r" b="b"/>
              <a:pathLst>
                <a:path w="99059">
                  <a:moveTo>
                    <a:pt x="0" y="0"/>
                  </a:moveTo>
                  <a:lnTo>
                    <a:pt x="98907" y="0"/>
                  </a:lnTo>
                </a:path>
              </a:pathLst>
            </a:custGeom>
            <a:ln w="33033">
              <a:solidFill>
                <a:srgbClr val="2BC6F4"/>
              </a:solidFill>
            </a:ln>
          </p:spPr>
          <p:txBody>
            <a:bodyPr wrap="square" lIns="0" tIns="0" rIns="0" bIns="0" rtlCol="0"/>
            <a:lstStyle/>
            <a:p>
              <a:endParaRPr sz="1020"/>
            </a:p>
          </p:txBody>
        </p:sp>
        <p:sp>
          <p:nvSpPr>
            <p:cNvPr id="217" name="object 217"/>
            <p:cNvSpPr/>
            <p:nvPr/>
          </p:nvSpPr>
          <p:spPr>
            <a:xfrm>
              <a:off x="9463944" y="2793668"/>
              <a:ext cx="131400" cy="0"/>
            </a:xfrm>
            <a:custGeom>
              <a:avLst/>
              <a:gdLst/>
              <a:ahLst/>
              <a:cxnLst/>
              <a:rect l="l" t="t" r="r" b="b"/>
              <a:pathLst>
                <a:path w="231775">
                  <a:moveTo>
                    <a:pt x="0" y="0"/>
                  </a:moveTo>
                  <a:lnTo>
                    <a:pt x="231228" y="0"/>
                  </a:lnTo>
                </a:path>
              </a:pathLst>
            </a:custGeom>
            <a:ln w="33033">
              <a:solidFill>
                <a:srgbClr val="546A89"/>
              </a:solidFill>
            </a:ln>
          </p:spPr>
          <p:txBody>
            <a:bodyPr wrap="square" lIns="0" tIns="0" rIns="0" bIns="0" rtlCol="0"/>
            <a:lstStyle/>
            <a:p>
              <a:endParaRPr sz="1020"/>
            </a:p>
          </p:txBody>
        </p:sp>
        <p:sp>
          <p:nvSpPr>
            <p:cNvPr id="218" name="object 218"/>
            <p:cNvSpPr/>
            <p:nvPr/>
          </p:nvSpPr>
          <p:spPr>
            <a:xfrm>
              <a:off x="9127920" y="2754648"/>
              <a:ext cx="286200" cy="491400"/>
            </a:xfrm>
            <a:custGeom>
              <a:avLst/>
              <a:gdLst/>
              <a:ahLst/>
              <a:cxnLst/>
              <a:rect l="l" t="t" r="r" b="b"/>
              <a:pathLst>
                <a:path w="504825" h="866775">
                  <a:moveTo>
                    <a:pt x="0" y="866775"/>
                  </a:moveTo>
                  <a:lnTo>
                    <a:pt x="504825" y="866775"/>
                  </a:lnTo>
                  <a:lnTo>
                    <a:pt x="504825" y="0"/>
                  </a:lnTo>
                  <a:lnTo>
                    <a:pt x="0" y="0"/>
                  </a:lnTo>
                  <a:lnTo>
                    <a:pt x="0" y="866775"/>
                  </a:lnTo>
                  <a:close/>
                </a:path>
              </a:pathLst>
            </a:custGeom>
            <a:solidFill>
              <a:srgbClr val="FFFFFF"/>
            </a:solidFill>
          </p:spPr>
          <p:txBody>
            <a:bodyPr wrap="square" lIns="0" tIns="0" rIns="0" bIns="0" rtlCol="0"/>
            <a:lstStyle/>
            <a:p>
              <a:endParaRPr sz="1020"/>
            </a:p>
          </p:txBody>
        </p:sp>
        <p:sp>
          <p:nvSpPr>
            <p:cNvPr id="219" name="object 219"/>
            <p:cNvSpPr/>
            <p:nvPr/>
          </p:nvSpPr>
          <p:spPr>
            <a:xfrm>
              <a:off x="9127920" y="2754648"/>
              <a:ext cx="286200" cy="491400"/>
            </a:xfrm>
            <a:custGeom>
              <a:avLst/>
              <a:gdLst/>
              <a:ahLst/>
              <a:cxnLst/>
              <a:rect l="l" t="t" r="r" b="b"/>
              <a:pathLst>
                <a:path w="504825" h="866775">
                  <a:moveTo>
                    <a:pt x="0" y="866775"/>
                  </a:moveTo>
                  <a:lnTo>
                    <a:pt x="504825" y="866775"/>
                  </a:lnTo>
                  <a:lnTo>
                    <a:pt x="504825" y="0"/>
                  </a:lnTo>
                  <a:lnTo>
                    <a:pt x="0" y="0"/>
                  </a:lnTo>
                  <a:lnTo>
                    <a:pt x="0" y="866775"/>
                  </a:lnTo>
                  <a:close/>
                </a:path>
              </a:pathLst>
            </a:custGeom>
            <a:ln w="19050">
              <a:solidFill>
                <a:srgbClr val="546A89"/>
              </a:solidFill>
            </a:ln>
          </p:spPr>
          <p:txBody>
            <a:bodyPr wrap="square" lIns="0" tIns="0" rIns="0" bIns="0" rtlCol="0"/>
            <a:lstStyle/>
            <a:p>
              <a:endParaRPr sz="1020"/>
            </a:p>
          </p:txBody>
        </p:sp>
        <p:sp>
          <p:nvSpPr>
            <p:cNvPr id="220" name="object 220"/>
            <p:cNvSpPr/>
            <p:nvPr/>
          </p:nvSpPr>
          <p:spPr>
            <a:xfrm>
              <a:off x="9268319" y="2760048"/>
              <a:ext cx="140400" cy="480600"/>
            </a:xfrm>
            <a:custGeom>
              <a:avLst/>
              <a:gdLst/>
              <a:ahLst/>
              <a:cxnLst/>
              <a:rect l="l" t="t" r="r" b="b"/>
              <a:pathLst>
                <a:path w="247650" h="847725">
                  <a:moveTo>
                    <a:pt x="0" y="847725"/>
                  </a:moveTo>
                  <a:lnTo>
                    <a:pt x="247650" y="847725"/>
                  </a:lnTo>
                  <a:lnTo>
                    <a:pt x="247650" y="0"/>
                  </a:lnTo>
                  <a:lnTo>
                    <a:pt x="0" y="0"/>
                  </a:lnTo>
                  <a:lnTo>
                    <a:pt x="0" y="847725"/>
                  </a:lnTo>
                  <a:close/>
                </a:path>
              </a:pathLst>
            </a:custGeom>
            <a:solidFill>
              <a:srgbClr val="E4E4E4"/>
            </a:solidFill>
          </p:spPr>
          <p:txBody>
            <a:bodyPr wrap="square" lIns="0" tIns="0" rIns="0" bIns="0" rtlCol="0"/>
            <a:lstStyle/>
            <a:p>
              <a:endParaRPr sz="1020"/>
            </a:p>
          </p:txBody>
        </p:sp>
        <p:sp>
          <p:nvSpPr>
            <p:cNvPr id="221" name="object 221"/>
            <p:cNvSpPr/>
            <p:nvPr/>
          </p:nvSpPr>
          <p:spPr>
            <a:xfrm>
              <a:off x="9138719" y="2886948"/>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222" name="object 222"/>
            <p:cNvSpPr/>
            <p:nvPr/>
          </p:nvSpPr>
          <p:spPr>
            <a:xfrm>
              <a:off x="9138719" y="2849148"/>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223" name="object 223"/>
            <p:cNvSpPr/>
            <p:nvPr/>
          </p:nvSpPr>
          <p:spPr>
            <a:xfrm>
              <a:off x="9138719" y="2811348"/>
              <a:ext cx="129600" cy="0"/>
            </a:xfrm>
            <a:custGeom>
              <a:avLst/>
              <a:gdLst/>
              <a:ahLst/>
              <a:cxnLst/>
              <a:rect l="l" t="t" r="r" b="b"/>
              <a:pathLst>
                <a:path w="228600">
                  <a:moveTo>
                    <a:pt x="0" y="0"/>
                  </a:moveTo>
                  <a:lnTo>
                    <a:pt x="228600" y="0"/>
                  </a:lnTo>
                </a:path>
              </a:pathLst>
            </a:custGeom>
            <a:ln w="28575">
              <a:solidFill>
                <a:srgbClr val="2BC6F4"/>
              </a:solidFill>
            </a:ln>
          </p:spPr>
          <p:txBody>
            <a:bodyPr wrap="square" lIns="0" tIns="0" rIns="0" bIns="0" rtlCol="0"/>
            <a:lstStyle/>
            <a:p>
              <a:endParaRPr sz="1020"/>
            </a:p>
          </p:txBody>
        </p:sp>
        <p:sp>
          <p:nvSpPr>
            <p:cNvPr id="224" name="object 224"/>
            <p:cNvSpPr/>
            <p:nvPr/>
          </p:nvSpPr>
          <p:spPr>
            <a:xfrm>
              <a:off x="9268319" y="2878848"/>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225" name="object 225"/>
            <p:cNvSpPr/>
            <p:nvPr/>
          </p:nvSpPr>
          <p:spPr>
            <a:xfrm>
              <a:off x="9268319" y="2841048"/>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226" name="object 226"/>
            <p:cNvSpPr/>
            <p:nvPr/>
          </p:nvSpPr>
          <p:spPr>
            <a:xfrm>
              <a:off x="9268319" y="2803248"/>
              <a:ext cx="140400" cy="16200"/>
            </a:xfrm>
            <a:custGeom>
              <a:avLst/>
              <a:gdLst/>
              <a:ahLst/>
              <a:cxnLst/>
              <a:rect l="l" t="t" r="r" b="b"/>
              <a:pathLst>
                <a:path w="247650" h="28575">
                  <a:moveTo>
                    <a:pt x="0" y="28575"/>
                  </a:moveTo>
                  <a:lnTo>
                    <a:pt x="247650" y="28575"/>
                  </a:lnTo>
                  <a:lnTo>
                    <a:pt x="247650" y="0"/>
                  </a:lnTo>
                  <a:lnTo>
                    <a:pt x="0" y="0"/>
                  </a:lnTo>
                  <a:lnTo>
                    <a:pt x="0" y="28575"/>
                  </a:lnTo>
                  <a:close/>
                </a:path>
              </a:pathLst>
            </a:custGeom>
            <a:solidFill>
              <a:srgbClr val="546A89"/>
            </a:solidFill>
          </p:spPr>
          <p:txBody>
            <a:bodyPr wrap="square" lIns="0" tIns="0" rIns="0" bIns="0" rtlCol="0"/>
            <a:lstStyle/>
            <a:p>
              <a:endParaRPr sz="1020"/>
            </a:p>
          </p:txBody>
        </p:sp>
        <p:sp>
          <p:nvSpPr>
            <p:cNvPr id="227" name="object 227"/>
            <p:cNvSpPr/>
            <p:nvPr/>
          </p:nvSpPr>
          <p:spPr>
            <a:xfrm>
              <a:off x="9133320" y="2803248"/>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228" name="object 228"/>
            <p:cNvSpPr/>
            <p:nvPr/>
          </p:nvSpPr>
          <p:spPr>
            <a:xfrm>
              <a:off x="9133320" y="2841048"/>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229" name="object 229"/>
            <p:cNvSpPr/>
            <p:nvPr/>
          </p:nvSpPr>
          <p:spPr>
            <a:xfrm>
              <a:off x="9133320" y="2878848"/>
              <a:ext cx="16200" cy="16200"/>
            </a:xfrm>
            <a:custGeom>
              <a:avLst/>
              <a:gdLst/>
              <a:ahLst/>
              <a:cxnLst/>
              <a:rect l="l" t="t" r="r" b="b"/>
              <a:pathLst>
                <a:path w="28575" h="28575">
                  <a:moveTo>
                    <a:pt x="0" y="28575"/>
                  </a:moveTo>
                  <a:lnTo>
                    <a:pt x="28575" y="28575"/>
                  </a:lnTo>
                  <a:lnTo>
                    <a:pt x="28575" y="0"/>
                  </a:lnTo>
                  <a:lnTo>
                    <a:pt x="0" y="0"/>
                  </a:lnTo>
                  <a:lnTo>
                    <a:pt x="0" y="28575"/>
                  </a:lnTo>
                  <a:close/>
                </a:path>
              </a:pathLst>
            </a:custGeom>
            <a:solidFill>
              <a:srgbClr val="546A89"/>
            </a:solidFill>
          </p:spPr>
          <p:txBody>
            <a:bodyPr wrap="square" lIns="0" tIns="0" rIns="0" bIns="0" rtlCol="0"/>
            <a:lstStyle/>
            <a:p>
              <a:endParaRPr sz="1020"/>
            </a:p>
          </p:txBody>
        </p:sp>
        <p:sp>
          <p:nvSpPr>
            <p:cNvPr id="230" name="object 230"/>
            <p:cNvSpPr/>
            <p:nvPr/>
          </p:nvSpPr>
          <p:spPr>
            <a:xfrm>
              <a:off x="9303672" y="2959848"/>
              <a:ext cx="232200" cy="227447"/>
            </a:xfrm>
            <a:prstGeom prst="rect">
              <a:avLst/>
            </a:prstGeom>
            <a:blipFill>
              <a:blip r:embed="rId33" cstate="print"/>
              <a:stretch>
                <a:fillRect/>
              </a:stretch>
            </a:blipFill>
          </p:spPr>
          <p:txBody>
            <a:bodyPr wrap="square" lIns="0" tIns="0" rIns="0" bIns="0" rtlCol="0"/>
            <a:lstStyle/>
            <a:p>
              <a:endParaRPr sz="1020"/>
            </a:p>
          </p:txBody>
        </p:sp>
        <p:sp>
          <p:nvSpPr>
            <p:cNvPr id="256" name="object 256"/>
            <p:cNvSpPr/>
            <p:nvPr/>
          </p:nvSpPr>
          <p:spPr>
            <a:xfrm>
              <a:off x="9895583" y="2912940"/>
              <a:ext cx="162000" cy="163584"/>
            </a:xfrm>
            <a:prstGeom prst="rect">
              <a:avLst/>
            </a:prstGeom>
            <a:blipFill>
              <a:blip r:embed="rId34" cstate="print"/>
              <a:stretch>
                <a:fillRect/>
              </a:stretch>
            </a:blipFill>
          </p:spPr>
          <p:txBody>
            <a:bodyPr wrap="square" lIns="0" tIns="0" rIns="0" bIns="0" rtlCol="0"/>
            <a:lstStyle/>
            <a:p>
              <a:endParaRPr sz="1020"/>
            </a:p>
          </p:txBody>
        </p:sp>
        <p:sp>
          <p:nvSpPr>
            <p:cNvPr id="272" name="object 272"/>
            <p:cNvSpPr txBox="1"/>
            <p:nvPr/>
          </p:nvSpPr>
          <p:spPr>
            <a:xfrm>
              <a:off x="9036480" y="2460960"/>
              <a:ext cx="1603800" cy="832857"/>
            </a:xfrm>
            <a:prstGeom prst="rect">
              <a:avLst/>
            </a:prstGeom>
            <a:ln w="9534">
              <a:solidFill>
                <a:srgbClr val="006FC0"/>
              </a:solidFill>
            </a:ln>
          </p:spPr>
          <p:txBody>
            <a:bodyPr vert="horz" wrap="square" lIns="0" tIns="0" rIns="0" bIns="0" rtlCol="0">
              <a:spAutoFit/>
            </a:bodyPr>
            <a:lstStyle/>
            <a:p>
              <a:pPr>
                <a:lnSpc>
                  <a:spcPct val="100000"/>
                </a:lnSpc>
              </a:pPr>
              <a:endParaRPr sz="680">
                <a:latin typeface="Times New Roman"/>
                <a:cs typeface="Times New Roman"/>
              </a:endParaRPr>
            </a:p>
            <a:p>
              <a:pPr>
                <a:spcBef>
                  <a:spcPts val="23"/>
                </a:spcBef>
              </a:pPr>
              <a:endParaRPr sz="567">
                <a:latin typeface="Times New Roman"/>
                <a:cs typeface="Times New Roman"/>
              </a:endParaRPr>
            </a:p>
            <a:p>
              <a:pPr marL="620608" algn="ctr"/>
              <a:r>
                <a:rPr sz="680" dirty="0">
                  <a:latin typeface="Calibri"/>
                  <a:cs typeface="Calibri"/>
                </a:rPr>
                <a:t>Microsoft</a:t>
              </a:r>
              <a:endParaRPr sz="680">
                <a:latin typeface="Calibri"/>
                <a:cs typeface="Calibri"/>
              </a:endParaRPr>
            </a:p>
            <a:p>
              <a:pPr marL="619168" algn="ctr"/>
              <a:r>
                <a:rPr sz="680" dirty="0">
                  <a:latin typeface="Calibri"/>
                  <a:cs typeface="Calibri"/>
                </a:rPr>
                <a:t>Monitoring</a:t>
              </a:r>
              <a:r>
                <a:rPr sz="680" spc="-14" dirty="0">
                  <a:latin typeface="Calibri"/>
                  <a:cs typeface="Calibri"/>
                </a:rPr>
                <a:t> </a:t>
              </a:r>
              <a:r>
                <a:rPr sz="680" spc="-3" dirty="0">
                  <a:latin typeface="Calibri"/>
                  <a:cs typeface="Calibri"/>
                </a:rPr>
                <a:t>Agent</a:t>
              </a:r>
              <a:endParaRPr sz="680">
                <a:latin typeface="Calibri"/>
                <a:cs typeface="Calibri"/>
              </a:endParaRPr>
            </a:p>
            <a:p>
              <a:pPr>
                <a:lnSpc>
                  <a:spcPct val="100000"/>
                </a:lnSpc>
              </a:pPr>
              <a:endParaRPr sz="680">
                <a:latin typeface="Times New Roman"/>
                <a:cs typeface="Times New Roman"/>
              </a:endParaRPr>
            </a:p>
            <a:p>
              <a:pPr>
                <a:spcBef>
                  <a:spcPts val="23"/>
                </a:spcBef>
              </a:pPr>
              <a:endParaRPr sz="765">
                <a:latin typeface="Times New Roman"/>
                <a:cs typeface="Times New Roman"/>
              </a:endParaRPr>
            </a:p>
            <a:p>
              <a:pPr marL="793759">
                <a:tabLst>
                  <a:tab pos="1251296" algn="l"/>
                </a:tabLst>
              </a:pPr>
              <a:r>
                <a:rPr sz="680" dirty="0">
                  <a:latin typeface="Calibri"/>
                  <a:cs typeface="Calibri"/>
                </a:rPr>
                <a:t>Windows	</a:t>
              </a:r>
              <a:r>
                <a:rPr sz="680" spc="6" dirty="0">
                  <a:latin typeface="Calibri"/>
                  <a:cs typeface="Calibri"/>
                </a:rPr>
                <a:t>3</a:t>
              </a:r>
              <a:r>
                <a:rPr sz="638" spc="9" baseline="44444" dirty="0">
                  <a:latin typeface="Calibri"/>
                  <a:cs typeface="Calibri"/>
                </a:rPr>
                <a:t>rd</a:t>
              </a:r>
              <a:r>
                <a:rPr sz="638" spc="50" baseline="44444" dirty="0">
                  <a:latin typeface="Calibri"/>
                  <a:cs typeface="Calibri"/>
                </a:rPr>
                <a:t> </a:t>
              </a:r>
              <a:r>
                <a:rPr sz="680" dirty="0">
                  <a:latin typeface="Calibri"/>
                  <a:cs typeface="Calibri"/>
                </a:rPr>
                <a:t>Party</a:t>
              </a:r>
              <a:endParaRPr sz="680">
                <a:latin typeface="Calibri"/>
                <a:cs typeface="Calibri"/>
              </a:endParaRPr>
            </a:p>
            <a:p>
              <a:pPr marL="793759">
                <a:tabLst>
                  <a:tab pos="1333731" algn="l"/>
                </a:tabLst>
              </a:pPr>
              <a:r>
                <a:rPr sz="680" spc="-6" dirty="0">
                  <a:latin typeface="Calibri"/>
                  <a:cs typeface="Calibri"/>
                </a:rPr>
                <a:t>Defender	</a:t>
              </a:r>
              <a:r>
                <a:rPr sz="680" spc="-3" dirty="0">
                  <a:latin typeface="Calibri"/>
                  <a:cs typeface="Calibri"/>
                </a:rPr>
                <a:t>EPP</a:t>
              </a:r>
              <a:endParaRPr sz="680">
                <a:latin typeface="Calibri"/>
                <a:cs typeface="Calibri"/>
              </a:endParaRPr>
            </a:p>
          </p:txBody>
        </p:sp>
        <p:sp>
          <p:nvSpPr>
            <p:cNvPr id="352" name="object 352"/>
            <p:cNvSpPr/>
            <p:nvPr/>
          </p:nvSpPr>
          <p:spPr>
            <a:xfrm>
              <a:off x="10028712" y="2499192"/>
              <a:ext cx="149831" cy="149831"/>
            </a:xfrm>
            <a:prstGeom prst="rect">
              <a:avLst/>
            </a:prstGeom>
            <a:blipFill>
              <a:blip r:embed="rId35" cstate="print"/>
              <a:stretch>
                <a:fillRect/>
              </a:stretch>
            </a:blipFill>
          </p:spPr>
          <p:txBody>
            <a:bodyPr wrap="square" lIns="0" tIns="0" rIns="0" bIns="0" rtlCol="0"/>
            <a:lstStyle/>
            <a:p>
              <a:endParaRPr sz="1020"/>
            </a:p>
          </p:txBody>
        </p:sp>
        <p:sp>
          <p:nvSpPr>
            <p:cNvPr id="356" name="object 356"/>
            <p:cNvSpPr/>
            <p:nvPr/>
          </p:nvSpPr>
          <p:spPr>
            <a:xfrm>
              <a:off x="10376975" y="2905559"/>
              <a:ext cx="129600" cy="177120"/>
            </a:xfrm>
            <a:custGeom>
              <a:avLst/>
              <a:gdLst/>
              <a:ahLst/>
              <a:cxnLst/>
              <a:rect l="l" t="t" r="r" b="b"/>
              <a:pathLst>
                <a:path w="228600" h="312420">
                  <a:moveTo>
                    <a:pt x="194564" y="37211"/>
                  </a:moveTo>
                  <a:lnTo>
                    <a:pt x="25653" y="251968"/>
                  </a:lnTo>
                  <a:lnTo>
                    <a:pt x="53703" y="276443"/>
                  </a:lnTo>
                  <a:lnTo>
                    <a:pt x="82597" y="295370"/>
                  </a:lnTo>
                  <a:lnTo>
                    <a:pt x="105181" y="307582"/>
                  </a:lnTo>
                  <a:lnTo>
                    <a:pt x="114300" y="311912"/>
                  </a:lnTo>
                  <a:lnTo>
                    <a:pt x="132159" y="303107"/>
                  </a:lnTo>
                  <a:lnTo>
                    <a:pt x="171450" y="279003"/>
                  </a:lnTo>
                  <a:lnTo>
                    <a:pt x="210740" y="243064"/>
                  </a:lnTo>
                  <a:lnTo>
                    <a:pt x="228600" y="198755"/>
                  </a:lnTo>
                  <a:lnTo>
                    <a:pt x="228600" y="38989"/>
                  </a:lnTo>
                  <a:lnTo>
                    <a:pt x="220102" y="38871"/>
                  </a:lnTo>
                  <a:lnTo>
                    <a:pt x="211582" y="38528"/>
                  </a:lnTo>
                  <a:lnTo>
                    <a:pt x="203061" y="37971"/>
                  </a:lnTo>
                  <a:lnTo>
                    <a:pt x="194564" y="37211"/>
                  </a:lnTo>
                  <a:close/>
                </a:path>
                <a:path w="228600" h="312420">
                  <a:moveTo>
                    <a:pt x="114300" y="0"/>
                  </a:moveTo>
                  <a:lnTo>
                    <a:pt x="110353" y="6092"/>
                  </a:lnTo>
                  <a:lnTo>
                    <a:pt x="94249" y="19494"/>
                  </a:lnTo>
                  <a:lnTo>
                    <a:pt x="59596" y="32896"/>
                  </a:lnTo>
                  <a:lnTo>
                    <a:pt x="0" y="38989"/>
                  </a:lnTo>
                  <a:lnTo>
                    <a:pt x="0" y="198755"/>
                  </a:lnTo>
                  <a:lnTo>
                    <a:pt x="1918" y="212927"/>
                  </a:lnTo>
                  <a:lnTo>
                    <a:pt x="7254" y="226599"/>
                  </a:lnTo>
                  <a:lnTo>
                    <a:pt x="15376" y="239652"/>
                  </a:lnTo>
                  <a:lnTo>
                    <a:pt x="25653" y="251968"/>
                  </a:lnTo>
                  <a:lnTo>
                    <a:pt x="194564" y="37211"/>
                  </a:lnTo>
                  <a:lnTo>
                    <a:pt x="153036" y="28182"/>
                  </a:lnTo>
                  <a:lnTo>
                    <a:pt x="128666" y="15748"/>
                  </a:lnTo>
                  <a:lnTo>
                    <a:pt x="117179" y="4742"/>
                  </a:lnTo>
                  <a:lnTo>
                    <a:pt x="114300" y="0"/>
                  </a:lnTo>
                  <a:close/>
                </a:path>
              </a:pathLst>
            </a:custGeom>
            <a:solidFill>
              <a:srgbClr val="85B351"/>
            </a:solidFill>
          </p:spPr>
          <p:txBody>
            <a:bodyPr wrap="square" lIns="0" tIns="0" rIns="0" bIns="0" rtlCol="0"/>
            <a:lstStyle/>
            <a:p>
              <a:endParaRPr sz="1020"/>
            </a:p>
          </p:txBody>
        </p:sp>
        <p:sp>
          <p:nvSpPr>
            <p:cNvPr id="357" name="object 357"/>
            <p:cNvSpPr/>
            <p:nvPr/>
          </p:nvSpPr>
          <p:spPr>
            <a:xfrm>
              <a:off x="10376975" y="2905559"/>
              <a:ext cx="110304" cy="142848"/>
            </a:xfrm>
            <a:prstGeom prst="rect">
              <a:avLst/>
            </a:prstGeom>
            <a:blipFill>
              <a:blip r:embed="rId36" cstate="print"/>
              <a:stretch>
                <a:fillRect/>
              </a:stretch>
            </a:blipFill>
          </p:spPr>
          <p:txBody>
            <a:bodyPr wrap="square" lIns="0" tIns="0" rIns="0" bIns="0" rtlCol="0"/>
            <a:lstStyle/>
            <a:p>
              <a:endParaRPr sz="1020"/>
            </a:p>
          </p:txBody>
        </p:sp>
      </p:grpSp>
      <p:sp>
        <p:nvSpPr>
          <p:cNvPr id="358" name="object 358"/>
          <p:cNvSpPr/>
          <p:nvPr/>
        </p:nvSpPr>
        <p:spPr>
          <a:xfrm>
            <a:off x="7475352" y="2364609"/>
            <a:ext cx="1535760" cy="0"/>
          </a:xfrm>
          <a:custGeom>
            <a:avLst/>
            <a:gdLst/>
            <a:ahLst/>
            <a:cxnLst/>
            <a:rect l="l" t="t" r="r" b="b"/>
            <a:pathLst>
              <a:path w="2708909">
                <a:moveTo>
                  <a:pt x="2708782" y="0"/>
                </a:moveTo>
                <a:lnTo>
                  <a:pt x="0" y="0"/>
                </a:lnTo>
              </a:path>
            </a:pathLst>
          </a:custGeom>
          <a:ln w="12700">
            <a:solidFill>
              <a:srgbClr val="156092"/>
            </a:solidFill>
          </a:ln>
        </p:spPr>
        <p:txBody>
          <a:bodyPr wrap="square" lIns="0" tIns="0" rIns="0" bIns="0" rtlCol="0"/>
          <a:lstStyle/>
          <a:p>
            <a:endParaRPr sz="1020"/>
          </a:p>
        </p:txBody>
      </p:sp>
      <p:sp>
        <p:nvSpPr>
          <p:cNvPr id="359" name="object 359"/>
          <p:cNvSpPr/>
          <p:nvPr/>
        </p:nvSpPr>
        <p:spPr>
          <a:xfrm>
            <a:off x="7431000" y="2339265"/>
            <a:ext cx="50760" cy="50760"/>
          </a:xfrm>
          <a:custGeom>
            <a:avLst/>
            <a:gdLst/>
            <a:ahLst/>
            <a:cxnLst/>
            <a:rect l="l" t="t" r="r" b="b"/>
            <a:pathLst>
              <a:path w="89534" h="89535">
                <a:moveTo>
                  <a:pt x="89408" y="0"/>
                </a:moveTo>
                <a:lnTo>
                  <a:pt x="0" y="44704"/>
                </a:lnTo>
                <a:lnTo>
                  <a:pt x="89408" y="89408"/>
                </a:lnTo>
                <a:lnTo>
                  <a:pt x="89408" y="0"/>
                </a:lnTo>
                <a:close/>
              </a:path>
            </a:pathLst>
          </a:custGeom>
          <a:solidFill>
            <a:srgbClr val="156092"/>
          </a:solidFill>
        </p:spPr>
        <p:txBody>
          <a:bodyPr wrap="square" lIns="0" tIns="0" rIns="0" bIns="0" rtlCol="0"/>
          <a:lstStyle/>
          <a:p>
            <a:endParaRPr sz="1020"/>
          </a:p>
        </p:txBody>
      </p:sp>
      <p:sp>
        <p:nvSpPr>
          <p:cNvPr id="360" name="object 360"/>
          <p:cNvSpPr/>
          <p:nvPr/>
        </p:nvSpPr>
        <p:spPr>
          <a:xfrm flipV="1">
            <a:off x="7481544" y="3445401"/>
            <a:ext cx="1535616" cy="45719"/>
          </a:xfrm>
          <a:custGeom>
            <a:avLst/>
            <a:gdLst/>
            <a:ahLst/>
            <a:cxnLst/>
            <a:rect l="l" t="t" r="r" b="b"/>
            <a:pathLst>
              <a:path w="1913890">
                <a:moveTo>
                  <a:pt x="1913762" y="0"/>
                </a:moveTo>
                <a:lnTo>
                  <a:pt x="0" y="0"/>
                </a:lnTo>
              </a:path>
            </a:pathLst>
          </a:custGeom>
          <a:ln w="12700">
            <a:solidFill>
              <a:srgbClr val="156092"/>
            </a:solidFill>
          </a:ln>
        </p:spPr>
        <p:txBody>
          <a:bodyPr wrap="square" lIns="0" tIns="0" rIns="0" bIns="0" rtlCol="0"/>
          <a:lstStyle/>
          <a:p>
            <a:endParaRPr sz="1020"/>
          </a:p>
        </p:txBody>
      </p:sp>
      <p:sp>
        <p:nvSpPr>
          <p:cNvPr id="361" name="object 361"/>
          <p:cNvSpPr/>
          <p:nvPr/>
        </p:nvSpPr>
        <p:spPr>
          <a:xfrm>
            <a:off x="7437192" y="3465777"/>
            <a:ext cx="50760" cy="50760"/>
          </a:xfrm>
          <a:custGeom>
            <a:avLst/>
            <a:gdLst/>
            <a:ahLst/>
            <a:cxnLst/>
            <a:rect l="l" t="t" r="r" b="b"/>
            <a:pathLst>
              <a:path w="89534" h="89535">
                <a:moveTo>
                  <a:pt x="89407" y="0"/>
                </a:moveTo>
                <a:lnTo>
                  <a:pt x="0" y="44704"/>
                </a:lnTo>
                <a:lnTo>
                  <a:pt x="89407" y="89408"/>
                </a:lnTo>
                <a:lnTo>
                  <a:pt x="89407" y="0"/>
                </a:lnTo>
                <a:close/>
              </a:path>
            </a:pathLst>
          </a:custGeom>
          <a:solidFill>
            <a:srgbClr val="156092"/>
          </a:solidFill>
        </p:spPr>
        <p:txBody>
          <a:bodyPr wrap="square" lIns="0" tIns="0" rIns="0" bIns="0" rtlCol="0"/>
          <a:lstStyle/>
          <a:p>
            <a:endParaRPr sz="1020"/>
          </a:p>
        </p:txBody>
      </p:sp>
      <p:grpSp>
        <p:nvGrpSpPr>
          <p:cNvPr id="586" name="Group 585"/>
          <p:cNvGrpSpPr/>
          <p:nvPr/>
        </p:nvGrpSpPr>
        <p:grpSpPr>
          <a:xfrm>
            <a:off x="7011888" y="6208400"/>
            <a:ext cx="2011572" cy="56883"/>
            <a:chOff x="7386240" y="5956632"/>
            <a:chExt cx="1787832" cy="50760"/>
          </a:xfrm>
        </p:grpSpPr>
        <p:sp>
          <p:nvSpPr>
            <p:cNvPr id="362" name="object 362"/>
            <p:cNvSpPr/>
            <p:nvPr/>
          </p:nvSpPr>
          <p:spPr>
            <a:xfrm>
              <a:off x="7386240" y="5981976"/>
              <a:ext cx="1743480" cy="1440"/>
            </a:xfrm>
            <a:custGeom>
              <a:avLst/>
              <a:gdLst/>
              <a:ahLst/>
              <a:cxnLst/>
              <a:rect l="l" t="t" r="r" b="b"/>
              <a:pathLst>
                <a:path w="3075305" h="2540">
                  <a:moveTo>
                    <a:pt x="0" y="2031"/>
                  </a:moveTo>
                  <a:lnTo>
                    <a:pt x="3075177" y="0"/>
                  </a:lnTo>
                </a:path>
              </a:pathLst>
            </a:custGeom>
            <a:ln w="12700">
              <a:solidFill>
                <a:srgbClr val="156092"/>
              </a:solidFill>
            </a:ln>
          </p:spPr>
          <p:txBody>
            <a:bodyPr wrap="square" lIns="0" tIns="0" rIns="0" bIns="0" rtlCol="0"/>
            <a:lstStyle/>
            <a:p>
              <a:endParaRPr sz="1020"/>
            </a:p>
          </p:txBody>
        </p:sp>
        <p:sp>
          <p:nvSpPr>
            <p:cNvPr id="363" name="object 363"/>
            <p:cNvSpPr/>
            <p:nvPr/>
          </p:nvSpPr>
          <p:spPr>
            <a:xfrm>
              <a:off x="9123312" y="5956632"/>
              <a:ext cx="50760" cy="50760"/>
            </a:xfrm>
            <a:custGeom>
              <a:avLst/>
              <a:gdLst/>
              <a:ahLst/>
              <a:cxnLst/>
              <a:rect l="l" t="t" r="r" b="b"/>
              <a:pathLst>
                <a:path w="89534" h="89534">
                  <a:moveTo>
                    <a:pt x="0" y="0"/>
                  </a:moveTo>
                  <a:lnTo>
                    <a:pt x="0" y="89408"/>
                  </a:lnTo>
                  <a:lnTo>
                    <a:pt x="89407" y="44704"/>
                  </a:lnTo>
                  <a:lnTo>
                    <a:pt x="0" y="0"/>
                  </a:lnTo>
                  <a:close/>
                </a:path>
              </a:pathLst>
            </a:custGeom>
            <a:solidFill>
              <a:srgbClr val="156092"/>
            </a:solidFill>
          </p:spPr>
          <p:txBody>
            <a:bodyPr wrap="square" lIns="0" tIns="0" rIns="0" bIns="0" rtlCol="0"/>
            <a:lstStyle/>
            <a:p>
              <a:endParaRPr sz="1020"/>
            </a:p>
          </p:txBody>
        </p:sp>
      </p:grpSp>
      <p:sp>
        <p:nvSpPr>
          <p:cNvPr id="364" name="object 364"/>
          <p:cNvSpPr/>
          <p:nvPr/>
        </p:nvSpPr>
        <p:spPr>
          <a:xfrm>
            <a:off x="4045127" y="1787673"/>
            <a:ext cx="0" cy="247320"/>
          </a:xfrm>
          <a:custGeom>
            <a:avLst/>
            <a:gdLst/>
            <a:ahLst/>
            <a:cxnLst/>
            <a:rect l="l" t="t" r="r" b="b"/>
            <a:pathLst>
              <a:path h="436244">
                <a:moveTo>
                  <a:pt x="0" y="436117"/>
                </a:moveTo>
                <a:lnTo>
                  <a:pt x="0" y="0"/>
                </a:lnTo>
              </a:path>
            </a:pathLst>
          </a:custGeom>
          <a:ln w="12700">
            <a:solidFill>
              <a:srgbClr val="156092"/>
            </a:solidFill>
          </a:ln>
        </p:spPr>
        <p:txBody>
          <a:bodyPr wrap="square" lIns="0" tIns="0" rIns="0" bIns="0" rtlCol="0"/>
          <a:lstStyle/>
          <a:p>
            <a:endParaRPr sz="1020"/>
          </a:p>
        </p:txBody>
      </p:sp>
      <p:sp>
        <p:nvSpPr>
          <p:cNvPr id="365" name="object 365"/>
          <p:cNvSpPr/>
          <p:nvPr/>
        </p:nvSpPr>
        <p:spPr>
          <a:xfrm>
            <a:off x="4019784" y="1743321"/>
            <a:ext cx="50760" cy="50760"/>
          </a:xfrm>
          <a:custGeom>
            <a:avLst/>
            <a:gdLst/>
            <a:ahLst/>
            <a:cxnLst/>
            <a:rect l="l" t="t" r="r" b="b"/>
            <a:pathLst>
              <a:path w="89535" h="89535">
                <a:moveTo>
                  <a:pt x="44703" y="0"/>
                </a:moveTo>
                <a:lnTo>
                  <a:pt x="0" y="89408"/>
                </a:lnTo>
                <a:lnTo>
                  <a:pt x="89408" y="89408"/>
                </a:lnTo>
                <a:lnTo>
                  <a:pt x="44703" y="0"/>
                </a:lnTo>
                <a:close/>
              </a:path>
            </a:pathLst>
          </a:custGeom>
          <a:solidFill>
            <a:srgbClr val="156092"/>
          </a:solidFill>
        </p:spPr>
        <p:txBody>
          <a:bodyPr wrap="square" lIns="0" tIns="0" rIns="0" bIns="0" rtlCol="0"/>
          <a:lstStyle/>
          <a:p>
            <a:endParaRPr sz="1020"/>
          </a:p>
        </p:txBody>
      </p:sp>
      <p:sp>
        <p:nvSpPr>
          <p:cNvPr id="366" name="object 366"/>
          <p:cNvSpPr/>
          <p:nvPr/>
        </p:nvSpPr>
        <p:spPr>
          <a:xfrm>
            <a:off x="3909048" y="1743321"/>
            <a:ext cx="0" cy="247320"/>
          </a:xfrm>
          <a:custGeom>
            <a:avLst/>
            <a:gdLst/>
            <a:ahLst/>
            <a:cxnLst/>
            <a:rect l="l" t="t" r="r" b="b"/>
            <a:pathLst>
              <a:path h="436244">
                <a:moveTo>
                  <a:pt x="0" y="0"/>
                </a:moveTo>
                <a:lnTo>
                  <a:pt x="0" y="436118"/>
                </a:lnTo>
              </a:path>
            </a:pathLst>
          </a:custGeom>
          <a:ln w="12700">
            <a:solidFill>
              <a:srgbClr val="156092"/>
            </a:solidFill>
          </a:ln>
        </p:spPr>
        <p:txBody>
          <a:bodyPr wrap="square" lIns="0" tIns="0" rIns="0" bIns="0" rtlCol="0"/>
          <a:lstStyle/>
          <a:p>
            <a:endParaRPr sz="1020"/>
          </a:p>
        </p:txBody>
      </p:sp>
      <p:sp>
        <p:nvSpPr>
          <p:cNvPr id="367" name="object 367"/>
          <p:cNvSpPr/>
          <p:nvPr/>
        </p:nvSpPr>
        <p:spPr>
          <a:xfrm>
            <a:off x="3883704" y="1984233"/>
            <a:ext cx="50760" cy="50760"/>
          </a:xfrm>
          <a:custGeom>
            <a:avLst/>
            <a:gdLst/>
            <a:ahLst/>
            <a:cxnLst/>
            <a:rect l="l" t="t" r="r" b="b"/>
            <a:pathLst>
              <a:path w="89535" h="89535">
                <a:moveTo>
                  <a:pt x="89407" y="0"/>
                </a:moveTo>
                <a:lnTo>
                  <a:pt x="0" y="0"/>
                </a:lnTo>
                <a:lnTo>
                  <a:pt x="44703" y="89407"/>
                </a:lnTo>
                <a:lnTo>
                  <a:pt x="89407" y="0"/>
                </a:lnTo>
                <a:close/>
              </a:path>
            </a:pathLst>
          </a:custGeom>
          <a:solidFill>
            <a:srgbClr val="156092"/>
          </a:solidFill>
        </p:spPr>
        <p:txBody>
          <a:bodyPr wrap="square" lIns="0" tIns="0" rIns="0" bIns="0" rtlCol="0"/>
          <a:lstStyle/>
          <a:p>
            <a:endParaRPr sz="1020"/>
          </a:p>
        </p:txBody>
      </p:sp>
      <p:sp>
        <p:nvSpPr>
          <p:cNvPr id="368" name="object 368"/>
          <p:cNvSpPr/>
          <p:nvPr/>
        </p:nvSpPr>
        <p:spPr>
          <a:xfrm>
            <a:off x="5559792" y="1759521"/>
            <a:ext cx="0" cy="247320"/>
          </a:xfrm>
          <a:custGeom>
            <a:avLst/>
            <a:gdLst/>
            <a:ahLst/>
            <a:cxnLst/>
            <a:rect l="l" t="t" r="r" b="b"/>
            <a:pathLst>
              <a:path h="436244">
                <a:moveTo>
                  <a:pt x="0" y="0"/>
                </a:moveTo>
                <a:lnTo>
                  <a:pt x="0" y="436118"/>
                </a:lnTo>
              </a:path>
            </a:pathLst>
          </a:custGeom>
          <a:ln w="12700">
            <a:solidFill>
              <a:srgbClr val="156092"/>
            </a:solidFill>
          </a:ln>
        </p:spPr>
        <p:txBody>
          <a:bodyPr wrap="square" lIns="0" tIns="0" rIns="0" bIns="0" rtlCol="0"/>
          <a:lstStyle/>
          <a:p>
            <a:endParaRPr sz="1020"/>
          </a:p>
        </p:txBody>
      </p:sp>
      <p:sp>
        <p:nvSpPr>
          <p:cNvPr id="369" name="object 369"/>
          <p:cNvSpPr/>
          <p:nvPr/>
        </p:nvSpPr>
        <p:spPr>
          <a:xfrm>
            <a:off x="5534448" y="2000433"/>
            <a:ext cx="50760" cy="50760"/>
          </a:xfrm>
          <a:custGeom>
            <a:avLst/>
            <a:gdLst/>
            <a:ahLst/>
            <a:cxnLst/>
            <a:rect l="l" t="t" r="r" b="b"/>
            <a:pathLst>
              <a:path w="89534" h="89535">
                <a:moveTo>
                  <a:pt x="89407" y="0"/>
                </a:moveTo>
                <a:lnTo>
                  <a:pt x="0" y="0"/>
                </a:lnTo>
                <a:lnTo>
                  <a:pt x="44703" y="89407"/>
                </a:lnTo>
                <a:lnTo>
                  <a:pt x="89407" y="0"/>
                </a:lnTo>
                <a:close/>
              </a:path>
            </a:pathLst>
          </a:custGeom>
          <a:solidFill>
            <a:srgbClr val="156092"/>
          </a:solidFill>
        </p:spPr>
        <p:txBody>
          <a:bodyPr wrap="square" lIns="0" tIns="0" rIns="0" bIns="0" rtlCol="0"/>
          <a:lstStyle/>
          <a:p>
            <a:endParaRPr sz="1020"/>
          </a:p>
        </p:txBody>
      </p:sp>
      <p:grpSp>
        <p:nvGrpSpPr>
          <p:cNvPr id="572" name="Group 571"/>
          <p:cNvGrpSpPr/>
          <p:nvPr/>
        </p:nvGrpSpPr>
        <p:grpSpPr>
          <a:xfrm>
            <a:off x="7428249" y="1373839"/>
            <a:ext cx="50760" cy="291672"/>
            <a:chOff x="7350600" y="1494792"/>
            <a:chExt cx="50760" cy="291672"/>
          </a:xfrm>
        </p:grpSpPr>
        <p:sp>
          <p:nvSpPr>
            <p:cNvPr id="370" name="object 370"/>
            <p:cNvSpPr/>
            <p:nvPr/>
          </p:nvSpPr>
          <p:spPr>
            <a:xfrm>
              <a:off x="7375944" y="1494792"/>
              <a:ext cx="0" cy="247320"/>
            </a:xfrm>
            <a:custGeom>
              <a:avLst/>
              <a:gdLst/>
              <a:ahLst/>
              <a:cxnLst/>
              <a:rect l="l" t="t" r="r" b="b"/>
              <a:pathLst>
                <a:path h="436244">
                  <a:moveTo>
                    <a:pt x="0" y="0"/>
                  </a:moveTo>
                  <a:lnTo>
                    <a:pt x="0" y="436118"/>
                  </a:lnTo>
                </a:path>
              </a:pathLst>
            </a:custGeom>
            <a:ln w="12700">
              <a:solidFill>
                <a:srgbClr val="156092"/>
              </a:solidFill>
            </a:ln>
          </p:spPr>
          <p:txBody>
            <a:bodyPr wrap="square" lIns="0" tIns="0" rIns="0" bIns="0" rtlCol="0"/>
            <a:lstStyle/>
            <a:p>
              <a:endParaRPr sz="1020"/>
            </a:p>
          </p:txBody>
        </p:sp>
        <p:sp>
          <p:nvSpPr>
            <p:cNvPr id="371" name="object 371"/>
            <p:cNvSpPr/>
            <p:nvPr/>
          </p:nvSpPr>
          <p:spPr>
            <a:xfrm>
              <a:off x="7350600" y="1735704"/>
              <a:ext cx="50760" cy="50760"/>
            </a:xfrm>
            <a:custGeom>
              <a:avLst/>
              <a:gdLst/>
              <a:ahLst/>
              <a:cxnLst/>
              <a:rect l="l" t="t" r="r" b="b"/>
              <a:pathLst>
                <a:path w="89534" h="89535">
                  <a:moveTo>
                    <a:pt x="89407" y="0"/>
                  </a:moveTo>
                  <a:lnTo>
                    <a:pt x="0" y="0"/>
                  </a:lnTo>
                  <a:lnTo>
                    <a:pt x="44703" y="89407"/>
                  </a:lnTo>
                  <a:lnTo>
                    <a:pt x="89407" y="0"/>
                  </a:lnTo>
                  <a:close/>
                </a:path>
              </a:pathLst>
            </a:custGeom>
            <a:solidFill>
              <a:srgbClr val="156092"/>
            </a:solidFill>
          </p:spPr>
          <p:txBody>
            <a:bodyPr wrap="square" lIns="0" tIns="0" rIns="0" bIns="0" rtlCol="0"/>
            <a:lstStyle/>
            <a:p>
              <a:endParaRPr sz="1020"/>
            </a:p>
          </p:txBody>
        </p:sp>
      </p:grpSp>
      <p:sp>
        <p:nvSpPr>
          <p:cNvPr id="372" name="object 372"/>
          <p:cNvSpPr/>
          <p:nvPr/>
        </p:nvSpPr>
        <p:spPr>
          <a:xfrm>
            <a:off x="3556607" y="2916560"/>
            <a:ext cx="0" cy="259920"/>
          </a:xfrm>
          <a:custGeom>
            <a:avLst/>
            <a:gdLst/>
            <a:ahLst/>
            <a:cxnLst/>
            <a:rect l="l" t="t" r="r" b="b"/>
            <a:pathLst>
              <a:path h="458470">
                <a:moveTo>
                  <a:pt x="0" y="0"/>
                </a:moveTo>
                <a:lnTo>
                  <a:pt x="0" y="458343"/>
                </a:lnTo>
              </a:path>
            </a:pathLst>
          </a:custGeom>
          <a:ln w="12700">
            <a:solidFill>
              <a:srgbClr val="156092"/>
            </a:solidFill>
          </a:ln>
        </p:spPr>
        <p:txBody>
          <a:bodyPr wrap="square" lIns="0" tIns="0" rIns="0" bIns="0" rtlCol="0"/>
          <a:lstStyle/>
          <a:p>
            <a:endParaRPr sz="1020"/>
          </a:p>
        </p:txBody>
      </p:sp>
      <p:sp>
        <p:nvSpPr>
          <p:cNvPr id="373" name="object 373"/>
          <p:cNvSpPr/>
          <p:nvPr/>
        </p:nvSpPr>
        <p:spPr>
          <a:xfrm>
            <a:off x="3531264" y="3170073"/>
            <a:ext cx="50760" cy="50760"/>
          </a:xfrm>
          <a:custGeom>
            <a:avLst/>
            <a:gdLst/>
            <a:ahLst/>
            <a:cxnLst/>
            <a:rect l="l" t="t" r="r" b="b"/>
            <a:pathLst>
              <a:path w="89535" h="89535">
                <a:moveTo>
                  <a:pt x="89408" y="0"/>
                </a:moveTo>
                <a:lnTo>
                  <a:pt x="0" y="0"/>
                </a:lnTo>
                <a:lnTo>
                  <a:pt x="44704" y="89407"/>
                </a:lnTo>
                <a:lnTo>
                  <a:pt x="89408" y="0"/>
                </a:lnTo>
                <a:close/>
              </a:path>
            </a:pathLst>
          </a:custGeom>
          <a:solidFill>
            <a:srgbClr val="156092"/>
          </a:solidFill>
        </p:spPr>
        <p:txBody>
          <a:bodyPr wrap="square" lIns="0" tIns="0" rIns="0" bIns="0" rtlCol="0"/>
          <a:lstStyle/>
          <a:p>
            <a:endParaRPr sz="1020"/>
          </a:p>
        </p:txBody>
      </p:sp>
      <p:sp>
        <p:nvSpPr>
          <p:cNvPr id="374" name="object 374"/>
          <p:cNvSpPr txBox="1"/>
          <p:nvPr/>
        </p:nvSpPr>
        <p:spPr>
          <a:xfrm>
            <a:off x="3601822" y="2936793"/>
            <a:ext cx="1028737" cy="274777"/>
          </a:xfrm>
          <a:prstGeom prst="rect">
            <a:avLst/>
          </a:prstGeom>
          <a:noFill/>
        </p:spPr>
        <p:txBody>
          <a:bodyPr vert="horz" wrap="square" lIns="0" tIns="2880" rIns="0" bIns="0" rtlCol="0">
            <a:spAutoFit/>
          </a:bodyPr>
          <a:lstStyle/>
          <a:p>
            <a:pPr marL="130313" marR="123834" algn="ctr">
              <a:lnSpc>
                <a:spcPts val="680"/>
              </a:lnSpc>
              <a:spcBef>
                <a:spcPts val="23"/>
              </a:spcBef>
            </a:pPr>
            <a:r>
              <a:rPr sz="600" spc="11" dirty="0">
                <a:latin typeface="Calibri"/>
                <a:cs typeface="Calibri"/>
              </a:rPr>
              <a:t>Azure</a:t>
            </a:r>
            <a:r>
              <a:rPr sz="600" spc="-57" dirty="0">
                <a:latin typeface="Calibri"/>
                <a:cs typeface="Calibri"/>
              </a:rPr>
              <a:t> </a:t>
            </a:r>
            <a:r>
              <a:rPr sz="600" spc="11" dirty="0">
                <a:latin typeface="Calibri"/>
                <a:cs typeface="Calibri"/>
              </a:rPr>
              <a:t>Security  </a:t>
            </a:r>
            <a:r>
              <a:rPr sz="600" spc="9" dirty="0">
                <a:latin typeface="Calibri"/>
                <a:cs typeface="Calibri"/>
              </a:rPr>
              <a:t>Center </a:t>
            </a:r>
            <a:r>
              <a:rPr sz="600" dirty="0">
                <a:latin typeface="Calibri"/>
                <a:cs typeface="Calibri"/>
              </a:rPr>
              <a:t>Logs</a:t>
            </a:r>
          </a:p>
          <a:p>
            <a:pPr marL="2520" algn="ctr">
              <a:spcBef>
                <a:spcPts val="6"/>
              </a:spcBef>
            </a:pPr>
            <a:r>
              <a:rPr sz="600" spc="9" dirty="0">
                <a:latin typeface="Calibri"/>
                <a:cs typeface="Calibri"/>
              </a:rPr>
              <a:t>&amp; </a:t>
            </a:r>
            <a:r>
              <a:rPr sz="600" spc="11" dirty="0">
                <a:latin typeface="Calibri"/>
                <a:cs typeface="Calibri"/>
              </a:rPr>
              <a:t>Notable</a:t>
            </a:r>
            <a:r>
              <a:rPr sz="600" spc="-20" dirty="0">
                <a:latin typeface="Calibri"/>
                <a:cs typeface="Calibri"/>
              </a:rPr>
              <a:t> </a:t>
            </a:r>
            <a:r>
              <a:rPr sz="600" spc="11" dirty="0">
                <a:latin typeface="Calibri"/>
                <a:cs typeface="Calibri"/>
              </a:rPr>
              <a:t>Events</a:t>
            </a:r>
            <a:endParaRPr sz="600" dirty="0">
              <a:latin typeface="Calibri"/>
              <a:cs typeface="Calibri"/>
            </a:endParaRPr>
          </a:p>
        </p:txBody>
      </p:sp>
      <p:sp>
        <p:nvSpPr>
          <p:cNvPr id="375" name="object 375"/>
          <p:cNvSpPr/>
          <p:nvPr/>
        </p:nvSpPr>
        <p:spPr>
          <a:xfrm>
            <a:off x="4313039" y="5135687"/>
            <a:ext cx="283500" cy="323179"/>
          </a:xfrm>
          <a:prstGeom prst="rect">
            <a:avLst/>
          </a:prstGeom>
          <a:blipFill>
            <a:blip r:embed="rId37" cstate="print"/>
            <a:stretch>
              <a:fillRect/>
            </a:stretch>
          </a:blipFill>
        </p:spPr>
        <p:txBody>
          <a:bodyPr wrap="square" lIns="0" tIns="0" rIns="0" bIns="0" rtlCol="0"/>
          <a:lstStyle/>
          <a:p>
            <a:endParaRPr sz="1020"/>
          </a:p>
        </p:txBody>
      </p:sp>
      <p:grpSp>
        <p:nvGrpSpPr>
          <p:cNvPr id="569" name="Group 568"/>
          <p:cNvGrpSpPr/>
          <p:nvPr/>
        </p:nvGrpSpPr>
        <p:grpSpPr>
          <a:xfrm>
            <a:off x="3311448" y="932169"/>
            <a:ext cx="4077000" cy="750600"/>
            <a:chOff x="3685800" y="680400"/>
            <a:chExt cx="4077000" cy="750600"/>
          </a:xfrm>
        </p:grpSpPr>
        <p:sp>
          <p:nvSpPr>
            <p:cNvPr id="11" name="object 11"/>
            <p:cNvSpPr/>
            <p:nvPr/>
          </p:nvSpPr>
          <p:spPr>
            <a:xfrm>
              <a:off x="3685800" y="680400"/>
              <a:ext cx="4077000" cy="750600"/>
            </a:xfrm>
            <a:prstGeom prst="rect">
              <a:avLst/>
            </a:prstGeom>
            <a:blipFill>
              <a:blip r:embed="rId38" cstate="print"/>
              <a:stretch>
                <a:fillRect/>
              </a:stretch>
            </a:blipFill>
          </p:spPr>
          <p:txBody>
            <a:bodyPr wrap="square" lIns="0" tIns="0" rIns="0" bIns="0" rtlCol="0"/>
            <a:lstStyle/>
            <a:p>
              <a:endParaRPr sz="1020"/>
            </a:p>
          </p:txBody>
        </p:sp>
        <p:sp>
          <p:nvSpPr>
            <p:cNvPr id="12" name="object 12"/>
            <p:cNvSpPr/>
            <p:nvPr/>
          </p:nvSpPr>
          <p:spPr>
            <a:xfrm>
              <a:off x="3708047" y="703260"/>
              <a:ext cx="4002912" cy="672300"/>
            </a:xfrm>
            <a:prstGeom prst="rect">
              <a:avLst/>
            </a:prstGeom>
            <a:blipFill>
              <a:blip r:embed="rId39" cstate="print"/>
              <a:stretch>
                <a:fillRect/>
              </a:stretch>
            </a:blipFill>
          </p:spPr>
          <p:txBody>
            <a:bodyPr wrap="square" lIns="0" tIns="0" rIns="0" bIns="0" rtlCol="0"/>
            <a:lstStyle/>
            <a:p>
              <a:endParaRPr sz="1020"/>
            </a:p>
          </p:txBody>
        </p:sp>
        <p:sp>
          <p:nvSpPr>
            <p:cNvPr id="258" name="object 258"/>
            <p:cNvSpPr/>
            <p:nvPr/>
          </p:nvSpPr>
          <p:spPr>
            <a:xfrm>
              <a:off x="4169352" y="1174248"/>
              <a:ext cx="121500" cy="122687"/>
            </a:xfrm>
            <a:prstGeom prst="rect">
              <a:avLst/>
            </a:prstGeom>
            <a:blipFill>
              <a:blip r:embed="rId34" cstate="print"/>
              <a:stretch>
                <a:fillRect/>
              </a:stretch>
            </a:blipFill>
          </p:spPr>
          <p:txBody>
            <a:bodyPr wrap="square" lIns="0" tIns="0" rIns="0" bIns="0" rtlCol="0"/>
            <a:lstStyle/>
            <a:p>
              <a:endParaRPr sz="1020"/>
            </a:p>
          </p:txBody>
        </p:sp>
        <p:sp>
          <p:nvSpPr>
            <p:cNvPr id="270" name="object 270"/>
            <p:cNvSpPr/>
            <p:nvPr/>
          </p:nvSpPr>
          <p:spPr>
            <a:xfrm>
              <a:off x="4878552" y="1258920"/>
              <a:ext cx="2138040" cy="64800"/>
            </a:xfrm>
            <a:custGeom>
              <a:avLst/>
              <a:gdLst/>
              <a:ahLst/>
              <a:cxnLst/>
              <a:rect l="l" t="t" r="r" b="b"/>
              <a:pathLst>
                <a:path w="3771265" h="114300">
                  <a:moveTo>
                    <a:pt x="3770757" y="0"/>
                  </a:moveTo>
                  <a:lnTo>
                    <a:pt x="3764666" y="21163"/>
                  </a:lnTo>
                  <a:lnTo>
                    <a:pt x="3752230" y="38623"/>
                  </a:lnTo>
                  <a:lnTo>
                    <a:pt x="3734770" y="51059"/>
                  </a:lnTo>
                  <a:lnTo>
                    <a:pt x="3713607" y="57150"/>
                  </a:lnTo>
                  <a:lnTo>
                    <a:pt x="1892808" y="57150"/>
                  </a:lnTo>
                  <a:lnTo>
                    <a:pt x="1871644" y="63240"/>
                  </a:lnTo>
                  <a:lnTo>
                    <a:pt x="1854184" y="75676"/>
                  </a:lnTo>
                  <a:lnTo>
                    <a:pt x="1841748" y="93136"/>
                  </a:lnTo>
                  <a:lnTo>
                    <a:pt x="1835658" y="114300"/>
                  </a:lnTo>
                  <a:lnTo>
                    <a:pt x="1829567" y="93136"/>
                  </a:lnTo>
                  <a:lnTo>
                    <a:pt x="1817131" y="75676"/>
                  </a:lnTo>
                  <a:lnTo>
                    <a:pt x="1799671" y="63240"/>
                  </a:lnTo>
                  <a:lnTo>
                    <a:pt x="1778508" y="57150"/>
                  </a:lnTo>
                  <a:lnTo>
                    <a:pt x="57150" y="57150"/>
                  </a:lnTo>
                  <a:lnTo>
                    <a:pt x="35986" y="51059"/>
                  </a:lnTo>
                  <a:lnTo>
                    <a:pt x="18526" y="38623"/>
                  </a:lnTo>
                  <a:lnTo>
                    <a:pt x="6090" y="21163"/>
                  </a:lnTo>
                  <a:lnTo>
                    <a:pt x="0" y="0"/>
                  </a:lnTo>
                </a:path>
              </a:pathLst>
            </a:custGeom>
            <a:ln w="28575">
              <a:solidFill>
                <a:srgbClr val="252525"/>
              </a:solidFill>
            </a:ln>
          </p:spPr>
          <p:txBody>
            <a:bodyPr wrap="square" lIns="0" tIns="0" rIns="0" bIns="0" rtlCol="0"/>
            <a:lstStyle/>
            <a:p>
              <a:endParaRPr sz="1020"/>
            </a:p>
          </p:txBody>
        </p:sp>
        <p:sp>
          <p:nvSpPr>
            <p:cNvPr id="301" name="object 301"/>
            <p:cNvSpPr/>
            <p:nvPr/>
          </p:nvSpPr>
          <p:spPr>
            <a:xfrm>
              <a:off x="5630026" y="939240"/>
              <a:ext cx="243720" cy="243720"/>
            </a:xfrm>
            <a:custGeom>
              <a:avLst/>
              <a:gdLst/>
              <a:ahLst/>
              <a:cxnLst/>
              <a:rect l="l" t="t" r="r" b="b"/>
              <a:pathLst>
                <a:path w="429895" h="429894">
                  <a:moveTo>
                    <a:pt x="214737" y="0"/>
                  </a:moveTo>
                  <a:lnTo>
                    <a:pt x="147094" y="10858"/>
                  </a:lnTo>
                  <a:lnTo>
                    <a:pt x="84308" y="44195"/>
                  </a:lnTo>
                  <a:lnTo>
                    <a:pt x="48589" y="78698"/>
                  </a:lnTo>
                  <a:lnTo>
                    <a:pt x="22471" y="119060"/>
                  </a:lnTo>
                  <a:lnTo>
                    <a:pt x="6194" y="163477"/>
                  </a:lnTo>
                  <a:lnTo>
                    <a:pt x="0" y="210143"/>
                  </a:lnTo>
                  <a:lnTo>
                    <a:pt x="4126" y="257250"/>
                  </a:lnTo>
                  <a:lnTo>
                    <a:pt x="18814" y="302993"/>
                  </a:lnTo>
                  <a:lnTo>
                    <a:pt x="44303" y="345566"/>
                  </a:lnTo>
                  <a:lnTo>
                    <a:pt x="79744" y="382049"/>
                  </a:lnTo>
                  <a:lnTo>
                    <a:pt x="121329" y="408447"/>
                  </a:lnTo>
                  <a:lnTo>
                    <a:pt x="167104" y="424487"/>
                  </a:lnTo>
                  <a:lnTo>
                    <a:pt x="215118" y="429894"/>
                  </a:lnTo>
                  <a:lnTo>
                    <a:pt x="249267" y="427166"/>
                  </a:lnTo>
                  <a:lnTo>
                    <a:pt x="315184" y="405088"/>
                  </a:lnTo>
                  <a:lnTo>
                    <a:pt x="381267" y="351116"/>
                  </a:lnTo>
                  <a:lnTo>
                    <a:pt x="407388" y="310787"/>
                  </a:lnTo>
                  <a:lnTo>
                    <a:pt x="423671" y="266393"/>
                  </a:lnTo>
                  <a:lnTo>
                    <a:pt x="429880" y="219741"/>
                  </a:lnTo>
                  <a:lnTo>
                    <a:pt x="425776" y="172641"/>
                  </a:lnTo>
                  <a:lnTo>
                    <a:pt x="411121" y="126900"/>
                  </a:lnTo>
                  <a:lnTo>
                    <a:pt x="385679" y="84327"/>
                  </a:lnTo>
                  <a:lnTo>
                    <a:pt x="350218" y="47791"/>
                  </a:lnTo>
                  <a:lnTo>
                    <a:pt x="308590" y="21399"/>
                  </a:lnTo>
                  <a:lnTo>
                    <a:pt x="262771" y="5389"/>
                  </a:lnTo>
                  <a:lnTo>
                    <a:pt x="214737" y="0"/>
                  </a:lnTo>
                  <a:close/>
                </a:path>
              </a:pathLst>
            </a:custGeom>
            <a:solidFill>
              <a:srgbClr val="58B4D9"/>
            </a:solidFill>
          </p:spPr>
          <p:txBody>
            <a:bodyPr wrap="square" lIns="0" tIns="0" rIns="0" bIns="0" rtlCol="0"/>
            <a:lstStyle/>
            <a:p>
              <a:endParaRPr sz="1020"/>
            </a:p>
          </p:txBody>
        </p:sp>
        <p:sp>
          <p:nvSpPr>
            <p:cNvPr id="302" name="object 302"/>
            <p:cNvSpPr/>
            <p:nvPr/>
          </p:nvSpPr>
          <p:spPr>
            <a:xfrm>
              <a:off x="5648763" y="944856"/>
              <a:ext cx="221040" cy="210600"/>
            </a:xfrm>
            <a:custGeom>
              <a:avLst/>
              <a:gdLst/>
              <a:ahLst/>
              <a:cxnLst/>
              <a:rect l="l" t="t" r="r" b="b"/>
              <a:pathLst>
                <a:path w="389890" h="371475">
                  <a:moveTo>
                    <a:pt x="28019" y="54355"/>
                  </a:moveTo>
                  <a:lnTo>
                    <a:pt x="1964" y="99710"/>
                  </a:lnTo>
                  <a:lnTo>
                    <a:pt x="1571" y="120142"/>
                  </a:lnTo>
                  <a:lnTo>
                    <a:pt x="4941" y="143430"/>
                  </a:lnTo>
                  <a:lnTo>
                    <a:pt x="13271" y="169241"/>
                  </a:lnTo>
                  <a:lnTo>
                    <a:pt x="13177" y="169497"/>
                  </a:lnTo>
                  <a:lnTo>
                    <a:pt x="3446" y="187827"/>
                  </a:lnTo>
                  <a:lnTo>
                    <a:pt x="0" y="208232"/>
                  </a:lnTo>
                  <a:lnTo>
                    <a:pt x="3196" y="228852"/>
                  </a:lnTo>
                  <a:lnTo>
                    <a:pt x="13287" y="248030"/>
                  </a:lnTo>
                  <a:lnTo>
                    <a:pt x="14811" y="249935"/>
                  </a:lnTo>
                  <a:lnTo>
                    <a:pt x="16462" y="251840"/>
                  </a:lnTo>
                  <a:lnTo>
                    <a:pt x="18113" y="253492"/>
                  </a:lnTo>
                  <a:lnTo>
                    <a:pt x="12916" y="273548"/>
                  </a:lnTo>
                  <a:lnTo>
                    <a:pt x="9207" y="292973"/>
                  </a:lnTo>
                  <a:lnTo>
                    <a:pt x="6808" y="311517"/>
                  </a:lnTo>
                  <a:lnTo>
                    <a:pt x="5540" y="328929"/>
                  </a:lnTo>
                  <a:lnTo>
                    <a:pt x="7572" y="331597"/>
                  </a:lnTo>
                  <a:lnTo>
                    <a:pt x="7572" y="333882"/>
                  </a:lnTo>
                  <a:lnTo>
                    <a:pt x="35964" y="363267"/>
                  </a:lnTo>
                  <a:lnTo>
                    <a:pt x="45418" y="371094"/>
                  </a:lnTo>
                  <a:lnTo>
                    <a:pt x="44999" y="353313"/>
                  </a:lnTo>
                  <a:lnTo>
                    <a:pt x="44991" y="350774"/>
                  </a:lnTo>
                  <a:lnTo>
                    <a:pt x="46574" y="328929"/>
                  </a:lnTo>
                  <a:lnTo>
                    <a:pt x="46694" y="327711"/>
                  </a:lnTo>
                  <a:lnTo>
                    <a:pt x="51401" y="301799"/>
                  </a:lnTo>
                  <a:lnTo>
                    <a:pt x="60150" y="273303"/>
                  </a:lnTo>
                  <a:lnTo>
                    <a:pt x="68851" y="273303"/>
                  </a:lnTo>
                  <a:lnTo>
                    <a:pt x="75263" y="272637"/>
                  </a:lnTo>
                  <a:lnTo>
                    <a:pt x="82724" y="270946"/>
                  </a:lnTo>
                  <a:lnTo>
                    <a:pt x="89995" y="268350"/>
                  </a:lnTo>
                  <a:lnTo>
                    <a:pt x="152200" y="268350"/>
                  </a:lnTo>
                  <a:lnTo>
                    <a:pt x="146323" y="264285"/>
                  </a:lnTo>
                  <a:lnTo>
                    <a:pt x="131397" y="252983"/>
                  </a:lnTo>
                  <a:lnTo>
                    <a:pt x="123396" y="246506"/>
                  </a:lnTo>
                  <a:lnTo>
                    <a:pt x="119713" y="243331"/>
                  </a:lnTo>
                  <a:lnTo>
                    <a:pt x="126809" y="227976"/>
                  </a:lnTo>
                  <a:lnTo>
                    <a:pt x="129714" y="211454"/>
                  </a:lnTo>
                  <a:lnTo>
                    <a:pt x="128285" y="194647"/>
                  </a:lnTo>
                  <a:lnTo>
                    <a:pt x="122380" y="178434"/>
                  </a:lnTo>
                  <a:lnTo>
                    <a:pt x="127333" y="173481"/>
                  </a:lnTo>
                  <a:lnTo>
                    <a:pt x="129873" y="171069"/>
                  </a:lnTo>
                  <a:lnTo>
                    <a:pt x="144591" y="157841"/>
                  </a:lnTo>
                  <a:lnTo>
                    <a:pt x="156870" y="147574"/>
                  </a:lnTo>
                  <a:lnTo>
                    <a:pt x="42878" y="147574"/>
                  </a:lnTo>
                  <a:lnTo>
                    <a:pt x="31876" y="117721"/>
                  </a:lnTo>
                  <a:lnTo>
                    <a:pt x="26971" y="91725"/>
                  </a:lnTo>
                  <a:lnTo>
                    <a:pt x="26304" y="70350"/>
                  </a:lnTo>
                  <a:lnTo>
                    <a:pt x="28019" y="54355"/>
                  </a:lnTo>
                  <a:close/>
                </a:path>
                <a:path w="389890" h="371475">
                  <a:moveTo>
                    <a:pt x="152200" y="268350"/>
                  </a:moveTo>
                  <a:lnTo>
                    <a:pt x="89995" y="268350"/>
                  </a:lnTo>
                  <a:lnTo>
                    <a:pt x="101298" y="278129"/>
                  </a:lnTo>
                  <a:lnTo>
                    <a:pt x="139017" y="305514"/>
                  </a:lnTo>
                  <a:lnTo>
                    <a:pt x="170132" y="323087"/>
                  </a:lnTo>
                  <a:lnTo>
                    <a:pt x="170104" y="331597"/>
                  </a:lnTo>
                  <a:lnTo>
                    <a:pt x="191309" y="364438"/>
                  </a:lnTo>
                  <a:lnTo>
                    <a:pt x="206898" y="369633"/>
                  </a:lnTo>
                  <a:lnTo>
                    <a:pt x="223250" y="368637"/>
                  </a:lnTo>
                  <a:lnTo>
                    <a:pt x="238458" y="361187"/>
                  </a:lnTo>
                  <a:lnTo>
                    <a:pt x="242395" y="358139"/>
                  </a:lnTo>
                  <a:lnTo>
                    <a:pt x="245443" y="354583"/>
                  </a:lnTo>
                  <a:lnTo>
                    <a:pt x="247983" y="350774"/>
                  </a:lnTo>
                  <a:lnTo>
                    <a:pt x="341224" y="350774"/>
                  </a:lnTo>
                  <a:lnTo>
                    <a:pt x="344043" y="347424"/>
                  </a:lnTo>
                  <a:lnTo>
                    <a:pt x="352331" y="336337"/>
                  </a:lnTo>
                  <a:lnTo>
                    <a:pt x="357639" y="328707"/>
                  </a:lnTo>
                  <a:lnTo>
                    <a:pt x="322072" y="328707"/>
                  </a:lnTo>
                  <a:lnTo>
                    <a:pt x="291308" y="326322"/>
                  </a:lnTo>
                  <a:lnTo>
                    <a:pt x="254079" y="318388"/>
                  </a:lnTo>
                  <a:lnTo>
                    <a:pt x="252809" y="312293"/>
                  </a:lnTo>
                  <a:lnTo>
                    <a:pt x="250396" y="306450"/>
                  </a:lnTo>
                  <a:lnTo>
                    <a:pt x="246332" y="301244"/>
                  </a:lnTo>
                  <a:lnTo>
                    <a:pt x="235529" y="291592"/>
                  </a:lnTo>
                  <a:lnTo>
                    <a:pt x="189436" y="291592"/>
                  </a:lnTo>
                  <a:lnTo>
                    <a:pt x="175367" y="283505"/>
                  </a:lnTo>
                  <a:lnTo>
                    <a:pt x="160988" y="274431"/>
                  </a:lnTo>
                  <a:lnTo>
                    <a:pt x="152200" y="268350"/>
                  </a:lnTo>
                  <a:close/>
                </a:path>
                <a:path w="389890" h="371475">
                  <a:moveTo>
                    <a:pt x="341224" y="350774"/>
                  </a:moveTo>
                  <a:lnTo>
                    <a:pt x="247983" y="350774"/>
                  </a:lnTo>
                  <a:lnTo>
                    <a:pt x="272268" y="355250"/>
                  </a:lnTo>
                  <a:lnTo>
                    <a:pt x="294624" y="357917"/>
                  </a:lnTo>
                  <a:lnTo>
                    <a:pt x="314741" y="359203"/>
                  </a:lnTo>
                  <a:lnTo>
                    <a:pt x="332311" y="359536"/>
                  </a:lnTo>
                  <a:lnTo>
                    <a:pt x="336778" y="356058"/>
                  </a:lnTo>
                  <a:lnTo>
                    <a:pt x="341224" y="350774"/>
                  </a:lnTo>
                  <a:close/>
                </a:path>
                <a:path w="389890" h="371475">
                  <a:moveTo>
                    <a:pt x="359870" y="325500"/>
                  </a:moveTo>
                  <a:lnTo>
                    <a:pt x="345287" y="327711"/>
                  </a:lnTo>
                  <a:lnTo>
                    <a:pt x="322072" y="328707"/>
                  </a:lnTo>
                  <a:lnTo>
                    <a:pt x="357639" y="328707"/>
                  </a:lnTo>
                  <a:lnTo>
                    <a:pt x="359870" y="325500"/>
                  </a:lnTo>
                  <a:close/>
                </a:path>
                <a:path w="389890" h="371475">
                  <a:moveTo>
                    <a:pt x="219789" y="285273"/>
                  </a:moveTo>
                  <a:lnTo>
                    <a:pt x="204255" y="285563"/>
                  </a:lnTo>
                  <a:lnTo>
                    <a:pt x="189436" y="291592"/>
                  </a:lnTo>
                  <a:lnTo>
                    <a:pt x="235529" y="291592"/>
                  </a:lnTo>
                  <a:lnTo>
                    <a:pt x="234370" y="290556"/>
                  </a:lnTo>
                  <a:lnTo>
                    <a:pt x="219789" y="285273"/>
                  </a:lnTo>
                  <a:close/>
                </a:path>
                <a:path w="389890" h="371475">
                  <a:moveTo>
                    <a:pt x="374864" y="248665"/>
                  </a:moveTo>
                  <a:lnTo>
                    <a:pt x="340693" y="248665"/>
                  </a:lnTo>
                  <a:lnTo>
                    <a:pt x="355103" y="258702"/>
                  </a:lnTo>
                  <a:lnTo>
                    <a:pt x="376819" y="273548"/>
                  </a:lnTo>
                  <a:lnTo>
                    <a:pt x="384000" y="278383"/>
                  </a:lnTo>
                  <a:lnTo>
                    <a:pt x="386413" y="272160"/>
                  </a:lnTo>
                  <a:lnTo>
                    <a:pt x="388064" y="266192"/>
                  </a:lnTo>
                  <a:lnTo>
                    <a:pt x="389715" y="259969"/>
                  </a:lnTo>
                  <a:lnTo>
                    <a:pt x="382710" y="254696"/>
                  </a:lnTo>
                  <a:lnTo>
                    <a:pt x="374864" y="248665"/>
                  </a:lnTo>
                  <a:close/>
                </a:path>
                <a:path w="389890" h="371475">
                  <a:moveTo>
                    <a:pt x="68851" y="273303"/>
                  </a:moveTo>
                  <a:lnTo>
                    <a:pt x="60150" y="273303"/>
                  </a:lnTo>
                  <a:lnTo>
                    <a:pt x="67706" y="273423"/>
                  </a:lnTo>
                  <a:lnTo>
                    <a:pt x="68851" y="273303"/>
                  </a:lnTo>
                  <a:close/>
                </a:path>
                <a:path w="389890" h="371475">
                  <a:moveTo>
                    <a:pt x="232158" y="123698"/>
                  </a:moveTo>
                  <a:lnTo>
                    <a:pt x="183975" y="123698"/>
                  </a:lnTo>
                  <a:lnTo>
                    <a:pt x="185245" y="124968"/>
                  </a:lnTo>
                  <a:lnTo>
                    <a:pt x="186007" y="125602"/>
                  </a:lnTo>
                  <a:lnTo>
                    <a:pt x="206365" y="143992"/>
                  </a:lnTo>
                  <a:lnTo>
                    <a:pt x="227044" y="161750"/>
                  </a:lnTo>
                  <a:lnTo>
                    <a:pt x="247747" y="178770"/>
                  </a:lnTo>
                  <a:lnTo>
                    <a:pt x="268176" y="194945"/>
                  </a:lnTo>
                  <a:lnTo>
                    <a:pt x="264412" y="206781"/>
                  </a:lnTo>
                  <a:lnTo>
                    <a:pt x="286893" y="254779"/>
                  </a:lnTo>
                  <a:lnTo>
                    <a:pt x="303736" y="260397"/>
                  </a:lnTo>
                  <a:lnTo>
                    <a:pt x="321436" y="259324"/>
                  </a:lnTo>
                  <a:lnTo>
                    <a:pt x="337899" y="251332"/>
                  </a:lnTo>
                  <a:lnTo>
                    <a:pt x="338915" y="250571"/>
                  </a:lnTo>
                  <a:lnTo>
                    <a:pt x="339804" y="249554"/>
                  </a:lnTo>
                  <a:lnTo>
                    <a:pt x="340693" y="248665"/>
                  </a:lnTo>
                  <a:lnTo>
                    <a:pt x="374864" y="248665"/>
                  </a:lnTo>
                  <a:lnTo>
                    <a:pt x="364462" y="240484"/>
                  </a:lnTo>
                  <a:lnTo>
                    <a:pt x="352885" y="231139"/>
                  </a:lnTo>
                  <a:lnTo>
                    <a:pt x="355607" y="219944"/>
                  </a:lnTo>
                  <a:lnTo>
                    <a:pt x="355520" y="208438"/>
                  </a:lnTo>
                  <a:lnTo>
                    <a:pt x="352528" y="197171"/>
                  </a:lnTo>
                  <a:lnTo>
                    <a:pt x="346535" y="186689"/>
                  </a:lnTo>
                  <a:lnTo>
                    <a:pt x="333958" y="175396"/>
                  </a:lnTo>
                  <a:lnTo>
                    <a:pt x="332626" y="174878"/>
                  </a:lnTo>
                  <a:lnTo>
                    <a:pt x="286845" y="174878"/>
                  </a:lnTo>
                  <a:lnTo>
                    <a:pt x="270069" y="159591"/>
                  </a:lnTo>
                  <a:lnTo>
                    <a:pt x="252555" y="143255"/>
                  </a:lnTo>
                  <a:lnTo>
                    <a:pt x="234374" y="125872"/>
                  </a:lnTo>
                  <a:lnTo>
                    <a:pt x="232158" y="123698"/>
                  </a:lnTo>
                  <a:close/>
                </a:path>
                <a:path w="389890" h="371475">
                  <a:moveTo>
                    <a:pt x="302565" y="169241"/>
                  </a:moveTo>
                  <a:lnTo>
                    <a:pt x="286845" y="174878"/>
                  </a:lnTo>
                  <a:lnTo>
                    <a:pt x="332626" y="174878"/>
                  </a:lnTo>
                  <a:lnTo>
                    <a:pt x="318785" y="169497"/>
                  </a:lnTo>
                  <a:lnTo>
                    <a:pt x="302565" y="169241"/>
                  </a:lnTo>
                  <a:close/>
                </a:path>
                <a:path w="389890" h="371475">
                  <a:moveTo>
                    <a:pt x="69345" y="143823"/>
                  </a:moveTo>
                  <a:lnTo>
                    <a:pt x="60436" y="143827"/>
                  </a:lnTo>
                  <a:lnTo>
                    <a:pt x="51573" y="145069"/>
                  </a:lnTo>
                  <a:lnTo>
                    <a:pt x="42878" y="147574"/>
                  </a:lnTo>
                  <a:lnTo>
                    <a:pt x="156870" y="147574"/>
                  </a:lnTo>
                  <a:lnTo>
                    <a:pt x="158845" y="145923"/>
                  </a:lnTo>
                  <a:lnTo>
                    <a:pt x="159994" y="145033"/>
                  </a:lnTo>
                  <a:lnTo>
                    <a:pt x="78184" y="145033"/>
                  </a:lnTo>
                  <a:lnTo>
                    <a:pt x="69345" y="143823"/>
                  </a:lnTo>
                  <a:close/>
                </a:path>
                <a:path w="389890" h="371475">
                  <a:moveTo>
                    <a:pt x="115395" y="0"/>
                  </a:moveTo>
                  <a:lnTo>
                    <a:pt x="108182" y="2448"/>
                  </a:lnTo>
                  <a:lnTo>
                    <a:pt x="101028" y="5206"/>
                  </a:lnTo>
                  <a:lnTo>
                    <a:pt x="93946" y="8251"/>
                  </a:lnTo>
                  <a:lnTo>
                    <a:pt x="86947" y="11556"/>
                  </a:lnTo>
                  <a:lnTo>
                    <a:pt x="99141" y="30049"/>
                  </a:lnTo>
                  <a:lnTo>
                    <a:pt x="113061" y="48529"/>
                  </a:lnTo>
                  <a:lnTo>
                    <a:pt x="128434" y="66938"/>
                  </a:lnTo>
                  <a:lnTo>
                    <a:pt x="145113" y="85344"/>
                  </a:lnTo>
                  <a:lnTo>
                    <a:pt x="145240" y="85344"/>
                  </a:lnTo>
                  <a:lnTo>
                    <a:pt x="130607" y="96152"/>
                  </a:lnTo>
                  <a:lnTo>
                    <a:pt x="115522" y="108473"/>
                  </a:lnTo>
                  <a:lnTo>
                    <a:pt x="100341" y="122152"/>
                  </a:lnTo>
                  <a:lnTo>
                    <a:pt x="85423" y="137032"/>
                  </a:lnTo>
                  <a:lnTo>
                    <a:pt x="78184" y="145033"/>
                  </a:lnTo>
                  <a:lnTo>
                    <a:pt x="159994" y="145033"/>
                  </a:lnTo>
                  <a:lnTo>
                    <a:pt x="172646" y="135243"/>
                  </a:lnTo>
                  <a:lnTo>
                    <a:pt x="186007" y="125729"/>
                  </a:lnTo>
                  <a:lnTo>
                    <a:pt x="183975" y="123698"/>
                  </a:lnTo>
                  <a:lnTo>
                    <a:pt x="232158" y="123698"/>
                  </a:lnTo>
                  <a:lnTo>
                    <a:pt x="215598" y="107442"/>
                  </a:lnTo>
                  <a:lnTo>
                    <a:pt x="269871" y="83891"/>
                  </a:lnTo>
                  <a:lnTo>
                    <a:pt x="312499" y="73437"/>
                  </a:lnTo>
                  <a:lnTo>
                    <a:pt x="340363" y="70937"/>
                  </a:lnTo>
                  <a:lnTo>
                    <a:pt x="350089" y="70937"/>
                  </a:lnTo>
                  <a:lnTo>
                    <a:pt x="346245" y="66294"/>
                  </a:lnTo>
                  <a:lnTo>
                    <a:pt x="175466" y="66294"/>
                  </a:lnTo>
                  <a:lnTo>
                    <a:pt x="160651" y="50577"/>
                  </a:lnTo>
                  <a:lnTo>
                    <a:pt x="145716" y="34290"/>
                  </a:lnTo>
                  <a:lnTo>
                    <a:pt x="130639" y="17430"/>
                  </a:lnTo>
                  <a:lnTo>
                    <a:pt x="115395" y="0"/>
                  </a:lnTo>
                  <a:close/>
                </a:path>
                <a:path w="389890" h="371475">
                  <a:moveTo>
                    <a:pt x="350089" y="70937"/>
                  </a:moveTo>
                  <a:lnTo>
                    <a:pt x="340363" y="70937"/>
                  </a:lnTo>
                  <a:lnTo>
                    <a:pt x="350345" y="71247"/>
                  </a:lnTo>
                  <a:lnTo>
                    <a:pt x="350089" y="70937"/>
                  </a:lnTo>
                  <a:close/>
                </a:path>
                <a:path w="389890" h="371475">
                  <a:moveTo>
                    <a:pt x="291141" y="37129"/>
                  </a:moveTo>
                  <a:lnTo>
                    <a:pt x="257079" y="39227"/>
                  </a:lnTo>
                  <a:lnTo>
                    <a:pt x="218184" y="48158"/>
                  </a:lnTo>
                  <a:lnTo>
                    <a:pt x="175466" y="66294"/>
                  </a:lnTo>
                  <a:lnTo>
                    <a:pt x="346245" y="66294"/>
                  </a:lnTo>
                  <a:lnTo>
                    <a:pt x="291141" y="37129"/>
                  </a:lnTo>
                  <a:close/>
                </a:path>
              </a:pathLst>
            </a:custGeom>
            <a:solidFill>
              <a:srgbClr val="FFFFFF"/>
            </a:solidFill>
          </p:spPr>
          <p:txBody>
            <a:bodyPr wrap="square" lIns="0" tIns="0" rIns="0" bIns="0" rtlCol="0"/>
            <a:lstStyle/>
            <a:p>
              <a:endParaRPr sz="1020"/>
            </a:p>
          </p:txBody>
        </p:sp>
        <p:sp>
          <p:nvSpPr>
            <p:cNvPr id="303" name="object 303"/>
            <p:cNvSpPr/>
            <p:nvPr/>
          </p:nvSpPr>
          <p:spPr>
            <a:xfrm>
              <a:off x="4135512" y="936000"/>
              <a:ext cx="178200" cy="178056"/>
            </a:xfrm>
            <a:prstGeom prst="rect">
              <a:avLst/>
            </a:prstGeom>
            <a:blipFill>
              <a:blip r:embed="rId40" cstate="print"/>
              <a:stretch>
                <a:fillRect/>
              </a:stretch>
            </a:blipFill>
          </p:spPr>
          <p:txBody>
            <a:bodyPr wrap="square" lIns="0" tIns="0" rIns="0" bIns="0" rtlCol="0"/>
            <a:lstStyle/>
            <a:p>
              <a:endParaRPr sz="1020"/>
            </a:p>
          </p:txBody>
        </p:sp>
        <p:sp>
          <p:nvSpPr>
            <p:cNvPr id="304" name="object 304"/>
            <p:cNvSpPr/>
            <p:nvPr/>
          </p:nvSpPr>
          <p:spPr>
            <a:xfrm>
              <a:off x="6214008" y="1042847"/>
              <a:ext cx="36360" cy="61920"/>
            </a:xfrm>
            <a:custGeom>
              <a:avLst/>
              <a:gdLst/>
              <a:ahLst/>
              <a:cxnLst/>
              <a:rect l="l" t="t" r="r" b="b"/>
              <a:pathLst>
                <a:path w="64134" h="109219">
                  <a:moveTo>
                    <a:pt x="0" y="0"/>
                  </a:moveTo>
                  <a:lnTo>
                    <a:pt x="0" y="71500"/>
                  </a:lnTo>
                  <a:lnTo>
                    <a:pt x="63753" y="109220"/>
                  </a:lnTo>
                  <a:lnTo>
                    <a:pt x="63753" y="37718"/>
                  </a:lnTo>
                  <a:lnTo>
                    <a:pt x="0" y="0"/>
                  </a:lnTo>
                  <a:close/>
                </a:path>
              </a:pathLst>
            </a:custGeom>
            <a:solidFill>
              <a:srgbClr val="546A89"/>
            </a:solidFill>
          </p:spPr>
          <p:txBody>
            <a:bodyPr wrap="square" lIns="0" tIns="0" rIns="0" bIns="0" rtlCol="0"/>
            <a:lstStyle/>
            <a:p>
              <a:endParaRPr sz="1020"/>
            </a:p>
          </p:txBody>
        </p:sp>
        <p:sp>
          <p:nvSpPr>
            <p:cNvPr id="305" name="object 305"/>
            <p:cNvSpPr/>
            <p:nvPr/>
          </p:nvSpPr>
          <p:spPr>
            <a:xfrm>
              <a:off x="6175488" y="1018656"/>
              <a:ext cx="36360" cy="63000"/>
            </a:xfrm>
            <a:custGeom>
              <a:avLst/>
              <a:gdLst/>
              <a:ahLst/>
              <a:cxnLst/>
              <a:rect l="l" t="t" r="r" b="b"/>
              <a:pathLst>
                <a:path w="64134" h="111125">
                  <a:moveTo>
                    <a:pt x="0" y="0"/>
                  </a:moveTo>
                  <a:lnTo>
                    <a:pt x="0" y="71374"/>
                  </a:lnTo>
                  <a:lnTo>
                    <a:pt x="63626" y="110744"/>
                  </a:lnTo>
                  <a:lnTo>
                    <a:pt x="63626" y="39243"/>
                  </a:lnTo>
                  <a:lnTo>
                    <a:pt x="0" y="0"/>
                  </a:lnTo>
                  <a:close/>
                </a:path>
              </a:pathLst>
            </a:custGeom>
            <a:solidFill>
              <a:srgbClr val="546A89"/>
            </a:solidFill>
          </p:spPr>
          <p:txBody>
            <a:bodyPr wrap="square" lIns="0" tIns="0" rIns="0" bIns="0" rtlCol="0"/>
            <a:lstStyle/>
            <a:p>
              <a:endParaRPr sz="1020"/>
            </a:p>
          </p:txBody>
        </p:sp>
        <p:sp>
          <p:nvSpPr>
            <p:cNvPr id="306" name="object 306"/>
            <p:cNvSpPr/>
            <p:nvPr/>
          </p:nvSpPr>
          <p:spPr>
            <a:xfrm>
              <a:off x="6291048" y="1018656"/>
              <a:ext cx="36360" cy="63000"/>
            </a:xfrm>
            <a:custGeom>
              <a:avLst/>
              <a:gdLst/>
              <a:ahLst/>
              <a:cxnLst/>
              <a:rect l="l" t="t" r="r" b="b"/>
              <a:pathLst>
                <a:path w="64134" h="111125">
                  <a:moveTo>
                    <a:pt x="63753" y="0"/>
                  </a:moveTo>
                  <a:lnTo>
                    <a:pt x="0" y="39243"/>
                  </a:lnTo>
                  <a:lnTo>
                    <a:pt x="0" y="110744"/>
                  </a:lnTo>
                  <a:lnTo>
                    <a:pt x="63753" y="71374"/>
                  </a:lnTo>
                  <a:lnTo>
                    <a:pt x="63753" y="0"/>
                  </a:lnTo>
                  <a:close/>
                </a:path>
              </a:pathLst>
            </a:custGeom>
            <a:solidFill>
              <a:srgbClr val="929497"/>
            </a:solidFill>
          </p:spPr>
          <p:txBody>
            <a:bodyPr wrap="square" lIns="0" tIns="0" rIns="0" bIns="0" rtlCol="0"/>
            <a:lstStyle/>
            <a:p>
              <a:endParaRPr sz="1020"/>
            </a:p>
          </p:txBody>
        </p:sp>
        <p:sp>
          <p:nvSpPr>
            <p:cNvPr id="307" name="object 307"/>
            <p:cNvSpPr/>
            <p:nvPr/>
          </p:nvSpPr>
          <p:spPr>
            <a:xfrm>
              <a:off x="6214008" y="1087128"/>
              <a:ext cx="36360" cy="62280"/>
            </a:xfrm>
            <a:custGeom>
              <a:avLst/>
              <a:gdLst/>
              <a:ahLst/>
              <a:cxnLst/>
              <a:rect l="l" t="t" r="r" b="b"/>
              <a:pathLst>
                <a:path w="64134" h="109855">
                  <a:moveTo>
                    <a:pt x="0" y="0"/>
                  </a:moveTo>
                  <a:lnTo>
                    <a:pt x="0" y="74168"/>
                  </a:lnTo>
                  <a:lnTo>
                    <a:pt x="63753" y="109600"/>
                  </a:lnTo>
                  <a:lnTo>
                    <a:pt x="63753" y="37719"/>
                  </a:lnTo>
                  <a:lnTo>
                    <a:pt x="0" y="0"/>
                  </a:lnTo>
                  <a:close/>
                </a:path>
              </a:pathLst>
            </a:custGeom>
            <a:solidFill>
              <a:srgbClr val="546A89"/>
            </a:solidFill>
          </p:spPr>
          <p:txBody>
            <a:bodyPr wrap="square" lIns="0" tIns="0" rIns="0" bIns="0" rtlCol="0"/>
            <a:lstStyle/>
            <a:p>
              <a:endParaRPr sz="1020"/>
            </a:p>
          </p:txBody>
        </p:sp>
        <p:sp>
          <p:nvSpPr>
            <p:cNvPr id="308" name="object 308"/>
            <p:cNvSpPr/>
            <p:nvPr/>
          </p:nvSpPr>
          <p:spPr>
            <a:xfrm>
              <a:off x="6291048" y="1062792"/>
              <a:ext cx="36360" cy="64800"/>
            </a:xfrm>
            <a:custGeom>
              <a:avLst/>
              <a:gdLst/>
              <a:ahLst/>
              <a:cxnLst/>
              <a:rect l="l" t="t" r="r" b="b"/>
              <a:pathLst>
                <a:path w="64134" h="114300">
                  <a:moveTo>
                    <a:pt x="63753" y="0"/>
                  </a:moveTo>
                  <a:lnTo>
                    <a:pt x="0" y="39497"/>
                  </a:lnTo>
                  <a:lnTo>
                    <a:pt x="0" y="113792"/>
                  </a:lnTo>
                  <a:lnTo>
                    <a:pt x="63753" y="76834"/>
                  </a:lnTo>
                  <a:lnTo>
                    <a:pt x="63753" y="0"/>
                  </a:lnTo>
                  <a:close/>
                </a:path>
              </a:pathLst>
            </a:custGeom>
            <a:solidFill>
              <a:srgbClr val="929497"/>
            </a:solidFill>
          </p:spPr>
          <p:txBody>
            <a:bodyPr wrap="square" lIns="0" tIns="0" rIns="0" bIns="0" rtlCol="0"/>
            <a:lstStyle/>
            <a:p>
              <a:endParaRPr sz="1020"/>
            </a:p>
          </p:txBody>
        </p:sp>
        <p:sp>
          <p:nvSpPr>
            <p:cNvPr id="309" name="object 309"/>
            <p:cNvSpPr/>
            <p:nvPr/>
          </p:nvSpPr>
          <p:spPr>
            <a:xfrm>
              <a:off x="6175488" y="1062792"/>
              <a:ext cx="36360" cy="64800"/>
            </a:xfrm>
            <a:custGeom>
              <a:avLst/>
              <a:gdLst/>
              <a:ahLst/>
              <a:cxnLst/>
              <a:rect l="l" t="t" r="r" b="b"/>
              <a:pathLst>
                <a:path w="64134" h="114300">
                  <a:moveTo>
                    <a:pt x="0" y="0"/>
                  </a:moveTo>
                  <a:lnTo>
                    <a:pt x="0" y="76834"/>
                  </a:lnTo>
                  <a:lnTo>
                    <a:pt x="63626" y="113792"/>
                  </a:lnTo>
                  <a:lnTo>
                    <a:pt x="63626" y="39497"/>
                  </a:lnTo>
                  <a:lnTo>
                    <a:pt x="0" y="0"/>
                  </a:lnTo>
                  <a:close/>
                </a:path>
              </a:pathLst>
            </a:custGeom>
            <a:solidFill>
              <a:srgbClr val="546A89"/>
            </a:solidFill>
          </p:spPr>
          <p:txBody>
            <a:bodyPr wrap="square" lIns="0" tIns="0" rIns="0" bIns="0" rtlCol="0"/>
            <a:lstStyle/>
            <a:p>
              <a:endParaRPr sz="1020"/>
            </a:p>
          </p:txBody>
        </p:sp>
        <p:sp>
          <p:nvSpPr>
            <p:cNvPr id="310" name="object 310"/>
            <p:cNvSpPr/>
            <p:nvPr/>
          </p:nvSpPr>
          <p:spPr>
            <a:xfrm>
              <a:off x="6252528" y="1042847"/>
              <a:ext cx="36360" cy="61920"/>
            </a:xfrm>
            <a:custGeom>
              <a:avLst/>
              <a:gdLst/>
              <a:ahLst/>
              <a:cxnLst/>
              <a:rect l="l" t="t" r="r" b="b"/>
              <a:pathLst>
                <a:path w="64134" h="109219">
                  <a:moveTo>
                    <a:pt x="63753" y="0"/>
                  </a:moveTo>
                  <a:lnTo>
                    <a:pt x="0" y="37718"/>
                  </a:lnTo>
                  <a:lnTo>
                    <a:pt x="0" y="109220"/>
                  </a:lnTo>
                  <a:lnTo>
                    <a:pt x="63753" y="71500"/>
                  </a:lnTo>
                  <a:lnTo>
                    <a:pt x="63753" y="0"/>
                  </a:lnTo>
                  <a:close/>
                </a:path>
              </a:pathLst>
            </a:custGeom>
            <a:solidFill>
              <a:srgbClr val="929497"/>
            </a:solidFill>
          </p:spPr>
          <p:txBody>
            <a:bodyPr wrap="square" lIns="0" tIns="0" rIns="0" bIns="0" rtlCol="0"/>
            <a:lstStyle/>
            <a:p>
              <a:endParaRPr sz="1020"/>
            </a:p>
          </p:txBody>
        </p:sp>
        <p:sp>
          <p:nvSpPr>
            <p:cNvPr id="311" name="object 311"/>
            <p:cNvSpPr/>
            <p:nvPr/>
          </p:nvSpPr>
          <p:spPr>
            <a:xfrm>
              <a:off x="6252528" y="1087128"/>
              <a:ext cx="36360" cy="62280"/>
            </a:xfrm>
            <a:custGeom>
              <a:avLst/>
              <a:gdLst/>
              <a:ahLst/>
              <a:cxnLst/>
              <a:rect l="l" t="t" r="r" b="b"/>
              <a:pathLst>
                <a:path w="64134" h="109855">
                  <a:moveTo>
                    <a:pt x="63753" y="0"/>
                  </a:moveTo>
                  <a:lnTo>
                    <a:pt x="0" y="37719"/>
                  </a:lnTo>
                  <a:lnTo>
                    <a:pt x="0" y="109600"/>
                  </a:lnTo>
                  <a:lnTo>
                    <a:pt x="63753" y="74168"/>
                  </a:lnTo>
                  <a:lnTo>
                    <a:pt x="63753" y="0"/>
                  </a:lnTo>
                  <a:close/>
                </a:path>
              </a:pathLst>
            </a:custGeom>
            <a:solidFill>
              <a:srgbClr val="929497"/>
            </a:solidFill>
          </p:spPr>
          <p:txBody>
            <a:bodyPr wrap="square" lIns="0" tIns="0" rIns="0" bIns="0" rtlCol="0"/>
            <a:lstStyle/>
            <a:p>
              <a:endParaRPr sz="1020"/>
            </a:p>
          </p:txBody>
        </p:sp>
        <p:sp>
          <p:nvSpPr>
            <p:cNvPr id="312" name="object 312"/>
            <p:cNvSpPr/>
            <p:nvPr/>
          </p:nvSpPr>
          <p:spPr>
            <a:xfrm>
              <a:off x="6216095" y="930023"/>
              <a:ext cx="69120" cy="42480"/>
            </a:xfrm>
            <a:custGeom>
              <a:avLst/>
              <a:gdLst/>
              <a:ahLst/>
              <a:cxnLst/>
              <a:rect l="l" t="t" r="r" b="b"/>
              <a:pathLst>
                <a:path w="121920" h="74930">
                  <a:moveTo>
                    <a:pt x="59817" y="0"/>
                  </a:moveTo>
                  <a:lnTo>
                    <a:pt x="0" y="36575"/>
                  </a:lnTo>
                  <a:lnTo>
                    <a:pt x="62103" y="74802"/>
                  </a:lnTo>
                  <a:lnTo>
                    <a:pt x="121920" y="37973"/>
                  </a:lnTo>
                  <a:lnTo>
                    <a:pt x="59817" y="0"/>
                  </a:lnTo>
                  <a:close/>
                </a:path>
              </a:pathLst>
            </a:custGeom>
            <a:solidFill>
              <a:srgbClr val="2BC6F4"/>
            </a:solidFill>
          </p:spPr>
          <p:txBody>
            <a:bodyPr wrap="square" lIns="0" tIns="0" rIns="0" bIns="0" rtlCol="0"/>
            <a:lstStyle/>
            <a:p>
              <a:endParaRPr sz="1020"/>
            </a:p>
          </p:txBody>
        </p:sp>
        <p:sp>
          <p:nvSpPr>
            <p:cNvPr id="313" name="object 313"/>
            <p:cNvSpPr/>
            <p:nvPr/>
          </p:nvSpPr>
          <p:spPr>
            <a:xfrm>
              <a:off x="6214008" y="953784"/>
              <a:ext cx="36360" cy="61920"/>
            </a:xfrm>
            <a:custGeom>
              <a:avLst/>
              <a:gdLst/>
              <a:ahLst/>
              <a:cxnLst/>
              <a:rect l="l" t="t" r="r" b="b"/>
              <a:pathLst>
                <a:path w="64134" h="109219">
                  <a:moveTo>
                    <a:pt x="0" y="0"/>
                  </a:moveTo>
                  <a:lnTo>
                    <a:pt x="0" y="71500"/>
                  </a:lnTo>
                  <a:lnTo>
                    <a:pt x="63753" y="109220"/>
                  </a:lnTo>
                  <a:lnTo>
                    <a:pt x="63753" y="37719"/>
                  </a:lnTo>
                  <a:lnTo>
                    <a:pt x="0" y="0"/>
                  </a:lnTo>
                  <a:close/>
                </a:path>
              </a:pathLst>
            </a:custGeom>
            <a:solidFill>
              <a:srgbClr val="546A89"/>
            </a:solidFill>
          </p:spPr>
          <p:txBody>
            <a:bodyPr wrap="square" lIns="0" tIns="0" rIns="0" bIns="0" rtlCol="0"/>
            <a:lstStyle/>
            <a:p>
              <a:endParaRPr sz="1020"/>
            </a:p>
          </p:txBody>
        </p:sp>
        <p:sp>
          <p:nvSpPr>
            <p:cNvPr id="314" name="object 314"/>
            <p:cNvSpPr/>
            <p:nvPr/>
          </p:nvSpPr>
          <p:spPr>
            <a:xfrm>
              <a:off x="6253032" y="906912"/>
              <a:ext cx="70920" cy="42840"/>
            </a:xfrm>
            <a:custGeom>
              <a:avLst/>
              <a:gdLst/>
              <a:ahLst/>
              <a:cxnLst/>
              <a:rect l="l" t="t" r="r" b="b"/>
              <a:pathLst>
                <a:path w="125095" h="75564">
                  <a:moveTo>
                    <a:pt x="61468" y="0"/>
                  </a:moveTo>
                  <a:lnTo>
                    <a:pt x="0" y="37591"/>
                  </a:lnTo>
                  <a:lnTo>
                    <a:pt x="62103" y="75437"/>
                  </a:lnTo>
                  <a:lnTo>
                    <a:pt x="124968" y="36702"/>
                  </a:lnTo>
                  <a:lnTo>
                    <a:pt x="61468" y="0"/>
                  </a:lnTo>
                  <a:close/>
                </a:path>
              </a:pathLst>
            </a:custGeom>
            <a:solidFill>
              <a:srgbClr val="2BC6F4"/>
            </a:solidFill>
          </p:spPr>
          <p:txBody>
            <a:bodyPr wrap="square" lIns="0" tIns="0" rIns="0" bIns="0" rtlCol="0"/>
            <a:lstStyle/>
            <a:p>
              <a:endParaRPr sz="1020"/>
            </a:p>
          </p:txBody>
        </p:sp>
        <p:sp>
          <p:nvSpPr>
            <p:cNvPr id="315" name="object 315"/>
            <p:cNvSpPr/>
            <p:nvPr/>
          </p:nvSpPr>
          <p:spPr>
            <a:xfrm>
              <a:off x="6175488" y="929520"/>
              <a:ext cx="36360" cy="63000"/>
            </a:xfrm>
            <a:custGeom>
              <a:avLst/>
              <a:gdLst/>
              <a:ahLst/>
              <a:cxnLst/>
              <a:rect l="l" t="t" r="r" b="b"/>
              <a:pathLst>
                <a:path w="64134" h="111125">
                  <a:moveTo>
                    <a:pt x="0" y="0"/>
                  </a:moveTo>
                  <a:lnTo>
                    <a:pt x="0" y="71374"/>
                  </a:lnTo>
                  <a:lnTo>
                    <a:pt x="63626" y="110871"/>
                  </a:lnTo>
                  <a:lnTo>
                    <a:pt x="63626" y="39370"/>
                  </a:lnTo>
                  <a:lnTo>
                    <a:pt x="0" y="0"/>
                  </a:lnTo>
                  <a:close/>
                </a:path>
              </a:pathLst>
            </a:custGeom>
            <a:solidFill>
              <a:srgbClr val="546A89"/>
            </a:solidFill>
          </p:spPr>
          <p:txBody>
            <a:bodyPr wrap="square" lIns="0" tIns="0" rIns="0" bIns="0" rtlCol="0"/>
            <a:lstStyle/>
            <a:p>
              <a:endParaRPr sz="1020"/>
            </a:p>
          </p:txBody>
        </p:sp>
        <p:sp>
          <p:nvSpPr>
            <p:cNvPr id="316" name="object 316"/>
            <p:cNvSpPr/>
            <p:nvPr/>
          </p:nvSpPr>
          <p:spPr>
            <a:xfrm>
              <a:off x="6291048" y="929520"/>
              <a:ext cx="36360" cy="63000"/>
            </a:xfrm>
            <a:custGeom>
              <a:avLst/>
              <a:gdLst/>
              <a:ahLst/>
              <a:cxnLst/>
              <a:rect l="l" t="t" r="r" b="b"/>
              <a:pathLst>
                <a:path w="64134" h="111125">
                  <a:moveTo>
                    <a:pt x="63753" y="0"/>
                  </a:moveTo>
                  <a:lnTo>
                    <a:pt x="0" y="39370"/>
                  </a:lnTo>
                  <a:lnTo>
                    <a:pt x="0" y="110871"/>
                  </a:lnTo>
                  <a:lnTo>
                    <a:pt x="63753" y="71374"/>
                  </a:lnTo>
                  <a:lnTo>
                    <a:pt x="63753" y="0"/>
                  </a:lnTo>
                  <a:close/>
                </a:path>
              </a:pathLst>
            </a:custGeom>
            <a:solidFill>
              <a:srgbClr val="929497"/>
            </a:solidFill>
          </p:spPr>
          <p:txBody>
            <a:bodyPr wrap="square" lIns="0" tIns="0" rIns="0" bIns="0" rtlCol="0"/>
            <a:lstStyle/>
            <a:p>
              <a:endParaRPr sz="1020"/>
            </a:p>
          </p:txBody>
        </p:sp>
        <p:sp>
          <p:nvSpPr>
            <p:cNvPr id="317" name="object 317"/>
            <p:cNvSpPr/>
            <p:nvPr/>
          </p:nvSpPr>
          <p:spPr>
            <a:xfrm>
              <a:off x="6178655" y="907704"/>
              <a:ext cx="68400" cy="41400"/>
            </a:xfrm>
            <a:custGeom>
              <a:avLst/>
              <a:gdLst/>
              <a:ahLst/>
              <a:cxnLst/>
              <a:rect l="l" t="t" r="r" b="b"/>
              <a:pathLst>
                <a:path w="120650" h="73025">
                  <a:moveTo>
                    <a:pt x="61086" y="0"/>
                  </a:moveTo>
                  <a:lnTo>
                    <a:pt x="0" y="35305"/>
                  </a:lnTo>
                  <a:lnTo>
                    <a:pt x="60705" y="72643"/>
                  </a:lnTo>
                  <a:lnTo>
                    <a:pt x="120396" y="36194"/>
                  </a:lnTo>
                  <a:lnTo>
                    <a:pt x="61086" y="0"/>
                  </a:lnTo>
                  <a:close/>
                </a:path>
              </a:pathLst>
            </a:custGeom>
            <a:solidFill>
              <a:srgbClr val="2BC6F4"/>
            </a:solidFill>
          </p:spPr>
          <p:txBody>
            <a:bodyPr wrap="square" lIns="0" tIns="0" rIns="0" bIns="0" rtlCol="0"/>
            <a:lstStyle/>
            <a:p>
              <a:endParaRPr sz="1020"/>
            </a:p>
          </p:txBody>
        </p:sp>
        <p:sp>
          <p:nvSpPr>
            <p:cNvPr id="318" name="object 318"/>
            <p:cNvSpPr/>
            <p:nvPr/>
          </p:nvSpPr>
          <p:spPr>
            <a:xfrm>
              <a:off x="6214008" y="997992"/>
              <a:ext cx="36360" cy="62280"/>
            </a:xfrm>
            <a:custGeom>
              <a:avLst/>
              <a:gdLst/>
              <a:ahLst/>
              <a:cxnLst/>
              <a:rect l="l" t="t" r="r" b="b"/>
              <a:pathLst>
                <a:path w="64134" h="109855">
                  <a:moveTo>
                    <a:pt x="0" y="0"/>
                  </a:moveTo>
                  <a:lnTo>
                    <a:pt x="0" y="74168"/>
                  </a:lnTo>
                  <a:lnTo>
                    <a:pt x="63753" y="109600"/>
                  </a:lnTo>
                  <a:lnTo>
                    <a:pt x="63753" y="37719"/>
                  </a:lnTo>
                  <a:lnTo>
                    <a:pt x="0" y="0"/>
                  </a:lnTo>
                  <a:close/>
                </a:path>
              </a:pathLst>
            </a:custGeom>
            <a:solidFill>
              <a:srgbClr val="546A89"/>
            </a:solidFill>
          </p:spPr>
          <p:txBody>
            <a:bodyPr wrap="square" lIns="0" tIns="0" rIns="0" bIns="0" rtlCol="0"/>
            <a:lstStyle/>
            <a:p>
              <a:endParaRPr sz="1020"/>
            </a:p>
          </p:txBody>
        </p:sp>
        <p:sp>
          <p:nvSpPr>
            <p:cNvPr id="319" name="object 319"/>
            <p:cNvSpPr/>
            <p:nvPr/>
          </p:nvSpPr>
          <p:spPr>
            <a:xfrm>
              <a:off x="6216455" y="885744"/>
              <a:ext cx="68400" cy="40680"/>
            </a:xfrm>
            <a:custGeom>
              <a:avLst/>
              <a:gdLst/>
              <a:ahLst/>
              <a:cxnLst/>
              <a:rect l="l" t="t" r="r" b="b"/>
              <a:pathLst>
                <a:path w="120650" h="71755">
                  <a:moveTo>
                    <a:pt x="61468" y="0"/>
                  </a:moveTo>
                  <a:lnTo>
                    <a:pt x="0" y="35560"/>
                  </a:lnTo>
                  <a:lnTo>
                    <a:pt x="59181" y="71627"/>
                  </a:lnTo>
                  <a:lnTo>
                    <a:pt x="120523" y="34163"/>
                  </a:lnTo>
                  <a:lnTo>
                    <a:pt x="61468" y="0"/>
                  </a:lnTo>
                  <a:close/>
                </a:path>
              </a:pathLst>
            </a:custGeom>
            <a:solidFill>
              <a:srgbClr val="2BC6F4"/>
            </a:solidFill>
          </p:spPr>
          <p:txBody>
            <a:bodyPr wrap="square" lIns="0" tIns="0" rIns="0" bIns="0" rtlCol="0"/>
            <a:lstStyle/>
            <a:p>
              <a:endParaRPr sz="1020"/>
            </a:p>
          </p:txBody>
        </p:sp>
        <p:sp>
          <p:nvSpPr>
            <p:cNvPr id="320" name="object 320"/>
            <p:cNvSpPr/>
            <p:nvPr/>
          </p:nvSpPr>
          <p:spPr>
            <a:xfrm>
              <a:off x="6291048" y="973728"/>
              <a:ext cx="36360" cy="64800"/>
            </a:xfrm>
            <a:custGeom>
              <a:avLst/>
              <a:gdLst/>
              <a:ahLst/>
              <a:cxnLst/>
              <a:rect l="l" t="t" r="r" b="b"/>
              <a:pathLst>
                <a:path w="64134" h="114300">
                  <a:moveTo>
                    <a:pt x="63753" y="0"/>
                  </a:moveTo>
                  <a:lnTo>
                    <a:pt x="0" y="39370"/>
                  </a:lnTo>
                  <a:lnTo>
                    <a:pt x="0" y="113792"/>
                  </a:lnTo>
                  <a:lnTo>
                    <a:pt x="63753" y="76707"/>
                  </a:lnTo>
                  <a:lnTo>
                    <a:pt x="63753" y="0"/>
                  </a:lnTo>
                  <a:close/>
                </a:path>
              </a:pathLst>
            </a:custGeom>
            <a:solidFill>
              <a:srgbClr val="929497"/>
            </a:solidFill>
          </p:spPr>
          <p:txBody>
            <a:bodyPr wrap="square" lIns="0" tIns="0" rIns="0" bIns="0" rtlCol="0"/>
            <a:lstStyle/>
            <a:p>
              <a:endParaRPr sz="1020"/>
            </a:p>
          </p:txBody>
        </p:sp>
        <p:sp>
          <p:nvSpPr>
            <p:cNvPr id="321" name="object 321"/>
            <p:cNvSpPr/>
            <p:nvPr/>
          </p:nvSpPr>
          <p:spPr>
            <a:xfrm>
              <a:off x="6175488" y="973728"/>
              <a:ext cx="36360" cy="64800"/>
            </a:xfrm>
            <a:custGeom>
              <a:avLst/>
              <a:gdLst/>
              <a:ahLst/>
              <a:cxnLst/>
              <a:rect l="l" t="t" r="r" b="b"/>
              <a:pathLst>
                <a:path w="64134" h="114300">
                  <a:moveTo>
                    <a:pt x="0" y="0"/>
                  </a:moveTo>
                  <a:lnTo>
                    <a:pt x="0" y="76707"/>
                  </a:lnTo>
                  <a:lnTo>
                    <a:pt x="63626" y="113792"/>
                  </a:lnTo>
                  <a:lnTo>
                    <a:pt x="63626" y="39370"/>
                  </a:lnTo>
                  <a:lnTo>
                    <a:pt x="0" y="0"/>
                  </a:lnTo>
                  <a:close/>
                </a:path>
              </a:pathLst>
            </a:custGeom>
            <a:solidFill>
              <a:srgbClr val="546A89"/>
            </a:solidFill>
          </p:spPr>
          <p:txBody>
            <a:bodyPr wrap="square" lIns="0" tIns="0" rIns="0" bIns="0" rtlCol="0"/>
            <a:lstStyle/>
            <a:p>
              <a:endParaRPr sz="1020"/>
            </a:p>
          </p:txBody>
        </p:sp>
        <p:sp>
          <p:nvSpPr>
            <p:cNvPr id="322" name="object 322"/>
            <p:cNvSpPr/>
            <p:nvPr/>
          </p:nvSpPr>
          <p:spPr>
            <a:xfrm>
              <a:off x="6252528" y="953784"/>
              <a:ext cx="36360" cy="61920"/>
            </a:xfrm>
            <a:custGeom>
              <a:avLst/>
              <a:gdLst/>
              <a:ahLst/>
              <a:cxnLst/>
              <a:rect l="l" t="t" r="r" b="b"/>
              <a:pathLst>
                <a:path w="64134" h="109219">
                  <a:moveTo>
                    <a:pt x="63753" y="0"/>
                  </a:moveTo>
                  <a:lnTo>
                    <a:pt x="0" y="37719"/>
                  </a:lnTo>
                  <a:lnTo>
                    <a:pt x="0" y="109220"/>
                  </a:lnTo>
                  <a:lnTo>
                    <a:pt x="63753" y="71500"/>
                  </a:lnTo>
                  <a:lnTo>
                    <a:pt x="63753" y="0"/>
                  </a:lnTo>
                  <a:close/>
                </a:path>
              </a:pathLst>
            </a:custGeom>
            <a:solidFill>
              <a:srgbClr val="929497"/>
            </a:solidFill>
          </p:spPr>
          <p:txBody>
            <a:bodyPr wrap="square" lIns="0" tIns="0" rIns="0" bIns="0" rtlCol="0"/>
            <a:lstStyle/>
            <a:p>
              <a:endParaRPr sz="1020"/>
            </a:p>
          </p:txBody>
        </p:sp>
        <p:sp>
          <p:nvSpPr>
            <p:cNvPr id="323" name="object 323"/>
            <p:cNvSpPr/>
            <p:nvPr/>
          </p:nvSpPr>
          <p:spPr>
            <a:xfrm>
              <a:off x="6252528" y="997992"/>
              <a:ext cx="36360" cy="62280"/>
            </a:xfrm>
            <a:custGeom>
              <a:avLst/>
              <a:gdLst/>
              <a:ahLst/>
              <a:cxnLst/>
              <a:rect l="l" t="t" r="r" b="b"/>
              <a:pathLst>
                <a:path w="64134" h="109855">
                  <a:moveTo>
                    <a:pt x="63753" y="0"/>
                  </a:moveTo>
                  <a:lnTo>
                    <a:pt x="0" y="37719"/>
                  </a:lnTo>
                  <a:lnTo>
                    <a:pt x="0" y="109600"/>
                  </a:lnTo>
                  <a:lnTo>
                    <a:pt x="63753" y="74168"/>
                  </a:lnTo>
                  <a:lnTo>
                    <a:pt x="63753" y="0"/>
                  </a:lnTo>
                  <a:close/>
                </a:path>
              </a:pathLst>
            </a:custGeom>
            <a:solidFill>
              <a:srgbClr val="929497"/>
            </a:solidFill>
          </p:spPr>
          <p:txBody>
            <a:bodyPr wrap="square" lIns="0" tIns="0" rIns="0" bIns="0" rtlCol="0"/>
            <a:lstStyle/>
            <a:p>
              <a:endParaRPr sz="1020"/>
            </a:p>
          </p:txBody>
        </p:sp>
        <p:sp>
          <p:nvSpPr>
            <p:cNvPr id="324" name="object 324"/>
            <p:cNvSpPr/>
            <p:nvPr/>
          </p:nvSpPr>
          <p:spPr>
            <a:xfrm>
              <a:off x="6104063" y="1057752"/>
              <a:ext cx="69120" cy="42480"/>
            </a:xfrm>
            <a:custGeom>
              <a:avLst/>
              <a:gdLst/>
              <a:ahLst/>
              <a:cxnLst/>
              <a:rect l="l" t="t" r="r" b="b"/>
              <a:pathLst>
                <a:path w="121920" h="74930">
                  <a:moveTo>
                    <a:pt x="59817" y="0"/>
                  </a:moveTo>
                  <a:lnTo>
                    <a:pt x="0" y="36575"/>
                  </a:lnTo>
                  <a:lnTo>
                    <a:pt x="62102" y="74675"/>
                  </a:lnTo>
                  <a:lnTo>
                    <a:pt x="121920" y="37973"/>
                  </a:lnTo>
                  <a:lnTo>
                    <a:pt x="59817" y="0"/>
                  </a:lnTo>
                  <a:close/>
                </a:path>
              </a:pathLst>
            </a:custGeom>
            <a:solidFill>
              <a:srgbClr val="2BC6F4"/>
            </a:solidFill>
          </p:spPr>
          <p:txBody>
            <a:bodyPr wrap="square" lIns="0" tIns="0" rIns="0" bIns="0" rtlCol="0"/>
            <a:lstStyle/>
            <a:p>
              <a:endParaRPr sz="1020"/>
            </a:p>
          </p:txBody>
        </p:sp>
        <p:sp>
          <p:nvSpPr>
            <p:cNvPr id="325" name="object 325"/>
            <p:cNvSpPr/>
            <p:nvPr/>
          </p:nvSpPr>
          <p:spPr>
            <a:xfrm>
              <a:off x="6101976" y="1081439"/>
              <a:ext cx="36360" cy="61920"/>
            </a:xfrm>
            <a:custGeom>
              <a:avLst/>
              <a:gdLst/>
              <a:ahLst/>
              <a:cxnLst/>
              <a:rect l="l" t="t" r="r" b="b"/>
              <a:pathLst>
                <a:path w="64134" h="109219">
                  <a:moveTo>
                    <a:pt x="0" y="0"/>
                  </a:moveTo>
                  <a:lnTo>
                    <a:pt x="0" y="71500"/>
                  </a:lnTo>
                  <a:lnTo>
                    <a:pt x="63753" y="109219"/>
                  </a:lnTo>
                  <a:lnTo>
                    <a:pt x="63753" y="37718"/>
                  </a:lnTo>
                  <a:lnTo>
                    <a:pt x="0" y="0"/>
                  </a:lnTo>
                  <a:close/>
                </a:path>
              </a:pathLst>
            </a:custGeom>
            <a:solidFill>
              <a:srgbClr val="546A89"/>
            </a:solidFill>
          </p:spPr>
          <p:txBody>
            <a:bodyPr wrap="square" lIns="0" tIns="0" rIns="0" bIns="0" rtlCol="0"/>
            <a:lstStyle/>
            <a:p>
              <a:endParaRPr sz="1020"/>
            </a:p>
          </p:txBody>
        </p:sp>
        <p:sp>
          <p:nvSpPr>
            <p:cNvPr id="326" name="object 326"/>
            <p:cNvSpPr/>
            <p:nvPr/>
          </p:nvSpPr>
          <p:spPr>
            <a:xfrm>
              <a:off x="6141000" y="1034640"/>
              <a:ext cx="70920" cy="42840"/>
            </a:xfrm>
            <a:custGeom>
              <a:avLst/>
              <a:gdLst/>
              <a:ahLst/>
              <a:cxnLst/>
              <a:rect l="l" t="t" r="r" b="b"/>
              <a:pathLst>
                <a:path w="125095" h="75564">
                  <a:moveTo>
                    <a:pt x="61595" y="0"/>
                  </a:moveTo>
                  <a:lnTo>
                    <a:pt x="0" y="37464"/>
                  </a:lnTo>
                  <a:lnTo>
                    <a:pt x="62102" y="75437"/>
                  </a:lnTo>
                  <a:lnTo>
                    <a:pt x="125095" y="36702"/>
                  </a:lnTo>
                  <a:lnTo>
                    <a:pt x="61595" y="0"/>
                  </a:lnTo>
                  <a:close/>
                </a:path>
              </a:pathLst>
            </a:custGeom>
            <a:solidFill>
              <a:srgbClr val="2BC6F4"/>
            </a:solidFill>
          </p:spPr>
          <p:txBody>
            <a:bodyPr wrap="square" lIns="0" tIns="0" rIns="0" bIns="0" rtlCol="0"/>
            <a:lstStyle/>
            <a:p>
              <a:endParaRPr sz="1020"/>
            </a:p>
          </p:txBody>
        </p:sp>
        <p:sp>
          <p:nvSpPr>
            <p:cNvPr id="327" name="object 327"/>
            <p:cNvSpPr/>
            <p:nvPr/>
          </p:nvSpPr>
          <p:spPr>
            <a:xfrm>
              <a:off x="6063456" y="1057248"/>
              <a:ext cx="36360" cy="63000"/>
            </a:xfrm>
            <a:custGeom>
              <a:avLst/>
              <a:gdLst/>
              <a:ahLst/>
              <a:cxnLst/>
              <a:rect l="l" t="t" r="r" b="b"/>
              <a:pathLst>
                <a:path w="64134" h="111125">
                  <a:moveTo>
                    <a:pt x="0" y="0"/>
                  </a:moveTo>
                  <a:lnTo>
                    <a:pt x="0" y="71374"/>
                  </a:lnTo>
                  <a:lnTo>
                    <a:pt x="63753" y="110743"/>
                  </a:lnTo>
                  <a:lnTo>
                    <a:pt x="63753" y="39242"/>
                  </a:lnTo>
                  <a:lnTo>
                    <a:pt x="0" y="0"/>
                  </a:lnTo>
                  <a:close/>
                </a:path>
              </a:pathLst>
            </a:custGeom>
            <a:solidFill>
              <a:srgbClr val="546A89"/>
            </a:solidFill>
          </p:spPr>
          <p:txBody>
            <a:bodyPr wrap="square" lIns="0" tIns="0" rIns="0" bIns="0" rtlCol="0"/>
            <a:lstStyle/>
            <a:p>
              <a:endParaRPr sz="1020"/>
            </a:p>
          </p:txBody>
        </p:sp>
        <p:sp>
          <p:nvSpPr>
            <p:cNvPr id="328" name="object 328"/>
            <p:cNvSpPr/>
            <p:nvPr/>
          </p:nvSpPr>
          <p:spPr>
            <a:xfrm>
              <a:off x="6179088" y="1057248"/>
              <a:ext cx="36360" cy="63000"/>
            </a:xfrm>
            <a:custGeom>
              <a:avLst/>
              <a:gdLst/>
              <a:ahLst/>
              <a:cxnLst/>
              <a:rect l="l" t="t" r="r" b="b"/>
              <a:pathLst>
                <a:path w="64134" h="111125">
                  <a:moveTo>
                    <a:pt x="63753" y="0"/>
                  </a:moveTo>
                  <a:lnTo>
                    <a:pt x="0" y="39242"/>
                  </a:lnTo>
                  <a:lnTo>
                    <a:pt x="0" y="110743"/>
                  </a:lnTo>
                  <a:lnTo>
                    <a:pt x="63753" y="71374"/>
                  </a:lnTo>
                  <a:lnTo>
                    <a:pt x="63753" y="0"/>
                  </a:lnTo>
                  <a:close/>
                </a:path>
              </a:pathLst>
            </a:custGeom>
            <a:solidFill>
              <a:srgbClr val="929497"/>
            </a:solidFill>
          </p:spPr>
          <p:txBody>
            <a:bodyPr wrap="square" lIns="0" tIns="0" rIns="0" bIns="0" rtlCol="0"/>
            <a:lstStyle/>
            <a:p>
              <a:endParaRPr sz="1020"/>
            </a:p>
          </p:txBody>
        </p:sp>
        <p:sp>
          <p:nvSpPr>
            <p:cNvPr id="329" name="object 329"/>
            <p:cNvSpPr/>
            <p:nvPr/>
          </p:nvSpPr>
          <p:spPr>
            <a:xfrm>
              <a:off x="6066695" y="1035432"/>
              <a:ext cx="68400" cy="41400"/>
            </a:xfrm>
            <a:custGeom>
              <a:avLst/>
              <a:gdLst/>
              <a:ahLst/>
              <a:cxnLst/>
              <a:rect l="l" t="t" r="r" b="b"/>
              <a:pathLst>
                <a:path w="120650" h="73025">
                  <a:moveTo>
                    <a:pt x="61087" y="0"/>
                  </a:moveTo>
                  <a:lnTo>
                    <a:pt x="0" y="35306"/>
                  </a:lnTo>
                  <a:lnTo>
                    <a:pt x="60579" y="72644"/>
                  </a:lnTo>
                  <a:lnTo>
                    <a:pt x="120396" y="36195"/>
                  </a:lnTo>
                  <a:lnTo>
                    <a:pt x="61087" y="0"/>
                  </a:lnTo>
                  <a:close/>
                </a:path>
              </a:pathLst>
            </a:custGeom>
            <a:solidFill>
              <a:srgbClr val="2BC6F4"/>
            </a:solidFill>
          </p:spPr>
          <p:txBody>
            <a:bodyPr wrap="square" lIns="0" tIns="0" rIns="0" bIns="0" rtlCol="0"/>
            <a:lstStyle/>
            <a:p>
              <a:endParaRPr sz="1020"/>
            </a:p>
          </p:txBody>
        </p:sp>
        <p:sp>
          <p:nvSpPr>
            <p:cNvPr id="330" name="object 330"/>
            <p:cNvSpPr/>
            <p:nvPr/>
          </p:nvSpPr>
          <p:spPr>
            <a:xfrm>
              <a:off x="6101976" y="1125720"/>
              <a:ext cx="36360" cy="62280"/>
            </a:xfrm>
            <a:custGeom>
              <a:avLst/>
              <a:gdLst/>
              <a:ahLst/>
              <a:cxnLst/>
              <a:rect l="l" t="t" r="r" b="b"/>
              <a:pathLst>
                <a:path w="64134" h="109855">
                  <a:moveTo>
                    <a:pt x="0" y="0"/>
                  </a:moveTo>
                  <a:lnTo>
                    <a:pt x="0" y="74168"/>
                  </a:lnTo>
                  <a:lnTo>
                    <a:pt x="63753" y="109600"/>
                  </a:lnTo>
                  <a:lnTo>
                    <a:pt x="63753" y="37719"/>
                  </a:lnTo>
                  <a:lnTo>
                    <a:pt x="0" y="0"/>
                  </a:lnTo>
                  <a:close/>
                </a:path>
              </a:pathLst>
            </a:custGeom>
            <a:solidFill>
              <a:srgbClr val="546A89"/>
            </a:solidFill>
          </p:spPr>
          <p:txBody>
            <a:bodyPr wrap="square" lIns="0" tIns="0" rIns="0" bIns="0" rtlCol="0"/>
            <a:lstStyle/>
            <a:p>
              <a:endParaRPr sz="1020"/>
            </a:p>
          </p:txBody>
        </p:sp>
        <p:sp>
          <p:nvSpPr>
            <p:cNvPr id="331" name="object 331"/>
            <p:cNvSpPr/>
            <p:nvPr/>
          </p:nvSpPr>
          <p:spPr>
            <a:xfrm>
              <a:off x="6104423" y="1013472"/>
              <a:ext cx="68400" cy="40680"/>
            </a:xfrm>
            <a:custGeom>
              <a:avLst/>
              <a:gdLst/>
              <a:ahLst/>
              <a:cxnLst/>
              <a:rect l="l" t="t" r="r" b="b"/>
              <a:pathLst>
                <a:path w="120650" h="71755">
                  <a:moveTo>
                    <a:pt x="61468" y="0"/>
                  </a:moveTo>
                  <a:lnTo>
                    <a:pt x="0" y="35559"/>
                  </a:lnTo>
                  <a:lnTo>
                    <a:pt x="59182" y="71627"/>
                  </a:lnTo>
                  <a:lnTo>
                    <a:pt x="120523" y="34163"/>
                  </a:lnTo>
                  <a:lnTo>
                    <a:pt x="61468" y="0"/>
                  </a:lnTo>
                  <a:close/>
                </a:path>
              </a:pathLst>
            </a:custGeom>
            <a:solidFill>
              <a:srgbClr val="2BC6F4"/>
            </a:solidFill>
          </p:spPr>
          <p:txBody>
            <a:bodyPr wrap="square" lIns="0" tIns="0" rIns="0" bIns="0" rtlCol="0"/>
            <a:lstStyle/>
            <a:p>
              <a:endParaRPr sz="1020"/>
            </a:p>
          </p:txBody>
        </p:sp>
        <p:sp>
          <p:nvSpPr>
            <p:cNvPr id="332" name="object 332"/>
            <p:cNvSpPr/>
            <p:nvPr/>
          </p:nvSpPr>
          <p:spPr>
            <a:xfrm>
              <a:off x="6179088" y="1101384"/>
              <a:ext cx="36360" cy="64800"/>
            </a:xfrm>
            <a:custGeom>
              <a:avLst/>
              <a:gdLst/>
              <a:ahLst/>
              <a:cxnLst/>
              <a:rect l="l" t="t" r="r" b="b"/>
              <a:pathLst>
                <a:path w="64134" h="114300">
                  <a:moveTo>
                    <a:pt x="63753" y="0"/>
                  </a:moveTo>
                  <a:lnTo>
                    <a:pt x="0" y="39497"/>
                  </a:lnTo>
                  <a:lnTo>
                    <a:pt x="0" y="113919"/>
                  </a:lnTo>
                  <a:lnTo>
                    <a:pt x="63753" y="76834"/>
                  </a:lnTo>
                  <a:lnTo>
                    <a:pt x="63753" y="0"/>
                  </a:lnTo>
                  <a:close/>
                </a:path>
              </a:pathLst>
            </a:custGeom>
            <a:solidFill>
              <a:srgbClr val="929497"/>
            </a:solidFill>
          </p:spPr>
          <p:txBody>
            <a:bodyPr wrap="square" lIns="0" tIns="0" rIns="0" bIns="0" rtlCol="0"/>
            <a:lstStyle/>
            <a:p>
              <a:endParaRPr sz="1020"/>
            </a:p>
          </p:txBody>
        </p:sp>
        <p:sp>
          <p:nvSpPr>
            <p:cNvPr id="333" name="object 333"/>
            <p:cNvSpPr/>
            <p:nvPr/>
          </p:nvSpPr>
          <p:spPr>
            <a:xfrm>
              <a:off x="6063456" y="1101384"/>
              <a:ext cx="36360" cy="64800"/>
            </a:xfrm>
            <a:custGeom>
              <a:avLst/>
              <a:gdLst/>
              <a:ahLst/>
              <a:cxnLst/>
              <a:rect l="l" t="t" r="r" b="b"/>
              <a:pathLst>
                <a:path w="64134" h="114300">
                  <a:moveTo>
                    <a:pt x="0" y="0"/>
                  </a:moveTo>
                  <a:lnTo>
                    <a:pt x="0" y="76834"/>
                  </a:lnTo>
                  <a:lnTo>
                    <a:pt x="63753" y="113919"/>
                  </a:lnTo>
                  <a:lnTo>
                    <a:pt x="63753" y="39497"/>
                  </a:lnTo>
                  <a:lnTo>
                    <a:pt x="0" y="0"/>
                  </a:lnTo>
                  <a:close/>
                </a:path>
              </a:pathLst>
            </a:custGeom>
            <a:solidFill>
              <a:srgbClr val="546A89"/>
            </a:solidFill>
          </p:spPr>
          <p:txBody>
            <a:bodyPr wrap="square" lIns="0" tIns="0" rIns="0" bIns="0" rtlCol="0"/>
            <a:lstStyle/>
            <a:p>
              <a:endParaRPr sz="1020"/>
            </a:p>
          </p:txBody>
        </p:sp>
        <p:sp>
          <p:nvSpPr>
            <p:cNvPr id="334" name="object 334"/>
            <p:cNvSpPr/>
            <p:nvPr/>
          </p:nvSpPr>
          <p:spPr>
            <a:xfrm>
              <a:off x="6140568" y="1081439"/>
              <a:ext cx="36360" cy="61920"/>
            </a:xfrm>
            <a:custGeom>
              <a:avLst/>
              <a:gdLst/>
              <a:ahLst/>
              <a:cxnLst/>
              <a:rect l="l" t="t" r="r" b="b"/>
              <a:pathLst>
                <a:path w="64134" h="109219">
                  <a:moveTo>
                    <a:pt x="63626" y="0"/>
                  </a:moveTo>
                  <a:lnTo>
                    <a:pt x="0" y="37718"/>
                  </a:lnTo>
                  <a:lnTo>
                    <a:pt x="0" y="109219"/>
                  </a:lnTo>
                  <a:lnTo>
                    <a:pt x="63626" y="71500"/>
                  </a:lnTo>
                  <a:lnTo>
                    <a:pt x="63626" y="0"/>
                  </a:lnTo>
                  <a:close/>
                </a:path>
              </a:pathLst>
            </a:custGeom>
            <a:solidFill>
              <a:srgbClr val="929497"/>
            </a:solidFill>
          </p:spPr>
          <p:txBody>
            <a:bodyPr wrap="square" lIns="0" tIns="0" rIns="0" bIns="0" rtlCol="0"/>
            <a:lstStyle/>
            <a:p>
              <a:endParaRPr sz="1020"/>
            </a:p>
          </p:txBody>
        </p:sp>
        <p:sp>
          <p:nvSpPr>
            <p:cNvPr id="335" name="object 335"/>
            <p:cNvSpPr/>
            <p:nvPr/>
          </p:nvSpPr>
          <p:spPr>
            <a:xfrm>
              <a:off x="6140568" y="1125720"/>
              <a:ext cx="36360" cy="62280"/>
            </a:xfrm>
            <a:custGeom>
              <a:avLst/>
              <a:gdLst/>
              <a:ahLst/>
              <a:cxnLst/>
              <a:rect l="l" t="t" r="r" b="b"/>
              <a:pathLst>
                <a:path w="64134" h="109855">
                  <a:moveTo>
                    <a:pt x="63626" y="0"/>
                  </a:moveTo>
                  <a:lnTo>
                    <a:pt x="0" y="37719"/>
                  </a:lnTo>
                  <a:lnTo>
                    <a:pt x="0" y="109600"/>
                  </a:lnTo>
                  <a:lnTo>
                    <a:pt x="63626" y="74168"/>
                  </a:lnTo>
                  <a:lnTo>
                    <a:pt x="63626" y="0"/>
                  </a:lnTo>
                  <a:close/>
                </a:path>
              </a:pathLst>
            </a:custGeom>
            <a:solidFill>
              <a:srgbClr val="929497"/>
            </a:solidFill>
          </p:spPr>
          <p:txBody>
            <a:bodyPr wrap="square" lIns="0" tIns="0" rIns="0" bIns="0" rtlCol="0"/>
            <a:lstStyle/>
            <a:p>
              <a:endParaRPr sz="1020"/>
            </a:p>
          </p:txBody>
        </p:sp>
        <p:sp>
          <p:nvSpPr>
            <p:cNvPr id="336" name="object 336"/>
            <p:cNvSpPr/>
            <p:nvPr/>
          </p:nvSpPr>
          <p:spPr>
            <a:xfrm>
              <a:off x="6325968" y="1066679"/>
              <a:ext cx="36360" cy="61920"/>
            </a:xfrm>
            <a:custGeom>
              <a:avLst/>
              <a:gdLst/>
              <a:ahLst/>
              <a:cxnLst/>
              <a:rect l="l" t="t" r="r" b="b"/>
              <a:pathLst>
                <a:path w="64134" h="109219">
                  <a:moveTo>
                    <a:pt x="0" y="0"/>
                  </a:moveTo>
                  <a:lnTo>
                    <a:pt x="0" y="71500"/>
                  </a:lnTo>
                  <a:lnTo>
                    <a:pt x="63753" y="109220"/>
                  </a:lnTo>
                  <a:lnTo>
                    <a:pt x="63753" y="37719"/>
                  </a:lnTo>
                  <a:lnTo>
                    <a:pt x="0" y="0"/>
                  </a:lnTo>
                  <a:close/>
                </a:path>
              </a:pathLst>
            </a:custGeom>
            <a:solidFill>
              <a:srgbClr val="546A89"/>
            </a:solidFill>
          </p:spPr>
          <p:txBody>
            <a:bodyPr wrap="square" lIns="0" tIns="0" rIns="0" bIns="0" rtlCol="0"/>
            <a:lstStyle/>
            <a:p>
              <a:endParaRPr sz="1020"/>
            </a:p>
          </p:txBody>
        </p:sp>
        <p:sp>
          <p:nvSpPr>
            <p:cNvPr id="337" name="object 337"/>
            <p:cNvSpPr/>
            <p:nvPr/>
          </p:nvSpPr>
          <p:spPr>
            <a:xfrm>
              <a:off x="6287448" y="1042488"/>
              <a:ext cx="36360" cy="63000"/>
            </a:xfrm>
            <a:custGeom>
              <a:avLst/>
              <a:gdLst/>
              <a:ahLst/>
              <a:cxnLst/>
              <a:rect l="l" t="t" r="r" b="b"/>
              <a:pathLst>
                <a:path w="64134" h="111125">
                  <a:moveTo>
                    <a:pt x="0" y="0"/>
                  </a:moveTo>
                  <a:lnTo>
                    <a:pt x="0" y="71374"/>
                  </a:lnTo>
                  <a:lnTo>
                    <a:pt x="63753" y="110744"/>
                  </a:lnTo>
                  <a:lnTo>
                    <a:pt x="63753" y="39243"/>
                  </a:lnTo>
                  <a:lnTo>
                    <a:pt x="0" y="0"/>
                  </a:lnTo>
                  <a:close/>
                </a:path>
              </a:pathLst>
            </a:custGeom>
            <a:solidFill>
              <a:srgbClr val="546A89"/>
            </a:solidFill>
          </p:spPr>
          <p:txBody>
            <a:bodyPr wrap="square" lIns="0" tIns="0" rIns="0" bIns="0" rtlCol="0"/>
            <a:lstStyle/>
            <a:p>
              <a:endParaRPr sz="1020"/>
            </a:p>
          </p:txBody>
        </p:sp>
        <p:sp>
          <p:nvSpPr>
            <p:cNvPr id="338" name="object 338"/>
            <p:cNvSpPr/>
            <p:nvPr/>
          </p:nvSpPr>
          <p:spPr>
            <a:xfrm>
              <a:off x="6403080" y="1042488"/>
              <a:ext cx="36360" cy="63000"/>
            </a:xfrm>
            <a:custGeom>
              <a:avLst/>
              <a:gdLst/>
              <a:ahLst/>
              <a:cxnLst/>
              <a:rect l="l" t="t" r="r" b="b"/>
              <a:pathLst>
                <a:path w="64134" h="111125">
                  <a:moveTo>
                    <a:pt x="63753" y="0"/>
                  </a:moveTo>
                  <a:lnTo>
                    <a:pt x="0" y="39243"/>
                  </a:lnTo>
                  <a:lnTo>
                    <a:pt x="0" y="110744"/>
                  </a:lnTo>
                  <a:lnTo>
                    <a:pt x="63753" y="71374"/>
                  </a:lnTo>
                  <a:lnTo>
                    <a:pt x="63753" y="0"/>
                  </a:lnTo>
                  <a:close/>
                </a:path>
              </a:pathLst>
            </a:custGeom>
            <a:solidFill>
              <a:srgbClr val="929497"/>
            </a:solidFill>
          </p:spPr>
          <p:txBody>
            <a:bodyPr wrap="square" lIns="0" tIns="0" rIns="0" bIns="0" rtlCol="0"/>
            <a:lstStyle/>
            <a:p>
              <a:endParaRPr sz="1020"/>
            </a:p>
          </p:txBody>
        </p:sp>
        <p:sp>
          <p:nvSpPr>
            <p:cNvPr id="339" name="object 339"/>
            <p:cNvSpPr/>
            <p:nvPr/>
          </p:nvSpPr>
          <p:spPr>
            <a:xfrm>
              <a:off x="6325968" y="1110960"/>
              <a:ext cx="36360" cy="62280"/>
            </a:xfrm>
            <a:custGeom>
              <a:avLst/>
              <a:gdLst/>
              <a:ahLst/>
              <a:cxnLst/>
              <a:rect l="l" t="t" r="r" b="b"/>
              <a:pathLst>
                <a:path w="64134" h="109855">
                  <a:moveTo>
                    <a:pt x="0" y="0"/>
                  </a:moveTo>
                  <a:lnTo>
                    <a:pt x="0" y="74168"/>
                  </a:lnTo>
                  <a:lnTo>
                    <a:pt x="63753" y="109600"/>
                  </a:lnTo>
                  <a:lnTo>
                    <a:pt x="63753" y="37719"/>
                  </a:lnTo>
                  <a:lnTo>
                    <a:pt x="0" y="0"/>
                  </a:lnTo>
                  <a:close/>
                </a:path>
              </a:pathLst>
            </a:custGeom>
            <a:solidFill>
              <a:srgbClr val="546A89"/>
            </a:solidFill>
          </p:spPr>
          <p:txBody>
            <a:bodyPr wrap="square" lIns="0" tIns="0" rIns="0" bIns="0" rtlCol="0"/>
            <a:lstStyle/>
            <a:p>
              <a:endParaRPr sz="1020"/>
            </a:p>
          </p:txBody>
        </p:sp>
        <p:sp>
          <p:nvSpPr>
            <p:cNvPr id="340" name="object 340"/>
            <p:cNvSpPr/>
            <p:nvPr/>
          </p:nvSpPr>
          <p:spPr>
            <a:xfrm>
              <a:off x="6403080" y="1086623"/>
              <a:ext cx="36360" cy="64800"/>
            </a:xfrm>
            <a:custGeom>
              <a:avLst/>
              <a:gdLst/>
              <a:ahLst/>
              <a:cxnLst/>
              <a:rect l="l" t="t" r="r" b="b"/>
              <a:pathLst>
                <a:path w="64134" h="114300">
                  <a:moveTo>
                    <a:pt x="63753" y="0"/>
                  </a:moveTo>
                  <a:lnTo>
                    <a:pt x="0" y="39497"/>
                  </a:lnTo>
                  <a:lnTo>
                    <a:pt x="0" y="113919"/>
                  </a:lnTo>
                  <a:lnTo>
                    <a:pt x="63753" y="76835"/>
                  </a:lnTo>
                  <a:lnTo>
                    <a:pt x="63753" y="0"/>
                  </a:lnTo>
                  <a:close/>
                </a:path>
              </a:pathLst>
            </a:custGeom>
            <a:solidFill>
              <a:srgbClr val="929497"/>
            </a:solidFill>
          </p:spPr>
          <p:txBody>
            <a:bodyPr wrap="square" lIns="0" tIns="0" rIns="0" bIns="0" rtlCol="0"/>
            <a:lstStyle/>
            <a:p>
              <a:endParaRPr sz="1020"/>
            </a:p>
          </p:txBody>
        </p:sp>
        <p:sp>
          <p:nvSpPr>
            <p:cNvPr id="341" name="object 341"/>
            <p:cNvSpPr/>
            <p:nvPr/>
          </p:nvSpPr>
          <p:spPr>
            <a:xfrm>
              <a:off x="6287448" y="1086623"/>
              <a:ext cx="36360" cy="64800"/>
            </a:xfrm>
            <a:custGeom>
              <a:avLst/>
              <a:gdLst/>
              <a:ahLst/>
              <a:cxnLst/>
              <a:rect l="l" t="t" r="r" b="b"/>
              <a:pathLst>
                <a:path w="64134" h="114300">
                  <a:moveTo>
                    <a:pt x="0" y="0"/>
                  </a:moveTo>
                  <a:lnTo>
                    <a:pt x="0" y="76835"/>
                  </a:lnTo>
                  <a:lnTo>
                    <a:pt x="63753" y="113919"/>
                  </a:lnTo>
                  <a:lnTo>
                    <a:pt x="63753" y="39497"/>
                  </a:lnTo>
                  <a:lnTo>
                    <a:pt x="0" y="0"/>
                  </a:lnTo>
                  <a:close/>
                </a:path>
              </a:pathLst>
            </a:custGeom>
            <a:solidFill>
              <a:srgbClr val="546A89"/>
            </a:solidFill>
          </p:spPr>
          <p:txBody>
            <a:bodyPr wrap="square" lIns="0" tIns="0" rIns="0" bIns="0" rtlCol="0"/>
            <a:lstStyle/>
            <a:p>
              <a:endParaRPr sz="1020"/>
            </a:p>
          </p:txBody>
        </p:sp>
        <p:sp>
          <p:nvSpPr>
            <p:cNvPr id="342" name="object 342"/>
            <p:cNvSpPr/>
            <p:nvPr/>
          </p:nvSpPr>
          <p:spPr>
            <a:xfrm>
              <a:off x="6364560" y="1066679"/>
              <a:ext cx="36360" cy="61920"/>
            </a:xfrm>
            <a:custGeom>
              <a:avLst/>
              <a:gdLst/>
              <a:ahLst/>
              <a:cxnLst/>
              <a:rect l="l" t="t" r="r" b="b"/>
              <a:pathLst>
                <a:path w="64134" h="109219">
                  <a:moveTo>
                    <a:pt x="63626" y="0"/>
                  </a:moveTo>
                  <a:lnTo>
                    <a:pt x="0" y="37719"/>
                  </a:lnTo>
                  <a:lnTo>
                    <a:pt x="0" y="109220"/>
                  </a:lnTo>
                  <a:lnTo>
                    <a:pt x="63626" y="71500"/>
                  </a:lnTo>
                  <a:lnTo>
                    <a:pt x="63626" y="0"/>
                  </a:lnTo>
                  <a:close/>
                </a:path>
              </a:pathLst>
            </a:custGeom>
            <a:solidFill>
              <a:srgbClr val="929497"/>
            </a:solidFill>
          </p:spPr>
          <p:txBody>
            <a:bodyPr wrap="square" lIns="0" tIns="0" rIns="0" bIns="0" rtlCol="0"/>
            <a:lstStyle/>
            <a:p>
              <a:endParaRPr sz="1020"/>
            </a:p>
          </p:txBody>
        </p:sp>
        <p:sp>
          <p:nvSpPr>
            <p:cNvPr id="343" name="object 343"/>
            <p:cNvSpPr/>
            <p:nvPr/>
          </p:nvSpPr>
          <p:spPr>
            <a:xfrm>
              <a:off x="6328055" y="997271"/>
              <a:ext cx="69120" cy="42480"/>
            </a:xfrm>
            <a:custGeom>
              <a:avLst/>
              <a:gdLst/>
              <a:ahLst/>
              <a:cxnLst/>
              <a:rect l="l" t="t" r="r" b="b"/>
              <a:pathLst>
                <a:path w="121920" h="74930">
                  <a:moveTo>
                    <a:pt x="59817" y="0"/>
                  </a:moveTo>
                  <a:lnTo>
                    <a:pt x="0" y="36449"/>
                  </a:lnTo>
                  <a:lnTo>
                    <a:pt x="62102" y="74675"/>
                  </a:lnTo>
                  <a:lnTo>
                    <a:pt x="121920" y="37846"/>
                  </a:lnTo>
                  <a:lnTo>
                    <a:pt x="59817" y="0"/>
                  </a:lnTo>
                  <a:close/>
                </a:path>
              </a:pathLst>
            </a:custGeom>
            <a:solidFill>
              <a:srgbClr val="2BC6F4"/>
            </a:solidFill>
          </p:spPr>
          <p:txBody>
            <a:bodyPr wrap="square" lIns="0" tIns="0" rIns="0" bIns="0" rtlCol="0"/>
            <a:lstStyle/>
            <a:p>
              <a:endParaRPr sz="1020"/>
            </a:p>
          </p:txBody>
        </p:sp>
        <p:sp>
          <p:nvSpPr>
            <p:cNvPr id="344" name="object 344"/>
            <p:cNvSpPr/>
            <p:nvPr/>
          </p:nvSpPr>
          <p:spPr>
            <a:xfrm>
              <a:off x="6325968" y="1020960"/>
              <a:ext cx="36360" cy="61920"/>
            </a:xfrm>
            <a:custGeom>
              <a:avLst/>
              <a:gdLst/>
              <a:ahLst/>
              <a:cxnLst/>
              <a:rect l="l" t="t" r="r" b="b"/>
              <a:pathLst>
                <a:path w="64134" h="109219">
                  <a:moveTo>
                    <a:pt x="0" y="0"/>
                  </a:moveTo>
                  <a:lnTo>
                    <a:pt x="0" y="71500"/>
                  </a:lnTo>
                  <a:lnTo>
                    <a:pt x="63753" y="109220"/>
                  </a:lnTo>
                  <a:lnTo>
                    <a:pt x="63753" y="37719"/>
                  </a:lnTo>
                  <a:lnTo>
                    <a:pt x="0" y="0"/>
                  </a:lnTo>
                  <a:close/>
                </a:path>
              </a:pathLst>
            </a:custGeom>
            <a:solidFill>
              <a:srgbClr val="546A89"/>
            </a:solidFill>
          </p:spPr>
          <p:txBody>
            <a:bodyPr wrap="square" lIns="0" tIns="0" rIns="0" bIns="0" rtlCol="0"/>
            <a:lstStyle/>
            <a:p>
              <a:endParaRPr sz="1020"/>
            </a:p>
          </p:txBody>
        </p:sp>
        <p:sp>
          <p:nvSpPr>
            <p:cNvPr id="345" name="object 345"/>
            <p:cNvSpPr/>
            <p:nvPr/>
          </p:nvSpPr>
          <p:spPr>
            <a:xfrm>
              <a:off x="6364992" y="974160"/>
              <a:ext cx="70920" cy="42840"/>
            </a:xfrm>
            <a:custGeom>
              <a:avLst/>
              <a:gdLst/>
              <a:ahLst/>
              <a:cxnLst/>
              <a:rect l="l" t="t" r="r" b="b"/>
              <a:pathLst>
                <a:path w="125095" h="75564">
                  <a:moveTo>
                    <a:pt x="61595" y="0"/>
                  </a:moveTo>
                  <a:lnTo>
                    <a:pt x="0" y="37465"/>
                  </a:lnTo>
                  <a:lnTo>
                    <a:pt x="62102" y="75311"/>
                  </a:lnTo>
                  <a:lnTo>
                    <a:pt x="125095" y="36575"/>
                  </a:lnTo>
                  <a:lnTo>
                    <a:pt x="61595" y="0"/>
                  </a:lnTo>
                  <a:close/>
                </a:path>
              </a:pathLst>
            </a:custGeom>
            <a:solidFill>
              <a:srgbClr val="2BC6F4"/>
            </a:solidFill>
          </p:spPr>
          <p:txBody>
            <a:bodyPr wrap="square" lIns="0" tIns="0" rIns="0" bIns="0" rtlCol="0"/>
            <a:lstStyle/>
            <a:p>
              <a:endParaRPr sz="1020"/>
            </a:p>
          </p:txBody>
        </p:sp>
        <p:sp>
          <p:nvSpPr>
            <p:cNvPr id="346" name="object 346"/>
            <p:cNvSpPr/>
            <p:nvPr/>
          </p:nvSpPr>
          <p:spPr>
            <a:xfrm>
              <a:off x="6287448" y="996696"/>
              <a:ext cx="36360" cy="63000"/>
            </a:xfrm>
            <a:custGeom>
              <a:avLst/>
              <a:gdLst/>
              <a:ahLst/>
              <a:cxnLst/>
              <a:rect l="l" t="t" r="r" b="b"/>
              <a:pathLst>
                <a:path w="64134" h="111125">
                  <a:moveTo>
                    <a:pt x="0" y="0"/>
                  </a:moveTo>
                  <a:lnTo>
                    <a:pt x="0" y="71374"/>
                  </a:lnTo>
                  <a:lnTo>
                    <a:pt x="63753" y="110871"/>
                  </a:lnTo>
                  <a:lnTo>
                    <a:pt x="63753" y="39370"/>
                  </a:lnTo>
                  <a:lnTo>
                    <a:pt x="0" y="0"/>
                  </a:lnTo>
                  <a:close/>
                </a:path>
              </a:pathLst>
            </a:custGeom>
            <a:solidFill>
              <a:srgbClr val="546A89"/>
            </a:solidFill>
          </p:spPr>
          <p:txBody>
            <a:bodyPr wrap="square" lIns="0" tIns="0" rIns="0" bIns="0" rtlCol="0"/>
            <a:lstStyle/>
            <a:p>
              <a:endParaRPr sz="1020"/>
            </a:p>
          </p:txBody>
        </p:sp>
        <p:sp>
          <p:nvSpPr>
            <p:cNvPr id="347" name="object 347"/>
            <p:cNvSpPr/>
            <p:nvPr/>
          </p:nvSpPr>
          <p:spPr>
            <a:xfrm>
              <a:off x="6403080" y="996696"/>
              <a:ext cx="36360" cy="63000"/>
            </a:xfrm>
            <a:custGeom>
              <a:avLst/>
              <a:gdLst/>
              <a:ahLst/>
              <a:cxnLst/>
              <a:rect l="l" t="t" r="r" b="b"/>
              <a:pathLst>
                <a:path w="64134" h="111125">
                  <a:moveTo>
                    <a:pt x="63753" y="0"/>
                  </a:moveTo>
                  <a:lnTo>
                    <a:pt x="0" y="39370"/>
                  </a:lnTo>
                  <a:lnTo>
                    <a:pt x="0" y="110871"/>
                  </a:lnTo>
                  <a:lnTo>
                    <a:pt x="63753" y="71374"/>
                  </a:lnTo>
                  <a:lnTo>
                    <a:pt x="63753" y="0"/>
                  </a:lnTo>
                  <a:close/>
                </a:path>
              </a:pathLst>
            </a:custGeom>
            <a:solidFill>
              <a:srgbClr val="929497"/>
            </a:solidFill>
          </p:spPr>
          <p:txBody>
            <a:bodyPr wrap="square" lIns="0" tIns="0" rIns="0" bIns="0" rtlCol="0"/>
            <a:lstStyle/>
            <a:p>
              <a:endParaRPr sz="1020"/>
            </a:p>
          </p:txBody>
        </p:sp>
        <p:sp>
          <p:nvSpPr>
            <p:cNvPr id="348" name="object 348"/>
            <p:cNvSpPr/>
            <p:nvPr/>
          </p:nvSpPr>
          <p:spPr>
            <a:xfrm>
              <a:off x="6290687" y="974880"/>
              <a:ext cx="68400" cy="41400"/>
            </a:xfrm>
            <a:custGeom>
              <a:avLst/>
              <a:gdLst/>
              <a:ahLst/>
              <a:cxnLst/>
              <a:rect l="l" t="t" r="r" b="b"/>
              <a:pathLst>
                <a:path w="120650" h="73025">
                  <a:moveTo>
                    <a:pt x="61087" y="0"/>
                  </a:moveTo>
                  <a:lnTo>
                    <a:pt x="0" y="35305"/>
                  </a:lnTo>
                  <a:lnTo>
                    <a:pt x="60578" y="72644"/>
                  </a:lnTo>
                  <a:lnTo>
                    <a:pt x="120396" y="36195"/>
                  </a:lnTo>
                  <a:lnTo>
                    <a:pt x="61087" y="0"/>
                  </a:lnTo>
                  <a:close/>
                </a:path>
              </a:pathLst>
            </a:custGeom>
            <a:solidFill>
              <a:srgbClr val="2BC6F4"/>
            </a:solidFill>
          </p:spPr>
          <p:txBody>
            <a:bodyPr wrap="square" lIns="0" tIns="0" rIns="0" bIns="0" rtlCol="0"/>
            <a:lstStyle/>
            <a:p>
              <a:endParaRPr sz="1020"/>
            </a:p>
          </p:txBody>
        </p:sp>
        <p:sp>
          <p:nvSpPr>
            <p:cNvPr id="349" name="object 349"/>
            <p:cNvSpPr/>
            <p:nvPr/>
          </p:nvSpPr>
          <p:spPr>
            <a:xfrm>
              <a:off x="6328416" y="952992"/>
              <a:ext cx="68400" cy="40680"/>
            </a:xfrm>
            <a:custGeom>
              <a:avLst/>
              <a:gdLst/>
              <a:ahLst/>
              <a:cxnLst/>
              <a:rect l="l" t="t" r="r" b="b"/>
              <a:pathLst>
                <a:path w="120650" h="71755">
                  <a:moveTo>
                    <a:pt x="61468" y="0"/>
                  </a:moveTo>
                  <a:lnTo>
                    <a:pt x="0" y="35432"/>
                  </a:lnTo>
                  <a:lnTo>
                    <a:pt x="59182" y="71627"/>
                  </a:lnTo>
                  <a:lnTo>
                    <a:pt x="120523" y="34035"/>
                  </a:lnTo>
                  <a:lnTo>
                    <a:pt x="61468" y="0"/>
                  </a:lnTo>
                  <a:close/>
                </a:path>
              </a:pathLst>
            </a:custGeom>
            <a:solidFill>
              <a:srgbClr val="2BC6F4"/>
            </a:solidFill>
          </p:spPr>
          <p:txBody>
            <a:bodyPr wrap="square" lIns="0" tIns="0" rIns="0" bIns="0" rtlCol="0"/>
            <a:lstStyle/>
            <a:p>
              <a:endParaRPr sz="1020"/>
            </a:p>
          </p:txBody>
        </p:sp>
        <p:sp>
          <p:nvSpPr>
            <p:cNvPr id="350" name="object 350"/>
            <p:cNvSpPr/>
            <p:nvPr/>
          </p:nvSpPr>
          <p:spPr>
            <a:xfrm>
              <a:off x="6364560" y="1020960"/>
              <a:ext cx="36360" cy="61920"/>
            </a:xfrm>
            <a:custGeom>
              <a:avLst/>
              <a:gdLst/>
              <a:ahLst/>
              <a:cxnLst/>
              <a:rect l="l" t="t" r="r" b="b"/>
              <a:pathLst>
                <a:path w="64134" h="109219">
                  <a:moveTo>
                    <a:pt x="63626" y="0"/>
                  </a:moveTo>
                  <a:lnTo>
                    <a:pt x="0" y="37719"/>
                  </a:lnTo>
                  <a:lnTo>
                    <a:pt x="0" y="109220"/>
                  </a:lnTo>
                  <a:lnTo>
                    <a:pt x="63626" y="71500"/>
                  </a:lnTo>
                  <a:lnTo>
                    <a:pt x="63626" y="0"/>
                  </a:lnTo>
                  <a:close/>
                </a:path>
              </a:pathLst>
            </a:custGeom>
            <a:solidFill>
              <a:srgbClr val="929497"/>
            </a:solidFill>
          </p:spPr>
          <p:txBody>
            <a:bodyPr wrap="square" lIns="0" tIns="0" rIns="0" bIns="0" rtlCol="0"/>
            <a:lstStyle/>
            <a:p>
              <a:endParaRPr sz="1020"/>
            </a:p>
          </p:txBody>
        </p:sp>
        <p:sp>
          <p:nvSpPr>
            <p:cNvPr id="351" name="object 351"/>
            <p:cNvSpPr/>
            <p:nvPr/>
          </p:nvSpPr>
          <p:spPr>
            <a:xfrm>
              <a:off x="6364560" y="1110960"/>
              <a:ext cx="36360" cy="62280"/>
            </a:xfrm>
            <a:custGeom>
              <a:avLst/>
              <a:gdLst/>
              <a:ahLst/>
              <a:cxnLst/>
              <a:rect l="l" t="t" r="r" b="b"/>
              <a:pathLst>
                <a:path w="64134" h="109855">
                  <a:moveTo>
                    <a:pt x="63626" y="0"/>
                  </a:moveTo>
                  <a:lnTo>
                    <a:pt x="0" y="37719"/>
                  </a:lnTo>
                  <a:lnTo>
                    <a:pt x="0" y="109600"/>
                  </a:lnTo>
                  <a:lnTo>
                    <a:pt x="63626" y="74168"/>
                  </a:lnTo>
                  <a:lnTo>
                    <a:pt x="63626" y="0"/>
                  </a:lnTo>
                  <a:close/>
                </a:path>
              </a:pathLst>
            </a:custGeom>
            <a:solidFill>
              <a:srgbClr val="929497"/>
            </a:solidFill>
          </p:spPr>
          <p:txBody>
            <a:bodyPr wrap="square" lIns="0" tIns="0" rIns="0" bIns="0" rtlCol="0"/>
            <a:lstStyle/>
            <a:p>
              <a:endParaRPr sz="1020"/>
            </a:p>
          </p:txBody>
        </p:sp>
        <p:sp>
          <p:nvSpPr>
            <p:cNvPr id="354" name="object 354"/>
            <p:cNvSpPr/>
            <p:nvPr/>
          </p:nvSpPr>
          <p:spPr>
            <a:xfrm>
              <a:off x="3943560" y="1160640"/>
              <a:ext cx="149832" cy="149903"/>
            </a:xfrm>
            <a:prstGeom prst="rect">
              <a:avLst/>
            </a:prstGeom>
            <a:blipFill>
              <a:blip r:embed="rId41" cstate="print"/>
              <a:stretch>
                <a:fillRect/>
              </a:stretch>
            </a:blipFill>
          </p:spPr>
          <p:txBody>
            <a:bodyPr wrap="square" lIns="0" tIns="0" rIns="0" bIns="0" rtlCol="0"/>
            <a:lstStyle/>
            <a:p>
              <a:endParaRPr sz="1020"/>
            </a:p>
          </p:txBody>
        </p:sp>
        <p:sp>
          <p:nvSpPr>
            <p:cNvPr id="355" name="object 355"/>
            <p:cNvSpPr/>
            <p:nvPr/>
          </p:nvSpPr>
          <p:spPr>
            <a:xfrm>
              <a:off x="4366776" y="1166544"/>
              <a:ext cx="101303" cy="138096"/>
            </a:xfrm>
            <a:prstGeom prst="rect">
              <a:avLst/>
            </a:prstGeom>
            <a:blipFill>
              <a:blip r:embed="rId42" cstate="print"/>
              <a:stretch>
                <a:fillRect/>
              </a:stretch>
            </a:blipFill>
          </p:spPr>
          <p:txBody>
            <a:bodyPr wrap="square" lIns="0" tIns="0" rIns="0" bIns="0" rtlCol="0"/>
            <a:lstStyle/>
            <a:p>
              <a:endParaRPr sz="1020"/>
            </a:p>
          </p:txBody>
        </p:sp>
        <p:sp>
          <p:nvSpPr>
            <p:cNvPr id="376" name="object 376"/>
            <p:cNvSpPr/>
            <p:nvPr/>
          </p:nvSpPr>
          <p:spPr>
            <a:xfrm>
              <a:off x="5132352" y="901152"/>
              <a:ext cx="270504" cy="269640"/>
            </a:xfrm>
            <a:prstGeom prst="rect">
              <a:avLst/>
            </a:prstGeom>
            <a:blipFill>
              <a:blip r:embed="rId43" cstate="print"/>
              <a:stretch>
                <a:fillRect/>
              </a:stretch>
            </a:blipFill>
          </p:spPr>
          <p:txBody>
            <a:bodyPr wrap="square" lIns="0" tIns="0" rIns="0" bIns="0" rtlCol="0"/>
            <a:lstStyle/>
            <a:p>
              <a:endParaRPr sz="1020"/>
            </a:p>
          </p:txBody>
        </p:sp>
        <p:sp>
          <p:nvSpPr>
            <p:cNvPr id="377" name="object 377"/>
            <p:cNvSpPr/>
            <p:nvPr/>
          </p:nvSpPr>
          <p:spPr>
            <a:xfrm>
              <a:off x="4792152" y="1038393"/>
              <a:ext cx="212760" cy="66960"/>
            </a:xfrm>
            <a:custGeom>
              <a:avLst/>
              <a:gdLst/>
              <a:ahLst/>
              <a:cxnLst/>
              <a:rect l="l" t="t" r="r" b="b"/>
              <a:pathLst>
                <a:path w="375285" h="118110">
                  <a:moveTo>
                    <a:pt x="375240" y="0"/>
                  </a:moveTo>
                  <a:lnTo>
                    <a:pt x="0" y="0"/>
                  </a:lnTo>
                  <a:lnTo>
                    <a:pt x="0" y="47511"/>
                  </a:lnTo>
                  <a:lnTo>
                    <a:pt x="36143" y="88900"/>
                  </a:lnTo>
                  <a:lnTo>
                    <a:pt x="76729" y="104043"/>
                  </a:lnTo>
                  <a:lnTo>
                    <a:pt x="128242" y="113965"/>
                  </a:lnTo>
                  <a:lnTo>
                    <a:pt x="187620" y="117526"/>
                  </a:lnTo>
                  <a:lnTo>
                    <a:pt x="246998" y="113966"/>
                  </a:lnTo>
                  <a:lnTo>
                    <a:pt x="298511" y="104044"/>
                  </a:lnTo>
                  <a:lnTo>
                    <a:pt x="339097" y="88900"/>
                  </a:lnTo>
                  <a:lnTo>
                    <a:pt x="365694" y="69676"/>
                  </a:lnTo>
                  <a:lnTo>
                    <a:pt x="375240" y="47511"/>
                  </a:lnTo>
                  <a:lnTo>
                    <a:pt x="375240" y="0"/>
                  </a:lnTo>
                  <a:close/>
                </a:path>
              </a:pathLst>
            </a:custGeom>
            <a:solidFill>
              <a:srgbClr val="499F48"/>
            </a:solidFill>
          </p:spPr>
          <p:txBody>
            <a:bodyPr wrap="square" lIns="0" tIns="0" rIns="0" bIns="0" rtlCol="0"/>
            <a:lstStyle/>
            <a:p>
              <a:endParaRPr sz="1020"/>
            </a:p>
          </p:txBody>
        </p:sp>
        <p:sp>
          <p:nvSpPr>
            <p:cNvPr id="378" name="object 378"/>
            <p:cNvSpPr/>
            <p:nvPr/>
          </p:nvSpPr>
          <p:spPr>
            <a:xfrm>
              <a:off x="4792152" y="998699"/>
              <a:ext cx="212760" cy="80280"/>
            </a:xfrm>
            <a:custGeom>
              <a:avLst/>
              <a:gdLst/>
              <a:ahLst/>
              <a:cxnLst/>
              <a:rect l="l" t="t" r="r" b="b"/>
              <a:pathLst>
                <a:path w="375285" h="141605">
                  <a:moveTo>
                    <a:pt x="187620" y="0"/>
                  </a:moveTo>
                  <a:lnTo>
                    <a:pt x="128242" y="3560"/>
                  </a:lnTo>
                  <a:lnTo>
                    <a:pt x="76729" y="13482"/>
                  </a:lnTo>
                  <a:lnTo>
                    <a:pt x="36143" y="28626"/>
                  </a:lnTo>
                  <a:lnTo>
                    <a:pt x="0" y="70015"/>
                  </a:lnTo>
                  <a:lnTo>
                    <a:pt x="9546" y="92311"/>
                  </a:lnTo>
                  <a:lnTo>
                    <a:pt x="36143" y="111845"/>
                  </a:lnTo>
                  <a:lnTo>
                    <a:pt x="76729" y="127359"/>
                  </a:lnTo>
                  <a:lnTo>
                    <a:pt x="128242" y="137591"/>
                  </a:lnTo>
                  <a:lnTo>
                    <a:pt x="187620" y="141282"/>
                  </a:lnTo>
                  <a:lnTo>
                    <a:pt x="246998" y="137592"/>
                  </a:lnTo>
                  <a:lnTo>
                    <a:pt x="298511" y="127359"/>
                  </a:lnTo>
                  <a:lnTo>
                    <a:pt x="339097" y="111846"/>
                  </a:lnTo>
                  <a:lnTo>
                    <a:pt x="365694" y="92311"/>
                  </a:lnTo>
                  <a:lnTo>
                    <a:pt x="375240" y="70016"/>
                  </a:lnTo>
                  <a:lnTo>
                    <a:pt x="365694" y="47851"/>
                  </a:lnTo>
                  <a:lnTo>
                    <a:pt x="339097" y="28626"/>
                  </a:lnTo>
                  <a:lnTo>
                    <a:pt x="298511" y="13483"/>
                  </a:lnTo>
                  <a:lnTo>
                    <a:pt x="246998" y="3560"/>
                  </a:lnTo>
                  <a:lnTo>
                    <a:pt x="187620" y="0"/>
                  </a:lnTo>
                  <a:close/>
                </a:path>
              </a:pathLst>
            </a:custGeom>
            <a:solidFill>
              <a:srgbClr val="ACC70A"/>
            </a:solidFill>
          </p:spPr>
          <p:txBody>
            <a:bodyPr wrap="square" lIns="0" tIns="0" rIns="0" bIns="0" rtlCol="0"/>
            <a:lstStyle/>
            <a:p>
              <a:endParaRPr sz="1020"/>
            </a:p>
          </p:txBody>
        </p:sp>
        <p:sp>
          <p:nvSpPr>
            <p:cNvPr id="379" name="object 379"/>
            <p:cNvSpPr/>
            <p:nvPr/>
          </p:nvSpPr>
          <p:spPr>
            <a:xfrm>
              <a:off x="4831862" y="998699"/>
              <a:ext cx="133313" cy="80097"/>
            </a:xfrm>
            <a:prstGeom prst="rect">
              <a:avLst/>
            </a:prstGeom>
            <a:blipFill>
              <a:blip r:embed="rId44" cstate="print"/>
              <a:stretch>
                <a:fillRect/>
              </a:stretch>
            </a:blipFill>
          </p:spPr>
          <p:txBody>
            <a:bodyPr wrap="square" lIns="0" tIns="0" rIns="0" bIns="0" rtlCol="0"/>
            <a:lstStyle/>
            <a:p>
              <a:endParaRPr sz="1020"/>
            </a:p>
          </p:txBody>
        </p:sp>
        <p:sp>
          <p:nvSpPr>
            <p:cNvPr id="380" name="object 380"/>
            <p:cNvSpPr/>
            <p:nvPr/>
          </p:nvSpPr>
          <p:spPr>
            <a:xfrm>
              <a:off x="4792152" y="949791"/>
              <a:ext cx="212760" cy="66960"/>
            </a:xfrm>
            <a:custGeom>
              <a:avLst/>
              <a:gdLst/>
              <a:ahLst/>
              <a:cxnLst/>
              <a:rect l="l" t="t" r="r" b="b"/>
              <a:pathLst>
                <a:path w="375285" h="118110">
                  <a:moveTo>
                    <a:pt x="375240" y="0"/>
                  </a:moveTo>
                  <a:lnTo>
                    <a:pt x="0" y="0"/>
                  </a:lnTo>
                  <a:lnTo>
                    <a:pt x="0" y="47511"/>
                  </a:lnTo>
                  <a:lnTo>
                    <a:pt x="36143" y="88899"/>
                  </a:lnTo>
                  <a:lnTo>
                    <a:pt x="76729" y="104042"/>
                  </a:lnTo>
                  <a:lnTo>
                    <a:pt x="128242" y="113964"/>
                  </a:lnTo>
                  <a:lnTo>
                    <a:pt x="187620" y="117525"/>
                  </a:lnTo>
                  <a:lnTo>
                    <a:pt x="246998" y="113964"/>
                  </a:lnTo>
                  <a:lnTo>
                    <a:pt x="298511" y="104042"/>
                  </a:lnTo>
                  <a:lnTo>
                    <a:pt x="339097" y="88899"/>
                  </a:lnTo>
                  <a:lnTo>
                    <a:pt x="365694" y="69675"/>
                  </a:lnTo>
                  <a:lnTo>
                    <a:pt x="375240" y="47511"/>
                  </a:lnTo>
                  <a:lnTo>
                    <a:pt x="375240" y="0"/>
                  </a:lnTo>
                  <a:close/>
                </a:path>
              </a:pathLst>
            </a:custGeom>
            <a:solidFill>
              <a:srgbClr val="0879DA"/>
            </a:solidFill>
          </p:spPr>
          <p:txBody>
            <a:bodyPr wrap="square" lIns="0" tIns="0" rIns="0" bIns="0" rtlCol="0"/>
            <a:lstStyle/>
            <a:p>
              <a:endParaRPr sz="1020"/>
            </a:p>
          </p:txBody>
        </p:sp>
        <p:sp>
          <p:nvSpPr>
            <p:cNvPr id="381" name="object 381"/>
            <p:cNvSpPr/>
            <p:nvPr/>
          </p:nvSpPr>
          <p:spPr>
            <a:xfrm>
              <a:off x="4792152" y="910097"/>
              <a:ext cx="212760" cy="80280"/>
            </a:xfrm>
            <a:custGeom>
              <a:avLst/>
              <a:gdLst/>
              <a:ahLst/>
              <a:cxnLst/>
              <a:rect l="l" t="t" r="r" b="b"/>
              <a:pathLst>
                <a:path w="375285" h="141605">
                  <a:moveTo>
                    <a:pt x="187620" y="0"/>
                  </a:moveTo>
                  <a:lnTo>
                    <a:pt x="128242" y="3560"/>
                  </a:lnTo>
                  <a:lnTo>
                    <a:pt x="76729" y="13482"/>
                  </a:lnTo>
                  <a:lnTo>
                    <a:pt x="36143" y="28626"/>
                  </a:lnTo>
                  <a:lnTo>
                    <a:pt x="0" y="70015"/>
                  </a:lnTo>
                  <a:lnTo>
                    <a:pt x="9546" y="92311"/>
                  </a:lnTo>
                  <a:lnTo>
                    <a:pt x="36143" y="111845"/>
                  </a:lnTo>
                  <a:lnTo>
                    <a:pt x="76729" y="127359"/>
                  </a:lnTo>
                  <a:lnTo>
                    <a:pt x="128242" y="137591"/>
                  </a:lnTo>
                  <a:lnTo>
                    <a:pt x="187620" y="141282"/>
                  </a:lnTo>
                  <a:lnTo>
                    <a:pt x="246998" y="137592"/>
                  </a:lnTo>
                  <a:lnTo>
                    <a:pt x="298511" y="127359"/>
                  </a:lnTo>
                  <a:lnTo>
                    <a:pt x="339097" y="111846"/>
                  </a:lnTo>
                  <a:lnTo>
                    <a:pt x="365694" y="92311"/>
                  </a:lnTo>
                  <a:lnTo>
                    <a:pt x="375240" y="70016"/>
                  </a:lnTo>
                  <a:lnTo>
                    <a:pt x="365694" y="47851"/>
                  </a:lnTo>
                  <a:lnTo>
                    <a:pt x="339097" y="28626"/>
                  </a:lnTo>
                  <a:lnTo>
                    <a:pt x="298511" y="13483"/>
                  </a:lnTo>
                  <a:lnTo>
                    <a:pt x="246998" y="3560"/>
                  </a:lnTo>
                  <a:lnTo>
                    <a:pt x="187620" y="0"/>
                  </a:lnTo>
                  <a:close/>
                </a:path>
              </a:pathLst>
            </a:custGeom>
            <a:solidFill>
              <a:srgbClr val="11BCF5"/>
            </a:solidFill>
          </p:spPr>
          <p:txBody>
            <a:bodyPr wrap="square" lIns="0" tIns="0" rIns="0" bIns="0" rtlCol="0"/>
            <a:lstStyle/>
            <a:p>
              <a:endParaRPr sz="1020"/>
            </a:p>
          </p:txBody>
        </p:sp>
        <p:sp>
          <p:nvSpPr>
            <p:cNvPr id="382" name="object 382"/>
            <p:cNvSpPr/>
            <p:nvPr/>
          </p:nvSpPr>
          <p:spPr>
            <a:xfrm>
              <a:off x="4831862" y="910097"/>
              <a:ext cx="133313" cy="80097"/>
            </a:xfrm>
            <a:prstGeom prst="rect">
              <a:avLst/>
            </a:prstGeom>
            <a:blipFill>
              <a:blip r:embed="rId45" cstate="print"/>
              <a:stretch>
                <a:fillRect/>
              </a:stretch>
            </a:blipFill>
          </p:spPr>
          <p:txBody>
            <a:bodyPr wrap="square" lIns="0" tIns="0" rIns="0" bIns="0" rtlCol="0"/>
            <a:lstStyle/>
            <a:p>
              <a:endParaRPr sz="1020"/>
            </a:p>
          </p:txBody>
        </p:sp>
        <p:sp>
          <p:nvSpPr>
            <p:cNvPr id="383" name="object 383"/>
            <p:cNvSpPr txBox="1"/>
            <p:nvPr/>
          </p:nvSpPr>
          <p:spPr>
            <a:xfrm>
              <a:off x="3708047" y="766800"/>
              <a:ext cx="4003200" cy="111914"/>
            </a:xfrm>
            <a:prstGeom prst="rect">
              <a:avLst/>
            </a:prstGeom>
          </p:spPr>
          <p:txBody>
            <a:bodyPr vert="horz" wrap="square" lIns="0" tIns="7200" rIns="0" bIns="0" rtlCol="0">
              <a:spAutoFit/>
            </a:bodyPr>
            <a:lstStyle/>
            <a:p>
              <a:pPr marL="346662">
                <a:spcBef>
                  <a:spcPts val="57"/>
                </a:spcBef>
                <a:tabLst>
                  <a:tab pos="910033" algn="l"/>
                  <a:tab pos="1544321" algn="l"/>
                  <a:tab pos="1772189" algn="l"/>
                  <a:tab pos="2312881" algn="l"/>
                  <a:tab pos="2784097" algn="l"/>
                </a:tabLst>
              </a:pPr>
              <a:r>
                <a:rPr sz="680" dirty="0">
                  <a:latin typeface="Calibri"/>
                  <a:cs typeface="Calibri"/>
                </a:rPr>
                <a:t>Azure</a:t>
              </a:r>
              <a:r>
                <a:rPr sz="680" spc="-23" dirty="0">
                  <a:latin typeface="Calibri"/>
                  <a:cs typeface="Calibri"/>
                </a:rPr>
                <a:t> </a:t>
              </a:r>
              <a:r>
                <a:rPr sz="680" dirty="0">
                  <a:latin typeface="Calibri"/>
                  <a:cs typeface="Calibri"/>
                </a:rPr>
                <a:t>VMs	Data</a:t>
              </a:r>
              <a:r>
                <a:rPr sz="680" spc="-3" dirty="0">
                  <a:latin typeface="Calibri"/>
                  <a:cs typeface="Calibri"/>
                </a:rPr>
                <a:t> </a:t>
              </a:r>
              <a:r>
                <a:rPr sz="680" dirty="0">
                  <a:latin typeface="Calibri"/>
                  <a:cs typeface="Calibri"/>
                </a:rPr>
                <a:t>&amp;</a:t>
              </a:r>
              <a:r>
                <a:rPr sz="680" spc="3" dirty="0">
                  <a:latin typeface="Calibri"/>
                  <a:cs typeface="Calibri"/>
                </a:rPr>
                <a:t> </a:t>
              </a:r>
              <a:r>
                <a:rPr sz="680" spc="-3" dirty="0">
                  <a:latin typeface="Calibri"/>
                  <a:cs typeface="Calibri"/>
                </a:rPr>
                <a:t>Storage	</a:t>
              </a:r>
              <a:r>
                <a:rPr sz="680" spc="-9" dirty="0">
                  <a:latin typeface="Calibri"/>
                  <a:cs typeface="Calibri"/>
                </a:rPr>
                <a:t>IoT	</a:t>
              </a:r>
              <a:r>
                <a:rPr sz="680" spc="3" dirty="0">
                  <a:latin typeface="Calibri"/>
                  <a:cs typeface="Calibri"/>
                </a:rPr>
                <a:t>App</a:t>
              </a:r>
              <a:r>
                <a:rPr sz="680" dirty="0">
                  <a:latin typeface="Calibri"/>
                  <a:cs typeface="Calibri"/>
                </a:rPr>
                <a:t> </a:t>
              </a:r>
              <a:r>
                <a:rPr sz="680" spc="-6" dirty="0">
                  <a:latin typeface="Calibri"/>
                  <a:cs typeface="Calibri"/>
                </a:rPr>
                <a:t>Services	</a:t>
              </a:r>
              <a:r>
                <a:rPr sz="680" spc="-3" dirty="0">
                  <a:latin typeface="Calibri"/>
                  <a:cs typeface="Calibri"/>
                </a:rPr>
                <a:t>Containers	Compute </a:t>
              </a:r>
              <a:r>
                <a:rPr sz="680" spc="-3" dirty="0" smtClean="0">
                  <a:latin typeface="Calibri"/>
                  <a:cs typeface="Calibri"/>
                </a:rPr>
                <a:t>Resources </a:t>
              </a:r>
              <a:endParaRPr sz="680" dirty="0">
                <a:latin typeface="Calibri"/>
                <a:cs typeface="Calibri"/>
              </a:endParaRPr>
            </a:p>
          </p:txBody>
        </p:sp>
        <p:sp>
          <p:nvSpPr>
            <p:cNvPr id="384" name="object 384"/>
            <p:cNvSpPr/>
            <p:nvPr/>
          </p:nvSpPr>
          <p:spPr>
            <a:xfrm>
              <a:off x="6766320" y="927936"/>
              <a:ext cx="187560" cy="109440"/>
            </a:xfrm>
            <a:custGeom>
              <a:avLst/>
              <a:gdLst/>
              <a:ahLst/>
              <a:cxnLst/>
              <a:rect l="l" t="t" r="r" b="b"/>
              <a:pathLst>
                <a:path w="330834" h="193039">
                  <a:moveTo>
                    <a:pt x="165353" y="0"/>
                  </a:moveTo>
                  <a:lnTo>
                    <a:pt x="163829" y="0"/>
                  </a:lnTo>
                  <a:lnTo>
                    <a:pt x="162051" y="889"/>
                  </a:lnTo>
                  <a:lnTo>
                    <a:pt x="2794" y="92328"/>
                  </a:lnTo>
                  <a:lnTo>
                    <a:pt x="1015" y="93218"/>
                  </a:lnTo>
                  <a:lnTo>
                    <a:pt x="0" y="94742"/>
                  </a:lnTo>
                  <a:lnTo>
                    <a:pt x="0" y="98171"/>
                  </a:lnTo>
                  <a:lnTo>
                    <a:pt x="1015" y="99695"/>
                  </a:lnTo>
                  <a:lnTo>
                    <a:pt x="2794" y="100583"/>
                  </a:lnTo>
                  <a:lnTo>
                    <a:pt x="163829" y="192658"/>
                  </a:lnTo>
                  <a:lnTo>
                    <a:pt x="168148" y="192658"/>
                  </a:lnTo>
                  <a:lnTo>
                    <a:pt x="328295" y="101473"/>
                  </a:lnTo>
                  <a:lnTo>
                    <a:pt x="330073" y="100583"/>
                  </a:lnTo>
                  <a:lnTo>
                    <a:pt x="330707" y="99059"/>
                  </a:lnTo>
                  <a:lnTo>
                    <a:pt x="330707" y="95630"/>
                  </a:lnTo>
                  <a:lnTo>
                    <a:pt x="330073" y="93852"/>
                  </a:lnTo>
                  <a:lnTo>
                    <a:pt x="328295" y="93218"/>
                  </a:lnTo>
                  <a:lnTo>
                    <a:pt x="167258" y="889"/>
                  </a:lnTo>
                  <a:lnTo>
                    <a:pt x="165353" y="0"/>
                  </a:lnTo>
                  <a:close/>
                </a:path>
              </a:pathLst>
            </a:custGeom>
            <a:solidFill>
              <a:srgbClr val="3999C5"/>
            </a:solidFill>
          </p:spPr>
          <p:txBody>
            <a:bodyPr wrap="square" lIns="0" tIns="0" rIns="0" bIns="0" rtlCol="0"/>
            <a:lstStyle/>
            <a:p>
              <a:endParaRPr sz="1020"/>
            </a:p>
          </p:txBody>
        </p:sp>
        <p:sp>
          <p:nvSpPr>
            <p:cNvPr id="385" name="object 385"/>
            <p:cNvSpPr/>
            <p:nvPr/>
          </p:nvSpPr>
          <p:spPr>
            <a:xfrm>
              <a:off x="6752351" y="1003536"/>
              <a:ext cx="97920" cy="162720"/>
            </a:xfrm>
            <a:custGeom>
              <a:avLst/>
              <a:gdLst/>
              <a:ahLst/>
              <a:cxnLst/>
              <a:rect l="l" t="t" r="r" b="b"/>
              <a:pathLst>
                <a:path w="172720" h="287019">
                  <a:moveTo>
                    <a:pt x="169418" y="285876"/>
                  </a:moveTo>
                  <a:lnTo>
                    <a:pt x="165989" y="285876"/>
                  </a:lnTo>
                  <a:lnTo>
                    <a:pt x="166877" y="286512"/>
                  </a:lnTo>
                  <a:lnTo>
                    <a:pt x="168783" y="286512"/>
                  </a:lnTo>
                  <a:lnTo>
                    <a:pt x="169418" y="285876"/>
                  </a:lnTo>
                  <a:close/>
                </a:path>
                <a:path w="172720" h="287019">
                  <a:moveTo>
                    <a:pt x="6223" y="0"/>
                  </a:moveTo>
                  <a:lnTo>
                    <a:pt x="4318" y="0"/>
                  </a:lnTo>
                  <a:lnTo>
                    <a:pt x="2794" y="889"/>
                  </a:lnTo>
                  <a:lnTo>
                    <a:pt x="889" y="1777"/>
                  </a:lnTo>
                  <a:lnTo>
                    <a:pt x="0" y="3428"/>
                  </a:lnTo>
                  <a:lnTo>
                    <a:pt x="0" y="191389"/>
                  </a:lnTo>
                  <a:lnTo>
                    <a:pt x="889" y="193294"/>
                  </a:lnTo>
                  <a:lnTo>
                    <a:pt x="2794" y="193928"/>
                  </a:lnTo>
                  <a:lnTo>
                    <a:pt x="165100" y="285876"/>
                  </a:lnTo>
                  <a:lnTo>
                    <a:pt x="170307" y="285876"/>
                  </a:lnTo>
                  <a:lnTo>
                    <a:pt x="172085" y="284988"/>
                  </a:lnTo>
                  <a:lnTo>
                    <a:pt x="172720" y="283337"/>
                  </a:lnTo>
                  <a:lnTo>
                    <a:pt x="172720" y="95376"/>
                  </a:lnTo>
                  <a:lnTo>
                    <a:pt x="172085" y="93472"/>
                  </a:lnTo>
                  <a:lnTo>
                    <a:pt x="170307" y="92964"/>
                  </a:lnTo>
                  <a:lnTo>
                    <a:pt x="8000" y="889"/>
                  </a:lnTo>
                  <a:lnTo>
                    <a:pt x="6223" y="0"/>
                  </a:lnTo>
                  <a:close/>
                </a:path>
              </a:pathLst>
            </a:custGeom>
            <a:solidFill>
              <a:srgbClr val="58B4D9"/>
            </a:solidFill>
          </p:spPr>
          <p:txBody>
            <a:bodyPr wrap="square" lIns="0" tIns="0" rIns="0" bIns="0" rtlCol="0"/>
            <a:lstStyle/>
            <a:p>
              <a:endParaRPr sz="1020"/>
            </a:p>
          </p:txBody>
        </p:sp>
        <p:sp>
          <p:nvSpPr>
            <p:cNvPr id="386" name="object 386"/>
            <p:cNvSpPr/>
            <p:nvPr/>
          </p:nvSpPr>
          <p:spPr>
            <a:xfrm>
              <a:off x="6869855" y="1003536"/>
              <a:ext cx="97920" cy="162720"/>
            </a:xfrm>
            <a:custGeom>
              <a:avLst/>
              <a:gdLst/>
              <a:ahLst/>
              <a:cxnLst/>
              <a:rect l="l" t="t" r="r" b="b"/>
              <a:pathLst>
                <a:path w="172720" h="287019">
                  <a:moveTo>
                    <a:pt x="7111" y="285876"/>
                  </a:moveTo>
                  <a:lnTo>
                    <a:pt x="3682" y="285876"/>
                  </a:lnTo>
                  <a:lnTo>
                    <a:pt x="4318" y="286512"/>
                  </a:lnTo>
                  <a:lnTo>
                    <a:pt x="6223" y="286512"/>
                  </a:lnTo>
                  <a:lnTo>
                    <a:pt x="7111" y="285876"/>
                  </a:lnTo>
                  <a:close/>
                </a:path>
                <a:path w="172720" h="287019">
                  <a:moveTo>
                    <a:pt x="168782" y="0"/>
                  </a:moveTo>
                  <a:lnTo>
                    <a:pt x="166877" y="0"/>
                  </a:lnTo>
                  <a:lnTo>
                    <a:pt x="165100" y="889"/>
                  </a:lnTo>
                  <a:lnTo>
                    <a:pt x="2794" y="93218"/>
                  </a:lnTo>
                  <a:lnTo>
                    <a:pt x="1015" y="93852"/>
                  </a:lnTo>
                  <a:lnTo>
                    <a:pt x="0" y="95630"/>
                  </a:lnTo>
                  <a:lnTo>
                    <a:pt x="0" y="283337"/>
                  </a:lnTo>
                  <a:lnTo>
                    <a:pt x="1015" y="284988"/>
                  </a:lnTo>
                  <a:lnTo>
                    <a:pt x="2794" y="285876"/>
                  </a:lnTo>
                  <a:lnTo>
                    <a:pt x="8000" y="285876"/>
                  </a:lnTo>
                  <a:lnTo>
                    <a:pt x="170306" y="193548"/>
                  </a:lnTo>
                  <a:lnTo>
                    <a:pt x="171196" y="192913"/>
                  </a:lnTo>
                  <a:lnTo>
                    <a:pt x="172720" y="191134"/>
                  </a:lnTo>
                  <a:lnTo>
                    <a:pt x="172720" y="3428"/>
                  </a:lnTo>
                  <a:lnTo>
                    <a:pt x="171196" y="1777"/>
                  </a:lnTo>
                  <a:lnTo>
                    <a:pt x="170306" y="889"/>
                  </a:lnTo>
                  <a:lnTo>
                    <a:pt x="168782" y="0"/>
                  </a:lnTo>
                  <a:close/>
                </a:path>
              </a:pathLst>
            </a:custGeom>
            <a:solidFill>
              <a:srgbClr val="ABD9EB"/>
            </a:solidFill>
          </p:spPr>
          <p:txBody>
            <a:bodyPr wrap="square" lIns="0" tIns="0" rIns="0" bIns="0" rtlCol="0"/>
            <a:lstStyle/>
            <a:p>
              <a:endParaRPr sz="1020"/>
            </a:p>
          </p:txBody>
        </p:sp>
      </p:grpSp>
      <p:grpSp>
        <p:nvGrpSpPr>
          <p:cNvPr id="584" name="Group 583"/>
          <p:cNvGrpSpPr/>
          <p:nvPr/>
        </p:nvGrpSpPr>
        <p:grpSpPr>
          <a:xfrm>
            <a:off x="7389652" y="5018816"/>
            <a:ext cx="1653264" cy="81862"/>
            <a:chOff x="7732200" y="4822704"/>
            <a:chExt cx="1458000" cy="50760"/>
          </a:xfrm>
        </p:grpSpPr>
        <p:sp>
          <p:nvSpPr>
            <p:cNvPr id="387" name="object 387"/>
            <p:cNvSpPr/>
            <p:nvPr/>
          </p:nvSpPr>
          <p:spPr>
            <a:xfrm>
              <a:off x="7732200" y="4848048"/>
              <a:ext cx="1413720" cy="2160"/>
            </a:xfrm>
            <a:custGeom>
              <a:avLst/>
              <a:gdLst/>
              <a:ahLst/>
              <a:cxnLst/>
              <a:rect l="l" t="t" r="r" b="b"/>
              <a:pathLst>
                <a:path w="2493644" h="3809">
                  <a:moveTo>
                    <a:pt x="0" y="3683"/>
                  </a:moveTo>
                  <a:lnTo>
                    <a:pt x="2493517" y="0"/>
                  </a:lnTo>
                </a:path>
              </a:pathLst>
            </a:custGeom>
            <a:ln w="12700">
              <a:solidFill>
                <a:srgbClr val="156092"/>
              </a:solidFill>
            </a:ln>
          </p:spPr>
          <p:txBody>
            <a:bodyPr wrap="square" lIns="0" tIns="0" rIns="0" bIns="0" rtlCol="0"/>
            <a:lstStyle/>
            <a:p>
              <a:endParaRPr sz="1020"/>
            </a:p>
          </p:txBody>
        </p:sp>
        <p:sp>
          <p:nvSpPr>
            <p:cNvPr id="388" name="object 388"/>
            <p:cNvSpPr/>
            <p:nvPr/>
          </p:nvSpPr>
          <p:spPr>
            <a:xfrm>
              <a:off x="9139440" y="4822704"/>
              <a:ext cx="50760" cy="50760"/>
            </a:xfrm>
            <a:custGeom>
              <a:avLst/>
              <a:gdLst/>
              <a:ahLst/>
              <a:cxnLst/>
              <a:rect l="l" t="t" r="r" b="b"/>
              <a:pathLst>
                <a:path w="89534" h="89534">
                  <a:moveTo>
                    <a:pt x="0" y="0"/>
                  </a:moveTo>
                  <a:lnTo>
                    <a:pt x="253" y="89408"/>
                  </a:lnTo>
                  <a:lnTo>
                    <a:pt x="89534" y="44577"/>
                  </a:lnTo>
                  <a:lnTo>
                    <a:pt x="0" y="0"/>
                  </a:lnTo>
                  <a:close/>
                </a:path>
              </a:pathLst>
            </a:custGeom>
            <a:solidFill>
              <a:srgbClr val="156092"/>
            </a:solidFill>
          </p:spPr>
          <p:txBody>
            <a:bodyPr wrap="square" lIns="0" tIns="0" rIns="0" bIns="0" rtlCol="0"/>
            <a:lstStyle/>
            <a:p>
              <a:endParaRPr sz="1020"/>
            </a:p>
          </p:txBody>
        </p:sp>
      </p:grpSp>
      <p:sp>
        <p:nvSpPr>
          <p:cNvPr id="389" name="object 389"/>
          <p:cNvSpPr/>
          <p:nvPr/>
        </p:nvSpPr>
        <p:spPr>
          <a:xfrm>
            <a:off x="1443048" y="802569"/>
            <a:ext cx="772200" cy="1063800"/>
          </a:xfrm>
          <a:prstGeom prst="rect">
            <a:avLst/>
          </a:prstGeom>
          <a:blipFill>
            <a:blip r:embed="rId46" cstate="print"/>
            <a:stretch>
              <a:fillRect/>
            </a:stretch>
          </a:blipFill>
        </p:spPr>
        <p:txBody>
          <a:bodyPr wrap="square" lIns="0" tIns="0" rIns="0" bIns="0" rtlCol="0"/>
          <a:lstStyle/>
          <a:p>
            <a:endParaRPr sz="1020"/>
          </a:p>
        </p:txBody>
      </p:sp>
      <p:sp>
        <p:nvSpPr>
          <p:cNvPr id="390" name="object 390"/>
          <p:cNvSpPr/>
          <p:nvPr/>
        </p:nvSpPr>
        <p:spPr>
          <a:xfrm>
            <a:off x="1466815" y="823161"/>
            <a:ext cx="696599" cy="988200"/>
          </a:xfrm>
          <a:prstGeom prst="rect">
            <a:avLst/>
          </a:prstGeom>
          <a:blipFill>
            <a:blip r:embed="rId4" cstate="print"/>
            <a:stretch>
              <a:fillRect/>
            </a:stretch>
          </a:blipFill>
        </p:spPr>
        <p:txBody>
          <a:bodyPr wrap="square" lIns="0" tIns="0" rIns="0" bIns="0" rtlCol="0"/>
          <a:lstStyle/>
          <a:p>
            <a:endParaRPr sz="1020"/>
          </a:p>
        </p:txBody>
      </p:sp>
      <p:sp>
        <p:nvSpPr>
          <p:cNvPr id="391" name="object 391"/>
          <p:cNvSpPr txBox="1"/>
          <p:nvPr/>
        </p:nvSpPr>
        <p:spPr>
          <a:xfrm>
            <a:off x="1466815" y="986565"/>
            <a:ext cx="696600" cy="321202"/>
          </a:xfrm>
          <a:prstGeom prst="rect">
            <a:avLst/>
          </a:prstGeom>
        </p:spPr>
        <p:txBody>
          <a:bodyPr vert="horz" wrap="square" lIns="0" tIns="7200" rIns="0" bIns="0" rtlCol="0">
            <a:spAutoFit/>
          </a:bodyPr>
          <a:lstStyle/>
          <a:p>
            <a:pPr marL="196550">
              <a:spcBef>
                <a:spcPts val="57"/>
              </a:spcBef>
            </a:pPr>
            <a:r>
              <a:rPr sz="1020" spc="-6" dirty="0">
                <a:solidFill>
                  <a:srgbClr val="F1F1F1"/>
                </a:solidFill>
                <a:latin typeface="Calibri"/>
                <a:cs typeface="Calibri"/>
              </a:rPr>
              <a:t>Azure</a:t>
            </a:r>
            <a:endParaRPr sz="1020" dirty="0">
              <a:latin typeface="Calibri"/>
              <a:cs typeface="Calibri"/>
            </a:endParaRPr>
          </a:p>
          <a:p>
            <a:pPr marL="194390">
              <a:spcBef>
                <a:spcPts val="3"/>
              </a:spcBef>
            </a:pPr>
            <a:r>
              <a:rPr sz="1020" spc="-3" dirty="0">
                <a:solidFill>
                  <a:srgbClr val="F1F1F1"/>
                </a:solidFill>
                <a:latin typeface="Calibri"/>
                <a:cs typeface="Calibri"/>
              </a:rPr>
              <a:t>Policy</a:t>
            </a:r>
            <a:endParaRPr sz="1020" dirty="0">
              <a:latin typeface="Calibri"/>
              <a:cs typeface="Calibri"/>
            </a:endParaRPr>
          </a:p>
        </p:txBody>
      </p:sp>
      <p:sp>
        <p:nvSpPr>
          <p:cNvPr id="392" name="object 392"/>
          <p:cNvSpPr/>
          <p:nvPr/>
        </p:nvSpPr>
        <p:spPr>
          <a:xfrm>
            <a:off x="1781160" y="1454889"/>
            <a:ext cx="155448" cy="147095"/>
          </a:xfrm>
          <a:prstGeom prst="rect">
            <a:avLst/>
          </a:prstGeom>
          <a:blipFill>
            <a:blip r:embed="rId47" cstate="print"/>
            <a:stretch>
              <a:fillRect/>
            </a:stretch>
          </a:blipFill>
        </p:spPr>
        <p:txBody>
          <a:bodyPr wrap="square" lIns="0" tIns="0" rIns="0" bIns="0" rtlCol="0"/>
          <a:lstStyle/>
          <a:p>
            <a:endParaRPr sz="1020"/>
          </a:p>
        </p:txBody>
      </p:sp>
      <p:sp>
        <p:nvSpPr>
          <p:cNvPr id="393" name="object 393"/>
          <p:cNvSpPr/>
          <p:nvPr/>
        </p:nvSpPr>
        <p:spPr>
          <a:xfrm>
            <a:off x="1701715" y="1391961"/>
            <a:ext cx="181800" cy="261000"/>
          </a:xfrm>
          <a:custGeom>
            <a:avLst/>
            <a:gdLst/>
            <a:ahLst/>
            <a:cxnLst/>
            <a:rect l="l" t="t" r="r" b="b"/>
            <a:pathLst>
              <a:path w="320675" h="460375">
                <a:moveTo>
                  <a:pt x="207822" y="0"/>
                </a:moveTo>
                <a:lnTo>
                  <a:pt x="0" y="116967"/>
                </a:lnTo>
                <a:lnTo>
                  <a:pt x="0" y="349630"/>
                </a:lnTo>
                <a:lnTo>
                  <a:pt x="207187" y="459994"/>
                </a:lnTo>
                <a:lnTo>
                  <a:pt x="281588" y="423291"/>
                </a:lnTo>
                <a:lnTo>
                  <a:pt x="207822" y="423291"/>
                </a:lnTo>
                <a:lnTo>
                  <a:pt x="36207" y="328295"/>
                </a:lnTo>
                <a:lnTo>
                  <a:pt x="36207" y="138302"/>
                </a:lnTo>
                <a:lnTo>
                  <a:pt x="207822" y="43306"/>
                </a:lnTo>
                <a:lnTo>
                  <a:pt x="283867" y="43306"/>
                </a:lnTo>
                <a:lnTo>
                  <a:pt x="207822" y="0"/>
                </a:lnTo>
                <a:close/>
              </a:path>
              <a:path w="320675" h="460375">
                <a:moveTo>
                  <a:pt x="302691" y="373379"/>
                </a:moveTo>
                <a:lnTo>
                  <a:pt x="299135" y="373379"/>
                </a:lnTo>
                <a:lnTo>
                  <a:pt x="295579" y="374014"/>
                </a:lnTo>
                <a:lnTo>
                  <a:pt x="292658" y="375793"/>
                </a:lnTo>
                <a:lnTo>
                  <a:pt x="207822" y="423291"/>
                </a:lnTo>
                <a:lnTo>
                  <a:pt x="281588" y="423291"/>
                </a:lnTo>
                <a:lnTo>
                  <a:pt x="311708" y="408431"/>
                </a:lnTo>
                <a:lnTo>
                  <a:pt x="319943" y="399204"/>
                </a:lnTo>
                <a:lnTo>
                  <a:pt x="320535" y="387572"/>
                </a:lnTo>
                <a:lnTo>
                  <a:pt x="314459" y="377606"/>
                </a:lnTo>
                <a:lnTo>
                  <a:pt x="302691" y="373379"/>
                </a:lnTo>
                <a:close/>
              </a:path>
              <a:path w="320675" h="460375">
                <a:moveTo>
                  <a:pt x="283867" y="43306"/>
                </a:moveTo>
                <a:lnTo>
                  <a:pt x="207822" y="43306"/>
                </a:lnTo>
                <a:lnTo>
                  <a:pt x="292658" y="90804"/>
                </a:lnTo>
                <a:lnTo>
                  <a:pt x="307537" y="92805"/>
                </a:lnTo>
                <a:lnTo>
                  <a:pt x="317868" y="84137"/>
                </a:lnTo>
                <a:lnTo>
                  <a:pt x="320197" y="70802"/>
                </a:lnTo>
                <a:lnTo>
                  <a:pt x="311073" y="58800"/>
                </a:lnTo>
                <a:lnTo>
                  <a:pt x="283867" y="43306"/>
                </a:lnTo>
                <a:close/>
              </a:path>
            </a:pathLst>
          </a:custGeom>
          <a:solidFill>
            <a:srgbClr val="3999C5"/>
          </a:solidFill>
        </p:spPr>
        <p:txBody>
          <a:bodyPr wrap="square" lIns="0" tIns="0" rIns="0" bIns="0" rtlCol="0"/>
          <a:lstStyle/>
          <a:p>
            <a:endParaRPr sz="1020"/>
          </a:p>
        </p:txBody>
      </p:sp>
      <p:sp>
        <p:nvSpPr>
          <p:cNvPr id="394" name="object 394"/>
          <p:cNvSpPr/>
          <p:nvPr/>
        </p:nvSpPr>
        <p:spPr>
          <a:xfrm>
            <a:off x="1815144" y="1811362"/>
            <a:ext cx="1335240" cy="493919"/>
          </a:xfrm>
          <a:custGeom>
            <a:avLst/>
            <a:gdLst/>
            <a:ahLst/>
            <a:cxnLst/>
            <a:rect l="l" t="t" r="r" b="b"/>
            <a:pathLst>
              <a:path w="2355215" h="871220">
                <a:moveTo>
                  <a:pt x="0" y="0"/>
                </a:moveTo>
                <a:lnTo>
                  <a:pt x="0" y="871093"/>
                </a:lnTo>
                <a:lnTo>
                  <a:pt x="2354706" y="871093"/>
                </a:lnTo>
              </a:path>
            </a:pathLst>
          </a:custGeom>
          <a:ln w="12700">
            <a:solidFill>
              <a:srgbClr val="156092"/>
            </a:solidFill>
          </a:ln>
        </p:spPr>
        <p:txBody>
          <a:bodyPr wrap="square" lIns="0" tIns="0" rIns="0" bIns="0" rtlCol="0"/>
          <a:lstStyle/>
          <a:p>
            <a:endParaRPr sz="1020"/>
          </a:p>
        </p:txBody>
      </p:sp>
      <p:sp>
        <p:nvSpPr>
          <p:cNvPr id="395" name="object 395"/>
          <p:cNvSpPr/>
          <p:nvPr/>
        </p:nvSpPr>
        <p:spPr>
          <a:xfrm>
            <a:off x="3143760" y="2279865"/>
            <a:ext cx="50760" cy="50760"/>
          </a:xfrm>
          <a:custGeom>
            <a:avLst/>
            <a:gdLst/>
            <a:ahLst/>
            <a:cxnLst/>
            <a:rect l="l" t="t" r="r" b="b"/>
            <a:pathLst>
              <a:path w="89535" h="89535">
                <a:moveTo>
                  <a:pt x="0" y="0"/>
                </a:moveTo>
                <a:lnTo>
                  <a:pt x="0" y="89408"/>
                </a:lnTo>
                <a:lnTo>
                  <a:pt x="89408" y="44704"/>
                </a:lnTo>
                <a:lnTo>
                  <a:pt x="0" y="0"/>
                </a:lnTo>
                <a:close/>
              </a:path>
            </a:pathLst>
          </a:custGeom>
          <a:solidFill>
            <a:srgbClr val="156092"/>
          </a:solidFill>
        </p:spPr>
        <p:txBody>
          <a:bodyPr wrap="square" lIns="0" tIns="0" rIns="0" bIns="0" rtlCol="0"/>
          <a:lstStyle/>
          <a:p>
            <a:endParaRPr sz="1020"/>
          </a:p>
        </p:txBody>
      </p:sp>
      <p:sp>
        <p:nvSpPr>
          <p:cNvPr id="396" name="object 396"/>
          <p:cNvSpPr/>
          <p:nvPr/>
        </p:nvSpPr>
        <p:spPr>
          <a:xfrm>
            <a:off x="2328648" y="3102969"/>
            <a:ext cx="772200" cy="1063800"/>
          </a:xfrm>
          <a:prstGeom prst="rect">
            <a:avLst/>
          </a:prstGeom>
          <a:blipFill>
            <a:blip r:embed="rId48" cstate="print"/>
            <a:stretch>
              <a:fillRect/>
            </a:stretch>
          </a:blipFill>
        </p:spPr>
        <p:txBody>
          <a:bodyPr wrap="square" lIns="0" tIns="0" rIns="0" bIns="0" rtlCol="0"/>
          <a:lstStyle/>
          <a:p>
            <a:endParaRPr sz="1020"/>
          </a:p>
        </p:txBody>
      </p:sp>
      <p:sp>
        <p:nvSpPr>
          <p:cNvPr id="397" name="object 397"/>
          <p:cNvSpPr/>
          <p:nvPr/>
        </p:nvSpPr>
        <p:spPr>
          <a:xfrm>
            <a:off x="2352840" y="3126009"/>
            <a:ext cx="696600" cy="988199"/>
          </a:xfrm>
          <a:prstGeom prst="rect">
            <a:avLst/>
          </a:prstGeom>
          <a:blipFill>
            <a:blip r:embed="rId2" cstate="print"/>
            <a:stretch>
              <a:fillRect/>
            </a:stretch>
          </a:blipFill>
        </p:spPr>
        <p:txBody>
          <a:bodyPr wrap="square" lIns="0" tIns="0" rIns="0" bIns="0" rtlCol="0"/>
          <a:lstStyle/>
          <a:p>
            <a:endParaRPr sz="1020"/>
          </a:p>
        </p:txBody>
      </p:sp>
      <p:sp>
        <p:nvSpPr>
          <p:cNvPr id="398" name="object 398"/>
          <p:cNvSpPr txBox="1"/>
          <p:nvPr/>
        </p:nvSpPr>
        <p:spPr>
          <a:xfrm>
            <a:off x="2352840" y="3135549"/>
            <a:ext cx="696600" cy="478168"/>
          </a:xfrm>
          <a:prstGeom prst="rect">
            <a:avLst/>
          </a:prstGeom>
        </p:spPr>
        <p:txBody>
          <a:bodyPr vert="horz" wrap="square" lIns="0" tIns="7200" rIns="0" bIns="0" rtlCol="0">
            <a:spAutoFit/>
          </a:bodyPr>
          <a:lstStyle/>
          <a:p>
            <a:pPr marL="51117" marR="43918" algn="ctr">
              <a:spcBef>
                <a:spcPts val="57"/>
              </a:spcBef>
            </a:pPr>
            <a:r>
              <a:rPr sz="1020" dirty="0">
                <a:solidFill>
                  <a:srgbClr val="F1F1F1"/>
                </a:solidFill>
                <a:latin typeface="Calibri"/>
                <a:cs typeface="Calibri"/>
              </a:rPr>
              <a:t>Next  </a:t>
            </a:r>
            <a:r>
              <a:rPr sz="1020" spc="-9" dirty="0">
                <a:solidFill>
                  <a:srgbClr val="F1F1F1"/>
                </a:solidFill>
                <a:latin typeface="Calibri"/>
                <a:cs typeface="Calibri"/>
              </a:rPr>
              <a:t>G</a:t>
            </a:r>
            <a:r>
              <a:rPr sz="1020" dirty="0">
                <a:solidFill>
                  <a:srgbClr val="F1F1F1"/>
                </a:solidFill>
                <a:latin typeface="Calibri"/>
                <a:cs typeface="Calibri"/>
              </a:rPr>
              <a:t>e</a:t>
            </a:r>
            <a:r>
              <a:rPr sz="1020" spc="14" dirty="0">
                <a:solidFill>
                  <a:srgbClr val="F1F1F1"/>
                </a:solidFill>
                <a:latin typeface="Calibri"/>
                <a:cs typeface="Calibri"/>
              </a:rPr>
              <a:t>n</a:t>
            </a:r>
            <a:r>
              <a:rPr sz="1020" dirty="0">
                <a:solidFill>
                  <a:srgbClr val="F1F1F1"/>
                </a:solidFill>
                <a:latin typeface="Calibri"/>
                <a:cs typeface="Calibri"/>
              </a:rPr>
              <a:t>e</a:t>
            </a:r>
            <a:r>
              <a:rPr sz="1020" spc="-17" dirty="0">
                <a:solidFill>
                  <a:srgbClr val="F1F1F1"/>
                </a:solidFill>
                <a:latin typeface="Calibri"/>
                <a:cs typeface="Calibri"/>
              </a:rPr>
              <a:t>r</a:t>
            </a:r>
            <a:r>
              <a:rPr sz="1020" spc="-23" dirty="0">
                <a:solidFill>
                  <a:srgbClr val="F1F1F1"/>
                </a:solidFill>
                <a:latin typeface="Calibri"/>
                <a:cs typeface="Calibri"/>
              </a:rPr>
              <a:t>a</a:t>
            </a:r>
            <a:r>
              <a:rPr sz="1020" spc="37" dirty="0">
                <a:solidFill>
                  <a:srgbClr val="F1F1F1"/>
                </a:solidFill>
                <a:latin typeface="Calibri"/>
                <a:cs typeface="Calibri"/>
              </a:rPr>
              <a:t>t</a:t>
            </a:r>
            <a:r>
              <a:rPr sz="1020" spc="-23" dirty="0">
                <a:solidFill>
                  <a:srgbClr val="F1F1F1"/>
                </a:solidFill>
                <a:latin typeface="Calibri"/>
                <a:cs typeface="Calibri"/>
              </a:rPr>
              <a:t>i</a:t>
            </a:r>
            <a:r>
              <a:rPr sz="1020" spc="11" dirty="0">
                <a:solidFill>
                  <a:srgbClr val="F1F1F1"/>
                </a:solidFill>
                <a:latin typeface="Calibri"/>
                <a:cs typeface="Calibri"/>
              </a:rPr>
              <a:t>o</a:t>
            </a:r>
            <a:r>
              <a:rPr sz="1020" dirty="0">
                <a:solidFill>
                  <a:srgbClr val="F1F1F1"/>
                </a:solidFill>
                <a:latin typeface="Calibri"/>
                <a:cs typeface="Calibri"/>
              </a:rPr>
              <a:t>n  </a:t>
            </a:r>
            <a:r>
              <a:rPr sz="1020" spc="-3" dirty="0">
                <a:solidFill>
                  <a:srgbClr val="F1F1F1"/>
                </a:solidFill>
                <a:latin typeface="Calibri"/>
                <a:cs typeface="Calibri"/>
              </a:rPr>
              <a:t>Firewall</a:t>
            </a:r>
            <a:endParaRPr sz="1020">
              <a:latin typeface="Calibri"/>
              <a:cs typeface="Calibri"/>
            </a:endParaRPr>
          </a:p>
        </p:txBody>
      </p:sp>
      <p:sp>
        <p:nvSpPr>
          <p:cNvPr id="399" name="object 399"/>
          <p:cNvSpPr/>
          <p:nvPr/>
        </p:nvSpPr>
        <p:spPr>
          <a:xfrm>
            <a:off x="2622553" y="3636344"/>
            <a:ext cx="264959" cy="205920"/>
          </a:xfrm>
          <a:custGeom>
            <a:avLst/>
            <a:gdLst/>
            <a:ahLst/>
            <a:cxnLst/>
            <a:rect l="l" t="t" r="r" b="b"/>
            <a:pathLst>
              <a:path w="467360" h="363220">
                <a:moveTo>
                  <a:pt x="249047" y="0"/>
                </a:moveTo>
                <a:lnTo>
                  <a:pt x="199634" y="9020"/>
                </a:lnTo>
                <a:lnTo>
                  <a:pt x="157972" y="33877"/>
                </a:lnTo>
                <a:lnTo>
                  <a:pt x="127335" y="71258"/>
                </a:lnTo>
                <a:lnTo>
                  <a:pt x="110998" y="117856"/>
                </a:lnTo>
                <a:lnTo>
                  <a:pt x="67454" y="129829"/>
                </a:lnTo>
                <a:lnTo>
                  <a:pt x="32210" y="156114"/>
                </a:lnTo>
                <a:lnTo>
                  <a:pt x="8610" y="193401"/>
                </a:lnTo>
                <a:lnTo>
                  <a:pt x="0" y="238379"/>
                </a:lnTo>
                <a:lnTo>
                  <a:pt x="9419" y="286416"/>
                </a:lnTo>
                <a:lnTo>
                  <a:pt x="35067" y="325977"/>
                </a:lnTo>
                <a:lnTo>
                  <a:pt x="73026" y="352821"/>
                </a:lnTo>
                <a:lnTo>
                  <a:pt x="119380" y="362712"/>
                </a:lnTo>
                <a:lnTo>
                  <a:pt x="377063" y="362712"/>
                </a:lnTo>
                <a:lnTo>
                  <a:pt x="412101" y="354941"/>
                </a:lnTo>
                <a:lnTo>
                  <a:pt x="440769" y="333787"/>
                </a:lnTo>
                <a:lnTo>
                  <a:pt x="460126" y="302490"/>
                </a:lnTo>
                <a:lnTo>
                  <a:pt x="467233" y="264287"/>
                </a:lnTo>
                <a:lnTo>
                  <a:pt x="460990" y="228423"/>
                </a:lnTo>
                <a:lnTo>
                  <a:pt x="443864" y="198548"/>
                </a:lnTo>
                <a:lnTo>
                  <a:pt x="418262" y="177222"/>
                </a:lnTo>
                <a:lnTo>
                  <a:pt x="386588" y="167005"/>
                </a:lnTo>
                <a:lnTo>
                  <a:pt x="387627" y="160555"/>
                </a:lnTo>
                <a:lnTo>
                  <a:pt x="388429" y="153987"/>
                </a:lnTo>
                <a:lnTo>
                  <a:pt x="388945" y="147323"/>
                </a:lnTo>
                <a:lnTo>
                  <a:pt x="389128" y="140588"/>
                </a:lnTo>
                <a:lnTo>
                  <a:pt x="381984" y="96170"/>
                </a:lnTo>
                <a:lnTo>
                  <a:pt x="362094" y="57579"/>
                </a:lnTo>
                <a:lnTo>
                  <a:pt x="331767" y="27139"/>
                </a:lnTo>
                <a:lnTo>
                  <a:pt x="293315" y="7171"/>
                </a:lnTo>
                <a:lnTo>
                  <a:pt x="249047" y="0"/>
                </a:lnTo>
                <a:close/>
              </a:path>
            </a:pathLst>
          </a:custGeom>
          <a:solidFill>
            <a:srgbClr val="58B4D9"/>
          </a:solidFill>
        </p:spPr>
        <p:txBody>
          <a:bodyPr wrap="square" lIns="0" tIns="0" rIns="0" bIns="0" rtlCol="0"/>
          <a:lstStyle/>
          <a:p>
            <a:endParaRPr sz="1020"/>
          </a:p>
        </p:txBody>
      </p:sp>
      <p:sp>
        <p:nvSpPr>
          <p:cNvPr id="400" name="object 400"/>
          <p:cNvSpPr/>
          <p:nvPr/>
        </p:nvSpPr>
        <p:spPr>
          <a:xfrm>
            <a:off x="2555303" y="3768753"/>
            <a:ext cx="272880" cy="199655"/>
          </a:xfrm>
          <a:prstGeom prst="rect">
            <a:avLst/>
          </a:prstGeom>
          <a:blipFill>
            <a:blip r:embed="rId49" cstate="print"/>
            <a:stretch>
              <a:fillRect/>
            </a:stretch>
          </a:blipFill>
        </p:spPr>
        <p:txBody>
          <a:bodyPr wrap="square" lIns="0" tIns="0" rIns="0" bIns="0" rtlCol="0"/>
          <a:lstStyle/>
          <a:p>
            <a:endParaRPr sz="1020"/>
          </a:p>
        </p:txBody>
      </p:sp>
      <p:sp>
        <p:nvSpPr>
          <p:cNvPr id="401" name="object 401"/>
          <p:cNvSpPr txBox="1"/>
          <p:nvPr/>
        </p:nvSpPr>
        <p:spPr>
          <a:xfrm>
            <a:off x="4604638" y="4209177"/>
            <a:ext cx="833545" cy="194263"/>
          </a:xfrm>
          <a:prstGeom prst="rect">
            <a:avLst/>
          </a:prstGeom>
          <a:noFill/>
        </p:spPr>
        <p:txBody>
          <a:bodyPr vert="horz" wrap="square" lIns="0" tIns="360" rIns="0" bIns="0" rtlCol="0">
            <a:spAutoFit/>
          </a:bodyPr>
          <a:lstStyle/>
          <a:p>
            <a:pPr marL="47878" marR="41038" indent="2520" algn="ctr">
              <a:lnSpc>
                <a:spcPct val="105400"/>
              </a:lnSpc>
              <a:spcBef>
                <a:spcPts val="3"/>
              </a:spcBef>
            </a:pPr>
            <a:r>
              <a:rPr sz="600" spc="11" dirty="0">
                <a:latin typeface="Calibri"/>
                <a:cs typeface="Calibri"/>
              </a:rPr>
              <a:t>Azure  Security  Center</a:t>
            </a:r>
            <a:r>
              <a:rPr sz="600" spc="-14" dirty="0">
                <a:latin typeface="Calibri"/>
                <a:cs typeface="Calibri"/>
              </a:rPr>
              <a:t> </a:t>
            </a:r>
            <a:r>
              <a:rPr sz="600" dirty="0">
                <a:latin typeface="Calibri"/>
                <a:cs typeface="Calibri"/>
              </a:rPr>
              <a:t>Logs</a:t>
            </a:r>
          </a:p>
        </p:txBody>
      </p:sp>
      <p:sp>
        <p:nvSpPr>
          <p:cNvPr id="402" name="object 402"/>
          <p:cNvSpPr/>
          <p:nvPr/>
        </p:nvSpPr>
        <p:spPr>
          <a:xfrm>
            <a:off x="3311448" y="3286569"/>
            <a:ext cx="1053000" cy="885600"/>
          </a:xfrm>
          <a:prstGeom prst="rect">
            <a:avLst/>
          </a:prstGeom>
          <a:blipFill>
            <a:blip r:embed="rId50" cstate="print"/>
            <a:stretch>
              <a:fillRect/>
            </a:stretch>
          </a:blipFill>
        </p:spPr>
        <p:txBody>
          <a:bodyPr wrap="square" lIns="0" tIns="0" rIns="0" bIns="0" rtlCol="0"/>
          <a:lstStyle/>
          <a:p>
            <a:endParaRPr sz="1020"/>
          </a:p>
        </p:txBody>
      </p:sp>
      <p:sp>
        <p:nvSpPr>
          <p:cNvPr id="403" name="object 403"/>
          <p:cNvSpPr/>
          <p:nvPr/>
        </p:nvSpPr>
        <p:spPr>
          <a:xfrm>
            <a:off x="3332401" y="3310041"/>
            <a:ext cx="980639" cy="809712"/>
          </a:xfrm>
          <a:prstGeom prst="rect">
            <a:avLst/>
          </a:prstGeom>
          <a:blipFill>
            <a:blip r:embed="rId51" cstate="print"/>
            <a:stretch>
              <a:fillRect/>
            </a:stretch>
          </a:blipFill>
        </p:spPr>
        <p:txBody>
          <a:bodyPr wrap="square" lIns="0" tIns="0" rIns="0" bIns="0" rtlCol="0"/>
          <a:lstStyle/>
          <a:p>
            <a:endParaRPr sz="1020"/>
          </a:p>
        </p:txBody>
      </p:sp>
      <p:sp>
        <p:nvSpPr>
          <p:cNvPr id="404" name="object 404"/>
          <p:cNvSpPr txBox="1"/>
          <p:nvPr/>
        </p:nvSpPr>
        <p:spPr>
          <a:xfrm>
            <a:off x="3433272" y="3386109"/>
            <a:ext cx="783000" cy="164236"/>
          </a:xfrm>
          <a:prstGeom prst="rect">
            <a:avLst/>
          </a:prstGeom>
        </p:spPr>
        <p:txBody>
          <a:bodyPr vert="horz" wrap="square" lIns="0" tIns="7200" rIns="0" bIns="0" rtlCol="0">
            <a:spAutoFit/>
          </a:bodyPr>
          <a:lstStyle/>
          <a:p>
            <a:pPr marL="7200">
              <a:spcBef>
                <a:spcPts val="57"/>
              </a:spcBef>
            </a:pPr>
            <a:r>
              <a:rPr sz="1020" spc="-6" dirty="0">
                <a:solidFill>
                  <a:srgbClr val="F1F1F1"/>
                </a:solidFill>
                <a:latin typeface="Calibri"/>
                <a:cs typeface="Calibri"/>
              </a:rPr>
              <a:t>Azure</a:t>
            </a:r>
            <a:r>
              <a:rPr sz="1020" spc="-3" dirty="0">
                <a:solidFill>
                  <a:srgbClr val="F1F1F1"/>
                </a:solidFill>
                <a:latin typeface="Calibri"/>
                <a:cs typeface="Calibri"/>
              </a:rPr>
              <a:t> Monitor</a:t>
            </a:r>
            <a:endParaRPr sz="1020">
              <a:latin typeface="Calibri"/>
              <a:cs typeface="Calibri"/>
            </a:endParaRPr>
          </a:p>
        </p:txBody>
      </p:sp>
      <p:sp>
        <p:nvSpPr>
          <p:cNvPr id="405" name="object 405"/>
          <p:cNvSpPr/>
          <p:nvPr/>
        </p:nvSpPr>
        <p:spPr>
          <a:xfrm>
            <a:off x="3631023" y="3639513"/>
            <a:ext cx="251640" cy="252359"/>
          </a:xfrm>
          <a:custGeom>
            <a:avLst/>
            <a:gdLst/>
            <a:ahLst/>
            <a:cxnLst/>
            <a:rect l="l" t="t" r="r" b="b"/>
            <a:pathLst>
              <a:path w="443864" h="445135">
                <a:moveTo>
                  <a:pt x="222308" y="0"/>
                </a:moveTo>
                <a:lnTo>
                  <a:pt x="214307" y="0"/>
                </a:lnTo>
                <a:lnTo>
                  <a:pt x="206306" y="508"/>
                </a:lnTo>
                <a:lnTo>
                  <a:pt x="154238" y="10494"/>
                </a:lnTo>
                <a:lnTo>
                  <a:pt x="114003" y="27797"/>
                </a:lnTo>
                <a:lnTo>
                  <a:pt x="78522" y="52196"/>
                </a:lnTo>
                <a:lnTo>
                  <a:pt x="48588" y="82708"/>
                </a:lnTo>
                <a:lnTo>
                  <a:pt x="24994" y="118353"/>
                </a:lnTo>
                <a:lnTo>
                  <a:pt x="8534" y="158146"/>
                </a:lnTo>
                <a:lnTo>
                  <a:pt x="0" y="201107"/>
                </a:lnTo>
                <a:lnTo>
                  <a:pt x="185" y="246253"/>
                </a:lnTo>
                <a:lnTo>
                  <a:pt x="9373" y="290411"/>
                </a:lnTo>
                <a:lnTo>
                  <a:pt x="26657" y="330628"/>
                </a:lnTo>
                <a:lnTo>
                  <a:pt x="51049" y="366107"/>
                </a:lnTo>
                <a:lnTo>
                  <a:pt x="81561" y="396049"/>
                </a:lnTo>
                <a:lnTo>
                  <a:pt x="117204" y="419657"/>
                </a:lnTo>
                <a:lnTo>
                  <a:pt x="156991" y="436133"/>
                </a:lnTo>
                <a:lnTo>
                  <a:pt x="199932" y="444680"/>
                </a:lnTo>
                <a:lnTo>
                  <a:pt x="245041" y="444500"/>
                </a:lnTo>
                <a:lnTo>
                  <a:pt x="289236" y="435275"/>
                </a:lnTo>
                <a:lnTo>
                  <a:pt x="329470" y="417972"/>
                </a:lnTo>
                <a:lnTo>
                  <a:pt x="364951" y="393573"/>
                </a:lnTo>
                <a:lnTo>
                  <a:pt x="394885" y="363061"/>
                </a:lnTo>
                <a:lnTo>
                  <a:pt x="418479" y="327416"/>
                </a:lnTo>
                <a:lnTo>
                  <a:pt x="434940" y="287623"/>
                </a:lnTo>
                <a:lnTo>
                  <a:pt x="443474" y="244662"/>
                </a:lnTo>
                <a:lnTo>
                  <a:pt x="443288" y="199517"/>
                </a:lnTo>
                <a:lnTo>
                  <a:pt x="434277" y="156063"/>
                </a:lnTo>
                <a:lnTo>
                  <a:pt x="417015" y="115633"/>
                </a:lnTo>
                <a:lnTo>
                  <a:pt x="392157" y="79394"/>
                </a:lnTo>
                <a:lnTo>
                  <a:pt x="360357" y="48513"/>
                </a:lnTo>
                <a:lnTo>
                  <a:pt x="295476" y="12398"/>
                </a:lnTo>
                <a:lnTo>
                  <a:pt x="222308" y="0"/>
                </a:lnTo>
                <a:close/>
              </a:path>
            </a:pathLst>
          </a:custGeom>
          <a:solidFill>
            <a:srgbClr val="FFFFFF"/>
          </a:solidFill>
        </p:spPr>
        <p:txBody>
          <a:bodyPr wrap="square" lIns="0" tIns="0" rIns="0" bIns="0" rtlCol="0"/>
          <a:lstStyle/>
          <a:p>
            <a:endParaRPr sz="1020"/>
          </a:p>
        </p:txBody>
      </p:sp>
      <p:sp>
        <p:nvSpPr>
          <p:cNvPr id="406" name="object 406"/>
          <p:cNvSpPr/>
          <p:nvPr/>
        </p:nvSpPr>
        <p:spPr>
          <a:xfrm>
            <a:off x="3656040" y="3664065"/>
            <a:ext cx="159551" cy="176183"/>
          </a:xfrm>
          <a:prstGeom prst="rect">
            <a:avLst/>
          </a:prstGeom>
          <a:blipFill>
            <a:blip r:embed="rId52" cstate="print"/>
            <a:stretch>
              <a:fillRect/>
            </a:stretch>
          </a:blipFill>
        </p:spPr>
        <p:txBody>
          <a:bodyPr wrap="square" lIns="0" tIns="0" rIns="0" bIns="0" rtlCol="0"/>
          <a:lstStyle/>
          <a:p>
            <a:endParaRPr sz="1020"/>
          </a:p>
        </p:txBody>
      </p:sp>
      <p:sp>
        <p:nvSpPr>
          <p:cNvPr id="407" name="object 407"/>
          <p:cNvSpPr/>
          <p:nvPr/>
        </p:nvSpPr>
        <p:spPr>
          <a:xfrm>
            <a:off x="3692400" y="3634041"/>
            <a:ext cx="216720" cy="283680"/>
          </a:xfrm>
          <a:custGeom>
            <a:avLst/>
            <a:gdLst/>
            <a:ahLst/>
            <a:cxnLst/>
            <a:rect l="l" t="t" r="r" b="b"/>
            <a:pathLst>
              <a:path w="382270" h="500379">
                <a:moveTo>
                  <a:pt x="21462" y="435101"/>
                </a:moveTo>
                <a:lnTo>
                  <a:pt x="0" y="475488"/>
                </a:lnTo>
                <a:lnTo>
                  <a:pt x="45556" y="491984"/>
                </a:lnTo>
                <a:lnTo>
                  <a:pt x="91979" y="499892"/>
                </a:lnTo>
                <a:lnTo>
                  <a:pt x="138260" y="499580"/>
                </a:lnTo>
                <a:lnTo>
                  <a:pt x="183394" y="491416"/>
                </a:lnTo>
                <a:lnTo>
                  <a:pt x="226373" y="475768"/>
                </a:lnTo>
                <a:lnTo>
                  <a:pt x="262518" y="455104"/>
                </a:lnTo>
                <a:lnTo>
                  <a:pt x="107170" y="455104"/>
                </a:lnTo>
                <a:lnTo>
                  <a:pt x="77835" y="452278"/>
                </a:lnTo>
                <a:lnTo>
                  <a:pt x="49143" y="445595"/>
                </a:lnTo>
                <a:lnTo>
                  <a:pt x="21462" y="435101"/>
                </a:lnTo>
                <a:close/>
              </a:path>
              <a:path w="382270" h="500379">
                <a:moveTo>
                  <a:pt x="247522" y="0"/>
                </a:moveTo>
                <a:lnTo>
                  <a:pt x="226059" y="40639"/>
                </a:lnTo>
                <a:lnTo>
                  <a:pt x="232673" y="44664"/>
                </a:lnTo>
                <a:lnTo>
                  <a:pt x="239156" y="48926"/>
                </a:lnTo>
                <a:lnTo>
                  <a:pt x="283947" y="89603"/>
                </a:lnTo>
                <a:lnTo>
                  <a:pt x="308639" y="125739"/>
                </a:lnTo>
                <a:lnTo>
                  <a:pt x="325518" y="165320"/>
                </a:lnTo>
                <a:lnTo>
                  <a:pt x="334438" y="207089"/>
                </a:lnTo>
                <a:lnTo>
                  <a:pt x="335256" y="249793"/>
                </a:lnTo>
                <a:lnTo>
                  <a:pt x="327828" y="292177"/>
                </a:lnTo>
                <a:lnTo>
                  <a:pt x="312009" y="332986"/>
                </a:lnTo>
                <a:lnTo>
                  <a:pt x="287654" y="370967"/>
                </a:lnTo>
                <a:lnTo>
                  <a:pt x="256776" y="402768"/>
                </a:lnTo>
                <a:lnTo>
                  <a:pt x="220551" y="427640"/>
                </a:lnTo>
                <a:lnTo>
                  <a:pt x="180159" y="444940"/>
                </a:lnTo>
                <a:lnTo>
                  <a:pt x="136778" y="454025"/>
                </a:lnTo>
                <a:lnTo>
                  <a:pt x="107170" y="455104"/>
                </a:lnTo>
                <a:lnTo>
                  <a:pt x="262518" y="455104"/>
                </a:lnTo>
                <a:lnTo>
                  <a:pt x="301842" y="423491"/>
                </a:lnTo>
                <a:lnTo>
                  <a:pt x="332319" y="387599"/>
                </a:lnTo>
                <a:lnTo>
                  <a:pt x="356615" y="345694"/>
                </a:lnTo>
                <a:lnTo>
                  <a:pt x="378110" y="276637"/>
                </a:lnTo>
                <a:lnTo>
                  <a:pt x="381690" y="240645"/>
                </a:lnTo>
                <a:lnTo>
                  <a:pt x="380364" y="204343"/>
                </a:lnTo>
                <a:lnTo>
                  <a:pt x="369486" y="152157"/>
                </a:lnTo>
                <a:lnTo>
                  <a:pt x="348773" y="103568"/>
                </a:lnTo>
                <a:lnTo>
                  <a:pt x="318964" y="59932"/>
                </a:lnTo>
                <a:lnTo>
                  <a:pt x="280796" y="22606"/>
                </a:lnTo>
                <a:lnTo>
                  <a:pt x="256186" y="5193"/>
                </a:lnTo>
                <a:lnTo>
                  <a:pt x="247522" y="0"/>
                </a:lnTo>
                <a:close/>
              </a:path>
            </a:pathLst>
          </a:custGeom>
          <a:solidFill>
            <a:srgbClr val="9FA0A1"/>
          </a:solidFill>
        </p:spPr>
        <p:txBody>
          <a:bodyPr wrap="square" lIns="0" tIns="0" rIns="0" bIns="0" rtlCol="0"/>
          <a:lstStyle/>
          <a:p>
            <a:endParaRPr sz="1020"/>
          </a:p>
        </p:txBody>
      </p:sp>
      <p:sp>
        <p:nvSpPr>
          <p:cNvPr id="408" name="object 408"/>
          <p:cNvSpPr/>
          <p:nvPr/>
        </p:nvSpPr>
        <p:spPr>
          <a:xfrm>
            <a:off x="3604411" y="3613491"/>
            <a:ext cx="228960" cy="290159"/>
          </a:xfrm>
          <a:custGeom>
            <a:avLst/>
            <a:gdLst/>
            <a:ahLst/>
            <a:cxnLst/>
            <a:rect l="l" t="t" r="r" b="b"/>
            <a:pathLst>
              <a:path w="403860" h="511810">
                <a:moveTo>
                  <a:pt x="266510" y="0"/>
                </a:moveTo>
                <a:lnTo>
                  <a:pt x="220084" y="4481"/>
                </a:lnTo>
                <a:lnTo>
                  <a:pt x="175127" y="16911"/>
                </a:lnTo>
                <a:lnTo>
                  <a:pt x="132741" y="37087"/>
                </a:lnTo>
                <a:lnTo>
                  <a:pt x="94025" y="64808"/>
                </a:lnTo>
                <a:lnTo>
                  <a:pt x="60079" y="99874"/>
                </a:lnTo>
                <a:lnTo>
                  <a:pt x="33043" y="139876"/>
                </a:lnTo>
                <a:lnTo>
                  <a:pt x="14091" y="182805"/>
                </a:lnTo>
                <a:lnTo>
                  <a:pt x="3113" y="227599"/>
                </a:lnTo>
                <a:lnTo>
                  <a:pt x="0" y="273195"/>
                </a:lnTo>
                <a:lnTo>
                  <a:pt x="4641" y="318532"/>
                </a:lnTo>
                <a:lnTo>
                  <a:pt x="16928" y="362548"/>
                </a:lnTo>
                <a:lnTo>
                  <a:pt x="36750" y="404181"/>
                </a:lnTo>
                <a:lnTo>
                  <a:pt x="63997" y="442368"/>
                </a:lnTo>
                <a:lnTo>
                  <a:pt x="98560" y="476048"/>
                </a:lnTo>
                <a:lnTo>
                  <a:pt x="140619" y="504195"/>
                </a:lnTo>
                <a:lnTo>
                  <a:pt x="155710" y="511735"/>
                </a:lnTo>
                <a:lnTo>
                  <a:pt x="177173" y="471222"/>
                </a:lnTo>
                <a:lnTo>
                  <a:pt x="164491" y="465031"/>
                </a:lnTo>
                <a:lnTo>
                  <a:pt x="152202" y="458078"/>
                </a:lnTo>
                <a:lnTo>
                  <a:pt x="96976" y="410187"/>
                </a:lnTo>
                <a:lnTo>
                  <a:pt x="72599" y="373843"/>
                </a:lnTo>
                <a:lnTo>
                  <a:pt x="56047" y="334115"/>
                </a:lnTo>
                <a:lnTo>
                  <a:pt x="47459" y="292263"/>
                </a:lnTo>
                <a:lnTo>
                  <a:pt x="46973" y="249549"/>
                </a:lnTo>
                <a:lnTo>
                  <a:pt x="54728" y="207231"/>
                </a:lnTo>
                <a:lnTo>
                  <a:pt x="70861" y="166571"/>
                </a:lnTo>
                <a:lnTo>
                  <a:pt x="95512" y="128830"/>
                </a:lnTo>
                <a:lnTo>
                  <a:pt x="128272" y="95888"/>
                </a:lnTo>
                <a:lnTo>
                  <a:pt x="166079" y="71035"/>
                </a:lnTo>
                <a:lnTo>
                  <a:pt x="207543" y="54522"/>
                </a:lnTo>
                <a:lnTo>
                  <a:pt x="251273" y="46600"/>
                </a:lnTo>
                <a:lnTo>
                  <a:pt x="398147" y="46600"/>
                </a:lnTo>
                <a:lnTo>
                  <a:pt x="403614" y="36247"/>
                </a:lnTo>
                <a:lnTo>
                  <a:pt x="359375" y="15682"/>
                </a:lnTo>
                <a:lnTo>
                  <a:pt x="313307" y="3666"/>
                </a:lnTo>
                <a:lnTo>
                  <a:pt x="266510" y="0"/>
                </a:lnTo>
                <a:close/>
              </a:path>
              <a:path w="403860" h="511810">
                <a:moveTo>
                  <a:pt x="398147" y="46600"/>
                </a:moveTo>
                <a:lnTo>
                  <a:pt x="251273" y="46600"/>
                </a:lnTo>
                <a:lnTo>
                  <a:pt x="295878" y="47519"/>
                </a:lnTo>
                <a:lnTo>
                  <a:pt x="339968" y="57531"/>
                </a:lnTo>
                <a:lnTo>
                  <a:pt x="382151" y="76887"/>
                </a:lnTo>
                <a:lnTo>
                  <a:pt x="398147" y="46600"/>
                </a:lnTo>
                <a:close/>
              </a:path>
            </a:pathLst>
          </a:custGeom>
          <a:solidFill>
            <a:srgbClr val="9FA0A1"/>
          </a:solidFill>
        </p:spPr>
        <p:txBody>
          <a:bodyPr wrap="square" lIns="0" tIns="0" rIns="0" bIns="0" rtlCol="0"/>
          <a:lstStyle/>
          <a:p>
            <a:endParaRPr sz="1020"/>
          </a:p>
        </p:txBody>
      </p:sp>
      <p:sp>
        <p:nvSpPr>
          <p:cNvPr id="409" name="object 409"/>
          <p:cNvSpPr/>
          <p:nvPr/>
        </p:nvSpPr>
        <p:spPr>
          <a:xfrm>
            <a:off x="3604411" y="3613491"/>
            <a:ext cx="228960" cy="290159"/>
          </a:xfrm>
          <a:custGeom>
            <a:avLst/>
            <a:gdLst/>
            <a:ahLst/>
            <a:cxnLst/>
            <a:rect l="l" t="t" r="r" b="b"/>
            <a:pathLst>
              <a:path w="403860" h="511810">
                <a:moveTo>
                  <a:pt x="266510" y="0"/>
                </a:moveTo>
                <a:lnTo>
                  <a:pt x="220084" y="4481"/>
                </a:lnTo>
                <a:lnTo>
                  <a:pt x="175127" y="16911"/>
                </a:lnTo>
                <a:lnTo>
                  <a:pt x="132741" y="37087"/>
                </a:lnTo>
                <a:lnTo>
                  <a:pt x="94025" y="64808"/>
                </a:lnTo>
                <a:lnTo>
                  <a:pt x="60079" y="99874"/>
                </a:lnTo>
                <a:lnTo>
                  <a:pt x="33043" y="139876"/>
                </a:lnTo>
                <a:lnTo>
                  <a:pt x="14091" y="182805"/>
                </a:lnTo>
                <a:lnTo>
                  <a:pt x="3113" y="227599"/>
                </a:lnTo>
                <a:lnTo>
                  <a:pt x="0" y="273195"/>
                </a:lnTo>
                <a:lnTo>
                  <a:pt x="4641" y="318532"/>
                </a:lnTo>
                <a:lnTo>
                  <a:pt x="16928" y="362548"/>
                </a:lnTo>
                <a:lnTo>
                  <a:pt x="36750" y="404181"/>
                </a:lnTo>
                <a:lnTo>
                  <a:pt x="63997" y="442368"/>
                </a:lnTo>
                <a:lnTo>
                  <a:pt x="98560" y="476048"/>
                </a:lnTo>
                <a:lnTo>
                  <a:pt x="140619" y="504195"/>
                </a:lnTo>
                <a:lnTo>
                  <a:pt x="155710" y="511735"/>
                </a:lnTo>
                <a:lnTo>
                  <a:pt x="177173" y="471222"/>
                </a:lnTo>
                <a:lnTo>
                  <a:pt x="164491" y="465031"/>
                </a:lnTo>
                <a:lnTo>
                  <a:pt x="152202" y="458078"/>
                </a:lnTo>
                <a:lnTo>
                  <a:pt x="96976" y="410187"/>
                </a:lnTo>
                <a:lnTo>
                  <a:pt x="72599" y="373843"/>
                </a:lnTo>
                <a:lnTo>
                  <a:pt x="56047" y="334115"/>
                </a:lnTo>
                <a:lnTo>
                  <a:pt x="47459" y="292263"/>
                </a:lnTo>
                <a:lnTo>
                  <a:pt x="46973" y="249549"/>
                </a:lnTo>
                <a:lnTo>
                  <a:pt x="54728" y="207231"/>
                </a:lnTo>
                <a:lnTo>
                  <a:pt x="70861" y="166571"/>
                </a:lnTo>
                <a:lnTo>
                  <a:pt x="95512" y="128830"/>
                </a:lnTo>
                <a:lnTo>
                  <a:pt x="128272" y="95888"/>
                </a:lnTo>
                <a:lnTo>
                  <a:pt x="166079" y="71035"/>
                </a:lnTo>
                <a:lnTo>
                  <a:pt x="207543" y="54522"/>
                </a:lnTo>
                <a:lnTo>
                  <a:pt x="251273" y="46600"/>
                </a:lnTo>
                <a:lnTo>
                  <a:pt x="398147" y="46600"/>
                </a:lnTo>
                <a:lnTo>
                  <a:pt x="403614" y="36247"/>
                </a:lnTo>
                <a:lnTo>
                  <a:pt x="359375" y="15682"/>
                </a:lnTo>
                <a:lnTo>
                  <a:pt x="313307" y="3666"/>
                </a:lnTo>
                <a:lnTo>
                  <a:pt x="266510" y="0"/>
                </a:lnTo>
                <a:close/>
              </a:path>
              <a:path w="403860" h="511810">
                <a:moveTo>
                  <a:pt x="398147" y="46600"/>
                </a:moveTo>
                <a:lnTo>
                  <a:pt x="251273" y="46600"/>
                </a:lnTo>
                <a:lnTo>
                  <a:pt x="295878" y="47519"/>
                </a:lnTo>
                <a:lnTo>
                  <a:pt x="339968" y="57531"/>
                </a:lnTo>
                <a:lnTo>
                  <a:pt x="382151" y="76887"/>
                </a:lnTo>
                <a:lnTo>
                  <a:pt x="398147" y="46600"/>
                </a:lnTo>
                <a:close/>
              </a:path>
            </a:pathLst>
          </a:custGeom>
          <a:solidFill>
            <a:srgbClr val="FFFFFF">
              <a:alpha val="19999"/>
            </a:srgbClr>
          </a:solidFill>
        </p:spPr>
        <p:txBody>
          <a:bodyPr wrap="square" lIns="0" tIns="0" rIns="0" bIns="0" rtlCol="0"/>
          <a:lstStyle/>
          <a:p>
            <a:endParaRPr sz="1020"/>
          </a:p>
        </p:txBody>
      </p:sp>
      <p:sp>
        <p:nvSpPr>
          <p:cNvPr id="410" name="object 410"/>
          <p:cNvSpPr/>
          <p:nvPr/>
        </p:nvSpPr>
        <p:spPr>
          <a:xfrm>
            <a:off x="3739740" y="3690633"/>
            <a:ext cx="135036" cy="92520"/>
          </a:xfrm>
          <a:prstGeom prst="rect">
            <a:avLst/>
          </a:prstGeom>
          <a:blipFill>
            <a:blip r:embed="rId53" cstate="print"/>
            <a:stretch>
              <a:fillRect/>
            </a:stretch>
          </a:blipFill>
        </p:spPr>
        <p:txBody>
          <a:bodyPr wrap="square" lIns="0" tIns="0" rIns="0" bIns="0" rtlCol="0"/>
          <a:lstStyle/>
          <a:p>
            <a:endParaRPr sz="1020"/>
          </a:p>
        </p:txBody>
      </p:sp>
      <p:sp>
        <p:nvSpPr>
          <p:cNvPr id="411" name="object 411"/>
          <p:cNvSpPr/>
          <p:nvPr/>
        </p:nvSpPr>
        <p:spPr>
          <a:xfrm>
            <a:off x="4536743" y="4208960"/>
            <a:ext cx="0" cy="259920"/>
          </a:xfrm>
          <a:custGeom>
            <a:avLst/>
            <a:gdLst/>
            <a:ahLst/>
            <a:cxnLst/>
            <a:rect l="l" t="t" r="r" b="b"/>
            <a:pathLst>
              <a:path h="458470">
                <a:moveTo>
                  <a:pt x="0" y="0"/>
                </a:moveTo>
                <a:lnTo>
                  <a:pt x="0" y="458342"/>
                </a:lnTo>
              </a:path>
            </a:pathLst>
          </a:custGeom>
          <a:ln w="12700">
            <a:solidFill>
              <a:srgbClr val="156092"/>
            </a:solidFill>
          </a:ln>
        </p:spPr>
        <p:txBody>
          <a:bodyPr wrap="square" lIns="0" tIns="0" rIns="0" bIns="0" rtlCol="0"/>
          <a:lstStyle/>
          <a:p>
            <a:endParaRPr sz="1020"/>
          </a:p>
        </p:txBody>
      </p:sp>
      <p:sp>
        <p:nvSpPr>
          <p:cNvPr id="412" name="object 412"/>
          <p:cNvSpPr/>
          <p:nvPr/>
        </p:nvSpPr>
        <p:spPr>
          <a:xfrm>
            <a:off x="4511400" y="4462473"/>
            <a:ext cx="50760" cy="50760"/>
          </a:xfrm>
          <a:custGeom>
            <a:avLst/>
            <a:gdLst/>
            <a:ahLst/>
            <a:cxnLst/>
            <a:rect l="l" t="t" r="r" b="b"/>
            <a:pathLst>
              <a:path w="89535" h="89534">
                <a:moveTo>
                  <a:pt x="89407" y="0"/>
                </a:moveTo>
                <a:lnTo>
                  <a:pt x="0" y="0"/>
                </a:lnTo>
                <a:lnTo>
                  <a:pt x="44703" y="89408"/>
                </a:lnTo>
                <a:lnTo>
                  <a:pt x="89407" y="0"/>
                </a:lnTo>
                <a:close/>
              </a:path>
            </a:pathLst>
          </a:custGeom>
          <a:solidFill>
            <a:srgbClr val="156092"/>
          </a:solidFill>
        </p:spPr>
        <p:txBody>
          <a:bodyPr wrap="square" lIns="0" tIns="0" rIns="0" bIns="0" rtlCol="0"/>
          <a:lstStyle/>
          <a:p>
            <a:endParaRPr sz="1020"/>
          </a:p>
        </p:txBody>
      </p:sp>
      <p:sp>
        <p:nvSpPr>
          <p:cNvPr id="413" name="object 413"/>
          <p:cNvSpPr/>
          <p:nvPr/>
        </p:nvSpPr>
        <p:spPr>
          <a:xfrm>
            <a:off x="8341112" y="5505546"/>
            <a:ext cx="150480" cy="128879"/>
          </a:xfrm>
          <a:custGeom>
            <a:avLst/>
            <a:gdLst/>
            <a:ahLst/>
            <a:cxnLst/>
            <a:rect l="l" t="t" r="r" b="b"/>
            <a:pathLst>
              <a:path w="265430" h="227329">
                <a:moveTo>
                  <a:pt x="132197" y="0"/>
                </a:moveTo>
                <a:lnTo>
                  <a:pt x="58997" y="101457"/>
                </a:lnTo>
                <a:lnTo>
                  <a:pt x="3371" y="197596"/>
                </a:lnTo>
                <a:lnTo>
                  <a:pt x="0" y="208595"/>
                </a:lnTo>
                <a:lnTo>
                  <a:pt x="2593" y="218058"/>
                </a:lnTo>
                <a:lnTo>
                  <a:pt x="10211" y="224688"/>
                </a:lnTo>
                <a:lnTo>
                  <a:pt x="21913" y="227187"/>
                </a:lnTo>
                <a:lnTo>
                  <a:pt x="243147" y="227187"/>
                </a:lnTo>
                <a:lnTo>
                  <a:pt x="255135" y="224331"/>
                </a:lnTo>
                <a:lnTo>
                  <a:pt x="262753" y="217582"/>
                </a:lnTo>
                <a:lnTo>
                  <a:pt x="265203" y="208238"/>
                </a:lnTo>
                <a:lnTo>
                  <a:pt x="261689" y="197596"/>
                </a:lnTo>
                <a:lnTo>
                  <a:pt x="259585" y="194167"/>
                </a:lnTo>
                <a:lnTo>
                  <a:pt x="122243" y="194167"/>
                </a:lnTo>
                <a:lnTo>
                  <a:pt x="115385" y="186674"/>
                </a:lnTo>
                <a:lnTo>
                  <a:pt x="115385" y="166735"/>
                </a:lnTo>
                <a:lnTo>
                  <a:pt x="122243" y="159877"/>
                </a:lnTo>
                <a:lnTo>
                  <a:pt x="238550" y="159877"/>
                </a:lnTo>
                <a:lnTo>
                  <a:pt x="229279" y="144764"/>
                </a:lnTo>
                <a:lnTo>
                  <a:pt x="122243" y="144764"/>
                </a:lnTo>
                <a:lnTo>
                  <a:pt x="118052" y="64373"/>
                </a:lnTo>
                <a:lnTo>
                  <a:pt x="180943" y="64373"/>
                </a:lnTo>
                <a:lnTo>
                  <a:pt x="149675" y="11414"/>
                </a:lnTo>
                <a:lnTo>
                  <a:pt x="141716" y="2903"/>
                </a:lnTo>
                <a:lnTo>
                  <a:pt x="132197" y="0"/>
                </a:lnTo>
                <a:close/>
              </a:path>
              <a:path w="265430" h="227329">
                <a:moveTo>
                  <a:pt x="238550" y="159877"/>
                </a:moveTo>
                <a:lnTo>
                  <a:pt x="142817" y="159877"/>
                </a:lnTo>
                <a:lnTo>
                  <a:pt x="149040" y="166735"/>
                </a:lnTo>
                <a:lnTo>
                  <a:pt x="149675" y="177022"/>
                </a:lnTo>
                <a:lnTo>
                  <a:pt x="149675" y="186674"/>
                </a:lnTo>
                <a:lnTo>
                  <a:pt x="142817" y="194167"/>
                </a:lnTo>
                <a:lnTo>
                  <a:pt x="259585" y="194167"/>
                </a:lnTo>
                <a:lnTo>
                  <a:pt x="238550" y="159877"/>
                </a:lnTo>
                <a:close/>
              </a:path>
              <a:path w="265430" h="227329">
                <a:moveTo>
                  <a:pt x="180943" y="64373"/>
                </a:moveTo>
                <a:lnTo>
                  <a:pt x="147643" y="64373"/>
                </a:lnTo>
                <a:lnTo>
                  <a:pt x="143579" y="144764"/>
                </a:lnTo>
                <a:lnTo>
                  <a:pt x="229279" y="144764"/>
                </a:lnTo>
                <a:lnTo>
                  <a:pt x="206063" y="106918"/>
                </a:lnTo>
                <a:lnTo>
                  <a:pt x="180943" y="64373"/>
                </a:lnTo>
                <a:close/>
              </a:path>
            </a:pathLst>
          </a:custGeom>
          <a:solidFill>
            <a:srgbClr val="C00000"/>
          </a:solidFill>
        </p:spPr>
        <p:txBody>
          <a:bodyPr wrap="square" lIns="0" tIns="0" rIns="0" bIns="0" rtlCol="0"/>
          <a:lstStyle/>
          <a:p>
            <a:endParaRPr sz="1020"/>
          </a:p>
        </p:txBody>
      </p:sp>
      <p:sp>
        <p:nvSpPr>
          <p:cNvPr id="414" name="object 414"/>
          <p:cNvSpPr txBox="1"/>
          <p:nvPr/>
        </p:nvSpPr>
        <p:spPr>
          <a:xfrm>
            <a:off x="7811483" y="5718715"/>
            <a:ext cx="671301" cy="155448"/>
          </a:xfrm>
          <a:prstGeom prst="rect">
            <a:avLst/>
          </a:prstGeom>
          <a:noFill/>
        </p:spPr>
        <p:txBody>
          <a:bodyPr vert="horz" wrap="square" lIns="0" tIns="29519" rIns="0" bIns="0" rtlCol="0">
            <a:spAutoFit/>
          </a:bodyPr>
          <a:lstStyle/>
          <a:p>
            <a:pPr marL="56157">
              <a:spcBef>
                <a:spcPts val="232"/>
              </a:spcBef>
            </a:pPr>
            <a:r>
              <a:rPr sz="539" spc="11" dirty="0">
                <a:latin typeface="Calibri"/>
                <a:cs typeface="Calibri"/>
              </a:rPr>
              <a:t>ASC</a:t>
            </a:r>
            <a:r>
              <a:rPr sz="539" spc="-3" dirty="0">
                <a:latin typeface="Calibri"/>
                <a:cs typeface="Calibri"/>
              </a:rPr>
              <a:t> </a:t>
            </a:r>
            <a:r>
              <a:rPr sz="539" spc="3" dirty="0">
                <a:latin typeface="Calibri"/>
                <a:cs typeface="Calibri"/>
              </a:rPr>
              <a:t>Alerts</a:t>
            </a:r>
            <a:endParaRPr sz="539" dirty="0">
              <a:latin typeface="Calibri"/>
              <a:cs typeface="Calibri"/>
            </a:endParaRPr>
          </a:p>
        </p:txBody>
      </p:sp>
      <p:grpSp>
        <p:nvGrpSpPr>
          <p:cNvPr id="585" name="Group 584"/>
          <p:cNvGrpSpPr/>
          <p:nvPr/>
        </p:nvGrpSpPr>
        <p:grpSpPr>
          <a:xfrm>
            <a:off x="3822720" y="4119753"/>
            <a:ext cx="5231134" cy="1588608"/>
            <a:chOff x="4197072" y="3867984"/>
            <a:chExt cx="5231134" cy="1588608"/>
          </a:xfrm>
        </p:grpSpPr>
        <p:sp>
          <p:nvSpPr>
            <p:cNvPr id="415" name="object 415"/>
            <p:cNvSpPr/>
            <p:nvPr/>
          </p:nvSpPr>
          <p:spPr>
            <a:xfrm>
              <a:off x="4197072" y="3867984"/>
              <a:ext cx="5200740" cy="1563480"/>
            </a:xfrm>
            <a:custGeom>
              <a:avLst/>
              <a:gdLst/>
              <a:ahLst/>
              <a:cxnLst/>
              <a:rect l="l" t="t" r="r" b="b"/>
              <a:pathLst>
                <a:path w="8672194" h="2757804">
                  <a:moveTo>
                    <a:pt x="0" y="0"/>
                  </a:moveTo>
                  <a:lnTo>
                    <a:pt x="0" y="2757297"/>
                  </a:lnTo>
                  <a:lnTo>
                    <a:pt x="8671941" y="2757297"/>
                  </a:lnTo>
                </a:path>
              </a:pathLst>
            </a:custGeom>
            <a:ln w="12700">
              <a:solidFill>
                <a:srgbClr val="156092"/>
              </a:solidFill>
            </a:ln>
          </p:spPr>
          <p:txBody>
            <a:bodyPr wrap="square" lIns="0" tIns="0" rIns="0" bIns="0" rtlCol="0"/>
            <a:lstStyle/>
            <a:p>
              <a:endParaRPr sz="1020"/>
            </a:p>
          </p:txBody>
        </p:sp>
        <p:sp>
          <p:nvSpPr>
            <p:cNvPr id="416" name="object 416"/>
            <p:cNvSpPr/>
            <p:nvPr/>
          </p:nvSpPr>
          <p:spPr>
            <a:xfrm>
              <a:off x="9377446" y="5405832"/>
              <a:ext cx="50760" cy="50760"/>
            </a:xfrm>
            <a:custGeom>
              <a:avLst/>
              <a:gdLst/>
              <a:ahLst/>
              <a:cxnLst/>
              <a:rect l="l" t="t" r="r" b="b"/>
              <a:pathLst>
                <a:path w="89534" h="89534">
                  <a:moveTo>
                    <a:pt x="0" y="0"/>
                  </a:moveTo>
                  <a:lnTo>
                    <a:pt x="0" y="89408"/>
                  </a:lnTo>
                  <a:lnTo>
                    <a:pt x="89407" y="44704"/>
                  </a:lnTo>
                  <a:lnTo>
                    <a:pt x="0" y="0"/>
                  </a:lnTo>
                  <a:close/>
                </a:path>
              </a:pathLst>
            </a:custGeom>
            <a:solidFill>
              <a:srgbClr val="156092"/>
            </a:solidFill>
          </p:spPr>
          <p:txBody>
            <a:bodyPr wrap="square" lIns="0" tIns="0" rIns="0" bIns="0" rtlCol="0"/>
            <a:lstStyle/>
            <a:p>
              <a:endParaRPr sz="1020"/>
            </a:p>
          </p:txBody>
        </p:sp>
      </p:grpSp>
      <p:grpSp>
        <p:nvGrpSpPr>
          <p:cNvPr id="583" name="Group 582"/>
          <p:cNvGrpSpPr/>
          <p:nvPr/>
        </p:nvGrpSpPr>
        <p:grpSpPr>
          <a:xfrm>
            <a:off x="7415653" y="3823616"/>
            <a:ext cx="1603411" cy="66025"/>
            <a:chOff x="7829760" y="3571848"/>
            <a:chExt cx="1620072" cy="50760"/>
          </a:xfrm>
        </p:grpSpPr>
        <p:sp>
          <p:nvSpPr>
            <p:cNvPr id="417" name="object 417"/>
            <p:cNvSpPr/>
            <p:nvPr/>
          </p:nvSpPr>
          <p:spPr>
            <a:xfrm>
              <a:off x="7874112" y="3597191"/>
              <a:ext cx="1575720" cy="0"/>
            </a:xfrm>
            <a:custGeom>
              <a:avLst/>
              <a:gdLst/>
              <a:ahLst/>
              <a:cxnLst/>
              <a:rect l="l" t="t" r="r" b="b"/>
              <a:pathLst>
                <a:path w="2779394">
                  <a:moveTo>
                    <a:pt x="2779267" y="0"/>
                  </a:moveTo>
                  <a:lnTo>
                    <a:pt x="0" y="0"/>
                  </a:lnTo>
                </a:path>
              </a:pathLst>
            </a:custGeom>
            <a:ln w="12700">
              <a:solidFill>
                <a:srgbClr val="156092"/>
              </a:solidFill>
            </a:ln>
          </p:spPr>
          <p:txBody>
            <a:bodyPr wrap="square" lIns="0" tIns="0" rIns="0" bIns="0" rtlCol="0"/>
            <a:lstStyle/>
            <a:p>
              <a:endParaRPr sz="1020"/>
            </a:p>
          </p:txBody>
        </p:sp>
        <p:sp>
          <p:nvSpPr>
            <p:cNvPr id="418" name="object 418"/>
            <p:cNvSpPr/>
            <p:nvPr/>
          </p:nvSpPr>
          <p:spPr>
            <a:xfrm>
              <a:off x="7829760" y="3571848"/>
              <a:ext cx="50760" cy="50760"/>
            </a:xfrm>
            <a:custGeom>
              <a:avLst/>
              <a:gdLst/>
              <a:ahLst/>
              <a:cxnLst/>
              <a:rect l="l" t="t" r="r" b="b"/>
              <a:pathLst>
                <a:path w="89534" h="89535">
                  <a:moveTo>
                    <a:pt x="89408" y="0"/>
                  </a:moveTo>
                  <a:lnTo>
                    <a:pt x="0" y="44704"/>
                  </a:lnTo>
                  <a:lnTo>
                    <a:pt x="89408" y="89408"/>
                  </a:lnTo>
                  <a:lnTo>
                    <a:pt x="89408" y="0"/>
                  </a:lnTo>
                  <a:close/>
                </a:path>
              </a:pathLst>
            </a:custGeom>
            <a:solidFill>
              <a:srgbClr val="156092"/>
            </a:solidFill>
          </p:spPr>
          <p:txBody>
            <a:bodyPr wrap="square" lIns="0" tIns="0" rIns="0" bIns="0" rtlCol="0"/>
            <a:lstStyle/>
            <a:p>
              <a:endParaRPr sz="1020"/>
            </a:p>
          </p:txBody>
        </p:sp>
      </p:grpSp>
      <p:sp>
        <p:nvSpPr>
          <p:cNvPr id="419" name="object 419"/>
          <p:cNvSpPr/>
          <p:nvPr/>
        </p:nvSpPr>
        <p:spPr>
          <a:xfrm>
            <a:off x="2701104" y="2807409"/>
            <a:ext cx="455400" cy="318600"/>
          </a:xfrm>
          <a:custGeom>
            <a:avLst/>
            <a:gdLst/>
            <a:ahLst/>
            <a:cxnLst/>
            <a:rect l="l" t="t" r="r" b="b"/>
            <a:pathLst>
              <a:path w="803275" h="561975">
                <a:moveTo>
                  <a:pt x="0" y="561975"/>
                </a:moveTo>
                <a:lnTo>
                  <a:pt x="0" y="0"/>
                </a:lnTo>
                <a:lnTo>
                  <a:pt x="803148" y="0"/>
                </a:lnTo>
              </a:path>
            </a:pathLst>
          </a:custGeom>
          <a:ln w="12700">
            <a:solidFill>
              <a:srgbClr val="156092"/>
            </a:solidFill>
          </a:ln>
        </p:spPr>
        <p:txBody>
          <a:bodyPr wrap="square" lIns="0" tIns="0" rIns="0" bIns="0" rtlCol="0"/>
          <a:lstStyle/>
          <a:p>
            <a:endParaRPr sz="1020"/>
          </a:p>
        </p:txBody>
      </p:sp>
      <p:sp>
        <p:nvSpPr>
          <p:cNvPr id="420" name="object 420"/>
          <p:cNvSpPr/>
          <p:nvPr/>
        </p:nvSpPr>
        <p:spPr>
          <a:xfrm>
            <a:off x="3150024" y="2782065"/>
            <a:ext cx="50760" cy="50760"/>
          </a:xfrm>
          <a:custGeom>
            <a:avLst/>
            <a:gdLst/>
            <a:ahLst/>
            <a:cxnLst/>
            <a:rect l="l" t="t" r="r" b="b"/>
            <a:pathLst>
              <a:path w="89535" h="89535">
                <a:moveTo>
                  <a:pt x="0" y="0"/>
                </a:moveTo>
                <a:lnTo>
                  <a:pt x="0" y="89408"/>
                </a:lnTo>
                <a:lnTo>
                  <a:pt x="89535" y="44704"/>
                </a:lnTo>
                <a:lnTo>
                  <a:pt x="0" y="0"/>
                </a:lnTo>
                <a:close/>
              </a:path>
            </a:pathLst>
          </a:custGeom>
          <a:solidFill>
            <a:srgbClr val="156092"/>
          </a:solidFill>
        </p:spPr>
        <p:txBody>
          <a:bodyPr wrap="square" lIns="0" tIns="0" rIns="0" bIns="0" rtlCol="0"/>
          <a:lstStyle/>
          <a:p>
            <a:endParaRPr sz="1020"/>
          </a:p>
        </p:txBody>
      </p:sp>
      <p:sp>
        <p:nvSpPr>
          <p:cNvPr id="421" name="object 421"/>
          <p:cNvSpPr/>
          <p:nvPr/>
        </p:nvSpPr>
        <p:spPr>
          <a:xfrm>
            <a:off x="5600184" y="4236609"/>
            <a:ext cx="0" cy="527400"/>
          </a:xfrm>
          <a:custGeom>
            <a:avLst/>
            <a:gdLst/>
            <a:ahLst/>
            <a:cxnLst/>
            <a:rect l="l" t="t" r="r" b="b"/>
            <a:pathLst>
              <a:path h="930275">
                <a:moveTo>
                  <a:pt x="0" y="0"/>
                </a:moveTo>
                <a:lnTo>
                  <a:pt x="0" y="929893"/>
                </a:lnTo>
              </a:path>
            </a:pathLst>
          </a:custGeom>
          <a:ln w="12700">
            <a:solidFill>
              <a:srgbClr val="156092"/>
            </a:solidFill>
          </a:ln>
        </p:spPr>
        <p:txBody>
          <a:bodyPr wrap="square" lIns="0" tIns="0" rIns="0" bIns="0" rtlCol="0"/>
          <a:lstStyle/>
          <a:p>
            <a:endParaRPr sz="1020"/>
          </a:p>
        </p:txBody>
      </p:sp>
      <p:sp>
        <p:nvSpPr>
          <p:cNvPr id="422" name="object 422"/>
          <p:cNvSpPr/>
          <p:nvPr/>
        </p:nvSpPr>
        <p:spPr>
          <a:xfrm>
            <a:off x="5574768" y="4757457"/>
            <a:ext cx="50760" cy="50760"/>
          </a:xfrm>
          <a:custGeom>
            <a:avLst/>
            <a:gdLst/>
            <a:ahLst/>
            <a:cxnLst/>
            <a:rect l="l" t="t" r="r" b="b"/>
            <a:pathLst>
              <a:path w="89534" h="89534">
                <a:moveTo>
                  <a:pt x="89534" y="0"/>
                </a:moveTo>
                <a:lnTo>
                  <a:pt x="0" y="0"/>
                </a:lnTo>
                <a:lnTo>
                  <a:pt x="44830" y="89408"/>
                </a:lnTo>
                <a:lnTo>
                  <a:pt x="89534" y="0"/>
                </a:lnTo>
                <a:close/>
              </a:path>
            </a:pathLst>
          </a:custGeom>
          <a:solidFill>
            <a:srgbClr val="156092"/>
          </a:solidFill>
        </p:spPr>
        <p:txBody>
          <a:bodyPr wrap="square" lIns="0" tIns="0" rIns="0" bIns="0" rtlCol="0"/>
          <a:lstStyle/>
          <a:p>
            <a:endParaRPr sz="1020"/>
          </a:p>
        </p:txBody>
      </p:sp>
      <p:sp>
        <p:nvSpPr>
          <p:cNvPr id="423" name="object 423"/>
          <p:cNvSpPr txBox="1"/>
          <p:nvPr/>
        </p:nvSpPr>
        <p:spPr>
          <a:xfrm>
            <a:off x="5673986" y="5340333"/>
            <a:ext cx="1022758" cy="193754"/>
          </a:xfrm>
          <a:prstGeom prst="rect">
            <a:avLst/>
          </a:prstGeom>
        </p:spPr>
        <p:txBody>
          <a:bodyPr vert="horz" wrap="square" lIns="0" tIns="9000" rIns="0" bIns="0" rtlCol="0">
            <a:spAutoFit/>
          </a:bodyPr>
          <a:lstStyle/>
          <a:p>
            <a:pPr marL="7200" algn="ctr">
              <a:spcBef>
                <a:spcPts val="71"/>
              </a:spcBef>
            </a:pPr>
            <a:r>
              <a:rPr sz="600" spc="11" dirty="0">
                <a:latin typeface="Calibri"/>
                <a:cs typeface="Calibri"/>
              </a:rPr>
              <a:t>Automation</a:t>
            </a:r>
            <a:r>
              <a:rPr sz="600" spc="-37" dirty="0">
                <a:latin typeface="Calibri"/>
                <a:cs typeface="Calibri"/>
              </a:rPr>
              <a:t> </a:t>
            </a:r>
            <a:r>
              <a:rPr sz="600" spc="9" dirty="0">
                <a:latin typeface="Calibri"/>
                <a:cs typeface="Calibri"/>
              </a:rPr>
              <a:t>&amp;</a:t>
            </a:r>
            <a:endParaRPr sz="600" dirty="0">
              <a:latin typeface="Calibri"/>
              <a:cs typeface="Calibri"/>
            </a:endParaRPr>
          </a:p>
          <a:p>
            <a:pPr marL="12239" algn="ctr">
              <a:spcBef>
                <a:spcPts val="37"/>
              </a:spcBef>
            </a:pPr>
            <a:r>
              <a:rPr sz="600" spc="9" dirty="0">
                <a:latin typeface="Calibri"/>
                <a:cs typeface="Calibri"/>
              </a:rPr>
              <a:t>Orchestration</a:t>
            </a:r>
            <a:endParaRPr sz="600" dirty="0">
              <a:latin typeface="Calibri"/>
              <a:cs typeface="Calibri"/>
            </a:endParaRPr>
          </a:p>
        </p:txBody>
      </p:sp>
      <p:sp>
        <p:nvSpPr>
          <p:cNvPr id="456" name="object 456"/>
          <p:cNvSpPr/>
          <p:nvPr/>
        </p:nvSpPr>
        <p:spPr>
          <a:xfrm>
            <a:off x="5114903" y="2943344"/>
            <a:ext cx="0" cy="259920"/>
          </a:xfrm>
          <a:custGeom>
            <a:avLst/>
            <a:gdLst/>
            <a:ahLst/>
            <a:cxnLst/>
            <a:rect l="l" t="t" r="r" b="b"/>
            <a:pathLst>
              <a:path h="458470">
                <a:moveTo>
                  <a:pt x="0" y="0"/>
                </a:moveTo>
                <a:lnTo>
                  <a:pt x="0" y="458342"/>
                </a:lnTo>
              </a:path>
            </a:pathLst>
          </a:custGeom>
          <a:ln w="12700">
            <a:solidFill>
              <a:srgbClr val="156092"/>
            </a:solidFill>
          </a:ln>
        </p:spPr>
        <p:txBody>
          <a:bodyPr wrap="square" lIns="0" tIns="0" rIns="0" bIns="0" rtlCol="0"/>
          <a:lstStyle/>
          <a:p>
            <a:endParaRPr sz="1020"/>
          </a:p>
        </p:txBody>
      </p:sp>
      <p:sp>
        <p:nvSpPr>
          <p:cNvPr id="457" name="object 457"/>
          <p:cNvSpPr/>
          <p:nvPr/>
        </p:nvSpPr>
        <p:spPr>
          <a:xfrm>
            <a:off x="5089560" y="3196857"/>
            <a:ext cx="50760" cy="50760"/>
          </a:xfrm>
          <a:custGeom>
            <a:avLst/>
            <a:gdLst/>
            <a:ahLst/>
            <a:cxnLst/>
            <a:rect l="l" t="t" r="r" b="b"/>
            <a:pathLst>
              <a:path w="89534" h="89535">
                <a:moveTo>
                  <a:pt x="89534" y="0"/>
                </a:moveTo>
                <a:lnTo>
                  <a:pt x="0" y="0"/>
                </a:lnTo>
                <a:lnTo>
                  <a:pt x="44703" y="89408"/>
                </a:lnTo>
                <a:lnTo>
                  <a:pt x="89534" y="0"/>
                </a:lnTo>
                <a:close/>
              </a:path>
            </a:pathLst>
          </a:custGeom>
          <a:solidFill>
            <a:srgbClr val="156092"/>
          </a:solidFill>
        </p:spPr>
        <p:txBody>
          <a:bodyPr wrap="square" lIns="0" tIns="0" rIns="0" bIns="0" rtlCol="0"/>
          <a:lstStyle/>
          <a:p>
            <a:endParaRPr sz="1020"/>
          </a:p>
        </p:txBody>
      </p:sp>
      <p:sp>
        <p:nvSpPr>
          <p:cNvPr id="458" name="object 458"/>
          <p:cNvSpPr/>
          <p:nvPr/>
        </p:nvSpPr>
        <p:spPr>
          <a:xfrm>
            <a:off x="5691048" y="4175343"/>
            <a:ext cx="783000" cy="269640"/>
          </a:xfrm>
          <a:custGeom>
            <a:avLst/>
            <a:gdLst/>
            <a:ahLst/>
            <a:cxnLst/>
            <a:rect l="l" t="t" r="r" b="b"/>
            <a:pathLst>
              <a:path w="1381125" h="475615">
                <a:moveTo>
                  <a:pt x="0" y="475488"/>
                </a:moveTo>
                <a:lnTo>
                  <a:pt x="1381125" y="475488"/>
                </a:lnTo>
                <a:lnTo>
                  <a:pt x="1381125" y="0"/>
                </a:lnTo>
                <a:lnTo>
                  <a:pt x="0" y="0"/>
                </a:lnTo>
                <a:lnTo>
                  <a:pt x="0" y="475488"/>
                </a:lnTo>
                <a:close/>
              </a:path>
            </a:pathLst>
          </a:custGeom>
          <a:noFill/>
        </p:spPr>
        <p:txBody>
          <a:bodyPr wrap="square" lIns="0" tIns="0" rIns="0" bIns="0" rtlCol="0"/>
          <a:lstStyle/>
          <a:p>
            <a:endParaRPr sz="1020"/>
          </a:p>
        </p:txBody>
      </p:sp>
      <p:sp>
        <p:nvSpPr>
          <p:cNvPr id="459" name="object 459"/>
          <p:cNvSpPr txBox="1"/>
          <p:nvPr/>
        </p:nvSpPr>
        <p:spPr>
          <a:xfrm>
            <a:off x="5673985" y="4200473"/>
            <a:ext cx="783000" cy="193754"/>
          </a:xfrm>
          <a:prstGeom prst="rect">
            <a:avLst/>
          </a:prstGeom>
        </p:spPr>
        <p:txBody>
          <a:bodyPr vert="horz" wrap="square" lIns="0" tIns="9000" rIns="0" bIns="0" rtlCol="0">
            <a:spAutoFit/>
          </a:bodyPr>
          <a:lstStyle/>
          <a:p>
            <a:pPr marL="5040" algn="ctr">
              <a:spcBef>
                <a:spcPts val="71"/>
              </a:spcBef>
            </a:pPr>
            <a:r>
              <a:rPr sz="600" spc="11" dirty="0">
                <a:latin typeface="Calibri"/>
                <a:cs typeface="Calibri"/>
              </a:rPr>
              <a:t>Azure Security</a:t>
            </a:r>
            <a:r>
              <a:rPr sz="600" spc="-34" dirty="0">
                <a:latin typeface="Calibri"/>
                <a:cs typeface="Calibri"/>
              </a:rPr>
              <a:t> </a:t>
            </a:r>
            <a:r>
              <a:rPr sz="600" spc="11" dirty="0">
                <a:latin typeface="Calibri"/>
                <a:cs typeface="Calibri"/>
              </a:rPr>
              <a:t>Center</a:t>
            </a:r>
            <a:endParaRPr sz="600" dirty="0">
              <a:latin typeface="Calibri"/>
              <a:cs typeface="Calibri"/>
            </a:endParaRPr>
          </a:p>
          <a:p>
            <a:pPr marL="5040" algn="ctr">
              <a:spcBef>
                <a:spcPts val="37"/>
              </a:spcBef>
            </a:pPr>
            <a:r>
              <a:rPr sz="600" spc="11" dirty="0">
                <a:latin typeface="Calibri"/>
                <a:cs typeface="Calibri"/>
              </a:rPr>
              <a:t>Notable</a:t>
            </a:r>
            <a:r>
              <a:rPr sz="600" spc="-20" dirty="0">
                <a:latin typeface="Calibri"/>
                <a:cs typeface="Calibri"/>
              </a:rPr>
              <a:t> </a:t>
            </a:r>
            <a:r>
              <a:rPr sz="600" spc="11" dirty="0">
                <a:latin typeface="Calibri"/>
                <a:cs typeface="Calibri"/>
              </a:rPr>
              <a:t>Events</a:t>
            </a:r>
            <a:endParaRPr sz="600" dirty="0">
              <a:latin typeface="Calibri"/>
              <a:cs typeface="Calibri"/>
            </a:endParaRPr>
          </a:p>
        </p:txBody>
      </p:sp>
      <p:sp>
        <p:nvSpPr>
          <p:cNvPr id="460" name="object 460"/>
          <p:cNvSpPr txBox="1"/>
          <p:nvPr/>
        </p:nvSpPr>
        <p:spPr>
          <a:xfrm>
            <a:off x="5163502" y="2945577"/>
            <a:ext cx="982945" cy="274777"/>
          </a:xfrm>
          <a:prstGeom prst="rect">
            <a:avLst/>
          </a:prstGeom>
          <a:noFill/>
        </p:spPr>
        <p:txBody>
          <a:bodyPr vert="horz" wrap="square" lIns="0" tIns="2880" rIns="0" bIns="0" rtlCol="0">
            <a:spAutoFit/>
          </a:bodyPr>
          <a:lstStyle/>
          <a:p>
            <a:pPr marL="131393" marR="122754" algn="ctr">
              <a:lnSpc>
                <a:spcPts val="680"/>
              </a:lnSpc>
              <a:spcBef>
                <a:spcPts val="23"/>
              </a:spcBef>
            </a:pPr>
            <a:r>
              <a:rPr sz="600" spc="11" dirty="0">
                <a:latin typeface="Calibri"/>
                <a:cs typeface="Calibri"/>
              </a:rPr>
              <a:t>Azure</a:t>
            </a:r>
            <a:r>
              <a:rPr sz="600" spc="-57" dirty="0">
                <a:latin typeface="Calibri"/>
                <a:cs typeface="Calibri"/>
              </a:rPr>
              <a:t> </a:t>
            </a:r>
            <a:r>
              <a:rPr sz="600" spc="11" dirty="0">
                <a:latin typeface="Calibri"/>
                <a:cs typeface="Calibri"/>
              </a:rPr>
              <a:t>Security  </a:t>
            </a:r>
            <a:r>
              <a:rPr sz="600" spc="9" dirty="0">
                <a:latin typeface="Calibri"/>
                <a:cs typeface="Calibri"/>
              </a:rPr>
              <a:t>Center </a:t>
            </a:r>
            <a:r>
              <a:rPr sz="600" dirty="0">
                <a:latin typeface="Calibri"/>
                <a:cs typeface="Calibri"/>
              </a:rPr>
              <a:t>Logs</a:t>
            </a:r>
          </a:p>
          <a:p>
            <a:pPr marL="4320" algn="ctr">
              <a:spcBef>
                <a:spcPts val="6"/>
              </a:spcBef>
            </a:pPr>
            <a:r>
              <a:rPr sz="600" spc="9" dirty="0">
                <a:latin typeface="Calibri"/>
                <a:cs typeface="Calibri"/>
              </a:rPr>
              <a:t>&amp; </a:t>
            </a:r>
            <a:r>
              <a:rPr sz="600" spc="11" dirty="0">
                <a:latin typeface="Calibri"/>
                <a:cs typeface="Calibri"/>
              </a:rPr>
              <a:t>Notable</a:t>
            </a:r>
            <a:r>
              <a:rPr sz="600" spc="-20" dirty="0">
                <a:latin typeface="Calibri"/>
                <a:cs typeface="Calibri"/>
              </a:rPr>
              <a:t> </a:t>
            </a:r>
            <a:r>
              <a:rPr sz="600" spc="11" dirty="0">
                <a:latin typeface="Calibri"/>
                <a:cs typeface="Calibri"/>
              </a:rPr>
              <a:t>Events</a:t>
            </a:r>
            <a:endParaRPr sz="600" dirty="0">
              <a:latin typeface="Calibri"/>
              <a:cs typeface="Calibri"/>
            </a:endParaRPr>
          </a:p>
        </p:txBody>
      </p:sp>
      <p:sp>
        <p:nvSpPr>
          <p:cNvPr id="461" name="object 461"/>
          <p:cNvSpPr/>
          <p:nvPr/>
        </p:nvSpPr>
        <p:spPr>
          <a:xfrm>
            <a:off x="3690384" y="4103409"/>
            <a:ext cx="2399400" cy="2131560"/>
          </a:xfrm>
          <a:custGeom>
            <a:avLst/>
            <a:gdLst/>
            <a:ahLst/>
            <a:cxnLst/>
            <a:rect l="l" t="t" r="r" b="b"/>
            <a:pathLst>
              <a:path w="4232275" h="3759834">
                <a:moveTo>
                  <a:pt x="0" y="0"/>
                </a:moveTo>
                <a:lnTo>
                  <a:pt x="0" y="3759707"/>
                </a:lnTo>
                <a:lnTo>
                  <a:pt x="4232021" y="3759707"/>
                </a:lnTo>
              </a:path>
            </a:pathLst>
          </a:custGeom>
          <a:ln w="12700">
            <a:solidFill>
              <a:srgbClr val="156092"/>
            </a:solidFill>
          </a:ln>
        </p:spPr>
        <p:txBody>
          <a:bodyPr wrap="square" lIns="0" tIns="0" rIns="0" bIns="0" rtlCol="0"/>
          <a:lstStyle/>
          <a:p>
            <a:endParaRPr sz="1020"/>
          </a:p>
        </p:txBody>
      </p:sp>
      <p:sp>
        <p:nvSpPr>
          <p:cNvPr id="462" name="object 462"/>
          <p:cNvSpPr/>
          <p:nvPr/>
        </p:nvSpPr>
        <p:spPr>
          <a:xfrm>
            <a:off x="6083304" y="6209553"/>
            <a:ext cx="50760" cy="50760"/>
          </a:xfrm>
          <a:custGeom>
            <a:avLst/>
            <a:gdLst/>
            <a:ahLst/>
            <a:cxnLst/>
            <a:rect l="l" t="t" r="r" b="b"/>
            <a:pathLst>
              <a:path w="89534" h="89534">
                <a:moveTo>
                  <a:pt x="0" y="0"/>
                </a:moveTo>
                <a:lnTo>
                  <a:pt x="0" y="89407"/>
                </a:lnTo>
                <a:lnTo>
                  <a:pt x="89534" y="44703"/>
                </a:lnTo>
                <a:lnTo>
                  <a:pt x="0" y="0"/>
                </a:lnTo>
                <a:close/>
              </a:path>
            </a:pathLst>
          </a:custGeom>
          <a:solidFill>
            <a:srgbClr val="156092"/>
          </a:solidFill>
        </p:spPr>
        <p:txBody>
          <a:bodyPr wrap="square" lIns="0" tIns="0" rIns="0" bIns="0" rtlCol="0"/>
          <a:lstStyle/>
          <a:p>
            <a:endParaRPr sz="1020"/>
          </a:p>
        </p:txBody>
      </p:sp>
      <p:sp>
        <p:nvSpPr>
          <p:cNvPr id="463" name="object 463"/>
          <p:cNvSpPr/>
          <p:nvPr/>
        </p:nvSpPr>
        <p:spPr>
          <a:xfrm>
            <a:off x="1443048" y="4274769"/>
            <a:ext cx="772200" cy="1063800"/>
          </a:xfrm>
          <a:prstGeom prst="rect">
            <a:avLst/>
          </a:prstGeom>
          <a:blipFill>
            <a:blip r:embed="rId54" cstate="print"/>
            <a:stretch>
              <a:fillRect/>
            </a:stretch>
          </a:blipFill>
        </p:spPr>
        <p:txBody>
          <a:bodyPr wrap="square" lIns="0" tIns="0" rIns="0" bIns="0" rtlCol="0"/>
          <a:lstStyle/>
          <a:p>
            <a:endParaRPr sz="1020"/>
          </a:p>
        </p:txBody>
      </p:sp>
      <p:sp>
        <p:nvSpPr>
          <p:cNvPr id="464" name="object 464"/>
          <p:cNvSpPr/>
          <p:nvPr/>
        </p:nvSpPr>
        <p:spPr>
          <a:xfrm>
            <a:off x="1467348" y="4295145"/>
            <a:ext cx="696600" cy="988199"/>
          </a:xfrm>
          <a:prstGeom prst="rect">
            <a:avLst/>
          </a:prstGeom>
          <a:blipFill>
            <a:blip r:embed="rId2" cstate="print"/>
            <a:stretch>
              <a:fillRect/>
            </a:stretch>
          </a:blipFill>
        </p:spPr>
        <p:txBody>
          <a:bodyPr wrap="square" lIns="0" tIns="0" rIns="0" bIns="0" rtlCol="0"/>
          <a:lstStyle/>
          <a:p>
            <a:endParaRPr sz="1020"/>
          </a:p>
        </p:txBody>
      </p:sp>
      <p:sp>
        <p:nvSpPr>
          <p:cNvPr id="465" name="object 465"/>
          <p:cNvSpPr txBox="1"/>
          <p:nvPr/>
        </p:nvSpPr>
        <p:spPr>
          <a:xfrm>
            <a:off x="1467348" y="4383632"/>
            <a:ext cx="696600" cy="321202"/>
          </a:xfrm>
          <a:prstGeom prst="rect">
            <a:avLst/>
          </a:prstGeom>
        </p:spPr>
        <p:txBody>
          <a:bodyPr vert="horz" wrap="square" lIns="0" tIns="7200" rIns="0" bIns="0" rtlCol="0">
            <a:spAutoFit/>
          </a:bodyPr>
          <a:lstStyle/>
          <a:p>
            <a:pPr marL="246227" marR="141113" indent="-99715">
              <a:spcBef>
                <a:spcPts val="57"/>
              </a:spcBef>
            </a:pPr>
            <a:r>
              <a:rPr sz="1020" spc="-3" dirty="0">
                <a:solidFill>
                  <a:srgbClr val="F1F1F1"/>
                </a:solidFill>
                <a:latin typeface="Calibri"/>
                <a:cs typeface="Calibri"/>
              </a:rPr>
              <a:t>St</a:t>
            </a:r>
            <a:r>
              <a:rPr sz="1020" spc="9" dirty="0">
                <a:solidFill>
                  <a:srgbClr val="F1F1F1"/>
                </a:solidFill>
                <a:latin typeface="Calibri"/>
                <a:cs typeface="Calibri"/>
              </a:rPr>
              <a:t>o</a:t>
            </a:r>
            <a:r>
              <a:rPr sz="1020" spc="-17" dirty="0">
                <a:solidFill>
                  <a:srgbClr val="F1F1F1"/>
                </a:solidFill>
                <a:latin typeface="Calibri"/>
                <a:cs typeface="Calibri"/>
              </a:rPr>
              <a:t>r</a:t>
            </a:r>
            <a:r>
              <a:rPr sz="1020" spc="20" dirty="0">
                <a:solidFill>
                  <a:srgbClr val="F1F1F1"/>
                </a:solidFill>
                <a:latin typeface="Calibri"/>
                <a:cs typeface="Calibri"/>
              </a:rPr>
              <a:t>a</a:t>
            </a:r>
            <a:r>
              <a:rPr sz="1020" spc="-14" dirty="0">
                <a:solidFill>
                  <a:srgbClr val="F1F1F1"/>
                </a:solidFill>
                <a:latin typeface="Calibri"/>
                <a:cs typeface="Calibri"/>
              </a:rPr>
              <a:t>g</a:t>
            </a:r>
            <a:r>
              <a:rPr sz="1020" dirty="0">
                <a:solidFill>
                  <a:srgbClr val="F1F1F1"/>
                </a:solidFill>
                <a:latin typeface="Calibri"/>
                <a:cs typeface="Calibri"/>
              </a:rPr>
              <a:t>e  </a:t>
            </a:r>
            <a:r>
              <a:rPr sz="1020" spc="3" dirty="0">
                <a:solidFill>
                  <a:srgbClr val="F1F1F1"/>
                </a:solidFill>
                <a:latin typeface="Calibri"/>
                <a:cs typeface="Calibri"/>
              </a:rPr>
              <a:t>ATP</a:t>
            </a:r>
            <a:endParaRPr sz="1020">
              <a:latin typeface="Calibri"/>
              <a:cs typeface="Calibri"/>
            </a:endParaRPr>
          </a:p>
        </p:txBody>
      </p:sp>
      <p:sp>
        <p:nvSpPr>
          <p:cNvPr id="466" name="object 466"/>
          <p:cNvSpPr/>
          <p:nvPr/>
        </p:nvSpPr>
        <p:spPr>
          <a:xfrm>
            <a:off x="2328648" y="4274769"/>
            <a:ext cx="772200" cy="1063800"/>
          </a:xfrm>
          <a:prstGeom prst="rect">
            <a:avLst/>
          </a:prstGeom>
          <a:blipFill>
            <a:blip r:embed="rId54" cstate="print"/>
            <a:stretch>
              <a:fillRect/>
            </a:stretch>
          </a:blipFill>
        </p:spPr>
        <p:txBody>
          <a:bodyPr wrap="square" lIns="0" tIns="0" rIns="0" bIns="0" rtlCol="0"/>
          <a:lstStyle/>
          <a:p>
            <a:endParaRPr sz="1020"/>
          </a:p>
        </p:txBody>
      </p:sp>
      <p:sp>
        <p:nvSpPr>
          <p:cNvPr id="467" name="object 467"/>
          <p:cNvSpPr/>
          <p:nvPr/>
        </p:nvSpPr>
        <p:spPr>
          <a:xfrm>
            <a:off x="2352984" y="4295145"/>
            <a:ext cx="696600" cy="988199"/>
          </a:xfrm>
          <a:prstGeom prst="rect">
            <a:avLst/>
          </a:prstGeom>
          <a:blipFill>
            <a:blip r:embed="rId2" cstate="print"/>
            <a:stretch>
              <a:fillRect/>
            </a:stretch>
          </a:blipFill>
        </p:spPr>
        <p:txBody>
          <a:bodyPr wrap="square" lIns="0" tIns="0" rIns="0" bIns="0" rtlCol="0"/>
          <a:lstStyle/>
          <a:p>
            <a:endParaRPr sz="1020"/>
          </a:p>
        </p:txBody>
      </p:sp>
      <p:sp>
        <p:nvSpPr>
          <p:cNvPr id="468" name="object 468"/>
          <p:cNvSpPr txBox="1"/>
          <p:nvPr/>
        </p:nvSpPr>
        <p:spPr>
          <a:xfrm>
            <a:off x="2352984" y="4383632"/>
            <a:ext cx="696600" cy="321202"/>
          </a:xfrm>
          <a:prstGeom prst="rect">
            <a:avLst/>
          </a:prstGeom>
        </p:spPr>
        <p:txBody>
          <a:bodyPr vert="horz" wrap="square" lIns="0" tIns="7200" rIns="0" bIns="0" rtlCol="0">
            <a:spAutoFit/>
          </a:bodyPr>
          <a:lstStyle/>
          <a:p>
            <a:pPr marL="246587" marR="237947" indent="-3600" algn="ctr">
              <a:spcBef>
                <a:spcPts val="57"/>
              </a:spcBef>
            </a:pPr>
            <a:r>
              <a:rPr sz="1020" spc="-3" dirty="0">
                <a:solidFill>
                  <a:srgbClr val="F1F1F1"/>
                </a:solidFill>
                <a:latin typeface="Calibri"/>
                <a:cs typeface="Calibri"/>
              </a:rPr>
              <a:t>S</a:t>
            </a:r>
            <a:r>
              <a:rPr sz="1020" spc="-9" dirty="0">
                <a:solidFill>
                  <a:srgbClr val="F1F1F1"/>
                </a:solidFill>
                <a:latin typeface="Calibri"/>
                <a:cs typeface="Calibri"/>
              </a:rPr>
              <a:t>Q</a:t>
            </a:r>
            <a:r>
              <a:rPr sz="1020" dirty="0">
                <a:solidFill>
                  <a:srgbClr val="F1F1F1"/>
                </a:solidFill>
                <a:latin typeface="Calibri"/>
                <a:cs typeface="Calibri"/>
              </a:rPr>
              <a:t>L  </a:t>
            </a:r>
            <a:r>
              <a:rPr sz="1020" spc="3" dirty="0">
                <a:solidFill>
                  <a:srgbClr val="F1F1F1"/>
                </a:solidFill>
                <a:latin typeface="Calibri"/>
                <a:cs typeface="Calibri"/>
              </a:rPr>
              <a:t>A</a:t>
            </a:r>
            <a:r>
              <a:rPr sz="1020" spc="11" dirty="0">
                <a:solidFill>
                  <a:srgbClr val="F1F1F1"/>
                </a:solidFill>
                <a:latin typeface="Calibri"/>
                <a:cs typeface="Calibri"/>
              </a:rPr>
              <a:t>T</a:t>
            </a:r>
            <a:r>
              <a:rPr sz="1020" dirty="0">
                <a:solidFill>
                  <a:srgbClr val="F1F1F1"/>
                </a:solidFill>
                <a:latin typeface="Calibri"/>
                <a:cs typeface="Calibri"/>
              </a:rPr>
              <a:t>P</a:t>
            </a:r>
            <a:endParaRPr sz="1020" dirty="0">
              <a:latin typeface="Calibri"/>
              <a:cs typeface="Calibri"/>
            </a:endParaRPr>
          </a:p>
        </p:txBody>
      </p:sp>
      <p:sp>
        <p:nvSpPr>
          <p:cNvPr id="469" name="object 469"/>
          <p:cNvSpPr/>
          <p:nvPr/>
        </p:nvSpPr>
        <p:spPr>
          <a:xfrm>
            <a:off x="2558184" y="4876545"/>
            <a:ext cx="130679" cy="298800"/>
          </a:xfrm>
          <a:custGeom>
            <a:avLst/>
            <a:gdLst/>
            <a:ahLst/>
            <a:cxnLst/>
            <a:rect l="l" t="t" r="r" b="b"/>
            <a:pathLst>
              <a:path w="230505" h="527050">
                <a:moveTo>
                  <a:pt x="230250" y="0"/>
                </a:moveTo>
                <a:lnTo>
                  <a:pt x="0" y="0"/>
                </a:lnTo>
                <a:lnTo>
                  <a:pt x="0" y="443611"/>
                </a:lnTo>
                <a:lnTo>
                  <a:pt x="31416" y="485732"/>
                </a:lnTo>
                <a:lnTo>
                  <a:pt x="67405" y="502618"/>
                </a:lnTo>
                <a:lnTo>
                  <a:pt x="113998" y="515662"/>
                </a:lnTo>
                <a:lnTo>
                  <a:pt x="169009" y="524070"/>
                </a:lnTo>
                <a:lnTo>
                  <a:pt x="230250" y="527050"/>
                </a:lnTo>
                <a:lnTo>
                  <a:pt x="230250" y="0"/>
                </a:lnTo>
                <a:close/>
              </a:path>
            </a:pathLst>
          </a:custGeom>
          <a:solidFill>
            <a:srgbClr val="0071C5"/>
          </a:solidFill>
        </p:spPr>
        <p:txBody>
          <a:bodyPr wrap="square" lIns="0" tIns="0" rIns="0" bIns="0" rtlCol="0"/>
          <a:lstStyle/>
          <a:p>
            <a:endParaRPr sz="1020"/>
          </a:p>
        </p:txBody>
      </p:sp>
      <p:sp>
        <p:nvSpPr>
          <p:cNvPr id="470" name="object 470"/>
          <p:cNvSpPr/>
          <p:nvPr/>
        </p:nvSpPr>
        <p:spPr>
          <a:xfrm>
            <a:off x="2686920" y="4876545"/>
            <a:ext cx="132479" cy="29880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0071C5"/>
          </a:solidFill>
        </p:spPr>
        <p:txBody>
          <a:bodyPr wrap="square" lIns="0" tIns="0" rIns="0" bIns="0" rtlCol="0"/>
          <a:lstStyle/>
          <a:p>
            <a:endParaRPr sz="1020"/>
          </a:p>
        </p:txBody>
      </p:sp>
      <p:sp>
        <p:nvSpPr>
          <p:cNvPr id="471" name="object 471"/>
          <p:cNvSpPr/>
          <p:nvPr/>
        </p:nvSpPr>
        <p:spPr>
          <a:xfrm>
            <a:off x="2686920" y="4876545"/>
            <a:ext cx="132479" cy="298800"/>
          </a:xfrm>
          <a:custGeom>
            <a:avLst/>
            <a:gdLst/>
            <a:ahLst/>
            <a:cxnLst/>
            <a:rect l="l" t="t" r="r" b="b"/>
            <a:pathLst>
              <a:path w="233680" h="527050">
                <a:moveTo>
                  <a:pt x="233425" y="0"/>
                </a:moveTo>
                <a:lnTo>
                  <a:pt x="0" y="0"/>
                </a:lnTo>
                <a:lnTo>
                  <a:pt x="0" y="527050"/>
                </a:lnTo>
                <a:lnTo>
                  <a:pt x="3175" y="527050"/>
                </a:lnTo>
                <a:lnTo>
                  <a:pt x="64371" y="524070"/>
                </a:lnTo>
                <a:lnTo>
                  <a:pt x="119370" y="515662"/>
                </a:lnTo>
                <a:lnTo>
                  <a:pt x="165973" y="502618"/>
                </a:lnTo>
                <a:lnTo>
                  <a:pt x="201981" y="485732"/>
                </a:lnTo>
                <a:lnTo>
                  <a:pt x="233425" y="443611"/>
                </a:lnTo>
                <a:lnTo>
                  <a:pt x="233425" y="0"/>
                </a:lnTo>
                <a:close/>
              </a:path>
            </a:pathLst>
          </a:custGeom>
          <a:solidFill>
            <a:srgbClr val="FFFFFF">
              <a:alpha val="14901"/>
            </a:srgbClr>
          </a:solidFill>
        </p:spPr>
        <p:txBody>
          <a:bodyPr wrap="square" lIns="0" tIns="0" rIns="0" bIns="0" rtlCol="0"/>
          <a:lstStyle/>
          <a:p>
            <a:endParaRPr sz="1020"/>
          </a:p>
        </p:txBody>
      </p:sp>
      <p:sp>
        <p:nvSpPr>
          <p:cNvPr id="472" name="object 472"/>
          <p:cNvSpPr/>
          <p:nvPr/>
        </p:nvSpPr>
        <p:spPr>
          <a:xfrm>
            <a:off x="2558185" y="4829313"/>
            <a:ext cx="261359" cy="94680"/>
          </a:xfrm>
          <a:custGeom>
            <a:avLst/>
            <a:gdLst/>
            <a:ahLst/>
            <a:cxnLst/>
            <a:rect l="l" t="t" r="r" b="b"/>
            <a:pathLst>
              <a:path w="461010" h="167004">
                <a:moveTo>
                  <a:pt x="230250" y="0"/>
                </a:moveTo>
                <a:lnTo>
                  <a:pt x="169009" y="2978"/>
                </a:lnTo>
                <a:lnTo>
                  <a:pt x="113998" y="11382"/>
                </a:lnTo>
                <a:lnTo>
                  <a:pt x="67405" y="24415"/>
                </a:lnTo>
                <a:lnTo>
                  <a:pt x="31416" y="41279"/>
                </a:lnTo>
                <a:lnTo>
                  <a:pt x="0" y="83312"/>
                </a:lnTo>
                <a:lnTo>
                  <a:pt x="8218" y="105499"/>
                </a:lnTo>
                <a:lnTo>
                  <a:pt x="67405" y="142319"/>
                </a:lnTo>
                <a:lnTo>
                  <a:pt x="113998" y="155363"/>
                </a:lnTo>
                <a:lnTo>
                  <a:pt x="169009" y="163771"/>
                </a:lnTo>
                <a:lnTo>
                  <a:pt x="230250" y="166750"/>
                </a:lnTo>
                <a:lnTo>
                  <a:pt x="291447" y="163771"/>
                </a:lnTo>
                <a:lnTo>
                  <a:pt x="346446" y="155363"/>
                </a:lnTo>
                <a:lnTo>
                  <a:pt x="393049" y="142319"/>
                </a:lnTo>
                <a:lnTo>
                  <a:pt x="429057" y="125433"/>
                </a:lnTo>
                <a:lnTo>
                  <a:pt x="460501" y="83312"/>
                </a:lnTo>
                <a:lnTo>
                  <a:pt x="452274" y="61177"/>
                </a:lnTo>
                <a:lnTo>
                  <a:pt x="393049" y="24415"/>
                </a:lnTo>
                <a:lnTo>
                  <a:pt x="346446" y="11382"/>
                </a:lnTo>
                <a:lnTo>
                  <a:pt x="291447" y="2978"/>
                </a:lnTo>
                <a:lnTo>
                  <a:pt x="230250" y="0"/>
                </a:lnTo>
                <a:close/>
              </a:path>
            </a:pathLst>
          </a:custGeom>
          <a:solidFill>
            <a:srgbClr val="FFFFFF"/>
          </a:solidFill>
        </p:spPr>
        <p:txBody>
          <a:bodyPr wrap="square" lIns="0" tIns="0" rIns="0" bIns="0" rtlCol="0"/>
          <a:lstStyle/>
          <a:p>
            <a:endParaRPr sz="1020"/>
          </a:p>
        </p:txBody>
      </p:sp>
      <p:sp>
        <p:nvSpPr>
          <p:cNvPr id="473" name="object 473"/>
          <p:cNvSpPr/>
          <p:nvPr/>
        </p:nvSpPr>
        <p:spPr>
          <a:xfrm>
            <a:off x="2584824" y="4842633"/>
            <a:ext cx="207720" cy="62639"/>
          </a:xfrm>
          <a:custGeom>
            <a:avLst/>
            <a:gdLst/>
            <a:ahLst/>
            <a:cxnLst/>
            <a:rect l="l" t="t" r="r" b="b"/>
            <a:pathLst>
              <a:path w="366394" h="110490">
                <a:moveTo>
                  <a:pt x="183260" y="0"/>
                </a:moveTo>
                <a:lnTo>
                  <a:pt x="111924" y="4323"/>
                </a:lnTo>
                <a:lnTo>
                  <a:pt x="53673" y="16113"/>
                </a:lnTo>
                <a:lnTo>
                  <a:pt x="14400" y="33593"/>
                </a:lnTo>
                <a:lnTo>
                  <a:pt x="0" y="54990"/>
                </a:lnTo>
                <a:lnTo>
                  <a:pt x="14400" y="76461"/>
                </a:lnTo>
                <a:lnTo>
                  <a:pt x="53673" y="93980"/>
                </a:lnTo>
                <a:lnTo>
                  <a:pt x="111924" y="105783"/>
                </a:lnTo>
                <a:lnTo>
                  <a:pt x="183260" y="110109"/>
                </a:lnTo>
                <a:lnTo>
                  <a:pt x="254523" y="105783"/>
                </a:lnTo>
                <a:lnTo>
                  <a:pt x="312737" y="93980"/>
                </a:lnTo>
                <a:lnTo>
                  <a:pt x="351996" y="76461"/>
                </a:lnTo>
                <a:lnTo>
                  <a:pt x="366394" y="54990"/>
                </a:lnTo>
                <a:lnTo>
                  <a:pt x="351996" y="33593"/>
                </a:lnTo>
                <a:lnTo>
                  <a:pt x="312737" y="16113"/>
                </a:lnTo>
                <a:lnTo>
                  <a:pt x="254523" y="4323"/>
                </a:lnTo>
                <a:lnTo>
                  <a:pt x="183260" y="0"/>
                </a:lnTo>
                <a:close/>
              </a:path>
            </a:pathLst>
          </a:custGeom>
          <a:solidFill>
            <a:srgbClr val="7EB900"/>
          </a:solidFill>
        </p:spPr>
        <p:txBody>
          <a:bodyPr wrap="square" lIns="0" tIns="0" rIns="0" bIns="0" rtlCol="0"/>
          <a:lstStyle/>
          <a:p>
            <a:endParaRPr sz="1020"/>
          </a:p>
        </p:txBody>
      </p:sp>
      <p:sp>
        <p:nvSpPr>
          <p:cNvPr id="474" name="object 474"/>
          <p:cNvSpPr/>
          <p:nvPr/>
        </p:nvSpPr>
        <p:spPr>
          <a:xfrm>
            <a:off x="2584824" y="4842632"/>
            <a:ext cx="207720" cy="50400"/>
          </a:xfrm>
          <a:custGeom>
            <a:avLst/>
            <a:gdLst/>
            <a:ahLst/>
            <a:cxnLst/>
            <a:rect l="l" t="t" r="r" b="b"/>
            <a:pathLst>
              <a:path w="366394" h="88900">
                <a:moveTo>
                  <a:pt x="183260" y="0"/>
                </a:moveTo>
                <a:lnTo>
                  <a:pt x="111924" y="4325"/>
                </a:lnTo>
                <a:lnTo>
                  <a:pt x="53673" y="16128"/>
                </a:lnTo>
                <a:lnTo>
                  <a:pt x="14400" y="33647"/>
                </a:lnTo>
                <a:lnTo>
                  <a:pt x="0" y="55117"/>
                </a:lnTo>
                <a:lnTo>
                  <a:pt x="2635" y="64357"/>
                </a:lnTo>
                <a:lnTo>
                  <a:pt x="10223" y="73120"/>
                </a:lnTo>
                <a:lnTo>
                  <a:pt x="22288" y="81264"/>
                </a:lnTo>
                <a:lnTo>
                  <a:pt x="38353" y="88646"/>
                </a:lnTo>
                <a:lnTo>
                  <a:pt x="66835" y="79847"/>
                </a:lnTo>
                <a:lnTo>
                  <a:pt x="101234" y="73120"/>
                </a:lnTo>
                <a:lnTo>
                  <a:pt x="140420" y="68822"/>
                </a:lnTo>
                <a:lnTo>
                  <a:pt x="183260" y="67310"/>
                </a:lnTo>
                <a:lnTo>
                  <a:pt x="361230" y="67310"/>
                </a:lnTo>
                <a:lnTo>
                  <a:pt x="363777" y="64357"/>
                </a:lnTo>
                <a:lnTo>
                  <a:pt x="366394" y="55117"/>
                </a:lnTo>
                <a:lnTo>
                  <a:pt x="351996" y="33647"/>
                </a:lnTo>
                <a:lnTo>
                  <a:pt x="312737" y="16128"/>
                </a:lnTo>
                <a:lnTo>
                  <a:pt x="254523" y="4325"/>
                </a:lnTo>
                <a:lnTo>
                  <a:pt x="183260" y="0"/>
                </a:lnTo>
                <a:close/>
              </a:path>
              <a:path w="366394" h="88900">
                <a:moveTo>
                  <a:pt x="361230" y="67310"/>
                </a:moveTo>
                <a:lnTo>
                  <a:pt x="183260" y="67310"/>
                </a:lnTo>
                <a:lnTo>
                  <a:pt x="226028" y="68822"/>
                </a:lnTo>
                <a:lnTo>
                  <a:pt x="265175" y="73120"/>
                </a:lnTo>
                <a:lnTo>
                  <a:pt x="299561" y="79847"/>
                </a:lnTo>
                <a:lnTo>
                  <a:pt x="328040" y="88646"/>
                </a:lnTo>
                <a:lnTo>
                  <a:pt x="344160" y="81264"/>
                </a:lnTo>
                <a:lnTo>
                  <a:pt x="356219" y="73120"/>
                </a:lnTo>
                <a:lnTo>
                  <a:pt x="361230" y="67310"/>
                </a:lnTo>
                <a:close/>
              </a:path>
            </a:pathLst>
          </a:custGeom>
          <a:solidFill>
            <a:srgbClr val="B8D331"/>
          </a:solidFill>
        </p:spPr>
        <p:txBody>
          <a:bodyPr wrap="square" lIns="0" tIns="0" rIns="0" bIns="0" rtlCol="0"/>
          <a:lstStyle/>
          <a:p>
            <a:endParaRPr sz="1020"/>
          </a:p>
        </p:txBody>
      </p:sp>
      <p:sp>
        <p:nvSpPr>
          <p:cNvPr id="475" name="object 475"/>
          <p:cNvSpPr/>
          <p:nvPr/>
        </p:nvSpPr>
        <p:spPr>
          <a:xfrm>
            <a:off x="2593536" y="4990521"/>
            <a:ext cx="142344" cy="104327"/>
          </a:xfrm>
          <a:prstGeom prst="rect">
            <a:avLst/>
          </a:prstGeom>
          <a:blipFill>
            <a:blip r:embed="rId55" cstate="print"/>
            <a:stretch>
              <a:fillRect/>
            </a:stretch>
          </a:blipFill>
        </p:spPr>
        <p:txBody>
          <a:bodyPr wrap="square" lIns="0" tIns="0" rIns="0" bIns="0" rtlCol="0"/>
          <a:lstStyle/>
          <a:p>
            <a:endParaRPr sz="1020"/>
          </a:p>
        </p:txBody>
      </p:sp>
      <p:sp>
        <p:nvSpPr>
          <p:cNvPr id="476" name="object 476"/>
          <p:cNvSpPr/>
          <p:nvPr/>
        </p:nvSpPr>
        <p:spPr>
          <a:xfrm>
            <a:off x="2749488" y="5066769"/>
            <a:ext cx="49320" cy="0"/>
          </a:xfrm>
          <a:custGeom>
            <a:avLst/>
            <a:gdLst/>
            <a:ahLst/>
            <a:cxnLst/>
            <a:rect l="l" t="t" r="r" b="b"/>
            <a:pathLst>
              <a:path w="86994">
                <a:moveTo>
                  <a:pt x="0" y="0"/>
                </a:moveTo>
                <a:lnTo>
                  <a:pt x="86487" y="0"/>
                </a:lnTo>
              </a:path>
            </a:pathLst>
          </a:custGeom>
          <a:ln w="26670">
            <a:solidFill>
              <a:srgbClr val="FFFFFF"/>
            </a:solidFill>
          </a:ln>
        </p:spPr>
        <p:txBody>
          <a:bodyPr wrap="square" lIns="0" tIns="0" rIns="0" bIns="0" rtlCol="0"/>
          <a:lstStyle/>
          <a:p>
            <a:endParaRPr sz="1020"/>
          </a:p>
        </p:txBody>
      </p:sp>
      <p:sp>
        <p:nvSpPr>
          <p:cNvPr id="477" name="object 477"/>
          <p:cNvSpPr/>
          <p:nvPr/>
        </p:nvSpPr>
        <p:spPr>
          <a:xfrm>
            <a:off x="2758776" y="4992249"/>
            <a:ext cx="0" cy="66960"/>
          </a:xfrm>
          <a:custGeom>
            <a:avLst/>
            <a:gdLst/>
            <a:ahLst/>
            <a:cxnLst/>
            <a:rect l="l" t="t" r="r" b="b"/>
            <a:pathLst>
              <a:path h="118109">
                <a:moveTo>
                  <a:pt x="0" y="0"/>
                </a:moveTo>
                <a:lnTo>
                  <a:pt x="0" y="118110"/>
                </a:lnTo>
              </a:path>
            </a:pathLst>
          </a:custGeom>
          <a:ln w="32766">
            <a:solidFill>
              <a:srgbClr val="FFFFFF"/>
            </a:solidFill>
          </a:ln>
        </p:spPr>
        <p:txBody>
          <a:bodyPr wrap="square" lIns="0" tIns="0" rIns="0" bIns="0" rtlCol="0"/>
          <a:lstStyle/>
          <a:p>
            <a:endParaRPr sz="1020"/>
          </a:p>
        </p:txBody>
      </p:sp>
      <p:sp>
        <p:nvSpPr>
          <p:cNvPr id="478" name="object 478"/>
          <p:cNvSpPr/>
          <p:nvPr/>
        </p:nvSpPr>
        <p:spPr>
          <a:xfrm>
            <a:off x="1623948" y="5033867"/>
            <a:ext cx="317880" cy="99720"/>
          </a:xfrm>
          <a:custGeom>
            <a:avLst/>
            <a:gdLst/>
            <a:ahLst/>
            <a:cxnLst/>
            <a:rect l="l" t="t" r="r" b="b"/>
            <a:pathLst>
              <a:path w="560705" h="175895">
                <a:moveTo>
                  <a:pt x="560707" y="0"/>
                </a:moveTo>
                <a:lnTo>
                  <a:pt x="0" y="0"/>
                </a:lnTo>
                <a:lnTo>
                  <a:pt x="0" y="70993"/>
                </a:lnTo>
                <a:lnTo>
                  <a:pt x="28444" y="117062"/>
                </a:lnTo>
                <a:lnTo>
                  <a:pt x="61498" y="136485"/>
                </a:lnTo>
                <a:lnTo>
                  <a:pt x="104883" y="152673"/>
                </a:lnTo>
                <a:lnTo>
                  <a:pt x="156932" y="165004"/>
                </a:lnTo>
                <a:lnTo>
                  <a:pt x="215978" y="172858"/>
                </a:lnTo>
                <a:lnTo>
                  <a:pt x="280353" y="175614"/>
                </a:lnTo>
                <a:lnTo>
                  <a:pt x="344729" y="172858"/>
                </a:lnTo>
                <a:lnTo>
                  <a:pt x="403775" y="165004"/>
                </a:lnTo>
                <a:lnTo>
                  <a:pt x="455824" y="152673"/>
                </a:lnTo>
                <a:lnTo>
                  <a:pt x="499209" y="136485"/>
                </a:lnTo>
                <a:lnTo>
                  <a:pt x="532263" y="117062"/>
                </a:lnTo>
                <a:lnTo>
                  <a:pt x="560707" y="70993"/>
                </a:lnTo>
                <a:lnTo>
                  <a:pt x="560707" y="0"/>
                </a:lnTo>
                <a:close/>
              </a:path>
            </a:pathLst>
          </a:custGeom>
          <a:solidFill>
            <a:srgbClr val="499F48"/>
          </a:solidFill>
        </p:spPr>
        <p:txBody>
          <a:bodyPr wrap="square" lIns="0" tIns="0" rIns="0" bIns="0" rtlCol="0"/>
          <a:lstStyle/>
          <a:p>
            <a:endParaRPr sz="1020"/>
          </a:p>
        </p:txBody>
      </p:sp>
      <p:sp>
        <p:nvSpPr>
          <p:cNvPr id="479" name="object 479"/>
          <p:cNvSpPr/>
          <p:nvPr/>
        </p:nvSpPr>
        <p:spPr>
          <a:xfrm>
            <a:off x="1623948" y="4974553"/>
            <a:ext cx="317880" cy="119879"/>
          </a:xfrm>
          <a:custGeom>
            <a:avLst/>
            <a:gdLst/>
            <a:ahLst/>
            <a:cxnLst/>
            <a:rect l="l" t="t" r="r" b="b"/>
            <a:pathLst>
              <a:path w="560705" h="211454">
                <a:moveTo>
                  <a:pt x="280353" y="0"/>
                </a:moveTo>
                <a:lnTo>
                  <a:pt x="215978" y="2756"/>
                </a:lnTo>
                <a:lnTo>
                  <a:pt x="156932" y="10610"/>
                </a:lnTo>
                <a:lnTo>
                  <a:pt x="104883" y="22941"/>
                </a:lnTo>
                <a:lnTo>
                  <a:pt x="61498" y="39129"/>
                </a:lnTo>
                <a:lnTo>
                  <a:pt x="28444" y="58553"/>
                </a:lnTo>
                <a:lnTo>
                  <a:pt x="0" y="104622"/>
                </a:lnTo>
                <a:lnTo>
                  <a:pt x="7388" y="128756"/>
                </a:lnTo>
                <a:lnTo>
                  <a:pt x="61498" y="170849"/>
                </a:lnTo>
                <a:lnTo>
                  <a:pt x="104883" y="187435"/>
                </a:lnTo>
                <a:lnTo>
                  <a:pt x="156932" y="200131"/>
                </a:lnTo>
                <a:lnTo>
                  <a:pt x="215978" y="208253"/>
                </a:lnTo>
                <a:lnTo>
                  <a:pt x="280353" y="211112"/>
                </a:lnTo>
                <a:lnTo>
                  <a:pt x="344729" y="208253"/>
                </a:lnTo>
                <a:lnTo>
                  <a:pt x="403775" y="200132"/>
                </a:lnTo>
                <a:lnTo>
                  <a:pt x="455824" y="187435"/>
                </a:lnTo>
                <a:lnTo>
                  <a:pt x="499209" y="170850"/>
                </a:lnTo>
                <a:lnTo>
                  <a:pt x="532263" y="151061"/>
                </a:lnTo>
                <a:lnTo>
                  <a:pt x="560707" y="104622"/>
                </a:lnTo>
                <a:lnTo>
                  <a:pt x="553318" y="80591"/>
                </a:lnTo>
                <a:lnTo>
                  <a:pt x="499209" y="39129"/>
                </a:lnTo>
                <a:lnTo>
                  <a:pt x="455824" y="22942"/>
                </a:lnTo>
                <a:lnTo>
                  <a:pt x="403775" y="10610"/>
                </a:lnTo>
                <a:lnTo>
                  <a:pt x="344729" y="2756"/>
                </a:lnTo>
                <a:lnTo>
                  <a:pt x="280353" y="0"/>
                </a:lnTo>
                <a:close/>
              </a:path>
            </a:pathLst>
          </a:custGeom>
          <a:solidFill>
            <a:srgbClr val="ACC70A"/>
          </a:solidFill>
        </p:spPr>
        <p:txBody>
          <a:bodyPr wrap="square" lIns="0" tIns="0" rIns="0" bIns="0" rtlCol="0"/>
          <a:lstStyle/>
          <a:p>
            <a:endParaRPr sz="1020"/>
          </a:p>
        </p:txBody>
      </p:sp>
      <p:sp>
        <p:nvSpPr>
          <p:cNvPr id="480" name="object 480"/>
          <p:cNvSpPr/>
          <p:nvPr/>
        </p:nvSpPr>
        <p:spPr>
          <a:xfrm>
            <a:off x="1683286" y="4974553"/>
            <a:ext cx="199205" cy="119686"/>
          </a:xfrm>
          <a:prstGeom prst="rect">
            <a:avLst/>
          </a:prstGeom>
          <a:blipFill>
            <a:blip r:embed="rId56" cstate="print"/>
            <a:stretch>
              <a:fillRect/>
            </a:stretch>
          </a:blipFill>
        </p:spPr>
        <p:txBody>
          <a:bodyPr wrap="square" lIns="0" tIns="0" rIns="0" bIns="0" rtlCol="0"/>
          <a:lstStyle/>
          <a:p>
            <a:endParaRPr sz="1020"/>
          </a:p>
        </p:txBody>
      </p:sp>
      <p:sp>
        <p:nvSpPr>
          <p:cNvPr id="481" name="object 481"/>
          <p:cNvSpPr/>
          <p:nvPr/>
        </p:nvSpPr>
        <p:spPr>
          <a:xfrm>
            <a:off x="1623948" y="4901472"/>
            <a:ext cx="317880" cy="99720"/>
          </a:xfrm>
          <a:custGeom>
            <a:avLst/>
            <a:gdLst/>
            <a:ahLst/>
            <a:cxnLst/>
            <a:rect l="l" t="t" r="r" b="b"/>
            <a:pathLst>
              <a:path w="560705" h="175895">
                <a:moveTo>
                  <a:pt x="560707" y="0"/>
                </a:moveTo>
                <a:lnTo>
                  <a:pt x="0" y="0"/>
                </a:lnTo>
                <a:lnTo>
                  <a:pt x="0" y="70993"/>
                </a:lnTo>
                <a:lnTo>
                  <a:pt x="28444" y="117060"/>
                </a:lnTo>
                <a:lnTo>
                  <a:pt x="61498" y="136483"/>
                </a:lnTo>
                <a:lnTo>
                  <a:pt x="104883" y="152671"/>
                </a:lnTo>
                <a:lnTo>
                  <a:pt x="156932" y="165002"/>
                </a:lnTo>
                <a:lnTo>
                  <a:pt x="215978" y="172856"/>
                </a:lnTo>
                <a:lnTo>
                  <a:pt x="280353" y="175612"/>
                </a:lnTo>
                <a:lnTo>
                  <a:pt x="344729" y="172856"/>
                </a:lnTo>
                <a:lnTo>
                  <a:pt x="403775" y="165002"/>
                </a:lnTo>
                <a:lnTo>
                  <a:pt x="455824" y="152671"/>
                </a:lnTo>
                <a:lnTo>
                  <a:pt x="499209" y="136483"/>
                </a:lnTo>
                <a:lnTo>
                  <a:pt x="532263" y="117061"/>
                </a:lnTo>
                <a:lnTo>
                  <a:pt x="560707" y="70993"/>
                </a:lnTo>
                <a:lnTo>
                  <a:pt x="560707" y="0"/>
                </a:lnTo>
                <a:close/>
              </a:path>
            </a:pathLst>
          </a:custGeom>
          <a:solidFill>
            <a:srgbClr val="0879DA"/>
          </a:solidFill>
        </p:spPr>
        <p:txBody>
          <a:bodyPr wrap="square" lIns="0" tIns="0" rIns="0" bIns="0" rtlCol="0"/>
          <a:lstStyle/>
          <a:p>
            <a:endParaRPr sz="1020"/>
          </a:p>
        </p:txBody>
      </p:sp>
      <p:sp>
        <p:nvSpPr>
          <p:cNvPr id="482" name="object 482"/>
          <p:cNvSpPr/>
          <p:nvPr/>
        </p:nvSpPr>
        <p:spPr>
          <a:xfrm>
            <a:off x="1623948" y="4842159"/>
            <a:ext cx="317880" cy="119879"/>
          </a:xfrm>
          <a:custGeom>
            <a:avLst/>
            <a:gdLst/>
            <a:ahLst/>
            <a:cxnLst/>
            <a:rect l="l" t="t" r="r" b="b"/>
            <a:pathLst>
              <a:path w="560705" h="211454">
                <a:moveTo>
                  <a:pt x="280353" y="0"/>
                </a:moveTo>
                <a:lnTo>
                  <a:pt x="215978" y="2756"/>
                </a:lnTo>
                <a:lnTo>
                  <a:pt x="156932" y="10610"/>
                </a:lnTo>
                <a:lnTo>
                  <a:pt x="104883" y="22941"/>
                </a:lnTo>
                <a:lnTo>
                  <a:pt x="61498" y="39129"/>
                </a:lnTo>
                <a:lnTo>
                  <a:pt x="28444" y="58553"/>
                </a:lnTo>
                <a:lnTo>
                  <a:pt x="0" y="104622"/>
                </a:lnTo>
                <a:lnTo>
                  <a:pt x="7388" y="128756"/>
                </a:lnTo>
                <a:lnTo>
                  <a:pt x="61498" y="170849"/>
                </a:lnTo>
                <a:lnTo>
                  <a:pt x="104883" y="187435"/>
                </a:lnTo>
                <a:lnTo>
                  <a:pt x="156932" y="200131"/>
                </a:lnTo>
                <a:lnTo>
                  <a:pt x="215978" y="208253"/>
                </a:lnTo>
                <a:lnTo>
                  <a:pt x="280353" y="211112"/>
                </a:lnTo>
                <a:lnTo>
                  <a:pt x="344729" y="208253"/>
                </a:lnTo>
                <a:lnTo>
                  <a:pt x="403775" y="200132"/>
                </a:lnTo>
                <a:lnTo>
                  <a:pt x="455824" y="187435"/>
                </a:lnTo>
                <a:lnTo>
                  <a:pt x="499209" y="170850"/>
                </a:lnTo>
                <a:lnTo>
                  <a:pt x="532263" y="151061"/>
                </a:lnTo>
                <a:lnTo>
                  <a:pt x="560707" y="104622"/>
                </a:lnTo>
                <a:lnTo>
                  <a:pt x="553318" y="80591"/>
                </a:lnTo>
                <a:lnTo>
                  <a:pt x="499209" y="39129"/>
                </a:lnTo>
                <a:lnTo>
                  <a:pt x="455824" y="22942"/>
                </a:lnTo>
                <a:lnTo>
                  <a:pt x="403775" y="10610"/>
                </a:lnTo>
                <a:lnTo>
                  <a:pt x="344729" y="2756"/>
                </a:lnTo>
                <a:lnTo>
                  <a:pt x="280353" y="0"/>
                </a:lnTo>
                <a:close/>
              </a:path>
            </a:pathLst>
          </a:custGeom>
          <a:solidFill>
            <a:srgbClr val="11BCF5"/>
          </a:solidFill>
        </p:spPr>
        <p:txBody>
          <a:bodyPr wrap="square" lIns="0" tIns="0" rIns="0" bIns="0" rtlCol="0"/>
          <a:lstStyle/>
          <a:p>
            <a:endParaRPr sz="1020"/>
          </a:p>
        </p:txBody>
      </p:sp>
      <p:sp>
        <p:nvSpPr>
          <p:cNvPr id="483" name="object 483"/>
          <p:cNvSpPr/>
          <p:nvPr/>
        </p:nvSpPr>
        <p:spPr>
          <a:xfrm>
            <a:off x="1683286" y="4842159"/>
            <a:ext cx="199205" cy="119686"/>
          </a:xfrm>
          <a:prstGeom prst="rect">
            <a:avLst/>
          </a:prstGeom>
          <a:blipFill>
            <a:blip r:embed="rId57" cstate="print"/>
            <a:stretch>
              <a:fillRect/>
            </a:stretch>
          </a:blipFill>
        </p:spPr>
        <p:txBody>
          <a:bodyPr wrap="square" lIns="0" tIns="0" rIns="0" bIns="0" rtlCol="0"/>
          <a:lstStyle/>
          <a:p>
            <a:endParaRPr sz="1020"/>
          </a:p>
        </p:txBody>
      </p:sp>
      <p:sp>
        <p:nvSpPr>
          <p:cNvPr id="484" name="object 484"/>
          <p:cNvSpPr/>
          <p:nvPr/>
        </p:nvSpPr>
        <p:spPr>
          <a:xfrm>
            <a:off x="1290948" y="2507745"/>
            <a:ext cx="1865520" cy="2281679"/>
          </a:xfrm>
          <a:custGeom>
            <a:avLst/>
            <a:gdLst/>
            <a:ahLst/>
            <a:cxnLst/>
            <a:rect l="l" t="t" r="r" b="b"/>
            <a:pathLst>
              <a:path w="3290570" h="4024629">
                <a:moveTo>
                  <a:pt x="311150" y="4024375"/>
                </a:moveTo>
                <a:lnTo>
                  <a:pt x="0" y="4024375"/>
                </a:lnTo>
                <a:lnTo>
                  <a:pt x="0" y="0"/>
                </a:lnTo>
                <a:lnTo>
                  <a:pt x="3290506" y="0"/>
                </a:lnTo>
              </a:path>
            </a:pathLst>
          </a:custGeom>
          <a:ln w="12700">
            <a:solidFill>
              <a:srgbClr val="156092"/>
            </a:solidFill>
          </a:ln>
        </p:spPr>
        <p:txBody>
          <a:bodyPr wrap="square" lIns="0" tIns="0" rIns="0" bIns="0" rtlCol="0"/>
          <a:lstStyle/>
          <a:p>
            <a:endParaRPr sz="1020"/>
          </a:p>
        </p:txBody>
      </p:sp>
      <p:sp>
        <p:nvSpPr>
          <p:cNvPr id="485" name="object 485"/>
          <p:cNvSpPr/>
          <p:nvPr/>
        </p:nvSpPr>
        <p:spPr>
          <a:xfrm>
            <a:off x="3150024" y="2482401"/>
            <a:ext cx="50760" cy="50760"/>
          </a:xfrm>
          <a:custGeom>
            <a:avLst/>
            <a:gdLst/>
            <a:ahLst/>
            <a:cxnLst/>
            <a:rect l="l" t="t" r="r" b="b"/>
            <a:pathLst>
              <a:path w="89535" h="89535">
                <a:moveTo>
                  <a:pt x="0" y="0"/>
                </a:moveTo>
                <a:lnTo>
                  <a:pt x="0" y="89408"/>
                </a:lnTo>
                <a:lnTo>
                  <a:pt x="89535" y="44704"/>
                </a:lnTo>
                <a:lnTo>
                  <a:pt x="0" y="0"/>
                </a:lnTo>
                <a:close/>
              </a:path>
            </a:pathLst>
          </a:custGeom>
          <a:solidFill>
            <a:srgbClr val="156092"/>
          </a:solidFill>
        </p:spPr>
        <p:txBody>
          <a:bodyPr wrap="square" lIns="0" tIns="0" rIns="0" bIns="0" rtlCol="0"/>
          <a:lstStyle/>
          <a:p>
            <a:endParaRPr sz="1020"/>
          </a:p>
        </p:txBody>
      </p:sp>
      <p:sp>
        <p:nvSpPr>
          <p:cNvPr id="486" name="object 486"/>
          <p:cNvSpPr/>
          <p:nvPr/>
        </p:nvSpPr>
        <p:spPr>
          <a:xfrm>
            <a:off x="2228784" y="2734545"/>
            <a:ext cx="927720" cy="2054879"/>
          </a:xfrm>
          <a:custGeom>
            <a:avLst/>
            <a:gdLst/>
            <a:ahLst/>
            <a:cxnLst/>
            <a:rect l="l" t="t" r="r" b="b"/>
            <a:pathLst>
              <a:path w="1636395" h="3624579">
                <a:moveTo>
                  <a:pt x="219075" y="3624325"/>
                </a:moveTo>
                <a:lnTo>
                  <a:pt x="0" y="3624325"/>
                </a:lnTo>
                <a:lnTo>
                  <a:pt x="0" y="0"/>
                </a:lnTo>
                <a:lnTo>
                  <a:pt x="1636268" y="0"/>
                </a:lnTo>
              </a:path>
            </a:pathLst>
          </a:custGeom>
          <a:ln w="12700">
            <a:solidFill>
              <a:srgbClr val="156092"/>
            </a:solidFill>
          </a:ln>
        </p:spPr>
        <p:txBody>
          <a:bodyPr wrap="square" lIns="0" tIns="0" rIns="0" bIns="0" rtlCol="0"/>
          <a:lstStyle/>
          <a:p>
            <a:endParaRPr sz="1020"/>
          </a:p>
        </p:txBody>
      </p:sp>
      <p:sp>
        <p:nvSpPr>
          <p:cNvPr id="487" name="object 487"/>
          <p:cNvSpPr/>
          <p:nvPr/>
        </p:nvSpPr>
        <p:spPr>
          <a:xfrm>
            <a:off x="3150024" y="2709201"/>
            <a:ext cx="50760" cy="50760"/>
          </a:xfrm>
          <a:custGeom>
            <a:avLst/>
            <a:gdLst/>
            <a:ahLst/>
            <a:cxnLst/>
            <a:rect l="l" t="t" r="r" b="b"/>
            <a:pathLst>
              <a:path w="89535" h="89535">
                <a:moveTo>
                  <a:pt x="0" y="0"/>
                </a:moveTo>
                <a:lnTo>
                  <a:pt x="0" y="89408"/>
                </a:lnTo>
                <a:lnTo>
                  <a:pt x="89535" y="44704"/>
                </a:lnTo>
                <a:lnTo>
                  <a:pt x="0" y="0"/>
                </a:lnTo>
                <a:close/>
              </a:path>
            </a:pathLst>
          </a:custGeom>
          <a:solidFill>
            <a:srgbClr val="156092"/>
          </a:solidFill>
        </p:spPr>
        <p:txBody>
          <a:bodyPr wrap="square" lIns="0" tIns="0" rIns="0" bIns="0" rtlCol="0"/>
          <a:lstStyle/>
          <a:p>
            <a:endParaRPr sz="1020"/>
          </a:p>
        </p:txBody>
      </p:sp>
      <p:sp>
        <p:nvSpPr>
          <p:cNvPr id="491" name="object 491"/>
          <p:cNvSpPr/>
          <p:nvPr/>
        </p:nvSpPr>
        <p:spPr>
          <a:xfrm>
            <a:off x="2411016" y="2837562"/>
            <a:ext cx="577800" cy="245520"/>
          </a:xfrm>
          <a:custGeom>
            <a:avLst/>
            <a:gdLst/>
            <a:ahLst/>
            <a:cxnLst/>
            <a:rect l="l" t="t" r="r" b="b"/>
            <a:pathLst>
              <a:path w="1019175" h="433070">
                <a:moveTo>
                  <a:pt x="0" y="432587"/>
                </a:moveTo>
                <a:lnTo>
                  <a:pt x="1018692" y="432587"/>
                </a:lnTo>
                <a:lnTo>
                  <a:pt x="1018692" y="0"/>
                </a:lnTo>
                <a:lnTo>
                  <a:pt x="0" y="0"/>
                </a:lnTo>
                <a:lnTo>
                  <a:pt x="0" y="432587"/>
                </a:lnTo>
                <a:close/>
              </a:path>
            </a:pathLst>
          </a:custGeom>
          <a:noFill/>
        </p:spPr>
        <p:txBody>
          <a:bodyPr wrap="square" lIns="0" tIns="0" rIns="0" bIns="0" rtlCol="0"/>
          <a:lstStyle/>
          <a:p>
            <a:endParaRPr sz="1020"/>
          </a:p>
        </p:txBody>
      </p:sp>
      <p:sp>
        <p:nvSpPr>
          <p:cNvPr id="492" name="object 492"/>
          <p:cNvSpPr txBox="1"/>
          <p:nvPr/>
        </p:nvSpPr>
        <p:spPr>
          <a:xfrm>
            <a:off x="2411373" y="2829350"/>
            <a:ext cx="606750" cy="101421"/>
          </a:xfrm>
          <a:prstGeom prst="rect">
            <a:avLst/>
          </a:prstGeom>
        </p:spPr>
        <p:txBody>
          <a:bodyPr vert="horz" wrap="square" lIns="0" tIns="9000" rIns="0" bIns="0" rtlCol="0">
            <a:spAutoFit/>
          </a:bodyPr>
          <a:lstStyle/>
          <a:p>
            <a:pPr marL="68036">
              <a:spcBef>
                <a:spcPts val="71"/>
              </a:spcBef>
            </a:pPr>
            <a:r>
              <a:rPr lang="en-US" sz="600" spc="9" dirty="0" smtClean="0">
                <a:latin typeface="Calibri"/>
                <a:cs typeface="Calibri"/>
              </a:rPr>
              <a:t>Platform Alerts</a:t>
            </a:r>
            <a:endParaRPr sz="600" dirty="0">
              <a:latin typeface="Calibri"/>
              <a:cs typeface="Calibri"/>
            </a:endParaRPr>
          </a:p>
        </p:txBody>
      </p:sp>
      <p:sp>
        <p:nvSpPr>
          <p:cNvPr id="494" name="object 494"/>
          <p:cNvSpPr/>
          <p:nvPr/>
        </p:nvSpPr>
        <p:spPr>
          <a:xfrm>
            <a:off x="2640592" y="2936496"/>
            <a:ext cx="133024" cy="113913"/>
          </a:xfrm>
          <a:prstGeom prst="rect">
            <a:avLst/>
          </a:prstGeom>
          <a:blipFill>
            <a:blip r:embed="rId58" cstate="print"/>
            <a:stretch>
              <a:fillRect/>
            </a:stretch>
          </a:blipFill>
        </p:spPr>
        <p:txBody>
          <a:bodyPr wrap="square" lIns="0" tIns="0" rIns="0" bIns="0" rtlCol="0"/>
          <a:lstStyle/>
          <a:p>
            <a:endParaRPr sz="1020"/>
          </a:p>
        </p:txBody>
      </p:sp>
      <p:sp>
        <p:nvSpPr>
          <p:cNvPr id="498" name="object 498"/>
          <p:cNvSpPr/>
          <p:nvPr/>
        </p:nvSpPr>
        <p:spPr>
          <a:xfrm>
            <a:off x="1475663" y="1954692"/>
            <a:ext cx="692354" cy="237474"/>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700" dirty="0" smtClean="0">
                <a:latin typeface="Calibri" panose="020F0502020204030204" pitchFamily="34" charset="0"/>
                <a:cs typeface="Calibri" panose="020F0502020204030204" pitchFamily="34" charset="0"/>
              </a:rPr>
              <a:t>ASC Default Policy Template</a:t>
            </a:r>
            <a:endParaRPr sz="700" dirty="0">
              <a:latin typeface="Calibri" panose="020F0502020204030204" pitchFamily="34" charset="0"/>
              <a:cs typeface="Calibri" panose="020F0502020204030204" pitchFamily="34" charset="0"/>
            </a:endParaRPr>
          </a:p>
        </p:txBody>
      </p:sp>
      <p:sp>
        <p:nvSpPr>
          <p:cNvPr id="501" name="object 501"/>
          <p:cNvSpPr/>
          <p:nvPr/>
        </p:nvSpPr>
        <p:spPr>
          <a:xfrm>
            <a:off x="6092807" y="5101905"/>
            <a:ext cx="147600" cy="0"/>
          </a:xfrm>
          <a:custGeom>
            <a:avLst/>
            <a:gdLst/>
            <a:ahLst/>
            <a:cxnLst/>
            <a:rect l="l" t="t" r="r" b="b"/>
            <a:pathLst>
              <a:path w="260350">
                <a:moveTo>
                  <a:pt x="0" y="0"/>
                </a:moveTo>
                <a:lnTo>
                  <a:pt x="260223" y="0"/>
                </a:lnTo>
              </a:path>
            </a:pathLst>
          </a:custGeom>
          <a:ln w="12700">
            <a:solidFill>
              <a:srgbClr val="156092"/>
            </a:solidFill>
          </a:ln>
        </p:spPr>
        <p:txBody>
          <a:bodyPr wrap="square" lIns="0" tIns="0" rIns="0" bIns="0" rtlCol="0"/>
          <a:lstStyle/>
          <a:p>
            <a:endParaRPr sz="1020"/>
          </a:p>
        </p:txBody>
      </p:sp>
      <p:sp>
        <p:nvSpPr>
          <p:cNvPr id="502" name="object 502"/>
          <p:cNvSpPr/>
          <p:nvPr/>
        </p:nvSpPr>
        <p:spPr>
          <a:xfrm>
            <a:off x="6234000" y="5076561"/>
            <a:ext cx="50760" cy="50760"/>
          </a:xfrm>
          <a:custGeom>
            <a:avLst/>
            <a:gdLst/>
            <a:ahLst/>
            <a:cxnLst/>
            <a:rect l="l" t="t" r="r" b="b"/>
            <a:pathLst>
              <a:path w="89534" h="89534">
                <a:moveTo>
                  <a:pt x="0" y="0"/>
                </a:moveTo>
                <a:lnTo>
                  <a:pt x="0" y="89407"/>
                </a:lnTo>
                <a:lnTo>
                  <a:pt x="89408" y="44703"/>
                </a:lnTo>
                <a:lnTo>
                  <a:pt x="0" y="0"/>
                </a:lnTo>
                <a:close/>
              </a:path>
            </a:pathLst>
          </a:custGeom>
          <a:solidFill>
            <a:srgbClr val="156092"/>
          </a:solidFill>
        </p:spPr>
        <p:txBody>
          <a:bodyPr wrap="square" lIns="0" tIns="0" rIns="0" bIns="0" rtlCol="0"/>
          <a:lstStyle/>
          <a:p>
            <a:endParaRPr sz="1020"/>
          </a:p>
        </p:txBody>
      </p:sp>
      <p:sp>
        <p:nvSpPr>
          <p:cNvPr id="503" name="object 503"/>
          <p:cNvSpPr/>
          <p:nvPr/>
        </p:nvSpPr>
        <p:spPr>
          <a:xfrm>
            <a:off x="4812143" y="5101905"/>
            <a:ext cx="163440" cy="0"/>
          </a:xfrm>
          <a:custGeom>
            <a:avLst/>
            <a:gdLst/>
            <a:ahLst/>
            <a:cxnLst/>
            <a:rect l="l" t="t" r="r" b="b"/>
            <a:pathLst>
              <a:path w="288290">
                <a:moveTo>
                  <a:pt x="0" y="0"/>
                </a:moveTo>
                <a:lnTo>
                  <a:pt x="287782" y="0"/>
                </a:lnTo>
              </a:path>
            </a:pathLst>
          </a:custGeom>
          <a:ln w="12700">
            <a:solidFill>
              <a:srgbClr val="156092"/>
            </a:solidFill>
          </a:ln>
        </p:spPr>
        <p:txBody>
          <a:bodyPr wrap="square" lIns="0" tIns="0" rIns="0" bIns="0" rtlCol="0"/>
          <a:lstStyle/>
          <a:p>
            <a:endParaRPr sz="1020"/>
          </a:p>
        </p:txBody>
      </p:sp>
      <p:sp>
        <p:nvSpPr>
          <p:cNvPr id="504" name="object 504"/>
          <p:cNvSpPr/>
          <p:nvPr/>
        </p:nvSpPr>
        <p:spPr>
          <a:xfrm>
            <a:off x="4968960" y="5076561"/>
            <a:ext cx="50760" cy="50760"/>
          </a:xfrm>
          <a:custGeom>
            <a:avLst/>
            <a:gdLst/>
            <a:ahLst/>
            <a:cxnLst/>
            <a:rect l="l" t="t" r="r" b="b"/>
            <a:pathLst>
              <a:path w="89534" h="89534">
                <a:moveTo>
                  <a:pt x="0" y="0"/>
                </a:moveTo>
                <a:lnTo>
                  <a:pt x="0" y="89407"/>
                </a:lnTo>
                <a:lnTo>
                  <a:pt x="89407" y="44703"/>
                </a:lnTo>
                <a:lnTo>
                  <a:pt x="0" y="0"/>
                </a:lnTo>
                <a:close/>
              </a:path>
            </a:pathLst>
          </a:custGeom>
          <a:solidFill>
            <a:srgbClr val="156092"/>
          </a:solidFill>
        </p:spPr>
        <p:txBody>
          <a:bodyPr wrap="square" lIns="0" tIns="0" rIns="0" bIns="0" rtlCol="0"/>
          <a:lstStyle/>
          <a:p>
            <a:endParaRPr sz="1020"/>
          </a:p>
        </p:txBody>
      </p:sp>
      <p:sp>
        <p:nvSpPr>
          <p:cNvPr id="505" name="object 505"/>
          <p:cNvSpPr/>
          <p:nvPr/>
        </p:nvSpPr>
        <p:spPr>
          <a:xfrm>
            <a:off x="6114048" y="6035169"/>
            <a:ext cx="950400" cy="432000"/>
          </a:xfrm>
          <a:prstGeom prst="rect">
            <a:avLst/>
          </a:prstGeom>
          <a:blipFill>
            <a:blip r:embed="rId59" cstate="print"/>
            <a:stretch>
              <a:fillRect/>
            </a:stretch>
          </a:blipFill>
        </p:spPr>
        <p:txBody>
          <a:bodyPr wrap="square" lIns="0" tIns="0" rIns="0" bIns="0" rtlCol="0"/>
          <a:lstStyle/>
          <a:p>
            <a:endParaRPr sz="1020"/>
          </a:p>
        </p:txBody>
      </p:sp>
      <p:sp>
        <p:nvSpPr>
          <p:cNvPr id="506" name="object 506"/>
          <p:cNvSpPr/>
          <p:nvPr/>
        </p:nvSpPr>
        <p:spPr>
          <a:xfrm>
            <a:off x="6133993" y="6056733"/>
            <a:ext cx="877823" cy="356400"/>
          </a:xfrm>
          <a:prstGeom prst="rect">
            <a:avLst/>
          </a:prstGeom>
          <a:blipFill>
            <a:blip r:embed="rId60" cstate="print"/>
            <a:stretch>
              <a:fillRect/>
            </a:stretch>
          </a:blipFill>
        </p:spPr>
        <p:txBody>
          <a:bodyPr wrap="square" lIns="0" tIns="0" rIns="0" bIns="0" rtlCol="0"/>
          <a:lstStyle/>
          <a:p>
            <a:endParaRPr sz="1020"/>
          </a:p>
        </p:txBody>
      </p:sp>
      <p:sp>
        <p:nvSpPr>
          <p:cNvPr id="507" name="object 507"/>
          <p:cNvSpPr txBox="1"/>
          <p:nvPr/>
        </p:nvSpPr>
        <p:spPr>
          <a:xfrm>
            <a:off x="6227808" y="6063969"/>
            <a:ext cx="698040" cy="321202"/>
          </a:xfrm>
          <a:prstGeom prst="rect">
            <a:avLst/>
          </a:prstGeom>
        </p:spPr>
        <p:txBody>
          <a:bodyPr vert="horz" wrap="square" lIns="0" tIns="7200" rIns="0" bIns="0" rtlCol="0">
            <a:spAutoFit/>
          </a:bodyPr>
          <a:lstStyle/>
          <a:p>
            <a:pPr marL="239747" marR="2880" indent="-232547">
              <a:spcBef>
                <a:spcPts val="57"/>
              </a:spcBef>
            </a:pPr>
            <a:r>
              <a:rPr sz="1020" spc="-6" dirty="0">
                <a:solidFill>
                  <a:srgbClr val="F1F1F1"/>
                </a:solidFill>
                <a:latin typeface="Calibri"/>
                <a:cs typeface="Calibri"/>
              </a:rPr>
              <a:t>Azure </a:t>
            </a:r>
            <a:r>
              <a:rPr sz="1020" spc="-3" dirty="0">
                <a:solidFill>
                  <a:srgbClr val="F1F1F1"/>
                </a:solidFill>
                <a:latin typeface="Calibri"/>
                <a:cs typeface="Calibri"/>
              </a:rPr>
              <a:t>Events  </a:t>
            </a:r>
            <a:r>
              <a:rPr sz="1020" spc="3" dirty="0">
                <a:solidFill>
                  <a:srgbClr val="F1F1F1"/>
                </a:solidFill>
                <a:latin typeface="Calibri"/>
                <a:cs typeface="Calibri"/>
              </a:rPr>
              <a:t>Hub</a:t>
            </a:r>
            <a:endParaRPr sz="1020">
              <a:latin typeface="Calibri"/>
              <a:cs typeface="Calibri"/>
            </a:endParaRPr>
          </a:p>
        </p:txBody>
      </p:sp>
      <p:sp>
        <p:nvSpPr>
          <p:cNvPr id="508" name="object 508"/>
          <p:cNvSpPr/>
          <p:nvPr/>
        </p:nvSpPr>
        <p:spPr>
          <a:xfrm>
            <a:off x="6290232" y="6291561"/>
            <a:ext cx="22680" cy="28440"/>
          </a:xfrm>
          <a:custGeom>
            <a:avLst/>
            <a:gdLst/>
            <a:ahLst/>
            <a:cxnLst/>
            <a:rect l="l" t="t" r="r" b="b"/>
            <a:pathLst>
              <a:path w="40004" h="50165">
                <a:moveTo>
                  <a:pt x="37464" y="0"/>
                </a:moveTo>
                <a:lnTo>
                  <a:pt x="2285" y="0"/>
                </a:lnTo>
                <a:lnTo>
                  <a:pt x="0" y="2158"/>
                </a:lnTo>
                <a:lnTo>
                  <a:pt x="0" y="48005"/>
                </a:lnTo>
                <a:lnTo>
                  <a:pt x="2285" y="50164"/>
                </a:lnTo>
                <a:lnTo>
                  <a:pt x="37464" y="50164"/>
                </a:lnTo>
                <a:lnTo>
                  <a:pt x="39750" y="48005"/>
                </a:lnTo>
                <a:lnTo>
                  <a:pt x="39750" y="2158"/>
                </a:lnTo>
                <a:lnTo>
                  <a:pt x="37464" y="0"/>
                </a:lnTo>
                <a:close/>
              </a:path>
            </a:pathLst>
          </a:custGeom>
          <a:solidFill>
            <a:srgbClr val="B8D331"/>
          </a:solidFill>
        </p:spPr>
        <p:txBody>
          <a:bodyPr wrap="square" lIns="0" tIns="0" rIns="0" bIns="0" rtlCol="0"/>
          <a:lstStyle/>
          <a:p>
            <a:endParaRPr sz="1020"/>
          </a:p>
        </p:txBody>
      </p:sp>
      <p:sp>
        <p:nvSpPr>
          <p:cNvPr id="509" name="object 509"/>
          <p:cNvSpPr/>
          <p:nvPr/>
        </p:nvSpPr>
        <p:spPr>
          <a:xfrm>
            <a:off x="6307656" y="6250664"/>
            <a:ext cx="22680" cy="28800"/>
          </a:xfrm>
          <a:custGeom>
            <a:avLst/>
            <a:gdLst/>
            <a:ahLst/>
            <a:cxnLst/>
            <a:rect l="l" t="t" r="r" b="b"/>
            <a:pathLst>
              <a:path w="40004" h="50800">
                <a:moveTo>
                  <a:pt x="34544" y="0"/>
                </a:moveTo>
                <a:lnTo>
                  <a:pt x="2286" y="0"/>
                </a:lnTo>
                <a:lnTo>
                  <a:pt x="0" y="2285"/>
                </a:lnTo>
                <a:lnTo>
                  <a:pt x="0" y="48132"/>
                </a:lnTo>
                <a:lnTo>
                  <a:pt x="2286" y="50291"/>
                </a:lnTo>
                <a:lnTo>
                  <a:pt x="37465" y="50291"/>
                </a:lnTo>
                <a:lnTo>
                  <a:pt x="39750" y="48132"/>
                </a:lnTo>
                <a:lnTo>
                  <a:pt x="39750" y="3047"/>
                </a:lnTo>
                <a:lnTo>
                  <a:pt x="37465" y="761"/>
                </a:lnTo>
                <a:lnTo>
                  <a:pt x="34544" y="761"/>
                </a:lnTo>
                <a:lnTo>
                  <a:pt x="34544" y="0"/>
                </a:lnTo>
                <a:close/>
              </a:path>
            </a:pathLst>
          </a:custGeom>
          <a:solidFill>
            <a:srgbClr val="B8D331"/>
          </a:solidFill>
        </p:spPr>
        <p:txBody>
          <a:bodyPr wrap="square" lIns="0" tIns="0" rIns="0" bIns="0" rtlCol="0"/>
          <a:lstStyle/>
          <a:p>
            <a:endParaRPr sz="1020"/>
          </a:p>
        </p:txBody>
      </p:sp>
      <p:sp>
        <p:nvSpPr>
          <p:cNvPr id="510" name="object 510"/>
          <p:cNvSpPr/>
          <p:nvPr/>
        </p:nvSpPr>
        <p:spPr>
          <a:xfrm>
            <a:off x="6325080" y="6291561"/>
            <a:ext cx="22680" cy="28440"/>
          </a:xfrm>
          <a:custGeom>
            <a:avLst/>
            <a:gdLst/>
            <a:ahLst/>
            <a:cxnLst/>
            <a:rect l="l" t="t" r="r" b="b"/>
            <a:pathLst>
              <a:path w="40004" h="50165">
                <a:moveTo>
                  <a:pt x="37592" y="0"/>
                </a:moveTo>
                <a:lnTo>
                  <a:pt x="2286" y="0"/>
                </a:lnTo>
                <a:lnTo>
                  <a:pt x="0" y="2158"/>
                </a:lnTo>
                <a:lnTo>
                  <a:pt x="0" y="48005"/>
                </a:lnTo>
                <a:lnTo>
                  <a:pt x="2286" y="50164"/>
                </a:lnTo>
                <a:lnTo>
                  <a:pt x="37592" y="50164"/>
                </a:lnTo>
                <a:lnTo>
                  <a:pt x="39751" y="48005"/>
                </a:lnTo>
                <a:lnTo>
                  <a:pt x="39751" y="2158"/>
                </a:lnTo>
                <a:lnTo>
                  <a:pt x="37592" y="0"/>
                </a:lnTo>
                <a:close/>
              </a:path>
            </a:pathLst>
          </a:custGeom>
          <a:solidFill>
            <a:srgbClr val="B8D331"/>
          </a:solidFill>
        </p:spPr>
        <p:txBody>
          <a:bodyPr wrap="square" lIns="0" tIns="0" rIns="0" bIns="0" rtlCol="0"/>
          <a:lstStyle/>
          <a:p>
            <a:endParaRPr sz="1020"/>
          </a:p>
        </p:txBody>
      </p:sp>
      <p:sp>
        <p:nvSpPr>
          <p:cNvPr id="511" name="object 511"/>
          <p:cNvSpPr/>
          <p:nvPr/>
        </p:nvSpPr>
        <p:spPr>
          <a:xfrm>
            <a:off x="6271944" y="6331953"/>
            <a:ext cx="23400" cy="29160"/>
          </a:xfrm>
          <a:custGeom>
            <a:avLst/>
            <a:gdLst/>
            <a:ahLst/>
            <a:cxnLst/>
            <a:rect l="l" t="t" r="r" b="b"/>
            <a:pathLst>
              <a:path w="41275" h="51434">
                <a:moveTo>
                  <a:pt x="38989" y="0"/>
                </a:moveTo>
                <a:lnTo>
                  <a:pt x="2286" y="0"/>
                </a:lnTo>
                <a:lnTo>
                  <a:pt x="0" y="2285"/>
                </a:lnTo>
                <a:lnTo>
                  <a:pt x="0" y="48767"/>
                </a:lnTo>
                <a:lnTo>
                  <a:pt x="2286" y="51053"/>
                </a:lnTo>
                <a:lnTo>
                  <a:pt x="38989" y="51053"/>
                </a:lnTo>
                <a:lnTo>
                  <a:pt x="41275" y="48767"/>
                </a:lnTo>
                <a:lnTo>
                  <a:pt x="41275" y="2285"/>
                </a:lnTo>
                <a:lnTo>
                  <a:pt x="38989" y="0"/>
                </a:lnTo>
                <a:close/>
              </a:path>
            </a:pathLst>
          </a:custGeom>
          <a:solidFill>
            <a:srgbClr val="B8D331"/>
          </a:solidFill>
        </p:spPr>
        <p:txBody>
          <a:bodyPr wrap="square" lIns="0" tIns="0" rIns="0" bIns="0" rtlCol="0"/>
          <a:lstStyle/>
          <a:p>
            <a:endParaRPr sz="1020"/>
          </a:p>
        </p:txBody>
      </p:sp>
      <p:sp>
        <p:nvSpPr>
          <p:cNvPr id="512" name="object 512"/>
          <p:cNvSpPr/>
          <p:nvPr/>
        </p:nvSpPr>
        <p:spPr>
          <a:xfrm>
            <a:off x="6231912" y="6227697"/>
            <a:ext cx="40680" cy="168120"/>
          </a:xfrm>
          <a:custGeom>
            <a:avLst/>
            <a:gdLst/>
            <a:ahLst/>
            <a:cxnLst/>
            <a:rect l="l" t="t" r="r" b="b"/>
            <a:pathLst>
              <a:path w="71754" h="296545">
                <a:moveTo>
                  <a:pt x="2285" y="0"/>
                </a:moveTo>
                <a:lnTo>
                  <a:pt x="0" y="2285"/>
                </a:lnTo>
                <a:lnTo>
                  <a:pt x="0" y="294170"/>
                </a:lnTo>
                <a:lnTo>
                  <a:pt x="2285" y="296417"/>
                </a:lnTo>
                <a:lnTo>
                  <a:pt x="69087" y="296417"/>
                </a:lnTo>
                <a:lnTo>
                  <a:pt x="71374" y="294170"/>
                </a:lnTo>
                <a:lnTo>
                  <a:pt x="71374" y="257428"/>
                </a:lnTo>
                <a:lnTo>
                  <a:pt x="69087" y="255142"/>
                </a:lnTo>
                <a:lnTo>
                  <a:pt x="40640" y="255142"/>
                </a:lnTo>
                <a:lnTo>
                  <a:pt x="40640" y="41274"/>
                </a:lnTo>
                <a:lnTo>
                  <a:pt x="69087" y="41274"/>
                </a:lnTo>
                <a:lnTo>
                  <a:pt x="71374" y="39115"/>
                </a:lnTo>
                <a:lnTo>
                  <a:pt x="71374" y="3047"/>
                </a:lnTo>
                <a:lnTo>
                  <a:pt x="69087" y="761"/>
                </a:lnTo>
                <a:lnTo>
                  <a:pt x="5333" y="761"/>
                </a:lnTo>
                <a:lnTo>
                  <a:pt x="2285" y="0"/>
                </a:lnTo>
                <a:close/>
              </a:path>
            </a:pathLst>
          </a:custGeom>
          <a:solidFill>
            <a:srgbClr val="0071C5"/>
          </a:solidFill>
        </p:spPr>
        <p:txBody>
          <a:bodyPr wrap="square" lIns="0" tIns="0" rIns="0" bIns="0" rtlCol="0"/>
          <a:lstStyle/>
          <a:p>
            <a:endParaRPr sz="1020"/>
          </a:p>
        </p:txBody>
      </p:sp>
      <p:sp>
        <p:nvSpPr>
          <p:cNvPr id="513" name="object 513"/>
          <p:cNvSpPr/>
          <p:nvPr/>
        </p:nvSpPr>
        <p:spPr>
          <a:xfrm>
            <a:off x="6364680" y="6227337"/>
            <a:ext cx="40680" cy="167760"/>
          </a:xfrm>
          <a:custGeom>
            <a:avLst/>
            <a:gdLst/>
            <a:ahLst/>
            <a:cxnLst/>
            <a:rect l="l" t="t" r="r" b="b"/>
            <a:pathLst>
              <a:path w="71754" h="295909">
                <a:moveTo>
                  <a:pt x="68961" y="0"/>
                </a:moveTo>
                <a:lnTo>
                  <a:pt x="5969" y="0"/>
                </a:lnTo>
                <a:lnTo>
                  <a:pt x="2921" y="634"/>
                </a:lnTo>
                <a:lnTo>
                  <a:pt x="762" y="2920"/>
                </a:lnTo>
                <a:lnTo>
                  <a:pt x="762" y="38226"/>
                </a:lnTo>
                <a:lnTo>
                  <a:pt x="2921" y="40512"/>
                </a:lnTo>
                <a:lnTo>
                  <a:pt x="30734" y="40512"/>
                </a:lnTo>
                <a:lnTo>
                  <a:pt x="30734" y="255015"/>
                </a:lnTo>
                <a:lnTo>
                  <a:pt x="2159" y="255015"/>
                </a:lnTo>
                <a:lnTo>
                  <a:pt x="0" y="257301"/>
                </a:lnTo>
                <a:lnTo>
                  <a:pt x="0" y="293306"/>
                </a:lnTo>
                <a:lnTo>
                  <a:pt x="2159" y="295554"/>
                </a:lnTo>
                <a:lnTo>
                  <a:pt x="68961" y="295554"/>
                </a:lnTo>
                <a:lnTo>
                  <a:pt x="71247" y="293306"/>
                </a:lnTo>
                <a:lnTo>
                  <a:pt x="71247" y="2158"/>
                </a:lnTo>
                <a:lnTo>
                  <a:pt x="68961" y="0"/>
                </a:lnTo>
                <a:close/>
              </a:path>
            </a:pathLst>
          </a:custGeom>
          <a:solidFill>
            <a:srgbClr val="0071C5"/>
          </a:solidFill>
        </p:spPr>
        <p:txBody>
          <a:bodyPr wrap="square" lIns="0" tIns="0" rIns="0" bIns="0" rtlCol="0"/>
          <a:lstStyle/>
          <a:p>
            <a:endParaRPr sz="1020"/>
          </a:p>
        </p:txBody>
      </p:sp>
      <p:sp>
        <p:nvSpPr>
          <p:cNvPr id="514" name="object 514"/>
          <p:cNvSpPr/>
          <p:nvPr/>
        </p:nvSpPr>
        <p:spPr>
          <a:xfrm>
            <a:off x="6307224" y="6331952"/>
            <a:ext cx="22680" cy="28800"/>
          </a:xfrm>
          <a:custGeom>
            <a:avLst/>
            <a:gdLst/>
            <a:ahLst/>
            <a:cxnLst/>
            <a:rect l="l" t="t" r="r" b="b"/>
            <a:pathLst>
              <a:path w="40004" h="50800">
                <a:moveTo>
                  <a:pt x="37591" y="0"/>
                </a:moveTo>
                <a:lnTo>
                  <a:pt x="2285" y="0"/>
                </a:lnTo>
                <a:lnTo>
                  <a:pt x="0" y="2285"/>
                </a:lnTo>
                <a:lnTo>
                  <a:pt x="0" y="48005"/>
                </a:lnTo>
                <a:lnTo>
                  <a:pt x="2285" y="50291"/>
                </a:lnTo>
                <a:lnTo>
                  <a:pt x="37591" y="50291"/>
                </a:lnTo>
                <a:lnTo>
                  <a:pt x="39750" y="48005"/>
                </a:lnTo>
                <a:lnTo>
                  <a:pt x="39750" y="2285"/>
                </a:lnTo>
                <a:lnTo>
                  <a:pt x="37591" y="0"/>
                </a:lnTo>
                <a:close/>
              </a:path>
            </a:pathLst>
          </a:custGeom>
          <a:solidFill>
            <a:srgbClr val="B8D331"/>
          </a:solidFill>
        </p:spPr>
        <p:txBody>
          <a:bodyPr wrap="square" lIns="0" tIns="0" rIns="0" bIns="0" rtlCol="0"/>
          <a:lstStyle/>
          <a:p>
            <a:endParaRPr sz="1020"/>
          </a:p>
        </p:txBody>
      </p:sp>
      <p:sp>
        <p:nvSpPr>
          <p:cNvPr id="515" name="object 515"/>
          <p:cNvSpPr/>
          <p:nvPr/>
        </p:nvSpPr>
        <p:spPr>
          <a:xfrm>
            <a:off x="6342144" y="6332385"/>
            <a:ext cx="22680" cy="28800"/>
          </a:xfrm>
          <a:custGeom>
            <a:avLst/>
            <a:gdLst/>
            <a:ahLst/>
            <a:cxnLst/>
            <a:rect l="l" t="t" r="r" b="b"/>
            <a:pathLst>
              <a:path w="40004" h="50800">
                <a:moveTo>
                  <a:pt x="37465" y="0"/>
                </a:moveTo>
                <a:lnTo>
                  <a:pt x="2159" y="0"/>
                </a:lnTo>
                <a:lnTo>
                  <a:pt x="0" y="2159"/>
                </a:lnTo>
                <a:lnTo>
                  <a:pt x="0" y="48006"/>
                </a:lnTo>
                <a:lnTo>
                  <a:pt x="2159" y="50292"/>
                </a:lnTo>
                <a:lnTo>
                  <a:pt x="37465" y="50292"/>
                </a:lnTo>
                <a:lnTo>
                  <a:pt x="39750" y="48006"/>
                </a:lnTo>
                <a:lnTo>
                  <a:pt x="39750" y="2159"/>
                </a:lnTo>
                <a:lnTo>
                  <a:pt x="37465" y="0"/>
                </a:lnTo>
                <a:close/>
              </a:path>
            </a:pathLst>
          </a:custGeom>
          <a:solidFill>
            <a:srgbClr val="B8D331"/>
          </a:solidFill>
        </p:spPr>
        <p:txBody>
          <a:bodyPr wrap="square" lIns="0" tIns="0" rIns="0" bIns="0" rtlCol="0"/>
          <a:lstStyle/>
          <a:p>
            <a:endParaRPr sz="1020"/>
          </a:p>
        </p:txBody>
      </p:sp>
      <p:sp>
        <p:nvSpPr>
          <p:cNvPr id="516" name="object 516"/>
          <p:cNvSpPr txBox="1"/>
          <p:nvPr/>
        </p:nvSpPr>
        <p:spPr>
          <a:xfrm>
            <a:off x="7505449" y="3971880"/>
            <a:ext cx="1188720" cy="274320"/>
          </a:xfrm>
          <a:prstGeom prst="rect">
            <a:avLst/>
          </a:prstGeom>
          <a:noFill/>
        </p:spPr>
        <p:txBody>
          <a:bodyPr vert="horz" wrap="square" lIns="0" tIns="0" rIns="0" bIns="0" rtlCol="0" anchor="ctr">
            <a:spAutoFit/>
          </a:bodyPr>
          <a:lstStyle/>
          <a:p>
            <a:pPr marL="32398">
              <a:lnSpc>
                <a:spcPts val="527"/>
              </a:lnSpc>
            </a:pPr>
            <a:r>
              <a:rPr sz="600" spc="6" dirty="0">
                <a:latin typeface="Calibri"/>
                <a:cs typeface="Calibri"/>
              </a:rPr>
              <a:t>Config </a:t>
            </a:r>
            <a:r>
              <a:rPr sz="600" spc="9" dirty="0">
                <a:latin typeface="Calibri"/>
                <a:cs typeface="Calibri"/>
              </a:rPr>
              <a:t>checks, </a:t>
            </a:r>
            <a:r>
              <a:rPr sz="600" spc="11" dirty="0">
                <a:latin typeface="Calibri"/>
                <a:cs typeface="Calibri"/>
              </a:rPr>
              <a:t>Updates, </a:t>
            </a:r>
            <a:r>
              <a:rPr sz="600" spc="9" dirty="0" smtClean="0">
                <a:latin typeface="Calibri"/>
                <a:cs typeface="Calibri"/>
              </a:rPr>
              <a:t>Audit</a:t>
            </a:r>
            <a:r>
              <a:rPr sz="600" spc="23" dirty="0" smtClean="0">
                <a:latin typeface="Calibri"/>
                <a:cs typeface="Calibri"/>
              </a:rPr>
              <a:t> </a:t>
            </a:r>
            <a:r>
              <a:rPr sz="600" spc="9" dirty="0">
                <a:latin typeface="Calibri"/>
                <a:cs typeface="Calibri"/>
              </a:rPr>
              <a:t>Alerts,</a:t>
            </a:r>
            <a:endParaRPr sz="600" dirty="0">
              <a:latin typeface="Calibri"/>
              <a:cs typeface="Calibri"/>
            </a:endParaRPr>
          </a:p>
          <a:p>
            <a:pPr marL="32398">
              <a:lnSpc>
                <a:spcPts val="573"/>
              </a:lnSpc>
              <a:spcBef>
                <a:spcPts val="34"/>
              </a:spcBef>
            </a:pPr>
            <a:r>
              <a:rPr sz="600" spc="11" dirty="0">
                <a:latin typeface="Calibri"/>
                <a:cs typeface="Calibri"/>
              </a:rPr>
              <a:t>Endpoint</a:t>
            </a:r>
            <a:r>
              <a:rPr sz="600" spc="-14" dirty="0">
                <a:latin typeface="Calibri"/>
                <a:cs typeface="Calibri"/>
              </a:rPr>
              <a:t> </a:t>
            </a:r>
            <a:r>
              <a:rPr sz="600" spc="9" dirty="0">
                <a:latin typeface="Calibri"/>
                <a:cs typeface="Calibri"/>
              </a:rPr>
              <a:t>Protection</a:t>
            </a:r>
            <a:endParaRPr sz="600" dirty="0">
              <a:latin typeface="Calibri"/>
              <a:cs typeface="Calibri"/>
            </a:endParaRPr>
          </a:p>
        </p:txBody>
      </p:sp>
      <p:sp>
        <p:nvSpPr>
          <p:cNvPr id="525" name="object 525"/>
          <p:cNvSpPr/>
          <p:nvPr/>
        </p:nvSpPr>
        <p:spPr>
          <a:xfrm>
            <a:off x="2935823" y="4119428"/>
            <a:ext cx="596880" cy="1824901"/>
          </a:xfrm>
          <a:custGeom>
            <a:avLst/>
            <a:gdLst/>
            <a:ahLst/>
            <a:cxnLst/>
            <a:rect l="l" t="t" r="r" b="b"/>
            <a:pathLst>
              <a:path w="1052829" h="3743325">
                <a:moveTo>
                  <a:pt x="1052322" y="0"/>
                </a:moveTo>
                <a:lnTo>
                  <a:pt x="1052322" y="3743325"/>
                </a:lnTo>
                <a:lnTo>
                  <a:pt x="0" y="3743325"/>
                </a:lnTo>
              </a:path>
            </a:pathLst>
          </a:custGeom>
          <a:ln w="12700">
            <a:solidFill>
              <a:srgbClr val="156092"/>
            </a:solidFill>
          </a:ln>
        </p:spPr>
        <p:txBody>
          <a:bodyPr wrap="square" lIns="0" tIns="0" rIns="0" bIns="0" rtlCol="0"/>
          <a:lstStyle/>
          <a:p>
            <a:endParaRPr sz="1020"/>
          </a:p>
        </p:txBody>
      </p:sp>
      <p:grpSp>
        <p:nvGrpSpPr>
          <p:cNvPr id="292" name="Group 291"/>
          <p:cNvGrpSpPr/>
          <p:nvPr/>
        </p:nvGrpSpPr>
        <p:grpSpPr>
          <a:xfrm>
            <a:off x="1700349" y="5532660"/>
            <a:ext cx="1236600" cy="853200"/>
            <a:chOff x="2074701" y="5280891"/>
            <a:chExt cx="1236600" cy="853200"/>
          </a:xfrm>
        </p:grpSpPr>
        <p:sp>
          <p:nvSpPr>
            <p:cNvPr id="517" name="object 517"/>
            <p:cNvSpPr/>
            <p:nvPr/>
          </p:nvSpPr>
          <p:spPr>
            <a:xfrm>
              <a:off x="2074701" y="5280891"/>
              <a:ext cx="1236600" cy="853200"/>
            </a:xfrm>
            <a:prstGeom prst="rect">
              <a:avLst/>
            </a:prstGeom>
            <a:blipFill>
              <a:blip r:embed="rId61" cstate="print"/>
              <a:stretch>
                <a:fillRect/>
              </a:stretch>
            </a:blipFill>
          </p:spPr>
          <p:txBody>
            <a:bodyPr wrap="square" lIns="0" tIns="0" rIns="0" bIns="0" rtlCol="0"/>
            <a:lstStyle/>
            <a:p>
              <a:endParaRPr sz="1020"/>
            </a:p>
          </p:txBody>
        </p:sp>
        <p:sp>
          <p:nvSpPr>
            <p:cNvPr id="518" name="object 518"/>
            <p:cNvSpPr/>
            <p:nvPr/>
          </p:nvSpPr>
          <p:spPr>
            <a:xfrm>
              <a:off x="2097201" y="5301267"/>
              <a:ext cx="1161287" cy="777600"/>
            </a:xfrm>
            <a:prstGeom prst="rect">
              <a:avLst/>
            </a:prstGeom>
            <a:blipFill>
              <a:blip r:embed="rId62" cstate="print"/>
              <a:stretch>
                <a:fillRect/>
              </a:stretch>
            </a:blipFill>
          </p:spPr>
          <p:txBody>
            <a:bodyPr wrap="square" lIns="0" tIns="0" rIns="0" bIns="0" rtlCol="0"/>
            <a:lstStyle/>
            <a:p>
              <a:endParaRPr sz="1020"/>
            </a:p>
          </p:txBody>
        </p:sp>
        <p:sp>
          <p:nvSpPr>
            <p:cNvPr id="519" name="object 519"/>
            <p:cNvSpPr txBox="1"/>
            <p:nvPr/>
          </p:nvSpPr>
          <p:spPr>
            <a:xfrm>
              <a:off x="2097201" y="5363475"/>
              <a:ext cx="1161360" cy="321202"/>
            </a:xfrm>
            <a:prstGeom prst="rect">
              <a:avLst/>
            </a:prstGeom>
          </p:spPr>
          <p:txBody>
            <a:bodyPr vert="horz" wrap="square" lIns="0" tIns="7200" rIns="0" bIns="0" rtlCol="0">
              <a:spAutoFit/>
            </a:bodyPr>
            <a:lstStyle/>
            <a:p>
              <a:pPr algn="ctr">
                <a:spcBef>
                  <a:spcPts val="57"/>
                </a:spcBef>
              </a:pPr>
              <a:r>
                <a:rPr sz="1020" dirty="0">
                  <a:solidFill>
                    <a:srgbClr val="F1F1F1"/>
                  </a:solidFill>
                  <a:latin typeface="Calibri"/>
                  <a:cs typeface="Calibri"/>
                </a:rPr>
                <a:t>Microsoft</a:t>
              </a:r>
              <a:r>
                <a:rPr sz="1020" spc="-31" dirty="0">
                  <a:solidFill>
                    <a:srgbClr val="F1F1F1"/>
                  </a:solidFill>
                  <a:latin typeface="Calibri"/>
                  <a:cs typeface="Calibri"/>
                </a:rPr>
                <a:t> </a:t>
              </a:r>
              <a:r>
                <a:rPr sz="1020" spc="-3" dirty="0">
                  <a:solidFill>
                    <a:srgbClr val="F1F1F1"/>
                  </a:solidFill>
                  <a:latin typeface="Calibri"/>
                  <a:cs typeface="Calibri"/>
                </a:rPr>
                <a:t>Intelligent</a:t>
              </a:r>
              <a:endParaRPr sz="1020" dirty="0">
                <a:latin typeface="Calibri"/>
                <a:cs typeface="Calibri"/>
              </a:endParaRPr>
            </a:p>
            <a:p>
              <a:pPr marL="2880" algn="ctr"/>
              <a:r>
                <a:rPr sz="1020" dirty="0">
                  <a:solidFill>
                    <a:srgbClr val="F1F1F1"/>
                  </a:solidFill>
                  <a:latin typeface="Calibri"/>
                  <a:cs typeface="Calibri"/>
                </a:rPr>
                <a:t>Security</a:t>
              </a:r>
              <a:r>
                <a:rPr sz="1020" spc="-23" dirty="0">
                  <a:solidFill>
                    <a:srgbClr val="F1F1F1"/>
                  </a:solidFill>
                  <a:latin typeface="Calibri"/>
                  <a:cs typeface="Calibri"/>
                </a:rPr>
                <a:t> </a:t>
              </a:r>
              <a:r>
                <a:rPr sz="1020" dirty="0">
                  <a:solidFill>
                    <a:srgbClr val="F1F1F1"/>
                  </a:solidFill>
                  <a:latin typeface="Calibri"/>
                  <a:cs typeface="Calibri"/>
                </a:rPr>
                <a:t>Graph</a:t>
              </a:r>
              <a:endParaRPr sz="1020" dirty="0">
                <a:latin typeface="Calibri"/>
                <a:cs typeface="Calibri"/>
              </a:endParaRPr>
            </a:p>
          </p:txBody>
        </p:sp>
        <p:sp>
          <p:nvSpPr>
            <p:cNvPr id="520" name="object 520"/>
            <p:cNvSpPr/>
            <p:nvPr/>
          </p:nvSpPr>
          <p:spPr>
            <a:xfrm>
              <a:off x="2542701" y="5727507"/>
              <a:ext cx="287280" cy="193680"/>
            </a:xfrm>
            <a:custGeom>
              <a:avLst/>
              <a:gdLst/>
              <a:ahLst/>
              <a:cxnLst/>
              <a:rect l="l" t="t" r="r" b="b"/>
              <a:pathLst>
                <a:path w="506730" h="341629">
                  <a:moveTo>
                    <a:pt x="155956" y="37592"/>
                  </a:moveTo>
                  <a:lnTo>
                    <a:pt x="117419" y="45376"/>
                  </a:lnTo>
                  <a:lnTo>
                    <a:pt x="85883" y="66532"/>
                  </a:lnTo>
                  <a:lnTo>
                    <a:pt x="64587" y="97760"/>
                  </a:lnTo>
                  <a:lnTo>
                    <a:pt x="56768" y="135763"/>
                  </a:lnTo>
                  <a:lnTo>
                    <a:pt x="56768" y="143891"/>
                  </a:lnTo>
                  <a:lnTo>
                    <a:pt x="32521" y="160499"/>
                  </a:lnTo>
                  <a:lnTo>
                    <a:pt x="14716" y="181224"/>
                  </a:lnTo>
                  <a:lnTo>
                    <a:pt x="3744" y="205561"/>
                  </a:lnTo>
                  <a:lnTo>
                    <a:pt x="0" y="233006"/>
                  </a:lnTo>
                  <a:lnTo>
                    <a:pt x="8755" y="275578"/>
                  </a:lnTo>
                  <a:lnTo>
                    <a:pt x="32797" y="309986"/>
                  </a:lnTo>
                  <a:lnTo>
                    <a:pt x="68794" y="332999"/>
                  </a:lnTo>
                  <a:lnTo>
                    <a:pt x="113411" y="341388"/>
                  </a:lnTo>
                  <a:lnTo>
                    <a:pt x="392938" y="341388"/>
                  </a:lnTo>
                  <a:lnTo>
                    <a:pt x="437628" y="332999"/>
                  </a:lnTo>
                  <a:lnTo>
                    <a:pt x="473662" y="309986"/>
                  </a:lnTo>
                  <a:lnTo>
                    <a:pt x="497718" y="275578"/>
                  </a:lnTo>
                  <a:lnTo>
                    <a:pt x="506475" y="233006"/>
                  </a:lnTo>
                  <a:lnTo>
                    <a:pt x="502382" y="204277"/>
                  </a:lnTo>
                  <a:lnTo>
                    <a:pt x="490489" y="179239"/>
                  </a:lnTo>
                  <a:lnTo>
                    <a:pt x="471382" y="158552"/>
                  </a:lnTo>
                  <a:lnTo>
                    <a:pt x="445643" y="142875"/>
                  </a:lnTo>
                  <a:lnTo>
                    <a:pt x="445643" y="138811"/>
                  </a:lnTo>
                  <a:lnTo>
                    <a:pt x="446658" y="133731"/>
                  </a:lnTo>
                  <a:lnTo>
                    <a:pt x="446658" y="129667"/>
                  </a:lnTo>
                  <a:lnTo>
                    <a:pt x="436332" y="79081"/>
                  </a:lnTo>
                  <a:lnTo>
                    <a:pt x="418289" y="52705"/>
                  </a:lnTo>
                  <a:lnTo>
                    <a:pt x="208661" y="52705"/>
                  </a:lnTo>
                  <a:lnTo>
                    <a:pt x="196711" y="46057"/>
                  </a:lnTo>
                  <a:lnTo>
                    <a:pt x="183832" y="41338"/>
                  </a:lnTo>
                  <a:lnTo>
                    <a:pt x="170191" y="38524"/>
                  </a:lnTo>
                  <a:lnTo>
                    <a:pt x="155956" y="37592"/>
                  </a:lnTo>
                  <a:close/>
                </a:path>
                <a:path w="506730" h="341629">
                  <a:moveTo>
                    <a:pt x="314960" y="0"/>
                  </a:moveTo>
                  <a:lnTo>
                    <a:pt x="283813" y="3163"/>
                  </a:lnTo>
                  <a:lnTo>
                    <a:pt x="254952" y="13493"/>
                  </a:lnTo>
                  <a:lnTo>
                    <a:pt x="229520" y="30253"/>
                  </a:lnTo>
                  <a:lnTo>
                    <a:pt x="208661" y="52705"/>
                  </a:lnTo>
                  <a:lnTo>
                    <a:pt x="418289" y="52705"/>
                  </a:lnTo>
                  <a:lnTo>
                    <a:pt x="408146" y="37877"/>
                  </a:lnTo>
                  <a:lnTo>
                    <a:pt x="366291" y="10152"/>
                  </a:lnTo>
                  <a:lnTo>
                    <a:pt x="314960" y="0"/>
                  </a:lnTo>
                  <a:close/>
                </a:path>
              </a:pathLst>
            </a:custGeom>
            <a:solidFill>
              <a:srgbClr val="58B4D9"/>
            </a:solidFill>
          </p:spPr>
          <p:txBody>
            <a:bodyPr wrap="square" lIns="0" tIns="0" rIns="0" bIns="0" rtlCol="0"/>
            <a:lstStyle/>
            <a:p>
              <a:endParaRPr sz="1020"/>
            </a:p>
          </p:txBody>
        </p:sp>
        <p:sp>
          <p:nvSpPr>
            <p:cNvPr id="521" name="object 521"/>
            <p:cNvSpPr/>
            <p:nvPr/>
          </p:nvSpPr>
          <p:spPr>
            <a:xfrm>
              <a:off x="2542701" y="5726931"/>
              <a:ext cx="230400" cy="192600"/>
            </a:xfrm>
            <a:custGeom>
              <a:avLst/>
              <a:gdLst/>
              <a:ahLst/>
              <a:cxnLst/>
              <a:rect l="l" t="t" r="r" b="b"/>
              <a:pathLst>
                <a:path w="406400" h="339725">
                  <a:moveTo>
                    <a:pt x="155956" y="38607"/>
                  </a:moveTo>
                  <a:lnTo>
                    <a:pt x="117419" y="46392"/>
                  </a:lnTo>
                  <a:lnTo>
                    <a:pt x="85883" y="67548"/>
                  </a:lnTo>
                  <a:lnTo>
                    <a:pt x="64587" y="98776"/>
                  </a:lnTo>
                  <a:lnTo>
                    <a:pt x="56768" y="136778"/>
                  </a:lnTo>
                  <a:lnTo>
                    <a:pt x="56768" y="144906"/>
                  </a:lnTo>
                  <a:lnTo>
                    <a:pt x="32521" y="161515"/>
                  </a:lnTo>
                  <a:lnTo>
                    <a:pt x="14716" y="182240"/>
                  </a:lnTo>
                  <a:lnTo>
                    <a:pt x="3744" y="206577"/>
                  </a:lnTo>
                  <a:lnTo>
                    <a:pt x="0" y="234022"/>
                  </a:lnTo>
                  <a:lnTo>
                    <a:pt x="6312" y="270705"/>
                  </a:lnTo>
                  <a:lnTo>
                    <a:pt x="23923" y="301882"/>
                  </a:lnTo>
                  <a:lnTo>
                    <a:pt x="50845" y="325462"/>
                  </a:lnTo>
                  <a:lnTo>
                    <a:pt x="85089" y="339356"/>
                  </a:lnTo>
                  <a:lnTo>
                    <a:pt x="79009" y="326665"/>
                  </a:lnTo>
                  <a:lnTo>
                    <a:pt x="74549" y="313024"/>
                  </a:lnTo>
                  <a:lnTo>
                    <a:pt x="71802" y="298624"/>
                  </a:lnTo>
                  <a:lnTo>
                    <a:pt x="70866" y="283654"/>
                  </a:lnTo>
                  <a:lnTo>
                    <a:pt x="74816" y="254259"/>
                  </a:lnTo>
                  <a:lnTo>
                    <a:pt x="86471" y="228568"/>
                  </a:lnTo>
                  <a:lnTo>
                    <a:pt x="105531" y="206877"/>
                  </a:lnTo>
                  <a:lnTo>
                    <a:pt x="131699" y="189483"/>
                  </a:lnTo>
                  <a:lnTo>
                    <a:pt x="131699" y="181355"/>
                  </a:lnTo>
                  <a:lnTo>
                    <a:pt x="140041" y="140686"/>
                  </a:lnTo>
                  <a:lnTo>
                    <a:pt x="162718" y="107553"/>
                  </a:lnTo>
                  <a:lnTo>
                    <a:pt x="196207" y="85254"/>
                  </a:lnTo>
                  <a:lnTo>
                    <a:pt x="236981" y="77088"/>
                  </a:lnTo>
                  <a:lnTo>
                    <a:pt x="306594" y="77088"/>
                  </a:lnTo>
                  <a:lnTo>
                    <a:pt x="314706" y="68244"/>
                  </a:lnTo>
                  <a:lnTo>
                    <a:pt x="336392" y="53720"/>
                  </a:lnTo>
                  <a:lnTo>
                    <a:pt x="208661" y="53720"/>
                  </a:lnTo>
                  <a:lnTo>
                    <a:pt x="196711" y="47073"/>
                  </a:lnTo>
                  <a:lnTo>
                    <a:pt x="183832" y="42354"/>
                  </a:lnTo>
                  <a:lnTo>
                    <a:pt x="170191" y="39540"/>
                  </a:lnTo>
                  <a:lnTo>
                    <a:pt x="155956" y="38607"/>
                  </a:lnTo>
                  <a:close/>
                </a:path>
                <a:path w="406400" h="339725">
                  <a:moveTo>
                    <a:pt x="306594" y="77088"/>
                  </a:moveTo>
                  <a:lnTo>
                    <a:pt x="236981" y="77088"/>
                  </a:lnTo>
                  <a:lnTo>
                    <a:pt x="251979" y="78021"/>
                  </a:lnTo>
                  <a:lnTo>
                    <a:pt x="266382" y="80835"/>
                  </a:lnTo>
                  <a:lnTo>
                    <a:pt x="280023" y="85554"/>
                  </a:lnTo>
                  <a:lnTo>
                    <a:pt x="292735" y="92201"/>
                  </a:lnTo>
                  <a:lnTo>
                    <a:pt x="306594" y="77088"/>
                  </a:lnTo>
                  <a:close/>
                </a:path>
                <a:path w="406400" h="339725">
                  <a:moveTo>
                    <a:pt x="314960" y="0"/>
                  </a:moveTo>
                  <a:lnTo>
                    <a:pt x="283813" y="3696"/>
                  </a:lnTo>
                  <a:lnTo>
                    <a:pt x="254952" y="14335"/>
                  </a:lnTo>
                  <a:lnTo>
                    <a:pt x="229520" y="31236"/>
                  </a:lnTo>
                  <a:lnTo>
                    <a:pt x="208661" y="53720"/>
                  </a:lnTo>
                  <a:lnTo>
                    <a:pt x="336392" y="53720"/>
                  </a:lnTo>
                  <a:lnTo>
                    <a:pt x="341820" y="50085"/>
                  </a:lnTo>
                  <a:lnTo>
                    <a:pt x="372744" y="38570"/>
                  </a:lnTo>
                  <a:lnTo>
                    <a:pt x="406145" y="34543"/>
                  </a:lnTo>
                  <a:lnTo>
                    <a:pt x="386647" y="20145"/>
                  </a:lnTo>
                  <a:lnTo>
                    <a:pt x="364744" y="9270"/>
                  </a:lnTo>
                  <a:lnTo>
                    <a:pt x="340744" y="2397"/>
                  </a:lnTo>
                  <a:lnTo>
                    <a:pt x="314960" y="0"/>
                  </a:lnTo>
                  <a:close/>
                </a:path>
              </a:pathLst>
            </a:custGeom>
            <a:solidFill>
              <a:srgbClr val="FFFFFF">
                <a:alpha val="19999"/>
              </a:srgbClr>
            </a:solidFill>
          </p:spPr>
          <p:txBody>
            <a:bodyPr wrap="square" lIns="0" tIns="0" rIns="0" bIns="0" rtlCol="0"/>
            <a:lstStyle/>
            <a:p>
              <a:endParaRPr sz="1020"/>
            </a:p>
          </p:txBody>
        </p:sp>
        <p:sp>
          <p:nvSpPr>
            <p:cNvPr id="522" name="object 522"/>
            <p:cNvSpPr/>
            <p:nvPr/>
          </p:nvSpPr>
          <p:spPr>
            <a:xfrm>
              <a:off x="2641790" y="5843499"/>
              <a:ext cx="99362" cy="99367"/>
            </a:xfrm>
            <a:prstGeom prst="rect">
              <a:avLst/>
            </a:prstGeom>
            <a:blipFill>
              <a:blip r:embed="rId63" cstate="print"/>
              <a:stretch>
                <a:fillRect/>
              </a:stretch>
            </a:blipFill>
          </p:spPr>
          <p:txBody>
            <a:bodyPr wrap="square" lIns="0" tIns="0" rIns="0" bIns="0" rtlCol="0"/>
            <a:lstStyle/>
            <a:p>
              <a:endParaRPr sz="1020"/>
            </a:p>
          </p:txBody>
        </p:sp>
        <p:sp>
          <p:nvSpPr>
            <p:cNvPr id="523" name="object 523"/>
            <p:cNvSpPr/>
            <p:nvPr/>
          </p:nvSpPr>
          <p:spPr>
            <a:xfrm>
              <a:off x="2570853" y="5822259"/>
              <a:ext cx="191880" cy="191880"/>
            </a:xfrm>
            <a:custGeom>
              <a:avLst/>
              <a:gdLst/>
              <a:ahLst/>
              <a:cxnLst/>
              <a:rect l="l" t="t" r="r" b="b"/>
              <a:pathLst>
                <a:path w="338455" h="338454">
                  <a:moveTo>
                    <a:pt x="212725" y="0"/>
                  </a:moveTo>
                  <a:lnTo>
                    <a:pt x="171338" y="7042"/>
                  </a:lnTo>
                  <a:lnTo>
                    <a:pt x="135572" y="26717"/>
                  </a:lnTo>
                  <a:lnTo>
                    <a:pt x="107997" y="56846"/>
                  </a:lnTo>
                  <a:lnTo>
                    <a:pt x="91186" y="95249"/>
                  </a:lnTo>
                  <a:lnTo>
                    <a:pt x="87532" y="118907"/>
                  </a:lnTo>
                  <a:lnTo>
                    <a:pt x="88630" y="142470"/>
                  </a:lnTo>
                  <a:lnTo>
                    <a:pt x="94275" y="165464"/>
                  </a:lnTo>
                  <a:lnTo>
                    <a:pt x="104267" y="187413"/>
                  </a:lnTo>
                  <a:lnTo>
                    <a:pt x="9143" y="283629"/>
                  </a:lnTo>
                  <a:lnTo>
                    <a:pt x="2286" y="294169"/>
                  </a:lnTo>
                  <a:lnTo>
                    <a:pt x="0" y="306419"/>
                  </a:lnTo>
                  <a:lnTo>
                    <a:pt x="2286" y="318669"/>
                  </a:lnTo>
                  <a:lnTo>
                    <a:pt x="9143" y="329209"/>
                  </a:lnTo>
                  <a:lnTo>
                    <a:pt x="16129" y="335292"/>
                  </a:lnTo>
                  <a:lnTo>
                    <a:pt x="24256" y="338327"/>
                  </a:lnTo>
                  <a:lnTo>
                    <a:pt x="40512" y="338327"/>
                  </a:lnTo>
                  <a:lnTo>
                    <a:pt x="48641" y="335292"/>
                  </a:lnTo>
                  <a:lnTo>
                    <a:pt x="55625" y="329209"/>
                  </a:lnTo>
                  <a:lnTo>
                    <a:pt x="150875" y="232994"/>
                  </a:lnTo>
                  <a:lnTo>
                    <a:pt x="273502" y="232994"/>
                  </a:lnTo>
                  <a:lnTo>
                    <a:pt x="290766" y="223497"/>
                  </a:lnTo>
                  <a:lnTo>
                    <a:pt x="300617" y="212737"/>
                  </a:lnTo>
                  <a:lnTo>
                    <a:pt x="205612" y="212737"/>
                  </a:lnTo>
                  <a:lnTo>
                    <a:pt x="198500" y="211721"/>
                  </a:lnTo>
                  <a:lnTo>
                    <a:pt x="163068" y="196532"/>
                  </a:lnTo>
                  <a:lnTo>
                    <a:pt x="132296" y="158339"/>
                  </a:lnTo>
                  <a:lnTo>
                    <a:pt x="125267" y="123116"/>
                  </a:lnTo>
                  <a:lnTo>
                    <a:pt x="127635" y="104368"/>
                  </a:lnTo>
                  <a:lnTo>
                    <a:pt x="139465" y="77246"/>
                  </a:lnTo>
                  <a:lnTo>
                    <a:pt x="158750" y="56100"/>
                  </a:lnTo>
                  <a:lnTo>
                    <a:pt x="183749" y="42362"/>
                  </a:lnTo>
                  <a:lnTo>
                    <a:pt x="212725" y="37464"/>
                  </a:lnTo>
                  <a:lnTo>
                    <a:pt x="301196" y="37464"/>
                  </a:lnTo>
                  <a:lnTo>
                    <a:pt x="287226" y="24872"/>
                  </a:lnTo>
                  <a:lnTo>
                    <a:pt x="243078" y="4063"/>
                  </a:lnTo>
                  <a:lnTo>
                    <a:pt x="220271" y="349"/>
                  </a:lnTo>
                  <a:lnTo>
                    <a:pt x="212725" y="0"/>
                  </a:lnTo>
                  <a:close/>
                </a:path>
                <a:path w="338455" h="338454">
                  <a:moveTo>
                    <a:pt x="273502" y="232994"/>
                  </a:moveTo>
                  <a:lnTo>
                    <a:pt x="150875" y="232994"/>
                  </a:lnTo>
                  <a:lnTo>
                    <a:pt x="158668" y="237184"/>
                  </a:lnTo>
                  <a:lnTo>
                    <a:pt x="198485" y="248946"/>
                  </a:lnTo>
                  <a:lnTo>
                    <a:pt x="213613" y="250215"/>
                  </a:lnTo>
                  <a:lnTo>
                    <a:pt x="255000" y="243171"/>
                  </a:lnTo>
                  <a:lnTo>
                    <a:pt x="273502" y="232994"/>
                  </a:lnTo>
                  <a:close/>
                </a:path>
                <a:path w="338455" h="338454">
                  <a:moveTo>
                    <a:pt x="301196" y="37464"/>
                  </a:moveTo>
                  <a:lnTo>
                    <a:pt x="219710" y="37464"/>
                  </a:lnTo>
                  <a:lnTo>
                    <a:pt x="226822" y="38480"/>
                  </a:lnTo>
                  <a:lnTo>
                    <a:pt x="233934" y="40512"/>
                  </a:lnTo>
                  <a:lnTo>
                    <a:pt x="277242" y="66196"/>
                  </a:lnTo>
                  <a:lnTo>
                    <a:pt x="299481" y="112215"/>
                  </a:lnTo>
                  <a:lnTo>
                    <a:pt x="300388" y="129050"/>
                  </a:lnTo>
                  <a:lnTo>
                    <a:pt x="297688" y="145884"/>
                  </a:lnTo>
                  <a:lnTo>
                    <a:pt x="285876" y="172998"/>
                  </a:lnTo>
                  <a:lnTo>
                    <a:pt x="266636" y="194127"/>
                  </a:lnTo>
                  <a:lnTo>
                    <a:pt x="241681" y="207848"/>
                  </a:lnTo>
                  <a:lnTo>
                    <a:pt x="212725" y="212737"/>
                  </a:lnTo>
                  <a:lnTo>
                    <a:pt x="300617" y="212737"/>
                  </a:lnTo>
                  <a:lnTo>
                    <a:pt x="318341" y="193379"/>
                  </a:lnTo>
                  <a:lnTo>
                    <a:pt x="335153" y="155003"/>
                  </a:lnTo>
                  <a:lnTo>
                    <a:pt x="338202" y="130600"/>
                  </a:lnTo>
                  <a:lnTo>
                    <a:pt x="336692" y="106386"/>
                  </a:lnTo>
                  <a:lnTo>
                    <a:pt x="330634" y="82931"/>
                  </a:lnTo>
                  <a:lnTo>
                    <a:pt x="320040" y="60807"/>
                  </a:lnTo>
                  <a:lnTo>
                    <a:pt x="305282" y="41147"/>
                  </a:lnTo>
                  <a:lnTo>
                    <a:pt x="301196" y="37464"/>
                  </a:lnTo>
                  <a:close/>
                </a:path>
              </a:pathLst>
            </a:custGeom>
            <a:solidFill>
              <a:srgbClr val="3D3D3D"/>
            </a:solidFill>
          </p:spPr>
          <p:txBody>
            <a:bodyPr wrap="square" lIns="0" tIns="0" rIns="0" bIns="0" rtlCol="0"/>
            <a:lstStyle/>
            <a:p>
              <a:endParaRPr sz="1020"/>
            </a:p>
          </p:txBody>
        </p:sp>
        <p:sp>
          <p:nvSpPr>
            <p:cNvPr id="524" name="object 524"/>
            <p:cNvSpPr/>
            <p:nvPr/>
          </p:nvSpPr>
          <p:spPr>
            <a:xfrm>
              <a:off x="2624780" y="5928509"/>
              <a:ext cx="31680" cy="31680"/>
            </a:xfrm>
            <a:custGeom>
              <a:avLst/>
              <a:gdLst/>
              <a:ahLst/>
              <a:cxnLst/>
              <a:rect l="l" t="t" r="r" b="b"/>
              <a:pathLst>
                <a:path w="55880" h="55879">
                  <a:moveTo>
                    <a:pt x="9143" y="0"/>
                  </a:moveTo>
                  <a:lnTo>
                    <a:pt x="1015" y="9118"/>
                  </a:lnTo>
                  <a:lnTo>
                    <a:pt x="0" y="10134"/>
                  </a:lnTo>
                  <a:lnTo>
                    <a:pt x="2031" y="14185"/>
                  </a:lnTo>
                  <a:lnTo>
                    <a:pt x="4063" y="16205"/>
                  </a:lnTo>
                  <a:lnTo>
                    <a:pt x="11904" y="26463"/>
                  </a:lnTo>
                  <a:lnTo>
                    <a:pt x="20304" y="35960"/>
                  </a:lnTo>
                  <a:lnTo>
                    <a:pt x="29442" y="44694"/>
                  </a:lnTo>
                  <a:lnTo>
                    <a:pt x="39496" y="52666"/>
                  </a:lnTo>
                  <a:lnTo>
                    <a:pt x="40512" y="53682"/>
                  </a:lnTo>
                  <a:lnTo>
                    <a:pt x="46608" y="55702"/>
                  </a:lnTo>
                  <a:lnTo>
                    <a:pt x="55752" y="46596"/>
                  </a:lnTo>
                  <a:lnTo>
                    <a:pt x="51688" y="43548"/>
                  </a:lnTo>
                  <a:lnTo>
                    <a:pt x="49656" y="42544"/>
                  </a:lnTo>
                  <a:lnTo>
                    <a:pt x="46608" y="40512"/>
                  </a:lnTo>
                  <a:lnTo>
                    <a:pt x="14224" y="8102"/>
                  </a:lnTo>
                  <a:lnTo>
                    <a:pt x="11175" y="3035"/>
                  </a:lnTo>
                  <a:lnTo>
                    <a:pt x="9143" y="0"/>
                  </a:lnTo>
                  <a:close/>
                </a:path>
              </a:pathLst>
            </a:custGeom>
            <a:solidFill>
              <a:srgbClr val="1E1E1E">
                <a:alpha val="49803"/>
              </a:srgbClr>
            </a:solidFill>
          </p:spPr>
          <p:txBody>
            <a:bodyPr wrap="square" lIns="0" tIns="0" rIns="0" bIns="0" rtlCol="0"/>
            <a:lstStyle/>
            <a:p>
              <a:endParaRPr sz="1020"/>
            </a:p>
          </p:txBody>
        </p:sp>
        <p:sp>
          <p:nvSpPr>
            <p:cNvPr id="526" name="object 526"/>
            <p:cNvSpPr/>
            <p:nvPr/>
          </p:nvSpPr>
          <p:spPr>
            <a:xfrm>
              <a:off x="3258525" y="5664723"/>
              <a:ext cx="50760" cy="50760"/>
            </a:xfrm>
            <a:custGeom>
              <a:avLst/>
              <a:gdLst/>
              <a:ahLst/>
              <a:cxnLst/>
              <a:rect l="l" t="t" r="r" b="b"/>
              <a:pathLst>
                <a:path w="89535" h="89534">
                  <a:moveTo>
                    <a:pt x="89407" y="0"/>
                  </a:moveTo>
                  <a:lnTo>
                    <a:pt x="0" y="44704"/>
                  </a:lnTo>
                  <a:lnTo>
                    <a:pt x="89407" y="89408"/>
                  </a:lnTo>
                  <a:lnTo>
                    <a:pt x="89407" y="0"/>
                  </a:lnTo>
                  <a:close/>
                </a:path>
              </a:pathLst>
            </a:custGeom>
            <a:solidFill>
              <a:srgbClr val="156092"/>
            </a:solidFill>
          </p:spPr>
          <p:txBody>
            <a:bodyPr wrap="square" lIns="0" tIns="0" rIns="0" bIns="0" rtlCol="0"/>
            <a:lstStyle/>
            <a:p>
              <a:endParaRPr sz="1020"/>
            </a:p>
          </p:txBody>
        </p:sp>
      </p:grpSp>
      <p:sp>
        <p:nvSpPr>
          <p:cNvPr id="527" name="object 527"/>
          <p:cNvSpPr/>
          <p:nvPr/>
        </p:nvSpPr>
        <p:spPr>
          <a:xfrm>
            <a:off x="7476864" y="1568145"/>
            <a:ext cx="1560672" cy="712800"/>
          </a:xfrm>
          <a:custGeom>
            <a:avLst/>
            <a:gdLst/>
            <a:ahLst/>
            <a:cxnLst/>
            <a:rect l="l" t="t" r="r" b="b"/>
            <a:pathLst>
              <a:path w="2036444" h="1257300">
                <a:moveTo>
                  <a:pt x="2036317" y="0"/>
                </a:moveTo>
                <a:lnTo>
                  <a:pt x="1607693" y="0"/>
                </a:lnTo>
                <a:lnTo>
                  <a:pt x="1607693" y="1257300"/>
                </a:lnTo>
                <a:lnTo>
                  <a:pt x="0" y="1257300"/>
                </a:lnTo>
              </a:path>
            </a:pathLst>
          </a:custGeom>
          <a:ln w="12699">
            <a:solidFill>
              <a:srgbClr val="156092"/>
            </a:solidFill>
          </a:ln>
        </p:spPr>
        <p:txBody>
          <a:bodyPr wrap="square" lIns="0" tIns="0" rIns="0" bIns="0" rtlCol="0"/>
          <a:lstStyle/>
          <a:p>
            <a:endParaRPr sz="1020"/>
          </a:p>
        </p:txBody>
      </p:sp>
      <p:sp>
        <p:nvSpPr>
          <p:cNvPr id="528" name="object 528"/>
          <p:cNvSpPr/>
          <p:nvPr/>
        </p:nvSpPr>
        <p:spPr>
          <a:xfrm>
            <a:off x="7432512" y="2255601"/>
            <a:ext cx="50760" cy="50760"/>
          </a:xfrm>
          <a:custGeom>
            <a:avLst/>
            <a:gdLst/>
            <a:ahLst/>
            <a:cxnLst/>
            <a:rect l="l" t="t" r="r" b="b"/>
            <a:pathLst>
              <a:path w="89534" h="89535">
                <a:moveTo>
                  <a:pt x="89407" y="0"/>
                </a:moveTo>
                <a:lnTo>
                  <a:pt x="0" y="44704"/>
                </a:lnTo>
                <a:lnTo>
                  <a:pt x="89407" y="89408"/>
                </a:lnTo>
                <a:lnTo>
                  <a:pt x="89407" y="0"/>
                </a:lnTo>
                <a:close/>
              </a:path>
            </a:pathLst>
          </a:custGeom>
          <a:solidFill>
            <a:srgbClr val="156092"/>
          </a:solidFill>
        </p:spPr>
        <p:txBody>
          <a:bodyPr wrap="square" lIns="0" tIns="0" rIns="0" bIns="0" rtlCol="0"/>
          <a:lstStyle/>
          <a:p>
            <a:endParaRPr sz="1020"/>
          </a:p>
        </p:txBody>
      </p:sp>
      <p:grpSp>
        <p:nvGrpSpPr>
          <p:cNvPr id="619" name="Group 618"/>
          <p:cNvGrpSpPr/>
          <p:nvPr/>
        </p:nvGrpSpPr>
        <p:grpSpPr>
          <a:xfrm>
            <a:off x="6400248" y="2147169"/>
            <a:ext cx="918000" cy="696600"/>
            <a:chOff x="6774600" y="2030568"/>
            <a:chExt cx="918000" cy="696600"/>
          </a:xfrm>
        </p:grpSpPr>
        <p:sp>
          <p:nvSpPr>
            <p:cNvPr id="273" name="object 273"/>
            <p:cNvSpPr/>
            <p:nvPr/>
          </p:nvSpPr>
          <p:spPr>
            <a:xfrm>
              <a:off x="6780000" y="2262768"/>
              <a:ext cx="912600" cy="464400"/>
            </a:xfrm>
            <a:prstGeom prst="rect">
              <a:avLst/>
            </a:prstGeom>
            <a:blipFill>
              <a:blip r:embed="rId64" cstate="print"/>
              <a:stretch>
                <a:fillRect/>
              </a:stretch>
            </a:blipFill>
          </p:spPr>
          <p:txBody>
            <a:bodyPr wrap="square" lIns="0" tIns="0" rIns="0" bIns="0" rtlCol="0"/>
            <a:lstStyle/>
            <a:p>
              <a:endParaRPr sz="1020"/>
            </a:p>
          </p:txBody>
        </p:sp>
        <p:sp>
          <p:nvSpPr>
            <p:cNvPr id="274" name="object 274"/>
            <p:cNvSpPr/>
            <p:nvPr/>
          </p:nvSpPr>
          <p:spPr>
            <a:xfrm>
              <a:off x="6802464" y="2285844"/>
              <a:ext cx="834407" cy="388908"/>
            </a:xfrm>
            <a:prstGeom prst="rect">
              <a:avLst/>
            </a:prstGeom>
            <a:blipFill>
              <a:blip r:embed="rId65" cstate="print"/>
              <a:stretch>
                <a:fillRect/>
              </a:stretch>
            </a:blipFill>
          </p:spPr>
          <p:txBody>
            <a:bodyPr wrap="square" lIns="0" tIns="0" rIns="0" bIns="0" rtlCol="0"/>
            <a:lstStyle/>
            <a:p>
              <a:endParaRPr sz="1020"/>
            </a:p>
          </p:txBody>
        </p:sp>
        <p:sp>
          <p:nvSpPr>
            <p:cNvPr id="275" name="object 275"/>
            <p:cNvSpPr txBox="1"/>
            <p:nvPr/>
          </p:nvSpPr>
          <p:spPr>
            <a:xfrm>
              <a:off x="6911400" y="2306544"/>
              <a:ext cx="630000" cy="164236"/>
            </a:xfrm>
            <a:prstGeom prst="rect">
              <a:avLst/>
            </a:prstGeom>
          </p:spPr>
          <p:txBody>
            <a:bodyPr vert="horz" wrap="square" lIns="0" tIns="7200" rIns="0" bIns="0" rtlCol="0">
              <a:spAutoFit/>
            </a:bodyPr>
            <a:lstStyle/>
            <a:p>
              <a:pPr>
                <a:spcBef>
                  <a:spcPts val="57"/>
                </a:spcBef>
              </a:pPr>
              <a:r>
                <a:rPr sz="1020" spc="-3" dirty="0">
                  <a:solidFill>
                    <a:srgbClr val="F1F1F1"/>
                  </a:solidFill>
                  <a:latin typeface="Calibri"/>
                  <a:cs typeface="Calibri"/>
                </a:rPr>
                <a:t>Dashboards</a:t>
              </a:r>
              <a:endParaRPr sz="1020">
                <a:latin typeface="Calibri"/>
                <a:cs typeface="Calibri"/>
              </a:endParaRPr>
            </a:p>
          </p:txBody>
        </p:sp>
        <p:sp>
          <p:nvSpPr>
            <p:cNvPr id="276" name="object 276"/>
            <p:cNvSpPr/>
            <p:nvPr/>
          </p:nvSpPr>
          <p:spPr>
            <a:xfrm>
              <a:off x="7149216" y="2583642"/>
              <a:ext cx="24840" cy="44280"/>
            </a:xfrm>
            <a:custGeom>
              <a:avLst/>
              <a:gdLst/>
              <a:ahLst/>
              <a:cxnLst/>
              <a:rect l="l" t="t" r="r" b="b"/>
              <a:pathLst>
                <a:path w="43815" h="78104">
                  <a:moveTo>
                    <a:pt x="0" y="77650"/>
                  </a:moveTo>
                  <a:lnTo>
                    <a:pt x="43267" y="77650"/>
                  </a:lnTo>
                  <a:lnTo>
                    <a:pt x="43267" y="0"/>
                  </a:lnTo>
                  <a:lnTo>
                    <a:pt x="0" y="0"/>
                  </a:lnTo>
                  <a:lnTo>
                    <a:pt x="0" y="77650"/>
                  </a:lnTo>
                  <a:close/>
                </a:path>
              </a:pathLst>
            </a:custGeom>
            <a:solidFill>
              <a:srgbClr val="1673B9"/>
            </a:solidFill>
          </p:spPr>
          <p:txBody>
            <a:bodyPr wrap="square" lIns="0" tIns="0" rIns="0" bIns="0" rtlCol="0"/>
            <a:lstStyle/>
            <a:p>
              <a:endParaRPr sz="1020"/>
            </a:p>
          </p:txBody>
        </p:sp>
        <p:sp>
          <p:nvSpPr>
            <p:cNvPr id="277" name="object 277"/>
            <p:cNvSpPr/>
            <p:nvPr/>
          </p:nvSpPr>
          <p:spPr>
            <a:xfrm>
              <a:off x="7193016" y="2501513"/>
              <a:ext cx="0" cy="126360"/>
            </a:xfrm>
            <a:custGeom>
              <a:avLst/>
              <a:gdLst/>
              <a:ahLst/>
              <a:cxnLst/>
              <a:rect l="l" t="t" r="r" b="b"/>
              <a:pathLst>
                <a:path h="222885">
                  <a:moveTo>
                    <a:pt x="0" y="0"/>
                  </a:moveTo>
                  <a:lnTo>
                    <a:pt x="0" y="222516"/>
                  </a:lnTo>
                </a:path>
              </a:pathLst>
            </a:custGeom>
            <a:ln w="43267">
              <a:solidFill>
                <a:srgbClr val="692A7A"/>
              </a:solidFill>
            </a:ln>
          </p:spPr>
          <p:txBody>
            <a:bodyPr wrap="square" lIns="0" tIns="0" rIns="0" bIns="0" rtlCol="0"/>
            <a:lstStyle/>
            <a:p>
              <a:endParaRPr sz="1020"/>
            </a:p>
          </p:txBody>
        </p:sp>
        <p:sp>
          <p:nvSpPr>
            <p:cNvPr id="278" name="object 278"/>
            <p:cNvSpPr/>
            <p:nvPr/>
          </p:nvSpPr>
          <p:spPr>
            <a:xfrm>
              <a:off x="7256089" y="2533049"/>
              <a:ext cx="0" cy="94680"/>
            </a:xfrm>
            <a:custGeom>
              <a:avLst/>
              <a:gdLst/>
              <a:ahLst/>
              <a:cxnLst/>
              <a:rect l="l" t="t" r="r" b="b"/>
              <a:pathLst>
                <a:path h="167004">
                  <a:moveTo>
                    <a:pt x="0" y="0"/>
                  </a:moveTo>
                  <a:lnTo>
                    <a:pt x="0" y="166890"/>
                  </a:lnTo>
                </a:path>
              </a:pathLst>
            </a:custGeom>
            <a:ln w="43267">
              <a:solidFill>
                <a:srgbClr val="1A509B"/>
              </a:solidFill>
            </a:ln>
          </p:spPr>
          <p:txBody>
            <a:bodyPr wrap="square" lIns="0" tIns="0" rIns="0" bIns="0" rtlCol="0"/>
            <a:lstStyle/>
            <a:p>
              <a:endParaRPr sz="1020"/>
            </a:p>
          </p:txBody>
        </p:sp>
        <p:sp>
          <p:nvSpPr>
            <p:cNvPr id="279" name="object 279"/>
            <p:cNvSpPr/>
            <p:nvPr/>
          </p:nvSpPr>
          <p:spPr>
            <a:xfrm>
              <a:off x="7287625" y="2485745"/>
              <a:ext cx="0" cy="142200"/>
            </a:xfrm>
            <a:custGeom>
              <a:avLst/>
              <a:gdLst/>
              <a:ahLst/>
              <a:cxnLst/>
              <a:rect l="l" t="t" r="r" b="b"/>
              <a:pathLst>
                <a:path h="250825">
                  <a:moveTo>
                    <a:pt x="0" y="0"/>
                  </a:moveTo>
                  <a:lnTo>
                    <a:pt x="0" y="250329"/>
                  </a:lnTo>
                </a:path>
              </a:pathLst>
            </a:custGeom>
            <a:ln w="43267">
              <a:solidFill>
                <a:srgbClr val="9C5097"/>
              </a:solidFill>
            </a:ln>
          </p:spPr>
          <p:txBody>
            <a:bodyPr wrap="square" lIns="0" tIns="0" rIns="0" bIns="0" rtlCol="0"/>
            <a:lstStyle/>
            <a:p>
              <a:endParaRPr sz="1020"/>
            </a:p>
          </p:txBody>
        </p:sp>
        <p:sp>
          <p:nvSpPr>
            <p:cNvPr id="280" name="object 280"/>
            <p:cNvSpPr/>
            <p:nvPr/>
          </p:nvSpPr>
          <p:spPr>
            <a:xfrm>
              <a:off x="7224553" y="2578605"/>
              <a:ext cx="0" cy="49320"/>
            </a:xfrm>
            <a:custGeom>
              <a:avLst/>
              <a:gdLst/>
              <a:ahLst/>
              <a:cxnLst/>
              <a:rect l="l" t="t" r="r" b="b"/>
              <a:pathLst>
                <a:path h="86995">
                  <a:moveTo>
                    <a:pt x="0" y="0"/>
                  </a:moveTo>
                  <a:lnTo>
                    <a:pt x="0" y="86535"/>
                  </a:lnTo>
                </a:path>
              </a:pathLst>
            </a:custGeom>
            <a:ln w="43267">
              <a:solidFill>
                <a:srgbClr val="36C5F3"/>
              </a:solidFill>
            </a:ln>
          </p:spPr>
          <p:txBody>
            <a:bodyPr wrap="square" lIns="0" tIns="0" rIns="0" bIns="0" rtlCol="0"/>
            <a:lstStyle/>
            <a:p>
              <a:endParaRPr sz="1020"/>
            </a:p>
          </p:txBody>
        </p:sp>
        <p:sp>
          <p:nvSpPr>
            <p:cNvPr id="281" name="object 281"/>
            <p:cNvSpPr/>
            <p:nvPr/>
          </p:nvSpPr>
          <p:spPr>
            <a:xfrm>
              <a:off x="7319160" y="2571596"/>
              <a:ext cx="0" cy="56160"/>
            </a:xfrm>
            <a:custGeom>
              <a:avLst/>
              <a:gdLst/>
              <a:ahLst/>
              <a:cxnLst/>
              <a:rect l="l" t="t" r="r" b="b"/>
              <a:pathLst>
                <a:path h="99060">
                  <a:moveTo>
                    <a:pt x="0" y="0"/>
                  </a:moveTo>
                  <a:lnTo>
                    <a:pt x="0" y="98897"/>
                  </a:lnTo>
                </a:path>
              </a:pathLst>
            </a:custGeom>
            <a:ln w="43267">
              <a:solidFill>
                <a:srgbClr val="16234E"/>
              </a:solidFill>
            </a:ln>
          </p:spPr>
          <p:txBody>
            <a:bodyPr wrap="square" lIns="0" tIns="0" rIns="0" bIns="0" rtlCol="0"/>
            <a:lstStyle/>
            <a:p>
              <a:endParaRPr sz="1020"/>
            </a:p>
          </p:txBody>
        </p:sp>
        <p:sp>
          <p:nvSpPr>
            <p:cNvPr id="282" name="object 282"/>
            <p:cNvSpPr/>
            <p:nvPr/>
          </p:nvSpPr>
          <p:spPr>
            <a:xfrm>
              <a:off x="7350696" y="2533049"/>
              <a:ext cx="0" cy="94680"/>
            </a:xfrm>
            <a:custGeom>
              <a:avLst/>
              <a:gdLst/>
              <a:ahLst/>
              <a:cxnLst/>
              <a:rect l="l" t="t" r="r" b="b"/>
              <a:pathLst>
                <a:path h="167004">
                  <a:moveTo>
                    <a:pt x="0" y="0"/>
                  </a:moveTo>
                  <a:lnTo>
                    <a:pt x="0" y="166890"/>
                  </a:lnTo>
                </a:path>
              </a:pathLst>
            </a:custGeom>
            <a:ln w="43267">
              <a:solidFill>
                <a:srgbClr val="9C5097"/>
              </a:solidFill>
            </a:ln>
          </p:spPr>
          <p:txBody>
            <a:bodyPr wrap="square" lIns="0" tIns="0" rIns="0" bIns="0" rtlCol="0"/>
            <a:lstStyle/>
            <a:p>
              <a:endParaRPr sz="1020"/>
            </a:p>
          </p:txBody>
        </p:sp>
        <p:sp>
          <p:nvSpPr>
            <p:cNvPr id="529" name="object 529"/>
            <p:cNvSpPr/>
            <p:nvPr/>
          </p:nvSpPr>
          <p:spPr>
            <a:xfrm>
              <a:off x="6774600" y="2030568"/>
              <a:ext cx="912600" cy="275400"/>
            </a:xfrm>
            <a:prstGeom prst="rect">
              <a:avLst/>
            </a:prstGeom>
            <a:blipFill>
              <a:blip r:embed="rId66" cstate="print"/>
              <a:stretch>
                <a:fillRect/>
              </a:stretch>
            </a:blipFill>
          </p:spPr>
          <p:txBody>
            <a:bodyPr wrap="square" lIns="0" tIns="0" rIns="0" bIns="0" rtlCol="0"/>
            <a:lstStyle/>
            <a:p>
              <a:endParaRPr sz="1020"/>
            </a:p>
          </p:txBody>
        </p:sp>
        <p:sp>
          <p:nvSpPr>
            <p:cNvPr id="530" name="object 530"/>
            <p:cNvSpPr/>
            <p:nvPr/>
          </p:nvSpPr>
          <p:spPr>
            <a:xfrm>
              <a:off x="6799224" y="2054112"/>
              <a:ext cx="834407" cy="199368"/>
            </a:xfrm>
            <a:prstGeom prst="rect">
              <a:avLst/>
            </a:prstGeom>
            <a:blipFill>
              <a:blip r:embed="rId67" cstate="print"/>
              <a:stretch>
                <a:fillRect/>
              </a:stretch>
            </a:blipFill>
          </p:spPr>
          <p:txBody>
            <a:bodyPr wrap="square" lIns="0" tIns="0" rIns="0" bIns="0" rtlCol="0"/>
            <a:lstStyle/>
            <a:p>
              <a:endParaRPr sz="1020"/>
            </a:p>
          </p:txBody>
        </p:sp>
        <p:sp>
          <p:nvSpPr>
            <p:cNvPr id="531" name="object 531"/>
            <p:cNvSpPr txBox="1"/>
            <p:nvPr/>
          </p:nvSpPr>
          <p:spPr>
            <a:xfrm>
              <a:off x="6872016" y="2057172"/>
              <a:ext cx="698760" cy="164236"/>
            </a:xfrm>
            <a:prstGeom prst="rect">
              <a:avLst/>
            </a:prstGeom>
          </p:spPr>
          <p:txBody>
            <a:bodyPr vert="horz" wrap="square" lIns="0" tIns="7200" rIns="0" bIns="0" rtlCol="0">
              <a:spAutoFit/>
            </a:bodyPr>
            <a:lstStyle/>
            <a:p>
              <a:pPr>
                <a:spcBef>
                  <a:spcPts val="57"/>
                </a:spcBef>
              </a:pPr>
              <a:r>
                <a:rPr sz="1020" dirty="0">
                  <a:solidFill>
                    <a:srgbClr val="F1F1F1"/>
                  </a:solidFill>
                  <a:latin typeface="Calibri"/>
                  <a:cs typeface="Calibri"/>
                </a:rPr>
                <a:t>REST </a:t>
              </a:r>
              <a:r>
                <a:rPr sz="1020" spc="-6" dirty="0">
                  <a:solidFill>
                    <a:srgbClr val="F1F1F1"/>
                  </a:solidFill>
                  <a:latin typeface="Calibri"/>
                  <a:cs typeface="Calibri"/>
                </a:rPr>
                <a:t>API </a:t>
              </a:r>
              <a:r>
                <a:rPr sz="1020" dirty="0">
                  <a:solidFill>
                    <a:srgbClr val="F1F1F1"/>
                  </a:solidFill>
                  <a:latin typeface="Calibri"/>
                  <a:cs typeface="Calibri"/>
                </a:rPr>
                <a:t>/</a:t>
              </a:r>
              <a:r>
                <a:rPr sz="1020" spc="-40" dirty="0">
                  <a:solidFill>
                    <a:srgbClr val="F1F1F1"/>
                  </a:solidFill>
                  <a:latin typeface="Calibri"/>
                  <a:cs typeface="Calibri"/>
                </a:rPr>
                <a:t> </a:t>
              </a:r>
              <a:r>
                <a:rPr sz="1020" spc="-20" dirty="0">
                  <a:solidFill>
                    <a:srgbClr val="F1F1F1"/>
                  </a:solidFill>
                  <a:latin typeface="Calibri"/>
                  <a:cs typeface="Calibri"/>
                </a:rPr>
                <a:t>PS</a:t>
              </a:r>
              <a:endParaRPr sz="1020" dirty="0">
                <a:latin typeface="Calibri"/>
                <a:cs typeface="Calibri"/>
              </a:endParaRPr>
            </a:p>
          </p:txBody>
        </p:sp>
      </p:grpSp>
      <p:grpSp>
        <p:nvGrpSpPr>
          <p:cNvPr id="589" name="Group 588"/>
          <p:cNvGrpSpPr/>
          <p:nvPr/>
        </p:nvGrpSpPr>
        <p:grpSpPr>
          <a:xfrm>
            <a:off x="9316004" y="1750342"/>
            <a:ext cx="1212264" cy="825252"/>
            <a:chOff x="9690356" y="1633741"/>
            <a:chExt cx="1212264" cy="825252"/>
          </a:xfrm>
        </p:grpSpPr>
        <p:sp>
          <p:nvSpPr>
            <p:cNvPr id="287" name="object 287"/>
            <p:cNvSpPr/>
            <p:nvPr/>
          </p:nvSpPr>
          <p:spPr>
            <a:xfrm>
              <a:off x="10154036" y="1961473"/>
              <a:ext cx="158760" cy="114840"/>
            </a:xfrm>
            <a:custGeom>
              <a:avLst/>
              <a:gdLst/>
              <a:ahLst/>
              <a:cxnLst/>
              <a:rect l="l" t="t" r="r" b="b"/>
              <a:pathLst>
                <a:path w="280034" h="202564">
                  <a:moveTo>
                    <a:pt x="181038" y="0"/>
                  </a:moveTo>
                  <a:lnTo>
                    <a:pt x="100411" y="0"/>
                  </a:lnTo>
                  <a:lnTo>
                    <a:pt x="58230" y="6722"/>
                  </a:lnTo>
                  <a:lnTo>
                    <a:pt x="16377" y="43184"/>
                  </a:lnTo>
                  <a:lnTo>
                    <a:pt x="0" y="97853"/>
                  </a:lnTo>
                  <a:lnTo>
                    <a:pt x="0" y="196451"/>
                  </a:lnTo>
                  <a:lnTo>
                    <a:pt x="5972" y="202054"/>
                  </a:lnTo>
                  <a:lnTo>
                    <a:pt x="274358" y="202054"/>
                  </a:lnTo>
                  <a:lnTo>
                    <a:pt x="279957" y="196079"/>
                  </a:lnTo>
                  <a:lnTo>
                    <a:pt x="279957" y="97854"/>
                  </a:lnTo>
                  <a:lnTo>
                    <a:pt x="264046" y="43465"/>
                  </a:lnTo>
                  <a:lnTo>
                    <a:pt x="222099" y="6723"/>
                  </a:lnTo>
                  <a:lnTo>
                    <a:pt x="181038" y="0"/>
                  </a:lnTo>
                  <a:close/>
                </a:path>
              </a:pathLst>
            </a:custGeom>
            <a:solidFill>
              <a:srgbClr val="799099"/>
            </a:solidFill>
          </p:spPr>
          <p:txBody>
            <a:bodyPr wrap="square" lIns="0" tIns="0" rIns="0" bIns="0" rtlCol="0"/>
            <a:lstStyle/>
            <a:p>
              <a:endParaRPr sz="1020"/>
            </a:p>
          </p:txBody>
        </p:sp>
        <p:sp>
          <p:nvSpPr>
            <p:cNvPr id="288" name="object 288"/>
            <p:cNvSpPr/>
            <p:nvPr/>
          </p:nvSpPr>
          <p:spPr>
            <a:xfrm>
              <a:off x="10187048" y="1959779"/>
              <a:ext cx="125703" cy="116244"/>
            </a:xfrm>
            <a:prstGeom prst="rect">
              <a:avLst/>
            </a:prstGeom>
            <a:blipFill>
              <a:blip r:embed="rId68" cstate="print"/>
              <a:stretch>
                <a:fillRect/>
              </a:stretch>
            </a:blipFill>
          </p:spPr>
          <p:txBody>
            <a:bodyPr wrap="square" lIns="0" tIns="0" rIns="0" bIns="0" rtlCol="0"/>
            <a:lstStyle/>
            <a:p>
              <a:endParaRPr sz="1020"/>
            </a:p>
          </p:txBody>
        </p:sp>
        <p:sp>
          <p:nvSpPr>
            <p:cNvPr id="289" name="object 289"/>
            <p:cNvSpPr/>
            <p:nvPr/>
          </p:nvSpPr>
          <p:spPr>
            <a:xfrm>
              <a:off x="10180488" y="1800761"/>
              <a:ext cx="106868" cy="136785"/>
            </a:xfrm>
            <a:prstGeom prst="rect">
              <a:avLst/>
            </a:prstGeom>
            <a:blipFill>
              <a:blip r:embed="rId69" cstate="print"/>
              <a:stretch>
                <a:fillRect/>
              </a:stretch>
            </a:blipFill>
          </p:spPr>
          <p:txBody>
            <a:bodyPr wrap="square" lIns="0" tIns="0" rIns="0" bIns="0" rtlCol="0"/>
            <a:lstStyle/>
            <a:p>
              <a:endParaRPr sz="1020"/>
            </a:p>
          </p:txBody>
        </p:sp>
        <p:sp>
          <p:nvSpPr>
            <p:cNvPr id="290" name="object 290"/>
            <p:cNvSpPr txBox="1"/>
            <p:nvPr/>
          </p:nvSpPr>
          <p:spPr>
            <a:xfrm>
              <a:off x="10118324" y="1633741"/>
              <a:ext cx="180000" cy="111914"/>
            </a:xfrm>
            <a:prstGeom prst="rect">
              <a:avLst/>
            </a:prstGeom>
          </p:spPr>
          <p:txBody>
            <a:bodyPr vert="horz" wrap="square" lIns="0" tIns="7200" rIns="0" bIns="0" rtlCol="0">
              <a:spAutoFit/>
            </a:bodyPr>
            <a:lstStyle/>
            <a:p>
              <a:pPr marL="7200">
                <a:spcBef>
                  <a:spcPts val="57"/>
                </a:spcBef>
              </a:pPr>
              <a:r>
                <a:rPr sz="680" spc="17" dirty="0">
                  <a:solidFill>
                    <a:srgbClr val="006FC0"/>
                  </a:solidFill>
                  <a:latin typeface="Calibri"/>
                  <a:cs typeface="Calibri"/>
                </a:rPr>
                <a:t>C</a:t>
              </a:r>
              <a:r>
                <a:rPr sz="680" dirty="0">
                  <a:solidFill>
                    <a:srgbClr val="006FC0"/>
                  </a:solidFill>
                  <a:latin typeface="Calibri"/>
                  <a:cs typeface="Calibri"/>
                </a:rPr>
                <a:t>I</a:t>
              </a:r>
              <a:r>
                <a:rPr sz="680" spc="-17" dirty="0">
                  <a:solidFill>
                    <a:srgbClr val="006FC0"/>
                  </a:solidFill>
                  <a:latin typeface="Calibri"/>
                  <a:cs typeface="Calibri"/>
                </a:rPr>
                <a:t>S</a:t>
              </a:r>
              <a:r>
                <a:rPr sz="680" dirty="0">
                  <a:solidFill>
                    <a:srgbClr val="006FC0"/>
                  </a:solidFill>
                  <a:latin typeface="Calibri"/>
                  <a:cs typeface="Calibri"/>
                </a:rPr>
                <a:t>O</a:t>
              </a:r>
              <a:endParaRPr sz="680">
                <a:latin typeface="Calibri"/>
                <a:cs typeface="Calibri"/>
              </a:endParaRPr>
            </a:p>
          </p:txBody>
        </p:sp>
        <p:sp>
          <p:nvSpPr>
            <p:cNvPr id="424" name="object 424"/>
            <p:cNvSpPr/>
            <p:nvPr/>
          </p:nvSpPr>
          <p:spPr>
            <a:xfrm>
              <a:off x="9822332" y="2096701"/>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425" name="object 425"/>
            <p:cNvSpPr/>
            <p:nvPr/>
          </p:nvSpPr>
          <p:spPr>
            <a:xfrm>
              <a:off x="9822332" y="2096701"/>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426" name="object 426"/>
            <p:cNvSpPr/>
            <p:nvPr/>
          </p:nvSpPr>
          <p:spPr>
            <a:xfrm>
              <a:off x="9822332" y="2184685"/>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427" name="object 427"/>
            <p:cNvSpPr/>
            <p:nvPr/>
          </p:nvSpPr>
          <p:spPr>
            <a:xfrm>
              <a:off x="9822332" y="2184685"/>
              <a:ext cx="117360" cy="72720"/>
            </a:xfrm>
            <a:custGeom>
              <a:avLst/>
              <a:gdLst/>
              <a:ahLst/>
              <a:cxnLst/>
              <a:rect l="l" t="t" r="r" b="b"/>
              <a:pathLst>
                <a:path w="207009" h="128270">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428" name="object 428"/>
            <p:cNvSpPr/>
            <p:nvPr/>
          </p:nvSpPr>
          <p:spPr>
            <a:xfrm>
              <a:off x="9690356" y="2088096"/>
              <a:ext cx="117360" cy="81360"/>
            </a:xfrm>
            <a:custGeom>
              <a:avLst/>
              <a:gdLst/>
              <a:ahLst/>
              <a:cxnLst/>
              <a:rect l="l" t="t" r="r" b="b"/>
              <a:pathLst>
                <a:path w="207009" h="143510">
                  <a:moveTo>
                    <a:pt x="0" y="0"/>
                  </a:moveTo>
                  <a:lnTo>
                    <a:pt x="0" y="138175"/>
                  </a:lnTo>
                  <a:lnTo>
                    <a:pt x="206882" y="143256"/>
                  </a:lnTo>
                  <a:lnTo>
                    <a:pt x="206882" y="15240"/>
                  </a:lnTo>
                  <a:lnTo>
                    <a:pt x="0" y="0"/>
                  </a:lnTo>
                  <a:close/>
                </a:path>
              </a:pathLst>
            </a:custGeom>
            <a:solidFill>
              <a:srgbClr val="C7ECFA"/>
            </a:solidFill>
          </p:spPr>
          <p:txBody>
            <a:bodyPr wrap="square" lIns="0" tIns="0" rIns="0" bIns="0" rtlCol="0"/>
            <a:lstStyle/>
            <a:p>
              <a:endParaRPr sz="1020"/>
            </a:p>
          </p:txBody>
        </p:sp>
        <p:sp>
          <p:nvSpPr>
            <p:cNvPr id="429" name="object 429"/>
            <p:cNvSpPr/>
            <p:nvPr/>
          </p:nvSpPr>
          <p:spPr>
            <a:xfrm>
              <a:off x="9690356" y="2088096"/>
              <a:ext cx="117360" cy="81360"/>
            </a:xfrm>
            <a:custGeom>
              <a:avLst/>
              <a:gdLst/>
              <a:ahLst/>
              <a:cxnLst/>
              <a:rect l="l" t="t" r="r" b="b"/>
              <a:pathLst>
                <a:path w="207009" h="143510">
                  <a:moveTo>
                    <a:pt x="0" y="0"/>
                  </a:moveTo>
                  <a:lnTo>
                    <a:pt x="206882" y="15240"/>
                  </a:lnTo>
                  <a:lnTo>
                    <a:pt x="206882" y="143256"/>
                  </a:lnTo>
                  <a:lnTo>
                    <a:pt x="0" y="138175"/>
                  </a:lnTo>
                  <a:lnTo>
                    <a:pt x="0" y="0"/>
                  </a:lnTo>
                  <a:close/>
                </a:path>
              </a:pathLst>
            </a:custGeom>
            <a:ln w="28575">
              <a:solidFill>
                <a:srgbClr val="546A89"/>
              </a:solidFill>
            </a:ln>
          </p:spPr>
          <p:txBody>
            <a:bodyPr wrap="square" lIns="0" tIns="0" rIns="0" bIns="0" rtlCol="0"/>
            <a:lstStyle/>
            <a:p>
              <a:endParaRPr sz="1020"/>
            </a:p>
          </p:txBody>
        </p:sp>
        <p:sp>
          <p:nvSpPr>
            <p:cNvPr id="430" name="object 430"/>
            <p:cNvSpPr/>
            <p:nvPr/>
          </p:nvSpPr>
          <p:spPr>
            <a:xfrm>
              <a:off x="9690356" y="2185584"/>
              <a:ext cx="117360" cy="81360"/>
            </a:xfrm>
            <a:custGeom>
              <a:avLst/>
              <a:gdLst/>
              <a:ahLst/>
              <a:cxnLst/>
              <a:rect l="l" t="t" r="r" b="b"/>
              <a:pathLst>
                <a:path w="207009" h="143510">
                  <a:moveTo>
                    <a:pt x="206882" y="0"/>
                  </a:moveTo>
                  <a:lnTo>
                    <a:pt x="0" y="5079"/>
                  </a:lnTo>
                  <a:lnTo>
                    <a:pt x="0" y="143255"/>
                  </a:lnTo>
                  <a:lnTo>
                    <a:pt x="206882" y="128142"/>
                  </a:lnTo>
                  <a:lnTo>
                    <a:pt x="206882" y="0"/>
                  </a:lnTo>
                  <a:close/>
                </a:path>
              </a:pathLst>
            </a:custGeom>
            <a:solidFill>
              <a:srgbClr val="D73A00"/>
            </a:solidFill>
          </p:spPr>
          <p:txBody>
            <a:bodyPr wrap="square" lIns="0" tIns="0" rIns="0" bIns="0" rtlCol="0"/>
            <a:lstStyle/>
            <a:p>
              <a:endParaRPr sz="1020"/>
            </a:p>
          </p:txBody>
        </p:sp>
        <p:sp>
          <p:nvSpPr>
            <p:cNvPr id="431" name="object 431"/>
            <p:cNvSpPr/>
            <p:nvPr/>
          </p:nvSpPr>
          <p:spPr>
            <a:xfrm>
              <a:off x="9690356" y="2185584"/>
              <a:ext cx="117360" cy="81360"/>
            </a:xfrm>
            <a:custGeom>
              <a:avLst/>
              <a:gdLst/>
              <a:ahLst/>
              <a:cxnLst/>
              <a:rect l="l" t="t" r="r" b="b"/>
              <a:pathLst>
                <a:path w="207009" h="143510">
                  <a:moveTo>
                    <a:pt x="0" y="143255"/>
                  </a:moveTo>
                  <a:lnTo>
                    <a:pt x="206882" y="128142"/>
                  </a:lnTo>
                  <a:lnTo>
                    <a:pt x="206882" y="0"/>
                  </a:lnTo>
                  <a:lnTo>
                    <a:pt x="0" y="5079"/>
                  </a:lnTo>
                  <a:lnTo>
                    <a:pt x="0" y="143255"/>
                  </a:lnTo>
                  <a:close/>
                </a:path>
              </a:pathLst>
            </a:custGeom>
            <a:ln w="28575">
              <a:solidFill>
                <a:srgbClr val="546A89"/>
              </a:solidFill>
            </a:ln>
          </p:spPr>
          <p:txBody>
            <a:bodyPr wrap="square" lIns="0" tIns="0" rIns="0" bIns="0" rtlCol="0"/>
            <a:lstStyle/>
            <a:p>
              <a:endParaRPr sz="1020"/>
            </a:p>
          </p:txBody>
        </p:sp>
        <p:sp>
          <p:nvSpPr>
            <p:cNvPr id="432" name="object 432"/>
            <p:cNvSpPr/>
            <p:nvPr/>
          </p:nvSpPr>
          <p:spPr>
            <a:xfrm>
              <a:off x="9954307" y="2088096"/>
              <a:ext cx="117360" cy="81360"/>
            </a:xfrm>
            <a:custGeom>
              <a:avLst/>
              <a:gdLst/>
              <a:ahLst/>
              <a:cxnLst/>
              <a:rect l="l" t="t" r="r" b="b"/>
              <a:pathLst>
                <a:path w="207009" h="143510">
                  <a:moveTo>
                    <a:pt x="206755" y="0"/>
                  </a:moveTo>
                  <a:lnTo>
                    <a:pt x="0" y="15240"/>
                  </a:lnTo>
                  <a:lnTo>
                    <a:pt x="0" y="143256"/>
                  </a:lnTo>
                  <a:lnTo>
                    <a:pt x="206755" y="138175"/>
                  </a:lnTo>
                  <a:lnTo>
                    <a:pt x="206755" y="0"/>
                  </a:lnTo>
                  <a:close/>
                </a:path>
              </a:pathLst>
            </a:custGeom>
            <a:solidFill>
              <a:srgbClr val="B9D709"/>
            </a:solidFill>
          </p:spPr>
          <p:txBody>
            <a:bodyPr wrap="square" lIns="0" tIns="0" rIns="0" bIns="0" rtlCol="0"/>
            <a:lstStyle/>
            <a:p>
              <a:endParaRPr sz="1020"/>
            </a:p>
          </p:txBody>
        </p:sp>
        <p:sp>
          <p:nvSpPr>
            <p:cNvPr id="433" name="object 433"/>
            <p:cNvSpPr/>
            <p:nvPr/>
          </p:nvSpPr>
          <p:spPr>
            <a:xfrm>
              <a:off x="9954307" y="2088096"/>
              <a:ext cx="117360" cy="81360"/>
            </a:xfrm>
            <a:custGeom>
              <a:avLst/>
              <a:gdLst/>
              <a:ahLst/>
              <a:cxnLst/>
              <a:rect l="l" t="t" r="r" b="b"/>
              <a:pathLst>
                <a:path w="207009" h="143510">
                  <a:moveTo>
                    <a:pt x="206755" y="0"/>
                  </a:moveTo>
                  <a:lnTo>
                    <a:pt x="0" y="15240"/>
                  </a:lnTo>
                  <a:lnTo>
                    <a:pt x="0" y="143256"/>
                  </a:lnTo>
                  <a:lnTo>
                    <a:pt x="206755" y="138175"/>
                  </a:lnTo>
                  <a:lnTo>
                    <a:pt x="206755" y="0"/>
                  </a:lnTo>
                  <a:close/>
                </a:path>
              </a:pathLst>
            </a:custGeom>
            <a:ln w="28575">
              <a:solidFill>
                <a:srgbClr val="546A89"/>
              </a:solidFill>
            </a:ln>
          </p:spPr>
          <p:txBody>
            <a:bodyPr wrap="square" lIns="0" tIns="0" rIns="0" bIns="0" rtlCol="0"/>
            <a:lstStyle/>
            <a:p>
              <a:endParaRPr sz="1020"/>
            </a:p>
          </p:txBody>
        </p:sp>
        <p:sp>
          <p:nvSpPr>
            <p:cNvPr id="434" name="object 434"/>
            <p:cNvSpPr/>
            <p:nvPr/>
          </p:nvSpPr>
          <p:spPr>
            <a:xfrm>
              <a:off x="9954307" y="2185584"/>
              <a:ext cx="117360" cy="81360"/>
            </a:xfrm>
            <a:custGeom>
              <a:avLst/>
              <a:gdLst/>
              <a:ahLst/>
              <a:cxnLst/>
              <a:rect l="l" t="t" r="r" b="b"/>
              <a:pathLst>
                <a:path w="207009" h="143510">
                  <a:moveTo>
                    <a:pt x="0" y="0"/>
                  </a:moveTo>
                  <a:lnTo>
                    <a:pt x="0" y="128142"/>
                  </a:lnTo>
                  <a:lnTo>
                    <a:pt x="206755" y="143255"/>
                  </a:lnTo>
                  <a:lnTo>
                    <a:pt x="206755" y="5079"/>
                  </a:lnTo>
                  <a:lnTo>
                    <a:pt x="0" y="0"/>
                  </a:lnTo>
                  <a:close/>
                </a:path>
              </a:pathLst>
            </a:custGeom>
            <a:solidFill>
              <a:srgbClr val="C7ECFA"/>
            </a:solidFill>
          </p:spPr>
          <p:txBody>
            <a:bodyPr wrap="square" lIns="0" tIns="0" rIns="0" bIns="0" rtlCol="0"/>
            <a:lstStyle/>
            <a:p>
              <a:endParaRPr sz="1020"/>
            </a:p>
          </p:txBody>
        </p:sp>
        <p:sp>
          <p:nvSpPr>
            <p:cNvPr id="435" name="object 435"/>
            <p:cNvSpPr/>
            <p:nvPr/>
          </p:nvSpPr>
          <p:spPr>
            <a:xfrm>
              <a:off x="9954307" y="2185584"/>
              <a:ext cx="117360" cy="81360"/>
            </a:xfrm>
            <a:custGeom>
              <a:avLst/>
              <a:gdLst/>
              <a:ahLst/>
              <a:cxnLst/>
              <a:rect l="l" t="t" r="r" b="b"/>
              <a:pathLst>
                <a:path w="207009" h="143510">
                  <a:moveTo>
                    <a:pt x="206755" y="143255"/>
                  </a:moveTo>
                  <a:lnTo>
                    <a:pt x="0" y="128142"/>
                  </a:lnTo>
                  <a:lnTo>
                    <a:pt x="0" y="0"/>
                  </a:lnTo>
                  <a:lnTo>
                    <a:pt x="206755" y="5079"/>
                  </a:lnTo>
                  <a:lnTo>
                    <a:pt x="206755" y="143255"/>
                  </a:lnTo>
                  <a:close/>
                </a:path>
              </a:pathLst>
            </a:custGeom>
            <a:ln w="28575">
              <a:solidFill>
                <a:srgbClr val="546A89"/>
              </a:solidFill>
            </a:ln>
          </p:spPr>
          <p:txBody>
            <a:bodyPr wrap="square" lIns="0" tIns="0" rIns="0" bIns="0" rtlCol="0"/>
            <a:lstStyle/>
            <a:p>
              <a:endParaRPr sz="1020"/>
            </a:p>
          </p:txBody>
        </p:sp>
        <p:sp>
          <p:nvSpPr>
            <p:cNvPr id="436" name="object 436"/>
            <p:cNvSpPr/>
            <p:nvPr/>
          </p:nvSpPr>
          <p:spPr>
            <a:xfrm>
              <a:off x="9790148" y="2295529"/>
              <a:ext cx="181800" cy="21960"/>
            </a:xfrm>
            <a:custGeom>
              <a:avLst/>
              <a:gdLst/>
              <a:ahLst/>
              <a:cxnLst/>
              <a:rect l="l" t="t" r="r" b="b"/>
              <a:pathLst>
                <a:path w="320675" h="38735">
                  <a:moveTo>
                    <a:pt x="278256" y="0"/>
                  </a:moveTo>
                  <a:lnTo>
                    <a:pt x="42163" y="0"/>
                  </a:lnTo>
                  <a:lnTo>
                    <a:pt x="0" y="38226"/>
                  </a:lnTo>
                  <a:lnTo>
                    <a:pt x="320421" y="38226"/>
                  </a:lnTo>
                  <a:lnTo>
                    <a:pt x="278256" y="0"/>
                  </a:lnTo>
                  <a:close/>
                </a:path>
              </a:pathLst>
            </a:custGeom>
            <a:solidFill>
              <a:srgbClr val="FFFFFF"/>
            </a:solidFill>
          </p:spPr>
          <p:txBody>
            <a:bodyPr wrap="square" lIns="0" tIns="0" rIns="0" bIns="0" rtlCol="0"/>
            <a:lstStyle/>
            <a:p>
              <a:endParaRPr sz="1020"/>
            </a:p>
          </p:txBody>
        </p:sp>
        <p:sp>
          <p:nvSpPr>
            <p:cNvPr id="437" name="object 437"/>
            <p:cNvSpPr/>
            <p:nvPr/>
          </p:nvSpPr>
          <p:spPr>
            <a:xfrm>
              <a:off x="9790148" y="2295529"/>
              <a:ext cx="181800" cy="21960"/>
            </a:xfrm>
            <a:custGeom>
              <a:avLst/>
              <a:gdLst/>
              <a:ahLst/>
              <a:cxnLst/>
              <a:rect l="l" t="t" r="r" b="b"/>
              <a:pathLst>
                <a:path w="320675" h="38735">
                  <a:moveTo>
                    <a:pt x="42163" y="0"/>
                  </a:moveTo>
                  <a:lnTo>
                    <a:pt x="278256" y="0"/>
                  </a:lnTo>
                  <a:lnTo>
                    <a:pt x="320421" y="38226"/>
                  </a:lnTo>
                  <a:lnTo>
                    <a:pt x="0" y="38226"/>
                  </a:lnTo>
                  <a:lnTo>
                    <a:pt x="42163" y="0"/>
                  </a:lnTo>
                  <a:close/>
                </a:path>
              </a:pathLst>
            </a:custGeom>
            <a:ln w="28575">
              <a:solidFill>
                <a:srgbClr val="546A89"/>
              </a:solidFill>
            </a:ln>
          </p:spPr>
          <p:txBody>
            <a:bodyPr wrap="square" lIns="0" tIns="0" rIns="0" bIns="0" rtlCol="0"/>
            <a:lstStyle/>
            <a:p>
              <a:endParaRPr sz="1020"/>
            </a:p>
          </p:txBody>
        </p:sp>
        <p:sp>
          <p:nvSpPr>
            <p:cNvPr id="438" name="object 438"/>
            <p:cNvSpPr/>
            <p:nvPr/>
          </p:nvSpPr>
          <p:spPr>
            <a:xfrm>
              <a:off x="9781076" y="2109264"/>
              <a:ext cx="12240" cy="12240"/>
            </a:xfrm>
            <a:custGeom>
              <a:avLst/>
              <a:gdLst/>
              <a:ahLst/>
              <a:cxnLst/>
              <a:rect l="l" t="t" r="r" b="b"/>
              <a:pathLst>
                <a:path w="21590" h="21589">
                  <a:moveTo>
                    <a:pt x="16763" y="0"/>
                  </a:moveTo>
                  <a:lnTo>
                    <a:pt x="4825" y="0"/>
                  </a:lnTo>
                  <a:lnTo>
                    <a:pt x="0" y="4825"/>
                  </a:lnTo>
                  <a:lnTo>
                    <a:pt x="0" y="16763"/>
                  </a:lnTo>
                  <a:lnTo>
                    <a:pt x="4825" y="21590"/>
                  </a:lnTo>
                  <a:lnTo>
                    <a:pt x="16763" y="21590"/>
                  </a:lnTo>
                  <a:lnTo>
                    <a:pt x="21589" y="16763"/>
                  </a:lnTo>
                  <a:lnTo>
                    <a:pt x="21589" y="4825"/>
                  </a:lnTo>
                  <a:lnTo>
                    <a:pt x="16763" y="0"/>
                  </a:lnTo>
                  <a:close/>
                </a:path>
              </a:pathLst>
            </a:custGeom>
            <a:solidFill>
              <a:srgbClr val="003A5C"/>
            </a:solidFill>
          </p:spPr>
          <p:txBody>
            <a:bodyPr wrap="square" lIns="0" tIns="0" rIns="0" bIns="0" rtlCol="0"/>
            <a:lstStyle/>
            <a:p>
              <a:endParaRPr sz="1020"/>
            </a:p>
          </p:txBody>
        </p:sp>
        <p:sp>
          <p:nvSpPr>
            <p:cNvPr id="439" name="object 439"/>
            <p:cNvSpPr/>
            <p:nvPr/>
          </p:nvSpPr>
          <p:spPr>
            <a:xfrm>
              <a:off x="9851491" y="2213952"/>
              <a:ext cx="12240" cy="12240"/>
            </a:xfrm>
            <a:custGeom>
              <a:avLst/>
              <a:gdLst/>
              <a:ahLst/>
              <a:cxnLst/>
              <a:rect l="l" t="t" r="r" b="b"/>
              <a:pathLst>
                <a:path w="21590" h="21589">
                  <a:moveTo>
                    <a:pt x="16763" y="0"/>
                  </a:moveTo>
                  <a:lnTo>
                    <a:pt x="4825" y="0"/>
                  </a:lnTo>
                  <a:lnTo>
                    <a:pt x="0" y="4825"/>
                  </a:lnTo>
                  <a:lnTo>
                    <a:pt x="0" y="16764"/>
                  </a:lnTo>
                  <a:lnTo>
                    <a:pt x="4825" y="21590"/>
                  </a:lnTo>
                  <a:lnTo>
                    <a:pt x="16763" y="21590"/>
                  </a:lnTo>
                  <a:lnTo>
                    <a:pt x="21590" y="16764"/>
                  </a:lnTo>
                  <a:lnTo>
                    <a:pt x="21590" y="4825"/>
                  </a:lnTo>
                  <a:lnTo>
                    <a:pt x="16763" y="0"/>
                  </a:lnTo>
                  <a:close/>
                </a:path>
              </a:pathLst>
            </a:custGeom>
            <a:solidFill>
              <a:srgbClr val="003A5C"/>
            </a:solidFill>
          </p:spPr>
          <p:txBody>
            <a:bodyPr wrap="square" lIns="0" tIns="0" rIns="0" bIns="0" rtlCol="0"/>
            <a:lstStyle/>
            <a:p>
              <a:endParaRPr sz="1020"/>
            </a:p>
          </p:txBody>
        </p:sp>
        <p:sp>
          <p:nvSpPr>
            <p:cNvPr id="440" name="object 440"/>
            <p:cNvSpPr/>
            <p:nvPr/>
          </p:nvSpPr>
          <p:spPr>
            <a:xfrm>
              <a:off x="9990163" y="2144400"/>
              <a:ext cx="12240" cy="12240"/>
            </a:xfrm>
            <a:custGeom>
              <a:avLst/>
              <a:gdLst/>
              <a:ahLst/>
              <a:cxnLst/>
              <a:rect l="l" t="t" r="r" b="b"/>
              <a:pathLst>
                <a:path w="21590" h="21589">
                  <a:moveTo>
                    <a:pt x="16763" y="0"/>
                  </a:moveTo>
                  <a:lnTo>
                    <a:pt x="4825" y="0"/>
                  </a:lnTo>
                  <a:lnTo>
                    <a:pt x="0" y="4825"/>
                  </a:lnTo>
                  <a:lnTo>
                    <a:pt x="0" y="16764"/>
                  </a:lnTo>
                  <a:lnTo>
                    <a:pt x="4825" y="21590"/>
                  </a:lnTo>
                  <a:lnTo>
                    <a:pt x="16763" y="21590"/>
                  </a:lnTo>
                  <a:lnTo>
                    <a:pt x="21590" y="16764"/>
                  </a:lnTo>
                  <a:lnTo>
                    <a:pt x="21590" y="4825"/>
                  </a:lnTo>
                  <a:lnTo>
                    <a:pt x="16763" y="0"/>
                  </a:lnTo>
                  <a:close/>
                </a:path>
              </a:pathLst>
            </a:custGeom>
            <a:solidFill>
              <a:srgbClr val="003A5C"/>
            </a:solidFill>
          </p:spPr>
          <p:txBody>
            <a:bodyPr wrap="square" lIns="0" tIns="0" rIns="0" bIns="0" rtlCol="0"/>
            <a:lstStyle/>
            <a:p>
              <a:endParaRPr sz="1020"/>
            </a:p>
          </p:txBody>
        </p:sp>
        <p:sp>
          <p:nvSpPr>
            <p:cNvPr id="441" name="object 441"/>
            <p:cNvSpPr/>
            <p:nvPr/>
          </p:nvSpPr>
          <p:spPr>
            <a:xfrm>
              <a:off x="9724196" y="2210712"/>
              <a:ext cx="12240" cy="12240"/>
            </a:xfrm>
            <a:custGeom>
              <a:avLst/>
              <a:gdLst/>
              <a:ahLst/>
              <a:cxnLst/>
              <a:rect l="l" t="t" r="r" b="b"/>
              <a:pathLst>
                <a:path w="21590" h="21589">
                  <a:moveTo>
                    <a:pt x="16763" y="0"/>
                  </a:moveTo>
                  <a:lnTo>
                    <a:pt x="4826" y="0"/>
                  </a:lnTo>
                  <a:lnTo>
                    <a:pt x="0" y="4825"/>
                  </a:lnTo>
                  <a:lnTo>
                    <a:pt x="0" y="16763"/>
                  </a:lnTo>
                  <a:lnTo>
                    <a:pt x="4826"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442" name="object 442"/>
            <p:cNvSpPr/>
            <p:nvPr/>
          </p:nvSpPr>
          <p:spPr>
            <a:xfrm>
              <a:off x="9742771" y="2233609"/>
              <a:ext cx="12240" cy="12240"/>
            </a:xfrm>
            <a:custGeom>
              <a:avLst/>
              <a:gdLst/>
              <a:ahLst/>
              <a:cxnLst/>
              <a:rect l="l" t="t" r="r" b="b"/>
              <a:pathLst>
                <a:path w="21590" h="21589">
                  <a:moveTo>
                    <a:pt x="16764" y="0"/>
                  </a:moveTo>
                  <a:lnTo>
                    <a:pt x="4826" y="0"/>
                  </a:lnTo>
                  <a:lnTo>
                    <a:pt x="0" y="4825"/>
                  </a:lnTo>
                  <a:lnTo>
                    <a:pt x="0" y="16764"/>
                  </a:lnTo>
                  <a:lnTo>
                    <a:pt x="4826" y="21590"/>
                  </a:lnTo>
                  <a:lnTo>
                    <a:pt x="16764" y="21590"/>
                  </a:lnTo>
                  <a:lnTo>
                    <a:pt x="21590" y="16764"/>
                  </a:lnTo>
                  <a:lnTo>
                    <a:pt x="21590" y="4825"/>
                  </a:lnTo>
                  <a:lnTo>
                    <a:pt x="16764" y="0"/>
                  </a:lnTo>
                  <a:close/>
                </a:path>
              </a:pathLst>
            </a:custGeom>
            <a:solidFill>
              <a:srgbClr val="003A5C"/>
            </a:solidFill>
          </p:spPr>
          <p:txBody>
            <a:bodyPr wrap="square" lIns="0" tIns="0" rIns="0" bIns="0" rtlCol="0"/>
            <a:lstStyle/>
            <a:p>
              <a:endParaRPr sz="1020"/>
            </a:p>
          </p:txBody>
        </p:sp>
        <p:sp>
          <p:nvSpPr>
            <p:cNvPr id="443" name="object 443"/>
            <p:cNvSpPr/>
            <p:nvPr/>
          </p:nvSpPr>
          <p:spPr>
            <a:xfrm>
              <a:off x="9889651" y="2115384"/>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444" name="object 444"/>
            <p:cNvSpPr/>
            <p:nvPr/>
          </p:nvSpPr>
          <p:spPr>
            <a:xfrm>
              <a:off x="9889651" y="2151528"/>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445" name="object 445"/>
            <p:cNvSpPr/>
            <p:nvPr/>
          </p:nvSpPr>
          <p:spPr>
            <a:xfrm>
              <a:off x="9969932" y="2205168"/>
              <a:ext cx="33840" cy="720"/>
            </a:xfrm>
            <a:custGeom>
              <a:avLst/>
              <a:gdLst/>
              <a:ahLst/>
              <a:cxnLst/>
              <a:rect l="l" t="t" r="r" b="b"/>
              <a:pathLst>
                <a:path w="59690" h="1270">
                  <a:moveTo>
                    <a:pt x="-9524" y="507"/>
                  </a:moveTo>
                  <a:lnTo>
                    <a:pt x="69087" y="507"/>
                  </a:lnTo>
                </a:path>
              </a:pathLst>
            </a:custGeom>
            <a:ln w="20066">
              <a:solidFill>
                <a:srgbClr val="003A5C"/>
              </a:solidFill>
            </a:ln>
          </p:spPr>
          <p:txBody>
            <a:bodyPr wrap="square" lIns="0" tIns="0" rIns="0" bIns="0" rtlCol="0"/>
            <a:lstStyle/>
            <a:p>
              <a:endParaRPr sz="1020"/>
            </a:p>
          </p:txBody>
        </p:sp>
        <p:sp>
          <p:nvSpPr>
            <p:cNvPr id="446" name="object 446"/>
            <p:cNvSpPr/>
            <p:nvPr/>
          </p:nvSpPr>
          <p:spPr>
            <a:xfrm>
              <a:off x="10414316" y="2128153"/>
              <a:ext cx="158760" cy="114840"/>
            </a:xfrm>
            <a:custGeom>
              <a:avLst/>
              <a:gdLst/>
              <a:ahLst/>
              <a:cxnLst/>
              <a:rect l="l" t="t" r="r" b="b"/>
              <a:pathLst>
                <a:path w="280034" h="202564">
                  <a:moveTo>
                    <a:pt x="181038" y="0"/>
                  </a:moveTo>
                  <a:lnTo>
                    <a:pt x="100411" y="0"/>
                  </a:lnTo>
                  <a:lnTo>
                    <a:pt x="58230" y="6722"/>
                  </a:lnTo>
                  <a:lnTo>
                    <a:pt x="16377" y="43184"/>
                  </a:lnTo>
                  <a:lnTo>
                    <a:pt x="0" y="97853"/>
                  </a:lnTo>
                  <a:lnTo>
                    <a:pt x="0" y="196451"/>
                  </a:lnTo>
                  <a:lnTo>
                    <a:pt x="5972" y="202054"/>
                  </a:lnTo>
                  <a:lnTo>
                    <a:pt x="274358" y="202054"/>
                  </a:lnTo>
                  <a:lnTo>
                    <a:pt x="279957" y="196079"/>
                  </a:lnTo>
                  <a:lnTo>
                    <a:pt x="279957" y="97854"/>
                  </a:lnTo>
                  <a:lnTo>
                    <a:pt x="264046" y="43465"/>
                  </a:lnTo>
                  <a:lnTo>
                    <a:pt x="222099" y="6723"/>
                  </a:lnTo>
                  <a:lnTo>
                    <a:pt x="181038" y="0"/>
                  </a:lnTo>
                  <a:close/>
                </a:path>
              </a:pathLst>
            </a:custGeom>
            <a:solidFill>
              <a:srgbClr val="799099"/>
            </a:solidFill>
          </p:spPr>
          <p:txBody>
            <a:bodyPr wrap="square" lIns="0" tIns="0" rIns="0" bIns="0" rtlCol="0"/>
            <a:lstStyle/>
            <a:p>
              <a:endParaRPr sz="1020"/>
            </a:p>
          </p:txBody>
        </p:sp>
        <p:sp>
          <p:nvSpPr>
            <p:cNvPr id="447" name="object 447"/>
            <p:cNvSpPr/>
            <p:nvPr/>
          </p:nvSpPr>
          <p:spPr>
            <a:xfrm>
              <a:off x="10447328" y="2126459"/>
              <a:ext cx="125703" cy="116244"/>
            </a:xfrm>
            <a:prstGeom prst="rect">
              <a:avLst/>
            </a:prstGeom>
            <a:blipFill>
              <a:blip r:embed="rId70" cstate="print"/>
              <a:stretch>
                <a:fillRect/>
              </a:stretch>
            </a:blipFill>
          </p:spPr>
          <p:txBody>
            <a:bodyPr wrap="square" lIns="0" tIns="0" rIns="0" bIns="0" rtlCol="0"/>
            <a:lstStyle/>
            <a:p>
              <a:endParaRPr sz="1020"/>
            </a:p>
          </p:txBody>
        </p:sp>
        <p:sp>
          <p:nvSpPr>
            <p:cNvPr id="448" name="object 448"/>
            <p:cNvSpPr/>
            <p:nvPr/>
          </p:nvSpPr>
          <p:spPr>
            <a:xfrm>
              <a:off x="10440768" y="1967441"/>
              <a:ext cx="106868" cy="136785"/>
            </a:xfrm>
            <a:prstGeom prst="rect">
              <a:avLst/>
            </a:prstGeom>
            <a:blipFill>
              <a:blip r:embed="rId22" cstate="print"/>
              <a:stretch>
                <a:fillRect/>
              </a:stretch>
            </a:blipFill>
          </p:spPr>
          <p:txBody>
            <a:bodyPr wrap="square" lIns="0" tIns="0" rIns="0" bIns="0" rtlCol="0"/>
            <a:lstStyle/>
            <a:p>
              <a:endParaRPr sz="1020"/>
            </a:p>
          </p:txBody>
        </p:sp>
        <p:sp>
          <p:nvSpPr>
            <p:cNvPr id="449" name="object 449"/>
            <p:cNvSpPr/>
            <p:nvPr/>
          </p:nvSpPr>
          <p:spPr>
            <a:xfrm>
              <a:off x="10695116" y="2344153"/>
              <a:ext cx="158760" cy="114840"/>
            </a:xfrm>
            <a:custGeom>
              <a:avLst/>
              <a:gdLst/>
              <a:ahLst/>
              <a:cxnLst/>
              <a:rect l="l" t="t" r="r" b="b"/>
              <a:pathLst>
                <a:path w="280034" h="202564">
                  <a:moveTo>
                    <a:pt x="181038" y="0"/>
                  </a:moveTo>
                  <a:lnTo>
                    <a:pt x="100411" y="0"/>
                  </a:lnTo>
                  <a:lnTo>
                    <a:pt x="58230" y="6722"/>
                  </a:lnTo>
                  <a:lnTo>
                    <a:pt x="16377" y="43184"/>
                  </a:lnTo>
                  <a:lnTo>
                    <a:pt x="0" y="97853"/>
                  </a:lnTo>
                  <a:lnTo>
                    <a:pt x="0" y="196451"/>
                  </a:lnTo>
                  <a:lnTo>
                    <a:pt x="5972" y="202054"/>
                  </a:lnTo>
                  <a:lnTo>
                    <a:pt x="274358" y="202054"/>
                  </a:lnTo>
                  <a:lnTo>
                    <a:pt x="279957" y="196079"/>
                  </a:lnTo>
                  <a:lnTo>
                    <a:pt x="279957" y="97854"/>
                  </a:lnTo>
                  <a:lnTo>
                    <a:pt x="264046" y="43465"/>
                  </a:lnTo>
                  <a:lnTo>
                    <a:pt x="222099" y="6723"/>
                  </a:lnTo>
                  <a:lnTo>
                    <a:pt x="181038" y="0"/>
                  </a:lnTo>
                  <a:close/>
                </a:path>
              </a:pathLst>
            </a:custGeom>
            <a:solidFill>
              <a:srgbClr val="799099"/>
            </a:solidFill>
          </p:spPr>
          <p:txBody>
            <a:bodyPr wrap="square" lIns="0" tIns="0" rIns="0" bIns="0" rtlCol="0"/>
            <a:lstStyle/>
            <a:p>
              <a:endParaRPr sz="1020"/>
            </a:p>
          </p:txBody>
        </p:sp>
        <p:sp>
          <p:nvSpPr>
            <p:cNvPr id="450" name="object 450"/>
            <p:cNvSpPr/>
            <p:nvPr/>
          </p:nvSpPr>
          <p:spPr>
            <a:xfrm>
              <a:off x="10728128" y="2342459"/>
              <a:ext cx="125703" cy="116244"/>
            </a:xfrm>
            <a:prstGeom prst="rect">
              <a:avLst/>
            </a:prstGeom>
            <a:blipFill>
              <a:blip r:embed="rId70" cstate="print"/>
              <a:stretch>
                <a:fillRect/>
              </a:stretch>
            </a:blipFill>
          </p:spPr>
          <p:txBody>
            <a:bodyPr wrap="square" lIns="0" tIns="0" rIns="0" bIns="0" rtlCol="0"/>
            <a:lstStyle/>
            <a:p>
              <a:endParaRPr sz="1020"/>
            </a:p>
          </p:txBody>
        </p:sp>
        <p:sp>
          <p:nvSpPr>
            <p:cNvPr id="451" name="object 451"/>
            <p:cNvSpPr/>
            <p:nvPr/>
          </p:nvSpPr>
          <p:spPr>
            <a:xfrm>
              <a:off x="10721568" y="2183441"/>
              <a:ext cx="106868" cy="136785"/>
            </a:xfrm>
            <a:prstGeom prst="rect">
              <a:avLst/>
            </a:prstGeom>
            <a:blipFill>
              <a:blip r:embed="rId22" cstate="print"/>
              <a:stretch>
                <a:fillRect/>
              </a:stretch>
            </a:blipFill>
          </p:spPr>
          <p:txBody>
            <a:bodyPr wrap="square" lIns="0" tIns="0" rIns="0" bIns="0" rtlCol="0"/>
            <a:lstStyle/>
            <a:p>
              <a:endParaRPr sz="1020"/>
            </a:p>
          </p:txBody>
        </p:sp>
        <p:sp>
          <p:nvSpPr>
            <p:cNvPr id="452" name="object 452"/>
            <p:cNvSpPr txBox="1"/>
            <p:nvPr/>
          </p:nvSpPr>
          <p:spPr>
            <a:xfrm>
              <a:off x="10363484" y="1799557"/>
              <a:ext cx="281880" cy="111914"/>
            </a:xfrm>
            <a:prstGeom prst="rect">
              <a:avLst/>
            </a:prstGeom>
          </p:spPr>
          <p:txBody>
            <a:bodyPr vert="horz" wrap="square" lIns="0" tIns="7200" rIns="0" bIns="0" rtlCol="0">
              <a:spAutoFit/>
            </a:bodyPr>
            <a:lstStyle/>
            <a:p>
              <a:pPr marL="7200">
                <a:spcBef>
                  <a:spcPts val="57"/>
                </a:spcBef>
              </a:pPr>
              <a:r>
                <a:rPr sz="680" spc="-14" dirty="0">
                  <a:solidFill>
                    <a:srgbClr val="006FC0"/>
                  </a:solidFill>
                  <a:latin typeface="Calibri"/>
                  <a:cs typeface="Calibri"/>
                </a:rPr>
                <a:t>A</a:t>
              </a:r>
              <a:r>
                <a:rPr sz="680" spc="23" dirty="0">
                  <a:solidFill>
                    <a:srgbClr val="006FC0"/>
                  </a:solidFill>
                  <a:latin typeface="Calibri"/>
                  <a:cs typeface="Calibri"/>
                </a:rPr>
                <a:t>u</a:t>
              </a:r>
              <a:r>
                <a:rPr sz="680" spc="-20" dirty="0">
                  <a:solidFill>
                    <a:srgbClr val="006FC0"/>
                  </a:solidFill>
                  <a:latin typeface="Calibri"/>
                  <a:cs typeface="Calibri"/>
                </a:rPr>
                <a:t>d</a:t>
              </a:r>
              <a:r>
                <a:rPr sz="680" spc="11" dirty="0">
                  <a:solidFill>
                    <a:srgbClr val="006FC0"/>
                  </a:solidFill>
                  <a:latin typeface="Calibri"/>
                  <a:cs typeface="Calibri"/>
                </a:rPr>
                <a:t>i</a:t>
              </a:r>
              <a:r>
                <a:rPr sz="680" spc="-17" dirty="0">
                  <a:solidFill>
                    <a:srgbClr val="006FC0"/>
                  </a:solidFill>
                  <a:latin typeface="Calibri"/>
                  <a:cs typeface="Calibri"/>
                </a:rPr>
                <a:t>t</a:t>
              </a:r>
              <a:r>
                <a:rPr sz="680" spc="20" dirty="0">
                  <a:solidFill>
                    <a:srgbClr val="006FC0"/>
                  </a:solidFill>
                  <a:latin typeface="Calibri"/>
                  <a:cs typeface="Calibri"/>
                </a:rPr>
                <a:t>o</a:t>
              </a:r>
              <a:r>
                <a:rPr sz="680" dirty="0">
                  <a:solidFill>
                    <a:srgbClr val="006FC0"/>
                  </a:solidFill>
                  <a:latin typeface="Calibri"/>
                  <a:cs typeface="Calibri"/>
                </a:rPr>
                <a:t>r</a:t>
              </a:r>
              <a:endParaRPr sz="680">
                <a:latin typeface="Calibri"/>
                <a:cs typeface="Calibri"/>
              </a:endParaRPr>
            </a:p>
          </p:txBody>
        </p:sp>
        <p:sp>
          <p:nvSpPr>
            <p:cNvPr id="453" name="object 453"/>
            <p:cNvSpPr txBox="1"/>
            <p:nvPr/>
          </p:nvSpPr>
          <p:spPr>
            <a:xfrm>
              <a:off x="9882452" y="2044573"/>
              <a:ext cx="66239" cy="111914"/>
            </a:xfrm>
            <a:prstGeom prst="rect">
              <a:avLst/>
            </a:prstGeom>
          </p:spPr>
          <p:txBody>
            <a:bodyPr vert="horz" wrap="square" lIns="0" tIns="7200" rIns="0" bIns="0" rtlCol="0">
              <a:spAutoFit/>
            </a:bodyPr>
            <a:lstStyle/>
            <a:p>
              <a:pPr marL="7200">
                <a:spcBef>
                  <a:spcPts val="57"/>
                </a:spcBef>
              </a:pPr>
              <a:r>
                <a:rPr sz="680" u="heavy" dirty="0">
                  <a:solidFill>
                    <a:srgbClr val="006FC0"/>
                  </a:solidFill>
                  <a:uFill>
                    <a:solidFill>
                      <a:srgbClr val="003A5C"/>
                    </a:solidFill>
                  </a:uFill>
                  <a:latin typeface="Calibri"/>
                  <a:cs typeface="Calibri"/>
                </a:rPr>
                <a:t> </a:t>
              </a:r>
              <a:r>
                <a:rPr sz="680" u="heavy" spc="-57" dirty="0">
                  <a:solidFill>
                    <a:srgbClr val="006FC0"/>
                  </a:solidFill>
                  <a:uFill>
                    <a:solidFill>
                      <a:srgbClr val="003A5C"/>
                    </a:solidFill>
                  </a:uFill>
                  <a:latin typeface="Calibri"/>
                  <a:cs typeface="Calibri"/>
                </a:rPr>
                <a:t> </a:t>
              </a:r>
              <a:endParaRPr sz="680">
                <a:latin typeface="Calibri"/>
                <a:cs typeface="Calibri"/>
              </a:endParaRPr>
            </a:p>
          </p:txBody>
        </p:sp>
        <p:sp>
          <p:nvSpPr>
            <p:cNvPr id="454" name="object 454"/>
            <p:cNvSpPr txBox="1"/>
            <p:nvPr/>
          </p:nvSpPr>
          <p:spPr>
            <a:xfrm>
              <a:off x="10626140" y="2044573"/>
              <a:ext cx="276480" cy="111914"/>
            </a:xfrm>
            <a:prstGeom prst="rect">
              <a:avLst/>
            </a:prstGeom>
          </p:spPr>
          <p:txBody>
            <a:bodyPr vert="horz" wrap="square" lIns="0" tIns="7200" rIns="0" bIns="0" rtlCol="0">
              <a:spAutoFit/>
            </a:bodyPr>
            <a:lstStyle/>
            <a:p>
              <a:pPr marL="7200">
                <a:spcBef>
                  <a:spcPts val="57"/>
                </a:spcBef>
              </a:pPr>
              <a:r>
                <a:rPr sz="680" spc="-11" dirty="0">
                  <a:solidFill>
                    <a:srgbClr val="006FC0"/>
                  </a:solidFill>
                  <a:latin typeface="Calibri"/>
                  <a:cs typeface="Calibri"/>
                </a:rPr>
                <a:t>A</a:t>
              </a:r>
              <a:r>
                <a:rPr sz="680" spc="23" dirty="0">
                  <a:solidFill>
                    <a:srgbClr val="006FC0"/>
                  </a:solidFill>
                  <a:latin typeface="Calibri"/>
                  <a:cs typeface="Calibri"/>
                </a:rPr>
                <a:t>n</a:t>
              </a:r>
              <a:r>
                <a:rPr sz="680" spc="-28" dirty="0">
                  <a:solidFill>
                    <a:srgbClr val="006FC0"/>
                  </a:solidFill>
                  <a:latin typeface="Calibri"/>
                  <a:cs typeface="Calibri"/>
                </a:rPr>
                <a:t>a</a:t>
              </a:r>
              <a:r>
                <a:rPr sz="680" spc="14" dirty="0">
                  <a:solidFill>
                    <a:srgbClr val="006FC0"/>
                  </a:solidFill>
                  <a:latin typeface="Calibri"/>
                  <a:cs typeface="Calibri"/>
                </a:rPr>
                <a:t>l</a:t>
              </a:r>
              <a:r>
                <a:rPr sz="680" spc="-11" dirty="0">
                  <a:solidFill>
                    <a:srgbClr val="006FC0"/>
                  </a:solidFill>
                  <a:latin typeface="Calibri"/>
                  <a:cs typeface="Calibri"/>
                </a:rPr>
                <a:t>y</a:t>
              </a:r>
              <a:r>
                <a:rPr sz="680" spc="31" dirty="0">
                  <a:solidFill>
                    <a:srgbClr val="006FC0"/>
                  </a:solidFill>
                  <a:latin typeface="Calibri"/>
                  <a:cs typeface="Calibri"/>
                </a:rPr>
                <a:t>s</a:t>
              </a:r>
              <a:r>
                <a:rPr sz="680" dirty="0">
                  <a:solidFill>
                    <a:srgbClr val="006FC0"/>
                  </a:solidFill>
                  <a:latin typeface="Calibri"/>
                  <a:cs typeface="Calibri"/>
                </a:rPr>
                <a:t>t</a:t>
              </a:r>
              <a:endParaRPr sz="680">
                <a:latin typeface="Calibri"/>
                <a:cs typeface="Calibri"/>
              </a:endParaRPr>
            </a:p>
          </p:txBody>
        </p:sp>
      </p:grpSp>
      <p:grpSp>
        <p:nvGrpSpPr>
          <p:cNvPr id="588" name="Group 587"/>
          <p:cNvGrpSpPr/>
          <p:nvPr/>
        </p:nvGrpSpPr>
        <p:grpSpPr>
          <a:xfrm>
            <a:off x="9321263" y="1262224"/>
            <a:ext cx="747937" cy="415140"/>
            <a:chOff x="9472987" y="1097917"/>
            <a:chExt cx="747937" cy="415140"/>
          </a:xfrm>
        </p:grpSpPr>
        <p:sp>
          <p:nvSpPr>
            <p:cNvPr id="532" name="object 532"/>
            <p:cNvSpPr/>
            <p:nvPr/>
          </p:nvSpPr>
          <p:spPr>
            <a:xfrm>
              <a:off x="10014788" y="1398217"/>
              <a:ext cx="158760" cy="114840"/>
            </a:xfrm>
            <a:custGeom>
              <a:avLst/>
              <a:gdLst/>
              <a:ahLst/>
              <a:cxnLst/>
              <a:rect l="l" t="t" r="r" b="b"/>
              <a:pathLst>
                <a:path w="280034" h="202564">
                  <a:moveTo>
                    <a:pt x="181039" y="0"/>
                  </a:moveTo>
                  <a:lnTo>
                    <a:pt x="100411" y="0"/>
                  </a:lnTo>
                  <a:lnTo>
                    <a:pt x="58231" y="6722"/>
                  </a:lnTo>
                  <a:lnTo>
                    <a:pt x="16377" y="43184"/>
                  </a:lnTo>
                  <a:lnTo>
                    <a:pt x="0" y="97853"/>
                  </a:lnTo>
                  <a:lnTo>
                    <a:pt x="0" y="196451"/>
                  </a:lnTo>
                  <a:lnTo>
                    <a:pt x="5972" y="202054"/>
                  </a:lnTo>
                  <a:lnTo>
                    <a:pt x="274358" y="202054"/>
                  </a:lnTo>
                  <a:lnTo>
                    <a:pt x="279957" y="196079"/>
                  </a:lnTo>
                  <a:lnTo>
                    <a:pt x="279957" y="97854"/>
                  </a:lnTo>
                  <a:lnTo>
                    <a:pt x="275798" y="69066"/>
                  </a:lnTo>
                  <a:lnTo>
                    <a:pt x="245785" y="22275"/>
                  </a:lnTo>
                  <a:lnTo>
                    <a:pt x="202969" y="980"/>
                  </a:lnTo>
                  <a:lnTo>
                    <a:pt x="181039" y="0"/>
                  </a:lnTo>
                  <a:close/>
                </a:path>
              </a:pathLst>
            </a:custGeom>
            <a:solidFill>
              <a:srgbClr val="799099"/>
            </a:solidFill>
          </p:spPr>
          <p:txBody>
            <a:bodyPr wrap="square" lIns="0" tIns="0" rIns="0" bIns="0" rtlCol="0"/>
            <a:lstStyle/>
            <a:p>
              <a:endParaRPr sz="1020"/>
            </a:p>
          </p:txBody>
        </p:sp>
        <p:sp>
          <p:nvSpPr>
            <p:cNvPr id="533" name="object 533"/>
            <p:cNvSpPr/>
            <p:nvPr/>
          </p:nvSpPr>
          <p:spPr>
            <a:xfrm>
              <a:off x="10047800" y="1396523"/>
              <a:ext cx="125703" cy="116244"/>
            </a:xfrm>
            <a:prstGeom prst="rect">
              <a:avLst/>
            </a:prstGeom>
            <a:blipFill>
              <a:blip r:embed="rId71" cstate="print"/>
              <a:stretch>
                <a:fillRect/>
              </a:stretch>
            </a:blipFill>
          </p:spPr>
          <p:txBody>
            <a:bodyPr wrap="square" lIns="0" tIns="0" rIns="0" bIns="0" rtlCol="0"/>
            <a:lstStyle/>
            <a:p>
              <a:endParaRPr sz="1020"/>
            </a:p>
          </p:txBody>
        </p:sp>
        <p:sp>
          <p:nvSpPr>
            <p:cNvPr id="534" name="object 534"/>
            <p:cNvSpPr/>
            <p:nvPr/>
          </p:nvSpPr>
          <p:spPr>
            <a:xfrm>
              <a:off x="10041241" y="1237505"/>
              <a:ext cx="106868" cy="136785"/>
            </a:xfrm>
            <a:prstGeom prst="rect">
              <a:avLst/>
            </a:prstGeom>
            <a:blipFill>
              <a:blip r:embed="rId72" cstate="print"/>
              <a:stretch>
                <a:fillRect/>
              </a:stretch>
            </a:blipFill>
          </p:spPr>
          <p:txBody>
            <a:bodyPr wrap="square" lIns="0" tIns="0" rIns="0" bIns="0" rtlCol="0"/>
            <a:lstStyle/>
            <a:p>
              <a:endParaRPr sz="1020"/>
            </a:p>
          </p:txBody>
        </p:sp>
        <p:sp>
          <p:nvSpPr>
            <p:cNvPr id="535" name="object 535"/>
            <p:cNvSpPr txBox="1"/>
            <p:nvPr/>
          </p:nvSpPr>
          <p:spPr>
            <a:xfrm>
              <a:off x="9945524" y="1097917"/>
              <a:ext cx="275400" cy="111914"/>
            </a:xfrm>
            <a:prstGeom prst="rect">
              <a:avLst/>
            </a:prstGeom>
          </p:spPr>
          <p:txBody>
            <a:bodyPr vert="horz" wrap="square" lIns="0" tIns="7200" rIns="0" bIns="0" rtlCol="0">
              <a:spAutoFit/>
            </a:bodyPr>
            <a:lstStyle/>
            <a:p>
              <a:pPr marL="7200">
                <a:spcBef>
                  <a:spcPts val="57"/>
                </a:spcBef>
              </a:pPr>
              <a:r>
                <a:rPr sz="680" spc="-14" dirty="0">
                  <a:solidFill>
                    <a:srgbClr val="006FC0"/>
                  </a:solidFill>
                  <a:latin typeface="Calibri"/>
                  <a:cs typeface="Calibri"/>
                </a:rPr>
                <a:t>A</a:t>
              </a:r>
              <a:r>
                <a:rPr sz="680" spc="23" dirty="0">
                  <a:solidFill>
                    <a:srgbClr val="006FC0"/>
                  </a:solidFill>
                  <a:latin typeface="Calibri"/>
                  <a:cs typeface="Calibri"/>
                </a:rPr>
                <a:t>n</a:t>
              </a:r>
              <a:r>
                <a:rPr sz="680" spc="-31" dirty="0">
                  <a:solidFill>
                    <a:srgbClr val="006FC0"/>
                  </a:solidFill>
                  <a:latin typeface="Calibri"/>
                  <a:cs typeface="Calibri"/>
                </a:rPr>
                <a:t>a</a:t>
              </a:r>
              <a:r>
                <a:rPr sz="680" spc="11" dirty="0">
                  <a:solidFill>
                    <a:srgbClr val="006FC0"/>
                  </a:solidFill>
                  <a:latin typeface="Calibri"/>
                  <a:cs typeface="Calibri"/>
                </a:rPr>
                <a:t>l</a:t>
              </a:r>
              <a:r>
                <a:rPr sz="680" spc="-11" dirty="0">
                  <a:solidFill>
                    <a:srgbClr val="006FC0"/>
                  </a:solidFill>
                  <a:latin typeface="Calibri"/>
                  <a:cs typeface="Calibri"/>
                </a:rPr>
                <a:t>y</a:t>
              </a:r>
              <a:r>
                <a:rPr sz="680" spc="28" dirty="0">
                  <a:solidFill>
                    <a:srgbClr val="006FC0"/>
                  </a:solidFill>
                  <a:latin typeface="Calibri"/>
                  <a:cs typeface="Calibri"/>
                </a:rPr>
                <a:t>s</a:t>
              </a:r>
              <a:r>
                <a:rPr sz="680" dirty="0">
                  <a:solidFill>
                    <a:srgbClr val="006FC0"/>
                  </a:solidFill>
                  <a:latin typeface="Calibri"/>
                  <a:cs typeface="Calibri"/>
                </a:rPr>
                <a:t>t</a:t>
              </a:r>
              <a:endParaRPr sz="680">
                <a:latin typeface="Calibri"/>
                <a:cs typeface="Calibri"/>
              </a:endParaRPr>
            </a:p>
          </p:txBody>
        </p:sp>
        <p:sp>
          <p:nvSpPr>
            <p:cNvPr id="536" name="object 536"/>
            <p:cNvSpPr/>
            <p:nvPr/>
          </p:nvSpPr>
          <p:spPr>
            <a:xfrm>
              <a:off x="9604963" y="1281013"/>
              <a:ext cx="117360" cy="72720"/>
            </a:xfrm>
            <a:custGeom>
              <a:avLst/>
              <a:gdLst/>
              <a:ahLst/>
              <a:cxnLst/>
              <a:rect l="l" t="t" r="r" b="b"/>
              <a:pathLst>
                <a:path w="207009" h="128269">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537" name="object 537"/>
            <p:cNvSpPr/>
            <p:nvPr/>
          </p:nvSpPr>
          <p:spPr>
            <a:xfrm>
              <a:off x="9604963" y="1281013"/>
              <a:ext cx="117360" cy="72720"/>
            </a:xfrm>
            <a:custGeom>
              <a:avLst/>
              <a:gdLst/>
              <a:ahLst/>
              <a:cxnLst/>
              <a:rect l="l" t="t" r="r" b="b"/>
              <a:pathLst>
                <a:path w="207009" h="128269">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538" name="object 538"/>
            <p:cNvSpPr/>
            <p:nvPr/>
          </p:nvSpPr>
          <p:spPr>
            <a:xfrm>
              <a:off x="9604963" y="1368997"/>
              <a:ext cx="117360" cy="72720"/>
            </a:xfrm>
            <a:custGeom>
              <a:avLst/>
              <a:gdLst/>
              <a:ahLst/>
              <a:cxnLst/>
              <a:rect l="l" t="t" r="r" b="b"/>
              <a:pathLst>
                <a:path w="207009" h="128269">
                  <a:moveTo>
                    <a:pt x="0" y="128079"/>
                  </a:moveTo>
                  <a:lnTo>
                    <a:pt x="206844" y="128079"/>
                  </a:lnTo>
                  <a:lnTo>
                    <a:pt x="206844" y="0"/>
                  </a:lnTo>
                  <a:lnTo>
                    <a:pt x="0" y="0"/>
                  </a:lnTo>
                  <a:lnTo>
                    <a:pt x="0" y="128079"/>
                  </a:lnTo>
                  <a:close/>
                </a:path>
              </a:pathLst>
            </a:custGeom>
            <a:solidFill>
              <a:srgbClr val="E6E6E6"/>
            </a:solidFill>
          </p:spPr>
          <p:txBody>
            <a:bodyPr wrap="square" lIns="0" tIns="0" rIns="0" bIns="0" rtlCol="0"/>
            <a:lstStyle/>
            <a:p>
              <a:endParaRPr sz="1020"/>
            </a:p>
          </p:txBody>
        </p:sp>
        <p:sp>
          <p:nvSpPr>
            <p:cNvPr id="539" name="object 539"/>
            <p:cNvSpPr/>
            <p:nvPr/>
          </p:nvSpPr>
          <p:spPr>
            <a:xfrm>
              <a:off x="9604963" y="1368997"/>
              <a:ext cx="117360" cy="72720"/>
            </a:xfrm>
            <a:custGeom>
              <a:avLst/>
              <a:gdLst/>
              <a:ahLst/>
              <a:cxnLst/>
              <a:rect l="l" t="t" r="r" b="b"/>
              <a:pathLst>
                <a:path w="207009" h="128269">
                  <a:moveTo>
                    <a:pt x="0" y="128079"/>
                  </a:moveTo>
                  <a:lnTo>
                    <a:pt x="206844" y="128079"/>
                  </a:lnTo>
                  <a:lnTo>
                    <a:pt x="206844" y="0"/>
                  </a:lnTo>
                  <a:lnTo>
                    <a:pt x="0" y="0"/>
                  </a:lnTo>
                  <a:lnTo>
                    <a:pt x="0" y="128079"/>
                  </a:lnTo>
                  <a:close/>
                </a:path>
              </a:pathLst>
            </a:custGeom>
            <a:ln w="28575">
              <a:solidFill>
                <a:srgbClr val="546A89"/>
              </a:solidFill>
            </a:ln>
          </p:spPr>
          <p:txBody>
            <a:bodyPr wrap="square" lIns="0" tIns="0" rIns="0" bIns="0" rtlCol="0"/>
            <a:lstStyle/>
            <a:p>
              <a:endParaRPr sz="1020"/>
            </a:p>
          </p:txBody>
        </p:sp>
        <p:sp>
          <p:nvSpPr>
            <p:cNvPr id="540" name="object 540"/>
            <p:cNvSpPr/>
            <p:nvPr/>
          </p:nvSpPr>
          <p:spPr>
            <a:xfrm>
              <a:off x="9472987" y="1272408"/>
              <a:ext cx="117360" cy="81360"/>
            </a:xfrm>
            <a:custGeom>
              <a:avLst/>
              <a:gdLst/>
              <a:ahLst/>
              <a:cxnLst/>
              <a:rect l="l" t="t" r="r" b="b"/>
              <a:pathLst>
                <a:path w="207009" h="143510">
                  <a:moveTo>
                    <a:pt x="0" y="0"/>
                  </a:moveTo>
                  <a:lnTo>
                    <a:pt x="0" y="138175"/>
                  </a:lnTo>
                  <a:lnTo>
                    <a:pt x="206883" y="143255"/>
                  </a:lnTo>
                  <a:lnTo>
                    <a:pt x="206883" y="15240"/>
                  </a:lnTo>
                  <a:lnTo>
                    <a:pt x="0" y="0"/>
                  </a:lnTo>
                  <a:close/>
                </a:path>
              </a:pathLst>
            </a:custGeom>
            <a:solidFill>
              <a:srgbClr val="C7ECFA"/>
            </a:solidFill>
          </p:spPr>
          <p:txBody>
            <a:bodyPr wrap="square" lIns="0" tIns="0" rIns="0" bIns="0" rtlCol="0"/>
            <a:lstStyle/>
            <a:p>
              <a:endParaRPr sz="1020"/>
            </a:p>
          </p:txBody>
        </p:sp>
        <p:sp>
          <p:nvSpPr>
            <p:cNvPr id="541" name="object 541"/>
            <p:cNvSpPr/>
            <p:nvPr/>
          </p:nvSpPr>
          <p:spPr>
            <a:xfrm>
              <a:off x="9472987" y="1272408"/>
              <a:ext cx="117360" cy="81360"/>
            </a:xfrm>
            <a:custGeom>
              <a:avLst/>
              <a:gdLst/>
              <a:ahLst/>
              <a:cxnLst/>
              <a:rect l="l" t="t" r="r" b="b"/>
              <a:pathLst>
                <a:path w="207009" h="143510">
                  <a:moveTo>
                    <a:pt x="0" y="0"/>
                  </a:moveTo>
                  <a:lnTo>
                    <a:pt x="206883" y="15240"/>
                  </a:lnTo>
                  <a:lnTo>
                    <a:pt x="206883" y="143255"/>
                  </a:lnTo>
                  <a:lnTo>
                    <a:pt x="0" y="138175"/>
                  </a:lnTo>
                  <a:lnTo>
                    <a:pt x="0" y="0"/>
                  </a:lnTo>
                  <a:close/>
                </a:path>
              </a:pathLst>
            </a:custGeom>
            <a:ln w="28575">
              <a:solidFill>
                <a:srgbClr val="546A89"/>
              </a:solidFill>
            </a:ln>
          </p:spPr>
          <p:txBody>
            <a:bodyPr wrap="square" lIns="0" tIns="0" rIns="0" bIns="0" rtlCol="0"/>
            <a:lstStyle/>
            <a:p>
              <a:endParaRPr sz="1020"/>
            </a:p>
          </p:txBody>
        </p:sp>
        <p:sp>
          <p:nvSpPr>
            <p:cNvPr id="542" name="object 542"/>
            <p:cNvSpPr/>
            <p:nvPr/>
          </p:nvSpPr>
          <p:spPr>
            <a:xfrm>
              <a:off x="9472987" y="1369897"/>
              <a:ext cx="117360" cy="81360"/>
            </a:xfrm>
            <a:custGeom>
              <a:avLst/>
              <a:gdLst/>
              <a:ahLst/>
              <a:cxnLst/>
              <a:rect l="l" t="t" r="r" b="b"/>
              <a:pathLst>
                <a:path w="207009" h="143510">
                  <a:moveTo>
                    <a:pt x="206883" y="0"/>
                  </a:moveTo>
                  <a:lnTo>
                    <a:pt x="0" y="5080"/>
                  </a:lnTo>
                  <a:lnTo>
                    <a:pt x="0" y="143383"/>
                  </a:lnTo>
                  <a:lnTo>
                    <a:pt x="206883" y="128143"/>
                  </a:lnTo>
                  <a:lnTo>
                    <a:pt x="206883" y="0"/>
                  </a:lnTo>
                  <a:close/>
                </a:path>
              </a:pathLst>
            </a:custGeom>
            <a:solidFill>
              <a:srgbClr val="D73A00"/>
            </a:solidFill>
          </p:spPr>
          <p:txBody>
            <a:bodyPr wrap="square" lIns="0" tIns="0" rIns="0" bIns="0" rtlCol="0"/>
            <a:lstStyle/>
            <a:p>
              <a:endParaRPr sz="1020"/>
            </a:p>
          </p:txBody>
        </p:sp>
        <p:sp>
          <p:nvSpPr>
            <p:cNvPr id="543" name="object 543"/>
            <p:cNvSpPr/>
            <p:nvPr/>
          </p:nvSpPr>
          <p:spPr>
            <a:xfrm>
              <a:off x="9472987" y="1369897"/>
              <a:ext cx="117360" cy="81360"/>
            </a:xfrm>
            <a:custGeom>
              <a:avLst/>
              <a:gdLst/>
              <a:ahLst/>
              <a:cxnLst/>
              <a:rect l="l" t="t" r="r" b="b"/>
              <a:pathLst>
                <a:path w="207009" h="143510">
                  <a:moveTo>
                    <a:pt x="0" y="143383"/>
                  </a:moveTo>
                  <a:lnTo>
                    <a:pt x="206883" y="128143"/>
                  </a:lnTo>
                  <a:lnTo>
                    <a:pt x="206883" y="0"/>
                  </a:lnTo>
                  <a:lnTo>
                    <a:pt x="0" y="5080"/>
                  </a:lnTo>
                  <a:lnTo>
                    <a:pt x="0" y="143383"/>
                  </a:lnTo>
                  <a:close/>
                </a:path>
              </a:pathLst>
            </a:custGeom>
            <a:ln w="28575">
              <a:solidFill>
                <a:srgbClr val="546A89"/>
              </a:solidFill>
            </a:ln>
          </p:spPr>
          <p:txBody>
            <a:bodyPr wrap="square" lIns="0" tIns="0" rIns="0" bIns="0" rtlCol="0"/>
            <a:lstStyle/>
            <a:p>
              <a:endParaRPr sz="1020"/>
            </a:p>
          </p:txBody>
        </p:sp>
        <p:sp>
          <p:nvSpPr>
            <p:cNvPr id="544" name="object 544"/>
            <p:cNvSpPr/>
            <p:nvPr/>
          </p:nvSpPr>
          <p:spPr>
            <a:xfrm>
              <a:off x="9736940" y="1272408"/>
              <a:ext cx="117360" cy="81360"/>
            </a:xfrm>
            <a:custGeom>
              <a:avLst/>
              <a:gdLst/>
              <a:ahLst/>
              <a:cxnLst/>
              <a:rect l="l" t="t" r="r" b="b"/>
              <a:pathLst>
                <a:path w="207009" h="143510">
                  <a:moveTo>
                    <a:pt x="206755" y="0"/>
                  </a:moveTo>
                  <a:lnTo>
                    <a:pt x="0" y="15240"/>
                  </a:lnTo>
                  <a:lnTo>
                    <a:pt x="0" y="143255"/>
                  </a:lnTo>
                  <a:lnTo>
                    <a:pt x="206755" y="138175"/>
                  </a:lnTo>
                  <a:lnTo>
                    <a:pt x="206755" y="0"/>
                  </a:lnTo>
                  <a:close/>
                </a:path>
              </a:pathLst>
            </a:custGeom>
            <a:solidFill>
              <a:srgbClr val="B9D709"/>
            </a:solidFill>
          </p:spPr>
          <p:txBody>
            <a:bodyPr wrap="square" lIns="0" tIns="0" rIns="0" bIns="0" rtlCol="0"/>
            <a:lstStyle/>
            <a:p>
              <a:endParaRPr sz="1020"/>
            </a:p>
          </p:txBody>
        </p:sp>
        <p:sp>
          <p:nvSpPr>
            <p:cNvPr id="545" name="object 545"/>
            <p:cNvSpPr/>
            <p:nvPr/>
          </p:nvSpPr>
          <p:spPr>
            <a:xfrm>
              <a:off x="9736940" y="1272408"/>
              <a:ext cx="117360" cy="81360"/>
            </a:xfrm>
            <a:custGeom>
              <a:avLst/>
              <a:gdLst/>
              <a:ahLst/>
              <a:cxnLst/>
              <a:rect l="l" t="t" r="r" b="b"/>
              <a:pathLst>
                <a:path w="207009" h="143510">
                  <a:moveTo>
                    <a:pt x="206755" y="0"/>
                  </a:moveTo>
                  <a:lnTo>
                    <a:pt x="0" y="15240"/>
                  </a:lnTo>
                  <a:lnTo>
                    <a:pt x="0" y="143255"/>
                  </a:lnTo>
                  <a:lnTo>
                    <a:pt x="206755" y="138175"/>
                  </a:lnTo>
                  <a:lnTo>
                    <a:pt x="206755" y="0"/>
                  </a:lnTo>
                  <a:close/>
                </a:path>
              </a:pathLst>
            </a:custGeom>
            <a:ln w="28575">
              <a:solidFill>
                <a:srgbClr val="546A89"/>
              </a:solidFill>
            </a:ln>
          </p:spPr>
          <p:txBody>
            <a:bodyPr wrap="square" lIns="0" tIns="0" rIns="0" bIns="0" rtlCol="0"/>
            <a:lstStyle/>
            <a:p>
              <a:endParaRPr sz="1020"/>
            </a:p>
          </p:txBody>
        </p:sp>
        <p:sp>
          <p:nvSpPr>
            <p:cNvPr id="546" name="object 546"/>
            <p:cNvSpPr/>
            <p:nvPr/>
          </p:nvSpPr>
          <p:spPr>
            <a:xfrm>
              <a:off x="9736940" y="1369897"/>
              <a:ext cx="117360" cy="81360"/>
            </a:xfrm>
            <a:custGeom>
              <a:avLst/>
              <a:gdLst/>
              <a:ahLst/>
              <a:cxnLst/>
              <a:rect l="l" t="t" r="r" b="b"/>
              <a:pathLst>
                <a:path w="207009" h="143510">
                  <a:moveTo>
                    <a:pt x="0" y="0"/>
                  </a:moveTo>
                  <a:lnTo>
                    <a:pt x="0" y="128143"/>
                  </a:lnTo>
                  <a:lnTo>
                    <a:pt x="206755" y="143383"/>
                  </a:lnTo>
                  <a:lnTo>
                    <a:pt x="206755" y="5080"/>
                  </a:lnTo>
                  <a:lnTo>
                    <a:pt x="0" y="0"/>
                  </a:lnTo>
                  <a:close/>
                </a:path>
              </a:pathLst>
            </a:custGeom>
            <a:solidFill>
              <a:srgbClr val="C7ECFA"/>
            </a:solidFill>
          </p:spPr>
          <p:txBody>
            <a:bodyPr wrap="square" lIns="0" tIns="0" rIns="0" bIns="0" rtlCol="0"/>
            <a:lstStyle/>
            <a:p>
              <a:endParaRPr sz="1020"/>
            </a:p>
          </p:txBody>
        </p:sp>
        <p:sp>
          <p:nvSpPr>
            <p:cNvPr id="547" name="object 547"/>
            <p:cNvSpPr/>
            <p:nvPr/>
          </p:nvSpPr>
          <p:spPr>
            <a:xfrm>
              <a:off x="9736940" y="1369897"/>
              <a:ext cx="117360" cy="81360"/>
            </a:xfrm>
            <a:custGeom>
              <a:avLst/>
              <a:gdLst/>
              <a:ahLst/>
              <a:cxnLst/>
              <a:rect l="l" t="t" r="r" b="b"/>
              <a:pathLst>
                <a:path w="207009" h="143510">
                  <a:moveTo>
                    <a:pt x="206755" y="143383"/>
                  </a:moveTo>
                  <a:lnTo>
                    <a:pt x="0" y="128143"/>
                  </a:lnTo>
                  <a:lnTo>
                    <a:pt x="0" y="0"/>
                  </a:lnTo>
                  <a:lnTo>
                    <a:pt x="206755" y="5080"/>
                  </a:lnTo>
                  <a:lnTo>
                    <a:pt x="206755" y="143383"/>
                  </a:lnTo>
                  <a:close/>
                </a:path>
              </a:pathLst>
            </a:custGeom>
            <a:ln w="28575">
              <a:solidFill>
                <a:srgbClr val="546A89"/>
              </a:solidFill>
            </a:ln>
          </p:spPr>
          <p:txBody>
            <a:bodyPr wrap="square" lIns="0" tIns="0" rIns="0" bIns="0" rtlCol="0"/>
            <a:lstStyle/>
            <a:p>
              <a:endParaRPr sz="1020"/>
            </a:p>
          </p:txBody>
        </p:sp>
        <p:sp>
          <p:nvSpPr>
            <p:cNvPr id="548" name="object 548"/>
            <p:cNvSpPr/>
            <p:nvPr/>
          </p:nvSpPr>
          <p:spPr>
            <a:xfrm>
              <a:off x="9572780" y="1479841"/>
              <a:ext cx="181800" cy="21960"/>
            </a:xfrm>
            <a:custGeom>
              <a:avLst/>
              <a:gdLst/>
              <a:ahLst/>
              <a:cxnLst/>
              <a:rect l="l" t="t" r="r" b="b"/>
              <a:pathLst>
                <a:path w="320675" h="38735">
                  <a:moveTo>
                    <a:pt x="278257" y="0"/>
                  </a:moveTo>
                  <a:lnTo>
                    <a:pt x="42163" y="0"/>
                  </a:lnTo>
                  <a:lnTo>
                    <a:pt x="0" y="38226"/>
                  </a:lnTo>
                  <a:lnTo>
                    <a:pt x="320421" y="38226"/>
                  </a:lnTo>
                  <a:lnTo>
                    <a:pt x="278257" y="0"/>
                  </a:lnTo>
                  <a:close/>
                </a:path>
              </a:pathLst>
            </a:custGeom>
            <a:solidFill>
              <a:srgbClr val="FFFFFF"/>
            </a:solidFill>
          </p:spPr>
          <p:txBody>
            <a:bodyPr wrap="square" lIns="0" tIns="0" rIns="0" bIns="0" rtlCol="0"/>
            <a:lstStyle/>
            <a:p>
              <a:endParaRPr sz="1020"/>
            </a:p>
          </p:txBody>
        </p:sp>
        <p:sp>
          <p:nvSpPr>
            <p:cNvPr id="549" name="object 549"/>
            <p:cNvSpPr/>
            <p:nvPr/>
          </p:nvSpPr>
          <p:spPr>
            <a:xfrm>
              <a:off x="9572780" y="1479841"/>
              <a:ext cx="181800" cy="21960"/>
            </a:xfrm>
            <a:custGeom>
              <a:avLst/>
              <a:gdLst/>
              <a:ahLst/>
              <a:cxnLst/>
              <a:rect l="l" t="t" r="r" b="b"/>
              <a:pathLst>
                <a:path w="320675" h="38735">
                  <a:moveTo>
                    <a:pt x="42163" y="0"/>
                  </a:moveTo>
                  <a:lnTo>
                    <a:pt x="278257" y="0"/>
                  </a:lnTo>
                  <a:lnTo>
                    <a:pt x="320421" y="38226"/>
                  </a:lnTo>
                  <a:lnTo>
                    <a:pt x="0" y="38226"/>
                  </a:lnTo>
                  <a:lnTo>
                    <a:pt x="42163" y="0"/>
                  </a:lnTo>
                  <a:close/>
                </a:path>
              </a:pathLst>
            </a:custGeom>
            <a:ln w="28575">
              <a:solidFill>
                <a:srgbClr val="546A89"/>
              </a:solidFill>
            </a:ln>
          </p:spPr>
          <p:txBody>
            <a:bodyPr wrap="square" lIns="0" tIns="0" rIns="0" bIns="0" rtlCol="0"/>
            <a:lstStyle/>
            <a:p>
              <a:endParaRPr sz="1020"/>
            </a:p>
          </p:txBody>
        </p:sp>
        <p:sp>
          <p:nvSpPr>
            <p:cNvPr id="550" name="object 550"/>
            <p:cNvSpPr/>
            <p:nvPr/>
          </p:nvSpPr>
          <p:spPr>
            <a:xfrm>
              <a:off x="9563707" y="1293576"/>
              <a:ext cx="12240" cy="12240"/>
            </a:xfrm>
            <a:custGeom>
              <a:avLst/>
              <a:gdLst/>
              <a:ahLst/>
              <a:cxnLst/>
              <a:rect l="l" t="t" r="r" b="b"/>
              <a:pathLst>
                <a:path w="21590" h="21589">
                  <a:moveTo>
                    <a:pt x="16763" y="0"/>
                  </a:moveTo>
                  <a:lnTo>
                    <a:pt x="4825" y="0"/>
                  </a:lnTo>
                  <a:lnTo>
                    <a:pt x="0" y="4825"/>
                  </a:lnTo>
                  <a:lnTo>
                    <a:pt x="0" y="16763"/>
                  </a:lnTo>
                  <a:lnTo>
                    <a:pt x="4825"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551" name="object 551"/>
            <p:cNvSpPr/>
            <p:nvPr/>
          </p:nvSpPr>
          <p:spPr>
            <a:xfrm>
              <a:off x="9634124" y="1398337"/>
              <a:ext cx="12240" cy="12240"/>
            </a:xfrm>
            <a:custGeom>
              <a:avLst/>
              <a:gdLst/>
              <a:ahLst/>
              <a:cxnLst/>
              <a:rect l="l" t="t" r="r" b="b"/>
              <a:pathLst>
                <a:path w="21590" h="21589">
                  <a:moveTo>
                    <a:pt x="16763" y="0"/>
                  </a:moveTo>
                  <a:lnTo>
                    <a:pt x="4826" y="0"/>
                  </a:lnTo>
                  <a:lnTo>
                    <a:pt x="0" y="4825"/>
                  </a:lnTo>
                  <a:lnTo>
                    <a:pt x="0" y="16636"/>
                  </a:lnTo>
                  <a:lnTo>
                    <a:pt x="4826" y="21590"/>
                  </a:lnTo>
                  <a:lnTo>
                    <a:pt x="16763" y="21590"/>
                  </a:lnTo>
                  <a:lnTo>
                    <a:pt x="21590" y="16636"/>
                  </a:lnTo>
                  <a:lnTo>
                    <a:pt x="21590" y="4825"/>
                  </a:lnTo>
                  <a:lnTo>
                    <a:pt x="16763" y="0"/>
                  </a:lnTo>
                  <a:close/>
                </a:path>
              </a:pathLst>
            </a:custGeom>
            <a:solidFill>
              <a:srgbClr val="003A5C"/>
            </a:solidFill>
          </p:spPr>
          <p:txBody>
            <a:bodyPr wrap="square" lIns="0" tIns="0" rIns="0" bIns="0" rtlCol="0"/>
            <a:lstStyle/>
            <a:p>
              <a:endParaRPr sz="1020"/>
            </a:p>
          </p:txBody>
        </p:sp>
        <p:sp>
          <p:nvSpPr>
            <p:cNvPr id="552" name="object 552"/>
            <p:cNvSpPr/>
            <p:nvPr/>
          </p:nvSpPr>
          <p:spPr>
            <a:xfrm>
              <a:off x="9772796" y="1328713"/>
              <a:ext cx="12240" cy="12240"/>
            </a:xfrm>
            <a:custGeom>
              <a:avLst/>
              <a:gdLst/>
              <a:ahLst/>
              <a:cxnLst/>
              <a:rect l="l" t="t" r="r" b="b"/>
              <a:pathLst>
                <a:path w="21590" h="21589">
                  <a:moveTo>
                    <a:pt x="16763" y="0"/>
                  </a:moveTo>
                  <a:lnTo>
                    <a:pt x="4826" y="0"/>
                  </a:lnTo>
                  <a:lnTo>
                    <a:pt x="0" y="4825"/>
                  </a:lnTo>
                  <a:lnTo>
                    <a:pt x="0" y="16763"/>
                  </a:lnTo>
                  <a:lnTo>
                    <a:pt x="4826" y="21589"/>
                  </a:lnTo>
                  <a:lnTo>
                    <a:pt x="16763" y="21589"/>
                  </a:lnTo>
                  <a:lnTo>
                    <a:pt x="21590" y="16763"/>
                  </a:lnTo>
                  <a:lnTo>
                    <a:pt x="21590" y="4825"/>
                  </a:lnTo>
                  <a:lnTo>
                    <a:pt x="16763" y="0"/>
                  </a:lnTo>
                  <a:close/>
                </a:path>
              </a:pathLst>
            </a:custGeom>
            <a:solidFill>
              <a:srgbClr val="003A5C"/>
            </a:solidFill>
          </p:spPr>
          <p:txBody>
            <a:bodyPr wrap="square" lIns="0" tIns="0" rIns="0" bIns="0" rtlCol="0"/>
            <a:lstStyle/>
            <a:p>
              <a:endParaRPr sz="1020"/>
            </a:p>
          </p:txBody>
        </p:sp>
        <p:sp>
          <p:nvSpPr>
            <p:cNvPr id="553" name="object 553"/>
            <p:cNvSpPr/>
            <p:nvPr/>
          </p:nvSpPr>
          <p:spPr>
            <a:xfrm>
              <a:off x="9506827" y="1395024"/>
              <a:ext cx="12240" cy="12240"/>
            </a:xfrm>
            <a:custGeom>
              <a:avLst/>
              <a:gdLst/>
              <a:ahLst/>
              <a:cxnLst/>
              <a:rect l="l" t="t" r="r" b="b"/>
              <a:pathLst>
                <a:path w="21590" h="21589">
                  <a:moveTo>
                    <a:pt x="16764" y="0"/>
                  </a:moveTo>
                  <a:lnTo>
                    <a:pt x="4826" y="0"/>
                  </a:lnTo>
                  <a:lnTo>
                    <a:pt x="0" y="4825"/>
                  </a:lnTo>
                  <a:lnTo>
                    <a:pt x="0" y="16764"/>
                  </a:lnTo>
                  <a:lnTo>
                    <a:pt x="4826" y="21590"/>
                  </a:lnTo>
                  <a:lnTo>
                    <a:pt x="16764" y="21590"/>
                  </a:lnTo>
                  <a:lnTo>
                    <a:pt x="21590" y="16764"/>
                  </a:lnTo>
                  <a:lnTo>
                    <a:pt x="21590" y="4825"/>
                  </a:lnTo>
                  <a:lnTo>
                    <a:pt x="16764" y="0"/>
                  </a:lnTo>
                  <a:close/>
                </a:path>
              </a:pathLst>
            </a:custGeom>
            <a:solidFill>
              <a:srgbClr val="003A5C"/>
            </a:solidFill>
          </p:spPr>
          <p:txBody>
            <a:bodyPr wrap="square" lIns="0" tIns="0" rIns="0" bIns="0" rtlCol="0"/>
            <a:lstStyle/>
            <a:p>
              <a:endParaRPr sz="1020"/>
            </a:p>
          </p:txBody>
        </p:sp>
        <p:sp>
          <p:nvSpPr>
            <p:cNvPr id="554" name="object 554"/>
            <p:cNvSpPr/>
            <p:nvPr/>
          </p:nvSpPr>
          <p:spPr>
            <a:xfrm>
              <a:off x="9525404" y="1417921"/>
              <a:ext cx="12240" cy="12240"/>
            </a:xfrm>
            <a:custGeom>
              <a:avLst/>
              <a:gdLst/>
              <a:ahLst/>
              <a:cxnLst/>
              <a:rect l="l" t="t" r="r" b="b"/>
              <a:pathLst>
                <a:path w="21590" h="21589">
                  <a:moveTo>
                    <a:pt x="16763" y="0"/>
                  </a:moveTo>
                  <a:lnTo>
                    <a:pt x="4825" y="0"/>
                  </a:lnTo>
                  <a:lnTo>
                    <a:pt x="0" y="4825"/>
                  </a:lnTo>
                  <a:lnTo>
                    <a:pt x="0" y="16763"/>
                  </a:lnTo>
                  <a:lnTo>
                    <a:pt x="4825" y="21589"/>
                  </a:lnTo>
                  <a:lnTo>
                    <a:pt x="16763" y="21589"/>
                  </a:lnTo>
                  <a:lnTo>
                    <a:pt x="21589" y="16763"/>
                  </a:lnTo>
                  <a:lnTo>
                    <a:pt x="21589" y="4825"/>
                  </a:lnTo>
                  <a:lnTo>
                    <a:pt x="16763" y="0"/>
                  </a:lnTo>
                  <a:close/>
                </a:path>
              </a:pathLst>
            </a:custGeom>
            <a:solidFill>
              <a:srgbClr val="003A5C"/>
            </a:solidFill>
          </p:spPr>
          <p:txBody>
            <a:bodyPr wrap="square" lIns="0" tIns="0" rIns="0" bIns="0" rtlCol="0"/>
            <a:lstStyle/>
            <a:p>
              <a:endParaRPr sz="1020"/>
            </a:p>
          </p:txBody>
        </p:sp>
        <p:sp>
          <p:nvSpPr>
            <p:cNvPr id="555" name="object 555"/>
            <p:cNvSpPr/>
            <p:nvPr/>
          </p:nvSpPr>
          <p:spPr>
            <a:xfrm>
              <a:off x="9672284" y="1299697"/>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556" name="object 556"/>
            <p:cNvSpPr/>
            <p:nvPr/>
          </p:nvSpPr>
          <p:spPr>
            <a:xfrm>
              <a:off x="9672284" y="1317768"/>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557" name="object 557"/>
            <p:cNvSpPr/>
            <p:nvPr/>
          </p:nvSpPr>
          <p:spPr>
            <a:xfrm>
              <a:off x="9672284" y="1335841"/>
              <a:ext cx="33840" cy="0"/>
            </a:xfrm>
            <a:custGeom>
              <a:avLst/>
              <a:gdLst/>
              <a:ahLst/>
              <a:cxnLst/>
              <a:rect l="l" t="t" r="r" b="b"/>
              <a:pathLst>
                <a:path w="59690">
                  <a:moveTo>
                    <a:pt x="59690" y="0"/>
                  </a:moveTo>
                  <a:lnTo>
                    <a:pt x="0" y="0"/>
                  </a:lnTo>
                </a:path>
              </a:pathLst>
            </a:custGeom>
            <a:ln w="19050">
              <a:solidFill>
                <a:srgbClr val="003A5C"/>
              </a:solidFill>
            </a:ln>
          </p:spPr>
          <p:txBody>
            <a:bodyPr wrap="square" lIns="0" tIns="0" rIns="0" bIns="0" rtlCol="0"/>
            <a:lstStyle/>
            <a:p>
              <a:endParaRPr sz="1020"/>
            </a:p>
          </p:txBody>
        </p:sp>
        <p:sp>
          <p:nvSpPr>
            <p:cNvPr id="558" name="object 558"/>
            <p:cNvSpPr/>
            <p:nvPr/>
          </p:nvSpPr>
          <p:spPr>
            <a:xfrm>
              <a:off x="9752563" y="1389481"/>
              <a:ext cx="33840" cy="720"/>
            </a:xfrm>
            <a:custGeom>
              <a:avLst/>
              <a:gdLst/>
              <a:ahLst/>
              <a:cxnLst/>
              <a:rect l="l" t="t" r="r" b="b"/>
              <a:pathLst>
                <a:path w="59690" h="1269">
                  <a:moveTo>
                    <a:pt x="-9525" y="507"/>
                  </a:moveTo>
                  <a:lnTo>
                    <a:pt x="69088" y="507"/>
                  </a:lnTo>
                </a:path>
              </a:pathLst>
            </a:custGeom>
            <a:ln w="20066">
              <a:solidFill>
                <a:srgbClr val="003A5C"/>
              </a:solidFill>
            </a:ln>
          </p:spPr>
          <p:txBody>
            <a:bodyPr wrap="square" lIns="0" tIns="0" rIns="0" bIns="0" rtlCol="0"/>
            <a:lstStyle/>
            <a:p>
              <a:endParaRPr sz="1020"/>
            </a:p>
          </p:txBody>
        </p:sp>
      </p:grpSp>
      <p:sp>
        <p:nvSpPr>
          <p:cNvPr id="559" name="object 559"/>
          <p:cNvSpPr txBox="1"/>
          <p:nvPr/>
        </p:nvSpPr>
        <p:spPr>
          <a:xfrm>
            <a:off x="7467167" y="2102058"/>
            <a:ext cx="712800" cy="137160"/>
          </a:xfrm>
          <a:prstGeom prst="rect">
            <a:avLst/>
          </a:prstGeom>
          <a:noFill/>
        </p:spPr>
        <p:txBody>
          <a:bodyPr vert="horz" wrap="square" lIns="0" tIns="26640" rIns="0" bIns="0" rtlCol="0">
            <a:spAutoFit/>
          </a:bodyPr>
          <a:lstStyle/>
          <a:p>
            <a:pPr marL="32398" algn="ctr">
              <a:spcBef>
                <a:spcPts val="210"/>
              </a:spcBef>
            </a:pPr>
            <a:r>
              <a:rPr sz="600" spc="11" dirty="0">
                <a:latin typeface="Calibri"/>
                <a:cs typeface="Calibri"/>
              </a:rPr>
              <a:t>Security</a:t>
            </a:r>
            <a:r>
              <a:rPr sz="600" spc="3" dirty="0">
                <a:latin typeface="Calibri"/>
                <a:cs typeface="Calibri"/>
              </a:rPr>
              <a:t> </a:t>
            </a:r>
            <a:r>
              <a:rPr sz="600" spc="6" dirty="0">
                <a:latin typeface="Calibri"/>
                <a:cs typeface="Calibri"/>
              </a:rPr>
              <a:t>Analysis</a:t>
            </a:r>
            <a:endParaRPr sz="600" dirty="0">
              <a:latin typeface="Calibri"/>
              <a:cs typeface="Calibri"/>
            </a:endParaRPr>
          </a:p>
        </p:txBody>
      </p:sp>
      <p:sp>
        <p:nvSpPr>
          <p:cNvPr id="564" name="object 498"/>
          <p:cNvSpPr/>
          <p:nvPr/>
        </p:nvSpPr>
        <p:spPr>
          <a:xfrm>
            <a:off x="2338121" y="1950532"/>
            <a:ext cx="692354" cy="153638"/>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700" dirty="0" smtClean="0">
                <a:latin typeface="Calibri" panose="020F0502020204030204" pitchFamily="34" charset="0"/>
                <a:cs typeface="Calibri" panose="020F0502020204030204" pitchFamily="34" charset="0"/>
              </a:rPr>
              <a:t>Threat Feeds</a:t>
            </a:r>
            <a:endParaRPr sz="700" dirty="0">
              <a:latin typeface="Calibri" panose="020F0502020204030204" pitchFamily="34" charset="0"/>
              <a:cs typeface="Calibri" panose="020F0502020204030204" pitchFamily="34" charset="0"/>
            </a:endParaRPr>
          </a:p>
        </p:txBody>
      </p:sp>
      <p:sp>
        <p:nvSpPr>
          <p:cNvPr id="565" name="object 498"/>
          <p:cNvSpPr/>
          <p:nvPr/>
        </p:nvSpPr>
        <p:spPr>
          <a:xfrm>
            <a:off x="1337109" y="2431865"/>
            <a:ext cx="692354" cy="153638"/>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700" dirty="0" smtClean="0">
                <a:latin typeface="Calibri" panose="020F0502020204030204" pitchFamily="34" charset="0"/>
                <a:cs typeface="Calibri" panose="020F0502020204030204" pitchFamily="34" charset="0"/>
              </a:rPr>
              <a:t>ATP Alerts</a:t>
            </a:r>
            <a:endParaRPr sz="700" dirty="0">
              <a:latin typeface="Calibri" panose="020F0502020204030204" pitchFamily="34" charset="0"/>
              <a:cs typeface="Calibri" panose="020F0502020204030204" pitchFamily="34" charset="0"/>
            </a:endParaRPr>
          </a:p>
        </p:txBody>
      </p:sp>
      <p:sp>
        <p:nvSpPr>
          <p:cNvPr id="566" name="object 498"/>
          <p:cNvSpPr/>
          <p:nvPr/>
        </p:nvSpPr>
        <p:spPr>
          <a:xfrm>
            <a:off x="2079814" y="2635910"/>
            <a:ext cx="692354" cy="153638"/>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700" dirty="0" smtClean="0">
                <a:latin typeface="Calibri" panose="020F0502020204030204" pitchFamily="34" charset="0"/>
                <a:cs typeface="Calibri" panose="020F0502020204030204" pitchFamily="34" charset="0"/>
              </a:rPr>
              <a:t>ATP Alerts</a:t>
            </a:r>
            <a:endParaRPr sz="700" dirty="0">
              <a:latin typeface="Calibri" panose="020F0502020204030204" pitchFamily="34" charset="0"/>
              <a:cs typeface="Calibri" panose="020F0502020204030204" pitchFamily="34" charset="0"/>
            </a:endParaRPr>
          </a:p>
        </p:txBody>
      </p:sp>
      <p:sp>
        <p:nvSpPr>
          <p:cNvPr id="567" name="object 498"/>
          <p:cNvSpPr/>
          <p:nvPr/>
        </p:nvSpPr>
        <p:spPr>
          <a:xfrm>
            <a:off x="4254096" y="1720529"/>
            <a:ext cx="1071408" cy="338269"/>
          </a:xfrm>
          <a:custGeom>
            <a:avLst/>
            <a:gdLst/>
            <a:ahLst/>
            <a:cxnLst/>
            <a:rect l="l" t="t" r="r" b="b"/>
            <a:pathLst>
              <a:path w="1090295" h="336550">
                <a:moveTo>
                  <a:pt x="0" y="336550"/>
                </a:moveTo>
                <a:lnTo>
                  <a:pt x="1089964" y="336550"/>
                </a:lnTo>
                <a:lnTo>
                  <a:pt x="1089964" y="0"/>
                </a:lnTo>
                <a:lnTo>
                  <a:pt x="0" y="0"/>
                </a:lnTo>
                <a:lnTo>
                  <a:pt x="0" y="336550"/>
                </a:lnTo>
                <a:close/>
              </a:path>
            </a:pathLst>
          </a:custGeom>
          <a:noFill/>
        </p:spPr>
        <p:txBody>
          <a:bodyPr wrap="square" lIns="0" tIns="0" rIns="0" bIns="0" rtlCol="0"/>
          <a:lstStyle/>
          <a:p>
            <a:pPr algn="ctr"/>
            <a:r>
              <a:rPr lang="en-US" sz="700" dirty="0" smtClean="0">
                <a:latin typeface="Calibri" panose="020F0502020204030204" pitchFamily="34" charset="0"/>
                <a:cs typeface="Calibri" panose="020F0502020204030204" pitchFamily="34" charset="0"/>
              </a:rPr>
              <a:t>Just in Time Access</a:t>
            </a:r>
          </a:p>
          <a:p>
            <a:pPr algn="ctr"/>
            <a:r>
              <a:rPr lang="en-US" sz="700" dirty="0" smtClean="0">
                <a:latin typeface="Calibri" panose="020F0502020204030204" pitchFamily="34" charset="0"/>
                <a:cs typeface="Calibri" panose="020F0502020204030204" pitchFamily="34" charset="0"/>
              </a:rPr>
              <a:t>Adaptive Application Controls</a:t>
            </a:r>
            <a:endParaRPr sz="700" dirty="0">
              <a:latin typeface="Calibri" panose="020F0502020204030204" pitchFamily="34" charset="0"/>
              <a:cs typeface="Calibri" panose="020F0502020204030204" pitchFamily="34" charset="0"/>
            </a:endParaRPr>
          </a:p>
        </p:txBody>
      </p:sp>
      <p:sp>
        <p:nvSpPr>
          <p:cNvPr id="568" name="object 414"/>
          <p:cNvSpPr txBox="1"/>
          <p:nvPr/>
        </p:nvSpPr>
        <p:spPr>
          <a:xfrm>
            <a:off x="7811482" y="6269769"/>
            <a:ext cx="671301" cy="155448"/>
          </a:xfrm>
          <a:prstGeom prst="rect">
            <a:avLst/>
          </a:prstGeom>
          <a:noFill/>
        </p:spPr>
        <p:txBody>
          <a:bodyPr vert="horz" wrap="square" lIns="0" tIns="29519" rIns="0" bIns="0" rtlCol="0">
            <a:spAutoFit/>
          </a:bodyPr>
          <a:lstStyle/>
          <a:p>
            <a:pPr marL="56157">
              <a:spcBef>
                <a:spcPts val="232"/>
              </a:spcBef>
            </a:pPr>
            <a:r>
              <a:rPr sz="539" spc="11" dirty="0">
                <a:latin typeface="Calibri"/>
                <a:cs typeface="Calibri"/>
              </a:rPr>
              <a:t>ASC</a:t>
            </a:r>
            <a:r>
              <a:rPr sz="539" spc="-3" dirty="0">
                <a:latin typeface="Calibri"/>
                <a:cs typeface="Calibri"/>
              </a:rPr>
              <a:t> </a:t>
            </a:r>
            <a:r>
              <a:rPr sz="539" spc="3" dirty="0">
                <a:latin typeface="Calibri"/>
                <a:cs typeface="Calibri"/>
              </a:rPr>
              <a:t>Alerts</a:t>
            </a:r>
            <a:endParaRPr sz="539" dirty="0">
              <a:latin typeface="Calibri"/>
              <a:cs typeface="Calibri"/>
            </a:endParaRPr>
          </a:p>
        </p:txBody>
      </p:sp>
      <p:pic>
        <p:nvPicPr>
          <p:cNvPr id="571" name="Picture 570"/>
          <p:cNvPicPr>
            <a:picLocks noChangeAspect="1"/>
          </p:cNvPicPr>
          <p:nvPr/>
        </p:nvPicPr>
        <p:blipFill>
          <a:blip r:embed="rId73"/>
          <a:stretch>
            <a:fillRect/>
          </a:stretch>
        </p:blipFill>
        <p:spPr>
          <a:xfrm>
            <a:off x="6974996" y="810225"/>
            <a:ext cx="651052" cy="588193"/>
          </a:xfrm>
          <a:prstGeom prst="rect">
            <a:avLst/>
          </a:prstGeom>
        </p:spPr>
      </p:pic>
      <p:pic>
        <p:nvPicPr>
          <p:cNvPr id="573" name="Picture 572"/>
          <p:cNvPicPr>
            <a:picLocks noChangeAspect="1"/>
          </p:cNvPicPr>
          <p:nvPr/>
        </p:nvPicPr>
        <p:blipFill>
          <a:blip r:embed="rId74"/>
          <a:stretch>
            <a:fillRect/>
          </a:stretch>
        </p:blipFill>
        <p:spPr>
          <a:xfrm>
            <a:off x="8870735" y="655575"/>
            <a:ext cx="297922" cy="276594"/>
          </a:xfrm>
          <a:prstGeom prst="rect">
            <a:avLst/>
          </a:prstGeom>
        </p:spPr>
      </p:pic>
      <p:pic>
        <p:nvPicPr>
          <p:cNvPr id="590" name="Picture 589"/>
          <p:cNvPicPr>
            <a:picLocks noChangeAspect="1"/>
          </p:cNvPicPr>
          <p:nvPr/>
        </p:nvPicPr>
        <p:blipFill>
          <a:blip r:embed="rId75"/>
          <a:stretch>
            <a:fillRect/>
          </a:stretch>
        </p:blipFill>
        <p:spPr>
          <a:xfrm>
            <a:off x="9191976" y="675239"/>
            <a:ext cx="635879" cy="590143"/>
          </a:xfrm>
          <a:prstGeom prst="rect">
            <a:avLst/>
          </a:prstGeom>
        </p:spPr>
      </p:pic>
      <p:sp>
        <p:nvSpPr>
          <p:cNvPr id="591" name="object 185"/>
          <p:cNvSpPr txBox="1"/>
          <p:nvPr/>
        </p:nvSpPr>
        <p:spPr>
          <a:xfrm>
            <a:off x="9790664" y="804670"/>
            <a:ext cx="657360" cy="216558"/>
          </a:xfrm>
          <a:prstGeom prst="rect">
            <a:avLst/>
          </a:prstGeom>
        </p:spPr>
        <p:txBody>
          <a:bodyPr vert="horz" wrap="square" lIns="0" tIns="7200" rIns="0" bIns="0" rtlCol="0">
            <a:spAutoFit/>
          </a:bodyPr>
          <a:lstStyle/>
          <a:p>
            <a:pPr marL="7200">
              <a:spcBef>
                <a:spcPts val="57"/>
              </a:spcBef>
            </a:pPr>
            <a:r>
              <a:rPr sz="680" spc="-6" dirty="0">
                <a:solidFill>
                  <a:srgbClr val="006FC0"/>
                </a:solidFill>
                <a:latin typeface="Calibri"/>
                <a:cs typeface="Calibri"/>
              </a:rPr>
              <a:t>On-Premises</a:t>
            </a:r>
            <a:r>
              <a:rPr sz="680" dirty="0">
                <a:solidFill>
                  <a:srgbClr val="006FC0"/>
                </a:solidFill>
                <a:latin typeface="Calibri"/>
                <a:cs typeface="Calibri"/>
              </a:rPr>
              <a:t> </a:t>
            </a:r>
            <a:r>
              <a:rPr lang="en-US" sz="680" spc="-3" dirty="0" smtClean="0">
                <a:solidFill>
                  <a:srgbClr val="006FC0"/>
                </a:solidFill>
                <a:latin typeface="Calibri"/>
                <a:cs typeface="Calibri"/>
              </a:rPr>
              <a:t>AD Forest</a:t>
            </a:r>
            <a:endParaRPr sz="680" dirty="0">
              <a:latin typeface="Calibri"/>
              <a:cs typeface="Calibri"/>
            </a:endParaRPr>
          </a:p>
        </p:txBody>
      </p:sp>
      <p:cxnSp>
        <p:nvCxnSpPr>
          <p:cNvPr id="593" name="Straight Arrow Connector 592"/>
          <p:cNvCxnSpPr>
            <a:stCxn id="573" idx="1"/>
          </p:cNvCxnSpPr>
          <p:nvPr/>
        </p:nvCxnSpPr>
        <p:spPr>
          <a:xfrm flipH="1" flipV="1">
            <a:off x="7312848" y="784496"/>
            <a:ext cx="1557887" cy="9376"/>
          </a:xfrm>
          <a:prstGeom prst="straightConnector1">
            <a:avLst/>
          </a:prstGeom>
          <a:ln w="12700">
            <a:solidFill>
              <a:srgbClr val="156092"/>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Elbow Connector 599"/>
          <p:cNvCxnSpPr/>
          <p:nvPr/>
        </p:nvCxnSpPr>
        <p:spPr>
          <a:xfrm rot="10800000">
            <a:off x="9004629" y="900945"/>
            <a:ext cx="454619" cy="336600"/>
          </a:xfrm>
          <a:prstGeom prst="bentConnector2">
            <a:avLst/>
          </a:prstGeom>
          <a:ln w="12700">
            <a:solidFill>
              <a:srgbClr val="156092"/>
            </a:solidFill>
            <a:tailEnd type="triangle"/>
          </a:ln>
        </p:spPr>
        <p:style>
          <a:lnRef idx="1">
            <a:schemeClr val="accent1"/>
          </a:lnRef>
          <a:fillRef idx="0">
            <a:schemeClr val="accent1"/>
          </a:fillRef>
          <a:effectRef idx="0">
            <a:schemeClr val="accent1"/>
          </a:effectRef>
          <a:fontRef idx="minor">
            <a:schemeClr val="tx1"/>
          </a:fontRef>
        </p:style>
      </p:cxnSp>
      <p:sp>
        <p:nvSpPr>
          <p:cNvPr id="601" name="object 271"/>
          <p:cNvSpPr txBox="1"/>
          <p:nvPr/>
        </p:nvSpPr>
        <p:spPr>
          <a:xfrm>
            <a:off x="7017468" y="1091089"/>
            <a:ext cx="528119" cy="119233"/>
          </a:xfrm>
          <a:prstGeom prst="rect">
            <a:avLst/>
          </a:prstGeom>
          <a:noFill/>
        </p:spPr>
        <p:txBody>
          <a:bodyPr vert="horz" wrap="square" lIns="0" tIns="26640" rIns="0" bIns="0" rtlCol="0" anchor="ctr">
            <a:spAutoFit/>
          </a:bodyPr>
          <a:lstStyle/>
          <a:p>
            <a:pPr marL="31318" algn="ctr">
              <a:spcBef>
                <a:spcPts val="210"/>
              </a:spcBef>
            </a:pPr>
            <a:r>
              <a:rPr lang="en-US" sz="600" spc="6" dirty="0" smtClean="0">
                <a:latin typeface="Calibri"/>
                <a:cs typeface="Calibri"/>
              </a:rPr>
              <a:t>Azure AD</a:t>
            </a:r>
            <a:endParaRPr sz="539" dirty="0">
              <a:latin typeface="Calibri"/>
              <a:cs typeface="Calibri"/>
            </a:endParaRPr>
          </a:p>
        </p:txBody>
      </p:sp>
      <p:sp>
        <p:nvSpPr>
          <p:cNvPr id="602" name="object 271"/>
          <p:cNvSpPr txBox="1"/>
          <p:nvPr/>
        </p:nvSpPr>
        <p:spPr>
          <a:xfrm>
            <a:off x="8754611" y="511359"/>
            <a:ext cx="528119" cy="119233"/>
          </a:xfrm>
          <a:prstGeom prst="rect">
            <a:avLst/>
          </a:prstGeom>
          <a:noFill/>
        </p:spPr>
        <p:txBody>
          <a:bodyPr vert="horz" wrap="square" lIns="0" tIns="26640" rIns="0" bIns="0" rtlCol="0" anchor="ctr">
            <a:spAutoFit/>
          </a:bodyPr>
          <a:lstStyle/>
          <a:p>
            <a:pPr marL="31318" algn="ctr">
              <a:spcBef>
                <a:spcPts val="210"/>
              </a:spcBef>
            </a:pPr>
            <a:r>
              <a:rPr lang="en-US" sz="600" spc="6" dirty="0" smtClean="0">
                <a:latin typeface="Calibri"/>
                <a:cs typeface="Calibri"/>
              </a:rPr>
              <a:t>AAD Connect</a:t>
            </a:r>
            <a:endParaRPr sz="539" dirty="0">
              <a:latin typeface="Calibri"/>
              <a:cs typeface="Calibri"/>
            </a:endParaRPr>
          </a:p>
        </p:txBody>
      </p:sp>
      <p:grpSp>
        <p:nvGrpSpPr>
          <p:cNvPr id="638" name="Group 637"/>
          <p:cNvGrpSpPr/>
          <p:nvPr/>
        </p:nvGrpSpPr>
        <p:grpSpPr>
          <a:xfrm>
            <a:off x="3338276" y="2156222"/>
            <a:ext cx="918000" cy="696600"/>
            <a:chOff x="96888" y="2635669"/>
            <a:chExt cx="918000" cy="696600"/>
          </a:xfrm>
        </p:grpSpPr>
        <p:sp>
          <p:nvSpPr>
            <p:cNvPr id="621" name="object 273"/>
            <p:cNvSpPr/>
            <p:nvPr/>
          </p:nvSpPr>
          <p:spPr>
            <a:xfrm>
              <a:off x="102288" y="2867869"/>
              <a:ext cx="912600" cy="464400"/>
            </a:xfrm>
            <a:prstGeom prst="rect">
              <a:avLst/>
            </a:prstGeom>
            <a:blipFill>
              <a:blip r:embed="rId64" cstate="print"/>
              <a:stretch>
                <a:fillRect/>
              </a:stretch>
            </a:blipFill>
          </p:spPr>
          <p:txBody>
            <a:bodyPr wrap="square" lIns="0" tIns="0" rIns="0" bIns="0" rtlCol="0"/>
            <a:lstStyle/>
            <a:p>
              <a:endParaRPr sz="1020"/>
            </a:p>
          </p:txBody>
        </p:sp>
        <p:sp>
          <p:nvSpPr>
            <p:cNvPr id="622" name="object 274"/>
            <p:cNvSpPr/>
            <p:nvPr/>
          </p:nvSpPr>
          <p:spPr>
            <a:xfrm>
              <a:off x="124752" y="2890945"/>
              <a:ext cx="834407" cy="388908"/>
            </a:xfrm>
            <a:prstGeom prst="rect">
              <a:avLst/>
            </a:prstGeom>
            <a:blipFill>
              <a:blip r:embed="rId65" cstate="print"/>
              <a:stretch>
                <a:fillRect/>
              </a:stretch>
            </a:blipFill>
          </p:spPr>
          <p:txBody>
            <a:bodyPr wrap="square" lIns="0" tIns="0" rIns="0" bIns="0" rtlCol="0"/>
            <a:lstStyle/>
            <a:p>
              <a:endParaRPr sz="1020"/>
            </a:p>
          </p:txBody>
        </p:sp>
        <p:sp>
          <p:nvSpPr>
            <p:cNvPr id="623" name="object 275"/>
            <p:cNvSpPr txBox="1"/>
            <p:nvPr/>
          </p:nvSpPr>
          <p:spPr>
            <a:xfrm>
              <a:off x="216696" y="2866806"/>
              <a:ext cx="630000" cy="164236"/>
            </a:xfrm>
            <a:prstGeom prst="rect">
              <a:avLst/>
            </a:prstGeom>
          </p:spPr>
          <p:txBody>
            <a:bodyPr vert="horz" wrap="square" lIns="0" tIns="7200" rIns="0" bIns="0" rtlCol="0">
              <a:spAutoFit/>
            </a:bodyPr>
            <a:lstStyle/>
            <a:p>
              <a:pPr algn="ctr">
                <a:spcBef>
                  <a:spcPts val="57"/>
                </a:spcBef>
              </a:pPr>
              <a:r>
                <a:rPr lang="en-US" sz="1020" spc="-3" dirty="0" smtClean="0">
                  <a:solidFill>
                    <a:srgbClr val="F1F1F1"/>
                  </a:solidFill>
                  <a:latin typeface="Calibri"/>
                  <a:cs typeface="Calibri"/>
                </a:rPr>
                <a:t>ATP</a:t>
              </a:r>
              <a:endParaRPr sz="1020" dirty="0">
                <a:latin typeface="Calibri"/>
                <a:cs typeface="Calibri"/>
              </a:endParaRPr>
            </a:p>
          </p:txBody>
        </p:sp>
        <p:sp>
          <p:nvSpPr>
            <p:cNvPr id="631" name="object 529"/>
            <p:cNvSpPr/>
            <p:nvPr/>
          </p:nvSpPr>
          <p:spPr>
            <a:xfrm>
              <a:off x="96888" y="2635669"/>
              <a:ext cx="912600" cy="275400"/>
            </a:xfrm>
            <a:prstGeom prst="rect">
              <a:avLst/>
            </a:prstGeom>
            <a:blipFill>
              <a:blip r:embed="rId66" cstate="print"/>
              <a:stretch>
                <a:fillRect/>
              </a:stretch>
            </a:blipFill>
          </p:spPr>
          <p:txBody>
            <a:bodyPr wrap="square" lIns="0" tIns="0" rIns="0" bIns="0" rtlCol="0"/>
            <a:lstStyle/>
            <a:p>
              <a:endParaRPr sz="1020"/>
            </a:p>
          </p:txBody>
        </p:sp>
        <p:sp>
          <p:nvSpPr>
            <p:cNvPr id="632" name="object 530"/>
            <p:cNvSpPr/>
            <p:nvPr/>
          </p:nvSpPr>
          <p:spPr>
            <a:xfrm>
              <a:off x="121512" y="2659213"/>
              <a:ext cx="834407" cy="199368"/>
            </a:xfrm>
            <a:prstGeom prst="rect">
              <a:avLst/>
            </a:prstGeom>
            <a:blipFill>
              <a:blip r:embed="rId67" cstate="print"/>
              <a:stretch>
                <a:fillRect/>
              </a:stretch>
            </a:blipFill>
          </p:spPr>
          <p:txBody>
            <a:bodyPr wrap="square" lIns="0" tIns="0" rIns="0" bIns="0" rtlCol="0"/>
            <a:lstStyle/>
            <a:p>
              <a:endParaRPr sz="1020"/>
            </a:p>
          </p:txBody>
        </p:sp>
        <p:sp>
          <p:nvSpPr>
            <p:cNvPr id="633" name="object 531"/>
            <p:cNvSpPr txBox="1"/>
            <p:nvPr/>
          </p:nvSpPr>
          <p:spPr>
            <a:xfrm>
              <a:off x="194304" y="2662273"/>
              <a:ext cx="698760" cy="191936"/>
            </a:xfrm>
            <a:prstGeom prst="rect">
              <a:avLst/>
            </a:prstGeom>
          </p:spPr>
          <p:txBody>
            <a:bodyPr vert="horz" wrap="square" lIns="0" tIns="7200" rIns="0" bIns="0" rtlCol="0">
              <a:spAutoFit/>
            </a:bodyPr>
            <a:lstStyle/>
            <a:p>
              <a:pPr>
                <a:spcBef>
                  <a:spcPts val="57"/>
                </a:spcBef>
              </a:pPr>
              <a:r>
                <a:rPr lang="en-US" sz="600" dirty="0" smtClean="0">
                  <a:solidFill>
                    <a:srgbClr val="F1F1F1"/>
                  </a:solidFill>
                  <a:latin typeface="Calibri"/>
                  <a:cs typeface="Calibri"/>
                </a:rPr>
                <a:t>Information Protection</a:t>
              </a:r>
              <a:endParaRPr sz="600" dirty="0">
                <a:latin typeface="Calibri"/>
                <a:cs typeface="Calibri"/>
              </a:endParaRPr>
            </a:p>
          </p:txBody>
        </p:sp>
        <p:pic>
          <p:nvPicPr>
            <p:cNvPr id="634" name="Picture 633"/>
            <p:cNvPicPr>
              <a:picLocks noChangeAspect="1"/>
            </p:cNvPicPr>
            <p:nvPr/>
          </p:nvPicPr>
          <p:blipFill>
            <a:blip r:embed="rId76"/>
            <a:stretch>
              <a:fillRect/>
            </a:stretch>
          </p:blipFill>
          <p:spPr>
            <a:xfrm>
              <a:off x="460908" y="3025292"/>
              <a:ext cx="175286" cy="235767"/>
            </a:xfrm>
            <a:prstGeom prst="rect">
              <a:avLst/>
            </a:prstGeom>
          </p:spPr>
        </p:pic>
        <p:grpSp>
          <p:nvGrpSpPr>
            <p:cNvPr id="635" name="Group 634"/>
            <p:cNvGrpSpPr/>
            <p:nvPr/>
          </p:nvGrpSpPr>
          <p:grpSpPr>
            <a:xfrm>
              <a:off x="638098" y="2656856"/>
              <a:ext cx="262161" cy="248455"/>
              <a:chOff x="6970481" y="932151"/>
              <a:chExt cx="615501" cy="576568"/>
            </a:xfrm>
          </p:grpSpPr>
          <p:pic>
            <p:nvPicPr>
              <p:cNvPr id="636" name="Picture 635"/>
              <p:cNvPicPr>
                <a:picLocks noChangeAspect="1"/>
              </p:cNvPicPr>
              <p:nvPr/>
            </p:nvPicPr>
            <p:blipFill>
              <a:blip r:embed="rId77"/>
              <a:stretch>
                <a:fillRect/>
              </a:stretch>
            </p:blipFill>
            <p:spPr>
              <a:xfrm>
                <a:off x="7048772" y="932151"/>
                <a:ext cx="537210" cy="493568"/>
              </a:xfrm>
              <a:prstGeom prst="rect">
                <a:avLst/>
              </a:prstGeom>
            </p:spPr>
          </p:pic>
          <p:pic>
            <p:nvPicPr>
              <p:cNvPr id="637" name="Picture 636"/>
              <p:cNvPicPr>
                <a:picLocks noChangeAspect="1"/>
              </p:cNvPicPr>
              <p:nvPr/>
            </p:nvPicPr>
            <p:blipFill>
              <a:blip r:embed="rId78"/>
              <a:stretch>
                <a:fillRect/>
              </a:stretch>
            </p:blipFill>
            <p:spPr>
              <a:xfrm>
                <a:off x="6970481" y="1181492"/>
                <a:ext cx="279449" cy="327227"/>
              </a:xfrm>
              <a:prstGeom prst="rect">
                <a:avLst/>
              </a:prstGeom>
            </p:spPr>
          </p:pic>
        </p:grpSp>
      </p:grpSp>
      <p:sp>
        <p:nvSpPr>
          <p:cNvPr id="640" name="Title 1"/>
          <p:cNvSpPr txBox="1">
            <a:spLocks/>
          </p:cNvSpPr>
          <p:nvPr/>
        </p:nvSpPr>
        <p:spPr>
          <a:xfrm>
            <a:off x="933464" y="1243"/>
            <a:ext cx="10185600" cy="306849"/>
          </a:xfrm>
          <a:prstGeom prst="rect">
            <a:avLst/>
          </a:prstGeom>
        </p:spPr>
        <p:txBody>
          <a:bodyPr vert="horz" lIns="0" tIns="45720" rIns="0" bIns="45720" rtlCol="0" anchor="t" anchorCtr="0">
            <a:noAutofit/>
          </a:bodyPr>
          <a:lstStyle>
            <a:lvl1pPr algn="l" defTabSz="914400" rtl="0" eaLnBrk="1" latinLnBrk="0" hangingPunct="1">
              <a:lnSpc>
                <a:spcPct val="90000"/>
              </a:lnSpc>
              <a:spcBef>
                <a:spcPct val="0"/>
              </a:spcBef>
              <a:buNone/>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CA" sz="2000" dirty="0" smtClean="0">
                <a:solidFill>
                  <a:schemeClr val="tx2"/>
                </a:solidFill>
                <a:latin typeface="+mn-lt"/>
              </a:rPr>
              <a:t>Azure Security Reference Architecture</a:t>
            </a:r>
            <a:endParaRPr lang="en-CA" sz="2000" dirty="0">
              <a:solidFill>
                <a:schemeClr val="tx2"/>
              </a:solidFill>
              <a:latin typeface="+mn-lt"/>
            </a:endParaRPr>
          </a:p>
        </p:txBody>
      </p:sp>
    </p:spTree>
    <p:extLst>
      <p:ext uri="{BB962C8B-B14F-4D97-AF65-F5344CB8AC3E}">
        <p14:creationId xmlns:p14="http://schemas.microsoft.com/office/powerpoint/2010/main" val="359719054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Our perspective</a:t>
            </a:r>
          </a:p>
        </p:txBody>
      </p:sp>
    </p:spTree>
    <p:extLst>
      <p:ext uri="{BB962C8B-B14F-4D97-AF65-F5344CB8AC3E}">
        <p14:creationId xmlns:p14="http://schemas.microsoft.com/office/powerpoint/2010/main" val="4643047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object 20"/>
          <p:cNvSpPr/>
          <p:nvPr/>
        </p:nvSpPr>
        <p:spPr>
          <a:xfrm>
            <a:off x="3132292" y="1354779"/>
            <a:ext cx="0" cy="3099435"/>
          </a:xfrm>
          <a:custGeom>
            <a:avLst/>
            <a:gdLst/>
            <a:ahLst/>
            <a:cxnLst/>
            <a:rect l="l" t="t" r="r" b="b"/>
            <a:pathLst>
              <a:path h="3099435">
                <a:moveTo>
                  <a:pt x="0" y="0"/>
                </a:moveTo>
                <a:lnTo>
                  <a:pt x="0" y="3099054"/>
                </a:lnTo>
              </a:path>
            </a:pathLst>
          </a:custGeom>
          <a:ln w="12700">
            <a:solidFill>
              <a:srgbClr val="CFCFCF"/>
            </a:solidFill>
          </a:ln>
        </p:spPr>
        <p:txBody>
          <a:bodyPr wrap="square" lIns="0" tIns="0" rIns="0" bIns="0" rtlCol="0"/>
          <a:lstStyle/>
          <a:p>
            <a:endParaRPr/>
          </a:p>
        </p:txBody>
      </p:sp>
      <p:sp>
        <p:nvSpPr>
          <p:cNvPr id="22" name="object 21"/>
          <p:cNvSpPr/>
          <p:nvPr/>
        </p:nvSpPr>
        <p:spPr>
          <a:xfrm>
            <a:off x="6086855" y="1354779"/>
            <a:ext cx="0" cy="3099435"/>
          </a:xfrm>
          <a:custGeom>
            <a:avLst/>
            <a:gdLst/>
            <a:ahLst/>
            <a:cxnLst/>
            <a:rect l="l" t="t" r="r" b="b"/>
            <a:pathLst>
              <a:path h="3099435">
                <a:moveTo>
                  <a:pt x="0" y="0"/>
                </a:moveTo>
                <a:lnTo>
                  <a:pt x="0" y="3099054"/>
                </a:lnTo>
              </a:path>
            </a:pathLst>
          </a:custGeom>
          <a:ln w="12700">
            <a:solidFill>
              <a:srgbClr val="CFCFCF"/>
            </a:solidFill>
          </a:ln>
        </p:spPr>
        <p:txBody>
          <a:bodyPr wrap="square" lIns="0" tIns="0" rIns="0" bIns="0" rtlCol="0"/>
          <a:lstStyle/>
          <a:p>
            <a:endParaRPr/>
          </a:p>
        </p:txBody>
      </p:sp>
      <p:sp>
        <p:nvSpPr>
          <p:cNvPr id="23" name="object 22"/>
          <p:cNvSpPr/>
          <p:nvPr/>
        </p:nvSpPr>
        <p:spPr>
          <a:xfrm>
            <a:off x="9008364" y="1354779"/>
            <a:ext cx="0" cy="3099435"/>
          </a:xfrm>
          <a:custGeom>
            <a:avLst/>
            <a:gdLst/>
            <a:ahLst/>
            <a:cxnLst/>
            <a:rect l="l" t="t" r="r" b="b"/>
            <a:pathLst>
              <a:path h="3099435">
                <a:moveTo>
                  <a:pt x="0" y="0"/>
                </a:moveTo>
                <a:lnTo>
                  <a:pt x="0" y="3099054"/>
                </a:lnTo>
              </a:path>
            </a:pathLst>
          </a:custGeom>
          <a:ln w="12700">
            <a:solidFill>
              <a:srgbClr val="CFCFCF"/>
            </a:solidFill>
          </a:ln>
        </p:spPr>
        <p:txBody>
          <a:bodyPr wrap="square" lIns="0" tIns="0" rIns="0" bIns="0" rtlCol="0"/>
          <a:lstStyle/>
          <a:p>
            <a:endParaRPr/>
          </a:p>
        </p:txBody>
      </p:sp>
      <p:sp>
        <p:nvSpPr>
          <p:cNvPr id="24" name="object 23"/>
          <p:cNvSpPr txBox="1">
            <a:spLocks noGrp="1"/>
          </p:cNvSpPr>
          <p:nvPr>
            <p:ph type="title"/>
          </p:nvPr>
        </p:nvSpPr>
        <p:spPr>
          <a:xfrm>
            <a:off x="3908679" y="1344591"/>
            <a:ext cx="1339850" cy="629018"/>
          </a:xfrm>
          <a:prstGeom prst="rect">
            <a:avLst/>
          </a:prstGeom>
        </p:spPr>
        <p:txBody>
          <a:bodyPr vert="horz" wrap="square" lIns="0" tIns="13335" rIns="0" bIns="0" rtlCol="0">
            <a:spAutoFit/>
          </a:bodyPr>
          <a:lstStyle/>
          <a:p>
            <a:pPr marL="12700" marR="5080" indent="286385">
              <a:lnSpc>
                <a:spcPct val="100000"/>
              </a:lnSpc>
              <a:spcBef>
                <a:spcPts val="105"/>
              </a:spcBef>
            </a:pPr>
            <a:r>
              <a:rPr sz="1800" b="1" spc="-5" dirty="0">
                <a:solidFill>
                  <a:schemeClr val="tx2"/>
                </a:solidFill>
                <a:latin typeface="+mn-lt"/>
              </a:rPr>
              <a:t>Threat</a:t>
            </a:r>
            <a:r>
              <a:rPr sz="2000" b="1" spc="-5" dirty="0">
                <a:solidFill>
                  <a:schemeClr val="tx2"/>
                </a:solidFill>
                <a:latin typeface="+mn-lt"/>
              </a:rPr>
              <a:t>  </a:t>
            </a:r>
            <a:r>
              <a:rPr sz="2000" b="1" dirty="0">
                <a:solidFill>
                  <a:schemeClr val="tx2"/>
                </a:solidFill>
                <a:latin typeface="+mn-lt"/>
              </a:rPr>
              <a:t>P</a:t>
            </a:r>
            <a:r>
              <a:rPr sz="2000" b="1" dirty="0" smtClean="0">
                <a:solidFill>
                  <a:schemeClr val="tx2"/>
                </a:solidFill>
                <a:latin typeface="+mn-lt"/>
              </a:rPr>
              <a:t>ro</a:t>
            </a:r>
            <a:r>
              <a:rPr sz="2000" b="1" spc="-20" dirty="0" smtClean="0">
                <a:solidFill>
                  <a:schemeClr val="tx2"/>
                </a:solidFill>
                <a:latin typeface="+mn-lt"/>
              </a:rPr>
              <a:t>t</a:t>
            </a:r>
            <a:r>
              <a:rPr sz="2000" b="1" spc="-5" dirty="0" smtClean="0">
                <a:solidFill>
                  <a:schemeClr val="tx2"/>
                </a:solidFill>
                <a:latin typeface="+mn-lt"/>
              </a:rPr>
              <a:t>e</a:t>
            </a:r>
            <a:r>
              <a:rPr sz="2000" b="1" spc="5" dirty="0" smtClean="0">
                <a:solidFill>
                  <a:schemeClr val="tx2"/>
                </a:solidFill>
                <a:latin typeface="+mn-lt"/>
              </a:rPr>
              <a:t>c</a:t>
            </a:r>
            <a:r>
              <a:rPr sz="2000" b="1" spc="-5" dirty="0" smtClean="0">
                <a:solidFill>
                  <a:schemeClr val="tx2"/>
                </a:solidFill>
                <a:latin typeface="+mn-lt"/>
              </a:rPr>
              <a:t>tion</a:t>
            </a:r>
            <a:endParaRPr sz="2000" b="1" dirty="0">
              <a:solidFill>
                <a:schemeClr val="tx2"/>
              </a:solidFill>
              <a:latin typeface="+mn-lt"/>
            </a:endParaRPr>
          </a:p>
        </p:txBody>
      </p:sp>
      <p:sp>
        <p:nvSpPr>
          <p:cNvPr id="25" name="object 24"/>
          <p:cNvSpPr txBox="1"/>
          <p:nvPr/>
        </p:nvSpPr>
        <p:spPr>
          <a:xfrm>
            <a:off x="9457245" y="1354779"/>
            <a:ext cx="1975485" cy="1506182"/>
          </a:xfrm>
          <a:prstGeom prst="rect">
            <a:avLst/>
          </a:prstGeom>
        </p:spPr>
        <p:txBody>
          <a:bodyPr vert="horz" wrap="square" lIns="0" tIns="13335" rIns="0" bIns="0" rtlCol="0">
            <a:spAutoFit/>
          </a:bodyPr>
          <a:lstStyle/>
          <a:p>
            <a:pPr marL="166370" marR="159385" algn="ctr">
              <a:lnSpc>
                <a:spcPct val="100000"/>
              </a:lnSpc>
              <a:spcBef>
                <a:spcPts val="105"/>
              </a:spcBef>
            </a:pPr>
            <a:r>
              <a:rPr sz="2000" b="1" dirty="0">
                <a:solidFill>
                  <a:schemeClr val="tx2"/>
                </a:solidFill>
                <a:cs typeface="Segoe UI Semibold"/>
              </a:rPr>
              <a:t>Cloud</a:t>
            </a:r>
            <a:r>
              <a:rPr sz="2000" b="1" spc="-95" dirty="0">
                <a:solidFill>
                  <a:schemeClr val="tx2"/>
                </a:solidFill>
                <a:cs typeface="Segoe UI Semibold"/>
              </a:rPr>
              <a:t> </a:t>
            </a:r>
            <a:r>
              <a:rPr lang="en-US" sz="2000" b="1" spc="-5" dirty="0">
                <a:solidFill>
                  <a:schemeClr val="tx2"/>
                </a:solidFill>
                <a:cs typeface="Segoe UI Semibold"/>
              </a:rPr>
              <a:t>S</a:t>
            </a:r>
            <a:r>
              <a:rPr sz="2000" b="1" spc="-5" dirty="0" smtClean="0">
                <a:solidFill>
                  <a:schemeClr val="tx2"/>
                </a:solidFill>
                <a:cs typeface="Segoe UI Semibold"/>
              </a:rPr>
              <a:t>ecurity  </a:t>
            </a:r>
            <a:r>
              <a:rPr lang="en-US" sz="2000" b="1" dirty="0" smtClean="0">
                <a:solidFill>
                  <a:schemeClr val="tx2"/>
                </a:solidFill>
                <a:cs typeface="Segoe UI Semibold"/>
              </a:rPr>
              <a:t>M</a:t>
            </a:r>
            <a:r>
              <a:rPr sz="2000" b="1" dirty="0" smtClean="0">
                <a:solidFill>
                  <a:schemeClr val="tx2"/>
                </a:solidFill>
                <a:cs typeface="Segoe UI Semibold"/>
              </a:rPr>
              <a:t>anagement</a:t>
            </a:r>
            <a:endParaRPr sz="2000" dirty="0">
              <a:solidFill>
                <a:schemeClr val="tx2"/>
              </a:solidFill>
              <a:cs typeface="Segoe UI Semibold"/>
            </a:endParaRPr>
          </a:p>
          <a:p>
            <a:pPr marL="12700" marR="5080" algn="ctr">
              <a:lnSpc>
                <a:spcPct val="100000"/>
              </a:lnSpc>
              <a:spcBef>
                <a:spcPts val="615"/>
              </a:spcBef>
            </a:pPr>
            <a:r>
              <a:rPr sz="1600" spc="-10" dirty="0">
                <a:cs typeface="Segoe UI"/>
              </a:rPr>
              <a:t>Safeguard </a:t>
            </a:r>
            <a:r>
              <a:rPr sz="1600" spc="-10" dirty="0" smtClean="0">
                <a:cs typeface="Segoe UI"/>
              </a:rPr>
              <a:t>cross-  </a:t>
            </a:r>
            <a:r>
              <a:rPr sz="1600" spc="-10" dirty="0">
                <a:cs typeface="Segoe UI"/>
              </a:rPr>
              <a:t>cloud</a:t>
            </a:r>
            <a:r>
              <a:rPr sz="1600" spc="-15" dirty="0">
                <a:cs typeface="Segoe UI"/>
              </a:rPr>
              <a:t> resources.</a:t>
            </a:r>
            <a:endParaRPr sz="1600" dirty="0">
              <a:cs typeface="Segoe UI"/>
            </a:endParaRPr>
          </a:p>
        </p:txBody>
      </p:sp>
      <p:sp>
        <p:nvSpPr>
          <p:cNvPr id="26" name="object 25"/>
          <p:cNvSpPr txBox="1"/>
          <p:nvPr/>
        </p:nvSpPr>
        <p:spPr>
          <a:xfrm>
            <a:off x="3304794" y="2028505"/>
            <a:ext cx="2547620" cy="2201885"/>
          </a:xfrm>
          <a:prstGeom prst="rect">
            <a:avLst/>
          </a:prstGeom>
        </p:spPr>
        <p:txBody>
          <a:bodyPr vert="horz" wrap="square" lIns="0" tIns="12065" rIns="0" bIns="0" rtlCol="0">
            <a:spAutoFit/>
          </a:bodyPr>
          <a:lstStyle/>
          <a:p>
            <a:pPr marL="168275" marR="25400" indent="635" algn="ctr">
              <a:lnSpc>
                <a:spcPct val="100000"/>
              </a:lnSpc>
              <a:spcBef>
                <a:spcPts val="95"/>
              </a:spcBef>
            </a:pPr>
            <a:r>
              <a:rPr sz="1600" spc="-20" dirty="0">
                <a:cs typeface="Segoe UI"/>
              </a:rPr>
              <a:t>Stop </a:t>
            </a:r>
            <a:r>
              <a:rPr sz="1600" spc="-5" dirty="0">
                <a:cs typeface="Segoe UI"/>
              </a:rPr>
              <a:t>attacks with  </a:t>
            </a:r>
            <a:r>
              <a:rPr sz="1600" spc="-10" dirty="0">
                <a:cs typeface="Segoe UI"/>
              </a:rPr>
              <a:t>integrated </a:t>
            </a:r>
            <a:r>
              <a:rPr sz="1600" spc="-5" dirty="0">
                <a:cs typeface="Segoe UI"/>
              </a:rPr>
              <a:t>and</a:t>
            </a:r>
            <a:r>
              <a:rPr sz="1600" spc="-65" dirty="0">
                <a:cs typeface="Segoe UI"/>
              </a:rPr>
              <a:t> </a:t>
            </a:r>
            <a:r>
              <a:rPr sz="1600" spc="-5" dirty="0">
                <a:cs typeface="Segoe UI"/>
              </a:rPr>
              <a:t>automated  </a:t>
            </a:r>
            <a:r>
              <a:rPr sz="1600" spc="-20" dirty="0">
                <a:cs typeface="Segoe UI"/>
              </a:rPr>
              <a:t>security.</a:t>
            </a:r>
            <a:endParaRPr sz="1600" dirty="0">
              <a:cs typeface="Segoe UI"/>
            </a:endParaRPr>
          </a:p>
          <a:p>
            <a:pPr marL="179705" marR="170815" indent="-635" algn="ctr">
              <a:lnSpc>
                <a:spcPct val="100000"/>
              </a:lnSpc>
              <a:spcBef>
                <a:spcPts val="1055"/>
              </a:spcBef>
            </a:pPr>
            <a:r>
              <a:rPr sz="1400" dirty="0">
                <a:solidFill>
                  <a:schemeClr val="tx2"/>
                </a:solidFill>
                <a:cs typeface="Segoe UI"/>
              </a:rPr>
              <a:t>Microsoft </a:t>
            </a:r>
            <a:r>
              <a:rPr sz="1400" spc="-5" dirty="0">
                <a:solidFill>
                  <a:schemeClr val="tx2"/>
                </a:solidFill>
                <a:cs typeface="Segoe UI"/>
              </a:rPr>
              <a:t>Defender  Advanced </a:t>
            </a:r>
            <a:r>
              <a:rPr sz="1400" dirty="0">
                <a:solidFill>
                  <a:schemeClr val="tx2"/>
                </a:solidFill>
                <a:cs typeface="Segoe UI"/>
              </a:rPr>
              <a:t>Threat</a:t>
            </a:r>
            <a:r>
              <a:rPr sz="1400" spc="-55" dirty="0">
                <a:solidFill>
                  <a:schemeClr val="tx2"/>
                </a:solidFill>
                <a:cs typeface="Segoe UI"/>
              </a:rPr>
              <a:t> </a:t>
            </a:r>
            <a:r>
              <a:rPr sz="1400" dirty="0">
                <a:solidFill>
                  <a:schemeClr val="tx2"/>
                </a:solidFill>
                <a:cs typeface="Segoe UI"/>
              </a:rPr>
              <a:t>Protection</a:t>
            </a:r>
          </a:p>
          <a:p>
            <a:pPr marL="367665" marR="358775" indent="635" algn="ctr">
              <a:lnSpc>
                <a:spcPct val="135700"/>
              </a:lnSpc>
            </a:pPr>
            <a:r>
              <a:rPr sz="1400" spc="-5" dirty="0">
                <a:solidFill>
                  <a:schemeClr val="tx2"/>
                </a:solidFill>
                <a:cs typeface="Segoe UI"/>
              </a:rPr>
              <a:t>Azure Sentinel (SIEM)  Azure DDoS</a:t>
            </a:r>
            <a:r>
              <a:rPr sz="1400" spc="-50" dirty="0">
                <a:solidFill>
                  <a:schemeClr val="tx2"/>
                </a:solidFill>
                <a:cs typeface="Segoe UI"/>
              </a:rPr>
              <a:t> </a:t>
            </a:r>
            <a:r>
              <a:rPr sz="1400" dirty="0" smtClean="0">
                <a:solidFill>
                  <a:schemeClr val="tx2"/>
                </a:solidFill>
                <a:cs typeface="Segoe UI"/>
              </a:rPr>
              <a:t>Protection</a:t>
            </a:r>
          </a:p>
        </p:txBody>
      </p:sp>
      <p:sp>
        <p:nvSpPr>
          <p:cNvPr id="27" name="object 26"/>
          <p:cNvSpPr txBox="1"/>
          <p:nvPr/>
        </p:nvSpPr>
        <p:spPr>
          <a:xfrm>
            <a:off x="6169593" y="1413713"/>
            <a:ext cx="2628900" cy="2005964"/>
          </a:xfrm>
          <a:prstGeom prst="rect">
            <a:avLst/>
          </a:prstGeom>
        </p:spPr>
        <p:txBody>
          <a:bodyPr vert="horz" wrap="square" lIns="0" tIns="13335" rIns="0" bIns="0" rtlCol="0">
            <a:spAutoFit/>
          </a:bodyPr>
          <a:lstStyle/>
          <a:p>
            <a:pPr marR="56515" algn="ctr">
              <a:lnSpc>
                <a:spcPct val="100000"/>
              </a:lnSpc>
              <a:spcBef>
                <a:spcPts val="105"/>
              </a:spcBef>
            </a:pPr>
            <a:r>
              <a:rPr sz="2000" b="1" dirty="0">
                <a:solidFill>
                  <a:schemeClr val="tx2"/>
                </a:solidFill>
                <a:cs typeface="Segoe UI Semibold"/>
              </a:rPr>
              <a:t>Information</a:t>
            </a:r>
            <a:endParaRPr sz="2000" dirty="0">
              <a:solidFill>
                <a:schemeClr val="tx2"/>
              </a:solidFill>
              <a:cs typeface="Segoe UI Semibold"/>
            </a:endParaRPr>
          </a:p>
          <a:p>
            <a:pPr algn="ctr">
              <a:lnSpc>
                <a:spcPct val="100000"/>
              </a:lnSpc>
            </a:pPr>
            <a:r>
              <a:rPr lang="en-US" sz="2000" b="1" spc="-5" dirty="0">
                <a:solidFill>
                  <a:schemeClr val="tx2"/>
                </a:solidFill>
                <a:cs typeface="Segoe UI Semibold"/>
              </a:rPr>
              <a:t>P</a:t>
            </a:r>
            <a:r>
              <a:rPr sz="2000" b="1" spc="-5" dirty="0" smtClean="0">
                <a:solidFill>
                  <a:schemeClr val="tx2"/>
                </a:solidFill>
                <a:cs typeface="Segoe UI Semibold"/>
              </a:rPr>
              <a:t>rotection</a:t>
            </a:r>
            <a:endParaRPr sz="2000" dirty="0">
              <a:solidFill>
                <a:schemeClr val="tx2"/>
              </a:solidFill>
              <a:cs typeface="Segoe UI Semibold"/>
            </a:endParaRPr>
          </a:p>
          <a:p>
            <a:pPr marL="12065" marR="5080" algn="ctr">
              <a:lnSpc>
                <a:spcPct val="100000"/>
              </a:lnSpc>
              <a:spcBef>
                <a:spcPts val="620"/>
              </a:spcBef>
            </a:pPr>
            <a:r>
              <a:rPr sz="1600" spc="-25" dirty="0">
                <a:cs typeface="Segoe UI"/>
              </a:rPr>
              <a:t>Discover, </a:t>
            </a:r>
            <a:r>
              <a:rPr sz="1600" spc="-15" dirty="0">
                <a:cs typeface="Segoe UI"/>
              </a:rPr>
              <a:t>classify, </a:t>
            </a:r>
            <a:r>
              <a:rPr sz="1600" spc="-5" dirty="0">
                <a:cs typeface="Segoe UI"/>
              </a:rPr>
              <a:t>and </a:t>
            </a:r>
            <a:r>
              <a:rPr sz="1600" spc="-10" dirty="0">
                <a:cs typeface="Segoe UI"/>
              </a:rPr>
              <a:t>protect  </a:t>
            </a:r>
            <a:r>
              <a:rPr sz="1600" spc="-10" dirty="0" smtClean="0">
                <a:cs typeface="Segoe UI"/>
              </a:rPr>
              <a:t>sensitive </a:t>
            </a:r>
            <a:r>
              <a:rPr sz="1600" spc="-5" dirty="0">
                <a:cs typeface="Segoe UI"/>
              </a:rPr>
              <a:t>data -  </a:t>
            </a:r>
            <a:r>
              <a:rPr sz="1600" spc="-10" dirty="0">
                <a:cs typeface="Segoe UI"/>
              </a:rPr>
              <a:t>wherever </a:t>
            </a:r>
            <a:r>
              <a:rPr sz="1600" spc="-5" dirty="0">
                <a:cs typeface="Segoe UI"/>
              </a:rPr>
              <a:t>it </a:t>
            </a:r>
            <a:r>
              <a:rPr sz="1600" spc="-10" dirty="0">
                <a:cs typeface="Segoe UI"/>
              </a:rPr>
              <a:t>lives </a:t>
            </a:r>
            <a:r>
              <a:rPr sz="1600" spc="-5" dirty="0">
                <a:cs typeface="Segoe UI"/>
              </a:rPr>
              <a:t>or travels.</a:t>
            </a:r>
            <a:endParaRPr sz="1600" dirty="0">
              <a:cs typeface="Segoe UI"/>
            </a:endParaRPr>
          </a:p>
          <a:p>
            <a:pPr marL="81915" algn="ctr">
              <a:lnSpc>
                <a:spcPct val="100000"/>
              </a:lnSpc>
              <a:spcBef>
                <a:spcPts val="1045"/>
              </a:spcBef>
            </a:pPr>
            <a:r>
              <a:rPr sz="1400" dirty="0">
                <a:solidFill>
                  <a:schemeClr val="tx2"/>
                </a:solidFill>
                <a:cs typeface="Segoe UI"/>
              </a:rPr>
              <a:t>Microsoft</a:t>
            </a:r>
            <a:r>
              <a:rPr sz="1400" spc="-20" dirty="0">
                <a:solidFill>
                  <a:schemeClr val="tx2"/>
                </a:solidFill>
                <a:cs typeface="Segoe UI"/>
              </a:rPr>
              <a:t> </a:t>
            </a:r>
            <a:r>
              <a:rPr sz="1400" dirty="0">
                <a:solidFill>
                  <a:schemeClr val="tx2"/>
                </a:solidFill>
                <a:cs typeface="Segoe UI"/>
              </a:rPr>
              <a:t>Information</a:t>
            </a:r>
          </a:p>
          <a:p>
            <a:pPr marL="83185" algn="ctr">
              <a:lnSpc>
                <a:spcPct val="100000"/>
              </a:lnSpc>
            </a:pPr>
            <a:r>
              <a:rPr sz="1400" dirty="0">
                <a:solidFill>
                  <a:schemeClr val="tx2"/>
                </a:solidFill>
                <a:cs typeface="Segoe UI"/>
              </a:rPr>
              <a:t>Protection</a:t>
            </a:r>
          </a:p>
        </p:txBody>
      </p:sp>
      <p:sp>
        <p:nvSpPr>
          <p:cNvPr id="28" name="object 27"/>
          <p:cNvSpPr txBox="1"/>
          <p:nvPr/>
        </p:nvSpPr>
        <p:spPr>
          <a:xfrm>
            <a:off x="521462" y="1425719"/>
            <a:ext cx="2397760" cy="1981953"/>
          </a:xfrm>
          <a:prstGeom prst="rect">
            <a:avLst/>
          </a:prstGeom>
        </p:spPr>
        <p:txBody>
          <a:bodyPr vert="horz" wrap="square" lIns="0" tIns="13335" rIns="0" bIns="0" rtlCol="0">
            <a:spAutoFit/>
          </a:bodyPr>
          <a:lstStyle/>
          <a:p>
            <a:pPr marL="134620" marR="65405" algn="ctr">
              <a:lnSpc>
                <a:spcPct val="100000"/>
              </a:lnSpc>
              <a:spcBef>
                <a:spcPts val="105"/>
              </a:spcBef>
            </a:pPr>
            <a:r>
              <a:rPr b="1" spc="-5" dirty="0">
                <a:solidFill>
                  <a:schemeClr val="tx2"/>
                </a:solidFill>
                <a:cs typeface="Segoe UI Semibold"/>
              </a:rPr>
              <a:t>Identity and</a:t>
            </a:r>
            <a:r>
              <a:rPr b="1" spc="-80" dirty="0">
                <a:solidFill>
                  <a:schemeClr val="tx2"/>
                </a:solidFill>
                <a:cs typeface="Segoe UI Semibold"/>
              </a:rPr>
              <a:t> </a:t>
            </a:r>
            <a:r>
              <a:rPr lang="en-US" b="1" dirty="0" smtClean="0">
                <a:solidFill>
                  <a:schemeClr val="tx2"/>
                </a:solidFill>
                <a:cs typeface="Segoe UI Semibold"/>
              </a:rPr>
              <a:t>A</a:t>
            </a:r>
            <a:r>
              <a:rPr b="1" dirty="0" smtClean="0">
                <a:solidFill>
                  <a:schemeClr val="tx2"/>
                </a:solidFill>
                <a:cs typeface="Segoe UI Semibold"/>
              </a:rPr>
              <a:t>ccess  </a:t>
            </a:r>
            <a:r>
              <a:rPr lang="en-US" b="1" dirty="0">
                <a:solidFill>
                  <a:schemeClr val="tx2"/>
                </a:solidFill>
                <a:cs typeface="Segoe UI Semibold"/>
              </a:rPr>
              <a:t>M</a:t>
            </a:r>
            <a:r>
              <a:rPr b="1" dirty="0" smtClean="0">
                <a:solidFill>
                  <a:schemeClr val="tx2"/>
                </a:solidFill>
                <a:cs typeface="Segoe UI Semibold"/>
              </a:rPr>
              <a:t>anagement</a:t>
            </a:r>
            <a:endParaRPr dirty="0">
              <a:solidFill>
                <a:schemeClr val="tx2"/>
              </a:solidFill>
              <a:cs typeface="Segoe UI Semibold"/>
            </a:endParaRPr>
          </a:p>
          <a:p>
            <a:pPr marL="75565" marR="5080" algn="ctr">
              <a:lnSpc>
                <a:spcPct val="100000"/>
              </a:lnSpc>
              <a:spcBef>
                <a:spcPts val="615"/>
              </a:spcBef>
            </a:pPr>
            <a:r>
              <a:rPr lang="en-US" sz="1600" spc="-40" dirty="0" smtClean="0">
                <a:cs typeface="Segoe UI"/>
              </a:rPr>
              <a:t>U</a:t>
            </a:r>
            <a:r>
              <a:rPr sz="1600" spc="-10" dirty="0" smtClean="0">
                <a:cs typeface="Segoe UI"/>
              </a:rPr>
              <a:t>niversal </a:t>
            </a:r>
            <a:r>
              <a:rPr sz="1600" spc="-5" dirty="0">
                <a:cs typeface="Segoe UI"/>
              </a:rPr>
              <a:t>platform </a:t>
            </a:r>
            <a:r>
              <a:rPr sz="1600" spc="-15" dirty="0">
                <a:cs typeface="Segoe UI"/>
              </a:rPr>
              <a:t>to  </a:t>
            </a:r>
            <a:r>
              <a:rPr sz="1600" spc="-5" dirty="0">
                <a:cs typeface="Segoe UI"/>
              </a:rPr>
              <a:t>manage and </a:t>
            </a:r>
            <a:r>
              <a:rPr sz="1600" spc="-15" dirty="0">
                <a:cs typeface="Segoe UI"/>
              </a:rPr>
              <a:t>secure  </a:t>
            </a:r>
            <a:r>
              <a:rPr sz="1600" spc="-5" dirty="0">
                <a:cs typeface="Segoe UI"/>
              </a:rPr>
              <a:t>identities.</a:t>
            </a:r>
            <a:endParaRPr sz="1600" dirty="0">
              <a:cs typeface="Segoe UI"/>
            </a:endParaRPr>
          </a:p>
          <a:p>
            <a:pPr marL="12700" marR="117475" indent="-3175" algn="ctr">
              <a:lnSpc>
                <a:spcPct val="135700"/>
              </a:lnSpc>
              <a:spcBef>
                <a:spcPts val="125"/>
              </a:spcBef>
            </a:pPr>
            <a:r>
              <a:rPr sz="1400" spc="-5" dirty="0">
                <a:solidFill>
                  <a:schemeClr val="tx2"/>
                </a:solidFill>
                <a:cs typeface="Segoe UI"/>
              </a:rPr>
              <a:t>Azure </a:t>
            </a:r>
            <a:r>
              <a:rPr sz="1400" dirty="0">
                <a:solidFill>
                  <a:schemeClr val="tx2"/>
                </a:solidFill>
                <a:cs typeface="Segoe UI"/>
              </a:rPr>
              <a:t>Active </a:t>
            </a:r>
            <a:r>
              <a:rPr sz="1400" spc="-5" dirty="0">
                <a:solidFill>
                  <a:schemeClr val="tx2"/>
                </a:solidFill>
                <a:cs typeface="Segoe UI"/>
              </a:rPr>
              <a:t>Directory  </a:t>
            </a:r>
            <a:r>
              <a:rPr sz="1400" dirty="0">
                <a:solidFill>
                  <a:schemeClr val="tx2"/>
                </a:solidFill>
                <a:cs typeface="Segoe UI"/>
              </a:rPr>
              <a:t>Microsoft </a:t>
            </a:r>
            <a:r>
              <a:rPr sz="1400" spc="-5" dirty="0">
                <a:solidFill>
                  <a:schemeClr val="tx2"/>
                </a:solidFill>
                <a:cs typeface="Segoe UI"/>
              </a:rPr>
              <a:t>Endpoint</a:t>
            </a:r>
            <a:r>
              <a:rPr sz="1400" spc="-45" dirty="0">
                <a:solidFill>
                  <a:schemeClr val="tx2"/>
                </a:solidFill>
                <a:cs typeface="Segoe UI"/>
              </a:rPr>
              <a:t> </a:t>
            </a:r>
            <a:r>
              <a:rPr sz="1400" dirty="0">
                <a:solidFill>
                  <a:schemeClr val="tx2"/>
                </a:solidFill>
                <a:cs typeface="Segoe UI"/>
              </a:rPr>
              <a:t>Manager</a:t>
            </a:r>
          </a:p>
        </p:txBody>
      </p:sp>
      <p:sp>
        <p:nvSpPr>
          <p:cNvPr id="29" name="object 28"/>
          <p:cNvSpPr txBox="1"/>
          <p:nvPr/>
        </p:nvSpPr>
        <p:spPr>
          <a:xfrm>
            <a:off x="9279762" y="3100018"/>
            <a:ext cx="2330450" cy="859531"/>
          </a:xfrm>
          <a:prstGeom prst="rect">
            <a:avLst/>
          </a:prstGeom>
        </p:spPr>
        <p:txBody>
          <a:bodyPr vert="horz" wrap="square" lIns="0" tIns="12700" rIns="0" bIns="0" rtlCol="0">
            <a:spAutoFit/>
          </a:bodyPr>
          <a:lstStyle/>
          <a:p>
            <a:pPr marL="12700" marR="5080" indent="332105">
              <a:lnSpc>
                <a:spcPct val="135800"/>
              </a:lnSpc>
              <a:spcBef>
                <a:spcPts val="100"/>
              </a:spcBef>
            </a:pPr>
            <a:r>
              <a:rPr sz="1400" spc="-5" dirty="0">
                <a:solidFill>
                  <a:schemeClr val="tx2"/>
                </a:solidFill>
                <a:cs typeface="Segoe UI"/>
              </a:rPr>
              <a:t>Azure Security Center  Azure </a:t>
            </a:r>
            <a:r>
              <a:rPr sz="1400" dirty="0">
                <a:solidFill>
                  <a:schemeClr val="tx2"/>
                </a:solidFill>
                <a:cs typeface="Segoe UI"/>
              </a:rPr>
              <a:t>Security </a:t>
            </a:r>
            <a:r>
              <a:rPr sz="1400" spc="-5" dirty="0">
                <a:solidFill>
                  <a:schemeClr val="tx2"/>
                </a:solidFill>
                <a:cs typeface="Segoe UI"/>
              </a:rPr>
              <a:t>Center </a:t>
            </a:r>
            <a:r>
              <a:rPr sz="1400" dirty="0">
                <a:solidFill>
                  <a:schemeClr val="tx2"/>
                </a:solidFill>
                <a:cs typeface="Segoe UI"/>
              </a:rPr>
              <a:t>for </a:t>
            </a:r>
            <a:r>
              <a:rPr sz="1400" spc="-5" dirty="0">
                <a:solidFill>
                  <a:schemeClr val="tx2"/>
                </a:solidFill>
                <a:cs typeface="Segoe UI"/>
              </a:rPr>
              <a:t>IoT  </a:t>
            </a:r>
            <a:r>
              <a:rPr sz="1400" dirty="0">
                <a:solidFill>
                  <a:schemeClr val="tx2"/>
                </a:solidFill>
                <a:cs typeface="Segoe UI"/>
              </a:rPr>
              <a:t>Microsoft </a:t>
            </a:r>
            <a:r>
              <a:rPr sz="1400" spc="-5" dirty="0">
                <a:solidFill>
                  <a:schemeClr val="tx2"/>
                </a:solidFill>
                <a:cs typeface="Segoe UI"/>
              </a:rPr>
              <a:t>Cloud App</a:t>
            </a:r>
            <a:r>
              <a:rPr sz="1400" spc="-75" dirty="0">
                <a:solidFill>
                  <a:schemeClr val="tx2"/>
                </a:solidFill>
                <a:cs typeface="Segoe UI"/>
              </a:rPr>
              <a:t> </a:t>
            </a:r>
            <a:r>
              <a:rPr sz="1400" dirty="0">
                <a:solidFill>
                  <a:schemeClr val="tx2"/>
                </a:solidFill>
                <a:cs typeface="Segoe UI"/>
              </a:rPr>
              <a:t>Security</a:t>
            </a:r>
          </a:p>
        </p:txBody>
      </p:sp>
      <p:sp>
        <p:nvSpPr>
          <p:cNvPr id="42" name="Rectangle 41"/>
          <p:cNvSpPr/>
          <p:nvPr/>
        </p:nvSpPr>
        <p:spPr>
          <a:xfrm>
            <a:off x="409903" y="5075558"/>
            <a:ext cx="4068353" cy="928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dirty="0" smtClean="0">
                <a:solidFill>
                  <a:schemeClr val="tx2"/>
                </a:solidFill>
              </a:rPr>
              <a:t>Visibility</a:t>
            </a:r>
          </a:p>
          <a:p>
            <a:pPr algn="l"/>
            <a:r>
              <a:rPr lang="en-US" sz="1500" dirty="0" smtClean="0">
                <a:solidFill>
                  <a:schemeClr val="bg1"/>
                </a:solidFill>
              </a:rPr>
              <a:t>Undertake the security state and risk across resources</a:t>
            </a:r>
          </a:p>
        </p:txBody>
      </p:sp>
      <p:sp>
        <p:nvSpPr>
          <p:cNvPr id="43" name="Rectangle 42"/>
          <p:cNvSpPr/>
          <p:nvPr/>
        </p:nvSpPr>
        <p:spPr>
          <a:xfrm>
            <a:off x="4737045" y="5075558"/>
            <a:ext cx="3857905" cy="928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dirty="0" smtClean="0">
                <a:solidFill>
                  <a:schemeClr val="tx2"/>
                </a:solidFill>
              </a:rPr>
              <a:t>Control</a:t>
            </a:r>
          </a:p>
          <a:p>
            <a:pPr algn="l"/>
            <a:r>
              <a:rPr lang="en-US" sz="1500" dirty="0" smtClean="0">
                <a:solidFill>
                  <a:schemeClr val="bg1"/>
                </a:solidFill>
              </a:rPr>
              <a:t>Define consistent security policies and enable controls</a:t>
            </a:r>
          </a:p>
        </p:txBody>
      </p:sp>
      <p:sp>
        <p:nvSpPr>
          <p:cNvPr id="44" name="Rectangle 43"/>
          <p:cNvSpPr/>
          <p:nvPr/>
        </p:nvSpPr>
        <p:spPr>
          <a:xfrm>
            <a:off x="8768858" y="5075558"/>
            <a:ext cx="3220276" cy="92816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1500" dirty="0" smtClean="0">
                <a:solidFill>
                  <a:schemeClr val="tx2"/>
                </a:solidFill>
              </a:rPr>
              <a:t>Guidance</a:t>
            </a:r>
          </a:p>
          <a:p>
            <a:pPr algn="l"/>
            <a:r>
              <a:rPr lang="en-US" sz="1500" dirty="0" smtClean="0">
                <a:solidFill>
                  <a:schemeClr val="bg1"/>
                </a:solidFill>
              </a:rPr>
              <a:t>Elevated security through built-in intelligence and recommendations</a:t>
            </a:r>
          </a:p>
        </p:txBody>
      </p:sp>
      <p:sp>
        <p:nvSpPr>
          <p:cNvPr id="45" name="Title 1"/>
          <p:cNvSpPr txBox="1">
            <a:spLocks/>
          </p:cNvSpPr>
          <p:nvPr/>
        </p:nvSpPr>
        <p:spPr>
          <a:xfrm>
            <a:off x="679032" y="322002"/>
            <a:ext cx="10185600" cy="518400"/>
          </a:xfrm>
          <a:prstGeom prst="rect">
            <a:avLst/>
          </a:prstGeom>
        </p:spPr>
        <p:txBody>
          <a:bodyPr vert="horz" lIns="0" tIns="45720" rIns="0" bIns="45720" rtlCol="0" anchor="t" anchorCtr="0">
            <a:noAutofit/>
          </a:bodyPr>
          <a:lstStyle>
            <a:lvl1pPr algn="l" defTabSz="914400" rtl="0" eaLnBrk="1" latinLnBrk="0" hangingPunct="1">
              <a:lnSpc>
                <a:spcPct val="90000"/>
              </a:lnSpc>
              <a:spcBef>
                <a:spcPct val="0"/>
              </a:spcBef>
              <a:buNone/>
              <a:defRPr lang="en-US" sz="3600" b="0" kern="1200" cap="none" spc="0" baseline="0" dirty="0">
                <a:ln w="3175">
                  <a:noFill/>
                </a:ln>
                <a:gradFill>
                  <a:gsLst>
                    <a:gs pos="1250">
                      <a:schemeClr val="accent1"/>
                    </a:gs>
                    <a:gs pos="100000">
                      <a:schemeClr val="accent1"/>
                    </a:gs>
                  </a:gsLst>
                  <a:lin ang="5400000" scaled="0"/>
                </a:gradFill>
                <a:effectLst/>
                <a:latin typeface="+mj-lt"/>
                <a:ea typeface="+mn-ea"/>
                <a:cs typeface="Segoe UI" pitchFamily="34" charset="0"/>
              </a:defRPr>
            </a:lvl1pPr>
          </a:lstStyle>
          <a:p>
            <a:r>
              <a:rPr lang="en-CA" sz="3200" dirty="0" smtClean="0">
                <a:solidFill>
                  <a:schemeClr val="tx2"/>
                </a:solidFill>
                <a:latin typeface="+mn-lt"/>
              </a:rPr>
              <a:t>Azure Security &amp; Management</a:t>
            </a:r>
            <a:endParaRPr lang="en-CA" sz="3200" dirty="0">
              <a:solidFill>
                <a:schemeClr val="tx2"/>
              </a:solidFill>
              <a:latin typeface="+mn-lt"/>
            </a:endParaRPr>
          </a:p>
        </p:txBody>
      </p:sp>
      <p:sp>
        <p:nvSpPr>
          <p:cNvPr id="46" name="object 87"/>
          <p:cNvSpPr txBox="1"/>
          <p:nvPr/>
        </p:nvSpPr>
        <p:spPr>
          <a:xfrm>
            <a:off x="1425860" y="4756732"/>
            <a:ext cx="9884870" cy="228909"/>
          </a:xfrm>
          <a:prstGeom prst="rect">
            <a:avLst/>
          </a:prstGeom>
        </p:spPr>
        <p:txBody>
          <a:bodyPr vert="horz" wrap="square" lIns="0" tIns="13335" rIns="0" bIns="0" rtlCol="0">
            <a:spAutoFit/>
          </a:bodyPr>
          <a:lstStyle/>
          <a:p>
            <a:pPr marL="12700" marR="5080" algn="ctr">
              <a:lnSpc>
                <a:spcPct val="99800"/>
              </a:lnSpc>
              <a:spcBef>
                <a:spcPts val="105"/>
              </a:spcBef>
            </a:pPr>
            <a:r>
              <a:rPr sz="1400" b="1" spc="100" dirty="0">
                <a:solidFill>
                  <a:schemeClr val="tx2"/>
                </a:solidFill>
                <a:cs typeface="Segoe UI Light"/>
              </a:rPr>
              <a:t>Enhanced </a:t>
            </a:r>
            <a:r>
              <a:rPr sz="1400" b="1" spc="95" dirty="0">
                <a:solidFill>
                  <a:schemeClr val="tx2"/>
                </a:solidFill>
                <a:cs typeface="Segoe UI Light"/>
              </a:rPr>
              <a:t>security </a:t>
            </a:r>
            <a:r>
              <a:rPr sz="1400" b="1" spc="90" dirty="0">
                <a:solidFill>
                  <a:schemeClr val="tx2"/>
                </a:solidFill>
                <a:cs typeface="Segoe UI Light"/>
              </a:rPr>
              <a:t>through  </a:t>
            </a:r>
            <a:r>
              <a:rPr sz="1400" b="1" spc="100" dirty="0">
                <a:solidFill>
                  <a:schemeClr val="tx2"/>
                </a:solidFill>
                <a:cs typeface="Segoe UI Light"/>
              </a:rPr>
              <a:t>simplified </a:t>
            </a:r>
            <a:r>
              <a:rPr sz="1400" b="1" spc="75" dirty="0">
                <a:solidFill>
                  <a:schemeClr val="tx2"/>
                </a:solidFill>
                <a:cs typeface="Segoe UI Light"/>
              </a:rPr>
              <a:t>and </a:t>
            </a:r>
            <a:r>
              <a:rPr sz="1400" b="1" spc="105" dirty="0">
                <a:solidFill>
                  <a:schemeClr val="tx2"/>
                </a:solidFill>
                <a:cs typeface="Segoe UI Light"/>
              </a:rPr>
              <a:t>intelligent  </a:t>
            </a:r>
            <a:r>
              <a:rPr sz="1400" b="1" spc="100" dirty="0">
                <a:solidFill>
                  <a:schemeClr val="tx2"/>
                </a:solidFill>
                <a:cs typeface="Segoe UI Light"/>
              </a:rPr>
              <a:t>security </a:t>
            </a:r>
            <a:r>
              <a:rPr sz="1400" b="1" spc="105" dirty="0">
                <a:solidFill>
                  <a:schemeClr val="tx2"/>
                </a:solidFill>
                <a:cs typeface="Segoe UI Light"/>
              </a:rPr>
              <a:t>management </a:t>
            </a:r>
            <a:r>
              <a:rPr sz="1400" b="1" spc="90" dirty="0">
                <a:solidFill>
                  <a:schemeClr val="tx2"/>
                </a:solidFill>
                <a:cs typeface="Segoe UI Light"/>
              </a:rPr>
              <a:t>with  </a:t>
            </a:r>
            <a:r>
              <a:rPr sz="1400" b="1" spc="95" dirty="0">
                <a:solidFill>
                  <a:schemeClr val="tx2"/>
                </a:solidFill>
                <a:cs typeface="Segoe UI Light"/>
              </a:rPr>
              <a:t>Microsoft</a:t>
            </a:r>
            <a:endParaRPr sz="1400" b="1" dirty="0">
              <a:solidFill>
                <a:schemeClr val="tx2"/>
              </a:solidFill>
              <a:cs typeface="Segoe UI Light"/>
            </a:endParaRPr>
          </a:p>
        </p:txBody>
      </p:sp>
      <p:pic>
        <p:nvPicPr>
          <p:cNvPr id="49" name="Picture 48"/>
          <p:cNvPicPr>
            <a:picLocks noChangeAspect="1"/>
          </p:cNvPicPr>
          <p:nvPr/>
        </p:nvPicPr>
        <p:blipFill>
          <a:blip r:embed="rId2"/>
          <a:stretch>
            <a:fillRect/>
          </a:stretch>
        </p:blipFill>
        <p:spPr>
          <a:xfrm>
            <a:off x="4313583" y="838724"/>
            <a:ext cx="428738" cy="576667"/>
          </a:xfrm>
          <a:prstGeom prst="rect">
            <a:avLst/>
          </a:prstGeom>
        </p:spPr>
      </p:pic>
      <p:pic>
        <p:nvPicPr>
          <p:cNvPr id="50" name="Picture 49"/>
          <p:cNvPicPr>
            <a:picLocks noChangeAspect="1"/>
          </p:cNvPicPr>
          <p:nvPr/>
        </p:nvPicPr>
        <p:blipFill>
          <a:blip r:embed="rId3"/>
          <a:stretch>
            <a:fillRect/>
          </a:stretch>
        </p:blipFill>
        <p:spPr>
          <a:xfrm>
            <a:off x="1433551" y="847610"/>
            <a:ext cx="573581" cy="570900"/>
          </a:xfrm>
          <a:prstGeom prst="rect">
            <a:avLst/>
          </a:prstGeom>
        </p:spPr>
      </p:pic>
      <p:pic>
        <p:nvPicPr>
          <p:cNvPr id="51" name="Picture 50"/>
          <p:cNvPicPr>
            <a:picLocks noChangeAspect="1"/>
          </p:cNvPicPr>
          <p:nvPr/>
        </p:nvPicPr>
        <p:blipFill>
          <a:blip r:embed="rId4"/>
          <a:stretch>
            <a:fillRect/>
          </a:stretch>
        </p:blipFill>
        <p:spPr>
          <a:xfrm>
            <a:off x="10158278" y="838724"/>
            <a:ext cx="441435" cy="563859"/>
          </a:xfrm>
          <a:prstGeom prst="rect">
            <a:avLst/>
          </a:prstGeom>
        </p:spPr>
      </p:pic>
      <p:grpSp>
        <p:nvGrpSpPr>
          <p:cNvPr id="54" name="Group 53"/>
          <p:cNvGrpSpPr/>
          <p:nvPr/>
        </p:nvGrpSpPr>
        <p:grpSpPr>
          <a:xfrm>
            <a:off x="7112375" y="924268"/>
            <a:ext cx="615501" cy="576568"/>
            <a:chOff x="6970481" y="932151"/>
            <a:chExt cx="615501" cy="576568"/>
          </a:xfrm>
        </p:grpSpPr>
        <p:pic>
          <p:nvPicPr>
            <p:cNvPr id="53" name="Picture 52"/>
            <p:cNvPicPr>
              <a:picLocks noChangeAspect="1"/>
            </p:cNvPicPr>
            <p:nvPr/>
          </p:nvPicPr>
          <p:blipFill>
            <a:blip r:embed="rId5"/>
            <a:stretch>
              <a:fillRect/>
            </a:stretch>
          </p:blipFill>
          <p:spPr>
            <a:xfrm>
              <a:off x="7048772" y="932151"/>
              <a:ext cx="537210" cy="493568"/>
            </a:xfrm>
            <a:prstGeom prst="rect">
              <a:avLst/>
            </a:prstGeom>
          </p:spPr>
        </p:pic>
        <p:pic>
          <p:nvPicPr>
            <p:cNvPr id="52" name="Picture 51"/>
            <p:cNvPicPr>
              <a:picLocks noChangeAspect="1"/>
            </p:cNvPicPr>
            <p:nvPr/>
          </p:nvPicPr>
          <p:blipFill>
            <a:blip r:embed="rId6"/>
            <a:stretch>
              <a:fillRect/>
            </a:stretch>
          </p:blipFill>
          <p:spPr>
            <a:xfrm>
              <a:off x="6970481" y="1181492"/>
              <a:ext cx="279449" cy="327227"/>
            </a:xfrm>
            <a:prstGeom prst="rect">
              <a:avLst/>
            </a:prstGeom>
          </p:spPr>
        </p:pic>
      </p:grpSp>
    </p:spTree>
    <p:extLst>
      <p:ext uri="{BB962C8B-B14F-4D97-AF65-F5344CB8AC3E}">
        <p14:creationId xmlns:p14="http://schemas.microsoft.com/office/powerpoint/2010/main" val="960841135"/>
      </p:ext>
    </p:extLst>
  </p:cSld>
  <p:clrMapOvr>
    <a:masterClrMapping/>
  </p:clrMapOvr>
  <p:transition>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673178" y="923382"/>
            <a:ext cx="2030095" cy="2411891"/>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3"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solidFill>
                <a:prstClr val="black"/>
              </a:solidFill>
            </a:endParaRPr>
          </a:p>
        </p:txBody>
      </p:sp>
      <p:sp>
        <p:nvSpPr>
          <p:cNvPr id="4" name="object 4"/>
          <p:cNvSpPr txBox="1"/>
          <p:nvPr/>
        </p:nvSpPr>
        <p:spPr>
          <a:xfrm>
            <a:off x="1780032" y="6272690"/>
            <a:ext cx="8422005" cy="374461"/>
          </a:xfrm>
          <a:prstGeom prst="rect">
            <a:avLst/>
          </a:prstGeom>
        </p:spPr>
        <p:txBody>
          <a:bodyPr vert="horz" wrap="square" lIns="0" tIns="0" rIns="0" bIns="0" rtlCol="0">
            <a:spAutoFit/>
          </a:bodyPr>
          <a:lstStyle/>
          <a:p>
            <a:pPr>
              <a:lnSpc>
                <a:spcPts val="665"/>
              </a:lnSpc>
            </a:pPr>
            <a:r>
              <a:rPr sz="600" dirty="0">
                <a:solidFill>
                  <a:srgbClr val="A7A8A7"/>
                </a:solidFill>
                <a:latin typeface="Arial"/>
                <a:cs typeface="Arial"/>
              </a:rPr>
              <a:t>© </a:t>
            </a:r>
            <a:r>
              <a:rPr sz="600" spc="-5" dirty="0">
                <a:solidFill>
                  <a:srgbClr val="A7A8A7"/>
                </a:solidFill>
                <a:latin typeface="Arial"/>
                <a:cs typeface="Arial"/>
              </a:rPr>
              <a:t>2019 KPMG </a:t>
            </a:r>
            <a:r>
              <a:rPr sz="600" dirty="0">
                <a:solidFill>
                  <a:srgbClr val="A7A8A7"/>
                </a:solidFill>
                <a:latin typeface="Arial"/>
                <a:cs typeface="Arial"/>
              </a:rPr>
              <a:t>International Cooperative </a:t>
            </a:r>
            <a:r>
              <a:rPr sz="600" spc="-5" dirty="0">
                <a:solidFill>
                  <a:srgbClr val="A7A8A7"/>
                </a:solidFill>
                <a:latin typeface="Arial"/>
                <a:cs typeface="Arial"/>
              </a:rPr>
              <a:t>(“KPMG </a:t>
            </a:r>
            <a:r>
              <a:rPr sz="600" dirty="0">
                <a:solidFill>
                  <a:srgbClr val="A7A8A7"/>
                </a:solidFill>
                <a:latin typeface="Arial"/>
                <a:cs typeface="Arial"/>
              </a:rPr>
              <a:t>International”), </a:t>
            </a:r>
            <a:r>
              <a:rPr sz="600" spc="-5" dirty="0">
                <a:solidFill>
                  <a:srgbClr val="A7A8A7"/>
                </a:solidFill>
                <a:latin typeface="Arial"/>
                <a:cs typeface="Arial"/>
              </a:rPr>
              <a:t>a Swiss </a:t>
            </a:r>
            <a:r>
              <a:rPr sz="600" dirty="0">
                <a:solidFill>
                  <a:srgbClr val="A7A8A7"/>
                </a:solidFill>
                <a:latin typeface="Arial"/>
                <a:cs typeface="Arial"/>
              </a:rPr>
              <a:t>entity. </a:t>
            </a:r>
            <a:r>
              <a:rPr sz="600" spc="-5" dirty="0">
                <a:solidFill>
                  <a:srgbClr val="A7A8A7"/>
                </a:solidFill>
                <a:latin typeface="Arial"/>
                <a:cs typeface="Arial"/>
              </a:rPr>
              <a:t>Member firms </a:t>
            </a:r>
            <a:r>
              <a:rPr sz="600" dirty="0">
                <a:solidFill>
                  <a:srgbClr val="A7A8A7"/>
                </a:solidFill>
                <a:latin typeface="Arial"/>
                <a:cs typeface="Arial"/>
              </a:rPr>
              <a:t>of the </a:t>
            </a:r>
            <a:r>
              <a:rPr sz="600" spc="-5" dirty="0">
                <a:solidFill>
                  <a:srgbClr val="A7A8A7"/>
                </a:solidFill>
                <a:latin typeface="Arial"/>
                <a:cs typeface="Arial"/>
              </a:rPr>
              <a:t>KPMG network </a:t>
            </a:r>
            <a:r>
              <a:rPr sz="600" dirty="0">
                <a:solidFill>
                  <a:srgbClr val="A7A8A7"/>
                </a:solidFill>
                <a:latin typeface="Arial"/>
                <a:cs typeface="Arial"/>
              </a:rPr>
              <a:t>of independent </a:t>
            </a:r>
            <a:r>
              <a:rPr sz="600" spc="-5" dirty="0">
                <a:solidFill>
                  <a:srgbClr val="A7A8A7"/>
                </a:solidFill>
                <a:latin typeface="Arial"/>
                <a:cs typeface="Arial"/>
              </a:rPr>
              <a:t>firms are </a:t>
            </a:r>
            <a:r>
              <a:rPr sz="600" dirty="0">
                <a:solidFill>
                  <a:srgbClr val="A7A8A7"/>
                </a:solidFill>
                <a:latin typeface="Arial"/>
                <a:cs typeface="Arial"/>
              </a:rPr>
              <a:t>affiliated </a:t>
            </a:r>
            <a:r>
              <a:rPr sz="600" spc="-5" dirty="0">
                <a:solidFill>
                  <a:srgbClr val="A7A8A7"/>
                </a:solidFill>
                <a:latin typeface="Arial"/>
                <a:cs typeface="Arial"/>
              </a:rPr>
              <a:t>with KPMG </a:t>
            </a:r>
            <a:r>
              <a:rPr sz="600" dirty="0">
                <a:solidFill>
                  <a:srgbClr val="A7A8A7"/>
                </a:solidFill>
                <a:latin typeface="Arial"/>
                <a:cs typeface="Arial"/>
              </a:rPr>
              <a:t>International. </a:t>
            </a:r>
            <a:r>
              <a:rPr sz="600" spc="-5" dirty="0">
                <a:solidFill>
                  <a:srgbClr val="A7A8A7"/>
                </a:solidFill>
                <a:latin typeface="Arial"/>
                <a:cs typeface="Arial"/>
              </a:rPr>
              <a:t>KPMG </a:t>
            </a:r>
            <a:r>
              <a:rPr sz="600" dirty="0">
                <a:solidFill>
                  <a:srgbClr val="A7A8A7"/>
                </a:solidFill>
                <a:latin typeface="Arial"/>
                <a:cs typeface="Arial"/>
              </a:rPr>
              <a:t>International provides </a:t>
            </a:r>
            <a:r>
              <a:rPr sz="600" spc="-5" dirty="0">
                <a:solidFill>
                  <a:srgbClr val="A7A8A7"/>
                </a:solidFill>
                <a:latin typeface="Arial"/>
                <a:cs typeface="Arial"/>
              </a:rPr>
              <a:t>no </a:t>
            </a:r>
            <a:r>
              <a:rPr sz="600" dirty="0">
                <a:solidFill>
                  <a:srgbClr val="A7A8A7"/>
                </a:solidFill>
                <a:latin typeface="Arial"/>
                <a:cs typeface="Arial"/>
              </a:rPr>
              <a:t>client services. </a:t>
            </a:r>
            <a:r>
              <a:rPr sz="600" spc="-5" dirty="0">
                <a:solidFill>
                  <a:srgbClr val="A7A8A7"/>
                </a:solidFill>
                <a:latin typeface="Arial"/>
                <a:cs typeface="Arial"/>
              </a:rPr>
              <a:t>No </a:t>
            </a:r>
            <a:r>
              <a:rPr sz="600" spc="-10" dirty="0">
                <a:solidFill>
                  <a:srgbClr val="A7A8A7"/>
                </a:solidFill>
                <a:latin typeface="Arial"/>
                <a:cs typeface="Arial"/>
              </a:rPr>
              <a:t>member </a:t>
            </a:r>
            <a:r>
              <a:rPr sz="600" dirty="0">
                <a:solidFill>
                  <a:srgbClr val="A7A8A7"/>
                </a:solidFill>
                <a:latin typeface="Arial"/>
                <a:cs typeface="Arial"/>
              </a:rPr>
              <a:t>firm </a:t>
            </a:r>
            <a:r>
              <a:rPr sz="600" spc="-5" dirty="0">
                <a:solidFill>
                  <a:srgbClr val="A7A8A7"/>
                </a:solidFill>
                <a:latin typeface="Arial"/>
                <a:cs typeface="Arial"/>
              </a:rPr>
              <a:t>has</a:t>
            </a:r>
            <a:r>
              <a:rPr sz="600" spc="-35" dirty="0">
                <a:solidFill>
                  <a:srgbClr val="A7A8A7"/>
                </a:solidFill>
                <a:latin typeface="Arial"/>
                <a:cs typeface="Arial"/>
              </a:rPr>
              <a:t> </a:t>
            </a:r>
            <a:r>
              <a:rPr sz="600" spc="-5" dirty="0">
                <a:solidFill>
                  <a:srgbClr val="A7A8A7"/>
                </a:solidFill>
                <a:latin typeface="Arial"/>
                <a:cs typeface="Arial"/>
              </a:rPr>
              <a:t>any</a:t>
            </a:r>
            <a:endParaRPr sz="600" dirty="0">
              <a:solidFill>
                <a:prstClr val="black"/>
              </a:solidFill>
              <a:latin typeface="Arial"/>
              <a:cs typeface="Arial"/>
            </a:endParaRPr>
          </a:p>
          <a:p>
            <a:r>
              <a:rPr sz="600" dirty="0">
                <a:solidFill>
                  <a:srgbClr val="A7A8A7"/>
                </a:solidFill>
                <a:latin typeface="Arial"/>
                <a:cs typeface="Arial"/>
              </a:rPr>
              <a:t>authority to obligate or bind </a:t>
            </a:r>
            <a:r>
              <a:rPr sz="600" spc="-5" dirty="0">
                <a:solidFill>
                  <a:srgbClr val="A7A8A7"/>
                </a:solidFill>
                <a:latin typeface="Arial"/>
                <a:cs typeface="Arial"/>
              </a:rPr>
              <a:t>KPMG </a:t>
            </a:r>
            <a:r>
              <a:rPr sz="600" dirty="0">
                <a:solidFill>
                  <a:srgbClr val="A7A8A7"/>
                </a:solidFill>
                <a:latin typeface="Arial"/>
                <a:cs typeface="Arial"/>
              </a:rPr>
              <a:t>International or </a:t>
            </a:r>
            <a:r>
              <a:rPr sz="600" spc="-5" dirty="0">
                <a:solidFill>
                  <a:srgbClr val="A7A8A7"/>
                </a:solidFill>
                <a:latin typeface="Arial"/>
                <a:cs typeface="Arial"/>
              </a:rPr>
              <a:t>any </a:t>
            </a:r>
            <a:r>
              <a:rPr sz="600" dirty="0">
                <a:solidFill>
                  <a:srgbClr val="A7A8A7"/>
                </a:solidFill>
                <a:latin typeface="Arial"/>
                <a:cs typeface="Arial"/>
              </a:rPr>
              <a:t>other </a:t>
            </a:r>
            <a:r>
              <a:rPr sz="600" spc="-10" dirty="0">
                <a:solidFill>
                  <a:srgbClr val="A7A8A7"/>
                </a:solidFill>
                <a:latin typeface="Arial"/>
                <a:cs typeface="Arial"/>
              </a:rPr>
              <a:t>member </a:t>
            </a:r>
            <a:r>
              <a:rPr sz="600" dirty="0">
                <a:solidFill>
                  <a:srgbClr val="A7A8A7"/>
                </a:solidFill>
                <a:latin typeface="Arial"/>
                <a:cs typeface="Arial"/>
              </a:rPr>
              <a:t>firm third parties, </a:t>
            </a:r>
            <a:r>
              <a:rPr sz="600" spc="-5" dirty="0">
                <a:solidFill>
                  <a:srgbClr val="A7A8A7"/>
                </a:solidFill>
                <a:latin typeface="Arial"/>
                <a:cs typeface="Arial"/>
              </a:rPr>
              <a:t>nor does KPMG </a:t>
            </a:r>
            <a:r>
              <a:rPr sz="600" dirty="0">
                <a:solidFill>
                  <a:srgbClr val="A7A8A7"/>
                </a:solidFill>
                <a:latin typeface="Arial"/>
                <a:cs typeface="Arial"/>
              </a:rPr>
              <a:t>International </a:t>
            </a:r>
            <a:r>
              <a:rPr sz="600" spc="-5" dirty="0">
                <a:solidFill>
                  <a:srgbClr val="A7A8A7"/>
                </a:solidFill>
                <a:latin typeface="Arial"/>
                <a:cs typeface="Arial"/>
              </a:rPr>
              <a:t>have any </a:t>
            </a:r>
            <a:r>
              <a:rPr sz="600" dirty="0">
                <a:solidFill>
                  <a:srgbClr val="A7A8A7"/>
                </a:solidFill>
                <a:latin typeface="Arial"/>
                <a:cs typeface="Arial"/>
              </a:rPr>
              <a:t>such authority to obligate or bind </a:t>
            </a:r>
            <a:r>
              <a:rPr sz="600" spc="-5" dirty="0">
                <a:solidFill>
                  <a:srgbClr val="A7A8A7"/>
                </a:solidFill>
                <a:latin typeface="Arial"/>
                <a:cs typeface="Arial"/>
              </a:rPr>
              <a:t>any </a:t>
            </a:r>
            <a:r>
              <a:rPr sz="600" spc="-10" dirty="0">
                <a:solidFill>
                  <a:srgbClr val="A7A8A7"/>
                </a:solidFill>
                <a:latin typeface="Arial"/>
                <a:cs typeface="Arial"/>
              </a:rPr>
              <a:t>member </a:t>
            </a:r>
            <a:r>
              <a:rPr sz="600" spc="-5" dirty="0">
                <a:solidFill>
                  <a:srgbClr val="A7A8A7"/>
                </a:solidFill>
                <a:latin typeface="Arial"/>
                <a:cs typeface="Arial"/>
              </a:rPr>
              <a:t>firm. </a:t>
            </a:r>
            <a:r>
              <a:rPr sz="600" dirty="0">
                <a:solidFill>
                  <a:srgbClr val="A7A8A7"/>
                </a:solidFill>
                <a:latin typeface="Arial"/>
                <a:cs typeface="Arial"/>
              </a:rPr>
              <a:t>All rights</a:t>
            </a:r>
            <a:r>
              <a:rPr sz="600" spc="-65" dirty="0">
                <a:solidFill>
                  <a:srgbClr val="A7A8A7"/>
                </a:solidFill>
                <a:latin typeface="Arial"/>
                <a:cs typeface="Arial"/>
              </a:rPr>
              <a:t> </a:t>
            </a:r>
            <a:r>
              <a:rPr sz="600" dirty="0">
                <a:solidFill>
                  <a:srgbClr val="A7A8A7"/>
                </a:solidFill>
                <a:latin typeface="Arial"/>
                <a:cs typeface="Arial"/>
              </a:rPr>
              <a:t>reserved.</a:t>
            </a:r>
            <a:endParaRPr sz="600" dirty="0">
              <a:solidFill>
                <a:prstClr val="black"/>
              </a:solidFill>
              <a:latin typeface="Arial"/>
              <a:cs typeface="Arial"/>
            </a:endParaRPr>
          </a:p>
          <a:p>
            <a:endParaRPr sz="600" dirty="0">
              <a:solidFill>
                <a:prstClr val="black"/>
              </a:solidFill>
              <a:latin typeface="Times New Roman"/>
              <a:cs typeface="Times New Roman"/>
            </a:endParaRPr>
          </a:p>
          <a:p>
            <a:pPr>
              <a:spcBef>
                <a:spcPts val="40"/>
              </a:spcBef>
            </a:pPr>
            <a:endParaRPr sz="650" dirty="0">
              <a:solidFill>
                <a:prstClr val="black"/>
              </a:solidFill>
              <a:latin typeface="Times New Roman"/>
              <a:cs typeface="Times New Roman"/>
            </a:endParaRPr>
          </a:p>
        </p:txBody>
      </p:sp>
      <p:grpSp>
        <p:nvGrpSpPr>
          <p:cNvPr id="54" name="Group 53"/>
          <p:cNvGrpSpPr/>
          <p:nvPr/>
        </p:nvGrpSpPr>
        <p:grpSpPr>
          <a:xfrm>
            <a:off x="2378094" y="940717"/>
            <a:ext cx="585470" cy="717042"/>
            <a:chOff x="2075688" y="1563624"/>
            <a:chExt cx="585470" cy="717042"/>
          </a:xfrm>
        </p:grpSpPr>
        <p:sp>
          <p:nvSpPr>
            <p:cNvPr id="12"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solidFill>
                  <a:prstClr val="black"/>
                </a:solidFill>
              </a:endParaRPr>
            </a:p>
          </p:txBody>
        </p:sp>
        <p:sp>
          <p:nvSpPr>
            <p:cNvPr id="13"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14"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a:solidFill>
                  <a:prstClr val="black"/>
                </a:solidFill>
              </a:endParaRPr>
            </a:p>
          </p:txBody>
        </p:sp>
        <p:sp>
          <p:nvSpPr>
            <p:cNvPr id="20"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a:solidFill>
                  <a:prstClr val="black"/>
                </a:solidFill>
              </a:endParaRPr>
            </a:p>
          </p:txBody>
        </p:sp>
      </p:grpSp>
      <p:sp>
        <p:nvSpPr>
          <p:cNvPr id="21" name="object 21"/>
          <p:cNvSpPr/>
          <p:nvPr/>
        </p:nvSpPr>
        <p:spPr>
          <a:xfrm>
            <a:off x="3827977" y="942645"/>
            <a:ext cx="2030095" cy="239262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 name="Group 4"/>
          <p:cNvGrpSpPr/>
          <p:nvPr/>
        </p:nvGrpSpPr>
        <p:grpSpPr>
          <a:xfrm>
            <a:off x="4550289" y="959229"/>
            <a:ext cx="585470" cy="727709"/>
            <a:chOff x="4597392" y="937983"/>
            <a:chExt cx="585470" cy="727709"/>
          </a:xfrm>
        </p:grpSpPr>
        <p:sp>
          <p:nvSpPr>
            <p:cNvPr id="22" name="object 22"/>
            <p:cNvSpPr/>
            <p:nvPr/>
          </p:nvSpPr>
          <p:spPr>
            <a:xfrm>
              <a:off x="4681974" y="1665692"/>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3" name="object 23"/>
            <p:cNvSpPr/>
            <p:nvPr/>
          </p:nvSpPr>
          <p:spPr>
            <a:xfrm>
              <a:off x="4597392" y="937983"/>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4" name="object 24"/>
            <p:cNvSpPr/>
            <p:nvPr/>
          </p:nvSpPr>
          <p:spPr>
            <a:xfrm>
              <a:off x="4822937" y="1171154"/>
              <a:ext cx="147827" cy="23469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4681205" y="1028660"/>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a:solidFill>
                  <a:prstClr val="black"/>
                </a:solidFill>
              </a:endParaRPr>
            </a:p>
          </p:txBody>
        </p:sp>
      </p:grpSp>
      <p:sp>
        <p:nvSpPr>
          <p:cNvPr id="26" name="object 26"/>
          <p:cNvSpPr/>
          <p:nvPr/>
        </p:nvSpPr>
        <p:spPr>
          <a:xfrm>
            <a:off x="6075595" y="923381"/>
            <a:ext cx="2030095" cy="2411891"/>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7" name="Group 6"/>
          <p:cNvGrpSpPr/>
          <p:nvPr/>
        </p:nvGrpSpPr>
        <p:grpSpPr>
          <a:xfrm>
            <a:off x="6738662" y="953337"/>
            <a:ext cx="585470" cy="727709"/>
            <a:chOff x="6767492" y="1066638"/>
            <a:chExt cx="585470" cy="727709"/>
          </a:xfrm>
        </p:grpSpPr>
        <p:sp>
          <p:nvSpPr>
            <p:cNvPr id="27" name="object 27"/>
            <p:cNvSpPr/>
            <p:nvPr/>
          </p:nvSpPr>
          <p:spPr>
            <a:xfrm>
              <a:off x="6815497"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8" name="object 28"/>
            <p:cNvSpPr/>
            <p:nvPr/>
          </p:nvSpPr>
          <p:spPr>
            <a:xfrm>
              <a:off x="6767492" y="1066638"/>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9" name="object 29"/>
            <p:cNvSpPr/>
            <p:nvPr/>
          </p:nvSpPr>
          <p:spPr>
            <a:xfrm>
              <a:off x="6886364" y="1391249"/>
              <a:ext cx="65531" cy="1143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6976280" y="1389725"/>
              <a:ext cx="65531" cy="115824"/>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1" name="object 31"/>
            <p:cNvSpPr/>
            <p:nvPr/>
          </p:nvSpPr>
          <p:spPr>
            <a:xfrm>
              <a:off x="7064671" y="1368390"/>
              <a:ext cx="65531" cy="13716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7154588" y="1287618"/>
              <a:ext cx="64008" cy="21793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6860458" y="1183986"/>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a:solidFill>
                  <a:prstClr val="black"/>
                </a:solidFill>
              </a:endParaRPr>
            </a:p>
          </p:txBody>
        </p:sp>
      </p:grpSp>
      <p:sp>
        <p:nvSpPr>
          <p:cNvPr id="34" name="object 34"/>
          <p:cNvSpPr/>
          <p:nvPr/>
        </p:nvSpPr>
        <p:spPr>
          <a:xfrm>
            <a:off x="8273376" y="923382"/>
            <a:ext cx="2030095" cy="2411890"/>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8" name="Group 7"/>
          <p:cNvGrpSpPr/>
          <p:nvPr/>
        </p:nvGrpSpPr>
        <p:grpSpPr>
          <a:xfrm>
            <a:off x="9017088" y="951872"/>
            <a:ext cx="585470" cy="727710"/>
            <a:chOff x="9017088" y="1066637"/>
            <a:chExt cx="585470" cy="727710"/>
          </a:xfrm>
        </p:grpSpPr>
        <p:sp>
          <p:nvSpPr>
            <p:cNvPr id="35" name="object 35"/>
            <p:cNvSpPr/>
            <p:nvPr/>
          </p:nvSpPr>
          <p:spPr>
            <a:xfrm>
              <a:off x="9080335"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36" name="object 36"/>
            <p:cNvSpPr/>
            <p:nvPr/>
          </p:nvSpPr>
          <p:spPr>
            <a:xfrm>
              <a:off x="9017088" y="106663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37" name="object 37"/>
            <p:cNvSpPr/>
            <p:nvPr/>
          </p:nvSpPr>
          <p:spPr>
            <a:xfrm>
              <a:off x="9122247" y="1165697"/>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a:solidFill>
                  <a:prstClr val="black"/>
                </a:solidFill>
              </a:endParaRPr>
            </a:p>
          </p:txBody>
        </p:sp>
      </p:grpSp>
      <p:sp>
        <p:nvSpPr>
          <p:cNvPr id="38" name="object 38"/>
          <p:cNvSpPr txBox="1"/>
          <p:nvPr/>
        </p:nvSpPr>
        <p:spPr>
          <a:xfrm>
            <a:off x="1673179" y="1794208"/>
            <a:ext cx="2008796" cy="659796"/>
          </a:xfrm>
          <a:prstGeom prst="rect">
            <a:avLst/>
          </a:prstGeom>
        </p:spPr>
        <p:txBody>
          <a:bodyPr vert="horz" wrap="square" lIns="0" tIns="13335" rIns="0" bIns="0" rtlCol="0">
            <a:spAutoFit/>
          </a:bodyPr>
          <a:lstStyle/>
          <a:p>
            <a:pPr marR="337185" algn="ctr" defTabSz="1997075">
              <a:spcBef>
                <a:spcPts val="105"/>
              </a:spcBef>
            </a:pPr>
            <a:r>
              <a:rPr lang="en-US" sz="1400" b="1" spc="-5" dirty="0" smtClean="0">
                <a:solidFill>
                  <a:srgbClr val="FFFFFF"/>
                </a:solidFill>
                <a:cs typeface="Arial"/>
              </a:rPr>
              <a:t>Effectiveness of Castle-and-moat architecture</a:t>
            </a:r>
            <a:endParaRPr sz="1400" spc="-5" dirty="0">
              <a:solidFill>
                <a:srgbClr val="FFFFFF"/>
              </a:solidFill>
              <a:cs typeface="Arial"/>
            </a:endParaRPr>
          </a:p>
        </p:txBody>
      </p:sp>
      <p:sp>
        <p:nvSpPr>
          <p:cNvPr id="39" name="object 39"/>
          <p:cNvSpPr txBox="1"/>
          <p:nvPr/>
        </p:nvSpPr>
        <p:spPr>
          <a:xfrm>
            <a:off x="3942648" y="1792295"/>
            <a:ext cx="1908404" cy="444352"/>
          </a:xfrm>
          <a:prstGeom prst="rect">
            <a:avLst/>
          </a:prstGeom>
        </p:spPr>
        <p:txBody>
          <a:bodyPr vert="horz" wrap="square" lIns="0" tIns="13335" rIns="0" bIns="0" rtlCol="0">
            <a:spAutoFit/>
          </a:bodyPr>
          <a:lstStyle/>
          <a:p>
            <a:pPr marR="324485" algn="ctr">
              <a:spcBef>
                <a:spcPts val="105"/>
              </a:spcBef>
              <a:tabLst>
                <a:tab pos="1828800" algn="l"/>
              </a:tabLst>
            </a:pPr>
            <a:r>
              <a:rPr lang="en-US" sz="1400" b="1" spc="-5" dirty="0" smtClean="0">
                <a:solidFill>
                  <a:srgbClr val="FFFFFF"/>
                </a:solidFill>
                <a:cs typeface="Arial"/>
              </a:rPr>
              <a:t>Patchwork of IAM solutions</a:t>
            </a:r>
            <a:endParaRPr sz="1400" dirty="0">
              <a:solidFill>
                <a:prstClr val="black"/>
              </a:solidFill>
              <a:cs typeface="Arial"/>
            </a:endParaRPr>
          </a:p>
        </p:txBody>
      </p:sp>
      <p:sp>
        <p:nvSpPr>
          <p:cNvPr id="40" name="object 40"/>
          <p:cNvSpPr txBox="1"/>
          <p:nvPr/>
        </p:nvSpPr>
        <p:spPr>
          <a:xfrm>
            <a:off x="6243776" y="1792295"/>
            <a:ext cx="1737250" cy="659796"/>
          </a:xfrm>
          <a:prstGeom prst="rect">
            <a:avLst/>
          </a:prstGeom>
        </p:spPr>
        <p:txBody>
          <a:bodyPr vert="horz" wrap="square" lIns="0" tIns="13335" rIns="0" bIns="0" rtlCol="0">
            <a:spAutoFit/>
          </a:bodyPr>
          <a:lstStyle/>
          <a:p>
            <a:pPr marL="53975" marR="370205" algn="ctr" defTabSz="1944688">
              <a:spcBef>
                <a:spcPts val="105"/>
              </a:spcBef>
            </a:pPr>
            <a:r>
              <a:rPr lang="en-US" sz="1400" b="1" spc="-5" dirty="0" smtClean="0">
                <a:solidFill>
                  <a:srgbClr val="FFFFFF"/>
                </a:solidFill>
                <a:cs typeface="Arial"/>
              </a:rPr>
              <a:t>Support migration to SaaS</a:t>
            </a:r>
            <a:endParaRPr lang="en-US" sz="1400" b="1" spc="-5" dirty="0" smtClean="0">
              <a:solidFill>
                <a:srgbClr val="FFFFFF"/>
              </a:solidFill>
              <a:cs typeface="Arial"/>
            </a:endParaRPr>
          </a:p>
        </p:txBody>
      </p:sp>
      <p:sp>
        <p:nvSpPr>
          <p:cNvPr id="41" name="object 41"/>
          <p:cNvSpPr txBox="1"/>
          <p:nvPr/>
        </p:nvSpPr>
        <p:spPr>
          <a:xfrm>
            <a:off x="8403503" y="1792295"/>
            <a:ext cx="1812639" cy="444352"/>
          </a:xfrm>
          <a:prstGeom prst="rect">
            <a:avLst/>
          </a:prstGeom>
        </p:spPr>
        <p:txBody>
          <a:bodyPr vert="horz" wrap="square" lIns="0" tIns="13335" rIns="0" bIns="0" rtlCol="0">
            <a:spAutoFit/>
          </a:bodyPr>
          <a:lstStyle/>
          <a:p>
            <a:pPr marL="90805" marR="85090">
              <a:spcBef>
                <a:spcPts val="5"/>
              </a:spcBef>
            </a:pPr>
            <a:r>
              <a:rPr lang="en-US" sz="1400" b="1" spc="-5" dirty="0">
                <a:solidFill>
                  <a:srgbClr val="FFFFFF"/>
                </a:solidFill>
                <a:cs typeface="Arial"/>
              </a:rPr>
              <a:t>Changing Threat  </a:t>
            </a:r>
            <a:r>
              <a:rPr lang="en-US" sz="1400" b="1" spc="-5" dirty="0" smtClean="0">
                <a:solidFill>
                  <a:srgbClr val="FFFFFF"/>
                </a:solidFill>
                <a:cs typeface="Arial"/>
              </a:rPr>
              <a:t>Landscape</a:t>
            </a:r>
            <a:endParaRPr lang="en-US" sz="1400" b="1" spc="-5" dirty="0">
              <a:solidFill>
                <a:srgbClr val="FFFFFF"/>
              </a:solidFill>
              <a:cs typeface="Arial"/>
            </a:endParaRPr>
          </a:p>
        </p:txBody>
      </p:sp>
      <p:sp>
        <p:nvSpPr>
          <p:cNvPr id="43" name="object 11"/>
          <p:cNvSpPr/>
          <p:nvPr/>
        </p:nvSpPr>
        <p:spPr>
          <a:xfrm>
            <a:off x="1673178" y="3536083"/>
            <a:ext cx="2030095" cy="2438588"/>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5" name="Group 54"/>
          <p:cNvGrpSpPr/>
          <p:nvPr/>
        </p:nvGrpSpPr>
        <p:grpSpPr>
          <a:xfrm>
            <a:off x="2455752" y="3551611"/>
            <a:ext cx="585470" cy="717042"/>
            <a:chOff x="2075688" y="1563624"/>
            <a:chExt cx="585470" cy="717042"/>
          </a:xfrm>
        </p:grpSpPr>
        <p:sp>
          <p:nvSpPr>
            <p:cNvPr id="56"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57"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58"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sz="880">
                <a:solidFill>
                  <a:prstClr val="black"/>
                </a:solidFill>
              </a:endParaRPr>
            </a:p>
          </p:txBody>
        </p:sp>
        <p:sp>
          <p:nvSpPr>
            <p:cNvPr id="59"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sz="880">
                <a:solidFill>
                  <a:prstClr val="black"/>
                </a:solidFill>
              </a:endParaRPr>
            </a:p>
          </p:txBody>
        </p:sp>
        <p:sp>
          <p:nvSpPr>
            <p:cNvPr id="60"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sz="880">
                <a:solidFill>
                  <a:prstClr val="black"/>
                </a:solidFill>
              </a:endParaRPr>
            </a:p>
          </p:txBody>
        </p:sp>
        <p:sp>
          <p:nvSpPr>
            <p:cNvPr id="61"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sz="880">
                <a:solidFill>
                  <a:prstClr val="black"/>
                </a:solidFill>
              </a:endParaRPr>
            </a:p>
          </p:txBody>
        </p:sp>
        <p:sp>
          <p:nvSpPr>
            <p:cNvPr id="62"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sz="880">
                <a:solidFill>
                  <a:prstClr val="black"/>
                </a:solidFill>
              </a:endParaRPr>
            </a:p>
          </p:txBody>
        </p:sp>
        <p:sp>
          <p:nvSpPr>
            <p:cNvPr id="63"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sz="880">
                <a:solidFill>
                  <a:prstClr val="black"/>
                </a:solidFill>
              </a:endParaRPr>
            </a:p>
          </p:txBody>
        </p:sp>
        <p:sp>
          <p:nvSpPr>
            <p:cNvPr id="64"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sz="880">
                <a:solidFill>
                  <a:prstClr val="black"/>
                </a:solidFill>
              </a:endParaRPr>
            </a:p>
          </p:txBody>
        </p:sp>
      </p:grpSp>
      <p:sp>
        <p:nvSpPr>
          <p:cNvPr id="65" name="object 38"/>
          <p:cNvSpPr txBox="1"/>
          <p:nvPr/>
        </p:nvSpPr>
        <p:spPr>
          <a:xfrm>
            <a:off x="1673179" y="4365008"/>
            <a:ext cx="2008796" cy="813684"/>
          </a:xfrm>
          <a:prstGeom prst="rect">
            <a:avLst/>
          </a:prstGeom>
        </p:spPr>
        <p:txBody>
          <a:bodyPr vert="horz" wrap="square" lIns="0" tIns="13335" rIns="0" bIns="0" rtlCol="0">
            <a:spAutoFit/>
          </a:bodyPr>
          <a:lstStyle/>
          <a:p>
            <a:pPr marR="337185" algn="ctr" defTabSz="1997075">
              <a:spcBef>
                <a:spcPts val="105"/>
              </a:spcBef>
            </a:pPr>
            <a:r>
              <a:rPr lang="en-US" sz="1300" spc="-5" dirty="0" smtClean="0">
                <a:solidFill>
                  <a:srgbClr val="FFFFFF"/>
                </a:solidFill>
                <a:cs typeface="Arial"/>
              </a:rPr>
              <a:t>Azure AD provides MFA, conditional access to enable zero trust architecture</a:t>
            </a:r>
            <a:endParaRPr sz="1300" dirty="0">
              <a:solidFill>
                <a:prstClr val="black"/>
              </a:solidFill>
              <a:cs typeface="Arial"/>
            </a:endParaRPr>
          </a:p>
        </p:txBody>
      </p:sp>
      <p:sp>
        <p:nvSpPr>
          <p:cNvPr id="66" name="object 21"/>
          <p:cNvSpPr/>
          <p:nvPr/>
        </p:nvSpPr>
        <p:spPr>
          <a:xfrm>
            <a:off x="3872456" y="3534276"/>
            <a:ext cx="2030095" cy="2440395"/>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2" name="Group 1"/>
          <p:cNvGrpSpPr/>
          <p:nvPr/>
        </p:nvGrpSpPr>
        <p:grpSpPr>
          <a:xfrm>
            <a:off x="4563305" y="3546277"/>
            <a:ext cx="585470" cy="727709"/>
            <a:chOff x="4597908" y="3661197"/>
            <a:chExt cx="585470" cy="727709"/>
          </a:xfrm>
        </p:grpSpPr>
        <p:sp>
          <p:nvSpPr>
            <p:cNvPr id="67" name="object 22"/>
            <p:cNvSpPr/>
            <p:nvPr/>
          </p:nvSpPr>
          <p:spPr>
            <a:xfrm>
              <a:off x="4682490" y="43889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68" name="object 23"/>
            <p:cNvSpPr/>
            <p:nvPr/>
          </p:nvSpPr>
          <p:spPr>
            <a:xfrm>
              <a:off x="4597908" y="366119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69" name="object 24"/>
            <p:cNvSpPr/>
            <p:nvPr/>
          </p:nvSpPr>
          <p:spPr>
            <a:xfrm>
              <a:off x="4823453" y="3894368"/>
              <a:ext cx="147827" cy="234696"/>
            </a:xfrm>
            <a:prstGeom prst="rect">
              <a:avLst/>
            </a:prstGeom>
            <a:blipFill>
              <a:blip r:embed="rId4" cstate="print"/>
              <a:stretch>
                <a:fillRect/>
              </a:stretch>
            </a:blipFill>
          </p:spPr>
          <p:txBody>
            <a:bodyPr wrap="square" lIns="0" tIns="0" rIns="0" bIns="0" rtlCol="0"/>
            <a:lstStyle/>
            <a:p>
              <a:endParaRPr sz="880">
                <a:solidFill>
                  <a:prstClr val="black"/>
                </a:solidFill>
              </a:endParaRPr>
            </a:p>
          </p:txBody>
        </p:sp>
        <p:sp>
          <p:nvSpPr>
            <p:cNvPr id="70" name="object 25"/>
            <p:cNvSpPr/>
            <p:nvPr/>
          </p:nvSpPr>
          <p:spPr>
            <a:xfrm>
              <a:off x="4681721" y="3751874"/>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sz="880">
                <a:solidFill>
                  <a:prstClr val="black"/>
                </a:solidFill>
              </a:endParaRPr>
            </a:p>
          </p:txBody>
        </p:sp>
      </p:grpSp>
      <p:sp>
        <p:nvSpPr>
          <p:cNvPr id="71" name="object 39"/>
          <p:cNvSpPr txBox="1"/>
          <p:nvPr/>
        </p:nvSpPr>
        <p:spPr>
          <a:xfrm>
            <a:off x="3936569" y="4364513"/>
            <a:ext cx="1846647" cy="813684"/>
          </a:xfrm>
          <a:prstGeom prst="rect">
            <a:avLst/>
          </a:prstGeom>
        </p:spPr>
        <p:txBody>
          <a:bodyPr vert="horz" wrap="square" lIns="0" tIns="13335" rIns="0" bIns="0" rtlCol="0">
            <a:spAutoFit/>
          </a:bodyPr>
          <a:lstStyle/>
          <a:p>
            <a:pPr marR="324485" algn="ctr">
              <a:spcBef>
                <a:spcPts val="105"/>
              </a:spcBef>
              <a:tabLst>
                <a:tab pos="1828800" algn="l"/>
              </a:tabLst>
            </a:pPr>
            <a:r>
              <a:rPr lang="en-US" sz="1300" spc="-5" dirty="0" smtClean="0">
                <a:solidFill>
                  <a:srgbClr val="FFFFFF"/>
                </a:solidFill>
                <a:cs typeface="Arial"/>
              </a:rPr>
              <a:t>Technology rationalization with business process changes</a:t>
            </a:r>
            <a:endParaRPr sz="1300" dirty="0">
              <a:solidFill>
                <a:prstClr val="black"/>
              </a:solidFill>
              <a:cs typeface="Arial"/>
            </a:endParaRPr>
          </a:p>
        </p:txBody>
      </p:sp>
      <p:sp>
        <p:nvSpPr>
          <p:cNvPr id="72" name="object 26"/>
          <p:cNvSpPr/>
          <p:nvPr/>
        </p:nvSpPr>
        <p:spPr>
          <a:xfrm>
            <a:off x="6075595" y="3534275"/>
            <a:ext cx="2030095" cy="244039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80" name="object 40"/>
          <p:cNvSpPr txBox="1"/>
          <p:nvPr/>
        </p:nvSpPr>
        <p:spPr>
          <a:xfrm>
            <a:off x="6258809" y="4358357"/>
            <a:ext cx="1861914" cy="613630"/>
          </a:xfrm>
          <a:prstGeom prst="rect">
            <a:avLst/>
          </a:prstGeom>
        </p:spPr>
        <p:txBody>
          <a:bodyPr vert="horz" wrap="square" lIns="0" tIns="13335" rIns="0" bIns="0" rtlCol="0">
            <a:spAutoFit/>
          </a:bodyPr>
          <a:lstStyle/>
          <a:p>
            <a:pPr marL="53975" marR="370205" algn="ctr" defTabSz="1944688">
              <a:spcBef>
                <a:spcPts val="105"/>
              </a:spcBef>
            </a:pPr>
            <a:r>
              <a:rPr lang="en-US" sz="1300" spc="-5" dirty="0" smtClean="0">
                <a:solidFill>
                  <a:srgbClr val="FFFFFF"/>
                </a:solidFill>
                <a:cs typeface="Arial"/>
              </a:rPr>
              <a:t>Native support for wide range of SaaS products</a:t>
            </a:r>
            <a:endParaRPr sz="1300" dirty="0">
              <a:solidFill>
                <a:prstClr val="black"/>
              </a:solidFill>
              <a:cs typeface="Arial"/>
            </a:endParaRPr>
          </a:p>
        </p:txBody>
      </p:sp>
      <p:sp>
        <p:nvSpPr>
          <p:cNvPr id="81" name="TextBox 80"/>
          <p:cNvSpPr txBox="1"/>
          <p:nvPr/>
        </p:nvSpPr>
        <p:spPr>
          <a:xfrm>
            <a:off x="964091" y="923380"/>
            <a:ext cx="461665" cy="2411891"/>
          </a:xfrm>
          <a:prstGeom prst="rect">
            <a:avLst/>
          </a:prstGeom>
          <a:noFill/>
          <a:ln>
            <a:solidFill>
              <a:srgbClr val="6D2077"/>
            </a:solidFill>
          </a:ln>
        </p:spPr>
        <p:txBody>
          <a:bodyPr vert="vert270" wrap="square" rtlCol="0">
            <a:spAutoFit/>
          </a:bodyPr>
          <a:lstStyle>
            <a:defPPr>
              <a:defRPr lang="en-US"/>
            </a:defPPr>
            <a:lvl1pPr algn="ctr">
              <a:defRPr>
                <a:solidFill>
                  <a:schemeClr val="accent2"/>
                </a:solidFill>
              </a:defRPr>
            </a:lvl1pPr>
          </a:lstStyle>
          <a:p>
            <a:r>
              <a:rPr lang="en-US" dirty="0"/>
              <a:t>Challenge</a:t>
            </a:r>
            <a:endParaRPr lang="en-US" dirty="0"/>
          </a:p>
        </p:txBody>
      </p:sp>
      <p:sp>
        <p:nvSpPr>
          <p:cNvPr id="82" name="TextBox 81"/>
          <p:cNvSpPr txBox="1"/>
          <p:nvPr/>
        </p:nvSpPr>
        <p:spPr>
          <a:xfrm>
            <a:off x="971839" y="3530218"/>
            <a:ext cx="461665" cy="2444452"/>
          </a:xfrm>
          <a:prstGeom prst="rect">
            <a:avLst/>
          </a:prstGeom>
          <a:noFill/>
          <a:ln>
            <a:solidFill>
              <a:srgbClr val="6D2077"/>
            </a:solidFill>
          </a:ln>
        </p:spPr>
        <p:txBody>
          <a:bodyPr vert="vert270" wrap="square" rtlCol="0">
            <a:spAutoFit/>
          </a:bodyPr>
          <a:lstStyle/>
          <a:p>
            <a:pPr algn="ctr"/>
            <a:r>
              <a:rPr lang="en-US" dirty="0">
                <a:solidFill>
                  <a:schemeClr val="accent2"/>
                </a:solidFill>
              </a:rPr>
              <a:t>Resolution</a:t>
            </a:r>
            <a:endParaRPr lang="en-US" dirty="0"/>
          </a:p>
        </p:txBody>
      </p:sp>
      <p:sp>
        <p:nvSpPr>
          <p:cNvPr id="83" name="object 34"/>
          <p:cNvSpPr/>
          <p:nvPr/>
        </p:nvSpPr>
        <p:spPr>
          <a:xfrm>
            <a:off x="8273376" y="3530218"/>
            <a:ext cx="2030095" cy="2444452"/>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10" name="Group 9"/>
          <p:cNvGrpSpPr/>
          <p:nvPr/>
        </p:nvGrpSpPr>
        <p:grpSpPr>
          <a:xfrm>
            <a:off x="9017088" y="3539125"/>
            <a:ext cx="585470" cy="727710"/>
            <a:chOff x="9017088" y="3673473"/>
            <a:chExt cx="585470" cy="727710"/>
          </a:xfrm>
        </p:grpSpPr>
        <p:sp>
          <p:nvSpPr>
            <p:cNvPr id="84" name="object 35"/>
            <p:cNvSpPr/>
            <p:nvPr/>
          </p:nvSpPr>
          <p:spPr>
            <a:xfrm>
              <a:off x="9080335" y="440118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85" name="object 36"/>
            <p:cNvSpPr/>
            <p:nvPr/>
          </p:nvSpPr>
          <p:spPr>
            <a:xfrm>
              <a:off x="9017088" y="3673473"/>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86" name="object 37"/>
            <p:cNvSpPr/>
            <p:nvPr/>
          </p:nvSpPr>
          <p:spPr>
            <a:xfrm>
              <a:off x="9122247" y="3772533"/>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sz="880">
                <a:solidFill>
                  <a:prstClr val="black"/>
                </a:solidFill>
              </a:endParaRPr>
            </a:p>
          </p:txBody>
        </p:sp>
      </p:grpSp>
      <p:sp>
        <p:nvSpPr>
          <p:cNvPr id="87" name="object 41"/>
          <p:cNvSpPr txBox="1"/>
          <p:nvPr/>
        </p:nvSpPr>
        <p:spPr>
          <a:xfrm>
            <a:off x="8403503" y="4359245"/>
            <a:ext cx="1812639" cy="813684"/>
          </a:xfrm>
          <a:prstGeom prst="rect">
            <a:avLst/>
          </a:prstGeom>
        </p:spPr>
        <p:txBody>
          <a:bodyPr vert="horz" wrap="square" lIns="0" tIns="13335" rIns="0" bIns="0" rtlCol="0">
            <a:spAutoFit/>
          </a:bodyPr>
          <a:lstStyle/>
          <a:p>
            <a:pPr marL="90805" marR="85090" algn="ctr">
              <a:spcBef>
                <a:spcPts val="5"/>
              </a:spcBef>
            </a:pPr>
            <a:r>
              <a:rPr lang="en-US" sz="1300" spc="-5" dirty="0" smtClean="0">
                <a:solidFill>
                  <a:srgbClr val="FFFFFF"/>
                </a:solidFill>
                <a:cs typeface="Arial"/>
              </a:rPr>
              <a:t>Strong threat intelligence combined with continuous feature rollout</a:t>
            </a:r>
            <a:endParaRPr sz="1300" dirty="0">
              <a:solidFill>
                <a:prstClr val="black"/>
              </a:solidFill>
              <a:cs typeface="Arial"/>
            </a:endParaRPr>
          </a:p>
        </p:txBody>
      </p:sp>
      <p:grpSp>
        <p:nvGrpSpPr>
          <p:cNvPr id="9" name="Group 8"/>
          <p:cNvGrpSpPr/>
          <p:nvPr/>
        </p:nvGrpSpPr>
        <p:grpSpPr>
          <a:xfrm>
            <a:off x="6738662" y="3553048"/>
            <a:ext cx="585470" cy="727709"/>
            <a:chOff x="6767492" y="3677532"/>
            <a:chExt cx="585470" cy="727709"/>
          </a:xfrm>
        </p:grpSpPr>
        <p:sp>
          <p:nvSpPr>
            <p:cNvPr id="73" name="object 27"/>
            <p:cNvSpPr/>
            <p:nvPr/>
          </p:nvSpPr>
          <p:spPr>
            <a:xfrm>
              <a:off x="6815497" y="440524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74" name="object 28"/>
            <p:cNvSpPr/>
            <p:nvPr/>
          </p:nvSpPr>
          <p:spPr>
            <a:xfrm>
              <a:off x="6767492" y="367753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75" name="object 29"/>
            <p:cNvSpPr/>
            <p:nvPr/>
          </p:nvSpPr>
          <p:spPr>
            <a:xfrm>
              <a:off x="6886364" y="4002143"/>
              <a:ext cx="65531" cy="114300"/>
            </a:xfrm>
            <a:prstGeom prst="rect">
              <a:avLst/>
            </a:prstGeom>
            <a:blipFill>
              <a:blip r:embed="rId5" cstate="print"/>
              <a:stretch>
                <a:fillRect/>
              </a:stretch>
            </a:blipFill>
          </p:spPr>
          <p:txBody>
            <a:bodyPr wrap="square" lIns="0" tIns="0" rIns="0" bIns="0" rtlCol="0"/>
            <a:lstStyle/>
            <a:p>
              <a:endParaRPr sz="880">
                <a:solidFill>
                  <a:prstClr val="black"/>
                </a:solidFill>
              </a:endParaRPr>
            </a:p>
          </p:txBody>
        </p:sp>
        <p:sp>
          <p:nvSpPr>
            <p:cNvPr id="76" name="object 30"/>
            <p:cNvSpPr/>
            <p:nvPr/>
          </p:nvSpPr>
          <p:spPr>
            <a:xfrm>
              <a:off x="6976280" y="4000619"/>
              <a:ext cx="65531" cy="115824"/>
            </a:xfrm>
            <a:prstGeom prst="rect">
              <a:avLst/>
            </a:prstGeom>
            <a:blipFill>
              <a:blip r:embed="rId6" cstate="print"/>
              <a:stretch>
                <a:fillRect/>
              </a:stretch>
            </a:blipFill>
          </p:spPr>
          <p:txBody>
            <a:bodyPr wrap="square" lIns="0" tIns="0" rIns="0" bIns="0" rtlCol="0"/>
            <a:lstStyle/>
            <a:p>
              <a:endParaRPr sz="880">
                <a:solidFill>
                  <a:prstClr val="black"/>
                </a:solidFill>
              </a:endParaRPr>
            </a:p>
          </p:txBody>
        </p:sp>
        <p:sp>
          <p:nvSpPr>
            <p:cNvPr id="77" name="object 31"/>
            <p:cNvSpPr/>
            <p:nvPr/>
          </p:nvSpPr>
          <p:spPr>
            <a:xfrm>
              <a:off x="7064671" y="3979284"/>
              <a:ext cx="65531" cy="137160"/>
            </a:xfrm>
            <a:prstGeom prst="rect">
              <a:avLst/>
            </a:prstGeom>
            <a:blipFill>
              <a:blip r:embed="rId7" cstate="print"/>
              <a:stretch>
                <a:fillRect/>
              </a:stretch>
            </a:blipFill>
          </p:spPr>
          <p:txBody>
            <a:bodyPr wrap="square" lIns="0" tIns="0" rIns="0" bIns="0" rtlCol="0"/>
            <a:lstStyle/>
            <a:p>
              <a:endParaRPr sz="880">
                <a:solidFill>
                  <a:prstClr val="black"/>
                </a:solidFill>
              </a:endParaRPr>
            </a:p>
          </p:txBody>
        </p:sp>
        <p:sp>
          <p:nvSpPr>
            <p:cNvPr id="78" name="object 32"/>
            <p:cNvSpPr/>
            <p:nvPr/>
          </p:nvSpPr>
          <p:spPr>
            <a:xfrm>
              <a:off x="7154588" y="3898512"/>
              <a:ext cx="64008" cy="217932"/>
            </a:xfrm>
            <a:prstGeom prst="rect">
              <a:avLst/>
            </a:prstGeom>
            <a:blipFill>
              <a:blip r:embed="rId8" cstate="print"/>
              <a:stretch>
                <a:fillRect/>
              </a:stretch>
            </a:blipFill>
          </p:spPr>
          <p:txBody>
            <a:bodyPr wrap="square" lIns="0" tIns="0" rIns="0" bIns="0" rtlCol="0"/>
            <a:lstStyle/>
            <a:p>
              <a:endParaRPr sz="880">
                <a:solidFill>
                  <a:prstClr val="black"/>
                </a:solidFill>
              </a:endParaRPr>
            </a:p>
          </p:txBody>
        </p:sp>
        <p:sp>
          <p:nvSpPr>
            <p:cNvPr id="79" name="object 33"/>
            <p:cNvSpPr/>
            <p:nvPr/>
          </p:nvSpPr>
          <p:spPr>
            <a:xfrm>
              <a:off x="6860458" y="3794880"/>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sz="880">
                <a:solidFill>
                  <a:prstClr val="black"/>
                </a:solidFill>
              </a:endParaRPr>
            </a:p>
          </p:txBody>
        </p:sp>
      </p:grpSp>
      <p:sp>
        <p:nvSpPr>
          <p:cNvPr id="44" name="Title 43"/>
          <p:cNvSpPr>
            <a:spLocks noGrp="1"/>
          </p:cNvSpPr>
          <p:nvPr>
            <p:ph type="title"/>
          </p:nvPr>
        </p:nvSpPr>
        <p:spPr/>
        <p:txBody>
          <a:bodyPr/>
          <a:lstStyle/>
          <a:p>
            <a:r>
              <a:rPr lang="en-US" dirty="0" smtClean="0"/>
              <a:t>Identity and Access Management Challenges</a:t>
            </a:r>
            <a:endParaRPr lang="en-US" dirty="0"/>
          </a:p>
        </p:txBody>
      </p:sp>
      <p:sp>
        <p:nvSpPr>
          <p:cNvPr id="45" name="Text Placeholder 44"/>
          <p:cNvSpPr>
            <a:spLocks noGrp="1"/>
          </p:cNvSpPr>
          <p:nvPr>
            <p:ph type="body" sz="quarter" idx="12"/>
          </p:nvPr>
        </p:nvSpPr>
        <p:spPr/>
        <p:txBody>
          <a:bodyPr/>
          <a:lstStyle/>
          <a:p>
            <a:r>
              <a:rPr lang="en-US" dirty="0" smtClean="0"/>
              <a:t>Our perspective</a:t>
            </a:r>
            <a:endParaRPr lang="en-US" dirty="0"/>
          </a:p>
        </p:txBody>
      </p:sp>
    </p:spTree>
    <p:extLst>
      <p:ext uri="{BB962C8B-B14F-4D97-AF65-F5344CB8AC3E}">
        <p14:creationId xmlns:p14="http://schemas.microsoft.com/office/powerpoint/2010/main" val="2153538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673178" y="923382"/>
            <a:ext cx="2030095" cy="230825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3"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solidFill>
                <a:prstClr val="black"/>
              </a:solidFill>
            </a:endParaRPr>
          </a:p>
        </p:txBody>
      </p:sp>
      <p:sp>
        <p:nvSpPr>
          <p:cNvPr id="4" name="object 4"/>
          <p:cNvSpPr txBox="1"/>
          <p:nvPr/>
        </p:nvSpPr>
        <p:spPr>
          <a:xfrm>
            <a:off x="1780032" y="6272690"/>
            <a:ext cx="8422005" cy="374461"/>
          </a:xfrm>
          <a:prstGeom prst="rect">
            <a:avLst/>
          </a:prstGeom>
        </p:spPr>
        <p:txBody>
          <a:bodyPr vert="horz" wrap="square" lIns="0" tIns="0" rIns="0" bIns="0" rtlCol="0">
            <a:spAutoFit/>
          </a:bodyPr>
          <a:lstStyle/>
          <a:p>
            <a:pPr>
              <a:lnSpc>
                <a:spcPts val="665"/>
              </a:lnSpc>
            </a:pPr>
            <a:r>
              <a:rPr sz="600" dirty="0">
                <a:solidFill>
                  <a:srgbClr val="A7A8A7"/>
                </a:solidFill>
                <a:latin typeface="Arial"/>
                <a:cs typeface="Arial"/>
              </a:rPr>
              <a:t>© </a:t>
            </a:r>
            <a:r>
              <a:rPr sz="600" spc="-5" dirty="0">
                <a:solidFill>
                  <a:srgbClr val="A7A8A7"/>
                </a:solidFill>
                <a:latin typeface="Arial"/>
                <a:cs typeface="Arial"/>
              </a:rPr>
              <a:t>2019 KPMG </a:t>
            </a:r>
            <a:r>
              <a:rPr sz="600" dirty="0">
                <a:solidFill>
                  <a:srgbClr val="A7A8A7"/>
                </a:solidFill>
                <a:latin typeface="Arial"/>
                <a:cs typeface="Arial"/>
              </a:rPr>
              <a:t>International Cooperative </a:t>
            </a:r>
            <a:r>
              <a:rPr sz="600" spc="-5" dirty="0">
                <a:solidFill>
                  <a:srgbClr val="A7A8A7"/>
                </a:solidFill>
                <a:latin typeface="Arial"/>
                <a:cs typeface="Arial"/>
              </a:rPr>
              <a:t>(“KPMG </a:t>
            </a:r>
            <a:r>
              <a:rPr sz="600" dirty="0">
                <a:solidFill>
                  <a:srgbClr val="A7A8A7"/>
                </a:solidFill>
                <a:latin typeface="Arial"/>
                <a:cs typeface="Arial"/>
              </a:rPr>
              <a:t>International”), </a:t>
            </a:r>
            <a:r>
              <a:rPr sz="600" spc="-5" dirty="0">
                <a:solidFill>
                  <a:srgbClr val="A7A8A7"/>
                </a:solidFill>
                <a:latin typeface="Arial"/>
                <a:cs typeface="Arial"/>
              </a:rPr>
              <a:t>a Swiss </a:t>
            </a:r>
            <a:r>
              <a:rPr sz="600" dirty="0">
                <a:solidFill>
                  <a:srgbClr val="A7A8A7"/>
                </a:solidFill>
                <a:latin typeface="Arial"/>
                <a:cs typeface="Arial"/>
              </a:rPr>
              <a:t>entity. </a:t>
            </a:r>
            <a:r>
              <a:rPr sz="600" spc="-5" dirty="0">
                <a:solidFill>
                  <a:srgbClr val="A7A8A7"/>
                </a:solidFill>
                <a:latin typeface="Arial"/>
                <a:cs typeface="Arial"/>
              </a:rPr>
              <a:t>Member firms </a:t>
            </a:r>
            <a:r>
              <a:rPr sz="600" dirty="0">
                <a:solidFill>
                  <a:srgbClr val="A7A8A7"/>
                </a:solidFill>
                <a:latin typeface="Arial"/>
                <a:cs typeface="Arial"/>
              </a:rPr>
              <a:t>of the </a:t>
            </a:r>
            <a:r>
              <a:rPr sz="600" spc="-5" dirty="0">
                <a:solidFill>
                  <a:srgbClr val="A7A8A7"/>
                </a:solidFill>
                <a:latin typeface="Arial"/>
                <a:cs typeface="Arial"/>
              </a:rPr>
              <a:t>KPMG network </a:t>
            </a:r>
            <a:r>
              <a:rPr sz="600" dirty="0">
                <a:solidFill>
                  <a:srgbClr val="A7A8A7"/>
                </a:solidFill>
                <a:latin typeface="Arial"/>
                <a:cs typeface="Arial"/>
              </a:rPr>
              <a:t>of independent </a:t>
            </a:r>
            <a:r>
              <a:rPr sz="600" spc="-5" dirty="0">
                <a:solidFill>
                  <a:srgbClr val="A7A8A7"/>
                </a:solidFill>
                <a:latin typeface="Arial"/>
                <a:cs typeface="Arial"/>
              </a:rPr>
              <a:t>firms are </a:t>
            </a:r>
            <a:r>
              <a:rPr sz="600" dirty="0">
                <a:solidFill>
                  <a:srgbClr val="A7A8A7"/>
                </a:solidFill>
                <a:latin typeface="Arial"/>
                <a:cs typeface="Arial"/>
              </a:rPr>
              <a:t>affiliated </a:t>
            </a:r>
            <a:r>
              <a:rPr sz="600" spc="-5" dirty="0">
                <a:solidFill>
                  <a:srgbClr val="A7A8A7"/>
                </a:solidFill>
                <a:latin typeface="Arial"/>
                <a:cs typeface="Arial"/>
              </a:rPr>
              <a:t>with KPMG </a:t>
            </a:r>
            <a:r>
              <a:rPr sz="600" dirty="0">
                <a:solidFill>
                  <a:srgbClr val="A7A8A7"/>
                </a:solidFill>
                <a:latin typeface="Arial"/>
                <a:cs typeface="Arial"/>
              </a:rPr>
              <a:t>International. </a:t>
            </a:r>
            <a:r>
              <a:rPr sz="600" spc="-5" dirty="0">
                <a:solidFill>
                  <a:srgbClr val="A7A8A7"/>
                </a:solidFill>
                <a:latin typeface="Arial"/>
                <a:cs typeface="Arial"/>
              </a:rPr>
              <a:t>KPMG </a:t>
            </a:r>
            <a:r>
              <a:rPr sz="600" dirty="0">
                <a:solidFill>
                  <a:srgbClr val="A7A8A7"/>
                </a:solidFill>
                <a:latin typeface="Arial"/>
                <a:cs typeface="Arial"/>
              </a:rPr>
              <a:t>International provides </a:t>
            </a:r>
            <a:r>
              <a:rPr sz="600" spc="-5" dirty="0">
                <a:solidFill>
                  <a:srgbClr val="A7A8A7"/>
                </a:solidFill>
                <a:latin typeface="Arial"/>
                <a:cs typeface="Arial"/>
              </a:rPr>
              <a:t>no </a:t>
            </a:r>
            <a:r>
              <a:rPr sz="600" dirty="0">
                <a:solidFill>
                  <a:srgbClr val="A7A8A7"/>
                </a:solidFill>
                <a:latin typeface="Arial"/>
                <a:cs typeface="Arial"/>
              </a:rPr>
              <a:t>client services. </a:t>
            </a:r>
            <a:r>
              <a:rPr sz="600" spc="-5" dirty="0">
                <a:solidFill>
                  <a:srgbClr val="A7A8A7"/>
                </a:solidFill>
                <a:latin typeface="Arial"/>
                <a:cs typeface="Arial"/>
              </a:rPr>
              <a:t>No </a:t>
            </a:r>
            <a:r>
              <a:rPr sz="600" spc="-10" dirty="0">
                <a:solidFill>
                  <a:srgbClr val="A7A8A7"/>
                </a:solidFill>
                <a:latin typeface="Arial"/>
                <a:cs typeface="Arial"/>
              </a:rPr>
              <a:t>member </a:t>
            </a:r>
            <a:r>
              <a:rPr sz="600" dirty="0">
                <a:solidFill>
                  <a:srgbClr val="A7A8A7"/>
                </a:solidFill>
                <a:latin typeface="Arial"/>
                <a:cs typeface="Arial"/>
              </a:rPr>
              <a:t>firm </a:t>
            </a:r>
            <a:r>
              <a:rPr sz="600" spc="-5" dirty="0">
                <a:solidFill>
                  <a:srgbClr val="A7A8A7"/>
                </a:solidFill>
                <a:latin typeface="Arial"/>
                <a:cs typeface="Arial"/>
              </a:rPr>
              <a:t>has</a:t>
            </a:r>
            <a:r>
              <a:rPr sz="600" spc="-35" dirty="0">
                <a:solidFill>
                  <a:srgbClr val="A7A8A7"/>
                </a:solidFill>
                <a:latin typeface="Arial"/>
                <a:cs typeface="Arial"/>
              </a:rPr>
              <a:t> </a:t>
            </a:r>
            <a:r>
              <a:rPr sz="600" spc="-5" dirty="0">
                <a:solidFill>
                  <a:srgbClr val="A7A8A7"/>
                </a:solidFill>
                <a:latin typeface="Arial"/>
                <a:cs typeface="Arial"/>
              </a:rPr>
              <a:t>any</a:t>
            </a:r>
            <a:endParaRPr sz="600" dirty="0">
              <a:solidFill>
                <a:prstClr val="black"/>
              </a:solidFill>
              <a:latin typeface="Arial"/>
              <a:cs typeface="Arial"/>
            </a:endParaRPr>
          </a:p>
          <a:p>
            <a:r>
              <a:rPr sz="600" dirty="0">
                <a:solidFill>
                  <a:srgbClr val="A7A8A7"/>
                </a:solidFill>
                <a:latin typeface="Arial"/>
                <a:cs typeface="Arial"/>
              </a:rPr>
              <a:t>authority to obligate or bind </a:t>
            </a:r>
            <a:r>
              <a:rPr sz="600" spc="-5" dirty="0">
                <a:solidFill>
                  <a:srgbClr val="A7A8A7"/>
                </a:solidFill>
                <a:latin typeface="Arial"/>
                <a:cs typeface="Arial"/>
              </a:rPr>
              <a:t>KPMG </a:t>
            </a:r>
            <a:r>
              <a:rPr sz="600" dirty="0">
                <a:solidFill>
                  <a:srgbClr val="A7A8A7"/>
                </a:solidFill>
                <a:latin typeface="Arial"/>
                <a:cs typeface="Arial"/>
              </a:rPr>
              <a:t>International or </a:t>
            </a:r>
            <a:r>
              <a:rPr sz="600" spc="-5" dirty="0">
                <a:solidFill>
                  <a:srgbClr val="A7A8A7"/>
                </a:solidFill>
                <a:latin typeface="Arial"/>
                <a:cs typeface="Arial"/>
              </a:rPr>
              <a:t>any </a:t>
            </a:r>
            <a:r>
              <a:rPr sz="600" dirty="0">
                <a:solidFill>
                  <a:srgbClr val="A7A8A7"/>
                </a:solidFill>
                <a:latin typeface="Arial"/>
                <a:cs typeface="Arial"/>
              </a:rPr>
              <a:t>other </a:t>
            </a:r>
            <a:r>
              <a:rPr sz="600" spc="-10" dirty="0">
                <a:solidFill>
                  <a:srgbClr val="A7A8A7"/>
                </a:solidFill>
                <a:latin typeface="Arial"/>
                <a:cs typeface="Arial"/>
              </a:rPr>
              <a:t>member </a:t>
            </a:r>
            <a:r>
              <a:rPr sz="600" dirty="0">
                <a:solidFill>
                  <a:srgbClr val="A7A8A7"/>
                </a:solidFill>
                <a:latin typeface="Arial"/>
                <a:cs typeface="Arial"/>
              </a:rPr>
              <a:t>firm third parties, </a:t>
            </a:r>
            <a:r>
              <a:rPr sz="600" spc="-5" dirty="0">
                <a:solidFill>
                  <a:srgbClr val="A7A8A7"/>
                </a:solidFill>
                <a:latin typeface="Arial"/>
                <a:cs typeface="Arial"/>
              </a:rPr>
              <a:t>nor does KPMG </a:t>
            </a:r>
            <a:r>
              <a:rPr sz="600" dirty="0">
                <a:solidFill>
                  <a:srgbClr val="A7A8A7"/>
                </a:solidFill>
                <a:latin typeface="Arial"/>
                <a:cs typeface="Arial"/>
              </a:rPr>
              <a:t>International </a:t>
            </a:r>
            <a:r>
              <a:rPr sz="600" spc="-5" dirty="0">
                <a:solidFill>
                  <a:srgbClr val="A7A8A7"/>
                </a:solidFill>
                <a:latin typeface="Arial"/>
                <a:cs typeface="Arial"/>
              </a:rPr>
              <a:t>have any </a:t>
            </a:r>
            <a:r>
              <a:rPr sz="600" dirty="0">
                <a:solidFill>
                  <a:srgbClr val="A7A8A7"/>
                </a:solidFill>
                <a:latin typeface="Arial"/>
                <a:cs typeface="Arial"/>
              </a:rPr>
              <a:t>such authority to obligate or bind </a:t>
            </a:r>
            <a:r>
              <a:rPr sz="600" spc="-5" dirty="0">
                <a:solidFill>
                  <a:srgbClr val="A7A8A7"/>
                </a:solidFill>
                <a:latin typeface="Arial"/>
                <a:cs typeface="Arial"/>
              </a:rPr>
              <a:t>any </a:t>
            </a:r>
            <a:r>
              <a:rPr sz="600" spc="-10" dirty="0">
                <a:solidFill>
                  <a:srgbClr val="A7A8A7"/>
                </a:solidFill>
                <a:latin typeface="Arial"/>
                <a:cs typeface="Arial"/>
              </a:rPr>
              <a:t>member </a:t>
            </a:r>
            <a:r>
              <a:rPr sz="600" spc="-5" dirty="0">
                <a:solidFill>
                  <a:srgbClr val="A7A8A7"/>
                </a:solidFill>
                <a:latin typeface="Arial"/>
                <a:cs typeface="Arial"/>
              </a:rPr>
              <a:t>firm. </a:t>
            </a:r>
            <a:r>
              <a:rPr sz="600" dirty="0">
                <a:solidFill>
                  <a:srgbClr val="A7A8A7"/>
                </a:solidFill>
                <a:latin typeface="Arial"/>
                <a:cs typeface="Arial"/>
              </a:rPr>
              <a:t>All rights</a:t>
            </a:r>
            <a:r>
              <a:rPr sz="600" spc="-65" dirty="0">
                <a:solidFill>
                  <a:srgbClr val="A7A8A7"/>
                </a:solidFill>
                <a:latin typeface="Arial"/>
                <a:cs typeface="Arial"/>
              </a:rPr>
              <a:t> </a:t>
            </a:r>
            <a:r>
              <a:rPr sz="600" dirty="0">
                <a:solidFill>
                  <a:srgbClr val="A7A8A7"/>
                </a:solidFill>
                <a:latin typeface="Arial"/>
                <a:cs typeface="Arial"/>
              </a:rPr>
              <a:t>reserved.</a:t>
            </a:r>
            <a:endParaRPr sz="600" dirty="0">
              <a:solidFill>
                <a:prstClr val="black"/>
              </a:solidFill>
              <a:latin typeface="Arial"/>
              <a:cs typeface="Arial"/>
            </a:endParaRPr>
          </a:p>
          <a:p>
            <a:endParaRPr sz="600" dirty="0">
              <a:solidFill>
                <a:prstClr val="black"/>
              </a:solidFill>
              <a:latin typeface="Times New Roman"/>
              <a:cs typeface="Times New Roman"/>
            </a:endParaRPr>
          </a:p>
          <a:p>
            <a:pPr>
              <a:spcBef>
                <a:spcPts val="40"/>
              </a:spcBef>
            </a:pPr>
            <a:endParaRPr sz="650" dirty="0">
              <a:solidFill>
                <a:prstClr val="black"/>
              </a:solidFill>
              <a:latin typeface="Times New Roman"/>
              <a:cs typeface="Times New Roman"/>
            </a:endParaRPr>
          </a:p>
        </p:txBody>
      </p:sp>
      <p:grpSp>
        <p:nvGrpSpPr>
          <p:cNvPr id="54" name="Group 53"/>
          <p:cNvGrpSpPr/>
          <p:nvPr/>
        </p:nvGrpSpPr>
        <p:grpSpPr>
          <a:xfrm>
            <a:off x="2386411" y="1066638"/>
            <a:ext cx="585470" cy="717042"/>
            <a:chOff x="2075688" y="1563624"/>
            <a:chExt cx="585470" cy="717042"/>
          </a:xfrm>
        </p:grpSpPr>
        <p:sp>
          <p:nvSpPr>
            <p:cNvPr id="12"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solidFill>
                  <a:prstClr val="black"/>
                </a:solidFill>
              </a:endParaRPr>
            </a:p>
          </p:txBody>
        </p:sp>
        <p:sp>
          <p:nvSpPr>
            <p:cNvPr id="13"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14"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a:solidFill>
                  <a:prstClr val="black"/>
                </a:solidFill>
              </a:endParaRPr>
            </a:p>
          </p:txBody>
        </p:sp>
        <p:sp>
          <p:nvSpPr>
            <p:cNvPr id="20"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a:solidFill>
                  <a:prstClr val="black"/>
                </a:solidFill>
              </a:endParaRPr>
            </a:p>
          </p:txBody>
        </p:sp>
      </p:grpSp>
      <p:sp>
        <p:nvSpPr>
          <p:cNvPr id="21" name="object 21"/>
          <p:cNvSpPr/>
          <p:nvPr/>
        </p:nvSpPr>
        <p:spPr>
          <a:xfrm>
            <a:off x="3870959" y="923382"/>
            <a:ext cx="2030095" cy="2308253"/>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22" name="object 22"/>
          <p:cNvSpPr/>
          <p:nvPr/>
        </p:nvSpPr>
        <p:spPr>
          <a:xfrm>
            <a:off x="4682490" y="178063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3" name="object 23"/>
          <p:cNvSpPr/>
          <p:nvPr/>
        </p:nvSpPr>
        <p:spPr>
          <a:xfrm>
            <a:off x="4597908" y="105292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4" name="object 24"/>
          <p:cNvSpPr/>
          <p:nvPr/>
        </p:nvSpPr>
        <p:spPr>
          <a:xfrm>
            <a:off x="4823453" y="1286093"/>
            <a:ext cx="147827" cy="23469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4681721" y="1143599"/>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a:solidFill>
                <a:prstClr val="black"/>
              </a:solidFill>
            </a:endParaRPr>
          </a:p>
        </p:txBody>
      </p:sp>
      <p:sp>
        <p:nvSpPr>
          <p:cNvPr id="26" name="object 26"/>
          <p:cNvSpPr/>
          <p:nvPr/>
        </p:nvSpPr>
        <p:spPr>
          <a:xfrm>
            <a:off x="6075595" y="923382"/>
            <a:ext cx="2030095" cy="23082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27" name="object 27"/>
          <p:cNvSpPr/>
          <p:nvPr/>
        </p:nvSpPr>
        <p:spPr>
          <a:xfrm>
            <a:off x="6815497"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8" name="object 28"/>
          <p:cNvSpPr/>
          <p:nvPr/>
        </p:nvSpPr>
        <p:spPr>
          <a:xfrm>
            <a:off x="6767492" y="1066638"/>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9" name="object 29"/>
          <p:cNvSpPr/>
          <p:nvPr/>
        </p:nvSpPr>
        <p:spPr>
          <a:xfrm>
            <a:off x="6886364" y="1391249"/>
            <a:ext cx="65531" cy="1143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6976280" y="1389725"/>
            <a:ext cx="65531" cy="115824"/>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1" name="object 31"/>
          <p:cNvSpPr/>
          <p:nvPr/>
        </p:nvSpPr>
        <p:spPr>
          <a:xfrm>
            <a:off x="7064671" y="1368390"/>
            <a:ext cx="65531" cy="13716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7154588" y="1287618"/>
            <a:ext cx="64008" cy="21793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6860458" y="1183986"/>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a:solidFill>
                <a:prstClr val="black"/>
              </a:solidFill>
            </a:endParaRPr>
          </a:p>
        </p:txBody>
      </p:sp>
      <p:sp>
        <p:nvSpPr>
          <p:cNvPr id="34" name="object 34"/>
          <p:cNvSpPr/>
          <p:nvPr/>
        </p:nvSpPr>
        <p:spPr>
          <a:xfrm>
            <a:off x="8273376" y="923382"/>
            <a:ext cx="2030095" cy="229301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35" name="object 35"/>
          <p:cNvSpPr/>
          <p:nvPr/>
        </p:nvSpPr>
        <p:spPr>
          <a:xfrm>
            <a:off x="9080335"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36" name="object 36"/>
          <p:cNvSpPr/>
          <p:nvPr/>
        </p:nvSpPr>
        <p:spPr>
          <a:xfrm>
            <a:off x="9017088" y="106663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37" name="object 37"/>
          <p:cNvSpPr/>
          <p:nvPr/>
        </p:nvSpPr>
        <p:spPr>
          <a:xfrm>
            <a:off x="9122247" y="1165697"/>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a:solidFill>
                <a:prstClr val="black"/>
              </a:solidFill>
            </a:endParaRPr>
          </a:p>
        </p:txBody>
      </p:sp>
      <p:sp>
        <p:nvSpPr>
          <p:cNvPr id="38" name="object 38"/>
          <p:cNvSpPr txBox="1"/>
          <p:nvPr/>
        </p:nvSpPr>
        <p:spPr>
          <a:xfrm>
            <a:off x="1718208" y="1929873"/>
            <a:ext cx="1940034" cy="875240"/>
          </a:xfrm>
          <a:prstGeom prst="rect">
            <a:avLst/>
          </a:prstGeom>
        </p:spPr>
        <p:txBody>
          <a:bodyPr vert="horz" wrap="square" lIns="0" tIns="13335" rIns="0" bIns="0" rtlCol="0">
            <a:spAutoFit/>
          </a:bodyPr>
          <a:lstStyle/>
          <a:p>
            <a:pPr marL="73660" marR="170815" algn="ctr">
              <a:spcBef>
                <a:spcPts val="905"/>
              </a:spcBef>
            </a:pPr>
            <a:r>
              <a:rPr lang="en-US" sz="1400" b="1" spc="-5" dirty="0" smtClean="0">
                <a:solidFill>
                  <a:srgbClr val="FFFFFF"/>
                </a:solidFill>
                <a:cs typeface="Arial"/>
              </a:rPr>
              <a:t>Large </a:t>
            </a:r>
            <a:r>
              <a:rPr lang="en-US" sz="1400" b="1" spc="-5" dirty="0" smtClean="0">
                <a:solidFill>
                  <a:srgbClr val="FFFFFF"/>
                </a:solidFill>
                <a:cs typeface="Arial"/>
              </a:rPr>
              <a:t>capital expense for infrastructure and operations</a:t>
            </a:r>
          </a:p>
        </p:txBody>
      </p:sp>
      <p:sp>
        <p:nvSpPr>
          <p:cNvPr id="39" name="object 39"/>
          <p:cNvSpPr txBox="1"/>
          <p:nvPr/>
        </p:nvSpPr>
        <p:spPr>
          <a:xfrm>
            <a:off x="3870960" y="1891129"/>
            <a:ext cx="1908404" cy="659796"/>
          </a:xfrm>
          <a:prstGeom prst="rect">
            <a:avLst/>
          </a:prstGeom>
        </p:spPr>
        <p:txBody>
          <a:bodyPr vert="horz" wrap="square" lIns="0" tIns="13335" rIns="0" bIns="0" rtlCol="0">
            <a:spAutoFit/>
          </a:bodyPr>
          <a:lstStyle/>
          <a:p>
            <a:pPr marR="324485" algn="ctr">
              <a:spcBef>
                <a:spcPts val="105"/>
              </a:spcBef>
              <a:tabLst>
                <a:tab pos="1828800" algn="l"/>
              </a:tabLst>
            </a:pPr>
            <a:r>
              <a:rPr lang="en-US" sz="1400" b="1" spc="-5" dirty="0" smtClean="0">
                <a:solidFill>
                  <a:srgbClr val="FFFFFF"/>
                </a:solidFill>
                <a:latin typeface="Arial"/>
                <a:cs typeface="Arial"/>
              </a:rPr>
              <a:t>Increasing Operational complexity</a:t>
            </a:r>
            <a:endParaRPr sz="1400" dirty="0">
              <a:solidFill>
                <a:prstClr val="black"/>
              </a:solidFill>
              <a:latin typeface="Arial"/>
              <a:cs typeface="Arial"/>
            </a:endParaRPr>
          </a:p>
        </p:txBody>
      </p:sp>
      <p:sp>
        <p:nvSpPr>
          <p:cNvPr id="40" name="object 40"/>
          <p:cNvSpPr txBox="1"/>
          <p:nvPr/>
        </p:nvSpPr>
        <p:spPr>
          <a:xfrm>
            <a:off x="6154622" y="1892041"/>
            <a:ext cx="1861915" cy="659796"/>
          </a:xfrm>
          <a:prstGeom prst="rect">
            <a:avLst/>
          </a:prstGeom>
        </p:spPr>
        <p:txBody>
          <a:bodyPr vert="horz" wrap="square" lIns="0" tIns="13335" rIns="0" bIns="0" rtlCol="0">
            <a:spAutoFit/>
          </a:bodyPr>
          <a:lstStyle/>
          <a:p>
            <a:pPr marL="53975" marR="370205" algn="ctr" defTabSz="1944688">
              <a:spcBef>
                <a:spcPts val="105"/>
              </a:spcBef>
            </a:pPr>
            <a:r>
              <a:rPr lang="en-US" sz="1400" b="1" spc="-5" dirty="0" smtClean="0">
                <a:solidFill>
                  <a:srgbClr val="FFFFFF"/>
                </a:solidFill>
                <a:latin typeface="Arial"/>
                <a:cs typeface="Arial"/>
              </a:rPr>
              <a:t>Skill Shortage and Staff </a:t>
            </a:r>
            <a:r>
              <a:rPr lang="en-US" sz="1400" b="1" spc="-5" dirty="0" smtClean="0">
                <a:solidFill>
                  <a:srgbClr val="FFFFFF"/>
                </a:solidFill>
                <a:latin typeface="Arial"/>
                <a:cs typeface="Arial"/>
              </a:rPr>
              <a:t>Burnout</a:t>
            </a:r>
            <a:endParaRPr lang="en-US" sz="1400" b="1" spc="-5" dirty="0" smtClean="0">
              <a:solidFill>
                <a:srgbClr val="FFFFFF"/>
              </a:solidFill>
              <a:latin typeface="Arial"/>
              <a:cs typeface="Arial"/>
            </a:endParaRPr>
          </a:p>
        </p:txBody>
      </p:sp>
      <p:sp>
        <p:nvSpPr>
          <p:cNvPr id="43" name="object 11"/>
          <p:cNvSpPr/>
          <p:nvPr/>
        </p:nvSpPr>
        <p:spPr>
          <a:xfrm>
            <a:off x="1673178" y="3536083"/>
            <a:ext cx="2030095" cy="230825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5" name="Group 54"/>
          <p:cNvGrpSpPr/>
          <p:nvPr/>
        </p:nvGrpSpPr>
        <p:grpSpPr>
          <a:xfrm>
            <a:off x="2455752" y="3649703"/>
            <a:ext cx="585470" cy="717042"/>
            <a:chOff x="2075688" y="1563624"/>
            <a:chExt cx="585470" cy="717042"/>
          </a:xfrm>
        </p:grpSpPr>
        <p:sp>
          <p:nvSpPr>
            <p:cNvPr id="56"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57"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58"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sz="880">
                <a:solidFill>
                  <a:prstClr val="black"/>
                </a:solidFill>
              </a:endParaRPr>
            </a:p>
          </p:txBody>
        </p:sp>
        <p:sp>
          <p:nvSpPr>
            <p:cNvPr id="59"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sz="880">
                <a:solidFill>
                  <a:prstClr val="black"/>
                </a:solidFill>
              </a:endParaRPr>
            </a:p>
          </p:txBody>
        </p:sp>
        <p:sp>
          <p:nvSpPr>
            <p:cNvPr id="60"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sz="880">
                <a:solidFill>
                  <a:prstClr val="black"/>
                </a:solidFill>
              </a:endParaRPr>
            </a:p>
          </p:txBody>
        </p:sp>
        <p:sp>
          <p:nvSpPr>
            <p:cNvPr id="61"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sz="880">
                <a:solidFill>
                  <a:prstClr val="black"/>
                </a:solidFill>
              </a:endParaRPr>
            </a:p>
          </p:txBody>
        </p:sp>
        <p:sp>
          <p:nvSpPr>
            <p:cNvPr id="62"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sz="880">
                <a:solidFill>
                  <a:prstClr val="black"/>
                </a:solidFill>
              </a:endParaRPr>
            </a:p>
          </p:txBody>
        </p:sp>
        <p:sp>
          <p:nvSpPr>
            <p:cNvPr id="63"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sz="880">
                <a:solidFill>
                  <a:prstClr val="black"/>
                </a:solidFill>
              </a:endParaRPr>
            </a:p>
          </p:txBody>
        </p:sp>
        <p:sp>
          <p:nvSpPr>
            <p:cNvPr id="64"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sz="880">
                <a:solidFill>
                  <a:prstClr val="black"/>
                </a:solidFill>
              </a:endParaRPr>
            </a:p>
          </p:txBody>
        </p:sp>
      </p:grpSp>
      <p:sp>
        <p:nvSpPr>
          <p:cNvPr id="65" name="object 38"/>
          <p:cNvSpPr txBox="1"/>
          <p:nvPr/>
        </p:nvSpPr>
        <p:spPr>
          <a:xfrm>
            <a:off x="1703308" y="4498076"/>
            <a:ext cx="1909905" cy="1329210"/>
          </a:xfrm>
          <a:prstGeom prst="rect">
            <a:avLst/>
          </a:prstGeom>
        </p:spPr>
        <p:txBody>
          <a:bodyPr vert="horz" wrap="square" lIns="0" tIns="13335" rIns="0" bIns="0" rtlCol="0">
            <a:spAutoFit/>
          </a:bodyPr>
          <a:lstStyle/>
          <a:p>
            <a:pPr marL="73660" marR="170815">
              <a:spcBef>
                <a:spcPts val="905"/>
              </a:spcBef>
            </a:pPr>
            <a:r>
              <a:rPr lang="en-US" sz="1300" spc="-5" dirty="0" smtClean="0">
                <a:solidFill>
                  <a:srgbClr val="FFFFFF"/>
                </a:solidFill>
                <a:cs typeface="Arial"/>
              </a:rPr>
              <a:t>Eliminate </a:t>
            </a:r>
            <a:r>
              <a:rPr lang="en-US" sz="1300" spc="-5" dirty="0" smtClean="0">
                <a:solidFill>
                  <a:srgbClr val="FFFFFF"/>
                </a:solidFill>
                <a:cs typeface="Arial"/>
              </a:rPr>
              <a:t>infrastructure setup and maintenance costs and focus on Security</a:t>
            </a:r>
          </a:p>
          <a:p>
            <a:pPr marL="73660" marR="170815">
              <a:spcBef>
                <a:spcPts val="905"/>
              </a:spcBef>
            </a:pPr>
            <a:endParaRPr lang="en-US" sz="1300" spc="-5" dirty="0">
              <a:solidFill>
                <a:srgbClr val="FFFFFF"/>
              </a:solidFill>
              <a:cs typeface="Arial"/>
            </a:endParaRPr>
          </a:p>
        </p:txBody>
      </p:sp>
      <p:sp>
        <p:nvSpPr>
          <p:cNvPr id="66" name="object 21"/>
          <p:cNvSpPr/>
          <p:nvPr/>
        </p:nvSpPr>
        <p:spPr>
          <a:xfrm>
            <a:off x="3872456" y="3534277"/>
            <a:ext cx="2030095" cy="2308253"/>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67" name="object 22"/>
          <p:cNvSpPr/>
          <p:nvPr/>
        </p:nvSpPr>
        <p:spPr>
          <a:xfrm>
            <a:off x="4682490" y="43889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68" name="object 23"/>
          <p:cNvSpPr/>
          <p:nvPr/>
        </p:nvSpPr>
        <p:spPr>
          <a:xfrm>
            <a:off x="4597908" y="366119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69" name="object 24"/>
          <p:cNvSpPr/>
          <p:nvPr/>
        </p:nvSpPr>
        <p:spPr>
          <a:xfrm>
            <a:off x="4823453" y="3894368"/>
            <a:ext cx="147827" cy="234696"/>
          </a:xfrm>
          <a:prstGeom prst="rect">
            <a:avLst/>
          </a:prstGeom>
          <a:blipFill>
            <a:blip r:embed="rId4" cstate="print"/>
            <a:stretch>
              <a:fillRect/>
            </a:stretch>
          </a:blipFill>
        </p:spPr>
        <p:txBody>
          <a:bodyPr wrap="square" lIns="0" tIns="0" rIns="0" bIns="0" rtlCol="0"/>
          <a:lstStyle/>
          <a:p>
            <a:endParaRPr sz="880">
              <a:solidFill>
                <a:prstClr val="black"/>
              </a:solidFill>
            </a:endParaRPr>
          </a:p>
        </p:txBody>
      </p:sp>
      <p:sp>
        <p:nvSpPr>
          <p:cNvPr id="70" name="object 25"/>
          <p:cNvSpPr/>
          <p:nvPr/>
        </p:nvSpPr>
        <p:spPr>
          <a:xfrm>
            <a:off x="4681721" y="3751874"/>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sz="880">
              <a:solidFill>
                <a:prstClr val="black"/>
              </a:solidFill>
            </a:endParaRPr>
          </a:p>
        </p:txBody>
      </p:sp>
      <p:sp>
        <p:nvSpPr>
          <p:cNvPr id="71" name="object 39"/>
          <p:cNvSpPr txBox="1"/>
          <p:nvPr/>
        </p:nvSpPr>
        <p:spPr>
          <a:xfrm>
            <a:off x="3932717" y="4510853"/>
            <a:ext cx="1846647" cy="813684"/>
          </a:xfrm>
          <a:prstGeom prst="rect">
            <a:avLst/>
          </a:prstGeom>
        </p:spPr>
        <p:txBody>
          <a:bodyPr vert="horz" wrap="square" lIns="0" tIns="13335" rIns="0" bIns="0" rtlCol="0">
            <a:spAutoFit/>
          </a:bodyPr>
          <a:lstStyle/>
          <a:p>
            <a:pPr marL="91440" marR="119380"/>
            <a:r>
              <a:rPr lang="en-US" sz="1300" spc="-5" dirty="0" smtClean="0">
                <a:solidFill>
                  <a:srgbClr val="FFFFFF"/>
                </a:solidFill>
                <a:cs typeface="Arial"/>
              </a:rPr>
              <a:t>See  </a:t>
            </a:r>
            <a:r>
              <a:rPr lang="en-US" sz="1300" spc="-5" dirty="0" smtClean="0">
                <a:solidFill>
                  <a:srgbClr val="FFFFFF"/>
                </a:solidFill>
                <a:cs typeface="Arial"/>
              </a:rPr>
              <a:t>and stop threats quick, with SIEM reinvented for the next decade. </a:t>
            </a:r>
            <a:endParaRPr sz="1300" dirty="0">
              <a:solidFill>
                <a:prstClr val="black"/>
              </a:solidFill>
              <a:cs typeface="Arial"/>
            </a:endParaRPr>
          </a:p>
        </p:txBody>
      </p:sp>
      <p:sp>
        <p:nvSpPr>
          <p:cNvPr id="72" name="object 26"/>
          <p:cNvSpPr/>
          <p:nvPr/>
        </p:nvSpPr>
        <p:spPr>
          <a:xfrm>
            <a:off x="6075595" y="3534276"/>
            <a:ext cx="2030095" cy="23082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73" name="object 27"/>
          <p:cNvSpPr/>
          <p:nvPr/>
        </p:nvSpPr>
        <p:spPr>
          <a:xfrm>
            <a:off x="6815497" y="440524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74" name="object 28"/>
          <p:cNvSpPr/>
          <p:nvPr/>
        </p:nvSpPr>
        <p:spPr>
          <a:xfrm>
            <a:off x="6767492" y="367753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75" name="object 29"/>
          <p:cNvSpPr/>
          <p:nvPr/>
        </p:nvSpPr>
        <p:spPr>
          <a:xfrm>
            <a:off x="6886364" y="4002143"/>
            <a:ext cx="65531" cy="114300"/>
          </a:xfrm>
          <a:prstGeom prst="rect">
            <a:avLst/>
          </a:prstGeom>
          <a:blipFill>
            <a:blip r:embed="rId5" cstate="print"/>
            <a:stretch>
              <a:fillRect/>
            </a:stretch>
          </a:blipFill>
        </p:spPr>
        <p:txBody>
          <a:bodyPr wrap="square" lIns="0" tIns="0" rIns="0" bIns="0" rtlCol="0"/>
          <a:lstStyle/>
          <a:p>
            <a:endParaRPr sz="880">
              <a:solidFill>
                <a:prstClr val="black"/>
              </a:solidFill>
            </a:endParaRPr>
          </a:p>
        </p:txBody>
      </p:sp>
      <p:sp>
        <p:nvSpPr>
          <p:cNvPr id="76" name="object 30"/>
          <p:cNvSpPr/>
          <p:nvPr/>
        </p:nvSpPr>
        <p:spPr>
          <a:xfrm>
            <a:off x="6976280" y="4000619"/>
            <a:ext cx="65531" cy="115824"/>
          </a:xfrm>
          <a:prstGeom prst="rect">
            <a:avLst/>
          </a:prstGeom>
          <a:blipFill>
            <a:blip r:embed="rId6" cstate="print"/>
            <a:stretch>
              <a:fillRect/>
            </a:stretch>
          </a:blipFill>
        </p:spPr>
        <p:txBody>
          <a:bodyPr wrap="square" lIns="0" tIns="0" rIns="0" bIns="0" rtlCol="0"/>
          <a:lstStyle/>
          <a:p>
            <a:endParaRPr sz="880">
              <a:solidFill>
                <a:prstClr val="black"/>
              </a:solidFill>
            </a:endParaRPr>
          </a:p>
        </p:txBody>
      </p:sp>
      <p:sp>
        <p:nvSpPr>
          <p:cNvPr id="77" name="object 31"/>
          <p:cNvSpPr/>
          <p:nvPr/>
        </p:nvSpPr>
        <p:spPr>
          <a:xfrm>
            <a:off x="7064671" y="3979284"/>
            <a:ext cx="65531" cy="137160"/>
          </a:xfrm>
          <a:prstGeom prst="rect">
            <a:avLst/>
          </a:prstGeom>
          <a:blipFill>
            <a:blip r:embed="rId7" cstate="print"/>
            <a:stretch>
              <a:fillRect/>
            </a:stretch>
          </a:blipFill>
        </p:spPr>
        <p:txBody>
          <a:bodyPr wrap="square" lIns="0" tIns="0" rIns="0" bIns="0" rtlCol="0"/>
          <a:lstStyle/>
          <a:p>
            <a:endParaRPr sz="880">
              <a:solidFill>
                <a:prstClr val="black"/>
              </a:solidFill>
            </a:endParaRPr>
          </a:p>
        </p:txBody>
      </p:sp>
      <p:sp>
        <p:nvSpPr>
          <p:cNvPr id="78" name="object 32"/>
          <p:cNvSpPr/>
          <p:nvPr/>
        </p:nvSpPr>
        <p:spPr>
          <a:xfrm>
            <a:off x="7154588" y="3898512"/>
            <a:ext cx="64008" cy="217932"/>
          </a:xfrm>
          <a:prstGeom prst="rect">
            <a:avLst/>
          </a:prstGeom>
          <a:blipFill>
            <a:blip r:embed="rId8" cstate="print"/>
            <a:stretch>
              <a:fillRect/>
            </a:stretch>
          </a:blipFill>
        </p:spPr>
        <p:txBody>
          <a:bodyPr wrap="square" lIns="0" tIns="0" rIns="0" bIns="0" rtlCol="0"/>
          <a:lstStyle/>
          <a:p>
            <a:endParaRPr sz="880">
              <a:solidFill>
                <a:prstClr val="black"/>
              </a:solidFill>
            </a:endParaRPr>
          </a:p>
        </p:txBody>
      </p:sp>
      <p:sp>
        <p:nvSpPr>
          <p:cNvPr id="79" name="object 33"/>
          <p:cNvSpPr/>
          <p:nvPr/>
        </p:nvSpPr>
        <p:spPr>
          <a:xfrm>
            <a:off x="6860458" y="3794880"/>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sz="880">
              <a:solidFill>
                <a:prstClr val="black"/>
              </a:solidFill>
            </a:endParaRPr>
          </a:p>
        </p:txBody>
      </p:sp>
      <p:sp>
        <p:nvSpPr>
          <p:cNvPr id="80" name="object 40"/>
          <p:cNvSpPr txBox="1"/>
          <p:nvPr/>
        </p:nvSpPr>
        <p:spPr>
          <a:xfrm>
            <a:off x="6154623" y="4502935"/>
            <a:ext cx="1861914" cy="813684"/>
          </a:xfrm>
          <a:prstGeom prst="rect">
            <a:avLst/>
          </a:prstGeom>
        </p:spPr>
        <p:txBody>
          <a:bodyPr vert="horz" wrap="square" lIns="0" tIns="13335" rIns="0" bIns="0" rtlCol="0">
            <a:spAutoFit/>
          </a:bodyPr>
          <a:lstStyle/>
          <a:p>
            <a:pPr>
              <a:spcBef>
                <a:spcPts val="20"/>
              </a:spcBef>
            </a:pPr>
            <a:r>
              <a:rPr lang="en-US" sz="1300" spc="-5" dirty="0" smtClean="0">
                <a:solidFill>
                  <a:srgbClr val="FFFFFF"/>
                </a:solidFill>
                <a:cs typeface="Arial"/>
              </a:rPr>
              <a:t>Sentinel’s </a:t>
            </a:r>
            <a:r>
              <a:rPr lang="en-US" sz="1300" spc="-5" dirty="0" smtClean="0">
                <a:solidFill>
                  <a:srgbClr val="FFFFFF"/>
                </a:solidFill>
                <a:cs typeface="Arial"/>
              </a:rPr>
              <a:t>Machine Learning and AI detects threats and automates complex processes.</a:t>
            </a:r>
            <a:endParaRPr sz="1300" dirty="0">
              <a:solidFill>
                <a:prstClr val="black"/>
              </a:solidFill>
              <a:cs typeface="Arial"/>
            </a:endParaRPr>
          </a:p>
        </p:txBody>
      </p:sp>
      <p:sp>
        <p:nvSpPr>
          <p:cNvPr id="81" name="TextBox 80"/>
          <p:cNvSpPr txBox="1"/>
          <p:nvPr/>
        </p:nvSpPr>
        <p:spPr>
          <a:xfrm>
            <a:off x="917264" y="923382"/>
            <a:ext cx="461665" cy="2251943"/>
          </a:xfrm>
          <a:prstGeom prst="rect">
            <a:avLst/>
          </a:prstGeom>
          <a:noFill/>
          <a:ln>
            <a:solidFill>
              <a:srgbClr val="6D2077"/>
            </a:solidFill>
          </a:ln>
        </p:spPr>
        <p:txBody>
          <a:bodyPr vert="vert270" wrap="square" rtlCol="0">
            <a:spAutoFit/>
          </a:bodyPr>
          <a:lstStyle/>
          <a:p>
            <a:pPr algn="ctr"/>
            <a:r>
              <a:rPr lang="en-US" dirty="0" smtClean="0"/>
              <a:t>Challenges</a:t>
            </a:r>
            <a:endParaRPr lang="en-US" dirty="0"/>
          </a:p>
        </p:txBody>
      </p:sp>
      <p:sp>
        <p:nvSpPr>
          <p:cNvPr id="82" name="TextBox 81"/>
          <p:cNvSpPr txBox="1"/>
          <p:nvPr/>
        </p:nvSpPr>
        <p:spPr>
          <a:xfrm>
            <a:off x="857457" y="3568419"/>
            <a:ext cx="461665" cy="2312312"/>
          </a:xfrm>
          <a:prstGeom prst="rect">
            <a:avLst/>
          </a:prstGeom>
          <a:noFill/>
          <a:ln>
            <a:solidFill>
              <a:srgbClr val="6D2077"/>
            </a:solidFill>
          </a:ln>
        </p:spPr>
        <p:txBody>
          <a:bodyPr vert="vert270" wrap="square" rtlCol="0">
            <a:spAutoFit/>
          </a:bodyPr>
          <a:lstStyle/>
          <a:p>
            <a:pPr algn="ctr"/>
            <a:r>
              <a:rPr lang="en-US" dirty="0" smtClean="0"/>
              <a:t>Proposal</a:t>
            </a:r>
            <a:endParaRPr lang="en-US" dirty="0"/>
          </a:p>
        </p:txBody>
      </p:sp>
      <p:sp>
        <p:nvSpPr>
          <p:cNvPr id="83" name="object 34"/>
          <p:cNvSpPr/>
          <p:nvPr/>
        </p:nvSpPr>
        <p:spPr>
          <a:xfrm>
            <a:off x="8273376" y="3530218"/>
            <a:ext cx="2030095" cy="229301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84" name="object 35"/>
          <p:cNvSpPr/>
          <p:nvPr/>
        </p:nvSpPr>
        <p:spPr>
          <a:xfrm>
            <a:off x="9080335" y="440118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85" name="object 36"/>
          <p:cNvSpPr/>
          <p:nvPr/>
        </p:nvSpPr>
        <p:spPr>
          <a:xfrm>
            <a:off x="9017088" y="3673473"/>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86" name="object 37"/>
          <p:cNvSpPr/>
          <p:nvPr/>
        </p:nvSpPr>
        <p:spPr>
          <a:xfrm>
            <a:off x="9122247" y="3772533"/>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sz="880">
              <a:solidFill>
                <a:prstClr val="black"/>
              </a:solidFill>
            </a:endParaRPr>
          </a:p>
        </p:txBody>
      </p:sp>
      <p:sp>
        <p:nvSpPr>
          <p:cNvPr id="91" name="Title 1"/>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338D"/>
                </a:solidFill>
                <a:effectLst/>
                <a:uLnTx/>
                <a:uFillTx/>
                <a:latin typeface="Arial"/>
                <a:ea typeface="+mj-ea"/>
                <a:cs typeface="+mj-cs"/>
              </a:rPr>
              <a:t>Threat</a:t>
            </a:r>
            <a:r>
              <a:rPr kumimoji="0" lang="en-US" sz="3200" b="0" i="0" u="none" strike="noStrike" kern="1200" cap="none" spc="0" normalizeH="0" noProof="0" dirty="0" smtClean="0">
                <a:ln>
                  <a:noFill/>
                </a:ln>
                <a:solidFill>
                  <a:srgbClr val="00338D"/>
                </a:solidFill>
                <a:effectLst/>
                <a:uLnTx/>
                <a:uFillTx/>
                <a:latin typeface="Arial"/>
                <a:ea typeface="+mj-ea"/>
                <a:cs typeface="+mj-cs"/>
              </a:rPr>
              <a:t> Protection</a:t>
            </a:r>
            <a:endParaRPr kumimoji="0" lang="en-US" sz="3200" b="0" i="0" u="none" strike="noStrike" kern="1200" cap="none" spc="0" normalizeH="0" baseline="0" noProof="0" dirty="0">
              <a:ln>
                <a:noFill/>
              </a:ln>
              <a:solidFill>
                <a:srgbClr val="00338D"/>
              </a:solidFill>
              <a:effectLst/>
              <a:uLnTx/>
              <a:uFillTx/>
              <a:latin typeface="Arial"/>
              <a:ea typeface="+mj-ea"/>
              <a:cs typeface="+mj-cs"/>
            </a:endParaRPr>
          </a:p>
        </p:txBody>
      </p:sp>
      <p:sp>
        <p:nvSpPr>
          <p:cNvPr id="92" name="Text Placeholder 4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00338D"/>
                </a:solidFill>
                <a:effectLst/>
                <a:uLnTx/>
                <a:uFillTx/>
                <a:latin typeface="Arial"/>
                <a:ea typeface="+mn-ea"/>
                <a:cs typeface="+mn-cs"/>
              </a:rPr>
              <a:t>Our perspective</a:t>
            </a:r>
            <a:endParaRPr kumimoji="0" lang="en-US" sz="1200" b="1" i="0" u="none" strike="noStrike" kern="1200" cap="none" spc="0" normalizeH="0" baseline="0" noProof="0" dirty="0">
              <a:ln>
                <a:noFill/>
              </a:ln>
              <a:solidFill>
                <a:srgbClr val="00338D"/>
              </a:solidFill>
              <a:effectLst/>
              <a:uLnTx/>
              <a:uFillTx/>
              <a:latin typeface="Arial"/>
              <a:ea typeface="+mn-ea"/>
              <a:cs typeface="+mn-cs"/>
            </a:endParaRPr>
          </a:p>
        </p:txBody>
      </p:sp>
      <p:sp>
        <p:nvSpPr>
          <p:cNvPr id="93" name="object 38"/>
          <p:cNvSpPr txBox="1"/>
          <p:nvPr/>
        </p:nvSpPr>
        <p:spPr>
          <a:xfrm>
            <a:off x="8318406" y="4588134"/>
            <a:ext cx="1940034" cy="813684"/>
          </a:xfrm>
          <a:prstGeom prst="rect">
            <a:avLst/>
          </a:prstGeom>
        </p:spPr>
        <p:txBody>
          <a:bodyPr vert="horz" wrap="square" lIns="0" tIns="13335" rIns="0" bIns="0" rtlCol="0">
            <a:spAutoFit/>
          </a:bodyPr>
          <a:lstStyle/>
          <a:p>
            <a:pPr marR="337185" algn="ctr" defTabSz="1997075">
              <a:spcBef>
                <a:spcPts val="105"/>
              </a:spcBef>
            </a:pPr>
            <a:r>
              <a:rPr lang="en-US" sz="1300" spc="-5" dirty="0" smtClean="0">
                <a:solidFill>
                  <a:srgbClr val="FFFFFF"/>
                </a:solidFill>
                <a:latin typeface="Arial"/>
                <a:cs typeface="Arial"/>
              </a:rPr>
              <a:t>   </a:t>
            </a:r>
            <a:r>
              <a:rPr lang="en-US" sz="1300" spc="-5" dirty="0" smtClean="0">
                <a:solidFill>
                  <a:srgbClr val="FFFFFF"/>
                </a:solidFill>
                <a:latin typeface="Arial"/>
                <a:cs typeface="Arial"/>
              </a:rPr>
              <a:t>Strong threat intelligence with </a:t>
            </a:r>
            <a:r>
              <a:rPr lang="en-US" sz="1300" spc="-5" dirty="0" smtClean="0">
                <a:solidFill>
                  <a:srgbClr val="FFFFFF"/>
                </a:solidFill>
                <a:latin typeface="Arial"/>
                <a:cs typeface="Arial"/>
              </a:rPr>
              <a:t>improving </a:t>
            </a:r>
            <a:r>
              <a:rPr lang="en-US" sz="1300" spc="-5" dirty="0" smtClean="0">
                <a:solidFill>
                  <a:srgbClr val="FFFFFF"/>
                </a:solidFill>
                <a:latin typeface="Arial"/>
                <a:cs typeface="Arial"/>
              </a:rPr>
              <a:t>Machine learning capabilities</a:t>
            </a:r>
            <a:endParaRPr lang="en-US" sz="1300" dirty="0">
              <a:solidFill>
                <a:prstClr val="black"/>
              </a:solidFill>
              <a:latin typeface="Arial"/>
              <a:cs typeface="Arial"/>
            </a:endParaRPr>
          </a:p>
        </p:txBody>
      </p:sp>
      <p:sp>
        <p:nvSpPr>
          <p:cNvPr id="94" name="object 38"/>
          <p:cNvSpPr txBox="1"/>
          <p:nvPr/>
        </p:nvSpPr>
        <p:spPr>
          <a:xfrm>
            <a:off x="8363437" y="1929873"/>
            <a:ext cx="1940034" cy="672620"/>
          </a:xfrm>
          <a:prstGeom prst="rect">
            <a:avLst/>
          </a:prstGeom>
        </p:spPr>
        <p:txBody>
          <a:bodyPr vert="horz" wrap="square" lIns="0" tIns="13335" rIns="0" bIns="0" rtlCol="0">
            <a:spAutoFit/>
          </a:bodyPr>
          <a:lstStyle/>
          <a:p>
            <a:pPr marR="337185" algn="ctr" defTabSz="1997075">
              <a:spcBef>
                <a:spcPts val="105"/>
              </a:spcBef>
            </a:pPr>
            <a:r>
              <a:rPr lang="en-US" sz="1400" b="1" spc="-5" dirty="0" smtClean="0">
                <a:solidFill>
                  <a:srgbClr val="FFFFFF"/>
                </a:solidFill>
                <a:latin typeface="Arial"/>
                <a:cs typeface="Arial"/>
              </a:rPr>
              <a:t>   </a:t>
            </a:r>
            <a:r>
              <a:rPr lang="en-US" sz="1400" b="1" spc="-5" dirty="0" smtClean="0">
                <a:solidFill>
                  <a:srgbClr val="FFFFFF"/>
                </a:solidFill>
                <a:latin typeface="Arial"/>
                <a:cs typeface="Arial"/>
              </a:rPr>
              <a:t>Growing Attack </a:t>
            </a:r>
            <a:r>
              <a:rPr lang="en-US" sz="1400" b="1" spc="-5" dirty="0" smtClean="0">
                <a:solidFill>
                  <a:srgbClr val="FFFFFF"/>
                </a:solidFill>
                <a:latin typeface="Arial"/>
                <a:cs typeface="Arial"/>
              </a:rPr>
              <a:t>Complexity</a:t>
            </a:r>
          </a:p>
          <a:p>
            <a:pPr marR="337185" algn="ctr" defTabSz="1997075">
              <a:spcBef>
                <a:spcPts val="105"/>
              </a:spcBef>
            </a:pPr>
            <a:endParaRPr sz="1400" dirty="0">
              <a:solidFill>
                <a:prstClr val="black"/>
              </a:solidFill>
              <a:latin typeface="Arial"/>
              <a:cs typeface="Arial"/>
            </a:endParaRPr>
          </a:p>
        </p:txBody>
      </p:sp>
    </p:spTree>
    <p:extLst>
      <p:ext uri="{BB962C8B-B14F-4D97-AF65-F5344CB8AC3E}">
        <p14:creationId xmlns:p14="http://schemas.microsoft.com/office/powerpoint/2010/main" val="904513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673178" y="923382"/>
            <a:ext cx="2030095" cy="230825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3"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solidFill>
                <a:prstClr val="black"/>
              </a:solidFill>
            </a:endParaRPr>
          </a:p>
        </p:txBody>
      </p:sp>
      <p:sp>
        <p:nvSpPr>
          <p:cNvPr id="4" name="object 4"/>
          <p:cNvSpPr txBox="1"/>
          <p:nvPr/>
        </p:nvSpPr>
        <p:spPr>
          <a:xfrm>
            <a:off x="1780032" y="6272690"/>
            <a:ext cx="8422005" cy="374461"/>
          </a:xfrm>
          <a:prstGeom prst="rect">
            <a:avLst/>
          </a:prstGeom>
        </p:spPr>
        <p:txBody>
          <a:bodyPr vert="horz" wrap="square" lIns="0" tIns="0" rIns="0" bIns="0" rtlCol="0">
            <a:spAutoFit/>
          </a:bodyPr>
          <a:lstStyle/>
          <a:p>
            <a:pPr>
              <a:lnSpc>
                <a:spcPts val="665"/>
              </a:lnSpc>
            </a:pPr>
            <a:r>
              <a:rPr sz="600" dirty="0">
                <a:solidFill>
                  <a:srgbClr val="A7A8A7"/>
                </a:solidFill>
                <a:latin typeface="Arial"/>
                <a:cs typeface="Arial"/>
              </a:rPr>
              <a:t>© </a:t>
            </a:r>
            <a:r>
              <a:rPr sz="600" spc="-5" dirty="0">
                <a:solidFill>
                  <a:srgbClr val="A7A8A7"/>
                </a:solidFill>
                <a:latin typeface="Arial"/>
                <a:cs typeface="Arial"/>
              </a:rPr>
              <a:t>2019 KPMG </a:t>
            </a:r>
            <a:r>
              <a:rPr sz="600" dirty="0">
                <a:solidFill>
                  <a:srgbClr val="A7A8A7"/>
                </a:solidFill>
                <a:latin typeface="Arial"/>
                <a:cs typeface="Arial"/>
              </a:rPr>
              <a:t>International Cooperative </a:t>
            </a:r>
            <a:r>
              <a:rPr sz="600" spc="-5" dirty="0">
                <a:solidFill>
                  <a:srgbClr val="A7A8A7"/>
                </a:solidFill>
                <a:latin typeface="Arial"/>
                <a:cs typeface="Arial"/>
              </a:rPr>
              <a:t>(“KPMG </a:t>
            </a:r>
            <a:r>
              <a:rPr sz="600" dirty="0">
                <a:solidFill>
                  <a:srgbClr val="A7A8A7"/>
                </a:solidFill>
                <a:latin typeface="Arial"/>
                <a:cs typeface="Arial"/>
              </a:rPr>
              <a:t>International”), </a:t>
            </a:r>
            <a:r>
              <a:rPr sz="600" spc="-5" dirty="0">
                <a:solidFill>
                  <a:srgbClr val="A7A8A7"/>
                </a:solidFill>
                <a:latin typeface="Arial"/>
                <a:cs typeface="Arial"/>
              </a:rPr>
              <a:t>a Swiss </a:t>
            </a:r>
            <a:r>
              <a:rPr sz="600" dirty="0">
                <a:solidFill>
                  <a:srgbClr val="A7A8A7"/>
                </a:solidFill>
                <a:latin typeface="Arial"/>
                <a:cs typeface="Arial"/>
              </a:rPr>
              <a:t>entity. </a:t>
            </a:r>
            <a:r>
              <a:rPr sz="600" spc="-5" dirty="0">
                <a:solidFill>
                  <a:srgbClr val="A7A8A7"/>
                </a:solidFill>
                <a:latin typeface="Arial"/>
                <a:cs typeface="Arial"/>
              </a:rPr>
              <a:t>Member firms </a:t>
            </a:r>
            <a:r>
              <a:rPr sz="600" dirty="0">
                <a:solidFill>
                  <a:srgbClr val="A7A8A7"/>
                </a:solidFill>
                <a:latin typeface="Arial"/>
                <a:cs typeface="Arial"/>
              </a:rPr>
              <a:t>of the </a:t>
            </a:r>
            <a:r>
              <a:rPr sz="600" spc="-5" dirty="0">
                <a:solidFill>
                  <a:srgbClr val="A7A8A7"/>
                </a:solidFill>
                <a:latin typeface="Arial"/>
                <a:cs typeface="Arial"/>
              </a:rPr>
              <a:t>KPMG network </a:t>
            </a:r>
            <a:r>
              <a:rPr sz="600" dirty="0">
                <a:solidFill>
                  <a:srgbClr val="A7A8A7"/>
                </a:solidFill>
                <a:latin typeface="Arial"/>
                <a:cs typeface="Arial"/>
              </a:rPr>
              <a:t>of independent </a:t>
            </a:r>
            <a:r>
              <a:rPr sz="600" spc="-5" dirty="0">
                <a:solidFill>
                  <a:srgbClr val="A7A8A7"/>
                </a:solidFill>
                <a:latin typeface="Arial"/>
                <a:cs typeface="Arial"/>
              </a:rPr>
              <a:t>firms are </a:t>
            </a:r>
            <a:r>
              <a:rPr sz="600" dirty="0">
                <a:solidFill>
                  <a:srgbClr val="A7A8A7"/>
                </a:solidFill>
                <a:latin typeface="Arial"/>
                <a:cs typeface="Arial"/>
              </a:rPr>
              <a:t>affiliated </a:t>
            </a:r>
            <a:r>
              <a:rPr sz="600" spc="-5" dirty="0">
                <a:solidFill>
                  <a:srgbClr val="A7A8A7"/>
                </a:solidFill>
                <a:latin typeface="Arial"/>
                <a:cs typeface="Arial"/>
              </a:rPr>
              <a:t>with KPMG </a:t>
            </a:r>
            <a:r>
              <a:rPr sz="600" dirty="0">
                <a:solidFill>
                  <a:srgbClr val="A7A8A7"/>
                </a:solidFill>
                <a:latin typeface="Arial"/>
                <a:cs typeface="Arial"/>
              </a:rPr>
              <a:t>International. </a:t>
            </a:r>
            <a:r>
              <a:rPr sz="600" spc="-5" dirty="0">
                <a:solidFill>
                  <a:srgbClr val="A7A8A7"/>
                </a:solidFill>
                <a:latin typeface="Arial"/>
                <a:cs typeface="Arial"/>
              </a:rPr>
              <a:t>KPMG </a:t>
            </a:r>
            <a:r>
              <a:rPr sz="600" dirty="0">
                <a:solidFill>
                  <a:srgbClr val="A7A8A7"/>
                </a:solidFill>
                <a:latin typeface="Arial"/>
                <a:cs typeface="Arial"/>
              </a:rPr>
              <a:t>International provides </a:t>
            </a:r>
            <a:r>
              <a:rPr sz="600" spc="-5" dirty="0">
                <a:solidFill>
                  <a:srgbClr val="A7A8A7"/>
                </a:solidFill>
                <a:latin typeface="Arial"/>
                <a:cs typeface="Arial"/>
              </a:rPr>
              <a:t>no </a:t>
            </a:r>
            <a:r>
              <a:rPr sz="600" dirty="0">
                <a:solidFill>
                  <a:srgbClr val="A7A8A7"/>
                </a:solidFill>
                <a:latin typeface="Arial"/>
                <a:cs typeface="Arial"/>
              </a:rPr>
              <a:t>client services. </a:t>
            </a:r>
            <a:r>
              <a:rPr sz="600" spc="-5" dirty="0">
                <a:solidFill>
                  <a:srgbClr val="A7A8A7"/>
                </a:solidFill>
                <a:latin typeface="Arial"/>
                <a:cs typeface="Arial"/>
              </a:rPr>
              <a:t>No </a:t>
            </a:r>
            <a:r>
              <a:rPr sz="600" spc="-10" dirty="0">
                <a:solidFill>
                  <a:srgbClr val="A7A8A7"/>
                </a:solidFill>
                <a:latin typeface="Arial"/>
                <a:cs typeface="Arial"/>
              </a:rPr>
              <a:t>member </a:t>
            </a:r>
            <a:r>
              <a:rPr sz="600" dirty="0">
                <a:solidFill>
                  <a:srgbClr val="A7A8A7"/>
                </a:solidFill>
                <a:latin typeface="Arial"/>
                <a:cs typeface="Arial"/>
              </a:rPr>
              <a:t>firm </a:t>
            </a:r>
            <a:r>
              <a:rPr sz="600" spc="-5" dirty="0">
                <a:solidFill>
                  <a:srgbClr val="A7A8A7"/>
                </a:solidFill>
                <a:latin typeface="Arial"/>
                <a:cs typeface="Arial"/>
              </a:rPr>
              <a:t>has</a:t>
            </a:r>
            <a:r>
              <a:rPr sz="600" spc="-35" dirty="0">
                <a:solidFill>
                  <a:srgbClr val="A7A8A7"/>
                </a:solidFill>
                <a:latin typeface="Arial"/>
                <a:cs typeface="Arial"/>
              </a:rPr>
              <a:t> </a:t>
            </a:r>
            <a:r>
              <a:rPr sz="600" spc="-5" dirty="0">
                <a:solidFill>
                  <a:srgbClr val="A7A8A7"/>
                </a:solidFill>
                <a:latin typeface="Arial"/>
                <a:cs typeface="Arial"/>
              </a:rPr>
              <a:t>any</a:t>
            </a:r>
            <a:endParaRPr sz="600" dirty="0">
              <a:solidFill>
                <a:prstClr val="black"/>
              </a:solidFill>
              <a:latin typeface="Arial"/>
              <a:cs typeface="Arial"/>
            </a:endParaRPr>
          </a:p>
          <a:p>
            <a:r>
              <a:rPr sz="600" dirty="0">
                <a:solidFill>
                  <a:srgbClr val="A7A8A7"/>
                </a:solidFill>
                <a:latin typeface="Arial"/>
                <a:cs typeface="Arial"/>
              </a:rPr>
              <a:t>authority to obligate or bind </a:t>
            </a:r>
            <a:r>
              <a:rPr sz="600" spc="-5" dirty="0">
                <a:solidFill>
                  <a:srgbClr val="A7A8A7"/>
                </a:solidFill>
                <a:latin typeface="Arial"/>
                <a:cs typeface="Arial"/>
              </a:rPr>
              <a:t>KPMG </a:t>
            </a:r>
            <a:r>
              <a:rPr sz="600" dirty="0">
                <a:solidFill>
                  <a:srgbClr val="A7A8A7"/>
                </a:solidFill>
                <a:latin typeface="Arial"/>
                <a:cs typeface="Arial"/>
              </a:rPr>
              <a:t>International or </a:t>
            </a:r>
            <a:r>
              <a:rPr sz="600" spc="-5" dirty="0">
                <a:solidFill>
                  <a:srgbClr val="A7A8A7"/>
                </a:solidFill>
                <a:latin typeface="Arial"/>
                <a:cs typeface="Arial"/>
              </a:rPr>
              <a:t>any </a:t>
            </a:r>
            <a:r>
              <a:rPr sz="600" dirty="0">
                <a:solidFill>
                  <a:srgbClr val="A7A8A7"/>
                </a:solidFill>
                <a:latin typeface="Arial"/>
                <a:cs typeface="Arial"/>
              </a:rPr>
              <a:t>other </a:t>
            </a:r>
            <a:r>
              <a:rPr sz="600" spc="-10" dirty="0">
                <a:solidFill>
                  <a:srgbClr val="A7A8A7"/>
                </a:solidFill>
                <a:latin typeface="Arial"/>
                <a:cs typeface="Arial"/>
              </a:rPr>
              <a:t>member </a:t>
            </a:r>
            <a:r>
              <a:rPr sz="600" dirty="0">
                <a:solidFill>
                  <a:srgbClr val="A7A8A7"/>
                </a:solidFill>
                <a:latin typeface="Arial"/>
                <a:cs typeface="Arial"/>
              </a:rPr>
              <a:t>firm third parties, </a:t>
            </a:r>
            <a:r>
              <a:rPr sz="600" spc="-5" dirty="0">
                <a:solidFill>
                  <a:srgbClr val="A7A8A7"/>
                </a:solidFill>
                <a:latin typeface="Arial"/>
                <a:cs typeface="Arial"/>
              </a:rPr>
              <a:t>nor does KPMG </a:t>
            </a:r>
            <a:r>
              <a:rPr sz="600" dirty="0">
                <a:solidFill>
                  <a:srgbClr val="A7A8A7"/>
                </a:solidFill>
                <a:latin typeface="Arial"/>
                <a:cs typeface="Arial"/>
              </a:rPr>
              <a:t>International </a:t>
            </a:r>
            <a:r>
              <a:rPr sz="600" spc="-5" dirty="0">
                <a:solidFill>
                  <a:srgbClr val="A7A8A7"/>
                </a:solidFill>
                <a:latin typeface="Arial"/>
                <a:cs typeface="Arial"/>
              </a:rPr>
              <a:t>have any </a:t>
            </a:r>
            <a:r>
              <a:rPr sz="600" dirty="0">
                <a:solidFill>
                  <a:srgbClr val="A7A8A7"/>
                </a:solidFill>
                <a:latin typeface="Arial"/>
                <a:cs typeface="Arial"/>
              </a:rPr>
              <a:t>such authority to obligate or bind </a:t>
            </a:r>
            <a:r>
              <a:rPr sz="600" spc="-5" dirty="0">
                <a:solidFill>
                  <a:srgbClr val="A7A8A7"/>
                </a:solidFill>
                <a:latin typeface="Arial"/>
                <a:cs typeface="Arial"/>
              </a:rPr>
              <a:t>any </a:t>
            </a:r>
            <a:r>
              <a:rPr sz="600" spc="-10" dirty="0">
                <a:solidFill>
                  <a:srgbClr val="A7A8A7"/>
                </a:solidFill>
                <a:latin typeface="Arial"/>
                <a:cs typeface="Arial"/>
              </a:rPr>
              <a:t>member </a:t>
            </a:r>
            <a:r>
              <a:rPr sz="600" spc="-5" dirty="0">
                <a:solidFill>
                  <a:srgbClr val="A7A8A7"/>
                </a:solidFill>
                <a:latin typeface="Arial"/>
                <a:cs typeface="Arial"/>
              </a:rPr>
              <a:t>firm. </a:t>
            </a:r>
            <a:r>
              <a:rPr sz="600" dirty="0">
                <a:solidFill>
                  <a:srgbClr val="A7A8A7"/>
                </a:solidFill>
                <a:latin typeface="Arial"/>
                <a:cs typeface="Arial"/>
              </a:rPr>
              <a:t>All rights</a:t>
            </a:r>
            <a:r>
              <a:rPr sz="600" spc="-65" dirty="0">
                <a:solidFill>
                  <a:srgbClr val="A7A8A7"/>
                </a:solidFill>
                <a:latin typeface="Arial"/>
                <a:cs typeface="Arial"/>
              </a:rPr>
              <a:t> </a:t>
            </a:r>
            <a:r>
              <a:rPr sz="600" dirty="0">
                <a:solidFill>
                  <a:srgbClr val="A7A8A7"/>
                </a:solidFill>
                <a:latin typeface="Arial"/>
                <a:cs typeface="Arial"/>
              </a:rPr>
              <a:t>reserved.</a:t>
            </a:r>
            <a:endParaRPr sz="600" dirty="0">
              <a:solidFill>
                <a:prstClr val="black"/>
              </a:solidFill>
              <a:latin typeface="Arial"/>
              <a:cs typeface="Arial"/>
            </a:endParaRPr>
          </a:p>
          <a:p>
            <a:endParaRPr sz="600" dirty="0">
              <a:solidFill>
                <a:prstClr val="black"/>
              </a:solidFill>
              <a:latin typeface="Times New Roman"/>
              <a:cs typeface="Times New Roman"/>
            </a:endParaRPr>
          </a:p>
          <a:p>
            <a:pPr>
              <a:spcBef>
                <a:spcPts val="40"/>
              </a:spcBef>
            </a:pPr>
            <a:endParaRPr sz="650" dirty="0">
              <a:solidFill>
                <a:prstClr val="black"/>
              </a:solidFill>
              <a:latin typeface="Times New Roman"/>
              <a:cs typeface="Times New Roman"/>
            </a:endParaRPr>
          </a:p>
        </p:txBody>
      </p:sp>
      <p:grpSp>
        <p:nvGrpSpPr>
          <p:cNvPr id="54" name="Group 53"/>
          <p:cNvGrpSpPr/>
          <p:nvPr/>
        </p:nvGrpSpPr>
        <p:grpSpPr>
          <a:xfrm>
            <a:off x="2386411" y="1066638"/>
            <a:ext cx="585470" cy="717042"/>
            <a:chOff x="2075688" y="1563624"/>
            <a:chExt cx="585470" cy="717042"/>
          </a:xfrm>
        </p:grpSpPr>
        <p:sp>
          <p:nvSpPr>
            <p:cNvPr id="12"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solidFill>
                  <a:prstClr val="black"/>
                </a:solidFill>
              </a:endParaRPr>
            </a:p>
          </p:txBody>
        </p:sp>
        <p:sp>
          <p:nvSpPr>
            <p:cNvPr id="13"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14"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a:solidFill>
                  <a:prstClr val="black"/>
                </a:solidFill>
              </a:endParaRPr>
            </a:p>
          </p:txBody>
        </p:sp>
        <p:sp>
          <p:nvSpPr>
            <p:cNvPr id="20"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a:solidFill>
                  <a:prstClr val="black"/>
                </a:solidFill>
              </a:endParaRPr>
            </a:p>
          </p:txBody>
        </p:sp>
      </p:grpSp>
      <p:sp>
        <p:nvSpPr>
          <p:cNvPr id="21" name="object 21"/>
          <p:cNvSpPr/>
          <p:nvPr/>
        </p:nvSpPr>
        <p:spPr>
          <a:xfrm>
            <a:off x="3870959" y="923382"/>
            <a:ext cx="2030095" cy="2308253"/>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22" name="object 22"/>
          <p:cNvSpPr/>
          <p:nvPr/>
        </p:nvSpPr>
        <p:spPr>
          <a:xfrm>
            <a:off x="4682490" y="178063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3" name="object 23"/>
          <p:cNvSpPr/>
          <p:nvPr/>
        </p:nvSpPr>
        <p:spPr>
          <a:xfrm>
            <a:off x="4597908" y="105292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4" name="object 24"/>
          <p:cNvSpPr/>
          <p:nvPr/>
        </p:nvSpPr>
        <p:spPr>
          <a:xfrm>
            <a:off x="4823453" y="1286093"/>
            <a:ext cx="147827" cy="23469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4681721" y="1143599"/>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a:solidFill>
                <a:prstClr val="black"/>
              </a:solidFill>
            </a:endParaRPr>
          </a:p>
        </p:txBody>
      </p:sp>
      <p:sp>
        <p:nvSpPr>
          <p:cNvPr id="26" name="object 26"/>
          <p:cNvSpPr/>
          <p:nvPr/>
        </p:nvSpPr>
        <p:spPr>
          <a:xfrm>
            <a:off x="6075595" y="923382"/>
            <a:ext cx="2030095" cy="23082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27" name="object 27"/>
          <p:cNvSpPr/>
          <p:nvPr/>
        </p:nvSpPr>
        <p:spPr>
          <a:xfrm>
            <a:off x="6815497"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8" name="object 28"/>
          <p:cNvSpPr/>
          <p:nvPr/>
        </p:nvSpPr>
        <p:spPr>
          <a:xfrm>
            <a:off x="6767492" y="1066638"/>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9" name="object 29"/>
          <p:cNvSpPr/>
          <p:nvPr/>
        </p:nvSpPr>
        <p:spPr>
          <a:xfrm>
            <a:off x="6886364" y="1391249"/>
            <a:ext cx="65531" cy="1143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6976280" y="1389725"/>
            <a:ext cx="65531" cy="115824"/>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1" name="object 31"/>
          <p:cNvSpPr/>
          <p:nvPr/>
        </p:nvSpPr>
        <p:spPr>
          <a:xfrm>
            <a:off x="7064671" y="1368390"/>
            <a:ext cx="65531" cy="13716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7154588" y="1287618"/>
            <a:ext cx="64008" cy="21793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6860458" y="1183986"/>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a:solidFill>
                <a:prstClr val="black"/>
              </a:solidFill>
            </a:endParaRPr>
          </a:p>
        </p:txBody>
      </p:sp>
      <p:sp>
        <p:nvSpPr>
          <p:cNvPr id="38" name="object 38"/>
          <p:cNvSpPr txBox="1"/>
          <p:nvPr/>
        </p:nvSpPr>
        <p:spPr>
          <a:xfrm>
            <a:off x="1718208" y="1929873"/>
            <a:ext cx="1940034" cy="444352"/>
          </a:xfrm>
          <a:prstGeom prst="rect">
            <a:avLst/>
          </a:prstGeom>
        </p:spPr>
        <p:txBody>
          <a:bodyPr vert="horz" wrap="square" lIns="0" tIns="13335" rIns="0" bIns="0" rtlCol="0">
            <a:spAutoFit/>
          </a:bodyPr>
          <a:lstStyle/>
          <a:p>
            <a:pPr marR="337185" algn="ctr" defTabSz="1997075">
              <a:spcBef>
                <a:spcPts val="105"/>
              </a:spcBef>
            </a:pPr>
            <a:r>
              <a:rPr lang="en-US" sz="1400" b="1" spc="-5" dirty="0" smtClean="0">
                <a:solidFill>
                  <a:srgbClr val="FFFFFF"/>
                </a:solidFill>
                <a:cs typeface="Arial"/>
              </a:rPr>
              <a:t>Manual Classification</a:t>
            </a:r>
            <a:endParaRPr sz="1400" dirty="0">
              <a:solidFill>
                <a:prstClr val="black"/>
              </a:solidFill>
              <a:cs typeface="Arial"/>
            </a:endParaRPr>
          </a:p>
        </p:txBody>
      </p:sp>
      <p:sp>
        <p:nvSpPr>
          <p:cNvPr id="39" name="object 39"/>
          <p:cNvSpPr txBox="1"/>
          <p:nvPr/>
        </p:nvSpPr>
        <p:spPr>
          <a:xfrm>
            <a:off x="3870960" y="1891129"/>
            <a:ext cx="1908404" cy="659796"/>
          </a:xfrm>
          <a:prstGeom prst="rect">
            <a:avLst/>
          </a:prstGeom>
        </p:spPr>
        <p:txBody>
          <a:bodyPr vert="horz" wrap="square" lIns="0" tIns="13335" rIns="0" bIns="0" rtlCol="0">
            <a:spAutoFit/>
          </a:bodyPr>
          <a:lstStyle/>
          <a:p>
            <a:pPr marR="324485" algn="ctr">
              <a:spcBef>
                <a:spcPts val="105"/>
              </a:spcBef>
              <a:tabLst>
                <a:tab pos="1828800" algn="l"/>
              </a:tabLst>
            </a:pPr>
            <a:r>
              <a:rPr lang="en-US" sz="1400" b="1" spc="-5" dirty="0" smtClean="0">
                <a:solidFill>
                  <a:srgbClr val="FFFFFF"/>
                </a:solidFill>
                <a:latin typeface="Arial"/>
                <a:cs typeface="Arial"/>
              </a:rPr>
              <a:t>Multiple access-channel of information</a:t>
            </a:r>
            <a:endParaRPr lang="en-US" sz="1400" b="1" spc="-5" dirty="0" smtClean="0">
              <a:solidFill>
                <a:srgbClr val="FFFFFF"/>
              </a:solidFill>
              <a:latin typeface="Arial"/>
              <a:cs typeface="Arial"/>
            </a:endParaRPr>
          </a:p>
        </p:txBody>
      </p:sp>
      <p:sp>
        <p:nvSpPr>
          <p:cNvPr id="40" name="object 40"/>
          <p:cNvSpPr txBox="1"/>
          <p:nvPr/>
        </p:nvSpPr>
        <p:spPr>
          <a:xfrm>
            <a:off x="6154622" y="1892041"/>
            <a:ext cx="1861915" cy="444352"/>
          </a:xfrm>
          <a:prstGeom prst="rect">
            <a:avLst/>
          </a:prstGeom>
        </p:spPr>
        <p:txBody>
          <a:bodyPr vert="horz" wrap="square" lIns="0" tIns="13335" rIns="0" bIns="0" rtlCol="0">
            <a:spAutoFit/>
          </a:bodyPr>
          <a:lstStyle/>
          <a:p>
            <a:pPr marL="53975" marR="370205" algn="ctr" defTabSz="1944688">
              <a:spcBef>
                <a:spcPts val="105"/>
              </a:spcBef>
            </a:pPr>
            <a:r>
              <a:rPr lang="en-US" sz="1400" b="1" spc="-5" dirty="0" smtClean="0">
                <a:solidFill>
                  <a:srgbClr val="FFFFFF"/>
                </a:solidFill>
                <a:latin typeface="Arial"/>
                <a:cs typeface="Arial"/>
              </a:rPr>
              <a:t>Incorrect or stale </a:t>
            </a:r>
            <a:r>
              <a:rPr lang="en-US" sz="1400" b="1" spc="-5" dirty="0" smtClean="0">
                <a:solidFill>
                  <a:srgbClr val="FFFFFF"/>
                </a:solidFill>
                <a:latin typeface="Arial"/>
                <a:cs typeface="Arial"/>
              </a:rPr>
              <a:t>classification</a:t>
            </a:r>
            <a:endParaRPr sz="1400" dirty="0">
              <a:solidFill>
                <a:prstClr val="black"/>
              </a:solidFill>
              <a:latin typeface="Arial"/>
              <a:cs typeface="Arial"/>
            </a:endParaRPr>
          </a:p>
        </p:txBody>
      </p:sp>
      <p:sp>
        <p:nvSpPr>
          <p:cNvPr id="43" name="object 11"/>
          <p:cNvSpPr/>
          <p:nvPr/>
        </p:nvSpPr>
        <p:spPr>
          <a:xfrm>
            <a:off x="1673178" y="3536083"/>
            <a:ext cx="2030095" cy="2308253"/>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5" name="Group 54"/>
          <p:cNvGrpSpPr/>
          <p:nvPr/>
        </p:nvGrpSpPr>
        <p:grpSpPr>
          <a:xfrm>
            <a:off x="2455752" y="3649703"/>
            <a:ext cx="585470" cy="717042"/>
            <a:chOff x="2075688" y="1563624"/>
            <a:chExt cx="585470" cy="717042"/>
          </a:xfrm>
        </p:grpSpPr>
        <p:sp>
          <p:nvSpPr>
            <p:cNvPr id="56"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57"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58"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sz="880">
                <a:solidFill>
                  <a:prstClr val="black"/>
                </a:solidFill>
              </a:endParaRPr>
            </a:p>
          </p:txBody>
        </p:sp>
        <p:sp>
          <p:nvSpPr>
            <p:cNvPr id="59"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sz="880">
                <a:solidFill>
                  <a:prstClr val="black"/>
                </a:solidFill>
              </a:endParaRPr>
            </a:p>
          </p:txBody>
        </p:sp>
        <p:sp>
          <p:nvSpPr>
            <p:cNvPr id="60"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sz="880">
                <a:solidFill>
                  <a:prstClr val="black"/>
                </a:solidFill>
              </a:endParaRPr>
            </a:p>
          </p:txBody>
        </p:sp>
        <p:sp>
          <p:nvSpPr>
            <p:cNvPr id="61"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sz="880">
                <a:solidFill>
                  <a:prstClr val="black"/>
                </a:solidFill>
              </a:endParaRPr>
            </a:p>
          </p:txBody>
        </p:sp>
        <p:sp>
          <p:nvSpPr>
            <p:cNvPr id="62"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sz="880">
                <a:solidFill>
                  <a:prstClr val="black"/>
                </a:solidFill>
              </a:endParaRPr>
            </a:p>
          </p:txBody>
        </p:sp>
        <p:sp>
          <p:nvSpPr>
            <p:cNvPr id="63"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sz="880">
                <a:solidFill>
                  <a:prstClr val="black"/>
                </a:solidFill>
              </a:endParaRPr>
            </a:p>
          </p:txBody>
        </p:sp>
        <p:sp>
          <p:nvSpPr>
            <p:cNvPr id="64"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sz="880">
                <a:solidFill>
                  <a:prstClr val="black"/>
                </a:solidFill>
              </a:endParaRPr>
            </a:p>
          </p:txBody>
        </p:sp>
      </p:grpSp>
      <p:sp>
        <p:nvSpPr>
          <p:cNvPr id="65" name="object 38"/>
          <p:cNvSpPr txBox="1"/>
          <p:nvPr/>
        </p:nvSpPr>
        <p:spPr>
          <a:xfrm>
            <a:off x="1703308" y="4498076"/>
            <a:ext cx="1909905" cy="813684"/>
          </a:xfrm>
          <a:prstGeom prst="rect">
            <a:avLst/>
          </a:prstGeom>
        </p:spPr>
        <p:txBody>
          <a:bodyPr vert="horz" wrap="square" lIns="0" tIns="13335" rIns="0" bIns="0" rtlCol="0">
            <a:spAutoFit/>
          </a:bodyPr>
          <a:lstStyle/>
          <a:p>
            <a:pPr marL="73660" marR="170815">
              <a:spcBef>
                <a:spcPts val="905"/>
              </a:spcBef>
            </a:pPr>
            <a:r>
              <a:rPr lang="en-US" sz="1300" spc="-5" dirty="0" smtClean="0">
                <a:solidFill>
                  <a:srgbClr val="FFFFFF"/>
                </a:solidFill>
                <a:latin typeface="Arial"/>
                <a:cs typeface="Arial"/>
              </a:rPr>
              <a:t>Automatically </a:t>
            </a:r>
            <a:r>
              <a:rPr lang="en-US" sz="1300" spc="-5" dirty="0" smtClean="0">
                <a:solidFill>
                  <a:srgbClr val="FFFFFF"/>
                </a:solidFill>
                <a:latin typeface="Arial"/>
                <a:cs typeface="Arial"/>
              </a:rPr>
              <a:t>classify and label information using machine learning and AI.</a:t>
            </a:r>
          </a:p>
        </p:txBody>
      </p:sp>
      <p:sp>
        <p:nvSpPr>
          <p:cNvPr id="66" name="object 21"/>
          <p:cNvSpPr/>
          <p:nvPr/>
        </p:nvSpPr>
        <p:spPr>
          <a:xfrm>
            <a:off x="3872456" y="3534277"/>
            <a:ext cx="2030095" cy="2308253"/>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67" name="object 22"/>
          <p:cNvSpPr/>
          <p:nvPr/>
        </p:nvSpPr>
        <p:spPr>
          <a:xfrm>
            <a:off x="4682490" y="43889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68" name="object 23"/>
          <p:cNvSpPr/>
          <p:nvPr/>
        </p:nvSpPr>
        <p:spPr>
          <a:xfrm>
            <a:off x="4597908" y="366119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69" name="object 24"/>
          <p:cNvSpPr/>
          <p:nvPr/>
        </p:nvSpPr>
        <p:spPr>
          <a:xfrm>
            <a:off x="4823453" y="3894368"/>
            <a:ext cx="147827" cy="234696"/>
          </a:xfrm>
          <a:prstGeom prst="rect">
            <a:avLst/>
          </a:prstGeom>
          <a:blipFill>
            <a:blip r:embed="rId4" cstate="print"/>
            <a:stretch>
              <a:fillRect/>
            </a:stretch>
          </a:blipFill>
        </p:spPr>
        <p:txBody>
          <a:bodyPr wrap="square" lIns="0" tIns="0" rIns="0" bIns="0" rtlCol="0"/>
          <a:lstStyle/>
          <a:p>
            <a:endParaRPr sz="880">
              <a:solidFill>
                <a:prstClr val="black"/>
              </a:solidFill>
            </a:endParaRPr>
          </a:p>
        </p:txBody>
      </p:sp>
      <p:sp>
        <p:nvSpPr>
          <p:cNvPr id="70" name="object 25"/>
          <p:cNvSpPr/>
          <p:nvPr/>
        </p:nvSpPr>
        <p:spPr>
          <a:xfrm>
            <a:off x="4681721" y="3751874"/>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sz="880">
              <a:solidFill>
                <a:prstClr val="black"/>
              </a:solidFill>
            </a:endParaRPr>
          </a:p>
        </p:txBody>
      </p:sp>
      <p:sp>
        <p:nvSpPr>
          <p:cNvPr id="71" name="object 39"/>
          <p:cNvSpPr txBox="1"/>
          <p:nvPr/>
        </p:nvSpPr>
        <p:spPr>
          <a:xfrm>
            <a:off x="3932717" y="4510853"/>
            <a:ext cx="1846647" cy="613630"/>
          </a:xfrm>
          <a:prstGeom prst="rect">
            <a:avLst/>
          </a:prstGeom>
        </p:spPr>
        <p:txBody>
          <a:bodyPr vert="horz" wrap="square" lIns="0" tIns="13335" rIns="0" bIns="0" rtlCol="0">
            <a:spAutoFit/>
          </a:bodyPr>
          <a:lstStyle/>
          <a:p>
            <a:pPr marL="91440" marR="119380"/>
            <a:r>
              <a:rPr lang="en-US" sz="1300" spc="-5" dirty="0" smtClean="0">
                <a:solidFill>
                  <a:srgbClr val="FFFFFF"/>
                </a:solidFill>
                <a:latin typeface="Arial"/>
                <a:cs typeface="Arial"/>
              </a:rPr>
              <a:t>Native </a:t>
            </a:r>
            <a:r>
              <a:rPr lang="en-US" sz="1300" spc="-5" dirty="0" smtClean="0">
                <a:solidFill>
                  <a:srgbClr val="FFFFFF"/>
                </a:solidFill>
                <a:latin typeface="Arial"/>
                <a:cs typeface="Arial"/>
              </a:rPr>
              <a:t>integration with Microsoft and third-party products.</a:t>
            </a:r>
            <a:endParaRPr lang="en-US" sz="1300" spc="-5" dirty="0" smtClean="0">
              <a:solidFill>
                <a:srgbClr val="FFFFFF"/>
              </a:solidFill>
              <a:latin typeface="Arial"/>
              <a:cs typeface="Arial"/>
            </a:endParaRPr>
          </a:p>
        </p:txBody>
      </p:sp>
      <p:sp>
        <p:nvSpPr>
          <p:cNvPr id="72" name="object 26"/>
          <p:cNvSpPr/>
          <p:nvPr/>
        </p:nvSpPr>
        <p:spPr>
          <a:xfrm>
            <a:off x="6075595" y="3534276"/>
            <a:ext cx="2030095" cy="2308254"/>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73" name="object 27"/>
          <p:cNvSpPr/>
          <p:nvPr/>
        </p:nvSpPr>
        <p:spPr>
          <a:xfrm>
            <a:off x="6815497" y="440524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74" name="object 28"/>
          <p:cNvSpPr/>
          <p:nvPr/>
        </p:nvSpPr>
        <p:spPr>
          <a:xfrm>
            <a:off x="6767492" y="367753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75" name="object 29"/>
          <p:cNvSpPr/>
          <p:nvPr/>
        </p:nvSpPr>
        <p:spPr>
          <a:xfrm>
            <a:off x="6886364" y="4002143"/>
            <a:ext cx="65531" cy="114300"/>
          </a:xfrm>
          <a:prstGeom prst="rect">
            <a:avLst/>
          </a:prstGeom>
          <a:blipFill>
            <a:blip r:embed="rId5" cstate="print"/>
            <a:stretch>
              <a:fillRect/>
            </a:stretch>
          </a:blipFill>
        </p:spPr>
        <p:txBody>
          <a:bodyPr wrap="square" lIns="0" tIns="0" rIns="0" bIns="0" rtlCol="0"/>
          <a:lstStyle/>
          <a:p>
            <a:endParaRPr sz="880">
              <a:solidFill>
                <a:prstClr val="black"/>
              </a:solidFill>
            </a:endParaRPr>
          </a:p>
        </p:txBody>
      </p:sp>
      <p:sp>
        <p:nvSpPr>
          <p:cNvPr id="76" name="object 30"/>
          <p:cNvSpPr/>
          <p:nvPr/>
        </p:nvSpPr>
        <p:spPr>
          <a:xfrm>
            <a:off x="6976280" y="4000619"/>
            <a:ext cx="65531" cy="115824"/>
          </a:xfrm>
          <a:prstGeom prst="rect">
            <a:avLst/>
          </a:prstGeom>
          <a:blipFill>
            <a:blip r:embed="rId6" cstate="print"/>
            <a:stretch>
              <a:fillRect/>
            </a:stretch>
          </a:blipFill>
        </p:spPr>
        <p:txBody>
          <a:bodyPr wrap="square" lIns="0" tIns="0" rIns="0" bIns="0" rtlCol="0"/>
          <a:lstStyle/>
          <a:p>
            <a:endParaRPr sz="880">
              <a:solidFill>
                <a:prstClr val="black"/>
              </a:solidFill>
            </a:endParaRPr>
          </a:p>
        </p:txBody>
      </p:sp>
      <p:sp>
        <p:nvSpPr>
          <p:cNvPr id="77" name="object 31"/>
          <p:cNvSpPr/>
          <p:nvPr/>
        </p:nvSpPr>
        <p:spPr>
          <a:xfrm>
            <a:off x="7064671" y="3979284"/>
            <a:ext cx="65531" cy="137160"/>
          </a:xfrm>
          <a:prstGeom prst="rect">
            <a:avLst/>
          </a:prstGeom>
          <a:blipFill>
            <a:blip r:embed="rId7" cstate="print"/>
            <a:stretch>
              <a:fillRect/>
            </a:stretch>
          </a:blipFill>
        </p:spPr>
        <p:txBody>
          <a:bodyPr wrap="square" lIns="0" tIns="0" rIns="0" bIns="0" rtlCol="0"/>
          <a:lstStyle/>
          <a:p>
            <a:endParaRPr sz="880">
              <a:solidFill>
                <a:prstClr val="black"/>
              </a:solidFill>
            </a:endParaRPr>
          </a:p>
        </p:txBody>
      </p:sp>
      <p:sp>
        <p:nvSpPr>
          <p:cNvPr id="78" name="object 32"/>
          <p:cNvSpPr/>
          <p:nvPr/>
        </p:nvSpPr>
        <p:spPr>
          <a:xfrm>
            <a:off x="7154588" y="3898512"/>
            <a:ext cx="64008" cy="217932"/>
          </a:xfrm>
          <a:prstGeom prst="rect">
            <a:avLst/>
          </a:prstGeom>
          <a:blipFill>
            <a:blip r:embed="rId8" cstate="print"/>
            <a:stretch>
              <a:fillRect/>
            </a:stretch>
          </a:blipFill>
        </p:spPr>
        <p:txBody>
          <a:bodyPr wrap="square" lIns="0" tIns="0" rIns="0" bIns="0" rtlCol="0"/>
          <a:lstStyle/>
          <a:p>
            <a:endParaRPr sz="880">
              <a:solidFill>
                <a:prstClr val="black"/>
              </a:solidFill>
            </a:endParaRPr>
          </a:p>
        </p:txBody>
      </p:sp>
      <p:sp>
        <p:nvSpPr>
          <p:cNvPr id="79" name="object 33"/>
          <p:cNvSpPr/>
          <p:nvPr/>
        </p:nvSpPr>
        <p:spPr>
          <a:xfrm>
            <a:off x="6860458" y="3794880"/>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sz="880">
              <a:solidFill>
                <a:prstClr val="black"/>
              </a:solidFill>
            </a:endParaRPr>
          </a:p>
        </p:txBody>
      </p:sp>
      <p:sp>
        <p:nvSpPr>
          <p:cNvPr id="80" name="object 40"/>
          <p:cNvSpPr txBox="1"/>
          <p:nvPr/>
        </p:nvSpPr>
        <p:spPr>
          <a:xfrm>
            <a:off x="6154623" y="4502935"/>
            <a:ext cx="1861914" cy="1013739"/>
          </a:xfrm>
          <a:prstGeom prst="rect">
            <a:avLst/>
          </a:prstGeom>
        </p:spPr>
        <p:txBody>
          <a:bodyPr vert="horz" wrap="square" lIns="0" tIns="13335" rIns="0" bIns="0" rtlCol="0">
            <a:spAutoFit/>
          </a:bodyPr>
          <a:lstStyle/>
          <a:p>
            <a:pPr>
              <a:spcBef>
                <a:spcPts val="20"/>
              </a:spcBef>
            </a:pPr>
            <a:r>
              <a:rPr lang="en-US" sz="1300" spc="-5" dirty="0" smtClean="0">
                <a:solidFill>
                  <a:srgbClr val="FFFFFF"/>
                </a:solidFill>
                <a:cs typeface="Arial"/>
              </a:rPr>
              <a:t>Policies and controls for continuous evaluation ensure </a:t>
            </a:r>
            <a:r>
              <a:rPr lang="en-US" sz="1300" spc="-5" dirty="0" smtClean="0">
                <a:solidFill>
                  <a:srgbClr val="FFFFFF"/>
                </a:solidFill>
                <a:cs typeface="Arial"/>
              </a:rPr>
              <a:t>errors are identified and </a:t>
            </a:r>
            <a:r>
              <a:rPr lang="en-US" sz="1300" spc="-5" dirty="0" smtClean="0">
                <a:solidFill>
                  <a:srgbClr val="FFFFFF"/>
                </a:solidFill>
                <a:cs typeface="Arial"/>
              </a:rPr>
              <a:t>changes applied</a:t>
            </a:r>
            <a:endParaRPr sz="1300" dirty="0">
              <a:solidFill>
                <a:prstClr val="black"/>
              </a:solidFill>
              <a:cs typeface="Arial"/>
            </a:endParaRPr>
          </a:p>
        </p:txBody>
      </p:sp>
      <p:sp>
        <p:nvSpPr>
          <p:cNvPr id="91" name="Title 1"/>
          <p:cNvSpPr txBox="1">
            <a:spLocks/>
          </p:cNvSpPr>
          <p:nvPr/>
        </p:nvSpPr>
        <p:spPr>
          <a:xfrm>
            <a:off x="998400" y="431800"/>
            <a:ext cx="10195200" cy="533400"/>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3200" kern="1200">
                <a:solidFill>
                  <a:schemeClr val="tx2"/>
                </a:solidFill>
                <a:latin typeface="+mn-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0" i="0" u="none" strike="noStrike" kern="1200" cap="none" spc="0" normalizeH="0" baseline="0" noProof="0" dirty="0" smtClean="0">
                <a:ln>
                  <a:noFill/>
                </a:ln>
                <a:solidFill>
                  <a:srgbClr val="00338D"/>
                </a:solidFill>
                <a:effectLst/>
                <a:uLnTx/>
                <a:uFillTx/>
                <a:latin typeface="Arial"/>
                <a:ea typeface="+mj-ea"/>
                <a:cs typeface="+mj-cs"/>
              </a:rPr>
              <a:t>Information</a:t>
            </a:r>
            <a:r>
              <a:rPr kumimoji="0" lang="en-US" sz="3200" b="0" i="0" u="none" strike="noStrike" kern="1200" cap="none" spc="0" normalizeH="0" noProof="0" dirty="0" smtClean="0">
                <a:ln>
                  <a:noFill/>
                </a:ln>
                <a:solidFill>
                  <a:srgbClr val="00338D"/>
                </a:solidFill>
                <a:effectLst/>
                <a:uLnTx/>
                <a:uFillTx/>
                <a:latin typeface="Arial"/>
                <a:ea typeface="+mj-ea"/>
                <a:cs typeface="+mj-cs"/>
              </a:rPr>
              <a:t> Protection</a:t>
            </a:r>
            <a:endParaRPr kumimoji="0" lang="en-US" sz="3200" b="0" i="0" u="none" strike="noStrike" kern="1200" cap="none" spc="0" normalizeH="0" baseline="0" noProof="0" dirty="0">
              <a:ln>
                <a:noFill/>
              </a:ln>
              <a:solidFill>
                <a:srgbClr val="00338D"/>
              </a:solidFill>
              <a:effectLst/>
              <a:uLnTx/>
              <a:uFillTx/>
              <a:latin typeface="Arial"/>
              <a:ea typeface="+mj-ea"/>
              <a:cs typeface="+mj-cs"/>
            </a:endParaRPr>
          </a:p>
        </p:txBody>
      </p:sp>
      <p:sp>
        <p:nvSpPr>
          <p:cNvPr id="92" name="Text Placeholder 45"/>
          <p:cNvSpPr txBox="1">
            <a:spLocks/>
          </p:cNvSpPr>
          <p:nvPr/>
        </p:nvSpPr>
        <p:spPr>
          <a:xfrm>
            <a:off x="998400" y="227993"/>
            <a:ext cx="10195200" cy="173736"/>
          </a:xfrm>
          <a:prstGeom prst="rect">
            <a:avLst/>
          </a:prstGeom>
        </p:spPr>
        <p:txBody>
          <a:bodyPr vert="horz" lIns="0" tIns="0" rIns="0" bIns="0" rtlCol="0" anchor="b" anchorCtr="0">
            <a:noAutofit/>
          </a:bodyPr>
          <a:lstStyle>
            <a:lvl1pPr marL="0" indent="0" algn="l" defTabSz="914400" rtl="0" eaLnBrk="1" latinLnBrk="0" hangingPunct="1">
              <a:lnSpc>
                <a:spcPct val="100000"/>
              </a:lnSpc>
              <a:spcBef>
                <a:spcPts val="0"/>
              </a:spcBef>
              <a:spcAft>
                <a:spcPts val="0"/>
              </a:spcAft>
              <a:buFontTx/>
              <a:buNone/>
              <a:defRPr sz="12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smtClean="0">
                <a:ln>
                  <a:noFill/>
                </a:ln>
                <a:solidFill>
                  <a:srgbClr val="00338D"/>
                </a:solidFill>
                <a:effectLst/>
                <a:uLnTx/>
                <a:uFillTx/>
                <a:latin typeface="Arial"/>
                <a:ea typeface="+mn-ea"/>
                <a:cs typeface="+mn-cs"/>
              </a:rPr>
              <a:t>Our perspective</a:t>
            </a:r>
            <a:endParaRPr kumimoji="0" lang="en-US" sz="1200" b="1" i="0" u="none" strike="noStrike" kern="1200" cap="none" spc="0" normalizeH="0" baseline="0" noProof="0" dirty="0">
              <a:ln>
                <a:noFill/>
              </a:ln>
              <a:solidFill>
                <a:srgbClr val="00338D"/>
              </a:solidFill>
              <a:effectLst/>
              <a:uLnTx/>
              <a:uFillTx/>
              <a:latin typeface="Arial"/>
              <a:ea typeface="+mn-ea"/>
              <a:cs typeface="+mn-cs"/>
            </a:endParaRPr>
          </a:p>
        </p:txBody>
      </p:sp>
      <p:sp>
        <p:nvSpPr>
          <p:cNvPr id="88"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solidFill>
                <a:prstClr val="black"/>
              </a:solidFill>
            </a:endParaRPr>
          </a:p>
        </p:txBody>
      </p:sp>
      <p:sp>
        <p:nvSpPr>
          <p:cNvPr id="89" name="TextBox 88"/>
          <p:cNvSpPr txBox="1"/>
          <p:nvPr/>
        </p:nvSpPr>
        <p:spPr>
          <a:xfrm>
            <a:off x="917264" y="923382"/>
            <a:ext cx="461665" cy="2251943"/>
          </a:xfrm>
          <a:prstGeom prst="rect">
            <a:avLst/>
          </a:prstGeom>
          <a:noFill/>
          <a:ln>
            <a:solidFill>
              <a:srgbClr val="6D2077"/>
            </a:solidFill>
          </a:ln>
        </p:spPr>
        <p:txBody>
          <a:bodyPr vert="vert270" wrap="square" rtlCol="0">
            <a:spAutoFit/>
          </a:bodyPr>
          <a:lstStyle/>
          <a:p>
            <a:pPr algn="ctr"/>
            <a:r>
              <a:rPr lang="en-US" dirty="0" smtClean="0"/>
              <a:t>Challenges</a:t>
            </a:r>
            <a:endParaRPr lang="en-US" dirty="0"/>
          </a:p>
        </p:txBody>
      </p:sp>
      <p:sp>
        <p:nvSpPr>
          <p:cNvPr id="90" name="TextBox 89"/>
          <p:cNvSpPr txBox="1"/>
          <p:nvPr/>
        </p:nvSpPr>
        <p:spPr>
          <a:xfrm>
            <a:off x="857457" y="3568419"/>
            <a:ext cx="461665" cy="2312312"/>
          </a:xfrm>
          <a:prstGeom prst="rect">
            <a:avLst/>
          </a:prstGeom>
          <a:noFill/>
          <a:ln>
            <a:solidFill>
              <a:srgbClr val="6D2077"/>
            </a:solidFill>
          </a:ln>
        </p:spPr>
        <p:txBody>
          <a:bodyPr vert="vert270" wrap="square" rtlCol="0">
            <a:spAutoFit/>
          </a:bodyPr>
          <a:lstStyle/>
          <a:p>
            <a:pPr algn="ctr"/>
            <a:r>
              <a:rPr lang="en-US" dirty="0" smtClean="0"/>
              <a:t>Approach</a:t>
            </a:r>
            <a:endParaRPr lang="en-US" dirty="0"/>
          </a:p>
        </p:txBody>
      </p:sp>
    </p:spTree>
    <p:extLst>
      <p:ext uri="{BB962C8B-B14F-4D97-AF65-F5344CB8AC3E}">
        <p14:creationId xmlns:p14="http://schemas.microsoft.com/office/powerpoint/2010/main" val="939648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1673178" y="923382"/>
            <a:ext cx="2030095" cy="2411891"/>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3"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solidFill>
                <a:prstClr val="black"/>
              </a:solidFill>
            </a:endParaRPr>
          </a:p>
        </p:txBody>
      </p:sp>
      <p:sp>
        <p:nvSpPr>
          <p:cNvPr id="4" name="object 4"/>
          <p:cNvSpPr txBox="1"/>
          <p:nvPr/>
        </p:nvSpPr>
        <p:spPr>
          <a:xfrm>
            <a:off x="1780032" y="6272690"/>
            <a:ext cx="8422005" cy="374461"/>
          </a:xfrm>
          <a:prstGeom prst="rect">
            <a:avLst/>
          </a:prstGeom>
        </p:spPr>
        <p:txBody>
          <a:bodyPr vert="horz" wrap="square" lIns="0" tIns="0" rIns="0" bIns="0" rtlCol="0">
            <a:spAutoFit/>
          </a:bodyPr>
          <a:lstStyle/>
          <a:p>
            <a:pPr>
              <a:lnSpc>
                <a:spcPts val="665"/>
              </a:lnSpc>
            </a:pPr>
            <a:r>
              <a:rPr sz="600" dirty="0">
                <a:solidFill>
                  <a:srgbClr val="A7A8A7"/>
                </a:solidFill>
                <a:latin typeface="Arial"/>
                <a:cs typeface="Arial"/>
              </a:rPr>
              <a:t>© </a:t>
            </a:r>
            <a:r>
              <a:rPr sz="600" spc="-5" dirty="0">
                <a:solidFill>
                  <a:srgbClr val="A7A8A7"/>
                </a:solidFill>
                <a:latin typeface="Arial"/>
                <a:cs typeface="Arial"/>
              </a:rPr>
              <a:t>2019 KPMG </a:t>
            </a:r>
            <a:r>
              <a:rPr sz="600" dirty="0">
                <a:solidFill>
                  <a:srgbClr val="A7A8A7"/>
                </a:solidFill>
                <a:latin typeface="Arial"/>
                <a:cs typeface="Arial"/>
              </a:rPr>
              <a:t>International Cooperative </a:t>
            </a:r>
            <a:r>
              <a:rPr sz="600" spc="-5" dirty="0">
                <a:solidFill>
                  <a:srgbClr val="A7A8A7"/>
                </a:solidFill>
                <a:latin typeface="Arial"/>
                <a:cs typeface="Arial"/>
              </a:rPr>
              <a:t>(“KPMG </a:t>
            </a:r>
            <a:r>
              <a:rPr sz="600" dirty="0">
                <a:solidFill>
                  <a:srgbClr val="A7A8A7"/>
                </a:solidFill>
                <a:latin typeface="Arial"/>
                <a:cs typeface="Arial"/>
              </a:rPr>
              <a:t>International”), </a:t>
            </a:r>
            <a:r>
              <a:rPr sz="600" spc="-5" dirty="0">
                <a:solidFill>
                  <a:srgbClr val="A7A8A7"/>
                </a:solidFill>
                <a:latin typeface="Arial"/>
                <a:cs typeface="Arial"/>
              </a:rPr>
              <a:t>a Swiss </a:t>
            </a:r>
            <a:r>
              <a:rPr sz="600" dirty="0">
                <a:solidFill>
                  <a:srgbClr val="A7A8A7"/>
                </a:solidFill>
                <a:latin typeface="Arial"/>
                <a:cs typeface="Arial"/>
              </a:rPr>
              <a:t>entity. </a:t>
            </a:r>
            <a:r>
              <a:rPr sz="600" spc="-5" dirty="0">
                <a:solidFill>
                  <a:srgbClr val="A7A8A7"/>
                </a:solidFill>
                <a:latin typeface="Arial"/>
                <a:cs typeface="Arial"/>
              </a:rPr>
              <a:t>Member firms </a:t>
            </a:r>
            <a:r>
              <a:rPr sz="600" dirty="0">
                <a:solidFill>
                  <a:srgbClr val="A7A8A7"/>
                </a:solidFill>
                <a:latin typeface="Arial"/>
                <a:cs typeface="Arial"/>
              </a:rPr>
              <a:t>of the </a:t>
            </a:r>
            <a:r>
              <a:rPr sz="600" spc="-5" dirty="0">
                <a:solidFill>
                  <a:srgbClr val="A7A8A7"/>
                </a:solidFill>
                <a:latin typeface="Arial"/>
                <a:cs typeface="Arial"/>
              </a:rPr>
              <a:t>KPMG network </a:t>
            </a:r>
            <a:r>
              <a:rPr sz="600" dirty="0">
                <a:solidFill>
                  <a:srgbClr val="A7A8A7"/>
                </a:solidFill>
                <a:latin typeface="Arial"/>
                <a:cs typeface="Arial"/>
              </a:rPr>
              <a:t>of independent </a:t>
            </a:r>
            <a:r>
              <a:rPr sz="600" spc="-5" dirty="0">
                <a:solidFill>
                  <a:srgbClr val="A7A8A7"/>
                </a:solidFill>
                <a:latin typeface="Arial"/>
                <a:cs typeface="Arial"/>
              </a:rPr>
              <a:t>firms are </a:t>
            </a:r>
            <a:r>
              <a:rPr sz="600" dirty="0">
                <a:solidFill>
                  <a:srgbClr val="A7A8A7"/>
                </a:solidFill>
                <a:latin typeface="Arial"/>
                <a:cs typeface="Arial"/>
              </a:rPr>
              <a:t>affiliated </a:t>
            </a:r>
            <a:r>
              <a:rPr sz="600" spc="-5" dirty="0">
                <a:solidFill>
                  <a:srgbClr val="A7A8A7"/>
                </a:solidFill>
                <a:latin typeface="Arial"/>
                <a:cs typeface="Arial"/>
              </a:rPr>
              <a:t>with KPMG </a:t>
            </a:r>
            <a:r>
              <a:rPr sz="600" dirty="0">
                <a:solidFill>
                  <a:srgbClr val="A7A8A7"/>
                </a:solidFill>
                <a:latin typeface="Arial"/>
                <a:cs typeface="Arial"/>
              </a:rPr>
              <a:t>International. </a:t>
            </a:r>
            <a:r>
              <a:rPr sz="600" spc="-5" dirty="0">
                <a:solidFill>
                  <a:srgbClr val="A7A8A7"/>
                </a:solidFill>
                <a:latin typeface="Arial"/>
                <a:cs typeface="Arial"/>
              </a:rPr>
              <a:t>KPMG </a:t>
            </a:r>
            <a:r>
              <a:rPr sz="600" dirty="0">
                <a:solidFill>
                  <a:srgbClr val="A7A8A7"/>
                </a:solidFill>
                <a:latin typeface="Arial"/>
                <a:cs typeface="Arial"/>
              </a:rPr>
              <a:t>International provides </a:t>
            </a:r>
            <a:r>
              <a:rPr sz="600" spc="-5" dirty="0">
                <a:solidFill>
                  <a:srgbClr val="A7A8A7"/>
                </a:solidFill>
                <a:latin typeface="Arial"/>
                <a:cs typeface="Arial"/>
              </a:rPr>
              <a:t>no </a:t>
            </a:r>
            <a:r>
              <a:rPr sz="600" dirty="0">
                <a:solidFill>
                  <a:srgbClr val="A7A8A7"/>
                </a:solidFill>
                <a:latin typeface="Arial"/>
                <a:cs typeface="Arial"/>
              </a:rPr>
              <a:t>client services. </a:t>
            </a:r>
            <a:r>
              <a:rPr sz="600" spc="-5" dirty="0">
                <a:solidFill>
                  <a:srgbClr val="A7A8A7"/>
                </a:solidFill>
                <a:latin typeface="Arial"/>
                <a:cs typeface="Arial"/>
              </a:rPr>
              <a:t>No </a:t>
            </a:r>
            <a:r>
              <a:rPr sz="600" spc="-10" dirty="0">
                <a:solidFill>
                  <a:srgbClr val="A7A8A7"/>
                </a:solidFill>
                <a:latin typeface="Arial"/>
                <a:cs typeface="Arial"/>
              </a:rPr>
              <a:t>member </a:t>
            </a:r>
            <a:r>
              <a:rPr sz="600" dirty="0">
                <a:solidFill>
                  <a:srgbClr val="A7A8A7"/>
                </a:solidFill>
                <a:latin typeface="Arial"/>
                <a:cs typeface="Arial"/>
              </a:rPr>
              <a:t>firm </a:t>
            </a:r>
            <a:r>
              <a:rPr sz="600" spc="-5" dirty="0">
                <a:solidFill>
                  <a:srgbClr val="A7A8A7"/>
                </a:solidFill>
                <a:latin typeface="Arial"/>
                <a:cs typeface="Arial"/>
              </a:rPr>
              <a:t>has</a:t>
            </a:r>
            <a:r>
              <a:rPr sz="600" spc="-35" dirty="0">
                <a:solidFill>
                  <a:srgbClr val="A7A8A7"/>
                </a:solidFill>
                <a:latin typeface="Arial"/>
                <a:cs typeface="Arial"/>
              </a:rPr>
              <a:t> </a:t>
            </a:r>
            <a:r>
              <a:rPr sz="600" spc="-5" dirty="0">
                <a:solidFill>
                  <a:srgbClr val="A7A8A7"/>
                </a:solidFill>
                <a:latin typeface="Arial"/>
                <a:cs typeface="Arial"/>
              </a:rPr>
              <a:t>any</a:t>
            </a:r>
            <a:endParaRPr sz="600" dirty="0">
              <a:solidFill>
                <a:prstClr val="black"/>
              </a:solidFill>
              <a:latin typeface="Arial"/>
              <a:cs typeface="Arial"/>
            </a:endParaRPr>
          </a:p>
          <a:p>
            <a:r>
              <a:rPr sz="600" dirty="0">
                <a:solidFill>
                  <a:srgbClr val="A7A8A7"/>
                </a:solidFill>
                <a:latin typeface="Arial"/>
                <a:cs typeface="Arial"/>
              </a:rPr>
              <a:t>authority to obligate or bind </a:t>
            </a:r>
            <a:r>
              <a:rPr sz="600" spc="-5" dirty="0">
                <a:solidFill>
                  <a:srgbClr val="A7A8A7"/>
                </a:solidFill>
                <a:latin typeface="Arial"/>
                <a:cs typeface="Arial"/>
              </a:rPr>
              <a:t>KPMG </a:t>
            </a:r>
            <a:r>
              <a:rPr sz="600" dirty="0">
                <a:solidFill>
                  <a:srgbClr val="A7A8A7"/>
                </a:solidFill>
                <a:latin typeface="Arial"/>
                <a:cs typeface="Arial"/>
              </a:rPr>
              <a:t>International or </a:t>
            </a:r>
            <a:r>
              <a:rPr sz="600" spc="-5" dirty="0">
                <a:solidFill>
                  <a:srgbClr val="A7A8A7"/>
                </a:solidFill>
                <a:latin typeface="Arial"/>
                <a:cs typeface="Arial"/>
              </a:rPr>
              <a:t>any </a:t>
            </a:r>
            <a:r>
              <a:rPr sz="600" dirty="0">
                <a:solidFill>
                  <a:srgbClr val="A7A8A7"/>
                </a:solidFill>
                <a:latin typeface="Arial"/>
                <a:cs typeface="Arial"/>
              </a:rPr>
              <a:t>other </a:t>
            </a:r>
            <a:r>
              <a:rPr sz="600" spc="-10" dirty="0">
                <a:solidFill>
                  <a:srgbClr val="A7A8A7"/>
                </a:solidFill>
                <a:latin typeface="Arial"/>
                <a:cs typeface="Arial"/>
              </a:rPr>
              <a:t>member </a:t>
            </a:r>
            <a:r>
              <a:rPr sz="600" dirty="0">
                <a:solidFill>
                  <a:srgbClr val="A7A8A7"/>
                </a:solidFill>
                <a:latin typeface="Arial"/>
                <a:cs typeface="Arial"/>
              </a:rPr>
              <a:t>firm third parties, </a:t>
            </a:r>
            <a:r>
              <a:rPr sz="600" spc="-5" dirty="0">
                <a:solidFill>
                  <a:srgbClr val="A7A8A7"/>
                </a:solidFill>
                <a:latin typeface="Arial"/>
                <a:cs typeface="Arial"/>
              </a:rPr>
              <a:t>nor does KPMG </a:t>
            </a:r>
            <a:r>
              <a:rPr sz="600" dirty="0">
                <a:solidFill>
                  <a:srgbClr val="A7A8A7"/>
                </a:solidFill>
                <a:latin typeface="Arial"/>
                <a:cs typeface="Arial"/>
              </a:rPr>
              <a:t>International </a:t>
            </a:r>
            <a:r>
              <a:rPr sz="600" spc="-5" dirty="0">
                <a:solidFill>
                  <a:srgbClr val="A7A8A7"/>
                </a:solidFill>
                <a:latin typeface="Arial"/>
                <a:cs typeface="Arial"/>
              </a:rPr>
              <a:t>have any </a:t>
            </a:r>
            <a:r>
              <a:rPr sz="600" dirty="0">
                <a:solidFill>
                  <a:srgbClr val="A7A8A7"/>
                </a:solidFill>
                <a:latin typeface="Arial"/>
                <a:cs typeface="Arial"/>
              </a:rPr>
              <a:t>such authority to obligate or bind </a:t>
            </a:r>
            <a:r>
              <a:rPr sz="600" spc="-5" dirty="0">
                <a:solidFill>
                  <a:srgbClr val="A7A8A7"/>
                </a:solidFill>
                <a:latin typeface="Arial"/>
                <a:cs typeface="Arial"/>
              </a:rPr>
              <a:t>any </a:t>
            </a:r>
            <a:r>
              <a:rPr sz="600" spc="-10" dirty="0">
                <a:solidFill>
                  <a:srgbClr val="A7A8A7"/>
                </a:solidFill>
                <a:latin typeface="Arial"/>
                <a:cs typeface="Arial"/>
              </a:rPr>
              <a:t>member </a:t>
            </a:r>
            <a:r>
              <a:rPr sz="600" spc="-5" dirty="0">
                <a:solidFill>
                  <a:srgbClr val="A7A8A7"/>
                </a:solidFill>
                <a:latin typeface="Arial"/>
                <a:cs typeface="Arial"/>
              </a:rPr>
              <a:t>firm. </a:t>
            </a:r>
            <a:r>
              <a:rPr sz="600" dirty="0">
                <a:solidFill>
                  <a:srgbClr val="A7A8A7"/>
                </a:solidFill>
                <a:latin typeface="Arial"/>
                <a:cs typeface="Arial"/>
              </a:rPr>
              <a:t>All rights</a:t>
            </a:r>
            <a:r>
              <a:rPr sz="600" spc="-65" dirty="0">
                <a:solidFill>
                  <a:srgbClr val="A7A8A7"/>
                </a:solidFill>
                <a:latin typeface="Arial"/>
                <a:cs typeface="Arial"/>
              </a:rPr>
              <a:t> </a:t>
            </a:r>
            <a:r>
              <a:rPr sz="600" dirty="0">
                <a:solidFill>
                  <a:srgbClr val="A7A8A7"/>
                </a:solidFill>
                <a:latin typeface="Arial"/>
                <a:cs typeface="Arial"/>
              </a:rPr>
              <a:t>reserved.</a:t>
            </a:r>
            <a:endParaRPr sz="600" dirty="0">
              <a:solidFill>
                <a:prstClr val="black"/>
              </a:solidFill>
              <a:latin typeface="Arial"/>
              <a:cs typeface="Arial"/>
            </a:endParaRPr>
          </a:p>
          <a:p>
            <a:endParaRPr sz="600" dirty="0">
              <a:solidFill>
                <a:prstClr val="black"/>
              </a:solidFill>
              <a:latin typeface="Times New Roman"/>
              <a:cs typeface="Times New Roman"/>
            </a:endParaRPr>
          </a:p>
          <a:p>
            <a:pPr>
              <a:spcBef>
                <a:spcPts val="40"/>
              </a:spcBef>
            </a:pPr>
            <a:endParaRPr sz="650" dirty="0">
              <a:solidFill>
                <a:prstClr val="black"/>
              </a:solidFill>
              <a:latin typeface="Times New Roman"/>
              <a:cs typeface="Times New Roman"/>
            </a:endParaRPr>
          </a:p>
        </p:txBody>
      </p:sp>
      <p:grpSp>
        <p:nvGrpSpPr>
          <p:cNvPr id="54" name="Group 53"/>
          <p:cNvGrpSpPr/>
          <p:nvPr/>
        </p:nvGrpSpPr>
        <p:grpSpPr>
          <a:xfrm>
            <a:off x="2378094" y="940717"/>
            <a:ext cx="585470" cy="717042"/>
            <a:chOff x="2075688" y="1563624"/>
            <a:chExt cx="585470" cy="717042"/>
          </a:xfrm>
        </p:grpSpPr>
        <p:sp>
          <p:nvSpPr>
            <p:cNvPr id="12"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solidFill>
                  <a:prstClr val="black"/>
                </a:solidFill>
              </a:endParaRPr>
            </a:p>
          </p:txBody>
        </p:sp>
        <p:sp>
          <p:nvSpPr>
            <p:cNvPr id="13"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14"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a:solidFill>
                  <a:prstClr val="black"/>
                </a:solidFill>
              </a:endParaRPr>
            </a:p>
          </p:txBody>
        </p:sp>
        <p:sp>
          <p:nvSpPr>
            <p:cNvPr id="15"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a:solidFill>
                  <a:prstClr val="black"/>
                </a:solidFill>
              </a:endParaRPr>
            </a:p>
          </p:txBody>
        </p:sp>
        <p:sp>
          <p:nvSpPr>
            <p:cNvPr id="16"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a:solidFill>
                  <a:prstClr val="black"/>
                </a:solidFill>
              </a:endParaRPr>
            </a:p>
          </p:txBody>
        </p:sp>
        <p:sp>
          <p:nvSpPr>
            <p:cNvPr id="17"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a:solidFill>
                  <a:prstClr val="black"/>
                </a:solidFill>
              </a:endParaRPr>
            </a:p>
          </p:txBody>
        </p:sp>
        <p:sp>
          <p:nvSpPr>
            <p:cNvPr id="18"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a:solidFill>
                  <a:prstClr val="black"/>
                </a:solidFill>
              </a:endParaRPr>
            </a:p>
          </p:txBody>
        </p:sp>
        <p:sp>
          <p:nvSpPr>
            <p:cNvPr id="19"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a:solidFill>
                  <a:prstClr val="black"/>
                </a:solidFill>
              </a:endParaRPr>
            </a:p>
          </p:txBody>
        </p:sp>
        <p:sp>
          <p:nvSpPr>
            <p:cNvPr id="20"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a:solidFill>
                  <a:prstClr val="black"/>
                </a:solidFill>
              </a:endParaRPr>
            </a:p>
          </p:txBody>
        </p:sp>
      </p:grpSp>
      <p:sp>
        <p:nvSpPr>
          <p:cNvPr id="21" name="object 21"/>
          <p:cNvSpPr/>
          <p:nvPr/>
        </p:nvSpPr>
        <p:spPr>
          <a:xfrm>
            <a:off x="3827977" y="942645"/>
            <a:ext cx="2030095" cy="2392628"/>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 name="Group 4"/>
          <p:cNvGrpSpPr/>
          <p:nvPr/>
        </p:nvGrpSpPr>
        <p:grpSpPr>
          <a:xfrm>
            <a:off x="4550289" y="959229"/>
            <a:ext cx="585470" cy="727709"/>
            <a:chOff x="4597392" y="937983"/>
            <a:chExt cx="585470" cy="727709"/>
          </a:xfrm>
        </p:grpSpPr>
        <p:sp>
          <p:nvSpPr>
            <p:cNvPr id="22" name="object 22"/>
            <p:cNvSpPr/>
            <p:nvPr/>
          </p:nvSpPr>
          <p:spPr>
            <a:xfrm>
              <a:off x="4681974" y="1665692"/>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3" name="object 23"/>
            <p:cNvSpPr/>
            <p:nvPr/>
          </p:nvSpPr>
          <p:spPr>
            <a:xfrm>
              <a:off x="4597392" y="937983"/>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4" name="object 24"/>
            <p:cNvSpPr/>
            <p:nvPr/>
          </p:nvSpPr>
          <p:spPr>
            <a:xfrm>
              <a:off x="4822937" y="1171154"/>
              <a:ext cx="147827" cy="234696"/>
            </a:xfrm>
            <a:prstGeom prst="rect">
              <a:avLst/>
            </a:prstGeom>
            <a:blipFill>
              <a:blip r:embed="rId4" cstate="print"/>
              <a:stretch>
                <a:fillRect/>
              </a:stretch>
            </a:blipFill>
          </p:spPr>
          <p:txBody>
            <a:bodyPr wrap="square" lIns="0" tIns="0" rIns="0" bIns="0" rtlCol="0"/>
            <a:lstStyle/>
            <a:p>
              <a:endParaRPr>
                <a:solidFill>
                  <a:prstClr val="black"/>
                </a:solidFill>
              </a:endParaRPr>
            </a:p>
          </p:txBody>
        </p:sp>
        <p:sp>
          <p:nvSpPr>
            <p:cNvPr id="25" name="object 25"/>
            <p:cNvSpPr/>
            <p:nvPr/>
          </p:nvSpPr>
          <p:spPr>
            <a:xfrm>
              <a:off x="4681205" y="1028660"/>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a:solidFill>
                  <a:prstClr val="black"/>
                </a:solidFill>
              </a:endParaRPr>
            </a:p>
          </p:txBody>
        </p:sp>
      </p:grpSp>
      <p:sp>
        <p:nvSpPr>
          <p:cNvPr id="26" name="object 26"/>
          <p:cNvSpPr/>
          <p:nvPr/>
        </p:nvSpPr>
        <p:spPr>
          <a:xfrm>
            <a:off x="6075595" y="923381"/>
            <a:ext cx="2030095" cy="2411891"/>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7" name="Group 6"/>
          <p:cNvGrpSpPr/>
          <p:nvPr/>
        </p:nvGrpSpPr>
        <p:grpSpPr>
          <a:xfrm>
            <a:off x="6738662" y="953337"/>
            <a:ext cx="585470" cy="727709"/>
            <a:chOff x="6767492" y="1066638"/>
            <a:chExt cx="585470" cy="727709"/>
          </a:xfrm>
        </p:grpSpPr>
        <p:sp>
          <p:nvSpPr>
            <p:cNvPr id="27" name="object 27"/>
            <p:cNvSpPr/>
            <p:nvPr/>
          </p:nvSpPr>
          <p:spPr>
            <a:xfrm>
              <a:off x="6815497"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28" name="object 28"/>
            <p:cNvSpPr/>
            <p:nvPr/>
          </p:nvSpPr>
          <p:spPr>
            <a:xfrm>
              <a:off x="6767492" y="1066638"/>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29" name="object 29"/>
            <p:cNvSpPr/>
            <p:nvPr/>
          </p:nvSpPr>
          <p:spPr>
            <a:xfrm>
              <a:off x="6886364" y="1391249"/>
              <a:ext cx="65531" cy="114300"/>
            </a:xfrm>
            <a:prstGeom prst="rect">
              <a:avLst/>
            </a:prstGeom>
            <a:blipFill>
              <a:blip r:embed="rId5" cstate="print"/>
              <a:stretch>
                <a:fillRect/>
              </a:stretch>
            </a:blipFill>
          </p:spPr>
          <p:txBody>
            <a:bodyPr wrap="square" lIns="0" tIns="0" rIns="0" bIns="0" rtlCol="0"/>
            <a:lstStyle/>
            <a:p>
              <a:endParaRPr>
                <a:solidFill>
                  <a:prstClr val="black"/>
                </a:solidFill>
              </a:endParaRPr>
            </a:p>
          </p:txBody>
        </p:sp>
        <p:sp>
          <p:nvSpPr>
            <p:cNvPr id="30" name="object 30"/>
            <p:cNvSpPr/>
            <p:nvPr/>
          </p:nvSpPr>
          <p:spPr>
            <a:xfrm>
              <a:off x="6976280" y="1389725"/>
              <a:ext cx="65531" cy="115824"/>
            </a:xfrm>
            <a:prstGeom prst="rect">
              <a:avLst/>
            </a:prstGeom>
            <a:blipFill>
              <a:blip r:embed="rId6" cstate="print"/>
              <a:stretch>
                <a:fillRect/>
              </a:stretch>
            </a:blipFill>
          </p:spPr>
          <p:txBody>
            <a:bodyPr wrap="square" lIns="0" tIns="0" rIns="0" bIns="0" rtlCol="0"/>
            <a:lstStyle/>
            <a:p>
              <a:endParaRPr>
                <a:solidFill>
                  <a:prstClr val="black"/>
                </a:solidFill>
              </a:endParaRPr>
            </a:p>
          </p:txBody>
        </p:sp>
        <p:sp>
          <p:nvSpPr>
            <p:cNvPr id="31" name="object 31"/>
            <p:cNvSpPr/>
            <p:nvPr/>
          </p:nvSpPr>
          <p:spPr>
            <a:xfrm>
              <a:off x="7064671" y="1368390"/>
              <a:ext cx="65531" cy="137160"/>
            </a:xfrm>
            <a:prstGeom prst="rect">
              <a:avLst/>
            </a:prstGeom>
            <a:blipFill>
              <a:blip r:embed="rId7" cstate="print"/>
              <a:stretch>
                <a:fillRect/>
              </a:stretch>
            </a:blipFill>
          </p:spPr>
          <p:txBody>
            <a:bodyPr wrap="square" lIns="0" tIns="0" rIns="0" bIns="0" rtlCol="0"/>
            <a:lstStyle/>
            <a:p>
              <a:endParaRPr>
                <a:solidFill>
                  <a:prstClr val="black"/>
                </a:solidFill>
              </a:endParaRPr>
            </a:p>
          </p:txBody>
        </p:sp>
        <p:sp>
          <p:nvSpPr>
            <p:cNvPr id="32" name="object 32"/>
            <p:cNvSpPr/>
            <p:nvPr/>
          </p:nvSpPr>
          <p:spPr>
            <a:xfrm>
              <a:off x="7154588" y="1287618"/>
              <a:ext cx="64008" cy="217932"/>
            </a:xfrm>
            <a:prstGeom prst="rect">
              <a:avLst/>
            </a:prstGeom>
            <a:blipFill>
              <a:blip r:embed="rId8" cstate="print"/>
              <a:stretch>
                <a:fillRect/>
              </a:stretch>
            </a:blipFill>
          </p:spPr>
          <p:txBody>
            <a:bodyPr wrap="square" lIns="0" tIns="0" rIns="0" bIns="0" rtlCol="0"/>
            <a:lstStyle/>
            <a:p>
              <a:endParaRPr>
                <a:solidFill>
                  <a:prstClr val="black"/>
                </a:solidFill>
              </a:endParaRPr>
            </a:p>
          </p:txBody>
        </p:sp>
        <p:sp>
          <p:nvSpPr>
            <p:cNvPr id="33" name="object 33"/>
            <p:cNvSpPr/>
            <p:nvPr/>
          </p:nvSpPr>
          <p:spPr>
            <a:xfrm>
              <a:off x="6860458" y="1183986"/>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a:solidFill>
                  <a:prstClr val="black"/>
                </a:solidFill>
              </a:endParaRPr>
            </a:p>
          </p:txBody>
        </p:sp>
      </p:grpSp>
      <p:sp>
        <p:nvSpPr>
          <p:cNvPr id="34" name="object 34"/>
          <p:cNvSpPr/>
          <p:nvPr/>
        </p:nvSpPr>
        <p:spPr>
          <a:xfrm>
            <a:off x="8273376" y="923382"/>
            <a:ext cx="2030095" cy="2411890"/>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8" name="Group 7"/>
          <p:cNvGrpSpPr/>
          <p:nvPr/>
        </p:nvGrpSpPr>
        <p:grpSpPr>
          <a:xfrm>
            <a:off x="9017088" y="951872"/>
            <a:ext cx="585470" cy="727710"/>
            <a:chOff x="9017088" y="1066637"/>
            <a:chExt cx="585470" cy="727710"/>
          </a:xfrm>
        </p:grpSpPr>
        <p:sp>
          <p:nvSpPr>
            <p:cNvPr id="35" name="object 35"/>
            <p:cNvSpPr/>
            <p:nvPr/>
          </p:nvSpPr>
          <p:spPr>
            <a:xfrm>
              <a:off x="9080335" y="1794347"/>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36" name="object 36"/>
            <p:cNvSpPr/>
            <p:nvPr/>
          </p:nvSpPr>
          <p:spPr>
            <a:xfrm>
              <a:off x="9017088" y="106663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solidFill>
                  <a:prstClr val="black"/>
                </a:solidFill>
              </a:endParaRPr>
            </a:p>
          </p:txBody>
        </p:sp>
        <p:sp>
          <p:nvSpPr>
            <p:cNvPr id="37" name="object 37"/>
            <p:cNvSpPr/>
            <p:nvPr/>
          </p:nvSpPr>
          <p:spPr>
            <a:xfrm>
              <a:off x="9122247" y="1165697"/>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a:solidFill>
                  <a:prstClr val="black"/>
                </a:solidFill>
              </a:endParaRPr>
            </a:p>
          </p:txBody>
        </p:sp>
      </p:grpSp>
      <p:sp>
        <p:nvSpPr>
          <p:cNvPr id="38" name="object 38"/>
          <p:cNvSpPr txBox="1"/>
          <p:nvPr/>
        </p:nvSpPr>
        <p:spPr>
          <a:xfrm>
            <a:off x="1772069" y="1794208"/>
            <a:ext cx="1940034" cy="444352"/>
          </a:xfrm>
          <a:prstGeom prst="rect">
            <a:avLst/>
          </a:prstGeom>
        </p:spPr>
        <p:txBody>
          <a:bodyPr vert="horz" wrap="square" lIns="0" tIns="13335" rIns="0" bIns="0" rtlCol="0">
            <a:spAutoFit/>
          </a:bodyPr>
          <a:lstStyle/>
          <a:p>
            <a:pPr marR="337185" lvl="0" algn="ctr" defTabSz="1997075">
              <a:spcBef>
                <a:spcPts val="105"/>
              </a:spcBef>
            </a:pPr>
            <a:r>
              <a:rPr lang="en-US" sz="1400" b="1" spc="-5" dirty="0">
                <a:solidFill>
                  <a:srgbClr val="FFFFFF"/>
                </a:solidFill>
                <a:cs typeface="Arial"/>
              </a:rPr>
              <a:t>Proliferation </a:t>
            </a:r>
            <a:r>
              <a:rPr lang="en-US" sz="1400" b="1" spc="-5" dirty="0" smtClean="0">
                <a:solidFill>
                  <a:srgbClr val="FFFFFF"/>
                </a:solidFill>
                <a:cs typeface="Arial"/>
              </a:rPr>
              <a:t>of cloud services</a:t>
            </a:r>
            <a:endParaRPr lang="en-US" sz="1400" dirty="0">
              <a:solidFill>
                <a:prstClr val="black"/>
              </a:solidFill>
              <a:cs typeface="Arial"/>
            </a:endParaRPr>
          </a:p>
        </p:txBody>
      </p:sp>
      <p:sp>
        <p:nvSpPr>
          <p:cNvPr id="39" name="object 39"/>
          <p:cNvSpPr txBox="1"/>
          <p:nvPr/>
        </p:nvSpPr>
        <p:spPr>
          <a:xfrm>
            <a:off x="3942648" y="1792295"/>
            <a:ext cx="1908404" cy="444352"/>
          </a:xfrm>
          <a:prstGeom prst="rect">
            <a:avLst/>
          </a:prstGeom>
        </p:spPr>
        <p:txBody>
          <a:bodyPr vert="horz" wrap="square" lIns="0" tIns="13335" rIns="0" bIns="0" rtlCol="0">
            <a:spAutoFit/>
          </a:bodyPr>
          <a:lstStyle/>
          <a:p>
            <a:pPr marR="324485" lvl="0" algn="ctr">
              <a:spcBef>
                <a:spcPts val="105"/>
              </a:spcBef>
              <a:tabLst>
                <a:tab pos="1828800" algn="l"/>
              </a:tabLst>
            </a:pPr>
            <a:r>
              <a:rPr lang="en-US" sz="1400" b="1" spc="-5" dirty="0" smtClean="0">
                <a:solidFill>
                  <a:srgbClr val="FFFFFF"/>
                </a:solidFill>
                <a:latin typeface="Arial"/>
                <a:cs typeface="Arial"/>
              </a:rPr>
              <a:t>Security </a:t>
            </a:r>
            <a:r>
              <a:rPr lang="en-US" sz="1400" b="1" spc="-5" dirty="0">
                <a:solidFill>
                  <a:srgbClr val="FFFFFF"/>
                </a:solidFill>
                <a:latin typeface="Arial"/>
                <a:cs typeface="Arial"/>
              </a:rPr>
              <a:t>b</a:t>
            </a:r>
            <a:r>
              <a:rPr lang="en-US" sz="1400" b="1" spc="-5" dirty="0" smtClean="0">
                <a:solidFill>
                  <a:srgbClr val="FFFFFF"/>
                </a:solidFill>
                <a:latin typeface="Arial"/>
                <a:cs typeface="Arial"/>
              </a:rPr>
              <a:t>aseline drift</a:t>
            </a:r>
            <a:endParaRPr lang="en-US" sz="1400" b="1" spc="-5" dirty="0">
              <a:solidFill>
                <a:srgbClr val="FFFFFF"/>
              </a:solidFill>
              <a:latin typeface="Arial"/>
              <a:cs typeface="Arial"/>
            </a:endParaRPr>
          </a:p>
        </p:txBody>
      </p:sp>
      <p:sp>
        <p:nvSpPr>
          <p:cNvPr id="40" name="object 40"/>
          <p:cNvSpPr txBox="1"/>
          <p:nvPr/>
        </p:nvSpPr>
        <p:spPr>
          <a:xfrm>
            <a:off x="6243776" y="1792295"/>
            <a:ext cx="1737250" cy="444352"/>
          </a:xfrm>
          <a:prstGeom prst="rect">
            <a:avLst/>
          </a:prstGeom>
        </p:spPr>
        <p:txBody>
          <a:bodyPr vert="horz" wrap="square" lIns="0" tIns="13335" rIns="0" bIns="0" rtlCol="0">
            <a:spAutoFit/>
          </a:bodyPr>
          <a:lstStyle/>
          <a:p>
            <a:pPr marL="53975" marR="370205" lvl="0" algn="ctr" defTabSz="1944688">
              <a:spcBef>
                <a:spcPts val="105"/>
              </a:spcBef>
            </a:pPr>
            <a:r>
              <a:rPr lang="en-US" sz="1400" b="1" spc="-5" dirty="0" smtClean="0">
                <a:solidFill>
                  <a:srgbClr val="FFFFFF"/>
                </a:solidFill>
                <a:latin typeface="Arial"/>
                <a:cs typeface="Arial"/>
              </a:rPr>
              <a:t>Resource and s</a:t>
            </a:r>
            <a:r>
              <a:rPr lang="en-US" sz="1400" b="1" spc="-5" dirty="0" smtClean="0">
                <a:solidFill>
                  <a:srgbClr val="FFFFFF"/>
                </a:solidFill>
                <a:latin typeface="Arial"/>
                <a:cs typeface="Arial"/>
              </a:rPr>
              <a:t>kills shortage</a:t>
            </a:r>
            <a:endParaRPr lang="en-US" sz="1400" b="1" spc="-5" dirty="0">
              <a:solidFill>
                <a:srgbClr val="FFFFFF"/>
              </a:solidFill>
              <a:latin typeface="Arial"/>
              <a:cs typeface="Arial"/>
            </a:endParaRPr>
          </a:p>
        </p:txBody>
      </p:sp>
      <p:sp>
        <p:nvSpPr>
          <p:cNvPr id="41" name="object 41"/>
          <p:cNvSpPr txBox="1"/>
          <p:nvPr/>
        </p:nvSpPr>
        <p:spPr>
          <a:xfrm>
            <a:off x="8403503" y="1792295"/>
            <a:ext cx="1812639" cy="444352"/>
          </a:xfrm>
          <a:prstGeom prst="rect">
            <a:avLst/>
          </a:prstGeom>
        </p:spPr>
        <p:txBody>
          <a:bodyPr vert="horz" wrap="square" lIns="0" tIns="13335" rIns="0" bIns="0" rtlCol="0">
            <a:spAutoFit/>
          </a:bodyPr>
          <a:lstStyle/>
          <a:p>
            <a:pPr marL="90805" marR="85090" lvl="0" algn="ctr">
              <a:spcBef>
                <a:spcPts val="5"/>
              </a:spcBef>
            </a:pPr>
            <a:r>
              <a:rPr lang="en-US" sz="1400" b="1" spc="-5" dirty="0" smtClean="0">
                <a:solidFill>
                  <a:srgbClr val="FFFFFF"/>
                </a:solidFill>
                <a:latin typeface="Arial"/>
                <a:cs typeface="Arial"/>
              </a:rPr>
              <a:t>New technologies like </a:t>
            </a:r>
            <a:r>
              <a:rPr lang="en-US" sz="1400" b="1" spc="-5" dirty="0" err="1" smtClean="0">
                <a:solidFill>
                  <a:srgbClr val="FFFFFF"/>
                </a:solidFill>
                <a:latin typeface="Arial"/>
                <a:cs typeface="Arial"/>
              </a:rPr>
              <a:t>IoT</a:t>
            </a:r>
            <a:endParaRPr lang="en-US" sz="1400" b="1" spc="-5" dirty="0">
              <a:solidFill>
                <a:srgbClr val="FFFFFF"/>
              </a:solidFill>
              <a:latin typeface="Arial"/>
              <a:cs typeface="Arial"/>
            </a:endParaRPr>
          </a:p>
        </p:txBody>
      </p:sp>
      <p:sp>
        <p:nvSpPr>
          <p:cNvPr id="43" name="object 11"/>
          <p:cNvSpPr/>
          <p:nvPr/>
        </p:nvSpPr>
        <p:spPr>
          <a:xfrm>
            <a:off x="1673178" y="3536083"/>
            <a:ext cx="2030095" cy="2438588"/>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55" name="Group 54"/>
          <p:cNvGrpSpPr/>
          <p:nvPr/>
        </p:nvGrpSpPr>
        <p:grpSpPr>
          <a:xfrm>
            <a:off x="2455752" y="3551611"/>
            <a:ext cx="585470" cy="717042"/>
            <a:chOff x="2075688" y="1563624"/>
            <a:chExt cx="585470" cy="717042"/>
          </a:xfrm>
        </p:grpSpPr>
        <p:sp>
          <p:nvSpPr>
            <p:cNvPr id="56" name="object 12"/>
            <p:cNvSpPr/>
            <p:nvPr/>
          </p:nvSpPr>
          <p:spPr>
            <a:xfrm>
              <a:off x="2145029" y="228066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57" name="object 13"/>
            <p:cNvSpPr/>
            <p:nvPr/>
          </p:nvSpPr>
          <p:spPr>
            <a:xfrm>
              <a:off x="2075688" y="1563624"/>
              <a:ext cx="585470" cy="556260"/>
            </a:xfrm>
            <a:custGeom>
              <a:avLst/>
              <a:gdLst/>
              <a:ahLst/>
              <a:cxnLst/>
              <a:rect l="l" t="t" r="r" b="b"/>
              <a:pathLst>
                <a:path w="585469"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58" name="object 14"/>
            <p:cNvSpPr/>
            <p:nvPr/>
          </p:nvSpPr>
          <p:spPr>
            <a:xfrm>
              <a:off x="2346958" y="1634514"/>
              <a:ext cx="245745" cy="415290"/>
            </a:xfrm>
            <a:custGeom>
              <a:avLst/>
              <a:gdLst/>
              <a:ahLst/>
              <a:cxnLst/>
              <a:rect l="l" t="t" r="r" b="b"/>
              <a:pathLst>
                <a:path w="245744" h="415289">
                  <a:moveTo>
                    <a:pt x="6743" y="372389"/>
                  </a:moveTo>
                  <a:lnTo>
                    <a:pt x="4724" y="375589"/>
                  </a:lnTo>
                  <a:lnTo>
                    <a:pt x="3965" y="383687"/>
                  </a:lnTo>
                  <a:lnTo>
                    <a:pt x="2692" y="399275"/>
                  </a:lnTo>
                  <a:lnTo>
                    <a:pt x="1346" y="407581"/>
                  </a:lnTo>
                  <a:lnTo>
                    <a:pt x="0" y="412711"/>
                  </a:lnTo>
                  <a:lnTo>
                    <a:pt x="2019" y="414629"/>
                  </a:lnTo>
                  <a:lnTo>
                    <a:pt x="19951" y="414688"/>
                  </a:lnTo>
                  <a:lnTo>
                    <a:pt x="32359" y="414628"/>
                  </a:lnTo>
                  <a:lnTo>
                    <a:pt x="101673" y="402139"/>
                  </a:lnTo>
                  <a:lnTo>
                    <a:pt x="141718" y="383687"/>
                  </a:lnTo>
                  <a:lnTo>
                    <a:pt x="156323" y="373037"/>
                  </a:lnTo>
                  <a:lnTo>
                    <a:pt x="16179" y="373037"/>
                  </a:lnTo>
                  <a:lnTo>
                    <a:pt x="6743" y="372389"/>
                  </a:lnTo>
                  <a:close/>
                </a:path>
                <a:path w="245744" h="415289">
                  <a:moveTo>
                    <a:pt x="154736" y="40446"/>
                  </a:moveTo>
                  <a:lnTo>
                    <a:pt x="24310" y="40446"/>
                  </a:lnTo>
                  <a:lnTo>
                    <a:pt x="33369" y="40557"/>
                  </a:lnTo>
                  <a:lnTo>
                    <a:pt x="42427" y="41506"/>
                  </a:lnTo>
                  <a:lnTo>
                    <a:pt x="95045" y="54354"/>
                  </a:lnTo>
                  <a:lnTo>
                    <a:pt x="132751" y="75078"/>
                  </a:lnTo>
                  <a:lnTo>
                    <a:pt x="163277" y="103401"/>
                  </a:lnTo>
                  <a:lnTo>
                    <a:pt x="185549" y="137679"/>
                  </a:lnTo>
                  <a:lnTo>
                    <a:pt x="198495" y="176264"/>
                  </a:lnTo>
                  <a:lnTo>
                    <a:pt x="201040" y="217512"/>
                  </a:lnTo>
                  <a:lnTo>
                    <a:pt x="192112" y="259778"/>
                  </a:lnTo>
                  <a:lnTo>
                    <a:pt x="171873" y="299507"/>
                  </a:lnTo>
                  <a:lnTo>
                    <a:pt x="142316" y="331896"/>
                  </a:lnTo>
                  <a:lnTo>
                    <a:pt x="105286" y="355746"/>
                  </a:lnTo>
                  <a:lnTo>
                    <a:pt x="62625" y="369859"/>
                  </a:lnTo>
                  <a:lnTo>
                    <a:pt x="16179" y="373037"/>
                  </a:lnTo>
                  <a:lnTo>
                    <a:pt x="156323" y="373037"/>
                  </a:lnTo>
                  <a:lnTo>
                    <a:pt x="205052" y="327039"/>
                  </a:lnTo>
                  <a:lnTo>
                    <a:pt x="226455" y="290791"/>
                  </a:lnTo>
                  <a:lnTo>
                    <a:pt x="239758" y="250558"/>
                  </a:lnTo>
                  <a:lnTo>
                    <a:pt x="244017" y="207314"/>
                  </a:lnTo>
                  <a:lnTo>
                    <a:pt x="244017" y="199631"/>
                  </a:lnTo>
                  <a:lnTo>
                    <a:pt x="245364" y="191960"/>
                  </a:lnTo>
                  <a:lnTo>
                    <a:pt x="235137" y="145088"/>
                  </a:lnTo>
                  <a:lnTo>
                    <a:pt x="219495" y="109256"/>
                  </a:lnTo>
                  <a:lnTo>
                    <a:pt x="196902" y="77022"/>
                  </a:lnTo>
                  <a:lnTo>
                    <a:pt x="167170" y="48628"/>
                  </a:lnTo>
                  <a:lnTo>
                    <a:pt x="154736" y="40446"/>
                  </a:lnTo>
                  <a:close/>
                </a:path>
                <a:path w="245744" h="415289">
                  <a:moveTo>
                    <a:pt x="6743" y="0"/>
                  </a:moveTo>
                  <a:lnTo>
                    <a:pt x="1346" y="647"/>
                  </a:lnTo>
                  <a:lnTo>
                    <a:pt x="673" y="1917"/>
                  </a:lnTo>
                  <a:lnTo>
                    <a:pt x="1346" y="7048"/>
                  </a:lnTo>
                  <a:lnTo>
                    <a:pt x="2242" y="13381"/>
                  </a:lnTo>
                  <a:lnTo>
                    <a:pt x="2951" y="19838"/>
                  </a:lnTo>
                  <a:lnTo>
                    <a:pt x="3533" y="26299"/>
                  </a:lnTo>
                  <a:lnTo>
                    <a:pt x="4051" y="32639"/>
                  </a:lnTo>
                  <a:lnTo>
                    <a:pt x="4724" y="40309"/>
                  </a:lnTo>
                  <a:lnTo>
                    <a:pt x="6743" y="43510"/>
                  </a:lnTo>
                  <a:lnTo>
                    <a:pt x="15506" y="41592"/>
                  </a:lnTo>
                  <a:lnTo>
                    <a:pt x="24310" y="40446"/>
                  </a:lnTo>
                  <a:lnTo>
                    <a:pt x="154736" y="40446"/>
                  </a:lnTo>
                  <a:lnTo>
                    <a:pt x="131014" y="24835"/>
                  </a:lnTo>
                  <a:lnTo>
                    <a:pt x="92267" y="8959"/>
                  </a:lnTo>
                  <a:lnTo>
                    <a:pt x="50864" y="761"/>
                  </a:lnTo>
                  <a:lnTo>
                    <a:pt x="6743" y="0"/>
                  </a:lnTo>
                  <a:close/>
                </a:path>
              </a:pathLst>
            </a:custGeom>
            <a:solidFill>
              <a:srgbClr val="FFFFFF"/>
            </a:solidFill>
          </p:spPr>
          <p:txBody>
            <a:bodyPr wrap="square" lIns="0" tIns="0" rIns="0" bIns="0" rtlCol="0"/>
            <a:lstStyle/>
            <a:p>
              <a:endParaRPr sz="880">
                <a:solidFill>
                  <a:prstClr val="black"/>
                </a:solidFill>
              </a:endParaRPr>
            </a:p>
          </p:txBody>
        </p:sp>
        <p:sp>
          <p:nvSpPr>
            <p:cNvPr id="59" name="object 15"/>
            <p:cNvSpPr/>
            <p:nvPr/>
          </p:nvSpPr>
          <p:spPr>
            <a:xfrm>
              <a:off x="2263137" y="1769364"/>
              <a:ext cx="218440" cy="155575"/>
            </a:xfrm>
            <a:custGeom>
              <a:avLst/>
              <a:gdLst/>
              <a:ahLst/>
              <a:cxnLst/>
              <a:rect l="l" t="t" r="r" b="b"/>
              <a:pathLst>
                <a:path w="218439" h="155575">
                  <a:moveTo>
                    <a:pt x="29781" y="44970"/>
                  </a:moveTo>
                  <a:lnTo>
                    <a:pt x="25717" y="48818"/>
                  </a:lnTo>
                  <a:lnTo>
                    <a:pt x="20524" y="54106"/>
                  </a:lnTo>
                  <a:lnTo>
                    <a:pt x="15143" y="59337"/>
                  </a:lnTo>
                  <a:lnTo>
                    <a:pt x="9635" y="64449"/>
                  </a:lnTo>
                  <a:lnTo>
                    <a:pt x="4064" y="69380"/>
                  </a:lnTo>
                  <a:lnTo>
                    <a:pt x="0" y="73228"/>
                  </a:lnTo>
                  <a:lnTo>
                    <a:pt x="685" y="75158"/>
                  </a:lnTo>
                  <a:lnTo>
                    <a:pt x="42556" y="114985"/>
                  </a:lnTo>
                  <a:lnTo>
                    <a:pt x="80543" y="151599"/>
                  </a:lnTo>
                  <a:lnTo>
                    <a:pt x="81902" y="152882"/>
                  </a:lnTo>
                  <a:lnTo>
                    <a:pt x="83921" y="154165"/>
                  </a:lnTo>
                  <a:lnTo>
                    <a:pt x="85280" y="155448"/>
                  </a:lnTo>
                  <a:lnTo>
                    <a:pt x="87985" y="155448"/>
                  </a:lnTo>
                  <a:lnTo>
                    <a:pt x="89344" y="152882"/>
                  </a:lnTo>
                  <a:lnTo>
                    <a:pt x="91376" y="151599"/>
                  </a:lnTo>
                  <a:lnTo>
                    <a:pt x="151108" y="94424"/>
                  </a:lnTo>
                  <a:lnTo>
                    <a:pt x="83248" y="94424"/>
                  </a:lnTo>
                  <a:lnTo>
                    <a:pt x="77838" y="89281"/>
                  </a:lnTo>
                  <a:lnTo>
                    <a:pt x="67568" y="79266"/>
                  </a:lnTo>
                  <a:lnTo>
                    <a:pt x="57110" y="69373"/>
                  </a:lnTo>
                  <a:lnTo>
                    <a:pt x="35877" y="49466"/>
                  </a:lnTo>
                  <a:lnTo>
                    <a:pt x="31813" y="45605"/>
                  </a:lnTo>
                  <a:lnTo>
                    <a:pt x="29781" y="44970"/>
                  </a:lnTo>
                  <a:close/>
                </a:path>
                <a:path w="218439" h="155575">
                  <a:moveTo>
                    <a:pt x="187477" y="0"/>
                  </a:moveTo>
                  <a:lnTo>
                    <a:pt x="184099" y="0"/>
                  </a:lnTo>
                  <a:lnTo>
                    <a:pt x="179362" y="5143"/>
                  </a:lnTo>
                  <a:lnTo>
                    <a:pt x="157415" y="26237"/>
                  </a:lnTo>
                  <a:lnTo>
                    <a:pt x="90690" y="89281"/>
                  </a:lnTo>
                  <a:lnTo>
                    <a:pt x="85953" y="94424"/>
                  </a:lnTo>
                  <a:lnTo>
                    <a:pt x="151108" y="94424"/>
                  </a:lnTo>
                  <a:lnTo>
                    <a:pt x="177602" y="69373"/>
                  </a:lnTo>
                  <a:lnTo>
                    <a:pt x="213868" y="35331"/>
                  </a:lnTo>
                  <a:lnTo>
                    <a:pt x="217932" y="30835"/>
                  </a:lnTo>
                  <a:lnTo>
                    <a:pt x="217258" y="28905"/>
                  </a:lnTo>
                  <a:lnTo>
                    <a:pt x="213194" y="25057"/>
                  </a:lnTo>
                  <a:lnTo>
                    <a:pt x="207634" y="20227"/>
                  </a:lnTo>
                  <a:lnTo>
                    <a:pt x="202199" y="15338"/>
                  </a:lnTo>
                  <a:lnTo>
                    <a:pt x="197017" y="10330"/>
                  </a:lnTo>
                  <a:lnTo>
                    <a:pt x="187477" y="0"/>
                  </a:lnTo>
                  <a:close/>
                </a:path>
              </a:pathLst>
            </a:custGeom>
            <a:solidFill>
              <a:srgbClr val="FFFFFF"/>
            </a:solidFill>
          </p:spPr>
          <p:txBody>
            <a:bodyPr wrap="square" lIns="0" tIns="0" rIns="0" bIns="0" rtlCol="0"/>
            <a:lstStyle/>
            <a:p>
              <a:endParaRPr sz="880">
                <a:solidFill>
                  <a:prstClr val="black"/>
                </a:solidFill>
              </a:endParaRPr>
            </a:p>
          </p:txBody>
        </p:sp>
        <p:sp>
          <p:nvSpPr>
            <p:cNvPr id="60" name="object 16"/>
            <p:cNvSpPr/>
            <p:nvPr/>
          </p:nvSpPr>
          <p:spPr>
            <a:xfrm>
              <a:off x="2255518" y="1982723"/>
              <a:ext cx="58419" cy="55244"/>
            </a:xfrm>
            <a:custGeom>
              <a:avLst/>
              <a:gdLst/>
              <a:ahLst/>
              <a:cxnLst/>
              <a:rect l="l" t="t" r="r" b="b"/>
              <a:pathLst>
                <a:path w="58419" h="55244">
                  <a:moveTo>
                    <a:pt x="23571" y="0"/>
                  </a:moveTo>
                  <a:lnTo>
                    <a:pt x="22225" y="635"/>
                  </a:lnTo>
                  <a:lnTo>
                    <a:pt x="20878" y="3187"/>
                  </a:lnTo>
                  <a:lnTo>
                    <a:pt x="15933" y="9994"/>
                  </a:lnTo>
                  <a:lnTo>
                    <a:pt x="11112" y="16983"/>
                  </a:lnTo>
                  <a:lnTo>
                    <a:pt x="6291" y="24090"/>
                  </a:lnTo>
                  <a:lnTo>
                    <a:pt x="1346" y="31254"/>
                  </a:lnTo>
                  <a:lnTo>
                    <a:pt x="0" y="33807"/>
                  </a:lnTo>
                  <a:lnTo>
                    <a:pt x="0" y="35725"/>
                  </a:lnTo>
                  <a:lnTo>
                    <a:pt x="3365" y="36995"/>
                  </a:lnTo>
                  <a:lnTo>
                    <a:pt x="12070" y="41655"/>
                  </a:lnTo>
                  <a:lnTo>
                    <a:pt x="20961" y="46013"/>
                  </a:lnTo>
                  <a:lnTo>
                    <a:pt x="29975" y="50012"/>
                  </a:lnTo>
                  <a:lnTo>
                    <a:pt x="39052" y="53594"/>
                  </a:lnTo>
                  <a:lnTo>
                    <a:pt x="43103" y="54864"/>
                  </a:lnTo>
                  <a:lnTo>
                    <a:pt x="43776" y="52311"/>
                  </a:lnTo>
                  <a:lnTo>
                    <a:pt x="47194" y="43809"/>
                  </a:lnTo>
                  <a:lnTo>
                    <a:pt x="50423" y="35486"/>
                  </a:lnTo>
                  <a:lnTo>
                    <a:pt x="53526" y="27283"/>
                  </a:lnTo>
                  <a:lnTo>
                    <a:pt x="56565" y="19138"/>
                  </a:lnTo>
                  <a:lnTo>
                    <a:pt x="57912" y="15951"/>
                  </a:lnTo>
                  <a:lnTo>
                    <a:pt x="26263" y="1270"/>
                  </a:lnTo>
                  <a:lnTo>
                    <a:pt x="23571" y="0"/>
                  </a:lnTo>
                  <a:close/>
                </a:path>
              </a:pathLst>
            </a:custGeom>
            <a:solidFill>
              <a:srgbClr val="FFFFFF"/>
            </a:solidFill>
          </p:spPr>
          <p:txBody>
            <a:bodyPr wrap="square" lIns="0" tIns="0" rIns="0" bIns="0" rtlCol="0"/>
            <a:lstStyle/>
            <a:p>
              <a:endParaRPr sz="880">
                <a:solidFill>
                  <a:prstClr val="black"/>
                </a:solidFill>
              </a:endParaRPr>
            </a:p>
          </p:txBody>
        </p:sp>
        <p:sp>
          <p:nvSpPr>
            <p:cNvPr id="61" name="object 17"/>
            <p:cNvSpPr/>
            <p:nvPr/>
          </p:nvSpPr>
          <p:spPr>
            <a:xfrm>
              <a:off x="2155145" y="1859279"/>
              <a:ext cx="48260" cy="52069"/>
            </a:xfrm>
            <a:custGeom>
              <a:avLst/>
              <a:gdLst/>
              <a:ahLst/>
              <a:cxnLst/>
              <a:rect l="l" t="t" r="r" b="b"/>
              <a:pathLst>
                <a:path w="48260" h="52069">
                  <a:moveTo>
                    <a:pt x="40161" y="0"/>
                  </a:moveTo>
                  <a:lnTo>
                    <a:pt x="35539" y="1295"/>
                  </a:lnTo>
                  <a:lnTo>
                    <a:pt x="21658" y="2590"/>
                  </a:lnTo>
                  <a:lnTo>
                    <a:pt x="15714" y="3238"/>
                  </a:lnTo>
                  <a:lnTo>
                    <a:pt x="4524" y="4716"/>
                  </a:lnTo>
                  <a:lnTo>
                    <a:pt x="91" y="6315"/>
                  </a:lnTo>
                  <a:lnTo>
                    <a:pt x="0" y="11071"/>
                  </a:lnTo>
                  <a:lnTo>
                    <a:pt x="1833" y="22021"/>
                  </a:lnTo>
                  <a:lnTo>
                    <a:pt x="3154" y="27851"/>
                  </a:lnTo>
                  <a:lnTo>
                    <a:pt x="5135" y="33680"/>
                  </a:lnTo>
                  <a:lnTo>
                    <a:pt x="5795" y="40157"/>
                  </a:lnTo>
                  <a:lnTo>
                    <a:pt x="7776" y="49225"/>
                  </a:lnTo>
                  <a:lnTo>
                    <a:pt x="11739" y="51815"/>
                  </a:lnTo>
                  <a:lnTo>
                    <a:pt x="20337" y="47929"/>
                  </a:lnTo>
                  <a:lnTo>
                    <a:pt x="24960" y="45338"/>
                  </a:lnTo>
                  <a:lnTo>
                    <a:pt x="29595" y="44691"/>
                  </a:lnTo>
                  <a:lnTo>
                    <a:pt x="34218" y="42748"/>
                  </a:lnTo>
                  <a:lnTo>
                    <a:pt x="43326" y="39519"/>
                  </a:lnTo>
                  <a:lnTo>
                    <a:pt x="47602" y="36352"/>
                  </a:lnTo>
                  <a:lnTo>
                    <a:pt x="48161" y="31362"/>
                  </a:lnTo>
                  <a:lnTo>
                    <a:pt x="46118" y="22669"/>
                  </a:lnTo>
                  <a:lnTo>
                    <a:pt x="44797" y="17487"/>
                  </a:lnTo>
                  <a:lnTo>
                    <a:pt x="43476" y="8420"/>
                  </a:lnTo>
                  <a:lnTo>
                    <a:pt x="42816" y="2590"/>
                  </a:lnTo>
                  <a:lnTo>
                    <a:pt x="40161" y="0"/>
                  </a:lnTo>
                  <a:close/>
                </a:path>
              </a:pathLst>
            </a:custGeom>
            <a:solidFill>
              <a:srgbClr val="FFFFFF"/>
            </a:solidFill>
          </p:spPr>
          <p:txBody>
            <a:bodyPr wrap="square" lIns="0" tIns="0" rIns="0" bIns="0" rtlCol="0"/>
            <a:lstStyle/>
            <a:p>
              <a:endParaRPr sz="880">
                <a:solidFill>
                  <a:prstClr val="black"/>
                </a:solidFill>
              </a:endParaRPr>
            </a:p>
          </p:txBody>
        </p:sp>
        <p:sp>
          <p:nvSpPr>
            <p:cNvPr id="62" name="object 18"/>
            <p:cNvSpPr/>
            <p:nvPr/>
          </p:nvSpPr>
          <p:spPr>
            <a:xfrm>
              <a:off x="2186939" y="1930907"/>
              <a:ext cx="59690" cy="58419"/>
            </a:xfrm>
            <a:custGeom>
              <a:avLst/>
              <a:gdLst/>
              <a:ahLst/>
              <a:cxnLst/>
              <a:rect l="l" t="t" r="r" b="b"/>
              <a:pathLst>
                <a:path w="59689" h="58419">
                  <a:moveTo>
                    <a:pt x="36068" y="0"/>
                  </a:moveTo>
                  <a:lnTo>
                    <a:pt x="32054" y="2578"/>
                  </a:lnTo>
                  <a:lnTo>
                    <a:pt x="11640" y="14716"/>
                  </a:lnTo>
                  <a:lnTo>
                    <a:pt x="4673" y="18656"/>
                  </a:lnTo>
                  <a:lnTo>
                    <a:pt x="673" y="21234"/>
                  </a:lnTo>
                  <a:lnTo>
                    <a:pt x="25374" y="54051"/>
                  </a:lnTo>
                  <a:lnTo>
                    <a:pt x="28054" y="57911"/>
                  </a:lnTo>
                  <a:lnTo>
                    <a:pt x="30721" y="57911"/>
                  </a:lnTo>
                  <a:lnTo>
                    <a:pt x="34061" y="54698"/>
                  </a:lnTo>
                  <a:lnTo>
                    <a:pt x="39579" y="49017"/>
                  </a:lnTo>
                  <a:lnTo>
                    <a:pt x="45162" y="43514"/>
                  </a:lnTo>
                  <a:lnTo>
                    <a:pt x="50872" y="38134"/>
                  </a:lnTo>
                  <a:lnTo>
                    <a:pt x="56769" y="32816"/>
                  </a:lnTo>
                  <a:lnTo>
                    <a:pt x="57429" y="31534"/>
                  </a:lnTo>
                  <a:lnTo>
                    <a:pt x="58762" y="30238"/>
                  </a:lnTo>
                  <a:lnTo>
                    <a:pt x="59436" y="28955"/>
                  </a:lnTo>
                  <a:lnTo>
                    <a:pt x="58762" y="27673"/>
                  </a:lnTo>
                  <a:lnTo>
                    <a:pt x="57429" y="26377"/>
                  </a:lnTo>
                  <a:lnTo>
                    <a:pt x="52818" y="20576"/>
                  </a:lnTo>
                  <a:lnTo>
                    <a:pt x="48067" y="14697"/>
                  </a:lnTo>
                  <a:lnTo>
                    <a:pt x="43345" y="8736"/>
                  </a:lnTo>
                  <a:lnTo>
                    <a:pt x="38735" y="2578"/>
                  </a:lnTo>
                  <a:lnTo>
                    <a:pt x="36068" y="0"/>
                  </a:lnTo>
                  <a:close/>
                </a:path>
              </a:pathLst>
            </a:custGeom>
            <a:solidFill>
              <a:srgbClr val="FFFFFF"/>
            </a:solidFill>
          </p:spPr>
          <p:txBody>
            <a:bodyPr wrap="square" lIns="0" tIns="0" rIns="0" bIns="0" rtlCol="0"/>
            <a:lstStyle/>
            <a:p>
              <a:endParaRPr sz="880">
                <a:solidFill>
                  <a:prstClr val="black"/>
                </a:solidFill>
              </a:endParaRPr>
            </a:p>
          </p:txBody>
        </p:sp>
        <p:sp>
          <p:nvSpPr>
            <p:cNvPr id="63" name="object 19"/>
            <p:cNvSpPr/>
            <p:nvPr/>
          </p:nvSpPr>
          <p:spPr>
            <a:xfrm>
              <a:off x="2153406" y="1773942"/>
              <a:ext cx="52705" cy="50800"/>
            </a:xfrm>
            <a:custGeom>
              <a:avLst/>
              <a:gdLst/>
              <a:ahLst/>
              <a:cxnLst/>
              <a:rect l="l" t="t" r="r" b="b"/>
              <a:pathLst>
                <a:path w="52705" h="50800">
                  <a:moveTo>
                    <a:pt x="12509" y="0"/>
                  </a:moveTo>
                  <a:lnTo>
                    <a:pt x="698" y="39319"/>
                  </a:lnTo>
                  <a:lnTo>
                    <a:pt x="0" y="43840"/>
                  </a:lnTo>
                  <a:lnTo>
                    <a:pt x="2082" y="45123"/>
                  </a:lnTo>
                  <a:lnTo>
                    <a:pt x="6261" y="45123"/>
                  </a:lnTo>
                  <a:lnTo>
                    <a:pt x="29305" y="48027"/>
                  </a:lnTo>
                  <a:lnTo>
                    <a:pt x="38201" y="48996"/>
                  </a:lnTo>
                  <a:lnTo>
                    <a:pt x="42367" y="50292"/>
                  </a:lnTo>
                  <a:lnTo>
                    <a:pt x="45148" y="47701"/>
                  </a:lnTo>
                  <a:lnTo>
                    <a:pt x="46532" y="41910"/>
                  </a:lnTo>
                  <a:lnTo>
                    <a:pt x="48369" y="34400"/>
                  </a:lnTo>
                  <a:lnTo>
                    <a:pt x="50788" y="26831"/>
                  </a:lnTo>
                  <a:lnTo>
                    <a:pt x="52296" y="19867"/>
                  </a:lnTo>
                  <a:lnTo>
                    <a:pt x="51396" y="14173"/>
                  </a:lnTo>
                  <a:lnTo>
                    <a:pt x="46558" y="10299"/>
                  </a:lnTo>
                  <a:lnTo>
                    <a:pt x="39246" y="7812"/>
                  </a:lnTo>
                  <a:lnTo>
                    <a:pt x="30890" y="5927"/>
                  </a:lnTo>
                  <a:lnTo>
                    <a:pt x="22923" y="3860"/>
                  </a:lnTo>
                  <a:lnTo>
                    <a:pt x="21539" y="3213"/>
                  </a:lnTo>
                  <a:lnTo>
                    <a:pt x="17360" y="1930"/>
                  </a:lnTo>
                  <a:lnTo>
                    <a:pt x="12509" y="0"/>
                  </a:lnTo>
                  <a:close/>
                </a:path>
              </a:pathLst>
            </a:custGeom>
            <a:solidFill>
              <a:srgbClr val="FFFFFF"/>
            </a:solidFill>
          </p:spPr>
          <p:txBody>
            <a:bodyPr wrap="square" lIns="0" tIns="0" rIns="0" bIns="0" rtlCol="0"/>
            <a:lstStyle/>
            <a:p>
              <a:endParaRPr sz="880">
                <a:solidFill>
                  <a:prstClr val="black"/>
                </a:solidFill>
              </a:endParaRPr>
            </a:p>
          </p:txBody>
        </p:sp>
        <p:sp>
          <p:nvSpPr>
            <p:cNvPr id="64" name="object 20"/>
            <p:cNvSpPr/>
            <p:nvPr/>
          </p:nvSpPr>
          <p:spPr>
            <a:xfrm>
              <a:off x="2185416" y="1645922"/>
              <a:ext cx="128018" cy="104101"/>
            </a:xfrm>
            <a:prstGeom prst="rect">
              <a:avLst/>
            </a:prstGeom>
            <a:blipFill>
              <a:blip r:embed="rId3" cstate="print"/>
              <a:stretch>
                <a:fillRect/>
              </a:stretch>
            </a:blipFill>
          </p:spPr>
          <p:txBody>
            <a:bodyPr wrap="square" lIns="0" tIns="0" rIns="0" bIns="0" rtlCol="0"/>
            <a:lstStyle/>
            <a:p>
              <a:endParaRPr sz="880">
                <a:solidFill>
                  <a:prstClr val="black"/>
                </a:solidFill>
              </a:endParaRPr>
            </a:p>
          </p:txBody>
        </p:sp>
      </p:grpSp>
      <p:sp>
        <p:nvSpPr>
          <p:cNvPr id="65" name="object 38"/>
          <p:cNvSpPr txBox="1"/>
          <p:nvPr/>
        </p:nvSpPr>
        <p:spPr>
          <a:xfrm>
            <a:off x="1772069" y="4365008"/>
            <a:ext cx="1909905" cy="1013739"/>
          </a:xfrm>
          <a:prstGeom prst="rect">
            <a:avLst/>
          </a:prstGeom>
        </p:spPr>
        <p:txBody>
          <a:bodyPr vert="horz" wrap="square" lIns="0" tIns="13335" rIns="0" bIns="0" rtlCol="0">
            <a:spAutoFit/>
          </a:bodyPr>
          <a:lstStyle/>
          <a:p>
            <a:pPr marL="73660" marR="170815" lvl="0">
              <a:spcBef>
                <a:spcPts val="905"/>
              </a:spcBef>
            </a:pPr>
            <a:r>
              <a:rPr lang="en-US" sz="1300" spc="-5" dirty="0" smtClean="0">
                <a:solidFill>
                  <a:srgbClr val="FFFFFF"/>
                </a:solidFill>
                <a:cs typeface="Arial"/>
              </a:rPr>
              <a:t>N</a:t>
            </a:r>
            <a:r>
              <a:rPr lang="en-US" sz="1300" spc="-5" dirty="0" smtClean="0">
                <a:solidFill>
                  <a:srgbClr val="FFFFFF"/>
                </a:solidFill>
                <a:cs typeface="Arial"/>
              </a:rPr>
              <a:t>ative integration with services along with comprehensive view across platform and beyond</a:t>
            </a:r>
            <a:endParaRPr lang="en-US" sz="1300" dirty="0">
              <a:solidFill>
                <a:prstClr val="black"/>
              </a:solidFill>
              <a:cs typeface="Arial"/>
            </a:endParaRPr>
          </a:p>
        </p:txBody>
      </p:sp>
      <p:sp>
        <p:nvSpPr>
          <p:cNvPr id="66" name="object 21"/>
          <p:cNvSpPr/>
          <p:nvPr/>
        </p:nvSpPr>
        <p:spPr>
          <a:xfrm>
            <a:off x="3872456" y="3534276"/>
            <a:ext cx="2030095" cy="2440395"/>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2" name="Group 1"/>
          <p:cNvGrpSpPr/>
          <p:nvPr/>
        </p:nvGrpSpPr>
        <p:grpSpPr>
          <a:xfrm>
            <a:off x="4563305" y="3546277"/>
            <a:ext cx="585470" cy="727709"/>
            <a:chOff x="4597908" y="3661197"/>
            <a:chExt cx="585470" cy="727709"/>
          </a:xfrm>
        </p:grpSpPr>
        <p:sp>
          <p:nvSpPr>
            <p:cNvPr id="67" name="object 22"/>
            <p:cNvSpPr/>
            <p:nvPr/>
          </p:nvSpPr>
          <p:spPr>
            <a:xfrm>
              <a:off x="4682490" y="4388906"/>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68" name="object 23"/>
            <p:cNvSpPr/>
            <p:nvPr/>
          </p:nvSpPr>
          <p:spPr>
            <a:xfrm>
              <a:off x="4597908" y="3661197"/>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69" name="object 24"/>
            <p:cNvSpPr/>
            <p:nvPr/>
          </p:nvSpPr>
          <p:spPr>
            <a:xfrm>
              <a:off x="4823453" y="3894368"/>
              <a:ext cx="147827" cy="234696"/>
            </a:xfrm>
            <a:prstGeom prst="rect">
              <a:avLst/>
            </a:prstGeom>
            <a:blipFill>
              <a:blip r:embed="rId4" cstate="print"/>
              <a:stretch>
                <a:fillRect/>
              </a:stretch>
            </a:blipFill>
          </p:spPr>
          <p:txBody>
            <a:bodyPr wrap="square" lIns="0" tIns="0" rIns="0" bIns="0" rtlCol="0"/>
            <a:lstStyle/>
            <a:p>
              <a:endParaRPr sz="880">
                <a:solidFill>
                  <a:prstClr val="black"/>
                </a:solidFill>
              </a:endParaRPr>
            </a:p>
          </p:txBody>
        </p:sp>
        <p:sp>
          <p:nvSpPr>
            <p:cNvPr id="70" name="object 25"/>
            <p:cNvSpPr/>
            <p:nvPr/>
          </p:nvSpPr>
          <p:spPr>
            <a:xfrm>
              <a:off x="4681721" y="3751874"/>
              <a:ext cx="416559" cy="255270"/>
            </a:xfrm>
            <a:custGeom>
              <a:avLst/>
              <a:gdLst/>
              <a:ahLst/>
              <a:cxnLst/>
              <a:rect l="l" t="t" r="r" b="b"/>
              <a:pathLst>
                <a:path w="416560" h="255269">
                  <a:moveTo>
                    <a:pt x="112560" y="43179"/>
                  </a:moveTo>
                  <a:lnTo>
                    <a:pt x="97904" y="43179"/>
                  </a:lnTo>
                  <a:lnTo>
                    <a:pt x="86512" y="45719"/>
                  </a:lnTo>
                  <a:lnTo>
                    <a:pt x="60223" y="66039"/>
                  </a:lnTo>
                  <a:lnTo>
                    <a:pt x="57429" y="69849"/>
                  </a:lnTo>
                  <a:lnTo>
                    <a:pt x="55130" y="74929"/>
                  </a:lnTo>
                  <a:lnTo>
                    <a:pt x="53441" y="81279"/>
                  </a:lnTo>
                  <a:lnTo>
                    <a:pt x="52463" y="86359"/>
                  </a:lnTo>
                  <a:lnTo>
                    <a:pt x="52108" y="92709"/>
                  </a:lnTo>
                  <a:lnTo>
                    <a:pt x="52108" y="104139"/>
                  </a:lnTo>
                  <a:lnTo>
                    <a:pt x="47739" y="105409"/>
                  </a:lnTo>
                  <a:lnTo>
                    <a:pt x="15633" y="133349"/>
                  </a:lnTo>
                  <a:lnTo>
                    <a:pt x="11633" y="138429"/>
                  </a:lnTo>
                  <a:lnTo>
                    <a:pt x="0" y="179069"/>
                  </a:lnTo>
                  <a:lnTo>
                    <a:pt x="368" y="186689"/>
                  </a:lnTo>
                  <a:lnTo>
                    <a:pt x="16484" y="224790"/>
                  </a:lnTo>
                  <a:lnTo>
                    <a:pt x="21208" y="231140"/>
                  </a:lnTo>
                  <a:lnTo>
                    <a:pt x="26174" y="234949"/>
                  </a:lnTo>
                  <a:lnTo>
                    <a:pt x="31749" y="240029"/>
                  </a:lnTo>
                  <a:lnTo>
                    <a:pt x="37922" y="243840"/>
                  </a:lnTo>
                  <a:lnTo>
                    <a:pt x="72821" y="255269"/>
                  </a:lnTo>
                  <a:lnTo>
                    <a:pt x="185978" y="255269"/>
                  </a:lnTo>
                  <a:lnTo>
                    <a:pt x="185978" y="241299"/>
                  </a:lnTo>
                  <a:lnTo>
                    <a:pt x="148666" y="241299"/>
                  </a:lnTo>
                  <a:lnTo>
                    <a:pt x="145033" y="240029"/>
                  </a:lnTo>
                  <a:lnTo>
                    <a:pt x="141643" y="237490"/>
                  </a:lnTo>
                  <a:lnTo>
                    <a:pt x="138366" y="236219"/>
                  </a:lnTo>
                  <a:lnTo>
                    <a:pt x="135343" y="233679"/>
                  </a:lnTo>
                  <a:lnTo>
                    <a:pt x="132435" y="229869"/>
                  </a:lnTo>
                  <a:lnTo>
                    <a:pt x="130124" y="226059"/>
                  </a:lnTo>
                  <a:lnTo>
                    <a:pt x="128308" y="223519"/>
                  </a:lnTo>
                  <a:lnTo>
                    <a:pt x="127215" y="218440"/>
                  </a:lnTo>
                  <a:lnTo>
                    <a:pt x="126491" y="214629"/>
                  </a:lnTo>
                  <a:lnTo>
                    <a:pt x="126491" y="210819"/>
                  </a:lnTo>
                  <a:lnTo>
                    <a:pt x="135343" y="193039"/>
                  </a:lnTo>
                  <a:lnTo>
                    <a:pt x="194703" y="135889"/>
                  </a:lnTo>
                  <a:lnTo>
                    <a:pt x="196888" y="134619"/>
                  </a:lnTo>
                  <a:lnTo>
                    <a:pt x="199313" y="132079"/>
                  </a:lnTo>
                  <a:lnTo>
                    <a:pt x="202945" y="130809"/>
                  </a:lnTo>
                  <a:lnTo>
                    <a:pt x="204279" y="129539"/>
                  </a:lnTo>
                  <a:lnTo>
                    <a:pt x="205854" y="129539"/>
                  </a:lnTo>
                  <a:lnTo>
                    <a:pt x="208635" y="128269"/>
                  </a:lnTo>
                  <a:lnTo>
                    <a:pt x="388353" y="128269"/>
                  </a:lnTo>
                  <a:lnTo>
                    <a:pt x="386613" y="126999"/>
                  </a:lnTo>
                  <a:lnTo>
                    <a:pt x="381038" y="123189"/>
                  </a:lnTo>
                  <a:lnTo>
                    <a:pt x="375107" y="119379"/>
                  </a:lnTo>
                  <a:lnTo>
                    <a:pt x="368807" y="116839"/>
                  </a:lnTo>
                  <a:lnTo>
                    <a:pt x="362267" y="115569"/>
                  </a:lnTo>
                  <a:lnTo>
                    <a:pt x="355485" y="113029"/>
                  </a:lnTo>
                  <a:lnTo>
                    <a:pt x="315493" y="113029"/>
                  </a:lnTo>
                  <a:lnTo>
                    <a:pt x="314045" y="111759"/>
                  </a:lnTo>
                  <a:lnTo>
                    <a:pt x="312229" y="107949"/>
                  </a:lnTo>
                  <a:lnTo>
                    <a:pt x="312102" y="105409"/>
                  </a:lnTo>
                  <a:lnTo>
                    <a:pt x="312585" y="104139"/>
                  </a:lnTo>
                  <a:lnTo>
                    <a:pt x="313562" y="102869"/>
                  </a:lnTo>
                  <a:lnTo>
                    <a:pt x="314896" y="101599"/>
                  </a:lnTo>
                  <a:lnTo>
                    <a:pt x="316585" y="100329"/>
                  </a:lnTo>
                  <a:lnTo>
                    <a:pt x="318401" y="99059"/>
                  </a:lnTo>
                  <a:lnTo>
                    <a:pt x="161150" y="99059"/>
                  </a:lnTo>
                  <a:lnTo>
                    <a:pt x="155689" y="86359"/>
                  </a:lnTo>
                  <a:lnTo>
                    <a:pt x="154724" y="81279"/>
                  </a:lnTo>
                  <a:lnTo>
                    <a:pt x="127101" y="48259"/>
                  </a:lnTo>
                  <a:lnTo>
                    <a:pt x="125399" y="46989"/>
                  </a:lnTo>
                  <a:lnTo>
                    <a:pt x="122377" y="45719"/>
                  </a:lnTo>
                  <a:lnTo>
                    <a:pt x="119227" y="44449"/>
                  </a:lnTo>
                  <a:lnTo>
                    <a:pt x="118503" y="44449"/>
                  </a:lnTo>
                  <a:lnTo>
                    <a:pt x="112560" y="43179"/>
                  </a:lnTo>
                  <a:close/>
                </a:path>
                <a:path w="416560" h="255269">
                  <a:moveTo>
                    <a:pt x="245465" y="224790"/>
                  </a:moveTo>
                  <a:lnTo>
                    <a:pt x="245465" y="255269"/>
                  </a:lnTo>
                  <a:lnTo>
                    <a:pt x="349173" y="255269"/>
                  </a:lnTo>
                  <a:lnTo>
                    <a:pt x="387142" y="241299"/>
                  </a:lnTo>
                  <a:lnTo>
                    <a:pt x="267639" y="241299"/>
                  </a:lnTo>
                  <a:lnTo>
                    <a:pt x="264007" y="240029"/>
                  </a:lnTo>
                  <a:lnTo>
                    <a:pt x="260375" y="237490"/>
                  </a:lnTo>
                  <a:lnTo>
                    <a:pt x="257098" y="236219"/>
                  </a:lnTo>
                  <a:lnTo>
                    <a:pt x="254076" y="233679"/>
                  </a:lnTo>
                  <a:lnTo>
                    <a:pt x="245465" y="224790"/>
                  </a:lnTo>
                  <a:close/>
                </a:path>
                <a:path w="416560" h="255269">
                  <a:moveTo>
                    <a:pt x="185978" y="224790"/>
                  </a:moveTo>
                  <a:lnTo>
                    <a:pt x="177380" y="233679"/>
                  </a:lnTo>
                  <a:lnTo>
                    <a:pt x="174345" y="236219"/>
                  </a:lnTo>
                  <a:lnTo>
                    <a:pt x="170954" y="237490"/>
                  </a:lnTo>
                  <a:lnTo>
                    <a:pt x="167449" y="240029"/>
                  </a:lnTo>
                  <a:lnTo>
                    <a:pt x="163804" y="241299"/>
                  </a:lnTo>
                  <a:lnTo>
                    <a:pt x="185978" y="241299"/>
                  </a:lnTo>
                  <a:lnTo>
                    <a:pt x="185978" y="224790"/>
                  </a:lnTo>
                  <a:close/>
                </a:path>
                <a:path w="416560" h="255269">
                  <a:moveTo>
                    <a:pt x="388353" y="128269"/>
                  </a:moveTo>
                  <a:lnTo>
                    <a:pt x="222808" y="128269"/>
                  </a:lnTo>
                  <a:lnTo>
                    <a:pt x="224027" y="129539"/>
                  </a:lnTo>
                  <a:lnTo>
                    <a:pt x="227177" y="129539"/>
                  </a:lnTo>
                  <a:lnTo>
                    <a:pt x="228511" y="130809"/>
                  </a:lnTo>
                  <a:lnTo>
                    <a:pt x="229958" y="130809"/>
                  </a:lnTo>
                  <a:lnTo>
                    <a:pt x="232143" y="132079"/>
                  </a:lnTo>
                  <a:lnTo>
                    <a:pt x="234568" y="134619"/>
                  </a:lnTo>
                  <a:lnTo>
                    <a:pt x="236740" y="135889"/>
                  </a:lnTo>
                  <a:lnTo>
                    <a:pt x="296113" y="193039"/>
                  </a:lnTo>
                  <a:lnTo>
                    <a:pt x="299021" y="195579"/>
                  </a:lnTo>
                  <a:lnTo>
                    <a:pt x="301320" y="199389"/>
                  </a:lnTo>
                  <a:lnTo>
                    <a:pt x="303136" y="203200"/>
                  </a:lnTo>
                  <a:lnTo>
                    <a:pt x="304228" y="207009"/>
                  </a:lnTo>
                  <a:lnTo>
                    <a:pt x="304838" y="210819"/>
                  </a:lnTo>
                  <a:lnTo>
                    <a:pt x="304838" y="214629"/>
                  </a:lnTo>
                  <a:lnTo>
                    <a:pt x="304228" y="218440"/>
                  </a:lnTo>
                  <a:lnTo>
                    <a:pt x="303136" y="223519"/>
                  </a:lnTo>
                  <a:lnTo>
                    <a:pt x="301320" y="226059"/>
                  </a:lnTo>
                  <a:lnTo>
                    <a:pt x="299021" y="229869"/>
                  </a:lnTo>
                  <a:lnTo>
                    <a:pt x="296113" y="233679"/>
                  </a:lnTo>
                  <a:lnTo>
                    <a:pt x="293077" y="236219"/>
                  </a:lnTo>
                  <a:lnTo>
                    <a:pt x="289813" y="237490"/>
                  </a:lnTo>
                  <a:lnTo>
                    <a:pt x="286423" y="240029"/>
                  </a:lnTo>
                  <a:lnTo>
                    <a:pt x="282663" y="241299"/>
                  </a:lnTo>
                  <a:lnTo>
                    <a:pt x="387142" y="241299"/>
                  </a:lnTo>
                  <a:lnTo>
                    <a:pt x="412788" y="205740"/>
                  </a:lnTo>
                  <a:lnTo>
                    <a:pt x="416064" y="184149"/>
                  </a:lnTo>
                  <a:lnTo>
                    <a:pt x="415810" y="177799"/>
                  </a:lnTo>
                  <a:lnTo>
                    <a:pt x="400913" y="140969"/>
                  </a:lnTo>
                  <a:lnTo>
                    <a:pt x="391833" y="130809"/>
                  </a:lnTo>
                  <a:lnTo>
                    <a:pt x="388353" y="128269"/>
                  </a:lnTo>
                  <a:close/>
                </a:path>
                <a:path w="416560" h="255269">
                  <a:moveTo>
                    <a:pt x="247408" y="0"/>
                  </a:moveTo>
                  <a:lnTo>
                    <a:pt x="229603" y="0"/>
                  </a:lnTo>
                  <a:lnTo>
                    <a:pt x="212394" y="2539"/>
                  </a:lnTo>
                  <a:lnTo>
                    <a:pt x="172529" y="20319"/>
                  </a:lnTo>
                  <a:lnTo>
                    <a:pt x="147205" y="43179"/>
                  </a:lnTo>
                  <a:lnTo>
                    <a:pt x="151688" y="46989"/>
                  </a:lnTo>
                  <a:lnTo>
                    <a:pt x="155930" y="52069"/>
                  </a:lnTo>
                  <a:lnTo>
                    <a:pt x="170840" y="92709"/>
                  </a:lnTo>
                  <a:lnTo>
                    <a:pt x="170472" y="93979"/>
                  </a:lnTo>
                  <a:lnTo>
                    <a:pt x="169506" y="96519"/>
                  </a:lnTo>
                  <a:lnTo>
                    <a:pt x="167805" y="97789"/>
                  </a:lnTo>
                  <a:lnTo>
                    <a:pt x="165874" y="99059"/>
                  </a:lnTo>
                  <a:lnTo>
                    <a:pt x="325310" y="99059"/>
                  </a:lnTo>
                  <a:lnTo>
                    <a:pt x="331850" y="97789"/>
                  </a:lnTo>
                  <a:lnTo>
                    <a:pt x="348535" y="97789"/>
                  </a:lnTo>
                  <a:lnTo>
                    <a:pt x="347598" y="90169"/>
                  </a:lnTo>
                  <a:lnTo>
                    <a:pt x="332219" y="50799"/>
                  </a:lnTo>
                  <a:lnTo>
                    <a:pt x="303504" y="20319"/>
                  </a:lnTo>
                  <a:lnTo>
                    <a:pt x="296354" y="16509"/>
                  </a:lnTo>
                  <a:lnTo>
                    <a:pt x="288963" y="11429"/>
                  </a:lnTo>
                  <a:lnTo>
                    <a:pt x="281216" y="8889"/>
                  </a:lnTo>
                  <a:lnTo>
                    <a:pt x="273215" y="5079"/>
                  </a:lnTo>
                  <a:lnTo>
                    <a:pt x="264858" y="2539"/>
                  </a:lnTo>
                  <a:lnTo>
                    <a:pt x="247408" y="0"/>
                  </a:lnTo>
                  <a:close/>
                </a:path>
                <a:path w="416560" h="255269">
                  <a:moveTo>
                    <a:pt x="348535" y="97789"/>
                  </a:moveTo>
                  <a:lnTo>
                    <a:pt x="343725" y="97789"/>
                  </a:lnTo>
                  <a:lnTo>
                    <a:pt x="348691" y="99059"/>
                  </a:lnTo>
                  <a:lnTo>
                    <a:pt x="348535" y="97789"/>
                  </a:lnTo>
                  <a:close/>
                </a:path>
              </a:pathLst>
            </a:custGeom>
            <a:solidFill>
              <a:srgbClr val="FFFFFF"/>
            </a:solidFill>
          </p:spPr>
          <p:txBody>
            <a:bodyPr wrap="square" lIns="0" tIns="0" rIns="0" bIns="0" rtlCol="0"/>
            <a:lstStyle/>
            <a:p>
              <a:endParaRPr sz="880">
                <a:solidFill>
                  <a:prstClr val="black"/>
                </a:solidFill>
              </a:endParaRPr>
            </a:p>
          </p:txBody>
        </p:sp>
      </p:grpSp>
      <p:sp>
        <p:nvSpPr>
          <p:cNvPr id="71" name="object 39"/>
          <p:cNvSpPr txBox="1"/>
          <p:nvPr/>
        </p:nvSpPr>
        <p:spPr>
          <a:xfrm>
            <a:off x="3936569" y="4364513"/>
            <a:ext cx="1846647" cy="813684"/>
          </a:xfrm>
          <a:prstGeom prst="rect">
            <a:avLst/>
          </a:prstGeom>
        </p:spPr>
        <p:txBody>
          <a:bodyPr vert="horz" wrap="square" lIns="0" tIns="13335" rIns="0" bIns="0" rtlCol="0">
            <a:spAutoFit/>
          </a:bodyPr>
          <a:lstStyle/>
          <a:p>
            <a:pPr marL="91440" marR="119380" lvl="0"/>
            <a:r>
              <a:rPr lang="en-US" sz="1300" spc="-5" dirty="0" smtClean="0">
                <a:solidFill>
                  <a:srgbClr val="FFFFFF"/>
                </a:solidFill>
                <a:latin typeface="Arial"/>
                <a:cs typeface="Arial"/>
              </a:rPr>
              <a:t>Continuous </a:t>
            </a:r>
            <a:r>
              <a:rPr lang="en-US" sz="1300" spc="-5" dirty="0">
                <a:solidFill>
                  <a:srgbClr val="FFFFFF"/>
                </a:solidFill>
                <a:latin typeface="Arial"/>
                <a:cs typeface="Arial"/>
              </a:rPr>
              <a:t>assessments </a:t>
            </a:r>
            <a:r>
              <a:rPr lang="en-US" sz="1300" spc="-5" dirty="0" smtClean="0">
                <a:solidFill>
                  <a:srgbClr val="FFFFFF"/>
                </a:solidFill>
                <a:latin typeface="Arial"/>
                <a:cs typeface="Arial"/>
              </a:rPr>
              <a:t>against the specified policy and recommendations</a:t>
            </a:r>
            <a:endParaRPr lang="en-US" sz="1300" dirty="0">
              <a:solidFill>
                <a:prstClr val="black"/>
              </a:solidFill>
              <a:latin typeface="Arial"/>
              <a:cs typeface="Arial"/>
            </a:endParaRPr>
          </a:p>
        </p:txBody>
      </p:sp>
      <p:sp>
        <p:nvSpPr>
          <p:cNvPr id="72" name="object 26"/>
          <p:cNvSpPr/>
          <p:nvPr/>
        </p:nvSpPr>
        <p:spPr>
          <a:xfrm>
            <a:off x="6075595" y="3534275"/>
            <a:ext cx="2030095" cy="2440395"/>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sp>
        <p:nvSpPr>
          <p:cNvPr id="80" name="object 40"/>
          <p:cNvSpPr txBox="1"/>
          <p:nvPr/>
        </p:nvSpPr>
        <p:spPr>
          <a:xfrm>
            <a:off x="6243776" y="4359245"/>
            <a:ext cx="1861914" cy="1013739"/>
          </a:xfrm>
          <a:prstGeom prst="rect">
            <a:avLst/>
          </a:prstGeom>
        </p:spPr>
        <p:txBody>
          <a:bodyPr vert="horz" wrap="square" lIns="0" tIns="13335" rIns="0" bIns="0" rtlCol="0">
            <a:spAutoFit/>
          </a:bodyPr>
          <a:lstStyle/>
          <a:p>
            <a:pPr lvl="0">
              <a:spcBef>
                <a:spcPts val="20"/>
              </a:spcBef>
            </a:pPr>
            <a:r>
              <a:rPr lang="en-US" sz="1300" spc="-5" dirty="0" smtClean="0">
                <a:solidFill>
                  <a:srgbClr val="FFFFFF"/>
                </a:solidFill>
                <a:cs typeface="Arial"/>
              </a:rPr>
              <a:t>Continuously updated recommendations built on industry best practices and compliance; Machine learning</a:t>
            </a:r>
            <a:endParaRPr lang="en-US" sz="1300" dirty="0">
              <a:solidFill>
                <a:prstClr val="black"/>
              </a:solidFill>
              <a:cs typeface="Arial"/>
            </a:endParaRPr>
          </a:p>
        </p:txBody>
      </p:sp>
      <p:sp>
        <p:nvSpPr>
          <p:cNvPr id="81" name="TextBox 80"/>
          <p:cNvSpPr txBox="1"/>
          <p:nvPr/>
        </p:nvSpPr>
        <p:spPr>
          <a:xfrm>
            <a:off x="964091" y="923380"/>
            <a:ext cx="461665" cy="2411891"/>
          </a:xfrm>
          <a:prstGeom prst="rect">
            <a:avLst/>
          </a:prstGeom>
          <a:noFill/>
          <a:ln>
            <a:solidFill>
              <a:srgbClr val="6D2077"/>
            </a:solidFill>
          </a:ln>
        </p:spPr>
        <p:txBody>
          <a:bodyPr vert="vert270" wrap="square" rtlCol="0">
            <a:spAutoFit/>
          </a:bodyPr>
          <a:lstStyle>
            <a:defPPr>
              <a:defRPr lang="en-US"/>
            </a:defPPr>
            <a:lvl1pPr algn="ctr">
              <a:defRPr>
                <a:solidFill>
                  <a:schemeClr val="accent2"/>
                </a:solidFill>
              </a:defRPr>
            </a:lvl1pPr>
          </a:lstStyle>
          <a:p>
            <a:r>
              <a:rPr lang="en-US" dirty="0" smtClean="0"/>
              <a:t>Challenge</a:t>
            </a:r>
            <a:endParaRPr lang="en-US" dirty="0"/>
          </a:p>
        </p:txBody>
      </p:sp>
      <p:sp>
        <p:nvSpPr>
          <p:cNvPr id="82" name="TextBox 81"/>
          <p:cNvSpPr txBox="1"/>
          <p:nvPr/>
        </p:nvSpPr>
        <p:spPr>
          <a:xfrm>
            <a:off x="971839" y="3530218"/>
            <a:ext cx="461665" cy="2444452"/>
          </a:xfrm>
          <a:prstGeom prst="rect">
            <a:avLst/>
          </a:prstGeom>
          <a:noFill/>
          <a:ln>
            <a:solidFill>
              <a:srgbClr val="6D2077"/>
            </a:solidFill>
          </a:ln>
        </p:spPr>
        <p:txBody>
          <a:bodyPr vert="vert270" wrap="square" rtlCol="0">
            <a:spAutoFit/>
          </a:bodyPr>
          <a:lstStyle/>
          <a:p>
            <a:pPr algn="ctr"/>
            <a:r>
              <a:rPr lang="en-US" dirty="0">
                <a:solidFill>
                  <a:schemeClr val="accent2"/>
                </a:solidFill>
              </a:rPr>
              <a:t>Resolution</a:t>
            </a:r>
            <a:endParaRPr lang="en-US" dirty="0"/>
          </a:p>
        </p:txBody>
      </p:sp>
      <p:sp>
        <p:nvSpPr>
          <p:cNvPr id="83" name="object 34"/>
          <p:cNvSpPr/>
          <p:nvPr/>
        </p:nvSpPr>
        <p:spPr>
          <a:xfrm>
            <a:off x="8273376" y="3530218"/>
            <a:ext cx="2030095" cy="2444452"/>
          </a:xfrm>
          <a:custGeom>
            <a:avLst/>
            <a:gdLst/>
            <a:ahLst/>
            <a:cxnLst/>
            <a:rect l="l" t="t" r="r" b="b"/>
            <a:pathLst>
              <a:path w="2030095" h="3971925">
                <a:moveTo>
                  <a:pt x="0" y="0"/>
                </a:moveTo>
                <a:lnTo>
                  <a:pt x="2029968" y="0"/>
                </a:lnTo>
                <a:lnTo>
                  <a:pt x="2029968" y="3971544"/>
                </a:lnTo>
                <a:lnTo>
                  <a:pt x="0" y="3971544"/>
                </a:lnTo>
                <a:lnTo>
                  <a:pt x="0" y="0"/>
                </a:lnTo>
                <a:close/>
              </a:path>
            </a:pathLst>
          </a:custGeom>
          <a:solidFill>
            <a:srgbClr val="6D2077"/>
          </a:solidFill>
        </p:spPr>
        <p:txBody>
          <a:bodyPr wrap="square" lIns="0" tIns="0" rIns="0" bIns="0" rtlCol="0"/>
          <a:lstStyle/>
          <a:p>
            <a:endParaRPr>
              <a:solidFill>
                <a:prstClr val="black"/>
              </a:solidFill>
            </a:endParaRPr>
          </a:p>
        </p:txBody>
      </p:sp>
      <p:grpSp>
        <p:nvGrpSpPr>
          <p:cNvPr id="10" name="Group 9"/>
          <p:cNvGrpSpPr/>
          <p:nvPr/>
        </p:nvGrpSpPr>
        <p:grpSpPr>
          <a:xfrm>
            <a:off x="9017088" y="3539125"/>
            <a:ext cx="585470" cy="727710"/>
            <a:chOff x="9017088" y="3673473"/>
            <a:chExt cx="585470" cy="727710"/>
          </a:xfrm>
        </p:grpSpPr>
        <p:sp>
          <p:nvSpPr>
            <p:cNvPr id="84" name="object 35"/>
            <p:cNvSpPr/>
            <p:nvPr/>
          </p:nvSpPr>
          <p:spPr>
            <a:xfrm>
              <a:off x="9080335" y="440118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85" name="object 36"/>
            <p:cNvSpPr/>
            <p:nvPr/>
          </p:nvSpPr>
          <p:spPr>
            <a:xfrm>
              <a:off x="9017088" y="3673473"/>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86" name="object 37"/>
            <p:cNvSpPr/>
            <p:nvPr/>
          </p:nvSpPr>
          <p:spPr>
            <a:xfrm>
              <a:off x="9122247" y="3772533"/>
              <a:ext cx="375285" cy="358140"/>
            </a:xfrm>
            <a:custGeom>
              <a:avLst/>
              <a:gdLst/>
              <a:ahLst/>
              <a:cxnLst/>
              <a:rect l="l" t="t" r="r" b="b"/>
              <a:pathLst>
                <a:path w="375284" h="358139">
                  <a:moveTo>
                    <a:pt x="230047" y="203492"/>
                  </a:moveTo>
                  <a:lnTo>
                    <a:pt x="164020" y="203492"/>
                  </a:lnTo>
                  <a:lnTo>
                    <a:pt x="170444" y="207653"/>
                  </a:lnTo>
                  <a:lnTo>
                    <a:pt x="177068" y="210864"/>
                  </a:lnTo>
                  <a:lnTo>
                    <a:pt x="184089" y="212932"/>
                  </a:lnTo>
                  <a:lnTo>
                    <a:pt x="191706" y="213664"/>
                  </a:lnTo>
                  <a:lnTo>
                    <a:pt x="191706" y="280809"/>
                  </a:lnTo>
                  <a:lnTo>
                    <a:pt x="178297" y="284851"/>
                  </a:lnTo>
                  <a:lnTo>
                    <a:pt x="167482" y="293277"/>
                  </a:lnTo>
                  <a:lnTo>
                    <a:pt x="160261" y="305137"/>
                  </a:lnTo>
                  <a:lnTo>
                    <a:pt x="157632" y="319481"/>
                  </a:lnTo>
                  <a:lnTo>
                    <a:pt x="160659" y="334104"/>
                  </a:lnTo>
                  <a:lnTo>
                    <a:pt x="169076" y="346440"/>
                  </a:lnTo>
                  <a:lnTo>
                    <a:pt x="181887" y="354960"/>
                  </a:lnTo>
                  <a:lnTo>
                    <a:pt x="198094" y="358140"/>
                  </a:lnTo>
                  <a:lnTo>
                    <a:pt x="213409" y="354960"/>
                  </a:lnTo>
                  <a:lnTo>
                    <a:pt x="226323" y="346440"/>
                  </a:lnTo>
                  <a:lnTo>
                    <a:pt x="235242" y="334104"/>
                  </a:lnTo>
                  <a:lnTo>
                    <a:pt x="238569" y="319481"/>
                  </a:lnTo>
                  <a:lnTo>
                    <a:pt x="235940" y="305137"/>
                  </a:lnTo>
                  <a:lnTo>
                    <a:pt x="228719" y="293277"/>
                  </a:lnTo>
                  <a:lnTo>
                    <a:pt x="217904" y="284851"/>
                  </a:lnTo>
                  <a:lnTo>
                    <a:pt x="204495" y="280809"/>
                  </a:lnTo>
                  <a:lnTo>
                    <a:pt x="204495" y="213664"/>
                  </a:lnTo>
                  <a:lnTo>
                    <a:pt x="212079" y="212932"/>
                  </a:lnTo>
                  <a:lnTo>
                    <a:pt x="218867" y="210864"/>
                  </a:lnTo>
                  <a:lnTo>
                    <a:pt x="224856" y="207653"/>
                  </a:lnTo>
                  <a:lnTo>
                    <a:pt x="230047" y="203492"/>
                  </a:lnTo>
                  <a:close/>
                </a:path>
                <a:path w="375284" h="358139">
                  <a:moveTo>
                    <a:pt x="40474" y="266573"/>
                  </a:moveTo>
                  <a:lnTo>
                    <a:pt x="25160" y="269752"/>
                  </a:lnTo>
                  <a:lnTo>
                    <a:pt x="12245" y="278272"/>
                  </a:lnTo>
                  <a:lnTo>
                    <a:pt x="3327" y="290608"/>
                  </a:lnTo>
                  <a:lnTo>
                    <a:pt x="0" y="305231"/>
                  </a:lnTo>
                  <a:lnTo>
                    <a:pt x="3327" y="321037"/>
                  </a:lnTo>
                  <a:lnTo>
                    <a:pt x="12245" y="333979"/>
                  </a:lnTo>
                  <a:lnTo>
                    <a:pt x="25160" y="342723"/>
                  </a:lnTo>
                  <a:lnTo>
                    <a:pt x="40474" y="345935"/>
                  </a:lnTo>
                  <a:lnTo>
                    <a:pt x="56682" y="342723"/>
                  </a:lnTo>
                  <a:lnTo>
                    <a:pt x="69492" y="333979"/>
                  </a:lnTo>
                  <a:lnTo>
                    <a:pt x="77909" y="321037"/>
                  </a:lnTo>
                  <a:lnTo>
                    <a:pt x="80937" y="305231"/>
                  </a:lnTo>
                  <a:lnTo>
                    <a:pt x="80937" y="293027"/>
                  </a:lnTo>
                  <a:lnTo>
                    <a:pt x="76682" y="286918"/>
                  </a:lnTo>
                  <a:lnTo>
                    <a:pt x="87332" y="276745"/>
                  </a:lnTo>
                  <a:lnTo>
                    <a:pt x="68160" y="276745"/>
                  </a:lnTo>
                  <a:lnTo>
                    <a:pt x="62636" y="272579"/>
                  </a:lnTo>
                  <a:lnTo>
                    <a:pt x="55913" y="269368"/>
                  </a:lnTo>
                  <a:lnTo>
                    <a:pt x="48392" y="267303"/>
                  </a:lnTo>
                  <a:lnTo>
                    <a:pt x="40474" y="266573"/>
                  </a:lnTo>
                  <a:close/>
                </a:path>
                <a:path w="375284" h="358139">
                  <a:moveTo>
                    <a:pt x="249580" y="203492"/>
                  </a:moveTo>
                  <a:lnTo>
                    <a:pt x="230047" y="203492"/>
                  </a:lnTo>
                  <a:lnTo>
                    <a:pt x="283311" y="254355"/>
                  </a:lnTo>
                  <a:lnTo>
                    <a:pt x="279044" y="262496"/>
                  </a:lnTo>
                  <a:lnTo>
                    <a:pt x="279044" y="266573"/>
                  </a:lnTo>
                  <a:lnTo>
                    <a:pt x="281273" y="276712"/>
                  </a:lnTo>
                  <a:lnTo>
                    <a:pt x="287297" y="285138"/>
                  </a:lnTo>
                  <a:lnTo>
                    <a:pt x="296119" y="290895"/>
                  </a:lnTo>
                  <a:lnTo>
                    <a:pt x="306743" y="293027"/>
                  </a:lnTo>
                  <a:lnTo>
                    <a:pt x="317359" y="290895"/>
                  </a:lnTo>
                  <a:lnTo>
                    <a:pt x="326177" y="285138"/>
                  </a:lnTo>
                  <a:lnTo>
                    <a:pt x="332199" y="276712"/>
                  </a:lnTo>
                  <a:lnTo>
                    <a:pt x="334429" y="266573"/>
                  </a:lnTo>
                  <a:lnTo>
                    <a:pt x="332199" y="256428"/>
                  </a:lnTo>
                  <a:lnTo>
                    <a:pt x="326177" y="248002"/>
                  </a:lnTo>
                  <a:lnTo>
                    <a:pt x="320323" y="244182"/>
                  </a:lnTo>
                  <a:lnTo>
                    <a:pt x="293954" y="244182"/>
                  </a:lnTo>
                  <a:lnTo>
                    <a:pt x="249580" y="203492"/>
                  </a:lnTo>
                  <a:close/>
                </a:path>
                <a:path w="375284" h="358139">
                  <a:moveTo>
                    <a:pt x="123113" y="81394"/>
                  </a:moveTo>
                  <a:lnTo>
                    <a:pt x="102247" y="81394"/>
                  </a:lnTo>
                  <a:lnTo>
                    <a:pt x="155498" y="130238"/>
                  </a:lnTo>
                  <a:lnTo>
                    <a:pt x="149907" y="137899"/>
                  </a:lnTo>
                  <a:lnTo>
                    <a:pt x="145915" y="145751"/>
                  </a:lnTo>
                  <a:lnTo>
                    <a:pt x="143520" y="153984"/>
                  </a:lnTo>
                  <a:lnTo>
                    <a:pt x="142722" y="162788"/>
                  </a:lnTo>
                  <a:lnTo>
                    <a:pt x="143520" y="171600"/>
                  </a:lnTo>
                  <a:lnTo>
                    <a:pt x="145915" y="179836"/>
                  </a:lnTo>
                  <a:lnTo>
                    <a:pt x="149907" y="187689"/>
                  </a:lnTo>
                  <a:lnTo>
                    <a:pt x="155498" y="195351"/>
                  </a:lnTo>
                  <a:lnTo>
                    <a:pt x="68160" y="276745"/>
                  </a:lnTo>
                  <a:lnTo>
                    <a:pt x="87332" y="276745"/>
                  </a:lnTo>
                  <a:lnTo>
                    <a:pt x="164020" y="203492"/>
                  </a:lnTo>
                  <a:lnTo>
                    <a:pt x="249580" y="203492"/>
                  </a:lnTo>
                  <a:lnTo>
                    <a:pt x="240703" y="195351"/>
                  </a:lnTo>
                  <a:lnTo>
                    <a:pt x="245062" y="187689"/>
                  </a:lnTo>
                  <a:lnTo>
                    <a:pt x="248426" y="179836"/>
                  </a:lnTo>
                  <a:lnTo>
                    <a:pt x="250591" y="171600"/>
                  </a:lnTo>
                  <a:lnTo>
                    <a:pt x="251358" y="162788"/>
                  </a:lnTo>
                  <a:lnTo>
                    <a:pt x="250591" y="153984"/>
                  </a:lnTo>
                  <a:lnTo>
                    <a:pt x="248426" y="145751"/>
                  </a:lnTo>
                  <a:lnTo>
                    <a:pt x="245062" y="137899"/>
                  </a:lnTo>
                  <a:lnTo>
                    <a:pt x="240703" y="130238"/>
                  </a:lnTo>
                  <a:lnTo>
                    <a:pt x="249225" y="122097"/>
                  </a:lnTo>
                  <a:lnTo>
                    <a:pt x="164020" y="122097"/>
                  </a:lnTo>
                  <a:lnTo>
                    <a:pt x="123113" y="81394"/>
                  </a:lnTo>
                  <a:close/>
                </a:path>
                <a:path w="375284" h="358139">
                  <a:moveTo>
                    <a:pt x="306743" y="240118"/>
                  </a:moveTo>
                  <a:lnTo>
                    <a:pt x="302475" y="240118"/>
                  </a:lnTo>
                  <a:lnTo>
                    <a:pt x="296087" y="242150"/>
                  </a:lnTo>
                  <a:lnTo>
                    <a:pt x="293954" y="244182"/>
                  </a:lnTo>
                  <a:lnTo>
                    <a:pt x="320323" y="244182"/>
                  </a:lnTo>
                  <a:lnTo>
                    <a:pt x="317359" y="242248"/>
                  </a:lnTo>
                  <a:lnTo>
                    <a:pt x="306743" y="240118"/>
                  </a:lnTo>
                  <a:close/>
                </a:path>
                <a:path w="375284" h="358139">
                  <a:moveTo>
                    <a:pt x="198094" y="109880"/>
                  </a:moveTo>
                  <a:lnTo>
                    <a:pt x="188578" y="110644"/>
                  </a:lnTo>
                  <a:lnTo>
                    <a:pt x="179462" y="112936"/>
                  </a:lnTo>
                  <a:lnTo>
                    <a:pt x="171143" y="116754"/>
                  </a:lnTo>
                  <a:lnTo>
                    <a:pt x="164020" y="122097"/>
                  </a:lnTo>
                  <a:lnTo>
                    <a:pt x="230047" y="122097"/>
                  </a:lnTo>
                  <a:lnTo>
                    <a:pt x="223258" y="116754"/>
                  </a:lnTo>
                  <a:lnTo>
                    <a:pt x="215671" y="112936"/>
                  </a:lnTo>
                  <a:lnTo>
                    <a:pt x="207284" y="110644"/>
                  </a:lnTo>
                  <a:lnTo>
                    <a:pt x="198094" y="109880"/>
                  </a:lnTo>
                  <a:close/>
                </a:path>
                <a:path w="375284" h="358139">
                  <a:moveTo>
                    <a:pt x="334429" y="0"/>
                  </a:moveTo>
                  <a:lnTo>
                    <a:pt x="318219" y="3179"/>
                  </a:lnTo>
                  <a:lnTo>
                    <a:pt x="305404" y="11699"/>
                  </a:lnTo>
                  <a:lnTo>
                    <a:pt x="296983" y="24035"/>
                  </a:lnTo>
                  <a:lnTo>
                    <a:pt x="293954" y="38658"/>
                  </a:lnTo>
                  <a:lnTo>
                    <a:pt x="293954" y="52908"/>
                  </a:lnTo>
                  <a:lnTo>
                    <a:pt x="298221" y="56972"/>
                  </a:lnTo>
                  <a:lnTo>
                    <a:pt x="230047" y="122097"/>
                  </a:lnTo>
                  <a:lnTo>
                    <a:pt x="249225" y="122097"/>
                  </a:lnTo>
                  <a:lnTo>
                    <a:pt x="306743" y="67157"/>
                  </a:lnTo>
                  <a:lnTo>
                    <a:pt x="361422" y="67157"/>
                  </a:lnTo>
                  <a:lnTo>
                    <a:pt x="362653" y="66390"/>
                  </a:lnTo>
                  <a:lnTo>
                    <a:pt x="371574" y="54147"/>
                  </a:lnTo>
                  <a:lnTo>
                    <a:pt x="374903" y="38658"/>
                  </a:lnTo>
                  <a:lnTo>
                    <a:pt x="371574" y="24035"/>
                  </a:lnTo>
                  <a:lnTo>
                    <a:pt x="362653" y="11699"/>
                  </a:lnTo>
                  <a:lnTo>
                    <a:pt x="349738" y="3179"/>
                  </a:lnTo>
                  <a:lnTo>
                    <a:pt x="334429" y="0"/>
                  </a:lnTo>
                  <a:close/>
                </a:path>
                <a:path w="375284" h="358139">
                  <a:moveTo>
                    <a:pt x="89458" y="32562"/>
                  </a:moveTo>
                  <a:lnTo>
                    <a:pt x="78842" y="34692"/>
                  </a:lnTo>
                  <a:lnTo>
                    <a:pt x="70024" y="40446"/>
                  </a:lnTo>
                  <a:lnTo>
                    <a:pt x="64002" y="48871"/>
                  </a:lnTo>
                  <a:lnTo>
                    <a:pt x="61772" y="59016"/>
                  </a:lnTo>
                  <a:lnTo>
                    <a:pt x="64002" y="69156"/>
                  </a:lnTo>
                  <a:lnTo>
                    <a:pt x="70024" y="77582"/>
                  </a:lnTo>
                  <a:lnTo>
                    <a:pt x="78842" y="83339"/>
                  </a:lnTo>
                  <a:lnTo>
                    <a:pt x="89458" y="85471"/>
                  </a:lnTo>
                  <a:lnTo>
                    <a:pt x="93725" y="85471"/>
                  </a:lnTo>
                  <a:lnTo>
                    <a:pt x="102247" y="81394"/>
                  </a:lnTo>
                  <a:lnTo>
                    <a:pt x="123113" y="81394"/>
                  </a:lnTo>
                  <a:lnTo>
                    <a:pt x="112890" y="71221"/>
                  </a:lnTo>
                  <a:lnTo>
                    <a:pt x="115023" y="67157"/>
                  </a:lnTo>
                  <a:lnTo>
                    <a:pt x="115023" y="59016"/>
                  </a:lnTo>
                  <a:lnTo>
                    <a:pt x="113126" y="48871"/>
                  </a:lnTo>
                  <a:lnTo>
                    <a:pt x="107832" y="40446"/>
                  </a:lnTo>
                  <a:lnTo>
                    <a:pt x="99743" y="34692"/>
                  </a:lnTo>
                  <a:lnTo>
                    <a:pt x="89458" y="32562"/>
                  </a:lnTo>
                  <a:close/>
                </a:path>
                <a:path w="375284" h="358139">
                  <a:moveTo>
                    <a:pt x="361422" y="67157"/>
                  </a:moveTo>
                  <a:lnTo>
                    <a:pt x="306743" y="67157"/>
                  </a:lnTo>
                  <a:lnTo>
                    <a:pt x="312265" y="71318"/>
                  </a:lnTo>
                  <a:lnTo>
                    <a:pt x="318985" y="74529"/>
                  </a:lnTo>
                  <a:lnTo>
                    <a:pt x="326506" y="76598"/>
                  </a:lnTo>
                  <a:lnTo>
                    <a:pt x="334429" y="77330"/>
                  </a:lnTo>
                  <a:lnTo>
                    <a:pt x="349738" y="74436"/>
                  </a:lnTo>
                  <a:lnTo>
                    <a:pt x="361422" y="67157"/>
                  </a:lnTo>
                  <a:close/>
                </a:path>
              </a:pathLst>
            </a:custGeom>
            <a:solidFill>
              <a:srgbClr val="FFFFFF"/>
            </a:solidFill>
          </p:spPr>
          <p:txBody>
            <a:bodyPr wrap="square" lIns="0" tIns="0" rIns="0" bIns="0" rtlCol="0"/>
            <a:lstStyle/>
            <a:p>
              <a:endParaRPr sz="880">
                <a:solidFill>
                  <a:prstClr val="black"/>
                </a:solidFill>
              </a:endParaRPr>
            </a:p>
          </p:txBody>
        </p:sp>
      </p:grpSp>
      <p:sp>
        <p:nvSpPr>
          <p:cNvPr id="87" name="object 41"/>
          <p:cNvSpPr txBox="1"/>
          <p:nvPr/>
        </p:nvSpPr>
        <p:spPr>
          <a:xfrm>
            <a:off x="8403503" y="4359245"/>
            <a:ext cx="1812639" cy="613630"/>
          </a:xfrm>
          <a:prstGeom prst="rect">
            <a:avLst/>
          </a:prstGeom>
        </p:spPr>
        <p:txBody>
          <a:bodyPr vert="horz" wrap="square" lIns="0" tIns="13335" rIns="0" bIns="0" rtlCol="0">
            <a:spAutoFit/>
          </a:bodyPr>
          <a:lstStyle/>
          <a:p>
            <a:pPr marL="90805" marR="85090" lvl="0" algn="ctr">
              <a:spcBef>
                <a:spcPts val="5"/>
              </a:spcBef>
            </a:pPr>
            <a:r>
              <a:rPr lang="en-US" sz="1300" spc="-5" dirty="0" smtClean="0">
                <a:solidFill>
                  <a:srgbClr val="FFFFFF"/>
                </a:solidFill>
                <a:cs typeface="Arial"/>
              </a:rPr>
              <a:t>Support for new technology natively in the security platform</a:t>
            </a:r>
            <a:endParaRPr lang="en-US" sz="1300" dirty="0">
              <a:solidFill>
                <a:prstClr val="black"/>
              </a:solidFill>
              <a:cs typeface="Arial"/>
            </a:endParaRPr>
          </a:p>
        </p:txBody>
      </p:sp>
      <p:grpSp>
        <p:nvGrpSpPr>
          <p:cNvPr id="9" name="Group 8"/>
          <p:cNvGrpSpPr/>
          <p:nvPr/>
        </p:nvGrpSpPr>
        <p:grpSpPr>
          <a:xfrm>
            <a:off x="6738662" y="3553048"/>
            <a:ext cx="585470" cy="727709"/>
            <a:chOff x="6767492" y="3677532"/>
            <a:chExt cx="585470" cy="727709"/>
          </a:xfrm>
        </p:grpSpPr>
        <p:sp>
          <p:nvSpPr>
            <p:cNvPr id="73" name="object 27"/>
            <p:cNvSpPr/>
            <p:nvPr/>
          </p:nvSpPr>
          <p:spPr>
            <a:xfrm>
              <a:off x="6815497" y="4405241"/>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sz="880">
                <a:solidFill>
                  <a:prstClr val="black"/>
                </a:solidFill>
              </a:endParaRPr>
            </a:p>
          </p:txBody>
        </p:sp>
        <p:sp>
          <p:nvSpPr>
            <p:cNvPr id="74" name="object 28"/>
            <p:cNvSpPr/>
            <p:nvPr/>
          </p:nvSpPr>
          <p:spPr>
            <a:xfrm>
              <a:off x="6767492" y="3677532"/>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sz="880">
                <a:solidFill>
                  <a:prstClr val="black"/>
                </a:solidFill>
              </a:endParaRPr>
            </a:p>
          </p:txBody>
        </p:sp>
        <p:sp>
          <p:nvSpPr>
            <p:cNvPr id="75" name="object 29"/>
            <p:cNvSpPr/>
            <p:nvPr/>
          </p:nvSpPr>
          <p:spPr>
            <a:xfrm>
              <a:off x="6886364" y="4002143"/>
              <a:ext cx="65531" cy="114300"/>
            </a:xfrm>
            <a:prstGeom prst="rect">
              <a:avLst/>
            </a:prstGeom>
            <a:blipFill>
              <a:blip r:embed="rId5" cstate="print"/>
              <a:stretch>
                <a:fillRect/>
              </a:stretch>
            </a:blipFill>
          </p:spPr>
          <p:txBody>
            <a:bodyPr wrap="square" lIns="0" tIns="0" rIns="0" bIns="0" rtlCol="0"/>
            <a:lstStyle/>
            <a:p>
              <a:endParaRPr sz="880">
                <a:solidFill>
                  <a:prstClr val="black"/>
                </a:solidFill>
              </a:endParaRPr>
            </a:p>
          </p:txBody>
        </p:sp>
        <p:sp>
          <p:nvSpPr>
            <p:cNvPr id="76" name="object 30"/>
            <p:cNvSpPr/>
            <p:nvPr/>
          </p:nvSpPr>
          <p:spPr>
            <a:xfrm>
              <a:off x="6976280" y="4000619"/>
              <a:ext cx="65531" cy="115824"/>
            </a:xfrm>
            <a:prstGeom prst="rect">
              <a:avLst/>
            </a:prstGeom>
            <a:blipFill>
              <a:blip r:embed="rId6" cstate="print"/>
              <a:stretch>
                <a:fillRect/>
              </a:stretch>
            </a:blipFill>
          </p:spPr>
          <p:txBody>
            <a:bodyPr wrap="square" lIns="0" tIns="0" rIns="0" bIns="0" rtlCol="0"/>
            <a:lstStyle/>
            <a:p>
              <a:endParaRPr sz="880">
                <a:solidFill>
                  <a:prstClr val="black"/>
                </a:solidFill>
              </a:endParaRPr>
            </a:p>
          </p:txBody>
        </p:sp>
        <p:sp>
          <p:nvSpPr>
            <p:cNvPr id="77" name="object 31"/>
            <p:cNvSpPr/>
            <p:nvPr/>
          </p:nvSpPr>
          <p:spPr>
            <a:xfrm>
              <a:off x="7064671" y="3979284"/>
              <a:ext cx="65531" cy="137160"/>
            </a:xfrm>
            <a:prstGeom prst="rect">
              <a:avLst/>
            </a:prstGeom>
            <a:blipFill>
              <a:blip r:embed="rId7" cstate="print"/>
              <a:stretch>
                <a:fillRect/>
              </a:stretch>
            </a:blipFill>
          </p:spPr>
          <p:txBody>
            <a:bodyPr wrap="square" lIns="0" tIns="0" rIns="0" bIns="0" rtlCol="0"/>
            <a:lstStyle/>
            <a:p>
              <a:endParaRPr sz="880">
                <a:solidFill>
                  <a:prstClr val="black"/>
                </a:solidFill>
              </a:endParaRPr>
            </a:p>
          </p:txBody>
        </p:sp>
        <p:sp>
          <p:nvSpPr>
            <p:cNvPr id="78" name="object 32"/>
            <p:cNvSpPr/>
            <p:nvPr/>
          </p:nvSpPr>
          <p:spPr>
            <a:xfrm>
              <a:off x="7154588" y="3898512"/>
              <a:ext cx="64008" cy="217932"/>
            </a:xfrm>
            <a:prstGeom prst="rect">
              <a:avLst/>
            </a:prstGeom>
            <a:blipFill>
              <a:blip r:embed="rId8" cstate="print"/>
              <a:stretch>
                <a:fillRect/>
              </a:stretch>
            </a:blipFill>
          </p:spPr>
          <p:txBody>
            <a:bodyPr wrap="square" lIns="0" tIns="0" rIns="0" bIns="0" rtlCol="0"/>
            <a:lstStyle/>
            <a:p>
              <a:endParaRPr sz="880">
                <a:solidFill>
                  <a:prstClr val="black"/>
                </a:solidFill>
              </a:endParaRPr>
            </a:p>
          </p:txBody>
        </p:sp>
        <p:sp>
          <p:nvSpPr>
            <p:cNvPr id="79" name="object 33"/>
            <p:cNvSpPr/>
            <p:nvPr/>
          </p:nvSpPr>
          <p:spPr>
            <a:xfrm>
              <a:off x="6860458" y="3794880"/>
              <a:ext cx="399415" cy="230504"/>
            </a:xfrm>
            <a:custGeom>
              <a:avLst/>
              <a:gdLst/>
              <a:ahLst/>
              <a:cxnLst/>
              <a:rect l="l" t="t" r="r" b="b"/>
              <a:pathLst>
                <a:path w="399415" h="230505">
                  <a:moveTo>
                    <a:pt x="104279" y="108839"/>
                  </a:moveTo>
                  <a:lnTo>
                    <a:pt x="5880" y="194017"/>
                  </a:lnTo>
                  <a:lnTo>
                    <a:pt x="0" y="205917"/>
                  </a:lnTo>
                  <a:lnTo>
                    <a:pt x="0" y="209080"/>
                  </a:lnTo>
                  <a:lnTo>
                    <a:pt x="23850" y="230124"/>
                  </a:lnTo>
                  <a:lnTo>
                    <a:pt x="27076" y="229908"/>
                  </a:lnTo>
                  <a:lnTo>
                    <a:pt x="104279" y="161963"/>
                  </a:lnTo>
                  <a:lnTo>
                    <a:pt x="168799" y="161963"/>
                  </a:lnTo>
                  <a:lnTo>
                    <a:pt x="118579" y="114515"/>
                  </a:lnTo>
                  <a:lnTo>
                    <a:pt x="107391" y="109067"/>
                  </a:lnTo>
                  <a:lnTo>
                    <a:pt x="104279" y="108839"/>
                  </a:lnTo>
                  <a:close/>
                </a:path>
                <a:path w="399415" h="230505">
                  <a:moveTo>
                    <a:pt x="168799" y="161963"/>
                  </a:moveTo>
                  <a:lnTo>
                    <a:pt x="104279" y="161963"/>
                  </a:lnTo>
                  <a:lnTo>
                    <a:pt x="167551" y="221729"/>
                  </a:lnTo>
                  <a:lnTo>
                    <a:pt x="181838" y="227291"/>
                  </a:lnTo>
                  <a:lnTo>
                    <a:pt x="184950" y="227076"/>
                  </a:lnTo>
                  <a:lnTo>
                    <a:pt x="246327" y="174282"/>
                  </a:lnTo>
                  <a:lnTo>
                    <a:pt x="181838" y="174282"/>
                  </a:lnTo>
                  <a:lnTo>
                    <a:pt x="168799" y="161963"/>
                  </a:lnTo>
                  <a:close/>
                </a:path>
                <a:path w="399415" h="230505">
                  <a:moveTo>
                    <a:pt x="385343" y="0"/>
                  </a:moveTo>
                  <a:lnTo>
                    <a:pt x="383959" y="0"/>
                  </a:lnTo>
                  <a:lnTo>
                    <a:pt x="314121" y="3048"/>
                  </a:lnTo>
                  <a:lnTo>
                    <a:pt x="312508" y="3276"/>
                  </a:lnTo>
                  <a:lnTo>
                    <a:pt x="310667" y="3378"/>
                  </a:lnTo>
                  <a:lnTo>
                    <a:pt x="299663" y="14071"/>
                  </a:lnTo>
                  <a:lnTo>
                    <a:pt x="299719" y="16357"/>
                  </a:lnTo>
                  <a:lnTo>
                    <a:pt x="322541" y="41122"/>
                  </a:lnTo>
                  <a:lnTo>
                    <a:pt x="181838" y="174282"/>
                  </a:lnTo>
                  <a:lnTo>
                    <a:pt x="246327" y="174282"/>
                  </a:lnTo>
                  <a:lnTo>
                    <a:pt x="354914" y="71653"/>
                  </a:lnTo>
                  <a:lnTo>
                    <a:pt x="396289" y="71653"/>
                  </a:lnTo>
                  <a:lnTo>
                    <a:pt x="398132" y="35560"/>
                  </a:lnTo>
                  <a:lnTo>
                    <a:pt x="399165" y="16357"/>
                  </a:lnTo>
                  <a:lnTo>
                    <a:pt x="399173" y="10909"/>
                  </a:lnTo>
                  <a:lnTo>
                    <a:pt x="388454" y="215"/>
                  </a:lnTo>
                  <a:lnTo>
                    <a:pt x="385343" y="0"/>
                  </a:lnTo>
                  <a:close/>
                </a:path>
                <a:path w="399415" h="230505">
                  <a:moveTo>
                    <a:pt x="396289" y="71653"/>
                  </a:moveTo>
                  <a:lnTo>
                    <a:pt x="354914" y="71653"/>
                  </a:lnTo>
                  <a:lnTo>
                    <a:pt x="372783" y="88455"/>
                  </a:lnTo>
                  <a:lnTo>
                    <a:pt x="374053" y="89535"/>
                  </a:lnTo>
                  <a:lnTo>
                    <a:pt x="375196" y="90627"/>
                  </a:lnTo>
                  <a:lnTo>
                    <a:pt x="376808" y="91719"/>
                  </a:lnTo>
                  <a:lnTo>
                    <a:pt x="378421" y="92481"/>
                  </a:lnTo>
                  <a:lnTo>
                    <a:pt x="380390" y="93027"/>
                  </a:lnTo>
                  <a:lnTo>
                    <a:pt x="382460" y="93243"/>
                  </a:lnTo>
                  <a:lnTo>
                    <a:pt x="384301" y="93141"/>
                  </a:lnTo>
                  <a:lnTo>
                    <a:pt x="395833" y="80594"/>
                  </a:lnTo>
                  <a:lnTo>
                    <a:pt x="396289" y="71653"/>
                  </a:lnTo>
                  <a:close/>
                </a:path>
              </a:pathLst>
            </a:custGeom>
            <a:solidFill>
              <a:srgbClr val="FFFFFF"/>
            </a:solidFill>
          </p:spPr>
          <p:txBody>
            <a:bodyPr wrap="square" lIns="0" tIns="0" rIns="0" bIns="0" rtlCol="0"/>
            <a:lstStyle/>
            <a:p>
              <a:endParaRPr sz="880">
                <a:solidFill>
                  <a:prstClr val="black"/>
                </a:solidFill>
              </a:endParaRPr>
            </a:p>
          </p:txBody>
        </p:sp>
      </p:grpSp>
      <p:sp>
        <p:nvSpPr>
          <p:cNvPr id="6" name="Title 5"/>
          <p:cNvSpPr>
            <a:spLocks noGrp="1"/>
          </p:cNvSpPr>
          <p:nvPr>
            <p:ph type="title"/>
          </p:nvPr>
        </p:nvSpPr>
        <p:spPr/>
        <p:txBody>
          <a:bodyPr/>
          <a:lstStyle/>
          <a:p>
            <a:r>
              <a:rPr lang="en-US" dirty="0" smtClean="0"/>
              <a:t>Cloud Security Challenges</a:t>
            </a:r>
            <a:endParaRPr lang="en-US" dirty="0"/>
          </a:p>
        </p:txBody>
      </p:sp>
      <p:sp>
        <p:nvSpPr>
          <p:cNvPr id="42" name="Text Placeholder 41"/>
          <p:cNvSpPr>
            <a:spLocks noGrp="1"/>
          </p:cNvSpPr>
          <p:nvPr>
            <p:ph type="body" sz="quarter" idx="12"/>
          </p:nvPr>
        </p:nvSpPr>
        <p:spPr/>
        <p:txBody>
          <a:bodyPr/>
          <a:lstStyle/>
          <a:p>
            <a:r>
              <a:rPr lang="en-US" dirty="0" smtClean="0"/>
              <a:t>Our perspective</a:t>
            </a:r>
            <a:endParaRPr lang="en-US" dirty="0"/>
          </a:p>
        </p:txBody>
      </p:sp>
    </p:spTree>
    <p:extLst>
      <p:ext uri="{BB962C8B-B14F-4D97-AF65-F5344CB8AC3E}">
        <p14:creationId xmlns:p14="http://schemas.microsoft.com/office/powerpoint/2010/main" val="3801680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TextBox 151">
            <a:extLst>
              <a:ext uri="{FF2B5EF4-FFF2-40B4-BE49-F238E27FC236}">
                <a16:creationId xmlns:a16="http://schemas.microsoft.com/office/drawing/2014/main" xmlns="" id="{D44B5D4C-7057-4433-9249-76A32C26C32D}"/>
              </a:ext>
            </a:extLst>
          </p:cNvPr>
          <p:cNvSpPr txBox="1"/>
          <p:nvPr/>
        </p:nvSpPr>
        <p:spPr>
          <a:xfrm>
            <a:off x="9040027" y="5860068"/>
            <a:ext cx="79937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sp>
        <p:nvSpPr>
          <p:cNvPr id="144" name="TextBox 143">
            <a:extLst>
              <a:ext uri="{FF2B5EF4-FFF2-40B4-BE49-F238E27FC236}">
                <a16:creationId xmlns:a16="http://schemas.microsoft.com/office/drawing/2014/main" xmlns="" id="{6CB6D216-4B8E-4089-B848-76131F6EA99C}"/>
              </a:ext>
            </a:extLst>
          </p:cNvPr>
          <p:cNvSpPr txBox="1"/>
          <p:nvPr/>
        </p:nvSpPr>
        <p:spPr>
          <a:xfrm>
            <a:off x="5917901" y="5853674"/>
            <a:ext cx="1308399"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Conditional Access</a:t>
            </a:r>
          </a:p>
        </p:txBody>
      </p:sp>
      <p:sp>
        <p:nvSpPr>
          <p:cNvPr id="132" name="TextBox 131"/>
          <p:cNvSpPr txBox="1"/>
          <p:nvPr/>
        </p:nvSpPr>
        <p:spPr>
          <a:xfrm>
            <a:off x="2681480" y="5860238"/>
            <a:ext cx="119625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Microsoft Intune</a:t>
            </a:r>
          </a:p>
        </p:txBody>
      </p:sp>
      <p:sp>
        <p:nvSpPr>
          <p:cNvPr id="158" name="Pentagon 157"/>
          <p:cNvSpPr/>
          <p:nvPr/>
        </p:nvSpPr>
        <p:spPr>
          <a:xfrm rot="10800000">
            <a:off x="9798675" y="4913921"/>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164" name="Pentagon 163"/>
          <p:cNvSpPr/>
          <p:nvPr/>
        </p:nvSpPr>
        <p:spPr>
          <a:xfrm rot="10800000">
            <a:off x="9798515" y="2815792"/>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3" name="TextBox 2"/>
          <p:cNvSpPr txBox="1"/>
          <p:nvPr/>
        </p:nvSpPr>
        <p:spPr>
          <a:xfrm>
            <a:off x="10085408" y="2815791"/>
            <a:ext cx="1022952" cy="57171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Data Access Policy</a:t>
            </a:r>
          </a:p>
        </p:txBody>
      </p:sp>
      <p:sp>
        <p:nvSpPr>
          <p:cNvPr id="207" name="Rectangle 206"/>
          <p:cNvSpPr/>
          <p:nvPr/>
        </p:nvSpPr>
        <p:spPr>
          <a:xfrm>
            <a:off x="2576107" y="2838449"/>
            <a:ext cx="796513" cy="1433875"/>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146" name="Rectangle 145"/>
          <p:cNvSpPr/>
          <p:nvPr/>
        </p:nvSpPr>
        <p:spPr>
          <a:xfrm>
            <a:off x="2435637" y="2659680"/>
            <a:ext cx="7162695" cy="3101974"/>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800" dirty="0">
              <a:solidFill>
                <a:prstClr val="white"/>
              </a:solidFill>
            </a:endParaRPr>
          </a:p>
        </p:txBody>
      </p:sp>
      <p:sp>
        <p:nvSpPr>
          <p:cNvPr id="195" name="Text Placeholder 12"/>
          <p:cNvSpPr>
            <a:spLocks noGrp="1"/>
          </p:cNvSpPr>
          <p:nvPr>
            <p:ph type="body" sz="quarter" idx="10"/>
          </p:nvPr>
        </p:nvSpPr>
        <p:spPr/>
        <p:txBody>
          <a:bodyPr>
            <a:noAutofit/>
          </a:bodyPr>
          <a:lstStyle/>
          <a:p>
            <a:pPr lvl="1"/>
            <a:r>
              <a:rPr lang="en-US" sz="1400" dirty="0">
                <a:solidFill>
                  <a:schemeClr val="accent2"/>
                </a:solidFill>
              </a:rPr>
              <a:t>Good support for user (Azure AD) and device identity (Defender ATP, Intune) and securing network in cloud (NSG); Strong threat intelligence capability (conditional access) along with monitoring and logging (sentinel, monitor); Limited capability to on-board other sources of information (e.g. access requests, provisioning policies) to conditional access model </a:t>
            </a:r>
          </a:p>
        </p:txBody>
      </p:sp>
      <p:sp>
        <p:nvSpPr>
          <p:cNvPr id="2" name="Title 1"/>
          <p:cNvSpPr>
            <a:spLocks noGrp="1"/>
          </p:cNvSpPr>
          <p:nvPr>
            <p:ph type="title"/>
          </p:nvPr>
        </p:nvSpPr>
        <p:spPr/>
        <p:txBody>
          <a:bodyPr/>
          <a:lstStyle/>
          <a:p>
            <a:r>
              <a:rPr lang="en-US" dirty="0"/>
              <a:t>Zero trust architecture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57" name="TextBox 156"/>
          <p:cNvSpPr txBox="1"/>
          <p:nvPr/>
        </p:nvSpPr>
        <p:spPr>
          <a:xfrm>
            <a:off x="9798797" y="2429678"/>
            <a:ext cx="720711" cy="190438"/>
          </a:xfrm>
          <a:prstGeom prst="rect">
            <a:avLst/>
          </a:prstGeom>
          <a:noFill/>
        </p:spPr>
        <p:txBody>
          <a:bodyPr wrap="none" lIns="40958" tIns="40958" rIns="40958" bIns="40958" rtlCol="0">
            <a:noAutofit/>
          </a:bodyPr>
          <a:lstStyle/>
          <a:p>
            <a:pPr>
              <a:spcAft>
                <a:spcPts val="450"/>
              </a:spcAft>
            </a:pPr>
            <a:r>
              <a:rPr lang="en-US" sz="900" b="1" dirty="0">
                <a:solidFill>
                  <a:srgbClr val="00338D"/>
                </a:solidFill>
              </a:rPr>
              <a:t>Key Input</a:t>
            </a:r>
          </a:p>
        </p:txBody>
      </p:sp>
      <p:sp>
        <p:nvSpPr>
          <p:cNvPr id="159" name="TextBox 158"/>
          <p:cNvSpPr txBox="1"/>
          <p:nvPr/>
        </p:nvSpPr>
        <p:spPr>
          <a:xfrm>
            <a:off x="926533" y="2391534"/>
            <a:ext cx="1081789" cy="213901"/>
          </a:xfrm>
          <a:prstGeom prst="rect">
            <a:avLst/>
          </a:prstGeom>
          <a:noFill/>
        </p:spPr>
        <p:txBody>
          <a:bodyPr wrap="none" lIns="40958" tIns="40958" rIns="40958" bIns="40958" rtlCol="0">
            <a:noAutofit/>
          </a:bodyPr>
          <a:lstStyle/>
          <a:p>
            <a:pPr>
              <a:spcAft>
                <a:spcPts val="450"/>
              </a:spcAft>
            </a:pPr>
            <a:r>
              <a:rPr lang="en-US" sz="900" b="1" dirty="0">
                <a:solidFill>
                  <a:srgbClr val="00338D"/>
                </a:solidFill>
              </a:rPr>
              <a:t>Key Input</a:t>
            </a:r>
          </a:p>
        </p:txBody>
      </p:sp>
      <p:sp>
        <p:nvSpPr>
          <p:cNvPr id="138" name="TextBox 137"/>
          <p:cNvSpPr txBox="1"/>
          <p:nvPr/>
        </p:nvSpPr>
        <p:spPr>
          <a:xfrm>
            <a:off x="5039602" y="2485878"/>
            <a:ext cx="2451195" cy="173802"/>
          </a:xfrm>
          <a:prstGeom prst="rect">
            <a:avLst/>
          </a:prstGeom>
          <a:noFill/>
        </p:spPr>
        <p:txBody>
          <a:bodyPr wrap="none" lIns="0" tIns="0" rIns="0" bIns="0" rtlCol="0">
            <a:noAutofit/>
          </a:bodyPr>
          <a:lstStyle/>
          <a:p>
            <a:pPr>
              <a:spcAft>
                <a:spcPts val="450"/>
              </a:spcAft>
            </a:pPr>
            <a:r>
              <a:rPr lang="en-US" sz="900" b="1" dirty="0">
                <a:solidFill>
                  <a:srgbClr val="00338D"/>
                </a:solidFill>
              </a:rPr>
              <a:t>Components of Zero Trust platform</a:t>
            </a:r>
          </a:p>
        </p:txBody>
      </p:sp>
      <p:sp>
        <p:nvSpPr>
          <p:cNvPr id="165" name="Pentagon 164"/>
          <p:cNvSpPr/>
          <p:nvPr/>
        </p:nvSpPr>
        <p:spPr>
          <a:xfrm>
            <a:off x="942632" y="4193430"/>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Threat </a:t>
            </a:r>
            <a:br>
              <a:rPr lang="en-US" sz="900" dirty="0">
                <a:solidFill>
                  <a:schemeClr val="bg1"/>
                </a:solidFill>
              </a:rPr>
            </a:br>
            <a:r>
              <a:rPr lang="en-US" sz="900" dirty="0">
                <a:solidFill>
                  <a:schemeClr val="bg1"/>
                </a:solidFill>
              </a:rPr>
              <a:t>Intelligence</a:t>
            </a:r>
          </a:p>
        </p:txBody>
      </p:sp>
      <p:sp>
        <p:nvSpPr>
          <p:cNvPr id="166" name="Pentagon 165"/>
          <p:cNvSpPr/>
          <p:nvPr/>
        </p:nvSpPr>
        <p:spPr>
          <a:xfrm>
            <a:off x="937161" y="4908628"/>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Activity Logs</a:t>
            </a:r>
          </a:p>
        </p:txBody>
      </p:sp>
      <p:sp>
        <p:nvSpPr>
          <p:cNvPr id="168" name="Pentagon 167"/>
          <p:cNvSpPr/>
          <p:nvPr/>
        </p:nvSpPr>
        <p:spPr>
          <a:xfrm>
            <a:off x="923226" y="2814234"/>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Diagnostics and mitigation</a:t>
            </a:r>
          </a:p>
        </p:txBody>
      </p:sp>
      <p:sp>
        <p:nvSpPr>
          <p:cNvPr id="196" name="Pentagon 195"/>
          <p:cNvSpPr/>
          <p:nvPr/>
        </p:nvSpPr>
        <p:spPr>
          <a:xfrm>
            <a:off x="936713" y="3498154"/>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r>
              <a:rPr lang="en-US" sz="900" dirty="0">
                <a:solidFill>
                  <a:schemeClr val="bg1"/>
                </a:solidFill>
              </a:rPr>
              <a:t>Compliance </a:t>
            </a:r>
            <a:br>
              <a:rPr lang="en-US" sz="900" dirty="0">
                <a:solidFill>
                  <a:schemeClr val="bg1"/>
                </a:solidFill>
              </a:rPr>
            </a:br>
            <a:r>
              <a:rPr lang="en-US" sz="900" dirty="0">
                <a:solidFill>
                  <a:schemeClr val="bg1"/>
                </a:solidFill>
              </a:rPr>
              <a:t>System</a:t>
            </a:r>
          </a:p>
        </p:txBody>
      </p:sp>
      <p:sp>
        <p:nvSpPr>
          <p:cNvPr id="171" name="Pentagon 170"/>
          <p:cNvSpPr/>
          <p:nvPr/>
        </p:nvSpPr>
        <p:spPr>
          <a:xfrm rot="10800000">
            <a:off x="9793934" y="4193430"/>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sp>
        <p:nvSpPr>
          <p:cNvPr id="174" name="Pentagon 173"/>
          <p:cNvSpPr/>
          <p:nvPr/>
        </p:nvSpPr>
        <p:spPr>
          <a:xfrm rot="10800000">
            <a:off x="9798515" y="3504210"/>
            <a:ext cx="1314426" cy="580199"/>
          </a:xfrm>
          <a:prstGeom prst="homePlate">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schemeClr val="bg1"/>
              </a:solidFill>
            </a:endParaRPr>
          </a:p>
        </p:txBody>
      </p:sp>
      <p:grpSp>
        <p:nvGrpSpPr>
          <p:cNvPr id="39" name="Group 38"/>
          <p:cNvGrpSpPr/>
          <p:nvPr/>
        </p:nvGrpSpPr>
        <p:grpSpPr>
          <a:xfrm>
            <a:off x="1861714" y="5087265"/>
            <a:ext cx="257958" cy="205349"/>
            <a:chOff x="-49026" y="1309594"/>
            <a:chExt cx="1090613" cy="927101"/>
          </a:xfrm>
        </p:grpSpPr>
        <p:sp>
          <p:nvSpPr>
            <p:cNvPr id="57" name="Freeform 44"/>
            <p:cNvSpPr>
              <a:spLocks noEditPoints="1"/>
            </p:cNvSpPr>
            <p:nvPr/>
          </p:nvSpPr>
          <p:spPr bwMode="auto">
            <a:xfrm>
              <a:off x="681223" y="1849344"/>
              <a:ext cx="212725" cy="276226"/>
            </a:xfrm>
            <a:custGeom>
              <a:avLst/>
              <a:gdLst>
                <a:gd name="T0" fmla="*/ 56 w 56"/>
                <a:gd name="T1" fmla="*/ 68 h 73"/>
                <a:gd name="T2" fmla="*/ 5 w 56"/>
                <a:gd name="T3" fmla="*/ 73 h 73"/>
                <a:gd name="T4" fmla="*/ 0 w 56"/>
                <a:gd name="T5" fmla="*/ 5 h 73"/>
                <a:gd name="T6" fmla="*/ 51 w 56"/>
                <a:gd name="T7" fmla="*/ 0 h 73"/>
                <a:gd name="T8" fmla="*/ 40 w 56"/>
                <a:gd name="T9" fmla="*/ 61 h 73"/>
                <a:gd name="T10" fmla="*/ 40 w 56"/>
                <a:gd name="T11" fmla="*/ 59 h 73"/>
                <a:gd name="T12" fmla="*/ 40 w 56"/>
                <a:gd name="T13" fmla="*/ 61 h 73"/>
                <a:gd name="T14" fmla="*/ 36 w 56"/>
                <a:gd name="T15" fmla="*/ 56 h 73"/>
                <a:gd name="T16" fmla="*/ 37 w 56"/>
                <a:gd name="T17" fmla="*/ 57 h 73"/>
                <a:gd name="T18" fmla="*/ 45 w 56"/>
                <a:gd name="T19" fmla="*/ 57 h 73"/>
                <a:gd name="T20" fmla="*/ 44 w 56"/>
                <a:gd name="T21" fmla="*/ 56 h 73"/>
                <a:gd name="T22" fmla="*/ 40 w 56"/>
                <a:gd name="T23" fmla="*/ 52 h 73"/>
                <a:gd name="T24" fmla="*/ 40 w 56"/>
                <a:gd name="T25" fmla="*/ 54 h 73"/>
                <a:gd name="T26" fmla="*/ 40 w 56"/>
                <a:gd name="T27" fmla="*/ 52 h 73"/>
                <a:gd name="T28" fmla="*/ 49 w 56"/>
                <a:gd name="T29" fmla="*/ 18 h 73"/>
                <a:gd name="T30" fmla="*/ 50 w 56"/>
                <a:gd name="T31" fmla="*/ 8 h 73"/>
                <a:gd name="T32" fmla="*/ 7 w 56"/>
                <a:gd name="T33" fmla="*/ 7 h 73"/>
                <a:gd name="T34" fmla="*/ 6 w 56"/>
                <a:gd name="T35" fmla="*/ 17 h 73"/>
                <a:gd name="T36" fmla="*/ 15 w 56"/>
                <a:gd name="T37" fmla="*/ 38 h 73"/>
                <a:gd name="T38" fmla="*/ 16 w 56"/>
                <a:gd name="T39" fmla="*/ 39 h 73"/>
                <a:gd name="T40" fmla="*/ 17 w 56"/>
                <a:gd name="T41" fmla="*/ 36 h 73"/>
                <a:gd name="T42" fmla="*/ 20 w 56"/>
                <a:gd name="T43" fmla="*/ 35 h 73"/>
                <a:gd name="T44" fmla="*/ 19 w 56"/>
                <a:gd name="T45" fmla="*/ 34 h 73"/>
                <a:gd name="T46" fmla="*/ 17 w 56"/>
                <a:gd name="T47" fmla="*/ 31 h 73"/>
                <a:gd name="T48" fmla="*/ 16 w 56"/>
                <a:gd name="T49" fmla="*/ 31 h 73"/>
                <a:gd name="T50" fmla="*/ 15 w 56"/>
                <a:gd name="T51" fmla="*/ 34 h 73"/>
                <a:gd name="T52" fmla="*/ 12 w 56"/>
                <a:gd name="T53" fmla="*/ 35 h 73"/>
                <a:gd name="T54" fmla="*/ 12 w 56"/>
                <a:gd name="T55" fmla="*/ 36 h 73"/>
                <a:gd name="T56" fmla="*/ 15 w 56"/>
                <a:gd name="T57" fmla="*/ 38 h 73"/>
                <a:gd name="T58" fmla="*/ 13 w 56"/>
                <a:gd name="T59" fmla="*/ 59 h 73"/>
                <a:gd name="T60" fmla="*/ 14 w 56"/>
                <a:gd name="T61" fmla="*/ 60 h 73"/>
                <a:gd name="T62" fmla="*/ 18 w 56"/>
                <a:gd name="T63" fmla="*/ 60 h 73"/>
                <a:gd name="T64" fmla="*/ 19 w 56"/>
                <a:gd name="T65" fmla="*/ 59 h 73"/>
                <a:gd name="T66" fmla="*/ 17 w 56"/>
                <a:gd name="T67" fmla="*/ 57 h 73"/>
                <a:gd name="T68" fmla="*/ 19 w 56"/>
                <a:gd name="T69" fmla="*/ 54 h 73"/>
                <a:gd name="T70" fmla="*/ 18 w 56"/>
                <a:gd name="T71" fmla="*/ 53 h 73"/>
                <a:gd name="T72" fmla="*/ 14 w 56"/>
                <a:gd name="T73" fmla="*/ 53 h 73"/>
                <a:gd name="T74" fmla="*/ 13 w 56"/>
                <a:gd name="T75" fmla="*/ 54 h 73"/>
                <a:gd name="T76" fmla="*/ 15 w 56"/>
                <a:gd name="T77" fmla="*/ 56 h 73"/>
                <a:gd name="T78" fmla="*/ 37 w 56"/>
                <a:gd name="T79" fmla="*/ 34 h 73"/>
                <a:gd name="T80" fmla="*/ 36 w 56"/>
                <a:gd name="T81" fmla="*/ 35 h 73"/>
                <a:gd name="T82" fmla="*/ 44 w 56"/>
                <a:gd name="T83" fmla="*/ 36 h 73"/>
                <a:gd name="T84" fmla="*/ 45 w 56"/>
                <a:gd name="T85" fmla="*/ 35 h 73"/>
                <a:gd name="T86" fmla="*/ 37 w 56"/>
                <a:gd name="T87" fmla="*/ 34 h 73"/>
                <a:gd name="T88" fmla="*/ 7 w 56"/>
                <a:gd name="T89" fmla="*/ 26 h 73"/>
                <a:gd name="T90" fmla="*/ 6 w 56"/>
                <a:gd name="T91" fmla="*/ 42 h 73"/>
                <a:gd name="T92" fmla="*/ 25 w 56"/>
                <a:gd name="T93" fmla="*/ 43 h 73"/>
                <a:gd name="T94" fmla="*/ 25 w 56"/>
                <a:gd name="T95" fmla="*/ 27 h 73"/>
                <a:gd name="T96" fmla="*/ 49 w 56"/>
                <a:gd name="T97" fmla="*/ 26 h 73"/>
                <a:gd name="T98" fmla="*/ 31 w 56"/>
                <a:gd name="T99" fmla="*/ 27 h 73"/>
                <a:gd name="T100" fmla="*/ 32 w 56"/>
                <a:gd name="T101" fmla="*/ 43 h 73"/>
                <a:gd name="T102" fmla="*/ 50 w 56"/>
                <a:gd name="T103" fmla="*/ 42 h 73"/>
                <a:gd name="T104" fmla="*/ 49 w 56"/>
                <a:gd name="T105" fmla="*/ 26 h 73"/>
                <a:gd name="T106" fmla="*/ 25 w 56"/>
                <a:gd name="T107" fmla="*/ 65 h 73"/>
                <a:gd name="T108" fmla="*/ 25 w 56"/>
                <a:gd name="T109" fmla="*/ 49 h 73"/>
                <a:gd name="T110" fmla="*/ 7 w 56"/>
                <a:gd name="T111" fmla="*/ 48 h 73"/>
                <a:gd name="T112" fmla="*/ 6 w 56"/>
                <a:gd name="T113" fmla="*/ 64 h 73"/>
                <a:gd name="T114" fmla="*/ 32 w 56"/>
                <a:gd name="T115" fmla="*/ 65 h 73"/>
                <a:gd name="T116" fmla="*/ 50 w 56"/>
                <a:gd name="T117" fmla="*/ 64 h 73"/>
                <a:gd name="T118" fmla="*/ 49 w 56"/>
                <a:gd name="T119" fmla="*/ 48 h 73"/>
                <a:gd name="T120" fmla="*/ 31 w 56"/>
                <a:gd name="T121" fmla="*/ 49 h 73"/>
                <a:gd name="T122" fmla="*/ 32 w 56"/>
                <a:gd name="T123"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56" h="73">
                  <a:moveTo>
                    <a:pt x="56" y="5"/>
                  </a:moveTo>
                  <a:cubicBezTo>
                    <a:pt x="56" y="26"/>
                    <a:pt x="56" y="47"/>
                    <a:pt x="56" y="68"/>
                  </a:cubicBezTo>
                  <a:cubicBezTo>
                    <a:pt x="56" y="71"/>
                    <a:pt x="54" y="73"/>
                    <a:pt x="51" y="73"/>
                  </a:cubicBezTo>
                  <a:cubicBezTo>
                    <a:pt x="35" y="73"/>
                    <a:pt x="21" y="73"/>
                    <a:pt x="5" y="73"/>
                  </a:cubicBezTo>
                  <a:cubicBezTo>
                    <a:pt x="2" y="73"/>
                    <a:pt x="0" y="71"/>
                    <a:pt x="0" y="68"/>
                  </a:cubicBezTo>
                  <a:cubicBezTo>
                    <a:pt x="0" y="47"/>
                    <a:pt x="0" y="26"/>
                    <a:pt x="0" y="5"/>
                  </a:cubicBezTo>
                  <a:cubicBezTo>
                    <a:pt x="0" y="2"/>
                    <a:pt x="2" y="0"/>
                    <a:pt x="5" y="0"/>
                  </a:cubicBezTo>
                  <a:cubicBezTo>
                    <a:pt x="21" y="0"/>
                    <a:pt x="35" y="0"/>
                    <a:pt x="51" y="0"/>
                  </a:cubicBezTo>
                  <a:cubicBezTo>
                    <a:pt x="54" y="0"/>
                    <a:pt x="56" y="2"/>
                    <a:pt x="56" y="5"/>
                  </a:cubicBezTo>
                  <a:close/>
                  <a:moveTo>
                    <a:pt x="40" y="61"/>
                  </a:moveTo>
                  <a:cubicBezTo>
                    <a:pt x="41" y="61"/>
                    <a:pt x="41" y="60"/>
                    <a:pt x="41" y="60"/>
                  </a:cubicBezTo>
                  <a:cubicBezTo>
                    <a:pt x="41" y="59"/>
                    <a:pt x="41" y="59"/>
                    <a:pt x="40" y="59"/>
                  </a:cubicBezTo>
                  <a:cubicBezTo>
                    <a:pt x="40" y="59"/>
                    <a:pt x="39" y="59"/>
                    <a:pt x="39" y="60"/>
                  </a:cubicBezTo>
                  <a:cubicBezTo>
                    <a:pt x="39" y="60"/>
                    <a:pt x="40" y="61"/>
                    <a:pt x="40" y="61"/>
                  </a:cubicBezTo>
                  <a:close/>
                  <a:moveTo>
                    <a:pt x="37" y="56"/>
                  </a:moveTo>
                  <a:cubicBezTo>
                    <a:pt x="37" y="56"/>
                    <a:pt x="36" y="56"/>
                    <a:pt x="36" y="56"/>
                  </a:cubicBezTo>
                  <a:cubicBezTo>
                    <a:pt x="36" y="57"/>
                    <a:pt x="36" y="57"/>
                    <a:pt x="36" y="57"/>
                  </a:cubicBezTo>
                  <a:cubicBezTo>
                    <a:pt x="36" y="57"/>
                    <a:pt x="37" y="57"/>
                    <a:pt x="37" y="57"/>
                  </a:cubicBezTo>
                  <a:cubicBezTo>
                    <a:pt x="44" y="57"/>
                    <a:pt x="44" y="57"/>
                    <a:pt x="44" y="57"/>
                  </a:cubicBezTo>
                  <a:cubicBezTo>
                    <a:pt x="44" y="57"/>
                    <a:pt x="45" y="57"/>
                    <a:pt x="45" y="57"/>
                  </a:cubicBezTo>
                  <a:cubicBezTo>
                    <a:pt x="45" y="56"/>
                    <a:pt x="45" y="56"/>
                    <a:pt x="45" y="56"/>
                  </a:cubicBezTo>
                  <a:cubicBezTo>
                    <a:pt x="45" y="56"/>
                    <a:pt x="44" y="56"/>
                    <a:pt x="44" y="56"/>
                  </a:cubicBezTo>
                  <a:cubicBezTo>
                    <a:pt x="37" y="56"/>
                    <a:pt x="37" y="56"/>
                    <a:pt x="37" y="56"/>
                  </a:cubicBezTo>
                  <a:close/>
                  <a:moveTo>
                    <a:pt x="40" y="52"/>
                  </a:moveTo>
                  <a:cubicBezTo>
                    <a:pt x="40" y="52"/>
                    <a:pt x="39" y="53"/>
                    <a:pt x="39" y="53"/>
                  </a:cubicBezTo>
                  <a:cubicBezTo>
                    <a:pt x="39" y="54"/>
                    <a:pt x="40" y="54"/>
                    <a:pt x="40" y="54"/>
                  </a:cubicBezTo>
                  <a:cubicBezTo>
                    <a:pt x="41" y="54"/>
                    <a:pt x="41" y="54"/>
                    <a:pt x="41" y="53"/>
                  </a:cubicBezTo>
                  <a:cubicBezTo>
                    <a:pt x="41" y="53"/>
                    <a:pt x="41" y="52"/>
                    <a:pt x="40" y="52"/>
                  </a:cubicBezTo>
                  <a:close/>
                  <a:moveTo>
                    <a:pt x="7" y="18"/>
                  </a:moveTo>
                  <a:cubicBezTo>
                    <a:pt x="49" y="18"/>
                    <a:pt x="49" y="18"/>
                    <a:pt x="49" y="18"/>
                  </a:cubicBezTo>
                  <a:cubicBezTo>
                    <a:pt x="50" y="18"/>
                    <a:pt x="50" y="17"/>
                    <a:pt x="50" y="17"/>
                  </a:cubicBezTo>
                  <a:cubicBezTo>
                    <a:pt x="50" y="8"/>
                    <a:pt x="50" y="8"/>
                    <a:pt x="50" y="8"/>
                  </a:cubicBezTo>
                  <a:cubicBezTo>
                    <a:pt x="50" y="7"/>
                    <a:pt x="50" y="7"/>
                    <a:pt x="49" y="7"/>
                  </a:cubicBezTo>
                  <a:cubicBezTo>
                    <a:pt x="7" y="7"/>
                    <a:pt x="7" y="7"/>
                    <a:pt x="7" y="7"/>
                  </a:cubicBezTo>
                  <a:cubicBezTo>
                    <a:pt x="7" y="7"/>
                    <a:pt x="6" y="7"/>
                    <a:pt x="6" y="8"/>
                  </a:cubicBezTo>
                  <a:cubicBezTo>
                    <a:pt x="6" y="17"/>
                    <a:pt x="6" y="17"/>
                    <a:pt x="6" y="17"/>
                  </a:cubicBezTo>
                  <a:cubicBezTo>
                    <a:pt x="6" y="17"/>
                    <a:pt x="7" y="18"/>
                    <a:pt x="7" y="18"/>
                  </a:cubicBezTo>
                  <a:close/>
                  <a:moveTo>
                    <a:pt x="15" y="38"/>
                  </a:moveTo>
                  <a:cubicBezTo>
                    <a:pt x="15" y="39"/>
                    <a:pt x="15" y="39"/>
                    <a:pt x="16" y="39"/>
                  </a:cubicBezTo>
                  <a:cubicBezTo>
                    <a:pt x="16" y="39"/>
                    <a:pt x="16" y="39"/>
                    <a:pt x="16" y="39"/>
                  </a:cubicBezTo>
                  <a:cubicBezTo>
                    <a:pt x="16" y="39"/>
                    <a:pt x="17" y="39"/>
                    <a:pt x="17" y="38"/>
                  </a:cubicBezTo>
                  <a:cubicBezTo>
                    <a:pt x="17" y="36"/>
                    <a:pt x="17" y="36"/>
                    <a:pt x="17" y="36"/>
                  </a:cubicBezTo>
                  <a:cubicBezTo>
                    <a:pt x="19" y="36"/>
                    <a:pt x="19" y="36"/>
                    <a:pt x="19" y="36"/>
                  </a:cubicBezTo>
                  <a:cubicBezTo>
                    <a:pt x="20" y="36"/>
                    <a:pt x="20" y="35"/>
                    <a:pt x="20" y="35"/>
                  </a:cubicBezTo>
                  <a:cubicBezTo>
                    <a:pt x="20" y="35"/>
                    <a:pt x="20" y="35"/>
                    <a:pt x="20" y="35"/>
                  </a:cubicBezTo>
                  <a:cubicBezTo>
                    <a:pt x="20" y="34"/>
                    <a:pt x="20" y="34"/>
                    <a:pt x="19" y="34"/>
                  </a:cubicBezTo>
                  <a:cubicBezTo>
                    <a:pt x="17" y="34"/>
                    <a:pt x="17" y="34"/>
                    <a:pt x="17" y="34"/>
                  </a:cubicBezTo>
                  <a:cubicBezTo>
                    <a:pt x="17" y="31"/>
                    <a:pt x="17" y="31"/>
                    <a:pt x="17" y="31"/>
                  </a:cubicBezTo>
                  <a:cubicBezTo>
                    <a:pt x="17" y="31"/>
                    <a:pt x="16" y="31"/>
                    <a:pt x="16" y="31"/>
                  </a:cubicBezTo>
                  <a:cubicBezTo>
                    <a:pt x="16" y="31"/>
                    <a:pt x="16" y="31"/>
                    <a:pt x="16" y="31"/>
                  </a:cubicBezTo>
                  <a:cubicBezTo>
                    <a:pt x="15" y="31"/>
                    <a:pt x="15" y="31"/>
                    <a:pt x="15" y="31"/>
                  </a:cubicBezTo>
                  <a:cubicBezTo>
                    <a:pt x="15" y="34"/>
                    <a:pt x="15" y="34"/>
                    <a:pt x="15" y="34"/>
                  </a:cubicBezTo>
                  <a:cubicBezTo>
                    <a:pt x="12" y="34"/>
                    <a:pt x="12" y="34"/>
                    <a:pt x="12" y="34"/>
                  </a:cubicBezTo>
                  <a:cubicBezTo>
                    <a:pt x="12" y="34"/>
                    <a:pt x="12" y="34"/>
                    <a:pt x="12" y="35"/>
                  </a:cubicBezTo>
                  <a:cubicBezTo>
                    <a:pt x="12" y="35"/>
                    <a:pt x="12" y="35"/>
                    <a:pt x="12" y="35"/>
                  </a:cubicBezTo>
                  <a:cubicBezTo>
                    <a:pt x="12" y="35"/>
                    <a:pt x="12" y="36"/>
                    <a:pt x="12" y="36"/>
                  </a:cubicBezTo>
                  <a:cubicBezTo>
                    <a:pt x="15" y="36"/>
                    <a:pt x="15" y="36"/>
                    <a:pt x="15" y="36"/>
                  </a:cubicBezTo>
                  <a:cubicBezTo>
                    <a:pt x="15" y="38"/>
                    <a:pt x="15" y="38"/>
                    <a:pt x="15" y="38"/>
                  </a:cubicBezTo>
                  <a:close/>
                  <a:moveTo>
                    <a:pt x="13" y="58"/>
                  </a:moveTo>
                  <a:cubicBezTo>
                    <a:pt x="12" y="59"/>
                    <a:pt x="12" y="59"/>
                    <a:pt x="13" y="59"/>
                  </a:cubicBezTo>
                  <a:cubicBezTo>
                    <a:pt x="13" y="60"/>
                    <a:pt x="13" y="60"/>
                    <a:pt x="13" y="60"/>
                  </a:cubicBezTo>
                  <a:cubicBezTo>
                    <a:pt x="13" y="60"/>
                    <a:pt x="14" y="60"/>
                    <a:pt x="14" y="60"/>
                  </a:cubicBezTo>
                  <a:cubicBezTo>
                    <a:pt x="16" y="58"/>
                    <a:pt x="16" y="58"/>
                    <a:pt x="16" y="58"/>
                  </a:cubicBezTo>
                  <a:cubicBezTo>
                    <a:pt x="18" y="60"/>
                    <a:pt x="18" y="60"/>
                    <a:pt x="18" y="60"/>
                  </a:cubicBezTo>
                  <a:cubicBezTo>
                    <a:pt x="18" y="60"/>
                    <a:pt x="18" y="60"/>
                    <a:pt x="19" y="60"/>
                  </a:cubicBezTo>
                  <a:cubicBezTo>
                    <a:pt x="19" y="59"/>
                    <a:pt x="19" y="59"/>
                    <a:pt x="19" y="59"/>
                  </a:cubicBezTo>
                  <a:cubicBezTo>
                    <a:pt x="19" y="59"/>
                    <a:pt x="19" y="59"/>
                    <a:pt x="19" y="58"/>
                  </a:cubicBezTo>
                  <a:cubicBezTo>
                    <a:pt x="17" y="57"/>
                    <a:pt x="17" y="57"/>
                    <a:pt x="17" y="57"/>
                  </a:cubicBezTo>
                  <a:cubicBezTo>
                    <a:pt x="19" y="55"/>
                    <a:pt x="19" y="55"/>
                    <a:pt x="19" y="55"/>
                  </a:cubicBezTo>
                  <a:cubicBezTo>
                    <a:pt x="19" y="54"/>
                    <a:pt x="19" y="54"/>
                    <a:pt x="19" y="54"/>
                  </a:cubicBezTo>
                  <a:cubicBezTo>
                    <a:pt x="19" y="53"/>
                    <a:pt x="19" y="53"/>
                    <a:pt x="19" y="53"/>
                  </a:cubicBezTo>
                  <a:cubicBezTo>
                    <a:pt x="18" y="53"/>
                    <a:pt x="18" y="53"/>
                    <a:pt x="18" y="53"/>
                  </a:cubicBezTo>
                  <a:cubicBezTo>
                    <a:pt x="16" y="55"/>
                    <a:pt x="16" y="55"/>
                    <a:pt x="16" y="55"/>
                  </a:cubicBezTo>
                  <a:cubicBezTo>
                    <a:pt x="14" y="53"/>
                    <a:pt x="14" y="53"/>
                    <a:pt x="14" y="53"/>
                  </a:cubicBezTo>
                  <a:cubicBezTo>
                    <a:pt x="14" y="53"/>
                    <a:pt x="13" y="53"/>
                    <a:pt x="13" y="53"/>
                  </a:cubicBezTo>
                  <a:cubicBezTo>
                    <a:pt x="13" y="54"/>
                    <a:pt x="13" y="54"/>
                    <a:pt x="13" y="54"/>
                  </a:cubicBezTo>
                  <a:cubicBezTo>
                    <a:pt x="12" y="54"/>
                    <a:pt x="12" y="54"/>
                    <a:pt x="13" y="55"/>
                  </a:cubicBezTo>
                  <a:cubicBezTo>
                    <a:pt x="15" y="56"/>
                    <a:pt x="15" y="56"/>
                    <a:pt x="15" y="56"/>
                  </a:cubicBezTo>
                  <a:cubicBezTo>
                    <a:pt x="13" y="58"/>
                    <a:pt x="13" y="58"/>
                    <a:pt x="13" y="58"/>
                  </a:cubicBezTo>
                  <a:close/>
                  <a:moveTo>
                    <a:pt x="37" y="34"/>
                  </a:moveTo>
                  <a:cubicBezTo>
                    <a:pt x="37" y="34"/>
                    <a:pt x="36" y="34"/>
                    <a:pt x="36" y="35"/>
                  </a:cubicBezTo>
                  <a:cubicBezTo>
                    <a:pt x="36" y="35"/>
                    <a:pt x="36" y="35"/>
                    <a:pt x="36" y="35"/>
                  </a:cubicBezTo>
                  <a:cubicBezTo>
                    <a:pt x="36" y="35"/>
                    <a:pt x="37" y="36"/>
                    <a:pt x="37" y="36"/>
                  </a:cubicBezTo>
                  <a:cubicBezTo>
                    <a:pt x="44" y="36"/>
                    <a:pt x="44" y="36"/>
                    <a:pt x="44" y="36"/>
                  </a:cubicBezTo>
                  <a:cubicBezTo>
                    <a:pt x="44" y="36"/>
                    <a:pt x="45" y="35"/>
                    <a:pt x="45" y="35"/>
                  </a:cubicBezTo>
                  <a:cubicBezTo>
                    <a:pt x="45" y="35"/>
                    <a:pt x="45" y="35"/>
                    <a:pt x="45" y="35"/>
                  </a:cubicBezTo>
                  <a:cubicBezTo>
                    <a:pt x="45" y="34"/>
                    <a:pt x="44" y="34"/>
                    <a:pt x="44" y="34"/>
                  </a:cubicBezTo>
                  <a:cubicBezTo>
                    <a:pt x="37" y="34"/>
                    <a:pt x="37" y="34"/>
                    <a:pt x="37" y="34"/>
                  </a:cubicBezTo>
                  <a:close/>
                  <a:moveTo>
                    <a:pt x="25" y="26"/>
                  </a:moveTo>
                  <a:cubicBezTo>
                    <a:pt x="7" y="26"/>
                    <a:pt x="7" y="26"/>
                    <a:pt x="7" y="26"/>
                  </a:cubicBezTo>
                  <a:cubicBezTo>
                    <a:pt x="7" y="26"/>
                    <a:pt x="6" y="27"/>
                    <a:pt x="6" y="27"/>
                  </a:cubicBezTo>
                  <a:cubicBezTo>
                    <a:pt x="6" y="42"/>
                    <a:pt x="6" y="42"/>
                    <a:pt x="6" y="42"/>
                  </a:cubicBezTo>
                  <a:cubicBezTo>
                    <a:pt x="6" y="43"/>
                    <a:pt x="7" y="43"/>
                    <a:pt x="7" y="43"/>
                  </a:cubicBezTo>
                  <a:cubicBezTo>
                    <a:pt x="25" y="43"/>
                    <a:pt x="25" y="43"/>
                    <a:pt x="25" y="43"/>
                  </a:cubicBezTo>
                  <a:cubicBezTo>
                    <a:pt x="25" y="43"/>
                    <a:pt x="25" y="43"/>
                    <a:pt x="25" y="42"/>
                  </a:cubicBezTo>
                  <a:cubicBezTo>
                    <a:pt x="25" y="27"/>
                    <a:pt x="25" y="27"/>
                    <a:pt x="25" y="27"/>
                  </a:cubicBezTo>
                  <a:cubicBezTo>
                    <a:pt x="25" y="27"/>
                    <a:pt x="25" y="26"/>
                    <a:pt x="25" y="26"/>
                  </a:cubicBezTo>
                  <a:close/>
                  <a:moveTo>
                    <a:pt x="49" y="26"/>
                  </a:moveTo>
                  <a:cubicBezTo>
                    <a:pt x="32" y="26"/>
                    <a:pt x="32" y="26"/>
                    <a:pt x="32" y="26"/>
                  </a:cubicBezTo>
                  <a:cubicBezTo>
                    <a:pt x="31" y="26"/>
                    <a:pt x="31" y="27"/>
                    <a:pt x="31" y="27"/>
                  </a:cubicBezTo>
                  <a:cubicBezTo>
                    <a:pt x="31" y="42"/>
                    <a:pt x="31" y="42"/>
                    <a:pt x="31" y="42"/>
                  </a:cubicBezTo>
                  <a:cubicBezTo>
                    <a:pt x="31" y="43"/>
                    <a:pt x="31" y="43"/>
                    <a:pt x="32" y="43"/>
                  </a:cubicBezTo>
                  <a:cubicBezTo>
                    <a:pt x="49" y="43"/>
                    <a:pt x="49" y="43"/>
                    <a:pt x="49" y="43"/>
                  </a:cubicBezTo>
                  <a:cubicBezTo>
                    <a:pt x="50" y="43"/>
                    <a:pt x="50" y="43"/>
                    <a:pt x="50" y="42"/>
                  </a:cubicBezTo>
                  <a:cubicBezTo>
                    <a:pt x="50" y="27"/>
                    <a:pt x="50" y="27"/>
                    <a:pt x="50" y="27"/>
                  </a:cubicBezTo>
                  <a:cubicBezTo>
                    <a:pt x="50" y="27"/>
                    <a:pt x="50" y="26"/>
                    <a:pt x="49" y="26"/>
                  </a:cubicBezTo>
                  <a:close/>
                  <a:moveTo>
                    <a:pt x="7" y="65"/>
                  </a:moveTo>
                  <a:cubicBezTo>
                    <a:pt x="25" y="65"/>
                    <a:pt x="25" y="65"/>
                    <a:pt x="25" y="65"/>
                  </a:cubicBezTo>
                  <a:cubicBezTo>
                    <a:pt x="25" y="65"/>
                    <a:pt x="25" y="64"/>
                    <a:pt x="25" y="64"/>
                  </a:cubicBezTo>
                  <a:cubicBezTo>
                    <a:pt x="25" y="49"/>
                    <a:pt x="25" y="49"/>
                    <a:pt x="25" y="49"/>
                  </a:cubicBezTo>
                  <a:cubicBezTo>
                    <a:pt x="25" y="48"/>
                    <a:pt x="25" y="48"/>
                    <a:pt x="25" y="48"/>
                  </a:cubicBezTo>
                  <a:cubicBezTo>
                    <a:pt x="7" y="48"/>
                    <a:pt x="7" y="48"/>
                    <a:pt x="7" y="48"/>
                  </a:cubicBezTo>
                  <a:cubicBezTo>
                    <a:pt x="7" y="48"/>
                    <a:pt x="6" y="48"/>
                    <a:pt x="6" y="49"/>
                  </a:cubicBezTo>
                  <a:cubicBezTo>
                    <a:pt x="6" y="64"/>
                    <a:pt x="6" y="64"/>
                    <a:pt x="6" y="64"/>
                  </a:cubicBezTo>
                  <a:cubicBezTo>
                    <a:pt x="6" y="64"/>
                    <a:pt x="7" y="65"/>
                    <a:pt x="7" y="65"/>
                  </a:cubicBezTo>
                  <a:close/>
                  <a:moveTo>
                    <a:pt x="32" y="65"/>
                  </a:moveTo>
                  <a:cubicBezTo>
                    <a:pt x="49" y="65"/>
                    <a:pt x="49" y="65"/>
                    <a:pt x="49" y="65"/>
                  </a:cubicBezTo>
                  <a:cubicBezTo>
                    <a:pt x="50" y="65"/>
                    <a:pt x="50" y="64"/>
                    <a:pt x="50" y="64"/>
                  </a:cubicBezTo>
                  <a:cubicBezTo>
                    <a:pt x="50" y="49"/>
                    <a:pt x="50" y="49"/>
                    <a:pt x="50" y="49"/>
                  </a:cubicBezTo>
                  <a:cubicBezTo>
                    <a:pt x="50" y="48"/>
                    <a:pt x="50" y="48"/>
                    <a:pt x="49" y="48"/>
                  </a:cubicBezTo>
                  <a:cubicBezTo>
                    <a:pt x="32" y="48"/>
                    <a:pt x="32" y="48"/>
                    <a:pt x="32" y="48"/>
                  </a:cubicBezTo>
                  <a:cubicBezTo>
                    <a:pt x="31" y="48"/>
                    <a:pt x="31" y="48"/>
                    <a:pt x="31" y="49"/>
                  </a:cubicBezTo>
                  <a:cubicBezTo>
                    <a:pt x="31" y="64"/>
                    <a:pt x="31" y="64"/>
                    <a:pt x="31" y="64"/>
                  </a:cubicBezTo>
                  <a:cubicBezTo>
                    <a:pt x="31" y="64"/>
                    <a:pt x="31" y="65"/>
                    <a:pt x="32" y="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58" name="Freeform 45"/>
            <p:cNvSpPr>
              <a:spLocks/>
            </p:cNvSpPr>
            <p:nvPr/>
          </p:nvSpPr>
          <p:spPr bwMode="auto">
            <a:xfrm>
              <a:off x="235135" y="1765206"/>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59" name="Freeform 46"/>
            <p:cNvSpPr>
              <a:spLocks noEditPoints="1"/>
            </p:cNvSpPr>
            <p:nvPr/>
          </p:nvSpPr>
          <p:spPr bwMode="auto">
            <a:xfrm>
              <a:off x="552638" y="1746159"/>
              <a:ext cx="488949" cy="490536"/>
            </a:xfrm>
            <a:custGeom>
              <a:avLst/>
              <a:gdLst>
                <a:gd name="T0" fmla="*/ 65 w 129"/>
                <a:gd name="T1" fmla="*/ 129 h 129"/>
                <a:gd name="T2" fmla="*/ 0 w 129"/>
                <a:gd name="T3" fmla="*/ 65 h 129"/>
                <a:gd name="T4" fmla="*/ 65 w 129"/>
                <a:gd name="T5" fmla="*/ 0 h 129"/>
                <a:gd name="T6" fmla="*/ 129 w 129"/>
                <a:gd name="T7" fmla="*/ 65 h 129"/>
                <a:gd name="T8" fmla="*/ 65 w 129"/>
                <a:gd name="T9" fmla="*/ 129 h 129"/>
                <a:gd name="T10" fmla="*/ 65 w 129"/>
                <a:gd name="T11" fmla="*/ 10 h 129"/>
                <a:gd name="T12" fmla="*/ 10 w 129"/>
                <a:gd name="T13" fmla="*/ 65 h 129"/>
                <a:gd name="T14" fmla="*/ 65 w 129"/>
                <a:gd name="T15" fmla="*/ 119 h 129"/>
                <a:gd name="T16" fmla="*/ 119 w 129"/>
                <a:gd name="T17" fmla="*/ 65 h 129"/>
                <a:gd name="T18" fmla="*/ 65 w 129"/>
                <a:gd name="T19" fmla="*/ 10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9">
                  <a:moveTo>
                    <a:pt x="65" y="129"/>
                  </a:moveTo>
                  <a:cubicBezTo>
                    <a:pt x="29" y="129"/>
                    <a:pt x="0" y="100"/>
                    <a:pt x="0" y="65"/>
                  </a:cubicBezTo>
                  <a:cubicBezTo>
                    <a:pt x="0" y="29"/>
                    <a:pt x="29" y="0"/>
                    <a:pt x="65" y="0"/>
                  </a:cubicBezTo>
                  <a:cubicBezTo>
                    <a:pt x="100" y="0"/>
                    <a:pt x="129" y="29"/>
                    <a:pt x="129" y="65"/>
                  </a:cubicBezTo>
                  <a:cubicBezTo>
                    <a:pt x="129" y="100"/>
                    <a:pt x="100" y="129"/>
                    <a:pt x="65" y="129"/>
                  </a:cubicBezTo>
                  <a:close/>
                  <a:moveTo>
                    <a:pt x="65" y="10"/>
                  </a:moveTo>
                  <a:cubicBezTo>
                    <a:pt x="34" y="10"/>
                    <a:pt x="10" y="35"/>
                    <a:pt x="10" y="65"/>
                  </a:cubicBezTo>
                  <a:cubicBezTo>
                    <a:pt x="10" y="95"/>
                    <a:pt x="34" y="119"/>
                    <a:pt x="65" y="119"/>
                  </a:cubicBezTo>
                  <a:cubicBezTo>
                    <a:pt x="95" y="119"/>
                    <a:pt x="119" y="95"/>
                    <a:pt x="119" y="65"/>
                  </a:cubicBezTo>
                  <a:cubicBezTo>
                    <a:pt x="119" y="35"/>
                    <a:pt x="95" y="10"/>
                    <a:pt x="65" y="1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60" name="Freeform 47"/>
            <p:cNvSpPr>
              <a:spLocks/>
            </p:cNvSpPr>
            <p:nvPr/>
          </p:nvSpPr>
          <p:spPr bwMode="auto">
            <a:xfrm>
              <a:off x="235135" y="1742984"/>
              <a:ext cx="238126" cy="212725"/>
            </a:xfrm>
            <a:custGeom>
              <a:avLst/>
              <a:gdLst>
                <a:gd name="T0" fmla="*/ 52 w 63"/>
                <a:gd name="T1" fmla="*/ 0 h 56"/>
                <a:gd name="T2" fmla="*/ 40 w 63"/>
                <a:gd name="T3" fmla="*/ 7 h 56"/>
                <a:gd name="T4" fmla="*/ 23 w 63"/>
                <a:gd name="T5" fmla="*/ 7 h 56"/>
                <a:gd name="T6" fmla="*/ 11 w 63"/>
                <a:gd name="T7" fmla="*/ 0 h 56"/>
                <a:gd name="T8" fmla="*/ 0 w 63"/>
                <a:gd name="T9" fmla="*/ 10 h 56"/>
                <a:gd name="T10" fmla="*/ 21 w 63"/>
                <a:gd name="T11" fmla="*/ 56 h 56"/>
                <a:gd name="T12" fmla="*/ 24 w 63"/>
                <a:gd name="T13" fmla="*/ 32 h 56"/>
                <a:gd name="T14" fmla="*/ 24 w 63"/>
                <a:gd name="T15" fmla="*/ 30 h 56"/>
                <a:gd name="T16" fmla="*/ 20 w 63"/>
                <a:gd name="T17" fmla="*/ 25 h 56"/>
                <a:gd name="T18" fmla="*/ 23 w 63"/>
                <a:gd name="T19" fmla="*/ 12 h 56"/>
                <a:gd name="T20" fmla="*/ 31 w 63"/>
                <a:gd name="T21" fmla="*/ 13 h 56"/>
                <a:gd name="T22" fmla="*/ 40 w 63"/>
                <a:gd name="T23" fmla="*/ 12 h 56"/>
                <a:gd name="T24" fmla="*/ 42 w 63"/>
                <a:gd name="T25" fmla="*/ 25 h 56"/>
                <a:gd name="T26" fmla="*/ 39 w 63"/>
                <a:gd name="T27" fmla="*/ 30 h 56"/>
                <a:gd name="T28" fmla="*/ 39 w 63"/>
                <a:gd name="T29" fmla="*/ 32 h 56"/>
                <a:gd name="T30" fmla="*/ 42 w 63"/>
                <a:gd name="T31" fmla="*/ 56 h 56"/>
                <a:gd name="T32" fmla="*/ 63 w 63"/>
                <a:gd name="T33" fmla="*/ 10 h 56"/>
                <a:gd name="T34" fmla="*/ 52 w 63"/>
                <a:gd name="T35" fmla="*/ 0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3" h="56">
                  <a:moveTo>
                    <a:pt x="52" y="0"/>
                  </a:moveTo>
                  <a:cubicBezTo>
                    <a:pt x="49" y="3"/>
                    <a:pt x="45" y="6"/>
                    <a:pt x="40" y="7"/>
                  </a:cubicBezTo>
                  <a:cubicBezTo>
                    <a:pt x="34" y="9"/>
                    <a:pt x="28" y="9"/>
                    <a:pt x="23" y="7"/>
                  </a:cubicBezTo>
                  <a:cubicBezTo>
                    <a:pt x="18" y="6"/>
                    <a:pt x="14" y="3"/>
                    <a:pt x="11" y="0"/>
                  </a:cubicBezTo>
                  <a:cubicBezTo>
                    <a:pt x="8" y="4"/>
                    <a:pt x="4" y="7"/>
                    <a:pt x="0" y="10"/>
                  </a:cubicBezTo>
                  <a:cubicBezTo>
                    <a:pt x="21" y="56"/>
                    <a:pt x="21" y="56"/>
                    <a:pt x="21" y="56"/>
                  </a:cubicBezTo>
                  <a:cubicBezTo>
                    <a:pt x="22" y="46"/>
                    <a:pt x="23" y="38"/>
                    <a:pt x="24" y="32"/>
                  </a:cubicBezTo>
                  <a:cubicBezTo>
                    <a:pt x="24" y="31"/>
                    <a:pt x="24" y="30"/>
                    <a:pt x="24" y="30"/>
                  </a:cubicBezTo>
                  <a:cubicBezTo>
                    <a:pt x="23" y="28"/>
                    <a:pt x="21" y="26"/>
                    <a:pt x="20" y="25"/>
                  </a:cubicBezTo>
                  <a:cubicBezTo>
                    <a:pt x="20" y="21"/>
                    <a:pt x="19" y="12"/>
                    <a:pt x="23" y="12"/>
                  </a:cubicBezTo>
                  <a:cubicBezTo>
                    <a:pt x="25" y="13"/>
                    <a:pt x="29" y="13"/>
                    <a:pt x="31" y="13"/>
                  </a:cubicBezTo>
                  <a:cubicBezTo>
                    <a:pt x="34" y="13"/>
                    <a:pt x="38" y="13"/>
                    <a:pt x="40" y="12"/>
                  </a:cubicBezTo>
                  <a:cubicBezTo>
                    <a:pt x="44" y="12"/>
                    <a:pt x="43" y="21"/>
                    <a:pt x="42" y="25"/>
                  </a:cubicBezTo>
                  <a:cubicBezTo>
                    <a:pt x="42" y="26"/>
                    <a:pt x="40" y="28"/>
                    <a:pt x="39" y="30"/>
                  </a:cubicBezTo>
                  <a:cubicBezTo>
                    <a:pt x="38" y="30"/>
                    <a:pt x="39" y="31"/>
                    <a:pt x="39" y="32"/>
                  </a:cubicBezTo>
                  <a:cubicBezTo>
                    <a:pt x="40" y="38"/>
                    <a:pt x="41" y="47"/>
                    <a:pt x="42" y="56"/>
                  </a:cubicBezTo>
                  <a:cubicBezTo>
                    <a:pt x="63" y="10"/>
                    <a:pt x="63" y="10"/>
                    <a:pt x="63" y="10"/>
                  </a:cubicBezTo>
                  <a:cubicBezTo>
                    <a:pt x="59" y="7"/>
                    <a:pt x="55" y="4"/>
                    <a:pt x="52" y="0"/>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61" name="Freeform 48"/>
            <p:cNvSpPr>
              <a:spLocks noEditPoints="1"/>
            </p:cNvSpPr>
            <p:nvPr/>
          </p:nvSpPr>
          <p:spPr bwMode="auto">
            <a:xfrm>
              <a:off x="-49026" y="1309594"/>
              <a:ext cx="639761" cy="873126"/>
            </a:xfrm>
            <a:custGeom>
              <a:avLst/>
              <a:gdLst>
                <a:gd name="T0" fmla="*/ 169 w 169"/>
                <a:gd name="T1" fmla="*/ 129 h 230"/>
                <a:gd name="T2" fmla="*/ 147 w 169"/>
                <a:gd name="T3" fmla="*/ 119 h 230"/>
                <a:gd name="T4" fmla="*/ 133 w 169"/>
                <a:gd name="T5" fmla="*/ 109 h 230"/>
                <a:gd name="T6" fmla="*/ 145 w 169"/>
                <a:gd name="T7" fmla="*/ 87 h 230"/>
                <a:gd name="T8" fmla="*/ 148 w 169"/>
                <a:gd name="T9" fmla="*/ 85 h 230"/>
                <a:gd name="T10" fmla="*/ 153 w 169"/>
                <a:gd name="T11" fmla="*/ 52 h 230"/>
                <a:gd name="T12" fmla="*/ 151 w 169"/>
                <a:gd name="T13" fmla="*/ 51 h 230"/>
                <a:gd name="T14" fmla="*/ 151 w 169"/>
                <a:gd name="T15" fmla="*/ 40 h 230"/>
                <a:gd name="T16" fmla="*/ 149 w 169"/>
                <a:gd name="T17" fmla="*/ 25 h 230"/>
                <a:gd name="T18" fmla="*/ 135 w 169"/>
                <a:gd name="T19" fmla="*/ 8 h 230"/>
                <a:gd name="T20" fmla="*/ 109 w 169"/>
                <a:gd name="T21" fmla="*/ 0 h 230"/>
                <a:gd name="T22" fmla="*/ 104 w 169"/>
                <a:gd name="T23" fmla="*/ 0 h 230"/>
                <a:gd name="T24" fmla="*/ 78 w 169"/>
                <a:gd name="T25" fmla="*/ 8 h 230"/>
                <a:gd name="T26" fmla="*/ 64 w 169"/>
                <a:gd name="T27" fmla="*/ 25 h 230"/>
                <a:gd name="T28" fmla="*/ 62 w 169"/>
                <a:gd name="T29" fmla="*/ 40 h 230"/>
                <a:gd name="T30" fmla="*/ 62 w 169"/>
                <a:gd name="T31" fmla="*/ 51 h 230"/>
                <a:gd name="T32" fmla="*/ 60 w 169"/>
                <a:gd name="T33" fmla="*/ 52 h 230"/>
                <a:gd name="T34" fmla="*/ 65 w 169"/>
                <a:gd name="T35" fmla="*/ 85 h 230"/>
                <a:gd name="T36" fmla="*/ 68 w 169"/>
                <a:gd name="T37" fmla="*/ 87 h 230"/>
                <a:gd name="T38" fmla="*/ 80 w 169"/>
                <a:gd name="T39" fmla="*/ 109 h 230"/>
                <a:gd name="T40" fmla="*/ 66 w 169"/>
                <a:gd name="T41" fmla="*/ 119 h 230"/>
                <a:gd name="T42" fmla="*/ 22 w 169"/>
                <a:gd name="T43" fmla="*/ 138 h 230"/>
                <a:gd name="T44" fmla="*/ 0 w 169"/>
                <a:gd name="T45" fmla="*/ 216 h 230"/>
                <a:gd name="T46" fmla="*/ 0 w 169"/>
                <a:gd name="T47" fmla="*/ 230 h 230"/>
                <a:gd name="T48" fmla="*/ 167 w 169"/>
                <a:gd name="T49" fmla="*/ 230 h 230"/>
                <a:gd name="T50" fmla="*/ 148 w 169"/>
                <a:gd name="T51" fmla="*/ 180 h 230"/>
                <a:gd name="T52" fmla="*/ 169 w 169"/>
                <a:gd name="T53" fmla="*/ 129 h 230"/>
                <a:gd name="T54" fmla="*/ 117 w 169"/>
                <a:gd name="T55" fmla="*/ 170 h 230"/>
                <a:gd name="T56" fmla="*/ 114 w 169"/>
                <a:gd name="T57" fmla="*/ 146 h 230"/>
                <a:gd name="T58" fmla="*/ 114 w 169"/>
                <a:gd name="T59" fmla="*/ 144 h 230"/>
                <a:gd name="T60" fmla="*/ 117 w 169"/>
                <a:gd name="T61" fmla="*/ 139 h 230"/>
                <a:gd name="T62" fmla="*/ 115 w 169"/>
                <a:gd name="T63" fmla="*/ 126 h 230"/>
                <a:gd name="T64" fmla="*/ 106 w 169"/>
                <a:gd name="T65" fmla="*/ 127 h 230"/>
                <a:gd name="T66" fmla="*/ 98 w 169"/>
                <a:gd name="T67" fmla="*/ 126 h 230"/>
                <a:gd name="T68" fmla="*/ 95 w 169"/>
                <a:gd name="T69" fmla="*/ 139 h 230"/>
                <a:gd name="T70" fmla="*/ 99 w 169"/>
                <a:gd name="T71" fmla="*/ 144 h 230"/>
                <a:gd name="T72" fmla="*/ 99 w 169"/>
                <a:gd name="T73" fmla="*/ 146 h 230"/>
                <a:gd name="T74" fmla="*/ 96 w 169"/>
                <a:gd name="T75" fmla="*/ 170 h 230"/>
                <a:gd name="T76" fmla="*/ 75 w 169"/>
                <a:gd name="T77" fmla="*/ 124 h 230"/>
                <a:gd name="T78" fmla="*/ 86 w 169"/>
                <a:gd name="T79" fmla="*/ 114 h 230"/>
                <a:gd name="T80" fmla="*/ 98 w 169"/>
                <a:gd name="T81" fmla="*/ 121 h 230"/>
                <a:gd name="T82" fmla="*/ 115 w 169"/>
                <a:gd name="T83" fmla="*/ 121 h 230"/>
                <a:gd name="T84" fmla="*/ 127 w 169"/>
                <a:gd name="T85" fmla="*/ 114 h 230"/>
                <a:gd name="T86" fmla="*/ 138 w 169"/>
                <a:gd name="T87" fmla="*/ 124 h 230"/>
                <a:gd name="T88" fmla="*/ 117 w 169"/>
                <a:gd name="T89" fmla="*/ 17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9" h="230">
                  <a:moveTo>
                    <a:pt x="169" y="129"/>
                  </a:moveTo>
                  <a:cubicBezTo>
                    <a:pt x="147" y="119"/>
                    <a:pt x="147" y="119"/>
                    <a:pt x="147" y="119"/>
                  </a:cubicBezTo>
                  <a:cubicBezTo>
                    <a:pt x="142" y="117"/>
                    <a:pt x="136" y="114"/>
                    <a:pt x="133" y="109"/>
                  </a:cubicBezTo>
                  <a:cubicBezTo>
                    <a:pt x="138" y="103"/>
                    <a:pt x="143" y="94"/>
                    <a:pt x="145" y="87"/>
                  </a:cubicBezTo>
                  <a:cubicBezTo>
                    <a:pt x="148" y="85"/>
                    <a:pt x="148" y="85"/>
                    <a:pt x="148" y="85"/>
                  </a:cubicBezTo>
                  <a:cubicBezTo>
                    <a:pt x="152" y="74"/>
                    <a:pt x="154" y="65"/>
                    <a:pt x="153" y="52"/>
                  </a:cubicBezTo>
                  <a:cubicBezTo>
                    <a:pt x="151" y="51"/>
                    <a:pt x="151" y="51"/>
                    <a:pt x="151" y="51"/>
                  </a:cubicBezTo>
                  <a:cubicBezTo>
                    <a:pt x="151" y="47"/>
                    <a:pt x="151" y="44"/>
                    <a:pt x="151" y="40"/>
                  </a:cubicBezTo>
                  <a:cubicBezTo>
                    <a:pt x="151" y="35"/>
                    <a:pt x="150" y="30"/>
                    <a:pt x="149" y="25"/>
                  </a:cubicBezTo>
                  <a:cubicBezTo>
                    <a:pt x="147" y="18"/>
                    <a:pt x="141" y="13"/>
                    <a:pt x="135" y="8"/>
                  </a:cubicBezTo>
                  <a:cubicBezTo>
                    <a:pt x="127" y="3"/>
                    <a:pt x="118" y="0"/>
                    <a:pt x="109" y="0"/>
                  </a:cubicBezTo>
                  <a:cubicBezTo>
                    <a:pt x="104" y="0"/>
                    <a:pt x="104" y="0"/>
                    <a:pt x="104" y="0"/>
                  </a:cubicBezTo>
                  <a:cubicBezTo>
                    <a:pt x="95" y="0"/>
                    <a:pt x="86" y="3"/>
                    <a:pt x="78" y="8"/>
                  </a:cubicBezTo>
                  <a:cubicBezTo>
                    <a:pt x="72" y="13"/>
                    <a:pt x="66" y="18"/>
                    <a:pt x="64" y="25"/>
                  </a:cubicBezTo>
                  <a:cubicBezTo>
                    <a:pt x="63" y="30"/>
                    <a:pt x="62" y="35"/>
                    <a:pt x="62" y="40"/>
                  </a:cubicBezTo>
                  <a:cubicBezTo>
                    <a:pt x="62" y="44"/>
                    <a:pt x="62" y="47"/>
                    <a:pt x="62" y="51"/>
                  </a:cubicBezTo>
                  <a:cubicBezTo>
                    <a:pt x="60" y="52"/>
                    <a:pt x="60" y="52"/>
                    <a:pt x="60" y="52"/>
                  </a:cubicBezTo>
                  <a:cubicBezTo>
                    <a:pt x="59" y="65"/>
                    <a:pt x="61" y="74"/>
                    <a:pt x="65" y="85"/>
                  </a:cubicBezTo>
                  <a:cubicBezTo>
                    <a:pt x="68" y="87"/>
                    <a:pt x="68" y="87"/>
                    <a:pt x="68" y="87"/>
                  </a:cubicBezTo>
                  <a:cubicBezTo>
                    <a:pt x="70" y="94"/>
                    <a:pt x="75" y="103"/>
                    <a:pt x="80" y="109"/>
                  </a:cubicBezTo>
                  <a:cubicBezTo>
                    <a:pt x="77" y="114"/>
                    <a:pt x="71" y="117"/>
                    <a:pt x="66" y="119"/>
                  </a:cubicBezTo>
                  <a:cubicBezTo>
                    <a:pt x="22" y="138"/>
                    <a:pt x="22" y="138"/>
                    <a:pt x="22" y="138"/>
                  </a:cubicBezTo>
                  <a:cubicBezTo>
                    <a:pt x="1" y="146"/>
                    <a:pt x="0" y="197"/>
                    <a:pt x="0" y="216"/>
                  </a:cubicBezTo>
                  <a:cubicBezTo>
                    <a:pt x="0" y="230"/>
                    <a:pt x="0" y="230"/>
                    <a:pt x="0" y="230"/>
                  </a:cubicBezTo>
                  <a:cubicBezTo>
                    <a:pt x="167" y="230"/>
                    <a:pt x="167" y="230"/>
                    <a:pt x="167" y="230"/>
                  </a:cubicBezTo>
                  <a:cubicBezTo>
                    <a:pt x="156" y="216"/>
                    <a:pt x="148" y="199"/>
                    <a:pt x="148" y="180"/>
                  </a:cubicBezTo>
                  <a:cubicBezTo>
                    <a:pt x="148" y="160"/>
                    <a:pt x="156" y="142"/>
                    <a:pt x="169" y="129"/>
                  </a:cubicBezTo>
                  <a:close/>
                  <a:moveTo>
                    <a:pt x="117" y="170"/>
                  </a:moveTo>
                  <a:cubicBezTo>
                    <a:pt x="116" y="161"/>
                    <a:pt x="115" y="152"/>
                    <a:pt x="114" y="146"/>
                  </a:cubicBezTo>
                  <a:cubicBezTo>
                    <a:pt x="114" y="145"/>
                    <a:pt x="113" y="144"/>
                    <a:pt x="114" y="144"/>
                  </a:cubicBezTo>
                  <a:cubicBezTo>
                    <a:pt x="115" y="142"/>
                    <a:pt x="117" y="140"/>
                    <a:pt x="117" y="139"/>
                  </a:cubicBezTo>
                  <a:cubicBezTo>
                    <a:pt x="118" y="135"/>
                    <a:pt x="119" y="126"/>
                    <a:pt x="115" y="126"/>
                  </a:cubicBezTo>
                  <a:cubicBezTo>
                    <a:pt x="113" y="127"/>
                    <a:pt x="109" y="127"/>
                    <a:pt x="106" y="127"/>
                  </a:cubicBezTo>
                  <a:cubicBezTo>
                    <a:pt x="104" y="127"/>
                    <a:pt x="100" y="127"/>
                    <a:pt x="98" y="126"/>
                  </a:cubicBezTo>
                  <a:cubicBezTo>
                    <a:pt x="94" y="126"/>
                    <a:pt x="95" y="135"/>
                    <a:pt x="95" y="139"/>
                  </a:cubicBezTo>
                  <a:cubicBezTo>
                    <a:pt x="96" y="140"/>
                    <a:pt x="98" y="142"/>
                    <a:pt x="99" y="144"/>
                  </a:cubicBezTo>
                  <a:cubicBezTo>
                    <a:pt x="99" y="144"/>
                    <a:pt x="99" y="145"/>
                    <a:pt x="99" y="146"/>
                  </a:cubicBezTo>
                  <a:cubicBezTo>
                    <a:pt x="98" y="152"/>
                    <a:pt x="97" y="160"/>
                    <a:pt x="96" y="170"/>
                  </a:cubicBezTo>
                  <a:cubicBezTo>
                    <a:pt x="75" y="124"/>
                    <a:pt x="75" y="124"/>
                    <a:pt x="75" y="124"/>
                  </a:cubicBezTo>
                  <a:cubicBezTo>
                    <a:pt x="79" y="121"/>
                    <a:pt x="83" y="118"/>
                    <a:pt x="86" y="114"/>
                  </a:cubicBezTo>
                  <a:cubicBezTo>
                    <a:pt x="89" y="117"/>
                    <a:pt x="93" y="120"/>
                    <a:pt x="98" y="121"/>
                  </a:cubicBezTo>
                  <a:cubicBezTo>
                    <a:pt x="103" y="123"/>
                    <a:pt x="109" y="123"/>
                    <a:pt x="115" y="121"/>
                  </a:cubicBezTo>
                  <a:cubicBezTo>
                    <a:pt x="120" y="120"/>
                    <a:pt x="124" y="117"/>
                    <a:pt x="127" y="114"/>
                  </a:cubicBezTo>
                  <a:cubicBezTo>
                    <a:pt x="130" y="118"/>
                    <a:pt x="134" y="121"/>
                    <a:pt x="138" y="124"/>
                  </a:cubicBezTo>
                  <a:lnTo>
                    <a:pt x="117" y="17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153" name="Freeform 11"/>
          <p:cNvSpPr>
            <a:spLocks noChangeAspect="1" noEditPoints="1"/>
          </p:cNvSpPr>
          <p:nvPr/>
        </p:nvSpPr>
        <p:spPr bwMode="auto">
          <a:xfrm>
            <a:off x="1921017" y="3009070"/>
            <a:ext cx="131997" cy="176753"/>
          </a:xfrm>
          <a:custGeom>
            <a:avLst/>
            <a:gdLst>
              <a:gd name="T0" fmla="*/ 2098 w 2098"/>
              <a:gd name="T1" fmla="*/ 629 h 1888"/>
              <a:gd name="T2" fmla="*/ 2098 w 2098"/>
              <a:gd name="T3" fmla="*/ 419 h 1888"/>
              <a:gd name="T4" fmla="*/ 1888 w 2098"/>
              <a:gd name="T5" fmla="*/ 419 h 1888"/>
              <a:gd name="T6" fmla="*/ 1888 w 2098"/>
              <a:gd name="T7" fmla="*/ 209 h 1888"/>
              <a:gd name="T8" fmla="*/ 1678 w 2098"/>
              <a:gd name="T9" fmla="*/ 0 h 1888"/>
              <a:gd name="T10" fmla="*/ 209 w 2098"/>
              <a:gd name="T11" fmla="*/ 0 h 1888"/>
              <a:gd name="T12" fmla="*/ 0 w 2098"/>
              <a:gd name="T13" fmla="*/ 209 h 1888"/>
              <a:gd name="T14" fmla="*/ 0 w 2098"/>
              <a:gd name="T15" fmla="*/ 1678 h 1888"/>
              <a:gd name="T16" fmla="*/ 209 w 2098"/>
              <a:gd name="T17" fmla="*/ 1888 h 1888"/>
              <a:gd name="T18" fmla="*/ 1678 w 2098"/>
              <a:gd name="T19" fmla="*/ 1888 h 1888"/>
              <a:gd name="T20" fmla="*/ 1888 w 2098"/>
              <a:gd name="T21" fmla="*/ 1678 h 1888"/>
              <a:gd name="T22" fmla="*/ 1888 w 2098"/>
              <a:gd name="T23" fmla="*/ 1469 h 1888"/>
              <a:gd name="T24" fmla="*/ 2098 w 2098"/>
              <a:gd name="T25" fmla="*/ 1468 h 1888"/>
              <a:gd name="T26" fmla="*/ 2098 w 2098"/>
              <a:gd name="T27" fmla="*/ 1259 h 1888"/>
              <a:gd name="T28" fmla="*/ 1888 w 2098"/>
              <a:gd name="T29" fmla="*/ 1259 h 1888"/>
              <a:gd name="T30" fmla="*/ 1888 w 2098"/>
              <a:gd name="T31" fmla="*/ 1049 h 1888"/>
              <a:gd name="T32" fmla="*/ 2098 w 2098"/>
              <a:gd name="T33" fmla="*/ 1049 h 1888"/>
              <a:gd name="T34" fmla="*/ 2098 w 2098"/>
              <a:gd name="T35" fmla="*/ 839 h 1888"/>
              <a:gd name="T36" fmla="*/ 1888 w 2098"/>
              <a:gd name="T37" fmla="*/ 839 h 1888"/>
              <a:gd name="T38" fmla="*/ 1888 w 2098"/>
              <a:gd name="T39" fmla="*/ 629 h 1888"/>
              <a:gd name="T40" fmla="*/ 2098 w 2098"/>
              <a:gd name="T41" fmla="*/ 629 h 1888"/>
              <a:gd name="T42" fmla="*/ 1678 w 2098"/>
              <a:gd name="T43" fmla="*/ 1678 h 1888"/>
              <a:gd name="T44" fmla="*/ 209 w 2098"/>
              <a:gd name="T45" fmla="*/ 1678 h 1888"/>
              <a:gd name="T46" fmla="*/ 209 w 2098"/>
              <a:gd name="T47" fmla="*/ 209 h 1888"/>
              <a:gd name="T48" fmla="*/ 1678 w 2098"/>
              <a:gd name="T49" fmla="*/ 209 h 1888"/>
              <a:gd name="T50" fmla="*/ 1678 w 2098"/>
              <a:gd name="T51" fmla="*/ 1678 h 1888"/>
              <a:gd name="T52" fmla="*/ 419 w 2098"/>
              <a:gd name="T53" fmla="*/ 1049 h 1888"/>
              <a:gd name="T54" fmla="*/ 944 w 2098"/>
              <a:gd name="T55" fmla="*/ 1049 h 1888"/>
              <a:gd name="T56" fmla="*/ 944 w 2098"/>
              <a:gd name="T57" fmla="*/ 1469 h 1888"/>
              <a:gd name="T58" fmla="*/ 419 w 2098"/>
              <a:gd name="T59" fmla="*/ 1468 h 1888"/>
              <a:gd name="T60" fmla="*/ 419 w 2098"/>
              <a:gd name="T61" fmla="*/ 1049 h 1888"/>
              <a:gd name="T62" fmla="*/ 1049 w 2098"/>
              <a:gd name="T63" fmla="*/ 419 h 1888"/>
              <a:gd name="T64" fmla="*/ 1469 w 2098"/>
              <a:gd name="T65" fmla="*/ 419 h 1888"/>
              <a:gd name="T66" fmla="*/ 1469 w 2098"/>
              <a:gd name="T67" fmla="*/ 734 h 1888"/>
              <a:gd name="T68" fmla="*/ 1049 w 2098"/>
              <a:gd name="T69" fmla="*/ 734 h 1888"/>
              <a:gd name="T70" fmla="*/ 1049 w 2098"/>
              <a:gd name="T71" fmla="*/ 419 h 1888"/>
              <a:gd name="T72" fmla="*/ 419 w 2098"/>
              <a:gd name="T73" fmla="*/ 419 h 1888"/>
              <a:gd name="T74" fmla="*/ 944 w 2098"/>
              <a:gd name="T75" fmla="*/ 419 h 1888"/>
              <a:gd name="T76" fmla="*/ 944 w 2098"/>
              <a:gd name="T77" fmla="*/ 944 h 1888"/>
              <a:gd name="T78" fmla="*/ 419 w 2098"/>
              <a:gd name="T79" fmla="*/ 944 h 1888"/>
              <a:gd name="T80" fmla="*/ 419 w 2098"/>
              <a:gd name="T81" fmla="*/ 419 h 1888"/>
              <a:gd name="T82" fmla="*/ 1049 w 2098"/>
              <a:gd name="T83" fmla="*/ 839 h 1888"/>
              <a:gd name="T84" fmla="*/ 1469 w 2098"/>
              <a:gd name="T85" fmla="*/ 839 h 1888"/>
              <a:gd name="T86" fmla="*/ 1469 w 2098"/>
              <a:gd name="T87" fmla="*/ 1468 h 1888"/>
              <a:gd name="T88" fmla="*/ 1049 w 2098"/>
              <a:gd name="T89" fmla="*/ 1468 h 1888"/>
              <a:gd name="T90" fmla="*/ 1049 w 2098"/>
              <a:gd name="T91" fmla="*/ 839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098" h="1888">
                <a:moveTo>
                  <a:pt x="2098" y="629"/>
                </a:moveTo>
                <a:lnTo>
                  <a:pt x="2098" y="419"/>
                </a:lnTo>
                <a:lnTo>
                  <a:pt x="1888" y="419"/>
                </a:lnTo>
                <a:lnTo>
                  <a:pt x="1888" y="209"/>
                </a:lnTo>
                <a:cubicBezTo>
                  <a:pt x="1888" y="94"/>
                  <a:pt x="1794" y="0"/>
                  <a:pt x="1678" y="0"/>
                </a:cubicBezTo>
                <a:lnTo>
                  <a:pt x="209" y="0"/>
                </a:lnTo>
                <a:cubicBezTo>
                  <a:pt x="94" y="0"/>
                  <a:pt x="0" y="94"/>
                  <a:pt x="0" y="209"/>
                </a:cubicBezTo>
                <a:lnTo>
                  <a:pt x="0" y="1678"/>
                </a:lnTo>
                <a:cubicBezTo>
                  <a:pt x="0" y="1794"/>
                  <a:pt x="94" y="1888"/>
                  <a:pt x="209" y="1888"/>
                </a:cubicBezTo>
                <a:lnTo>
                  <a:pt x="1678" y="1888"/>
                </a:lnTo>
                <a:cubicBezTo>
                  <a:pt x="1794" y="1888"/>
                  <a:pt x="1888" y="1794"/>
                  <a:pt x="1888" y="1678"/>
                </a:cubicBezTo>
                <a:lnTo>
                  <a:pt x="1888" y="1469"/>
                </a:lnTo>
                <a:lnTo>
                  <a:pt x="2098" y="1468"/>
                </a:lnTo>
                <a:lnTo>
                  <a:pt x="2098" y="1259"/>
                </a:lnTo>
                <a:lnTo>
                  <a:pt x="1888" y="1259"/>
                </a:lnTo>
                <a:lnTo>
                  <a:pt x="1888" y="1049"/>
                </a:lnTo>
                <a:lnTo>
                  <a:pt x="2098" y="1049"/>
                </a:lnTo>
                <a:lnTo>
                  <a:pt x="2098" y="839"/>
                </a:lnTo>
                <a:lnTo>
                  <a:pt x="1888" y="839"/>
                </a:lnTo>
                <a:lnTo>
                  <a:pt x="1888" y="629"/>
                </a:lnTo>
                <a:lnTo>
                  <a:pt x="2098" y="629"/>
                </a:lnTo>
                <a:close/>
                <a:moveTo>
                  <a:pt x="1678" y="1678"/>
                </a:moveTo>
                <a:lnTo>
                  <a:pt x="209" y="1678"/>
                </a:lnTo>
                <a:lnTo>
                  <a:pt x="209" y="209"/>
                </a:lnTo>
                <a:lnTo>
                  <a:pt x="1678" y="209"/>
                </a:lnTo>
                <a:lnTo>
                  <a:pt x="1678" y="1678"/>
                </a:lnTo>
                <a:close/>
                <a:moveTo>
                  <a:pt x="419" y="1049"/>
                </a:moveTo>
                <a:lnTo>
                  <a:pt x="944" y="1049"/>
                </a:lnTo>
                <a:lnTo>
                  <a:pt x="944" y="1469"/>
                </a:lnTo>
                <a:lnTo>
                  <a:pt x="419" y="1468"/>
                </a:lnTo>
                <a:lnTo>
                  <a:pt x="419" y="1049"/>
                </a:lnTo>
                <a:close/>
                <a:moveTo>
                  <a:pt x="1049" y="419"/>
                </a:moveTo>
                <a:lnTo>
                  <a:pt x="1469" y="419"/>
                </a:lnTo>
                <a:lnTo>
                  <a:pt x="1469" y="734"/>
                </a:lnTo>
                <a:lnTo>
                  <a:pt x="1049" y="734"/>
                </a:lnTo>
                <a:lnTo>
                  <a:pt x="1049" y="419"/>
                </a:lnTo>
                <a:close/>
                <a:moveTo>
                  <a:pt x="419" y="419"/>
                </a:moveTo>
                <a:lnTo>
                  <a:pt x="944" y="419"/>
                </a:lnTo>
                <a:lnTo>
                  <a:pt x="944" y="944"/>
                </a:lnTo>
                <a:lnTo>
                  <a:pt x="419" y="944"/>
                </a:lnTo>
                <a:lnTo>
                  <a:pt x="419" y="419"/>
                </a:lnTo>
                <a:close/>
                <a:moveTo>
                  <a:pt x="1049" y="839"/>
                </a:moveTo>
                <a:lnTo>
                  <a:pt x="1469" y="839"/>
                </a:lnTo>
                <a:lnTo>
                  <a:pt x="1469" y="1468"/>
                </a:lnTo>
                <a:lnTo>
                  <a:pt x="1049" y="1468"/>
                </a:lnTo>
                <a:lnTo>
                  <a:pt x="1049" y="8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56" name="Freeform 93"/>
          <p:cNvSpPr>
            <a:spLocks noChangeAspect="1" noEditPoints="1"/>
          </p:cNvSpPr>
          <p:nvPr/>
        </p:nvSpPr>
        <p:spPr bwMode="auto">
          <a:xfrm>
            <a:off x="1934504" y="3705595"/>
            <a:ext cx="144496" cy="150896"/>
          </a:xfrm>
          <a:custGeom>
            <a:avLst/>
            <a:gdLst>
              <a:gd name="T0" fmla="*/ 1646 w 1851"/>
              <a:gd name="T1" fmla="*/ 206 h 2057"/>
              <a:gd name="T2" fmla="*/ 1215 w 1851"/>
              <a:gd name="T3" fmla="*/ 206 h 2057"/>
              <a:gd name="T4" fmla="*/ 926 w 1851"/>
              <a:gd name="T5" fmla="*/ 0 h 2057"/>
              <a:gd name="T6" fmla="*/ 636 w 1851"/>
              <a:gd name="T7" fmla="*/ 206 h 2057"/>
              <a:gd name="T8" fmla="*/ 206 w 1851"/>
              <a:gd name="T9" fmla="*/ 206 h 2057"/>
              <a:gd name="T10" fmla="*/ 0 w 1851"/>
              <a:gd name="T11" fmla="*/ 411 h 2057"/>
              <a:gd name="T12" fmla="*/ 0 w 1851"/>
              <a:gd name="T13" fmla="*/ 1851 h 2057"/>
              <a:gd name="T14" fmla="*/ 206 w 1851"/>
              <a:gd name="T15" fmla="*/ 2057 h 2057"/>
              <a:gd name="T16" fmla="*/ 1646 w 1851"/>
              <a:gd name="T17" fmla="*/ 2057 h 2057"/>
              <a:gd name="T18" fmla="*/ 1851 w 1851"/>
              <a:gd name="T19" fmla="*/ 1851 h 2057"/>
              <a:gd name="T20" fmla="*/ 1851 w 1851"/>
              <a:gd name="T21" fmla="*/ 411 h 2057"/>
              <a:gd name="T22" fmla="*/ 1646 w 1851"/>
              <a:gd name="T23" fmla="*/ 206 h 2057"/>
              <a:gd name="T24" fmla="*/ 926 w 1851"/>
              <a:gd name="T25" fmla="*/ 206 h 2057"/>
              <a:gd name="T26" fmla="*/ 1029 w 1851"/>
              <a:gd name="T27" fmla="*/ 309 h 2057"/>
              <a:gd name="T28" fmla="*/ 926 w 1851"/>
              <a:gd name="T29" fmla="*/ 411 h 2057"/>
              <a:gd name="T30" fmla="*/ 823 w 1851"/>
              <a:gd name="T31" fmla="*/ 309 h 2057"/>
              <a:gd name="T32" fmla="*/ 926 w 1851"/>
              <a:gd name="T33" fmla="*/ 206 h 2057"/>
              <a:gd name="T34" fmla="*/ 720 w 1851"/>
              <a:gd name="T35" fmla="*/ 1645 h 2057"/>
              <a:gd name="T36" fmla="*/ 309 w 1851"/>
              <a:gd name="T37" fmla="*/ 1234 h 2057"/>
              <a:gd name="T38" fmla="*/ 454 w 1851"/>
              <a:gd name="T39" fmla="*/ 1089 h 2057"/>
              <a:gd name="T40" fmla="*/ 720 w 1851"/>
              <a:gd name="T41" fmla="*/ 1354 h 2057"/>
              <a:gd name="T42" fmla="*/ 1397 w 1851"/>
              <a:gd name="T43" fmla="*/ 677 h 2057"/>
              <a:gd name="T44" fmla="*/ 1543 w 1851"/>
              <a:gd name="T45" fmla="*/ 823 h 2057"/>
              <a:gd name="T46" fmla="*/ 720 w 1851"/>
              <a:gd name="T47" fmla="*/ 1645 h 20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851" h="2057">
                <a:moveTo>
                  <a:pt x="1646" y="206"/>
                </a:moveTo>
                <a:lnTo>
                  <a:pt x="1215" y="206"/>
                </a:lnTo>
                <a:cubicBezTo>
                  <a:pt x="1173" y="86"/>
                  <a:pt x="1060" y="0"/>
                  <a:pt x="926" y="0"/>
                </a:cubicBezTo>
                <a:cubicBezTo>
                  <a:pt x="791" y="0"/>
                  <a:pt x="678" y="86"/>
                  <a:pt x="636" y="206"/>
                </a:cubicBezTo>
                <a:lnTo>
                  <a:pt x="206" y="206"/>
                </a:lnTo>
                <a:cubicBezTo>
                  <a:pt x="92" y="206"/>
                  <a:pt x="0" y="298"/>
                  <a:pt x="0" y="411"/>
                </a:cubicBezTo>
                <a:lnTo>
                  <a:pt x="0" y="1851"/>
                </a:lnTo>
                <a:cubicBezTo>
                  <a:pt x="0" y="1965"/>
                  <a:pt x="92" y="2057"/>
                  <a:pt x="206" y="2057"/>
                </a:cubicBezTo>
                <a:lnTo>
                  <a:pt x="1646" y="2057"/>
                </a:lnTo>
                <a:cubicBezTo>
                  <a:pt x="1759" y="2057"/>
                  <a:pt x="1851" y="1965"/>
                  <a:pt x="1851" y="1851"/>
                </a:cubicBezTo>
                <a:lnTo>
                  <a:pt x="1851" y="411"/>
                </a:lnTo>
                <a:cubicBezTo>
                  <a:pt x="1851" y="298"/>
                  <a:pt x="1759" y="206"/>
                  <a:pt x="1646" y="206"/>
                </a:cubicBezTo>
                <a:close/>
                <a:moveTo>
                  <a:pt x="926" y="206"/>
                </a:moveTo>
                <a:cubicBezTo>
                  <a:pt x="982" y="206"/>
                  <a:pt x="1029" y="252"/>
                  <a:pt x="1029" y="309"/>
                </a:cubicBezTo>
                <a:cubicBezTo>
                  <a:pt x="1029" y="366"/>
                  <a:pt x="982" y="411"/>
                  <a:pt x="926" y="411"/>
                </a:cubicBezTo>
                <a:cubicBezTo>
                  <a:pt x="869" y="411"/>
                  <a:pt x="823" y="366"/>
                  <a:pt x="823" y="309"/>
                </a:cubicBezTo>
                <a:cubicBezTo>
                  <a:pt x="823" y="252"/>
                  <a:pt x="869" y="206"/>
                  <a:pt x="926" y="206"/>
                </a:cubicBezTo>
                <a:close/>
                <a:moveTo>
                  <a:pt x="720" y="1645"/>
                </a:moveTo>
                <a:lnTo>
                  <a:pt x="309" y="1234"/>
                </a:lnTo>
                <a:lnTo>
                  <a:pt x="454" y="1089"/>
                </a:lnTo>
                <a:lnTo>
                  <a:pt x="720" y="1354"/>
                </a:lnTo>
                <a:lnTo>
                  <a:pt x="1397" y="677"/>
                </a:lnTo>
                <a:lnTo>
                  <a:pt x="1543" y="823"/>
                </a:lnTo>
                <a:lnTo>
                  <a:pt x="720" y="1645"/>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nvGrpSpPr>
          <p:cNvPr id="177" name="Group 176"/>
          <p:cNvGrpSpPr/>
          <p:nvPr/>
        </p:nvGrpSpPr>
        <p:grpSpPr>
          <a:xfrm>
            <a:off x="1845377" y="4350336"/>
            <a:ext cx="260564" cy="198897"/>
            <a:chOff x="-96837" y="1920867"/>
            <a:chExt cx="1090610" cy="888997"/>
          </a:xfrm>
        </p:grpSpPr>
        <p:sp>
          <p:nvSpPr>
            <p:cNvPr id="178" name="Freeform 56"/>
            <p:cNvSpPr>
              <a:spLocks/>
            </p:cNvSpPr>
            <p:nvPr/>
          </p:nvSpPr>
          <p:spPr bwMode="auto">
            <a:xfrm>
              <a:off x="152399" y="2574915"/>
              <a:ext cx="95251" cy="147639"/>
            </a:xfrm>
            <a:custGeom>
              <a:avLst/>
              <a:gdLst>
                <a:gd name="T0" fmla="*/ 4 w 25"/>
                <a:gd name="T1" fmla="*/ 39 h 39"/>
                <a:gd name="T2" fmla="*/ 23 w 25"/>
                <a:gd name="T3" fmla="*/ 39 h 39"/>
                <a:gd name="T4" fmla="*/ 25 w 25"/>
                <a:gd name="T5" fmla="*/ 19 h 39"/>
                <a:gd name="T6" fmla="*/ 0 w 25"/>
                <a:gd name="T7" fmla="*/ 0 h 39"/>
                <a:gd name="T8" fmla="*/ 4 w 25"/>
                <a:gd name="T9" fmla="*/ 39 h 39"/>
              </a:gdLst>
              <a:ahLst/>
              <a:cxnLst>
                <a:cxn ang="0">
                  <a:pos x="T0" y="T1"/>
                </a:cxn>
                <a:cxn ang="0">
                  <a:pos x="T2" y="T3"/>
                </a:cxn>
                <a:cxn ang="0">
                  <a:pos x="T4" y="T5"/>
                </a:cxn>
                <a:cxn ang="0">
                  <a:pos x="T6" y="T7"/>
                </a:cxn>
                <a:cxn ang="0">
                  <a:pos x="T8" y="T9"/>
                </a:cxn>
              </a:cxnLst>
              <a:rect l="0" t="0" r="r" b="b"/>
              <a:pathLst>
                <a:path w="25" h="39">
                  <a:moveTo>
                    <a:pt x="4" y="39"/>
                  </a:moveTo>
                  <a:cubicBezTo>
                    <a:pt x="23" y="39"/>
                    <a:pt x="23" y="39"/>
                    <a:pt x="23" y="39"/>
                  </a:cubicBezTo>
                  <a:cubicBezTo>
                    <a:pt x="25" y="19"/>
                    <a:pt x="25" y="19"/>
                    <a:pt x="25" y="19"/>
                  </a:cubicBezTo>
                  <a:cubicBezTo>
                    <a:pt x="16" y="14"/>
                    <a:pt x="7" y="7"/>
                    <a:pt x="0" y="0"/>
                  </a:cubicBezTo>
                  <a:lnTo>
                    <a:pt x="4"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79" name="Freeform 57"/>
            <p:cNvSpPr>
              <a:spLocks/>
            </p:cNvSpPr>
            <p:nvPr/>
          </p:nvSpPr>
          <p:spPr bwMode="auto">
            <a:xfrm>
              <a:off x="649286" y="2574915"/>
              <a:ext cx="95251" cy="147639"/>
            </a:xfrm>
            <a:custGeom>
              <a:avLst/>
              <a:gdLst>
                <a:gd name="T0" fmla="*/ 2 w 25"/>
                <a:gd name="T1" fmla="*/ 39 h 39"/>
                <a:gd name="T2" fmla="*/ 21 w 25"/>
                <a:gd name="T3" fmla="*/ 39 h 39"/>
                <a:gd name="T4" fmla="*/ 25 w 25"/>
                <a:gd name="T5" fmla="*/ 0 h 39"/>
                <a:gd name="T6" fmla="*/ 0 w 25"/>
                <a:gd name="T7" fmla="*/ 19 h 39"/>
                <a:gd name="T8" fmla="*/ 2 w 25"/>
                <a:gd name="T9" fmla="*/ 39 h 39"/>
              </a:gdLst>
              <a:ahLst/>
              <a:cxnLst>
                <a:cxn ang="0">
                  <a:pos x="T0" y="T1"/>
                </a:cxn>
                <a:cxn ang="0">
                  <a:pos x="T2" y="T3"/>
                </a:cxn>
                <a:cxn ang="0">
                  <a:pos x="T4" y="T5"/>
                </a:cxn>
                <a:cxn ang="0">
                  <a:pos x="T6" y="T7"/>
                </a:cxn>
                <a:cxn ang="0">
                  <a:pos x="T8" y="T9"/>
                </a:cxn>
              </a:cxnLst>
              <a:rect l="0" t="0" r="r" b="b"/>
              <a:pathLst>
                <a:path w="25" h="39">
                  <a:moveTo>
                    <a:pt x="2" y="39"/>
                  </a:moveTo>
                  <a:cubicBezTo>
                    <a:pt x="21" y="39"/>
                    <a:pt x="21" y="39"/>
                    <a:pt x="21" y="39"/>
                  </a:cubicBezTo>
                  <a:cubicBezTo>
                    <a:pt x="25" y="0"/>
                    <a:pt x="25" y="0"/>
                    <a:pt x="25" y="0"/>
                  </a:cubicBezTo>
                  <a:cubicBezTo>
                    <a:pt x="18" y="7"/>
                    <a:pt x="9" y="14"/>
                    <a:pt x="0" y="19"/>
                  </a:cubicBezTo>
                  <a:lnTo>
                    <a:pt x="2" y="39"/>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1" name="Oval 58"/>
            <p:cNvSpPr>
              <a:spLocks noChangeArrowheads="1"/>
            </p:cNvSpPr>
            <p:nvPr/>
          </p:nvSpPr>
          <p:spPr bwMode="auto">
            <a:xfrm>
              <a:off x="-58739"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2" name="Freeform 59"/>
            <p:cNvSpPr>
              <a:spLocks/>
            </p:cNvSpPr>
            <p:nvPr/>
          </p:nvSpPr>
          <p:spPr bwMode="auto">
            <a:xfrm>
              <a:off x="-96837" y="2381240"/>
              <a:ext cx="182564" cy="341313"/>
            </a:xfrm>
            <a:custGeom>
              <a:avLst/>
              <a:gdLst>
                <a:gd name="T0" fmla="*/ 57 w 115"/>
                <a:gd name="T1" fmla="*/ 31 h 215"/>
                <a:gd name="T2" fmla="*/ 38 w 115"/>
                <a:gd name="T3" fmla="*/ 0 h 215"/>
                <a:gd name="T4" fmla="*/ 0 w 115"/>
                <a:gd name="T5" fmla="*/ 7 h 215"/>
                <a:gd name="T6" fmla="*/ 0 w 115"/>
                <a:gd name="T7" fmla="*/ 90 h 215"/>
                <a:gd name="T8" fmla="*/ 24 w 115"/>
                <a:gd name="T9" fmla="*/ 110 h 215"/>
                <a:gd name="T10" fmla="*/ 33 w 115"/>
                <a:gd name="T11" fmla="*/ 215 h 215"/>
                <a:gd name="T12" fmla="*/ 81 w 115"/>
                <a:gd name="T13" fmla="*/ 215 h 215"/>
                <a:gd name="T14" fmla="*/ 91 w 115"/>
                <a:gd name="T15" fmla="*/ 110 h 215"/>
                <a:gd name="T16" fmla="*/ 115 w 115"/>
                <a:gd name="T17" fmla="*/ 90 h 215"/>
                <a:gd name="T18" fmla="*/ 115 w 115"/>
                <a:gd name="T19" fmla="*/ 7 h 215"/>
                <a:gd name="T20" fmla="*/ 76 w 115"/>
                <a:gd name="T21" fmla="*/ 0 h 215"/>
                <a:gd name="T22" fmla="*/ 57 w 115"/>
                <a:gd name="T23" fmla="*/ 31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5" h="215">
                  <a:moveTo>
                    <a:pt x="57" y="31"/>
                  </a:moveTo>
                  <a:lnTo>
                    <a:pt x="38" y="0"/>
                  </a:lnTo>
                  <a:lnTo>
                    <a:pt x="0" y="7"/>
                  </a:lnTo>
                  <a:lnTo>
                    <a:pt x="0" y="90"/>
                  </a:lnTo>
                  <a:lnTo>
                    <a:pt x="24" y="110"/>
                  </a:lnTo>
                  <a:lnTo>
                    <a:pt x="33" y="215"/>
                  </a:lnTo>
                  <a:lnTo>
                    <a:pt x="81" y="215"/>
                  </a:lnTo>
                  <a:lnTo>
                    <a:pt x="91" y="110"/>
                  </a:lnTo>
                  <a:lnTo>
                    <a:pt x="115" y="90"/>
                  </a:lnTo>
                  <a:lnTo>
                    <a:pt x="115" y="7"/>
                  </a:lnTo>
                  <a:lnTo>
                    <a:pt x="76" y="0"/>
                  </a:lnTo>
                  <a:lnTo>
                    <a:pt x="57" y="31"/>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3" name="Freeform 60"/>
            <p:cNvSpPr>
              <a:spLocks/>
            </p:cNvSpPr>
            <p:nvPr/>
          </p:nvSpPr>
          <p:spPr bwMode="auto">
            <a:xfrm>
              <a:off x="812799" y="2381240"/>
              <a:ext cx="180974" cy="341313"/>
            </a:xfrm>
            <a:custGeom>
              <a:avLst/>
              <a:gdLst>
                <a:gd name="T0" fmla="*/ 76 w 114"/>
                <a:gd name="T1" fmla="*/ 0 h 215"/>
                <a:gd name="T2" fmla="*/ 57 w 114"/>
                <a:gd name="T3" fmla="*/ 31 h 215"/>
                <a:gd name="T4" fmla="*/ 38 w 114"/>
                <a:gd name="T5" fmla="*/ 0 h 215"/>
                <a:gd name="T6" fmla="*/ 0 w 114"/>
                <a:gd name="T7" fmla="*/ 7 h 215"/>
                <a:gd name="T8" fmla="*/ 0 w 114"/>
                <a:gd name="T9" fmla="*/ 90 h 215"/>
                <a:gd name="T10" fmla="*/ 23 w 114"/>
                <a:gd name="T11" fmla="*/ 110 h 215"/>
                <a:gd name="T12" fmla="*/ 33 w 114"/>
                <a:gd name="T13" fmla="*/ 215 h 215"/>
                <a:gd name="T14" fmla="*/ 81 w 114"/>
                <a:gd name="T15" fmla="*/ 215 h 215"/>
                <a:gd name="T16" fmla="*/ 90 w 114"/>
                <a:gd name="T17" fmla="*/ 110 h 215"/>
                <a:gd name="T18" fmla="*/ 114 w 114"/>
                <a:gd name="T19" fmla="*/ 90 h 215"/>
                <a:gd name="T20" fmla="*/ 114 w 114"/>
                <a:gd name="T21" fmla="*/ 7 h 215"/>
                <a:gd name="T22" fmla="*/ 76 w 114"/>
                <a:gd name="T23" fmla="*/ 0 h 2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215">
                  <a:moveTo>
                    <a:pt x="76" y="0"/>
                  </a:moveTo>
                  <a:lnTo>
                    <a:pt x="57" y="31"/>
                  </a:lnTo>
                  <a:lnTo>
                    <a:pt x="38" y="0"/>
                  </a:lnTo>
                  <a:lnTo>
                    <a:pt x="0" y="7"/>
                  </a:lnTo>
                  <a:lnTo>
                    <a:pt x="0" y="90"/>
                  </a:lnTo>
                  <a:lnTo>
                    <a:pt x="23" y="110"/>
                  </a:lnTo>
                  <a:lnTo>
                    <a:pt x="33" y="215"/>
                  </a:lnTo>
                  <a:lnTo>
                    <a:pt x="81" y="215"/>
                  </a:lnTo>
                  <a:lnTo>
                    <a:pt x="90" y="110"/>
                  </a:lnTo>
                  <a:lnTo>
                    <a:pt x="114" y="90"/>
                  </a:lnTo>
                  <a:lnTo>
                    <a:pt x="114" y="7"/>
                  </a:lnTo>
                  <a:lnTo>
                    <a:pt x="76" y="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4" name="Oval 61"/>
            <p:cNvSpPr>
              <a:spLocks noChangeArrowheads="1"/>
            </p:cNvSpPr>
            <p:nvPr/>
          </p:nvSpPr>
          <p:spPr bwMode="auto">
            <a:xfrm>
              <a:off x="849311" y="2247889"/>
              <a:ext cx="106364" cy="109539"/>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5" name="Freeform 62"/>
            <p:cNvSpPr>
              <a:spLocks noEditPoints="1"/>
            </p:cNvSpPr>
            <p:nvPr/>
          </p:nvSpPr>
          <p:spPr bwMode="auto">
            <a:xfrm>
              <a:off x="96836" y="1920867"/>
              <a:ext cx="703260" cy="888997"/>
            </a:xfrm>
            <a:custGeom>
              <a:avLst/>
              <a:gdLst>
                <a:gd name="T0" fmla="*/ 93 w 186"/>
                <a:gd name="T1" fmla="*/ 0 h 234"/>
                <a:gd name="T2" fmla="*/ 0 w 186"/>
                <a:gd name="T3" fmla="*/ 93 h 234"/>
                <a:gd name="T4" fmla="*/ 84 w 186"/>
                <a:gd name="T5" fmla="*/ 185 h 234"/>
                <a:gd name="T6" fmla="*/ 84 w 186"/>
                <a:gd name="T7" fmla="*/ 201 h 234"/>
                <a:gd name="T8" fmla="*/ 75 w 186"/>
                <a:gd name="T9" fmla="*/ 201 h 234"/>
                <a:gd name="T10" fmla="*/ 75 w 186"/>
                <a:gd name="T11" fmla="*/ 234 h 234"/>
                <a:gd name="T12" fmla="*/ 111 w 186"/>
                <a:gd name="T13" fmla="*/ 234 h 234"/>
                <a:gd name="T14" fmla="*/ 111 w 186"/>
                <a:gd name="T15" fmla="*/ 201 h 234"/>
                <a:gd name="T16" fmla="*/ 102 w 186"/>
                <a:gd name="T17" fmla="*/ 201 h 234"/>
                <a:gd name="T18" fmla="*/ 102 w 186"/>
                <a:gd name="T19" fmla="*/ 185 h 234"/>
                <a:gd name="T20" fmla="*/ 186 w 186"/>
                <a:gd name="T21" fmla="*/ 93 h 234"/>
                <a:gd name="T22" fmla="*/ 93 w 186"/>
                <a:gd name="T23" fmla="*/ 0 h 234"/>
                <a:gd name="T24" fmla="*/ 93 w 186"/>
                <a:gd name="T25" fmla="*/ 165 h 234"/>
                <a:gd name="T26" fmla="*/ 21 w 186"/>
                <a:gd name="T27" fmla="*/ 93 h 234"/>
                <a:gd name="T28" fmla="*/ 93 w 186"/>
                <a:gd name="T29" fmla="*/ 21 h 234"/>
                <a:gd name="T30" fmla="*/ 165 w 186"/>
                <a:gd name="T31" fmla="*/ 93 h 234"/>
                <a:gd name="T32" fmla="*/ 93 w 186"/>
                <a:gd name="T33" fmla="*/ 165 h 2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86" h="234">
                  <a:moveTo>
                    <a:pt x="93" y="0"/>
                  </a:moveTo>
                  <a:cubicBezTo>
                    <a:pt x="42" y="0"/>
                    <a:pt x="0" y="42"/>
                    <a:pt x="0" y="93"/>
                  </a:cubicBezTo>
                  <a:cubicBezTo>
                    <a:pt x="0" y="141"/>
                    <a:pt x="37" y="181"/>
                    <a:pt x="84" y="185"/>
                  </a:cubicBezTo>
                  <a:cubicBezTo>
                    <a:pt x="84" y="201"/>
                    <a:pt x="84" y="201"/>
                    <a:pt x="84" y="201"/>
                  </a:cubicBezTo>
                  <a:cubicBezTo>
                    <a:pt x="75" y="201"/>
                    <a:pt x="75" y="201"/>
                    <a:pt x="75" y="201"/>
                  </a:cubicBezTo>
                  <a:cubicBezTo>
                    <a:pt x="75" y="234"/>
                    <a:pt x="75" y="234"/>
                    <a:pt x="75" y="234"/>
                  </a:cubicBezTo>
                  <a:cubicBezTo>
                    <a:pt x="111" y="234"/>
                    <a:pt x="111" y="234"/>
                    <a:pt x="111" y="234"/>
                  </a:cubicBezTo>
                  <a:cubicBezTo>
                    <a:pt x="111" y="201"/>
                    <a:pt x="111" y="201"/>
                    <a:pt x="111" y="201"/>
                  </a:cubicBezTo>
                  <a:cubicBezTo>
                    <a:pt x="102" y="201"/>
                    <a:pt x="102" y="201"/>
                    <a:pt x="102" y="201"/>
                  </a:cubicBezTo>
                  <a:cubicBezTo>
                    <a:pt x="102" y="185"/>
                    <a:pt x="102" y="185"/>
                    <a:pt x="102" y="185"/>
                  </a:cubicBezTo>
                  <a:cubicBezTo>
                    <a:pt x="149" y="181"/>
                    <a:pt x="186" y="141"/>
                    <a:pt x="186" y="93"/>
                  </a:cubicBezTo>
                  <a:cubicBezTo>
                    <a:pt x="186" y="42"/>
                    <a:pt x="144" y="0"/>
                    <a:pt x="93" y="0"/>
                  </a:cubicBezTo>
                  <a:close/>
                  <a:moveTo>
                    <a:pt x="93" y="165"/>
                  </a:moveTo>
                  <a:cubicBezTo>
                    <a:pt x="53" y="165"/>
                    <a:pt x="21" y="133"/>
                    <a:pt x="21" y="93"/>
                  </a:cubicBezTo>
                  <a:cubicBezTo>
                    <a:pt x="21" y="53"/>
                    <a:pt x="53" y="21"/>
                    <a:pt x="93" y="21"/>
                  </a:cubicBezTo>
                  <a:cubicBezTo>
                    <a:pt x="133" y="21"/>
                    <a:pt x="165" y="53"/>
                    <a:pt x="165" y="93"/>
                  </a:cubicBezTo>
                  <a:cubicBezTo>
                    <a:pt x="165" y="133"/>
                    <a:pt x="133" y="165"/>
                    <a:pt x="93" y="16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6" name="Oval 63"/>
            <p:cNvSpPr>
              <a:spLocks noChangeArrowheads="1"/>
            </p:cNvSpPr>
            <p:nvPr/>
          </p:nvSpPr>
          <p:spPr bwMode="auto">
            <a:xfrm>
              <a:off x="354010" y="2114542"/>
              <a:ext cx="188912" cy="193675"/>
            </a:xfrm>
            <a:prstGeom prst="ellipse">
              <a:avLst/>
            </a:pr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87" name="Freeform 64"/>
            <p:cNvSpPr>
              <a:spLocks/>
            </p:cNvSpPr>
            <p:nvPr/>
          </p:nvSpPr>
          <p:spPr bwMode="auto">
            <a:xfrm>
              <a:off x="288924" y="2349500"/>
              <a:ext cx="319089" cy="149226"/>
            </a:xfrm>
            <a:custGeom>
              <a:avLst/>
              <a:gdLst>
                <a:gd name="T0" fmla="*/ 42 w 84"/>
                <a:gd name="T1" fmla="*/ 23 h 39"/>
                <a:gd name="T2" fmla="*/ 27 w 84"/>
                <a:gd name="T3" fmla="*/ 0 h 39"/>
                <a:gd name="T4" fmla="*/ 0 w 84"/>
                <a:gd name="T5" fmla="*/ 6 h 39"/>
                <a:gd name="T6" fmla="*/ 0 w 84"/>
                <a:gd name="T7" fmla="*/ 21 h 39"/>
                <a:gd name="T8" fmla="*/ 42 w 84"/>
                <a:gd name="T9" fmla="*/ 39 h 39"/>
                <a:gd name="T10" fmla="*/ 84 w 84"/>
                <a:gd name="T11" fmla="*/ 21 h 39"/>
                <a:gd name="T12" fmla="*/ 84 w 84"/>
                <a:gd name="T13" fmla="*/ 6 h 39"/>
                <a:gd name="T14" fmla="*/ 57 w 84"/>
                <a:gd name="T15" fmla="*/ 0 h 39"/>
                <a:gd name="T16" fmla="*/ 42 w 84"/>
                <a:gd name="T17" fmla="*/ 23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9">
                  <a:moveTo>
                    <a:pt x="42" y="23"/>
                  </a:moveTo>
                  <a:cubicBezTo>
                    <a:pt x="27" y="0"/>
                    <a:pt x="27" y="0"/>
                    <a:pt x="27" y="0"/>
                  </a:cubicBezTo>
                  <a:cubicBezTo>
                    <a:pt x="0" y="6"/>
                    <a:pt x="0" y="6"/>
                    <a:pt x="0" y="6"/>
                  </a:cubicBezTo>
                  <a:cubicBezTo>
                    <a:pt x="0" y="21"/>
                    <a:pt x="0" y="21"/>
                    <a:pt x="0" y="21"/>
                  </a:cubicBezTo>
                  <a:cubicBezTo>
                    <a:pt x="10" y="32"/>
                    <a:pt x="25" y="39"/>
                    <a:pt x="42" y="39"/>
                  </a:cubicBezTo>
                  <a:cubicBezTo>
                    <a:pt x="59" y="39"/>
                    <a:pt x="74" y="32"/>
                    <a:pt x="84" y="21"/>
                  </a:cubicBezTo>
                  <a:cubicBezTo>
                    <a:pt x="84" y="6"/>
                    <a:pt x="84" y="6"/>
                    <a:pt x="84" y="6"/>
                  </a:cubicBezTo>
                  <a:cubicBezTo>
                    <a:pt x="57" y="0"/>
                    <a:pt x="57" y="0"/>
                    <a:pt x="57" y="0"/>
                  </a:cubicBezTo>
                  <a:lnTo>
                    <a:pt x="42" y="23"/>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190" name="Text Placeholder 3"/>
          <p:cNvSpPr txBox="1">
            <a:spLocks/>
          </p:cNvSpPr>
          <p:nvPr/>
        </p:nvSpPr>
        <p:spPr>
          <a:xfrm>
            <a:off x="2200200" y="6608174"/>
            <a:ext cx="7639200" cy="203794"/>
          </a:xfrm>
          <a:prstGeom prst="rect">
            <a:avLst/>
          </a:prstGeom>
        </p:spPr>
        <p:txBody>
          <a:bodyPr lIns="0" tIns="0" rIns="0" bIns="0" anchor="b"/>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sp>
        <p:nvSpPr>
          <p:cNvPr id="199" name="Freeform 5"/>
          <p:cNvSpPr>
            <a:spLocks/>
          </p:cNvSpPr>
          <p:nvPr/>
        </p:nvSpPr>
        <p:spPr bwMode="auto">
          <a:xfrm>
            <a:off x="2796934" y="3211373"/>
            <a:ext cx="222681" cy="326313"/>
          </a:xfrm>
          <a:custGeom>
            <a:avLst/>
            <a:gdLst>
              <a:gd name="T0" fmla="*/ 1 w 205"/>
              <a:gd name="T1" fmla="*/ 95 h 315"/>
              <a:gd name="T2" fmla="*/ 1 w 205"/>
              <a:gd name="T3" fmla="*/ 32 h 315"/>
              <a:gd name="T4" fmla="*/ 32 w 205"/>
              <a:gd name="T5" fmla="*/ 1 h 315"/>
              <a:gd name="T6" fmla="*/ 54 w 205"/>
              <a:gd name="T7" fmla="*/ 1 h 315"/>
              <a:gd name="T8" fmla="*/ 79 w 205"/>
              <a:gd name="T9" fmla="*/ 8 h 315"/>
              <a:gd name="T10" fmla="*/ 117 w 205"/>
              <a:gd name="T11" fmla="*/ 31 h 315"/>
              <a:gd name="T12" fmla="*/ 124 w 205"/>
              <a:gd name="T13" fmla="*/ 32 h 315"/>
              <a:gd name="T14" fmla="*/ 166 w 205"/>
              <a:gd name="T15" fmla="*/ 32 h 315"/>
              <a:gd name="T16" fmla="*/ 189 w 205"/>
              <a:gd name="T17" fmla="*/ 55 h 315"/>
              <a:gd name="T18" fmla="*/ 167 w 205"/>
              <a:gd name="T19" fmla="*/ 79 h 315"/>
              <a:gd name="T20" fmla="*/ 111 w 205"/>
              <a:gd name="T21" fmla="*/ 80 h 315"/>
              <a:gd name="T22" fmla="*/ 97 w 205"/>
              <a:gd name="T23" fmla="*/ 75 h 315"/>
              <a:gd name="T24" fmla="*/ 84 w 205"/>
              <a:gd name="T25" fmla="*/ 66 h 315"/>
              <a:gd name="T26" fmla="*/ 80 w 205"/>
              <a:gd name="T27" fmla="*/ 69 h 315"/>
              <a:gd name="T28" fmla="*/ 80 w 205"/>
              <a:gd name="T29" fmla="*/ 137 h 315"/>
              <a:gd name="T30" fmla="*/ 85 w 205"/>
              <a:gd name="T31" fmla="*/ 142 h 315"/>
              <a:gd name="T32" fmla="*/ 139 w 205"/>
              <a:gd name="T33" fmla="*/ 142 h 315"/>
              <a:gd name="T34" fmla="*/ 172 w 205"/>
              <a:gd name="T35" fmla="*/ 162 h 315"/>
              <a:gd name="T36" fmla="*/ 174 w 205"/>
              <a:gd name="T37" fmla="*/ 174 h 315"/>
              <a:gd name="T38" fmla="*/ 174 w 205"/>
              <a:gd name="T39" fmla="*/ 276 h 315"/>
              <a:gd name="T40" fmla="*/ 181 w 205"/>
              <a:gd name="T41" fmla="*/ 283 h 315"/>
              <a:gd name="T42" fmla="*/ 190 w 205"/>
              <a:gd name="T43" fmla="*/ 283 h 315"/>
              <a:gd name="T44" fmla="*/ 205 w 205"/>
              <a:gd name="T45" fmla="*/ 297 h 315"/>
              <a:gd name="T46" fmla="*/ 191 w 205"/>
              <a:gd name="T47" fmla="*/ 314 h 315"/>
              <a:gd name="T48" fmla="*/ 140 w 205"/>
              <a:gd name="T49" fmla="*/ 314 h 315"/>
              <a:gd name="T50" fmla="*/ 126 w 205"/>
              <a:gd name="T51" fmla="*/ 298 h 315"/>
              <a:gd name="T52" fmla="*/ 126 w 205"/>
              <a:gd name="T53" fmla="*/ 230 h 315"/>
              <a:gd name="T54" fmla="*/ 126 w 205"/>
              <a:gd name="T55" fmla="*/ 195 h 315"/>
              <a:gd name="T56" fmla="*/ 121 w 205"/>
              <a:gd name="T57" fmla="*/ 189 h 315"/>
              <a:gd name="T58" fmla="*/ 35 w 205"/>
              <a:gd name="T59" fmla="*/ 189 h 315"/>
              <a:gd name="T60" fmla="*/ 1 w 205"/>
              <a:gd name="T61" fmla="*/ 156 h 315"/>
              <a:gd name="T62" fmla="*/ 1 w 205"/>
              <a:gd name="T63" fmla="*/ 95 h 3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315">
                <a:moveTo>
                  <a:pt x="1" y="95"/>
                </a:moveTo>
                <a:cubicBezTo>
                  <a:pt x="1" y="74"/>
                  <a:pt x="1" y="53"/>
                  <a:pt x="1" y="32"/>
                </a:cubicBezTo>
                <a:cubicBezTo>
                  <a:pt x="1" y="14"/>
                  <a:pt x="15" y="1"/>
                  <a:pt x="32" y="1"/>
                </a:cubicBezTo>
                <a:cubicBezTo>
                  <a:pt x="40" y="1"/>
                  <a:pt x="47" y="1"/>
                  <a:pt x="54" y="1"/>
                </a:cubicBezTo>
                <a:cubicBezTo>
                  <a:pt x="63" y="0"/>
                  <a:pt x="72" y="3"/>
                  <a:pt x="79" y="8"/>
                </a:cubicBezTo>
                <a:cubicBezTo>
                  <a:pt x="92" y="15"/>
                  <a:pt x="105" y="23"/>
                  <a:pt x="117" y="31"/>
                </a:cubicBezTo>
                <a:cubicBezTo>
                  <a:pt x="119" y="32"/>
                  <a:pt x="122" y="32"/>
                  <a:pt x="124" y="32"/>
                </a:cubicBezTo>
                <a:cubicBezTo>
                  <a:pt x="138" y="32"/>
                  <a:pt x="152" y="32"/>
                  <a:pt x="166" y="32"/>
                </a:cubicBezTo>
                <a:cubicBezTo>
                  <a:pt x="179" y="32"/>
                  <a:pt x="189" y="42"/>
                  <a:pt x="189" y="55"/>
                </a:cubicBezTo>
                <a:cubicBezTo>
                  <a:pt x="189" y="69"/>
                  <a:pt x="180" y="79"/>
                  <a:pt x="167" y="79"/>
                </a:cubicBezTo>
                <a:cubicBezTo>
                  <a:pt x="148" y="80"/>
                  <a:pt x="130" y="80"/>
                  <a:pt x="111" y="80"/>
                </a:cubicBezTo>
                <a:cubicBezTo>
                  <a:pt x="106" y="80"/>
                  <a:pt x="102" y="77"/>
                  <a:pt x="97" y="75"/>
                </a:cubicBezTo>
                <a:cubicBezTo>
                  <a:pt x="93" y="72"/>
                  <a:pt x="88" y="69"/>
                  <a:pt x="84" y="66"/>
                </a:cubicBezTo>
                <a:cubicBezTo>
                  <a:pt x="80" y="64"/>
                  <a:pt x="80" y="65"/>
                  <a:pt x="80" y="69"/>
                </a:cubicBezTo>
                <a:cubicBezTo>
                  <a:pt x="80" y="91"/>
                  <a:pt x="80" y="114"/>
                  <a:pt x="80" y="137"/>
                </a:cubicBezTo>
                <a:cubicBezTo>
                  <a:pt x="80" y="141"/>
                  <a:pt x="81" y="142"/>
                  <a:pt x="85" y="142"/>
                </a:cubicBezTo>
                <a:cubicBezTo>
                  <a:pt x="103" y="142"/>
                  <a:pt x="121" y="142"/>
                  <a:pt x="139" y="142"/>
                </a:cubicBezTo>
                <a:cubicBezTo>
                  <a:pt x="156" y="142"/>
                  <a:pt x="166" y="148"/>
                  <a:pt x="172" y="162"/>
                </a:cubicBezTo>
                <a:cubicBezTo>
                  <a:pt x="173" y="166"/>
                  <a:pt x="174" y="170"/>
                  <a:pt x="174" y="174"/>
                </a:cubicBezTo>
                <a:cubicBezTo>
                  <a:pt x="174" y="208"/>
                  <a:pt x="174" y="242"/>
                  <a:pt x="174" y="276"/>
                </a:cubicBezTo>
                <a:cubicBezTo>
                  <a:pt x="174" y="283"/>
                  <a:pt x="174" y="283"/>
                  <a:pt x="181" y="283"/>
                </a:cubicBezTo>
                <a:cubicBezTo>
                  <a:pt x="184" y="283"/>
                  <a:pt x="187" y="283"/>
                  <a:pt x="190" y="283"/>
                </a:cubicBezTo>
                <a:cubicBezTo>
                  <a:pt x="198" y="283"/>
                  <a:pt x="205" y="289"/>
                  <a:pt x="205" y="297"/>
                </a:cubicBezTo>
                <a:cubicBezTo>
                  <a:pt x="205" y="307"/>
                  <a:pt x="200" y="314"/>
                  <a:pt x="191" y="314"/>
                </a:cubicBezTo>
                <a:cubicBezTo>
                  <a:pt x="174" y="315"/>
                  <a:pt x="157" y="315"/>
                  <a:pt x="140" y="314"/>
                </a:cubicBezTo>
                <a:cubicBezTo>
                  <a:pt x="132" y="314"/>
                  <a:pt x="126" y="307"/>
                  <a:pt x="126" y="298"/>
                </a:cubicBezTo>
                <a:cubicBezTo>
                  <a:pt x="126" y="276"/>
                  <a:pt x="126" y="253"/>
                  <a:pt x="126" y="230"/>
                </a:cubicBezTo>
                <a:cubicBezTo>
                  <a:pt x="126" y="218"/>
                  <a:pt x="126" y="206"/>
                  <a:pt x="126" y="195"/>
                </a:cubicBezTo>
                <a:cubicBezTo>
                  <a:pt x="126" y="190"/>
                  <a:pt x="125" y="189"/>
                  <a:pt x="121" y="189"/>
                </a:cubicBezTo>
                <a:cubicBezTo>
                  <a:pt x="92" y="189"/>
                  <a:pt x="63" y="189"/>
                  <a:pt x="35" y="189"/>
                </a:cubicBezTo>
                <a:cubicBezTo>
                  <a:pt x="15" y="190"/>
                  <a:pt x="0" y="173"/>
                  <a:pt x="1" y="156"/>
                </a:cubicBezTo>
                <a:cubicBezTo>
                  <a:pt x="2" y="135"/>
                  <a:pt x="1" y="115"/>
                  <a:pt x="1" y="95"/>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00" name="Freeform 6"/>
          <p:cNvSpPr>
            <a:spLocks/>
          </p:cNvSpPr>
          <p:nvPr/>
        </p:nvSpPr>
        <p:spPr bwMode="auto">
          <a:xfrm>
            <a:off x="2933969" y="3112721"/>
            <a:ext cx="239809" cy="424965"/>
          </a:xfrm>
          <a:custGeom>
            <a:avLst/>
            <a:gdLst>
              <a:gd name="T0" fmla="*/ 129 w 220"/>
              <a:gd name="T1" fmla="*/ 190 h 410"/>
              <a:gd name="T2" fmla="*/ 127 w 220"/>
              <a:gd name="T3" fmla="*/ 178 h 410"/>
              <a:gd name="T4" fmla="*/ 136 w 220"/>
              <a:gd name="T5" fmla="*/ 174 h 410"/>
              <a:gd name="T6" fmla="*/ 152 w 220"/>
              <a:gd name="T7" fmla="*/ 174 h 410"/>
              <a:gd name="T8" fmla="*/ 157 w 220"/>
              <a:gd name="T9" fmla="*/ 170 h 410"/>
              <a:gd name="T10" fmla="*/ 157 w 220"/>
              <a:gd name="T11" fmla="*/ 120 h 410"/>
              <a:gd name="T12" fmla="*/ 153 w 220"/>
              <a:gd name="T13" fmla="*/ 118 h 410"/>
              <a:gd name="T14" fmla="*/ 152 w 220"/>
              <a:gd name="T15" fmla="*/ 119 h 410"/>
              <a:gd name="T16" fmla="*/ 139 w 220"/>
              <a:gd name="T17" fmla="*/ 136 h 410"/>
              <a:gd name="T18" fmla="*/ 134 w 220"/>
              <a:gd name="T19" fmla="*/ 153 h 410"/>
              <a:gd name="T20" fmla="*/ 125 w 220"/>
              <a:gd name="T21" fmla="*/ 159 h 410"/>
              <a:gd name="T22" fmla="*/ 107 w 220"/>
              <a:gd name="T23" fmla="*/ 154 h 410"/>
              <a:gd name="T24" fmla="*/ 103 w 220"/>
              <a:gd name="T25" fmla="*/ 143 h 410"/>
              <a:gd name="T26" fmla="*/ 114 w 220"/>
              <a:gd name="T27" fmla="*/ 102 h 410"/>
              <a:gd name="T28" fmla="*/ 140 w 220"/>
              <a:gd name="T29" fmla="*/ 10 h 410"/>
              <a:gd name="T30" fmla="*/ 154 w 220"/>
              <a:gd name="T31" fmla="*/ 3 h 410"/>
              <a:gd name="T32" fmla="*/ 166 w 220"/>
              <a:gd name="T33" fmla="*/ 6 h 410"/>
              <a:gd name="T34" fmla="*/ 172 w 220"/>
              <a:gd name="T35" fmla="*/ 18 h 410"/>
              <a:gd name="T36" fmla="*/ 163 w 220"/>
              <a:gd name="T37" fmla="*/ 48 h 410"/>
              <a:gd name="T38" fmla="*/ 164 w 220"/>
              <a:gd name="T39" fmla="*/ 57 h 410"/>
              <a:gd name="T40" fmla="*/ 173 w 220"/>
              <a:gd name="T41" fmla="*/ 96 h 410"/>
              <a:gd name="T42" fmla="*/ 173 w 220"/>
              <a:gd name="T43" fmla="*/ 184 h 410"/>
              <a:gd name="T44" fmla="*/ 179 w 220"/>
              <a:gd name="T45" fmla="*/ 190 h 410"/>
              <a:gd name="T46" fmla="*/ 208 w 220"/>
              <a:gd name="T47" fmla="*/ 190 h 410"/>
              <a:gd name="T48" fmla="*/ 220 w 220"/>
              <a:gd name="T49" fmla="*/ 201 h 410"/>
              <a:gd name="T50" fmla="*/ 220 w 220"/>
              <a:gd name="T51" fmla="*/ 399 h 410"/>
              <a:gd name="T52" fmla="*/ 210 w 220"/>
              <a:gd name="T53" fmla="*/ 410 h 410"/>
              <a:gd name="T54" fmla="*/ 120 w 220"/>
              <a:gd name="T55" fmla="*/ 409 h 410"/>
              <a:gd name="T56" fmla="*/ 110 w 220"/>
              <a:gd name="T57" fmla="*/ 399 h 410"/>
              <a:gd name="T58" fmla="*/ 110 w 220"/>
              <a:gd name="T59" fmla="*/ 387 h 410"/>
              <a:gd name="T60" fmla="*/ 119 w 220"/>
              <a:gd name="T61" fmla="*/ 378 h 410"/>
              <a:gd name="T62" fmla="*/ 152 w 220"/>
              <a:gd name="T63" fmla="*/ 378 h 410"/>
              <a:gd name="T64" fmla="*/ 157 w 220"/>
              <a:gd name="T65" fmla="*/ 373 h 410"/>
              <a:gd name="T66" fmla="*/ 157 w 220"/>
              <a:gd name="T67" fmla="*/ 226 h 410"/>
              <a:gd name="T68" fmla="*/ 151 w 220"/>
              <a:gd name="T69" fmla="*/ 222 h 410"/>
              <a:gd name="T70" fmla="*/ 12 w 220"/>
              <a:gd name="T71" fmla="*/ 222 h 410"/>
              <a:gd name="T72" fmla="*/ 0 w 220"/>
              <a:gd name="T73" fmla="*/ 209 h 410"/>
              <a:gd name="T74" fmla="*/ 0 w 220"/>
              <a:gd name="T75" fmla="*/ 200 h 410"/>
              <a:gd name="T76" fmla="*/ 11 w 220"/>
              <a:gd name="T77" fmla="*/ 190 h 410"/>
              <a:gd name="T78" fmla="*/ 82 w 220"/>
              <a:gd name="T79" fmla="*/ 190 h 410"/>
              <a:gd name="T80" fmla="*/ 129 w 220"/>
              <a:gd name="T81" fmla="*/ 190 h 4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20" h="410">
                <a:moveTo>
                  <a:pt x="129" y="190"/>
                </a:moveTo>
                <a:cubicBezTo>
                  <a:pt x="126" y="186"/>
                  <a:pt x="124" y="182"/>
                  <a:pt x="127" y="178"/>
                </a:cubicBezTo>
                <a:cubicBezTo>
                  <a:pt x="129" y="174"/>
                  <a:pt x="132" y="174"/>
                  <a:pt x="136" y="174"/>
                </a:cubicBezTo>
                <a:cubicBezTo>
                  <a:pt x="142" y="174"/>
                  <a:pt x="147" y="174"/>
                  <a:pt x="152" y="174"/>
                </a:cubicBezTo>
                <a:cubicBezTo>
                  <a:pt x="155" y="174"/>
                  <a:pt x="157" y="173"/>
                  <a:pt x="157" y="170"/>
                </a:cubicBezTo>
                <a:cubicBezTo>
                  <a:pt x="157" y="153"/>
                  <a:pt x="157" y="137"/>
                  <a:pt x="157" y="120"/>
                </a:cubicBezTo>
                <a:cubicBezTo>
                  <a:pt x="157" y="117"/>
                  <a:pt x="156" y="117"/>
                  <a:pt x="153" y="118"/>
                </a:cubicBezTo>
                <a:cubicBezTo>
                  <a:pt x="153" y="119"/>
                  <a:pt x="152" y="119"/>
                  <a:pt x="152" y="119"/>
                </a:cubicBezTo>
                <a:cubicBezTo>
                  <a:pt x="144" y="122"/>
                  <a:pt x="140" y="128"/>
                  <a:pt x="139" y="136"/>
                </a:cubicBezTo>
                <a:cubicBezTo>
                  <a:pt x="137" y="142"/>
                  <a:pt x="136" y="148"/>
                  <a:pt x="134" y="153"/>
                </a:cubicBezTo>
                <a:cubicBezTo>
                  <a:pt x="132" y="158"/>
                  <a:pt x="130" y="160"/>
                  <a:pt x="125" y="159"/>
                </a:cubicBezTo>
                <a:cubicBezTo>
                  <a:pt x="119" y="157"/>
                  <a:pt x="113" y="156"/>
                  <a:pt x="107" y="154"/>
                </a:cubicBezTo>
                <a:cubicBezTo>
                  <a:pt x="102" y="152"/>
                  <a:pt x="101" y="149"/>
                  <a:pt x="103" y="143"/>
                </a:cubicBezTo>
                <a:cubicBezTo>
                  <a:pt x="107" y="129"/>
                  <a:pt x="110" y="116"/>
                  <a:pt x="114" y="102"/>
                </a:cubicBezTo>
                <a:cubicBezTo>
                  <a:pt x="123" y="72"/>
                  <a:pt x="132" y="41"/>
                  <a:pt x="140" y="10"/>
                </a:cubicBezTo>
                <a:cubicBezTo>
                  <a:pt x="143" y="2"/>
                  <a:pt x="145" y="0"/>
                  <a:pt x="154" y="3"/>
                </a:cubicBezTo>
                <a:cubicBezTo>
                  <a:pt x="158" y="4"/>
                  <a:pt x="162" y="5"/>
                  <a:pt x="166" y="6"/>
                </a:cubicBezTo>
                <a:cubicBezTo>
                  <a:pt x="173" y="8"/>
                  <a:pt x="174" y="11"/>
                  <a:pt x="172" y="18"/>
                </a:cubicBezTo>
                <a:cubicBezTo>
                  <a:pt x="169" y="28"/>
                  <a:pt x="167" y="38"/>
                  <a:pt x="163" y="48"/>
                </a:cubicBezTo>
                <a:cubicBezTo>
                  <a:pt x="163" y="52"/>
                  <a:pt x="162" y="54"/>
                  <a:pt x="164" y="57"/>
                </a:cubicBezTo>
                <a:cubicBezTo>
                  <a:pt x="172" y="69"/>
                  <a:pt x="174" y="82"/>
                  <a:pt x="173" y="96"/>
                </a:cubicBezTo>
                <a:cubicBezTo>
                  <a:pt x="173" y="126"/>
                  <a:pt x="173" y="155"/>
                  <a:pt x="173" y="184"/>
                </a:cubicBezTo>
                <a:cubicBezTo>
                  <a:pt x="173" y="188"/>
                  <a:pt x="174" y="190"/>
                  <a:pt x="179" y="190"/>
                </a:cubicBezTo>
                <a:cubicBezTo>
                  <a:pt x="189" y="189"/>
                  <a:pt x="199" y="190"/>
                  <a:pt x="208" y="190"/>
                </a:cubicBezTo>
                <a:cubicBezTo>
                  <a:pt x="217" y="190"/>
                  <a:pt x="220" y="193"/>
                  <a:pt x="220" y="201"/>
                </a:cubicBezTo>
                <a:cubicBezTo>
                  <a:pt x="220" y="267"/>
                  <a:pt x="220" y="333"/>
                  <a:pt x="220" y="399"/>
                </a:cubicBezTo>
                <a:cubicBezTo>
                  <a:pt x="220" y="406"/>
                  <a:pt x="216" y="410"/>
                  <a:pt x="210" y="410"/>
                </a:cubicBezTo>
                <a:cubicBezTo>
                  <a:pt x="180" y="410"/>
                  <a:pt x="150" y="410"/>
                  <a:pt x="120" y="409"/>
                </a:cubicBezTo>
                <a:cubicBezTo>
                  <a:pt x="113" y="409"/>
                  <a:pt x="110" y="406"/>
                  <a:pt x="110" y="399"/>
                </a:cubicBezTo>
                <a:cubicBezTo>
                  <a:pt x="110" y="395"/>
                  <a:pt x="110" y="391"/>
                  <a:pt x="110" y="387"/>
                </a:cubicBezTo>
                <a:cubicBezTo>
                  <a:pt x="110" y="381"/>
                  <a:pt x="114" y="378"/>
                  <a:pt x="119" y="378"/>
                </a:cubicBezTo>
                <a:cubicBezTo>
                  <a:pt x="130" y="378"/>
                  <a:pt x="141" y="377"/>
                  <a:pt x="152" y="378"/>
                </a:cubicBezTo>
                <a:cubicBezTo>
                  <a:pt x="156" y="378"/>
                  <a:pt x="157" y="377"/>
                  <a:pt x="157" y="373"/>
                </a:cubicBezTo>
                <a:cubicBezTo>
                  <a:pt x="157" y="324"/>
                  <a:pt x="157" y="275"/>
                  <a:pt x="157" y="226"/>
                </a:cubicBezTo>
                <a:cubicBezTo>
                  <a:pt x="157" y="222"/>
                  <a:pt x="155" y="222"/>
                  <a:pt x="151" y="222"/>
                </a:cubicBezTo>
                <a:cubicBezTo>
                  <a:pt x="105" y="222"/>
                  <a:pt x="58" y="222"/>
                  <a:pt x="12" y="222"/>
                </a:cubicBezTo>
                <a:cubicBezTo>
                  <a:pt x="3" y="222"/>
                  <a:pt x="0" y="218"/>
                  <a:pt x="0" y="209"/>
                </a:cubicBezTo>
                <a:cubicBezTo>
                  <a:pt x="0" y="206"/>
                  <a:pt x="0" y="203"/>
                  <a:pt x="0" y="200"/>
                </a:cubicBezTo>
                <a:cubicBezTo>
                  <a:pt x="0" y="193"/>
                  <a:pt x="4" y="190"/>
                  <a:pt x="11" y="190"/>
                </a:cubicBezTo>
                <a:cubicBezTo>
                  <a:pt x="35" y="190"/>
                  <a:pt x="58" y="190"/>
                  <a:pt x="82" y="190"/>
                </a:cubicBezTo>
                <a:cubicBezTo>
                  <a:pt x="98" y="190"/>
                  <a:pt x="113" y="190"/>
                  <a:pt x="129" y="190"/>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01" name="Freeform 7"/>
          <p:cNvSpPr>
            <a:spLocks/>
          </p:cNvSpPr>
          <p:nvPr/>
        </p:nvSpPr>
        <p:spPr bwMode="auto">
          <a:xfrm>
            <a:off x="2746689" y="3225468"/>
            <a:ext cx="170151" cy="313303"/>
          </a:xfrm>
          <a:custGeom>
            <a:avLst/>
            <a:gdLst>
              <a:gd name="T0" fmla="*/ 0 w 157"/>
              <a:gd name="T1" fmla="*/ 112 h 302"/>
              <a:gd name="T2" fmla="*/ 0 w 157"/>
              <a:gd name="T3" fmla="*/ 19 h 302"/>
              <a:gd name="T4" fmla="*/ 20 w 157"/>
              <a:gd name="T5" fmla="*/ 3 h 302"/>
              <a:gd name="T6" fmla="*/ 32 w 157"/>
              <a:gd name="T7" fmla="*/ 19 h 302"/>
              <a:gd name="T8" fmla="*/ 32 w 157"/>
              <a:gd name="T9" fmla="*/ 105 h 302"/>
              <a:gd name="T10" fmla="*/ 32 w 157"/>
              <a:gd name="T11" fmla="*/ 185 h 302"/>
              <a:gd name="T12" fmla="*/ 38 w 157"/>
              <a:gd name="T13" fmla="*/ 190 h 302"/>
              <a:gd name="T14" fmla="*/ 140 w 157"/>
              <a:gd name="T15" fmla="*/ 190 h 302"/>
              <a:gd name="T16" fmla="*/ 157 w 157"/>
              <a:gd name="T17" fmla="*/ 206 h 302"/>
              <a:gd name="T18" fmla="*/ 141 w 157"/>
              <a:gd name="T19" fmla="*/ 222 h 302"/>
              <a:gd name="T20" fmla="*/ 100 w 157"/>
              <a:gd name="T21" fmla="*/ 222 h 302"/>
              <a:gd name="T22" fmla="*/ 94 w 157"/>
              <a:gd name="T23" fmla="*/ 227 h 302"/>
              <a:gd name="T24" fmla="*/ 94 w 157"/>
              <a:gd name="T25" fmla="*/ 264 h 302"/>
              <a:gd name="T26" fmla="*/ 99 w 157"/>
              <a:gd name="T27" fmla="*/ 269 h 302"/>
              <a:gd name="T28" fmla="*/ 111 w 157"/>
              <a:gd name="T29" fmla="*/ 269 h 302"/>
              <a:gd name="T30" fmla="*/ 126 w 157"/>
              <a:gd name="T31" fmla="*/ 283 h 302"/>
              <a:gd name="T32" fmla="*/ 114 w 157"/>
              <a:gd name="T33" fmla="*/ 300 h 302"/>
              <a:gd name="T34" fmla="*/ 95 w 157"/>
              <a:gd name="T35" fmla="*/ 290 h 302"/>
              <a:gd name="T36" fmla="*/ 87 w 157"/>
              <a:gd name="T37" fmla="*/ 285 h 302"/>
              <a:gd name="T38" fmla="*/ 68 w 157"/>
              <a:gd name="T39" fmla="*/ 285 h 302"/>
              <a:gd name="T40" fmla="*/ 63 w 157"/>
              <a:gd name="T41" fmla="*/ 289 h 302"/>
              <a:gd name="T42" fmla="*/ 46 w 157"/>
              <a:gd name="T43" fmla="*/ 300 h 302"/>
              <a:gd name="T44" fmla="*/ 32 w 157"/>
              <a:gd name="T45" fmla="*/ 288 h 302"/>
              <a:gd name="T46" fmla="*/ 40 w 157"/>
              <a:gd name="T47" fmla="*/ 270 h 302"/>
              <a:gd name="T48" fmla="*/ 53 w 157"/>
              <a:gd name="T49" fmla="*/ 269 h 302"/>
              <a:gd name="T50" fmla="*/ 58 w 157"/>
              <a:gd name="T51" fmla="*/ 269 h 302"/>
              <a:gd name="T52" fmla="*/ 63 w 157"/>
              <a:gd name="T53" fmla="*/ 265 h 302"/>
              <a:gd name="T54" fmla="*/ 63 w 157"/>
              <a:gd name="T55" fmla="*/ 226 h 302"/>
              <a:gd name="T56" fmla="*/ 58 w 157"/>
              <a:gd name="T57" fmla="*/ 222 h 302"/>
              <a:gd name="T58" fmla="*/ 17 w 157"/>
              <a:gd name="T59" fmla="*/ 222 h 302"/>
              <a:gd name="T60" fmla="*/ 0 w 157"/>
              <a:gd name="T61" fmla="*/ 205 h 302"/>
              <a:gd name="T62" fmla="*/ 0 w 157"/>
              <a:gd name="T63" fmla="*/ 112 h 302"/>
              <a:gd name="T64" fmla="*/ 0 w 157"/>
              <a:gd name="T65" fmla="*/ 112 h 3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57" h="302">
                <a:moveTo>
                  <a:pt x="0" y="112"/>
                </a:moveTo>
                <a:cubicBezTo>
                  <a:pt x="0" y="81"/>
                  <a:pt x="0" y="50"/>
                  <a:pt x="0" y="19"/>
                </a:cubicBezTo>
                <a:cubicBezTo>
                  <a:pt x="0" y="8"/>
                  <a:pt x="9" y="0"/>
                  <a:pt x="20" y="3"/>
                </a:cubicBezTo>
                <a:cubicBezTo>
                  <a:pt x="27" y="5"/>
                  <a:pt x="32" y="10"/>
                  <a:pt x="32" y="19"/>
                </a:cubicBezTo>
                <a:cubicBezTo>
                  <a:pt x="32" y="48"/>
                  <a:pt x="32" y="76"/>
                  <a:pt x="32" y="105"/>
                </a:cubicBezTo>
                <a:cubicBezTo>
                  <a:pt x="32" y="132"/>
                  <a:pt x="32" y="158"/>
                  <a:pt x="32" y="185"/>
                </a:cubicBezTo>
                <a:cubicBezTo>
                  <a:pt x="32" y="189"/>
                  <a:pt x="33" y="190"/>
                  <a:pt x="38" y="190"/>
                </a:cubicBezTo>
                <a:cubicBezTo>
                  <a:pt x="72" y="190"/>
                  <a:pt x="106" y="190"/>
                  <a:pt x="140" y="190"/>
                </a:cubicBezTo>
                <a:cubicBezTo>
                  <a:pt x="150" y="190"/>
                  <a:pt x="157" y="197"/>
                  <a:pt x="157" y="206"/>
                </a:cubicBezTo>
                <a:cubicBezTo>
                  <a:pt x="157" y="216"/>
                  <a:pt x="151" y="222"/>
                  <a:pt x="141" y="222"/>
                </a:cubicBezTo>
                <a:cubicBezTo>
                  <a:pt x="127" y="222"/>
                  <a:pt x="114" y="222"/>
                  <a:pt x="100" y="222"/>
                </a:cubicBezTo>
                <a:cubicBezTo>
                  <a:pt x="96" y="222"/>
                  <a:pt x="94" y="223"/>
                  <a:pt x="94" y="227"/>
                </a:cubicBezTo>
                <a:cubicBezTo>
                  <a:pt x="95" y="239"/>
                  <a:pt x="95" y="252"/>
                  <a:pt x="94" y="264"/>
                </a:cubicBezTo>
                <a:cubicBezTo>
                  <a:pt x="94" y="267"/>
                  <a:pt x="96" y="269"/>
                  <a:pt x="99" y="269"/>
                </a:cubicBezTo>
                <a:cubicBezTo>
                  <a:pt x="103" y="268"/>
                  <a:pt x="107" y="269"/>
                  <a:pt x="111" y="269"/>
                </a:cubicBezTo>
                <a:cubicBezTo>
                  <a:pt x="119" y="269"/>
                  <a:pt x="125" y="275"/>
                  <a:pt x="126" y="283"/>
                </a:cubicBezTo>
                <a:cubicBezTo>
                  <a:pt x="127" y="291"/>
                  <a:pt x="121" y="298"/>
                  <a:pt x="114" y="300"/>
                </a:cubicBezTo>
                <a:cubicBezTo>
                  <a:pt x="105" y="302"/>
                  <a:pt x="97" y="298"/>
                  <a:pt x="95" y="290"/>
                </a:cubicBezTo>
                <a:cubicBezTo>
                  <a:pt x="94" y="285"/>
                  <a:pt x="91" y="285"/>
                  <a:pt x="87" y="285"/>
                </a:cubicBezTo>
                <a:cubicBezTo>
                  <a:pt x="81" y="285"/>
                  <a:pt x="75" y="285"/>
                  <a:pt x="68" y="285"/>
                </a:cubicBezTo>
                <a:cubicBezTo>
                  <a:pt x="65" y="285"/>
                  <a:pt x="63" y="286"/>
                  <a:pt x="63" y="289"/>
                </a:cubicBezTo>
                <a:cubicBezTo>
                  <a:pt x="61" y="296"/>
                  <a:pt x="54" y="301"/>
                  <a:pt x="46" y="300"/>
                </a:cubicBezTo>
                <a:cubicBezTo>
                  <a:pt x="39" y="300"/>
                  <a:pt x="33" y="295"/>
                  <a:pt x="32" y="288"/>
                </a:cubicBezTo>
                <a:cubicBezTo>
                  <a:pt x="30" y="281"/>
                  <a:pt x="33" y="274"/>
                  <a:pt x="40" y="270"/>
                </a:cubicBezTo>
                <a:cubicBezTo>
                  <a:pt x="44" y="268"/>
                  <a:pt x="48" y="269"/>
                  <a:pt x="53" y="269"/>
                </a:cubicBezTo>
                <a:cubicBezTo>
                  <a:pt x="54" y="269"/>
                  <a:pt x="56" y="269"/>
                  <a:pt x="58" y="269"/>
                </a:cubicBezTo>
                <a:cubicBezTo>
                  <a:pt x="61" y="269"/>
                  <a:pt x="63" y="268"/>
                  <a:pt x="63" y="265"/>
                </a:cubicBezTo>
                <a:cubicBezTo>
                  <a:pt x="62" y="252"/>
                  <a:pt x="62" y="239"/>
                  <a:pt x="63" y="226"/>
                </a:cubicBezTo>
                <a:cubicBezTo>
                  <a:pt x="63" y="222"/>
                  <a:pt x="61" y="222"/>
                  <a:pt x="58" y="222"/>
                </a:cubicBezTo>
                <a:cubicBezTo>
                  <a:pt x="44" y="222"/>
                  <a:pt x="31" y="222"/>
                  <a:pt x="17" y="222"/>
                </a:cubicBezTo>
                <a:cubicBezTo>
                  <a:pt x="6" y="222"/>
                  <a:pt x="0" y="216"/>
                  <a:pt x="0" y="205"/>
                </a:cubicBezTo>
                <a:cubicBezTo>
                  <a:pt x="0" y="174"/>
                  <a:pt x="0" y="143"/>
                  <a:pt x="0" y="112"/>
                </a:cubicBezTo>
                <a:cubicBezTo>
                  <a:pt x="0" y="112"/>
                  <a:pt x="0" y="112"/>
                  <a:pt x="0" y="112"/>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02" name="Freeform 8"/>
          <p:cNvSpPr>
            <a:spLocks/>
          </p:cNvSpPr>
          <p:nvPr/>
        </p:nvSpPr>
        <p:spPr bwMode="auto">
          <a:xfrm>
            <a:off x="2796934" y="3097544"/>
            <a:ext cx="103917" cy="99737"/>
          </a:xfrm>
          <a:custGeom>
            <a:avLst/>
            <a:gdLst>
              <a:gd name="T0" fmla="*/ 1 w 96"/>
              <a:gd name="T1" fmla="*/ 49 h 96"/>
              <a:gd name="T2" fmla="*/ 48 w 96"/>
              <a:gd name="T3" fmla="*/ 1 h 96"/>
              <a:gd name="T4" fmla="*/ 95 w 96"/>
              <a:gd name="T5" fmla="*/ 48 h 96"/>
              <a:gd name="T6" fmla="*/ 48 w 96"/>
              <a:gd name="T7" fmla="*/ 96 h 96"/>
              <a:gd name="T8" fmla="*/ 1 w 96"/>
              <a:gd name="T9" fmla="*/ 49 h 96"/>
            </a:gdLst>
            <a:ahLst/>
            <a:cxnLst>
              <a:cxn ang="0">
                <a:pos x="T0" y="T1"/>
              </a:cxn>
              <a:cxn ang="0">
                <a:pos x="T2" y="T3"/>
              </a:cxn>
              <a:cxn ang="0">
                <a:pos x="T4" y="T5"/>
              </a:cxn>
              <a:cxn ang="0">
                <a:pos x="T6" y="T7"/>
              </a:cxn>
              <a:cxn ang="0">
                <a:pos x="T8" y="T9"/>
              </a:cxn>
            </a:cxnLst>
            <a:rect l="0" t="0" r="r" b="b"/>
            <a:pathLst>
              <a:path w="96" h="96">
                <a:moveTo>
                  <a:pt x="1" y="49"/>
                </a:moveTo>
                <a:cubicBezTo>
                  <a:pt x="1" y="22"/>
                  <a:pt x="21" y="1"/>
                  <a:pt x="48" y="1"/>
                </a:cubicBezTo>
                <a:cubicBezTo>
                  <a:pt x="74" y="0"/>
                  <a:pt x="96" y="23"/>
                  <a:pt x="95" y="48"/>
                </a:cubicBezTo>
                <a:cubicBezTo>
                  <a:pt x="95" y="75"/>
                  <a:pt x="75" y="95"/>
                  <a:pt x="48" y="96"/>
                </a:cubicBezTo>
                <a:cubicBezTo>
                  <a:pt x="22" y="96"/>
                  <a:pt x="0" y="74"/>
                  <a:pt x="1" y="49"/>
                </a:cubicBezTo>
                <a:close/>
              </a:path>
            </a:pathLst>
          </a:custGeom>
          <a:solidFill>
            <a:srgbClr val="00338D"/>
          </a:solidFill>
          <a:ln>
            <a:noFill/>
          </a:ln>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06" name="Freeform 31"/>
          <p:cNvSpPr>
            <a:spLocks/>
          </p:cNvSpPr>
          <p:nvPr/>
        </p:nvSpPr>
        <p:spPr bwMode="auto">
          <a:xfrm>
            <a:off x="2864989" y="3790060"/>
            <a:ext cx="161010" cy="193032"/>
          </a:xfrm>
          <a:custGeom>
            <a:avLst/>
            <a:gdLst>
              <a:gd name="T0" fmla="*/ 48 w 134"/>
              <a:gd name="T1" fmla="*/ 100 h 166"/>
              <a:gd name="T2" fmla="*/ 18 w 134"/>
              <a:gd name="T3" fmla="*/ 55 h 166"/>
              <a:gd name="T4" fmla="*/ 33 w 134"/>
              <a:gd name="T5" fmla="*/ 19 h 166"/>
              <a:gd name="T6" fmla="*/ 103 w 134"/>
              <a:gd name="T7" fmla="*/ 22 h 166"/>
              <a:gd name="T8" fmla="*/ 87 w 134"/>
              <a:gd name="T9" fmla="*/ 100 h 166"/>
              <a:gd name="T10" fmla="*/ 96 w 134"/>
              <a:gd name="T11" fmla="*/ 105 h 166"/>
              <a:gd name="T12" fmla="*/ 133 w 134"/>
              <a:gd name="T13" fmla="*/ 159 h 166"/>
              <a:gd name="T14" fmla="*/ 126 w 134"/>
              <a:gd name="T15" fmla="*/ 165 h 166"/>
              <a:gd name="T16" fmla="*/ 94 w 134"/>
              <a:gd name="T17" fmla="*/ 165 h 166"/>
              <a:gd name="T18" fmla="*/ 11 w 134"/>
              <a:gd name="T19" fmla="*/ 165 h 166"/>
              <a:gd name="T20" fmla="*/ 2 w 134"/>
              <a:gd name="T21" fmla="*/ 154 h 166"/>
              <a:gd name="T22" fmla="*/ 45 w 134"/>
              <a:gd name="T23" fmla="*/ 102 h 166"/>
              <a:gd name="T24" fmla="*/ 47 w 134"/>
              <a:gd name="T25" fmla="*/ 101 h 166"/>
              <a:gd name="T26" fmla="*/ 48 w 134"/>
              <a:gd name="T27" fmla="*/ 100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4" h="166">
                <a:moveTo>
                  <a:pt x="48" y="100"/>
                </a:moveTo>
                <a:cubicBezTo>
                  <a:pt x="30" y="90"/>
                  <a:pt x="19" y="76"/>
                  <a:pt x="18" y="55"/>
                </a:cubicBezTo>
                <a:cubicBezTo>
                  <a:pt x="18" y="41"/>
                  <a:pt x="23" y="29"/>
                  <a:pt x="33" y="19"/>
                </a:cubicBezTo>
                <a:cubicBezTo>
                  <a:pt x="53" y="0"/>
                  <a:pt x="84" y="1"/>
                  <a:pt x="103" y="22"/>
                </a:cubicBezTo>
                <a:cubicBezTo>
                  <a:pt x="125" y="46"/>
                  <a:pt x="119" y="73"/>
                  <a:pt x="87" y="100"/>
                </a:cubicBezTo>
                <a:cubicBezTo>
                  <a:pt x="89" y="103"/>
                  <a:pt x="93" y="103"/>
                  <a:pt x="96" y="105"/>
                </a:cubicBezTo>
                <a:cubicBezTo>
                  <a:pt x="122" y="114"/>
                  <a:pt x="129" y="136"/>
                  <a:pt x="133" y="159"/>
                </a:cubicBezTo>
                <a:cubicBezTo>
                  <a:pt x="134" y="165"/>
                  <a:pt x="130" y="165"/>
                  <a:pt x="126" y="165"/>
                </a:cubicBezTo>
                <a:cubicBezTo>
                  <a:pt x="115" y="165"/>
                  <a:pt x="105" y="165"/>
                  <a:pt x="94" y="165"/>
                </a:cubicBezTo>
                <a:cubicBezTo>
                  <a:pt x="67" y="165"/>
                  <a:pt x="39" y="166"/>
                  <a:pt x="11" y="165"/>
                </a:cubicBezTo>
                <a:cubicBezTo>
                  <a:pt x="0" y="165"/>
                  <a:pt x="0" y="165"/>
                  <a:pt x="2" y="154"/>
                </a:cubicBezTo>
                <a:cubicBezTo>
                  <a:pt x="6" y="129"/>
                  <a:pt x="18" y="110"/>
                  <a:pt x="45" y="102"/>
                </a:cubicBezTo>
                <a:cubicBezTo>
                  <a:pt x="45" y="102"/>
                  <a:pt x="46" y="102"/>
                  <a:pt x="47" y="101"/>
                </a:cubicBezTo>
                <a:cubicBezTo>
                  <a:pt x="47" y="101"/>
                  <a:pt x="47" y="101"/>
                  <a:pt x="48" y="10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5" name="Right Arrow 4"/>
          <p:cNvSpPr/>
          <p:nvPr/>
        </p:nvSpPr>
        <p:spPr>
          <a:xfrm>
            <a:off x="3708235" y="3325204"/>
            <a:ext cx="1471439" cy="1175268"/>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19" name="TextBox 18"/>
          <p:cNvSpPr txBox="1"/>
          <p:nvPr/>
        </p:nvSpPr>
        <p:spPr>
          <a:xfrm>
            <a:off x="2642848" y="2905769"/>
            <a:ext cx="617455"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Managed</a:t>
            </a:r>
          </a:p>
        </p:txBody>
      </p:sp>
      <p:sp>
        <p:nvSpPr>
          <p:cNvPr id="211" name="Rectangle 210"/>
          <p:cNvSpPr/>
          <p:nvPr/>
        </p:nvSpPr>
        <p:spPr>
          <a:xfrm>
            <a:off x="2576107" y="4391174"/>
            <a:ext cx="796513" cy="801540"/>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sp>
        <p:nvSpPr>
          <p:cNvPr id="212" name="TextBox 211"/>
          <p:cNvSpPr txBox="1"/>
          <p:nvPr/>
        </p:nvSpPr>
        <p:spPr>
          <a:xfrm>
            <a:off x="2609850" y="4458492"/>
            <a:ext cx="723900"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Unmanaged</a:t>
            </a:r>
          </a:p>
        </p:txBody>
      </p:sp>
      <p:grpSp>
        <p:nvGrpSpPr>
          <p:cNvPr id="214" name="Group 213"/>
          <p:cNvGrpSpPr/>
          <p:nvPr/>
        </p:nvGrpSpPr>
        <p:grpSpPr>
          <a:xfrm>
            <a:off x="2835045" y="4700057"/>
            <a:ext cx="228994" cy="331794"/>
            <a:chOff x="706394" y="5227246"/>
            <a:chExt cx="431800" cy="711200"/>
          </a:xfrm>
        </p:grpSpPr>
        <p:sp>
          <p:nvSpPr>
            <p:cNvPr id="215" name="object 7"/>
            <p:cNvSpPr/>
            <p:nvPr/>
          </p:nvSpPr>
          <p:spPr>
            <a:xfrm>
              <a:off x="706394" y="5227246"/>
              <a:ext cx="431800" cy="711200"/>
            </a:xfrm>
            <a:custGeom>
              <a:avLst/>
              <a:gdLst/>
              <a:ahLst/>
              <a:cxnLst/>
              <a:rect l="l" t="t" r="r" b="b"/>
              <a:pathLst>
                <a:path w="431800" h="711200">
                  <a:moveTo>
                    <a:pt x="368300" y="0"/>
                  </a:moveTo>
                  <a:lnTo>
                    <a:pt x="63500" y="0"/>
                  </a:lnTo>
                  <a:lnTo>
                    <a:pt x="38785" y="4990"/>
                  </a:lnTo>
                  <a:lnTo>
                    <a:pt x="18600" y="18600"/>
                  </a:lnTo>
                  <a:lnTo>
                    <a:pt x="4990" y="38785"/>
                  </a:lnTo>
                  <a:lnTo>
                    <a:pt x="0" y="63500"/>
                  </a:lnTo>
                  <a:lnTo>
                    <a:pt x="0" y="647700"/>
                  </a:lnTo>
                  <a:lnTo>
                    <a:pt x="4564" y="672414"/>
                  </a:lnTo>
                  <a:lnTo>
                    <a:pt x="17462" y="692599"/>
                  </a:lnTo>
                  <a:lnTo>
                    <a:pt x="37504" y="706209"/>
                  </a:lnTo>
                  <a:lnTo>
                    <a:pt x="63500" y="711200"/>
                  </a:lnTo>
                  <a:lnTo>
                    <a:pt x="368300" y="711200"/>
                  </a:lnTo>
                  <a:lnTo>
                    <a:pt x="394295" y="706635"/>
                  </a:lnTo>
                  <a:lnTo>
                    <a:pt x="414337" y="693737"/>
                  </a:lnTo>
                  <a:lnTo>
                    <a:pt x="427235" y="673695"/>
                  </a:lnTo>
                  <a:lnTo>
                    <a:pt x="427340" y="673100"/>
                  </a:lnTo>
                  <a:lnTo>
                    <a:pt x="63500" y="673100"/>
                  </a:lnTo>
                  <a:lnTo>
                    <a:pt x="54173" y="671102"/>
                  </a:lnTo>
                  <a:lnTo>
                    <a:pt x="46037" y="665657"/>
                  </a:lnTo>
                  <a:lnTo>
                    <a:pt x="40282" y="657583"/>
                  </a:lnTo>
                  <a:lnTo>
                    <a:pt x="38100" y="647700"/>
                  </a:lnTo>
                  <a:lnTo>
                    <a:pt x="38100" y="63500"/>
                  </a:lnTo>
                  <a:lnTo>
                    <a:pt x="40095" y="53616"/>
                  </a:lnTo>
                  <a:lnTo>
                    <a:pt x="45537" y="45542"/>
                  </a:lnTo>
                  <a:lnTo>
                    <a:pt x="53610" y="40097"/>
                  </a:lnTo>
                  <a:lnTo>
                    <a:pt x="63500" y="38100"/>
                  </a:lnTo>
                  <a:lnTo>
                    <a:pt x="427340" y="38100"/>
                  </a:lnTo>
                  <a:lnTo>
                    <a:pt x="427235" y="37504"/>
                  </a:lnTo>
                  <a:lnTo>
                    <a:pt x="414337" y="17462"/>
                  </a:lnTo>
                  <a:lnTo>
                    <a:pt x="394295" y="4564"/>
                  </a:lnTo>
                  <a:lnTo>
                    <a:pt x="368300" y="0"/>
                  </a:lnTo>
                  <a:close/>
                </a:path>
                <a:path w="431800" h="711200">
                  <a:moveTo>
                    <a:pt x="427340" y="38100"/>
                  </a:moveTo>
                  <a:lnTo>
                    <a:pt x="368300" y="38100"/>
                  </a:lnTo>
                  <a:lnTo>
                    <a:pt x="377626" y="40282"/>
                  </a:lnTo>
                  <a:lnTo>
                    <a:pt x="385762" y="46037"/>
                  </a:lnTo>
                  <a:lnTo>
                    <a:pt x="391517" y="54173"/>
                  </a:lnTo>
                  <a:lnTo>
                    <a:pt x="393700" y="63500"/>
                  </a:lnTo>
                  <a:lnTo>
                    <a:pt x="393700" y="647700"/>
                  </a:lnTo>
                  <a:lnTo>
                    <a:pt x="391517" y="657026"/>
                  </a:lnTo>
                  <a:lnTo>
                    <a:pt x="385762" y="665162"/>
                  </a:lnTo>
                  <a:lnTo>
                    <a:pt x="377626" y="670917"/>
                  </a:lnTo>
                  <a:lnTo>
                    <a:pt x="368300" y="673100"/>
                  </a:lnTo>
                  <a:lnTo>
                    <a:pt x="427340" y="673100"/>
                  </a:lnTo>
                  <a:lnTo>
                    <a:pt x="431800" y="647700"/>
                  </a:lnTo>
                  <a:lnTo>
                    <a:pt x="431800" y="63500"/>
                  </a:lnTo>
                  <a:lnTo>
                    <a:pt x="427340" y="38100"/>
                  </a:lnTo>
                  <a:close/>
                </a:path>
              </a:pathLst>
            </a:custGeom>
            <a:solidFill>
              <a:srgbClr val="00338D"/>
            </a:solidFill>
          </p:spPr>
          <p:txBody>
            <a:bodyPr wrap="square" lIns="0" tIns="0" rIns="0" bIns="0" rtlCol="0"/>
            <a:lstStyle/>
            <a:p>
              <a:endParaRPr/>
            </a:p>
          </p:txBody>
        </p:sp>
        <p:sp>
          <p:nvSpPr>
            <p:cNvPr id="216" name="object 8"/>
            <p:cNvSpPr/>
            <p:nvPr/>
          </p:nvSpPr>
          <p:spPr>
            <a:xfrm>
              <a:off x="782596" y="5328841"/>
              <a:ext cx="279400" cy="495300"/>
            </a:xfrm>
            <a:custGeom>
              <a:avLst/>
              <a:gdLst/>
              <a:ahLst/>
              <a:cxnLst/>
              <a:rect l="l" t="t" r="r" b="b"/>
              <a:pathLst>
                <a:path w="279400" h="495300">
                  <a:moveTo>
                    <a:pt x="0" y="495299"/>
                  </a:moveTo>
                  <a:lnTo>
                    <a:pt x="279400" y="495299"/>
                  </a:lnTo>
                  <a:lnTo>
                    <a:pt x="279400" y="0"/>
                  </a:lnTo>
                  <a:lnTo>
                    <a:pt x="0" y="0"/>
                  </a:lnTo>
                  <a:lnTo>
                    <a:pt x="0" y="495299"/>
                  </a:lnTo>
                  <a:close/>
                </a:path>
              </a:pathLst>
            </a:custGeom>
            <a:solidFill>
              <a:srgbClr val="00338D"/>
            </a:solidFill>
          </p:spPr>
          <p:txBody>
            <a:bodyPr wrap="square" lIns="0" tIns="0" rIns="0" bIns="0" rtlCol="0"/>
            <a:lstStyle/>
            <a:p>
              <a:endParaRPr/>
            </a:p>
          </p:txBody>
        </p:sp>
        <p:sp>
          <p:nvSpPr>
            <p:cNvPr id="217" name="object 9"/>
            <p:cNvSpPr/>
            <p:nvPr/>
          </p:nvSpPr>
          <p:spPr>
            <a:xfrm>
              <a:off x="896894" y="5836846"/>
              <a:ext cx="50800" cy="50800"/>
            </a:xfrm>
            <a:custGeom>
              <a:avLst/>
              <a:gdLst/>
              <a:ahLst/>
              <a:cxnLst/>
              <a:rect l="l" t="t" r="r" b="b"/>
              <a:pathLst>
                <a:path w="50800" h="50800">
                  <a:moveTo>
                    <a:pt x="25400" y="0"/>
                  </a:moveTo>
                  <a:lnTo>
                    <a:pt x="15510" y="1997"/>
                  </a:lnTo>
                  <a:lnTo>
                    <a:pt x="7437" y="7442"/>
                  </a:lnTo>
                  <a:lnTo>
                    <a:pt x="1995" y="15516"/>
                  </a:lnTo>
                  <a:lnTo>
                    <a:pt x="0" y="25400"/>
                  </a:lnTo>
                  <a:lnTo>
                    <a:pt x="1995" y="35289"/>
                  </a:lnTo>
                  <a:lnTo>
                    <a:pt x="7437" y="43362"/>
                  </a:lnTo>
                  <a:lnTo>
                    <a:pt x="15510" y="48804"/>
                  </a:lnTo>
                  <a:lnTo>
                    <a:pt x="25400" y="50800"/>
                  </a:lnTo>
                  <a:lnTo>
                    <a:pt x="35283" y="48804"/>
                  </a:lnTo>
                  <a:lnTo>
                    <a:pt x="43357" y="43362"/>
                  </a:lnTo>
                  <a:lnTo>
                    <a:pt x="48802" y="35289"/>
                  </a:lnTo>
                  <a:lnTo>
                    <a:pt x="50800" y="25400"/>
                  </a:lnTo>
                  <a:lnTo>
                    <a:pt x="48802" y="15516"/>
                  </a:lnTo>
                  <a:lnTo>
                    <a:pt x="43357" y="7442"/>
                  </a:lnTo>
                  <a:lnTo>
                    <a:pt x="35283" y="1997"/>
                  </a:lnTo>
                  <a:lnTo>
                    <a:pt x="25400" y="0"/>
                  </a:lnTo>
                  <a:close/>
                </a:path>
              </a:pathLst>
            </a:custGeom>
            <a:solidFill>
              <a:srgbClr val="00338D"/>
            </a:solidFill>
          </p:spPr>
          <p:txBody>
            <a:bodyPr wrap="square" lIns="0" tIns="0" rIns="0" bIns="0" rtlCol="0"/>
            <a:lstStyle/>
            <a:p>
              <a:endParaRPr/>
            </a:p>
          </p:txBody>
        </p:sp>
        <p:sp>
          <p:nvSpPr>
            <p:cNvPr id="218" name="object 10"/>
            <p:cNvSpPr/>
            <p:nvPr/>
          </p:nvSpPr>
          <p:spPr>
            <a:xfrm>
              <a:off x="858796" y="5303441"/>
              <a:ext cx="127000" cy="0"/>
            </a:xfrm>
            <a:custGeom>
              <a:avLst/>
              <a:gdLst/>
              <a:ahLst/>
              <a:cxnLst/>
              <a:rect l="l" t="t" r="r" b="b"/>
              <a:pathLst>
                <a:path w="127000">
                  <a:moveTo>
                    <a:pt x="0" y="0"/>
                  </a:moveTo>
                  <a:lnTo>
                    <a:pt x="127000" y="0"/>
                  </a:lnTo>
                </a:path>
              </a:pathLst>
            </a:custGeom>
            <a:ln w="25400">
              <a:solidFill>
                <a:srgbClr val="004690"/>
              </a:solidFill>
            </a:ln>
          </p:spPr>
          <p:txBody>
            <a:bodyPr wrap="square" lIns="0" tIns="0" rIns="0" bIns="0" rtlCol="0"/>
            <a:lstStyle/>
            <a:p>
              <a:endParaRPr/>
            </a:p>
          </p:txBody>
        </p:sp>
      </p:grpSp>
      <p:grpSp>
        <p:nvGrpSpPr>
          <p:cNvPr id="20" name="Group 19"/>
          <p:cNvGrpSpPr/>
          <p:nvPr/>
        </p:nvGrpSpPr>
        <p:grpSpPr>
          <a:xfrm>
            <a:off x="3053873" y="4637335"/>
            <a:ext cx="92521" cy="110471"/>
            <a:chOff x="3320182" y="3816873"/>
            <a:chExt cx="92521" cy="110471"/>
          </a:xfrm>
        </p:grpSpPr>
        <p:sp>
          <p:nvSpPr>
            <p:cNvPr id="227" name="Freeform 29"/>
            <p:cNvSpPr>
              <a:spLocks/>
            </p:cNvSpPr>
            <p:nvPr/>
          </p:nvSpPr>
          <p:spPr bwMode="auto">
            <a:xfrm>
              <a:off x="3328594" y="3816873"/>
              <a:ext cx="84109" cy="110471"/>
            </a:xfrm>
            <a:custGeom>
              <a:avLst/>
              <a:gdLst>
                <a:gd name="T0" fmla="*/ 13 w 69"/>
                <a:gd name="T1" fmla="*/ 0 h 95"/>
                <a:gd name="T2" fmla="*/ 57 w 69"/>
                <a:gd name="T3" fmla="*/ 36 h 95"/>
                <a:gd name="T4" fmla="*/ 67 w 69"/>
                <a:gd name="T5" fmla="*/ 85 h 95"/>
                <a:gd name="T6" fmla="*/ 59 w 69"/>
                <a:gd name="T7" fmla="*/ 94 h 95"/>
                <a:gd name="T8" fmla="*/ 49 w 69"/>
                <a:gd name="T9" fmla="*/ 82 h 95"/>
                <a:gd name="T10" fmla="*/ 15 w 69"/>
                <a:gd name="T11" fmla="*/ 22 h 95"/>
                <a:gd name="T12" fmla="*/ 6 w 69"/>
                <a:gd name="T13" fmla="*/ 0 h 95"/>
                <a:gd name="T14" fmla="*/ 13 w 69"/>
                <a:gd name="T15" fmla="*/ 0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95">
                  <a:moveTo>
                    <a:pt x="13" y="0"/>
                  </a:moveTo>
                  <a:cubicBezTo>
                    <a:pt x="31" y="8"/>
                    <a:pt x="47" y="18"/>
                    <a:pt x="57" y="36"/>
                  </a:cubicBezTo>
                  <a:cubicBezTo>
                    <a:pt x="66" y="51"/>
                    <a:pt x="69" y="67"/>
                    <a:pt x="67" y="85"/>
                  </a:cubicBezTo>
                  <a:cubicBezTo>
                    <a:pt x="67" y="89"/>
                    <a:pt x="66" y="95"/>
                    <a:pt x="59" y="94"/>
                  </a:cubicBezTo>
                  <a:cubicBezTo>
                    <a:pt x="52" y="93"/>
                    <a:pt x="47" y="90"/>
                    <a:pt x="49" y="82"/>
                  </a:cubicBezTo>
                  <a:cubicBezTo>
                    <a:pt x="53" y="56"/>
                    <a:pt x="36" y="31"/>
                    <a:pt x="15" y="22"/>
                  </a:cubicBezTo>
                  <a:cubicBezTo>
                    <a:pt x="0" y="15"/>
                    <a:pt x="0" y="15"/>
                    <a:pt x="6" y="0"/>
                  </a:cubicBezTo>
                  <a:cubicBezTo>
                    <a:pt x="9" y="0"/>
                    <a:pt x="11" y="0"/>
                    <a:pt x="13" y="0"/>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sp>
          <p:nvSpPr>
            <p:cNvPr id="228" name="Freeform 30"/>
            <p:cNvSpPr>
              <a:spLocks/>
            </p:cNvSpPr>
            <p:nvPr/>
          </p:nvSpPr>
          <p:spPr bwMode="auto">
            <a:xfrm>
              <a:off x="3320182" y="3852920"/>
              <a:ext cx="50466" cy="63956"/>
            </a:xfrm>
            <a:custGeom>
              <a:avLst/>
              <a:gdLst>
                <a:gd name="T0" fmla="*/ 42 w 42"/>
                <a:gd name="T1" fmla="*/ 43 h 55"/>
                <a:gd name="T2" fmla="*/ 34 w 42"/>
                <a:gd name="T3" fmla="*/ 55 h 55"/>
                <a:gd name="T4" fmla="*/ 22 w 42"/>
                <a:gd name="T5" fmla="*/ 43 h 55"/>
                <a:gd name="T6" fmla="*/ 8 w 42"/>
                <a:gd name="T7" fmla="*/ 21 h 55"/>
                <a:gd name="T8" fmla="*/ 4 w 42"/>
                <a:gd name="T9" fmla="*/ 6 h 55"/>
                <a:gd name="T10" fmla="*/ 16 w 42"/>
                <a:gd name="T11" fmla="*/ 5 h 55"/>
                <a:gd name="T12" fmla="*/ 42 w 42"/>
                <a:gd name="T13" fmla="*/ 43 h 55"/>
              </a:gdLst>
              <a:ahLst/>
              <a:cxnLst>
                <a:cxn ang="0">
                  <a:pos x="T0" y="T1"/>
                </a:cxn>
                <a:cxn ang="0">
                  <a:pos x="T2" y="T3"/>
                </a:cxn>
                <a:cxn ang="0">
                  <a:pos x="T4" y="T5"/>
                </a:cxn>
                <a:cxn ang="0">
                  <a:pos x="T6" y="T7"/>
                </a:cxn>
                <a:cxn ang="0">
                  <a:pos x="T8" y="T9"/>
                </a:cxn>
                <a:cxn ang="0">
                  <a:pos x="T10" y="T11"/>
                </a:cxn>
                <a:cxn ang="0">
                  <a:pos x="T12" y="T13"/>
                </a:cxn>
              </a:cxnLst>
              <a:rect l="0" t="0" r="r" b="b"/>
              <a:pathLst>
                <a:path w="42" h="55">
                  <a:moveTo>
                    <a:pt x="42" y="43"/>
                  </a:moveTo>
                  <a:cubicBezTo>
                    <a:pt x="41" y="48"/>
                    <a:pt x="42" y="55"/>
                    <a:pt x="34" y="55"/>
                  </a:cubicBezTo>
                  <a:cubicBezTo>
                    <a:pt x="28" y="54"/>
                    <a:pt x="21" y="53"/>
                    <a:pt x="22" y="43"/>
                  </a:cubicBezTo>
                  <a:cubicBezTo>
                    <a:pt x="23" y="33"/>
                    <a:pt x="17" y="25"/>
                    <a:pt x="8" y="21"/>
                  </a:cubicBezTo>
                  <a:cubicBezTo>
                    <a:pt x="0" y="18"/>
                    <a:pt x="3" y="12"/>
                    <a:pt x="4" y="6"/>
                  </a:cubicBezTo>
                  <a:cubicBezTo>
                    <a:pt x="7" y="0"/>
                    <a:pt x="12" y="3"/>
                    <a:pt x="16" y="5"/>
                  </a:cubicBezTo>
                  <a:cubicBezTo>
                    <a:pt x="32" y="12"/>
                    <a:pt x="41" y="25"/>
                    <a:pt x="42" y="43"/>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grpSp>
      <p:sp>
        <p:nvSpPr>
          <p:cNvPr id="230" name="Rectangle 229"/>
          <p:cNvSpPr/>
          <p:nvPr/>
        </p:nvSpPr>
        <p:spPr>
          <a:xfrm>
            <a:off x="5334047" y="2833483"/>
            <a:ext cx="3278390" cy="2314439"/>
          </a:xfrm>
          <a:prstGeom prst="rect">
            <a:avLst/>
          </a:prstGeom>
          <a:solidFill>
            <a:schemeClr val="bg1">
              <a:alpha val="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endParaRPr lang="en-US" sz="900" dirty="0">
              <a:solidFill>
                <a:prstClr val="white"/>
              </a:solidFill>
            </a:endParaRPr>
          </a:p>
        </p:txBody>
      </p:sp>
      <p:cxnSp>
        <p:nvCxnSpPr>
          <p:cNvPr id="26" name="Straight Connector 25"/>
          <p:cNvCxnSpPr/>
          <p:nvPr/>
        </p:nvCxnSpPr>
        <p:spPr>
          <a:xfrm flipV="1">
            <a:off x="5334047" y="3425825"/>
            <a:ext cx="3278390" cy="1588"/>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231" name="Straight Connector 230"/>
          <p:cNvCxnSpPr/>
          <p:nvPr/>
        </p:nvCxnSpPr>
        <p:spPr>
          <a:xfrm flipV="1">
            <a:off x="5334737" y="4338594"/>
            <a:ext cx="3278390" cy="1588"/>
          </a:xfrm>
          <a:prstGeom prst="line">
            <a:avLst/>
          </a:prstGeom>
          <a:solidFill>
            <a:schemeClr val="bg1">
              <a:alpha val="0"/>
            </a:schemeClr>
          </a:solidFill>
          <a:ln w="6350">
            <a:solidFill>
              <a:srgbClr val="00338D"/>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53" name="Rectangle 252"/>
          <p:cNvSpPr/>
          <p:nvPr/>
        </p:nvSpPr>
        <p:spPr>
          <a:xfrm>
            <a:off x="5594349" y="2960214"/>
            <a:ext cx="1817307"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Software as Service</a:t>
            </a:r>
          </a:p>
        </p:txBody>
      </p:sp>
      <p:grpSp>
        <p:nvGrpSpPr>
          <p:cNvPr id="44" name="Group 43"/>
          <p:cNvGrpSpPr/>
          <p:nvPr/>
        </p:nvGrpSpPr>
        <p:grpSpPr>
          <a:xfrm>
            <a:off x="5600413" y="3646463"/>
            <a:ext cx="1346200" cy="364989"/>
            <a:chOff x="5527675" y="3646171"/>
            <a:chExt cx="1346200" cy="364989"/>
          </a:xfrm>
        </p:grpSpPr>
        <p:sp>
          <p:nvSpPr>
            <p:cNvPr id="254" name="Rectangle 253"/>
            <p:cNvSpPr/>
            <p:nvPr/>
          </p:nvSpPr>
          <p:spPr>
            <a:xfrm>
              <a:off x="5527675" y="3646171"/>
              <a:ext cx="1346200"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Application</a:t>
              </a:r>
            </a:p>
          </p:txBody>
        </p:sp>
        <p:grpSp>
          <p:nvGrpSpPr>
            <p:cNvPr id="235" name="Group 234"/>
            <p:cNvGrpSpPr>
              <a:grpSpLocks noChangeAspect="1"/>
            </p:cNvGrpSpPr>
            <p:nvPr/>
          </p:nvGrpSpPr>
          <p:grpSpPr>
            <a:xfrm>
              <a:off x="5636656" y="3724862"/>
              <a:ext cx="183111" cy="203670"/>
              <a:chOff x="8145463" y="476250"/>
              <a:chExt cx="1060450" cy="1179513"/>
            </a:xfrm>
            <a:solidFill>
              <a:schemeClr val="bg1"/>
            </a:solidFill>
          </p:grpSpPr>
          <p:sp>
            <p:nvSpPr>
              <p:cNvPr id="236" name="Freeform 235"/>
              <p:cNvSpPr>
                <a:spLocks/>
              </p:cNvSpPr>
              <p:nvPr/>
            </p:nvSpPr>
            <p:spPr bwMode="auto">
              <a:xfrm>
                <a:off x="8439150" y="1154113"/>
                <a:ext cx="471487" cy="30163"/>
              </a:xfrm>
              <a:custGeom>
                <a:avLst/>
                <a:gdLst>
                  <a:gd name="T0" fmla="*/ 0 w 297"/>
                  <a:gd name="T1" fmla="*/ 9 h 19"/>
                  <a:gd name="T2" fmla="*/ 0 w 297"/>
                  <a:gd name="T3" fmla="*/ 9 h 19"/>
                  <a:gd name="T4" fmla="*/ 5 w 297"/>
                  <a:gd name="T5" fmla="*/ 14 h 19"/>
                  <a:gd name="T6" fmla="*/ 10 w 297"/>
                  <a:gd name="T7" fmla="*/ 19 h 19"/>
                  <a:gd name="T8" fmla="*/ 288 w 297"/>
                  <a:gd name="T9" fmla="*/ 19 h 19"/>
                  <a:gd name="T10" fmla="*/ 288 w 297"/>
                  <a:gd name="T11" fmla="*/ 19 h 19"/>
                  <a:gd name="T12" fmla="*/ 297 w 297"/>
                  <a:gd name="T13" fmla="*/ 14 h 19"/>
                  <a:gd name="T14" fmla="*/ 297 w 297"/>
                  <a:gd name="T15" fmla="*/ 9 h 19"/>
                  <a:gd name="T16" fmla="*/ 297 w 297"/>
                  <a:gd name="T17" fmla="*/ 9 h 19"/>
                  <a:gd name="T18" fmla="*/ 297 w 297"/>
                  <a:gd name="T19" fmla="*/ 5 h 19"/>
                  <a:gd name="T20" fmla="*/ 288 w 297"/>
                  <a:gd name="T21" fmla="*/ 0 h 19"/>
                  <a:gd name="T22" fmla="*/ 10 w 297"/>
                  <a:gd name="T23" fmla="*/ 0 h 19"/>
                  <a:gd name="T24" fmla="*/ 10 w 297"/>
                  <a:gd name="T25" fmla="*/ 0 h 19"/>
                  <a:gd name="T26" fmla="*/ 5 w 297"/>
                  <a:gd name="T27" fmla="*/ 5 h 19"/>
                  <a:gd name="T28" fmla="*/ 0 w 297"/>
                  <a:gd name="T29" fmla="*/ 9 h 19"/>
                  <a:gd name="T30" fmla="*/ 0 w 297"/>
                  <a:gd name="T31" fmla="*/ 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9">
                    <a:moveTo>
                      <a:pt x="0" y="9"/>
                    </a:moveTo>
                    <a:lnTo>
                      <a:pt x="0" y="9"/>
                    </a:lnTo>
                    <a:lnTo>
                      <a:pt x="5" y="14"/>
                    </a:lnTo>
                    <a:lnTo>
                      <a:pt x="10" y="19"/>
                    </a:lnTo>
                    <a:lnTo>
                      <a:pt x="288" y="19"/>
                    </a:lnTo>
                    <a:lnTo>
                      <a:pt x="288" y="19"/>
                    </a:lnTo>
                    <a:lnTo>
                      <a:pt x="297" y="14"/>
                    </a:lnTo>
                    <a:lnTo>
                      <a:pt x="297" y="9"/>
                    </a:lnTo>
                    <a:lnTo>
                      <a:pt x="297" y="9"/>
                    </a:lnTo>
                    <a:lnTo>
                      <a:pt x="297" y="5"/>
                    </a:lnTo>
                    <a:lnTo>
                      <a:pt x="288" y="0"/>
                    </a:lnTo>
                    <a:lnTo>
                      <a:pt x="10" y="0"/>
                    </a:lnTo>
                    <a:lnTo>
                      <a:pt x="10" y="0"/>
                    </a:lnTo>
                    <a:lnTo>
                      <a:pt x="5" y="5"/>
                    </a:lnTo>
                    <a:lnTo>
                      <a:pt x="0" y="9"/>
                    </a:lnTo>
                    <a:lnTo>
                      <a:pt x="0" y="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7" name="Freeform 236"/>
              <p:cNvSpPr>
                <a:spLocks/>
              </p:cNvSpPr>
              <p:nvPr/>
            </p:nvSpPr>
            <p:spPr bwMode="auto">
              <a:xfrm>
                <a:off x="8439150" y="1243013"/>
                <a:ext cx="471487" cy="28575"/>
              </a:xfrm>
              <a:custGeom>
                <a:avLst/>
                <a:gdLst>
                  <a:gd name="T0" fmla="*/ 288 w 297"/>
                  <a:gd name="T1" fmla="*/ 0 h 18"/>
                  <a:gd name="T2" fmla="*/ 10 w 297"/>
                  <a:gd name="T3" fmla="*/ 0 h 18"/>
                  <a:gd name="T4" fmla="*/ 10 w 297"/>
                  <a:gd name="T5" fmla="*/ 0 h 18"/>
                  <a:gd name="T6" fmla="*/ 5 w 297"/>
                  <a:gd name="T7" fmla="*/ 4 h 18"/>
                  <a:gd name="T8" fmla="*/ 0 w 297"/>
                  <a:gd name="T9" fmla="*/ 9 h 18"/>
                  <a:gd name="T10" fmla="*/ 0 w 297"/>
                  <a:gd name="T11" fmla="*/ 9 h 18"/>
                  <a:gd name="T12" fmla="*/ 5 w 297"/>
                  <a:gd name="T13" fmla="*/ 14 h 18"/>
                  <a:gd name="T14" fmla="*/ 10 w 297"/>
                  <a:gd name="T15" fmla="*/ 18 h 18"/>
                  <a:gd name="T16" fmla="*/ 288 w 297"/>
                  <a:gd name="T17" fmla="*/ 18 h 18"/>
                  <a:gd name="T18" fmla="*/ 288 w 297"/>
                  <a:gd name="T19" fmla="*/ 18 h 18"/>
                  <a:gd name="T20" fmla="*/ 297 w 297"/>
                  <a:gd name="T21" fmla="*/ 14 h 18"/>
                  <a:gd name="T22" fmla="*/ 297 w 297"/>
                  <a:gd name="T23" fmla="*/ 9 h 18"/>
                  <a:gd name="T24" fmla="*/ 297 w 297"/>
                  <a:gd name="T25" fmla="*/ 9 h 18"/>
                  <a:gd name="T26" fmla="*/ 297 w 297"/>
                  <a:gd name="T27" fmla="*/ 4 h 18"/>
                  <a:gd name="T28" fmla="*/ 288 w 297"/>
                  <a:gd name="T29" fmla="*/ 0 h 18"/>
                  <a:gd name="T30" fmla="*/ 288 w 29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97" h="18">
                    <a:moveTo>
                      <a:pt x="288" y="0"/>
                    </a:moveTo>
                    <a:lnTo>
                      <a:pt x="10" y="0"/>
                    </a:lnTo>
                    <a:lnTo>
                      <a:pt x="10" y="0"/>
                    </a:lnTo>
                    <a:lnTo>
                      <a:pt x="5" y="4"/>
                    </a:lnTo>
                    <a:lnTo>
                      <a:pt x="0" y="9"/>
                    </a:lnTo>
                    <a:lnTo>
                      <a:pt x="0" y="9"/>
                    </a:lnTo>
                    <a:lnTo>
                      <a:pt x="5" y="14"/>
                    </a:lnTo>
                    <a:lnTo>
                      <a:pt x="10" y="18"/>
                    </a:lnTo>
                    <a:lnTo>
                      <a:pt x="288" y="18"/>
                    </a:lnTo>
                    <a:lnTo>
                      <a:pt x="288" y="18"/>
                    </a:lnTo>
                    <a:lnTo>
                      <a:pt x="297" y="14"/>
                    </a:lnTo>
                    <a:lnTo>
                      <a:pt x="297" y="9"/>
                    </a:lnTo>
                    <a:lnTo>
                      <a:pt x="297" y="9"/>
                    </a:lnTo>
                    <a:lnTo>
                      <a:pt x="297" y="4"/>
                    </a:lnTo>
                    <a:lnTo>
                      <a:pt x="288" y="0"/>
                    </a:lnTo>
                    <a:lnTo>
                      <a:pt x="2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8" name="Freeform 237"/>
              <p:cNvSpPr>
                <a:spLocks/>
              </p:cNvSpPr>
              <p:nvPr/>
            </p:nvSpPr>
            <p:spPr bwMode="auto">
              <a:xfrm>
                <a:off x="8262938" y="115411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39" name="Freeform 238"/>
              <p:cNvSpPr>
                <a:spLocks/>
              </p:cNvSpPr>
              <p:nvPr/>
            </p:nvSpPr>
            <p:spPr bwMode="auto">
              <a:xfrm>
                <a:off x="8439150" y="947738"/>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0" name="Freeform 239"/>
              <p:cNvSpPr>
                <a:spLocks/>
              </p:cNvSpPr>
              <p:nvPr/>
            </p:nvSpPr>
            <p:spPr bwMode="auto">
              <a:xfrm>
                <a:off x="8439150" y="1036638"/>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1" name="Freeform 240"/>
              <p:cNvSpPr>
                <a:spLocks/>
              </p:cNvSpPr>
              <p:nvPr/>
            </p:nvSpPr>
            <p:spPr bwMode="auto">
              <a:xfrm>
                <a:off x="8262938" y="94773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2" name="Freeform 241"/>
              <p:cNvSpPr>
                <a:spLocks/>
              </p:cNvSpPr>
              <p:nvPr/>
            </p:nvSpPr>
            <p:spPr bwMode="auto">
              <a:xfrm>
                <a:off x="8439150" y="1360488"/>
                <a:ext cx="265112" cy="30163"/>
              </a:xfrm>
              <a:custGeom>
                <a:avLst/>
                <a:gdLst>
                  <a:gd name="T0" fmla="*/ 158 w 167"/>
                  <a:gd name="T1" fmla="*/ 0 h 19"/>
                  <a:gd name="T2" fmla="*/ 10 w 167"/>
                  <a:gd name="T3" fmla="*/ 0 h 19"/>
                  <a:gd name="T4" fmla="*/ 10 w 167"/>
                  <a:gd name="T5" fmla="*/ 0 h 19"/>
                  <a:gd name="T6" fmla="*/ 5 w 167"/>
                  <a:gd name="T7" fmla="*/ 5 h 19"/>
                  <a:gd name="T8" fmla="*/ 0 w 167"/>
                  <a:gd name="T9" fmla="*/ 9 h 19"/>
                  <a:gd name="T10" fmla="*/ 0 w 167"/>
                  <a:gd name="T11" fmla="*/ 9 h 19"/>
                  <a:gd name="T12" fmla="*/ 5 w 167"/>
                  <a:gd name="T13" fmla="*/ 14 h 19"/>
                  <a:gd name="T14" fmla="*/ 10 w 167"/>
                  <a:gd name="T15" fmla="*/ 19 h 19"/>
                  <a:gd name="T16" fmla="*/ 158 w 167"/>
                  <a:gd name="T17" fmla="*/ 19 h 19"/>
                  <a:gd name="T18" fmla="*/ 158 w 167"/>
                  <a:gd name="T19" fmla="*/ 19 h 19"/>
                  <a:gd name="T20" fmla="*/ 167 w 167"/>
                  <a:gd name="T21" fmla="*/ 14 h 19"/>
                  <a:gd name="T22" fmla="*/ 167 w 167"/>
                  <a:gd name="T23" fmla="*/ 9 h 19"/>
                  <a:gd name="T24" fmla="*/ 167 w 167"/>
                  <a:gd name="T25" fmla="*/ 9 h 19"/>
                  <a:gd name="T26" fmla="*/ 167 w 167"/>
                  <a:gd name="T27" fmla="*/ 5 h 19"/>
                  <a:gd name="T28" fmla="*/ 158 w 167"/>
                  <a:gd name="T29" fmla="*/ 0 h 19"/>
                  <a:gd name="T30" fmla="*/ 158 w 167"/>
                  <a:gd name="T3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58" y="0"/>
                    </a:moveTo>
                    <a:lnTo>
                      <a:pt x="10" y="0"/>
                    </a:lnTo>
                    <a:lnTo>
                      <a:pt x="10" y="0"/>
                    </a:lnTo>
                    <a:lnTo>
                      <a:pt x="5" y="5"/>
                    </a:lnTo>
                    <a:lnTo>
                      <a:pt x="0" y="9"/>
                    </a:lnTo>
                    <a:lnTo>
                      <a:pt x="0" y="9"/>
                    </a:lnTo>
                    <a:lnTo>
                      <a:pt x="5" y="14"/>
                    </a:lnTo>
                    <a:lnTo>
                      <a:pt x="10" y="19"/>
                    </a:lnTo>
                    <a:lnTo>
                      <a:pt x="158" y="19"/>
                    </a:lnTo>
                    <a:lnTo>
                      <a:pt x="158" y="19"/>
                    </a:lnTo>
                    <a:lnTo>
                      <a:pt x="167" y="14"/>
                    </a:lnTo>
                    <a:lnTo>
                      <a:pt x="167" y="9"/>
                    </a:lnTo>
                    <a:lnTo>
                      <a:pt x="167" y="9"/>
                    </a:lnTo>
                    <a:lnTo>
                      <a:pt x="167" y="5"/>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3" name="Freeform 242"/>
              <p:cNvSpPr>
                <a:spLocks/>
              </p:cNvSpPr>
              <p:nvPr/>
            </p:nvSpPr>
            <p:spPr bwMode="auto">
              <a:xfrm>
                <a:off x="8439150" y="1449388"/>
                <a:ext cx="265112" cy="28575"/>
              </a:xfrm>
              <a:custGeom>
                <a:avLst/>
                <a:gdLst>
                  <a:gd name="T0" fmla="*/ 158 w 167"/>
                  <a:gd name="T1" fmla="*/ 0 h 18"/>
                  <a:gd name="T2" fmla="*/ 10 w 167"/>
                  <a:gd name="T3" fmla="*/ 0 h 18"/>
                  <a:gd name="T4" fmla="*/ 10 w 167"/>
                  <a:gd name="T5" fmla="*/ 0 h 18"/>
                  <a:gd name="T6" fmla="*/ 5 w 167"/>
                  <a:gd name="T7" fmla="*/ 4 h 18"/>
                  <a:gd name="T8" fmla="*/ 0 w 167"/>
                  <a:gd name="T9" fmla="*/ 9 h 18"/>
                  <a:gd name="T10" fmla="*/ 0 w 167"/>
                  <a:gd name="T11" fmla="*/ 9 h 18"/>
                  <a:gd name="T12" fmla="*/ 5 w 167"/>
                  <a:gd name="T13" fmla="*/ 14 h 18"/>
                  <a:gd name="T14" fmla="*/ 10 w 167"/>
                  <a:gd name="T15" fmla="*/ 18 h 18"/>
                  <a:gd name="T16" fmla="*/ 158 w 167"/>
                  <a:gd name="T17" fmla="*/ 18 h 18"/>
                  <a:gd name="T18" fmla="*/ 158 w 167"/>
                  <a:gd name="T19" fmla="*/ 18 h 18"/>
                  <a:gd name="T20" fmla="*/ 167 w 167"/>
                  <a:gd name="T21" fmla="*/ 14 h 18"/>
                  <a:gd name="T22" fmla="*/ 167 w 167"/>
                  <a:gd name="T23" fmla="*/ 9 h 18"/>
                  <a:gd name="T24" fmla="*/ 167 w 167"/>
                  <a:gd name="T25" fmla="*/ 9 h 18"/>
                  <a:gd name="T26" fmla="*/ 167 w 167"/>
                  <a:gd name="T27" fmla="*/ 4 h 18"/>
                  <a:gd name="T28" fmla="*/ 158 w 167"/>
                  <a:gd name="T29" fmla="*/ 0 h 18"/>
                  <a:gd name="T30" fmla="*/ 158 w 167"/>
                  <a:gd name="T31" fmla="*/ 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58" y="0"/>
                    </a:moveTo>
                    <a:lnTo>
                      <a:pt x="10" y="0"/>
                    </a:lnTo>
                    <a:lnTo>
                      <a:pt x="10" y="0"/>
                    </a:lnTo>
                    <a:lnTo>
                      <a:pt x="5" y="4"/>
                    </a:lnTo>
                    <a:lnTo>
                      <a:pt x="0" y="9"/>
                    </a:lnTo>
                    <a:lnTo>
                      <a:pt x="0" y="9"/>
                    </a:lnTo>
                    <a:lnTo>
                      <a:pt x="5" y="14"/>
                    </a:lnTo>
                    <a:lnTo>
                      <a:pt x="10" y="18"/>
                    </a:lnTo>
                    <a:lnTo>
                      <a:pt x="158" y="18"/>
                    </a:lnTo>
                    <a:lnTo>
                      <a:pt x="158" y="18"/>
                    </a:lnTo>
                    <a:lnTo>
                      <a:pt x="167" y="14"/>
                    </a:lnTo>
                    <a:lnTo>
                      <a:pt x="167" y="9"/>
                    </a:lnTo>
                    <a:lnTo>
                      <a:pt x="167" y="9"/>
                    </a:lnTo>
                    <a:lnTo>
                      <a:pt x="167" y="4"/>
                    </a:lnTo>
                    <a:lnTo>
                      <a:pt x="158" y="0"/>
                    </a:lnTo>
                    <a:lnTo>
                      <a:pt x="15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4" name="Freeform 243"/>
              <p:cNvSpPr>
                <a:spLocks/>
              </p:cNvSpPr>
              <p:nvPr/>
            </p:nvSpPr>
            <p:spPr bwMode="auto">
              <a:xfrm>
                <a:off x="8262938" y="1360488"/>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5" name="Freeform 244"/>
              <p:cNvSpPr>
                <a:spLocks/>
              </p:cNvSpPr>
              <p:nvPr/>
            </p:nvSpPr>
            <p:spPr bwMode="auto">
              <a:xfrm>
                <a:off x="8439150" y="741363"/>
                <a:ext cx="265112" cy="30163"/>
              </a:xfrm>
              <a:custGeom>
                <a:avLst/>
                <a:gdLst>
                  <a:gd name="T0" fmla="*/ 10 w 167"/>
                  <a:gd name="T1" fmla="*/ 19 h 19"/>
                  <a:gd name="T2" fmla="*/ 158 w 167"/>
                  <a:gd name="T3" fmla="*/ 19 h 19"/>
                  <a:gd name="T4" fmla="*/ 158 w 167"/>
                  <a:gd name="T5" fmla="*/ 19 h 19"/>
                  <a:gd name="T6" fmla="*/ 167 w 167"/>
                  <a:gd name="T7" fmla="*/ 14 h 19"/>
                  <a:gd name="T8" fmla="*/ 167 w 167"/>
                  <a:gd name="T9" fmla="*/ 9 h 19"/>
                  <a:gd name="T10" fmla="*/ 167 w 167"/>
                  <a:gd name="T11" fmla="*/ 9 h 19"/>
                  <a:gd name="T12" fmla="*/ 167 w 167"/>
                  <a:gd name="T13" fmla="*/ 5 h 19"/>
                  <a:gd name="T14" fmla="*/ 158 w 167"/>
                  <a:gd name="T15" fmla="*/ 0 h 19"/>
                  <a:gd name="T16" fmla="*/ 10 w 167"/>
                  <a:gd name="T17" fmla="*/ 0 h 19"/>
                  <a:gd name="T18" fmla="*/ 10 w 167"/>
                  <a:gd name="T19" fmla="*/ 0 h 19"/>
                  <a:gd name="T20" fmla="*/ 5 w 167"/>
                  <a:gd name="T21" fmla="*/ 5 h 19"/>
                  <a:gd name="T22" fmla="*/ 0 w 167"/>
                  <a:gd name="T23" fmla="*/ 9 h 19"/>
                  <a:gd name="T24" fmla="*/ 0 w 167"/>
                  <a:gd name="T25" fmla="*/ 9 h 19"/>
                  <a:gd name="T26" fmla="*/ 5 w 167"/>
                  <a:gd name="T27" fmla="*/ 14 h 19"/>
                  <a:gd name="T28" fmla="*/ 10 w 167"/>
                  <a:gd name="T29" fmla="*/ 19 h 19"/>
                  <a:gd name="T30" fmla="*/ 10 w 167"/>
                  <a:gd name="T3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9">
                    <a:moveTo>
                      <a:pt x="10" y="19"/>
                    </a:moveTo>
                    <a:lnTo>
                      <a:pt x="158" y="19"/>
                    </a:lnTo>
                    <a:lnTo>
                      <a:pt x="158" y="19"/>
                    </a:lnTo>
                    <a:lnTo>
                      <a:pt x="167" y="14"/>
                    </a:lnTo>
                    <a:lnTo>
                      <a:pt x="167" y="9"/>
                    </a:lnTo>
                    <a:lnTo>
                      <a:pt x="167" y="9"/>
                    </a:lnTo>
                    <a:lnTo>
                      <a:pt x="167" y="5"/>
                    </a:lnTo>
                    <a:lnTo>
                      <a:pt x="158" y="0"/>
                    </a:lnTo>
                    <a:lnTo>
                      <a:pt x="10" y="0"/>
                    </a:lnTo>
                    <a:lnTo>
                      <a:pt x="10" y="0"/>
                    </a:lnTo>
                    <a:lnTo>
                      <a:pt x="5" y="5"/>
                    </a:lnTo>
                    <a:lnTo>
                      <a:pt x="0" y="9"/>
                    </a:lnTo>
                    <a:lnTo>
                      <a:pt x="0" y="9"/>
                    </a:lnTo>
                    <a:lnTo>
                      <a:pt x="5" y="14"/>
                    </a:lnTo>
                    <a:lnTo>
                      <a:pt x="10" y="19"/>
                    </a:lnTo>
                    <a:lnTo>
                      <a:pt x="10" y="1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6" name="Freeform 245"/>
              <p:cNvSpPr>
                <a:spLocks/>
              </p:cNvSpPr>
              <p:nvPr/>
            </p:nvSpPr>
            <p:spPr bwMode="auto">
              <a:xfrm>
                <a:off x="8439150" y="830263"/>
                <a:ext cx="265112" cy="28575"/>
              </a:xfrm>
              <a:custGeom>
                <a:avLst/>
                <a:gdLst>
                  <a:gd name="T0" fmla="*/ 10 w 167"/>
                  <a:gd name="T1" fmla="*/ 18 h 18"/>
                  <a:gd name="T2" fmla="*/ 158 w 167"/>
                  <a:gd name="T3" fmla="*/ 18 h 18"/>
                  <a:gd name="T4" fmla="*/ 158 w 167"/>
                  <a:gd name="T5" fmla="*/ 18 h 18"/>
                  <a:gd name="T6" fmla="*/ 167 w 167"/>
                  <a:gd name="T7" fmla="*/ 14 h 18"/>
                  <a:gd name="T8" fmla="*/ 167 w 167"/>
                  <a:gd name="T9" fmla="*/ 9 h 18"/>
                  <a:gd name="T10" fmla="*/ 167 w 167"/>
                  <a:gd name="T11" fmla="*/ 9 h 18"/>
                  <a:gd name="T12" fmla="*/ 167 w 167"/>
                  <a:gd name="T13" fmla="*/ 4 h 18"/>
                  <a:gd name="T14" fmla="*/ 158 w 167"/>
                  <a:gd name="T15" fmla="*/ 0 h 18"/>
                  <a:gd name="T16" fmla="*/ 10 w 167"/>
                  <a:gd name="T17" fmla="*/ 0 h 18"/>
                  <a:gd name="T18" fmla="*/ 10 w 167"/>
                  <a:gd name="T19" fmla="*/ 0 h 18"/>
                  <a:gd name="T20" fmla="*/ 5 w 167"/>
                  <a:gd name="T21" fmla="*/ 4 h 18"/>
                  <a:gd name="T22" fmla="*/ 0 w 167"/>
                  <a:gd name="T23" fmla="*/ 9 h 18"/>
                  <a:gd name="T24" fmla="*/ 0 w 167"/>
                  <a:gd name="T25" fmla="*/ 9 h 18"/>
                  <a:gd name="T26" fmla="*/ 5 w 167"/>
                  <a:gd name="T27" fmla="*/ 14 h 18"/>
                  <a:gd name="T28" fmla="*/ 10 w 167"/>
                  <a:gd name="T29" fmla="*/ 18 h 18"/>
                  <a:gd name="T30" fmla="*/ 10 w 167"/>
                  <a:gd name="T31" fmla="*/ 18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7" h="18">
                    <a:moveTo>
                      <a:pt x="10" y="18"/>
                    </a:moveTo>
                    <a:lnTo>
                      <a:pt x="158" y="18"/>
                    </a:lnTo>
                    <a:lnTo>
                      <a:pt x="158" y="18"/>
                    </a:lnTo>
                    <a:lnTo>
                      <a:pt x="167" y="14"/>
                    </a:lnTo>
                    <a:lnTo>
                      <a:pt x="167" y="9"/>
                    </a:lnTo>
                    <a:lnTo>
                      <a:pt x="167" y="9"/>
                    </a:lnTo>
                    <a:lnTo>
                      <a:pt x="167" y="4"/>
                    </a:lnTo>
                    <a:lnTo>
                      <a:pt x="158" y="0"/>
                    </a:lnTo>
                    <a:lnTo>
                      <a:pt x="10" y="0"/>
                    </a:lnTo>
                    <a:lnTo>
                      <a:pt x="10" y="0"/>
                    </a:lnTo>
                    <a:lnTo>
                      <a:pt x="5" y="4"/>
                    </a:lnTo>
                    <a:lnTo>
                      <a:pt x="0" y="9"/>
                    </a:lnTo>
                    <a:lnTo>
                      <a:pt x="0" y="9"/>
                    </a:lnTo>
                    <a:lnTo>
                      <a:pt x="5" y="14"/>
                    </a:lnTo>
                    <a:lnTo>
                      <a:pt x="10" y="18"/>
                    </a:lnTo>
                    <a:lnTo>
                      <a:pt x="10"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7" name="Freeform 246"/>
              <p:cNvSpPr>
                <a:spLocks/>
              </p:cNvSpPr>
              <p:nvPr/>
            </p:nvSpPr>
            <p:spPr bwMode="auto">
              <a:xfrm>
                <a:off x="8262938" y="741363"/>
                <a:ext cx="117475" cy="117475"/>
              </a:xfrm>
              <a:custGeom>
                <a:avLst/>
                <a:gdLst>
                  <a:gd name="T0" fmla="*/ 56 w 74"/>
                  <a:gd name="T1" fmla="*/ 0 h 74"/>
                  <a:gd name="T2" fmla="*/ 18 w 74"/>
                  <a:gd name="T3" fmla="*/ 0 h 74"/>
                  <a:gd name="T4" fmla="*/ 18 w 74"/>
                  <a:gd name="T5" fmla="*/ 0 h 74"/>
                  <a:gd name="T6" fmla="*/ 14 w 74"/>
                  <a:gd name="T7" fmla="*/ 0 h 74"/>
                  <a:gd name="T8" fmla="*/ 9 w 74"/>
                  <a:gd name="T9" fmla="*/ 5 h 74"/>
                  <a:gd name="T10" fmla="*/ 4 w 74"/>
                  <a:gd name="T11" fmla="*/ 9 h 74"/>
                  <a:gd name="T12" fmla="*/ 0 w 74"/>
                  <a:gd name="T13" fmla="*/ 19 h 74"/>
                  <a:gd name="T14" fmla="*/ 0 w 74"/>
                  <a:gd name="T15" fmla="*/ 56 h 74"/>
                  <a:gd name="T16" fmla="*/ 0 w 74"/>
                  <a:gd name="T17" fmla="*/ 56 h 74"/>
                  <a:gd name="T18" fmla="*/ 4 w 74"/>
                  <a:gd name="T19" fmla="*/ 65 h 74"/>
                  <a:gd name="T20" fmla="*/ 9 w 74"/>
                  <a:gd name="T21" fmla="*/ 70 h 74"/>
                  <a:gd name="T22" fmla="*/ 14 w 74"/>
                  <a:gd name="T23" fmla="*/ 74 h 74"/>
                  <a:gd name="T24" fmla="*/ 18 w 74"/>
                  <a:gd name="T25" fmla="*/ 74 h 74"/>
                  <a:gd name="T26" fmla="*/ 56 w 74"/>
                  <a:gd name="T27" fmla="*/ 74 h 74"/>
                  <a:gd name="T28" fmla="*/ 56 w 74"/>
                  <a:gd name="T29" fmla="*/ 74 h 74"/>
                  <a:gd name="T30" fmla="*/ 65 w 74"/>
                  <a:gd name="T31" fmla="*/ 74 h 74"/>
                  <a:gd name="T32" fmla="*/ 69 w 74"/>
                  <a:gd name="T33" fmla="*/ 70 h 74"/>
                  <a:gd name="T34" fmla="*/ 74 w 74"/>
                  <a:gd name="T35" fmla="*/ 65 h 74"/>
                  <a:gd name="T36" fmla="*/ 74 w 74"/>
                  <a:gd name="T37" fmla="*/ 56 h 74"/>
                  <a:gd name="T38" fmla="*/ 74 w 74"/>
                  <a:gd name="T39" fmla="*/ 19 h 74"/>
                  <a:gd name="T40" fmla="*/ 74 w 74"/>
                  <a:gd name="T41" fmla="*/ 19 h 74"/>
                  <a:gd name="T42" fmla="*/ 74 w 74"/>
                  <a:gd name="T43" fmla="*/ 9 h 74"/>
                  <a:gd name="T44" fmla="*/ 69 w 74"/>
                  <a:gd name="T45" fmla="*/ 5 h 74"/>
                  <a:gd name="T46" fmla="*/ 65 w 74"/>
                  <a:gd name="T47" fmla="*/ 0 h 74"/>
                  <a:gd name="T48" fmla="*/ 56 w 74"/>
                  <a:gd name="T49" fmla="*/ 0 h 74"/>
                  <a:gd name="T50" fmla="*/ 56 w 74"/>
                  <a:gd name="T51" fmla="*/ 0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74" h="74">
                    <a:moveTo>
                      <a:pt x="56" y="0"/>
                    </a:moveTo>
                    <a:lnTo>
                      <a:pt x="18" y="0"/>
                    </a:lnTo>
                    <a:lnTo>
                      <a:pt x="18" y="0"/>
                    </a:lnTo>
                    <a:lnTo>
                      <a:pt x="14" y="0"/>
                    </a:lnTo>
                    <a:lnTo>
                      <a:pt x="9" y="5"/>
                    </a:lnTo>
                    <a:lnTo>
                      <a:pt x="4" y="9"/>
                    </a:lnTo>
                    <a:lnTo>
                      <a:pt x="0" y="19"/>
                    </a:lnTo>
                    <a:lnTo>
                      <a:pt x="0" y="56"/>
                    </a:lnTo>
                    <a:lnTo>
                      <a:pt x="0" y="56"/>
                    </a:lnTo>
                    <a:lnTo>
                      <a:pt x="4" y="65"/>
                    </a:lnTo>
                    <a:lnTo>
                      <a:pt x="9" y="70"/>
                    </a:lnTo>
                    <a:lnTo>
                      <a:pt x="14" y="74"/>
                    </a:lnTo>
                    <a:lnTo>
                      <a:pt x="18" y="74"/>
                    </a:lnTo>
                    <a:lnTo>
                      <a:pt x="56" y="74"/>
                    </a:lnTo>
                    <a:lnTo>
                      <a:pt x="56" y="74"/>
                    </a:lnTo>
                    <a:lnTo>
                      <a:pt x="65" y="74"/>
                    </a:lnTo>
                    <a:lnTo>
                      <a:pt x="69" y="70"/>
                    </a:lnTo>
                    <a:lnTo>
                      <a:pt x="74" y="65"/>
                    </a:lnTo>
                    <a:lnTo>
                      <a:pt x="74" y="56"/>
                    </a:lnTo>
                    <a:lnTo>
                      <a:pt x="74" y="19"/>
                    </a:lnTo>
                    <a:lnTo>
                      <a:pt x="74" y="19"/>
                    </a:lnTo>
                    <a:lnTo>
                      <a:pt x="74" y="9"/>
                    </a:lnTo>
                    <a:lnTo>
                      <a:pt x="69" y="5"/>
                    </a:lnTo>
                    <a:lnTo>
                      <a:pt x="65" y="0"/>
                    </a:lnTo>
                    <a:lnTo>
                      <a:pt x="56" y="0"/>
                    </a:lnTo>
                    <a:lnTo>
                      <a:pt x="56"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sp>
            <p:nvSpPr>
              <p:cNvPr id="248" name="Freeform 247"/>
              <p:cNvSpPr>
                <a:spLocks noEditPoints="1"/>
              </p:cNvSpPr>
              <p:nvPr/>
            </p:nvSpPr>
            <p:spPr bwMode="auto">
              <a:xfrm>
                <a:off x="8145463" y="476250"/>
                <a:ext cx="1060450" cy="1179513"/>
              </a:xfrm>
              <a:custGeom>
                <a:avLst/>
                <a:gdLst>
                  <a:gd name="T0" fmla="*/ 556 w 668"/>
                  <a:gd name="T1" fmla="*/ 74 h 743"/>
                  <a:gd name="T2" fmla="*/ 547 w 668"/>
                  <a:gd name="T3" fmla="*/ 56 h 743"/>
                  <a:gd name="T4" fmla="*/ 371 w 668"/>
                  <a:gd name="T5" fmla="*/ 37 h 743"/>
                  <a:gd name="T6" fmla="*/ 366 w 668"/>
                  <a:gd name="T7" fmla="*/ 23 h 743"/>
                  <a:gd name="T8" fmla="*/ 334 w 668"/>
                  <a:gd name="T9" fmla="*/ 19 h 743"/>
                  <a:gd name="T10" fmla="*/ 329 w 668"/>
                  <a:gd name="T11" fmla="*/ 5 h 743"/>
                  <a:gd name="T12" fmla="*/ 241 w 668"/>
                  <a:gd name="T13" fmla="*/ 0 h 743"/>
                  <a:gd name="T14" fmla="*/ 232 w 668"/>
                  <a:gd name="T15" fmla="*/ 5 h 743"/>
                  <a:gd name="T16" fmla="*/ 204 w 668"/>
                  <a:gd name="T17" fmla="*/ 19 h 743"/>
                  <a:gd name="T18" fmla="*/ 195 w 668"/>
                  <a:gd name="T19" fmla="*/ 23 h 743"/>
                  <a:gd name="T20" fmla="*/ 185 w 668"/>
                  <a:gd name="T21" fmla="*/ 56 h 743"/>
                  <a:gd name="T22" fmla="*/ 14 w 668"/>
                  <a:gd name="T23" fmla="*/ 56 h 743"/>
                  <a:gd name="T24" fmla="*/ 0 w 668"/>
                  <a:gd name="T25" fmla="*/ 74 h 743"/>
                  <a:gd name="T26" fmla="*/ 4 w 668"/>
                  <a:gd name="T27" fmla="*/ 733 h 743"/>
                  <a:gd name="T28" fmla="*/ 18 w 668"/>
                  <a:gd name="T29" fmla="*/ 743 h 743"/>
                  <a:gd name="T30" fmla="*/ 538 w 668"/>
                  <a:gd name="T31" fmla="*/ 743 h 743"/>
                  <a:gd name="T32" fmla="*/ 556 w 668"/>
                  <a:gd name="T33" fmla="*/ 733 h 743"/>
                  <a:gd name="T34" fmla="*/ 556 w 668"/>
                  <a:gd name="T35" fmla="*/ 385 h 743"/>
                  <a:gd name="T36" fmla="*/ 603 w 668"/>
                  <a:gd name="T37" fmla="*/ 367 h 743"/>
                  <a:gd name="T38" fmla="*/ 649 w 668"/>
                  <a:gd name="T39" fmla="*/ 320 h 743"/>
                  <a:gd name="T40" fmla="*/ 668 w 668"/>
                  <a:gd name="T41" fmla="*/ 251 h 743"/>
                  <a:gd name="T42" fmla="*/ 659 w 668"/>
                  <a:gd name="T43" fmla="*/ 204 h 743"/>
                  <a:gd name="T44" fmla="*/ 621 w 668"/>
                  <a:gd name="T45" fmla="*/ 149 h 743"/>
                  <a:gd name="T46" fmla="*/ 556 w 668"/>
                  <a:gd name="T47" fmla="*/ 116 h 743"/>
                  <a:gd name="T48" fmla="*/ 529 w 668"/>
                  <a:gd name="T49" fmla="*/ 576 h 743"/>
                  <a:gd name="T50" fmla="*/ 413 w 668"/>
                  <a:gd name="T51" fmla="*/ 580 h 743"/>
                  <a:gd name="T52" fmla="*/ 389 w 668"/>
                  <a:gd name="T53" fmla="*/ 613 h 743"/>
                  <a:gd name="T54" fmla="*/ 55 w 668"/>
                  <a:gd name="T55" fmla="*/ 706 h 743"/>
                  <a:gd name="T56" fmla="*/ 41 w 668"/>
                  <a:gd name="T57" fmla="*/ 696 h 743"/>
                  <a:gd name="T58" fmla="*/ 37 w 668"/>
                  <a:gd name="T59" fmla="*/ 111 h 743"/>
                  <a:gd name="T60" fmla="*/ 51 w 668"/>
                  <a:gd name="T61" fmla="*/ 93 h 743"/>
                  <a:gd name="T62" fmla="*/ 185 w 668"/>
                  <a:gd name="T63" fmla="*/ 93 h 743"/>
                  <a:gd name="T64" fmla="*/ 199 w 668"/>
                  <a:gd name="T65" fmla="*/ 111 h 743"/>
                  <a:gd name="T66" fmla="*/ 352 w 668"/>
                  <a:gd name="T67" fmla="*/ 111 h 743"/>
                  <a:gd name="T68" fmla="*/ 371 w 668"/>
                  <a:gd name="T69" fmla="*/ 102 h 743"/>
                  <a:gd name="T70" fmla="*/ 510 w 668"/>
                  <a:gd name="T71" fmla="*/ 93 h 743"/>
                  <a:gd name="T72" fmla="*/ 524 w 668"/>
                  <a:gd name="T73" fmla="*/ 102 h 743"/>
                  <a:gd name="T74" fmla="*/ 501 w 668"/>
                  <a:gd name="T75" fmla="*/ 116 h 743"/>
                  <a:gd name="T76" fmla="*/ 427 w 668"/>
                  <a:gd name="T77" fmla="*/ 153 h 743"/>
                  <a:gd name="T78" fmla="*/ 389 w 668"/>
                  <a:gd name="T79" fmla="*/ 223 h 743"/>
                  <a:gd name="T80" fmla="*/ 389 w 668"/>
                  <a:gd name="T81" fmla="*/ 279 h 743"/>
                  <a:gd name="T82" fmla="*/ 427 w 668"/>
                  <a:gd name="T83" fmla="*/ 348 h 743"/>
                  <a:gd name="T84" fmla="*/ 501 w 668"/>
                  <a:gd name="T85" fmla="*/ 385 h 743"/>
                  <a:gd name="T86" fmla="*/ 408 w 668"/>
                  <a:gd name="T87" fmla="*/ 706 h 743"/>
                  <a:gd name="T88" fmla="*/ 413 w 668"/>
                  <a:gd name="T89" fmla="*/ 603 h 743"/>
                  <a:gd name="T90" fmla="*/ 427 w 668"/>
                  <a:gd name="T91" fmla="*/ 594 h 743"/>
                  <a:gd name="T92" fmla="*/ 408 w 668"/>
                  <a:gd name="T93" fmla="*/ 706 h 743"/>
                  <a:gd name="T94" fmla="*/ 306 w 668"/>
                  <a:gd name="T95" fmla="*/ 19 h 743"/>
                  <a:gd name="T96" fmla="*/ 315 w 668"/>
                  <a:gd name="T97" fmla="*/ 37 h 743"/>
                  <a:gd name="T98" fmla="*/ 246 w 668"/>
                  <a:gd name="T99" fmla="*/ 28 h 743"/>
                  <a:gd name="T100" fmla="*/ 259 w 668"/>
                  <a:gd name="T101" fmla="*/ 19 h 743"/>
                  <a:gd name="T102" fmla="*/ 529 w 668"/>
                  <a:gd name="T103" fmla="*/ 334 h 743"/>
                  <a:gd name="T104" fmla="*/ 464 w 668"/>
                  <a:gd name="T105" fmla="*/ 251 h 743"/>
                  <a:gd name="T106" fmla="*/ 556 w 668"/>
                  <a:gd name="T107" fmla="*/ 209 h 743"/>
                  <a:gd name="T108" fmla="*/ 556 w 668"/>
                  <a:gd name="T109" fmla="*/ 283 h 7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68" h="743">
                    <a:moveTo>
                      <a:pt x="556" y="116"/>
                    </a:moveTo>
                    <a:lnTo>
                      <a:pt x="556" y="74"/>
                    </a:lnTo>
                    <a:lnTo>
                      <a:pt x="556" y="74"/>
                    </a:lnTo>
                    <a:lnTo>
                      <a:pt x="556" y="65"/>
                    </a:lnTo>
                    <a:lnTo>
                      <a:pt x="552" y="60"/>
                    </a:lnTo>
                    <a:lnTo>
                      <a:pt x="547" y="56"/>
                    </a:lnTo>
                    <a:lnTo>
                      <a:pt x="538" y="56"/>
                    </a:lnTo>
                    <a:lnTo>
                      <a:pt x="371" y="56"/>
                    </a:lnTo>
                    <a:lnTo>
                      <a:pt x="371" y="37"/>
                    </a:lnTo>
                    <a:lnTo>
                      <a:pt x="371" y="37"/>
                    </a:lnTo>
                    <a:lnTo>
                      <a:pt x="371" y="28"/>
                    </a:lnTo>
                    <a:lnTo>
                      <a:pt x="366" y="23"/>
                    </a:lnTo>
                    <a:lnTo>
                      <a:pt x="362" y="19"/>
                    </a:lnTo>
                    <a:lnTo>
                      <a:pt x="352" y="19"/>
                    </a:lnTo>
                    <a:lnTo>
                      <a:pt x="334" y="19"/>
                    </a:lnTo>
                    <a:lnTo>
                      <a:pt x="334" y="19"/>
                    </a:lnTo>
                    <a:lnTo>
                      <a:pt x="334" y="9"/>
                    </a:lnTo>
                    <a:lnTo>
                      <a:pt x="329" y="5"/>
                    </a:lnTo>
                    <a:lnTo>
                      <a:pt x="324" y="0"/>
                    </a:lnTo>
                    <a:lnTo>
                      <a:pt x="315" y="0"/>
                    </a:lnTo>
                    <a:lnTo>
                      <a:pt x="241" y="0"/>
                    </a:lnTo>
                    <a:lnTo>
                      <a:pt x="241" y="0"/>
                    </a:lnTo>
                    <a:lnTo>
                      <a:pt x="236" y="0"/>
                    </a:lnTo>
                    <a:lnTo>
                      <a:pt x="232" y="5"/>
                    </a:lnTo>
                    <a:lnTo>
                      <a:pt x="227" y="9"/>
                    </a:lnTo>
                    <a:lnTo>
                      <a:pt x="222" y="19"/>
                    </a:lnTo>
                    <a:lnTo>
                      <a:pt x="204" y="19"/>
                    </a:lnTo>
                    <a:lnTo>
                      <a:pt x="204" y="19"/>
                    </a:lnTo>
                    <a:lnTo>
                      <a:pt x="199" y="19"/>
                    </a:lnTo>
                    <a:lnTo>
                      <a:pt x="195" y="23"/>
                    </a:lnTo>
                    <a:lnTo>
                      <a:pt x="190" y="28"/>
                    </a:lnTo>
                    <a:lnTo>
                      <a:pt x="185" y="37"/>
                    </a:lnTo>
                    <a:lnTo>
                      <a:pt x="185" y="56"/>
                    </a:lnTo>
                    <a:lnTo>
                      <a:pt x="18" y="56"/>
                    </a:lnTo>
                    <a:lnTo>
                      <a:pt x="18" y="56"/>
                    </a:lnTo>
                    <a:lnTo>
                      <a:pt x="14" y="56"/>
                    </a:lnTo>
                    <a:lnTo>
                      <a:pt x="9" y="60"/>
                    </a:lnTo>
                    <a:lnTo>
                      <a:pt x="4" y="65"/>
                    </a:lnTo>
                    <a:lnTo>
                      <a:pt x="0" y="74"/>
                    </a:lnTo>
                    <a:lnTo>
                      <a:pt x="0" y="724"/>
                    </a:lnTo>
                    <a:lnTo>
                      <a:pt x="0" y="724"/>
                    </a:lnTo>
                    <a:lnTo>
                      <a:pt x="4" y="733"/>
                    </a:lnTo>
                    <a:lnTo>
                      <a:pt x="9" y="738"/>
                    </a:lnTo>
                    <a:lnTo>
                      <a:pt x="14" y="743"/>
                    </a:lnTo>
                    <a:lnTo>
                      <a:pt x="18" y="743"/>
                    </a:lnTo>
                    <a:lnTo>
                      <a:pt x="389" y="743"/>
                    </a:lnTo>
                    <a:lnTo>
                      <a:pt x="538" y="743"/>
                    </a:lnTo>
                    <a:lnTo>
                      <a:pt x="538" y="743"/>
                    </a:lnTo>
                    <a:lnTo>
                      <a:pt x="547" y="743"/>
                    </a:lnTo>
                    <a:lnTo>
                      <a:pt x="552" y="738"/>
                    </a:lnTo>
                    <a:lnTo>
                      <a:pt x="556" y="733"/>
                    </a:lnTo>
                    <a:lnTo>
                      <a:pt x="556" y="724"/>
                    </a:lnTo>
                    <a:lnTo>
                      <a:pt x="556" y="576"/>
                    </a:lnTo>
                    <a:lnTo>
                      <a:pt x="556" y="385"/>
                    </a:lnTo>
                    <a:lnTo>
                      <a:pt x="556" y="385"/>
                    </a:lnTo>
                    <a:lnTo>
                      <a:pt x="580" y="381"/>
                    </a:lnTo>
                    <a:lnTo>
                      <a:pt x="603" y="367"/>
                    </a:lnTo>
                    <a:lnTo>
                      <a:pt x="621" y="353"/>
                    </a:lnTo>
                    <a:lnTo>
                      <a:pt x="635" y="339"/>
                    </a:lnTo>
                    <a:lnTo>
                      <a:pt x="649" y="320"/>
                    </a:lnTo>
                    <a:lnTo>
                      <a:pt x="659" y="297"/>
                    </a:lnTo>
                    <a:lnTo>
                      <a:pt x="663" y="274"/>
                    </a:lnTo>
                    <a:lnTo>
                      <a:pt x="668" y="251"/>
                    </a:lnTo>
                    <a:lnTo>
                      <a:pt x="668" y="251"/>
                    </a:lnTo>
                    <a:lnTo>
                      <a:pt x="663" y="227"/>
                    </a:lnTo>
                    <a:lnTo>
                      <a:pt x="659" y="204"/>
                    </a:lnTo>
                    <a:lnTo>
                      <a:pt x="649" y="181"/>
                    </a:lnTo>
                    <a:lnTo>
                      <a:pt x="635" y="162"/>
                    </a:lnTo>
                    <a:lnTo>
                      <a:pt x="621" y="149"/>
                    </a:lnTo>
                    <a:lnTo>
                      <a:pt x="603" y="135"/>
                    </a:lnTo>
                    <a:lnTo>
                      <a:pt x="580" y="121"/>
                    </a:lnTo>
                    <a:lnTo>
                      <a:pt x="556" y="116"/>
                    </a:lnTo>
                    <a:lnTo>
                      <a:pt x="556" y="116"/>
                    </a:lnTo>
                    <a:close/>
                    <a:moveTo>
                      <a:pt x="529" y="390"/>
                    </a:moveTo>
                    <a:lnTo>
                      <a:pt x="529" y="576"/>
                    </a:lnTo>
                    <a:lnTo>
                      <a:pt x="427" y="576"/>
                    </a:lnTo>
                    <a:lnTo>
                      <a:pt x="427" y="576"/>
                    </a:lnTo>
                    <a:lnTo>
                      <a:pt x="413" y="580"/>
                    </a:lnTo>
                    <a:lnTo>
                      <a:pt x="403" y="585"/>
                    </a:lnTo>
                    <a:lnTo>
                      <a:pt x="394" y="599"/>
                    </a:lnTo>
                    <a:lnTo>
                      <a:pt x="389" y="613"/>
                    </a:lnTo>
                    <a:lnTo>
                      <a:pt x="389" y="706"/>
                    </a:lnTo>
                    <a:lnTo>
                      <a:pt x="55" y="706"/>
                    </a:lnTo>
                    <a:lnTo>
                      <a:pt x="55" y="706"/>
                    </a:lnTo>
                    <a:lnTo>
                      <a:pt x="51" y="706"/>
                    </a:lnTo>
                    <a:lnTo>
                      <a:pt x="46" y="701"/>
                    </a:lnTo>
                    <a:lnTo>
                      <a:pt x="41" y="696"/>
                    </a:lnTo>
                    <a:lnTo>
                      <a:pt x="37" y="687"/>
                    </a:lnTo>
                    <a:lnTo>
                      <a:pt x="37" y="111"/>
                    </a:lnTo>
                    <a:lnTo>
                      <a:pt x="37" y="111"/>
                    </a:lnTo>
                    <a:lnTo>
                      <a:pt x="41" y="102"/>
                    </a:lnTo>
                    <a:lnTo>
                      <a:pt x="46" y="97"/>
                    </a:lnTo>
                    <a:lnTo>
                      <a:pt x="51" y="93"/>
                    </a:lnTo>
                    <a:lnTo>
                      <a:pt x="55" y="93"/>
                    </a:lnTo>
                    <a:lnTo>
                      <a:pt x="185" y="93"/>
                    </a:lnTo>
                    <a:lnTo>
                      <a:pt x="185" y="93"/>
                    </a:lnTo>
                    <a:lnTo>
                      <a:pt x="190" y="102"/>
                    </a:lnTo>
                    <a:lnTo>
                      <a:pt x="195" y="107"/>
                    </a:lnTo>
                    <a:lnTo>
                      <a:pt x="199" y="111"/>
                    </a:lnTo>
                    <a:lnTo>
                      <a:pt x="204" y="111"/>
                    </a:lnTo>
                    <a:lnTo>
                      <a:pt x="352" y="111"/>
                    </a:lnTo>
                    <a:lnTo>
                      <a:pt x="352" y="111"/>
                    </a:lnTo>
                    <a:lnTo>
                      <a:pt x="362" y="111"/>
                    </a:lnTo>
                    <a:lnTo>
                      <a:pt x="366" y="107"/>
                    </a:lnTo>
                    <a:lnTo>
                      <a:pt x="371" y="102"/>
                    </a:lnTo>
                    <a:lnTo>
                      <a:pt x="371" y="93"/>
                    </a:lnTo>
                    <a:lnTo>
                      <a:pt x="510" y="93"/>
                    </a:lnTo>
                    <a:lnTo>
                      <a:pt x="510" y="93"/>
                    </a:lnTo>
                    <a:lnTo>
                      <a:pt x="515" y="93"/>
                    </a:lnTo>
                    <a:lnTo>
                      <a:pt x="519" y="97"/>
                    </a:lnTo>
                    <a:lnTo>
                      <a:pt x="524" y="102"/>
                    </a:lnTo>
                    <a:lnTo>
                      <a:pt x="529" y="111"/>
                    </a:lnTo>
                    <a:lnTo>
                      <a:pt x="529" y="111"/>
                    </a:lnTo>
                    <a:lnTo>
                      <a:pt x="501" y="116"/>
                    </a:lnTo>
                    <a:lnTo>
                      <a:pt x="473" y="121"/>
                    </a:lnTo>
                    <a:lnTo>
                      <a:pt x="450" y="135"/>
                    </a:lnTo>
                    <a:lnTo>
                      <a:pt x="427" y="153"/>
                    </a:lnTo>
                    <a:lnTo>
                      <a:pt x="413" y="172"/>
                    </a:lnTo>
                    <a:lnTo>
                      <a:pt x="399" y="195"/>
                    </a:lnTo>
                    <a:lnTo>
                      <a:pt x="389" y="223"/>
                    </a:lnTo>
                    <a:lnTo>
                      <a:pt x="389" y="251"/>
                    </a:lnTo>
                    <a:lnTo>
                      <a:pt x="389" y="251"/>
                    </a:lnTo>
                    <a:lnTo>
                      <a:pt x="389" y="279"/>
                    </a:lnTo>
                    <a:lnTo>
                      <a:pt x="399" y="306"/>
                    </a:lnTo>
                    <a:lnTo>
                      <a:pt x="413" y="330"/>
                    </a:lnTo>
                    <a:lnTo>
                      <a:pt x="427" y="348"/>
                    </a:lnTo>
                    <a:lnTo>
                      <a:pt x="450" y="367"/>
                    </a:lnTo>
                    <a:lnTo>
                      <a:pt x="473" y="381"/>
                    </a:lnTo>
                    <a:lnTo>
                      <a:pt x="501" y="385"/>
                    </a:lnTo>
                    <a:lnTo>
                      <a:pt x="529" y="390"/>
                    </a:lnTo>
                    <a:lnTo>
                      <a:pt x="529" y="390"/>
                    </a:lnTo>
                    <a:close/>
                    <a:moveTo>
                      <a:pt x="408" y="706"/>
                    </a:moveTo>
                    <a:lnTo>
                      <a:pt x="408" y="613"/>
                    </a:lnTo>
                    <a:lnTo>
                      <a:pt x="408" y="613"/>
                    </a:lnTo>
                    <a:lnTo>
                      <a:pt x="413" y="603"/>
                    </a:lnTo>
                    <a:lnTo>
                      <a:pt x="417" y="599"/>
                    </a:lnTo>
                    <a:lnTo>
                      <a:pt x="422" y="594"/>
                    </a:lnTo>
                    <a:lnTo>
                      <a:pt x="427" y="594"/>
                    </a:lnTo>
                    <a:lnTo>
                      <a:pt x="515" y="594"/>
                    </a:lnTo>
                    <a:lnTo>
                      <a:pt x="524" y="594"/>
                    </a:lnTo>
                    <a:lnTo>
                      <a:pt x="408" y="706"/>
                    </a:lnTo>
                    <a:close/>
                    <a:moveTo>
                      <a:pt x="297" y="19"/>
                    </a:moveTo>
                    <a:lnTo>
                      <a:pt x="297" y="19"/>
                    </a:lnTo>
                    <a:lnTo>
                      <a:pt x="306" y="19"/>
                    </a:lnTo>
                    <a:lnTo>
                      <a:pt x="311" y="23"/>
                    </a:lnTo>
                    <a:lnTo>
                      <a:pt x="315" y="28"/>
                    </a:lnTo>
                    <a:lnTo>
                      <a:pt x="315" y="37"/>
                    </a:lnTo>
                    <a:lnTo>
                      <a:pt x="241" y="37"/>
                    </a:lnTo>
                    <a:lnTo>
                      <a:pt x="241" y="37"/>
                    </a:lnTo>
                    <a:lnTo>
                      <a:pt x="246" y="28"/>
                    </a:lnTo>
                    <a:lnTo>
                      <a:pt x="250" y="23"/>
                    </a:lnTo>
                    <a:lnTo>
                      <a:pt x="255" y="19"/>
                    </a:lnTo>
                    <a:lnTo>
                      <a:pt x="259" y="19"/>
                    </a:lnTo>
                    <a:lnTo>
                      <a:pt x="297" y="19"/>
                    </a:lnTo>
                    <a:close/>
                    <a:moveTo>
                      <a:pt x="556" y="283"/>
                    </a:moveTo>
                    <a:lnTo>
                      <a:pt x="529" y="334"/>
                    </a:lnTo>
                    <a:lnTo>
                      <a:pt x="515" y="353"/>
                    </a:lnTo>
                    <a:lnTo>
                      <a:pt x="440" y="279"/>
                    </a:lnTo>
                    <a:lnTo>
                      <a:pt x="464" y="251"/>
                    </a:lnTo>
                    <a:lnTo>
                      <a:pt x="505" y="297"/>
                    </a:lnTo>
                    <a:lnTo>
                      <a:pt x="529" y="265"/>
                    </a:lnTo>
                    <a:lnTo>
                      <a:pt x="556" y="209"/>
                    </a:lnTo>
                    <a:lnTo>
                      <a:pt x="584" y="167"/>
                    </a:lnTo>
                    <a:lnTo>
                      <a:pt x="617" y="186"/>
                    </a:lnTo>
                    <a:lnTo>
                      <a:pt x="556" y="28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a:p>
            </p:txBody>
          </p:sp>
        </p:grpSp>
      </p:grpSp>
      <p:grpSp>
        <p:nvGrpSpPr>
          <p:cNvPr id="32" name="Group 31"/>
          <p:cNvGrpSpPr/>
          <p:nvPr/>
        </p:nvGrpSpPr>
        <p:grpSpPr>
          <a:xfrm>
            <a:off x="7663129" y="3646758"/>
            <a:ext cx="885559" cy="364989"/>
            <a:chOff x="7021694" y="3656029"/>
            <a:chExt cx="884056" cy="364989"/>
          </a:xfrm>
        </p:grpSpPr>
        <p:sp>
          <p:nvSpPr>
            <p:cNvPr id="255" name="Rectangle 254"/>
            <p:cNvSpPr/>
            <p:nvPr/>
          </p:nvSpPr>
          <p:spPr>
            <a:xfrm>
              <a:off x="7021694" y="3656029"/>
              <a:ext cx="884056"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Data</a:t>
              </a:r>
            </a:p>
          </p:txBody>
        </p:sp>
        <p:grpSp>
          <p:nvGrpSpPr>
            <p:cNvPr id="249" name="Group 248">
              <a:extLst>
                <a:ext uri="{FF2B5EF4-FFF2-40B4-BE49-F238E27FC236}">
                  <a16:creationId xmlns:a16="http://schemas.microsoft.com/office/drawing/2014/main" xmlns="" id="{B4AA0D59-FC42-459E-911B-028AC405A02E}"/>
                </a:ext>
              </a:extLst>
            </p:cNvPr>
            <p:cNvGrpSpPr>
              <a:grpSpLocks noChangeAspect="1"/>
            </p:cNvGrpSpPr>
            <p:nvPr/>
          </p:nvGrpSpPr>
          <p:grpSpPr>
            <a:xfrm>
              <a:off x="7074218" y="3724810"/>
              <a:ext cx="199209" cy="226837"/>
              <a:chOff x="469356" y="3434398"/>
              <a:chExt cx="217488" cy="247650"/>
            </a:xfrm>
            <a:solidFill>
              <a:schemeClr val="bg1"/>
            </a:solidFill>
          </p:grpSpPr>
          <p:sp>
            <p:nvSpPr>
              <p:cNvPr id="250" name="Freeform 24">
                <a:extLst>
                  <a:ext uri="{FF2B5EF4-FFF2-40B4-BE49-F238E27FC236}">
                    <a16:creationId xmlns:a16="http://schemas.microsoft.com/office/drawing/2014/main" xmlns="" id="{CC6B765C-4057-4419-8ABF-3001F69EA6EC}"/>
                  </a:ext>
                </a:extLst>
              </p:cNvPr>
              <p:cNvSpPr>
                <a:spLocks/>
              </p:cNvSpPr>
              <p:nvPr/>
            </p:nvSpPr>
            <p:spPr bwMode="auto">
              <a:xfrm>
                <a:off x="469356" y="3599498"/>
                <a:ext cx="217488" cy="82550"/>
              </a:xfrm>
              <a:custGeom>
                <a:avLst/>
                <a:gdLst/>
                <a:ahLst/>
                <a:cxnLst>
                  <a:cxn ang="0">
                    <a:pos x="29" y="11"/>
                  </a:cxn>
                  <a:cxn ang="0">
                    <a:pos x="0" y="0"/>
                  </a:cxn>
                  <a:cxn ang="0">
                    <a:pos x="0" y="2"/>
                  </a:cxn>
                  <a:cxn ang="0">
                    <a:pos x="0" y="9"/>
                  </a:cxn>
                  <a:cxn ang="0">
                    <a:pos x="29" y="22"/>
                  </a:cxn>
                  <a:cxn ang="0">
                    <a:pos x="58" y="9"/>
                  </a:cxn>
                  <a:cxn ang="0">
                    <a:pos x="58" y="2"/>
                  </a:cxn>
                  <a:cxn ang="0">
                    <a:pos x="58" y="0"/>
                  </a:cxn>
                  <a:cxn ang="0">
                    <a:pos x="29" y="11"/>
                  </a:cxn>
                </a:cxnLst>
                <a:rect l="0" t="0" r="r" b="b"/>
                <a:pathLst>
                  <a:path w="58" h="22">
                    <a:moveTo>
                      <a:pt x="29" y="11"/>
                    </a:moveTo>
                    <a:cubicBezTo>
                      <a:pt x="13" y="11"/>
                      <a:pt x="2" y="6"/>
                      <a:pt x="0" y="0"/>
                    </a:cubicBezTo>
                    <a:cubicBezTo>
                      <a:pt x="0" y="1"/>
                      <a:pt x="0" y="1"/>
                      <a:pt x="0" y="2"/>
                    </a:cubicBezTo>
                    <a:cubicBezTo>
                      <a:pt x="0" y="2"/>
                      <a:pt x="0" y="9"/>
                      <a:pt x="0" y="9"/>
                    </a:cubicBezTo>
                    <a:cubicBezTo>
                      <a:pt x="0" y="16"/>
                      <a:pt x="12" y="22"/>
                      <a:pt x="29" y="22"/>
                    </a:cubicBezTo>
                    <a:cubicBezTo>
                      <a:pt x="46" y="22"/>
                      <a:pt x="58" y="16"/>
                      <a:pt x="58" y="9"/>
                    </a:cubicBezTo>
                    <a:cubicBezTo>
                      <a:pt x="58" y="9"/>
                      <a:pt x="58" y="2"/>
                      <a:pt x="58" y="2"/>
                    </a:cubicBezTo>
                    <a:cubicBezTo>
                      <a:pt x="58" y="1"/>
                      <a:pt x="58" y="1"/>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1" name="Freeform 25">
                <a:extLst>
                  <a:ext uri="{FF2B5EF4-FFF2-40B4-BE49-F238E27FC236}">
                    <a16:creationId xmlns:a16="http://schemas.microsoft.com/office/drawing/2014/main" xmlns="" id="{A0E7F074-A5E4-49DD-A0C0-B93E6CE4C92A}"/>
                  </a:ext>
                </a:extLst>
              </p:cNvPr>
              <p:cNvSpPr>
                <a:spLocks/>
              </p:cNvSpPr>
              <p:nvPr/>
            </p:nvSpPr>
            <p:spPr bwMode="auto">
              <a:xfrm>
                <a:off x="469356" y="3539173"/>
                <a:ext cx="217488" cy="77787"/>
              </a:xfrm>
              <a:custGeom>
                <a:avLst/>
                <a:gdLst/>
                <a:ahLst/>
                <a:cxnLst>
                  <a:cxn ang="0">
                    <a:pos x="29" y="11"/>
                  </a:cxn>
                  <a:cxn ang="0">
                    <a:pos x="0" y="0"/>
                  </a:cxn>
                  <a:cxn ang="0">
                    <a:pos x="0" y="1"/>
                  </a:cxn>
                  <a:cxn ang="0">
                    <a:pos x="0" y="9"/>
                  </a:cxn>
                  <a:cxn ang="0">
                    <a:pos x="29" y="21"/>
                  </a:cxn>
                  <a:cxn ang="0">
                    <a:pos x="58" y="9"/>
                  </a:cxn>
                  <a:cxn ang="0">
                    <a:pos x="58" y="1"/>
                  </a:cxn>
                  <a:cxn ang="0">
                    <a:pos x="58" y="0"/>
                  </a:cxn>
                  <a:cxn ang="0">
                    <a:pos x="29" y="11"/>
                  </a:cxn>
                </a:cxnLst>
                <a:rect l="0" t="0" r="r" b="b"/>
                <a:pathLst>
                  <a:path w="58" h="21">
                    <a:moveTo>
                      <a:pt x="29" y="11"/>
                    </a:moveTo>
                    <a:cubicBezTo>
                      <a:pt x="13" y="11"/>
                      <a:pt x="2" y="6"/>
                      <a:pt x="0" y="0"/>
                    </a:cubicBezTo>
                    <a:cubicBezTo>
                      <a:pt x="0" y="0"/>
                      <a:pt x="0" y="1"/>
                      <a:pt x="0" y="1"/>
                    </a:cubicBezTo>
                    <a:cubicBezTo>
                      <a:pt x="0" y="2"/>
                      <a:pt x="0" y="8"/>
                      <a:pt x="0" y="9"/>
                    </a:cubicBezTo>
                    <a:cubicBezTo>
                      <a:pt x="0" y="16"/>
                      <a:pt x="12" y="21"/>
                      <a:pt x="29" y="21"/>
                    </a:cubicBezTo>
                    <a:cubicBezTo>
                      <a:pt x="46" y="21"/>
                      <a:pt x="58" y="16"/>
                      <a:pt x="58" y="9"/>
                    </a:cubicBezTo>
                    <a:cubicBezTo>
                      <a:pt x="58" y="8"/>
                      <a:pt x="58" y="2"/>
                      <a:pt x="58" y="1"/>
                    </a:cubicBezTo>
                    <a:cubicBezTo>
                      <a:pt x="58" y="1"/>
                      <a:pt x="58" y="0"/>
                      <a:pt x="58" y="0"/>
                    </a:cubicBezTo>
                    <a:cubicBezTo>
                      <a:pt x="56" y="6"/>
                      <a:pt x="45" y="11"/>
                      <a:pt x="29" y="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2" name="Freeform 26">
                <a:extLst>
                  <a:ext uri="{FF2B5EF4-FFF2-40B4-BE49-F238E27FC236}">
                    <a16:creationId xmlns:a16="http://schemas.microsoft.com/office/drawing/2014/main" xmlns="" id="{B0B7CB5C-6C0A-4171-83A3-E354DBDB7986}"/>
                  </a:ext>
                </a:extLst>
              </p:cNvPr>
              <p:cNvSpPr>
                <a:spLocks/>
              </p:cNvSpPr>
              <p:nvPr/>
            </p:nvSpPr>
            <p:spPr bwMode="auto">
              <a:xfrm>
                <a:off x="469356" y="3434398"/>
                <a:ext cx="217488" cy="123825"/>
              </a:xfrm>
              <a:custGeom>
                <a:avLst/>
                <a:gdLst/>
                <a:ahLst/>
                <a:cxnLst>
                  <a:cxn ang="0">
                    <a:pos x="29" y="0"/>
                  </a:cxn>
                  <a:cxn ang="0">
                    <a:pos x="0" y="13"/>
                  </a:cxn>
                  <a:cxn ang="0">
                    <a:pos x="0" y="20"/>
                  </a:cxn>
                  <a:cxn ang="0">
                    <a:pos x="29" y="33"/>
                  </a:cxn>
                  <a:cxn ang="0">
                    <a:pos x="58" y="20"/>
                  </a:cxn>
                  <a:cxn ang="0">
                    <a:pos x="58" y="13"/>
                  </a:cxn>
                  <a:cxn ang="0">
                    <a:pos x="29" y="0"/>
                  </a:cxn>
                </a:cxnLst>
                <a:rect l="0" t="0" r="r" b="b"/>
                <a:pathLst>
                  <a:path w="58" h="33">
                    <a:moveTo>
                      <a:pt x="29" y="0"/>
                    </a:moveTo>
                    <a:cubicBezTo>
                      <a:pt x="12" y="0"/>
                      <a:pt x="0" y="6"/>
                      <a:pt x="0" y="13"/>
                    </a:cubicBezTo>
                    <a:cubicBezTo>
                      <a:pt x="0" y="13"/>
                      <a:pt x="0" y="20"/>
                      <a:pt x="0" y="20"/>
                    </a:cubicBezTo>
                    <a:cubicBezTo>
                      <a:pt x="0" y="27"/>
                      <a:pt x="12" y="33"/>
                      <a:pt x="29" y="33"/>
                    </a:cubicBezTo>
                    <a:cubicBezTo>
                      <a:pt x="46" y="33"/>
                      <a:pt x="58" y="27"/>
                      <a:pt x="58" y="20"/>
                    </a:cubicBezTo>
                    <a:cubicBezTo>
                      <a:pt x="58" y="20"/>
                      <a:pt x="58" y="13"/>
                      <a:pt x="58" y="13"/>
                    </a:cubicBezTo>
                    <a:cubicBezTo>
                      <a:pt x="58" y="6"/>
                      <a:pt x="46" y="0"/>
                      <a:pt x="2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sp>
        <p:nvSpPr>
          <p:cNvPr id="256" name="Right Arrow 255"/>
          <p:cNvSpPr/>
          <p:nvPr/>
        </p:nvSpPr>
        <p:spPr>
          <a:xfrm>
            <a:off x="7007694" y="3601599"/>
            <a:ext cx="703697" cy="418026"/>
          </a:xfrm>
          <a:prstGeom prst="rightArrow">
            <a:avLst>
              <a:gd name="adj1" fmla="val 50000"/>
              <a:gd name="adj2" fmla="val 48825"/>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67" name="Rectangle 266"/>
          <p:cNvSpPr/>
          <p:nvPr/>
        </p:nvSpPr>
        <p:spPr>
          <a:xfrm>
            <a:off x="6572249" y="4229918"/>
            <a:ext cx="1863725" cy="207756"/>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Network Segmentation</a:t>
            </a:r>
          </a:p>
        </p:txBody>
      </p:sp>
      <p:grpSp>
        <p:nvGrpSpPr>
          <p:cNvPr id="257" name="Group 256">
            <a:extLst>
              <a:ext uri="{FF2B5EF4-FFF2-40B4-BE49-F238E27FC236}">
                <a16:creationId xmlns:a16="http://schemas.microsoft.com/office/drawing/2014/main" xmlns="" id="{8215684A-DD61-49EB-A0E1-048A5C572AC6}"/>
              </a:ext>
            </a:extLst>
          </p:cNvPr>
          <p:cNvGrpSpPr>
            <a:grpSpLocks noChangeAspect="1"/>
          </p:cNvGrpSpPr>
          <p:nvPr/>
        </p:nvGrpSpPr>
        <p:grpSpPr bwMode="auto">
          <a:xfrm>
            <a:off x="6612793" y="4238770"/>
            <a:ext cx="166370" cy="173620"/>
            <a:chOff x="4037" y="2275"/>
            <a:chExt cx="1721" cy="1796"/>
          </a:xfrm>
          <a:solidFill>
            <a:schemeClr val="bg1"/>
          </a:solidFill>
        </p:grpSpPr>
        <p:sp>
          <p:nvSpPr>
            <p:cNvPr id="258" name="Freeform 46">
              <a:extLst>
                <a:ext uri="{FF2B5EF4-FFF2-40B4-BE49-F238E27FC236}">
                  <a16:creationId xmlns:a16="http://schemas.microsoft.com/office/drawing/2014/main" xmlns="" id="{35105D10-B472-4EAF-8420-DF04923299DB}"/>
                </a:ext>
              </a:extLst>
            </p:cNvPr>
            <p:cNvSpPr>
              <a:spLocks noEditPoints="1"/>
            </p:cNvSpPr>
            <p:nvPr/>
          </p:nvSpPr>
          <p:spPr bwMode="auto">
            <a:xfrm>
              <a:off x="4719" y="3685"/>
              <a:ext cx="357" cy="386"/>
            </a:xfrm>
            <a:custGeom>
              <a:avLst/>
              <a:gdLst/>
              <a:ahLst/>
              <a:cxnLst>
                <a:cxn ang="0">
                  <a:pos x="96" y="79"/>
                </a:cxn>
                <a:cxn ang="0">
                  <a:pos x="105" y="86"/>
                </a:cxn>
                <a:cxn ang="0">
                  <a:pos x="137" y="100"/>
                </a:cxn>
                <a:cxn ang="0">
                  <a:pos x="153" y="155"/>
                </a:cxn>
                <a:cxn ang="0">
                  <a:pos x="153" y="165"/>
                </a:cxn>
                <a:cxn ang="0">
                  <a:pos x="0" y="165"/>
                </a:cxn>
                <a:cxn ang="0">
                  <a:pos x="0" y="155"/>
                </a:cxn>
                <a:cxn ang="0">
                  <a:pos x="16" y="100"/>
                </a:cxn>
                <a:cxn ang="0">
                  <a:pos x="48" y="86"/>
                </a:cxn>
                <a:cxn ang="0">
                  <a:pos x="58" y="79"/>
                </a:cxn>
                <a:cxn ang="0">
                  <a:pos x="49" y="63"/>
                </a:cxn>
                <a:cxn ang="0">
                  <a:pos x="47" y="62"/>
                </a:cxn>
                <a:cxn ang="0">
                  <a:pos x="43" y="38"/>
                </a:cxn>
                <a:cxn ang="0">
                  <a:pos x="44" y="37"/>
                </a:cxn>
                <a:cxn ang="0">
                  <a:pos x="44" y="29"/>
                </a:cxn>
                <a:cxn ang="0">
                  <a:pos x="46" y="19"/>
                </a:cxn>
                <a:cxn ang="0">
                  <a:pos x="56" y="7"/>
                </a:cxn>
                <a:cxn ang="0">
                  <a:pos x="75" y="0"/>
                </a:cxn>
                <a:cxn ang="0">
                  <a:pos x="78" y="0"/>
                </a:cxn>
                <a:cxn ang="0">
                  <a:pos x="97" y="7"/>
                </a:cxn>
                <a:cxn ang="0">
                  <a:pos x="107" y="19"/>
                </a:cxn>
                <a:cxn ang="0">
                  <a:pos x="109" y="29"/>
                </a:cxn>
                <a:cxn ang="0">
                  <a:pos x="109" y="37"/>
                </a:cxn>
                <a:cxn ang="0">
                  <a:pos x="110" y="38"/>
                </a:cxn>
                <a:cxn ang="0">
                  <a:pos x="106" y="62"/>
                </a:cxn>
                <a:cxn ang="0">
                  <a:pos x="104" y="63"/>
                </a:cxn>
                <a:cxn ang="0">
                  <a:pos x="96" y="79"/>
                </a:cxn>
                <a:cxn ang="0">
                  <a:pos x="62" y="83"/>
                </a:cxn>
                <a:cxn ang="0">
                  <a:pos x="54" y="89"/>
                </a:cxn>
                <a:cxn ang="0">
                  <a:pos x="69" y="122"/>
                </a:cxn>
                <a:cxn ang="0">
                  <a:pos x="71" y="106"/>
                </a:cxn>
                <a:cxn ang="0">
                  <a:pos x="71" y="104"/>
                </a:cxn>
                <a:cxn ang="0">
                  <a:pos x="69" y="100"/>
                </a:cxn>
                <a:cxn ang="0">
                  <a:pos x="70" y="91"/>
                </a:cxn>
                <a:cxn ang="0">
                  <a:pos x="77" y="92"/>
                </a:cxn>
                <a:cxn ang="0">
                  <a:pos x="83" y="91"/>
                </a:cxn>
                <a:cxn ang="0">
                  <a:pos x="84" y="100"/>
                </a:cxn>
                <a:cxn ang="0">
                  <a:pos x="82" y="104"/>
                </a:cxn>
                <a:cxn ang="0">
                  <a:pos x="82" y="106"/>
                </a:cxn>
                <a:cxn ang="0">
                  <a:pos x="84" y="123"/>
                </a:cxn>
                <a:cxn ang="0">
                  <a:pos x="99" y="89"/>
                </a:cxn>
                <a:cxn ang="0">
                  <a:pos x="91" y="83"/>
                </a:cxn>
                <a:cxn ang="0">
                  <a:pos x="83" y="88"/>
                </a:cxn>
                <a:cxn ang="0">
                  <a:pos x="70" y="88"/>
                </a:cxn>
                <a:cxn ang="0">
                  <a:pos x="62" y="83"/>
                </a:cxn>
              </a:cxnLst>
              <a:rect l="0" t="0" r="r" b="b"/>
              <a:pathLst>
                <a:path w="153" h="165">
                  <a:moveTo>
                    <a:pt x="96" y="79"/>
                  </a:moveTo>
                  <a:cubicBezTo>
                    <a:pt x="98" y="82"/>
                    <a:pt x="102" y="85"/>
                    <a:pt x="105" y="86"/>
                  </a:cubicBezTo>
                  <a:cubicBezTo>
                    <a:pt x="137" y="100"/>
                    <a:pt x="137" y="100"/>
                    <a:pt x="137" y="100"/>
                  </a:cubicBezTo>
                  <a:cubicBezTo>
                    <a:pt x="152" y="105"/>
                    <a:pt x="153" y="142"/>
                    <a:pt x="153" y="155"/>
                  </a:cubicBezTo>
                  <a:cubicBezTo>
                    <a:pt x="153" y="165"/>
                    <a:pt x="153" y="165"/>
                    <a:pt x="153" y="165"/>
                  </a:cubicBezTo>
                  <a:cubicBezTo>
                    <a:pt x="0" y="165"/>
                    <a:pt x="0" y="165"/>
                    <a:pt x="0" y="165"/>
                  </a:cubicBezTo>
                  <a:cubicBezTo>
                    <a:pt x="0" y="155"/>
                    <a:pt x="0" y="155"/>
                    <a:pt x="0" y="155"/>
                  </a:cubicBezTo>
                  <a:cubicBezTo>
                    <a:pt x="0" y="142"/>
                    <a:pt x="1" y="105"/>
                    <a:pt x="16" y="100"/>
                  </a:cubicBezTo>
                  <a:cubicBezTo>
                    <a:pt x="48" y="86"/>
                    <a:pt x="48" y="86"/>
                    <a:pt x="48" y="86"/>
                  </a:cubicBezTo>
                  <a:cubicBezTo>
                    <a:pt x="51" y="85"/>
                    <a:pt x="56" y="82"/>
                    <a:pt x="58" y="79"/>
                  </a:cubicBezTo>
                  <a:cubicBezTo>
                    <a:pt x="54" y="74"/>
                    <a:pt x="50" y="68"/>
                    <a:pt x="49" y="63"/>
                  </a:cubicBezTo>
                  <a:cubicBezTo>
                    <a:pt x="47" y="62"/>
                    <a:pt x="47" y="62"/>
                    <a:pt x="47" y="62"/>
                  </a:cubicBezTo>
                  <a:cubicBezTo>
                    <a:pt x="44" y="53"/>
                    <a:pt x="43" y="47"/>
                    <a:pt x="43" y="38"/>
                  </a:cubicBezTo>
                  <a:cubicBezTo>
                    <a:pt x="44" y="37"/>
                    <a:pt x="44" y="37"/>
                    <a:pt x="44" y="37"/>
                  </a:cubicBezTo>
                  <a:cubicBezTo>
                    <a:pt x="44" y="34"/>
                    <a:pt x="44" y="32"/>
                    <a:pt x="44" y="29"/>
                  </a:cubicBezTo>
                  <a:cubicBezTo>
                    <a:pt x="45" y="26"/>
                    <a:pt x="45" y="22"/>
                    <a:pt x="46" y="19"/>
                  </a:cubicBezTo>
                  <a:cubicBezTo>
                    <a:pt x="48" y="14"/>
                    <a:pt x="52" y="10"/>
                    <a:pt x="56" y="7"/>
                  </a:cubicBezTo>
                  <a:cubicBezTo>
                    <a:pt x="62" y="3"/>
                    <a:pt x="68" y="0"/>
                    <a:pt x="75" y="0"/>
                  </a:cubicBezTo>
                  <a:cubicBezTo>
                    <a:pt x="78" y="0"/>
                    <a:pt x="78" y="0"/>
                    <a:pt x="78" y="0"/>
                  </a:cubicBezTo>
                  <a:cubicBezTo>
                    <a:pt x="85" y="0"/>
                    <a:pt x="92" y="3"/>
                    <a:pt x="97" y="7"/>
                  </a:cubicBezTo>
                  <a:cubicBezTo>
                    <a:pt x="101" y="10"/>
                    <a:pt x="105" y="14"/>
                    <a:pt x="107" y="19"/>
                  </a:cubicBezTo>
                  <a:cubicBezTo>
                    <a:pt x="108" y="22"/>
                    <a:pt x="109" y="26"/>
                    <a:pt x="109" y="29"/>
                  </a:cubicBezTo>
                  <a:cubicBezTo>
                    <a:pt x="109" y="32"/>
                    <a:pt x="109" y="34"/>
                    <a:pt x="109" y="37"/>
                  </a:cubicBezTo>
                  <a:cubicBezTo>
                    <a:pt x="110" y="38"/>
                    <a:pt x="110" y="38"/>
                    <a:pt x="110" y="38"/>
                  </a:cubicBezTo>
                  <a:cubicBezTo>
                    <a:pt x="111" y="47"/>
                    <a:pt x="109" y="53"/>
                    <a:pt x="106" y="62"/>
                  </a:cubicBezTo>
                  <a:cubicBezTo>
                    <a:pt x="104" y="63"/>
                    <a:pt x="104" y="63"/>
                    <a:pt x="104" y="63"/>
                  </a:cubicBezTo>
                  <a:cubicBezTo>
                    <a:pt x="103" y="68"/>
                    <a:pt x="99" y="74"/>
                    <a:pt x="96" y="79"/>
                  </a:cubicBezTo>
                  <a:moveTo>
                    <a:pt x="62" y="83"/>
                  </a:moveTo>
                  <a:cubicBezTo>
                    <a:pt x="60" y="85"/>
                    <a:pt x="57" y="88"/>
                    <a:pt x="54" y="89"/>
                  </a:cubicBezTo>
                  <a:cubicBezTo>
                    <a:pt x="69" y="122"/>
                    <a:pt x="69" y="122"/>
                    <a:pt x="69" y="122"/>
                  </a:cubicBezTo>
                  <a:cubicBezTo>
                    <a:pt x="70" y="116"/>
                    <a:pt x="70" y="110"/>
                    <a:pt x="71" y="106"/>
                  </a:cubicBezTo>
                  <a:cubicBezTo>
                    <a:pt x="71" y="105"/>
                    <a:pt x="72" y="104"/>
                    <a:pt x="71" y="104"/>
                  </a:cubicBezTo>
                  <a:cubicBezTo>
                    <a:pt x="70" y="103"/>
                    <a:pt x="69" y="101"/>
                    <a:pt x="69" y="100"/>
                  </a:cubicBezTo>
                  <a:cubicBezTo>
                    <a:pt x="68" y="97"/>
                    <a:pt x="68" y="91"/>
                    <a:pt x="70" y="91"/>
                  </a:cubicBezTo>
                  <a:cubicBezTo>
                    <a:pt x="72" y="91"/>
                    <a:pt x="75" y="92"/>
                    <a:pt x="77" y="92"/>
                  </a:cubicBezTo>
                  <a:cubicBezTo>
                    <a:pt x="78" y="92"/>
                    <a:pt x="81" y="91"/>
                    <a:pt x="83" y="91"/>
                  </a:cubicBezTo>
                  <a:cubicBezTo>
                    <a:pt x="85" y="91"/>
                    <a:pt x="85" y="97"/>
                    <a:pt x="84" y="100"/>
                  </a:cubicBezTo>
                  <a:cubicBezTo>
                    <a:pt x="84" y="101"/>
                    <a:pt x="83" y="103"/>
                    <a:pt x="82" y="104"/>
                  </a:cubicBezTo>
                  <a:cubicBezTo>
                    <a:pt x="82" y="104"/>
                    <a:pt x="82" y="105"/>
                    <a:pt x="82" y="106"/>
                  </a:cubicBezTo>
                  <a:cubicBezTo>
                    <a:pt x="83" y="110"/>
                    <a:pt x="84" y="116"/>
                    <a:pt x="84" y="123"/>
                  </a:cubicBezTo>
                  <a:cubicBezTo>
                    <a:pt x="99" y="89"/>
                    <a:pt x="99" y="89"/>
                    <a:pt x="99" y="89"/>
                  </a:cubicBezTo>
                  <a:cubicBezTo>
                    <a:pt x="96" y="88"/>
                    <a:pt x="93" y="85"/>
                    <a:pt x="91" y="83"/>
                  </a:cubicBezTo>
                  <a:cubicBezTo>
                    <a:pt x="89" y="85"/>
                    <a:pt x="86" y="87"/>
                    <a:pt x="83" y="88"/>
                  </a:cubicBezTo>
                  <a:cubicBezTo>
                    <a:pt x="79" y="89"/>
                    <a:pt x="74" y="89"/>
                    <a:pt x="70" y="88"/>
                  </a:cubicBezTo>
                  <a:cubicBezTo>
                    <a:pt x="67" y="87"/>
                    <a:pt x="64" y="85"/>
                    <a:pt x="62" y="8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59" name="Freeform 47">
              <a:extLst>
                <a:ext uri="{FF2B5EF4-FFF2-40B4-BE49-F238E27FC236}">
                  <a16:creationId xmlns:a16="http://schemas.microsoft.com/office/drawing/2014/main" xmlns="" id="{20C2640F-3817-4098-878A-A0D45EE9A3E6}"/>
                </a:ext>
              </a:extLst>
            </p:cNvPr>
            <p:cNvSpPr>
              <a:spLocks noEditPoints="1"/>
            </p:cNvSpPr>
            <p:nvPr/>
          </p:nvSpPr>
          <p:spPr bwMode="auto">
            <a:xfrm>
              <a:off x="5403" y="3001"/>
              <a:ext cx="355" cy="386"/>
            </a:xfrm>
            <a:custGeom>
              <a:avLst/>
              <a:gdLst/>
              <a:ahLst/>
              <a:cxnLst>
                <a:cxn ang="0">
                  <a:pos x="95" y="78"/>
                </a:cxn>
                <a:cxn ang="0">
                  <a:pos x="105" y="85"/>
                </a:cxn>
                <a:cxn ang="0">
                  <a:pos x="137" y="99"/>
                </a:cxn>
                <a:cxn ang="0">
                  <a:pos x="152" y="155"/>
                </a:cxn>
                <a:cxn ang="0">
                  <a:pos x="152" y="165"/>
                </a:cxn>
                <a:cxn ang="0">
                  <a:pos x="0" y="165"/>
                </a:cxn>
                <a:cxn ang="0">
                  <a:pos x="0" y="155"/>
                </a:cxn>
                <a:cxn ang="0">
                  <a:pos x="15" y="99"/>
                </a:cxn>
                <a:cxn ang="0">
                  <a:pos x="47" y="85"/>
                </a:cxn>
                <a:cxn ang="0">
                  <a:pos x="57" y="78"/>
                </a:cxn>
                <a:cxn ang="0">
                  <a:pos x="48" y="62"/>
                </a:cxn>
                <a:cxn ang="0">
                  <a:pos x="46" y="61"/>
                </a:cxn>
                <a:cxn ang="0">
                  <a:pos x="42" y="37"/>
                </a:cxn>
                <a:cxn ang="0">
                  <a:pos x="44" y="36"/>
                </a:cxn>
                <a:cxn ang="0">
                  <a:pos x="44" y="29"/>
                </a:cxn>
                <a:cxn ang="0">
                  <a:pos x="45" y="18"/>
                </a:cxn>
                <a:cxn ang="0">
                  <a:pos x="55" y="6"/>
                </a:cxn>
                <a:cxn ang="0">
                  <a:pos x="74" y="0"/>
                </a:cxn>
                <a:cxn ang="0">
                  <a:pos x="77" y="0"/>
                </a:cxn>
                <a:cxn ang="0">
                  <a:pos x="96" y="6"/>
                </a:cxn>
                <a:cxn ang="0">
                  <a:pos x="106" y="18"/>
                </a:cxn>
                <a:cxn ang="0">
                  <a:pos x="108" y="29"/>
                </a:cxn>
                <a:cxn ang="0">
                  <a:pos x="108" y="36"/>
                </a:cxn>
                <a:cxn ang="0">
                  <a:pos x="110" y="37"/>
                </a:cxn>
                <a:cxn ang="0">
                  <a:pos x="106" y="61"/>
                </a:cxn>
                <a:cxn ang="0">
                  <a:pos x="104" y="62"/>
                </a:cxn>
                <a:cxn ang="0">
                  <a:pos x="95" y="78"/>
                </a:cxn>
                <a:cxn ang="0">
                  <a:pos x="61" y="82"/>
                </a:cxn>
                <a:cxn ang="0">
                  <a:pos x="53" y="89"/>
                </a:cxn>
                <a:cxn ang="0">
                  <a:pos x="68" y="122"/>
                </a:cxn>
                <a:cxn ang="0">
                  <a:pos x="71" y="105"/>
                </a:cxn>
                <a:cxn ang="0">
                  <a:pos x="70" y="103"/>
                </a:cxn>
                <a:cxn ang="0">
                  <a:pos x="68" y="99"/>
                </a:cxn>
                <a:cxn ang="0">
                  <a:pos x="70" y="90"/>
                </a:cxn>
                <a:cxn ang="0">
                  <a:pos x="76" y="91"/>
                </a:cxn>
                <a:cxn ang="0">
                  <a:pos x="82" y="90"/>
                </a:cxn>
                <a:cxn ang="0">
                  <a:pos x="84" y="99"/>
                </a:cxn>
                <a:cxn ang="0">
                  <a:pos x="81" y="103"/>
                </a:cxn>
                <a:cxn ang="0">
                  <a:pos x="81" y="105"/>
                </a:cxn>
                <a:cxn ang="0">
                  <a:pos x="84" y="122"/>
                </a:cxn>
                <a:cxn ang="0">
                  <a:pos x="99" y="89"/>
                </a:cxn>
                <a:cxn ang="0">
                  <a:pos x="91" y="82"/>
                </a:cxn>
                <a:cxn ang="0">
                  <a:pos x="82" y="87"/>
                </a:cxn>
                <a:cxn ang="0">
                  <a:pos x="70" y="87"/>
                </a:cxn>
                <a:cxn ang="0">
                  <a:pos x="61" y="82"/>
                </a:cxn>
              </a:cxnLst>
              <a:rect l="0" t="0" r="r" b="b"/>
              <a:pathLst>
                <a:path w="152" h="165">
                  <a:moveTo>
                    <a:pt x="95" y="78"/>
                  </a:moveTo>
                  <a:cubicBezTo>
                    <a:pt x="97" y="82"/>
                    <a:pt x="101" y="84"/>
                    <a:pt x="105" y="85"/>
                  </a:cubicBezTo>
                  <a:cubicBezTo>
                    <a:pt x="137" y="99"/>
                    <a:pt x="137" y="99"/>
                    <a:pt x="137" y="99"/>
                  </a:cubicBezTo>
                  <a:cubicBezTo>
                    <a:pt x="152" y="104"/>
                    <a:pt x="152" y="141"/>
                    <a:pt x="152" y="155"/>
                  </a:cubicBezTo>
                  <a:cubicBezTo>
                    <a:pt x="152" y="165"/>
                    <a:pt x="152" y="165"/>
                    <a:pt x="152" y="165"/>
                  </a:cubicBezTo>
                  <a:cubicBezTo>
                    <a:pt x="0" y="165"/>
                    <a:pt x="0" y="165"/>
                    <a:pt x="0" y="165"/>
                  </a:cubicBezTo>
                  <a:cubicBezTo>
                    <a:pt x="0" y="155"/>
                    <a:pt x="0" y="155"/>
                    <a:pt x="0" y="155"/>
                  </a:cubicBezTo>
                  <a:cubicBezTo>
                    <a:pt x="0" y="141"/>
                    <a:pt x="0" y="104"/>
                    <a:pt x="15" y="99"/>
                  </a:cubicBezTo>
                  <a:cubicBezTo>
                    <a:pt x="47" y="85"/>
                    <a:pt x="47" y="85"/>
                    <a:pt x="47" y="85"/>
                  </a:cubicBezTo>
                  <a:cubicBezTo>
                    <a:pt x="51" y="84"/>
                    <a:pt x="55" y="82"/>
                    <a:pt x="57" y="78"/>
                  </a:cubicBezTo>
                  <a:cubicBezTo>
                    <a:pt x="53" y="74"/>
                    <a:pt x="50" y="68"/>
                    <a:pt x="48" y="62"/>
                  </a:cubicBezTo>
                  <a:cubicBezTo>
                    <a:pt x="46" y="61"/>
                    <a:pt x="46" y="61"/>
                    <a:pt x="46" y="61"/>
                  </a:cubicBezTo>
                  <a:cubicBezTo>
                    <a:pt x="43" y="53"/>
                    <a:pt x="42" y="46"/>
                    <a:pt x="42" y="37"/>
                  </a:cubicBezTo>
                  <a:cubicBezTo>
                    <a:pt x="44" y="36"/>
                    <a:pt x="44" y="36"/>
                    <a:pt x="44" y="36"/>
                  </a:cubicBezTo>
                  <a:cubicBezTo>
                    <a:pt x="44" y="34"/>
                    <a:pt x="44" y="31"/>
                    <a:pt x="44" y="29"/>
                  </a:cubicBezTo>
                  <a:cubicBezTo>
                    <a:pt x="44" y="25"/>
                    <a:pt x="44" y="21"/>
                    <a:pt x="45" y="18"/>
                  </a:cubicBezTo>
                  <a:cubicBezTo>
                    <a:pt x="47" y="13"/>
                    <a:pt x="51" y="9"/>
                    <a:pt x="55" y="6"/>
                  </a:cubicBezTo>
                  <a:cubicBezTo>
                    <a:pt x="61" y="2"/>
                    <a:pt x="68" y="0"/>
                    <a:pt x="74" y="0"/>
                  </a:cubicBezTo>
                  <a:cubicBezTo>
                    <a:pt x="77" y="0"/>
                    <a:pt x="77" y="0"/>
                    <a:pt x="77" y="0"/>
                  </a:cubicBezTo>
                  <a:cubicBezTo>
                    <a:pt x="84" y="0"/>
                    <a:pt x="91" y="2"/>
                    <a:pt x="96" y="6"/>
                  </a:cubicBezTo>
                  <a:cubicBezTo>
                    <a:pt x="101" y="9"/>
                    <a:pt x="105" y="13"/>
                    <a:pt x="106" y="18"/>
                  </a:cubicBezTo>
                  <a:cubicBezTo>
                    <a:pt x="108" y="21"/>
                    <a:pt x="108" y="25"/>
                    <a:pt x="108" y="29"/>
                  </a:cubicBezTo>
                  <a:cubicBezTo>
                    <a:pt x="108" y="31"/>
                    <a:pt x="108" y="34"/>
                    <a:pt x="108" y="36"/>
                  </a:cubicBezTo>
                  <a:cubicBezTo>
                    <a:pt x="110" y="37"/>
                    <a:pt x="110" y="37"/>
                    <a:pt x="110" y="37"/>
                  </a:cubicBezTo>
                  <a:cubicBezTo>
                    <a:pt x="110" y="46"/>
                    <a:pt x="109" y="53"/>
                    <a:pt x="106" y="61"/>
                  </a:cubicBezTo>
                  <a:cubicBezTo>
                    <a:pt x="104" y="62"/>
                    <a:pt x="104" y="62"/>
                    <a:pt x="104" y="62"/>
                  </a:cubicBezTo>
                  <a:cubicBezTo>
                    <a:pt x="102" y="68"/>
                    <a:pt x="99" y="74"/>
                    <a:pt x="95" y="78"/>
                  </a:cubicBezTo>
                  <a:moveTo>
                    <a:pt x="61" y="82"/>
                  </a:moveTo>
                  <a:cubicBezTo>
                    <a:pt x="59" y="85"/>
                    <a:pt x="56" y="87"/>
                    <a:pt x="53" y="89"/>
                  </a:cubicBezTo>
                  <a:cubicBezTo>
                    <a:pt x="68" y="122"/>
                    <a:pt x="68" y="122"/>
                    <a:pt x="68" y="122"/>
                  </a:cubicBezTo>
                  <a:cubicBezTo>
                    <a:pt x="69" y="115"/>
                    <a:pt x="70" y="109"/>
                    <a:pt x="71" y="105"/>
                  </a:cubicBezTo>
                  <a:cubicBezTo>
                    <a:pt x="71" y="104"/>
                    <a:pt x="71" y="103"/>
                    <a:pt x="70" y="103"/>
                  </a:cubicBezTo>
                  <a:cubicBezTo>
                    <a:pt x="70" y="102"/>
                    <a:pt x="68" y="101"/>
                    <a:pt x="68" y="99"/>
                  </a:cubicBezTo>
                  <a:cubicBezTo>
                    <a:pt x="68" y="97"/>
                    <a:pt x="67" y="90"/>
                    <a:pt x="70" y="90"/>
                  </a:cubicBezTo>
                  <a:cubicBezTo>
                    <a:pt x="71" y="91"/>
                    <a:pt x="74" y="91"/>
                    <a:pt x="76" y="91"/>
                  </a:cubicBezTo>
                  <a:cubicBezTo>
                    <a:pt x="78" y="91"/>
                    <a:pt x="80" y="91"/>
                    <a:pt x="82" y="90"/>
                  </a:cubicBezTo>
                  <a:cubicBezTo>
                    <a:pt x="85" y="90"/>
                    <a:pt x="84" y="97"/>
                    <a:pt x="84" y="99"/>
                  </a:cubicBezTo>
                  <a:cubicBezTo>
                    <a:pt x="84" y="101"/>
                    <a:pt x="82" y="102"/>
                    <a:pt x="81" y="103"/>
                  </a:cubicBezTo>
                  <a:cubicBezTo>
                    <a:pt x="81" y="103"/>
                    <a:pt x="81" y="104"/>
                    <a:pt x="81" y="105"/>
                  </a:cubicBezTo>
                  <a:cubicBezTo>
                    <a:pt x="82" y="109"/>
                    <a:pt x="83" y="115"/>
                    <a:pt x="84" y="122"/>
                  </a:cubicBezTo>
                  <a:cubicBezTo>
                    <a:pt x="99" y="89"/>
                    <a:pt x="99" y="89"/>
                    <a:pt x="99" y="89"/>
                  </a:cubicBezTo>
                  <a:cubicBezTo>
                    <a:pt x="96" y="87"/>
                    <a:pt x="93" y="85"/>
                    <a:pt x="91" y="82"/>
                  </a:cubicBezTo>
                  <a:cubicBezTo>
                    <a:pt x="88" y="84"/>
                    <a:pt x="85" y="86"/>
                    <a:pt x="82" y="87"/>
                  </a:cubicBezTo>
                  <a:cubicBezTo>
                    <a:pt x="78" y="88"/>
                    <a:pt x="74" y="88"/>
                    <a:pt x="70" y="87"/>
                  </a:cubicBezTo>
                  <a:cubicBezTo>
                    <a:pt x="67" y="86"/>
                    <a:pt x="64" y="84"/>
                    <a:pt x="61"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0" name="Freeform 48">
              <a:extLst>
                <a:ext uri="{FF2B5EF4-FFF2-40B4-BE49-F238E27FC236}">
                  <a16:creationId xmlns:a16="http://schemas.microsoft.com/office/drawing/2014/main" xmlns="" id="{009353E9-3E5A-4FE1-8F45-51B69C01076F}"/>
                </a:ext>
              </a:extLst>
            </p:cNvPr>
            <p:cNvSpPr>
              <a:spLocks noEditPoints="1"/>
            </p:cNvSpPr>
            <p:nvPr/>
          </p:nvSpPr>
          <p:spPr bwMode="auto">
            <a:xfrm>
              <a:off x="4541" y="3001"/>
              <a:ext cx="712" cy="472"/>
            </a:xfrm>
            <a:custGeom>
              <a:avLst/>
              <a:gdLst/>
              <a:ahLst/>
              <a:cxnLst>
                <a:cxn ang="0">
                  <a:pos x="29" y="159"/>
                </a:cxn>
                <a:cxn ang="0">
                  <a:pos x="29" y="0"/>
                </a:cxn>
                <a:cxn ang="0">
                  <a:pos x="276" y="0"/>
                </a:cxn>
                <a:cxn ang="0">
                  <a:pos x="276" y="159"/>
                </a:cxn>
                <a:cxn ang="0">
                  <a:pos x="305" y="185"/>
                </a:cxn>
                <a:cxn ang="0">
                  <a:pos x="305" y="202"/>
                </a:cxn>
                <a:cxn ang="0">
                  <a:pos x="0" y="202"/>
                </a:cxn>
                <a:cxn ang="0">
                  <a:pos x="0" y="185"/>
                </a:cxn>
                <a:cxn ang="0">
                  <a:pos x="29" y="159"/>
                </a:cxn>
                <a:cxn ang="0">
                  <a:pos x="48" y="139"/>
                </a:cxn>
                <a:cxn ang="0">
                  <a:pos x="257" y="139"/>
                </a:cxn>
                <a:cxn ang="0">
                  <a:pos x="257" y="19"/>
                </a:cxn>
                <a:cxn ang="0">
                  <a:pos x="48" y="19"/>
                </a:cxn>
                <a:cxn ang="0">
                  <a:pos x="48" y="139"/>
                </a:cxn>
              </a:cxnLst>
              <a:rect l="0" t="0" r="r" b="b"/>
              <a:pathLst>
                <a:path w="305" h="202">
                  <a:moveTo>
                    <a:pt x="29" y="159"/>
                  </a:moveTo>
                  <a:cubicBezTo>
                    <a:pt x="29" y="0"/>
                    <a:pt x="29" y="0"/>
                    <a:pt x="29" y="0"/>
                  </a:cubicBezTo>
                  <a:cubicBezTo>
                    <a:pt x="276" y="0"/>
                    <a:pt x="276" y="0"/>
                    <a:pt x="276" y="0"/>
                  </a:cubicBezTo>
                  <a:cubicBezTo>
                    <a:pt x="276" y="159"/>
                    <a:pt x="276" y="159"/>
                    <a:pt x="276" y="159"/>
                  </a:cubicBezTo>
                  <a:cubicBezTo>
                    <a:pt x="286" y="167"/>
                    <a:pt x="295" y="176"/>
                    <a:pt x="305" y="185"/>
                  </a:cubicBezTo>
                  <a:cubicBezTo>
                    <a:pt x="305" y="202"/>
                    <a:pt x="305" y="202"/>
                    <a:pt x="305" y="202"/>
                  </a:cubicBezTo>
                  <a:cubicBezTo>
                    <a:pt x="0" y="202"/>
                    <a:pt x="0" y="202"/>
                    <a:pt x="0" y="202"/>
                  </a:cubicBezTo>
                  <a:cubicBezTo>
                    <a:pt x="0" y="185"/>
                    <a:pt x="0" y="185"/>
                    <a:pt x="0" y="185"/>
                  </a:cubicBezTo>
                  <a:cubicBezTo>
                    <a:pt x="10" y="176"/>
                    <a:pt x="20" y="167"/>
                    <a:pt x="29" y="159"/>
                  </a:cubicBezTo>
                  <a:moveTo>
                    <a:pt x="48" y="139"/>
                  </a:moveTo>
                  <a:cubicBezTo>
                    <a:pt x="257" y="139"/>
                    <a:pt x="257" y="139"/>
                    <a:pt x="257" y="139"/>
                  </a:cubicBezTo>
                  <a:cubicBezTo>
                    <a:pt x="257" y="19"/>
                    <a:pt x="257" y="19"/>
                    <a:pt x="257" y="19"/>
                  </a:cubicBezTo>
                  <a:cubicBezTo>
                    <a:pt x="48" y="19"/>
                    <a:pt x="48" y="19"/>
                    <a:pt x="48" y="19"/>
                  </a:cubicBezTo>
                  <a:lnTo>
                    <a:pt x="48" y="13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1" name="Freeform 49">
              <a:extLst>
                <a:ext uri="{FF2B5EF4-FFF2-40B4-BE49-F238E27FC236}">
                  <a16:creationId xmlns:a16="http://schemas.microsoft.com/office/drawing/2014/main" xmlns="" id="{07FD8566-9293-4E21-82C4-980E165B0E17}"/>
                </a:ext>
              </a:extLst>
            </p:cNvPr>
            <p:cNvSpPr>
              <a:spLocks noEditPoints="1"/>
            </p:cNvSpPr>
            <p:nvPr/>
          </p:nvSpPr>
          <p:spPr bwMode="auto">
            <a:xfrm>
              <a:off x="4037" y="3001"/>
              <a:ext cx="357" cy="386"/>
            </a:xfrm>
            <a:custGeom>
              <a:avLst/>
              <a:gdLst/>
              <a:ahLst/>
              <a:cxnLst>
                <a:cxn ang="0">
                  <a:pos x="96" y="78"/>
                </a:cxn>
                <a:cxn ang="0">
                  <a:pos x="105" y="85"/>
                </a:cxn>
                <a:cxn ang="0">
                  <a:pos x="137" y="99"/>
                </a:cxn>
                <a:cxn ang="0">
                  <a:pos x="153" y="155"/>
                </a:cxn>
                <a:cxn ang="0">
                  <a:pos x="153" y="165"/>
                </a:cxn>
                <a:cxn ang="0">
                  <a:pos x="0" y="165"/>
                </a:cxn>
                <a:cxn ang="0">
                  <a:pos x="0" y="155"/>
                </a:cxn>
                <a:cxn ang="0">
                  <a:pos x="16" y="99"/>
                </a:cxn>
                <a:cxn ang="0">
                  <a:pos x="48" y="85"/>
                </a:cxn>
                <a:cxn ang="0">
                  <a:pos x="58" y="78"/>
                </a:cxn>
                <a:cxn ang="0">
                  <a:pos x="49" y="62"/>
                </a:cxn>
                <a:cxn ang="0">
                  <a:pos x="47" y="61"/>
                </a:cxn>
                <a:cxn ang="0">
                  <a:pos x="43" y="37"/>
                </a:cxn>
                <a:cxn ang="0">
                  <a:pos x="45" y="36"/>
                </a:cxn>
                <a:cxn ang="0">
                  <a:pos x="45"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7" y="61"/>
                </a:cxn>
                <a:cxn ang="0">
                  <a:pos x="105"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5" y="99"/>
                </a:cxn>
                <a:cxn ang="0">
                  <a:pos x="82" y="103"/>
                </a:cxn>
                <a:cxn ang="0">
                  <a:pos x="82" y="105"/>
                </a:cxn>
                <a:cxn ang="0">
                  <a:pos x="84" y="122"/>
                </a:cxn>
                <a:cxn ang="0">
                  <a:pos x="99" y="89"/>
                </a:cxn>
                <a:cxn ang="0">
                  <a:pos x="92" y="82"/>
                </a:cxn>
                <a:cxn ang="0">
                  <a:pos x="83" y="87"/>
                </a:cxn>
                <a:cxn ang="0">
                  <a:pos x="70" y="87"/>
                </a:cxn>
                <a:cxn ang="0">
                  <a:pos x="62" y="82"/>
                </a:cxn>
              </a:cxnLst>
              <a:rect l="0" t="0" r="r" b="b"/>
              <a:pathLst>
                <a:path w="153" h="165">
                  <a:moveTo>
                    <a:pt x="96" y="78"/>
                  </a:moveTo>
                  <a:cubicBezTo>
                    <a:pt x="98" y="82"/>
                    <a:pt x="102" y="84"/>
                    <a:pt x="105" y="85"/>
                  </a:cubicBezTo>
                  <a:cubicBezTo>
                    <a:pt x="137" y="99"/>
                    <a:pt x="137" y="99"/>
                    <a:pt x="137" y="99"/>
                  </a:cubicBezTo>
                  <a:cubicBezTo>
                    <a:pt x="152" y="104"/>
                    <a:pt x="153" y="141"/>
                    <a:pt x="153" y="155"/>
                  </a:cubicBezTo>
                  <a:cubicBezTo>
                    <a:pt x="153" y="165"/>
                    <a:pt x="153" y="165"/>
                    <a:pt x="153" y="165"/>
                  </a:cubicBezTo>
                  <a:cubicBezTo>
                    <a:pt x="0" y="165"/>
                    <a:pt x="0" y="165"/>
                    <a:pt x="0" y="165"/>
                  </a:cubicBezTo>
                  <a:cubicBezTo>
                    <a:pt x="0" y="155"/>
                    <a:pt x="0" y="155"/>
                    <a:pt x="0" y="155"/>
                  </a:cubicBezTo>
                  <a:cubicBezTo>
                    <a:pt x="0" y="141"/>
                    <a:pt x="1" y="104"/>
                    <a:pt x="16" y="99"/>
                  </a:cubicBezTo>
                  <a:cubicBezTo>
                    <a:pt x="48" y="85"/>
                    <a:pt x="48" y="85"/>
                    <a:pt x="48" y="85"/>
                  </a:cubicBezTo>
                  <a:cubicBezTo>
                    <a:pt x="52" y="84"/>
                    <a:pt x="56" y="82"/>
                    <a:pt x="58" y="78"/>
                  </a:cubicBezTo>
                  <a:cubicBezTo>
                    <a:pt x="54" y="74"/>
                    <a:pt x="50" y="68"/>
                    <a:pt x="49" y="62"/>
                  </a:cubicBezTo>
                  <a:cubicBezTo>
                    <a:pt x="47" y="61"/>
                    <a:pt x="47" y="61"/>
                    <a:pt x="47" y="61"/>
                  </a:cubicBezTo>
                  <a:cubicBezTo>
                    <a:pt x="44" y="53"/>
                    <a:pt x="43" y="46"/>
                    <a:pt x="43" y="37"/>
                  </a:cubicBezTo>
                  <a:cubicBezTo>
                    <a:pt x="45" y="36"/>
                    <a:pt x="45" y="36"/>
                    <a:pt x="45" y="36"/>
                  </a:cubicBezTo>
                  <a:cubicBezTo>
                    <a:pt x="44" y="34"/>
                    <a:pt x="44" y="31"/>
                    <a:pt x="45" y="29"/>
                  </a:cubicBezTo>
                  <a:cubicBezTo>
                    <a:pt x="45" y="25"/>
                    <a:pt x="45" y="21"/>
                    <a:pt x="46" y="18"/>
                  </a:cubicBezTo>
                  <a:cubicBezTo>
                    <a:pt x="48" y="13"/>
                    <a:pt x="52" y="9"/>
                    <a:pt x="56" y="6"/>
                  </a:cubicBezTo>
                  <a:cubicBezTo>
                    <a:pt x="62" y="2"/>
                    <a:pt x="69" y="0"/>
                    <a:pt x="75" y="0"/>
                  </a:cubicBezTo>
                  <a:cubicBezTo>
                    <a:pt x="78" y="0"/>
                    <a:pt x="78" y="0"/>
                    <a:pt x="78" y="0"/>
                  </a:cubicBezTo>
                  <a:cubicBezTo>
                    <a:pt x="85" y="0"/>
                    <a:pt x="92" y="2"/>
                    <a:pt x="97" y="6"/>
                  </a:cubicBezTo>
                  <a:cubicBezTo>
                    <a:pt x="102" y="9"/>
                    <a:pt x="106" y="13"/>
                    <a:pt x="107" y="18"/>
                  </a:cubicBezTo>
                  <a:cubicBezTo>
                    <a:pt x="108" y="21"/>
                    <a:pt x="109" y="25"/>
                    <a:pt x="109" y="29"/>
                  </a:cubicBezTo>
                  <a:cubicBezTo>
                    <a:pt x="109" y="31"/>
                    <a:pt x="109" y="34"/>
                    <a:pt x="109" y="36"/>
                  </a:cubicBezTo>
                  <a:cubicBezTo>
                    <a:pt x="110" y="37"/>
                    <a:pt x="110" y="37"/>
                    <a:pt x="110" y="37"/>
                  </a:cubicBezTo>
                  <a:cubicBezTo>
                    <a:pt x="111" y="46"/>
                    <a:pt x="110" y="53"/>
                    <a:pt x="107" y="61"/>
                  </a:cubicBezTo>
                  <a:cubicBezTo>
                    <a:pt x="105" y="62"/>
                    <a:pt x="105" y="62"/>
                    <a:pt x="105"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9" y="91"/>
                    <a:pt x="81" y="91"/>
                    <a:pt x="83" y="90"/>
                  </a:cubicBezTo>
                  <a:cubicBezTo>
                    <a:pt x="85" y="90"/>
                    <a:pt x="85" y="97"/>
                    <a:pt x="85"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2"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2" name="Freeform 50">
              <a:extLst>
                <a:ext uri="{FF2B5EF4-FFF2-40B4-BE49-F238E27FC236}">
                  <a16:creationId xmlns:a16="http://schemas.microsoft.com/office/drawing/2014/main" xmlns="" id="{B24EBCDA-F7EA-4121-9E78-8F9B4F8E49F8}"/>
                </a:ext>
              </a:extLst>
            </p:cNvPr>
            <p:cNvSpPr>
              <a:spLocks/>
            </p:cNvSpPr>
            <p:nvPr/>
          </p:nvSpPr>
          <p:spPr bwMode="auto">
            <a:xfrm>
              <a:off x="4142" y="3426"/>
              <a:ext cx="647" cy="558"/>
            </a:xfrm>
            <a:custGeom>
              <a:avLst/>
              <a:gdLst/>
              <a:ahLst/>
              <a:cxnLst>
                <a:cxn ang="0">
                  <a:pos x="257" y="195"/>
                </a:cxn>
                <a:cxn ang="0">
                  <a:pos x="277" y="186"/>
                </a:cxn>
                <a:cxn ang="0">
                  <a:pos x="63" y="0"/>
                </a:cxn>
                <a:cxn ang="0">
                  <a:pos x="0" y="0"/>
                </a:cxn>
                <a:cxn ang="0">
                  <a:pos x="232" y="239"/>
                </a:cxn>
                <a:cxn ang="0">
                  <a:pos x="257" y="195"/>
                </a:cxn>
              </a:cxnLst>
              <a:rect l="0" t="0" r="r" b="b"/>
              <a:pathLst>
                <a:path w="277" h="239">
                  <a:moveTo>
                    <a:pt x="257" y="195"/>
                  </a:moveTo>
                  <a:cubicBezTo>
                    <a:pt x="277" y="186"/>
                    <a:pt x="277" y="186"/>
                    <a:pt x="277" y="186"/>
                  </a:cubicBezTo>
                  <a:cubicBezTo>
                    <a:pt x="175" y="169"/>
                    <a:pt x="93" y="96"/>
                    <a:pt x="63" y="0"/>
                  </a:cubicBezTo>
                  <a:cubicBezTo>
                    <a:pt x="0" y="0"/>
                    <a:pt x="0" y="0"/>
                    <a:pt x="0" y="0"/>
                  </a:cubicBezTo>
                  <a:cubicBezTo>
                    <a:pt x="29" y="115"/>
                    <a:pt x="118" y="206"/>
                    <a:pt x="232" y="239"/>
                  </a:cubicBezTo>
                  <a:cubicBezTo>
                    <a:pt x="235" y="214"/>
                    <a:pt x="243" y="200"/>
                    <a:pt x="257" y="19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3" name="Freeform 51">
              <a:extLst>
                <a:ext uri="{FF2B5EF4-FFF2-40B4-BE49-F238E27FC236}">
                  <a16:creationId xmlns:a16="http://schemas.microsoft.com/office/drawing/2014/main" xmlns="" id="{0385A901-1F82-4853-AC47-07E520642C44}"/>
                </a:ext>
              </a:extLst>
            </p:cNvPr>
            <p:cNvSpPr>
              <a:spLocks/>
            </p:cNvSpPr>
            <p:nvPr/>
          </p:nvSpPr>
          <p:spPr bwMode="auto">
            <a:xfrm>
              <a:off x="5046" y="2467"/>
              <a:ext cx="588" cy="532"/>
            </a:xfrm>
            <a:custGeom>
              <a:avLst/>
              <a:gdLst/>
              <a:ahLst/>
              <a:cxnLst>
                <a:cxn ang="0">
                  <a:pos x="30" y="71"/>
                </a:cxn>
                <a:cxn ang="0">
                  <a:pos x="191" y="228"/>
                </a:cxn>
                <a:cxn ang="0">
                  <a:pos x="199" y="221"/>
                </a:cxn>
                <a:cxn ang="0">
                  <a:pos x="228" y="212"/>
                </a:cxn>
                <a:cxn ang="0">
                  <a:pos x="230" y="212"/>
                </a:cxn>
                <a:cxn ang="0">
                  <a:pos x="252" y="217"/>
                </a:cxn>
                <a:cxn ang="0">
                  <a:pos x="0" y="0"/>
                </a:cxn>
                <a:cxn ang="0">
                  <a:pos x="3" y="1"/>
                </a:cxn>
                <a:cxn ang="0">
                  <a:pos x="30" y="71"/>
                </a:cxn>
              </a:cxnLst>
              <a:rect l="0" t="0" r="r" b="b"/>
              <a:pathLst>
                <a:path w="252" h="228">
                  <a:moveTo>
                    <a:pt x="30" y="71"/>
                  </a:moveTo>
                  <a:cubicBezTo>
                    <a:pt x="103" y="98"/>
                    <a:pt x="162" y="155"/>
                    <a:pt x="191" y="228"/>
                  </a:cubicBezTo>
                  <a:cubicBezTo>
                    <a:pt x="193" y="225"/>
                    <a:pt x="196" y="223"/>
                    <a:pt x="199" y="221"/>
                  </a:cubicBezTo>
                  <a:cubicBezTo>
                    <a:pt x="208" y="215"/>
                    <a:pt x="218" y="212"/>
                    <a:pt x="228" y="212"/>
                  </a:cubicBezTo>
                  <a:cubicBezTo>
                    <a:pt x="230" y="212"/>
                    <a:pt x="230" y="212"/>
                    <a:pt x="230" y="212"/>
                  </a:cubicBezTo>
                  <a:cubicBezTo>
                    <a:pt x="238" y="212"/>
                    <a:pt x="245" y="213"/>
                    <a:pt x="252" y="217"/>
                  </a:cubicBezTo>
                  <a:cubicBezTo>
                    <a:pt x="213" y="106"/>
                    <a:pt x="117" y="22"/>
                    <a:pt x="0" y="0"/>
                  </a:cubicBezTo>
                  <a:cubicBezTo>
                    <a:pt x="3" y="1"/>
                    <a:pt x="3" y="1"/>
                    <a:pt x="3" y="1"/>
                  </a:cubicBezTo>
                  <a:cubicBezTo>
                    <a:pt x="21" y="8"/>
                    <a:pt x="30" y="30"/>
                    <a:pt x="30" y="7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4" name="Freeform 52">
              <a:extLst>
                <a:ext uri="{FF2B5EF4-FFF2-40B4-BE49-F238E27FC236}">
                  <a16:creationId xmlns:a16="http://schemas.microsoft.com/office/drawing/2014/main" xmlns="" id="{F9674195-4CB1-4DBD-850F-C7A17EBFD112}"/>
                </a:ext>
              </a:extLst>
            </p:cNvPr>
            <p:cNvSpPr>
              <a:spLocks/>
            </p:cNvSpPr>
            <p:nvPr/>
          </p:nvSpPr>
          <p:spPr bwMode="auto">
            <a:xfrm>
              <a:off x="4161" y="2467"/>
              <a:ext cx="588" cy="530"/>
            </a:xfrm>
            <a:custGeom>
              <a:avLst/>
              <a:gdLst/>
              <a:ahLst/>
              <a:cxnLst>
                <a:cxn ang="0">
                  <a:pos x="25" y="212"/>
                </a:cxn>
                <a:cxn ang="0">
                  <a:pos x="54" y="221"/>
                </a:cxn>
                <a:cxn ang="0">
                  <a:pos x="61" y="227"/>
                </a:cxn>
                <a:cxn ang="0">
                  <a:pos x="222" y="71"/>
                </a:cxn>
                <a:cxn ang="0">
                  <a:pos x="249" y="1"/>
                </a:cxn>
                <a:cxn ang="0">
                  <a:pos x="252" y="0"/>
                </a:cxn>
                <a:cxn ang="0">
                  <a:pos x="0" y="217"/>
                </a:cxn>
                <a:cxn ang="0">
                  <a:pos x="22" y="212"/>
                </a:cxn>
                <a:cxn ang="0">
                  <a:pos x="25" y="212"/>
                </a:cxn>
              </a:cxnLst>
              <a:rect l="0" t="0" r="r" b="b"/>
              <a:pathLst>
                <a:path w="252" h="227">
                  <a:moveTo>
                    <a:pt x="25" y="212"/>
                  </a:moveTo>
                  <a:cubicBezTo>
                    <a:pt x="35" y="212"/>
                    <a:pt x="45" y="215"/>
                    <a:pt x="54" y="221"/>
                  </a:cubicBezTo>
                  <a:cubicBezTo>
                    <a:pt x="57" y="223"/>
                    <a:pt x="59" y="225"/>
                    <a:pt x="61" y="227"/>
                  </a:cubicBezTo>
                  <a:cubicBezTo>
                    <a:pt x="90" y="155"/>
                    <a:pt x="149" y="98"/>
                    <a:pt x="222" y="71"/>
                  </a:cubicBezTo>
                  <a:cubicBezTo>
                    <a:pt x="222" y="30"/>
                    <a:pt x="231" y="8"/>
                    <a:pt x="249" y="1"/>
                  </a:cubicBezTo>
                  <a:cubicBezTo>
                    <a:pt x="252" y="0"/>
                    <a:pt x="252" y="0"/>
                    <a:pt x="252" y="0"/>
                  </a:cubicBezTo>
                  <a:cubicBezTo>
                    <a:pt x="135" y="22"/>
                    <a:pt x="39" y="106"/>
                    <a:pt x="0" y="217"/>
                  </a:cubicBezTo>
                  <a:cubicBezTo>
                    <a:pt x="7" y="213"/>
                    <a:pt x="15" y="212"/>
                    <a:pt x="22" y="212"/>
                  </a:cubicBezTo>
                  <a:lnTo>
                    <a:pt x="25" y="21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5" name="Freeform 53">
              <a:extLst>
                <a:ext uri="{FF2B5EF4-FFF2-40B4-BE49-F238E27FC236}">
                  <a16:creationId xmlns:a16="http://schemas.microsoft.com/office/drawing/2014/main" xmlns="" id="{16C939F1-89F5-411F-AE32-BFDB476B58E6}"/>
                </a:ext>
              </a:extLst>
            </p:cNvPr>
            <p:cNvSpPr>
              <a:spLocks/>
            </p:cNvSpPr>
            <p:nvPr/>
          </p:nvSpPr>
          <p:spPr bwMode="auto">
            <a:xfrm>
              <a:off x="5006" y="3426"/>
              <a:ext cx="647" cy="558"/>
            </a:xfrm>
            <a:custGeom>
              <a:avLst/>
              <a:gdLst/>
              <a:ahLst/>
              <a:cxnLst>
                <a:cxn ang="0">
                  <a:pos x="0" y="186"/>
                </a:cxn>
                <a:cxn ang="0">
                  <a:pos x="20" y="195"/>
                </a:cxn>
                <a:cxn ang="0">
                  <a:pos x="45" y="239"/>
                </a:cxn>
                <a:cxn ang="0">
                  <a:pos x="277" y="0"/>
                </a:cxn>
                <a:cxn ang="0">
                  <a:pos x="214" y="0"/>
                </a:cxn>
                <a:cxn ang="0">
                  <a:pos x="0" y="186"/>
                </a:cxn>
              </a:cxnLst>
              <a:rect l="0" t="0" r="r" b="b"/>
              <a:pathLst>
                <a:path w="277" h="239">
                  <a:moveTo>
                    <a:pt x="0" y="186"/>
                  </a:moveTo>
                  <a:cubicBezTo>
                    <a:pt x="20" y="195"/>
                    <a:pt x="20" y="195"/>
                    <a:pt x="20" y="195"/>
                  </a:cubicBezTo>
                  <a:cubicBezTo>
                    <a:pt x="34" y="200"/>
                    <a:pt x="42" y="214"/>
                    <a:pt x="45" y="239"/>
                  </a:cubicBezTo>
                  <a:cubicBezTo>
                    <a:pt x="159" y="206"/>
                    <a:pt x="248" y="115"/>
                    <a:pt x="277" y="0"/>
                  </a:cubicBezTo>
                  <a:cubicBezTo>
                    <a:pt x="214" y="0"/>
                    <a:pt x="214" y="0"/>
                    <a:pt x="214" y="0"/>
                  </a:cubicBezTo>
                  <a:cubicBezTo>
                    <a:pt x="184" y="96"/>
                    <a:pt x="102" y="169"/>
                    <a:pt x="0" y="186"/>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66" name="Freeform 54">
              <a:extLst>
                <a:ext uri="{FF2B5EF4-FFF2-40B4-BE49-F238E27FC236}">
                  <a16:creationId xmlns:a16="http://schemas.microsoft.com/office/drawing/2014/main" xmlns="" id="{A90F75E1-CD56-4E91-8D5E-43503BB6ED52}"/>
                </a:ext>
              </a:extLst>
            </p:cNvPr>
            <p:cNvSpPr>
              <a:spLocks noEditPoints="1"/>
            </p:cNvSpPr>
            <p:nvPr/>
          </p:nvSpPr>
          <p:spPr bwMode="auto">
            <a:xfrm>
              <a:off x="4719" y="2275"/>
              <a:ext cx="357" cy="386"/>
            </a:xfrm>
            <a:custGeom>
              <a:avLst/>
              <a:gdLst/>
              <a:ahLst/>
              <a:cxnLst>
                <a:cxn ang="0">
                  <a:pos x="96" y="78"/>
                </a:cxn>
                <a:cxn ang="0">
                  <a:pos x="105" y="86"/>
                </a:cxn>
                <a:cxn ang="0">
                  <a:pos x="137" y="99"/>
                </a:cxn>
                <a:cxn ang="0">
                  <a:pos x="153" y="155"/>
                </a:cxn>
                <a:cxn ang="0">
                  <a:pos x="153" y="165"/>
                </a:cxn>
                <a:cxn ang="0">
                  <a:pos x="0" y="165"/>
                </a:cxn>
                <a:cxn ang="0">
                  <a:pos x="0" y="155"/>
                </a:cxn>
                <a:cxn ang="0">
                  <a:pos x="16" y="99"/>
                </a:cxn>
                <a:cxn ang="0">
                  <a:pos x="48" y="86"/>
                </a:cxn>
                <a:cxn ang="0">
                  <a:pos x="58" y="78"/>
                </a:cxn>
                <a:cxn ang="0">
                  <a:pos x="49" y="62"/>
                </a:cxn>
                <a:cxn ang="0">
                  <a:pos x="47" y="61"/>
                </a:cxn>
                <a:cxn ang="0">
                  <a:pos x="43" y="37"/>
                </a:cxn>
                <a:cxn ang="0">
                  <a:pos x="44" y="36"/>
                </a:cxn>
                <a:cxn ang="0">
                  <a:pos x="44" y="29"/>
                </a:cxn>
                <a:cxn ang="0">
                  <a:pos x="46" y="18"/>
                </a:cxn>
                <a:cxn ang="0">
                  <a:pos x="56" y="6"/>
                </a:cxn>
                <a:cxn ang="0">
                  <a:pos x="75" y="0"/>
                </a:cxn>
                <a:cxn ang="0">
                  <a:pos x="78" y="0"/>
                </a:cxn>
                <a:cxn ang="0">
                  <a:pos x="97" y="6"/>
                </a:cxn>
                <a:cxn ang="0">
                  <a:pos x="107" y="18"/>
                </a:cxn>
                <a:cxn ang="0">
                  <a:pos x="109" y="29"/>
                </a:cxn>
                <a:cxn ang="0">
                  <a:pos x="109" y="36"/>
                </a:cxn>
                <a:cxn ang="0">
                  <a:pos x="110" y="37"/>
                </a:cxn>
                <a:cxn ang="0">
                  <a:pos x="106" y="61"/>
                </a:cxn>
                <a:cxn ang="0">
                  <a:pos x="104" y="62"/>
                </a:cxn>
                <a:cxn ang="0">
                  <a:pos x="96" y="78"/>
                </a:cxn>
                <a:cxn ang="0">
                  <a:pos x="62" y="82"/>
                </a:cxn>
                <a:cxn ang="0">
                  <a:pos x="54" y="89"/>
                </a:cxn>
                <a:cxn ang="0">
                  <a:pos x="69" y="122"/>
                </a:cxn>
                <a:cxn ang="0">
                  <a:pos x="71" y="105"/>
                </a:cxn>
                <a:cxn ang="0">
                  <a:pos x="71" y="103"/>
                </a:cxn>
                <a:cxn ang="0">
                  <a:pos x="69" y="99"/>
                </a:cxn>
                <a:cxn ang="0">
                  <a:pos x="70" y="90"/>
                </a:cxn>
                <a:cxn ang="0">
                  <a:pos x="77" y="91"/>
                </a:cxn>
                <a:cxn ang="0">
                  <a:pos x="83" y="90"/>
                </a:cxn>
                <a:cxn ang="0">
                  <a:pos x="84" y="99"/>
                </a:cxn>
                <a:cxn ang="0">
                  <a:pos x="82" y="103"/>
                </a:cxn>
                <a:cxn ang="0">
                  <a:pos x="82" y="105"/>
                </a:cxn>
                <a:cxn ang="0">
                  <a:pos x="84" y="122"/>
                </a:cxn>
                <a:cxn ang="0">
                  <a:pos x="99" y="89"/>
                </a:cxn>
                <a:cxn ang="0">
                  <a:pos x="91" y="82"/>
                </a:cxn>
                <a:cxn ang="0">
                  <a:pos x="83" y="87"/>
                </a:cxn>
                <a:cxn ang="0">
                  <a:pos x="70" y="87"/>
                </a:cxn>
                <a:cxn ang="0">
                  <a:pos x="62" y="82"/>
                </a:cxn>
              </a:cxnLst>
              <a:rect l="0" t="0" r="r" b="b"/>
              <a:pathLst>
                <a:path w="153" h="165">
                  <a:moveTo>
                    <a:pt x="96" y="78"/>
                  </a:moveTo>
                  <a:cubicBezTo>
                    <a:pt x="98" y="82"/>
                    <a:pt x="102" y="84"/>
                    <a:pt x="105" y="86"/>
                  </a:cubicBezTo>
                  <a:cubicBezTo>
                    <a:pt x="137" y="99"/>
                    <a:pt x="137" y="99"/>
                    <a:pt x="137" y="99"/>
                  </a:cubicBezTo>
                  <a:cubicBezTo>
                    <a:pt x="152" y="105"/>
                    <a:pt x="153" y="141"/>
                    <a:pt x="153" y="155"/>
                  </a:cubicBezTo>
                  <a:cubicBezTo>
                    <a:pt x="153" y="165"/>
                    <a:pt x="153" y="165"/>
                    <a:pt x="153" y="165"/>
                  </a:cubicBezTo>
                  <a:cubicBezTo>
                    <a:pt x="0" y="165"/>
                    <a:pt x="0" y="165"/>
                    <a:pt x="0" y="165"/>
                  </a:cubicBezTo>
                  <a:cubicBezTo>
                    <a:pt x="0" y="155"/>
                    <a:pt x="0" y="155"/>
                    <a:pt x="0" y="155"/>
                  </a:cubicBezTo>
                  <a:cubicBezTo>
                    <a:pt x="0" y="141"/>
                    <a:pt x="1" y="105"/>
                    <a:pt x="16" y="99"/>
                  </a:cubicBezTo>
                  <a:cubicBezTo>
                    <a:pt x="48" y="86"/>
                    <a:pt x="48" y="86"/>
                    <a:pt x="48" y="86"/>
                  </a:cubicBezTo>
                  <a:cubicBezTo>
                    <a:pt x="51" y="84"/>
                    <a:pt x="56" y="82"/>
                    <a:pt x="58" y="78"/>
                  </a:cubicBezTo>
                  <a:cubicBezTo>
                    <a:pt x="54" y="74"/>
                    <a:pt x="50" y="68"/>
                    <a:pt x="49" y="62"/>
                  </a:cubicBezTo>
                  <a:cubicBezTo>
                    <a:pt x="47" y="61"/>
                    <a:pt x="47" y="61"/>
                    <a:pt x="47" y="61"/>
                  </a:cubicBezTo>
                  <a:cubicBezTo>
                    <a:pt x="44" y="53"/>
                    <a:pt x="43" y="46"/>
                    <a:pt x="43" y="37"/>
                  </a:cubicBezTo>
                  <a:cubicBezTo>
                    <a:pt x="44" y="36"/>
                    <a:pt x="44" y="36"/>
                    <a:pt x="44" y="36"/>
                  </a:cubicBezTo>
                  <a:cubicBezTo>
                    <a:pt x="44" y="34"/>
                    <a:pt x="44" y="31"/>
                    <a:pt x="44" y="29"/>
                  </a:cubicBezTo>
                  <a:cubicBezTo>
                    <a:pt x="45" y="25"/>
                    <a:pt x="45" y="21"/>
                    <a:pt x="46" y="18"/>
                  </a:cubicBezTo>
                  <a:cubicBezTo>
                    <a:pt x="48" y="13"/>
                    <a:pt x="52" y="9"/>
                    <a:pt x="56" y="6"/>
                  </a:cubicBezTo>
                  <a:cubicBezTo>
                    <a:pt x="62" y="2"/>
                    <a:pt x="68" y="0"/>
                    <a:pt x="75" y="0"/>
                  </a:cubicBezTo>
                  <a:cubicBezTo>
                    <a:pt x="78" y="0"/>
                    <a:pt x="78" y="0"/>
                    <a:pt x="78" y="0"/>
                  </a:cubicBezTo>
                  <a:cubicBezTo>
                    <a:pt x="85" y="0"/>
                    <a:pt x="92" y="2"/>
                    <a:pt x="97" y="6"/>
                  </a:cubicBezTo>
                  <a:cubicBezTo>
                    <a:pt x="101" y="9"/>
                    <a:pt x="105" y="13"/>
                    <a:pt x="107" y="18"/>
                  </a:cubicBezTo>
                  <a:cubicBezTo>
                    <a:pt x="108" y="21"/>
                    <a:pt x="109" y="25"/>
                    <a:pt x="109" y="29"/>
                  </a:cubicBezTo>
                  <a:cubicBezTo>
                    <a:pt x="109" y="31"/>
                    <a:pt x="109" y="34"/>
                    <a:pt x="109" y="36"/>
                  </a:cubicBezTo>
                  <a:cubicBezTo>
                    <a:pt x="110" y="37"/>
                    <a:pt x="110" y="37"/>
                    <a:pt x="110" y="37"/>
                  </a:cubicBezTo>
                  <a:cubicBezTo>
                    <a:pt x="111" y="46"/>
                    <a:pt x="109" y="53"/>
                    <a:pt x="106" y="61"/>
                  </a:cubicBezTo>
                  <a:cubicBezTo>
                    <a:pt x="104" y="62"/>
                    <a:pt x="104" y="62"/>
                    <a:pt x="104" y="62"/>
                  </a:cubicBezTo>
                  <a:cubicBezTo>
                    <a:pt x="103" y="68"/>
                    <a:pt x="99" y="74"/>
                    <a:pt x="96" y="78"/>
                  </a:cubicBezTo>
                  <a:moveTo>
                    <a:pt x="62" y="82"/>
                  </a:moveTo>
                  <a:cubicBezTo>
                    <a:pt x="60" y="85"/>
                    <a:pt x="57" y="87"/>
                    <a:pt x="54" y="89"/>
                  </a:cubicBezTo>
                  <a:cubicBezTo>
                    <a:pt x="69" y="122"/>
                    <a:pt x="69" y="122"/>
                    <a:pt x="69" y="122"/>
                  </a:cubicBezTo>
                  <a:cubicBezTo>
                    <a:pt x="70" y="115"/>
                    <a:pt x="70" y="109"/>
                    <a:pt x="71" y="105"/>
                  </a:cubicBezTo>
                  <a:cubicBezTo>
                    <a:pt x="71" y="104"/>
                    <a:pt x="72" y="103"/>
                    <a:pt x="71" y="103"/>
                  </a:cubicBezTo>
                  <a:cubicBezTo>
                    <a:pt x="70" y="102"/>
                    <a:pt x="69" y="101"/>
                    <a:pt x="69" y="99"/>
                  </a:cubicBezTo>
                  <a:cubicBezTo>
                    <a:pt x="68" y="97"/>
                    <a:pt x="68" y="90"/>
                    <a:pt x="70" y="90"/>
                  </a:cubicBezTo>
                  <a:cubicBezTo>
                    <a:pt x="72" y="91"/>
                    <a:pt x="75" y="91"/>
                    <a:pt x="77" y="91"/>
                  </a:cubicBezTo>
                  <a:cubicBezTo>
                    <a:pt x="78" y="91"/>
                    <a:pt x="81" y="91"/>
                    <a:pt x="83" y="90"/>
                  </a:cubicBezTo>
                  <a:cubicBezTo>
                    <a:pt x="85" y="90"/>
                    <a:pt x="85" y="97"/>
                    <a:pt x="84" y="99"/>
                  </a:cubicBezTo>
                  <a:cubicBezTo>
                    <a:pt x="84" y="101"/>
                    <a:pt x="83" y="102"/>
                    <a:pt x="82" y="103"/>
                  </a:cubicBezTo>
                  <a:cubicBezTo>
                    <a:pt x="82" y="103"/>
                    <a:pt x="82" y="104"/>
                    <a:pt x="82" y="105"/>
                  </a:cubicBezTo>
                  <a:cubicBezTo>
                    <a:pt x="83" y="109"/>
                    <a:pt x="84" y="115"/>
                    <a:pt x="84" y="122"/>
                  </a:cubicBezTo>
                  <a:cubicBezTo>
                    <a:pt x="99" y="89"/>
                    <a:pt x="99" y="89"/>
                    <a:pt x="99" y="89"/>
                  </a:cubicBezTo>
                  <a:cubicBezTo>
                    <a:pt x="96" y="87"/>
                    <a:pt x="93" y="85"/>
                    <a:pt x="91" y="82"/>
                  </a:cubicBezTo>
                  <a:cubicBezTo>
                    <a:pt x="89" y="84"/>
                    <a:pt x="86" y="86"/>
                    <a:pt x="83" y="87"/>
                  </a:cubicBezTo>
                  <a:cubicBezTo>
                    <a:pt x="79" y="88"/>
                    <a:pt x="74" y="88"/>
                    <a:pt x="70" y="87"/>
                  </a:cubicBezTo>
                  <a:cubicBezTo>
                    <a:pt x="67" y="86"/>
                    <a:pt x="64" y="84"/>
                    <a:pt x="62" y="8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nvGrpSpPr>
          <p:cNvPr id="43" name="Group 42"/>
          <p:cNvGrpSpPr/>
          <p:nvPr/>
        </p:nvGrpSpPr>
        <p:grpSpPr>
          <a:xfrm>
            <a:off x="5594350" y="4572107"/>
            <a:ext cx="1346200" cy="364989"/>
            <a:chOff x="7086027" y="4575582"/>
            <a:chExt cx="1346200" cy="364989"/>
          </a:xfrm>
        </p:grpSpPr>
        <p:sp>
          <p:nvSpPr>
            <p:cNvPr id="271" name="Rectangle 270"/>
            <p:cNvSpPr/>
            <p:nvPr/>
          </p:nvSpPr>
          <p:spPr>
            <a:xfrm>
              <a:off x="7086027" y="4575582"/>
              <a:ext cx="1346200" cy="36498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ctr"/>
              <a:r>
                <a:rPr lang="en-US" sz="900" dirty="0">
                  <a:solidFill>
                    <a:schemeClr val="bg1"/>
                  </a:solidFill>
                </a:rPr>
                <a:t>Application</a:t>
              </a:r>
            </a:p>
          </p:txBody>
        </p:sp>
        <p:grpSp>
          <p:nvGrpSpPr>
            <p:cNvPr id="268" name="Group 267">
              <a:extLst>
                <a:ext uri="{FF2B5EF4-FFF2-40B4-BE49-F238E27FC236}">
                  <a16:creationId xmlns:a16="http://schemas.microsoft.com/office/drawing/2014/main" xmlns="" id="{5FECFB35-07F0-4C27-8062-9592DF14F5E0}"/>
                </a:ext>
              </a:extLst>
            </p:cNvPr>
            <p:cNvGrpSpPr>
              <a:grpSpLocks noChangeAspect="1"/>
            </p:cNvGrpSpPr>
            <p:nvPr/>
          </p:nvGrpSpPr>
          <p:grpSpPr bwMode="auto">
            <a:xfrm>
              <a:off x="7179626" y="4630204"/>
              <a:ext cx="295845" cy="249739"/>
              <a:chOff x="2586" y="1628"/>
              <a:chExt cx="924" cy="780"/>
            </a:xfrm>
            <a:solidFill>
              <a:srgbClr val="FFFFFF"/>
            </a:solidFill>
          </p:grpSpPr>
          <p:sp>
            <p:nvSpPr>
              <p:cNvPr id="269" name="Freeform 43">
                <a:extLst>
                  <a:ext uri="{FF2B5EF4-FFF2-40B4-BE49-F238E27FC236}">
                    <a16:creationId xmlns:a16="http://schemas.microsoft.com/office/drawing/2014/main" xmlns="" id="{F932305A-A7EA-486B-BC18-C1C611453A2D}"/>
                  </a:ext>
                </a:extLst>
              </p:cNvPr>
              <p:cNvSpPr>
                <a:spLocks noEditPoints="1"/>
              </p:cNvSpPr>
              <p:nvPr/>
            </p:nvSpPr>
            <p:spPr bwMode="auto">
              <a:xfrm>
                <a:off x="2586" y="1628"/>
                <a:ext cx="924" cy="780"/>
              </a:xfrm>
              <a:custGeom>
                <a:avLst/>
                <a:gdLst/>
                <a:ahLst/>
                <a:cxnLst>
                  <a:cxn ang="0">
                    <a:pos x="241" y="0"/>
                  </a:cxn>
                  <a:cxn ang="0">
                    <a:pos x="7" y="0"/>
                  </a:cxn>
                  <a:cxn ang="0">
                    <a:pos x="0" y="6"/>
                  </a:cxn>
                  <a:cxn ang="0">
                    <a:pos x="0" y="156"/>
                  </a:cxn>
                  <a:cxn ang="0">
                    <a:pos x="7" y="162"/>
                  </a:cxn>
                  <a:cxn ang="0">
                    <a:pos x="85" y="162"/>
                  </a:cxn>
                  <a:cxn ang="0">
                    <a:pos x="78" y="198"/>
                  </a:cxn>
                  <a:cxn ang="0">
                    <a:pos x="52" y="198"/>
                  </a:cxn>
                  <a:cxn ang="0">
                    <a:pos x="52" y="209"/>
                  </a:cxn>
                  <a:cxn ang="0">
                    <a:pos x="196" y="209"/>
                  </a:cxn>
                  <a:cxn ang="0">
                    <a:pos x="196" y="198"/>
                  </a:cxn>
                  <a:cxn ang="0">
                    <a:pos x="170" y="198"/>
                  </a:cxn>
                  <a:cxn ang="0">
                    <a:pos x="165" y="162"/>
                  </a:cxn>
                  <a:cxn ang="0">
                    <a:pos x="241" y="162"/>
                  </a:cxn>
                  <a:cxn ang="0">
                    <a:pos x="248" y="156"/>
                  </a:cxn>
                  <a:cxn ang="0">
                    <a:pos x="248" y="6"/>
                  </a:cxn>
                  <a:cxn ang="0">
                    <a:pos x="241" y="0"/>
                  </a:cxn>
                  <a:cxn ang="0">
                    <a:pos x="226" y="144"/>
                  </a:cxn>
                  <a:cxn ang="0">
                    <a:pos x="22" y="144"/>
                  </a:cxn>
                  <a:cxn ang="0">
                    <a:pos x="22" y="18"/>
                  </a:cxn>
                  <a:cxn ang="0">
                    <a:pos x="226" y="18"/>
                  </a:cxn>
                  <a:cxn ang="0">
                    <a:pos x="226" y="144"/>
                  </a:cxn>
                </a:cxnLst>
                <a:rect l="0" t="0" r="r" b="b"/>
                <a:pathLst>
                  <a:path w="248" h="209">
                    <a:moveTo>
                      <a:pt x="241" y="0"/>
                    </a:moveTo>
                    <a:cubicBezTo>
                      <a:pt x="7" y="0"/>
                      <a:pt x="7" y="0"/>
                      <a:pt x="7" y="0"/>
                    </a:cubicBezTo>
                    <a:cubicBezTo>
                      <a:pt x="3" y="0"/>
                      <a:pt x="0" y="3"/>
                      <a:pt x="0" y="6"/>
                    </a:cubicBezTo>
                    <a:cubicBezTo>
                      <a:pt x="0" y="156"/>
                      <a:pt x="0" y="156"/>
                      <a:pt x="0" y="156"/>
                    </a:cubicBezTo>
                    <a:cubicBezTo>
                      <a:pt x="0" y="159"/>
                      <a:pt x="3" y="162"/>
                      <a:pt x="7" y="162"/>
                    </a:cubicBezTo>
                    <a:cubicBezTo>
                      <a:pt x="85" y="162"/>
                      <a:pt x="85" y="162"/>
                      <a:pt x="85" y="162"/>
                    </a:cubicBezTo>
                    <a:cubicBezTo>
                      <a:pt x="78" y="198"/>
                      <a:pt x="78" y="198"/>
                      <a:pt x="78" y="198"/>
                    </a:cubicBezTo>
                    <a:cubicBezTo>
                      <a:pt x="52" y="198"/>
                      <a:pt x="52" y="198"/>
                      <a:pt x="52" y="198"/>
                    </a:cubicBezTo>
                    <a:cubicBezTo>
                      <a:pt x="52" y="209"/>
                      <a:pt x="52" y="209"/>
                      <a:pt x="52" y="209"/>
                    </a:cubicBezTo>
                    <a:cubicBezTo>
                      <a:pt x="196" y="209"/>
                      <a:pt x="196" y="209"/>
                      <a:pt x="196" y="209"/>
                    </a:cubicBezTo>
                    <a:cubicBezTo>
                      <a:pt x="196" y="198"/>
                      <a:pt x="196" y="198"/>
                      <a:pt x="196" y="198"/>
                    </a:cubicBezTo>
                    <a:cubicBezTo>
                      <a:pt x="170" y="198"/>
                      <a:pt x="170" y="198"/>
                      <a:pt x="170" y="198"/>
                    </a:cubicBezTo>
                    <a:cubicBezTo>
                      <a:pt x="165" y="162"/>
                      <a:pt x="165" y="162"/>
                      <a:pt x="165" y="162"/>
                    </a:cubicBezTo>
                    <a:cubicBezTo>
                      <a:pt x="241" y="162"/>
                      <a:pt x="241" y="162"/>
                      <a:pt x="241" y="162"/>
                    </a:cubicBezTo>
                    <a:cubicBezTo>
                      <a:pt x="245" y="162"/>
                      <a:pt x="248" y="159"/>
                      <a:pt x="248" y="156"/>
                    </a:cubicBezTo>
                    <a:cubicBezTo>
                      <a:pt x="248" y="6"/>
                      <a:pt x="248" y="6"/>
                      <a:pt x="248" y="6"/>
                    </a:cubicBezTo>
                    <a:cubicBezTo>
                      <a:pt x="248" y="3"/>
                      <a:pt x="245" y="0"/>
                      <a:pt x="241" y="0"/>
                    </a:cubicBezTo>
                    <a:moveTo>
                      <a:pt x="226" y="144"/>
                    </a:moveTo>
                    <a:cubicBezTo>
                      <a:pt x="22" y="144"/>
                      <a:pt x="22" y="144"/>
                      <a:pt x="22" y="144"/>
                    </a:cubicBezTo>
                    <a:cubicBezTo>
                      <a:pt x="22" y="18"/>
                      <a:pt x="22" y="18"/>
                      <a:pt x="22" y="18"/>
                    </a:cubicBezTo>
                    <a:cubicBezTo>
                      <a:pt x="226" y="18"/>
                      <a:pt x="226" y="18"/>
                      <a:pt x="226" y="18"/>
                    </a:cubicBezTo>
                    <a:lnTo>
                      <a:pt x="226" y="14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sp>
            <p:nvSpPr>
              <p:cNvPr id="270" name="Freeform 44">
                <a:extLst>
                  <a:ext uri="{FF2B5EF4-FFF2-40B4-BE49-F238E27FC236}">
                    <a16:creationId xmlns:a16="http://schemas.microsoft.com/office/drawing/2014/main" xmlns="" id="{70F69472-0B19-4004-91AC-EC9A10E333D3}"/>
                  </a:ext>
                </a:extLst>
              </p:cNvPr>
              <p:cNvSpPr>
                <a:spLocks noEditPoints="1"/>
              </p:cNvSpPr>
              <p:nvPr/>
            </p:nvSpPr>
            <p:spPr bwMode="auto">
              <a:xfrm>
                <a:off x="2683" y="1714"/>
                <a:ext cx="730" cy="436"/>
              </a:xfrm>
              <a:custGeom>
                <a:avLst/>
                <a:gdLst/>
                <a:ahLst/>
                <a:cxnLst>
                  <a:cxn ang="0">
                    <a:pos x="4" y="21"/>
                  </a:cxn>
                  <a:cxn ang="0">
                    <a:pos x="193" y="113"/>
                  </a:cxn>
                  <a:cxn ang="0">
                    <a:pos x="0" y="117"/>
                  </a:cxn>
                  <a:cxn ang="0">
                    <a:pos x="8" y="0"/>
                  </a:cxn>
                  <a:cxn ang="0">
                    <a:pos x="196" y="11"/>
                  </a:cxn>
                  <a:cxn ang="0">
                    <a:pos x="0" y="117"/>
                  </a:cxn>
                  <a:cxn ang="0">
                    <a:pos x="167" y="96"/>
                  </a:cxn>
                  <a:cxn ang="0">
                    <a:pos x="134" y="94"/>
                  </a:cxn>
                  <a:cxn ang="0">
                    <a:pos x="134" y="86"/>
                  </a:cxn>
                  <a:cxn ang="0">
                    <a:pos x="167" y="83"/>
                  </a:cxn>
                  <a:cxn ang="0">
                    <a:pos x="134" y="86"/>
                  </a:cxn>
                  <a:cxn ang="0">
                    <a:pos x="167" y="74"/>
                  </a:cxn>
                  <a:cxn ang="0">
                    <a:pos x="151" y="71"/>
                  </a:cxn>
                  <a:cxn ang="0">
                    <a:pos x="151" y="64"/>
                  </a:cxn>
                  <a:cxn ang="0">
                    <a:pos x="167" y="62"/>
                  </a:cxn>
                  <a:cxn ang="0">
                    <a:pos x="151" y="64"/>
                  </a:cxn>
                  <a:cxn ang="0">
                    <a:pos x="167" y="55"/>
                  </a:cxn>
                  <a:cxn ang="0">
                    <a:pos x="151" y="52"/>
                  </a:cxn>
                  <a:cxn ang="0">
                    <a:pos x="115" y="77"/>
                  </a:cxn>
                  <a:cxn ang="0">
                    <a:pos x="146" y="52"/>
                  </a:cxn>
                  <a:cxn ang="0">
                    <a:pos x="115" y="77"/>
                  </a:cxn>
                  <a:cxn ang="0">
                    <a:pos x="48" y="98"/>
                  </a:cxn>
                  <a:cxn ang="0">
                    <a:pos x="40" y="74"/>
                  </a:cxn>
                  <a:cxn ang="0">
                    <a:pos x="20" y="73"/>
                  </a:cxn>
                  <a:cxn ang="0">
                    <a:pos x="41" y="67"/>
                  </a:cxn>
                  <a:cxn ang="0">
                    <a:pos x="55" y="72"/>
                  </a:cxn>
                  <a:cxn ang="0">
                    <a:pos x="56" y="73"/>
                  </a:cxn>
                  <a:cxn ang="0">
                    <a:pos x="67" y="77"/>
                  </a:cxn>
                  <a:cxn ang="0">
                    <a:pos x="71" y="58"/>
                  </a:cxn>
                  <a:cxn ang="0">
                    <a:pos x="77" y="62"/>
                  </a:cxn>
                  <a:cxn ang="0">
                    <a:pos x="89" y="50"/>
                  </a:cxn>
                  <a:cxn ang="0">
                    <a:pos x="73" y="46"/>
                  </a:cxn>
                  <a:cxn ang="0">
                    <a:pos x="66" y="53"/>
                  </a:cxn>
                  <a:cxn ang="0">
                    <a:pos x="65" y="55"/>
                  </a:cxn>
                  <a:cxn ang="0">
                    <a:pos x="59" y="67"/>
                  </a:cxn>
                  <a:cxn ang="0">
                    <a:pos x="53" y="61"/>
                  </a:cxn>
                  <a:cxn ang="0">
                    <a:pos x="40" y="60"/>
                  </a:cxn>
                  <a:cxn ang="0">
                    <a:pos x="28" y="98"/>
                  </a:cxn>
                  <a:cxn ang="0">
                    <a:pos x="36" y="80"/>
                  </a:cxn>
                  <a:cxn ang="0">
                    <a:pos x="28" y="98"/>
                  </a:cxn>
                  <a:cxn ang="0">
                    <a:pos x="84" y="98"/>
                  </a:cxn>
                  <a:cxn ang="0">
                    <a:pos x="76" y="64"/>
                  </a:cxn>
                  <a:cxn ang="0">
                    <a:pos x="64" y="98"/>
                  </a:cxn>
                  <a:cxn ang="0">
                    <a:pos x="72" y="83"/>
                  </a:cxn>
                  <a:cxn ang="0">
                    <a:pos x="64" y="98"/>
                  </a:cxn>
                  <a:cxn ang="0">
                    <a:pos x="60" y="98"/>
                  </a:cxn>
                  <a:cxn ang="0">
                    <a:pos x="52" y="78"/>
                  </a:cxn>
                  <a:cxn ang="0">
                    <a:pos x="151" y="11"/>
                  </a:cxn>
                  <a:cxn ang="0">
                    <a:pos x="144" y="11"/>
                  </a:cxn>
                  <a:cxn ang="0">
                    <a:pos x="151" y="11"/>
                  </a:cxn>
                  <a:cxn ang="0">
                    <a:pos x="162" y="14"/>
                  </a:cxn>
                  <a:cxn ang="0">
                    <a:pos x="162" y="7"/>
                  </a:cxn>
                  <a:cxn ang="0">
                    <a:pos x="180" y="11"/>
                  </a:cxn>
                  <a:cxn ang="0">
                    <a:pos x="173" y="11"/>
                  </a:cxn>
                  <a:cxn ang="0">
                    <a:pos x="180" y="11"/>
                  </a:cxn>
                </a:cxnLst>
                <a:rect l="0" t="0" r="r" b="b"/>
                <a:pathLst>
                  <a:path w="196" h="117">
                    <a:moveTo>
                      <a:pt x="193" y="21"/>
                    </a:moveTo>
                    <a:cubicBezTo>
                      <a:pt x="4" y="21"/>
                      <a:pt x="4" y="21"/>
                      <a:pt x="4" y="21"/>
                    </a:cubicBezTo>
                    <a:cubicBezTo>
                      <a:pt x="4" y="113"/>
                      <a:pt x="4" y="113"/>
                      <a:pt x="4" y="113"/>
                    </a:cubicBezTo>
                    <a:cubicBezTo>
                      <a:pt x="193" y="113"/>
                      <a:pt x="193" y="113"/>
                      <a:pt x="193" y="113"/>
                    </a:cubicBezTo>
                    <a:lnTo>
                      <a:pt x="193" y="21"/>
                    </a:lnTo>
                    <a:close/>
                    <a:moveTo>
                      <a:pt x="0" y="117"/>
                    </a:moveTo>
                    <a:cubicBezTo>
                      <a:pt x="0" y="11"/>
                      <a:pt x="0" y="11"/>
                      <a:pt x="0" y="11"/>
                    </a:cubicBezTo>
                    <a:cubicBezTo>
                      <a:pt x="0" y="5"/>
                      <a:pt x="2" y="0"/>
                      <a:pt x="8" y="0"/>
                    </a:cubicBezTo>
                    <a:cubicBezTo>
                      <a:pt x="188" y="0"/>
                      <a:pt x="188" y="0"/>
                      <a:pt x="188" y="0"/>
                    </a:cubicBezTo>
                    <a:cubicBezTo>
                      <a:pt x="194" y="0"/>
                      <a:pt x="196" y="5"/>
                      <a:pt x="196" y="11"/>
                    </a:cubicBezTo>
                    <a:cubicBezTo>
                      <a:pt x="196" y="117"/>
                      <a:pt x="196" y="117"/>
                      <a:pt x="196" y="117"/>
                    </a:cubicBezTo>
                    <a:lnTo>
                      <a:pt x="0" y="117"/>
                    </a:lnTo>
                    <a:close/>
                    <a:moveTo>
                      <a:pt x="134" y="96"/>
                    </a:moveTo>
                    <a:cubicBezTo>
                      <a:pt x="167" y="96"/>
                      <a:pt x="167" y="96"/>
                      <a:pt x="167" y="96"/>
                    </a:cubicBezTo>
                    <a:cubicBezTo>
                      <a:pt x="167" y="94"/>
                      <a:pt x="167" y="94"/>
                      <a:pt x="167" y="94"/>
                    </a:cubicBezTo>
                    <a:cubicBezTo>
                      <a:pt x="134" y="94"/>
                      <a:pt x="134" y="94"/>
                      <a:pt x="134" y="94"/>
                    </a:cubicBezTo>
                    <a:lnTo>
                      <a:pt x="134" y="96"/>
                    </a:lnTo>
                    <a:close/>
                    <a:moveTo>
                      <a:pt x="134" y="86"/>
                    </a:moveTo>
                    <a:cubicBezTo>
                      <a:pt x="167" y="86"/>
                      <a:pt x="167" y="86"/>
                      <a:pt x="167" y="86"/>
                    </a:cubicBezTo>
                    <a:cubicBezTo>
                      <a:pt x="167" y="83"/>
                      <a:pt x="167" y="83"/>
                      <a:pt x="167" y="83"/>
                    </a:cubicBezTo>
                    <a:cubicBezTo>
                      <a:pt x="134" y="83"/>
                      <a:pt x="134" y="83"/>
                      <a:pt x="134" y="83"/>
                    </a:cubicBezTo>
                    <a:lnTo>
                      <a:pt x="134" y="86"/>
                    </a:lnTo>
                    <a:close/>
                    <a:moveTo>
                      <a:pt x="151" y="74"/>
                    </a:moveTo>
                    <a:cubicBezTo>
                      <a:pt x="167" y="74"/>
                      <a:pt x="167" y="74"/>
                      <a:pt x="167" y="74"/>
                    </a:cubicBezTo>
                    <a:cubicBezTo>
                      <a:pt x="167" y="71"/>
                      <a:pt x="167" y="71"/>
                      <a:pt x="167" y="71"/>
                    </a:cubicBezTo>
                    <a:cubicBezTo>
                      <a:pt x="151" y="71"/>
                      <a:pt x="151" y="71"/>
                      <a:pt x="151" y="71"/>
                    </a:cubicBezTo>
                    <a:lnTo>
                      <a:pt x="151" y="74"/>
                    </a:lnTo>
                    <a:close/>
                    <a:moveTo>
                      <a:pt x="151" y="64"/>
                    </a:moveTo>
                    <a:cubicBezTo>
                      <a:pt x="167" y="64"/>
                      <a:pt x="167" y="64"/>
                      <a:pt x="167" y="64"/>
                    </a:cubicBezTo>
                    <a:cubicBezTo>
                      <a:pt x="167" y="62"/>
                      <a:pt x="167" y="62"/>
                      <a:pt x="167" y="62"/>
                    </a:cubicBezTo>
                    <a:cubicBezTo>
                      <a:pt x="151" y="62"/>
                      <a:pt x="151" y="62"/>
                      <a:pt x="151" y="62"/>
                    </a:cubicBezTo>
                    <a:lnTo>
                      <a:pt x="151" y="64"/>
                    </a:lnTo>
                    <a:close/>
                    <a:moveTo>
                      <a:pt x="151" y="55"/>
                    </a:moveTo>
                    <a:cubicBezTo>
                      <a:pt x="167" y="55"/>
                      <a:pt x="167" y="55"/>
                      <a:pt x="167" y="55"/>
                    </a:cubicBezTo>
                    <a:cubicBezTo>
                      <a:pt x="167" y="52"/>
                      <a:pt x="167" y="52"/>
                      <a:pt x="167" y="52"/>
                    </a:cubicBezTo>
                    <a:cubicBezTo>
                      <a:pt x="151" y="52"/>
                      <a:pt x="151" y="52"/>
                      <a:pt x="151" y="52"/>
                    </a:cubicBezTo>
                    <a:lnTo>
                      <a:pt x="151" y="55"/>
                    </a:lnTo>
                    <a:close/>
                    <a:moveTo>
                      <a:pt x="115" y="77"/>
                    </a:moveTo>
                    <a:cubicBezTo>
                      <a:pt x="146" y="77"/>
                      <a:pt x="146" y="77"/>
                      <a:pt x="146" y="77"/>
                    </a:cubicBezTo>
                    <a:cubicBezTo>
                      <a:pt x="146" y="52"/>
                      <a:pt x="146" y="52"/>
                      <a:pt x="146" y="52"/>
                    </a:cubicBezTo>
                    <a:cubicBezTo>
                      <a:pt x="115" y="52"/>
                      <a:pt x="115" y="52"/>
                      <a:pt x="115" y="52"/>
                    </a:cubicBezTo>
                    <a:lnTo>
                      <a:pt x="115" y="77"/>
                    </a:lnTo>
                    <a:close/>
                    <a:moveTo>
                      <a:pt x="40" y="98"/>
                    </a:moveTo>
                    <a:cubicBezTo>
                      <a:pt x="48" y="98"/>
                      <a:pt x="48" y="98"/>
                      <a:pt x="48" y="98"/>
                    </a:cubicBezTo>
                    <a:cubicBezTo>
                      <a:pt x="48" y="74"/>
                      <a:pt x="48" y="74"/>
                      <a:pt x="48" y="74"/>
                    </a:cubicBezTo>
                    <a:cubicBezTo>
                      <a:pt x="40" y="74"/>
                      <a:pt x="40" y="74"/>
                      <a:pt x="40" y="74"/>
                    </a:cubicBezTo>
                    <a:lnTo>
                      <a:pt x="40" y="98"/>
                    </a:lnTo>
                    <a:close/>
                    <a:moveTo>
                      <a:pt x="20" y="73"/>
                    </a:moveTo>
                    <a:cubicBezTo>
                      <a:pt x="24" y="78"/>
                      <a:pt x="24" y="78"/>
                      <a:pt x="24" y="78"/>
                    </a:cubicBezTo>
                    <a:cubicBezTo>
                      <a:pt x="41" y="67"/>
                      <a:pt x="41" y="67"/>
                      <a:pt x="41" y="67"/>
                    </a:cubicBezTo>
                    <a:cubicBezTo>
                      <a:pt x="50" y="67"/>
                      <a:pt x="50" y="67"/>
                      <a:pt x="50" y="67"/>
                    </a:cubicBezTo>
                    <a:cubicBezTo>
                      <a:pt x="55" y="72"/>
                      <a:pt x="55" y="72"/>
                      <a:pt x="55" y="72"/>
                    </a:cubicBezTo>
                    <a:cubicBezTo>
                      <a:pt x="55" y="73"/>
                      <a:pt x="55" y="73"/>
                      <a:pt x="55" y="73"/>
                    </a:cubicBezTo>
                    <a:cubicBezTo>
                      <a:pt x="56" y="73"/>
                      <a:pt x="56" y="73"/>
                      <a:pt x="56" y="73"/>
                    </a:cubicBezTo>
                    <a:cubicBezTo>
                      <a:pt x="64" y="76"/>
                      <a:pt x="64" y="76"/>
                      <a:pt x="64" y="76"/>
                    </a:cubicBezTo>
                    <a:cubicBezTo>
                      <a:pt x="67" y="77"/>
                      <a:pt x="67" y="77"/>
                      <a:pt x="67" y="77"/>
                    </a:cubicBezTo>
                    <a:cubicBezTo>
                      <a:pt x="68" y="73"/>
                      <a:pt x="68" y="73"/>
                      <a:pt x="68" y="73"/>
                    </a:cubicBezTo>
                    <a:cubicBezTo>
                      <a:pt x="71" y="58"/>
                      <a:pt x="71" y="58"/>
                      <a:pt x="71" y="58"/>
                    </a:cubicBezTo>
                    <a:cubicBezTo>
                      <a:pt x="76" y="57"/>
                      <a:pt x="76" y="57"/>
                      <a:pt x="76" y="57"/>
                    </a:cubicBezTo>
                    <a:cubicBezTo>
                      <a:pt x="77" y="62"/>
                      <a:pt x="77" y="62"/>
                      <a:pt x="77" y="62"/>
                    </a:cubicBezTo>
                    <a:cubicBezTo>
                      <a:pt x="83" y="56"/>
                      <a:pt x="83" y="56"/>
                      <a:pt x="83" y="56"/>
                    </a:cubicBezTo>
                    <a:cubicBezTo>
                      <a:pt x="89" y="50"/>
                      <a:pt x="89" y="50"/>
                      <a:pt x="89" y="50"/>
                    </a:cubicBezTo>
                    <a:cubicBezTo>
                      <a:pt x="81" y="48"/>
                      <a:pt x="81" y="48"/>
                      <a:pt x="81" y="48"/>
                    </a:cubicBezTo>
                    <a:cubicBezTo>
                      <a:pt x="73" y="46"/>
                      <a:pt x="73" y="46"/>
                      <a:pt x="73" y="46"/>
                    </a:cubicBezTo>
                    <a:cubicBezTo>
                      <a:pt x="75" y="51"/>
                      <a:pt x="75" y="51"/>
                      <a:pt x="75" y="51"/>
                    </a:cubicBezTo>
                    <a:cubicBezTo>
                      <a:pt x="66" y="53"/>
                      <a:pt x="66" y="53"/>
                      <a:pt x="66" y="53"/>
                    </a:cubicBezTo>
                    <a:cubicBezTo>
                      <a:pt x="65" y="54"/>
                      <a:pt x="65" y="54"/>
                      <a:pt x="65" y="54"/>
                    </a:cubicBezTo>
                    <a:cubicBezTo>
                      <a:pt x="65" y="55"/>
                      <a:pt x="65" y="55"/>
                      <a:pt x="65" y="55"/>
                    </a:cubicBezTo>
                    <a:cubicBezTo>
                      <a:pt x="62" y="68"/>
                      <a:pt x="62" y="68"/>
                      <a:pt x="62" y="68"/>
                    </a:cubicBezTo>
                    <a:cubicBezTo>
                      <a:pt x="59" y="67"/>
                      <a:pt x="59" y="67"/>
                      <a:pt x="59" y="67"/>
                    </a:cubicBezTo>
                    <a:cubicBezTo>
                      <a:pt x="54" y="62"/>
                      <a:pt x="54" y="62"/>
                      <a:pt x="54" y="62"/>
                    </a:cubicBezTo>
                    <a:cubicBezTo>
                      <a:pt x="53" y="61"/>
                      <a:pt x="53" y="61"/>
                      <a:pt x="53" y="61"/>
                    </a:cubicBezTo>
                    <a:cubicBezTo>
                      <a:pt x="53" y="61"/>
                      <a:pt x="53" y="61"/>
                      <a:pt x="53" y="61"/>
                    </a:cubicBezTo>
                    <a:cubicBezTo>
                      <a:pt x="40" y="60"/>
                      <a:pt x="40" y="60"/>
                      <a:pt x="40" y="60"/>
                    </a:cubicBezTo>
                    <a:lnTo>
                      <a:pt x="20" y="73"/>
                    </a:lnTo>
                    <a:close/>
                    <a:moveTo>
                      <a:pt x="28" y="98"/>
                    </a:moveTo>
                    <a:cubicBezTo>
                      <a:pt x="36" y="98"/>
                      <a:pt x="36" y="98"/>
                      <a:pt x="36" y="98"/>
                    </a:cubicBezTo>
                    <a:cubicBezTo>
                      <a:pt x="36" y="80"/>
                      <a:pt x="36" y="80"/>
                      <a:pt x="36" y="80"/>
                    </a:cubicBezTo>
                    <a:cubicBezTo>
                      <a:pt x="28" y="80"/>
                      <a:pt x="28" y="80"/>
                      <a:pt x="28" y="80"/>
                    </a:cubicBezTo>
                    <a:lnTo>
                      <a:pt x="28" y="98"/>
                    </a:lnTo>
                    <a:close/>
                    <a:moveTo>
                      <a:pt x="76" y="98"/>
                    </a:moveTo>
                    <a:cubicBezTo>
                      <a:pt x="84" y="98"/>
                      <a:pt x="84" y="98"/>
                      <a:pt x="84" y="98"/>
                    </a:cubicBezTo>
                    <a:cubicBezTo>
                      <a:pt x="84" y="64"/>
                      <a:pt x="84" y="64"/>
                      <a:pt x="84" y="64"/>
                    </a:cubicBezTo>
                    <a:cubicBezTo>
                      <a:pt x="76" y="64"/>
                      <a:pt x="76" y="64"/>
                      <a:pt x="76" y="64"/>
                    </a:cubicBezTo>
                    <a:lnTo>
                      <a:pt x="76" y="98"/>
                    </a:lnTo>
                    <a:close/>
                    <a:moveTo>
                      <a:pt x="64" y="98"/>
                    </a:moveTo>
                    <a:cubicBezTo>
                      <a:pt x="72" y="98"/>
                      <a:pt x="72" y="98"/>
                      <a:pt x="72" y="98"/>
                    </a:cubicBezTo>
                    <a:cubicBezTo>
                      <a:pt x="72" y="83"/>
                      <a:pt x="72" y="83"/>
                      <a:pt x="72" y="83"/>
                    </a:cubicBezTo>
                    <a:cubicBezTo>
                      <a:pt x="64" y="83"/>
                      <a:pt x="64" y="83"/>
                      <a:pt x="64" y="83"/>
                    </a:cubicBezTo>
                    <a:lnTo>
                      <a:pt x="64" y="98"/>
                    </a:lnTo>
                    <a:close/>
                    <a:moveTo>
                      <a:pt x="52" y="98"/>
                    </a:moveTo>
                    <a:cubicBezTo>
                      <a:pt x="60" y="98"/>
                      <a:pt x="60" y="98"/>
                      <a:pt x="60" y="98"/>
                    </a:cubicBezTo>
                    <a:cubicBezTo>
                      <a:pt x="60" y="78"/>
                      <a:pt x="60" y="78"/>
                      <a:pt x="60" y="78"/>
                    </a:cubicBezTo>
                    <a:cubicBezTo>
                      <a:pt x="52" y="78"/>
                      <a:pt x="52" y="78"/>
                      <a:pt x="52" y="78"/>
                    </a:cubicBezTo>
                    <a:lnTo>
                      <a:pt x="52" y="98"/>
                    </a:lnTo>
                    <a:close/>
                    <a:moveTo>
                      <a:pt x="151" y="11"/>
                    </a:moveTo>
                    <a:cubicBezTo>
                      <a:pt x="151" y="13"/>
                      <a:pt x="149" y="14"/>
                      <a:pt x="147" y="14"/>
                    </a:cubicBezTo>
                    <a:cubicBezTo>
                      <a:pt x="145" y="14"/>
                      <a:pt x="144" y="13"/>
                      <a:pt x="144" y="11"/>
                    </a:cubicBezTo>
                    <a:cubicBezTo>
                      <a:pt x="144" y="9"/>
                      <a:pt x="145" y="7"/>
                      <a:pt x="147" y="7"/>
                    </a:cubicBezTo>
                    <a:cubicBezTo>
                      <a:pt x="149" y="7"/>
                      <a:pt x="151" y="9"/>
                      <a:pt x="151" y="11"/>
                    </a:cubicBezTo>
                    <a:moveTo>
                      <a:pt x="165" y="11"/>
                    </a:moveTo>
                    <a:cubicBezTo>
                      <a:pt x="165" y="13"/>
                      <a:pt x="164" y="14"/>
                      <a:pt x="162" y="14"/>
                    </a:cubicBezTo>
                    <a:cubicBezTo>
                      <a:pt x="160" y="14"/>
                      <a:pt x="158" y="13"/>
                      <a:pt x="158" y="11"/>
                    </a:cubicBezTo>
                    <a:cubicBezTo>
                      <a:pt x="158" y="9"/>
                      <a:pt x="160" y="7"/>
                      <a:pt x="162" y="7"/>
                    </a:cubicBezTo>
                    <a:cubicBezTo>
                      <a:pt x="164" y="7"/>
                      <a:pt x="165" y="9"/>
                      <a:pt x="165" y="11"/>
                    </a:cubicBezTo>
                    <a:moveTo>
                      <a:pt x="180" y="11"/>
                    </a:moveTo>
                    <a:cubicBezTo>
                      <a:pt x="180" y="13"/>
                      <a:pt x="178" y="14"/>
                      <a:pt x="176" y="14"/>
                    </a:cubicBezTo>
                    <a:cubicBezTo>
                      <a:pt x="175" y="14"/>
                      <a:pt x="173" y="13"/>
                      <a:pt x="173" y="11"/>
                    </a:cubicBezTo>
                    <a:cubicBezTo>
                      <a:pt x="173" y="9"/>
                      <a:pt x="175" y="7"/>
                      <a:pt x="176" y="7"/>
                    </a:cubicBezTo>
                    <a:cubicBezTo>
                      <a:pt x="178" y="7"/>
                      <a:pt x="180" y="9"/>
                      <a:pt x="180" y="1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dirty="0"/>
              </a:p>
            </p:txBody>
          </p:sp>
        </p:grpSp>
      </p:grpSp>
      <p:sp>
        <p:nvSpPr>
          <p:cNvPr id="272" name="TextBox 271"/>
          <p:cNvSpPr txBox="1"/>
          <p:nvPr/>
        </p:nvSpPr>
        <p:spPr>
          <a:xfrm>
            <a:off x="3788295" y="3718766"/>
            <a:ext cx="802755"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User Data</a:t>
            </a:r>
          </a:p>
        </p:txBody>
      </p:sp>
      <p:sp>
        <p:nvSpPr>
          <p:cNvPr id="273" name="TextBox 272"/>
          <p:cNvSpPr txBox="1"/>
          <p:nvPr/>
        </p:nvSpPr>
        <p:spPr>
          <a:xfrm>
            <a:off x="3787003" y="3972638"/>
            <a:ext cx="813253"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Device Data</a:t>
            </a:r>
          </a:p>
        </p:txBody>
      </p:sp>
      <p:sp>
        <p:nvSpPr>
          <p:cNvPr id="274" name="TextBox 273"/>
          <p:cNvSpPr txBox="1"/>
          <p:nvPr/>
        </p:nvSpPr>
        <p:spPr>
          <a:xfrm>
            <a:off x="7036537" y="3744268"/>
            <a:ext cx="472220" cy="138735"/>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dirty="0"/>
              <a:t>User ID</a:t>
            </a:r>
          </a:p>
        </p:txBody>
      </p:sp>
      <p:sp>
        <p:nvSpPr>
          <p:cNvPr id="45" name="Right Arrow 44"/>
          <p:cNvSpPr/>
          <p:nvPr/>
        </p:nvSpPr>
        <p:spPr>
          <a:xfrm rot="16200000">
            <a:off x="5977556" y="4138836"/>
            <a:ext cx="494063" cy="317446"/>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sp>
        <p:nvSpPr>
          <p:cNvPr id="275" name="TextBox 274"/>
          <p:cNvSpPr txBox="1"/>
          <p:nvPr/>
        </p:nvSpPr>
        <p:spPr>
          <a:xfrm rot="16200000">
            <a:off x="6076452" y="4303113"/>
            <a:ext cx="293596" cy="101120"/>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ctr"/>
            <a:r>
              <a:rPr lang="en-US" sz="400" dirty="0"/>
              <a:t>User ID</a:t>
            </a:r>
          </a:p>
        </p:txBody>
      </p:sp>
      <p:grpSp>
        <p:nvGrpSpPr>
          <p:cNvPr id="232" name="Group 231"/>
          <p:cNvGrpSpPr>
            <a:grpSpLocks noChangeAspect="1"/>
          </p:cNvGrpSpPr>
          <p:nvPr/>
        </p:nvGrpSpPr>
        <p:grpSpPr>
          <a:xfrm>
            <a:off x="5630353" y="3014957"/>
            <a:ext cx="327839" cy="251734"/>
            <a:chOff x="6295222" y="1146888"/>
            <a:chExt cx="711200" cy="546100"/>
          </a:xfrm>
        </p:grpSpPr>
        <p:sp>
          <p:nvSpPr>
            <p:cNvPr id="233" name="object 85"/>
            <p:cNvSpPr/>
            <p:nvPr/>
          </p:nvSpPr>
          <p:spPr>
            <a:xfrm>
              <a:off x="6295222" y="1146888"/>
              <a:ext cx="711200" cy="419100"/>
            </a:xfrm>
            <a:custGeom>
              <a:avLst/>
              <a:gdLst/>
              <a:ahLst/>
              <a:cxnLst/>
              <a:rect l="l" t="t" r="r" b="b"/>
              <a:pathLst>
                <a:path w="711200" h="419100">
                  <a:moveTo>
                    <a:pt x="330200" y="0"/>
                  </a:moveTo>
                  <a:lnTo>
                    <a:pt x="286521" y="5031"/>
                  </a:lnTo>
                  <a:lnTo>
                    <a:pt x="246424" y="19363"/>
                  </a:lnTo>
                  <a:lnTo>
                    <a:pt x="211053" y="41851"/>
                  </a:lnTo>
                  <a:lnTo>
                    <a:pt x="181551" y="71353"/>
                  </a:lnTo>
                  <a:lnTo>
                    <a:pt x="159063" y="106724"/>
                  </a:lnTo>
                  <a:lnTo>
                    <a:pt x="144731" y="146821"/>
                  </a:lnTo>
                  <a:lnTo>
                    <a:pt x="139700" y="190500"/>
                  </a:lnTo>
                  <a:lnTo>
                    <a:pt x="114300" y="190500"/>
                  </a:lnTo>
                  <a:lnTo>
                    <a:pt x="69806" y="199481"/>
                  </a:lnTo>
                  <a:lnTo>
                    <a:pt x="33475" y="223975"/>
                  </a:lnTo>
                  <a:lnTo>
                    <a:pt x="8981" y="260306"/>
                  </a:lnTo>
                  <a:lnTo>
                    <a:pt x="0" y="304800"/>
                  </a:lnTo>
                  <a:lnTo>
                    <a:pt x="8981" y="349293"/>
                  </a:lnTo>
                  <a:lnTo>
                    <a:pt x="33475" y="385624"/>
                  </a:lnTo>
                  <a:lnTo>
                    <a:pt x="69806" y="410118"/>
                  </a:lnTo>
                  <a:lnTo>
                    <a:pt x="114300" y="419100"/>
                  </a:lnTo>
                  <a:lnTo>
                    <a:pt x="279400" y="419100"/>
                  </a:lnTo>
                  <a:lnTo>
                    <a:pt x="279400" y="381000"/>
                  </a:lnTo>
                  <a:lnTo>
                    <a:pt x="114300" y="381000"/>
                  </a:lnTo>
                  <a:lnTo>
                    <a:pt x="84643" y="375010"/>
                  </a:lnTo>
                  <a:lnTo>
                    <a:pt x="60421" y="358678"/>
                  </a:lnTo>
                  <a:lnTo>
                    <a:pt x="44089" y="334456"/>
                  </a:lnTo>
                  <a:lnTo>
                    <a:pt x="38100" y="304800"/>
                  </a:lnTo>
                  <a:lnTo>
                    <a:pt x="44089" y="275143"/>
                  </a:lnTo>
                  <a:lnTo>
                    <a:pt x="60421" y="250921"/>
                  </a:lnTo>
                  <a:lnTo>
                    <a:pt x="84643" y="234589"/>
                  </a:lnTo>
                  <a:lnTo>
                    <a:pt x="114300" y="228600"/>
                  </a:lnTo>
                  <a:lnTo>
                    <a:pt x="182791" y="228600"/>
                  </a:lnTo>
                  <a:lnTo>
                    <a:pt x="181292" y="222796"/>
                  </a:lnTo>
                  <a:lnTo>
                    <a:pt x="180124" y="216890"/>
                  </a:lnTo>
                  <a:lnTo>
                    <a:pt x="178422" y="204177"/>
                  </a:lnTo>
                  <a:lnTo>
                    <a:pt x="177800" y="197421"/>
                  </a:lnTo>
                  <a:lnTo>
                    <a:pt x="177800" y="190500"/>
                  </a:lnTo>
                  <a:lnTo>
                    <a:pt x="185569" y="142331"/>
                  </a:lnTo>
                  <a:lnTo>
                    <a:pt x="207205" y="100496"/>
                  </a:lnTo>
                  <a:lnTo>
                    <a:pt x="240196" y="67505"/>
                  </a:lnTo>
                  <a:lnTo>
                    <a:pt x="282031" y="45869"/>
                  </a:lnTo>
                  <a:lnTo>
                    <a:pt x="330200" y="38100"/>
                  </a:lnTo>
                  <a:lnTo>
                    <a:pt x="442172" y="38100"/>
                  </a:lnTo>
                  <a:lnTo>
                    <a:pt x="420192" y="22621"/>
                  </a:lnTo>
                  <a:lnTo>
                    <a:pt x="377370" y="5899"/>
                  </a:lnTo>
                  <a:lnTo>
                    <a:pt x="330200" y="0"/>
                  </a:lnTo>
                  <a:close/>
                </a:path>
                <a:path w="711200" h="419100">
                  <a:moveTo>
                    <a:pt x="657497" y="152400"/>
                  </a:moveTo>
                  <a:lnTo>
                    <a:pt x="558800" y="152400"/>
                  </a:lnTo>
                  <a:lnTo>
                    <a:pt x="603293" y="161381"/>
                  </a:lnTo>
                  <a:lnTo>
                    <a:pt x="639624" y="185875"/>
                  </a:lnTo>
                  <a:lnTo>
                    <a:pt x="664118" y="222206"/>
                  </a:lnTo>
                  <a:lnTo>
                    <a:pt x="673100" y="266700"/>
                  </a:lnTo>
                  <a:lnTo>
                    <a:pt x="664118" y="311193"/>
                  </a:lnTo>
                  <a:lnTo>
                    <a:pt x="639624" y="347524"/>
                  </a:lnTo>
                  <a:lnTo>
                    <a:pt x="603293" y="372018"/>
                  </a:lnTo>
                  <a:lnTo>
                    <a:pt x="558800" y="381000"/>
                  </a:lnTo>
                  <a:lnTo>
                    <a:pt x="431800" y="381000"/>
                  </a:lnTo>
                  <a:lnTo>
                    <a:pt x="431800" y="419100"/>
                  </a:lnTo>
                  <a:lnTo>
                    <a:pt x="558800" y="419100"/>
                  </a:lnTo>
                  <a:lnTo>
                    <a:pt x="606968" y="411330"/>
                  </a:lnTo>
                  <a:lnTo>
                    <a:pt x="648803" y="389694"/>
                  </a:lnTo>
                  <a:lnTo>
                    <a:pt x="681794" y="356703"/>
                  </a:lnTo>
                  <a:lnTo>
                    <a:pt x="703430" y="314868"/>
                  </a:lnTo>
                  <a:lnTo>
                    <a:pt x="711200" y="266700"/>
                  </a:lnTo>
                  <a:lnTo>
                    <a:pt x="703430" y="218531"/>
                  </a:lnTo>
                  <a:lnTo>
                    <a:pt x="681794" y="176696"/>
                  </a:lnTo>
                  <a:lnTo>
                    <a:pt x="657497" y="152400"/>
                  </a:lnTo>
                  <a:close/>
                </a:path>
                <a:path w="711200" h="419100">
                  <a:moveTo>
                    <a:pt x="442172" y="38100"/>
                  </a:moveTo>
                  <a:lnTo>
                    <a:pt x="330200" y="38100"/>
                  </a:lnTo>
                  <a:lnTo>
                    <a:pt x="377779" y="45693"/>
                  </a:lnTo>
                  <a:lnTo>
                    <a:pt x="419180" y="66852"/>
                  </a:lnTo>
                  <a:lnTo>
                    <a:pt x="452017" y="99146"/>
                  </a:lnTo>
                  <a:lnTo>
                    <a:pt x="473900" y="140144"/>
                  </a:lnTo>
                  <a:lnTo>
                    <a:pt x="482168" y="182067"/>
                  </a:lnTo>
                  <a:lnTo>
                    <a:pt x="490288" y="175364"/>
                  </a:lnTo>
                  <a:lnTo>
                    <a:pt x="527738" y="156782"/>
                  </a:lnTo>
                  <a:lnTo>
                    <a:pt x="558800" y="152400"/>
                  </a:lnTo>
                  <a:lnTo>
                    <a:pt x="657497" y="152400"/>
                  </a:lnTo>
                  <a:lnTo>
                    <a:pt x="648803" y="143705"/>
                  </a:lnTo>
                  <a:lnTo>
                    <a:pt x="608937" y="123088"/>
                  </a:lnTo>
                  <a:lnTo>
                    <a:pt x="508203" y="123088"/>
                  </a:lnTo>
                  <a:lnTo>
                    <a:pt x="487043" y="82679"/>
                  </a:lnTo>
                  <a:lnTo>
                    <a:pt x="457228" y="48702"/>
                  </a:lnTo>
                  <a:lnTo>
                    <a:pt x="442172" y="38100"/>
                  </a:lnTo>
                  <a:close/>
                </a:path>
                <a:path w="711200" h="419100">
                  <a:moveTo>
                    <a:pt x="558800" y="114300"/>
                  </a:moveTo>
                  <a:lnTo>
                    <a:pt x="545627" y="114887"/>
                  </a:lnTo>
                  <a:lnTo>
                    <a:pt x="532782" y="116598"/>
                  </a:lnTo>
                  <a:lnTo>
                    <a:pt x="520296" y="119357"/>
                  </a:lnTo>
                  <a:lnTo>
                    <a:pt x="508203" y="123088"/>
                  </a:lnTo>
                  <a:lnTo>
                    <a:pt x="608937" y="123088"/>
                  </a:lnTo>
                  <a:lnTo>
                    <a:pt x="606968" y="122069"/>
                  </a:lnTo>
                  <a:lnTo>
                    <a:pt x="558800" y="114300"/>
                  </a:lnTo>
                  <a:close/>
                </a:path>
              </a:pathLst>
            </a:custGeom>
            <a:solidFill>
              <a:schemeClr val="bg1"/>
            </a:solidFill>
          </p:spPr>
          <p:txBody>
            <a:bodyPr wrap="square" lIns="0" tIns="0" rIns="0" bIns="0" rtlCol="0"/>
            <a:lstStyle/>
            <a:p>
              <a:endParaRPr/>
            </a:p>
          </p:txBody>
        </p:sp>
        <p:sp>
          <p:nvSpPr>
            <p:cNvPr id="234" name="object 86"/>
            <p:cNvSpPr/>
            <p:nvPr/>
          </p:nvSpPr>
          <p:spPr>
            <a:xfrm>
              <a:off x="6549222" y="1426288"/>
              <a:ext cx="203200" cy="266700"/>
            </a:xfrm>
            <a:custGeom>
              <a:avLst/>
              <a:gdLst/>
              <a:ahLst/>
              <a:cxnLst/>
              <a:rect l="l" t="t" r="r" b="b"/>
              <a:pathLst>
                <a:path w="203200" h="266700">
                  <a:moveTo>
                    <a:pt x="203200" y="165100"/>
                  </a:moveTo>
                  <a:lnTo>
                    <a:pt x="0" y="165100"/>
                  </a:lnTo>
                  <a:lnTo>
                    <a:pt x="101600" y="266700"/>
                  </a:lnTo>
                  <a:lnTo>
                    <a:pt x="203200" y="165100"/>
                  </a:lnTo>
                  <a:close/>
                </a:path>
                <a:path w="203200" h="266700">
                  <a:moveTo>
                    <a:pt x="152400" y="0"/>
                  </a:moveTo>
                  <a:lnTo>
                    <a:pt x="50800" y="0"/>
                  </a:lnTo>
                  <a:lnTo>
                    <a:pt x="50800" y="165100"/>
                  </a:lnTo>
                  <a:lnTo>
                    <a:pt x="152400" y="165100"/>
                  </a:lnTo>
                  <a:lnTo>
                    <a:pt x="152400" y="0"/>
                  </a:lnTo>
                  <a:close/>
                </a:path>
              </a:pathLst>
            </a:custGeom>
            <a:solidFill>
              <a:schemeClr val="bg1"/>
            </a:solidFill>
          </p:spPr>
          <p:txBody>
            <a:bodyPr wrap="square" lIns="0" tIns="0" rIns="0" bIns="0" rtlCol="0"/>
            <a:lstStyle/>
            <a:p>
              <a:endParaRPr/>
            </a:p>
          </p:txBody>
        </p:sp>
      </p:grpSp>
      <p:sp>
        <p:nvSpPr>
          <p:cNvPr id="25" name="Freeform 142"/>
          <p:cNvSpPr>
            <a:spLocks noChangeAspect="1" noEditPoints="1"/>
          </p:cNvSpPr>
          <p:nvPr/>
        </p:nvSpPr>
        <p:spPr bwMode="auto">
          <a:xfrm>
            <a:off x="10003383" y="2983229"/>
            <a:ext cx="146760" cy="180789"/>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120" name="TextBox 119"/>
          <p:cNvSpPr txBox="1"/>
          <p:nvPr/>
        </p:nvSpPr>
        <p:spPr>
          <a:xfrm>
            <a:off x="10089153" y="3505459"/>
            <a:ext cx="1022952" cy="57171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PKI</a:t>
            </a:r>
          </a:p>
        </p:txBody>
      </p:sp>
      <p:grpSp>
        <p:nvGrpSpPr>
          <p:cNvPr id="37" name="Group 36"/>
          <p:cNvGrpSpPr/>
          <p:nvPr/>
        </p:nvGrpSpPr>
        <p:grpSpPr>
          <a:xfrm>
            <a:off x="10000999" y="3702336"/>
            <a:ext cx="223777" cy="193207"/>
            <a:chOff x="1964287" y="2619919"/>
            <a:chExt cx="353601" cy="283206"/>
          </a:xfrm>
        </p:grpSpPr>
        <p:sp>
          <p:nvSpPr>
            <p:cNvPr id="80" name="Freeform 36"/>
            <p:cNvSpPr>
              <a:spLocks/>
            </p:cNvSpPr>
            <p:nvPr/>
          </p:nvSpPr>
          <p:spPr bwMode="auto">
            <a:xfrm>
              <a:off x="1964287" y="2619919"/>
              <a:ext cx="353601" cy="204284"/>
            </a:xfrm>
            <a:custGeom>
              <a:avLst/>
              <a:gdLst>
                <a:gd name="T0" fmla="*/ 288 w 288"/>
                <a:gd name="T1" fmla="*/ 127 h 186"/>
                <a:gd name="T2" fmla="*/ 229 w 288"/>
                <a:gd name="T3" fmla="*/ 67 h 186"/>
                <a:gd name="T4" fmla="*/ 211 w 288"/>
                <a:gd name="T5" fmla="*/ 70 h 186"/>
                <a:gd name="T6" fmla="*/ 137 w 288"/>
                <a:gd name="T7" fmla="*/ 0 h 186"/>
                <a:gd name="T8" fmla="*/ 60 w 288"/>
                <a:gd name="T9" fmla="*/ 75 h 186"/>
                <a:gd name="T10" fmla="*/ 61 w 288"/>
                <a:gd name="T11" fmla="*/ 90 h 186"/>
                <a:gd name="T12" fmla="*/ 47 w 288"/>
                <a:gd name="T13" fmla="*/ 90 h 186"/>
                <a:gd name="T14" fmla="*/ 0 w 288"/>
                <a:gd name="T15" fmla="*/ 136 h 186"/>
                <a:gd name="T16" fmla="*/ 46 w 288"/>
                <a:gd name="T17" fmla="*/ 183 h 186"/>
                <a:gd name="T18" fmla="*/ 233 w 288"/>
                <a:gd name="T19" fmla="*/ 186 h 186"/>
                <a:gd name="T20" fmla="*/ 268 w 288"/>
                <a:gd name="T21" fmla="*/ 171 h 186"/>
                <a:gd name="T22" fmla="*/ 288 w 288"/>
                <a:gd name="T23" fmla="*/ 127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8" h="186">
                  <a:moveTo>
                    <a:pt x="288" y="127"/>
                  </a:moveTo>
                  <a:cubicBezTo>
                    <a:pt x="288" y="94"/>
                    <a:pt x="262" y="67"/>
                    <a:pt x="229" y="67"/>
                  </a:cubicBezTo>
                  <a:cubicBezTo>
                    <a:pt x="223" y="67"/>
                    <a:pt x="217" y="68"/>
                    <a:pt x="211" y="70"/>
                  </a:cubicBezTo>
                  <a:cubicBezTo>
                    <a:pt x="208" y="31"/>
                    <a:pt x="176" y="1"/>
                    <a:pt x="137" y="0"/>
                  </a:cubicBezTo>
                  <a:cubicBezTo>
                    <a:pt x="95" y="0"/>
                    <a:pt x="61" y="33"/>
                    <a:pt x="60" y="75"/>
                  </a:cubicBezTo>
                  <a:cubicBezTo>
                    <a:pt x="60" y="80"/>
                    <a:pt x="60" y="85"/>
                    <a:pt x="61" y="90"/>
                  </a:cubicBezTo>
                  <a:cubicBezTo>
                    <a:pt x="47" y="90"/>
                    <a:pt x="47" y="90"/>
                    <a:pt x="47" y="90"/>
                  </a:cubicBezTo>
                  <a:cubicBezTo>
                    <a:pt x="21" y="90"/>
                    <a:pt x="0" y="110"/>
                    <a:pt x="0" y="136"/>
                  </a:cubicBezTo>
                  <a:cubicBezTo>
                    <a:pt x="0" y="162"/>
                    <a:pt x="20" y="183"/>
                    <a:pt x="46" y="183"/>
                  </a:cubicBezTo>
                  <a:cubicBezTo>
                    <a:pt x="233" y="186"/>
                    <a:pt x="233" y="186"/>
                    <a:pt x="233" y="186"/>
                  </a:cubicBezTo>
                  <a:cubicBezTo>
                    <a:pt x="247" y="186"/>
                    <a:pt x="259" y="180"/>
                    <a:pt x="268" y="171"/>
                  </a:cubicBezTo>
                  <a:cubicBezTo>
                    <a:pt x="280" y="160"/>
                    <a:pt x="288" y="144"/>
                    <a:pt x="288" y="127"/>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81" name="Freeform 142"/>
            <p:cNvSpPr>
              <a:spLocks noChangeAspect="1" noEditPoints="1"/>
            </p:cNvSpPr>
            <p:nvPr/>
          </p:nvSpPr>
          <p:spPr bwMode="auto">
            <a:xfrm>
              <a:off x="2052922" y="2702225"/>
              <a:ext cx="168894" cy="200900"/>
            </a:xfrm>
            <a:custGeom>
              <a:avLst/>
              <a:gdLst>
                <a:gd name="T0" fmla="*/ 1440 w 1645"/>
                <a:gd name="T1" fmla="*/ 720 h 2160"/>
                <a:gd name="T2" fmla="*/ 1337 w 1645"/>
                <a:gd name="T3" fmla="*/ 720 h 2160"/>
                <a:gd name="T4" fmla="*/ 1337 w 1645"/>
                <a:gd name="T5" fmla="*/ 515 h 2160"/>
                <a:gd name="T6" fmla="*/ 823 w 1645"/>
                <a:gd name="T7" fmla="*/ 0 h 2160"/>
                <a:gd name="T8" fmla="*/ 309 w 1645"/>
                <a:gd name="T9" fmla="*/ 515 h 2160"/>
                <a:gd name="T10" fmla="*/ 309 w 1645"/>
                <a:gd name="T11" fmla="*/ 720 h 2160"/>
                <a:gd name="T12" fmla="*/ 206 w 1645"/>
                <a:gd name="T13" fmla="*/ 720 h 2160"/>
                <a:gd name="T14" fmla="*/ 0 w 1645"/>
                <a:gd name="T15" fmla="*/ 926 h 2160"/>
                <a:gd name="T16" fmla="*/ 0 w 1645"/>
                <a:gd name="T17" fmla="*/ 1954 h 2160"/>
                <a:gd name="T18" fmla="*/ 206 w 1645"/>
                <a:gd name="T19" fmla="*/ 2160 h 2160"/>
                <a:gd name="T20" fmla="*/ 1440 w 1645"/>
                <a:gd name="T21" fmla="*/ 2160 h 2160"/>
                <a:gd name="T22" fmla="*/ 1645 w 1645"/>
                <a:gd name="T23" fmla="*/ 1954 h 2160"/>
                <a:gd name="T24" fmla="*/ 1645 w 1645"/>
                <a:gd name="T25" fmla="*/ 926 h 2160"/>
                <a:gd name="T26" fmla="*/ 1440 w 1645"/>
                <a:gd name="T27" fmla="*/ 720 h 2160"/>
                <a:gd name="T28" fmla="*/ 823 w 1645"/>
                <a:gd name="T29" fmla="*/ 1646 h 2160"/>
                <a:gd name="T30" fmla="*/ 617 w 1645"/>
                <a:gd name="T31" fmla="*/ 1440 h 2160"/>
                <a:gd name="T32" fmla="*/ 823 w 1645"/>
                <a:gd name="T33" fmla="*/ 1234 h 2160"/>
                <a:gd name="T34" fmla="*/ 1028 w 1645"/>
                <a:gd name="T35" fmla="*/ 1440 h 2160"/>
                <a:gd name="T36" fmla="*/ 823 w 1645"/>
                <a:gd name="T37" fmla="*/ 1646 h 2160"/>
                <a:gd name="T38" fmla="*/ 1142 w 1645"/>
                <a:gd name="T39" fmla="*/ 720 h 2160"/>
                <a:gd name="T40" fmla="*/ 504 w 1645"/>
                <a:gd name="T41" fmla="*/ 720 h 2160"/>
                <a:gd name="T42" fmla="*/ 504 w 1645"/>
                <a:gd name="T43" fmla="*/ 515 h 2160"/>
                <a:gd name="T44" fmla="*/ 823 w 1645"/>
                <a:gd name="T45" fmla="*/ 196 h 2160"/>
                <a:gd name="T46" fmla="*/ 1142 w 1645"/>
                <a:gd name="T47" fmla="*/ 515 h 2160"/>
                <a:gd name="T48" fmla="*/ 1142 w 1645"/>
                <a:gd name="T49" fmla="*/ 720 h 2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45" h="2160">
                  <a:moveTo>
                    <a:pt x="1440" y="720"/>
                  </a:moveTo>
                  <a:lnTo>
                    <a:pt x="1337" y="720"/>
                  </a:lnTo>
                  <a:lnTo>
                    <a:pt x="1337" y="515"/>
                  </a:lnTo>
                  <a:cubicBezTo>
                    <a:pt x="1337" y="231"/>
                    <a:pt x="1107" y="0"/>
                    <a:pt x="823" y="0"/>
                  </a:cubicBezTo>
                  <a:cubicBezTo>
                    <a:pt x="539" y="0"/>
                    <a:pt x="309" y="231"/>
                    <a:pt x="309" y="515"/>
                  </a:cubicBezTo>
                  <a:lnTo>
                    <a:pt x="309" y="720"/>
                  </a:lnTo>
                  <a:lnTo>
                    <a:pt x="206" y="720"/>
                  </a:lnTo>
                  <a:cubicBezTo>
                    <a:pt x="92" y="720"/>
                    <a:pt x="0" y="812"/>
                    <a:pt x="0" y="926"/>
                  </a:cubicBezTo>
                  <a:lnTo>
                    <a:pt x="0" y="1954"/>
                  </a:lnTo>
                  <a:cubicBezTo>
                    <a:pt x="0" y="2068"/>
                    <a:pt x="92" y="2160"/>
                    <a:pt x="206" y="2160"/>
                  </a:cubicBezTo>
                  <a:lnTo>
                    <a:pt x="1440" y="2160"/>
                  </a:lnTo>
                  <a:cubicBezTo>
                    <a:pt x="1553" y="2160"/>
                    <a:pt x="1645" y="2068"/>
                    <a:pt x="1645" y="1954"/>
                  </a:cubicBezTo>
                  <a:lnTo>
                    <a:pt x="1645" y="926"/>
                  </a:lnTo>
                  <a:cubicBezTo>
                    <a:pt x="1645" y="812"/>
                    <a:pt x="1553" y="720"/>
                    <a:pt x="1440" y="720"/>
                  </a:cubicBezTo>
                  <a:close/>
                  <a:moveTo>
                    <a:pt x="823" y="1646"/>
                  </a:moveTo>
                  <a:cubicBezTo>
                    <a:pt x="709" y="1646"/>
                    <a:pt x="617" y="1554"/>
                    <a:pt x="617" y="1440"/>
                  </a:cubicBezTo>
                  <a:cubicBezTo>
                    <a:pt x="617" y="1326"/>
                    <a:pt x="709" y="1234"/>
                    <a:pt x="823" y="1234"/>
                  </a:cubicBezTo>
                  <a:cubicBezTo>
                    <a:pt x="936" y="1234"/>
                    <a:pt x="1028" y="1326"/>
                    <a:pt x="1028" y="1440"/>
                  </a:cubicBezTo>
                  <a:cubicBezTo>
                    <a:pt x="1028" y="1554"/>
                    <a:pt x="936" y="1646"/>
                    <a:pt x="823" y="1646"/>
                  </a:cubicBezTo>
                  <a:close/>
                  <a:moveTo>
                    <a:pt x="1142" y="720"/>
                  </a:moveTo>
                  <a:lnTo>
                    <a:pt x="504" y="720"/>
                  </a:lnTo>
                  <a:lnTo>
                    <a:pt x="504" y="515"/>
                  </a:lnTo>
                  <a:cubicBezTo>
                    <a:pt x="504" y="339"/>
                    <a:pt x="647" y="196"/>
                    <a:pt x="823" y="196"/>
                  </a:cubicBezTo>
                  <a:cubicBezTo>
                    <a:pt x="999" y="196"/>
                    <a:pt x="1142" y="339"/>
                    <a:pt x="1142" y="515"/>
                  </a:cubicBezTo>
                  <a:lnTo>
                    <a:pt x="1142" y="720"/>
                  </a:lnTo>
                  <a:close/>
                </a:path>
              </a:pathLst>
            </a:custGeom>
            <a:solidFill>
              <a:schemeClr val="bg1"/>
            </a:solidFill>
            <a:ln w="6350">
              <a:solidFill>
                <a:schemeClr val="accent3"/>
              </a:solid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121" name="TextBox 120"/>
          <p:cNvSpPr txBox="1"/>
          <p:nvPr/>
        </p:nvSpPr>
        <p:spPr>
          <a:xfrm>
            <a:off x="10084975" y="4197391"/>
            <a:ext cx="1022952" cy="57171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Identity Management</a:t>
            </a:r>
          </a:p>
        </p:txBody>
      </p:sp>
      <p:grpSp>
        <p:nvGrpSpPr>
          <p:cNvPr id="34" name="Group 33"/>
          <p:cNvGrpSpPr/>
          <p:nvPr/>
        </p:nvGrpSpPr>
        <p:grpSpPr>
          <a:xfrm rot="10800000">
            <a:off x="10017055" y="4407245"/>
            <a:ext cx="153974" cy="167319"/>
            <a:chOff x="6137990" y="2705539"/>
            <a:chExt cx="243301" cy="282331"/>
          </a:xfrm>
        </p:grpSpPr>
        <p:sp>
          <p:nvSpPr>
            <p:cNvPr id="90" name="Freeform 5"/>
            <p:cNvSpPr>
              <a:spLocks/>
            </p:cNvSpPr>
            <p:nvPr/>
          </p:nvSpPr>
          <p:spPr bwMode="auto">
            <a:xfrm>
              <a:off x="6144485" y="2784900"/>
              <a:ext cx="232892" cy="199064"/>
            </a:xfrm>
            <a:custGeom>
              <a:avLst/>
              <a:gdLst>
                <a:gd name="T0" fmla="*/ 50 w 73"/>
                <a:gd name="T1" fmla="*/ 63 h 63"/>
                <a:gd name="T2" fmla="*/ 24 w 73"/>
                <a:gd name="T3" fmla="*/ 33 h 63"/>
                <a:gd name="T4" fmla="*/ 35 w 73"/>
                <a:gd name="T5" fmla="*/ 21 h 63"/>
                <a:gd name="T6" fmla="*/ 47 w 73"/>
                <a:gd name="T7" fmla="*/ 31 h 63"/>
                <a:gd name="T8" fmla="*/ 57 w 73"/>
                <a:gd name="T9" fmla="*/ 43 h 63"/>
                <a:gd name="T10" fmla="*/ 69 w 73"/>
                <a:gd name="T11" fmla="*/ 23 h 63"/>
                <a:gd name="T12" fmla="*/ 40 w 73"/>
                <a:gd name="T13" fmla="*/ 1 h 63"/>
                <a:gd name="T14" fmla="*/ 4 w 73"/>
                <a:gd name="T15" fmla="*/ 21 h 63"/>
                <a:gd name="T16" fmla="*/ 4 w 73"/>
                <a:gd name="T17" fmla="*/ 51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3" h="63">
                  <a:moveTo>
                    <a:pt x="50" y="63"/>
                  </a:moveTo>
                  <a:cubicBezTo>
                    <a:pt x="34" y="59"/>
                    <a:pt x="24" y="47"/>
                    <a:pt x="24" y="33"/>
                  </a:cubicBezTo>
                  <a:cubicBezTo>
                    <a:pt x="24" y="25"/>
                    <a:pt x="29" y="22"/>
                    <a:pt x="35" y="21"/>
                  </a:cubicBezTo>
                  <a:cubicBezTo>
                    <a:pt x="40" y="21"/>
                    <a:pt x="46" y="24"/>
                    <a:pt x="47" y="31"/>
                  </a:cubicBezTo>
                  <a:cubicBezTo>
                    <a:pt x="48" y="37"/>
                    <a:pt x="49" y="42"/>
                    <a:pt x="57" y="43"/>
                  </a:cubicBezTo>
                  <a:cubicBezTo>
                    <a:pt x="67" y="44"/>
                    <a:pt x="73" y="35"/>
                    <a:pt x="69" y="23"/>
                  </a:cubicBezTo>
                  <a:cubicBezTo>
                    <a:pt x="65" y="11"/>
                    <a:pt x="52" y="1"/>
                    <a:pt x="40" y="1"/>
                  </a:cubicBezTo>
                  <a:cubicBezTo>
                    <a:pt x="21" y="0"/>
                    <a:pt x="8" y="6"/>
                    <a:pt x="4" y="21"/>
                  </a:cubicBezTo>
                  <a:cubicBezTo>
                    <a:pt x="0" y="30"/>
                    <a:pt x="1" y="41"/>
                    <a:pt x="4" y="5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91" name="Freeform 6"/>
            <p:cNvSpPr>
              <a:spLocks/>
            </p:cNvSpPr>
            <p:nvPr/>
          </p:nvSpPr>
          <p:spPr bwMode="auto">
            <a:xfrm>
              <a:off x="6183517" y="2820032"/>
              <a:ext cx="145720" cy="167838"/>
            </a:xfrm>
            <a:custGeom>
              <a:avLst/>
              <a:gdLst>
                <a:gd name="T0" fmla="*/ 46 w 46"/>
                <a:gd name="T1" fmla="*/ 22 h 53"/>
                <a:gd name="T2" fmla="*/ 21 w 46"/>
                <a:gd name="T3" fmla="*/ 1 h 53"/>
                <a:gd name="T4" fmla="*/ 1 w 46"/>
                <a:gd name="T5" fmla="*/ 22 h 53"/>
                <a:gd name="T6" fmla="*/ 14 w 46"/>
                <a:gd name="T7" fmla="*/ 53 h 53"/>
              </a:gdLst>
              <a:ahLst/>
              <a:cxnLst>
                <a:cxn ang="0">
                  <a:pos x="T0" y="T1"/>
                </a:cxn>
                <a:cxn ang="0">
                  <a:pos x="T2" y="T3"/>
                </a:cxn>
                <a:cxn ang="0">
                  <a:pos x="T4" y="T5"/>
                </a:cxn>
                <a:cxn ang="0">
                  <a:pos x="T6" y="T7"/>
                </a:cxn>
              </a:cxnLst>
              <a:rect l="0" t="0" r="r" b="b"/>
              <a:pathLst>
                <a:path w="46" h="53">
                  <a:moveTo>
                    <a:pt x="46" y="22"/>
                  </a:moveTo>
                  <a:cubicBezTo>
                    <a:pt x="45" y="6"/>
                    <a:pt x="38" y="0"/>
                    <a:pt x="21" y="1"/>
                  </a:cubicBezTo>
                  <a:cubicBezTo>
                    <a:pt x="8" y="1"/>
                    <a:pt x="2" y="8"/>
                    <a:pt x="1" y="22"/>
                  </a:cubicBezTo>
                  <a:cubicBezTo>
                    <a:pt x="0" y="35"/>
                    <a:pt x="8" y="43"/>
                    <a:pt x="14" y="5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92" name="Freeform 7"/>
            <p:cNvSpPr>
              <a:spLocks/>
            </p:cNvSpPr>
            <p:nvPr/>
          </p:nvSpPr>
          <p:spPr bwMode="auto">
            <a:xfrm>
              <a:off x="6137990" y="2730258"/>
              <a:ext cx="243301" cy="76763"/>
            </a:xfrm>
            <a:custGeom>
              <a:avLst/>
              <a:gdLst>
                <a:gd name="T0" fmla="*/ 76 w 76"/>
                <a:gd name="T1" fmla="*/ 24 h 24"/>
                <a:gd name="T2" fmla="*/ 0 w 76"/>
                <a:gd name="T3" fmla="*/ 24 h 24"/>
              </a:gdLst>
              <a:ahLst/>
              <a:cxnLst>
                <a:cxn ang="0">
                  <a:pos x="T0" y="T1"/>
                </a:cxn>
                <a:cxn ang="0">
                  <a:pos x="T2" y="T3"/>
                </a:cxn>
              </a:cxnLst>
              <a:rect l="0" t="0" r="r" b="b"/>
              <a:pathLst>
                <a:path w="76" h="24">
                  <a:moveTo>
                    <a:pt x="76" y="24"/>
                  </a:moveTo>
                  <a:cubicBezTo>
                    <a:pt x="56" y="0"/>
                    <a:pt x="19" y="0"/>
                    <a:pt x="0" y="24"/>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93" name="Freeform 8"/>
            <p:cNvSpPr>
              <a:spLocks/>
            </p:cNvSpPr>
            <p:nvPr/>
          </p:nvSpPr>
          <p:spPr bwMode="auto">
            <a:xfrm>
              <a:off x="6177012" y="2705539"/>
              <a:ext cx="158731" cy="35128"/>
            </a:xfrm>
            <a:custGeom>
              <a:avLst/>
              <a:gdLst>
                <a:gd name="T0" fmla="*/ 50 w 50"/>
                <a:gd name="T1" fmla="*/ 10 h 11"/>
                <a:gd name="T2" fmla="*/ 0 w 50"/>
                <a:gd name="T3" fmla="*/ 11 h 11"/>
              </a:gdLst>
              <a:ahLst/>
              <a:cxnLst>
                <a:cxn ang="0">
                  <a:pos x="T0" y="T1"/>
                </a:cxn>
                <a:cxn ang="0">
                  <a:pos x="T2" y="T3"/>
                </a:cxn>
              </a:cxnLst>
              <a:rect l="0" t="0" r="r" b="b"/>
              <a:pathLst>
                <a:path w="50" h="11">
                  <a:moveTo>
                    <a:pt x="50" y="10"/>
                  </a:moveTo>
                  <a:cubicBezTo>
                    <a:pt x="33" y="1"/>
                    <a:pt x="16" y="0"/>
                    <a:pt x="0" y="11"/>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sp>
          <p:nvSpPr>
            <p:cNvPr id="94" name="Freeform 9"/>
            <p:cNvSpPr>
              <a:spLocks/>
            </p:cNvSpPr>
            <p:nvPr/>
          </p:nvSpPr>
          <p:spPr bwMode="auto">
            <a:xfrm>
              <a:off x="6252499" y="2882495"/>
              <a:ext cx="93677" cy="72859"/>
            </a:xfrm>
            <a:custGeom>
              <a:avLst/>
              <a:gdLst>
                <a:gd name="T0" fmla="*/ 0 w 29"/>
                <a:gd name="T1" fmla="*/ 0 h 23"/>
                <a:gd name="T2" fmla="*/ 29 w 29"/>
                <a:gd name="T3" fmla="*/ 23 h 23"/>
              </a:gdLst>
              <a:ahLst/>
              <a:cxnLst>
                <a:cxn ang="0">
                  <a:pos x="T0" y="T1"/>
                </a:cxn>
                <a:cxn ang="0">
                  <a:pos x="T2" y="T3"/>
                </a:cxn>
              </a:cxnLst>
              <a:rect l="0" t="0" r="r" b="b"/>
              <a:pathLst>
                <a:path w="29" h="23">
                  <a:moveTo>
                    <a:pt x="0" y="0"/>
                  </a:moveTo>
                  <a:cubicBezTo>
                    <a:pt x="5" y="18"/>
                    <a:pt x="11" y="23"/>
                    <a:pt x="29" y="23"/>
                  </a:cubicBezTo>
                </a:path>
              </a:pathLst>
            </a:custGeom>
            <a:noFill/>
            <a:ln w="19050" cap="rnd">
              <a:solidFill>
                <a:schemeClr val="bg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grpSp>
      <p:sp>
        <p:nvSpPr>
          <p:cNvPr id="122" name="TextBox 121"/>
          <p:cNvSpPr txBox="1"/>
          <p:nvPr/>
        </p:nvSpPr>
        <p:spPr>
          <a:xfrm>
            <a:off x="10088761" y="4919748"/>
            <a:ext cx="1022952" cy="571719"/>
          </a:xfrm>
          <a:prstGeom prst="rect">
            <a:avLst/>
          </a:prstGeom>
          <a:solidFill>
            <a:schemeClr val="tx2"/>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en-US" dirty="0"/>
              <a:t>SIEM System</a:t>
            </a:r>
          </a:p>
        </p:txBody>
      </p:sp>
      <p:sp>
        <p:nvSpPr>
          <p:cNvPr id="155" name="Freeform 154"/>
          <p:cNvSpPr>
            <a:spLocks noChangeAspect="1" noEditPoints="1"/>
          </p:cNvSpPr>
          <p:nvPr/>
        </p:nvSpPr>
        <p:spPr bwMode="auto">
          <a:xfrm>
            <a:off x="9978963" y="5122151"/>
            <a:ext cx="170771" cy="163739"/>
          </a:xfrm>
          <a:custGeom>
            <a:avLst/>
            <a:gdLst>
              <a:gd name="T0" fmla="*/ 1551 w 1764"/>
              <a:gd name="T1" fmla="*/ 989 h 1802"/>
              <a:gd name="T2" fmla="*/ 1557 w 1764"/>
              <a:gd name="T3" fmla="*/ 901 h 1802"/>
              <a:gd name="T4" fmla="*/ 1551 w 1764"/>
              <a:gd name="T5" fmla="*/ 813 h 1802"/>
              <a:gd name="T6" fmla="*/ 1742 w 1764"/>
              <a:gd name="T7" fmla="*/ 664 h 1802"/>
              <a:gd name="T8" fmla="*/ 1752 w 1764"/>
              <a:gd name="T9" fmla="*/ 606 h 1802"/>
              <a:gd name="T10" fmla="*/ 1572 w 1764"/>
              <a:gd name="T11" fmla="*/ 294 h 1802"/>
              <a:gd name="T12" fmla="*/ 1517 w 1764"/>
              <a:gd name="T13" fmla="*/ 275 h 1802"/>
              <a:gd name="T14" fmla="*/ 1293 w 1764"/>
              <a:gd name="T15" fmla="*/ 365 h 1802"/>
              <a:gd name="T16" fmla="*/ 1141 w 1764"/>
              <a:gd name="T17" fmla="*/ 276 h 1802"/>
              <a:gd name="T18" fmla="*/ 1107 w 1764"/>
              <a:gd name="T19" fmla="*/ 38 h 1802"/>
              <a:gd name="T20" fmla="*/ 1062 w 1764"/>
              <a:gd name="T21" fmla="*/ 0 h 1802"/>
              <a:gd name="T22" fmla="*/ 701 w 1764"/>
              <a:gd name="T23" fmla="*/ 0 h 1802"/>
              <a:gd name="T24" fmla="*/ 657 w 1764"/>
              <a:gd name="T25" fmla="*/ 38 h 1802"/>
              <a:gd name="T26" fmla="*/ 623 w 1764"/>
              <a:gd name="T27" fmla="*/ 276 h 1802"/>
              <a:gd name="T28" fmla="*/ 471 w 1764"/>
              <a:gd name="T29" fmla="*/ 365 h 1802"/>
              <a:gd name="T30" fmla="*/ 246 w 1764"/>
              <a:gd name="T31" fmla="*/ 275 h 1802"/>
              <a:gd name="T32" fmla="*/ 191 w 1764"/>
              <a:gd name="T33" fmla="*/ 294 h 1802"/>
              <a:gd name="T34" fmla="*/ 11 w 1764"/>
              <a:gd name="T35" fmla="*/ 606 h 1802"/>
              <a:gd name="T36" fmla="*/ 22 w 1764"/>
              <a:gd name="T37" fmla="*/ 664 h 1802"/>
              <a:gd name="T38" fmla="*/ 212 w 1764"/>
              <a:gd name="T39" fmla="*/ 813 h 1802"/>
              <a:gd name="T40" fmla="*/ 206 w 1764"/>
              <a:gd name="T41" fmla="*/ 901 h 1802"/>
              <a:gd name="T42" fmla="*/ 212 w 1764"/>
              <a:gd name="T43" fmla="*/ 989 h 1802"/>
              <a:gd name="T44" fmla="*/ 22 w 1764"/>
              <a:gd name="T45" fmla="*/ 1138 h 1802"/>
              <a:gd name="T46" fmla="*/ 11 w 1764"/>
              <a:gd name="T47" fmla="*/ 1196 h 1802"/>
              <a:gd name="T48" fmla="*/ 191 w 1764"/>
              <a:gd name="T49" fmla="*/ 1508 h 1802"/>
              <a:gd name="T50" fmla="*/ 246 w 1764"/>
              <a:gd name="T51" fmla="*/ 1527 h 1802"/>
              <a:gd name="T52" fmla="*/ 471 w 1764"/>
              <a:gd name="T53" fmla="*/ 1437 h 1802"/>
              <a:gd name="T54" fmla="*/ 623 w 1764"/>
              <a:gd name="T55" fmla="*/ 1525 h 1802"/>
              <a:gd name="T56" fmla="*/ 657 w 1764"/>
              <a:gd name="T57" fmla="*/ 1764 h 1802"/>
              <a:gd name="T58" fmla="*/ 701 w 1764"/>
              <a:gd name="T59" fmla="*/ 1802 h 1802"/>
              <a:gd name="T60" fmla="*/ 1062 w 1764"/>
              <a:gd name="T61" fmla="*/ 1802 h 1802"/>
              <a:gd name="T62" fmla="*/ 1106 w 1764"/>
              <a:gd name="T63" fmla="*/ 1764 h 1802"/>
              <a:gd name="T64" fmla="*/ 1140 w 1764"/>
              <a:gd name="T65" fmla="*/ 1525 h 1802"/>
              <a:gd name="T66" fmla="*/ 1292 w 1764"/>
              <a:gd name="T67" fmla="*/ 1437 h 1802"/>
              <a:gd name="T68" fmla="*/ 1517 w 1764"/>
              <a:gd name="T69" fmla="*/ 1527 h 1802"/>
              <a:gd name="T70" fmla="*/ 1572 w 1764"/>
              <a:gd name="T71" fmla="*/ 1508 h 1802"/>
              <a:gd name="T72" fmla="*/ 1752 w 1764"/>
              <a:gd name="T73" fmla="*/ 1196 h 1802"/>
              <a:gd name="T74" fmla="*/ 1741 w 1764"/>
              <a:gd name="T75" fmla="*/ 1138 h 1802"/>
              <a:gd name="T76" fmla="*/ 1551 w 1764"/>
              <a:gd name="T77" fmla="*/ 989 h 1802"/>
              <a:gd name="T78" fmla="*/ 881 w 1764"/>
              <a:gd name="T79" fmla="*/ 1216 h 1802"/>
              <a:gd name="T80" fmla="*/ 566 w 1764"/>
              <a:gd name="T81" fmla="*/ 901 h 1802"/>
              <a:gd name="T82" fmla="*/ 881 w 1764"/>
              <a:gd name="T83" fmla="*/ 586 h 1802"/>
              <a:gd name="T84" fmla="*/ 1197 w 1764"/>
              <a:gd name="T85" fmla="*/ 901 h 1802"/>
              <a:gd name="T86" fmla="*/ 881 w 1764"/>
              <a:gd name="T87" fmla="*/ 1216 h 18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764" h="1802">
                <a:moveTo>
                  <a:pt x="1551" y="989"/>
                </a:moveTo>
                <a:cubicBezTo>
                  <a:pt x="1555" y="960"/>
                  <a:pt x="1557" y="931"/>
                  <a:pt x="1557" y="901"/>
                </a:cubicBezTo>
                <a:cubicBezTo>
                  <a:pt x="1557" y="871"/>
                  <a:pt x="1555" y="842"/>
                  <a:pt x="1551" y="813"/>
                </a:cubicBezTo>
                <a:lnTo>
                  <a:pt x="1742" y="664"/>
                </a:lnTo>
                <a:cubicBezTo>
                  <a:pt x="1759" y="650"/>
                  <a:pt x="1764" y="626"/>
                  <a:pt x="1752" y="606"/>
                </a:cubicBezTo>
                <a:lnTo>
                  <a:pt x="1572" y="294"/>
                </a:lnTo>
                <a:cubicBezTo>
                  <a:pt x="1561" y="275"/>
                  <a:pt x="1537" y="267"/>
                  <a:pt x="1517" y="275"/>
                </a:cubicBezTo>
                <a:lnTo>
                  <a:pt x="1293" y="365"/>
                </a:lnTo>
                <a:cubicBezTo>
                  <a:pt x="1246" y="330"/>
                  <a:pt x="1196" y="299"/>
                  <a:pt x="1141" y="276"/>
                </a:cubicBezTo>
                <a:lnTo>
                  <a:pt x="1107" y="38"/>
                </a:lnTo>
                <a:cubicBezTo>
                  <a:pt x="1103" y="17"/>
                  <a:pt x="1084" y="0"/>
                  <a:pt x="1062" y="0"/>
                </a:cubicBezTo>
                <a:lnTo>
                  <a:pt x="701" y="0"/>
                </a:lnTo>
                <a:cubicBezTo>
                  <a:pt x="679" y="0"/>
                  <a:pt x="660" y="17"/>
                  <a:pt x="657" y="38"/>
                </a:cubicBezTo>
                <a:lnTo>
                  <a:pt x="623" y="276"/>
                </a:lnTo>
                <a:cubicBezTo>
                  <a:pt x="568" y="299"/>
                  <a:pt x="517" y="329"/>
                  <a:pt x="471" y="365"/>
                </a:cubicBezTo>
                <a:lnTo>
                  <a:pt x="246" y="275"/>
                </a:lnTo>
                <a:cubicBezTo>
                  <a:pt x="226" y="267"/>
                  <a:pt x="203" y="275"/>
                  <a:pt x="191" y="294"/>
                </a:cubicBezTo>
                <a:lnTo>
                  <a:pt x="11" y="606"/>
                </a:lnTo>
                <a:cubicBezTo>
                  <a:pt x="0" y="626"/>
                  <a:pt x="5" y="650"/>
                  <a:pt x="22" y="664"/>
                </a:cubicBezTo>
                <a:lnTo>
                  <a:pt x="212" y="813"/>
                </a:lnTo>
                <a:cubicBezTo>
                  <a:pt x="208" y="842"/>
                  <a:pt x="206" y="871"/>
                  <a:pt x="206" y="901"/>
                </a:cubicBezTo>
                <a:cubicBezTo>
                  <a:pt x="206" y="931"/>
                  <a:pt x="208" y="960"/>
                  <a:pt x="212" y="989"/>
                </a:cubicBezTo>
                <a:lnTo>
                  <a:pt x="22" y="1138"/>
                </a:lnTo>
                <a:cubicBezTo>
                  <a:pt x="5" y="1151"/>
                  <a:pt x="0" y="1176"/>
                  <a:pt x="11" y="1196"/>
                </a:cubicBezTo>
                <a:lnTo>
                  <a:pt x="191" y="1508"/>
                </a:lnTo>
                <a:cubicBezTo>
                  <a:pt x="203" y="1527"/>
                  <a:pt x="226" y="1535"/>
                  <a:pt x="246" y="1527"/>
                </a:cubicBezTo>
                <a:lnTo>
                  <a:pt x="471" y="1437"/>
                </a:lnTo>
                <a:cubicBezTo>
                  <a:pt x="517" y="1472"/>
                  <a:pt x="568" y="1502"/>
                  <a:pt x="623" y="1525"/>
                </a:cubicBezTo>
                <a:lnTo>
                  <a:pt x="657" y="1764"/>
                </a:lnTo>
                <a:cubicBezTo>
                  <a:pt x="660" y="1785"/>
                  <a:pt x="679" y="1802"/>
                  <a:pt x="701" y="1802"/>
                </a:cubicBezTo>
                <a:lnTo>
                  <a:pt x="1062" y="1802"/>
                </a:lnTo>
                <a:cubicBezTo>
                  <a:pt x="1084" y="1802"/>
                  <a:pt x="1103" y="1785"/>
                  <a:pt x="1106" y="1764"/>
                </a:cubicBezTo>
                <a:lnTo>
                  <a:pt x="1140" y="1525"/>
                </a:lnTo>
                <a:cubicBezTo>
                  <a:pt x="1195" y="1502"/>
                  <a:pt x="1246" y="1473"/>
                  <a:pt x="1292" y="1437"/>
                </a:cubicBezTo>
                <a:lnTo>
                  <a:pt x="1517" y="1527"/>
                </a:lnTo>
                <a:cubicBezTo>
                  <a:pt x="1537" y="1535"/>
                  <a:pt x="1560" y="1527"/>
                  <a:pt x="1572" y="1508"/>
                </a:cubicBezTo>
                <a:lnTo>
                  <a:pt x="1752" y="1196"/>
                </a:lnTo>
                <a:cubicBezTo>
                  <a:pt x="1763" y="1176"/>
                  <a:pt x="1758" y="1152"/>
                  <a:pt x="1741" y="1138"/>
                </a:cubicBezTo>
                <a:lnTo>
                  <a:pt x="1551" y="989"/>
                </a:lnTo>
                <a:close/>
                <a:moveTo>
                  <a:pt x="881" y="1216"/>
                </a:moveTo>
                <a:cubicBezTo>
                  <a:pt x="707" y="1216"/>
                  <a:pt x="566" y="1075"/>
                  <a:pt x="566" y="901"/>
                </a:cubicBezTo>
                <a:cubicBezTo>
                  <a:pt x="566" y="727"/>
                  <a:pt x="707" y="586"/>
                  <a:pt x="881" y="586"/>
                </a:cubicBezTo>
                <a:cubicBezTo>
                  <a:pt x="1056" y="586"/>
                  <a:pt x="1197" y="727"/>
                  <a:pt x="1197" y="901"/>
                </a:cubicBezTo>
                <a:cubicBezTo>
                  <a:pt x="1197" y="1075"/>
                  <a:pt x="1056" y="1216"/>
                  <a:pt x="881" y="1216"/>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en-US" sz="700" dirty="0">
              <a:solidFill>
                <a:srgbClr val="000000"/>
              </a:solidFill>
            </a:endParaRPr>
          </a:p>
        </p:txBody>
      </p:sp>
      <p:pic>
        <p:nvPicPr>
          <p:cNvPr id="123" name="Picture 122">
            <a:extLst>
              <a:ext uri="{FF2B5EF4-FFF2-40B4-BE49-F238E27FC236}">
                <a16:creationId xmlns:a16="http://schemas.microsoft.com/office/drawing/2014/main" xmlns=""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097729" y="3425825"/>
            <a:ext cx="211872" cy="211872"/>
          </a:xfrm>
          <a:prstGeom prst="rect">
            <a:avLst/>
          </a:prstGeom>
        </p:spPr>
      </p:pic>
      <p:sp>
        <p:nvSpPr>
          <p:cNvPr id="4" name="TextBox 3"/>
          <p:cNvSpPr txBox="1"/>
          <p:nvPr/>
        </p:nvSpPr>
        <p:spPr>
          <a:xfrm>
            <a:off x="998400" y="5857553"/>
            <a:ext cx="161145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Microsoft Defender ATP</a:t>
            </a:r>
          </a:p>
        </p:txBody>
      </p:sp>
      <p:pic>
        <p:nvPicPr>
          <p:cNvPr id="125" name="Picture 124">
            <a:extLst>
              <a:ext uri="{FF2B5EF4-FFF2-40B4-BE49-F238E27FC236}">
                <a16:creationId xmlns:a16="http://schemas.microsoft.com/office/drawing/2014/main" xmlns="" id="{6B0059E0-23ED-413E-BFB0-A0AEE244C9CC}"/>
              </a:ext>
            </a:extLst>
          </p:cNvPr>
          <p:cNvPicPr>
            <a:picLocks noChangeAspect="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034079" y="5888557"/>
            <a:ext cx="211872" cy="211872"/>
          </a:xfrm>
          <a:prstGeom prst="rect">
            <a:avLst/>
          </a:prstGeom>
        </p:spPr>
      </p:pic>
      <p:pic>
        <p:nvPicPr>
          <p:cNvPr id="1030"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089469" y="3675089"/>
            <a:ext cx="214301" cy="184007"/>
          </a:xfrm>
          <a:prstGeom prst="rect">
            <a:avLst/>
          </a:prstGeom>
          <a:noFill/>
          <a:extLst>
            <a:ext uri="{909E8E84-426E-40DD-AFC4-6F175D3DCCD1}">
              <a14:hiddenFill xmlns:a14="http://schemas.microsoft.com/office/drawing/2010/main">
                <a:solidFill>
                  <a:srgbClr val="FFFFFF"/>
                </a:solidFill>
              </a14:hiddenFill>
            </a:ext>
          </a:extLst>
        </p:spPr>
      </p:pic>
      <p:sp>
        <p:nvSpPr>
          <p:cNvPr id="203" name="Freeform 28"/>
          <p:cNvSpPr>
            <a:spLocks noEditPoints="1"/>
          </p:cNvSpPr>
          <p:nvPr/>
        </p:nvSpPr>
        <p:spPr bwMode="auto">
          <a:xfrm>
            <a:off x="2749638" y="3748198"/>
            <a:ext cx="446982" cy="425601"/>
          </a:xfrm>
          <a:custGeom>
            <a:avLst/>
            <a:gdLst>
              <a:gd name="T0" fmla="*/ 275 w 372"/>
              <a:gd name="T1" fmla="*/ 366 h 366"/>
              <a:gd name="T2" fmla="*/ 244 w 372"/>
              <a:gd name="T3" fmla="*/ 342 h 366"/>
              <a:gd name="T4" fmla="*/ 202 w 372"/>
              <a:gd name="T5" fmla="*/ 289 h 366"/>
              <a:gd name="T6" fmla="*/ 190 w 372"/>
              <a:gd name="T7" fmla="*/ 263 h 366"/>
              <a:gd name="T8" fmla="*/ 213 w 372"/>
              <a:gd name="T9" fmla="*/ 244 h 366"/>
              <a:gd name="T10" fmla="*/ 237 w 372"/>
              <a:gd name="T11" fmla="*/ 262 h 366"/>
              <a:gd name="T12" fmla="*/ 243 w 372"/>
              <a:gd name="T13" fmla="*/ 267 h 366"/>
              <a:gd name="T14" fmla="*/ 243 w 372"/>
              <a:gd name="T15" fmla="*/ 234 h 366"/>
              <a:gd name="T16" fmla="*/ 238 w 372"/>
              <a:gd name="T17" fmla="*/ 230 h 366"/>
              <a:gd name="T18" fmla="*/ 229 w 372"/>
              <a:gd name="T19" fmla="*/ 230 h 366"/>
              <a:gd name="T20" fmla="*/ 27 w 372"/>
              <a:gd name="T21" fmla="*/ 230 h 366"/>
              <a:gd name="T22" fmla="*/ 0 w 372"/>
              <a:gd name="T23" fmla="*/ 203 h 366"/>
              <a:gd name="T24" fmla="*/ 0 w 372"/>
              <a:gd name="T25" fmla="*/ 24 h 366"/>
              <a:gd name="T26" fmla="*/ 24 w 372"/>
              <a:gd name="T27" fmla="*/ 0 h 366"/>
              <a:gd name="T28" fmla="*/ 326 w 372"/>
              <a:gd name="T29" fmla="*/ 0 h 366"/>
              <a:gd name="T30" fmla="*/ 351 w 372"/>
              <a:gd name="T31" fmla="*/ 24 h 366"/>
              <a:gd name="T32" fmla="*/ 351 w 372"/>
              <a:gd name="T33" fmla="*/ 204 h 366"/>
              <a:gd name="T34" fmla="*/ 325 w 372"/>
              <a:gd name="T35" fmla="*/ 230 h 366"/>
              <a:gd name="T36" fmla="*/ 294 w 372"/>
              <a:gd name="T37" fmla="*/ 230 h 366"/>
              <a:gd name="T38" fmla="*/ 286 w 372"/>
              <a:gd name="T39" fmla="*/ 235 h 366"/>
              <a:gd name="T40" fmla="*/ 295 w 372"/>
              <a:gd name="T41" fmla="*/ 240 h 366"/>
              <a:gd name="T42" fmla="*/ 326 w 372"/>
              <a:gd name="T43" fmla="*/ 240 h 366"/>
              <a:gd name="T44" fmla="*/ 372 w 372"/>
              <a:gd name="T45" fmla="*/ 287 h 366"/>
              <a:gd name="T46" fmla="*/ 371 w 372"/>
              <a:gd name="T47" fmla="*/ 316 h 366"/>
              <a:gd name="T48" fmla="*/ 333 w 372"/>
              <a:gd name="T49" fmla="*/ 366 h 366"/>
              <a:gd name="T50" fmla="*/ 275 w 372"/>
              <a:gd name="T51" fmla="*/ 366 h 366"/>
              <a:gd name="T52" fmla="*/ 164 w 372"/>
              <a:gd name="T53" fmla="*/ 14 h 366"/>
              <a:gd name="T54" fmla="*/ 41 w 372"/>
              <a:gd name="T55" fmla="*/ 14 h 366"/>
              <a:gd name="T56" fmla="*/ 16 w 372"/>
              <a:gd name="T57" fmla="*/ 40 h 366"/>
              <a:gd name="T58" fmla="*/ 16 w 372"/>
              <a:gd name="T59" fmla="*/ 189 h 366"/>
              <a:gd name="T60" fmla="*/ 41 w 372"/>
              <a:gd name="T61" fmla="*/ 214 h 366"/>
              <a:gd name="T62" fmla="*/ 231 w 372"/>
              <a:gd name="T63" fmla="*/ 214 h 366"/>
              <a:gd name="T64" fmla="*/ 238 w 372"/>
              <a:gd name="T65" fmla="*/ 214 h 366"/>
              <a:gd name="T66" fmla="*/ 243 w 372"/>
              <a:gd name="T67" fmla="*/ 208 h 366"/>
              <a:gd name="T68" fmla="*/ 238 w 372"/>
              <a:gd name="T69" fmla="*/ 179 h 366"/>
              <a:gd name="T70" fmla="*/ 244 w 372"/>
              <a:gd name="T71" fmla="*/ 139 h 366"/>
              <a:gd name="T72" fmla="*/ 285 w 372"/>
              <a:gd name="T73" fmla="*/ 139 h 366"/>
              <a:gd name="T74" fmla="*/ 292 w 372"/>
              <a:gd name="T75" fmla="*/ 177 h 366"/>
              <a:gd name="T76" fmla="*/ 286 w 372"/>
              <a:gd name="T77" fmla="*/ 204 h 366"/>
              <a:gd name="T78" fmla="*/ 300 w 372"/>
              <a:gd name="T79" fmla="*/ 212 h 366"/>
              <a:gd name="T80" fmla="*/ 310 w 372"/>
              <a:gd name="T81" fmla="*/ 190 h 366"/>
              <a:gd name="T82" fmla="*/ 310 w 372"/>
              <a:gd name="T83" fmla="*/ 42 h 366"/>
              <a:gd name="T84" fmla="*/ 282 w 372"/>
              <a:gd name="T85" fmla="*/ 14 h 366"/>
              <a:gd name="T86" fmla="*/ 164 w 372"/>
              <a:gd name="T87" fmla="*/ 14 h 366"/>
              <a:gd name="T88" fmla="*/ 242 w 372"/>
              <a:gd name="T89" fmla="*/ 170 h 366"/>
              <a:gd name="T90" fmla="*/ 265 w 372"/>
              <a:gd name="T91" fmla="*/ 146 h 366"/>
              <a:gd name="T92" fmla="*/ 287 w 372"/>
              <a:gd name="T93" fmla="*/ 171 h 366"/>
              <a:gd name="T94" fmla="*/ 281 w 372"/>
              <a:gd name="T95" fmla="*/ 144 h 366"/>
              <a:gd name="T96" fmla="*/ 251 w 372"/>
              <a:gd name="T97" fmla="*/ 142 h 366"/>
              <a:gd name="T98" fmla="*/ 242 w 372"/>
              <a:gd name="T99" fmla="*/ 170 h 366"/>
              <a:gd name="T100" fmla="*/ 342 w 372"/>
              <a:gd name="T101" fmla="*/ 115 h 366"/>
              <a:gd name="T102" fmla="*/ 331 w 372"/>
              <a:gd name="T103" fmla="*/ 102 h 366"/>
              <a:gd name="T104" fmla="*/ 319 w 372"/>
              <a:gd name="T105" fmla="*/ 114 h 366"/>
              <a:gd name="T106" fmla="*/ 330 w 372"/>
              <a:gd name="T107" fmla="*/ 126 h 366"/>
              <a:gd name="T108" fmla="*/ 342 w 372"/>
              <a:gd name="T109" fmla="*/ 115 h 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372" h="366">
                <a:moveTo>
                  <a:pt x="275" y="366"/>
                </a:moveTo>
                <a:cubicBezTo>
                  <a:pt x="262" y="362"/>
                  <a:pt x="253" y="353"/>
                  <a:pt x="244" y="342"/>
                </a:cubicBezTo>
                <a:cubicBezTo>
                  <a:pt x="230" y="324"/>
                  <a:pt x="216" y="307"/>
                  <a:pt x="202" y="289"/>
                </a:cubicBezTo>
                <a:cubicBezTo>
                  <a:pt x="196" y="281"/>
                  <a:pt x="192" y="273"/>
                  <a:pt x="190" y="263"/>
                </a:cubicBezTo>
                <a:cubicBezTo>
                  <a:pt x="187" y="248"/>
                  <a:pt x="198" y="239"/>
                  <a:pt x="213" y="244"/>
                </a:cubicBezTo>
                <a:cubicBezTo>
                  <a:pt x="223" y="247"/>
                  <a:pt x="230" y="255"/>
                  <a:pt x="237" y="262"/>
                </a:cubicBezTo>
                <a:cubicBezTo>
                  <a:pt x="238" y="264"/>
                  <a:pt x="239" y="267"/>
                  <a:pt x="243" y="267"/>
                </a:cubicBezTo>
                <a:cubicBezTo>
                  <a:pt x="243" y="256"/>
                  <a:pt x="243" y="245"/>
                  <a:pt x="243" y="234"/>
                </a:cubicBezTo>
                <a:cubicBezTo>
                  <a:pt x="243" y="231"/>
                  <a:pt x="241" y="230"/>
                  <a:pt x="238" y="230"/>
                </a:cubicBezTo>
                <a:cubicBezTo>
                  <a:pt x="235" y="230"/>
                  <a:pt x="232" y="230"/>
                  <a:pt x="229" y="230"/>
                </a:cubicBezTo>
                <a:cubicBezTo>
                  <a:pt x="162" y="230"/>
                  <a:pt x="94" y="230"/>
                  <a:pt x="27" y="230"/>
                </a:cubicBezTo>
                <a:cubicBezTo>
                  <a:pt x="6" y="230"/>
                  <a:pt x="0" y="223"/>
                  <a:pt x="0" y="203"/>
                </a:cubicBezTo>
                <a:cubicBezTo>
                  <a:pt x="0" y="143"/>
                  <a:pt x="0" y="84"/>
                  <a:pt x="0" y="24"/>
                </a:cubicBezTo>
                <a:cubicBezTo>
                  <a:pt x="0" y="6"/>
                  <a:pt x="6" y="0"/>
                  <a:pt x="24" y="0"/>
                </a:cubicBezTo>
                <a:cubicBezTo>
                  <a:pt x="125" y="0"/>
                  <a:pt x="226" y="0"/>
                  <a:pt x="326" y="0"/>
                </a:cubicBezTo>
                <a:cubicBezTo>
                  <a:pt x="343" y="0"/>
                  <a:pt x="351" y="7"/>
                  <a:pt x="351" y="24"/>
                </a:cubicBezTo>
                <a:cubicBezTo>
                  <a:pt x="351" y="84"/>
                  <a:pt x="351" y="144"/>
                  <a:pt x="351" y="204"/>
                </a:cubicBezTo>
                <a:cubicBezTo>
                  <a:pt x="351" y="222"/>
                  <a:pt x="343" y="230"/>
                  <a:pt x="325" y="230"/>
                </a:cubicBezTo>
                <a:cubicBezTo>
                  <a:pt x="315" y="230"/>
                  <a:pt x="305" y="230"/>
                  <a:pt x="294" y="230"/>
                </a:cubicBezTo>
                <a:cubicBezTo>
                  <a:pt x="291" y="230"/>
                  <a:pt x="286" y="229"/>
                  <a:pt x="286" y="235"/>
                </a:cubicBezTo>
                <a:cubicBezTo>
                  <a:pt x="286" y="241"/>
                  <a:pt x="291" y="240"/>
                  <a:pt x="295" y="240"/>
                </a:cubicBezTo>
                <a:cubicBezTo>
                  <a:pt x="305" y="240"/>
                  <a:pt x="316" y="240"/>
                  <a:pt x="326" y="240"/>
                </a:cubicBezTo>
                <a:cubicBezTo>
                  <a:pt x="355" y="241"/>
                  <a:pt x="372" y="259"/>
                  <a:pt x="372" y="287"/>
                </a:cubicBezTo>
                <a:cubicBezTo>
                  <a:pt x="372" y="297"/>
                  <a:pt x="371" y="306"/>
                  <a:pt x="371" y="316"/>
                </a:cubicBezTo>
                <a:cubicBezTo>
                  <a:pt x="370" y="342"/>
                  <a:pt x="357" y="358"/>
                  <a:pt x="333" y="366"/>
                </a:cubicBezTo>
                <a:cubicBezTo>
                  <a:pt x="314" y="366"/>
                  <a:pt x="295" y="366"/>
                  <a:pt x="275" y="366"/>
                </a:cubicBezTo>
                <a:close/>
                <a:moveTo>
                  <a:pt x="164" y="14"/>
                </a:moveTo>
                <a:cubicBezTo>
                  <a:pt x="123" y="14"/>
                  <a:pt x="82" y="14"/>
                  <a:pt x="41" y="14"/>
                </a:cubicBezTo>
                <a:cubicBezTo>
                  <a:pt x="23" y="14"/>
                  <a:pt x="16" y="22"/>
                  <a:pt x="16" y="40"/>
                </a:cubicBezTo>
                <a:cubicBezTo>
                  <a:pt x="16" y="90"/>
                  <a:pt x="16" y="139"/>
                  <a:pt x="16" y="189"/>
                </a:cubicBezTo>
                <a:cubicBezTo>
                  <a:pt x="16" y="207"/>
                  <a:pt x="22" y="214"/>
                  <a:pt x="41" y="214"/>
                </a:cubicBezTo>
                <a:cubicBezTo>
                  <a:pt x="104" y="214"/>
                  <a:pt x="167" y="214"/>
                  <a:pt x="231" y="214"/>
                </a:cubicBezTo>
                <a:cubicBezTo>
                  <a:pt x="233" y="214"/>
                  <a:pt x="235" y="214"/>
                  <a:pt x="238" y="214"/>
                </a:cubicBezTo>
                <a:cubicBezTo>
                  <a:pt x="241" y="214"/>
                  <a:pt x="243" y="212"/>
                  <a:pt x="243" y="208"/>
                </a:cubicBezTo>
                <a:cubicBezTo>
                  <a:pt x="243" y="198"/>
                  <a:pt x="245" y="188"/>
                  <a:pt x="238" y="179"/>
                </a:cubicBezTo>
                <a:cubicBezTo>
                  <a:pt x="229" y="166"/>
                  <a:pt x="233" y="149"/>
                  <a:pt x="244" y="139"/>
                </a:cubicBezTo>
                <a:cubicBezTo>
                  <a:pt x="256" y="129"/>
                  <a:pt x="273" y="129"/>
                  <a:pt x="285" y="139"/>
                </a:cubicBezTo>
                <a:cubicBezTo>
                  <a:pt x="296" y="147"/>
                  <a:pt x="300" y="165"/>
                  <a:pt x="292" y="177"/>
                </a:cubicBezTo>
                <a:cubicBezTo>
                  <a:pt x="286" y="186"/>
                  <a:pt x="286" y="195"/>
                  <a:pt x="286" y="204"/>
                </a:cubicBezTo>
                <a:cubicBezTo>
                  <a:pt x="286" y="214"/>
                  <a:pt x="291" y="217"/>
                  <a:pt x="300" y="212"/>
                </a:cubicBezTo>
                <a:cubicBezTo>
                  <a:pt x="308" y="207"/>
                  <a:pt x="310" y="199"/>
                  <a:pt x="310" y="190"/>
                </a:cubicBezTo>
                <a:cubicBezTo>
                  <a:pt x="310" y="141"/>
                  <a:pt x="310" y="91"/>
                  <a:pt x="310" y="42"/>
                </a:cubicBezTo>
                <a:cubicBezTo>
                  <a:pt x="310" y="21"/>
                  <a:pt x="304" y="14"/>
                  <a:pt x="282" y="14"/>
                </a:cubicBezTo>
                <a:cubicBezTo>
                  <a:pt x="243" y="14"/>
                  <a:pt x="203" y="14"/>
                  <a:pt x="164" y="14"/>
                </a:cubicBezTo>
                <a:close/>
                <a:moveTo>
                  <a:pt x="242" y="170"/>
                </a:moveTo>
                <a:cubicBezTo>
                  <a:pt x="248" y="159"/>
                  <a:pt x="249" y="146"/>
                  <a:pt x="265" y="146"/>
                </a:cubicBezTo>
                <a:cubicBezTo>
                  <a:pt x="282" y="145"/>
                  <a:pt x="281" y="161"/>
                  <a:pt x="287" y="171"/>
                </a:cubicBezTo>
                <a:cubicBezTo>
                  <a:pt x="291" y="161"/>
                  <a:pt x="289" y="150"/>
                  <a:pt x="281" y="144"/>
                </a:cubicBezTo>
                <a:cubicBezTo>
                  <a:pt x="273" y="137"/>
                  <a:pt x="260" y="136"/>
                  <a:pt x="251" y="142"/>
                </a:cubicBezTo>
                <a:cubicBezTo>
                  <a:pt x="242" y="148"/>
                  <a:pt x="238" y="158"/>
                  <a:pt x="242" y="170"/>
                </a:cubicBezTo>
                <a:close/>
                <a:moveTo>
                  <a:pt x="342" y="115"/>
                </a:moveTo>
                <a:cubicBezTo>
                  <a:pt x="343" y="109"/>
                  <a:pt x="337" y="103"/>
                  <a:pt x="331" y="102"/>
                </a:cubicBezTo>
                <a:cubicBezTo>
                  <a:pt x="325" y="102"/>
                  <a:pt x="320" y="108"/>
                  <a:pt x="319" y="114"/>
                </a:cubicBezTo>
                <a:cubicBezTo>
                  <a:pt x="319" y="121"/>
                  <a:pt x="324" y="126"/>
                  <a:pt x="330" y="126"/>
                </a:cubicBezTo>
                <a:cubicBezTo>
                  <a:pt x="337" y="126"/>
                  <a:pt x="342" y="121"/>
                  <a:pt x="342" y="115"/>
                </a:cubicBezTo>
                <a:close/>
              </a:path>
            </a:pathLst>
          </a:custGeom>
          <a:solidFill>
            <a:srgbClr val="00338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46759" tIns="23380" rIns="46759" bIns="23380" numCol="1" anchor="t" anchorCtr="0" compatLnSpc="1">
            <a:prstTxWarp prst="textNoShape">
              <a:avLst/>
            </a:prstTxWarp>
          </a:bodyPr>
          <a:lstStyle/>
          <a:p>
            <a:endParaRPr lang="en-US" sz="900" dirty="0">
              <a:solidFill>
                <a:srgbClr val="000000"/>
              </a:solidFill>
            </a:endParaRPr>
          </a:p>
        </p:txBody>
      </p:sp>
      <p:pic>
        <p:nvPicPr>
          <p:cNvPr id="131" name="Picture 6" descr="Office 365 for your business | Clearwater IT Service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75118" y="5929493"/>
            <a:ext cx="214301" cy="184007"/>
          </a:xfrm>
          <a:prstGeom prst="rect">
            <a:avLst/>
          </a:prstGeom>
          <a:noFill/>
          <a:extLst>
            <a:ext uri="{909E8E84-426E-40DD-AFC4-6F175D3DCCD1}">
              <a14:hiddenFill xmlns:a14="http://schemas.microsoft.com/office/drawing/2010/main">
                <a:solidFill>
                  <a:srgbClr val="FFFFFF"/>
                </a:solidFill>
              </a14:hiddenFill>
            </a:ext>
          </a:extLst>
        </p:spPr>
      </p:pic>
      <p:pic>
        <p:nvPicPr>
          <p:cNvPr id="133" name="Picture 132">
            <a:extLst>
              <a:ext uri="{FF2B5EF4-FFF2-40B4-BE49-F238E27FC236}">
                <a16:creationId xmlns:a16="http://schemas.microsoft.com/office/drawing/2014/main" xmlns=""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5218573" y="3756775"/>
            <a:ext cx="278831" cy="278832"/>
          </a:xfrm>
          <a:prstGeom prst="rect">
            <a:avLst/>
          </a:prstGeom>
        </p:spPr>
      </p:pic>
      <p:sp>
        <p:nvSpPr>
          <p:cNvPr id="134" name="TextBox 133"/>
          <p:cNvSpPr txBox="1"/>
          <p:nvPr/>
        </p:nvSpPr>
        <p:spPr>
          <a:xfrm>
            <a:off x="4002317" y="5857553"/>
            <a:ext cx="88718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pic>
        <p:nvPicPr>
          <p:cNvPr id="135" name="Picture 134">
            <a:extLst>
              <a:ext uri="{FF2B5EF4-FFF2-40B4-BE49-F238E27FC236}">
                <a16:creationId xmlns:a16="http://schemas.microsoft.com/office/drawing/2014/main" xmlns=""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4002317" y="5860068"/>
            <a:ext cx="278831" cy="278832"/>
          </a:xfrm>
          <a:prstGeom prst="rect">
            <a:avLst/>
          </a:prstGeom>
        </p:spPr>
      </p:pic>
      <p:pic>
        <p:nvPicPr>
          <p:cNvPr id="137" name="Picture 136">
            <a:extLst>
              <a:ext uri="{FF2B5EF4-FFF2-40B4-BE49-F238E27FC236}">
                <a16:creationId xmlns:a16="http://schemas.microsoft.com/office/drawing/2014/main" xmlns="" id="{FD46B378-1E6A-4F89-BCCD-3DEE2EDF89DF}"/>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10977799" y="4090236"/>
            <a:ext cx="278831" cy="278832"/>
          </a:xfrm>
          <a:prstGeom prst="rect">
            <a:avLst/>
          </a:prstGeom>
        </p:spPr>
      </p:pic>
      <p:sp>
        <p:nvSpPr>
          <p:cNvPr id="140" name="TextBox 139">
            <a:extLst>
              <a:ext uri="{FF2B5EF4-FFF2-40B4-BE49-F238E27FC236}">
                <a16:creationId xmlns:a16="http://schemas.microsoft.com/office/drawing/2014/main" xmlns="" id="{BBF28F05-D510-433F-987C-4CF1FDA38B68}"/>
              </a:ext>
            </a:extLst>
          </p:cNvPr>
          <p:cNvSpPr txBox="1"/>
          <p:nvPr/>
        </p:nvSpPr>
        <p:spPr>
          <a:xfrm>
            <a:off x="5014085" y="5857553"/>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pic>
        <p:nvPicPr>
          <p:cNvPr id="141" name="Graphic 140">
            <a:extLst>
              <a:ext uri="{FF2B5EF4-FFF2-40B4-BE49-F238E27FC236}">
                <a16:creationId xmlns:a16="http://schemas.microsoft.com/office/drawing/2014/main" xmlns="" id="{1FC73DC5-1B1E-4CA9-A27B-148282F4D94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5068993" y="5888557"/>
            <a:ext cx="196825" cy="224943"/>
          </a:xfrm>
          <a:prstGeom prst="rect">
            <a:avLst/>
          </a:prstGeom>
        </p:spPr>
      </p:pic>
      <p:pic>
        <p:nvPicPr>
          <p:cNvPr id="142" name="Graphic 141">
            <a:extLst>
              <a:ext uri="{FF2B5EF4-FFF2-40B4-BE49-F238E27FC236}">
                <a16:creationId xmlns:a16="http://schemas.microsoft.com/office/drawing/2014/main" xmlns="" id="{6BEF9C22-A00B-4B0A-919E-3F8B1568B15E}"/>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844219" y="4812632"/>
            <a:ext cx="196825" cy="224943"/>
          </a:xfrm>
          <a:prstGeom prst="rect">
            <a:avLst/>
          </a:prstGeom>
        </p:spPr>
      </p:pic>
      <p:pic>
        <p:nvPicPr>
          <p:cNvPr id="143" name="Graphic 142">
            <a:extLst>
              <a:ext uri="{FF2B5EF4-FFF2-40B4-BE49-F238E27FC236}">
                <a16:creationId xmlns:a16="http://schemas.microsoft.com/office/drawing/2014/main" xmlns="" id="{240A7DEF-0242-4FAE-9778-8347283BF331}"/>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1024686" y="4813848"/>
            <a:ext cx="196825" cy="224943"/>
          </a:xfrm>
          <a:prstGeom prst="rect">
            <a:avLst/>
          </a:prstGeom>
        </p:spPr>
      </p:pic>
      <p:pic>
        <p:nvPicPr>
          <p:cNvPr id="10" name="Graphic 9">
            <a:extLst>
              <a:ext uri="{FF2B5EF4-FFF2-40B4-BE49-F238E27FC236}">
                <a16:creationId xmlns:a16="http://schemas.microsoft.com/office/drawing/2014/main" xmlns="" id="{F6211713-63F5-41B1-8AC3-00E677C648D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5947498" y="5877087"/>
            <a:ext cx="232983" cy="232983"/>
          </a:xfrm>
          <a:prstGeom prst="rect">
            <a:avLst/>
          </a:prstGeom>
        </p:spPr>
      </p:pic>
      <p:pic>
        <p:nvPicPr>
          <p:cNvPr id="145" name="Graphic 144">
            <a:extLst>
              <a:ext uri="{FF2B5EF4-FFF2-40B4-BE49-F238E27FC236}">
                <a16:creationId xmlns:a16="http://schemas.microsoft.com/office/drawing/2014/main" xmlns="" id="{B3C3E231-4DEC-48B8-AD1A-BB82A51CA3A8}"/>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30591" y="4125489"/>
            <a:ext cx="232983" cy="232983"/>
          </a:xfrm>
          <a:prstGeom prst="rect">
            <a:avLst/>
          </a:prstGeom>
        </p:spPr>
      </p:pic>
      <p:pic>
        <p:nvPicPr>
          <p:cNvPr id="12" name="Graphic 11">
            <a:extLst>
              <a:ext uri="{FF2B5EF4-FFF2-40B4-BE49-F238E27FC236}">
                <a16:creationId xmlns:a16="http://schemas.microsoft.com/office/drawing/2014/main" xmlns="" id="{F4A7FDE2-ECA3-414C-B0C4-76312D0C7060}"/>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7370126" y="5878463"/>
            <a:ext cx="238125" cy="238125"/>
          </a:xfrm>
          <a:prstGeom prst="rect">
            <a:avLst/>
          </a:prstGeom>
        </p:spPr>
      </p:pic>
      <p:sp>
        <p:nvSpPr>
          <p:cNvPr id="147" name="TextBox 146">
            <a:extLst>
              <a:ext uri="{FF2B5EF4-FFF2-40B4-BE49-F238E27FC236}">
                <a16:creationId xmlns:a16="http://schemas.microsoft.com/office/drawing/2014/main" xmlns="" id="{5110FB05-27CC-4D68-ADD7-1FC5C57C9089}"/>
              </a:ext>
            </a:extLst>
          </p:cNvPr>
          <p:cNvSpPr txBox="1"/>
          <p:nvPr/>
        </p:nvSpPr>
        <p:spPr>
          <a:xfrm>
            <a:off x="7363740" y="5860068"/>
            <a:ext cx="1556424"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Network Security Group</a:t>
            </a:r>
          </a:p>
        </p:txBody>
      </p:sp>
      <p:pic>
        <p:nvPicPr>
          <p:cNvPr id="148" name="Graphic 147">
            <a:extLst>
              <a:ext uri="{FF2B5EF4-FFF2-40B4-BE49-F238E27FC236}">
                <a16:creationId xmlns:a16="http://schemas.microsoft.com/office/drawing/2014/main" xmlns="" id="{FE583952-7C65-40CE-8CC3-62835F934A8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8307661" y="4086727"/>
            <a:ext cx="238125" cy="238125"/>
          </a:xfrm>
          <a:prstGeom prst="rect">
            <a:avLst/>
          </a:prstGeom>
        </p:spPr>
      </p:pic>
      <p:pic>
        <p:nvPicPr>
          <p:cNvPr id="16" name="Graphic 15">
            <a:extLst>
              <a:ext uri="{FF2B5EF4-FFF2-40B4-BE49-F238E27FC236}">
                <a16:creationId xmlns:a16="http://schemas.microsoft.com/office/drawing/2014/main" xmlns="" id="{B341A4D8-5EB1-4878-9C61-8E26EA781DF3}"/>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9084781" y="5892910"/>
            <a:ext cx="228600" cy="228600"/>
          </a:xfrm>
          <a:prstGeom prst="rect">
            <a:avLst/>
          </a:prstGeom>
        </p:spPr>
      </p:pic>
      <p:pic>
        <p:nvPicPr>
          <p:cNvPr id="154" name="Graphic 153">
            <a:extLst>
              <a:ext uri="{FF2B5EF4-FFF2-40B4-BE49-F238E27FC236}">
                <a16:creationId xmlns:a16="http://schemas.microsoft.com/office/drawing/2014/main" xmlns="" id="{884BCC12-ED85-4FA9-B533-7D241340048D}"/>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0984450" y="3441764"/>
            <a:ext cx="228600" cy="228600"/>
          </a:xfrm>
          <a:prstGeom prst="rect">
            <a:avLst/>
          </a:prstGeom>
        </p:spPr>
      </p:pic>
      <p:pic>
        <p:nvPicPr>
          <p:cNvPr id="149" name="Graphic 148">
            <a:extLst>
              <a:ext uri="{FF2B5EF4-FFF2-40B4-BE49-F238E27FC236}">
                <a16:creationId xmlns:a16="http://schemas.microsoft.com/office/drawing/2014/main" xmlns="" id="{96F52584-46B0-4BA1-8A32-221417A1A0B9}"/>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828026" y="2696205"/>
            <a:ext cx="232983" cy="232983"/>
          </a:xfrm>
          <a:prstGeom prst="rect">
            <a:avLst/>
          </a:prstGeom>
        </p:spPr>
      </p:pic>
      <p:sp>
        <p:nvSpPr>
          <p:cNvPr id="150" name="TextBox 149">
            <a:extLst>
              <a:ext uri="{FF2B5EF4-FFF2-40B4-BE49-F238E27FC236}">
                <a16:creationId xmlns:a16="http://schemas.microsoft.com/office/drawing/2014/main" xmlns="" id="{B4009736-794B-4302-B479-E0792CB12970}"/>
              </a:ext>
            </a:extLst>
          </p:cNvPr>
          <p:cNvSpPr txBox="1"/>
          <p:nvPr/>
        </p:nvSpPr>
        <p:spPr>
          <a:xfrm>
            <a:off x="9939835" y="5862372"/>
            <a:ext cx="79937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Policy</a:t>
            </a:r>
          </a:p>
        </p:txBody>
      </p:sp>
      <p:pic>
        <p:nvPicPr>
          <p:cNvPr id="7" name="Graphic 6">
            <a:extLst>
              <a:ext uri="{FF2B5EF4-FFF2-40B4-BE49-F238E27FC236}">
                <a16:creationId xmlns:a16="http://schemas.microsoft.com/office/drawing/2014/main" xmlns="" id="{02D54532-FC38-4259-A51B-89FF23037BEA}"/>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9985448" y="5884635"/>
            <a:ext cx="215794" cy="215794"/>
          </a:xfrm>
          <a:prstGeom prst="rect">
            <a:avLst/>
          </a:prstGeom>
        </p:spPr>
      </p:pic>
      <p:pic>
        <p:nvPicPr>
          <p:cNvPr id="151" name="Graphic 150">
            <a:extLst>
              <a:ext uri="{FF2B5EF4-FFF2-40B4-BE49-F238E27FC236}">
                <a16:creationId xmlns:a16="http://schemas.microsoft.com/office/drawing/2014/main" xmlns="" id="{13B8AFD4-6428-4DD4-82A8-13AE98939466}"/>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833725" y="3417523"/>
            <a:ext cx="215794" cy="215794"/>
          </a:xfrm>
          <a:prstGeom prst="rect">
            <a:avLst/>
          </a:prstGeom>
        </p:spPr>
      </p:pic>
    </p:spTree>
    <p:extLst>
      <p:ext uri="{BB962C8B-B14F-4D97-AF65-F5344CB8AC3E}">
        <p14:creationId xmlns:p14="http://schemas.microsoft.com/office/powerpoint/2010/main" val="1923136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6" name="TextBox 505">
            <a:extLst>
              <a:ext uri="{FF2B5EF4-FFF2-40B4-BE49-F238E27FC236}">
                <a16:creationId xmlns:a16="http://schemas.microsoft.com/office/drawing/2014/main" xmlns="" id="{B0CB7B37-48C2-4B98-8037-14E9E06D2D2A}"/>
              </a:ext>
            </a:extLst>
          </p:cNvPr>
          <p:cNvSpPr txBox="1"/>
          <p:nvPr/>
        </p:nvSpPr>
        <p:spPr>
          <a:xfrm>
            <a:off x="11094157" y="4869349"/>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Repos</a:t>
            </a:r>
          </a:p>
        </p:txBody>
      </p:sp>
      <p:sp>
        <p:nvSpPr>
          <p:cNvPr id="488" name="TextBox 487">
            <a:extLst>
              <a:ext uri="{FF2B5EF4-FFF2-40B4-BE49-F238E27FC236}">
                <a16:creationId xmlns:a16="http://schemas.microsoft.com/office/drawing/2014/main" xmlns="" id="{FA086715-9AB1-48FB-B956-38E40209E789}"/>
              </a:ext>
            </a:extLst>
          </p:cNvPr>
          <p:cNvSpPr txBox="1"/>
          <p:nvPr/>
        </p:nvSpPr>
        <p:spPr>
          <a:xfrm>
            <a:off x="10271309" y="3035670"/>
            <a:ext cx="161145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Secure DevOps Kit for </a:t>
            </a:r>
          </a:p>
          <a:p>
            <a:pPr algn="r"/>
            <a:r>
              <a:rPr lang="en-US" dirty="0">
                <a:solidFill>
                  <a:schemeClr val="tx1"/>
                </a:solidFill>
              </a:rPr>
              <a:t>Azure</a:t>
            </a:r>
          </a:p>
        </p:txBody>
      </p:sp>
      <p:sp>
        <p:nvSpPr>
          <p:cNvPr id="195" name="Text Placeholder 12"/>
          <p:cNvSpPr>
            <a:spLocks noGrp="1"/>
          </p:cNvSpPr>
          <p:nvPr>
            <p:ph type="body" sz="quarter" idx="10"/>
          </p:nvPr>
        </p:nvSpPr>
        <p:spPr/>
        <p:txBody>
          <a:bodyPr vert="horz" lIns="0" tIns="0" rIns="0" bIns="0" rtlCol="0" anchor="t" anchorCtr="0">
            <a:noAutofit/>
          </a:bodyPr>
          <a:lstStyle/>
          <a:p>
            <a:pPr lvl="1"/>
            <a:r>
              <a:rPr lang="en-US" sz="1400" dirty="0">
                <a:solidFill>
                  <a:schemeClr val="accent2"/>
                </a:solidFill>
              </a:rPr>
              <a:t>Strong service provider for security of </a:t>
            </a:r>
            <a:r>
              <a:rPr lang="en-US" sz="1400" dirty="0" err="1">
                <a:solidFill>
                  <a:schemeClr val="accent2"/>
                </a:solidFill>
              </a:rPr>
              <a:t>devops</a:t>
            </a:r>
            <a:r>
              <a:rPr lang="en-US" sz="1400" dirty="0">
                <a:solidFill>
                  <a:schemeClr val="accent2"/>
                </a:solidFill>
              </a:rPr>
              <a:t> platform (Azure AD, Azure </a:t>
            </a:r>
            <a:r>
              <a:rPr lang="en-US" sz="1400" dirty="0" err="1">
                <a:solidFill>
                  <a:schemeClr val="accent2"/>
                </a:solidFill>
              </a:rPr>
              <a:t>KeyVault</a:t>
            </a:r>
            <a:r>
              <a:rPr lang="en-US" sz="1400" dirty="0">
                <a:solidFill>
                  <a:schemeClr val="accent2"/>
                </a:solidFill>
              </a:rPr>
              <a:t>, monitor, sentinel) and operational security (Secure DevOps Kit for Azure); Depends on third-party tools and products for security during the development phase (SAST, SAST, license management) and operations (vulnerability scanning)</a:t>
            </a:r>
          </a:p>
        </p:txBody>
      </p:sp>
      <p:sp>
        <p:nvSpPr>
          <p:cNvPr id="2" name="Title 1"/>
          <p:cNvSpPr>
            <a:spLocks noGrp="1"/>
          </p:cNvSpPr>
          <p:nvPr>
            <p:ph type="title"/>
          </p:nvPr>
        </p:nvSpPr>
        <p:spPr/>
        <p:txBody>
          <a:bodyPr/>
          <a:lstStyle/>
          <a:p>
            <a:r>
              <a:rPr lang="en-US" dirty="0"/>
              <a:t>Secure DevOps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90" name="Text Placeholder 3"/>
          <p:cNvSpPr txBox="1">
            <a:spLocks/>
          </p:cNvSpPr>
          <p:nvPr/>
        </p:nvSpPr>
        <p:spPr>
          <a:xfrm>
            <a:off x="2200200" y="6608174"/>
            <a:ext cx="7639200" cy="203794"/>
          </a:xfrm>
          <a:prstGeom prst="rect">
            <a:avLst/>
          </a:prstGeom>
        </p:spPr>
        <p:txBody>
          <a:bodyPr lIns="0" tIns="0" rIns="0" bIns="0" anchor="b"/>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cxnSp>
        <p:nvCxnSpPr>
          <p:cNvPr id="120" name="Straight Connector 119"/>
          <p:cNvCxnSpPr/>
          <p:nvPr/>
        </p:nvCxnSpPr>
        <p:spPr>
          <a:xfrm>
            <a:off x="1226243" y="5597564"/>
            <a:ext cx="9065370" cy="0"/>
          </a:xfrm>
          <a:prstGeom prst="line">
            <a:avLst/>
          </a:prstGeom>
        </p:spPr>
        <p:style>
          <a:lnRef idx="1">
            <a:schemeClr val="accent1"/>
          </a:lnRef>
          <a:fillRef idx="0">
            <a:schemeClr val="accent1"/>
          </a:fillRef>
          <a:effectRef idx="0">
            <a:schemeClr val="accent1"/>
          </a:effectRef>
          <a:fontRef idx="minor">
            <a:schemeClr val="tx1"/>
          </a:fontRef>
        </p:style>
      </p:cxnSp>
      <p:sp>
        <p:nvSpPr>
          <p:cNvPr id="121" name="TextBox 120"/>
          <p:cNvSpPr txBox="1"/>
          <p:nvPr/>
        </p:nvSpPr>
        <p:spPr>
          <a:xfrm>
            <a:off x="5914218"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Data security</a:t>
            </a:r>
          </a:p>
        </p:txBody>
      </p:sp>
      <p:sp>
        <p:nvSpPr>
          <p:cNvPr id="122" name="TextBox 121"/>
          <p:cNvSpPr txBox="1"/>
          <p:nvPr/>
        </p:nvSpPr>
        <p:spPr>
          <a:xfrm>
            <a:off x="4351561"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Policies and process</a:t>
            </a:r>
          </a:p>
        </p:txBody>
      </p:sp>
      <p:sp>
        <p:nvSpPr>
          <p:cNvPr id="123" name="TextBox 122"/>
          <p:cNvSpPr txBox="1"/>
          <p:nvPr/>
        </p:nvSpPr>
        <p:spPr>
          <a:xfrm>
            <a:off x="1226243" y="5658607"/>
            <a:ext cx="1252078" cy="184666"/>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Access &amp; authentication</a:t>
            </a:r>
          </a:p>
        </p:txBody>
      </p:sp>
      <p:sp>
        <p:nvSpPr>
          <p:cNvPr id="124" name="TextBox 123"/>
          <p:cNvSpPr txBox="1"/>
          <p:nvPr/>
        </p:nvSpPr>
        <p:spPr>
          <a:xfrm>
            <a:off x="9039535"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Logging and analytics</a:t>
            </a:r>
          </a:p>
        </p:txBody>
      </p:sp>
      <p:sp>
        <p:nvSpPr>
          <p:cNvPr id="125" name="TextBox 124"/>
          <p:cNvSpPr txBox="1"/>
          <p:nvPr/>
        </p:nvSpPr>
        <p:spPr>
          <a:xfrm>
            <a:off x="2788902"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Key and credential mgmt</a:t>
            </a:r>
          </a:p>
        </p:txBody>
      </p:sp>
      <p:sp>
        <p:nvSpPr>
          <p:cNvPr id="126" name="TextBox 125"/>
          <p:cNvSpPr txBox="1"/>
          <p:nvPr/>
        </p:nvSpPr>
        <p:spPr>
          <a:xfrm>
            <a:off x="7476877" y="5650649"/>
            <a:ext cx="1252078" cy="202539"/>
          </a:xfrm>
          <a:prstGeom prst="rect">
            <a:avLst/>
          </a:prstGeom>
          <a:solidFill>
            <a:schemeClr val="accent4"/>
          </a:solidFill>
          <a:ln>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600" dirty="0">
                <a:solidFill>
                  <a:schemeClr val="bg1"/>
                </a:solidFill>
              </a:rPr>
              <a:t>Asset management</a:t>
            </a:r>
          </a:p>
        </p:txBody>
      </p:sp>
      <p:sp>
        <p:nvSpPr>
          <p:cNvPr id="127" name="Frame 126"/>
          <p:cNvSpPr/>
          <p:nvPr/>
        </p:nvSpPr>
        <p:spPr>
          <a:xfrm>
            <a:off x="8346563" y="3629075"/>
            <a:ext cx="434528" cy="353343"/>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128" name="Frame 127"/>
          <p:cNvSpPr/>
          <p:nvPr/>
        </p:nvSpPr>
        <p:spPr>
          <a:xfrm>
            <a:off x="8643213" y="3942851"/>
            <a:ext cx="434528" cy="33190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129" name="Frame 128"/>
          <p:cNvSpPr/>
          <p:nvPr/>
        </p:nvSpPr>
        <p:spPr>
          <a:xfrm>
            <a:off x="8346563" y="4258966"/>
            <a:ext cx="434528" cy="331902"/>
          </a:xfrm>
          <a:prstGeom prst="frame">
            <a:avLst/>
          </a:prstGeom>
          <a:ln>
            <a:solidFill>
              <a:srgbClr val="6D2077"/>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788" dirty="0">
              <a:solidFill>
                <a:schemeClr val="tx1"/>
              </a:solidFill>
            </a:endParaRPr>
          </a:p>
        </p:txBody>
      </p:sp>
      <p:sp>
        <p:nvSpPr>
          <p:cNvPr id="130" name="TextBox 129"/>
          <p:cNvSpPr txBox="1"/>
          <p:nvPr/>
        </p:nvSpPr>
        <p:spPr>
          <a:xfrm>
            <a:off x="7412056" y="5116598"/>
            <a:ext cx="752873" cy="506347"/>
          </a:xfrm>
          <a:prstGeom prst="rect">
            <a:avLst/>
          </a:prstGeom>
          <a:noFill/>
        </p:spPr>
        <p:txBody>
          <a:bodyPr wrap="square" rtlCol="0">
            <a:spAutoFit/>
          </a:bodyPr>
          <a:lstStyle/>
          <a:p>
            <a:r>
              <a:rPr lang="en-US" sz="600" dirty="0"/>
              <a:t>Application,</a:t>
            </a:r>
          </a:p>
          <a:p>
            <a:r>
              <a:rPr lang="en-US" sz="600" dirty="0"/>
              <a:t>Infrastructure &amp; container</a:t>
            </a:r>
          </a:p>
          <a:p>
            <a:r>
              <a:rPr lang="en-US" sz="600" dirty="0"/>
              <a:t>security</a:t>
            </a:r>
          </a:p>
        </p:txBody>
      </p:sp>
      <p:sp>
        <p:nvSpPr>
          <p:cNvPr id="131" name="TextBox 130"/>
          <p:cNvSpPr txBox="1"/>
          <p:nvPr/>
        </p:nvSpPr>
        <p:spPr>
          <a:xfrm>
            <a:off x="4775044" y="4437141"/>
            <a:ext cx="642719" cy="202539"/>
          </a:xfrm>
          <a:prstGeom prst="rect">
            <a:avLst/>
          </a:prstGeom>
          <a:noFill/>
        </p:spPr>
        <p:txBody>
          <a:bodyPr wrap="none" rtlCol="0">
            <a:spAutoFit/>
          </a:bodyPr>
          <a:lstStyle/>
          <a:p>
            <a:r>
              <a:rPr lang="en-US" sz="600" dirty="0"/>
              <a:t>Build tools</a:t>
            </a:r>
          </a:p>
        </p:txBody>
      </p:sp>
      <p:sp>
        <p:nvSpPr>
          <p:cNvPr id="132" name="TextBox 131"/>
          <p:cNvSpPr txBox="1"/>
          <p:nvPr/>
        </p:nvSpPr>
        <p:spPr>
          <a:xfrm>
            <a:off x="5757796" y="4437141"/>
            <a:ext cx="657923" cy="202539"/>
          </a:xfrm>
          <a:prstGeom prst="rect">
            <a:avLst/>
          </a:prstGeom>
          <a:noFill/>
        </p:spPr>
        <p:txBody>
          <a:bodyPr wrap="none" rtlCol="0">
            <a:spAutoFit/>
          </a:bodyPr>
          <a:lstStyle/>
          <a:p>
            <a:r>
              <a:rPr lang="en-US" sz="600" dirty="0"/>
              <a:t>Repository</a:t>
            </a:r>
          </a:p>
        </p:txBody>
      </p:sp>
      <p:sp>
        <p:nvSpPr>
          <p:cNvPr id="133" name="TextBox 132"/>
          <p:cNvSpPr txBox="1"/>
          <p:nvPr/>
        </p:nvSpPr>
        <p:spPr>
          <a:xfrm>
            <a:off x="6990538" y="4437141"/>
            <a:ext cx="709234" cy="202539"/>
          </a:xfrm>
          <a:prstGeom prst="rect">
            <a:avLst/>
          </a:prstGeom>
          <a:noFill/>
        </p:spPr>
        <p:txBody>
          <a:bodyPr wrap="none" rtlCol="0">
            <a:spAutoFit/>
          </a:bodyPr>
          <a:lstStyle/>
          <a:p>
            <a:r>
              <a:rPr lang="en-US" sz="600" dirty="0"/>
              <a:t>Deployment</a:t>
            </a:r>
          </a:p>
        </p:txBody>
      </p:sp>
      <p:sp>
        <p:nvSpPr>
          <p:cNvPr id="134" name="TextBox 133"/>
          <p:cNvSpPr txBox="1"/>
          <p:nvPr/>
        </p:nvSpPr>
        <p:spPr>
          <a:xfrm>
            <a:off x="8435730" y="3708144"/>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p>
            <a:r>
              <a:rPr lang="en-US" sz="600" dirty="0">
                <a:solidFill>
                  <a:schemeClr val="bg1"/>
                </a:solidFill>
              </a:rPr>
              <a:t>DEV</a:t>
            </a:r>
          </a:p>
        </p:txBody>
      </p:sp>
      <p:sp>
        <p:nvSpPr>
          <p:cNvPr id="135" name="TextBox 134"/>
          <p:cNvSpPr txBox="1"/>
          <p:nvPr/>
        </p:nvSpPr>
        <p:spPr>
          <a:xfrm>
            <a:off x="8732380" y="4013266"/>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QA</a:t>
            </a:r>
          </a:p>
        </p:txBody>
      </p:sp>
      <p:sp>
        <p:nvSpPr>
          <p:cNvPr id="136" name="TextBox 135"/>
          <p:cNvSpPr txBox="1"/>
          <p:nvPr/>
        </p:nvSpPr>
        <p:spPr>
          <a:xfrm>
            <a:off x="8435903" y="4322233"/>
            <a:ext cx="490473" cy="202539"/>
          </a:xfrm>
          <a:prstGeom prst="rect">
            <a:avLst/>
          </a:prstGeom>
          <a:solidFill>
            <a:srgbClr val="6D2077"/>
          </a:solidFill>
          <a:ln>
            <a:solidFill>
              <a:srgbClr val="6D2077"/>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PROD</a:t>
            </a:r>
          </a:p>
        </p:txBody>
      </p:sp>
      <p:sp>
        <p:nvSpPr>
          <p:cNvPr id="137" name="TextBox 136"/>
          <p:cNvSpPr txBox="1"/>
          <p:nvPr/>
        </p:nvSpPr>
        <p:spPr>
          <a:xfrm>
            <a:off x="2378627" y="2772328"/>
            <a:ext cx="549598" cy="303808"/>
          </a:xfrm>
          <a:prstGeom prst="rect">
            <a:avLst/>
          </a:prstGeom>
          <a:noFill/>
        </p:spPr>
        <p:txBody>
          <a:bodyPr wrap="none" rtlCol="0">
            <a:spAutoFit/>
          </a:bodyPr>
          <a:lstStyle/>
          <a:p>
            <a:r>
              <a:rPr lang="en-US" sz="600" dirty="0"/>
              <a:t>Security</a:t>
            </a:r>
          </a:p>
          <a:p>
            <a:r>
              <a:rPr lang="en-US" sz="600" dirty="0"/>
              <a:t>training</a:t>
            </a:r>
          </a:p>
        </p:txBody>
      </p:sp>
      <p:sp>
        <p:nvSpPr>
          <p:cNvPr id="139" name="TextBox 138"/>
          <p:cNvSpPr txBox="1"/>
          <p:nvPr/>
        </p:nvSpPr>
        <p:spPr>
          <a:xfrm>
            <a:off x="3449808" y="2772328"/>
            <a:ext cx="743441" cy="303808"/>
          </a:xfrm>
          <a:prstGeom prst="rect">
            <a:avLst/>
          </a:prstGeom>
          <a:noFill/>
        </p:spPr>
        <p:txBody>
          <a:bodyPr wrap="none" rtlCol="0">
            <a:spAutoFit/>
          </a:bodyPr>
          <a:lstStyle/>
          <a:p>
            <a:r>
              <a:rPr lang="en-US" sz="600" dirty="0"/>
              <a:t>Open source</a:t>
            </a:r>
          </a:p>
          <a:p>
            <a:r>
              <a:rPr lang="en-US" sz="600" dirty="0"/>
              <a:t>analysis</a:t>
            </a:r>
          </a:p>
        </p:txBody>
      </p:sp>
      <p:sp>
        <p:nvSpPr>
          <p:cNvPr id="140" name="TextBox 139"/>
          <p:cNvSpPr txBox="1"/>
          <p:nvPr/>
        </p:nvSpPr>
        <p:spPr>
          <a:xfrm>
            <a:off x="3883293" y="5116598"/>
            <a:ext cx="671226" cy="303808"/>
          </a:xfrm>
          <a:prstGeom prst="rect">
            <a:avLst/>
          </a:prstGeom>
          <a:noFill/>
        </p:spPr>
        <p:txBody>
          <a:bodyPr wrap="none" rtlCol="0">
            <a:spAutoFit/>
          </a:bodyPr>
          <a:lstStyle/>
          <a:p>
            <a:r>
              <a:rPr lang="en-US" sz="600" dirty="0"/>
              <a:t>Static code</a:t>
            </a:r>
          </a:p>
          <a:p>
            <a:r>
              <a:rPr lang="en-US" sz="600" dirty="0"/>
              <a:t>analysis</a:t>
            </a:r>
          </a:p>
        </p:txBody>
      </p:sp>
      <p:sp>
        <p:nvSpPr>
          <p:cNvPr id="141" name="TextBox 140"/>
          <p:cNvSpPr txBox="1"/>
          <p:nvPr/>
        </p:nvSpPr>
        <p:spPr>
          <a:xfrm>
            <a:off x="6724053" y="5116598"/>
            <a:ext cx="754843" cy="506347"/>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p>
          <a:p>
            <a:r>
              <a:rPr lang="en-US" sz="600" dirty="0"/>
              <a:t>scanning</a:t>
            </a:r>
          </a:p>
        </p:txBody>
      </p:sp>
      <p:sp>
        <p:nvSpPr>
          <p:cNvPr id="142" name="TextBox 141"/>
          <p:cNvSpPr txBox="1"/>
          <p:nvPr/>
        </p:nvSpPr>
        <p:spPr>
          <a:xfrm>
            <a:off x="8799495" y="2772328"/>
            <a:ext cx="720636" cy="303808"/>
          </a:xfrm>
          <a:prstGeom prst="rect">
            <a:avLst/>
          </a:prstGeom>
          <a:noFill/>
        </p:spPr>
        <p:txBody>
          <a:bodyPr wrap="none" rtlCol="0">
            <a:spAutoFit/>
          </a:bodyPr>
          <a:lstStyle/>
          <a:p>
            <a:r>
              <a:rPr lang="en-US" sz="600" dirty="0"/>
              <a:t>Vulnerability</a:t>
            </a:r>
          </a:p>
          <a:p>
            <a:r>
              <a:rPr lang="en-US" sz="600" dirty="0"/>
              <a:t>scanning</a:t>
            </a:r>
          </a:p>
        </p:txBody>
      </p:sp>
      <p:sp>
        <p:nvSpPr>
          <p:cNvPr id="143" name="TextBox 142"/>
          <p:cNvSpPr txBox="1"/>
          <p:nvPr/>
        </p:nvSpPr>
        <p:spPr>
          <a:xfrm>
            <a:off x="2853235" y="4437141"/>
            <a:ext cx="621815" cy="303808"/>
          </a:xfrm>
          <a:prstGeom prst="rect">
            <a:avLst/>
          </a:prstGeom>
          <a:noFill/>
        </p:spPr>
        <p:txBody>
          <a:bodyPr wrap="none" rtlCol="0">
            <a:spAutoFit/>
          </a:bodyPr>
          <a:lstStyle/>
          <a:p>
            <a:r>
              <a:rPr lang="en-US" sz="600" dirty="0"/>
              <a:t>Local</a:t>
            </a:r>
          </a:p>
          <a:p>
            <a:r>
              <a:rPr lang="en-US" sz="600" dirty="0"/>
              <a:t>repository</a:t>
            </a:r>
          </a:p>
        </p:txBody>
      </p:sp>
      <p:sp>
        <p:nvSpPr>
          <p:cNvPr id="144" name="TextBox 143"/>
          <p:cNvSpPr txBox="1"/>
          <p:nvPr/>
        </p:nvSpPr>
        <p:spPr>
          <a:xfrm>
            <a:off x="2103170" y="4437141"/>
            <a:ext cx="638919" cy="202539"/>
          </a:xfrm>
          <a:prstGeom prst="rect">
            <a:avLst/>
          </a:prstGeom>
          <a:noFill/>
        </p:spPr>
        <p:txBody>
          <a:bodyPr wrap="none" rtlCol="0">
            <a:spAutoFit/>
          </a:bodyPr>
          <a:lstStyle/>
          <a:p>
            <a:r>
              <a:rPr lang="en-US" sz="600" dirty="0"/>
              <a:t>Developer</a:t>
            </a:r>
          </a:p>
        </p:txBody>
      </p:sp>
      <p:sp>
        <p:nvSpPr>
          <p:cNvPr id="145" name="TextBox 144"/>
          <p:cNvSpPr txBox="1"/>
          <p:nvPr/>
        </p:nvSpPr>
        <p:spPr>
          <a:xfrm>
            <a:off x="1294328" y="4437141"/>
            <a:ext cx="707333" cy="202539"/>
          </a:xfrm>
          <a:prstGeom prst="rect">
            <a:avLst/>
          </a:prstGeom>
          <a:noFill/>
        </p:spPr>
        <p:txBody>
          <a:bodyPr wrap="none" rtlCol="0">
            <a:spAutoFit/>
          </a:bodyPr>
          <a:lstStyle/>
          <a:p>
            <a:r>
              <a:rPr lang="en-US" sz="600" dirty="0"/>
              <a:t>User stories</a:t>
            </a:r>
          </a:p>
        </p:txBody>
      </p:sp>
      <p:sp>
        <p:nvSpPr>
          <p:cNvPr id="147" name="TextBox 146"/>
          <p:cNvSpPr txBox="1"/>
          <p:nvPr/>
        </p:nvSpPr>
        <p:spPr>
          <a:xfrm>
            <a:off x="1261641" y="2771408"/>
            <a:ext cx="541997" cy="405077"/>
          </a:xfrm>
          <a:prstGeom prst="rect">
            <a:avLst/>
          </a:prstGeom>
          <a:solidFill>
            <a:schemeClr val="bg1"/>
          </a:solidFill>
        </p:spPr>
        <p:txBody>
          <a:bodyPr wrap="none" rtlCol="0">
            <a:spAutoFit/>
          </a:bodyPr>
          <a:lstStyle/>
          <a:p>
            <a:r>
              <a:rPr lang="en-US" sz="600" dirty="0"/>
              <a:t>Open </a:t>
            </a:r>
          </a:p>
          <a:p>
            <a:r>
              <a:rPr lang="en-US" sz="600" dirty="0"/>
              <a:t>source</a:t>
            </a:r>
          </a:p>
          <a:p>
            <a:r>
              <a:rPr lang="en-US" sz="600" dirty="0"/>
              <a:t>libraries</a:t>
            </a:r>
          </a:p>
        </p:txBody>
      </p:sp>
      <p:cxnSp>
        <p:nvCxnSpPr>
          <p:cNvPr id="148" name="Straight Connector 147"/>
          <p:cNvCxnSpPr/>
          <p:nvPr/>
        </p:nvCxnSpPr>
        <p:spPr>
          <a:xfrm flipH="1">
            <a:off x="3230878" y="4228589"/>
            <a:ext cx="480278"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flipH="1">
            <a:off x="4165941" y="4230413"/>
            <a:ext cx="682952"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flipH="1" flipV="1">
            <a:off x="7462524" y="4226532"/>
            <a:ext cx="635756" cy="642"/>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1" name="TextBox 150"/>
          <p:cNvSpPr txBox="1"/>
          <p:nvPr/>
        </p:nvSpPr>
        <p:spPr>
          <a:xfrm>
            <a:off x="2397708" y="5161915"/>
            <a:ext cx="614213" cy="303808"/>
          </a:xfrm>
          <a:prstGeom prst="rect">
            <a:avLst/>
          </a:prstGeom>
          <a:noFill/>
        </p:spPr>
        <p:txBody>
          <a:bodyPr wrap="none" rtlCol="0">
            <a:spAutoFit/>
          </a:bodyPr>
          <a:lstStyle/>
          <a:p>
            <a:r>
              <a:rPr lang="en-US" sz="600" dirty="0"/>
              <a:t>Threat </a:t>
            </a:r>
          </a:p>
          <a:p>
            <a:r>
              <a:rPr lang="en-US" sz="600" dirty="0"/>
              <a:t>modelling</a:t>
            </a:r>
          </a:p>
        </p:txBody>
      </p:sp>
      <p:sp>
        <p:nvSpPr>
          <p:cNvPr id="152" name="TextBox 151"/>
          <p:cNvSpPr txBox="1"/>
          <p:nvPr/>
        </p:nvSpPr>
        <p:spPr>
          <a:xfrm>
            <a:off x="3371784" y="5116598"/>
            <a:ext cx="566703" cy="303808"/>
          </a:xfrm>
          <a:prstGeom prst="rect">
            <a:avLst/>
          </a:prstGeom>
          <a:noFill/>
        </p:spPr>
        <p:txBody>
          <a:bodyPr wrap="none" rtlCol="0">
            <a:spAutoFit/>
          </a:bodyPr>
          <a:lstStyle/>
          <a:p>
            <a:r>
              <a:rPr lang="en-US" sz="600" dirty="0"/>
              <a:t>Malware</a:t>
            </a:r>
          </a:p>
          <a:p>
            <a:r>
              <a:rPr lang="en-US" sz="600" dirty="0"/>
              <a:t>analysis</a:t>
            </a:r>
          </a:p>
        </p:txBody>
      </p:sp>
      <p:sp>
        <p:nvSpPr>
          <p:cNvPr id="154" name="TextBox 153"/>
          <p:cNvSpPr txBox="1"/>
          <p:nvPr/>
        </p:nvSpPr>
        <p:spPr>
          <a:xfrm>
            <a:off x="4997898" y="5116598"/>
            <a:ext cx="549598" cy="405077"/>
          </a:xfrm>
          <a:prstGeom prst="rect">
            <a:avLst/>
          </a:prstGeom>
          <a:noFill/>
        </p:spPr>
        <p:txBody>
          <a:bodyPr wrap="none" rtlCol="0">
            <a:spAutoFit/>
          </a:bodyPr>
          <a:lstStyle/>
          <a:p>
            <a:r>
              <a:rPr lang="en-US" sz="600" dirty="0"/>
              <a:t>Security</a:t>
            </a:r>
          </a:p>
          <a:p>
            <a:r>
              <a:rPr lang="en-US" sz="600" dirty="0"/>
              <a:t>&amp; unit</a:t>
            </a:r>
          </a:p>
          <a:p>
            <a:r>
              <a:rPr lang="en-US" sz="600" dirty="0"/>
              <a:t>testing</a:t>
            </a:r>
          </a:p>
        </p:txBody>
      </p:sp>
      <p:sp>
        <p:nvSpPr>
          <p:cNvPr id="160" name="TextBox 159"/>
          <p:cNvSpPr txBox="1"/>
          <p:nvPr/>
        </p:nvSpPr>
        <p:spPr>
          <a:xfrm>
            <a:off x="5415394" y="5116598"/>
            <a:ext cx="754843" cy="506347"/>
          </a:xfrm>
          <a:prstGeom prst="rect">
            <a:avLst/>
          </a:prstGeom>
          <a:noFill/>
        </p:spPr>
        <p:txBody>
          <a:bodyPr wrap="none" rtlCol="0">
            <a:spAutoFit/>
          </a:bodyPr>
          <a:lstStyle/>
          <a:p>
            <a:r>
              <a:rPr lang="en-US" sz="600" dirty="0"/>
              <a:t>Application &amp;</a:t>
            </a:r>
          </a:p>
          <a:p>
            <a:r>
              <a:rPr lang="en-US" sz="600" dirty="0"/>
              <a:t>infrastructure</a:t>
            </a:r>
          </a:p>
          <a:p>
            <a:r>
              <a:rPr lang="en-US" sz="600" dirty="0"/>
              <a:t>configuration</a:t>
            </a:r>
            <a:br>
              <a:rPr lang="en-US" sz="600" dirty="0"/>
            </a:br>
            <a:r>
              <a:rPr lang="en-US" sz="600" dirty="0"/>
              <a:t>management</a:t>
            </a:r>
          </a:p>
        </p:txBody>
      </p:sp>
      <p:sp>
        <p:nvSpPr>
          <p:cNvPr id="161" name="TextBox 160"/>
          <p:cNvSpPr txBox="1"/>
          <p:nvPr/>
        </p:nvSpPr>
        <p:spPr>
          <a:xfrm>
            <a:off x="4506782" y="5116598"/>
            <a:ext cx="484984" cy="303808"/>
          </a:xfrm>
          <a:prstGeom prst="rect">
            <a:avLst/>
          </a:prstGeom>
          <a:noFill/>
        </p:spPr>
        <p:txBody>
          <a:bodyPr wrap="none" rtlCol="0">
            <a:spAutoFit/>
          </a:bodyPr>
          <a:lstStyle/>
          <a:p>
            <a:r>
              <a:rPr lang="en-US" sz="600" dirty="0"/>
              <a:t>Peer </a:t>
            </a:r>
          </a:p>
          <a:p>
            <a:r>
              <a:rPr lang="en-US" sz="600" dirty="0"/>
              <a:t>review</a:t>
            </a:r>
          </a:p>
        </p:txBody>
      </p:sp>
      <p:sp>
        <p:nvSpPr>
          <p:cNvPr id="162" name="TextBox 161"/>
          <p:cNvSpPr txBox="1"/>
          <p:nvPr/>
        </p:nvSpPr>
        <p:spPr>
          <a:xfrm>
            <a:off x="6126994" y="5116598"/>
            <a:ext cx="669325" cy="303808"/>
          </a:xfrm>
          <a:prstGeom prst="rect">
            <a:avLst/>
          </a:prstGeom>
          <a:noFill/>
        </p:spPr>
        <p:txBody>
          <a:bodyPr wrap="none" rtlCol="0">
            <a:spAutoFit/>
          </a:bodyPr>
          <a:lstStyle/>
          <a:p>
            <a:r>
              <a:rPr lang="en-US" sz="600" dirty="0"/>
              <a:t>Application</a:t>
            </a:r>
          </a:p>
          <a:p>
            <a:r>
              <a:rPr lang="en-US" sz="600" dirty="0"/>
              <a:t>versioning</a:t>
            </a:r>
          </a:p>
        </p:txBody>
      </p:sp>
      <p:sp>
        <p:nvSpPr>
          <p:cNvPr id="163" name="TextBox 162"/>
          <p:cNvSpPr txBox="1"/>
          <p:nvPr/>
        </p:nvSpPr>
        <p:spPr>
          <a:xfrm>
            <a:off x="8067764" y="2772328"/>
            <a:ext cx="874569" cy="303808"/>
          </a:xfrm>
          <a:prstGeom prst="rect">
            <a:avLst/>
          </a:prstGeom>
          <a:noFill/>
        </p:spPr>
        <p:txBody>
          <a:bodyPr wrap="none" rtlCol="0">
            <a:spAutoFit/>
          </a:bodyPr>
          <a:lstStyle/>
          <a:p>
            <a:r>
              <a:rPr lang="en-US" sz="600" dirty="0"/>
              <a:t>Automated PEN</a:t>
            </a:r>
            <a:br>
              <a:rPr lang="en-US" sz="600" dirty="0"/>
            </a:br>
            <a:r>
              <a:rPr lang="en-US" sz="600" dirty="0"/>
              <a:t>testing</a:t>
            </a:r>
          </a:p>
        </p:txBody>
      </p:sp>
      <p:cxnSp>
        <p:nvCxnSpPr>
          <p:cNvPr id="167" name="Straight Connector 166"/>
          <p:cNvCxnSpPr/>
          <p:nvPr/>
        </p:nvCxnSpPr>
        <p:spPr>
          <a:xfrm flipH="1">
            <a:off x="6233388" y="4226532"/>
            <a:ext cx="858658" cy="544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69" name="TextBox 168"/>
          <p:cNvSpPr txBox="1"/>
          <p:nvPr/>
        </p:nvSpPr>
        <p:spPr>
          <a:xfrm>
            <a:off x="5189496" y="2772328"/>
            <a:ext cx="754843" cy="303808"/>
          </a:xfrm>
          <a:prstGeom prst="rect">
            <a:avLst/>
          </a:prstGeom>
          <a:noFill/>
        </p:spPr>
        <p:txBody>
          <a:bodyPr wrap="none" rtlCol="0">
            <a:spAutoFit/>
          </a:bodyPr>
          <a:lstStyle/>
          <a:p>
            <a:r>
              <a:rPr lang="en-US" sz="600" dirty="0"/>
              <a:t>Bug Fix</a:t>
            </a:r>
          </a:p>
          <a:p>
            <a:r>
              <a:rPr lang="en-US" sz="600" dirty="0"/>
              <a:t>Management</a:t>
            </a:r>
          </a:p>
        </p:txBody>
      </p:sp>
      <p:cxnSp>
        <p:nvCxnSpPr>
          <p:cNvPr id="170" name="Straight Connector 169"/>
          <p:cNvCxnSpPr/>
          <p:nvPr/>
        </p:nvCxnSpPr>
        <p:spPr>
          <a:xfrm flipV="1">
            <a:off x="6192933" y="3374596"/>
            <a:ext cx="3740" cy="26741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172" name="TextBox 171"/>
          <p:cNvSpPr txBox="1"/>
          <p:nvPr/>
        </p:nvSpPr>
        <p:spPr>
          <a:xfrm>
            <a:off x="8688004" y="5120726"/>
            <a:ext cx="768146" cy="303808"/>
          </a:xfrm>
          <a:prstGeom prst="rect">
            <a:avLst/>
          </a:prstGeom>
          <a:noFill/>
        </p:spPr>
        <p:txBody>
          <a:bodyPr wrap="none" rtlCol="0">
            <a:spAutoFit/>
          </a:bodyPr>
          <a:lstStyle/>
          <a:p>
            <a:r>
              <a:rPr lang="en-US" sz="600" dirty="0"/>
              <a:t>Bug bounty &amp;</a:t>
            </a:r>
          </a:p>
          <a:p>
            <a:r>
              <a:rPr lang="en-US" sz="600" dirty="0"/>
              <a:t>hack days</a:t>
            </a:r>
          </a:p>
        </p:txBody>
      </p:sp>
      <p:sp>
        <p:nvSpPr>
          <p:cNvPr id="173" name="TextBox 172"/>
          <p:cNvSpPr txBox="1"/>
          <p:nvPr/>
        </p:nvSpPr>
        <p:spPr>
          <a:xfrm>
            <a:off x="7378605" y="2772328"/>
            <a:ext cx="754843" cy="303808"/>
          </a:xfrm>
          <a:prstGeom prst="rect">
            <a:avLst/>
          </a:prstGeom>
          <a:noFill/>
        </p:spPr>
        <p:txBody>
          <a:bodyPr wrap="none" rtlCol="0">
            <a:spAutoFit/>
          </a:bodyPr>
          <a:lstStyle/>
          <a:p>
            <a:r>
              <a:rPr lang="en-US" sz="600" dirty="0"/>
              <a:t>Failure</a:t>
            </a:r>
          </a:p>
          <a:p>
            <a:r>
              <a:rPr lang="en-US" sz="600" dirty="0"/>
              <a:t>management</a:t>
            </a:r>
          </a:p>
        </p:txBody>
      </p:sp>
      <p:cxnSp>
        <p:nvCxnSpPr>
          <p:cNvPr id="175" name="Straight Connector 174"/>
          <p:cNvCxnSpPr/>
          <p:nvPr/>
        </p:nvCxnSpPr>
        <p:spPr>
          <a:xfrm>
            <a:off x="9573020" y="4226532"/>
            <a:ext cx="217460" cy="0"/>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sp>
        <p:nvSpPr>
          <p:cNvPr id="176" name="TextBox 175"/>
          <p:cNvSpPr txBox="1"/>
          <p:nvPr/>
        </p:nvSpPr>
        <p:spPr>
          <a:xfrm>
            <a:off x="4800213" y="3336603"/>
            <a:ext cx="477383" cy="202539"/>
          </a:xfrm>
          <a:prstGeom prst="rect">
            <a:avLst/>
          </a:prstGeom>
          <a:noFill/>
        </p:spPr>
        <p:txBody>
          <a:bodyPr wrap="none" rtlCol="0">
            <a:spAutoFit/>
          </a:bodyPr>
          <a:lstStyle/>
          <a:p>
            <a:r>
              <a:rPr lang="en-US" sz="600" dirty="0"/>
              <a:t>Tester</a:t>
            </a:r>
          </a:p>
        </p:txBody>
      </p:sp>
      <p:sp>
        <p:nvSpPr>
          <p:cNvPr id="180" name="TextBox 179"/>
          <p:cNvSpPr txBox="1"/>
          <p:nvPr/>
        </p:nvSpPr>
        <p:spPr>
          <a:xfrm>
            <a:off x="9749503" y="4437141"/>
            <a:ext cx="648421" cy="303808"/>
          </a:xfrm>
          <a:prstGeom prst="rect">
            <a:avLst/>
          </a:prstGeom>
          <a:noFill/>
        </p:spPr>
        <p:txBody>
          <a:bodyPr wrap="none" rtlCol="0">
            <a:spAutoFit/>
          </a:bodyPr>
          <a:lstStyle/>
          <a:p>
            <a:r>
              <a:rPr lang="en-US" sz="600" dirty="0"/>
              <a:t>Security</a:t>
            </a:r>
          </a:p>
          <a:p>
            <a:r>
              <a:rPr lang="en-US" sz="600" dirty="0"/>
              <a:t>monitoring</a:t>
            </a:r>
          </a:p>
        </p:txBody>
      </p:sp>
      <p:sp>
        <p:nvSpPr>
          <p:cNvPr id="188" name="TextBox 187"/>
          <p:cNvSpPr txBox="1"/>
          <p:nvPr/>
        </p:nvSpPr>
        <p:spPr>
          <a:xfrm>
            <a:off x="3657124" y="4437141"/>
            <a:ext cx="733939" cy="303808"/>
          </a:xfrm>
          <a:prstGeom prst="rect">
            <a:avLst/>
          </a:prstGeom>
          <a:noFill/>
        </p:spPr>
        <p:txBody>
          <a:bodyPr wrap="none" rtlCol="0">
            <a:spAutoFit/>
          </a:bodyPr>
          <a:lstStyle/>
          <a:p>
            <a:r>
              <a:rPr lang="en-US" sz="600" dirty="0"/>
              <a:t>Source code</a:t>
            </a:r>
          </a:p>
          <a:p>
            <a:r>
              <a:rPr lang="en-US" sz="600" dirty="0"/>
              <a:t>repository</a:t>
            </a:r>
          </a:p>
        </p:txBody>
      </p:sp>
      <p:sp>
        <p:nvSpPr>
          <p:cNvPr id="189" name="TextBox 188"/>
          <p:cNvSpPr txBox="1"/>
          <p:nvPr/>
        </p:nvSpPr>
        <p:spPr>
          <a:xfrm>
            <a:off x="6718357" y="2772328"/>
            <a:ext cx="667425" cy="202539"/>
          </a:xfrm>
          <a:prstGeom prst="rect">
            <a:avLst/>
          </a:prstGeom>
          <a:noFill/>
        </p:spPr>
        <p:txBody>
          <a:bodyPr wrap="none" rtlCol="0">
            <a:spAutoFit/>
          </a:bodyPr>
          <a:lstStyle/>
          <a:p>
            <a:r>
              <a:rPr lang="en-US" sz="600" dirty="0"/>
              <a:t>Operations</a:t>
            </a:r>
          </a:p>
        </p:txBody>
      </p:sp>
      <p:sp>
        <p:nvSpPr>
          <p:cNvPr id="191" name="TextBox 190"/>
          <p:cNvSpPr txBox="1"/>
          <p:nvPr/>
        </p:nvSpPr>
        <p:spPr>
          <a:xfrm>
            <a:off x="4121303" y="2772328"/>
            <a:ext cx="754843" cy="303808"/>
          </a:xfrm>
          <a:prstGeom prst="rect">
            <a:avLst/>
          </a:prstGeom>
          <a:noFill/>
        </p:spPr>
        <p:txBody>
          <a:bodyPr wrap="none" rtlCol="0">
            <a:spAutoFit/>
          </a:bodyPr>
          <a:lstStyle/>
          <a:p>
            <a:r>
              <a:rPr lang="en-US" sz="600" dirty="0"/>
              <a:t>License</a:t>
            </a:r>
          </a:p>
          <a:p>
            <a:r>
              <a:rPr lang="en-US" sz="600" dirty="0"/>
              <a:t>management</a:t>
            </a:r>
          </a:p>
        </p:txBody>
      </p:sp>
      <p:sp>
        <p:nvSpPr>
          <p:cNvPr id="192" name="TextBox 191"/>
          <p:cNvSpPr txBox="1"/>
          <p:nvPr/>
        </p:nvSpPr>
        <p:spPr>
          <a:xfrm>
            <a:off x="8129083" y="5116598"/>
            <a:ext cx="661723" cy="303808"/>
          </a:xfrm>
          <a:prstGeom prst="rect">
            <a:avLst/>
          </a:prstGeom>
          <a:noFill/>
        </p:spPr>
        <p:txBody>
          <a:bodyPr wrap="none" rtlCol="0">
            <a:spAutoFit/>
          </a:bodyPr>
          <a:lstStyle/>
          <a:p>
            <a:r>
              <a:rPr lang="en-US" sz="600" dirty="0"/>
              <a:t>Automated</a:t>
            </a:r>
          </a:p>
          <a:p>
            <a:r>
              <a:rPr lang="en-US" sz="600" dirty="0"/>
              <a:t>threats</a:t>
            </a:r>
          </a:p>
        </p:txBody>
      </p:sp>
      <p:sp>
        <p:nvSpPr>
          <p:cNvPr id="193" name="TextBox 192"/>
          <p:cNvSpPr txBox="1"/>
          <p:nvPr/>
        </p:nvSpPr>
        <p:spPr>
          <a:xfrm>
            <a:off x="1226243" y="2309200"/>
            <a:ext cx="4454015" cy="240515"/>
          </a:xfrm>
          <a:prstGeom prst="rect">
            <a:avLst/>
          </a:prstGeom>
          <a:solidFill>
            <a:srgbClr val="00338D"/>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DEV</a:t>
            </a:r>
          </a:p>
        </p:txBody>
      </p:sp>
      <p:sp>
        <p:nvSpPr>
          <p:cNvPr id="194" name="TextBox 193"/>
          <p:cNvSpPr txBox="1"/>
          <p:nvPr/>
        </p:nvSpPr>
        <p:spPr>
          <a:xfrm>
            <a:off x="5837277" y="2309200"/>
            <a:ext cx="4454015" cy="240515"/>
          </a:xfrm>
          <a:prstGeom prst="rect">
            <a:avLst/>
          </a:prstGeom>
          <a:solidFill>
            <a:srgbClr val="470A68"/>
          </a:solidFill>
          <a:ln w="6350">
            <a:noFill/>
          </a:ln>
        </p:spPr>
        <p:style>
          <a:lnRef idx="2">
            <a:schemeClr val="accent2"/>
          </a:lnRef>
          <a:fillRef idx="1">
            <a:schemeClr val="lt1"/>
          </a:fillRef>
          <a:effectRef idx="0">
            <a:schemeClr val="accent2"/>
          </a:effectRef>
          <a:fontRef idx="minor">
            <a:schemeClr val="dk1"/>
          </a:fontRef>
        </p:style>
        <p:txBody>
          <a:bodyPr wrap="square" rtlCol="0" anchor="ctr">
            <a:spAutoFit/>
          </a:bodyPr>
          <a:lstStyle/>
          <a:p>
            <a:pPr algn="ctr"/>
            <a:r>
              <a:rPr lang="en-US" sz="825" b="1" dirty="0">
                <a:solidFill>
                  <a:schemeClr val="bg1"/>
                </a:solidFill>
              </a:rPr>
              <a:t>Ops</a:t>
            </a:r>
          </a:p>
        </p:txBody>
      </p:sp>
      <p:sp>
        <p:nvSpPr>
          <p:cNvPr id="197" name="TextBox 196"/>
          <p:cNvSpPr txBox="1"/>
          <p:nvPr/>
        </p:nvSpPr>
        <p:spPr>
          <a:xfrm>
            <a:off x="1279062" y="2587969"/>
            <a:ext cx="4348377" cy="173000"/>
          </a:xfrm>
          <a:prstGeom prst="rect">
            <a:avLst/>
          </a:prstGeom>
          <a:solidFill>
            <a:srgbClr val="005EB8"/>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integration</a:t>
            </a:r>
          </a:p>
        </p:txBody>
      </p:sp>
      <p:sp>
        <p:nvSpPr>
          <p:cNvPr id="198" name="TextBox 197"/>
          <p:cNvSpPr txBox="1"/>
          <p:nvPr/>
        </p:nvSpPr>
        <p:spPr>
          <a:xfrm>
            <a:off x="5890096" y="2587969"/>
            <a:ext cx="4348377" cy="173000"/>
          </a:xfrm>
          <a:prstGeom prst="rect">
            <a:avLst/>
          </a:prstGeom>
          <a:solidFill>
            <a:srgbClr val="6D2077"/>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deployment</a:t>
            </a:r>
          </a:p>
        </p:txBody>
      </p:sp>
      <p:sp>
        <p:nvSpPr>
          <p:cNvPr id="208" name="TextBox 207"/>
          <p:cNvSpPr txBox="1"/>
          <p:nvPr/>
        </p:nvSpPr>
        <p:spPr>
          <a:xfrm>
            <a:off x="1226243" y="5892135"/>
            <a:ext cx="9065370" cy="173000"/>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Security</a:t>
            </a:r>
          </a:p>
        </p:txBody>
      </p:sp>
      <p:grpSp>
        <p:nvGrpSpPr>
          <p:cNvPr id="209" name="Group 208"/>
          <p:cNvGrpSpPr/>
          <p:nvPr/>
        </p:nvGrpSpPr>
        <p:grpSpPr>
          <a:xfrm>
            <a:off x="3489141" y="4838301"/>
            <a:ext cx="308954" cy="285826"/>
            <a:chOff x="679450" y="3920225"/>
            <a:chExt cx="347472" cy="347472"/>
          </a:xfrm>
        </p:grpSpPr>
        <p:sp>
          <p:nvSpPr>
            <p:cNvPr id="483" name="Oval 482"/>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84" name="Group 483"/>
            <p:cNvGrpSpPr/>
            <p:nvPr/>
          </p:nvGrpSpPr>
          <p:grpSpPr>
            <a:xfrm>
              <a:off x="737694" y="3968008"/>
              <a:ext cx="230984" cy="228092"/>
              <a:chOff x="823643" y="3833985"/>
              <a:chExt cx="297635" cy="293909"/>
            </a:xfrm>
            <a:solidFill>
              <a:srgbClr val="FFFFFF"/>
            </a:solidFill>
          </p:grpSpPr>
          <p:sp>
            <p:nvSpPr>
              <p:cNvPr id="485"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86"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10" name="Group 209"/>
          <p:cNvGrpSpPr/>
          <p:nvPr/>
        </p:nvGrpSpPr>
        <p:grpSpPr>
          <a:xfrm>
            <a:off x="4029049" y="4838301"/>
            <a:ext cx="308954" cy="285826"/>
            <a:chOff x="679450" y="3920225"/>
            <a:chExt cx="347472" cy="347472"/>
          </a:xfrm>
        </p:grpSpPr>
        <p:sp>
          <p:nvSpPr>
            <p:cNvPr id="479" name="Oval 478"/>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80" name="Group 479"/>
            <p:cNvGrpSpPr/>
            <p:nvPr/>
          </p:nvGrpSpPr>
          <p:grpSpPr>
            <a:xfrm>
              <a:off x="737694" y="3968008"/>
              <a:ext cx="230984" cy="228092"/>
              <a:chOff x="823643" y="3833985"/>
              <a:chExt cx="297635" cy="293909"/>
            </a:xfrm>
            <a:solidFill>
              <a:srgbClr val="FFFFFF"/>
            </a:solidFill>
          </p:grpSpPr>
          <p:sp>
            <p:nvSpPr>
              <p:cNvPr id="48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8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13" name="Group 212"/>
          <p:cNvGrpSpPr/>
          <p:nvPr/>
        </p:nvGrpSpPr>
        <p:grpSpPr>
          <a:xfrm>
            <a:off x="4584599" y="4838301"/>
            <a:ext cx="308954" cy="285826"/>
            <a:chOff x="679450" y="3920225"/>
            <a:chExt cx="347472" cy="347472"/>
          </a:xfrm>
        </p:grpSpPr>
        <p:sp>
          <p:nvSpPr>
            <p:cNvPr id="475" name="Oval 474"/>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76" name="Group 475"/>
            <p:cNvGrpSpPr/>
            <p:nvPr/>
          </p:nvGrpSpPr>
          <p:grpSpPr>
            <a:xfrm>
              <a:off x="737694" y="3968008"/>
              <a:ext cx="230984" cy="228092"/>
              <a:chOff x="823643" y="3833985"/>
              <a:chExt cx="297635" cy="293909"/>
            </a:xfrm>
            <a:solidFill>
              <a:srgbClr val="FFFFFF"/>
            </a:solidFill>
          </p:grpSpPr>
          <p:sp>
            <p:nvSpPr>
              <p:cNvPr id="477"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78"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19" name="Group 218"/>
          <p:cNvGrpSpPr/>
          <p:nvPr/>
        </p:nvGrpSpPr>
        <p:grpSpPr>
          <a:xfrm>
            <a:off x="5132270" y="4838301"/>
            <a:ext cx="308954" cy="285826"/>
            <a:chOff x="679450" y="3920225"/>
            <a:chExt cx="347472" cy="347472"/>
          </a:xfrm>
        </p:grpSpPr>
        <p:sp>
          <p:nvSpPr>
            <p:cNvPr id="471" name="Oval 470"/>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72" name="Group 471"/>
            <p:cNvGrpSpPr/>
            <p:nvPr/>
          </p:nvGrpSpPr>
          <p:grpSpPr>
            <a:xfrm>
              <a:off x="737694" y="3968008"/>
              <a:ext cx="230984" cy="228092"/>
              <a:chOff x="823643" y="3833985"/>
              <a:chExt cx="297635" cy="293909"/>
            </a:xfrm>
            <a:solidFill>
              <a:srgbClr val="FFFFFF"/>
            </a:solidFill>
          </p:grpSpPr>
          <p:sp>
            <p:nvSpPr>
              <p:cNvPr id="47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7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0" name="Group 219"/>
          <p:cNvGrpSpPr/>
          <p:nvPr/>
        </p:nvGrpSpPr>
        <p:grpSpPr>
          <a:xfrm>
            <a:off x="5617461" y="4838301"/>
            <a:ext cx="308954" cy="285826"/>
            <a:chOff x="679450" y="3920225"/>
            <a:chExt cx="347472" cy="347472"/>
          </a:xfrm>
        </p:grpSpPr>
        <p:sp>
          <p:nvSpPr>
            <p:cNvPr id="467" name="Oval 466"/>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68" name="Group 467"/>
            <p:cNvGrpSpPr/>
            <p:nvPr/>
          </p:nvGrpSpPr>
          <p:grpSpPr>
            <a:xfrm>
              <a:off x="737694" y="3968008"/>
              <a:ext cx="230984" cy="228092"/>
              <a:chOff x="823643" y="3833985"/>
              <a:chExt cx="297635" cy="293909"/>
            </a:xfrm>
            <a:solidFill>
              <a:srgbClr val="FFFFFF"/>
            </a:solidFill>
          </p:grpSpPr>
          <p:sp>
            <p:nvSpPr>
              <p:cNvPr id="46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7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1" name="Group 220"/>
          <p:cNvGrpSpPr/>
          <p:nvPr/>
        </p:nvGrpSpPr>
        <p:grpSpPr>
          <a:xfrm>
            <a:off x="6252646" y="4838301"/>
            <a:ext cx="308954" cy="285826"/>
            <a:chOff x="679450" y="3920225"/>
            <a:chExt cx="347472" cy="347472"/>
          </a:xfrm>
        </p:grpSpPr>
        <p:sp>
          <p:nvSpPr>
            <p:cNvPr id="463" name="Oval 462"/>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64" name="Group 463"/>
            <p:cNvGrpSpPr/>
            <p:nvPr/>
          </p:nvGrpSpPr>
          <p:grpSpPr>
            <a:xfrm>
              <a:off x="737694" y="3968008"/>
              <a:ext cx="230984" cy="228092"/>
              <a:chOff x="823643" y="3833985"/>
              <a:chExt cx="297635" cy="293909"/>
            </a:xfrm>
            <a:solidFill>
              <a:srgbClr val="FFFFFF"/>
            </a:solidFill>
          </p:grpSpPr>
          <p:sp>
            <p:nvSpPr>
              <p:cNvPr id="465"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6"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2" name="Group 221"/>
          <p:cNvGrpSpPr/>
          <p:nvPr/>
        </p:nvGrpSpPr>
        <p:grpSpPr>
          <a:xfrm>
            <a:off x="6940024" y="4838301"/>
            <a:ext cx="308954" cy="285826"/>
            <a:chOff x="679450" y="3920225"/>
            <a:chExt cx="347472" cy="347472"/>
          </a:xfrm>
        </p:grpSpPr>
        <p:sp>
          <p:nvSpPr>
            <p:cNvPr id="459" name="Oval 45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60" name="Group 459"/>
            <p:cNvGrpSpPr/>
            <p:nvPr/>
          </p:nvGrpSpPr>
          <p:grpSpPr>
            <a:xfrm>
              <a:off x="737694" y="3968008"/>
              <a:ext cx="230984" cy="228092"/>
              <a:chOff x="823643" y="3833985"/>
              <a:chExt cx="297635" cy="293909"/>
            </a:xfrm>
            <a:solidFill>
              <a:srgbClr val="FFFFFF"/>
            </a:solidFill>
          </p:grpSpPr>
          <p:sp>
            <p:nvSpPr>
              <p:cNvPr id="46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6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3" name="Group 222"/>
          <p:cNvGrpSpPr/>
          <p:nvPr/>
        </p:nvGrpSpPr>
        <p:grpSpPr>
          <a:xfrm>
            <a:off x="7515926" y="4838301"/>
            <a:ext cx="308954" cy="285826"/>
            <a:chOff x="679450" y="3920225"/>
            <a:chExt cx="347472" cy="347472"/>
          </a:xfrm>
        </p:grpSpPr>
        <p:sp>
          <p:nvSpPr>
            <p:cNvPr id="455" name="Oval 454"/>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56" name="Group 455"/>
            <p:cNvGrpSpPr/>
            <p:nvPr/>
          </p:nvGrpSpPr>
          <p:grpSpPr>
            <a:xfrm>
              <a:off x="737694" y="3968008"/>
              <a:ext cx="230984" cy="228092"/>
              <a:chOff x="823643" y="3833985"/>
              <a:chExt cx="297635" cy="293909"/>
            </a:xfrm>
            <a:solidFill>
              <a:srgbClr val="FFFFFF"/>
            </a:solidFill>
          </p:grpSpPr>
          <p:sp>
            <p:nvSpPr>
              <p:cNvPr id="457"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8"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4" name="Group 223"/>
          <p:cNvGrpSpPr/>
          <p:nvPr/>
        </p:nvGrpSpPr>
        <p:grpSpPr>
          <a:xfrm>
            <a:off x="3465404" y="3118833"/>
            <a:ext cx="308954" cy="285826"/>
            <a:chOff x="679450" y="3920225"/>
            <a:chExt cx="347472" cy="347472"/>
          </a:xfrm>
        </p:grpSpPr>
        <p:sp>
          <p:nvSpPr>
            <p:cNvPr id="451" name="Oval 450"/>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52" name="Group 451"/>
            <p:cNvGrpSpPr/>
            <p:nvPr/>
          </p:nvGrpSpPr>
          <p:grpSpPr>
            <a:xfrm>
              <a:off x="737694" y="3968008"/>
              <a:ext cx="230984" cy="228092"/>
              <a:chOff x="823643" y="3833985"/>
              <a:chExt cx="297635" cy="293909"/>
            </a:xfrm>
            <a:solidFill>
              <a:srgbClr val="FFFFFF"/>
            </a:solidFill>
          </p:grpSpPr>
          <p:sp>
            <p:nvSpPr>
              <p:cNvPr id="453"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4"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5" name="Group 224"/>
          <p:cNvGrpSpPr/>
          <p:nvPr/>
        </p:nvGrpSpPr>
        <p:grpSpPr>
          <a:xfrm>
            <a:off x="4086475" y="3118833"/>
            <a:ext cx="308954" cy="285826"/>
            <a:chOff x="679450" y="3920225"/>
            <a:chExt cx="347472" cy="347472"/>
          </a:xfrm>
        </p:grpSpPr>
        <p:sp>
          <p:nvSpPr>
            <p:cNvPr id="447" name="Oval 446"/>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48" name="Group 447"/>
            <p:cNvGrpSpPr/>
            <p:nvPr/>
          </p:nvGrpSpPr>
          <p:grpSpPr>
            <a:xfrm>
              <a:off x="737694" y="3968008"/>
              <a:ext cx="230984" cy="228092"/>
              <a:chOff x="823643" y="3833985"/>
              <a:chExt cx="297635" cy="293909"/>
            </a:xfrm>
            <a:solidFill>
              <a:srgbClr val="FFFFFF"/>
            </a:solidFill>
          </p:grpSpPr>
          <p:sp>
            <p:nvSpPr>
              <p:cNvPr id="449"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50"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6" name="Group 225"/>
          <p:cNvGrpSpPr/>
          <p:nvPr/>
        </p:nvGrpSpPr>
        <p:grpSpPr>
          <a:xfrm>
            <a:off x="2915255" y="3118833"/>
            <a:ext cx="308954" cy="285826"/>
            <a:chOff x="679450" y="3920225"/>
            <a:chExt cx="347472" cy="347472"/>
          </a:xfrm>
        </p:grpSpPr>
        <p:sp>
          <p:nvSpPr>
            <p:cNvPr id="443" name="Oval 442"/>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44" name="Group 443"/>
            <p:cNvGrpSpPr/>
            <p:nvPr/>
          </p:nvGrpSpPr>
          <p:grpSpPr>
            <a:xfrm>
              <a:off x="737694" y="3968008"/>
              <a:ext cx="230984" cy="228092"/>
              <a:chOff x="823643" y="3833985"/>
              <a:chExt cx="297635" cy="293909"/>
            </a:xfrm>
            <a:solidFill>
              <a:srgbClr val="FFFFFF"/>
            </a:solidFill>
          </p:grpSpPr>
          <p:sp>
            <p:nvSpPr>
              <p:cNvPr id="445"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6"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29" name="Group 228"/>
          <p:cNvGrpSpPr/>
          <p:nvPr/>
        </p:nvGrpSpPr>
        <p:grpSpPr>
          <a:xfrm>
            <a:off x="7530388" y="3118833"/>
            <a:ext cx="308954" cy="285826"/>
            <a:chOff x="679450" y="3920225"/>
            <a:chExt cx="347472" cy="347472"/>
          </a:xfrm>
        </p:grpSpPr>
        <p:sp>
          <p:nvSpPr>
            <p:cNvPr id="439" name="Oval 438"/>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40" name="Group 439"/>
            <p:cNvGrpSpPr/>
            <p:nvPr/>
          </p:nvGrpSpPr>
          <p:grpSpPr>
            <a:xfrm>
              <a:off x="737694" y="3968008"/>
              <a:ext cx="230984" cy="228092"/>
              <a:chOff x="823643" y="3833985"/>
              <a:chExt cx="297635" cy="293909"/>
            </a:xfrm>
            <a:solidFill>
              <a:srgbClr val="FFFFFF"/>
            </a:solidFill>
          </p:grpSpPr>
          <p:sp>
            <p:nvSpPr>
              <p:cNvPr id="441"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42"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76" name="Group 275"/>
          <p:cNvGrpSpPr>
            <a:grpSpLocks noChangeAspect="1"/>
          </p:cNvGrpSpPr>
          <p:nvPr/>
        </p:nvGrpSpPr>
        <p:grpSpPr>
          <a:xfrm>
            <a:off x="9826559" y="4005922"/>
            <a:ext cx="411939" cy="381102"/>
            <a:chOff x="679450" y="3920225"/>
            <a:chExt cx="347472" cy="347472"/>
          </a:xfrm>
        </p:grpSpPr>
        <p:sp>
          <p:nvSpPr>
            <p:cNvPr id="435" name="Oval 434"/>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36" name="Group 435"/>
            <p:cNvGrpSpPr/>
            <p:nvPr/>
          </p:nvGrpSpPr>
          <p:grpSpPr>
            <a:xfrm>
              <a:off x="737694" y="3968008"/>
              <a:ext cx="230984" cy="228092"/>
              <a:chOff x="823643" y="3833985"/>
              <a:chExt cx="297635" cy="293909"/>
            </a:xfrm>
            <a:solidFill>
              <a:srgbClr val="FFFFFF"/>
            </a:solidFill>
          </p:grpSpPr>
          <p:sp>
            <p:nvSpPr>
              <p:cNvPr id="437"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438"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77" name="Group 276"/>
          <p:cNvGrpSpPr/>
          <p:nvPr/>
        </p:nvGrpSpPr>
        <p:grpSpPr>
          <a:xfrm>
            <a:off x="2919285" y="4066068"/>
            <a:ext cx="308954" cy="285826"/>
            <a:chOff x="3060285" y="3054743"/>
            <a:chExt cx="347472" cy="347472"/>
          </a:xfrm>
        </p:grpSpPr>
        <p:sp>
          <p:nvSpPr>
            <p:cNvPr id="424" name="Oval 423"/>
            <p:cNvSpPr/>
            <p:nvPr/>
          </p:nvSpPr>
          <p:spPr>
            <a:xfrm>
              <a:off x="3060285" y="3054743"/>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25" name="Group 424"/>
            <p:cNvGrpSpPr/>
            <p:nvPr/>
          </p:nvGrpSpPr>
          <p:grpSpPr>
            <a:xfrm>
              <a:off x="3110926" y="3118165"/>
              <a:ext cx="246190" cy="220628"/>
              <a:chOff x="6308258" y="174682"/>
              <a:chExt cx="1805617" cy="1618135"/>
            </a:xfrm>
            <a:solidFill>
              <a:srgbClr val="FFFFFF"/>
            </a:solidFill>
          </p:grpSpPr>
          <p:grpSp>
            <p:nvGrpSpPr>
              <p:cNvPr id="426" name="Group 53"/>
              <p:cNvGrpSpPr>
                <a:grpSpLocks noChangeAspect="1"/>
              </p:cNvGrpSpPr>
              <p:nvPr/>
            </p:nvGrpSpPr>
            <p:grpSpPr bwMode="auto">
              <a:xfrm>
                <a:off x="6308258" y="174682"/>
                <a:ext cx="1805617" cy="1618135"/>
                <a:chOff x="3737" y="2086"/>
                <a:chExt cx="809" cy="725"/>
              </a:xfrm>
              <a:grpFill/>
            </p:grpSpPr>
            <p:sp>
              <p:nvSpPr>
                <p:cNvPr id="432" name="Freeform 54"/>
                <p:cNvSpPr>
                  <a:spLocks noEditPoints="1"/>
                </p:cNvSpPr>
                <p:nvPr/>
              </p:nvSpPr>
              <p:spPr bwMode="auto">
                <a:xfrm>
                  <a:off x="3737" y="2086"/>
                  <a:ext cx="809" cy="606"/>
                </a:xfrm>
                <a:custGeom>
                  <a:avLst/>
                  <a:gdLst>
                    <a:gd name="T0" fmla="*/ 70 w 75"/>
                    <a:gd name="T1" fmla="*/ 0 h 56"/>
                    <a:gd name="T2" fmla="*/ 5 w 75"/>
                    <a:gd name="T3" fmla="*/ 0 h 56"/>
                    <a:gd name="T4" fmla="*/ 0 w 75"/>
                    <a:gd name="T5" fmla="*/ 5 h 56"/>
                    <a:gd name="T6" fmla="*/ 0 w 75"/>
                    <a:gd name="T7" fmla="*/ 52 h 56"/>
                    <a:gd name="T8" fmla="*/ 5 w 75"/>
                    <a:gd name="T9" fmla="*/ 56 h 56"/>
                    <a:gd name="T10" fmla="*/ 70 w 75"/>
                    <a:gd name="T11" fmla="*/ 56 h 56"/>
                    <a:gd name="T12" fmla="*/ 75 w 75"/>
                    <a:gd name="T13" fmla="*/ 52 h 56"/>
                    <a:gd name="T14" fmla="*/ 75 w 75"/>
                    <a:gd name="T15" fmla="*/ 5 h 56"/>
                    <a:gd name="T16" fmla="*/ 70 w 75"/>
                    <a:gd name="T17" fmla="*/ 0 h 56"/>
                    <a:gd name="T18" fmla="*/ 69 w 75"/>
                    <a:gd name="T19" fmla="*/ 48 h 56"/>
                    <a:gd name="T20" fmla="*/ 6 w 75"/>
                    <a:gd name="T21" fmla="*/ 48 h 56"/>
                    <a:gd name="T22" fmla="*/ 6 w 75"/>
                    <a:gd name="T23" fmla="*/ 6 h 56"/>
                    <a:gd name="T24" fmla="*/ 69 w 75"/>
                    <a:gd name="T25" fmla="*/ 6 h 56"/>
                    <a:gd name="T26" fmla="*/ 69 w 75"/>
                    <a:gd name="T27" fmla="*/ 48 h 56"/>
                    <a:gd name="T28" fmla="*/ 69 w 75"/>
                    <a:gd name="T29" fmla="*/ 48 h 56"/>
                    <a:gd name="T30" fmla="*/ 69 w 75"/>
                    <a:gd name="T31" fmla="*/ 48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75" h="56">
                      <a:moveTo>
                        <a:pt x="70" y="0"/>
                      </a:moveTo>
                      <a:cubicBezTo>
                        <a:pt x="5" y="0"/>
                        <a:pt x="5" y="0"/>
                        <a:pt x="5" y="0"/>
                      </a:cubicBezTo>
                      <a:cubicBezTo>
                        <a:pt x="2" y="0"/>
                        <a:pt x="0" y="2"/>
                        <a:pt x="0" y="5"/>
                      </a:cubicBezTo>
                      <a:cubicBezTo>
                        <a:pt x="0" y="52"/>
                        <a:pt x="0" y="52"/>
                        <a:pt x="0" y="52"/>
                      </a:cubicBezTo>
                      <a:cubicBezTo>
                        <a:pt x="0" y="54"/>
                        <a:pt x="2" y="56"/>
                        <a:pt x="5" y="56"/>
                      </a:cubicBezTo>
                      <a:cubicBezTo>
                        <a:pt x="70" y="56"/>
                        <a:pt x="70" y="56"/>
                        <a:pt x="70" y="56"/>
                      </a:cubicBezTo>
                      <a:cubicBezTo>
                        <a:pt x="73" y="56"/>
                        <a:pt x="75" y="54"/>
                        <a:pt x="75" y="52"/>
                      </a:cubicBezTo>
                      <a:cubicBezTo>
                        <a:pt x="75" y="5"/>
                        <a:pt x="75" y="5"/>
                        <a:pt x="75" y="5"/>
                      </a:cubicBezTo>
                      <a:cubicBezTo>
                        <a:pt x="75" y="2"/>
                        <a:pt x="73" y="0"/>
                        <a:pt x="70" y="0"/>
                      </a:cubicBezTo>
                      <a:close/>
                      <a:moveTo>
                        <a:pt x="69" y="48"/>
                      </a:moveTo>
                      <a:cubicBezTo>
                        <a:pt x="6" y="48"/>
                        <a:pt x="6" y="48"/>
                        <a:pt x="6" y="48"/>
                      </a:cubicBezTo>
                      <a:cubicBezTo>
                        <a:pt x="6" y="6"/>
                        <a:pt x="6" y="6"/>
                        <a:pt x="6" y="6"/>
                      </a:cubicBezTo>
                      <a:cubicBezTo>
                        <a:pt x="69" y="6"/>
                        <a:pt x="69" y="6"/>
                        <a:pt x="69" y="6"/>
                      </a:cubicBezTo>
                      <a:lnTo>
                        <a:pt x="69" y="48"/>
                      </a:lnTo>
                      <a:close/>
                      <a:moveTo>
                        <a:pt x="69" y="48"/>
                      </a:moveTo>
                      <a:cubicBezTo>
                        <a:pt x="69" y="48"/>
                        <a:pt x="69" y="48"/>
                        <a:pt x="69" y="48"/>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433" name="Freeform 55"/>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close/>
                      <a:moveTo>
                        <a:pt x="97" y="0"/>
                      </a:moveTo>
                      <a:lnTo>
                        <a:pt x="97"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sp>
              <p:nvSpPr>
                <p:cNvPr id="434" name="Freeform 56"/>
                <p:cNvSpPr>
                  <a:spLocks noEditPoints="1"/>
                </p:cNvSpPr>
                <p:nvPr/>
              </p:nvSpPr>
              <p:spPr bwMode="auto">
                <a:xfrm>
                  <a:off x="3953" y="2714"/>
                  <a:ext cx="367" cy="97"/>
                </a:xfrm>
                <a:custGeom>
                  <a:avLst/>
                  <a:gdLst>
                    <a:gd name="T0" fmla="*/ 97 w 367"/>
                    <a:gd name="T1" fmla="*/ 0 h 97"/>
                    <a:gd name="T2" fmla="*/ 0 w 367"/>
                    <a:gd name="T3" fmla="*/ 97 h 97"/>
                    <a:gd name="T4" fmla="*/ 367 w 367"/>
                    <a:gd name="T5" fmla="*/ 97 h 97"/>
                    <a:gd name="T6" fmla="*/ 280 w 367"/>
                    <a:gd name="T7" fmla="*/ 0 h 97"/>
                    <a:gd name="T8" fmla="*/ 97 w 367"/>
                    <a:gd name="T9" fmla="*/ 0 h 97"/>
                    <a:gd name="T10" fmla="*/ 97 w 367"/>
                    <a:gd name="T11" fmla="*/ 0 h 97"/>
                    <a:gd name="T12" fmla="*/ 97 w 367"/>
                    <a:gd name="T13" fmla="*/ 0 h 97"/>
                  </a:gdLst>
                  <a:ahLst/>
                  <a:cxnLst>
                    <a:cxn ang="0">
                      <a:pos x="T0" y="T1"/>
                    </a:cxn>
                    <a:cxn ang="0">
                      <a:pos x="T2" y="T3"/>
                    </a:cxn>
                    <a:cxn ang="0">
                      <a:pos x="T4" y="T5"/>
                    </a:cxn>
                    <a:cxn ang="0">
                      <a:pos x="T6" y="T7"/>
                    </a:cxn>
                    <a:cxn ang="0">
                      <a:pos x="T8" y="T9"/>
                    </a:cxn>
                    <a:cxn ang="0">
                      <a:pos x="T10" y="T11"/>
                    </a:cxn>
                    <a:cxn ang="0">
                      <a:pos x="T12" y="T13"/>
                    </a:cxn>
                  </a:cxnLst>
                  <a:rect l="0" t="0" r="r" b="b"/>
                  <a:pathLst>
                    <a:path w="367" h="97">
                      <a:moveTo>
                        <a:pt x="97" y="0"/>
                      </a:moveTo>
                      <a:lnTo>
                        <a:pt x="0" y="97"/>
                      </a:lnTo>
                      <a:lnTo>
                        <a:pt x="367" y="97"/>
                      </a:lnTo>
                      <a:lnTo>
                        <a:pt x="280" y="0"/>
                      </a:lnTo>
                      <a:lnTo>
                        <a:pt x="97" y="0"/>
                      </a:lnTo>
                      <a:moveTo>
                        <a:pt x="97" y="0"/>
                      </a:moveTo>
                      <a:lnTo>
                        <a:pt x="97" y="0"/>
                      </a:ln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en-US" sz="788" dirty="0"/>
                </a:p>
              </p:txBody>
            </p:sp>
          </p:grpSp>
          <p:grpSp>
            <p:nvGrpSpPr>
              <p:cNvPr id="427" name="Group 426"/>
              <p:cNvGrpSpPr/>
              <p:nvPr/>
            </p:nvGrpSpPr>
            <p:grpSpPr>
              <a:xfrm>
                <a:off x="6893243" y="485336"/>
                <a:ext cx="741998" cy="680524"/>
                <a:chOff x="4630102" y="144780"/>
                <a:chExt cx="1063467" cy="975360"/>
              </a:xfrm>
              <a:grpFill/>
            </p:grpSpPr>
            <p:sp>
              <p:nvSpPr>
                <p:cNvPr id="428" name="Oval 427"/>
                <p:cNvSpPr/>
                <p:nvPr/>
              </p:nvSpPr>
              <p:spPr>
                <a:xfrm>
                  <a:off x="5443537" y="426244"/>
                  <a:ext cx="250032" cy="25003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nvGrpSpPr>
                <p:cNvPr id="429" name="Group 428"/>
                <p:cNvGrpSpPr/>
                <p:nvPr/>
              </p:nvGrpSpPr>
              <p:grpSpPr>
                <a:xfrm>
                  <a:off x="4630102" y="144780"/>
                  <a:ext cx="978341" cy="975360"/>
                  <a:chOff x="4630102" y="144780"/>
                  <a:chExt cx="978341" cy="975360"/>
                </a:xfrm>
                <a:grpFill/>
              </p:grpSpPr>
              <p:sp>
                <p:nvSpPr>
                  <p:cNvPr id="430" name="Freeform 429"/>
                  <p:cNvSpPr/>
                  <p:nvPr/>
                </p:nvSpPr>
                <p:spPr>
                  <a:xfrm>
                    <a:off x="4630102" y="144780"/>
                    <a:ext cx="841058" cy="975360"/>
                  </a:xfrm>
                  <a:custGeom>
                    <a:avLst/>
                    <a:gdLst>
                      <a:gd name="connsiteX0" fmla="*/ 0 w 731520"/>
                      <a:gd name="connsiteY0" fmla="*/ 457200 h 975360"/>
                      <a:gd name="connsiteX1" fmla="*/ 190500 w 731520"/>
                      <a:gd name="connsiteY1" fmla="*/ 0 h 975360"/>
                      <a:gd name="connsiteX2" fmla="*/ 388620 w 731520"/>
                      <a:gd name="connsiteY2" fmla="*/ 975360 h 975360"/>
                      <a:gd name="connsiteX3" fmla="*/ 525780 w 731520"/>
                      <a:gd name="connsiteY3" fmla="*/ 403860 h 975360"/>
                      <a:gd name="connsiteX4" fmla="*/ 731520 w 731520"/>
                      <a:gd name="connsiteY4" fmla="*/ 403860 h 975360"/>
                      <a:gd name="connsiteX0" fmla="*/ 0 w 731520"/>
                      <a:gd name="connsiteY0" fmla="*/ 457200 h 975360"/>
                      <a:gd name="connsiteX1" fmla="*/ 34766 w 731520"/>
                      <a:gd name="connsiteY1" fmla="*/ 376714 h 975360"/>
                      <a:gd name="connsiteX2" fmla="*/ 190500 w 731520"/>
                      <a:gd name="connsiteY2" fmla="*/ 0 h 975360"/>
                      <a:gd name="connsiteX3" fmla="*/ 388620 w 731520"/>
                      <a:gd name="connsiteY3" fmla="*/ 975360 h 975360"/>
                      <a:gd name="connsiteX4" fmla="*/ 525780 w 731520"/>
                      <a:gd name="connsiteY4" fmla="*/ 403860 h 975360"/>
                      <a:gd name="connsiteX5" fmla="*/ 731520 w 731520"/>
                      <a:gd name="connsiteY5" fmla="*/ 403860 h 975360"/>
                      <a:gd name="connsiteX0" fmla="*/ 0 w 841058"/>
                      <a:gd name="connsiteY0" fmla="*/ 428625 h 975360"/>
                      <a:gd name="connsiteX1" fmla="*/ 144304 w 841058"/>
                      <a:gd name="connsiteY1" fmla="*/ 376714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28625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 name="connsiteX0" fmla="*/ 0 w 841058"/>
                      <a:gd name="connsiteY0" fmla="*/ 407194 h 975360"/>
                      <a:gd name="connsiteX1" fmla="*/ 156210 w 841058"/>
                      <a:gd name="connsiteY1" fmla="*/ 410052 h 975360"/>
                      <a:gd name="connsiteX2" fmla="*/ 300038 w 841058"/>
                      <a:gd name="connsiteY2" fmla="*/ 0 h 975360"/>
                      <a:gd name="connsiteX3" fmla="*/ 498158 w 841058"/>
                      <a:gd name="connsiteY3" fmla="*/ 975360 h 975360"/>
                      <a:gd name="connsiteX4" fmla="*/ 635318 w 841058"/>
                      <a:gd name="connsiteY4" fmla="*/ 403860 h 975360"/>
                      <a:gd name="connsiteX5" fmla="*/ 841058 w 841058"/>
                      <a:gd name="connsiteY5" fmla="*/ 403860 h 9753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1058" h="975360">
                        <a:moveTo>
                          <a:pt x="0" y="407194"/>
                        </a:moveTo>
                        <a:lnTo>
                          <a:pt x="156210" y="410052"/>
                        </a:lnTo>
                        <a:lnTo>
                          <a:pt x="300038" y="0"/>
                        </a:lnTo>
                        <a:lnTo>
                          <a:pt x="498158" y="975360"/>
                        </a:lnTo>
                        <a:lnTo>
                          <a:pt x="635318" y="403860"/>
                        </a:lnTo>
                        <a:lnTo>
                          <a:pt x="841058" y="403860"/>
                        </a:lnTo>
                      </a:path>
                    </a:pathLst>
                  </a:custGeom>
                  <a:solidFill>
                    <a:srgbClr val="0091DA"/>
                  </a:solidFill>
                  <a:ln w="952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788" dirty="0"/>
                  </a:p>
                </p:txBody>
              </p:sp>
              <p:sp>
                <p:nvSpPr>
                  <p:cNvPr id="431" name="Oval 430"/>
                  <p:cNvSpPr/>
                  <p:nvPr/>
                </p:nvSpPr>
                <p:spPr>
                  <a:xfrm>
                    <a:off x="5531329" y="489000"/>
                    <a:ext cx="77114" cy="77115"/>
                  </a:xfrm>
                  <a:prstGeom prst="ellipse">
                    <a:avLst/>
                  </a:prstGeom>
                  <a:grp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375" dirty="0">
                      <a:solidFill>
                        <a:schemeClr val="bg1"/>
                      </a:solidFill>
                    </a:endParaRPr>
                  </a:p>
                </p:txBody>
              </p:sp>
            </p:grpSp>
          </p:grpSp>
        </p:grpSp>
      </p:grpSp>
      <p:grpSp>
        <p:nvGrpSpPr>
          <p:cNvPr id="278" name="Group 277"/>
          <p:cNvGrpSpPr/>
          <p:nvPr/>
        </p:nvGrpSpPr>
        <p:grpSpPr>
          <a:xfrm>
            <a:off x="2236424" y="4066068"/>
            <a:ext cx="308954" cy="285826"/>
            <a:chOff x="1783313" y="3368994"/>
            <a:chExt cx="347472" cy="347472"/>
          </a:xfrm>
        </p:grpSpPr>
        <p:sp>
          <p:nvSpPr>
            <p:cNvPr id="420" name="Oval 419"/>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21" name="Group 420"/>
            <p:cNvGrpSpPr>
              <a:grpSpLocks noChangeAspect="1"/>
            </p:cNvGrpSpPr>
            <p:nvPr/>
          </p:nvGrpSpPr>
          <p:grpSpPr>
            <a:xfrm>
              <a:off x="1831283" y="3449863"/>
              <a:ext cx="251532" cy="185734"/>
              <a:chOff x="6858151" y="2192583"/>
              <a:chExt cx="614700" cy="453901"/>
            </a:xfrm>
            <a:solidFill>
              <a:srgbClr val="FFFFFF"/>
            </a:solidFill>
          </p:grpSpPr>
          <p:sp>
            <p:nvSpPr>
              <p:cNvPr id="422"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423"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279" name="Group 278"/>
          <p:cNvGrpSpPr/>
          <p:nvPr/>
        </p:nvGrpSpPr>
        <p:grpSpPr>
          <a:xfrm>
            <a:off x="4869100" y="3513976"/>
            <a:ext cx="308954" cy="285826"/>
            <a:chOff x="1783313" y="3368994"/>
            <a:chExt cx="347472" cy="347472"/>
          </a:xfrm>
        </p:grpSpPr>
        <p:sp>
          <p:nvSpPr>
            <p:cNvPr id="416" name="Oval 415"/>
            <p:cNvSpPr/>
            <p:nvPr/>
          </p:nvSpPr>
          <p:spPr>
            <a:xfrm>
              <a:off x="1783313" y="3368994"/>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17" name="Group 416"/>
            <p:cNvGrpSpPr>
              <a:grpSpLocks noChangeAspect="1"/>
            </p:cNvGrpSpPr>
            <p:nvPr/>
          </p:nvGrpSpPr>
          <p:grpSpPr>
            <a:xfrm>
              <a:off x="1831283" y="3449863"/>
              <a:ext cx="251532" cy="185734"/>
              <a:chOff x="6858151" y="2192583"/>
              <a:chExt cx="614700" cy="453901"/>
            </a:xfrm>
            <a:solidFill>
              <a:srgbClr val="FFFFFF"/>
            </a:solidFill>
          </p:grpSpPr>
          <p:sp>
            <p:nvSpPr>
              <p:cNvPr id="418"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419"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280" name="Group 279"/>
          <p:cNvGrpSpPr/>
          <p:nvPr/>
        </p:nvGrpSpPr>
        <p:grpSpPr>
          <a:xfrm>
            <a:off x="6809146" y="3118833"/>
            <a:ext cx="308954" cy="285826"/>
            <a:chOff x="1783313" y="3368994"/>
            <a:chExt cx="347472" cy="347472"/>
          </a:xfrm>
        </p:grpSpPr>
        <p:sp>
          <p:nvSpPr>
            <p:cNvPr id="412" name="Oval 411"/>
            <p:cNvSpPr/>
            <p:nvPr/>
          </p:nvSpPr>
          <p:spPr>
            <a:xfrm>
              <a:off x="1783313" y="3368994"/>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413" name="Group 412"/>
            <p:cNvGrpSpPr>
              <a:grpSpLocks noChangeAspect="1"/>
            </p:cNvGrpSpPr>
            <p:nvPr/>
          </p:nvGrpSpPr>
          <p:grpSpPr>
            <a:xfrm>
              <a:off x="1831283" y="3449863"/>
              <a:ext cx="251532" cy="185734"/>
              <a:chOff x="6858151" y="2192583"/>
              <a:chExt cx="614700" cy="453901"/>
            </a:xfrm>
            <a:solidFill>
              <a:srgbClr val="FFFFFF"/>
            </a:solidFill>
          </p:grpSpPr>
          <p:sp>
            <p:nvSpPr>
              <p:cNvPr id="414" name="Freeform 57"/>
              <p:cNvSpPr>
                <a:spLocks/>
              </p:cNvSpPr>
              <p:nvPr/>
            </p:nvSpPr>
            <p:spPr bwMode="auto">
              <a:xfrm>
                <a:off x="6858151" y="2257864"/>
                <a:ext cx="407349" cy="388620"/>
              </a:xfrm>
              <a:custGeom>
                <a:avLst/>
                <a:gdLst/>
                <a:ahLst/>
                <a:cxnLst>
                  <a:cxn ang="0">
                    <a:pos x="294" y="269"/>
                  </a:cxn>
                  <a:cxn ang="0">
                    <a:pos x="229" y="203"/>
                  </a:cxn>
                  <a:cxn ang="0">
                    <a:pos x="251" y="154"/>
                  </a:cxn>
                  <a:cxn ang="0">
                    <a:pos x="269" y="120"/>
                  </a:cxn>
                  <a:cxn ang="0">
                    <a:pos x="262" y="104"/>
                  </a:cxn>
                  <a:cxn ang="0">
                    <a:pos x="267" y="68"/>
                  </a:cxn>
                  <a:cxn ang="0">
                    <a:pos x="188" y="0"/>
                  </a:cxn>
                  <a:cxn ang="0">
                    <a:pos x="108" y="68"/>
                  </a:cxn>
                  <a:cxn ang="0">
                    <a:pos x="113" y="104"/>
                  </a:cxn>
                  <a:cxn ang="0">
                    <a:pos x="106" y="120"/>
                  </a:cxn>
                  <a:cxn ang="0">
                    <a:pos x="125" y="154"/>
                  </a:cxn>
                  <a:cxn ang="0">
                    <a:pos x="146" y="203"/>
                  </a:cxn>
                  <a:cxn ang="0">
                    <a:pos x="81" y="269"/>
                  </a:cxn>
                  <a:cxn ang="0">
                    <a:pos x="0" y="318"/>
                  </a:cxn>
                  <a:cxn ang="0">
                    <a:pos x="0" y="360"/>
                  </a:cxn>
                  <a:cxn ang="0">
                    <a:pos x="188" y="360"/>
                  </a:cxn>
                  <a:cxn ang="0">
                    <a:pos x="376" y="360"/>
                  </a:cxn>
                  <a:cxn ang="0">
                    <a:pos x="376" y="318"/>
                  </a:cxn>
                  <a:cxn ang="0">
                    <a:pos x="294" y="269"/>
                  </a:cxn>
                </a:cxnLst>
                <a:rect l="0" t="0" r="r" b="b"/>
                <a:pathLst>
                  <a:path w="376" h="360">
                    <a:moveTo>
                      <a:pt x="294" y="269"/>
                    </a:moveTo>
                    <a:cubicBezTo>
                      <a:pt x="245" y="251"/>
                      <a:pt x="229" y="236"/>
                      <a:pt x="229" y="203"/>
                    </a:cubicBezTo>
                    <a:cubicBezTo>
                      <a:pt x="229" y="184"/>
                      <a:pt x="244" y="190"/>
                      <a:pt x="251" y="154"/>
                    </a:cubicBezTo>
                    <a:cubicBezTo>
                      <a:pt x="254" y="140"/>
                      <a:pt x="267" y="154"/>
                      <a:pt x="269" y="120"/>
                    </a:cubicBezTo>
                    <a:cubicBezTo>
                      <a:pt x="269" y="107"/>
                      <a:pt x="262" y="104"/>
                      <a:pt x="262" y="104"/>
                    </a:cubicBezTo>
                    <a:cubicBezTo>
                      <a:pt x="262" y="104"/>
                      <a:pt x="266" y="84"/>
                      <a:pt x="267" y="68"/>
                    </a:cubicBezTo>
                    <a:cubicBezTo>
                      <a:pt x="269" y="49"/>
                      <a:pt x="256" y="0"/>
                      <a:pt x="188" y="0"/>
                    </a:cubicBezTo>
                    <a:cubicBezTo>
                      <a:pt x="119" y="0"/>
                      <a:pt x="107" y="49"/>
                      <a:pt x="108" y="68"/>
                    </a:cubicBezTo>
                    <a:cubicBezTo>
                      <a:pt x="110" y="84"/>
                      <a:pt x="113" y="104"/>
                      <a:pt x="113" y="104"/>
                    </a:cubicBezTo>
                    <a:cubicBezTo>
                      <a:pt x="113" y="104"/>
                      <a:pt x="106" y="107"/>
                      <a:pt x="106" y="120"/>
                    </a:cubicBezTo>
                    <a:cubicBezTo>
                      <a:pt x="109" y="154"/>
                      <a:pt x="122" y="140"/>
                      <a:pt x="125" y="154"/>
                    </a:cubicBezTo>
                    <a:cubicBezTo>
                      <a:pt x="131" y="190"/>
                      <a:pt x="146" y="184"/>
                      <a:pt x="146" y="203"/>
                    </a:cubicBezTo>
                    <a:cubicBezTo>
                      <a:pt x="146" y="236"/>
                      <a:pt x="131" y="251"/>
                      <a:pt x="81" y="269"/>
                    </a:cubicBezTo>
                    <a:cubicBezTo>
                      <a:pt x="32" y="287"/>
                      <a:pt x="0" y="305"/>
                      <a:pt x="0" y="318"/>
                    </a:cubicBezTo>
                    <a:cubicBezTo>
                      <a:pt x="0" y="330"/>
                      <a:pt x="0" y="360"/>
                      <a:pt x="0" y="360"/>
                    </a:cubicBezTo>
                    <a:cubicBezTo>
                      <a:pt x="188" y="360"/>
                      <a:pt x="188" y="360"/>
                      <a:pt x="188" y="360"/>
                    </a:cubicBezTo>
                    <a:cubicBezTo>
                      <a:pt x="376" y="360"/>
                      <a:pt x="376" y="360"/>
                      <a:pt x="376" y="360"/>
                    </a:cubicBezTo>
                    <a:cubicBezTo>
                      <a:pt x="376" y="360"/>
                      <a:pt x="376" y="330"/>
                      <a:pt x="376" y="318"/>
                    </a:cubicBezTo>
                    <a:cubicBezTo>
                      <a:pt x="376" y="305"/>
                      <a:pt x="344" y="287"/>
                      <a:pt x="294" y="269"/>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sp>
            <p:nvSpPr>
              <p:cNvPr id="415" name="Freeform 11"/>
              <p:cNvSpPr>
                <a:spLocks noEditPoints="1"/>
              </p:cNvSpPr>
              <p:nvPr/>
            </p:nvSpPr>
            <p:spPr bwMode="auto">
              <a:xfrm>
                <a:off x="7044226" y="2192583"/>
                <a:ext cx="428625" cy="403225"/>
              </a:xfrm>
              <a:custGeom>
                <a:avLst/>
                <a:gdLst>
                  <a:gd name="T0" fmla="*/ 270 w 270"/>
                  <a:gd name="T1" fmla="*/ 203 h 254"/>
                  <a:gd name="T2" fmla="*/ 270 w 270"/>
                  <a:gd name="T3" fmla="*/ 0 h 254"/>
                  <a:gd name="T4" fmla="*/ 0 w 270"/>
                  <a:gd name="T5" fmla="*/ 0 h 254"/>
                  <a:gd name="T6" fmla="*/ 0 w 270"/>
                  <a:gd name="T7" fmla="*/ 203 h 254"/>
                  <a:gd name="T8" fmla="*/ 101 w 270"/>
                  <a:gd name="T9" fmla="*/ 203 h 254"/>
                  <a:gd name="T10" fmla="*/ 101 w 270"/>
                  <a:gd name="T11" fmla="*/ 237 h 254"/>
                  <a:gd name="T12" fmla="*/ 33 w 270"/>
                  <a:gd name="T13" fmla="*/ 237 h 254"/>
                  <a:gd name="T14" fmla="*/ 33 w 270"/>
                  <a:gd name="T15" fmla="*/ 254 h 254"/>
                  <a:gd name="T16" fmla="*/ 236 w 270"/>
                  <a:gd name="T17" fmla="*/ 254 h 254"/>
                  <a:gd name="T18" fmla="*/ 236 w 270"/>
                  <a:gd name="T19" fmla="*/ 237 h 254"/>
                  <a:gd name="T20" fmla="*/ 169 w 270"/>
                  <a:gd name="T21" fmla="*/ 237 h 254"/>
                  <a:gd name="T22" fmla="*/ 169 w 270"/>
                  <a:gd name="T23" fmla="*/ 203 h 254"/>
                  <a:gd name="T24" fmla="*/ 270 w 270"/>
                  <a:gd name="T25" fmla="*/ 203 h 254"/>
                  <a:gd name="T26" fmla="*/ 17 w 270"/>
                  <a:gd name="T27" fmla="*/ 186 h 254"/>
                  <a:gd name="T28" fmla="*/ 17 w 270"/>
                  <a:gd name="T29" fmla="*/ 17 h 254"/>
                  <a:gd name="T30" fmla="*/ 253 w 270"/>
                  <a:gd name="T31" fmla="*/ 17 h 254"/>
                  <a:gd name="T32" fmla="*/ 253 w 270"/>
                  <a:gd name="T33" fmla="*/ 186 h 254"/>
                  <a:gd name="T34" fmla="*/ 17 w 270"/>
                  <a:gd name="T35" fmla="*/ 186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70" h="254">
                    <a:moveTo>
                      <a:pt x="270" y="203"/>
                    </a:moveTo>
                    <a:lnTo>
                      <a:pt x="270" y="0"/>
                    </a:lnTo>
                    <a:lnTo>
                      <a:pt x="0" y="0"/>
                    </a:lnTo>
                    <a:lnTo>
                      <a:pt x="0" y="203"/>
                    </a:lnTo>
                    <a:lnTo>
                      <a:pt x="101" y="203"/>
                    </a:lnTo>
                    <a:lnTo>
                      <a:pt x="101" y="237"/>
                    </a:lnTo>
                    <a:lnTo>
                      <a:pt x="33" y="237"/>
                    </a:lnTo>
                    <a:lnTo>
                      <a:pt x="33" y="254"/>
                    </a:lnTo>
                    <a:lnTo>
                      <a:pt x="236" y="254"/>
                    </a:lnTo>
                    <a:lnTo>
                      <a:pt x="236" y="237"/>
                    </a:lnTo>
                    <a:lnTo>
                      <a:pt x="169" y="237"/>
                    </a:lnTo>
                    <a:lnTo>
                      <a:pt x="169" y="203"/>
                    </a:lnTo>
                    <a:lnTo>
                      <a:pt x="270" y="203"/>
                    </a:lnTo>
                    <a:close/>
                    <a:moveTo>
                      <a:pt x="17" y="186"/>
                    </a:moveTo>
                    <a:lnTo>
                      <a:pt x="17" y="17"/>
                    </a:lnTo>
                    <a:lnTo>
                      <a:pt x="253" y="17"/>
                    </a:lnTo>
                    <a:lnTo>
                      <a:pt x="253" y="186"/>
                    </a:lnTo>
                    <a:lnTo>
                      <a:pt x="17" y="186"/>
                    </a:lnTo>
                    <a:close/>
                  </a:path>
                </a:pathLst>
              </a:custGeom>
              <a:grpFill/>
              <a:ln>
                <a:noFill/>
              </a:ln>
            </p:spPr>
            <p:txBody>
              <a:bodyPr vert="horz" wrap="square" lIns="68580" tIns="34290" rIns="68580" bIns="34290" numCol="1" anchor="t" anchorCtr="0" compatLnSpc="1">
                <a:prstTxWarp prst="textNoShape">
                  <a:avLst/>
                </a:prstTxWarp>
              </a:bodyPr>
              <a:lstStyle/>
              <a:p>
                <a:endParaRPr lang="en-US" sz="788" dirty="0">
                  <a:solidFill>
                    <a:schemeClr val="bg1"/>
                  </a:solidFill>
                </a:endParaRPr>
              </a:p>
            </p:txBody>
          </p:sp>
        </p:grpSp>
      </p:grpSp>
      <p:grpSp>
        <p:nvGrpSpPr>
          <p:cNvPr id="281" name="Group 280"/>
          <p:cNvGrpSpPr/>
          <p:nvPr/>
        </p:nvGrpSpPr>
        <p:grpSpPr>
          <a:xfrm>
            <a:off x="4860353" y="4066068"/>
            <a:ext cx="406519" cy="376087"/>
            <a:chOff x="5394433" y="3010776"/>
            <a:chExt cx="347472" cy="347472"/>
          </a:xfrm>
        </p:grpSpPr>
        <p:sp>
          <p:nvSpPr>
            <p:cNvPr id="410" name="Oval 409"/>
            <p:cNvSpPr/>
            <p:nvPr/>
          </p:nvSpPr>
          <p:spPr>
            <a:xfrm>
              <a:off x="5394433" y="3010776"/>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411"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282" name="Group 281"/>
          <p:cNvGrpSpPr/>
          <p:nvPr/>
        </p:nvGrpSpPr>
        <p:grpSpPr>
          <a:xfrm>
            <a:off x="7092046" y="4066068"/>
            <a:ext cx="406519" cy="376087"/>
            <a:chOff x="5394433" y="3010776"/>
            <a:chExt cx="347472" cy="347472"/>
          </a:xfrm>
        </p:grpSpPr>
        <p:sp>
          <p:nvSpPr>
            <p:cNvPr id="408" name="Oval 407"/>
            <p:cNvSpPr/>
            <p:nvPr/>
          </p:nvSpPr>
          <p:spPr>
            <a:xfrm>
              <a:off x="5394433" y="3010776"/>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409" name="Freeform 137"/>
            <p:cNvSpPr>
              <a:spLocks noEditPoints="1"/>
            </p:cNvSpPr>
            <p:nvPr/>
          </p:nvSpPr>
          <p:spPr bwMode="auto">
            <a:xfrm>
              <a:off x="5443907" y="3073611"/>
              <a:ext cx="248524" cy="221802"/>
            </a:xfrm>
            <a:custGeom>
              <a:avLst/>
              <a:gdLst/>
              <a:ahLst/>
              <a:cxnLst>
                <a:cxn ang="0">
                  <a:pos x="62" y="116"/>
                </a:cxn>
                <a:cxn ang="0">
                  <a:pos x="117" y="135"/>
                </a:cxn>
                <a:cxn ang="0">
                  <a:pos x="124" y="133"/>
                </a:cxn>
                <a:cxn ang="0">
                  <a:pos x="155" y="106"/>
                </a:cxn>
                <a:cxn ang="0">
                  <a:pos x="156" y="100"/>
                </a:cxn>
                <a:cxn ang="0">
                  <a:pos x="141" y="81"/>
                </a:cxn>
                <a:cxn ang="0">
                  <a:pos x="219" y="1"/>
                </a:cxn>
                <a:cxn ang="0">
                  <a:pos x="160" y="1"/>
                </a:cxn>
                <a:cxn ang="0">
                  <a:pos x="86" y="39"/>
                </a:cxn>
                <a:cxn ang="0">
                  <a:pos x="55" y="63"/>
                </a:cxn>
                <a:cxn ang="0">
                  <a:pos x="43" y="90"/>
                </a:cxn>
                <a:cxn ang="0">
                  <a:pos x="18" y="98"/>
                </a:cxn>
                <a:cxn ang="0">
                  <a:pos x="3" y="110"/>
                </a:cxn>
                <a:cxn ang="0">
                  <a:pos x="2" y="120"/>
                </a:cxn>
                <a:cxn ang="0">
                  <a:pos x="30" y="150"/>
                </a:cxn>
                <a:cxn ang="0">
                  <a:pos x="41" y="152"/>
                </a:cxn>
                <a:cxn ang="0">
                  <a:pos x="55" y="139"/>
                </a:cxn>
                <a:cxn ang="0">
                  <a:pos x="62" y="116"/>
                </a:cxn>
                <a:cxn ang="0">
                  <a:pos x="177" y="126"/>
                </a:cxn>
                <a:cxn ang="0">
                  <a:pos x="169" y="125"/>
                </a:cxn>
                <a:cxn ang="0">
                  <a:pos x="140" y="150"/>
                </a:cxn>
                <a:cxn ang="0">
                  <a:pos x="139" y="158"/>
                </a:cxn>
                <a:cxn ang="0">
                  <a:pos x="305" y="347"/>
                </a:cxn>
                <a:cxn ang="0">
                  <a:pos x="320" y="348"/>
                </a:cxn>
                <a:cxn ang="0">
                  <a:pos x="340" y="332"/>
                </a:cxn>
                <a:cxn ang="0">
                  <a:pos x="341" y="317"/>
                </a:cxn>
                <a:cxn ang="0">
                  <a:pos x="177" y="126"/>
                </a:cxn>
                <a:cxn ang="0">
                  <a:pos x="398" y="46"/>
                </a:cxn>
                <a:cxn ang="0">
                  <a:pos x="389" y="42"/>
                </a:cxn>
                <a:cxn ang="0">
                  <a:pos x="369" y="72"/>
                </a:cxn>
                <a:cxn ang="0">
                  <a:pos x="331" y="80"/>
                </a:cxn>
                <a:cxn ang="0">
                  <a:pos x="320" y="45"/>
                </a:cxn>
                <a:cxn ang="0">
                  <a:pos x="338" y="13"/>
                </a:cxn>
                <a:cxn ang="0">
                  <a:pos x="330" y="6"/>
                </a:cxn>
                <a:cxn ang="0">
                  <a:pos x="274" y="51"/>
                </a:cxn>
                <a:cxn ang="0">
                  <a:pos x="257" y="121"/>
                </a:cxn>
                <a:cxn ang="0">
                  <a:pos x="230" y="149"/>
                </a:cxn>
                <a:cxn ang="0">
                  <a:pos x="257" y="181"/>
                </a:cxn>
                <a:cxn ang="0">
                  <a:pos x="290" y="149"/>
                </a:cxn>
                <a:cxn ang="0">
                  <a:pos x="330" y="137"/>
                </a:cxn>
                <a:cxn ang="0">
                  <a:pos x="391" y="112"/>
                </a:cxn>
                <a:cxn ang="0">
                  <a:pos x="398" y="46"/>
                </a:cxn>
                <a:cxn ang="0">
                  <a:pos x="55" y="319"/>
                </a:cxn>
                <a:cxn ang="0">
                  <a:pos x="55" y="334"/>
                </a:cxn>
                <a:cxn ang="0">
                  <a:pos x="74" y="353"/>
                </a:cxn>
                <a:cxn ang="0">
                  <a:pos x="89" y="351"/>
                </a:cxn>
                <a:cxn ang="0">
                  <a:pos x="187" y="254"/>
                </a:cxn>
                <a:cxn ang="0">
                  <a:pos x="157" y="220"/>
                </a:cxn>
                <a:cxn ang="0">
                  <a:pos x="55" y="319"/>
                </a:cxn>
              </a:cxnLst>
              <a:rect l="0" t="0" r="r" b="b"/>
              <a:pathLst>
                <a:path w="401" h="357">
                  <a:moveTo>
                    <a:pt x="62" y="116"/>
                  </a:moveTo>
                  <a:cubicBezTo>
                    <a:pt x="81" y="101"/>
                    <a:pt x="97" y="111"/>
                    <a:pt x="117" y="135"/>
                  </a:cubicBezTo>
                  <a:cubicBezTo>
                    <a:pt x="120" y="138"/>
                    <a:pt x="123" y="135"/>
                    <a:pt x="124" y="133"/>
                  </a:cubicBezTo>
                  <a:cubicBezTo>
                    <a:pt x="126" y="132"/>
                    <a:pt x="154" y="107"/>
                    <a:pt x="155" y="106"/>
                  </a:cubicBezTo>
                  <a:cubicBezTo>
                    <a:pt x="156" y="105"/>
                    <a:pt x="158" y="102"/>
                    <a:pt x="156" y="100"/>
                  </a:cubicBezTo>
                  <a:cubicBezTo>
                    <a:pt x="154" y="98"/>
                    <a:pt x="146" y="88"/>
                    <a:pt x="141" y="81"/>
                  </a:cubicBezTo>
                  <a:cubicBezTo>
                    <a:pt x="105" y="34"/>
                    <a:pt x="240" y="2"/>
                    <a:pt x="219" y="1"/>
                  </a:cubicBezTo>
                  <a:cubicBezTo>
                    <a:pt x="208" y="1"/>
                    <a:pt x="166" y="0"/>
                    <a:pt x="160" y="1"/>
                  </a:cubicBezTo>
                  <a:cubicBezTo>
                    <a:pt x="134" y="4"/>
                    <a:pt x="102" y="28"/>
                    <a:pt x="86" y="39"/>
                  </a:cubicBezTo>
                  <a:cubicBezTo>
                    <a:pt x="64" y="53"/>
                    <a:pt x="57" y="62"/>
                    <a:pt x="55" y="63"/>
                  </a:cubicBezTo>
                  <a:cubicBezTo>
                    <a:pt x="49" y="68"/>
                    <a:pt x="54" y="80"/>
                    <a:pt x="43" y="90"/>
                  </a:cubicBezTo>
                  <a:cubicBezTo>
                    <a:pt x="32" y="100"/>
                    <a:pt x="25" y="92"/>
                    <a:pt x="18" y="98"/>
                  </a:cubicBezTo>
                  <a:cubicBezTo>
                    <a:pt x="15" y="101"/>
                    <a:pt x="5" y="108"/>
                    <a:pt x="3" y="110"/>
                  </a:cubicBezTo>
                  <a:cubicBezTo>
                    <a:pt x="0" y="113"/>
                    <a:pt x="0" y="117"/>
                    <a:pt x="2" y="120"/>
                  </a:cubicBezTo>
                  <a:cubicBezTo>
                    <a:pt x="2" y="120"/>
                    <a:pt x="28" y="148"/>
                    <a:pt x="30" y="150"/>
                  </a:cubicBezTo>
                  <a:cubicBezTo>
                    <a:pt x="32" y="153"/>
                    <a:pt x="38" y="155"/>
                    <a:pt x="41" y="152"/>
                  </a:cubicBezTo>
                  <a:cubicBezTo>
                    <a:pt x="45" y="149"/>
                    <a:pt x="54" y="141"/>
                    <a:pt x="55" y="139"/>
                  </a:cubicBezTo>
                  <a:cubicBezTo>
                    <a:pt x="57" y="138"/>
                    <a:pt x="54" y="122"/>
                    <a:pt x="62" y="116"/>
                  </a:cubicBezTo>
                  <a:close/>
                  <a:moveTo>
                    <a:pt x="177" y="126"/>
                  </a:moveTo>
                  <a:cubicBezTo>
                    <a:pt x="174" y="123"/>
                    <a:pt x="171" y="123"/>
                    <a:pt x="169" y="125"/>
                  </a:cubicBezTo>
                  <a:cubicBezTo>
                    <a:pt x="140" y="150"/>
                    <a:pt x="140" y="150"/>
                    <a:pt x="140" y="150"/>
                  </a:cubicBezTo>
                  <a:cubicBezTo>
                    <a:pt x="138" y="152"/>
                    <a:pt x="137" y="156"/>
                    <a:pt x="139" y="158"/>
                  </a:cubicBezTo>
                  <a:cubicBezTo>
                    <a:pt x="305" y="347"/>
                    <a:pt x="305" y="347"/>
                    <a:pt x="305" y="347"/>
                  </a:cubicBezTo>
                  <a:cubicBezTo>
                    <a:pt x="309" y="352"/>
                    <a:pt x="316" y="352"/>
                    <a:pt x="320" y="348"/>
                  </a:cubicBezTo>
                  <a:cubicBezTo>
                    <a:pt x="340" y="332"/>
                    <a:pt x="340" y="332"/>
                    <a:pt x="340" y="332"/>
                  </a:cubicBezTo>
                  <a:cubicBezTo>
                    <a:pt x="344" y="328"/>
                    <a:pt x="345" y="321"/>
                    <a:pt x="341" y="317"/>
                  </a:cubicBezTo>
                  <a:lnTo>
                    <a:pt x="177" y="126"/>
                  </a:lnTo>
                  <a:close/>
                  <a:moveTo>
                    <a:pt x="398" y="46"/>
                  </a:moveTo>
                  <a:cubicBezTo>
                    <a:pt x="396" y="36"/>
                    <a:pt x="391" y="38"/>
                    <a:pt x="389" y="42"/>
                  </a:cubicBezTo>
                  <a:cubicBezTo>
                    <a:pt x="386" y="46"/>
                    <a:pt x="374" y="64"/>
                    <a:pt x="369" y="72"/>
                  </a:cubicBezTo>
                  <a:cubicBezTo>
                    <a:pt x="364" y="80"/>
                    <a:pt x="353" y="96"/>
                    <a:pt x="331" y="80"/>
                  </a:cubicBezTo>
                  <a:cubicBezTo>
                    <a:pt x="308" y="64"/>
                    <a:pt x="316" y="53"/>
                    <a:pt x="320" y="45"/>
                  </a:cubicBezTo>
                  <a:cubicBezTo>
                    <a:pt x="324" y="38"/>
                    <a:pt x="336" y="16"/>
                    <a:pt x="338" y="13"/>
                  </a:cubicBezTo>
                  <a:cubicBezTo>
                    <a:pt x="340" y="11"/>
                    <a:pt x="338" y="3"/>
                    <a:pt x="330" y="6"/>
                  </a:cubicBezTo>
                  <a:cubicBezTo>
                    <a:pt x="323" y="9"/>
                    <a:pt x="280" y="27"/>
                    <a:pt x="274" y="51"/>
                  </a:cubicBezTo>
                  <a:cubicBezTo>
                    <a:pt x="268" y="76"/>
                    <a:pt x="279" y="99"/>
                    <a:pt x="257" y="121"/>
                  </a:cubicBezTo>
                  <a:cubicBezTo>
                    <a:pt x="230" y="149"/>
                    <a:pt x="230" y="149"/>
                    <a:pt x="230" y="149"/>
                  </a:cubicBezTo>
                  <a:cubicBezTo>
                    <a:pt x="257" y="181"/>
                    <a:pt x="257" y="181"/>
                    <a:pt x="257" y="181"/>
                  </a:cubicBezTo>
                  <a:cubicBezTo>
                    <a:pt x="290" y="149"/>
                    <a:pt x="290" y="149"/>
                    <a:pt x="290" y="149"/>
                  </a:cubicBezTo>
                  <a:cubicBezTo>
                    <a:pt x="298" y="141"/>
                    <a:pt x="315" y="134"/>
                    <a:pt x="330" y="137"/>
                  </a:cubicBezTo>
                  <a:cubicBezTo>
                    <a:pt x="363" y="144"/>
                    <a:pt x="381" y="132"/>
                    <a:pt x="391" y="112"/>
                  </a:cubicBezTo>
                  <a:cubicBezTo>
                    <a:pt x="401" y="94"/>
                    <a:pt x="399" y="56"/>
                    <a:pt x="398" y="46"/>
                  </a:cubicBezTo>
                  <a:close/>
                  <a:moveTo>
                    <a:pt x="55" y="319"/>
                  </a:moveTo>
                  <a:cubicBezTo>
                    <a:pt x="50" y="323"/>
                    <a:pt x="50" y="330"/>
                    <a:pt x="55" y="334"/>
                  </a:cubicBezTo>
                  <a:cubicBezTo>
                    <a:pt x="74" y="353"/>
                    <a:pt x="74" y="353"/>
                    <a:pt x="74" y="353"/>
                  </a:cubicBezTo>
                  <a:cubicBezTo>
                    <a:pt x="78" y="357"/>
                    <a:pt x="84" y="355"/>
                    <a:pt x="89" y="351"/>
                  </a:cubicBezTo>
                  <a:cubicBezTo>
                    <a:pt x="187" y="254"/>
                    <a:pt x="187" y="254"/>
                    <a:pt x="187" y="254"/>
                  </a:cubicBezTo>
                  <a:cubicBezTo>
                    <a:pt x="157" y="220"/>
                    <a:pt x="157" y="220"/>
                    <a:pt x="157" y="220"/>
                  </a:cubicBezTo>
                  <a:lnTo>
                    <a:pt x="55" y="319"/>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788" dirty="0"/>
            </a:p>
          </p:txBody>
        </p:sp>
      </p:grpSp>
      <p:grpSp>
        <p:nvGrpSpPr>
          <p:cNvPr id="283" name="Group 282"/>
          <p:cNvGrpSpPr/>
          <p:nvPr/>
        </p:nvGrpSpPr>
        <p:grpSpPr>
          <a:xfrm>
            <a:off x="3699557" y="4721250"/>
            <a:ext cx="495782" cy="100290"/>
            <a:chOff x="3524974" y="4015348"/>
            <a:chExt cx="557592" cy="298877"/>
          </a:xfrm>
        </p:grpSpPr>
        <p:cxnSp>
          <p:nvCxnSpPr>
            <p:cNvPr id="406" name="Straight Connector 405"/>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Straight Connector 406"/>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Group 283"/>
          <p:cNvGrpSpPr/>
          <p:nvPr/>
        </p:nvGrpSpPr>
        <p:grpSpPr>
          <a:xfrm>
            <a:off x="4765021" y="4657779"/>
            <a:ext cx="495782" cy="160464"/>
            <a:chOff x="3524974" y="4015348"/>
            <a:chExt cx="557592" cy="298877"/>
          </a:xfrm>
        </p:grpSpPr>
        <p:cxnSp>
          <p:nvCxnSpPr>
            <p:cNvPr id="404" name="Straight Connector 403"/>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5" name="Straight Connector 404"/>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5" name="Group 284"/>
          <p:cNvGrpSpPr/>
          <p:nvPr/>
        </p:nvGrpSpPr>
        <p:grpSpPr>
          <a:xfrm>
            <a:off x="5841639" y="4657779"/>
            <a:ext cx="495782" cy="160464"/>
            <a:chOff x="3524974" y="4015348"/>
            <a:chExt cx="557592" cy="298877"/>
          </a:xfrm>
        </p:grpSpPr>
        <p:cxnSp>
          <p:nvCxnSpPr>
            <p:cNvPr id="402" name="Straight Connector 401"/>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3" name="Straight Connector 402"/>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286" name="Group 285"/>
          <p:cNvGrpSpPr/>
          <p:nvPr/>
        </p:nvGrpSpPr>
        <p:grpSpPr>
          <a:xfrm>
            <a:off x="7134561" y="4657779"/>
            <a:ext cx="495782" cy="160464"/>
            <a:chOff x="3524974" y="4015348"/>
            <a:chExt cx="557592" cy="298877"/>
          </a:xfrm>
        </p:grpSpPr>
        <p:cxnSp>
          <p:nvCxnSpPr>
            <p:cNvPr id="400" name="Straight Connector 399"/>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401" name="Straight Connector 400"/>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287" name="Group 286"/>
          <p:cNvGrpSpPr/>
          <p:nvPr/>
        </p:nvGrpSpPr>
        <p:grpSpPr>
          <a:xfrm>
            <a:off x="8315685" y="4838301"/>
            <a:ext cx="308954" cy="285826"/>
            <a:chOff x="679450" y="3920225"/>
            <a:chExt cx="347472" cy="347472"/>
          </a:xfrm>
        </p:grpSpPr>
        <p:sp>
          <p:nvSpPr>
            <p:cNvPr id="396" name="Oval 395"/>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97" name="Group 396"/>
            <p:cNvGrpSpPr/>
            <p:nvPr/>
          </p:nvGrpSpPr>
          <p:grpSpPr>
            <a:xfrm>
              <a:off x="737694" y="3968008"/>
              <a:ext cx="230984" cy="228092"/>
              <a:chOff x="823643" y="3833985"/>
              <a:chExt cx="297635" cy="293909"/>
            </a:xfrm>
            <a:solidFill>
              <a:srgbClr val="FFFFFF"/>
            </a:solidFill>
          </p:grpSpPr>
          <p:sp>
            <p:nvSpPr>
              <p:cNvPr id="39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88" name="Group 287"/>
          <p:cNvGrpSpPr/>
          <p:nvPr/>
        </p:nvGrpSpPr>
        <p:grpSpPr>
          <a:xfrm>
            <a:off x="8840563" y="4838301"/>
            <a:ext cx="308954" cy="285826"/>
            <a:chOff x="679450" y="3920225"/>
            <a:chExt cx="347472" cy="347472"/>
          </a:xfrm>
        </p:grpSpPr>
        <p:sp>
          <p:nvSpPr>
            <p:cNvPr id="392" name="Oval 391"/>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93" name="Group 392"/>
            <p:cNvGrpSpPr/>
            <p:nvPr/>
          </p:nvGrpSpPr>
          <p:grpSpPr>
            <a:xfrm>
              <a:off x="737694" y="3968008"/>
              <a:ext cx="230984" cy="228092"/>
              <a:chOff x="823643" y="3833985"/>
              <a:chExt cx="297635" cy="293909"/>
            </a:xfrm>
            <a:solidFill>
              <a:srgbClr val="FFFFFF"/>
            </a:solidFill>
          </p:grpSpPr>
          <p:sp>
            <p:nvSpPr>
              <p:cNvPr id="394"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95"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89" name="Group 288"/>
          <p:cNvGrpSpPr/>
          <p:nvPr/>
        </p:nvGrpSpPr>
        <p:grpSpPr>
          <a:xfrm>
            <a:off x="1411050" y="4066068"/>
            <a:ext cx="406519" cy="376087"/>
            <a:chOff x="1118526" y="2702321"/>
            <a:chExt cx="347472" cy="347472"/>
          </a:xfrm>
        </p:grpSpPr>
        <p:sp>
          <p:nvSpPr>
            <p:cNvPr id="390" name="Oval 389"/>
            <p:cNvSpPr/>
            <p:nvPr/>
          </p:nvSpPr>
          <p:spPr>
            <a:xfrm>
              <a:off x="1118526" y="2702321"/>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pic>
          <p:nvPicPr>
            <p:cNvPr id="391" name="Picture 390"/>
            <p:cNvPicPr>
              <a:picLocks noChangeAspect="1"/>
            </p:cNvPicPr>
            <p:nvPr/>
          </p:nvPicPr>
          <p:blipFill rotWithShape="1">
            <a:blip r:embed="rId3">
              <a:biLevel thresh="25000"/>
            </a:blip>
            <a:srcRect r="14012" b="14013"/>
            <a:stretch/>
          </p:blipFill>
          <p:spPr>
            <a:xfrm>
              <a:off x="1155923" y="2740323"/>
              <a:ext cx="272678" cy="271468"/>
            </a:xfrm>
            <a:prstGeom prst="ellipse">
              <a:avLst/>
            </a:prstGeom>
          </p:spPr>
        </p:pic>
      </p:grpSp>
      <p:sp>
        <p:nvSpPr>
          <p:cNvPr id="290" name="Rectangle 289"/>
          <p:cNvSpPr/>
          <p:nvPr/>
        </p:nvSpPr>
        <p:spPr>
          <a:xfrm>
            <a:off x="8228367" y="3596738"/>
            <a:ext cx="1055900" cy="1040992"/>
          </a:xfrm>
          <a:prstGeom prst="rect">
            <a:avLst/>
          </a:prstGeom>
          <a:noFill/>
          <a:ln>
            <a:solidFill>
              <a:srgbClr val="6D20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err="1">
              <a:ln>
                <a:solidFill>
                  <a:srgbClr val="470A68"/>
                </a:solidFill>
              </a:ln>
              <a:solidFill>
                <a:schemeClr val="bg1"/>
              </a:solidFill>
            </a:endParaRPr>
          </a:p>
        </p:txBody>
      </p:sp>
      <p:sp>
        <p:nvSpPr>
          <p:cNvPr id="291" name="TextBox 290"/>
          <p:cNvSpPr txBox="1"/>
          <p:nvPr/>
        </p:nvSpPr>
        <p:spPr>
          <a:xfrm rot="16200000">
            <a:off x="7926928" y="4086412"/>
            <a:ext cx="646839" cy="328391"/>
          </a:xfrm>
          <a:prstGeom prst="rect">
            <a:avLst/>
          </a:prstGeom>
          <a:solidFill>
            <a:srgbClr val="470A68"/>
          </a:solidFill>
          <a:ln>
            <a:solidFill>
              <a:srgbClr val="470A68"/>
            </a:solidFill>
          </a:ln>
        </p:spPr>
        <p:style>
          <a:lnRef idx="2">
            <a:schemeClr val="accent1"/>
          </a:lnRef>
          <a:fillRef idx="1">
            <a:schemeClr val="lt1"/>
          </a:fillRef>
          <a:effectRef idx="0">
            <a:schemeClr val="accent1"/>
          </a:effectRef>
          <a:fontRef idx="minor">
            <a:schemeClr val="dk1"/>
          </a:fontRef>
        </p:style>
        <p:txBody>
          <a:bodyPr wrap="square" rtlCol="0" anchor="ctr">
            <a:spAutoFit/>
          </a:bodyPr>
          <a:lstStyle>
            <a:defPPr>
              <a:defRPr lang="en-US"/>
            </a:defPPr>
            <a:lvl1pPr>
              <a:defRPr sz="800">
                <a:solidFill>
                  <a:schemeClr val="bg1"/>
                </a:solidFill>
              </a:defRPr>
            </a:lvl1pPr>
          </a:lstStyle>
          <a:p>
            <a:r>
              <a:rPr lang="en-US" sz="600" dirty="0"/>
              <a:t>Environment</a:t>
            </a:r>
          </a:p>
        </p:txBody>
      </p:sp>
      <p:grpSp>
        <p:nvGrpSpPr>
          <p:cNvPr id="292" name="Group 291"/>
          <p:cNvGrpSpPr/>
          <p:nvPr/>
        </p:nvGrpSpPr>
        <p:grpSpPr>
          <a:xfrm>
            <a:off x="5826869" y="4066068"/>
            <a:ext cx="406519" cy="376087"/>
            <a:chOff x="6172592" y="3405194"/>
            <a:chExt cx="438802" cy="425979"/>
          </a:xfrm>
        </p:grpSpPr>
        <p:sp>
          <p:nvSpPr>
            <p:cNvPr id="388" name="Oval 387"/>
            <p:cNvSpPr/>
            <p:nvPr/>
          </p:nvSpPr>
          <p:spPr>
            <a:xfrm>
              <a:off x="6172592" y="3405194"/>
              <a:ext cx="438802" cy="425979"/>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sp>
          <p:nvSpPr>
            <p:cNvPr id="389" name="Freeform 190"/>
            <p:cNvSpPr>
              <a:spLocks noEditPoints="1"/>
            </p:cNvSpPr>
            <p:nvPr/>
          </p:nvSpPr>
          <p:spPr bwMode="auto">
            <a:xfrm>
              <a:off x="6241545" y="3480222"/>
              <a:ext cx="305044" cy="238191"/>
            </a:xfrm>
            <a:custGeom>
              <a:avLst/>
              <a:gdLst/>
              <a:ahLst/>
              <a:cxnLst>
                <a:cxn ang="0">
                  <a:pos x="339" y="60"/>
                </a:cxn>
                <a:cxn ang="0">
                  <a:pos x="319" y="40"/>
                </a:cxn>
                <a:cxn ang="0">
                  <a:pos x="80" y="40"/>
                </a:cxn>
                <a:cxn ang="0">
                  <a:pos x="60" y="60"/>
                </a:cxn>
                <a:cxn ang="0">
                  <a:pos x="60" y="80"/>
                </a:cxn>
                <a:cxn ang="0">
                  <a:pos x="339" y="80"/>
                </a:cxn>
                <a:cxn ang="0">
                  <a:pos x="339" y="60"/>
                </a:cxn>
                <a:cxn ang="0">
                  <a:pos x="279" y="0"/>
                </a:cxn>
                <a:cxn ang="0">
                  <a:pos x="120" y="0"/>
                </a:cxn>
                <a:cxn ang="0">
                  <a:pos x="100" y="20"/>
                </a:cxn>
                <a:cxn ang="0">
                  <a:pos x="299" y="20"/>
                </a:cxn>
                <a:cxn ang="0">
                  <a:pos x="279" y="0"/>
                </a:cxn>
                <a:cxn ang="0">
                  <a:pos x="379" y="80"/>
                </a:cxn>
                <a:cxn ang="0">
                  <a:pos x="367" y="68"/>
                </a:cxn>
                <a:cxn ang="0">
                  <a:pos x="367" y="100"/>
                </a:cxn>
                <a:cxn ang="0">
                  <a:pos x="32" y="100"/>
                </a:cxn>
                <a:cxn ang="0">
                  <a:pos x="32" y="68"/>
                </a:cxn>
                <a:cxn ang="0">
                  <a:pos x="21" y="80"/>
                </a:cxn>
                <a:cxn ang="0">
                  <a:pos x="5" y="120"/>
                </a:cxn>
                <a:cxn ang="0">
                  <a:pos x="36" y="300"/>
                </a:cxn>
                <a:cxn ang="0">
                  <a:pos x="60" y="320"/>
                </a:cxn>
                <a:cxn ang="0">
                  <a:pos x="339" y="320"/>
                </a:cxn>
                <a:cxn ang="0">
                  <a:pos x="363" y="300"/>
                </a:cxn>
                <a:cxn ang="0">
                  <a:pos x="394" y="120"/>
                </a:cxn>
                <a:cxn ang="0">
                  <a:pos x="379" y="80"/>
                </a:cxn>
                <a:cxn ang="0">
                  <a:pos x="279" y="188"/>
                </a:cxn>
                <a:cxn ang="0">
                  <a:pos x="259" y="208"/>
                </a:cxn>
                <a:cxn ang="0">
                  <a:pos x="140" y="208"/>
                </a:cxn>
                <a:cxn ang="0">
                  <a:pos x="120" y="188"/>
                </a:cxn>
                <a:cxn ang="0">
                  <a:pos x="120" y="148"/>
                </a:cxn>
                <a:cxn ang="0">
                  <a:pos x="148" y="148"/>
                </a:cxn>
                <a:cxn ang="0">
                  <a:pos x="148" y="180"/>
                </a:cxn>
                <a:cxn ang="0">
                  <a:pos x="251" y="180"/>
                </a:cxn>
                <a:cxn ang="0">
                  <a:pos x="251" y="148"/>
                </a:cxn>
                <a:cxn ang="0">
                  <a:pos x="279" y="148"/>
                </a:cxn>
                <a:cxn ang="0">
                  <a:pos x="279" y="188"/>
                </a:cxn>
              </a:cxnLst>
              <a:rect l="0" t="0" r="r" b="b"/>
              <a:pathLst>
                <a:path w="399" h="320">
                  <a:moveTo>
                    <a:pt x="339" y="60"/>
                  </a:moveTo>
                  <a:cubicBezTo>
                    <a:pt x="339" y="40"/>
                    <a:pt x="319" y="40"/>
                    <a:pt x="319" y="40"/>
                  </a:cubicBezTo>
                  <a:cubicBezTo>
                    <a:pt x="80" y="40"/>
                    <a:pt x="80" y="40"/>
                    <a:pt x="80" y="40"/>
                  </a:cubicBezTo>
                  <a:cubicBezTo>
                    <a:pt x="80" y="40"/>
                    <a:pt x="60" y="40"/>
                    <a:pt x="60" y="60"/>
                  </a:cubicBezTo>
                  <a:cubicBezTo>
                    <a:pt x="60" y="80"/>
                    <a:pt x="60" y="80"/>
                    <a:pt x="60" y="80"/>
                  </a:cubicBezTo>
                  <a:cubicBezTo>
                    <a:pt x="339" y="80"/>
                    <a:pt x="339" y="80"/>
                    <a:pt x="339" y="80"/>
                  </a:cubicBezTo>
                  <a:lnTo>
                    <a:pt x="339" y="60"/>
                  </a:lnTo>
                  <a:close/>
                  <a:moveTo>
                    <a:pt x="279" y="0"/>
                  </a:moveTo>
                  <a:cubicBezTo>
                    <a:pt x="120" y="0"/>
                    <a:pt x="120" y="0"/>
                    <a:pt x="120" y="0"/>
                  </a:cubicBezTo>
                  <a:cubicBezTo>
                    <a:pt x="120" y="0"/>
                    <a:pt x="100" y="0"/>
                    <a:pt x="100" y="20"/>
                  </a:cubicBezTo>
                  <a:cubicBezTo>
                    <a:pt x="299" y="20"/>
                    <a:pt x="299" y="20"/>
                    <a:pt x="299" y="20"/>
                  </a:cubicBezTo>
                  <a:cubicBezTo>
                    <a:pt x="299" y="0"/>
                    <a:pt x="279" y="0"/>
                    <a:pt x="279" y="0"/>
                  </a:cubicBezTo>
                  <a:close/>
                  <a:moveTo>
                    <a:pt x="379" y="80"/>
                  </a:moveTo>
                  <a:cubicBezTo>
                    <a:pt x="367" y="68"/>
                    <a:pt x="367" y="68"/>
                    <a:pt x="367" y="68"/>
                  </a:cubicBezTo>
                  <a:cubicBezTo>
                    <a:pt x="367" y="100"/>
                    <a:pt x="367" y="100"/>
                    <a:pt x="367" y="100"/>
                  </a:cubicBezTo>
                  <a:cubicBezTo>
                    <a:pt x="32" y="100"/>
                    <a:pt x="32" y="100"/>
                    <a:pt x="32" y="100"/>
                  </a:cubicBezTo>
                  <a:cubicBezTo>
                    <a:pt x="32" y="68"/>
                    <a:pt x="32" y="68"/>
                    <a:pt x="32" y="68"/>
                  </a:cubicBezTo>
                  <a:cubicBezTo>
                    <a:pt x="32" y="68"/>
                    <a:pt x="32" y="68"/>
                    <a:pt x="21" y="80"/>
                  </a:cubicBezTo>
                  <a:cubicBezTo>
                    <a:pt x="9" y="92"/>
                    <a:pt x="0" y="95"/>
                    <a:pt x="5" y="120"/>
                  </a:cubicBezTo>
                  <a:cubicBezTo>
                    <a:pt x="10" y="145"/>
                    <a:pt x="33" y="281"/>
                    <a:pt x="36" y="300"/>
                  </a:cubicBezTo>
                  <a:cubicBezTo>
                    <a:pt x="40" y="320"/>
                    <a:pt x="60" y="320"/>
                    <a:pt x="60" y="320"/>
                  </a:cubicBezTo>
                  <a:cubicBezTo>
                    <a:pt x="339" y="320"/>
                    <a:pt x="339" y="320"/>
                    <a:pt x="339" y="320"/>
                  </a:cubicBezTo>
                  <a:cubicBezTo>
                    <a:pt x="339" y="320"/>
                    <a:pt x="360" y="320"/>
                    <a:pt x="363" y="300"/>
                  </a:cubicBezTo>
                  <a:cubicBezTo>
                    <a:pt x="367" y="281"/>
                    <a:pt x="390" y="145"/>
                    <a:pt x="394" y="120"/>
                  </a:cubicBezTo>
                  <a:cubicBezTo>
                    <a:pt x="399" y="95"/>
                    <a:pt x="391" y="92"/>
                    <a:pt x="379" y="80"/>
                  </a:cubicBezTo>
                  <a:close/>
                  <a:moveTo>
                    <a:pt x="279" y="188"/>
                  </a:moveTo>
                  <a:cubicBezTo>
                    <a:pt x="279" y="188"/>
                    <a:pt x="279" y="208"/>
                    <a:pt x="259" y="208"/>
                  </a:cubicBezTo>
                  <a:cubicBezTo>
                    <a:pt x="140" y="208"/>
                    <a:pt x="140" y="208"/>
                    <a:pt x="140" y="208"/>
                  </a:cubicBezTo>
                  <a:cubicBezTo>
                    <a:pt x="120" y="208"/>
                    <a:pt x="120" y="188"/>
                    <a:pt x="120" y="188"/>
                  </a:cubicBezTo>
                  <a:cubicBezTo>
                    <a:pt x="120" y="148"/>
                    <a:pt x="120" y="148"/>
                    <a:pt x="120" y="148"/>
                  </a:cubicBezTo>
                  <a:cubicBezTo>
                    <a:pt x="148" y="148"/>
                    <a:pt x="148" y="148"/>
                    <a:pt x="148" y="148"/>
                  </a:cubicBezTo>
                  <a:cubicBezTo>
                    <a:pt x="148" y="180"/>
                    <a:pt x="148" y="180"/>
                    <a:pt x="148" y="180"/>
                  </a:cubicBezTo>
                  <a:cubicBezTo>
                    <a:pt x="251" y="180"/>
                    <a:pt x="251" y="180"/>
                    <a:pt x="251" y="180"/>
                  </a:cubicBezTo>
                  <a:cubicBezTo>
                    <a:pt x="251" y="148"/>
                    <a:pt x="251" y="148"/>
                    <a:pt x="251" y="148"/>
                  </a:cubicBezTo>
                  <a:cubicBezTo>
                    <a:pt x="279" y="148"/>
                    <a:pt x="279" y="148"/>
                    <a:pt x="279" y="148"/>
                  </a:cubicBezTo>
                  <a:lnTo>
                    <a:pt x="279" y="188"/>
                  </a:lnTo>
                  <a:close/>
                </a:path>
              </a:pathLst>
            </a:custGeom>
            <a:solidFill>
              <a:srgbClr val="FFFFFF"/>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grpSp>
      <p:cxnSp>
        <p:nvCxnSpPr>
          <p:cNvPr id="293" name="Elbow Connector 292"/>
          <p:cNvCxnSpPr/>
          <p:nvPr/>
        </p:nvCxnSpPr>
        <p:spPr>
          <a:xfrm flipV="1">
            <a:off x="2665098" y="3698941"/>
            <a:ext cx="2124939" cy="477796"/>
          </a:xfrm>
          <a:prstGeom prst="bentConnector3">
            <a:avLst>
              <a:gd name="adj1" fmla="val 363"/>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4" name="Elbow Connector 293"/>
          <p:cNvCxnSpPr/>
          <p:nvPr/>
        </p:nvCxnSpPr>
        <p:spPr>
          <a:xfrm>
            <a:off x="5178251" y="3694996"/>
            <a:ext cx="2068471" cy="300870"/>
          </a:xfrm>
          <a:prstGeom prst="bentConnector2">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5" name="Straight Connector 294"/>
          <p:cNvCxnSpPr/>
          <p:nvPr/>
        </p:nvCxnSpPr>
        <p:spPr>
          <a:xfrm flipH="1">
            <a:off x="2567893" y="4223213"/>
            <a:ext cx="373907" cy="3636"/>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6" name="TextBox 295"/>
          <p:cNvSpPr txBox="1"/>
          <p:nvPr/>
        </p:nvSpPr>
        <p:spPr>
          <a:xfrm rot="5400000">
            <a:off x="8638306" y="4101950"/>
            <a:ext cx="1685110" cy="184319"/>
          </a:xfrm>
          <a:prstGeom prst="rect">
            <a:avLst/>
          </a:prstGeom>
          <a:solidFill>
            <a:srgbClr val="0091DA"/>
          </a:solidFill>
          <a:ln w="6350">
            <a:noFill/>
          </a:ln>
        </p:spPr>
        <p:style>
          <a:lnRef idx="2">
            <a:schemeClr val="accent2"/>
          </a:lnRef>
          <a:fillRef idx="1">
            <a:schemeClr val="lt1"/>
          </a:fillRef>
          <a:effectRef idx="0">
            <a:schemeClr val="accent2"/>
          </a:effectRef>
          <a:fontRef idx="minor">
            <a:schemeClr val="dk1"/>
          </a:fontRef>
        </p:style>
        <p:txBody>
          <a:bodyPr wrap="square" rtlCol="0" anchor="ctr">
            <a:noAutofit/>
          </a:bodyPr>
          <a:lstStyle/>
          <a:p>
            <a:pPr algn="ctr"/>
            <a:r>
              <a:rPr lang="en-US" sz="825" b="1" dirty="0">
                <a:solidFill>
                  <a:schemeClr val="bg1"/>
                </a:solidFill>
              </a:rPr>
              <a:t>Continuous Monitoring</a:t>
            </a:r>
          </a:p>
        </p:txBody>
      </p:sp>
      <p:grpSp>
        <p:nvGrpSpPr>
          <p:cNvPr id="297" name="Group 296"/>
          <p:cNvGrpSpPr/>
          <p:nvPr/>
        </p:nvGrpSpPr>
        <p:grpSpPr>
          <a:xfrm>
            <a:off x="8325330" y="3118833"/>
            <a:ext cx="308954" cy="285826"/>
            <a:chOff x="679450" y="3920225"/>
            <a:chExt cx="347472" cy="347472"/>
          </a:xfrm>
        </p:grpSpPr>
        <p:sp>
          <p:nvSpPr>
            <p:cNvPr id="384" name="Oval 383"/>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85" name="Group 384"/>
            <p:cNvGrpSpPr/>
            <p:nvPr/>
          </p:nvGrpSpPr>
          <p:grpSpPr>
            <a:xfrm>
              <a:off x="737694" y="3968008"/>
              <a:ext cx="230984" cy="228092"/>
              <a:chOff x="823643" y="3833985"/>
              <a:chExt cx="297635" cy="293909"/>
            </a:xfrm>
            <a:solidFill>
              <a:srgbClr val="FFFFFF"/>
            </a:solidFill>
          </p:grpSpPr>
          <p:sp>
            <p:nvSpPr>
              <p:cNvPr id="38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98" name="Group 297"/>
          <p:cNvGrpSpPr/>
          <p:nvPr/>
        </p:nvGrpSpPr>
        <p:grpSpPr>
          <a:xfrm>
            <a:off x="8850210" y="3118833"/>
            <a:ext cx="308954" cy="285826"/>
            <a:chOff x="679450" y="3920225"/>
            <a:chExt cx="347472" cy="347472"/>
          </a:xfrm>
        </p:grpSpPr>
        <p:sp>
          <p:nvSpPr>
            <p:cNvPr id="380" name="Oval 379"/>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81" name="Group 380"/>
            <p:cNvGrpSpPr/>
            <p:nvPr/>
          </p:nvGrpSpPr>
          <p:grpSpPr>
            <a:xfrm>
              <a:off x="737694" y="3968008"/>
              <a:ext cx="230984" cy="228092"/>
              <a:chOff x="823643" y="3833985"/>
              <a:chExt cx="297635" cy="293909"/>
            </a:xfrm>
            <a:solidFill>
              <a:srgbClr val="FFFFFF"/>
            </a:solidFill>
          </p:grpSpPr>
          <p:sp>
            <p:nvSpPr>
              <p:cNvPr id="382"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83"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299" name="Group 298"/>
          <p:cNvGrpSpPr/>
          <p:nvPr/>
        </p:nvGrpSpPr>
        <p:grpSpPr>
          <a:xfrm>
            <a:off x="8490415" y="4657779"/>
            <a:ext cx="495782" cy="160464"/>
            <a:chOff x="3524974" y="4015348"/>
            <a:chExt cx="557592" cy="298877"/>
          </a:xfrm>
        </p:grpSpPr>
        <p:cxnSp>
          <p:nvCxnSpPr>
            <p:cNvPr id="378" name="Straight Connector 377"/>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79" name="Straight Connector 378"/>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00" name="Group 299"/>
          <p:cNvGrpSpPr/>
          <p:nvPr/>
        </p:nvGrpSpPr>
        <p:grpSpPr>
          <a:xfrm rot="10800000">
            <a:off x="8521391" y="3384788"/>
            <a:ext cx="495782" cy="245853"/>
            <a:chOff x="3524974" y="4015348"/>
            <a:chExt cx="557592" cy="298877"/>
          </a:xfrm>
        </p:grpSpPr>
        <p:cxnSp>
          <p:nvCxnSpPr>
            <p:cNvPr id="376" name="Straight Connector 375"/>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77" name="Straight Connector 376"/>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grpSp>
        <p:nvGrpSpPr>
          <p:cNvPr id="301" name="Group 300"/>
          <p:cNvGrpSpPr/>
          <p:nvPr/>
        </p:nvGrpSpPr>
        <p:grpSpPr>
          <a:xfrm>
            <a:off x="1966478" y="4838301"/>
            <a:ext cx="308954" cy="285826"/>
            <a:chOff x="679450" y="3920225"/>
            <a:chExt cx="347472" cy="347472"/>
          </a:xfrm>
        </p:grpSpPr>
        <p:sp>
          <p:nvSpPr>
            <p:cNvPr id="372" name="Oval 371"/>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73" name="Group 372"/>
            <p:cNvGrpSpPr/>
            <p:nvPr/>
          </p:nvGrpSpPr>
          <p:grpSpPr>
            <a:xfrm>
              <a:off x="737694" y="3968008"/>
              <a:ext cx="230984" cy="228092"/>
              <a:chOff x="823643" y="3833985"/>
              <a:chExt cx="297635" cy="293909"/>
            </a:xfrm>
            <a:solidFill>
              <a:srgbClr val="FFFFFF"/>
            </a:solidFill>
          </p:grpSpPr>
          <p:sp>
            <p:nvSpPr>
              <p:cNvPr id="374"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5"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02" name="Group 301"/>
          <p:cNvGrpSpPr/>
          <p:nvPr/>
        </p:nvGrpSpPr>
        <p:grpSpPr>
          <a:xfrm>
            <a:off x="2506385" y="4838301"/>
            <a:ext cx="308954" cy="285826"/>
            <a:chOff x="679450" y="3920225"/>
            <a:chExt cx="347472" cy="347472"/>
          </a:xfrm>
        </p:grpSpPr>
        <p:sp>
          <p:nvSpPr>
            <p:cNvPr id="368" name="Oval 367"/>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69" name="Group 368"/>
            <p:cNvGrpSpPr/>
            <p:nvPr/>
          </p:nvGrpSpPr>
          <p:grpSpPr>
            <a:xfrm>
              <a:off x="737694" y="3968008"/>
              <a:ext cx="230984" cy="228092"/>
              <a:chOff x="823643" y="3833985"/>
              <a:chExt cx="297635" cy="293909"/>
            </a:xfrm>
            <a:solidFill>
              <a:srgbClr val="FFFFFF"/>
            </a:solidFill>
          </p:grpSpPr>
          <p:sp>
            <p:nvSpPr>
              <p:cNvPr id="370"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71"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03" name="Group 302"/>
          <p:cNvGrpSpPr/>
          <p:nvPr/>
        </p:nvGrpSpPr>
        <p:grpSpPr>
          <a:xfrm>
            <a:off x="2176895" y="4657779"/>
            <a:ext cx="495782" cy="160464"/>
            <a:chOff x="3524974" y="4015348"/>
            <a:chExt cx="557592" cy="298877"/>
          </a:xfrm>
        </p:grpSpPr>
        <p:cxnSp>
          <p:nvCxnSpPr>
            <p:cNvPr id="366" name="Straight Connector 365"/>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Straight Connector 366"/>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4" name="Group 303"/>
          <p:cNvGrpSpPr/>
          <p:nvPr/>
        </p:nvGrpSpPr>
        <p:grpSpPr>
          <a:xfrm rot="10800000">
            <a:off x="3690418" y="3527222"/>
            <a:ext cx="495782" cy="427945"/>
            <a:chOff x="3524974" y="4015348"/>
            <a:chExt cx="557592" cy="298877"/>
          </a:xfrm>
        </p:grpSpPr>
        <p:cxnSp>
          <p:nvCxnSpPr>
            <p:cNvPr id="364" name="Straight Connector 363"/>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Straight Connector 364"/>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5" name="Group 304"/>
          <p:cNvGrpSpPr/>
          <p:nvPr/>
        </p:nvGrpSpPr>
        <p:grpSpPr>
          <a:xfrm rot="10800000">
            <a:off x="6972999" y="3467203"/>
            <a:ext cx="495782" cy="506980"/>
            <a:chOff x="3524974" y="4015348"/>
            <a:chExt cx="557592" cy="298877"/>
          </a:xfrm>
        </p:grpSpPr>
        <p:cxnSp>
          <p:nvCxnSpPr>
            <p:cNvPr id="362" name="Straight Connector 361"/>
            <p:cNvCxnSpPr/>
            <p:nvPr/>
          </p:nvCxnSpPr>
          <p:spPr>
            <a:xfrm flipH="1">
              <a:off x="3524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cxnSp>
          <p:nvCxnSpPr>
            <p:cNvPr id="363" name="Straight Connector 362"/>
            <p:cNvCxnSpPr/>
            <p:nvPr/>
          </p:nvCxnSpPr>
          <p:spPr>
            <a:xfrm>
              <a:off x="3905974" y="4015348"/>
              <a:ext cx="176592" cy="298877"/>
            </a:xfrm>
            <a:prstGeom prst="line">
              <a:avLst/>
            </a:prstGeom>
            <a:ln w="6350">
              <a:headEnd type="triangle" w="med" len="med"/>
              <a:tailEnd type="none" w="med" len="med"/>
            </a:ln>
          </p:spPr>
          <p:style>
            <a:lnRef idx="1">
              <a:schemeClr val="accent2"/>
            </a:lnRef>
            <a:fillRef idx="0">
              <a:schemeClr val="accent2"/>
            </a:fillRef>
            <a:effectRef idx="0">
              <a:schemeClr val="accent2"/>
            </a:effectRef>
            <a:fontRef idx="minor">
              <a:schemeClr val="tx1"/>
            </a:fontRef>
          </p:style>
        </p:cxnSp>
      </p:grpSp>
      <p:cxnSp>
        <p:nvCxnSpPr>
          <p:cNvPr id="306" name="Straight Connector 305"/>
          <p:cNvCxnSpPr/>
          <p:nvPr/>
        </p:nvCxnSpPr>
        <p:spPr>
          <a:xfrm flipH="1" flipV="1">
            <a:off x="5023578" y="3819781"/>
            <a:ext cx="2239" cy="220638"/>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7" name="Group 306"/>
          <p:cNvGrpSpPr/>
          <p:nvPr/>
        </p:nvGrpSpPr>
        <p:grpSpPr>
          <a:xfrm>
            <a:off x="6051711" y="3118833"/>
            <a:ext cx="308954" cy="285826"/>
            <a:chOff x="679450" y="3920225"/>
            <a:chExt cx="347472" cy="347472"/>
          </a:xfrm>
        </p:grpSpPr>
        <p:sp>
          <p:nvSpPr>
            <p:cNvPr id="358" name="Oval 357"/>
            <p:cNvSpPr/>
            <p:nvPr/>
          </p:nvSpPr>
          <p:spPr>
            <a:xfrm>
              <a:off x="679450" y="3920225"/>
              <a:ext cx="347472" cy="347472"/>
            </a:xfrm>
            <a:prstGeom prst="ellips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59" name="Group 358"/>
            <p:cNvGrpSpPr/>
            <p:nvPr/>
          </p:nvGrpSpPr>
          <p:grpSpPr>
            <a:xfrm>
              <a:off x="737694" y="3968008"/>
              <a:ext cx="230984" cy="228092"/>
              <a:chOff x="823643" y="3833985"/>
              <a:chExt cx="297635" cy="293909"/>
            </a:xfrm>
            <a:solidFill>
              <a:srgbClr val="FFFFFF"/>
            </a:solidFill>
          </p:grpSpPr>
          <p:sp>
            <p:nvSpPr>
              <p:cNvPr id="360"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61"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308" name="TextBox 307"/>
          <p:cNvSpPr txBox="1"/>
          <p:nvPr/>
        </p:nvSpPr>
        <p:spPr>
          <a:xfrm>
            <a:off x="5938401" y="2772328"/>
            <a:ext cx="754843" cy="303808"/>
          </a:xfrm>
          <a:prstGeom prst="rect">
            <a:avLst/>
          </a:prstGeom>
          <a:noFill/>
        </p:spPr>
        <p:txBody>
          <a:bodyPr wrap="none" rtlCol="0">
            <a:spAutoFit/>
          </a:bodyPr>
          <a:lstStyle/>
          <a:p>
            <a:r>
              <a:rPr lang="en-US" sz="600" dirty="0"/>
              <a:t>Incident</a:t>
            </a:r>
          </a:p>
          <a:p>
            <a:r>
              <a:rPr lang="en-US" sz="600" dirty="0"/>
              <a:t>management</a:t>
            </a:r>
          </a:p>
        </p:txBody>
      </p:sp>
      <p:cxnSp>
        <p:nvCxnSpPr>
          <p:cNvPr id="309" name="Straight Connector 308"/>
          <p:cNvCxnSpPr>
            <a:endCxn id="443" idx="4"/>
          </p:cNvCxnSpPr>
          <p:nvPr/>
        </p:nvCxnSpPr>
        <p:spPr>
          <a:xfrm flipH="1" flipV="1">
            <a:off x="3069732" y="3118833"/>
            <a:ext cx="5883" cy="221239"/>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0" name="Group 309"/>
          <p:cNvGrpSpPr/>
          <p:nvPr/>
        </p:nvGrpSpPr>
        <p:grpSpPr>
          <a:xfrm>
            <a:off x="5314152" y="3118833"/>
            <a:ext cx="308954" cy="285826"/>
            <a:chOff x="679450" y="3920225"/>
            <a:chExt cx="347472" cy="347472"/>
          </a:xfrm>
        </p:grpSpPr>
        <p:sp>
          <p:nvSpPr>
            <p:cNvPr id="354" name="Oval 353"/>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55" name="Group 354"/>
            <p:cNvGrpSpPr/>
            <p:nvPr/>
          </p:nvGrpSpPr>
          <p:grpSpPr>
            <a:xfrm>
              <a:off x="737694" y="3968008"/>
              <a:ext cx="230984" cy="228092"/>
              <a:chOff x="823643" y="3833985"/>
              <a:chExt cx="297635" cy="293909"/>
            </a:xfrm>
            <a:solidFill>
              <a:srgbClr val="FFFFFF"/>
            </a:solidFill>
          </p:grpSpPr>
          <p:sp>
            <p:nvSpPr>
              <p:cNvPr id="356"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7"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311" name="TextBox 310"/>
          <p:cNvSpPr txBox="1"/>
          <p:nvPr/>
        </p:nvSpPr>
        <p:spPr>
          <a:xfrm>
            <a:off x="2777243" y="2772328"/>
            <a:ext cx="760545" cy="303808"/>
          </a:xfrm>
          <a:prstGeom prst="rect">
            <a:avLst/>
          </a:prstGeom>
          <a:noFill/>
        </p:spPr>
        <p:txBody>
          <a:bodyPr wrap="none" rtlCol="0">
            <a:spAutoFit/>
          </a:bodyPr>
          <a:lstStyle/>
          <a:p>
            <a:r>
              <a:rPr lang="en-US" sz="600" dirty="0"/>
              <a:t>Code Update</a:t>
            </a:r>
          </a:p>
          <a:p>
            <a:r>
              <a:rPr lang="en-US" sz="600" dirty="0"/>
              <a:t>Versioning</a:t>
            </a:r>
          </a:p>
        </p:txBody>
      </p:sp>
      <p:cxnSp>
        <p:nvCxnSpPr>
          <p:cNvPr id="312" name="Straight Connector 311"/>
          <p:cNvCxnSpPr/>
          <p:nvPr/>
        </p:nvCxnSpPr>
        <p:spPr>
          <a:xfrm flipH="1" flipV="1">
            <a:off x="5468027" y="3388739"/>
            <a:ext cx="5883" cy="221239"/>
          </a:xfrm>
          <a:prstGeom prst="line">
            <a:avLst/>
          </a:prstGeom>
          <a:ln w="6350">
            <a:solidFill>
              <a:schemeClr val="accent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3" name="Group 312"/>
          <p:cNvGrpSpPr/>
          <p:nvPr/>
        </p:nvGrpSpPr>
        <p:grpSpPr>
          <a:xfrm>
            <a:off x="1914691" y="3118833"/>
            <a:ext cx="308954" cy="285826"/>
            <a:chOff x="679450" y="3920225"/>
            <a:chExt cx="347472" cy="347472"/>
          </a:xfrm>
        </p:grpSpPr>
        <p:sp>
          <p:nvSpPr>
            <p:cNvPr id="350" name="Oval 349"/>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51" name="Group 350"/>
            <p:cNvGrpSpPr/>
            <p:nvPr/>
          </p:nvGrpSpPr>
          <p:grpSpPr>
            <a:xfrm>
              <a:off x="737694" y="3968008"/>
              <a:ext cx="230984" cy="228092"/>
              <a:chOff x="823643" y="3833985"/>
              <a:chExt cx="297635" cy="293909"/>
            </a:xfrm>
            <a:solidFill>
              <a:srgbClr val="FFFFFF"/>
            </a:solidFill>
          </p:grpSpPr>
          <p:sp>
            <p:nvSpPr>
              <p:cNvPr id="352"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53"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14" name="Group 313"/>
          <p:cNvGrpSpPr/>
          <p:nvPr/>
        </p:nvGrpSpPr>
        <p:grpSpPr>
          <a:xfrm>
            <a:off x="2454597" y="3118833"/>
            <a:ext cx="308954" cy="285826"/>
            <a:chOff x="679450" y="3920225"/>
            <a:chExt cx="347472" cy="347472"/>
          </a:xfrm>
        </p:grpSpPr>
        <p:sp>
          <p:nvSpPr>
            <p:cNvPr id="346" name="Oval 345"/>
            <p:cNvSpPr/>
            <p:nvPr/>
          </p:nvSpPr>
          <p:spPr>
            <a:xfrm>
              <a:off x="679450" y="3920225"/>
              <a:ext cx="347472" cy="347472"/>
            </a:xfrm>
            <a:prstGeom prst="ellips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47" name="Group 346"/>
            <p:cNvGrpSpPr/>
            <p:nvPr/>
          </p:nvGrpSpPr>
          <p:grpSpPr>
            <a:xfrm>
              <a:off x="737694" y="3968008"/>
              <a:ext cx="230984" cy="228092"/>
              <a:chOff x="823643" y="3833985"/>
              <a:chExt cx="297635" cy="293909"/>
            </a:xfrm>
            <a:solidFill>
              <a:srgbClr val="FFFFFF"/>
            </a:solidFill>
          </p:grpSpPr>
          <p:sp>
            <p:nvSpPr>
              <p:cNvPr id="348" name="Freeform 173"/>
              <p:cNvSpPr>
                <a:spLocks noEditPoints="1"/>
              </p:cNvSpPr>
              <p:nvPr/>
            </p:nvSpPr>
            <p:spPr bwMode="auto">
              <a:xfrm>
                <a:off x="886391" y="3833985"/>
                <a:ext cx="234887" cy="287376"/>
              </a:xfrm>
              <a:custGeom>
                <a:avLst/>
                <a:gdLst/>
                <a:ahLst/>
                <a:cxnLst>
                  <a:cxn ang="0">
                    <a:pos x="154" y="178"/>
                  </a:cxn>
                  <a:cxn ang="0">
                    <a:pos x="154" y="165"/>
                  </a:cxn>
                  <a:cxn ang="0">
                    <a:pos x="95" y="170"/>
                  </a:cxn>
                  <a:cxn ang="0">
                    <a:pos x="198" y="82"/>
                  </a:cxn>
                  <a:cxn ang="0">
                    <a:pos x="118" y="2"/>
                  </a:cxn>
                  <a:cxn ang="0">
                    <a:pos x="1" y="33"/>
                  </a:cxn>
                  <a:cxn ang="0">
                    <a:pos x="5" y="108"/>
                  </a:cxn>
                  <a:cxn ang="0">
                    <a:pos x="6" y="107"/>
                  </a:cxn>
                  <a:cxn ang="0">
                    <a:pos x="16" y="33"/>
                  </a:cxn>
                  <a:cxn ang="0">
                    <a:pos x="108" y="17"/>
                  </a:cxn>
                  <a:cxn ang="0">
                    <a:pos x="140" y="94"/>
                  </a:cxn>
                  <a:cxn ang="0">
                    <a:pos x="183" y="211"/>
                  </a:cxn>
                  <a:cxn ang="0">
                    <a:pos x="67" y="227"/>
                  </a:cxn>
                  <a:cxn ang="0">
                    <a:pos x="66" y="242"/>
                  </a:cxn>
                  <a:cxn ang="0">
                    <a:pos x="140" y="244"/>
                  </a:cxn>
                  <a:cxn ang="0">
                    <a:pos x="198" y="211"/>
                  </a:cxn>
                  <a:cxn ang="0">
                    <a:pos x="198" y="82"/>
                  </a:cxn>
                  <a:cxn ang="0">
                    <a:pos x="122" y="60"/>
                  </a:cxn>
                  <a:cxn ang="0">
                    <a:pos x="175" y="80"/>
                  </a:cxn>
                  <a:cxn ang="0">
                    <a:pos x="87" y="85"/>
                  </a:cxn>
                  <a:cxn ang="0">
                    <a:pos x="45" y="78"/>
                  </a:cxn>
                  <a:cxn ang="0">
                    <a:pos x="44" y="90"/>
                  </a:cxn>
                  <a:cxn ang="0">
                    <a:pos x="87" y="85"/>
                  </a:cxn>
                  <a:cxn ang="0">
                    <a:pos x="81" y="65"/>
                  </a:cxn>
                  <a:cxn ang="0">
                    <a:pos x="81" y="53"/>
                  </a:cxn>
                  <a:cxn ang="0">
                    <a:pos x="39" y="58"/>
                  </a:cxn>
                  <a:cxn ang="0">
                    <a:pos x="154" y="191"/>
                  </a:cxn>
                  <a:cxn ang="0">
                    <a:pos x="95" y="196"/>
                  </a:cxn>
                  <a:cxn ang="0">
                    <a:pos x="153" y="203"/>
                  </a:cxn>
                  <a:cxn ang="0">
                    <a:pos x="154" y="191"/>
                  </a:cxn>
                  <a:cxn ang="0">
                    <a:pos x="154" y="152"/>
                  </a:cxn>
                  <a:cxn ang="0">
                    <a:pos x="155" y="140"/>
                  </a:cxn>
                  <a:cxn ang="0">
                    <a:pos x="95" y="145"/>
                  </a:cxn>
                </a:cxnLst>
                <a:rect l="0" t="0" r="r" b="b"/>
                <a:pathLst>
                  <a:path w="200" h="244">
                    <a:moveTo>
                      <a:pt x="101" y="177"/>
                    </a:moveTo>
                    <a:cubicBezTo>
                      <a:pt x="154" y="178"/>
                      <a:pt x="154" y="178"/>
                      <a:pt x="154" y="178"/>
                    </a:cubicBezTo>
                    <a:cubicBezTo>
                      <a:pt x="157" y="178"/>
                      <a:pt x="160" y="175"/>
                      <a:pt x="160" y="172"/>
                    </a:cubicBezTo>
                    <a:cubicBezTo>
                      <a:pt x="160" y="168"/>
                      <a:pt x="158" y="165"/>
                      <a:pt x="154" y="165"/>
                    </a:cubicBezTo>
                    <a:cubicBezTo>
                      <a:pt x="101" y="164"/>
                      <a:pt x="101" y="164"/>
                      <a:pt x="101" y="164"/>
                    </a:cubicBezTo>
                    <a:cubicBezTo>
                      <a:pt x="98" y="164"/>
                      <a:pt x="95" y="167"/>
                      <a:pt x="95" y="170"/>
                    </a:cubicBezTo>
                    <a:cubicBezTo>
                      <a:pt x="95" y="174"/>
                      <a:pt x="97" y="177"/>
                      <a:pt x="101" y="177"/>
                    </a:cubicBezTo>
                    <a:close/>
                    <a:moveTo>
                      <a:pt x="198" y="82"/>
                    </a:moveTo>
                    <a:cubicBezTo>
                      <a:pt x="123" y="4"/>
                      <a:pt x="123" y="4"/>
                      <a:pt x="123" y="4"/>
                    </a:cubicBezTo>
                    <a:cubicBezTo>
                      <a:pt x="122" y="3"/>
                      <a:pt x="120" y="2"/>
                      <a:pt x="118" y="2"/>
                    </a:cubicBezTo>
                    <a:cubicBezTo>
                      <a:pt x="35" y="0"/>
                      <a:pt x="35" y="0"/>
                      <a:pt x="35" y="0"/>
                    </a:cubicBezTo>
                    <a:cubicBezTo>
                      <a:pt x="17" y="0"/>
                      <a:pt x="2" y="14"/>
                      <a:pt x="1" y="33"/>
                    </a:cubicBezTo>
                    <a:cubicBezTo>
                      <a:pt x="0" y="113"/>
                      <a:pt x="0" y="113"/>
                      <a:pt x="0" y="113"/>
                    </a:cubicBezTo>
                    <a:cubicBezTo>
                      <a:pt x="5" y="108"/>
                      <a:pt x="5" y="108"/>
                      <a:pt x="5" y="108"/>
                    </a:cubicBezTo>
                    <a:cubicBezTo>
                      <a:pt x="6" y="107"/>
                      <a:pt x="6" y="107"/>
                      <a:pt x="6" y="107"/>
                    </a:cubicBezTo>
                    <a:cubicBezTo>
                      <a:pt x="6" y="107"/>
                      <a:pt x="6" y="107"/>
                      <a:pt x="6" y="107"/>
                    </a:cubicBezTo>
                    <a:cubicBezTo>
                      <a:pt x="9" y="105"/>
                      <a:pt x="12" y="104"/>
                      <a:pt x="15" y="103"/>
                    </a:cubicBezTo>
                    <a:cubicBezTo>
                      <a:pt x="16" y="33"/>
                      <a:pt x="16" y="33"/>
                      <a:pt x="16" y="33"/>
                    </a:cubicBezTo>
                    <a:cubicBezTo>
                      <a:pt x="17" y="23"/>
                      <a:pt x="25" y="15"/>
                      <a:pt x="35" y="15"/>
                    </a:cubicBezTo>
                    <a:cubicBezTo>
                      <a:pt x="108" y="17"/>
                      <a:pt x="108" y="17"/>
                      <a:pt x="108" y="17"/>
                    </a:cubicBezTo>
                    <a:cubicBezTo>
                      <a:pt x="107" y="60"/>
                      <a:pt x="107" y="60"/>
                      <a:pt x="107" y="60"/>
                    </a:cubicBezTo>
                    <a:cubicBezTo>
                      <a:pt x="107" y="79"/>
                      <a:pt x="121" y="94"/>
                      <a:pt x="140" y="94"/>
                    </a:cubicBezTo>
                    <a:cubicBezTo>
                      <a:pt x="185" y="95"/>
                      <a:pt x="185" y="95"/>
                      <a:pt x="185" y="95"/>
                    </a:cubicBezTo>
                    <a:cubicBezTo>
                      <a:pt x="183" y="211"/>
                      <a:pt x="183" y="211"/>
                      <a:pt x="183" y="211"/>
                    </a:cubicBezTo>
                    <a:cubicBezTo>
                      <a:pt x="182" y="221"/>
                      <a:pt x="174" y="229"/>
                      <a:pt x="164" y="229"/>
                    </a:cubicBezTo>
                    <a:cubicBezTo>
                      <a:pt x="67" y="227"/>
                      <a:pt x="67" y="227"/>
                      <a:pt x="67" y="227"/>
                    </a:cubicBezTo>
                    <a:cubicBezTo>
                      <a:pt x="67" y="236"/>
                      <a:pt x="67" y="236"/>
                      <a:pt x="67" y="236"/>
                    </a:cubicBezTo>
                    <a:cubicBezTo>
                      <a:pt x="67" y="238"/>
                      <a:pt x="66" y="240"/>
                      <a:pt x="66" y="242"/>
                    </a:cubicBezTo>
                    <a:cubicBezTo>
                      <a:pt x="98" y="243"/>
                      <a:pt x="140" y="244"/>
                      <a:pt x="140" y="244"/>
                    </a:cubicBezTo>
                    <a:cubicBezTo>
                      <a:pt x="140" y="244"/>
                      <a:pt x="140" y="244"/>
                      <a:pt x="140" y="244"/>
                    </a:cubicBezTo>
                    <a:cubicBezTo>
                      <a:pt x="164" y="244"/>
                      <a:pt x="164" y="244"/>
                      <a:pt x="164" y="244"/>
                    </a:cubicBezTo>
                    <a:cubicBezTo>
                      <a:pt x="182" y="244"/>
                      <a:pt x="198" y="230"/>
                      <a:pt x="198" y="211"/>
                    </a:cubicBezTo>
                    <a:cubicBezTo>
                      <a:pt x="200" y="87"/>
                      <a:pt x="200" y="87"/>
                      <a:pt x="200" y="87"/>
                    </a:cubicBezTo>
                    <a:cubicBezTo>
                      <a:pt x="200" y="85"/>
                      <a:pt x="200" y="83"/>
                      <a:pt x="198" y="82"/>
                    </a:cubicBezTo>
                    <a:close/>
                    <a:moveTo>
                      <a:pt x="140" y="79"/>
                    </a:moveTo>
                    <a:cubicBezTo>
                      <a:pt x="130" y="79"/>
                      <a:pt x="122" y="71"/>
                      <a:pt x="122" y="60"/>
                    </a:cubicBezTo>
                    <a:cubicBezTo>
                      <a:pt x="123" y="26"/>
                      <a:pt x="123" y="26"/>
                      <a:pt x="123" y="26"/>
                    </a:cubicBezTo>
                    <a:cubicBezTo>
                      <a:pt x="175" y="80"/>
                      <a:pt x="175" y="80"/>
                      <a:pt x="175" y="80"/>
                    </a:cubicBezTo>
                    <a:lnTo>
                      <a:pt x="140" y="79"/>
                    </a:lnTo>
                    <a:close/>
                    <a:moveTo>
                      <a:pt x="87" y="85"/>
                    </a:moveTo>
                    <a:cubicBezTo>
                      <a:pt x="87" y="81"/>
                      <a:pt x="84" y="79"/>
                      <a:pt x="81" y="79"/>
                    </a:cubicBezTo>
                    <a:cubicBezTo>
                      <a:pt x="45" y="78"/>
                      <a:pt x="45" y="78"/>
                      <a:pt x="45" y="78"/>
                    </a:cubicBezTo>
                    <a:cubicBezTo>
                      <a:pt x="41" y="78"/>
                      <a:pt x="39" y="81"/>
                      <a:pt x="38" y="84"/>
                    </a:cubicBezTo>
                    <a:cubicBezTo>
                      <a:pt x="38" y="87"/>
                      <a:pt x="41" y="90"/>
                      <a:pt x="44" y="90"/>
                    </a:cubicBezTo>
                    <a:cubicBezTo>
                      <a:pt x="81" y="91"/>
                      <a:pt x="81" y="91"/>
                      <a:pt x="81" y="91"/>
                    </a:cubicBezTo>
                    <a:cubicBezTo>
                      <a:pt x="84" y="91"/>
                      <a:pt x="87" y="88"/>
                      <a:pt x="87" y="85"/>
                    </a:cubicBezTo>
                    <a:close/>
                    <a:moveTo>
                      <a:pt x="45" y="65"/>
                    </a:moveTo>
                    <a:cubicBezTo>
                      <a:pt x="81" y="65"/>
                      <a:pt x="81" y="65"/>
                      <a:pt x="81" y="65"/>
                    </a:cubicBezTo>
                    <a:cubicBezTo>
                      <a:pt x="85" y="65"/>
                      <a:pt x="87" y="63"/>
                      <a:pt x="87" y="59"/>
                    </a:cubicBezTo>
                    <a:cubicBezTo>
                      <a:pt x="87" y="56"/>
                      <a:pt x="85" y="53"/>
                      <a:pt x="81" y="53"/>
                    </a:cubicBezTo>
                    <a:cubicBezTo>
                      <a:pt x="45" y="52"/>
                      <a:pt x="45" y="52"/>
                      <a:pt x="45" y="52"/>
                    </a:cubicBezTo>
                    <a:cubicBezTo>
                      <a:pt x="42" y="52"/>
                      <a:pt x="39" y="55"/>
                      <a:pt x="39" y="58"/>
                    </a:cubicBezTo>
                    <a:cubicBezTo>
                      <a:pt x="39" y="62"/>
                      <a:pt x="42" y="65"/>
                      <a:pt x="45" y="65"/>
                    </a:cubicBezTo>
                    <a:close/>
                    <a:moveTo>
                      <a:pt x="154" y="191"/>
                    </a:moveTo>
                    <a:cubicBezTo>
                      <a:pt x="101" y="190"/>
                      <a:pt x="101" y="190"/>
                      <a:pt x="101" y="190"/>
                    </a:cubicBezTo>
                    <a:cubicBezTo>
                      <a:pt x="98" y="190"/>
                      <a:pt x="95" y="193"/>
                      <a:pt x="95" y="196"/>
                    </a:cubicBezTo>
                    <a:cubicBezTo>
                      <a:pt x="95" y="199"/>
                      <a:pt x="97" y="202"/>
                      <a:pt x="101" y="202"/>
                    </a:cubicBezTo>
                    <a:cubicBezTo>
                      <a:pt x="153" y="203"/>
                      <a:pt x="153" y="203"/>
                      <a:pt x="153" y="203"/>
                    </a:cubicBezTo>
                    <a:cubicBezTo>
                      <a:pt x="157" y="203"/>
                      <a:pt x="160" y="201"/>
                      <a:pt x="160" y="197"/>
                    </a:cubicBezTo>
                    <a:cubicBezTo>
                      <a:pt x="160" y="194"/>
                      <a:pt x="157" y="191"/>
                      <a:pt x="154" y="191"/>
                    </a:cubicBezTo>
                    <a:close/>
                    <a:moveTo>
                      <a:pt x="101" y="151"/>
                    </a:moveTo>
                    <a:cubicBezTo>
                      <a:pt x="154" y="152"/>
                      <a:pt x="154" y="152"/>
                      <a:pt x="154" y="152"/>
                    </a:cubicBezTo>
                    <a:cubicBezTo>
                      <a:pt x="158" y="152"/>
                      <a:pt x="161" y="150"/>
                      <a:pt x="161" y="146"/>
                    </a:cubicBezTo>
                    <a:cubicBezTo>
                      <a:pt x="161" y="143"/>
                      <a:pt x="158" y="140"/>
                      <a:pt x="155" y="140"/>
                    </a:cubicBezTo>
                    <a:cubicBezTo>
                      <a:pt x="102" y="139"/>
                      <a:pt x="102" y="139"/>
                      <a:pt x="102" y="139"/>
                    </a:cubicBezTo>
                    <a:cubicBezTo>
                      <a:pt x="98" y="139"/>
                      <a:pt x="95" y="141"/>
                      <a:pt x="95" y="145"/>
                    </a:cubicBezTo>
                    <a:cubicBezTo>
                      <a:pt x="95" y="148"/>
                      <a:pt x="98" y="151"/>
                      <a:pt x="101" y="151"/>
                    </a:cubicBez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sp>
            <p:nvSpPr>
              <p:cNvPr id="349" name="Freeform 46"/>
              <p:cNvSpPr>
                <a:spLocks noEditPoints="1"/>
              </p:cNvSpPr>
              <p:nvPr/>
            </p:nvSpPr>
            <p:spPr bwMode="auto">
              <a:xfrm>
                <a:off x="823643" y="3962599"/>
                <a:ext cx="136002" cy="165295"/>
              </a:xfrm>
              <a:custGeom>
                <a:avLst/>
                <a:gdLst/>
                <a:ahLst/>
                <a:cxnLst>
                  <a:cxn ang="0">
                    <a:pos x="256" y="120"/>
                  </a:cxn>
                  <a:cxn ang="0">
                    <a:pos x="220" y="120"/>
                  </a:cxn>
                  <a:cxn ang="0">
                    <a:pos x="220" y="92"/>
                  </a:cxn>
                  <a:cxn ang="0">
                    <a:pos x="140" y="0"/>
                  </a:cxn>
                  <a:cxn ang="0">
                    <a:pos x="60" y="92"/>
                  </a:cxn>
                  <a:cxn ang="0">
                    <a:pos x="60" y="120"/>
                  </a:cxn>
                  <a:cxn ang="0">
                    <a:pos x="20" y="120"/>
                  </a:cxn>
                  <a:cxn ang="0">
                    <a:pos x="0" y="144"/>
                  </a:cxn>
                  <a:cxn ang="0">
                    <a:pos x="0" y="300"/>
                  </a:cxn>
                  <a:cxn ang="0">
                    <a:pos x="19" y="326"/>
                  </a:cxn>
                  <a:cxn ang="0">
                    <a:pos x="43" y="334"/>
                  </a:cxn>
                  <a:cxn ang="0">
                    <a:pos x="82" y="340"/>
                  </a:cxn>
                  <a:cxn ang="0">
                    <a:pos x="198" y="340"/>
                  </a:cxn>
                  <a:cxn ang="0">
                    <a:pos x="237" y="334"/>
                  </a:cxn>
                  <a:cxn ang="0">
                    <a:pos x="261" y="326"/>
                  </a:cxn>
                  <a:cxn ang="0">
                    <a:pos x="280" y="300"/>
                  </a:cxn>
                  <a:cxn ang="0">
                    <a:pos x="280" y="144"/>
                  </a:cxn>
                  <a:cxn ang="0">
                    <a:pos x="256" y="120"/>
                  </a:cxn>
                  <a:cxn ang="0">
                    <a:pos x="100" y="84"/>
                  </a:cxn>
                  <a:cxn ang="0">
                    <a:pos x="140" y="40"/>
                  </a:cxn>
                  <a:cxn ang="0">
                    <a:pos x="180" y="84"/>
                  </a:cxn>
                  <a:cxn ang="0">
                    <a:pos x="180" y="120"/>
                  </a:cxn>
                  <a:cxn ang="0">
                    <a:pos x="100" y="120"/>
                  </a:cxn>
                  <a:cxn ang="0">
                    <a:pos x="100" y="84"/>
                  </a:cxn>
                </a:cxnLst>
                <a:rect l="0" t="0" r="r" b="b"/>
                <a:pathLst>
                  <a:path w="280" h="340">
                    <a:moveTo>
                      <a:pt x="256" y="120"/>
                    </a:moveTo>
                    <a:cubicBezTo>
                      <a:pt x="220" y="120"/>
                      <a:pt x="220" y="120"/>
                      <a:pt x="220" y="120"/>
                    </a:cubicBezTo>
                    <a:cubicBezTo>
                      <a:pt x="220" y="92"/>
                      <a:pt x="220" y="92"/>
                      <a:pt x="220" y="92"/>
                    </a:cubicBezTo>
                    <a:cubicBezTo>
                      <a:pt x="220" y="34"/>
                      <a:pt x="193" y="0"/>
                      <a:pt x="140" y="0"/>
                    </a:cubicBezTo>
                    <a:cubicBezTo>
                      <a:pt x="86" y="0"/>
                      <a:pt x="60" y="34"/>
                      <a:pt x="60" y="92"/>
                    </a:cubicBezTo>
                    <a:cubicBezTo>
                      <a:pt x="60" y="120"/>
                      <a:pt x="60" y="120"/>
                      <a:pt x="60" y="120"/>
                    </a:cubicBezTo>
                    <a:cubicBezTo>
                      <a:pt x="20" y="120"/>
                      <a:pt x="20" y="120"/>
                      <a:pt x="20" y="120"/>
                    </a:cubicBezTo>
                    <a:cubicBezTo>
                      <a:pt x="9" y="120"/>
                      <a:pt x="0" y="133"/>
                      <a:pt x="0" y="144"/>
                    </a:cubicBezTo>
                    <a:cubicBezTo>
                      <a:pt x="0" y="300"/>
                      <a:pt x="0" y="300"/>
                      <a:pt x="0" y="300"/>
                    </a:cubicBezTo>
                    <a:cubicBezTo>
                      <a:pt x="0" y="311"/>
                      <a:pt x="8" y="323"/>
                      <a:pt x="19" y="326"/>
                    </a:cubicBezTo>
                    <a:cubicBezTo>
                      <a:pt x="43" y="334"/>
                      <a:pt x="43" y="334"/>
                      <a:pt x="43" y="334"/>
                    </a:cubicBezTo>
                    <a:cubicBezTo>
                      <a:pt x="53" y="337"/>
                      <a:pt x="71" y="340"/>
                      <a:pt x="82" y="340"/>
                    </a:cubicBezTo>
                    <a:cubicBezTo>
                      <a:pt x="198" y="340"/>
                      <a:pt x="198" y="340"/>
                      <a:pt x="198" y="340"/>
                    </a:cubicBezTo>
                    <a:cubicBezTo>
                      <a:pt x="209" y="340"/>
                      <a:pt x="226" y="337"/>
                      <a:pt x="237" y="334"/>
                    </a:cubicBezTo>
                    <a:cubicBezTo>
                      <a:pt x="261" y="326"/>
                      <a:pt x="261" y="326"/>
                      <a:pt x="261" y="326"/>
                    </a:cubicBezTo>
                    <a:cubicBezTo>
                      <a:pt x="271" y="323"/>
                      <a:pt x="280" y="311"/>
                      <a:pt x="280" y="300"/>
                    </a:cubicBezTo>
                    <a:cubicBezTo>
                      <a:pt x="280" y="144"/>
                      <a:pt x="280" y="144"/>
                      <a:pt x="280" y="144"/>
                    </a:cubicBezTo>
                    <a:cubicBezTo>
                      <a:pt x="280" y="133"/>
                      <a:pt x="267" y="120"/>
                      <a:pt x="256" y="120"/>
                    </a:cubicBezTo>
                    <a:close/>
                    <a:moveTo>
                      <a:pt x="100" y="84"/>
                    </a:moveTo>
                    <a:cubicBezTo>
                      <a:pt x="100" y="55"/>
                      <a:pt x="116" y="40"/>
                      <a:pt x="140" y="40"/>
                    </a:cubicBezTo>
                    <a:cubicBezTo>
                      <a:pt x="164" y="40"/>
                      <a:pt x="180" y="55"/>
                      <a:pt x="180" y="84"/>
                    </a:cubicBezTo>
                    <a:cubicBezTo>
                      <a:pt x="180" y="120"/>
                      <a:pt x="180" y="120"/>
                      <a:pt x="180" y="120"/>
                    </a:cubicBezTo>
                    <a:cubicBezTo>
                      <a:pt x="100" y="120"/>
                      <a:pt x="100" y="120"/>
                      <a:pt x="100" y="120"/>
                    </a:cubicBezTo>
                    <a:lnTo>
                      <a:pt x="100" y="84"/>
                    </a:lnTo>
                    <a:close/>
                  </a:path>
                </a:pathLst>
              </a:custGeom>
              <a:grpFill/>
              <a:ln w="9525">
                <a:noFill/>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grpSp>
        <p:nvGrpSpPr>
          <p:cNvPr id="315" name="Group 314"/>
          <p:cNvGrpSpPr/>
          <p:nvPr/>
        </p:nvGrpSpPr>
        <p:grpSpPr>
          <a:xfrm rot="10800000">
            <a:off x="2123152" y="3500697"/>
            <a:ext cx="495782" cy="427945"/>
            <a:chOff x="3524974" y="4015348"/>
            <a:chExt cx="557592" cy="298877"/>
          </a:xfrm>
        </p:grpSpPr>
        <p:cxnSp>
          <p:nvCxnSpPr>
            <p:cNvPr id="344" name="Straight Connector 343"/>
            <p:cNvCxnSpPr/>
            <p:nvPr/>
          </p:nvCxnSpPr>
          <p:spPr>
            <a:xfrm flipH="1">
              <a:off x="3524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5" name="Straight Connector 344"/>
            <p:cNvCxnSpPr/>
            <p:nvPr/>
          </p:nvCxnSpPr>
          <p:spPr>
            <a:xfrm>
              <a:off x="3905974" y="4015348"/>
              <a:ext cx="176592" cy="298877"/>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cxnSp>
        <p:nvCxnSpPr>
          <p:cNvPr id="316" name="Straight Connector 315"/>
          <p:cNvCxnSpPr/>
          <p:nvPr/>
        </p:nvCxnSpPr>
        <p:spPr>
          <a:xfrm flipH="1">
            <a:off x="1835906" y="4226840"/>
            <a:ext cx="396921" cy="3572"/>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7" name="TextBox 316"/>
          <p:cNvSpPr txBox="1"/>
          <p:nvPr/>
        </p:nvSpPr>
        <p:spPr>
          <a:xfrm>
            <a:off x="1783737" y="2771573"/>
            <a:ext cx="621815" cy="405077"/>
          </a:xfrm>
          <a:prstGeom prst="rect">
            <a:avLst/>
          </a:prstGeom>
          <a:noFill/>
        </p:spPr>
        <p:txBody>
          <a:bodyPr wrap="none" rtlCol="0">
            <a:spAutoFit/>
          </a:bodyPr>
          <a:lstStyle/>
          <a:p>
            <a:r>
              <a:rPr lang="en-US" sz="600" dirty="0"/>
              <a:t>Secure</a:t>
            </a:r>
          </a:p>
          <a:p>
            <a:r>
              <a:rPr lang="en-US" sz="600" dirty="0"/>
              <a:t> coding</a:t>
            </a:r>
          </a:p>
          <a:p>
            <a:r>
              <a:rPr lang="en-US" sz="600" dirty="0"/>
              <a:t>standards</a:t>
            </a:r>
          </a:p>
        </p:txBody>
      </p:sp>
      <p:sp>
        <p:nvSpPr>
          <p:cNvPr id="318" name="TextBox 317"/>
          <p:cNvSpPr txBox="1"/>
          <p:nvPr/>
        </p:nvSpPr>
        <p:spPr>
          <a:xfrm>
            <a:off x="1784427" y="5153794"/>
            <a:ext cx="790951" cy="303808"/>
          </a:xfrm>
          <a:prstGeom prst="rect">
            <a:avLst/>
          </a:prstGeom>
          <a:noFill/>
        </p:spPr>
        <p:txBody>
          <a:bodyPr wrap="none" rtlCol="0">
            <a:spAutoFit/>
          </a:bodyPr>
          <a:lstStyle/>
          <a:p>
            <a:r>
              <a:rPr lang="en-US" sz="600" dirty="0"/>
              <a:t>Security</a:t>
            </a:r>
          </a:p>
          <a:p>
            <a:r>
              <a:rPr lang="en-US" sz="600" dirty="0"/>
              <a:t>Requirements</a:t>
            </a:r>
          </a:p>
        </p:txBody>
      </p:sp>
      <p:sp>
        <p:nvSpPr>
          <p:cNvPr id="319" name="Freeform 5"/>
          <p:cNvSpPr>
            <a:spLocks noEditPoints="1"/>
          </p:cNvSpPr>
          <p:nvPr/>
        </p:nvSpPr>
        <p:spPr bwMode="auto">
          <a:xfrm>
            <a:off x="1341249" y="3163171"/>
            <a:ext cx="275414" cy="199412"/>
          </a:xfrm>
          <a:custGeom>
            <a:avLst/>
            <a:gdLst>
              <a:gd name="T0" fmla="*/ 126 w 152"/>
              <a:gd name="T1" fmla="*/ 18 h 131"/>
              <a:gd name="T2" fmla="*/ 76 w 152"/>
              <a:gd name="T3" fmla="*/ 0 h 131"/>
              <a:gd name="T4" fmla="*/ 14 w 152"/>
              <a:gd name="T5" fmla="*/ 120 h 131"/>
              <a:gd name="T6" fmla="*/ 8 w 152"/>
              <a:gd name="T7" fmla="*/ 80 h 131"/>
              <a:gd name="T8" fmla="*/ 38 w 152"/>
              <a:gd name="T9" fmla="*/ 114 h 131"/>
              <a:gd name="T10" fmla="*/ 48 w 152"/>
              <a:gd name="T11" fmla="*/ 120 h 131"/>
              <a:gd name="T12" fmla="*/ 48 w 152"/>
              <a:gd name="T13" fmla="*/ 118 h 131"/>
              <a:gd name="T14" fmla="*/ 72 w 152"/>
              <a:gd name="T15" fmla="*/ 120 h 131"/>
              <a:gd name="T16" fmla="*/ 80 w 152"/>
              <a:gd name="T17" fmla="*/ 112 h 131"/>
              <a:gd name="T18" fmla="*/ 101 w 152"/>
              <a:gd name="T19" fmla="*/ 125 h 131"/>
              <a:gd name="T20" fmla="*/ 111 w 152"/>
              <a:gd name="T21" fmla="*/ 122 h 131"/>
              <a:gd name="T22" fmla="*/ 128 w 152"/>
              <a:gd name="T23" fmla="*/ 125 h 131"/>
              <a:gd name="T24" fmla="*/ 134 w 152"/>
              <a:gd name="T25" fmla="*/ 124 h 131"/>
              <a:gd name="T26" fmla="*/ 152 w 152"/>
              <a:gd name="T27" fmla="*/ 80 h 131"/>
              <a:gd name="T28" fmla="*/ 32 w 152"/>
              <a:gd name="T29" fmla="*/ 72 h 131"/>
              <a:gd name="T30" fmla="*/ 26 w 152"/>
              <a:gd name="T31" fmla="*/ 30 h 131"/>
              <a:gd name="T32" fmla="*/ 32 w 152"/>
              <a:gd name="T33" fmla="*/ 72 h 131"/>
              <a:gd name="T34" fmla="*/ 52 w 152"/>
              <a:gd name="T35" fmla="*/ 13 h 131"/>
              <a:gd name="T36" fmla="*/ 32 w 152"/>
              <a:gd name="T37" fmla="*/ 24 h 131"/>
              <a:gd name="T38" fmla="*/ 45 w 152"/>
              <a:gd name="T39" fmla="*/ 111 h 131"/>
              <a:gd name="T40" fmla="*/ 72 w 152"/>
              <a:gd name="T41" fmla="*/ 80 h 131"/>
              <a:gd name="T42" fmla="*/ 72 w 152"/>
              <a:gd name="T43" fmla="*/ 72 h 131"/>
              <a:gd name="T44" fmla="*/ 45 w 152"/>
              <a:gd name="T45" fmla="*/ 41 h 131"/>
              <a:gd name="T46" fmla="*/ 72 w 152"/>
              <a:gd name="T47" fmla="*/ 72 h 131"/>
              <a:gd name="T48" fmla="*/ 48 w 152"/>
              <a:gd name="T49" fmla="*/ 34 h 131"/>
              <a:gd name="T50" fmla="*/ 72 w 152"/>
              <a:gd name="T51" fmla="*/ 40 h 131"/>
              <a:gd name="T52" fmla="*/ 111 w 152"/>
              <a:gd name="T53" fmla="*/ 30 h 131"/>
              <a:gd name="T54" fmla="*/ 120 w 152"/>
              <a:gd name="T55" fmla="*/ 24 h 131"/>
              <a:gd name="T56" fmla="*/ 104 w 152"/>
              <a:gd name="T57" fmla="*/ 34 h 131"/>
              <a:gd name="T58" fmla="*/ 80 w 152"/>
              <a:gd name="T59" fmla="*/ 9 h 131"/>
              <a:gd name="T60" fmla="*/ 80 w 152"/>
              <a:gd name="T61" fmla="*/ 104 h 131"/>
              <a:gd name="T62" fmla="*/ 112 w 152"/>
              <a:gd name="T63" fmla="*/ 80 h 131"/>
              <a:gd name="T64" fmla="*/ 80 w 152"/>
              <a:gd name="T65" fmla="*/ 72 h 131"/>
              <a:gd name="T66" fmla="*/ 107 w 152"/>
              <a:gd name="T67" fmla="*/ 41 h 131"/>
              <a:gd name="T68" fmla="*/ 80 w 152"/>
              <a:gd name="T69" fmla="*/ 72 h 131"/>
              <a:gd name="T70" fmla="*/ 114 w 152"/>
              <a:gd name="T71" fmla="*/ 114 h 131"/>
              <a:gd name="T72" fmla="*/ 144 w 152"/>
              <a:gd name="T73" fmla="*/ 80 h 131"/>
              <a:gd name="T74" fmla="*/ 120 w 152"/>
              <a:gd name="T75" fmla="*/ 72 h 131"/>
              <a:gd name="T76" fmla="*/ 126 w 152"/>
              <a:gd name="T77" fmla="*/ 30 h 131"/>
              <a:gd name="T78" fmla="*/ 120 w 152"/>
              <a:gd name="T79" fmla="*/ 7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31">
                <a:moveTo>
                  <a:pt x="152" y="72"/>
                </a:moveTo>
                <a:cubicBezTo>
                  <a:pt x="151" y="51"/>
                  <a:pt x="141" y="32"/>
                  <a:pt x="126" y="18"/>
                </a:cubicBezTo>
                <a:cubicBezTo>
                  <a:pt x="126" y="18"/>
                  <a:pt x="126" y="18"/>
                  <a:pt x="126" y="18"/>
                </a:cubicBezTo>
                <a:cubicBezTo>
                  <a:pt x="112" y="7"/>
                  <a:pt x="95" y="0"/>
                  <a:pt x="76" y="0"/>
                </a:cubicBezTo>
                <a:cubicBezTo>
                  <a:pt x="34" y="0"/>
                  <a:pt x="0" y="34"/>
                  <a:pt x="0" y="76"/>
                </a:cubicBezTo>
                <a:cubicBezTo>
                  <a:pt x="0" y="92"/>
                  <a:pt x="5" y="108"/>
                  <a:pt x="14" y="120"/>
                </a:cubicBezTo>
                <a:cubicBezTo>
                  <a:pt x="24" y="120"/>
                  <a:pt x="24" y="120"/>
                  <a:pt x="24" y="120"/>
                </a:cubicBezTo>
                <a:cubicBezTo>
                  <a:pt x="15" y="109"/>
                  <a:pt x="9" y="95"/>
                  <a:pt x="8" y="80"/>
                </a:cubicBezTo>
                <a:cubicBezTo>
                  <a:pt x="32" y="80"/>
                  <a:pt x="32" y="80"/>
                  <a:pt x="32" y="80"/>
                </a:cubicBezTo>
                <a:cubicBezTo>
                  <a:pt x="32" y="92"/>
                  <a:pt x="35" y="104"/>
                  <a:pt x="38" y="114"/>
                </a:cubicBezTo>
                <a:cubicBezTo>
                  <a:pt x="35" y="116"/>
                  <a:pt x="32" y="118"/>
                  <a:pt x="30" y="120"/>
                </a:cubicBezTo>
                <a:cubicBezTo>
                  <a:pt x="48" y="120"/>
                  <a:pt x="48" y="120"/>
                  <a:pt x="48" y="120"/>
                </a:cubicBezTo>
                <a:cubicBezTo>
                  <a:pt x="49" y="120"/>
                  <a:pt x="49" y="120"/>
                  <a:pt x="49" y="120"/>
                </a:cubicBezTo>
                <a:cubicBezTo>
                  <a:pt x="48" y="119"/>
                  <a:pt x="48" y="119"/>
                  <a:pt x="48" y="118"/>
                </a:cubicBezTo>
                <a:cubicBezTo>
                  <a:pt x="55" y="115"/>
                  <a:pt x="63" y="113"/>
                  <a:pt x="72" y="112"/>
                </a:cubicBezTo>
                <a:cubicBezTo>
                  <a:pt x="72" y="120"/>
                  <a:pt x="72" y="120"/>
                  <a:pt x="72" y="120"/>
                </a:cubicBezTo>
                <a:cubicBezTo>
                  <a:pt x="80" y="120"/>
                  <a:pt x="80" y="120"/>
                  <a:pt x="80" y="120"/>
                </a:cubicBezTo>
                <a:cubicBezTo>
                  <a:pt x="80" y="112"/>
                  <a:pt x="80" y="112"/>
                  <a:pt x="80" y="112"/>
                </a:cubicBezTo>
                <a:cubicBezTo>
                  <a:pt x="89" y="113"/>
                  <a:pt x="97" y="115"/>
                  <a:pt x="104" y="118"/>
                </a:cubicBezTo>
                <a:cubicBezTo>
                  <a:pt x="103" y="121"/>
                  <a:pt x="102" y="123"/>
                  <a:pt x="101" y="125"/>
                </a:cubicBezTo>
                <a:cubicBezTo>
                  <a:pt x="103" y="127"/>
                  <a:pt x="105" y="129"/>
                  <a:pt x="106" y="131"/>
                </a:cubicBezTo>
                <a:cubicBezTo>
                  <a:pt x="108" y="129"/>
                  <a:pt x="109" y="125"/>
                  <a:pt x="111" y="122"/>
                </a:cubicBezTo>
                <a:cubicBezTo>
                  <a:pt x="114" y="124"/>
                  <a:pt x="116" y="125"/>
                  <a:pt x="118" y="127"/>
                </a:cubicBezTo>
                <a:cubicBezTo>
                  <a:pt x="121" y="126"/>
                  <a:pt x="125" y="125"/>
                  <a:pt x="128" y="125"/>
                </a:cubicBezTo>
                <a:cubicBezTo>
                  <a:pt x="130" y="125"/>
                  <a:pt x="131" y="125"/>
                  <a:pt x="133" y="125"/>
                </a:cubicBezTo>
                <a:cubicBezTo>
                  <a:pt x="133" y="125"/>
                  <a:pt x="134" y="125"/>
                  <a:pt x="134" y="124"/>
                </a:cubicBezTo>
                <a:cubicBezTo>
                  <a:pt x="145" y="112"/>
                  <a:pt x="151" y="97"/>
                  <a:pt x="152" y="80"/>
                </a:cubicBezTo>
                <a:cubicBezTo>
                  <a:pt x="152" y="80"/>
                  <a:pt x="152" y="80"/>
                  <a:pt x="152" y="80"/>
                </a:cubicBezTo>
                <a:cubicBezTo>
                  <a:pt x="152" y="72"/>
                  <a:pt x="152" y="72"/>
                  <a:pt x="152" y="72"/>
                </a:cubicBezTo>
                <a:close/>
                <a:moveTo>
                  <a:pt x="32" y="72"/>
                </a:moveTo>
                <a:cubicBezTo>
                  <a:pt x="8" y="72"/>
                  <a:pt x="8" y="72"/>
                  <a:pt x="8" y="72"/>
                </a:cubicBezTo>
                <a:cubicBezTo>
                  <a:pt x="9" y="56"/>
                  <a:pt x="16" y="41"/>
                  <a:pt x="26" y="30"/>
                </a:cubicBezTo>
                <a:cubicBezTo>
                  <a:pt x="30" y="33"/>
                  <a:pt x="34" y="35"/>
                  <a:pt x="38" y="38"/>
                </a:cubicBezTo>
                <a:cubicBezTo>
                  <a:pt x="35" y="48"/>
                  <a:pt x="32" y="60"/>
                  <a:pt x="32" y="72"/>
                </a:cubicBezTo>
                <a:close/>
                <a:moveTo>
                  <a:pt x="32" y="24"/>
                </a:moveTo>
                <a:cubicBezTo>
                  <a:pt x="38" y="19"/>
                  <a:pt x="45" y="15"/>
                  <a:pt x="52" y="13"/>
                </a:cubicBezTo>
                <a:cubicBezTo>
                  <a:pt x="48" y="17"/>
                  <a:pt x="44" y="23"/>
                  <a:pt x="41" y="30"/>
                </a:cubicBezTo>
                <a:cubicBezTo>
                  <a:pt x="38" y="28"/>
                  <a:pt x="35" y="26"/>
                  <a:pt x="32" y="24"/>
                </a:cubicBezTo>
                <a:close/>
                <a:moveTo>
                  <a:pt x="72" y="104"/>
                </a:moveTo>
                <a:cubicBezTo>
                  <a:pt x="62" y="105"/>
                  <a:pt x="53" y="107"/>
                  <a:pt x="45" y="111"/>
                </a:cubicBezTo>
                <a:cubicBezTo>
                  <a:pt x="42" y="102"/>
                  <a:pt x="40" y="91"/>
                  <a:pt x="40" y="80"/>
                </a:cubicBezTo>
                <a:cubicBezTo>
                  <a:pt x="72" y="80"/>
                  <a:pt x="72" y="80"/>
                  <a:pt x="72" y="80"/>
                </a:cubicBezTo>
                <a:lnTo>
                  <a:pt x="72" y="104"/>
                </a:lnTo>
                <a:close/>
                <a:moveTo>
                  <a:pt x="72" y="72"/>
                </a:moveTo>
                <a:cubicBezTo>
                  <a:pt x="40" y="72"/>
                  <a:pt x="40" y="72"/>
                  <a:pt x="40" y="72"/>
                </a:cubicBezTo>
                <a:cubicBezTo>
                  <a:pt x="40" y="61"/>
                  <a:pt x="42" y="51"/>
                  <a:pt x="45" y="41"/>
                </a:cubicBezTo>
                <a:cubicBezTo>
                  <a:pt x="53" y="45"/>
                  <a:pt x="62" y="47"/>
                  <a:pt x="72" y="48"/>
                </a:cubicBezTo>
                <a:lnTo>
                  <a:pt x="72" y="72"/>
                </a:lnTo>
                <a:close/>
                <a:moveTo>
                  <a:pt x="72" y="40"/>
                </a:moveTo>
                <a:cubicBezTo>
                  <a:pt x="63" y="39"/>
                  <a:pt x="55" y="37"/>
                  <a:pt x="48" y="34"/>
                </a:cubicBezTo>
                <a:cubicBezTo>
                  <a:pt x="54" y="20"/>
                  <a:pt x="62" y="11"/>
                  <a:pt x="72" y="9"/>
                </a:cubicBezTo>
                <a:lnTo>
                  <a:pt x="72" y="40"/>
                </a:lnTo>
                <a:close/>
                <a:moveTo>
                  <a:pt x="120" y="24"/>
                </a:moveTo>
                <a:cubicBezTo>
                  <a:pt x="117" y="26"/>
                  <a:pt x="114" y="28"/>
                  <a:pt x="111" y="30"/>
                </a:cubicBezTo>
                <a:cubicBezTo>
                  <a:pt x="108" y="23"/>
                  <a:pt x="104" y="17"/>
                  <a:pt x="100" y="13"/>
                </a:cubicBezTo>
                <a:cubicBezTo>
                  <a:pt x="107" y="15"/>
                  <a:pt x="114" y="19"/>
                  <a:pt x="120" y="24"/>
                </a:cubicBezTo>
                <a:close/>
                <a:moveTo>
                  <a:pt x="80" y="9"/>
                </a:moveTo>
                <a:cubicBezTo>
                  <a:pt x="90" y="11"/>
                  <a:pt x="98" y="20"/>
                  <a:pt x="104" y="34"/>
                </a:cubicBezTo>
                <a:cubicBezTo>
                  <a:pt x="97" y="37"/>
                  <a:pt x="89" y="39"/>
                  <a:pt x="80" y="40"/>
                </a:cubicBezTo>
                <a:lnTo>
                  <a:pt x="80" y="9"/>
                </a:lnTo>
                <a:close/>
                <a:moveTo>
                  <a:pt x="107" y="111"/>
                </a:moveTo>
                <a:cubicBezTo>
                  <a:pt x="99" y="107"/>
                  <a:pt x="90" y="105"/>
                  <a:pt x="80" y="104"/>
                </a:cubicBezTo>
                <a:cubicBezTo>
                  <a:pt x="80" y="80"/>
                  <a:pt x="80" y="80"/>
                  <a:pt x="80" y="80"/>
                </a:cubicBezTo>
                <a:cubicBezTo>
                  <a:pt x="112" y="80"/>
                  <a:pt x="112" y="80"/>
                  <a:pt x="112" y="80"/>
                </a:cubicBezTo>
                <a:cubicBezTo>
                  <a:pt x="112" y="91"/>
                  <a:pt x="110" y="102"/>
                  <a:pt x="107" y="111"/>
                </a:cubicBezTo>
                <a:close/>
                <a:moveTo>
                  <a:pt x="80" y="72"/>
                </a:moveTo>
                <a:cubicBezTo>
                  <a:pt x="80" y="48"/>
                  <a:pt x="80" y="48"/>
                  <a:pt x="80" y="48"/>
                </a:cubicBezTo>
                <a:cubicBezTo>
                  <a:pt x="90" y="47"/>
                  <a:pt x="99" y="45"/>
                  <a:pt x="107" y="41"/>
                </a:cubicBezTo>
                <a:cubicBezTo>
                  <a:pt x="110" y="51"/>
                  <a:pt x="112" y="61"/>
                  <a:pt x="112" y="72"/>
                </a:cubicBezTo>
                <a:lnTo>
                  <a:pt x="80" y="72"/>
                </a:lnTo>
                <a:close/>
                <a:moveTo>
                  <a:pt x="125" y="122"/>
                </a:moveTo>
                <a:cubicBezTo>
                  <a:pt x="122" y="119"/>
                  <a:pt x="118" y="117"/>
                  <a:pt x="114" y="114"/>
                </a:cubicBezTo>
                <a:cubicBezTo>
                  <a:pt x="117" y="104"/>
                  <a:pt x="120" y="92"/>
                  <a:pt x="120" y="80"/>
                </a:cubicBezTo>
                <a:cubicBezTo>
                  <a:pt x="144" y="80"/>
                  <a:pt x="144" y="80"/>
                  <a:pt x="144" y="80"/>
                </a:cubicBezTo>
                <a:cubicBezTo>
                  <a:pt x="143" y="96"/>
                  <a:pt x="136" y="111"/>
                  <a:pt x="125" y="122"/>
                </a:cubicBezTo>
                <a:close/>
                <a:moveTo>
                  <a:pt x="120" y="72"/>
                </a:moveTo>
                <a:cubicBezTo>
                  <a:pt x="120" y="60"/>
                  <a:pt x="117" y="48"/>
                  <a:pt x="114" y="38"/>
                </a:cubicBezTo>
                <a:cubicBezTo>
                  <a:pt x="118" y="35"/>
                  <a:pt x="122" y="33"/>
                  <a:pt x="126" y="30"/>
                </a:cubicBezTo>
                <a:cubicBezTo>
                  <a:pt x="136" y="41"/>
                  <a:pt x="143" y="56"/>
                  <a:pt x="144" y="72"/>
                </a:cubicBezTo>
                <a:lnTo>
                  <a:pt x="120" y="72"/>
                </a:ln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20" name="Freeform 6"/>
          <p:cNvSpPr>
            <a:spLocks/>
          </p:cNvSpPr>
          <p:nvPr/>
        </p:nvSpPr>
        <p:spPr bwMode="auto">
          <a:xfrm>
            <a:off x="1305757" y="3366078"/>
            <a:ext cx="213986" cy="155583"/>
          </a:xfrm>
          <a:custGeom>
            <a:avLst/>
            <a:gdLst>
              <a:gd name="T0" fmla="*/ 212 w 225"/>
              <a:gd name="T1" fmla="*/ 4 h 96"/>
              <a:gd name="T2" fmla="*/ 205 w 225"/>
              <a:gd name="T3" fmla="*/ 6 h 96"/>
              <a:gd name="T4" fmla="*/ 200 w 225"/>
              <a:gd name="T5" fmla="*/ 5 h 96"/>
              <a:gd name="T6" fmla="*/ 192 w 225"/>
              <a:gd name="T7" fmla="*/ 8 h 96"/>
              <a:gd name="T8" fmla="*/ 168 w 225"/>
              <a:gd name="T9" fmla="*/ 32 h 96"/>
              <a:gd name="T10" fmla="*/ 132 w 225"/>
              <a:gd name="T11" fmla="*/ 32 h 96"/>
              <a:gd name="T12" fmla="*/ 116 w 225"/>
              <a:gd name="T13" fmla="*/ 24 h 96"/>
              <a:gd name="T14" fmla="*/ 160 w 225"/>
              <a:gd name="T15" fmla="*/ 24 h 96"/>
              <a:gd name="T16" fmla="*/ 172 w 225"/>
              <a:gd name="T17" fmla="*/ 12 h 96"/>
              <a:gd name="T18" fmla="*/ 160 w 225"/>
              <a:gd name="T19" fmla="*/ 0 h 96"/>
              <a:gd name="T20" fmla="*/ 120 w 225"/>
              <a:gd name="T21" fmla="*/ 0 h 96"/>
              <a:gd name="T22" fmla="*/ 72 w 225"/>
              <a:gd name="T23" fmla="*/ 0 h 96"/>
              <a:gd name="T24" fmla="*/ 0 w 225"/>
              <a:gd name="T25" fmla="*/ 36 h 96"/>
              <a:gd name="T26" fmla="*/ 0 w 225"/>
              <a:gd name="T27" fmla="*/ 96 h 96"/>
              <a:gd name="T28" fmla="*/ 80 w 225"/>
              <a:gd name="T29" fmla="*/ 56 h 96"/>
              <a:gd name="T30" fmla="*/ 108 w 225"/>
              <a:gd name="T31" fmla="*/ 68 h 96"/>
              <a:gd name="T32" fmla="*/ 176 w 225"/>
              <a:gd name="T33" fmla="*/ 68 h 96"/>
              <a:gd name="T34" fmla="*/ 220 w 225"/>
              <a:gd name="T35" fmla="*/ 24 h 96"/>
              <a:gd name="T36" fmla="*/ 220 w 225"/>
              <a:gd name="T37" fmla="*/ 7 h 96"/>
              <a:gd name="T38" fmla="*/ 212 w 225"/>
              <a:gd name="T39" fmla="*/ 4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225" h="96">
                <a:moveTo>
                  <a:pt x="212" y="4"/>
                </a:moveTo>
                <a:cubicBezTo>
                  <a:pt x="210" y="4"/>
                  <a:pt x="207" y="4"/>
                  <a:pt x="205" y="6"/>
                </a:cubicBezTo>
                <a:cubicBezTo>
                  <a:pt x="204" y="5"/>
                  <a:pt x="202" y="5"/>
                  <a:pt x="200" y="5"/>
                </a:cubicBezTo>
                <a:cubicBezTo>
                  <a:pt x="197" y="5"/>
                  <a:pt x="194" y="6"/>
                  <a:pt x="192" y="8"/>
                </a:cubicBezTo>
                <a:cubicBezTo>
                  <a:pt x="168" y="32"/>
                  <a:pt x="168" y="32"/>
                  <a:pt x="168" y="32"/>
                </a:cubicBezTo>
                <a:cubicBezTo>
                  <a:pt x="132" y="32"/>
                  <a:pt x="132" y="32"/>
                  <a:pt x="132" y="32"/>
                </a:cubicBezTo>
                <a:cubicBezTo>
                  <a:pt x="116" y="24"/>
                  <a:pt x="116" y="24"/>
                  <a:pt x="116" y="24"/>
                </a:cubicBezTo>
                <a:cubicBezTo>
                  <a:pt x="160" y="24"/>
                  <a:pt x="160" y="24"/>
                  <a:pt x="160" y="24"/>
                </a:cubicBezTo>
                <a:cubicBezTo>
                  <a:pt x="167" y="24"/>
                  <a:pt x="172" y="19"/>
                  <a:pt x="172" y="12"/>
                </a:cubicBezTo>
                <a:cubicBezTo>
                  <a:pt x="172" y="5"/>
                  <a:pt x="167" y="0"/>
                  <a:pt x="160" y="0"/>
                </a:cubicBezTo>
                <a:cubicBezTo>
                  <a:pt x="120" y="0"/>
                  <a:pt x="120" y="0"/>
                  <a:pt x="120" y="0"/>
                </a:cubicBezTo>
                <a:cubicBezTo>
                  <a:pt x="72" y="0"/>
                  <a:pt x="72" y="0"/>
                  <a:pt x="72" y="0"/>
                </a:cubicBezTo>
                <a:cubicBezTo>
                  <a:pt x="0" y="36"/>
                  <a:pt x="0" y="36"/>
                  <a:pt x="0" y="36"/>
                </a:cubicBezTo>
                <a:cubicBezTo>
                  <a:pt x="0" y="96"/>
                  <a:pt x="0" y="96"/>
                  <a:pt x="0" y="96"/>
                </a:cubicBezTo>
                <a:cubicBezTo>
                  <a:pt x="80" y="56"/>
                  <a:pt x="80" y="56"/>
                  <a:pt x="80" y="56"/>
                </a:cubicBezTo>
                <a:cubicBezTo>
                  <a:pt x="108" y="68"/>
                  <a:pt x="108" y="68"/>
                  <a:pt x="108" y="68"/>
                </a:cubicBezTo>
                <a:cubicBezTo>
                  <a:pt x="176" y="68"/>
                  <a:pt x="176" y="68"/>
                  <a:pt x="176" y="68"/>
                </a:cubicBezTo>
                <a:cubicBezTo>
                  <a:pt x="220" y="24"/>
                  <a:pt x="220" y="24"/>
                  <a:pt x="220" y="24"/>
                </a:cubicBezTo>
                <a:cubicBezTo>
                  <a:pt x="225" y="19"/>
                  <a:pt x="225" y="12"/>
                  <a:pt x="220" y="7"/>
                </a:cubicBezTo>
                <a:cubicBezTo>
                  <a:pt x="218" y="5"/>
                  <a:pt x="215" y="4"/>
                  <a:pt x="212" y="4"/>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grpSp>
        <p:nvGrpSpPr>
          <p:cNvPr id="321" name="Group 320"/>
          <p:cNvGrpSpPr/>
          <p:nvPr/>
        </p:nvGrpSpPr>
        <p:grpSpPr>
          <a:xfrm>
            <a:off x="3731249" y="4066068"/>
            <a:ext cx="406519" cy="376087"/>
            <a:chOff x="8180522" y="459396"/>
            <a:chExt cx="612752" cy="612752"/>
          </a:xfrm>
        </p:grpSpPr>
        <p:sp>
          <p:nvSpPr>
            <p:cNvPr id="332" name="Oval 331"/>
            <p:cNvSpPr/>
            <p:nvPr/>
          </p:nvSpPr>
          <p:spPr>
            <a:xfrm>
              <a:off x="8180522" y="459396"/>
              <a:ext cx="612752" cy="612752"/>
            </a:xfrm>
            <a:prstGeom prst="ellipse">
              <a:avLst/>
            </a:prstGeom>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p>
              <a:pPr algn="l"/>
              <a:endParaRPr lang="en-US" sz="1125" dirty="0">
                <a:solidFill>
                  <a:schemeClr val="bg1"/>
                </a:solidFill>
              </a:endParaRPr>
            </a:p>
          </p:txBody>
        </p:sp>
        <p:grpSp>
          <p:nvGrpSpPr>
            <p:cNvPr id="333" name="Group 332"/>
            <p:cNvGrpSpPr/>
            <p:nvPr/>
          </p:nvGrpSpPr>
          <p:grpSpPr>
            <a:xfrm>
              <a:off x="8298009" y="568669"/>
              <a:ext cx="434387" cy="368137"/>
              <a:chOff x="8423275" y="233363"/>
              <a:chExt cx="1090613" cy="995362"/>
            </a:xfrm>
            <a:solidFill>
              <a:schemeClr val="bg1"/>
            </a:solidFill>
          </p:grpSpPr>
          <p:sp>
            <p:nvSpPr>
              <p:cNvPr id="334" name="Freeform 187"/>
              <p:cNvSpPr>
                <a:spLocks/>
              </p:cNvSpPr>
              <p:nvPr/>
            </p:nvSpPr>
            <p:spPr bwMode="auto">
              <a:xfrm>
                <a:off x="9332913" y="1111250"/>
                <a:ext cx="180975" cy="117475"/>
              </a:xfrm>
              <a:custGeom>
                <a:avLst/>
                <a:gdLst>
                  <a:gd name="T0" fmla="*/ 48 w 48"/>
                  <a:gd name="T1" fmla="*/ 7 h 31"/>
                  <a:gd name="T2" fmla="*/ 48 w 48"/>
                  <a:gd name="T3" fmla="*/ 24 h 31"/>
                  <a:gd name="T4" fmla="*/ 42 w 48"/>
                  <a:gd name="T5" fmla="*/ 31 h 31"/>
                  <a:gd name="T6" fmla="*/ 7 w 48"/>
                  <a:gd name="T7" fmla="*/ 31 h 31"/>
                  <a:gd name="T8" fmla="*/ 0 w 48"/>
                  <a:gd name="T9" fmla="*/ 24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4"/>
                      <a:pt x="48" y="24"/>
                      <a:pt x="48" y="24"/>
                    </a:cubicBezTo>
                    <a:cubicBezTo>
                      <a:pt x="48" y="28"/>
                      <a:pt x="45" y="31"/>
                      <a:pt x="42" y="31"/>
                    </a:cubicBezTo>
                    <a:cubicBezTo>
                      <a:pt x="7" y="31"/>
                      <a:pt x="7" y="31"/>
                      <a:pt x="7" y="31"/>
                    </a:cubicBezTo>
                    <a:cubicBezTo>
                      <a:pt x="3" y="31"/>
                      <a:pt x="0" y="28"/>
                      <a:pt x="0" y="24"/>
                    </a:cubicBezTo>
                    <a:cubicBezTo>
                      <a:pt x="0" y="7"/>
                      <a:pt x="0" y="7"/>
                      <a:pt x="0" y="7"/>
                    </a:cubicBezTo>
                    <a:cubicBezTo>
                      <a:pt x="0" y="3"/>
                      <a:pt x="3" y="0"/>
                      <a:pt x="7" y="0"/>
                    </a:cubicBezTo>
                    <a:cubicBezTo>
                      <a:pt x="42" y="0"/>
                      <a:pt x="42" y="0"/>
                      <a:pt x="42" y="0"/>
                    </a:cubicBezTo>
                    <a:cubicBezTo>
                      <a:pt x="45" y="0"/>
                      <a:pt x="48" y="3"/>
                      <a:pt x="48" y="7"/>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35" name="Freeform 188"/>
              <p:cNvSpPr>
                <a:spLocks/>
              </p:cNvSpPr>
              <p:nvPr/>
            </p:nvSpPr>
            <p:spPr bwMode="auto">
              <a:xfrm>
                <a:off x="9332913" y="754063"/>
                <a:ext cx="180975" cy="117475"/>
              </a:xfrm>
              <a:custGeom>
                <a:avLst/>
                <a:gdLst>
                  <a:gd name="T0" fmla="*/ 48 w 48"/>
                  <a:gd name="T1" fmla="*/ 7 h 31"/>
                  <a:gd name="T2" fmla="*/ 48 w 48"/>
                  <a:gd name="T3" fmla="*/ 25 h 31"/>
                  <a:gd name="T4" fmla="*/ 42 w 48"/>
                  <a:gd name="T5" fmla="*/ 31 h 31"/>
                  <a:gd name="T6" fmla="*/ 7 w 48"/>
                  <a:gd name="T7" fmla="*/ 31 h 31"/>
                  <a:gd name="T8" fmla="*/ 0 w 48"/>
                  <a:gd name="T9" fmla="*/ 25 h 31"/>
                  <a:gd name="T10" fmla="*/ 0 w 48"/>
                  <a:gd name="T11" fmla="*/ 7 h 31"/>
                  <a:gd name="T12" fmla="*/ 7 w 48"/>
                  <a:gd name="T13" fmla="*/ 0 h 31"/>
                  <a:gd name="T14" fmla="*/ 42 w 48"/>
                  <a:gd name="T15" fmla="*/ 0 h 31"/>
                  <a:gd name="T16" fmla="*/ 48 w 48"/>
                  <a:gd name="T17" fmla="*/ 7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7"/>
                    </a:moveTo>
                    <a:cubicBezTo>
                      <a:pt x="48" y="25"/>
                      <a:pt x="48" y="25"/>
                      <a:pt x="48" y="25"/>
                    </a:cubicBezTo>
                    <a:cubicBezTo>
                      <a:pt x="48" y="28"/>
                      <a:pt x="45" y="31"/>
                      <a:pt x="42" y="31"/>
                    </a:cubicBezTo>
                    <a:cubicBezTo>
                      <a:pt x="7" y="31"/>
                      <a:pt x="7" y="31"/>
                      <a:pt x="7" y="31"/>
                    </a:cubicBezTo>
                    <a:cubicBezTo>
                      <a:pt x="3" y="31"/>
                      <a:pt x="0" y="28"/>
                      <a:pt x="0" y="25"/>
                    </a:cubicBezTo>
                    <a:cubicBezTo>
                      <a:pt x="0" y="7"/>
                      <a:pt x="0" y="7"/>
                      <a:pt x="0" y="7"/>
                    </a:cubicBezTo>
                    <a:cubicBezTo>
                      <a:pt x="0" y="3"/>
                      <a:pt x="3" y="0"/>
                      <a:pt x="7" y="0"/>
                    </a:cubicBezTo>
                    <a:cubicBezTo>
                      <a:pt x="42" y="0"/>
                      <a:pt x="42" y="0"/>
                      <a:pt x="42" y="0"/>
                    </a:cubicBezTo>
                    <a:cubicBezTo>
                      <a:pt x="45" y="0"/>
                      <a:pt x="48" y="3"/>
                      <a:pt x="48" y="7"/>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36" name="Freeform 189"/>
              <p:cNvSpPr>
                <a:spLocks/>
              </p:cNvSpPr>
              <p:nvPr/>
            </p:nvSpPr>
            <p:spPr bwMode="auto">
              <a:xfrm>
                <a:off x="9332913" y="514350"/>
                <a:ext cx="180975" cy="117475"/>
              </a:xfrm>
              <a:custGeom>
                <a:avLst/>
                <a:gdLst>
                  <a:gd name="T0" fmla="*/ 48 w 48"/>
                  <a:gd name="T1" fmla="*/ 6 h 31"/>
                  <a:gd name="T2" fmla="*/ 48 w 48"/>
                  <a:gd name="T3" fmla="*/ 24 h 31"/>
                  <a:gd name="T4" fmla="*/ 42 w 48"/>
                  <a:gd name="T5" fmla="*/ 31 h 31"/>
                  <a:gd name="T6" fmla="*/ 7 w 48"/>
                  <a:gd name="T7" fmla="*/ 31 h 31"/>
                  <a:gd name="T8" fmla="*/ 0 w 48"/>
                  <a:gd name="T9" fmla="*/ 24 h 31"/>
                  <a:gd name="T10" fmla="*/ 0 w 48"/>
                  <a:gd name="T11" fmla="*/ 6 h 31"/>
                  <a:gd name="T12" fmla="*/ 7 w 48"/>
                  <a:gd name="T13" fmla="*/ 0 h 31"/>
                  <a:gd name="T14" fmla="*/ 42 w 48"/>
                  <a:gd name="T15" fmla="*/ 0 h 31"/>
                  <a:gd name="T16" fmla="*/ 48 w 48"/>
                  <a:gd name="T17" fmla="*/ 6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 h="31">
                    <a:moveTo>
                      <a:pt x="48" y="6"/>
                    </a:moveTo>
                    <a:cubicBezTo>
                      <a:pt x="48" y="24"/>
                      <a:pt x="48" y="24"/>
                      <a:pt x="48" y="24"/>
                    </a:cubicBezTo>
                    <a:cubicBezTo>
                      <a:pt x="48" y="28"/>
                      <a:pt x="45" y="31"/>
                      <a:pt x="42" y="31"/>
                    </a:cubicBezTo>
                    <a:cubicBezTo>
                      <a:pt x="7" y="31"/>
                      <a:pt x="7" y="31"/>
                      <a:pt x="7" y="31"/>
                    </a:cubicBezTo>
                    <a:cubicBezTo>
                      <a:pt x="3" y="31"/>
                      <a:pt x="0" y="28"/>
                      <a:pt x="0" y="24"/>
                    </a:cubicBezTo>
                    <a:cubicBezTo>
                      <a:pt x="0" y="6"/>
                      <a:pt x="0" y="6"/>
                      <a:pt x="0" y="6"/>
                    </a:cubicBezTo>
                    <a:cubicBezTo>
                      <a:pt x="0" y="3"/>
                      <a:pt x="3" y="0"/>
                      <a:pt x="7" y="0"/>
                    </a:cubicBezTo>
                    <a:cubicBezTo>
                      <a:pt x="42" y="0"/>
                      <a:pt x="42" y="0"/>
                      <a:pt x="42" y="0"/>
                    </a:cubicBezTo>
                    <a:cubicBezTo>
                      <a:pt x="45" y="0"/>
                      <a:pt x="48" y="3"/>
                      <a:pt x="48" y="6"/>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37" name="Freeform 190"/>
              <p:cNvSpPr>
                <a:spLocks/>
              </p:cNvSpPr>
              <p:nvPr/>
            </p:nvSpPr>
            <p:spPr bwMode="auto">
              <a:xfrm>
                <a:off x="9355138" y="893763"/>
                <a:ext cx="136525" cy="201612"/>
              </a:xfrm>
              <a:custGeom>
                <a:avLst/>
                <a:gdLst>
                  <a:gd name="T0" fmla="*/ 86 w 86"/>
                  <a:gd name="T1" fmla="*/ 72 h 127"/>
                  <a:gd name="T2" fmla="*/ 43 w 86"/>
                  <a:gd name="T3" fmla="*/ 127 h 127"/>
                  <a:gd name="T4" fmla="*/ 0 w 86"/>
                  <a:gd name="T5" fmla="*/ 72 h 127"/>
                  <a:gd name="T6" fmla="*/ 31 w 86"/>
                  <a:gd name="T7" fmla="*/ 72 h 127"/>
                  <a:gd name="T8" fmla="*/ 31 w 86"/>
                  <a:gd name="T9" fmla="*/ 0 h 127"/>
                  <a:gd name="T10" fmla="*/ 62 w 86"/>
                  <a:gd name="T11" fmla="*/ 0 h 127"/>
                  <a:gd name="T12" fmla="*/ 62 w 86"/>
                  <a:gd name="T13" fmla="*/ 72 h 127"/>
                  <a:gd name="T14" fmla="*/ 86 w 86"/>
                  <a:gd name="T15" fmla="*/ 72 h 1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6" h="127">
                    <a:moveTo>
                      <a:pt x="86" y="72"/>
                    </a:moveTo>
                    <a:lnTo>
                      <a:pt x="43" y="127"/>
                    </a:lnTo>
                    <a:lnTo>
                      <a:pt x="0" y="72"/>
                    </a:lnTo>
                    <a:lnTo>
                      <a:pt x="31" y="72"/>
                    </a:lnTo>
                    <a:lnTo>
                      <a:pt x="31" y="0"/>
                    </a:lnTo>
                    <a:lnTo>
                      <a:pt x="62" y="0"/>
                    </a:lnTo>
                    <a:lnTo>
                      <a:pt x="62" y="72"/>
                    </a:lnTo>
                    <a:lnTo>
                      <a:pt x="86" y="72"/>
                    </a:ln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38" name="Freeform 191"/>
              <p:cNvSpPr>
                <a:spLocks/>
              </p:cNvSpPr>
              <p:nvPr/>
            </p:nvSpPr>
            <p:spPr bwMode="auto">
              <a:xfrm>
                <a:off x="9153525" y="350838"/>
                <a:ext cx="307975" cy="133350"/>
              </a:xfrm>
              <a:custGeom>
                <a:avLst/>
                <a:gdLst>
                  <a:gd name="T0" fmla="*/ 194 w 194"/>
                  <a:gd name="T1" fmla="*/ 32 h 84"/>
                  <a:gd name="T2" fmla="*/ 194 w 194"/>
                  <a:gd name="T3" fmla="*/ 84 h 84"/>
                  <a:gd name="T4" fmla="*/ 163 w 194"/>
                  <a:gd name="T5" fmla="*/ 84 h 84"/>
                  <a:gd name="T6" fmla="*/ 163 w 194"/>
                  <a:gd name="T7" fmla="*/ 32 h 84"/>
                  <a:gd name="T8" fmla="*/ 0 w 194"/>
                  <a:gd name="T9" fmla="*/ 32 h 84"/>
                  <a:gd name="T10" fmla="*/ 0 w 194"/>
                  <a:gd name="T11" fmla="*/ 0 h 84"/>
                  <a:gd name="T12" fmla="*/ 163 w 194"/>
                  <a:gd name="T13" fmla="*/ 0 h 84"/>
                  <a:gd name="T14" fmla="*/ 194 w 194"/>
                  <a:gd name="T15" fmla="*/ 0 h 84"/>
                  <a:gd name="T16" fmla="*/ 194 w 194"/>
                  <a:gd name="T17" fmla="*/ 32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4" h="84">
                    <a:moveTo>
                      <a:pt x="194" y="32"/>
                    </a:moveTo>
                    <a:lnTo>
                      <a:pt x="194" y="84"/>
                    </a:lnTo>
                    <a:lnTo>
                      <a:pt x="163" y="84"/>
                    </a:lnTo>
                    <a:lnTo>
                      <a:pt x="163" y="32"/>
                    </a:lnTo>
                    <a:lnTo>
                      <a:pt x="0" y="32"/>
                    </a:lnTo>
                    <a:lnTo>
                      <a:pt x="0" y="0"/>
                    </a:lnTo>
                    <a:lnTo>
                      <a:pt x="163" y="0"/>
                    </a:lnTo>
                    <a:lnTo>
                      <a:pt x="194" y="0"/>
                    </a:lnTo>
                    <a:lnTo>
                      <a:pt x="194" y="32"/>
                    </a:ln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39" name="Rectangle 192"/>
              <p:cNvSpPr>
                <a:spLocks noChangeArrowheads="1"/>
              </p:cNvSpPr>
              <p:nvPr/>
            </p:nvSpPr>
            <p:spPr bwMode="auto">
              <a:xfrm>
                <a:off x="9404350" y="655638"/>
                <a:ext cx="49213" cy="71437"/>
              </a:xfrm>
              <a:prstGeom prst="rect">
                <a:avLst/>
              </a:pr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40" name="Freeform 193"/>
              <p:cNvSpPr>
                <a:spLocks/>
              </p:cNvSpPr>
              <p:nvPr/>
            </p:nvSpPr>
            <p:spPr bwMode="auto">
              <a:xfrm>
                <a:off x="8423275" y="849313"/>
                <a:ext cx="685800" cy="287337"/>
              </a:xfrm>
              <a:custGeom>
                <a:avLst/>
                <a:gdLst>
                  <a:gd name="T0" fmla="*/ 181 w 181"/>
                  <a:gd name="T1" fmla="*/ 0 h 76"/>
                  <a:gd name="T2" fmla="*/ 181 w 181"/>
                  <a:gd name="T3" fmla="*/ 44 h 76"/>
                  <a:gd name="T4" fmla="*/ 90 w 181"/>
                  <a:gd name="T5" fmla="*/ 76 h 76"/>
                  <a:gd name="T6" fmla="*/ 0 w 181"/>
                  <a:gd name="T7" fmla="*/ 46 h 76"/>
                  <a:gd name="T8" fmla="*/ 0 w 181"/>
                  <a:gd name="T9" fmla="*/ 2 h 76"/>
                  <a:gd name="T10" fmla="*/ 90 w 181"/>
                  <a:gd name="T11" fmla="*/ 32 h 76"/>
                  <a:gd name="T12" fmla="*/ 181 w 181"/>
                  <a:gd name="T13" fmla="*/ 0 h 76"/>
                </a:gdLst>
                <a:ahLst/>
                <a:cxnLst>
                  <a:cxn ang="0">
                    <a:pos x="T0" y="T1"/>
                  </a:cxn>
                  <a:cxn ang="0">
                    <a:pos x="T2" y="T3"/>
                  </a:cxn>
                  <a:cxn ang="0">
                    <a:pos x="T4" y="T5"/>
                  </a:cxn>
                  <a:cxn ang="0">
                    <a:pos x="T6" y="T7"/>
                  </a:cxn>
                  <a:cxn ang="0">
                    <a:pos x="T8" y="T9"/>
                  </a:cxn>
                  <a:cxn ang="0">
                    <a:pos x="T10" y="T11"/>
                  </a:cxn>
                  <a:cxn ang="0">
                    <a:pos x="T12" y="T13"/>
                  </a:cxn>
                </a:cxnLst>
                <a:rect l="0" t="0" r="r" b="b"/>
                <a:pathLst>
                  <a:path w="181" h="76">
                    <a:moveTo>
                      <a:pt x="181" y="0"/>
                    </a:moveTo>
                    <a:cubicBezTo>
                      <a:pt x="181" y="44"/>
                      <a:pt x="181" y="44"/>
                      <a:pt x="181" y="44"/>
                    </a:cubicBezTo>
                    <a:cubicBezTo>
                      <a:pt x="173" y="62"/>
                      <a:pt x="135" y="76"/>
                      <a:pt x="90" y="76"/>
                    </a:cubicBezTo>
                    <a:cubicBezTo>
                      <a:pt x="47" y="76"/>
                      <a:pt x="10" y="63"/>
                      <a:pt x="0" y="46"/>
                    </a:cubicBezTo>
                    <a:cubicBezTo>
                      <a:pt x="0" y="2"/>
                      <a:pt x="0" y="2"/>
                      <a:pt x="0" y="2"/>
                    </a:cubicBezTo>
                    <a:cubicBezTo>
                      <a:pt x="10" y="19"/>
                      <a:pt x="47" y="32"/>
                      <a:pt x="90" y="32"/>
                    </a:cubicBezTo>
                    <a:cubicBezTo>
                      <a:pt x="135" y="32"/>
                      <a:pt x="173" y="18"/>
                      <a:pt x="181" y="0"/>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41" name="Freeform 194"/>
              <p:cNvSpPr>
                <a:spLocks/>
              </p:cNvSpPr>
              <p:nvPr/>
            </p:nvSpPr>
            <p:spPr bwMode="auto">
              <a:xfrm>
                <a:off x="8423275" y="6365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sp>
            <p:nvSpPr>
              <p:cNvPr id="342" name="Freeform 195"/>
              <p:cNvSpPr>
                <a:spLocks/>
              </p:cNvSpPr>
              <p:nvPr/>
            </p:nvSpPr>
            <p:spPr bwMode="auto">
              <a:xfrm>
                <a:off x="8423275" y="420688"/>
                <a:ext cx="685800" cy="284162"/>
              </a:xfrm>
              <a:custGeom>
                <a:avLst/>
                <a:gdLst>
                  <a:gd name="T0" fmla="*/ 181 w 181"/>
                  <a:gd name="T1" fmla="*/ 0 h 75"/>
                  <a:gd name="T2" fmla="*/ 181 w 181"/>
                  <a:gd name="T3" fmla="*/ 44 h 75"/>
                  <a:gd name="T4" fmla="*/ 90 w 181"/>
                  <a:gd name="T5" fmla="*/ 75 h 75"/>
                  <a:gd name="T6" fmla="*/ 0 w 181"/>
                  <a:gd name="T7" fmla="*/ 46 h 75"/>
                  <a:gd name="T8" fmla="*/ 0 w 181"/>
                  <a:gd name="T9" fmla="*/ 2 h 75"/>
                  <a:gd name="T10" fmla="*/ 90 w 181"/>
                  <a:gd name="T11" fmla="*/ 31 h 75"/>
                  <a:gd name="T12" fmla="*/ 181 w 181"/>
                  <a:gd name="T13" fmla="*/ 0 h 75"/>
                </a:gdLst>
                <a:ahLst/>
                <a:cxnLst>
                  <a:cxn ang="0">
                    <a:pos x="T0" y="T1"/>
                  </a:cxn>
                  <a:cxn ang="0">
                    <a:pos x="T2" y="T3"/>
                  </a:cxn>
                  <a:cxn ang="0">
                    <a:pos x="T4" y="T5"/>
                  </a:cxn>
                  <a:cxn ang="0">
                    <a:pos x="T6" y="T7"/>
                  </a:cxn>
                  <a:cxn ang="0">
                    <a:pos x="T8" y="T9"/>
                  </a:cxn>
                  <a:cxn ang="0">
                    <a:pos x="T10" y="T11"/>
                  </a:cxn>
                  <a:cxn ang="0">
                    <a:pos x="T12" y="T13"/>
                  </a:cxn>
                </a:cxnLst>
                <a:rect l="0" t="0" r="r" b="b"/>
                <a:pathLst>
                  <a:path w="181" h="75">
                    <a:moveTo>
                      <a:pt x="181" y="0"/>
                    </a:moveTo>
                    <a:cubicBezTo>
                      <a:pt x="181" y="44"/>
                      <a:pt x="181" y="44"/>
                      <a:pt x="181" y="44"/>
                    </a:cubicBezTo>
                    <a:cubicBezTo>
                      <a:pt x="173" y="62"/>
                      <a:pt x="135" y="75"/>
                      <a:pt x="90" y="75"/>
                    </a:cubicBezTo>
                    <a:cubicBezTo>
                      <a:pt x="47" y="75"/>
                      <a:pt x="10" y="63"/>
                      <a:pt x="0" y="46"/>
                    </a:cubicBezTo>
                    <a:cubicBezTo>
                      <a:pt x="0" y="2"/>
                      <a:pt x="0" y="2"/>
                      <a:pt x="0" y="2"/>
                    </a:cubicBezTo>
                    <a:cubicBezTo>
                      <a:pt x="10" y="19"/>
                      <a:pt x="47" y="31"/>
                      <a:pt x="90" y="31"/>
                    </a:cubicBezTo>
                    <a:cubicBezTo>
                      <a:pt x="135" y="31"/>
                      <a:pt x="173" y="18"/>
                      <a:pt x="181" y="0"/>
                    </a:cubicBezTo>
                    <a:close/>
                  </a:path>
                </a:pathLst>
              </a:custGeom>
              <a:ln/>
            </p:spPr>
            <p:style>
              <a:lnRef idx="2">
                <a:schemeClr val="dk1"/>
              </a:lnRef>
              <a:fillRef idx="1001">
                <a:schemeClr val="lt1"/>
              </a:fillRef>
              <a:effectRef idx="0">
                <a:schemeClr val="dk1"/>
              </a:effectRef>
              <a:fontRef idx="minor">
                <a:schemeClr val="dk1"/>
              </a:fontRef>
            </p:style>
            <p:txBody>
              <a:bodyPr vert="horz" wrap="square" lIns="68580" tIns="34290" rIns="68580" bIns="34290" numCol="1" anchor="t" anchorCtr="0" compatLnSpc="1">
                <a:prstTxWarp prst="textNoShape">
                  <a:avLst/>
                </a:prstTxWarp>
              </a:bodyPr>
              <a:lstStyle/>
              <a:p>
                <a:endParaRPr lang="en-US" sz="1350"/>
              </a:p>
            </p:txBody>
          </p:sp>
          <p:sp>
            <p:nvSpPr>
              <p:cNvPr id="343" name="Freeform 196"/>
              <p:cNvSpPr>
                <a:spLocks noEditPoints="1"/>
              </p:cNvSpPr>
              <p:nvPr/>
            </p:nvSpPr>
            <p:spPr bwMode="auto">
              <a:xfrm>
                <a:off x="8453438" y="233363"/>
                <a:ext cx="628650" cy="269875"/>
              </a:xfrm>
              <a:custGeom>
                <a:avLst/>
                <a:gdLst>
                  <a:gd name="T0" fmla="*/ 83 w 166"/>
                  <a:gd name="T1" fmla="*/ 0 h 71"/>
                  <a:gd name="T2" fmla="*/ 166 w 166"/>
                  <a:gd name="T3" fmla="*/ 35 h 71"/>
                  <a:gd name="T4" fmla="*/ 83 w 166"/>
                  <a:gd name="T5" fmla="*/ 71 h 71"/>
                  <a:gd name="T6" fmla="*/ 0 w 166"/>
                  <a:gd name="T7" fmla="*/ 35 h 71"/>
                  <a:gd name="T8" fmla="*/ 83 w 166"/>
                  <a:gd name="T9" fmla="*/ 0 h 71"/>
                  <a:gd name="T10" fmla="*/ 148 w 166"/>
                  <a:gd name="T11" fmla="*/ 35 h 71"/>
                  <a:gd name="T12" fmla="*/ 83 w 166"/>
                  <a:gd name="T13" fmla="*/ 8 h 71"/>
                  <a:gd name="T14" fmla="*/ 18 w 166"/>
                  <a:gd name="T15" fmla="*/ 35 h 71"/>
                  <a:gd name="T16" fmla="*/ 83 w 166"/>
                  <a:gd name="T17" fmla="*/ 63 h 71"/>
                  <a:gd name="T18" fmla="*/ 148 w 166"/>
                  <a:gd name="T19" fmla="*/ 35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6" h="71">
                    <a:moveTo>
                      <a:pt x="83" y="0"/>
                    </a:moveTo>
                    <a:cubicBezTo>
                      <a:pt x="128" y="0"/>
                      <a:pt x="166" y="16"/>
                      <a:pt x="166" y="35"/>
                    </a:cubicBezTo>
                    <a:cubicBezTo>
                      <a:pt x="166" y="55"/>
                      <a:pt x="128" y="71"/>
                      <a:pt x="83" y="71"/>
                    </a:cubicBezTo>
                    <a:cubicBezTo>
                      <a:pt x="37" y="71"/>
                      <a:pt x="0" y="55"/>
                      <a:pt x="0" y="35"/>
                    </a:cubicBezTo>
                    <a:cubicBezTo>
                      <a:pt x="0" y="16"/>
                      <a:pt x="37" y="0"/>
                      <a:pt x="83" y="0"/>
                    </a:cubicBezTo>
                    <a:close/>
                    <a:moveTo>
                      <a:pt x="148" y="35"/>
                    </a:moveTo>
                    <a:cubicBezTo>
                      <a:pt x="148" y="20"/>
                      <a:pt x="118" y="8"/>
                      <a:pt x="83" y="8"/>
                    </a:cubicBezTo>
                    <a:cubicBezTo>
                      <a:pt x="47" y="8"/>
                      <a:pt x="18" y="20"/>
                      <a:pt x="18" y="35"/>
                    </a:cubicBezTo>
                    <a:cubicBezTo>
                      <a:pt x="18" y="51"/>
                      <a:pt x="47" y="63"/>
                      <a:pt x="83" y="63"/>
                    </a:cubicBezTo>
                    <a:cubicBezTo>
                      <a:pt x="118" y="63"/>
                      <a:pt x="148" y="51"/>
                      <a:pt x="148" y="35"/>
                    </a:cubicBezTo>
                    <a:close/>
                  </a:path>
                </a:pathLst>
              </a:custGeom>
              <a:ln/>
            </p:spPr>
            <p:style>
              <a:lnRef idx="2">
                <a:schemeClr val="accent1">
                  <a:shade val="50000"/>
                </a:schemeClr>
              </a:lnRef>
              <a:fillRef idx="1001">
                <a:schemeClr val="lt1"/>
              </a:fillRef>
              <a:effectRef idx="0">
                <a:schemeClr val="accent1"/>
              </a:effectRef>
              <a:fontRef idx="minor">
                <a:schemeClr val="lt1"/>
              </a:fontRef>
            </p:style>
            <p:txBody>
              <a:bodyPr vert="horz" wrap="square" lIns="68580" tIns="34290" rIns="68580" bIns="34290" numCol="1" anchor="t" anchorCtr="0" compatLnSpc="1">
                <a:prstTxWarp prst="textNoShape">
                  <a:avLst/>
                </a:prstTxWarp>
              </a:bodyPr>
              <a:lstStyle/>
              <a:p>
                <a:endParaRPr lang="en-US" sz="1350"/>
              </a:p>
            </p:txBody>
          </p:sp>
        </p:grpSp>
      </p:grpSp>
      <p:cxnSp>
        <p:nvCxnSpPr>
          <p:cNvPr id="322" name="Straight Connector 321"/>
          <p:cNvCxnSpPr/>
          <p:nvPr/>
        </p:nvCxnSpPr>
        <p:spPr>
          <a:xfrm flipH="1">
            <a:off x="5275985" y="4226532"/>
            <a:ext cx="542025" cy="0"/>
          </a:xfrm>
          <a:prstGeom prst="line">
            <a:avLst/>
          </a:prstGeom>
          <a:ln w="38100">
            <a:solidFill>
              <a:srgbClr val="92D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23" name="TextBox 322"/>
          <p:cNvSpPr txBox="1"/>
          <p:nvPr/>
        </p:nvSpPr>
        <p:spPr>
          <a:xfrm>
            <a:off x="1322128" y="3591809"/>
            <a:ext cx="538196" cy="405077"/>
          </a:xfrm>
          <a:prstGeom prst="rect">
            <a:avLst/>
          </a:prstGeom>
          <a:solidFill>
            <a:schemeClr val="bg1"/>
          </a:solidFill>
        </p:spPr>
        <p:txBody>
          <a:bodyPr wrap="none" rtlCol="0">
            <a:spAutoFit/>
          </a:bodyPr>
          <a:lstStyle/>
          <a:p>
            <a:pPr algn="ctr"/>
            <a:r>
              <a:rPr lang="en-US" sz="600" dirty="0"/>
              <a:t>Web </a:t>
            </a:r>
          </a:p>
          <a:p>
            <a:pPr algn="ctr"/>
            <a:r>
              <a:rPr lang="en-US" sz="600" dirty="0"/>
              <a:t>Access </a:t>
            </a:r>
          </a:p>
          <a:p>
            <a:pPr algn="ctr"/>
            <a:r>
              <a:rPr lang="en-US" sz="600" dirty="0"/>
              <a:t>Firewall</a:t>
            </a:r>
          </a:p>
        </p:txBody>
      </p:sp>
      <p:grpSp>
        <p:nvGrpSpPr>
          <p:cNvPr id="324" name="Group 220"/>
          <p:cNvGrpSpPr>
            <a:grpSpLocks noChangeAspect="1"/>
          </p:cNvGrpSpPr>
          <p:nvPr/>
        </p:nvGrpSpPr>
        <p:grpSpPr bwMode="auto">
          <a:xfrm>
            <a:off x="1747705" y="3635273"/>
            <a:ext cx="271602" cy="300870"/>
            <a:chOff x="6788" y="249"/>
            <a:chExt cx="385" cy="461"/>
          </a:xfrm>
        </p:grpSpPr>
        <p:sp>
          <p:nvSpPr>
            <p:cNvPr id="327" name="Freeform 221"/>
            <p:cNvSpPr>
              <a:spLocks noEditPoints="1"/>
            </p:cNvSpPr>
            <p:nvPr/>
          </p:nvSpPr>
          <p:spPr bwMode="auto">
            <a:xfrm>
              <a:off x="6788" y="249"/>
              <a:ext cx="385" cy="461"/>
            </a:xfrm>
            <a:custGeom>
              <a:avLst/>
              <a:gdLst>
                <a:gd name="T0" fmla="*/ 148 w 160"/>
                <a:gd name="T1" fmla="*/ 25 h 192"/>
                <a:gd name="T2" fmla="*/ 80 w 160"/>
                <a:gd name="T3" fmla="*/ 0 h 192"/>
                <a:gd name="T4" fmla="*/ 14 w 160"/>
                <a:gd name="T5" fmla="*/ 25 h 192"/>
                <a:gd name="T6" fmla="*/ 0 w 160"/>
                <a:gd name="T7" fmla="*/ 24 h 192"/>
                <a:gd name="T8" fmla="*/ 0 w 160"/>
                <a:gd name="T9" fmla="*/ 70 h 192"/>
                <a:gd name="T10" fmla="*/ 80 w 160"/>
                <a:gd name="T11" fmla="*/ 192 h 192"/>
                <a:gd name="T12" fmla="*/ 160 w 160"/>
                <a:gd name="T13" fmla="*/ 70 h 192"/>
                <a:gd name="T14" fmla="*/ 160 w 160"/>
                <a:gd name="T15" fmla="*/ 24 h 192"/>
                <a:gd name="T16" fmla="*/ 148 w 160"/>
                <a:gd name="T17" fmla="*/ 25 h 192"/>
                <a:gd name="T18" fmla="*/ 149 w 160"/>
                <a:gd name="T19" fmla="*/ 70 h 192"/>
                <a:gd name="T20" fmla="*/ 80 w 160"/>
                <a:gd name="T21" fmla="*/ 180 h 192"/>
                <a:gd name="T22" fmla="*/ 11 w 160"/>
                <a:gd name="T23" fmla="*/ 70 h 192"/>
                <a:gd name="T24" fmla="*/ 11 w 160"/>
                <a:gd name="T25" fmla="*/ 36 h 192"/>
                <a:gd name="T26" fmla="*/ 14 w 160"/>
                <a:gd name="T27" fmla="*/ 36 h 192"/>
                <a:gd name="T28" fmla="*/ 81 w 160"/>
                <a:gd name="T29" fmla="*/ 14 h 192"/>
                <a:gd name="T30" fmla="*/ 148 w 160"/>
                <a:gd name="T31" fmla="*/ 36 h 192"/>
                <a:gd name="T32" fmla="*/ 149 w 160"/>
                <a:gd name="T33" fmla="*/ 36 h 192"/>
                <a:gd name="T34" fmla="*/ 149 w 160"/>
                <a:gd name="T35" fmla="*/ 7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60" h="192">
                  <a:moveTo>
                    <a:pt x="148" y="25"/>
                  </a:moveTo>
                  <a:cubicBezTo>
                    <a:pt x="133" y="25"/>
                    <a:pt x="107" y="21"/>
                    <a:pt x="80" y="0"/>
                  </a:cubicBezTo>
                  <a:cubicBezTo>
                    <a:pt x="59" y="21"/>
                    <a:pt x="30" y="25"/>
                    <a:pt x="14" y="25"/>
                  </a:cubicBezTo>
                  <a:cubicBezTo>
                    <a:pt x="5" y="25"/>
                    <a:pt x="0" y="24"/>
                    <a:pt x="0" y="24"/>
                  </a:cubicBezTo>
                  <a:cubicBezTo>
                    <a:pt x="0" y="70"/>
                    <a:pt x="0" y="70"/>
                    <a:pt x="0" y="70"/>
                  </a:cubicBezTo>
                  <a:cubicBezTo>
                    <a:pt x="0" y="166"/>
                    <a:pt x="80" y="192"/>
                    <a:pt x="80" y="192"/>
                  </a:cubicBezTo>
                  <a:cubicBezTo>
                    <a:pt x="80" y="192"/>
                    <a:pt x="160" y="166"/>
                    <a:pt x="160" y="70"/>
                  </a:cubicBezTo>
                  <a:cubicBezTo>
                    <a:pt x="160" y="24"/>
                    <a:pt x="160" y="24"/>
                    <a:pt x="160" y="24"/>
                  </a:cubicBezTo>
                  <a:cubicBezTo>
                    <a:pt x="160" y="24"/>
                    <a:pt x="156" y="25"/>
                    <a:pt x="148" y="25"/>
                  </a:cubicBezTo>
                  <a:close/>
                  <a:moveTo>
                    <a:pt x="149" y="70"/>
                  </a:moveTo>
                  <a:cubicBezTo>
                    <a:pt x="149" y="146"/>
                    <a:pt x="95" y="174"/>
                    <a:pt x="80" y="180"/>
                  </a:cubicBezTo>
                  <a:cubicBezTo>
                    <a:pt x="65" y="174"/>
                    <a:pt x="11" y="146"/>
                    <a:pt x="11" y="70"/>
                  </a:cubicBezTo>
                  <a:cubicBezTo>
                    <a:pt x="11" y="36"/>
                    <a:pt x="11" y="36"/>
                    <a:pt x="11" y="36"/>
                  </a:cubicBezTo>
                  <a:cubicBezTo>
                    <a:pt x="12" y="36"/>
                    <a:pt x="13" y="36"/>
                    <a:pt x="14" y="36"/>
                  </a:cubicBezTo>
                  <a:cubicBezTo>
                    <a:pt x="29" y="36"/>
                    <a:pt x="57" y="33"/>
                    <a:pt x="81" y="14"/>
                  </a:cubicBezTo>
                  <a:cubicBezTo>
                    <a:pt x="108" y="33"/>
                    <a:pt x="134" y="36"/>
                    <a:pt x="148" y="36"/>
                  </a:cubicBezTo>
                  <a:cubicBezTo>
                    <a:pt x="148" y="36"/>
                    <a:pt x="149" y="36"/>
                    <a:pt x="149" y="36"/>
                  </a:cubicBezTo>
                  <a:lnTo>
                    <a:pt x="149" y="70"/>
                  </a:lnTo>
                  <a:close/>
                </a:path>
              </a:pathLst>
            </a:custGeom>
            <a:solidFill>
              <a:srgbClr val="00A3A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8" name="Freeform 222"/>
            <p:cNvSpPr>
              <a:spLocks/>
            </p:cNvSpPr>
            <p:nvPr/>
          </p:nvSpPr>
          <p:spPr bwMode="auto">
            <a:xfrm>
              <a:off x="6843" y="322"/>
              <a:ext cx="217" cy="220"/>
            </a:xfrm>
            <a:custGeom>
              <a:avLst/>
              <a:gdLst>
                <a:gd name="T0" fmla="*/ 66 w 90"/>
                <a:gd name="T1" fmla="*/ 0 h 92"/>
                <a:gd name="T2" fmla="*/ 0 w 90"/>
                <a:gd name="T3" fmla="*/ 67 h 92"/>
                <a:gd name="T4" fmla="*/ 8 w 90"/>
                <a:gd name="T5" fmla="*/ 92 h 92"/>
                <a:gd name="T6" fmla="*/ 90 w 90"/>
                <a:gd name="T7" fmla="*/ 10 h 92"/>
                <a:gd name="T8" fmla="*/ 66 w 90"/>
                <a:gd name="T9" fmla="*/ 0 h 92"/>
              </a:gdLst>
              <a:ahLst/>
              <a:cxnLst>
                <a:cxn ang="0">
                  <a:pos x="T0" y="T1"/>
                </a:cxn>
                <a:cxn ang="0">
                  <a:pos x="T2" y="T3"/>
                </a:cxn>
                <a:cxn ang="0">
                  <a:pos x="T4" y="T5"/>
                </a:cxn>
                <a:cxn ang="0">
                  <a:pos x="T6" y="T7"/>
                </a:cxn>
                <a:cxn ang="0">
                  <a:pos x="T8" y="T9"/>
                </a:cxn>
              </a:cxnLst>
              <a:rect l="0" t="0" r="r" b="b"/>
              <a:pathLst>
                <a:path w="90" h="92">
                  <a:moveTo>
                    <a:pt x="66" y="0"/>
                  </a:moveTo>
                  <a:cubicBezTo>
                    <a:pt x="0" y="67"/>
                    <a:pt x="0" y="67"/>
                    <a:pt x="0" y="67"/>
                  </a:cubicBezTo>
                  <a:cubicBezTo>
                    <a:pt x="2" y="76"/>
                    <a:pt x="5" y="84"/>
                    <a:pt x="8" y="92"/>
                  </a:cubicBezTo>
                  <a:cubicBezTo>
                    <a:pt x="90" y="10"/>
                    <a:pt x="90" y="10"/>
                    <a:pt x="90" y="10"/>
                  </a:cubicBezTo>
                  <a:cubicBezTo>
                    <a:pt x="83" y="7"/>
                    <a:pt x="75" y="4"/>
                    <a:pt x="66" y="0"/>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29" name="Freeform 223"/>
            <p:cNvSpPr>
              <a:spLocks/>
            </p:cNvSpPr>
            <p:nvPr/>
          </p:nvSpPr>
          <p:spPr bwMode="auto">
            <a:xfrm>
              <a:off x="6836" y="336"/>
              <a:ext cx="98" cy="98"/>
            </a:xfrm>
            <a:custGeom>
              <a:avLst/>
              <a:gdLst>
                <a:gd name="T0" fmla="*/ 0 w 41"/>
                <a:gd name="T1" fmla="*/ 9 h 41"/>
                <a:gd name="T2" fmla="*/ 0 w 41"/>
                <a:gd name="T3" fmla="*/ 34 h 41"/>
                <a:gd name="T4" fmla="*/ 0 w 41"/>
                <a:gd name="T5" fmla="*/ 41 h 41"/>
                <a:gd name="T6" fmla="*/ 41 w 41"/>
                <a:gd name="T7" fmla="*/ 0 h 41"/>
                <a:gd name="T8" fmla="*/ 0 w 41"/>
                <a:gd name="T9" fmla="*/ 9 h 41"/>
              </a:gdLst>
              <a:ahLst/>
              <a:cxnLst>
                <a:cxn ang="0">
                  <a:pos x="T0" y="T1"/>
                </a:cxn>
                <a:cxn ang="0">
                  <a:pos x="T2" y="T3"/>
                </a:cxn>
                <a:cxn ang="0">
                  <a:pos x="T4" y="T5"/>
                </a:cxn>
                <a:cxn ang="0">
                  <a:pos x="T6" y="T7"/>
                </a:cxn>
                <a:cxn ang="0">
                  <a:pos x="T8" y="T9"/>
                </a:cxn>
              </a:cxnLst>
              <a:rect l="0" t="0" r="r" b="b"/>
              <a:pathLst>
                <a:path w="41" h="41">
                  <a:moveTo>
                    <a:pt x="0" y="9"/>
                  </a:moveTo>
                  <a:cubicBezTo>
                    <a:pt x="0" y="34"/>
                    <a:pt x="0" y="34"/>
                    <a:pt x="0" y="34"/>
                  </a:cubicBezTo>
                  <a:cubicBezTo>
                    <a:pt x="0" y="36"/>
                    <a:pt x="0" y="38"/>
                    <a:pt x="0" y="41"/>
                  </a:cubicBezTo>
                  <a:cubicBezTo>
                    <a:pt x="41" y="0"/>
                    <a:pt x="41" y="0"/>
                    <a:pt x="41" y="0"/>
                  </a:cubicBezTo>
                  <a:cubicBezTo>
                    <a:pt x="26" y="6"/>
                    <a:pt x="11" y="8"/>
                    <a:pt x="0" y="9"/>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0" name="Freeform 224"/>
            <p:cNvSpPr>
              <a:spLocks/>
            </p:cNvSpPr>
            <p:nvPr/>
          </p:nvSpPr>
          <p:spPr bwMode="auto">
            <a:xfrm>
              <a:off x="6881" y="355"/>
              <a:ext cx="244" cy="264"/>
            </a:xfrm>
            <a:custGeom>
              <a:avLst/>
              <a:gdLst>
                <a:gd name="T0" fmla="*/ 0 w 101"/>
                <a:gd name="T1" fmla="*/ 92 h 110"/>
                <a:gd name="T2" fmla="*/ 16 w 101"/>
                <a:gd name="T3" fmla="*/ 110 h 110"/>
                <a:gd name="T4" fmla="*/ 101 w 101"/>
                <a:gd name="T5" fmla="*/ 25 h 110"/>
                <a:gd name="T6" fmla="*/ 101 w 101"/>
                <a:gd name="T7" fmla="*/ 1 h 110"/>
                <a:gd name="T8" fmla="*/ 93 w 101"/>
                <a:gd name="T9" fmla="*/ 0 h 110"/>
                <a:gd name="T10" fmla="*/ 0 w 101"/>
                <a:gd name="T11" fmla="*/ 92 h 110"/>
              </a:gdLst>
              <a:ahLst/>
              <a:cxnLst>
                <a:cxn ang="0">
                  <a:pos x="T0" y="T1"/>
                </a:cxn>
                <a:cxn ang="0">
                  <a:pos x="T2" y="T3"/>
                </a:cxn>
                <a:cxn ang="0">
                  <a:pos x="T4" y="T5"/>
                </a:cxn>
                <a:cxn ang="0">
                  <a:pos x="T6" y="T7"/>
                </a:cxn>
                <a:cxn ang="0">
                  <a:pos x="T8" y="T9"/>
                </a:cxn>
                <a:cxn ang="0">
                  <a:pos x="T10" y="T11"/>
                </a:cxn>
              </a:cxnLst>
              <a:rect l="0" t="0" r="r" b="b"/>
              <a:pathLst>
                <a:path w="101" h="110">
                  <a:moveTo>
                    <a:pt x="0" y="92"/>
                  </a:moveTo>
                  <a:cubicBezTo>
                    <a:pt x="5" y="99"/>
                    <a:pt x="11" y="105"/>
                    <a:pt x="16" y="110"/>
                  </a:cubicBezTo>
                  <a:cubicBezTo>
                    <a:pt x="101" y="25"/>
                    <a:pt x="101" y="25"/>
                    <a:pt x="101" y="25"/>
                  </a:cubicBezTo>
                  <a:cubicBezTo>
                    <a:pt x="101" y="1"/>
                    <a:pt x="101" y="1"/>
                    <a:pt x="101" y="1"/>
                  </a:cubicBezTo>
                  <a:cubicBezTo>
                    <a:pt x="98" y="0"/>
                    <a:pt x="96" y="0"/>
                    <a:pt x="93" y="0"/>
                  </a:cubicBezTo>
                  <a:lnTo>
                    <a:pt x="0" y="92"/>
                  </a:ln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1" name="Freeform 225"/>
            <p:cNvSpPr>
              <a:spLocks/>
            </p:cNvSpPr>
            <p:nvPr/>
          </p:nvSpPr>
          <p:spPr bwMode="auto">
            <a:xfrm>
              <a:off x="6951" y="473"/>
              <a:ext cx="169" cy="185"/>
            </a:xfrm>
            <a:custGeom>
              <a:avLst/>
              <a:gdLst>
                <a:gd name="T0" fmla="*/ 12 w 70"/>
                <a:gd name="T1" fmla="*/ 77 h 77"/>
                <a:gd name="T2" fmla="*/ 70 w 70"/>
                <a:gd name="T3" fmla="*/ 0 h 77"/>
                <a:gd name="T4" fmla="*/ 0 w 70"/>
                <a:gd name="T5" fmla="*/ 70 h 77"/>
                <a:gd name="T6" fmla="*/ 12 w 70"/>
                <a:gd name="T7" fmla="*/ 77 h 77"/>
              </a:gdLst>
              <a:ahLst/>
              <a:cxnLst>
                <a:cxn ang="0">
                  <a:pos x="T0" y="T1"/>
                </a:cxn>
                <a:cxn ang="0">
                  <a:pos x="T2" y="T3"/>
                </a:cxn>
                <a:cxn ang="0">
                  <a:pos x="T4" y="T5"/>
                </a:cxn>
                <a:cxn ang="0">
                  <a:pos x="T6" y="T7"/>
                </a:cxn>
              </a:cxnLst>
              <a:rect l="0" t="0" r="r" b="b"/>
              <a:pathLst>
                <a:path w="70" h="77">
                  <a:moveTo>
                    <a:pt x="12" y="77"/>
                  </a:moveTo>
                  <a:cubicBezTo>
                    <a:pt x="26" y="71"/>
                    <a:pt x="61" y="49"/>
                    <a:pt x="70" y="0"/>
                  </a:cubicBezTo>
                  <a:cubicBezTo>
                    <a:pt x="0" y="70"/>
                    <a:pt x="0" y="70"/>
                    <a:pt x="0" y="70"/>
                  </a:cubicBezTo>
                  <a:cubicBezTo>
                    <a:pt x="5" y="74"/>
                    <a:pt x="9" y="76"/>
                    <a:pt x="12" y="77"/>
                  </a:cubicBezTo>
                  <a:close/>
                </a:path>
              </a:pathLst>
            </a:custGeom>
            <a:solidFill>
              <a:srgbClr val="005EB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cxnSp>
        <p:nvCxnSpPr>
          <p:cNvPr id="325" name="Straight Connector 324"/>
          <p:cNvCxnSpPr/>
          <p:nvPr/>
        </p:nvCxnSpPr>
        <p:spPr>
          <a:xfrm flipH="1" flipV="1">
            <a:off x="2009740" y="3877398"/>
            <a:ext cx="204530" cy="214112"/>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Straight Connector 325"/>
          <p:cNvCxnSpPr/>
          <p:nvPr/>
        </p:nvCxnSpPr>
        <p:spPr>
          <a:xfrm flipH="1" flipV="1">
            <a:off x="1593485" y="3384909"/>
            <a:ext cx="211061" cy="259395"/>
          </a:xfrm>
          <a:prstGeom prst="line">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xmlns="" id="{515B3550-4363-4E45-8B4F-6F09706E67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49502" y="3893840"/>
            <a:ext cx="207599" cy="231325"/>
          </a:xfrm>
          <a:prstGeom prst="rect">
            <a:avLst/>
          </a:prstGeom>
          <a:solidFill>
            <a:srgbClr val="0091DA"/>
          </a:solidFill>
          <a:ln w="444500" cap="sq">
            <a:noFill/>
            <a:miter lim="800000"/>
          </a:ln>
          <a:effectLst>
            <a:outerShdw blurRad="254000" dist="190500" dir="2700000" sy="90000" algn="bl" rotWithShape="0">
              <a:srgbClr val="000000">
                <a:alpha val="40000"/>
              </a:srgbClr>
            </a:outerShdw>
          </a:effectLst>
        </p:spPr>
      </p:pic>
      <p:pic>
        <p:nvPicPr>
          <p:cNvPr id="487" name="Picture 486">
            <a:extLst>
              <a:ext uri="{FF2B5EF4-FFF2-40B4-BE49-F238E27FC236}">
                <a16:creationId xmlns:a16="http://schemas.microsoft.com/office/drawing/2014/main" xmlns="" id="{168F8CC5-D9B5-494A-BA52-3B6DFD845B6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29749" y="3065276"/>
            <a:ext cx="207599" cy="231325"/>
          </a:xfrm>
          <a:prstGeom prst="rect">
            <a:avLst/>
          </a:prstGeom>
          <a:solidFill>
            <a:srgbClr val="0091DA"/>
          </a:solidFill>
          <a:ln w="444500" cap="sq">
            <a:noFill/>
            <a:miter lim="800000"/>
          </a:ln>
          <a:effectLst>
            <a:outerShdw blurRad="254000" dist="190500" dir="2700000" sy="90000" algn="bl" rotWithShape="0">
              <a:srgbClr val="000000">
                <a:alpha val="40000"/>
              </a:srgbClr>
            </a:outerShdw>
          </a:effectLst>
        </p:spPr>
      </p:pic>
      <p:sp>
        <p:nvSpPr>
          <p:cNvPr id="489" name="TextBox 488">
            <a:extLst>
              <a:ext uri="{FF2B5EF4-FFF2-40B4-BE49-F238E27FC236}">
                <a16:creationId xmlns:a16="http://schemas.microsoft.com/office/drawing/2014/main" xmlns="" id="{6612059F-4159-4819-B190-14586B992FA2}"/>
              </a:ext>
            </a:extLst>
          </p:cNvPr>
          <p:cNvSpPr txBox="1"/>
          <p:nvPr/>
        </p:nvSpPr>
        <p:spPr>
          <a:xfrm>
            <a:off x="11081323" y="2293262"/>
            <a:ext cx="79937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sp>
        <p:nvSpPr>
          <p:cNvPr id="490" name="TextBox 489">
            <a:extLst>
              <a:ext uri="{FF2B5EF4-FFF2-40B4-BE49-F238E27FC236}">
                <a16:creationId xmlns:a16="http://schemas.microsoft.com/office/drawing/2014/main" xmlns="" id="{D9F1004E-7CDD-41D5-8BC7-FC8930552462}"/>
              </a:ext>
            </a:extLst>
          </p:cNvPr>
          <p:cNvSpPr txBox="1"/>
          <p:nvPr/>
        </p:nvSpPr>
        <p:spPr>
          <a:xfrm>
            <a:off x="10991706" y="2648108"/>
            <a:ext cx="88718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pic>
        <p:nvPicPr>
          <p:cNvPr id="491" name="Picture 490">
            <a:extLst>
              <a:ext uri="{FF2B5EF4-FFF2-40B4-BE49-F238E27FC236}">
                <a16:creationId xmlns:a16="http://schemas.microsoft.com/office/drawing/2014/main" xmlns="" id="{58ED189D-09D2-41D9-94ED-DF8333FDC26D}"/>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10991706" y="2650623"/>
            <a:ext cx="278831" cy="278832"/>
          </a:xfrm>
          <a:prstGeom prst="rect">
            <a:avLst/>
          </a:prstGeom>
        </p:spPr>
      </p:pic>
      <p:pic>
        <p:nvPicPr>
          <p:cNvPr id="492" name="Graphic 491">
            <a:extLst>
              <a:ext uri="{FF2B5EF4-FFF2-40B4-BE49-F238E27FC236}">
                <a16:creationId xmlns:a16="http://schemas.microsoft.com/office/drawing/2014/main" xmlns="" id="{DDA3B77C-AFA5-4A52-8D31-8B59BEE071B0}"/>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11126077" y="2326104"/>
            <a:ext cx="228600" cy="228600"/>
          </a:xfrm>
          <a:prstGeom prst="rect">
            <a:avLst/>
          </a:prstGeom>
        </p:spPr>
      </p:pic>
      <p:pic>
        <p:nvPicPr>
          <p:cNvPr id="493" name="Graphic 492">
            <a:extLst>
              <a:ext uri="{FF2B5EF4-FFF2-40B4-BE49-F238E27FC236}">
                <a16:creationId xmlns:a16="http://schemas.microsoft.com/office/drawing/2014/main" xmlns="" id="{B598DA38-B3D8-4B29-9E2B-63B0941FC0A8}"/>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7"/>
              </a:ext>
            </a:extLst>
          </a:blip>
          <a:stretch>
            <a:fillRect/>
          </a:stretch>
        </p:blipFill>
        <p:spPr>
          <a:xfrm>
            <a:off x="3924023" y="5552866"/>
            <a:ext cx="228600" cy="228600"/>
          </a:xfrm>
          <a:prstGeom prst="rect">
            <a:avLst/>
          </a:prstGeom>
        </p:spPr>
      </p:pic>
      <p:pic>
        <p:nvPicPr>
          <p:cNvPr id="494" name="Picture 493">
            <a:extLst>
              <a:ext uri="{FF2B5EF4-FFF2-40B4-BE49-F238E27FC236}">
                <a16:creationId xmlns:a16="http://schemas.microsoft.com/office/drawing/2014/main" xmlns="" id="{E9E65F28-1F6C-4F8B-9027-9AC84C6C5D4E}"/>
              </a:ext>
            </a:extLst>
          </p:cNvPr>
          <p:cNvPicPr>
            <a:picLocks noChangeAspect="1"/>
          </p:cNvPicPr>
          <p:nvPr/>
        </p:nvPicPr>
        <p:blipFill>
          <a:blip r:embed="rId5">
            <a:duotone>
              <a:schemeClr val="accent1">
                <a:shade val="45000"/>
                <a:satMod val="135000"/>
              </a:schemeClr>
              <a:prstClr val="white"/>
            </a:duotone>
            <a:lum bright="-20000" contrast="40000"/>
          </a:blip>
          <a:stretch>
            <a:fillRect/>
          </a:stretch>
        </p:blipFill>
        <p:spPr>
          <a:xfrm>
            <a:off x="2325262" y="5474261"/>
            <a:ext cx="278831" cy="278832"/>
          </a:xfrm>
          <a:prstGeom prst="rect">
            <a:avLst/>
          </a:prstGeom>
        </p:spPr>
      </p:pic>
      <p:sp>
        <p:nvSpPr>
          <p:cNvPr id="495" name="TextBox 494">
            <a:extLst>
              <a:ext uri="{FF2B5EF4-FFF2-40B4-BE49-F238E27FC236}">
                <a16:creationId xmlns:a16="http://schemas.microsoft.com/office/drawing/2014/main" xmlns="" id="{67E20E41-CFBD-4BBC-AA38-DD065D766CE2}"/>
              </a:ext>
            </a:extLst>
          </p:cNvPr>
          <p:cNvSpPr txBox="1"/>
          <p:nvPr/>
        </p:nvSpPr>
        <p:spPr>
          <a:xfrm>
            <a:off x="11075191" y="3423232"/>
            <a:ext cx="79937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Policy</a:t>
            </a:r>
          </a:p>
        </p:txBody>
      </p:sp>
      <p:pic>
        <p:nvPicPr>
          <p:cNvPr id="496" name="Graphic 495">
            <a:extLst>
              <a:ext uri="{FF2B5EF4-FFF2-40B4-BE49-F238E27FC236}">
                <a16:creationId xmlns:a16="http://schemas.microsoft.com/office/drawing/2014/main" xmlns="" id="{BFFDE60D-8A06-46C2-B993-531122BB4A00}"/>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11120804" y="3445495"/>
            <a:ext cx="215794" cy="215794"/>
          </a:xfrm>
          <a:prstGeom prst="rect">
            <a:avLst/>
          </a:prstGeom>
        </p:spPr>
      </p:pic>
      <p:pic>
        <p:nvPicPr>
          <p:cNvPr id="497" name="Graphic 496">
            <a:extLst>
              <a:ext uri="{FF2B5EF4-FFF2-40B4-BE49-F238E27FC236}">
                <a16:creationId xmlns:a16="http://schemas.microsoft.com/office/drawing/2014/main" xmlns="" id="{C51B7A0C-4D26-46C3-946A-EA524055216F}"/>
              </a:ext>
            </a:extLst>
          </p:cNvPr>
          <p:cNvPicPr>
            <a:picLocks noChangeAspect="1"/>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xmlns="" r:embed="rId9"/>
              </a:ext>
            </a:extLst>
          </a:blip>
          <a:stretch>
            <a:fillRect/>
          </a:stretch>
        </p:blipFill>
        <p:spPr>
          <a:xfrm>
            <a:off x="4255652" y="5556403"/>
            <a:ext cx="215794" cy="215794"/>
          </a:xfrm>
          <a:prstGeom prst="rect">
            <a:avLst/>
          </a:prstGeom>
        </p:spPr>
      </p:pic>
      <p:pic>
        <p:nvPicPr>
          <p:cNvPr id="498" name="Picture 497">
            <a:extLst>
              <a:ext uri="{FF2B5EF4-FFF2-40B4-BE49-F238E27FC236}">
                <a16:creationId xmlns:a16="http://schemas.microsoft.com/office/drawing/2014/main" xmlns="" id="{83420073-F941-499B-93C6-9214D5C0AD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8775" y="4714535"/>
            <a:ext cx="207599" cy="231325"/>
          </a:xfrm>
          <a:prstGeom prst="rect">
            <a:avLst/>
          </a:prstGeom>
          <a:solidFill>
            <a:srgbClr val="0091DA"/>
          </a:solidFill>
          <a:ln w="444500" cap="sq">
            <a:noFill/>
            <a:miter lim="800000"/>
          </a:ln>
          <a:effectLst>
            <a:outerShdw blurRad="254000" dist="190500" dir="2700000" sy="90000" algn="bl" rotWithShape="0">
              <a:srgbClr val="000000">
                <a:alpha val="40000"/>
              </a:srgbClr>
            </a:outerShdw>
          </a:effectLst>
        </p:spPr>
      </p:pic>
      <p:sp>
        <p:nvSpPr>
          <p:cNvPr id="499" name="TextBox 498">
            <a:extLst>
              <a:ext uri="{FF2B5EF4-FFF2-40B4-BE49-F238E27FC236}">
                <a16:creationId xmlns:a16="http://schemas.microsoft.com/office/drawing/2014/main" xmlns="" id="{4B574A39-ECFB-474C-8C0F-7BE5B9EB716C}"/>
              </a:ext>
            </a:extLst>
          </p:cNvPr>
          <p:cNvSpPr txBox="1"/>
          <p:nvPr/>
        </p:nvSpPr>
        <p:spPr>
          <a:xfrm>
            <a:off x="11090479" y="3807921"/>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pic>
        <p:nvPicPr>
          <p:cNvPr id="500" name="Graphic 499">
            <a:extLst>
              <a:ext uri="{FF2B5EF4-FFF2-40B4-BE49-F238E27FC236}">
                <a16:creationId xmlns:a16="http://schemas.microsoft.com/office/drawing/2014/main" xmlns="" id="{A4BD56F0-121C-4A35-8D65-EB0C49F5D58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1145387" y="3838925"/>
            <a:ext cx="196825" cy="224943"/>
          </a:xfrm>
          <a:prstGeom prst="rect">
            <a:avLst/>
          </a:prstGeom>
        </p:spPr>
      </p:pic>
      <p:pic>
        <p:nvPicPr>
          <p:cNvPr id="501" name="Graphic 500">
            <a:extLst>
              <a:ext uri="{FF2B5EF4-FFF2-40B4-BE49-F238E27FC236}">
                <a16:creationId xmlns:a16="http://schemas.microsoft.com/office/drawing/2014/main" xmlns="" id="{3C57F09A-4CB1-4449-84AE-92714DCED758}"/>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0103612" y="3900222"/>
            <a:ext cx="196825" cy="224943"/>
          </a:xfrm>
          <a:prstGeom prst="rect">
            <a:avLst/>
          </a:prstGeom>
        </p:spPr>
      </p:pic>
      <p:pic>
        <p:nvPicPr>
          <p:cNvPr id="5" name="Graphic 4">
            <a:extLst>
              <a:ext uri="{FF2B5EF4-FFF2-40B4-BE49-F238E27FC236}">
                <a16:creationId xmlns:a16="http://schemas.microsoft.com/office/drawing/2014/main" xmlns="" id="{83E6E3E2-31AB-4493-B28D-3450968C15EB}"/>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11125995" y="4215806"/>
            <a:ext cx="221336" cy="221336"/>
          </a:xfrm>
          <a:prstGeom prst="rect">
            <a:avLst/>
          </a:prstGeom>
        </p:spPr>
      </p:pic>
      <p:sp>
        <p:nvSpPr>
          <p:cNvPr id="502" name="TextBox 501">
            <a:extLst>
              <a:ext uri="{FF2B5EF4-FFF2-40B4-BE49-F238E27FC236}">
                <a16:creationId xmlns:a16="http://schemas.microsoft.com/office/drawing/2014/main" xmlns="" id="{7E7740DE-4942-4737-9267-543E1C4B4839}"/>
              </a:ext>
            </a:extLst>
          </p:cNvPr>
          <p:cNvSpPr txBox="1"/>
          <p:nvPr/>
        </p:nvSpPr>
        <p:spPr>
          <a:xfrm>
            <a:off x="11087283" y="4155583"/>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Artifacts</a:t>
            </a:r>
          </a:p>
        </p:txBody>
      </p:sp>
      <p:pic>
        <p:nvPicPr>
          <p:cNvPr id="503" name="Graphic 502">
            <a:extLst>
              <a:ext uri="{FF2B5EF4-FFF2-40B4-BE49-F238E27FC236}">
                <a16:creationId xmlns:a16="http://schemas.microsoft.com/office/drawing/2014/main" xmlns="" id="{B111246C-1A94-4423-9C20-7E379D3BDB5A}"/>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3"/>
              </a:ext>
            </a:extLst>
          </a:blip>
          <a:stretch>
            <a:fillRect/>
          </a:stretch>
        </p:blipFill>
        <p:spPr>
          <a:xfrm>
            <a:off x="5765482" y="3939974"/>
            <a:ext cx="221336" cy="221336"/>
          </a:xfrm>
          <a:prstGeom prst="rect">
            <a:avLst/>
          </a:prstGeom>
        </p:spPr>
      </p:pic>
      <p:pic>
        <p:nvPicPr>
          <p:cNvPr id="7" name="Graphic 6">
            <a:extLst>
              <a:ext uri="{FF2B5EF4-FFF2-40B4-BE49-F238E27FC236}">
                <a16:creationId xmlns:a16="http://schemas.microsoft.com/office/drawing/2014/main" xmlns="" id="{7E115B65-7FF6-48BA-A150-8FD1C590193E}"/>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11115745" y="4559543"/>
            <a:ext cx="233363" cy="233363"/>
          </a:xfrm>
          <a:prstGeom prst="rect">
            <a:avLst/>
          </a:prstGeom>
        </p:spPr>
      </p:pic>
      <p:sp>
        <p:nvSpPr>
          <p:cNvPr id="504" name="TextBox 503">
            <a:extLst>
              <a:ext uri="{FF2B5EF4-FFF2-40B4-BE49-F238E27FC236}">
                <a16:creationId xmlns:a16="http://schemas.microsoft.com/office/drawing/2014/main" xmlns="" id="{387543FF-8301-4EA1-8CAE-D9ED26E09C83}"/>
              </a:ext>
            </a:extLst>
          </p:cNvPr>
          <p:cNvSpPr txBox="1"/>
          <p:nvPr/>
        </p:nvSpPr>
        <p:spPr>
          <a:xfrm>
            <a:off x="11090479" y="4521687"/>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Pipeline</a:t>
            </a:r>
          </a:p>
        </p:txBody>
      </p:sp>
      <p:pic>
        <p:nvPicPr>
          <p:cNvPr id="505" name="Graphic 504">
            <a:extLst>
              <a:ext uri="{FF2B5EF4-FFF2-40B4-BE49-F238E27FC236}">
                <a16:creationId xmlns:a16="http://schemas.microsoft.com/office/drawing/2014/main" xmlns="" id="{B4CF0A5A-1354-4C81-8C2B-BD97B0E30E4F}"/>
              </a:ext>
            </a:extLst>
          </p:cNvPr>
          <p:cNvPicPr>
            <a:picLocks noChangeAspect="1"/>
          </p:cNvPicPr>
          <p:nvPr/>
        </p:nvPicPr>
        <p:blipFill>
          <a:blip r:embed="rId14" cstate="print">
            <a:extLst>
              <a:ext uri="{28A0092B-C50C-407E-A947-70E740481C1C}">
                <a14:useLocalDpi xmlns:a14="http://schemas.microsoft.com/office/drawing/2010/main" val="0"/>
              </a:ext>
              <a:ext uri="{96DAC541-7B7A-43D3-8B79-37D633B846F1}">
                <asvg:svgBlip xmlns:asvg="http://schemas.microsoft.com/office/drawing/2016/SVG/main" xmlns="" r:embed="rId15"/>
              </a:ext>
            </a:extLst>
          </a:blip>
          <a:stretch>
            <a:fillRect/>
          </a:stretch>
        </p:blipFill>
        <p:spPr>
          <a:xfrm>
            <a:off x="4711643" y="3985899"/>
            <a:ext cx="233363" cy="233363"/>
          </a:xfrm>
          <a:prstGeom prst="rect">
            <a:avLst/>
          </a:prstGeom>
        </p:spPr>
      </p:pic>
      <p:pic>
        <p:nvPicPr>
          <p:cNvPr id="9" name="Graphic 8">
            <a:extLst>
              <a:ext uri="{FF2B5EF4-FFF2-40B4-BE49-F238E27FC236}">
                <a16:creationId xmlns:a16="http://schemas.microsoft.com/office/drawing/2014/main" xmlns="" id="{0CEAC0DA-D1CE-41BB-B485-04C0E9CA84E4}"/>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11112977" y="4888804"/>
            <a:ext cx="247249" cy="247249"/>
          </a:xfrm>
          <a:prstGeom prst="rect">
            <a:avLst/>
          </a:prstGeom>
        </p:spPr>
      </p:pic>
      <p:pic>
        <p:nvPicPr>
          <p:cNvPr id="507" name="Graphic 506">
            <a:extLst>
              <a:ext uri="{FF2B5EF4-FFF2-40B4-BE49-F238E27FC236}">
                <a16:creationId xmlns:a16="http://schemas.microsoft.com/office/drawing/2014/main" xmlns="" id="{EA660AA2-5232-4F8F-9B45-6CD5DDC37B7A}"/>
              </a:ext>
            </a:extLst>
          </p:cNvPr>
          <p:cNvPicPr>
            <a:picLocks noChangeAspect="1"/>
          </p:cNvPicPr>
          <p:nvPr/>
        </p:nvPicPr>
        <p:blipFill>
          <a:blip r:embed="rId16" cstate="print">
            <a:extLst>
              <a:ext uri="{28A0092B-C50C-407E-A947-70E740481C1C}">
                <a14:useLocalDpi xmlns:a14="http://schemas.microsoft.com/office/drawing/2010/main" val="0"/>
              </a:ext>
              <a:ext uri="{96DAC541-7B7A-43D3-8B79-37D633B846F1}">
                <asvg:svgBlip xmlns:asvg="http://schemas.microsoft.com/office/drawing/2016/SVG/main" xmlns="" r:embed="rId17"/>
              </a:ext>
            </a:extLst>
          </a:blip>
          <a:stretch>
            <a:fillRect/>
          </a:stretch>
        </p:blipFill>
        <p:spPr>
          <a:xfrm>
            <a:off x="3625710" y="3971443"/>
            <a:ext cx="247249" cy="247249"/>
          </a:xfrm>
          <a:prstGeom prst="rect">
            <a:avLst/>
          </a:prstGeom>
        </p:spPr>
      </p:pic>
      <p:pic>
        <p:nvPicPr>
          <p:cNvPr id="11" name="Graphic 10">
            <a:extLst>
              <a:ext uri="{FF2B5EF4-FFF2-40B4-BE49-F238E27FC236}">
                <a16:creationId xmlns:a16="http://schemas.microsoft.com/office/drawing/2014/main" xmlns="" id="{AFB36402-FB71-4733-9C5E-D4B76A38A6B6}"/>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1126024" y="5301587"/>
            <a:ext cx="220087" cy="220087"/>
          </a:xfrm>
          <a:prstGeom prst="rect">
            <a:avLst/>
          </a:prstGeom>
        </p:spPr>
      </p:pic>
      <p:sp>
        <p:nvSpPr>
          <p:cNvPr id="508" name="TextBox 507">
            <a:extLst>
              <a:ext uri="{FF2B5EF4-FFF2-40B4-BE49-F238E27FC236}">
                <a16:creationId xmlns:a16="http://schemas.microsoft.com/office/drawing/2014/main" xmlns="" id="{AC439934-27E3-43D2-9132-BB590AC3BDF8}"/>
              </a:ext>
            </a:extLst>
          </p:cNvPr>
          <p:cNvSpPr txBox="1"/>
          <p:nvPr/>
        </p:nvSpPr>
        <p:spPr>
          <a:xfrm>
            <a:off x="11083585" y="5256911"/>
            <a:ext cx="79180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Boards</a:t>
            </a:r>
          </a:p>
        </p:txBody>
      </p:sp>
      <p:pic>
        <p:nvPicPr>
          <p:cNvPr id="509" name="Graphic 508">
            <a:extLst>
              <a:ext uri="{FF2B5EF4-FFF2-40B4-BE49-F238E27FC236}">
                <a16:creationId xmlns:a16="http://schemas.microsoft.com/office/drawing/2014/main" xmlns="" id="{38988162-C8ED-425E-A432-8A3D662797A3}"/>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1345145" y="4033153"/>
            <a:ext cx="220087" cy="220087"/>
          </a:xfrm>
          <a:prstGeom prst="rect">
            <a:avLst/>
          </a:prstGeom>
        </p:spPr>
      </p:pic>
      <p:pic>
        <p:nvPicPr>
          <p:cNvPr id="510" name="Graphic 509">
            <a:extLst>
              <a:ext uri="{FF2B5EF4-FFF2-40B4-BE49-F238E27FC236}">
                <a16:creationId xmlns:a16="http://schemas.microsoft.com/office/drawing/2014/main" xmlns="" id="{D5EC76D1-725C-4435-A4B3-90A19FF62716}"/>
              </a:ext>
            </a:extLst>
          </p:cNvPr>
          <p:cNvPicPr>
            <a:picLocks noChangeAspect="1"/>
          </p:cNvPicPr>
          <p:nvPr/>
        </p:nvPicPr>
        <p:blipFill>
          <a:blip r:embed="rId18" cstate="print">
            <a:extLst>
              <a:ext uri="{28A0092B-C50C-407E-A947-70E740481C1C}">
                <a14:useLocalDpi xmlns:a14="http://schemas.microsoft.com/office/drawing/2010/main" val="0"/>
              </a:ext>
              <a:ext uri="{96DAC541-7B7A-43D3-8B79-37D633B846F1}">
                <asvg:svgBlip xmlns:asvg="http://schemas.microsoft.com/office/drawing/2016/SVG/main" xmlns="" r:embed="rId19"/>
              </a:ext>
            </a:extLst>
          </a:blip>
          <a:stretch>
            <a:fillRect/>
          </a:stretch>
        </p:blipFill>
        <p:spPr>
          <a:xfrm>
            <a:off x="6268510" y="3029779"/>
            <a:ext cx="220087" cy="220087"/>
          </a:xfrm>
          <a:prstGeom prst="rect">
            <a:avLst/>
          </a:prstGeom>
        </p:spPr>
      </p:pic>
    </p:spTree>
    <p:extLst>
      <p:ext uri="{BB962C8B-B14F-4D97-AF65-F5344CB8AC3E}">
        <p14:creationId xmlns:p14="http://schemas.microsoft.com/office/powerpoint/2010/main" val="2948538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FD5C9276-4F2D-4401-B6A2-70F6D0FF4202}"/>
              </a:ext>
            </a:extLst>
          </p:cNvPr>
          <p:cNvSpPr>
            <a:spLocks noGrp="1"/>
          </p:cNvSpPr>
          <p:nvPr>
            <p:ph type="title"/>
          </p:nvPr>
        </p:nvSpPr>
        <p:spPr/>
        <p:txBody>
          <a:bodyPr/>
          <a:lstStyle/>
          <a:p>
            <a:r>
              <a:rPr lang="en-US" dirty="0"/>
              <a:t>Cloud context and focus has changed</a:t>
            </a:r>
          </a:p>
        </p:txBody>
      </p:sp>
      <p:sp>
        <p:nvSpPr>
          <p:cNvPr id="123" name="Text Placeholder 122"/>
          <p:cNvSpPr>
            <a:spLocks noGrp="1"/>
          </p:cNvSpPr>
          <p:nvPr>
            <p:ph type="body" sz="quarter" idx="12"/>
          </p:nvPr>
        </p:nvSpPr>
        <p:spPr/>
        <p:txBody>
          <a:bodyPr>
            <a:normAutofit lnSpcReduction="10000"/>
          </a:bodyPr>
          <a:lstStyle/>
          <a:p>
            <a:r>
              <a:rPr lang="en-US" dirty="0" smtClean="0"/>
              <a:t>Security and cloud</a:t>
            </a:r>
            <a:endParaRPr lang="en-US" dirty="0"/>
          </a:p>
        </p:txBody>
      </p:sp>
      <p:sp>
        <p:nvSpPr>
          <p:cNvPr id="179" name="object 8"/>
          <p:cNvSpPr/>
          <p:nvPr/>
        </p:nvSpPr>
        <p:spPr>
          <a:xfrm>
            <a:off x="1021461" y="5304663"/>
            <a:ext cx="10527411" cy="873760"/>
          </a:xfrm>
          <a:custGeom>
            <a:avLst/>
            <a:gdLst/>
            <a:ahLst/>
            <a:cxnLst/>
            <a:rect l="l" t="t" r="r" b="b"/>
            <a:pathLst>
              <a:path w="10636250" h="873760">
                <a:moveTo>
                  <a:pt x="10553192" y="0"/>
                </a:moveTo>
                <a:lnTo>
                  <a:pt x="0" y="0"/>
                </a:lnTo>
                <a:lnTo>
                  <a:pt x="0" y="873252"/>
                </a:lnTo>
                <a:lnTo>
                  <a:pt x="10553192" y="873252"/>
                </a:lnTo>
                <a:lnTo>
                  <a:pt x="10635996" y="436626"/>
                </a:lnTo>
                <a:lnTo>
                  <a:pt x="10553192" y="0"/>
                </a:lnTo>
                <a:close/>
              </a:path>
            </a:pathLst>
          </a:custGeom>
          <a:solidFill>
            <a:srgbClr val="009A44"/>
          </a:solidFill>
        </p:spPr>
        <p:txBody>
          <a:bodyPr wrap="square" lIns="0" tIns="0" rIns="0" bIns="0" rtlCol="0"/>
          <a:lstStyle/>
          <a:p>
            <a:endParaRPr/>
          </a:p>
        </p:txBody>
      </p:sp>
      <p:grpSp>
        <p:nvGrpSpPr>
          <p:cNvPr id="6" name="Group 5"/>
          <p:cNvGrpSpPr/>
          <p:nvPr/>
        </p:nvGrpSpPr>
        <p:grpSpPr>
          <a:xfrm>
            <a:off x="5993066" y="1305681"/>
            <a:ext cx="5446717" cy="3916875"/>
            <a:chOff x="4448407" y="1308540"/>
            <a:chExt cx="6991377" cy="3916875"/>
          </a:xfrm>
        </p:grpSpPr>
        <p:sp>
          <p:nvSpPr>
            <p:cNvPr id="180" name="object 10"/>
            <p:cNvSpPr/>
            <p:nvPr/>
          </p:nvSpPr>
          <p:spPr>
            <a:xfrm>
              <a:off x="4964507" y="1314450"/>
              <a:ext cx="6475277" cy="3910965"/>
            </a:xfrm>
            <a:custGeom>
              <a:avLst/>
              <a:gdLst/>
              <a:ahLst/>
              <a:cxnLst/>
              <a:rect l="l" t="t" r="r" b="b"/>
              <a:pathLst>
                <a:path w="7322820" h="3910965">
                  <a:moveTo>
                    <a:pt x="0" y="0"/>
                  </a:moveTo>
                  <a:lnTo>
                    <a:pt x="7322820" y="0"/>
                  </a:lnTo>
                  <a:lnTo>
                    <a:pt x="7322820" y="3910584"/>
                  </a:lnTo>
                  <a:lnTo>
                    <a:pt x="0" y="3910584"/>
                  </a:lnTo>
                  <a:lnTo>
                    <a:pt x="0" y="0"/>
                  </a:lnTo>
                  <a:close/>
                </a:path>
              </a:pathLst>
            </a:custGeom>
            <a:solidFill>
              <a:srgbClr val="00338D"/>
            </a:solidFill>
          </p:spPr>
          <p:txBody>
            <a:bodyPr wrap="square" lIns="0" tIns="0" rIns="0" bIns="0" rtlCol="0"/>
            <a:lstStyle/>
            <a:p>
              <a:endParaRPr/>
            </a:p>
          </p:txBody>
        </p:sp>
        <p:sp>
          <p:nvSpPr>
            <p:cNvPr id="2" name="Right Triangle 1"/>
            <p:cNvSpPr/>
            <p:nvPr/>
          </p:nvSpPr>
          <p:spPr>
            <a:xfrm flipH="1">
              <a:off x="4448407" y="3121808"/>
              <a:ext cx="521921" cy="210312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sp>
          <p:nvSpPr>
            <p:cNvPr id="260" name="Right Triangle 259"/>
            <p:cNvSpPr/>
            <p:nvPr/>
          </p:nvSpPr>
          <p:spPr>
            <a:xfrm flipH="1" flipV="1">
              <a:off x="4495104" y="1308540"/>
              <a:ext cx="509428" cy="228600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smtClean="0">
                <a:solidFill>
                  <a:schemeClr val="bg1"/>
                </a:solidFill>
              </a:endParaRPr>
            </a:p>
          </p:txBody>
        </p:sp>
      </p:grpSp>
      <p:sp>
        <p:nvSpPr>
          <p:cNvPr id="182" name="object 12"/>
          <p:cNvSpPr/>
          <p:nvPr/>
        </p:nvSpPr>
        <p:spPr>
          <a:xfrm>
            <a:off x="1033757" y="1309525"/>
            <a:ext cx="5164233" cy="3907790"/>
          </a:xfrm>
          <a:custGeom>
            <a:avLst/>
            <a:gdLst/>
            <a:ahLst/>
            <a:cxnLst/>
            <a:rect l="l" t="t" r="r" b="b"/>
            <a:pathLst>
              <a:path w="3573779" h="3907790">
                <a:moveTo>
                  <a:pt x="3234918" y="0"/>
                </a:moveTo>
                <a:lnTo>
                  <a:pt x="0" y="0"/>
                </a:lnTo>
                <a:lnTo>
                  <a:pt x="0" y="3907536"/>
                </a:lnTo>
                <a:lnTo>
                  <a:pt x="3234918" y="3907536"/>
                </a:lnTo>
                <a:lnTo>
                  <a:pt x="3573779" y="1953768"/>
                </a:lnTo>
                <a:lnTo>
                  <a:pt x="3234918" y="0"/>
                </a:lnTo>
                <a:close/>
              </a:path>
            </a:pathLst>
          </a:custGeom>
          <a:solidFill>
            <a:srgbClr val="470A68"/>
          </a:solidFill>
        </p:spPr>
        <p:txBody>
          <a:bodyPr wrap="square" lIns="0" tIns="0" rIns="0" bIns="0" rtlCol="0"/>
          <a:lstStyle/>
          <a:p>
            <a:endParaRPr/>
          </a:p>
        </p:txBody>
      </p:sp>
      <p:sp>
        <p:nvSpPr>
          <p:cNvPr id="183" name="object 13"/>
          <p:cNvSpPr txBox="1"/>
          <p:nvPr/>
        </p:nvSpPr>
        <p:spPr>
          <a:xfrm>
            <a:off x="1201253" y="1392601"/>
            <a:ext cx="2173605" cy="299720"/>
          </a:xfrm>
          <a:prstGeom prst="rect">
            <a:avLst/>
          </a:prstGeom>
        </p:spPr>
        <p:txBody>
          <a:bodyPr vert="horz" wrap="square" lIns="0" tIns="12700" rIns="0" bIns="0" rtlCol="0">
            <a:spAutoFit/>
          </a:bodyPr>
          <a:lstStyle/>
          <a:p>
            <a:pPr marL="12700">
              <a:lnSpc>
                <a:spcPct val="100000"/>
              </a:lnSpc>
              <a:spcBef>
                <a:spcPts val="100"/>
              </a:spcBef>
            </a:pPr>
            <a:r>
              <a:rPr sz="1800" b="1" spc="-5" dirty="0">
                <a:solidFill>
                  <a:srgbClr val="FFFFFF"/>
                </a:solidFill>
                <a:latin typeface="Arial"/>
                <a:cs typeface="Arial"/>
              </a:rPr>
              <a:t>Today’s</a:t>
            </a:r>
            <a:r>
              <a:rPr sz="1800" b="1" spc="-45" dirty="0">
                <a:solidFill>
                  <a:srgbClr val="FFFFFF"/>
                </a:solidFill>
                <a:latin typeface="Arial"/>
                <a:cs typeface="Arial"/>
              </a:rPr>
              <a:t> </a:t>
            </a:r>
            <a:r>
              <a:rPr sz="1800" b="1" spc="-5" dirty="0">
                <a:solidFill>
                  <a:srgbClr val="FFFFFF"/>
                </a:solidFill>
                <a:latin typeface="Arial"/>
                <a:cs typeface="Arial"/>
              </a:rPr>
              <a:t>technology</a:t>
            </a:r>
            <a:endParaRPr sz="1800" dirty="0">
              <a:latin typeface="Arial"/>
              <a:cs typeface="Arial"/>
            </a:endParaRPr>
          </a:p>
        </p:txBody>
      </p:sp>
      <p:sp>
        <p:nvSpPr>
          <p:cNvPr id="185" name="object 14"/>
          <p:cNvSpPr txBox="1"/>
          <p:nvPr/>
        </p:nvSpPr>
        <p:spPr>
          <a:xfrm>
            <a:off x="6315002" y="1406210"/>
            <a:ext cx="3107636" cy="289823"/>
          </a:xfrm>
          <a:prstGeom prst="rect">
            <a:avLst/>
          </a:prstGeom>
        </p:spPr>
        <p:txBody>
          <a:bodyPr vert="horz" wrap="square" lIns="0" tIns="12700" rIns="0" bIns="0" rtlCol="0">
            <a:spAutoFit/>
          </a:bodyPr>
          <a:lstStyle/>
          <a:p>
            <a:pPr marL="12700">
              <a:lnSpc>
                <a:spcPct val="100000"/>
              </a:lnSpc>
              <a:spcBef>
                <a:spcPts val="100"/>
              </a:spcBef>
            </a:pPr>
            <a:r>
              <a:rPr lang="en-US" b="1" spc="-5" dirty="0" smtClean="0">
                <a:solidFill>
                  <a:srgbClr val="FFFFFF"/>
                </a:solidFill>
                <a:latin typeface="Arial"/>
                <a:cs typeface="Arial"/>
              </a:rPr>
              <a:t>New World</a:t>
            </a:r>
            <a:endParaRPr sz="1800" dirty="0">
              <a:latin typeface="Arial"/>
              <a:cs typeface="Arial"/>
            </a:endParaRPr>
          </a:p>
        </p:txBody>
      </p:sp>
      <p:sp>
        <p:nvSpPr>
          <p:cNvPr id="213" name="object 39"/>
          <p:cNvSpPr txBox="1"/>
          <p:nvPr/>
        </p:nvSpPr>
        <p:spPr>
          <a:xfrm>
            <a:off x="2022195" y="5612291"/>
            <a:ext cx="457200" cy="208279"/>
          </a:xfrm>
          <a:prstGeom prst="rect">
            <a:avLst/>
          </a:prstGeom>
        </p:spPr>
        <p:txBody>
          <a:bodyPr vert="horz" wrap="square" lIns="0" tIns="12700" rIns="0" bIns="0" rtlCol="0">
            <a:spAutoFit/>
          </a:bodyPr>
          <a:lstStyle/>
          <a:p>
            <a:pPr marL="12700">
              <a:lnSpc>
                <a:spcPct val="100000"/>
              </a:lnSpc>
              <a:spcBef>
                <a:spcPts val="100"/>
              </a:spcBef>
            </a:pPr>
            <a:r>
              <a:rPr sz="1200" b="1" spc="-10" dirty="0">
                <a:solidFill>
                  <a:srgbClr val="FFFFFF"/>
                </a:solidFill>
                <a:latin typeface="Arial"/>
                <a:cs typeface="Arial"/>
              </a:rPr>
              <a:t>C</a:t>
            </a:r>
            <a:r>
              <a:rPr sz="1200" b="1" dirty="0">
                <a:solidFill>
                  <a:srgbClr val="FFFFFF"/>
                </a:solidFill>
                <a:latin typeface="Arial"/>
                <a:cs typeface="Arial"/>
              </a:rPr>
              <a:t>l</a:t>
            </a:r>
            <a:r>
              <a:rPr sz="1200" b="1" spc="-5" dirty="0">
                <a:solidFill>
                  <a:srgbClr val="FFFFFF"/>
                </a:solidFill>
                <a:latin typeface="Arial"/>
                <a:cs typeface="Arial"/>
              </a:rPr>
              <a:t>oud</a:t>
            </a:r>
            <a:endParaRPr sz="1200">
              <a:latin typeface="Arial"/>
              <a:cs typeface="Arial"/>
            </a:endParaRPr>
          </a:p>
        </p:txBody>
      </p:sp>
      <p:sp>
        <p:nvSpPr>
          <p:cNvPr id="214" name="object 40"/>
          <p:cNvSpPr txBox="1"/>
          <p:nvPr/>
        </p:nvSpPr>
        <p:spPr>
          <a:xfrm>
            <a:off x="2955463" y="5320116"/>
            <a:ext cx="7632700" cy="608965"/>
          </a:xfrm>
          <a:prstGeom prst="rect">
            <a:avLst/>
          </a:prstGeom>
        </p:spPr>
        <p:txBody>
          <a:bodyPr vert="horz" wrap="square" lIns="0" tIns="26034" rIns="0" bIns="0" rtlCol="0">
            <a:spAutoFit/>
          </a:bodyPr>
          <a:lstStyle/>
          <a:p>
            <a:pPr marL="12700">
              <a:lnSpc>
                <a:spcPct val="100000"/>
              </a:lnSpc>
              <a:spcBef>
                <a:spcPts val="204"/>
              </a:spcBef>
            </a:pPr>
            <a:r>
              <a:rPr sz="1200" b="1" spc="-5" dirty="0">
                <a:solidFill>
                  <a:srgbClr val="FFFFFF"/>
                </a:solidFill>
                <a:latin typeface="Arial"/>
                <a:cs typeface="Arial"/>
              </a:rPr>
              <a:t>Cloud </a:t>
            </a:r>
            <a:r>
              <a:rPr sz="1200" b="1" dirty="0">
                <a:solidFill>
                  <a:srgbClr val="FFFFFF"/>
                </a:solidFill>
                <a:latin typeface="Arial"/>
                <a:cs typeface="Arial"/>
              </a:rPr>
              <a:t>is </a:t>
            </a:r>
            <a:r>
              <a:rPr sz="1200" b="1" spc="-5" dirty="0">
                <a:solidFill>
                  <a:srgbClr val="FFFFFF"/>
                </a:solidFill>
                <a:latin typeface="Arial"/>
                <a:cs typeface="Arial"/>
              </a:rPr>
              <a:t>a foundational digital enabler of business outcomes </a:t>
            </a:r>
            <a:r>
              <a:rPr sz="1200" b="1" spc="5" dirty="0">
                <a:solidFill>
                  <a:srgbClr val="FFFFFF"/>
                </a:solidFill>
                <a:latin typeface="Arial"/>
                <a:cs typeface="Arial"/>
              </a:rPr>
              <a:t>with </a:t>
            </a:r>
            <a:r>
              <a:rPr sz="1200" b="1" spc="-5" dirty="0">
                <a:solidFill>
                  <a:srgbClr val="FFFFFF"/>
                </a:solidFill>
                <a:latin typeface="Arial"/>
                <a:cs typeface="Arial"/>
              </a:rPr>
              <a:t>the agility to </a:t>
            </a:r>
            <a:r>
              <a:rPr sz="1200" b="1" spc="-10" dirty="0">
                <a:solidFill>
                  <a:srgbClr val="FFFFFF"/>
                </a:solidFill>
                <a:latin typeface="Arial"/>
                <a:cs typeface="Arial"/>
              </a:rPr>
              <a:t>evolve </a:t>
            </a:r>
            <a:r>
              <a:rPr sz="1200" b="1" spc="5" dirty="0">
                <a:solidFill>
                  <a:srgbClr val="FFFFFF"/>
                </a:solidFill>
                <a:latin typeface="Arial"/>
                <a:cs typeface="Arial"/>
              </a:rPr>
              <a:t>with </a:t>
            </a:r>
            <a:r>
              <a:rPr sz="1200" b="1" spc="-5" dirty="0">
                <a:solidFill>
                  <a:srgbClr val="FFFFFF"/>
                </a:solidFill>
                <a:latin typeface="Arial"/>
                <a:cs typeface="Arial"/>
              </a:rPr>
              <a:t>the</a:t>
            </a:r>
            <a:r>
              <a:rPr sz="1200" b="1" spc="220" dirty="0">
                <a:solidFill>
                  <a:srgbClr val="FFFFFF"/>
                </a:solidFill>
                <a:latin typeface="Arial"/>
                <a:cs typeface="Arial"/>
              </a:rPr>
              <a:t> </a:t>
            </a:r>
            <a:r>
              <a:rPr sz="1200" b="1" spc="-5" dirty="0">
                <a:solidFill>
                  <a:srgbClr val="FFFFFF"/>
                </a:solidFill>
                <a:latin typeface="Arial"/>
                <a:cs typeface="Arial"/>
              </a:rPr>
              <a:t>business:</a:t>
            </a:r>
            <a:endParaRPr sz="1200" dirty="0">
              <a:latin typeface="Arial"/>
              <a:cs typeface="Arial"/>
            </a:endParaRPr>
          </a:p>
          <a:p>
            <a:pPr marL="214629" indent="-172085">
              <a:lnSpc>
                <a:spcPct val="100000"/>
              </a:lnSpc>
              <a:spcBef>
                <a:spcPts val="105"/>
              </a:spcBef>
              <a:buChar char="—"/>
              <a:tabLst>
                <a:tab pos="215265" algn="l"/>
              </a:tabLst>
            </a:pPr>
            <a:r>
              <a:rPr sz="1100" dirty="0">
                <a:solidFill>
                  <a:srgbClr val="FFFFFF"/>
                </a:solidFill>
                <a:latin typeface="Arial"/>
                <a:cs typeface="Arial"/>
              </a:rPr>
              <a:t>Idea to </a:t>
            </a:r>
            <a:r>
              <a:rPr sz="1100" spc="-5" dirty="0">
                <a:solidFill>
                  <a:srgbClr val="FFFFFF"/>
                </a:solidFill>
                <a:latin typeface="Arial"/>
                <a:cs typeface="Arial"/>
              </a:rPr>
              <a:t>production at speed </a:t>
            </a:r>
            <a:r>
              <a:rPr sz="1100" dirty="0">
                <a:solidFill>
                  <a:srgbClr val="FFFFFF"/>
                </a:solidFill>
                <a:latin typeface="Arial"/>
                <a:cs typeface="Arial"/>
              </a:rPr>
              <a:t>&amp;</a:t>
            </a:r>
            <a:r>
              <a:rPr sz="1100" spc="-75" dirty="0">
                <a:solidFill>
                  <a:srgbClr val="FFFFFF"/>
                </a:solidFill>
                <a:latin typeface="Arial"/>
                <a:cs typeface="Arial"/>
              </a:rPr>
              <a:t> </a:t>
            </a:r>
            <a:r>
              <a:rPr sz="1100" spc="-5" dirty="0">
                <a:solidFill>
                  <a:srgbClr val="FFFFFF"/>
                </a:solidFill>
                <a:latin typeface="Arial"/>
                <a:cs typeface="Arial"/>
              </a:rPr>
              <a:t>scale</a:t>
            </a:r>
            <a:endParaRPr sz="1100" dirty="0">
              <a:latin typeface="Arial"/>
              <a:cs typeface="Arial"/>
            </a:endParaRPr>
          </a:p>
          <a:p>
            <a:pPr marL="214629" indent="-172085">
              <a:lnSpc>
                <a:spcPct val="100000"/>
              </a:lnSpc>
              <a:spcBef>
                <a:spcPts val="300"/>
              </a:spcBef>
              <a:buChar char="—"/>
              <a:tabLst>
                <a:tab pos="215265" algn="l"/>
              </a:tabLst>
            </a:pPr>
            <a:r>
              <a:rPr sz="1100" spc="-5" dirty="0">
                <a:solidFill>
                  <a:srgbClr val="FFFFFF"/>
                </a:solidFill>
                <a:latin typeface="Arial"/>
                <a:cs typeface="Arial"/>
              </a:rPr>
              <a:t>Everything as </a:t>
            </a:r>
            <a:r>
              <a:rPr sz="1100" dirty="0">
                <a:solidFill>
                  <a:srgbClr val="FFFFFF"/>
                </a:solidFill>
                <a:latin typeface="Arial"/>
                <a:cs typeface="Arial"/>
              </a:rPr>
              <a:t>a</a:t>
            </a:r>
            <a:r>
              <a:rPr sz="1100" spc="-15" dirty="0">
                <a:solidFill>
                  <a:srgbClr val="FFFFFF"/>
                </a:solidFill>
                <a:latin typeface="Arial"/>
                <a:cs typeface="Arial"/>
              </a:rPr>
              <a:t> </a:t>
            </a:r>
            <a:r>
              <a:rPr sz="1100" spc="-5" dirty="0">
                <a:solidFill>
                  <a:srgbClr val="FFFFFF"/>
                </a:solidFill>
                <a:latin typeface="Arial"/>
                <a:cs typeface="Arial"/>
              </a:rPr>
              <a:t>service</a:t>
            </a:r>
            <a:endParaRPr sz="1100" dirty="0">
              <a:latin typeface="Arial"/>
              <a:cs typeface="Arial"/>
            </a:endParaRPr>
          </a:p>
        </p:txBody>
      </p:sp>
      <p:sp>
        <p:nvSpPr>
          <p:cNvPr id="215" name="object 41"/>
          <p:cNvSpPr txBox="1"/>
          <p:nvPr/>
        </p:nvSpPr>
        <p:spPr>
          <a:xfrm>
            <a:off x="2985466" y="5940733"/>
            <a:ext cx="1170305" cy="193675"/>
          </a:xfrm>
          <a:prstGeom prst="rect">
            <a:avLst/>
          </a:prstGeom>
        </p:spPr>
        <p:txBody>
          <a:bodyPr vert="horz" wrap="square" lIns="0" tIns="12700" rIns="0" bIns="0" rtlCol="0">
            <a:spAutoFit/>
          </a:bodyPr>
          <a:lstStyle/>
          <a:p>
            <a:pPr marL="12700">
              <a:lnSpc>
                <a:spcPct val="100000"/>
              </a:lnSpc>
              <a:spcBef>
                <a:spcPts val="100"/>
              </a:spcBef>
            </a:pPr>
            <a:r>
              <a:rPr sz="1100" dirty="0">
                <a:solidFill>
                  <a:srgbClr val="FFFFFF"/>
                </a:solidFill>
                <a:latin typeface="Arial"/>
                <a:cs typeface="Arial"/>
              </a:rPr>
              <a:t>— </a:t>
            </a:r>
            <a:r>
              <a:rPr sz="1100" spc="-5" dirty="0">
                <a:solidFill>
                  <a:srgbClr val="FFFFFF"/>
                </a:solidFill>
                <a:latin typeface="Arial"/>
                <a:cs typeface="Arial"/>
              </a:rPr>
              <a:t>Built-in</a:t>
            </a:r>
            <a:r>
              <a:rPr sz="1100" spc="-95" dirty="0">
                <a:solidFill>
                  <a:srgbClr val="FFFFFF"/>
                </a:solidFill>
                <a:latin typeface="Arial"/>
                <a:cs typeface="Arial"/>
              </a:rPr>
              <a:t> </a:t>
            </a:r>
            <a:r>
              <a:rPr sz="1100" spc="-5" dirty="0">
                <a:solidFill>
                  <a:srgbClr val="FFFFFF"/>
                </a:solidFill>
                <a:latin typeface="Arial"/>
                <a:cs typeface="Arial"/>
              </a:rPr>
              <a:t>Security</a:t>
            </a:r>
            <a:endParaRPr sz="1100">
              <a:latin typeface="Arial"/>
              <a:cs typeface="Arial"/>
            </a:endParaRPr>
          </a:p>
        </p:txBody>
      </p:sp>
      <p:sp>
        <p:nvSpPr>
          <p:cNvPr id="239" name="object 65"/>
          <p:cNvSpPr/>
          <p:nvPr/>
        </p:nvSpPr>
        <p:spPr>
          <a:xfrm>
            <a:off x="1506190" y="5550122"/>
            <a:ext cx="297180" cy="340360"/>
          </a:xfrm>
          <a:custGeom>
            <a:avLst/>
            <a:gdLst/>
            <a:ahLst/>
            <a:cxnLst/>
            <a:rect l="l" t="t" r="r" b="b"/>
            <a:pathLst>
              <a:path w="297180" h="340360">
                <a:moveTo>
                  <a:pt x="172961" y="314617"/>
                </a:moveTo>
                <a:lnTo>
                  <a:pt x="131457" y="314617"/>
                </a:lnTo>
                <a:lnTo>
                  <a:pt x="153022" y="339750"/>
                </a:lnTo>
                <a:lnTo>
                  <a:pt x="172961" y="314617"/>
                </a:lnTo>
                <a:close/>
              </a:path>
              <a:path w="297180" h="340360">
                <a:moveTo>
                  <a:pt x="157492" y="169468"/>
                </a:moveTo>
                <a:lnTo>
                  <a:pt x="146913" y="169468"/>
                </a:lnTo>
                <a:lnTo>
                  <a:pt x="146913" y="314617"/>
                </a:lnTo>
                <a:lnTo>
                  <a:pt x="157492" y="314617"/>
                </a:lnTo>
                <a:lnTo>
                  <a:pt x="157492" y="169468"/>
                </a:lnTo>
                <a:close/>
              </a:path>
              <a:path w="297180" h="340360">
                <a:moveTo>
                  <a:pt x="31343" y="230695"/>
                </a:moveTo>
                <a:lnTo>
                  <a:pt x="6108" y="252590"/>
                </a:lnTo>
                <a:lnTo>
                  <a:pt x="31343" y="272046"/>
                </a:lnTo>
                <a:lnTo>
                  <a:pt x="31343" y="256641"/>
                </a:lnTo>
                <a:lnTo>
                  <a:pt x="131038" y="256641"/>
                </a:lnTo>
                <a:lnTo>
                  <a:pt x="131038" y="246100"/>
                </a:lnTo>
                <a:lnTo>
                  <a:pt x="31343" y="246100"/>
                </a:lnTo>
                <a:lnTo>
                  <a:pt x="31343" y="230695"/>
                </a:lnTo>
                <a:close/>
              </a:path>
              <a:path w="297180" h="340360">
                <a:moveTo>
                  <a:pt x="184759" y="169468"/>
                </a:moveTo>
                <a:lnTo>
                  <a:pt x="174586" y="169468"/>
                </a:lnTo>
                <a:lnTo>
                  <a:pt x="174586" y="256641"/>
                </a:lnTo>
                <a:lnTo>
                  <a:pt x="257200" y="256641"/>
                </a:lnTo>
                <a:lnTo>
                  <a:pt x="257200" y="272046"/>
                </a:lnTo>
                <a:lnTo>
                  <a:pt x="282435" y="250558"/>
                </a:lnTo>
                <a:lnTo>
                  <a:pt x="276771" y="246100"/>
                </a:lnTo>
                <a:lnTo>
                  <a:pt x="184759" y="246100"/>
                </a:lnTo>
                <a:lnTo>
                  <a:pt x="184759" y="169468"/>
                </a:lnTo>
                <a:close/>
              </a:path>
              <a:path w="297180" h="340360">
                <a:moveTo>
                  <a:pt x="131038" y="169468"/>
                </a:moveTo>
                <a:lnTo>
                  <a:pt x="120865" y="169468"/>
                </a:lnTo>
                <a:lnTo>
                  <a:pt x="120865" y="246100"/>
                </a:lnTo>
                <a:lnTo>
                  <a:pt x="131038" y="246100"/>
                </a:lnTo>
                <a:lnTo>
                  <a:pt x="131038" y="169468"/>
                </a:lnTo>
                <a:close/>
              </a:path>
              <a:path w="297180" h="340360">
                <a:moveTo>
                  <a:pt x="257200" y="230695"/>
                </a:moveTo>
                <a:lnTo>
                  <a:pt x="257200" y="246100"/>
                </a:lnTo>
                <a:lnTo>
                  <a:pt x="276771" y="246100"/>
                </a:lnTo>
                <a:lnTo>
                  <a:pt x="257200" y="230695"/>
                </a:lnTo>
                <a:close/>
              </a:path>
              <a:path w="297180" h="340360">
                <a:moveTo>
                  <a:pt x="213245" y="169468"/>
                </a:moveTo>
                <a:lnTo>
                  <a:pt x="203479" y="169468"/>
                </a:lnTo>
                <a:lnTo>
                  <a:pt x="203479" y="208800"/>
                </a:lnTo>
                <a:lnTo>
                  <a:pt x="235229" y="208800"/>
                </a:lnTo>
                <a:lnTo>
                  <a:pt x="235229" y="224205"/>
                </a:lnTo>
                <a:lnTo>
                  <a:pt x="260451" y="202717"/>
                </a:lnTo>
                <a:lnTo>
                  <a:pt x="255307" y="198666"/>
                </a:lnTo>
                <a:lnTo>
                  <a:pt x="213245" y="198666"/>
                </a:lnTo>
                <a:lnTo>
                  <a:pt x="213245" y="169468"/>
                </a:lnTo>
                <a:close/>
              </a:path>
              <a:path w="297180" h="340360">
                <a:moveTo>
                  <a:pt x="71221" y="182041"/>
                </a:moveTo>
                <a:lnTo>
                  <a:pt x="45986" y="203936"/>
                </a:lnTo>
                <a:lnTo>
                  <a:pt x="71221" y="223393"/>
                </a:lnTo>
                <a:lnTo>
                  <a:pt x="71221" y="207987"/>
                </a:lnTo>
                <a:lnTo>
                  <a:pt x="103377" y="207987"/>
                </a:lnTo>
                <a:lnTo>
                  <a:pt x="103377" y="197446"/>
                </a:lnTo>
                <a:lnTo>
                  <a:pt x="71221" y="197446"/>
                </a:lnTo>
                <a:lnTo>
                  <a:pt x="71221" y="182041"/>
                </a:lnTo>
                <a:close/>
              </a:path>
              <a:path w="297180" h="340360">
                <a:moveTo>
                  <a:pt x="235229" y="182854"/>
                </a:moveTo>
                <a:lnTo>
                  <a:pt x="235229" y="198666"/>
                </a:lnTo>
                <a:lnTo>
                  <a:pt x="255307" y="198666"/>
                </a:lnTo>
                <a:lnTo>
                  <a:pt x="235229" y="182854"/>
                </a:lnTo>
                <a:close/>
              </a:path>
              <a:path w="297180" h="340360">
                <a:moveTo>
                  <a:pt x="103377" y="169468"/>
                </a:moveTo>
                <a:lnTo>
                  <a:pt x="93192" y="169468"/>
                </a:lnTo>
                <a:lnTo>
                  <a:pt x="93192" y="197446"/>
                </a:lnTo>
                <a:lnTo>
                  <a:pt x="103377" y="197446"/>
                </a:lnTo>
                <a:lnTo>
                  <a:pt x="103377" y="169468"/>
                </a:lnTo>
                <a:close/>
              </a:path>
              <a:path w="297180" h="340360">
                <a:moveTo>
                  <a:pt x="56984" y="60007"/>
                </a:moveTo>
                <a:lnTo>
                  <a:pt x="54940" y="60007"/>
                </a:lnTo>
                <a:lnTo>
                  <a:pt x="33539" y="63882"/>
                </a:lnTo>
                <a:lnTo>
                  <a:pt x="16487" y="76122"/>
                </a:lnTo>
                <a:lnTo>
                  <a:pt x="4926" y="93988"/>
                </a:lnTo>
                <a:lnTo>
                  <a:pt x="0" y="114744"/>
                </a:lnTo>
                <a:lnTo>
                  <a:pt x="3359" y="135031"/>
                </a:lnTo>
                <a:lnTo>
                  <a:pt x="14349" y="151480"/>
                </a:lnTo>
                <a:lnTo>
                  <a:pt x="30680" y="163141"/>
                </a:lnTo>
                <a:lnTo>
                  <a:pt x="50063" y="169062"/>
                </a:lnTo>
                <a:lnTo>
                  <a:pt x="50063" y="169468"/>
                </a:lnTo>
                <a:lnTo>
                  <a:pt x="252729" y="169468"/>
                </a:lnTo>
                <a:lnTo>
                  <a:pt x="252729" y="168668"/>
                </a:lnTo>
                <a:lnTo>
                  <a:pt x="270071" y="162062"/>
                </a:lnTo>
                <a:lnTo>
                  <a:pt x="283752" y="149607"/>
                </a:lnTo>
                <a:lnTo>
                  <a:pt x="293010" y="133201"/>
                </a:lnTo>
                <a:lnTo>
                  <a:pt x="297078" y="114744"/>
                </a:lnTo>
                <a:lnTo>
                  <a:pt x="292158" y="93245"/>
                </a:lnTo>
                <a:lnTo>
                  <a:pt x="280600" y="76274"/>
                </a:lnTo>
                <a:lnTo>
                  <a:pt x="263545" y="64854"/>
                </a:lnTo>
                <a:lnTo>
                  <a:pt x="243933" y="60413"/>
                </a:lnTo>
                <a:lnTo>
                  <a:pt x="58610" y="60413"/>
                </a:lnTo>
                <a:lnTo>
                  <a:pt x="56984" y="60007"/>
                </a:lnTo>
                <a:close/>
              </a:path>
              <a:path w="297180" h="340360">
                <a:moveTo>
                  <a:pt x="110693" y="0"/>
                </a:moveTo>
                <a:lnTo>
                  <a:pt x="90956" y="3528"/>
                </a:lnTo>
                <a:lnTo>
                  <a:pt x="75188" y="14851"/>
                </a:lnTo>
                <a:lnTo>
                  <a:pt x="64457" y="31419"/>
                </a:lnTo>
                <a:lnTo>
                  <a:pt x="59829" y="50685"/>
                </a:lnTo>
                <a:lnTo>
                  <a:pt x="59829" y="57162"/>
                </a:lnTo>
                <a:lnTo>
                  <a:pt x="60642" y="60413"/>
                </a:lnTo>
                <a:lnTo>
                  <a:pt x="243933" y="60413"/>
                </a:lnTo>
                <a:lnTo>
                  <a:pt x="242138" y="60007"/>
                </a:lnTo>
                <a:lnTo>
                  <a:pt x="240512" y="60007"/>
                </a:lnTo>
                <a:lnTo>
                  <a:pt x="240918" y="56756"/>
                </a:lnTo>
                <a:lnTo>
                  <a:pt x="241325" y="53924"/>
                </a:lnTo>
                <a:lnTo>
                  <a:pt x="241731" y="50685"/>
                </a:lnTo>
                <a:lnTo>
                  <a:pt x="237161" y="30848"/>
                </a:lnTo>
                <a:lnTo>
                  <a:pt x="229990" y="20269"/>
                </a:lnTo>
                <a:lnTo>
                  <a:pt x="150583" y="20269"/>
                </a:lnTo>
                <a:lnTo>
                  <a:pt x="142977" y="12260"/>
                </a:lnTo>
                <a:lnTo>
                  <a:pt x="133691" y="6034"/>
                </a:lnTo>
                <a:lnTo>
                  <a:pt x="122878" y="1857"/>
                </a:lnTo>
                <a:lnTo>
                  <a:pt x="110693" y="0"/>
                </a:lnTo>
                <a:close/>
              </a:path>
              <a:path w="297180" h="340360">
                <a:moveTo>
                  <a:pt x="190868" y="0"/>
                </a:moveTo>
                <a:lnTo>
                  <a:pt x="178678" y="1057"/>
                </a:lnTo>
                <a:lnTo>
                  <a:pt x="167825" y="5119"/>
                </a:lnTo>
                <a:lnTo>
                  <a:pt x="158423" y="11688"/>
                </a:lnTo>
                <a:lnTo>
                  <a:pt x="150583" y="20269"/>
                </a:lnTo>
                <a:lnTo>
                  <a:pt x="229990" y="20269"/>
                </a:lnTo>
                <a:lnTo>
                  <a:pt x="226525" y="15155"/>
                </a:lnTo>
                <a:lnTo>
                  <a:pt x="210776" y="4556"/>
                </a:lnTo>
                <a:lnTo>
                  <a:pt x="190868" y="0"/>
                </a:lnTo>
                <a:close/>
              </a:path>
            </a:pathLst>
          </a:custGeom>
          <a:solidFill>
            <a:srgbClr val="FFFFFF"/>
          </a:solidFill>
        </p:spPr>
        <p:txBody>
          <a:bodyPr wrap="square" lIns="0" tIns="0" rIns="0" bIns="0" rtlCol="0"/>
          <a:lstStyle/>
          <a:p>
            <a:endParaRPr/>
          </a:p>
        </p:txBody>
      </p:sp>
      <p:sp>
        <p:nvSpPr>
          <p:cNvPr id="261" name="Text Placeholder 489">
            <a:extLst>
              <a:ext uri="{FF2B5EF4-FFF2-40B4-BE49-F238E27FC236}">
                <a16:creationId xmlns:a16="http://schemas.microsoft.com/office/drawing/2014/main" xmlns="" id="{B5EB19F7-2A5B-4E43-B859-25E22F214038}"/>
              </a:ext>
            </a:extLst>
          </p:cNvPr>
          <p:cNvSpPr txBox="1">
            <a:spLocks/>
          </p:cNvSpPr>
          <p:nvPr/>
        </p:nvSpPr>
        <p:spPr>
          <a:xfrm>
            <a:off x="1021460" y="872810"/>
            <a:ext cx="10418323" cy="365760"/>
          </a:xfrm>
          <a:prstGeom prst="rect">
            <a:avLst/>
          </a:prstGeom>
          <a:solidFill>
            <a:srgbClr val="005EB8"/>
          </a:solidFill>
          <a:ln w="6350">
            <a:solidFill>
              <a:srgbClr val="005EB8"/>
            </a:solid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a:solidFill>
                  <a:schemeClr val="bg1"/>
                </a:solidFill>
              </a:rPr>
              <a:t>Cloud is fundamentally changing all aspects of the digital business ecosystem. The role and requirements of security are changing as organizations learn from their cloud journey. </a:t>
            </a:r>
          </a:p>
        </p:txBody>
      </p:sp>
      <p:sp>
        <p:nvSpPr>
          <p:cNvPr id="19" name="object 15"/>
          <p:cNvSpPr txBox="1"/>
          <p:nvPr/>
        </p:nvSpPr>
        <p:spPr>
          <a:xfrm>
            <a:off x="1210870" y="1739690"/>
            <a:ext cx="1645920" cy="671979"/>
          </a:xfrm>
          <a:prstGeom prst="rect">
            <a:avLst/>
          </a:prstGeom>
        </p:spPr>
        <p:txBody>
          <a:bodyPr vert="horz" wrap="square" lIns="0" tIns="12700" rIns="0" bIns="0" rtlCol="0">
            <a:spAutoFit/>
          </a:bodyPr>
          <a:lstStyle/>
          <a:p>
            <a:pPr marL="284163">
              <a:lnSpc>
                <a:spcPct val="100000"/>
              </a:lnSpc>
              <a:spcBef>
                <a:spcPts val="100"/>
              </a:spcBef>
            </a:pPr>
            <a:r>
              <a:rPr lang="en-US" sz="1200" b="1" spc="-5" dirty="0" smtClean="0">
                <a:solidFill>
                  <a:srgbClr val="FFFFFF"/>
                </a:solidFill>
                <a:latin typeface="Arial"/>
                <a:cs typeface="Arial"/>
              </a:rPr>
              <a:t>Single Platform</a:t>
            </a:r>
          </a:p>
          <a:p>
            <a:pPr marL="284163">
              <a:lnSpc>
                <a:spcPct val="100000"/>
              </a:lnSpc>
              <a:spcBef>
                <a:spcPts val="100"/>
              </a:spcBef>
            </a:pPr>
            <a:r>
              <a:rPr lang="en-US" sz="1000" spc="-5" dirty="0" smtClean="0">
                <a:solidFill>
                  <a:srgbClr val="FFFFFF"/>
                </a:solidFill>
                <a:latin typeface="Arial"/>
                <a:cs typeface="Arial"/>
              </a:rPr>
              <a:t>Lift and shift; use security we already have</a:t>
            </a:r>
          </a:p>
        </p:txBody>
      </p:sp>
      <p:sp>
        <p:nvSpPr>
          <p:cNvPr id="23" name="object 15"/>
          <p:cNvSpPr txBox="1"/>
          <p:nvPr/>
        </p:nvSpPr>
        <p:spPr>
          <a:xfrm>
            <a:off x="6489820" y="1740432"/>
            <a:ext cx="1828800" cy="518091"/>
          </a:xfrm>
          <a:prstGeom prst="rect">
            <a:avLst/>
          </a:prstGeom>
        </p:spPr>
        <p:txBody>
          <a:bodyPr vert="horz" wrap="square" lIns="0" tIns="12700" rIns="0" bIns="0" rtlCol="0">
            <a:spAutoFit/>
          </a:bodyPr>
          <a:lstStyle/>
          <a:p>
            <a:pPr marL="284163">
              <a:lnSpc>
                <a:spcPct val="100000"/>
              </a:lnSpc>
              <a:spcBef>
                <a:spcPts val="100"/>
              </a:spcBef>
            </a:pPr>
            <a:r>
              <a:rPr lang="en-US" sz="1200" b="1" spc="-5" dirty="0" smtClean="0">
                <a:solidFill>
                  <a:srgbClr val="FFFFFF"/>
                </a:solidFill>
                <a:latin typeface="Arial"/>
                <a:cs typeface="Arial"/>
              </a:rPr>
              <a:t>Multi Cloud</a:t>
            </a:r>
          </a:p>
          <a:p>
            <a:pPr marL="284163">
              <a:lnSpc>
                <a:spcPct val="100000"/>
              </a:lnSpc>
              <a:spcBef>
                <a:spcPts val="100"/>
              </a:spcBef>
            </a:pPr>
            <a:r>
              <a:rPr lang="en-US" sz="1000" spc="-5" dirty="0">
                <a:solidFill>
                  <a:srgbClr val="FFFFFF"/>
                </a:solidFill>
                <a:cs typeface="Arial"/>
              </a:rPr>
              <a:t>Build and secure natively</a:t>
            </a:r>
          </a:p>
        </p:txBody>
      </p:sp>
      <p:sp>
        <p:nvSpPr>
          <p:cNvPr id="27" name="object 15"/>
          <p:cNvSpPr txBox="1"/>
          <p:nvPr/>
        </p:nvSpPr>
        <p:spPr>
          <a:xfrm>
            <a:off x="3557313" y="1739689"/>
            <a:ext cx="173736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Lower risk data and nominal volumes</a:t>
            </a:r>
          </a:p>
        </p:txBody>
      </p:sp>
      <p:sp>
        <p:nvSpPr>
          <p:cNvPr id="28" name="object 15"/>
          <p:cNvSpPr txBox="1"/>
          <p:nvPr/>
        </p:nvSpPr>
        <p:spPr>
          <a:xfrm>
            <a:off x="9140892" y="1720098"/>
            <a:ext cx="192024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Mission critical and highly regulated data; massive volumes</a:t>
            </a:r>
          </a:p>
        </p:txBody>
      </p:sp>
      <p:sp>
        <p:nvSpPr>
          <p:cNvPr id="29" name="object 15"/>
          <p:cNvSpPr txBox="1"/>
          <p:nvPr/>
        </p:nvSpPr>
        <p:spPr>
          <a:xfrm>
            <a:off x="1218796" y="2567382"/>
            <a:ext cx="164592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Security as technology problem</a:t>
            </a:r>
          </a:p>
        </p:txBody>
      </p:sp>
      <p:sp>
        <p:nvSpPr>
          <p:cNvPr id="30" name="object 15"/>
          <p:cNvSpPr txBox="1"/>
          <p:nvPr/>
        </p:nvSpPr>
        <p:spPr>
          <a:xfrm>
            <a:off x="3558918" y="4354567"/>
            <a:ext cx="1832066"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Limited automation (still somewhat manual)</a:t>
            </a:r>
          </a:p>
        </p:txBody>
      </p:sp>
      <p:sp>
        <p:nvSpPr>
          <p:cNvPr id="31" name="object 15"/>
          <p:cNvSpPr txBox="1"/>
          <p:nvPr/>
        </p:nvSpPr>
        <p:spPr>
          <a:xfrm>
            <a:off x="3557313" y="3433874"/>
            <a:ext cx="173736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Largely still perimeter and network based</a:t>
            </a:r>
          </a:p>
        </p:txBody>
      </p:sp>
      <p:sp>
        <p:nvSpPr>
          <p:cNvPr id="32" name="object 15"/>
          <p:cNvSpPr txBox="1"/>
          <p:nvPr/>
        </p:nvSpPr>
        <p:spPr>
          <a:xfrm>
            <a:off x="3508172" y="2513688"/>
            <a:ext cx="173736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Cloud or app teams can handle security</a:t>
            </a:r>
          </a:p>
        </p:txBody>
      </p:sp>
      <p:sp>
        <p:nvSpPr>
          <p:cNvPr id="33" name="object 15"/>
          <p:cNvSpPr txBox="1"/>
          <p:nvPr/>
        </p:nvSpPr>
        <p:spPr>
          <a:xfrm>
            <a:off x="1200766" y="3437563"/>
            <a:ext cx="164592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Deploy cloud first, security as afterthought</a:t>
            </a:r>
          </a:p>
        </p:txBody>
      </p:sp>
      <p:sp>
        <p:nvSpPr>
          <p:cNvPr id="34" name="object 15"/>
          <p:cNvSpPr txBox="1"/>
          <p:nvPr/>
        </p:nvSpPr>
        <p:spPr>
          <a:xfrm>
            <a:off x="1220391" y="4359954"/>
            <a:ext cx="164592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Largely waterfall with aspirations of continuous</a:t>
            </a:r>
          </a:p>
        </p:txBody>
      </p:sp>
      <p:sp>
        <p:nvSpPr>
          <p:cNvPr id="36" name="object 15"/>
          <p:cNvSpPr txBox="1"/>
          <p:nvPr/>
        </p:nvSpPr>
        <p:spPr>
          <a:xfrm>
            <a:off x="6507934" y="2527876"/>
            <a:ext cx="1828800" cy="936154"/>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Security as a standards, governance and technology problem</a:t>
            </a:r>
          </a:p>
        </p:txBody>
      </p:sp>
      <p:sp>
        <p:nvSpPr>
          <p:cNvPr id="37" name="object 15"/>
          <p:cNvSpPr txBox="1"/>
          <p:nvPr/>
        </p:nvSpPr>
        <p:spPr>
          <a:xfrm>
            <a:off x="6464814" y="3452123"/>
            <a:ext cx="182880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Security by design across platform and applications</a:t>
            </a:r>
          </a:p>
        </p:txBody>
      </p:sp>
      <p:sp>
        <p:nvSpPr>
          <p:cNvPr id="38" name="object 15"/>
          <p:cNvSpPr txBox="1"/>
          <p:nvPr/>
        </p:nvSpPr>
        <p:spPr>
          <a:xfrm>
            <a:off x="6489820" y="4345494"/>
            <a:ext cx="1828800" cy="751488"/>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Continuous integration and deployment is non-negotiable </a:t>
            </a:r>
          </a:p>
        </p:txBody>
      </p:sp>
      <p:sp>
        <p:nvSpPr>
          <p:cNvPr id="39" name="object 15"/>
          <p:cNvSpPr txBox="1"/>
          <p:nvPr/>
        </p:nvSpPr>
        <p:spPr>
          <a:xfrm>
            <a:off x="9140892" y="2513688"/>
            <a:ext cx="1920240" cy="566822"/>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Cloud security requires cross-team </a:t>
            </a:r>
            <a:r>
              <a:rPr lang="en-US" sz="1200" b="1" spc="-5" dirty="0" smtClean="0">
                <a:solidFill>
                  <a:srgbClr val="FFFFFF"/>
                </a:solidFill>
                <a:cs typeface="Arial"/>
              </a:rPr>
              <a:t>involvement</a:t>
            </a:r>
            <a:endParaRPr lang="en-US" sz="1200" b="1" spc="-5" dirty="0">
              <a:solidFill>
                <a:srgbClr val="FFFFFF"/>
              </a:solidFill>
              <a:cs typeface="Arial"/>
            </a:endParaRPr>
          </a:p>
        </p:txBody>
      </p:sp>
      <p:sp>
        <p:nvSpPr>
          <p:cNvPr id="40" name="object 15"/>
          <p:cNvSpPr txBox="1"/>
          <p:nvPr/>
        </p:nvSpPr>
        <p:spPr>
          <a:xfrm>
            <a:off x="9126258" y="3436221"/>
            <a:ext cx="1920240" cy="382156"/>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Data, identity, and API-focused security</a:t>
            </a:r>
          </a:p>
        </p:txBody>
      </p:sp>
      <p:sp>
        <p:nvSpPr>
          <p:cNvPr id="41" name="object 15"/>
          <p:cNvSpPr txBox="1"/>
          <p:nvPr/>
        </p:nvSpPr>
        <p:spPr>
          <a:xfrm>
            <a:off x="9164926" y="4348130"/>
            <a:ext cx="1920240" cy="197490"/>
          </a:xfrm>
          <a:prstGeom prst="rect">
            <a:avLst/>
          </a:prstGeom>
        </p:spPr>
        <p:txBody>
          <a:bodyPr vert="horz" wrap="square" lIns="0" tIns="12700" rIns="0" bIns="0" rtlCol="0">
            <a:spAutoFit/>
          </a:bodyPr>
          <a:lstStyle/>
          <a:p>
            <a:pPr marL="284163">
              <a:lnSpc>
                <a:spcPct val="100000"/>
              </a:lnSpc>
              <a:spcBef>
                <a:spcPts val="100"/>
              </a:spcBef>
            </a:pPr>
            <a:r>
              <a:rPr lang="en-US" sz="1200" b="1" spc="-5" dirty="0">
                <a:solidFill>
                  <a:srgbClr val="FFFFFF"/>
                </a:solidFill>
                <a:cs typeface="Arial"/>
              </a:rPr>
              <a:t>Automate everything</a:t>
            </a:r>
          </a:p>
        </p:txBody>
      </p:sp>
      <p:grpSp>
        <p:nvGrpSpPr>
          <p:cNvPr id="55" name="Group 4"/>
          <p:cNvGrpSpPr>
            <a:grpSpLocks noChangeAspect="1"/>
          </p:cNvGrpSpPr>
          <p:nvPr/>
        </p:nvGrpSpPr>
        <p:grpSpPr bwMode="auto">
          <a:xfrm>
            <a:off x="3407031" y="1785978"/>
            <a:ext cx="301752" cy="193984"/>
            <a:chOff x="5695" y="1939"/>
            <a:chExt cx="732" cy="562"/>
          </a:xfrm>
        </p:grpSpPr>
        <p:sp>
          <p:nvSpPr>
            <p:cNvPr id="59" name="Rectangle 58"/>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0" name="Rectangle 59"/>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1" name="Rectangle 60"/>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2" name="Rectangle 61"/>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3" name="Rectangle 62"/>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5" name="Freeform 64"/>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6" name="Freeform 65"/>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7" name="Freeform 66"/>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8" name="Freeform 67"/>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9" name="Freeform 68"/>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0"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1"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2"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3"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8"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9"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0"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1"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2"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3"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4"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5"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6"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7"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8"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9"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0"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1"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526" name="Group 525"/>
          <p:cNvGrpSpPr/>
          <p:nvPr/>
        </p:nvGrpSpPr>
        <p:grpSpPr>
          <a:xfrm>
            <a:off x="8880607" y="3466083"/>
            <a:ext cx="375306" cy="325789"/>
            <a:chOff x="2936875" y="5249863"/>
            <a:chExt cx="942975" cy="771525"/>
          </a:xfrm>
          <a:solidFill>
            <a:schemeClr val="bg1"/>
          </a:solidFill>
        </p:grpSpPr>
        <p:sp>
          <p:nvSpPr>
            <p:cNvPr id="527"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8"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9"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0"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1"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2"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3"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4"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5"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6"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7"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8"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9"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0"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1"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2"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3"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4"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5"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6"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7"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8"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9"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0"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1"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2"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3"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4"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5"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6"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7"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8"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9"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0"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1"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2"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3"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4"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5"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6"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7"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8"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9"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0"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1"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2"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3"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4"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5"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6"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77"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78"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79"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0"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1"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2"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3"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584"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5"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6"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7"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8"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9"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0"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1"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2"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3"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4"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5"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6"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7"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98" name="Group 597"/>
          <p:cNvGrpSpPr/>
          <p:nvPr/>
        </p:nvGrpSpPr>
        <p:grpSpPr>
          <a:xfrm>
            <a:off x="3385081" y="3491112"/>
            <a:ext cx="375306" cy="325789"/>
            <a:chOff x="2936875" y="5249863"/>
            <a:chExt cx="942975" cy="771525"/>
          </a:xfrm>
          <a:solidFill>
            <a:schemeClr val="bg1"/>
          </a:solidFill>
        </p:grpSpPr>
        <p:sp>
          <p:nvSpPr>
            <p:cNvPr id="599"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0"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1"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2"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3"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4"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5"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6"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7"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8"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9"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0"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1"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2"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3"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4"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5"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6"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7"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8"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9"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0"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1"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2"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3"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4"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5"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6"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7"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8"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9"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0"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1"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2"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3"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4"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5"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6"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7"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8"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9"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0"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1"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2"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3"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4"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5"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6"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7"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8"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49"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0"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1"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2"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3"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4"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5"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656"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7"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8"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9"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0"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1"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2"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3"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4"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5"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6"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7"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8"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9"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670" name="Group 669"/>
          <p:cNvGrpSpPr/>
          <p:nvPr/>
        </p:nvGrpSpPr>
        <p:grpSpPr>
          <a:xfrm>
            <a:off x="6474812" y="2593025"/>
            <a:ext cx="182880" cy="210312"/>
            <a:chOff x="10435086" y="2426469"/>
            <a:chExt cx="269840" cy="368168"/>
          </a:xfrm>
        </p:grpSpPr>
        <p:sp>
          <p:nvSpPr>
            <p:cNvPr id="671"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2"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3"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4"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5"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6"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7"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8"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79"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0"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1"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2"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3"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4"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5"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6"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7"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8"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89"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0"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1"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2"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3"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4"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5"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6"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7"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8"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699"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0"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1"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2"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3"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4"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5"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6"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07"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784" name="Group 783"/>
          <p:cNvGrpSpPr/>
          <p:nvPr/>
        </p:nvGrpSpPr>
        <p:grpSpPr>
          <a:xfrm>
            <a:off x="3478342" y="4393954"/>
            <a:ext cx="274320" cy="228600"/>
            <a:chOff x="519113" y="6059488"/>
            <a:chExt cx="627063" cy="538162"/>
          </a:xfrm>
        </p:grpSpPr>
        <p:sp>
          <p:nvSpPr>
            <p:cNvPr id="785"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6"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7"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8"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89"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0"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1"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2"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3"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4"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5"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6"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7"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8"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799"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0"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1"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2"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3"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4"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06"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832" name="Group 831"/>
          <p:cNvGrpSpPr/>
          <p:nvPr/>
        </p:nvGrpSpPr>
        <p:grpSpPr>
          <a:xfrm>
            <a:off x="1135627" y="3463457"/>
            <a:ext cx="274320" cy="192024"/>
            <a:chOff x="5079208" y="2454276"/>
            <a:chExt cx="496888" cy="331787"/>
          </a:xfrm>
          <a:solidFill>
            <a:schemeClr val="bg1"/>
          </a:solidFill>
        </p:grpSpPr>
        <p:sp>
          <p:nvSpPr>
            <p:cNvPr id="833" name="Rectangle 832"/>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34"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35"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36"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grpSp>
      <p:grpSp>
        <p:nvGrpSpPr>
          <p:cNvPr id="837" name="Group 836"/>
          <p:cNvGrpSpPr/>
          <p:nvPr/>
        </p:nvGrpSpPr>
        <p:grpSpPr>
          <a:xfrm>
            <a:off x="6440717" y="3465108"/>
            <a:ext cx="274320" cy="192024"/>
            <a:chOff x="5079208" y="2454276"/>
            <a:chExt cx="496888" cy="331787"/>
          </a:xfrm>
          <a:solidFill>
            <a:schemeClr val="bg1"/>
          </a:solidFill>
        </p:grpSpPr>
        <p:sp>
          <p:nvSpPr>
            <p:cNvPr id="838" name="Rectangle 837"/>
            <p:cNvSpPr>
              <a:spLocks noChangeArrowheads="1"/>
            </p:cNvSpPr>
            <p:nvPr/>
          </p:nvSpPr>
          <p:spPr bwMode="auto">
            <a:xfrm>
              <a:off x="5079208" y="2751138"/>
              <a:ext cx="484188" cy="34925"/>
            </a:xfrm>
            <a:prstGeom prst="rect">
              <a:avLst/>
            </a:pr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39" name="Freeform 19"/>
            <p:cNvSpPr>
              <a:spLocks noEditPoints="1"/>
            </p:cNvSpPr>
            <p:nvPr/>
          </p:nvSpPr>
          <p:spPr bwMode="auto">
            <a:xfrm>
              <a:off x="5434808" y="2570163"/>
              <a:ext cx="141288"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40"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841" name="Freeform 21"/>
            <p:cNvSpPr>
              <a:spLocks/>
            </p:cNvSpPr>
            <p:nvPr/>
          </p:nvSpPr>
          <p:spPr bwMode="auto">
            <a:xfrm>
              <a:off x="5112545" y="2454276"/>
              <a:ext cx="404813" cy="300038"/>
            </a:xfrm>
            <a:custGeom>
              <a:avLst/>
              <a:gdLst>
                <a:gd name="T0" fmla="*/ 238 w 255"/>
                <a:gd name="T1" fmla="*/ 151 h 189"/>
                <a:gd name="T2" fmla="*/ 238 w 255"/>
                <a:gd name="T3" fmla="*/ 172 h 189"/>
                <a:gd name="T4" fmla="*/ 16 w 255"/>
                <a:gd name="T5" fmla="*/ 172 h 189"/>
                <a:gd name="T6" fmla="*/ 16 w 255"/>
                <a:gd name="T7" fmla="*/ 17 h 189"/>
                <a:gd name="T8" fmla="*/ 246 w 255"/>
                <a:gd name="T9" fmla="*/ 17 h 189"/>
                <a:gd name="T10" fmla="*/ 246 w 255"/>
                <a:gd name="T11" fmla="*/ 0 h 189"/>
                <a:gd name="T12" fmla="*/ 0 w 255"/>
                <a:gd name="T13" fmla="*/ 0 h 189"/>
                <a:gd name="T14" fmla="*/ 0 w 255"/>
                <a:gd name="T15" fmla="*/ 189 h 189"/>
                <a:gd name="T16" fmla="*/ 255 w 255"/>
                <a:gd name="T17" fmla="*/ 189 h 189"/>
                <a:gd name="T18" fmla="*/ 255 w 255"/>
                <a:gd name="T19" fmla="*/ 151 h 189"/>
                <a:gd name="T20" fmla="*/ 238 w 255"/>
                <a:gd name="T21" fmla="*/ 151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55" h="189">
                  <a:moveTo>
                    <a:pt x="238" y="151"/>
                  </a:moveTo>
                  <a:lnTo>
                    <a:pt x="238" y="172"/>
                  </a:lnTo>
                  <a:lnTo>
                    <a:pt x="16" y="172"/>
                  </a:lnTo>
                  <a:lnTo>
                    <a:pt x="16" y="17"/>
                  </a:lnTo>
                  <a:lnTo>
                    <a:pt x="246" y="17"/>
                  </a:lnTo>
                  <a:lnTo>
                    <a:pt x="246" y="0"/>
                  </a:lnTo>
                  <a:lnTo>
                    <a:pt x="0" y="0"/>
                  </a:lnTo>
                  <a:lnTo>
                    <a:pt x="0" y="189"/>
                  </a:lnTo>
                  <a:lnTo>
                    <a:pt x="255" y="189"/>
                  </a:lnTo>
                  <a:lnTo>
                    <a:pt x="255" y="151"/>
                  </a:lnTo>
                  <a:lnTo>
                    <a:pt x="238" y="151"/>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grpSp>
      <p:grpSp>
        <p:nvGrpSpPr>
          <p:cNvPr id="880" name="Group 879"/>
          <p:cNvGrpSpPr/>
          <p:nvPr/>
        </p:nvGrpSpPr>
        <p:grpSpPr>
          <a:xfrm>
            <a:off x="1220391" y="2586358"/>
            <a:ext cx="182880" cy="210312"/>
            <a:chOff x="10435086" y="2426469"/>
            <a:chExt cx="269840" cy="368168"/>
          </a:xfrm>
        </p:grpSpPr>
        <p:sp>
          <p:nvSpPr>
            <p:cNvPr id="881" name="Freeform 1255"/>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2" name="Freeform 1256"/>
            <p:cNvSpPr>
              <a:spLocks/>
            </p:cNvSpPr>
            <p:nvPr/>
          </p:nvSpPr>
          <p:spPr bwMode="auto">
            <a:xfrm>
              <a:off x="10435086" y="2475491"/>
              <a:ext cx="63599" cy="263120"/>
            </a:xfrm>
            <a:custGeom>
              <a:avLst/>
              <a:gdLst>
                <a:gd name="T0" fmla="*/ 7 w 70"/>
                <a:gd name="T1" fmla="*/ 0 h 263"/>
                <a:gd name="T2" fmla="*/ 7 w 70"/>
                <a:gd name="T3" fmla="*/ 0 h 263"/>
                <a:gd name="T4" fmla="*/ 0 w 70"/>
                <a:gd name="T5" fmla="*/ 0 h 263"/>
                <a:gd name="T6" fmla="*/ 0 w 70"/>
                <a:gd name="T7" fmla="*/ 87 h 263"/>
                <a:gd name="T8" fmla="*/ 0 w 70"/>
                <a:gd name="T9" fmla="*/ 87 h 263"/>
                <a:gd name="T10" fmla="*/ 1 w 70"/>
                <a:gd name="T11" fmla="*/ 112 h 263"/>
                <a:gd name="T12" fmla="*/ 4 w 70"/>
                <a:gd name="T13" fmla="*/ 136 h 263"/>
                <a:gd name="T14" fmla="*/ 10 w 70"/>
                <a:gd name="T15" fmla="*/ 160 h 263"/>
                <a:gd name="T16" fmla="*/ 18 w 70"/>
                <a:gd name="T17" fmla="*/ 182 h 263"/>
                <a:gd name="T18" fmla="*/ 28 w 70"/>
                <a:gd name="T19" fmla="*/ 204 h 263"/>
                <a:gd name="T20" fmla="*/ 39 w 70"/>
                <a:gd name="T21" fmla="*/ 225 h 263"/>
                <a:gd name="T22" fmla="*/ 53 w 70"/>
                <a:gd name="T23" fmla="*/ 243 h 263"/>
                <a:gd name="T24" fmla="*/ 69 w 70"/>
                <a:gd name="T25" fmla="*/ 262 h 263"/>
                <a:gd name="T26" fmla="*/ 69 w 70"/>
                <a:gd name="T27" fmla="*/ 262 h 263"/>
                <a:gd name="T28" fmla="*/ 70 w 70"/>
                <a:gd name="T29" fmla="*/ 263 h 263"/>
                <a:gd name="T30" fmla="*/ 70 w 70"/>
                <a:gd name="T31" fmla="*/ 263 h 263"/>
                <a:gd name="T32" fmla="*/ 54 w 70"/>
                <a:gd name="T33" fmla="*/ 246 h 263"/>
                <a:gd name="T34" fmla="*/ 40 w 70"/>
                <a:gd name="T35" fmla="*/ 226 h 263"/>
                <a:gd name="T36" fmla="*/ 28 w 70"/>
                <a:gd name="T37" fmla="*/ 205 h 263"/>
                <a:gd name="T38" fmla="*/ 18 w 70"/>
                <a:gd name="T39" fmla="*/ 183 h 263"/>
                <a:gd name="T40" fmla="*/ 10 w 70"/>
                <a:gd name="T41" fmla="*/ 161 h 263"/>
                <a:gd name="T42" fmla="*/ 5 w 70"/>
                <a:gd name="T43" fmla="*/ 136 h 263"/>
                <a:gd name="T44" fmla="*/ 1 w 70"/>
                <a:gd name="T45" fmla="*/ 112 h 263"/>
                <a:gd name="T46" fmla="*/ 0 w 70"/>
                <a:gd name="T47" fmla="*/ 87 h 263"/>
                <a:gd name="T48" fmla="*/ 0 w 70"/>
                <a:gd name="T49" fmla="*/ 0 h 263"/>
                <a:gd name="T50" fmla="*/ 0 w 70"/>
                <a:gd name="T51" fmla="*/ 0 h 263"/>
                <a:gd name="T52" fmla="*/ 0 w 70"/>
                <a:gd name="T53" fmla="*/ 0 h 263"/>
                <a:gd name="T54" fmla="*/ 7 w 70"/>
                <a:gd name="T55" fmla="*/ 0 h 2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0" h="263">
                  <a:moveTo>
                    <a:pt x="7" y="0"/>
                  </a:moveTo>
                  <a:lnTo>
                    <a:pt x="7" y="0"/>
                  </a:lnTo>
                  <a:lnTo>
                    <a:pt x="0" y="0"/>
                  </a:lnTo>
                  <a:lnTo>
                    <a:pt x="0" y="87"/>
                  </a:lnTo>
                  <a:lnTo>
                    <a:pt x="0" y="87"/>
                  </a:lnTo>
                  <a:lnTo>
                    <a:pt x="1" y="112"/>
                  </a:lnTo>
                  <a:lnTo>
                    <a:pt x="4" y="136"/>
                  </a:lnTo>
                  <a:lnTo>
                    <a:pt x="10" y="160"/>
                  </a:lnTo>
                  <a:lnTo>
                    <a:pt x="18" y="182"/>
                  </a:lnTo>
                  <a:lnTo>
                    <a:pt x="28" y="204"/>
                  </a:lnTo>
                  <a:lnTo>
                    <a:pt x="39" y="225"/>
                  </a:lnTo>
                  <a:lnTo>
                    <a:pt x="53" y="243"/>
                  </a:lnTo>
                  <a:lnTo>
                    <a:pt x="69" y="262"/>
                  </a:lnTo>
                  <a:lnTo>
                    <a:pt x="69" y="262"/>
                  </a:lnTo>
                  <a:lnTo>
                    <a:pt x="70" y="263"/>
                  </a:lnTo>
                  <a:lnTo>
                    <a:pt x="70" y="263"/>
                  </a:lnTo>
                  <a:lnTo>
                    <a:pt x="54" y="246"/>
                  </a:lnTo>
                  <a:lnTo>
                    <a:pt x="40" y="226"/>
                  </a:lnTo>
                  <a:lnTo>
                    <a:pt x="28" y="205"/>
                  </a:lnTo>
                  <a:lnTo>
                    <a:pt x="18" y="183"/>
                  </a:lnTo>
                  <a:lnTo>
                    <a:pt x="10" y="161"/>
                  </a:lnTo>
                  <a:lnTo>
                    <a:pt x="5" y="136"/>
                  </a:lnTo>
                  <a:lnTo>
                    <a:pt x="1" y="112"/>
                  </a:lnTo>
                  <a:lnTo>
                    <a:pt x="0" y="87"/>
                  </a:lnTo>
                  <a:lnTo>
                    <a:pt x="0" y="0"/>
                  </a:lnTo>
                  <a:lnTo>
                    <a:pt x="0" y="0"/>
                  </a:lnTo>
                  <a:lnTo>
                    <a:pt x="0" y="0"/>
                  </a:lnTo>
                  <a:lnTo>
                    <a:pt x="7"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3" name="Freeform 1257"/>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close/>
                </a:path>
              </a:pathLst>
            </a:custGeom>
            <a:solidFill>
              <a:srgbClr val="ED74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4" name="Freeform 1258"/>
            <p:cNvSpPr>
              <a:spLocks/>
            </p:cNvSpPr>
            <p:nvPr/>
          </p:nvSpPr>
          <p:spPr bwMode="auto">
            <a:xfrm>
              <a:off x="10701291" y="2475491"/>
              <a:ext cx="3634" cy="0"/>
            </a:xfrm>
            <a:custGeom>
              <a:avLst/>
              <a:gdLst>
                <a:gd name="T0" fmla="*/ 0 w 4"/>
                <a:gd name="T1" fmla="*/ 0 w 4"/>
                <a:gd name="T2" fmla="*/ 4 w 4"/>
                <a:gd name="T3" fmla="*/ 4 w 4"/>
                <a:gd name="T4" fmla="*/ 4 w 4"/>
                <a:gd name="T5" fmla="*/ 4 w 4"/>
                <a:gd name="T6" fmla="*/ 4 w 4"/>
                <a:gd name="T7" fmla="*/ 0 w 4"/>
              </a:gdLst>
              <a:ahLst/>
              <a:cxnLst>
                <a:cxn ang="0">
                  <a:pos x="T0" y="0"/>
                </a:cxn>
                <a:cxn ang="0">
                  <a:pos x="T1" y="0"/>
                </a:cxn>
                <a:cxn ang="0">
                  <a:pos x="T2" y="0"/>
                </a:cxn>
                <a:cxn ang="0">
                  <a:pos x="T3" y="0"/>
                </a:cxn>
                <a:cxn ang="0">
                  <a:pos x="T4" y="0"/>
                </a:cxn>
                <a:cxn ang="0">
                  <a:pos x="T5" y="0"/>
                </a:cxn>
                <a:cxn ang="0">
                  <a:pos x="T6" y="0"/>
                </a:cxn>
                <a:cxn ang="0">
                  <a:pos x="T7" y="0"/>
                </a:cxn>
              </a:cxnLst>
              <a:rect l="0" t="0" r="r" b="b"/>
              <a:pathLst>
                <a:path w="4">
                  <a:moveTo>
                    <a:pt x="0" y="0"/>
                  </a:moveTo>
                  <a:lnTo>
                    <a:pt x="0" y="0"/>
                  </a:lnTo>
                  <a:lnTo>
                    <a:pt x="4" y="0"/>
                  </a:lnTo>
                  <a:lnTo>
                    <a:pt x="4" y="0"/>
                  </a:lnTo>
                  <a:lnTo>
                    <a:pt x="4" y="0"/>
                  </a:lnTo>
                  <a:lnTo>
                    <a:pt x="4" y="0"/>
                  </a:lnTo>
                  <a:lnTo>
                    <a:pt x="4"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5" name="Freeform 1261"/>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close/>
                </a:path>
              </a:pathLst>
            </a:custGeom>
            <a:solidFill>
              <a:srgbClr val="CEE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6" name="Freeform 1262"/>
            <p:cNvSpPr>
              <a:spLocks/>
            </p:cNvSpPr>
            <p:nvPr/>
          </p:nvSpPr>
          <p:spPr bwMode="auto">
            <a:xfrm>
              <a:off x="10435086" y="2426469"/>
              <a:ext cx="269840" cy="368168"/>
            </a:xfrm>
            <a:custGeom>
              <a:avLst/>
              <a:gdLst>
                <a:gd name="T0" fmla="*/ 148 w 297"/>
                <a:gd name="T1" fmla="*/ 0 h 368"/>
                <a:gd name="T2" fmla="*/ 148 w 297"/>
                <a:gd name="T3" fmla="*/ 0 h 368"/>
                <a:gd name="T4" fmla="*/ 132 w 297"/>
                <a:gd name="T5" fmla="*/ 11 h 368"/>
                <a:gd name="T6" fmla="*/ 115 w 297"/>
                <a:gd name="T7" fmla="*/ 21 h 368"/>
                <a:gd name="T8" fmla="*/ 98 w 297"/>
                <a:gd name="T9" fmla="*/ 30 h 368"/>
                <a:gd name="T10" fmla="*/ 80 w 297"/>
                <a:gd name="T11" fmla="*/ 36 h 368"/>
                <a:gd name="T12" fmla="*/ 60 w 297"/>
                <a:gd name="T13" fmla="*/ 42 h 368"/>
                <a:gd name="T14" fmla="*/ 40 w 297"/>
                <a:gd name="T15" fmla="*/ 46 h 368"/>
                <a:gd name="T16" fmla="*/ 20 w 297"/>
                <a:gd name="T17" fmla="*/ 48 h 368"/>
                <a:gd name="T18" fmla="*/ 0 w 297"/>
                <a:gd name="T19" fmla="*/ 49 h 368"/>
                <a:gd name="T20" fmla="*/ 0 w 297"/>
                <a:gd name="T21" fmla="*/ 136 h 368"/>
                <a:gd name="T22" fmla="*/ 0 w 297"/>
                <a:gd name="T23" fmla="*/ 136 h 368"/>
                <a:gd name="T24" fmla="*/ 0 w 297"/>
                <a:gd name="T25" fmla="*/ 155 h 368"/>
                <a:gd name="T26" fmla="*/ 2 w 297"/>
                <a:gd name="T27" fmla="*/ 173 h 368"/>
                <a:gd name="T28" fmla="*/ 6 w 297"/>
                <a:gd name="T29" fmla="*/ 192 h 368"/>
                <a:gd name="T30" fmla="*/ 10 w 297"/>
                <a:gd name="T31" fmla="*/ 210 h 368"/>
                <a:gd name="T32" fmla="*/ 16 w 297"/>
                <a:gd name="T33" fmla="*/ 227 h 368"/>
                <a:gd name="T34" fmla="*/ 23 w 297"/>
                <a:gd name="T35" fmla="*/ 244 h 368"/>
                <a:gd name="T36" fmla="*/ 32 w 297"/>
                <a:gd name="T37" fmla="*/ 260 h 368"/>
                <a:gd name="T38" fmla="*/ 40 w 297"/>
                <a:gd name="T39" fmla="*/ 275 h 368"/>
                <a:gd name="T40" fmla="*/ 51 w 297"/>
                <a:gd name="T41" fmla="*/ 290 h 368"/>
                <a:gd name="T42" fmla="*/ 62 w 297"/>
                <a:gd name="T43" fmla="*/ 304 h 368"/>
                <a:gd name="T44" fmla="*/ 75 w 297"/>
                <a:gd name="T45" fmla="*/ 317 h 368"/>
                <a:gd name="T46" fmla="*/ 88 w 297"/>
                <a:gd name="T47" fmla="*/ 329 h 368"/>
                <a:gd name="T48" fmla="*/ 102 w 297"/>
                <a:gd name="T49" fmla="*/ 340 h 368"/>
                <a:gd name="T50" fmla="*/ 116 w 297"/>
                <a:gd name="T51" fmla="*/ 351 h 368"/>
                <a:gd name="T52" fmla="*/ 132 w 297"/>
                <a:gd name="T53" fmla="*/ 360 h 368"/>
                <a:gd name="T54" fmla="*/ 148 w 297"/>
                <a:gd name="T55" fmla="*/ 368 h 368"/>
                <a:gd name="T56" fmla="*/ 148 w 297"/>
                <a:gd name="T57" fmla="*/ 368 h 368"/>
                <a:gd name="T58" fmla="*/ 164 w 297"/>
                <a:gd name="T59" fmla="*/ 360 h 368"/>
                <a:gd name="T60" fmla="*/ 180 w 297"/>
                <a:gd name="T61" fmla="*/ 351 h 368"/>
                <a:gd name="T62" fmla="*/ 195 w 297"/>
                <a:gd name="T63" fmla="*/ 340 h 368"/>
                <a:gd name="T64" fmla="*/ 209 w 297"/>
                <a:gd name="T65" fmla="*/ 329 h 368"/>
                <a:gd name="T66" fmla="*/ 222 w 297"/>
                <a:gd name="T67" fmla="*/ 317 h 368"/>
                <a:gd name="T68" fmla="*/ 234 w 297"/>
                <a:gd name="T69" fmla="*/ 304 h 368"/>
                <a:gd name="T70" fmla="*/ 245 w 297"/>
                <a:gd name="T71" fmla="*/ 290 h 368"/>
                <a:gd name="T72" fmla="*/ 256 w 297"/>
                <a:gd name="T73" fmla="*/ 275 h 368"/>
                <a:gd name="T74" fmla="*/ 265 w 297"/>
                <a:gd name="T75" fmla="*/ 260 h 368"/>
                <a:gd name="T76" fmla="*/ 274 w 297"/>
                <a:gd name="T77" fmla="*/ 244 h 368"/>
                <a:gd name="T78" fmla="*/ 281 w 297"/>
                <a:gd name="T79" fmla="*/ 227 h 368"/>
                <a:gd name="T80" fmla="*/ 287 w 297"/>
                <a:gd name="T81" fmla="*/ 210 h 368"/>
                <a:gd name="T82" fmla="*/ 291 w 297"/>
                <a:gd name="T83" fmla="*/ 192 h 368"/>
                <a:gd name="T84" fmla="*/ 294 w 297"/>
                <a:gd name="T85" fmla="*/ 173 h 368"/>
                <a:gd name="T86" fmla="*/ 297 w 297"/>
                <a:gd name="T87" fmla="*/ 155 h 368"/>
                <a:gd name="T88" fmla="*/ 297 w 297"/>
                <a:gd name="T89" fmla="*/ 136 h 368"/>
                <a:gd name="T90" fmla="*/ 297 w 297"/>
                <a:gd name="T91" fmla="*/ 49 h 368"/>
                <a:gd name="T92" fmla="*/ 297 w 297"/>
                <a:gd name="T93" fmla="*/ 49 h 368"/>
                <a:gd name="T94" fmla="*/ 277 w 297"/>
                <a:gd name="T95" fmla="*/ 48 h 368"/>
                <a:gd name="T96" fmla="*/ 256 w 297"/>
                <a:gd name="T97" fmla="*/ 46 h 368"/>
                <a:gd name="T98" fmla="*/ 237 w 297"/>
                <a:gd name="T99" fmla="*/ 42 h 368"/>
                <a:gd name="T100" fmla="*/ 217 w 297"/>
                <a:gd name="T101" fmla="*/ 36 h 368"/>
                <a:gd name="T102" fmla="*/ 199 w 297"/>
                <a:gd name="T103" fmla="*/ 30 h 368"/>
                <a:gd name="T104" fmla="*/ 182 w 297"/>
                <a:gd name="T105" fmla="*/ 21 h 368"/>
                <a:gd name="T106" fmla="*/ 164 w 297"/>
                <a:gd name="T107" fmla="*/ 11 h 368"/>
                <a:gd name="T108" fmla="*/ 148 w 297"/>
                <a:gd name="T109"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97"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368"/>
                  </a:lnTo>
                  <a:lnTo>
                    <a:pt x="164" y="360"/>
                  </a:lnTo>
                  <a:lnTo>
                    <a:pt x="180" y="351"/>
                  </a:lnTo>
                  <a:lnTo>
                    <a:pt x="195" y="340"/>
                  </a:lnTo>
                  <a:lnTo>
                    <a:pt x="209" y="329"/>
                  </a:lnTo>
                  <a:lnTo>
                    <a:pt x="222" y="317"/>
                  </a:lnTo>
                  <a:lnTo>
                    <a:pt x="234" y="304"/>
                  </a:lnTo>
                  <a:lnTo>
                    <a:pt x="245" y="290"/>
                  </a:lnTo>
                  <a:lnTo>
                    <a:pt x="256" y="275"/>
                  </a:lnTo>
                  <a:lnTo>
                    <a:pt x="265" y="260"/>
                  </a:lnTo>
                  <a:lnTo>
                    <a:pt x="274" y="244"/>
                  </a:lnTo>
                  <a:lnTo>
                    <a:pt x="281" y="227"/>
                  </a:lnTo>
                  <a:lnTo>
                    <a:pt x="287" y="210"/>
                  </a:lnTo>
                  <a:lnTo>
                    <a:pt x="291" y="192"/>
                  </a:lnTo>
                  <a:lnTo>
                    <a:pt x="294" y="173"/>
                  </a:lnTo>
                  <a:lnTo>
                    <a:pt x="297" y="155"/>
                  </a:lnTo>
                  <a:lnTo>
                    <a:pt x="297" y="136"/>
                  </a:lnTo>
                  <a:lnTo>
                    <a:pt x="297" y="49"/>
                  </a:lnTo>
                  <a:lnTo>
                    <a:pt x="297" y="49"/>
                  </a:lnTo>
                  <a:lnTo>
                    <a:pt x="277" y="48"/>
                  </a:lnTo>
                  <a:lnTo>
                    <a:pt x="256" y="46"/>
                  </a:lnTo>
                  <a:lnTo>
                    <a:pt x="237" y="42"/>
                  </a:lnTo>
                  <a:lnTo>
                    <a:pt x="217" y="36"/>
                  </a:lnTo>
                  <a:lnTo>
                    <a:pt x="199" y="30"/>
                  </a:lnTo>
                  <a:lnTo>
                    <a:pt x="182" y="21"/>
                  </a:lnTo>
                  <a:lnTo>
                    <a:pt x="164" y="11"/>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7" name="Freeform 1263"/>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8" name="Freeform 1264"/>
            <p:cNvSpPr>
              <a:spLocks/>
            </p:cNvSpPr>
            <p:nvPr/>
          </p:nvSpPr>
          <p:spPr bwMode="auto">
            <a:xfrm>
              <a:off x="10435086" y="2426469"/>
              <a:ext cx="134465" cy="368168"/>
            </a:xfrm>
            <a:custGeom>
              <a:avLst/>
              <a:gdLst>
                <a:gd name="T0" fmla="*/ 148 w 148"/>
                <a:gd name="T1" fmla="*/ 0 h 368"/>
                <a:gd name="T2" fmla="*/ 148 w 148"/>
                <a:gd name="T3" fmla="*/ 0 h 368"/>
                <a:gd name="T4" fmla="*/ 132 w 148"/>
                <a:gd name="T5" fmla="*/ 11 h 368"/>
                <a:gd name="T6" fmla="*/ 115 w 148"/>
                <a:gd name="T7" fmla="*/ 21 h 368"/>
                <a:gd name="T8" fmla="*/ 98 w 148"/>
                <a:gd name="T9" fmla="*/ 30 h 368"/>
                <a:gd name="T10" fmla="*/ 80 w 148"/>
                <a:gd name="T11" fmla="*/ 36 h 368"/>
                <a:gd name="T12" fmla="*/ 60 w 148"/>
                <a:gd name="T13" fmla="*/ 42 h 368"/>
                <a:gd name="T14" fmla="*/ 40 w 148"/>
                <a:gd name="T15" fmla="*/ 46 h 368"/>
                <a:gd name="T16" fmla="*/ 20 w 148"/>
                <a:gd name="T17" fmla="*/ 48 h 368"/>
                <a:gd name="T18" fmla="*/ 0 w 148"/>
                <a:gd name="T19" fmla="*/ 49 h 368"/>
                <a:gd name="T20" fmla="*/ 0 w 148"/>
                <a:gd name="T21" fmla="*/ 136 h 368"/>
                <a:gd name="T22" fmla="*/ 0 w 148"/>
                <a:gd name="T23" fmla="*/ 136 h 368"/>
                <a:gd name="T24" fmla="*/ 0 w 148"/>
                <a:gd name="T25" fmla="*/ 155 h 368"/>
                <a:gd name="T26" fmla="*/ 2 w 148"/>
                <a:gd name="T27" fmla="*/ 173 h 368"/>
                <a:gd name="T28" fmla="*/ 6 w 148"/>
                <a:gd name="T29" fmla="*/ 192 h 368"/>
                <a:gd name="T30" fmla="*/ 10 w 148"/>
                <a:gd name="T31" fmla="*/ 210 h 368"/>
                <a:gd name="T32" fmla="*/ 16 w 148"/>
                <a:gd name="T33" fmla="*/ 227 h 368"/>
                <a:gd name="T34" fmla="*/ 23 w 148"/>
                <a:gd name="T35" fmla="*/ 244 h 368"/>
                <a:gd name="T36" fmla="*/ 32 w 148"/>
                <a:gd name="T37" fmla="*/ 260 h 368"/>
                <a:gd name="T38" fmla="*/ 40 w 148"/>
                <a:gd name="T39" fmla="*/ 275 h 368"/>
                <a:gd name="T40" fmla="*/ 51 w 148"/>
                <a:gd name="T41" fmla="*/ 290 h 368"/>
                <a:gd name="T42" fmla="*/ 62 w 148"/>
                <a:gd name="T43" fmla="*/ 304 h 368"/>
                <a:gd name="T44" fmla="*/ 75 w 148"/>
                <a:gd name="T45" fmla="*/ 317 h 368"/>
                <a:gd name="T46" fmla="*/ 88 w 148"/>
                <a:gd name="T47" fmla="*/ 329 h 368"/>
                <a:gd name="T48" fmla="*/ 102 w 148"/>
                <a:gd name="T49" fmla="*/ 340 h 368"/>
                <a:gd name="T50" fmla="*/ 116 w 148"/>
                <a:gd name="T51" fmla="*/ 351 h 368"/>
                <a:gd name="T52" fmla="*/ 132 w 148"/>
                <a:gd name="T53" fmla="*/ 360 h 368"/>
                <a:gd name="T54" fmla="*/ 148 w 148"/>
                <a:gd name="T55" fmla="*/ 368 h 368"/>
                <a:gd name="T56" fmla="*/ 148 w 148"/>
                <a:gd name="T57" fmla="*/ 0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48" h="368">
                  <a:moveTo>
                    <a:pt x="148" y="0"/>
                  </a:moveTo>
                  <a:lnTo>
                    <a:pt x="148" y="0"/>
                  </a:lnTo>
                  <a:lnTo>
                    <a:pt x="132" y="11"/>
                  </a:lnTo>
                  <a:lnTo>
                    <a:pt x="115" y="21"/>
                  </a:lnTo>
                  <a:lnTo>
                    <a:pt x="98" y="30"/>
                  </a:lnTo>
                  <a:lnTo>
                    <a:pt x="80" y="36"/>
                  </a:lnTo>
                  <a:lnTo>
                    <a:pt x="60" y="42"/>
                  </a:lnTo>
                  <a:lnTo>
                    <a:pt x="40" y="46"/>
                  </a:lnTo>
                  <a:lnTo>
                    <a:pt x="20" y="48"/>
                  </a:lnTo>
                  <a:lnTo>
                    <a:pt x="0" y="49"/>
                  </a:lnTo>
                  <a:lnTo>
                    <a:pt x="0" y="136"/>
                  </a:lnTo>
                  <a:lnTo>
                    <a:pt x="0" y="136"/>
                  </a:lnTo>
                  <a:lnTo>
                    <a:pt x="0" y="155"/>
                  </a:lnTo>
                  <a:lnTo>
                    <a:pt x="2" y="173"/>
                  </a:lnTo>
                  <a:lnTo>
                    <a:pt x="6" y="192"/>
                  </a:lnTo>
                  <a:lnTo>
                    <a:pt x="10" y="210"/>
                  </a:lnTo>
                  <a:lnTo>
                    <a:pt x="16" y="227"/>
                  </a:lnTo>
                  <a:lnTo>
                    <a:pt x="23" y="244"/>
                  </a:lnTo>
                  <a:lnTo>
                    <a:pt x="32" y="260"/>
                  </a:lnTo>
                  <a:lnTo>
                    <a:pt x="40" y="275"/>
                  </a:lnTo>
                  <a:lnTo>
                    <a:pt x="51" y="290"/>
                  </a:lnTo>
                  <a:lnTo>
                    <a:pt x="62" y="304"/>
                  </a:lnTo>
                  <a:lnTo>
                    <a:pt x="75" y="317"/>
                  </a:lnTo>
                  <a:lnTo>
                    <a:pt x="88" y="329"/>
                  </a:lnTo>
                  <a:lnTo>
                    <a:pt x="102" y="340"/>
                  </a:lnTo>
                  <a:lnTo>
                    <a:pt x="116" y="351"/>
                  </a:lnTo>
                  <a:lnTo>
                    <a:pt x="132" y="360"/>
                  </a:lnTo>
                  <a:lnTo>
                    <a:pt x="148" y="368"/>
                  </a:lnTo>
                  <a:lnTo>
                    <a:pt x="14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89" name="Freeform 1265"/>
            <p:cNvSpPr>
              <a:spLocks/>
            </p:cNvSpPr>
            <p:nvPr/>
          </p:nvSpPr>
          <p:spPr bwMode="auto">
            <a:xfrm>
              <a:off x="10453254"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0" name="Freeform 1266"/>
            <p:cNvSpPr>
              <a:spLocks/>
            </p:cNvSpPr>
            <p:nvPr/>
          </p:nvSpPr>
          <p:spPr bwMode="auto">
            <a:xfrm>
              <a:off x="10453257" y="2451480"/>
              <a:ext cx="233498" cy="321147"/>
            </a:xfrm>
            <a:custGeom>
              <a:avLst/>
              <a:gdLst>
                <a:gd name="T0" fmla="*/ 128 w 257"/>
                <a:gd name="T1" fmla="*/ 0 h 321"/>
                <a:gd name="T2" fmla="*/ 128 w 257"/>
                <a:gd name="T3" fmla="*/ 0 h 321"/>
                <a:gd name="T4" fmla="*/ 114 w 257"/>
                <a:gd name="T5" fmla="*/ 9 h 321"/>
                <a:gd name="T6" fmla="*/ 99 w 257"/>
                <a:gd name="T7" fmla="*/ 17 h 321"/>
                <a:gd name="T8" fmla="*/ 83 w 257"/>
                <a:gd name="T9" fmla="*/ 24 h 321"/>
                <a:gd name="T10" fmla="*/ 67 w 257"/>
                <a:gd name="T11" fmla="*/ 30 h 321"/>
                <a:gd name="T12" fmla="*/ 51 w 257"/>
                <a:gd name="T13" fmla="*/ 35 h 321"/>
                <a:gd name="T14" fmla="*/ 34 w 257"/>
                <a:gd name="T15" fmla="*/ 39 h 321"/>
                <a:gd name="T16" fmla="*/ 17 w 257"/>
                <a:gd name="T17" fmla="*/ 43 h 321"/>
                <a:gd name="T18" fmla="*/ 0 w 257"/>
                <a:gd name="T19" fmla="*/ 44 h 321"/>
                <a:gd name="T20" fmla="*/ 0 w 257"/>
                <a:gd name="T21" fmla="*/ 111 h 321"/>
                <a:gd name="T22" fmla="*/ 0 w 257"/>
                <a:gd name="T23" fmla="*/ 111 h 321"/>
                <a:gd name="T24" fmla="*/ 1 w 257"/>
                <a:gd name="T25" fmla="*/ 127 h 321"/>
                <a:gd name="T26" fmla="*/ 2 w 257"/>
                <a:gd name="T27" fmla="*/ 143 h 321"/>
                <a:gd name="T28" fmla="*/ 4 w 257"/>
                <a:gd name="T29" fmla="*/ 159 h 321"/>
                <a:gd name="T30" fmla="*/ 9 w 257"/>
                <a:gd name="T31" fmla="*/ 175 h 321"/>
                <a:gd name="T32" fmla="*/ 14 w 257"/>
                <a:gd name="T33" fmla="*/ 191 h 321"/>
                <a:gd name="T34" fmla="*/ 20 w 257"/>
                <a:gd name="T35" fmla="*/ 206 h 321"/>
                <a:gd name="T36" fmla="*/ 27 w 257"/>
                <a:gd name="T37" fmla="*/ 219 h 321"/>
                <a:gd name="T38" fmla="*/ 35 w 257"/>
                <a:gd name="T39" fmla="*/ 234 h 321"/>
                <a:gd name="T40" fmla="*/ 44 w 257"/>
                <a:gd name="T41" fmla="*/ 248 h 321"/>
                <a:gd name="T42" fmla="*/ 54 w 257"/>
                <a:gd name="T43" fmla="*/ 260 h 321"/>
                <a:gd name="T44" fmla="*/ 63 w 257"/>
                <a:gd name="T45" fmla="*/ 272 h 321"/>
                <a:gd name="T46" fmla="*/ 76 w 257"/>
                <a:gd name="T47" fmla="*/ 283 h 321"/>
                <a:gd name="T48" fmla="*/ 88 w 257"/>
                <a:gd name="T49" fmla="*/ 294 h 321"/>
                <a:gd name="T50" fmla="*/ 100 w 257"/>
                <a:gd name="T51" fmla="*/ 304 h 321"/>
                <a:gd name="T52" fmla="*/ 114 w 257"/>
                <a:gd name="T53" fmla="*/ 313 h 321"/>
                <a:gd name="T54" fmla="*/ 128 w 257"/>
                <a:gd name="T55" fmla="*/ 321 h 321"/>
                <a:gd name="T56" fmla="*/ 128 w 257"/>
                <a:gd name="T57" fmla="*/ 321 h 321"/>
                <a:gd name="T58" fmla="*/ 143 w 257"/>
                <a:gd name="T59" fmla="*/ 313 h 321"/>
                <a:gd name="T60" fmla="*/ 157 w 257"/>
                <a:gd name="T61" fmla="*/ 304 h 321"/>
                <a:gd name="T62" fmla="*/ 169 w 257"/>
                <a:gd name="T63" fmla="*/ 294 h 321"/>
                <a:gd name="T64" fmla="*/ 181 w 257"/>
                <a:gd name="T65" fmla="*/ 283 h 321"/>
                <a:gd name="T66" fmla="*/ 193 w 257"/>
                <a:gd name="T67" fmla="*/ 272 h 321"/>
                <a:gd name="T68" fmla="*/ 203 w 257"/>
                <a:gd name="T69" fmla="*/ 260 h 321"/>
                <a:gd name="T70" fmla="*/ 213 w 257"/>
                <a:gd name="T71" fmla="*/ 248 h 321"/>
                <a:gd name="T72" fmla="*/ 222 w 257"/>
                <a:gd name="T73" fmla="*/ 234 h 321"/>
                <a:gd name="T74" fmla="*/ 230 w 257"/>
                <a:gd name="T75" fmla="*/ 219 h 321"/>
                <a:gd name="T76" fmla="*/ 236 w 257"/>
                <a:gd name="T77" fmla="*/ 206 h 321"/>
                <a:gd name="T78" fmla="*/ 243 w 257"/>
                <a:gd name="T79" fmla="*/ 191 h 321"/>
                <a:gd name="T80" fmla="*/ 247 w 257"/>
                <a:gd name="T81" fmla="*/ 175 h 321"/>
                <a:gd name="T82" fmla="*/ 252 w 257"/>
                <a:gd name="T83" fmla="*/ 159 h 321"/>
                <a:gd name="T84" fmla="*/ 255 w 257"/>
                <a:gd name="T85" fmla="*/ 143 h 321"/>
                <a:gd name="T86" fmla="*/ 256 w 257"/>
                <a:gd name="T87" fmla="*/ 127 h 321"/>
                <a:gd name="T88" fmla="*/ 257 w 257"/>
                <a:gd name="T89" fmla="*/ 111 h 321"/>
                <a:gd name="T90" fmla="*/ 257 w 257"/>
                <a:gd name="T91" fmla="*/ 44 h 321"/>
                <a:gd name="T92" fmla="*/ 257 w 257"/>
                <a:gd name="T93" fmla="*/ 44 h 321"/>
                <a:gd name="T94" fmla="*/ 240 w 257"/>
                <a:gd name="T95" fmla="*/ 43 h 321"/>
                <a:gd name="T96" fmla="*/ 223 w 257"/>
                <a:gd name="T97" fmla="*/ 39 h 321"/>
                <a:gd name="T98" fmla="*/ 206 w 257"/>
                <a:gd name="T99" fmla="*/ 35 h 321"/>
                <a:gd name="T100" fmla="*/ 190 w 257"/>
                <a:gd name="T101" fmla="*/ 30 h 321"/>
                <a:gd name="T102" fmla="*/ 174 w 257"/>
                <a:gd name="T103" fmla="*/ 24 h 321"/>
                <a:gd name="T104" fmla="*/ 158 w 257"/>
                <a:gd name="T105" fmla="*/ 17 h 321"/>
                <a:gd name="T106" fmla="*/ 143 w 257"/>
                <a:gd name="T107" fmla="*/ 9 h 321"/>
                <a:gd name="T108" fmla="*/ 128 w 257"/>
                <a:gd name="T109"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57" h="321">
                  <a:moveTo>
                    <a:pt x="128" y="0"/>
                  </a:move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7"/>
                  </a:lnTo>
                  <a:lnTo>
                    <a:pt x="2" y="143"/>
                  </a:lnTo>
                  <a:lnTo>
                    <a:pt x="4" y="159"/>
                  </a:lnTo>
                  <a:lnTo>
                    <a:pt x="9" y="175"/>
                  </a:lnTo>
                  <a:lnTo>
                    <a:pt x="14" y="191"/>
                  </a:lnTo>
                  <a:lnTo>
                    <a:pt x="20" y="206"/>
                  </a:lnTo>
                  <a:lnTo>
                    <a:pt x="27" y="219"/>
                  </a:lnTo>
                  <a:lnTo>
                    <a:pt x="35" y="234"/>
                  </a:lnTo>
                  <a:lnTo>
                    <a:pt x="44" y="248"/>
                  </a:lnTo>
                  <a:lnTo>
                    <a:pt x="54" y="260"/>
                  </a:lnTo>
                  <a:lnTo>
                    <a:pt x="63" y="272"/>
                  </a:lnTo>
                  <a:lnTo>
                    <a:pt x="76" y="283"/>
                  </a:lnTo>
                  <a:lnTo>
                    <a:pt x="88" y="294"/>
                  </a:lnTo>
                  <a:lnTo>
                    <a:pt x="100" y="304"/>
                  </a:lnTo>
                  <a:lnTo>
                    <a:pt x="114" y="313"/>
                  </a:lnTo>
                  <a:lnTo>
                    <a:pt x="128" y="321"/>
                  </a:lnTo>
                  <a:lnTo>
                    <a:pt x="128" y="321"/>
                  </a:lnTo>
                  <a:lnTo>
                    <a:pt x="143" y="313"/>
                  </a:lnTo>
                  <a:lnTo>
                    <a:pt x="157" y="304"/>
                  </a:lnTo>
                  <a:lnTo>
                    <a:pt x="169" y="294"/>
                  </a:lnTo>
                  <a:lnTo>
                    <a:pt x="181" y="283"/>
                  </a:lnTo>
                  <a:lnTo>
                    <a:pt x="193" y="272"/>
                  </a:lnTo>
                  <a:lnTo>
                    <a:pt x="203" y="260"/>
                  </a:lnTo>
                  <a:lnTo>
                    <a:pt x="213" y="248"/>
                  </a:lnTo>
                  <a:lnTo>
                    <a:pt x="222" y="234"/>
                  </a:lnTo>
                  <a:lnTo>
                    <a:pt x="230" y="219"/>
                  </a:lnTo>
                  <a:lnTo>
                    <a:pt x="236" y="206"/>
                  </a:lnTo>
                  <a:lnTo>
                    <a:pt x="243" y="191"/>
                  </a:lnTo>
                  <a:lnTo>
                    <a:pt x="247" y="175"/>
                  </a:lnTo>
                  <a:lnTo>
                    <a:pt x="252" y="159"/>
                  </a:lnTo>
                  <a:lnTo>
                    <a:pt x="255" y="143"/>
                  </a:lnTo>
                  <a:lnTo>
                    <a:pt x="256" y="127"/>
                  </a:lnTo>
                  <a:lnTo>
                    <a:pt x="257" y="111"/>
                  </a:lnTo>
                  <a:lnTo>
                    <a:pt x="257" y="44"/>
                  </a:lnTo>
                  <a:lnTo>
                    <a:pt x="257" y="44"/>
                  </a:lnTo>
                  <a:lnTo>
                    <a:pt x="240" y="43"/>
                  </a:lnTo>
                  <a:lnTo>
                    <a:pt x="223" y="39"/>
                  </a:lnTo>
                  <a:lnTo>
                    <a:pt x="206" y="35"/>
                  </a:lnTo>
                  <a:lnTo>
                    <a:pt x="190" y="30"/>
                  </a:lnTo>
                  <a:lnTo>
                    <a:pt x="174" y="24"/>
                  </a:lnTo>
                  <a:lnTo>
                    <a:pt x="158" y="17"/>
                  </a:lnTo>
                  <a:lnTo>
                    <a:pt x="143" y="9"/>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1" name="Freeform 1267"/>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2" name="Freeform 1268"/>
            <p:cNvSpPr>
              <a:spLocks/>
            </p:cNvSpPr>
            <p:nvPr/>
          </p:nvSpPr>
          <p:spPr bwMode="auto">
            <a:xfrm>
              <a:off x="10458708" y="2611553"/>
              <a:ext cx="110843" cy="161074"/>
            </a:xfrm>
            <a:custGeom>
              <a:avLst/>
              <a:gdLst>
                <a:gd name="T0" fmla="*/ 0 w 122"/>
                <a:gd name="T1" fmla="*/ 0 h 161"/>
                <a:gd name="T2" fmla="*/ 0 w 122"/>
                <a:gd name="T3" fmla="*/ 0 h 161"/>
                <a:gd name="T4" fmla="*/ 6 w 122"/>
                <a:gd name="T5" fmla="*/ 25 h 161"/>
                <a:gd name="T6" fmla="*/ 16 w 122"/>
                <a:gd name="T7" fmla="*/ 50 h 161"/>
                <a:gd name="T8" fmla="*/ 28 w 122"/>
                <a:gd name="T9" fmla="*/ 73 h 161"/>
                <a:gd name="T10" fmla="*/ 43 w 122"/>
                <a:gd name="T11" fmla="*/ 94 h 161"/>
                <a:gd name="T12" fmla="*/ 60 w 122"/>
                <a:gd name="T13" fmla="*/ 113 h 161"/>
                <a:gd name="T14" fmla="*/ 78 w 122"/>
                <a:gd name="T15" fmla="*/ 132 h 161"/>
                <a:gd name="T16" fmla="*/ 89 w 122"/>
                <a:gd name="T17" fmla="*/ 139 h 161"/>
                <a:gd name="T18" fmla="*/ 99 w 122"/>
                <a:gd name="T19" fmla="*/ 148 h 161"/>
                <a:gd name="T20" fmla="*/ 110 w 122"/>
                <a:gd name="T21" fmla="*/ 154 h 161"/>
                <a:gd name="T22" fmla="*/ 122 w 122"/>
                <a:gd name="T23" fmla="*/ 161 h 161"/>
                <a:gd name="T24" fmla="*/ 122 w 122"/>
                <a:gd name="T25" fmla="*/ 0 h 161"/>
                <a:gd name="T26" fmla="*/ 0 w 122"/>
                <a:gd name="T27"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22" h="161">
                  <a:moveTo>
                    <a:pt x="0" y="0"/>
                  </a:moveTo>
                  <a:lnTo>
                    <a:pt x="0" y="0"/>
                  </a:lnTo>
                  <a:lnTo>
                    <a:pt x="6" y="25"/>
                  </a:lnTo>
                  <a:lnTo>
                    <a:pt x="16" y="50"/>
                  </a:lnTo>
                  <a:lnTo>
                    <a:pt x="28" y="73"/>
                  </a:lnTo>
                  <a:lnTo>
                    <a:pt x="43" y="94"/>
                  </a:lnTo>
                  <a:lnTo>
                    <a:pt x="60" y="113"/>
                  </a:lnTo>
                  <a:lnTo>
                    <a:pt x="78" y="132"/>
                  </a:lnTo>
                  <a:lnTo>
                    <a:pt x="89" y="139"/>
                  </a:lnTo>
                  <a:lnTo>
                    <a:pt x="99" y="148"/>
                  </a:lnTo>
                  <a:lnTo>
                    <a:pt x="110" y="154"/>
                  </a:lnTo>
                  <a:lnTo>
                    <a:pt x="122" y="161"/>
                  </a:lnTo>
                  <a:lnTo>
                    <a:pt x="122"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3" name="Freeform 1269"/>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close/>
                </a:path>
              </a:pathLst>
            </a:custGeom>
            <a:solidFill>
              <a:schemeClr val="bg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4" name="Freeform 1270"/>
            <p:cNvSpPr>
              <a:spLocks/>
            </p:cNvSpPr>
            <p:nvPr/>
          </p:nvSpPr>
          <p:spPr bwMode="auto">
            <a:xfrm>
              <a:off x="10569551" y="2451480"/>
              <a:ext cx="117203" cy="160073"/>
            </a:xfrm>
            <a:custGeom>
              <a:avLst/>
              <a:gdLst>
                <a:gd name="T0" fmla="*/ 123 w 129"/>
                <a:gd name="T1" fmla="*/ 160 h 160"/>
                <a:gd name="T2" fmla="*/ 123 w 129"/>
                <a:gd name="T3" fmla="*/ 160 h 160"/>
                <a:gd name="T4" fmla="*/ 128 w 129"/>
                <a:gd name="T5" fmla="*/ 136 h 160"/>
                <a:gd name="T6" fmla="*/ 129 w 129"/>
                <a:gd name="T7" fmla="*/ 111 h 160"/>
                <a:gd name="T8" fmla="*/ 129 w 129"/>
                <a:gd name="T9" fmla="*/ 44 h 160"/>
                <a:gd name="T10" fmla="*/ 129 w 129"/>
                <a:gd name="T11" fmla="*/ 44 h 160"/>
                <a:gd name="T12" fmla="*/ 112 w 129"/>
                <a:gd name="T13" fmla="*/ 43 h 160"/>
                <a:gd name="T14" fmla="*/ 95 w 129"/>
                <a:gd name="T15" fmla="*/ 39 h 160"/>
                <a:gd name="T16" fmla="*/ 78 w 129"/>
                <a:gd name="T17" fmla="*/ 35 h 160"/>
                <a:gd name="T18" fmla="*/ 62 w 129"/>
                <a:gd name="T19" fmla="*/ 30 h 160"/>
                <a:gd name="T20" fmla="*/ 46 w 129"/>
                <a:gd name="T21" fmla="*/ 24 h 160"/>
                <a:gd name="T22" fmla="*/ 30 w 129"/>
                <a:gd name="T23" fmla="*/ 17 h 160"/>
                <a:gd name="T24" fmla="*/ 15 w 129"/>
                <a:gd name="T25" fmla="*/ 9 h 160"/>
                <a:gd name="T26" fmla="*/ 0 w 129"/>
                <a:gd name="T27" fmla="*/ 0 h 160"/>
                <a:gd name="T28" fmla="*/ 0 w 129"/>
                <a:gd name="T29" fmla="*/ 160 h 160"/>
                <a:gd name="T30" fmla="*/ 123 w 129"/>
                <a:gd name="T31" fmla="*/ 16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29" h="160">
                  <a:moveTo>
                    <a:pt x="123" y="160"/>
                  </a:moveTo>
                  <a:lnTo>
                    <a:pt x="123" y="160"/>
                  </a:lnTo>
                  <a:lnTo>
                    <a:pt x="128" y="136"/>
                  </a:lnTo>
                  <a:lnTo>
                    <a:pt x="129" y="111"/>
                  </a:lnTo>
                  <a:lnTo>
                    <a:pt x="129" y="44"/>
                  </a:lnTo>
                  <a:lnTo>
                    <a:pt x="129" y="44"/>
                  </a:lnTo>
                  <a:lnTo>
                    <a:pt x="112" y="43"/>
                  </a:lnTo>
                  <a:lnTo>
                    <a:pt x="95" y="39"/>
                  </a:lnTo>
                  <a:lnTo>
                    <a:pt x="78" y="35"/>
                  </a:lnTo>
                  <a:lnTo>
                    <a:pt x="62" y="30"/>
                  </a:lnTo>
                  <a:lnTo>
                    <a:pt x="46" y="24"/>
                  </a:lnTo>
                  <a:lnTo>
                    <a:pt x="30" y="17"/>
                  </a:lnTo>
                  <a:lnTo>
                    <a:pt x="15" y="9"/>
                  </a:lnTo>
                  <a:lnTo>
                    <a:pt x="0" y="0"/>
                  </a:lnTo>
                  <a:lnTo>
                    <a:pt x="0" y="160"/>
                  </a:lnTo>
                  <a:lnTo>
                    <a:pt x="123" y="16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5" name="Freeform 1271"/>
            <p:cNvSpPr>
              <a:spLocks noEditPoints="1"/>
            </p:cNvSpPr>
            <p:nvPr/>
          </p:nvSpPr>
          <p:spPr bwMode="auto">
            <a:xfrm>
              <a:off x="10453257" y="2451480"/>
              <a:ext cx="228046" cy="321147"/>
            </a:xfrm>
            <a:custGeom>
              <a:avLst/>
              <a:gdLst>
                <a:gd name="T0" fmla="*/ 128 w 251"/>
                <a:gd name="T1" fmla="*/ 320 h 321"/>
                <a:gd name="T2" fmla="*/ 128 w 251"/>
                <a:gd name="T3" fmla="*/ 320 h 321"/>
                <a:gd name="T4" fmla="*/ 127 w 251"/>
                <a:gd name="T5" fmla="*/ 320 h 321"/>
                <a:gd name="T6" fmla="*/ 127 w 251"/>
                <a:gd name="T7" fmla="*/ 320 h 321"/>
                <a:gd name="T8" fmla="*/ 127 w 251"/>
                <a:gd name="T9" fmla="*/ 320 h 321"/>
                <a:gd name="T10" fmla="*/ 127 w 251"/>
                <a:gd name="T11" fmla="*/ 320 h 321"/>
                <a:gd name="T12" fmla="*/ 127 w 251"/>
                <a:gd name="T13" fmla="*/ 320 h 321"/>
                <a:gd name="T14" fmla="*/ 94 w 251"/>
                <a:gd name="T15" fmla="*/ 299 h 321"/>
                <a:gd name="T16" fmla="*/ 94 w 251"/>
                <a:gd name="T17" fmla="*/ 299 h 321"/>
                <a:gd name="T18" fmla="*/ 94 w 251"/>
                <a:gd name="T19" fmla="*/ 299 h 321"/>
                <a:gd name="T20" fmla="*/ 94 w 251"/>
                <a:gd name="T21" fmla="*/ 299 h 321"/>
                <a:gd name="T22" fmla="*/ 94 w 251"/>
                <a:gd name="T23" fmla="*/ 299 h 321"/>
                <a:gd name="T24" fmla="*/ 94 w 251"/>
                <a:gd name="T25" fmla="*/ 299 h 321"/>
                <a:gd name="T26" fmla="*/ 94 w 251"/>
                <a:gd name="T27" fmla="*/ 299 h 321"/>
                <a:gd name="T28" fmla="*/ 94 w 251"/>
                <a:gd name="T29" fmla="*/ 299 h 321"/>
                <a:gd name="T30" fmla="*/ 93 w 251"/>
                <a:gd name="T31" fmla="*/ 299 h 321"/>
                <a:gd name="T32" fmla="*/ 94 w 251"/>
                <a:gd name="T33" fmla="*/ 299 h 321"/>
                <a:gd name="T34" fmla="*/ 93 w 251"/>
                <a:gd name="T35" fmla="*/ 298 h 321"/>
                <a:gd name="T36" fmla="*/ 93 w 251"/>
                <a:gd name="T37" fmla="*/ 298 h 321"/>
                <a:gd name="T38" fmla="*/ 93 w 251"/>
                <a:gd name="T39" fmla="*/ 298 h 321"/>
                <a:gd name="T40" fmla="*/ 93 w 251"/>
                <a:gd name="T41" fmla="*/ 298 h 321"/>
                <a:gd name="T42" fmla="*/ 93 w 251"/>
                <a:gd name="T43" fmla="*/ 298 h 321"/>
                <a:gd name="T44" fmla="*/ 251 w 251"/>
                <a:gd name="T45" fmla="*/ 160 h 321"/>
                <a:gd name="T46" fmla="*/ 243 w 251"/>
                <a:gd name="T47" fmla="*/ 160 h 321"/>
                <a:gd name="T48" fmla="*/ 227 w 251"/>
                <a:gd name="T49" fmla="*/ 206 h 321"/>
                <a:gd name="T50" fmla="*/ 202 w 251"/>
                <a:gd name="T51" fmla="*/ 248 h 321"/>
                <a:gd name="T52" fmla="*/ 169 w 251"/>
                <a:gd name="T53" fmla="*/ 282 h 321"/>
                <a:gd name="T54" fmla="*/ 128 w 251"/>
                <a:gd name="T55" fmla="*/ 310 h 321"/>
                <a:gd name="T56" fmla="*/ 128 w 251"/>
                <a:gd name="T57" fmla="*/ 321 h 321"/>
                <a:gd name="T58" fmla="*/ 128 w 251"/>
                <a:gd name="T59" fmla="*/ 321 h 321"/>
                <a:gd name="T60" fmla="*/ 152 w 251"/>
                <a:gd name="T61" fmla="*/ 308 h 321"/>
                <a:gd name="T62" fmla="*/ 173 w 251"/>
                <a:gd name="T63" fmla="*/ 292 h 321"/>
                <a:gd name="T64" fmla="*/ 208 w 251"/>
                <a:gd name="T65" fmla="*/ 254 h 321"/>
                <a:gd name="T66" fmla="*/ 235 w 251"/>
                <a:gd name="T67" fmla="*/ 210 h 321"/>
                <a:gd name="T68" fmla="*/ 251 w 251"/>
                <a:gd name="T69" fmla="*/ 160 h 321"/>
                <a:gd name="T70" fmla="*/ 128 w 251"/>
                <a:gd name="T71" fmla="*/ 0 h 321"/>
                <a:gd name="T72" fmla="*/ 114 w 251"/>
                <a:gd name="T73" fmla="*/ 9 h 321"/>
                <a:gd name="T74" fmla="*/ 83 w 251"/>
                <a:gd name="T75" fmla="*/ 24 h 321"/>
                <a:gd name="T76" fmla="*/ 51 w 251"/>
                <a:gd name="T77" fmla="*/ 35 h 321"/>
                <a:gd name="T78" fmla="*/ 17 w 251"/>
                <a:gd name="T79" fmla="*/ 43 h 321"/>
                <a:gd name="T80" fmla="*/ 0 w 251"/>
                <a:gd name="T81" fmla="*/ 111 h 321"/>
                <a:gd name="T82" fmla="*/ 1 w 251"/>
                <a:gd name="T83" fmla="*/ 125 h 321"/>
                <a:gd name="T84" fmla="*/ 3 w 251"/>
                <a:gd name="T85" fmla="*/ 152 h 321"/>
                <a:gd name="T86" fmla="*/ 9 w 251"/>
                <a:gd name="T87" fmla="*/ 178 h 321"/>
                <a:gd name="T88" fmla="*/ 19 w 251"/>
                <a:gd name="T89" fmla="*/ 203 h 321"/>
                <a:gd name="T90" fmla="*/ 31 w 251"/>
                <a:gd name="T91" fmla="*/ 228 h 321"/>
                <a:gd name="T92" fmla="*/ 45 w 251"/>
                <a:gd name="T93" fmla="*/ 250 h 321"/>
                <a:gd name="T94" fmla="*/ 62 w 251"/>
                <a:gd name="T95" fmla="*/ 271 h 321"/>
                <a:gd name="T96" fmla="*/ 82 w 251"/>
                <a:gd name="T97" fmla="*/ 289 h 321"/>
                <a:gd name="T98" fmla="*/ 93 w 251"/>
                <a:gd name="T99" fmla="*/ 298 h 321"/>
                <a:gd name="T100" fmla="*/ 62 w 251"/>
                <a:gd name="T101" fmla="*/ 270 h 321"/>
                <a:gd name="T102" fmla="*/ 36 w 251"/>
                <a:gd name="T103" fmla="*/ 237 h 321"/>
                <a:gd name="T104" fmla="*/ 18 w 251"/>
                <a:gd name="T105" fmla="*/ 200 h 321"/>
                <a:gd name="T106" fmla="*/ 6 w 251"/>
                <a:gd name="T107" fmla="*/ 160 h 321"/>
                <a:gd name="T108" fmla="*/ 14 w 251"/>
                <a:gd name="T109" fmla="*/ 160 h 321"/>
                <a:gd name="T110" fmla="*/ 9 w 251"/>
                <a:gd name="T111" fmla="*/ 111 h 321"/>
                <a:gd name="T112" fmla="*/ 9 w 251"/>
                <a:gd name="T113" fmla="*/ 52 h 321"/>
                <a:gd name="T114" fmla="*/ 40 w 251"/>
                <a:gd name="T115" fmla="*/ 48 h 321"/>
                <a:gd name="T116" fmla="*/ 71 w 251"/>
                <a:gd name="T117" fmla="*/ 38 h 321"/>
                <a:gd name="T118" fmla="*/ 100 w 251"/>
                <a:gd name="T119" fmla="*/ 27 h 321"/>
                <a:gd name="T120" fmla="*/ 128 w 251"/>
                <a:gd name="T121" fmla="*/ 11 h 321"/>
                <a:gd name="T122" fmla="*/ 128 w 251"/>
                <a:gd name="T123" fmla="*/ 0 h 3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51" h="321">
                  <a:moveTo>
                    <a:pt x="128" y="320"/>
                  </a:moveTo>
                  <a:lnTo>
                    <a:pt x="128" y="320"/>
                  </a:lnTo>
                  <a:lnTo>
                    <a:pt x="128" y="320"/>
                  </a:lnTo>
                  <a:lnTo>
                    <a:pt x="128" y="320"/>
                  </a:lnTo>
                  <a:lnTo>
                    <a:pt x="128" y="320"/>
                  </a:lnTo>
                  <a:close/>
                  <a:moveTo>
                    <a:pt x="127" y="320"/>
                  </a:moveTo>
                  <a:lnTo>
                    <a:pt x="127" y="320"/>
                  </a:lnTo>
                  <a:lnTo>
                    <a:pt x="127" y="320"/>
                  </a:lnTo>
                  <a:lnTo>
                    <a:pt x="127" y="320"/>
                  </a:lnTo>
                  <a:lnTo>
                    <a:pt x="127" y="320"/>
                  </a:lnTo>
                  <a:close/>
                  <a:moveTo>
                    <a:pt x="127" y="320"/>
                  </a:moveTo>
                  <a:lnTo>
                    <a:pt x="127" y="320"/>
                  </a:lnTo>
                  <a:lnTo>
                    <a:pt x="127" y="320"/>
                  </a:lnTo>
                  <a:lnTo>
                    <a:pt x="127" y="320"/>
                  </a:lnTo>
                  <a:lnTo>
                    <a:pt x="127" y="320"/>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4" y="299"/>
                  </a:moveTo>
                  <a:lnTo>
                    <a:pt x="94" y="299"/>
                  </a:lnTo>
                  <a:lnTo>
                    <a:pt x="94" y="299"/>
                  </a:lnTo>
                  <a:lnTo>
                    <a:pt x="94" y="299"/>
                  </a:lnTo>
                  <a:lnTo>
                    <a:pt x="94" y="299"/>
                  </a:lnTo>
                  <a:close/>
                  <a:moveTo>
                    <a:pt x="93" y="299"/>
                  </a:moveTo>
                  <a:lnTo>
                    <a:pt x="93" y="299"/>
                  </a:lnTo>
                  <a:lnTo>
                    <a:pt x="94" y="299"/>
                  </a:lnTo>
                  <a:lnTo>
                    <a:pt x="94" y="299"/>
                  </a:lnTo>
                  <a:lnTo>
                    <a:pt x="93" y="299"/>
                  </a:lnTo>
                  <a:close/>
                  <a:moveTo>
                    <a:pt x="93" y="298"/>
                  </a:moveTo>
                  <a:lnTo>
                    <a:pt x="93" y="298"/>
                  </a:lnTo>
                  <a:lnTo>
                    <a:pt x="93" y="298"/>
                  </a:lnTo>
                  <a:lnTo>
                    <a:pt x="93" y="298"/>
                  </a:lnTo>
                  <a:lnTo>
                    <a:pt x="93" y="298"/>
                  </a:lnTo>
                  <a:close/>
                  <a:moveTo>
                    <a:pt x="93" y="298"/>
                  </a:moveTo>
                  <a:lnTo>
                    <a:pt x="93" y="298"/>
                  </a:lnTo>
                  <a:lnTo>
                    <a:pt x="93" y="298"/>
                  </a:lnTo>
                  <a:lnTo>
                    <a:pt x="93" y="298"/>
                  </a:lnTo>
                  <a:lnTo>
                    <a:pt x="93" y="298"/>
                  </a:lnTo>
                  <a:close/>
                  <a:moveTo>
                    <a:pt x="251" y="160"/>
                  </a:moveTo>
                  <a:lnTo>
                    <a:pt x="243" y="160"/>
                  </a:lnTo>
                  <a:lnTo>
                    <a:pt x="243" y="160"/>
                  </a:lnTo>
                  <a:lnTo>
                    <a:pt x="235" y="184"/>
                  </a:lnTo>
                  <a:lnTo>
                    <a:pt x="227" y="206"/>
                  </a:lnTo>
                  <a:lnTo>
                    <a:pt x="216" y="227"/>
                  </a:lnTo>
                  <a:lnTo>
                    <a:pt x="202" y="248"/>
                  </a:lnTo>
                  <a:lnTo>
                    <a:pt x="186" y="266"/>
                  </a:lnTo>
                  <a:lnTo>
                    <a:pt x="169" y="282"/>
                  </a:lnTo>
                  <a:lnTo>
                    <a:pt x="149" y="298"/>
                  </a:lnTo>
                  <a:lnTo>
                    <a:pt x="128" y="310"/>
                  </a:lnTo>
                  <a:lnTo>
                    <a:pt x="128" y="310"/>
                  </a:lnTo>
                  <a:lnTo>
                    <a:pt x="128" y="321"/>
                  </a:lnTo>
                  <a:lnTo>
                    <a:pt x="128" y="321"/>
                  </a:lnTo>
                  <a:lnTo>
                    <a:pt x="128" y="321"/>
                  </a:lnTo>
                  <a:lnTo>
                    <a:pt x="141" y="314"/>
                  </a:lnTo>
                  <a:lnTo>
                    <a:pt x="152" y="308"/>
                  </a:lnTo>
                  <a:lnTo>
                    <a:pt x="162" y="299"/>
                  </a:lnTo>
                  <a:lnTo>
                    <a:pt x="173" y="292"/>
                  </a:lnTo>
                  <a:lnTo>
                    <a:pt x="191" y="273"/>
                  </a:lnTo>
                  <a:lnTo>
                    <a:pt x="208" y="254"/>
                  </a:lnTo>
                  <a:lnTo>
                    <a:pt x="223" y="233"/>
                  </a:lnTo>
                  <a:lnTo>
                    <a:pt x="235" y="210"/>
                  </a:lnTo>
                  <a:lnTo>
                    <a:pt x="245" y="185"/>
                  </a:lnTo>
                  <a:lnTo>
                    <a:pt x="251" y="160"/>
                  </a:lnTo>
                  <a:close/>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6" name="Rectangle 1272"/>
            <p:cNvSpPr>
              <a:spLocks noChangeArrowheads="1"/>
            </p:cNvSpPr>
            <p:nvPr/>
          </p:nvSpPr>
          <p:spPr bwMode="auto">
            <a:xfrm>
              <a:off x="10569551"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7" name="Rectangle 1273"/>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8" name="Rectangle 1274"/>
            <p:cNvSpPr>
              <a:spLocks noChangeArrowheads="1"/>
            </p:cNvSpPr>
            <p:nvPr/>
          </p:nvSpPr>
          <p:spPr bwMode="auto">
            <a:xfrm>
              <a:off x="10568642" y="277162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899" name="Rectangle 1275"/>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0" name="Rectangle 1276"/>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1" name="Rectangle 1277"/>
            <p:cNvSpPr>
              <a:spLocks noChangeArrowheads="1"/>
            </p:cNvSpPr>
            <p:nvPr/>
          </p:nvSpPr>
          <p:spPr bwMode="auto">
            <a:xfrm>
              <a:off x="10538660"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2" name="Rectangle 1278"/>
            <p:cNvSpPr>
              <a:spLocks noChangeArrowheads="1"/>
            </p:cNvSpPr>
            <p:nvPr/>
          </p:nvSpPr>
          <p:spPr bwMode="auto">
            <a:xfrm>
              <a:off x="10537752" y="2750617"/>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3" name="Rectangle 1279"/>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4" name="Rectangle 1280"/>
            <p:cNvSpPr>
              <a:spLocks noChangeArrowheads="1"/>
            </p:cNvSpPr>
            <p:nvPr/>
          </p:nvSpPr>
          <p:spPr bwMode="auto">
            <a:xfrm>
              <a:off x="10537752" y="2749616"/>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5" name="Freeform 1281"/>
            <p:cNvSpPr>
              <a:spLocks/>
            </p:cNvSpPr>
            <p:nvPr/>
          </p:nvSpPr>
          <p:spPr bwMode="auto">
            <a:xfrm>
              <a:off x="10569551" y="2611553"/>
              <a:ext cx="111752" cy="161074"/>
            </a:xfrm>
            <a:custGeom>
              <a:avLst/>
              <a:gdLst>
                <a:gd name="T0" fmla="*/ 123 w 123"/>
                <a:gd name="T1" fmla="*/ 0 h 161"/>
                <a:gd name="T2" fmla="*/ 115 w 123"/>
                <a:gd name="T3" fmla="*/ 0 h 161"/>
                <a:gd name="T4" fmla="*/ 115 w 123"/>
                <a:gd name="T5" fmla="*/ 0 h 161"/>
                <a:gd name="T6" fmla="*/ 107 w 123"/>
                <a:gd name="T7" fmla="*/ 24 h 161"/>
                <a:gd name="T8" fmla="*/ 99 w 123"/>
                <a:gd name="T9" fmla="*/ 46 h 161"/>
                <a:gd name="T10" fmla="*/ 88 w 123"/>
                <a:gd name="T11" fmla="*/ 67 h 161"/>
                <a:gd name="T12" fmla="*/ 74 w 123"/>
                <a:gd name="T13" fmla="*/ 88 h 161"/>
                <a:gd name="T14" fmla="*/ 58 w 123"/>
                <a:gd name="T15" fmla="*/ 106 h 161"/>
                <a:gd name="T16" fmla="*/ 41 w 123"/>
                <a:gd name="T17" fmla="*/ 122 h 161"/>
                <a:gd name="T18" fmla="*/ 21 w 123"/>
                <a:gd name="T19" fmla="*/ 138 h 161"/>
                <a:gd name="T20" fmla="*/ 0 w 123"/>
                <a:gd name="T21" fmla="*/ 150 h 161"/>
                <a:gd name="T22" fmla="*/ 0 w 123"/>
                <a:gd name="T23" fmla="*/ 150 h 161"/>
                <a:gd name="T24" fmla="*/ 0 w 123"/>
                <a:gd name="T25" fmla="*/ 161 h 161"/>
                <a:gd name="T26" fmla="*/ 0 w 123"/>
                <a:gd name="T27" fmla="*/ 161 h 161"/>
                <a:gd name="T28" fmla="*/ 0 w 123"/>
                <a:gd name="T29" fmla="*/ 161 h 161"/>
                <a:gd name="T30" fmla="*/ 13 w 123"/>
                <a:gd name="T31" fmla="*/ 154 h 161"/>
                <a:gd name="T32" fmla="*/ 24 w 123"/>
                <a:gd name="T33" fmla="*/ 148 h 161"/>
                <a:gd name="T34" fmla="*/ 34 w 123"/>
                <a:gd name="T35" fmla="*/ 139 h 161"/>
                <a:gd name="T36" fmla="*/ 45 w 123"/>
                <a:gd name="T37" fmla="*/ 132 h 161"/>
                <a:gd name="T38" fmla="*/ 63 w 123"/>
                <a:gd name="T39" fmla="*/ 113 h 161"/>
                <a:gd name="T40" fmla="*/ 80 w 123"/>
                <a:gd name="T41" fmla="*/ 94 h 161"/>
                <a:gd name="T42" fmla="*/ 95 w 123"/>
                <a:gd name="T43" fmla="*/ 73 h 161"/>
                <a:gd name="T44" fmla="*/ 107 w 123"/>
                <a:gd name="T45" fmla="*/ 50 h 161"/>
                <a:gd name="T46" fmla="*/ 117 w 123"/>
                <a:gd name="T47" fmla="*/ 25 h 161"/>
                <a:gd name="T48" fmla="*/ 123 w 123"/>
                <a:gd name="T4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23" h="161">
                  <a:moveTo>
                    <a:pt x="123" y="0"/>
                  </a:moveTo>
                  <a:lnTo>
                    <a:pt x="115" y="0"/>
                  </a:lnTo>
                  <a:lnTo>
                    <a:pt x="115" y="0"/>
                  </a:lnTo>
                  <a:lnTo>
                    <a:pt x="107" y="24"/>
                  </a:lnTo>
                  <a:lnTo>
                    <a:pt x="99" y="46"/>
                  </a:lnTo>
                  <a:lnTo>
                    <a:pt x="88" y="67"/>
                  </a:lnTo>
                  <a:lnTo>
                    <a:pt x="74" y="88"/>
                  </a:lnTo>
                  <a:lnTo>
                    <a:pt x="58" y="106"/>
                  </a:lnTo>
                  <a:lnTo>
                    <a:pt x="41" y="122"/>
                  </a:lnTo>
                  <a:lnTo>
                    <a:pt x="21" y="138"/>
                  </a:lnTo>
                  <a:lnTo>
                    <a:pt x="0" y="150"/>
                  </a:lnTo>
                  <a:lnTo>
                    <a:pt x="0" y="150"/>
                  </a:lnTo>
                  <a:lnTo>
                    <a:pt x="0" y="161"/>
                  </a:lnTo>
                  <a:lnTo>
                    <a:pt x="0" y="161"/>
                  </a:lnTo>
                  <a:lnTo>
                    <a:pt x="0" y="161"/>
                  </a:lnTo>
                  <a:lnTo>
                    <a:pt x="13" y="154"/>
                  </a:lnTo>
                  <a:lnTo>
                    <a:pt x="24" y="148"/>
                  </a:lnTo>
                  <a:lnTo>
                    <a:pt x="34" y="139"/>
                  </a:lnTo>
                  <a:lnTo>
                    <a:pt x="45" y="132"/>
                  </a:lnTo>
                  <a:lnTo>
                    <a:pt x="63" y="113"/>
                  </a:lnTo>
                  <a:lnTo>
                    <a:pt x="80" y="94"/>
                  </a:lnTo>
                  <a:lnTo>
                    <a:pt x="95" y="73"/>
                  </a:lnTo>
                  <a:lnTo>
                    <a:pt x="107" y="50"/>
                  </a:lnTo>
                  <a:lnTo>
                    <a:pt x="117" y="25"/>
                  </a:lnTo>
                  <a:lnTo>
                    <a:pt x="123"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6" name="Freeform 1282"/>
            <p:cNvSpPr>
              <a:spLocks/>
            </p:cNvSpPr>
            <p:nvPr/>
          </p:nvSpPr>
          <p:spPr bwMode="auto">
            <a:xfrm>
              <a:off x="10453257" y="2451480"/>
              <a:ext cx="116294" cy="298136"/>
            </a:xfrm>
            <a:custGeom>
              <a:avLst/>
              <a:gdLst>
                <a:gd name="T0" fmla="*/ 128 w 128"/>
                <a:gd name="T1" fmla="*/ 0 h 298"/>
                <a:gd name="T2" fmla="*/ 128 w 128"/>
                <a:gd name="T3" fmla="*/ 0 h 298"/>
                <a:gd name="T4" fmla="*/ 128 w 128"/>
                <a:gd name="T5" fmla="*/ 0 h 298"/>
                <a:gd name="T6" fmla="*/ 114 w 128"/>
                <a:gd name="T7" fmla="*/ 9 h 298"/>
                <a:gd name="T8" fmla="*/ 99 w 128"/>
                <a:gd name="T9" fmla="*/ 17 h 298"/>
                <a:gd name="T10" fmla="*/ 83 w 128"/>
                <a:gd name="T11" fmla="*/ 24 h 298"/>
                <a:gd name="T12" fmla="*/ 67 w 128"/>
                <a:gd name="T13" fmla="*/ 30 h 298"/>
                <a:gd name="T14" fmla="*/ 51 w 128"/>
                <a:gd name="T15" fmla="*/ 35 h 298"/>
                <a:gd name="T16" fmla="*/ 34 w 128"/>
                <a:gd name="T17" fmla="*/ 39 h 298"/>
                <a:gd name="T18" fmla="*/ 17 w 128"/>
                <a:gd name="T19" fmla="*/ 43 h 298"/>
                <a:gd name="T20" fmla="*/ 0 w 128"/>
                <a:gd name="T21" fmla="*/ 44 h 298"/>
                <a:gd name="T22" fmla="*/ 0 w 128"/>
                <a:gd name="T23" fmla="*/ 111 h 298"/>
                <a:gd name="T24" fmla="*/ 0 w 128"/>
                <a:gd name="T25" fmla="*/ 111 h 298"/>
                <a:gd name="T26" fmla="*/ 1 w 128"/>
                <a:gd name="T27" fmla="*/ 125 h 298"/>
                <a:gd name="T28" fmla="*/ 2 w 128"/>
                <a:gd name="T29" fmla="*/ 138 h 298"/>
                <a:gd name="T30" fmla="*/ 3 w 128"/>
                <a:gd name="T31" fmla="*/ 152 h 298"/>
                <a:gd name="T32" fmla="*/ 6 w 128"/>
                <a:gd name="T33" fmla="*/ 165 h 298"/>
                <a:gd name="T34" fmla="*/ 9 w 128"/>
                <a:gd name="T35" fmla="*/ 178 h 298"/>
                <a:gd name="T36" fmla="*/ 14 w 128"/>
                <a:gd name="T37" fmla="*/ 191 h 298"/>
                <a:gd name="T38" fmla="*/ 19 w 128"/>
                <a:gd name="T39" fmla="*/ 203 h 298"/>
                <a:gd name="T40" fmla="*/ 24 w 128"/>
                <a:gd name="T41" fmla="*/ 216 h 298"/>
                <a:gd name="T42" fmla="*/ 31 w 128"/>
                <a:gd name="T43" fmla="*/ 228 h 298"/>
                <a:gd name="T44" fmla="*/ 38 w 128"/>
                <a:gd name="T45" fmla="*/ 239 h 298"/>
                <a:gd name="T46" fmla="*/ 45 w 128"/>
                <a:gd name="T47" fmla="*/ 250 h 298"/>
                <a:gd name="T48" fmla="*/ 54 w 128"/>
                <a:gd name="T49" fmla="*/ 260 h 298"/>
                <a:gd name="T50" fmla="*/ 62 w 128"/>
                <a:gd name="T51" fmla="*/ 271 h 298"/>
                <a:gd name="T52" fmla="*/ 72 w 128"/>
                <a:gd name="T53" fmla="*/ 281 h 298"/>
                <a:gd name="T54" fmla="*/ 82 w 128"/>
                <a:gd name="T55" fmla="*/ 289 h 298"/>
                <a:gd name="T56" fmla="*/ 93 w 128"/>
                <a:gd name="T57" fmla="*/ 298 h 298"/>
                <a:gd name="T58" fmla="*/ 93 w 128"/>
                <a:gd name="T59" fmla="*/ 298 h 298"/>
                <a:gd name="T60" fmla="*/ 77 w 128"/>
                <a:gd name="T61" fmla="*/ 284 h 298"/>
                <a:gd name="T62" fmla="*/ 62 w 128"/>
                <a:gd name="T63" fmla="*/ 270 h 298"/>
                <a:gd name="T64" fmla="*/ 49 w 128"/>
                <a:gd name="T65" fmla="*/ 254 h 298"/>
                <a:gd name="T66" fmla="*/ 36 w 128"/>
                <a:gd name="T67" fmla="*/ 237 h 298"/>
                <a:gd name="T68" fmla="*/ 27 w 128"/>
                <a:gd name="T69" fmla="*/ 219 h 298"/>
                <a:gd name="T70" fmla="*/ 18 w 128"/>
                <a:gd name="T71" fmla="*/ 200 h 298"/>
                <a:gd name="T72" fmla="*/ 11 w 128"/>
                <a:gd name="T73" fmla="*/ 180 h 298"/>
                <a:gd name="T74" fmla="*/ 6 w 128"/>
                <a:gd name="T75" fmla="*/ 160 h 298"/>
                <a:gd name="T76" fmla="*/ 14 w 128"/>
                <a:gd name="T77" fmla="*/ 160 h 298"/>
                <a:gd name="T78" fmla="*/ 14 w 128"/>
                <a:gd name="T79" fmla="*/ 160 h 298"/>
                <a:gd name="T80" fmla="*/ 11 w 128"/>
                <a:gd name="T81" fmla="*/ 136 h 298"/>
                <a:gd name="T82" fmla="*/ 9 w 128"/>
                <a:gd name="T83" fmla="*/ 111 h 298"/>
                <a:gd name="T84" fmla="*/ 9 w 128"/>
                <a:gd name="T85" fmla="*/ 52 h 298"/>
                <a:gd name="T86" fmla="*/ 9 w 128"/>
                <a:gd name="T87" fmla="*/ 52 h 298"/>
                <a:gd name="T88" fmla="*/ 25 w 128"/>
                <a:gd name="T89" fmla="*/ 50 h 298"/>
                <a:gd name="T90" fmla="*/ 40 w 128"/>
                <a:gd name="T91" fmla="*/ 48 h 298"/>
                <a:gd name="T92" fmla="*/ 56 w 128"/>
                <a:gd name="T93" fmla="*/ 43 h 298"/>
                <a:gd name="T94" fmla="*/ 71 w 128"/>
                <a:gd name="T95" fmla="*/ 38 h 298"/>
                <a:gd name="T96" fmla="*/ 85 w 128"/>
                <a:gd name="T97" fmla="*/ 33 h 298"/>
                <a:gd name="T98" fmla="*/ 100 w 128"/>
                <a:gd name="T99" fmla="*/ 27 h 298"/>
                <a:gd name="T100" fmla="*/ 115 w 128"/>
                <a:gd name="T101" fmla="*/ 19 h 298"/>
                <a:gd name="T102" fmla="*/ 128 w 128"/>
                <a:gd name="T103" fmla="*/ 11 h 298"/>
                <a:gd name="T104" fmla="*/ 128 w 128"/>
                <a:gd name="T105" fmla="*/ 0 h 298"/>
                <a:gd name="T106" fmla="*/ 128 w 128"/>
                <a:gd name="T107" fmla="*/ 0 h 2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8" h="298">
                  <a:moveTo>
                    <a:pt x="128" y="0"/>
                  </a:moveTo>
                  <a:lnTo>
                    <a:pt x="128" y="0"/>
                  </a:lnTo>
                  <a:lnTo>
                    <a:pt x="128" y="0"/>
                  </a:lnTo>
                  <a:lnTo>
                    <a:pt x="114" y="9"/>
                  </a:lnTo>
                  <a:lnTo>
                    <a:pt x="99" y="17"/>
                  </a:lnTo>
                  <a:lnTo>
                    <a:pt x="83" y="24"/>
                  </a:lnTo>
                  <a:lnTo>
                    <a:pt x="67" y="30"/>
                  </a:lnTo>
                  <a:lnTo>
                    <a:pt x="51" y="35"/>
                  </a:lnTo>
                  <a:lnTo>
                    <a:pt x="34" y="39"/>
                  </a:lnTo>
                  <a:lnTo>
                    <a:pt x="17" y="43"/>
                  </a:lnTo>
                  <a:lnTo>
                    <a:pt x="0" y="44"/>
                  </a:lnTo>
                  <a:lnTo>
                    <a:pt x="0" y="111"/>
                  </a:lnTo>
                  <a:lnTo>
                    <a:pt x="0" y="111"/>
                  </a:lnTo>
                  <a:lnTo>
                    <a:pt x="1" y="125"/>
                  </a:lnTo>
                  <a:lnTo>
                    <a:pt x="2" y="138"/>
                  </a:lnTo>
                  <a:lnTo>
                    <a:pt x="3" y="152"/>
                  </a:lnTo>
                  <a:lnTo>
                    <a:pt x="6" y="165"/>
                  </a:lnTo>
                  <a:lnTo>
                    <a:pt x="9" y="178"/>
                  </a:lnTo>
                  <a:lnTo>
                    <a:pt x="14" y="191"/>
                  </a:lnTo>
                  <a:lnTo>
                    <a:pt x="19" y="203"/>
                  </a:lnTo>
                  <a:lnTo>
                    <a:pt x="24" y="216"/>
                  </a:lnTo>
                  <a:lnTo>
                    <a:pt x="31" y="228"/>
                  </a:lnTo>
                  <a:lnTo>
                    <a:pt x="38" y="239"/>
                  </a:lnTo>
                  <a:lnTo>
                    <a:pt x="45" y="250"/>
                  </a:lnTo>
                  <a:lnTo>
                    <a:pt x="54" y="260"/>
                  </a:lnTo>
                  <a:lnTo>
                    <a:pt x="62" y="271"/>
                  </a:lnTo>
                  <a:lnTo>
                    <a:pt x="72" y="281"/>
                  </a:lnTo>
                  <a:lnTo>
                    <a:pt x="82" y="289"/>
                  </a:lnTo>
                  <a:lnTo>
                    <a:pt x="93" y="298"/>
                  </a:lnTo>
                  <a:lnTo>
                    <a:pt x="93" y="298"/>
                  </a:lnTo>
                  <a:lnTo>
                    <a:pt x="77" y="284"/>
                  </a:lnTo>
                  <a:lnTo>
                    <a:pt x="62" y="270"/>
                  </a:lnTo>
                  <a:lnTo>
                    <a:pt x="49" y="254"/>
                  </a:lnTo>
                  <a:lnTo>
                    <a:pt x="36" y="237"/>
                  </a:lnTo>
                  <a:lnTo>
                    <a:pt x="27" y="219"/>
                  </a:lnTo>
                  <a:lnTo>
                    <a:pt x="18" y="200"/>
                  </a:lnTo>
                  <a:lnTo>
                    <a:pt x="11" y="180"/>
                  </a:lnTo>
                  <a:lnTo>
                    <a:pt x="6" y="160"/>
                  </a:lnTo>
                  <a:lnTo>
                    <a:pt x="14" y="160"/>
                  </a:lnTo>
                  <a:lnTo>
                    <a:pt x="14" y="160"/>
                  </a:lnTo>
                  <a:lnTo>
                    <a:pt x="11" y="136"/>
                  </a:lnTo>
                  <a:lnTo>
                    <a:pt x="9" y="111"/>
                  </a:lnTo>
                  <a:lnTo>
                    <a:pt x="9" y="52"/>
                  </a:lnTo>
                  <a:lnTo>
                    <a:pt x="9" y="52"/>
                  </a:lnTo>
                  <a:lnTo>
                    <a:pt x="25" y="50"/>
                  </a:lnTo>
                  <a:lnTo>
                    <a:pt x="40" y="48"/>
                  </a:lnTo>
                  <a:lnTo>
                    <a:pt x="56" y="43"/>
                  </a:lnTo>
                  <a:lnTo>
                    <a:pt x="71" y="38"/>
                  </a:lnTo>
                  <a:lnTo>
                    <a:pt x="85" y="33"/>
                  </a:lnTo>
                  <a:lnTo>
                    <a:pt x="100" y="27"/>
                  </a:lnTo>
                  <a:lnTo>
                    <a:pt x="115" y="19"/>
                  </a:lnTo>
                  <a:lnTo>
                    <a:pt x="128" y="11"/>
                  </a:lnTo>
                  <a:lnTo>
                    <a:pt x="128" y="0"/>
                  </a:lnTo>
                  <a:lnTo>
                    <a:pt x="12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7" name="Freeform 1283"/>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8" name="Freeform 1284"/>
            <p:cNvSpPr>
              <a:spLocks/>
            </p:cNvSpPr>
            <p:nvPr/>
          </p:nvSpPr>
          <p:spPr bwMode="auto">
            <a:xfrm>
              <a:off x="10458708" y="2611553"/>
              <a:ext cx="110843" cy="161074"/>
            </a:xfrm>
            <a:custGeom>
              <a:avLst/>
              <a:gdLst>
                <a:gd name="T0" fmla="*/ 8 w 122"/>
                <a:gd name="T1" fmla="*/ 0 h 161"/>
                <a:gd name="T2" fmla="*/ 0 w 122"/>
                <a:gd name="T3" fmla="*/ 0 h 161"/>
                <a:gd name="T4" fmla="*/ 0 w 122"/>
                <a:gd name="T5" fmla="*/ 0 h 161"/>
                <a:gd name="T6" fmla="*/ 5 w 122"/>
                <a:gd name="T7" fmla="*/ 20 h 161"/>
                <a:gd name="T8" fmla="*/ 12 w 122"/>
                <a:gd name="T9" fmla="*/ 40 h 161"/>
                <a:gd name="T10" fmla="*/ 21 w 122"/>
                <a:gd name="T11" fmla="*/ 59 h 161"/>
                <a:gd name="T12" fmla="*/ 30 w 122"/>
                <a:gd name="T13" fmla="*/ 77 h 161"/>
                <a:gd name="T14" fmla="*/ 43 w 122"/>
                <a:gd name="T15" fmla="*/ 94 h 161"/>
                <a:gd name="T16" fmla="*/ 56 w 122"/>
                <a:gd name="T17" fmla="*/ 110 h 161"/>
                <a:gd name="T18" fmla="*/ 71 w 122"/>
                <a:gd name="T19" fmla="*/ 124 h 161"/>
                <a:gd name="T20" fmla="*/ 87 w 122"/>
                <a:gd name="T21" fmla="*/ 138 h 161"/>
                <a:gd name="T22" fmla="*/ 87 w 122"/>
                <a:gd name="T23" fmla="*/ 138 h 161"/>
                <a:gd name="T24" fmla="*/ 87 w 122"/>
                <a:gd name="T25" fmla="*/ 138 h 161"/>
                <a:gd name="T26" fmla="*/ 87 w 122"/>
                <a:gd name="T27" fmla="*/ 138 h 161"/>
                <a:gd name="T28" fmla="*/ 87 w 122"/>
                <a:gd name="T29" fmla="*/ 138 h 161"/>
                <a:gd name="T30" fmla="*/ 87 w 122"/>
                <a:gd name="T31" fmla="*/ 138 h 161"/>
                <a:gd name="T32" fmla="*/ 87 w 122"/>
                <a:gd name="T33" fmla="*/ 138 h 161"/>
                <a:gd name="T34" fmla="*/ 87 w 122"/>
                <a:gd name="T35" fmla="*/ 138 h 161"/>
                <a:gd name="T36" fmla="*/ 87 w 122"/>
                <a:gd name="T37" fmla="*/ 138 h 161"/>
                <a:gd name="T38" fmla="*/ 87 w 122"/>
                <a:gd name="T39" fmla="*/ 138 h 161"/>
                <a:gd name="T40" fmla="*/ 87 w 122"/>
                <a:gd name="T41" fmla="*/ 139 h 161"/>
                <a:gd name="T42" fmla="*/ 87 w 122"/>
                <a:gd name="T43" fmla="*/ 139 h 161"/>
                <a:gd name="T44" fmla="*/ 88 w 122"/>
                <a:gd name="T45" fmla="*/ 139 h 161"/>
                <a:gd name="T46" fmla="*/ 88 w 122"/>
                <a:gd name="T47" fmla="*/ 139 h 161"/>
                <a:gd name="T48" fmla="*/ 88 w 122"/>
                <a:gd name="T49" fmla="*/ 139 h 161"/>
                <a:gd name="T50" fmla="*/ 88 w 122"/>
                <a:gd name="T51" fmla="*/ 139 h 161"/>
                <a:gd name="T52" fmla="*/ 88 w 122"/>
                <a:gd name="T53" fmla="*/ 139 h 161"/>
                <a:gd name="T54" fmla="*/ 88 w 122"/>
                <a:gd name="T55" fmla="*/ 139 h 161"/>
                <a:gd name="T56" fmla="*/ 88 w 122"/>
                <a:gd name="T57" fmla="*/ 139 h 161"/>
                <a:gd name="T58" fmla="*/ 88 w 122"/>
                <a:gd name="T59" fmla="*/ 139 h 161"/>
                <a:gd name="T60" fmla="*/ 88 w 122"/>
                <a:gd name="T61" fmla="*/ 139 h 161"/>
                <a:gd name="T62" fmla="*/ 88 w 122"/>
                <a:gd name="T63" fmla="*/ 139 h 161"/>
                <a:gd name="T64" fmla="*/ 88 w 122"/>
                <a:gd name="T65" fmla="*/ 139 h 161"/>
                <a:gd name="T66" fmla="*/ 88 w 122"/>
                <a:gd name="T67" fmla="*/ 139 h 161"/>
                <a:gd name="T68" fmla="*/ 88 w 122"/>
                <a:gd name="T69" fmla="*/ 139 h 161"/>
                <a:gd name="T70" fmla="*/ 88 w 122"/>
                <a:gd name="T71" fmla="*/ 139 h 161"/>
                <a:gd name="T72" fmla="*/ 104 w 122"/>
                <a:gd name="T73" fmla="*/ 150 h 161"/>
                <a:gd name="T74" fmla="*/ 121 w 122"/>
                <a:gd name="T75" fmla="*/ 160 h 161"/>
                <a:gd name="T76" fmla="*/ 121 w 122"/>
                <a:gd name="T77" fmla="*/ 160 h 161"/>
                <a:gd name="T78" fmla="*/ 121 w 122"/>
                <a:gd name="T79" fmla="*/ 160 h 161"/>
                <a:gd name="T80" fmla="*/ 121 w 122"/>
                <a:gd name="T81" fmla="*/ 160 h 161"/>
                <a:gd name="T82" fmla="*/ 121 w 122"/>
                <a:gd name="T83" fmla="*/ 160 h 161"/>
                <a:gd name="T84" fmla="*/ 121 w 122"/>
                <a:gd name="T85" fmla="*/ 160 h 161"/>
                <a:gd name="T86" fmla="*/ 121 w 122"/>
                <a:gd name="T87" fmla="*/ 160 h 161"/>
                <a:gd name="T88" fmla="*/ 121 w 122"/>
                <a:gd name="T89" fmla="*/ 160 h 161"/>
                <a:gd name="T90" fmla="*/ 122 w 122"/>
                <a:gd name="T91" fmla="*/ 160 h 161"/>
                <a:gd name="T92" fmla="*/ 122 w 122"/>
                <a:gd name="T93" fmla="*/ 160 h 161"/>
                <a:gd name="T94" fmla="*/ 122 w 122"/>
                <a:gd name="T95" fmla="*/ 160 h 161"/>
                <a:gd name="T96" fmla="*/ 122 w 122"/>
                <a:gd name="T97" fmla="*/ 160 h 161"/>
                <a:gd name="T98" fmla="*/ 122 w 122"/>
                <a:gd name="T99" fmla="*/ 161 h 161"/>
                <a:gd name="T100" fmla="*/ 122 w 122"/>
                <a:gd name="T101" fmla="*/ 150 h 161"/>
                <a:gd name="T102" fmla="*/ 122 w 122"/>
                <a:gd name="T103" fmla="*/ 150 h 161"/>
                <a:gd name="T104" fmla="*/ 102 w 122"/>
                <a:gd name="T105" fmla="*/ 138 h 161"/>
                <a:gd name="T106" fmla="*/ 82 w 122"/>
                <a:gd name="T107" fmla="*/ 122 h 161"/>
                <a:gd name="T108" fmla="*/ 65 w 122"/>
                <a:gd name="T109" fmla="*/ 106 h 161"/>
                <a:gd name="T110" fmla="*/ 49 w 122"/>
                <a:gd name="T111" fmla="*/ 88 h 161"/>
                <a:gd name="T112" fmla="*/ 35 w 122"/>
                <a:gd name="T113" fmla="*/ 67 h 161"/>
                <a:gd name="T114" fmla="*/ 24 w 122"/>
                <a:gd name="T115" fmla="*/ 46 h 161"/>
                <a:gd name="T116" fmla="*/ 16 w 122"/>
                <a:gd name="T117" fmla="*/ 24 h 161"/>
                <a:gd name="T118" fmla="*/ 8 w 122"/>
                <a:gd name="T119" fmla="*/ 0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22" h="161">
                  <a:moveTo>
                    <a:pt x="8" y="0"/>
                  </a:moveTo>
                  <a:lnTo>
                    <a:pt x="0" y="0"/>
                  </a:lnTo>
                  <a:lnTo>
                    <a:pt x="0" y="0"/>
                  </a:lnTo>
                  <a:lnTo>
                    <a:pt x="5" y="20"/>
                  </a:lnTo>
                  <a:lnTo>
                    <a:pt x="12" y="40"/>
                  </a:lnTo>
                  <a:lnTo>
                    <a:pt x="21" y="59"/>
                  </a:lnTo>
                  <a:lnTo>
                    <a:pt x="30" y="77"/>
                  </a:lnTo>
                  <a:lnTo>
                    <a:pt x="43" y="94"/>
                  </a:lnTo>
                  <a:lnTo>
                    <a:pt x="56" y="110"/>
                  </a:lnTo>
                  <a:lnTo>
                    <a:pt x="71" y="124"/>
                  </a:lnTo>
                  <a:lnTo>
                    <a:pt x="87" y="138"/>
                  </a:lnTo>
                  <a:lnTo>
                    <a:pt x="87" y="138"/>
                  </a:lnTo>
                  <a:lnTo>
                    <a:pt x="87" y="138"/>
                  </a:lnTo>
                  <a:lnTo>
                    <a:pt x="87" y="138"/>
                  </a:lnTo>
                  <a:lnTo>
                    <a:pt x="87" y="138"/>
                  </a:lnTo>
                  <a:lnTo>
                    <a:pt x="87" y="138"/>
                  </a:lnTo>
                  <a:lnTo>
                    <a:pt x="87" y="138"/>
                  </a:lnTo>
                  <a:lnTo>
                    <a:pt x="87" y="138"/>
                  </a:lnTo>
                  <a:lnTo>
                    <a:pt x="87" y="138"/>
                  </a:lnTo>
                  <a:lnTo>
                    <a:pt x="87" y="138"/>
                  </a:lnTo>
                  <a:lnTo>
                    <a:pt x="87" y="139"/>
                  </a:lnTo>
                  <a:lnTo>
                    <a:pt x="87"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88" y="139"/>
                  </a:lnTo>
                  <a:lnTo>
                    <a:pt x="104" y="150"/>
                  </a:lnTo>
                  <a:lnTo>
                    <a:pt x="121" y="160"/>
                  </a:lnTo>
                  <a:lnTo>
                    <a:pt x="121" y="160"/>
                  </a:lnTo>
                  <a:lnTo>
                    <a:pt x="121" y="160"/>
                  </a:lnTo>
                  <a:lnTo>
                    <a:pt x="121" y="160"/>
                  </a:lnTo>
                  <a:lnTo>
                    <a:pt x="121" y="160"/>
                  </a:lnTo>
                  <a:lnTo>
                    <a:pt x="121" y="160"/>
                  </a:lnTo>
                  <a:lnTo>
                    <a:pt x="121" y="160"/>
                  </a:lnTo>
                  <a:lnTo>
                    <a:pt x="121" y="160"/>
                  </a:lnTo>
                  <a:lnTo>
                    <a:pt x="122" y="160"/>
                  </a:lnTo>
                  <a:lnTo>
                    <a:pt x="122" y="160"/>
                  </a:lnTo>
                  <a:lnTo>
                    <a:pt x="122" y="160"/>
                  </a:lnTo>
                  <a:lnTo>
                    <a:pt x="122" y="160"/>
                  </a:lnTo>
                  <a:lnTo>
                    <a:pt x="122" y="161"/>
                  </a:lnTo>
                  <a:lnTo>
                    <a:pt x="122" y="150"/>
                  </a:lnTo>
                  <a:lnTo>
                    <a:pt x="122" y="150"/>
                  </a:lnTo>
                  <a:lnTo>
                    <a:pt x="102" y="138"/>
                  </a:lnTo>
                  <a:lnTo>
                    <a:pt x="82" y="122"/>
                  </a:lnTo>
                  <a:lnTo>
                    <a:pt x="65" y="106"/>
                  </a:lnTo>
                  <a:lnTo>
                    <a:pt x="49" y="88"/>
                  </a:lnTo>
                  <a:lnTo>
                    <a:pt x="35" y="67"/>
                  </a:lnTo>
                  <a:lnTo>
                    <a:pt x="24" y="46"/>
                  </a:lnTo>
                  <a:lnTo>
                    <a:pt x="16" y="24"/>
                  </a:lnTo>
                  <a:lnTo>
                    <a:pt x="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09" name="Freeform 1285"/>
            <p:cNvSpPr>
              <a:spLocks noEditPoints="1"/>
            </p:cNvSpPr>
            <p:nvPr/>
          </p:nvSpPr>
          <p:spPr bwMode="auto">
            <a:xfrm>
              <a:off x="10682211" y="2562531"/>
              <a:ext cx="4543" cy="46021"/>
            </a:xfrm>
            <a:custGeom>
              <a:avLst/>
              <a:gdLst>
                <a:gd name="T0" fmla="*/ 5 w 5"/>
                <a:gd name="T1" fmla="*/ 3 h 46"/>
                <a:gd name="T2" fmla="*/ 5 w 5"/>
                <a:gd name="T3" fmla="*/ 3 h 46"/>
                <a:gd name="T4" fmla="*/ 4 w 5"/>
                <a:gd name="T5" fmla="*/ 25 h 46"/>
                <a:gd name="T6" fmla="*/ 0 w 5"/>
                <a:gd name="T7" fmla="*/ 46 h 46"/>
                <a:gd name="T8" fmla="*/ 0 w 5"/>
                <a:gd name="T9" fmla="*/ 46 h 46"/>
                <a:gd name="T10" fmla="*/ 4 w 5"/>
                <a:gd name="T11" fmla="*/ 25 h 46"/>
                <a:gd name="T12" fmla="*/ 5 w 5"/>
                <a:gd name="T13" fmla="*/ 3 h 46"/>
                <a:gd name="T14" fmla="*/ 5 w 5"/>
                <a:gd name="T15" fmla="*/ 2 h 46"/>
                <a:gd name="T16" fmla="*/ 5 w 5"/>
                <a:gd name="T17" fmla="*/ 2 h 46"/>
                <a:gd name="T18" fmla="*/ 5 w 5"/>
                <a:gd name="T19" fmla="*/ 3 h 46"/>
                <a:gd name="T20" fmla="*/ 5 w 5"/>
                <a:gd name="T21" fmla="*/ 3 h 46"/>
                <a:gd name="T22" fmla="*/ 5 w 5"/>
                <a:gd name="T23" fmla="*/ 2 h 46"/>
                <a:gd name="T24" fmla="*/ 5 w 5"/>
                <a:gd name="T25" fmla="*/ 2 h 46"/>
                <a:gd name="T26" fmla="*/ 5 w 5"/>
                <a:gd name="T27" fmla="*/ 2 h 46"/>
                <a:gd name="T28" fmla="*/ 5 w 5"/>
                <a:gd name="T29" fmla="*/ 2 h 46"/>
                <a:gd name="T30" fmla="*/ 5 w 5"/>
                <a:gd name="T31" fmla="*/ 2 h 46"/>
                <a:gd name="T32" fmla="*/ 5 w 5"/>
                <a:gd name="T33" fmla="*/ 2 h 46"/>
                <a:gd name="T34" fmla="*/ 5 w 5"/>
                <a:gd name="T35" fmla="*/ 2 h 46"/>
                <a:gd name="T36" fmla="*/ 5 w 5"/>
                <a:gd name="T37" fmla="*/ 2 h 46"/>
                <a:gd name="T38" fmla="*/ 5 w 5"/>
                <a:gd name="T39" fmla="*/ 2 h 46"/>
                <a:gd name="T40" fmla="*/ 5 w 5"/>
                <a:gd name="T41" fmla="*/ 2 h 46"/>
                <a:gd name="T42" fmla="*/ 5 w 5"/>
                <a:gd name="T43" fmla="*/ 2 h 46"/>
                <a:gd name="T44" fmla="*/ 5 w 5"/>
                <a:gd name="T45" fmla="*/ 0 h 46"/>
                <a:gd name="T46" fmla="*/ 5 w 5"/>
                <a:gd name="T47" fmla="*/ 0 h 46"/>
                <a:gd name="T48" fmla="*/ 5 w 5"/>
                <a:gd name="T49" fmla="*/ 0 h 46"/>
                <a:gd name="T50" fmla="*/ 5 w 5"/>
                <a:gd name="T51" fmla="*/ 0 h 46"/>
                <a:gd name="T52" fmla="*/ 5 w 5"/>
                <a:gd name="T53" fmla="*/ 0 h 46"/>
                <a:gd name="T54" fmla="*/ 5 w 5"/>
                <a:gd name="T55" fmla="*/ 0 h 46"/>
                <a:gd name="T56" fmla="*/ 5 w 5"/>
                <a:gd name="T57" fmla="*/ 0 h 46"/>
                <a:gd name="T58" fmla="*/ 5 w 5"/>
                <a:gd name="T59" fmla="*/ 0 h 46"/>
                <a:gd name="T60" fmla="*/ 5 w 5"/>
                <a:gd name="T61" fmla="*/ 0 h 46"/>
                <a:gd name="T62" fmla="*/ 5 w 5"/>
                <a:gd name="T63" fmla="*/ 0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 h="46">
                  <a:moveTo>
                    <a:pt x="5" y="3"/>
                  </a:moveTo>
                  <a:lnTo>
                    <a:pt x="5" y="3"/>
                  </a:lnTo>
                  <a:lnTo>
                    <a:pt x="4" y="25"/>
                  </a:lnTo>
                  <a:lnTo>
                    <a:pt x="0" y="46"/>
                  </a:lnTo>
                  <a:lnTo>
                    <a:pt x="0" y="46"/>
                  </a:lnTo>
                  <a:lnTo>
                    <a:pt x="4" y="25"/>
                  </a:lnTo>
                  <a:lnTo>
                    <a:pt x="5" y="3"/>
                  </a:lnTo>
                  <a:close/>
                  <a:moveTo>
                    <a:pt x="5" y="2"/>
                  </a:moveTo>
                  <a:lnTo>
                    <a:pt x="5" y="2"/>
                  </a:lnTo>
                  <a:lnTo>
                    <a:pt x="5" y="3"/>
                  </a:lnTo>
                  <a:lnTo>
                    <a:pt x="5" y="3"/>
                  </a:lnTo>
                  <a:lnTo>
                    <a:pt x="5" y="2"/>
                  </a:lnTo>
                  <a:close/>
                  <a:moveTo>
                    <a:pt x="5" y="2"/>
                  </a:moveTo>
                  <a:lnTo>
                    <a:pt x="5" y="2"/>
                  </a:lnTo>
                  <a:lnTo>
                    <a:pt x="5" y="2"/>
                  </a:lnTo>
                  <a:lnTo>
                    <a:pt x="5" y="2"/>
                  </a:lnTo>
                  <a:lnTo>
                    <a:pt x="5" y="2"/>
                  </a:lnTo>
                  <a:close/>
                  <a:moveTo>
                    <a:pt x="5" y="2"/>
                  </a:moveTo>
                  <a:lnTo>
                    <a:pt x="5" y="2"/>
                  </a:lnTo>
                  <a:lnTo>
                    <a:pt x="5" y="2"/>
                  </a:lnTo>
                  <a:lnTo>
                    <a:pt x="5" y="2"/>
                  </a:lnTo>
                  <a:lnTo>
                    <a:pt x="5" y="2"/>
                  </a:lnTo>
                  <a:close/>
                  <a:moveTo>
                    <a:pt x="5" y="0"/>
                  </a:moveTo>
                  <a:lnTo>
                    <a:pt x="5" y="0"/>
                  </a:lnTo>
                  <a:lnTo>
                    <a:pt x="5" y="0"/>
                  </a:lnTo>
                  <a:lnTo>
                    <a:pt x="5" y="0"/>
                  </a:lnTo>
                  <a:lnTo>
                    <a:pt x="5" y="0"/>
                  </a:lnTo>
                  <a:close/>
                  <a:moveTo>
                    <a:pt x="5" y="0"/>
                  </a:moveTo>
                  <a:lnTo>
                    <a:pt x="5" y="0"/>
                  </a:lnTo>
                  <a:lnTo>
                    <a:pt x="5" y="0"/>
                  </a:lnTo>
                  <a:lnTo>
                    <a:pt x="5" y="0"/>
                  </a:lnTo>
                  <a:lnTo>
                    <a:pt x="5" y="0"/>
                  </a:lnTo>
                  <a:close/>
                </a:path>
              </a:pathLst>
            </a:custGeom>
            <a:solidFill>
              <a:srgbClr val="AABC4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0" name="Freeform 1286"/>
            <p:cNvSpPr>
              <a:spLocks/>
            </p:cNvSpPr>
            <p:nvPr/>
          </p:nvSpPr>
          <p:spPr bwMode="auto">
            <a:xfrm>
              <a:off x="10682211" y="2565532"/>
              <a:ext cx="4543" cy="43020"/>
            </a:xfrm>
            <a:custGeom>
              <a:avLst/>
              <a:gdLst>
                <a:gd name="T0" fmla="*/ 5 w 5"/>
                <a:gd name="T1" fmla="*/ 0 h 43"/>
                <a:gd name="T2" fmla="*/ 5 w 5"/>
                <a:gd name="T3" fmla="*/ 0 h 43"/>
                <a:gd name="T4" fmla="*/ 4 w 5"/>
                <a:gd name="T5" fmla="*/ 22 h 43"/>
                <a:gd name="T6" fmla="*/ 0 w 5"/>
                <a:gd name="T7" fmla="*/ 43 h 43"/>
                <a:gd name="T8" fmla="*/ 0 w 5"/>
                <a:gd name="T9" fmla="*/ 43 h 43"/>
                <a:gd name="T10" fmla="*/ 4 w 5"/>
                <a:gd name="T11" fmla="*/ 22 h 43"/>
                <a:gd name="T12" fmla="*/ 5 w 5"/>
                <a:gd name="T13" fmla="*/ 0 h 43"/>
              </a:gdLst>
              <a:ahLst/>
              <a:cxnLst>
                <a:cxn ang="0">
                  <a:pos x="T0" y="T1"/>
                </a:cxn>
                <a:cxn ang="0">
                  <a:pos x="T2" y="T3"/>
                </a:cxn>
                <a:cxn ang="0">
                  <a:pos x="T4" y="T5"/>
                </a:cxn>
                <a:cxn ang="0">
                  <a:pos x="T6" y="T7"/>
                </a:cxn>
                <a:cxn ang="0">
                  <a:pos x="T8" y="T9"/>
                </a:cxn>
                <a:cxn ang="0">
                  <a:pos x="T10" y="T11"/>
                </a:cxn>
                <a:cxn ang="0">
                  <a:pos x="T12" y="T13"/>
                </a:cxn>
              </a:cxnLst>
              <a:rect l="0" t="0" r="r" b="b"/>
              <a:pathLst>
                <a:path w="5" h="43">
                  <a:moveTo>
                    <a:pt x="5" y="0"/>
                  </a:moveTo>
                  <a:lnTo>
                    <a:pt x="5" y="0"/>
                  </a:lnTo>
                  <a:lnTo>
                    <a:pt x="4" y="22"/>
                  </a:lnTo>
                  <a:lnTo>
                    <a:pt x="0" y="43"/>
                  </a:lnTo>
                  <a:lnTo>
                    <a:pt x="0" y="43"/>
                  </a:lnTo>
                  <a:lnTo>
                    <a:pt x="4" y="22"/>
                  </a:lnTo>
                  <a:lnTo>
                    <a:pt x="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1" name="Rectangle 1287"/>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2" name="Rectangle 1288"/>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3" name="Rectangle 1289"/>
            <p:cNvSpPr>
              <a:spLocks noChangeArrowheads="1"/>
            </p:cNvSpPr>
            <p:nvPr/>
          </p:nvSpPr>
          <p:spPr bwMode="auto">
            <a:xfrm>
              <a:off x="10686754" y="2564532"/>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4" name="Rectangle 1290"/>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5" name="Rectangle 1291"/>
            <p:cNvSpPr>
              <a:spLocks noChangeArrowheads="1"/>
            </p:cNvSpPr>
            <p:nvPr/>
          </p:nvSpPr>
          <p:spPr bwMode="auto">
            <a:xfrm>
              <a:off x="10686754" y="2562531"/>
              <a:ext cx="909" cy="1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6" name="Freeform 1293"/>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close/>
                </a:path>
              </a:pathLst>
            </a:custGeom>
            <a:solidFill>
              <a:srgbClr val="879A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17" name="Freeform 1294"/>
            <p:cNvSpPr>
              <a:spLocks/>
            </p:cNvSpPr>
            <p:nvPr/>
          </p:nvSpPr>
          <p:spPr bwMode="auto">
            <a:xfrm>
              <a:off x="10569551" y="2451480"/>
              <a:ext cx="117203" cy="160073"/>
            </a:xfrm>
            <a:custGeom>
              <a:avLst/>
              <a:gdLst>
                <a:gd name="T0" fmla="*/ 0 w 129"/>
                <a:gd name="T1" fmla="*/ 0 h 160"/>
                <a:gd name="T2" fmla="*/ 0 w 129"/>
                <a:gd name="T3" fmla="*/ 0 h 160"/>
                <a:gd name="T4" fmla="*/ 0 w 129"/>
                <a:gd name="T5" fmla="*/ 11 h 160"/>
                <a:gd name="T6" fmla="*/ 0 w 129"/>
                <a:gd name="T7" fmla="*/ 11 h 160"/>
                <a:gd name="T8" fmla="*/ 0 w 129"/>
                <a:gd name="T9" fmla="*/ 11 h 160"/>
                <a:gd name="T10" fmla="*/ 14 w 129"/>
                <a:gd name="T11" fmla="*/ 19 h 160"/>
                <a:gd name="T12" fmla="*/ 29 w 129"/>
                <a:gd name="T13" fmla="*/ 27 h 160"/>
                <a:gd name="T14" fmla="*/ 43 w 129"/>
                <a:gd name="T15" fmla="*/ 33 h 160"/>
                <a:gd name="T16" fmla="*/ 58 w 129"/>
                <a:gd name="T17" fmla="*/ 38 h 160"/>
                <a:gd name="T18" fmla="*/ 73 w 129"/>
                <a:gd name="T19" fmla="*/ 43 h 160"/>
                <a:gd name="T20" fmla="*/ 89 w 129"/>
                <a:gd name="T21" fmla="*/ 48 h 160"/>
                <a:gd name="T22" fmla="*/ 103 w 129"/>
                <a:gd name="T23" fmla="*/ 50 h 160"/>
                <a:gd name="T24" fmla="*/ 119 w 129"/>
                <a:gd name="T25" fmla="*/ 52 h 160"/>
                <a:gd name="T26" fmla="*/ 119 w 129"/>
                <a:gd name="T27" fmla="*/ 111 h 160"/>
                <a:gd name="T28" fmla="*/ 119 w 129"/>
                <a:gd name="T29" fmla="*/ 111 h 160"/>
                <a:gd name="T30" fmla="*/ 118 w 129"/>
                <a:gd name="T31" fmla="*/ 136 h 160"/>
                <a:gd name="T32" fmla="*/ 115 w 129"/>
                <a:gd name="T33" fmla="*/ 160 h 160"/>
                <a:gd name="T34" fmla="*/ 123 w 129"/>
                <a:gd name="T35" fmla="*/ 160 h 160"/>
                <a:gd name="T36" fmla="*/ 123 w 129"/>
                <a:gd name="T37" fmla="*/ 160 h 160"/>
                <a:gd name="T38" fmla="*/ 124 w 129"/>
                <a:gd name="T39" fmla="*/ 157 h 160"/>
                <a:gd name="T40" fmla="*/ 124 w 129"/>
                <a:gd name="T41" fmla="*/ 157 h 160"/>
                <a:gd name="T42" fmla="*/ 128 w 129"/>
                <a:gd name="T43" fmla="*/ 136 h 160"/>
                <a:gd name="T44" fmla="*/ 129 w 129"/>
                <a:gd name="T45" fmla="*/ 114 h 160"/>
                <a:gd name="T46" fmla="*/ 129 w 129"/>
                <a:gd name="T47" fmla="*/ 114 h 160"/>
                <a:gd name="T48" fmla="*/ 129 w 129"/>
                <a:gd name="T49" fmla="*/ 114 h 160"/>
                <a:gd name="T50" fmla="*/ 129 w 129"/>
                <a:gd name="T51" fmla="*/ 114 h 160"/>
                <a:gd name="T52" fmla="*/ 129 w 129"/>
                <a:gd name="T53" fmla="*/ 113 h 160"/>
                <a:gd name="T54" fmla="*/ 129 w 129"/>
                <a:gd name="T55" fmla="*/ 113 h 160"/>
                <a:gd name="T56" fmla="*/ 129 w 129"/>
                <a:gd name="T57" fmla="*/ 113 h 160"/>
                <a:gd name="T58" fmla="*/ 129 w 129"/>
                <a:gd name="T59" fmla="*/ 113 h 160"/>
                <a:gd name="T60" fmla="*/ 129 w 129"/>
                <a:gd name="T61" fmla="*/ 113 h 160"/>
                <a:gd name="T62" fmla="*/ 129 w 129"/>
                <a:gd name="T63" fmla="*/ 113 h 160"/>
                <a:gd name="T64" fmla="*/ 129 w 129"/>
                <a:gd name="T65" fmla="*/ 113 h 160"/>
                <a:gd name="T66" fmla="*/ 129 w 129"/>
                <a:gd name="T67" fmla="*/ 113 h 160"/>
                <a:gd name="T68" fmla="*/ 129 w 129"/>
                <a:gd name="T69" fmla="*/ 113 h 160"/>
                <a:gd name="T70" fmla="*/ 129 w 129"/>
                <a:gd name="T71" fmla="*/ 113 h 160"/>
                <a:gd name="T72" fmla="*/ 129 w 129"/>
                <a:gd name="T73" fmla="*/ 111 h 160"/>
                <a:gd name="T74" fmla="*/ 129 w 129"/>
                <a:gd name="T75" fmla="*/ 111 h 160"/>
                <a:gd name="T76" fmla="*/ 129 w 129"/>
                <a:gd name="T77" fmla="*/ 111 h 160"/>
                <a:gd name="T78" fmla="*/ 129 w 129"/>
                <a:gd name="T79" fmla="*/ 111 h 160"/>
                <a:gd name="T80" fmla="*/ 129 w 129"/>
                <a:gd name="T81" fmla="*/ 111 h 160"/>
                <a:gd name="T82" fmla="*/ 129 w 129"/>
                <a:gd name="T83" fmla="*/ 111 h 160"/>
                <a:gd name="T84" fmla="*/ 129 w 129"/>
                <a:gd name="T85" fmla="*/ 111 h 160"/>
                <a:gd name="T86" fmla="*/ 129 w 129"/>
                <a:gd name="T87" fmla="*/ 111 h 160"/>
                <a:gd name="T88" fmla="*/ 129 w 129"/>
                <a:gd name="T89" fmla="*/ 111 h 160"/>
                <a:gd name="T90" fmla="*/ 129 w 129"/>
                <a:gd name="T91" fmla="*/ 44 h 160"/>
                <a:gd name="T92" fmla="*/ 129 w 129"/>
                <a:gd name="T93" fmla="*/ 44 h 160"/>
                <a:gd name="T94" fmla="*/ 112 w 129"/>
                <a:gd name="T95" fmla="*/ 43 h 160"/>
                <a:gd name="T96" fmla="*/ 95 w 129"/>
                <a:gd name="T97" fmla="*/ 39 h 160"/>
                <a:gd name="T98" fmla="*/ 78 w 129"/>
                <a:gd name="T99" fmla="*/ 35 h 160"/>
                <a:gd name="T100" fmla="*/ 62 w 129"/>
                <a:gd name="T101" fmla="*/ 30 h 160"/>
                <a:gd name="T102" fmla="*/ 46 w 129"/>
                <a:gd name="T103" fmla="*/ 24 h 160"/>
                <a:gd name="T104" fmla="*/ 30 w 129"/>
                <a:gd name="T105" fmla="*/ 17 h 160"/>
                <a:gd name="T106" fmla="*/ 15 w 129"/>
                <a:gd name="T107" fmla="*/ 9 h 160"/>
                <a:gd name="T108" fmla="*/ 0 w 129"/>
                <a:gd name="T109" fmla="*/ 0 h 1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9" h="160">
                  <a:moveTo>
                    <a:pt x="0" y="0"/>
                  </a:moveTo>
                  <a:lnTo>
                    <a:pt x="0" y="0"/>
                  </a:lnTo>
                  <a:lnTo>
                    <a:pt x="0" y="11"/>
                  </a:lnTo>
                  <a:lnTo>
                    <a:pt x="0" y="11"/>
                  </a:lnTo>
                  <a:lnTo>
                    <a:pt x="0" y="11"/>
                  </a:lnTo>
                  <a:lnTo>
                    <a:pt x="14" y="19"/>
                  </a:lnTo>
                  <a:lnTo>
                    <a:pt x="29" y="27"/>
                  </a:lnTo>
                  <a:lnTo>
                    <a:pt x="43" y="33"/>
                  </a:lnTo>
                  <a:lnTo>
                    <a:pt x="58" y="38"/>
                  </a:lnTo>
                  <a:lnTo>
                    <a:pt x="73" y="43"/>
                  </a:lnTo>
                  <a:lnTo>
                    <a:pt x="89" y="48"/>
                  </a:lnTo>
                  <a:lnTo>
                    <a:pt x="103" y="50"/>
                  </a:lnTo>
                  <a:lnTo>
                    <a:pt x="119" y="52"/>
                  </a:lnTo>
                  <a:lnTo>
                    <a:pt x="119" y="111"/>
                  </a:lnTo>
                  <a:lnTo>
                    <a:pt x="119" y="111"/>
                  </a:lnTo>
                  <a:lnTo>
                    <a:pt x="118" y="136"/>
                  </a:lnTo>
                  <a:lnTo>
                    <a:pt x="115" y="160"/>
                  </a:lnTo>
                  <a:lnTo>
                    <a:pt x="123" y="160"/>
                  </a:lnTo>
                  <a:lnTo>
                    <a:pt x="123" y="160"/>
                  </a:lnTo>
                  <a:lnTo>
                    <a:pt x="124" y="157"/>
                  </a:lnTo>
                  <a:lnTo>
                    <a:pt x="124" y="157"/>
                  </a:lnTo>
                  <a:lnTo>
                    <a:pt x="128" y="136"/>
                  </a:lnTo>
                  <a:lnTo>
                    <a:pt x="129" y="114"/>
                  </a:lnTo>
                  <a:lnTo>
                    <a:pt x="129" y="114"/>
                  </a:lnTo>
                  <a:lnTo>
                    <a:pt x="129" y="114"/>
                  </a:lnTo>
                  <a:lnTo>
                    <a:pt x="129" y="114"/>
                  </a:lnTo>
                  <a:lnTo>
                    <a:pt x="129" y="113"/>
                  </a:lnTo>
                  <a:lnTo>
                    <a:pt x="129" y="113"/>
                  </a:lnTo>
                  <a:lnTo>
                    <a:pt x="129" y="113"/>
                  </a:lnTo>
                  <a:lnTo>
                    <a:pt x="129" y="113"/>
                  </a:lnTo>
                  <a:lnTo>
                    <a:pt x="129" y="113"/>
                  </a:lnTo>
                  <a:lnTo>
                    <a:pt x="129" y="113"/>
                  </a:lnTo>
                  <a:lnTo>
                    <a:pt x="129" y="113"/>
                  </a:lnTo>
                  <a:lnTo>
                    <a:pt x="129" y="113"/>
                  </a:lnTo>
                  <a:lnTo>
                    <a:pt x="129" y="113"/>
                  </a:lnTo>
                  <a:lnTo>
                    <a:pt x="129" y="113"/>
                  </a:lnTo>
                  <a:lnTo>
                    <a:pt x="129" y="111"/>
                  </a:lnTo>
                  <a:lnTo>
                    <a:pt x="129" y="111"/>
                  </a:lnTo>
                  <a:lnTo>
                    <a:pt x="129" y="111"/>
                  </a:lnTo>
                  <a:lnTo>
                    <a:pt x="129" y="111"/>
                  </a:lnTo>
                  <a:lnTo>
                    <a:pt x="129" y="111"/>
                  </a:lnTo>
                  <a:lnTo>
                    <a:pt x="129" y="111"/>
                  </a:lnTo>
                  <a:lnTo>
                    <a:pt x="129" y="111"/>
                  </a:lnTo>
                  <a:lnTo>
                    <a:pt x="129" y="111"/>
                  </a:lnTo>
                  <a:lnTo>
                    <a:pt x="129" y="111"/>
                  </a:lnTo>
                  <a:lnTo>
                    <a:pt x="129" y="44"/>
                  </a:lnTo>
                  <a:lnTo>
                    <a:pt x="129" y="44"/>
                  </a:lnTo>
                  <a:lnTo>
                    <a:pt x="112" y="43"/>
                  </a:lnTo>
                  <a:lnTo>
                    <a:pt x="95" y="39"/>
                  </a:lnTo>
                  <a:lnTo>
                    <a:pt x="78" y="35"/>
                  </a:lnTo>
                  <a:lnTo>
                    <a:pt x="62" y="30"/>
                  </a:lnTo>
                  <a:lnTo>
                    <a:pt x="46" y="24"/>
                  </a:lnTo>
                  <a:lnTo>
                    <a:pt x="30" y="17"/>
                  </a:lnTo>
                  <a:lnTo>
                    <a:pt x="15" y="9"/>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918" name="Group 4"/>
          <p:cNvGrpSpPr>
            <a:grpSpLocks noChangeAspect="1"/>
          </p:cNvGrpSpPr>
          <p:nvPr/>
        </p:nvGrpSpPr>
        <p:grpSpPr bwMode="auto">
          <a:xfrm>
            <a:off x="8887044" y="1756047"/>
            <a:ext cx="301752" cy="193984"/>
            <a:chOff x="5695" y="1939"/>
            <a:chExt cx="732" cy="562"/>
          </a:xfrm>
        </p:grpSpPr>
        <p:sp>
          <p:nvSpPr>
            <p:cNvPr id="919" name="Rectangle 918"/>
            <p:cNvSpPr>
              <a:spLocks noChangeArrowheads="1"/>
            </p:cNvSpPr>
            <p:nvPr/>
          </p:nvSpPr>
          <p:spPr bwMode="auto">
            <a:xfrm>
              <a:off x="5695" y="1939"/>
              <a:ext cx="732" cy="5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0" name="Rectangle 919"/>
            <p:cNvSpPr>
              <a:spLocks noChangeArrowheads="1"/>
            </p:cNvSpPr>
            <p:nvPr/>
          </p:nvSpPr>
          <p:spPr bwMode="auto">
            <a:xfrm>
              <a:off x="5800" y="2250"/>
              <a:ext cx="42" cy="91"/>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1" name="Rectangle 920"/>
            <p:cNvSpPr>
              <a:spLocks noChangeArrowheads="1"/>
            </p:cNvSpPr>
            <p:nvPr/>
          </p:nvSpPr>
          <p:spPr bwMode="auto">
            <a:xfrm>
              <a:off x="5856" y="2298"/>
              <a:ext cx="41" cy="4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2" name="Rectangle 921"/>
            <p:cNvSpPr>
              <a:spLocks noChangeArrowheads="1"/>
            </p:cNvSpPr>
            <p:nvPr/>
          </p:nvSpPr>
          <p:spPr bwMode="auto">
            <a:xfrm>
              <a:off x="5913" y="2265"/>
              <a:ext cx="40" cy="76"/>
            </a:xfrm>
            <a:prstGeom prst="rect">
              <a:avLst/>
            </a:prstGeom>
            <a:solidFill>
              <a:srgbClr val="FDCA5C"/>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3" name="Rectangle 922"/>
            <p:cNvSpPr>
              <a:spLocks noChangeArrowheads="1"/>
            </p:cNvSpPr>
            <p:nvPr/>
          </p:nvSpPr>
          <p:spPr bwMode="auto">
            <a:xfrm>
              <a:off x="5968" y="2325"/>
              <a:ext cx="40" cy="16"/>
            </a:xfrm>
            <a:prstGeom prst="rect">
              <a:avLst/>
            </a:prstGeom>
            <a:solidFill>
              <a:srgbClr val="92DEEB"/>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4" name="Freeform 923"/>
            <p:cNvSpPr>
              <a:spLocks/>
            </p:cNvSpPr>
            <p:nvPr/>
          </p:nvSpPr>
          <p:spPr bwMode="auto">
            <a:xfrm>
              <a:off x="6144" y="2241"/>
              <a:ext cx="150" cy="100"/>
            </a:xfrm>
            <a:custGeom>
              <a:avLst/>
              <a:gdLst>
                <a:gd name="T0" fmla="*/ 75 w 150"/>
                <a:gd name="T1" fmla="*/ 0 h 100"/>
                <a:gd name="T2" fmla="*/ 0 w 150"/>
                <a:gd name="T3" fmla="*/ 100 h 100"/>
                <a:gd name="T4" fmla="*/ 150 w 150"/>
                <a:gd name="T5" fmla="*/ 100 h 100"/>
                <a:gd name="T6" fmla="*/ 75 w 150"/>
                <a:gd name="T7" fmla="*/ 0 h 100"/>
              </a:gdLst>
              <a:ahLst/>
              <a:cxnLst>
                <a:cxn ang="0">
                  <a:pos x="T0" y="T1"/>
                </a:cxn>
                <a:cxn ang="0">
                  <a:pos x="T2" y="T3"/>
                </a:cxn>
                <a:cxn ang="0">
                  <a:pos x="T4" y="T5"/>
                </a:cxn>
                <a:cxn ang="0">
                  <a:pos x="T6" y="T7"/>
                </a:cxn>
              </a:cxnLst>
              <a:rect l="0" t="0" r="r" b="b"/>
              <a:pathLst>
                <a:path w="150" h="100">
                  <a:moveTo>
                    <a:pt x="75" y="0"/>
                  </a:moveTo>
                  <a:lnTo>
                    <a:pt x="0" y="100"/>
                  </a:lnTo>
                  <a:lnTo>
                    <a:pt x="150" y="100"/>
                  </a:lnTo>
                  <a:lnTo>
                    <a:pt x="75" y="0"/>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5" name="Freeform 924"/>
            <p:cNvSpPr>
              <a:spLocks/>
            </p:cNvSpPr>
            <p:nvPr/>
          </p:nvSpPr>
          <p:spPr bwMode="auto">
            <a:xfrm>
              <a:off x="6212" y="2268"/>
              <a:ext cx="110" cy="73"/>
            </a:xfrm>
            <a:custGeom>
              <a:avLst/>
              <a:gdLst>
                <a:gd name="T0" fmla="*/ 56 w 110"/>
                <a:gd name="T1" fmla="*/ 0 h 73"/>
                <a:gd name="T2" fmla="*/ 0 w 110"/>
                <a:gd name="T3" fmla="*/ 73 h 73"/>
                <a:gd name="T4" fmla="*/ 110 w 110"/>
                <a:gd name="T5" fmla="*/ 73 h 73"/>
                <a:gd name="T6" fmla="*/ 56 w 110"/>
                <a:gd name="T7" fmla="*/ 0 h 73"/>
              </a:gdLst>
              <a:ahLst/>
              <a:cxnLst>
                <a:cxn ang="0">
                  <a:pos x="T0" y="T1"/>
                </a:cxn>
                <a:cxn ang="0">
                  <a:pos x="T2" y="T3"/>
                </a:cxn>
                <a:cxn ang="0">
                  <a:pos x="T4" y="T5"/>
                </a:cxn>
                <a:cxn ang="0">
                  <a:pos x="T6" y="T7"/>
                </a:cxn>
              </a:cxnLst>
              <a:rect l="0" t="0" r="r" b="b"/>
              <a:pathLst>
                <a:path w="110" h="73">
                  <a:moveTo>
                    <a:pt x="56" y="0"/>
                  </a:moveTo>
                  <a:lnTo>
                    <a:pt x="0" y="73"/>
                  </a:lnTo>
                  <a:lnTo>
                    <a:pt x="110" y="73"/>
                  </a:lnTo>
                  <a:lnTo>
                    <a:pt x="56" y="0"/>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6" name="Freeform 925"/>
            <p:cNvSpPr>
              <a:spLocks/>
            </p:cNvSpPr>
            <p:nvPr/>
          </p:nvSpPr>
          <p:spPr bwMode="auto">
            <a:xfrm>
              <a:off x="6212" y="2287"/>
              <a:ext cx="82" cy="54"/>
            </a:xfrm>
            <a:custGeom>
              <a:avLst/>
              <a:gdLst>
                <a:gd name="T0" fmla="*/ 0 w 82"/>
                <a:gd name="T1" fmla="*/ 54 h 54"/>
                <a:gd name="T2" fmla="*/ 82 w 82"/>
                <a:gd name="T3" fmla="*/ 54 h 54"/>
                <a:gd name="T4" fmla="*/ 42 w 82"/>
                <a:gd name="T5" fmla="*/ 0 h 54"/>
                <a:gd name="T6" fmla="*/ 0 w 82"/>
                <a:gd name="T7" fmla="*/ 54 h 54"/>
              </a:gdLst>
              <a:ahLst/>
              <a:cxnLst>
                <a:cxn ang="0">
                  <a:pos x="T0" y="T1"/>
                </a:cxn>
                <a:cxn ang="0">
                  <a:pos x="T2" y="T3"/>
                </a:cxn>
                <a:cxn ang="0">
                  <a:pos x="T4" y="T5"/>
                </a:cxn>
                <a:cxn ang="0">
                  <a:pos x="T6" y="T7"/>
                </a:cxn>
              </a:cxnLst>
              <a:rect l="0" t="0" r="r" b="b"/>
              <a:pathLst>
                <a:path w="82" h="54">
                  <a:moveTo>
                    <a:pt x="0" y="54"/>
                  </a:moveTo>
                  <a:lnTo>
                    <a:pt x="82" y="54"/>
                  </a:lnTo>
                  <a:lnTo>
                    <a:pt x="42" y="0"/>
                  </a:lnTo>
                  <a:lnTo>
                    <a:pt x="0" y="54"/>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7" name="Freeform 926"/>
            <p:cNvSpPr>
              <a:spLocks/>
            </p:cNvSpPr>
            <p:nvPr/>
          </p:nvSpPr>
          <p:spPr bwMode="auto">
            <a:xfrm>
              <a:off x="6114" y="2288"/>
              <a:ext cx="79" cy="53"/>
            </a:xfrm>
            <a:custGeom>
              <a:avLst/>
              <a:gdLst>
                <a:gd name="T0" fmla="*/ 39 w 79"/>
                <a:gd name="T1" fmla="*/ 0 h 53"/>
                <a:gd name="T2" fmla="*/ 0 w 79"/>
                <a:gd name="T3" fmla="*/ 53 h 53"/>
                <a:gd name="T4" fmla="*/ 79 w 79"/>
                <a:gd name="T5" fmla="*/ 53 h 53"/>
                <a:gd name="T6" fmla="*/ 39 w 79"/>
                <a:gd name="T7" fmla="*/ 0 h 53"/>
              </a:gdLst>
              <a:ahLst/>
              <a:cxnLst>
                <a:cxn ang="0">
                  <a:pos x="T0" y="T1"/>
                </a:cxn>
                <a:cxn ang="0">
                  <a:pos x="T2" y="T3"/>
                </a:cxn>
                <a:cxn ang="0">
                  <a:pos x="T4" y="T5"/>
                </a:cxn>
                <a:cxn ang="0">
                  <a:pos x="T6" y="T7"/>
                </a:cxn>
              </a:cxnLst>
              <a:rect l="0" t="0" r="r" b="b"/>
              <a:pathLst>
                <a:path w="79" h="53">
                  <a:moveTo>
                    <a:pt x="39" y="0"/>
                  </a:moveTo>
                  <a:lnTo>
                    <a:pt x="0" y="53"/>
                  </a:lnTo>
                  <a:lnTo>
                    <a:pt x="79" y="53"/>
                  </a:lnTo>
                  <a:lnTo>
                    <a:pt x="39" y="0"/>
                  </a:lnTo>
                  <a:close/>
                </a:path>
              </a:pathLst>
            </a:custGeom>
            <a:solidFill>
              <a:srgbClr val="FDCA5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8" name="Freeform 927"/>
            <p:cNvSpPr>
              <a:spLocks/>
            </p:cNvSpPr>
            <p:nvPr/>
          </p:nvSpPr>
          <p:spPr bwMode="auto">
            <a:xfrm>
              <a:off x="6144" y="2308"/>
              <a:ext cx="49" cy="33"/>
            </a:xfrm>
            <a:custGeom>
              <a:avLst/>
              <a:gdLst>
                <a:gd name="T0" fmla="*/ 0 w 49"/>
                <a:gd name="T1" fmla="*/ 33 h 33"/>
                <a:gd name="T2" fmla="*/ 49 w 49"/>
                <a:gd name="T3" fmla="*/ 33 h 33"/>
                <a:gd name="T4" fmla="*/ 24 w 49"/>
                <a:gd name="T5" fmla="*/ 0 h 33"/>
                <a:gd name="T6" fmla="*/ 0 w 49"/>
                <a:gd name="T7" fmla="*/ 33 h 33"/>
              </a:gdLst>
              <a:ahLst/>
              <a:cxnLst>
                <a:cxn ang="0">
                  <a:pos x="T0" y="T1"/>
                </a:cxn>
                <a:cxn ang="0">
                  <a:pos x="T2" y="T3"/>
                </a:cxn>
                <a:cxn ang="0">
                  <a:pos x="T4" y="T5"/>
                </a:cxn>
                <a:cxn ang="0">
                  <a:pos x="T6" y="T7"/>
                </a:cxn>
              </a:cxnLst>
              <a:rect l="0" t="0" r="r" b="b"/>
              <a:pathLst>
                <a:path w="49" h="33">
                  <a:moveTo>
                    <a:pt x="0" y="33"/>
                  </a:moveTo>
                  <a:lnTo>
                    <a:pt x="49" y="33"/>
                  </a:lnTo>
                  <a:lnTo>
                    <a:pt x="24" y="0"/>
                  </a:lnTo>
                  <a:lnTo>
                    <a:pt x="0" y="33"/>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29" name="Rectangle 31"/>
            <p:cNvSpPr>
              <a:spLocks noChangeArrowheads="1"/>
            </p:cNvSpPr>
            <p:nvPr/>
          </p:nvSpPr>
          <p:spPr bwMode="auto">
            <a:xfrm>
              <a:off x="5800" y="2397"/>
              <a:ext cx="132" cy="50"/>
            </a:xfrm>
            <a:prstGeom prst="rect">
              <a:avLst/>
            </a:prstGeom>
            <a:solidFill>
              <a:srgbClr val="F77B55"/>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0" name="Freeform 32"/>
            <p:cNvSpPr>
              <a:spLocks/>
            </p:cNvSpPr>
            <p:nvPr/>
          </p:nvSpPr>
          <p:spPr bwMode="auto">
            <a:xfrm>
              <a:off x="5800" y="1995"/>
              <a:ext cx="522" cy="210"/>
            </a:xfrm>
            <a:custGeom>
              <a:avLst/>
              <a:gdLst>
                <a:gd name="T0" fmla="*/ 471 w 522"/>
                <a:gd name="T1" fmla="*/ 37 h 210"/>
                <a:gd name="T2" fmla="*/ 446 w 522"/>
                <a:gd name="T3" fmla="*/ 44 h 210"/>
                <a:gd name="T4" fmla="*/ 421 w 522"/>
                <a:gd name="T5" fmla="*/ 77 h 210"/>
                <a:gd name="T6" fmla="*/ 397 w 522"/>
                <a:gd name="T7" fmla="*/ 80 h 210"/>
                <a:gd name="T8" fmla="*/ 372 w 522"/>
                <a:gd name="T9" fmla="*/ 102 h 210"/>
                <a:gd name="T10" fmla="*/ 347 w 522"/>
                <a:gd name="T11" fmla="*/ 90 h 210"/>
                <a:gd name="T12" fmla="*/ 318 w 522"/>
                <a:gd name="T13" fmla="*/ 65 h 210"/>
                <a:gd name="T14" fmla="*/ 297 w 522"/>
                <a:gd name="T15" fmla="*/ 95 h 210"/>
                <a:gd name="T16" fmla="*/ 272 w 522"/>
                <a:gd name="T17" fmla="*/ 105 h 210"/>
                <a:gd name="T18" fmla="*/ 249 w 522"/>
                <a:gd name="T19" fmla="*/ 92 h 210"/>
                <a:gd name="T20" fmla="*/ 224 w 522"/>
                <a:gd name="T21" fmla="*/ 104 h 210"/>
                <a:gd name="T22" fmla="*/ 199 w 522"/>
                <a:gd name="T23" fmla="*/ 109 h 210"/>
                <a:gd name="T24" fmla="*/ 174 w 522"/>
                <a:gd name="T25" fmla="*/ 141 h 210"/>
                <a:gd name="T26" fmla="*/ 149 w 522"/>
                <a:gd name="T27" fmla="*/ 156 h 210"/>
                <a:gd name="T28" fmla="*/ 125 w 522"/>
                <a:gd name="T29" fmla="*/ 135 h 210"/>
                <a:gd name="T30" fmla="*/ 100 w 522"/>
                <a:gd name="T31" fmla="*/ 128 h 210"/>
                <a:gd name="T32" fmla="*/ 75 w 522"/>
                <a:gd name="T33" fmla="*/ 158 h 210"/>
                <a:gd name="T34" fmla="*/ 50 w 522"/>
                <a:gd name="T35" fmla="*/ 152 h 210"/>
                <a:gd name="T36" fmla="*/ 25 w 522"/>
                <a:gd name="T37" fmla="*/ 169 h 210"/>
                <a:gd name="T38" fmla="*/ 0 w 522"/>
                <a:gd name="T39" fmla="*/ 173 h 210"/>
                <a:gd name="T40" fmla="*/ 0 w 522"/>
                <a:gd name="T41" fmla="*/ 210 h 210"/>
                <a:gd name="T42" fmla="*/ 522 w 522"/>
                <a:gd name="T43" fmla="*/ 210 h 210"/>
                <a:gd name="T44" fmla="*/ 522 w 522"/>
                <a:gd name="T45" fmla="*/ 0 h 210"/>
                <a:gd name="T46" fmla="*/ 496 w 522"/>
                <a:gd name="T47" fmla="*/ 12 h 210"/>
                <a:gd name="T48" fmla="*/ 471 w 522"/>
                <a:gd name="T49" fmla="*/ 37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210">
                  <a:moveTo>
                    <a:pt x="471" y="37"/>
                  </a:moveTo>
                  <a:lnTo>
                    <a:pt x="446" y="44"/>
                  </a:lnTo>
                  <a:lnTo>
                    <a:pt x="421" y="77"/>
                  </a:lnTo>
                  <a:lnTo>
                    <a:pt x="397" y="80"/>
                  </a:lnTo>
                  <a:lnTo>
                    <a:pt x="372" y="102"/>
                  </a:lnTo>
                  <a:lnTo>
                    <a:pt x="347" y="90"/>
                  </a:lnTo>
                  <a:lnTo>
                    <a:pt x="318" y="65"/>
                  </a:lnTo>
                  <a:lnTo>
                    <a:pt x="297" y="95"/>
                  </a:lnTo>
                  <a:lnTo>
                    <a:pt x="272" y="105"/>
                  </a:lnTo>
                  <a:lnTo>
                    <a:pt x="249" y="92"/>
                  </a:lnTo>
                  <a:lnTo>
                    <a:pt x="224" y="104"/>
                  </a:lnTo>
                  <a:lnTo>
                    <a:pt x="199" y="109"/>
                  </a:lnTo>
                  <a:lnTo>
                    <a:pt x="174" y="141"/>
                  </a:lnTo>
                  <a:lnTo>
                    <a:pt x="149" y="156"/>
                  </a:lnTo>
                  <a:lnTo>
                    <a:pt x="125" y="135"/>
                  </a:lnTo>
                  <a:lnTo>
                    <a:pt x="100" y="128"/>
                  </a:lnTo>
                  <a:lnTo>
                    <a:pt x="75" y="158"/>
                  </a:lnTo>
                  <a:lnTo>
                    <a:pt x="50" y="152"/>
                  </a:lnTo>
                  <a:lnTo>
                    <a:pt x="25" y="169"/>
                  </a:lnTo>
                  <a:lnTo>
                    <a:pt x="0" y="173"/>
                  </a:lnTo>
                  <a:lnTo>
                    <a:pt x="0" y="210"/>
                  </a:lnTo>
                  <a:lnTo>
                    <a:pt x="522" y="210"/>
                  </a:lnTo>
                  <a:lnTo>
                    <a:pt x="522" y="0"/>
                  </a:lnTo>
                  <a:lnTo>
                    <a:pt x="496" y="12"/>
                  </a:lnTo>
                  <a:lnTo>
                    <a:pt x="471" y="37"/>
                  </a:lnTo>
                  <a:close/>
                </a:path>
              </a:pathLst>
            </a:custGeom>
            <a:solidFill>
              <a:srgbClr val="F77B5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1" name="Freeform 33"/>
            <p:cNvSpPr>
              <a:spLocks/>
            </p:cNvSpPr>
            <p:nvPr/>
          </p:nvSpPr>
          <p:spPr bwMode="auto">
            <a:xfrm>
              <a:off x="5800" y="2050"/>
              <a:ext cx="522" cy="155"/>
            </a:xfrm>
            <a:custGeom>
              <a:avLst/>
              <a:gdLst>
                <a:gd name="T0" fmla="*/ 471 w 522"/>
                <a:gd name="T1" fmla="*/ 28 h 155"/>
                <a:gd name="T2" fmla="*/ 446 w 522"/>
                <a:gd name="T3" fmla="*/ 32 h 155"/>
                <a:gd name="T4" fmla="*/ 421 w 522"/>
                <a:gd name="T5" fmla="*/ 57 h 155"/>
                <a:gd name="T6" fmla="*/ 397 w 522"/>
                <a:gd name="T7" fmla="*/ 58 h 155"/>
                <a:gd name="T8" fmla="*/ 372 w 522"/>
                <a:gd name="T9" fmla="*/ 75 h 155"/>
                <a:gd name="T10" fmla="*/ 347 w 522"/>
                <a:gd name="T11" fmla="*/ 65 h 155"/>
                <a:gd name="T12" fmla="*/ 318 w 522"/>
                <a:gd name="T13" fmla="*/ 47 h 155"/>
                <a:gd name="T14" fmla="*/ 297 w 522"/>
                <a:gd name="T15" fmla="*/ 69 h 155"/>
                <a:gd name="T16" fmla="*/ 272 w 522"/>
                <a:gd name="T17" fmla="*/ 78 h 155"/>
                <a:gd name="T18" fmla="*/ 249 w 522"/>
                <a:gd name="T19" fmla="*/ 68 h 155"/>
                <a:gd name="T20" fmla="*/ 224 w 522"/>
                <a:gd name="T21" fmla="*/ 76 h 155"/>
                <a:gd name="T22" fmla="*/ 199 w 522"/>
                <a:gd name="T23" fmla="*/ 80 h 155"/>
                <a:gd name="T24" fmla="*/ 174 w 522"/>
                <a:gd name="T25" fmla="*/ 104 h 155"/>
                <a:gd name="T26" fmla="*/ 149 w 522"/>
                <a:gd name="T27" fmla="*/ 115 h 155"/>
                <a:gd name="T28" fmla="*/ 125 w 522"/>
                <a:gd name="T29" fmla="*/ 100 h 155"/>
                <a:gd name="T30" fmla="*/ 100 w 522"/>
                <a:gd name="T31" fmla="*/ 94 h 155"/>
                <a:gd name="T32" fmla="*/ 75 w 522"/>
                <a:gd name="T33" fmla="*/ 116 h 155"/>
                <a:gd name="T34" fmla="*/ 50 w 522"/>
                <a:gd name="T35" fmla="*/ 112 h 155"/>
                <a:gd name="T36" fmla="*/ 25 w 522"/>
                <a:gd name="T37" fmla="*/ 125 h 155"/>
                <a:gd name="T38" fmla="*/ 0 w 522"/>
                <a:gd name="T39" fmla="*/ 128 h 155"/>
                <a:gd name="T40" fmla="*/ 0 w 522"/>
                <a:gd name="T41" fmla="*/ 155 h 155"/>
                <a:gd name="T42" fmla="*/ 522 w 522"/>
                <a:gd name="T43" fmla="*/ 155 h 155"/>
                <a:gd name="T44" fmla="*/ 522 w 522"/>
                <a:gd name="T45" fmla="*/ 0 h 155"/>
                <a:gd name="T46" fmla="*/ 496 w 522"/>
                <a:gd name="T47" fmla="*/ 8 h 155"/>
                <a:gd name="T48" fmla="*/ 471 w 522"/>
                <a:gd name="T49" fmla="*/ 28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155">
                  <a:moveTo>
                    <a:pt x="471" y="28"/>
                  </a:moveTo>
                  <a:lnTo>
                    <a:pt x="446" y="32"/>
                  </a:lnTo>
                  <a:lnTo>
                    <a:pt x="421" y="57"/>
                  </a:lnTo>
                  <a:lnTo>
                    <a:pt x="397" y="58"/>
                  </a:lnTo>
                  <a:lnTo>
                    <a:pt x="372" y="75"/>
                  </a:lnTo>
                  <a:lnTo>
                    <a:pt x="347" y="65"/>
                  </a:lnTo>
                  <a:lnTo>
                    <a:pt x="318" y="47"/>
                  </a:lnTo>
                  <a:lnTo>
                    <a:pt x="297" y="69"/>
                  </a:lnTo>
                  <a:lnTo>
                    <a:pt x="272" y="78"/>
                  </a:lnTo>
                  <a:lnTo>
                    <a:pt x="249" y="68"/>
                  </a:lnTo>
                  <a:lnTo>
                    <a:pt x="224" y="76"/>
                  </a:lnTo>
                  <a:lnTo>
                    <a:pt x="199" y="80"/>
                  </a:lnTo>
                  <a:lnTo>
                    <a:pt x="174" y="104"/>
                  </a:lnTo>
                  <a:lnTo>
                    <a:pt x="149" y="115"/>
                  </a:lnTo>
                  <a:lnTo>
                    <a:pt x="125" y="100"/>
                  </a:lnTo>
                  <a:lnTo>
                    <a:pt x="100" y="94"/>
                  </a:lnTo>
                  <a:lnTo>
                    <a:pt x="75" y="116"/>
                  </a:lnTo>
                  <a:lnTo>
                    <a:pt x="50" y="112"/>
                  </a:lnTo>
                  <a:lnTo>
                    <a:pt x="25" y="125"/>
                  </a:lnTo>
                  <a:lnTo>
                    <a:pt x="0" y="128"/>
                  </a:lnTo>
                  <a:lnTo>
                    <a:pt x="0" y="155"/>
                  </a:lnTo>
                  <a:lnTo>
                    <a:pt x="522" y="155"/>
                  </a:lnTo>
                  <a:lnTo>
                    <a:pt x="522" y="0"/>
                  </a:lnTo>
                  <a:lnTo>
                    <a:pt x="496" y="8"/>
                  </a:lnTo>
                  <a:lnTo>
                    <a:pt x="471" y="2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2" name="Freeform 34"/>
            <p:cNvSpPr>
              <a:spLocks/>
            </p:cNvSpPr>
            <p:nvPr/>
          </p:nvSpPr>
          <p:spPr bwMode="auto">
            <a:xfrm>
              <a:off x="5800" y="2146"/>
              <a:ext cx="522" cy="59"/>
            </a:xfrm>
            <a:custGeom>
              <a:avLst/>
              <a:gdLst>
                <a:gd name="T0" fmla="*/ 471 w 522"/>
                <a:gd name="T1" fmla="*/ 9 h 59"/>
                <a:gd name="T2" fmla="*/ 446 w 522"/>
                <a:gd name="T3" fmla="*/ 12 h 59"/>
                <a:gd name="T4" fmla="*/ 421 w 522"/>
                <a:gd name="T5" fmla="*/ 22 h 59"/>
                <a:gd name="T6" fmla="*/ 397 w 522"/>
                <a:gd name="T7" fmla="*/ 22 h 59"/>
                <a:gd name="T8" fmla="*/ 372 w 522"/>
                <a:gd name="T9" fmla="*/ 29 h 59"/>
                <a:gd name="T10" fmla="*/ 347 w 522"/>
                <a:gd name="T11" fmla="*/ 25 h 59"/>
                <a:gd name="T12" fmla="*/ 318 w 522"/>
                <a:gd name="T13" fmla="*/ 18 h 59"/>
                <a:gd name="T14" fmla="*/ 297 w 522"/>
                <a:gd name="T15" fmla="*/ 26 h 59"/>
                <a:gd name="T16" fmla="*/ 272 w 522"/>
                <a:gd name="T17" fmla="*/ 29 h 59"/>
                <a:gd name="T18" fmla="*/ 249 w 522"/>
                <a:gd name="T19" fmla="*/ 26 h 59"/>
                <a:gd name="T20" fmla="*/ 224 w 522"/>
                <a:gd name="T21" fmla="*/ 29 h 59"/>
                <a:gd name="T22" fmla="*/ 199 w 522"/>
                <a:gd name="T23" fmla="*/ 30 h 59"/>
                <a:gd name="T24" fmla="*/ 174 w 522"/>
                <a:gd name="T25" fmla="*/ 40 h 59"/>
                <a:gd name="T26" fmla="*/ 149 w 522"/>
                <a:gd name="T27" fmla="*/ 44 h 59"/>
                <a:gd name="T28" fmla="*/ 125 w 522"/>
                <a:gd name="T29" fmla="*/ 38 h 59"/>
                <a:gd name="T30" fmla="*/ 100 w 522"/>
                <a:gd name="T31" fmla="*/ 36 h 59"/>
                <a:gd name="T32" fmla="*/ 75 w 522"/>
                <a:gd name="T33" fmla="*/ 44 h 59"/>
                <a:gd name="T34" fmla="*/ 50 w 522"/>
                <a:gd name="T35" fmla="*/ 43 h 59"/>
                <a:gd name="T36" fmla="*/ 25 w 522"/>
                <a:gd name="T37" fmla="*/ 47 h 59"/>
                <a:gd name="T38" fmla="*/ 0 w 522"/>
                <a:gd name="T39" fmla="*/ 48 h 59"/>
                <a:gd name="T40" fmla="*/ 0 w 522"/>
                <a:gd name="T41" fmla="*/ 59 h 59"/>
                <a:gd name="T42" fmla="*/ 522 w 522"/>
                <a:gd name="T43" fmla="*/ 59 h 59"/>
                <a:gd name="T44" fmla="*/ 522 w 522"/>
                <a:gd name="T45" fmla="*/ 0 h 59"/>
                <a:gd name="T46" fmla="*/ 496 w 522"/>
                <a:gd name="T47" fmla="*/ 2 h 59"/>
                <a:gd name="T48" fmla="*/ 471 w 522"/>
                <a:gd name="T49" fmla="*/ 9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22" h="59">
                  <a:moveTo>
                    <a:pt x="471" y="9"/>
                  </a:moveTo>
                  <a:lnTo>
                    <a:pt x="446" y="12"/>
                  </a:lnTo>
                  <a:lnTo>
                    <a:pt x="421" y="22"/>
                  </a:lnTo>
                  <a:lnTo>
                    <a:pt x="397" y="22"/>
                  </a:lnTo>
                  <a:lnTo>
                    <a:pt x="372" y="29"/>
                  </a:lnTo>
                  <a:lnTo>
                    <a:pt x="347" y="25"/>
                  </a:lnTo>
                  <a:lnTo>
                    <a:pt x="318" y="18"/>
                  </a:lnTo>
                  <a:lnTo>
                    <a:pt x="297" y="26"/>
                  </a:lnTo>
                  <a:lnTo>
                    <a:pt x="272" y="29"/>
                  </a:lnTo>
                  <a:lnTo>
                    <a:pt x="249" y="26"/>
                  </a:lnTo>
                  <a:lnTo>
                    <a:pt x="224" y="29"/>
                  </a:lnTo>
                  <a:lnTo>
                    <a:pt x="199" y="30"/>
                  </a:lnTo>
                  <a:lnTo>
                    <a:pt x="174" y="40"/>
                  </a:lnTo>
                  <a:lnTo>
                    <a:pt x="149" y="44"/>
                  </a:lnTo>
                  <a:lnTo>
                    <a:pt x="125" y="38"/>
                  </a:lnTo>
                  <a:lnTo>
                    <a:pt x="100" y="36"/>
                  </a:lnTo>
                  <a:lnTo>
                    <a:pt x="75" y="44"/>
                  </a:lnTo>
                  <a:lnTo>
                    <a:pt x="50" y="43"/>
                  </a:lnTo>
                  <a:lnTo>
                    <a:pt x="25" y="47"/>
                  </a:lnTo>
                  <a:lnTo>
                    <a:pt x="0" y="48"/>
                  </a:lnTo>
                  <a:lnTo>
                    <a:pt x="0" y="59"/>
                  </a:lnTo>
                  <a:lnTo>
                    <a:pt x="522" y="59"/>
                  </a:lnTo>
                  <a:lnTo>
                    <a:pt x="522" y="0"/>
                  </a:lnTo>
                  <a:lnTo>
                    <a:pt x="496" y="2"/>
                  </a:lnTo>
                  <a:lnTo>
                    <a:pt x="471" y="9"/>
                  </a:lnTo>
                  <a:close/>
                </a:path>
              </a:pathLst>
            </a:custGeom>
            <a:solidFill>
              <a:srgbClr val="92DEE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3" name="Freeform 41"/>
            <p:cNvSpPr>
              <a:spLocks noEditPoints="1"/>
            </p:cNvSpPr>
            <p:nvPr/>
          </p:nvSpPr>
          <p:spPr bwMode="auto">
            <a:xfrm>
              <a:off x="5797" y="2247"/>
              <a:ext cx="48" cy="97"/>
            </a:xfrm>
            <a:custGeom>
              <a:avLst/>
              <a:gdLst>
                <a:gd name="T0" fmla="*/ 32 w 34"/>
                <a:gd name="T1" fmla="*/ 70 h 70"/>
                <a:gd name="T2" fmla="*/ 2 w 34"/>
                <a:gd name="T3" fmla="*/ 70 h 70"/>
                <a:gd name="T4" fmla="*/ 0 w 34"/>
                <a:gd name="T5" fmla="*/ 68 h 70"/>
                <a:gd name="T6" fmla="*/ 0 w 34"/>
                <a:gd name="T7" fmla="*/ 2 h 70"/>
                <a:gd name="T8" fmla="*/ 2 w 34"/>
                <a:gd name="T9" fmla="*/ 0 h 70"/>
                <a:gd name="T10" fmla="*/ 32 w 34"/>
                <a:gd name="T11" fmla="*/ 0 h 70"/>
                <a:gd name="T12" fmla="*/ 34 w 34"/>
                <a:gd name="T13" fmla="*/ 2 h 70"/>
                <a:gd name="T14" fmla="*/ 34 w 34"/>
                <a:gd name="T15" fmla="*/ 68 h 70"/>
                <a:gd name="T16" fmla="*/ 32 w 34"/>
                <a:gd name="T17" fmla="*/ 70 h 70"/>
                <a:gd name="T18" fmla="*/ 4 w 34"/>
                <a:gd name="T19" fmla="*/ 66 h 70"/>
                <a:gd name="T20" fmla="*/ 30 w 34"/>
                <a:gd name="T21" fmla="*/ 66 h 70"/>
                <a:gd name="T22" fmla="*/ 30 w 34"/>
                <a:gd name="T23" fmla="*/ 4 h 70"/>
                <a:gd name="T24" fmla="*/ 4 w 34"/>
                <a:gd name="T25" fmla="*/ 4 h 70"/>
                <a:gd name="T26" fmla="*/ 4 w 34"/>
                <a:gd name="T27" fmla="*/ 66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70">
                  <a:moveTo>
                    <a:pt x="32" y="70"/>
                  </a:moveTo>
                  <a:cubicBezTo>
                    <a:pt x="2" y="70"/>
                    <a:pt x="2" y="70"/>
                    <a:pt x="2" y="70"/>
                  </a:cubicBezTo>
                  <a:cubicBezTo>
                    <a:pt x="1" y="70"/>
                    <a:pt x="0" y="69"/>
                    <a:pt x="0" y="68"/>
                  </a:cubicBezTo>
                  <a:cubicBezTo>
                    <a:pt x="0" y="2"/>
                    <a:pt x="0" y="2"/>
                    <a:pt x="0" y="2"/>
                  </a:cubicBezTo>
                  <a:cubicBezTo>
                    <a:pt x="0" y="1"/>
                    <a:pt x="1" y="0"/>
                    <a:pt x="2" y="0"/>
                  </a:cubicBezTo>
                  <a:cubicBezTo>
                    <a:pt x="32" y="0"/>
                    <a:pt x="32" y="0"/>
                    <a:pt x="32" y="0"/>
                  </a:cubicBezTo>
                  <a:cubicBezTo>
                    <a:pt x="33" y="0"/>
                    <a:pt x="34" y="1"/>
                    <a:pt x="34" y="2"/>
                  </a:cubicBezTo>
                  <a:cubicBezTo>
                    <a:pt x="34" y="68"/>
                    <a:pt x="34" y="68"/>
                    <a:pt x="34" y="68"/>
                  </a:cubicBezTo>
                  <a:cubicBezTo>
                    <a:pt x="34" y="69"/>
                    <a:pt x="33" y="70"/>
                    <a:pt x="32" y="70"/>
                  </a:cubicBezTo>
                  <a:close/>
                  <a:moveTo>
                    <a:pt x="4" y="66"/>
                  </a:moveTo>
                  <a:cubicBezTo>
                    <a:pt x="30" y="66"/>
                    <a:pt x="30" y="66"/>
                    <a:pt x="30" y="66"/>
                  </a:cubicBezTo>
                  <a:cubicBezTo>
                    <a:pt x="30" y="4"/>
                    <a:pt x="30" y="4"/>
                    <a:pt x="30" y="4"/>
                  </a:cubicBezTo>
                  <a:cubicBezTo>
                    <a:pt x="4" y="4"/>
                    <a:pt x="4" y="4"/>
                    <a:pt x="4" y="4"/>
                  </a:cubicBezTo>
                  <a:lnTo>
                    <a:pt x="4" y="66"/>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4" name="Freeform 42"/>
            <p:cNvSpPr>
              <a:spLocks noEditPoints="1"/>
            </p:cNvSpPr>
            <p:nvPr/>
          </p:nvSpPr>
          <p:spPr bwMode="auto">
            <a:xfrm>
              <a:off x="5853" y="2295"/>
              <a:ext cx="47" cy="49"/>
            </a:xfrm>
            <a:custGeom>
              <a:avLst/>
              <a:gdLst>
                <a:gd name="T0" fmla="*/ 32 w 34"/>
                <a:gd name="T1" fmla="*/ 35 h 35"/>
                <a:gd name="T2" fmla="*/ 2 w 34"/>
                <a:gd name="T3" fmla="*/ 35 h 35"/>
                <a:gd name="T4" fmla="*/ 0 w 34"/>
                <a:gd name="T5" fmla="*/ 33 h 35"/>
                <a:gd name="T6" fmla="*/ 0 w 34"/>
                <a:gd name="T7" fmla="*/ 2 h 35"/>
                <a:gd name="T8" fmla="*/ 2 w 34"/>
                <a:gd name="T9" fmla="*/ 0 h 35"/>
                <a:gd name="T10" fmla="*/ 32 w 34"/>
                <a:gd name="T11" fmla="*/ 0 h 35"/>
                <a:gd name="T12" fmla="*/ 34 w 34"/>
                <a:gd name="T13" fmla="*/ 2 h 35"/>
                <a:gd name="T14" fmla="*/ 34 w 34"/>
                <a:gd name="T15" fmla="*/ 33 h 35"/>
                <a:gd name="T16" fmla="*/ 32 w 34"/>
                <a:gd name="T17" fmla="*/ 35 h 35"/>
                <a:gd name="T18" fmla="*/ 4 w 34"/>
                <a:gd name="T19" fmla="*/ 31 h 35"/>
                <a:gd name="T20" fmla="*/ 30 w 34"/>
                <a:gd name="T21" fmla="*/ 31 h 35"/>
                <a:gd name="T22" fmla="*/ 30 w 34"/>
                <a:gd name="T23" fmla="*/ 5 h 35"/>
                <a:gd name="T24" fmla="*/ 4 w 34"/>
                <a:gd name="T25" fmla="*/ 5 h 35"/>
                <a:gd name="T26" fmla="*/ 4 w 34"/>
                <a:gd name="T27" fmla="*/ 31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35">
                  <a:moveTo>
                    <a:pt x="32" y="35"/>
                  </a:moveTo>
                  <a:cubicBezTo>
                    <a:pt x="2" y="35"/>
                    <a:pt x="2" y="35"/>
                    <a:pt x="2" y="35"/>
                  </a:cubicBezTo>
                  <a:cubicBezTo>
                    <a:pt x="1" y="35"/>
                    <a:pt x="0" y="34"/>
                    <a:pt x="0" y="33"/>
                  </a:cubicBezTo>
                  <a:cubicBezTo>
                    <a:pt x="0" y="2"/>
                    <a:pt x="0" y="2"/>
                    <a:pt x="0" y="2"/>
                  </a:cubicBezTo>
                  <a:cubicBezTo>
                    <a:pt x="0" y="1"/>
                    <a:pt x="1" y="0"/>
                    <a:pt x="2" y="0"/>
                  </a:cubicBezTo>
                  <a:cubicBezTo>
                    <a:pt x="32" y="0"/>
                    <a:pt x="32" y="0"/>
                    <a:pt x="32" y="0"/>
                  </a:cubicBezTo>
                  <a:cubicBezTo>
                    <a:pt x="33" y="0"/>
                    <a:pt x="34" y="1"/>
                    <a:pt x="34" y="2"/>
                  </a:cubicBezTo>
                  <a:cubicBezTo>
                    <a:pt x="34" y="33"/>
                    <a:pt x="34" y="33"/>
                    <a:pt x="34" y="33"/>
                  </a:cubicBezTo>
                  <a:cubicBezTo>
                    <a:pt x="34" y="34"/>
                    <a:pt x="33" y="35"/>
                    <a:pt x="32" y="35"/>
                  </a:cubicBezTo>
                  <a:close/>
                  <a:moveTo>
                    <a:pt x="4" y="31"/>
                  </a:moveTo>
                  <a:cubicBezTo>
                    <a:pt x="30" y="31"/>
                    <a:pt x="30" y="31"/>
                    <a:pt x="30" y="31"/>
                  </a:cubicBezTo>
                  <a:cubicBezTo>
                    <a:pt x="30" y="5"/>
                    <a:pt x="30" y="5"/>
                    <a:pt x="30" y="5"/>
                  </a:cubicBezTo>
                  <a:cubicBezTo>
                    <a:pt x="4" y="5"/>
                    <a:pt x="4" y="5"/>
                    <a:pt x="4" y="5"/>
                  </a:cubicBezTo>
                  <a:lnTo>
                    <a:pt x="4" y="31"/>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5" name="Freeform 43"/>
            <p:cNvSpPr>
              <a:spLocks noEditPoints="1"/>
            </p:cNvSpPr>
            <p:nvPr/>
          </p:nvSpPr>
          <p:spPr bwMode="auto">
            <a:xfrm>
              <a:off x="5908" y="2262"/>
              <a:ext cx="48" cy="82"/>
            </a:xfrm>
            <a:custGeom>
              <a:avLst/>
              <a:gdLst>
                <a:gd name="T0" fmla="*/ 32 w 34"/>
                <a:gd name="T1" fmla="*/ 59 h 59"/>
                <a:gd name="T2" fmla="*/ 3 w 34"/>
                <a:gd name="T3" fmla="*/ 59 h 59"/>
                <a:gd name="T4" fmla="*/ 0 w 34"/>
                <a:gd name="T5" fmla="*/ 57 h 59"/>
                <a:gd name="T6" fmla="*/ 0 w 34"/>
                <a:gd name="T7" fmla="*/ 2 h 59"/>
                <a:gd name="T8" fmla="*/ 3 w 34"/>
                <a:gd name="T9" fmla="*/ 0 h 59"/>
                <a:gd name="T10" fmla="*/ 32 w 34"/>
                <a:gd name="T11" fmla="*/ 0 h 59"/>
                <a:gd name="T12" fmla="*/ 34 w 34"/>
                <a:gd name="T13" fmla="*/ 2 h 59"/>
                <a:gd name="T14" fmla="*/ 34 w 34"/>
                <a:gd name="T15" fmla="*/ 57 h 59"/>
                <a:gd name="T16" fmla="*/ 32 w 34"/>
                <a:gd name="T17" fmla="*/ 59 h 59"/>
                <a:gd name="T18" fmla="*/ 5 w 34"/>
                <a:gd name="T19" fmla="*/ 55 h 59"/>
                <a:gd name="T20" fmla="*/ 30 w 34"/>
                <a:gd name="T21" fmla="*/ 55 h 59"/>
                <a:gd name="T22" fmla="*/ 30 w 34"/>
                <a:gd name="T23" fmla="*/ 4 h 59"/>
                <a:gd name="T24" fmla="*/ 5 w 34"/>
                <a:gd name="T25" fmla="*/ 4 h 59"/>
                <a:gd name="T26" fmla="*/ 5 w 34"/>
                <a:gd name="T27" fmla="*/ 55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59">
                  <a:moveTo>
                    <a:pt x="32" y="59"/>
                  </a:moveTo>
                  <a:cubicBezTo>
                    <a:pt x="3" y="59"/>
                    <a:pt x="3" y="59"/>
                    <a:pt x="3" y="59"/>
                  </a:cubicBezTo>
                  <a:cubicBezTo>
                    <a:pt x="1" y="59"/>
                    <a:pt x="0" y="58"/>
                    <a:pt x="0" y="57"/>
                  </a:cubicBezTo>
                  <a:cubicBezTo>
                    <a:pt x="0" y="2"/>
                    <a:pt x="0" y="2"/>
                    <a:pt x="0" y="2"/>
                  </a:cubicBezTo>
                  <a:cubicBezTo>
                    <a:pt x="0" y="1"/>
                    <a:pt x="1" y="0"/>
                    <a:pt x="3" y="0"/>
                  </a:cubicBezTo>
                  <a:cubicBezTo>
                    <a:pt x="32" y="0"/>
                    <a:pt x="32" y="0"/>
                    <a:pt x="32" y="0"/>
                  </a:cubicBezTo>
                  <a:cubicBezTo>
                    <a:pt x="33" y="0"/>
                    <a:pt x="34" y="1"/>
                    <a:pt x="34" y="2"/>
                  </a:cubicBezTo>
                  <a:cubicBezTo>
                    <a:pt x="34" y="57"/>
                    <a:pt x="34" y="57"/>
                    <a:pt x="34" y="57"/>
                  </a:cubicBezTo>
                  <a:cubicBezTo>
                    <a:pt x="34" y="58"/>
                    <a:pt x="33" y="59"/>
                    <a:pt x="32" y="59"/>
                  </a:cubicBezTo>
                  <a:close/>
                  <a:moveTo>
                    <a:pt x="5" y="55"/>
                  </a:moveTo>
                  <a:cubicBezTo>
                    <a:pt x="30" y="55"/>
                    <a:pt x="30" y="55"/>
                    <a:pt x="30" y="55"/>
                  </a:cubicBezTo>
                  <a:cubicBezTo>
                    <a:pt x="30" y="4"/>
                    <a:pt x="30" y="4"/>
                    <a:pt x="30" y="4"/>
                  </a:cubicBezTo>
                  <a:cubicBezTo>
                    <a:pt x="5" y="4"/>
                    <a:pt x="5" y="4"/>
                    <a:pt x="5" y="4"/>
                  </a:cubicBezTo>
                  <a:lnTo>
                    <a:pt x="5" y="5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6" name="Freeform 44"/>
            <p:cNvSpPr>
              <a:spLocks noEditPoints="1"/>
            </p:cNvSpPr>
            <p:nvPr/>
          </p:nvSpPr>
          <p:spPr bwMode="auto">
            <a:xfrm>
              <a:off x="5965" y="2322"/>
              <a:ext cx="47" cy="22"/>
            </a:xfrm>
            <a:custGeom>
              <a:avLst/>
              <a:gdLst>
                <a:gd name="T0" fmla="*/ 31 w 34"/>
                <a:gd name="T1" fmla="*/ 16 h 16"/>
                <a:gd name="T2" fmla="*/ 2 w 34"/>
                <a:gd name="T3" fmla="*/ 16 h 16"/>
                <a:gd name="T4" fmla="*/ 0 w 34"/>
                <a:gd name="T5" fmla="*/ 14 h 16"/>
                <a:gd name="T6" fmla="*/ 0 w 34"/>
                <a:gd name="T7" fmla="*/ 2 h 16"/>
                <a:gd name="T8" fmla="*/ 2 w 34"/>
                <a:gd name="T9" fmla="*/ 0 h 16"/>
                <a:gd name="T10" fmla="*/ 31 w 34"/>
                <a:gd name="T11" fmla="*/ 0 h 16"/>
                <a:gd name="T12" fmla="*/ 34 w 34"/>
                <a:gd name="T13" fmla="*/ 2 h 16"/>
                <a:gd name="T14" fmla="*/ 34 w 34"/>
                <a:gd name="T15" fmla="*/ 14 h 16"/>
                <a:gd name="T16" fmla="*/ 31 w 34"/>
                <a:gd name="T17" fmla="*/ 16 h 16"/>
                <a:gd name="T18" fmla="*/ 4 w 34"/>
                <a:gd name="T19" fmla="*/ 12 h 16"/>
                <a:gd name="T20" fmla="*/ 29 w 34"/>
                <a:gd name="T21" fmla="*/ 12 h 16"/>
                <a:gd name="T22" fmla="*/ 29 w 34"/>
                <a:gd name="T23" fmla="*/ 4 h 16"/>
                <a:gd name="T24" fmla="*/ 4 w 34"/>
                <a:gd name="T25" fmla="*/ 4 h 16"/>
                <a:gd name="T26" fmla="*/ 4 w 34"/>
                <a:gd name="T27" fmla="*/ 12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4" h="16">
                  <a:moveTo>
                    <a:pt x="31" y="16"/>
                  </a:moveTo>
                  <a:cubicBezTo>
                    <a:pt x="2" y="16"/>
                    <a:pt x="2" y="16"/>
                    <a:pt x="2" y="16"/>
                  </a:cubicBezTo>
                  <a:cubicBezTo>
                    <a:pt x="1" y="16"/>
                    <a:pt x="0" y="15"/>
                    <a:pt x="0" y="14"/>
                  </a:cubicBezTo>
                  <a:cubicBezTo>
                    <a:pt x="0" y="2"/>
                    <a:pt x="0" y="2"/>
                    <a:pt x="0" y="2"/>
                  </a:cubicBezTo>
                  <a:cubicBezTo>
                    <a:pt x="0" y="1"/>
                    <a:pt x="1" y="0"/>
                    <a:pt x="2" y="0"/>
                  </a:cubicBezTo>
                  <a:cubicBezTo>
                    <a:pt x="31" y="0"/>
                    <a:pt x="31" y="0"/>
                    <a:pt x="31" y="0"/>
                  </a:cubicBezTo>
                  <a:cubicBezTo>
                    <a:pt x="33" y="0"/>
                    <a:pt x="34" y="1"/>
                    <a:pt x="34" y="2"/>
                  </a:cubicBezTo>
                  <a:cubicBezTo>
                    <a:pt x="34" y="14"/>
                    <a:pt x="34" y="14"/>
                    <a:pt x="34" y="14"/>
                  </a:cubicBezTo>
                  <a:cubicBezTo>
                    <a:pt x="34" y="15"/>
                    <a:pt x="33" y="16"/>
                    <a:pt x="31" y="16"/>
                  </a:cubicBezTo>
                  <a:close/>
                  <a:moveTo>
                    <a:pt x="4" y="12"/>
                  </a:moveTo>
                  <a:cubicBezTo>
                    <a:pt x="29" y="12"/>
                    <a:pt x="29" y="12"/>
                    <a:pt x="29" y="12"/>
                  </a:cubicBezTo>
                  <a:cubicBezTo>
                    <a:pt x="29" y="4"/>
                    <a:pt x="29" y="4"/>
                    <a:pt x="29" y="4"/>
                  </a:cubicBezTo>
                  <a:cubicBezTo>
                    <a:pt x="4" y="4"/>
                    <a:pt x="4" y="4"/>
                    <a:pt x="4" y="4"/>
                  </a:cubicBezTo>
                  <a:lnTo>
                    <a:pt x="4" y="1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7" name="Freeform 45"/>
            <p:cNvSpPr>
              <a:spLocks/>
            </p:cNvSpPr>
            <p:nvPr/>
          </p:nvSpPr>
          <p:spPr bwMode="auto">
            <a:xfrm>
              <a:off x="5797" y="2352"/>
              <a:ext cx="215" cy="7"/>
            </a:xfrm>
            <a:custGeom>
              <a:avLst/>
              <a:gdLst>
                <a:gd name="T0" fmla="*/ 152 w 155"/>
                <a:gd name="T1" fmla="*/ 5 h 5"/>
                <a:gd name="T2" fmla="*/ 2 w 155"/>
                <a:gd name="T3" fmla="*/ 5 h 5"/>
                <a:gd name="T4" fmla="*/ 0 w 155"/>
                <a:gd name="T5" fmla="*/ 3 h 5"/>
                <a:gd name="T6" fmla="*/ 2 w 155"/>
                <a:gd name="T7" fmla="*/ 0 h 5"/>
                <a:gd name="T8" fmla="*/ 152 w 155"/>
                <a:gd name="T9" fmla="*/ 0 h 5"/>
                <a:gd name="T10" fmla="*/ 155 w 155"/>
                <a:gd name="T11" fmla="*/ 3 h 5"/>
                <a:gd name="T12" fmla="*/ 152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2" y="5"/>
                  </a:moveTo>
                  <a:cubicBezTo>
                    <a:pt x="2" y="5"/>
                    <a:pt x="2" y="5"/>
                    <a:pt x="2" y="5"/>
                  </a:cubicBezTo>
                  <a:cubicBezTo>
                    <a:pt x="1" y="5"/>
                    <a:pt x="0" y="4"/>
                    <a:pt x="0" y="3"/>
                  </a:cubicBezTo>
                  <a:cubicBezTo>
                    <a:pt x="0" y="1"/>
                    <a:pt x="1" y="0"/>
                    <a:pt x="2" y="0"/>
                  </a:cubicBezTo>
                  <a:cubicBezTo>
                    <a:pt x="152" y="0"/>
                    <a:pt x="152" y="0"/>
                    <a:pt x="152" y="0"/>
                  </a:cubicBezTo>
                  <a:cubicBezTo>
                    <a:pt x="154" y="0"/>
                    <a:pt x="155" y="1"/>
                    <a:pt x="155" y="3"/>
                  </a:cubicBezTo>
                  <a:cubicBezTo>
                    <a:pt x="155" y="4"/>
                    <a:pt x="154" y="5"/>
                    <a:pt x="152"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8" name="Freeform 46"/>
            <p:cNvSpPr>
              <a:spLocks noEditPoints="1"/>
            </p:cNvSpPr>
            <p:nvPr/>
          </p:nvSpPr>
          <p:spPr bwMode="auto">
            <a:xfrm>
              <a:off x="6140" y="2237"/>
              <a:ext cx="157" cy="107"/>
            </a:xfrm>
            <a:custGeom>
              <a:avLst/>
              <a:gdLst>
                <a:gd name="T0" fmla="*/ 111 w 113"/>
                <a:gd name="T1" fmla="*/ 77 h 77"/>
                <a:gd name="T2" fmla="*/ 3 w 113"/>
                <a:gd name="T3" fmla="*/ 77 h 77"/>
                <a:gd name="T4" fmla="*/ 1 w 113"/>
                <a:gd name="T5" fmla="*/ 76 h 77"/>
                <a:gd name="T6" fmla="*/ 1 w 113"/>
                <a:gd name="T7" fmla="*/ 74 h 77"/>
                <a:gd name="T8" fmla="*/ 55 w 113"/>
                <a:gd name="T9" fmla="*/ 1 h 77"/>
                <a:gd name="T10" fmla="*/ 58 w 113"/>
                <a:gd name="T11" fmla="*/ 1 h 77"/>
                <a:gd name="T12" fmla="*/ 113 w 113"/>
                <a:gd name="T13" fmla="*/ 74 h 77"/>
                <a:gd name="T14" fmla="*/ 113 w 113"/>
                <a:gd name="T15" fmla="*/ 76 h 77"/>
                <a:gd name="T16" fmla="*/ 111 w 113"/>
                <a:gd name="T17" fmla="*/ 77 h 77"/>
                <a:gd name="T18" fmla="*/ 7 w 113"/>
                <a:gd name="T19" fmla="*/ 73 h 77"/>
                <a:gd name="T20" fmla="*/ 107 w 113"/>
                <a:gd name="T21" fmla="*/ 73 h 77"/>
                <a:gd name="T22" fmla="*/ 57 w 113"/>
                <a:gd name="T23" fmla="*/ 6 h 77"/>
                <a:gd name="T24" fmla="*/ 7 w 113"/>
                <a:gd name="T25" fmla="*/ 73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3" h="77">
                  <a:moveTo>
                    <a:pt x="111" y="77"/>
                  </a:moveTo>
                  <a:cubicBezTo>
                    <a:pt x="3" y="77"/>
                    <a:pt x="3" y="77"/>
                    <a:pt x="3" y="77"/>
                  </a:cubicBezTo>
                  <a:cubicBezTo>
                    <a:pt x="2" y="77"/>
                    <a:pt x="1" y="77"/>
                    <a:pt x="1" y="76"/>
                  </a:cubicBezTo>
                  <a:cubicBezTo>
                    <a:pt x="0" y="75"/>
                    <a:pt x="0" y="74"/>
                    <a:pt x="1" y="74"/>
                  </a:cubicBezTo>
                  <a:cubicBezTo>
                    <a:pt x="55" y="1"/>
                    <a:pt x="55" y="1"/>
                    <a:pt x="55" y="1"/>
                  </a:cubicBezTo>
                  <a:cubicBezTo>
                    <a:pt x="56" y="0"/>
                    <a:pt x="58" y="0"/>
                    <a:pt x="58" y="1"/>
                  </a:cubicBezTo>
                  <a:cubicBezTo>
                    <a:pt x="113" y="74"/>
                    <a:pt x="113" y="74"/>
                    <a:pt x="113" y="74"/>
                  </a:cubicBezTo>
                  <a:cubicBezTo>
                    <a:pt x="113" y="74"/>
                    <a:pt x="113" y="75"/>
                    <a:pt x="113" y="76"/>
                  </a:cubicBezTo>
                  <a:cubicBezTo>
                    <a:pt x="112" y="77"/>
                    <a:pt x="112" y="77"/>
                    <a:pt x="111" y="77"/>
                  </a:cubicBezTo>
                  <a:close/>
                  <a:moveTo>
                    <a:pt x="7" y="73"/>
                  </a:moveTo>
                  <a:cubicBezTo>
                    <a:pt x="107" y="73"/>
                    <a:pt x="107" y="73"/>
                    <a:pt x="107" y="73"/>
                  </a:cubicBezTo>
                  <a:cubicBezTo>
                    <a:pt x="57" y="6"/>
                    <a:pt x="57" y="6"/>
                    <a:pt x="57" y="6"/>
                  </a:cubicBezTo>
                  <a:lnTo>
                    <a:pt x="7" y="7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39" name="Freeform 47"/>
            <p:cNvSpPr>
              <a:spLocks noEditPoints="1"/>
            </p:cNvSpPr>
            <p:nvPr/>
          </p:nvSpPr>
          <p:spPr bwMode="auto">
            <a:xfrm>
              <a:off x="6210" y="2265"/>
              <a:ext cx="115" cy="79"/>
            </a:xfrm>
            <a:custGeom>
              <a:avLst/>
              <a:gdLst>
                <a:gd name="T0" fmla="*/ 81 w 83"/>
                <a:gd name="T1" fmla="*/ 57 h 57"/>
                <a:gd name="T2" fmla="*/ 2 w 83"/>
                <a:gd name="T3" fmla="*/ 57 h 57"/>
                <a:gd name="T4" fmla="*/ 0 w 83"/>
                <a:gd name="T5" fmla="*/ 56 h 57"/>
                <a:gd name="T6" fmla="*/ 1 w 83"/>
                <a:gd name="T7" fmla="*/ 54 h 57"/>
                <a:gd name="T8" fmla="*/ 40 w 83"/>
                <a:gd name="T9" fmla="*/ 1 h 57"/>
                <a:gd name="T10" fmla="*/ 43 w 83"/>
                <a:gd name="T11" fmla="*/ 1 h 57"/>
                <a:gd name="T12" fmla="*/ 83 w 83"/>
                <a:gd name="T13" fmla="*/ 54 h 57"/>
                <a:gd name="T14" fmla="*/ 83 w 83"/>
                <a:gd name="T15" fmla="*/ 56 h 57"/>
                <a:gd name="T16" fmla="*/ 81 w 83"/>
                <a:gd name="T17" fmla="*/ 57 h 57"/>
                <a:gd name="T18" fmla="*/ 7 w 83"/>
                <a:gd name="T19" fmla="*/ 53 h 57"/>
                <a:gd name="T20" fmla="*/ 77 w 83"/>
                <a:gd name="T21" fmla="*/ 53 h 57"/>
                <a:gd name="T22" fmla="*/ 42 w 83"/>
                <a:gd name="T23" fmla="*/ 6 h 57"/>
                <a:gd name="T24" fmla="*/ 7 w 83"/>
                <a:gd name="T25" fmla="*/ 53 h 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3" h="57">
                  <a:moveTo>
                    <a:pt x="81" y="57"/>
                  </a:moveTo>
                  <a:cubicBezTo>
                    <a:pt x="2" y="57"/>
                    <a:pt x="2" y="57"/>
                    <a:pt x="2" y="57"/>
                  </a:cubicBezTo>
                  <a:cubicBezTo>
                    <a:pt x="2" y="57"/>
                    <a:pt x="1" y="57"/>
                    <a:pt x="0" y="56"/>
                  </a:cubicBezTo>
                  <a:cubicBezTo>
                    <a:pt x="0" y="55"/>
                    <a:pt x="0" y="54"/>
                    <a:pt x="1" y="54"/>
                  </a:cubicBezTo>
                  <a:cubicBezTo>
                    <a:pt x="40" y="1"/>
                    <a:pt x="40" y="1"/>
                    <a:pt x="40" y="1"/>
                  </a:cubicBezTo>
                  <a:cubicBezTo>
                    <a:pt x="41" y="0"/>
                    <a:pt x="43" y="0"/>
                    <a:pt x="43" y="1"/>
                  </a:cubicBezTo>
                  <a:cubicBezTo>
                    <a:pt x="83" y="54"/>
                    <a:pt x="83" y="54"/>
                    <a:pt x="83" y="54"/>
                  </a:cubicBezTo>
                  <a:cubicBezTo>
                    <a:pt x="83" y="54"/>
                    <a:pt x="83" y="55"/>
                    <a:pt x="83" y="56"/>
                  </a:cubicBezTo>
                  <a:cubicBezTo>
                    <a:pt x="83" y="57"/>
                    <a:pt x="82" y="57"/>
                    <a:pt x="81" y="57"/>
                  </a:cubicBezTo>
                  <a:close/>
                  <a:moveTo>
                    <a:pt x="7" y="53"/>
                  </a:moveTo>
                  <a:cubicBezTo>
                    <a:pt x="77" y="53"/>
                    <a:pt x="77" y="53"/>
                    <a:pt x="77" y="53"/>
                  </a:cubicBezTo>
                  <a:cubicBezTo>
                    <a:pt x="42" y="6"/>
                    <a:pt x="42" y="6"/>
                    <a:pt x="42" y="6"/>
                  </a:cubicBezTo>
                  <a:lnTo>
                    <a:pt x="7" y="5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0" name="Freeform 48"/>
            <p:cNvSpPr>
              <a:spLocks noEditPoints="1"/>
            </p:cNvSpPr>
            <p:nvPr/>
          </p:nvSpPr>
          <p:spPr bwMode="auto">
            <a:xfrm>
              <a:off x="6210" y="2283"/>
              <a:ext cx="87" cy="61"/>
            </a:xfrm>
            <a:custGeom>
              <a:avLst/>
              <a:gdLst>
                <a:gd name="T0" fmla="*/ 61 w 63"/>
                <a:gd name="T1" fmla="*/ 44 h 44"/>
                <a:gd name="T2" fmla="*/ 2 w 63"/>
                <a:gd name="T3" fmla="*/ 44 h 44"/>
                <a:gd name="T4" fmla="*/ 0 w 63"/>
                <a:gd name="T5" fmla="*/ 43 h 44"/>
                <a:gd name="T6" fmla="*/ 1 w 63"/>
                <a:gd name="T7" fmla="*/ 41 h 44"/>
                <a:gd name="T8" fmla="*/ 30 w 63"/>
                <a:gd name="T9" fmla="*/ 1 h 44"/>
                <a:gd name="T10" fmla="*/ 33 w 63"/>
                <a:gd name="T11" fmla="*/ 1 h 44"/>
                <a:gd name="T12" fmla="*/ 63 w 63"/>
                <a:gd name="T13" fmla="*/ 41 h 44"/>
                <a:gd name="T14" fmla="*/ 63 w 63"/>
                <a:gd name="T15" fmla="*/ 43 h 44"/>
                <a:gd name="T16" fmla="*/ 61 w 63"/>
                <a:gd name="T17" fmla="*/ 44 h 44"/>
                <a:gd name="T18" fmla="*/ 7 w 63"/>
                <a:gd name="T19" fmla="*/ 40 h 44"/>
                <a:gd name="T20" fmla="*/ 57 w 63"/>
                <a:gd name="T21" fmla="*/ 40 h 44"/>
                <a:gd name="T22" fmla="*/ 32 w 63"/>
                <a:gd name="T23" fmla="*/ 6 h 44"/>
                <a:gd name="T24" fmla="*/ 7 w 63"/>
                <a:gd name="T25" fmla="*/ 4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63" h="44">
                  <a:moveTo>
                    <a:pt x="61" y="44"/>
                  </a:moveTo>
                  <a:cubicBezTo>
                    <a:pt x="2" y="44"/>
                    <a:pt x="2" y="44"/>
                    <a:pt x="2" y="44"/>
                  </a:cubicBezTo>
                  <a:cubicBezTo>
                    <a:pt x="2" y="44"/>
                    <a:pt x="1" y="44"/>
                    <a:pt x="0" y="43"/>
                  </a:cubicBezTo>
                  <a:cubicBezTo>
                    <a:pt x="0" y="42"/>
                    <a:pt x="0" y="41"/>
                    <a:pt x="1" y="41"/>
                  </a:cubicBezTo>
                  <a:cubicBezTo>
                    <a:pt x="30" y="1"/>
                    <a:pt x="30" y="1"/>
                    <a:pt x="30" y="1"/>
                  </a:cubicBezTo>
                  <a:cubicBezTo>
                    <a:pt x="31" y="0"/>
                    <a:pt x="33" y="0"/>
                    <a:pt x="33" y="1"/>
                  </a:cubicBezTo>
                  <a:cubicBezTo>
                    <a:pt x="63" y="41"/>
                    <a:pt x="63" y="41"/>
                    <a:pt x="63" y="41"/>
                  </a:cubicBezTo>
                  <a:cubicBezTo>
                    <a:pt x="63" y="41"/>
                    <a:pt x="63" y="42"/>
                    <a:pt x="63" y="43"/>
                  </a:cubicBezTo>
                  <a:cubicBezTo>
                    <a:pt x="62" y="44"/>
                    <a:pt x="62" y="44"/>
                    <a:pt x="61" y="44"/>
                  </a:cubicBezTo>
                  <a:close/>
                  <a:moveTo>
                    <a:pt x="7" y="40"/>
                  </a:moveTo>
                  <a:cubicBezTo>
                    <a:pt x="57" y="40"/>
                    <a:pt x="57" y="40"/>
                    <a:pt x="57" y="40"/>
                  </a:cubicBezTo>
                  <a:cubicBezTo>
                    <a:pt x="32" y="6"/>
                    <a:pt x="32" y="6"/>
                    <a:pt x="32" y="6"/>
                  </a:cubicBezTo>
                  <a:lnTo>
                    <a:pt x="7" y="40"/>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1" name="Freeform 49"/>
            <p:cNvSpPr>
              <a:spLocks noEditPoints="1"/>
            </p:cNvSpPr>
            <p:nvPr/>
          </p:nvSpPr>
          <p:spPr bwMode="auto">
            <a:xfrm>
              <a:off x="6110" y="2284"/>
              <a:ext cx="86" cy="60"/>
            </a:xfrm>
            <a:custGeom>
              <a:avLst/>
              <a:gdLst>
                <a:gd name="T0" fmla="*/ 60 w 62"/>
                <a:gd name="T1" fmla="*/ 43 h 43"/>
                <a:gd name="T2" fmla="*/ 3 w 62"/>
                <a:gd name="T3" fmla="*/ 43 h 43"/>
                <a:gd name="T4" fmla="*/ 1 w 62"/>
                <a:gd name="T5" fmla="*/ 42 h 43"/>
                <a:gd name="T6" fmla="*/ 1 w 62"/>
                <a:gd name="T7" fmla="*/ 40 h 43"/>
                <a:gd name="T8" fmla="*/ 30 w 62"/>
                <a:gd name="T9" fmla="*/ 1 h 43"/>
                <a:gd name="T10" fmla="*/ 31 w 62"/>
                <a:gd name="T11" fmla="*/ 0 h 43"/>
                <a:gd name="T12" fmla="*/ 31 w 62"/>
                <a:gd name="T13" fmla="*/ 0 h 43"/>
                <a:gd name="T14" fmla="*/ 33 w 62"/>
                <a:gd name="T15" fmla="*/ 1 h 43"/>
                <a:gd name="T16" fmla="*/ 62 w 62"/>
                <a:gd name="T17" fmla="*/ 40 h 43"/>
                <a:gd name="T18" fmla="*/ 62 w 62"/>
                <a:gd name="T19" fmla="*/ 42 h 43"/>
                <a:gd name="T20" fmla="*/ 60 w 62"/>
                <a:gd name="T21" fmla="*/ 43 h 43"/>
                <a:gd name="T22" fmla="*/ 7 w 62"/>
                <a:gd name="T23" fmla="*/ 39 h 43"/>
                <a:gd name="T24" fmla="*/ 56 w 62"/>
                <a:gd name="T25" fmla="*/ 39 h 43"/>
                <a:gd name="T26" fmla="*/ 31 w 62"/>
                <a:gd name="T27" fmla="*/ 6 h 43"/>
                <a:gd name="T28" fmla="*/ 7 w 62"/>
                <a:gd name="T29" fmla="*/ 3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2" h="43">
                  <a:moveTo>
                    <a:pt x="60" y="43"/>
                  </a:moveTo>
                  <a:cubicBezTo>
                    <a:pt x="3" y="43"/>
                    <a:pt x="3" y="43"/>
                    <a:pt x="3" y="43"/>
                  </a:cubicBezTo>
                  <a:cubicBezTo>
                    <a:pt x="2" y="43"/>
                    <a:pt x="1" y="43"/>
                    <a:pt x="1" y="42"/>
                  </a:cubicBezTo>
                  <a:cubicBezTo>
                    <a:pt x="0" y="41"/>
                    <a:pt x="0" y="40"/>
                    <a:pt x="1" y="40"/>
                  </a:cubicBezTo>
                  <a:cubicBezTo>
                    <a:pt x="30" y="1"/>
                    <a:pt x="30" y="1"/>
                    <a:pt x="30" y="1"/>
                  </a:cubicBezTo>
                  <a:cubicBezTo>
                    <a:pt x="30" y="1"/>
                    <a:pt x="31" y="0"/>
                    <a:pt x="31" y="0"/>
                  </a:cubicBezTo>
                  <a:cubicBezTo>
                    <a:pt x="31" y="0"/>
                    <a:pt x="31" y="0"/>
                    <a:pt x="31" y="0"/>
                  </a:cubicBezTo>
                  <a:cubicBezTo>
                    <a:pt x="32" y="0"/>
                    <a:pt x="33" y="1"/>
                    <a:pt x="33" y="1"/>
                  </a:cubicBezTo>
                  <a:cubicBezTo>
                    <a:pt x="62" y="40"/>
                    <a:pt x="62" y="40"/>
                    <a:pt x="62" y="40"/>
                  </a:cubicBezTo>
                  <a:cubicBezTo>
                    <a:pt x="62" y="40"/>
                    <a:pt x="62" y="41"/>
                    <a:pt x="62" y="42"/>
                  </a:cubicBezTo>
                  <a:cubicBezTo>
                    <a:pt x="61" y="43"/>
                    <a:pt x="61" y="43"/>
                    <a:pt x="60" y="43"/>
                  </a:cubicBezTo>
                  <a:close/>
                  <a:moveTo>
                    <a:pt x="7" y="39"/>
                  </a:moveTo>
                  <a:cubicBezTo>
                    <a:pt x="56" y="39"/>
                    <a:pt x="56" y="39"/>
                    <a:pt x="56" y="39"/>
                  </a:cubicBezTo>
                  <a:cubicBezTo>
                    <a:pt x="31" y="6"/>
                    <a:pt x="31" y="6"/>
                    <a:pt x="31" y="6"/>
                  </a:cubicBezTo>
                  <a:lnTo>
                    <a:pt x="7" y="39"/>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2" name="Freeform 50"/>
            <p:cNvSpPr>
              <a:spLocks noEditPoints="1"/>
            </p:cNvSpPr>
            <p:nvPr/>
          </p:nvSpPr>
          <p:spPr bwMode="auto">
            <a:xfrm>
              <a:off x="6140" y="2305"/>
              <a:ext cx="56" cy="39"/>
            </a:xfrm>
            <a:custGeom>
              <a:avLst/>
              <a:gdLst>
                <a:gd name="T0" fmla="*/ 38 w 40"/>
                <a:gd name="T1" fmla="*/ 28 h 28"/>
                <a:gd name="T2" fmla="*/ 3 w 40"/>
                <a:gd name="T3" fmla="*/ 28 h 28"/>
                <a:gd name="T4" fmla="*/ 1 w 40"/>
                <a:gd name="T5" fmla="*/ 27 h 28"/>
                <a:gd name="T6" fmla="*/ 1 w 40"/>
                <a:gd name="T7" fmla="*/ 25 h 28"/>
                <a:gd name="T8" fmla="*/ 19 w 40"/>
                <a:gd name="T9" fmla="*/ 1 h 28"/>
                <a:gd name="T10" fmla="*/ 20 w 40"/>
                <a:gd name="T11" fmla="*/ 0 h 28"/>
                <a:gd name="T12" fmla="*/ 20 w 40"/>
                <a:gd name="T13" fmla="*/ 0 h 28"/>
                <a:gd name="T14" fmla="*/ 22 w 40"/>
                <a:gd name="T15" fmla="*/ 1 h 28"/>
                <a:gd name="T16" fmla="*/ 40 w 40"/>
                <a:gd name="T17" fmla="*/ 25 h 28"/>
                <a:gd name="T18" fmla="*/ 40 w 40"/>
                <a:gd name="T19" fmla="*/ 27 h 28"/>
                <a:gd name="T20" fmla="*/ 38 w 40"/>
                <a:gd name="T21" fmla="*/ 28 h 28"/>
                <a:gd name="T22" fmla="*/ 7 w 40"/>
                <a:gd name="T23" fmla="*/ 24 h 28"/>
                <a:gd name="T24" fmla="*/ 34 w 40"/>
                <a:gd name="T25" fmla="*/ 24 h 28"/>
                <a:gd name="T26" fmla="*/ 20 w 40"/>
                <a:gd name="T27" fmla="*/ 6 h 28"/>
                <a:gd name="T28" fmla="*/ 7 w 40"/>
                <a:gd name="T29" fmla="*/ 24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0" h="28">
                  <a:moveTo>
                    <a:pt x="38" y="28"/>
                  </a:moveTo>
                  <a:cubicBezTo>
                    <a:pt x="3" y="28"/>
                    <a:pt x="3" y="28"/>
                    <a:pt x="3" y="28"/>
                  </a:cubicBezTo>
                  <a:cubicBezTo>
                    <a:pt x="2" y="28"/>
                    <a:pt x="1" y="28"/>
                    <a:pt x="1" y="27"/>
                  </a:cubicBezTo>
                  <a:cubicBezTo>
                    <a:pt x="0" y="26"/>
                    <a:pt x="0" y="25"/>
                    <a:pt x="1" y="25"/>
                  </a:cubicBezTo>
                  <a:cubicBezTo>
                    <a:pt x="19" y="1"/>
                    <a:pt x="19" y="1"/>
                    <a:pt x="19" y="1"/>
                  </a:cubicBezTo>
                  <a:cubicBezTo>
                    <a:pt x="19" y="0"/>
                    <a:pt x="20" y="0"/>
                    <a:pt x="20" y="0"/>
                  </a:cubicBezTo>
                  <a:cubicBezTo>
                    <a:pt x="20" y="0"/>
                    <a:pt x="20" y="0"/>
                    <a:pt x="20" y="0"/>
                  </a:cubicBezTo>
                  <a:cubicBezTo>
                    <a:pt x="21" y="0"/>
                    <a:pt x="22" y="0"/>
                    <a:pt x="22" y="1"/>
                  </a:cubicBezTo>
                  <a:cubicBezTo>
                    <a:pt x="40" y="25"/>
                    <a:pt x="40" y="25"/>
                    <a:pt x="40" y="25"/>
                  </a:cubicBezTo>
                  <a:cubicBezTo>
                    <a:pt x="40" y="25"/>
                    <a:pt x="40" y="26"/>
                    <a:pt x="40" y="27"/>
                  </a:cubicBezTo>
                  <a:cubicBezTo>
                    <a:pt x="39" y="28"/>
                    <a:pt x="39" y="28"/>
                    <a:pt x="38" y="28"/>
                  </a:cubicBezTo>
                  <a:close/>
                  <a:moveTo>
                    <a:pt x="7" y="24"/>
                  </a:moveTo>
                  <a:cubicBezTo>
                    <a:pt x="34" y="24"/>
                    <a:pt x="34" y="24"/>
                    <a:pt x="34" y="24"/>
                  </a:cubicBezTo>
                  <a:cubicBezTo>
                    <a:pt x="20" y="6"/>
                    <a:pt x="20" y="6"/>
                    <a:pt x="20" y="6"/>
                  </a:cubicBezTo>
                  <a:lnTo>
                    <a:pt x="7" y="2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3" name="Freeform 51"/>
            <p:cNvSpPr>
              <a:spLocks/>
            </p:cNvSpPr>
            <p:nvPr/>
          </p:nvSpPr>
          <p:spPr bwMode="auto">
            <a:xfrm>
              <a:off x="6110" y="2352"/>
              <a:ext cx="215" cy="7"/>
            </a:xfrm>
            <a:custGeom>
              <a:avLst/>
              <a:gdLst>
                <a:gd name="T0" fmla="*/ 153 w 155"/>
                <a:gd name="T1" fmla="*/ 5 h 5"/>
                <a:gd name="T2" fmla="*/ 3 w 155"/>
                <a:gd name="T3" fmla="*/ 5 h 5"/>
                <a:gd name="T4" fmla="*/ 0 w 155"/>
                <a:gd name="T5" fmla="*/ 3 h 5"/>
                <a:gd name="T6" fmla="*/ 3 w 155"/>
                <a:gd name="T7" fmla="*/ 0 h 5"/>
                <a:gd name="T8" fmla="*/ 153 w 155"/>
                <a:gd name="T9" fmla="*/ 0 h 5"/>
                <a:gd name="T10" fmla="*/ 155 w 155"/>
                <a:gd name="T11" fmla="*/ 3 h 5"/>
                <a:gd name="T12" fmla="*/ 153 w 155"/>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55" h="5">
                  <a:moveTo>
                    <a:pt x="153" y="5"/>
                  </a:moveTo>
                  <a:cubicBezTo>
                    <a:pt x="3" y="5"/>
                    <a:pt x="3" y="5"/>
                    <a:pt x="3" y="5"/>
                  </a:cubicBezTo>
                  <a:cubicBezTo>
                    <a:pt x="1" y="5"/>
                    <a:pt x="0" y="4"/>
                    <a:pt x="0" y="3"/>
                  </a:cubicBezTo>
                  <a:cubicBezTo>
                    <a:pt x="0" y="1"/>
                    <a:pt x="1" y="0"/>
                    <a:pt x="3" y="0"/>
                  </a:cubicBezTo>
                  <a:cubicBezTo>
                    <a:pt x="153" y="0"/>
                    <a:pt x="153" y="0"/>
                    <a:pt x="153" y="0"/>
                  </a:cubicBezTo>
                  <a:cubicBezTo>
                    <a:pt x="154" y="0"/>
                    <a:pt x="155" y="1"/>
                    <a:pt x="155" y="3"/>
                  </a:cubicBezTo>
                  <a:cubicBezTo>
                    <a:pt x="155" y="4"/>
                    <a:pt x="154" y="5"/>
                    <a:pt x="153"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4" name="Freeform 52"/>
            <p:cNvSpPr>
              <a:spLocks noEditPoints="1"/>
            </p:cNvSpPr>
            <p:nvPr/>
          </p:nvSpPr>
          <p:spPr bwMode="auto">
            <a:xfrm>
              <a:off x="5797" y="2394"/>
              <a:ext cx="139" cy="55"/>
            </a:xfrm>
            <a:custGeom>
              <a:avLst/>
              <a:gdLst>
                <a:gd name="T0" fmla="*/ 97 w 100"/>
                <a:gd name="T1" fmla="*/ 40 h 40"/>
                <a:gd name="T2" fmla="*/ 2 w 100"/>
                <a:gd name="T3" fmla="*/ 40 h 40"/>
                <a:gd name="T4" fmla="*/ 0 w 100"/>
                <a:gd name="T5" fmla="*/ 38 h 40"/>
                <a:gd name="T6" fmla="*/ 0 w 100"/>
                <a:gd name="T7" fmla="*/ 2 h 40"/>
                <a:gd name="T8" fmla="*/ 2 w 100"/>
                <a:gd name="T9" fmla="*/ 0 h 40"/>
                <a:gd name="T10" fmla="*/ 97 w 100"/>
                <a:gd name="T11" fmla="*/ 0 h 40"/>
                <a:gd name="T12" fmla="*/ 100 w 100"/>
                <a:gd name="T13" fmla="*/ 2 h 40"/>
                <a:gd name="T14" fmla="*/ 100 w 100"/>
                <a:gd name="T15" fmla="*/ 38 h 40"/>
                <a:gd name="T16" fmla="*/ 97 w 100"/>
                <a:gd name="T17" fmla="*/ 40 h 40"/>
                <a:gd name="T18" fmla="*/ 4 w 100"/>
                <a:gd name="T19" fmla="*/ 35 h 40"/>
                <a:gd name="T20" fmla="*/ 95 w 100"/>
                <a:gd name="T21" fmla="*/ 35 h 40"/>
                <a:gd name="T22" fmla="*/ 95 w 100"/>
                <a:gd name="T23" fmla="*/ 4 h 40"/>
                <a:gd name="T24" fmla="*/ 4 w 100"/>
                <a:gd name="T25" fmla="*/ 4 h 40"/>
                <a:gd name="T26" fmla="*/ 4 w 100"/>
                <a:gd name="T27"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0" h="40">
                  <a:moveTo>
                    <a:pt x="97" y="40"/>
                  </a:moveTo>
                  <a:cubicBezTo>
                    <a:pt x="2" y="40"/>
                    <a:pt x="2" y="40"/>
                    <a:pt x="2" y="40"/>
                  </a:cubicBezTo>
                  <a:cubicBezTo>
                    <a:pt x="1" y="40"/>
                    <a:pt x="0" y="39"/>
                    <a:pt x="0" y="38"/>
                  </a:cubicBezTo>
                  <a:cubicBezTo>
                    <a:pt x="0" y="2"/>
                    <a:pt x="0" y="2"/>
                    <a:pt x="0" y="2"/>
                  </a:cubicBezTo>
                  <a:cubicBezTo>
                    <a:pt x="0" y="1"/>
                    <a:pt x="1" y="0"/>
                    <a:pt x="2" y="0"/>
                  </a:cubicBezTo>
                  <a:cubicBezTo>
                    <a:pt x="97" y="0"/>
                    <a:pt x="97" y="0"/>
                    <a:pt x="97" y="0"/>
                  </a:cubicBezTo>
                  <a:cubicBezTo>
                    <a:pt x="99" y="0"/>
                    <a:pt x="100" y="1"/>
                    <a:pt x="100" y="2"/>
                  </a:cubicBezTo>
                  <a:cubicBezTo>
                    <a:pt x="100" y="38"/>
                    <a:pt x="100" y="38"/>
                    <a:pt x="100" y="38"/>
                  </a:cubicBezTo>
                  <a:cubicBezTo>
                    <a:pt x="100" y="39"/>
                    <a:pt x="99" y="40"/>
                    <a:pt x="97" y="40"/>
                  </a:cubicBezTo>
                  <a:close/>
                  <a:moveTo>
                    <a:pt x="4" y="35"/>
                  </a:moveTo>
                  <a:cubicBezTo>
                    <a:pt x="95" y="35"/>
                    <a:pt x="95" y="35"/>
                    <a:pt x="95" y="35"/>
                  </a:cubicBezTo>
                  <a:cubicBezTo>
                    <a:pt x="95" y="4"/>
                    <a:pt x="95" y="4"/>
                    <a:pt x="95" y="4"/>
                  </a:cubicBezTo>
                  <a:cubicBezTo>
                    <a:pt x="4" y="4"/>
                    <a:pt x="4" y="4"/>
                    <a:pt x="4" y="4"/>
                  </a:cubicBezTo>
                  <a:lnTo>
                    <a:pt x="4" y="35"/>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5" name="Freeform 53"/>
            <p:cNvSpPr>
              <a:spLocks/>
            </p:cNvSpPr>
            <p:nvPr/>
          </p:nvSpPr>
          <p:spPr bwMode="auto">
            <a:xfrm>
              <a:off x="5965" y="2394"/>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6" name="Freeform 54"/>
            <p:cNvSpPr>
              <a:spLocks/>
            </p:cNvSpPr>
            <p:nvPr/>
          </p:nvSpPr>
          <p:spPr bwMode="auto">
            <a:xfrm>
              <a:off x="5965" y="2419"/>
              <a:ext cx="360" cy="5"/>
            </a:xfrm>
            <a:custGeom>
              <a:avLst/>
              <a:gdLst>
                <a:gd name="T0" fmla="*/ 257 w 259"/>
                <a:gd name="T1" fmla="*/ 4 h 4"/>
                <a:gd name="T2" fmla="*/ 2 w 259"/>
                <a:gd name="T3" fmla="*/ 4 h 4"/>
                <a:gd name="T4" fmla="*/ 0 w 259"/>
                <a:gd name="T5" fmla="*/ 2 h 4"/>
                <a:gd name="T6" fmla="*/ 2 w 259"/>
                <a:gd name="T7" fmla="*/ 0 h 4"/>
                <a:gd name="T8" fmla="*/ 257 w 259"/>
                <a:gd name="T9" fmla="*/ 0 h 4"/>
                <a:gd name="T10" fmla="*/ 259 w 259"/>
                <a:gd name="T11" fmla="*/ 2 h 4"/>
                <a:gd name="T12" fmla="*/ 257 w 259"/>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259" h="4">
                  <a:moveTo>
                    <a:pt x="257" y="4"/>
                  </a:moveTo>
                  <a:cubicBezTo>
                    <a:pt x="2" y="4"/>
                    <a:pt x="2" y="4"/>
                    <a:pt x="2" y="4"/>
                  </a:cubicBezTo>
                  <a:cubicBezTo>
                    <a:pt x="1" y="4"/>
                    <a:pt x="0" y="3"/>
                    <a:pt x="0" y="2"/>
                  </a:cubicBezTo>
                  <a:cubicBezTo>
                    <a:pt x="0" y="1"/>
                    <a:pt x="1" y="0"/>
                    <a:pt x="2" y="0"/>
                  </a:cubicBezTo>
                  <a:cubicBezTo>
                    <a:pt x="257" y="0"/>
                    <a:pt x="257" y="0"/>
                    <a:pt x="257" y="0"/>
                  </a:cubicBezTo>
                  <a:cubicBezTo>
                    <a:pt x="258" y="0"/>
                    <a:pt x="259" y="1"/>
                    <a:pt x="259" y="2"/>
                  </a:cubicBezTo>
                  <a:cubicBezTo>
                    <a:pt x="259" y="3"/>
                    <a:pt x="258" y="4"/>
                    <a:pt x="257" y="4"/>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7" name="Freeform 55"/>
            <p:cNvSpPr>
              <a:spLocks/>
            </p:cNvSpPr>
            <p:nvPr/>
          </p:nvSpPr>
          <p:spPr bwMode="auto">
            <a:xfrm>
              <a:off x="5965" y="2442"/>
              <a:ext cx="183" cy="7"/>
            </a:xfrm>
            <a:custGeom>
              <a:avLst/>
              <a:gdLst>
                <a:gd name="T0" fmla="*/ 129 w 132"/>
                <a:gd name="T1" fmla="*/ 5 h 5"/>
                <a:gd name="T2" fmla="*/ 2 w 132"/>
                <a:gd name="T3" fmla="*/ 5 h 5"/>
                <a:gd name="T4" fmla="*/ 0 w 132"/>
                <a:gd name="T5" fmla="*/ 3 h 5"/>
                <a:gd name="T6" fmla="*/ 2 w 132"/>
                <a:gd name="T7" fmla="*/ 0 h 5"/>
                <a:gd name="T8" fmla="*/ 129 w 132"/>
                <a:gd name="T9" fmla="*/ 0 h 5"/>
                <a:gd name="T10" fmla="*/ 132 w 132"/>
                <a:gd name="T11" fmla="*/ 3 h 5"/>
                <a:gd name="T12" fmla="*/ 129 w 132"/>
                <a:gd name="T13" fmla="*/ 5 h 5"/>
              </a:gdLst>
              <a:ahLst/>
              <a:cxnLst>
                <a:cxn ang="0">
                  <a:pos x="T0" y="T1"/>
                </a:cxn>
                <a:cxn ang="0">
                  <a:pos x="T2" y="T3"/>
                </a:cxn>
                <a:cxn ang="0">
                  <a:pos x="T4" y="T5"/>
                </a:cxn>
                <a:cxn ang="0">
                  <a:pos x="T6" y="T7"/>
                </a:cxn>
                <a:cxn ang="0">
                  <a:pos x="T8" y="T9"/>
                </a:cxn>
                <a:cxn ang="0">
                  <a:pos x="T10" y="T11"/>
                </a:cxn>
                <a:cxn ang="0">
                  <a:pos x="T12" y="T13"/>
                </a:cxn>
              </a:cxnLst>
              <a:rect l="0" t="0" r="r" b="b"/>
              <a:pathLst>
                <a:path w="132" h="5">
                  <a:moveTo>
                    <a:pt x="129" y="5"/>
                  </a:moveTo>
                  <a:cubicBezTo>
                    <a:pt x="2" y="5"/>
                    <a:pt x="2" y="5"/>
                    <a:pt x="2" y="5"/>
                  </a:cubicBezTo>
                  <a:cubicBezTo>
                    <a:pt x="1" y="5"/>
                    <a:pt x="0" y="4"/>
                    <a:pt x="0" y="3"/>
                  </a:cubicBezTo>
                  <a:cubicBezTo>
                    <a:pt x="0" y="1"/>
                    <a:pt x="1" y="0"/>
                    <a:pt x="2" y="0"/>
                  </a:cubicBezTo>
                  <a:cubicBezTo>
                    <a:pt x="129" y="0"/>
                    <a:pt x="129" y="0"/>
                    <a:pt x="129" y="0"/>
                  </a:cubicBezTo>
                  <a:cubicBezTo>
                    <a:pt x="131" y="0"/>
                    <a:pt x="132" y="1"/>
                    <a:pt x="132" y="3"/>
                  </a:cubicBezTo>
                  <a:cubicBezTo>
                    <a:pt x="132" y="4"/>
                    <a:pt x="131" y="5"/>
                    <a:pt x="129" y="5"/>
                  </a:cubicBez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8" name="Freeform 56"/>
            <p:cNvSpPr>
              <a:spLocks noEditPoints="1"/>
            </p:cNvSpPr>
            <p:nvPr/>
          </p:nvSpPr>
          <p:spPr bwMode="auto">
            <a:xfrm>
              <a:off x="5797" y="1992"/>
              <a:ext cx="528" cy="216"/>
            </a:xfrm>
            <a:custGeom>
              <a:avLst/>
              <a:gdLst>
                <a:gd name="T0" fmla="*/ 378 w 380"/>
                <a:gd name="T1" fmla="*/ 156 h 156"/>
                <a:gd name="T2" fmla="*/ 0 w 380"/>
                <a:gd name="T3" fmla="*/ 154 h 156"/>
                <a:gd name="T4" fmla="*/ 2 w 380"/>
                <a:gd name="T5" fmla="*/ 125 h 156"/>
                <a:gd name="T6" fmla="*/ 37 w 380"/>
                <a:gd name="T7" fmla="*/ 110 h 156"/>
                <a:gd name="T8" fmla="*/ 55 w 380"/>
                <a:gd name="T9" fmla="*/ 114 h 156"/>
                <a:gd name="T10" fmla="*/ 74 w 380"/>
                <a:gd name="T11" fmla="*/ 93 h 156"/>
                <a:gd name="T12" fmla="*/ 93 w 380"/>
                <a:gd name="T13" fmla="*/ 98 h 156"/>
                <a:gd name="T14" fmla="*/ 126 w 380"/>
                <a:gd name="T15" fmla="*/ 102 h 156"/>
                <a:gd name="T16" fmla="*/ 145 w 380"/>
                <a:gd name="T17" fmla="*/ 79 h 156"/>
                <a:gd name="T18" fmla="*/ 180 w 380"/>
                <a:gd name="T19" fmla="*/ 67 h 156"/>
                <a:gd name="T20" fmla="*/ 199 w 380"/>
                <a:gd name="T21" fmla="*/ 76 h 156"/>
                <a:gd name="T22" fmla="*/ 229 w 380"/>
                <a:gd name="T23" fmla="*/ 47 h 156"/>
                <a:gd name="T24" fmla="*/ 233 w 380"/>
                <a:gd name="T25" fmla="*/ 47 h 156"/>
                <a:gd name="T26" fmla="*/ 269 w 380"/>
                <a:gd name="T27" fmla="*/ 73 h 156"/>
                <a:gd name="T28" fmla="*/ 287 w 380"/>
                <a:gd name="T29" fmla="*/ 58 h 156"/>
                <a:gd name="T30" fmla="*/ 321 w 380"/>
                <a:gd name="T31" fmla="*/ 33 h 156"/>
                <a:gd name="T32" fmla="*/ 340 w 380"/>
                <a:gd name="T33" fmla="*/ 27 h 156"/>
                <a:gd name="T34" fmla="*/ 358 w 380"/>
                <a:gd name="T35" fmla="*/ 9 h 156"/>
                <a:gd name="T36" fmla="*/ 379 w 380"/>
                <a:gd name="T37" fmla="*/ 0 h 156"/>
                <a:gd name="T38" fmla="*/ 380 w 380"/>
                <a:gd name="T39" fmla="*/ 154 h 156"/>
                <a:gd name="T40" fmla="*/ 378 w 380"/>
                <a:gd name="T41" fmla="*/ 156 h 156"/>
                <a:gd name="T42" fmla="*/ 376 w 380"/>
                <a:gd name="T43" fmla="*/ 152 h 156"/>
                <a:gd name="T44" fmla="*/ 360 w 380"/>
                <a:gd name="T45" fmla="*/ 13 h 156"/>
                <a:gd name="T46" fmla="*/ 342 w 380"/>
                <a:gd name="T47" fmla="*/ 31 h 156"/>
                <a:gd name="T48" fmla="*/ 307 w 380"/>
                <a:gd name="T49" fmla="*/ 59 h 156"/>
                <a:gd name="T50" fmla="*/ 288 w 380"/>
                <a:gd name="T51" fmla="*/ 62 h 156"/>
                <a:gd name="T52" fmla="*/ 269 w 380"/>
                <a:gd name="T53" fmla="*/ 77 h 156"/>
                <a:gd name="T54" fmla="*/ 251 w 380"/>
                <a:gd name="T55" fmla="*/ 68 h 156"/>
                <a:gd name="T56" fmla="*/ 218 w 380"/>
                <a:gd name="T57" fmla="*/ 72 h 156"/>
                <a:gd name="T58" fmla="*/ 199 w 380"/>
                <a:gd name="T59" fmla="*/ 80 h 156"/>
                <a:gd name="T60" fmla="*/ 181 w 380"/>
                <a:gd name="T61" fmla="*/ 71 h 156"/>
                <a:gd name="T62" fmla="*/ 163 w 380"/>
                <a:gd name="T63" fmla="*/ 79 h 156"/>
                <a:gd name="T64" fmla="*/ 129 w 380"/>
                <a:gd name="T65" fmla="*/ 105 h 156"/>
                <a:gd name="T66" fmla="*/ 111 w 380"/>
                <a:gd name="T67" fmla="*/ 117 h 156"/>
                <a:gd name="T68" fmla="*/ 91 w 380"/>
                <a:gd name="T69" fmla="*/ 102 h 156"/>
                <a:gd name="T70" fmla="*/ 58 w 380"/>
                <a:gd name="T71" fmla="*/ 118 h 156"/>
                <a:gd name="T72" fmla="*/ 39 w 380"/>
                <a:gd name="T73" fmla="*/ 114 h 156"/>
                <a:gd name="T74" fmla="*/ 21 w 380"/>
                <a:gd name="T75" fmla="*/ 126 h 156"/>
                <a:gd name="T76" fmla="*/ 4 w 380"/>
                <a:gd name="T77" fmla="*/ 152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80" h="156">
                  <a:moveTo>
                    <a:pt x="378" y="156"/>
                  </a:moveTo>
                  <a:cubicBezTo>
                    <a:pt x="378" y="156"/>
                    <a:pt x="378" y="156"/>
                    <a:pt x="378" y="156"/>
                  </a:cubicBezTo>
                  <a:cubicBezTo>
                    <a:pt x="2" y="156"/>
                    <a:pt x="2" y="156"/>
                    <a:pt x="2" y="156"/>
                  </a:cubicBezTo>
                  <a:cubicBezTo>
                    <a:pt x="1" y="156"/>
                    <a:pt x="0" y="155"/>
                    <a:pt x="0" y="154"/>
                  </a:cubicBezTo>
                  <a:cubicBezTo>
                    <a:pt x="0" y="127"/>
                    <a:pt x="0" y="127"/>
                    <a:pt x="0" y="127"/>
                  </a:cubicBezTo>
                  <a:cubicBezTo>
                    <a:pt x="0" y="126"/>
                    <a:pt x="1" y="125"/>
                    <a:pt x="2" y="125"/>
                  </a:cubicBezTo>
                  <a:cubicBezTo>
                    <a:pt x="20" y="122"/>
                    <a:pt x="20" y="122"/>
                    <a:pt x="20" y="122"/>
                  </a:cubicBezTo>
                  <a:cubicBezTo>
                    <a:pt x="37" y="110"/>
                    <a:pt x="37" y="110"/>
                    <a:pt x="37" y="110"/>
                  </a:cubicBezTo>
                  <a:cubicBezTo>
                    <a:pt x="37" y="109"/>
                    <a:pt x="38" y="109"/>
                    <a:pt x="39" y="110"/>
                  </a:cubicBezTo>
                  <a:cubicBezTo>
                    <a:pt x="55" y="114"/>
                    <a:pt x="55" y="114"/>
                    <a:pt x="55" y="114"/>
                  </a:cubicBezTo>
                  <a:cubicBezTo>
                    <a:pt x="72" y="94"/>
                    <a:pt x="72" y="94"/>
                    <a:pt x="72" y="94"/>
                  </a:cubicBezTo>
                  <a:cubicBezTo>
                    <a:pt x="73" y="93"/>
                    <a:pt x="74" y="93"/>
                    <a:pt x="74" y="93"/>
                  </a:cubicBezTo>
                  <a:cubicBezTo>
                    <a:pt x="92" y="98"/>
                    <a:pt x="92" y="98"/>
                    <a:pt x="92" y="98"/>
                  </a:cubicBezTo>
                  <a:cubicBezTo>
                    <a:pt x="93" y="98"/>
                    <a:pt x="93" y="98"/>
                    <a:pt x="93" y="98"/>
                  </a:cubicBezTo>
                  <a:cubicBezTo>
                    <a:pt x="110" y="112"/>
                    <a:pt x="110" y="112"/>
                    <a:pt x="110" y="112"/>
                  </a:cubicBezTo>
                  <a:cubicBezTo>
                    <a:pt x="126" y="102"/>
                    <a:pt x="126" y="102"/>
                    <a:pt x="126" y="102"/>
                  </a:cubicBezTo>
                  <a:cubicBezTo>
                    <a:pt x="143" y="80"/>
                    <a:pt x="143" y="80"/>
                    <a:pt x="143" y="80"/>
                  </a:cubicBezTo>
                  <a:cubicBezTo>
                    <a:pt x="144" y="79"/>
                    <a:pt x="144" y="79"/>
                    <a:pt x="145" y="79"/>
                  </a:cubicBezTo>
                  <a:cubicBezTo>
                    <a:pt x="162" y="75"/>
                    <a:pt x="162" y="75"/>
                    <a:pt x="162" y="75"/>
                  </a:cubicBezTo>
                  <a:cubicBezTo>
                    <a:pt x="180" y="67"/>
                    <a:pt x="180" y="67"/>
                    <a:pt x="180" y="67"/>
                  </a:cubicBezTo>
                  <a:cubicBezTo>
                    <a:pt x="180" y="67"/>
                    <a:pt x="181" y="67"/>
                    <a:pt x="182" y="67"/>
                  </a:cubicBezTo>
                  <a:cubicBezTo>
                    <a:pt x="199" y="76"/>
                    <a:pt x="199" y="76"/>
                    <a:pt x="199" y="76"/>
                  </a:cubicBezTo>
                  <a:cubicBezTo>
                    <a:pt x="215" y="69"/>
                    <a:pt x="215" y="69"/>
                    <a:pt x="215" y="69"/>
                  </a:cubicBezTo>
                  <a:cubicBezTo>
                    <a:pt x="229" y="47"/>
                    <a:pt x="229" y="47"/>
                    <a:pt x="229" y="47"/>
                  </a:cubicBezTo>
                  <a:cubicBezTo>
                    <a:pt x="230" y="47"/>
                    <a:pt x="230" y="47"/>
                    <a:pt x="231" y="46"/>
                  </a:cubicBezTo>
                  <a:cubicBezTo>
                    <a:pt x="232" y="46"/>
                    <a:pt x="232" y="47"/>
                    <a:pt x="233" y="47"/>
                  </a:cubicBezTo>
                  <a:cubicBezTo>
                    <a:pt x="253" y="65"/>
                    <a:pt x="253" y="65"/>
                    <a:pt x="253" y="65"/>
                  </a:cubicBezTo>
                  <a:cubicBezTo>
                    <a:pt x="269" y="73"/>
                    <a:pt x="269" y="73"/>
                    <a:pt x="269" y="73"/>
                  </a:cubicBezTo>
                  <a:cubicBezTo>
                    <a:pt x="286" y="58"/>
                    <a:pt x="286" y="58"/>
                    <a:pt x="286" y="58"/>
                  </a:cubicBezTo>
                  <a:cubicBezTo>
                    <a:pt x="286" y="58"/>
                    <a:pt x="287" y="58"/>
                    <a:pt x="287" y="58"/>
                  </a:cubicBezTo>
                  <a:cubicBezTo>
                    <a:pt x="304" y="56"/>
                    <a:pt x="304" y="56"/>
                    <a:pt x="304" y="56"/>
                  </a:cubicBezTo>
                  <a:cubicBezTo>
                    <a:pt x="321" y="33"/>
                    <a:pt x="321" y="33"/>
                    <a:pt x="321" y="33"/>
                  </a:cubicBezTo>
                  <a:cubicBezTo>
                    <a:pt x="322" y="33"/>
                    <a:pt x="322" y="32"/>
                    <a:pt x="323" y="32"/>
                  </a:cubicBezTo>
                  <a:cubicBezTo>
                    <a:pt x="340" y="27"/>
                    <a:pt x="340" y="27"/>
                    <a:pt x="340" y="27"/>
                  </a:cubicBezTo>
                  <a:cubicBezTo>
                    <a:pt x="357" y="9"/>
                    <a:pt x="357" y="9"/>
                    <a:pt x="357" y="9"/>
                  </a:cubicBezTo>
                  <a:cubicBezTo>
                    <a:pt x="357" y="9"/>
                    <a:pt x="358" y="9"/>
                    <a:pt x="358" y="9"/>
                  </a:cubicBezTo>
                  <a:cubicBezTo>
                    <a:pt x="377" y="0"/>
                    <a:pt x="377" y="0"/>
                    <a:pt x="377" y="0"/>
                  </a:cubicBezTo>
                  <a:cubicBezTo>
                    <a:pt x="378" y="0"/>
                    <a:pt x="379" y="0"/>
                    <a:pt x="379" y="0"/>
                  </a:cubicBezTo>
                  <a:cubicBezTo>
                    <a:pt x="380" y="1"/>
                    <a:pt x="380" y="1"/>
                    <a:pt x="380" y="2"/>
                  </a:cubicBezTo>
                  <a:cubicBezTo>
                    <a:pt x="380" y="154"/>
                    <a:pt x="380" y="154"/>
                    <a:pt x="380" y="154"/>
                  </a:cubicBezTo>
                  <a:cubicBezTo>
                    <a:pt x="380" y="155"/>
                    <a:pt x="380" y="155"/>
                    <a:pt x="379" y="156"/>
                  </a:cubicBezTo>
                  <a:cubicBezTo>
                    <a:pt x="379" y="156"/>
                    <a:pt x="379" y="156"/>
                    <a:pt x="378" y="156"/>
                  </a:cubicBezTo>
                  <a:close/>
                  <a:moveTo>
                    <a:pt x="4" y="152"/>
                  </a:moveTo>
                  <a:cubicBezTo>
                    <a:pt x="376" y="152"/>
                    <a:pt x="376" y="152"/>
                    <a:pt x="376" y="152"/>
                  </a:cubicBezTo>
                  <a:cubicBezTo>
                    <a:pt x="376" y="6"/>
                    <a:pt x="376" y="6"/>
                    <a:pt x="376" y="6"/>
                  </a:cubicBezTo>
                  <a:cubicBezTo>
                    <a:pt x="360" y="13"/>
                    <a:pt x="360" y="13"/>
                    <a:pt x="360" y="13"/>
                  </a:cubicBezTo>
                  <a:cubicBezTo>
                    <a:pt x="343" y="31"/>
                    <a:pt x="343" y="31"/>
                    <a:pt x="343" y="31"/>
                  </a:cubicBezTo>
                  <a:cubicBezTo>
                    <a:pt x="342" y="31"/>
                    <a:pt x="342" y="31"/>
                    <a:pt x="342" y="31"/>
                  </a:cubicBezTo>
                  <a:cubicBezTo>
                    <a:pt x="324" y="36"/>
                    <a:pt x="324" y="36"/>
                    <a:pt x="324" y="36"/>
                  </a:cubicBezTo>
                  <a:cubicBezTo>
                    <a:pt x="307" y="59"/>
                    <a:pt x="307" y="59"/>
                    <a:pt x="307" y="59"/>
                  </a:cubicBezTo>
                  <a:cubicBezTo>
                    <a:pt x="307" y="60"/>
                    <a:pt x="306" y="60"/>
                    <a:pt x="306" y="60"/>
                  </a:cubicBezTo>
                  <a:cubicBezTo>
                    <a:pt x="288" y="62"/>
                    <a:pt x="288" y="62"/>
                    <a:pt x="288" y="62"/>
                  </a:cubicBezTo>
                  <a:cubicBezTo>
                    <a:pt x="271" y="77"/>
                    <a:pt x="271" y="77"/>
                    <a:pt x="271" y="77"/>
                  </a:cubicBezTo>
                  <a:cubicBezTo>
                    <a:pt x="270" y="78"/>
                    <a:pt x="270" y="78"/>
                    <a:pt x="269" y="77"/>
                  </a:cubicBezTo>
                  <a:cubicBezTo>
                    <a:pt x="251" y="69"/>
                    <a:pt x="251" y="69"/>
                    <a:pt x="251" y="69"/>
                  </a:cubicBezTo>
                  <a:cubicBezTo>
                    <a:pt x="251" y="69"/>
                    <a:pt x="251" y="68"/>
                    <a:pt x="251" y="68"/>
                  </a:cubicBezTo>
                  <a:cubicBezTo>
                    <a:pt x="232" y="52"/>
                    <a:pt x="232" y="52"/>
                    <a:pt x="232" y="52"/>
                  </a:cubicBezTo>
                  <a:cubicBezTo>
                    <a:pt x="218" y="72"/>
                    <a:pt x="218" y="72"/>
                    <a:pt x="218" y="72"/>
                  </a:cubicBezTo>
                  <a:cubicBezTo>
                    <a:pt x="218" y="72"/>
                    <a:pt x="218" y="72"/>
                    <a:pt x="217" y="73"/>
                  </a:cubicBezTo>
                  <a:cubicBezTo>
                    <a:pt x="199" y="80"/>
                    <a:pt x="199" y="80"/>
                    <a:pt x="199" y="80"/>
                  </a:cubicBezTo>
                  <a:cubicBezTo>
                    <a:pt x="199" y="81"/>
                    <a:pt x="198" y="81"/>
                    <a:pt x="197" y="80"/>
                  </a:cubicBezTo>
                  <a:cubicBezTo>
                    <a:pt x="181" y="71"/>
                    <a:pt x="181" y="71"/>
                    <a:pt x="181" y="71"/>
                  </a:cubicBezTo>
                  <a:cubicBezTo>
                    <a:pt x="164" y="79"/>
                    <a:pt x="164" y="79"/>
                    <a:pt x="164" y="79"/>
                  </a:cubicBezTo>
                  <a:cubicBezTo>
                    <a:pt x="164" y="79"/>
                    <a:pt x="163" y="79"/>
                    <a:pt x="163" y="79"/>
                  </a:cubicBezTo>
                  <a:cubicBezTo>
                    <a:pt x="146" y="83"/>
                    <a:pt x="146" y="83"/>
                    <a:pt x="146" y="83"/>
                  </a:cubicBezTo>
                  <a:cubicBezTo>
                    <a:pt x="129" y="105"/>
                    <a:pt x="129" y="105"/>
                    <a:pt x="129" y="105"/>
                  </a:cubicBezTo>
                  <a:cubicBezTo>
                    <a:pt x="129" y="106"/>
                    <a:pt x="129" y="106"/>
                    <a:pt x="128" y="106"/>
                  </a:cubicBezTo>
                  <a:cubicBezTo>
                    <a:pt x="111" y="117"/>
                    <a:pt x="111" y="117"/>
                    <a:pt x="111" y="117"/>
                  </a:cubicBezTo>
                  <a:cubicBezTo>
                    <a:pt x="110" y="117"/>
                    <a:pt x="109" y="117"/>
                    <a:pt x="108" y="116"/>
                  </a:cubicBezTo>
                  <a:cubicBezTo>
                    <a:pt x="91" y="102"/>
                    <a:pt x="91" y="102"/>
                    <a:pt x="91" y="102"/>
                  </a:cubicBezTo>
                  <a:cubicBezTo>
                    <a:pt x="75" y="97"/>
                    <a:pt x="75" y="97"/>
                    <a:pt x="75" y="97"/>
                  </a:cubicBezTo>
                  <a:cubicBezTo>
                    <a:pt x="58" y="118"/>
                    <a:pt x="58" y="118"/>
                    <a:pt x="58" y="118"/>
                  </a:cubicBezTo>
                  <a:cubicBezTo>
                    <a:pt x="57" y="118"/>
                    <a:pt x="56" y="119"/>
                    <a:pt x="55" y="118"/>
                  </a:cubicBezTo>
                  <a:cubicBezTo>
                    <a:pt x="39" y="114"/>
                    <a:pt x="39" y="114"/>
                    <a:pt x="39" y="114"/>
                  </a:cubicBezTo>
                  <a:cubicBezTo>
                    <a:pt x="22" y="126"/>
                    <a:pt x="22" y="126"/>
                    <a:pt x="22" y="126"/>
                  </a:cubicBezTo>
                  <a:cubicBezTo>
                    <a:pt x="21" y="126"/>
                    <a:pt x="21" y="126"/>
                    <a:pt x="21" y="126"/>
                  </a:cubicBezTo>
                  <a:cubicBezTo>
                    <a:pt x="4" y="129"/>
                    <a:pt x="4" y="129"/>
                    <a:pt x="4" y="129"/>
                  </a:cubicBezTo>
                  <a:lnTo>
                    <a:pt x="4" y="152"/>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49" name="Freeform 57"/>
            <p:cNvSpPr>
              <a:spLocks noEditPoints="1"/>
            </p:cNvSpPr>
            <p:nvPr/>
          </p:nvSpPr>
          <p:spPr bwMode="auto">
            <a:xfrm>
              <a:off x="5797" y="2046"/>
              <a:ext cx="528" cy="162"/>
            </a:xfrm>
            <a:custGeom>
              <a:avLst/>
              <a:gdLst>
                <a:gd name="T0" fmla="*/ 378 w 380"/>
                <a:gd name="T1" fmla="*/ 117 h 117"/>
                <a:gd name="T2" fmla="*/ 0 w 380"/>
                <a:gd name="T3" fmla="*/ 115 h 117"/>
                <a:gd name="T4" fmla="*/ 2 w 380"/>
                <a:gd name="T5" fmla="*/ 93 h 117"/>
                <a:gd name="T6" fmla="*/ 37 w 380"/>
                <a:gd name="T7" fmla="*/ 82 h 117"/>
                <a:gd name="T8" fmla="*/ 55 w 380"/>
                <a:gd name="T9" fmla="*/ 85 h 117"/>
                <a:gd name="T10" fmla="*/ 74 w 380"/>
                <a:gd name="T11" fmla="*/ 69 h 117"/>
                <a:gd name="T12" fmla="*/ 93 w 380"/>
                <a:gd name="T13" fmla="*/ 73 h 117"/>
                <a:gd name="T14" fmla="*/ 126 w 380"/>
                <a:gd name="T15" fmla="*/ 76 h 117"/>
                <a:gd name="T16" fmla="*/ 145 w 380"/>
                <a:gd name="T17" fmla="*/ 59 h 117"/>
                <a:gd name="T18" fmla="*/ 180 w 380"/>
                <a:gd name="T19" fmla="*/ 50 h 117"/>
                <a:gd name="T20" fmla="*/ 199 w 380"/>
                <a:gd name="T21" fmla="*/ 57 h 117"/>
                <a:gd name="T22" fmla="*/ 230 w 380"/>
                <a:gd name="T23" fmla="*/ 36 h 117"/>
                <a:gd name="T24" fmla="*/ 253 w 380"/>
                <a:gd name="T25" fmla="*/ 48 h 117"/>
                <a:gd name="T26" fmla="*/ 286 w 380"/>
                <a:gd name="T27" fmla="*/ 44 h 117"/>
                <a:gd name="T28" fmla="*/ 304 w 380"/>
                <a:gd name="T29" fmla="*/ 42 h 117"/>
                <a:gd name="T30" fmla="*/ 323 w 380"/>
                <a:gd name="T31" fmla="*/ 24 h 117"/>
                <a:gd name="T32" fmla="*/ 357 w 380"/>
                <a:gd name="T33" fmla="*/ 7 h 117"/>
                <a:gd name="T34" fmla="*/ 377 w 380"/>
                <a:gd name="T35" fmla="*/ 1 h 117"/>
                <a:gd name="T36" fmla="*/ 380 w 380"/>
                <a:gd name="T37" fmla="*/ 3 h 117"/>
                <a:gd name="T38" fmla="*/ 379 w 380"/>
                <a:gd name="T39" fmla="*/ 117 h 117"/>
                <a:gd name="T40" fmla="*/ 4 w 380"/>
                <a:gd name="T41" fmla="*/ 113 h 117"/>
                <a:gd name="T42" fmla="*/ 376 w 380"/>
                <a:gd name="T43" fmla="*/ 6 h 117"/>
                <a:gd name="T44" fmla="*/ 342 w 380"/>
                <a:gd name="T45" fmla="*/ 24 h 117"/>
                <a:gd name="T46" fmla="*/ 324 w 380"/>
                <a:gd name="T47" fmla="*/ 28 h 117"/>
                <a:gd name="T48" fmla="*/ 306 w 380"/>
                <a:gd name="T49" fmla="*/ 46 h 117"/>
                <a:gd name="T50" fmla="*/ 271 w 380"/>
                <a:gd name="T51" fmla="*/ 59 h 117"/>
                <a:gd name="T52" fmla="*/ 251 w 380"/>
                <a:gd name="T53" fmla="*/ 52 h 117"/>
                <a:gd name="T54" fmla="*/ 232 w 380"/>
                <a:gd name="T55" fmla="*/ 40 h 117"/>
                <a:gd name="T56" fmla="*/ 217 w 380"/>
                <a:gd name="T57" fmla="*/ 55 h 117"/>
                <a:gd name="T58" fmla="*/ 198 w 380"/>
                <a:gd name="T59" fmla="*/ 61 h 117"/>
                <a:gd name="T60" fmla="*/ 164 w 380"/>
                <a:gd name="T61" fmla="*/ 60 h 117"/>
                <a:gd name="T62" fmla="*/ 146 w 380"/>
                <a:gd name="T63" fmla="*/ 63 h 117"/>
                <a:gd name="T64" fmla="*/ 128 w 380"/>
                <a:gd name="T65" fmla="*/ 80 h 117"/>
                <a:gd name="T66" fmla="*/ 108 w 380"/>
                <a:gd name="T67" fmla="*/ 88 h 117"/>
                <a:gd name="T68" fmla="*/ 74 w 380"/>
                <a:gd name="T69" fmla="*/ 74 h 117"/>
                <a:gd name="T70" fmla="*/ 56 w 380"/>
                <a:gd name="T71" fmla="*/ 89 h 117"/>
                <a:gd name="T72" fmla="*/ 21 w 380"/>
                <a:gd name="T73" fmla="*/ 95 h 117"/>
                <a:gd name="T74" fmla="*/ 4 w 380"/>
                <a:gd name="T75" fmla="*/ 9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80" h="117">
                  <a:moveTo>
                    <a:pt x="378" y="117"/>
                  </a:moveTo>
                  <a:cubicBezTo>
                    <a:pt x="378" y="117"/>
                    <a:pt x="378" y="117"/>
                    <a:pt x="378" y="117"/>
                  </a:cubicBezTo>
                  <a:cubicBezTo>
                    <a:pt x="2" y="117"/>
                    <a:pt x="2" y="117"/>
                    <a:pt x="2" y="117"/>
                  </a:cubicBezTo>
                  <a:cubicBezTo>
                    <a:pt x="1" y="117"/>
                    <a:pt x="0" y="116"/>
                    <a:pt x="0" y="115"/>
                  </a:cubicBezTo>
                  <a:cubicBezTo>
                    <a:pt x="0" y="95"/>
                    <a:pt x="0" y="95"/>
                    <a:pt x="0" y="95"/>
                  </a:cubicBezTo>
                  <a:cubicBezTo>
                    <a:pt x="0" y="94"/>
                    <a:pt x="1" y="93"/>
                    <a:pt x="2" y="93"/>
                  </a:cubicBezTo>
                  <a:cubicBezTo>
                    <a:pt x="20" y="91"/>
                    <a:pt x="20" y="91"/>
                    <a:pt x="20" y="91"/>
                  </a:cubicBezTo>
                  <a:cubicBezTo>
                    <a:pt x="37" y="82"/>
                    <a:pt x="37" y="82"/>
                    <a:pt x="37" y="82"/>
                  </a:cubicBezTo>
                  <a:cubicBezTo>
                    <a:pt x="38" y="81"/>
                    <a:pt x="38" y="81"/>
                    <a:pt x="39" y="82"/>
                  </a:cubicBezTo>
                  <a:cubicBezTo>
                    <a:pt x="55" y="85"/>
                    <a:pt x="55" y="85"/>
                    <a:pt x="55" y="85"/>
                  </a:cubicBezTo>
                  <a:cubicBezTo>
                    <a:pt x="72" y="70"/>
                    <a:pt x="72" y="70"/>
                    <a:pt x="72" y="70"/>
                  </a:cubicBezTo>
                  <a:cubicBezTo>
                    <a:pt x="73" y="69"/>
                    <a:pt x="74" y="69"/>
                    <a:pt x="74" y="69"/>
                  </a:cubicBezTo>
                  <a:cubicBezTo>
                    <a:pt x="92" y="73"/>
                    <a:pt x="92" y="73"/>
                    <a:pt x="92" y="73"/>
                  </a:cubicBezTo>
                  <a:cubicBezTo>
                    <a:pt x="92" y="73"/>
                    <a:pt x="93" y="73"/>
                    <a:pt x="93" y="73"/>
                  </a:cubicBezTo>
                  <a:cubicBezTo>
                    <a:pt x="110" y="83"/>
                    <a:pt x="110" y="83"/>
                    <a:pt x="110" y="83"/>
                  </a:cubicBezTo>
                  <a:cubicBezTo>
                    <a:pt x="126" y="76"/>
                    <a:pt x="126" y="76"/>
                    <a:pt x="126" y="76"/>
                  </a:cubicBezTo>
                  <a:cubicBezTo>
                    <a:pt x="144" y="59"/>
                    <a:pt x="144" y="59"/>
                    <a:pt x="144" y="59"/>
                  </a:cubicBezTo>
                  <a:cubicBezTo>
                    <a:pt x="144" y="59"/>
                    <a:pt x="144" y="59"/>
                    <a:pt x="145" y="59"/>
                  </a:cubicBezTo>
                  <a:cubicBezTo>
                    <a:pt x="162" y="56"/>
                    <a:pt x="162" y="56"/>
                    <a:pt x="162" y="56"/>
                  </a:cubicBezTo>
                  <a:cubicBezTo>
                    <a:pt x="180" y="50"/>
                    <a:pt x="180" y="50"/>
                    <a:pt x="180" y="50"/>
                  </a:cubicBezTo>
                  <a:cubicBezTo>
                    <a:pt x="180" y="50"/>
                    <a:pt x="181" y="50"/>
                    <a:pt x="181" y="50"/>
                  </a:cubicBezTo>
                  <a:cubicBezTo>
                    <a:pt x="199" y="57"/>
                    <a:pt x="199" y="57"/>
                    <a:pt x="199" y="57"/>
                  </a:cubicBezTo>
                  <a:cubicBezTo>
                    <a:pt x="215" y="51"/>
                    <a:pt x="215" y="51"/>
                    <a:pt x="215" y="51"/>
                  </a:cubicBezTo>
                  <a:cubicBezTo>
                    <a:pt x="230" y="36"/>
                    <a:pt x="230" y="36"/>
                    <a:pt x="230" y="36"/>
                  </a:cubicBezTo>
                  <a:cubicBezTo>
                    <a:pt x="230" y="35"/>
                    <a:pt x="232" y="35"/>
                    <a:pt x="232" y="35"/>
                  </a:cubicBezTo>
                  <a:cubicBezTo>
                    <a:pt x="253" y="48"/>
                    <a:pt x="253" y="48"/>
                    <a:pt x="253" y="48"/>
                  </a:cubicBezTo>
                  <a:cubicBezTo>
                    <a:pt x="269" y="54"/>
                    <a:pt x="269" y="54"/>
                    <a:pt x="269" y="54"/>
                  </a:cubicBezTo>
                  <a:cubicBezTo>
                    <a:pt x="286" y="44"/>
                    <a:pt x="286" y="44"/>
                    <a:pt x="286" y="44"/>
                  </a:cubicBezTo>
                  <a:cubicBezTo>
                    <a:pt x="287" y="43"/>
                    <a:pt x="287" y="43"/>
                    <a:pt x="287" y="43"/>
                  </a:cubicBezTo>
                  <a:cubicBezTo>
                    <a:pt x="304" y="42"/>
                    <a:pt x="304" y="42"/>
                    <a:pt x="304" y="42"/>
                  </a:cubicBezTo>
                  <a:cubicBezTo>
                    <a:pt x="322" y="25"/>
                    <a:pt x="322" y="25"/>
                    <a:pt x="322" y="25"/>
                  </a:cubicBezTo>
                  <a:cubicBezTo>
                    <a:pt x="322" y="25"/>
                    <a:pt x="322" y="24"/>
                    <a:pt x="323" y="24"/>
                  </a:cubicBezTo>
                  <a:cubicBezTo>
                    <a:pt x="340" y="21"/>
                    <a:pt x="340" y="21"/>
                    <a:pt x="340" y="21"/>
                  </a:cubicBezTo>
                  <a:cubicBezTo>
                    <a:pt x="357" y="7"/>
                    <a:pt x="357" y="7"/>
                    <a:pt x="357" y="7"/>
                  </a:cubicBezTo>
                  <a:cubicBezTo>
                    <a:pt x="358" y="7"/>
                    <a:pt x="358" y="7"/>
                    <a:pt x="358" y="7"/>
                  </a:cubicBezTo>
                  <a:cubicBezTo>
                    <a:pt x="377" y="1"/>
                    <a:pt x="377" y="1"/>
                    <a:pt x="377" y="1"/>
                  </a:cubicBezTo>
                  <a:cubicBezTo>
                    <a:pt x="378" y="0"/>
                    <a:pt x="379" y="0"/>
                    <a:pt x="379" y="1"/>
                  </a:cubicBezTo>
                  <a:cubicBezTo>
                    <a:pt x="380" y="1"/>
                    <a:pt x="380" y="2"/>
                    <a:pt x="380" y="3"/>
                  </a:cubicBezTo>
                  <a:cubicBezTo>
                    <a:pt x="380" y="115"/>
                    <a:pt x="380" y="115"/>
                    <a:pt x="380" y="115"/>
                  </a:cubicBezTo>
                  <a:cubicBezTo>
                    <a:pt x="380" y="116"/>
                    <a:pt x="380" y="116"/>
                    <a:pt x="379" y="117"/>
                  </a:cubicBezTo>
                  <a:cubicBezTo>
                    <a:pt x="379" y="117"/>
                    <a:pt x="379" y="117"/>
                    <a:pt x="378" y="117"/>
                  </a:cubicBezTo>
                  <a:close/>
                  <a:moveTo>
                    <a:pt x="4" y="113"/>
                  </a:moveTo>
                  <a:cubicBezTo>
                    <a:pt x="376" y="113"/>
                    <a:pt x="376" y="113"/>
                    <a:pt x="376" y="113"/>
                  </a:cubicBezTo>
                  <a:cubicBezTo>
                    <a:pt x="376" y="6"/>
                    <a:pt x="376" y="6"/>
                    <a:pt x="376" y="6"/>
                  </a:cubicBezTo>
                  <a:cubicBezTo>
                    <a:pt x="360" y="11"/>
                    <a:pt x="360" y="11"/>
                    <a:pt x="360" y="11"/>
                  </a:cubicBezTo>
                  <a:cubicBezTo>
                    <a:pt x="342" y="24"/>
                    <a:pt x="342" y="24"/>
                    <a:pt x="342" y="24"/>
                  </a:cubicBezTo>
                  <a:cubicBezTo>
                    <a:pt x="342" y="25"/>
                    <a:pt x="342" y="25"/>
                    <a:pt x="341" y="25"/>
                  </a:cubicBezTo>
                  <a:cubicBezTo>
                    <a:pt x="324" y="28"/>
                    <a:pt x="324" y="28"/>
                    <a:pt x="324" y="28"/>
                  </a:cubicBezTo>
                  <a:cubicBezTo>
                    <a:pt x="307" y="45"/>
                    <a:pt x="307" y="45"/>
                    <a:pt x="307" y="45"/>
                  </a:cubicBezTo>
                  <a:cubicBezTo>
                    <a:pt x="307" y="46"/>
                    <a:pt x="306" y="46"/>
                    <a:pt x="306" y="46"/>
                  </a:cubicBezTo>
                  <a:cubicBezTo>
                    <a:pt x="288" y="48"/>
                    <a:pt x="288" y="48"/>
                    <a:pt x="288" y="48"/>
                  </a:cubicBezTo>
                  <a:cubicBezTo>
                    <a:pt x="271" y="59"/>
                    <a:pt x="271" y="59"/>
                    <a:pt x="271" y="59"/>
                  </a:cubicBezTo>
                  <a:cubicBezTo>
                    <a:pt x="270" y="59"/>
                    <a:pt x="270" y="59"/>
                    <a:pt x="269" y="59"/>
                  </a:cubicBezTo>
                  <a:cubicBezTo>
                    <a:pt x="251" y="52"/>
                    <a:pt x="251" y="52"/>
                    <a:pt x="251" y="52"/>
                  </a:cubicBezTo>
                  <a:cubicBezTo>
                    <a:pt x="251" y="52"/>
                    <a:pt x="251" y="52"/>
                    <a:pt x="251" y="52"/>
                  </a:cubicBezTo>
                  <a:cubicBezTo>
                    <a:pt x="232" y="40"/>
                    <a:pt x="232" y="40"/>
                    <a:pt x="232" y="40"/>
                  </a:cubicBezTo>
                  <a:cubicBezTo>
                    <a:pt x="218" y="55"/>
                    <a:pt x="218" y="55"/>
                    <a:pt x="218" y="55"/>
                  </a:cubicBezTo>
                  <a:cubicBezTo>
                    <a:pt x="218" y="55"/>
                    <a:pt x="217" y="55"/>
                    <a:pt x="217" y="55"/>
                  </a:cubicBezTo>
                  <a:cubicBezTo>
                    <a:pt x="199" y="61"/>
                    <a:pt x="199" y="61"/>
                    <a:pt x="199" y="61"/>
                  </a:cubicBezTo>
                  <a:cubicBezTo>
                    <a:pt x="199" y="61"/>
                    <a:pt x="198" y="61"/>
                    <a:pt x="198" y="61"/>
                  </a:cubicBezTo>
                  <a:cubicBezTo>
                    <a:pt x="181" y="54"/>
                    <a:pt x="181" y="54"/>
                    <a:pt x="181" y="54"/>
                  </a:cubicBezTo>
                  <a:cubicBezTo>
                    <a:pt x="164" y="60"/>
                    <a:pt x="164" y="60"/>
                    <a:pt x="164" y="60"/>
                  </a:cubicBezTo>
                  <a:cubicBezTo>
                    <a:pt x="163" y="60"/>
                    <a:pt x="163" y="60"/>
                    <a:pt x="163" y="60"/>
                  </a:cubicBezTo>
                  <a:cubicBezTo>
                    <a:pt x="146" y="63"/>
                    <a:pt x="146" y="63"/>
                    <a:pt x="146" y="63"/>
                  </a:cubicBezTo>
                  <a:cubicBezTo>
                    <a:pt x="129" y="80"/>
                    <a:pt x="129" y="80"/>
                    <a:pt x="129" y="80"/>
                  </a:cubicBezTo>
                  <a:cubicBezTo>
                    <a:pt x="129" y="80"/>
                    <a:pt x="128" y="80"/>
                    <a:pt x="128" y="80"/>
                  </a:cubicBezTo>
                  <a:cubicBezTo>
                    <a:pt x="110" y="88"/>
                    <a:pt x="110" y="88"/>
                    <a:pt x="110" y="88"/>
                  </a:cubicBezTo>
                  <a:cubicBezTo>
                    <a:pt x="110" y="88"/>
                    <a:pt x="109" y="88"/>
                    <a:pt x="108" y="88"/>
                  </a:cubicBezTo>
                  <a:cubicBezTo>
                    <a:pt x="91" y="77"/>
                    <a:pt x="91" y="77"/>
                    <a:pt x="91" y="77"/>
                  </a:cubicBezTo>
                  <a:cubicBezTo>
                    <a:pt x="74" y="74"/>
                    <a:pt x="74" y="74"/>
                    <a:pt x="74" y="74"/>
                  </a:cubicBezTo>
                  <a:cubicBezTo>
                    <a:pt x="57" y="89"/>
                    <a:pt x="57" y="89"/>
                    <a:pt x="57" y="89"/>
                  </a:cubicBezTo>
                  <a:cubicBezTo>
                    <a:pt x="57" y="89"/>
                    <a:pt x="56" y="89"/>
                    <a:pt x="56" y="89"/>
                  </a:cubicBezTo>
                  <a:cubicBezTo>
                    <a:pt x="39" y="86"/>
                    <a:pt x="39" y="86"/>
                    <a:pt x="39" y="86"/>
                  </a:cubicBezTo>
                  <a:cubicBezTo>
                    <a:pt x="21" y="95"/>
                    <a:pt x="21" y="95"/>
                    <a:pt x="21" y="95"/>
                  </a:cubicBezTo>
                  <a:cubicBezTo>
                    <a:pt x="21" y="95"/>
                    <a:pt x="21" y="95"/>
                    <a:pt x="21" y="95"/>
                  </a:cubicBezTo>
                  <a:cubicBezTo>
                    <a:pt x="4" y="97"/>
                    <a:pt x="4" y="97"/>
                    <a:pt x="4" y="97"/>
                  </a:cubicBezTo>
                  <a:lnTo>
                    <a:pt x="4" y="113"/>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50" name="Freeform 58"/>
            <p:cNvSpPr>
              <a:spLocks noEditPoints="1"/>
            </p:cNvSpPr>
            <p:nvPr/>
          </p:nvSpPr>
          <p:spPr bwMode="auto">
            <a:xfrm>
              <a:off x="5797" y="2142"/>
              <a:ext cx="528" cy="66"/>
            </a:xfrm>
            <a:custGeom>
              <a:avLst/>
              <a:gdLst>
                <a:gd name="T0" fmla="*/ 378 w 380"/>
                <a:gd name="T1" fmla="*/ 48 h 48"/>
                <a:gd name="T2" fmla="*/ 0 w 380"/>
                <a:gd name="T3" fmla="*/ 46 h 48"/>
                <a:gd name="T4" fmla="*/ 2 w 380"/>
                <a:gd name="T5" fmla="*/ 36 h 48"/>
                <a:gd name="T6" fmla="*/ 38 w 380"/>
                <a:gd name="T7" fmla="*/ 32 h 48"/>
                <a:gd name="T8" fmla="*/ 56 w 380"/>
                <a:gd name="T9" fmla="*/ 33 h 48"/>
                <a:gd name="T10" fmla="*/ 74 w 380"/>
                <a:gd name="T11" fmla="*/ 27 h 48"/>
                <a:gd name="T12" fmla="*/ 110 w 380"/>
                <a:gd name="T13" fmla="*/ 33 h 48"/>
                <a:gd name="T14" fmla="*/ 144 w 380"/>
                <a:gd name="T15" fmla="*/ 23 h 48"/>
                <a:gd name="T16" fmla="*/ 163 w 380"/>
                <a:gd name="T17" fmla="*/ 22 h 48"/>
                <a:gd name="T18" fmla="*/ 181 w 380"/>
                <a:gd name="T19" fmla="*/ 20 h 48"/>
                <a:gd name="T20" fmla="*/ 216 w 380"/>
                <a:gd name="T21" fmla="*/ 20 h 48"/>
                <a:gd name="T22" fmla="*/ 232 w 380"/>
                <a:gd name="T23" fmla="*/ 14 h 48"/>
                <a:gd name="T24" fmla="*/ 270 w 380"/>
                <a:gd name="T25" fmla="*/ 21 h 48"/>
                <a:gd name="T26" fmla="*/ 287 w 380"/>
                <a:gd name="T27" fmla="*/ 17 h 48"/>
                <a:gd name="T28" fmla="*/ 322 w 380"/>
                <a:gd name="T29" fmla="*/ 10 h 48"/>
                <a:gd name="T30" fmla="*/ 341 w 380"/>
                <a:gd name="T31" fmla="*/ 8 h 48"/>
                <a:gd name="T32" fmla="*/ 378 w 380"/>
                <a:gd name="T33" fmla="*/ 0 h 48"/>
                <a:gd name="T34" fmla="*/ 380 w 380"/>
                <a:gd name="T35" fmla="*/ 3 h 48"/>
                <a:gd name="T36" fmla="*/ 379 w 380"/>
                <a:gd name="T37" fmla="*/ 48 h 48"/>
                <a:gd name="T38" fmla="*/ 4 w 380"/>
                <a:gd name="T39" fmla="*/ 44 h 48"/>
                <a:gd name="T40" fmla="*/ 376 w 380"/>
                <a:gd name="T41" fmla="*/ 5 h 48"/>
                <a:gd name="T42" fmla="*/ 342 w 380"/>
                <a:gd name="T43" fmla="*/ 12 h 48"/>
                <a:gd name="T44" fmla="*/ 324 w 380"/>
                <a:gd name="T45" fmla="*/ 14 h 48"/>
                <a:gd name="T46" fmla="*/ 305 w 380"/>
                <a:gd name="T47" fmla="*/ 21 h 48"/>
                <a:gd name="T48" fmla="*/ 270 w 380"/>
                <a:gd name="T49" fmla="*/ 26 h 48"/>
                <a:gd name="T50" fmla="*/ 252 w 380"/>
                <a:gd name="T51" fmla="*/ 23 h 48"/>
                <a:gd name="T52" fmla="*/ 217 w 380"/>
                <a:gd name="T53" fmla="*/ 24 h 48"/>
                <a:gd name="T54" fmla="*/ 199 w 380"/>
                <a:gd name="T55" fmla="*/ 27 h 48"/>
                <a:gd name="T56" fmla="*/ 181 w 380"/>
                <a:gd name="T57" fmla="*/ 24 h 48"/>
                <a:gd name="T58" fmla="*/ 146 w 380"/>
                <a:gd name="T59" fmla="*/ 27 h 48"/>
                <a:gd name="T60" fmla="*/ 128 w 380"/>
                <a:gd name="T61" fmla="*/ 34 h 48"/>
                <a:gd name="T62" fmla="*/ 109 w 380"/>
                <a:gd name="T63" fmla="*/ 37 h 48"/>
                <a:gd name="T64" fmla="*/ 74 w 380"/>
                <a:gd name="T65" fmla="*/ 31 h 48"/>
                <a:gd name="T66" fmla="*/ 56 w 380"/>
                <a:gd name="T67" fmla="*/ 37 h 48"/>
                <a:gd name="T68" fmla="*/ 21 w 380"/>
                <a:gd name="T69" fmla="*/ 39 h 48"/>
                <a:gd name="T70" fmla="*/ 4 w 380"/>
                <a:gd name="T71" fmla="*/ 4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80" h="48">
                  <a:moveTo>
                    <a:pt x="378" y="48"/>
                  </a:moveTo>
                  <a:cubicBezTo>
                    <a:pt x="378" y="48"/>
                    <a:pt x="378" y="48"/>
                    <a:pt x="378" y="48"/>
                  </a:cubicBezTo>
                  <a:cubicBezTo>
                    <a:pt x="2" y="48"/>
                    <a:pt x="2" y="48"/>
                    <a:pt x="2" y="48"/>
                  </a:cubicBezTo>
                  <a:cubicBezTo>
                    <a:pt x="1" y="48"/>
                    <a:pt x="0" y="47"/>
                    <a:pt x="0" y="46"/>
                  </a:cubicBezTo>
                  <a:cubicBezTo>
                    <a:pt x="0" y="38"/>
                    <a:pt x="0" y="38"/>
                    <a:pt x="0" y="38"/>
                  </a:cubicBezTo>
                  <a:cubicBezTo>
                    <a:pt x="0" y="37"/>
                    <a:pt x="1" y="36"/>
                    <a:pt x="2" y="36"/>
                  </a:cubicBezTo>
                  <a:cubicBezTo>
                    <a:pt x="20" y="35"/>
                    <a:pt x="20" y="35"/>
                    <a:pt x="20" y="35"/>
                  </a:cubicBezTo>
                  <a:cubicBezTo>
                    <a:pt x="38" y="32"/>
                    <a:pt x="38" y="32"/>
                    <a:pt x="38" y="32"/>
                  </a:cubicBezTo>
                  <a:cubicBezTo>
                    <a:pt x="38" y="32"/>
                    <a:pt x="38" y="32"/>
                    <a:pt x="38" y="32"/>
                  </a:cubicBezTo>
                  <a:cubicBezTo>
                    <a:pt x="56" y="33"/>
                    <a:pt x="56" y="33"/>
                    <a:pt x="56" y="33"/>
                  </a:cubicBezTo>
                  <a:cubicBezTo>
                    <a:pt x="73" y="27"/>
                    <a:pt x="73" y="27"/>
                    <a:pt x="73" y="27"/>
                  </a:cubicBezTo>
                  <a:cubicBezTo>
                    <a:pt x="73" y="27"/>
                    <a:pt x="74" y="27"/>
                    <a:pt x="74" y="27"/>
                  </a:cubicBezTo>
                  <a:cubicBezTo>
                    <a:pt x="92" y="28"/>
                    <a:pt x="92" y="28"/>
                    <a:pt x="92" y="28"/>
                  </a:cubicBezTo>
                  <a:cubicBezTo>
                    <a:pt x="110" y="33"/>
                    <a:pt x="110" y="33"/>
                    <a:pt x="110" y="33"/>
                  </a:cubicBezTo>
                  <a:cubicBezTo>
                    <a:pt x="127" y="30"/>
                    <a:pt x="127" y="30"/>
                    <a:pt x="127" y="30"/>
                  </a:cubicBezTo>
                  <a:cubicBezTo>
                    <a:pt x="144" y="23"/>
                    <a:pt x="144" y="23"/>
                    <a:pt x="144" y="23"/>
                  </a:cubicBezTo>
                  <a:cubicBezTo>
                    <a:pt x="145" y="23"/>
                    <a:pt x="145" y="23"/>
                    <a:pt x="145" y="23"/>
                  </a:cubicBezTo>
                  <a:cubicBezTo>
                    <a:pt x="163" y="22"/>
                    <a:pt x="163" y="22"/>
                    <a:pt x="163" y="22"/>
                  </a:cubicBezTo>
                  <a:cubicBezTo>
                    <a:pt x="180" y="20"/>
                    <a:pt x="180" y="20"/>
                    <a:pt x="180" y="20"/>
                  </a:cubicBezTo>
                  <a:cubicBezTo>
                    <a:pt x="181" y="19"/>
                    <a:pt x="181" y="19"/>
                    <a:pt x="181" y="20"/>
                  </a:cubicBezTo>
                  <a:cubicBezTo>
                    <a:pt x="198" y="22"/>
                    <a:pt x="198" y="22"/>
                    <a:pt x="198" y="22"/>
                  </a:cubicBezTo>
                  <a:cubicBezTo>
                    <a:pt x="216" y="20"/>
                    <a:pt x="216" y="20"/>
                    <a:pt x="216" y="20"/>
                  </a:cubicBezTo>
                  <a:cubicBezTo>
                    <a:pt x="230" y="14"/>
                    <a:pt x="230" y="14"/>
                    <a:pt x="230" y="14"/>
                  </a:cubicBezTo>
                  <a:cubicBezTo>
                    <a:pt x="231" y="14"/>
                    <a:pt x="231" y="14"/>
                    <a:pt x="232" y="14"/>
                  </a:cubicBezTo>
                  <a:cubicBezTo>
                    <a:pt x="252" y="19"/>
                    <a:pt x="252" y="19"/>
                    <a:pt x="252" y="19"/>
                  </a:cubicBezTo>
                  <a:cubicBezTo>
                    <a:pt x="270" y="21"/>
                    <a:pt x="270" y="21"/>
                    <a:pt x="270" y="21"/>
                  </a:cubicBezTo>
                  <a:cubicBezTo>
                    <a:pt x="287" y="17"/>
                    <a:pt x="287" y="17"/>
                    <a:pt x="287" y="17"/>
                  </a:cubicBezTo>
                  <a:cubicBezTo>
                    <a:pt x="287" y="17"/>
                    <a:pt x="287" y="17"/>
                    <a:pt x="287" y="17"/>
                  </a:cubicBezTo>
                  <a:cubicBezTo>
                    <a:pt x="305" y="16"/>
                    <a:pt x="305" y="16"/>
                    <a:pt x="305" y="16"/>
                  </a:cubicBezTo>
                  <a:cubicBezTo>
                    <a:pt x="322" y="10"/>
                    <a:pt x="322" y="10"/>
                    <a:pt x="322" y="10"/>
                  </a:cubicBezTo>
                  <a:cubicBezTo>
                    <a:pt x="323" y="10"/>
                    <a:pt x="323" y="10"/>
                    <a:pt x="323" y="10"/>
                  </a:cubicBezTo>
                  <a:cubicBezTo>
                    <a:pt x="341" y="8"/>
                    <a:pt x="341" y="8"/>
                    <a:pt x="341" y="8"/>
                  </a:cubicBezTo>
                  <a:cubicBezTo>
                    <a:pt x="358" y="3"/>
                    <a:pt x="358" y="3"/>
                    <a:pt x="358" y="3"/>
                  </a:cubicBezTo>
                  <a:cubicBezTo>
                    <a:pt x="378" y="0"/>
                    <a:pt x="378" y="0"/>
                    <a:pt x="378" y="0"/>
                  </a:cubicBezTo>
                  <a:cubicBezTo>
                    <a:pt x="378" y="0"/>
                    <a:pt x="379" y="1"/>
                    <a:pt x="379" y="1"/>
                  </a:cubicBezTo>
                  <a:cubicBezTo>
                    <a:pt x="380" y="1"/>
                    <a:pt x="380" y="2"/>
                    <a:pt x="380" y="3"/>
                  </a:cubicBezTo>
                  <a:cubicBezTo>
                    <a:pt x="380" y="46"/>
                    <a:pt x="380" y="46"/>
                    <a:pt x="380" y="46"/>
                  </a:cubicBezTo>
                  <a:cubicBezTo>
                    <a:pt x="380" y="47"/>
                    <a:pt x="380" y="47"/>
                    <a:pt x="379" y="48"/>
                  </a:cubicBezTo>
                  <a:cubicBezTo>
                    <a:pt x="379" y="48"/>
                    <a:pt x="379" y="48"/>
                    <a:pt x="378" y="48"/>
                  </a:cubicBezTo>
                  <a:close/>
                  <a:moveTo>
                    <a:pt x="4" y="44"/>
                  </a:moveTo>
                  <a:cubicBezTo>
                    <a:pt x="376" y="44"/>
                    <a:pt x="376" y="44"/>
                    <a:pt x="376" y="44"/>
                  </a:cubicBezTo>
                  <a:cubicBezTo>
                    <a:pt x="376" y="5"/>
                    <a:pt x="376" y="5"/>
                    <a:pt x="376" y="5"/>
                  </a:cubicBezTo>
                  <a:cubicBezTo>
                    <a:pt x="359" y="7"/>
                    <a:pt x="359" y="7"/>
                    <a:pt x="359" y="7"/>
                  </a:cubicBezTo>
                  <a:cubicBezTo>
                    <a:pt x="342" y="12"/>
                    <a:pt x="342" y="12"/>
                    <a:pt x="342" y="12"/>
                  </a:cubicBezTo>
                  <a:cubicBezTo>
                    <a:pt x="341" y="12"/>
                    <a:pt x="341" y="12"/>
                    <a:pt x="341" y="13"/>
                  </a:cubicBezTo>
                  <a:cubicBezTo>
                    <a:pt x="324" y="14"/>
                    <a:pt x="324" y="14"/>
                    <a:pt x="324" y="14"/>
                  </a:cubicBezTo>
                  <a:cubicBezTo>
                    <a:pt x="306" y="21"/>
                    <a:pt x="306" y="21"/>
                    <a:pt x="306" y="21"/>
                  </a:cubicBezTo>
                  <a:cubicBezTo>
                    <a:pt x="306" y="21"/>
                    <a:pt x="306" y="21"/>
                    <a:pt x="305" y="21"/>
                  </a:cubicBezTo>
                  <a:cubicBezTo>
                    <a:pt x="288" y="21"/>
                    <a:pt x="288" y="21"/>
                    <a:pt x="288" y="21"/>
                  </a:cubicBezTo>
                  <a:cubicBezTo>
                    <a:pt x="270" y="26"/>
                    <a:pt x="270" y="26"/>
                    <a:pt x="270" y="26"/>
                  </a:cubicBezTo>
                  <a:cubicBezTo>
                    <a:pt x="270" y="26"/>
                    <a:pt x="270" y="26"/>
                    <a:pt x="269" y="26"/>
                  </a:cubicBezTo>
                  <a:cubicBezTo>
                    <a:pt x="252" y="23"/>
                    <a:pt x="252" y="23"/>
                    <a:pt x="252" y="23"/>
                  </a:cubicBezTo>
                  <a:cubicBezTo>
                    <a:pt x="231" y="18"/>
                    <a:pt x="231" y="18"/>
                    <a:pt x="231" y="18"/>
                  </a:cubicBezTo>
                  <a:cubicBezTo>
                    <a:pt x="217" y="24"/>
                    <a:pt x="217" y="24"/>
                    <a:pt x="217" y="24"/>
                  </a:cubicBezTo>
                  <a:cubicBezTo>
                    <a:pt x="217" y="24"/>
                    <a:pt x="217" y="24"/>
                    <a:pt x="217" y="24"/>
                  </a:cubicBezTo>
                  <a:cubicBezTo>
                    <a:pt x="199" y="27"/>
                    <a:pt x="199" y="27"/>
                    <a:pt x="199" y="27"/>
                  </a:cubicBezTo>
                  <a:cubicBezTo>
                    <a:pt x="199" y="27"/>
                    <a:pt x="198" y="27"/>
                    <a:pt x="198" y="27"/>
                  </a:cubicBezTo>
                  <a:cubicBezTo>
                    <a:pt x="181" y="24"/>
                    <a:pt x="181" y="24"/>
                    <a:pt x="181" y="24"/>
                  </a:cubicBezTo>
                  <a:cubicBezTo>
                    <a:pt x="163" y="26"/>
                    <a:pt x="163" y="26"/>
                    <a:pt x="163" y="26"/>
                  </a:cubicBezTo>
                  <a:cubicBezTo>
                    <a:pt x="146" y="27"/>
                    <a:pt x="146" y="27"/>
                    <a:pt x="146" y="27"/>
                  </a:cubicBezTo>
                  <a:cubicBezTo>
                    <a:pt x="128" y="34"/>
                    <a:pt x="128" y="34"/>
                    <a:pt x="128" y="34"/>
                  </a:cubicBezTo>
                  <a:cubicBezTo>
                    <a:pt x="128" y="34"/>
                    <a:pt x="128" y="34"/>
                    <a:pt x="128" y="34"/>
                  </a:cubicBezTo>
                  <a:cubicBezTo>
                    <a:pt x="110" y="37"/>
                    <a:pt x="110" y="37"/>
                    <a:pt x="110" y="37"/>
                  </a:cubicBezTo>
                  <a:cubicBezTo>
                    <a:pt x="110" y="37"/>
                    <a:pt x="109" y="37"/>
                    <a:pt x="109" y="37"/>
                  </a:cubicBezTo>
                  <a:cubicBezTo>
                    <a:pt x="91" y="33"/>
                    <a:pt x="91" y="33"/>
                    <a:pt x="91" y="33"/>
                  </a:cubicBezTo>
                  <a:cubicBezTo>
                    <a:pt x="74" y="31"/>
                    <a:pt x="74" y="31"/>
                    <a:pt x="74" y="31"/>
                  </a:cubicBezTo>
                  <a:cubicBezTo>
                    <a:pt x="57" y="37"/>
                    <a:pt x="57" y="37"/>
                    <a:pt x="57" y="37"/>
                  </a:cubicBezTo>
                  <a:cubicBezTo>
                    <a:pt x="56" y="37"/>
                    <a:pt x="56" y="37"/>
                    <a:pt x="56" y="37"/>
                  </a:cubicBezTo>
                  <a:cubicBezTo>
                    <a:pt x="38" y="36"/>
                    <a:pt x="38" y="36"/>
                    <a:pt x="38" y="36"/>
                  </a:cubicBezTo>
                  <a:cubicBezTo>
                    <a:pt x="21" y="39"/>
                    <a:pt x="21" y="39"/>
                    <a:pt x="21" y="39"/>
                  </a:cubicBezTo>
                  <a:cubicBezTo>
                    <a:pt x="4" y="40"/>
                    <a:pt x="4" y="40"/>
                    <a:pt x="4" y="40"/>
                  </a:cubicBezTo>
                  <a:lnTo>
                    <a:pt x="4" y="44"/>
                  </a:lnTo>
                  <a:close/>
                </a:path>
              </a:pathLst>
            </a:custGeom>
            <a:solidFill>
              <a:srgbClr val="232E3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nvGrpSpPr>
          <p:cNvPr id="951" name="Group 950"/>
          <p:cNvGrpSpPr/>
          <p:nvPr/>
        </p:nvGrpSpPr>
        <p:grpSpPr>
          <a:xfrm>
            <a:off x="6432753" y="4397292"/>
            <a:ext cx="237744" cy="182880"/>
            <a:chOff x="9846188" y="2193798"/>
            <a:chExt cx="276225" cy="251460"/>
          </a:xfrm>
        </p:grpSpPr>
        <p:sp>
          <p:nvSpPr>
            <p:cNvPr id="952"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a:p>
          </p:txBody>
        </p:sp>
        <p:sp>
          <p:nvSpPr>
            <p:cNvPr id="953"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a:p>
          </p:txBody>
        </p:sp>
      </p:grpSp>
      <p:grpSp>
        <p:nvGrpSpPr>
          <p:cNvPr id="954" name="Group 953"/>
          <p:cNvGrpSpPr/>
          <p:nvPr/>
        </p:nvGrpSpPr>
        <p:grpSpPr>
          <a:xfrm>
            <a:off x="1144190" y="4422153"/>
            <a:ext cx="237744" cy="182880"/>
            <a:chOff x="9846188" y="2193798"/>
            <a:chExt cx="276225" cy="251460"/>
          </a:xfrm>
        </p:grpSpPr>
        <p:sp>
          <p:nvSpPr>
            <p:cNvPr id="955" name="object 78"/>
            <p:cNvSpPr/>
            <p:nvPr/>
          </p:nvSpPr>
          <p:spPr>
            <a:xfrm>
              <a:off x="9884278" y="2286761"/>
              <a:ext cx="198123" cy="97536"/>
            </a:xfrm>
            <a:prstGeom prst="rect">
              <a:avLst/>
            </a:prstGeom>
            <a:blipFill>
              <a:blip r:embed="rId2" cstate="print"/>
              <a:stretch>
                <a:fillRect/>
              </a:stretch>
            </a:blipFill>
          </p:spPr>
          <p:txBody>
            <a:bodyPr wrap="square" lIns="0" tIns="0" rIns="0" bIns="0" rtlCol="0"/>
            <a:lstStyle/>
            <a:p>
              <a:endParaRPr/>
            </a:p>
          </p:txBody>
        </p:sp>
        <p:sp>
          <p:nvSpPr>
            <p:cNvPr id="956" name="object 79"/>
            <p:cNvSpPr/>
            <p:nvPr/>
          </p:nvSpPr>
          <p:spPr>
            <a:xfrm>
              <a:off x="9846188" y="2193798"/>
              <a:ext cx="276225" cy="251460"/>
            </a:xfrm>
            <a:custGeom>
              <a:avLst/>
              <a:gdLst/>
              <a:ahLst/>
              <a:cxnLst/>
              <a:rect l="l" t="t" r="r" b="b"/>
              <a:pathLst>
                <a:path w="276225" h="251460">
                  <a:moveTo>
                    <a:pt x="252971" y="0"/>
                  </a:moveTo>
                  <a:lnTo>
                    <a:pt x="22859" y="0"/>
                  </a:lnTo>
                  <a:lnTo>
                    <a:pt x="13962" y="1803"/>
                  </a:lnTo>
                  <a:lnTo>
                    <a:pt x="6696" y="6718"/>
                  </a:lnTo>
                  <a:lnTo>
                    <a:pt x="1796" y="14005"/>
                  </a:lnTo>
                  <a:lnTo>
                    <a:pt x="94" y="22453"/>
                  </a:lnTo>
                  <a:lnTo>
                    <a:pt x="0" y="228536"/>
                  </a:lnTo>
                  <a:lnTo>
                    <a:pt x="1796" y="237454"/>
                  </a:lnTo>
                  <a:lnTo>
                    <a:pt x="6696" y="244741"/>
                  </a:lnTo>
                  <a:lnTo>
                    <a:pt x="13962" y="249656"/>
                  </a:lnTo>
                  <a:lnTo>
                    <a:pt x="22859" y="251460"/>
                  </a:lnTo>
                  <a:lnTo>
                    <a:pt x="252971" y="251460"/>
                  </a:lnTo>
                  <a:lnTo>
                    <a:pt x="261870" y="249656"/>
                  </a:lnTo>
                  <a:lnTo>
                    <a:pt x="269141" y="244741"/>
                  </a:lnTo>
                  <a:lnTo>
                    <a:pt x="274045" y="237454"/>
                  </a:lnTo>
                  <a:lnTo>
                    <a:pt x="275843" y="228536"/>
                  </a:lnTo>
                  <a:lnTo>
                    <a:pt x="22859" y="228536"/>
                  </a:lnTo>
                  <a:lnTo>
                    <a:pt x="22859" y="54203"/>
                  </a:lnTo>
                  <a:lnTo>
                    <a:pt x="275843" y="54203"/>
                  </a:lnTo>
                  <a:lnTo>
                    <a:pt x="275843" y="38214"/>
                  </a:lnTo>
                  <a:lnTo>
                    <a:pt x="30010" y="38214"/>
                  </a:lnTo>
                  <a:lnTo>
                    <a:pt x="26441" y="34632"/>
                  </a:lnTo>
                  <a:lnTo>
                    <a:pt x="26441" y="26034"/>
                  </a:lnTo>
                  <a:lnTo>
                    <a:pt x="30010" y="22453"/>
                  </a:lnTo>
                  <a:lnTo>
                    <a:pt x="275749" y="22453"/>
                  </a:lnTo>
                  <a:lnTo>
                    <a:pt x="274045" y="14005"/>
                  </a:lnTo>
                  <a:lnTo>
                    <a:pt x="269141" y="6718"/>
                  </a:lnTo>
                  <a:lnTo>
                    <a:pt x="261870" y="1803"/>
                  </a:lnTo>
                  <a:lnTo>
                    <a:pt x="252971" y="0"/>
                  </a:lnTo>
                  <a:close/>
                </a:path>
                <a:path w="276225" h="251460">
                  <a:moveTo>
                    <a:pt x="275843" y="54203"/>
                  </a:moveTo>
                  <a:lnTo>
                    <a:pt x="252971" y="54203"/>
                  </a:lnTo>
                  <a:lnTo>
                    <a:pt x="252971" y="228536"/>
                  </a:lnTo>
                  <a:lnTo>
                    <a:pt x="275843" y="228536"/>
                  </a:lnTo>
                  <a:lnTo>
                    <a:pt x="275843" y="54203"/>
                  </a:lnTo>
                  <a:close/>
                </a:path>
                <a:path w="276225" h="251460">
                  <a:moveTo>
                    <a:pt x="57645" y="22453"/>
                  </a:moveTo>
                  <a:lnTo>
                    <a:pt x="38582" y="22453"/>
                  </a:lnTo>
                  <a:lnTo>
                    <a:pt x="42163" y="26034"/>
                  </a:lnTo>
                  <a:lnTo>
                    <a:pt x="42163" y="34632"/>
                  </a:lnTo>
                  <a:lnTo>
                    <a:pt x="38582" y="38214"/>
                  </a:lnTo>
                  <a:lnTo>
                    <a:pt x="57645" y="38214"/>
                  </a:lnTo>
                  <a:lnTo>
                    <a:pt x="54305" y="34632"/>
                  </a:lnTo>
                  <a:lnTo>
                    <a:pt x="54305" y="26034"/>
                  </a:lnTo>
                  <a:lnTo>
                    <a:pt x="57645" y="22453"/>
                  </a:lnTo>
                  <a:close/>
                </a:path>
                <a:path w="276225" h="251460">
                  <a:moveTo>
                    <a:pt x="85509" y="22453"/>
                  </a:moveTo>
                  <a:lnTo>
                    <a:pt x="66459" y="22453"/>
                  </a:lnTo>
                  <a:lnTo>
                    <a:pt x="69786" y="26034"/>
                  </a:lnTo>
                  <a:lnTo>
                    <a:pt x="69786" y="34632"/>
                  </a:lnTo>
                  <a:lnTo>
                    <a:pt x="66459" y="38214"/>
                  </a:lnTo>
                  <a:lnTo>
                    <a:pt x="85509" y="38214"/>
                  </a:lnTo>
                  <a:lnTo>
                    <a:pt x="81940" y="34632"/>
                  </a:lnTo>
                  <a:lnTo>
                    <a:pt x="81940" y="26034"/>
                  </a:lnTo>
                  <a:lnTo>
                    <a:pt x="85509" y="22453"/>
                  </a:lnTo>
                  <a:close/>
                </a:path>
                <a:path w="276225" h="251460">
                  <a:moveTo>
                    <a:pt x="275749" y="22453"/>
                  </a:moveTo>
                  <a:lnTo>
                    <a:pt x="94081" y="22453"/>
                  </a:lnTo>
                  <a:lnTo>
                    <a:pt x="97662" y="26034"/>
                  </a:lnTo>
                  <a:lnTo>
                    <a:pt x="97662" y="34632"/>
                  </a:lnTo>
                  <a:lnTo>
                    <a:pt x="94081" y="38214"/>
                  </a:lnTo>
                  <a:lnTo>
                    <a:pt x="275843" y="38214"/>
                  </a:lnTo>
                  <a:lnTo>
                    <a:pt x="275749" y="22453"/>
                  </a:lnTo>
                  <a:close/>
                </a:path>
              </a:pathLst>
            </a:custGeom>
            <a:solidFill>
              <a:srgbClr val="FFFFFF"/>
            </a:solidFill>
          </p:spPr>
          <p:txBody>
            <a:bodyPr wrap="square" lIns="0" tIns="0" rIns="0" bIns="0" rtlCol="0"/>
            <a:lstStyle/>
            <a:p>
              <a:endParaRPr/>
            </a:p>
          </p:txBody>
        </p:sp>
      </p:grpSp>
      <p:grpSp>
        <p:nvGrpSpPr>
          <p:cNvPr id="960" name="Group 959"/>
          <p:cNvGrpSpPr/>
          <p:nvPr/>
        </p:nvGrpSpPr>
        <p:grpSpPr>
          <a:xfrm>
            <a:off x="1218811" y="1812837"/>
            <a:ext cx="164592" cy="243200"/>
            <a:chOff x="5434807" y="2497138"/>
            <a:chExt cx="134459" cy="177800"/>
          </a:xfrm>
          <a:solidFill>
            <a:schemeClr val="bg1"/>
          </a:solidFill>
        </p:grpSpPr>
        <p:sp>
          <p:nvSpPr>
            <p:cNvPr id="961"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962"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grpSp>
      <p:grpSp>
        <p:nvGrpSpPr>
          <p:cNvPr id="963" name="Group 962"/>
          <p:cNvGrpSpPr/>
          <p:nvPr/>
        </p:nvGrpSpPr>
        <p:grpSpPr>
          <a:xfrm>
            <a:off x="6463646" y="1783116"/>
            <a:ext cx="164592" cy="243200"/>
            <a:chOff x="5434807" y="2497138"/>
            <a:chExt cx="134459" cy="177800"/>
          </a:xfrm>
          <a:solidFill>
            <a:schemeClr val="bg1"/>
          </a:solidFill>
        </p:grpSpPr>
        <p:sp>
          <p:nvSpPr>
            <p:cNvPr id="964"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965"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grpSp>
      <p:grpSp>
        <p:nvGrpSpPr>
          <p:cNvPr id="966" name="Group 965"/>
          <p:cNvGrpSpPr/>
          <p:nvPr/>
        </p:nvGrpSpPr>
        <p:grpSpPr>
          <a:xfrm>
            <a:off x="8935267" y="4396109"/>
            <a:ext cx="274320" cy="228600"/>
            <a:chOff x="519113" y="6059488"/>
            <a:chExt cx="627063" cy="538162"/>
          </a:xfrm>
        </p:grpSpPr>
        <p:sp>
          <p:nvSpPr>
            <p:cNvPr id="967" name="Freeform 252"/>
            <p:cNvSpPr>
              <a:spLocks/>
            </p:cNvSpPr>
            <p:nvPr/>
          </p:nvSpPr>
          <p:spPr bwMode="auto">
            <a:xfrm>
              <a:off x="522288" y="6062663"/>
              <a:ext cx="520700" cy="436563"/>
            </a:xfrm>
            <a:custGeom>
              <a:avLst/>
              <a:gdLst>
                <a:gd name="T0" fmla="*/ 14 w 328"/>
                <a:gd name="T1" fmla="*/ 275 h 275"/>
                <a:gd name="T2" fmla="*/ 14 w 328"/>
                <a:gd name="T3" fmla="*/ 275 h 275"/>
                <a:gd name="T4" fmla="*/ 8 w 328"/>
                <a:gd name="T5" fmla="*/ 274 h 275"/>
                <a:gd name="T6" fmla="*/ 5 w 328"/>
                <a:gd name="T7" fmla="*/ 272 h 275"/>
                <a:gd name="T8" fmla="*/ 1 w 328"/>
                <a:gd name="T9" fmla="*/ 267 h 275"/>
                <a:gd name="T10" fmla="*/ 0 w 328"/>
                <a:gd name="T11" fmla="*/ 262 h 275"/>
                <a:gd name="T12" fmla="*/ 0 w 328"/>
                <a:gd name="T13" fmla="*/ 14 h 275"/>
                <a:gd name="T14" fmla="*/ 0 w 328"/>
                <a:gd name="T15" fmla="*/ 14 h 275"/>
                <a:gd name="T16" fmla="*/ 1 w 328"/>
                <a:gd name="T17" fmla="*/ 9 h 275"/>
                <a:gd name="T18" fmla="*/ 5 w 328"/>
                <a:gd name="T19" fmla="*/ 4 h 275"/>
                <a:gd name="T20" fmla="*/ 8 w 328"/>
                <a:gd name="T21" fmla="*/ 1 h 275"/>
                <a:gd name="T22" fmla="*/ 14 w 328"/>
                <a:gd name="T23" fmla="*/ 0 h 275"/>
                <a:gd name="T24" fmla="*/ 313 w 328"/>
                <a:gd name="T25" fmla="*/ 0 h 275"/>
                <a:gd name="T26" fmla="*/ 313 w 328"/>
                <a:gd name="T27" fmla="*/ 0 h 275"/>
                <a:gd name="T28" fmla="*/ 319 w 328"/>
                <a:gd name="T29" fmla="*/ 1 h 275"/>
                <a:gd name="T30" fmla="*/ 323 w 328"/>
                <a:gd name="T31" fmla="*/ 4 h 275"/>
                <a:gd name="T32" fmla="*/ 326 w 328"/>
                <a:gd name="T33" fmla="*/ 9 h 275"/>
                <a:gd name="T34" fmla="*/ 328 w 328"/>
                <a:gd name="T35" fmla="*/ 14 h 275"/>
                <a:gd name="T36" fmla="*/ 328 w 328"/>
                <a:gd name="T37" fmla="*/ 262 h 275"/>
                <a:gd name="T38" fmla="*/ 328 w 328"/>
                <a:gd name="T39" fmla="*/ 262 h 275"/>
                <a:gd name="T40" fmla="*/ 326 w 328"/>
                <a:gd name="T41" fmla="*/ 267 h 275"/>
                <a:gd name="T42" fmla="*/ 323 w 328"/>
                <a:gd name="T43" fmla="*/ 272 h 275"/>
                <a:gd name="T44" fmla="*/ 319 w 328"/>
                <a:gd name="T45" fmla="*/ 274 h 275"/>
                <a:gd name="T46" fmla="*/ 313 w 328"/>
                <a:gd name="T47" fmla="*/ 275 h 275"/>
                <a:gd name="T48" fmla="*/ 14 w 328"/>
                <a:gd name="T49" fmla="*/ 275 h 2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8" h="275">
                  <a:moveTo>
                    <a:pt x="14" y="275"/>
                  </a:moveTo>
                  <a:lnTo>
                    <a:pt x="14" y="275"/>
                  </a:lnTo>
                  <a:lnTo>
                    <a:pt x="8" y="274"/>
                  </a:lnTo>
                  <a:lnTo>
                    <a:pt x="5" y="272"/>
                  </a:lnTo>
                  <a:lnTo>
                    <a:pt x="1" y="267"/>
                  </a:lnTo>
                  <a:lnTo>
                    <a:pt x="0" y="262"/>
                  </a:lnTo>
                  <a:lnTo>
                    <a:pt x="0" y="14"/>
                  </a:lnTo>
                  <a:lnTo>
                    <a:pt x="0" y="14"/>
                  </a:lnTo>
                  <a:lnTo>
                    <a:pt x="1" y="9"/>
                  </a:lnTo>
                  <a:lnTo>
                    <a:pt x="5" y="4"/>
                  </a:lnTo>
                  <a:lnTo>
                    <a:pt x="8" y="1"/>
                  </a:lnTo>
                  <a:lnTo>
                    <a:pt x="14" y="0"/>
                  </a:lnTo>
                  <a:lnTo>
                    <a:pt x="313" y="0"/>
                  </a:lnTo>
                  <a:lnTo>
                    <a:pt x="313" y="0"/>
                  </a:lnTo>
                  <a:lnTo>
                    <a:pt x="319" y="1"/>
                  </a:lnTo>
                  <a:lnTo>
                    <a:pt x="323" y="4"/>
                  </a:lnTo>
                  <a:lnTo>
                    <a:pt x="326" y="9"/>
                  </a:lnTo>
                  <a:lnTo>
                    <a:pt x="328" y="14"/>
                  </a:lnTo>
                  <a:lnTo>
                    <a:pt x="328" y="262"/>
                  </a:lnTo>
                  <a:lnTo>
                    <a:pt x="328" y="262"/>
                  </a:lnTo>
                  <a:lnTo>
                    <a:pt x="326" y="267"/>
                  </a:lnTo>
                  <a:lnTo>
                    <a:pt x="323" y="272"/>
                  </a:lnTo>
                  <a:lnTo>
                    <a:pt x="319" y="274"/>
                  </a:lnTo>
                  <a:lnTo>
                    <a:pt x="313" y="275"/>
                  </a:lnTo>
                  <a:lnTo>
                    <a:pt x="14" y="275"/>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8" name="Freeform 253"/>
            <p:cNvSpPr>
              <a:spLocks noEditPoints="1"/>
            </p:cNvSpPr>
            <p:nvPr/>
          </p:nvSpPr>
          <p:spPr bwMode="auto">
            <a:xfrm>
              <a:off x="519113" y="6059488"/>
              <a:ext cx="525463" cy="444500"/>
            </a:xfrm>
            <a:custGeom>
              <a:avLst/>
              <a:gdLst>
                <a:gd name="T0" fmla="*/ 315 w 331"/>
                <a:gd name="T1" fmla="*/ 3 h 280"/>
                <a:gd name="T2" fmla="*/ 315 w 331"/>
                <a:gd name="T3" fmla="*/ 3 h 280"/>
                <a:gd name="T4" fmla="*/ 320 w 331"/>
                <a:gd name="T5" fmla="*/ 5 h 280"/>
                <a:gd name="T6" fmla="*/ 324 w 331"/>
                <a:gd name="T7" fmla="*/ 7 h 280"/>
                <a:gd name="T8" fmla="*/ 327 w 331"/>
                <a:gd name="T9" fmla="*/ 11 h 280"/>
                <a:gd name="T10" fmla="*/ 327 w 331"/>
                <a:gd name="T11" fmla="*/ 16 h 280"/>
                <a:gd name="T12" fmla="*/ 327 w 331"/>
                <a:gd name="T13" fmla="*/ 264 h 280"/>
                <a:gd name="T14" fmla="*/ 327 w 331"/>
                <a:gd name="T15" fmla="*/ 264 h 280"/>
                <a:gd name="T16" fmla="*/ 327 w 331"/>
                <a:gd name="T17" fmla="*/ 269 h 280"/>
                <a:gd name="T18" fmla="*/ 324 w 331"/>
                <a:gd name="T19" fmla="*/ 272 h 280"/>
                <a:gd name="T20" fmla="*/ 320 w 331"/>
                <a:gd name="T21" fmla="*/ 275 h 280"/>
                <a:gd name="T22" fmla="*/ 315 w 331"/>
                <a:gd name="T23" fmla="*/ 276 h 280"/>
                <a:gd name="T24" fmla="*/ 16 w 331"/>
                <a:gd name="T25" fmla="*/ 276 h 280"/>
                <a:gd name="T26" fmla="*/ 16 w 331"/>
                <a:gd name="T27" fmla="*/ 276 h 280"/>
                <a:gd name="T28" fmla="*/ 12 w 331"/>
                <a:gd name="T29" fmla="*/ 275 h 280"/>
                <a:gd name="T30" fmla="*/ 8 w 331"/>
                <a:gd name="T31" fmla="*/ 272 h 280"/>
                <a:gd name="T32" fmla="*/ 5 w 331"/>
                <a:gd name="T33" fmla="*/ 269 h 280"/>
                <a:gd name="T34" fmla="*/ 4 w 331"/>
                <a:gd name="T35" fmla="*/ 264 h 280"/>
                <a:gd name="T36" fmla="*/ 4 w 331"/>
                <a:gd name="T37" fmla="*/ 16 h 280"/>
                <a:gd name="T38" fmla="*/ 4 w 331"/>
                <a:gd name="T39" fmla="*/ 16 h 280"/>
                <a:gd name="T40" fmla="*/ 5 w 331"/>
                <a:gd name="T41" fmla="*/ 11 h 280"/>
                <a:gd name="T42" fmla="*/ 8 w 331"/>
                <a:gd name="T43" fmla="*/ 7 h 280"/>
                <a:gd name="T44" fmla="*/ 12 w 331"/>
                <a:gd name="T45" fmla="*/ 5 h 280"/>
                <a:gd name="T46" fmla="*/ 16 w 331"/>
                <a:gd name="T47" fmla="*/ 3 h 280"/>
                <a:gd name="T48" fmla="*/ 315 w 331"/>
                <a:gd name="T49" fmla="*/ 3 h 280"/>
                <a:gd name="T50" fmla="*/ 315 w 331"/>
                <a:gd name="T51" fmla="*/ 0 h 280"/>
                <a:gd name="T52" fmla="*/ 16 w 331"/>
                <a:gd name="T53" fmla="*/ 0 h 280"/>
                <a:gd name="T54" fmla="*/ 16 w 331"/>
                <a:gd name="T55" fmla="*/ 0 h 280"/>
                <a:gd name="T56" fmla="*/ 10 w 331"/>
                <a:gd name="T57" fmla="*/ 1 h 280"/>
                <a:gd name="T58" fmla="*/ 5 w 331"/>
                <a:gd name="T59" fmla="*/ 5 h 280"/>
                <a:gd name="T60" fmla="*/ 2 w 331"/>
                <a:gd name="T61" fmla="*/ 10 h 280"/>
                <a:gd name="T62" fmla="*/ 0 w 331"/>
                <a:gd name="T63" fmla="*/ 16 h 280"/>
                <a:gd name="T64" fmla="*/ 0 w 331"/>
                <a:gd name="T65" fmla="*/ 264 h 280"/>
                <a:gd name="T66" fmla="*/ 0 w 331"/>
                <a:gd name="T67" fmla="*/ 264 h 280"/>
                <a:gd name="T68" fmla="*/ 2 w 331"/>
                <a:gd name="T69" fmla="*/ 270 h 280"/>
                <a:gd name="T70" fmla="*/ 5 w 331"/>
                <a:gd name="T71" fmla="*/ 275 h 280"/>
                <a:gd name="T72" fmla="*/ 10 w 331"/>
                <a:gd name="T73" fmla="*/ 278 h 280"/>
                <a:gd name="T74" fmla="*/ 16 w 331"/>
                <a:gd name="T75" fmla="*/ 280 h 280"/>
                <a:gd name="T76" fmla="*/ 315 w 331"/>
                <a:gd name="T77" fmla="*/ 280 h 280"/>
                <a:gd name="T78" fmla="*/ 315 w 331"/>
                <a:gd name="T79" fmla="*/ 280 h 280"/>
                <a:gd name="T80" fmla="*/ 321 w 331"/>
                <a:gd name="T81" fmla="*/ 278 h 280"/>
                <a:gd name="T82" fmla="*/ 326 w 331"/>
                <a:gd name="T83" fmla="*/ 275 h 280"/>
                <a:gd name="T84" fmla="*/ 330 w 331"/>
                <a:gd name="T85" fmla="*/ 270 h 280"/>
                <a:gd name="T86" fmla="*/ 331 w 331"/>
                <a:gd name="T87" fmla="*/ 264 h 280"/>
                <a:gd name="T88" fmla="*/ 331 w 331"/>
                <a:gd name="T89" fmla="*/ 16 h 280"/>
                <a:gd name="T90" fmla="*/ 331 w 331"/>
                <a:gd name="T91" fmla="*/ 16 h 280"/>
                <a:gd name="T92" fmla="*/ 330 w 331"/>
                <a:gd name="T93" fmla="*/ 10 h 280"/>
                <a:gd name="T94" fmla="*/ 326 w 331"/>
                <a:gd name="T95" fmla="*/ 5 h 280"/>
                <a:gd name="T96" fmla="*/ 321 w 331"/>
                <a:gd name="T97" fmla="*/ 1 h 280"/>
                <a:gd name="T98" fmla="*/ 315 w 331"/>
                <a:gd name="T99" fmla="*/ 0 h 280"/>
                <a:gd name="T100" fmla="*/ 315 w 331"/>
                <a:gd name="T10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1" h="280">
                  <a:moveTo>
                    <a:pt x="315" y="3"/>
                  </a:moveTo>
                  <a:lnTo>
                    <a:pt x="315" y="3"/>
                  </a:lnTo>
                  <a:lnTo>
                    <a:pt x="320" y="5"/>
                  </a:lnTo>
                  <a:lnTo>
                    <a:pt x="324" y="7"/>
                  </a:lnTo>
                  <a:lnTo>
                    <a:pt x="327" y="11"/>
                  </a:lnTo>
                  <a:lnTo>
                    <a:pt x="327" y="16"/>
                  </a:lnTo>
                  <a:lnTo>
                    <a:pt x="327" y="264"/>
                  </a:lnTo>
                  <a:lnTo>
                    <a:pt x="327" y="264"/>
                  </a:lnTo>
                  <a:lnTo>
                    <a:pt x="327" y="269"/>
                  </a:lnTo>
                  <a:lnTo>
                    <a:pt x="324" y="272"/>
                  </a:lnTo>
                  <a:lnTo>
                    <a:pt x="320" y="275"/>
                  </a:lnTo>
                  <a:lnTo>
                    <a:pt x="315" y="276"/>
                  </a:lnTo>
                  <a:lnTo>
                    <a:pt x="16" y="276"/>
                  </a:lnTo>
                  <a:lnTo>
                    <a:pt x="16" y="276"/>
                  </a:lnTo>
                  <a:lnTo>
                    <a:pt x="12" y="275"/>
                  </a:lnTo>
                  <a:lnTo>
                    <a:pt x="8" y="272"/>
                  </a:lnTo>
                  <a:lnTo>
                    <a:pt x="5" y="269"/>
                  </a:lnTo>
                  <a:lnTo>
                    <a:pt x="4" y="264"/>
                  </a:lnTo>
                  <a:lnTo>
                    <a:pt x="4" y="16"/>
                  </a:lnTo>
                  <a:lnTo>
                    <a:pt x="4" y="16"/>
                  </a:lnTo>
                  <a:lnTo>
                    <a:pt x="5" y="11"/>
                  </a:lnTo>
                  <a:lnTo>
                    <a:pt x="8" y="7"/>
                  </a:lnTo>
                  <a:lnTo>
                    <a:pt x="12" y="5"/>
                  </a:lnTo>
                  <a:lnTo>
                    <a:pt x="16" y="3"/>
                  </a:lnTo>
                  <a:lnTo>
                    <a:pt x="315" y="3"/>
                  </a:lnTo>
                  <a:close/>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69" name="Freeform 254"/>
            <p:cNvSpPr>
              <a:spLocks/>
            </p:cNvSpPr>
            <p:nvPr/>
          </p:nvSpPr>
          <p:spPr bwMode="auto">
            <a:xfrm>
              <a:off x="525463" y="6064250"/>
              <a:ext cx="512763" cy="433388"/>
            </a:xfrm>
            <a:custGeom>
              <a:avLst/>
              <a:gdLst>
                <a:gd name="T0" fmla="*/ 311 w 323"/>
                <a:gd name="T1" fmla="*/ 0 h 273"/>
                <a:gd name="T2" fmla="*/ 311 w 323"/>
                <a:gd name="T3" fmla="*/ 0 h 273"/>
                <a:gd name="T4" fmla="*/ 316 w 323"/>
                <a:gd name="T5" fmla="*/ 2 h 273"/>
                <a:gd name="T6" fmla="*/ 320 w 323"/>
                <a:gd name="T7" fmla="*/ 4 h 273"/>
                <a:gd name="T8" fmla="*/ 323 w 323"/>
                <a:gd name="T9" fmla="*/ 8 h 273"/>
                <a:gd name="T10" fmla="*/ 323 w 323"/>
                <a:gd name="T11" fmla="*/ 13 h 273"/>
                <a:gd name="T12" fmla="*/ 323 w 323"/>
                <a:gd name="T13" fmla="*/ 261 h 273"/>
                <a:gd name="T14" fmla="*/ 323 w 323"/>
                <a:gd name="T15" fmla="*/ 261 h 273"/>
                <a:gd name="T16" fmla="*/ 323 w 323"/>
                <a:gd name="T17" fmla="*/ 266 h 273"/>
                <a:gd name="T18" fmla="*/ 320 w 323"/>
                <a:gd name="T19" fmla="*/ 269 h 273"/>
                <a:gd name="T20" fmla="*/ 316 w 323"/>
                <a:gd name="T21" fmla="*/ 272 h 273"/>
                <a:gd name="T22" fmla="*/ 311 w 323"/>
                <a:gd name="T23" fmla="*/ 273 h 273"/>
                <a:gd name="T24" fmla="*/ 12 w 323"/>
                <a:gd name="T25" fmla="*/ 273 h 273"/>
                <a:gd name="T26" fmla="*/ 12 w 323"/>
                <a:gd name="T27" fmla="*/ 273 h 273"/>
                <a:gd name="T28" fmla="*/ 8 w 323"/>
                <a:gd name="T29" fmla="*/ 272 h 273"/>
                <a:gd name="T30" fmla="*/ 4 w 323"/>
                <a:gd name="T31" fmla="*/ 269 h 273"/>
                <a:gd name="T32" fmla="*/ 1 w 323"/>
                <a:gd name="T33" fmla="*/ 266 h 273"/>
                <a:gd name="T34" fmla="*/ 0 w 323"/>
                <a:gd name="T35" fmla="*/ 261 h 273"/>
                <a:gd name="T36" fmla="*/ 0 w 323"/>
                <a:gd name="T37" fmla="*/ 13 h 273"/>
                <a:gd name="T38" fmla="*/ 0 w 323"/>
                <a:gd name="T39" fmla="*/ 13 h 273"/>
                <a:gd name="T40" fmla="*/ 1 w 323"/>
                <a:gd name="T41" fmla="*/ 8 h 273"/>
                <a:gd name="T42" fmla="*/ 4 w 323"/>
                <a:gd name="T43" fmla="*/ 4 h 273"/>
                <a:gd name="T44" fmla="*/ 8 w 323"/>
                <a:gd name="T45" fmla="*/ 2 h 273"/>
                <a:gd name="T46" fmla="*/ 12 w 323"/>
                <a:gd name="T47" fmla="*/ 0 h 273"/>
                <a:gd name="T48" fmla="*/ 311 w 323"/>
                <a:gd name="T49" fmla="*/ 0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23" h="273">
                  <a:moveTo>
                    <a:pt x="311" y="0"/>
                  </a:moveTo>
                  <a:lnTo>
                    <a:pt x="311" y="0"/>
                  </a:lnTo>
                  <a:lnTo>
                    <a:pt x="316" y="2"/>
                  </a:lnTo>
                  <a:lnTo>
                    <a:pt x="320" y="4"/>
                  </a:lnTo>
                  <a:lnTo>
                    <a:pt x="323" y="8"/>
                  </a:lnTo>
                  <a:lnTo>
                    <a:pt x="323" y="13"/>
                  </a:lnTo>
                  <a:lnTo>
                    <a:pt x="323" y="261"/>
                  </a:lnTo>
                  <a:lnTo>
                    <a:pt x="323" y="261"/>
                  </a:lnTo>
                  <a:lnTo>
                    <a:pt x="323" y="266"/>
                  </a:lnTo>
                  <a:lnTo>
                    <a:pt x="320" y="269"/>
                  </a:lnTo>
                  <a:lnTo>
                    <a:pt x="316" y="272"/>
                  </a:lnTo>
                  <a:lnTo>
                    <a:pt x="311" y="273"/>
                  </a:lnTo>
                  <a:lnTo>
                    <a:pt x="12" y="273"/>
                  </a:lnTo>
                  <a:lnTo>
                    <a:pt x="12" y="273"/>
                  </a:lnTo>
                  <a:lnTo>
                    <a:pt x="8" y="272"/>
                  </a:lnTo>
                  <a:lnTo>
                    <a:pt x="4" y="269"/>
                  </a:lnTo>
                  <a:lnTo>
                    <a:pt x="1" y="266"/>
                  </a:lnTo>
                  <a:lnTo>
                    <a:pt x="0" y="261"/>
                  </a:lnTo>
                  <a:lnTo>
                    <a:pt x="0" y="13"/>
                  </a:lnTo>
                  <a:lnTo>
                    <a:pt x="0" y="13"/>
                  </a:lnTo>
                  <a:lnTo>
                    <a:pt x="1" y="8"/>
                  </a:lnTo>
                  <a:lnTo>
                    <a:pt x="4" y="4"/>
                  </a:lnTo>
                  <a:lnTo>
                    <a:pt x="8" y="2"/>
                  </a:lnTo>
                  <a:lnTo>
                    <a:pt x="12" y="0"/>
                  </a:lnTo>
                  <a:lnTo>
                    <a:pt x="31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0" name="Freeform 255"/>
            <p:cNvSpPr>
              <a:spLocks/>
            </p:cNvSpPr>
            <p:nvPr/>
          </p:nvSpPr>
          <p:spPr bwMode="auto">
            <a:xfrm>
              <a:off x="519113" y="6059488"/>
              <a:ext cx="525463" cy="444500"/>
            </a:xfrm>
            <a:custGeom>
              <a:avLst/>
              <a:gdLst>
                <a:gd name="T0" fmla="*/ 315 w 331"/>
                <a:gd name="T1" fmla="*/ 0 h 280"/>
                <a:gd name="T2" fmla="*/ 16 w 331"/>
                <a:gd name="T3" fmla="*/ 0 h 280"/>
                <a:gd name="T4" fmla="*/ 16 w 331"/>
                <a:gd name="T5" fmla="*/ 0 h 280"/>
                <a:gd name="T6" fmla="*/ 10 w 331"/>
                <a:gd name="T7" fmla="*/ 1 h 280"/>
                <a:gd name="T8" fmla="*/ 5 w 331"/>
                <a:gd name="T9" fmla="*/ 5 h 280"/>
                <a:gd name="T10" fmla="*/ 2 w 331"/>
                <a:gd name="T11" fmla="*/ 10 h 280"/>
                <a:gd name="T12" fmla="*/ 0 w 331"/>
                <a:gd name="T13" fmla="*/ 16 h 280"/>
                <a:gd name="T14" fmla="*/ 0 w 331"/>
                <a:gd name="T15" fmla="*/ 264 h 280"/>
                <a:gd name="T16" fmla="*/ 0 w 331"/>
                <a:gd name="T17" fmla="*/ 264 h 280"/>
                <a:gd name="T18" fmla="*/ 2 w 331"/>
                <a:gd name="T19" fmla="*/ 270 h 280"/>
                <a:gd name="T20" fmla="*/ 5 w 331"/>
                <a:gd name="T21" fmla="*/ 275 h 280"/>
                <a:gd name="T22" fmla="*/ 10 w 331"/>
                <a:gd name="T23" fmla="*/ 278 h 280"/>
                <a:gd name="T24" fmla="*/ 16 w 331"/>
                <a:gd name="T25" fmla="*/ 280 h 280"/>
                <a:gd name="T26" fmla="*/ 315 w 331"/>
                <a:gd name="T27" fmla="*/ 280 h 280"/>
                <a:gd name="T28" fmla="*/ 315 w 331"/>
                <a:gd name="T29" fmla="*/ 280 h 280"/>
                <a:gd name="T30" fmla="*/ 321 w 331"/>
                <a:gd name="T31" fmla="*/ 278 h 280"/>
                <a:gd name="T32" fmla="*/ 326 w 331"/>
                <a:gd name="T33" fmla="*/ 275 h 280"/>
                <a:gd name="T34" fmla="*/ 330 w 331"/>
                <a:gd name="T35" fmla="*/ 270 h 280"/>
                <a:gd name="T36" fmla="*/ 331 w 331"/>
                <a:gd name="T37" fmla="*/ 264 h 280"/>
                <a:gd name="T38" fmla="*/ 331 w 331"/>
                <a:gd name="T39" fmla="*/ 16 h 280"/>
                <a:gd name="T40" fmla="*/ 331 w 331"/>
                <a:gd name="T41" fmla="*/ 16 h 280"/>
                <a:gd name="T42" fmla="*/ 330 w 331"/>
                <a:gd name="T43" fmla="*/ 10 h 280"/>
                <a:gd name="T44" fmla="*/ 326 w 331"/>
                <a:gd name="T45" fmla="*/ 5 h 280"/>
                <a:gd name="T46" fmla="*/ 321 w 331"/>
                <a:gd name="T47" fmla="*/ 1 h 280"/>
                <a:gd name="T48" fmla="*/ 315 w 331"/>
                <a:gd name="T49" fmla="*/ 0 h 280"/>
                <a:gd name="T50" fmla="*/ 315 w 331"/>
                <a:gd name="T51" fmla="*/ 0 h 2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331" h="280">
                  <a:moveTo>
                    <a:pt x="315" y="0"/>
                  </a:moveTo>
                  <a:lnTo>
                    <a:pt x="16" y="0"/>
                  </a:lnTo>
                  <a:lnTo>
                    <a:pt x="16" y="0"/>
                  </a:lnTo>
                  <a:lnTo>
                    <a:pt x="10" y="1"/>
                  </a:lnTo>
                  <a:lnTo>
                    <a:pt x="5" y="5"/>
                  </a:lnTo>
                  <a:lnTo>
                    <a:pt x="2" y="10"/>
                  </a:lnTo>
                  <a:lnTo>
                    <a:pt x="0" y="16"/>
                  </a:lnTo>
                  <a:lnTo>
                    <a:pt x="0" y="264"/>
                  </a:lnTo>
                  <a:lnTo>
                    <a:pt x="0" y="264"/>
                  </a:lnTo>
                  <a:lnTo>
                    <a:pt x="2" y="270"/>
                  </a:lnTo>
                  <a:lnTo>
                    <a:pt x="5" y="275"/>
                  </a:lnTo>
                  <a:lnTo>
                    <a:pt x="10" y="278"/>
                  </a:lnTo>
                  <a:lnTo>
                    <a:pt x="16" y="280"/>
                  </a:lnTo>
                  <a:lnTo>
                    <a:pt x="315" y="280"/>
                  </a:lnTo>
                  <a:lnTo>
                    <a:pt x="315" y="280"/>
                  </a:lnTo>
                  <a:lnTo>
                    <a:pt x="321" y="278"/>
                  </a:lnTo>
                  <a:lnTo>
                    <a:pt x="326" y="275"/>
                  </a:lnTo>
                  <a:lnTo>
                    <a:pt x="330" y="270"/>
                  </a:lnTo>
                  <a:lnTo>
                    <a:pt x="331" y="264"/>
                  </a:lnTo>
                  <a:lnTo>
                    <a:pt x="331" y="16"/>
                  </a:lnTo>
                  <a:lnTo>
                    <a:pt x="331" y="16"/>
                  </a:lnTo>
                  <a:lnTo>
                    <a:pt x="330" y="10"/>
                  </a:lnTo>
                  <a:lnTo>
                    <a:pt x="326" y="5"/>
                  </a:lnTo>
                  <a:lnTo>
                    <a:pt x="321" y="1"/>
                  </a:lnTo>
                  <a:lnTo>
                    <a:pt x="315" y="0"/>
                  </a:lnTo>
                  <a:lnTo>
                    <a:pt x="31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1" name="Freeform 256"/>
            <p:cNvSpPr>
              <a:spLocks/>
            </p:cNvSpPr>
            <p:nvPr/>
          </p:nvSpPr>
          <p:spPr bwMode="auto">
            <a:xfrm>
              <a:off x="519113" y="6059488"/>
              <a:ext cx="525463" cy="71438"/>
            </a:xfrm>
            <a:custGeom>
              <a:avLst/>
              <a:gdLst>
                <a:gd name="T0" fmla="*/ 315 w 331"/>
                <a:gd name="T1" fmla="*/ 0 h 45"/>
                <a:gd name="T2" fmla="*/ 16 w 331"/>
                <a:gd name="T3" fmla="*/ 0 h 45"/>
                <a:gd name="T4" fmla="*/ 16 w 331"/>
                <a:gd name="T5" fmla="*/ 0 h 45"/>
                <a:gd name="T6" fmla="*/ 10 w 331"/>
                <a:gd name="T7" fmla="*/ 1 h 45"/>
                <a:gd name="T8" fmla="*/ 5 w 331"/>
                <a:gd name="T9" fmla="*/ 5 h 45"/>
                <a:gd name="T10" fmla="*/ 2 w 331"/>
                <a:gd name="T11" fmla="*/ 10 h 45"/>
                <a:gd name="T12" fmla="*/ 0 w 331"/>
                <a:gd name="T13" fmla="*/ 16 h 45"/>
                <a:gd name="T14" fmla="*/ 0 w 331"/>
                <a:gd name="T15" fmla="*/ 45 h 45"/>
                <a:gd name="T16" fmla="*/ 331 w 331"/>
                <a:gd name="T17" fmla="*/ 45 h 45"/>
                <a:gd name="T18" fmla="*/ 331 w 331"/>
                <a:gd name="T19" fmla="*/ 16 h 45"/>
                <a:gd name="T20" fmla="*/ 331 w 331"/>
                <a:gd name="T21" fmla="*/ 16 h 45"/>
                <a:gd name="T22" fmla="*/ 330 w 331"/>
                <a:gd name="T23" fmla="*/ 10 h 45"/>
                <a:gd name="T24" fmla="*/ 326 w 331"/>
                <a:gd name="T25" fmla="*/ 5 h 45"/>
                <a:gd name="T26" fmla="*/ 321 w 331"/>
                <a:gd name="T27" fmla="*/ 1 h 45"/>
                <a:gd name="T28" fmla="*/ 315 w 331"/>
                <a:gd name="T29" fmla="*/ 0 h 45"/>
                <a:gd name="T30" fmla="*/ 315 w 331"/>
                <a:gd name="T31" fmla="*/ 0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31" h="45">
                  <a:moveTo>
                    <a:pt x="315" y="0"/>
                  </a:moveTo>
                  <a:lnTo>
                    <a:pt x="16" y="0"/>
                  </a:lnTo>
                  <a:lnTo>
                    <a:pt x="16" y="0"/>
                  </a:lnTo>
                  <a:lnTo>
                    <a:pt x="10" y="1"/>
                  </a:lnTo>
                  <a:lnTo>
                    <a:pt x="5" y="5"/>
                  </a:lnTo>
                  <a:lnTo>
                    <a:pt x="2" y="10"/>
                  </a:lnTo>
                  <a:lnTo>
                    <a:pt x="0" y="16"/>
                  </a:lnTo>
                  <a:lnTo>
                    <a:pt x="0" y="45"/>
                  </a:lnTo>
                  <a:lnTo>
                    <a:pt x="331" y="45"/>
                  </a:lnTo>
                  <a:lnTo>
                    <a:pt x="331" y="16"/>
                  </a:lnTo>
                  <a:lnTo>
                    <a:pt x="331" y="16"/>
                  </a:lnTo>
                  <a:lnTo>
                    <a:pt x="330" y="10"/>
                  </a:lnTo>
                  <a:lnTo>
                    <a:pt x="326" y="5"/>
                  </a:lnTo>
                  <a:lnTo>
                    <a:pt x="321" y="1"/>
                  </a:lnTo>
                  <a:lnTo>
                    <a:pt x="315" y="0"/>
                  </a:lnTo>
                  <a:lnTo>
                    <a:pt x="315" y="0"/>
                  </a:lnTo>
                  <a:close/>
                </a:path>
              </a:pathLst>
            </a:custGeom>
            <a:solidFill>
              <a:srgbClr val="8FC4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2" name="Freeform 257"/>
            <p:cNvSpPr>
              <a:spLocks/>
            </p:cNvSpPr>
            <p:nvPr/>
          </p:nvSpPr>
          <p:spPr bwMode="auto">
            <a:xfrm>
              <a:off x="542925" y="6083300"/>
              <a:ext cx="26988" cy="26988"/>
            </a:xfrm>
            <a:custGeom>
              <a:avLst/>
              <a:gdLst>
                <a:gd name="T0" fmla="*/ 17 w 17"/>
                <a:gd name="T1" fmla="*/ 8 h 17"/>
                <a:gd name="T2" fmla="*/ 17 w 17"/>
                <a:gd name="T3" fmla="*/ 8 h 17"/>
                <a:gd name="T4" fmla="*/ 16 w 17"/>
                <a:gd name="T5" fmla="*/ 12 h 17"/>
                <a:gd name="T6" fmla="*/ 15 w 17"/>
                <a:gd name="T7" fmla="*/ 14 h 17"/>
                <a:gd name="T8" fmla="*/ 13 w 17"/>
                <a:gd name="T9" fmla="*/ 17 h 17"/>
                <a:gd name="T10" fmla="*/ 9 w 17"/>
                <a:gd name="T11" fmla="*/ 17 h 17"/>
                <a:gd name="T12" fmla="*/ 9 w 17"/>
                <a:gd name="T13" fmla="*/ 17 h 17"/>
                <a:gd name="T14" fmla="*/ 5 w 17"/>
                <a:gd name="T15" fmla="*/ 17 h 17"/>
                <a:gd name="T16" fmla="*/ 3 w 17"/>
                <a:gd name="T17" fmla="*/ 14 h 17"/>
                <a:gd name="T18" fmla="*/ 0 w 17"/>
                <a:gd name="T19" fmla="*/ 12 h 17"/>
                <a:gd name="T20" fmla="*/ 0 w 17"/>
                <a:gd name="T21" fmla="*/ 8 h 17"/>
                <a:gd name="T22" fmla="*/ 0 w 17"/>
                <a:gd name="T23" fmla="*/ 8 h 17"/>
                <a:gd name="T24" fmla="*/ 0 w 17"/>
                <a:gd name="T25" fmla="*/ 4 h 17"/>
                <a:gd name="T26" fmla="*/ 3 w 17"/>
                <a:gd name="T27" fmla="*/ 2 h 17"/>
                <a:gd name="T28" fmla="*/ 5 w 17"/>
                <a:gd name="T29" fmla="*/ 1 h 17"/>
                <a:gd name="T30" fmla="*/ 9 w 17"/>
                <a:gd name="T31" fmla="*/ 0 h 17"/>
                <a:gd name="T32" fmla="*/ 9 w 17"/>
                <a:gd name="T33" fmla="*/ 0 h 17"/>
                <a:gd name="T34" fmla="*/ 13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3" y="17"/>
                  </a:lnTo>
                  <a:lnTo>
                    <a:pt x="9" y="17"/>
                  </a:lnTo>
                  <a:lnTo>
                    <a:pt x="9" y="17"/>
                  </a:lnTo>
                  <a:lnTo>
                    <a:pt x="5" y="17"/>
                  </a:lnTo>
                  <a:lnTo>
                    <a:pt x="3" y="14"/>
                  </a:lnTo>
                  <a:lnTo>
                    <a:pt x="0" y="12"/>
                  </a:lnTo>
                  <a:lnTo>
                    <a:pt x="0" y="8"/>
                  </a:lnTo>
                  <a:lnTo>
                    <a:pt x="0" y="8"/>
                  </a:lnTo>
                  <a:lnTo>
                    <a:pt x="0" y="4"/>
                  </a:lnTo>
                  <a:lnTo>
                    <a:pt x="3" y="2"/>
                  </a:lnTo>
                  <a:lnTo>
                    <a:pt x="5" y="1"/>
                  </a:lnTo>
                  <a:lnTo>
                    <a:pt x="9" y="0"/>
                  </a:lnTo>
                  <a:lnTo>
                    <a:pt x="9" y="0"/>
                  </a:lnTo>
                  <a:lnTo>
                    <a:pt x="13"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3" name="Freeform 258"/>
            <p:cNvSpPr>
              <a:spLocks/>
            </p:cNvSpPr>
            <p:nvPr/>
          </p:nvSpPr>
          <p:spPr bwMode="auto">
            <a:xfrm>
              <a:off x="582613" y="6083300"/>
              <a:ext cx="26988" cy="26988"/>
            </a:xfrm>
            <a:custGeom>
              <a:avLst/>
              <a:gdLst>
                <a:gd name="T0" fmla="*/ 17 w 17"/>
                <a:gd name="T1" fmla="*/ 8 h 17"/>
                <a:gd name="T2" fmla="*/ 17 w 17"/>
                <a:gd name="T3" fmla="*/ 8 h 17"/>
                <a:gd name="T4" fmla="*/ 16 w 17"/>
                <a:gd name="T5" fmla="*/ 12 h 17"/>
                <a:gd name="T6" fmla="*/ 15 w 17"/>
                <a:gd name="T7" fmla="*/ 14 h 17"/>
                <a:gd name="T8" fmla="*/ 11 w 17"/>
                <a:gd name="T9" fmla="*/ 17 h 17"/>
                <a:gd name="T10" fmla="*/ 9 w 17"/>
                <a:gd name="T11" fmla="*/ 17 h 17"/>
                <a:gd name="T12" fmla="*/ 9 w 17"/>
                <a:gd name="T13" fmla="*/ 17 h 17"/>
                <a:gd name="T14" fmla="*/ 5 w 17"/>
                <a:gd name="T15" fmla="*/ 17 h 17"/>
                <a:gd name="T16" fmla="*/ 2 w 17"/>
                <a:gd name="T17" fmla="*/ 14 h 17"/>
                <a:gd name="T18" fmla="*/ 0 w 17"/>
                <a:gd name="T19" fmla="*/ 12 h 17"/>
                <a:gd name="T20" fmla="*/ 0 w 17"/>
                <a:gd name="T21" fmla="*/ 8 h 17"/>
                <a:gd name="T22" fmla="*/ 0 w 17"/>
                <a:gd name="T23" fmla="*/ 8 h 17"/>
                <a:gd name="T24" fmla="*/ 0 w 17"/>
                <a:gd name="T25" fmla="*/ 4 h 17"/>
                <a:gd name="T26" fmla="*/ 2 w 17"/>
                <a:gd name="T27" fmla="*/ 2 h 17"/>
                <a:gd name="T28" fmla="*/ 5 w 17"/>
                <a:gd name="T29" fmla="*/ 1 h 17"/>
                <a:gd name="T30" fmla="*/ 9 w 17"/>
                <a:gd name="T31" fmla="*/ 0 h 17"/>
                <a:gd name="T32" fmla="*/ 9 w 17"/>
                <a:gd name="T33" fmla="*/ 0 h 17"/>
                <a:gd name="T34" fmla="*/ 11 w 17"/>
                <a:gd name="T35" fmla="*/ 1 h 17"/>
                <a:gd name="T36" fmla="*/ 15 w 17"/>
                <a:gd name="T37" fmla="*/ 2 h 17"/>
                <a:gd name="T38" fmla="*/ 16 w 17"/>
                <a:gd name="T39" fmla="*/ 4 h 17"/>
                <a:gd name="T40" fmla="*/ 17 w 17"/>
                <a:gd name="T41" fmla="*/ 8 h 17"/>
                <a:gd name="T42" fmla="*/ 17 w 17"/>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7" h="17">
                  <a:moveTo>
                    <a:pt x="17" y="8"/>
                  </a:moveTo>
                  <a:lnTo>
                    <a:pt x="17" y="8"/>
                  </a:lnTo>
                  <a:lnTo>
                    <a:pt x="16" y="12"/>
                  </a:lnTo>
                  <a:lnTo>
                    <a:pt x="15" y="14"/>
                  </a:lnTo>
                  <a:lnTo>
                    <a:pt x="11" y="17"/>
                  </a:lnTo>
                  <a:lnTo>
                    <a:pt x="9" y="17"/>
                  </a:lnTo>
                  <a:lnTo>
                    <a:pt x="9" y="17"/>
                  </a:lnTo>
                  <a:lnTo>
                    <a:pt x="5" y="17"/>
                  </a:lnTo>
                  <a:lnTo>
                    <a:pt x="2" y="14"/>
                  </a:lnTo>
                  <a:lnTo>
                    <a:pt x="0" y="12"/>
                  </a:lnTo>
                  <a:lnTo>
                    <a:pt x="0" y="8"/>
                  </a:lnTo>
                  <a:lnTo>
                    <a:pt x="0" y="8"/>
                  </a:lnTo>
                  <a:lnTo>
                    <a:pt x="0" y="4"/>
                  </a:lnTo>
                  <a:lnTo>
                    <a:pt x="2" y="2"/>
                  </a:lnTo>
                  <a:lnTo>
                    <a:pt x="5" y="1"/>
                  </a:lnTo>
                  <a:lnTo>
                    <a:pt x="9" y="0"/>
                  </a:lnTo>
                  <a:lnTo>
                    <a:pt x="9" y="0"/>
                  </a:lnTo>
                  <a:lnTo>
                    <a:pt x="11" y="1"/>
                  </a:lnTo>
                  <a:lnTo>
                    <a:pt x="15" y="2"/>
                  </a:lnTo>
                  <a:lnTo>
                    <a:pt x="16" y="4"/>
                  </a:lnTo>
                  <a:lnTo>
                    <a:pt x="17" y="8"/>
                  </a:lnTo>
                  <a:lnTo>
                    <a:pt x="17"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4" name="Freeform 259"/>
            <p:cNvSpPr>
              <a:spLocks/>
            </p:cNvSpPr>
            <p:nvPr/>
          </p:nvSpPr>
          <p:spPr bwMode="auto">
            <a:xfrm>
              <a:off x="619125" y="6083300"/>
              <a:ext cx="30163" cy="26988"/>
            </a:xfrm>
            <a:custGeom>
              <a:avLst/>
              <a:gdLst>
                <a:gd name="T0" fmla="*/ 19 w 19"/>
                <a:gd name="T1" fmla="*/ 8 h 17"/>
                <a:gd name="T2" fmla="*/ 19 w 19"/>
                <a:gd name="T3" fmla="*/ 8 h 17"/>
                <a:gd name="T4" fmla="*/ 18 w 19"/>
                <a:gd name="T5" fmla="*/ 12 h 17"/>
                <a:gd name="T6" fmla="*/ 16 w 19"/>
                <a:gd name="T7" fmla="*/ 14 h 17"/>
                <a:gd name="T8" fmla="*/ 13 w 19"/>
                <a:gd name="T9" fmla="*/ 17 h 17"/>
                <a:gd name="T10" fmla="*/ 10 w 19"/>
                <a:gd name="T11" fmla="*/ 17 h 17"/>
                <a:gd name="T12" fmla="*/ 10 w 19"/>
                <a:gd name="T13" fmla="*/ 17 h 17"/>
                <a:gd name="T14" fmla="*/ 6 w 19"/>
                <a:gd name="T15" fmla="*/ 17 h 17"/>
                <a:gd name="T16" fmla="*/ 4 w 19"/>
                <a:gd name="T17" fmla="*/ 14 h 17"/>
                <a:gd name="T18" fmla="*/ 2 w 19"/>
                <a:gd name="T19" fmla="*/ 12 h 17"/>
                <a:gd name="T20" fmla="*/ 0 w 19"/>
                <a:gd name="T21" fmla="*/ 8 h 17"/>
                <a:gd name="T22" fmla="*/ 0 w 19"/>
                <a:gd name="T23" fmla="*/ 8 h 17"/>
                <a:gd name="T24" fmla="*/ 2 w 19"/>
                <a:gd name="T25" fmla="*/ 4 h 17"/>
                <a:gd name="T26" fmla="*/ 4 w 19"/>
                <a:gd name="T27" fmla="*/ 2 h 17"/>
                <a:gd name="T28" fmla="*/ 6 w 19"/>
                <a:gd name="T29" fmla="*/ 1 h 17"/>
                <a:gd name="T30" fmla="*/ 10 w 19"/>
                <a:gd name="T31" fmla="*/ 0 h 17"/>
                <a:gd name="T32" fmla="*/ 10 w 19"/>
                <a:gd name="T33" fmla="*/ 0 h 17"/>
                <a:gd name="T34" fmla="*/ 13 w 19"/>
                <a:gd name="T35" fmla="*/ 1 h 17"/>
                <a:gd name="T36" fmla="*/ 16 w 19"/>
                <a:gd name="T37" fmla="*/ 2 h 17"/>
                <a:gd name="T38" fmla="*/ 18 w 19"/>
                <a:gd name="T39" fmla="*/ 4 h 17"/>
                <a:gd name="T40" fmla="*/ 19 w 19"/>
                <a:gd name="T41" fmla="*/ 8 h 17"/>
                <a:gd name="T42" fmla="*/ 19 w 19"/>
                <a:gd name="T43" fmla="*/ 8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9" h="17">
                  <a:moveTo>
                    <a:pt x="19" y="8"/>
                  </a:moveTo>
                  <a:lnTo>
                    <a:pt x="19" y="8"/>
                  </a:lnTo>
                  <a:lnTo>
                    <a:pt x="18" y="12"/>
                  </a:lnTo>
                  <a:lnTo>
                    <a:pt x="16" y="14"/>
                  </a:lnTo>
                  <a:lnTo>
                    <a:pt x="13" y="17"/>
                  </a:lnTo>
                  <a:lnTo>
                    <a:pt x="10" y="17"/>
                  </a:lnTo>
                  <a:lnTo>
                    <a:pt x="10" y="17"/>
                  </a:lnTo>
                  <a:lnTo>
                    <a:pt x="6" y="17"/>
                  </a:lnTo>
                  <a:lnTo>
                    <a:pt x="4" y="14"/>
                  </a:lnTo>
                  <a:lnTo>
                    <a:pt x="2" y="12"/>
                  </a:lnTo>
                  <a:lnTo>
                    <a:pt x="0" y="8"/>
                  </a:lnTo>
                  <a:lnTo>
                    <a:pt x="0" y="8"/>
                  </a:lnTo>
                  <a:lnTo>
                    <a:pt x="2" y="4"/>
                  </a:lnTo>
                  <a:lnTo>
                    <a:pt x="4" y="2"/>
                  </a:lnTo>
                  <a:lnTo>
                    <a:pt x="6" y="1"/>
                  </a:lnTo>
                  <a:lnTo>
                    <a:pt x="10" y="0"/>
                  </a:lnTo>
                  <a:lnTo>
                    <a:pt x="10" y="0"/>
                  </a:lnTo>
                  <a:lnTo>
                    <a:pt x="13" y="1"/>
                  </a:lnTo>
                  <a:lnTo>
                    <a:pt x="16" y="2"/>
                  </a:lnTo>
                  <a:lnTo>
                    <a:pt x="18" y="4"/>
                  </a:lnTo>
                  <a:lnTo>
                    <a:pt x="19" y="8"/>
                  </a:lnTo>
                  <a:lnTo>
                    <a:pt x="19" y="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5" name="Rectangle 260"/>
            <p:cNvSpPr>
              <a:spLocks noChangeArrowheads="1"/>
            </p:cNvSpPr>
            <p:nvPr/>
          </p:nvSpPr>
          <p:spPr bwMode="auto">
            <a:xfrm>
              <a:off x="685800" y="6084888"/>
              <a:ext cx="323850" cy="238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6" name="Rectangle 261"/>
            <p:cNvSpPr>
              <a:spLocks noChangeArrowheads="1"/>
            </p:cNvSpPr>
            <p:nvPr/>
          </p:nvSpPr>
          <p:spPr bwMode="auto">
            <a:xfrm>
              <a:off x="547688" y="6170613"/>
              <a:ext cx="114300"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7" name="Rectangle 262"/>
            <p:cNvSpPr>
              <a:spLocks noChangeArrowheads="1"/>
            </p:cNvSpPr>
            <p:nvPr/>
          </p:nvSpPr>
          <p:spPr bwMode="auto">
            <a:xfrm>
              <a:off x="547688" y="6388100"/>
              <a:ext cx="122238" cy="9525"/>
            </a:xfrm>
            <a:prstGeom prst="rect">
              <a:avLst/>
            </a:prstGeom>
            <a:solidFill>
              <a:srgbClr val="8FC4D7"/>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8" name="Rectangle 263"/>
            <p:cNvSpPr>
              <a:spLocks noChangeArrowheads="1"/>
            </p:cNvSpPr>
            <p:nvPr/>
          </p:nvSpPr>
          <p:spPr bwMode="auto">
            <a:xfrm>
              <a:off x="547688" y="6416675"/>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79" name="Rectangle 264"/>
            <p:cNvSpPr>
              <a:spLocks noChangeArrowheads="1"/>
            </p:cNvSpPr>
            <p:nvPr/>
          </p:nvSpPr>
          <p:spPr bwMode="auto">
            <a:xfrm>
              <a:off x="547688" y="6446838"/>
              <a:ext cx="455613" cy="11113"/>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0" name="Rectangle 265"/>
            <p:cNvSpPr>
              <a:spLocks noChangeArrowheads="1"/>
            </p:cNvSpPr>
            <p:nvPr/>
          </p:nvSpPr>
          <p:spPr bwMode="auto">
            <a:xfrm>
              <a:off x="933450" y="6170613"/>
              <a:ext cx="71438"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1" name="Rectangle 266"/>
            <p:cNvSpPr>
              <a:spLocks noChangeArrowheads="1"/>
            </p:cNvSpPr>
            <p:nvPr/>
          </p:nvSpPr>
          <p:spPr bwMode="auto">
            <a:xfrm>
              <a:off x="842963"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2" name="Rectangle 267"/>
            <p:cNvSpPr>
              <a:spLocks noChangeArrowheads="1"/>
            </p:cNvSpPr>
            <p:nvPr/>
          </p:nvSpPr>
          <p:spPr bwMode="auto">
            <a:xfrm>
              <a:off x="750888" y="6170613"/>
              <a:ext cx="73025" cy="9525"/>
            </a:xfrm>
            <a:prstGeom prst="rect">
              <a:avLst/>
            </a:prstGeom>
            <a:solidFill>
              <a:srgbClr val="A6DAE9"/>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3" name="Rectangle 268"/>
            <p:cNvSpPr>
              <a:spLocks noChangeArrowheads="1"/>
            </p:cNvSpPr>
            <p:nvPr/>
          </p:nvSpPr>
          <p:spPr bwMode="auto">
            <a:xfrm>
              <a:off x="547689" y="6182390"/>
              <a:ext cx="457199" cy="136525"/>
            </a:xfrm>
            <a:prstGeom prst="rect">
              <a:avLst/>
            </a:prstGeom>
            <a:solidFill>
              <a:schemeClr val="accent1">
                <a:lumMod val="20000"/>
                <a:lumOff val="8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4" name="Freeform 269"/>
            <p:cNvSpPr>
              <a:spLocks/>
            </p:cNvSpPr>
            <p:nvPr/>
          </p:nvSpPr>
          <p:spPr bwMode="auto">
            <a:xfrm>
              <a:off x="625475" y="6219825"/>
              <a:ext cx="379413" cy="136525"/>
            </a:xfrm>
            <a:custGeom>
              <a:avLst/>
              <a:gdLst>
                <a:gd name="T0" fmla="*/ 0 w 239"/>
                <a:gd name="T1" fmla="*/ 86 h 86"/>
                <a:gd name="T2" fmla="*/ 239 w 239"/>
                <a:gd name="T3" fmla="*/ 86 h 86"/>
                <a:gd name="T4" fmla="*/ 239 w 239"/>
                <a:gd name="T5" fmla="*/ 0 h 86"/>
                <a:gd name="T6" fmla="*/ 142 w 239"/>
                <a:gd name="T7" fmla="*/ 0 h 86"/>
                <a:gd name="T8" fmla="*/ 0 w 239"/>
                <a:gd name="T9" fmla="*/ 86 h 86"/>
              </a:gdLst>
              <a:ahLst/>
              <a:cxnLst>
                <a:cxn ang="0">
                  <a:pos x="T0" y="T1"/>
                </a:cxn>
                <a:cxn ang="0">
                  <a:pos x="T2" y="T3"/>
                </a:cxn>
                <a:cxn ang="0">
                  <a:pos x="T4" y="T5"/>
                </a:cxn>
                <a:cxn ang="0">
                  <a:pos x="T6" y="T7"/>
                </a:cxn>
                <a:cxn ang="0">
                  <a:pos x="T8" y="T9"/>
                </a:cxn>
              </a:cxnLst>
              <a:rect l="0" t="0" r="r" b="b"/>
              <a:pathLst>
                <a:path w="239" h="86">
                  <a:moveTo>
                    <a:pt x="0" y="86"/>
                  </a:moveTo>
                  <a:lnTo>
                    <a:pt x="239" y="86"/>
                  </a:lnTo>
                  <a:lnTo>
                    <a:pt x="239" y="0"/>
                  </a:lnTo>
                  <a:lnTo>
                    <a:pt x="142" y="0"/>
                  </a:lnTo>
                  <a:lnTo>
                    <a:pt x="0" y="86"/>
                  </a:lnTo>
                  <a:close/>
                </a:path>
              </a:pathLst>
            </a:custGeom>
            <a:solidFill>
              <a:srgbClr val="1695A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5" name="Freeform 270"/>
            <p:cNvSpPr>
              <a:spLocks noEditPoints="1"/>
            </p:cNvSpPr>
            <p:nvPr/>
          </p:nvSpPr>
          <p:spPr bwMode="auto">
            <a:xfrm>
              <a:off x="750888" y="6203950"/>
              <a:ext cx="395288" cy="393700"/>
            </a:xfrm>
            <a:custGeom>
              <a:avLst/>
              <a:gdLst>
                <a:gd name="T0" fmla="*/ 223 w 249"/>
                <a:gd name="T1" fmla="*/ 88 h 248"/>
                <a:gd name="T2" fmla="*/ 238 w 249"/>
                <a:gd name="T3" fmla="*/ 76 h 248"/>
                <a:gd name="T4" fmla="*/ 224 w 249"/>
                <a:gd name="T5" fmla="*/ 49 h 248"/>
                <a:gd name="T6" fmla="*/ 216 w 249"/>
                <a:gd name="T7" fmla="*/ 47 h 248"/>
                <a:gd name="T8" fmla="*/ 199 w 249"/>
                <a:gd name="T9" fmla="*/ 31 h 248"/>
                <a:gd name="T10" fmla="*/ 199 w 249"/>
                <a:gd name="T11" fmla="*/ 23 h 248"/>
                <a:gd name="T12" fmla="*/ 171 w 249"/>
                <a:gd name="T13" fmla="*/ 9 h 248"/>
                <a:gd name="T14" fmla="*/ 158 w 249"/>
                <a:gd name="T15" fmla="*/ 25 h 248"/>
                <a:gd name="T16" fmla="*/ 142 w 249"/>
                <a:gd name="T17" fmla="*/ 6 h 248"/>
                <a:gd name="T18" fmla="*/ 136 w 249"/>
                <a:gd name="T19" fmla="*/ 0 h 248"/>
                <a:gd name="T20" fmla="*/ 106 w 249"/>
                <a:gd name="T21" fmla="*/ 1 h 248"/>
                <a:gd name="T22" fmla="*/ 104 w 249"/>
                <a:gd name="T23" fmla="*/ 21 h 248"/>
                <a:gd name="T24" fmla="*/ 79 w 249"/>
                <a:gd name="T25" fmla="*/ 11 h 248"/>
                <a:gd name="T26" fmla="*/ 49 w 249"/>
                <a:gd name="T27" fmla="*/ 23 h 248"/>
                <a:gd name="T28" fmla="*/ 47 w 249"/>
                <a:gd name="T29" fmla="*/ 30 h 248"/>
                <a:gd name="T30" fmla="*/ 43 w 249"/>
                <a:gd name="T31" fmla="*/ 57 h 248"/>
                <a:gd name="T32" fmla="*/ 26 w 249"/>
                <a:gd name="T33" fmla="*/ 49 h 248"/>
                <a:gd name="T34" fmla="*/ 10 w 249"/>
                <a:gd name="T35" fmla="*/ 74 h 248"/>
                <a:gd name="T36" fmla="*/ 11 w 249"/>
                <a:gd name="T37" fmla="*/ 83 h 248"/>
                <a:gd name="T38" fmla="*/ 6 w 249"/>
                <a:gd name="T39" fmla="*/ 106 h 248"/>
                <a:gd name="T40" fmla="*/ 0 w 249"/>
                <a:gd name="T41" fmla="*/ 110 h 248"/>
                <a:gd name="T42" fmla="*/ 0 w 249"/>
                <a:gd name="T43" fmla="*/ 141 h 248"/>
                <a:gd name="T44" fmla="*/ 21 w 249"/>
                <a:gd name="T45" fmla="*/ 144 h 248"/>
                <a:gd name="T46" fmla="*/ 14 w 249"/>
                <a:gd name="T47" fmla="*/ 168 h 248"/>
                <a:gd name="T48" fmla="*/ 11 w 249"/>
                <a:gd name="T49" fmla="*/ 176 h 248"/>
                <a:gd name="T50" fmla="*/ 27 w 249"/>
                <a:gd name="T51" fmla="*/ 201 h 248"/>
                <a:gd name="T52" fmla="*/ 46 w 249"/>
                <a:gd name="T53" fmla="*/ 194 h 248"/>
                <a:gd name="T54" fmla="*/ 49 w 249"/>
                <a:gd name="T55" fmla="*/ 220 h 248"/>
                <a:gd name="T56" fmla="*/ 74 w 249"/>
                <a:gd name="T57" fmla="*/ 239 h 248"/>
                <a:gd name="T58" fmla="*/ 81 w 249"/>
                <a:gd name="T59" fmla="*/ 238 h 248"/>
                <a:gd name="T60" fmla="*/ 106 w 249"/>
                <a:gd name="T61" fmla="*/ 227 h 248"/>
                <a:gd name="T62" fmla="*/ 108 w 249"/>
                <a:gd name="T63" fmla="*/ 247 h 248"/>
                <a:gd name="T64" fmla="*/ 138 w 249"/>
                <a:gd name="T65" fmla="*/ 248 h 248"/>
                <a:gd name="T66" fmla="*/ 145 w 249"/>
                <a:gd name="T67" fmla="*/ 242 h 248"/>
                <a:gd name="T68" fmla="*/ 168 w 249"/>
                <a:gd name="T69" fmla="*/ 236 h 248"/>
                <a:gd name="T70" fmla="*/ 174 w 249"/>
                <a:gd name="T71" fmla="*/ 238 h 248"/>
                <a:gd name="T72" fmla="*/ 201 w 249"/>
                <a:gd name="T73" fmla="*/ 223 h 248"/>
                <a:gd name="T74" fmla="*/ 194 w 249"/>
                <a:gd name="T75" fmla="*/ 202 h 248"/>
                <a:gd name="T76" fmla="*/ 218 w 249"/>
                <a:gd name="T77" fmla="*/ 199 h 248"/>
                <a:gd name="T78" fmla="*/ 227 w 249"/>
                <a:gd name="T79" fmla="*/ 196 h 248"/>
                <a:gd name="T80" fmla="*/ 240 w 249"/>
                <a:gd name="T81" fmla="*/ 169 h 248"/>
                <a:gd name="T82" fmla="*/ 223 w 249"/>
                <a:gd name="T83" fmla="*/ 158 h 248"/>
                <a:gd name="T84" fmla="*/ 245 w 249"/>
                <a:gd name="T85" fmla="*/ 142 h 248"/>
                <a:gd name="T86" fmla="*/ 249 w 249"/>
                <a:gd name="T87" fmla="*/ 110 h 248"/>
                <a:gd name="T88" fmla="*/ 245 w 249"/>
                <a:gd name="T89" fmla="*/ 104 h 248"/>
                <a:gd name="T90" fmla="*/ 125 w 249"/>
                <a:gd name="T91" fmla="*/ 175 h 248"/>
                <a:gd name="T92" fmla="*/ 88 w 249"/>
                <a:gd name="T93" fmla="*/ 160 h 248"/>
                <a:gd name="T94" fmla="*/ 73 w 249"/>
                <a:gd name="T95" fmla="*/ 123 h 248"/>
                <a:gd name="T96" fmla="*/ 81 w 249"/>
                <a:gd name="T97" fmla="*/ 95 h 248"/>
                <a:gd name="T98" fmla="*/ 113 w 249"/>
                <a:gd name="T99" fmla="*/ 74 h 248"/>
                <a:gd name="T100" fmla="*/ 144 w 249"/>
                <a:gd name="T101" fmla="*/ 76 h 248"/>
                <a:gd name="T102" fmla="*/ 171 w 249"/>
                <a:gd name="T103" fmla="*/ 104 h 248"/>
                <a:gd name="T104" fmla="*/ 174 w 249"/>
                <a:gd name="T105" fmla="*/ 134 h 248"/>
                <a:gd name="T106" fmla="*/ 153 w 249"/>
                <a:gd name="T107" fmla="*/ 167 h 248"/>
                <a:gd name="T108" fmla="*/ 125 w 249"/>
                <a:gd name="T109" fmla="*/ 175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49" h="248">
                  <a:moveTo>
                    <a:pt x="243" y="104"/>
                  </a:moveTo>
                  <a:lnTo>
                    <a:pt x="227" y="104"/>
                  </a:lnTo>
                  <a:lnTo>
                    <a:pt x="227" y="104"/>
                  </a:lnTo>
                  <a:lnTo>
                    <a:pt x="223" y="88"/>
                  </a:lnTo>
                  <a:lnTo>
                    <a:pt x="236" y="80"/>
                  </a:lnTo>
                  <a:lnTo>
                    <a:pt x="236" y="80"/>
                  </a:lnTo>
                  <a:lnTo>
                    <a:pt x="237" y="79"/>
                  </a:lnTo>
                  <a:lnTo>
                    <a:pt x="238" y="76"/>
                  </a:lnTo>
                  <a:lnTo>
                    <a:pt x="238" y="74"/>
                  </a:lnTo>
                  <a:lnTo>
                    <a:pt x="238" y="72"/>
                  </a:lnTo>
                  <a:lnTo>
                    <a:pt x="224" y="49"/>
                  </a:lnTo>
                  <a:lnTo>
                    <a:pt x="224" y="49"/>
                  </a:lnTo>
                  <a:lnTo>
                    <a:pt x="223" y="47"/>
                  </a:lnTo>
                  <a:lnTo>
                    <a:pt x="221" y="47"/>
                  </a:lnTo>
                  <a:lnTo>
                    <a:pt x="218" y="46"/>
                  </a:lnTo>
                  <a:lnTo>
                    <a:pt x="216" y="47"/>
                  </a:lnTo>
                  <a:lnTo>
                    <a:pt x="203" y="54"/>
                  </a:lnTo>
                  <a:lnTo>
                    <a:pt x="203" y="54"/>
                  </a:lnTo>
                  <a:lnTo>
                    <a:pt x="191" y="43"/>
                  </a:lnTo>
                  <a:lnTo>
                    <a:pt x="199" y="31"/>
                  </a:lnTo>
                  <a:lnTo>
                    <a:pt x="199" y="31"/>
                  </a:lnTo>
                  <a:lnTo>
                    <a:pt x="200" y="28"/>
                  </a:lnTo>
                  <a:lnTo>
                    <a:pt x="200" y="26"/>
                  </a:lnTo>
                  <a:lnTo>
                    <a:pt x="199" y="23"/>
                  </a:lnTo>
                  <a:lnTo>
                    <a:pt x="196" y="22"/>
                  </a:lnTo>
                  <a:lnTo>
                    <a:pt x="174" y="9"/>
                  </a:lnTo>
                  <a:lnTo>
                    <a:pt x="174" y="9"/>
                  </a:lnTo>
                  <a:lnTo>
                    <a:pt x="171" y="9"/>
                  </a:lnTo>
                  <a:lnTo>
                    <a:pt x="169" y="9"/>
                  </a:lnTo>
                  <a:lnTo>
                    <a:pt x="168" y="10"/>
                  </a:lnTo>
                  <a:lnTo>
                    <a:pt x="165" y="11"/>
                  </a:lnTo>
                  <a:lnTo>
                    <a:pt x="158" y="25"/>
                  </a:lnTo>
                  <a:lnTo>
                    <a:pt x="158" y="25"/>
                  </a:lnTo>
                  <a:lnTo>
                    <a:pt x="142" y="21"/>
                  </a:lnTo>
                  <a:lnTo>
                    <a:pt x="142" y="6"/>
                  </a:lnTo>
                  <a:lnTo>
                    <a:pt x="142" y="6"/>
                  </a:lnTo>
                  <a:lnTo>
                    <a:pt x="142" y="4"/>
                  </a:lnTo>
                  <a:lnTo>
                    <a:pt x="141" y="1"/>
                  </a:lnTo>
                  <a:lnTo>
                    <a:pt x="138" y="0"/>
                  </a:lnTo>
                  <a:lnTo>
                    <a:pt x="136"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38" y="248"/>
                  </a:lnTo>
                  <a:lnTo>
                    <a:pt x="138" y="248"/>
                  </a:lnTo>
                  <a:lnTo>
                    <a:pt x="141" y="248"/>
                  </a:lnTo>
                  <a:lnTo>
                    <a:pt x="143" y="247"/>
                  </a:lnTo>
                  <a:lnTo>
                    <a:pt x="144" y="244"/>
                  </a:lnTo>
                  <a:lnTo>
                    <a:pt x="145" y="242"/>
                  </a:lnTo>
                  <a:lnTo>
                    <a:pt x="145" y="227"/>
                  </a:lnTo>
                  <a:lnTo>
                    <a:pt x="145" y="227"/>
                  </a:lnTo>
                  <a:lnTo>
                    <a:pt x="160" y="222"/>
                  </a:lnTo>
                  <a:lnTo>
                    <a:pt x="168" y="236"/>
                  </a:lnTo>
                  <a:lnTo>
                    <a:pt x="168" y="236"/>
                  </a:lnTo>
                  <a:lnTo>
                    <a:pt x="170" y="237"/>
                  </a:lnTo>
                  <a:lnTo>
                    <a:pt x="171" y="238"/>
                  </a:lnTo>
                  <a:lnTo>
                    <a:pt x="174" y="238"/>
                  </a:lnTo>
                  <a:lnTo>
                    <a:pt x="176" y="238"/>
                  </a:lnTo>
                  <a:lnTo>
                    <a:pt x="199" y="224"/>
                  </a:lnTo>
                  <a:lnTo>
                    <a:pt x="199" y="224"/>
                  </a:lnTo>
                  <a:lnTo>
                    <a:pt x="201" y="223"/>
                  </a:lnTo>
                  <a:lnTo>
                    <a:pt x="202" y="221"/>
                  </a:lnTo>
                  <a:lnTo>
                    <a:pt x="202" y="218"/>
                  </a:lnTo>
                  <a:lnTo>
                    <a:pt x="201" y="216"/>
                  </a:lnTo>
                  <a:lnTo>
                    <a:pt x="194" y="202"/>
                  </a:lnTo>
                  <a:lnTo>
                    <a:pt x="194" y="202"/>
                  </a:lnTo>
                  <a:lnTo>
                    <a:pt x="205" y="191"/>
                  </a:lnTo>
                  <a:lnTo>
                    <a:pt x="218" y="199"/>
                  </a:lnTo>
                  <a:lnTo>
                    <a:pt x="218" y="199"/>
                  </a:lnTo>
                  <a:lnTo>
                    <a:pt x="219" y="200"/>
                  </a:lnTo>
                  <a:lnTo>
                    <a:pt x="222" y="199"/>
                  </a:lnTo>
                  <a:lnTo>
                    <a:pt x="224" y="199"/>
                  </a:lnTo>
                  <a:lnTo>
                    <a:pt x="227" y="196"/>
                  </a:lnTo>
                  <a:lnTo>
                    <a:pt x="239" y="174"/>
                  </a:lnTo>
                  <a:lnTo>
                    <a:pt x="239" y="174"/>
                  </a:lnTo>
                  <a:lnTo>
                    <a:pt x="240" y="171"/>
                  </a:lnTo>
                  <a:lnTo>
                    <a:pt x="240" y="169"/>
                  </a:lnTo>
                  <a:lnTo>
                    <a:pt x="239" y="167"/>
                  </a:lnTo>
                  <a:lnTo>
                    <a:pt x="237" y="165"/>
                  </a:lnTo>
                  <a:lnTo>
                    <a:pt x="223" y="158"/>
                  </a:lnTo>
                  <a:lnTo>
                    <a:pt x="223" y="158"/>
                  </a:lnTo>
                  <a:lnTo>
                    <a:pt x="228" y="142"/>
                  </a:lnTo>
                  <a:lnTo>
                    <a:pt x="243" y="142"/>
                  </a:lnTo>
                  <a:lnTo>
                    <a:pt x="243" y="142"/>
                  </a:lnTo>
                  <a:lnTo>
                    <a:pt x="245" y="142"/>
                  </a:lnTo>
                  <a:lnTo>
                    <a:pt x="247" y="139"/>
                  </a:lnTo>
                  <a:lnTo>
                    <a:pt x="248" y="138"/>
                  </a:lnTo>
                  <a:lnTo>
                    <a:pt x="249" y="136"/>
                  </a:lnTo>
                  <a:lnTo>
                    <a:pt x="249" y="110"/>
                  </a:lnTo>
                  <a:lnTo>
                    <a:pt x="249" y="110"/>
                  </a:lnTo>
                  <a:lnTo>
                    <a:pt x="248" y="107"/>
                  </a:lnTo>
                  <a:lnTo>
                    <a:pt x="247" y="105"/>
                  </a:lnTo>
                  <a:lnTo>
                    <a:pt x="245" y="104"/>
                  </a:lnTo>
                  <a:lnTo>
                    <a:pt x="243" y="104"/>
                  </a:lnTo>
                  <a:lnTo>
                    <a:pt x="243" y="104"/>
                  </a:lnTo>
                  <a:close/>
                  <a:moveTo>
                    <a:pt x="125" y="175"/>
                  </a:moveTo>
                  <a:lnTo>
                    <a:pt x="125" y="175"/>
                  </a:lnTo>
                  <a:lnTo>
                    <a:pt x="113" y="174"/>
                  </a:lnTo>
                  <a:lnTo>
                    <a:pt x="105" y="171"/>
                  </a:lnTo>
                  <a:lnTo>
                    <a:pt x="96" y="167"/>
                  </a:lnTo>
                  <a:lnTo>
                    <a:pt x="88" y="160"/>
                  </a:lnTo>
                  <a:lnTo>
                    <a:pt x="81" y="153"/>
                  </a:lnTo>
                  <a:lnTo>
                    <a:pt x="78" y="144"/>
                  </a:lnTo>
                  <a:lnTo>
                    <a:pt x="74" y="134"/>
                  </a:lnTo>
                  <a:lnTo>
                    <a:pt x="73" y="123"/>
                  </a:lnTo>
                  <a:lnTo>
                    <a:pt x="73" y="123"/>
                  </a:lnTo>
                  <a:lnTo>
                    <a:pt x="74" y="113"/>
                  </a:lnTo>
                  <a:lnTo>
                    <a:pt x="78" y="104"/>
                  </a:lnTo>
                  <a:lnTo>
                    <a:pt x="81" y="95"/>
                  </a:lnTo>
                  <a:lnTo>
                    <a:pt x="88" y="88"/>
                  </a:lnTo>
                  <a:lnTo>
                    <a:pt x="96" y="81"/>
                  </a:lnTo>
                  <a:lnTo>
                    <a:pt x="105" y="76"/>
                  </a:lnTo>
                  <a:lnTo>
                    <a:pt x="113" y="74"/>
                  </a:lnTo>
                  <a:lnTo>
                    <a:pt x="125" y="73"/>
                  </a:lnTo>
                  <a:lnTo>
                    <a:pt x="125" y="73"/>
                  </a:lnTo>
                  <a:lnTo>
                    <a:pt x="134" y="74"/>
                  </a:lnTo>
                  <a:lnTo>
                    <a:pt x="144" y="76"/>
                  </a:lnTo>
                  <a:lnTo>
                    <a:pt x="153" y="81"/>
                  </a:lnTo>
                  <a:lnTo>
                    <a:pt x="160" y="88"/>
                  </a:lnTo>
                  <a:lnTo>
                    <a:pt x="166" y="95"/>
                  </a:lnTo>
                  <a:lnTo>
                    <a:pt x="171" y="104"/>
                  </a:lnTo>
                  <a:lnTo>
                    <a:pt x="174" y="113"/>
                  </a:lnTo>
                  <a:lnTo>
                    <a:pt x="175" y="123"/>
                  </a:lnTo>
                  <a:lnTo>
                    <a:pt x="175" y="123"/>
                  </a:lnTo>
                  <a:lnTo>
                    <a:pt x="174" y="134"/>
                  </a:lnTo>
                  <a:lnTo>
                    <a:pt x="171" y="144"/>
                  </a:lnTo>
                  <a:lnTo>
                    <a:pt x="166" y="153"/>
                  </a:lnTo>
                  <a:lnTo>
                    <a:pt x="160" y="160"/>
                  </a:lnTo>
                  <a:lnTo>
                    <a:pt x="153" y="167"/>
                  </a:lnTo>
                  <a:lnTo>
                    <a:pt x="144" y="171"/>
                  </a:lnTo>
                  <a:lnTo>
                    <a:pt x="134" y="174"/>
                  </a:lnTo>
                  <a:lnTo>
                    <a:pt x="125" y="175"/>
                  </a:lnTo>
                  <a:lnTo>
                    <a:pt x="125" y="175"/>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6" name="Freeform 271"/>
            <p:cNvSpPr>
              <a:spLocks/>
            </p:cNvSpPr>
            <p:nvPr/>
          </p:nvSpPr>
          <p:spPr bwMode="auto">
            <a:xfrm>
              <a:off x="750888" y="6203950"/>
              <a:ext cx="193675" cy="393700"/>
            </a:xfrm>
            <a:custGeom>
              <a:avLst/>
              <a:gdLst>
                <a:gd name="T0" fmla="*/ 122 w 122"/>
                <a:gd name="T1" fmla="*/ 190 h 248"/>
                <a:gd name="T2" fmla="*/ 97 w 122"/>
                <a:gd name="T3" fmla="*/ 185 h 248"/>
                <a:gd name="T4" fmla="*/ 76 w 122"/>
                <a:gd name="T5" fmla="*/ 170 h 248"/>
                <a:gd name="T6" fmla="*/ 63 w 122"/>
                <a:gd name="T7" fmla="*/ 149 h 248"/>
                <a:gd name="T8" fmla="*/ 58 w 122"/>
                <a:gd name="T9" fmla="*/ 123 h 248"/>
                <a:gd name="T10" fmla="*/ 59 w 122"/>
                <a:gd name="T11" fmla="*/ 111 h 248"/>
                <a:gd name="T12" fmla="*/ 69 w 122"/>
                <a:gd name="T13" fmla="*/ 88 h 248"/>
                <a:gd name="T14" fmla="*/ 86 w 122"/>
                <a:gd name="T15" fmla="*/ 69 h 248"/>
                <a:gd name="T16" fmla="*/ 108 w 122"/>
                <a:gd name="T17" fmla="*/ 59 h 248"/>
                <a:gd name="T18" fmla="*/ 122 w 122"/>
                <a:gd name="T19" fmla="*/ 0 h 248"/>
                <a:gd name="T20" fmla="*/ 110 w 122"/>
                <a:gd name="T21" fmla="*/ 0 h 248"/>
                <a:gd name="T22" fmla="*/ 106 w 122"/>
                <a:gd name="T23" fmla="*/ 1 h 248"/>
                <a:gd name="T24" fmla="*/ 104 w 122"/>
                <a:gd name="T25" fmla="*/ 6 h 248"/>
                <a:gd name="T26" fmla="*/ 104 w 122"/>
                <a:gd name="T27" fmla="*/ 21 h 248"/>
                <a:gd name="T28" fmla="*/ 80 w 122"/>
                <a:gd name="T29" fmla="*/ 12 h 248"/>
                <a:gd name="T30" fmla="*/ 79 w 122"/>
                <a:gd name="T31" fmla="*/ 11 h 248"/>
                <a:gd name="T32" fmla="*/ 74 w 122"/>
                <a:gd name="T33" fmla="*/ 10 h 248"/>
                <a:gd name="T34" fmla="*/ 49 w 122"/>
                <a:gd name="T35" fmla="*/ 23 h 248"/>
                <a:gd name="T36" fmla="*/ 48 w 122"/>
                <a:gd name="T37" fmla="*/ 25 h 248"/>
                <a:gd name="T38" fmla="*/ 47 w 122"/>
                <a:gd name="T39" fmla="*/ 30 h 248"/>
                <a:gd name="T40" fmla="*/ 55 w 122"/>
                <a:gd name="T41" fmla="*/ 46 h 248"/>
                <a:gd name="T42" fmla="*/ 43 w 122"/>
                <a:gd name="T43" fmla="*/ 57 h 248"/>
                <a:gd name="T44" fmla="*/ 31 w 122"/>
                <a:gd name="T45" fmla="*/ 49 h 248"/>
                <a:gd name="T46" fmla="*/ 26 w 122"/>
                <a:gd name="T47" fmla="*/ 49 h 248"/>
                <a:gd name="T48" fmla="*/ 22 w 122"/>
                <a:gd name="T49" fmla="*/ 52 h 248"/>
                <a:gd name="T50" fmla="*/ 10 w 122"/>
                <a:gd name="T51" fmla="*/ 74 h 248"/>
                <a:gd name="T52" fmla="*/ 9 w 122"/>
                <a:gd name="T53" fmla="*/ 79 h 248"/>
                <a:gd name="T54" fmla="*/ 11 w 122"/>
                <a:gd name="T55" fmla="*/ 83 h 248"/>
                <a:gd name="T56" fmla="*/ 25 w 122"/>
                <a:gd name="T57" fmla="*/ 90 h 248"/>
                <a:gd name="T58" fmla="*/ 6 w 122"/>
                <a:gd name="T59" fmla="*/ 106 h 248"/>
                <a:gd name="T60" fmla="*/ 4 w 122"/>
                <a:gd name="T61" fmla="*/ 106 h 248"/>
                <a:gd name="T62" fmla="*/ 0 w 122"/>
                <a:gd name="T63" fmla="*/ 110 h 248"/>
                <a:gd name="T64" fmla="*/ 0 w 122"/>
                <a:gd name="T65" fmla="*/ 138 h 248"/>
                <a:gd name="T66" fmla="*/ 0 w 122"/>
                <a:gd name="T67" fmla="*/ 141 h 248"/>
                <a:gd name="T68" fmla="*/ 4 w 122"/>
                <a:gd name="T69" fmla="*/ 144 h 248"/>
                <a:gd name="T70" fmla="*/ 21 w 122"/>
                <a:gd name="T71" fmla="*/ 144 h 248"/>
                <a:gd name="T72" fmla="*/ 26 w 122"/>
                <a:gd name="T73" fmla="*/ 160 h 248"/>
                <a:gd name="T74" fmla="*/ 14 w 122"/>
                <a:gd name="T75" fmla="*/ 168 h 248"/>
                <a:gd name="T76" fmla="*/ 10 w 122"/>
                <a:gd name="T77" fmla="*/ 171 h 248"/>
                <a:gd name="T78" fmla="*/ 11 w 122"/>
                <a:gd name="T79" fmla="*/ 176 h 248"/>
                <a:gd name="T80" fmla="*/ 23 w 122"/>
                <a:gd name="T81" fmla="*/ 199 h 248"/>
                <a:gd name="T82" fmla="*/ 27 w 122"/>
                <a:gd name="T83" fmla="*/ 201 h 248"/>
                <a:gd name="T84" fmla="*/ 32 w 122"/>
                <a:gd name="T85" fmla="*/ 201 h 248"/>
                <a:gd name="T86" fmla="*/ 46 w 122"/>
                <a:gd name="T87" fmla="*/ 194 h 248"/>
                <a:gd name="T88" fmla="*/ 49 w 122"/>
                <a:gd name="T89" fmla="*/ 217 h 248"/>
                <a:gd name="T90" fmla="*/ 49 w 122"/>
                <a:gd name="T91" fmla="*/ 220 h 248"/>
                <a:gd name="T92" fmla="*/ 51 w 122"/>
                <a:gd name="T93" fmla="*/ 224 h 248"/>
                <a:gd name="T94" fmla="*/ 74 w 122"/>
                <a:gd name="T95" fmla="*/ 239 h 248"/>
                <a:gd name="T96" fmla="*/ 76 w 122"/>
                <a:gd name="T97" fmla="*/ 239 h 248"/>
                <a:gd name="T98" fmla="*/ 81 w 122"/>
                <a:gd name="T99" fmla="*/ 238 h 248"/>
                <a:gd name="T100" fmla="*/ 91 w 122"/>
                <a:gd name="T101" fmla="*/ 223 h 248"/>
                <a:gd name="T102" fmla="*/ 106 w 122"/>
                <a:gd name="T103" fmla="*/ 227 h 248"/>
                <a:gd name="T104" fmla="*/ 106 w 122"/>
                <a:gd name="T105" fmla="*/ 242 h 248"/>
                <a:gd name="T106" fmla="*/ 108 w 122"/>
                <a:gd name="T107" fmla="*/ 247 h 248"/>
                <a:gd name="T108" fmla="*/ 113 w 122"/>
                <a:gd name="T109" fmla="*/ 248 h 248"/>
                <a:gd name="T110" fmla="*/ 122 w 122"/>
                <a:gd name="T111" fmla="*/ 190 h 2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22" h="248">
                  <a:moveTo>
                    <a:pt x="122" y="190"/>
                  </a:moveTo>
                  <a:lnTo>
                    <a:pt x="122" y="190"/>
                  </a:lnTo>
                  <a:lnTo>
                    <a:pt x="108" y="189"/>
                  </a:lnTo>
                  <a:lnTo>
                    <a:pt x="97" y="185"/>
                  </a:lnTo>
                  <a:lnTo>
                    <a:pt x="86" y="179"/>
                  </a:lnTo>
                  <a:lnTo>
                    <a:pt x="76" y="170"/>
                  </a:lnTo>
                  <a:lnTo>
                    <a:pt x="69" y="160"/>
                  </a:lnTo>
                  <a:lnTo>
                    <a:pt x="63" y="149"/>
                  </a:lnTo>
                  <a:lnTo>
                    <a:pt x="59" y="137"/>
                  </a:lnTo>
                  <a:lnTo>
                    <a:pt x="58" y="123"/>
                  </a:lnTo>
                  <a:lnTo>
                    <a:pt x="58" y="123"/>
                  </a:lnTo>
                  <a:lnTo>
                    <a:pt x="59" y="111"/>
                  </a:lnTo>
                  <a:lnTo>
                    <a:pt x="63" y="99"/>
                  </a:lnTo>
                  <a:lnTo>
                    <a:pt x="69" y="88"/>
                  </a:lnTo>
                  <a:lnTo>
                    <a:pt x="76" y="78"/>
                  </a:lnTo>
                  <a:lnTo>
                    <a:pt x="86" y="69"/>
                  </a:lnTo>
                  <a:lnTo>
                    <a:pt x="97" y="63"/>
                  </a:lnTo>
                  <a:lnTo>
                    <a:pt x="108" y="59"/>
                  </a:lnTo>
                  <a:lnTo>
                    <a:pt x="122" y="58"/>
                  </a:lnTo>
                  <a:lnTo>
                    <a:pt x="122" y="0"/>
                  </a:lnTo>
                  <a:lnTo>
                    <a:pt x="110" y="0"/>
                  </a:lnTo>
                  <a:lnTo>
                    <a:pt x="110" y="0"/>
                  </a:lnTo>
                  <a:lnTo>
                    <a:pt x="107" y="0"/>
                  </a:lnTo>
                  <a:lnTo>
                    <a:pt x="106" y="1"/>
                  </a:lnTo>
                  <a:lnTo>
                    <a:pt x="104" y="4"/>
                  </a:lnTo>
                  <a:lnTo>
                    <a:pt x="104" y="6"/>
                  </a:lnTo>
                  <a:lnTo>
                    <a:pt x="104" y="21"/>
                  </a:lnTo>
                  <a:lnTo>
                    <a:pt x="104" y="21"/>
                  </a:lnTo>
                  <a:lnTo>
                    <a:pt x="88" y="26"/>
                  </a:lnTo>
                  <a:lnTo>
                    <a:pt x="80" y="12"/>
                  </a:lnTo>
                  <a:lnTo>
                    <a:pt x="80" y="12"/>
                  </a:lnTo>
                  <a:lnTo>
                    <a:pt x="79" y="11"/>
                  </a:lnTo>
                  <a:lnTo>
                    <a:pt x="76" y="10"/>
                  </a:lnTo>
                  <a:lnTo>
                    <a:pt x="74" y="10"/>
                  </a:lnTo>
                  <a:lnTo>
                    <a:pt x="71" y="10"/>
                  </a:lnTo>
                  <a:lnTo>
                    <a:pt x="49" y="23"/>
                  </a:lnTo>
                  <a:lnTo>
                    <a:pt x="49" y="23"/>
                  </a:lnTo>
                  <a:lnTo>
                    <a:pt x="48" y="25"/>
                  </a:lnTo>
                  <a:lnTo>
                    <a:pt x="47" y="27"/>
                  </a:lnTo>
                  <a:lnTo>
                    <a:pt x="47" y="30"/>
                  </a:lnTo>
                  <a:lnTo>
                    <a:pt x="47" y="32"/>
                  </a:lnTo>
                  <a:lnTo>
                    <a:pt x="55" y="46"/>
                  </a:lnTo>
                  <a:lnTo>
                    <a:pt x="55" y="46"/>
                  </a:lnTo>
                  <a:lnTo>
                    <a:pt x="43" y="57"/>
                  </a:lnTo>
                  <a:lnTo>
                    <a:pt x="31" y="49"/>
                  </a:lnTo>
                  <a:lnTo>
                    <a:pt x="31" y="49"/>
                  </a:lnTo>
                  <a:lnTo>
                    <a:pt x="28" y="48"/>
                  </a:lnTo>
                  <a:lnTo>
                    <a:pt x="26" y="49"/>
                  </a:lnTo>
                  <a:lnTo>
                    <a:pt x="23" y="49"/>
                  </a:lnTo>
                  <a:lnTo>
                    <a:pt x="22" y="52"/>
                  </a:lnTo>
                  <a:lnTo>
                    <a:pt x="10" y="74"/>
                  </a:lnTo>
                  <a:lnTo>
                    <a:pt x="10" y="74"/>
                  </a:lnTo>
                  <a:lnTo>
                    <a:pt x="9" y="76"/>
                  </a:lnTo>
                  <a:lnTo>
                    <a:pt x="9" y="79"/>
                  </a:lnTo>
                  <a:lnTo>
                    <a:pt x="10" y="81"/>
                  </a:lnTo>
                  <a:lnTo>
                    <a:pt x="11" y="83"/>
                  </a:lnTo>
                  <a:lnTo>
                    <a:pt x="25" y="90"/>
                  </a:lnTo>
                  <a:lnTo>
                    <a:pt x="25" y="90"/>
                  </a:lnTo>
                  <a:lnTo>
                    <a:pt x="21" y="106"/>
                  </a:lnTo>
                  <a:lnTo>
                    <a:pt x="6" y="106"/>
                  </a:lnTo>
                  <a:lnTo>
                    <a:pt x="6" y="106"/>
                  </a:lnTo>
                  <a:lnTo>
                    <a:pt x="4" y="106"/>
                  </a:lnTo>
                  <a:lnTo>
                    <a:pt x="1" y="109"/>
                  </a:lnTo>
                  <a:lnTo>
                    <a:pt x="0" y="110"/>
                  </a:lnTo>
                  <a:lnTo>
                    <a:pt x="0" y="112"/>
                  </a:lnTo>
                  <a:lnTo>
                    <a:pt x="0" y="138"/>
                  </a:lnTo>
                  <a:lnTo>
                    <a:pt x="0" y="138"/>
                  </a:lnTo>
                  <a:lnTo>
                    <a:pt x="0" y="141"/>
                  </a:lnTo>
                  <a:lnTo>
                    <a:pt x="1" y="143"/>
                  </a:lnTo>
                  <a:lnTo>
                    <a:pt x="4" y="144"/>
                  </a:lnTo>
                  <a:lnTo>
                    <a:pt x="6" y="144"/>
                  </a:lnTo>
                  <a:lnTo>
                    <a:pt x="21" y="144"/>
                  </a:lnTo>
                  <a:lnTo>
                    <a:pt x="21" y="144"/>
                  </a:lnTo>
                  <a:lnTo>
                    <a:pt x="26" y="160"/>
                  </a:lnTo>
                  <a:lnTo>
                    <a:pt x="14" y="168"/>
                  </a:lnTo>
                  <a:lnTo>
                    <a:pt x="14" y="168"/>
                  </a:lnTo>
                  <a:lnTo>
                    <a:pt x="11" y="169"/>
                  </a:lnTo>
                  <a:lnTo>
                    <a:pt x="10" y="171"/>
                  </a:lnTo>
                  <a:lnTo>
                    <a:pt x="10" y="174"/>
                  </a:lnTo>
                  <a:lnTo>
                    <a:pt x="11" y="176"/>
                  </a:lnTo>
                  <a:lnTo>
                    <a:pt x="23" y="199"/>
                  </a:lnTo>
                  <a:lnTo>
                    <a:pt x="23" y="199"/>
                  </a:lnTo>
                  <a:lnTo>
                    <a:pt x="25" y="201"/>
                  </a:lnTo>
                  <a:lnTo>
                    <a:pt x="27" y="201"/>
                  </a:lnTo>
                  <a:lnTo>
                    <a:pt x="30" y="202"/>
                  </a:lnTo>
                  <a:lnTo>
                    <a:pt x="32" y="201"/>
                  </a:lnTo>
                  <a:lnTo>
                    <a:pt x="46" y="194"/>
                  </a:lnTo>
                  <a:lnTo>
                    <a:pt x="46" y="194"/>
                  </a:lnTo>
                  <a:lnTo>
                    <a:pt x="57" y="205"/>
                  </a:lnTo>
                  <a:lnTo>
                    <a:pt x="49" y="217"/>
                  </a:lnTo>
                  <a:lnTo>
                    <a:pt x="49" y="217"/>
                  </a:lnTo>
                  <a:lnTo>
                    <a:pt x="49" y="220"/>
                  </a:lnTo>
                  <a:lnTo>
                    <a:pt x="49" y="222"/>
                  </a:lnTo>
                  <a:lnTo>
                    <a:pt x="51" y="224"/>
                  </a:lnTo>
                  <a:lnTo>
                    <a:pt x="52" y="226"/>
                  </a:lnTo>
                  <a:lnTo>
                    <a:pt x="74" y="239"/>
                  </a:lnTo>
                  <a:lnTo>
                    <a:pt x="74" y="239"/>
                  </a:lnTo>
                  <a:lnTo>
                    <a:pt x="76" y="239"/>
                  </a:lnTo>
                  <a:lnTo>
                    <a:pt x="79" y="239"/>
                  </a:lnTo>
                  <a:lnTo>
                    <a:pt x="81" y="238"/>
                  </a:lnTo>
                  <a:lnTo>
                    <a:pt x="83" y="237"/>
                  </a:lnTo>
                  <a:lnTo>
                    <a:pt x="91" y="223"/>
                  </a:lnTo>
                  <a:lnTo>
                    <a:pt x="91" y="223"/>
                  </a:lnTo>
                  <a:lnTo>
                    <a:pt x="106" y="227"/>
                  </a:lnTo>
                  <a:lnTo>
                    <a:pt x="106" y="242"/>
                  </a:lnTo>
                  <a:lnTo>
                    <a:pt x="106" y="242"/>
                  </a:lnTo>
                  <a:lnTo>
                    <a:pt x="107" y="244"/>
                  </a:lnTo>
                  <a:lnTo>
                    <a:pt x="108" y="247"/>
                  </a:lnTo>
                  <a:lnTo>
                    <a:pt x="111" y="248"/>
                  </a:lnTo>
                  <a:lnTo>
                    <a:pt x="113" y="248"/>
                  </a:lnTo>
                  <a:lnTo>
                    <a:pt x="122" y="248"/>
                  </a:lnTo>
                  <a:lnTo>
                    <a:pt x="122" y="19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987" name="Freeform 273"/>
            <p:cNvSpPr>
              <a:spLocks/>
            </p:cNvSpPr>
            <p:nvPr/>
          </p:nvSpPr>
          <p:spPr bwMode="auto">
            <a:xfrm>
              <a:off x="944563" y="6272213"/>
              <a:ext cx="131763" cy="257175"/>
            </a:xfrm>
            <a:custGeom>
              <a:avLst/>
              <a:gdLst>
                <a:gd name="T0" fmla="*/ 3 w 83"/>
                <a:gd name="T1" fmla="*/ 0 h 162"/>
                <a:gd name="T2" fmla="*/ 0 w 83"/>
                <a:gd name="T3" fmla="*/ 15 h 162"/>
                <a:gd name="T4" fmla="*/ 3 w 83"/>
                <a:gd name="T5" fmla="*/ 15 h 162"/>
                <a:gd name="T6" fmla="*/ 16 w 83"/>
                <a:gd name="T7" fmla="*/ 16 h 162"/>
                <a:gd name="T8" fmla="*/ 40 w 83"/>
                <a:gd name="T9" fmla="*/ 26 h 162"/>
                <a:gd name="T10" fmla="*/ 57 w 83"/>
                <a:gd name="T11" fmla="*/ 43 h 162"/>
                <a:gd name="T12" fmla="*/ 68 w 83"/>
                <a:gd name="T13" fmla="*/ 68 h 162"/>
                <a:gd name="T14" fmla="*/ 69 w 83"/>
                <a:gd name="T15" fmla="*/ 80 h 162"/>
                <a:gd name="T16" fmla="*/ 63 w 83"/>
                <a:gd name="T17" fmla="*/ 106 h 162"/>
                <a:gd name="T18" fmla="*/ 49 w 83"/>
                <a:gd name="T19" fmla="*/ 128 h 162"/>
                <a:gd name="T20" fmla="*/ 28 w 83"/>
                <a:gd name="T21" fmla="*/ 142 h 162"/>
                <a:gd name="T22" fmla="*/ 3 w 83"/>
                <a:gd name="T23" fmla="*/ 147 h 162"/>
                <a:gd name="T24" fmla="*/ 0 w 83"/>
                <a:gd name="T25" fmla="*/ 147 h 162"/>
                <a:gd name="T26" fmla="*/ 0 w 83"/>
                <a:gd name="T27" fmla="*/ 162 h 162"/>
                <a:gd name="T28" fmla="*/ 3 w 83"/>
                <a:gd name="T29" fmla="*/ 162 h 162"/>
                <a:gd name="T30" fmla="*/ 19 w 83"/>
                <a:gd name="T31" fmla="*/ 161 h 162"/>
                <a:gd name="T32" fmla="*/ 33 w 83"/>
                <a:gd name="T33" fmla="*/ 156 h 162"/>
                <a:gd name="T34" fmla="*/ 47 w 83"/>
                <a:gd name="T35" fmla="*/ 148 h 162"/>
                <a:gd name="T36" fmla="*/ 59 w 83"/>
                <a:gd name="T37" fmla="*/ 138 h 162"/>
                <a:gd name="T38" fmla="*/ 69 w 83"/>
                <a:gd name="T39" fmla="*/ 126 h 162"/>
                <a:gd name="T40" fmla="*/ 77 w 83"/>
                <a:gd name="T41" fmla="*/ 112 h 162"/>
                <a:gd name="T42" fmla="*/ 81 w 83"/>
                <a:gd name="T43" fmla="*/ 98 h 162"/>
                <a:gd name="T44" fmla="*/ 83 w 83"/>
                <a:gd name="T45" fmla="*/ 82 h 162"/>
                <a:gd name="T46" fmla="*/ 83 w 83"/>
                <a:gd name="T47" fmla="*/ 73 h 162"/>
                <a:gd name="T48" fmla="*/ 79 w 83"/>
                <a:gd name="T49" fmla="*/ 57 h 162"/>
                <a:gd name="T50" fmla="*/ 73 w 83"/>
                <a:gd name="T51" fmla="*/ 42 h 162"/>
                <a:gd name="T52" fmla="*/ 64 w 83"/>
                <a:gd name="T53" fmla="*/ 30 h 162"/>
                <a:gd name="T54" fmla="*/ 54 w 83"/>
                <a:gd name="T55" fmla="*/ 19 h 162"/>
                <a:gd name="T56" fmla="*/ 41 w 83"/>
                <a:gd name="T57" fmla="*/ 10 h 162"/>
                <a:gd name="T58" fmla="*/ 26 w 83"/>
                <a:gd name="T59" fmla="*/ 4 h 162"/>
                <a:gd name="T60" fmla="*/ 10 w 83"/>
                <a:gd name="T61" fmla="*/ 0 h 162"/>
                <a:gd name="T62" fmla="*/ 3 w 83"/>
                <a:gd name="T63" fmla="*/ 0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3" h="162">
                  <a:moveTo>
                    <a:pt x="3" y="0"/>
                  </a:moveTo>
                  <a:lnTo>
                    <a:pt x="3" y="0"/>
                  </a:lnTo>
                  <a:lnTo>
                    <a:pt x="0" y="0"/>
                  </a:lnTo>
                  <a:lnTo>
                    <a:pt x="0" y="15"/>
                  </a:lnTo>
                  <a:lnTo>
                    <a:pt x="0" y="15"/>
                  </a:lnTo>
                  <a:lnTo>
                    <a:pt x="3" y="15"/>
                  </a:lnTo>
                  <a:lnTo>
                    <a:pt x="3" y="15"/>
                  </a:lnTo>
                  <a:lnTo>
                    <a:pt x="16" y="16"/>
                  </a:lnTo>
                  <a:lnTo>
                    <a:pt x="28" y="20"/>
                  </a:lnTo>
                  <a:lnTo>
                    <a:pt x="40" y="26"/>
                  </a:lnTo>
                  <a:lnTo>
                    <a:pt x="49" y="33"/>
                  </a:lnTo>
                  <a:lnTo>
                    <a:pt x="57" y="43"/>
                  </a:lnTo>
                  <a:lnTo>
                    <a:pt x="63" y="56"/>
                  </a:lnTo>
                  <a:lnTo>
                    <a:pt x="68" y="68"/>
                  </a:lnTo>
                  <a:lnTo>
                    <a:pt x="69" y="80"/>
                  </a:lnTo>
                  <a:lnTo>
                    <a:pt x="69" y="80"/>
                  </a:lnTo>
                  <a:lnTo>
                    <a:pt x="68" y="94"/>
                  </a:lnTo>
                  <a:lnTo>
                    <a:pt x="63" y="106"/>
                  </a:lnTo>
                  <a:lnTo>
                    <a:pt x="57" y="119"/>
                  </a:lnTo>
                  <a:lnTo>
                    <a:pt x="49" y="128"/>
                  </a:lnTo>
                  <a:lnTo>
                    <a:pt x="40" y="136"/>
                  </a:lnTo>
                  <a:lnTo>
                    <a:pt x="28" y="142"/>
                  </a:lnTo>
                  <a:lnTo>
                    <a:pt x="16" y="146"/>
                  </a:lnTo>
                  <a:lnTo>
                    <a:pt x="3" y="147"/>
                  </a:lnTo>
                  <a:lnTo>
                    <a:pt x="3" y="147"/>
                  </a:lnTo>
                  <a:lnTo>
                    <a:pt x="0" y="147"/>
                  </a:lnTo>
                  <a:lnTo>
                    <a:pt x="0" y="162"/>
                  </a:lnTo>
                  <a:lnTo>
                    <a:pt x="0" y="162"/>
                  </a:lnTo>
                  <a:lnTo>
                    <a:pt x="3" y="162"/>
                  </a:lnTo>
                  <a:lnTo>
                    <a:pt x="3" y="162"/>
                  </a:lnTo>
                  <a:lnTo>
                    <a:pt x="10" y="162"/>
                  </a:lnTo>
                  <a:lnTo>
                    <a:pt x="19" y="161"/>
                  </a:lnTo>
                  <a:lnTo>
                    <a:pt x="26" y="158"/>
                  </a:lnTo>
                  <a:lnTo>
                    <a:pt x="33" y="156"/>
                  </a:lnTo>
                  <a:lnTo>
                    <a:pt x="41" y="152"/>
                  </a:lnTo>
                  <a:lnTo>
                    <a:pt x="47" y="148"/>
                  </a:lnTo>
                  <a:lnTo>
                    <a:pt x="54" y="143"/>
                  </a:lnTo>
                  <a:lnTo>
                    <a:pt x="59" y="138"/>
                  </a:lnTo>
                  <a:lnTo>
                    <a:pt x="64" y="132"/>
                  </a:lnTo>
                  <a:lnTo>
                    <a:pt x="69" y="126"/>
                  </a:lnTo>
                  <a:lnTo>
                    <a:pt x="73" y="120"/>
                  </a:lnTo>
                  <a:lnTo>
                    <a:pt x="77" y="112"/>
                  </a:lnTo>
                  <a:lnTo>
                    <a:pt x="79" y="105"/>
                  </a:lnTo>
                  <a:lnTo>
                    <a:pt x="81" y="98"/>
                  </a:lnTo>
                  <a:lnTo>
                    <a:pt x="83" y="89"/>
                  </a:lnTo>
                  <a:lnTo>
                    <a:pt x="83" y="82"/>
                  </a:lnTo>
                  <a:lnTo>
                    <a:pt x="83" y="82"/>
                  </a:lnTo>
                  <a:lnTo>
                    <a:pt x="83" y="73"/>
                  </a:lnTo>
                  <a:lnTo>
                    <a:pt x="81" y="64"/>
                  </a:lnTo>
                  <a:lnTo>
                    <a:pt x="79" y="57"/>
                  </a:lnTo>
                  <a:lnTo>
                    <a:pt x="77" y="50"/>
                  </a:lnTo>
                  <a:lnTo>
                    <a:pt x="73" y="42"/>
                  </a:lnTo>
                  <a:lnTo>
                    <a:pt x="69" y="36"/>
                  </a:lnTo>
                  <a:lnTo>
                    <a:pt x="64" y="30"/>
                  </a:lnTo>
                  <a:lnTo>
                    <a:pt x="59" y="24"/>
                  </a:lnTo>
                  <a:lnTo>
                    <a:pt x="54" y="19"/>
                  </a:lnTo>
                  <a:lnTo>
                    <a:pt x="47" y="14"/>
                  </a:lnTo>
                  <a:lnTo>
                    <a:pt x="41" y="10"/>
                  </a:lnTo>
                  <a:lnTo>
                    <a:pt x="33" y="6"/>
                  </a:lnTo>
                  <a:lnTo>
                    <a:pt x="26" y="4"/>
                  </a:lnTo>
                  <a:lnTo>
                    <a:pt x="19" y="1"/>
                  </a:lnTo>
                  <a:lnTo>
                    <a:pt x="10" y="0"/>
                  </a:lnTo>
                  <a:lnTo>
                    <a:pt x="3" y="0"/>
                  </a:lnTo>
                  <a:lnTo>
                    <a:pt x="3" y="0"/>
                  </a:lnTo>
                  <a:close/>
                </a:path>
              </a:pathLst>
            </a:custGeom>
            <a:solidFill>
              <a:schemeClr val="bg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grpSp>
        <p:nvGrpSpPr>
          <p:cNvPr id="998"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3426096" y="2564336"/>
            <a:ext cx="329184" cy="200963"/>
            <a:chOff x="1934" y="1588"/>
            <a:chExt cx="1869" cy="1141"/>
          </a:xfrm>
          <a:solidFill>
            <a:schemeClr val="bg1"/>
          </a:solidFill>
        </p:grpSpPr>
        <p:sp>
          <p:nvSpPr>
            <p:cNvPr id="999"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0"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1"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2"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3"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4"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5"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6"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07"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grpSp>
        <p:nvGrpSpPr>
          <p:cNvPr id="1008" name="Group 10">
            <a:extLst>
              <a:ext uri="{FF2B5EF4-FFF2-40B4-BE49-F238E27FC236}">
                <a16:creationId xmlns:a16="http://schemas.microsoft.com/office/drawing/2014/main" xmlns="" id="{AFA61032-1389-440A-AEBF-CE1EF206C899}"/>
              </a:ext>
            </a:extLst>
          </p:cNvPr>
          <p:cNvGrpSpPr>
            <a:grpSpLocks noChangeAspect="1"/>
          </p:cNvGrpSpPr>
          <p:nvPr/>
        </p:nvGrpSpPr>
        <p:grpSpPr bwMode="auto">
          <a:xfrm>
            <a:off x="8930328" y="2549255"/>
            <a:ext cx="329184" cy="200963"/>
            <a:chOff x="1934" y="1588"/>
            <a:chExt cx="1869" cy="1141"/>
          </a:xfrm>
          <a:solidFill>
            <a:schemeClr val="bg1"/>
          </a:solidFill>
        </p:grpSpPr>
        <p:sp>
          <p:nvSpPr>
            <p:cNvPr id="1009" name="Freeform 11">
              <a:extLst>
                <a:ext uri="{FF2B5EF4-FFF2-40B4-BE49-F238E27FC236}">
                  <a16:creationId xmlns:a16="http://schemas.microsoft.com/office/drawing/2014/main" xmlns="" id="{04A9016F-D977-44CE-AD4D-BC3A3813E869}"/>
                </a:ext>
              </a:extLst>
            </p:cNvPr>
            <p:cNvSpPr>
              <a:spLocks/>
            </p:cNvSpPr>
            <p:nvPr/>
          </p:nvSpPr>
          <p:spPr bwMode="auto">
            <a:xfrm>
              <a:off x="1934" y="1631"/>
              <a:ext cx="349" cy="682"/>
            </a:xfrm>
            <a:custGeom>
              <a:avLst/>
              <a:gdLst/>
              <a:ahLst/>
              <a:cxnLst>
                <a:cxn ang="0">
                  <a:pos x="10" y="243"/>
                </a:cxn>
                <a:cxn ang="0">
                  <a:pos x="75" y="30"/>
                </a:cxn>
                <a:cxn ang="0">
                  <a:pos x="112" y="13"/>
                </a:cxn>
                <a:cxn ang="0">
                  <a:pos x="148" y="32"/>
                </a:cxn>
                <a:cxn ang="0">
                  <a:pos x="79" y="289"/>
                </a:cxn>
                <a:cxn ang="0">
                  <a:pos x="28" y="279"/>
                </a:cxn>
                <a:cxn ang="0">
                  <a:pos x="10" y="243"/>
                </a:cxn>
              </a:cxnLst>
              <a:rect l="0" t="0" r="r" b="b"/>
              <a:pathLst>
                <a:path w="148" h="289">
                  <a:moveTo>
                    <a:pt x="10" y="243"/>
                  </a:moveTo>
                  <a:cubicBezTo>
                    <a:pt x="75" y="30"/>
                    <a:pt x="75" y="30"/>
                    <a:pt x="75" y="30"/>
                  </a:cubicBezTo>
                  <a:cubicBezTo>
                    <a:pt x="75" y="30"/>
                    <a:pt x="87" y="0"/>
                    <a:pt x="112" y="13"/>
                  </a:cubicBezTo>
                  <a:cubicBezTo>
                    <a:pt x="137" y="25"/>
                    <a:pt x="148" y="32"/>
                    <a:pt x="148" y="32"/>
                  </a:cubicBezTo>
                  <a:cubicBezTo>
                    <a:pt x="148" y="32"/>
                    <a:pt x="76" y="144"/>
                    <a:pt x="79" y="289"/>
                  </a:cubicBezTo>
                  <a:cubicBezTo>
                    <a:pt x="28" y="279"/>
                    <a:pt x="28" y="279"/>
                    <a:pt x="28" y="279"/>
                  </a:cubicBezTo>
                  <a:cubicBezTo>
                    <a:pt x="28" y="279"/>
                    <a:pt x="0" y="275"/>
                    <a:pt x="10" y="24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0" name="Freeform 12">
              <a:extLst>
                <a:ext uri="{FF2B5EF4-FFF2-40B4-BE49-F238E27FC236}">
                  <a16:creationId xmlns:a16="http://schemas.microsoft.com/office/drawing/2014/main" xmlns="" id="{BF41BDB9-C64D-462E-8B50-97310902BBF2}"/>
                </a:ext>
              </a:extLst>
            </p:cNvPr>
            <p:cNvSpPr>
              <a:spLocks/>
            </p:cNvSpPr>
            <p:nvPr/>
          </p:nvSpPr>
          <p:spPr bwMode="auto">
            <a:xfrm>
              <a:off x="3519" y="1685"/>
              <a:ext cx="284" cy="633"/>
            </a:xfrm>
            <a:custGeom>
              <a:avLst/>
              <a:gdLst/>
              <a:ahLst/>
              <a:cxnLst>
                <a:cxn ang="0">
                  <a:pos x="0" y="28"/>
                </a:cxn>
                <a:cxn ang="0">
                  <a:pos x="66" y="10"/>
                </a:cxn>
                <a:cxn ang="0">
                  <a:pos x="96" y="43"/>
                </a:cxn>
                <a:cxn ang="0">
                  <a:pos x="120" y="244"/>
                </a:cxn>
                <a:cxn ang="0">
                  <a:pos x="99" y="268"/>
                </a:cxn>
                <a:cxn ang="0">
                  <a:pos x="60" y="268"/>
                </a:cxn>
                <a:cxn ang="0">
                  <a:pos x="0" y="28"/>
                </a:cxn>
              </a:cxnLst>
              <a:rect l="0" t="0" r="r" b="b"/>
              <a:pathLst>
                <a:path w="120" h="268">
                  <a:moveTo>
                    <a:pt x="0" y="28"/>
                  </a:moveTo>
                  <a:cubicBezTo>
                    <a:pt x="66" y="10"/>
                    <a:pt x="66" y="10"/>
                    <a:pt x="66" y="10"/>
                  </a:cubicBezTo>
                  <a:cubicBezTo>
                    <a:pt x="66" y="10"/>
                    <a:pt x="96" y="0"/>
                    <a:pt x="96" y="43"/>
                  </a:cubicBezTo>
                  <a:cubicBezTo>
                    <a:pt x="100" y="87"/>
                    <a:pt x="120" y="244"/>
                    <a:pt x="120" y="244"/>
                  </a:cubicBezTo>
                  <a:cubicBezTo>
                    <a:pt x="120" y="244"/>
                    <a:pt x="114" y="268"/>
                    <a:pt x="99" y="268"/>
                  </a:cubicBezTo>
                  <a:cubicBezTo>
                    <a:pt x="84" y="268"/>
                    <a:pt x="60" y="268"/>
                    <a:pt x="60" y="268"/>
                  </a:cubicBezTo>
                  <a:cubicBezTo>
                    <a:pt x="60" y="268"/>
                    <a:pt x="88" y="123"/>
                    <a:pt x="0" y="2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1" name="Freeform 13">
              <a:extLst>
                <a:ext uri="{FF2B5EF4-FFF2-40B4-BE49-F238E27FC236}">
                  <a16:creationId xmlns:a16="http://schemas.microsoft.com/office/drawing/2014/main" xmlns="" id="{DA163D8A-4A55-4DAB-8F96-4DB617D4E75C}"/>
                </a:ext>
              </a:extLst>
            </p:cNvPr>
            <p:cNvSpPr>
              <a:spLocks/>
            </p:cNvSpPr>
            <p:nvPr/>
          </p:nvSpPr>
          <p:spPr bwMode="auto">
            <a:xfrm>
              <a:off x="2227" y="2290"/>
              <a:ext cx="595" cy="439"/>
            </a:xfrm>
            <a:custGeom>
              <a:avLst/>
              <a:gdLst/>
              <a:ahLst/>
              <a:cxnLst>
                <a:cxn ang="0">
                  <a:pos x="222" y="57"/>
                </a:cxn>
                <a:cxn ang="0">
                  <a:pos x="200" y="63"/>
                </a:cxn>
                <a:cxn ang="0">
                  <a:pos x="202" y="53"/>
                </a:cxn>
                <a:cxn ang="0">
                  <a:pos x="175" y="13"/>
                </a:cxn>
                <a:cxn ang="0">
                  <a:pos x="133" y="39"/>
                </a:cxn>
                <a:cxn ang="0">
                  <a:pos x="132" y="41"/>
                </a:cxn>
                <a:cxn ang="0">
                  <a:pos x="132" y="41"/>
                </a:cxn>
                <a:cxn ang="0">
                  <a:pos x="103" y="2"/>
                </a:cxn>
                <a:cxn ang="0">
                  <a:pos x="66" y="28"/>
                </a:cxn>
                <a:cxn ang="0">
                  <a:pos x="31" y="1"/>
                </a:cxn>
                <a:cxn ang="0">
                  <a:pos x="2" y="37"/>
                </a:cxn>
                <a:cxn ang="0">
                  <a:pos x="7" y="80"/>
                </a:cxn>
                <a:cxn ang="0">
                  <a:pos x="39" y="108"/>
                </a:cxn>
                <a:cxn ang="0">
                  <a:pos x="42" y="108"/>
                </a:cxn>
                <a:cxn ang="0">
                  <a:pos x="59" y="101"/>
                </a:cxn>
                <a:cxn ang="0">
                  <a:pos x="87" y="130"/>
                </a:cxn>
                <a:cxn ang="0">
                  <a:pos x="91" y="131"/>
                </a:cxn>
                <a:cxn ang="0">
                  <a:pos x="114" y="120"/>
                </a:cxn>
                <a:cxn ang="0">
                  <a:pos x="142" y="155"/>
                </a:cxn>
                <a:cxn ang="0">
                  <a:pos x="150" y="155"/>
                </a:cxn>
                <a:cxn ang="0">
                  <a:pos x="180" y="140"/>
                </a:cxn>
                <a:cxn ang="0">
                  <a:pos x="179" y="150"/>
                </a:cxn>
                <a:cxn ang="0">
                  <a:pos x="207" y="186"/>
                </a:cxn>
                <a:cxn ang="0">
                  <a:pos x="211" y="186"/>
                </a:cxn>
                <a:cxn ang="0">
                  <a:pos x="242" y="158"/>
                </a:cxn>
                <a:cxn ang="0">
                  <a:pos x="250" y="93"/>
                </a:cxn>
                <a:cxn ang="0">
                  <a:pos x="222" y="57"/>
                </a:cxn>
              </a:cxnLst>
              <a:rect l="0" t="0" r="r" b="b"/>
              <a:pathLst>
                <a:path w="252" h="186">
                  <a:moveTo>
                    <a:pt x="222" y="57"/>
                  </a:moveTo>
                  <a:cubicBezTo>
                    <a:pt x="214" y="56"/>
                    <a:pt x="206" y="58"/>
                    <a:pt x="200" y="63"/>
                  </a:cubicBezTo>
                  <a:cubicBezTo>
                    <a:pt x="202" y="53"/>
                    <a:pt x="202" y="53"/>
                    <a:pt x="202" y="53"/>
                  </a:cubicBezTo>
                  <a:cubicBezTo>
                    <a:pt x="207" y="35"/>
                    <a:pt x="194" y="17"/>
                    <a:pt x="175" y="13"/>
                  </a:cubicBezTo>
                  <a:cubicBezTo>
                    <a:pt x="156" y="9"/>
                    <a:pt x="137" y="20"/>
                    <a:pt x="133" y="39"/>
                  </a:cubicBezTo>
                  <a:cubicBezTo>
                    <a:pt x="132" y="41"/>
                    <a:pt x="132" y="41"/>
                    <a:pt x="132" y="41"/>
                  </a:cubicBezTo>
                  <a:cubicBezTo>
                    <a:pt x="132" y="41"/>
                    <a:pt x="132" y="41"/>
                    <a:pt x="132" y="41"/>
                  </a:cubicBezTo>
                  <a:cubicBezTo>
                    <a:pt x="134" y="23"/>
                    <a:pt x="120" y="4"/>
                    <a:pt x="103" y="2"/>
                  </a:cubicBezTo>
                  <a:cubicBezTo>
                    <a:pt x="86" y="0"/>
                    <a:pt x="70" y="12"/>
                    <a:pt x="66" y="28"/>
                  </a:cubicBezTo>
                  <a:cubicBezTo>
                    <a:pt x="63" y="12"/>
                    <a:pt x="48" y="0"/>
                    <a:pt x="31" y="1"/>
                  </a:cubicBezTo>
                  <a:cubicBezTo>
                    <a:pt x="13" y="3"/>
                    <a:pt x="0" y="19"/>
                    <a:pt x="2" y="37"/>
                  </a:cubicBezTo>
                  <a:cubicBezTo>
                    <a:pt x="7" y="80"/>
                    <a:pt x="7" y="80"/>
                    <a:pt x="7" y="80"/>
                  </a:cubicBezTo>
                  <a:cubicBezTo>
                    <a:pt x="9" y="96"/>
                    <a:pt x="23" y="108"/>
                    <a:pt x="39" y="108"/>
                  </a:cubicBezTo>
                  <a:cubicBezTo>
                    <a:pt x="40" y="108"/>
                    <a:pt x="41" y="108"/>
                    <a:pt x="42" y="108"/>
                  </a:cubicBezTo>
                  <a:cubicBezTo>
                    <a:pt x="49" y="108"/>
                    <a:pt x="54" y="105"/>
                    <a:pt x="59" y="101"/>
                  </a:cubicBezTo>
                  <a:cubicBezTo>
                    <a:pt x="60" y="116"/>
                    <a:pt x="71" y="129"/>
                    <a:pt x="87" y="130"/>
                  </a:cubicBezTo>
                  <a:cubicBezTo>
                    <a:pt x="88" y="131"/>
                    <a:pt x="89" y="131"/>
                    <a:pt x="91" y="131"/>
                  </a:cubicBezTo>
                  <a:cubicBezTo>
                    <a:pt x="100" y="131"/>
                    <a:pt x="108" y="127"/>
                    <a:pt x="114" y="120"/>
                  </a:cubicBezTo>
                  <a:cubicBezTo>
                    <a:pt x="114" y="136"/>
                    <a:pt x="125" y="151"/>
                    <a:pt x="142" y="155"/>
                  </a:cubicBezTo>
                  <a:cubicBezTo>
                    <a:pt x="145" y="155"/>
                    <a:pt x="147" y="155"/>
                    <a:pt x="150" y="155"/>
                  </a:cubicBezTo>
                  <a:cubicBezTo>
                    <a:pt x="162" y="155"/>
                    <a:pt x="174" y="149"/>
                    <a:pt x="180" y="140"/>
                  </a:cubicBezTo>
                  <a:cubicBezTo>
                    <a:pt x="179" y="150"/>
                    <a:pt x="179" y="150"/>
                    <a:pt x="179" y="150"/>
                  </a:cubicBezTo>
                  <a:cubicBezTo>
                    <a:pt x="177" y="168"/>
                    <a:pt x="189" y="184"/>
                    <a:pt x="207" y="186"/>
                  </a:cubicBezTo>
                  <a:cubicBezTo>
                    <a:pt x="208" y="186"/>
                    <a:pt x="209" y="186"/>
                    <a:pt x="211" y="186"/>
                  </a:cubicBezTo>
                  <a:cubicBezTo>
                    <a:pt x="226" y="186"/>
                    <a:pt x="240" y="174"/>
                    <a:pt x="242" y="158"/>
                  </a:cubicBezTo>
                  <a:cubicBezTo>
                    <a:pt x="250" y="93"/>
                    <a:pt x="250" y="93"/>
                    <a:pt x="250" y="93"/>
                  </a:cubicBezTo>
                  <a:cubicBezTo>
                    <a:pt x="252" y="75"/>
                    <a:pt x="240" y="59"/>
                    <a:pt x="222" y="5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2" name="Freeform 14">
              <a:extLst>
                <a:ext uri="{FF2B5EF4-FFF2-40B4-BE49-F238E27FC236}">
                  <a16:creationId xmlns:a16="http://schemas.microsoft.com/office/drawing/2014/main" xmlns="" id="{85824556-5560-43CA-A034-C0FF16EE9E87}"/>
                </a:ext>
              </a:extLst>
            </p:cNvPr>
            <p:cNvSpPr>
              <a:spLocks/>
            </p:cNvSpPr>
            <p:nvPr/>
          </p:nvSpPr>
          <p:spPr bwMode="auto">
            <a:xfrm>
              <a:off x="2373" y="1588"/>
              <a:ext cx="1267" cy="725"/>
            </a:xfrm>
            <a:custGeom>
              <a:avLst/>
              <a:gdLst/>
              <a:ahLst/>
              <a:cxnLst>
                <a:cxn ang="0">
                  <a:pos x="466" y="90"/>
                </a:cxn>
                <a:cxn ang="0">
                  <a:pos x="374" y="95"/>
                </a:cxn>
                <a:cxn ang="0">
                  <a:pos x="193" y="6"/>
                </a:cxn>
                <a:cxn ang="0">
                  <a:pos x="153" y="7"/>
                </a:cxn>
                <a:cxn ang="0">
                  <a:pos x="20" y="80"/>
                </a:cxn>
                <a:cxn ang="0">
                  <a:pos x="15" y="138"/>
                </a:cxn>
                <a:cxn ang="0">
                  <a:pos x="72" y="152"/>
                </a:cxn>
                <a:cxn ang="0">
                  <a:pos x="172" y="93"/>
                </a:cxn>
                <a:cxn ang="0">
                  <a:pos x="241" y="127"/>
                </a:cxn>
                <a:cxn ang="0">
                  <a:pos x="484" y="307"/>
                </a:cxn>
                <a:cxn ang="0">
                  <a:pos x="524" y="298"/>
                </a:cxn>
                <a:cxn ang="0">
                  <a:pos x="466" y="90"/>
                </a:cxn>
              </a:cxnLst>
              <a:rect l="0" t="0" r="r" b="b"/>
              <a:pathLst>
                <a:path w="536" h="307">
                  <a:moveTo>
                    <a:pt x="466" y="90"/>
                  </a:moveTo>
                  <a:cubicBezTo>
                    <a:pt x="374" y="95"/>
                    <a:pt x="374" y="95"/>
                    <a:pt x="374" y="95"/>
                  </a:cubicBezTo>
                  <a:cubicBezTo>
                    <a:pt x="193" y="6"/>
                    <a:pt x="193" y="6"/>
                    <a:pt x="193" y="6"/>
                  </a:cubicBezTo>
                  <a:cubicBezTo>
                    <a:pt x="180" y="0"/>
                    <a:pt x="165" y="0"/>
                    <a:pt x="153" y="7"/>
                  </a:cubicBezTo>
                  <a:cubicBezTo>
                    <a:pt x="20" y="80"/>
                    <a:pt x="20" y="80"/>
                    <a:pt x="20" y="80"/>
                  </a:cubicBezTo>
                  <a:cubicBezTo>
                    <a:pt x="0" y="92"/>
                    <a:pt x="3" y="118"/>
                    <a:pt x="15" y="138"/>
                  </a:cubicBezTo>
                  <a:cubicBezTo>
                    <a:pt x="26" y="158"/>
                    <a:pt x="52" y="164"/>
                    <a:pt x="72" y="152"/>
                  </a:cubicBezTo>
                  <a:cubicBezTo>
                    <a:pt x="172" y="93"/>
                    <a:pt x="172" y="93"/>
                    <a:pt x="172" y="93"/>
                  </a:cubicBezTo>
                  <a:cubicBezTo>
                    <a:pt x="241" y="127"/>
                    <a:pt x="241" y="127"/>
                    <a:pt x="241" y="127"/>
                  </a:cubicBezTo>
                  <a:cubicBezTo>
                    <a:pt x="484" y="307"/>
                    <a:pt x="484" y="307"/>
                    <a:pt x="484" y="307"/>
                  </a:cubicBezTo>
                  <a:cubicBezTo>
                    <a:pt x="524" y="298"/>
                    <a:pt x="524" y="298"/>
                    <a:pt x="524" y="298"/>
                  </a:cubicBezTo>
                  <a:cubicBezTo>
                    <a:pt x="536" y="159"/>
                    <a:pt x="466" y="90"/>
                    <a:pt x="466" y="9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3" name="Freeform 15">
              <a:extLst>
                <a:ext uri="{FF2B5EF4-FFF2-40B4-BE49-F238E27FC236}">
                  <a16:creationId xmlns:a16="http://schemas.microsoft.com/office/drawing/2014/main" xmlns="" id="{75B9CF6D-A6C8-4E87-9839-250C2F254525}"/>
                </a:ext>
              </a:extLst>
            </p:cNvPr>
            <p:cNvSpPr>
              <a:spLocks/>
            </p:cNvSpPr>
            <p:nvPr/>
          </p:nvSpPr>
          <p:spPr bwMode="auto">
            <a:xfrm>
              <a:off x="3006" y="2368"/>
              <a:ext cx="1" cy="1"/>
            </a:xfrm>
            <a:custGeom>
              <a:avLst/>
              <a:gdLst/>
              <a:ahLst/>
              <a:cxnLst>
                <a:cxn ang="0">
                  <a:pos x="0" y="0"/>
                </a:cxn>
                <a:cxn ang="0">
                  <a:pos x="0" y="0"/>
                </a:cxn>
                <a:cxn ang="0">
                  <a:pos x="0" y="0"/>
                </a:cxn>
              </a:cxnLst>
              <a:rect l="0" t="0" r="r" b="b"/>
              <a:pathLst>
                <a:path>
                  <a:moveTo>
                    <a:pt x="0" y="0"/>
                  </a:moveTo>
                  <a:cubicBezTo>
                    <a:pt x="0" y="0"/>
                    <a:pt x="0" y="0"/>
                    <a:pt x="0" y="0"/>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4" name="Freeform 16">
              <a:extLst>
                <a:ext uri="{FF2B5EF4-FFF2-40B4-BE49-F238E27FC236}">
                  <a16:creationId xmlns:a16="http://schemas.microsoft.com/office/drawing/2014/main" xmlns="" id="{70B59F1C-B2BC-41C0-A8B3-0AF008BB92BD}"/>
                </a:ext>
              </a:extLst>
            </p:cNvPr>
            <p:cNvSpPr>
              <a:spLocks/>
            </p:cNvSpPr>
            <p:nvPr/>
          </p:nvSpPr>
          <p:spPr bwMode="auto">
            <a:xfrm>
              <a:off x="3122" y="2292"/>
              <a:ext cx="1" cy="3"/>
            </a:xfrm>
            <a:custGeom>
              <a:avLst/>
              <a:gdLst/>
              <a:ahLst/>
              <a:cxnLst>
                <a:cxn ang="0">
                  <a:pos x="0" y="0"/>
                </a:cxn>
                <a:cxn ang="0">
                  <a:pos x="0" y="1"/>
                </a:cxn>
                <a:cxn ang="0">
                  <a:pos x="0" y="0"/>
                </a:cxn>
              </a:cxnLst>
              <a:rect l="0" t="0" r="r" b="b"/>
              <a:pathLst>
                <a:path h="1">
                  <a:moveTo>
                    <a:pt x="0" y="0"/>
                  </a:moveTo>
                  <a:cubicBezTo>
                    <a:pt x="0" y="1"/>
                    <a:pt x="0" y="1"/>
                    <a:pt x="0" y="1"/>
                  </a:cubicBezTo>
                  <a:cubicBezTo>
                    <a:pt x="0" y="0"/>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5" name="Freeform 17">
              <a:extLst>
                <a:ext uri="{FF2B5EF4-FFF2-40B4-BE49-F238E27FC236}">
                  <a16:creationId xmlns:a16="http://schemas.microsoft.com/office/drawing/2014/main" xmlns="" id="{CFB0AB67-EFE3-4F53-9B38-99C571B74C4C}"/>
                </a:ext>
              </a:extLst>
            </p:cNvPr>
            <p:cNvSpPr>
              <a:spLocks/>
            </p:cNvSpPr>
            <p:nvPr/>
          </p:nvSpPr>
          <p:spPr bwMode="auto">
            <a:xfrm>
              <a:off x="2936" y="2550"/>
              <a:ext cx="30" cy="23"/>
            </a:xfrm>
            <a:custGeom>
              <a:avLst/>
              <a:gdLst/>
              <a:ahLst/>
              <a:cxnLst>
                <a:cxn ang="0">
                  <a:pos x="0" y="1"/>
                </a:cxn>
                <a:cxn ang="0">
                  <a:pos x="13" y="10"/>
                </a:cxn>
                <a:cxn ang="0">
                  <a:pos x="0" y="0"/>
                </a:cxn>
                <a:cxn ang="0">
                  <a:pos x="0" y="1"/>
                </a:cxn>
              </a:cxnLst>
              <a:rect l="0" t="0" r="r" b="b"/>
              <a:pathLst>
                <a:path w="13" h="10">
                  <a:moveTo>
                    <a:pt x="0" y="1"/>
                  </a:moveTo>
                  <a:cubicBezTo>
                    <a:pt x="13" y="10"/>
                    <a:pt x="13" y="10"/>
                    <a:pt x="13" y="10"/>
                  </a:cubicBezTo>
                  <a:cubicBezTo>
                    <a:pt x="0" y="0"/>
                    <a:pt x="0" y="0"/>
                    <a:pt x="0" y="0"/>
                  </a:cubicBezTo>
                  <a:cubicBezTo>
                    <a:pt x="0" y="0"/>
                    <a:pt x="0" y="1"/>
                    <a:pt x="0" y="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6" name="Freeform 18">
              <a:extLst>
                <a:ext uri="{FF2B5EF4-FFF2-40B4-BE49-F238E27FC236}">
                  <a16:creationId xmlns:a16="http://schemas.microsoft.com/office/drawing/2014/main" xmlns="" id="{2BBF5431-8875-40A3-BABD-EF7E6F0AE22D}"/>
                </a:ext>
              </a:extLst>
            </p:cNvPr>
            <p:cNvSpPr>
              <a:spLocks/>
            </p:cNvSpPr>
            <p:nvPr/>
          </p:nvSpPr>
          <p:spPr bwMode="auto">
            <a:xfrm>
              <a:off x="3151" y="2271"/>
              <a:ext cx="139" cy="99"/>
            </a:xfrm>
            <a:custGeom>
              <a:avLst/>
              <a:gdLst/>
              <a:ahLst/>
              <a:cxnLst>
                <a:cxn ang="0">
                  <a:pos x="59" y="42"/>
                </a:cxn>
                <a:cxn ang="0">
                  <a:pos x="0" y="0"/>
                </a:cxn>
                <a:cxn ang="0">
                  <a:pos x="0" y="0"/>
                </a:cxn>
                <a:cxn ang="0">
                  <a:pos x="0" y="0"/>
                </a:cxn>
                <a:cxn ang="0">
                  <a:pos x="59" y="42"/>
                </a:cxn>
              </a:cxnLst>
              <a:rect l="0" t="0" r="r" b="b"/>
              <a:pathLst>
                <a:path w="59" h="42">
                  <a:moveTo>
                    <a:pt x="59" y="42"/>
                  </a:moveTo>
                  <a:cubicBezTo>
                    <a:pt x="0" y="0"/>
                    <a:pt x="0" y="0"/>
                    <a:pt x="0" y="0"/>
                  </a:cubicBezTo>
                  <a:cubicBezTo>
                    <a:pt x="0" y="0"/>
                    <a:pt x="0" y="0"/>
                    <a:pt x="0" y="0"/>
                  </a:cubicBezTo>
                  <a:cubicBezTo>
                    <a:pt x="0" y="0"/>
                    <a:pt x="0" y="0"/>
                    <a:pt x="0" y="0"/>
                  </a:cubicBezTo>
                  <a:lnTo>
                    <a:pt x="59" y="4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sp>
          <p:nvSpPr>
            <p:cNvPr id="1017" name="Freeform 19">
              <a:extLst>
                <a:ext uri="{FF2B5EF4-FFF2-40B4-BE49-F238E27FC236}">
                  <a16:creationId xmlns:a16="http://schemas.microsoft.com/office/drawing/2014/main" xmlns="" id="{A18E8D99-A7CE-40EC-A91D-8EF7F3A344DA}"/>
                </a:ext>
              </a:extLst>
            </p:cNvPr>
            <p:cNvSpPr>
              <a:spLocks/>
            </p:cNvSpPr>
            <p:nvPr/>
          </p:nvSpPr>
          <p:spPr bwMode="auto">
            <a:xfrm>
              <a:off x="2165" y="1735"/>
              <a:ext cx="1359" cy="987"/>
            </a:xfrm>
            <a:custGeom>
              <a:avLst/>
              <a:gdLst/>
              <a:ahLst/>
              <a:cxnLst>
                <a:cxn ang="0">
                  <a:pos x="451" y="186"/>
                </a:cxn>
                <a:cxn ang="0">
                  <a:pos x="265" y="60"/>
                </a:cxn>
                <a:cxn ang="0">
                  <a:pos x="188" y="100"/>
                </a:cxn>
                <a:cxn ang="0">
                  <a:pos x="96" y="3"/>
                </a:cxn>
                <a:cxn ang="0">
                  <a:pos x="94" y="0"/>
                </a:cxn>
                <a:cxn ang="0">
                  <a:pos x="3" y="244"/>
                </a:cxn>
                <a:cxn ang="0">
                  <a:pos x="13" y="239"/>
                </a:cxn>
                <a:cxn ang="0">
                  <a:pos x="54" y="213"/>
                </a:cxn>
                <a:cxn ang="0">
                  <a:pos x="93" y="229"/>
                </a:cxn>
                <a:cxn ang="0">
                  <a:pos x="165" y="237"/>
                </a:cxn>
                <a:cxn ang="0">
                  <a:pos x="206" y="224"/>
                </a:cxn>
                <a:cxn ang="0">
                  <a:pos x="252" y="268"/>
                </a:cxn>
                <a:cxn ang="0">
                  <a:pos x="300" y="329"/>
                </a:cxn>
                <a:cxn ang="0">
                  <a:pos x="300" y="334"/>
                </a:cxn>
                <a:cxn ang="0">
                  <a:pos x="340" y="413"/>
                </a:cxn>
                <a:cxn ang="0">
                  <a:pos x="373" y="407"/>
                </a:cxn>
                <a:cxn ang="0">
                  <a:pos x="339" y="355"/>
                </a:cxn>
                <a:cxn ang="0">
                  <a:pos x="326" y="345"/>
                </a:cxn>
                <a:cxn ang="0">
                  <a:pos x="324" y="334"/>
                </a:cxn>
                <a:cxn ang="0">
                  <a:pos x="338" y="334"/>
                </a:cxn>
                <a:cxn ang="0">
                  <a:pos x="408" y="383"/>
                </a:cxn>
                <a:cxn ang="0">
                  <a:pos x="441" y="376"/>
                </a:cxn>
                <a:cxn ang="0">
                  <a:pos x="426" y="336"/>
                </a:cxn>
                <a:cxn ang="0">
                  <a:pos x="349" y="271"/>
                </a:cxn>
                <a:cxn ang="0">
                  <a:pos x="356" y="268"/>
                </a:cxn>
                <a:cxn ang="0">
                  <a:pos x="361" y="269"/>
                </a:cxn>
                <a:cxn ang="0">
                  <a:pos x="477" y="353"/>
                </a:cxn>
                <a:cxn ang="0">
                  <a:pos x="515" y="347"/>
                </a:cxn>
                <a:cxn ang="0">
                  <a:pos x="483" y="294"/>
                </a:cxn>
                <a:cxn ang="0">
                  <a:pos x="405" y="237"/>
                </a:cxn>
                <a:cxn ang="0">
                  <a:pos x="405" y="236"/>
                </a:cxn>
                <a:cxn ang="0">
                  <a:pos x="417" y="227"/>
                </a:cxn>
                <a:cxn ang="0">
                  <a:pos x="476" y="269"/>
                </a:cxn>
                <a:cxn ang="0">
                  <a:pos x="544" y="312"/>
                </a:cxn>
                <a:cxn ang="0">
                  <a:pos x="560" y="261"/>
                </a:cxn>
              </a:cxnLst>
              <a:rect l="0" t="0" r="r" b="b"/>
              <a:pathLst>
                <a:path w="575" h="418">
                  <a:moveTo>
                    <a:pt x="560" y="261"/>
                  </a:moveTo>
                  <a:cubicBezTo>
                    <a:pt x="451" y="186"/>
                    <a:pt x="451" y="186"/>
                    <a:pt x="451" y="186"/>
                  </a:cubicBezTo>
                  <a:cubicBezTo>
                    <a:pt x="320" y="88"/>
                    <a:pt x="320" y="88"/>
                    <a:pt x="320" y="88"/>
                  </a:cubicBezTo>
                  <a:cubicBezTo>
                    <a:pt x="265" y="60"/>
                    <a:pt x="265" y="60"/>
                    <a:pt x="265" y="60"/>
                  </a:cubicBezTo>
                  <a:cubicBezTo>
                    <a:pt x="262" y="58"/>
                    <a:pt x="262" y="58"/>
                    <a:pt x="262" y="58"/>
                  </a:cubicBezTo>
                  <a:cubicBezTo>
                    <a:pt x="188" y="100"/>
                    <a:pt x="188" y="100"/>
                    <a:pt x="188" y="100"/>
                  </a:cubicBezTo>
                  <a:cubicBezTo>
                    <a:pt x="152" y="122"/>
                    <a:pt x="116" y="126"/>
                    <a:pt x="91" y="99"/>
                  </a:cubicBezTo>
                  <a:cubicBezTo>
                    <a:pt x="66" y="72"/>
                    <a:pt x="68" y="29"/>
                    <a:pt x="96" y="3"/>
                  </a:cubicBezTo>
                  <a:cubicBezTo>
                    <a:pt x="99" y="0"/>
                    <a:pt x="99" y="0"/>
                    <a:pt x="99" y="0"/>
                  </a:cubicBezTo>
                  <a:cubicBezTo>
                    <a:pt x="94" y="0"/>
                    <a:pt x="94" y="0"/>
                    <a:pt x="94" y="0"/>
                  </a:cubicBezTo>
                  <a:cubicBezTo>
                    <a:pt x="63" y="0"/>
                    <a:pt x="63" y="0"/>
                    <a:pt x="63" y="0"/>
                  </a:cubicBezTo>
                  <a:cubicBezTo>
                    <a:pt x="0" y="107"/>
                    <a:pt x="3" y="244"/>
                    <a:pt x="3" y="244"/>
                  </a:cubicBezTo>
                  <a:cubicBezTo>
                    <a:pt x="3" y="244"/>
                    <a:pt x="3" y="244"/>
                    <a:pt x="9" y="245"/>
                  </a:cubicBezTo>
                  <a:cubicBezTo>
                    <a:pt x="9" y="242"/>
                    <a:pt x="10" y="241"/>
                    <a:pt x="13" y="239"/>
                  </a:cubicBezTo>
                  <a:cubicBezTo>
                    <a:pt x="14" y="237"/>
                    <a:pt x="15" y="235"/>
                    <a:pt x="16" y="233"/>
                  </a:cubicBezTo>
                  <a:cubicBezTo>
                    <a:pt x="26" y="222"/>
                    <a:pt x="39" y="214"/>
                    <a:pt x="54" y="213"/>
                  </a:cubicBezTo>
                  <a:cubicBezTo>
                    <a:pt x="56" y="212"/>
                    <a:pt x="58" y="212"/>
                    <a:pt x="60" y="212"/>
                  </a:cubicBezTo>
                  <a:cubicBezTo>
                    <a:pt x="72" y="212"/>
                    <a:pt x="84" y="223"/>
                    <a:pt x="93" y="229"/>
                  </a:cubicBezTo>
                  <a:cubicBezTo>
                    <a:pt x="104" y="222"/>
                    <a:pt x="118" y="218"/>
                    <a:pt x="131" y="219"/>
                  </a:cubicBezTo>
                  <a:cubicBezTo>
                    <a:pt x="144" y="221"/>
                    <a:pt x="156" y="227"/>
                    <a:pt x="165" y="237"/>
                  </a:cubicBezTo>
                  <a:cubicBezTo>
                    <a:pt x="173" y="232"/>
                    <a:pt x="183" y="223"/>
                    <a:pt x="193" y="223"/>
                  </a:cubicBezTo>
                  <a:cubicBezTo>
                    <a:pt x="198" y="223"/>
                    <a:pt x="202" y="223"/>
                    <a:pt x="206" y="224"/>
                  </a:cubicBezTo>
                  <a:cubicBezTo>
                    <a:pt x="222" y="228"/>
                    <a:pt x="236" y="237"/>
                    <a:pt x="244" y="250"/>
                  </a:cubicBezTo>
                  <a:cubicBezTo>
                    <a:pt x="248" y="256"/>
                    <a:pt x="250" y="262"/>
                    <a:pt x="252" y="268"/>
                  </a:cubicBezTo>
                  <a:cubicBezTo>
                    <a:pt x="273" y="271"/>
                    <a:pt x="291" y="286"/>
                    <a:pt x="297" y="306"/>
                  </a:cubicBezTo>
                  <a:cubicBezTo>
                    <a:pt x="299" y="311"/>
                    <a:pt x="300" y="318"/>
                    <a:pt x="300" y="329"/>
                  </a:cubicBezTo>
                  <a:cubicBezTo>
                    <a:pt x="300" y="329"/>
                    <a:pt x="300" y="329"/>
                    <a:pt x="300" y="329"/>
                  </a:cubicBezTo>
                  <a:cubicBezTo>
                    <a:pt x="300" y="330"/>
                    <a:pt x="300" y="332"/>
                    <a:pt x="300" y="334"/>
                  </a:cubicBezTo>
                  <a:cubicBezTo>
                    <a:pt x="295" y="382"/>
                    <a:pt x="295" y="382"/>
                    <a:pt x="295" y="382"/>
                  </a:cubicBezTo>
                  <a:cubicBezTo>
                    <a:pt x="340" y="413"/>
                    <a:pt x="340" y="413"/>
                    <a:pt x="340" y="413"/>
                  </a:cubicBezTo>
                  <a:cubicBezTo>
                    <a:pt x="344" y="416"/>
                    <a:pt x="349" y="418"/>
                    <a:pt x="353" y="418"/>
                  </a:cubicBezTo>
                  <a:cubicBezTo>
                    <a:pt x="361" y="418"/>
                    <a:pt x="368" y="414"/>
                    <a:pt x="373" y="407"/>
                  </a:cubicBezTo>
                  <a:cubicBezTo>
                    <a:pt x="380" y="398"/>
                    <a:pt x="379" y="386"/>
                    <a:pt x="372" y="378"/>
                  </a:cubicBezTo>
                  <a:cubicBezTo>
                    <a:pt x="339" y="355"/>
                    <a:pt x="339" y="355"/>
                    <a:pt x="339" y="355"/>
                  </a:cubicBezTo>
                  <a:cubicBezTo>
                    <a:pt x="326" y="346"/>
                    <a:pt x="326" y="346"/>
                    <a:pt x="326" y="346"/>
                  </a:cubicBezTo>
                  <a:cubicBezTo>
                    <a:pt x="326" y="346"/>
                    <a:pt x="326" y="345"/>
                    <a:pt x="326" y="345"/>
                  </a:cubicBezTo>
                  <a:cubicBezTo>
                    <a:pt x="326" y="345"/>
                    <a:pt x="326" y="345"/>
                    <a:pt x="326" y="345"/>
                  </a:cubicBezTo>
                  <a:cubicBezTo>
                    <a:pt x="322" y="342"/>
                    <a:pt x="321" y="337"/>
                    <a:pt x="324" y="334"/>
                  </a:cubicBezTo>
                  <a:cubicBezTo>
                    <a:pt x="326" y="330"/>
                    <a:pt x="331" y="329"/>
                    <a:pt x="335" y="332"/>
                  </a:cubicBezTo>
                  <a:cubicBezTo>
                    <a:pt x="338" y="334"/>
                    <a:pt x="338" y="334"/>
                    <a:pt x="338" y="334"/>
                  </a:cubicBezTo>
                  <a:cubicBezTo>
                    <a:pt x="338" y="334"/>
                    <a:pt x="338" y="334"/>
                    <a:pt x="338" y="334"/>
                  </a:cubicBezTo>
                  <a:cubicBezTo>
                    <a:pt x="408" y="383"/>
                    <a:pt x="408" y="383"/>
                    <a:pt x="408" y="383"/>
                  </a:cubicBezTo>
                  <a:cubicBezTo>
                    <a:pt x="412" y="385"/>
                    <a:pt x="417" y="387"/>
                    <a:pt x="421" y="387"/>
                  </a:cubicBezTo>
                  <a:cubicBezTo>
                    <a:pt x="429" y="387"/>
                    <a:pt x="436" y="383"/>
                    <a:pt x="441" y="376"/>
                  </a:cubicBezTo>
                  <a:cubicBezTo>
                    <a:pt x="449" y="366"/>
                    <a:pt x="446" y="351"/>
                    <a:pt x="435" y="343"/>
                  </a:cubicBezTo>
                  <a:cubicBezTo>
                    <a:pt x="426" y="336"/>
                    <a:pt x="426" y="336"/>
                    <a:pt x="426" y="336"/>
                  </a:cubicBezTo>
                  <a:cubicBezTo>
                    <a:pt x="351" y="282"/>
                    <a:pt x="351" y="282"/>
                    <a:pt x="351" y="282"/>
                  </a:cubicBezTo>
                  <a:cubicBezTo>
                    <a:pt x="348" y="280"/>
                    <a:pt x="347" y="275"/>
                    <a:pt x="349" y="271"/>
                  </a:cubicBezTo>
                  <a:cubicBezTo>
                    <a:pt x="351" y="269"/>
                    <a:pt x="353" y="268"/>
                    <a:pt x="356" y="268"/>
                  </a:cubicBezTo>
                  <a:cubicBezTo>
                    <a:pt x="356" y="268"/>
                    <a:pt x="356" y="268"/>
                    <a:pt x="356" y="268"/>
                  </a:cubicBezTo>
                  <a:cubicBezTo>
                    <a:pt x="356" y="268"/>
                    <a:pt x="356" y="268"/>
                    <a:pt x="356" y="268"/>
                  </a:cubicBezTo>
                  <a:cubicBezTo>
                    <a:pt x="358" y="268"/>
                    <a:pt x="359" y="268"/>
                    <a:pt x="361" y="269"/>
                  </a:cubicBezTo>
                  <a:cubicBezTo>
                    <a:pt x="455" y="337"/>
                    <a:pt x="455" y="337"/>
                    <a:pt x="455" y="337"/>
                  </a:cubicBezTo>
                  <a:cubicBezTo>
                    <a:pt x="477" y="353"/>
                    <a:pt x="477" y="353"/>
                    <a:pt x="477" y="353"/>
                  </a:cubicBezTo>
                  <a:cubicBezTo>
                    <a:pt x="481" y="356"/>
                    <a:pt x="490" y="357"/>
                    <a:pt x="495" y="357"/>
                  </a:cubicBezTo>
                  <a:cubicBezTo>
                    <a:pt x="502" y="357"/>
                    <a:pt x="510" y="353"/>
                    <a:pt x="515" y="347"/>
                  </a:cubicBezTo>
                  <a:cubicBezTo>
                    <a:pt x="522" y="336"/>
                    <a:pt x="519" y="321"/>
                    <a:pt x="509" y="313"/>
                  </a:cubicBezTo>
                  <a:cubicBezTo>
                    <a:pt x="483" y="294"/>
                    <a:pt x="483" y="294"/>
                    <a:pt x="483" y="294"/>
                  </a:cubicBezTo>
                  <a:cubicBezTo>
                    <a:pt x="408" y="240"/>
                    <a:pt x="408" y="240"/>
                    <a:pt x="408" y="240"/>
                  </a:cubicBezTo>
                  <a:cubicBezTo>
                    <a:pt x="407" y="239"/>
                    <a:pt x="406" y="238"/>
                    <a:pt x="405" y="237"/>
                  </a:cubicBezTo>
                  <a:cubicBezTo>
                    <a:pt x="405" y="236"/>
                    <a:pt x="405" y="236"/>
                    <a:pt x="405" y="236"/>
                  </a:cubicBezTo>
                  <a:cubicBezTo>
                    <a:pt x="405" y="236"/>
                    <a:pt x="405" y="236"/>
                    <a:pt x="405" y="236"/>
                  </a:cubicBezTo>
                  <a:cubicBezTo>
                    <a:pt x="404" y="234"/>
                    <a:pt x="405" y="231"/>
                    <a:pt x="406" y="229"/>
                  </a:cubicBezTo>
                  <a:cubicBezTo>
                    <a:pt x="409" y="226"/>
                    <a:pt x="413" y="225"/>
                    <a:pt x="417" y="227"/>
                  </a:cubicBezTo>
                  <a:cubicBezTo>
                    <a:pt x="417" y="227"/>
                    <a:pt x="417" y="227"/>
                    <a:pt x="417" y="227"/>
                  </a:cubicBezTo>
                  <a:cubicBezTo>
                    <a:pt x="476" y="269"/>
                    <a:pt x="476" y="269"/>
                    <a:pt x="476" y="269"/>
                  </a:cubicBezTo>
                  <a:cubicBezTo>
                    <a:pt x="530" y="309"/>
                    <a:pt x="530" y="309"/>
                    <a:pt x="530" y="309"/>
                  </a:cubicBezTo>
                  <a:cubicBezTo>
                    <a:pt x="535" y="311"/>
                    <a:pt x="539" y="312"/>
                    <a:pt x="544" y="312"/>
                  </a:cubicBezTo>
                  <a:cubicBezTo>
                    <a:pt x="552" y="312"/>
                    <a:pt x="561" y="308"/>
                    <a:pt x="567" y="300"/>
                  </a:cubicBezTo>
                  <a:cubicBezTo>
                    <a:pt x="575" y="287"/>
                    <a:pt x="572" y="270"/>
                    <a:pt x="560" y="26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1000" dirty="0"/>
            </a:p>
          </p:txBody>
        </p:sp>
      </p:grpSp>
    </p:spTree>
    <p:extLst>
      <p:ext uri="{BB962C8B-B14F-4D97-AF65-F5344CB8AC3E}">
        <p14:creationId xmlns:p14="http://schemas.microsoft.com/office/powerpoint/2010/main" val="33511366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TextBox 154">
            <a:extLst>
              <a:ext uri="{FF2B5EF4-FFF2-40B4-BE49-F238E27FC236}">
                <a16:creationId xmlns:a16="http://schemas.microsoft.com/office/drawing/2014/main" xmlns="" id="{4F569241-99CE-40AB-8213-2626267C7F17}"/>
              </a:ext>
            </a:extLst>
          </p:cNvPr>
          <p:cNvSpPr txBox="1"/>
          <p:nvPr/>
        </p:nvSpPr>
        <p:spPr>
          <a:xfrm>
            <a:off x="2069498" y="5627617"/>
            <a:ext cx="88718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Container Registry</a:t>
            </a:r>
          </a:p>
        </p:txBody>
      </p:sp>
      <p:sp>
        <p:nvSpPr>
          <p:cNvPr id="195" name="Text Placeholder 12"/>
          <p:cNvSpPr>
            <a:spLocks noGrp="1"/>
          </p:cNvSpPr>
          <p:nvPr>
            <p:ph type="body" sz="quarter" idx="10"/>
          </p:nvPr>
        </p:nvSpPr>
        <p:spPr/>
        <p:txBody>
          <a:bodyPr vert="horz" lIns="0" tIns="0" rIns="0" bIns="0" rtlCol="0" anchor="t" anchorCtr="0">
            <a:noAutofit/>
          </a:bodyPr>
          <a:lstStyle/>
          <a:p>
            <a:pPr lvl="1"/>
            <a:r>
              <a:rPr lang="en-US" sz="1400" dirty="0">
                <a:solidFill>
                  <a:schemeClr val="accent2"/>
                </a:solidFill>
              </a:rPr>
              <a:t>Strong platform security for authentication and authorization (Azure AD), credential management (</a:t>
            </a:r>
            <a:r>
              <a:rPr lang="en-US" sz="1400" dirty="0" err="1">
                <a:solidFill>
                  <a:schemeClr val="accent2"/>
                </a:solidFill>
              </a:rPr>
              <a:t>KeyVault</a:t>
            </a:r>
            <a:r>
              <a:rPr lang="en-US" sz="1400" dirty="0">
                <a:solidFill>
                  <a:schemeClr val="accent2"/>
                </a:solidFill>
              </a:rPr>
              <a:t>), image signing (Azure Registry) and runtime monitoring (monitor and sentinel); Depends on third-party tools for static code scan, image vulnerability scan) container scanning and network policies.</a:t>
            </a:r>
          </a:p>
        </p:txBody>
      </p:sp>
      <p:sp>
        <p:nvSpPr>
          <p:cNvPr id="2" name="Title 1"/>
          <p:cNvSpPr>
            <a:spLocks noGrp="1"/>
          </p:cNvSpPr>
          <p:nvPr>
            <p:ph type="title"/>
          </p:nvPr>
        </p:nvSpPr>
        <p:spPr/>
        <p:txBody>
          <a:bodyPr/>
          <a:lstStyle/>
          <a:p>
            <a:r>
              <a:rPr lang="en-US" dirty="0"/>
              <a:t>Container Security with Azure</a:t>
            </a:r>
          </a:p>
        </p:txBody>
      </p:sp>
      <p:sp>
        <p:nvSpPr>
          <p:cNvPr id="46" name="Text Placeholder 45"/>
          <p:cNvSpPr>
            <a:spLocks noGrp="1"/>
          </p:cNvSpPr>
          <p:nvPr>
            <p:ph type="body" sz="quarter" idx="12"/>
          </p:nvPr>
        </p:nvSpPr>
        <p:spPr/>
        <p:txBody>
          <a:bodyPr/>
          <a:lstStyle/>
          <a:p>
            <a:r>
              <a:rPr lang="en-US" dirty="0"/>
              <a:t>Our perspective</a:t>
            </a:r>
          </a:p>
        </p:txBody>
      </p:sp>
      <p:sp>
        <p:nvSpPr>
          <p:cNvPr id="190" name="Text Placeholder 3"/>
          <p:cNvSpPr txBox="1">
            <a:spLocks/>
          </p:cNvSpPr>
          <p:nvPr/>
        </p:nvSpPr>
        <p:spPr>
          <a:xfrm>
            <a:off x="2200200" y="6608174"/>
            <a:ext cx="7639200" cy="203794"/>
          </a:xfrm>
          <a:prstGeom prst="rect">
            <a:avLst/>
          </a:prstGeom>
        </p:spPr>
        <p:txBody>
          <a:bodyPr lIns="0" tIns="0" rIns="0" bIns="0" anchor="b"/>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700" b="0" dirty="0">
                <a:solidFill>
                  <a:srgbClr val="000000"/>
                </a:solidFill>
                <a:cs typeface="Helvetica" pitchFamily="34" charset="0"/>
              </a:rPr>
              <a:t>* Note: vendors are representative only</a:t>
            </a:r>
          </a:p>
        </p:txBody>
      </p:sp>
      <p:grpSp>
        <p:nvGrpSpPr>
          <p:cNvPr id="5" name="Group 4"/>
          <p:cNvGrpSpPr/>
          <p:nvPr/>
        </p:nvGrpSpPr>
        <p:grpSpPr>
          <a:xfrm>
            <a:off x="998399" y="2082800"/>
            <a:ext cx="10302461" cy="3295724"/>
            <a:chOff x="890337" y="1944304"/>
            <a:chExt cx="10409722" cy="4008922"/>
          </a:xfrm>
        </p:grpSpPr>
        <p:sp>
          <p:nvSpPr>
            <p:cNvPr id="4" name="Rectangle 3"/>
            <p:cNvSpPr/>
            <p:nvPr/>
          </p:nvSpPr>
          <p:spPr>
            <a:xfrm>
              <a:off x="890337" y="1944304"/>
              <a:ext cx="10409722" cy="4008922"/>
            </a:xfrm>
            <a:prstGeom prst="rect">
              <a:avLst/>
            </a:prstGeom>
            <a:solidFill>
              <a:srgbClr val="483698"/>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err="1">
                <a:solidFill>
                  <a:schemeClr val="bg1"/>
                </a:solidFill>
              </a:endParaRPr>
            </a:p>
          </p:txBody>
        </p:sp>
        <p:grpSp>
          <p:nvGrpSpPr>
            <p:cNvPr id="3" name="Group 2"/>
            <p:cNvGrpSpPr/>
            <p:nvPr/>
          </p:nvGrpSpPr>
          <p:grpSpPr>
            <a:xfrm>
              <a:off x="998400" y="2030760"/>
              <a:ext cx="10195201" cy="3846166"/>
              <a:chOff x="998400" y="2030760"/>
              <a:chExt cx="10195201" cy="3846166"/>
            </a:xfrm>
          </p:grpSpPr>
          <p:cxnSp>
            <p:nvCxnSpPr>
              <p:cNvPr id="487" name="Straight Arrow Connector 486">
                <a:extLst>
                  <a:ext uri="{FF2B5EF4-FFF2-40B4-BE49-F238E27FC236}">
                    <a16:creationId xmlns:a16="http://schemas.microsoft.com/office/drawing/2014/main" xmlns="" id="{04D8D247-6701-364D-8BF4-F52CE42235AE}"/>
                  </a:ext>
                </a:extLst>
              </p:cNvPr>
              <p:cNvCxnSpPr>
                <a:cxnSpLocks/>
              </p:cNvCxnSpPr>
              <p:nvPr/>
            </p:nvCxnSpPr>
            <p:spPr>
              <a:xfrm>
                <a:off x="5625336" y="2264186"/>
                <a:ext cx="5225884"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Straight Arrow Connector 487">
                <a:extLst>
                  <a:ext uri="{FF2B5EF4-FFF2-40B4-BE49-F238E27FC236}">
                    <a16:creationId xmlns:a16="http://schemas.microsoft.com/office/drawing/2014/main" xmlns="" id="{DB06019A-F759-7842-99ED-EF2A8A3A3AAD}"/>
                  </a:ext>
                </a:extLst>
              </p:cNvPr>
              <p:cNvCxnSpPr>
                <a:cxnSpLocks/>
              </p:cNvCxnSpPr>
              <p:nvPr/>
            </p:nvCxnSpPr>
            <p:spPr>
              <a:xfrm flipV="1">
                <a:off x="1004262" y="2260195"/>
                <a:ext cx="4493804" cy="0"/>
              </a:xfrm>
              <a:prstGeom prst="straightConnector1">
                <a:avLst/>
              </a:prstGeom>
              <a:ln w="63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489" name="TextBox 488">
                <a:extLst>
                  <a:ext uri="{FF2B5EF4-FFF2-40B4-BE49-F238E27FC236}">
                    <a16:creationId xmlns:a16="http://schemas.microsoft.com/office/drawing/2014/main" xmlns="" id="{7B484BD2-F7B2-2F42-B391-A6B1E37ECE45}"/>
                  </a:ext>
                </a:extLst>
              </p:cNvPr>
              <p:cNvSpPr txBox="1"/>
              <p:nvPr/>
            </p:nvSpPr>
            <p:spPr>
              <a:xfrm>
                <a:off x="2564542" y="2030760"/>
                <a:ext cx="1373245" cy="162599"/>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integration</a:t>
                </a:r>
              </a:p>
            </p:txBody>
          </p:sp>
          <p:sp>
            <p:nvSpPr>
              <p:cNvPr id="490" name="TextBox 489">
                <a:extLst>
                  <a:ext uri="{FF2B5EF4-FFF2-40B4-BE49-F238E27FC236}">
                    <a16:creationId xmlns:a16="http://schemas.microsoft.com/office/drawing/2014/main" xmlns="" id="{081927A8-D4F4-E947-920C-426CE26BB311}"/>
                  </a:ext>
                </a:extLst>
              </p:cNvPr>
              <p:cNvSpPr txBox="1"/>
              <p:nvPr/>
            </p:nvSpPr>
            <p:spPr>
              <a:xfrm>
                <a:off x="7620270" y="2030760"/>
                <a:ext cx="1220628" cy="162599"/>
              </a:xfrm>
              <a:prstGeom prst="rect">
                <a:avLst/>
              </a:prstGeom>
              <a:noFill/>
            </p:spPr>
            <p:txBody>
              <a:bodyPr wrap="square" lIns="0" tIns="0" rIns="0" bIns="0" rtlCol="0" anchor="ctr">
                <a:noAutofit/>
              </a:bodyPr>
              <a:lstStyle/>
              <a:p>
                <a:pPr algn="ctr">
                  <a:spcAft>
                    <a:spcPts val="600"/>
                  </a:spcAft>
                </a:pPr>
                <a:r>
                  <a:rPr lang="en-US" sz="1000" dirty="0">
                    <a:solidFill>
                      <a:schemeClr val="bg1"/>
                    </a:solidFill>
                  </a:rPr>
                  <a:t>Continuous delivery</a:t>
                </a:r>
              </a:p>
            </p:txBody>
          </p:sp>
          <p:sp>
            <p:nvSpPr>
              <p:cNvPr id="491" name="TextBox 490">
                <a:extLst>
                  <a:ext uri="{FF2B5EF4-FFF2-40B4-BE49-F238E27FC236}">
                    <a16:creationId xmlns:a16="http://schemas.microsoft.com/office/drawing/2014/main" xmlns="" id="{85933976-4CF4-3E42-BEC6-D5496FE9D8AE}"/>
                  </a:ext>
                </a:extLst>
              </p:cNvPr>
              <p:cNvSpPr txBox="1"/>
              <p:nvPr/>
            </p:nvSpPr>
            <p:spPr>
              <a:xfrm>
                <a:off x="6348802" y="4118632"/>
                <a:ext cx="633187" cy="325200"/>
              </a:xfrm>
              <a:prstGeom prst="rect">
                <a:avLst/>
              </a:prstGeom>
              <a:noFill/>
            </p:spPr>
            <p:txBody>
              <a:bodyPr wrap="none" lIns="0" tIns="0" rIns="0" bIns="0" rtlCol="0">
                <a:noAutofit/>
              </a:bodyPr>
              <a:lstStyle/>
              <a:p>
                <a:pPr algn="ctr">
                  <a:spcAft>
                    <a:spcPts val="600"/>
                  </a:spcAft>
                </a:pPr>
                <a:r>
                  <a:rPr lang="en-US" sz="1000" b="1" dirty="0">
                    <a:solidFill>
                      <a:schemeClr val="bg1"/>
                    </a:solidFill>
                  </a:rPr>
                  <a:t>Container </a:t>
                </a:r>
                <a:br>
                  <a:rPr lang="en-US" sz="1000" b="1" dirty="0">
                    <a:solidFill>
                      <a:schemeClr val="bg1"/>
                    </a:solidFill>
                  </a:rPr>
                </a:br>
                <a:r>
                  <a:rPr lang="en-US" sz="1000" b="1" dirty="0">
                    <a:solidFill>
                      <a:schemeClr val="bg1"/>
                    </a:solidFill>
                  </a:rPr>
                  <a:t>repository</a:t>
                </a:r>
              </a:p>
            </p:txBody>
          </p:sp>
          <p:sp>
            <p:nvSpPr>
              <p:cNvPr id="492" name="Pentagon 491">
                <a:extLst>
                  <a:ext uri="{FF2B5EF4-FFF2-40B4-BE49-F238E27FC236}">
                    <a16:creationId xmlns:a16="http://schemas.microsoft.com/office/drawing/2014/main" xmlns="" id="{3FE71AF8-3DE6-6F4D-8941-39921EF59797}"/>
                  </a:ext>
                </a:extLst>
              </p:cNvPr>
              <p:cNvSpPr/>
              <p:nvPr/>
            </p:nvSpPr>
            <p:spPr>
              <a:xfrm rot="16200000">
                <a:off x="5314631" y="820130"/>
                <a:ext cx="740565" cy="9373027"/>
              </a:xfrm>
              <a:prstGeom prst="homePlate">
                <a:avLst>
                  <a:gd name="adj" fmla="val 27072"/>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vert="vert" wrap="none" lIns="137160" tIns="54610" rIns="54610" bIns="274320" rtlCol="0" anchor="ctr"/>
              <a:lstStyle/>
              <a:p>
                <a:pPr algn="ctr"/>
                <a:r>
                  <a:rPr lang="en-US" sz="1000" b="1" spc="-30" dirty="0">
                    <a:solidFill>
                      <a:schemeClr val="bg1"/>
                    </a:solidFill>
                  </a:rPr>
                  <a:t>Authenticate</a:t>
                </a:r>
                <a:r>
                  <a:rPr lang="en-US" sz="1000" b="1" dirty="0">
                    <a:solidFill>
                      <a:schemeClr val="bg1"/>
                    </a:solidFill>
                  </a:rPr>
                  <a:t> and authorize</a:t>
                </a:r>
              </a:p>
            </p:txBody>
          </p:sp>
          <p:grpSp>
            <p:nvGrpSpPr>
              <p:cNvPr id="493" name="Group 492"/>
              <p:cNvGrpSpPr/>
              <p:nvPr/>
            </p:nvGrpSpPr>
            <p:grpSpPr>
              <a:xfrm>
                <a:off x="1004079" y="2445682"/>
                <a:ext cx="10189522" cy="2489305"/>
                <a:chOff x="1004079" y="2445682"/>
                <a:chExt cx="10189522" cy="2176973"/>
              </a:xfrm>
            </p:grpSpPr>
            <p:sp>
              <p:nvSpPr>
                <p:cNvPr id="494" name="Chevron 493">
                  <a:extLst>
                    <a:ext uri="{FF2B5EF4-FFF2-40B4-BE49-F238E27FC236}">
                      <a16:creationId xmlns:a16="http://schemas.microsoft.com/office/drawing/2014/main" xmlns="" id="{22364E77-5468-9142-9CB7-70450029AE96}"/>
                    </a:ext>
                  </a:extLst>
                </p:cNvPr>
                <p:cNvSpPr/>
                <p:nvPr/>
              </p:nvSpPr>
              <p:spPr>
                <a:xfrm>
                  <a:off x="7126705" y="2445682"/>
                  <a:ext cx="715722"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 Deploy</a:t>
                  </a:r>
                </a:p>
              </p:txBody>
            </p:sp>
            <p:sp>
              <p:nvSpPr>
                <p:cNvPr id="495" name="Chevron 494">
                  <a:extLst>
                    <a:ext uri="{FF2B5EF4-FFF2-40B4-BE49-F238E27FC236}">
                      <a16:creationId xmlns:a16="http://schemas.microsoft.com/office/drawing/2014/main" xmlns="" id="{22364E77-5468-9142-9CB7-70450029AE96}"/>
                    </a:ext>
                  </a:extLst>
                </p:cNvPr>
                <p:cNvSpPr/>
                <p:nvPr/>
              </p:nvSpPr>
              <p:spPr>
                <a:xfrm>
                  <a:off x="9668012"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Network </a:t>
                  </a:r>
                  <a:br>
                    <a:rPr lang="en-US" sz="1000" b="1" dirty="0">
                      <a:solidFill>
                        <a:schemeClr val="bg1"/>
                      </a:solidFill>
                    </a:rPr>
                  </a:br>
                  <a:r>
                    <a:rPr lang="en-US" sz="1000" b="1" dirty="0">
                      <a:solidFill>
                        <a:schemeClr val="bg1"/>
                      </a:solidFill>
                    </a:rPr>
                    <a:t>policies</a:t>
                  </a:r>
                </a:p>
              </p:txBody>
            </p:sp>
            <p:sp>
              <p:nvSpPr>
                <p:cNvPr id="496" name="Chevron 495">
                  <a:extLst>
                    <a:ext uri="{FF2B5EF4-FFF2-40B4-BE49-F238E27FC236}">
                      <a16:creationId xmlns:a16="http://schemas.microsoft.com/office/drawing/2014/main" xmlns="" id="{22364E77-5468-9142-9CB7-70450029AE96}"/>
                    </a:ext>
                  </a:extLst>
                </p:cNvPr>
                <p:cNvSpPr/>
                <p:nvPr/>
              </p:nvSpPr>
              <p:spPr>
                <a:xfrm>
                  <a:off x="8948682" y="2445682"/>
                  <a:ext cx="83430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Runtime </a:t>
                  </a:r>
                  <a:br>
                    <a:rPr lang="en-US" sz="1000" b="1" dirty="0">
                      <a:solidFill>
                        <a:schemeClr val="bg1"/>
                      </a:solidFill>
                    </a:rPr>
                  </a:br>
                  <a:r>
                    <a:rPr lang="en-US" sz="1000" b="1" dirty="0">
                      <a:solidFill>
                        <a:schemeClr val="bg1"/>
                      </a:solidFill>
                    </a:rPr>
                    <a:t>monitor-</a:t>
                  </a:r>
                  <a:br>
                    <a:rPr lang="en-US" sz="1000" b="1" dirty="0">
                      <a:solidFill>
                        <a:schemeClr val="bg1"/>
                      </a:solidFill>
                    </a:rPr>
                  </a:br>
                  <a:r>
                    <a:rPr lang="en-US" sz="1000" b="1" dirty="0">
                      <a:solidFill>
                        <a:schemeClr val="bg1"/>
                      </a:solidFill>
                    </a:rPr>
                    <a:t>ing</a:t>
                  </a:r>
                </a:p>
              </p:txBody>
            </p:sp>
            <p:sp>
              <p:nvSpPr>
                <p:cNvPr id="497" name="Chevron 496">
                  <a:extLst>
                    <a:ext uri="{FF2B5EF4-FFF2-40B4-BE49-F238E27FC236}">
                      <a16:creationId xmlns:a16="http://schemas.microsoft.com/office/drawing/2014/main" xmlns="" id="{3FE71AF8-3DE6-6F4D-8941-39921EF59797}"/>
                    </a:ext>
                  </a:extLst>
                </p:cNvPr>
                <p:cNvSpPr/>
                <p:nvPr/>
              </p:nvSpPr>
              <p:spPr>
                <a:xfrm>
                  <a:off x="1004079" y="2445682"/>
                  <a:ext cx="835485" cy="2176973"/>
                </a:xfrm>
                <a:prstGeom prst="chevron">
                  <a:avLst>
                    <a:gd name="adj" fmla="val 22682"/>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Code</a:t>
                  </a:r>
                </a:p>
              </p:txBody>
            </p:sp>
            <p:sp>
              <p:nvSpPr>
                <p:cNvPr id="498" name="Chevron 497">
                  <a:extLst>
                    <a:ext uri="{FF2B5EF4-FFF2-40B4-BE49-F238E27FC236}">
                      <a16:creationId xmlns:a16="http://schemas.microsoft.com/office/drawing/2014/main" xmlns="" id="{22364E77-5468-9142-9CB7-70450029AE96}"/>
                    </a:ext>
                  </a:extLst>
                </p:cNvPr>
                <p:cNvSpPr/>
                <p:nvPr/>
              </p:nvSpPr>
              <p:spPr>
                <a:xfrm>
                  <a:off x="1732834" y="2445682"/>
                  <a:ext cx="835485" cy="2176973"/>
                </a:xfrm>
                <a:prstGeom prst="chevron">
                  <a:avLst>
                    <a:gd name="adj" fmla="val 23875"/>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Build</a:t>
                  </a:r>
                </a:p>
              </p:txBody>
            </p:sp>
            <p:sp>
              <p:nvSpPr>
                <p:cNvPr id="499" name="Chevron 498">
                  <a:extLst>
                    <a:ext uri="{FF2B5EF4-FFF2-40B4-BE49-F238E27FC236}">
                      <a16:creationId xmlns:a16="http://schemas.microsoft.com/office/drawing/2014/main" xmlns="" id="{22364E77-5468-9142-9CB7-70450029AE96}"/>
                    </a:ext>
                  </a:extLst>
                </p:cNvPr>
                <p:cNvSpPr/>
                <p:nvPr/>
              </p:nvSpPr>
              <p:spPr>
                <a:xfrm>
                  <a:off x="2461589" y="2445682"/>
                  <a:ext cx="835485" cy="2176973"/>
                </a:xfrm>
                <a:prstGeom prst="chevron">
                  <a:avLst>
                    <a:gd name="adj" fmla="val 23875"/>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Test</a:t>
                  </a:r>
                </a:p>
              </p:txBody>
            </p:sp>
            <p:sp>
              <p:nvSpPr>
                <p:cNvPr id="500" name="Chevron 499">
                  <a:extLst>
                    <a:ext uri="{FF2B5EF4-FFF2-40B4-BE49-F238E27FC236}">
                      <a16:creationId xmlns:a16="http://schemas.microsoft.com/office/drawing/2014/main" xmlns="" id="{22364E77-5468-9142-9CB7-70450029AE96}"/>
                    </a:ext>
                  </a:extLst>
                </p:cNvPr>
                <p:cNvSpPr/>
                <p:nvPr/>
              </p:nvSpPr>
              <p:spPr>
                <a:xfrm>
                  <a:off x="3190344"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Static </a:t>
                  </a:r>
                  <a:br>
                    <a:rPr lang="en-US" sz="1000" b="1" dirty="0">
                      <a:solidFill>
                        <a:schemeClr val="bg1"/>
                      </a:solidFill>
                    </a:rPr>
                  </a:br>
                  <a:r>
                    <a:rPr lang="en-US" sz="1000" b="1" dirty="0">
                      <a:solidFill>
                        <a:schemeClr val="bg1"/>
                      </a:solidFill>
                    </a:rPr>
                    <a:t>code </a:t>
                  </a:r>
                  <a:br>
                    <a:rPr lang="en-US" sz="1000" b="1" dirty="0">
                      <a:solidFill>
                        <a:schemeClr val="bg1"/>
                      </a:solidFill>
                    </a:rPr>
                  </a:br>
                  <a:r>
                    <a:rPr lang="en-US" sz="1000" b="1" dirty="0">
                      <a:solidFill>
                        <a:schemeClr val="bg1"/>
                      </a:solidFill>
                    </a:rPr>
                    <a:t>scan</a:t>
                  </a:r>
                </a:p>
              </p:txBody>
            </p:sp>
            <p:sp>
              <p:nvSpPr>
                <p:cNvPr id="501" name="Chevron 500">
                  <a:extLst>
                    <a:ext uri="{FF2B5EF4-FFF2-40B4-BE49-F238E27FC236}">
                      <a16:creationId xmlns:a16="http://schemas.microsoft.com/office/drawing/2014/main" xmlns="" id="{22364E77-5468-9142-9CB7-70450029AE96}"/>
                    </a:ext>
                  </a:extLst>
                </p:cNvPr>
                <p:cNvSpPr/>
                <p:nvPr/>
              </p:nvSpPr>
              <p:spPr>
                <a:xfrm>
                  <a:off x="3919099"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Image </a:t>
                  </a:r>
                  <a:br>
                    <a:rPr lang="en-US" sz="1000" b="1" dirty="0">
                      <a:solidFill>
                        <a:schemeClr val="bg1"/>
                      </a:solidFill>
                    </a:rPr>
                  </a:br>
                  <a:r>
                    <a:rPr lang="en-US" sz="1000" b="1" dirty="0">
                      <a:solidFill>
                        <a:schemeClr val="bg1"/>
                      </a:solidFill>
                    </a:rPr>
                    <a:t>vulnera-</a:t>
                  </a:r>
                  <a:br>
                    <a:rPr lang="en-US" sz="1000" b="1" dirty="0">
                      <a:solidFill>
                        <a:schemeClr val="bg1"/>
                      </a:solidFill>
                    </a:rPr>
                  </a:br>
                  <a:r>
                    <a:rPr lang="en-US" sz="1000" b="1" dirty="0">
                      <a:solidFill>
                        <a:schemeClr val="bg1"/>
                      </a:solidFill>
                    </a:rPr>
                    <a:t>bility </a:t>
                  </a:r>
                  <a:br>
                    <a:rPr lang="en-US" sz="1000" b="1" dirty="0">
                      <a:solidFill>
                        <a:schemeClr val="bg1"/>
                      </a:solidFill>
                    </a:rPr>
                  </a:br>
                  <a:r>
                    <a:rPr lang="en-US" sz="1000" b="1" dirty="0">
                      <a:solidFill>
                        <a:schemeClr val="bg1"/>
                      </a:solidFill>
                    </a:rPr>
                    <a:t>scan </a:t>
                  </a:r>
                </a:p>
              </p:txBody>
            </p:sp>
            <p:sp>
              <p:nvSpPr>
                <p:cNvPr id="502" name="Chevron 501">
                  <a:extLst>
                    <a:ext uri="{FF2B5EF4-FFF2-40B4-BE49-F238E27FC236}">
                      <a16:creationId xmlns:a16="http://schemas.microsoft.com/office/drawing/2014/main" xmlns="" id="{22364E77-5468-9142-9CB7-70450029AE96}"/>
                    </a:ext>
                  </a:extLst>
                </p:cNvPr>
                <p:cNvSpPr/>
                <p:nvPr/>
              </p:nvSpPr>
              <p:spPr>
                <a:xfrm>
                  <a:off x="4647857" y="2445682"/>
                  <a:ext cx="835485"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Image </a:t>
                  </a:r>
                  <a:br>
                    <a:rPr lang="en-US" sz="1000" b="1" dirty="0">
                      <a:solidFill>
                        <a:schemeClr val="bg1"/>
                      </a:solidFill>
                    </a:rPr>
                  </a:br>
                  <a:r>
                    <a:rPr lang="en-US" sz="1000" b="1" dirty="0">
                      <a:solidFill>
                        <a:schemeClr val="bg1"/>
                      </a:solidFill>
                    </a:rPr>
                    <a:t>trust </a:t>
                  </a:r>
                  <a:br>
                    <a:rPr lang="en-US" sz="1000" b="1" dirty="0">
                      <a:solidFill>
                        <a:schemeClr val="bg1"/>
                      </a:solidFill>
                    </a:rPr>
                  </a:br>
                  <a:r>
                    <a:rPr lang="en-US" sz="1000" b="1" dirty="0">
                      <a:solidFill>
                        <a:schemeClr val="bg1"/>
                      </a:solidFill>
                    </a:rPr>
                    <a:t>and </a:t>
                  </a:r>
                  <a:br>
                    <a:rPr lang="en-US" sz="1000" b="1" dirty="0">
                      <a:solidFill>
                        <a:schemeClr val="bg1"/>
                      </a:solidFill>
                    </a:rPr>
                  </a:br>
                  <a:r>
                    <a:rPr lang="en-US" sz="1000" b="1" dirty="0">
                      <a:solidFill>
                        <a:schemeClr val="bg1"/>
                      </a:solidFill>
                    </a:rPr>
                    <a:t>signing</a:t>
                  </a:r>
                </a:p>
              </p:txBody>
            </p:sp>
            <p:sp>
              <p:nvSpPr>
                <p:cNvPr id="503" name="Chevron 502">
                  <a:extLst>
                    <a:ext uri="{FF2B5EF4-FFF2-40B4-BE49-F238E27FC236}">
                      <a16:creationId xmlns:a16="http://schemas.microsoft.com/office/drawing/2014/main" xmlns="" id="{22364E77-5468-9142-9CB7-70450029AE96}"/>
                    </a:ext>
                  </a:extLst>
                </p:cNvPr>
                <p:cNvSpPr/>
                <p:nvPr/>
              </p:nvSpPr>
              <p:spPr>
                <a:xfrm>
                  <a:off x="7752548" y="2445682"/>
                  <a:ext cx="643577" cy="2176973"/>
                </a:xfrm>
                <a:prstGeom prst="chevron">
                  <a:avLst>
                    <a:gd name="adj" fmla="val 23875"/>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Run</a:t>
                  </a:r>
                </a:p>
              </p:txBody>
            </p:sp>
            <p:sp>
              <p:nvSpPr>
                <p:cNvPr id="504" name="Chevron 503">
                  <a:extLst>
                    <a:ext uri="{FF2B5EF4-FFF2-40B4-BE49-F238E27FC236}">
                      <a16:creationId xmlns:a16="http://schemas.microsoft.com/office/drawing/2014/main" xmlns="" id="{22364E77-5468-9142-9CB7-70450029AE96}"/>
                    </a:ext>
                  </a:extLst>
                </p:cNvPr>
                <p:cNvSpPr/>
                <p:nvPr/>
              </p:nvSpPr>
              <p:spPr>
                <a:xfrm>
                  <a:off x="10359296" y="2445682"/>
                  <a:ext cx="834305" cy="2176973"/>
                </a:xfrm>
                <a:prstGeom prst="chevron">
                  <a:avLst>
                    <a:gd name="adj" fmla="val 23875"/>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Retire</a:t>
                  </a:r>
                </a:p>
              </p:txBody>
            </p:sp>
            <p:sp>
              <p:nvSpPr>
                <p:cNvPr id="505" name="Chevron 504">
                  <a:extLst>
                    <a:ext uri="{FF2B5EF4-FFF2-40B4-BE49-F238E27FC236}">
                      <a16:creationId xmlns:a16="http://schemas.microsoft.com/office/drawing/2014/main" xmlns="" id="{455A6504-3E5D-D847-A579-35BBD0883504}"/>
                    </a:ext>
                  </a:extLst>
                </p:cNvPr>
                <p:cNvSpPr/>
                <p:nvPr/>
              </p:nvSpPr>
              <p:spPr>
                <a:xfrm>
                  <a:off x="5349637" y="2445682"/>
                  <a:ext cx="788513" cy="2176973"/>
                </a:xfrm>
                <a:prstGeom prst="chevron">
                  <a:avLst>
                    <a:gd name="adj" fmla="val 23875"/>
                  </a:avLst>
                </a:prstGeom>
                <a:solidFill>
                  <a:srgbClr val="005EB8"/>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endParaRPr lang="en-US" sz="1000" b="1" dirty="0">
                    <a:solidFill>
                      <a:schemeClr val="bg1"/>
                    </a:solidFill>
                  </a:endParaRPr>
                </a:p>
                <a:p>
                  <a:pPr algn="ctr"/>
                  <a:r>
                    <a:rPr lang="en-US" sz="1000" b="1" dirty="0">
                      <a:solidFill>
                        <a:schemeClr val="bg1"/>
                      </a:solidFill>
                    </a:rPr>
                    <a:t>Ship</a:t>
                  </a:r>
                </a:p>
              </p:txBody>
            </p:sp>
            <p:sp>
              <p:nvSpPr>
                <p:cNvPr id="506" name="Chevron 505">
                  <a:extLst>
                    <a:ext uri="{FF2B5EF4-FFF2-40B4-BE49-F238E27FC236}">
                      <a16:creationId xmlns:a16="http://schemas.microsoft.com/office/drawing/2014/main" xmlns="" id="{78FE0D6F-BADB-7F4A-A9DE-AD36A7985453}"/>
                    </a:ext>
                  </a:extLst>
                </p:cNvPr>
                <p:cNvSpPr/>
                <p:nvPr/>
              </p:nvSpPr>
              <p:spPr>
                <a:xfrm>
                  <a:off x="8286456" y="2445682"/>
                  <a:ext cx="764118" cy="2176973"/>
                </a:xfrm>
                <a:prstGeom prst="chevron">
                  <a:avLst>
                    <a:gd name="adj" fmla="val 23875"/>
                  </a:avLst>
                </a:prstGeom>
                <a:solidFill>
                  <a:srgbClr val="00A3A1"/>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182880" tIns="54864" rIns="54864" bIns="54864" rtlCol="0" anchor="ctr"/>
                <a:lstStyle/>
                <a:p>
                  <a:pPr algn="ctr"/>
                  <a:r>
                    <a:rPr lang="en-US" sz="1000" b="1" dirty="0">
                      <a:solidFill>
                        <a:schemeClr val="bg1"/>
                      </a:solidFill>
                    </a:rPr>
                    <a:t>Creden-</a:t>
                  </a:r>
                  <a:br>
                    <a:rPr lang="en-US" sz="1000" b="1" dirty="0">
                      <a:solidFill>
                        <a:schemeClr val="bg1"/>
                      </a:solidFill>
                    </a:rPr>
                  </a:br>
                  <a:r>
                    <a:rPr lang="en-US" sz="1000" b="1" dirty="0">
                      <a:solidFill>
                        <a:schemeClr val="bg1"/>
                      </a:solidFill>
                    </a:rPr>
                    <a:t>tial </a:t>
                  </a:r>
                  <a:br>
                    <a:rPr lang="en-US" sz="1000" b="1" dirty="0">
                      <a:solidFill>
                        <a:schemeClr val="bg1"/>
                      </a:solidFill>
                    </a:rPr>
                  </a:br>
                  <a:r>
                    <a:rPr lang="en-US" sz="1000" b="1" dirty="0">
                      <a:solidFill>
                        <a:schemeClr val="bg1"/>
                      </a:solidFill>
                    </a:rPr>
                    <a:t>Manage-</a:t>
                  </a:r>
                </a:p>
                <a:p>
                  <a:pPr algn="ctr"/>
                  <a:r>
                    <a:rPr lang="en-US" sz="1000" b="1" dirty="0">
                      <a:solidFill>
                        <a:schemeClr val="bg1"/>
                      </a:solidFill>
                    </a:rPr>
                    <a:t>ment</a:t>
                  </a:r>
                </a:p>
              </p:txBody>
            </p:sp>
          </p:grpSp>
          <p:grpSp>
            <p:nvGrpSpPr>
              <p:cNvPr id="507" name="Group 506"/>
              <p:cNvGrpSpPr/>
              <p:nvPr/>
            </p:nvGrpSpPr>
            <p:grpSpPr>
              <a:xfrm>
                <a:off x="1144920" y="4374063"/>
                <a:ext cx="457577" cy="373563"/>
                <a:chOff x="4396454" y="3701743"/>
                <a:chExt cx="1195779" cy="976226"/>
              </a:xfrm>
              <a:solidFill>
                <a:schemeClr val="bg1"/>
              </a:solidFill>
            </p:grpSpPr>
            <p:sp>
              <p:nvSpPr>
                <p:cNvPr id="508" name="Freeform 135"/>
                <p:cNvSpPr>
                  <a:spLocks/>
                </p:cNvSpPr>
                <p:nvPr/>
              </p:nvSpPr>
              <p:spPr bwMode="auto">
                <a:xfrm>
                  <a:off x="4396454" y="3853782"/>
                  <a:ext cx="450603" cy="672148"/>
                </a:xfrm>
                <a:custGeom>
                  <a:avLst/>
                  <a:gdLst/>
                  <a:ahLst/>
                  <a:cxnLst>
                    <a:cxn ang="0">
                      <a:pos x="0" y="1297"/>
                    </a:cxn>
                    <a:cxn ang="0">
                      <a:pos x="1297" y="0"/>
                    </a:cxn>
                    <a:cxn ang="0">
                      <a:pos x="1739" y="442"/>
                    </a:cxn>
                    <a:cxn ang="0">
                      <a:pos x="886" y="1297"/>
                    </a:cxn>
                    <a:cxn ang="0">
                      <a:pos x="1739" y="2150"/>
                    </a:cxn>
                    <a:cxn ang="0">
                      <a:pos x="1297" y="2594"/>
                    </a:cxn>
                    <a:cxn ang="0">
                      <a:pos x="0" y="1297"/>
                    </a:cxn>
                    <a:cxn ang="0">
                      <a:pos x="0" y="1297"/>
                    </a:cxn>
                  </a:cxnLst>
                  <a:rect l="0" t="0" r="r" b="b"/>
                  <a:pathLst>
                    <a:path w="1739" h="2594">
                      <a:moveTo>
                        <a:pt x="0" y="1297"/>
                      </a:moveTo>
                      <a:lnTo>
                        <a:pt x="1297" y="0"/>
                      </a:lnTo>
                      <a:lnTo>
                        <a:pt x="1739" y="442"/>
                      </a:lnTo>
                      <a:lnTo>
                        <a:pt x="886" y="1297"/>
                      </a:lnTo>
                      <a:lnTo>
                        <a:pt x="1739" y="2150"/>
                      </a:lnTo>
                      <a:lnTo>
                        <a:pt x="1297" y="2594"/>
                      </a:lnTo>
                      <a:lnTo>
                        <a:pt x="0" y="1297"/>
                      </a:lnTo>
                      <a:lnTo>
                        <a:pt x="0" y="129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09" name="Freeform 136"/>
                <p:cNvSpPr>
                  <a:spLocks/>
                </p:cNvSpPr>
                <p:nvPr/>
              </p:nvSpPr>
              <p:spPr bwMode="auto">
                <a:xfrm>
                  <a:off x="5141630" y="3853782"/>
                  <a:ext cx="450603" cy="672148"/>
                </a:xfrm>
                <a:custGeom>
                  <a:avLst/>
                  <a:gdLst/>
                  <a:ahLst/>
                  <a:cxnLst>
                    <a:cxn ang="0">
                      <a:pos x="0" y="2150"/>
                    </a:cxn>
                    <a:cxn ang="0">
                      <a:pos x="855" y="1297"/>
                    </a:cxn>
                    <a:cxn ang="0">
                      <a:pos x="175" y="614"/>
                    </a:cxn>
                    <a:cxn ang="0">
                      <a:pos x="0" y="442"/>
                    </a:cxn>
                    <a:cxn ang="0">
                      <a:pos x="442" y="0"/>
                    </a:cxn>
                    <a:cxn ang="0">
                      <a:pos x="617" y="172"/>
                    </a:cxn>
                    <a:cxn ang="0">
                      <a:pos x="1739" y="1297"/>
                    </a:cxn>
                    <a:cxn ang="0">
                      <a:pos x="442" y="2594"/>
                    </a:cxn>
                    <a:cxn ang="0">
                      <a:pos x="0" y="2150"/>
                    </a:cxn>
                    <a:cxn ang="0">
                      <a:pos x="0" y="2150"/>
                    </a:cxn>
                  </a:cxnLst>
                  <a:rect l="0" t="0" r="r" b="b"/>
                  <a:pathLst>
                    <a:path w="1739" h="2594">
                      <a:moveTo>
                        <a:pt x="0" y="2150"/>
                      </a:moveTo>
                      <a:lnTo>
                        <a:pt x="855" y="1297"/>
                      </a:lnTo>
                      <a:lnTo>
                        <a:pt x="175" y="614"/>
                      </a:lnTo>
                      <a:lnTo>
                        <a:pt x="0" y="442"/>
                      </a:lnTo>
                      <a:lnTo>
                        <a:pt x="442" y="0"/>
                      </a:lnTo>
                      <a:lnTo>
                        <a:pt x="617" y="172"/>
                      </a:lnTo>
                      <a:lnTo>
                        <a:pt x="1739" y="1297"/>
                      </a:lnTo>
                      <a:lnTo>
                        <a:pt x="442" y="2594"/>
                      </a:lnTo>
                      <a:lnTo>
                        <a:pt x="0" y="2150"/>
                      </a:lnTo>
                      <a:lnTo>
                        <a:pt x="0" y="215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0" name="Rectangle 509"/>
                <p:cNvSpPr/>
                <p:nvPr/>
              </p:nvSpPr>
              <p:spPr>
                <a:xfrm rot="900000">
                  <a:off x="4965768" y="3701743"/>
                  <a:ext cx="57150" cy="97622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511" name="Group 5"/>
              <p:cNvGrpSpPr>
                <a:grpSpLocks noChangeAspect="1"/>
              </p:cNvGrpSpPr>
              <p:nvPr/>
            </p:nvGrpSpPr>
            <p:grpSpPr bwMode="auto">
              <a:xfrm>
                <a:off x="1892782" y="4414682"/>
                <a:ext cx="431492" cy="292325"/>
                <a:chOff x="710" y="2391"/>
                <a:chExt cx="1141" cy="773"/>
              </a:xfrm>
              <a:solidFill>
                <a:schemeClr val="bg1"/>
              </a:solidFill>
            </p:grpSpPr>
            <p:sp>
              <p:nvSpPr>
                <p:cNvPr id="512" name="Freeform 6"/>
                <p:cNvSpPr>
                  <a:spLocks noEditPoints="1"/>
                </p:cNvSpPr>
                <p:nvPr/>
              </p:nvSpPr>
              <p:spPr bwMode="auto">
                <a:xfrm>
                  <a:off x="724" y="2609"/>
                  <a:ext cx="480" cy="555"/>
                </a:xfrm>
                <a:custGeom>
                  <a:avLst/>
                  <a:gdLst/>
                  <a:ahLst/>
                  <a:cxnLst>
                    <a:cxn ang="0">
                      <a:pos x="75" y="135"/>
                    </a:cxn>
                    <a:cxn ang="0">
                      <a:pos x="72" y="132"/>
                    </a:cxn>
                    <a:cxn ang="0">
                      <a:pos x="7" y="198"/>
                    </a:cxn>
                    <a:cxn ang="0">
                      <a:pos x="3" y="215"/>
                    </a:cxn>
                    <a:cxn ang="0">
                      <a:pos x="21" y="221"/>
                    </a:cxn>
                    <a:cxn ang="0">
                      <a:pos x="24" y="220"/>
                    </a:cxn>
                    <a:cxn ang="0">
                      <a:pos x="91" y="151"/>
                    </a:cxn>
                    <a:cxn ang="0">
                      <a:pos x="75" y="135"/>
                    </a:cxn>
                    <a:cxn ang="0">
                      <a:pos x="131" y="180"/>
                    </a:cxn>
                    <a:cxn ang="0">
                      <a:pos x="131" y="221"/>
                    </a:cxn>
                    <a:cxn ang="0">
                      <a:pos x="145" y="235"/>
                    </a:cxn>
                    <a:cxn ang="0">
                      <a:pos x="158" y="221"/>
                    </a:cxn>
                    <a:cxn ang="0">
                      <a:pos x="158" y="164"/>
                    </a:cxn>
                    <a:cxn ang="0">
                      <a:pos x="154" y="154"/>
                    </a:cxn>
                    <a:cxn ang="0">
                      <a:pos x="121" y="120"/>
                    </a:cxn>
                    <a:cxn ang="0">
                      <a:pos x="165" y="75"/>
                    </a:cxn>
                    <a:cxn ang="0">
                      <a:pos x="169" y="52"/>
                    </a:cxn>
                    <a:cxn ang="0">
                      <a:pos x="149" y="38"/>
                    </a:cxn>
                    <a:cxn ang="0">
                      <a:pos x="36" y="38"/>
                    </a:cxn>
                    <a:cxn ang="0">
                      <a:pos x="26" y="49"/>
                    </a:cxn>
                    <a:cxn ang="0">
                      <a:pos x="36" y="60"/>
                    </a:cxn>
                    <a:cxn ang="0">
                      <a:pos x="114" y="60"/>
                    </a:cxn>
                    <a:cxn ang="0">
                      <a:pos x="81" y="93"/>
                    </a:cxn>
                    <a:cxn ang="0">
                      <a:pos x="74" y="111"/>
                    </a:cxn>
                    <a:cxn ang="0">
                      <a:pos x="81" y="129"/>
                    </a:cxn>
                    <a:cxn ang="0">
                      <a:pos x="131" y="180"/>
                    </a:cxn>
                    <a:cxn ang="0">
                      <a:pos x="181" y="45"/>
                    </a:cxn>
                    <a:cxn ang="0">
                      <a:pos x="203" y="23"/>
                    </a:cxn>
                    <a:cxn ang="0">
                      <a:pos x="181" y="0"/>
                    </a:cxn>
                    <a:cxn ang="0">
                      <a:pos x="158" y="23"/>
                    </a:cxn>
                    <a:cxn ang="0">
                      <a:pos x="181" y="45"/>
                    </a:cxn>
                  </a:cxnLst>
                  <a:rect l="0" t="0" r="r" b="b"/>
                  <a:pathLst>
                    <a:path w="203" h="235">
                      <a:moveTo>
                        <a:pt x="75" y="135"/>
                      </a:moveTo>
                      <a:cubicBezTo>
                        <a:pt x="74" y="134"/>
                        <a:pt x="73" y="133"/>
                        <a:pt x="72" y="132"/>
                      </a:cubicBezTo>
                      <a:cubicBezTo>
                        <a:pt x="7" y="198"/>
                        <a:pt x="7" y="198"/>
                        <a:pt x="7" y="198"/>
                      </a:cubicBezTo>
                      <a:cubicBezTo>
                        <a:pt x="2" y="202"/>
                        <a:pt x="0" y="209"/>
                        <a:pt x="3" y="215"/>
                      </a:cubicBezTo>
                      <a:cubicBezTo>
                        <a:pt x="7" y="222"/>
                        <a:pt x="15" y="225"/>
                        <a:pt x="21" y="221"/>
                      </a:cubicBezTo>
                      <a:cubicBezTo>
                        <a:pt x="22" y="221"/>
                        <a:pt x="23" y="220"/>
                        <a:pt x="24" y="220"/>
                      </a:cubicBezTo>
                      <a:cubicBezTo>
                        <a:pt x="91" y="151"/>
                        <a:pt x="91" y="151"/>
                        <a:pt x="91" y="151"/>
                      </a:cubicBezTo>
                      <a:lnTo>
                        <a:pt x="75" y="135"/>
                      </a:lnTo>
                      <a:close/>
                      <a:moveTo>
                        <a:pt x="131" y="180"/>
                      </a:moveTo>
                      <a:cubicBezTo>
                        <a:pt x="131" y="221"/>
                        <a:pt x="131" y="221"/>
                        <a:pt x="131" y="221"/>
                      </a:cubicBezTo>
                      <a:cubicBezTo>
                        <a:pt x="131" y="229"/>
                        <a:pt x="137" y="235"/>
                        <a:pt x="145" y="235"/>
                      </a:cubicBezTo>
                      <a:cubicBezTo>
                        <a:pt x="152" y="235"/>
                        <a:pt x="158" y="227"/>
                        <a:pt x="158" y="221"/>
                      </a:cubicBezTo>
                      <a:cubicBezTo>
                        <a:pt x="158" y="164"/>
                        <a:pt x="158" y="164"/>
                        <a:pt x="158" y="164"/>
                      </a:cubicBezTo>
                      <a:cubicBezTo>
                        <a:pt x="158" y="160"/>
                        <a:pt x="157" y="156"/>
                        <a:pt x="154" y="154"/>
                      </a:cubicBezTo>
                      <a:cubicBezTo>
                        <a:pt x="121" y="120"/>
                        <a:pt x="121" y="120"/>
                        <a:pt x="121" y="120"/>
                      </a:cubicBezTo>
                      <a:cubicBezTo>
                        <a:pt x="165" y="75"/>
                        <a:pt x="165" y="75"/>
                        <a:pt x="165" y="75"/>
                      </a:cubicBezTo>
                      <a:cubicBezTo>
                        <a:pt x="173" y="65"/>
                        <a:pt x="169" y="52"/>
                        <a:pt x="169" y="52"/>
                      </a:cubicBezTo>
                      <a:cubicBezTo>
                        <a:pt x="164" y="38"/>
                        <a:pt x="149" y="38"/>
                        <a:pt x="149" y="38"/>
                      </a:cubicBezTo>
                      <a:cubicBezTo>
                        <a:pt x="36" y="38"/>
                        <a:pt x="36" y="38"/>
                        <a:pt x="36" y="38"/>
                      </a:cubicBezTo>
                      <a:cubicBezTo>
                        <a:pt x="30" y="38"/>
                        <a:pt x="26" y="43"/>
                        <a:pt x="26" y="49"/>
                      </a:cubicBezTo>
                      <a:cubicBezTo>
                        <a:pt x="26" y="55"/>
                        <a:pt x="30" y="60"/>
                        <a:pt x="36" y="60"/>
                      </a:cubicBezTo>
                      <a:cubicBezTo>
                        <a:pt x="114" y="60"/>
                        <a:pt x="114" y="60"/>
                        <a:pt x="114" y="60"/>
                      </a:cubicBezTo>
                      <a:cubicBezTo>
                        <a:pt x="81" y="93"/>
                        <a:pt x="81" y="93"/>
                        <a:pt x="81" y="93"/>
                      </a:cubicBezTo>
                      <a:cubicBezTo>
                        <a:pt x="77" y="98"/>
                        <a:pt x="74" y="104"/>
                        <a:pt x="74" y="111"/>
                      </a:cubicBezTo>
                      <a:cubicBezTo>
                        <a:pt x="74" y="118"/>
                        <a:pt x="77" y="124"/>
                        <a:pt x="81" y="129"/>
                      </a:cubicBezTo>
                      <a:lnTo>
                        <a:pt x="131" y="180"/>
                      </a:lnTo>
                      <a:close/>
                      <a:moveTo>
                        <a:pt x="181" y="45"/>
                      </a:moveTo>
                      <a:cubicBezTo>
                        <a:pt x="193" y="45"/>
                        <a:pt x="203" y="35"/>
                        <a:pt x="203" y="23"/>
                      </a:cubicBezTo>
                      <a:cubicBezTo>
                        <a:pt x="203" y="10"/>
                        <a:pt x="193" y="0"/>
                        <a:pt x="181" y="0"/>
                      </a:cubicBezTo>
                      <a:cubicBezTo>
                        <a:pt x="168" y="0"/>
                        <a:pt x="158" y="10"/>
                        <a:pt x="158" y="23"/>
                      </a:cubicBezTo>
                      <a:cubicBezTo>
                        <a:pt x="158" y="35"/>
                        <a:pt x="168" y="45"/>
                        <a:pt x="181" y="45"/>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3" name="Freeform 7"/>
                <p:cNvSpPr>
                  <a:spLocks/>
                </p:cNvSpPr>
                <p:nvPr/>
              </p:nvSpPr>
              <p:spPr bwMode="auto">
                <a:xfrm>
                  <a:off x="1228" y="2722"/>
                  <a:ext cx="279" cy="430"/>
                </a:xfrm>
                <a:custGeom>
                  <a:avLst/>
                  <a:gdLst/>
                  <a:ahLst/>
                  <a:cxnLst>
                    <a:cxn ang="0">
                      <a:pos x="61" y="0"/>
                    </a:cxn>
                    <a:cxn ang="0">
                      <a:pos x="78" y="7"/>
                    </a:cxn>
                    <a:cxn ang="0">
                      <a:pos x="69" y="22"/>
                    </a:cxn>
                    <a:cxn ang="0">
                      <a:pos x="77" y="31"/>
                    </a:cxn>
                    <a:cxn ang="0">
                      <a:pos x="118" y="31"/>
                    </a:cxn>
                    <a:cxn ang="0">
                      <a:pos x="117" y="72"/>
                    </a:cxn>
                    <a:cxn ang="0">
                      <a:pos x="109" y="80"/>
                    </a:cxn>
                    <a:cxn ang="0">
                      <a:pos x="99" y="69"/>
                    </a:cxn>
                    <a:cxn ang="0">
                      <a:pos x="94" y="71"/>
                    </a:cxn>
                    <a:cxn ang="0">
                      <a:pos x="87" y="88"/>
                    </a:cxn>
                    <a:cxn ang="0">
                      <a:pos x="88" y="95"/>
                    </a:cxn>
                    <a:cxn ang="0">
                      <a:pos x="88" y="95"/>
                    </a:cxn>
                    <a:cxn ang="0">
                      <a:pos x="95" y="110"/>
                    </a:cxn>
                    <a:cxn ang="0">
                      <a:pos x="109" y="100"/>
                    </a:cxn>
                    <a:cxn ang="0">
                      <a:pos x="118" y="107"/>
                    </a:cxn>
                    <a:cxn ang="0">
                      <a:pos x="118" y="151"/>
                    </a:cxn>
                    <a:cxn ang="0">
                      <a:pos x="75" y="151"/>
                    </a:cxn>
                    <a:cxn ang="0">
                      <a:pos x="69" y="159"/>
                    </a:cxn>
                    <a:cxn ang="0">
                      <a:pos x="78" y="174"/>
                    </a:cxn>
                    <a:cxn ang="0">
                      <a:pos x="64" y="181"/>
                    </a:cxn>
                    <a:cxn ang="0">
                      <a:pos x="63" y="181"/>
                    </a:cxn>
                    <a:cxn ang="0">
                      <a:pos x="57" y="182"/>
                    </a:cxn>
                    <a:cxn ang="0">
                      <a:pos x="40" y="175"/>
                    </a:cxn>
                    <a:cxn ang="0">
                      <a:pos x="49" y="160"/>
                    </a:cxn>
                    <a:cxn ang="0">
                      <a:pos x="41" y="151"/>
                    </a:cxn>
                    <a:cxn ang="0">
                      <a:pos x="0" y="151"/>
                    </a:cxn>
                    <a:cxn ang="0">
                      <a:pos x="1" y="109"/>
                    </a:cxn>
                    <a:cxn ang="0">
                      <a:pos x="9" y="100"/>
                    </a:cxn>
                    <a:cxn ang="0">
                      <a:pos x="24" y="110"/>
                    </a:cxn>
                    <a:cxn ang="0">
                      <a:pos x="31" y="92"/>
                    </a:cxn>
                    <a:cxn ang="0">
                      <a:pos x="30" y="86"/>
                    </a:cxn>
                    <a:cxn ang="0">
                      <a:pos x="30" y="86"/>
                    </a:cxn>
                    <a:cxn ang="0">
                      <a:pos x="24" y="71"/>
                    </a:cxn>
                    <a:cxn ang="0">
                      <a:pos x="19" y="70"/>
                    </a:cxn>
                    <a:cxn ang="0">
                      <a:pos x="9" y="81"/>
                    </a:cxn>
                    <a:cxn ang="0">
                      <a:pos x="0" y="73"/>
                    </a:cxn>
                    <a:cxn ang="0">
                      <a:pos x="0" y="31"/>
                    </a:cxn>
                    <a:cxn ang="0">
                      <a:pos x="43" y="31"/>
                    </a:cxn>
                    <a:cxn ang="0">
                      <a:pos x="49" y="22"/>
                    </a:cxn>
                    <a:cxn ang="0">
                      <a:pos x="40" y="7"/>
                    </a:cxn>
                    <a:cxn ang="0">
                      <a:pos x="54" y="0"/>
                    </a:cxn>
                    <a:cxn ang="0">
                      <a:pos x="54" y="0"/>
                    </a:cxn>
                    <a:cxn ang="0">
                      <a:pos x="61" y="0"/>
                    </a:cxn>
                  </a:cxnLst>
                  <a:rect l="0" t="0" r="r" b="b"/>
                  <a:pathLst>
                    <a:path w="118" h="182">
                      <a:moveTo>
                        <a:pt x="61" y="0"/>
                      </a:moveTo>
                      <a:cubicBezTo>
                        <a:pt x="67" y="0"/>
                        <a:pt x="74" y="2"/>
                        <a:pt x="78" y="7"/>
                      </a:cubicBezTo>
                      <a:cubicBezTo>
                        <a:pt x="84" y="19"/>
                        <a:pt x="70" y="13"/>
                        <a:pt x="69" y="22"/>
                      </a:cubicBezTo>
                      <a:cubicBezTo>
                        <a:pt x="67" y="30"/>
                        <a:pt x="77" y="31"/>
                        <a:pt x="77" y="31"/>
                      </a:cubicBezTo>
                      <a:cubicBezTo>
                        <a:pt x="118" y="31"/>
                        <a:pt x="118" y="31"/>
                        <a:pt x="118" y="31"/>
                      </a:cubicBezTo>
                      <a:cubicBezTo>
                        <a:pt x="117" y="72"/>
                        <a:pt x="117" y="72"/>
                        <a:pt x="117" y="72"/>
                      </a:cubicBezTo>
                      <a:cubicBezTo>
                        <a:pt x="117" y="72"/>
                        <a:pt x="117" y="82"/>
                        <a:pt x="109" y="80"/>
                      </a:cubicBezTo>
                      <a:cubicBezTo>
                        <a:pt x="102" y="79"/>
                        <a:pt x="105" y="70"/>
                        <a:pt x="99" y="69"/>
                      </a:cubicBezTo>
                      <a:cubicBezTo>
                        <a:pt x="98" y="69"/>
                        <a:pt x="97" y="70"/>
                        <a:pt x="94" y="71"/>
                      </a:cubicBezTo>
                      <a:cubicBezTo>
                        <a:pt x="90" y="75"/>
                        <a:pt x="88" y="82"/>
                        <a:pt x="87" y="88"/>
                      </a:cubicBezTo>
                      <a:cubicBezTo>
                        <a:pt x="87" y="91"/>
                        <a:pt x="87" y="93"/>
                        <a:pt x="88" y="95"/>
                      </a:cubicBezTo>
                      <a:cubicBezTo>
                        <a:pt x="88" y="95"/>
                        <a:pt x="88" y="95"/>
                        <a:pt x="88" y="95"/>
                      </a:cubicBezTo>
                      <a:cubicBezTo>
                        <a:pt x="89" y="101"/>
                        <a:pt x="91" y="107"/>
                        <a:pt x="95" y="110"/>
                      </a:cubicBezTo>
                      <a:cubicBezTo>
                        <a:pt x="106" y="116"/>
                        <a:pt x="101" y="102"/>
                        <a:pt x="109" y="100"/>
                      </a:cubicBezTo>
                      <a:cubicBezTo>
                        <a:pt x="115" y="99"/>
                        <a:pt x="117" y="104"/>
                        <a:pt x="118" y="107"/>
                      </a:cubicBezTo>
                      <a:cubicBezTo>
                        <a:pt x="118" y="151"/>
                        <a:pt x="118" y="151"/>
                        <a:pt x="118" y="151"/>
                      </a:cubicBezTo>
                      <a:cubicBezTo>
                        <a:pt x="75" y="151"/>
                        <a:pt x="75" y="151"/>
                        <a:pt x="75" y="151"/>
                      </a:cubicBezTo>
                      <a:cubicBezTo>
                        <a:pt x="72" y="151"/>
                        <a:pt x="67" y="153"/>
                        <a:pt x="69" y="159"/>
                      </a:cubicBezTo>
                      <a:cubicBezTo>
                        <a:pt x="70" y="168"/>
                        <a:pt x="84" y="162"/>
                        <a:pt x="78" y="174"/>
                      </a:cubicBezTo>
                      <a:cubicBezTo>
                        <a:pt x="75" y="178"/>
                        <a:pt x="69" y="180"/>
                        <a:pt x="64" y="181"/>
                      </a:cubicBezTo>
                      <a:cubicBezTo>
                        <a:pt x="64" y="181"/>
                        <a:pt x="64" y="181"/>
                        <a:pt x="63" y="181"/>
                      </a:cubicBezTo>
                      <a:cubicBezTo>
                        <a:pt x="62" y="182"/>
                        <a:pt x="59" y="182"/>
                        <a:pt x="57" y="182"/>
                      </a:cubicBezTo>
                      <a:cubicBezTo>
                        <a:pt x="51" y="182"/>
                        <a:pt x="43" y="179"/>
                        <a:pt x="40" y="175"/>
                      </a:cubicBezTo>
                      <a:cubicBezTo>
                        <a:pt x="34" y="163"/>
                        <a:pt x="48" y="168"/>
                        <a:pt x="49" y="160"/>
                      </a:cubicBezTo>
                      <a:cubicBezTo>
                        <a:pt x="51" y="151"/>
                        <a:pt x="41" y="151"/>
                        <a:pt x="41" y="151"/>
                      </a:cubicBezTo>
                      <a:cubicBezTo>
                        <a:pt x="0" y="151"/>
                        <a:pt x="0" y="151"/>
                        <a:pt x="0" y="151"/>
                      </a:cubicBezTo>
                      <a:cubicBezTo>
                        <a:pt x="1" y="109"/>
                        <a:pt x="1" y="109"/>
                        <a:pt x="1" y="109"/>
                      </a:cubicBezTo>
                      <a:cubicBezTo>
                        <a:pt x="1" y="109"/>
                        <a:pt x="1" y="99"/>
                        <a:pt x="9" y="100"/>
                      </a:cubicBezTo>
                      <a:cubicBezTo>
                        <a:pt x="18" y="102"/>
                        <a:pt x="12" y="116"/>
                        <a:pt x="24" y="110"/>
                      </a:cubicBezTo>
                      <a:cubicBezTo>
                        <a:pt x="28" y="106"/>
                        <a:pt x="31" y="99"/>
                        <a:pt x="31" y="92"/>
                      </a:cubicBezTo>
                      <a:cubicBezTo>
                        <a:pt x="31" y="90"/>
                        <a:pt x="31" y="88"/>
                        <a:pt x="30" y="86"/>
                      </a:cubicBezTo>
                      <a:cubicBezTo>
                        <a:pt x="30" y="86"/>
                        <a:pt x="30" y="86"/>
                        <a:pt x="30" y="86"/>
                      </a:cubicBezTo>
                      <a:cubicBezTo>
                        <a:pt x="30" y="80"/>
                        <a:pt x="27" y="74"/>
                        <a:pt x="24" y="71"/>
                      </a:cubicBezTo>
                      <a:cubicBezTo>
                        <a:pt x="21" y="70"/>
                        <a:pt x="20" y="69"/>
                        <a:pt x="19" y="70"/>
                      </a:cubicBezTo>
                      <a:cubicBezTo>
                        <a:pt x="13" y="70"/>
                        <a:pt x="16" y="79"/>
                        <a:pt x="9" y="81"/>
                      </a:cubicBezTo>
                      <a:cubicBezTo>
                        <a:pt x="1" y="82"/>
                        <a:pt x="1" y="74"/>
                        <a:pt x="0" y="73"/>
                      </a:cubicBezTo>
                      <a:cubicBezTo>
                        <a:pt x="0" y="31"/>
                        <a:pt x="0" y="31"/>
                        <a:pt x="0" y="31"/>
                      </a:cubicBezTo>
                      <a:cubicBezTo>
                        <a:pt x="43" y="31"/>
                        <a:pt x="43" y="31"/>
                        <a:pt x="43" y="31"/>
                      </a:cubicBezTo>
                      <a:cubicBezTo>
                        <a:pt x="46" y="30"/>
                        <a:pt x="50" y="28"/>
                        <a:pt x="49" y="22"/>
                      </a:cubicBezTo>
                      <a:cubicBezTo>
                        <a:pt x="48" y="14"/>
                        <a:pt x="34" y="19"/>
                        <a:pt x="40" y="7"/>
                      </a:cubicBezTo>
                      <a:cubicBezTo>
                        <a:pt x="43" y="3"/>
                        <a:pt x="49" y="1"/>
                        <a:pt x="54" y="0"/>
                      </a:cubicBezTo>
                      <a:cubicBezTo>
                        <a:pt x="54" y="0"/>
                        <a:pt x="54" y="0"/>
                        <a:pt x="54" y="0"/>
                      </a:cubicBezTo>
                      <a:cubicBezTo>
                        <a:pt x="56" y="0"/>
                        <a:pt x="58" y="0"/>
                        <a:pt x="61"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4" name="Freeform 8"/>
                <p:cNvSpPr>
                  <a:spLocks/>
                </p:cNvSpPr>
                <p:nvPr/>
              </p:nvSpPr>
              <p:spPr bwMode="auto">
                <a:xfrm>
                  <a:off x="1431" y="2795"/>
                  <a:ext cx="420" cy="284"/>
                </a:xfrm>
                <a:custGeom>
                  <a:avLst/>
                  <a:gdLst/>
                  <a:ahLst/>
                  <a:cxnLst>
                    <a:cxn ang="0">
                      <a:pos x="178" y="62"/>
                    </a:cxn>
                    <a:cxn ang="0">
                      <a:pos x="171" y="79"/>
                    </a:cxn>
                    <a:cxn ang="0">
                      <a:pos x="156" y="70"/>
                    </a:cxn>
                    <a:cxn ang="0">
                      <a:pos x="148" y="78"/>
                    </a:cxn>
                    <a:cxn ang="0">
                      <a:pos x="148" y="120"/>
                    </a:cxn>
                    <a:cxn ang="0">
                      <a:pos x="107" y="120"/>
                    </a:cxn>
                    <a:cxn ang="0">
                      <a:pos x="99" y="111"/>
                    </a:cxn>
                    <a:cxn ang="0">
                      <a:pos x="110" y="101"/>
                    </a:cxn>
                    <a:cxn ang="0">
                      <a:pos x="109" y="96"/>
                    </a:cxn>
                    <a:cxn ang="0">
                      <a:pos x="91" y="89"/>
                    </a:cxn>
                    <a:cxn ang="0">
                      <a:pos x="85" y="89"/>
                    </a:cxn>
                    <a:cxn ang="0">
                      <a:pos x="85" y="89"/>
                    </a:cxn>
                    <a:cxn ang="0">
                      <a:pos x="70" y="96"/>
                    </a:cxn>
                    <a:cxn ang="0">
                      <a:pos x="80" y="111"/>
                    </a:cxn>
                    <a:cxn ang="0">
                      <a:pos x="74" y="120"/>
                    </a:cxn>
                    <a:cxn ang="0">
                      <a:pos x="31" y="120"/>
                    </a:cxn>
                    <a:cxn ang="0">
                      <a:pos x="31" y="76"/>
                    </a:cxn>
                    <a:cxn ang="0">
                      <a:pos x="22" y="69"/>
                    </a:cxn>
                    <a:cxn ang="0">
                      <a:pos x="8" y="79"/>
                    </a:cxn>
                    <a:cxn ang="0">
                      <a:pos x="1" y="65"/>
                    </a:cxn>
                    <a:cxn ang="0">
                      <a:pos x="1" y="64"/>
                    </a:cxn>
                    <a:cxn ang="0">
                      <a:pos x="0" y="58"/>
                    </a:cxn>
                    <a:cxn ang="0">
                      <a:pos x="7" y="40"/>
                    </a:cxn>
                    <a:cxn ang="0">
                      <a:pos x="22" y="50"/>
                    </a:cxn>
                    <a:cxn ang="0">
                      <a:pos x="30" y="42"/>
                    </a:cxn>
                    <a:cxn ang="0">
                      <a:pos x="31" y="0"/>
                    </a:cxn>
                    <a:cxn ang="0">
                      <a:pos x="72" y="0"/>
                    </a:cxn>
                    <a:cxn ang="0">
                      <a:pos x="80" y="9"/>
                    </a:cxn>
                    <a:cxn ang="0">
                      <a:pos x="70" y="24"/>
                    </a:cxn>
                    <a:cxn ang="0">
                      <a:pos x="87" y="31"/>
                    </a:cxn>
                    <a:cxn ang="0">
                      <a:pos x="94" y="30"/>
                    </a:cxn>
                    <a:cxn ang="0">
                      <a:pos x="94" y="30"/>
                    </a:cxn>
                    <a:cxn ang="0">
                      <a:pos x="109" y="23"/>
                    </a:cxn>
                    <a:cxn ang="0">
                      <a:pos x="110" y="18"/>
                    </a:cxn>
                    <a:cxn ang="0">
                      <a:pos x="99" y="9"/>
                    </a:cxn>
                    <a:cxn ang="0">
                      <a:pos x="107" y="0"/>
                    </a:cxn>
                    <a:cxn ang="0">
                      <a:pos x="148" y="0"/>
                    </a:cxn>
                    <a:cxn ang="0">
                      <a:pos x="148" y="44"/>
                    </a:cxn>
                    <a:cxn ang="0">
                      <a:pos x="156" y="50"/>
                    </a:cxn>
                    <a:cxn ang="0">
                      <a:pos x="171" y="40"/>
                    </a:cxn>
                    <a:cxn ang="0">
                      <a:pos x="177" y="55"/>
                    </a:cxn>
                    <a:cxn ang="0">
                      <a:pos x="177" y="55"/>
                    </a:cxn>
                    <a:cxn ang="0">
                      <a:pos x="178" y="62"/>
                    </a:cxn>
                  </a:cxnLst>
                  <a:rect l="0" t="0" r="r" b="b"/>
                  <a:pathLst>
                    <a:path w="178" h="120">
                      <a:moveTo>
                        <a:pt x="178" y="62"/>
                      </a:moveTo>
                      <a:cubicBezTo>
                        <a:pt x="178" y="68"/>
                        <a:pt x="176" y="75"/>
                        <a:pt x="171" y="79"/>
                      </a:cubicBezTo>
                      <a:cubicBezTo>
                        <a:pt x="159" y="85"/>
                        <a:pt x="165" y="71"/>
                        <a:pt x="156" y="70"/>
                      </a:cubicBezTo>
                      <a:cubicBezTo>
                        <a:pt x="148" y="68"/>
                        <a:pt x="148" y="78"/>
                        <a:pt x="148" y="78"/>
                      </a:cubicBezTo>
                      <a:cubicBezTo>
                        <a:pt x="148" y="120"/>
                        <a:pt x="148" y="120"/>
                        <a:pt x="148" y="120"/>
                      </a:cubicBezTo>
                      <a:cubicBezTo>
                        <a:pt x="107" y="120"/>
                        <a:pt x="107" y="120"/>
                        <a:pt x="107" y="120"/>
                      </a:cubicBezTo>
                      <a:cubicBezTo>
                        <a:pt x="107" y="120"/>
                        <a:pt x="98" y="119"/>
                        <a:pt x="99" y="111"/>
                      </a:cubicBezTo>
                      <a:cubicBezTo>
                        <a:pt x="101" y="104"/>
                        <a:pt x="110" y="106"/>
                        <a:pt x="110" y="101"/>
                      </a:cubicBezTo>
                      <a:cubicBezTo>
                        <a:pt x="110" y="100"/>
                        <a:pt x="110" y="98"/>
                        <a:pt x="109" y="96"/>
                      </a:cubicBezTo>
                      <a:cubicBezTo>
                        <a:pt x="105" y="91"/>
                        <a:pt x="98" y="89"/>
                        <a:pt x="91" y="89"/>
                      </a:cubicBezTo>
                      <a:cubicBezTo>
                        <a:pt x="89" y="89"/>
                        <a:pt x="87" y="89"/>
                        <a:pt x="85" y="89"/>
                      </a:cubicBezTo>
                      <a:cubicBezTo>
                        <a:pt x="85" y="89"/>
                        <a:pt x="85" y="89"/>
                        <a:pt x="85" y="89"/>
                      </a:cubicBezTo>
                      <a:cubicBezTo>
                        <a:pt x="79" y="90"/>
                        <a:pt x="74" y="92"/>
                        <a:pt x="70" y="96"/>
                      </a:cubicBezTo>
                      <a:cubicBezTo>
                        <a:pt x="65" y="108"/>
                        <a:pt x="78" y="103"/>
                        <a:pt x="80" y="111"/>
                      </a:cubicBezTo>
                      <a:cubicBezTo>
                        <a:pt x="81" y="117"/>
                        <a:pt x="76" y="119"/>
                        <a:pt x="74" y="120"/>
                      </a:cubicBezTo>
                      <a:cubicBezTo>
                        <a:pt x="31" y="120"/>
                        <a:pt x="31" y="120"/>
                        <a:pt x="31" y="120"/>
                      </a:cubicBezTo>
                      <a:cubicBezTo>
                        <a:pt x="31" y="76"/>
                        <a:pt x="31" y="76"/>
                        <a:pt x="31" y="76"/>
                      </a:cubicBezTo>
                      <a:cubicBezTo>
                        <a:pt x="30" y="73"/>
                        <a:pt x="28" y="68"/>
                        <a:pt x="22" y="69"/>
                      </a:cubicBezTo>
                      <a:cubicBezTo>
                        <a:pt x="14" y="71"/>
                        <a:pt x="19" y="85"/>
                        <a:pt x="8" y="79"/>
                      </a:cubicBezTo>
                      <a:cubicBezTo>
                        <a:pt x="4" y="76"/>
                        <a:pt x="2" y="70"/>
                        <a:pt x="1" y="65"/>
                      </a:cubicBezTo>
                      <a:cubicBezTo>
                        <a:pt x="1" y="64"/>
                        <a:pt x="1" y="64"/>
                        <a:pt x="1" y="64"/>
                      </a:cubicBezTo>
                      <a:cubicBezTo>
                        <a:pt x="0" y="62"/>
                        <a:pt x="0" y="60"/>
                        <a:pt x="0" y="58"/>
                      </a:cubicBezTo>
                      <a:cubicBezTo>
                        <a:pt x="1" y="51"/>
                        <a:pt x="3" y="44"/>
                        <a:pt x="7" y="40"/>
                      </a:cubicBezTo>
                      <a:cubicBezTo>
                        <a:pt x="19" y="34"/>
                        <a:pt x="14" y="48"/>
                        <a:pt x="22" y="50"/>
                      </a:cubicBezTo>
                      <a:cubicBezTo>
                        <a:pt x="30" y="51"/>
                        <a:pt x="30" y="42"/>
                        <a:pt x="30" y="42"/>
                      </a:cubicBezTo>
                      <a:cubicBezTo>
                        <a:pt x="31" y="0"/>
                        <a:pt x="31" y="0"/>
                        <a:pt x="31" y="0"/>
                      </a:cubicBezTo>
                      <a:cubicBezTo>
                        <a:pt x="72" y="0"/>
                        <a:pt x="72" y="0"/>
                        <a:pt x="72" y="0"/>
                      </a:cubicBezTo>
                      <a:cubicBezTo>
                        <a:pt x="72" y="0"/>
                        <a:pt x="81" y="1"/>
                        <a:pt x="80" y="9"/>
                      </a:cubicBezTo>
                      <a:cubicBezTo>
                        <a:pt x="78" y="17"/>
                        <a:pt x="65" y="12"/>
                        <a:pt x="70" y="24"/>
                      </a:cubicBezTo>
                      <a:cubicBezTo>
                        <a:pt x="74" y="28"/>
                        <a:pt x="81" y="31"/>
                        <a:pt x="87" y="31"/>
                      </a:cubicBezTo>
                      <a:cubicBezTo>
                        <a:pt x="90" y="31"/>
                        <a:pt x="92" y="31"/>
                        <a:pt x="94" y="30"/>
                      </a:cubicBezTo>
                      <a:cubicBezTo>
                        <a:pt x="94" y="30"/>
                        <a:pt x="94" y="30"/>
                        <a:pt x="94" y="30"/>
                      </a:cubicBezTo>
                      <a:cubicBezTo>
                        <a:pt x="100" y="30"/>
                        <a:pt x="105" y="27"/>
                        <a:pt x="109" y="23"/>
                      </a:cubicBezTo>
                      <a:cubicBezTo>
                        <a:pt x="110" y="21"/>
                        <a:pt x="110" y="20"/>
                        <a:pt x="110" y="18"/>
                      </a:cubicBezTo>
                      <a:cubicBezTo>
                        <a:pt x="109" y="13"/>
                        <a:pt x="100" y="15"/>
                        <a:pt x="99" y="9"/>
                      </a:cubicBezTo>
                      <a:cubicBezTo>
                        <a:pt x="98" y="1"/>
                        <a:pt x="105" y="0"/>
                        <a:pt x="107" y="0"/>
                      </a:cubicBezTo>
                      <a:cubicBezTo>
                        <a:pt x="148" y="0"/>
                        <a:pt x="148" y="0"/>
                        <a:pt x="148" y="0"/>
                      </a:cubicBezTo>
                      <a:cubicBezTo>
                        <a:pt x="148" y="44"/>
                        <a:pt x="148" y="44"/>
                        <a:pt x="148" y="44"/>
                      </a:cubicBezTo>
                      <a:cubicBezTo>
                        <a:pt x="148" y="46"/>
                        <a:pt x="150" y="51"/>
                        <a:pt x="156" y="50"/>
                      </a:cubicBezTo>
                      <a:cubicBezTo>
                        <a:pt x="164" y="48"/>
                        <a:pt x="159" y="34"/>
                        <a:pt x="171" y="40"/>
                      </a:cubicBezTo>
                      <a:cubicBezTo>
                        <a:pt x="175" y="43"/>
                        <a:pt x="177" y="49"/>
                        <a:pt x="177" y="55"/>
                      </a:cubicBezTo>
                      <a:cubicBezTo>
                        <a:pt x="177" y="55"/>
                        <a:pt x="177" y="55"/>
                        <a:pt x="177" y="55"/>
                      </a:cubicBezTo>
                      <a:cubicBezTo>
                        <a:pt x="178" y="57"/>
                        <a:pt x="178" y="59"/>
                        <a:pt x="178" y="62"/>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5" name="Freeform 9"/>
                <p:cNvSpPr>
                  <a:spLocks/>
                </p:cNvSpPr>
                <p:nvPr/>
              </p:nvSpPr>
              <p:spPr bwMode="auto">
                <a:xfrm>
                  <a:off x="710" y="2391"/>
                  <a:ext cx="418" cy="284"/>
                </a:xfrm>
                <a:custGeom>
                  <a:avLst/>
                  <a:gdLst/>
                  <a:ahLst/>
                  <a:cxnLst>
                    <a:cxn ang="0">
                      <a:pos x="177" y="61"/>
                    </a:cxn>
                    <a:cxn ang="0">
                      <a:pos x="170" y="79"/>
                    </a:cxn>
                    <a:cxn ang="0">
                      <a:pos x="156" y="69"/>
                    </a:cxn>
                    <a:cxn ang="0">
                      <a:pos x="147" y="78"/>
                    </a:cxn>
                    <a:cxn ang="0">
                      <a:pos x="147" y="120"/>
                    </a:cxn>
                    <a:cxn ang="0">
                      <a:pos x="107" y="120"/>
                    </a:cxn>
                    <a:cxn ang="0">
                      <a:pos x="99" y="111"/>
                    </a:cxn>
                    <a:cxn ang="0">
                      <a:pos x="110" y="101"/>
                    </a:cxn>
                    <a:cxn ang="0">
                      <a:pos x="108" y="96"/>
                    </a:cxn>
                    <a:cxn ang="0">
                      <a:pos x="91" y="89"/>
                    </a:cxn>
                    <a:cxn ang="0">
                      <a:pos x="84" y="89"/>
                    </a:cxn>
                    <a:cxn ang="0">
                      <a:pos x="84" y="89"/>
                    </a:cxn>
                    <a:cxn ang="0">
                      <a:pos x="70" y="96"/>
                    </a:cxn>
                    <a:cxn ang="0">
                      <a:pos x="79" y="111"/>
                    </a:cxn>
                    <a:cxn ang="0">
                      <a:pos x="73" y="120"/>
                    </a:cxn>
                    <a:cxn ang="0">
                      <a:pos x="30" y="120"/>
                    </a:cxn>
                    <a:cxn ang="0">
                      <a:pos x="30" y="76"/>
                    </a:cxn>
                    <a:cxn ang="0">
                      <a:pos x="22" y="69"/>
                    </a:cxn>
                    <a:cxn ang="0">
                      <a:pos x="7" y="79"/>
                    </a:cxn>
                    <a:cxn ang="0">
                      <a:pos x="0" y="64"/>
                    </a:cxn>
                    <a:cxn ang="0">
                      <a:pos x="0" y="64"/>
                    </a:cxn>
                    <a:cxn ang="0">
                      <a:pos x="0" y="58"/>
                    </a:cxn>
                    <a:cxn ang="0">
                      <a:pos x="7" y="40"/>
                    </a:cxn>
                    <a:cxn ang="0">
                      <a:pos x="21" y="49"/>
                    </a:cxn>
                    <a:cxn ang="0">
                      <a:pos x="30" y="41"/>
                    </a:cxn>
                    <a:cxn ang="0">
                      <a:pos x="30" y="0"/>
                    </a:cxn>
                    <a:cxn ang="0">
                      <a:pos x="71" y="0"/>
                    </a:cxn>
                    <a:cxn ang="0">
                      <a:pos x="79" y="9"/>
                    </a:cxn>
                    <a:cxn ang="0">
                      <a:pos x="70" y="24"/>
                    </a:cxn>
                    <a:cxn ang="0">
                      <a:pos x="87" y="31"/>
                    </a:cxn>
                    <a:cxn ang="0">
                      <a:pos x="93" y="30"/>
                    </a:cxn>
                    <a:cxn ang="0">
                      <a:pos x="94" y="30"/>
                    </a:cxn>
                    <a:cxn ang="0">
                      <a:pos x="108" y="23"/>
                    </a:cxn>
                    <a:cxn ang="0">
                      <a:pos x="109" y="18"/>
                    </a:cxn>
                    <a:cxn ang="0">
                      <a:pos x="98" y="8"/>
                    </a:cxn>
                    <a:cxn ang="0">
                      <a:pos x="106" y="0"/>
                    </a:cxn>
                    <a:cxn ang="0">
                      <a:pos x="147" y="0"/>
                    </a:cxn>
                    <a:cxn ang="0">
                      <a:pos x="147" y="44"/>
                    </a:cxn>
                    <a:cxn ang="0">
                      <a:pos x="156" y="50"/>
                    </a:cxn>
                    <a:cxn ang="0">
                      <a:pos x="170" y="40"/>
                    </a:cxn>
                    <a:cxn ang="0">
                      <a:pos x="177" y="55"/>
                    </a:cxn>
                    <a:cxn ang="0">
                      <a:pos x="177" y="55"/>
                    </a:cxn>
                    <a:cxn ang="0">
                      <a:pos x="177" y="61"/>
                    </a:cxn>
                  </a:cxnLst>
                  <a:rect l="0" t="0" r="r" b="b"/>
                  <a:pathLst>
                    <a:path w="177" h="120">
                      <a:moveTo>
                        <a:pt x="177" y="61"/>
                      </a:moveTo>
                      <a:cubicBezTo>
                        <a:pt x="177" y="68"/>
                        <a:pt x="175" y="75"/>
                        <a:pt x="170" y="79"/>
                      </a:cubicBezTo>
                      <a:cubicBezTo>
                        <a:pt x="159" y="85"/>
                        <a:pt x="164" y="71"/>
                        <a:pt x="156" y="69"/>
                      </a:cubicBezTo>
                      <a:cubicBezTo>
                        <a:pt x="148" y="68"/>
                        <a:pt x="147" y="78"/>
                        <a:pt x="147" y="78"/>
                      </a:cubicBezTo>
                      <a:cubicBezTo>
                        <a:pt x="147" y="120"/>
                        <a:pt x="147" y="120"/>
                        <a:pt x="147" y="120"/>
                      </a:cubicBezTo>
                      <a:cubicBezTo>
                        <a:pt x="107" y="120"/>
                        <a:pt x="107" y="120"/>
                        <a:pt x="107" y="120"/>
                      </a:cubicBezTo>
                      <a:cubicBezTo>
                        <a:pt x="107" y="120"/>
                        <a:pt x="97" y="119"/>
                        <a:pt x="99" y="111"/>
                      </a:cubicBezTo>
                      <a:cubicBezTo>
                        <a:pt x="100" y="104"/>
                        <a:pt x="109" y="106"/>
                        <a:pt x="110" y="101"/>
                      </a:cubicBezTo>
                      <a:cubicBezTo>
                        <a:pt x="110" y="100"/>
                        <a:pt x="109" y="98"/>
                        <a:pt x="108" y="96"/>
                      </a:cubicBezTo>
                      <a:cubicBezTo>
                        <a:pt x="104" y="91"/>
                        <a:pt x="97" y="89"/>
                        <a:pt x="91" y="89"/>
                      </a:cubicBezTo>
                      <a:cubicBezTo>
                        <a:pt x="89" y="89"/>
                        <a:pt x="86" y="89"/>
                        <a:pt x="84" y="89"/>
                      </a:cubicBezTo>
                      <a:cubicBezTo>
                        <a:pt x="84" y="89"/>
                        <a:pt x="84" y="89"/>
                        <a:pt x="84" y="89"/>
                      </a:cubicBezTo>
                      <a:cubicBezTo>
                        <a:pt x="79" y="90"/>
                        <a:pt x="73" y="92"/>
                        <a:pt x="70" y="96"/>
                      </a:cubicBezTo>
                      <a:cubicBezTo>
                        <a:pt x="64" y="108"/>
                        <a:pt x="78" y="103"/>
                        <a:pt x="79" y="111"/>
                      </a:cubicBezTo>
                      <a:cubicBezTo>
                        <a:pt x="81" y="117"/>
                        <a:pt x="76" y="119"/>
                        <a:pt x="73" y="120"/>
                      </a:cubicBezTo>
                      <a:cubicBezTo>
                        <a:pt x="30" y="120"/>
                        <a:pt x="30" y="120"/>
                        <a:pt x="30" y="120"/>
                      </a:cubicBezTo>
                      <a:cubicBezTo>
                        <a:pt x="30" y="76"/>
                        <a:pt x="30" y="76"/>
                        <a:pt x="30" y="76"/>
                      </a:cubicBezTo>
                      <a:cubicBezTo>
                        <a:pt x="30" y="73"/>
                        <a:pt x="28" y="68"/>
                        <a:pt x="22" y="69"/>
                      </a:cubicBezTo>
                      <a:cubicBezTo>
                        <a:pt x="13" y="71"/>
                        <a:pt x="19" y="85"/>
                        <a:pt x="7" y="79"/>
                      </a:cubicBezTo>
                      <a:cubicBezTo>
                        <a:pt x="3" y="76"/>
                        <a:pt x="1" y="70"/>
                        <a:pt x="0" y="64"/>
                      </a:cubicBezTo>
                      <a:cubicBezTo>
                        <a:pt x="0" y="64"/>
                        <a:pt x="0" y="64"/>
                        <a:pt x="0" y="64"/>
                      </a:cubicBezTo>
                      <a:cubicBezTo>
                        <a:pt x="0" y="62"/>
                        <a:pt x="0" y="60"/>
                        <a:pt x="0" y="58"/>
                      </a:cubicBezTo>
                      <a:cubicBezTo>
                        <a:pt x="0" y="51"/>
                        <a:pt x="2" y="44"/>
                        <a:pt x="7" y="40"/>
                      </a:cubicBezTo>
                      <a:cubicBezTo>
                        <a:pt x="19" y="34"/>
                        <a:pt x="13" y="48"/>
                        <a:pt x="21" y="49"/>
                      </a:cubicBezTo>
                      <a:cubicBezTo>
                        <a:pt x="29" y="51"/>
                        <a:pt x="30" y="41"/>
                        <a:pt x="30" y="41"/>
                      </a:cubicBezTo>
                      <a:cubicBezTo>
                        <a:pt x="30" y="0"/>
                        <a:pt x="30" y="0"/>
                        <a:pt x="30" y="0"/>
                      </a:cubicBezTo>
                      <a:cubicBezTo>
                        <a:pt x="71" y="0"/>
                        <a:pt x="71" y="0"/>
                        <a:pt x="71" y="0"/>
                      </a:cubicBezTo>
                      <a:cubicBezTo>
                        <a:pt x="71" y="0"/>
                        <a:pt x="81" y="0"/>
                        <a:pt x="79" y="9"/>
                      </a:cubicBezTo>
                      <a:cubicBezTo>
                        <a:pt x="78" y="17"/>
                        <a:pt x="64" y="12"/>
                        <a:pt x="70" y="24"/>
                      </a:cubicBezTo>
                      <a:cubicBezTo>
                        <a:pt x="73" y="28"/>
                        <a:pt x="81" y="31"/>
                        <a:pt x="87" y="31"/>
                      </a:cubicBezTo>
                      <a:cubicBezTo>
                        <a:pt x="89" y="31"/>
                        <a:pt x="92" y="31"/>
                        <a:pt x="93" y="30"/>
                      </a:cubicBezTo>
                      <a:cubicBezTo>
                        <a:pt x="94" y="30"/>
                        <a:pt x="94" y="30"/>
                        <a:pt x="94" y="30"/>
                      </a:cubicBezTo>
                      <a:cubicBezTo>
                        <a:pt x="99" y="29"/>
                        <a:pt x="105" y="27"/>
                        <a:pt x="108" y="23"/>
                      </a:cubicBezTo>
                      <a:cubicBezTo>
                        <a:pt x="109" y="21"/>
                        <a:pt x="109" y="19"/>
                        <a:pt x="109" y="18"/>
                      </a:cubicBezTo>
                      <a:cubicBezTo>
                        <a:pt x="109" y="13"/>
                        <a:pt x="100" y="15"/>
                        <a:pt x="98" y="8"/>
                      </a:cubicBezTo>
                      <a:cubicBezTo>
                        <a:pt x="97" y="1"/>
                        <a:pt x="105" y="0"/>
                        <a:pt x="106" y="0"/>
                      </a:cubicBezTo>
                      <a:cubicBezTo>
                        <a:pt x="147" y="0"/>
                        <a:pt x="147" y="0"/>
                        <a:pt x="147" y="0"/>
                      </a:cubicBezTo>
                      <a:cubicBezTo>
                        <a:pt x="147" y="44"/>
                        <a:pt x="147" y="44"/>
                        <a:pt x="147" y="44"/>
                      </a:cubicBezTo>
                      <a:cubicBezTo>
                        <a:pt x="148" y="46"/>
                        <a:pt x="150" y="51"/>
                        <a:pt x="156" y="50"/>
                      </a:cubicBezTo>
                      <a:cubicBezTo>
                        <a:pt x="164" y="48"/>
                        <a:pt x="158" y="34"/>
                        <a:pt x="170" y="40"/>
                      </a:cubicBezTo>
                      <a:cubicBezTo>
                        <a:pt x="174" y="43"/>
                        <a:pt x="176" y="49"/>
                        <a:pt x="177" y="55"/>
                      </a:cubicBezTo>
                      <a:cubicBezTo>
                        <a:pt x="177" y="55"/>
                        <a:pt x="177" y="55"/>
                        <a:pt x="177" y="55"/>
                      </a:cubicBezTo>
                      <a:cubicBezTo>
                        <a:pt x="177" y="57"/>
                        <a:pt x="177" y="59"/>
                        <a:pt x="177" y="61"/>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16" name="Freeform 10"/>
                <p:cNvSpPr>
                  <a:spLocks/>
                </p:cNvSpPr>
                <p:nvPr/>
              </p:nvSpPr>
              <p:spPr bwMode="auto">
                <a:xfrm>
                  <a:off x="1504" y="2438"/>
                  <a:ext cx="277" cy="431"/>
                </a:xfrm>
                <a:custGeom>
                  <a:avLst/>
                  <a:gdLst/>
                  <a:ahLst/>
                  <a:cxnLst>
                    <a:cxn ang="0">
                      <a:pos x="60" y="0"/>
                    </a:cxn>
                    <a:cxn ang="0">
                      <a:pos x="78" y="7"/>
                    </a:cxn>
                    <a:cxn ang="0">
                      <a:pos x="68" y="22"/>
                    </a:cxn>
                    <a:cxn ang="0">
                      <a:pos x="76" y="31"/>
                    </a:cxn>
                    <a:cxn ang="0">
                      <a:pos x="117" y="31"/>
                    </a:cxn>
                    <a:cxn ang="0">
                      <a:pos x="117" y="72"/>
                    </a:cxn>
                    <a:cxn ang="0">
                      <a:pos x="108" y="81"/>
                    </a:cxn>
                    <a:cxn ang="0">
                      <a:pos x="99" y="69"/>
                    </a:cxn>
                    <a:cxn ang="0">
                      <a:pos x="94" y="71"/>
                    </a:cxn>
                    <a:cxn ang="0">
                      <a:pos x="87" y="89"/>
                    </a:cxn>
                    <a:cxn ang="0">
                      <a:pos x="87" y="95"/>
                    </a:cxn>
                    <a:cxn ang="0">
                      <a:pos x="87" y="95"/>
                    </a:cxn>
                    <a:cxn ang="0">
                      <a:pos x="94" y="110"/>
                    </a:cxn>
                    <a:cxn ang="0">
                      <a:pos x="109" y="100"/>
                    </a:cxn>
                    <a:cxn ang="0">
                      <a:pos x="117" y="107"/>
                    </a:cxn>
                    <a:cxn ang="0">
                      <a:pos x="117" y="151"/>
                    </a:cxn>
                    <a:cxn ang="0">
                      <a:pos x="74" y="151"/>
                    </a:cxn>
                    <a:cxn ang="0">
                      <a:pos x="68" y="160"/>
                    </a:cxn>
                    <a:cxn ang="0">
                      <a:pos x="78" y="174"/>
                    </a:cxn>
                    <a:cxn ang="0">
                      <a:pos x="63" y="181"/>
                    </a:cxn>
                    <a:cxn ang="0">
                      <a:pos x="63" y="181"/>
                    </a:cxn>
                    <a:cxn ang="0">
                      <a:pos x="56" y="182"/>
                    </a:cxn>
                    <a:cxn ang="0">
                      <a:pos x="39" y="175"/>
                    </a:cxn>
                    <a:cxn ang="0">
                      <a:pos x="49" y="160"/>
                    </a:cxn>
                    <a:cxn ang="0">
                      <a:pos x="41" y="151"/>
                    </a:cxn>
                    <a:cxn ang="0">
                      <a:pos x="0" y="151"/>
                    </a:cxn>
                    <a:cxn ang="0">
                      <a:pos x="0" y="109"/>
                    </a:cxn>
                    <a:cxn ang="0">
                      <a:pos x="9" y="101"/>
                    </a:cxn>
                    <a:cxn ang="0">
                      <a:pos x="23" y="110"/>
                    </a:cxn>
                    <a:cxn ang="0">
                      <a:pos x="30" y="93"/>
                    </a:cxn>
                    <a:cxn ang="0">
                      <a:pos x="30" y="86"/>
                    </a:cxn>
                    <a:cxn ang="0">
                      <a:pos x="30" y="86"/>
                    </a:cxn>
                    <a:cxn ang="0">
                      <a:pos x="23" y="71"/>
                    </a:cxn>
                    <a:cxn ang="0">
                      <a:pos x="18" y="70"/>
                    </a:cxn>
                    <a:cxn ang="0">
                      <a:pos x="9" y="81"/>
                    </a:cxn>
                    <a:cxn ang="0">
                      <a:pos x="0" y="73"/>
                    </a:cxn>
                    <a:cxn ang="0">
                      <a:pos x="0" y="31"/>
                    </a:cxn>
                    <a:cxn ang="0">
                      <a:pos x="43" y="31"/>
                    </a:cxn>
                    <a:cxn ang="0">
                      <a:pos x="49" y="22"/>
                    </a:cxn>
                    <a:cxn ang="0">
                      <a:pos x="39" y="7"/>
                    </a:cxn>
                    <a:cxn ang="0">
                      <a:pos x="54" y="0"/>
                    </a:cxn>
                    <a:cxn ang="0">
                      <a:pos x="54" y="0"/>
                    </a:cxn>
                    <a:cxn ang="0">
                      <a:pos x="60" y="0"/>
                    </a:cxn>
                  </a:cxnLst>
                  <a:rect l="0" t="0" r="r" b="b"/>
                  <a:pathLst>
                    <a:path w="117" h="182">
                      <a:moveTo>
                        <a:pt x="60" y="0"/>
                      </a:moveTo>
                      <a:cubicBezTo>
                        <a:pt x="67" y="0"/>
                        <a:pt x="74" y="2"/>
                        <a:pt x="78" y="7"/>
                      </a:cubicBezTo>
                      <a:cubicBezTo>
                        <a:pt x="83" y="19"/>
                        <a:pt x="70" y="14"/>
                        <a:pt x="68" y="22"/>
                      </a:cubicBezTo>
                      <a:cubicBezTo>
                        <a:pt x="67" y="30"/>
                        <a:pt x="76" y="31"/>
                        <a:pt x="76" y="31"/>
                      </a:cubicBezTo>
                      <a:cubicBezTo>
                        <a:pt x="117" y="31"/>
                        <a:pt x="117" y="31"/>
                        <a:pt x="117" y="31"/>
                      </a:cubicBezTo>
                      <a:cubicBezTo>
                        <a:pt x="117" y="72"/>
                        <a:pt x="117" y="72"/>
                        <a:pt x="117" y="72"/>
                      </a:cubicBezTo>
                      <a:cubicBezTo>
                        <a:pt x="117" y="72"/>
                        <a:pt x="117" y="82"/>
                        <a:pt x="108" y="81"/>
                      </a:cubicBezTo>
                      <a:cubicBezTo>
                        <a:pt x="102" y="79"/>
                        <a:pt x="104" y="70"/>
                        <a:pt x="99" y="69"/>
                      </a:cubicBezTo>
                      <a:cubicBezTo>
                        <a:pt x="98" y="69"/>
                        <a:pt x="96" y="70"/>
                        <a:pt x="94" y="71"/>
                      </a:cubicBezTo>
                      <a:cubicBezTo>
                        <a:pt x="89" y="75"/>
                        <a:pt x="87" y="82"/>
                        <a:pt x="87" y="89"/>
                      </a:cubicBezTo>
                      <a:cubicBezTo>
                        <a:pt x="87" y="91"/>
                        <a:pt x="87" y="93"/>
                        <a:pt x="87" y="95"/>
                      </a:cubicBezTo>
                      <a:cubicBezTo>
                        <a:pt x="87" y="95"/>
                        <a:pt x="87" y="95"/>
                        <a:pt x="87" y="95"/>
                      </a:cubicBezTo>
                      <a:cubicBezTo>
                        <a:pt x="88" y="101"/>
                        <a:pt x="90" y="107"/>
                        <a:pt x="94" y="110"/>
                      </a:cubicBezTo>
                      <a:cubicBezTo>
                        <a:pt x="106" y="116"/>
                        <a:pt x="101" y="102"/>
                        <a:pt x="109" y="100"/>
                      </a:cubicBezTo>
                      <a:cubicBezTo>
                        <a:pt x="115" y="99"/>
                        <a:pt x="116" y="104"/>
                        <a:pt x="117" y="107"/>
                      </a:cubicBezTo>
                      <a:cubicBezTo>
                        <a:pt x="117" y="151"/>
                        <a:pt x="117" y="151"/>
                        <a:pt x="117" y="151"/>
                      </a:cubicBezTo>
                      <a:cubicBezTo>
                        <a:pt x="74" y="151"/>
                        <a:pt x="74" y="151"/>
                        <a:pt x="74" y="151"/>
                      </a:cubicBezTo>
                      <a:cubicBezTo>
                        <a:pt x="72" y="151"/>
                        <a:pt x="67" y="153"/>
                        <a:pt x="68" y="160"/>
                      </a:cubicBezTo>
                      <a:cubicBezTo>
                        <a:pt x="70" y="168"/>
                        <a:pt x="83" y="162"/>
                        <a:pt x="78" y="174"/>
                      </a:cubicBezTo>
                      <a:cubicBezTo>
                        <a:pt x="74" y="178"/>
                        <a:pt x="69" y="181"/>
                        <a:pt x="63" y="181"/>
                      </a:cubicBezTo>
                      <a:cubicBezTo>
                        <a:pt x="63" y="181"/>
                        <a:pt x="63" y="181"/>
                        <a:pt x="63" y="181"/>
                      </a:cubicBezTo>
                      <a:cubicBezTo>
                        <a:pt x="61" y="182"/>
                        <a:pt x="59" y="182"/>
                        <a:pt x="56" y="182"/>
                      </a:cubicBezTo>
                      <a:cubicBezTo>
                        <a:pt x="50" y="182"/>
                        <a:pt x="43" y="179"/>
                        <a:pt x="39" y="175"/>
                      </a:cubicBezTo>
                      <a:cubicBezTo>
                        <a:pt x="34" y="163"/>
                        <a:pt x="47" y="168"/>
                        <a:pt x="49" y="160"/>
                      </a:cubicBezTo>
                      <a:cubicBezTo>
                        <a:pt x="50" y="152"/>
                        <a:pt x="41" y="151"/>
                        <a:pt x="41" y="151"/>
                      </a:cubicBezTo>
                      <a:cubicBezTo>
                        <a:pt x="0" y="151"/>
                        <a:pt x="0" y="151"/>
                        <a:pt x="0" y="151"/>
                      </a:cubicBezTo>
                      <a:cubicBezTo>
                        <a:pt x="0" y="109"/>
                        <a:pt x="0" y="109"/>
                        <a:pt x="0" y="109"/>
                      </a:cubicBezTo>
                      <a:cubicBezTo>
                        <a:pt x="0" y="109"/>
                        <a:pt x="1" y="99"/>
                        <a:pt x="9" y="101"/>
                      </a:cubicBezTo>
                      <a:cubicBezTo>
                        <a:pt x="17" y="102"/>
                        <a:pt x="12" y="116"/>
                        <a:pt x="23" y="110"/>
                      </a:cubicBezTo>
                      <a:cubicBezTo>
                        <a:pt x="28" y="106"/>
                        <a:pt x="30" y="99"/>
                        <a:pt x="30" y="93"/>
                      </a:cubicBezTo>
                      <a:cubicBezTo>
                        <a:pt x="30" y="90"/>
                        <a:pt x="30" y="88"/>
                        <a:pt x="30" y="86"/>
                      </a:cubicBezTo>
                      <a:cubicBezTo>
                        <a:pt x="30" y="86"/>
                        <a:pt x="30" y="86"/>
                        <a:pt x="30" y="86"/>
                      </a:cubicBezTo>
                      <a:cubicBezTo>
                        <a:pt x="29" y="80"/>
                        <a:pt x="27" y="74"/>
                        <a:pt x="23" y="71"/>
                      </a:cubicBezTo>
                      <a:cubicBezTo>
                        <a:pt x="21" y="70"/>
                        <a:pt x="19" y="70"/>
                        <a:pt x="18" y="70"/>
                      </a:cubicBezTo>
                      <a:cubicBezTo>
                        <a:pt x="13" y="70"/>
                        <a:pt x="15" y="79"/>
                        <a:pt x="9" y="81"/>
                      </a:cubicBezTo>
                      <a:cubicBezTo>
                        <a:pt x="1" y="82"/>
                        <a:pt x="0" y="74"/>
                        <a:pt x="0" y="73"/>
                      </a:cubicBezTo>
                      <a:cubicBezTo>
                        <a:pt x="0" y="31"/>
                        <a:pt x="0" y="31"/>
                        <a:pt x="0" y="31"/>
                      </a:cubicBezTo>
                      <a:cubicBezTo>
                        <a:pt x="43" y="31"/>
                        <a:pt x="43" y="31"/>
                        <a:pt x="43" y="31"/>
                      </a:cubicBezTo>
                      <a:cubicBezTo>
                        <a:pt x="45" y="30"/>
                        <a:pt x="50" y="28"/>
                        <a:pt x="49" y="22"/>
                      </a:cubicBezTo>
                      <a:cubicBezTo>
                        <a:pt x="47" y="14"/>
                        <a:pt x="34" y="19"/>
                        <a:pt x="39" y="7"/>
                      </a:cubicBezTo>
                      <a:cubicBezTo>
                        <a:pt x="43" y="3"/>
                        <a:pt x="48" y="1"/>
                        <a:pt x="54" y="0"/>
                      </a:cubicBezTo>
                      <a:cubicBezTo>
                        <a:pt x="54" y="0"/>
                        <a:pt x="54" y="0"/>
                        <a:pt x="54" y="0"/>
                      </a:cubicBezTo>
                      <a:cubicBezTo>
                        <a:pt x="56" y="0"/>
                        <a:pt x="58" y="0"/>
                        <a:pt x="60" y="0"/>
                      </a:cubicBezTo>
                    </a:path>
                  </a:pathLst>
                </a:custGeom>
                <a:grpFill/>
                <a:ln w="0">
                  <a:solidFill>
                    <a:schemeClr val="tx2"/>
                  </a:solid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17" name="Group 89"/>
              <p:cNvGrpSpPr>
                <a:grpSpLocks noChangeAspect="1"/>
              </p:cNvGrpSpPr>
              <p:nvPr/>
            </p:nvGrpSpPr>
            <p:grpSpPr bwMode="auto">
              <a:xfrm>
                <a:off x="2713068" y="4401444"/>
                <a:ext cx="249150" cy="318800"/>
                <a:chOff x="4881" y="2968"/>
                <a:chExt cx="626" cy="801"/>
              </a:xfrm>
              <a:solidFill>
                <a:schemeClr val="bg1"/>
              </a:solidFill>
            </p:grpSpPr>
            <p:sp>
              <p:nvSpPr>
                <p:cNvPr id="518" name="Rectangle 90"/>
                <p:cNvSpPr>
                  <a:spLocks noChangeArrowheads="1"/>
                </p:cNvSpPr>
                <p:nvPr/>
              </p:nvSpPr>
              <p:spPr bwMode="auto">
                <a:xfrm>
                  <a:off x="5061" y="3091"/>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19" name="Rectangle 91"/>
                <p:cNvSpPr>
                  <a:spLocks noChangeArrowheads="1"/>
                </p:cNvSpPr>
                <p:nvPr/>
              </p:nvSpPr>
              <p:spPr bwMode="auto">
                <a:xfrm>
                  <a:off x="5061" y="3190"/>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0" name="Rectangle 92"/>
                <p:cNvSpPr>
                  <a:spLocks noChangeArrowheads="1"/>
                </p:cNvSpPr>
                <p:nvPr/>
              </p:nvSpPr>
              <p:spPr bwMode="auto">
                <a:xfrm>
                  <a:off x="5061" y="3289"/>
                  <a:ext cx="279" cy="28"/>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21" name="Freeform 93"/>
                <p:cNvSpPr>
                  <a:spLocks/>
                </p:cNvSpPr>
                <p:nvPr/>
              </p:nvSpPr>
              <p:spPr bwMode="auto">
                <a:xfrm>
                  <a:off x="4881" y="2968"/>
                  <a:ext cx="551" cy="697"/>
                </a:xfrm>
                <a:custGeom>
                  <a:avLst/>
                  <a:gdLst/>
                  <a:ahLst/>
                  <a:cxnLst>
                    <a:cxn ang="0">
                      <a:pos x="551" y="0"/>
                    </a:cxn>
                    <a:cxn ang="0">
                      <a:pos x="551" y="605"/>
                    </a:cxn>
                    <a:cxn ang="0">
                      <a:pos x="506" y="548"/>
                    </a:cxn>
                    <a:cxn ang="0">
                      <a:pos x="506" y="45"/>
                    </a:cxn>
                    <a:cxn ang="0">
                      <a:pos x="45" y="45"/>
                    </a:cxn>
                    <a:cxn ang="0">
                      <a:pos x="45" y="550"/>
                    </a:cxn>
                    <a:cxn ang="0">
                      <a:pos x="147" y="550"/>
                    </a:cxn>
                    <a:cxn ang="0">
                      <a:pos x="147" y="652"/>
                    </a:cxn>
                    <a:cxn ang="0">
                      <a:pos x="404" y="652"/>
                    </a:cxn>
                    <a:cxn ang="0">
                      <a:pos x="440" y="697"/>
                    </a:cxn>
                    <a:cxn ang="0">
                      <a:pos x="111" y="697"/>
                    </a:cxn>
                    <a:cxn ang="0">
                      <a:pos x="0" y="581"/>
                    </a:cxn>
                    <a:cxn ang="0">
                      <a:pos x="0" y="0"/>
                    </a:cxn>
                    <a:cxn ang="0">
                      <a:pos x="551" y="0"/>
                    </a:cxn>
                  </a:cxnLst>
                  <a:rect l="0" t="0" r="r" b="b"/>
                  <a:pathLst>
                    <a:path w="551" h="697">
                      <a:moveTo>
                        <a:pt x="551" y="0"/>
                      </a:moveTo>
                      <a:lnTo>
                        <a:pt x="551" y="605"/>
                      </a:lnTo>
                      <a:lnTo>
                        <a:pt x="506" y="548"/>
                      </a:lnTo>
                      <a:lnTo>
                        <a:pt x="506" y="45"/>
                      </a:lnTo>
                      <a:lnTo>
                        <a:pt x="45" y="45"/>
                      </a:lnTo>
                      <a:lnTo>
                        <a:pt x="45" y="550"/>
                      </a:lnTo>
                      <a:lnTo>
                        <a:pt x="147" y="550"/>
                      </a:lnTo>
                      <a:lnTo>
                        <a:pt x="147" y="652"/>
                      </a:lnTo>
                      <a:lnTo>
                        <a:pt x="404" y="652"/>
                      </a:lnTo>
                      <a:lnTo>
                        <a:pt x="440" y="697"/>
                      </a:lnTo>
                      <a:lnTo>
                        <a:pt x="111" y="697"/>
                      </a:lnTo>
                      <a:lnTo>
                        <a:pt x="0" y="581"/>
                      </a:lnTo>
                      <a:lnTo>
                        <a:pt x="0" y="0"/>
                      </a:lnTo>
                      <a:lnTo>
                        <a:pt x="551"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2" name="Freeform 94"/>
                <p:cNvSpPr>
                  <a:spLocks/>
                </p:cNvSpPr>
                <p:nvPr/>
              </p:nvSpPr>
              <p:spPr bwMode="auto">
                <a:xfrm>
                  <a:off x="5177" y="3367"/>
                  <a:ext cx="92" cy="99"/>
                </a:xfrm>
                <a:custGeom>
                  <a:avLst/>
                  <a:gdLst/>
                  <a:ahLst/>
                  <a:cxnLst>
                    <a:cxn ang="0">
                      <a:pos x="4" y="1"/>
                    </a:cxn>
                    <a:cxn ang="0">
                      <a:pos x="39" y="20"/>
                    </a:cxn>
                    <a:cxn ang="0">
                      <a:pos x="11" y="42"/>
                    </a:cxn>
                    <a:cxn ang="0">
                      <a:pos x="1" y="4"/>
                    </a:cxn>
                    <a:cxn ang="0">
                      <a:pos x="4" y="1"/>
                    </a:cxn>
                  </a:cxnLst>
                  <a:rect l="0" t="0" r="r" b="b"/>
                  <a:pathLst>
                    <a:path w="39" h="42">
                      <a:moveTo>
                        <a:pt x="4" y="1"/>
                      </a:moveTo>
                      <a:cubicBezTo>
                        <a:pt x="39" y="20"/>
                        <a:pt x="39" y="20"/>
                        <a:pt x="39" y="20"/>
                      </a:cubicBezTo>
                      <a:cubicBezTo>
                        <a:pt x="27" y="24"/>
                        <a:pt x="18" y="31"/>
                        <a:pt x="11" y="42"/>
                      </a:cubicBezTo>
                      <a:cubicBezTo>
                        <a:pt x="1" y="4"/>
                        <a:pt x="1" y="4"/>
                        <a:pt x="1" y="4"/>
                      </a:cubicBezTo>
                      <a:cubicBezTo>
                        <a:pt x="0" y="1"/>
                        <a:pt x="1" y="0"/>
                        <a:pt x="4" y="1"/>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3" name="Freeform 95"/>
                <p:cNvSpPr>
                  <a:spLocks/>
                </p:cNvSpPr>
                <p:nvPr/>
              </p:nvSpPr>
              <p:spPr bwMode="auto">
                <a:xfrm>
                  <a:off x="5217" y="3431"/>
                  <a:ext cx="290" cy="338"/>
                </a:xfrm>
                <a:custGeom>
                  <a:avLst/>
                  <a:gdLst/>
                  <a:ahLst/>
                  <a:cxnLst>
                    <a:cxn ang="0">
                      <a:pos x="115" y="110"/>
                    </a:cxn>
                    <a:cxn ang="0">
                      <a:pos x="28" y="0"/>
                    </a:cxn>
                    <a:cxn ang="0">
                      <a:pos x="0" y="22"/>
                    </a:cxn>
                    <a:cxn ang="0">
                      <a:pos x="87" y="132"/>
                    </a:cxn>
                    <a:cxn ang="0">
                      <a:pos x="115" y="110"/>
                    </a:cxn>
                  </a:cxnLst>
                  <a:rect l="0" t="0" r="r" b="b"/>
                  <a:pathLst>
                    <a:path w="123" h="143">
                      <a:moveTo>
                        <a:pt x="115" y="110"/>
                      </a:moveTo>
                      <a:cubicBezTo>
                        <a:pt x="28" y="0"/>
                        <a:pt x="28" y="0"/>
                        <a:pt x="28" y="0"/>
                      </a:cubicBezTo>
                      <a:cubicBezTo>
                        <a:pt x="16" y="4"/>
                        <a:pt x="6" y="11"/>
                        <a:pt x="0" y="22"/>
                      </a:cubicBezTo>
                      <a:cubicBezTo>
                        <a:pt x="87" y="132"/>
                        <a:pt x="87" y="132"/>
                        <a:pt x="87" y="132"/>
                      </a:cubicBezTo>
                      <a:cubicBezTo>
                        <a:pt x="95" y="143"/>
                        <a:pt x="123" y="121"/>
                        <a:pt x="115" y="11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4" name="Freeform 96"/>
                <p:cNvSpPr>
                  <a:spLocks noEditPoints="1"/>
                </p:cNvSpPr>
                <p:nvPr/>
              </p:nvSpPr>
              <p:spPr bwMode="auto">
                <a:xfrm>
                  <a:off x="4955" y="3069"/>
                  <a:ext cx="66" cy="64"/>
                </a:xfrm>
                <a:custGeom>
                  <a:avLst/>
                  <a:gdLst/>
                  <a:ahLst/>
                  <a:cxnLst>
                    <a:cxn ang="0">
                      <a:pos x="66" y="64"/>
                    </a:cxn>
                    <a:cxn ang="0">
                      <a:pos x="0" y="64"/>
                    </a:cxn>
                    <a:cxn ang="0">
                      <a:pos x="0" y="0"/>
                    </a:cxn>
                    <a:cxn ang="0">
                      <a:pos x="66" y="0"/>
                    </a:cxn>
                    <a:cxn ang="0">
                      <a:pos x="66" y="64"/>
                    </a:cxn>
                    <a:cxn ang="0">
                      <a:pos x="7" y="57"/>
                    </a:cxn>
                    <a:cxn ang="0">
                      <a:pos x="56" y="57"/>
                    </a:cxn>
                    <a:cxn ang="0">
                      <a:pos x="56" y="10"/>
                    </a:cxn>
                    <a:cxn ang="0">
                      <a:pos x="7" y="10"/>
                    </a:cxn>
                    <a:cxn ang="0">
                      <a:pos x="7" y="57"/>
                    </a:cxn>
                  </a:cxnLst>
                  <a:rect l="0" t="0" r="r" b="b"/>
                  <a:pathLst>
                    <a:path w="66" h="64">
                      <a:moveTo>
                        <a:pt x="66" y="64"/>
                      </a:moveTo>
                      <a:lnTo>
                        <a:pt x="0" y="64"/>
                      </a:lnTo>
                      <a:lnTo>
                        <a:pt x="0" y="0"/>
                      </a:lnTo>
                      <a:lnTo>
                        <a:pt x="66" y="0"/>
                      </a:lnTo>
                      <a:lnTo>
                        <a:pt x="66" y="64"/>
                      </a:lnTo>
                      <a:close/>
                      <a:moveTo>
                        <a:pt x="7" y="57"/>
                      </a:moveTo>
                      <a:lnTo>
                        <a:pt x="56" y="57"/>
                      </a:lnTo>
                      <a:lnTo>
                        <a:pt x="56" y="10"/>
                      </a:lnTo>
                      <a:lnTo>
                        <a:pt x="7" y="10"/>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5" name="Freeform 97"/>
                <p:cNvSpPr>
                  <a:spLocks noEditPoints="1"/>
                </p:cNvSpPr>
                <p:nvPr/>
              </p:nvSpPr>
              <p:spPr bwMode="auto">
                <a:xfrm>
                  <a:off x="4955" y="3169"/>
                  <a:ext cx="66" cy="63"/>
                </a:xfrm>
                <a:custGeom>
                  <a:avLst/>
                  <a:gdLst/>
                  <a:ahLst/>
                  <a:cxnLst>
                    <a:cxn ang="0">
                      <a:pos x="66" y="63"/>
                    </a:cxn>
                    <a:cxn ang="0">
                      <a:pos x="0" y="63"/>
                    </a:cxn>
                    <a:cxn ang="0">
                      <a:pos x="0" y="0"/>
                    </a:cxn>
                    <a:cxn ang="0">
                      <a:pos x="66" y="0"/>
                    </a:cxn>
                    <a:cxn ang="0">
                      <a:pos x="66" y="63"/>
                    </a:cxn>
                    <a:cxn ang="0">
                      <a:pos x="7" y="56"/>
                    </a:cxn>
                    <a:cxn ang="0">
                      <a:pos x="56" y="56"/>
                    </a:cxn>
                    <a:cxn ang="0">
                      <a:pos x="56" y="9"/>
                    </a:cxn>
                    <a:cxn ang="0">
                      <a:pos x="7" y="9"/>
                    </a:cxn>
                    <a:cxn ang="0">
                      <a:pos x="7" y="56"/>
                    </a:cxn>
                  </a:cxnLst>
                  <a:rect l="0" t="0" r="r" b="b"/>
                  <a:pathLst>
                    <a:path w="66" h="63">
                      <a:moveTo>
                        <a:pt x="66" y="63"/>
                      </a:moveTo>
                      <a:lnTo>
                        <a:pt x="0" y="63"/>
                      </a:lnTo>
                      <a:lnTo>
                        <a:pt x="0" y="0"/>
                      </a:lnTo>
                      <a:lnTo>
                        <a:pt x="66" y="0"/>
                      </a:lnTo>
                      <a:lnTo>
                        <a:pt x="66" y="63"/>
                      </a:lnTo>
                      <a:close/>
                      <a:moveTo>
                        <a:pt x="7" y="56"/>
                      </a:moveTo>
                      <a:lnTo>
                        <a:pt x="56" y="56"/>
                      </a:lnTo>
                      <a:lnTo>
                        <a:pt x="56" y="9"/>
                      </a:lnTo>
                      <a:lnTo>
                        <a:pt x="7" y="9"/>
                      </a:lnTo>
                      <a:lnTo>
                        <a:pt x="7"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26" name="Freeform 98"/>
                <p:cNvSpPr>
                  <a:spLocks noEditPoints="1"/>
                </p:cNvSpPr>
                <p:nvPr/>
              </p:nvSpPr>
              <p:spPr bwMode="auto">
                <a:xfrm>
                  <a:off x="4955" y="3268"/>
                  <a:ext cx="66" cy="64"/>
                </a:xfrm>
                <a:custGeom>
                  <a:avLst/>
                  <a:gdLst/>
                  <a:ahLst/>
                  <a:cxnLst>
                    <a:cxn ang="0">
                      <a:pos x="66" y="64"/>
                    </a:cxn>
                    <a:cxn ang="0">
                      <a:pos x="0" y="64"/>
                    </a:cxn>
                    <a:cxn ang="0">
                      <a:pos x="0" y="0"/>
                    </a:cxn>
                    <a:cxn ang="0">
                      <a:pos x="66" y="0"/>
                    </a:cxn>
                    <a:cxn ang="0">
                      <a:pos x="66" y="64"/>
                    </a:cxn>
                    <a:cxn ang="0">
                      <a:pos x="7" y="57"/>
                    </a:cxn>
                    <a:cxn ang="0">
                      <a:pos x="56" y="57"/>
                    </a:cxn>
                    <a:cxn ang="0">
                      <a:pos x="56" y="9"/>
                    </a:cxn>
                    <a:cxn ang="0">
                      <a:pos x="7" y="9"/>
                    </a:cxn>
                    <a:cxn ang="0">
                      <a:pos x="7" y="57"/>
                    </a:cxn>
                  </a:cxnLst>
                  <a:rect l="0" t="0" r="r" b="b"/>
                  <a:pathLst>
                    <a:path w="66" h="64">
                      <a:moveTo>
                        <a:pt x="66" y="64"/>
                      </a:moveTo>
                      <a:lnTo>
                        <a:pt x="0" y="64"/>
                      </a:lnTo>
                      <a:lnTo>
                        <a:pt x="0" y="0"/>
                      </a:lnTo>
                      <a:lnTo>
                        <a:pt x="66" y="0"/>
                      </a:lnTo>
                      <a:lnTo>
                        <a:pt x="66" y="64"/>
                      </a:lnTo>
                      <a:close/>
                      <a:moveTo>
                        <a:pt x="7" y="57"/>
                      </a:moveTo>
                      <a:lnTo>
                        <a:pt x="56" y="57"/>
                      </a:lnTo>
                      <a:lnTo>
                        <a:pt x="56" y="9"/>
                      </a:lnTo>
                      <a:lnTo>
                        <a:pt x="7" y="9"/>
                      </a:lnTo>
                      <a:lnTo>
                        <a:pt x="7" y="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27" name="Group 526"/>
              <p:cNvGrpSpPr/>
              <p:nvPr/>
            </p:nvGrpSpPr>
            <p:grpSpPr>
              <a:xfrm>
                <a:off x="3413901" y="4411594"/>
                <a:ext cx="298500" cy="298500"/>
                <a:chOff x="3394472" y="4390268"/>
                <a:chExt cx="914400" cy="914400"/>
              </a:xfrm>
              <a:solidFill>
                <a:schemeClr val="bg1"/>
              </a:solidFill>
            </p:grpSpPr>
            <p:sp>
              <p:nvSpPr>
                <p:cNvPr id="528" name="Freeform 527"/>
                <p:cNvSpPr/>
                <p:nvPr/>
              </p:nvSpPr>
              <p:spPr>
                <a:xfrm>
                  <a:off x="3394472" y="4390268"/>
                  <a:ext cx="914400" cy="914400"/>
                </a:xfrm>
                <a:custGeom>
                  <a:avLst/>
                  <a:gdLst>
                    <a:gd name="connsiteX0" fmla="*/ 841825 w 914400"/>
                    <a:gd name="connsiteY0" fmla="*/ 502107 h 914400"/>
                    <a:gd name="connsiteX1" fmla="*/ 914400 w 914400"/>
                    <a:gd name="connsiteY1" fmla="*/ 502107 h 914400"/>
                    <a:gd name="connsiteX2" fmla="*/ 914400 w 914400"/>
                    <a:gd name="connsiteY2" fmla="*/ 761997 h 914400"/>
                    <a:gd name="connsiteX3" fmla="*/ 761997 w 914400"/>
                    <a:gd name="connsiteY3" fmla="*/ 914400 h 914400"/>
                    <a:gd name="connsiteX4" fmla="*/ 502107 w 914400"/>
                    <a:gd name="connsiteY4" fmla="*/ 914400 h 914400"/>
                    <a:gd name="connsiteX5" fmla="*/ 502107 w 914400"/>
                    <a:gd name="connsiteY5" fmla="*/ 841825 h 914400"/>
                    <a:gd name="connsiteX6" fmla="*/ 713614 w 914400"/>
                    <a:gd name="connsiteY6" fmla="*/ 841825 h 914400"/>
                    <a:gd name="connsiteX7" fmla="*/ 841825 w 914400"/>
                    <a:gd name="connsiteY7" fmla="*/ 713614 h 914400"/>
                    <a:gd name="connsiteX8" fmla="*/ 0 w 914400"/>
                    <a:gd name="connsiteY8" fmla="*/ 502107 h 914400"/>
                    <a:gd name="connsiteX9" fmla="*/ 72575 w 914400"/>
                    <a:gd name="connsiteY9" fmla="*/ 502107 h 914400"/>
                    <a:gd name="connsiteX10" fmla="*/ 72575 w 914400"/>
                    <a:gd name="connsiteY10" fmla="*/ 713614 h 914400"/>
                    <a:gd name="connsiteX11" fmla="*/ 200786 w 914400"/>
                    <a:gd name="connsiteY11" fmla="*/ 841825 h 914400"/>
                    <a:gd name="connsiteX12" fmla="*/ 412293 w 914400"/>
                    <a:gd name="connsiteY12" fmla="*/ 841825 h 914400"/>
                    <a:gd name="connsiteX13" fmla="*/ 412293 w 914400"/>
                    <a:gd name="connsiteY13" fmla="*/ 914400 h 914400"/>
                    <a:gd name="connsiteX14" fmla="*/ 152403 w 914400"/>
                    <a:gd name="connsiteY14" fmla="*/ 914400 h 914400"/>
                    <a:gd name="connsiteX15" fmla="*/ 0 w 914400"/>
                    <a:gd name="connsiteY15" fmla="*/ 761997 h 914400"/>
                    <a:gd name="connsiteX16" fmla="*/ 502107 w 914400"/>
                    <a:gd name="connsiteY16" fmla="*/ 0 h 914400"/>
                    <a:gd name="connsiteX17" fmla="*/ 761997 w 914400"/>
                    <a:gd name="connsiteY17" fmla="*/ 0 h 914400"/>
                    <a:gd name="connsiteX18" fmla="*/ 914400 w 914400"/>
                    <a:gd name="connsiteY18" fmla="*/ 152403 h 914400"/>
                    <a:gd name="connsiteX19" fmla="*/ 914400 w 914400"/>
                    <a:gd name="connsiteY19" fmla="*/ 412293 h 914400"/>
                    <a:gd name="connsiteX20" fmla="*/ 841825 w 914400"/>
                    <a:gd name="connsiteY20" fmla="*/ 412293 h 914400"/>
                    <a:gd name="connsiteX21" fmla="*/ 841825 w 914400"/>
                    <a:gd name="connsiteY21" fmla="*/ 200786 h 914400"/>
                    <a:gd name="connsiteX22" fmla="*/ 713614 w 914400"/>
                    <a:gd name="connsiteY22" fmla="*/ 72575 h 914400"/>
                    <a:gd name="connsiteX23" fmla="*/ 502107 w 914400"/>
                    <a:gd name="connsiteY23" fmla="*/ 72575 h 914400"/>
                    <a:gd name="connsiteX24" fmla="*/ 152403 w 914400"/>
                    <a:gd name="connsiteY24" fmla="*/ 0 h 914400"/>
                    <a:gd name="connsiteX25" fmla="*/ 412293 w 914400"/>
                    <a:gd name="connsiteY25" fmla="*/ 0 h 914400"/>
                    <a:gd name="connsiteX26" fmla="*/ 412293 w 914400"/>
                    <a:gd name="connsiteY26" fmla="*/ 72575 h 914400"/>
                    <a:gd name="connsiteX27" fmla="*/ 200786 w 914400"/>
                    <a:gd name="connsiteY27" fmla="*/ 72575 h 914400"/>
                    <a:gd name="connsiteX28" fmla="*/ 72575 w 914400"/>
                    <a:gd name="connsiteY28" fmla="*/ 200786 h 914400"/>
                    <a:gd name="connsiteX29" fmla="*/ 72575 w 914400"/>
                    <a:gd name="connsiteY29" fmla="*/ 412293 h 914400"/>
                    <a:gd name="connsiteX30" fmla="*/ 0 w 914400"/>
                    <a:gd name="connsiteY30" fmla="*/ 412293 h 914400"/>
                    <a:gd name="connsiteX31" fmla="*/ 0 w 914400"/>
                    <a:gd name="connsiteY31" fmla="*/ 152403 h 914400"/>
                    <a:gd name="connsiteX32" fmla="*/ 152403 w 914400"/>
                    <a:gd name="connsiteY32" fmla="*/ 0 h 914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14400" h="914400">
                      <a:moveTo>
                        <a:pt x="841825" y="502107"/>
                      </a:moveTo>
                      <a:lnTo>
                        <a:pt x="914400" y="502107"/>
                      </a:lnTo>
                      <a:lnTo>
                        <a:pt x="914400" y="761997"/>
                      </a:lnTo>
                      <a:cubicBezTo>
                        <a:pt x="914400" y="846167"/>
                        <a:pt x="846167" y="914400"/>
                        <a:pt x="761997" y="914400"/>
                      </a:cubicBezTo>
                      <a:lnTo>
                        <a:pt x="502107" y="914400"/>
                      </a:lnTo>
                      <a:lnTo>
                        <a:pt x="502107" y="841825"/>
                      </a:lnTo>
                      <a:lnTo>
                        <a:pt x="713614" y="841825"/>
                      </a:lnTo>
                      <a:cubicBezTo>
                        <a:pt x="784423" y="841825"/>
                        <a:pt x="841825" y="784423"/>
                        <a:pt x="841825" y="713614"/>
                      </a:cubicBezTo>
                      <a:close/>
                      <a:moveTo>
                        <a:pt x="0" y="502107"/>
                      </a:moveTo>
                      <a:lnTo>
                        <a:pt x="72575" y="502107"/>
                      </a:lnTo>
                      <a:lnTo>
                        <a:pt x="72575" y="713614"/>
                      </a:lnTo>
                      <a:cubicBezTo>
                        <a:pt x="72575" y="784423"/>
                        <a:pt x="129977" y="841825"/>
                        <a:pt x="200786" y="841825"/>
                      </a:cubicBezTo>
                      <a:lnTo>
                        <a:pt x="412293" y="841825"/>
                      </a:lnTo>
                      <a:lnTo>
                        <a:pt x="412293" y="914400"/>
                      </a:lnTo>
                      <a:lnTo>
                        <a:pt x="152403" y="914400"/>
                      </a:lnTo>
                      <a:cubicBezTo>
                        <a:pt x="68233" y="914400"/>
                        <a:pt x="0" y="846167"/>
                        <a:pt x="0" y="761997"/>
                      </a:cubicBezTo>
                      <a:close/>
                      <a:moveTo>
                        <a:pt x="502107" y="0"/>
                      </a:moveTo>
                      <a:lnTo>
                        <a:pt x="761997" y="0"/>
                      </a:lnTo>
                      <a:cubicBezTo>
                        <a:pt x="846167" y="0"/>
                        <a:pt x="914400" y="68233"/>
                        <a:pt x="914400" y="152403"/>
                      </a:cubicBezTo>
                      <a:lnTo>
                        <a:pt x="914400" y="412293"/>
                      </a:lnTo>
                      <a:lnTo>
                        <a:pt x="841825" y="412293"/>
                      </a:lnTo>
                      <a:lnTo>
                        <a:pt x="841825" y="200786"/>
                      </a:lnTo>
                      <a:cubicBezTo>
                        <a:pt x="841825" y="129977"/>
                        <a:pt x="784423" y="72575"/>
                        <a:pt x="713614" y="72575"/>
                      </a:cubicBezTo>
                      <a:lnTo>
                        <a:pt x="502107" y="72575"/>
                      </a:lnTo>
                      <a:close/>
                      <a:moveTo>
                        <a:pt x="152403" y="0"/>
                      </a:moveTo>
                      <a:lnTo>
                        <a:pt x="412293" y="0"/>
                      </a:lnTo>
                      <a:lnTo>
                        <a:pt x="412293" y="72575"/>
                      </a:lnTo>
                      <a:lnTo>
                        <a:pt x="200786" y="72575"/>
                      </a:lnTo>
                      <a:cubicBezTo>
                        <a:pt x="129977" y="72575"/>
                        <a:pt x="72575" y="129977"/>
                        <a:pt x="72575" y="200786"/>
                      </a:cubicBezTo>
                      <a:lnTo>
                        <a:pt x="72575" y="412293"/>
                      </a:lnTo>
                      <a:lnTo>
                        <a:pt x="0" y="412293"/>
                      </a:lnTo>
                      <a:lnTo>
                        <a:pt x="0" y="152403"/>
                      </a:lnTo>
                      <a:cubicBezTo>
                        <a:pt x="0" y="68233"/>
                        <a:pt x="68233" y="0"/>
                        <a:pt x="152403"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29" name="Rectangle 528"/>
                <p:cNvSpPr/>
                <p:nvPr/>
              </p:nvSpPr>
              <p:spPr>
                <a:xfrm>
                  <a:off x="3494179" y="4810892"/>
                  <a:ext cx="714986" cy="7315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grpSp>
            <p:nvGrpSpPr>
              <p:cNvPr id="530" name="Group 529"/>
              <p:cNvGrpSpPr/>
              <p:nvPr/>
            </p:nvGrpSpPr>
            <p:grpSpPr>
              <a:xfrm>
                <a:off x="4176368" y="4419738"/>
                <a:ext cx="284578" cy="282213"/>
                <a:chOff x="4864659" y="3170600"/>
                <a:chExt cx="634557" cy="629283"/>
              </a:xfrm>
              <a:solidFill>
                <a:schemeClr val="bg1"/>
              </a:solidFill>
            </p:grpSpPr>
            <p:sp>
              <p:nvSpPr>
                <p:cNvPr id="531" name="Freeform 29"/>
                <p:cNvSpPr>
                  <a:spLocks noEditPoints="1"/>
                </p:cNvSpPr>
                <p:nvPr/>
              </p:nvSpPr>
              <p:spPr bwMode="auto">
                <a:xfrm>
                  <a:off x="5009145" y="3283683"/>
                  <a:ext cx="162400" cy="214717"/>
                </a:xfrm>
                <a:custGeom>
                  <a:avLst/>
                  <a:gdLst/>
                  <a:ahLst/>
                  <a:cxnLst>
                    <a:cxn ang="0">
                      <a:pos x="117" y="57"/>
                    </a:cxn>
                    <a:cxn ang="0">
                      <a:pos x="112" y="57"/>
                    </a:cxn>
                    <a:cxn ang="0">
                      <a:pos x="112" y="33"/>
                    </a:cxn>
                    <a:cxn ang="0">
                      <a:pos x="77" y="0"/>
                    </a:cxn>
                    <a:cxn ang="0">
                      <a:pos x="47" y="0"/>
                    </a:cxn>
                    <a:cxn ang="0">
                      <a:pos x="12" y="33"/>
                    </a:cxn>
                    <a:cxn ang="0">
                      <a:pos x="12" y="57"/>
                    </a:cxn>
                    <a:cxn ang="0">
                      <a:pos x="8" y="57"/>
                    </a:cxn>
                    <a:cxn ang="0">
                      <a:pos x="0" y="65"/>
                    </a:cxn>
                    <a:cxn ang="0">
                      <a:pos x="0" y="160"/>
                    </a:cxn>
                    <a:cxn ang="0">
                      <a:pos x="8" y="167"/>
                    </a:cxn>
                    <a:cxn ang="0">
                      <a:pos x="117" y="167"/>
                    </a:cxn>
                    <a:cxn ang="0">
                      <a:pos x="126" y="160"/>
                    </a:cxn>
                    <a:cxn ang="0">
                      <a:pos x="126" y="65"/>
                    </a:cxn>
                    <a:cxn ang="0">
                      <a:pos x="117" y="57"/>
                    </a:cxn>
                    <a:cxn ang="0">
                      <a:pos x="47" y="20"/>
                    </a:cxn>
                    <a:cxn ang="0">
                      <a:pos x="77" y="20"/>
                    </a:cxn>
                    <a:cxn ang="0">
                      <a:pos x="89" y="33"/>
                    </a:cxn>
                    <a:cxn ang="0">
                      <a:pos x="89" y="57"/>
                    </a:cxn>
                    <a:cxn ang="0">
                      <a:pos x="35" y="57"/>
                    </a:cxn>
                    <a:cxn ang="0">
                      <a:pos x="35" y="33"/>
                    </a:cxn>
                    <a:cxn ang="0">
                      <a:pos x="47" y="20"/>
                    </a:cxn>
                    <a:cxn ang="0">
                      <a:pos x="77" y="153"/>
                    </a:cxn>
                    <a:cxn ang="0">
                      <a:pos x="48" y="153"/>
                    </a:cxn>
                    <a:cxn ang="0">
                      <a:pos x="55" y="112"/>
                    </a:cxn>
                    <a:cxn ang="0">
                      <a:pos x="46" y="97"/>
                    </a:cxn>
                    <a:cxn ang="0">
                      <a:pos x="63" y="82"/>
                    </a:cxn>
                    <a:cxn ang="0">
                      <a:pos x="80" y="97"/>
                    </a:cxn>
                    <a:cxn ang="0">
                      <a:pos x="69" y="112"/>
                    </a:cxn>
                    <a:cxn ang="0">
                      <a:pos x="77" y="153"/>
                    </a:cxn>
                  </a:cxnLst>
                  <a:rect l="0" t="0" r="r" b="b"/>
                  <a:pathLst>
                    <a:path w="126" h="167">
                      <a:moveTo>
                        <a:pt x="117" y="57"/>
                      </a:moveTo>
                      <a:cubicBezTo>
                        <a:pt x="112" y="57"/>
                        <a:pt x="112" y="57"/>
                        <a:pt x="112" y="57"/>
                      </a:cubicBezTo>
                      <a:cubicBezTo>
                        <a:pt x="112" y="33"/>
                        <a:pt x="112" y="33"/>
                        <a:pt x="112" y="33"/>
                      </a:cubicBezTo>
                      <a:cubicBezTo>
                        <a:pt x="112" y="15"/>
                        <a:pt x="96" y="0"/>
                        <a:pt x="77" y="0"/>
                      </a:cubicBezTo>
                      <a:cubicBezTo>
                        <a:pt x="47" y="0"/>
                        <a:pt x="47" y="0"/>
                        <a:pt x="47" y="0"/>
                      </a:cubicBezTo>
                      <a:cubicBezTo>
                        <a:pt x="28" y="0"/>
                        <a:pt x="12" y="15"/>
                        <a:pt x="12" y="33"/>
                      </a:cubicBezTo>
                      <a:cubicBezTo>
                        <a:pt x="12" y="57"/>
                        <a:pt x="12" y="57"/>
                        <a:pt x="12" y="57"/>
                      </a:cubicBezTo>
                      <a:cubicBezTo>
                        <a:pt x="8" y="57"/>
                        <a:pt x="8" y="57"/>
                        <a:pt x="8" y="57"/>
                      </a:cubicBezTo>
                      <a:cubicBezTo>
                        <a:pt x="3" y="57"/>
                        <a:pt x="0" y="61"/>
                        <a:pt x="0" y="65"/>
                      </a:cubicBezTo>
                      <a:cubicBezTo>
                        <a:pt x="0" y="160"/>
                        <a:pt x="0" y="160"/>
                        <a:pt x="0" y="160"/>
                      </a:cubicBezTo>
                      <a:cubicBezTo>
                        <a:pt x="0" y="164"/>
                        <a:pt x="3" y="167"/>
                        <a:pt x="8" y="167"/>
                      </a:cubicBezTo>
                      <a:cubicBezTo>
                        <a:pt x="117" y="167"/>
                        <a:pt x="117" y="167"/>
                        <a:pt x="117" y="167"/>
                      </a:cubicBezTo>
                      <a:cubicBezTo>
                        <a:pt x="122" y="167"/>
                        <a:pt x="126" y="164"/>
                        <a:pt x="126" y="160"/>
                      </a:cubicBezTo>
                      <a:cubicBezTo>
                        <a:pt x="126" y="65"/>
                        <a:pt x="126" y="65"/>
                        <a:pt x="126" y="65"/>
                      </a:cubicBezTo>
                      <a:cubicBezTo>
                        <a:pt x="126" y="61"/>
                        <a:pt x="122" y="57"/>
                        <a:pt x="117" y="57"/>
                      </a:cubicBezTo>
                      <a:moveTo>
                        <a:pt x="47" y="20"/>
                      </a:moveTo>
                      <a:cubicBezTo>
                        <a:pt x="77" y="20"/>
                        <a:pt x="77" y="20"/>
                        <a:pt x="77" y="20"/>
                      </a:cubicBezTo>
                      <a:cubicBezTo>
                        <a:pt x="83" y="20"/>
                        <a:pt x="89" y="26"/>
                        <a:pt x="89" y="33"/>
                      </a:cubicBezTo>
                      <a:cubicBezTo>
                        <a:pt x="89" y="57"/>
                        <a:pt x="89" y="57"/>
                        <a:pt x="89" y="57"/>
                      </a:cubicBezTo>
                      <a:cubicBezTo>
                        <a:pt x="35" y="57"/>
                        <a:pt x="35" y="57"/>
                        <a:pt x="35" y="57"/>
                      </a:cubicBezTo>
                      <a:cubicBezTo>
                        <a:pt x="35" y="33"/>
                        <a:pt x="35" y="33"/>
                        <a:pt x="35" y="33"/>
                      </a:cubicBezTo>
                      <a:cubicBezTo>
                        <a:pt x="35" y="26"/>
                        <a:pt x="40" y="20"/>
                        <a:pt x="47" y="20"/>
                      </a:cubicBezTo>
                      <a:moveTo>
                        <a:pt x="77" y="153"/>
                      </a:moveTo>
                      <a:cubicBezTo>
                        <a:pt x="48" y="153"/>
                        <a:pt x="48" y="153"/>
                        <a:pt x="48" y="153"/>
                      </a:cubicBezTo>
                      <a:cubicBezTo>
                        <a:pt x="55" y="112"/>
                        <a:pt x="55" y="112"/>
                        <a:pt x="55" y="112"/>
                      </a:cubicBezTo>
                      <a:cubicBezTo>
                        <a:pt x="48" y="110"/>
                        <a:pt x="46" y="104"/>
                        <a:pt x="46" y="97"/>
                      </a:cubicBezTo>
                      <a:cubicBezTo>
                        <a:pt x="46" y="89"/>
                        <a:pt x="53" y="82"/>
                        <a:pt x="63" y="82"/>
                      </a:cubicBezTo>
                      <a:cubicBezTo>
                        <a:pt x="72" y="82"/>
                        <a:pt x="80" y="89"/>
                        <a:pt x="80" y="97"/>
                      </a:cubicBezTo>
                      <a:cubicBezTo>
                        <a:pt x="80" y="104"/>
                        <a:pt x="76" y="110"/>
                        <a:pt x="69" y="112"/>
                      </a:cubicBezTo>
                      <a:lnTo>
                        <a:pt x="77" y="153"/>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532" name="Group 20"/>
                <p:cNvGrpSpPr>
                  <a:grpSpLocks noChangeAspect="1"/>
                </p:cNvGrpSpPr>
                <p:nvPr/>
              </p:nvGrpSpPr>
              <p:grpSpPr bwMode="auto">
                <a:xfrm>
                  <a:off x="4864659" y="3170600"/>
                  <a:ext cx="634557" cy="629283"/>
                  <a:chOff x="2703" y="1982"/>
                  <a:chExt cx="361" cy="358"/>
                </a:xfrm>
                <a:grpFill/>
              </p:grpSpPr>
              <p:sp>
                <p:nvSpPr>
                  <p:cNvPr id="533"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4"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35" name="Group 5"/>
              <p:cNvGrpSpPr>
                <a:grpSpLocks noChangeAspect="1"/>
              </p:cNvGrpSpPr>
              <p:nvPr/>
            </p:nvGrpSpPr>
            <p:grpSpPr bwMode="auto">
              <a:xfrm>
                <a:off x="4911963" y="4427054"/>
                <a:ext cx="286664" cy="267580"/>
                <a:chOff x="2518" y="1826"/>
                <a:chExt cx="721" cy="673"/>
              </a:xfrm>
              <a:solidFill>
                <a:schemeClr val="bg1"/>
              </a:solidFill>
            </p:grpSpPr>
            <p:sp>
              <p:nvSpPr>
                <p:cNvPr id="536" name="Freeform 6"/>
                <p:cNvSpPr>
                  <a:spLocks/>
                </p:cNvSpPr>
                <p:nvPr/>
              </p:nvSpPr>
              <p:spPr bwMode="auto">
                <a:xfrm>
                  <a:off x="3000" y="1826"/>
                  <a:ext cx="239" cy="293"/>
                </a:xfrm>
                <a:custGeom>
                  <a:avLst/>
                  <a:gdLst/>
                  <a:ahLst/>
                  <a:cxnLst>
                    <a:cxn ang="0">
                      <a:pos x="173" y="0"/>
                    </a:cxn>
                    <a:cxn ang="0">
                      <a:pos x="0" y="248"/>
                    </a:cxn>
                    <a:cxn ang="0">
                      <a:pos x="66" y="293"/>
                    </a:cxn>
                    <a:cxn ang="0">
                      <a:pos x="239" y="45"/>
                    </a:cxn>
                    <a:cxn ang="0">
                      <a:pos x="173" y="0"/>
                    </a:cxn>
                  </a:cxnLst>
                  <a:rect l="0" t="0" r="r" b="b"/>
                  <a:pathLst>
                    <a:path w="239" h="293">
                      <a:moveTo>
                        <a:pt x="173" y="0"/>
                      </a:moveTo>
                      <a:lnTo>
                        <a:pt x="0" y="248"/>
                      </a:lnTo>
                      <a:lnTo>
                        <a:pt x="66" y="293"/>
                      </a:lnTo>
                      <a:lnTo>
                        <a:pt x="239" y="45"/>
                      </a:lnTo>
                      <a:lnTo>
                        <a:pt x="173"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7" name="Freeform 7"/>
                <p:cNvSpPr>
                  <a:spLocks/>
                </p:cNvSpPr>
                <p:nvPr/>
              </p:nvSpPr>
              <p:spPr bwMode="auto">
                <a:xfrm>
                  <a:off x="2976" y="2084"/>
                  <a:ext cx="81" cy="68"/>
                </a:xfrm>
                <a:custGeom>
                  <a:avLst/>
                  <a:gdLst/>
                  <a:ahLst/>
                  <a:cxnLst>
                    <a:cxn ang="0">
                      <a:pos x="10" y="9"/>
                    </a:cxn>
                    <a:cxn ang="0">
                      <a:pos x="0" y="23"/>
                    </a:cxn>
                    <a:cxn ang="0">
                      <a:pos x="10" y="30"/>
                    </a:cxn>
                    <a:cxn ang="0">
                      <a:pos x="19" y="38"/>
                    </a:cxn>
                    <a:cxn ang="0">
                      <a:pos x="64" y="68"/>
                    </a:cxn>
                    <a:cxn ang="0">
                      <a:pos x="81" y="45"/>
                    </a:cxn>
                    <a:cxn ang="0">
                      <a:pos x="17" y="0"/>
                    </a:cxn>
                    <a:cxn ang="0">
                      <a:pos x="10" y="9"/>
                    </a:cxn>
                  </a:cxnLst>
                  <a:rect l="0" t="0" r="r" b="b"/>
                  <a:pathLst>
                    <a:path w="81" h="68">
                      <a:moveTo>
                        <a:pt x="10" y="9"/>
                      </a:moveTo>
                      <a:lnTo>
                        <a:pt x="0" y="23"/>
                      </a:lnTo>
                      <a:lnTo>
                        <a:pt x="10" y="30"/>
                      </a:lnTo>
                      <a:lnTo>
                        <a:pt x="19" y="38"/>
                      </a:lnTo>
                      <a:lnTo>
                        <a:pt x="64" y="68"/>
                      </a:lnTo>
                      <a:lnTo>
                        <a:pt x="81" y="45"/>
                      </a:lnTo>
                      <a:lnTo>
                        <a:pt x="17" y="0"/>
                      </a:lnTo>
                      <a:lnTo>
                        <a:pt x="10" y="9"/>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8" name="Freeform 8"/>
                <p:cNvSpPr>
                  <a:spLocks/>
                </p:cNvSpPr>
                <p:nvPr/>
              </p:nvSpPr>
              <p:spPr bwMode="auto">
                <a:xfrm>
                  <a:off x="2861" y="2119"/>
                  <a:ext cx="170" cy="220"/>
                </a:xfrm>
                <a:custGeom>
                  <a:avLst/>
                  <a:gdLst/>
                  <a:ahLst/>
                  <a:cxnLst>
                    <a:cxn ang="0">
                      <a:pos x="46" y="0"/>
                    </a:cxn>
                    <a:cxn ang="0">
                      <a:pos x="42" y="6"/>
                    </a:cxn>
                    <a:cxn ang="0">
                      <a:pos x="41" y="8"/>
                    </a:cxn>
                    <a:cxn ang="0">
                      <a:pos x="7" y="20"/>
                    </a:cxn>
                    <a:cxn ang="0">
                      <a:pos x="0" y="90"/>
                    </a:cxn>
                    <a:cxn ang="0">
                      <a:pos x="26" y="53"/>
                    </a:cxn>
                    <a:cxn ang="0">
                      <a:pos x="26" y="36"/>
                    </a:cxn>
                    <a:cxn ang="0">
                      <a:pos x="42" y="30"/>
                    </a:cxn>
                    <a:cxn ang="0">
                      <a:pos x="44" y="31"/>
                    </a:cxn>
                    <a:cxn ang="0">
                      <a:pos x="46" y="50"/>
                    </a:cxn>
                    <a:cxn ang="0">
                      <a:pos x="42" y="54"/>
                    </a:cxn>
                    <a:cxn ang="0">
                      <a:pos x="29" y="56"/>
                    </a:cxn>
                    <a:cxn ang="0">
                      <a:pos x="4" y="93"/>
                    </a:cxn>
                    <a:cxn ang="0">
                      <a:pos x="38" y="76"/>
                    </a:cxn>
                    <a:cxn ang="0">
                      <a:pos x="42" y="74"/>
                    </a:cxn>
                    <a:cxn ang="0">
                      <a:pos x="53" y="68"/>
                    </a:cxn>
                    <a:cxn ang="0">
                      <a:pos x="67" y="62"/>
                    </a:cxn>
                    <a:cxn ang="0">
                      <a:pos x="67" y="26"/>
                    </a:cxn>
                    <a:cxn ang="0">
                      <a:pos x="72" y="19"/>
                    </a:cxn>
                    <a:cxn ang="0">
                      <a:pos x="53" y="6"/>
                    </a:cxn>
                    <a:cxn ang="0">
                      <a:pos x="46" y="0"/>
                    </a:cxn>
                  </a:cxnLst>
                  <a:rect l="0" t="0" r="r" b="b"/>
                  <a:pathLst>
                    <a:path w="72" h="93">
                      <a:moveTo>
                        <a:pt x="46" y="0"/>
                      </a:moveTo>
                      <a:cubicBezTo>
                        <a:pt x="42" y="6"/>
                        <a:pt x="42" y="6"/>
                        <a:pt x="42" y="6"/>
                      </a:cubicBezTo>
                      <a:cubicBezTo>
                        <a:pt x="41" y="8"/>
                        <a:pt x="41" y="8"/>
                        <a:pt x="41" y="8"/>
                      </a:cubicBezTo>
                      <a:cubicBezTo>
                        <a:pt x="7" y="20"/>
                        <a:pt x="7" y="20"/>
                        <a:pt x="7" y="20"/>
                      </a:cubicBezTo>
                      <a:cubicBezTo>
                        <a:pt x="0" y="90"/>
                        <a:pt x="0" y="90"/>
                        <a:pt x="0" y="90"/>
                      </a:cubicBezTo>
                      <a:cubicBezTo>
                        <a:pt x="26" y="53"/>
                        <a:pt x="26" y="53"/>
                        <a:pt x="26" y="53"/>
                      </a:cubicBezTo>
                      <a:cubicBezTo>
                        <a:pt x="22" y="49"/>
                        <a:pt x="22" y="42"/>
                        <a:pt x="26" y="36"/>
                      </a:cubicBezTo>
                      <a:cubicBezTo>
                        <a:pt x="30" y="30"/>
                        <a:pt x="36" y="28"/>
                        <a:pt x="42" y="30"/>
                      </a:cubicBezTo>
                      <a:cubicBezTo>
                        <a:pt x="42" y="30"/>
                        <a:pt x="43" y="31"/>
                        <a:pt x="44" y="31"/>
                      </a:cubicBezTo>
                      <a:cubicBezTo>
                        <a:pt x="49" y="35"/>
                        <a:pt x="50" y="44"/>
                        <a:pt x="46" y="50"/>
                      </a:cubicBezTo>
                      <a:cubicBezTo>
                        <a:pt x="44" y="52"/>
                        <a:pt x="43" y="53"/>
                        <a:pt x="42" y="54"/>
                      </a:cubicBezTo>
                      <a:cubicBezTo>
                        <a:pt x="38" y="57"/>
                        <a:pt x="33" y="57"/>
                        <a:pt x="29" y="56"/>
                      </a:cubicBezTo>
                      <a:cubicBezTo>
                        <a:pt x="4" y="93"/>
                        <a:pt x="4" y="93"/>
                        <a:pt x="4" y="93"/>
                      </a:cubicBezTo>
                      <a:cubicBezTo>
                        <a:pt x="38" y="76"/>
                        <a:pt x="38" y="76"/>
                        <a:pt x="38" y="76"/>
                      </a:cubicBezTo>
                      <a:cubicBezTo>
                        <a:pt x="42" y="74"/>
                        <a:pt x="42" y="74"/>
                        <a:pt x="42" y="74"/>
                      </a:cubicBezTo>
                      <a:cubicBezTo>
                        <a:pt x="53" y="68"/>
                        <a:pt x="53" y="68"/>
                        <a:pt x="53" y="68"/>
                      </a:cubicBezTo>
                      <a:cubicBezTo>
                        <a:pt x="67" y="62"/>
                        <a:pt x="67" y="62"/>
                        <a:pt x="67" y="62"/>
                      </a:cubicBezTo>
                      <a:cubicBezTo>
                        <a:pt x="67" y="26"/>
                        <a:pt x="67" y="26"/>
                        <a:pt x="67" y="26"/>
                      </a:cubicBezTo>
                      <a:cubicBezTo>
                        <a:pt x="72" y="19"/>
                        <a:pt x="72" y="19"/>
                        <a:pt x="72" y="19"/>
                      </a:cubicBezTo>
                      <a:cubicBezTo>
                        <a:pt x="53" y="6"/>
                        <a:pt x="53" y="6"/>
                        <a:pt x="53" y="6"/>
                      </a:cubicBezTo>
                      <a:lnTo>
                        <a:pt x="4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39" name="Rectangle 9"/>
                <p:cNvSpPr>
                  <a:spLocks noChangeArrowheads="1"/>
                </p:cNvSpPr>
                <p:nvPr/>
              </p:nvSpPr>
              <p:spPr bwMode="auto">
                <a:xfrm>
                  <a:off x="2641" y="2197"/>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0" name="Rectangle 10"/>
                <p:cNvSpPr>
                  <a:spLocks noChangeArrowheads="1"/>
                </p:cNvSpPr>
                <p:nvPr/>
              </p:nvSpPr>
              <p:spPr bwMode="auto">
                <a:xfrm>
                  <a:off x="2641" y="215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1" name="Rectangle 11"/>
                <p:cNvSpPr>
                  <a:spLocks noChangeArrowheads="1"/>
                </p:cNvSpPr>
                <p:nvPr/>
              </p:nvSpPr>
              <p:spPr bwMode="auto">
                <a:xfrm>
                  <a:off x="2641" y="2107"/>
                  <a:ext cx="163" cy="17"/>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2" name="Rectangle 12"/>
                <p:cNvSpPr>
                  <a:spLocks noChangeArrowheads="1"/>
                </p:cNvSpPr>
                <p:nvPr/>
              </p:nvSpPr>
              <p:spPr bwMode="auto">
                <a:xfrm>
                  <a:off x="2641" y="2065"/>
                  <a:ext cx="163" cy="14"/>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43" name="Freeform 13"/>
                <p:cNvSpPr>
                  <a:spLocks/>
                </p:cNvSpPr>
                <p:nvPr/>
              </p:nvSpPr>
              <p:spPr bwMode="auto">
                <a:xfrm>
                  <a:off x="2518" y="1928"/>
                  <a:ext cx="473" cy="571"/>
                </a:xfrm>
                <a:custGeom>
                  <a:avLst/>
                  <a:gdLst/>
                  <a:ahLst/>
                  <a:cxnLst>
                    <a:cxn ang="0">
                      <a:pos x="187" y="211"/>
                    </a:cxn>
                    <a:cxn ang="0">
                      <a:pos x="170" y="231"/>
                    </a:cxn>
                    <a:cxn ang="0">
                      <a:pos x="63" y="231"/>
                    </a:cxn>
                    <a:cxn ang="0">
                      <a:pos x="63" y="196"/>
                    </a:cxn>
                    <a:cxn ang="0">
                      <a:pos x="53" y="183"/>
                    </a:cxn>
                    <a:cxn ang="0">
                      <a:pos x="12" y="183"/>
                    </a:cxn>
                    <a:cxn ang="0">
                      <a:pos x="12" y="41"/>
                    </a:cxn>
                    <a:cxn ang="0">
                      <a:pos x="28" y="19"/>
                    </a:cxn>
                    <a:cxn ang="0">
                      <a:pos x="174" y="19"/>
                    </a:cxn>
                    <a:cxn ang="0">
                      <a:pos x="187" y="36"/>
                    </a:cxn>
                    <a:cxn ang="0">
                      <a:pos x="187" y="72"/>
                    </a:cxn>
                    <a:cxn ang="0">
                      <a:pos x="187" y="72"/>
                    </a:cxn>
                    <a:cxn ang="0">
                      <a:pos x="198" y="58"/>
                    </a:cxn>
                    <a:cxn ang="0">
                      <a:pos x="198" y="31"/>
                    </a:cxn>
                    <a:cxn ang="0">
                      <a:pos x="176" y="6"/>
                    </a:cxn>
                    <a:cxn ang="0">
                      <a:pos x="49" y="6"/>
                    </a:cxn>
                    <a:cxn ang="0">
                      <a:pos x="28" y="6"/>
                    </a:cxn>
                    <a:cxn ang="0">
                      <a:pos x="0" y="30"/>
                    </a:cxn>
                    <a:cxn ang="0">
                      <a:pos x="0" y="205"/>
                    </a:cxn>
                    <a:cxn ang="0">
                      <a:pos x="57" y="241"/>
                    </a:cxn>
                    <a:cxn ang="0">
                      <a:pos x="176" y="241"/>
                    </a:cxn>
                    <a:cxn ang="0">
                      <a:pos x="198" y="224"/>
                    </a:cxn>
                    <a:cxn ang="0">
                      <a:pos x="198" y="159"/>
                    </a:cxn>
                    <a:cxn ang="0">
                      <a:pos x="187" y="165"/>
                    </a:cxn>
                    <a:cxn ang="0">
                      <a:pos x="187" y="211"/>
                    </a:cxn>
                  </a:cxnLst>
                  <a:rect l="0" t="0" r="r" b="b"/>
                  <a:pathLst>
                    <a:path w="200" h="242">
                      <a:moveTo>
                        <a:pt x="187" y="211"/>
                      </a:moveTo>
                      <a:cubicBezTo>
                        <a:pt x="187" y="211"/>
                        <a:pt x="190" y="231"/>
                        <a:pt x="170" y="231"/>
                      </a:cubicBezTo>
                      <a:cubicBezTo>
                        <a:pt x="151" y="231"/>
                        <a:pt x="63" y="231"/>
                        <a:pt x="63" y="231"/>
                      </a:cubicBezTo>
                      <a:cubicBezTo>
                        <a:pt x="63" y="196"/>
                        <a:pt x="63" y="196"/>
                        <a:pt x="63" y="196"/>
                      </a:cubicBezTo>
                      <a:cubicBezTo>
                        <a:pt x="63" y="196"/>
                        <a:pt x="64" y="183"/>
                        <a:pt x="53" y="183"/>
                      </a:cubicBezTo>
                      <a:cubicBezTo>
                        <a:pt x="42" y="183"/>
                        <a:pt x="12" y="183"/>
                        <a:pt x="12" y="183"/>
                      </a:cubicBezTo>
                      <a:cubicBezTo>
                        <a:pt x="12" y="41"/>
                        <a:pt x="12" y="41"/>
                        <a:pt x="12" y="41"/>
                      </a:cubicBezTo>
                      <a:cubicBezTo>
                        <a:pt x="12" y="41"/>
                        <a:pt x="9" y="19"/>
                        <a:pt x="28" y="19"/>
                      </a:cubicBezTo>
                      <a:cubicBezTo>
                        <a:pt x="174" y="19"/>
                        <a:pt x="174" y="19"/>
                        <a:pt x="174" y="19"/>
                      </a:cubicBezTo>
                      <a:cubicBezTo>
                        <a:pt x="174" y="19"/>
                        <a:pt x="187" y="21"/>
                        <a:pt x="187" y="36"/>
                      </a:cubicBezTo>
                      <a:cubicBezTo>
                        <a:pt x="187" y="40"/>
                        <a:pt x="187" y="54"/>
                        <a:pt x="187" y="72"/>
                      </a:cubicBezTo>
                      <a:cubicBezTo>
                        <a:pt x="187" y="72"/>
                        <a:pt x="187" y="72"/>
                        <a:pt x="187" y="72"/>
                      </a:cubicBezTo>
                      <a:cubicBezTo>
                        <a:pt x="198" y="58"/>
                        <a:pt x="198" y="58"/>
                        <a:pt x="198" y="58"/>
                      </a:cubicBezTo>
                      <a:cubicBezTo>
                        <a:pt x="198" y="42"/>
                        <a:pt x="198" y="31"/>
                        <a:pt x="198" y="31"/>
                      </a:cubicBezTo>
                      <a:cubicBezTo>
                        <a:pt x="198" y="31"/>
                        <a:pt x="200" y="6"/>
                        <a:pt x="176" y="6"/>
                      </a:cubicBezTo>
                      <a:cubicBezTo>
                        <a:pt x="49" y="6"/>
                        <a:pt x="49" y="6"/>
                        <a:pt x="49" y="6"/>
                      </a:cubicBezTo>
                      <a:cubicBezTo>
                        <a:pt x="28" y="6"/>
                        <a:pt x="28" y="6"/>
                        <a:pt x="28" y="6"/>
                      </a:cubicBezTo>
                      <a:cubicBezTo>
                        <a:pt x="28" y="6"/>
                        <a:pt x="0" y="0"/>
                        <a:pt x="0" y="30"/>
                      </a:cubicBezTo>
                      <a:cubicBezTo>
                        <a:pt x="0" y="61"/>
                        <a:pt x="0" y="205"/>
                        <a:pt x="0" y="205"/>
                      </a:cubicBezTo>
                      <a:cubicBezTo>
                        <a:pt x="57" y="241"/>
                        <a:pt x="57" y="241"/>
                        <a:pt x="57" y="241"/>
                      </a:cubicBezTo>
                      <a:cubicBezTo>
                        <a:pt x="176" y="241"/>
                        <a:pt x="176" y="241"/>
                        <a:pt x="176" y="241"/>
                      </a:cubicBezTo>
                      <a:cubicBezTo>
                        <a:pt x="176" y="241"/>
                        <a:pt x="198" y="242"/>
                        <a:pt x="198" y="224"/>
                      </a:cubicBezTo>
                      <a:cubicBezTo>
                        <a:pt x="198" y="217"/>
                        <a:pt x="198" y="190"/>
                        <a:pt x="198" y="159"/>
                      </a:cubicBezTo>
                      <a:cubicBezTo>
                        <a:pt x="187" y="165"/>
                        <a:pt x="187" y="165"/>
                        <a:pt x="187" y="165"/>
                      </a:cubicBezTo>
                      <a:cubicBezTo>
                        <a:pt x="187" y="191"/>
                        <a:pt x="187" y="211"/>
                        <a:pt x="187" y="21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44" name="Group 10">
                <a:extLst>
                  <a:ext uri="{FF2B5EF4-FFF2-40B4-BE49-F238E27FC236}">
                    <a16:creationId xmlns:a16="http://schemas.microsoft.com/office/drawing/2014/main" xmlns="" id="{40B8819D-7B47-F64F-A404-9D1276598EA0}"/>
                  </a:ext>
                </a:extLst>
              </p:cNvPr>
              <p:cNvGrpSpPr>
                <a:grpSpLocks noChangeAspect="1"/>
              </p:cNvGrpSpPr>
              <p:nvPr/>
            </p:nvGrpSpPr>
            <p:grpSpPr bwMode="auto">
              <a:xfrm>
                <a:off x="5489148" y="4430852"/>
                <a:ext cx="415625" cy="295010"/>
                <a:chOff x="1127" y="925"/>
                <a:chExt cx="3501" cy="2485"/>
              </a:xfrm>
              <a:solidFill>
                <a:schemeClr val="bg1"/>
              </a:solidFill>
            </p:grpSpPr>
            <p:sp>
              <p:nvSpPr>
                <p:cNvPr id="545" name="Freeform 11">
                  <a:extLst>
                    <a:ext uri="{FF2B5EF4-FFF2-40B4-BE49-F238E27FC236}">
                      <a16:creationId xmlns:a16="http://schemas.microsoft.com/office/drawing/2014/main" xmlns="" id="{E8F43E68-8B88-9745-8ED4-4B7012828A1C}"/>
                    </a:ext>
                  </a:extLst>
                </p:cNvPr>
                <p:cNvSpPr>
                  <a:spLocks noEditPoints="1"/>
                </p:cNvSpPr>
                <p:nvPr/>
              </p:nvSpPr>
              <p:spPr bwMode="auto">
                <a:xfrm>
                  <a:off x="1131" y="925"/>
                  <a:ext cx="962" cy="1311"/>
                </a:xfrm>
                <a:custGeom>
                  <a:avLst/>
                  <a:gdLst/>
                  <a:ahLst/>
                  <a:cxnLst>
                    <a:cxn ang="0">
                      <a:pos x="19" y="555"/>
                    </a:cxn>
                    <a:cxn ang="0">
                      <a:pos x="389" y="555"/>
                    </a:cxn>
                    <a:cxn ang="0">
                      <a:pos x="407" y="536"/>
                    </a:cxn>
                    <a:cxn ang="0">
                      <a:pos x="407" y="462"/>
                    </a:cxn>
                    <a:cxn ang="0">
                      <a:pos x="389" y="444"/>
                    </a:cxn>
                    <a:cxn ang="0">
                      <a:pos x="273" y="444"/>
                    </a:cxn>
                    <a:cxn ang="0">
                      <a:pos x="273" y="333"/>
                    </a:cxn>
                    <a:cxn ang="0">
                      <a:pos x="333" y="240"/>
                    </a:cxn>
                    <a:cxn ang="0">
                      <a:pos x="315" y="223"/>
                    </a:cxn>
                    <a:cxn ang="0">
                      <a:pos x="185" y="223"/>
                    </a:cxn>
                    <a:cxn ang="0">
                      <a:pos x="185" y="19"/>
                    </a:cxn>
                    <a:cxn ang="0">
                      <a:pos x="167" y="0"/>
                    </a:cxn>
                    <a:cxn ang="0">
                      <a:pos x="148" y="19"/>
                    </a:cxn>
                    <a:cxn ang="0">
                      <a:pos x="148" y="223"/>
                    </a:cxn>
                    <a:cxn ang="0">
                      <a:pos x="19" y="223"/>
                    </a:cxn>
                    <a:cxn ang="0">
                      <a:pos x="0" y="240"/>
                    </a:cxn>
                    <a:cxn ang="0">
                      <a:pos x="0" y="314"/>
                    </a:cxn>
                    <a:cxn ang="0">
                      <a:pos x="19" y="333"/>
                    </a:cxn>
                    <a:cxn ang="0">
                      <a:pos x="33" y="333"/>
                    </a:cxn>
                    <a:cxn ang="0">
                      <a:pos x="33" y="444"/>
                    </a:cxn>
                    <a:cxn ang="0">
                      <a:pos x="19" y="444"/>
                    </a:cxn>
                    <a:cxn ang="0">
                      <a:pos x="0" y="462"/>
                    </a:cxn>
                    <a:cxn ang="0">
                      <a:pos x="0" y="536"/>
                    </a:cxn>
                    <a:cxn ang="0">
                      <a:pos x="19" y="555"/>
                    </a:cxn>
                    <a:cxn ang="0">
                      <a:pos x="160" y="337"/>
                    </a:cxn>
                    <a:cxn ang="0">
                      <a:pos x="169" y="325"/>
                    </a:cxn>
                    <a:cxn ang="0">
                      <a:pos x="170" y="325"/>
                    </a:cxn>
                    <a:cxn ang="0">
                      <a:pos x="171" y="325"/>
                    </a:cxn>
                    <a:cxn ang="0">
                      <a:pos x="218" y="325"/>
                    </a:cxn>
                    <a:cxn ang="0">
                      <a:pos x="229" y="337"/>
                    </a:cxn>
                    <a:cxn ang="0">
                      <a:pos x="229" y="429"/>
                    </a:cxn>
                    <a:cxn ang="0">
                      <a:pos x="218" y="441"/>
                    </a:cxn>
                    <a:cxn ang="0">
                      <a:pos x="171" y="441"/>
                    </a:cxn>
                    <a:cxn ang="0">
                      <a:pos x="160" y="429"/>
                    </a:cxn>
                    <a:cxn ang="0">
                      <a:pos x="160" y="337"/>
                    </a:cxn>
                  </a:cxnLst>
                  <a:rect l="0" t="0" r="r" b="b"/>
                  <a:pathLst>
                    <a:path w="407" h="555">
                      <a:moveTo>
                        <a:pt x="19" y="555"/>
                      </a:moveTo>
                      <a:cubicBezTo>
                        <a:pt x="389" y="555"/>
                        <a:pt x="389" y="555"/>
                        <a:pt x="389" y="555"/>
                      </a:cubicBezTo>
                      <a:cubicBezTo>
                        <a:pt x="398" y="555"/>
                        <a:pt x="407" y="546"/>
                        <a:pt x="407" y="536"/>
                      </a:cubicBezTo>
                      <a:cubicBezTo>
                        <a:pt x="407" y="462"/>
                        <a:pt x="407" y="462"/>
                        <a:pt x="407" y="462"/>
                      </a:cubicBezTo>
                      <a:cubicBezTo>
                        <a:pt x="407" y="453"/>
                        <a:pt x="398" y="444"/>
                        <a:pt x="389" y="444"/>
                      </a:cubicBezTo>
                      <a:cubicBezTo>
                        <a:pt x="273" y="444"/>
                        <a:pt x="273" y="444"/>
                        <a:pt x="273" y="444"/>
                      </a:cubicBezTo>
                      <a:cubicBezTo>
                        <a:pt x="273" y="333"/>
                        <a:pt x="273" y="333"/>
                        <a:pt x="273" y="333"/>
                      </a:cubicBezTo>
                      <a:cubicBezTo>
                        <a:pt x="269" y="330"/>
                        <a:pt x="333" y="311"/>
                        <a:pt x="333" y="240"/>
                      </a:cubicBezTo>
                      <a:cubicBezTo>
                        <a:pt x="333" y="231"/>
                        <a:pt x="325" y="223"/>
                        <a:pt x="315" y="223"/>
                      </a:cubicBezTo>
                      <a:cubicBezTo>
                        <a:pt x="185" y="223"/>
                        <a:pt x="185" y="223"/>
                        <a:pt x="185" y="223"/>
                      </a:cubicBezTo>
                      <a:cubicBezTo>
                        <a:pt x="185" y="19"/>
                        <a:pt x="185" y="19"/>
                        <a:pt x="185" y="19"/>
                      </a:cubicBezTo>
                      <a:cubicBezTo>
                        <a:pt x="185" y="9"/>
                        <a:pt x="177" y="0"/>
                        <a:pt x="167" y="0"/>
                      </a:cubicBezTo>
                      <a:cubicBezTo>
                        <a:pt x="157" y="0"/>
                        <a:pt x="148" y="9"/>
                        <a:pt x="148" y="19"/>
                      </a:cubicBezTo>
                      <a:cubicBezTo>
                        <a:pt x="148" y="223"/>
                        <a:pt x="148" y="223"/>
                        <a:pt x="148" y="223"/>
                      </a:cubicBezTo>
                      <a:cubicBezTo>
                        <a:pt x="19" y="223"/>
                        <a:pt x="19" y="223"/>
                        <a:pt x="19" y="223"/>
                      </a:cubicBezTo>
                      <a:cubicBezTo>
                        <a:pt x="9" y="223"/>
                        <a:pt x="0" y="231"/>
                        <a:pt x="0" y="240"/>
                      </a:cubicBezTo>
                      <a:cubicBezTo>
                        <a:pt x="0" y="314"/>
                        <a:pt x="0" y="314"/>
                        <a:pt x="0" y="314"/>
                      </a:cubicBezTo>
                      <a:cubicBezTo>
                        <a:pt x="0" y="324"/>
                        <a:pt x="9" y="333"/>
                        <a:pt x="19" y="333"/>
                      </a:cubicBezTo>
                      <a:cubicBezTo>
                        <a:pt x="33" y="333"/>
                        <a:pt x="33" y="333"/>
                        <a:pt x="33" y="333"/>
                      </a:cubicBezTo>
                      <a:cubicBezTo>
                        <a:pt x="33" y="444"/>
                        <a:pt x="33" y="444"/>
                        <a:pt x="33" y="444"/>
                      </a:cubicBezTo>
                      <a:cubicBezTo>
                        <a:pt x="19" y="444"/>
                        <a:pt x="19" y="444"/>
                        <a:pt x="19" y="444"/>
                      </a:cubicBezTo>
                      <a:cubicBezTo>
                        <a:pt x="9" y="444"/>
                        <a:pt x="0" y="453"/>
                        <a:pt x="0" y="462"/>
                      </a:cubicBezTo>
                      <a:cubicBezTo>
                        <a:pt x="0" y="536"/>
                        <a:pt x="0" y="536"/>
                        <a:pt x="0" y="536"/>
                      </a:cubicBezTo>
                      <a:cubicBezTo>
                        <a:pt x="0" y="546"/>
                        <a:pt x="9" y="555"/>
                        <a:pt x="19" y="555"/>
                      </a:cubicBezTo>
                      <a:close/>
                      <a:moveTo>
                        <a:pt x="160" y="337"/>
                      </a:moveTo>
                      <a:cubicBezTo>
                        <a:pt x="160" y="331"/>
                        <a:pt x="164" y="326"/>
                        <a:pt x="169" y="325"/>
                      </a:cubicBezTo>
                      <a:cubicBezTo>
                        <a:pt x="170" y="325"/>
                        <a:pt x="170" y="325"/>
                        <a:pt x="170" y="325"/>
                      </a:cubicBezTo>
                      <a:cubicBezTo>
                        <a:pt x="171" y="325"/>
                        <a:pt x="171" y="325"/>
                        <a:pt x="171" y="325"/>
                      </a:cubicBezTo>
                      <a:cubicBezTo>
                        <a:pt x="218" y="325"/>
                        <a:pt x="218" y="325"/>
                        <a:pt x="218" y="325"/>
                      </a:cubicBezTo>
                      <a:cubicBezTo>
                        <a:pt x="224" y="325"/>
                        <a:pt x="229" y="331"/>
                        <a:pt x="229" y="337"/>
                      </a:cubicBezTo>
                      <a:cubicBezTo>
                        <a:pt x="229" y="429"/>
                        <a:pt x="229" y="429"/>
                        <a:pt x="229" y="429"/>
                      </a:cubicBezTo>
                      <a:cubicBezTo>
                        <a:pt x="229" y="435"/>
                        <a:pt x="224" y="441"/>
                        <a:pt x="218" y="441"/>
                      </a:cubicBezTo>
                      <a:cubicBezTo>
                        <a:pt x="171" y="441"/>
                        <a:pt x="171" y="441"/>
                        <a:pt x="171" y="441"/>
                      </a:cubicBezTo>
                      <a:cubicBezTo>
                        <a:pt x="165" y="441"/>
                        <a:pt x="160" y="436"/>
                        <a:pt x="160" y="429"/>
                      </a:cubicBezTo>
                      <a:lnTo>
                        <a:pt x="160" y="33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6" name="Freeform 12">
                  <a:extLst>
                    <a:ext uri="{FF2B5EF4-FFF2-40B4-BE49-F238E27FC236}">
                      <a16:creationId xmlns:a16="http://schemas.microsoft.com/office/drawing/2014/main" xmlns="" id="{028E0347-F628-DD4C-8B91-1E8AC4EC3857}"/>
                    </a:ext>
                  </a:extLst>
                </p:cNvPr>
                <p:cNvSpPr>
                  <a:spLocks/>
                </p:cNvSpPr>
                <p:nvPr/>
              </p:nvSpPr>
              <p:spPr bwMode="auto">
                <a:xfrm>
                  <a:off x="2705" y="1284"/>
                  <a:ext cx="328" cy="165"/>
                </a:xfrm>
                <a:custGeom>
                  <a:avLst/>
                  <a:gdLst/>
                  <a:ahLst/>
                  <a:cxnLst>
                    <a:cxn ang="0">
                      <a:pos x="14" y="70"/>
                    </a:cxn>
                    <a:cxn ang="0">
                      <a:pos x="125" y="70"/>
                    </a:cxn>
                    <a:cxn ang="0">
                      <a:pos x="139" y="58"/>
                    </a:cxn>
                    <a:cxn ang="0">
                      <a:pos x="139" y="12"/>
                    </a:cxn>
                    <a:cxn ang="0">
                      <a:pos x="125" y="1"/>
                    </a:cxn>
                    <a:cxn ang="0">
                      <a:pos x="14" y="1"/>
                    </a:cxn>
                    <a:cxn ang="0">
                      <a:pos x="12" y="1"/>
                    </a:cxn>
                    <a:cxn ang="0">
                      <a:pos x="0" y="12"/>
                    </a:cxn>
                    <a:cxn ang="0">
                      <a:pos x="0" y="58"/>
                    </a:cxn>
                    <a:cxn ang="0">
                      <a:pos x="14" y="70"/>
                    </a:cxn>
                  </a:cxnLst>
                  <a:rect l="0" t="0" r="r" b="b"/>
                  <a:pathLst>
                    <a:path w="139" h="70">
                      <a:moveTo>
                        <a:pt x="14" y="70"/>
                      </a:moveTo>
                      <a:cubicBezTo>
                        <a:pt x="125" y="70"/>
                        <a:pt x="125" y="70"/>
                        <a:pt x="125" y="70"/>
                      </a:cubicBezTo>
                      <a:cubicBezTo>
                        <a:pt x="132" y="70"/>
                        <a:pt x="139" y="65"/>
                        <a:pt x="139" y="58"/>
                      </a:cubicBezTo>
                      <a:cubicBezTo>
                        <a:pt x="139" y="12"/>
                        <a:pt x="139" y="12"/>
                        <a:pt x="139" y="12"/>
                      </a:cubicBezTo>
                      <a:cubicBezTo>
                        <a:pt x="139" y="6"/>
                        <a:pt x="132" y="1"/>
                        <a:pt x="125" y="1"/>
                      </a:cubicBezTo>
                      <a:cubicBezTo>
                        <a:pt x="14" y="1"/>
                        <a:pt x="14" y="1"/>
                        <a:pt x="14" y="1"/>
                      </a:cubicBezTo>
                      <a:cubicBezTo>
                        <a:pt x="13" y="0"/>
                        <a:pt x="12" y="0"/>
                        <a:pt x="12" y="1"/>
                      </a:cubicBezTo>
                      <a:cubicBezTo>
                        <a:pt x="5" y="2"/>
                        <a:pt x="0" y="7"/>
                        <a:pt x="0" y="12"/>
                      </a:cubicBezTo>
                      <a:cubicBezTo>
                        <a:pt x="0" y="58"/>
                        <a:pt x="0" y="58"/>
                        <a:pt x="0" y="58"/>
                      </a:cubicBezTo>
                      <a:cubicBezTo>
                        <a:pt x="0"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7" name="Freeform 13">
                  <a:extLst>
                    <a:ext uri="{FF2B5EF4-FFF2-40B4-BE49-F238E27FC236}">
                      <a16:creationId xmlns:a16="http://schemas.microsoft.com/office/drawing/2014/main" xmlns="" id="{789B47A7-934A-B241-BAC4-524DD180736B}"/>
                    </a:ext>
                  </a:extLst>
                </p:cNvPr>
                <p:cNvSpPr>
                  <a:spLocks/>
                </p:cNvSpPr>
                <p:nvPr/>
              </p:nvSpPr>
              <p:spPr bwMode="auto">
                <a:xfrm>
                  <a:off x="3130" y="1284"/>
                  <a:ext cx="331" cy="165"/>
                </a:xfrm>
                <a:custGeom>
                  <a:avLst/>
                  <a:gdLst/>
                  <a:ahLst/>
                  <a:cxnLst>
                    <a:cxn ang="0">
                      <a:pos x="14" y="70"/>
                    </a:cxn>
                    <a:cxn ang="0">
                      <a:pos x="125" y="70"/>
                    </a:cxn>
                    <a:cxn ang="0">
                      <a:pos x="140" y="58"/>
                    </a:cxn>
                    <a:cxn ang="0">
                      <a:pos x="140" y="12"/>
                    </a:cxn>
                    <a:cxn ang="0">
                      <a:pos x="125" y="1"/>
                    </a:cxn>
                    <a:cxn ang="0">
                      <a:pos x="14" y="1"/>
                    </a:cxn>
                    <a:cxn ang="0">
                      <a:pos x="12"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0"/>
                        <a:pt x="13" y="0"/>
                        <a:pt x="12" y="1"/>
                      </a:cubicBezTo>
                      <a:cubicBezTo>
                        <a:pt x="6" y="2"/>
                        <a:pt x="0" y="7"/>
                        <a:pt x="0" y="12"/>
                      </a:cubicBezTo>
                      <a:cubicBezTo>
                        <a:pt x="0" y="58"/>
                        <a:pt x="0" y="58"/>
                        <a:pt x="0" y="58"/>
                      </a:cubicBezTo>
                      <a:cubicBezTo>
                        <a:pt x="1" y="65"/>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8" name="Freeform 14">
                  <a:extLst>
                    <a:ext uri="{FF2B5EF4-FFF2-40B4-BE49-F238E27FC236}">
                      <a16:creationId xmlns:a16="http://schemas.microsoft.com/office/drawing/2014/main" xmlns="" id="{EF03BCD9-1ACA-3049-B990-B255CFC82C11}"/>
                    </a:ext>
                  </a:extLst>
                </p:cNvPr>
                <p:cNvSpPr>
                  <a:spLocks/>
                </p:cNvSpPr>
                <p:nvPr/>
              </p:nvSpPr>
              <p:spPr bwMode="auto">
                <a:xfrm>
                  <a:off x="2279" y="1548"/>
                  <a:ext cx="326" cy="163"/>
                </a:xfrm>
                <a:custGeom>
                  <a:avLst/>
                  <a:gdLst/>
                  <a:ahLst/>
                  <a:cxnLst>
                    <a:cxn ang="0">
                      <a:pos x="14" y="69"/>
                    </a:cxn>
                    <a:cxn ang="0">
                      <a:pos x="124" y="69"/>
                    </a:cxn>
                    <a:cxn ang="0">
                      <a:pos x="138" y="57"/>
                    </a:cxn>
                    <a:cxn ang="0">
                      <a:pos x="138" y="11"/>
                    </a:cxn>
                    <a:cxn ang="0">
                      <a:pos x="124" y="0"/>
                    </a:cxn>
                    <a:cxn ang="0">
                      <a:pos x="14" y="0"/>
                    </a:cxn>
                    <a:cxn ang="0">
                      <a:pos x="13" y="0"/>
                    </a:cxn>
                    <a:cxn ang="0">
                      <a:pos x="0" y="11"/>
                    </a:cxn>
                    <a:cxn ang="0">
                      <a:pos x="0" y="57"/>
                    </a:cxn>
                    <a:cxn ang="0">
                      <a:pos x="14" y="69"/>
                    </a:cxn>
                  </a:cxnLst>
                  <a:rect l="0" t="0" r="r" b="b"/>
                  <a:pathLst>
                    <a:path w="138" h="69">
                      <a:moveTo>
                        <a:pt x="14" y="69"/>
                      </a:moveTo>
                      <a:cubicBezTo>
                        <a:pt x="124" y="69"/>
                        <a:pt x="124" y="69"/>
                        <a:pt x="124" y="69"/>
                      </a:cubicBezTo>
                      <a:cubicBezTo>
                        <a:pt x="132" y="69"/>
                        <a:pt x="138" y="63"/>
                        <a:pt x="138" y="57"/>
                      </a:cubicBezTo>
                      <a:cubicBezTo>
                        <a:pt x="138" y="11"/>
                        <a:pt x="138" y="11"/>
                        <a:pt x="138" y="11"/>
                      </a:cubicBezTo>
                      <a:cubicBezTo>
                        <a:pt x="138" y="5"/>
                        <a:pt x="132" y="0"/>
                        <a:pt x="124"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9" name="Freeform 15">
                  <a:extLst>
                    <a:ext uri="{FF2B5EF4-FFF2-40B4-BE49-F238E27FC236}">
                      <a16:creationId xmlns:a16="http://schemas.microsoft.com/office/drawing/2014/main" xmlns="" id="{B15536B0-9D52-FD4E-9087-C88BDA44708E}"/>
                    </a:ext>
                  </a:extLst>
                </p:cNvPr>
                <p:cNvSpPr>
                  <a:spLocks/>
                </p:cNvSpPr>
                <p:nvPr/>
              </p:nvSpPr>
              <p:spPr bwMode="auto">
                <a:xfrm>
                  <a:off x="2705" y="1548"/>
                  <a:ext cx="328" cy="163"/>
                </a:xfrm>
                <a:custGeom>
                  <a:avLst/>
                  <a:gdLst/>
                  <a:ahLst/>
                  <a:cxnLst>
                    <a:cxn ang="0">
                      <a:pos x="14" y="69"/>
                    </a:cxn>
                    <a:cxn ang="0">
                      <a:pos x="125" y="69"/>
                    </a:cxn>
                    <a:cxn ang="0">
                      <a:pos x="139" y="57"/>
                    </a:cxn>
                    <a:cxn ang="0">
                      <a:pos x="139" y="11"/>
                    </a:cxn>
                    <a:cxn ang="0">
                      <a:pos x="125" y="0"/>
                    </a:cxn>
                    <a:cxn ang="0">
                      <a:pos x="14" y="0"/>
                    </a:cxn>
                    <a:cxn ang="0">
                      <a:pos x="13" y="0"/>
                    </a:cxn>
                    <a:cxn ang="0">
                      <a:pos x="0" y="11"/>
                    </a:cxn>
                    <a:cxn ang="0">
                      <a:pos x="0" y="57"/>
                    </a:cxn>
                    <a:cxn ang="0">
                      <a:pos x="14" y="69"/>
                    </a:cxn>
                  </a:cxnLst>
                  <a:rect l="0" t="0" r="r" b="b"/>
                  <a:pathLst>
                    <a:path w="139" h="69">
                      <a:moveTo>
                        <a:pt x="14" y="69"/>
                      </a:moveTo>
                      <a:cubicBezTo>
                        <a:pt x="125" y="69"/>
                        <a:pt x="125" y="69"/>
                        <a:pt x="125" y="69"/>
                      </a:cubicBezTo>
                      <a:cubicBezTo>
                        <a:pt x="132" y="69"/>
                        <a:pt x="139" y="63"/>
                        <a:pt x="139" y="57"/>
                      </a:cubicBezTo>
                      <a:cubicBezTo>
                        <a:pt x="139" y="11"/>
                        <a:pt x="139" y="11"/>
                        <a:pt x="139" y="11"/>
                      </a:cubicBezTo>
                      <a:cubicBezTo>
                        <a:pt x="139" y="5"/>
                        <a:pt x="132" y="0"/>
                        <a:pt x="125" y="0"/>
                      </a:cubicBezTo>
                      <a:cubicBezTo>
                        <a:pt x="14" y="0"/>
                        <a:pt x="14" y="0"/>
                        <a:pt x="14" y="0"/>
                      </a:cubicBezTo>
                      <a:cubicBezTo>
                        <a:pt x="13" y="0"/>
                        <a:pt x="13" y="0"/>
                        <a:pt x="13" y="0"/>
                      </a:cubicBezTo>
                      <a:cubicBezTo>
                        <a:pt x="6" y="0"/>
                        <a:pt x="0" y="5"/>
                        <a:pt x="0" y="11"/>
                      </a:cubicBezTo>
                      <a:cubicBezTo>
                        <a:pt x="0" y="57"/>
                        <a:pt x="0" y="57"/>
                        <a:pt x="0" y="57"/>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0" name="Freeform 16">
                  <a:extLst>
                    <a:ext uri="{FF2B5EF4-FFF2-40B4-BE49-F238E27FC236}">
                      <a16:creationId xmlns:a16="http://schemas.microsoft.com/office/drawing/2014/main" xmlns="" id="{3FEB0C61-CA64-974B-9338-D86B4BB38168}"/>
                    </a:ext>
                  </a:extLst>
                </p:cNvPr>
                <p:cNvSpPr>
                  <a:spLocks/>
                </p:cNvSpPr>
                <p:nvPr/>
              </p:nvSpPr>
              <p:spPr bwMode="auto">
                <a:xfrm>
                  <a:off x="3130" y="1546"/>
                  <a:ext cx="331" cy="165"/>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5"/>
                        <a:pt x="140" y="58"/>
                      </a:cubicBezTo>
                      <a:cubicBezTo>
                        <a:pt x="140" y="12"/>
                        <a:pt x="140" y="12"/>
                        <a:pt x="140" y="12"/>
                      </a:cubicBezTo>
                      <a:cubicBezTo>
                        <a:pt x="140" y="6"/>
                        <a:pt x="133" y="0"/>
                        <a:pt x="125" y="1"/>
                      </a:cubicBezTo>
                      <a:cubicBezTo>
                        <a:pt x="14" y="1"/>
                        <a:pt x="14" y="1"/>
                        <a:pt x="14" y="1"/>
                      </a:cubicBezTo>
                      <a:cubicBezTo>
                        <a:pt x="13" y="1"/>
                        <a:pt x="13" y="1"/>
                        <a:pt x="13" y="1"/>
                      </a:cubicBezTo>
                      <a:cubicBezTo>
                        <a:pt x="6" y="1"/>
                        <a:pt x="0" y="7"/>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1" name="Freeform 17">
                  <a:extLst>
                    <a:ext uri="{FF2B5EF4-FFF2-40B4-BE49-F238E27FC236}">
                      <a16:creationId xmlns:a16="http://schemas.microsoft.com/office/drawing/2014/main" xmlns="" id="{E9078E66-0308-0D49-9748-34A7EC8C55A9}"/>
                    </a:ext>
                  </a:extLst>
                </p:cNvPr>
                <p:cNvSpPr>
                  <a:spLocks/>
                </p:cNvSpPr>
                <p:nvPr/>
              </p:nvSpPr>
              <p:spPr bwMode="auto">
                <a:xfrm>
                  <a:off x="2279" y="1810"/>
                  <a:ext cx="326" cy="163"/>
                </a:xfrm>
                <a:custGeom>
                  <a:avLst/>
                  <a:gdLst/>
                  <a:ahLst/>
                  <a:cxnLst>
                    <a:cxn ang="0">
                      <a:pos x="14" y="69"/>
                    </a:cxn>
                    <a:cxn ang="0">
                      <a:pos x="124" y="69"/>
                    </a:cxn>
                    <a:cxn ang="0">
                      <a:pos x="138" y="58"/>
                    </a:cxn>
                    <a:cxn ang="0">
                      <a:pos x="138" y="11"/>
                    </a:cxn>
                    <a:cxn ang="0">
                      <a:pos x="124" y="0"/>
                    </a:cxn>
                    <a:cxn ang="0">
                      <a:pos x="14" y="0"/>
                    </a:cxn>
                    <a:cxn ang="0">
                      <a:pos x="11" y="0"/>
                    </a:cxn>
                    <a:cxn ang="0">
                      <a:pos x="0" y="11"/>
                    </a:cxn>
                    <a:cxn ang="0">
                      <a:pos x="0" y="58"/>
                    </a:cxn>
                    <a:cxn ang="0">
                      <a:pos x="14" y="69"/>
                    </a:cxn>
                  </a:cxnLst>
                  <a:rect l="0" t="0" r="r" b="b"/>
                  <a:pathLst>
                    <a:path w="138" h="69">
                      <a:moveTo>
                        <a:pt x="14" y="69"/>
                      </a:moveTo>
                      <a:cubicBezTo>
                        <a:pt x="124" y="69"/>
                        <a:pt x="124" y="69"/>
                        <a:pt x="124" y="69"/>
                      </a:cubicBezTo>
                      <a:cubicBezTo>
                        <a:pt x="132" y="69"/>
                        <a:pt x="138" y="63"/>
                        <a:pt x="138" y="58"/>
                      </a:cubicBezTo>
                      <a:cubicBezTo>
                        <a:pt x="138" y="11"/>
                        <a:pt x="138" y="11"/>
                        <a:pt x="138" y="11"/>
                      </a:cubicBezTo>
                      <a:cubicBezTo>
                        <a:pt x="138" y="5"/>
                        <a:pt x="132" y="0"/>
                        <a:pt x="124" y="0"/>
                      </a:cubicBezTo>
                      <a:cubicBezTo>
                        <a:pt x="14" y="0"/>
                        <a:pt x="14" y="0"/>
                        <a:pt x="14" y="0"/>
                      </a:cubicBezTo>
                      <a:cubicBezTo>
                        <a:pt x="13" y="0"/>
                        <a:pt x="12" y="0"/>
                        <a:pt x="11" y="0"/>
                      </a:cubicBezTo>
                      <a:cubicBezTo>
                        <a:pt x="4"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2" name="Freeform 18">
                  <a:extLst>
                    <a:ext uri="{FF2B5EF4-FFF2-40B4-BE49-F238E27FC236}">
                      <a16:creationId xmlns:a16="http://schemas.microsoft.com/office/drawing/2014/main" xmlns="" id="{FD7233AC-2B46-D746-BAF8-195D5536DB32}"/>
                    </a:ext>
                  </a:extLst>
                </p:cNvPr>
                <p:cNvSpPr>
                  <a:spLocks/>
                </p:cNvSpPr>
                <p:nvPr/>
              </p:nvSpPr>
              <p:spPr bwMode="auto">
                <a:xfrm>
                  <a:off x="2705" y="1810"/>
                  <a:ext cx="328" cy="163"/>
                </a:xfrm>
                <a:custGeom>
                  <a:avLst/>
                  <a:gdLst/>
                  <a:ahLst/>
                  <a:cxnLst>
                    <a:cxn ang="0">
                      <a:pos x="14" y="69"/>
                    </a:cxn>
                    <a:cxn ang="0">
                      <a:pos x="125" y="69"/>
                    </a:cxn>
                    <a:cxn ang="0">
                      <a:pos x="139" y="58"/>
                    </a:cxn>
                    <a:cxn ang="0">
                      <a:pos x="139" y="11"/>
                    </a:cxn>
                    <a:cxn ang="0">
                      <a:pos x="125" y="0"/>
                    </a:cxn>
                    <a:cxn ang="0">
                      <a:pos x="14" y="0"/>
                    </a:cxn>
                    <a:cxn ang="0">
                      <a:pos x="12" y="0"/>
                    </a:cxn>
                    <a:cxn ang="0">
                      <a:pos x="0" y="11"/>
                    </a:cxn>
                    <a:cxn ang="0">
                      <a:pos x="0" y="58"/>
                    </a:cxn>
                    <a:cxn ang="0">
                      <a:pos x="14" y="69"/>
                    </a:cxn>
                  </a:cxnLst>
                  <a:rect l="0" t="0" r="r" b="b"/>
                  <a:pathLst>
                    <a:path w="139" h="69">
                      <a:moveTo>
                        <a:pt x="14" y="69"/>
                      </a:moveTo>
                      <a:cubicBezTo>
                        <a:pt x="125" y="69"/>
                        <a:pt x="125" y="69"/>
                        <a:pt x="125" y="69"/>
                      </a:cubicBezTo>
                      <a:cubicBezTo>
                        <a:pt x="132" y="69"/>
                        <a:pt x="139" y="63"/>
                        <a:pt x="139" y="58"/>
                      </a:cubicBezTo>
                      <a:cubicBezTo>
                        <a:pt x="139" y="11"/>
                        <a:pt x="139" y="11"/>
                        <a:pt x="139" y="11"/>
                      </a:cubicBezTo>
                      <a:cubicBezTo>
                        <a:pt x="139" y="5"/>
                        <a:pt x="132" y="0"/>
                        <a:pt x="125" y="0"/>
                      </a:cubicBezTo>
                      <a:cubicBezTo>
                        <a:pt x="14" y="0"/>
                        <a:pt x="14" y="0"/>
                        <a:pt x="14" y="0"/>
                      </a:cubicBezTo>
                      <a:cubicBezTo>
                        <a:pt x="13" y="0"/>
                        <a:pt x="12" y="0"/>
                        <a:pt x="12" y="0"/>
                      </a:cubicBezTo>
                      <a:cubicBezTo>
                        <a:pt x="5" y="0"/>
                        <a:pt x="0" y="6"/>
                        <a:pt x="0" y="11"/>
                      </a:cubicBezTo>
                      <a:cubicBezTo>
                        <a:pt x="0" y="58"/>
                        <a:pt x="0" y="58"/>
                        <a:pt x="0" y="58"/>
                      </a:cubicBezTo>
                      <a:cubicBezTo>
                        <a:pt x="0" y="63"/>
                        <a:pt x="7" y="69"/>
                        <a:pt x="14" y="69"/>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3" name="Freeform 19">
                  <a:extLst>
                    <a:ext uri="{FF2B5EF4-FFF2-40B4-BE49-F238E27FC236}">
                      <a16:creationId xmlns:a16="http://schemas.microsoft.com/office/drawing/2014/main" xmlns="" id="{56A9EF3E-5F58-4F4A-BDD9-DAED50F1EFFC}"/>
                    </a:ext>
                  </a:extLst>
                </p:cNvPr>
                <p:cNvSpPr>
                  <a:spLocks/>
                </p:cNvSpPr>
                <p:nvPr/>
              </p:nvSpPr>
              <p:spPr bwMode="auto">
                <a:xfrm>
                  <a:off x="3130" y="1808"/>
                  <a:ext cx="331" cy="165"/>
                </a:xfrm>
                <a:custGeom>
                  <a:avLst/>
                  <a:gdLst/>
                  <a:ahLst/>
                  <a:cxnLst>
                    <a:cxn ang="0">
                      <a:pos x="14" y="70"/>
                    </a:cxn>
                    <a:cxn ang="0">
                      <a:pos x="125" y="70"/>
                    </a:cxn>
                    <a:cxn ang="0">
                      <a:pos x="140" y="59"/>
                    </a:cxn>
                    <a:cxn ang="0">
                      <a:pos x="140" y="12"/>
                    </a:cxn>
                    <a:cxn ang="0">
                      <a:pos x="125" y="1"/>
                    </a:cxn>
                    <a:cxn ang="0">
                      <a:pos x="14" y="1"/>
                    </a:cxn>
                    <a:cxn ang="0">
                      <a:pos x="12" y="1"/>
                    </a:cxn>
                    <a:cxn ang="0">
                      <a:pos x="0" y="12"/>
                    </a:cxn>
                    <a:cxn ang="0">
                      <a:pos x="0" y="59"/>
                    </a:cxn>
                    <a:cxn ang="0">
                      <a:pos x="14" y="70"/>
                    </a:cxn>
                  </a:cxnLst>
                  <a:rect l="0" t="0" r="r" b="b"/>
                  <a:pathLst>
                    <a:path w="140" h="70">
                      <a:moveTo>
                        <a:pt x="14" y="70"/>
                      </a:moveTo>
                      <a:cubicBezTo>
                        <a:pt x="125" y="70"/>
                        <a:pt x="125" y="70"/>
                        <a:pt x="125" y="70"/>
                      </a:cubicBezTo>
                      <a:cubicBezTo>
                        <a:pt x="133" y="70"/>
                        <a:pt x="140" y="65"/>
                        <a:pt x="140" y="59"/>
                      </a:cubicBezTo>
                      <a:cubicBezTo>
                        <a:pt x="140" y="12"/>
                        <a:pt x="140" y="12"/>
                        <a:pt x="140" y="12"/>
                      </a:cubicBezTo>
                      <a:cubicBezTo>
                        <a:pt x="140" y="6"/>
                        <a:pt x="133" y="0"/>
                        <a:pt x="125" y="1"/>
                      </a:cubicBezTo>
                      <a:cubicBezTo>
                        <a:pt x="14" y="1"/>
                        <a:pt x="14" y="1"/>
                        <a:pt x="14" y="1"/>
                      </a:cubicBezTo>
                      <a:cubicBezTo>
                        <a:pt x="13" y="1"/>
                        <a:pt x="13" y="1"/>
                        <a:pt x="12" y="1"/>
                      </a:cubicBezTo>
                      <a:cubicBezTo>
                        <a:pt x="6" y="1"/>
                        <a:pt x="0" y="7"/>
                        <a:pt x="0" y="12"/>
                      </a:cubicBezTo>
                      <a:cubicBezTo>
                        <a:pt x="0" y="59"/>
                        <a:pt x="0" y="59"/>
                        <a:pt x="0"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4" name="Freeform 20">
                  <a:extLst>
                    <a:ext uri="{FF2B5EF4-FFF2-40B4-BE49-F238E27FC236}">
                      <a16:creationId xmlns:a16="http://schemas.microsoft.com/office/drawing/2014/main" xmlns="" id="{64E0740F-5EEB-A346-A7A8-3C277C8789DF}"/>
                    </a:ext>
                  </a:extLst>
                </p:cNvPr>
                <p:cNvSpPr>
                  <a:spLocks/>
                </p:cNvSpPr>
                <p:nvPr/>
              </p:nvSpPr>
              <p:spPr bwMode="auto">
                <a:xfrm>
                  <a:off x="3557" y="1808"/>
                  <a:ext cx="329" cy="165"/>
                </a:xfrm>
                <a:custGeom>
                  <a:avLst/>
                  <a:gdLst/>
                  <a:ahLst/>
                  <a:cxnLst>
                    <a:cxn ang="0">
                      <a:pos x="14" y="70"/>
                    </a:cxn>
                    <a:cxn ang="0">
                      <a:pos x="125" y="70"/>
                    </a:cxn>
                    <a:cxn ang="0">
                      <a:pos x="139" y="59"/>
                    </a:cxn>
                    <a:cxn ang="0">
                      <a:pos x="139" y="12"/>
                    </a:cxn>
                    <a:cxn ang="0">
                      <a:pos x="125" y="1"/>
                    </a:cxn>
                    <a:cxn ang="0">
                      <a:pos x="14" y="1"/>
                    </a:cxn>
                    <a:cxn ang="0">
                      <a:pos x="11" y="1"/>
                    </a:cxn>
                    <a:cxn ang="0">
                      <a:pos x="1" y="12"/>
                    </a:cxn>
                    <a:cxn ang="0">
                      <a:pos x="1" y="59"/>
                    </a:cxn>
                    <a:cxn ang="0">
                      <a:pos x="14" y="70"/>
                    </a:cxn>
                  </a:cxnLst>
                  <a:rect l="0" t="0" r="r" b="b"/>
                  <a:pathLst>
                    <a:path w="139" h="70">
                      <a:moveTo>
                        <a:pt x="14" y="70"/>
                      </a:moveTo>
                      <a:cubicBezTo>
                        <a:pt x="125" y="70"/>
                        <a:pt x="125" y="70"/>
                        <a:pt x="125" y="70"/>
                      </a:cubicBezTo>
                      <a:cubicBezTo>
                        <a:pt x="132" y="70"/>
                        <a:pt x="139" y="64"/>
                        <a:pt x="139" y="59"/>
                      </a:cubicBezTo>
                      <a:cubicBezTo>
                        <a:pt x="139" y="12"/>
                        <a:pt x="139" y="12"/>
                        <a:pt x="139" y="12"/>
                      </a:cubicBezTo>
                      <a:cubicBezTo>
                        <a:pt x="139" y="6"/>
                        <a:pt x="132" y="1"/>
                        <a:pt x="125" y="1"/>
                      </a:cubicBezTo>
                      <a:cubicBezTo>
                        <a:pt x="14" y="1"/>
                        <a:pt x="14" y="1"/>
                        <a:pt x="14" y="1"/>
                      </a:cubicBezTo>
                      <a:cubicBezTo>
                        <a:pt x="13" y="0"/>
                        <a:pt x="12" y="0"/>
                        <a:pt x="11" y="1"/>
                      </a:cubicBezTo>
                      <a:cubicBezTo>
                        <a:pt x="5" y="2"/>
                        <a:pt x="0" y="7"/>
                        <a:pt x="1" y="12"/>
                      </a:cubicBezTo>
                      <a:cubicBezTo>
                        <a:pt x="1" y="59"/>
                        <a:pt x="1" y="59"/>
                        <a:pt x="1" y="59"/>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5" name="Freeform 21">
                  <a:extLst>
                    <a:ext uri="{FF2B5EF4-FFF2-40B4-BE49-F238E27FC236}">
                      <a16:creationId xmlns:a16="http://schemas.microsoft.com/office/drawing/2014/main" xmlns="" id="{882D5BC0-D067-EE4B-8699-A17F393702CF}"/>
                    </a:ext>
                  </a:extLst>
                </p:cNvPr>
                <p:cNvSpPr>
                  <a:spLocks/>
                </p:cNvSpPr>
                <p:nvPr/>
              </p:nvSpPr>
              <p:spPr bwMode="auto">
                <a:xfrm>
                  <a:off x="2279" y="2070"/>
                  <a:ext cx="326" cy="166"/>
                </a:xfrm>
                <a:custGeom>
                  <a:avLst/>
                  <a:gdLst/>
                  <a:ahLst/>
                  <a:cxnLst>
                    <a:cxn ang="0">
                      <a:pos x="14" y="70"/>
                    </a:cxn>
                    <a:cxn ang="0">
                      <a:pos x="124" y="70"/>
                    </a:cxn>
                    <a:cxn ang="0">
                      <a:pos x="138" y="58"/>
                    </a:cxn>
                    <a:cxn ang="0">
                      <a:pos x="138" y="12"/>
                    </a:cxn>
                    <a:cxn ang="0">
                      <a:pos x="124" y="1"/>
                    </a:cxn>
                    <a:cxn ang="0">
                      <a:pos x="14" y="1"/>
                    </a:cxn>
                    <a:cxn ang="0">
                      <a:pos x="13" y="1"/>
                    </a:cxn>
                    <a:cxn ang="0">
                      <a:pos x="0" y="12"/>
                    </a:cxn>
                    <a:cxn ang="0">
                      <a:pos x="0" y="58"/>
                    </a:cxn>
                    <a:cxn ang="0">
                      <a:pos x="14" y="70"/>
                    </a:cxn>
                  </a:cxnLst>
                  <a:rect l="0" t="0" r="r" b="b"/>
                  <a:pathLst>
                    <a:path w="138" h="70">
                      <a:moveTo>
                        <a:pt x="14" y="70"/>
                      </a:moveTo>
                      <a:cubicBezTo>
                        <a:pt x="124" y="70"/>
                        <a:pt x="124" y="70"/>
                        <a:pt x="124" y="70"/>
                      </a:cubicBezTo>
                      <a:cubicBezTo>
                        <a:pt x="132" y="70"/>
                        <a:pt x="138" y="64"/>
                        <a:pt x="138" y="58"/>
                      </a:cubicBezTo>
                      <a:cubicBezTo>
                        <a:pt x="138" y="12"/>
                        <a:pt x="138" y="12"/>
                        <a:pt x="138" y="12"/>
                      </a:cubicBezTo>
                      <a:cubicBezTo>
                        <a:pt x="138" y="6"/>
                        <a:pt x="132" y="1"/>
                        <a:pt x="124" y="1"/>
                      </a:cubicBezTo>
                      <a:cubicBezTo>
                        <a:pt x="14" y="1"/>
                        <a:pt x="14" y="1"/>
                        <a:pt x="14" y="1"/>
                      </a:cubicBezTo>
                      <a:cubicBezTo>
                        <a:pt x="13"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6" name="Freeform 22">
                  <a:extLst>
                    <a:ext uri="{FF2B5EF4-FFF2-40B4-BE49-F238E27FC236}">
                      <a16:creationId xmlns:a16="http://schemas.microsoft.com/office/drawing/2014/main" xmlns="" id="{64BF3DA7-1078-354F-B007-6FBE120DEEA8}"/>
                    </a:ext>
                  </a:extLst>
                </p:cNvPr>
                <p:cNvSpPr>
                  <a:spLocks/>
                </p:cNvSpPr>
                <p:nvPr/>
              </p:nvSpPr>
              <p:spPr bwMode="auto">
                <a:xfrm>
                  <a:off x="2705" y="2070"/>
                  <a:ext cx="328" cy="166"/>
                </a:xfrm>
                <a:custGeom>
                  <a:avLst/>
                  <a:gdLst/>
                  <a:ahLst/>
                  <a:cxnLst>
                    <a:cxn ang="0">
                      <a:pos x="14" y="70"/>
                    </a:cxn>
                    <a:cxn ang="0">
                      <a:pos x="125" y="70"/>
                    </a:cxn>
                    <a:cxn ang="0">
                      <a:pos x="139" y="58"/>
                    </a:cxn>
                    <a:cxn ang="0">
                      <a:pos x="139" y="12"/>
                    </a:cxn>
                    <a:cxn ang="0">
                      <a:pos x="125" y="1"/>
                    </a:cxn>
                    <a:cxn ang="0">
                      <a:pos x="14" y="1"/>
                    </a:cxn>
                    <a:cxn ang="0">
                      <a:pos x="13" y="1"/>
                    </a:cxn>
                    <a:cxn ang="0">
                      <a:pos x="0" y="12"/>
                    </a:cxn>
                    <a:cxn ang="0">
                      <a:pos x="0" y="58"/>
                    </a:cxn>
                    <a:cxn ang="0">
                      <a:pos x="14" y="70"/>
                    </a:cxn>
                  </a:cxnLst>
                  <a:rect l="0" t="0" r="r" b="b"/>
                  <a:pathLst>
                    <a:path w="139" h="70">
                      <a:moveTo>
                        <a:pt x="14" y="70"/>
                      </a:moveTo>
                      <a:cubicBezTo>
                        <a:pt x="125" y="70"/>
                        <a:pt x="125" y="70"/>
                        <a:pt x="125" y="70"/>
                      </a:cubicBezTo>
                      <a:cubicBezTo>
                        <a:pt x="132" y="70"/>
                        <a:pt x="139" y="64"/>
                        <a:pt x="139" y="58"/>
                      </a:cubicBezTo>
                      <a:cubicBezTo>
                        <a:pt x="139" y="12"/>
                        <a:pt x="139" y="12"/>
                        <a:pt x="139" y="12"/>
                      </a:cubicBezTo>
                      <a:cubicBezTo>
                        <a:pt x="139" y="6"/>
                        <a:pt x="132" y="1"/>
                        <a:pt x="125" y="1"/>
                      </a:cubicBezTo>
                      <a:cubicBezTo>
                        <a:pt x="14" y="1"/>
                        <a:pt x="14" y="1"/>
                        <a:pt x="14" y="1"/>
                      </a:cubicBezTo>
                      <a:cubicBezTo>
                        <a:pt x="14" y="0"/>
                        <a:pt x="13" y="0"/>
                        <a:pt x="13" y="1"/>
                      </a:cubicBezTo>
                      <a:cubicBezTo>
                        <a:pt x="6" y="1"/>
                        <a:pt x="0" y="6"/>
                        <a:pt x="0" y="12"/>
                      </a:cubicBezTo>
                      <a:cubicBezTo>
                        <a:pt x="0" y="58"/>
                        <a:pt x="0" y="58"/>
                        <a:pt x="0" y="58"/>
                      </a:cubicBezTo>
                      <a:cubicBezTo>
                        <a:pt x="0"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7" name="Freeform 23">
                  <a:extLst>
                    <a:ext uri="{FF2B5EF4-FFF2-40B4-BE49-F238E27FC236}">
                      <a16:creationId xmlns:a16="http://schemas.microsoft.com/office/drawing/2014/main" xmlns="" id="{FA52B942-1129-5546-A6A6-6F5D63BE2D87}"/>
                    </a:ext>
                  </a:extLst>
                </p:cNvPr>
                <p:cNvSpPr>
                  <a:spLocks/>
                </p:cNvSpPr>
                <p:nvPr/>
              </p:nvSpPr>
              <p:spPr bwMode="auto">
                <a:xfrm>
                  <a:off x="3130" y="2070"/>
                  <a:ext cx="331" cy="166"/>
                </a:xfrm>
                <a:custGeom>
                  <a:avLst/>
                  <a:gdLst/>
                  <a:ahLst/>
                  <a:cxnLst>
                    <a:cxn ang="0">
                      <a:pos x="14" y="70"/>
                    </a:cxn>
                    <a:cxn ang="0">
                      <a:pos x="125" y="70"/>
                    </a:cxn>
                    <a:cxn ang="0">
                      <a:pos x="140" y="58"/>
                    </a:cxn>
                    <a:cxn ang="0">
                      <a:pos x="140" y="12"/>
                    </a:cxn>
                    <a:cxn ang="0">
                      <a:pos x="125" y="1"/>
                    </a:cxn>
                    <a:cxn ang="0">
                      <a:pos x="14" y="1"/>
                    </a:cxn>
                    <a:cxn ang="0">
                      <a:pos x="13" y="1"/>
                    </a:cxn>
                    <a:cxn ang="0">
                      <a:pos x="0" y="12"/>
                    </a:cxn>
                    <a:cxn ang="0">
                      <a:pos x="0" y="58"/>
                    </a:cxn>
                    <a:cxn ang="0">
                      <a:pos x="14" y="70"/>
                    </a:cxn>
                  </a:cxnLst>
                  <a:rect l="0" t="0" r="r" b="b"/>
                  <a:pathLst>
                    <a:path w="140" h="70">
                      <a:moveTo>
                        <a:pt x="14" y="70"/>
                      </a:moveTo>
                      <a:cubicBezTo>
                        <a:pt x="125" y="70"/>
                        <a:pt x="125" y="70"/>
                        <a:pt x="125" y="70"/>
                      </a:cubicBezTo>
                      <a:cubicBezTo>
                        <a:pt x="133" y="70"/>
                        <a:pt x="140" y="64"/>
                        <a:pt x="140" y="58"/>
                      </a:cubicBezTo>
                      <a:cubicBezTo>
                        <a:pt x="140" y="12"/>
                        <a:pt x="140" y="12"/>
                        <a:pt x="140" y="12"/>
                      </a:cubicBezTo>
                      <a:cubicBezTo>
                        <a:pt x="140" y="6"/>
                        <a:pt x="133" y="0"/>
                        <a:pt x="125" y="1"/>
                      </a:cubicBezTo>
                      <a:cubicBezTo>
                        <a:pt x="14" y="1"/>
                        <a:pt x="14" y="1"/>
                        <a:pt x="14" y="1"/>
                      </a:cubicBezTo>
                      <a:cubicBezTo>
                        <a:pt x="14" y="0"/>
                        <a:pt x="14" y="0"/>
                        <a:pt x="13" y="1"/>
                      </a:cubicBezTo>
                      <a:cubicBezTo>
                        <a:pt x="6" y="1"/>
                        <a:pt x="0" y="6"/>
                        <a:pt x="0" y="12"/>
                      </a:cubicBezTo>
                      <a:cubicBezTo>
                        <a:pt x="0" y="58"/>
                        <a:pt x="0" y="58"/>
                        <a:pt x="0" y="58"/>
                      </a:cubicBezTo>
                      <a:cubicBezTo>
                        <a:pt x="1" y="64"/>
                        <a:pt x="7" y="70"/>
                        <a:pt x="14"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8" name="Freeform 24">
                  <a:extLst>
                    <a:ext uri="{FF2B5EF4-FFF2-40B4-BE49-F238E27FC236}">
                      <a16:creationId xmlns:a16="http://schemas.microsoft.com/office/drawing/2014/main" xmlns="" id="{3A5F0FA0-C9C8-E246-AE3A-58B03A4D2B1F}"/>
                    </a:ext>
                  </a:extLst>
                </p:cNvPr>
                <p:cNvSpPr>
                  <a:spLocks/>
                </p:cNvSpPr>
                <p:nvPr/>
              </p:nvSpPr>
              <p:spPr bwMode="auto">
                <a:xfrm>
                  <a:off x="3560" y="2070"/>
                  <a:ext cx="326" cy="166"/>
                </a:xfrm>
                <a:custGeom>
                  <a:avLst/>
                  <a:gdLst/>
                  <a:ahLst/>
                  <a:cxnLst>
                    <a:cxn ang="0">
                      <a:pos x="13" y="70"/>
                    </a:cxn>
                    <a:cxn ang="0">
                      <a:pos x="124" y="70"/>
                    </a:cxn>
                    <a:cxn ang="0">
                      <a:pos x="138" y="58"/>
                    </a:cxn>
                    <a:cxn ang="0">
                      <a:pos x="138" y="12"/>
                    </a:cxn>
                    <a:cxn ang="0">
                      <a:pos x="124" y="1"/>
                    </a:cxn>
                    <a:cxn ang="0">
                      <a:pos x="13" y="1"/>
                    </a:cxn>
                    <a:cxn ang="0">
                      <a:pos x="12" y="1"/>
                    </a:cxn>
                    <a:cxn ang="0">
                      <a:pos x="0" y="12"/>
                    </a:cxn>
                    <a:cxn ang="0">
                      <a:pos x="0" y="58"/>
                    </a:cxn>
                    <a:cxn ang="0">
                      <a:pos x="13" y="70"/>
                    </a:cxn>
                  </a:cxnLst>
                  <a:rect l="0" t="0" r="r" b="b"/>
                  <a:pathLst>
                    <a:path w="138" h="70">
                      <a:moveTo>
                        <a:pt x="13" y="70"/>
                      </a:moveTo>
                      <a:cubicBezTo>
                        <a:pt x="124" y="70"/>
                        <a:pt x="124" y="70"/>
                        <a:pt x="124" y="70"/>
                      </a:cubicBezTo>
                      <a:cubicBezTo>
                        <a:pt x="131" y="70"/>
                        <a:pt x="138" y="64"/>
                        <a:pt x="138" y="58"/>
                      </a:cubicBezTo>
                      <a:cubicBezTo>
                        <a:pt x="138" y="12"/>
                        <a:pt x="138" y="12"/>
                        <a:pt x="138" y="12"/>
                      </a:cubicBezTo>
                      <a:cubicBezTo>
                        <a:pt x="138" y="6"/>
                        <a:pt x="131" y="1"/>
                        <a:pt x="124" y="1"/>
                      </a:cubicBezTo>
                      <a:cubicBezTo>
                        <a:pt x="13" y="1"/>
                        <a:pt x="13" y="1"/>
                        <a:pt x="13" y="1"/>
                      </a:cubicBezTo>
                      <a:cubicBezTo>
                        <a:pt x="13" y="0"/>
                        <a:pt x="12" y="0"/>
                        <a:pt x="12" y="1"/>
                      </a:cubicBezTo>
                      <a:cubicBezTo>
                        <a:pt x="5" y="1"/>
                        <a:pt x="0" y="6"/>
                        <a:pt x="0" y="12"/>
                      </a:cubicBezTo>
                      <a:cubicBezTo>
                        <a:pt x="0" y="58"/>
                        <a:pt x="0" y="58"/>
                        <a:pt x="0" y="58"/>
                      </a:cubicBezTo>
                      <a:cubicBezTo>
                        <a:pt x="0" y="64"/>
                        <a:pt x="6" y="70"/>
                        <a:pt x="13" y="7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9" name="Freeform 25">
                  <a:extLst>
                    <a:ext uri="{FF2B5EF4-FFF2-40B4-BE49-F238E27FC236}">
                      <a16:creationId xmlns:a16="http://schemas.microsoft.com/office/drawing/2014/main" xmlns="" id="{FFAB9964-2BC4-5E45-847E-36BD4034BB0F}"/>
                    </a:ext>
                  </a:extLst>
                </p:cNvPr>
                <p:cNvSpPr>
                  <a:spLocks/>
                </p:cNvSpPr>
                <p:nvPr/>
              </p:nvSpPr>
              <p:spPr bwMode="auto">
                <a:xfrm>
                  <a:off x="1127" y="2096"/>
                  <a:ext cx="3451" cy="924"/>
                </a:xfrm>
                <a:custGeom>
                  <a:avLst/>
                  <a:gdLst/>
                  <a:ahLst/>
                  <a:cxnLst>
                    <a:cxn ang="0">
                      <a:pos x="176" y="391"/>
                    </a:cxn>
                    <a:cxn ang="0">
                      <a:pos x="236" y="391"/>
                    </a:cxn>
                    <a:cxn ang="0">
                      <a:pos x="301" y="366"/>
                    </a:cxn>
                    <a:cxn ang="0">
                      <a:pos x="721" y="301"/>
                    </a:cxn>
                    <a:cxn ang="0">
                      <a:pos x="986" y="367"/>
                    </a:cxn>
                    <a:cxn ang="0">
                      <a:pos x="1050" y="391"/>
                    </a:cxn>
                    <a:cxn ang="0">
                      <a:pos x="1274" y="391"/>
                    </a:cxn>
                    <a:cxn ang="0">
                      <a:pos x="1314" y="377"/>
                    </a:cxn>
                    <a:cxn ang="0">
                      <a:pos x="1319" y="368"/>
                    </a:cxn>
                    <a:cxn ang="0">
                      <a:pos x="1458" y="46"/>
                    </a:cxn>
                    <a:cxn ang="0">
                      <a:pos x="1453" y="15"/>
                    </a:cxn>
                    <a:cxn ang="0">
                      <a:pos x="1425" y="0"/>
                    </a:cxn>
                    <a:cxn ang="0">
                      <a:pos x="1279" y="0"/>
                    </a:cxn>
                    <a:cxn ang="0">
                      <a:pos x="1245" y="35"/>
                    </a:cxn>
                    <a:cxn ang="0">
                      <a:pos x="1207" y="139"/>
                    </a:cxn>
                    <a:cxn ang="0">
                      <a:pos x="37" y="139"/>
                    </a:cxn>
                    <a:cxn ang="0">
                      <a:pos x="7" y="155"/>
                    </a:cxn>
                    <a:cxn ang="0">
                      <a:pos x="6" y="189"/>
                    </a:cxn>
                    <a:cxn ang="0">
                      <a:pos x="144" y="372"/>
                    </a:cxn>
                    <a:cxn ang="0">
                      <a:pos x="176" y="391"/>
                    </a:cxn>
                  </a:cxnLst>
                  <a:rect l="0" t="0" r="r" b="b"/>
                  <a:pathLst>
                    <a:path w="1461" h="391">
                      <a:moveTo>
                        <a:pt x="176" y="391"/>
                      </a:moveTo>
                      <a:cubicBezTo>
                        <a:pt x="236" y="391"/>
                        <a:pt x="236" y="391"/>
                        <a:pt x="236" y="391"/>
                      </a:cubicBezTo>
                      <a:cubicBezTo>
                        <a:pt x="256" y="383"/>
                        <a:pt x="277" y="375"/>
                        <a:pt x="301" y="366"/>
                      </a:cubicBezTo>
                      <a:cubicBezTo>
                        <a:pt x="402" y="331"/>
                        <a:pt x="593" y="295"/>
                        <a:pt x="721" y="301"/>
                      </a:cubicBezTo>
                      <a:cubicBezTo>
                        <a:pt x="840" y="307"/>
                        <a:pt x="923" y="341"/>
                        <a:pt x="986" y="367"/>
                      </a:cubicBezTo>
                      <a:cubicBezTo>
                        <a:pt x="1009" y="376"/>
                        <a:pt x="1030" y="385"/>
                        <a:pt x="1050" y="391"/>
                      </a:cubicBezTo>
                      <a:cubicBezTo>
                        <a:pt x="1274" y="391"/>
                        <a:pt x="1274" y="391"/>
                        <a:pt x="1274" y="391"/>
                      </a:cubicBezTo>
                      <a:cubicBezTo>
                        <a:pt x="1289" y="387"/>
                        <a:pt x="1302" y="382"/>
                        <a:pt x="1314" y="377"/>
                      </a:cubicBezTo>
                      <a:cubicBezTo>
                        <a:pt x="1316" y="374"/>
                        <a:pt x="1318" y="371"/>
                        <a:pt x="1319" y="368"/>
                      </a:cubicBezTo>
                      <a:cubicBezTo>
                        <a:pt x="1458" y="46"/>
                        <a:pt x="1458" y="46"/>
                        <a:pt x="1458" y="46"/>
                      </a:cubicBezTo>
                      <a:cubicBezTo>
                        <a:pt x="1461" y="35"/>
                        <a:pt x="1459" y="23"/>
                        <a:pt x="1453" y="15"/>
                      </a:cubicBezTo>
                      <a:cubicBezTo>
                        <a:pt x="1446" y="5"/>
                        <a:pt x="1436" y="0"/>
                        <a:pt x="1425" y="0"/>
                      </a:cubicBezTo>
                      <a:cubicBezTo>
                        <a:pt x="1279" y="0"/>
                        <a:pt x="1279" y="0"/>
                        <a:pt x="1279" y="0"/>
                      </a:cubicBezTo>
                      <a:cubicBezTo>
                        <a:pt x="1261" y="0"/>
                        <a:pt x="1245" y="16"/>
                        <a:pt x="1245" y="35"/>
                      </a:cubicBezTo>
                      <a:cubicBezTo>
                        <a:pt x="1207" y="139"/>
                        <a:pt x="1207" y="139"/>
                        <a:pt x="1207" y="139"/>
                      </a:cubicBezTo>
                      <a:cubicBezTo>
                        <a:pt x="37" y="139"/>
                        <a:pt x="37" y="139"/>
                        <a:pt x="37" y="139"/>
                      </a:cubicBezTo>
                      <a:cubicBezTo>
                        <a:pt x="25" y="139"/>
                        <a:pt x="14" y="145"/>
                        <a:pt x="7" y="155"/>
                      </a:cubicBezTo>
                      <a:cubicBezTo>
                        <a:pt x="1" y="165"/>
                        <a:pt x="0" y="178"/>
                        <a:pt x="6" y="189"/>
                      </a:cubicBezTo>
                      <a:cubicBezTo>
                        <a:pt x="144" y="372"/>
                        <a:pt x="144" y="372"/>
                        <a:pt x="144" y="372"/>
                      </a:cubicBezTo>
                      <a:cubicBezTo>
                        <a:pt x="150" y="383"/>
                        <a:pt x="163" y="391"/>
                        <a:pt x="176" y="39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0" name="Freeform 26">
                  <a:extLst>
                    <a:ext uri="{FF2B5EF4-FFF2-40B4-BE49-F238E27FC236}">
                      <a16:creationId xmlns:a16="http://schemas.microsoft.com/office/drawing/2014/main" xmlns="" id="{AC3766E8-15AB-7A48-B6AB-A7B38B5486A0}"/>
                    </a:ext>
                  </a:extLst>
                </p:cNvPr>
                <p:cNvSpPr>
                  <a:spLocks/>
                </p:cNvSpPr>
                <p:nvPr/>
              </p:nvSpPr>
              <p:spPr bwMode="auto">
                <a:xfrm>
                  <a:off x="1221" y="2916"/>
                  <a:ext cx="3407" cy="494"/>
                </a:xfrm>
                <a:custGeom>
                  <a:avLst/>
                  <a:gdLst/>
                  <a:ahLst/>
                  <a:cxnLst>
                    <a:cxn ang="0">
                      <a:pos x="1127" y="107"/>
                    </a:cxn>
                    <a:cxn ang="0">
                      <a:pos x="678" y="1"/>
                    </a:cxn>
                    <a:cxn ang="0">
                      <a:pos x="633" y="0"/>
                    </a:cxn>
                    <a:cxn ang="0">
                      <a:pos x="0" y="199"/>
                    </a:cxn>
                    <a:cxn ang="0">
                      <a:pos x="674" y="114"/>
                    </a:cxn>
                    <a:cxn ang="0">
                      <a:pos x="1130" y="202"/>
                    </a:cxn>
                    <a:cxn ang="0">
                      <a:pos x="1442" y="26"/>
                    </a:cxn>
                    <a:cxn ang="0">
                      <a:pos x="1127" y="107"/>
                    </a:cxn>
                  </a:cxnLst>
                  <a:rect l="0" t="0" r="r" b="b"/>
                  <a:pathLst>
                    <a:path w="1442" h="209">
                      <a:moveTo>
                        <a:pt x="1127" y="107"/>
                      </a:moveTo>
                      <a:cubicBezTo>
                        <a:pt x="960" y="101"/>
                        <a:pt x="823" y="9"/>
                        <a:pt x="678" y="1"/>
                      </a:cubicBezTo>
                      <a:cubicBezTo>
                        <a:pt x="663" y="0"/>
                        <a:pt x="649" y="0"/>
                        <a:pt x="633" y="0"/>
                      </a:cubicBezTo>
                      <a:cubicBezTo>
                        <a:pt x="404" y="2"/>
                        <a:pt x="127" y="99"/>
                        <a:pt x="0" y="199"/>
                      </a:cubicBezTo>
                      <a:cubicBezTo>
                        <a:pt x="454" y="103"/>
                        <a:pt x="491" y="107"/>
                        <a:pt x="674" y="114"/>
                      </a:cubicBezTo>
                      <a:cubicBezTo>
                        <a:pt x="840" y="124"/>
                        <a:pt x="986" y="209"/>
                        <a:pt x="1130" y="202"/>
                      </a:cubicBezTo>
                      <a:cubicBezTo>
                        <a:pt x="1229" y="195"/>
                        <a:pt x="1409" y="122"/>
                        <a:pt x="1442" y="26"/>
                      </a:cubicBezTo>
                      <a:cubicBezTo>
                        <a:pt x="1318" y="75"/>
                        <a:pt x="1244" y="103"/>
                        <a:pt x="1127" y="107"/>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61" name="Group 560"/>
              <p:cNvGrpSpPr>
                <a:grpSpLocks noChangeAspect="1"/>
              </p:cNvGrpSpPr>
              <p:nvPr/>
            </p:nvGrpSpPr>
            <p:grpSpPr bwMode="auto">
              <a:xfrm>
                <a:off x="7372594" y="4450346"/>
                <a:ext cx="290236" cy="275516"/>
                <a:chOff x="1836" y="1169"/>
                <a:chExt cx="2090" cy="1984"/>
              </a:xfrm>
              <a:solidFill>
                <a:schemeClr val="bg1"/>
              </a:solidFill>
            </p:grpSpPr>
            <p:sp>
              <p:nvSpPr>
                <p:cNvPr id="562" name="Freeform 5"/>
                <p:cNvSpPr>
                  <a:spLocks/>
                </p:cNvSpPr>
                <p:nvPr/>
              </p:nvSpPr>
              <p:spPr bwMode="auto">
                <a:xfrm>
                  <a:off x="2674" y="3030"/>
                  <a:ext cx="125" cy="123"/>
                </a:xfrm>
                <a:custGeom>
                  <a:avLst/>
                  <a:gdLst/>
                  <a:ahLst/>
                  <a:cxnLst>
                    <a:cxn ang="0">
                      <a:pos x="50" y="30"/>
                    </a:cxn>
                    <a:cxn ang="0">
                      <a:pos x="22" y="50"/>
                    </a:cxn>
                    <a:cxn ang="0">
                      <a:pos x="2" y="22"/>
                    </a:cxn>
                    <a:cxn ang="0">
                      <a:pos x="31" y="2"/>
                    </a:cxn>
                    <a:cxn ang="0">
                      <a:pos x="50" y="30"/>
                    </a:cxn>
                  </a:cxnLst>
                  <a:rect l="0" t="0" r="r" b="b"/>
                  <a:pathLst>
                    <a:path w="53" h="52">
                      <a:moveTo>
                        <a:pt x="50" y="30"/>
                      </a:moveTo>
                      <a:cubicBezTo>
                        <a:pt x="48" y="43"/>
                        <a:pt x="35" y="52"/>
                        <a:pt x="22" y="50"/>
                      </a:cubicBezTo>
                      <a:cubicBezTo>
                        <a:pt x="9" y="47"/>
                        <a:pt x="0" y="35"/>
                        <a:pt x="2" y="22"/>
                      </a:cubicBezTo>
                      <a:cubicBezTo>
                        <a:pt x="5" y="8"/>
                        <a:pt x="17" y="0"/>
                        <a:pt x="31" y="2"/>
                      </a:cubicBezTo>
                      <a:cubicBezTo>
                        <a:pt x="44" y="4"/>
                        <a:pt x="53" y="17"/>
                        <a:pt x="50"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3" name="Freeform 6"/>
                <p:cNvSpPr>
                  <a:spLocks/>
                </p:cNvSpPr>
                <p:nvPr/>
              </p:nvSpPr>
              <p:spPr bwMode="auto">
                <a:xfrm>
                  <a:off x="2367" y="2891"/>
                  <a:ext cx="144" cy="144"/>
                </a:xfrm>
                <a:custGeom>
                  <a:avLst/>
                  <a:gdLst/>
                  <a:ahLst/>
                  <a:cxnLst>
                    <a:cxn ang="0">
                      <a:pos x="58" y="35"/>
                    </a:cxn>
                    <a:cxn ang="0">
                      <a:pos x="25" y="58"/>
                    </a:cxn>
                    <a:cxn ang="0">
                      <a:pos x="3" y="25"/>
                    </a:cxn>
                    <a:cxn ang="0">
                      <a:pos x="35" y="2"/>
                    </a:cxn>
                    <a:cxn ang="0">
                      <a:pos x="58" y="35"/>
                    </a:cxn>
                  </a:cxnLst>
                  <a:rect l="0" t="0" r="r" b="b"/>
                  <a:pathLst>
                    <a:path w="61" h="61">
                      <a:moveTo>
                        <a:pt x="58" y="35"/>
                      </a:moveTo>
                      <a:cubicBezTo>
                        <a:pt x="55" y="50"/>
                        <a:pt x="41" y="61"/>
                        <a:pt x="25" y="58"/>
                      </a:cubicBezTo>
                      <a:cubicBezTo>
                        <a:pt x="10" y="55"/>
                        <a:pt x="0" y="40"/>
                        <a:pt x="3" y="25"/>
                      </a:cubicBezTo>
                      <a:cubicBezTo>
                        <a:pt x="5" y="10"/>
                        <a:pt x="20" y="0"/>
                        <a:pt x="35" y="2"/>
                      </a:cubicBezTo>
                      <a:cubicBezTo>
                        <a:pt x="51" y="5"/>
                        <a:pt x="61" y="20"/>
                        <a:pt x="58"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4" name="Freeform 7"/>
                <p:cNvSpPr>
                  <a:spLocks/>
                </p:cNvSpPr>
                <p:nvPr/>
              </p:nvSpPr>
              <p:spPr bwMode="auto">
                <a:xfrm>
                  <a:off x="2091" y="2695"/>
                  <a:ext cx="165" cy="162"/>
                </a:xfrm>
                <a:custGeom>
                  <a:avLst/>
                  <a:gdLst/>
                  <a:ahLst/>
                  <a:cxnLst>
                    <a:cxn ang="0">
                      <a:pos x="66" y="40"/>
                    </a:cxn>
                    <a:cxn ang="0">
                      <a:pos x="29" y="66"/>
                    </a:cxn>
                    <a:cxn ang="0">
                      <a:pos x="3" y="29"/>
                    </a:cxn>
                    <a:cxn ang="0">
                      <a:pos x="41" y="3"/>
                    </a:cxn>
                    <a:cxn ang="0">
                      <a:pos x="66" y="40"/>
                    </a:cxn>
                  </a:cxnLst>
                  <a:rect l="0" t="0" r="r" b="b"/>
                  <a:pathLst>
                    <a:path w="70" h="69">
                      <a:moveTo>
                        <a:pt x="66" y="40"/>
                      </a:moveTo>
                      <a:cubicBezTo>
                        <a:pt x="63" y="58"/>
                        <a:pt x="47" y="69"/>
                        <a:pt x="29" y="66"/>
                      </a:cubicBezTo>
                      <a:cubicBezTo>
                        <a:pt x="12" y="63"/>
                        <a:pt x="0" y="46"/>
                        <a:pt x="3" y="29"/>
                      </a:cubicBezTo>
                      <a:cubicBezTo>
                        <a:pt x="6" y="12"/>
                        <a:pt x="23" y="0"/>
                        <a:pt x="41" y="3"/>
                      </a:cubicBezTo>
                      <a:cubicBezTo>
                        <a:pt x="58" y="6"/>
                        <a:pt x="70" y="23"/>
                        <a:pt x="66"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5" name="Freeform 8"/>
                <p:cNvSpPr>
                  <a:spLocks/>
                </p:cNvSpPr>
                <p:nvPr/>
              </p:nvSpPr>
              <p:spPr bwMode="auto">
                <a:xfrm>
                  <a:off x="1906" y="2416"/>
                  <a:ext cx="185" cy="184"/>
                </a:xfrm>
                <a:custGeom>
                  <a:avLst/>
                  <a:gdLst/>
                  <a:ahLst/>
                  <a:cxnLst>
                    <a:cxn ang="0">
                      <a:pos x="74" y="45"/>
                    </a:cxn>
                    <a:cxn ang="0">
                      <a:pos x="33" y="74"/>
                    </a:cxn>
                    <a:cxn ang="0">
                      <a:pos x="4" y="33"/>
                    </a:cxn>
                    <a:cxn ang="0">
                      <a:pos x="45" y="4"/>
                    </a:cxn>
                    <a:cxn ang="0">
                      <a:pos x="74" y="45"/>
                    </a:cxn>
                  </a:cxnLst>
                  <a:rect l="0" t="0" r="r" b="b"/>
                  <a:pathLst>
                    <a:path w="78" h="78">
                      <a:moveTo>
                        <a:pt x="74" y="45"/>
                      </a:moveTo>
                      <a:cubicBezTo>
                        <a:pt x="71" y="65"/>
                        <a:pt x="52" y="78"/>
                        <a:pt x="33" y="74"/>
                      </a:cubicBezTo>
                      <a:cubicBezTo>
                        <a:pt x="13" y="71"/>
                        <a:pt x="0" y="52"/>
                        <a:pt x="4" y="33"/>
                      </a:cubicBezTo>
                      <a:cubicBezTo>
                        <a:pt x="7" y="13"/>
                        <a:pt x="26" y="0"/>
                        <a:pt x="45" y="4"/>
                      </a:cubicBezTo>
                      <a:cubicBezTo>
                        <a:pt x="65" y="7"/>
                        <a:pt x="78" y="26"/>
                        <a:pt x="7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6" name="Freeform 9"/>
                <p:cNvSpPr>
                  <a:spLocks/>
                </p:cNvSpPr>
                <p:nvPr/>
              </p:nvSpPr>
              <p:spPr bwMode="auto">
                <a:xfrm>
                  <a:off x="1836" y="2057"/>
                  <a:ext cx="203" cy="203"/>
                </a:xfrm>
                <a:custGeom>
                  <a:avLst/>
                  <a:gdLst/>
                  <a:ahLst/>
                  <a:cxnLst>
                    <a:cxn ang="0">
                      <a:pos x="82" y="50"/>
                    </a:cxn>
                    <a:cxn ang="0">
                      <a:pos x="36" y="82"/>
                    </a:cxn>
                    <a:cxn ang="0">
                      <a:pos x="4" y="36"/>
                    </a:cxn>
                    <a:cxn ang="0">
                      <a:pos x="50" y="4"/>
                    </a:cxn>
                    <a:cxn ang="0">
                      <a:pos x="82" y="50"/>
                    </a:cxn>
                  </a:cxnLst>
                  <a:rect l="0" t="0" r="r" b="b"/>
                  <a:pathLst>
                    <a:path w="86" h="86">
                      <a:moveTo>
                        <a:pt x="82" y="50"/>
                      </a:moveTo>
                      <a:cubicBezTo>
                        <a:pt x="79" y="72"/>
                        <a:pt x="58" y="86"/>
                        <a:pt x="36" y="82"/>
                      </a:cubicBezTo>
                      <a:cubicBezTo>
                        <a:pt x="15" y="78"/>
                        <a:pt x="0" y="58"/>
                        <a:pt x="4" y="36"/>
                      </a:cubicBezTo>
                      <a:cubicBezTo>
                        <a:pt x="8" y="15"/>
                        <a:pt x="29" y="0"/>
                        <a:pt x="50" y="4"/>
                      </a:cubicBezTo>
                      <a:cubicBezTo>
                        <a:pt x="72" y="8"/>
                        <a:pt x="86" y="29"/>
                        <a:pt x="82"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7" name="Freeform 10"/>
                <p:cNvSpPr>
                  <a:spLocks/>
                </p:cNvSpPr>
                <p:nvPr/>
              </p:nvSpPr>
              <p:spPr bwMode="auto">
                <a:xfrm>
                  <a:off x="2679" y="1169"/>
                  <a:ext cx="123" cy="125"/>
                </a:xfrm>
                <a:custGeom>
                  <a:avLst/>
                  <a:gdLst/>
                  <a:ahLst/>
                  <a:cxnLst>
                    <a:cxn ang="0">
                      <a:pos x="50" y="22"/>
                    </a:cxn>
                    <a:cxn ang="0">
                      <a:pos x="22" y="3"/>
                    </a:cxn>
                    <a:cxn ang="0">
                      <a:pos x="2" y="31"/>
                    </a:cxn>
                    <a:cxn ang="0">
                      <a:pos x="30" y="51"/>
                    </a:cxn>
                    <a:cxn ang="0">
                      <a:pos x="50" y="22"/>
                    </a:cxn>
                  </a:cxnLst>
                  <a:rect l="0" t="0" r="r" b="b"/>
                  <a:pathLst>
                    <a:path w="52" h="53">
                      <a:moveTo>
                        <a:pt x="50" y="22"/>
                      </a:moveTo>
                      <a:cubicBezTo>
                        <a:pt x="48" y="9"/>
                        <a:pt x="35" y="0"/>
                        <a:pt x="22" y="3"/>
                      </a:cubicBezTo>
                      <a:cubicBezTo>
                        <a:pt x="9" y="5"/>
                        <a:pt x="0" y="18"/>
                        <a:pt x="2" y="31"/>
                      </a:cubicBezTo>
                      <a:cubicBezTo>
                        <a:pt x="5" y="44"/>
                        <a:pt x="17" y="53"/>
                        <a:pt x="30" y="51"/>
                      </a:cubicBezTo>
                      <a:cubicBezTo>
                        <a:pt x="44" y="48"/>
                        <a:pt x="52" y="36"/>
                        <a:pt x="50"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8" name="Freeform 11"/>
                <p:cNvSpPr>
                  <a:spLocks/>
                </p:cNvSpPr>
                <p:nvPr/>
              </p:nvSpPr>
              <p:spPr bwMode="auto">
                <a:xfrm>
                  <a:off x="2367" y="1284"/>
                  <a:ext cx="144" cy="145"/>
                </a:xfrm>
                <a:custGeom>
                  <a:avLst/>
                  <a:gdLst/>
                  <a:ahLst/>
                  <a:cxnLst>
                    <a:cxn ang="0">
                      <a:pos x="58" y="25"/>
                    </a:cxn>
                    <a:cxn ang="0">
                      <a:pos x="25" y="3"/>
                    </a:cxn>
                    <a:cxn ang="0">
                      <a:pos x="3" y="35"/>
                    </a:cxn>
                    <a:cxn ang="0">
                      <a:pos x="35" y="58"/>
                    </a:cxn>
                    <a:cxn ang="0">
                      <a:pos x="58" y="25"/>
                    </a:cxn>
                  </a:cxnLst>
                  <a:rect l="0" t="0" r="r" b="b"/>
                  <a:pathLst>
                    <a:path w="61" h="61">
                      <a:moveTo>
                        <a:pt x="58" y="25"/>
                      </a:moveTo>
                      <a:cubicBezTo>
                        <a:pt x="55" y="10"/>
                        <a:pt x="41" y="0"/>
                        <a:pt x="25" y="3"/>
                      </a:cubicBezTo>
                      <a:cubicBezTo>
                        <a:pt x="10" y="5"/>
                        <a:pt x="0" y="20"/>
                        <a:pt x="3" y="35"/>
                      </a:cubicBezTo>
                      <a:cubicBezTo>
                        <a:pt x="5" y="51"/>
                        <a:pt x="20" y="61"/>
                        <a:pt x="35" y="58"/>
                      </a:cubicBezTo>
                      <a:cubicBezTo>
                        <a:pt x="51" y="55"/>
                        <a:pt x="61" y="41"/>
                        <a:pt x="58"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9" name="Freeform 12"/>
                <p:cNvSpPr>
                  <a:spLocks/>
                </p:cNvSpPr>
                <p:nvPr/>
              </p:nvSpPr>
              <p:spPr bwMode="auto">
                <a:xfrm>
                  <a:off x="2091" y="1459"/>
                  <a:ext cx="165" cy="163"/>
                </a:xfrm>
                <a:custGeom>
                  <a:avLst/>
                  <a:gdLst/>
                  <a:ahLst/>
                  <a:cxnLst>
                    <a:cxn ang="0">
                      <a:pos x="66" y="29"/>
                    </a:cxn>
                    <a:cxn ang="0">
                      <a:pos x="29" y="3"/>
                    </a:cxn>
                    <a:cxn ang="0">
                      <a:pos x="3" y="40"/>
                    </a:cxn>
                    <a:cxn ang="0">
                      <a:pos x="41" y="66"/>
                    </a:cxn>
                    <a:cxn ang="0">
                      <a:pos x="66" y="29"/>
                    </a:cxn>
                  </a:cxnLst>
                  <a:rect l="0" t="0" r="r" b="b"/>
                  <a:pathLst>
                    <a:path w="70" h="69">
                      <a:moveTo>
                        <a:pt x="66" y="29"/>
                      </a:moveTo>
                      <a:cubicBezTo>
                        <a:pt x="63" y="12"/>
                        <a:pt x="47" y="0"/>
                        <a:pt x="29" y="3"/>
                      </a:cubicBezTo>
                      <a:cubicBezTo>
                        <a:pt x="12" y="6"/>
                        <a:pt x="0" y="23"/>
                        <a:pt x="3" y="40"/>
                      </a:cubicBezTo>
                      <a:cubicBezTo>
                        <a:pt x="6" y="58"/>
                        <a:pt x="23" y="69"/>
                        <a:pt x="41" y="66"/>
                      </a:cubicBezTo>
                      <a:cubicBezTo>
                        <a:pt x="58" y="63"/>
                        <a:pt x="70" y="46"/>
                        <a:pt x="66"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0" name="Freeform 13"/>
                <p:cNvSpPr>
                  <a:spLocks/>
                </p:cNvSpPr>
                <p:nvPr/>
              </p:nvSpPr>
              <p:spPr bwMode="auto">
                <a:xfrm>
                  <a:off x="1906" y="1719"/>
                  <a:ext cx="185" cy="182"/>
                </a:xfrm>
                <a:custGeom>
                  <a:avLst/>
                  <a:gdLst/>
                  <a:ahLst/>
                  <a:cxnLst>
                    <a:cxn ang="0">
                      <a:pos x="74" y="32"/>
                    </a:cxn>
                    <a:cxn ang="0">
                      <a:pos x="33" y="3"/>
                    </a:cxn>
                    <a:cxn ang="0">
                      <a:pos x="4" y="45"/>
                    </a:cxn>
                    <a:cxn ang="0">
                      <a:pos x="45" y="74"/>
                    </a:cxn>
                    <a:cxn ang="0">
                      <a:pos x="74" y="32"/>
                    </a:cxn>
                  </a:cxnLst>
                  <a:rect l="0" t="0" r="r" b="b"/>
                  <a:pathLst>
                    <a:path w="78" h="77">
                      <a:moveTo>
                        <a:pt x="74" y="32"/>
                      </a:moveTo>
                      <a:cubicBezTo>
                        <a:pt x="71" y="12"/>
                        <a:pt x="52" y="0"/>
                        <a:pt x="33" y="3"/>
                      </a:cubicBezTo>
                      <a:cubicBezTo>
                        <a:pt x="13" y="6"/>
                        <a:pt x="0" y="25"/>
                        <a:pt x="4" y="45"/>
                      </a:cubicBezTo>
                      <a:cubicBezTo>
                        <a:pt x="7" y="64"/>
                        <a:pt x="26" y="77"/>
                        <a:pt x="45" y="74"/>
                      </a:cubicBezTo>
                      <a:cubicBezTo>
                        <a:pt x="65" y="70"/>
                        <a:pt x="78" y="51"/>
                        <a:pt x="7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1" name="Freeform 14"/>
                <p:cNvSpPr>
                  <a:spLocks/>
                </p:cNvSpPr>
                <p:nvPr/>
              </p:nvSpPr>
              <p:spPr bwMode="auto">
                <a:xfrm>
                  <a:off x="2962" y="3030"/>
                  <a:ext cx="125" cy="123"/>
                </a:xfrm>
                <a:custGeom>
                  <a:avLst/>
                  <a:gdLst/>
                  <a:ahLst/>
                  <a:cxnLst>
                    <a:cxn ang="0">
                      <a:pos x="3" y="30"/>
                    </a:cxn>
                    <a:cxn ang="0">
                      <a:pos x="31" y="50"/>
                    </a:cxn>
                    <a:cxn ang="0">
                      <a:pos x="51" y="22"/>
                    </a:cxn>
                    <a:cxn ang="0">
                      <a:pos x="22" y="2"/>
                    </a:cxn>
                    <a:cxn ang="0">
                      <a:pos x="3" y="30"/>
                    </a:cxn>
                  </a:cxnLst>
                  <a:rect l="0" t="0" r="r" b="b"/>
                  <a:pathLst>
                    <a:path w="53" h="52">
                      <a:moveTo>
                        <a:pt x="3" y="30"/>
                      </a:moveTo>
                      <a:cubicBezTo>
                        <a:pt x="5" y="43"/>
                        <a:pt x="18" y="52"/>
                        <a:pt x="31" y="50"/>
                      </a:cubicBezTo>
                      <a:cubicBezTo>
                        <a:pt x="44" y="47"/>
                        <a:pt x="53" y="35"/>
                        <a:pt x="51" y="22"/>
                      </a:cubicBezTo>
                      <a:cubicBezTo>
                        <a:pt x="48" y="8"/>
                        <a:pt x="36" y="0"/>
                        <a:pt x="22" y="2"/>
                      </a:cubicBezTo>
                      <a:cubicBezTo>
                        <a:pt x="9" y="4"/>
                        <a:pt x="0" y="17"/>
                        <a:pt x="3" y="3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2" name="Freeform 15"/>
                <p:cNvSpPr>
                  <a:spLocks/>
                </p:cNvSpPr>
                <p:nvPr/>
              </p:nvSpPr>
              <p:spPr bwMode="auto">
                <a:xfrm>
                  <a:off x="3250" y="2891"/>
                  <a:ext cx="144" cy="144"/>
                </a:xfrm>
                <a:custGeom>
                  <a:avLst/>
                  <a:gdLst/>
                  <a:ahLst/>
                  <a:cxnLst>
                    <a:cxn ang="0">
                      <a:pos x="3" y="35"/>
                    </a:cxn>
                    <a:cxn ang="0">
                      <a:pos x="36" y="58"/>
                    </a:cxn>
                    <a:cxn ang="0">
                      <a:pos x="58" y="25"/>
                    </a:cxn>
                    <a:cxn ang="0">
                      <a:pos x="26" y="2"/>
                    </a:cxn>
                    <a:cxn ang="0">
                      <a:pos x="3" y="35"/>
                    </a:cxn>
                  </a:cxnLst>
                  <a:rect l="0" t="0" r="r" b="b"/>
                  <a:pathLst>
                    <a:path w="61" h="61">
                      <a:moveTo>
                        <a:pt x="3" y="35"/>
                      </a:moveTo>
                      <a:cubicBezTo>
                        <a:pt x="6" y="50"/>
                        <a:pt x="20" y="61"/>
                        <a:pt x="36" y="58"/>
                      </a:cubicBezTo>
                      <a:cubicBezTo>
                        <a:pt x="51" y="55"/>
                        <a:pt x="61" y="40"/>
                        <a:pt x="58" y="25"/>
                      </a:cubicBezTo>
                      <a:cubicBezTo>
                        <a:pt x="56" y="10"/>
                        <a:pt x="41" y="0"/>
                        <a:pt x="26" y="2"/>
                      </a:cubicBezTo>
                      <a:cubicBezTo>
                        <a:pt x="10" y="5"/>
                        <a:pt x="0" y="20"/>
                        <a:pt x="3" y="3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3" name="Freeform 16"/>
                <p:cNvSpPr>
                  <a:spLocks/>
                </p:cNvSpPr>
                <p:nvPr/>
              </p:nvSpPr>
              <p:spPr bwMode="auto">
                <a:xfrm>
                  <a:off x="3505" y="2695"/>
                  <a:ext cx="166" cy="162"/>
                </a:xfrm>
                <a:custGeom>
                  <a:avLst/>
                  <a:gdLst/>
                  <a:ahLst/>
                  <a:cxnLst>
                    <a:cxn ang="0">
                      <a:pos x="4" y="40"/>
                    </a:cxn>
                    <a:cxn ang="0">
                      <a:pos x="41" y="66"/>
                    </a:cxn>
                    <a:cxn ang="0">
                      <a:pos x="67" y="29"/>
                    </a:cxn>
                    <a:cxn ang="0">
                      <a:pos x="29" y="3"/>
                    </a:cxn>
                    <a:cxn ang="0">
                      <a:pos x="4" y="40"/>
                    </a:cxn>
                  </a:cxnLst>
                  <a:rect l="0" t="0" r="r" b="b"/>
                  <a:pathLst>
                    <a:path w="70" h="69">
                      <a:moveTo>
                        <a:pt x="4" y="40"/>
                      </a:moveTo>
                      <a:cubicBezTo>
                        <a:pt x="7" y="58"/>
                        <a:pt x="23" y="69"/>
                        <a:pt x="41" y="66"/>
                      </a:cubicBezTo>
                      <a:cubicBezTo>
                        <a:pt x="58" y="63"/>
                        <a:pt x="70" y="46"/>
                        <a:pt x="67" y="29"/>
                      </a:cubicBezTo>
                      <a:cubicBezTo>
                        <a:pt x="64" y="12"/>
                        <a:pt x="47" y="0"/>
                        <a:pt x="29" y="3"/>
                      </a:cubicBezTo>
                      <a:cubicBezTo>
                        <a:pt x="12" y="6"/>
                        <a:pt x="0" y="23"/>
                        <a:pt x="4" y="4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4" name="Freeform 17"/>
                <p:cNvSpPr>
                  <a:spLocks/>
                </p:cNvSpPr>
                <p:nvPr/>
              </p:nvSpPr>
              <p:spPr bwMode="auto">
                <a:xfrm>
                  <a:off x="3671" y="2416"/>
                  <a:ext cx="184" cy="184"/>
                </a:xfrm>
                <a:custGeom>
                  <a:avLst/>
                  <a:gdLst/>
                  <a:ahLst/>
                  <a:cxnLst>
                    <a:cxn ang="0">
                      <a:pos x="4" y="45"/>
                    </a:cxn>
                    <a:cxn ang="0">
                      <a:pos x="45" y="74"/>
                    </a:cxn>
                    <a:cxn ang="0">
                      <a:pos x="74" y="33"/>
                    </a:cxn>
                    <a:cxn ang="0">
                      <a:pos x="33" y="4"/>
                    </a:cxn>
                    <a:cxn ang="0">
                      <a:pos x="4" y="45"/>
                    </a:cxn>
                  </a:cxnLst>
                  <a:rect l="0" t="0" r="r" b="b"/>
                  <a:pathLst>
                    <a:path w="78" h="78">
                      <a:moveTo>
                        <a:pt x="4" y="45"/>
                      </a:moveTo>
                      <a:cubicBezTo>
                        <a:pt x="7" y="65"/>
                        <a:pt x="26" y="78"/>
                        <a:pt x="45" y="74"/>
                      </a:cubicBezTo>
                      <a:cubicBezTo>
                        <a:pt x="65" y="71"/>
                        <a:pt x="78" y="52"/>
                        <a:pt x="74" y="33"/>
                      </a:cubicBezTo>
                      <a:cubicBezTo>
                        <a:pt x="71" y="13"/>
                        <a:pt x="52" y="0"/>
                        <a:pt x="33" y="4"/>
                      </a:cubicBezTo>
                      <a:cubicBezTo>
                        <a:pt x="13" y="7"/>
                        <a:pt x="0" y="26"/>
                        <a:pt x="4" y="4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5" name="Freeform 18"/>
                <p:cNvSpPr>
                  <a:spLocks/>
                </p:cNvSpPr>
                <p:nvPr/>
              </p:nvSpPr>
              <p:spPr bwMode="auto">
                <a:xfrm>
                  <a:off x="3723" y="2057"/>
                  <a:ext cx="203" cy="203"/>
                </a:xfrm>
                <a:custGeom>
                  <a:avLst/>
                  <a:gdLst/>
                  <a:ahLst/>
                  <a:cxnLst>
                    <a:cxn ang="0">
                      <a:pos x="4" y="50"/>
                    </a:cxn>
                    <a:cxn ang="0">
                      <a:pos x="50" y="82"/>
                    </a:cxn>
                    <a:cxn ang="0">
                      <a:pos x="82" y="36"/>
                    </a:cxn>
                    <a:cxn ang="0">
                      <a:pos x="36" y="4"/>
                    </a:cxn>
                    <a:cxn ang="0">
                      <a:pos x="4" y="50"/>
                    </a:cxn>
                  </a:cxnLst>
                  <a:rect l="0" t="0" r="r" b="b"/>
                  <a:pathLst>
                    <a:path w="86" h="86">
                      <a:moveTo>
                        <a:pt x="4" y="50"/>
                      </a:moveTo>
                      <a:cubicBezTo>
                        <a:pt x="7" y="72"/>
                        <a:pt x="28" y="86"/>
                        <a:pt x="50" y="82"/>
                      </a:cubicBezTo>
                      <a:cubicBezTo>
                        <a:pt x="71" y="78"/>
                        <a:pt x="86" y="58"/>
                        <a:pt x="82" y="36"/>
                      </a:cubicBezTo>
                      <a:cubicBezTo>
                        <a:pt x="78" y="15"/>
                        <a:pt x="57" y="0"/>
                        <a:pt x="36" y="4"/>
                      </a:cubicBezTo>
                      <a:cubicBezTo>
                        <a:pt x="14" y="8"/>
                        <a:pt x="0" y="29"/>
                        <a:pt x="4" y="5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6" name="Freeform 19"/>
                <p:cNvSpPr>
                  <a:spLocks/>
                </p:cNvSpPr>
                <p:nvPr/>
              </p:nvSpPr>
              <p:spPr bwMode="auto">
                <a:xfrm>
                  <a:off x="2960" y="1169"/>
                  <a:ext cx="123" cy="125"/>
                </a:xfrm>
                <a:custGeom>
                  <a:avLst/>
                  <a:gdLst/>
                  <a:ahLst/>
                  <a:cxnLst>
                    <a:cxn ang="0">
                      <a:pos x="2" y="22"/>
                    </a:cxn>
                    <a:cxn ang="0">
                      <a:pos x="30" y="3"/>
                    </a:cxn>
                    <a:cxn ang="0">
                      <a:pos x="50" y="31"/>
                    </a:cxn>
                    <a:cxn ang="0">
                      <a:pos x="22" y="51"/>
                    </a:cxn>
                    <a:cxn ang="0">
                      <a:pos x="2" y="22"/>
                    </a:cxn>
                  </a:cxnLst>
                  <a:rect l="0" t="0" r="r" b="b"/>
                  <a:pathLst>
                    <a:path w="52" h="53">
                      <a:moveTo>
                        <a:pt x="2" y="22"/>
                      </a:moveTo>
                      <a:cubicBezTo>
                        <a:pt x="4" y="9"/>
                        <a:pt x="17" y="0"/>
                        <a:pt x="30" y="3"/>
                      </a:cubicBezTo>
                      <a:cubicBezTo>
                        <a:pt x="43" y="5"/>
                        <a:pt x="52" y="18"/>
                        <a:pt x="50" y="31"/>
                      </a:cubicBezTo>
                      <a:cubicBezTo>
                        <a:pt x="47" y="44"/>
                        <a:pt x="35" y="53"/>
                        <a:pt x="22" y="51"/>
                      </a:cubicBezTo>
                      <a:cubicBezTo>
                        <a:pt x="8" y="48"/>
                        <a:pt x="0" y="36"/>
                        <a:pt x="2" y="2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7" name="Freeform 20"/>
                <p:cNvSpPr>
                  <a:spLocks/>
                </p:cNvSpPr>
                <p:nvPr/>
              </p:nvSpPr>
              <p:spPr bwMode="auto">
                <a:xfrm>
                  <a:off x="3250" y="1284"/>
                  <a:ext cx="144" cy="145"/>
                </a:xfrm>
                <a:custGeom>
                  <a:avLst/>
                  <a:gdLst/>
                  <a:ahLst/>
                  <a:cxnLst>
                    <a:cxn ang="0">
                      <a:pos x="3" y="25"/>
                    </a:cxn>
                    <a:cxn ang="0">
                      <a:pos x="36" y="3"/>
                    </a:cxn>
                    <a:cxn ang="0">
                      <a:pos x="58" y="35"/>
                    </a:cxn>
                    <a:cxn ang="0">
                      <a:pos x="26" y="58"/>
                    </a:cxn>
                    <a:cxn ang="0">
                      <a:pos x="3" y="25"/>
                    </a:cxn>
                  </a:cxnLst>
                  <a:rect l="0" t="0" r="r" b="b"/>
                  <a:pathLst>
                    <a:path w="61" h="61">
                      <a:moveTo>
                        <a:pt x="3" y="25"/>
                      </a:moveTo>
                      <a:cubicBezTo>
                        <a:pt x="6" y="10"/>
                        <a:pt x="20" y="0"/>
                        <a:pt x="36" y="3"/>
                      </a:cubicBezTo>
                      <a:cubicBezTo>
                        <a:pt x="51" y="5"/>
                        <a:pt x="61" y="20"/>
                        <a:pt x="58" y="35"/>
                      </a:cubicBezTo>
                      <a:cubicBezTo>
                        <a:pt x="56" y="51"/>
                        <a:pt x="41" y="61"/>
                        <a:pt x="26" y="58"/>
                      </a:cubicBezTo>
                      <a:cubicBezTo>
                        <a:pt x="10" y="55"/>
                        <a:pt x="0" y="41"/>
                        <a:pt x="3" y="2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8" name="Freeform 21"/>
                <p:cNvSpPr>
                  <a:spLocks/>
                </p:cNvSpPr>
                <p:nvPr/>
              </p:nvSpPr>
              <p:spPr bwMode="auto">
                <a:xfrm>
                  <a:off x="3505" y="1459"/>
                  <a:ext cx="166" cy="163"/>
                </a:xfrm>
                <a:custGeom>
                  <a:avLst/>
                  <a:gdLst/>
                  <a:ahLst/>
                  <a:cxnLst>
                    <a:cxn ang="0">
                      <a:pos x="4" y="29"/>
                    </a:cxn>
                    <a:cxn ang="0">
                      <a:pos x="41" y="3"/>
                    </a:cxn>
                    <a:cxn ang="0">
                      <a:pos x="67" y="40"/>
                    </a:cxn>
                    <a:cxn ang="0">
                      <a:pos x="29" y="66"/>
                    </a:cxn>
                    <a:cxn ang="0">
                      <a:pos x="4" y="29"/>
                    </a:cxn>
                  </a:cxnLst>
                  <a:rect l="0" t="0" r="r" b="b"/>
                  <a:pathLst>
                    <a:path w="70" h="69">
                      <a:moveTo>
                        <a:pt x="4" y="29"/>
                      </a:moveTo>
                      <a:cubicBezTo>
                        <a:pt x="7" y="12"/>
                        <a:pt x="23" y="0"/>
                        <a:pt x="41" y="3"/>
                      </a:cubicBezTo>
                      <a:cubicBezTo>
                        <a:pt x="58" y="6"/>
                        <a:pt x="70" y="23"/>
                        <a:pt x="67" y="40"/>
                      </a:cubicBezTo>
                      <a:cubicBezTo>
                        <a:pt x="64" y="58"/>
                        <a:pt x="47" y="69"/>
                        <a:pt x="29" y="66"/>
                      </a:cubicBezTo>
                      <a:cubicBezTo>
                        <a:pt x="12" y="63"/>
                        <a:pt x="0" y="46"/>
                        <a:pt x="4" y="29"/>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79" name="Freeform 22"/>
                <p:cNvSpPr>
                  <a:spLocks/>
                </p:cNvSpPr>
                <p:nvPr/>
              </p:nvSpPr>
              <p:spPr bwMode="auto">
                <a:xfrm>
                  <a:off x="3671" y="1719"/>
                  <a:ext cx="184" cy="182"/>
                </a:xfrm>
                <a:custGeom>
                  <a:avLst/>
                  <a:gdLst/>
                  <a:ahLst/>
                  <a:cxnLst>
                    <a:cxn ang="0">
                      <a:pos x="4" y="32"/>
                    </a:cxn>
                    <a:cxn ang="0">
                      <a:pos x="45" y="3"/>
                    </a:cxn>
                    <a:cxn ang="0">
                      <a:pos x="74" y="45"/>
                    </a:cxn>
                    <a:cxn ang="0">
                      <a:pos x="33" y="74"/>
                    </a:cxn>
                    <a:cxn ang="0">
                      <a:pos x="4" y="32"/>
                    </a:cxn>
                  </a:cxnLst>
                  <a:rect l="0" t="0" r="r" b="b"/>
                  <a:pathLst>
                    <a:path w="78" h="77">
                      <a:moveTo>
                        <a:pt x="4" y="32"/>
                      </a:moveTo>
                      <a:cubicBezTo>
                        <a:pt x="7" y="12"/>
                        <a:pt x="26" y="0"/>
                        <a:pt x="45" y="3"/>
                      </a:cubicBezTo>
                      <a:cubicBezTo>
                        <a:pt x="65" y="6"/>
                        <a:pt x="78" y="25"/>
                        <a:pt x="74" y="45"/>
                      </a:cubicBezTo>
                      <a:cubicBezTo>
                        <a:pt x="71" y="64"/>
                        <a:pt x="52" y="77"/>
                        <a:pt x="33" y="74"/>
                      </a:cubicBezTo>
                      <a:cubicBezTo>
                        <a:pt x="13" y="70"/>
                        <a:pt x="0" y="51"/>
                        <a:pt x="4" y="32"/>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0" name="Freeform 23"/>
                <p:cNvSpPr>
                  <a:spLocks/>
                </p:cNvSpPr>
                <p:nvPr/>
              </p:nvSpPr>
              <p:spPr bwMode="auto">
                <a:xfrm>
                  <a:off x="2284" y="1506"/>
                  <a:ext cx="1191" cy="1311"/>
                </a:xfrm>
                <a:custGeom>
                  <a:avLst/>
                  <a:gdLst/>
                  <a:ahLst/>
                  <a:cxnLst>
                    <a:cxn ang="0">
                      <a:pos x="233" y="516"/>
                    </a:cxn>
                    <a:cxn ang="0">
                      <a:pos x="233" y="123"/>
                    </a:cxn>
                    <a:cxn ang="0">
                      <a:pos x="88" y="268"/>
                    </a:cxn>
                    <a:cxn ang="0">
                      <a:pos x="61" y="268"/>
                    </a:cxn>
                    <a:cxn ang="0">
                      <a:pos x="59" y="266"/>
                    </a:cxn>
                    <a:cxn ang="0">
                      <a:pos x="54" y="253"/>
                    </a:cxn>
                    <a:cxn ang="0">
                      <a:pos x="59" y="239"/>
                    </a:cxn>
                    <a:cxn ang="0">
                      <a:pos x="239" y="60"/>
                    </a:cxn>
                    <a:cxn ang="0">
                      <a:pos x="252" y="54"/>
                    </a:cxn>
                    <a:cxn ang="0">
                      <a:pos x="266" y="60"/>
                    </a:cxn>
                    <a:cxn ang="0">
                      <a:pos x="468" y="263"/>
                    </a:cxn>
                    <a:cxn ang="0">
                      <a:pos x="473" y="276"/>
                    </a:cxn>
                    <a:cxn ang="0">
                      <a:pos x="468" y="290"/>
                    </a:cxn>
                    <a:cxn ang="0">
                      <a:pos x="466" y="291"/>
                    </a:cxn>
                    <a:cxn ang="0">
                      <a:pos x="481" y="305"/>
                    </a:cxn>
                    <a:cxn ang="0">
                      <a:pos x="482" y="303"/>
                    </a:cxn>
                    <a:cxn ang="0">
                      <a:pos x="504" y="252"/>
                    </a:cxn>
                    <a:cxn ang="0">
                      <a:pos x="482" y="200"/>
                    </a:cxn>
                    <a:cxn ang="0">
                      <a:pos x="304" y="21"/>
                    </a:cxn>
                    <a:cxn ang="0">
                      <a:pos x="252" y="0"/>
                    </a:cxn>
                    <a:cxn ang="0">
                      <a:pos x="201" y="21"/>
                    </a:cxn>
                    <a:cxn ang="0">
                      <a:pos x="21" y="201"/>
                    </a:cxn>
                    <a:cxn ang="0">
                      <a:pos x="0" y="253"/>
                    </a:cxn>
                    <a:cxn ang="0">
                      <a:pos x="21" y="304"/>
                    </a:cxn>
                    <a:cxn ang="0">
                      <a:pos x="23" y="306"/>
                    </a:cxn>
                    <a:cxn ang="0">
                      <a:pos x="126" y="306"/>
                    </a:cxn>
                    <a:cxn ang="0">
                      <a:pos x="178" y="254"/>
                    </a:cxn>
                    <a:cxn ang="0">
                      <a:pos x="178" y="482"/>
                    </a:cxn>
                    <a:cxn ang="0">
                      <a:pos x="251" y="555"/>
                    </a:cxn>
                    <a:cxn ang="0">
                      <a:pos x="251" y="535"/>
                    </a:cxn>
                    <a:cxn ang="0">
                      <a:pos x="233" y="516"/>
                    </a:cxn>
                  </a:cxnLst>
                  <a:rect l="0" t="0" r="r" b="b"/>
                  <a:pathLst>
                    <a:path w="504" h="555">
                      <a:moveTo>
                        <a:pt x="233" y="516"/>
                      </a:moveTo>
                      <a:cubicBezTo>
                        <a:pt x="233" y="123"/>
                        <a:pt x="233" y="123"/>
                        <a:pt x="233" y="123"/>
                      </a:cubicBezTo>
                      <a:cubicBezTo>
                        <a:pt x="88" y="268"/>
                        <a:pt x="88" y="268"/>
                        <a:pt x="88" y="268"/>
                      </a:cubicBezTo>
                      <a:cubicBezTo>
                        <a:pt x="80" y="275"/>
                        <a:pt x="68" y="275"/>
                        <a:pt x="61" y="268"/>
                      </a:cubicBezTo>
                      <a:cubicBezTo>
                        <a:pt x="59" y="266"/>
                        <a:pt x="59" y="266"/>
                        <a:pt x="59" y="266"/>
                      </a:cubicBezTo>
                      <a:cubicBezTo>
                        <a:pt x="56" y="262"/>
                        <a:pt x="54" y="258"/>
                        <a:pt x="54" y="253"/>
                      </a:cubicBezTo>
                      <a:cubicBezTo>
                        <a:pt x="54" y="248"/>
                        <a:pt x="56" y="243"/>
                        <a:pt x="59" y="239"/>
                      </a:cubicBezTo>
                      <a:cubicBezTo>
                        <a:pt x="239" y="60"/>
                        <a:pt x="239" y="60"/>
                        <a:pt x="239" y="60"/>
                      </a:cubicBezTo>
                      <a:cubicBezTo>
                        <a:pt x="243" y="56"/>
                        <a:pt x="247" y="54"/>
                        <a:pt x="252" y="54"/>
                      </a:cubicBezTo>
                      <a:cubicBezTo>
                        <a:pt x="258" y="54"/>
                        <a:pt x="262" y="56"/>
                        <a:pt x="266" y="60"/>
                      </a:cubicBezTo>
                      <a:cubicBezTo>
                        <a:pt x="468" y="263"/>
                        <a:pt x="468" y="263"/>
                        <a:pt x="468" y="263"/>
                      </a:cubicBezTo>
                      <a:cubicBezTo>
                        <a:pt x="471" y="267"/>
                        <a:pt x="473" y="271"/>
                        <a:pt x="473" y="276"/>
                      </a:cubicBezTo>
                      <a:cubicBezTo>
                        <a:pt x="473" y="281"/>
                        <a:pt x="471" y="286"/>
                        <a:pt x="468" y="290"/>
                      </a:cubicBezTo>
                      <a:cubicBezTo>
                        <a:pt x="466" y="291"/>
                        <a:pt x="466" y="291"/>
                        <a:pt x="466" y="291"/>
                      </a:cubicBezTo>
                      <a:cubicBezTo>
                        <a:pt x="481" y="305"/>
                        <a:pt x="481" y="305"/>
                        <a:pt x="481" y="305"/>
                      </a:cubicBezTo>
                      <a:cubicBezTo>
                        <a:pt x="482" y="303"/>
                        <a:pt x="482" y="303"/>
                        <a:pt x="482" y="303"/>
                      </a:cubicBezTo>
                      <a:cubicBezTo>
                        <a:pt x="496" y="289"/>
                        <a:pt x="504" y="271"/>
                        <a:pt x="504" y="252"/>
                      </a:cubicBezTo>
                      <a:cubicBezTo>
                        <a:pt x="504" y="232"/>
                        <a:pt x="496" y="214"/>
                        <a:pt x="482" y="200"/>
                      </a:cubicBezTo>
                      <a:cubicBezTo>
                        <a:pt x="304" y="21"/>
                        <a:pt x="304" y="21"/>
                        <a:pt x="304" y="21"/>
                      </a:cubicBezTo>
                      <a:cubicBezTo>
                        <a:pt x="290" y="7"/>
                        <a:pt x="272" y="0"/>
                        <a:pt x="252" y="0"/>
                      </a:cubicBezTo>
                      <a:cubicBezTo>
                        <a:pt x="233" y="0"/>
                        <a:pt x="215" y="7"/>
                        <a:pt x="201" y="21"/>
                      </a:cubicBezTo>
                      <a:cubicBezTo>
                        <a:pt x="21" y="201"/>
                        <a:pt x="21" y="201"/>
                        <a:pt x="21" y="201"/>
                      </a:cubicBezTo>
                      <a:cubicBezTo>
                        <a:pt x="7" y="215"/>
                        <a:pt x="0" y="233"/>
                        <a:pt x="0" y="253"/>
                      </a:cubicBezTo>
                      <a:cubicBezTo>
                        <a:pt x="0" y="272"/>
                        <a:pt x="7" y="290"/>
                        <a:pt x="21" y="304"/>
                      </a:cubicBezTo>
                      <a:cubicBezTo>
                        <a:pt x="23" y="306"/>
                        <a:pt x="23" y="306"/>
                        <a:pt x="23" y="306"/>
                      </a:cubicBezTo>
                      <a:cubicBezTo>
                        <a:pt x="51" y="334"/>
                        <a:pt x="98" y="334"/>
                        <a:pt x="126" y="306"/>
                      </a:cubicBezTo>
                      <a:cubicBezTo>
                        <a:pt x="178" y="254"/>
                        <a:pt x="178" y="254"/>
                        <a:pt x="178" y="254"/>
                      </a:cubicBezTo>
                      <a:cubicBezTo>
                        <a:pt x="178" y="482"/>
                        <a:pt x="178" y="482"/>
                        <a:pt x="178" y="482"/>
                      </a:cubicBezTo>
                      <a:cubicBezTo>
                        <a:pt x="178" y="522"/>
                        <a:pt x="211" y="555"/>
                        <a:pt x="251" y="555"/>
                      </a:cubicBezTo>
                      <a:cubicBezTo>
                        <a:pt x="251" y="535"/>
                        <a:pt x="251" y="535"/>
                        <a:pt x="251" y="535"/>
                      </a:cubicBezTo>
                      <a:cubicBezTo>
                        <a:pt x="241" y="535"/>
                        <a:pt x="233" y="527"/>
                        <a:pt x="233" y="516"/>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1" name="Freeform 24"/>
                <p:cNvSpPr>
                  <a:spLocks/>
                </p:cNvSpPr>
                <p:nvPr/>
              </p:nvSpPr>
              <p:spPr bwMode="auto">
                <a:xfrm>
                  <a:off x="2877" y="2026"/>
                  <a:ext cx="546" cy="791"/>
                </a:xfrm>
                <a:custGeom>
                  <a:avLst/>
                  <a:gdLst/>
                  <a:ahLst/>
                  <a:cxnLst>
                    <a:cxn ang="0">
                      <a:pos x="0" y="335"/>
                    </a:cxn>
                    <a:cxn ang="0">
                      <a:pos x="0" y="315"/>
                    </a:cxn>
                    <a:cxn ang="0">
                      <a:pos x="63" y="252"/>
                    </a:cxn>
                    <a:cxn ang="0">
                      <a:pos x="63" y="0"/>
                    </a:cxn>
                    <a:cxn ang="0">
                      <a:pos x="80" y="17"/>
                    </a:cxn>
                    <a:cxn ang="0">
                      <a:pos x="129" y="70"/>
                    </a:cxn>
                    <a:cxn ang="0">
                      <a:pos x="217" y="69"/>
                    </a:cxn>
                    <a:cxn ang="0">
                      <a:pos x="231" y="84"/>
                    </a:cxn>
                    <a:cxn ang="0">
                      <a:pos x="114" y="84"/>
                    </a:cxn>
                    <a:cxn ang="0">
                      <a:pos x="83" y="49"/>
                    </a:cxn>
                    <a:cxn ang="0">
                      <a:pos x="83" y="252"/>
                    </a:cxn>
                    <a:cxn ang="0">
                      <a:pos x="0" y="335"/>
                    </a:cxn>
                  </a:cxnLst>
                  <a:rect l="0" t="0" r="r" b="b"/>
                  <a:pathLst>
                    <a:path w="231" h="335">
                      <a:moveTo>
                        <a:pt x="0" y="335"/>
                      </a:moveTo>
                      <a:cubicBezTo>
                        <a:pt x="0" y="315"/>
                        <a:pt x="0" y="315"/>
                        <a:pt x="0" y="315"/>
                      </a:cubicBezTo>
                      <a:cubicBezTo>
                        <a:pt x="35" y="315"/>
                        <a:pt x="63" y="287"/>
                        <a:pt x="63" y="252"/>
                      </a:cubicBezTo>
                      <a:cubicBezTo>
                        <a:pt x="63" y="0"/>
                        <a:pt x="63" y="0"/>
                        <a:pt x="63" y="0"/>
                      </a:cubicBezTo>
                      <a:cubicBezTo>
                        <a:pt x="80" y="17"/>
                        <a:pt x="80" y="17"/>
                        <a:pt x="80" y="17"/>
                      </a:cubicBezTo>
                      <a:cubicBezTo>
                        <a:pt x="107" y="43"/>
                        <a:pt x="128" y="69"/>
                        <a:pt x="129" y="70"/>
                      </a:cubicBezTo>
                      <a:cubicBezTo>
                        <a:pt x="153" y="94"/>
                        <a:pt x="193" y="94"/>
                        <a:pt x="217" y="69"/>
                      </a:cubicBezTo>
                      <a:cubicBezTo>
                        <a:pt x="231" y="84"/>
                        <a:pt x="231" y="84"/>
                        <a:pt x="231" y="84"/>
                      </a:cubicBezTo>
                      <a:cubicBezTo>
                        <a:pt x="199" y="116"/>
                        <a:pt x="146" y="116"/>
                        <a:pt x="114" y="84"/>
                      </a:cubicBezTo>
                      <a:cubicBezTo>
                        <a:pt x="113" y="83"/>
                        <a:pt x="101" y="67"/>
                        <a:pt x="83" y="49"/>
                      </a:cubicBezTo>
                      <a:cubicBezTo>
                        <a:pt x="83" y="252"/>
                        <a:pt x="83" y="252"/>
                        <a:pt x="83" y="252"/>
                      </a:cubicBezTo>
                      <a:cubicBezTo>
                        <a:pt x="83" y="298"/>
                        <a:pt x="46" y="335"/>
                        <a:pt x="0" y="3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2" name="Group 581"/>
              <p:cNvGrpSpPr/>
              <p:nvPr/>
            </p:nvGrpSpPr>
            <p:grpSpPr>
              <a:xfrm>
                <a:off x="7906422" y="4348533"/>
                <a:ext cx="331856" cy="377329"/>
                <a:chOff x="3270071" y="4390554"/>
                <a:chExt cx="874712" cy="994571"/>
              </a:xfrm>
              <a:solidFill>
                <a:schemeClr val="bg1"/>
              </a:solidFill>
            </p:grpSpPr>
            <p:grpSp>
              <p:nvGrpSpPr>
                <p:cNvPr id="583" name="Group 200"/>
                <p:cNvGrpSpPr>
                  <a:grpSpLocks noChangeAspect="1"/>
                </p:cNvGrpSpPr>
                <p:nvPr/>
              </p:nvGrpSpPr>
              <p:grpSpPr bwMode="auto">
                <a:xfrm>
                  <a:off x="3270071" y="4724725"/>
                  <a:ext cx="874712" cy="660400"/>
                  <a:chOff x="845" y="2930"/>
                  <a:chExt cx="551" cy="416"/>
                </a:xfrm>
                <a:grpFill/>
              </p:grpSpPr>
              <p:sp>
                <p:nvSpPr>
                  <p:cNvPr id="587" name="Freeform 204"/>
                  <p:cNvSpPr>
                    <a:spLocks/>
                  </p:cNvSpPr>
                  <p:nvPr/>
                </p:nvSpPr>
                <p:spPr bwMode="auto">
                  <a:xfrm>
                    <a:off x="1365" y="2930"/>
                    <a:ext cx="1" cy="5"/>
                  </a:xfrm>
                  <a:custGeom>
                    <a:avLst/>
                    <a:gdLst/>
                    <a:ahLst/>
                    <a:cxnLst>
                      <a:cxn ang="0">
                        <a:pos x="0" y="2"/>
                      </a:cxn>
                      <a:cxn ang="0">
                        <a:pos x="0" y="2"/>
                      </a:cxn>
                      <a:cxn ang="0">
                        <a:pos x="0" y="2"/>
                      </a:cxn>
                    </a:cxnLst>
                    <a:rect l="0" t="0" r="r" b="b"/>
                    <a:pathLst>
                      <a:path h="2">
                        <a:moveTo>
                          <a:pt x="0" y="2"/>
                        </a:moveTo>
                        <a:cubicBezTo>
                          <a:pt x="0" y="2"/>
                          <a:pt x="0" y="2"/>
                          <a:pt x="0" y="2"/>
                        </a:cubicBezTo>
                        <a:cubicBezTo>
                          <a:pt x="0" y="0"/>
                          <a:pt x="0" y="1"/>
                          <a:pt x="0" y="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8" name="Freeform 206"/>
                  <p:cNvSpPr>
                    <a:spLocks/>
                  </p:cNvSpPr>
                  <p:nvPr/>
                </p:nvSpPr>
                <p:spPr bwMode="auto">
                  <a:xfrm>
                    <a:off x="1365" y="2935"/>
                    <a:ext cx="1" cy="2"/>
                  </a:xfrm>
                  <a:custGeom>
                    <a:avLst/>
                    <a:gdLst/>
                    <a:ahLst/>
                    <a:cxnLst>
                      <a:cxn ang="0">
                        <a:pos x="0" y="0"/>
                      </a:cxn>
                      <a:cxn ang="0">
                        <a:pos x="0" y="0"/>
                      </a:cxn>
                      <a:cxn ang="0">
                        <a:pos x="0" y="0"/>
                      </a:cxn>
                    </a:cxnLst>
                    <a:rect l="0" t="0" r="r" b="b"/>
                    <a:pathLst>
                      <a:path h="1">
                        <a:moveTo>
                          <a:pt x="0" y="0"/>
                        </a:moveTo>
                        <a:cubicBezTo>
                          <a:pt x="0" y="0"/>
                          <a:pt x="0" y="0"/>
                          <a:pt x="0" y="0"/>
                        </a:cubicBezTo>
                        <a:cubicBezTo>
                          <a:pt x="0" y="1"/>
                          <a:pt x="0" y="0"/>
                          <a:pt x="0"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9" name="Freeform 209"/>
                  <p:cNvSpPr>
                    <a:spLocks noEditPoints="1"/>
                  </p:cNvSpPr>
                  <p:nvPr/>
                </p:nvSpPr>
                <p:spPr bwMode="auto">
                  <a:xfrm>
                    <a:off x="1006" y="3065"/>
                    <a:ext cx="281" cy="281"/>
                  </a:xfrm>
                  <a:custGeom>
                    <a:avLst/>
                    <a:gdLst/>
                    <a:ahLst/>
                    <a:cxnLst>
                      <a:cxn ang="0">
                        <a:pos x="114" y="40"/>
                      </a:cxn>
                      <a:cxn ang="0">
                        <a:pos x="109" y="41"/>
                      </a:cxn>
                      <a:cxn ang="0">
                        <a:pos x="103" y="34"/>
                      </a:cxn>
                      <a:cxn ang="0">
                        <a:pos x="109" y="25"/>
                      </a:cxn>
                      <a:cxn ang="0">
                        <a:pos x="96" y="16"/>
                      </a:cxn>
                      <a:cxn ang="0">
                        <a:pos x="88" y="19"/>
                      </a:cxn>
                      <a:cxn ang="0">
                        <a:pos x="87" y="10"/>
                      </a:cxn>
                      <a:cxn ang="0">
                        <a:pos x="74" y="2"/>
                      </a:cxn>
                      <a:cxn ang="0">
                        <a:pos x="70" y="3"/>
                      </a:cxn>
                      <a:cxn ang="0">
                        <a:pos x="59" y="10"/>
                      </a:cxn>
                      <a:cxn ang="0">
                        <a:pos x="55" y="0"/>
                      </a:cxn>
                      <a:cxn ang="0">
                        <a:pos x="47" y="2"/>
                      </a:cxn>
                      <a:cxn ang="0">
                        <a:pos x="45" y="2"/>
                      </a:cxn>
                      <a:cxn ang="0">
                        <a:pos x="40" y="6"/>
                      </a:cxn>
                      <a:cxn ang="0">
                        <a:pos x="34" y="16"/>
                      </a:cxn>
                      <a:cxn ang="0">
                        <a:pos x="26" y="11"/>
                      </a:cxn>
                      <a:cxn ang="0">
                        <a:pos x="16" y="19"/>
                      </a:cxn>
                      <a:cxn ang="0">
                        <a:pos x="21" y="29"/>
                      </a:cxn>
                      <a:cxn ang="0">
                        <a:pos x="14" y="34"/>
                      </a:cxn>
                      <a:cxn ang="0">
                        <a:pos x="6" y="34"/>
                      </a:cxn>
                      <a:cxn ang="0">
                        <a:pos x="2" y="46"/>
                      </a:cxn>
                      <a:cxn ang="0">
                        <a:pos x="10" y="52"/>
                      </a:cxn>
                      <a:cxn ang="0">
                        <a:pos x="3" y="61"/>
                      </a:cxn>
                      <a:cxn ang="0">
                        <a:pos x="2" y="77"/>
                      </a:cxn>
                      <a:cxn ang="0">
                        <a:pos x="13" y="78"/>
                      </a:cxn>
                      <a:cxn ang="0">
                        <a:pos x="11" y="89"/>
                      </a:cxn>
                      <a:cxn ang="0">
                        <a:pos x="19" y="103"/>
                      </a:cxn>
                      <a:cxn ang="0">
                        <a:pos x="29" y="99"/>
                      </a:cxn>
                      <a:cxn ang="0">
                        <a:pos x="33" y="110"/>
                      </a:cxn>
                      <a:cxn ang="0">
                        <a:pos x="46" y="118"/>
                      </a:cxn>
                      <a:cxn ang="0">
                        <a:pos x="52" y="109"/>
                      </a:cxn>
                      <a:cxn ang="0">
                        <a:pos x="61" y="117"/>
                      </a:cxn>
                      <a:cxn ang="0">
                        <a:pos x="77" y="117"/>
                      </a:cxn>
                      <a:cxn ang="0">
                        <a:pos x="78" y="106"/>
                      </a:cxn>
                      <a:cxn ang="0">
                        <a:pos x="90" y="108"/>
                      </a:cxn>
                      <a:cxn ang="0">
                        <a:pos x="103" y="101"/>
                      </a:cxn>
                      <a:cxn ang="0">
                        <a:pos x="99" y="91"/>
                      </a:cxn>
                      <a:cxn ang="0">
                        <a:pos x="110" y="87"/>
                      </a:cxn>
                      <a:cxn ang="0">
                        <a:pos x="118" y="73"/>
                      </a:cxn>
                      <a:cxn ang="0">
                        <a:pos x="109" y="67"/>
                      </a:cxn>
                      <a:cxn ang="0">
                        <a:pos x="117" y="58"/>
                      </a:cxn>
                      <a:cxn ang="0">
                        <a:pos x="117" y="44"/>
                      </a:cxn>
                      <a:cxn ang="0">
                        <a:pos x="23" y="67"/>
                      </a:cxn>
                      <a:cxn ang="0">
                        <a:pos x="24" y="47"/>
                      </a:cxn>
                      <a:cxn ang="0">
                        <a:pos x="50" y="23"/>
                      </a:cxn>
                      <a:cxn ang="0">
                        <a:pos x="51" y="39"/>
                      </a:cxn>
                      <a:cxn ang="0">
                        <a:pos x="47" y="41"/>
                      </a:cxn>
                      <a:cxn ang="0">
                        <a:pos x="37" y="60"/>
                      </a:cxn>
                      <a:cxn ang="0">
                        <a:pos x="66" y="97"/>
                      </a:cxn>
                      <a:cxn ang="0">
                        <a:pos x="48" y="79"/>
                      </a:cxn>
                      <a:cxn ang="0">
                        <a:pos x="68" y="81"/>
                      </a:cxn>
                      <a:cxn ang="0">
                        <a:pos x="66" y="97"/>
                      </a:cxn>
                      <a:cxn ang="0">
                        <a:pos x="82" y="64"/>
                      </a:cxn>
                      <a:cxn ang="0">
                        <a:pos x="74" y="42"/>
                      </a:cxn>
                      <a:cxn ang="0">
                        <a:pos x="74" y="25"/>
                      </a:cxn>
                      <a:cxn ang="0">
                        <a:pos x="89" y="36"/>
                      </a:cxn>
                      <a:cxn ang="0">
                        <a:pos x="97" y="53"/>
                      </a:cxn>
                    </a:cxnLst>
                    <a:rect l="0" t="0" r="r" b="b"/>
                    <a:pathLst>
                      <a:path w="119" h="119">
                        <a:moveTo>
                          <a:pt x="117" y="42"/>
                        </a:moveTo>
                        <a:cubicBezTo>
                          <a:pt x="117" y="41"/>
                          <a:pt x="115" y="40"/>
                          <a:pt x="114" y="40"/>
                        </a:cubicBezTo>
                        <a:cubicBezTo>
                          <a:pt x="114" y="40"/>
                          <a:pt x="113" y="40"/>
                          <a:pt x="113" y="40"/>
                        </a:cubicBezTo>
                        <a:cubicBezTo>
                          <a:pt x="109" y="41"/>
                          <a:pt x="109" y="41"/>
                          <a:pt x="109" y="41"/>
                        </a:cubicBezTo>
                        <a:cubicBezTo>
                          <a:pt x="106" y="41"/>
                          <a:pt x="106" y="41"/>
                          <a:pt x="106" y="41"/>
                        </a:cubicBezTo>
                        <a:cubicBezTo>
                          <a:pt x="105" y="39"/>
                          <a:pt x="104" y="37"/>
                          <a:pt x="103" y="34"/>
                        </a:cubicBezTo>
                        <a:cubicBezTo>
                          <a:pt x="108" y="30"/>
                          <a:pt x="108" y="30"/>
                          <a:pt x="108" y="30"/>
                        </a:cubicBezTo>
                        <a:cubicBezTo>
                          <a:pt x="110" y="29"/>
                          <a:pt x="110" y="27"/>
                          <a:pt x="109" y="25"/>
                        </a:cubicBezTo>
                        <a:cubicBezTo>
                          <a:pt x="101" y="16"/>
                          <a:pt x="101" y="16"/>
                          <a:pt x="101" y="16"/>
                        </a:cubicBezTo>
                        <a:cubicBezTo>
                          <a:pt x="100" y="15"/>
                          <a:pt x="98" y="15"/>
                          <a:pt x="96" y="16"/>
                        </a:cubicBezTo>
                        <a:cubicBezTo>
                          <a:pt x="91" y="21"/>
                          <a:pt x="91" y="21"/>
                          <a:pt x="91" y="21"/>
                        </a:cubicBezTo>
                        <a:cubicBezTo>
                          <a:pt x="90" y="20"/>
                          <a:pt x="89" y="19"/>
                          <a:pt x="88" y="19"/>
                        </a:cubicBezTo>
                        <a:cubicBezTo>
                          <a:pt x="87" y="18"/>
                          <a:pt x="86" y="17"/>
                          <a:pt x="84" y="16"/>
                        </a:cubicBezTo>
                        <a:cubicBezTo>
                          <a:pt x="87" y="10"/>
                          <a:pt x="87" y="10"/>
                          <a:pt x="87" y="10"/>
                        </a:cubicBezTo>
                        <a:cubicBezTo>
                          <a:pt x="87" y="8"/>
                          <a:pt x="87" y="6"/>
                          <a:pt x="85" y="6"/>
                        </a:cubicBezTo>
                        <a:cubicBezTo>
                          <a:pt x="74" y="2"/>
                          <a:pt x="74" y="2"/>
                          <a:pt x="74" y="2"/>
                        </a:cubicBezTo>
                        <a:cubicBezTo>
                          <a:pt x="73" y="1"/>
                          <a:pt x="73" y="1"/>
                          <a:pt x="73" y="1"/>
                        </a:cubicBezTo>
                        <a:cubicBezTo>
                          <a:pt x="72" y="1"/>
                          <a:pt x="70" y="2"/>
                          <a:pt x="70" y="3"/>
                        </a:cubicBezTo>
                        <a:cubicBezTo>
                          <a:pt x="67" y="10"/>
                          <a:pt x="67" y="10"/>
                          <a:pt x="67" y="10"/>
                        </a:cubicBezTo>
                        <a:cubicBezTo>
                          <a:pt x="65" y="10"/>
                          <a:pt x="62" y="10"/>
                          <a:pt x="59" y="10"/>
                        </a:cubicBezTo>
                        <a:cubicBezTo>
                          <a:pt x="58" y="3"/>
                          <a:pt x="58" y="3"/>
                          <a:pt x="58" y="3"/>
                        </a:cubicBezTo>
                        <a:cubicBezTo>
                          <a:pt x="58" y="1"/>
                          <a:pt x="56" y="0"/>
                          <a:pt x="55" y="0"/>
                        </a:cubicBezTo>
                        <a:cubicBezTo>
                          <a:pt x="50" y="1"/>
                          <a:pt x="50" y="1"/>
                          <a:pt x="50" y="1"/>
                        </a:cubicBezTo>
                        <a:cubicBezTo>
                          <a:pt x="47" y="2"/>
                          <a:pt x="47" y="2"/>
                          <a:pt x="47" y="2"/>
                        </a:cubicBezTo>
                        <a:cubicBezTo>
                          <a:pt x="45" y="2"/>
                          <a:pt x="45" y="2"/>
                          <a:pt x="45" y="2"/>
                        </a:cubicBezTo>
                        <a:cubicBezTo>
                          <a:pt x="45" y="2"/>
                          <a:pt x="45" y="2"/>
                          <a:pt x="45" y="2"/>
                        </a:cubicBezTo>
                        <a:cubicBezTo>
                          <a:pt x="43" y="2"/>
                          <a:pt x="43" y="2"/>
                          <a:pt x="43" y="2"/>
                        </a:cubicBezTo>
                        <a:cubicBezTo>
                          <a:pt x="41" y="3"/>
                          <a:pt x="40" y="4"/>
                          <a:pt x="40" y="6"/>
                        </a:cubicBezTo>
                        <a:cubicBezTo>
                          <a:pt x="41" y="13"/>
                          <a:pt x="41" y="13"/>
                          <a:pt x="41" y="13"/>
                        </a:cubicBezTo>
                        <a:cubicBezTo>
                          <a:pt x="39" y="14"/>
                          <a:pt x="37" y="15"/>
                          <a:pt x="34" y="16"/>
                        </a:cubicBezTo>
                        <a:cubicBezTo>
                          <a:pt x="30" y="11"/>
                          <a:pt x="30" y="11"/>
                          <a:pt x="30" y="11"/>
                        </a:cubicBezTo>
                        <a:cubicBezTo>
                          <a:pt x="29" y="10"/>
                          <a:pt x="27" y="10"/>
                          <a:pt x="26" y="11"/>
                        </a:cubicBezTo>
                        <a:cubicBezTo>
                          <a:pt x="23" y="13"/>
                          <a:pt x="23" y="13"/>
                          <a:pt x="23" y="13"/>
                        </a:cubicBezTo>
                        <a:cubicBezTo>
                          <a:pt x="16" y="19"/>
                          <a:pt x="16" y="19"/>
                          <a:pt x="16" y="19"/>
                        </a:cubicBezTo>
                        <a:cubicBezTo>
                          <a:pt x="15" y="20"/>
                          <a:pt x="15" y="22"/>
                          <a:pt x="16" y="23"/>
                        </a:cubicBezTo>
                        <a:cubicBezTo>
                          <a:pt x="21" y="29"/>
                          <a:pt x="21" y="29"/>
                          <a:pt x="21" y="29"/>
                        </a:cubicBezTo>
                        <a:cubicBezTo>
                          <a:pt x="19" y="31"/>
                          <a:pt x="18" y="33"/>
                          <a:pt x="16" y="35"/>
                        </a:cubicBezTo>
                        <a:cubicBezTo>
                          <a:pt x="14" y="34"/>
                          <a:pt x="14" y="34"/>
                          <a:pt x="14" y="34"/>
                        </a:cubicBezTo>
                        <a:cubicBezTo>
                          <a:pt x="10" y="33"/>
                          <a:pt x="10" y="33"/>
                          <a:pt x="10" y="33"/>
                        </a:cubicBezTo>
                        <a:cubicBezTo>
                          <a:pt x="8" y="32"/>
                          <a:pt x="6" y="33"/>
                          <a:pt x="6" y="34"/>
                        </a:cubicBezTo>
                        <a:cubicBezTo>
                          <a:pt x="2" y="44"/>
                          <a:pt x="2" y="44"/>
                          <a:pt x="2" y="44"/>
                        </a:cubicBezTo>
                        <a:cubicBezTo>
                          <a:pt x="2" y="46"/>
                          <a:pt x="2" y="46"/>
                          <a:pt x="2" y="46"/>
                        </a:cubicBezTo>
                        <a:cubicBezTo>
                          <a:pt x="1" y="47"/>
                          <a:pt x="2" y="49"/>
                          <a:pt x="3" y="50"/>
                        </a:cubicBezTo>
                        <a:cubicBezTo>
                          <a:pt x="10" y="52"/>
                          <a:pt x="10" y="52"/>
                          <a:pt x="10" y="52"/>
                        </a:cubicBezTo>
                        <a:cubicBezTo>
                          <a:pt x="10" y="55"/>
                          <a:pt x="10" y="57"/>
                          <a:pt x="10" y="60"/>
                        </a:cubicBezTo>
                        <a:cubicBezTo>
                          <a:pt x="3" y="61"/>
                          <a:pt x="3" y="61"/>
                          <a:pt x="3" y="61"/>
                        </a:cubicBezTo>
                        <a:cubicBezTo>
                          <a:pt x="1" y="61"/>
                          <a:pt x="0" y="63"/>
                          <a:pt x="0" y="65"/>
                        </a:cubicBezTo>
                        <a:cubicBezTo>
                          <a:pt x="2" y="77"/>
                          <a:pt x="2" y="77"/>
                          <a:pt x="2" y="77"/>
                        </a:cubicBezTo>
                        <a:cubicBezTo>
                          <a:pt x="3" y="78"/>
                          <a:pt x="4" y="80"/>
                          <a:pt x="6" y="79"/>
                        </a:cubicBezTo>
                        <a:cubicBezTo>
                          <a:pt x="13" y="78"/>
                          <a:pt x="13" y="78"/>
                          <a:pt x="13" y="78"/>
                        </a:cubicBezTo>
                        <a:cubicBezTo>
                          <a:pt x="14" y="80"/>
                          <a:pt x="15" y="83"/>
                          <a:pt x="17" y="85"/>
                        </a:cubicBezTo>
                        <a:cubicBezTo>
                          <a:pt x="11" y="89"/>
                          <a:pt x="11" y="89"/>
                          <a:pt x="11" y="89"/>
                        </a:cubicBezTo>
                        <a:cubicBezTo>
                          <a:pt x="10" y="91"/>
                          <a:pt x="10" y="92"/>
                          <a:pt x="11" y="94"/>
                        </a:cubicBezTo>
                        <a:cubicBezTo>
                          <a:pt x="19" y="103"/>
                          <a:pt x="19" y="103"/>
                          <a:pt x="19" y="103"/>
                        </a:cubicBezTo>
                        <a:cubicBezTo>
                          <a:pt x="20" y="104"/>
                          <a:pt x="22" y="105"/>
                          <a:pt x="23" y="103"/>
                        </a:cubicBezTo>
                        <a:cubicBezTo>
                          <a:pt x="29" y="99"/>
                          <a:pt x="29" y="99"/>
                          <a:pt x="29" y="99"/>
                        </a:cubicBezTo>
                        <a:cubicBezTo>
                          <a:pt x="31" y="100"/>
                          <a:pt x="33" y="102"/>
                          <a:pt x="35" y="103"/>
                        </a:cubicBezTo>
                        <a:cubicBezTo>
                          <a:pt x="33" y="110"/>
                          <a:pt x="33" y="110"/>
                          <a:pt x="33" y="110"/>
                        </a:cubicBezTo>
                        <a:cubicBezTo>
                          <a:pt x="32" y="111"/>
                          <a:pt x="33" y="113"/>
                          <a:pt x="34" y="114"/>
                        </a:cubicBezTo>
                        <a:cubicBezTo>
                          <a:pt x="46" y="118"/>
                          <a:pt x="46" y="118"/>
                          <a:pt x="46" y="118"/>
                        </a:cubicBezTo>
                        <a:cubicBezTo>
                          <a:pt x="48" y="118"/>
                          <a:pt x="49" y="118"/>
                          <a:pt x="50" y="116"/>
                        </a:cubicBezTo>
                        <a:cubicBezTo>
                          <a:pt x="52" y="109"/>
                          <a:pt x="52" y="109"/>
                          <a:pt x="52" y="109"/>
                        </a:cubicBezTo>
                        <a:cubicBezTo>
                          <a:pt x="55" y="109"/>
                          <a:pt x="57" y="110"/>
                          <a:pt x="60" y="110"/>
                        </a:cubicBezTo>
                        <a:cubicBezTo>
                          <a:pt x="61" y="117"/>
                          <a:pt x="61" y="117"/>
                          <a:pt x="61" y="117"/>
                        </a:cubicBezTo>
                        <a:cubicBezTo>
                          <a:pt x="62" y="118"/>
                          <a:pt x="63" y="119"/>
                          <a:pt x="65" y="119"/>
                        </a:cubicBezTo>
                        <a:cubicBezTo>
                          <a:pt x="77" y="117"/>
                          <a:pt x="77" y="117"/>
                          <a:pt x="77" y="117"/>
                        </a:cubicBezTo>
                        <a:cubicBezTo>
                          <a:pt x="79" y="117"/>
                          <a:pt x="80" y="115"/>
                          <a:pt x="79" y="113"/>
                        </a:cubicBezTo>
                        <a:cubicBezTo>
                          <a:pt x="78" y="106"/>
                          <a:pt x="78" y="106"/>
                          <a:pt x="78" y="106"/>
                        </a:cubicBezTo>
                        <a:cubicBezTo>
                          <a:pt x="80" y="105"/>
                          <a:pt x="83" y="104"/>
                          <a:pt x="85" y="103"/>
                        </a:cubicBezTo>
                        <a:cubicBezTo>
                          <a:pt x="90" y="108"/>
                          <a:pt x="90" y="108"/>
                          <a:pt x="90" y="108"/>
                        </a:cubicBezTo>
                        <a:cubicBezTo>
                          <a:pt x="91" y="109"/>
                          <a:pt x="93" y="110"/>
                          <a:pt x="94" y="108"/>
                        </a:cubicBezTo>
                        <a:cubicBezTo>
                          <a:pt x="103" y="101"/>
                          <a:pt x="103" y="101"/>
                          <a:pt x="103" y="101"/>
                        </a:cubicBezTo>
                        <a:cubicBezTo>
                          <a:pt x="104" y="100"/>
                          <a:pt x="105" y="98"/>
                          <a:pt x="104" y="96"/>
                        </a:cubicBezTo>
                        <a:cubicBezTo>
                          <a:pt x="99" y="91"/>
                          <a:pt x="99" y="91"/>
                          <a:pt x="99" y="91"/>
                        </a:cubicBezTo>
                        <a:cubicBezTo>
                          <a:pt x="100" y="89"/>
                          <a:pt x="102" y="87"/>
                          <a:pt x="103" y="84"/>
                        </a:cubicBezTo>
                        <a:cubicBezTo>
                          <a:pt x="110" y="87"/>
                          <a:pt x="110" y="87"/>
                          <a:pt x="110" y="87"/>
                        </a:cubicBezTo>
                        <a:cubicBezTo>
                          <a:pt x="111" y="87"/>
                          <a:pt x="113" y="86"/>
                          <a:pt x="114" y="85"/>
                        </a:cubicBezTo>
                        <a:cubicBezTo>
                          <a:pt x="118" y="73"/>
                          <a:pt x="118" y="73"/>
                          <a:pt x="118" y="73"/>
                        </a:cubicBezTo>
                        <a:cubicBezTo>
                          <a:pt x="118" y="72"/>
                          <a:pt x="118" y="70"/>
                          <a:pt x="116" y="69"/>
                        </a:cubicBezTo>
                        <a:cubicBezTo>
                          <a:pt x="109" y="67"/>
                          <a:pt x="109" y="67"/>
                          <a:pt x="109" y="67"/>
                        </a:cubicBezTo>
                        <a:cubicBezTo>
                          <a:pt x="110" y="64"/>
                          <a:pt x="110" y="62"/>
                          <a:pt x="110" y="59"/>
                        </a:cubicBezTo>
                        <a:cubicBezTo>
                          <a:pt x="117" y="58"/>
                          <a:pt x="117" y="58"/>
                          <a:pt x="117" y="58"/>
                        </a:cubicBezTo>
                        <a:cubicBezTo>
                          <a:pt x="118" y="58"/>
                          <a:pt x="119" y="56"/>
                          <a:pt x="119" y="54"/>
                        </a:cubicBezTo>
                        <a:cubicBezTo>
                          <a:pt x="117" y="44"/>
                          <a:pt x="117" y="44"/>
                          <a:pt x="117" y="44"/>
                        </a:cubicBezTo>
                        <a:lnTo>
                          <a:pt x="117" y="42"/>
                        </a:lnTo>
                        <a:close/>
                        <a:moveTo>
                          <a:pt x="23" y="67"/>
                        </a:moveTo>
                        <a:cubicBezTo>
                          <a:pt x="23" y="66"/>
                          <a:pt x="23" y="66"/>
                          <a:pt x="23" y="66"/>
                        </a:cubicBezTo>
                        <a:cubicBezTo>
                          <a:pt x="22" y="60"/>
                          <a:pt x="22" y="53"/>
                          <a:pt x="24" y="47"/>
                        </a:cubicBezTo>
                        <a:cubicBezTo>
                          <a:pt x="28" y="37"/>
                          <a:pt x="36" y="28"/>
                          <a:pt x="47" y="24"/>
                        </a:cubicBezTo>
                        <a:cubicBezTo>
                          <a:pt x="48" y="24"/>
                          <a:pt x="49" y="24"/>
                          <a:pt x="50" y="23"/>
                        </a:cubicBezTo>
                        <a:cubicBezTo>
                          <a:pt x="51" y="23"/>
                          <a:pt x="52" y="23"/>
                          <a:pt x="52" y="23"/>
                        </a:cubicBezTo>
                        <a:cubicBezTo>
                          <a:pt x="51" y="39"/>
                          <a:pt x="51" y="39"/>
                          <a:pt x="51" y="39"/>
                        </a:cubicBezTo>
                        <a:cubicBezTo>
                          <a:pt x="51" y="39"/>
                          <a:pt x="51" y="39"/>
                          <a:pt x="51" y="39"/>
                        </a:cubicBezTo>
                        <a:cubicBezTo>
                          <a:pt x="49" y="39"/>
                          <a:pt x="48" y="40"/>
                          <a:pt x="47" y="41"/>
                        </a:cubicBezTo>
                        <a:cubicBezTo>
                          <a:pt x="42" y="44"/>
                          <a:pt x="39" y="50"/>
                          <a:pt x="38" y="56"/>
                        </a:cubicBezTo>
                        <a:cubicBezTo>
                          <a:pt x="37" y="57"/>
                          <a:pt x="37" y="59"/>
                          <a:pt x="37" y="60"/>
                        </a:cubicBezTo>
                        <a:lnTo>
                          <a:pt x="23" y="67"/>
                        </a:lnTo>
                        <a:close/>
                        <a:moveTo>
                          <a:pt x="66" y="97"/>
                        </a:moveTo>
                        <a:cubicBezTo>
                          <a:pt x="54" y="99"/>
                          <a:pt x="41" y="95"/>
                          <a:pt x="33" y="86"/>
                        </a:cubicBezTo>
                        <a:cubicBezTo>
                          <a:pt x="48" y="79"/>
                          <a:pt x="48" y="79"/>
                          <a:pt x="48" y="79"/>
                        </a:cubicBezTo>
                        <a:cubicBezTo>
                          <a:pt x="52" y="82"/>
                          <a:pt x="58" y="83"/>
                          <a:pt x="64" y="82"/>
                        </a:cubicBezTo>
                        <a:cubicBezTo>
                          <a:pt x="65" y="82"/>
                          <a:pt x="67" y="81"/>
                          <a:pt x="68" y="81"/>
                        </a:cubicBezTo>
                        <a:cubicBezTo>
                          <a:pt x="82" y="90"/>
                          <a:pt x="82" y="90"/>
                          <a:pt x="82" y="90"/>
                        </a:cubicBezTo>
                        <a:cubicBezTo>
                          <a:pt x="77" y="93"/>
                          <a:pt x="72" y="96"/>
                          <a:pt x="66" y="97"/>
                        </a:cubicBezTo>
                        <a:close/>
                        <a:moveTo>
                          <a:pt x="95" y="73"/>
                        </a:moveTo>
                        <a:cubicBezTo>
                          <a:pt x="82" y="64"/>
                          <a:pt x="82" y="64"/>
                          <a:pt x="82" y="64"/>
                        </a:cubicBezTo>
                        <a:cubicBezTo>
                          <a:pt x="82" y="62"/>
                          <a:pt x="83" y="59"/>
                          <a:pt x="82" y="56"/>
                        </a:cubicBezTo>
                        <a:cubicBezTo>
                          <a:pt x="81" y="50"/>
                          <a:pt x="78" y="45"/>
                          <a:pt x="74" y="42"/>
                        </a:cubicBezTo>
                        <a:cubicBezTo>
                          <a:pt x="73" y="42"/>
                          <a:pt x="73" y="41"/>
                          <a:pt x="72" y="41"/>
                        </a:cubicBezTo>
                        <a:cubicBezTo>
                          <a:pt x="74" y="25"/>
                          <a:pt x="74" y="25"/>
                          <a:pt x="74" y="25"/>
                        </a:cubicBezTo>
                        <a:cubicBezTo>
                          <a:pt x="74" y="25"/>
                          <a:pt x="74" y="25"/>
                          <a:pt x="74" y="25"/>
                        </a:cubicBezTo>
                        <a:cubicBezTo>
                          <a:pt x="80" y="27"/>
                          <a:pt x="85" y="31"/>
                          <a:pt x="89" y="36"/>
                        </a:cubicBezTo>
                        <a:cubicBezTo>
                          <a:pt x="91" y="38"/>
                          <a:pt x="93" y="41"/>
                          <a:pt x="94" y="44"/>
                        </a:cubicBezTo>
                        <a:cubicBezTo>
                          <a:pt x="95" y="47"/>
                          <a:pt x="96" y="50"/>
                          <a:pt x="97" y="53"/>
                        </a:cubicBezTo>
                        <a:cubicBezTo>
                          <a:pt x="98" y="60"/>
                          <a:pt x="97" y="67"/>
                          <a:pt x="95" y="73"/>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0" name="Freeform 210"/>
                  <p:cNvSpPr>
                    <a:spLocks noEditPoints="1"/>
                  </p:cNvSpPr>
                  <p:nvPr/>
                </p:nvSpPr>
                <p:spPr bwMode="auto">
                  <a:xfrm>
                    <a:off x="845" y="3173"/>
                    <a:ext cx="159" cy="159"/>
                  </a:xfrm>
                  <a:custGeom>
                    <a:avLst/>
                    <a:gdLst/>
                    <a:ahLst/>
                    <a:cxnLst>
                      <a:cxn ang="0">
                        <a:pos x="65" y="36"/>
                      </a:cxn>
                      <a:cxn ang="0">
                        <a:pos x="58" y="33"/>
                      </a:cxn>
                      <a:cxn ang="0">
                        <a:pos x="57" y="33"/>
                      </a:cxn>
                      <a:cxn ang="0">
                        <a:pos x="57" y="30"/>
                      </a:cxn>
                      <a:cxn ang="0">
                        <a:pos x="55" y="24"/>
                      </a:cxn>
                      <a:cxn ang="0">
                        <a:pos x="61" y="19"/>
                      </a:cxn>
                      <a:cxn ang="0">
                        <a:pos x="62" y="16"/>
                      </a:cxn>
                      <a:cxn ang="0">
                        <a:pos x="55" y="8"/>
                      </a:cxn>
                      <a:cxn ang="0">
                        <a:pos x="51" y="8"/>
                      </a:cxn>
                      <a:cxn ang="0">
                        <a:pos x="45" y="13"/>
                      </a:cxn>
                      <a:cxn ang="0">
                        <a:pos x="45" y="13"/>
                      </a:cxn>
                      <a:cxn ang="0">
                        <a:pos x="36" y="10"/>
                      </a:cxn>
                      <a:cxn ang="0">
                        <a:pos x="35" y="3"/>
                      </a:cxn>
                      <a:cxn ang="0">
                        <a:pos x="32" y="1"/>
                      </a:cxn>
                      <a:cxn ang="0">
                        <a:pos x="22" y="2"/>
                      </a:cxn>
                      <a:cxn ang="0">
                        <a:pos x="20" y="5"/>
                      </a:cxn>
                      <a:cxn ang="0">
                        <a:pos x="21" y="13"/>
                      </a:cxn>
                      <a:cxn ang="0">
                        <a:pos x="21" y="14"/>
                      </a:cxn>
                      <a:cxn ang="0">
                        <a:pos x="14" y="20"/>
                      </a:cxn>
                      <a:cxn ang="0">
                        <a:pos x="7" y="17"/>
                      </a:cxn>
                      <a:cxn ang="0">
                        <a:pos x="4" y="19"/>
                      </a:cxn>
                      <a:cxn ang="0">
                        <a:pos x="0" y="29"/>
                      </a:cxn>
                      <a:cxn ang="0">
                        <a:pos x="2" y="32"/>
                      </a:cxn>
                      <a:cxn ang="0">
                        <a:pos x="9" y="34"/>
                      </a:cxn>
                      <a:cxn ang="0">
                        <a:pos x="10" y="34"/>
                      </a:cxn>
                      <a:cxn ang="0">
                        <a:pos x="10" y="38"/>
                      </a:cxn>
                      <a:cxn ang="0">
                        <a:pos x="12" y="44"/>
                      </a:cxn>
                      <a:cxn ang="0">
                        <a:pos x="6" y="49"/>
                      </a:cxn>
                      <a:cxn ang="0">
                        <a:pos x="6" y="52"/>
                      </a:cxn>
                      <a:cxn ang="0">
                        <a:pos x="12" y="60"/>
                      </a:cxn>
                      <a:cxn ang="0">
                        <a:pos x="16" y="60"/>
                      </a:cxn>
                      <a:cxn ang="0">
                        <a:pos x="22" y="55"/>
                      </a:cxn>
                      <a:cxn ang="0">
                        <a:pos x="22" y="55"/>
                      </a:cxn>
                      <a:cxn ang="0">
                        <a:pos x="31" y="58"/>
                      </a:cxn>
                      <a:cxn ang="0">
                        <a:pos x="32" y="65"/>
                      </a:cxn>
                      <a:cxn ang="0">
                        <a:pos x="35" y="67"/>
                      </a:cxn>
                      <a:cxn ang="0">
                        <a:pos x="45" y="65"/>
                      </a:cxn>
                      <a:cxn ang="0">
                        <a:pos x="47" y="63"/>
                      </a:cxn>
                      <a:cxn ang="0">
                        <a:pos x="46" y="55"/>
                      </a:cxn>
                      <a:cxn ang="0">
                        <a:pos x="46" y="54"/>
                      </a:cxn>
                      <a:cxn ang="0">
                        <a:pos x="53" y="48"/>
                      </a:cxn>
                      <a:cxn ang="0">
                        <a:pos x="60" y="51"/>
                      </a:cxn>
                      <a:cxn ang="0">
                        <a:pos x="63" y="49"/>
                      </a:cxn>
                      <a:cxn ang="0">
                        <a:pos x="67" y="39"/>
                      </a:cxn>
                      <a:cxn ang="0">
                        <a:pos x="65" y="36"/>
                      </a:cxn>
                      <a:cxn ang="0">
                        <a:pos x="36" y="45"/>
                      </a:cxn>
                      <a:cxn ang="0">
                        <a:pos x="22" y="36"/>
                      </a:cxn>
                      <a:cxn ang="0">
                        <a:pos x="32" y="23"/>
                      </a:cxn>
                      <a:cxn ang="0">
                        <a:pos x="45" y="32"/>
                      </a:cxn>
                      <a:cxn ang="0">
                        <a:pos x="36" y="45"/>
                      </a:cxn>
                    </a:cxnLst>
                    <a:rect l="0" t="0" r="r" b="b"/>
                    <a:pathLst>
                      <a:path w="67" h="67">
                        <a:moveTo>
                          <a:pt x="65" y="36"/>
                        </a:moveTo>
                        <a:cubicBezTo>
                          <a:pt x="58" y="33"/>
                          <a:pt x="58" y="33"/>
                          <a:pt x="58" y="33"/>
                        </a:cubicBezTo>
                        <a:cubicBezTo>
                          <a:pt x="57" y="33"/>
                          <a:pt x="57" y="33"/>
                          <a:pt x="57" y="33"/>
                        </a:cubicBezTo>
                        <a:cubicBezTo>
                          <a:pt x="57" y="32"/>
                          <a:pt x="57" y="31"/>
                          <a:pt x="57" y="30"/>
                        </a:cubicBezTo>
                        <a:cubicBezTo>
                          <a:pt x="57" y="28"/>
                          <a:pt x="56" y="26"/>
                          <a:pt x="55" y="24"/>
                        </a:cubicBezTo>
                        <a:cubicBezTo>
                          <a:pt x="61" y="19"/>
                          <a:pt x="61" y="19"/>
                          <a:pt x="61" y="19"/>
                        </a:cubicBezTo>
                        <a:cubicBezTo>
                          <a:pt x="62" y="18"/>
                          <a:pt x="62" y="17"/>
                          <a:pt x="62" y="16"/>
                        </a:cubicBezTo>
                        <a:cubicBezTo>
                          <a:pt x="55" y="8"/>
                          <a:pt x="55" y="8"/>
                          <a:pt x="55" y="8"/>
                        </a:cubicBezTo>
                        <a:cubicBezTo>
                          <a:pt x="54" y="7"/>
                          <a:pt x="52" y="7"/>
                          <a:pt x="51" y="8"/>
                        </a:cubicBezTo>
                        <a:cubicBezTo>
                          <a:pt x="45" y="13"/>
                          <a:pt x="45" y="13"/>
                          <a:pt x="45" y="13"/>
                        </a:cubicBezTo>
                        <a:cubicBezTo>
                          <a:pt x="45" y="13"/>
                          <a:pt x="45" y="13"/>
                          <a:pt x="45" y="13"/>
                        </a:cubicBezTo>
                        <a:cubicBezTo>
                          <a:pt x="42" y="12"/>
                          <a:pt x="39" y="11"/>
                          <a:pt x="36" y="10"/>
                        </a:cubicBezTo>
                        <a:cubicBezTo>
                          <a:pt x="35" y="3"/>
                          <a:pt x="35" y="3"/>
                          <a:pt x="35" y="3"/>
                        </a:cubicBezTo>
                        <a:cubicBezTo>
                          <a:pt x="35" y="1"/>
                          <a:pt x="33" y="0"/>
                          <a:pt x="32" y="1"/>
                        </a:cubicBezTo>
                        <a:cubicBezTo>
                          <a:pt x="22" y="2"/>
                          <a:pt x="22" y="2"/>
                          <a:pt x="22" y="2"/>
                        </a:cubicBezTo>
                        <a:cubicBezTo>
                          <a:pt x="20" y="3"/>
                          <a:pt x="19" y="4"/>
                          <a:pt x="20" y="5"/>
                        </a:cubicBezTo>
                        <a:cubicBezTo>
                          <a:pt x="21" y="13"/>
                          <a:pt x="21" y="13"/>
                          <a:pt x="21" y="13"/>
                        </a:cubicBezTo>
                        <a:cubicBezTo>
                          <a:pt x="21" y="14"/>
                          <a:pt x="21" y="14"/>
                          <a:pt x="21" y="14"/>
                        </a:cubicBezTo>
                        <a:cubicBezTo>
                          <a:pt x="18" y="15"/>
                          <a:pt x="16" y="17"/>
                          <a:pt x="14" y="20"/>
                        </a:cubicBezTo>
                        <a:cubicBezTo>
                          <a:pt x="7" y="17"/>
                          <a:pt x="7" y="17"/>
                          <a:pt x="7" y="17"/>
                        </a:cubicBezTo>
                        <a:cubicBezTo>
                          <a:pt x="6" y="17"/>
                          <a:pt x="4" y="17"/>
                          <a:pt x="4" y="19"/>
                        </a:cubicBezTo>
                        <a:cubicBezTo>
                          <a:pt x="0" y="29"/>
                          <a:pt x="0" y="29"/>
                          <a:pt x="0" y="29"/>
                        </a:cubicBezTo>
                        <a:cubicBezTo>
                          <a:pt x="0" y="30"/>
                          <a:pt x="1" y="31"/>
                          <a:pt x="2" y="32"/>
                        </a:cubicBezTo>
                        <a:cubicBezTo>
                          <a:pt x="9" y="34"/>
                          <a:pt x="9" y="34"/>
                          <a:pt x="9" y="34"/>
                        </a:cubicBezTo>
                        <a:cubicBezTo>
                          <a:pt x="10" y="34"/>
                          <a:pt x="10" y="34"/>
                          <a:pt x="10" y="34"/>
                        </a:cubicBezTo>
                        <a:cubicBezTo>
                          <a:pt x="10" y="36"/>
                          <a:pt x="10" y="37"/>
                          <a:pt x="10" y="38"/>
                        </a:cubicBezTo>
                        <a:cubicBezTo>
                          <a:pt x="10" y="40"/>
                          <a:pt x="11" y="42"/>
                          <a:pt x="12" y="44"/>
                        </a:cubicBezTo>
                        <a:cubicBezTo>
                          <a:pt x="6" y="49"/>
                          <a:pt x="6" y="49"/>
                          <a:pt x="6" y="49"/>
                        </a:cubicBezTo>
                        <a:cubicBezTo>
                          <a:pt x="5" y="49"/>
                          <a:pt x="5" y="51"/>
                          <a:pt x="6" y="52"/>
                        </a:cubicBezTo>
                        <a:cubicBezTo>
                          <a:pt x="12" y="60"/>
                          <a:pt x="12" y="60"/>
                          <a:pt x="12" y="60"/>
                        </a:cubicBezTo>
                        <a:cubicBezTo>
                          <a:pt x="13" y="61"/>
                          <a:pt x="15" y="61"/>
                          <a:pt x="16" y="60"/>
                        </a:cubicBezTo>
                        <a:cubicBezTo>
                          <a:pt x="22" y="55"/>
                          <a:pt x="22" y="55"/>
                          <a:pt x="22" y="55"/>
                        </a:cubicBezTo>
                        <a:cubicBezTo>
                          <a:pt x="22" y="55"/>
                          <a:pt x="22" y="55"/>
                          <a:pt x="22" y="55"/>
                        </a:cubicBezTo>
                        <a:cubicBezTo>
                          <a:pt x="25" y="56"/>
                          <a:pt x="28" y="57"/>
                          <a:pt x="31" y="58"/>
                        </a:cubicBezTo>
                        <a:cubicBezTo>
                          <a:pt x="32" y="65"/>
                          <a:pt x="32" y="65"/>
                          <a:pt x="32" y="65"/>
                        </a:cubicBezTo>
                        <a:cubicBezTo>
                          <a:pt x="33" y="67"/>
                          <a:pt x="34" y="67"/>
                          <a:pt x="35" y="67"/>
                        </a:cubicBezTo>
                        <a:cubicBezTo>
                          <a:pt x="45" y="65"/>
                          <a:pt x="45" y="65"/>
                          <a:pt x="45" y="65"/>
                        </a:cubicBezTo>
                        <a:cubicBezTo>
                          <a:pt x="47" y="65"/>
                          <a:pt x="48" y="64"/>
                          <a:pt x="47" y="63"/>
                        </a:cubicBezTo>
                        <a:cubicBezTo>
                          <a:pt x="46" y="55"/>
                          <a:pt x="46" y="55"/>
                          <a:pt x="46" y="55"/>
                        </a:cubicBezTo>
                        <a:cubicBezTo>
                          <a:pt x="46" y="54"/>
                          <a:pt x="46" y="54"/>
                          <a:pt x="46" y="54"/>
                        </a:cubicBezTo>
                        <a:cubicBezTo>
                          <a:pt x="49" y="53"/>
                          <a:pt x="51" y="51"/>
                          <a:pt x="53" y="48"/>
                        </a:cubicBezTo>
                        <a:cubicBezTo>
                          <a:pt x="60" y="51"/>
                          <a:pt x="60" y="51"/>
                          <a:pt x="60" y="51"/>
                        </a:cubicBezTo>
                        <a:cubicBezTo>
                          <a:pt x="61" y="51"/>
                          <a:pt x="63" y="50"/>
                          <a:pt x="63" y="49"/>
                        </a:cubicBezTo>
                        <a:cubicBezTo>
                          <a:pt x="67" y="39"/>
                          <a:pt x="67" y="39"/>
                          <a:pt x="67" y="39"/>
                        </a:cubicBezTo>
                        <a:cubicBezTo>
                          <a:pt x="67" y="38"/>
                          <a:pt x="67" y="37"/>
                          <a:pt x="65" y="36"/>
                        </a:cubicBezTo>
                        <a:close/>
                        <a:moveTo>
                          <a:pt x="36" y="45"/>
                        </a:moveTo>
                        <a:cubicBezTo>
                          <a:pt x="29" y="46"/>
                          <a:pt x="23" y="42"/>
                          <a:pt x="22" y="36"/>
                        </a:cubicBezTo>
                        <a:cubicBezTo>
                          <a:pt x="21" y="30"/>
                          <a:pt x="25" y="24"/>
                          <a:pt x="32" y="23"/>
                        </a:cubicBezTo>
                        <a:cubicBezTo>
                          <a:pt x="38" y="22"/>
                          <a:pt x="44" y="26"/>
                          <a:pt x="45" y="32"/>
                        </a:cubicBezTo>
                        <a:cubicBezTo>
                          <a:pt x="46" y="38"/>
                          <a:pt x="42" y="44"/>
                          <a:pt x="36"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1" name="Freeform 211"/>
                  <p:cNvSpPr>
                    <a:spLocks noEditPoints="1"/>
                  </p:cNvSpPr>
                  <p:nvPr/>
                </p:nvSpPr>
                <p:spPr bwMode="auto">
                  <a:xfrm>
                    <a:off x="1271" y="3036"/>
                    <a:ext cx="125" cy="126"/>
                  </a:xfrm>
                  <a:custGeom>
                    <a:avLst/>
                    <a:gdLst/>
                    <a:ahLst/>
                    <a:cxnLst>
                      <a:cxn ang="0">
                        <a:pos x="52" y="28"/>
                      </a:cxn>
                      <a:cxn ang="0">
                        <a:pos x="46" y="26"/>
                      </a:cxn>
                      <a:cxn ang="0">
                        <a:pos x="45" y="26"/>
                      </a:cxn>
                      <a:cxn ang="0">
                        <a:pos x="45" y="23"/>
                      </a:cxn>
                      <a:cxn ang="0">
                        <a:pos x="44" y="19"/>
                      </a:cxn>
                      <a:cxn ang="0">
                        <a:pos x="48" y="15"/>
                      </a:cxn>
                      <a:cxn ang="0">
                        <a:pos x="49" y="12"/>
                      </a:cxn>
                      <a:cxn ang="0">
                        <a:pos x="43" y="6"/>
                      </a:cxn>
                      <a:cxn ang="0">
                        <a:pos x="41" y="5"/>
                      </a:cxn>
                      <a:cxn ang="0">
                        <a:pos x="36" y="9"/>
                      </a:cxn>
                      <a:cxn ang="0">
                        <a:pos x="36" y="10"/>
                      </a:cxn>
                      <a:cxn ang="0">
                        <a:pos x="28" y="8"/>
                      </a:cxn>
                      <a:cxn ang="0">
                        <a:pos x="27" y="1"/>
                      </a:cxn>
                      <a:cxn ang="0">
                        <a:pos x="25" y="0"/>
                      </a:cxn>
                      <a:cxn ang="0">
                        <a:pos x="22" y="0"/>
                      </a:cxn>
                      <a:cxn ang="0">
                        <a:pos x="17" y="1"/>
                      </a:cxn>
                      <a:cxn ang="0">
                        <a:pos x="15" y="4"/>
                      </a:cxn>
                      <a:cxn ang="0">
                        <a:pos x="16" y="10"/>
                      </a:cxn>
                      <a:cxn ang="0">
                        <a:pos x="17" y="10"/>
                      </a:cxn>
                      <a:cxn ang="0">
                        <a:pos x="11" y="15"/>
                      </a:cxn>
                      <a:cxn ang="0">
                        <a:pos x="5" y="13"/>
                      </a:cxn>
                      <a:cxn ang="0">
                        <a:pos x="3" y="14"/>
                      </a:cxn>
                      <a:cxn ang="0">
                        <a:pos x="1" y="20"/>
                      </a:cxn>
                      <a:cxn ang="0">
                        <a:pos x="0" y="22"/>
                      </a:cxn>
                      <a:cxn ang="0">
                        <a:pos x="1" y="24"/>
                      </a:cxn>
                      <a:cxn ang="0">
                        <a:pos x="1" y="25"/>
                      </a:cxn>
                      <a:cxn ang="0">
                        <a:pos x="7" y="27"/>
                      </a:cxn>
                      <a:cxn ang="0">
                        <a:pos x="7" y="27"/>
                      </a:cxn>
                      <a:cxn ang="0">
                        <a:pos x="8" y="30"/>
                      </a:cxn>
                      <a:cxn ang="0">
                        <a:pos x="9" y="34"/>
                      </a:cxn>
                      <a:cxn ang="0">
                        <a:pos x="4" y="38"/>
                      </a:cxn>
                      <a:cxn ang="0">
                        <a:pos x="4" y="41"/>
                      </a:cxn>
                      <a:cxn ang="0">
                        <a:pos x="9" y="47"/>
                      </a:cxn>
                      <a:cxn ang="0">
                        <a:pos x="12" y="47"/>
                      </a:cxn>
                      <a:cxn ang="0">
                        <a:pos x="17" y="43"/>
                      </a:cxn>
                      <a:cxn ang="0">
                        <a:pos x="17" y="43"/>
                      </a:cxn>
                      <a:cxn ang="0">
                        <a:pos x="22" y="45"/>
                      </a:cxn>
                      <a:cxn ang="0">
                        <a:pos x="24" y="45"/>
                      </a:cxn>
                      <a:cxn ang="0">
                        <a:pos x="25" y="51"/>
                      </a:cxn>
                      <a:cxn ang="0">
                        <a:pos x="28" y="53"/>
                      </a:cxn>
                      <a:cxn ang="0">
                        <a:pos x="36" y="51"/>
                      </a:cxn>
                      <a:cxn ang="0">
                        <a:pos x="37" y="49"/>
                      </a:cxn>
                      <a:cxn ang="0">
                        <a:pos x="36" y="43"/>
                      </a:cxn>
                      <a:cxn ang="0">
                        <a:pos x="36" y="43"/>
                      </a:cxn>
                      <a:cxn ang="0">
                        <a:pos x="42" y="38"/>
                      </a:cxn>
                      <a:cxn ang="0">
                        <a:pos x="47" y="40"/>
                      </a:cxn>
                      <a:cxn ang="0">
                        <a:pos x="50" y="38"/>
                      </a:cxn>
                      <a:cxn ang="0">
                        <a:pos x="53" y="31"/>
                      </a:cxn>
                      <a:cxn ang="0">
                        <a:pos x="52" y="28"/>
                      </a:cxn>
                      <a:cxn ang="0">
                        <a:pos x="28" y="35"/>
                      </a:cxn>
                      <a:cxn ang="0">
                        <a:pos x="22" y="34"/>
                      </a:cxn>
                      <a:cxn ang="0">
                        <a:pos x="17" y="28"/>
                      </a:cxn>
                      <a:cxn ang="0">
                        <a:pos x="22" y="18"/>
                      </a:cxn>
                      <a:cxn ang="0">
                        <a:pos x="25" y="17"/>
                      </a:cxn>
                      <a:cxn ang="0">
                        <a:pos x="35" y="25"/>
                      </a:cxn>
                      <a:cxn ang="0">
                        <a:pos x="28" y="35"/>
                      </a:cxn>
                    </a:cxnLst>
                    <a:rect l="0" t="0" r="r" b="b"/>
                    <a:pathLst>
                      <a:path w="53" h="53">
                        <a:moveTo>
                          <a:pt x="52" y="28"/>
                        </a:moveTo>
                        <a:cubicBezTo>
                          <a:pt x="46" y="26"/>
                          <a:pt x="46" y="26"/>
                          <a:pt x="46" y="26"/>
                        </a:cubicBezTo>
                        <a:cubicBezTo>
                          <a:pt x="45" y="26"/>
                          <a:pt x="45" y="26"/>
                          <a:pt x="45" y="26"/>
                        </a:cubicBezTo>
                        <a:cubicBezTo>
                          <a:pt x="45" y="25"/>
                          <a:pt x="45" y="24"/>
                          <a:pt x="45" y="23"/>
                        </a:cubicBezTo>
                        <a:cubicBezTo>
                          <a:pt x="45" y="21"/>
                          <a:pt x="44" y="20"/>
                          <a:pt x="44" y="19"/>
                        </a:cubicBezTo>
                        <a:cubicBezTo>
                          <a:pt x="48" y="15"/>
                          <a:pt x="48" y="15"/>
                          <a:pt x="48" y="15"/>
                        </a:cubicBezTo>
                        <a:cubicBezTo>
                          <a:pt x="49" y="14"/>
                          <a:pt x="49" y="13"/>
                          <a:pt x="49" y="12"/>
                        </a:cubicBezTo>
                        <a:cubicBezTo>
                          <a:pt x="43" y="6"/>
                          <a:pt x="43" y="6"/>
                          <a:pt x="43" y="6"/>
                        </a:cubicBezTo>
                        <a:cubicBezTo>
                          <a:pt x="43" y="5"/>
                          <a:pt x="41" y="5"/>
                          <a:pt x="41" y="5"/>
                        </a:cubicBezTo>
                        <a:cubicBezTo>
                          <a:pt x="36" y="9"/>
                          <a:pt x="36" y="9"/>
                          <a:pt x="36" y="9"/>
                        </a:cubicBezTo>
                        <a:cubicBezTo>
                          <a:pt x="36" y="10"/>
                          <a:pt x="36" y="10"/>
                          <a:pt x="36" y="10"/>
                        </a:cubicBezTo>
                        <a:cubicBezTo>
                          <a:pt x="33" y="9"/>
                          <a:pt x="31" y="8"/>
                          <a:pt x="28" y="8"/>
                        </a:cubicBezTo>
                        <a:cubicBezTo>
                          <a:pt x="27" y="1"/>
                          <a:pt x="27" y="1"/>
                          <a:pt x="27" y="1"/>
                        </a:cubicBezTo>
                        <a:cubicBezTo>
                          <a:pt x="27" y="0"/>
                          <a:pt x="26" y="0"/>
                          <a:pt x="25" y="0"/>
                        </a:cubicBezTo>
                        <a:cubicBezTo>
                          <a:pt x="22" y="0"/>
                          <a:pt x="22" y="0"/>
                          <a:pt x="22" y="0"/>
                        </a:cubicBezTo>
                        <a:cubicBezTo>
                          <a:pt x="17" y="1"/>
                          <a:pt x="17" y="1"/>
                          <a:pt x="17" y="1"/>
                        </a:cubicBezTo>
                        <a:cubicBezTo>
                          <a:pt x="16" y="1"/>
                          <a:pt x="15" y="2"/>
                          <a:pt x="15" y="4"/>
                        </a:cubicBezTo>
                        <a:cubicBezTo>
                          <a:pt x="16" y="10"/>
                          <a:pt x="16" y="10"/>
                          <a:pt x="16" y="10"/>
                        </a:cubicBezTo>
                        <a:cubicBezTo>
                          <a:pt x="17" y="10"/>
                          <a:pt x="17" y="10"/>
                          <a:pt x="17" y="10"/>
                        </a:cubicBezTo>
                        <a:cubicBezTo>
                          <a:pt x="14" y="11"/>
                          <a:pt x="13" y="13"/>
                          <a:pt x="11" y="15"/>
                        </a:cubicBezTo>
                        <a:cubicBezTo>
                          <a:pt x="5" y="13"/>
                          <a:pt x="5" y="13"/>
                          <a:pt x="5" y="13"/>
                        </a:cubicBezTo>
                        <a:cubicBezTo>
                          <a:pt x="4" y="13"/>
                          <a:pt x="3" y="13"/>
                          <a:pt x="3" y="14"/>
                        </a:cubicBezTo>
                        <a:cubicBezTo>
                          <a:pt x="1" y="20"/>
                          <a:pt x="1" y="20"/>
                          <a:pt x="1" y="20"/>
                        </a:cubicBezTo>
                        <a:cubicBezTo>
                          <a:pt x="0" y="22"/>
                          <a:pt x="0" y="22"/>
                          <a:pt x="0" y="22"/>
                        </a:cubicBezTo>
                        <a:cubicBezTo>
                          <a:pt x="0" y="23"/>
                          <a:pt x="0" y="24"/>
                          <a:pt x="1" y="24"/>
                        </a:cubicBezTo>
                        <a:cubicBezTo>
                          <a:pt x="1" y="24"/>
                          <a:pt x="1" y="24"/>
                          <a:pt x="1" y="25"/>
                        </a:cubicBezTo>
                        <a:cubicBezTo>
                          <a:pt x="7" y="27"/>
                          <a:pt x="7" y="27"/>
                          <a:pt x="7" y="27"/>
                        </a:cubicBezTo>
                        <a:cubicBezTo>
                          <a:pt x="7" y="27"/>
                          <a:pt x="7" y="27"/>
                          <a:pt x="7" y="27"/>
                        </a:cubicBezTo>
                        <a:cubicBezTo>
                          <a:pt x="7" y="28"/>
                          <a:pt x="8" y="29"/>
                          <a:pt x="8" y="30"/>
                        </a:cubicBezTo>
                        <a:cubicBezTo>
                          <a:pt x="8" y="31"/>
                          <a:pt x="8" y="33"/>
                          <a:pt x="9" y="34"/>
                        </a:cubicBezTo>
                        <a:cubicBezTo>
                          <a:pt x="4" y="38"/>
                          <a:pt x="4" y="38"/>
                          <a:pt x="4" y="38"/>
                        </a:cubicBezTo>
                        <a:cubicBezTo>
                          <a:pt x="3" y="39"/>
                          <a:pt x="3" y="40"/>
                          <a:pt x="4" y="41"/>
                        </a:cubicBezTo>
                        <a:cubicBezTo>
                          <a:pt x="9" y="47"/>
                          <a:pt x="9" y="47"/>
                          <a:pt x="9" y="47"/>
                        </a:cubicBezTo>
                        <a:cubicBezTo>
                          <a:pt x="10" y="48"/>
                          <a:pt x="11" y="48"/>
                          <a:pt x="12" y="47"/>
                        </a:cubicBezTo>
                        <a:cubicBezTo>
                          <a:pt x="17" y="43"/>
                          <a:pt x="17" y="43"/>
                          <a:pt x="17" y="43"/>
                        </a:cubicBezTo>
                        <a:cubicBezTo>
                          <a:pt x="17" y="43"/>
                          <a:pt x="17" y="43"/>
                          <a:pt x="17" y="43"/>
                        </a:cubicBezTo>
                        <a:cubicBezTo>
                          <a:pt x="19" y="44"/>
                          <a:pt x="20" y="44"/>
                          <a:pt x="22" y="45"/>
                        </a:cubicBezTo>
                        <a:cubicBezTo>
                          <a:pt x="23" y="45"/>
                          <a:pt x="24" y="45"/>
                          <a:pt x="24" y="45"/>
                        </a:cubicBezTo>
                        <a:cubicBezTo>
                          <a:pt x="25" y="51"/>
                          <a:pt x="25" y="51"/>
                          <a:pt x="25" y="51"/>
                        </a:cubicBezTo>
                        <a:cubicBezTo>
                          <a:pt x="26" y="52"/>
                          <a:pt x="27" y="53"/>
                          <a:pt x="28" y="53"/>
                        </a:cubicBezTo>
                        <a:cubicBezTo>
                          <a:pt x="36" y="51"/>
                          <a:pt x="36" y="51"/>
                          <a:pt x="36" y="51"/>
                        </a:cubicBezTo>
                        <a:cubicBezTo>
                          <a:pt x="37" y="51"/>
                          <a:pt x="38" y="50"/>
                          <a:pt x="37" y="49"/>
                        </a:cubicBezTo>
                        <a:cubicBezTo>
                          <a:pt x="36" y="43"/>
                          <a:pt x="36" y="43"/>
                          <a:pt x="36" y="43"/>
                        </a:cubicBezTo>
                        <a:cubicBezTo>
                          <a:pt x="36" y="43"/>
                          <a:pt x="36" y="43"/>
                          <a:pt x="36" y="43"/>
                        </a:cubicBezTo>
                        <a:cubicBezTo>
                          <a:pt x="38" y="41"/>
                          <a:pt x="40" y="40"/>
                          <a:pt x="42" y="38"/>
                        </a:cubicBezTo>
                        <a:cubicBezTo>
                          <a:pt x="47" y="40"/>
                          <a:pt x="47" y="40"/>
                          <a:pt x="47" y="40"/>
                        </a:cubicBezTo>
                        <a:cubicBezTo>
                          <a:pt x="49" y="40"/>
                          <a:pt x="50" y="39"/>
                          <a:pt x="50" y="38"/>
                        </a:cubicBezTo>
                        <a:cubicBezTo>
                          <a:pt x="53" y="31"/>
                          <a:pt x="53" y="31"/>
                          <a:pt x="53" y="31"/>
                        </a:cubicBezTo>
                        <a:cubicBezTo>
                          <a:pt x="53" y="30"/>
                          <a:pt x="53" y="29"/>
                          <a:pt x="52" y="28"/>
                        </a:cubicBezTo>
                        <a:close/>
                        <a:moveTo>
                          <a:pt x="28" y="35"/>
                        </a:moveTo>
                        <a:cubicBezTo>
                          <a:pt x="26" y="36"/>
                          <a:pt x="24" y="35"/>
                          <a:pt x="22" y="34"/>
                        </a:cubicBezTo>
                        <a:cubicBezTo>
                          <a:pt x="20" y="33"/>
                          <a:pt x="18" y="31"/>
                          <a:pt x="17" y="28"/>
                        </a:cubicBezTo>
                        <a:cubicBezTo>
                          <a:pt x="17" y="24"/>
                          <a:pt x="19" y="20"/>
                          <a:pt x="22" y="18"/>
                        </a:cubicBezTo>
                        <a:cubicBezTo>
                          <a:pt x="23" y="18"/>
                          <a:pt x="24" y="18"/>
                          <a:pt x="25" y="17"/>
                        </a:cubicBezTo>
                        <a:cubicBezTo>
                          <a:pt x="30" y="17"/>
                          <a:pt x="34" y="20"/>
                          <a:pt x="35" y="25"/>
                        </a:cubicBezTo>
                        <a:cubicBezTo>
                          <a:pt x="36" y="30"/>
                          <a:pt x="33" y="34"/>
                          <a:pt x="28" y="3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84" name="Group 583"/>
                <p:cNvGrpSpPr/>
                <p:nvPr/>
              </p:nvGrpSpPr>
              <p:grpSpPr>
                <a:xfrm>
                  <a:off x="3389905" y="4390554"/>
                  <a:ext cx="490028" cy="622596"/>
                  <a:chOff x="4261442" y="5481166"/>
                  <a:chExt cx="490028" cy="622596"/>
                </a:xfrm>
                <a:grpFill/>
              </p:grpSpPr>
              <p:sp>
                <p:nvSpPr>
                  <p:cNvPr id="585" name="Freeform 96"/>
                  <p:cNvSpPr>
                    <a:spLocks noEditPoints="1"/>
                  </p:cNvSpPr>
                  <p:nvPr/>
                </p:nvSpPr>
                <p:spPr bwMode="auto">
                  <a:xfrm>
                    <a:off x="4334039" y="5481166"/>
                    <a:ext cx="417431" cy="622596"/>
                  </a:xfrm>
                  <a:custGeom>
                    <a:avLst/>
                    <a:gdLst/>
                    <a:ahLst/>
                    <a:cxnLst>
                      <a:cxn ang="0">
                        <a:pos x="28" y="295"/>
                      </a:cxn>
                      <a:cxn ang="0">
                        <a:pos x="70" y="215"/>
                      </a:cxn>
                      <a:cxn ang="0">
                        <a:pos x="104" y="226"/>
                      </a:cxn>
                      <a:cxn ang="0">
                        <a:pos x="108" y="227"/>
                      </a:cxn>
                      <a:cxn ang="0">
                        <a:pos x="53" y="318"/>
                      </a:cxn>
                      <a:cxn ang="0">
                        <a:pos x="28" y="295"/>
                      </a:cxn>
                      <a:cxn ang="0">
                        <a:pos x="123" y="3"/>
                      </a:cxn>
                      <a:cxn ang="0">
                        <a:pos x="144" y="37"/>
                      </a:cxn>
                      <a:cxn ang="0">
                        <a:pos x="111" y="66"/>
                      </a:cxn>
                      <a:cxn ang="0">
                        <a:pos x="91" y="26"/>
                      </a:cxn>
                      <a:cxn ang="0">
                        <a:pos x="123" y="3"/>
                      </a:cxn>
                      <a:cxn ang="0">
                        <a:pos x="120" y="80"/>
                      </a:cxn>
                      <a:cxn ang="0">
                        <a:pos x="134" y="88"/>
                      </a:cxn>
                      <a:cxn ang="0">
                        <a:pos x="207" y="123"/>
                      </a:cxn>
                      <a:cxn ang="0">
                        <a:pos x="210" y="150"/>
                      </a:cxn>
                      <a:cxn ang="0">
                        <a:pos x="132" y="130"/>
                      </a:cxn>
                      <a:cxn ang="0">
                        <a:pos x="125" y="170"/>
                      </a:cxn>
                      <a:cxn ang="0">
                        <a:pos x="128" y="177"/>
                      </a:cxn>
                      <a:cxn ang="0">
                        <a:pos x="202" y="261"/>
                      </a:cxn>
                      <a:cxn ang="0">
                        <a:pos x="171" y="276"/>
                      </a:cxn>
                      <a:cxn ang="0">
                        <a:pos x="61" y="197"/>
                      </a:cxn>
                      <a:cxn ang="0">
                        <a:pos x="48" y="173"/>
                      </a:cxn>
                      <a:cxn ang="0">
                        <a:pos x="60" y="105"/>
                      </a:cxn>
                      <a:cxn ang="0">
                        <a:pos x="28" y="151"/>
                      </a:cxn>
                      <a:cxn ang="0">
                        <a:pos x="1" y="146"/>
                      </a:cxn>
                      <a:cxn ang="0">
                        <a:pos x="67" y="68"/>
                      </a:cxn>
                      <a:cxn ang="0">
                        <a:pos x="95" y="72"/>
                      </a:cxn>
                      <a:cxn ang="0">
                        <a:pos x="111" y="100"/>
                      </a:cxn>
                      <a:cxn ang="0">
                        <a:pos x="120" y="80"/>
                      </a:cxn>
                    </a:cxnLst>
                    <a:rect l="0" t="0" r="r" b="b"/>
                    <a:pathLst>
                      <a:path w="224" h="334">
                        <a:moveTo>
                          <a:pt x="28" y="295"/>
                        </a:moveTo>
                        <a:cubicBezTo>
                          <a:pt x="55" y="262"/>
                          <a:pt x="59" y="261"/>
                          <a:pt x="70" y="215"/>
                        </a:cubicBezTo>
                        <a:cubicBezTo>
                          <a:pt x="81" y="218"/>
                          <a:pt x="93" y="222"/>
                          <a:pt x="104" y="226"/>
                        </a:cubicBezTo>
                        <a:cubicBezTo>
                          <a:pt x="105" y="226"/>
                          <a:pt x="107" y="227"/>
                          <a:pt x="108" y="227"/>
                        </a:cubicBezTo>
                        <a:cubicBezTo>
                          <a:pt x="91" y="279"/>
                          <a:pt x="88" y="281"/>
                          <a:pt x="53" y="318"/>
                        </a:cubicBezTo>
                        <a:cubicBezTo>
                          <a:pt x="38" y="334"/>
                          <a:pt x="13" y="312"/>
                          <a:pt x="28" y="295"/>
                        </a:cubicBezTo>
                        <a:moveTo>
                          <a:pt x="123" y="3"/>
                        </a:moveTo>
                        <a:cubicBezTo>
                          <a:pt x="138" y="6"/>
                          <a:pt x="147" y="22"/>
                          <a:pt x="144" y="37"/>
                        </a:cubicBezTo>
                        <a:cubicBezTo>
                          <a:pt x="141" y="53"/>
                          <a:pt x="125" y="69"/>
                          <a:pt x="111" y="66"/>
                        </a:cubicBezTo>
                        <a:cubicBezTo>
                          <a:pt x="96" y="63"/>
                          <a:pt x="88" y="41"/>
                          <a:pt x="91" y="26"/>
                        </a:cubicBezTo>
                        <a:cubicBezTo>
                          <a:pt x="95" y="10"/>
                          <a:pt x="109" y="0"/>
                          <a:pt x="123" y="3"/>
                        </a:cubicBezTo>
                        <a:moveTo>
                          <a:pt x="120" y="80"/>
                        </a:moveTo>
                        <a:cubicBezTo>
                          <a:pt x="123" y="81"/>
                          <a:pt x="130" y="84"/>
                          <a:pt x="134" y="88"/>
                        </a:cubicBezTo>
                        <a:cubicBezTo>
                          <a:pt x="173" y="126"/>
                          <a:pt x="165" y="124"/>
                          <a:pt x="207" y="123"/>
                        </a:cubicBezTo>
                        <a:cubicBezTo>
                          <a:pt x="224" y="122"/>
                          <a:pt x="223" y="149"/>
                          <a:pt x="210" y="150"/>
                        </a:cubicBezTo>
                        <a:cubicBezTo>
                          <a:pt x="166" y="154"/>
                          <a:pt x="163" y="158"/>
                          <a:pt x="132" y="130"/>
                        </a:cubicBezTo>
                        <a:cubicBezTo>
                          <a:pt x="125" y="170"/>
                          <a:pt x="125" y="170"/>
                          <a:pt x="125" y="170"/>
                        </a:cubicBezTo>
                        <a:cubicBezTo>
                          <a:pt x="124" y="173"/>
                          <a:pt x="125" y="176"/>
                          <a:pt x="128" y="177"/>
                        </a:cubicBezTo>
                        <a:cubicBezTo>
                          <a:pt x="173" y="197"/>
                          <a:pt x="182" y="197"/>
                          <a:pt x="202" y="261"/>
                        </a:cubicBezTo>
                        <a:cubicBezTo>
                          <a:pt x="209" y="281"/>
                          <a:pt x="180" y="294"/>
                          <a:pt x="171" y="276"/>
                        </a:cubicBezTo>
                        <a:cubicBezTo>
                          <a:pt x="140" y="213"/>
                          <a:pt x="135" y="223"/>
                          <a:pt x="61" y="197"/>
                        </a:cubicBezTo>
                        <a:cubicBezTo>
                          <a:pt x="51" y="192"/>
                          <a:pt x="48" y="183"/>
                          <a:pt x="48" y="173"/>
                        </a:cubicBezTo>
                        <a:cubicBezTo>
                          <a:pt x="60" y="105"/>
                          <a:pt x="60" y="105"/>
                          <a:pt x="60" y="105"/>
                        </a:cubicBezTo>
                        <a:cubicBezTo>
                          <a:pt x="31" y="115"/>
                          <a:pt x="34" y="114"/>
                          <a:pt x="28" y="151"/>
                        </a:cubicBezTo>
                        <a:cubicBezTo>
                          <a:pt x="25" y="166"/>
                          <a:pt x="0" y="164"/>
                          <a:pt x="1" y="146"/>
                        </a:cubicBezTo>
                        <a:cubicBezTo>
                          <a:pt x="7" y="91"/>
                          <a:pt x="15" y="88"/>
                          <a:pt x="67" y="68"/>
                        </a:cubicBezTo>
                        <a:cubicBezTo>
                          <a:pt x="74" y="66"/>
                          <a:pt x="91" y="70"/>
                          <a:pt x="95" y="72"/>
                        </a:cubicBezTo>
                        <a:cubicBezTo>
                          <a:pt x="111" y="100"/>
                          <a:pt x="111" y="100"/>
                          <a:pt x="111" y="100"/>
                        </a:cubicBezTo>
                        <a:lnTo>
                          <a:pt x="120" y="8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86" name="Freeform 97"/>
                  <p:cNvSpPr>
                    <a:spLocks/>
                  </p:cNvSpPr>
                  <p:nvPr/>
                </p:nvSpPr>
                <p:spPr bwMode="auto">
                  <a:xfrm>
                    <a:off x="4261442" y="5792859"/>
                    <a:ext cx="147561" cy="111262"/>
                  </a:xfrm>
                  <a:custGeom>
                    <a:avLst/>
                    <a:gdLst/>
                    <a:ahLst/>
                    <a:cxnLst>
                      <a:cxn ang="0">
                        <a:pos x="12" y="55"/>
                      </a:cxn>
                      <a:cxn ang="0">
                        <a:pos x="63" y="60"/>
                      </a:cxn>
                      <a:cxn ang="0">
                        <a:pos x="76" y="48"/>
                      </a:cxn>
                      <a:cxn ang="0">
                        <a:pos x="79" y="19"/>
                      </a:cxn>
                      <a:cxn ang="0">
                        <a:pos x="68" y="6"/>
                      </a:cxn>
                      <a:cxn ang="0">
                        <a:pos x="16" y="1"/>
                      </a:cxn>
                      <a:cxn ang="0">
                        <a:pos x="3" y="12"/>
                      </a:cxn>
                      <a:cxn ang="0">
                        <a:pos x="0" y="41"/>
                      </a:cxn>
                      <a:cxn ang="0">
                        <a:pos x="12" y="55"/>
                      </a:cxn>
                    </a:cxnLst>
                    <a:rect l="0" t="0" r="r" b="b"/>
                    <a:pathLst>
                      <a:path w="79" h="60">
                        <a:moveTo>
                          <a:pt x="12" y="55"/>
                        </a:moveTo>
                        <a:cubicBezTo>
                          <a:pt x="63" y="60"/>
                          <a:pt x="63" y="60"/>
                          <a:pt x="63" y="60"/>
                        </a:cubicBezTo>
                        <a:cubicBezTo>
                          <a:pt x="70" y="60"/>
                          <a:pt x="76" y="55"/>
                          <a:pt x="76" y="48"/>
                        </a:cubicBezTo>
                        <a:cubicBezTo>
                          <a:pt x="79" y="19"/>
                          <a:pt x="79" y="19"/>
                          <a:pt x="79" y="19"/>
                        </a:cubicBezTo>
                        <a:cubicBezTo>
                          <a:pt x="79" y="12"/>
                          <a:pt x="74" y="6"/>
                          <a:pt x="68" y="6"/>
                        </a:cubicBezTo>
                        <a:cubicBezTo>
                          <a:pt x="16" y="1"/>
                          <a:pt x="16" y="1"/>
                          <a:pt x="16" y="1"/>
                        </a:cubicBezTo>
                        <a:cubicBezTo>
                          <a:pt x="9" y="0"/>
                          <a:pt x="3" y="6"/>
                          <a:pt x="3" y="12"/>
                        </a:cubicBezTo>
                        <a:cubicBezTo>
                          <a:pt x="0" y="41"/>
                          <a:pt x="0" y="41"/>
                          <a:pt x="0" y="41"/>
                        </a:cubicBezTo>
                        <a:cubicBezTo>
                          <a:pt x="0" y="48"/>
                          <a:pt x="5" y="54"/>
                          <a:pt x="12" y="55"/>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592" name="Group 591"/>
              <p:cNvGrpSpPr/>
              <p:nvPr/>
            </p:nvGrpSpPr>
            <p:grpSpPr>
              <a:xfrm>
                <a:off x="10620226" y="4330912"/>
                <a:ext cx="212070" cy="394950"/>
                <a:chOff x="10245492" y="2394061"/>
                <a:chExt cx="284765" cy="530335"/>
              </a:xfrm>
            </p:grpSpPr>
            <p:grpSp>
              <p:nvGrpSpPr>
                <p:cNvPr id="593" name="Group 592"/>
                <p:cNvGrpSpPr/>
                <p:nvPr/>
              </p:nvGrpSpPr>
              <p:grpSpPr>
                <a:xfrm>
                  <a:off x="10245492" y="2394061"/>
                  <a:ext cx="284765" cy="530335"/>
                  <a:chOff x="10726218" y="3146234"/>
                  <a:chExt cx="284765" cy="530335"/>
                </a:xfrm>
                <a:solidFill>
                  <a:schemeClr val="bg1"/>
                </a:solidFill>
              </p:grpSpPr>
              <p:sp>
                <p:nvSpPr>
                  <p:cNvPr id="596" name="Freeform 57"/>
                  <p:cNvSpPr>
                    <a:spLocks noChangeArrowheads="1"/>
                  </p:cNvSpPr>
                  <p:nvPr/>
                </p:nvSpPr>
                <p:spPr bwMode="auto">
                  <a:xfrm>
                    <a:off x="10726218" y="3264594"/>
                    <a:ext cx="284765" cy="411975"/>
                  </a:xfrm>
                  <a:custGeom>
                    <a:avLst/>
                    <a:gdLst>
                      <a:gd name="T0" fmla="*/ 209 w 566"/>
                      <a:gd name="T1" fmla="*/ 11 h 797"/>
                      <a:gd name="T2" fmla="*/ 263 w 566"/>
                      <a:gd name="T3" fmla="*/ 14 h 797"/>
                      <a:gd name="T4" fmla="*/ 282 w 566"/>
                      <a:gd name="T5" fmla="*/ 31 h 797"/>
                      <a:gd name="T6" fmla="*/ 308 w 566"/>
                      <a:gd name="T7" fmla="*/ 79 h 797"/>
                      <a:gd name="T8" fmla="*/ 330 w 566"/>
                      <a:gd name="T9" fmla="*/ 212 h 797"/>
                      <a:gd name="T10" fmla="*/ 333 w 566"/>
                      <a:gd name="T11" fmla="*/ 217 h 797"/>
                      <a:gd name="T12" fmla="*/ 395 w 566"/>
                      <a:gd name="T13" fmla="*/ 254 h 797"/>
                      <a:gd name="T14" fmla="*/ 457 w 566"/>
                      <a:gd name="T15" fmla="*/ 226 h 797"/>
                      <a:gd name="T16" fmla="*/ 483 w 566"/>
                      <a:gd name="T17" fmla="*/ 226 h 797"/>
                      <a:gd name="T18" fmla="*/ 565 w 566"/>
                      <a:gd name="T19" fmla="*/ 308 h 797"/>
                      <a:gd name="T20" fmla="*/ 565 w 566"/>
                      <a:gd name="T21" fmla="*/ 367 h 797"/>
                      <a:gd name="T22" fmla="*/ 565 w 566"/>
                      <a:gd name="T23" fmla="*/ 378 h 797"/>
                      <a:gd name="T24" fmla="*/ 553 w 566"/>
                      <a:gd name="T25" fmla="*/ 378 h 797"/>
                      <a:gd name="T26" fmla="*/ 505 w 566"/>
                      <a:gd name="T27" fmla="*/ 378 h 797"/>
                      <a:gd name="T28" fmla="*/ 494 w 566"/>
                      <a:gd name="T29" fmla="*/ 378 h 797"/>
                      <a:gd name="T30" fmla="*/ 494 w 566"/>
                      <a:gd name="T31" fmla="*/ 367 h 797"/>
                      <a:gd name="T32" fmla="*/ 494 w 566"/>
                      <a:gd name="T33" fmla="*/ 308 h 797"/>
                      <a:gd name="T34" fmla="*/ 483 w 566"/>
                      <a:gd name="T35" fmla="*/ 296 h 797"/>
                      <a:gd name="T36" fmla="*/ 457 w 566"/>
                      <a:gd name="T37" fmla="*/ 296 h 797"/>
                      <a:gd name="T38" fmla="*/ 446 w 566"/>
                      <a:gd name="T39" fmla="*/ 308 h 797"/>
                      <a:gd name="T40" fmla="*/ 446 w 566"/>
                      <a:gd name="T41" fmla="*/ 779 h 797"/>
                      <a:gd name="T42" fmla="*/ 446 w 566"/>
                      <a:gd name="T43" fmla="*/ 790 h 797"/>
                      <a:gd name="T44" fmla="*/ 435 w 566"/>
                      <a:gd name="T45" fmla="*/ 790 h 797"/>
                      <a:gd name="T46" fmla="*/ 387 w 566"/>
                      <a:gd name="T47" fmla="*/ 790 h 797"/>
                      <a:gd name="T48" fmla="*/ 375 w 566"/>
                      <a:gd name="T49" fmla="*/ 790 h 797"/>
                      <a:gd name="T50" fmla="*/ 375 w 566"/>
                      <a:gd name="T51" fmla="*/ 779 h 797"/>
                      <a:gd name="T52" fmla="*/ 375 w 566"/>
                      <a:gd name="T53" fmla="*/ 333 h 797"/>
                      <a:gd name="T54" fmla="*/ 302 w 566"/>
                      <a:gd name="T55" fmla="*/ 322 h 797"/>
                      <a:gd name="T56" fmla="*/ 299 w 566"/>
                      <a:gd name="T57" fmla="*/ 322 h 797"/>
                      <a:gd name="T58" fmla="*/ 265 w 566"/>
                      <a:gd name="T59" fmla="*/ 299 h 797"/>
                      <a:gd name="T60" fmla="*/ 260 w 566"/>
                      <a:gd name="T61" fmla="*/ 299 h 797"/>
                      <a:gd name="T62" fmla="*/ 254 w 566"/>
                      <a:gd name="T63" fmla="*/ 305 h 797"/>
                      <a:gd name="T64" fmla="*/ 223 w 566"/>
                      <a:gd name="T65" fmla="*/ 381 h 797"/>
                      <a:gd name="T66" fmla="*/ 217 w 566"/>
                      <a:gd name="T67" fmla="*/ 398 h 797"/>
                      <a:gd name="T68" fmla="*/ 127 w 566"/>
                      <a:gd name="T69" fmla="*/ 641 h 797"/>
                      <a:gd name="T70" fmla="*/ 99 w 566"/>
                      <a:gd name="T71" fmla="*/ 722 h 797"/>
                      <a:gd name="T72" fmla="*/ 79 w 566"/>
                      <a:gd name="T73" fmla="*/ 790 h 797"/>
                      <a:gd name="T74" fmla="*/ 71 w 566"/>
                      <a:gd name="T75" fmla="*/ 796 h 797"/>
                      <a:gd name="T76" fmla="*/ 9 w 566"/>
                      <a:gd name="T77" fmla="*/ 796 h 797"/>
                      <a:gd name="T78" fmla="*/ 0 w 566"/>
                      <a:gd name="T79" fmla="*/ 787 h 797"/>
                      <a:gd name="T80" fmla="*/ 0 w 566"/>
                      <a:gd name="T81" fmla="*/ 423 h 797"/>
                      <a:gd name="T82" fmla="*/ 6 w 566"/>
                      <a:gd name="T83" fmla="*/ 375 h 797"/>
                      <a:gd name="T84" fmla="*/ 209 w 566"/>
                      <a:gd name="T85" fmla="*/ 11 h 7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66" h="797">
                        <a:moveTo>
                          <a:pt x="209" y="11"/>
                        </a:moveTo>
                        <a:cubicBezTo>
                          <a:pt x="226" y="0"/>
                          <a:pt x="248" y="0"/>
                          <a:pt x="263" y="14"/>
                        </a:cubicBezTo>
                        <a:lnTo>
                          <a:pt x="282" y="31"/>
                        </a:lnTo>
                        <a:cubicBezTo>
                          <a:pt x="296" y="42"/>
                          <a:pt x="305" y="62"/>
                          <a:pt x="308" y="79"/>
                        </a:cubicBezTo>
                        <a:lnTo>
                          <a:pt x="330" y="212"/>
                        </a:lnTo>
                        <a:cubicBezTo>
                          <a:pt x="330" y="214"/>
                          <a:pt x="333" y="217"/>
                          <a:pt x="333" y="217"/>
                        </a:cubicBezTo>
                        <a:lnTo>
                          <a:pt x="395" y="254"/>
                        </a:lnTo>
                        <a:cubicBezTo>
                          <a:pt x="409" y="237"/>
                          <a:pt x="432" y="226"/>
                          <a:pt x="457" y="226"/>
                        </a:cubicBezTo>
                        <a:lnTo>
                          <a:pt x="483" y="226"/>
                        </a:lnTo>
                        <a:cubicBezTo>
                          <a:pt x="528" y="226"/>
                          <a:pt x="565" y="262"/>
                          <a:pt x="565" y="308"/>
                        </a:cubicBezTo>
                        <a:lnTo>
                          <a:pt x="565" y="367"/>
                        </a:lnTo>
                        <a:lnTo>
                          <a:pt x="565" y="378"/>
                        </a:lnTo>
                        <a:lnTo>
                          <a:pt x="553" y="378"/>
                        </a:lnTo>
                        <a:lnTo>
                          <a:pt x="505" y="378"/>
                        </a:lnTo>
                        <a:lnTo>
                          <a:pt x="494" y="378"/>
                        </a:lnTo>
                        <a:lnTo>
                          <a:pt x="494" y="367"/>
                        </a:lnTo>
                        <a:lnTo>
                          <a:pt x="494" y="308"/>
                        </a:lnTo>
                        <a:cubicBezTo>
                          <a:pt x="494" y="302"/>
                          <a:pt x="488" y="296"/>
                          <a:pt x="483" y="296"/>
                        </a:cubicBezTo>
                        <a:lnTo>
                          <a:pt x="457" y="296"/>
                        </a:lnTo>
                        <a:cubicBezTo>
                          <a:pt x="452" y="296"/>
                          <a:pt x="446" y="302"/>
                          <a:pt x="446" y="308"/>
                        </a:cubicBezTo>
                        <a:lnTo>
                          <a:pt x="446" y="779"/>
                        </a:lnTo>
                        <a:lnTo>
                          <a:pt x="446" y="790"/>
                        </a:lnTo>
                        <a:lnTo>
                          <a:pt x="435" y="790"/>
                        </a:lnTo>
                        <a:lnTo>
                          <a:pt x="387" y="790"/>
                        </a:lnTo>
                        <a:lnTo>
                          <a:pt x="375" y="790"/>
                        </a:lnTo>
                        <a:lnTo>
                          <a:pt x="375" y="779"/>
                        </a:lnTo>
                        <a:lnTo>
                          <a:pt x="375" y="333"/>
                        </a:lnTo>
                        <a:lnTo>
                          <a:pt x="302" y="322"/>
                        </a:lnTo>
                        <a:lnTo>
                          <a:pt x="299" y="322"/>
                        </a:lnTo>
                        <a:lnTo>
                          <a:pt x="265" y="299"/>
                        </a:lnTo>
                        <a:cubicBezTo>
                          <a:pt x="263" y="299"/>
                          <a:pt x="260" y="296"/>
                          <a:pt x="260" y="299"/>
                        </a:cubicBezTo>
                        <a:cubicBezTo>
                          <a:pt x="257" y="299"/>
                          <a:pt x="257" y="302"/>
                          <a:pt x="254" y="305"/>
                        </a:cubicBezTo>
                        <a:cubicBezTo>
                          <a:pt x="243" y="330"/>
                          <a:pt x="234" y="356"/>
                          <a:pt x="223" y="381"/>
                        </a:cubicBezTo>
                        <a:cubicBezTo>
                          <a:pt x="220" y="387"/>
                          <a:pt x="217" y="392"/>
                          <a:pt x="217" y="398"/>
                        </a:cubicBezTo>
                        <a:cubicBezTo>
                          <a:pt x="181" y="491"/>
                          <a:pt x="150" y="576"/>
                          <a:pt x="127" y="641"/>
                        </a:cubicBezTo>
                        <a:cubicBezTo>
                          <a:pt x="116" y="672"/>
                          <a:pt x="107" y="700"/>
                          <a:pt x="99" y="722"/>
                        </a:cubicBezTo>
                        <a:cubicBezTo>
                          <a:pt x="88" y="756"/>
                          <a:pt x="82" y="779"/>
                          <a:pt x="79" y="790"/>
                        </a:cubicBezTo>
                        <a:cubicBezTo>
                          <a:pt x="79" y="793"/>
                          <a:pt x="76" y="796"/>
                          <a:pt x="71" y="796"/>
                        </a:cubicBezTo>
                        <a:lnTo>
                          <a:pt x="9" y="796"/>
                        </a:lnTo>
                        <a:cubicBezTo>
                          <a:pt x="3" y="796"/>
                          <a:pt x="0" y="793"/>
                          <a:pt x="0" y="787"/>
                        </a:cubicBezTo>
                        <a:lnTo>
                          <a:pt x="0" y="423"/>
                        </a:lnTo>
                        <a:cubicBezTo>
                          <a:pt x="0" y="406"/>
                          <a:pt x="3" y="392"/>
                          <a:pt x="6" y="375"/>
                        </a:cubicBezTo>
                        <a:cubicBezTo>
                          <a:pt x="28" y="302"/>
                          <a:pt x="96" y="96"/>
                          <a:pt x="209" y="1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800" dirty="0">
                      <a:solidFill>
                        <a:srgbClr val="000000"/>
                      </a:solidFill>
                    </a:endParaRPr>
                  </a:p>
                </p:txBody>
              </p:sp>
              <p:sp>
                <p:nvSpPr>
                  <p:cNvPr id="597" name="Freeform 58"/>
                  <p:cNvSpPr>
                    <a:spLocks noChangeArrowheads="1"/>
                  </p:cNvSpPr>
                  <p:nvPr/>
                </p:nvSpPr>
                <p:spPr bwMode="auto">
                  <a:xfrm>
                    <a:off x="10846352" y="3146234"/>
                    <a:ext cx="122361" cy="125186"/>
                  </a:xfrm>
                  <a:custGeom>
                    <a:avLst/>
                    <a:gdLst>
                      <a:gd name="T0" fmla="*/ 243 w 244"/>
                      <a:gd name="T1" fmla="*/ 121 h 243"/>
                      <a:gd name="T2" fmla="*/ 227 w 244"/>
                      <a:gd name="T3" fmla="*/ 182 h 243"/>
                      <a:gd name="T4" fmla="*/ 182 w 244"/>
                      <a:gd name="T5" fmla="*/ 226 h 243"/>
                      <a:gd name="T6" fmla="*/ 121 w 244"/>
                      <a:gd name="T7" fmla="*/ 242 h 243"/>
                      <a:gd name="T8" fmla="*/ 61 w 244"/>
                      <a:gd name="T9" fmla="*/ 226 h 243"/>
                      <a:gd name="T10" fmla="*/ 16 w 244"/>
                      <a:gd name="T11" fmla="*/ 182 h 243"/>
                      <a:gd name="T12" fmla="*/ 0 w 244"/>
                      <a:gd name="T13" fmla="*/ 121 h 243"/>
                      <a:gd name="T14" fmla="*/ 16 w 244"/>
                      <a:gd name="T15" fmla="*/ 60 h 243"/>
                      <a:gd name="T16" fmla="*/ 61 w 244"/>
                      <a:gd name="T17" fmla="*/ 16 h 243"/>
                      <a:gd name="T18" fmla="*/ 121 w 244"/>
                      <a:gd name="T19" fmla="*/ 0 h 243"/>
                      <a:gd name="T20" fmla="*/ 182 w 244"/>
                      <a:gd name="T21" fmla="*/ 16 h 243"/>
                      <a:gd name="T22" fmla="*/ 227 w 244"/>
                      <a:gd name="T23" fmla="*/ 60 h 243"/>
                      <a:gd name="T24" fmla="*/ 243 w 244"/>
                      <a:gd name="T25" fmla="*/ 121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243">
                        <a:moveTo>
                          <a:pt x="243" y="121"/>
                        </a:moveTo>
                        <a:cubicBezTo>
                          <a:pt x="243" y="143"/>
                          <a:pt x="239" y="162"/>
                          <a:pt x="227" y="182"/>
                        </a:cubicBezTo>
                        <a:cubicBezTo>
                          <a:pt x="216" y="201"/>
                          <a:pt x="202" y="215"/>
                          <a:pt x="182" y="226"/>
                        </a:cubicBezTo>
                        <a:cubicBezTo>
                          <a:pt x="163" y="237"/>
                          <a:pt x="144" y="242"/>
                          <a:pt x="121" y="242"/>
                        </a:cubicBezTo>
                        <a:cubicBezTo>
                          <a:pt x="99" y="242"/>
                          <a:pt x="81" y="237"/>
                          <a:pt x="61" y="226"/>
                        </a:cubicBezTo>
                        <a:cubicBezTo>
                          <a:pt x="42" y="215"/>
                          <a:pt x="28" y="201"/>
                          <a:pt x="16" y="182"/>
                        </a:cubicBezTo>
                        <a:cubicBezTo>
                          <a:pt x="5" y="162"/>
                          <a:pt x="0" y="143"/>
                          <a:pt x="0" y="121"/>
                        </a:cubicBezTo>
                        <a:cubicBezTo>
                          <a:pt x="0" y="99"/>
                          <a:pt x="5" y="79"/>
                          <a:pt x="16" y="60"/>
                        </a:cubicBezTo>
                        <a:cubicBezTo>
                          <a:pt x="28" y="40"/>
                          <a:pt x="42" y="27"/>
                          <a:pt x="61" y="16"/>
                        </a:cubicBezTo>
                        <a:cubicBezTo>
                          <a:pt x="81" y="5"/>
                          <a:pt x="99" y="0"/>
                          <a:pt x="121" y="0"/>
                        </a:cubicBezTo>
                        <a:cubicBezTo>
                          <a:pt x="144" y="0"/>
                          <a:pt x="163" y="5"/>
                          <a:pt x="182" y="16"/>
                        </a:cubicBezTo>
                        <a:cubicBezTo>
                          <a:pt x="202" y="27"/>
                          <a:pt x="216" y="40"/>
                          <a:pt x="227" y="60"/>
                        </a:cubicBezTo>
                        <a:cubicBezTo>
                          <a:pt x="239" y="79"/>
                          <a:pt x="243" y="99"/>
                          <a:pt x="243" y="121"/>
                        </a:cubicBezTo>
                      </a:path>
                    </a:pathLst>
                  </a:custGeom>
                  <a:grpFill/>
                  <a:ln>
                    <a:noFill/>
                  </a:ln>
                  <a:effectLst/>
                  <a:extLst>
                    <a:ext uri="{91240B29-F687-4f45-9708-019B960494DF}">
                      <a14:hiddenLine xmlns="" xmlns:a14="http://schemas.microsoft.com/office/drawing/2010/main" w="9525" cap="flat">
                        <a:solidFill>
                          <a:srgbClr val="808080"/>
                        </a:solidFill>
                        <a:round/>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txBody>
                  <a:bodyPr wrap="none" anchor="ctr"/>
                  <a:lstStyle/>
                  <a:p>
                    <a:endParaRPr lang="en-US" sz="800" dirty="0">
                      <a:solidFill>
                        <a:srgbClr val="000000"/>
                      </a:solidFill>
                    </a:endParaRPr>
                  </a:p>
                </p:txBody>
              </p:sp>
            </p:grpSp>
            <p:sp>
              <p:nvSpPr>
                <p:cNvPr id="594" name="Oval 593"/>
                <p:cNvSpPr/>
                <p:nvPr/>
              </p:nvSpPr>
              <p:spPr>
                <a:xfrm>
                  <a:off x="10379606" y="2755214"/>
                  <a:ext cx="148708" cy="14870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sp>
              <p:nvSpPr>
                <p:cNvPr id="595" name="Freeform 44"/>
                <p:cNvSpPr>
                  <a:spLocks/>
                </p:cNvSpPr>
                <p:nvPr/>
              </p:nvSpPr>
              <p:spPr bwMode="auto">
                <a:xfrm>
                  <a:off x="10426211" y="2778921"/>
                  <a:ext cx="55499" cy="101295"/>
                </a:xfrm>
                <a:custGeom>
                  <a:avLst/>
                  <a:gdLst/>
                  <a:ahLst/>
                  <a:cxnLst>
                    <a:cxn ang="0">
                      <a:pos x="46" y="221"/>
                    </a:cxn>
                    <a:cxn ang="0">
                      <a:pos x="46" y="195"/>
                    </a:cxn>
                    <a:cxn ang="0">
                      <a:pos x="0" y="183"/>
                    </a:cxn>
                    <a:cxn ang="0">
                      <a:pos x="9" y="152"/>
                    </a:cxn>
                    <a:cxn ang="0">
                      <a:pos x="53" y="163"/>
                    </a:cxn>
                    <a:cxn ang="0">
                      <a:pos x="79" y="147"/>
                    </a:cxn>
                    <a:cxn ang="0">
                      <a:pos x="51" y="123"/>
                    </a:cxn>
                    <a:cxn ang="0">
                      <a:pos x="2" y="74"/>
                    </a:cxn>
                    <a:cxn ang="0">
                      <a:pos x="48" y="25"/>
                    </a:cxn>
                    <a:cxn ang="0">
                      <a:pos x="48" y="0"/>
                    </a:cxn>
                    <a:cxn ang="0">
                      <a:pos x="74" y="0"/>
                    </a:cxn>
                    <a:cxn ang="0">
                      <a:pos x="74" y="23"/>
                    </a:cxn>
                    <a:cxn ang="0">
                      <a:pos x="114" y="32"/>
                    </a:cxn>
                    <a:cxn ang="0">
                      <a:pos x="106" y="63"/>
                    </a:cxn>
                    <a:cxn ang="0">
                      <a:pos x="67" y="54"/>
                    </a:cxn>
                    <a:cxn ang="0">
                      <a:pos x="43" y="69"/>
                    </a:cxn>
                    <a:cxn ang="0">
                      <a:pos x="76" y="92"/>
                    </a:cxn>
                    <a:cxn ang="0">
                      <a:pos x="121" y="143"/>
                    </a:cxn>
                    <a:cxn ang="0">
                      <a:pos x="73" y="193"/>
                    </a:cxn>
                    <a:cxn ang="0">
                      <a:pos x="73" y="221"/>
                    </a:cxn>
                    <a:cxn ang="0">
                      <a:pos x="46" y="221"/>
                    </a:cxn>
                  </a:cxnLst>
                  <a:rect l="0" t="0" r="r" b="b"/>
                  <a:pathLst>
                    <a:path w="121" h="221">
                      <a:moveTo>
                        <a:pt x="46" y="221"/>
                      </a:moveTo>
                      <a:cubicBezTo>
                        <a:pt x="46" y="195"/>
                        <a:pt x="46" y="195"/>
                        <a:pt x="46" y="195"/>
                      </a:cubicBezTo>
                      <a:cubicBezTo>
                        <a:pt x="28" y="194"/>
                        <a:pt x="11" y="189"/>
                        <a:pt x="0" y="183"/>
                      </a:cubicBezTo>
                      <a:cubicBezTo>
                        <a:pt x="9" y="152"/>
                        <a:pt x="9" y="152"/>
                        <a:pt x="9" y="152"/>
                      </a:cubicBezTo>
                      <a:cubicBezTo>
                        <a:pt x="20" y="158"/>
                        <a:pt x="36" y="163"/>
                        <a:pt x="53" y="163"/>
                      </a:cubicBezTo>
                      <a:cubicBezTo>
                        <a:pt x="69" y="163"/>
                        <a:pt x="79" y="158"/>
                        <a:pt x="79" y="147"/>
                      </a:cubicBezTo>
                      <a:cubicBezTo>
                        <a:pt x="79" y="136"/>
                        <a:pt x="71" y="130"/>
                        <a:pt x="51" y="123"/>
                      </a:cubicBezTo>
                      <a:cubicBezTo>
                        <a:pt x="22" y="113"/>
                        <a:pt x="2" y="100"/>
                        <a:pt x="2" y="74"/>
                      </a:cubicBezTo>
                      <a:cubicBezTo>
                        <a:pt x="2" y="50"/>
                        <a:pt x="19" y="31"/>
                        <a:pt x="48" y="25"/>
                      </a:cubicBezTo>
                      <a:cubicBezTo>
                        <a:pt x="48" y="0"/>
                        <a:pt x="48" y="0"/>
                        <a:pt x="48" y="0"/>
                      </a:cubicBezTo>
                      <a:cubicBezTo>
                        <a:pt x="74" y="0"/>
                        <a:pt x="74" y="0"/>
                        <a:pt x="74" y="0"/>
                      </a:cubicBezTo>
                      <a:cubicBezTo>
                        <a:pt x="74" y="23"/>
                        <a:pt x="74" y="23"/>
                        <a:pt x="74" y="23"/>
                      </a:cubicBezTo>
                      <a:cubicBezTo>
                        <a:pt x="92" y="24"/>
                        <a:pt x="105" y="28"/>
                        <a:pt x="114" y="32"/>
                      </a:cubicBezTo>
                      <a:cubicBezTo>
                        <a:pt x="106" y="63"/>
                        <a:pt x="106" y="63"/>
                        <a:pt x="106" y="63"/>
                      </a:cubicBezTo>
                      <a:cubicBezTo>
                        <a:pt x="99" y="60"/>
                        <a:pt x="86" y="54"/>
                        <a:pt x="67" y="54"/>
                      </a:cubicBezTo>
                      <a:cubicBezTo>
                        <a:pt x="49" y="54"/>
                        <a:pt x="43" y="61"/>
                        <a:pt x="43" y="69"/>
                      </a:cubicBezTo>
                      <a:cubicBezTo>
                        <a:pt x="43" y="78"/>
                        <a:pt x="53" y="84"/>
                        <a:pt x="76" y="92"/>
                      </a:cubicBezTo>
                      <a:cubicBezTo>
                        <a:pt x="108" y="104"/>
                        <a:pt x="121" y="118"/>
                        <a:pt x="121" y="143"/>
                      </a:cubicBezTo>
                      <a:cubicBezTo>
                        <a:pt x="121" y="167"/>
                        <a:pt x="104" y="188"/>
                        <a:pt x="73" y="193"/>
                      </a:cubicBezTo>
                      <a:cubicBezTo>
                        <a:pt x="73" y="221"/>
                        <a:pt x="73" y="221"/>
                        <a:pt x="73" y="221"/>
                      </a:cubicBezTo>
                      <a:lnTo>
                        <a:pt x="46" y="221"/>
                      </a:ln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598" name="Group 32"/>
              <p:cNvGrpSpPr>
                <a:grpSpLocks noChangeAspect="1"/>
              </p:cNvGrpSpPr>
              <p:nvPr/>
            </p:nvGrpSpPr>
            <p:grpSpPr bwMode="auto">
              <a:xfrm>
                <a:off x="7240391" y="5401847"/>
                <a:ext cx="309538" cy="273706"/>
                <a:chOff x="2212" y="1568"/>
                <a:chExt cx="1339" cy="1184"/>
              </a:xfrm>
              <a:solidFill>
                <a:schemeClr val="bg1"/>
              </a:solidFill>
            </p:grpSpPr>
            <p:sp>
              <p:nvSpPr>
                <p:cNvPr id="599" name="Freeform 33"/>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0" name="Freeform 34"/>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1" name="Freeform 35"/>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2" name="Freeform 36"/>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3" name="Freeform 37"/>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4" name="Group 603"/>
              <p:cNvGrpSpPr/>
              <p:nvPr/>
            </p:nvGrpSpPr>
            <p:grpSpPr>
              <a:xfrm>
                <a:off x="9198945" y="4431125"/>
                <a:ext cx="297207" cy="294737"/>
                <a:chOff x="10967027" y="3917555"/>
                <a:chExt cx="634557" cy="629283"/>
              </a:xfrm>
              <a:solidFill>
                <a:schemeClr val="bg1"/>
              </a:solidFill>
            </p:grpSpPr>
            <p:grpSp>
              <p:nvGrpSpPr>
                <p:cNvPr id="605" name="Group 20"/>
                <p:cNvGrpSpPr>
                  <a:grpSpLocks noChangeAspect="1"/>
                </p:cNvGrpSpPr>
                <p:nvPr/>
              </p:nvGrpSpPr>
              <p:grpSpPr bwMode="auto">
                <a:xfrm>
                  <a:off x="10967027" y="3917555"/>
                  <a:ext cx="634557" cy="629283"/>
                  <a:chOff x="2703" y="1982"/>
                  <a:chExt cx="361" cy="358"/>
                </a:xfrm>
                <a:grpFill/>
              </p:grpSpPr>
              <p:sp>
                <p:nvSpPr>
                  <p:cNvPr id="607" name="Freeform 21"/>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08" name="Freeform 22"/>
                  <p:cNvSpPr>
                    <a:spLocks noEditPoints="1"/>
                  </p:cNvSpPr>
                  <p:nvPr/>
                </p:nvSpPr>
                <p:spPr bwMode="auto">
                  <a:xfrm>
                    <a:off x="2703" y="1982"/>
                    <a:ext cx="361" cy="358"/>
                  </a:xfrm>
                  <a:custGeom>
                    <a:avLst/>
                    <a:gdLst/>
                    <a:ahLst/>
                    <a:cxnLst>
                      <a:cxn ang="0">
                        <a:pos x="147" y="124"/>
                      </a:cxn>
                      <a:cxn ang="0">
                        <a:pos x="120" y="97"/>
                      </a:cxn>
                      <a:cxn ang="0">
                        <a:pos x="105" y="94"/>
                      </a:cxn>
                      <a:cxn ang="0">
                        <a:pos x="99" y="88"/>
                      </a:cxn>
                      <a:cxn ang="0">
                        <a:pos x="98" y="87"/>
                      </a:cxn>
                      <a:cxn ang="0">
                        <a:pos x="109" y="53"/>
                      </a:cxn>
                      <a:cxn ang="0">
                        <a:pos x="55" y="1"/>
                      </a:cxn>
                      <a:cxn ang="0">
                        <a:pos x="0" y="58"/>
                      </a:cxn>
                      <a:cxn ang="0">
                        <a:pos x="55" y="110"/>
                      </a:cxn>
                      <a:cxn ang="0">
                        <a:pos x="88" y="98"/>
                      </a:cxn>
                      <a:cxn ang="0">
                        <a:pos x="89" y="99"/>
                      </a:cxn>
                      <a:cxn ang="0">
                        <a:pos x="94" y="105"/>
                      </a:cxn>
                      <a:cxn ang="0">
                        <a:pos x="98" y="120"/>
                      </a:cxn>
                      <a:cxn ang="0">
                        <a:pos x="125" y="146"/>
                      </a:cxn>
                      <a:cxn ang="0">
                        <a:pos x="147" y="145"/>
                      </a:cxn>
                      <a:cxn ang="0">
                        <a:pos x="147" y="124"/>
                      </a:cxn>
                      <a:cxn ang="0">
                        <a:pos x="55" y="101"/>
                      </a:cxn>
                      <a:cxn ang="0">
                        <a:pos x="9" y="58"/>
                      </a:cxn>
                      <a:cxn ang="0">
                        <a:pos x="55" y="10"/>
                      </a:cxn>
                      <a:cxn ang="0">
                        <a:pos x="100" y="54"/>
                      </a:cxn>
                      <a:cxn ang="0">
                        <a:pos x="55" y="101"/>
                      </a:cxn>
                    </a:cxnLst>
                    <a:rect l="0" t="0" r="r" b="b"/>
                    <a:pathLst>
                      <a:path w="153" h="152">
                        <a:moveTo>
                          <a:pt x="147" y="124"/>
                        </a:moveTo>
                        <a:cubicBezTo>
                          <a:pt x="120" y="97"/>
                          <a:pt x="120" y="97"/>
                          <a:pt x="120" y="97"/>
                        </a:cubicBezTo>
                        <a:cubicBezTo>
                          <a:pt x="116" y="93"/>
                          <a:pt x="110" y="92"/>
                          <a:pt x="105" y="94"/>
                        </a:cubicBezTo>
                        <a:cubicBezTo>
                          <a:pt x="99" y="88"/>
                          <a:pt x="99" y="88"/>
                          <a:pt x="99" y="88"/>
                        </a:cubicBezTo>
                        <a:cubicBezTo>
                          <a:pt x="99" y="88"/>
                          <a:pt x="98" y="87"/>
                          <a:pt x="98" y="87"/>
                        </a:cubicBezTo>
                        <a:cubicBezTo>
                          <a:pt x="105" y="78"/>
                          <a:pt x="109" y="66"/>
                          <a:pt x="109" y="53"/>
                        </a:cubicBezTo>
                        <a:cubicBezTo>
                          <a:pt x="109" y="23"/>
                          <a:pt x="85" y="0"/>
                          <a:pt x="55" y="1"/>
                        </a:cubicBezTo>
                        <a:cubicBezTo>
                          <a:pt x="25" y="2"/>
                          <a:pt x="0" y="28"/>
                          <a:pt x="0" y="58"/>
                        </a:cubicBezTo>
                        <a:cubicBezTo>
                          <a:pt x="0" y="88"/>
                          <a:pt x="25" y="111"/>
                          <a:pt x="55" y="110"/>
                        </a:cubicBezTo>
                        <a:cubicBezTo>
                          <a:pt x="67" y="110"/>
                          <a:pt x="78" y="105"/>
                          <a:pt x="88" y="98"/>
                        </a:cubicBezTo>
                        <a:cubicBezTo>
                          <a:pt x="88" y="98"/>
                          <a:pt x="88" y="99"/>
                          <a:pt x="89" y="99"/>
                        </a:cubicBezTo>
                        <a:cubicBezTo>
                          <a:pt x="94" y="105"/>
                          <a:pt x="94" y="105"/>
                          <a:pt x="94" y="105"/>
                        </a:cubicBezTo>
                        <a:cubicBezTo>
                          <a:pt x="93" y="110"/>
                          <a:pt x="94" y="116"/>
                          <a:pt x="98" y="120"/>
                        </a:cubicBezTo>
                        <a:cubicBezTo>
                          <a:pt x="125" y="146"/>
                          <a:pt x="125" y="146"/>
                          <a:pt x="125" y="146"/>
                        </a:cubicBezTo>
                        <a:cubicBezTo>
                          <a:pt x="131" y="152"/>
                          <a:pt x="141" y="152"/>
                          <a:pt x="147" y="145"/>
                        </a:cubicBezTo>
                        <a:cubicBezTo>
                          <a:pt x="153" y="139"/>
                          <a:pt x="153" y="129"/>
                          <a:pt x="147" y="124"/>
                        </a:cubicBezTo>
                        <a:close/>
                        <a:moveTo>
                          <a:pt x="55" y="101"/>
                        </a:moveTo>
                        <a:cubicBezTo>
                          <a:pt x="30" y="102"/>
                          <a:pt x="9" y="83"/>
                          <a:pt x="9" y="58"/>
                        </a:cubicBezTo>
                        <a:cubicBezTo>
                          <a:pt x="9" y="33"/>
                          <a:pt x="30" y="11"/>
                          <a:pt x="55" y="10"/>
                        </a:cubicBezTo>
                        <a:cubicBezTo>
                          <a:pt x="80" y="9"/>
                          <a:pt x="100" y="29"/>
                          <a:pt x="100" y="54"/>
                        </a:cubicBezTo>
                        <a:cubicBezTo>
                          <a:pt x="100" y="79"/>
                          <a:pt x="80" y="100"/>
                          <a:pt x="55" y="101"/>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606" name="Freeform 6"/>
                <p:cNvSpPr>
                  <a:spLocks noEditPoints="1"/>
                </p:cNvSpPr>
                <p:nvPr/>
              </p:nvSpPr>
              <p:spPr bwMode="auto">
                <a:xfrm>
                  <a:off x="11059520" y="4076304"/>
                  <a:ext cx="283328" cy="150530"/>
                </a:xfrm>
                <a:custGeom>
                  <a:avLst/>
                  <a:gdLst/>
                  <a:ahLst/>
                  <a:cxnLst>
                    <a:cxn ang="0">
                      <a:pos x="325" y="0"/>
                    </a:cxn>
                    <a:cxn ang="0">
                      <a:pos x="0" y="173"/>
                    </a:cxn>
                    <a:cxn ang="0">
                      <a:pos x="325" y="345"/>
                    </a:cxn>
                    <a:cxn ang="0">
                      <a:pos x="649" y="173"/>
                    </a:cxn>
                    <a:cxn ang="0">
                      <a:pos x="325" y="0"/>
                    </a:cxn>
                    <a:cxn ang="0">
                      <a:pos x="339" y="140"/>
                    </a:cxn>
                    <a:cxn ang="0">
                      <a:pos x="379" y="100"/>
                    </a:cxn>
                    <a:cxn ang="0">
                      <a:pos x="419" y="140"/>
                    </a:cxn>
                    <a:cxn ang="0">
                      <a:pos x="379" y="180"/>
                    </a:cxn>
                    <a:cxn ang="0">
                      <a:pos x="339" y="140"/>
                    </a:cxn>
                    <a:cxn ang="0">
                      <a:pos x="46" y="173"/>
                    </a:cxn>
                    <a:cxn ang="0">
                      <a:pos x="256" y="47"/>
                    </a:cxn>
                    <a:cxn ang="0">
                      <a:pos x="181" y="174"/>
                    </a:cxn>
                    <a:cxn ang="0">
                      <a:pos x="252" y="298"/>
                    </a:cxn>
                    <a:cxn ang="0">
                      <a:pos x="138" y="260"/>
                    </a:cxn>
                    <a:cxn ang="0">
                      <a:pos x="46" y="173"/>
                    </a:cxn>
                    <a:cxn ang="0">
                      <a:pos x="399" y="297"/>
                    </a:cxn>
                    <a:cxn ang="0">
                      <a:pos x="469" y="174"/>
                    </a:cxn>
                    <a:cxn ang="0">
                      <a:pos x="394" y="47"/>
                    </a:cxn>
                    <a:cxn ang="0">
                      <a:pos x="604" y="173"/>
                    </a:cxn>
                    <a:cxn ang="0">
                      <a:pos x="399" y="297"/>
                    </a:cxn>
                  </a:cxnLst>
                  <a:rect l="0" t="0" r="r" b="b"/>
                  <a:pathLst>
                    <a:path w="649" h="345">
                      <a:moveTo>
                        <a:pt x="325" y="0"/>
                      </a:moveTo>
                      <a:cubicBezTo>
                        <a:pt x="169" y="0"/>
                        <a:pt x="39" y="73"/>
                        <a:pt x="0" y="173"/>
                      </a:cubicBezTo>
                      <a:cubicBezTo>
                        <a:pt x="39" y="272"/>
                        <a:pt x="169" y="345"/>
                        <a:pt x="325" y="345"/>
                      </a:cubicBezTo>
                      <a:cubicBezTo>
                        <a:pt x="480" y="345"/>
                        <a:pt x="611" y="272"/>
                        <a:pt x="649" y="173"/>
                      </a:cubicBezTo>
                      <a:cubicBezTo>
                        <a:pt x="611" y="73"/>
                        <a:pt x="480" y="0"/>
                        <a:pt x="325" y="0"/>
                      </a:cubicBezTo>
                      <a:moveTo>
                        <a:pt x="339" y="140"/>
                      </a:moveTo>
                      <a:cubicBezTo>
                        <a:pt x="339" y="118"/>
                        <a:pt x="356" y="100"/>
                        <a:pt x="379" y="100"/>
                      </a:cubicBezTo>
                      <a:cubicBezTo>
                        <a:pt x="401" y="100"/>
                        <a:pt x="419" y="118"/>
                        <a:pt x="419" y="140"/>
                      </a:cubicBezTo>
                      <a:cubicBezTo>
                        <a:pt x="419" y="162"/>
                        <a:pt x="401" y="180"/>
                        <a:pt x="379" y="180"/>
                      </a:cubicBezTo>
                      <a:cubicBezTo>
                        <a:pt x="356" y="180"/>
                        <a:pt x="339" y="162"/>
                        <a:pt x="339" y="140"/>
                      </a:cubicBezTo>
                      <a:moveTo>
                        <a:pt x="46" y="173"/>
                      </a:moveTo>
                      <a:cubicBezTo>
                        <a:pt x="79" y="110"/>
                        <a:pt x="160" y="63"/>
                        <a:pt x="256" y="47"/>
                      </a:cubicBezTo>
                      <a:cubicBezTo>
                        <a:pt x="211" y="72"/>
                        <a:pt x="181" y="119"/>
                        <a:pt x="181" y="174"/>
                      </a:cubicBezTo>
                      <a:cubicBezTo>
                        <a:pt x="181" y="226"/>
                        <a:pt x="209" y="273"/>
                        <a:pt x="252" y="298"/>
                      </a:cubicBezTo>
                      <a:cubicBezTo>
                        <a:pt x="211" y="291"/>
                        <a:pt x="172" y="278"/>
                        <a:pt x="138" y="260"/>
                      </a:cubicBezTo>
                      <a:cubicBezTo>
                        <a:pt x="96" y="237"/>
                        <a:pt x="63" y="206"/>
                        <a:pt x="46" y="173"/>
                      </a:cubicBezTo>
                      <a:moveTo>
                        <a:pt x="399" y="297"/>
                      </a:moveTo>
                      <a:cubicBezTo>
                        <a:pt x="441" y="272"/>
                        <a:pt x="469" y="226"/>
                        <a:pt x="469" y="174"/>
                      </a:cubicBezTo>
                      <a:cubicBezTo>
                        <a:pt x="469" y="119"/>
                        <a:pt x="438" y="72"/>
                        <a:pt x="394" y="47"/>
                      </a:cubicBezTo>
                      <a:cubicBezTo>
                        <a:pt x="490" y="63"/>
                        <a:pt x="571" y="111"/>
                        <a:pt x="604" y="173"/>
                      </a:cubicBezTo>
                      <a:cubicBezTo>
                        <a:pt x="572" y="234"/>
                        <a:pt x="493" y="281"/>
                        <a:pt x="399" y="29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609" name="Group 608"/>
              <p:cNvGrpSpPr/>
              <p:nvPr/>
            </p:nvGrpSpPr>
            <p:grpSpPr>
              <a:xfrm>
                <a:off x="9846215" y="4304215"/>
                <a:ext cx="437204" cy="421647"/>
                <a:chOff x="3289988" y="722835"/>
                <a:chExt cx="5612022" cy="5412328"/>
              </a:xfrm>
              <a:solidFill>
                <a:schemeClr val="bg1"/>
              </a:solidFill>
            </p:grpSpPr>
            <p:sp>
              <p:nvSpPr>
                <p:cNvPr id="610" name="Freeform 609"/>
                <p:cNvSpPr/>
                <p:nvPr/>
              </p:nvSpPr>
              <p:spPr>
                <a:xfrm>
                  <a:off x="5330031" y="286786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1" name="Freeform 610"/>
                <p:cNvSpPr/>
                <p:nvPr/>
              </p:nvSpPr>
              <p:spPr>
                <a:xfrm rot="16200000">
                  <a:off x="5933531" y="2310084"/>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3" rIns="97481" bIns="104170"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2" name="Freeform 611"/>
                <p:cNvSpPr/>
                <p:nvPr/>
              </p:nvSpPr>
              <p:spPr>
                <a:xfrm>
                  <a:off x="5330031" y="722835"/>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3" name="Freeform 612"/>
                <p:cNvSpPr/>
                <p:nvPr/>
              </p:nvSpPr>
              <p:spPr>
                <a:xfrm rot="20520000">
                  <a:off x="6944806" y="3044818"/>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0" tIns="104172" rIns="97480" bIns="104171"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4" name="Freeform 613"/>
                <p:cNvSpPr/>
                <p:nvPr/>
              </p:nvSpPr>
              <p:spPr>
                <a:xfrm>
                  <a:off x="7370073"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5" name="Freeform 614"/>
                <p:cNvSpPr/>
                <p:nvPr/>
              </p:nvSpPr>
              <p:spPr>
                <a:xfrm rot="3240000">
                  <a:off x="6558533" y="4233643"/>
                  <a:ext cx="324937" cy="520858"/>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0" y="104172"/>
                      </a:moveTo>
                      <a:lnTo>
                        <a:pt x="162469" y="104172"/>
                      </a:lnTo>
                      <a:lnTo>
                        <a:pt x="162469" y="0"/>
                      </a:lnTo>
                      <a:lnTo>
                        <a:pt x="324937" y="260429"/>
                      </a:lnTo>
                      <a:lnTo>
                        <a:pt x="162469" y="520858"/>
                      </a:lnTo>
                      <a:lnTo>
                        <a:pt x="162469" y="416686"/>
                      </a:lnTo>
                      <a:lnTo>
                        <a:pt x="0" y="416686"/>
                      </a:lnTo>
                      <a:lnTo>
                        <a:pt x="0" y="104172"/>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1" tIns="104171" rIns="97481" bIns="104172"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6" name="Freeform 615"/>
                <p:cNvSpPr/>
                <p:nvPr/>
              </p:nvSpPr>
              <p:spPr>
                <a:xfrm>
                  <a:off x="6590846"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7" name="Freeform 616"/>
                <p:cNvSpPr/>
                <p:nvPr/>
              </p:nvSpPr>
              <p:spPr>
                <a:xfrm rot="18360000">
                  <a:off x="5308528" y="4233642"/>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1" rIns="1" bIns="104173"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18" name="Freeform 617"/>
                <p:cNvSpPr/>
                <p:nvPr/>
              </p:nvSpPr>
              <p:spPr>
                <a:xfrm>
                  <a:off x="4069215" y="4603226"/>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4987" tIns="264987" rIns="264987" bIns="264987" numCol="1" spcCol="1270" anchor="ctr" anchorCtr="0">
                  <a:noAutofit/>
                </a:bodyPr>
                <a:lstStyle/>
                <a:p>
                  <a:pPr lvl="0" algn="ctr" defTabSz="1422400">
                    <a:lnSpc>
                      <a:spcPct val="90000"/>
                    </a:lnSpc>
                    <a:spcBef>
                      <a:spcPct val="0"/>
                    </a:spcBef>
                    <a:spcAft>
                      <a:spcPct val="35000"/>
                    </a:spcAft>
                  </a:pPr>
                  <a:endParaRPr lang="en-US" sz="3200" kern="1200" dirty="0"/>
                </a:p>
              </p:txBody>
            </p:sp>
            <p:sp>
              <p:nvSpPr>
                <p:cNvPr id="619" name="Freeform 618"/>
                <p:cNvSpPr/>
                <p:nvPr/>
              </p:nvSpPr>
              <p:spPr>
                <a:xfrm rot="22680000">
                  <a:off x="4922256" y="3044817"/>
                  <a:ext cx="324938" cy="520859"/>
                </a:xfrm>
                <a:custGeom>
                  <a:avLst/>
                  <a:gdLst>
                    <a:gd name="connsiteX0" fmla="*/ 0 w 324937"/>
                    <a:gd name="connsiteY0" fmla="*/ 104172 h 520858"/>
                    <a:gd name="connsiteX1" fmla="*/ 162469 w 324937"/>
                    <a:gd name="connsiteY1" fmla="*/ 104172 h 520858"/>
                    <a:gd name="connsiteX2" fmla="*/ 162469 w 324937"/>
                    <a:gd name="connsiteY2" fmla="*/ 0 h 520858"/>
                    <a:gd name="connsiteX3" fmla="*/ 324937 w 324937"/>
                    <a:gd name="connsiteY3" fmla="*/ 260429 h 520858"/>
                    <a:gd name="connsiteX4" fmla="*/ 162469 w 324937"/>
                    <a:gd name="connsiteY4" fmla="*/ 520858 h 520858"/>
                    <a:gd name="connsiteX5" fmla="*/ 162469 w 324937"/>
                    <a:gd name="connsiteY5" fmla="*/ 416686 h 520858"/>
                    <a:gd name="connsiteX6" fmla="*/ 0 w 324937"/>
                    <a:gd name="connsiteY6" fmla="*/ 416686 h 520858"/>
                    <a:gd name="connsiteX7" fmla="*/ 0 w 324937"/>
                    <a:gd name="connsiteY7" fmla="*/ 104172 h 520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937" h="520858">
                      <a:moveTo>
                        <a:pt x="324937" y="416686"/>
                      </a:moveTo>
                      <a:lnTo>
                        <a:pt x="162468" y="416686"/>
                      </a:lnTo>
                      <a:lnTo>
                        <a:pt x="162468" y="520858"/>
                      </a:lnTo>
                      <a:lnTo>
                        <a:pt x="0" y="260429"/>
                      </a:lnTo>
                      <a:lnTo>
                        <a:pt x="162468" y="0"/>
                      </a:lnTo>
                      <a:lnTo>
                        <a:pt x="162468" y="104172"/>
                      </a:lnTo>
                      <a:lnTo>
                        <a:pt x="324937" y="104172"/>
                      </a:lnTo>
                      <a:lnTo>
                        <a:pt x="324937" y="416686"/>
                      </a:lnTo>
                      <a:close/>
                    </a:path>
                  </a:pathLst>
                </a:custGeom>
                <a:grp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spcFirstLastPara="0" vert="horz" wrap="square" lIns="97480" tIns="104173" rIns="1" bIns="104171" numCol="1" spcCol="1270" anchor="ctr" anchorCtr="0">
                  <a:noAutofit/>
                </a:bodyPr>
                <a:lstStyle/>
                <a:p>
                  <a:pPr lvl="0" algn="ctr" defTabSz="1022350">
                    <a:lnSpc>
                      <a:spcPct val="90000"/>
                    </a:lnSpc>
                    <a:spcBef>
                      <a:spcPct val="0"/>
                    </a:spcBef>
                    <a:spcAft>
                      <a:spcPct val="35000"/>
                    </a:spcAft>
                  </a:pPr>
                  <a:endParaRPr lang="en-US" sz="2300" kern="1200" dirty="0"/>
                </a:p>
              </p:txBody>
            </p:sp>
            <p:sp>
              <p:nvSpPr>
                <p:cNvPr id="620" name="Freeform 619"/>
                <p:cNvSpPr/>
                <p:nvPr/>
              </p:nvSpPr>
              <p:spPr>
                <a:xfrm>
                  <a:off x="3289988" y="2205012"/>
                  <a:ext cx="1531937" cy="1531937"/>
                </a:xfrm>
                <a:custGeom>
                  <a:avLst/>
                  <a:gdLst>
                    <a:gd name="connsiteX0" fmla="*/ 0 w 1531937"/>
                    <a:gd name="connsiteY0" fmla="*/ 765969 h 1531937"/>
                    <a:gd name="connsiteX1" fmla="*/ 765969 w 1531937"/>
                    <a:gd name="connsiteY1" fmla="*/ 0 h 1531937"/>
                    <a:gd name="connsiteX2" fmla="*/ 1531938 w 1531937"/>
                    <a:gd name="connsiteY2" fmla="*/ 765969 h 1531937"/>
                    <a:gd name="connsiteX3" fmla="*/ 765969 w 1531937"/>
                    <a:gd name="connsiteY3" fmla="*/ 1531938 h 1531937"/>
                    <a:gd name="connsiteX4" fmla="*/ 0 w 1531937"/>
                    <a:gd name="connsiteY4" fmla="*/ 765969 h 15319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31937" h="1531937">
                      <a:moveTo>
                        <a:pt x="0" y="765969"/>
                      </a:moveTo>
                      <a:cubicBezTo>
                        <a:pt x="0" y="342936"/>
                        <a:pt x="342936" y="0"/>
                        <a:pt x="765969" y="0"/>
                      </a:cubicBezTo>
                      <a:cubicBezTo>
                        <a:pt x="1189002" y="0"/>
                        <a:pt x="1531938" y="342936"/>
                        <a:pt x="1531938" y="765969"/>
                      </a:cubicBezTo>
                      <a:cubicBezTo>
                        <a:pt x="1531938" y="1189002"/>
                        <a:pt x="1189002" y="1531938"/>
                        <a:pt x="765969" y="1531938"/>
                      </a:cubicBezTo>
                      <a:cubicBezTo>
                        <a:pt x="342936" y="1531938"/>
                        <a:pt x="0" y="1189002"/>
                        <a:pt x="0" y="765969"/>
                      </a:cubicBezTo>
                      <a:close/>
                    </a:path>
                  </a:pathLst>
                </a:custGeom>
                <a:grp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06897" tIns="306897" rIns="306897" bIns="306897" numCol="1" spcCol="1270" anchor="ctr" anchorCtr="0">
                  <a:noAutofit/>
                </a:bodyPr>
                <a:lstStyle/>
                <a:p>
                  <a:pPr lvl="0" algn="ctr" defTabSz="2889250">
                    <a:lnSpc>
                      <a:spcPct val="90000"/>
                    </a:lnSpc>
                    <a:spcBef>
                      <a:spcPct val="0"/>
                    </a:spcBef>
                    <a:spcAft>
                      <a:spcPct val="35000"/>
                    </a:spcAft>
                  </a:pPr>
                  <a:endParaRPr lang="en-US" sz="6500" kern="1200" dirty="0"/>
                </a:p>
              </p:txBody>
            </p:sp>
          </p:grpSp>
          <p:grpSp>
            <p:nvGrpSpPr>
              <p:cNvPr id="621" name="Group 32">
                <a:extLst>
                  <a:ext uri="{FF2B5EF4-FFF2-40B4-BE49-F238E27FC236}">
                    <a16:creationId xmlns:a16="http://schemas.microsoft.com/office/drawing/2014/main" xmlns="" id="{67FAEA4E-29EC-C14B-90E4-721421F72EE3}"/>
                  </a:ext>
                </a:extLst>
              </p:cNvPr>
              <p:cNvGrpSpPr>
                <a:grpSpLocks noChangeAspect="1"/>
              </p:cNvGrpSpPr>
              <p:nvPr/>
            </p:nvGrpSpPr>
            <p:grpSpPr bwMode="auto">
              <a:xfrm>
                <a:off x="8510057" y="4437396"/>
                <a:ext cx="326230" cy="288466"/>
                <a:chOff x="2212" y="1568"/>
                <a:chExt cx="1339" cy="1184"/>
              </a:xfrm>
              <a:solidFill>
                <a:schemeClr val="bg1"/>
              </a:solidFill>
            </p:grpSpPr>
            <p:sp>
              <p:nvSpPr>
                <p:cNvPr id="622" name="Freeform 33">
                  <a:extLst>
                    <a:ext uri="{FF2B5EF4-FFF2-40B4-BE49-F238E27FC236}">
                      <a16:creationId xmlns:a16="http://schemas.microsoft.com/office/drawing/2014/main" xmlns="" id="{D50E434D-7F53-FC4E-811C-B21FC01F43B4}"/>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3" name="Freeform 34">
                  <a:extLst>
                    <a:ext uri="{FF2B5EF4-FFF2-40B4-BE49-F238E27FC236}">
                      <a16:creationId xmlns:a16="http://schemas.microsoft.com/office/drawing/2014/main" xmlns="" id="{DE6B766E-3C78-B948-BA41-71CF8AEEDBF7}"/>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4" name="Freeform 35">
                  <a:extLst>
                    <a:ext uri="{FF2B5EF4-FFF2-40B4-BE49-F238E27FC236}">
                      <a16:creationId xmlns:a16="http://schemas.microsoft.com/office/drawing/2014/main" xmlns="" id="{6F0D5964-9F6D-EE4D-BED9-4F6A27D02A16}"/>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5" name="Freeform 36">
                  <a:extLst>
                    <a:ext uri="{FF2B5EF4-FFF2-40B4-BE49-F238E27FC236}">
                      <a16:creationId xmlns:a16="http://schemas.microsoft.com/office/drawing/2014/main" xmlns="" id="{4B2F81AE-BF5C-C64D-A5EF-01EEA9D1DE0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26" name="Freeform 37">
                  <a:extLst>
                    <a:ext uri="{FF2B5EF4-FFF2-40B4-BE49-F238E27FC236}">
                      <a16:creationId xmlns:a16="http://schemas.microsoft.com/office/drawing/2014/main" xmlns="" id="{8ADC3300-B266-0143-B7F2-2EDC641AFC96}"/>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AE3254"/>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pic>
            <p:nvPicPr>
              <p:cNvPr id="627" name="Picture 10" descr="Image result for docker repository icon">
                <a:extLst>
                  <a:ext uri="{FF2B5EF4-FFF2-40B4-BE49-F238E27FC236}">
                    <a16:creationId xmlns:a16="http://schemas.microsoft.com/office/drawing/2014/main" xmlns="" id="{799D20F9-7B25-344D-8B65-4AE13D40607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25205" y="3066086"/>
                <a:ext cx="949301" cy="949301"/>
              </a:xfrm>
              <a:prstGeom prst="rect">
                <a:avLst/>
              </a:prstGeom>
              <a:solidFill>
                <a:srgbClr val="FDFDFD"/>
              </a:solidFill>
            </p:spPr>
          </p:pic>
        </p:grpSp>
      </p:grpSp>
      <p:sp>
        <p:nvSpPr>
          <p:cNvPr id="150" name="TextBox 149">
            <a:extLst>
              <a:ext uri="{FF2B5EF4-FFF2-40B4-BE49-F238E27FC236}">
                <a16:creationId xmlns:a16="http://schemas.microsoft.com/office/drawing/2014/main" xmlns="" id="{EE177287-15EC-44D2-BB6C-A9604952FB21}"/>
              </a:ext>
            </a:extLst>
          </p:cNvPr>
          <p:cNvSpPr txBox="1"/>
          <p:nvPr/>
        </p:nvSpPr>
        <p:spPr>
          <a:xfrm>
            <a:off x="1105349" y="5627617"/>
            <a:ext cx="88718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Azure AD</a:t>
            </a:r>
          </a:p>
        </p:txBody>
      </p:sp>
      <p:pic>
        <p:nvPicPr>
          <p:cNvPr id="7" name="Graphic 6">
            <a:extLst>
              <a:ext uri="{FF2B5EF4-FFF2-40B4-BE49-F238E27FC236}">
                <a16:creationId xmlns:a16="http://schemas.microsoft.com/office/drawing/2014/main" xmlns="" id="{23FF4E07-521A-4342-8BF9-A319D8BB7CA5}"/>
              </a:ext>
            </a:extLst>
          </p:cNvPr>
          <p:cNvPicPr>
            <a:picLocks noChangeAspect="1"/>
          </p:cNvPicPr>
          <p:nvPr/>
        </p:nvPicPr>
        <p:blipFill>
          <a:blip r:embed="rId4"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6052565" y="2766889"/>
            <a:ext cx="476250" cy="476250"/>
          </a:xfrm>
          <a:prstGeom prst="rect">
            <a:avLst/>
          </a:prstGeom>
        </p:spPr>
      </p:pic>
      <p:pic>
        <p:nvPicPr>
          <p:cNvPr id="154" name="Graphic 153">
            <a:extLst>
              <a:ext uri="{FF2B5EF4-FFF2-40B4-BE49-F238E27FC236}">
                <a16:creationId xmlns:a16="http://schemas.microsoft.com/office/drawing/2014/main" xmlns="" id="{B003A7EE-C738-48FC-A7EA-389906A39717}"/>
              </a:ext>
            </a:extLst>
          </p:cNvPr>
          <p:cNvPicPr>
            <a:picLocks noChangeAspect="1"/>
          </p:cNvPicPr>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xmlns="" r:embed="rId5"/>
              </a:ext>
            </a:extLst>
          </a:blip>
          <a:stretch>
            <a:fillRect/>
          </a:stretch>
        </p:blipFill>
        <p:spPr>
          <a:xfrm>
            <a:off x="2067599" y="5620532"/>
            <a:ext cx="304919" cy="304919"/>
          </a:xfrm>
          <a:prstGeom prst="rect">
            <a:avLst/>
          </a:prstGeom>
        </p:spPr>
      </p:pic>
      <p:pic>
        <p:nvPicPr>
          <p:cNvPr id="9" name="Graphic 8">
            <a:extLst>
              <a:ext uri="{FF2B5EF4-FFF2-40B4-BE49-F238E27FC236}">
                <a16:creationId xmlns:a16="http://schemas.microsoft.com/office/drawing/2014/main" xmlns="" id="{E5BCA345-2377-4A32-B7F5-559E334D7E71}"/>
              </a:ext>
            </a:extLst>
          </p:cNvPr>
          <p:cNvPicPr>
            <a:picLocks noChangeAspect="1"/>
          </p:cNvPicPr>
          <p:nvPr/>
        </p:nvPicPr>
        <p:blipFill>
          <a:blip r:embed="rId7"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7757123" y="2302633"/>
            <a:ext cx="476250" cy="476250"/>
          </a:xfrm>
          <a:prstGeom prst="rect">
            <a:avLst/>
          </a:prstGeom>
        </p:spPr>
      </p:pic>
      <p:sp>
        <p:nvSpPr>
          <p:cNvPr id="158" name="TextBox 157">
            <a:extLst>
              <a:ext uri="{FF2B5EF4-FFF2-40B4-BE49-F238E27FC236}">
                <a16:creationId xmlns:a16="http://schemas.microsoft.com/office/drawing/2014/main" xmlns="" id="{8F280DBE-EC84-4F54-964A-9F970E661A8E}"/>
              </a:ext>
            </a:extLst>
          </p:cNvPr>
          <p:cNvSpPr txBox="1"/>
          <p:nvPr/>
        </p:nvSpPr>
        <p:spPr>
          <a:xfrm>
            <a:off x="3048932" y="5613581"/>
            <a:ext cx="1142068"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Kubernetes</a:t>
            </a:r>
          </a:p>
        </p:txBody>
      </p:sp>
      <p:pic>
        <p:nvPicPr>
          <p:cNvPr id="159" name="Graphic 158">
            <a:extLst>
              <a:ext uri="{FF2B5EF4-FFF2-40B4-BE49-F238E27FC236}">
                <a16:creationId xmlns:a16="http://schemas.microsoft.com/office/drawing/2014/main" xmlns="" id="{52A9143E-C247-49E8-B840-240CC9189AC5}"/>
              </a:ext>
            </a:extLst>
          </p:cNvPr>
          <p:cNvPicPr>
            <a:picLocks noChangeAspect="1"/>
          </p:cNvPicPr>
          <p:nvPr/>
        </p:nvPicPr>
        <p:blipFill>
          <a:blip r:embed="rId9" cstate="print">
            <a:extLst>
              <a:ext uri="{28A0092B-C50C-407E-A947-70E740481C1C}">
                <a14:useLocalDpi xmlns:a14="http://schemas.microsoft.com/office/drawing/2010/main" val="0"/>
              </a:ext>
              <a:ext uri="{96DAC541-7B7A-43D3-8B79-37D633B846F1}">
                <asvg:svgBlip xmlns:asvg="http://schemas.microsoft.com/office/drawing/2016/SVG/main" xmlns="" r:embed="rId8"/>
              </a:ext>
            </a:extLst>
          </a:blip>
          <a:stretch>
            <a:fillRect/>
          </a:stretch>
        </p:blipFill>
        <p:spPr>
          <a:xfrm>
            <a:off x="3047033" y="5633173"/>
            <a:ext cx="304919" cy="304919"/>
          </a:xfrm>
          <a:prstGeom prst="rect">
            <a:avLst/>
          </a:prstGeom>
        </p:spPr>
      </p:pic>
      <p:pic>
        <p:nvPicPr>
          <p:cNvPr id="11" name="Graphic 10">
            <a:extLst>
              <a:ext uri="{FF2B5EF4-FFF2-40B4-BE49-F238E27FC236}">
                <a16:creationId xmlns:a16="http://schemas.microsoft.com/office/drawing/2014/main" xmlns="" id="{E6597960-B853-41F2-BE0E-D5083A5C50A7}"/>
              </a:ext>
            </a:extLst>
          </p:cNvPr>
          <p:cNvPicPr>
            <a:picLocks noChangeAspect="1"/>
          </p:cNvPicPr>
          <p:nvPr/>
        </p:nvPicPr>
        <p:blipFill>
          <a:blip r:embed="rId10"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1138142" y="5652941"/>
            <a:ext cx="304919" cy="304919"/>
          </a:xfrm>
          <a:prstGeom prst="rect">
            <a:avLst/>
          </a:prstGeom>
        </p:spPr>
      </p:pic>
      <p:pic>
        <p:nvPicPr>
          <p:cNvPr id="15" name="Graphic 14">
            <a:extLst>
              <a:ext uri="{FF2B5EF4-FFF2-40B4-BE49-F238E27FC236}">
                <a16:creationId xmlns:a16="http://schemas.microsoft.com/office/drawing/2014/main" xmlns="" id="{21527560-BA28-411A-8D16-A4DB2C766CA4}"/>
              </a:ext>
            </a:extLst>
          </p:cNvPr>
          <p:cNvPicPr>
            <a:picLocks noChangeAspect="1"/>
          </p:cNvPicPr>
          <p:nvPr/>
        </p:nvPicPr>
        <p:blipFill>
          <a:blip r:embed="rId12" cstate="print">
            <a:extLst>
              <a:ext uri="{28A0092B-C50C-407E-A947-70E740481C1C}">
                <a14:useLocalDpi xmlns:a14="http://schemas.microsoft.com/office/drawing/2010/main" val="0"/>
              </a:ext>
              <a:ext uri="{96DAC541-7B7A-43D3-8B79-37D633B846F1}">
                <asvg:svgBlip xmlns:asvg="http://schemas.microsoft.com/office/drawing/2016/SVG/main" xmlns="" r:embed="rId11"/>
              </a:ext>
            </a:extLst>
          </a:blip>
          <a:stretch>
            <a:fillRect/>
          </a:stretch>
        </p:blipFill>
        <p:spPr>
          <a:xfrm>
            <a:off x="4386782" y="4583349"/>
            <a:ext cx="476250" cy="476250"/>
          </a:xfrm>
          <a:prstGeom prst="rect">
            <a:avLst/>
          </a:prstGeom>
        </p:spPr>
      </p:pic>
      <p:pic>
        <p:nvPicPr>
          <p:cNvPr id="17" name="Graphic 16">
            <a:extLst>
              <a:ext uri="{FF2B5EF4-FFF2-40B4-BE49-F238E27FC236}">
                <a16:creationId xmlns:a16="http://schemas.microsoft.com/office/drawing/2014/main" xmlns="" id="{F089E1E7-1C6F-44B1-A66F-8F695658262B}"/>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8736754" y="2388566"/>
            <a:ext cx="228600" cy="228600"/>
          </a:xfrm>
          <a:prstGeom prst="rect">
            <a:avLst/>
          </a:prstGeom>
        </p:spPr>
      </p:pic>
      <p:sp>
        <p:nvSpPr>
          <p:cNvPr id="169" name="TextBox 168">
            <a:extLst>
              <a:ext uri="{FF2B5EF4-FFF2-40B4-BE49-F238E27FC236}">
                <a16:creationId xmlns:a16="http://schemas.microsoft.com/office/drawing/2014/main" xmlns="" id="{DAC22DA2-0409-4CD4-A380-B5EBE4BA2185}"/>
              </a:ext>
            </a:extLst>
          </p:cNvPr>
          <p:cNvSpPr txBox="1"/>
          <p:nvPr/>
        </p:nvSpPr>
        <p:spPr>
          <a:xfrm>
            <a:off x="4350741" y="5613581"/>
            <a:ext cx="83994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err="1">
                <a:solidFill>
                  <a:schemeClr val="tx1"/>
                </a:solidFill>
              </a:rPr>
              <a:t>KeyVault</a:t>
            </a:r>
            <a:endParaRPr lang="en-US" dirty="0">
              <a:solidFill>
                <a:schemeClr val="tx1"/>
              </a:solidFill>
            </a:endParaRPr>
          </a:p>
        </p:txBody>
      </p:sp>
      <p:pic>
        <p:nvPicPr>
          <p:cNvPr id="170" name="Graphic 169">
            <a:extLst>
              <a:ext uri="{FF2B5EF4-FFF2-40B4-BE49-F238E27FC236}">
                <a16:creationId xmlns:a16="http://schemas.microsoft.com/office/drawing/2014/main" xmlns="" id="{CE8009CD-74CB-4E5D-A489-EB07D6538304}"/>
              </a:ext>
            </a:extLst>
          </p:cNvPr>
          <p:cNvPicPr>
            <a:picLocks noChangeAspect="1"/>
          </p:cNvPicPr>
          <p:nvPr/>
        </p:nvPicPr>
        <p:blipFill>
          <a:blip r:embed="rId13" cstate="print">
            <a:extLst>
              <a:ext uri="{28A0092B-C50C-407E-A947-70E740481C1C}">
                <a14:useLocalDpi xmlns:a14="http://schemas.microsoft.com/office/drawing/2010/main" val="0"/>
              </a:ext>
              <a:ext uri="{96DAC541-7B7A-43D3-8B79-37D633B846F1}">
                <asvg:svgBlip xmlns:asvg="http://schemas.microsoft.com/office/drawing/2016/SVG/main" xmlns="" r:embed="rId14"/>
              </a:ext>
            </a:extLst>
          </a:blip>
          <a:stretch>
            <a:fillRect/>
          </a:stretch>
        </p:blipFill>
        <p:spPr>
          <a:xfrm>
            <a:off x="4423050" y="5658691"/>
            <a:ext cx="228600" cy="228600"/>
          </a:xfrm>
          <a:prstGeom prst="rect">
            <a:avLst/>
          </a:prstGeom>
        </p:spPr>
      </p:pic>
      <p:pic>
        <p:nvPicPr>
          <p:cNvPr id="19" name="Graphic 18">
            <a:extLst>
              <a:ext uri="{FF2B5EF4-FFF2-40B4-BE49-F238E27FC236}">
                <a16:creationId xmlns:a16="http://schemas.microsoft.com/office/drawing/2014/main" xmlns="" id="{27FC1E3A-875A-4636-9DA6-06E5F1AD18D3}"/>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9371839" y="2376969"/>
            <a:ext cx="266700" cy="304800"/>
          </a:xfrm>
          <a:prstGeom prst="rect">
            <a:avLst/>
          </a:prstGeom>
        </p:spPr>
      </p:pic>
      <p:sp>
        <p:nvSpPr>
          <p:cNvPr id="173" name="TextBox 172">
            <a:extLst>
              <a:ext uri="{FF2B5EF4-FFF2-40B4-BE49-F238E27FC236}">
                <a16:creationId xmlns:a16="http://schemas.microsoft.com/office/drawing/2014/main" xmlns="" id="{E1A6A7D2-0870-45F7-A6E6-CEE32E13A4FF}"/>
              </a:ext>
            </a:extLst>
          </p:cNvPr>
          <p:cNvSpPr txBox="1"/>
          <p:nvPr/>
        </p:nvSpPr>
        <p:spPr>
          <a:xfrm>
            <a:off x="5284357" y="5601598"/>
            <a:ext cx="83994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Sentinel</a:t>
            </a:r>
          </a:p>
        </p:txBody>
      </p:sp>
      <p:pic>
        <p:nvPicPr>
          <p:cNvPr id="174" name="Graphic 173">
            <a:extLst>
              <a:ext uri="{FF2B5EF4-FFF2-40B4-BE49-F238E27FC236}">
                <a16:creationId xmlns:a16="http://schemas.microsoft.com/office/drawing/2014/main" xmlns="" id="{16A4B2D9-DFA6-456D-851E-06D00F2C021D}"/>
              </a:ext>
            </a:extLst>
          </p:cNvPr>
          <p:cNvPicPr>
            <a:picLocks noChangeAspect="1"/>
          </p:cNvPicPr>
          <p:nvPr/>
        </p:nvPicPr>
        <p:blipFill>
          <a:blip r:embed="rId15" cstate="print">
            <a:extLst>
              <a:ext uri="{28A0092B-C50C-407E-A947-70E740481C1C}">
                <a14:useLocalDpi xmlns:a14="http://schemas.microsoft.com/office/drawing/2010/main" val="0"/>
              </a:ext>
              <a:ext uri="{96DAC541-7B7A-43D3-8B79-37D633B846F1}">
                <asvg:svgBlip xmlns:asvg="http://schemas.microsoft.com/office/drawing/2016/SVG/main" xmlns="" r:embed="rId16"/>
              </a:ext>
            </a:extLst>
          </a:blip>
          <a:stretch>
            <a:fillRect/>
          </a:stretch>
        </p:blipFill>
        <p:spPr>
          <a:xfrm>
            <a:off x="5332787" y="5616605"/>
            <a:ext cx="266700" cy="304800"/>
          </a:xfrm>
          <a:prstGeom prst="rect">
            <a:avLst/>
          </a:prstGeom>
        </p:spPr>
      </p:pic>
      <p:pic>
        <p:nvPicPr>
          <p:cNvPr id="21" name="Graphic 20">
            <a:extLst>
              <a:ext uri="{FF2B5EF4-FFF2-40B4-BE49-F238E27FC236}">
                <a16:creationId xmlns:a16="http://schemas.microsoft.com/office/drawing/2014/main" xmlns="" id="{059564FE-DA61-48C2-A8A7-B579E72C4DD7}"/>
              </a:ext>
            </a:extLst>
          </p:cNvPr>
          <p:cNvPicPr>
            <a:picLocks noChangeAspect="1"/>
          </p:cNvPicPr>
          <p:nvPr/>
        </p:nvPicPr>
        <p:blipFill>
          <a:blip r:embed="rId17"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986800" y="2383804"/>
            <a:ext cx="382412" cy="382412"/>
          </a:xfrm>
          <a:prstGeom prst="rect">
            <a:avLst/>
          </a:prstGeom>
        </p:spPr>
      </p:pic>
      <p:sp>
        <p:nvSpPr>
          <p:cNvPr id="177" name="TextBox 176">
            <a:extLst>
              <a:ext uri="{FF2B5EF4-FFF2-40B4-BE49-F238E27FC236}">
                <a16:creationId xmlns:a16="http://schemas.microsoft.com/office/drawing/2014/main" xmlns="" id="{2E7D478C-B62D-4C03-BB6E-D9672ED03DF8}"/>
              </a:ext>
            </a:extLst>
          </p:cNvPr>
          <p:cNvSpPr txBox="1"/>
          <p:nvPr/>
        </p:nvSpPr>
        <p:spPr>
          <a:xfrm>
            <a:off x="6266403" y="5601598"/>
            <a:ext cx="83994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Repos</a:t>
            </a:r>
          </a:p>
        </p:txBody>
      </p:sp>
      <p:pic>
        <p:nvPicPr>
          <p:cNvPr id="179" name="Graphic 178">
            <a:extLst>
              <a:ext uri="{FF2B5EF4-FFF2-40B4-BE49-F238E27FC236}">
                <a16:creationId xmlns:a16="http://schemas.microsoft.com/office/drawing/2014/main" xmlns="" id="{8C2A0CDF-338D-44AE-8BF9-15904895EF1F}"/>
              </a:ext>
            </a:extLst>
          </p:cNvPr>
          <p:cNvPicPr>
            <a:picLocks noChangeAspect="1"/>
          </p:cNvPicPr>
          <p:nvPr/>
        </p:nvPicPr>
        <p:blipFill>
          <a:blip r:embed="rId19" cstate="print">
            <a:extLst>
              <a:ext uri="{28A0092B-C50C-407E-A947-70E740481C1C}">
                <a14:useLocalDpi xmlns:a14="http://schemas.microsoft.com/office/drawing/2010/main" val="0"/>
              </a:ext>
              <a:ext uri="{96DAC541-7B7A-43D3-8B79-37D633B846F1}">
                <asvg:svgBlip xmlns:asvg="http://schemas.microsoft.com/office/drawing/2016/SVG/main" xmlns="" r:embed="rId18"/>
              </a:ext>
            </a:extLst>
          </a:blip>
          <a:stretch>
            <a:fillRect/>
          </a:stretch>
        </p:blipFill>
        <p:spPr>
          <a:xfrm>
            <a:off x="6278297" y="5613581"/>
            <a:ext cx="265687" cy="265687"/>
          </a:xfrm>
          <a:prstGeom prst="rect">
            <a:avLst/>
          </a:prstGeom>
        </p:spPr>
      </p:pic>
      <p:pic>
        <p:nvPicPr>
          <p:cNvPr id="23" name="Graphic 22">
            <a:extLst>
              <a:ext uri="{FF2B5EF4-FFF2-40B4-BE49-F238E27FC236}">
                <a16:creationId xmlns:a16="http://schemas.microsoft.com/office/drawing/2014/main" xmlns="" id="{19566EB9-D2B8-4A66-A619-4324CA0FD1B1}"/>
              </a:ext>
            </a:extLst>
          </p:cNvPr>
          <p:cNvPicPr>
            <a:picLocks noChangeAspect="1"/>
          </p:cNvPicPr>
          <p:nvPr/>
        </p:nvPicPr>
        <p:blipFill>
          <a:blip r:embed="rId20"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1723015" y="2386777"/>
            <a:ext cx="379440" cy="379440"/>
          </a:xfrm>
          <a:prstGeom prst="rect">
            <a:avLst/>
          </a:prstGeom>
        </p:spPr>
      </p:pic>
      <p:sp>
        <p:nvSpPr>
          <p:cNvPr id="182" name="TextBox 181">
            <a:extLst>
              <a:ext uri="{FF2B5EF4-FFF2-40B4-BE49-F238E27FC236}">
                <a16:creationId xmlns:a16="http://schemas.microsoft.com/office/drawing/2014/main" xmlns="" id="{C30FF2BF-F0A3-4B81-9EEB-06D42ACEE146}"/>
              </a:ext>
            </a:extLst>
          </p:cNvPr>
          <p:cNvSpPr txBox="1"/>
          <p:nvPr/>
        </p:nvSpPr>
        <p:spPr>
          <a:xfrm>
            <a:off x="7281139" y="5607320"/>
            <a:ext cx="839940"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Pipeline</a:t>
            </a:r>
          </a:p>
        </p:txBody>
      </p:sp>
      <p:pic>
        <p:nvPicPr>
          <p:cNvPr id="183" name="Graphic 182">
            <a:extLst>
              <a:ext uri="{FF2B5EF4-FFF2-40B4-BE49-F238E27FC236}">
                <a16:creationId xmlns:a16="http://schemas.microsoft.com/office/drawing/2014/main" xmlns="" id="{E7B3760F-86CA-40AC-96A4-4518BFC3D93D}"/>
              </a:ext>
            </a:extLst>
          </p:cNvPr>
          <p:cNvPicPr>
            <a:picLocks noChangeAspect="1"/>
          </p:cNvPicPr>
          <p:nvPr/>
        </p:nvPicPr>
        <p:blipFill>
          <a:blip r:embed="rId22" cstate="print">
            <a:extLst>
              <a:ext uri="{28A0092B-C50C-407E-A947-70E740481C1C}">
                <a14:useLocalDpi xmlns:a14="http://schemas.microsoft.com/office/drawing/2010/main" val="0"/>
              </a:ext>
              <a:ext uri="{96DAC541-7B7A-43D3-8B79-37D633B846F1}">
                <asvg:svgBlip xmlns:asvg="http://schemas.microsoft.com/office/drawing/2016/SVG/main" xmlns="" r:embed="rId21"/>
              </a:ext>
            </a:extLst>
          </a:blip>
          <a:stretch>
            <a:fillRect/>
          </a:stretch>
        </p:blipFill>
        <p:spPr>
          <a:xfrm>
            <a:off x="7242372" y="5576135"/>
            <a:ext cx="338627" cy="338627"/>
          </a:xfrm>
          <a:prstGeom prst="rect">
            <a:avLst/>
          </a:prstGeom>
        </p:spPr>
      </p:pic>
      <p:pic>
        <p:nvPicPr>
          <p:cNvPr id="25" name="Graphic 24">
            <a:extLst>
              <a:ext uri="{FF2B5EF4-FFF2-40B4-BE49-F238E27FC236}">
                <a16:creationId xmlns:a16="http://schemas.microsoft.com/office/drawing/2014/main" xmlns="" id="{BB6C67D2-879A-444E-9D0B-9E7EE45A90E3}"/>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2535947" y="2382739"/>
            <a:ext cx="379434" cy="379434"/>
          </a:xfrm>
          <a:prstGeom prst="rect">
            <a:avLst/>
          </a:prstGeom>
        </p:spPr>
      </p:pic>
      <p:sp>
        <p:nvSpPr>
          <p:cNvPr id="186" name="TextBox 185">
            <a:extLst>
              <a:ext uri="{FF2B5EF4-FFF2-40B4-BE49-F238E27FC236}">
                <a16:creationId xmlns:a16="http://schemas.microsoft.com/office/drawing/2014/main" xmlns="" id="{41E9C27D-5046-47D5-90BD-328C239B38E1}"/>
              </a:ext>
            </a:extLst>
          </p:cNvPr>
          <p:cNvSpPr txBox="1"/>
          <p:nvPr/>
        </p:nvSpPr>
        <p:spPr>
          <a:xfrm>
            <a:off x="8242635" y="5613581"/>
            <a:ext cx="112920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DevTest Lab</a:t>
            </a:r>
          </a:p>
        </p:txBody>
      </p:sp>
      <p:pic>
        <p:nvPicPr>
          <p:cNvPr id="187" name="Graphic 186">
            <a:extLst>
              <a:ext uri="{FF2B5EF4-FFF2-40B4-BE49-F238E27FC236}">
                <a16:creationId xmlns:a16="http://schemas.microsoft.com/office/drawing/2014/main" xmlns="" id="{FA1C5A34-46F5-4DCA-ABDC-F8C0A93A2326}"/>
              </a:ext>
            </a:extLst>
          </p:cNvPr>
          <p:cNvPicPr>
            <a:picLocks noChangeAspect="1"/>
          </p:cNvPicPr>
          <p:nvPr/>
        </p:nvPicPr>
        <p:blipFill>
          <a:blip r:embed="rId23" cstate="print">
            <a:extLst>
              <a:ext uri="{28A0092B-C50C-407E-A947-70E740481C1C}">
                <a14:useLocalDpi xmlns:a14="http://schemas.microsoft.com/office/drawing/2010/main" val="0"/>
              </a:ext>
              <a:ext uri="{96DAC541-7B7A-43D3-8B79-37D633B846F1}">
                <asvg:svgBlip xmlns:asvg="http://schemas.microsoft.com/office/drawing/2016/SVG/main" xmlns="" r:embed="rId24"/>
              </a:ext>
            </a:extLst>
          </a:blip>
          <a:stretch>
            <a:fillRect/>
          </a:stretch>
        </p:blipFill>
        <p:spPr>
          <a:xfrm>
            <a:off x="8205656" y="5561361"/>
            <a:ext cx="379434" cy="379434"/>
          </a:xfrm>
          <a:prstGeom prst="rect">
            <a:avLst/>
          </a:prstGeom>
        </p:spPr>
      </p:pic>
      <p:pic>
        <p:nvPicPr>
          <p:cNvPr id="27" name="Graphic 26">
            <a:extLst>
              <a:ext uri="{FF2B5EF4-FFF2-40B4-BE49-F238E27FC236}">
                <a16:creationId xmlns:a16="http://schemas.microsoft.com/office/drawing/2014/main" xmlns="" id="{02518DF3-021F-4D04-9E68-97F91B760E22}"/>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5200200" y="2379107"/>
            <a:ext cx="376716" cy="376716"/>
          </a:xfrm>
          <a:prstGeom prst="rect">
            <a:avLst/>
          </a:prstGeom>
        </p:spPr>
      </p:pic>
      <p:sp>
        <p:nvSpPr>
          <p:cNvPr id="191" name="TextBox 190">
            <a:extLst>
              <a:ext uri="{FF2B5EF4-FFF2-40B4-BE49-F238E27FC236}">
                <a16:creationId xmlns:a16="http://schemas.microsoft.com/office/drawing/2014/main" xmlns="" id="{45FEF8CA-4EBC-4BD3-B7E0-D973C93F1146}"/>
              </a:ext>
            </a:extLst>
          </p:cNvPr>
          <p:cNvSpPr txBox="1"/>
          <p:nvPr/>
        </p:nvSpPr>
        <p:spPr>
          <a:xfrm>
            <a:off x="9515541" y="5600292"/>
            <a:ext cx="1129203" cy="294707"/>
          </a:xfrm>
          <a:prstGeom prst="rect">
            <a:avLst/>
          </a:prstGeom>
          <a:no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40958" tIns="40958" rIns="40958" bIns="40958" rtlCol="0" anchor="ctr"/>
          <a:lstStyle>
            <a:defPPr>
              <a:defRPr lang="en-US"/>
            </a:defPPr>
            <a:lvl1pPr algn="ctr">
              <a:defRPr sz="900">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r"/>
            <a:r>
              <a:rPr lang="en-US" dirty="0">
                <a:solidFill>
                  <a:schemeClr val="tx1"/>
                </a:solidFill>
              </a:rPr>
              <a:t>Artifacts</a:t>
            </a:r>
          </a:p>
        </p:txBody>
      </p:sp>
      <p:pic>
        <p:nvPicPr>
          <p:cNvPr id="192" name="Graphic 191">
            <a:extLst>
              <a:ext uri="{FF2B5EF4-FFF2-40B4-BE49-F238E27FC236}">
                <a16:creationId xmlns:a16="http://schemas.microsoft.com/office/drawing/2014/main" xmlns="" id="{40940AF3-BC37-40DC-A961-CBC49499587C}"/>
              </a:ext>
            </a:extLst>
          </p:cNvPr>
          <p:cNvPicPr>
            <a:picLocks noChangeAspect="1"/>
          </p:cNvPicPr>
          <p:nvPr/>
        </p:nvPicPr>
        <p:blipFill>
          <a:blip r:embed="rId25" cstate="print">
            <a:extLst>
              <a:ext uri="{28A0092B-C50C-407E-A947-70E740481C1C}">
                <a14:useLocalDpi xmlns:a14="http://schemas.microsoft.com/office/drawing/2010/main" val="0"/>
              </a:ext>
              <a:ext uri="{96DAC541-7B7A-43D3-8B79-37D633B846F1}">
                <asvg:svgBlip xmlns:asvg="http://schemas.microsoft.com/office/drawing/2016/SVG/main" xmlns="" r:embed="rId26"/>
              </a:ext>
            </a:extLst>
          </a:blip>
          <a:stretch>
            <a:fillRect/>
          </a:stretch>
        </p:blipFill>
        <p:spPr>
          <a:xfrm>
            <a:off x="9579774" y="5591629"/>
            <a:ext cx="376716" cy="376716"/>
          </a:xfrm>
          <a:prstGeom prst="rect">
            <a:avLst/>
          </a:prstGeom>
        </p:spPr>
      </p:pic>
    </p:spTree>
    <p:extLst>
      <p:ext uri="{BB962C8B-B14F-4D97-AF65-F5344CB8AC3E}">
        <p14:creationId xmlns:p14="http://schemas.microsoft.com/office/powerpoint/2010/main" val="947563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studies</a:t>
            </a:r>
            <a:endParaRPr lang="en-US" dirty="0"/>
          </a:p>
        </p:txBody>
      </p:sp>
    </p:spTree>
    <p:extLst>
      <p:ext uri="{BB962C8B-B14F-4D97-AF65-F5344CB8AC3E}">
        <p14:creationId xmlns:p14="http://schemas.microsoft.com/office/powerpoint/2010/main" val="721347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1002795" y="6266684"/>
            <a:ext cx="485140" cy="196850"/>
          </a:xfrm>
          <a:custGeom>
            <a:avLst/>
            <a:gdLst/>
            <a:ahLst/>
            <a:cxnLst/>
            <a:rect l="l" t="t" r="r" b="b"/>
            <a:pathLst>
              <a:path w="485140" h="196850">
                <a:moveTo>
                  <a:pt x="380161" y="153492"/>
                </a:moveTo>
                <a:lnTo>
                  <a:pt x="349338" y="153492"/>
                </a:lnTo>
                <a:lnTo>
                  <a:pt x="349017" y="162489"/>
                </a:lnTo>
                <a:lnTo>
                  <a:pt x="377810" y="194660"/>
                </a:lnTo>
                <a:lnTo>
                  <a:pt x="397294" y="196595"/>
                </a:lnTo>
                <a:lnTo>
                  <a:pt x="409117" y="196274"/>
                </a:lnTo>
                <a:lnTo>
                  <a:pt x="421265" y="195306"/>
                </a:lnTo>
                <a:lnTo>
                  <a:pt x="433412" y="193692"/>
                </a:lnTo>
                <a:lnTo>
                  <a:pt x="445236" y="191427"/>
                </a:lnTo>
                <a:lnTo>
                  <a:pt x="449439" y="175907"/>
                </a:lnTo>
                <a:lnTo>
                  <a:pt x="405853" y="175907"/>
                </a:lnTo>
                <a:lnTo>
                  <a:pt x="395335" y="174587"/>
                </a:lnTo>
                <a:lnTo>
                  <a:pt x="387226" y="170519"/>
                </a:lnTo>
                <a:lnTo>
                  <a:pt x="382008" y="163541"/>
                </a:lnTo>
                <a:lnTo>
                  <a:pt x="380161" y="153492"/>
                </a:lnTo>
                <a:close/>
              </a:path>
              <a:path w="485140" h="196850">
                <a:moveTo>
                  <a:pt x="135280" y="0"/>
                </a:moveTo>
                <a:lnTo>
                  <a:pt x="27393" y="0"/>
                </a:lnTo>
                <a:lnTo>
                  <a:pt x="27393" y="101752"/>
                </a:lnTo>
                <a:lnTo>
                  <a:pt x="0" y="194881"/>
                </a:lnTo>
                <a:lnTo>
                  <a:pt x="23964" y="194881"/>
                </a:lnTo>
                <a:lnTo>
                  <a:pt x="35953" y="153492"/>
                </a:lnTo>
                <a:lnTo>
                  <a:pt x="484632" y="153492"/>
                </a:lnTo>
                <a:lnTo>
                  <a:pt x="484632" y="150037"/>
                </a:lnTo>
                <a:lnTo>
                  <a:pt x="66776" y="150037"/>
                </a:lnTo>
                <a:lnTo>
                  <a:pt x="63360" y="141414"/>
                </a:lnTo>
                <a:lnTo>
                  <a:pt x="71922" y="132791"/>
                </a:lnTo>
                <a:lnTo>
                  <a:pt x="42811" y="132791"/>
                </a:lnTo>
                <a:lnTo>
                  <a:pt x="54800" y="89674"/>
                </a:lnTo>
                <a:lnTo>
                  <a:pt x="30822" y="89674"/>
                </a:lnTo>
                <a:lnTo>
                  <a:pt x="30822" y="3454"/>
                </a:lnTo>
                <a:lnTo>
                  <a:pt x="135280" y="3454"/>
                </a:lnTo>
                <a:lnTo>
                  <a:pt x="135280" y="0"/>
                </a:lnTo>
                <a:close/>
              </a:path>
              <a:path w="485140" h="196850">
                <a:moveTo>
                  <a:pt x="68491" y="153492"/>
                </a:moveTo>
                <a:lnTo>
                  <a:pt x="39382" y="153492"/>
                </a:lnTo>
                <a:lnTo>
                  <a:pt x="59931" y="194881"/>
                </a:lnTo>
                <a:lnTo>
                  <a:pt x="89039" y="194881"/>
                </a:lnTo>
                <a:lnTo>
                  <a:pt x="68491" y="153492"/>
                </a:lnTo>
                <a:close/>
              </a:path>
              <a:path w="485140" h="196850">
                <a:moveTo>
                  <a:pt x="138709" y="153492"/>
                </a:moveTo>
                <a:lnTo>
                  <a:pt x="113017" y="153492"/>
                </a:lnTo>
                <a:lnTo>
                  <a:pt x="101028" y="194881"/>
                </a:lnTo>
                <a:lnTo>
                  <a:pt x="126720" y="194881"/>
                </a:lnTo>
                <a:lnTo>
                  <a:pt x="138709" y="153492"/>
                </a:lnTo>
                <a:close/>
              </a:path>
              <a:path w="485140" h="196850">
                <a:moveTo>
                  <a:pt x="231178" y="153492"/>
                </a:moveTo>
                <a:lnTo>
                  <a:pt x="203784" y="153492"/>
                </a:lnTo>
                <a:lnTo>
                  <a:pt x="191795" y="194881"/>
                </a:lnTo>
                <a:lnTo>
                  <a:pt x="219189" y="194881"/>
                </a:lnTo>
                <a:lnTo>
                  <a:pt x="231178" y="153492"/>
                </a:lnTo>
                <a:close/>
              </a:path>
              <a:path w="485140" h="196850">
                <a:moveTo>
                  <a:pt x="291122" y="153492"/>
                </a:moveTo>
                <a:lnTo>
                  <a:pt x="243166" y="153492"/>
                </a:lnTo>
                <a:lnTo>
                  <a:pt x="243166" y="194881"/>
                </a:lnTo>
                <a:lnTo>
                  <a:pt x="265430" y="194881"/>
                </a:lnTo>
                <a:lnTo>
                  <a:pt x="291122" y="153492"/>
                </a:lnTo>
                <a:close/>
              </a:path>
              <a:path w="485140" h="196850">
                <a:moveTo>
                  <a:pt x="333933" y="153492"/>
                </a:moveTo>
                <a:lnTo>
                  <a:pt x="308241" y="153492"/>
                </a:lnTo>
                <a:lnTo>
                  <a:pt x="299681" y="194881"/>
                </a:lnTo>
                <a:lnTo>
                  <a:pt x="325361" y="194881"/>
                </a:lnTo>
                <a:lnTo>
                  <a:pt x="333933" y="153492"/>
                </a:lnTo>
                <a:close/>
              </a:path>
              <a:path w="485140" h="196850">
                <a:moveTo>
                  <a:pt x="455510" y="153492"/>
                </a:moveTo>
                <a:lnTo>
                  <a:pt x="426402" y="153492"/>
                </a:lnTo>
                <a:lnTo>
                  <a:pt x="421271" y="174180"/>
                </a:lnTo>
                <a:lnTo>
                  <a:pt x="416128" y="175907"/>
                </a:lnTo>
                <a:lnTo>
                  <a:pt x="449439" y="175907"/>
                </a:lnTo>
                <a:lnTo>
                  <a:pt x="455510" y="153492"/>
                </a:lnTo>
                <a:close/>
              </a:path>
              <a:path w="485140" h="196850">
                <a:moveTo>
                  <a:pt x="135280" y="3454"/>
                </a:moveTo>
                <a:lnTo>
                  <a:pt x="130149" y="3454"/>
                </a:lnTo>
                <a:lnTo>
                  <a:pt x="130149" y="94856"/>
                </a:lnTo>
                <a:lnTo>
                  <a:pt x="128435" y="100025"/>
                </a:lnTo>
                <a:lnTo>
                  <a:pt x="114731" y="148310"/>
                </a:lnTo>
                <a:lnTo>
                  <a:pt x="114731" y="150037"/>
                </a:lnTo>
                <a:lnTo>
                  <a:pt x="178092" y="150037"/>
                </a:lnTo>
                <a:lnTo>
                  <a:pt x="187405" y="145216"/>
                </a:lnTo>
                <a:lnTo>
                  <a:pt x="194791" y="138615"/>
                </a:lnTo>
                <a:lnTo>
                  <a:pt x="196365" y="136245"/>
                </a:lnTo>
                <a:lnTo>
                  <a:pt x="145554" y="136245"/>
                </a:lnTo>
                <a:lnTo>
                  <a:pt x="148983" y="124167"/>
                </a:lnTo>
                <a:lnTo>
                  <a:pt x="148983" y="118998"/>
                </a:lnTo>
                <a:lnTo>
                  <a:pt x="152412" y="106921"/>
                </a:lnTo>
                <a:lnTo>
                  <a:pt x="204811" y="106921"/>
                </a:lnTo>
                <a:lnTo>
                  <a:pt x="203784" y="101752"/>
                </a:lnTo>
                <a:lnTo>
                  <a:pt x="200355" y="96583"/>
                </a:lnTo>
                <a:lnTo>
                  <a:pt x="194069" y="91866"/>
                </a:lnTo>
                <a:lnTo>
                  <a:pt x="186015" y="89895"/>
                </a:lnTo>
                <a:lnTo>
                  <a:pt x="180390" y="89674"/>
                </a:lnTo>
                <a:lnTo>
                  <a:pt x="135280" y="89674"/>
                </a:lnTo>
                <a:lnTo>
                  <a:pt x="135280" y="3454"/>
                </a:lnTo>
                <a:close/>
              </a:path>
              <a:path w="485140" h="196850">
                <a:moveTo>
                  <a:pt x="368173" y="0"/>
                </a:moveTo>
                <a:lnTo>
                  <a:pt x="260286" y="0"/>
                </a:lnTo>
                <a:lnTo>
                  <a:pt x="260286" y="89674"/>
                </a:lnTo>
                <a:lnTo>
                  <a:pt x="222618" y="89674"/>
                </a:lnTo>
                <a:lnTo>
                  <a:pt x="205498" y="150037"/>
                </a:lnTo>
                <a:lnTo>
                  <a:pt x="231178" y="150037"/>
                </a:lnTo>
                <a:lnTo>
                  <a:pt x="241452" y="112102"/>
                </a:lnTo>
                <a:lnTo>
                  <a:pt x="263715" y="112102"/>
                </a:lnTo>
                <a:lnTo>
                  <a:pt x="263715" y="3454"/>
                </a:lnTo>
                <a:lnTo>
                  <a:pt x="368173" y="3454"/>
                </a:lnTo>
                <a:lnTo>
                  <a:pt x="368173" y="0"/>
                </a:lnTo>
                <a:close/>
              </a:path>
              <a:path w="485140" h="196850">
                <a:moveTo>
                  <a:pt x="263715" y="112102"/>
                </a:moveTo>
                <a:lnTo>
                  <a:pt x="241452" y="112102"/>
                </a:lnTo>
                <a:lnTo>
                  <a:pt x="243166" y="150037"/>
                </a:lnTo>
                <a:lnTo>
                  <a:pt x="263715" y="150037"/>
                </a:lnTo>
                <a:lnTo>
                  <a:pt x="263715" y="112102"/>
                </a:lnTo>
                <a:close/>
              </a:path>
              <a:path w="485140" h="196850">
                <a:moveTo>
                  <a:pt x="347624" y="89674"/>
                </a:moveTo>
                <a:lnTo>
                  <a:pt x="304812" y="89674"/>
                </a:lnTo>
                <a:lnTo>
                  <a:pt x="267144" y="150037"/>
                </a:lnTo>
                <a:lnTo>
                  <a:pt x="292823" y="150037"/>
                </a:lnTo>
                <a:lnTo>
                  <a:pt x="316801" y="113817"/>
                </a:lnTo>
                <a:lnTo>
                  <a:pt x="342148" y="113817"/>
                </a:lnTo>
                <a:lnTo>
                  <a:pt x="347624" y="89674"/>
                </a:lnTo>
                <a:close/>
              </a:path>
              <a:path w="485140" h="196850">
                <a:moveTo>
                  <a:pt x="342148" y="113817"/>
                </a:moveTo>
                <a:lnTo>
                  <a:pt x="316801" y="113817"/>
                </a:lnTo>
                <a:lnTo>
                  <a:pt x="308241" y="150037"/>
                </a:lnTo>
                <a:lnTo>
                  <a:pt x="333933" y="150037"/>
                </a:lnTo>
                <a:lnTo>
                  <a:pt x="342148" y="113817"/>
                </a:lnTo>
                <a:close/>
              </a:path>
              <a:path w="485140" h="196850">
                <a:moveTo>
                  <a:pt x="368173" y="3454"/>
                </a:moveTo>
                <a:lnTo>
                  <a:pt x="364756" y="3454"/>
                </a:lnTo>
                <a:lnTo>
                  <a:pt x="364756" y="112102"/>
                </a:lnTo>
                <a:lnTo>
                  <a:pt x="359963" y="119831"/>
                </a:lnTo>
                <a:lnTo>
                  <a:pt x="355976" y="127401"/>
                </a:lnTo>
                <a:lnTo>
                  <a:pt x="352953" y="134650"/>
                </a:lnTo>
                <a:lnTo>
                  <a:pt x="351053" y="141414"/>
                </a:lnTo>
                <a:lnTo>
                  <a:pt x="349338" y="143141"/>
                </a:lnTo>
                <a:lnTo>
                  <a:pt x="349338" y="150037"/>
                </a:lnTo>
                <a:lnTo>
                  <a:pt x="380161" y="150037"/>
                </a:lnTo>
                <a:lnTo>
                  <a:pt x="380161" y="146583"/>
                </a:lnTo>
                <a:lnTo>
                  <a:pt x="381876" y="144868"/>
                </a:lnTo>
                <a:lnTo>
                  <a:pt x="381876" y="139687"/>
                </a:lnTo>
                <a:lnTo>
                  <a:pt x="387017" y="126753"/>
                </a:lnTo>
                <a:lnTo>
                  <a:pt x="394725" y="115115"/>
                </a:lnTo>
                <a:lnTo>
                  <a:pt x="404744" y="106921"/>
                </a:lnTo>
                <a:lnTo>
                  <a:pt x="368173" y="106921"/>
                </a:lnTo>
                <a:lnTo>
                  <a:pt x="368173" y="3454"/>
                </a:lnTo>
                <a:close/>
              </a:path>
              <a:path w="485140" h="196850">
                <a:moveTo>
                  <a:pt x="460654" y="132791"/>
                </a:moveTo>
                <a:lnTo>
                  <a:pt x="409282" y="132791"/>
                </a:lnTo>
                <a:lnTo>
                  <a:pt x="405853" y="150037"/>
                </a:lnTo>
                <a:lnTo>
                  <a:pt x="455510" y="150037"/>
                </a:lnTo>
                <a:lnTo>
                  <a:pt x="460654" y="132791"/>
                </a:lnTo>
                <a:close/>
              </a:path>
              <a:path w="485140" h="196850">
                <a:moveTo>
                  <a:pt x="484632" y="3454"/>
                </a:moveTo>
                <a:lnTo>
                  <a:pt x="481203" y="3454"/>
                </a:lnTo>
                <a:lnTo>
                  <a:pt x="481203" y="150037"/>
                </a:lnTo>
                <a:lnTo>
                  <a:pt x="484632" y="150037"/>
                </a:lnTo>
                <a:lnTo>
                  <a:pt x="484632" y="3454"/>
                </a:lnTo>
                <a:close/>
              </a:path>
              <a:path w="485140" h="196850">
                <a:moveTo>
                  <a:pt x="204811" y="106921"/>
                </a:moveTo>
                <a:lnTo>
                  <a:pt x="176377" y="106921"/>
                </a:lnTo>
                <a:lnTo>
                  <a:pt x="178092" y="108648"/>
                </a:lnTo>
                <a:lnTo>
                  <a:pt x="179806" y="112102"/>
                </a:lnTo>
                <a:lnTo>
                  <a:pt x="179806" y="115544"/>
                </a:lnTo>
                <a:lnTo>
                  <a:pt x="178092" y="120726"/>
                </a:lnTo>
                <a:lnTo>
                  <a:pt x="174663" y="129349"/>
                </a:lnTo>
                <a:lnTo>
                  <a:pt x="171246" y="134518"/>
                </a:lnTo>
                <a:lnTo>
                  <a:pt x="159258" y="136245"/>
                </a:lnTo>
                <a:lnTo>
                  <a:pt x="196365" y="136245"/>
                </a:lnTo>
                <a:lnTo>
                  <a:pt x="200250" y="130397"/>
                </a:lnTo>
                <a:lnTo>
                  <a:pt x="203784" y="120726"/>
                </a:lnTo>
                <a:lnTo>
                  <a:pt x="205498" y="110375"/>
                </a:lnTo>
                <a:lnTo>
                  <a:pt x="204811" y="106921"/>
                </a:lnTo>
                <a:close/>
              </a:path>
              <a:path w="485140" h="196850">
                <a:moveTo>
                  <a:pt x="114731" y="89674"/>
                </a:moveTo>
                <a:lnTo>
                  <a:pt x="82194" y="89674"/>
                </a:lnTo>
                <a:lnTo>
                  <a:pt x="42811" y="132791"/>
                </a:lnTo>
                <a:lnTo>
                  <a:pt x="71922" y="132791"/>
                </a:lnTo>
                <a:lnTo>
                  <a:pt x="114731" y="89674"/>
                </a:lnTo>
                <a:close/>
              </a:path>
              <a:path w="485140" h="196850">
                <a:moveTo>
                  <a:pt x="466136" y="103479"/>
                </a:moveTo>
                <a:lnTo>
                  <a:pt x="426402" y="103479"/>
                </a:lnTo>
                <a:lnTo>
                  <a:pt x="434962" y="106921"/>
                </a:lnTo>
                <a:lnTo>
                  <a:pt x="433247" y="118998"/>
                </a:lnTo>
                <a:lnTo>
                  <a:pt x="464083" y="118998"/>
                </a:lnTo>
                <a:lnTo>
                  <a:pt x="465785" y="113817"/>
                </a:lnTo>
                <a:lnTo>
                  <a:pt x="467499" y="105194"/>
                </a:lnTo>
                <a:lnTo>
                  <a:pt x="466136" y="103479"/>
                </a:lnTo>
                <a:close/>
              </a:path>
              <a:path w="485140" h="196850">
                <a:moveTo>
                  <a:pt x="484632" y="0"/>
                </a:moveTo>
                <a:lnTo>
                  <a:pt x="376745" y="0"/>
                </a:lnTo>
                <a:lnTo>
                  <a:pt x="376745" y="98297"/>
                </a:lnTo>
                <a:lnTo>
                  <a:pt x="373316" y="101752"/>
                </a:lnTo>
                <a:lnTo>
                  <a:pt x="369887" y="103479"/>
                </a:lnTo>
                <a:lnTo>
                  <a:pt x="368173" y="106921"/>
                </a:lnTo>
                <a:lnTo>
                  <a:pt x="404744" y="106921"/>
                </a:lnTo>
                <a:lnTo>
                  <a:pt x="405000" y="106711"/>
                </a:lnTo>
                <a:lnTo>
                  <a:pt x="417842" y="103479"/>
                </a:lnTo>
                <a:lnTo>
                  <a:pt x="466136" y="103479"/>
                </a:lnTo>
                <a:lnTo>
                  <a:pt x="460654" y="96583"/>
                </a:lnTo>
                <a:lnTo>
                  <a:pt x="459050" y="94856"/>
                </a:lnTo>
                <a:lnTo>
                  <a:pt x="380161" y="94856"/>
                </a:lnTo>
                <a:lnTo>
                  <a:pt x="380161" y="3454"/>
                </a:lnTo>
                <a:lnTo>
                  <a:pt x="484632" y="3454"/>
                </a:lnTo>
                <a:lnTo>
                  <a:pt x="484632" y="0"/>
                </a:lnTo>
                <a:close/>
              </a:path>
              <a:path w="485140" h="196850">
                <a:moveTo>
                  <a:pt x="424688" y="82778"/>
                </a:moveTo>
                <a:lnTo>
                  <a:pt x="414841" y="83453"/>
                </a:lnTo>
                <a:lnTo>
                  <a:pt x="403710" y="85583"/>
                </a:lnTo>
                <a:lnTo>
                  <a:pt x="391937" y="89331"/>
                </a:lnTo>
                <a:lnTo>
                  <a:pt x="380161" y="94856"/>
                </a:lnTo>
                <a:lnTo>
                  <a:pt x="459050" y="94856"/>
                </a:lnTo>
                <a:lnTo>
                  <a:pt x="455273" y="90788"/>
                </a:lnTo>
                <a:lnTo>
                  <a:pt x="447167" y="86447"/>
                </a:lnTo>
                <a:lnTo>
                  <a:pt x="436812" y="83722"/>
                </a:lnTo>
                <a:lnTo>
                  <a:pt x="424688" y="82778"/>
                </a:lnTo>
                <a:close/>
              </a:path>
              <a:path w="485140" h="196850">
                <a:moveTo>
                  <a:pt x="251726" y="0"/>
                </a:moveTo>
                <a:lnTo>
                  <a:pt x="143840" y="0"/>
                </a:lnTo>
                <a:lnTo>
                  <a:pt x="143840" y="89674"/>
                </a:lnTo>
                <a:lnTo>
                  <a:pt x="147269" y="89674"/>
                </a:lnTo>
                <a:lnTo>
                  <a:pt x="147269" y="3454"/>
                </a:lnTo>
                <a:lnTo>
                  <a:pt x="251726" y="3454"/>
                </a:lnTo>
                <a:lnTo>
                  <a:pt x="251726" y="0"/>
                </a:lnTo>
                <a:close/>
              </a:path>
              <a:path w="485140" h="196850">
                <a:moveTo>
                  <a:pt x="176996" y="89541"/>
                </a:moveTo>
                <a:lnTo>
                  <a:pt x="167817" y="89674"/>
                </a:lnTo>
                <a:lnTo>
                  <a:pt x="180390" y="89674"/>
                </a:lnTo>
                <a:lnTo>
                  <a:pt x="176996" y="89541"/>
                </a:lnTo>
                <a:close/>
              </a:path>
              <a:path w="485140" h="196850">
                <a:moveTo>
                  <a:pt x="251726" y="3454"/>
                </a:moveTo>
                <a:lnTo>
                  <a:pt x="248310" y="3454"/>
                </a:lnTo>
                <a:lnTo>
                  <a:pt x="248310" y="89674"/>
                </a:lnTo>
                <a:lnTo>
                  <a:pt x="251726" y="89674"/>
                </a:lnTo>
                <a:lnTo>
                  <a:pt x="251726" y="3454"/>
                </a:lnTo>
                <a:close/>
              </a:path>
            </a:pathLst>
          </a:custGeom>
          <a:solidFill>
            <a:srgbClr val="00338D"/>
          </a:solidFill>
        </p:spPr>
        <p:txBody>
          <a:bodyPr wrap="square" lIns="0" tIns="0" rIns="0" bIns="0" rtlCol="0"/>
          <a:lstStyle/>
          <a:p>
            <a:endParaRPr/>
          </a:p>
        </p:txBody>
      </p:sp>
      <p:sp>
        <p:nvSpPr>
          <p:cNvPr id="4" name="object 4"/>
          <p:cNvSpPr txBox="1"/>
          <p:nvPr/>
        </p:nvSpPr>
        <p:spPr>
          <a:xfrm>
            <a:off x="1767362" y="6252792"/>
            <a:ext cx="8447405" cy="208279"/>
          </a:xfrm>
          <a:prstGeom prst="rect">
            <a:avLst/>
          </a:prstGeom>
        </p:spPr>
        <p:txBody>
          <a:bodyPr vert="horz" wrap="square" lIns="0" tIns="12700" rIns="0" bIns="0" rtlCol="0">
            <a:spAutoFit/>
          </a:bodyPr>
          <a:lstStyle/>
          <a:p>
            <a:pPr marL="12700" marR="5080">
              <a:lnSpc>
                <a:spcPct val="100000"/>
              </a:lnSpc>
              <a:spcBef>
                <a:spcPts val="100"/>
              </a:spcBef>
            </a:pPr>
            <a:r>
              <a:rPr sz="600" dirty="0">
                <a:solidFill>
                  <a:srgbClr val="A7A8A7"/>
                </a:solidFill>
                <a:latin typeface="Arial"/>
                <a:cs typeface="Arial"/>
              </a:rPr>
              <a:t>© </a:t>
            </a:r>
            <a:r>
              <a:rPr sz="600" spc="-5" dirty="0">
                <a:solidFill>
                  <a:srgbClr val="A7A8A7"/>
                </a:solidFill>
                <a:latin typeface="Arial"/>
                <a:cs typeface="Arial"/>
              </a:rPr>
              <a:t>2019 KPMG </a:t>
            </a:r>
            <a:r>
              <a:rPr sz="600" dirty="0">
                <a:solidFill>
                  <a:srgbClr val="A7A8A7"/>
                </a:solidFill>
                <a:latin typeface="Arial"/>
                <a:cs typeface="Arial"/>
              </a:rPr>
              <a:t>International Cooperative </a:t>
            </a:r>
            <a:r>
              <a:rPr sz="600" spc="-5" dirty="0">
                <a:solidFill>
                  <a:srgbClr val="A7A8A7"/>
                </a:solidFill>
                <a:latin typeface="Arial"/>
                <a:cs typeface="Arial"/>
              </a:rPr>
              <a:t>(“KPMG </a:t>
            </a:r>
            <a:r>
              <a:rPr sz="600" dirty="0">
                <a:solidFill>
                  <a:srgbClr val="A7A8A7"/>
                </a:solidFill>
                <a:latin typeface="Arial"/>
                <a:cs typeface="Arial"/>
              </a:rPr>
              <a:t>International”), </a:t>
            </a:r>
            <a:r>
              <a:rPr sz="600" spc="-5" dirty="0">
                <a:solidFill>
                  <a:srgbClr val="A7A8A7"/>
                </a:solidFill>
                <a:latin typeface="Arial"/>
                <a:cs typeface="Arial"/>
              </a:rPr>
              <a:t>a Swiss </a:t>
            </a:r>
            <a:r>
              <a:rPr sz="600" dirty="0">
                <a:solidFill>
                  <a:srgbClr val="A7A8A7"/>
                </a:solidFill>
                <a:latin typeface="Arial"/>
                <a:cs typeface="Arial"/>
              </a:rPr>
              <a:t>entity. </a:t>
            </a:r>
            <a:r>
              <a:rPr sz="600" spc="-5" dirty="0">
                <a:solidFill>
                  <a:srgbClr val="A7A8A7"/>
                </a:solidFill>
                <a:latin typeface="Arial"/>
                <a:cs typeface="Arial"/>
              </a:rPr>
              <a:t>Member firms </a:t>
            </a:r>
            <a:r>
              <a:rPr sz="600" dirty="0">
                <a:solidFill>
                  <a:srgbClr val="A7A8A7"/>
                </a:solidFill>
                <a:latin typeface="Arial"/>
                <a:cs typeface="Arial"/>
              </a:rPr>
              <a:t>of the </a:t>
            </a:r>
            <a:r>
              <a:rPr sz="600" spc="-5" dirty="0">
                <a:solidFill>
                  <a:srgbClr val="A7A8A7"/>
                </a:solidFill>
                <a:latin typeface="Arial"/>
                <a:cs typeface="Arial"/>
              </a:rPr>
              <a:t>KPMG network </a:t>
            </a:r>
            <a:r>
              <a:rPr sz="600" dirty="0">
                <a:solidFill>
                  <a:srgbClr val="A7A8A7"/>
                </a:solidFill>
                <a:latin typeface="Arial"/>
                <a:cs typeface="Arial"/>
              </a:rPr>
              <a:t>of independent </a:t>
            </a:r>
            <a:r>
              <a:rPr sz="600" spc="-5" dirty="0">
                <a:solidFill>
                  <a:srgbClr val="A7A8A7"/>
                </a:solidFill>
                <a:latin typeface="Arial"/>
                <a:cs typeface="Arial"/>
              </a:rPr>
              <a:t>firms are </a:t>
            </a:r>
            <a:r>
              <a:rPr sz="600" dirty="0">
                <a:solidFill>
                  <a:srgbClr val="A7A8A7"/>
                </a:solidFill>
                <a:latin typeface="Arial"/>
                <a:cs typeface="Arial"/>
              </a:rPr>
              <a:t>affiliated </a:t>
            </a:r>
            <a:r>
              <a:rPr sz="600" spc="-5" dirty="0">
                <a:solidFill>
                  <a:srgbClr val="A7A8A7"/>
                </a:solidFill>
                <a:latin typeface="Arial"/>
                <a:cs typeface="Arial"/>
              </a:rPr>
              <a:t>with KPMG </a:t>
            </a:r>
            <a:r>
              <a:rPr sz="600" dirty="0">
                <a:solidFill>
                  <a:srgbClr val="A7A8A7"/>
                </a:solidFill>
                <a:latin typeface="Arial"/>
                <a:cs typeface="Arial"/>
              </a:rPr>
              <a:t>International. </a:t>
            </a:r>
            <a:r>
              <a:rPr sz="600" spc="-5" dirty="0">
                <a:solidFill>
                  <a:srgbClr val="A7A8A7"/>
                </a:solidFill>
                <a:latin typeface="Arial"/>
                <a:cs typeface="Arial"/>
              </a:rPr>
              <a:t>KPMG </a:t>
            </a:r>
            <a:r>
              <a:rPr sz="600" dirty="0">
                <a:solidFill>
                  <a:srgbClr val="A7A8A7"/>
                </a:solidFill>
                <a:latin typeface="Arial"/>
                <a:cs typeface="Arial"/>
              </a:rPr>
              <a:t>International provides </a:t>
            </a:r>
            <a:r>
              <a:rPr sz="600" spc="-5" dirty="0">
                <a:solidFill>
                  <a:srgbClr val="A7A8A7"/>
                </a:solidFill>
                <a:latin typeface="Arial"/>
                <a:cs typeface="Arial"/>
              </a:rPr>
              <a:t>no </a:t>
            </a:r>
            <a:r>
              <a:rPr sz="600" dirty="0">
                <a:solidFill>
                  <a:srgbClr val="A7A8A7"/>
                </a:solidFill>
                <a:latin typeface="Arial"/>
                <a:cs typeface="Arial"/>
              </a:rPr>
              <a:t>client services. </a:t>
            </a:r>
            <a:r>
              <a:rPr sz="600" spc="-5" dirty="0">
                <a:solidFill>
                  <a:srgbClr val="A7A8A7"/>
                </a:solidFill>
                <a:latin typeface="Arial"/>
                <a:cs typeface="Arial"/>
              </a:rPr>
              <a:t>No </a:t>
            </a:r>
            <a:r>
              <a:rPr sz="600" spc="-10" dirty="0">
                <a:solidFill>
                  <a:srgbClr val="A7A8A7"/>
                </a:solidFill>
                <a:latin typeface="Arial"/>
                <a:cs typeface="Arial"/>
              </a:rPr>
              <a:t>member </a:t>
            </a:r>
            <a:r>
              <a:rPr sz="600" dirty="0">
                <a:solidFill>
                  <a:srgbClr val="A7A8A7"/>
                </a:solidFill>
                <a:latin typeface="Arial"/>
                <a:cs typeface="Arial"/>
              </a:rPr>
              <a:t>firm </a:t>
            </a:r>
            <a:r>
              <a:rPr sz="600" spc="-5" dirty="0">
                <a:solidFill>
                  <a:srgbClr val="A7A8A7"/>
                </a:solidFill>
                <a:latin typeface="Arial"/>
                <a:cs typeface="Arial"/>
              </a:rPr>
              <a:t>has any  </a:t>
            </a:r>
            <a:r>
              <a:rPr sz="600" dirty="0">
                <a:solidFill>
                  <a:srgbClr val="A7A8A7"/>
                </a:solidFill>
                <a:latin typeface="Arial"/>
                <a:cs typeface="Arial"/>
              </a:rPr>
              <a:t>authority to obligate or bind </a:t>
            </a:r>
            <a:r>
              <a:rPr sz="600" spc="-5" dirty="0">
                <a:solidFill>
                  <a:srgbClr val="A7A8A7"/>
                </a:solidFill>
                <a:latin typeface="Arial"/>
                <a:cs typeface="Arial"/>
              </a:rPr>
              <a:t>KPMG </a:t>
            </a:r>
            <a:r>
              <a:rPr sz="600" dirty="0">
                <a:solidFill>
                  <a:srgbClr val="A7A8A7"/>
                </a:solidFill>
                <a:latin typeface="Arial"/>
                <a:cs typeface="Arial"/>
              </a:rPr>
              <a:t>International or </a:t>
            </a:r>
            <a:r>
              <a:rPr sz="600" spc="-5" dirty="0">
                <a:solidFill>
                  <a:srgbClr val="A7A8A7"/>
                </a:solidFill>
                <a:latin typeface="Arial"/>
                <a:cs typeface="Arial"/>
              </a:rPr>
              <a:t>any </a:t>
            </a:r>
            <a:r>
              <a:rPr sz="600" dirty="0">
                <a:solidFill>
                  <a:srgbClr val="A7A8A7"/>
                </a:solidFill>
                <a:latin typeface="Arial"/>
                <a:cs typeface="Arial"/>
              </a:rPr>
              <a:t>other </a:t>
            </a:r>
            <a:r>
              <a:rPr sz="600" spc="-10" dirty="0">
                <a:solidFill>
                  <a:srgbClr val="A7A8A7"/>
                </a:solidFill>
                <a:latin typeface="Arial"/>
                <a:cs typeface="Arial"/>
              </a:rPr>
              <a:t>member </a:t>
            </a:r>
            <a:r>
              <a:rPr sz="600" dirty="0">
                <a:solidFill>
                  <a:srgbClr val="A7A8A7"/>
                </a:solidFill>
                <a:latin typeface="Arial"/>
                <a:cs typeface="Arial"/>
              </a:rPr>
              <a:t>firm third parties, </a:t>
            </a:r>
            <a:r>
              <a:rPr sz="600" spc="-5" dirty="0">
                <a:solidFill>
                  <a:srgbClr val="A7A8A7"/>
                </a:solidFill>
                <a:latin typeface="Arial"/>
                <a:cs typeface="Arial"/>
              </a:rPr>
              <a:t>nor does KPMG </a:t>
            </a:r>
            <a:r>
              <a:rPr sz="600" dirty="0">
                <a:solidFill>
                  <a:srgbClr val="A7A8A7"/>
                </a:solidFill>
                <a:latin typeface="Arial"/>
                <a:cs typeface="Arial"/>
              </a:rPr>
              <a:t>International </a:t>
            </a:r>
            <a:r>
              <a:rPr sz="600" spc="-5" dirty="0">
                <a:solidFill>
                  <a:srgbClr val="A7A8A7"/>
                </a:solidFill>
                <a:latin typeface="Arial"/>
                <a:cs typeface="Arial"/>
              </a:rPr>
              <a:t>have any </a:t>
            </a:r>
            <a:r>
              <a:rPr sz="600" dirty="0">
                <a:solidFill>
                  <a:srgbClr val="A7A8A7"/>
                </a:solidFill>
                <a:latin typeface="Arial"/>
                <a:cs typeface="Arial"/>
              </a:rPr>
              <a:t>such authority to obligate or bind </a:t>
            </a:r>
            <a:r>
              <a:rPr sz="600" spc="-5" dirty="0">
                <a:solidFill>
                  <a:srgbClr val="A7A8A7"/>
                </a:solidFill>
                <a:latin typeface="Arial"/>
                <a:cs typeface="Arial"/>
              </a:rPr>
              <a:t>any </a:t>
            </a:r>
            <a:r>
              <a:rPr sz="600" spc="-10" dirty="0">
                <a:solidFill>
                  <a:srgbClr val="A7A8A7"/>
                </a:solidFill>
                <a:latin typeface="Arial"/>
                <a:cs typeface="Arial"/>
              </a:rPr>
              <a:t>member </a:t>
            </a:r>
            <a:r>
              <a:rPr sz="600" spc="-5" dirty="0">
                <a:solidFill>
                  <a:srgbClr val="A7A8A7"/>
                </a:solidFill>
                <a:latin typeface="Arial"/>
                <a:cs typeface="Arial"/>
              </a:rPr>
              <a:t>firm. </a:t>
            </a:r>
            <a:r>
              <a:rPr sz="600" dirty="0">
                <a:solidFill>
                  <a:srgbClr val="A7A8A7"/>
                </a:solidFill>
                <a:latin typeface="Arial"/>
                <a:cs typeface="Arial"/>
              </a:rPr>
              <a:t>All rights</a:t>
            </a:r>
            <a:r>
              <a:rPr sz="600" spc="-65" dirty="0">
                <a:solidFill>
                  <a:srgbClr val="A7A8A7"/>
                </a:solidFill>
                <a:latin typeface="Arial"/>
                <a:cs typeface="Arial"/>
              </a:rPr>
              <a:t> </a:t>
            </a:r>
            <a:r>
              <a:rPr sz="600" dirty="0">
                <a:solidFill>
                  <a:srgbClr val="A7A8A7"/>
                </a:solidFill>
                <a:latin typeface="Arial"/>
                <a:cs typeface="Arial"/>
              </a:rPr>
              <a:t>reserved.</a:t>
            </a:r>
            <a:endParaRPr sz="600">
              <a:latin typeface="Arial"/>
              <a:cs typeface="Arial"/>
            </a:endParaRPr>
          </a:p>
        </p:txBody>
      </p:sp>
      <p:sp>
        <p:nvSpPr>
          <p:cNvPr id="5" name="object 5"/>
          <p:cNvSpPr txBox="1">
            <a:spLocks noGrp="1"/>
          </p:cNvSpPr>
          <p:nvPr>
            <p:ph type="title"/>
          </p:nvPr>
        </p:nvSpPr>
        <p:spPr>
          <a:xfrm>
            <a:off x="985700" y="249935"/>
            <a:ext cx="4139565" cy="574040"/>
          </a:xfrm>
          <a:prstGeom prst="rect">
            <a:avLst/>
          </a:prstGeom>
        </p:spPr>
        <p:txBody>
          <a:bodyPr vert="horz" wrap="square" lIns="0" tIns="12700" rIns="0" bIns="0" rtlCol="0">
            <a:spAutoFit/>
          </a:bodyPr>
          <a:lstStyle/>
          <a:p>
            <a:pPr marL="12700">
              <a:lnSpc>
                <a:spcPct val="100000"/>
              </a:lnSpc>
              <a:spcBef>
                <a:spcPts val="100"/>
              </a:spcBef>
            </a:pPr>
            <a:r>
              <a:rPr b="1" spc="-5" dirty="0">
                <a:latin typeface="Arial"/>
                <a:cs typeface="Arial"/>
              </a:rPr>
              <a:t>Client Proof</a:t>
            </a:r>
            <a:r>
              <a:rPr b="1" spc="-55" dirty="0">
                <a:latin typeface="Arial"/>
                <a:cs typeface="Arial"/>
              </a:rPr>
              <a:t> </a:t>
            </a:r>
            <a:r>
              <a:rPr b="1" spc="-5" dirty="0">
                <a:latin typeface="Arial"/>
                <a:cs typeface="Arial"/>
              </a:rPr>
              <a:t>Points</a:t>
            </a:r>
          </a:p>
        </p:txBody>
      </p:sp>
      <p:sp>
        <p:nvSpPr>
          <p:cNvPr id="6" name="object 6"/>
          <p:cNvSpPr/>
          <p:nvPr/>
        </p:nvSpPr>
        <p:spPr>
          <a:xfrm>
            <a:off x="4423693" y="1375971"/>
            <a:ext cx="1064260" cy="2308860"/>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005EB8"/>
          </a:solidFill>
        </p:spPr>
        <p:txBody>
          <a:bodyPr wrap="square" lIns="0" tIns="0" rIns="0" bIns="0" rtlCol="0"/>
          <a:lstStyle/>
          <a:p>
            <a:endParaRPr/>
          </a:p>
        </p:txBody>
      </p:sp>
      <p:sp>
        <p:nvSpPr>
          <p:cNvPr id="7" name="object 7"/>
          <p:cNvSpPr txBox="1"/>
          <p:nvPr/>
        </p:nvSpPr>
        <p:spPr>
          <a:xfrm>
            <a:off x="4423693" y="2675035"/>
            <a:ext cx="1064260" cy="751488"/>
          </a:xfrm>
          <a:prstGeom prst="rect">
            <a:avLst/>
          </a:prstGeom>
        </p:spPr>
        <p:txBody>
          <a:bodyPr vert="horz" wrap="square" lIns="0" tIns="12700" rIns="0" bIns="0" rtlCol="0">
            <a:spAutoFit/>
          </a:bodyPr>
          <a:lstStyle/>
          <a:p>
            <a:pPr marL="97790" marR="203835">
              <a:lnSpc>
                <a:spcPct val="100000"/>
              </a:lnSpc>
              <a:spcBef>
                <a:spcPts val="100"/>
              </a:spcBef>
            </a:pPr>
            <a:r>
              <a:rPr lang="en-US" sz="1200" b="1" spc="-5" dirty="0" smtClean="0">
                <a:solidFill>
                  <a:srgbClr val="FFFFFF"/>
                </a:solidFill>
                <a:latin typeface="Arial"/>
                <a:cs typeface="Arial"/>
              </a:rPr>
              <a:t>Azure </a:t>
            </a:r>
            <a:r>
              <a:rPr sz="1200" b="1" spc="-5" dirty="0" smtClean="0">
                <a:solidFill>
                  <a:srgbClr val="FFFFFF"/>
                </a:solidFill>
                <a:latin typeface="Arial"/>
                <a:cs typeface="Arial"/>
              </a:rPr>
              <a:t>Cloud </a:t>
            </a:r>
            <a:r>
              <a:rPr lang="en-US" sz="1200" b="1" spc="-5" dirty="0" smtClean="0">
                <a:solidFill>
                  <a:srgbClr val="FFFFFF"/>
                </a:solidFill>
                <a:latin typeface="Arial"/>
                <a:cs typeface="Arial"/>
              </a:rPr>
              <a:t>Data </a:t>
            </a:r>
            <a:r>
              <a:rPr sz="1200" b="1" spc="-5" dirty="0" smtClean="0">
                <a:solidFill>
                  <a:srgbClr val="FFFFFF"/>
                </a:solidFill>
                <a:latin typeface="Arial"/>
                <a:cs typeface="Arial"/>
              </a:rPr>
              <a:t>Migration</a:t>
            </a:r>
            <a:endParaRPr sz="1200" dirty="0">
              <a:latin typeface="Arial"/>
              <a:cs typeface="Arial"/>
            </a:endParaRPr>
          </a:p>
        </p:txBody>
      </p:sp>
      <p:sp>
        <p:nvSpPr>
          <p:cNvPr id="8" name="object 8"/>
          <p:cNvSpPr/>
          <p:nvPr/>
        </p:nvSpPr>
        <p:spPr>
          <a:xfrm>
            <a:off x="5487446" y="1375971"/>
            <a:ext cx="2369820" cy="2308860"/>
          </a:xfrm>
          <a:custGeom>
            <a:avLst/>
            <a:gdLst/>
            <a:ahLst/>
            <a:cxnLst/>
            <a:rect l="l" t="t" r="r" b="b"/>
            <a:pathLst>
              <a:path w="2369820" h="2308860">
                <a:moveTo>
                  <a:pt x="0" y="0"/>
                </a:moveTo>
                <a:lnTo>
                  <a:pt x="2369820" y="0"/>
                </a:lnTo>
                <a:lnTo>
                  <a:pt x="2369820" y="2308860"/>
                </a:lnTo>
                <a:lnTo>
                  <a:pt x="0" y="2308860"/>
                </a:lnTo>
                <a:lnTo>
                  <a:pt x="0" y="0"/>
                </a:lnTo>
                <a:close/>
              </a:path>
            </a:pathLst>
          </a:custGeom>
          <a:solidFill>
            <a:srgbClr val="F2F2F2"/>
          </a:solidFill>
        </p:spPr>
        <p:txBody>
          <a:bodyPr wrap="square" lIns="0" tIns="0" rIns="0" bIns="0" rtlCol="0"/>
          <a:lstStyle/>
          <a:p>
            <a:endParaRPr/>
          </a:p>
        </p:txBody>
      </p:sp>
      <p:sp>
        <p:nvSpPr>
          <p:cNvPr id="13" name="object 13"/>
          <p:cNvSpPr/>
          <p:nvPr/>
        </p:nvSpPr>
        <p:spPr>
          <a:xfrm>
            <a:off x="6230142" y="3867730"/>
            <a:ext cx="1064260" cy="2308860"/>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005EB8"/>
          </a:solidFill>
        </p:spPr>
        <p:txBody>
          <a:bodyPr wrap="square" lIns="0" tIns="0" rIns="0" bIns="0" rtlCol="0"/>
          <a:lstStyle/>
          <a:p>
            <a:endParaRPr/>
          </a:p>
        </p:txBody>
      </p:sp>
      <p:sp>
        <p:nvSpPr>
          <p:cNvPr id="14" name="object 14"/>
          <p:cNvSpPr txBox="1"/>
          <p:nvPr/>
        </p:nvSpPr>
        <p:spPr>
          <a:xfrm>
            <a:off x="6230395" y="5260126"/>
            <a:ext cx="1074420" cy="756920"/>
          </a:xfrm>
          <a:prstGeom prst="rect">
            <a:avLst/>
          </a:prstGeom>
        </p:spPr>
        <p:txBody>
          <a:bodyPr vert="horz" wrap="square" lIns="0" tIns="12700" rIns="0" bIns="0" rtlCol="0">
            <a:spAutoFit/>
          </a:bodyPr>
          <a:lstStyle/>
          <a:p>
            <a:pPr marL="30480" marR="21590">
              <a:lnSpc>
                <a:spcPct val="100000"/>
              </a:lnSpc>
              <a:spcBef>
                <a:spcPts val="100"/>
              </a:spcBef>
            </a:pPr>
            <a:r>
              <a:rPr lang="en-US" sz="1200" b="1" spc="-5" dirty="0" smtClean="0">
                <a:solidFill>
                  <a:srgbClr val="FFFFFF"/>
                </a:solidFill>
                <a:cs typeface="Arial"/>
              </a:rPr>
              <a:t>Azure Cloud </a:t>
            </a:r>
            <a:r>
              <a:rPr lang="en-US" sz="1200" b="1" spc="-10" dirty="0">
                <a:solidFill>
                  <a:srgbClr val="FFFFFF"/>
                </a:solidFill>
                <a:cs typeface="Arial"/>
              </a:rPr>
              <a:t>Native  </a:t>
            </a:r>
            <a:r>
              <a:rPr lang="en-US" sz="1200" b="1" spc="-15" dirty="0">
                <a:solidFill>
                  <a:srgbClr val="FFFFFF"/>
                </a:solidFill>
                <a:cs typeface="Arial"/>
              </a:rPr>
              <a:t>App </a:t>
            </a:r>
            <a:r>
              <a:rPr lang="en-US" sz="1200" b="1" spc="-5" dirty="0">
                <a:solidFill>
                  <a:srgbClr val="FFFFFF"/>
                </a:solidFill>
                <a:cs typeface="Arial"/>
              </a:rPr>
              <a:t>&amp;  </a:t>
            </a:r>
            <a:r>
              <a:rPr lang="en-US" sz="1200" b="1" dirty="0">
                <a:solidFill>
                  <a:srgbClr val="FFFFFF"/>
                </a:solidFill>
                <a:cs typeface="Arial"/>
              </a:rPr>
              <a:t>I</a:t>
            </a:r>
            <a:r>
              <a:rPr lang="en-US" sz="1200" b="1" spc="-5" dirty="0">
                <a:solidFill>
                  <a:srgbClr val="FFFFFF"/>
                </a:solidFill>
                <a:cs typeface="Arial"/>
              </a:rPr>
              <a:t>nfras</a:t>
            </a:r>
            <a:r>
              <a:rPr lang="en-US" sz="1200" b="1" spc="-10" dirty="0">
                <a:solidFill>
                  <a:srgbClr val="FFFFFF"/>
                </a:solidFill>
                <a:cs typeface="Arial"/>
              </a:rPr>
              <a:t>t</a:t>
            </a:r>
            <a:r>
              <a:rPr lang="en-US" sz="1200" b="1" spc="-5" dirty="0">
                <a:solidFill>
                  <a:srgbClr val="FFFFFF"/>
                </a:solidFill>
                <a:cs typeface="Arial"/>
              </a:rPr>
              <a:t>ruc</a:t>
            </a:r>
            <a:r>
              <a:rPr lang="en-US" sz="1200" b="1" spc="-10" dirty="0">
                <a:solidFill>
                  <a:srgbClr val="FFFFFF"/>
                </a:solidFill>
                <a:cs typeface="Arial"/>
              </a:rPr>
              <a:t>t</a:t>
            </a:r>
            <a:r>
              <a:rPr lang="en-US" sz="1200" b="1" spc="-5" dirty="0">
                <a:solidFill>
                  <a:srgbClr val="FFFFFF"/>
                </a:solidFill>
                <a:cs typeface="Arial"/>
              </a:rPr>
              <a:t>ure  Development</a:t>
            </a:r>
            <a:endParaRPr lang="en-US" sz="1200" dirty="0">
              <a:cs typeface="Arial"/>
            </a:endParaRPr>
          </a:p>
        </p:txBody>
      </p:sp>
      <p:sp>
        <p:nvSpPr>
          <p:cNvPr id="15" name="object 15"/>
          <p:cNvSpPr/>
          <p:nvPr/>
        </p:nvSpPr>
        <p:spPr>
          <a:xfrm>
            <a:off x="7294148" y="3867730"/>
            <a:ext cx="2369820" cy="2308860"/>
          </a:xfrm>
          <a:custGeom>
            <a:avLst/>
            <a:gdLst/>
            <a:ahLst/>
            <a:cxnLst/>
            <a:rect l="l" t="t" r="r" b="b"/>
            <a:pathLst>
              <a:path w="2369820" h="2308860">
                <a:moveTo>
                  <a:pt x="0" y="0"/>
                </a:moveTo>
                <a:lnTo>
                  <a:pt x="2369820" y="0"/>
                </a:lnTo>
                <a:lnTo>
                  <a:pt x="2369820" y="2308860"/>
                </a:lnTo>
                <a:lnTo>
                  <a:pt x="0" y="2308860"/>
                </a:lnTo>
                <a:lnTo>
                  <a:pt x="0" y="0"/>
                </a:lnTo>
                <a:close/>
              </a:path>
            </a:pathLst>
          </a:custGeom>
          <a:solidFill>
            <a:srgbClr val="F2F2F2"/>
          </a:solidFill>
        </p:spPr>
        <p:txBody>
          <a:bodyPr wrap="square" lIns="0" tIns="0" rIns="0" bIns="0" rtlCol="0"/>
          <a:lstStyle/>
          <a:p>
            <a:endParaRPr/>
          </a:p>
        </p:txBody>
      </p:sp>
      <p:sp>
        <p:nvSpPr>
          <p:cNvPr id="20" name="object 20"/>
          <p:cNvSpPr/>
          <p:nvPr/>
        </p:nvSpPr>
        <p:spPr>
          <a:xfrm>
            <a:off x="8242837" y="1400354"/>
            <a:ext cx="1064260" cy="2308860"/>
          </a:xfrm>
          <a:custGeom>
            <a:avLst/>
            <a:gdLst/>
            <a:ahLst/>
            <a:cxnLst/>
            <a:rect l="l" t="t" r="r" b="b"/>
            <a:pathLst>
              <a:path w="1064259" h="2308860">
                <a:moveTo>
                  <a:pt x="0" y="0"/>
                </a:moveTo>
                <a:lnTo>
                  <a:pt x="1063752" y="0"/>
                </a:lnTo>
                <a:lnTo>
                  <a:pt x="1063752" y="2308860"/>
                </a:lnTo>
                <a:lnTo>
                  <a:pt x="0" y="2308860"/>
                </a:lnTo>
                <a:lnTo>
                  <a:pt x="0" y="0"/>
                </a:lnTo>
                <a:close/>
              </a:path>
            </a:pathLst>
          </a:custGeom>
          <a:solidFill>
            <a:srgbClr val="005EB8"/>
          </a:solidFill>
        </p:spPr>
        <p:txBody>
          <a:bodyPr wrap="square" lIns="0" tIns="0" rIns="0" bIns="0" rtlCol="0"/>
          <a:lstStyle/>
          <a:p>
            <a:endParaRPr/>
          </a:p>
        </p:txBody>
      </p:sp>
      <p:sp>
        <p:nvSpPr>
          <p:cNvPr id="21" name="object 21"/>
          <p:cNvSpPr txBox="1"/>
          <p:nvPr/>
        </p:nvSpPr>
        <p:spPr>
          <a:xfrm>
            <a:off x="8255030" y="2797074"/>
            <a:ext cx="1051560" cy="764312"/>
          </a:xfrm>
          <a:prstGeom prst="rect">
            <a:avLst/>
          </a:prstGeom>
        </p:spPr>
        <p:txBody>
          <a:bodyPr vert="horz" wrap="square" lIns="0" tIns="12700" rIns="0" bIns="0" rtlCol="0">
            <a:spAutoFit/>
          </a:bodyPr>
          <a:lstStyle/>
          <a:p>
            <a:pPr marL="30480" marR="21590">
              <a:spcBef>
                <a:spcPts val="100"/>
              </a:spcBef>
            </a:pPr>
            <a:r>
              <a:rPr lang="en-US" sz="1200" b="1" dirty="0" smtClean="0">
                <a:solidFill>
                  <a:schemeClr val="bg1"/>
                </a:solidFill>
              </a:rPr>
              <a:t>Azure Security</a:t>
            </a:r>
            <a:r>
              <a:rPr lang="en-US" sz="1200" b="1" dirty="0">
                <a:solidFill>
                  <a:schemeClr val="bg1"/>
                </a:solidFill>
              </a:rPr>
              <a:t/>
            </a:r>
            <a:br>
              <a:rPr lang="en-US" sz="1200" b="1" dirty="0">
                <a:solidFill>
                  <a:schemeClr val="bg1"/>
                </a:solidFill>
              </a:rPr>
            </a:br>
            <a:r>
              <a:rPr lang="en-US" sz="1200" b="1" dirty="0">
                <a:solidFill>
                  <a:schemeClr val="bg1"/>
                </a:solidFill>
              </a:rPr>
              <a:t>Compliance</a:t>
            </a:r>
          </a:p>
          <a:p>
            <a:pPr marL="30480" marR="21590">
              <a:lnSpc>
                <a:spcPct val="100000"/>
              </a:lnSpc>
              <a:spcBef>
                <a:spcPts val="100"/>
              </a:spcBef>
            </a:pPr>
            <a:endParaRPr sz="1200" dirty="0">
              <a:latin typeface="Arial"/>
              <a:cs typeface="Arial"/>
            </a:endParaRPr>
          </a:p>
        </p:txBody>
      </p:sp>
      <p:sp>
        <p:nvSpPr>
          <p:cNvPr id="22" name="object 22"/>
          <p:cNvSpPr/>
          <p:nvPr/>
        </p:nvSpPr>
        <p:spPr>
          <a:xfrm>
            <a:off x="9326880" y="1403604"/>
            <a:ext cx="2368550" cy="2308860"/>
          </a:xfrm>
          <a:custGeom>
            <a:avLst/>
            <a:gdLst/>
            <a:ahLst/>
            <a:cxnLst/>
            <a:rect l="l" t="t" r="r" b="b"/>
            <a:pathLst>
              <a:path w="2368550" h="2308860">
                <a:moveTo>
                  <a:pt x="0" y="0"/>
                </a:moveTo>
                <a:lnTo>
                  <a:pt x="2368296" y="0"/>
                </a:lnTo>
                <a:lnTo>
                  <a:pt x="2368296" y="2308860"/>
                </a:lnTo>
                <a:lnTo>
                  <a:pt x="0" y="2308860"/>
                </a:lnTo>
                <a:lnTo>
                  <a:pt x="0" y="0"/>
                </a:lnTo>
                <a:close/>
              </a:path>
            </a:pathLst>
          </a:custGeom>
          <a:solidFill>
            <a:srgbClr val="F2F2F2"/>
          </a:solidFill>
        </p:spPr>
        <p:txBody>
          <a:bodyPr wrap="square" lIns="0" tIns="0" rIns="0" bIns="0" rtlCol="0"/>
          <a:lstStyle/>
          <a:p>
            <a:endParaRPr/>
          </a:p>
        </p:txBody>
      </p:sp>
      <p:sp>
        <p:nvSpPr>
          <p:cNvPr id="34" name="object 34"/>
          <p:cNvSpPr/>
          <p:nvPr/>
        </p:nvSpPr>
        <p:spPr>
          <a:xfrm>
            <a:off x="10435111" y="4573342"/>
            <a:ext cx="99060" cy="36830"/>
          </a:xfrm>
          <a:custGeom>
            <a:avLst/>
            <a:gdLst/>
            <a:ahLst/>
            <a:cxnLst/>
            <a:rect l="l" t="t" r="r" b="b"/>
            <a:pathLst>
              <a:path w="99059" h="36829">
                <a:moveTo>
                  <a:pt x="99060" y="0"/>
                </a:moveTo>
                <a:lnTo>
                  <a:pt x="0" y="0"/>
                </a:lnTo>
                <a:lnTo>
                  <a:pt x="9004" y="13715"/>
                </a:lnTo>
                <a:lnTo>
                  <a:pt x="18008" y="25145"/>
                </a:lnTo>
                <a:lnTo>
                  <a:pt x="31521" y="34289"/>
                </a:lnTo>
                <a:lnTo>
                  <a:pt x="49530" y="36575"/>
                </a:lnTo>
                <a:lnTo>
                  <a:pt x="65290" y="34289"/>
                </a:lnTo>
                <a:lnTo>
                  <a:pt x="78803" y="25145"/>
                </a:lnTo>
                <a:lnTo>
                  <a:pt x="92303" y="13715"/>
                </a:lnTo>
                <a:lnTo>
                  <a:pt x="99060" y="0"/>
                </a:lnTo>
                <a:close/>
              </a:path>
            </a:pathLst>
          </a:custGeom>
          <a:solidFill>
            <a:srgbClr val="FFFFFF"/>
          </a:solidFill>
        </p:spPr>
        <p:txBody>
          <a:bodyPr wrap="square" lIns="0" tIns="0" rIns="0" bIns="0" rtlCol="0"/>
          <a:lstStyle/>
          <a:p>
            <a:endParaRPr/>
          </a:p>
        </p:txBody>
      </p:sp>
      <p:sp>
        <p:nvSpPr>
          <p:cNvPr id="36" name="object 36"/>
          <p:cNvSpPr/>
          <p:nvPr/>
        </p:nvSpPr>
        <p:spPr>
          <a:xfrm>
            <a:off x="703610" y="1414071"/>
            <a:ext cx="1064260" cy="2308860"/>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005EB8"/>
          </a:solidFill>
        </p:spPr>
        <p:txBody>
          <a:bodyPr wrap="square" lIns="0" tIns="0" rIns="0" bIns="0" rtlCol="0"/>
          <a:lstStyle/>
          <a:p>
            <a:endParaRPr/>
          </a:p>
        </p:txBody>
      </p:sp>
      <p:sp>
        <p:nvSpPr>
          <p:cNvPr id="37" name="object 37"/>
          <p:cNvSpPr txBox="1"/>
          <p:nvPr/>
        </p:nvSpPr>
        <p:spPr>
          <a:xfrm>
            <a:off x="703610" y="2690912"/>
            <a:ext cx="1064260" cy="751488"/>
          </a:xfrm>
          <a:prstGeom prst="rect">
            <a:avLst/>
          </a:prstGeom>
        </p:spPr>
        <p:txBody>
          <a:bodyPr vert="horz" wrap="square" lIns="0" tIns="12700" rIns="0" bIns="0" rtlCol="0">
            <a:spAutoFit/>
          </a:bodyPr>
          <a:lstStyle/>
          <a:p>
            <a:pPr marL="101600" marR="48895">
              <a:lnSpc>
                <a:spcPct val="100000"/>
              </a:lnSpc>
              <a:spcBef>
                <a:spcPts val="100"/>
              </a:spcBef>
            </a:pPr>
            <a:r>
              <a:rPr lang="en-US" sz="1200" b="1" spc="-20" dirty="0" smtClean="0">
                <a:solidFill>
                  <a:srgbClr val="FFFFFF"/>
                </a:solidFill>
                <a:latin typeface="Arial"/>
                <a:cs typeface="Arial"/>
              </a:rPr>
              <a:t>Azure </a:t>
            </a:r>
            <a:r>
              <a:rPr sz="1200" b="1" spc="-20" dirty="0" smtClean="0">
                <a:solidFill>
                  <a:srgbClr val="FFFFFF"/>
                </a:solidFill>
                <a:latin typeface="Arial"/>
                <a:cs typeface="Arial"/>
              </a:rPr>
              <a:t>Target  </a:t>
            </a:r>
            <a:r>
              <a:rPr sz="1200" b="1" spc="-5" dirty="0">
                <a:solidFill>
                  <a:srgbClr val="FFFFFF"/>
                </a:solidFill>
                <a:latin typeface="Arial"/>
                <a:cs typeface="Arial"/>
              </a:rPr>
              <a:t>Operating  Model &amp;  </a:t>
            </a:r>
            <a:r>
              <a:rPr sz="1200" b="1" spc="-10" dirty="0">
                <a:solidFill>
                  <a:srgbClr val="FFFFFF"/>
                </a:solidFill>
                <a:latin typeface="Arial"/>
                <a:cs typeface="Arial"/>
              </a:rPr>
              <a:t>Architecture</a:t>
            </a:r>
            <a:endParaRPr sz="1200" dirty="0">
              <a:latin typeface="Arial"/>
              <a:cs typeface="Arial"/>
            </a:endParaRPr>
          </a:p>
        </p:txBody>
      </p:sp>
      <p:sp>
        <p:nvSpPr>
          <p:cNvPr id="38" name="object 38"/>
          <p:cNvSpPr/>
          <p:nvPr/>
        </p:nvSpPr>
        <p:spPr>
          <a:xfrm>
            <a:off x="1767362" y="1414071"/>
            <a:ext cx="2368550" cy="2308860"/>
          </a:xfrm>
          <a:custGeom>
            <a:avLst/>
            <a:gdLst/>
            <a:ahLst/>
            <a:cxnLst/>
            <a:rect l="l" t="t" r="r" b="b"/>
            <a:pathLst>
              <a:path w="2368550" h="2308860">
                <a:moveTo>
                  <a:pt x="0" y="0"/>
                </a:moveTo>
                <a:lnTo>
                  <a:pt x="2368295" y="0"/>
                </a:lnTo>
                <a:lnTo>
                  <a:pt x="2368295" y="2308860"/>
                </a:lnTo>
                <a:lnTo>
                  <a:pt x="0" y="2308860"/>
                </a:lnTo>
                <a:lnTo>
                  <a:pt x="0" y="0"/>
                </a:lnTo>
                <a:close/>
              </a:path>
            </a:pathLst>
          </a:custGeom>
          <a:solidFill>
            <a:srgbClr val="F2F2F2"/>
          </a:solidFill>
        </p:spPr>
        <p:txBody>
          <a:bodyPr wrap="square" lIns="0" tIns="0" rIns="0" bIns="0" rtlCol="0"/>
          <a:lstStyle/>
          <a:p>
            <a:endParaRPr/>
          </a:p>
        </p:txBody>
      </p:sp>
      <p:sp>
        <p:nvSpPr>
          <p:cNvPr id="39" name="object 39"/>
          <p:cNvSpPr txBox="1"/>
          <p:nvPr/>
        </p:nvSpPr>
        <p:spPr>
          <a:xfrm>
            <a:off x="1822021" y="1485925"/>
            <a:ext cx="2298267" cy="1422825"/>
          </a:xfrm>
          <a:prstGeom prst="rect">
            <a:avLst/>
          </a:prstGeom>
        </p:spPr>
        <p:txBody>
          <a:bodyPr vert="horz" wrap="square" lIns="0" tIns="12065" rIns="0" bIns="0" rtlCol="0">
            <a:spAutoFit/>
          </a:bodyPr>
          <a:lstStyle/>
          <a:p>
            <a:pPr marL="228600" marR="5080" indent="1588">
              <a:spcBef>
                <a:spcPts val="95"/>
              </a:spcBef>
            </a:pPr>
            <a:r>
              <a:rPr lang="en-US" sz="1000" spc="-5" dirty="0">
                <a:solidFill>
                  <a:srgbClr val="00338D"/>
                </a:solidFill>
                <a:cs typeface="Arial"/>
              </a:rPr>
              <a:t>For a major global technology </a:t>
            </a:r>
            <a:r>
              <a:rPr lang="en-US" sz="1000" spc="-5" dirty="0" smtClean="0">
                <a:solidFill>
                  <a:srgbClr val="00338D"/>
                </a:solidFill>
                <a:cs typeface="Arial"/>
              </a:rPr>
              <a:t>provider built:</a:t>
            </a:r>
          </a:p>
          <a:p>
            <a:pPr marL="400050" marR="5080" indent="-171450">
              <a:spcBef>
                <a:spcPts val="95"/>
              </a:spcBef>
              <a:buFont typeface="Arial" panose="020B0604020202020204" pitchFamily="34" charset="0"/>
              <a:buChar char="•"/>
            </a:pPr>
            <a:r>
              <a:rPr lang="en-US" sz="1000" spc="-5" dirty="0" smtClean="0">
                <a:solidFill>
                  <a:srgbClr val="00338D"/>
                </a:solidFill>
                <a:cs typeface="Arial"/>
              </a:rPr>
              <a:t>Target </a:t>
            </a:r>
            <a:r>
              <a:rPr lang="en-US" sz="1000" spc="-5" dirty="0">
                <a:solidFill>
                  <a:srgbClr val="00338D"/>
                </a:solidFill>
                <a:cs typeface="Arial"/>
              </a:rPr>
              <a:t>model and architecture incorporating Azure PAAS and IAAS services </a:t>
            </a:r>
            <a:r>
              <a:rPr lang="en-US" sz="1000" spc="-5" dirty="0" smtClean="0">
                <a:solidFill>
                  <a:srgbClr val="00338D"/>
                </a:solidFill>
                <a:cs typeface="Arial"/>
              </a:rPr>
              <a:t> </a:t>
            </a:r>
          </a:p>
          <a:p>
            <a:pPr marL="400050" marR="5080" indent="-171450">
              <a:spcBef>
                <a:spcPts val="95"/>
              </a:spcBef>
              <a:buFont typeface="Arial" panose="020B0604020202020204" pitchFamily="34" charset="0"/>
              <a:buChar char="•"/>
            </a:pPr>
            <a:r>
              <a:rPr lang="en-US" sz="1000" spc="-5" dirty="0" err="1" smtClean="0">
                <a:solidFill>
                  <a:srgbClr val="00338D"/>
                </a:solidFill>
                <a:cs typeface="Arial"/>
              </a:rPr>
              <a:t>FedRAMP</a:t>
            </a:r>
            <a:r>
              <a:rPr lang="en-US" sz="1000" spc="-5" dirty="0" smtClean="0">
                <a:solidFill>
                  <a:srgbClr val="00338D"/>
                </a:solidFill>
                <a:cs typeface="Arial"/>
              </a:rPr>
              <a:t> </a:t>
            </a:r>
            <a:r>
              <a:rPr lang="en-US" sz="1000" spc="-5" dirty="0">
                <a:solidFill>
                  <a:srgbClr val="00338D"/>
                </a:solidFill>
                <a:cs typeface="Arial"/>
              </a:rPr>
              <a:t>compliant Microsoft Azure environment which can be scaled to host future SaaS </a:t>
            </a:r>
            <a:r>
              <a:rPr lang="en-US" sz="1000" spc="-5" dirty="0" smtClean="0">
                <a:solidFill>
                  <a:srgbClr val="00338D"/>
                </a:solidFill>
                <a:cs typeface="Arial"/>
              </a:rPr>
              <a:t>solutions</a:t>
            </a:r>
            <a:endParaRPr lang="en-US" sz="1000" spc="-5" dirty="0">
              <a:solidFill>
                <a:srgbClr val="00338D"/>
              </a:solidFill>
              <a:cs typeface="Arial"/>
            </a:endParaRPr>
          </a:p>
        </p:txBody>
      </p:sp>
      <p:sp>
        <p:nvSpPr>
          <p:cNvPr id="45" name="object 45"/>
          <p:cNvSpPr/>
          <p:nvPr/>
        </p:nvSpPr>
        <p:spPr>
          <a:xfrm>
            <a:off x="2510312" y="3867730"/>
            <a:ext cx="1064260" cy="2308860"/>
          </a:xfrm>
          <a:custGeom>
            <a:avLst/>
            <a:gdLst/>
            <a:ahLst/>
            <a:cxnLst/>
            <a:rect l="l" t="t" r="r" b="b"/>
            <a:pathLst>
              <a:path w="1064260" h="2308860">
                <a:moveTo>
                  <a:pt x="0" y="0"/>
                </a:moveTo>
                <a:lnTo>
                  <a:pt x="1063752" y="0"/>
                </a:lnTo>
                <a:lnTo>
                  <a:pt x="1063752" y="2308860"/>
                </a:lnTo>
                <a:lnTo>
                  <a:pt x="0" y="2308860"/>
                </a:lnTo>
                <a:lnTo>
                  <a:pt x="0" y="0"/>
                </a:lnTo>
                <a:close/>
              </a:path>
            </a:pathLst>
          </a:custGeom>
          <a:solidFill>
            <a:srgbClr val="005EB8"/>
          </a:solidFill>
        </p:spPr>
        <p:txBody>
          <a:bodyPr wrap="square" lIns="0" tIns="0" rIns="0" bIns="0" rtlCol="0"/>
          <a:lstStyle/>
          <a:p>
            <a:endParaRPr/>
          </a:p>
        </p:txBody>
      </p:sp>
      <p:sp>
        <p:nvSpPr>
          <p:cNvPr id="46" name="object 46"/>
          <p:cNvSpPr txBox="1"/>
          <p:nvPr/>
        </p:nvSpPr>
        <p:spPr>
          <a:xfrm>
            <a:off x="2509931" y="5018855"/>
            <a:ext cx="1064260" cy="1120820"/>
          </a:xfrm>
          <a:prstGeom prst="rect">
            <a:avLst/>
          </a:prstGeom>
        </p:spPr>
        <p:txBody>
          <a:bodyPr vert="horz" wrap="square" lIns="0" tIns="12700" rIns="0" bIns="0" rtlCol="0">
            <a:spAutoFit/>
          </a:bodyPr>
          <a:lstStyle/>
          <a:p>
            <a:pPr marL="97790" marR="203835">
              <a:lnSpc>
                <a:spcPct val="100000"/>
              </a:lnSpc>
              <a:spcBef>
                <a:spcPts val="100"/>
              </a:spcBef>
            </a:pPr>
            <a:r>
              <a:rPr lang="en-US" sz="1200" b="1" spc="-5" dirty="0" smtClean="0">
                <a:solidFill>
                  <a:srgbClr val="FFFFFF"/>
                </a:solidFill>
                <a:cs typeface="Arial"/>
              </a:rPr>
              <a:t>Azure Cloud  </a:t>
            </a:r>
            <a:r>
              <a:rPr lang="en-US" sz="1200" b="1" spc="-5" dirty="0">
                <a:solidFill>
                  <a:srgbClr val="FFFFFF"/>
                </a:solidFill>
                <a:cs typeface="Arial"/>
              </a:rPr>
              <a:t>PaaS  Platform  </a:t>
            </a:r>
            <a:r>
              <a:rPr lang="en-US" sz="1200" b="1" spc="-10" dirty="0">
                <a:solidFill>
                  <a:srgbClr val="FFFFFF"/>
                </a:solidFill>
                <a:cs typeface="Arial"/>
              </a:rPr>
              <a:t>B</a:t>
            </a:r>
            <a:r>
              <a:rPr lang="en-US" sz="1200" b="1" spc="-5" dirty="0">
                <a:solidFill>
                  <a:srgbClr val="FFFFFF"/>
                </a:solidFill>
                <a:cs typeface="Arial"/>
              </a:rPr>
              <a:t>u</a:t>
            </a:r>
            <a:r>
              <a:rPr lang="en-US" sz="1200" b="1" dirty="0">
                <a:solidFill>
                  <a:srgbClr val="FFFFFF"/>
                </a:solidFill>
                <a:cs typeface="Arial"/>
              </a:rPr>
              <a:t>il</a:t>
            </a:r>
            <a:r>
              <a:rPr lang="en-US" sz="1200" b="1" spc="-5" dirty="0">
                <a:solidFill>
                  <a:srgbClr val="FFFFFF"/>
                </a:solidFill>
                <a:cs typeface="Arial"/>
              </a:rPr>
              <a:t>d</a:t>
            </a:r>
            <a:r>
              <a:rPr lang="en-US" sz="1200" b="1" dirty="0">
                <a:solidFill>
                  <a:srgbClr val="FFFFFF"/>
                </a:solidFill>
                <a:cs typeface="Arial"/>
              </a:rPr>
              <a:t>/</a:t>
            </a:r>
            <a:r>
              <a:rPr lang="en-US" sz="1200" b="1" spc="-5" dirty="0">
                <a:solidFill>
                  <a:srgbClr val="FFFFFF"/>
                </a:solidFill>
                <a:cs typeface="Arial"/>
              </a:rPr>
              <a:t>Data  Migration</a:t>
            </a:r>
            <a:endParaRPr lang="en-US" sz="1200" dirty="0">
              <a:cs typeface="Arial"/>
            </a:endParaRPr>
          </a:p>
        </p:txBody>
      </p:sp>
      <p:sp>
        <p:nvSpPr>
          <p:cNvPr id="47" name="object 47"/>
          <p:cNvSpPr/>
          <p:nvPr/>
        </p:nvSpPr>
        <p:spPr>
          <a:xfrm>
            <a:off x="3574064" y="3867730"/>
            <a:ext cx="2368550" cy="2308860"/>
          </a:xfrm>
          <a:custGeom>
            <a:avLst/>
            <a:gdLst/>
            <a:ahLst/>
            <a:cxnLst/>
            <a:rect l="l" t="t" r="r" b="b"/>
            <a:pathLst>
              <a:path w="2368550" h="2308860">
                <a:moveTo>
                  <a:pt x="0" y="0"/>
                </a:moveTo>
                <a:lnTo>
                  <a:pt x="2368295" y="0"/>
                </a:lnTo>
                <a:lnTo>
                  <a:pt x="2368295" y="2308860"/>
                </a:lnTo>
                <a:lnTo>
                  <a:pt x="0" y="2308860"/>
                </a:lnTo>
                <a:lnTo>
                  <a:pt x="0" y="0"/>
                </a:lnTo>
                <a:close/>
              </a:path>
            </a:pathLst>
          </a:custGeom>
          <a:solidFill>
            <a:srgbClr val="F2F2F2"/>
          </a:solidFill>
        </p:spPr>
        <p:txBody>
          <a:bodyPr wrap="square" lIns="0" tIns="0" rIns="0" bIns="0" rtlCol="0"/>
          <a:lstStyle/>
          <a:p>
            <a:endParaRPr/>
          </a:p>
        </p:txBody>
      </p:sp>
      <p:sp>
        <p:nvSpPr>
          <p:cNvPr id="53" name="object 53"/>
          <p:cNvSpPr txBox="1"/>
          <p:nvPr/>
        </p:nvSpPr>
        <p:spPr>
          <a:xfrm>
            <a:off x="9337755" y="1468605"/>
            <a:ext cx="2235120" cy="1268937"/>
          </a:xfrm>
          <a:prstGeom prst="rect">
            <a:avLst/>
          </a:prstGeom>
        </p:spPr>
        <p:txBody>
          <a:bodyPr vert="horz" wrap="square" lIns="0" tIns="12065" rIns="0" bIns="0" rtlCol="0">
            <a:spAutoFit/>
          </a:bodyPr>
          <a:lstStyle/>
          <a:p>
            <a:pPr marL="227013" marR="5080" indent="3175">
              <a:lnSpc>
                <a:spcPct val="100000"/>
              </a:lnSpc>
              <a:spcBef>
                <a:spcPts val="95"/>
              </a:spcBef>
            </a:pPr>
            <a:r>
              <a:rPr lang="en-US" sz="1000" spc="-5" dirty="0" smtClean="0">
                <a:solidFill>
                  <a:srgbClr val="00338D"/>
                </a:solidFill>
                <a:cs typeface="Arial"/>
              </a:rPr>
              <a:t>For </a:t>
            </a:r>
            <a:r>
              <a:rPr lang="en-US" sz="1000" spc="-5" dirty="0">
                <a:solidFill>
                  <a:srgbClr val="00338D"/>
                </a:solidFill>
                <a:cs typeface="Arial"/>
              </a:rPr>
              <a:t>a large professional services </a:t>
            </a:r>
            <a:r>
              <a:rPr lang="en-US" sz="1000" spc="-5" dirty="0" smtClean="0">
                <a:solidFill>
                  <a:srgbClr val="00338D"/>
                </a:solidFill>
                <a:cs typeface="Arial"/>
              </a:rPr>
              <a:t>firm created:</a:t>
            </a:r>
          </a:p>
          <a:p>
            <a:pPr marL="398463" marR="5080" indent="-171450">
              <a:lnSpc>
                <a:spcPct val="100000"/>
              </a:lnSpc>
              <a:spcBef>
                <a:spcPts val="95"/>
              </a:spcBef>
              <a:buFont typeface="Arial" panose="020B0604020202020204" pitchFamily="34" charset="0"/>
              <a:buChar char="•"/>
            </a:pPr>
            <a:r>
              <a:rPr lang="en-US" sz="1000" spc="-5" dirty="0" smtClean="0">
                <a:solidFill>
                  <a:srgbClr val="00338D"/>
                </a:solidFill>
                <a:cs typeface="Arial"/>
              </a:rPr>
              <a:t>Azure </a:t>
            </a:r>
            <a:r>
              <a:rPr lang="en-US" sz="1000" spc="-5" dirty="0">
                <a:solidFill>
                  <a:srgbClr val="00338D"/>
                </a:solidFill>
                <a:cs typeface="Arial"/>
              </a:rPr>
              <a:t>cloud security architecture and controls </a:t>
            </a:r>
            <a:r>
              <a:rPr lang="en-US" sz="1000" spc="-5" dirty="0" smtClean="0">
                <a:solidFill>
                  <a:srgbClr val="00338D"/>
                </a:solidFill>
                <a:cs typeface="Arial"/>
              </a:rPr>
              <a:t>strategy</a:t>
            </a:r>
          </a:p>
          <a:p>
            <a:pPr marL="398463" marR="5080" indent="-171450">
              <a:lnSpc>
                <a:spcPct val="100000"/>
              </a:lnSpc>
              <a:spcBef>
                <a:spcPts val="95"/>
              </a:spcBef>
              <a:buFont typeface="Arial" panose="020B0604020202020204" pitchFamily="34" charset="0"/>
              <a:buChar char="•"/>
            </a:pPr>
            <a:r>
              <a:rPr lang="en-US" sz="1000" spc="-5" dirty="0" smtClean="0">
                <a:solidFill>
                  <a:srgbClr val="00338D"/>
                </a:solidFill>
                <a:cs typeface="Arial"/>
              </a:rPr>
              <a:t>A PCI</a:t>
            </a:r>
            <a:r>
              <a:rPr lang="en-US" sz="1000" spc="-5" dirty="0">
                <a:solidFill>
                  <a:srgbClr val="00338D"/>
                </a:solidFill>
                <a:cs typeface="Arial"/>
              </a:rPr>
              <a:t>, HIPAA and NIST 800.53 compliant pre-production environment for sensitive health care data </a:t>
            </a:r>
            <a:r>
              <a:rPr lang="en-US" sz="1000" spc="-5" dirty="0" smtClean="0">
                <a:solidFill>
                  <a:srgbClr val="00338D"/>
                </a:solidFill>
                <a:cs typeface="Arial"/>
              </a:rPr>
              <a:t>analytics</a:t>
            </a:r>
            <a:endParaRPr lang="en-US" sz="1000" spc="-5" dirty="0">
              <a:solidFill>
                <a:srgbClr val="00338D"/>
              </a:solidFill>
              <a:cs typeface="Arial"/>
            </a:endParaRPr>
          </a:p>
        </p:txBody>
      </p:sp>
      <p:sp>
        <p:nvSpPr>
          <p:cNvPr id="55" name="object 55"/>
          <p:cNvSpPr txBox="1"/>
          <p:nvPr/>
        </p:nvSpPr>
        <p:spPr>
          <a:xfrm>
            <a:off x="3627980" y="3943267"/>
            <a:ext cx="2258118" cy="1268937"/>
          </a:xfrm>
          <a:prstGeom prst="rect">
            <a:avLst/>
          </a:prstGeom>
        </p:spPr>
        <p:txBody>
          <a:bodyPr vert="horz" wrap="square" lIns="0" tIns="12065" rIns="0" bIns="0" rtlCol="0">
            <a:spAutoFit/>
          </a:bodyPr>
          <a:lstStyle/>
          <a:p>
            <a:pPr marL="228600" marR="5080" indent="1588">
              <a:lnSpc>
                <a:spcPct val="100000"/>
              </a:lnSpc>
              <a:spcBef>
                <a:spcPts val="95"/>
              </a:spcBef>
            </a:pPr>
            <a:r>
              <a:rPr lang="en-US" sz="1000" spc="-5" dirty="0" smtClean="0">
                <a:solidFill>
                  <a:srgbClr val="00338D"/>
                </a:solidFill>
                <a:cs typeface="Arial"/>
              </a:rPr>
              <a:t>For </a:t>
            </a:r>
            <a:r>
              <a:rPr lang="en-US" sz="1000" spc="-5" dirty="0">
                <a:solidFill>
                  <a:srgbClr val="00338D"/>
                </a:solidFill>
                <a:cs typeface="Arial"/>
              </a:rPr>
              <a:t>a </a:t>
            </a:r>
            <a:r>
              <a:rPr lang="en-US" sz="1000" spc="-10" dirty="0">
                <a:solidFill>
                  <a:srgbClr val="00338D"/>
                </a:solidFill>
                <a:cs typeface="Arial"/>
              </a:rPr>
              <a:t>large </a:t>
            </a:r>
            <a:r>
              <a:rPr lang="en-US" sz="1000" spc="-5" dirty="0">
                <a:solidFill>
                  <a:srgbClr val="00338D"/>
                </a:solidFill>
                <a:cs typeface="Arial"/>
              </a:rPr>
              <a:t>federal government  </a:t>
            </a:r>
            <a:r>
              <a:rPr lang="en-US" sz="1000" spc="-10" dirty="0" smtClean="0">
                <a:solidFill>
                  <a:srgbClr val="00338D"/>
                </a:solidFill>
                <a:cs typeface="Arial"/>
              </a:rPr>
              <a:t>agency built:</a:t>
            </a:r>
          </a:p>
          <a:p>
            <a:pPr marL="400050" marR="5080" indent="-171450">
              <a:lnSpc>
                <a:spcPct val="100000"/>
              </a:lnSpc>
              <a:spcBef>
                <a:spcPts val="95"/>
              </a:spcBef>
              <a:buFont typeface="Arial" panose="020B0604020202020204" pitchFamily="34" charset="0"/>
              <a:buChar char="•"/>
            </a:pPr>
            <a:r>
              <a:rPr lang="en-US" sz="1000" spc="-10" dirty="0" smtClean="0">
                <a:solidFill>
                  <a:srgbClr val="00338D"/>
                </a:solidFill>
                <a:cs typeface="Arial"/>
              </a:rPr>
              <a:t>S</a:t>
            </a:r>
            <a:r>
              <a:rPr lang="en-US" sz="1000" spc="-5" dirty="0" smtClean="0">
                <a:solidFill>
                  <a:srgbClr val="00338D"/>
                </a:solidFill>
                <a:cs typeface="Arial"/>
              </a:rPr>
              <a:t>treamlined </a:t>
            </a:r>
            <a:r>
              <a:rPr lang="en-US" sz="1000" spc="-5" dirty="0">
                <a:solidFill>
                  <a:srgbClr val="00338D"/>
                </a:solidFill>
                <a:cs typeface="Arial"/>
              </a:rPr>
              <a:t>modern </a:t>
            </a:r>
            <a:r>
              <a:rPr lang="en-US" sz="1000" spc="-10" dirty="0">
                <a:solidFill>
                  <a:srgbClr val="00338D"/>
                </a:solidFill>
                <a:cs typeface="Arial"/>
              </a:rPr>
              <a:t>Azure </a:t>
            </a:r>
            <a:r>
              <a:rPr lang="en-US" sz="1000" spc="-5" dirty="0">
                <a:solidFill>
                  <a:srgbClr val="00338D"/>
                </a:solidFill>
                <a:cs typeface="Arial"/>
              </a:rPr>
              <a:t>based LRS </a:t>
            </a:r>
            <a:r>
              <a:rPr lang="en-US" sz="1000" spc="-10" dirty="0" smtClean="0">
                <a:solidFill>
                  <a:srgbClr val="00338D"/>
                </a:solidFill>
                <a:cs typeface="Arial"/>
              </a:rPr>
              <a:t>using </a:t>
            </a:r>
            <a:r>
              <a:rPr lang="en-US" sz="1000" spc="-10" dirty="0">
                <a:solidFill>
                  <a:srgbClr val="00338D"/>
                </a:solidFill>
                <a:cs typeface="Arial"/>
              </a:rPr>
              <a:t>open </a:t>
            </a:r>
            <a:r>
              <a:rPr lang="en-US" sz="1000" spc="-5" dirty="0">
                <a:solidFill>
                  <a:srgbClr val="00338D"/>
                </a:solidFill>
                <a:cs typeface="Arial"/>
              </a:rPr>
              <a:t>source </a:t>
            </a:r>
            <a:r>
              <a:rPr lang="en-US" sz="1000" spc="-10" dirty="0">
                <a:solidFill>
                  <a:srgbClr val="00338D"/>
                </a:solidFill>
                <a:cs typeface="Arial"/>
              </a:rPr>
              <a:t>technologies </a:t>
            </a:r>
            <a:r>
              <a:rPr lang="en-US" sz="1000" spc="-10" dirty="0" smtClean="0">
                <a:solidFill>
                  <a:srgbClr val="00338D"/>
                </a:solidFill>
                <a:cs typeface="Arial"/>
              </a:rPr>
              <a:t>and </a:t>
            </a:r>
            <a:r>
              <a:rPr lang="en-US" sz="1000" spc="-5" dirty="0">
                <a:solidFill>
                  <a:srgbClr val="00338D"/>
                </a:solidFill>
                <a:cs typeface="Arial"/>
              </a:rPr>
              <a:t>hosted on a Microsoft </a:t>
            </a:r>
            <a:r>
              <a:rPr lang="en-US" sz="1000" spc="-10" dirty="0">
                <a:solidFill>
                  <a:srgbClr val="00338D"/>
                </a:solidFill>
                <a:cs typeface="Arial"/>
              </a:rPr>
              <a:t>Azure p</a:t>
            </a:r>
            <a:r>
              <a:rPr lang="en-US" sz="1000" spc="-10" dirty="0" smtClean="0">
                <a:solidFill>
                  <a:srgbClr val="00338D"/>
                </a:solidFill>
                <a:cs typeface="Arial"/>
              </a:rPr>
              <a:t>rivate Cloud</a:t>
            </a:r>
          </a:p>
          <a:p>
            <a:pPr marL="400050" marR="5080" indent="-171450">
              <a:lnSpc>
                <a:spcPct val="100000"/>
              </a:lnSpc>
              <a:spcBef>
                <a:spcPts val="95"/>
              </a:spcBef>
              <a:buFont typeface="Arial" panose="020B0604020202020204" pitchFamily="34" charset="0"/>
              <a:buChar char="•"/>
            </a:pPr>
            <a:r>
              <a:rPr lang="en-US" sz="1000" spc="-10" dirty="0" smtClean="0">
                <a:solidFill>
                  <a:srgbClr val="00338D"/>
                </a:solidFill>
                <a:cs typeface="Arial"/>
              </a:rPr>
              <a:t>Data </a:t>
            </a:r>
            <a:r>
              <a:rPr lang="en-US" sz="1000" spc="-5" dirty="0">
                <a:solidFill>
                  <a:srgbClr val="00338D"/>
                </a:solidFill>
                <a:cs typeface="Arial"/>
              </a:rPr>
              <a:t>migration from multiple </a:t>
            </a:r>
            <a:r>
              <a:rPr lang="en-US" sz="1000" spc="-10" dirty="0">
                <a:solidFill>
                  <a:srgbClr val="00338D"/>
                </a:solidFill>
                <a:cs typeface="Arial"/>
              </a:rPr>
              <a:t>legacy </a:t>
            </a:r>
            <a:r>
              <a:rPr lang="en-US" sz="1000" spc="-10" dirty="0" smtClean="0">
                <a:solidFill>
                  <a:srgbClr val="00338D"/>
                </a:solidFill>
                <a:cs typeface="Arial"/>
              </a:rPr>
              <a:t>applications</a:t>
            </a:r>
            <a:endParaRPr lang="en-US" sz="1000" dirty="0">
              <a:cs typeface="Arial"/>
            </a:endParaRPr>
          </a:p>
        </p:txBody>
      </p:sp>
      <p:sp>
        <p:nvSpPr>
          <p:cNvPr id="57" name="object 57"/>
          <p:cNvSpPr txBox="1"/>
          <p:nvPr/>
        </p:nvSpPr>
        <p:spPr>
          <a:xfrm>
            <a:off x="7397970" y="3943473"/>
            <a:ext cx="2181860" cy="1115049"/>
          </a:xfrm>
          <a:prstGeom prst="rect">
            <a:avLst/>
          </a:prstGeom>
        </p:spPr>
        <p:txBody>
          <a:bodyPr vert="horz" wrap="square" lIns="0" tIns="12065" rIns="0" bIns="0" rtlCol="0">
            <a:spAutoFit/>
          </a:bodyPr>
          <a:lstStyle/>
          <a:p>
            <a:pPr marL="227013" marR="5080" indent="3175">
              <a:lnSpc>
                <a:spcPct val="100000"/>
              </a:lnSpc>
              <a:spcBef>
                <a:spcPts val="95"/>
              </a:spcBef>
            </a:pPr>
            <a:r>
              <a:rPr lang="en-US" sz="1000" spc="-5" dirty="0" smtClean="0">
                <a:solidFill>
                  <a:srgbClr val="00338D"/>
                </a:solidFill>
                <a:cs typeface="Arial"/>
              </a:rPr>
              <a:t>For </a:t>
            </a:r>
            <a:r>
              <a:rPr lang="en-US" sz="1000" spc="-5" dirty="0">
                <a:solidFill>
                  <a:srgbClr val="00338D"/>
                </a:solidFill>
                <a:cs typeface="Arial"/>
              </a:rPr>
              <a:t>a non-profit </a:t>
            </a:r>
            <a:r>
              <a:rPr lang="en-US" sz="1000" spc="-10" dirty="0">
                <a:solidFill>
                  <a:srgbClr val="00338D"/>
                </a:solidFill>
                <a:cs typeface="Arial"/>
              </a:rPr>
              <a:t>educational </a:t>
            </a:r>
            <a:r>
              <a:rPr lang="en-US" sz="1000" dirty="0" smtClean="0">
                <a:solidFill>
                  <a:srgbClr val="00338D"/>
                </a:solidFill>
                <a:cs typeface="Arial"/>
              </a:rPr>
              <a:t>firm  </a:t>
            </a:r>
            <a:r>
              <a:rPr lang="en-US" sz="1000" spc="-10" dirty="0" smtClean="0">
                <a:solidFill>
                  <a:srgbClr val="00338D"/>
                </a:solidFill>
                <a:cs typeface="Arial"/>
              </a:rPr>
              <a:t>developed:</a:t>
            </a:r>
          </a:p>
          <a:p>
            <a:pPr marL="398463" marR="5080" indent="-171450">
              <a:lnSpc>
                <a:spcPct val="100000"/>
              </a:lnSpc>
              <a:spcBef>
                <a:spcPts val="95"/>
              </a:spcBef>
              <a:buFont typeface="Arial" panose="020B0604020202020204" pitchFamily="34" charset="0"/>
              <a:buChar char="•"/>
            </a:pPr>
            <a:r>
              <a:rPr lang="en-US" sz="1000" spc="-5" dirty="0">
                <a:solidFill>
                  <a:srgbClr val="00338D"/>
                </a:solidFill>
                <a:cs typeface="Arial"/>
              </a:rPr>
              <a:t>S</a:t>
            </a:r>
            <a:r>
              <a:rPr lang="en-US" sz="1000" spc="-10" dirty="0" smtClean="0">
                <a:solidFill>
                  <a:srgbClr val="00338D"/>
                </a:solidFill>
                <a:cs typeface="Arial"/>
              </a:rPr>
              <a:t>trategy for migration  </a:t>
            </a:r>
          </a:p>
          <a:p>
            <a:pPr marL="398463" marR="5080" indent="-171450">
              <a:lnSpc>
                <a:spcPct val="100000"/>
              </a:lnSpc>
              <a:spcBef>
                <a:spcPts val="95"/>
              </a:spcBef>
              <a:buFont typeface="Arial" panose="020B0604020202020204" pitchFamily="34" charset="0"/>
              <a:buChar char="•"/>
            </a:pPr>
            <a:r>
              <a:rPr lang="en-US" sz="1000" spc="-5" dirty="0" smtClean="0">
                <a:solidFill>
                  <a:srgbClr val="00338D"/>
                </a:solidFill>
                <a:cs typeface="Arial"/>
              </a:rPr>
              <a:t>Moved </a:t>
            </a:r>
            <a:r>
              <a:rPr lang="en-US" sz="1000" spc="-10" dirty="0">
                <a:solidFill>
                  <a:srgbClr val="00338D"/>
                </a:solidFill>
                <a:cs typeface="Arial"/>
              </a:rPr>
              <a:t>applications </a:t>
            </a:r>
            <a:r>
              <a:rPr lang="en-US" sz="1000" spc="-5" dirty="0">
                <a:solidFill>
                  <a:srgbClr val="00338D"/>
                </a:solidFill>
                <a:cs typeface="Arial"/>
              </a:rPr>
              <a:t>to </a:t>
            </a:r>
            <a:r>
              <a:rPr lang="en-US" sz="1000" spc="-10" dirty="0">
                <a:solidFill>
                  <a:srgbClr val="00338D"/>
                </a:solidFill>
                <a:cs typeface="Arial"/>
              </a:rPr>
              <a:t>Azure  </a:t>
            </a:r>
            <a:r>
              <a:rPr lang="en-US" sz="1000" spc="-5" dirty="0">
                <a:solidFill>
                  <a:srgbClr val="00338D"/>
                </a:solidFill>
                <a:cs typeface="Arial"/>
              </a:rPr>
              <a:t>environment </a:t>
            </a:r>
            <a:r>
              <a:rPr lang="en-US" sz="1000" spc="-10" dirty="0">
                <a:solidFill>
                  <a:srgbClr val="00338D"/>
                </a:solidFill>
                <a:cs typeface="Arial"/>
              </a:rPr>
              <a:t>and established </a:t>
            </a:r>
            <a:r>
              <a:rPr lang="en-US" sz="1000" spc="-5" dirty="0">
                <a:solidFill>
                  <a:srgbClr val="00338D"/>
                </a:solidFill>
                <a:cs typeface="Arial"/>
              </a:rPr>
              <a:t>a  DevOps process using cloud </a:t>
            </a:r>
            <a:r>
              <a:rPr lang="en-US" sz="1000" spc="-10" dirty="0" smtClean="0">
                <a:solidFill>
                  <a:srgbClr val="00338D"/>
                </a:solidFill>
                <a:cs typeface="Arial"/>
              </a:rPr>
              <a:t>native tools.</a:t>
            </a:r>
            <a:endParaRPr lang="en-US" sz="1000" dirty="0">
              <a:cs typeface="Arial"/>
            </a:endParaRPr>
          </a:p>
        </p:txBody>
      </p:sp>
      <p:sp>
        <p:nvSpPr>
          <p:cNvPr id="59" name="object 59"/>
          <p:cNvSpPr txBox="1"/>
          <p:nvPr/>
        </p:nvSpPr>
        <p:spPr>
          <a:xfrm>
            <a:off x="5536360" y="1433528"/>
            <a:ext cx="2290045" cy="1422825"/>
          </a:xfrm>
          <a:prstGeom prst="rect">
            <a:avLst/>
          </a:prstGeom>
        </p:spPr>
        <p:txBody>
          <a:bodyPr vert="horz" wrap="square" lIns="0" tIns="12065" rIns="0" bIns="0" rtlCol="0">
            <a:spAutoFit/>
          </a:bodyPr>
          <a:lstStyle/>
          <a:p>
            <a:pPr marL="228600" marR="5080" indent="1588">
              <a:lnSpc>
                <a:spcPct val="100000"/>
              </a:lnSpc>
              <a:spcBef>
                <a:spcPts val="95"/>
              </a:spcBef>
            </a:pPr>
            <a:r>
              <a:rPr lang="en-US" sz="1000" spc="-5" dirty="0">
                <a:solidFill>
                  <a:srgbClr val="00338D"/>
                </a:solidFill>
                <a:cs typeface="Arial"/>
              </a:rPr>
              <a:t>For a major global beverage </a:t>
            </a:r>
            <a:r>
              <a:rPr lang="en-US" sz="1000" spc="-5" dirty="0" smtClean="0">
                <a:solidFill>
                  <a:srgbClr val="00338D"/>
                </a:solidFill>
                <a:cs typeface="Arial"/>
              </a:rPr>
              <a:t>maker </a:t>
            </a:r>
            <a:r>
              <a:rPr lang="en-US" sz="1000" spc="-5" dirty="0">
                <a:solidFill>
                  <a:srgbClr val="00338D"/>
                </a:solidFill>
                <a:cs typeface="Arial"/>
              </a:rPr>
              <a:t>developed:</a:t>
            </a:r>
          </a:p>
          <a:p>
            <a:pPr marL="400050" marR="5080" indent="-171450">
              <a:lnSpc>
                <a:spcPct val="100000"/>
              </a:lnSpc>
              <a:spcBef>
                <a:spcPts val="95"/>
              </a:spcBef>
              <a:buFont typeface="Arial" panose="020B0604020202020204" pitchFamily="34" charset="0"/>
              <a:buChar char="•"/>
            </a:pPr>
            <a:r>
              <a:rPr lang="en-US" sz="1000" spc="-5" dirty="0">
                <a:solidFill>
                  <a:srgbClr val="00338D"/>
                </a:solidFill>
                <a:cs typeface="Arial"/>
              </a:rPr>
              <a:t>Overall strategy with detailed plan to migrate applications leveraging AD Azure and federation </a:t>
            </a:r>
            <a:r>
              <a:rPr lang="en-US" sz="1000" spc="-5" dirty="0" smtClean="0">
                <a:solidFill>
                  <a:srgbClr val="00338D"/>
                </a:solidFill>
                <a:cs typeface="Arial"/>
              </a:rPr>
              <a:t>services</a:t>
            </a:r>
            <a:endParaRPr lang="en-US" sz="1000" spc="-5" dirty="0">
              <a:solidFill>
                <a:srgbClr val="00338D"/>
              </a:solidFill>
              <a:cs typeface="Arial"/>
            </a:endParaRPr>
          </a:p>
          <a:p>
            <a:pPr marL="400050" marR="5080" indent="-171450">
              <a:lnSpc>
                <a:spcPct val="100000"/>
              </a:lnSpc>
              <a:spcBef>
                <a:spcPts val="95"/>
              </a:spcBef>
              <a:buFont typeface="Arial" panose="020B0604020202020204" pitchFamily="34" charset="0"/>
              <a:buChar char="•"/>
            </a:pPr>
            <a:r>
              <a:rPr lang="en-US" sz="1000" spc="-5" dirty="0" smtClean="0">
                <a:solidFill>
                  <a:srgbClr val="00338D"/>
                </a:solidFill>
                <a:cs typeface="Arial"/>
              </a:rPr>
              <a:t>CA </a:t>
            </a:r>
            <a:r>
              <a:rPr lang="en-US" sz="1000" spc="-5" dirty="0">
                <a:solidFill>
                  <a:srgbClr val="00338D"/>
                </a:solidFill>
                <a:cs typeface="Arial"/>
              </a:rPr>
              <a:t>IAM and AD on-premises footprint reduction and directed migration to MS AD Azure-based security services</a:t>
            </a:r>
          </a:p>
        </p:txBody>
      </p:sp>
      <p:sp>
        <p:nvSpPr>
          <p:cNvPr id="54" name="Text Placeholder 1"/>
          <p:cNvSpPr>
            <a:spLocks noGrp="1"/>
          </p:cNvSpPr>
          <p:nvPr>
            <p:ph type="body" sz="quarter" idx="4294967295"/>
          </p:nvPr>
        </p:nvSpPr>
        <p:spPr>
          <a:xfrm>
            <a:off x="935736" y="118564"/>
            <a:ext cx="10195200" cy="173736"/>
          </a:xfrm>
          <a:prstGeom prst="rect">
            <a:avLst/>
          </a:prstGeom>
        </p:spPr>
        <p:txBody>
          <a:bodyPr/>
          <a:lstStyle/>
          <a:p>
            <a:r>
              <a:rPr lang="en-US" sz="1200" dirty="0" smtClean="0"/>
              <a:t>Case studies</a:t>
            </a:r>
            <a:endParaRPr lang="en-US" sz="1200" dirty="0"/>
          </a:p>
        </p:txBody>
      </p:sp>
      <p:sp>
        <p:nvSpPr>
          <p:cNvPr id="56" name="Text Placeholder 489">
            <a:extLst>
              <a:ext uri="{FF2B5EF4-FFF2-40B4-BE49-F238E27FC236}">
                <a16:creationId xmlns="" xmlns:a16="http://schemas.microsoft.com/office/drawing/2014/main" id="{B5EB19F7-2A5B-4E43-B859-25E22F214038}"/>
              </a:ext>
            </a:extLst>
          </p:cNvPr>
          <p:cNvSpPr txBox="1">
            <a:spLocks/>
          </p:cNvSpPr>
          <p:nvPr/>
        </p:nvSpPr>
        <p:spPr>
          <a:xfrm>
            <a:off x="966217" y="742739"/>
            <a:ext cx="10211468" cy="640080"/>
          </a:xfrm>
          <a:prstGeom prst="rect">
            <a:avLst/>
          </a:prstGeom>
          <a:solidFill>
            <a:schemeClr val="bg1"/>
          </a:solidFill>
          <a:ln w="6350">
            <a:no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KPMG has worked extensively to help clients meet their cloud goals across industries. The below are examples of some of the Azure work KPMG has been engaged to complete.</a:t>
            </a:r>
            <a:endParaRPr lang="en-US" sz="1200" dirty="0"/>
          </a:p>
        </p:txBody>
      </p:sp>
      <p:grpSp>
        <p:nvGrpSpPr>
          <p:cNvPr id="89" name="Group 5">
            <a:extLst>
              <a:ext uri="{FF2B5EF4-FFF2-40B4-BE49-F238E27FC236}">
                <a16:creationId xmlns="" xmlns:a16="http://schemas.microsoft.com/office/drawing/2014/main" id="{8FD6CFB0-F9D1-44A6-A753-55373D0CC80F}"/>
              </a:ext>
            </a:extLst>
          </p:cNvPr>
          <p:cNvGrpSpPr>
            <a:grpSpLocks noChangeAspect="1"/>
          </p:cNvGrpSpPr>
          <p:nvPr/>
        </p:nvGrpSpPr>
        <p:grpSpPr bwMode="auto">
          <a:xfrm>
            <a:off x="985700" y="1607005"/>
            <a:ext cx="483136" cy="452506"/>
            <a:chOff x="263" y="675"/>
            <a:chExt cx="733" cy="674"/>
          </a:xfrm>
          <a:solidFill>
            <a:schemeClr val="bg1"/>
          </a:solidFill>
        </p:grpSpPr>
        <p:sp>
          <p:nvSpPr>
            <p:cNvPr id="90" name="Freeform 6">
              <a:extLst>
                <a:ext uri="{FF2B5EF4-FFF2-40B4-BE49-F238E27FC236}">
                  <a16:creationId xmlns="" xmlns:a16="http://schemas.microsoft.com/office/drawing/2014/main"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1" name="Freeform 7">
              <a:extLst>
                <a:ext uri="{FF2B5EF4-FFF2-40B4-BE49-F238E27FC236}">
                  <a16:creationId xmlns="" xmlns:a16="http://schemas.microsoft.com/office/drawing/2014/main"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2" name="Freeform 8">
              <a:extLst>
                <a:ext uri="{FF2B5EF4-FFF2-40B4-BE49-F238E27FC236}">
                  <a16:creationId xmlns="" xmlns:a16="http://schemas.microsoft.com/office/drawing/2014/main"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3" name="Freeform 9">
              <a:extLst>
                <a:ext uri="{FF2B5EF4-FFF2-40B4-BE49-F238E27FC236}">
                  <a16:creationId xmlns="" xmlns:a16="http://schemas.microsoft.com/office/drawing/2014/main"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4" name="Freeform 10">
              <a:extLst>
                <a:ext uri="{FF2B5EF4-FFF2-40B4-BE49-F238E27FC236}">
                  <a16:creationId xmlns="" xmlns:a16="http://schemas.microsoft.com/office/drawing/2014/main"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5" name="Freeform 11">
              <a:extLst>
                <a:ext uri="{FF2B5EF4-FFF2-40B4-BE49-F238E27FC236}">
                  <a16:creationId xmlns="" xmlns:a16="http://schemas.microsoft.com/office/drawing/2014/main"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6" name="Freeform 12">
              <a:extLst>
                <a:ext uri="{FF2B5EF4-FFF2-40B4-BE49-F238E27FC236}">
                  <a16:creationId xmlns="" xmlns:a16="http://schemas.microsoft.com/office/drawing/2014/main"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97" name="Freeform 13">
              <a:extLst>
                <a:ext uri="{FF2B5EF4-FFF2-40B4-BE49-F238E27FC236}">
                  <a16:creationId xmlns="" xmlns:a16="http://schemas.microsoft.com/office/drawing/2014/main"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98" name="Group 5">
            <a:extLst>
              <a:ext uri="{FF2B5EF4-FFF2-40B4-BE49-F238E27FC236}">
                <a16:creationId xmlns="" xmlns:a16="http://schemas.microsoft.com/office/drawing/2014/main" id="{8FD6CFB0-F9D1-44A6-A753-55373D0CC80F}"/>
              </a:ext>
            </a:extLst>
          </p:cNvPr>
          <p:cNvGrpSpPr>
            <a:grpSpLocks noChangeAspect="1"/>
          </p:cNvGrpSpPr>
          <p:nvPr/>
        </p:nvGrpSpPr>
        <p:grpSpPr bwMode="auto">
          <a:xfrm>
            <a:off x="8533399" y="1578807"/>
            <a:ext cx="483136" cy="452506"/>
            <a:chOff x="263" y="675"/>
            <a:chExt cx="733" cy="674"/>
          </a:xfrm>
          <a:solidFill>
            <a:schemeClr val="bg1"/>
          </a:solidFill>
        </p:grpSpPr>
        <p:sp>
          <p:nvSpPr>
            <p:cNvPr id="99" name="Freeform 6">
              <a:extLst>
                <a:ext uri="{FF2B5EF4-FFF2-40B4-BE49-F238E27FC236}">
                  <a16:creationId xmlns="" xmlns:a16="http://schemas.microsoft.com/office/drawing/2014/main"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0" name="Freeform 7">
              <a:extLst>
                <a:ext uri="{FF2B5EF4-FFF2-40B4-BE49-F238E27FC236}">
                  <a16:creationId xmlns="" xmlns:a16="http://schemas.microsoft.com/office/drawing/2014/main"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1" name="Freeform 8">
              <a:extLst>
                <a:ext uri="{FF2B5EF4-FFF2-40B4-BE49-F238E27FC236}">
                  <a16:creationId xmlns="" xmlns:a16="http://schemas.microsoft.com/office/drawing/2014/main"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2" name="Freeform 9">
              <a:extLst>
                <a:ext uri="{FF2B5EF4-FFF2-40B4-BE49-F238E27FC236}">
                  <a16:creationId xmlns="" xmlns:a16="http://schemas.microsoft.com/office/drawing/2014/main"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3" name="Freeform 10">
              <a:extLst>
                <a:ext uri="{FF2B5EF4-FFF2-40B4-BE49-F238E27FC236}">
                  <a16:creationId xmlns="" xmlns:a16="http://schemas.microsoft.com/office/drawing/2014/main"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4" name="Freeform 11">
              <a:extLst>
                <a:ext uri="{FF2B5EF4-FFF2-40B4-BE49-F238E27FC236}">
                  <a16:creationId xmlns="" xmlns:a16="http://schemas.microsoft.com/office/drawing/2014/main"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5" name="Freeform 12">
              <a:extLst>
                <a:ext uri="{FF2B5EF4-FFF2-40B4-BE49-F238E27FC236}">
                  <a16:creationId xmlns="" xmlns:a16="http://schemas.microsoft.com/office/drawing/2014/main"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106" name="Freeform 13">
              <a:extLst>
                <a:ext uri="{FF2B5EF4-FFF2-40B4-BE49-F238E27FC236}">
                  <a16:creationId xmlns="" xmlns:a16="http://schemas.microsoft.com/office/drawing/2014/main"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grpSp>
        <p:nvGrpSpPr>
          <p:cNvPr id="107" name="Group 19">
            <a:extLst>
              <a:ext uri="{FF2B5EF4-FFF2-40B4-BE49-F238E27FC236}">
                <a16:creationId xmlns="" xmlns:a16="http://schemas.microsoft.com/office/drawing/2014/main" id="{B70D7E6A-1D02-4CED-B1C1-3C63A72ECE28}"/>
              </a:ext>
            </a:extLst>
          </p:cNvPr>
          <p:cNvGrpSpPr>
            <a:grpSpLocks noChangeAspect="1"/>
          </p:cNvGrpSpPr>
          <p:nvPr/>
        </p:nvGrpSpPr>
        <p:grpSpPr bwMode="auto">
          <a:xfrm>
            <a:off x="4735487" y="1560115"/>
            <a:ext cx="458587" cy="443000"/>
            <a:chOff x="3374" y="2011"/>
            <a:chExt cx="1958" cy="1872"/>
          </a:xfrm>
          <a:solidFill>
            <a:srgbClr val="FFFFFF"/>
          </a:solidFill>
        </p:grpSpPr>
        <p:sp>
          <p:nvSpPr>
            <p:cNvPr id="108" name="Freeform 20">
              <a:extLst>
                <a:ext uri="{FF2B5EF4-FFF2-40B4-BE49-F238E27FC236}">
                  <a16:creationId xmlns=""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09" name="Freeform 21">
              <a:extLst>
                <a:ext uri="{FF2B5EF4-FFF2-40B4-BE49-F238E27FC236}">
                  <a16:creationId xmlns=""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0" name="Freeform 22">
              <a:extLst>
                <a:ext uri="{FF2B5EF4-FFF2-40B4-BE49-F238E27FC236}">
                  <a16:creationId xmlns=""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1" name="Rectangle 23">
              <a:extLst>
                <a:ext uri="{FF2B5EF4-FFF2-40B4-BE49-F238E27FC236}">
                  <a16:creationId xmlns=""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2" name="Freeform 24">
              <a:extLst>
                <a:ext uri="{FF2B5EF4-FFF2-40B4-BE49-F238E27FC236}">
                  <a16:creationId xmlns=""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3" name="Rectangle 25">
              <a:extLst>
                <a:ext uri="{FF2B5EF4-FFF2-40B4-BE49-F238E27FC236}">
                  <a16:creationId xmlns=""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4" name="Freeform 20">
              <a:extLst>
                <a:ext uri="{FF2B5EF4-FFF2-40B4-BE49-F238E27FC236}">
                  <a16:creationId xmlns="" xmlns:a16="http://schemas.microsoft.com/office/drawing/2014/main"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grpSp>
        <p:nvGrpSpPr>
          <p:cNvPr id="115" name="Group 19">
            <a:extLst>
              <a:ext uri="{FF2B5EF4-FFF2-40B4-BE49-F238E27FC236}">
                <a16:creationId xmlns="" xmlns:a16="http://schemas.microsoft.com/office/drawing/2014/main" id="{B70D7E6A-1D02-4CED-B1C1-3C63A72ECE28}"/>
              </a:ext>
            </a:extLst>
          </p:cNvPr>
          <p:cNvGrpSpPr>
            <a:grpSpLocks noChangeAspect="1"/>
          </p:cNvGrpSpPr>
          <p:nvPr/>
        </p:nvGrpSpPr>
        <p:grpSpPr bwMode="auto">
          <a:xfrm>
            <a:off x="2812161" y="4057997"/>
            <a:ext cx="458587" cy="443000"/>
            <a:chOff x="3374" y="2011"/>
            <a:chExt cx="1958" cy="1872"/>
          </a:xfrm>
          <a:solidFill>
            <a:srgbClr val="FFFFFF"/>
          </a:solidFill>
        </p:grpSpPr>
        <p:sp>
          <p:nvSpPr>
            <p:cNvPr id="116" name="Freeform 20">
              <a:extLst>
                <a:ext uri="{FF2B5EF4-FFF2-40B4-BE49-F238E27FC236}">
                  <a16:creationId xmlns="" xmlns:a16="http://schemas.microsoft.com/office/drawing/2014/main"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7" name="Freeform 21">
              <a:extLst>
                <a:ext uri="{FF2B5EF4-FFF2-40B4-BE49-F238E27FC236}">
                  <a16:creationId xmlns="" xmlns:a16="http://schemas.microsoft.com/office/drawing/2014/main"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8" name="Freeform 22">
              <a:extLst>
                <a:ext uri="{FF2B5EF4-FFF2-40B4-BE49-F238E27FC236}">
                  <a16:creationId xmlns="" xmlns:a16="http://schemas.microsoft.com/office/drawing/2014/main"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19" name="Rectangle 23">
              <a:extLst>
                <a:ext uri="{FF2B5EF4-FFF2-40B4-BE49-F238E27FC236}">
                  <a16:creationId xmlns="" xmlns:a16="http://schemas.microsoft.com/office/drawing/2014/main"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20" name="Freeform 24">
              <a:extLst>
                <a:ext uri="{FF2B5EF4-FFF2-40B4-BE49-F238E27FC236}">
                  <a16:creationId xmlns="" xmlns:a16="http://schemas.microsoft.com/office/drawing/2014/main"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21" name="Rectangle 25">
              <a:extLst>
                <a:ext uri="{FF2B5EF4-FFF2-40B4-BE49-F238E27FC236}">
                  <a16:creationId xmlns="" xmlns:a16="http://schemas.microsoft.com/office/drawing/2014/main"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22" name="Freeform 20">
              <a:extLst>
                <a:ext uri="{FF2B5EF4-FFF2-40B4-BE49-F238E27FC236}">
                  <a16:creationId xmlns="" xmlns:a16="http://schemas.microsoft.com/office/drawing/2014/main" id="{D00DB1C5-C8E5-4251-8359-469B23659E72}"/>
                </a:ext>
              </a:extLst>
            </p:cNvPr>
            <p:cNvSpPr>
              <a:spLocks/>
            </p:cNvSpPr>
            <p:nvPr/>
          </p:nvSpPr>
          <p:spPr bwMode="auto">
            <a:xfrm>
              <a:off x="3921" y="2011"/>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23" name="Freeform 5">
            <a:extLst>
              <a:ext uri="{FF2B5EF4-FFF2-40B4-BE49-F238E27FC236}">
                <a16:creationId xmlns="" xmlns:a16="http://schemas.microsoft.com/office/drawing/2014/main" id="{17B5B064-1790-49DF-A980-99955F330C96}"/>
              </a:ext>
            </a:extLst>
          </p:cNvPr>
          <p:cNvSpPr>
            <a:spLocks noEditPoints="1"/>
          </p:cNvSpPr>
          <p:nvPr/>
        </p:nvSpPr>
        <p:spPr bwMode="auto">
          <a:xfrm>
            <a:off x="6569143" y="4013640"/>
            <a:ext cx="359806" cy="418730"/>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Tree>
    <p:extLst>
      <p:ext uri="{BB962C8B-B14F-4D97-AF65-F5344CB8AC3E}">
        <p14:creationId xmlns:p14="http://schemas.microsoft.com/office/powerpoint/2010/main" val="347580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Azure security</a:t>
            </a:r>
            <a:endParaRPr lang="en-US" dirty="0"/>
          </a:p>
        </p:txBody>
      </p:sp>
    </p:spTree>
    <p:extLst>
      <p:ext uri="{BB962C8B-B14F-4D97-AF65-F5344CB8AC3E}">
        <p14:creationId xmlns:p14="http://schemas.microsoft.com/office/powerpoint/2010/main" val="972228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996646" y="971752"/>
            <a:ext cx="873113" cy="2851441"/>
            <a:chOff x="996646" y="971752"/>
            <a:chExt cx="873113" cy="2851441"/>
          </a:xfrm>
        </p:grpSpPr>
        <p:grpSp>
          <p:nvGrpSpPr>
            <p:cNvPr id="4" name="Group 3"/>
            <p:cNvGrpSpPr/>
            <p:nvPr/>
          </p:nvGrpSpPr>
          <p:grpSpPr>
            <a:xfrm>
              <a:off x="996646" y="971752"/>
              <a:ext cx="873113" cy="2851441"/>
              <a:chOff x="996646" y="971752"/>
              <a:chExt cx="1644137" cy="2851441"/>
            </a:xfrm>
          </p:grpSpPr>
          <p:sp>
            <p:nvSpPr>
              <p:cNvPr id="593" name="Rectangle 592"/>
              <p:cNvSpPr/>
              <p:nvPr/>
            </p:nvSpPr>
            <p:spPr>
              <a:xfrm>
                <a:off x="996646" y="1038333"/>
                <a:ext cx="1644137" cy="2784860"/>
              </a:xfrm>
              <a:prstGeom prst="rect">
                <a:avLst/>
              </a:prstGeom>
              <a:solidFill>
                <a:schemeClr val="bg1">
                  <a:lumMod val="95000"/>
                </a:schemeClr>
              </a:solidFill>
              <a:ln w="6350">
                <a:solidFill>
                  <a:srgbClr val="00338D"/>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171" name="object 115"/>
              <p:cNvSpPr txBox="1"/>
              <p:nvPr/>
            </p:nvSpPr>
            <p:spPr>
              <a:xfrm>
                <a:off x="1087194" y="971752"/>
                <a:ext cx="1463040" cy="155448"/>
              </a:xfrm>
              <a:prstGeom prst="rect">
                <a:avLst/>
              </a:prstGeom>
              <a:solidFill>
                <a:srgbClr val="00338D"/>
              </a:solidFill>
              <a:ln w="6350">
                <a:solidFill>
                  <a:srgbClr val="00338D"/>
                </a:solidFill>
              </a:ln>
            </p:spPr>
            <p:txBody>
              <a:bodyPr vert="horz" wrap="square" lIns="0" tIns="0" rIns="0" bIns="0" rtlCol="0" anchor="ctr">
                <a:noAutofit/>
              </a:bodyPr>
              <a:lstStyle/>
              <a:p>
                <a:pPr algn="ctr"/>
                <a:r>
                  <a:rPr lang="en-US" sz="800" b="1" dirty="0">
                    <a:solidFill>
                      <a:schemeClr val="bg1"/>
                    </a:solidFill>
                    <a:cs typeface="Arial"/>
                  </a:rPr>
                  <a:t>Marketplace</a:t>
                </a:r>
              </a:p>
            </p:txBody>
          </p:sp>
        </p:grpSp>
        <p:sp>
          <p:nvSpPr>
            <p:cNvPr id="616" name="object 94"/>
            <p:cNvSpPr txBox="1"/>
            <p:nvPr/>
          </p:nvSpPr>
          <p:spPr>
            <a:xfrm>
              <a:off x="1046125" y="1270537"/>
              <a:ext cx="548640" cy="123111"/>
            </a:xfrm>
            <a:prstGeom prst="rect">
              <a:avLst/>
            </a:prstGeom>
          </p:spPr>
          <p:txBody>
            <a:bodyPr vert="horz" wrap="square" lIns="0" tIns="0" rIns="0" bIns="0" rtlCol="0">
              <a:spAutoFit/>
            </a:bodyPr>
            <a:lstStyle/>
            <a:p>
              <a:pPr marR="6773"/>
              <a:r>
                <a:rPr lang="en-US" sz="800" dirty="0">
                  <a:solidFill>
                    <a:srgbClr val="000000"/>
                  </a:solidFill>
                  <a:cs typeface="Arial"/>
                </a:rPr>
                <a:t>Security</a:t>
              </a:r>
              <a:endParaRPr sz="800" dirty="0">
                <a:solidFill>
                  <a:srgbClr val="000000"/>
                </a:solidFill>
                <a:cs typeface="Arial"/>
              </a:endParaRPr>
            </a:p>
          </p:txBody>
        </p:sp>
        <p:pic>
          <p:nvPicPr>
            <p:cNvPr id="119" name="Picture 11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26546" y="1232940"/>
              <a:ext cx="176230" cy="198304"/>
            </a:xfrm>
            <a:prstGeom prst="rect">
              <a:avLst/>
            </a:prstGeom>
          </p:spPr>
        </p:pic>
        <p:sp>
          <p:nvSpPr>
            <p:cNvPr id="615" name="object 93"/>
            <p:cNvSpPr txBox="1"/>
            <p:nvPr/>
          </p:nvSpPr>
          <p:spPr>
            <a:xfrm>
              <a:off x="1046125" y="1647266"/>
              <a:ext cx="548640" cy="246221"/>
            </a:xfrm>
            <a:prstGeom prst="rect">
              <a:avLst/>
            </a:prstGeom>
          </p:spPr>
          <p:txBody>
            <a:bodyPr vert="horz" wrap="square" lIns="0" tIns="0" rIns="0" bIns="0" rtlCol="0">
              <a:spAutoFit/>
            </a:bodyPr>
            <a:lstStyle/>
            <a:p>
              <a:r>
                <a:rPr lang="en-US" sz="800" dirty="0">
                  <a:solidFill>
                    <a:srgbClr val="000000"/>
                  </a:solidFill>
                  <a:cs typeface="Arial"/>
                </a:rPr>
                <a:t>Business Apps</a:t>
              </a:r>
              <a:endParaRPr sz="800" dirty="0">
                <a:solidFill>
                  <a:srgbClr val="000000"/>
                </a:solidFill>
                <a:cs typeface="Arial"/>
              </a:endParaRPr>
            </a:p>
          </p:txBody>
        </p:sp>
        <p:pic>
          <p:nvPicPr>
            <p:cNvPr id="120" name="Picture 1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12574" y="1623646"/>
              <a:ext cx="204175" cy="190809"/>
            </a:xfrm>
            <a:prstGeom prst="rect">
              <a:avLst/>
            </a:prstGeom>
          </p:spPr>
        </p:pic>
        <p:sp>
          <p:nvSpPr>
            <p:cNvPr id="617" name="object 96"/>
            <p:cNvSpPr txBox="1"/>
            <p:nvPr/>
          </p:nvSpPr>
          <p:spPr>
            <a:xfrm>
              <a:off x="1046125" y="2023995"/>
              <a:ext cx="548640" cy="246221"/>
            </a:xfrm>
            <a:prstGeom prst="rect">
              <a:avLst/>
            </a:prstGeom>
          </p:spPr>
          <p:txBody>
            <a:bodyPr vert="horz" wrap="square" lIns="0" tIns="0" rIns="0" bIns="0" rtlCol="0">
              <a:spAutoFit/>
            </a:bodyPr>
            <a:lstStyle/>
            <a:p>
              <a:pPr marR="6773"/>
              <a:r>
                <a:rPr lang="en-US" sz="800" dirty="0">
                  <a:solidFill>
                    <a:srgbClr val="000000"/>
                  </a:solidFill>
                  <a:cs typeface="Arial"/>
                </a:rPr>
                <a:t>Business Intelligence</a:t>
              </a:r>
              <a:endParaRPr sz="800" dirty="0">
                <a:solidFill>
                  <a:srgbClr val="000000"/>
                </a:solidFill>
                <a:cs typeface="Arial"/>
              </a:endParaRPr>
            </a:p>
          </p:txBody>
        </p:sp>
        <p:pic>
          <p:nvPicPr>
            <p:cNvPr id="121" name="Picture 1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08503" y="2006857"/>
              <a:ext cx="212317" cy="177048"/>
            </a:xfrm>
            <a:prstGeom prst="rect">
              <a:avLst/>
            </a:prstGeom>
          </p:spPr>
        </p:pic>
        <p:sp>
          <p:nvSpPr>
            <p:cNvPr id="620" name="object 99"/>
            <p:cNvSpPr txBox="1"/>
            <p:nvPr/>
          </p:nvSpPr>
          <p:spPr>
            <a:xfrm>
              <a:off x="1046125" y="2400724"/>
              <a:ext cx="548640" cy="123111"/>
            </a:xfrm>
            <a:prstGeom prst="rect">
              <a:avLst/>
            </a:prstGeom>
          </p:spPr>
          <p:txBody>
            <a:bodyPr vert="horz" wrap="square" lIns="0" tIns="0" rIns="0" bIns="0" rtlCol="0">
              <a:spAutoFit/>
            </a:bodyPr>
            <a:lstStyle/>
            <a:p>
              <a:pPr marR="6773"/>
              <a:r>
                <a:rPr lang="en-US" sz="800" dirty="0">
                  <a:solidFill>
                    <a:srgbClr val="000000"/>
                  </a:solidFill>
                  <a:cs typeface="Arial"/>
                </a:rPr>
                <a:t>Databases</a:t>
              </a:r>
              <a:endParaRPr sz="800" dirty="0">
                <a:solidFill>
                  <a:srgbClr val="000000"/>
                </a:solidFill>
                <a:cs typeface="Arial"/>
              </a:endParaRPr>
            </a:p>
          </p:txBody>
        </p:sp>
        <p:pic>
          <p:nvPicPr>
            <p:cNvPr id="122" name="Picture 121"/>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634233" y="2376307"/>
              <a:ext cx="160856" cy="192808"/>
            </a:xfrm>
            <a:prstGeom prst="rect">
              <a:avLst/>
            </a:prstGeom>
          </p:spPr>
        </p:pic>
        <p:sp>
          <p:nvSpPr>
            <p:cNvPr id="619" name="object 98"/>
            <p:cNvSpPr txBox="1"/>
            <p:nvPr/>
          </p:nvSpPr>
          <p:spPr>
            <a:xfrm>
              <a:off x="1046125" y="2777453"/>
              <a:ext cx="548640" cy="246221"/>
            </a:xfrm>
            <a:prstGeom prst="rect">
              <a:avLst/>
            </a:prstGeom>
          </p:spPr>
          <p:txBody>
            <a:bodyPr vert="horz" wrap="square" lIns="0" tIns="0" rIns="0" bIns="0" rtlCol="0">
              <a:spAutoFit/>
            </a:bodyPr>
            <a:lstStyle/>
            <a:p>
              <a:pPr>
                <a:tabLst>
                  <a:tab pos="1417285" algn="l"/>
                </a:tabLst>
              </a:pPr>
              <a:r>
                <a:rPr lang="en-US" sz="800" dirty="0">
                  <a:solidFill>
                    <a:srgbClr val="000000"/>
                  </a:solidFill>
                  <a:cs typeface="Arial"/>
                </a:rPr>
                <a:t>DevOps Tools</a:t>
              </a:r>
              <a:endParaRPr sz="800" dirty="0">
                <a:solidFill>
                  <a:srgbClr val="000000"/>
                </a:solidFill>
                <a:cs typeface="Arial"/>
              </a:endParaRPr>
            </a:p>
          </p:txBody>
        </p:sp>
        <p:pic>
          <p:nvPicPr>
            <p:cNvPr id="123" name="Picture 12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610202" y="2761517"/>
              <a:ext cx="208918" cy="191874"/>
            </a:xfrm>
            <a:prstGeom prst="rect">
              <a:avLst/>
            </a:prstGeom>
          </p:spPr>
        </p:pic>
        <p:sp>
          <p:nvSpPr>
            <p:cNvPr id="618" name="object 97"/>
            <p:cNvSpPr txBox="1"/>
            <p:nvPr/>
          </p:nvSpPr>
          <p:spPr>
            <a:xfrm>
              <a:off x="1046125" y="3154182"/>
              <a:ext cx="548640" cy="123111"/>
            </a:xfrm>
            <a:prstGeom prst="rect">
              <a:avLst/>
            </a:prstGeom>
          </p:spPr>
          <p:txBody>
            <a:bodyPr vert="horz" wrap="square" lIns="0" tIns="0" rIns="0" bIns="0" rtlCol="0">
              <a:spAutoFit/>
            </a:bodyPr>
            <a:lstStyle/>
            <a:p>
              <a:pPr marR="6773"/>
              <a:r>
                <a:rPr lang="en-US" sz="800" dirty="0">
                  <a:solidFill>
                    <a:srgbClr val="000000"/>
                  </a:solidFill>
                  <a:cs typeface="Arial"/>
                </a:rPr>
                <a:t>Networking</a:t>
              </a:r>
              <a:endParaRPr sz="800" dirty="0">
                <a:solidFill>
                  <a:srgbClr val="000000"/>
                </a:solidFill>
                <a:cs typeface="Arial"/>
              </a:endParaRPr>
            </a:p>
          </p:txBody>
        </p:sp>
        <p:pic>
          <p:nvPicPr>
            <p:cNvPr id="124" name="Picture 12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617691" y="3145793"/>
              <a:ext cx="193940" cy="181243"/>
            </a:xfrm>
            <a:prstGeom prst="rect">
              <a:avLst/>
            </a:prstGeom>
          </p:spPr>
        </p:pic>
        <p:sp>
          <p:nvSpPr>
            <p:cNvPr id="621" name="object 99"/>
            <p:cNvSpPr txBox="1"/>
            <p:nvPr/>
          </p:nvSpPr>
          <p:spPr>
            <a:xfrm>
              <a:off x="1046125" y="3530912"/>
              <a:ext cx="548640" cy="123111"/>
            </a:xfrm>
            <a:prstGeom prst="rect">
              <a:avLst/>
            </a:prstGeom>
          </p:spPr>
          <p:txBody>
            <a:bodyPr vert="horz" wrap="square" lIns="0" tIns="0" rIns="0" bIns="0" rtlCol="0">
              <a:spAutoFit/>
            </a:bodyPr>
            <a:lstStyle/>
            <a:p>
              <a:pPr marR="6773"/>
              <a:r>
                <a:rPr lang="en-US" sz="800" dirty="0">
                  <a:solidFill>
                    <a:srgbClr val="000000"/>
                  </a:solidFill>
                  <a:cs typeface="Arial"/>
                </a:rPr>
                <a:t>Storage</a:t>
              </a:r>
              <a:endParaRPr sz="800" dirty="0">
                <a:solidFill>
                  <a:srgbClr val="000000"/>
                </a:solidFill>
                <a:cs typeface="Arial"/>
              </a:endParaRPr>
            </a:p>
          </p:txBody>
        </p:sp>
        <p:pic>
          <p:nvPicPr>
            <p:cNvPr id="125" name="Picture 12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619326" y="3519439"/>
              <a:ext cx="190671" cy="146057"/>
            </a:xfrm>
            <a:prstGeom prst="rect">
              <a:avLst/>
            </a:prstGeom>
          </p:spPr>
        </p:pic>
      </p:grpSp>
      <p:sp>
        <p:nvSpPr>
          <p:cNvPr id="243" name="Title 2">
            <a:extLst>
              <a:ext uri="{FF2B5EF4-FFF2-40B4-BE49-F238E27FC236}">
                <a16:creationId xmlns:a16="http://schemas.microsoft.com/office/drawing/2014/main" xmlns="" id="{FD5C9276-4F2D-4401-B6A2-70F6D0FF4202}"/>
              </a:ext>
            </a:extLst>
          </p:cNvPr>
          <p:cNvSpPr>
            <a:spLocks noGrp="1"/>
          </p:cNvSpPr>
          <p:nvPr>
            <p:ph type="title"/>
          </p:nvPr>
        </p:nvSpPr>
        <p:spPr/>
        <p:txBody>
          <a:bodyPr/>
          <a:lstStyle/>
          <a:p>
            <a:r>
              <a:rPr lang="en-US" dirty="0" smtClean="0"/>
              <a:t>Azure security services </a:t>
            </a:r>
            <a:r>
              <a:rPr lang="en-US" dirty="0" smtClean="0"/>
              <a:t>[To be updated]</a:t>
            </a:r>
            <a:endParaRPr lang="en-US" dirty="0"/>
          </a:p>
        </p:txBody>
      </p:sp>
      <p:sp>
        <p:nvSpPr>
          <p:cNvPr id="9" name="Text Placeholder 8"/>
          <p:cNvSpPr>
            <a:spLocks noGrp="1"/>
          </p:cNvSpPr>
          <p:nvPr>
            <p:ph type="body" sz="quarter" idx="12"/>
          </p:nvPr>
        </p:nvSpPr>
        <p:spPr/>
        <p:txBody>
          <a:bodyPr/>
          <a:lstStyle/>
          <a:p>
            <a:r>
              <a:rPr lang="en-US" dirty="0"/>
              <a:t>Azure </a:t>
            </a:r>
            <a:r>
              <a:rPr lang="en-US" dirty="0" smtClean="0"/>
              <a:t>security</a:t>
            </a:r>
            <a:endParaRPr lang="en-US" dirty="0"/>
          </a:p>
        </p:txBody>
      </p:sp>
      <p:sp>
        <p:nvSpPr>
          <p:cNvPr id="288" name="Rectangle 287"/>
          <p:cNvSpPr/>
          <p:nvPr/>
        </p:nvSpPr>
        <p:spPr>
          <a:xfrm>
            <a:off x="1987297" y="3174155"/>
            <a:ext cx="2657263" cy="638386"/>
          </a:xfrm>
          <a:prstGeom prst="rect">
            <a:avLst/>
          </a:prstGeom>
          <a:solidFill>
            <a:srgbClr val="F2F2F2"/>
          </a:solidFill>
          <a:ln w="6350">
            <a:solidFill>
              <a:srgbClr val="F68D2E"/>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91" name="object 115"/>
          <p:cNvSpPr txBox="1"/>
          <p:nvPr/>
        </p:nvSpPr>
        <p:spPr>
          <a:xfrm>
            <a:off x="2897966" y="3084241"/>
            <a:ext cx="835926" cy="155448"/>
          </a:xfrm>
          <a:prstGeom prst="rect">
            <a:avLst/>
          </a:prstGeom>
          <a:solidFill>
            <a:srgbClr val="F68D2E"/>
          </a:solidFill>
          <a:ln w="6350">
            <a:solidFill>
              <a:srgbClr val="F68D2E"/>
            </a:solidFill>
          </a:ln>
        </p:spPr>
        <p:txBody>
          <a:bodyPr vert="horz" wrap="square" lIns="0" tIns="0" rIns="0" bIns="0" rtlCol="0" anchor="ctr">
            <a:noAutofit/>
          </a:bodyPr>
          <a:lstStyle/>
          <a:p>
            <a:pPr algn="ctr"/>
            <a:r>
              <a:rPr lang="en-US" sz="800" b="1" dirty="0">
                <a:solidFill>
                  <a:schemeClr val="bg1"/>
                </a:solidFill>
                <a:cs typeface="Arial"/>
              </a:rPr>
              <a:t>Core Services</a:t>
            </a:r>
          </a:p>
        </p:txBody>
      </p:sp>
      <p:sp>
        <p:nvSpPr>
          <p:cNvPr id="313" name="Rectangle 312"/>
          <p:cNvSpPr/>
          <p:nvPr/>
        </p:nvSpPr>
        <p:spPr>
          <a:xfrm>
            <a:off x="4749093" y="3174155"/>
            <a:ext cx="2657263" cy="638386"/>
          </a:xfrm>
          <a:prstGeom prst="rect">
            <a:avLst/>
          </a:prstGeom>
          <a:solidFill>
            <a:srgbClr val="F2F2F2"/>
          </a:solidFill>
          <a:ln w="6350">
            <a:solidFill>
              <a:srgbClr val="BC204B"/>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14" name="object 115"/>
          <p:cNvSpPr txBox="1"/>
          <p:nvPr/>
        </p:nvSpPr>
        <p:spPr>
          <a:xfrm>
            <a:off x="5667750" y="3084241"/>
            <a:ext cx="819948" cy="155448"/>
          </a:xfrm>
          <a:prstGeom prst="rect">
            <a:avLst/>
          </a:prstGeom>
          <a:solidFill>
            <a:srgbClr val="BC204B"/>
          </a:solidFill>
          <a:ln w="6350">
            <a:solidFill>
              <a:srgbClr val="BC204B"/>
            </a:solidFill>
          </a:ln>
        </p:spPr>
        <p:txBody>
          <a:bodyPr vert="horz" wrap="square" lIns="0" tIns="0" rIns="0" bIns="0" rtlCol="0" anchor="ctr">
            <a:noAutofit/>
          </a:bodyPr>
          <a:lstStyle/>
          <a:p>
            <a:pPr algn="ctr"/>
            <a:r>
              <a:rPr lang="en-US" sz="800" b="1" dirty="0">
                <a:solidFill>
                  <a:schemeClr val="bg1"/>
                </a:solidFill>
                <a:cs typeface="Arial"/>
              </a:rPr>
              <a:t> Infrastructure</a:t>
            </a:r>
          </a:p>
        </p:txBody>
      </p:sp>
      <p:sp>
        <p:nvSpPr>
          <p:cNvPr id="352" name="Rectangle 351"/>
          <p:cNvSpPr/>
          <p:nvPr/>
        </p:nvSpPr>
        <p:spPr>
          <a:xfrm>
            <a:off x="7510887" y="3174155"/>
            <a:ext cx="3682894" cy="638386"/>
          </a:xfrm>
          <a:prstGeom prst="rect">
            <a:avLst/>
          </a:prstGeom>
          <a:solidFill>
            <a:srgbClr val="F2F2F2"/>
          </a:solidFill>
          <a:ln w="6350">
            <a:solidFill>
              <a:srgbClr val="C6007E"/>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53" name="object 115"/>
          <p:cNvSpPr txBox="1"/>
          <p:nvPr/>
        </p:nvSpPr>
        <p:spPr>
          <a:xfrm>
            <a:off x="8582722" y="3084241"/>
            <a:ext cx="1539224" cy="155448"/>
          </a:xfrm>
          <a:prstGeom prst="rect">
            <a:avLst/>
          </a:prstGeom>
          <a:solidFill>
            <a:srgbClr val="C6007E"/>
          </a:solidFill>
          <a:ln w="6350">
            <a:solidFill>
              <a:srgbClr val="C6007E"/>
            </a:solidFill>
          </a:ln>
        </p:spPr>
        <p:txBody>
          <a:bodyPr vert="horz" wrap="square" lIns="0" tIns="0" rIns="0" bIns="0" rtlCol="0" anchor="ctr">
            <a:noAutofit/>
          </a:bodyPr>
          <a:lstStyle/>
          <a:p>
            <a:pPr algn="ctr"/>
            <a:r>
              <a:rPr lang="en-US" sz="800" b="1" dirty="0">
                <a:solidFill>
                  <a:schemeClr val="bg1"/>
                </a:solidFill>
                <a:cs typeface="Arial"/>
              </a:rPr>
              <a:t>Hybrid architecture</a:t>
            </a:r>
          </a:p>
        </p:txBody>
      </p:sp>
      <p:grpSp>
        <p:nvGrpSpPr>
          <p:cNvPr id="14" name="Group 13"/>
          <p:cNvGrpSpPr/>
          <p:nvPr/>
        </p:nvGrpSpPr>
        <p:grpSpPr>
          <a:xfrm>
            <a:off x="2183319" y="3300240"/>
            <a:ext cx="2265218" cy="454475"/>
            <a:chOff x="2962792" y="3300240"/>
            <a:chExt cx="2265218" cy="454475"/>
          </a:xfrm>
        </p:grpSpPr>
        <p:sp>
          <p:nvSpPr>
            <p:cNvPr id="211" name="object 39"/>
            <p:cNvSpPr txBox="1"/>
            <p:nvPr/>
          </p:nvSpPr>
          <p:spPr>
            <a:xfrm>
              <a:off x="2962792" y="3629525"/>
              <a:ext cx="45614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Compute</a:t>
              </a:r>
            </a:p>
          </p:txBody>
        </p:sp>
        <p:pic>
          <p:nvPicPr>
            <p:cNvPr id="212" name="Picture 8" descr="Azure Logo Icon of Flat style - Available in SVG, PNG, EPS, AI ..."/>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3019552" y="3300240"/>
              <a:ext cx="342622" cy="342622"/>
            </a:xfrm>
            <a:prstGeom prst="rect">
              <a:avLst/>
            </a:prstGeom>
            <a:noFill/>
            <a:extLst>
              <a:ext uri="{909E8E84-426E-40DD-AFC4-6F175D3DCCD1}">
                <a14:hiddenFill xmlns:a14="http://schemas.microsoft.com/office/drawing/2010/main">
                  <a:solidFill>
                    <a:srgbClr val="FFFFFF"/>
                  </a:solidFill>
                </a14:hiddenFill>
              </a:ext>
            </a:extLst>
          </p:spPr>
        </p:pic>
        <p:sp>
          <p:nvSpPr>
            <p:cNvPr id="213" name="object 39"/>
            <p:cNvSpPr txBox="1"/>
            <p:nvPr/>
          </p:nvSpPr>
          <p:spPr>
            <a:xfrm>
              <a:off x="3548281" y="3300240"/>
              <a:ext cx="40382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Storage</a:t>
              </a:r>
            </a:p>
          </p:txBody>
        </p:sp>
        <p:pic>
          <p:nvPicPr>
            <p:cNvPr id="215" name="Picture 10" descr="Azure Storage Tutorial - An Introduction to Azure Storage | Edureka"/>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3597471" y="3449273"/>
              <a:ext cx="305442" cy="305442"/>
            </a:xfrm>
            <a:prstGeom prst="rect">
              <a:avLst/>
            </a:prstGeom>
            <a:noFill/>
            <a:extLst>
              <a:ext uri="{909E8E84-426E-40DD-AFC4-6F175D3DCCD1}">
                <a14:hiddenFill xmlns:a14="http://schemas.microsoft.com/office/drawing/2010/main">
                  <a:solidFill>
                    <a:srgbClr val="FFFFFF"/>
                  </a:solidFill>
                </a14:hiddenFill>
              </a:ext>
            </a:extLst>
          </p:spPr>
        </p:pic>
        <p:pic>
          <p:nvPicPr>
            <p:cNvPr id="217" name="Picture 20" descr="15 Database Icon Blue Images - Blue Database Icon, Database Icon ..."/>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4191205" y="3364130"/>
              <a:ext cx="250202" cy="250202"/>
            </a:xfrm>
            <a:prstGeom prst="rect">
              <a:avLst/>
            </a:prstGeom>
            <a:noFill/>
            <a:extLst>
              <a:ext uri="{909E8E84-426E-40DD-AFC4-6F175D3DCCD1}">
                <a14:hiddenFill xmlns:a14="http://schemas.microsoft.com/office/drawing/2010/main">
                  <a:solidFill>
                    <a:srgbClr val="FFFFFF"/>
                  </a:solidFill>
                </a14:hiddenFill>
              </a:ext>
            </a:extLst>
          </p:spPr>
        </p:pic>
        <p:sp>
          <p:nvSpPr>
            <p:cNvPr id="218" name="object 39"/>
            <p:cNvSpPr txBox="1"/>
            <p:nvPr/>
          </p:nvSpPr>
          <p:spPr>
            <a:xfrm>
              <a:off x="4081450" y="3629525"/>
              <a:ext cx="469713"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Database</a:t>
              </a:r>
            </a:p>
          </p:txBody>
        </p:sp>
        <p:pic>
          <p:nvPicPr>
            <p:cNvPr id="219" name="Picture 12" descr="Anwar Younus Blog: Microsoft Azure Networkin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724305" y="3513264"/>
              <a:ext cx="459910" cy="241451"/>
            </a:xfrm>
            <a:prstGeom prst="rect">
              <a:avLst/>
            </a:prstGeom>
            <a:noFill/>
            <a:extLst>
              <a:ext uri="{909E8E84-426E-40DD-AFC4-6F175D3DCCD1}">
                <a14:hiddenFill xmlns:a14="http://schemas.microsoft.com/office/drawing/2010/main">
                  <a:solidFill>
                    <a:srgbClr val="FFFFFF"/>
                  </a:solidFill>
                </a14:hiddenFill>
              </a:ext>
            </a:extLst>
          </p:spPr>
        </p:pic>
        <p:sp>
          <p:nvSpPr>
            <p:cNvPr id="221" name="object 39"/>
            <p:cNvSpPr txBox="1"/>
            <p:nvPr/>
          </p:nvSpPr>
          <p:spPr>
            <a:xfrm>
              <a:off x="4680510" y="3300240"/>
              <a:ext cx="547500"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Networking</a:t>
              </a:r>
            </a:p>
          </p:txBody>
        </p:sp>
      </p:grpSp>
      <p:grpSp>
        <p:nvGrpSpPr>
          <p:cNvPr id="16" name="Group 15"/>
          <p:cNvGrpSpPr/>
          <p:nvPr/>
        </p:nvGrpSpPr>
        <p:grpSpPr>
          <a:xfrm>
            <a:off x="5345765" y="3300241"/>
            <a:ext cx="1463919" cy="452395"/>
            <a:chOff x="5851881" y="3300241"/>
            <a:chExt cx="1463919" cy="452395"/>
          </a:xfrm>
        </p:grpSpPr>
        <p:sp>
          <p:nvSpPr>
            <p:cNvPr id="223" name="object 39"/>
            <p:cNvSpPr txBox="1"/>
            <p:nvPr/>
          </p:nvSpPr>
          <p:spPr>
            <a:xfrm>
              <a:off x="5851881" y="3629525"/>
              <a:ext cx="45614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Regions</a:t>
              </a:r>
            </a:p>
          </p:txBody>
        </p:sp>
        <p:pic>
          <p:nvPicPr>
            <p:cNvPr id="224" name="Picture 4" descr="worldwide location icon"/>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5929605" y="3300241"/>
              <a:ext cx="300694" cy="300694"/>
            </a:xfrm>
            <a:prstGeom prst="rect">
              <a:avLst/>
            </a:prstGeom>
            <a:noFill/>
            <a:extLst>
              <a:ext uri="{909E8E84-426E-40DD-AFC4-6F175D3DCCD1}">
                <a14:hiddenFill xmlns:a14="http://schemas.microsoft.com/office/drawing/2010/main">
                  <a:solidFill>
                    <a:srgbClr val="FFFFFF"/>
                  </a:solidFill>
                </a14:hiddenFill>
              </a:ext>
            </a:extLst>
          </p:spPr>
        </p:pic>
        <p:sp>
          <p:nvSpPr>
            <p:cNvPr id="227" name="object 39"/>
            <p:cNvSpPr txBox="1"/>
            <p:nvPr/>
          </p:nvSpPr>
          <p:spPr>
            <a:xfrm>
              <a:off x="6437370" y="3629525"/>
              <a:ext cx="878430"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Availability Zones</a:t>
              </a:r>
            </a:p>
          </p:txBody>
        </p:sp>
        <p:pic>
          <p:nvPicPr>
            <p:cNvPr id="229" name="Picture 6" descr="OnceHub | Comprehensive time zone support"/>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7039" r="27039"/>
            <a:stretch/>
          </p:blipFill>
          <p:spPr bwMode="auto">
            <a:xfrm>
              <a:off x="6710864" y="3300241"/>
              <a:ext cx="331442" cy="298490"/>
            </a:xfrm>
            <a:prstGeom prst="rect">
              <a:avLst/>
            </a:prstGeom>
            <a:noFill/>
            <a:ln>
              <a:noFill/>
            </a:ln>
            <a:extLst>
              <a:ext uri="{909E8E84-426E-40DD-AFC4-6F175D3DCCD1}">
                <a14:hiddenFill xmlns:a14="http://schemas.microsoft.com/office/drawing/2010/main">
                  <a:solidFill>
                    <a:srgbClr val="FFFFFF"/>
                  </a:solidFill>
                </a14:hiddenFill>
              </a:ext>
            </a:extLst>
          </p:spPr>
        </p:pic>
      </p:grpSp>
      <p:grpSp>
        <p:nvGrpSpPr>
          <p:cNvPr id="15" name="Group 14"/>
          <p:cNvGrpSpPr/>
          <p:nvPr/>
        </p:nvGrpSpPr>
        <p:grpSpPr>
          <a:xfrm>
            <a:off x="8243922" y="3300242"/>
            <a:ext cx="2216825" cy="452394"/>
            <a:chOff x="8425943" y="3300242"/>
            <a:chExt cx="2216825" cy="452394"/>
          </a:xfrm>
        </p:grpSpPr>
        <p:sp>
          <p:nvSpPr>
            <p:cNvPr id="232" name="object 39"/>
            <p:cNvSpPr txBox="1"/>
            <p:nvPr/>
          </p:nvSpPr>
          <p:spPr>
            <a:xfrm>
              <a:off x="9658067" y="3629525"/>
              <a:ext cx="984701"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Integrated IAM</a:t>
              </a:r>
            </a:p>
          </p:txBody>
        </p:sp>
        <p:pic>
          <p:nvPicPr>
            <p:cNvPr id="237" name="Picture 23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9997556" y="3300242"/>
              <a:ext cx="305723" cy="298489"/>
            </a:xfrm>
            <a:prstGeom prst="rect">
              <a:avLst/>
            </a:prstGeom>
          </p:spPr>
        </p:pic>
        <p:sp>
          <p:nvSpPr>
            <p:cNvPr id="238" name="object 39"/>
            <p:cNvSpPr txBox="1"/>
            <p:nvPr/>
          </p:nvSpPr>
          <p:spPr>
            <a:xfrm>
              <a:off x="8425943" y="3629525"/>
              <a:ext cx="1067499"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Data Integration</a:t>
              </a:r>
            </a:p>
          </p:txBody>
        </p:sp>
        <p:pic>
          <p:nvPicPr>
            <p:cNvPr id="241" name="Picture 240"/>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799057" y="3300242"/>
              <a:ext cx="321270" cy="298490"/>
            </a:xfrm>
            <a:prstGeom prst="rect">
              <a:avLst/>
            </a:prstGeom>
          </p:spPr>
        </p:pic>
      </p:grpSp>
      <p:grpSp>
        <p:nvGrpSpPr>
          <p:cNvPr id="12" name="Group 11"/>
          <p:cNvGrpSpPr/>
          <p:nvPr/>
        </p:nvGrpSpPr>
        <p:grpSpPr>
          <a:xfrm>
            <a:off x="1987297" y="1741362"/>
            <a:ext cx="9206484" cy="1256586"/>
            <a:chOff x="1987297" y="1765746"/>
            <a:chExt cx="9206484" cy="1256586"/>
          </a:xfrm>
        </p:grpSpPr>
        <p:sp>
          <p:nvSpPr>
            <p:cNvPr id="594" name="Rectangle 593"/>
            <p:cNvSpPr/>
            <p:nvPr/>
          </p:nvSpPr>
          <p:spPr>
            <a:xfrm>
              <a:off x="1987297" y="1855659"/>
              <a:ext cx="1278668" cy="1166673"/>
            </a:xfrm>
            <a:prstGeom prst="rect">
              <a:avLst/>
            </a:prstGeom>
            <a:solidFill>
              <a:srgbClr val="F2F2F2"/>
            </a:solidFill>
            <a:ln w="6350">
              <a:solidFill>
                <a:srgbClr val="48369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181" name="object 115"/>
            <p:cNvSpPr txBox="1"/>
            <p:nvPr/>
          </p:nvSpPr>
          <p:spPr>
            <a:xfrm>
              <a:off x="2208669" y="1765746"/>
              <a:ext cx="835926" cy="155448"/>
            </a:xfrm>
            <a:prstGeom prst="rect">
              <a:avLst/>
            </a:prstGeom>
            <a:solidFill>
              <a:srgbClr val="483698"/>
            </a:solidFill>
            <a:ln w="6350">
              <a:solidFill>
                <a:srgbClr val="483698"/>
              </a:solidFill>
            </a:ln>
          </p:spPr>
          <p:txBody>
            <a:bodyPr vert="horz" wrap="square" lIns="0" tIns="0" rIns="0" bIns="0" rtlCol="0" anchor="ctr">
              <a:noAutofit/>
            </a:bodyPr>
            <a:lstStyle/>
            <a:p>
              <a:pPr algn="ctr"/>
              <a:r>
                <a:rPr lang="en-US" sz="800" b="1" dirty="0">
                  <a:solidFill>
                    <a:schemeClr val="bg1"/>
                  </a:solidFill>
                  <a:cs typeface="Arial"/>
                </a:rPr>
                <a:t>Analytics</a:t>
              </a:r>
            </a:p>
          </p:txBody>
        </p:sp>
        <p:sp>
          <p:nvSpPr>
            <p:cNvPr id="202" name="Rectangle 201"/>
            <p:cNvSpPr/>
            <p:nvPr/>
          </p:nvSpPr>
          <p:spPr>
            <a:xfrm>
              <a:off x="3369554" y="1855659"/>
              <a:ext cx="1278668" cy="1166673"/>
            </a:xfrm>
            <a:prstGeom prst="rect">
              <a:avLst/>
            </a:prstGeom>
            <a:solidFill>
              <a:srgbClr val="F2F2F2"/>
            </a:solidFill>
            <a:ln w="6350">
              <a:solidFill>
                <a:srgbClr val="470A6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05" name="object 115"/>
            <p:cNvSpPr txBox="1"/>
            <p:nvPr/>
          </p:nvSpPr>
          <p:spPr>
            <a:xfrm>
              <a:off x="3590926" y="1765746"/>
              <a:ext cx="835926" cy="280270"/>
            </a:xfrm>
            <a:prstGeom prst="rect">
              <a:avLst/>
            </a:prstGeom>
            <a:solidFill>
              <a:srgbClr val="470A68"/>
            </a:solidFill>
            <a:ln w="6350">
              <a:solidFill>
                <a:srgbClr val="470A68"/>
              </a:solidFill>
            </a:ln>
          </p:spPr>
          <p:txBody>
            <a:bodyPr vert="horz" wrap="square" lIns="0" tIns="0" rIns="0" bIns="0" rtlCol="0" anchor="ctr">
              <a:noAutofit/>
            </a:bodyPr>
            <a:lstStyle/>
            <a:p>
              <a:pPr algn="ctr"/>
              <a:r>
                <a:rPr lang="en-US" sz="800" b="1" dirty="0">
                  <a:solidFill>
                    <a:schemeClr val="bg1"/>
                  </a:solidFill>
                  <a:cs typeface="Arial"/>
                </a:rPr>
                <a:t>Container Orchestration</a:t>
              </a:r>
            </a:p>
          </p:txBody>
        </p:sp>
        <p:sp>
          <p:nvSpPr>
            <p:cNvPr id="222" name="Rectangle 221"/>
            <p:cNvSpPr/>
            <p:nvPr/>
          </p:nvSpPr>
          <p:spPr>
            <a:xfrm>
              <a:off x="4751812" y="1855659"/>
              <a:ext cx="1278668" cy="1166673"/>
            </a:xfrm>
            <a:prstGeom prst="rect">
              <a:avLst/>
            </a:prstGeom>
            <a:solidFill>
              <a:srgbClr val="F2F2F2"/>
            </a:solidFill>
            <a:ln w="6350">
              <a:solidFill>
                <a:srgbClr val="6D2077"/>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25" name="object 115"/>
            <p:cNvSpPr txBox="1"/>
            <p:nvPr/>
          </p:nvSpPr>
          <p:spPr>
            <a:xfrm>
              <a:off x="4973183" y="1765746"/>
              <a:ext cx="835926" cy="155448"/>
            </a:xfrm>
            <a:prstGeom prst="rect">
              <a:avLst/>
            </a:prstGeom>
            <a:solidFill>
              <a:srgbClr val="6D2077"/>
            </a:solidFill>
            <a:ln w="6350">
              <a:solidFill>
                <a:srgbClr val="6D2077"/>
              </a:solidFill>
            </a:ln>
          </p:spPr>
          <p:txBody>
            <a:bodyPr vert="horz" wrap="square" lIns="0" tIns="0" rIns="0" bIns="0" rtlCol="0" anchor="ctr">
              <a:noAutofit/>
            </a:bodyPr>
            <a:lstStyle/>
            <a:p>
              <a:pPr algn="ctr"/>
              <a:r>
                <a:rPr lang="en-US" sz="800" b="1" dirty="0">
                  <a:solidFill>
                    <a:schemeClr val="bg1"/>
                  </a:solidFill>
                  <a:cs typeface="Arial"/>
                </a:rPr>
                <a:t>Mobile</a:t>
              </a:r>
            </a:p>
          </p:txBody>
        </p:sp>
        <p:sp>
          <p:nvSpPr>
            <p:cNvPr id="233" name="Rectangle 232"/>
            <p:cNvSpPr/>
            <p:nvPr/>
          </p:nvSpPr>
          <p:spPr>
            <a:xfrm>
              <a:off x="6134069" y="1855659"/>
              <a:ext cx="1278668" cy="1166673"/>
            </a:xfrm>
            <a:prstGeom prst="rect">
              <a:avLst/>
            </a:prstGeom>
            <a:solidFill>
              <a:srgbClr val="F2F2F2"/>
            </a:solidFill>
            <a:ln w="6350">
              <a:solidFill>
                <a:srgbClr val="00A3A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36" name="object 115"/>
            <p:cNvSpPr txBox="1"/>
            <p:nvPr/>
          </p:nvSpPr>
          <p:spPr>
            <a:xfrm>
              <a:off x="6355440" y="1765746"/>
              <a:ext cx="835926" cy="155448"/>
            </a:xfrm>
            <a:prstGeom prst="rect">
              <a:avLst/>
            </a:prstGeom>
            <a:solidFill>
              <a:srgbClr val="00A3A1"/>
            </a:solidFill>
            <a:ln w="6350">
              <a:solidFill>
                <a:srgbClr val="00A3A1"/>
              </a:solidFill>
            </a:ln>
          </p:spPr>
          <p:txBody>
            <a:bodyPr vert="horz" wrap="square" lIns="0" tIns="0" rIns="0" bIns="0" rtlCol="0" anchor="ctr">
              <a:noAutofit/>
            </a:bodyPr>
            <a:lstStyle/>
            <a:p>
              <a:pPr algn="ctr"/>
              <a:r>
                <a:rPr lang="en-US" sz="800" b="1" dirty="0">
                  <a:solidFill>
                    <a:schemeClr val="bg1"/>
                  </a:solidFill>
                  <a:cs typeface="Arial"/>
                </a:rPr>
                <a:t>IOT</a:t>
              </a:r>
            </a:p>
          </p:txBody>
        </p:sp>
        <p:sp>
          <p:nvSpPr>
            <p:cNvPr id="260" name="Rectangle 259"/>
            <p:cNvSpPr/>
            <p:nvPr/>
          </p:nvSpPr>
          <p:spPr>
            <a:xfrm>
              <a:off x="8534166" y="1855659"/>
              <a:ext cx="1278668" cy="1166673"/>
            </a:xfrm>
            <a:prstGeom prst="rect">
              <a:avLst/>
            </a:prstGeom>
            <a:solidFill>
              <a:srgbClr val="F2F2F2"/>
            </a:solidFill>
            <a:ln w="6350">
              <a:solidFill>
                <a:srgbClr val="43B02A"/>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61" name="object 115"/>
            <p:cNvSpPr txBox="1"/>
            <p:nvPr/>
          </p:nvSpPr>
          <p:spPr>
            <a:xfrm>
              <a:off x="8755537" y="1765746"/>
              <a:ext cx="835926" cy="280270"/>
            </a:xfrm>
            <a:prstGeom prst="rect">
              <a:avLst/>
            </a:prstGeom>
            <a:solidFill>
              <a:srgbClr val="43B02A"/>
            </a:solidFill>
            <a:ln w="6350">
              <a:solidFill>
                <a:srgbClr val="43B02A"/>
              </a:solidFill>
            </a:ln>
          </p:spPr>
          <p:txBody>
            <a:bodyPr vert="horz" wrap="square" lIns="0" tIns="0" rIns="0" bIns="0" rtlCol="0" anchor="ctr">
              <a:noAutofit/>
            </a:bodyPr>
            <a:lstStyle/>
            <a:p>
              <a:pPr algn="ctr"/>
              <a:r>
                <a:rPr lang="en-US" sz="800" b="1" dirty="0">
                  <a:solidFill>
                    <a:schemeClr val="bg1"/>
                  </a:solidFill>
                  <a:cs typeface="Arial"/>
                </a:rPr>
                <a:t>Machine Learning</a:t>
              </a:r>
            </a:p>
          </p:txBody>
        </p:sp>
        <p:sp>
          <p:nvSpPr>
            <p:cNvPr id="272" name="Rectangle 271"/>
            <p:cNvSpPr/>
            <p:nvPr/>
          </p:nvSpPr>
          <p:spPr>
            <a:xfrm>
              <a:off x="9915113" y="1855659"/>
              <a:ext cx="1278668" cy="1166673"/>
            </a:xfrm>
            <a:prstGeom prst="rect">
              <a:avLst/>
            </a:prstGeom>
            <a:solidFill>
              <a:srgbClr val="F2F2F2"/>
            </a:solidFill>
            <a:ln w="6350">
              <a:solidFill>
                <a:srgbClr val="EAAA00"/>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73" name="object 115"/>
            <p:cNvSpPr txBox="1"/>
            <p:nvPr/>
          </p:nvSpPr>
          <p:spPr>
            <a:xfrm>
              <a:off x="10136484" y="1765746"/>
              <a:ext cx="835926" cy="155448"/>
            </a:xfrm>
            <a:prstGeom prst="rect">
              <a:avLst/>
            </a:prstGeom>
            <a:solidFill>
              <a:srgbClr val="EAAA00"/>
            </a:solidFill>
            <a:ln w="6350">
              <a:solidFill>
                <a:srgbClr val="EAAA00"/>
              </a:solidFill>
            </a:ln>
          </p:spPr>
          <p:txBody>
            <a:bodyPr vert="horz" wrap="square" lIns="0" tIns="0" rIns="0" bIns="0" rtlCol="0" anchor="ctr">
              <a:noAutofit/>
            </a:bodyPr>
            <a:lstStyle/>
            <a:p>
              <a:pPr algn="ctr"/>
              <a:r>
                <a:rPr lang="en-US" sz="800" b="1" dirty="0" err="1">
                  <a:solidFill>
                    <a:schemeClr val="bg1"/>
                  </a:solidFill>
                  <a:cs typeface="Arial"/>
                </a:rPr>
                <a:t>DevOPS</a:t>
              </a:r>
              <a:endParaRPr lang="en-US" sz="800" b="1" dirty="0">
                <a:solidFill>
                  <a:schemeClr val="bg1"/>
                </a:solidFill>
                <a:cs typeface="Arial"/>
              </a:endParaRPr>
            </a:p>
          </p:txBody>
        </p:sp>
        <p:sp>
          <p:nvSpPr>
            <p:cNvPr id="295" name="Rectangle 294"/>
            <p:cNvSpPr/>
            <p:nvPr/>
          </p:nvSpPr>
          <p:spPr>
            <a:xfrm>
              <a:off x="7516326" y="1855659"/>
              <a:ext cx="912940" cy="1166673"/>
            </a:xfrm>
            <a:prstGeom prst="rect">
              <a:avLst/>
            </a:prstGeom>
            <a:solidFill>
              <a:srgbClr val="F2F2F2"/>
            </a:solidFill>
            <a:ln w="6350">
              <a:solidFill>
                <a:srgbClr val="009A44"/>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02" name="object 115"/>
            <p:cNvSpPr txBox="1"/>
            <p:nvPr/>
          </p:nvSpPr>
          <p:spPr>
            <a:xfrm>
              <a:off x="7615283" y="1765746"/>
              <a:ext cx="715026" cy="155448"/>
            </a:xfrm>
            <a:prstGeom prst="rect">
              <a:avLst/>
            </a:prstGeom>
            <a:solidFill>
              <a:srgbClr val="009A44"/>
            </a:solidFill>
            <a:ln w="6350">
              <a:solidFill>
                <a:srgbClr val="009A44"/>
              </a:solidFill>
            </a:ln>
          </p:spPr>
          <p:txBody>
            <a:bodyPr vert="horz" wrap="square" lIns="0" tIns="0" rIns="0" bIns="0" rtlCol="0" anchor="ctr">
              <a:noAutofit/>
            </a:bodyPr>
            <a:lstStyle/>
            <a:p>
              <a:pPr algn="ctr"/>
              <a:r>
                <a:rPr lang="en-US" sz="800" b="1" dirty="0">
                  <a:solidFill>
                    <a:schemeClr val="bg1"/>
                  </a:solidFill>
                  <a:cs typeface="Arial"/>
                </a:rPr>
                <a:t>Blockchain</a:t>
              </a:r>
            </a:p>
          </p:txBody>
        </p:sp>
        <p:sp>
          <p:nvSpPr>
            <p:cNvPr id="184" name="object 39"/>
            <p:cNvSpPr txBox="1"/>
            <p:nvPr/>
          </p:nvSpPr>
          <p:spPr>
            <a:xfrm>
              <a:off x="2269783" y="2311030"/>
              <a:ext cx="713696"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Data Factories</a:t>
              </a:r>
            </a:p>
          </p:txBody>
        </p:sp>
        <p:pic>
          <p:nvPicPr>
            <p:cNvPr id="185" name="Picture 184"/>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2508301" y="2052575"/>
              <a:ext cx="236661" cy="238725"/>
            </a:xfrm>
            <a:prstGeom prst="rect">
              <a:avLst/>
            </a:prstGeom>
          </p:spPr>
        </p:pic>
        <p:sp>
          <p:nvSpPr>
            <p:cNvPr id="186" name="object 39"/>
            <p:cNvSpPr txBox="1"/>
            <p:nvPr/>
          </p:nvSpPr>
          <p:spPr>
            <a:xfrm>
              <a:off x="2229641" y="2731641"/>
              <a:ext cx="793980"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Power Business Intelligence</a:t>
              </a:r>
            </a:p>
          </p:txBody>
        </p:sp>
        <p:pic>
          <p:nvPicPr>
            <p:cNvPr id="187" name="Picture 186"/>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2508687" y="2496659"/>
              <a:ext cx="235888" cy="226996"/>
            </a:xfrm>
            <a:prstGeom prst="rect">
              <a:avLst/>
            </a:prstGeom>
          </p:spPr>
        </p:pic>
        <p:sp>
          <p:nvSpPr>
            <p:cNvPr id="188" name="object 39"/>
            <p:cNvSpPr txBox="1"/>
            <p:nvPr/>
          </p:nvSpPr>
          <p:spPr>
            <a:xfrm>
              <a:off x="3512857" y="2307566"/>
              <a:ext cx="99206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Kubernates Services</a:t>
              </a:r>
            </a:p>
          </p:txBody>
        </p:sp>
        <p:pic>
          <p:nvPicPr>
            <p:cNvPr id="189" name="Picture 188"/>
            <p:cNvPicPr>
              <a:picLocks noChangeAspect="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89792" y="2083494"/>
              <a:ext cx="238192" cy="220380"/>
            </a:xfrm>
            <a:prstGeom prst="rect">
              <a:avLst/>
            </a:prstGeom>
          </p:spPr>
        </p:pic>
        <p:sp>
          <p:nvSpPr>
            <p:cNvPr id="190" name="object 39"/>
            <p:cNvSpPr txBox="1"/>
            <p:nvPr/>
          </p:nvSpPr>
          <p:spPr>
            <a:xfrm>
              <a:off x="3566832" y="2731641"/>
              <a:ext cx="88411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Container Registry</a:t>
              </a:r>
            </a:p>
          </p:txBody>
        </p:sp>
        <p:pic>
          <p:nvPicPr>
            <p:cNvPr id="191" name="Picture 190"/>
            <p:cNvPicPr>
              <a:picLocks noChangeAspect="1"/>
            </p:cNvPicPr>
            <p:nvPr/>
          </p:nvPicPr>
          <p:blipFill>
            <a:blip r:embed="rId19"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880900" y="2492677"/>
              <a:ext cx="255977" cy="227501"/>
            </a:xfrm>
            <a:prstGeom prst="rect">
              <a:avLst/>
            </a:prstGeom>
          </p:spPr>
        </p:pic>
        <p:sp>
          <p:nvSpPr>
            <p:cNvPr id="192" name="object 39"/>
            <p:cNvSpPr txBox="1"/>
            <p:nvPr/>
          </p:nvSpPr>
          <p:spPr>
            <a:xfrm>
              <a:off x="5034298" y="2311030"/>
              <a:ext cx="713696"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App Services</a:t>
              </a:r>
            </a:p>
          </p:txBody>
        </p:sp>
        <p:pic>
          <p:nvPicPr>
            <p:cNvPr id="193" name="Picture 192"/>
            <p:cNvPicPr>
              <a:picLocks noChangeAspect="1"/>
            </p:cNvPicPr>
            <p:nvPr/>
          </p:nvPicPr>
          <p:blipFill>
            <a:blip r:embed="rId20"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78894" y="2062987"/>
              <a:ext cx="224504" cy="217249"/>
            </a:xfrm>
            <a:prstGeom prst="rect">
              <a:avLst/>
            </a:prstGeom>
          </p:spPr>
        </p:pic>
        <p:sp>
          <p:nvSpPr>
            <p:cNvPr id="194" name="object 39"/>
            <p:cNvSpPr txBox="1"/>
            <p:nvPr/>
          </p:nvSpPr>
          <p:spPr>
            <a:xfrm>
              <a:off x="4994156" y="2731641"/>
              <a:ext cx="793980"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Power Platform</a:t>
              </a:r>
            </a:p>
          </p:txBody>
        </p:sp>
        <p:pic>
          <p:nvPicPr>
            <p:cNvPr id="195" name="Picture 194"/>
            <p:cNvPicPr>
              <a:picLocks noChangeAspect="1"/>
            </p:cNvPicPr>
            <p:nvPr/>
          </p:nvPicPr>
          <p:blipFill>
            <a:blip r:embed="rId21"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5284060" y="2471096"/>
              <a:ext cx="214173" cy="235698"/>
            </a:xfrm>
            <a:prstGeom prst="rect">
              <a:avLst/>
            </a:prstGeom>
          </p:spPr>
        </p:pic>
        <p:sp>
          <p:nvSpPr>
            <p:cNvPr id="196" name="object 39"/>
            <p:cNvSpPr txBox="1"/>
            <p:nvPr/>
          </p:nvSpPr>
          <p:spPr>
            <a:xfrm>
              <a:off x="6567566" y="2311030"/>
              <a:ext cx="411674"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IoT Hub</a:t>
              </a:r>
            </a:p>
          </p:txBody>
        </p:sp>
        <p:pic>
          <p:nvPicPr>
            <p:cNvPr id="197" name="Picture 196"/>
            <p:cNvPicPr>
              <a:picLocks noChangeAspect="1"/>
            </p:cNvPicPr>
            <p:nvPr/>
          </p:nvPicPr>
          <p:blipFill>
            <a:blip r:embed="rId22"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54448" y="2037919"/>
              <a:ext cx="237910" cy="245711"/>
            </a:xfrm>
            <a:prstGeom prst="rect">
              <a:avLst/>
            </a:prstGeom>
          </p:spPr>
        </p:pic>
        <p:sp>
          <p:nvSpPr>
            <p:cNvPr id="198" name="object 39"/>
            <p:cNvSpPr txBox="1"/>
            <p:nvPr/>
          </p:nvSpPr>
          <p:spPr>
            <a:xfrm>
              <a:off x="6489776" y="2731641"/>
              <a:ext cx="567254"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Stack Edge</a:t>
              </a:r>
            </a:p>
          </p:txBody>
        </p:sp>
        <p:pic>
          <p:nvPicPr>
            <p:cNvPr id="199" name="Picture 198"/>
            <p:cNvPicPr>
              <a:picLocks noChangeAspect="1"/>
            </p:cNvPicPr>
            <p:nvPr/>
          </p:nvPicPr>
          <p:blipFill>
            <a:blip r:embed="rId23"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6626298" y="2474010"/>
              <a:ext cx="294210" cy="226685"/>
            </a:xfrm>
            <a:prstGeom prst="rect">
              <a:avLst/>
            </a:prstGeom>
          </p:spPr>
        </p:pic>
        <p:sp>
          <p:nvSpPr>
            <p:cNvPr id="200" name="object 39"/>
            <p:cNvSpPr txBox="1"/>
            <p:nvPr/>
          </p:nvSpPr>
          <p:spPr>
            <a:xfrm>
              <a:off x="8731570" y="2307566"/>
              <a:ext cx="883860"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Cognitive Services</a:t>
              </a:r>
            </a:p>
          </p:txBody>
        </p:sp>
        <p:pic>
          <p:nvPicPr>
            <p:cNvPr id="201" name="Picture 200"/>
            <p:cNvPicPr>
              <a:picLocks noChangeAspect="1"/>
            </p:cNvPicPr>
            <p:nvPr/>
          </p:nvPicPr>
          <p:blipFill>
            <a:blip r:embed="rId24" cstate="print">
              <a:extLst>
                <a:ext uri="{28A0092B-C50C-407E-A947-70E740481C1C}">
                  <a14:useLocalDpi xmlns:a14="http://schemas.microsoft.com/office/drawing/2010/main" val="0"/>
                </a:ext>
              </a:extLst>
            </a:blip>
            <a:stretch>
              <a:fillRect/>
            </a:stretch>
          </p:blipFill>
          <p:spPr>
            <a:xfrm>
              <a:off x="9050864" y="2104781"/>
              <a:ext cx="245272" cy="175194"/>
            </a:xfrm>
            <a:prstGeom prst="rect">
              <a:avLst/>
            </a:prstGeom>
          </p:spPr>
        </p:pic>
        <p:sp>
          <p:nvSpPr>
            <p:cNvPr id="203" name="object 39"/>
            <p:cNvSpPr txBox="1"/>
            <p:nvPr/>
          </p:nvSpPr>
          <p:spPr>
            <a:xfrm>
              <a:off x="8956177" y="2731641"/>
              <a:ext cx="434646"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Batch AI</a:t>
              </a:r>
            </a:p>
          </p:txBody>
        </p:sp>
        <p:pic>
          <p:nvPicPr>
            <p:cNvPr id="204" name="Picture 203"/>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9088138" y="2474715"/>
              <a:ext cx="170725" cy="240567"/>
            </a:xfrm>
            <a:prstGeom prst="rect">
              <a:avLst/>
            </a:prstGeom>
            <a:noFill/>
            <a:ln>
              <a:noFill/>
            </a:ln>
          </p:spPr>
        </p:pic>
        <p:sp>
          <p:nvSpPr>
            <p:cNvPr id="207" name="object 39"/>
            <p:cNvSpPr txBox="1"/>
            <p:nvPr/>
          </p:nvSpPr>
          <p:spPr>
            <a:xfrm>
              <a:off x="10113222" y="2319014"/>
              <a:ext cx="882450"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API Management Services</a:t>
              </a:r>
            </a:p>
          </p:txBody>
        </p:sp>
        <p:pic>
          <p:nvPicPr>
            <p:cNvPr id="208" name="Picture 207"/>
            <p:cNvPicPr>
              <a:picLocks noChangeAspect="1"/>
            </p:cNvPicPr>
            <p:nvPr/>
          </p:nvPicPr>
          <p:blipFill>
            <a:blip r:embed="rId26" cstate="print">
              <a:extLst>
                <a:ext uri="{28A0092B-C50C-407E-A947-70E740481C1C}">
                  <a14:useLocalDpi xmlns:a14="http://schemas.microsoft.com/office/drawing/2010/main" val="0"/>
                </a:ext>
              </a:extLst>
            </a:blip>
            <a:stretch>
              <a:fillRect/>
            </a:stretch>
          </p:blipFill>
          <p:spPr>
            <a:xfrm>
              <a:off x="10433942" y="2086434"/>
              <a:ext cx="241010" cy="216500"/>
            </a:xfrm>
            <a:prstGeom prst="rect">
              <a:avLst/>
            </a:prstGeom>
          </p:spPr>
        </p:pic>
        <p:sp>
          <p:nvSpPr>
            <p:cNvPr id="209" name="object 39"/>
            <p:cNvSpPr txBox="1"/>
            <p:nvPr/>
          </p:nvSpPr>
          <p:spPr>
            <a:xfrm>
              <a:off x="10087822" y="2846327"/>
              <a:ext cx="933250"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Application Insights</a:t>
              </a:r>
            </a:p>
          </p:txBody>
        </p:sp>
        <p:pic>
          <p:nvPicPr>
            <p:cNvPr id="210" name="Picture 209"/>
            <p:cNvPicPr>
              <a:picLocks noChangeAspect="1"/>
            </p:cNvPicPr>
            <p:nvPr/>
          </p:nvPicPr>
          <p:blipFill>
            <a:blip r:embed="rId27" cstate="print">
              <a:extLst>
                <a:ext uri="{28A0092B-C50C-407E-A947-70E740481C1C}">
                  <a14:useLocalDpi xmlns:a14="http://schemas.microsoft.com/office/drawing/2010/main" val="0"/>
                </a:ext>
              </a:extLst>
            </a:blip>
            <a:stretch>
              <a:fillRect/>
            </a:stretch>
          </p:blipFill>
          <p:spPr>
            <a:xfrm>
              <a:off x="10473443" y="2606201"/>
              <a:ext cx="162009" cy="214756"/>
            </a:xfrm>
            <a:prstGeom prst="rect">
              <a:avLst/>
            </a:prstGeom>
          </p:spPr>
        </p:pic>
        <p:sp>
          <p:nvSpPr>
            <p:cNvPr id="263" name="object 39"/>
            <p:cNvSpPr txBox="1"/>
            <p:nvPr/>
          </p:nvSpPr>
          <p:spPr>
            <a:xfrm>
              <a:off x="7657268" y="2315056"/>
              <a:ext cx="631056"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Cognitive Services</a:t>
              </a:r>
            </a:p>
          </p:txBody>
        </p:sp>
        <p:pic>
          <p:nvPicPr>
            <p:cNvPr id="265" name="Picture 264"/>
            <p:cNvPicPr>
              <a:picLocks noChangeAspect="1"/>
            </p:cNvPicPr>
            <p:nvPr/>
          </p:nvPicPr>
          <p:blipFill>
            <a:blip r:embed="rId28"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7816220" y="2027683"/>
              <a:ext cx="313153" cy="245461"/>
            </a:xfrm>
            <a:prstGeom prst="rect">
              <a:avLst/>
            </a:prstGeom>
          </p:spPr>
        </p:pic>
      </p:grpSp>
      <p:grpSp>
        <p:nvGrpSpPr>
          <p:cNvPr id="10" name="Group 9"/>
          <p:cNvGrpSpPr/>
          <p:nvPr/>
        </p:nvGrpSpPr>
        <p:grpSpPr>
          <a:xfrm>
            <a:off x="1987298" y="971752"/>
            <a:ext cx="9206483" cy="709140"/>
            <a:chOff x="1987298" y="971752"/>
            <a:chExt cx="9206483" cy="709140"/>
          </a:xfrm>
        </p:grpSpPr>
        <p:sp>
          <p:nvSpPr>
            <p:cNvPr id="247" name="Rectangle 246"/>
            <p:cNvSpPr/>
            <p:nvPr/>
          </p:nvSpPr>
          <p:spPr>
            <a:xfrm>
              <a:off x="6128689" y="1051478"/>
              <a:ext cx="5065092" cy="629414"/>
            </a:xfrm>
            <a:prstGeom prst="rect">
              <a:avLst/>
            </a:prstGeom>
            <a:solidFill>
              <a:srgbClr val="F2F2F2"/>
            </a:solidFill>
            <a:ln w="6350">
              <a:solidFill>
                <a:srgbClr val="0091DA"/>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604" name="Rectangle 603"/>
            <p:cNvSpPr/>
            <p:nvPr/>
          </p:nvSpPr>
          <p:spPr>
            <a:xfrm>
              <a:off x="1987298" y="1051478"/>
              <a:ext cx="4039462" cy="629414"/>
            </a:xfrm>
            <a:prstGeom prst="rect">
              <a:avLst/>
            </a:prstGeom>
            <a:solidFill>
              <a:schemeClr val="bg1">
                <a:lumMod val="95000"/>
              </a:schemeClr>
            </a:solidFill>
            <a:ln w="6350">
              <a:solidFill>
                <a:srgbClr val="005EB8"/>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46" name="object 115"/>
            <p:cNvSpPr txBox="1"/>
            <p:nvPr/>
          </p:nvSpPr>
          <p:spPr>
            <a:xfrm>
              <a:off x="3044594" y="971752"/>
              <a:ext cx="2081312" cy="155448"/>
            </a:xfrm>
            <a:prstGeom prst="rect">
              <a:avLst/>
            </a:prstGeom>
            <a:solidFill>
              <a:srgbClr val="005EB8"/>
            </a:solidFill>
            <a:ln w="6350">
              <a:solidFill>
                <a:srgbClr val="005EB8"/>
              </a:solidFill>
            </a:ln>
          </p:spPr>
          <p:txBody>
            <a:bodyPr vert="horz" wrap="square" lIns="0" tIns="0" rIns="0" bIns="0" rtlCol="0" anchor="ctr">
              <a:noAutofit/>
            </a:bodyPr>
            <a:lstStyle/>
            <a:p>
              <a:pPr algn="ctr"/>
              <a:r>
                <a:rPr lang="en-US" sz="800" b="1" dirty="0">
                  <a:solidFill>
                    <a:schemeClr val="bg1"/>
                  </a:solidFill>
                  <a:cs typeface="Arial"/>
                </a:rPr>
                <a:t>Office 365</a:t>
              </a:r>
            </a:p>
          </p:txBody>
        </p:sp>
        <p:sp>
          <p:nvSpPr>
            <p:cNvPr id="248" name="object 115"/>
            <p:cNvSpPr txBox="1"/>
            <p:nvPr/>
          </p:nvSpPr>
          <p:spPr>
            <a:xfrm>
              <a:off x="7484135" y="971752"/>
              <a:ext cx="2081312" cy="155448"/>
            </a:xfrm>
            <a:prstGeom prst="rect">
              <a:avLst/>
            </a:prstGeom>
            <a:solidFill>
              <a:srgbClr val="0091DA"/>
            </a:solidFill>
            <a:ln w="6350">
              <a:solidFill>
                <a:srgbClr val="0091DA"/>
              </a:solidFill>
            </a:ln>
          </p:spPr>
          <p:txBody>
            <a:bodyPr vert="horz" wrap="square" lIns="0" tIns="0" rIns="0" bIns="0" rtlCol="0" anchor="ctr">
              <a:noAutofit/>
            </a:bodyPr>
            <a:lstStyle/>
            <a:p>
              <a:pPr algn="ctr"/>
              <a:r>
                <a:rPr lang="en-US" sz="800" b="1" dirty="0">
                  <a:solidFill>
                    <a:schemeClr val="bg1"/>
                  </a:solidFill>
                  <a:cs typeface="Arial"/>
                </a:rPr>
                <a:t>Dynamic 365</a:t>
              </a:r>
            </a:p>
          </p:txBody>
        </p:sp>
        <p:grpSp>
          <p:nvGrpSpPr>
            <p:cNvPr id="7" name="Group 6"/>
            <p:cNvGrpSpPr/>
            <p:nvPr/>
          </p:nvGrpSpPr>
          <p:grpSpPr>
            <a:xfrm>
              <a:off x="2359378" y="1155045"/>
              <a:ext cx="3295303" cy="463746"/>
              <a:chOff x="3043303" y="1155045"/>
              <a:chExt cx="3295303" cy="463746"/>
            </a:xfrm>
          </p:grpSpPr>
          <p:sp>
            <p:nvSpPr>
              <p:cNvPr id="175" name="object 39"/>
              <p:cNvSpPr txBox="1"/>
              <p:nvPr/>
            </p:nvSpPr>
            <p:spPr>
              <a:xfrm>
                <a:off x="3043303" y="1478774"/>
                <a:ext cx="54225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Word</a:t>
                </a:r>
              </a:p>
            </p:txBody>
          </p:sp>
          <p:sp>
            <p:nvSpPr>
              <p:cNvPr id="242" name="object 39"/>
              <p:cNvSpPr txBox="1"/>
              <p:nvPr/>
            </p:nvSpPr>
            <p:spPr>
              <a:xfrm>
                <a:off x="3656725" y="1485742"/>
                <a:ext cx="54225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Excel</a:t>
                </a:r>
              </a:p>
            </p:txBody>
          </p:sp>
          <p:sp>
            <p:nvSpPr>
              <p:cNvPr id="244" name="object 39"/>
              <p:cNvSpPr txBox="1"/>
              <p:nvPr/>
            </p:nvSpPr>
            <p:spPr>
              <a:xfrm>
                <a:off x="4373168" y="1464404"/>
                <a:ext cx="54225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Powerpoint</a:t>
                </a:r>
              </a:p>
            </p:txBody>
          </p:sp>
          <p:sp>
            <p:nvSpPr>
              <p:cNvPr id="245" name="object 39"/>
              <p:cNvSpPr txBox="1"/>
              <p:nvPr/>
            </p:nvSpPr>
            <p:spPr>
              <a:xfrm>
                <a:off x="5101404" y="1487231"/>
                <a:ext cx="54225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Outlook</a:t>
                </a:r>
              </a:p>
            </p:txBody>
          </p:sp>
          <p:sp>
            <p:nvSpPr>
              <p:cNvPr id="249" name="object 39"/>
              <p:cNvSpPr txBox="1"/>
              <p:nvPr/>
            </p:nvSpPr>
            <p:spPr>
              <a:xfrm>
                <a:off x="5796348" y="1481368"/>
                <a:ext cx="54225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OneDrive</a:t>
                </a:r>
              </a:p>
            </p:txBody>
          </p:sp>
          <p:pic>
            <p:nvPicPr>
              <p:cNvPr id="251" name="Picture 2" descr="Office 365 - Information Technology Services - University of San Diego"/>
              <p:cNvPicPr>
                <a:picLocks noChangeAspect="1" noChangeArrowheads="1"/>
              </p:cNvPicPr>
              <p:nvPr/>
            </p:nvPicPr>
            <p:blipFill>
              <a:blip r:embed="rId29" cstate="print">
                <a:extLst>
                  <a:ext uri="{28A0092B-C50C-407E-A947-70E740481C1C}">
                    <a14:useLocalDpi xmlns:a14="http://schemas.microsoft.com/office/drawing/2010/main" val="0"/>
                  </a:ext>
                </a:extLst>
              </a:blip>
              <a:srcRect/>
              <a:stretch>
                <a:fillRect/>
              </a:stretch>
            </p:blipFill>
            <p:spPr bwMode="auto">
              <a:xfrm>
                <a:off x="3128757" y="1186047"/>
                <a:ext cx="312761" cy="312761"/>
              </a:xfrm>
              <a:prstGeom prst="rect">
                <a:avLst/>
              </a:prstGeom>
              <a:noFill/>
              <a:extLst>
                <a:ext uri="{909E8E84-426E-40DD-AFC4-6F175D3DCCD1}">
                  <a14:hiddenFill xmlns:a14="http://schemas.microsoft.com/office/drawing/2010/main">
                    <a:solidFill>
                      <a:srgbClr val="FFFFFF"/>
                    </a:solidFill>
                  </a14:hiddenFill>
                </a:ext>
              </a:extLst>
            </p:spPr>
          </p:pic>
          <p:pic>
            <p:nvPicPr>
              <p:cNvPr id="253" name="Picture 4" descr="Office 365 Applications - Office 365 Project - State of Delaware"/>
              <p:cNvPicPr>
                <a:picLocks noChangeAspect="1" noChangeArrowheads="1"/>
              </p:cNvPicPr>
              <p:nvPr/>
            </p:nvPicPr>
            <p:blipFill>
              <a:blip r:embed="rId30" cstate="print">
                <a:extLst>
                  <a:ext uri="{28A0092B-C50C-407E-A947-70E740481C1C}">
                    <a14:useLocalDpi xmlns:a14="http://schemas.microsoft.com/office/drawing/2010/main" val="0"/>
                  </a:ext>
                </a:extLst>
              </a:blip>
              <a:srcRect/>
              <a:stretch>
                <a:fillRect/>
              </a:stretch>
            </p:blipFill>
            <p:spPr bwMode="auto">
              <a:xfrm>
                <a:off x="3667870" y="1155045"/>
                <a:ext cx="463746" cy="463746"/>
              </a:xfrm>
              <a:prstGeom prst="rect">
                <a:avLst/>
              </a:prstGeom>
              <a:noFill/>
              <a:extLst>
                <a:ext uri="{909E8E84-426E-40DD-AFC4-6F175D3DCCD1}">
                  <a14:hiddenFill xmlns:a14="http://schemas.microsoft.com/office/drawing/2010/main">
                    <a:solidFill>
                      <a:srgbClr val="FFFFFF"/>
                    </a:solidFill>
                  </a14:hiddenFill>
                </a:ext>
              </a:extLst>
            </p:spPr>
          </p:pic>
          <p:pic>
            <p:nvPicPr>
              <p:cNvPr id="255" name="Picture 6" descr="Microsoft PowerPoint 365 Online Integration | Microsoft Office 365 ..."/>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4531656" y="1218618"/>
                <a:ext cx="237078" cy="232811"/>
              </a:xfrm>
              <a:prstGeom prst="rect">
                <a:avLst/>
              </a:prstGeom>
              <a:noFill/>
              <a:extLst>
                <a:ext uri="{909E8E84-426E-40DD-AFC4-6F175D3DCCD1}">
                  <a14:hiddenFill xmlns:a14="http://schemas.microsoft.com/office/drawing/2010/main">
                    <a:solidFill>
                      <a:srgbClr val="FFFFFF"/>
                    </a:solidFill>
                  </a14:hiddenFill>
                </a:ext>
              </a:extLst>
            </p:spPr>
          </p:pic>
          <p:pic>
            <p:nvPicPr>
              <p:cNvPr id="257" name="Picture 12" descr="The College of Idaho - YoteNet - Office 365 - OneDrive for Business"/>
              <p:cNvPicPr>
                <a:picLocks noChangeAspect="1" noChangeArrowheads="1"/>
              </p:cNvPicPr>
              <p:nvPr/>
            </p:nvPicPr>
            <p:blipFill>
              <a:blip r:embed="rId32" cstate="print">
                <a:extLst>
                  <a:ext uri="{28A0092B-C50C-407E-A947-70E740481C1C}">
                    <a14:useLocalDpi xmlns:a14="http://schemas.microsoft.com/office/drawing/2010/main" val="0"/>
                  </a:ext>
                </a:extLst>
              </a:blip>
              <a:srcRect/>
              <a:stretch>
                <a:fillRect/>
              </a:stretch>
            </p:blipFill>
            <p:spPr bwMode="auto">
              <a:xfrm>
                <a:off x="5920260" y="1179490"/>
                <a:ext cx="341027" cy="341027"/>
              </a:xfrm>
              <a:prstGeom prst="rect">
                <a:avLst/>
              </a:prstGeom>
              <a:noFill/>
              <a:extLst>
                <a:ext uri="{909E8E84-426E-40DD-AFC4-6F175D3DCCD1}">
                  <a14:hiddenFill xmlns:a14="http://schemas.microsoft.com/office/drawing/2010/main">
                    <a:solidFill>
                      <a:srgbClr val="FFFFFF"/>
                    </a:solidFill>
                  </a14:hiddenFill>
                </a:ext>
              </a:extLst>
            </p:spPr>
          </p:pic>
          <p:pic>
            <p:nvPicPr>
              <p:cNvPr id="258" name="Picture 14" descr="Microsoft Outlook - Wikipedia"/>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5224325" y="1193262"/>
                <a:ext cx="315403" cy="293325"/>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8" name="Group 7"/>
            <p:cNvGrpSpPr/>
            <p:nvPr/>
          </p:nvGrpSpPr>
          <p:grpSpPr>
            <a:xfrm>
              <a:off x="6419502" y="1119769"/>
              <a:ext cx="4483466" cy="554067"/>
              <a:chOff x="6665235" y="1119769"/>
              <a:chExt cx="4483466" cy="554067"/>
            </a:xfrm>
          </p:grpSpPr>
          <p:sp>
            <p:nvSpPr>
              <p:cNvPr id="176" name="object 35"/>
              <p:cNvSpPr txBox="1"/>
              <p:nvPr/>
            </p:nvSpPr>
            <p:spPr>
              <a:xfrm>
                <a:off x="7444424" y="1427615"/>
                <a:ext cx="1058102" cy="246221"/>
              </a:xfrm>
              <a:prstGeom prst="rect">
                <a:avLst/>
              </a:prstGeom>
            </p:spPr>
            <p:txBody>
              <a:bodyPr vert="horz" wrap="square" lIns="0" tIns="0" rIns="0" bIns="0" rtlCol="0">
                <a:spAutoFit/>
              </a:bodyPr>
              <a:lstStyle/>
              <a:p>
                <a:pPr marL="16933" algn="ctr"/>
                <a:r>
                  <a:rPr lang="en-US" sz="800" dirty="0">
                    <a:solidFill>
                      <a:srgbClr val="000000"/>
                    </a:solidFill>
                    <a:cs typeface="Arial"/>
                  </a:rPr>
                  <a:t>Customer Relationship Management</a:t>
                </a:r>
                <a:endParaRPr sz="800" dirty="0">
                  <a:solidFill>
                    <a:srgbClr val="000000"/>
                  </a:solidFill>
                  <a:cs typeface="Arial"/>
                </a:endParaRPr>
              </a:p>
            </p:txBody>
          </p:sp>
          <p:pic>
            <p:nvPicPr>
              <p:cNvPr id="177" name="Picture 6" descr="OnceHub | Comprehensive time zone support"/>
              <p:cNvPicPr>
                <a:picLocks noChangeAspect="1" noChangeArrowheads="1"/>
              </p:cNvPicPr>
              <p:nvPr/>
            </p:nvPicPr>
            <p:blipFill rotWithShape="1">
              <a:blip r:embed="rId14" cstate="print">
                <a:extLst>
                  <a:ext uri="{28A0092B-C50C-407E-A947-70E740481C1C}">
                    <a14:useLocalDpi xmlns:a14="http://schemas.microsoft.com/office/drawing/2010/main" val="0"/>
                  </a:ext>
                </a:extLst>
              </a:blip>
              <a:srcRect l="27039" r="27039"/>
              <a:stretch/>
            </p:blipFill>
            <p:spPr bwMode="auto">
              <a:xfrm>
                <a:off x="7847294" y="1171292"/>
                <a:ext cx="252363" cy="227273"/>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178" name="object 31"/>
              <p:cNvSpPr txBox="1"/>
              <p:nvPr/>
            </p:nvSpPr>
            <p:spPr>
              <a:xfrm>
                <a:off x="6665235" y="1394918"/>
                <a:ext cx="635137" cy="246221"/>
              </a:xfrm>
              <a:prstGeom prst="rect">
                <a:avLst/>
              </a:prstGeom>
            </p:spPr>
            <p:txBody>
              <a:bodyPr vert="horz" wrap="square" lIns="0" tIns="0" rIns="0" bIns="0" rtlCol="0">
                <a:spAutoFit/>
              </a:bodyPr>
              <a:lstStyle/>
              <a:p>
                <a:pPr marL="16933" algn="ctr"/>
                <a:r>
                  <a:rPr lang="en-US" sz="800" dirty="0">
                    <a:solidFill>
                      <a:srgbClr val="000000"/>
                    </a:solidFill>
                    <a:cs typeface="Arial"/>
                  </a:rPr>
                  <a:t>Sharing and Collaboration</a:t>
                </a:r>
                <a:endParaRPr sz="800" dirty="0">
                  <a:solidFill>
                    <a:srgbClr val="000000"/>
                  </a:solidFill>
                  <a:cs typeface="Arial"/>
                </a:endParaRPr>
              </a:p>
            </p:txBody>
          </p:sp>
          <p:pic>
            <p:nvPicPr>
              <p:cNvPr id="179" name="Picture 178"/>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6848332" y="1119769"/>
                <a:ext cx="324891" cy="232065"/>
              </a:xfrm>
              <a:prstGeom prst="rect">
                <a:avLst/>
              </a:prstGeom>
              <a:noFill/>
              <a:ln>
                <a:noFill/>
              </a:ln>
            </p:spPr>
          </p:pic>
          <p:sp>
            <p:nvSpPr>
              <p:cNvPr id="180" name="object 31"/>
              <p:cNvSpPr txBox="1"/>
              <p:nvPr/>
            </p:nvSpPr>
            <p:spPr>
              <a:xfrm>
                <a:off x="8534925" y="1441371"/>
                <a:ext cx="635137" cy="123111"/>
              </a:xfrm>
              <a:prstGeom prst="rect">
                <a:avLst/>
              </a:prstGeom>
            </p:spPr>
            <p:txBody>
              <a:bodyPr vert="horz" wrap="square" lIns="0" tIns="0" rIns="0" bIns="0" rtlCol="0">
                <a:spAutoFit/>
              </a:bodyPr>
              <a:lstStyle/>
              <a:p>
                <a:pPr marL="16933" algn="ctr"/>
                <a:r>
                  <a:rPr lang="en-US" sz="800" dirty="0">
                    <a:solidFill>
                      <a:srgbClr val="000000"/>
                    </a:solidFill>
                    <a:cs typeface="Arial"/>
                  </a:rPr>
                  <a:t>Finance </a:t>
                </a:r>
                <a:endParaRPr sz="800" dirty="0">
                  <a:solidFill>
                    <a:srgbClr val="000000"/>
                  </a:solidFill>
                  <a:cs typeface="Arial"/>
                </a:endParaRPr>
              </a:p>
            </p:txBody>
          </p:sp>
          <p:sp>
            <p:nvSpPr>
              <p:cNvPr id="182" name="object 31"/>
              <p:cNvSpPr txBox="1"/>
              <p:nvPr/>
            </p:nvSpPr>
            <p:spPr>
              <a:xfrm>
                <a:off x="9231897" y="1488341"/>
                <a:ext cx="928103" cy="123111"/>
              </a:xfrm>
              <a:prstGeom prst="rect">
                <a:avLst/>
              </a:prstGeom>
            </p:spPr>
            <p:txBody>
              <a:bodyPr vert="horz" wrap="square" lIns="0" tIns="0" rIns="0" bIns="0" rtlCol="0">
                <a:spAutoFit/>
              </a:bodyPr>
              <a:lstStyle/>
              <a:p>
                <a:pPr marL="16933" algn="ctr"/>
                <a:r>
                  <a:rPr lang="en-US" sz="800" dirty="0">
                    <a:solidFill>
                      <a:srgbClr val="000000"/>
                    </a:solidFill>
                    <a:cs typeface="Arial"/>
                  </a:rPr>
                  <a:t>Human Resources</a:t>
                </a:r>
                <a:endParaRPr sz="800" dirty="0">
                  <a:solidFill>
                    <a:srgbClr val="000000"/>
                  </a:solidFill>
                  <a:cs typeface="Arial"/>
                </a:endParaRPr>
              </a:p>
            </p:txBody>
          </p:sp>
          <p:sp>
            <p:nvSpPr>
              <p:cNvPr id="183" name="object 31"/>
              <p:cNvSpPr txBox="1"/>
              <p:nvPr/>
            </p:nvSpPr>
            <p:spPr>
              <a:xfrm>
                <a:off x="10220598" y="1488817"/>
                <a:ext cx="928103" cy="123111"/>
              </a:xfrm>
              <a:prstGeom prst="rect">
                <a:avLst/>
              </a:prstGeom>
            </p:spPr>
            <p:txBody>
              <a:bodyPr vert="horz" wrap="square" lIns="0" tIns="0" rIns="0" bIns="0" rtlCol="0">
                <a:spAutoFit/>
              </a:bodyPr>
              <a:lstStyle/>
              <a:p>
                <a:pPr marL="16933" algn="ctr"/>
                <a:r>
                  <a:rPr lang="en-US" sz="800" dirty="0">
                    <a:solidFill>
                      <a:srgbClr val="000000"/>
                    </a:solidFill>
                    <a:cs typeface="Arial"/>
                  </a:rPr>
                  <a:t>Business Central</a:t>
                </a:r>
                <a:endParaRPr sz="800" dirty="0">
                  <a:solidFill>
                    <a:srgbClr val="000000"/>
                  </a:solidFill>
                  <a:cs typeface="Arial"/>
                </a:endParaRPr>
              </a:p>
            </p:txBody>
          </p:sp>
          <p:pic>
            <p:nvPicPr>
              <p:cNvPr id="259" name="Picture 258"/>
              <p:cNvPicPr>
                <a:picLocks noChangeAspect="1"/>
              </p:cNvPicPr>
              <p:nvPr/>
            </p:nvPicPr>
            <p:blipFill>
              <a:blip r:embed="rId35"/>
              <a:stretch>
                <a:fillRect/>
              </a:stretch>
            </p:blipFill>
            <p:spPr>
              <a:xfrm>
                <a:off x="8750913" y="1159264"/>
                <a:ext cx="301094" cy="292613"/>
              </a:xfrm>
              <a:prstGeom prst="rect">
                <a:avLst/>
              </a:prstGeom>
            </p:spPr>
          </p:pic>
          <p:pic>
            <p:nvPicPr>
              <p:cNvPr id="262" name="Picture 261"/>
              <p:cNvPicPr>
                <a:picLocks noChangeAspect="1"/>
              </p:cNvPicPr>
              <p:nvPr/>
            </p:nvPicPr>
            <p:blipFill>
              <a:blip r:embed="rId36"/>
              <a:stretch>
                <a:fillRect/>
              </a:stretch>
            </p:blipFill>
            <p:spPr>
              <a:xfrm>
                <a:off x="9430124" y="1180667"/>
                <a:ext cx="335165" cy="335165"/>
              </a:xfrm>
              <a:prstGeom prst="rect">
                <a:avLst/>
              </a:prstGeom>
            </p:spPr>
          </p:pic>
          <p:pic>
            <p:nvPicPr>
              <p:cNvPr id="267" name="Picture 266"/>
              <p:cNvPicPr>
                <a:picLocks noChangeAspect="1"/>
              </p:cNvPicPr>
              <p:nvPr/>
            </p:nvPicPr>
            <p:blipFill>
              <a:blip r:embed="rId37"/>
              <a:stretch>
                <a:fillRect/>
              </a:stretch>
            </p:blipFill>
            <p:spPr>
              <a:xfrm>
                <a:off x="10474306" y="1184752"/>
                <a:ext cx="273446" cy="277719"/>
              </a:xfrm>
              <a:prstGeom prst="rect">
                <a:avLst/>
              </a:prstGeom>
            </p:spPr>
          </p:pic>
        </p:grpSp>
      </p:grpSp>
      <p:sp>
        <p:nvSpPr>
          <p:cNvPr id="270" name="Rectangle 269"/>
          <p:cNvSpPr/>
          <p:nvPr/>
        </p:nvSpPr>
        <p:spPr>
          <a:xfrm>
            <a:off x="996646" y="3937894"/>
            <a:ext cx="3300694" cy="638386"/>
          </a:xfrm>
          <a:prstGeom prst="rect">
            <a:avLst/>
          </a:prstGeom>
          <a:solidFill>
            <a:srgbClr val="F2F2F2"/>
          </a:solidFill>
          <a:ln w="6350">
            <a:solidFill>
              <a:srgbClr val="753F19"/>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75" name="object 115"/>
          <p:cNvSpPr txBox="1"/>
          <p:nvPr/>
        </p:nvSpPr>
        <p:spPr>
          <a:xfrm>
            <a:off x="2166135" y="3847980"/>
            <a:ext cx="961716" cy="155448"/>
          </a:xfrm>
          <a:prstGeom prst="rect">
            <a:avLst/>
          </a:prstGeom>
          <a:solidFill>
            <a:srgbClr val="753F19"/>
          </a:solidFill>
          <a:ln w="6350">
            <a:solidFill>
              <a:srgbClr val="753F19"/>
            </a:solidFill>
          </a:ln>
        </p:spPr>
        <p:txBody>
          <a:bodyPr vert="horz" wrap="square" lIns="0" tIns="0" rIns="0" bIns="0" rtlCol="0" anchor="ctr">
            <a:noAutofit/>
          </a:bodyPr>
          <a:lstStyle/>
          <a:p>
            <a:pPr algn="ctr"/>
            <a:r>
              <a:rPr lang="en-US" sz="800" b="1" dirty="0">
                <a:solidFill>
                  <a:schemeClr val="bg1"/>
                </a:solidFill>
                <a:cs typeface="Arial"/>
              </a:rPr>
              <a:t>Management tools</a:t>
            </a:r>
          </a:p>
        </p:txBody>
      </p:sp>
      <p:sp>
        <p:nvSpPr>
          <p:cNvPr id="277" name="object 39"/>
          <p:cNvSpPr txBox="1"/>
          <p:nvPr/>
        </p:nvSpPr>
        <p:spPr>
          <a:xfrm>
            <a:off x="1138186" y="4393264"/>
            <a:ext cx="847197"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Resource Groups </a:t>
            </a:r>
          </a:p>
        </p:txBody>
      </p:sp>
      <p:pic>
        <p:nvPicPr>
          <p:cNvPr id="279" name="Picture 2" descr="Azure Resource Group Icon - Geeks Hangout"/>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1395735" y="4063979"/>
            <a:ext cx="332098" cy="332564"/>
          </a:xfrm>
          <a:prstGeom prst="rect">
            <a:avLst/>
          </a:prstGeom>
          <a:noFill/>
        </p:spPr>
      </p:pic>
      <p:sp>
        <p:nvSpPr>
          <p:cNvPr id="282" name="object 39"/>
          <p:cNvSpPr txBox="1"/>
          <p:nvPr/>
        </p:nvSpPr>
        <p:spPr>
          <a:xfrm>
            <a:off x="2419409" y="4393264"/>
            <a:ext cx="469713"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Portal</a:t>
            </a:r>
          </a:p>
        </p:txBody>
      </p:sp>
      <p:pic>
        <p:nvPicPr>
          <p:cNvPr id="283" name="Picture 282"/>
          <p:cNvPicPr>
            <a:picLocks noChangeAspect="1"/>
          </p:cNvPicPr>
          <p:nvPr/>
        </p:nvPicPr>
        <p:blipFill>
          <a:blip r:embed="rId34" cstate="print">
            <a:extLst>
              <a:ext uri="{28A0092B-C50C-407E-A947-70E740481C1C}">
                <a14:useLocalDpi xmlns:a14="http://schemas.microsoft.com/office/drawing/2010/main" val="0"/>
              </a:ext>
            </a:extLst>
          </a:blip>
          <a:stretch>
            <a:fillRect/>
          </a:stretch>
        </p:blipFill>
        <p:spPr>
          <a:xfrm>
            <a:off x="2464006" y="4087792"/>
            <a:ext cx="380518" cy="271799"/>
          </a:xfrm>
          <a:prstGeom prst="rect">
            <a:avLst/>
          </a:prstGeom>
        </p:spPr>
      </p:pic>
      <p:pic>
        <p:nvPicPr>
          <p:cNvPr id="284" name="Picture 283"/>
          <p:cNvPicPr>
            <a:picLocks noChangeAspect="1"/>
          </p:cNvPicPr>
          <p:nvPr/>
        </p:nvPicPr>
        <p:blipFill>
          <a:blip r:embed="rId39" cstate="print">
            <a:extLst>
              <a:ext uri="{28A0092B-C50C-407E-A947-70E740481C1C}">
                <a14:useLocalDpi xmlns:a14="http://schemas.microsoft.com/office/drawing/2010/main" val="0"/>
              </a:ext>
            </a:extLst>
          </a:blip>
          <a:stretch>
            <a:fillRect/>
          </a:stretch>
        </p:blipFill>
        <p:spPr>
          <a:xfrm>
            <a:off x="3590249" y="4087791"/>
            <a:ext cx="262504" cy="276567"/>
          </a:xfrm>
          <a:prstGeom prst="rect">
            <a:avLst/>
          </a:prstGeom>
        </p:spPr>
      </p:pic>
      <p:sp>
        <p:nvSpPr>
          <p:cNvPr id="285" name="object 39"/>
          <p:cNvSpPr txBox="1"/>
          <p:nvPr/>
        </p:nvSpPr>
        <p:spPr>
          <a:xfrm>
            <a:off x="3262259" y="4393264"/>
            <a:ext cx="918484"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Resource Manager</a:t>
            </a:r>
          </a:p>
        </p:txBody>
      </p:sp>
      <p:sp>
        <p:nvSpPr>
          <p:cNvPr id="286" name="Rectangle 285"/>
          <p:cNvSpPr/>
          <p:nvPr/>
        </p:nvSpPr>
        <p:spPr>
          <a:xfrm>
            <a:off x="7893086" y="3937894"/>
            <a:ext cx="3300694" cy="638386"/>
          </a:xfrm>
          <a:prstGeom prst="rect">
            <a:avLst/>
          </a:prstGeom>
          <a:solidFill>
            <a:srgbClr val="F2F2F2"/>
          </a:solidFill>
          <a:ln w="6350">
            <a:solidFill>
              <a:srgbClr val="9D9375"/>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287" name="object 115"/>
          <p:cNvSpPr txBox="1"/>
          <p:nvPr/>
        </p:nvSpPr>
        <p:spPr>
          <a:xfrm>
            <a:off x="9258336" y="3847980"/>
            <a:ext cx="570194" cy="155448"/>
          </a:xfrm>
          <a:prstGeom prst="rect">
            <a:avLst/>
          </a:prstGeom>
          <a:solidFill>
            <a:srgbClr val="9D9375"/>
          </a:solidFill>
          <a:ln w="6350">
            <a:solidFill>
              <a:srgbClr val="9D9375"/>
            </a:solidFill>
          </a:ln>
        </p:spPr>
        <p:txBody>
          <a:bodyPr vert="horz" wrap="square" lIns="0" tIns="0" rIns="0" bIns="0" rtlCol="0" anchor="ctr">
            <a:noAutofit/>
          </a:bodyPr>
          <a:lstStyle/>
          <a:p>
            <a:pPr algn="ctr"/>
            <a:r>
              <a:rPr lang="en-US" sz="800" b="1" dirty="0">
                <a:solidFill>
                  <a:schemeClr val="bg1"/>
                </a:solidFill>
                <a:cs typeface="Arial"/>
              </a:rPr>
              <a:t> Migration</a:t>
            </a:r>
          </a:p>
        </p:txBody>
      </p:sp>
      <p:sp>
        <p:nvSpPr>
          <p:cNvPr id="289" name="object 39"/>
          <p:cNvSpPr txBox="1"/>
          <p:nvPr/>
        </p:nvSpPr>
        <p:spPr>
          <a:xfrm>
            <a:off x="7977184" y="4393264"/>
            <a:ext cx="961031"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Schema Conversion</a:t>
            </a:r>
          </a:p>
        </p:txBody>
      </p:sp>
      <p:pic>
        <p:nvPicPr>
          <p:cNvPr id="290" name="Picture 2" descr="Azure Resource Group Icon - Geeks Hangout"/>
          <p:cNvPicPr>
            <a:picLocks noChangeAspect="1" noChangeArrowheads="1"/>
          </p:cNvPicPr>
          <p:nvPr/>
        </p:nvPicPr>
        <p:blipFill>
          <a:blip r:embed="rId38" cstate="print">
            <a:extLst>
              <a:ext uri="{28A0092B-C50C-407E-A947-70E740481C1C}">
                <a14:useLocalDpi xmlns:a14="http://schemas.microsoft.com/office/drawing/2010/main" val="0"/>
              </a:ext>
            </a:extLst>
          </a:blip>
          <a:srcRect/>
          <a:stretch>
            <a:fillRect/>
          </a:stretch>
        </p:blipFill>
        <p:spPr bwMode="auto">
          <a:xfrm>
            <a:off x="8291650" y="4063979"/>
            <a:ext cx="332098" cy="332564"/>
          </a:xfrm>
          <a:prstGeom prst="rect">
            <a:avLst/>
          </a:prstGeom>
          <a:noFill/>
        </p:spPr>
      </p:pic>
      <p:sp>
        <p:nvSpPr>
          <p:cNvPr id="293" name="object 39"/>
          <p:cNvSpPr txBox="1"/>
          <p:nvPr/>
        </p:nvSpPr>
        <p:spPr>
          <a:xfrm>
            <a:off x="9072955" y="4393264"/>
            <a:ext cx="92349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Database Migration</a:t>
            </a:r>
          </a:p>
        </p:txBody>
      </p:sp>
      <p:pic>
        <p:nvPicPr>
          <p:cNvPr id="300" name="Picture 299"/>
          <p:cNvPicPr>
            <a:picLocks noChangeAspect="1"/>
          </p:cNvPicPr>
          <p:nvPr/>
        </p:nvPicPr>
        <p:blipFill>
          <a:blip r:embed="rId40" cstate="print">
            <a:extLst>
              <a:ext uri="{28A0092B-C50C-407E-A947-70E740481C1C}">
                <a14:useLocalDpi xmlns:a14="http://schemas.microsoft.com/office/drawing/2010/main" val="0"/>
              </a:ext>
            </a:extLst>
          </a:blip>
          <a:stretch>
            <a:fillRect/>
          </a:stretch>
        </p:blipFill>
        <p:spPr>
          <a:xfrm>
            <a:off x="9390664" y="4087792"/>
            <a:ext cx="288075" cy="292722"/>
          </a:xfrm>
          <a:prstGeom prst="rect">
            <a:avLst/>
          </a:prstGeom>
        </p:spPr>
      </p:pic>
      <p:sp>
        <p:nvSpPr>
          <p:cNvPr id="301" name="object 39"/>
          <p:cNvSpPr txBox="1"/>
          <p:nvPr/>
        </p:nvSpPr>
        <p:spPr>
          <a:xfrm>
            <a:off x="10131187" y="4393264"/>
            <a:ext cx="100076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Application Migration</a:t>
            </a:r>
          </a:p>
        </p:txBody>
      </p:sp>
      <p:pic>
        <p:nvPicPr>
          <p:cNvPr id="303" name="Picture 302"/>
          <p:cNvPicPr>
            <a:picLocks noChangeAspect="1"/>
          </p:cNvPicPr>
          <p:nvPr/>
        </p:nvPicPr>
        <p:blipFill>
          <a:blip r:embed="rId41" cstate="print">
            <a:extLst>
              <a:ext uri="{28A0092B-C50C-407E-A947-70E740481C1C}">
                <a14:useLocalDpi xmlns:a14="http://schemas.microsoft.com/office/drawing/2010/main" val="0"/>
              </a:ext>
            </a:extLst>
          </a:blip>
          <a:stretch>
            <a:fillRect/>
          </a:stretch>
        </p:blipFill>
        <p:spPr>
          <a:xfrm>
            <a:off x="10509114" y="4087792"/>
            <a:ext cx="295893" cy="285863"/>
          </a:xfrm>
          <a:prstGeom prst="rect">
            <a:avLst/>
          </a:prstGeom>
        </p:spPr>
      </p:pic>
      <p:sp>
        <p:nvSpPr>
          <p:cNvPr id="305" name="Rectangle 304"/>
          <p:cNvSpPr/>
          <p:nvPr/>
        </p:nvSpPr>
        <p:spPr>
          <a:xfrm>
            <a:off x="4454118" y="3937894"/>
            <a:ext cx="3300694" cy="638386"/>
          </a:xfrm>
          <a:prstGeom prst="rect">
            <a:avLst/>
          </a:prstGeom>
          <a:solidFill>
            <a:srgbClr val="F2F2F2"/>
          </a:solidFill>
          <a:ln w="6350">
            <a:solidFill>
              <a:srgbClr val="9B642E"/>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07" name="object 39"/>
          <p:cNvSpPr txBox="1"/>
          <p:nvPr/>
        </p:nvSpPr>
        <p:spPr>
          <a:xfrm>
            <a:off x="5863522" y="4393264"/>
            <a:ext cx="469713"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Support</a:t>
            </a:r>
          </a:p>
        </p:txBody>
      </p:sp>
      <p:pic>
        <p:nvPicPr>
          <p:cNvPr id="308" name="Picture 307"/>
          <p:cNvPicPr>
            <a:picLocks noChangeAspect="1"/>
          </p:cNvPicPr>
          <p:nvPr/>
        </p:nvPicPr>
        <p:blipFill>
          <a:blip r:embed="rId42" cstate="print">
            <a:extLst>
              <a:ext uri="{28A0092B-C50C-407E-A947-70E740481C1C}">
                <a14:useLocalDpi xmlns:a14="http://schemas.microsoft.com/office/drawing/2010/main" val="0"/>
              </a:ext>
            </a:extLst>
          </a:blip>
          <a:stretch>
            <a:fillRect/>
          </a:stretch>
        </p:blipFill>
        <p:spPr>
          <a:xfrm>
            <a:off x="5981616" y="4063979"/>
            <a:ext cx="233525" cy="309676"/>
          </a:xfrm>
          <a:prstGeom prst="rect">
            <a:avLst/>
          </a:prstGeom>
        </p:spPr>
      </p:pic>
      <p:sp>
        <p:nvSpPr>
          <p:cNvPr id="309" name="object 39"/>
          <p:cNvSpPr txBox="1"/>
          <p:nvPr/>
        </p:nvSpPr>
        <p:spPr>
          <a:xfrm>
            <a:off x="6591672" y="4393264"/>
            <a:ext cx="103407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Account Management</a:t>
            </a:r>
          </a:p>
        </p:txBody>
      </p:sp>
      <p:pic>
        <p:nvPicPr>
          <p:cNvPr id="310" name="Picture 309"/>
          <p:cNvPicPr>
            <a:picLocks noChangeAspect="1"/>
          </p:cNvPicPr>
          <p:nvPr/>
        </p:nvPicPr>
        <p:blipFill>
          <a:blip r:embed="rId43" cstate="print">
            <a:extLst>
              <a:ext uri="{28A0092B-C50C-407E-A947-70E740481C1C}">
                <a14:useLocalDpi xmlns:a14="http://schemas.microsoft.com/office/drawing/2010/main" val="0"/>
              </a:ext>
            </a:extLst>
          </a:blip>
          <a:stretch>
            <a:fillRect/>
          </a:stretch>
        </p:blipFill>
        <p:spPr>
          <a:xfrm>
            <a:off x="6959561" y="4057801"/>
            <a:ext cx="298295" cy="302814"/>
          </a:xfrm>
          <a:prstGeom prst="rect">
            <a:avLst/>
          </a:prstGeom>
        </p:spPr>
      </p:pic>
      <p:sp>
        <p:nvSpPr>
          <p:cNvPr id="311" name="object 39"/>
          <p:cNvSpPr txBox="1"/>
          <p:nvPr/>
        </p:nvSpPr>
        <p:spPr>
          <a:xfrm>
            <a:off x="4583187" y="4393264"/>
            <a:ext cx="1021899"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Professional Services</a:t>
            </a:r>
          </a:p>
        </p:txBody>
      </p:sp>
      <p:pic>
        <p:nvPicPr>
          <p:cNvPr id="315" name="Picture 314"/>
          <p:cNvPicPr>
            <a:picLocks noChangeAspect="1"/>
          </p:cNvPicPr>
          <p:nvPr/>
        </p:nvPicPr>
        <p:blipFill>
          <a:blip r:embed="rId44" cstate="print">
            <a:extLst>
              <a:ext uri="{28A0092B-C50C-407E-A947-70E740481C1C}">
                <a14:useLocalDpi xmlns:a14="http://schemas.microsoft.com/office/drawing/2010/main" val="0"/>
              </a:ext>
            </a:extLst>
          </a:blip>
          <a:stretch>
            <a:fillRect/>
          </a:stretch>
        </p:blipFill>
        <p:spPr>
          <a:xfrm>
            <a:off x="4926838" y="4063978"/>
            <a:ext cx="334597" cy="329285"/>
          </a:xfrm>
          <a:prstGeom prst="rect">
            <a:avLst/>
          </a:prstGeom>
        </p:spPr>
      </p:pic>
      <p:sp>
        <p:nvSpPr>
          <p:cNvPr id="319" name="object 115"/>
          <p:cNvSpPr txBox="1"/>
          <p:nvPr/>
        </p:nvSpPr>
        <p:spPr>
          <a:xfrm>
            <a:off x="5233455" y="3847980"/>
            <a:ext cx="1742020" cy="155448"/>
          </a:xfrm>
          <a:prstGeom prst="rect">
            <a:avLst/>
          </a:prstGeom>
          <a:solidFill>
            <a:srgbClr val="9B642E"/>
          </a:solidFill>
          <a:ln w="6350">
            <a:solidFill>
              <a:srgbClr val="9B642E"/>
            </a:solidFill>
          </a:ln>
        </p:spPr>
        <p:txBody>
          <a:bodyPr vert="horz" wrap="square" lIns="0" tIns="0" rIns="0" bIns="0" rtlCol="0" anchor="ctr">
            <a:noAutofit/>
          </a:bodyPr>
          <a:lstStyle/>
          <a:p>
            <a:pPr algn="ctr"/>
            <a:r>
              <a:rPr lang="en-US" sz="800" b="1" dirty="0">
                <a:solidFill>
                  <a:schemeClr val="bg1"/>
                </a:solidFill>
                <a:cs typeface="Arial"/>
              </a:rPr>
              <a:t>Technical and business support</a:t>
            </a:r>
          </a:p>
        </p:txBody>
      </p:sp>
      <p:sp>
        <p:nvSpPr>
          <p:cNvPr id="320" name="Rectangle 319"/>
          <p:cNvSpPr/>
          <p:nvPr/>
        </p:nvSpPr>
        <p:spPr>
          <a:xfrm>
            <a:off x="996646" y="4695291"/>
            <a:ext cx="3300694" cy="638386"/>
          </a:xfrm>
          <a:prstGeom prst="rect">
            <a:avLst/>
          </a:prstGeom>
          <a:solidFill>
            <a:srgbClr val="F2F2F2"/>
          </a:solidFill>
          <a:ln w="6350">
            <a:solidFill>
              <a:srgbClr val="E3BC9F"/>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21" name="object 115"/>
          <p:cNvSpPr txBox="1"/>
          <p:nvPr/>
        </p:nvSpPr>
        <p:spPr>
          <a:xfrm>
            <a:off x="2331253" y="4605377"/>
            <a:ext cx="656422" cy="155448"/>
          </a:xfrm>
          <a:prstGeom prst="rect">
            <a:avLst/>
          </a:prstGeom>
          <a:solidFill>
            <a:srgbClr val="E3BC9F"/>
          </a:solidFill>
          <a:ln w="6350">
            <a:solidFill>
              <a:srgbClr val="E3BC9F"/>
            </a:solidFill>
          </a:ln>
        </p:spPr>
        <p:txBody>
          <a:bodyPr vert="horz" wrap="square" lIns="0" tIns="0" rIns="0" bIns="0" rtlCol="0" anchor="ctr">
            <a:noAutofit/>
          </a:bodyPr>
          <a:lstStyle/>
          <a:p>
            <a:pPr algn="ctr"/>
            <a:r>
              <a:rPr lang="en-US" sz="800" b="1" dirty="0">
                <a:solidFill>
                  <a:schemeClr val="bg1"/>
                </a:solidFill>
                <a:cs typeface="Arial"/>
              </a:rPr>
              <a:t> Monitoring</a:t>
            </a:r>
          </a:p>
        </p:txBody>
      </p:sp>
      <p:sp>
        <p:nvSpPr>
          <p:cNvPr id="322" name="object 39"/>
          <p:cNvSpPr txBox="1"/>
          <p:nvPr/>
        </p:nvSpPr>
        <p:spPr>
          <a:xfrm>
            <a:off x="1378027" y="5150661"/>
            <a:ext cx="43243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Monitor</a:t>
            </a:r>
          </a:p>
        </p:txBody>
      </p:sp>
      <p:pic>
        <p:nvPicPr>
          <p:cNvPr id="323" name="Picture 322"/>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1439724" y="4821376"/>
            <a:ext cx="309039" cy="309039"/>
          </a:xfrm>
          <a:prstGeom prst="rect">
            <a:avLst/>
          </a:prstGeom>
        </p:spPr>
      </p:pic>
      <p:sp>
        <p:nvSpPr>
          <p:cNvPr id="325" name="object 39"/>
          <p:cNvSpPr txBox="1"/>
          <p:nvPr/>
        </p:nvSpPr>
        <p:spPr>
          <a:xfrm>
            <a:off x="2451867" y="5150661"/>
            <a:ext cx="469713"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Metrics</a:t>
            </a:r>
          </a:p>
        </p:txBody>
      </p:sp>
      <p:pic>
        <p:nvPicPr>
          <p:cNvPr id="327" name="Picture 326"/>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2566628" y="4835665"/>
            <a:ext cx="240190" cy="285226"/>
          </a:xfrm>
          <a:prstGeom prst="rect">
            <a:avLst/>
          </a:prstGeom>
        </p:spPr>
      </p:pic>
      <p:sp>
        <p:nvSpPr>
          <p:cNvPr id="328" name="object 39"/>
          <p:cNvSpPr txBox="1"/>
          <p:nvPr/>
        </p:nvSpPr>
        <p:spPr>
          <a:xfrm>
            <a:off x="3636686" y="5150661"/>
            <a:ext cx="28494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Alert</a:t>
            </a:r>
          </a:p>
        </p:txBody>
      </p:sp>
      <p:pic>
        <p:nvPicPr>
          <p:cNvPr id="329" name="Picture 328"/>
          <p:cNvPicPr>
            <a:picLocks noChangeAspect="1"/>
          </p:cNvPicPr>
          <p:nvPr/>
        </p:nvPicPr>
        <p:blipFill>
          <a:blip r:embed="rId47" cstate="print">
            <a:extLst>
              <a:ext uri="{28A0092B-C50C-407E-A947-70E740481C1C}">
                <a14:useLocalDpi xmlns:a14="http://schemas.microsoft.com/office/drawing/2010/main" val="0"/>
              </a:ext>
            </a:extLst>
          </a:blip>
          <a:stretch>
            <a:fillRect/>
          </a:stretch>
        </p:blipFill>
        <p:spPr>
          <a:xfrm>
            <a:off x="3617419" y="4845189"/>
            <a:ext cx="323483" cy="275702"/>
          </a:xfrm>
          <a:prstGeom prst="rect">
            <a:avLst/>
          </a:prstGeom>
        </p:spPr>
      </p:pic>
      <p:sp>
        <p:nvSpPr>
          <p:cNvPr id="330" name="Rectangle 329"/>
          <p:cNvSpPr/>
          <p:nvPr/>
        </p:nvSpPr>
        <p:spPr>
          <a:xfrm>
            <a:off x="4448085" y="4695291"/>
            <a:ext cx="6745695" cy="638386"/>
          </a:xfrm>
          <a:prstGeom prst="rect">
            <a:avLst/>
          </a:prstGeom>
          <a:solidFill>
            <a:srgbClr val="F2F2F2"/>
          </a:solidFill>
          <a:ln w="6350">
            <a:solidFill>
              <a:srgbClr val="E36877"/>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31" name="object 39"/>
          <p:cNvSpPr txBox="1"/>
          <p:nvPr/>
        </p:nvSpPr>
        <p:spPr>
          <a:xfrm>
            <a:off x="5579566" y="5056418"/>
            <a:ext cx="521092"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Identity Protection</a:t>
            </a:r>
          </a:p>
        </p:txBody>
      </p:sp>
      <p:pic>
        <p:nvPicPr>
          <p:cNvPr id="332" name="Picture 331"/>
          <p:cNvPicPr>
            <a:picLocks noChangeAspect="1"/>
          </p:cNvPicPr>
          <p:nvPr/>
        </p:nvPicPr>
        <p:blipFill>
          <a:blip r:embed="rId48" cstate="print">
            <a:extLst>
              <a:ext uri="{28A0092B-C50C-407E-A947-70E740481C1C}">
                <a14:useLocalDpi xmlns:a14="http://schemas.microsoft.com/office/drawing/2010/main" val="0"/>
              </a:ext>
            </a:extLst>
          </a:blip>
          <a:stretch>
            <a:fillRect/>
          </a:stretch>
        </p:blipFill>
        <p:spPr>
          <a:xfrm>
            <a:off x="5743102" y="4783768"/>
            <a:ext cx="201380" cy="243979"/>
          </a:xfrm>
          <a:prstGeom prst="rect">
            <a:avLst/>
          </a:prstGeom>
        </p:spPr>
      </p:pic>
      <p:sp>
        <p:nvSpPr>
          <p:cNvPr id="333" name="object 39"/>
          <p:cNvSpPr txBox="1"/>
          <p:nvPr/>
        </p:nvSpPr>
        <p:spPr>
          <a:xfrm>
            <a:off x="6429431" y="5056418"/>
            <a:ext cx="890794"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Privileged Identity Management</a:t>
            </a:r>
          </a:p>
        </p:txBody>
      </p:sp>
      <p:pic>
        <p:nvPicPr>
          <p:cNvPr id="334" name="Picture 333"/>
          <p:cNvPicPr>
            <a:picLocks noChangeAspect="1"/>
          </p:cNvPicPr>
          <p:nvPr/>
        </p:nvPicPr>
        <p:blipFill>
          <a:blip r:embed="rId49" cstate="print">
            <a:extLst>
              <a:ext uri="{28A0092B-C50C-407E-A947-70E740481C1C}">
                <a14:useLocalDpi xmlns:a14="http://schemas.microsoft.com/office/drawing/2010/main" val="0"/>
              </a:ext>
            </a:extLst>
          </a:blip>
          <a:stretch>
            <a:fillRect/>
          </a:stretch>
        </p:blipFill>
        <p:spPr>
          <a:xfrm>
            <a:off x="6766244" y="4803537"/>
            <a:ext cx="217168" cy="220913"/>
          </a:xfrm>
          <a:prstGeom prst="rect">
            <a:avLst/>
          </a:prstGeom>
        </p:spPr>
      </p:pic>
      <p:sp>
        <p:nvSpPr>
          <p:cNvPr id="335" name="object 39"/>
          <p:cNvSpPr txBox="1"/>
          <p:nvPr/>
        </p:nvSpPr>
        <p:spPr>
          <a:xfrm>
            <a:off x="7648998" y="5056418"/>
            <a:ext cx="451506"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Sentinel</a:t>
            </a:r>
          </a:p>
        </p:txBody>
      </p:sp>
      <p:pic>
        <p:nvPicPr>
          <p:cNvPr id="336" name="Picture 335"/>
          <p:cNvPicPr>
            <a:picLocks noChangeAspect="1"/>
          </p:cNvPicPr>
          <p:nvPr/>
        </p:nvPicPr>
        <p:blipFill>
          <a:blip r:embed="rId50" cstate="print">
            <a:extLst>
              <a:ext uri="{28A0092B-C50C-407E-A947-70E740481C1C}">
                <a14:useLocalDpi xmlns:a14="http://schemas.microsoft.com/office/drawing/2010/main" val="0"/>
              </a:ext>
            </a:extLst>
          </a:blip>
          <a:stretch>
            <a:fillRect/>
          </a:stretch>
        </p:blipFill>
        <p:spPr>
          <a:xfrm>
            <a:off x="7776700" y="4787335"/>
            <a:ext cx="196103" cy="230045"/>
          </a:xfrm>
          <a:prstGeom prst="rect">
            <a:avLst/>
          </a:prstGeom>
        </p:spPr>
      </p:pic>
      <p:sp>
        <p:nvSpPr>
          <p:cNvPr id="337" name="object 39"/>
          <p:cNvSpPr txBox="1"/>
          <p:nvPr/>
        </p:nvSpPr>
        <p:spPr>
          <a:xfrm>
            <a:off x="8429277" y="5056418"/>
            <a:ext cx="543064"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Monitoring</a:t>
            </a:r>
          </a:p>
        </p:txBody>
      </p:sp>
      <p:pic>
        <p:nvPicPr>
          <p:cNvPr id="338" name="Picture 337"/>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8592518" y="4794691"/>
            <a:ext cx="216582" cy="216582"/>
          </a:xfrm>
          <a:prstGeom prst="rect">
            <a:avLst/>
          </a:prstGeom>
        </p:spPr>
      </p:pic>
      <p:sp>
        <p:nvSpPr>
          <p:cNvPr id="339" name="object 39"/>
          <p:cNvSpPr txBox="1"/>
          <p:nvPr/>
        </p:nvSpPr>
        <p:spPr>
          <a:xfrm>
            <a:off x="9301114" y="5056418"/>
            <a:ext cx="766189"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Multi Factor Authentication</a:t>
            </a:r>
          </a:p>
        </p:txBody>
      </p:sp>
      <p:pic>
        <p:nvPicPr>
          <p:cNvPr id="340" name="Picture 339"/>
          <p:cNvPicPr>
            <a:picLocks noChangeAspect="1"/>
          </p:cNvPicPr>
          <p:nvPr/>
        </p:nvPicPr>
        <p:blipFill>
          <a:blip r:embed="rId51" cstate="print">
            <a:extLst>
              <a:ext uri="{28A0092B-C50C-407E-A947-70E740481C1C}">
                <a14:useLocalDpi xmlns:a14="http://schemas.microsoft.com/office/drawing/2010/main" val="0"/>
              </a:ext>
            </a:extLst>
          </a:blip>
          <a:stretch>
            <a:fillRect/>
          </a:stretch>
        </p:blipFill>
        <p:spPr>
          <a:xfrm>
            <a:off x="9597050" y="4787432"/>
            <a:ext cx="168239" cy="223175"/>
          </a:xfrm>
          <a:prstGeom prst="rect">
            <a:avLst/>
          </a:prstGeom>
        </p:spPr>
      </p:pic>
      <p:sp>
        <p:nvSpPr>
          <p:cNvPr id="341" name="object 39"/>
          <p:cNvSpPr txBox="1"/>
          <p:nvPr/>
        </p:nvSpPr>
        <p:spPr>
          <a:xfrm>
            <a:off x="10396073" y="5056418"/>
            <a:ext cx="651889"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Conditional Access</a:t>
            </a:r>
          </a:p>
        </p:txBody>
      </p:sp>
      <p:pic>
        <p:nvPicPr>
          <p:cNvPr id="342" name="Picture 341"/>
          <p:cNvPicPr>
            <a:picLocks noChangeAspect="1"/>
          </p:cNvPicPr>
          <p:nvPr/>
        </p:nvPicPr>
        <p:blipFill>
          <a:blip r:embed="rId52" cstate="print">
            <a:extLst>
              <a:ext uri="{28A0092B-C50C-407E-A947-70E740481C1C}">
                <a14:useLocalDpi xmlns:a14="http://schemas.microsoft.com/office/drawing/2010/main" val="0"/>
              </a:ext>
            </a:extLst>
          </a:blip>
          <a:stretch>
            <a:fillRect/>
          </a:stretch>
        </p:blipFill>
        <p:spPr>
          <a:xfrm>
            <a:off x="10603731" y="4783769"/>
            <a:ext cx="236573" cy="236573"/>
          </a:xfrm>
          <a:prstGeom prst="rect">
            <a:avLst/>
          </a:prstGeom>
        </p:spPr>
      </p:pic>
      <p:sp>
        <p:nvSpPr>
          <p:cNvPr id="343" name="object 39"/>
          <p:cNvSpPr txBox="1"/>
          <p:nvPr/>
        </p:nvSpPr>
        <p:spPr>
          <a:xfrm>
            <a:off x="4605967" y="5056418"/>
            <a:ext cx="644826" cy="24622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Azure Active Directory</a:t>
            </a:r>
          </a:p>
        </p:txBody>
      </p:sp>
      <p:pic>
        <p:nvPicPr>
          <p:cNvPr id="345" name="Picture 2" descr="Securing Guest Access in Azure AD - Cloudrun"/>
          <p:cNvPicPr>
            <a:picLocks noChangeAspect="1" noChangeArrowheads="1"/>
          </p:cNvPicPr>
          <p:nvPr/>
        </p:nvPicPr>
        <p:blipFill>
          <a:blip r:embed="rId53" cstate="print">
            <a:extLst>
              <a:ext uri="{28A0092B-C50C-407E-A947-70E740481C1C}">
                <a14:useLocalDpi xmlns:a14="http://schemas.microsoft.com/office/drawing/2010/main" val="0"/>
              </a:ext>
            </a:extLst>
          </a:blip>
          <a:srcRect/>
          <a:stretch>
            <a:fillRect/>
          </a:stretch>
        </p:blipFill>
        <p:spPr bwMode="auto">
          <a:xfrm>
            <a:off x="4813423" y="4803537"/>
            <a:ext cx="229914" cy="229914"/>
          </a:xfrm>
          <a:prstGeom prst="rect">
            <a:avLst/>
          </a:prstGeom>
          <a:noFill/>
          <a:extLst>
            <a:ext uri="{909E8E84-426E-40DD-AFC4-6F175D3DCCD1}">
              <a14:hiddenFill xmlns:a14="http://schemas.microsoft.com/office/drawing/2010/main">
                <a:solidFill>
                  <a:srgbClr val="FFFFFF"/>
                </a:solidFill>
              </a14:hiddenFill>
            </a:ext>
          </a:extLst>
        </p:spPr>
      </p:pic>
      <p:sp>
        <p:nvSpPr>
          <p:cNvPr id="347" name="object 115"/>
          <p:cNvSpPr txBox="1"/>
          <p:nvPr/>
        </p:nvSpPr>
        <p:spPr>
          <a:xfrm>
            <a:off x="7178204" y="4605377"/>
            <a:ext cx="1297520" cy="155448"/>
          </a:xfrm>
          <a:prstGeom prst="rect">
            <a:avLst/>
          </a:prstGeom>
          <a:solidFill>
            <a:srgbClr val="E36877"/>
          </a:solidFill>
          <a:ln w="6350">
            <a:solidFill>
              <a:srgbClr val="E36877"/>
            </a:solidFill>
          </a:ln>
        </p:spPr>
        <p:txBody>
          <a:bodyPr vert="horz" wrap="square" lIns="0" tIns="0" rIns="0" bIns="0" rtlCol="0" anchor="ctr">
            <a:noAutofit/>
          </a:bodyPr>
          <a:lstStyle/>
          <a:p>
            <a:pPr algn="ctr"/>
            <a:r>
              <a:rPr lang="en-US" sz="800" b="1" dirty="0">
                <a:solidFill>
                  <a:schemeClr val="bg1"/>
                </a:solidFill>
                <a:cs typeface="Arial"/>
              </a:rPr>
              <a:t>Compliance and security</a:t>
            </a:r>
          </a:p>
        </p:txBody>
      </p:sp>
      <p:sp>
        <p:nvSpPr>
          <p:cNvPr id="348" name="Rectangle 347"/>
          <p:cNvSpPr/>
          <p:nvPr/>
        </p:nvSpPr>
        <p:spPr>
          <a:xfrm>
            <a:off x="998220" y="5458306"/>
            <a:ext cx="10195560" cy="692557"/>
          </a:xfrm>
          <a:prstGeom prst="rect">
            <a:avLst/>
          </a:prstGeom>
          <a:solidFill>
            <a:srgbClr val="F2F2F2"/>
          </a:solidFill>
          <a:ln w="6350">
            <a:solidFill>
              <a:srgbClr val="4066AA"/>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endParaRPr lang="en-US" sz="800" dirty="0">
              <a:solidFill>
                <a:prstClr val="white"/>
              </a:solidFill>
            </a:endParaRPr>
          </a:p>
        </p:txBody>
      </p:sp>
      <p:sp>
        <p:nvSpPr>
          <p:cNvPr id="349" name="object 115"/>
          <p:cNvSpPr txBox="1"/>
          <p:nvPr/>
        </p:nvSpPr>
        <p:spPr>
          <a:xfrm>
            <a:off x="5736692" y="5368393"/>
            <a:ext cx="735546" cy="155448"/>
          </a:xfrm>
          <a:prstGeom prst="rect">
            <a:avLst/>
          </a:prstGeom>
          <a:solidFill>
            <a:srgbClr val="4066AA"/>
          </a:solidFill>
          <a:ln w="6350">
            <a:solidFill>
              <a:srgbClr val="4066AA"/>
            </a:solidFill>
          </a:ln>
        </p:spPr>
        <p:txBody>
          <a:bodyPr vert="horz" wrap="square" lIns="0" tIns="0" rIns="0" bIns="0" rtlCol="0" anchor="ctr">
            <a:noAutofit/>
          </a:bodyPr>
          <a:lstStyle/>
          <a:p>
            <a:pPr algn="ctr"/>
            <a:r>
              <a:rPr lang="en-US" sz="800" b="1" dirty="0">
                <a:solidFill>
                  <a:schemeClr val="bg1"/>
                </a:solidFill>
                <a:cs typeface="Arial"/>
              </a:rPr>
              <a:t> Governance</a:t>
            </a:r>
          </a:p>
        </p:txBody>
      </p:sp>
      <p:sp>
        <p:nvSpPr>
          <p:cNvPr id="350" name="object 39"/>
          <p:cNvSpPr txBox="1"/>
          <p:nvPr/>
        </p:nvSpPr>
        <p:spPr>
          <a:xfrm>
            <a:off x="1164596" y="5951777"/>
            <a:ext cx="75467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Azure Advisor</a:t>
            </a:r>
          </a:p>
        </p:txBody>
      </p:sp>
      <p:pic>
        <p:nvPicPr>
          <p:cNvPr id="351" name="Picture 350"/>
          <p:cNvPicPr>
            <a:picLocks noChangeAspect="1"/>
          </p:cNvPicPr>
          <p:nvPr/>
        </p:nvPicPr>
        <p:blipFill>
          <a:blip r:embed="rId54">
            <a:extLst>
              <a:ext uri="{28A0092B-C50C-407E-A947-70E740481C1C}">
                <a14:useLocalDpi xmlns:a14="http://schemas.microsoft.com/office/drawing/2010/main" val="0"/>
              </a:ext>
            </a:extLst>
          </a:blip>
          <a:stretch>
            <a:fillRect/>
          </a:stretch>
        </p:blipFill>
        <p:spPr>
          <a:xfrm>
            <a:off x="1400963" y="5618724"/>
            <a:ext cx="281939" cy="274320"/>
          </a:xfrm>
          <a:prstGeom prst="rect">
            <a:avLst/>
          </a:prstGeom>
        </p:spPr>
      </p:pic>
      <p:sp>
        <p:nvSpPr>
          <p:cNvPr id="354" name="object 39"/>
          <p:cNvSpPr txBox="1"/>
          <p:nvPr/>
        </p:nvSpPr>
        <p:spPr>
          <a:xfrm>
            <a:off x="2415386" y="5951777"/>
            <a:ext cx="64583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User Privacy</a:t>
            </a:r>
          </a:p>
        </p:txBody>
      </p:sp>
      <p:pic>
        <p:nvPicPr>
          <p:cNvPr id="355" name="Picture 354"/>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2598778" y="5618724"/>
            <a:ext cx="279049" cy="274320"/>
          </a:xfrm>
          <a:prstGeom prst="rect">
            <a:avLst/>
          </a:prstGeom>
        </p:spPr>
      </p:pic>
      <p:sp>
        <p:nvSpPr>
          <p:cNvPr id="356" name="object 39"/>
          <p:cNvSpPr txBox="1"/>
          <p:nvPr/>
        </p:nvSpPr>
        <p:spPr>
          <a:xfrm>
            <a:off x="3557336" y="5951777"/>
            <a:ext cx="914477"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Cost Management</a:t>
            </a:r>
          </a:p>
        </p:txBody>
      </p:sp>
      <p:pic>
        <p:nvPicPr>
          <p:cNvPr id="358" name="Picture 357"/>
          <p:cNvPicPr>
            <a:picLocks noChangeAspect="1"/>
          </p:cNvPicPr>
          <p:nvPr/>
        </p:nvPicPr>
        <p:blipFill>
          <a:blip r:embed="rId55">
            <a:extLst>
              <a:ext uri="{28A0092B-C50C-407E-A947-70E740481C1C}">
                <a14:useLocalDpi xmlns:a14="http://schemas.microsoft.com/office/drawing/2010/main" val="0"/>
              </a:ext>
            </a:extLst>
          </a:blip>
          <a:stretch>
            <a:fillRect/>
          </a:stretch>
        </p:blipFill>
        <p:spPr>
          <a:xfrm>
            <a:off x="3881024" y="5618724"/>
            <a:ext cx="267101" cy="274320"/>
          </a:xfrm>
          <a:prstGeom prst="rect">
            <a:avLst/>
          </a:prstGeom>
        </p:spPr>
      </p:pic>
      <p:sp>
        <p:nvSpPr>
          <p:cNvPr id="360" name="object 39"/>
          <p:cNvSpPr txBox="1"/>
          <p:nvPr/>
        </p:nvSpPr>
        <p:spPr>
          <a:xfrm>
            <a:off x="4967931" y="5951777"/>
            <a:ext cx="914477"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Azure Solutions</a:t>
            </a:r>
          </a:p>
        </p:txBody>
      </p:sp>
      <p:pic>
        <p:nvPicPr>
          <p:cNvPr id="361" name="Picture 360"/>
          <p:cNvPicPr>
            <a:picLocks noChangeAspect="1"/>
          </p:cNvPicPr>
          <p:nvPr/>
        </p:nvPicPr>
        <p:blipFill>
          <a:blip r:embed="rId56" cstate="print">
            <a:extLst>
              <a:ext uri="{28A0092B-C50C-407E-A947-70E740481C1C}">
                <a14:useLocalDpi xmlns:a14="http://schemas.microsoft.com/office/drawing/2010/main" val="0"/>
              </a:ext>
            </a:extLst>
          </a:blip>
          <a:stretch>
            <a:fillRect/>
          </a:stretch>
        </p:blipFill>
        <p:spPr>
          <a:xfrm>
            <a:off x="5297002" y="5618724"/>
            <a:ext cx="256334" cy="274320"/>
          </a:xfrm>
          <a:prstGeom prst="rect">
            <a:avLst/>
          </a:prstGeom>
        </p:spPr>
      </p:pic>
      <p:sp>
        <p:nvSpPr>
          <p:cNvPr id="364" name="object 39"/>
          <p:cNvSpPr txBox="1"/>
          <p:nvPr/>
        </p:nvSpPr>
        <p:spPr>
          <a:xfrm>
            <a:off x="6378526" y="5951777"/>
            <a:ext cx="70519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Azure Policy</a:t>
            </a:r>
          </a:p>
        </p:txBody>
      </p:sp>
      <p:pic>
        <p:nvPicPr>
          <p:cNvPr id="365" name="Picture 364"/>
          <p:cNvPicPr>
            <a:picLocks noChangeAspect="1"/>
          </p:cNvPicPr>
          <p:nvPr/>
        </p:nvPicPr>
        <p:blipFill>
          <a:blip r:embed="rId57" cstate="print">
            <a:extLst>
              <a:ext uri="{28A0092B-C50C-407E-A947-70E740481C1C}">
                <a14:useLocalDpi xmlns:a14="http://schemas.microsoft.com/office/drawing/2010/main" val="0"/>
              </a:ext>
            </a:extLst>
          </a:blip>
          <a:stretch>
            <a:fillRect/>
          </a:stretch>
        </p:blipFill>
        <p:spPr>
          <a:xfrm>
            <a:off x="6598538" y="5618724"/>
            <a:ext cx="265175" cy="274320"/>
          </a:xfrm>
          <a:prstGeom prst="rect">
            <a:avLst/>
          </a:prstGeom>
        </p:spPr>
      </p:pic>
      <p:sp>
        <p:nvSpPr>
          <p:cNvPr id="366" name="object 39"/>
          <p:cNvSpPr txBox="1"/>
          <p:nvPr/>
        </p:nvSpPr>
        <p:spPr>
          <a:xfrm>
            <a:off x="7579842" y="5951777"/>
            <a:ext cx="70519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User Privacy</a:t>
            </a:r>
          </a:p>
        </p:txBody>
      </p:sp>
      <p:pic>
        <p:nvPicPr>
          <p:cNvPr id="367" name="Picture 366"/>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7792917" y="5618724"/>
            <a:ext cx="279049" cy="274320"/>
          </a:xfrm>
          <a:prstGeom prst="rect">
            <a:avLst/>
          </a:prstGeom>
        </p:spPr>
      </p:pic>
      <p:sp>
        <p:nvSpPr>
          <p:cNvPr id="368" name="object 39"/>
          <p:cNvSpPr txBox="1"/>
          <p:nvPr/>
        </p:nvSpPr>
        <p:spPr>
          <a:xfrm>
            <a:off x="8781158" y="5951777"/>
            <a:ext cx="705198"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Azure Arc</a:t>
            </a:r>
          </a:p>
        </p:txBody>
      </p:sp>
      <p:pic>
        <p:nvPicPr>
          <p:cNvPr id="371" name="Picture 370"/>
          <p:cNvPicPr>
            <a:picLocks noChangeAspect="1"/>
          </p:cNvPicPr>
          <p:nvPr/>
        </p:nvPicPr>
        <p:blipFill>
          <a:blip r:embed="rId58" cstate="print">
            <a:extLst>
              <a:ext uri="{28A0092B-C50C-407E-A947-70E740481C1C}">
                <a14:useLocalDpi xmlns:a14="http://schemas.microsoft.com/office/drawing/2010/main" val="0"/>
              </a:ext>
            </a:extLst>
          </a:blip>
          <a:stretch>
            <a:fillRect/>
          </a:stretch>
        </p:blipFill>
        <p:spPr>
          <a:xfrm>
            <a:off x="8952823" y="5618724"/>
            <a:ext cx="361869" cy="274320"/>
          </a:xfrm>
          <a:prstGeom prst="rect">
            <a:avLst/>
          </a:prstGeom>
        </p:spPr>
      </p:pic>
      <p:sp>
        <p:nvSpPr>
          <p:cNvPr id="372" name="object 39"/>
          <p:cNvSpPr txBox="1"/>
          <p:nvPr/>
        </p:nvSpPr>
        <p:spPr>
          <a:xfrm>
            <a:off x="9982473" y="5951777"/>
            <a:ext cx="1061862" cy="123111"/>
          </a:xfrm>
          <a:prstGeom prst="rect">
            <a:avLst/>
          </a:prstGeom>
        </p:spPr>
        <p:txBody>
          <a:bodyPr vert="horz" wrap="square" lIns="0" tIns="0" rIns="0" bIns="0" rtlCol="0">
            <a:spAutoFit/>
          </a:bodyPr>
          <a:lstStyle/>
          <a:p>
            <a:pPr marL="16933" algn="ctr">
              <a:tabLst>
                <a:tab pos="1333467" algn="l"/>
              </a:tabLst>
            </a:pPr>
            <a:r>
              <a:rPr lang="en-US" sz="800" dirty="0">
                <a:solidFill>
                  <a:srgbClr val="000000"/>
                </a:solidFill>
                <a:cs typeface="Arial"/>
              </a:rPr>
              <a:t>Management Groups</a:t>
            </a:r>
          </a:p>
        </p:txBody>
      </p:sp>
      <p:pic>
        <p:nvPicPr>
          <p:cNvPr id="373" name="Picture 372"/>
          <p:cNvPicPr>
            <a:picLocks noChangeAspect="1"/>
          </p:cNvPicPr>
          <p:nvPr/>
        </p:nvPicPr>
        <p:blipFill>
          <a:blip r:embed="rId59" cstate="print">
            <a:extLst>
              <a:ext uri="{28A0092B-C50C-407E-A947-70E740481C1C}">
                <a14:useLocalDpi xmlns:a14="http://schemas.microsoft.com/office/drawing/2010/main" val="0"/>
              </a:ext>
            </a:extLst>
          </a:blip>
          <a:stretch>
            <a:fillRect/>
          </a:stretch>
        </p:blipFill>
        <p:spPr>
          <a:xfrm>
            <a:off x="10350364" y="5618724"/>
            <a:ext cx="326081" cy="274320"/>
          </a:xfrm>
          <a:prstGeom prst="rect">
            <a:avLst/>
          </a:prstGeom>
        </p:spPr>
      </p:pic>
    </p:spTree>
    <p:extLst>
      <p:ext uri="{BB962C8B-B14F-4D97-AF65-F5344CB8AC3E}">
        <p14:creationId xmlns:p14="http://schemas.microsoft.com/office/powerpoint/2010/main" val="22739361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39DA8849-6AC2-9D4A-9A24-9BD6B888AC44}"/>
              </a:ext>
            </a:extLst>
          </p:cNvPr>
          <p:cNvSpPr>
            <a:spLocks noGrp="1"/>
          </p:cNvSpPr>
          <p:nvPr>
            <p:ph type="title"/>
          </p:nvPr>
        </p:nvSpPr>
        <p:spPr/>
        <p:txBody>
          <a:bodyPr/>
          <a:lstStyle/>
          <a:p>
            <a:r>
              <a:rPr lang="en-US" dirty="0" smtClean="0"/>
              <a:t>Key Challenges to </a:t>
            </a:r>
            <a:r>
              <a:rPr lang="en-US" dirty="0" smtClean="0"/>
              <a:t>securing </a:t>
            </a:r>
            <a:r>
              <a:rPr lang="en-US" dirty="0" smtClean="0"/>
              <a:t>using Azure</a:t>
            </a:r>
            <a:endParaRPr lang="en-US" dirty="0"/>
          </a:p>
        </p:txBody>
      </p:sp>
      <p:sp>
        <p:nvSpPr>
          <p:cNvPr id="2" name="Text Placeholder 1"/>
          <p:cNvSpPr>
            <a:spLocks noGrp="1"/>
          </p:cNvSpPr>
          <p:nvPr>
            <p:ph type="body" sz="quarter" idx="12"/>
          </p:nvPr>
        </p:nvSpPr>
        <p:spPr/>
        <p:txBody>
          <a:bodyPr/>
          <a:lstStyle/>
          <a:p>
            <a:r>
              <a:rPr lang="en-US" dirty="0" smtClean="0"/>
              <a:t>Azure security</a:t>
            </a:r>
            <a:endParaRPr lang="en-US" dirty="0"/>
          </a:p>
        </p:txBody>
      </p:sp>
      <p:sp>
        <p:nvSpPr>
          <p:cNvPr id="372" name="Text Placeholder 489">
            <a:extLst>
              <a:ext uri="{FF2B5EF4-FFF2-40B4-BE49-F238E27FC236}">
                <a16:creationId xmlns:a16="http://schemas.microsoft.com/office/drawing/2014/main" xmlns="" id="{B5EB19F7-2A5B-4E43-B859-25E22F214038}"/>
              </a:ext>
            </a:extLst>
          </p:cNvPr>
          <p:cNvSpPr txBox="1">
            <a:spLocks/>
          </p:cNvSpPr>
          <p:nvPr/>
        </p:nvSpPr>
        <p:spPr>
          <a:xfrm>
            <a:off x="1043062" y="907902"/>
            <a:ext cx="10140818" cy="640080"/>
          </a:xfrm>
          <a:prstGeom prst="rect">
            <a:avLst/>
          </a:prstGeom>
          <a:solidFill>
            <a:srgbClr val="005EB8"/>
          </a:solidFill>
          <a:ln w="6350">
            <a:solidFill>
              <a:srgbClr val="005EB8"/>
            </a:solidFill>
          </a:ln>
        </p:spPr>
        <p:txBody>
          <a:bodyPr lIns="91440" tIns="91440" rIns="91440" bIns="91440" anchor="ctr" anchorCtr="0"/>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solidFill>
                  <a:schemeClr val="bg1"/>
                </a:solidFill>
              </a:rPr>
              <a:t>Most of the Azure clients start with Office 365 deployment but then struggle with greater adoptions of Azure security services within the organization due to limited visibility of management, </a:t>
            </a:r>
            <a:r>
              <a:rPr lang="en-US" sz="1200" dirty="0" err="1" smtClean="0">
                <a:solidFill>
                  <a:schemeClr val="bg1"/>
                </a:solidFill>
              </a:rPr>
              <a:t>siloed</a:t>
            </a:r>
            <a:r>
              <a:rPr lang="en-US" sz="1200" dirty="0" smtClean="0">
                <a:solidFill>
                  <a:schemeClr val="bg1"/>
                </a:solidFill>
              </a:rPr>
              <a:t> cloud teams across different cloud providers, limited product knowledge within organization’s security teams</a:t>
            </a:r>
            <a:endParaRPr lang="en-US" sz="1200" dirty="0">
              <a:solidFill>
                <a:schemeClr val="bg1"/>
              </a:solidFill>
            </a:endParaRPr>
          </a:p>
        </p:txBody>
      </p:sp>
      <p:sp>
        <p:nvSpPr>
          <p:cNvPr id="13" name="object 21"/>
          <p:cNvSpPr/>
          <p:nvPr/>
        </p:nvSpPr>
        <p:spPr>
          <a:xfrm>
            <a:off x="4174571" y="1672488"/>
            <a:ext cx="2194560" cy="4114800"/>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r>
              <a:rPr lang="en-US" sz="1400" b="1" spc="-5" dirty="0">
                <a:solidFill>
                  <a:srgbClr val="FFFFFF"/>
                </a:solidFill>
                <a:cs typeface="Arial"/>
              </a:rPr>
              <a:t/>
            </a:r>
            <a:br>
              <a:rPr lang="en-US" sz="1400" b="1" spc="-5" dirty="0">
                <a:solidFill>
                  <a:srgbClr val="FFFFFF"/>
                </a:solidFill>
                <a:cs typeface="Arial"/>
              </a:rPr>
            </a:br>
            <a:endParaRPr lang="en-US" sz="1400" b="1" spc="-5" dirty="0">
              <a:solidFill>
                <a:srgbClr val="FFFFFF"/>
              </a:solidFill>
              <a:cs typeface="Arial"/>
            </a:endParaRPr>
          </a:p>
          <a:p>
            <a:pPr algn="ctr"/>
            <a:r>
              <a:rPr lang="en-US" sz="1400" b="1" spc="-5" dirty="0" smtClean="0">
                <a:solidFill>
                  <a:srgbClr val="FFFFFF"/>
                </a:solidFill>
                <a:cs typeface="Arial"/>
              </a:rPr>
              <a:t> Azure </a:t>
            </a:r>
            <a:r>
              <a:rPr lang="en-US" sz="1400" b="1" spc="-5" dirty="0">
                <a:solidFill>
                  <a:srgbClr val="FFFFFF"/>
                </a:solidFill>
                <a:cs typeface="Arial"/>
              </a:rPr>
              <a:t>as DevOps platform of </a:t>
            </a:r>
            <a:r>
              <a:rPr lang="en-US" sz="1400" b="1" spc="-5" dirty="0" smtClean="0">
                <a:solidFill>
                  <a:srgbClr val="FFFFFF"/>
                </a:solidFill>
                <a:cs typeface="Arial"/>
              </a:rPr>
              <a:t>choice</a:t>
            </a: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marL="114300"/>
            <a:r>
              <a:rPr lang="en-US" sz="1300" spc="-5" dirty="0">
                <a:solidFill>
                  <a:srgbClr val="FFFFFF"/>
                </a:solidFill>
                <a:cs typeface="Arial"/>
              </a:rPr>
              <a:t>Improve developer’s experience </a:t>
            </a:r>
            <a:r>
              <a:rPr lang="en-US" sz="1300" spc="-5" dirty="0" smtClean="0">
                <a:solidFill>
                  <a:srgbClr val="FFFFFF"/>
                </a:solidFill>
                <a:cs typeface="Arial"/>
              </a:rPr>
              <a:t>with </a:t>
            </a:r>
            <a:r>
              <a:rPr lang="en-US" sz="1300" spc="-5" dirty="0" smtClean="0">
                <a:solidFill>
                  <a:srgbClr val="FFFFFF"/>
                </a:solidFill>
                <a:cs typeface="Arial"/>
              </a:rPr>
              <a:t>IAM platform; integrate </a:t>
            </a:r>
            <a:r>
              <a:rPr lang="en-US" sz="1300" spc="-5" dirty="0">
                <a:solidFill>
                  <a:srgbClr val="FFFFFF"/>
                </a:solidFill>
                <a:cs typeface="Arial"/>
              </a:rPr>
              <a:t>with existing process and technologies</a:t>
            </a:r>
          </a:p>
          <a:p>
            <a:pPr marL="114300"/>
            <a:endParaRPr lang="en-US" sz="1300"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a:p>
            <a:pPr algn="ctr"/>
            <a:endParaRPr lang="en-US" sz="1400" b="1" spc="-5" dirty="0">
              <a:solidFill>
                <a:srgbClr val="FFFFFF"/>
              </a:solidFill>
              <a:cs typeface="Arial"/>
            </a:endParaRPr>
          </a:p>
        </p:txBody>
      </p:sp>
      <p:sp>
        <p:nvSpPr>
          <p:cNvPr id="26" name="object 12"/>
          <p:cNvSpPr/>
          <p:nvPr/>
        </p:nvSpPr>
        <p:spPr>
          <a:xfrm>
            <a:off x="5031661" y="3712093"/>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p>
        </p:txBody>
      </p:sp>
      <p:sp>
        <p:nvSpPr>
          <p:cNvPr id="27" name="object 21"/>
          <p:cNvSpPr/>
          <p:nvPr/>
        </p:nvSpPr>
        <p:spPr>
          <a:xfrm>
            <a:off x="6581484" y="1664919"/>
            <a:ext cx="2194560" cy="4114800"/>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r>
              <a:rPr lang="en-US" sz="1400" b="1" spc="-5" dirty="0" smtClean="0">
                <a:solidFill>
                  <a:srgbClr val="FFFFFF"/>
                </a:solidFill>
                <a:cs typeface="Arial"/>
              </a:rPr>
              <a:t>Limited </a:t>
            </a:r>
            <a:r>
              <a:rPr lang="en-US" sz="1400" b="1" spc="-5" dirty="0">
                <a:solidFill>
                  <a:srgbClr val="FFFFFF"/>
                </a:solidFill>
                <a:cs typeface="Arial"/>
              </a:rPr>
              <a:t>success of Azure as a identity and access </a:t>
            </a:r>
            <a:r>
              <a:rPr lang="en-US" sz="1400" b="1" spc="-5" dirty="0" smtClean="0">
                <a:solidFill>
                  <a:srgbClr val="FFFFFF"/>
                </a:solidFill>
                <a:cs typeface="Arial"/>
              </a:rPr>
              <a:t>platform</a:t>
            </a: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marL="117475"/>
            <a:endParaRPr lang="en-US" sz="1300" spc="-5" dirty="0" smtClean="0">
              <a:solidFill>
                <a:srgbClr val="FFFFFF"/>
              </a:solidFill>
              <a:cs typeface="Arial"/>
            </a:endParaRPr>
          </a:p>
          <a:p>
            <a:pPr marL="117475"/>
            <a:r>
              <a:rPr lang="en-US" sz="1300" spc="-5" dirty="0" smtClean="0">
                <a:solidFill>
                  <a:srgbClr val="FFFFFF"/>
                </a:solidFill>
                <a:cs typeface="Arial"/>
              </a:rPr>
              <a:t>Prioritize </a:t>
            </a:r>
            <a:r>
              <a:rPr lang="en-US" sz="1300" spc="-5" dirty="0">
                <a:solidFill>
                  <a:srgbClr val="FFFFFF"/>
                </a:solidFill>
                <a:cs typeface="Arial"/>
              </a:rPr>
              <a:t>applications for on-boarding and ensure support from management for migration</a:t>
            </a:r>
          </a:p>
          <a:p>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p:txBody>
      </p:sp>
      <p:sp>
        <p:nvSpPr>
          <p:cNvPr id="28" name="object 21"/>
          <p:cNvSpPr/>
          <p:nvPr/>
        </p:nvSpPr>
        <p:spPr>
          <a:xfrm>
            <a:off x="8982386" y="1664919"/>
            <a:ext cx="2194560" cy="4114800"/>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r>
              <a:rPr lang="en-US" sz="1400" b="1" spc="-5" dirty="0" smtClean="0">
                <a:solidFill>
                  <a:srgbClr val="FFFFFF"/>
                </a:solidFill>
                <a:cs typeface="Arial"/>
              </a:rPr>
              <a:t>Azure </a:t>
            </a:r>
            <a:r>
              <a:rPr lang="en-US" sz="1400" b="1" spc="-5" dirty="0">
                <a:solidFill>
                  <a:srgbClr val="FFFFFF"/>
                </a:solidFill>
                <a:cs typeface="Arial"/>
              </a:rPr>
              <a:t>is not </a:t>
            </a:r>
            <a:r>
              <a:rPr lang="en-US" sz="1400" b="1" spc="-5" dirty="0" smtClean="0">
                <a:solidFill>
                  <a:srgbClr val="FFFFFF"/>
                </a:solidFill>
                <a:cs typeface="Arial"/>
              </a:rPr>
              <a:t>traditional </a:t>
            </a:r>
            <a:r>
              <a:rPr lang="en-US" sz="1400" b="1" spc="-5" dirty="0">
                <a:solidFill>
                  <a:srgbClr val="FFFFFF"/>
                </a:solidFill>
                <a:cs typeface="Arial"/>
              </a:rPr>
              <a:t>platform </a:t>
            </a:r>
            <a:r>
              <a:rPr lang="en-US" sz="1400" b="1" spc="-5" dirty="0" smtClean="0">
                <a:solidFill>
                  <a:srgbClr val="FFFFFF"/>
                </a:solidFill>
                <a:cs typeface="Arial"/>
              </a:rPr>
              <a:t>security</a:t>
            </a: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marL="117475"/>
            <a:endParaRPr lang="en-US" sz="1300" spc="-5" dirty="0" smtClean="0">
              <a:solidFill>
                <a:srgbClr val="FFFFFF"/>
              </a:solidFill>
              <a:cs typeface="Arial"/>
            </a:endParaRPr>
          </a:p>
          <a:p>
            <a:pPr marL="117475"/>
            <a:r>
              <a:rPr lang="en-US" sz="1300" spc="-5" dirty="0" smtClean="0">
                <a:solidFill>
                  <a:srgbClr val="FFFFFF"/>
                </a:solidFill>
                <a:cs typeface="Arial"/>
              </a:rPr>
              <a:t>Use </a:t>
            </a:r>
            <a:r>
              <a:rPr lang="en-US" sz="1300" spc="-5" dirty="0">
                <a:solidFill>
                  <a:srgbClr val="FFFFFF"/>
                </a:solidFill>
                <a:cs typeface="Arial"/>
              </a:rPr>
              <a:t>technology and cost rationalization to </a:t>
            </a:r>
            <a:r>
              <a:rPr lang="en-US" sz="1300" spc="-5" dirty="0">
                <a:solidFill>
                  <a:srgbClr val="FFFFFF"/>
                </a:solidFill>
                <a:cs typeface="Arial"/>
              </a:rPr>
              <a:t>evaluate </a:t>
            </a:r>
            <a:r>
              <a:rPr lang="en-US" sz="1300" spc="-5" dirty="0" smtClean="0">
                <a:solidFill>
                  <a:srgbClr val="FFFFFF"/>
                </a:solidFill>
                <a:cs typeface="Arial"/>
              </a:rPr>
              <a:t>security </a:t>
            </a:r>
            <a:r>
              <a:rPr lang="en-US" sz="1300" spc="-5" dirty="0">
                <a:solidFill>
                  <a:srgbClr val="FFFFFF"/>
                </a:solidFill>
                <a:cs typeface="Arial"/>
              </a:rPr>
              <a:t>capabilities</a:t>
            </a:r>
          </a:p>
          <a:p>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p:txBody>
      </p:sp>
      <p:sp>
        <p:nvSpPr>
          <p:cNvPr id="29" name="object 21"/>
          <p:cNvSpPr/>
          <p:nvPr/>
        </p:nvSpPr>
        <p:spPr>
          <a:xfrm>
            <a:off x="1749031" y="1664919"/>
            <a:ext cx="2194560" cy="4114800"/>
          </a:xfrm>
          <a:custGeom>
            <a:avLst/>
            <a:gdLst/>
            <a:ahLst/>
            <a:cxnLst/>
            <a:rect l="l" t="t" r="r" b="b"/>
            <a:pathLst>
              <a:path w="2030095" h="3971925">
                <a:moveTo>
                  <a:pt x="0" y="0"/>
                </a:moveTo>
                <a:lnTo>
                  <a:pt x="2029967" y="0"/>
                </a:lnTo>
                <a:lnTo>
                  <a:pt x="2029967" y="3971544"/>
                </a:lnTo>
                <a:lnTo>
                  <a:pt x="0" y="3971544"/>
                </a:lnTo>
                <a:lnTo>
                  <a:pt x="0" y="0"/>
                </a:lnTo>
                <a:close/>
              </a:path>
            </a:pathLst>
          </a:custGeom>
          <a:solidFill>
            <a:srgbClr val="6D2077"/>
          </a:solidFill>
        </p:spPr>
        <p:txBody>
          <a:bodyPr wrap="square" lIns="0" tIns="0" rIns="0" bIns="0" rtlCol="0"/>
          <a:lstStyle/>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r>
              <a:rPr lang="en-US" sz="1400" b="1" spc="-5" dirty="0" smtClean="0">
                <a:solidFill>
                  <a:srgbClr val="FFFFFF"/>
                </a:solidFill>
                <a:cs typeface="Arial"/>
              </a:rPr>
              <a:t>Beyond </a:t>
            </a:r>
            <a:r>
              <a:rPr lang="en-US" sz="1400" b="1" spc="-5" dirty="0">
                <a:solidFill>
                  <a:srgbClr val="FFFFFF"/>
                </a:solidFill>
                <a:cs typeface="Arial"/>
              </a:rPr>
              <a:t>Office 365 information protection capabilities </a:t>
            </a: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algn="ctr"/>
            <a:endParaRPr lang="en-US" sz="1400" b="1" spc="-5" dirty="0" smtClean="0">
              <a:solidFill>
                <a:srgbClr val="FFFFFF"/>
              </a:solidFill>
              <a:cs typeface="Arial"/>
            </a:endParaRPr>
          </a:p>
          <a:p>
            <a:pPr marL="114300"/>
            <a:endParaRPr lang="en-US" sz="1300" spc="-5" dirty="0" smtClean="0">
              <a:solidFill>
                <a:srgbClr val="FFFFFF"/>
              </a:solidFill>
              <a:cs typeface="Arial"/>
            </a:endParaRPr>
          </a:p>
          <a:p>
            <a:pPr marL="114300"/>
            <a:endParaRPr lang="en-US" sz="1300" spc="-5" dirty="0" smtClean="0">
              <a:solidFill>
                <a:srgbClr val="FFFFFF"/>
              </a:solidFill>
              <a:cs typeface="Arial"/>
            </a:endParaRPr>
          </a:p>
          <a:p>
            <a:pPr marL="114300"/>
            <a:r>
              <a:rPr lang="en-US" sz="1300" spc="-5" dirty="0" smtClean="0">
                <a:solidFill>
                  <a:srgbClr val="FFFFFF"/>
                </a:solidFill>
                <a:cs typeface="Arial"/>
              </a:rPr>
              <a:t>Develop </a:t>
            </a:r>
            <a:r>
              <a:rPr lang="en-US" sz="1300" spc="-5" dirty="0">
                <a:solidFill>
                  <a:srgbClr val="FFFFFF"/>
                </a:solidFill>
                <a:cs typeface="Arial"/>
              </a:rPr>
              <a:t>governance model and review existing capabilities to improve information protection posture </a:t>
            </a:r>
            <a:endParaRPr lang="en-US" sz="1400" b="1" spc="-5" dirty="0">
              <a:solidFill>
                <a:srgbClr val="FFFFFF"/>
              </a:solidFill>
              <a:cs typeface="Arial"/>
            </a:endParaRPr>
          </a:p>
          <a:p>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a:p>
            <a:pPr algn="ctr"/>
            <a:endParaRPr lang="en-US" sz="1400" b="1" spc="-5" dirty="0" smtClean="0">
              <a:solidFill>
                <a:srgbClr val="FFFFFF"/>
              </a:solidFill>
              <a:cs typeface="Arial"/>
            </a:endParaRPr>
          </a:p>
          <a:p>
            <a:pPr algn="ctr"/>
            <a:endParaRPr lang="en-US" sz="1400" b="1" spc="-5" dirty="0">
              <a:solidFill>
                <a:srgbClr val="FFFFFF"/>
              </a:solidFill>
              <a:cs typeface="Arial"/>
            </a:endParaRPr>
          </a:p>
        </p:txBody>
      </p:sp>
      <p:sp>
        <p:nvSpPr>
          <p:cNvPr id="30" name="object 12"/>
          <p:cNvSpPr/>
          <p:nvPr/>
        </p:nvSpPr>
        <p:spPr>
          <a:xfrm>
            <a:off x="9826670" y="3710764"/>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p>
        </p:txBody>
      </p:sp>
      <p:sp>
        <p:nvSpPr>
          <p:cNvPr id="32" name="object 12"/>
          <p:cNvSpPr/>
          <p:nvPr/>
        </p:nvSpPr>
        <p:spPr>
          <a:xfrm>
            <a:off x="7408257" y="3710764"/>
            <a:ext cx="431800" cy="45719"/>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p>
        </p:txBody>
      </p:sp>
      <p:sp>
        <p:nvSpPr>
          <p:cNvPr id="33" name="object 12"/>
          <p:cNvSpPr/>
          <p:nvPr/>
        </p:nvSpPr>
        <p:spPr>
          <a:xfrm>
            <a:off x="2536618" y="3710764"/>
            <a:ext cx="431800" cy="0"/>
          </a:xfrm>
          <a:custGeom>
            <a:avLst/>
            <a:gdLst/>
            <a:ahLst/>
            <a:cxnLst/>
            <a:rect l="l" t="t" r="r" b="b"/>
            <a:pathLst>
              <a:path w="431800">
                <a:moveTo>
                  <a:pt x="0" y="0"/>
                </a:moveTo>
                <a:lnTo>
                  <a:pt x="431292" y="0"/>
                </a:lnTo>
              </a:path>
            </a:pathLst>
          </a:custGeom>
          <a:ln w="50292">
            <a:solidFill>
              <a:srgbClr val="FFFFFF"/>
            </a:solidFill>
          </a:ln>
        </p:spPr>
        <p:txBody>
          <a:bodyPr wrap="square" lIns="0" tIns="0" rIns="0" bIns="0" rtlCol="0"/>
          <a:lstStyle/>
          <a:p>
            <a:endParaRPr/>
          </a:p>
        </p:txBody>
      </p:sp>
      <p:grpSp>
        <p:nvGrpSpPr>
          <p:cNvPr id="6" name="Group 5"/>
          <p:cNvGrpSpPr/>
          <p:nvPr/>
        </p:nvGrpSpPr>
        <p:grpSpPr>
          <a:xfrm>
            <a:off x="2490397" y="1818091"/>
            <a:ext cx="585470" cy="556260"/>
            <a:chOff x="1801387" y="1687458"/>
            <a:chExt cx="585470" cy="556260"/>
          </a:xfrm>
        </p:grpSpPr>
        <p:sp>
          <p:nvSpPr>
            <p:cNvPr id="40" name="object 36"/>
            <p:cNvSpPr/>
            <p:nvPr/>
          </p:nvSpPr>
          <p:spPr>
            <a:xfrm>
              <a:off x="1801387" y="1687458"/>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p>
          </p:txBody>
        </p:sp>
        <p:sp>
          <p:nvSpPr>
            <p:cNvPr id="41" name="object 92"/>
            <p:cNvSpPr/>
            <p:nvPr/>
          </p:nvSpPr>
          <p:spPr>
            <a:xfrm>
              <a:off x="1866531" y="1774310"/>
              <a:ext cx="467360" cy="354698"/>
            </a:xfrm>
            <a:custGeom>
              <a:avLst/>
              <a:gdLst/>
              <a:ahLst/>
              <a:cxnLst/>
              <a:rect l="l" t="t" r="r" b="b"/>
              <a:pathLst>
                <a:path w="349250" h="283845">
                  <a:moveTo>
                    <a:pt x="58572" y="175894"/>
                  </a:moveTo>
                  <a:lnTo>
                    <a:pt x="46367" y="178803"/>
                  </a:lnTo>
                  <a:lnTo>
                    <a:pt x="41490" y="181711"/>
                  </a:lnTo>
                  <a:lnTo>
                    <a:pt x="34162" y="190423"/>
                  </a:lnTo>
                  <a:lnTo>
                    <a:pt x="31724" y="196240"/>
                  </a:lnTo>
                  <a:lnTo>
                    <a:pt x="28066" y="202056"/>
                  </a:lnTo>
                  <a:lnTo>
                    <a:pt x="26847" y="209321"/>
                  </a:lnTo>
                  <a:lnTo>
                    <a:pt x="21958" y="209321"/>
                  </a:lnTo>
                  <a:lnTo>
                    <a:pt x="17081" y="213690"/>
                  </a:lnTo>
                  <a:lnTo>
                    <a:pt x="10985" y="216598"/>
                  </a:lnTo>
                  <a:lnTo>
                    <a:pt x="7315" y="220954"/>
                  </a:lnTo>
                  <a:lnTo>
                    <a:pt x="4876" y="226771"/>
                  </a:lnTo>
                  <a:lnTo>
                    <a:pt x="2438" y="234035"/>
                  </a:lnTo>
                  <a:lnTo>
                    <a:pt x="0" y="239852"/>
                  </a:lnTo>
                  <a:lnTo>
                    <a:pt x="0" y="254393"/>
                  </a:lnTo>
                  <a:lnTo>
                    <a:pt x="2438" y="261658"/>
                  </a:lnTo>
                  <a:lnTo>
                    <a:pt x="24409" y="283463"/>
                  </a:lnTo>
                  <a:lnTo>
                    <a:pt x="107378" y="283463"/>
                  </a:lnTo>
                  <a:lnTo>
                    <a:pt x="114706" y="280555"/>
                  </a:lnTo>
                  <a:lnTo>
                    <a:pt x="119583" y="277647"/>
                  </a:lnTo>
                  <a:lnTo>
                    <a:pt x="124459" y="270382"/>
                  </a:lnTo>
                  <a:lnTo>
                    <a:pt x="128130" y="266014"/>
                  </a:lnTo>
                  <a:lnTo>
                    <a:pt x="133007" y="258749"/>
                  </a:lnTo>
                  <a:lnTo>
                    <a:pt x="134226" y="250024"/>
                  </a:lnTo>
                  <a:lnTo>
                    <a:pt x="135445" y="242760"/>
                  </a:lnTo>
                  <a:lnTo>
                    <a:pt x="134226" y="235496"/>
                  </a:lnTo>
                  <a:lnTo>
                    <a:pt x="133007" y="226771"/>
                  </a:lnTo>
                  <a:lnTo>
                    <a:pt x="146991" y="218046"/>
                  </a:lnTo>
                  <a:lnTo>
                    <a:pt x="126911" y="218046"/>
                  </a:lnTo>
                  <a:lnTo>
                    <a:pt x="122021" y="210781"/>
                  </a:lnTo>
                  <a:lnTo>
                    <a:pt x="115925" y="204965"/>
                  </a:lnTo>
                  <a:lnTo>
                    <a:pt x="112277" y="203517"/>
                  </a:lnTo>
                  <a:lnTo>
                    <a:pt x="89077" y="203517"/>
                  </a:lnTo>
                  <a:lnTo>
                    <a:pt x="87858" y="199148"/>
                  </a:lnTo>
                  <a:lnTo>
                    <a:pt x="64668" y="177342"/>
                  </a:lnTo>
                  <a:lnTo>
                    <a:pt x="58572" y="175894"/>
                  </a:lnTo>
                  <a:close/>
                </a:path>
                <a:path w="349250" h="283845">
                  <a:moveTo>
                    <a:pt x="253809" y="202056"/>
                  </a:moveTo>
                  <a:lnTo>
                    <a:pt x="241617" y="202056"/>
                  </a:lnTo>
                  <a:lnTo>
                    <a:pt x="235508" y="203517"/>
                  </a:lnTo>
                  <a:lnTo>
                    <a:pt x="230631" y="207873"/>
                  </a:lnTo>
                  <a:lnTo>
                    <a:pt x="224523" y="210781"/>
                  </a:lnTo>
                  <a:lnTo>
                    <a:pt x="196456" y="210781"/>
                  </a:lnTo>
                  <a:lnTo>
                    <a:pt x="218427" y="220954"/>
                  </a:lnTo>
                  <a:lnTo>
                    <a:pt x="214769" y="231127"/>
                  </a:lnTo>
                  <a:lnTo>
                    <a:pt x="214769" y="250024"/>
                  </a:lnTo>
                  <a:lnTo>
                    <a:pt x="217208" y="258749"/>
                  </a:lnTo>
                  <a:lnTo>
                    <a:pt x="248932" y="283463"/>
                  </a:lnTo>
                  <a:lnTo>
                    <a:pt x="323367" y="283463"/>
                  </a:lnTo>
                  <a:lnTo>
                    <a:pt x="348995" y="254393"/>
                  </a:lnTo>
                  <a:lnTo>
                    <a:pt x="348995" y="239852"/>
                  </a:lnTo>
                  <a:lnTo>
                    <a:pt x="347776" y="231127"/>
                  </a:lnTo>
                  <a:lnTo>
                    <a:pt x="345338" y="226771"/>
                  </a:lnTo>
                  <a:lnTo>
                    <a:pt x="336791" y="216598"/>
                  </a:lnTo>
                  <a:lnTo>
                    <a:pt x="331914" y="213690"/>
                  </a:lnTo>
                  <a:lnTo>
                    <a:pt x="325805" y="209321"/>
                  </a:lnTo>
                  <a:lnTo>
                    <a:pt x="320928" y="207873"/>
                  </a:lnTo>
                  <a:lnTo>
                    <a:pt x="320015" y="203517"/>
                  </a:lnTo>
                  <a:lnTo>
                    <a:pt x="258698" y="203517"/>
                  </a:lnTo>
                  <a:lnTo>
                    <a:pt x="253809" y="202056"/>
                  </a:lnTo>
                  <a:close/>
                </a:path>
                <a:path w="349250" h="283845">
                  <a:moveTo>
                    <a:pt x="196456" y="210781"/>
                  </a:moveTo>
                  <a:lnTo>
                    <a:pt x="158635" y="210781"/>
                  </a:lnTo>
                  <a:lnTo>
                    <a:pt x="163512" y="216598"/>
                  </a:lnTo>
                  <a:lnTo>
                    <a:pt x="167170" y="219506"/>
                  </a:lnTo>
                  <a:lnTo>
                    <a:pt x="172059" y="222415"/>
                  </a:lnTo>
                  <a:lnTo>
                    <a:pt x="183045" y="222415"/>
                  </a:lnTo>
                  <a:lnTo>
                    <a:pt x="192798" y="216598"/>
                  </a:lnTo>
                  <a:lnTo>
                    <a:pt x="196456" y="210781"/>
                  </a:lnTo>
                  <a:close/>
                </a:path>
                <a:path w="349250" h="283845">
                  <a:moveTo>
                    <a:pt x="183045" y="107568"/>
                  </a:moveTo>
                  <a:lnTo>
                    <a:pt x="172059" y="107568"/>
                  </a:lnTo>
                  <a:lnTo>
                    <a:pt x="172059" y="168630"/>
                  </a:lnTo>
                  <a:lnTo>
                    <a:pt x="165950" y="171526"/>
                  </a:lnTo>
                  <a:lnTo>
                    <a:pt x="158635" y="178803"/>
                  </a:lnTo>
                  <a:lnTo>
                    <a:pt x="154978" y="186067"/>
                  </a:lnTo>
                  <a:lnTo>
                    <a:pt x="153746" y="196240"/>
                  </a:lnTo>
                  <a:lnTo>
                    <a:pt x="154978" y="202056"/>
                  </a:lnTo>
                  <a:lnTo>
                    <a:pt x="126911" y="218046"/>
                  </a:lnTo>
                  <a:lnTo>
                    <a:pt x="146991" y="218046"/>
                  </a:lnTo>
                  <a:lnTo>
                    <a:pt x="158635" y="210781"/>
                  </a:lnTo>
                  <a:lnTo>
                    <a:pt x="224523" y="210781"/>
                  </a:lnTo>
                  <a:lnTo>
                    <a:pt x="200126" y="200609"/>
                  </a:lnTo>
                  <a:lnTo>
                    <a:pt x="200126" y="196240"/>
                  </a:lnTo>
                  <a:lnTo>
                    <a:pt x="198907" y="186067"/>
                  </a:lnTo>
                  <a:lnTo>
                    <a:pt x="189141" y="171526"/>
                  </a:lnTo>
                  <a:lnTo>
                    <a:pt x="183045" y="168630"/>
                  </a:lnTo>
                  <a:lnTo>
                    <a:pt x="183045" y="107568"/>
                  </a:lnTo>
                  <a:close/>
                </a:path>
                <a:path w="349250" h="283845">
                  <a:moveTo>
                    <a:pt x="108597" y="202056"/>
                  </a:moveTo>
                  <a:lnTo>
                    <a:pt x="93954" y="202056"/>
                  </a:lnTo>
                  <a:lnTo>
                    <a:pt x="89077" y="203517"/>
                  </a:lnTo>
                  <a:lnTo>
                    <a:pt x="112277" y="203517"/>
                  </a:lnTo>
                  <a:lnTo>
                    <a:pt x="108597" y="202056"/>
                  </a:lnTo>
                  <a:close/>
                </a:path>
                <a:path w="349250" h="283845">
                  <a:moveTo>
                    <a:pt x="289204" y="175894"/>
                  </a:moveTo>
                  <a:lnTo>
                    <a:pt x="284314" y="177342"/>
                  </a:lnTo>
                  <a:lnTo>
                    <a:pt x="280657" y="178803"/>
                  </a:lnTo>
                  <a:lnTo>
                    <a:pt x="274561" y="180251"/>
                  </a:lnTo>
                  <a:lnTo>
                    <a:pt x="270903" y="183159"/>
                  </a:lnTo>
                  <a:lnTo>
                    <a:pt x="267233" y="187528"/>
                  </a:lnTo>
                  <a:lnTo>
                    <a:pt x="264794" y="191884"/>
                  </a:lnTo>
                  <a:lnTo>
                    <a:pt x="262356" y="197700"/>
                  </a:lnTo>
                  <a:lnTo>
                    <a:pt x="258698" y="203517"/>
                  </a:lnTo>
                  <a:lnTo>
                    <a:pt x="320015" y="203517"/>
                  </a:lnTo>
                  <a:lnTo>
                    <a:pt x="318490" y="196240"/>
                  </a:lnTo>
                  <a:lnTo>
                    <a:pt x="296519" y="177342"/>
                  </a:lnTo>
                  <a:lnTo>
                    <a:pt x="289204" y="175894"/>
                  </a:lnTo>
                  <a:close/>
                </a:path>
                <a:path w="349250" h="283845">
                  <a:moveTo>
                    <a:pt x="169621" y="0"/>
                  </a:moveTo>
                  <a:lnTo>
                    <a:pt x="141554" y="20345"/>
                  </a:lnTo>
                  <a:lnTo>
                    <a:pt x="139103" y="26161"/>
                  </a:lnTo>
                  <a:lnTo>
                    <a:pt x="137883" y="31978"/>
                  </a:lnTo>
                  <a:lnTo>
                    <a:pt x="133007" y="33439"/>
                  </a:lnTo>
                  <a:lnTo>
                    <a:pt x="126911" y="37795"/>
                  </a:lnTo>
                  <a:lnTo>
                    <a:pt x="122021" y="40703"/>
                  </a:lnTo>
                  <a:lnTo>
                    <a:pt x="118363" y="45059"/>
                  </a:lnTo>
                  <a:lnTo>
                    <a:pt x="115925" y="50876"/>
                  </a:lnTo>
                  <a:lnTo>
                    <a:pt x="112267" y="56692"/>
                  </a:lnTo>
                  <a:lnTo>
                    <a:pt x="109816" y="63957"/>
                  </a:lnTo>
                  <a:lnTo>
                    <a:pt x="109816" y="78498"/>
                  </a:lnTo>
                  <a:lnTo>
                    <a:pt x="112267" y="85763"/>
                  </a:lnTo>
                  <a:lnTo>
                    <a:pt x="119583" y="97396"/>
                  </a:lnTo>
                  <a:lnTo>
                    <a:pt x="124459" y="101752"/>
                  </a:lnTo>
                  <a:lnTo>
                    <a:pt x="130568" y="104660"/>
                  </a:lnTo>
                  <a:lnTo>
                    <a:pt x="135445" y="107568"/>
                  </a:lnTo>
                  <a:lnTo>
                    <a:pt x="211099" y="107568"/>
                  </a:lnTo>
                  <a:lnTo>
                    <a:pt x="218427" y="106121"/>
                  </a:lnTo>
                  <a:lnTo>
                    <a:pt x="224523" y="104660"/>
                  </a:lnTo>
                  <a:lnTo>
                    <a:pt x="230631" y="100304"/>
                  </a:lnTo>
                  <a:lnTo>
                    <a:pt x="235508" y="95935"/>
                  </a:lnTo>
                  <a:lnTo>
                    <a:pt x="239166" y="88671"/>
                  </a:lnTo>
                  <a:lnTo>
                    <a:pt x="242836" y="82854"/>
                  </a:lnTo>
                  <a:lnTo>
                    <a:pt x="244055" y="74142"/>
                  </a:lnTo>
                  <a:lnTo>
                    <a:pt x="246494" y="66865"/>
                  </a:lnTo>
                  <a:lnTo>
                    <a:pt x="244055" y="58140"/>
                  </a:lnTo>
                  <a:lnTo>
                    <a:pt x="221491" y="27622"/>
                  </a:lnTo>
                  <a:lnTo>
                    <a:pt x="200126" y="27622"/>
                  </a:lnTo>
                  <a:lnTo>
                    <a:pt x="198907" y="21805"/>
                  </a:lnTo>
                  <a:lnTo>
                    <a:pt x="196456" y="17449"/>
                  </a:lnTo>
                  <a:lnTo>
                    <a:pt x="191579" y="11633"/>
                  </a:lnTo>
                  <a:lnTo>
                    <a:pt x="189141" y="7264"/>
                  </a:lnTo>
                  <a:lnTo>
                    <a:pt x="184264" y="4356"/>
                  </a:lnTo>
                  <a:lnTo>
                    <a:pt x="180593" y="2908"/>
                  </a:lnTo>
                  <a:lnTo>
                    <a:pt x="174497" y="1447"/>
                  </a:lnTo>
                  <a:lnTo>
                    <a:pt x="169621" y="0"/>
                  </a:lnTo>
                  <a:close/>
                </a:path>
                <a:path w="349250" h="283845">
                  <a:moveTo>
                    <a:pt x="218427" y="26161"/>
                  </a:moveTo>
                  <a:lnTo>
                    <a:pt x="205003" y="26161"/>
                  </a:lnTo>
                  <a:lnTo>
                    <a:pt x="200126" y="27622"/>
                  </a:lnTo>
                  <a:lnTo>
                    <a:pt x="221491" y="27622"/>
                  </a:lnTo>
                  <a:lnTo>
                    <a:pt x="218427" y="26161"/>
                  </a:lnTo>
                  <a:close/>
                </a:path>
              </a:pathLst>
            </a:custGeom>
            <a:solidFill>
              <a:srgbClr val="FFFFFF"/>
            </a:solidFill>
          </p:spPr>
          <p:txBody>
            <a:bodyPr wrap="square" lIns="0" tIns="0" rIns="0" bIns="0" rtlCol="0"/>
            <a:lstStyle/>
            <a:p>
              <a:endParaRPr/>
            </a:p>
          </p:txBody>
        </p:sp>
      </p:grpSp>
      <p:grpSp>
        <p:nvGrpSpPr>
          <p:cNvPr id="43" name="Group 42"/>
          <p:cNvGrpSpPr/>
          <p:nvPr/>
        </p:nvGrpSpPr>
        <p:grpSpPr>
          <a:xfrm>
            <a:off x="9755800" y="1825390"/>
            <a:ext cx="647731" cy="562926"/>
            <a:chOff x="2936875" y="5249863"/>
            <a:chExt cx="942975" cy="771525"/>
          </a:xfrm>
          <a:solidFill>
            <a:schemeClr val="bg1"/>
          </a:solidFill>
        </p:grpSpPr>
        <p:sp>
          <p:nvSpPr>
            <p:cNvPr id="44" name="Freeform 305"/>
            <p:cNvSpPr>
              <a:spLocks/>
            </p:cNvSpPr>
            <p:nvPr/>
          </p:nvSpPr>
          <p:spPr bwMode="auto">
            <a:xfrm>
              <a:off x="3152775" y="5348288"/>
              <a:ext cx="25400" cy="25400"/>
            </a:xfrm>
            <a:custGeom>
              <a:avLst/>
              <a:gdLst/>
              <a:ahLst/>
              <a:cxnLst>
                <a:cxn ang="0">
                  <a:pos x="2" y="16"/>
                </a:cxn>
                <a:cxn ang="0">
                  <a:pos x="2" y="16"/>
                </a:cxn>
                <a:cxn ang="0">
                  <a:pos x="4" y="16"/>
                </a:cxn>
                <a:cxn ang="0">
                  <a:pos x="4" y="16"/>
                </a:cxn>
                <a:cxn ang="0">
                  <a:pos x="16" y="4"/>
                </a:cxn>
                <a:cxn ang="0">
                  <a:pos x="16" y="4"/>
                </a:cxn>
                <a:cxn ang="0">
                  <a:pos x="16" y="2"/>
                </a:cxn>
                <a:cxn ang="0">
                  <a:pos x="16" y="0"/>
                </a:cxn>
                <a:cxn ang="0">
                  <a:pos x="16" y="0"/>
                </a:cxn>
                <a:cxn ang="0">
                  <a:pos x="14" y="0"/>
                </a:cxn>
                <a:cxn ang="0">
                  <a:pos x="12" y="0"/>
                </a:cxn>
                <a:cxn ang="0">
                  <a:pos x="12" y="0"/>
                </a:cxn>
                <a:cxn ang="0">
                  <a:pos x="0" y="12"/>
                </a:cxn>
                <a:cxn ang="0">
                  <a:pos x="0" y="12"/>
                </a:cxn>
                <a:cxn ang="0">
                  <a:pos x="0" y="14"/>
                </a:cxn>
                <a:cxn ang="0">
                  <a:pos x="0" y="16"/>
                </a:cxn>
                <a:cxn ang="0">
                  <a:pos x="0" y="16"/>
                </a:cxn>
                <a:cxn ang="0">
                  <a:pos x="2" y="16"/>
                </a:cxn>
                <a:cxn ang="0">
                  <a:pos x="2" y="16"/>
                </a:cxn>
              </a:cxnLst>
              <a:rect l="0" t="0" r="r" b="b"/>
              <a:pathLst>
                <a:path w="16" h="16">
                  <a:moveTo>
                    <a:pt x="2" y="16"/>
                  </a:moveTo>
                  <a:lnTo>
                    <a:pt x="2" y="16"/>
                  </a:lnTo>
                  <a:lnTo>
                    <a:pt x="4" y="16"/>
                  </a:lnTo>
                  <a:lnTo>
                    <a:pt x="4" y="16"/>
                  </a:lnTo>
                  <a:lnTo>
                    <a:pt x="16" y="4"/>
                  </a:lnTo>
                  <a:lnTo>
                    <a:pt x="16" y="4"/>
                  </a:lnTo>
                  <a:lnTo>
                    <a:pt x="16" y="2"/>
                  </a:lnTo>
                  <a:lnTo>
                    <a:pt x="16" y="0"/>
                  </a:lnTo>
                  <a:lnTo>
                    <a:pt x="16" y="0"/>
                  </a:lnTo>
                  <a:lnTo>
                    <a:pt x="14" y="0"/>
                  </a:lnTo>
                  <a:lnTo>
                    <a:pt x="12" y="0"/>
                  </a:lnTo>
                  <a:lnTo>
                    <a:pt x="12" y="0"/>
                  </a:lnTo>
                  <a:lnTo>
                    <a:pt x="0" y="12"/>
                  </a:lnTo>
                  <a:lnTo>
                    <a:pt x="0" y="12"/>
                  </a:lnTo>
                  <a:lnTo>
                    <a:pt x="0" y="14"/>
                  </a:lnTo>
                  <a:lnTo>
                    <a:pt x="0" y="16"/>
                  </a:lnTo>
                  <a:lnTo>
                    <a:pt x="0" y="16"/>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5" name="Freeform 306"/>
            <p:cNvSpPr>
              <a:spLocks/>
            </p:cNvSpPr>
            <p:nvPr/>
          </p:nvSpPr>
          <p:spPr bwMode="auto">
            <a:xfrm>
              <a:off x="3190875" y="5313363"/>
              <a:ext cx="31750" cy="25400"/>
            </a:xfrm>
            <a:custGeom>
              <a:avLst/>
              <a:gdLst/>
              <a:ahLst/>
              <a:cxnLst>
                <a:cxn ang="0">
                  <a:pos x="2" y="16"/>
                </a:cxn>
                <a:cxn ang="0">
                  <a:pos x="2" y="16"/>
                </a:cxn>
                <a:cxn ang="0">
                  <a:pos x="4" y="16"/>
                </a:cxn>
                <a:cxn ang="0">
                  <a:pos x="4" y="16"/>
                </a:cxn>
                <a:cxn ang="0">
                  <a:pos x="18" y="6"/>
                </a:cxn>
                <a:cxn ang="0">
                  <a:pos x="18" y="6"/>
                </a:cxn>
                <a:cxn ang="0">
                  <a:pos x="20" y="4"/>
                </a:cxn>
                <a:cxn ang="0">
                  <a:pos x="18" y="2"/>
                </a:cxn>
                <a:cxn ang="0">
                  <a:pos x="18" y="2"/>
                </a:cxn>
                <a:cxn ang="0">
                  <a:pos x="16" y="0"/>
                </a:cxn>
                <a:cxn ang="0">
                  <a:pos x="14" y="0"/>
                </a:cxn>
                <a:cxn ang="0">
                  <a:pos x="14" y="0"/>
                </a:cxn>
                <a:cxn ang="0">
                  <a:pos x="2" y="12"/>
                </a:cxn>
                <a:cxn ang="0">
                  <a:pos x="2" y="12"/>
                </a:cxn>
                <a:cxn ang="0">
                  <a:pos x="0" y="12"/>
                </a:cxn>
                <a:cxn ang="0">
                  <a:pos x="0" y="14"/>
                </a:cxn>
                <a:cxn ang="0">
                  <a:pos x="0" y="14"/>
                </a:cxn>
                <a:cxn ang="0">
                  <a:pos x="2" y="16"/>
                </a:cxn>
                <a:cxn ang="0">
                  <a:pos x="2" y="16"/>
                </a:cxn>
              </a:cxnLst>
              <a:rect l="0" t="0" r="r" b="b"/>
              <a:pathLst>
                <a:path w="20" h="16">
                  <a:moveTo>
                    <a:pt x="2" y="16"/>
                  </a:moveTo>
                  <a:lnTo>
                    <a:pt x="2" y="16"/>
                  </a:lnTo>
                  <a:lnTo>
                    <a:pt x="4" y="16"/>
                  </a:lnTo>
                  <a:lnTo>
                    <a:pt x="4" y="16"/>
                  </a:lnTo>
                  <a:lnTo>
                    <a:pt x="18" y="6"/>
                  </a:lnTo>
                  <a:lnTo>
                    <a:pt x="18" y="6"/>
                  </a:lnTo>
                  <a:lnTo>
                    <a:pt x="20" y="4"/>
                  </a:lnTo>
                  <a:lnTo>
                    <a:pt x="18" y="2"/>
                  </a:lnTo>
                  <a:lnTo>
                    <a:pt x="18" y="2"/>
                  </a:lnTo>
                  <a:lnTo>
                    <a:pt x="16" y="0"/>
                  </a:lnTo>
                  <a:lnTo>
                    <a:pt x="14" y="0"/>
                  </a:lnTo>
                  <a:lnTo>
                    <a:pt x="14" y="0"/>
                  </a:lnTo>
                  <a:lnTo>
                    <a:pt x="2" y="12"/>
                  </a:lnTo>
                  <a:lnTo>
                    <a:pt x="2" y="12"/>
                  </a:lnTo>
                  <a:lnTo>
                    <a:pt x="0" y="12"/>
                  </a:lnTo>
                  <a:lnTo>
                    <a:pt x="0" y="14"/>
                  </a:lnTo>
                  <a:lnTo>
                    <a:pt x="0" y="14"/>
                  </a:lnTo>
                  <a:lnTo>
                    <a:pt x="2" y="16"/>
                  </a:lnTo>
                  <a:lnTo>
                    <a:pt x="2" y="1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6" name="Freeform 307"/>
            <p:cNvSpPr>
              <a:spLocks/>
            </p:cNvSpPr>
            <p:nvPr/>
          </p:nvSpPr>
          <p:spPr bwMode="auto">
            <a:xfrm>
              <a:off x="3333750" y="5253038"/>
              <a:ext cx="34925" cy="15875"/>
            </a:xfrm>
            <a:custGeom>
              <a:avLst/>
              <a:gdLst/>
              <a:ahLst/>
              <a:cxnLst>
                <a:cxn ang="0">
                  <a:pos x="2" y="10"/>
                </a:cxn>
                <a:cxn ang="0">
                  <a:pos x="2" y="10"/>
                </a:cxn>
                <a:cxn ang="0">
                  <a:pos x="4" y="10"/>
                </a:cxn>
                <a:cxn ang="0">
                  <a:pos x="4" y="10"/>
                </a:cxn>
                <a:cxn ang="0">
                  <a:pos x="20" y="6"/>
                </a:cxn>
                <a:cxn ang="0">
                  <a:pos x="20" y="6"/>
                </a:cxn>
                <a:cxn ang="0">
                  <a:pos x="22" y="6"/>
                </a:cxn>
                <a:cxn ang="0">
                  <a:pos x="22" y="4"/>
                </a:cxn>
                <a:cxn ang="0">
                  <a:pos x="22" y="4"/>
                </a:cxn>
                <a:cxn ang="0">
                  <a:pos x="20" y="2"/>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2" h="10">
                  <a:moveTo>
                    <a:pt x="2" y="10"/>
                  </a:moveTo>
                  <a:lnTo>
                    <a:pt x="2" y="10"/>
                  </a:lnTo>
                  <a:lnTo>
                    <a:pt x="4" y="10"/>
                  </a:lnTo>
                  <a:lnTo>
                    <a:pt x="4" y="10"/>
                  </a:lnTo>
                  <a:lnTo>
                    <a:pt x="20" y="6"/>
                  </a:lnTo>
                  <a:lnTo>
                    <a:pt x="20" y="6"/>
                  </a:lnTo>
                  <a:lnTo>
                    <a:pt x="22" y="6"/>
                  </a:lnTo>
                  <a:lnTo>
                    <a:pt x="22" y="4"/>
                  </a:lnTo>
                  <a:lnTo>
                    <a:pt x="22" y="4"/>
                  </a:lnTo>
                  <a:lnTo>
                    <a:pt x="20" y="2"/>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7" name="Freeform 308"/>
            <p:cNvSpPr>
              <a:spLocks/>
            </p:cNvSpPr>
            <p:nvPr/>
          </p:nvSpPr>
          <p:spPr bwMode="auto">
            <a:xfrm>
              <a:off x="3235325" y="5287963"/>
              <a:ext cx="31750" cy="22225"/>
            </a:xfrm>
            <a:custGeom>
              <a:avLst/>
              <a:gdLst/>
              <a:ahLst/>
              <a:cxnLst>
                <a:cxn ang="0">
                  <a:pos x="2" y="14"/>
                </a:cxn>
                <a:cxn ang="0">
                  <a:pos x="2" y="14"/>
                </a:cxn>
                <a:cxn ang="0">
                  <a:pos x="4" y="12"/>
                </a:cxn>
                <a:cxn ang="0">
                  <a:pos x="4" y="12"/>
                </a:cxn>
                <a:cxn ang="0">
                  <a:pos x="18" y="4"/>
                </a:cxn>
                <a:cxn ang="0">
                  <a:pos x="18" y="4"/>
                </a:cxn>
                <a:cxn ang="0">
                  <a:pos x="20" y="4"/>
                </a:cxn>
                <a:cxn ang="0">
                  <a:pos x="20" y="2"/>
                </a:cxn>
                <a:cxn ang="0">
                  <a:pos x="20" y="2"/>
                </a:cxn>
                <a:cxn ang="0">
                  <a:pos x="18" y="0"/>
                </a:cxn>
                <a:cxn ang="0">
                  <a:pos x="16" y="0"/>
                </a:cxn>
                <a:cxn ang="0">
                  <a:pos x="16" y="0"/>
                </a:cxn>
                <a:cxn ang="0">
                  <a:pos x="2" y="8"/>
                </a:cxn>
                <a:cxn ang="0">
                  <a:pos x="2" y="8"/>
                </a:cxn>
                <a:cxn ang="0">
                  <a:pos x="0" y="10"/>
                </a:cxn>
                <a:cxn ang="0">
                  <a:pos x="0" y="12"/>
                </a:cxn>
                <a:cxn ang="0">
                  <a:pos x="0" y="12"/>
                </a:cxn>
                <a:cxn ang="0">
                  <a:pos x="2" y="14"/>
                </a:cxn>
                <a:cxn ang="0">
                  <a:pos x="2" y="14"/>
                </a:cxn>
              </a:cxnLst>
              <a:rect l="0" t="0" r="r" b="b"/>
              <a:pathLst>
                <a:path w="20" h="14">
                  <a:moveTo>
                    <a:pt x="2" y="14"/>
                  </a:moveTo>
                  <a:lnTo>
                    <a:pt x="2" y="14"/>
                  </a:lnTo>
                  <a:lnTo>
                    <a:pt x="4" y="12"/>
                  </a:lnTo>
                  <a:lnTo>
                    <a:pt x="4" y="12"/>
                  </a:lnTo>
                  <a:lnTo>
                    <a:pt x="18" y="4"/>
                  </a:lnTo>
                  <a:lnTo>
                    <a:pt x="18" y="4"/>
                  </a:lnTo>
                  <a:lnTo>
                    <a:pt x="20" y="4"/>
                  </a:lnTo>
                  <a:lnTo>
                    <a:pt x="20" y="2"/>
                  </a:lnTo>
                  <a:lnTo>
                    <a:pt x="20" y="2"/>
                  </a:lnTo>
                  <a:lnTo>
                    <a:pt x="18" y="0"/>
                  </a:lnTo>
                  <a:lnTo>
                    <a:pt x="16" y="0"/>
                  </a:lnTo>
                  <a:lnTo>
                    <a:pt x="16" y="0"/>
                  </a:lnTo>
                  <a:lnTo>
                    <a:pt x="2" y="8"/>
                  </a:lnTo>
                  <a:lnTo>
                    <a:pt x="2" y="8"/>
                  </a:lnTo>
                  <a:lnTo>
                    <a:pt x="0" y="10"/>
                  </a:lnTo>
                  <a:lnTo>
                    <a:pt x="0" y="12"/>
                  </a:lnTo>
                  <a:lnTo>
                    <a:pt x="0" y="12"/>
                  </a:lnTo>
                  <a:lnTo>
                    <a:pt x="2" y="14"/>
                  </a:lnTo>
                  <a:lnTo>
                    <a:pt x="2"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8" name="Freeform 309"/>
            <p:cNvSpPr>
              <a:spLocks/>
            </p:cNvSpPr>
            <p:nvPr/>
          </p:nvSpPr>
          <p:spPr bwMode="auto">
            <a:xfrm>
              <a:off x="3067050" y="5475288"/>
              <a:ext cx="19050" cy="34925"/>
            </a:xfrm>
            <a:custGeom>
              <a:avLst/>
              <a:gdLst/>
              <a:ahLst/>
              <a:cxnLst>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 ang="0">
                  <a:pos x="8" y="0"/>
                </a:cxn>
                <a:cxn ang="0">
                  <a:pos x="6" y="2"/>
                </a:cxn>
                <a:cxn ang="0">
                  <a:pos x="6" y="2"/>
                </a:cxn>
                <a:cxn ang="0">
                  <a:pos x="0" y="18"/>
                </a:cxn>
                <a:cxn ang="0">
                  <a:pos x="0" y="18"/>
                </a:cxn>
                <a:cxn ang="0">
                  <a:pos x="0" y="20"/>
                </a:cxn>
                <a:cxn ang="0">
                  <a:pos x="2" y="22"/>
                </a:cxn>
                <a:cxn ang="0">
                  <a:pos x="2" y="22"/>
                </a:cxn>
              </a:cxnLst>
              <a:rect l="0" t="0" r="r" b="b"/>
              <a:pathLst>
                <a:path w="12" h="22">
                  <a:moveTo>
                    <a:pt x="2" y="22"/>
                  </a:moveTo>
                  <a:lnTo>
                    <a:pt x="2" y="22"/>
                  </a:lnTo>
                  <a:lnTo>
                    <a:pt x="4" y="22"/>
                  </a:lnTo>
                  <a:lnTo>
                    <a:pt x="4" y="22"/>
                  </a:lnTo>
                  <a:lnTo>
                    <a:pt x="6" y="20"/>
                  </a:lnTo>
                  <a:lnTo>
                    <a:pt x="6" y="20"/>
                  </a:lnTo>
                  <a:lnTo>
                    <a:pt x="12" y="4"/>
                  </a:lnTo>
                  <a:lnTo>
                    <a:pt x="12" y="4"/>
                  </a:lnTo>
                  <a:lnTo>
                    <a:pt x="12" y="2"/>
                  </a:lnTo>
                  <a:lnTo>
                    <a:pt x="10" y="0"/>
                  </a:lnTo>
                  <a:lnTo>
                    <a:pt x="10" y="0"/>
                  </a:lnTo>
                  <a:lnTo>
                    <a:pt x="8" y="0"/>
                  </a:lnTo>
                  <a:lnTo>
                    <a:pt x="6" y="2"/>
                  </a:lnTo>
                  <a:lnTo>
                    <a:pt x="6"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49" name="Freeform 310"/>
            <p:cNvSpPr>
              <a:spLocks/>
            </p:cNvSpPr>
            <p:nvPr/>
          </p:nvSpPr>
          <p:spPr bwMode="auto">
            <a:xfrm>
              <a:off x="3282950" y="5268913"/>
              <a:ext cx="31750" cy="15875"/>
            </a:xfrm>
            <a:custGeom>
              <a:avLst/>
              <a:gdLst/>
              <a:ahLst/>
              <a:cxnLst>
                <a:cxn ang="0">
                  <a:pos x="2" y="10"/>
                </a:cxn>
                <a:cxn ang="0">
                  <a:pos x="2" y="10"/>
                </a:cxn>
                <a:cxn ang="0">
                  <a:pos x="4" y="10"/>
                </a:cxn>
                <a:cxn ang="0">
                  <a:pos x="4" y="10"/>
                </a:cxn>
                <a:cxn ang="0">
                  <a:pos x="20" y="4"/>
                </a:cxn>
                <a:cxn ang="0">
                  <a:pos x="20" y="4"/>
                </a:cxn>
                <a:cxn ang="0">
                  <a:pos x="20" y="4"/>
                </a:cxn>
                <a:cxn ang="0">
                  <a:pos x="20" y="0"/>
                </a:cxn>
                <a:cxn ang="0">
                  <a:pos x="20" y="0"/>
                </a:cxn>
                <a:cxn ang="0">
                  <a:pos x="20" y="0"/>
                </a:cxn>
                <a:cxn ang="0">
                  <a:pos x="18" y="0"/>
                </a:cxn>
                <a:cxn ang="0">
                  <a:pos x="18" y="0"/>
                </a:cxn>
                <a:cxn ang="0">
                  <a:pos x="2" y="4"/>
                </a:cxn>
                <a:cxn ang="0">
                  <a:pos x="2" y="4"/>
                </a:cxn>
                <a:cxn ang="0">
                  <a:pos x="0" y="6"/>
                </a:cxn>
                <a:cxn ang="0">
                  <a:pos x="0" y="8"/>
                </a:cxn>
                <a:cxn ang="0">
                  <a:pos x="0" y="8"/>
                </a:cxn>
                <a:cxn ang="0">
                  <a:pos x="2" y="10"/>
                </a:cxn>
                <a:cxn ang="0">
                  <a:pos x="2" y="10"/>
                </a:cxn>
              </a:cxnLst>
              <a:rect l="0" t="0" r="r" b="b"/>
              <a:pathLst>
                <a:path w="20" h="10">
                  <a:moveTo>
                    <a:pt x="2" y="10"/>
                  </a:moveTo>
                  <a:lnTo>
                    <a:pt x="2" y="10"/>
                  </a:lnTo>
                  <a:lnTo>
                    <a:pt x="4" y="10"/>
                  </a:lnTo>
                  <a:lnTo>
                    <a:pt x="4" y="10"/>
                  </a:lnTo>
                  <a:lnTo>
                    <a:pt x="20" y="4"/>
                  </a:lnTo>
                  <a:lnTo>
                    <a:pt x="20" y="4"/>
                  </a:lnTo>
                  <a:lnTo>
                    <a:pt x="20" y="4"/>
                  </a:lnTo>
                  <a:lnTo>
                    <a:pt x="20" y="0"/>
                  </a:lnTo>
                  <a:lnTo>
                    <a:pt x="20" y="0"/>
                  </a:lnTo>
                  <a:lnTo>
                    <a:pt x="20" y="0"/>
                  </a:lnTo>
                  <a:lnTo>
                    <a:pt x="18" y="0"/>
                  </a:lnTo>
                  <a:lnTo>
                    <a:pt x="18" y="0"/>
                  </a:lnTo>
                  <a:lnTo>
                    <a:pt x="2" y="4"/>
                  </a:lnTo>
                  <a:lnTo>
                    <a:pt x="2" y="4"/>
                  </a:lnTo>
                  <a:lnTo>
                    <a:pt x="0" y="6"/>
                  </a:lnTo>
                  <a:lnTo>
                    <a:pt x="0" y="8"/>
                  </a:lnTo>
                  <a:lnTo>
                    <a:pt x="0" y="8"/>
                  </a:lnTo>
                  <a:lnTo>
                    <a:pt x="2" y="10"/>
                  </a:lnTo>
                  <a:lnTo>
                    <a:pt x="2" y="1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0" name="Freeform 311"/>
            <p:cNvSpPr>
              <a:spLocks/>
            </p:cNvSpPr>
            <p:nvPr/>
          </p:nvSpPr>
          <p:spPr bwMode="auto">
            <a:xfrm>
              <a:off x="3089275" y="5427663"/>
              <a:ext cx="22225" cy="31750"/>
            </a:xfrm>
            <a:custGeom>
              <a:avLst/>
              <a:gdLst/>
              <a:ahLst/>
              <a:cxnLst>
                <a:cxn ang="0">
                  <a:pos x="2" y="20"/>
                </a:cxn>
                <a:cxn ang="0">
                  <a:pos x="2" y="20"/>
                </a:cxn>
                <a:cxn ang="0">
                  <a:pos x="2" y="20"/>
                </a:cxn>
                <a:cxn ang="0">
                  <a:pos x="2" y="20"/>
                </a:cxn>
                <a:cxn ang="0">
                  <a:pos x="6" y="20"/>
                </a:cxn>
                <a:cxn ang="0">
                  <a:pos x="6" y="20"/>
                </a:cxn>
                <a:cxn ang="0">
                  <a:pos x="14" y="4"/>
                </a:cxn>
                <a:cxn ang="0">
                  <a:pos x="14" y="4"/>
                </a:cxn>
                <a:cxn ang="0">
                  <a:pos x="14" y="2"/>
                </a:cxn>
                <a:cxn ang="0">
                  <a:pos x="12" y="2"/>
                </a:cxn>
                <a:cxn ang="0">
                  <a:pos x="12" y="2"/>
                </a:cxn>
                <a:cxn ang="0">
                  <a:pos x="10" y="0"/>
                </a:cxn>
                <a:cxn ang="0">
                  <a:pos x="8" y="2"/>
                </a:cxn>
                <a:cxn ang="0">
                  <a:pos x="8" y="2"/>
                </a:cxn>
                <a:cxn ang="0">
                  <a:pos x="0" y="16"/>
                </a:cxn>
                <a:cxn ang="0">
                  <a:pos x="0" y="16"/>
                </a:cxn>
                <a:cxn ang="0">
                  <a:pos x="0" y="18"/>
                </a:cxn>
                <a:cxn ang="0">
                  <a:pos x="2" y="20"/>
                </a:cxn>
                <a:cxn ang="0">
                  <a:pos x="2" y="20"/>
                </a:cxn>
              </a:cxnLst>
              <a:rect l="0" t="0" r="r" b="b"/>
              <a:pathLst>
                <a:path w="14" h="20">
                  <a:moveTo>
                    <a:pt x="2" y="20"/>
                  </a:moveTo>
                  <a:lnTo>
                    <a:pt x="2" y="20"/>
                  </a:lnTo>
                  <a:lnTo>
                    <a:pt x="2" y="20"/>
                  </a:lnTo>
                  <a:lnTo>
                    <a:pt x="2" y="20"/>
                  </a:lnTo>
                  <a:lnTo>
                    <a:pt x="6" y="20"/>
                  </a:lnTo>
                  <a:lnTo>
                    <a:pt x="6" y="20"/>
                  </a:lnTo>
                  <a:lnTo>
                    <a:pt x="14" y="4"/>
                  </a:lnTo>
                  <a:lnTo>
                    <a:pt x="14" y="4"/>
                  </a:lnTo>
                  <a:lnTo>
                    <a:pt x="14" y="2"/>
                  </a:lnTo>
                  <a:lnTo>
                    <a:pt x="12" y="2"/>
                  </a:lnTo>
                  <a:lnTo>
                    <a:pt x="12" y="2"/>
                  </a:lnTo>
                  <a:lnTo>
                    <a:pt x="10" y="0"/>
                  </a:lnTo>
                  <a:lnTo>
                    <a:pt x="8" y="2"/>
                  </a:lnTo>
                  <a:lnTo>
                    <a:pt x="8" y="2"/>
                  </a:lnTo>
                  <a:lnTo>
                    <a:pt x="0" y="16"/>
                  </a:lnTo>
                  <a:lnTo>
                    <a:pt x="0" y="16"/>
                  </a:lnTo>
                  <a:lnTo>
                    <a:pt x="0" y="18"/>
                  </a:lnTo>
                  <a:lnTo>
                    <a:pt x="2" y="20"/>
                  </a:lnTo>
                  <a:lnTo>
                    <a:pt x="2" y="2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1" name="Freeform 312"/>
            <p:cNvSpPr>
              <a:spLocks/>
            </p:cNvSpPr>
            <p:nvPr/>
          </p:nvSpPr>
          <p:spPr bwMode="auto">
            <a:xfrm>
              <a:off x="3492500" y="5253038"/>
              <a:ext cx="34925" cy="15875"/>
            </a:xfrm>
            <a:custGeom>
              <a:avLst/>
              <a:gdLst/>
              <a:ahLst/>
              <a:cxnLst>
                <a:cxn ang="0">
                  <a:pos x="2" y="6"/>
                </a:cxn>
                <a:cxn ang="0">
                  <a:pos x="2" y="6"/>
                </a:cxn>
                <a:cxn ang="0">
                  <a:pos x="18" y="10"/>
                </a:cxn>
                <a:cxn ang="0">
                  <a:pos x="18" y="10"/>
                </a:cxn>
                <a:cxn ang="0">
                  <a:pos x="18" y="10"/>
                </a:cxn>
                <a:cxn ang="0">
                  <a:pos x="18" y="10"/>
                </a:cxn>
                <a:cxn ang="0">
                  <a:pos x="22" y="8"/>
                </a:cxn>
                <a:cxn ang="0">
                  <a:pos x="22" y="8"/>
                </a:cxn>
                <a:cxn ang="0">
                  <a:pos x="22" y="6"/>
                </a:cxn>
                <a:cxn ang="0">
                  <a:pos x="20" y="4"/>
                </a:cxn>
                <a:cxn ang="0">
                  <a:pos x="20" y="4"/>
                </a:cxn>
                <a:cxn ang="0">
                  <a:pos x="2" y="0"/>
                </a:cxn>
                <a:cxn ang="0">
                  <a:pos x="2" y="0"/>
                </a:cxn>
                <a:cxn ang="0">
                  <a:pos x="0" y="2"/>
                </a:cxn>
                <a:cxn ang="0">
                  <a:pos x="0" y="2"/>
                </a:cxn>
                <a:cxn ang="0">
                  <a:pos x="0" y="2"/>
                </a:cxn>
                <a:cxn ang="0">
                  <a:pos x="0" y="4"/>
                </a:cxn>
                <a:cxn ang="0">
                  <a:pos x="2" y="6"/>
                </a:cxn>
                <a:cxn ang="0">
                  <a:pos x="2" y="6"/>
                </a:cxn>
              </a:cxnLst>
              <a:rect l="0" t="0" r="r" b="b"/>
              <a:pathLst>
                <a:path w="22" h="10">
                  <a:moveTo>
                    <a:pt x="2" y="6"/>
                  </a:moveTo>
                  <a:lnTo>
                    <a:pt x="2" y="6"/>
                  </a:lnTo>
                  <a:lnTo>
                    <a:pt x="18" y="10"/>
                  </a:lnTo>
                  <a:lnTo>
                    <a:pt x="18" y="10"/>
                  </a:lnTo>
                  <a:lnTo>
                    <a:pt x="18" y="10"/>
                  </a:lnTo>
                  <a:lnTo>
                    <a:pt x="18" y="10"/>
                  </a:lnTo>
                  <a:lnTo>
                    <a:pt x="22" y="8"/>
                  </a:lnTo>
                  <a:lnTo>
                    <a:pt x="22" y="8"/>
                  </a:lnTo>
                  <a:lnTo>
                    <a:pt x="22" y="6"/>
                  </a:lnTo>
                  <a:lnTo>
                    <a:pt x="20" y="4"/>
                  </a:lnTo>
                  <a:lnTo>
                    <a:pt x="20" y="4"/>
                  </a:lnTo>
                  <a:lnTo>
                    <a:pt x="2" y="0"/>
                  </a:lnTo>
                  <a:lnTo>
                    <a:pt x="2" y="0"/>
                  </a:lnTo>
                  <a:lnTo>
                    <a:pt x="0" y="2"/>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2" name="Freeform 313"/>
            <p:cNvSpPr>
              <a:spLocks/>
            </p:cNvSpPr>
            <p:nvPr/>
          </p:nvSpPr>
          <p:spPr bwMode="auto">
            <a:xfrm>
              <a:off x="3438525" y="5249863"/>
              <a:ext cx="34925" cy="9525"/>
            </a:xfrm>
            <a:custGeom>
              <a:avLst/>
              <a:gdLst/>
              <a:ahLst/>
              <a:cxnLst>
                <a:cxn ang="0">
                  <a:pos x="2" y="4"/>
                </a:cxn>
                <a:cxn ang="0">
                  <a:pos x="2" y="4"/>
                </a:cxn>
                <a:cxn ang="0">
                  <a:pos x="20" y="6"/>
                </a:cxn>
                <a:cxn ang="0">
                  <a:pos x="20" y="6"/>
                </a:cxn>
                <a:cxn ang="0">
                  <a:pos x="20" y="6"/>
                </a:cxn>
                <a:cxn ang="0">
                  <a:pos x="20" y="6"/>
                </a:cxn>
                <a:cxn ang="0">
                  <a:pos x="22" y="6"/>
                </a:cxn>
                <a:cxn ang="0">
                  <a:pos x="22" y="4"/>
                </a:cxn>
                <a:cxn ang="0">
                  <a:pos x="22" y="4"/>
                </a:cxn>
                <a:cxn ang="0">
                  <a:pos x="22" y="2"/>
                </a:cxn>
                <a:cxn ang="0">
                  <a:pos x="20" y="0"/>
                </a:cxn>
                <a:cxn ang="0">
                  <a:pos x="20" y="0"/>
                </a:cxn>
                <a:cxn ang="0">
                  <a:pos x="4" y="0"/>
                </a:cxn>
                <a:cxn ang="0">
                  <a:pos x="4" y="0"/>
                </a:cxn>
                <a:cxn ang="0">
                  <a:pos x="2" y="0"/>
                </a:cxn>
                <a:cxn ang="0">
                  <a:pos x="0" y="2"/>
                </a:cxn>
                <a:cxn ang="0">
                  <a:pos x="0" y="2"/>
                </a:cxn>
                <a:cxn ang="0">
                  <a:pos x="0" y="4"/>
                </a:cxn>
                <a:cxn ang="0">
                  <a:pos x="2" y="4"/>
                </a:cxn>
                <a:cxn ang="0">
                  <a:pos x="2" y="4"/>
                </a:cxn>
              </a:cxnLst>
              <a:rect l="0" t="0" r="r" b="b"/>
              <a:pathLst>
                <a:path w="22" h="6">
                  <a:moveTo>
                    <a:pt x="2" y="4"/>
                  </a:moveTo>
                  <a:lnTo>
                    <a:pt x="2" y="4"/>
                  </a:lnTo>
                  <a:lnTo>
                    <a:pt x="20" y="6"/>
                  </a:lnTo>
                  <a:lnTo>
                    <a:pt x="20" y="6"/>
                  </a:lnTo>
                  <a:lnTo>
                    <a:pt x="20" y="6"/>
                  </a:lnTo>
                  <a:lnTo>
                    <a:pt x="20" y="6"/>
                  </a:lnTo>
                  <a:lnTo>
                    <a:pt x="22" y="6"/>
                  </a:lnTo>
                  <a:lnTo>
                    <a:pt x="22" y="4"/>
                  </a:lnTo>
                  <a:lnTo>
                    <a:pt x="22" y="4"/>
                  </a:lnTo>
                  <a:lnTo>
                    <a:pt x="22" y="2"/>
                  </a:lnTo>
                  <a:lnTo>
                    <a:pt x="20" y="0"/>
                  </a:lnTo>
                  <a:lnTo>
                    <a:pt x="20" y="0"/>
                  </a:lnTo>
                  <a:lnTo>
                    <a:pt x="4" y="0"/>
                  </a:lnTo>
                  <a:lnTo>
                    <a:pt x="4" y="0"/>
                  </a:lnTo>
                  <a:lnTo>
                    <a:pt x="2" y="0"/>
                  </a:lnTo>
                  <a:lnTo>
                    <a:pt x="0" y="2"/>
                  </a:lnTo>
                  <a:lnTo>
                    <a:pt x="0" y="2"/>
                  </a:lnTo>
                  <a:lnTo>
                    <a:pt x="0" y="4"/>
                  </a:lnTo>
                  <a:lnTo>
                    <a:pt x="2" y="4"/>
                  </a:lnTo>
                  <a:lnTo>
                    <a:pt x="2"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3" name="Freeform 314"/>
            <p:cNvSpPr>
              <a:spLocks/>
            </p:cNvSpPr>
            <p:nvPr/>
          </p:nvSpPr>
          <p:spPr bwMode="auto">
            <a:xfrm>
              <a:off x="3543300" y="5265738"/>
              <a:ext cx="34925" cy="19050"/>
            </a:xfrm>
            <a:custGeom>
              <a:avLst/>
              <a:gdLst/>
              <a:ahLst/>
              <a:cxnLst>
                <a:cxn ang="0">
                  <a:pos x="2" y="6"/>
                </a:cxn>
                <a:cxn ang="0">
                  <a:pos x="2" y="6"/>
                </a:cxn>
                <a:cxn ang="0">
                  <a:pos x="18" y="12"/>
                </a:cxn>
                <a:cxn ang="0">
                  <a:pos x="18" y="12"/>
                </a:cxn>
                <a:cxn ang="0">
                  <a:pos x="18" y="12"/>
                </a:cxn>
                <a:cxn ang="0">
                  <a:pos x="18" y="12"/>
                </a:cxn>
                <a:cxn ang="0">
                  <a:pos x="22" y="10"/>
                </a:cxn>
                <a:cxn ang="0">
                  <a:pos x="22" y="10"/>
                </a:cxn>
                <a:cxn ang="0">
                  <a:pos x="22" y="8"/>
                </a:cxn>
                <a:cxn ang="0">
                  <a:pos x="20" y="6"/>
                </a:cxn>
                <a:cxn ang="0">
                  <a:pos x="20" y="6"/>
                </a:cxn>
                <a:cxn ang="0">
                  <a:pos x="4" y="0"/>
                </a:cxn>
                <a:cxn ang="0">
                  <a:pos x="4" y="0"/>
                </a:cxn>
                <a:cxn ang="0">
                  <a:pos x="2" y="0"/>
                </a:cxn>
                <a:cxn ang="0">
                  <a:pos x="0" y="2"/>
                </a:cxn>
                <a:cxn ang="0">
                  <a:pos x="0" y="2"/>
                </a:cxn>
                <a:cxn ang="0">
                  <a:pos x="0" y="4"/>
                </a:cxn>
                <a:cxn ang="0">
                  <a:pos x="2" y="6"/>
                </a:cxn>
                <a:cxn ang="0">
                  <a:pos x="2" y="6"/>
                </a:cxn>
              </a:cxnLst>
              <a:rect l="0" t="0" r="r" b="b"/>
              <a:pathLst>
                <a:path w="22" h="12">
                  <a:moveTo>
                    <a:pt x="2" y="6"/>
                  </a:moveTo>
                  <a:lnTo>
                    <a:pt x="2" y="6"/>
                  </a:lnTo>
                  <a:lnTo>
                    <a:pt x="18" y="12"/>
                  </a:lnTo>
                  <a:lnTo>
                    <a:pt x="18" y="12"/>
                  </a:lnTo>
                  <a:lnTo>
                    <a:pt x="18" y="12"/>
                  </a:lnTo>
                  <a:lnTo>
                    <a:pt x="18" y="12"/>
                  </a:lnTo>
                  <a:lnTo>
                    <a:pt x="22" y="10"/>
                  </a:lnTo>
                  <a:lnTo>
                    <a:pt x="22" y="10"/>
                  </a:lnTo>
                  <a:lnTo>
                    <a:pt x="22" y="8"/>
                  </a:lnTo>
                  <a:lnTo>
                    <a:pt x="20" y="6"/>
                  </a:lnTo>
                  <a:lnTo>
                    <a:pt x="20" y="6"/>
                  </a:lnTo>
                  <a:lnTo>
                    <a:pt x="4" y="0"/>
                  </a:lnTo>
                  <a:lnTo>
                    <a:pt x="4" y="0"/>
                  </a:lnTo>
                  <a:lnTo>
                    <a:pt x="2" y="0"/>
                  </a:lnTo>
                  <a:lnTo>
                    <a:pt x="0" y="2"/>
                  </a:lnTo>
                  <a:lnTo>
                    <a:pt x="0" y="2"/>
                  </a:lnTo>
                  <a:lnTo>
                    <a:pt x="0" y="4"/>
                  </a:lnTo>
                  <a:lnTo>
                    <a:pt x="2" y="6"/>
                  </a:lnTo>
                  <a:lnTo>
                    <a:pt x="2"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4" name="Freeform 315"/>
            <p:cNvSpPr>
              <a:spLocks/>
            </p:cNvSpPr>
            <p:nvPr/>
          </p:nvSpPr>
          <p:spPr bwMode="auto">
            <a:xfrm>
              <a:off x="3044825" y="5630863"/>
              <a:ext cx="9525" cy="34925"/>
            </a:xfrm>
            <a:custGeom>
              <a:avLst/>
              <a:gdLst/>
              <a:ahLst/>
              <a:cxnLst>
                <a:cxn ang="0">
                  <a:pos x="4" y="22"/>
                </a:cxn>
                <a:cxn ang="0">
                  <a:pos x="4" y="22"/>
                </a:cxn>
                <a:cxn ang="0">
                  <a:pos x="4" y="22"/>
                </a:cxn>
                <a:cxn ang="0">
                  <a:pos x="4" y="22"/>
                </a:cxn>
                <a:cxn ang="0">
                  <a:pos x="6" y="22"/>
                </a:cxn>
                <a:cxn ang="0">
                  <a:pos x="6" y="20"/>
                </a:cxn>
                <a:cxn ang="0">
                  <a:pos x="6" y="20"/>
                </a:cxn>
                <a:cxn ang="0">
                  <a:pos x="6" y="2"/>
                </a:cxn>
                <a:cxn ang="0">
                  <a:pos x="6" y="2"/>
                </a:cxn>
                <a:cxn ang="0">
                  <a:pos x="4" y="0"/>
                </a:cxn>
                <a:cxn ang="0">
                  <a:pos x="2" y="0"/>
                </a:cxn>
                <a:cxn ang="0">
                  <a:pos x="2" y="0"/>
                </a:cxn>
                <a:cxn ang="0">
                  <a:pos x="2" y="0"/>
                </a:cxn>
                <a:cxn ang="0">
                  <a:pos x="0" y="0"/>
                </a:cxn>
                <a:cxn ang="0">
                  <a:pos x="0" y="2"/>
                </a:cxn>
                <a:cxn ang="0">
                  <a:pos x="0" y="2"/>
                </a:cxn>
                <a:cxn ang="0">
                  <a:pos x="0" y="20"/>
                </a:cxn>
                <a:cxn ang="0">
                  <a:pos x="0" y="20"/>
                </a:cxn>
                <a:cxn ang="0">
                  <a:pos x="2" y="22"/>
                </a:cxn>
                <a:cxn ang="0">
                  <a:pos x="4" y="22"/>
                </a:cxn>
                <a:cxn ang="0">
                  <a:pos x="4" y="22"/>
                </a:cxn>
              </a:cxnLst>
              <a:rect l="0" t="0" r="r" b="b"/>
              <a:pathLst>
                <a:path w="6" h="22">
                  <a:moveTo>
                    <a:pt x="4" y="22"/>
                  </a:moveTo>
                  <a:lnTo>
                    <a:pt x="4" y="22"/>
                  </a:lnTo>
                  <a:lnTo>
                    <a:pt x="4" y="22"/>
                  </a:lnTo>
                  <a:lnTo>
                    <a:pt x="4" y="22"/>
                  </a:lnTo>
                  <a:lnTo>
                    <a:pt x="6" y="22"/>
                  </a:lnTo>
                  <a:lnTo>
                    <a:pt x="6" y="20"/>
                  </a:lnTo>
                  <a:lnTo>
                    <a:pt x="6" y="20"/>
                  </a:lnTo>
                  <a:lnTo>
                    <a:pt x="6" y="2"/>
                  </a:lnTo>
                  <a:lnTo>
                    <a:pt x="6" y="2"/>
                  </a:lnTo>
                  <a:lnTo>
                    <a:pt x="4" y="0"/>
                  </a:lnTo>
                  <a:lnTo>
                    <a:pt x="2" y="0"/>
                  </a:lnTo>
                  <a:lnTo>
                    <a:pt x="2" y="0"/>
                  </a:lnTo>
                  <a:lnTo>
                    <a:pt x="2" y="0"/>
                  </a:lnTo>
                  <a:lnTo>
                    <a:pt x="0" y="0"/>
                  </a:lnTo>
                  <a:lnTo>
                    <a:pt x="0" y="2"/>
                  </a:lnTo>
                  <a:lnTo>
                    <a:pt x="0" y="2"/>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5" name="Freeform 316"/>
            <p:cNvSpPr>
              <a:spLocks/>
            </p:cNvSpPr>
            <p:nvPr/>
          </p:nvSpPr>
          <p:spPr bwMode="auto">
            <a:xfrm>
              <a:off x="3054350" y="5526088"/>
              <a:ext cx="12700" cy="34925"/>
            </a:xfrm>
            <a:custGeom>
              <a:avLst/>
              <a:gdLst/>
              <a:ahLst/>
              <a:cxnLst>
                <a:cxn ang="0">
                  <a:pos x="2" y="22"/>
                </a:cxn>
                <a:cxn ang="0">
                  <a:pos x="2" y="22"/>
                </a:cxn>
                <a:cxn ang="0">
                  <a:pos x="2" y="22"/>
                </a:cxn>
                <a:cxn ang="0">
                  <a:pos x="2" y="22"/>
                </a:cxn>
                <a:cxn ang="0">
                  <a:pos x="4" y="22"/>
                </a:cxn>
                <a:cxn ang="0">
                  <a:pos x="4" y="20"/>
                </a:cxn>
                <a:cxn ang="0">
                  <a:pos x="4" y="20"/>
                </a:cxn>
                <a:cxn ang="0">
                  <a:pos x="8" y="4"/>
                </a:cxn>
                <a:cxn ang="0">
                  <a:pos x="8" y="4"/>
                </a:cxn>
                <a:cxn ang="0">
                  <a:pos x="8" y="2"/>
                </a:cxn>
                <a:cxn ang="0">
                  <a:pos x="6" y="0"/>
                </a:cxn>
                <a:cxn ang="0">
                  <a:pos x="6" y="0"/>
                </a:cxn>
                <a:cxn ang="0">
                  <a:pos x="4" y="0"/>
                </a:cxn>
                <a:cxn ang="0">
                  <a:pos x="4" y="2"/>
                </a:cxn>
                <a:cxn ang="0">
                  <a:pos x="4" y="2"/>
                </a:cxn>
                <a:cxn ang="0">
                  <a:pos x="0" y="18"/>
                </a:cxn>
                <a:cxn ang="0">
                  <a:pos x="0" y="18"/>
                </a:cxn>
                <a:cxn ang="0">
                  <a:pos x="0" y="20"/>
                </a:cxn>
                <a:cxn ang="0">
                  <a:pos x="2" y="22"/>
                </a:cxn>
                <a:cxn ang="0">
                  <a:pos x="2" y="22"/>
                </a:cxn>
              </a:cxnLst>
              <a:rect l="0" t="0" r="r" b="b"/>
              <a:pathLst>
                <a:path w="8" h="22">
                  <a:moveTo>
                    <a:pt x="2" y="22"/>
                  </a:moveTo>
                  <a:lnTo>
                    <a:pt x="2" y="22"/>
                  </a:lnTo>
                  <a:lnTo>
                    <a:pt x="2" y="22"/>
                  </a:lnTo>
                  <a:lnTo>
                    <a:pt x="2" y="22"/>
                  </a:lnTo>
                  <a:lnTo>
                    <a:pt x="4" y="22"/>
                  </a:lnTo>
                  <a:lnTo>
                    <a:pt x="4" y="20"/>
                  </a:lnTo>
                  <a:lnTo>
                    <a:pt x="4" y="20"/>
                  </a:lnTo>
                  <a:lnTo>
                    <a:pt x="8" y="4"/>
                  </a:lnTo>
                  <a:lnTo>
                    <a:pt x="8" y="4"/>
                  </a:lnTo>
                  <a:lnTo>
                    <a:pt x="8" y="2"/>
                  </a:lnTo>
                  <a:lnTo>
                    <a:pt x="6" y="0"/>
                  </a:lnTo>
                  <a:lnTo>
                    <a:pt x="6" y="0"/>
                  </a:lnTo>
                  <a:lnTo>
                    <a:pt x="4" y="0"/>
                  </a:lnTo>
                  <a:lnTo>
                    <a:pt x="4" y="2"/>
                  </a:lnTo>
                  <a:lnTo>
                    <a:pt x="4" y="2"/>
                  </a:lnTo>
                  <a:lnTo>
                    <a:pt x="0" y="18"/>
                  </a:lnTo>
                  <a:lnTo>
                    <a:pt x="0" y="18"/>
                  </a:lnTo>
                  <a:lnTo>
                    <a:pt x="0" y="20"/>
                  </a:lnTo>
                  <a:lnTo>
                    <a:pt x="2" y="22"/>
                  </a:lnTo>
                  <a:lnTo>
                    <a:pt x="2"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6" name="Freeform 317"/>
            <p:cNvSpPr>
              <a:spLocks/>
            </p:cNvSpPr>
            <p:nvPr/>
          </p:nvSpPr>
          <p:spPr bwMode="auto">
            <a:xfrm>
              <a:off x="3044825" y="5576888"/>
              <a:ext cx="12700" cy="34925"/>
            </a:xfrm>
            <a:custGeom>
              <a:avLst/>
              <a:gdLst/>
              <a:ahLst/>
              <a:cxnLst>
                <a:cxn ang="0">
                  <a:pos x="4" y="22"/>
                </a:cxn>
                <a:cxn ang="0">
                  <a:pos x="4" y="22"/>
                </a:cxn>
                <a:cxn ang="0">
                  <a:pos x="4" y="22"/>
                </a:cxn>
                <a:cxn ang="0">
                  <a:pos x="4" y="22"/>
                </a:cxn>
                <a:cxn ang="0">
                  <a:pos x="6" y="22"/>
                </a:cxn>
                <a:cxn ang="0">
                  <a:pos x="6" y="20"/>
                </a:cxn>
                <a:cxn ang="0">
                  <a:pos x="6" y="20"/>
                </a:cxn>
                <a:cxn ang="0">
                  <a:pos x="8" y="4"/>
                </a:cxn>
                <a:cxn ang="0">
                  <a:pos x="8" y="4"/>
                </a:cxn>
                <a:cxn ang="0">
                  <a:pos x="8" y="2"/>
                </a:cxn>
                <a:cxn ang="0">
                  <a:pos x="6" y="0"/>
                </a:cxn>
                <a:cxn ang="0">
                  <a:pos x="6" y="0"/>
                </a:cxn>
                <a:cxn ang="0">
                  <a:pos x="4" y="2"/>
                </a:cxn>
                <a:cxn ang="0">
                  <a:pos x="2" y="4"/>
                </a:cxn>
                <a:cxn ang="0">
                  <a:pos x="2" y="4"/>
                </a:cxn>
                <a:cxn ang="0">
                  <a:pos x="0" y="20"/>
                </a:cxn>
                <a:cxn ang="0">
                  <a:pos x="0" y="20"/>
                </a:cxn>
                <a:cxn ang="0">
                  <a:pos x="2" y="22"/>
                </a:cxn>
                <a:cxn ang="0">
                  <a:pos x="4" y="22"/>
                </a:cxn>
                <a:cxn ang="0">
                  <a:pos x="4" y="22"/>
                </a:cxn>
              </a:cxnLst>
              <a:rect l="0" t="0" r="r" b="b"/>
              <a:pathLst>
                <a:path w="8" h="22">
                  <a:moveTo>
                    <a:pt x="4" y="22"/>
                  </a:moveTo>
                  <a:lnTo>
                    <a:pt x="4" y="22"/>
                  </a:lnTo>
                  <a:lnTo>
                    <a:pt x="4" y="22"/>
                  </a:lnTo>
                  <a:lnTo>
                    <a:pt x="4" y="22"/>
                  </a:lnTo>
                  <a:lnTo>
                    <a:pt x="6" y="22"/>
                  </a:lnTo>
                  <a:lnTo>
                    <a:pt x="6" y="20"/>
                  </a:lnTo>
                  <a:lnTo>
                    <a:pt x="6" y="20"/>
                  </a:lnTo>
                  <a:lnTo>
                    <a:pt x="8" y="4"/>
                  </a:lnTo>
                  <a:lnTo>
                    <a:pt x="8" y="4"/>
                  </a:lnTo>
                  <a:lnTo>
                    <a:pt x="8" y="2"/>
                  </a:lnTo>
                  <a:lnTo>
                    <a:pt x="6" y="0"/>
                  </a:lnTo>
                  <a:lnTo>
                    <a:pt x="6" y="0"/>
                  </a:lnTo>
                  <a:lnTo>
                    <a:pt x="4" y="2"/>
                  </a:lnTo>
                  <a:lnTo>
                    <a:pt x="2" y="4"/>
                  </a:lnTo>
                  <a:lnTo>
                    <a:pt x="2" y="4"/>
                  </a:lnTo>
                  <a:lnTo>
                    <a:pt x="0" y="20"/>
                  </a:lnTo>
                  <a:lnTo>
                    <a:pt x="0" y="20"/>
                  </a:lnTo>
                  <a:lnTo>
                    <a:pt x="2" y="22"/>
                  </a:lnTo>
                  <a:lnTo>
                    <a:pt x="4" y="22"/>
                  </a:lnTo>
                  <a:lnTo>
                    <a:pt x="4"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7" name="Freeform 318"/>
            <p:cNvSpPr>
              <a:spLocks/>
            </p:cNvSpPr>
            <p:nvPr/>
          </p:nvSpPr>
          <p:spPr bwMode="auto">
            <a:xfrm>
              <a:off x="3117850" y="5386388"/>
              <a:ext cx="25400" cy="28575"/>
            </a:xfrm>
            <a:custGeom>
              <a:avLst/>
              <a:gdLst/>
              <a:ahLst/>
              <a:cxnLst>
                <a:cxn ang="0">
                  <a:pos x="2" y="18"/>
                </a:cxn>
                <a:cxn ang="0">
                  <a:pos x="2" y="18"/>
                </a:cxn>
                <a:cxn ang="0">
                  <a:pos x="4" y="18"/>
                </a:cxn>
                <a:cxn ang="0">
                  <a:pos x="4" y="18"/>
                </a:cxn>
                <a:cxn ang="0">
                  <a:pos x="14" y="4"/>
                </a:cxn>
                <a:cxn ang="0">
                  <a:pos x="14" y="4"/>
                </a:cxn>
                <a:cxn ang="0">
                  <a:pos x="16" y="2"/>
                </a:cxn>
                <a:cxn ang="0">
                  <a:pos x="14" y="0"/>
                </a:cxn>
                <a:cxn ang="0">
                  <a:pos x="14" y="0"/>
                </a:cxn>
                <a:cxn ang="0">
                  <a:pos x="12" y="0"/>
                </a:cxn>
                <a:cxn ang="0">
                  <a:pos x="10" y="0"/>
                </a:cxn>
                <a:cxn ang="0">
                  <a:pos x="10" y="0"/>
                </a:cxn>
                <a:cxn ang="0">
                  <a:pos x="0" y="14"/>
                </a:cxn>
                <a:cxn ang="0">
                  <a:pos x="0" y="14"/>
                </a:cxn>
                <a:cxn ang="0">
                  <a:pos x="0" y="16"/>
                </a:cxn>
                <a:cxn ang="0">
                  <a:pos x="0" y="18"/>
                </a:cxn>
                <a:cxn ang="0">
                  <a:pos x="0" y="18"/>
                </a:cxn>
                <a:cxn ang="0">
                  <a:pos x="2" y="18"/>
                </a:cxn>
                <a:cxn ang="0">
                  <a:pos x="2" y="18"/>
                </a:cxn>
              </a:cxnLst>
              <a:rect l="0" t="0" r="r" b="b"/>
              <a:pathLst>
                <a:path w="16" h="18">
                  <a:moveTo>
                    <a:pt x="2" y="18"/>
                  </a:moveTo>
                  <a:lnTo>
                    <a:pt x="2" y="18"/>
                  </a:lnTo>
                  <a:lnTo>
                    <a:pt x="4" y="18"/>
                  </a:lnTo>
                  <a:lnTo>
                    <a:pt x="4" y="18"/>
                  </a:lnTo>
                  <a:lnTo>
                    <a:pt x="14" y="4"/>
                  </a:lnTo>
                  <a:lnTo>
                    <a:pt x="14" y="4"/>
                  </a:lnTo>
                  <a:lnTo>
                    <a:pt x="16" y="2"/>
                  </a:lnTo>
                  <a:lnTo>
                    <a:pt x="14" y="0"/>
                  </a:lnTo>
                  <a:lnTo>
                    <a:pt x="14" y="0"/>
                  </a:lnTo>
                  <a:lnTo>
                    <a:pt x="12" y="0"/>
                  </a:lnTo>
                  <a:lnTo>
                    <a:pt x="10" y="0"/>
                  </a:lnTo>
                  <a:lnTo>
                    <a:pt x="10" y="0"/>
                  </a:lnTo>
                  <a:lnTo>
                    <a:pt x="0" y="14"/>
                  </a:lnTo>
                  <a:lnTo>
                    <a:pt x="0" y="14"/>
                  </a:lnTo>
                  <a:lnTo>
                    <a:pt x="0" y="16"/>
                  </a:lnTo>
                  <a:lnTo>
                    <a:pt x="0" y="18"/>
                  </a:lnTo>
                  <a:lnTo>
                    <a:pt x="0" y="18"/>
                  </a:lnTo>
                  <a:lnTo>
                    <a:pt x="2" y="18"/>
                  </a:lnTo>
                  <a:lnTo>
                    <a:pt x="2" y="1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8" name="Freeform 319"/>
            <p:cNvSpPr>
              <a:spLocks/>
            </p:cNvSpPr>
            <p:nvPr/>
          </p:nvSpPr>
          <p:spPr bwMode="auto">
            <a:xfrm>
              <a:off x="3594100" y="5287963"/>
              <a:ext cx="31750" cy="19050"/>
            </a:xfrm>
            <a:custGeom>
              <a:avLst/>
              <a:gdLst/>
              <a:ahLst/>
              <a:cxnLst>
                <a:cxn ang="0">
                  <a:pos x="0" y="4"/>
                </a:cxn>
                <a:cxn ang="0">
                  <a:pos x="0" y="4"/>
                </a:cxn>
                <a:cxn ang="0">
                  <a:pos x="16" y="12"/>
                </a:cxn>
                <a:cxn ang="0">
                  <a:pos x="16" y="12"/>
                </a:cxn>
                <a:cxn ang="0">
                  <a:pos x="16" y="12"/>
                </a:cxn>
                <a:cxn ang="0">
                  <a:pos x="16" y="12"/>
                </a:cxn>
                <a:cxn ang="0">
                  <a:pos x="20" y="12"/>
                </a:cxn>
                <a:cxn ang="0">
                  <a:pos x="20" y="12"/>
                </a:cxn>
                <a:cxn ang="0">
                  <a:pos x="20" y="8"/>
                </a:cxn>
                <a:cxn ang="0">
                  <a:pos x="18" y="8"/>
                </a:cxn>
                <a:cxn ang="0">
                  <a:pos x="18" y="8"/>
                </a:cxn>
                <a:cxn ang="0">
                  <a:pos x="4" y="0"/>
                </a:cxn>
                <a:cxn ang="0">
                  <a:pos x="4" y="0"/>
                </a:cxn>
                <a:cxn ang="0">
                  <a:pos x="2" y="0"/>
                </a:cxn>
                <a:cxn ang="0">
                  <a:pos x="0" y="0"/>
                </a:cxn>
                <a:cxn ang="0">
                  <a:pos x="0" y="0"/>
                </a:cxn>
                <a:cxn ang="0">
                  <a:pos x="0" y="2"/>
                </a:cxn>
                <a:cxn ang="0">
                  <a:pos x="0" y="4"/>
                </a:cxn>
                <a:cxn ang="0">
                  <a:pos x="0" y="4"/>
                </a:cxn>
              </a:cxnLst>
              <a:rect l="0" t="0" r="r" b="b"/>
              <a:pathLst>
                <a:path w="20" h="12">
                  <a:moveTo>
                    <a:pt x="0" y="4"/>
                  </a:moveTo>
                  <a:lnTo>
                    <a:pt x="0" y="4"/>
                  </a:lnTo>
                  <a:lnTo>
                    <a:pt x="16" y="12"/>
                  </a:lnTo>
                  <a:lnTo>
                    <a:pt x="16" y="12"/>
                  </a:lnTo>
                  <a:lnTo>
                    <a:pt x="16" y="12"/>
                  </a:lnTo>
                  <a:lnTo>
                    <a:pt x="16" y="12"/>
                  </a:lnTo>
                  <a:lnTo>
                    <a:pt x="20" y="12"/>
                  </a:lnTo>
                  <a:lnTo>
                    <a:pt x="20" y="12"/>
                  </a:lnTo>
                  <a:lnTo>
                    <a:pt x="20" y="8"/>
                  </a:lnTo>
                  <a:lnTo>
                    <a:pt x="18" y="8"/>
                  </a:lnTo>
                  <a:lnTo>
                    <a:pt x="18" y="8"/>
                  </a:lnTo>
                  <a:lnTo>
                    <a:pt x="4" y="0"/>
                  </a:lnTo>
                  <a:lnTo>
                    <a:pt x="4" y="0"/>
                  </a:lnTo>
                  <a:lnTo>
                    <a:pt x="2" y="0"/>
                  </a:lnTo>
                  <a:lnTo>
                    <a:pt x="0" y="0"/>
                  </a:lnTo>
                  <a:lnTo>
                    <a:pt x="0" y="0"/>
                  </a:lnTo>
                  <a:lnTo>
                    <a:pt x="0" y="2"/>
                  </a:lnTo>
                  <a:lnTo>
                    <a:pt x="0" y="4"/>
                  </a:lnTo>
                  <a:lnTo>
                    <a:pt x="0" y="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59" name="Freeform 320"/>
            <p:cNvSpPr>
              <a:spLocks/>
            </p:cNvSpPr>
            <p:nvPr/>
          </p:nvSpPr>
          <p:spPr bwMode="auto">
            <a:xfrm>
              <a:off x="3384550" y="5249863"/>
              <a:ext cx="38100" cy="9525"/>
            </a:xfrm>
            <a:custGeom>
              <a:avLst/>
              <a:gdLst/>
              <a:ahLst/>
              <a:cxnLst>
                <a:cxn ang="0">
                  <a:pos x="4" y="6"/>
                </a:cxn>
                <a:cxn ang="0">
                  <a:pos x="4" y="6"/>
                </a:cxn>
                <a:cxn ang="0">
                  <a:pos x="4" y="6"/>
                </a:cxn>
                <a:cxn ang="0">
                  <a:pos x="4" y="6"/>
                </a:cxn>
                <a:cxn ang="0">
                  <a:pos x="20" y="4"/>
                </a:cxn>
                <a:cxn ang="0">
                  <a:pos x="20" y="4"/>
                </a:cxn>
                <a:cxn ang="0">
                  <a:pos x="22" y="4"/>
                </a:cxn>
                <a:cxn ang="0">
                  <a:pos x="24" y="2"/>
                </a:cxn>
                <a:cxn ang="0">
                  <a:pos x="24" y="2"/>
                </a:cxn>
                <a:cxn ang="0">
                  <a:pos x="22" y="0"/>
                </a:cxn>
                <a:cxn ang="0">
                  <a:pos x="20" y="0"/>
                </a:cxn>
                <a:cxn ang="0">
                  <a:pos x="20" y="0"/>
                </a:cxn>
                <a:cxn ang="0">
                  <a:pos x="4" y="0"/>
                </a:cxn>
                <a:cxn ang="0">
                  <a:pos x="4" y="0"/>
                </a:cxn>
                <a:cxn ang="0">
                  <a:pos x="2" y="2"/>
                </a:cxn>
                <a:cxn ang="0">
                  <a:pos x="0" y="4"/>
                </a:cxn>
                <a:cxn ang="0">
                  <a:pos x="0" y="4"/>
                </a:cxn>
                <a:cxn ang="0">
                  <a:pos x="2" y="6"/>
                </a:cxn>
                <a:cxn ang="0">
                  <a:pos x="4" y="6"/>
                </a:cxn>
                <a:cxn ang="0">
                  <a:pos x="4" y="6"/>
                </a:cxn>
              </a:cxnLst>
              <a:rect l="0" t="0" r="r" b="b"/>
              <a:pathLst>
                <a:path w="24" h="6">
                  <a:moveTo>
                    <a:pt x="4" y="6"/>
                  </a:moveTo>
                  <a:lnTo>
                    <a:pt x="4" y="6"/>
                  </a:lnTo>
                  <a:lnTo>
                    <a:pt x="4" y="6"/>
                  </a:lnTo>
                  <a:lnTo>
                    <a:pt x="4" y="6"/>
                  </a:lnTo>
                  <a:lnTo>
                    <a:pt x="20" y="4"/>
                  </a:lnTo>
                  <a:lnTo>
                    <a:pt x="20" y="4"/>
                  </a:lnTo>
                  <a:lnTo>
                    <a:pt x="22" y="4"/>
                  </a:lnTo>
                  <a:lnTo>
                    <a:pt x="24" y="2"/>
                  </a:lnTo>
                  <a:lnTo>
                    <a:pt x="24" y="2"/>
                  </a:lnTo>
                  <a:lnTo>
                    <a:pt x="22" y="0"/>
                  </a:lnTo>
                  <a:lnTo>
                    <a:pt x="20" y="0"/>
                  </a:lnTo>
                  <a:lnTo>
                    <a:pt x="20" y="0"/>
                  </a:lnTo>
                  <a:lnTo>
                    <a:pt x="4" y="0"/>
                  </a:lnTo>
                  <a:lnTo>
                    <a:pt x="4" y="0"/>
                  </a:lnTo>
                  <a:lnTo>
                    <a:pt x="2" y="2"/>
                  </a:lnTo>
                  <a:lnTo>
                    <a:pt x="0" y="4"/>
                  </a:lnTo>
                  <a:lnTo>
                    <a:pt x="0" y="4"/>
                  </a:lnTo>
                  <a:lnTo>
                    <a:pt x="2" y="6"/>
                  </a:lnTo>
                  <a:lnTo>
                    <a:pt x="4" y="6"/>
                  </a:lnTo>
                  <a:lnTo>
                    <a:pt x="4"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0" name="Freeform 321"/>
            <p:cNvSpPr>
              <a:spLocks/>
            </p:cNvSpPr>
            <p:nvPr/>
          </p:nvSpPr>
          <p:spPr bwMode="auto">
            <a:xfrm>
              <a:off x="3311525" y="5783263"/>
              <a:ext cx="114300" cy="130175"/>
            </a:xfrm>
            <a:custGeom>
              <a:avLst/>
              <a:gdLst/>
              <a:ahLst/>
              <a:cxnLst>
                <a:cxn ang="0">
                  <a:pos x="72" y="0"/>
                </a:cxn>
                <a:cxn ang="0">
                  <a:pos x="72" y="0"/>
                </a:cxn>
                <a:cxn ang="0">
                  <a:pos x="34" y="2"/>
                </a:cxn>
                <a:cxn ang="0">
                  <a:pos x="0" y="6"/>
                </a:cxn>
                <a:cxn ang="0">
                  <a:pos x="0" y="6"/>
                </a:cxn>
                <a:cxn ang="0">
                  <a:pos x="6" y="22"/>
                </a:cxn>
                <a:cxn ang="0">
                  <a:pos x="14" y="36"/>
                </a:cxn>
                <a:cxn ang="0">
                  <a:pos x="22" y="48"/>
                </a:cxn>
                <a:cxn ang="0">
                  <a:pos x="30" y="58"/>
                </a:cxn>
                <a:cxn ang="0">
                  <a:pos x="40" y="68"/>
                </a:cxn>
                <a:cxn ang="0">
                  <a:pos x="50" y="74"/>
                </a:cxn>
                <a:cxn ang="0">
                  <a:pos x="60" y="78"/>
                </a:cxn>
                <a:cxn ang="0">
                  <a:pos x="72" y="82"/>
                </a:cxn>
                <a:cxn ang="0">
                  <a:pos x="72" y="0"/>
                </a:cxn>
              </a:cxnLst>
              <a:rect l="0" t="0" r="r" b="b"/>
              <a:pathLst>
                <a:path w="72" h="82">
                  <a:moveTo>
                    <a:pt x="72" y="0"/>
                  </a:moveTo>
                  <a:lnTo>
                    <a:pt x="72" y="0"/>
                  </a:lnTo>
                  <a:lnTo>
                    <a:pt x="34" y="2"/>
                  </a:lnTo>
                  <a:lnTo>
                    <a:pt x="0" y="6"/>
                  </a:lnTo>
                  <a:lnTo>
                    <a:pt x="0" y="6"/>
                  </a:lnTo>
                  <a:lnTo>
                    <a:pt x="6" y="22"/>
                  </a:lnTo>
                  <a:lnTo>
                    <a:pt x="14" y="36"/>
                  </a:lnTo>
                  <a:lnTo>
                    <a:pt x="22" y="48"/>
                  </a:lnTo>
                  <a:lnTo>
                    <a:pt x="30" y="58"/>
                  </a:lnTo>
                  <a:lnTo>
                    <a:pt x="40" y="68"/>
                  </a:lnTo>
                  <a:lnTo>
                    <a:pt x="50" y="74"/>
                  </a:lnTo>
                  <a:lnTo>
                    <a:pt x="60" y="78"/>
                  </a:lnTo>
                  <a:lnTo>
                    <a:pt x="72" y="82"/>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1" name="Freeform 322"/>
            <p:cNvSpPr>
              <a:spLocks/>
            </p:cNvSpPr>
            <p:nvPr/>
          </p:nvSpPr>
          <p:spPr bwMode="auto">
            <a:xfrm>
              <a:off x="3286125" y="5487988"/>
              <a:ext cx="139700" cy="139700"/>
            </a:xfrm>
            <a:custGeom>
              <a:avLst/>
              <a:gdLst/>
              <a:ahLst/>
              <a:cxnLst>
                <a:cxn ang="0">
                  <a:pos x="88" y="6"/>
                </a:cxn>
                <a:cxn ang="0">
                  <a:pos x="88" y="6"/>
                </a:cxn>
                <a:cxn ang="0">
                  <a:pos x="48" y="4"/>
                </a:cxn>
                <a:cxn ang="0">
                  <a:pos x="14" y="0"/>
                </a:cxn>
                <a:cxn ang="0">
                  <a:pos x="14" y="0"/>
                </a:cxn>
                <a:cxn ang="0">
                  <a:pos x="8" y="20"/>
                </a:cxn>
                <a:cxn ang="0">
                  <a:pos x="4" y="42"/>
                </a:cxn>
                <a:cxn ang="0">
                  <a:pos x="2" y="64"/>
                </a:cxn>
                <a:cxn ang="0">
                  <a:pos x="0" y="88"/>
                </a:cxn>
                <a:cxn ang="0">
                  <a:pos x="88" y="88"/>
                </a:cxn>
                <a:cxn ang="0">
                  <a:pos x="88" y="6"/>
                </a:cxn>
              </a:cxnLst>
              <a:rect l="0" t="0" r="r" b="b"/>
              <a:pathLst>
                <a:path w="88" h="88">
                  <a:moveTo>
                    <a:pt x="88" y="6"/>
                  </a:moveTo>
                  <a:lnTo>
                    <a:pt x="88" y="6"/>
                  </a:lnTo>
                  <a:lnTo>
                    <a:pt x="48" y="4"/>
                  </a:lnTo>
                  <a:lnTo>
                    <a:pt x="14" y="0"/>
                  </a:lnTo>
                  <a:lnTo>
                    <a:pt x="14" y="0"/>
                  </a:lnTo>
                  <a:lnTo>
                    <a:pt x="8" y="20"/>
                  </a:lnTo>
                  <a:lnTo>
                    <a:pt x="4" y="42"/>
                  </a:lnTo>
                  <a:lnTo>
                    <a:pt x="2" y="64"/>
                  </a:lnTo>
                  <a:lnTo>
                    <a:pt x="0" y="88"/>
                  </a:lnTo>
                  <a:lnTo>
                    <a:pt x="88" y="88"/>
                  </a:lnTo>
                  <a:lnTo>
                    <a:pt x="88"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2" name="Freeform 323"/>
            <p:cNvSpPr>
              <a:spLocks/>
            </p:cNvSpPr>
            <p:nvPr/>
          </p:nvSpPr>
          <p:spPr bwMode="auto">
            <a:xfrm>
              <a:off x="3311525" y="5357813"/>
              <a:ext cx="114300" cy="127000"/>
            </a:xfrm>
            <a:custGeom>
              <a:avLst/>
              <a:gdLst/>
              <a:ahLst/>
              <a:cxnLst>
                <a:cxn ang="0">
                  <a:pos x="72" y="0"/>
                </a:cxn>
                <a:cxn ang="0">
                  <a:pos x="72" y="0"/>
                </a:cxn>
                <a:cxn ang="0">
                  <a:pos x="60" y="2"/>
                </a:cxn>
                <a:cxn ang="0">
                  <a:pos x="50" y="6"/>
                </a:cxn>
                <a:cxn ang="0">
                  <a:pos x="40" y="12"/>
                </a:cxn>
                <a:cxn ang="0">
                  <a:pos x="30" y="22"/>
                </a:cxn>
                <a:cxn ang="0">
                  <a:pos x="22" y="32"/>
                </a:cxn>
                <a:cxn ang="0">
                  <a:pos x="14" y="44"/>
                </a:cxn>
                <a:cxn ang="0">
                  <a:pos x="6" y="60"/>
                </a:cxn>
                <a:cxn ang="0">
                  <a:pos x="0" y="74"/>
                </a:cxn>
                <a:cxn ang="0">
                  <a:pos x="0" y="74"/>
                </a:cxn>
                <a:cxn ang="0">
                  <a:pos x="34" y="78"/>
                </a:cxn>
                <a:cxn ang="0">
                  <a:pos x="72" y="80"/>
                </a:cxn>
                <a:cxn ang="0">
                  <a:pos x="72" y="0"/>
                </a:cxn>
              </a:cxnLst>
              <a:rect l="0" t="0" r="r" b="b"/>
              <a:pathLst>
                <a:path w="72" h="80">
                  <a:moveTo>
                    <a:pt x="72" y="0"/>
                  </a:moveTo>
                  <a:lnTo>
                    <a:pt x="72" y="0"/>
                  </a:lnTo>
                  <a:lnTo>
                    <a:pt x="60" y="2"/>
                  </a:lnTo>
                  <a:lnTo>
                    <a:pt x="50" y="6"/>
                  </a:lnTo>
                  <a:lnTo>
                    <a:pt x="40" y="12"/>
                  </a:lnTo>
                  <a:lnTo>
                    <a:pt x="30" y="22"/>
                  </a:lnTo>
                  <a:lnTo>
                    <a:pt x="22" y="32"/>
                  </a:lnTo>
                  <a:lnTo>
                    <a:pt x="14" y="44"/>
                  </a:lnTo>
                  <a:lnTo>
                    <a:pt x="6" y="60"/>
                  </a:lnTo>
                  <a:lnTo>
                    <a:pt x="0" y="74"/>
                  </a:lnTo>
                  <a:lnTo>
                    <a:pt x="0" y="74"/>
                  </a:lnTo>
                  <a:lnTo>
                    <a:pt x="34" y="78"/>
                  </a:lnTo>
                  <a:lnTo>
                    <a:pt x="72" y="80"/>
                  </a:lnTo>
                  <a:lnTo>
                    <a:pt x="7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3" name="Freeform 324"/>
            <p:cNvSpPr>
              <a:spLocks/>
            </p:cNvSpPr>
            <p:nvPr/>
          </p:nvSpPr>
          <p:spPr bwMode="auto">
            <a:xfrm>
              <a:off x="3286125" y="5640388"/>
              <a:ext cx="139700" cy="139700"/>
            </a:xfrm>
            <a:custGeom>
              <a:avLst/>
              <a:gdLst/>
              <a:ahLst/>
              <a:cxnLst>
                <a:cxn ang="0">
                  <a:pos x="88" y="0"/>
                </a:cxn>
                <a:cxn ang="0">
                  <a:pos x="0" y="0"/>
                </a:cxn>
                <a:cxn ang="0">
                  <a:pos x="0" y="0"/>
                </a:cxn>
                <a:cxn ang="0">
                  <a:pos x="2" y="24"/>
                </a:cxn>
                <a:cxn ang="0">
                  <a:pos x="4" y="46"/>
                </a:cxn>
                <a:cxn ang="0">
                  <a:pos x="8" y="68"/>
                </a:cxn>
                <a:cxn ang="0">
                  <a:pos x="14" y="88"/>
                </a:cxn>
                <a:cxn ang="0">
                  <a:pos x="14" y="88"/>
                </a:cxn>
                <a:cxn ang="0">
                  <a:pos x="48" y="84"/>
                </a:cxn>
                <a:cxn ang="0">
                  <a:pos x="88" y="84"/>
                </a:cxn>
                <a:cxn ang="0">
                  <a:pos x="88" y="0"/>
                </a:cxn>
              </a:cxnLst>
              <a:rect l="0" t="0" r="r" b="b"/>
              <a:pathLst>
                <a:path w="88" h="88">
                  <a:moveTo>
                    <a:pt x="88" y="0"/>
                  </a:moveTo>
                  <a:lnTo>
                    <a:pt x="0" y="0"/>
                  </a:lnTo>
                  <a:lnTo>
                    <a:pt x="0" y="0"/>
                  </a:lnTo>
                  <a:lnTo>
                    <a:pt x="2" y="24"/>
                  </a:lnTo>
                  <a:lnTo>
                    <a:pt x="4" y="46"/>
                  </a:lnTo>
                  <a:lnTo>
                    <a:pt x="8" y="68"/>
                  </a:lnTo>
                  <a:lnTo>
                    <a:pt x="14" y="88"/>
                  </a:lnTo>
                  <a:lnTo>
                    <a:pt x="14" y="88"/>
                  </a:lnTo>
                  <a:lnTo>
                    <a:pt x="48" y="84"/>
                  </a:lnTo>
                  <a:lnTo>
                    <a:pt x="88" y="84"/>
                  </a:lnTo>
                  <a:lnTo>
                    <a:pt x="8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4" name="Freeform 325"/>
            <p:cNvSpPr>
              <a:spLocks/>
            </p:cNvSpPr>
            <p:nvPr/>
          </p:nvSpPr>
          <p:spPr bwMode="auto">
            <a:xfrm>
              <a:off x="3152775" y="5468938"/>
              <a:ext cx="142875" cy="158750"/>
            </a:xfrm>
            <a:custGeom>
              <a:avLst/>
              <a:gdLst/>
              <a:ahLst/>
              <a:cxnLst>
                <a:cxn ang="0">
                  <a:pos x="0" y="100"/>
                </a:cxn>
                <a:cxn ang="0">
                  <a:pos x="76" y="100"/>
                </a:cxn>
                <a:cxn ang="0">
                  <a:pos x="76" y="100"/>
                </a:cxn>
                <a:cxn ang="0">
                  <a:pos x="78" y="76"/>
                </a:cxn>
                <a:cxn ang="0">
                  <a:pos x="80" y="54"/>
                </a:cxn>
                <a:cxn ang="0">
                  <a:pos x="84" y="32"/>
                </a:cxn>
                <a:cxn ang="0">
                  <a:pos x="90" y="12"/>
                </a:cxn>
                <a:cxn ang="0">
                  <a:pos x="90" y="12"/>
                </a:cxn>
                <a:cxn ang="0">
                  <a:pos x="54" y="4"/>
                </a:cxn>
                <a:cxn ang="0">
                  <a:pos x="36" y="0"/>
                </a:cxn>
                <a:cxn ang="0">
                  <a:pos x="36" y="0"/>
                </a:cxn>
                <a:cxn ang="0">
                  <a:pos x="20" y="22"/>
                </a:cxn>
                <a:cxn ang="0">
                  <a:pos x="10" y="46"/>
                </a:cxn>
                <a:cxn ang="0">
                  <a:pos x="4" y="72"/>
                </a:cxn>
                <a:cxn ang="0">
                  <a:pos x="0" y="100"/>
                </a:cxn>
                <a:cxn ang="0">
                  <a:pos x="0" y="100"/>
                </a:cxn>
              </a:cxnLst>
              <a:rect l="0" t="0" r="r" b="b"/>
              <a:pathLst>
                <a:path w="90" h="100">
                  <a:moveTo>
                    <a:pt x="0" y="100"/>
                  </a:moveTo>
                  <a:lnTo>
                    <a:pt x="76" y="100"/>
                  </a:lnTo>
                  <a:lnTo>
                    <a:pt x="76" y="100"/>
                  </a:lnTo>
                  <a:lnTo>
                    <a:pt x="78" y="76"/>
                  </a:lnTo>
                  <a:lnTo>
                    <a:pt x="80" y="54"/>
                  </a:lnTo>
                  <a:lnTo>
                    <a:pt x="84" y="32"/>
                  </a:lnTo>
                  <a:lnTo>
                    <a:pt x="90" y="12"/>
                  </a:lnTo>
                  <a:lnTo>
                    <a:pt x="90" y="12"/>
                  </a:lnTo>
                  <a:lnTo>
                    <a:pt x="54" y="4"/>
                  </a:lnTo>
                  <a:lnTo>
                    <a:pt x="36" y="0"/>
                  </a:lnTo>
                  <a:lnTo>
                    <a:pt x="36" y="0"/>
                  </a:lnTo>
                  <a:lnTo>
                    <a:pt x="20" y="22"/>
                  </a:lnTo>
                  <a:lnTo>
                    <a:pt x="10" y="46"/>
                  </a:lnTo>
                  <a:lnTo>
                    <a:pt x="4" y="72"/>
                  </a:lnTo>
                  <a:lnTo>
                    <a:pt x="0" y="100"/>
                  </a:lnTo>
                  <a:lnTo>
                    <a:pt x="0" y="10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5" name="Freeform 326"/>
            <p:cNvSpPr>
              <a:spLocks/>
            </p:cNvSpPr>
            <p:nvPr/>
          </p:nvSpPr>
          <p:spPr bwMode="auto">
            <a:xfrm>
              <a:off x="3438525" y="5783263"/>
              <a:ext cx="111125" cy="130175"/>
            </a:xfrm>
            <a:custGeom>
              <a:avLst/>
              <a:gdLst/>
              <a:ahLst/>
              <a:cxnLst>
                <a:cxn ang="0">
                  <a:pos x="0" y="82"/>
                </a:cxn>
                <a:cxn ang="0">
                  <a:pos x="0" y="82"/>
                </a:cxn>
                <a:cxn ang="0">
                  <a:pos x="10" y="78"/>
                </a:cxn>
                <a:cxn ang="0">
                  <a:pos x="20" y="74"/>
                </a:cxn>
                <a:cxn ang="0">
                  <a:pos x="30" y="68"/>
                </a:cxn>
                <a:cxn ang="0">
                  <a:pos x="40" y="58"/>
                </a:cxn>
                <a:cxn ang="0">
                  <a:pos x="48" y="48"/>
                </a:cxn>
                <a:cxn ang="0">
                  <a:pos x="56" y="36"/>
                </a:cxn>
                <a:cxn ang="0">
                  <a:pos x="64" y="22"/>
                </a:cxn>
                <a:cxn ang="0">
                  <a:pos x="70" y="6"/>
                </a:cxn>
                <a:cxn ang="0">
                  <a:pos x="70" y="6"/>
                </a:cxn>
                <a:cxn ang="0">
                  <a:pos x="34" y="2"/>
                </a:cxn>
                <a:cxn ang="0">
                  <a:pos x="0" y="0"/>
                </a:cxn>
                <a:cxn ang="0">
                  <a:pos x="0" y="82"/>
                </a:cxn>
              </a:cxnLst>
              <a:rect l="0" t="0" r="r" b="b"/>
              <a:pathLst>
                <a:path w="70" h="82">
                  <a:moveTo>
                    <a:pt x="0" y="82"/>
                  </a:moveTo>
                  <a:lnTo>
                    <a:pt x="0" y="82"/>
                  </a:lnTo>
                  <a:lnTo>
                    <a:pt x="10" y="78"/>
                  </a:lnTo>
                  <a:lnTo>
                    <a:pt x="20" y="74"/>
                  </a:lnTo>
                  <a:lnTo>
                    <a:pt x="30" y="68"/>
                  </a:lnTo>
                  <a:lnTo>
                    <a:pt x="40" y="58"/>
                  </a:lnTo>
                  <a:lnTo>
                    <a:pt x="48" y="48"/>
                  </a:lnTo>
                  <a:lnTo>
                    <a:pt x="56" y="36"/>
                  </a:lnTo>
                  <a:lnTo>
                    <a:pt x="64" y="22"/>
                  </a:lnTo>
                  <a:lnTo>
                    <a:pt x="70" y="6"/>
                  </a:lnTo>
                  <a:lnTo>
                    <a:pt x="70" y="6"/>
                  </a:lnTo>
                  <a:lnTo>
                    <a:pt x="34" y="2"/>
                  </a:lnTo>
                  <a:lnTo>
                    <a:pt x="0" y="0"/>
                  </a:lnTo>
                  <a:lnTo>
                    <a:pt x="0" y="8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6" name="Freeform 327"/>
            <p:cNvSpPr>
              <a:spLocks/>
            </p:cNvSpPr>
            <p:nvPr/>
          </p:nvSpPr>
          <p:spPr bwMode="auto">
            <a:xfrm>
              <a:off x="3486150" y="5792788"/>
              <a:ext cx="158750" cy="114300"/>
            </a:xfrm>
            <a:custGeom>
              <a:avLst/>
              <a:gdLst/>
              <a:ahLst/>
              <a:cxnLst>
                <a:cxn ang="0">
                  <a:pos x="0" y="72"/>
                </a:cxn>
                <a:cxn ang="0">
                  <a:pos x="0" y="72"/>
                </a:cxn>
                <a:cxn ang="0">
                  <a:pos x="14" y="68"/>
                </a:cxn>
                <a:cxn ang="0">
                  <a:pos x="28" y="64"/>
                </a:cxn>
                <a:cxn ang="0">
                  <a:pos x="42" y="58"/>
                </a:cxn>
                <a:cxn ang="0">
                  <a:pos x="56" y="50"/>
                </a:cxn>
                <a:cxn ang="0">
                  <a:pos x="68" y="42"/>
                </a:cxn>
                <a:cxn ang="0">
                  <a:pos x="80" y="32"/>
                </a:cxn>
                <a:cxn ang="0">
                  <a:pos x="90" y="22"/>
                </a:cxn>
                <a:cxn ang="0">
                  <a:pos x="100" y="12"/>
                </a:cxn>
                <a:cxn ang="0">
                  <a:pos x="100" y="12"/>
                </a:cxn>
                <a:cxn ang="0">
                  <a:pos x="74" y="6"/>
                </a:cxn>
                <a:cxn ang="0">
                  <a:pos x="48" y="0"/>
                </a:cxn>
                <a:cxn ang="0">
                  <a:pos x="48" y="0"/>
                </a:cxn>
                <a:cxn ang="0">
                  <a:pos x="38" y="24"/>
                </a:cxn>
                <a:cxn ang="0">
                  <a:pos x="26" y="44"/>
                </a:cxn>
                <a:cxn ang="0">
                  <a:pos x="14" y="60"/>
                </a:cxn>
                <a:cxn ang="0">
                  <a:pos x="0" y="72"/>
                </a:cxn>
                <a:cxn ang="0">
                  <a:pos x="0" y="72"/>
                </a:cxn>
              </a:cxnLst>
              <a:rect l="0" t="0" r="r" b="b"/>
              <a:pathLst>
                <a:path w="100" h="72">
                  <a:moveTo>
                    <a:pt x="0" y="72"/>
                  </a:moveTo>
                  <a:lnTo>
                    <a:pt x="0" y="72"/>
                  </a:lnTo>
                  <a:lnTo>
                    <a:pt x="14" y="68"/>
                  </a:lnTo>
                  <a:lnTo>
                    <a:pt x="28" y="64"/>
                  </a:lnTo>
                  <a:lnTo>
                    <a:pt x="42" y="58"/>
                  </a:lnTo>
                  <a:lnTo>
                    <a:pt x="56" y="50"/>
                  </a:lnTo>
                  <a:lnTo>
                    <a:pt x="68" y="42"/>
                  </a:lnTo>
                  <a:lnTo>
                    <a:pt x="80" y="32"/>
                  </a:lnTo>
                  <a:lnTo>
                    <a:pt x="90" y="22"/>
                  </a:lnTo>
                  <a:lnTo>
                    <a:pt x="100" y="12"/>
                  </a:lnTo>
                  <a:lnTo>
                    <a:pt x="100" y="12"/>
                  </a:lnTo>
                  <a:lnTo>
                    <a:pt x="74" y="6"/>
                  </a:lnTo>
                  <a:lnTo>
                    <a:pt x="48" y="0"/>
                  </a:lnTo>
                  <a:lnTo>
                    <a:pt x="48" y="0"/>
                  </a:lnTo>
                  <a:lnTo>
                    <a:pt x="38" y="24"/>
                  </a:lnTo>
                  <a:lnTo>
                    <a:pt x="26" y="44"/>
                  </a:lnTo>
                  <a:lnTo>
                    <a:pt x="14" y="60"/>
                  </a:lnTo>
                  <a:lnTo>
                    <a:pt x="0" y="72"/>
                  </a:lnTo>
                  <a:lnTo>
                    <a:pt x="0" y="7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7" name="Freeform 328"/>
            <p:cNvSpPr>
              <a:spLocks/>
            </p:cNvSpPr>
            <p:nvPr/>
          </p:nvSpPr>
          <p:spPr bwMode="auto">
            <a:xfrm>
              <a:off x="3216275" y="5360988"/>
              <a:ext cx="161925" cy="114300"/>
            </a:xfrm>
            <a:custGeom>
              <a:avLst/>
              <a:gdLst/>
              <a:ahLst/>
              <a:cxnLst>
                <a:cxn ang="0">
                  <a:pos x="0" y="62"/>
                </a:cxn>
                <a:cxn ang="0">
                  <a:pos x="0" y="62"/>
                </a:cxn>
                <a:cxn ang="0">
                  <a:pos x="20" y="66"/>
                </a:cxn>
                <a:cxn ang="0">
                  <a:pos x="52" y="72"/>
                </a:cxn>
                <a:cxn ang="0">
                  <a:pos x="52" y="72"/>
                </a:cxn>
                <a:cxn ang="0">
                  <a:pos x="62" y="48"/>
                </a:cxn>
                <a:cxn ang="0">
                  <a:pos x="74" y="30"/>
                </a:cxn>
                <a:cxn ang="0">
                  <a:pos x="88" y="14"/>
                </a:cxn>
                <a:cxn ang="0">
                  <a:pos x="102" y="0"/>
                </a:cxn>
                <a:cxn ang="0">
                  <a:pos x="102" y="0"/>
                </a:cxn>
                <a:cxn ang="0">
                  <a:pos x="86" y="4"/>
                </a:cxn>
                <a:cxn ang="0">
                  <a:pos x="72" y="10"/>
                </a:cxn>
                <a:cxn ang="0">
                  <a:pos x="58" y="16"/>
                </a:cxn>
                <a:cxn ang="0">
                  <a:pos x="46" y="22"/>
                </a:cxn>
                <a:cxn ang="0">
                  <a:pos x="32" y="30"/>
                </a:cxn>
                <a:cxn ang="0">
                  <a:pos x="22" y="40"/>
                </a:cxn>
                <a:cxn ang="0">
                  <a:pos x="10" y="50"/>
                </a:cxn>
                <a:cxn ang="0">
                  <a:pos x="0" y="62"/>
                </a:cxn>
                <a:cxn ang="0">
                  <a:pos x="0" y="62"/>
                </a:cxn>
              </a:cxnLst>
              <a:rect l="0" t="0" r="r" b="b"/>
              <a:pathLst>
                <a:path w="102" h="72">
                  <a:moveTo>
                    <a:pt x="0" y="62"/>
                  </a:moveTo>
                  <a:lnTo>
                    <a:pt x="0" y="62"/>
                  </a:lnTo>
                  <a:lnTo>
                    <a:pt x="20" y="66"/>
                  </a:lnTo>
                  <a:lnTo>
                    <a:pt x="52" y="72"/>
                  </a:lnTo>
                  <a:lnTo>
                    <a:pt x="52" y="72"/>
                  </a:lnTo>
                  <a:lnTo>
                    <a:pt x="62" y="48"/>
                  </a:lnTo>
                  <a:lnTo>
                    <a:pt x="74" y="30"/>
                  </a:lnTo>
                  <a:lnTo>
                    <a:pt x="88" y="14"/>
                  </a:lnTo>
                  <a:lnTo>
                    <a:pt x="102" y="0"/>
                  </a:lnTo>
                  <a:lnTo>
                    <a:pt x="102" y="0"/>
                  </a:lnTo>
                  <a:lnTo>
                    <a:pt x="86" y="4"/>
                  </a:lnTo>
                  <a:lnTo>
                    <a:pt x="72" y="10"/>
                  </a:lnTo>
                  <a:lnTo>
                    <a:pt x="58" y="16"/>
                  </a:lnTo>
                  <a:lnTo>
                    <a:pt x="46" y="22"/>
                  </a:lnTo>
                  <a:lnTo>
                    <a:pt x="32" y="30"/>
                  </a:lnTo>
                  <a:lnTo>
                    <a:pt x="22" y="40"/>
                  </a:lnTo>
                  <a:lnTo>
                    <a:pt x="10" y="50"/>
                  </a:lnTo>
                  <a:lnTo>
                    <a:pt x="0" y="62"/>
                  </a:lnTo>
                  <a:lnTo>
                    <a:pt x="0" y="6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8" name="Freeform 329"/>
            <p:cNvSpPr>
              <a:spLocks/>
            </p:cNvSpPr>
            <p:nvPr/>
          </p:nvSpPr>
          <p:spPr bwMode="auto">
            <a:xfrm>
              <a:off x="3565525" y="5640388"/>
              <a:ext cx="142875" cy="158750"/>
            </a:xfrm>
            <a:custGeom>
              <a:avLst/>
              <a:gdLst/>
              <a:ahLst/>
              <a:cxnLst>
                <a:cxn ang="0">
                  <a:pos x="90" y="0"/>
                </a:cxn>
                <a:cxn ang="0">
                  <a:pos x="14" y="0"/>
                </a:cxn>
                <a:cxn ang="0">
                  <a:pos x="14" y="0"/>
                </a:cxn>
                <a:cxn ang="0">
                  <a:pos x="14" y="24"/>
                </a:cxn>
                <a:cxn ang="0">
                  <a:pos x="10" y="48"/>
                </a:cxn>
                <a:cxn ang="0">
                  <a:pos x="6" y="68"/>
                </a:cxn>
                <a:cxn ang="0">
                  <a:pos x="0" y="90"/>
                </a:cxn>
                <a:cxn ang="0">
                  <a:pos x="0" y="90"/>
                </a:cxn>
                <a:cxn ang="0">
                  <a:pos x="28" y="94"/>
                </a:cxn>
                <a:cxn ang="0">
                  <a:pos x="56" y="100"/>
                </a:cxn>
                <a:cxn ang="0">
                  <a:pos x="56" y="100"/>
                </a:cxn>
                <a:cxn ang="0">
                  <a:pos x="70" y="78"/>
                </a:cxn>
                <a:cxn ang="0">
                  <a:pos x="80" y="54"/>
                </a:cxn>
                <a:cxn ang="0">
                  <a:pos x="88" y="28"/>
                </a:cxn>
                <a:cxn ang="0">
                  <a:pos x="90" y="0"/>
                </a:cxn>
                <a:cxn ang="0">
                  <a:pos x="90" y="0"/>
                </a:cxn>
              </a:cxnLst>
              <a:rect l="0" t="0" r="r" b="b"/>
              <a:pathLst>
                <a:path w="90" h="100">
                  <a:moveTo>
                    <a:pt x="90" y="0"/>
                  </a:moveTo>
                  <a:lnTo>
                    <a:pt x="14" y="0"/>
                  </a:lnTo>
                  <a:lnTo>
                    <a:pt x="14" y="0"/>
                  </a:lnTo>
                  <a:lnTo>
                    <a:pt x="14" y="24"/>
                  </a:lnTo>
                  <a:lnTo>
                    <a:pt x="10" y="48"/>
                  </a:lnTo>
                  <a:lnTo>
                    <a:pt x="6" y="68"/>
                  </a:lnTo>
                  <a:lnTo>
                    <a:pt x="0" y="90"/>
                  </a:lnTo>
                  <a:lnTo>
                    <a:pt x="0" y="90"/>
                  </a:lnTo>
                  <a:lnTo>
                    <a:pt x="28" y="94"/>
                  </a:lnTo>
                  <a:lnTo>
                    <a:pt x="56" y="100"/>
                  </a:lnTo>
                  <a:lnTo>
                    <a:pt x="56" y="100"/>
                  </a:lnTo>
                  <a:lnTo>
                    <a:pt x="70" y="78"/>
                  </a:lnTo>
                  <a:lnTo>
                    <a:pt x="80" y="54"/>
                  </a:lnTo>
                  <a:lnTo>
                    <a:pt x="88" y="28"/>
                  </a:lnTo>
                  <a:lnTo>
                    <a:pt x="90" y="0"/>
                  </a:lnTo>
                  <a:lnTo>
                    <a:pt x="9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69" name="Freeform 330"/>
            <p:cNvSpPr>
              <a:spLocks/>
            </p:cNvSpPr>
            <p:nvPr/>
          </p:nvSpPr>
          <p:spPr bwMode="auto">
            <a:xfrm>
              <a:off x="3438525" y="5640388"/>
              <a:ext cx="136525" cy="139700"/>
            </a:xfrm>
            <a:custGeom>
              <a:avLst/>
              <a:gdLst/>
              <a:ahLst/>
              <a:cxnLst>
                <a:cxn ang="0">
                  <a:pos x="0" y="84"/>
                </a:cxn>
                <a:cxn ang="0">
                  <a:pos x="0" y="84"/>
                </a:cxn>
                <a:cxn ang="0">
                  <a:pos x="36" y="84"/>
                </a:cxn>
                <a:cxn ang="0">
                  <a:pos x="74" y="88"/>
                </a:cxn>
                <a:cxn ang="0">
                  <a:pos x="74" y="88"/>
                </a:cxn>
                <a:cxn ang="0">
                  <a:pos x="78" y="68"/>
                </a:cxn>
                <a:cxn ang="0">
                  <a:pos x="82" y="46"/>
                </a:cxn>
                <a:cxn ang="0">
                  <a:pos x="86" y="24"/>
                </a:cxn>
                <a:cxn ang="0">
                  <a:pos x="86" y="0"/>
                </a:cxn>
                <a:cxn ang="0">
                  <a:pos x="0" y="0"/>
                </a:cxn>
                <a:cxn ang="0">
                  <a:pos x="0" y="84"/>
                </a:cxn>
              </a:cxnLst>
              <a:rect l="0" t="0" r="r" b="b"/>
              <a:pathLst>
                <a:path w="86" h="88">
                  <a:moveTo>
                    <a:pt x="0" y="84"/>
                  </a:moveTo>
                  <a:lnTo>
                    <a:pt x="0" y="84"/>
                  </a:lnTo>
                  <a:lnTo>
                    <a:pt x="36" y="84"/>
                  </a:lnTo>
                  <a:lnTo>
                    <a:pt x="74" y="88"/>
                  </a:lnTo>
                  <a:lnTo>
                    <a:pt x="74" y="88"/>
                  </a:lnTo>
                  <a:lnTo>
                    <a:pt x="78" y="68"/>
                  </a:lnTo>
                  <a:lnTo>
                    <a:pt x="82" y="46"/>
                  </a:lnTo>
                  <a:lnTo>
                    <a:pt x="86" y="24"/>
                  </a:lnTo>
                  <a:lnTo>
                    <a:pt x="86" y="0"/>
                  </a:lnTo>
                  <a:lnTo>
                    <a:pt x="0" y="0"/>
                  </a:lnTo>
                  <a:lnTo>
                    <a:pt x="0"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0" name="Freeform 331"/>
            <p:cNvSpPr>
              <a:spLocks/>
            </p:cNvSpPr>
            <p:nvPr/>
          </p:nvSpPr>
          <p:spPr bwMode="auto">
            <a:xfrm>
              <a:off x="3413125" y="6011863"/>
              <a:ext cx="34925" cy="9525"/>
            </a:xfrm>
            <a:custGeom>
              <a:avLst/>
              <a:gdLst/>
              <a:ahLst/>
              <a:cxnLst>
                <a:cxn ang="0">
                  <a:pos x="20" y="0"/>
                </a:cxn>
                <a:cxn ang="0">
                  <a:pos x="20" y="0"/>
                </a:cxn>
                <a:cxn ang="0">
                  <a:pos x="12" y="0"/>
                </a:cxn>
                <a:cxn ang="0">
                  <a:pos x="12" y="0"/>
                </a:cxn>
                <a:cxn ang="0">
                  <a:pos x="4" y="0"/>
                </a:cxn>
                <a:cxn ang="0">
                  <a:pos x="4" y="0"/>
                </a:cxn>
                <a:cxn ang="0">
                  <a:pos x="2" y="0"/>
                </a:cxn>
                <a:cxn ang="0">
                  <a:pos x="0" y="2"/>
                </a:cxn>
                <a:cxn ang="0">
                  <a:pos x="0" y="2"/>
                </a:cxn>
                <a:cxn ang="0">
                  <a:pos x="2" y="4"/>
                </a:cxn>
                <a:cxn ang="0">
                  <a:pos x="4" y="6"/>
                </a:cxn>
                <a:cxn ang="0">
                  <a:pos x="4" y="6"/>
                </a:cxn>
                <a:cxn ang="0">
                  <a:pos x="12" y="6"/>
                </a:cxn>
                <a:cxn ang="0">
                  <a:pos x="12" y="6"/>
                </a:cxn>
                <a:cxn ang="0">
                  <a:pos x="20" y="6"/>
                </a:cxn>
                <a:cxn ang="0">
                  <a:pos x="20" y="6"/>
                </a:cxn>
                <a:cxn ang="0">
                  <a:pos x="22" y="4"/>
                </a:cxn>
                <a:cxn ang="0">
                  <a:pos x="22" y="2"/>
                </a:cxn>
                <a:cxn ang="0">
                  <a:pos x="22" y="2"/>
                </a:cxn>
                <a:cxn ang="0">
                  <a:pos x="22" y="0"/>
                </a:cxn>
                <a:cxn ang="0">
                  <a:pos x="20" y="0"/>
                </a:cxn>
                <a:cxn ang="0">
                  <a:pos x="20" y="0"/>
                </a:cxn>
              </a:cxnLst>
              <a:rect l="0" t="0" r="r" b="b"/>
              <a:pathLst>
                <a:path w="22" h="6">
                  <a:moveTo>
                    <a:pt x="20" y="0"/>
                  </a:moveTo>
                  <a:lnTo>
                    <a:pt x="20" y="0"/>
                  </a:lnTo>
                  <a:lnTo>
                    <a:pt x="12" y="0"/>
                  </a:lnTo>
                  <a:lnTo>
                    <a:pt x="12" y="0"/>
                  </a:lnTo>
                  <a:lnTo>
                    <a:pt x="4" y="0"/>
                  </a:lnTo>
                  <a:lnTo>
                    <a:pt x="4" y="0"/>
                  </a:lnTo>
                  <a:lnTo>
                    <a:pt x="2" y="0"/>
                  </a:lnTo>
                  <a:lnTo>
                    <a:pt x="0" y="2"/>
                  </a:lnTo>
                  <a:lnTo>
                    <a:pt x="0" y="2"/>
                  </a:lnTo>
                  <a:lnTo>
                    <a:pt x="2" y="4"/>
                  </a:lnTo>
                  <a:lnTo>
                    <a:pt x="4" y="6"/>
                  </a:lnTo>
                  <a:lnTo>
                    <a:pt x="4" y="6"/>
                  </a:lnTo>
                  <a:lnTo>
                    <a:pt x="12" y="6"/>
                  </a:lnTo>
                  <a:lnTo>
                    <a:pt x="12" y="6"/>
                  </a:lnTo>
                  <a:lnTo>
                    <a:pt x="20" y="6"/>
                  </a:lnTo>
                  <a:lnTo>
                    <a:pt x="20" y="6"/>
                  </a:lnTo>
                  <a:lnTo>
                    <a:pt x="22" y="4"/>
                  </a:lnTo>
                  <a:lnTo>
                    <a:pt x="22" y="2"/>
                  </a:lnTo>
                  <a:lnTo>
                    <a:pt x="22" y="2"/>
                  </a:lnTo>
                  <a:lnTo>
                    <a:pt x="22" y="0"/>
                  </a:lnTo>
                  <a:lnTo>
                    <a:pt x="20" y="0"/>
                  </a:lnTo>
                  <a:lnTo>
                    <a:pt x="2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1" name="Freeform 332"/>
            <p:cNvSpPr>
              <a:spLocks/>
            </p:cNvSpPr>
            <p:nvPr/>
          </p:nvSpPr>
          <p:spPr bwMode="auto">
            <a:xfrm>
              <a:off x="3362325" y="6005513"/>
              <a:ext cx="34925" cy="12700"/>
            </a:xfrm>
            <a:custGeom>
              <a:avLst/>
              <a:gdLst/>
              <a:ahLst/>
              <a:cxnLst>
                <a:cxn ang="0">
                  <a:pos x="18" y="2"/>
                </a:cxn>
                <a:cxn ang="0">
                  <a:pos x="18" y="2"/>
                </a:cxn>
                <a:cxn ang="0">
                  <a:pos x="2" y="0"/>
                </a:cxn>
                <a:cxn ang="0">
                  <a:pos x="2" y="0"/>
                </a:cxn>
                <a:cxn ang="0">
                  <a:pos x="0" y="2"/>
                </a:cxn>
                <a:cxn ang="0">
                  <a:pos x="0" y="2"/>
                </a:cxn>
                <a:cxn ang="0">
                  <a:pos x="0" y="2"/>
                </a:cxn>
                <a:cxn ang="0">
                  <a:pos x="0" y="6"/>
                </a:cxn>
                <a:cxn ang="0">
                  <a:pos x="2" y="6"/>
                </a:cxn>
                <a:cxn ang="0">
                  <a:pos x="2" y="6"/>
                </a:cxn>
                <a:cxn ang="0">
                  <a:pos x="18" y="8"/>
                </a:cxn>
                <a:cxn ang="0">
                  <a:pos x="18" y="8"/>
                </a:cxn>
                <a:cxn ang="0">
                  <a:pos x="18" y="8"/>
                </a:cxn>
                <a:cxn ang="0">
                  <a:pos x="18" y="8"/>
                </a:cxn>
                <a:cxn ang="0">
                  <a:pos x="20" y="8"/>
                </a:cxn>
                <a:cxn ang="0">
                  <a:pos x="22" y="6"/>
                </a:cxn>
                <a:cxn ang="0">
                  <a:pos x="22" y="6"/>
                </a:cxn>
                <a:cxn ang="0">
                  <a:pos x="20" y="4"/>
                </a:cxn>
                <a:cxn ang="0">
                  <a:pos x="18" y="2"/>
                </a:cxn>
                <a:cxn ang="0">
                  <a:pos x="18" y="2"/>
                </a:cxn>
              </a:cxnLst>
              <a:rect l="0" t="0" r="r" b="b"/>
              <a:pathLst>
                <a:path w="22" h="8">
                  <a:moveTo>
                    <a:pt x="18" y="2"/>
                  </a:moveTo>
                  <a:lnTo>
                    <a:pt x="18" y="2"/>
                  </a:lnTo>
                  <a:lnTo>
                    <a:pt x="2" y="0"/>
                  </a:lnTo>
                  <a:lnTo>
                    <a:pt x="2" y="0"/>
                  </a:lnTo>
                  <a:lnTo>
                    <a:pt x="0" y="2"/>
                  </a:lnTo>
                  <a:lnTo>
                    <a:pt x="0" y="2"/>
                  </a:lnTo>
                  <a:lnTo>
                    <a:pt x="0" y="2"/>
                  </a:lnTo>
                  <a:lnTo>
                    <a:pt x="0" y="6"/>
                  </a:lnTo>
                  <a:lnTo>
                    <a:pt x="2" y="6"/>
                  </a:lnTo>
                  <a:lnTo>
                    <a:pt x="2" y="6"/>
                  </a:lnTo>
                  <a:lnTo>
                    <a:pt x="18" y="8"/>
                  </a:lnTo>
                  <a:lnTo>
                    <a:pt x="18" y="8"/>
                  </a:lnTo>
                  <a:lnTo>
                    <a:pt x="18" y="8"/>
                  </a:lnTo>
                  <a:lnTo>
                    <a:pt x="18" y="8"/>
                  </a:lnTo>
                  <a:lnTo>
                    <a:pt x="20" y="8"/>
                  </a:lnTo>
                  <a:lnTo>
                    <a:pt x="22" y="6"/>
                  </a:lnTo>
                  <a:lnTo>
                    <a:pt x="22" y="6"/>
                  </a:lnTo>
                  <a:lnTo>
                    <a:pt x="20" y="4"/>
                  </a:lnTo>
                  <a:lnTo>
                    <a:pt x="18" y="2"/>
                  </a:lnTo>
                  <a:lnTo>
                    <a:pt x="18"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2" name="Freeform 333"/>
            <p:cNvSpPr>
              <a:spLocks/>
            </p:cNvSpPr>
            <p:nvPr/>
          </p:nvSpPr>
          <p:spPr bwMode="auto">
            <a:xfrm>
              <a:off x="3467100" y="6005513"/>
              <a:ext cx="34925" cy="12700"/>
            </a:xfrm>
            <a:custGeom>
              <a:avLst/>
              <a:gdLst/>
              <a:ahLst/>
              <a:cxnLst>
                <a:cxn ang="0">
                  <a:pos x="18" y="0"/>
                </a:cxn>
                <a:cxn ang="0">
                  <a:pos x="18" y="0"/>
                </a:cxn>
                <a:cxn ang="0">
                  <a:pos x="2" y="2"/>
                </a:cxn>
                <a:cxn ang="0">
                  <a:pos x="2" y="2"/>
                </a:cxn>
                <a:cxn ang="0">
                  <a:pos x="0" y="4"/>
                </a:cxn>
                <a:cxn ang="0">
                  <a:pos x="0" y="6"/>
                </a:cxn>
                <a:cxn ang="0">
                  <a:pos x="0" y="6"/>
                </a:cxn>
                <a:cxn ang="0">
                  <a:pos x="0" y="8"/>
                </a:cxn>
                <a:cxn ang="0">
                  <a:pos x="2" y="8"/>
                </a:cxn>
                <a:cxn ang="0">
                  <a:pos x="2" y="8"/>
                </a:cxn>
                <a:cxn ang="0">
                  <a:pos x="4" y="8"/>
                </a:cxn>
                <a:cxn ang="0">
                  <a:pos x="4" y="8"/>
                </a:cxn>
                <a:cxn ang="0">
                  <a:pos x="20" y="6"/>
                </a:cxn>
                <a:cxn ang="0">
                  <a:pos x="20" y="6"/>
                </a:cxn>
                <a:cxn ang="0">
                  <a:pos x="22" y="4"/>
                </a:cxn>
                <a:cxn ang="0">
                  <a:pos x="22" y="2"/>
                </a:cxn>
                <a:cxn ang="0">
                  <a:pos x="22" y="2"/>
                </a:cxn>
                <a:cxn ang="0">
                  <a:pos x="20" y="2"/>
                </a:cxn>
                <a:cxn ang="0">
                  <a:pos x="18" y="0"/>
                </a:cxn>
                <a:cxn ang="0">
                  <a:pos x="18" y="0"/>
                </a:cxn>
              </a:cxnLst>
              <a:rect l="0" t="0" r="r" b="b"/>
              <a:pathLst>
                <a:path w="22" h="8">
                  <a:moveTo>
                    <a:pt x="18" y="0"/>
                  </a:moveTo>
                  <a:lnTo>
                    <a:pt x="18" y="0"/>
                  </a:lnTo>
                  <a:lnTo>
                    <a:pt x="2" y="2"/>
                  </a:lnTo>
                  <a:lnTo>
                    <a:pt x="2" y="2"/>
                  </a:lnTo>
                  <a:lnTo>
                    <a:pt x="0" y="4"/>
                  </a:lnTo>
                  <a:lnTo>
                    <a:pt x="0" y="6"/>
                  </a:lnTo>
                  <a:lnTo>
                    <a:pt x="0" y="6"/>
                  </a:lnTo>
                  <a:lnTo>
                    <a:pt x="0" y="8"/>
                  </a:lnTo>
                  <a:lnTo>
                    <a:pt x="2" y="8"/>
                  </a:lnTo>
                  <a:lnTo>
                    <a:pt x="2" y="8"/>
                  </a:lnTo>
                  <a:lnTo>
                    <a:pt x="4" y="8"/>
                  </a:lnTo>
                  <a:lnTo>
                    <a:pt x="4" y="8"/>
                  </a:lnTo>
                  <a:lnTo>
                    <a:pt x="20" y="6"/>
                  </a:lnTo>
                  <a:lnTo>
                    <a:pt x="20" y="6"/>
                  </a:lnTo>
                  <a:lnTo>
                    <a:pt x="22" y="4"/>
                  </a:lnTo>
                  <a:lnTo>
                    <a:pt x="22" y="2"/>
                  </a:lnTo>
                  <a:lnTo>
                    <a:pt x="22" y="2"/>
                  </a:lnTo>
                  <a:lnTo>
                    <a:pt x="20" y="2"/>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3" name="Freeform 334"/>
            <p:cNvSpPr>
              <a:spLocks/>
            </p:cNvSpPr>
            <p:nvPr/>
          </p:nvSpPr>
          <p:spPr bwMode="auto">
            <a:xfrm>
              <a:off x="3308350" y="5992813"/>
              <a:ext cx="34925" cy="15875"/>
            </a:xfrm>
            <a:custGeom>
              <a:avLst/>
              <a:gdLst/>
              <a:ahLst/>
              <a:cxnLst>
                <a:cxn ang="0">
                  <a:pos x="20" y="6"/>
                </a:cxn>
                <a:cxn ang="0">
                  <a:pos x="20" y="6"/>
                </a:cxn>
                <a:cxn ang="0">
                  <a:pos x="4" y="0"/>
                </a:cxn>
                <a:cxn ang="0">
                  <a:pos x="4" y="0"/>
                </a:cxn>
                <a:cxn ang="0">
                  <a:pos x="2" y="0"/>
                </a:cxn>
                <a:cxn ang="0">
                  <a:pos x="0" y="2"/>
                </a:cxn>
                <a:cxn ang="0">
                  <a:pos x="0" y="2"/>
                </a:cxn>
                <a:cxn ang="0">
                  <a:pos x="0" y="4"/>
                </a:cxn>
                <a:cxn ang="0">
                  <a:pos x="2" y="6"/>
                </a:cxn>
                <a:cxn ang="0">
                  <a:pos x="2" y="6"/>
                </a:cxn>
                <a:cxn ang="0">
                  <a:pos x="18" y="10"/>
                </a:cxn>
                <a:cxn ang="0">
                  <a:pos x="18" y="10"/>
                </a:cxn>
                <a:cxn ang="0">
                  <a:pos x="20" y="10"/>
                </a:cxn>
                <a:cxn ang="0">
                  <a:pos x="20" y="10"/>
                </a:cxn>
                <a:cxn ang="0">
                  <a:pos x="22" y="10"/>
                </a:cxn>
                <a:cxn ang="0">
                  <a:pos x="22" y="8"/>
                </a:cxn>
                <a:cxn ang="0">
                  <a:pos x="22" y="8"/>
                </a:cxn>
                <a:cxn ang="0">
                  <a:pos x="22" y="6"/>
                </a:cxn>
                <a:cxn ang="0">
                  <a:pos x="20" y="6"/>
                </a:cxn>
                <a:cxn ang="0">
                  <a:pos x="20" y="6"/>
                </a:cxn>
              </a:cxnLst>
              <a:rect l="0" t="0" r="r" b="b"/>
              <a:pathLst>
                <a:path w="22" h="10">
                  <a:moveTo>
                    <a:pt x="20" y="6"/>
                  </a:moveTo>
                  <a:lnTo>
                    <a:pt x="20" y="6"/>
                  </a:lnTo>
                  <a:lnTo>
                    <a:pt x="4" y="0"/>
                  </a:lnTo>
                  <a:lnTo>
                    <a:pt x="4" y="0"/>
                  </a:lnTo>
                  <a:lnTo>
                    <a:pt x="2" y="0"/>
                  </a:lnTo>
                  <a:lnTo>
                    <a:pt x="0" y="2"/>
                  </a:lnTo>
                  <a:lnTo>
                    <a:pt x="0" y="2"/>
                  </a:lnTo>
                  <a:lnTo>
                    <a:pt x="0" y="4"/>
                  </a:lnTo>
                  <a:lnTo>
                    <a:pt x="2" y="6"/>
                  </a:lnTo>
                  <a:lnTo>
                    <a:pt x="2" y="6"/>
                  </a:lnTo>
                  <a:lnTo>
                    <a:pt x="18" y="10"/>
                  </a:lnTo>
                  <a:lnTo>
                    <a:pt x="18" y="10"/>
                  </a:lnTo>
                  <a:lnTo>
                    <a:pt x="20" y="10"/>
                  </a:lnTo>
                  <a:lnTo>
                    <a:pt x="20" y="10"/>
                  </a:lnTo>
                  <a:lnTo>
                    <a:pt x="22" y="10"/>
                  </a:lnTo>
                  <a:lnTo>
                    <a:pt x="22" y="8"/>
                  </a:lnTo>
                  <a:lnTo>
                    <a:pt x="22" y="8"/>
                  </a:lnTo>
                  <a:lnTo>
                    <a:pt x="22" y="6"/>
                  </a:lnTo>
                  <a:lnTo>
                    <a:pt x="20" y="6"/>
                  </a:lnTo>
                  <a:lnTo>
                    <a:pt x="20" y="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4" name="Freeform 335"/>
            <p:cNvSpPr>
              <a:spLocks/>
            </p:cNvSpPr>
            <p:nvPr/>
          </p:nvSpPr>
          <p:spPr bwMode="auto">
            <a:xfrm>
              <a:off x="3521075" y="5992813"/>
              <a:ext cx="31750" cy="15875"/>
            </a:xfrm>
            <a:custGeom>
              <a:avLst/>
              <a:gdLst/>
              <a:ahLst/>
              <a:cxnLst>
                <a:cxn ang="0">
                  <a:pos x="18" y="0"/>
                </a:cxn>
                <a:cxn ang="0">
                  <a:pos x="18" y="0"/>
                </a:cxn>
                <a:cxn ang="0">
                  <a:pos x="2" y="6"/>
                </a:cxn>
                <a:cxn ang="0">
                  <a:pos x="2" y="6"/>
                </a:cxn>
                <a:cxn ang="0">
                  <a:pos x="0" y="6"/>
                </a:cxn>
                <a:cxn ang="0">
                  <a:pos x="0" y="8"/>
                </a:cxn>
                <a:cxn ang="0">
                  <a:pos x="0" y="8"/>
                </a:cxn>
                <a:cxn ang="0">
                  <a:pos x="0" y="10"/>
                </a:cxn>
                <a:cxn ang="0">
                  <a:pos x="2" y="10"/>
                </a:cxn>
                <a:cxn ang="0">
                  <a:pos x="2" y="10"/>
                </a:cxn>
                <a:cxn ang="0">
                  <a:pos x="2" y="10"/>
                </a:cxn>
                <a:cxn ang="0">
                  <a:pos x="2" y="10"/>
                </a:cxn>
                <a:cxn ang="0">
                  <a:pos x="18" y="6"/>
                </a:cxn>
                <a:cxn ang="0">
                  <a:pos x="18" y="6"/>
                </a:cxn>
                <a:cxn ang="0">
                  <a:pos x="20" y="4"/>
                </a:cxn>
                <a:cxn ang="0">
                  <a:pos x="20" y="2"/>
                </a:cxn>
                <a:cxn ang="0">
                  <a:pos x="20" y="2"/>
                </a:cxn>
                <a:cxn ang="0">
                  <a:pos x="20" y="0"/>
                </a:cxn>
                <a:cxn ang="0">
                  <a:pos x="18" y="0"/>
                </a:cxn>
                <a:cxn ang="0">
                  <a:pos x="18" y="0"/>
                </a:cxn>
              </a:cxnLst>
              <a:rect l="0" t="0" r="r" b="b"/>
              <a:pathLst>
                <a:path w="20" h="10">
                  <a:moveTo>
                    <a:pt x="18" y="0"/>
                  </a:moveTo>
                  <a:lnTo>
                    <a:pt x="18" y="0"/>
                  </a:lnTo>
                  <a:lnTo>
                    <a:pt x="2" y="6"/>
                  </a:lnTo>
                  <a:lnTo>
                    <a:pt x="2" y="6"/>
                  </a:lnTo>
                  <a:lnTo>
                    <a:pt x="0" y="6"/>
                  </a:lnTo>
                  <a:lnTo>
                    <a:pt x="0" y="8"/>
                  </a:lnTo>
                  <a:lnTo>
                    <a:pt x="0" y="8"/>
                  </a:lnTo>
                  <a:lnTo>
                    <a:pt x="0" y="10"/>
                  </a:lnTo>
                  <a:lnTo>
                    <a:pt x="2" y="10"/>
                  </a:lnTo>
                  <a:lnTo>
                    <a:pt x="2" y="10"/>
                  </a:lnTo>
                  <a:lnTo>
                    <a:pt x="2" y="10"/>
                  </a:lnTo>
                  <a:lnTo>
                    <a:pt x="2" y="10"/>
                  </a:lnTo>
                  <a:lnTo>
                    <a:pt x="18" y="6"/>
                  </a:lnTo>
                  <a:lnTo>
                    <a:pt x="18" y="6"/>
                  </a:lnTo>
                  <a:lnTo>
                    <a:pt x="20" y="4"/>
                  </a:lnTo>
                  <a:lnTo>
                    <a:pt x="20" y="2"/>
                  </a:lnTo>
                  <a:lnTo>
                    <a:pt x="20" y="2"/>
                  </a:lnTo>
                  <a:lnTo>
                    <a:pt x="20" y="0"/>
                  </a:lnTo>
                  <a:lnTo>
                    <a:pt x="18" y="0"/>
                  </a:lnTo>
                  <a:lnTo>
                    <a:pt x="1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5" name="Freeform 336"/>
            <p:cNvSpPr>
              <a:spLocks/>
            </p:cNvSpPr>
            <p:nvPr/>
          </p:nvSpPr>
          <p:spPr bwMode="auto">
            <a:xfrm>
              <a:off x="3260725" y="5973763"/>
              <a:ext cx="31750" cy="19050"/>
            </a:xfrm>
            <a:custGeom>
              <a:avLst/>
              <a:gdLst/>
              <a:ahLst/>
              <a:cxnLst>
                <a:cxn ang="0">
                  <a:pos x="18" y="8"/>
                </a:cxn>
                <a:cxn ang="0">
                  <a:pos x="18" y="8"/>
                </a:cxn>
                <a:cxn ang="0">
                  <a:pos x="4" y="0"/>
                </a:cxn>
                <a:cxn ang="0">
                  <a:pos x="4" y="0"/>
                </a:cxn>
                <a:cxn ang="0">
                  <a:pos x="2" y="0"/>
                </a:cxn>
                <a:cxn ang="0">
                  <a:pos x="0" y="2"/>
                </a:cxn>
                <a:cxn ang="0">
                  <a:pos x="0" y="2"/>
                </a:cxn>
                <a:cxn ang="0">
                  <a:pos x="0" y="4"/>
                </a:cxn>
                <a:cxn ang="0">
                  <a:pos x="0" y="6"/>
                </a:cxn>
                <a:cxn ang="0">
                  <a:pos x="0" y="6"/>
                </a:cxn>
                <a:cxn ang="0">
                  <a:pos x="16" y="12"/>
                </a:cxn>
                <a:cxn ang="0">
                  <a:pos x="16" y="12"/>
                </a:cxn>
                <a:cxn ang="0">
                  <a:pos x="18" y="12"/>
                </a:cxn>
                <a:cxn ang="0">
                  <a:pos x="18" y="12"/>
                </a:cxn>
                <a:cxn ang="0">
                  <a:pos x="20" y="10"/>
                </a:cxn>
                <a:cxn ang="0">
                  <a:pos x="20" y="10"/>
                </a:cxn>
                <a:cxn ang="0">
                  <a:pos x="20" y="8"/>
                </a:cxn>
                <a:cxn ang="0">
                  <a:pos x="18" y="8"/>
                </a:cxn>
                <a:cxn ang="0">
                  <a:pos x="18" y="8"/>
                </a:cxn>
              </a:cxnLst>
              <a:rect l="0" t="0" r="r" b="b"/>
              <a:pathLst>
                <a:path w="20" h="12">
                  <a:moveTo>
                    <a:pt x="18" y="8"/>
                  </a:moveTo>
                  <a:lnTo>
                    <a:pt x="18" y="8"/>
                  </a:lnTo>
                  <a:lnTo>
                    <a:pt x="4" y="0"/>
                  </a:lnTo>
                  <a:lnTo>
                    <a:pt x="4" y="0"/>
                  </a:lnTo>
                  <a:lnTo>
                    <a:pt x="2" y="0"/>
                  </a:lnTo>
                  <a:lnTo>
                    <a:pt x="0" y="2"/>
                  </a:lnTo>
                  <a:lnTo>
                    <a:pt x="0" y="2"/>
                  </a:lnTo>
                  <a:lnTo>
                    <a:pt x="0" y="4"/>
                  </a:lnTo>
                  <a:lnTo>
                    <a:pt x="0" y="6"/>
                  </a:lnTo>
                  <a:lnTo>
                    <a:pt x="0" y="6"/>
                  </a:lnTo>
                  <a:lnTo>
                    <a:pt x="16" y="12"/>
                  </a:lnTo>
                  <a:lnTo>
                    <a:pt x="16" y="12"/>
                  </a:lnTo>
                  <a:lnTo>
                    <a:pt x="18" y="12"/>
                  </a:lnTo>
                  <a:lnTo>
                    <a:pt x="18" y="12"/>
                  </a:lnTo>
                  <a:lnTo>
                    <a:pt x="20" y="10"/>
                  </a:lnTo>
                  <a:lnTo>
                    <a:pt x="20" y="10"/>
                  </a:lnTo>
                  <a:lnTo>
                    <a:pt x="20" y="8"/>
                  </a:lnTo>
                  <a:lnTo>
                    <a:pt x="18" y="8"/>
                  </a:lnTo>
                  <a:lnTo>
                    <a:pt x="18"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6" name="Freeform 337"/>
            <p:cNvSpPr>
              <a:spLocks/>
            </p:cNvSpPr>
            <p:nvPr/>
          </p:nvSpPr>
          <p:spPr bwMode="auto">
            <a:xfrm>
              <a:off x="3571875" y="5973763"/>
              <a:ext cx="31750" cy="19050"/>
            </a:xfrm>
            <a:custGeom>
              <a:avLst/>
              <a:gdLst/>
              <a:ahLst/>
              <a:cxnLst>
                <a:cxn ang="0">
                  <a:pos x="16" y="0"/>
                </a:cxn>
                <a:cxn ang="0">
                  <a:pos x="16" y="0"/>
                </a:cxn>
                <a:cxn ang="0">
                  <a:pos x="0" y="6"/>
                </a:cxn>
                <a:cxn ang="0">
                  <a:pos x="0" y="6"/>
                </a:cxn>
                <a:cxn ang="0">
                  <a:pos x="0" y="8"/>
                </a:cxn>
                <a:cxn ang="0">
                  <a:pos x="0" y="10"/>
                </a:cxn>
                <a:cxn ang="0">
                  <a:pos x="0" y="10"/>
                </a:cxn>
                <a:cxn ang="0">
                  <a:pos x="2" y="12"/>
                </a:cxn>
                <a:cxn ang="0">
                  <a:pos x="2" y="12"/>
                </a:cxn>
                <a:cxn ang="0">
                  <a:pos x="2" y="12"/>
                </a:cxn>
                <a:cxn ang="0">
                  <a:pos x="2" y="12"/>
                </a:cxn>
                <a:cxn ang="0">
                  <a:pos x="18" y="6"/>
                </a:cxn>
                <a:cxn ang="0">
                  <a:pos x="18" y="6"/>
                </a:cxn>
                <a:cxn ang="0">
                  <a:pos x="20" y="4"/>
                </a:cxn>
                <a:cxn ang="0">
                  <a:pos x="20" y="2"/>
                </a:cxn>
                <a:cxn ang="0">
                  <a:pos x="20" y="2"/>
                </a:cxn>
                <a:cxn ang="0">
                  <a:pos x="18" y="0"/>
                </a:cxn>
                <a:cxn ang="0">
                  <a:pos x="16" y="0"/>
                </a:cxn>
                <a:cxn ang="0">
                  <a:pos x="16" y="0"/>
                </a:cxn>
              </a:cxnLst>
              <a:rect l="0" t="0" r="r" b="b"/>
              <a:pathLst>
                <a:path w="20" h="12">
                  <a:moveTo>
                    <a:pt x="16" y="0"/>
                  </a:moveTo>
                  <a:lnTo>
                    <a:pt x="16" y="0"/>
                  </a:lnTo>
                  <a:lnTo>
                    <a:pt x="0" y="6"/>
                  </a:lnTo>
                  <a:lnTo>
                    <a:pt x="0" y="6"/>
                  </a:lnTo>
                  <a:lnTo>
                    <a:pt x="0" y="8"/>
                  </a:lnTo>
                  <a:lnTo>
                    <a:pt x="0" y="10"/>
                  </a:lnTo>
                  <a:lnTo>
                    <a:pt x="0" y="10"/>
                  </a:lnTo>
                  <a:lnTo>
                    <a:pt x="2" y="12"/>
                  </a:lnTo>
                  <a:lnTo>
                    <a:pt x="2" y="12"/>
                  </a:lnTo>
                  <a:lnTo>
                    <a:pt x="2" y="12"/>
                  </a:lnTo>
                  <a:lnTo>
                    <a:pt x="2" y="12"/>
                  </a:lnTo>
                  <a:lnTo>
                    <a:pt x="18" y="6"/>
                  </a:lnTo>
                  <a:lnTo>
                    <a:pt x="18" y="6"/>
                  </a:lnTo>
                  <a:lnTo>
                    <a:pt x="20" y="4"/>
                  </a:lnTo>
                  <a:lnTo>
                    <a:pt x="20" y="2"/>
                  </a:lnTo>
                  <a:lnTo>
                    <a:pt x="20" y="2"/>
                  </a:lnTo>
                  <a:lnTo>
                    <a:pt x="18" y="0"/>
                  </a:lnTo>
                  <a:lnTo>
                    <a:pt x="16" y="0"/>
                  </a:lnTo>
                  <a:lnTo>
                    <a:pt x="1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7" name="Freeform 338"/>
            <p:cNvSpPr>
              <a:spLocks/>
            </p:cNvSpPr>
            <p:nvPr/>
          </p:nvSpPr>
          <p:spPr bwMode="auto">
            <a:xfrm>
              <a:off x="3619500" y="5948363"/>
              <a:ext cx="28575" cy="22225"/>
            </a:xfrm>
            <a:custGeom>
              <a:avLst/>
              <a:gdLst/>
              <a:ahLst/>
              <a:cxnLst>
                <a:cxn ang="0">
                  <a:pos x="14" y="0"/>
                </a:cxn>
                <a:cxn ang="0">
                  <a:pos x="14" y="0"/>
                </a:cxn>
                <a:cxn ang="0">
                  <a:pos x="0" y="8"/>
                </a:cxn>
                <a:cxn ang="0">
                  <a:pos x="0" y="8"/>
                </a:cxn>
                <a:cxn ang="0">
                  <a:pos x="0" y="10"/>
                </a:cxn>
                <a:cxn ang="0">
                  <a:pos x="0" y="12"/>
                </a:cxn>
                <a:cxn ang="0">
                  <a:pos x="0" y="12"/>
                </a:cxn>
                <a:cxn ang="0">
                  <a:pos x="2" y="14"/>
                </a:cxn>
                <a:cxn ang="0">
                  <a:pos x="2" y="14"/>
                </a:cxn>
                <a:cxn ang="0">
                  <a:pos x="4" y="14"/>
                </a:cxn>
                <a:cxn ang="0">
                  <a:pos x="4" y="14"/>
                </a:cxn>
                <a:cxn ang="0">
                  <a:pos x="18" y="4"/>
                </a:cxn>
                <a:cxn ang="0">
                  <a:pos x="18" y="4"/>
                </a:cxn>
                <a:cxn ang="0">
                  <a:pos x="18" y="2"/>
                </a:cxn>
                <a:cxn ang="0">
                  <a:pos x="18" y="0"/>
                </a:cxn>
                <a:cxn ang="0">
                  <a:pos x="18" y="0"/>
                </a:cxn>
                <a:cxn ang="0">
                  <a:pos x="16" y="0"/>
                </a:cxn>
                <a:cxn ang="0">
                  <a:pos x="14" y="0"/>
                </a:cxn>
                <a:cxn ang="0">
                  <a:pos x="14" y="0"/>
                </a:cxn>
              </a:cxnLst>
              <a:rect l="0" t="0" r="r" b="b"/>
              <a:pathLst>
                <a:path w="18" h="14">
                  <a:moveTo>
                    <a:pt x="14" y="0"/>
                  </a:moveTo>
                  <a:lnTo>
                    <a:pt x="14" y="0"/>
                  </a:lnTo>
                  <a:lnTo>
                    <a:pt x="0" y="8"/>
                  </a:lnTo>
                  <a:lnTo>
                    <a:pt x="0" y="8"/>
                  </a:lnTo>
                  <a:lnTo>
                    <a:pt x="0" y="10"/>
                  </a:lnTo>
                  <a:lnTo>
                    <a:pt x="0" y="12"/>
                  </a:lnTo>
                  <a:lnTo>
                    <a:pt x="0" y="12"/>
                  </a:lnTo>
                  <a:lnTo>
                    <a:pt x="2" y="14"/>
                  </a:lnTo>
                  <a:lnTo>
                    <a:pt x="2" y="14"/>
                  </a:lnTo>
                  <a:lnTo>
                    <a:pt x="4" y="14"/>
                  </a:lnTo>
                  <a:lnTo>
                    <a:pt x="4" y="14"/>
                  </a:lnTo>
                  <a:lnTo>
                    <a:pt x="18" y="4"/>
                  </a:lnTo>
                  <a:lnTo>
                    <a:pt x="18" y="4"/>
                  </a:lnTo>
                  <a:lnTo>
                    <a:pt x="18" y="2"/>
                  </a:lnTo>
                  <a:lnTo>
                    <a:pt x="18" y="0"/>
                  </a:lnTo>
                  <a:lnTo>
                    <a:pt x="18" y="0"/>
                  </a:lnTo>
                  <a:lnTo>
                    <a:pt x="16" y="0"/>
                  </a:lnTo>
                  <a:lnTo>
                    <a:pt x="14" y="0"/>
                  </a:lnTo>
                  <a:lnTo>
                    <a:pt x="1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8" name="Freeform 339"/>
            <p:cNvSpPr>
              <a:spLocks/>
            </p:cNvSpPr>
            <p:nvPr/>
          </p:nvSpPr>
          <p:spPr bwMode="auto">
            <a:xfrm>
              <a:off x="3660775" y="5913438"/>
              <a:ext cx="31750" cy="25400"/>
            </a:xfrm>
            <a:custGeom>
              <a:avLst/>
              <a:gdLst/>
              <a:ahLst/>
              <a:cxnLst>
                <a:cxn ang="0">
                  <a:pos x="14" y="2"/>
                </a:cxn>
                <a:cxn ang="0">
                  <a:pos x="14" y="2"/>
                </a:cxn>
                <a:cxn ang="0">
                  <a:pos x="2" y="12"/>
                </a:cxn>
                <a:cxn ang="0">
                  <a:pos x="2" y="12"/>
                </a:cxn>
                <a:cxn ang="0">
                  <a:pos x="0" y="14"/>
                </a:cxn>
                <a:cxn ang="0">
                  <a:pos x="2" y="16"/>
                </a:cxn>
                <a:cxn ang="0">
                  <a:pos x="2" y="16"/>
                </a:cxn>
                <a:cxn ang="0">
                  <a:pos x="4" y="16"/>
                </a:cxn>
                <a:cxn ang="0">
                  <a:pos x="4" y="16"/>
                </a:cxn>
                <a:cxn ang="0">
                  <a:pos x="6" y="16"/>
                </a:cxn>
                <a:cxn ang="0">
                  <a:pos x="6" y="16"/>
                </a:cxn>
                <a:cxn ang="0">
                  <a:pos x="18" y="6"/>
                </a:cxn>
                <a:cxn ang="0">
                  <a:pos x="18" y="6"/>
                </a:cxn>
                <a:cxn ang="0">
                  <a:pos x="20" y="4"/>
                </a:cxn>
                <a:cxn ang="0">
                  <a:pos x="18" y="2"/>
                </a:cxn>
                <a:cxn ang="0">
                  <a:pos x="18" y="2"/>
                </a:cxn>
                <a:cxn ang="0">
                  <a:pos x="16" y="0"/>
                </a:cxn>
                <a:cxn ang="0">
                  <a:pos x="14" y="2"/>
                </a:cxn>
                <a:cxn ang="0">
                  <a:pos x="14" y="2"/>
                </a:cxn>
              </a:cxnLst>
              <a:rect l="0" t="0" r="r" b="b"/>
              <a:pathLst>
                <a:path w="20" h="16">
                  <a:moveTo>
                    <a:pt x="14" y="2"/>
                  </a:moveTo>
                  <a:lnTo>
                    <a:pt x="14" y="2"/>
                  </a:lnTo>
                  <a:lnTo>
                    <a:pt x="2" y="12"/>
                  </a:lnTo>
                  <a:lnTo>
                    <a:pt x="2" y="12"/>
                  </a:lnTo>
                  <a:lnTo>
                    <a:pt x="0" y="14"/>
                  </a:lnTo>
                  <a:lnTo>
                    <a:pt x="2" y="16"/>
                  </a:lnTo>
                  <a:lnTo>
                    <a:pt x="2" y="16"/>
                  </a:lnTo>
                  <a:lnTo>
                    <a:pt x="4" y="16"/>
                  </a:lnTo>
                  <a:lnTo>
                    <a:pt x="4" y="16"/>
                  </a:lnTo>
                  <a:lnTo>
                    <a:pt x="6" y="16"/>
                  </a:lnTo>
                  <a:lnTo>
                    <a:pt x="6" y="16"/>
                  </a:lnTo>
                  <a:lnTo>
                    <a:pt x="18" y="6"/>
                  </a:lnTo>
                  <a:lnTo>
                    <a:pt x="18" y="6"/>
                  </a:lnTo>
                  <a:lnTo>
                    <a:pt x="20" y="4"/>
                  </a:lnTo>
                  <a:lnTo>
                    <a:pt x="18" y="2"/>
                  </a:lnTo>
                  <a:lnTo>
                    <a:pt x="18" y="2"/>
                  </a:lnTo>
                  <a:lnTo>
                    <a:pt x="16" y="0"/>
                  </a:lnTo>
                  <a:lnTo>
                    <a:pt x="14" y="2"/>
                  </a:lnTo>
                  <a:lnTo>
                    <a:pt x="14"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79" name="Freeform 340"/>
            <p:cNvSpPr>
              <a:spLocks/>
            </p:cNvSpPr>
            <p:nvPr/>
          </p:nvSpPr>
          <p:spPr bwMode="auto">
            <a:xfrm>
              <a:off x="3702050" y="5875338"/>
              <a:ext cx="25400" cy="28575"/>
            </a:xfrm>
            <a:custGeom>
              <a:avLst/>
              <a:gdLst/>
              <a:ahLst/>
              <a:cxnLst>
                <a:cxn ang="0">
                  <a:pos x="12" y="2"/>
                </a:cxn>
                <a:cxn ang="0">
                  <a:pos x="12" y="2"/>
                </a:cxn>
                <a:cxn ang="0">
                  <a:pos x="0" y="14"/>
                </a:cxn>
                <a:cxn ang="0">
                  <a:pos x="0" y="14"/>
                </a:cxn>
                <a:cxn ang="0">
                  <a:pos x="0" y="16"/>
                </a:cxn>
                <a:cxn ang="0">
                  <a:pos x="0" y="18"/>
                </a:cxn>
                <a:cxn ang="0">
                  <a:pos x="0" y="18"/>
                </a:cxn>
                <a:cxn ang="0">
                  <a:pos x="2" y="18"/>
                </a:cxn>
                <a:cxn ang="0">
                  <a:pos x="2" y="18"/>
                </a:cxn>
                <a:cxn ang="0">
                  <a:pos x="4" y="18"/>
                </a:cxn>
                <a:cxn ang="0">
                  <a:pos x="4" y="18"/>
                </a:cxn>
                <a:cxn ang="0">
                  <a:pos x="16" y="4"/>
                </a:cxn>
                <a:cxn ang="0">
                  <a:pos x="16" y="4"/>
                </a:cxn>
                <a:cxn ang="0">
                  <a:pos x="16" y="2"/>
                </a:cxn>
                <a:cxn ang="0">
                  <a:pos x="16" y="0"/>
                </a:cxn>
                <a:cxn ang="0">
                  <a:pos x="16" y="0"/>
                </a:cxn>
                <a:cxn ang="0">
                  <a:pos x="14" y="0"/>
                </a:cxn>
                <a:cxn ang="0">
                  <a:pos x="12" y="2"/>
                </a:cxn>
                <a:cxn ang="0">
                  <a:pos x="12" y="2"/>
                </a:cxn>
              </a:cxnLst>
              <a:rect l="0" t="0" r="r" b="b"/>
              <a:pathLst>
                <a:path w="16" h="18">
                  <a:moveTo>
                    <a:pt x="12" y="2"/>
                  </a:moveTo>
                  <a:lnTo>
                    <a:pt x="12" y="2"/>
                  </a:lnTo>
                  <a:lnTo>
                    <a:pt x="0" y="14"/>
                  </a:lnTo>
                  <a:lnTo>
                    <a:pt x="0" y="14"/>
                  </a:lnTo>
                  <a:lnTo>
                    <a:pt x="0" y="16"/>
                  </a:lnTo>
                  <a:lnTo>
                    <a:pt x="0" y="18"/>
                  </a:lnTo>
                  <a:lnTo>
                    <a:pt x="0" y="18"/>
                  </a:lnTo>
                  <a:lnTo>
                    <a:pt x="2" y="18"/>
                  </a:lnTo>
                  <a:lnTo>
                    <a:pt x="2" y="18"/>
                  </a:lnTo>
                  <a:lnTo>
                    <a:pt x="4" y="18"/>
                  </a:lnTo>
                  <a:lnTo>
                    <a:pt x="4" y="18"/>
                  </a:lnTo>
                  <a:lnTo>
                    <a:pt x="16" y="4"/>
                  </a:lnTo>
                  <a:lnTo>
                    <a:pt x="16" y="4"/>
                  </a:lnTo>
                  <a:lnTo>
                    <a:pt x="16" y="2"/>
                  </a:lnTo>
                  <a:lnTo>
                    <a:pt x="16" y="0"/>
                  </a:lnTo>
                  <a:lnTo>
                    <a:pt x="16" y="0"/>
                  </a:lnTo>
                  <a:lnTo>
                    <a:pt x="14" y="0"/>
                  </a:lnTo>
                  <a:lnTo>
                    <a:pt x="12" y="2"/>
                  </a:lnTo>
                  <a:lnTo>
                    <a:pt x="12"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0" name="Freeform 341"/>
            <p:cNvSpPr>
              <a:spLocks/>
            </p:cNvSpPr>
            <p:nvPr/>
          </p:nvSpPr>
          <p:spPr bwMode="auto">
            <a:xfrm>
              <a:off x="3736975" y="5834063"/>
              <a:ext cx="22225" cy="28575"/>
            </a:xfrm>
            <a:custGeom>
              <a:avLst/>
              <a:gdLst/>
              <a:ahLst/>
              <a:cxnLst>
                <a:cxn ang="0">
                  <a:pos x="12" y="0"/>
                </a:cxn>
                <a:cxn ang="0">
                  <a:pos x="12" y="0"/>
                </a:cxn>
                <a:cxn ang="0">
                  <a:pos x="10" y="0"/>
                </a:cxn>
                <a:cxn ang="0">
                  <a:pos x="10" y="0"/>
                </a:cxn>
                <a:cxn ang="0">
                  <a:pos x="10" y="0"/>
                </a:cxn>
                <a:cxn ang="0">
                  <a:pos x="0" y="14"/>
                </a:cxn>
                <a:cxn ang="0">
                  <a:pos x="0" y="14"/>
                </a:cxn>
                <a:cxn ang="0">
                  <a:pos x="0" y="16"/>
                </a:cxn>
                <a:cxn ang="0">
                  <a:pos x="0" y="18"/>
                </a:cxn>
                <a:cxn ang="0">
                  <a:pos x="0" y="18"/>
                </a:cxn>
                <a:cxn ang="0">
                  <a:pos x="2" y="18"/>
                </a:cxn>
                <a:cxn ang="0">
                  <a:pos x="2" y="18"/>
                </a:cxn>
                <a:cxn ang="0">
                  <a:pos x="4" y="18"/>
                </a:cxn>
                <a:cxn ang="0">
                  <a:pos x="4" y="18"/>
                </a:cxn>
                <a:cxn ang="0">
                  <a:pos x="14" y="4"/>
                </a:cxn>
                <a:cxn ang="0">
                  <a:pos x="14" y="4"/>
                </a:cxn>
                <a:cxn ang="0">
                  <a:pos x="14" y="2"/>
                </a:cxn>
                <a:cxn ang="0">
                  <a:pos x="12" y="0"/>
                </a:cxn>
                <a:cxn ang="0">
                  <a:pos x="12" y="0"/>
                </a:cxn>
              </a:cxnLst>
              <a:rect l="0" t="0" r="r" b="b"/>
              <a:pathLst>
                <a:path w="14" h="18">
                  <a:moveTo>
                    <a:pt x="12" y="0"/>
                  </a:moveTo>
                  <a:lnTo>
                    <a:pt x="12" y="0"/>
                  </a:lnTo>
                  <a:lnTo>
                    <a:pt x="10" y="0"/>
                  </a:lnTo>
                  <a:lnTo>
                    <a:pt x="10" y="0"/>
                  </a:lnTo>
                  <a:lnTo>
                    <a:pt x="10" y="0"/>
                  </a:lnTo>
                  <a:lnTo>
                    <a:pt x="0" y="14"/>
                  </a:lnTo>
                  <a:lnTo>
                    <a:pt x="0" y="14"/>
                  </a:lnTo>
                  <a:lnTo>
                    <a:pt x="0" y="16"/>
                  </a:lnTo>
                  <a:lnTo>
                    <a:pt x="0" y="18"/>
                  </a:lnTo>
                  <a:lnTo>
                    <a:pt x="0" y="18"/>
                  </a:lnTo>
                  <a:lnTo>
                    <a:pt x="2" y="18"/>
                  </a:lnTo>
                  <a:lnTo>
                    <a:pt x="2" y="18"/>
                  </a:lnTo>
                  <a:lnTo>
                    <a:pt x="4" y="18"/>
                  </a:lnTo>
                  <a:lnTo>
                    <a:pt x="4" y="18"/>
                  </a:lnTo>
                  <a:lnTo>
                    <a:pt x="14" y="4"/>
                  </a:lnTo>
                  <a:lnTo>
                    <a:pt x="14" y="4"/>
                  </a:lnTo>
                  <a:lnTo>
                    <a:pt x="14" y="2"/>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1" name="Freeform 342"/>
            <p:cNvSpPr>
              <a:spLocks/>
            </p:cNvSpPr>
            <p:nvPr/>
          </p:nvSpPr>
          <p:spPr bwMode="auto">
            <a:xfrm>
              <a:off x="3765550" y="5786438"/>
              <a:ext cx="19050" cy="31750"/>
            </a:xfrm>
            <a:custGeom>
              <a:avLst/>
              <a:gdLst/>
              <a:ahLst/>
              <a:cxnLst>
                <a:cxn ang="0">
                  <a:pos x="10" y="0"/>
                </a:cxn>
                <a:cxn ang="0">
                  <a:pos x="10" y="0"/>
                </a:cxn>
                <a:cxn ang="0">
                  <a:pos x="8" y="0"/>
                </a:cxn>
                <a:cxn ang="0">
                  <a:pos x="6" y="2"/>
                </a:cxn>
                <a:cxn ang="0">
                  <a:pos x="6" y="2"/>
                </a:cxn>
                <a:cxn ang="0">
                  <a:pos x="0" y="16"/>
                </a:cxn>
                <a:cxn ang="0">
                  <a:pos x="0" y="16"/>
                </a:cxn>
                <a:cxn ang="0">
                  <a:pos x="0" y="18"/>
                </a:cxn>
                <a:cxn ang="0">
                  <a:pos x="0" y="20"/>
                </a:cxn>
                <a:cxn ang="0">
                  <a:pos x="0" y="20"/>
                </a:cxn>
                <a:cxn ang="0">
                  <a:pos x="2" y="20"/>
                </a:cxn>
                <a:cxn ang="0">
                  <a:pos x="2" y="20"/>
                </a:cxn>
                <a:cxn ang="0">
                  <a:pos x="4" y="18"/>
                </a:cxn>
                <a:cxn ang="0">
                  <a:pos x="4" y="18"/>
                </a:cxn>
                <a:cxn ang="0">
                  <a:pos x="12" y="4"/>
                </a:cxn>
                <a:cxn ang="0">
                  <a:pos x="12" y="4"/>
                </a:cxn>
                <a:cxn ang="0">
                  <a:pos x="12" y="2"/>
                </a:cxn>
                <a:cxn ang="0">
                  <a:pos x="10" y="0"/>
                </a:cxn>
                <a:cxn ang="0">
                  <a:pos x="10" y="0"/>
                </a:cxn>
              </a:cxnLst>
              <a:rect l="0" t="0" r="r" b="b"/>
              <a:pathLst>
                <a:path w="12" h="20">
                  <a:moveTo>
                    <a:pt x="10" y="0"/>
                  </a:moveTo>
                  <a:lnTo>
                    <a:pt x="10" y="0"/>
                  </a:lnTo>
                  <a:lnTo>
                    <a:pt x="8" y="0"/>
                  </a:lnTo>
                  <a:lnTo>
                    <a:pt x="6" y="2"/>
                  </a:lnTo>
                  <a:lnTo>
                    <a:pt x="6" y="2"/>
                  </a:lnTo>
                  <a:lnTo>
                    <a:pt x="0" y="16"/>
                  </a:lnTo>
                  <a:lnTo>
                    <a:pt x="0" y="16"/>
                  </a:lnTo>
                  <a:lnTo>
                    <a:pt x="0" y="18"/>
                  </a:lnTo>
                  <a:lnTo>
                    <a:pt x="0" y="20"/>
                  </a:lnTo>
                  <a:lnTo>
                    <a:pt x="0" y="20"/>
                  </a:lnTo>
                  <a:lnTo>
                    <a:pt x="2" y="20"/>
                  </a:lnTo>
                  <a:lnTo>
                    <a:pt x="2" y="20"/>
                  </a:lnTo>
                  <a:lnTo>
                    <a:pt x="4" y="18"/>
                  </a:lnTo>
                  <a:lnTo>
                    <a:pt x="4" y="18"/>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2" name="Freeform 343"/>
            <p:cNvSpPr>
              <a:spLocks/>
            </p:cNvSpPr>
            <p:nvPr/>
          </p:nvSpPr>
          <p:spPr bwMode="auto">
            <a:xfrm>
              <a:off x="3784600" y="5735638"/>
              <a:ext cx="19050" cy="34925"/>
            </a:xfrm>
            <a:custGeom>
              <a:avLst/>
              <a:gdLst/>
              <a:ahLst/>
              <a:cxnLst>
                <a:cxn ang="0">
                  <a:pos x="10" y="0"/>
                </a:cxn>
                <a:cxn ang="0">
                  <a:pos x="10" y="0"/>
                </a:cxn>
                <a:cxn ang="0">
                  <a:pos x="8" y="0"/>
                </a:cxn>
                <a:cxn ang="0">
                  <a:pos x="6" y="2"/>
                </a:cxn>
                <a:cxn ang="0">
                  <a:pos x="6" y="2"/>
                </a:cxn>
                <a:cxn ang="0">
                  <a:pos x="0" y="18"/>
                </a:cxn>
                <a:cxn ang="0">
                  <a:pos x="0" y="18"/>
                </a:cxn>
                <a:cxn ang="0">
                  <a:pos x="2" y="20"/>
                </a:cxn>
                <a:cxn ang="0">
                  <a:pos x="2" y="22"/>
                </a:cxn>
                <a:cxn ang="0">
                  <a:pos x="2" y="22"/>
                </a:cxn>
                <a:cxn ang="0">
                  <a:pos x="4" y="22"/>
                </a:cxn>
                <a:cxn ang="0">
                  <a:pos x="4" y="22"/>
                </a:cxn>
                <a:cxn ang="0">
                  <a:pos x="6" y="20"/>
                </a:cxn>
                <a:cxn ang="0">
                  <a:pos x="6" y="20"/>
                </a:cxn>
                <a:cxn ang="0">
                  <a:pos x="12" y="4"/>
                </a:cxn>
                <a:cxn ang="0">
                  <a:pos x="12" y="4"/>
                </a:cxn>
                <a:cxn ang="0">
                  <a:pos x="12" y="2"/>
                </a:cxn>
                <a:cxn ang="0">
                  <a:pos x="10" y="0"/>
                </a:cxn>
                <a:cxn ang="0">
                  <a:pos x="10" y="0"/>
                </a:cxn>
              </a:cxnLst>
              <a:rect l="0" t="0" r="r" b="b"/>
              <a:pathLst>
                <a:path w="12" h="22">
                  <a:moveTo>
                    <a:pt x="10" y="0"/>
                  </a:moveTo>
                  <a:lnTo>
                    <a:pt x="10" y="0"/>
                  </a:lnTo>
                  <a:lnTo>
                    <a:pt x="8" y="0"/>
                  </a:lnTo>
                  <a:lnTo>
                    <a:pt x="6" y="2"/>
                  </a:lnTo>
                  <a:lnTo>
                    <a:pt x="6" y="2"/>
                  </a:lnTo>
                  <a:lnTo>
                    <a:pt x="0" y="18"/>
                  </a:lnTo>
                  <a:lnTo>
                    <a:pt x="0" y="18"/>
                  </a:lnTo>
                  <a:lnTo>
                    <a:pt x="2" y="20"/>
                  </a:lnTo>
                  <a:lnTo>
                    <a:pt x="2" y="22"/>
                  </a:lnTo>
                  <a:lnTo>
                    <a:pt x="2" y="22"/>
                  </a:lnTo>
                  <a:lnTo>
                    <a:pt x="4" y="22"/>
                  </a:lnTo>
                  <a:lnTo>
                    <a:pt x="4" y="22"/>
                  </a:lnTo>
                  <a:lnTo>
                    <a:pt x="6" y="20"/>
                  </a:lnTo>
                  <a:lnTo>
                    <a:pt x="6" y="20"/>
                  </a:lnTo>
                  <a:lnTo>
                    <a:pt x="12" y="4"/>
                  </a:lnTo>
                  <a:lnTo>
                    <a:pt x="12" y="4"/>
                  </a:lnTo>
                  <a:lnTo>
                    <a:pt x="12" y="2"/>
                  </a:lnTo>
                  <a:lnTo>
                    <a:pt x="10" y="0"/>
                  </a:lnTo>
                  <a:lnTo>
                    <a:pt x="10"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3" name="Freeform 344"/>
            <p:cNvSpPr>
              <a:spLocks/>
            </p:cNvSpPr>
            <p:nvPr/>
          </p:nvSpPr>
          <p:spPr bwMode="auto">
            <a:xfrm>
              <a:off x="3800475" y="5684838"/>
              <a:ext cx="12700" cy="34925"/>
            </a:xfrm>
            <a:custGeom>
              <a:avLst/>
              <a:gdLst/>
              <a:ahLst/>
              <a:cxnLst>
                <a:cxn ang="0">
                  <a:pos x="6" y="0"/>
                </a:cxn>
                <a:cxn ang="0">
                  <a:pos x="6" y="0"/>
                </a:cxn>
                <a:cxn ang="0">
                  <a:pos x="4" y="0"/>
                </a:cxn>
                <a:cxn ang="0">
                  <a:pos x="2" y="2"/>
                </a:cxn>
                <a:cxn ang="0">
                  <a:pos x="2" y="2"/>
                </a:cxn>
                <a:cxn ang="0">
                  <a:pos x="0" y="18"/>
                </a:cxn>
                <a:cxn ang="0">
                  <a:pos x="0" y="18"/>
                </a:cxn>
                <a:cxn ang="0">
                  <a:pos x="0" y="20"/>
                </a:cxn>
                <a:cxn ang="0">
                  <a:pos x="2" y="22"/>
                </a:cxn>
                <a:cxn ang="0">
                  <a:pos x="2" y="22"/>
                </a:cxn>
                <a:cxn ang="0">
                  <a:pos x="2" y="22"/>
                </a:cxn>
                <a:cxn ang="0">
                  <a:pos x="2" y="22"/>
                </a:cxn>
                <a:cxn ang="0">
                  <a:pos x="4" y="20"/>
                </a:cxn>
                <a:cxn ang="0">
                  <a:pos x="6" y="18"/>
                </a:cxn>
                <a:cxn ang="0">
                  <a:pos x="6" y="18"/>
                </a:cxn>
                <a:cxn ang="0">
                  <a:pos x="8" y="2"/>
                </a:cxn>
                <a:cxn ang="0">
                  <a:pos x="8" y="2"/>
                </a:cxn>
                <a:cxn ang="0">
                  <a:pos x="8" y="0"/>
                </a:cxn>
                <a:cxn ang="0">
                  <a:pos x="6" y="0"/>
                </a:cxn>
                <a:cxn ang="0">
                  <a:pos x="6" y="0"/>
                </a:cxn>
              </a:cxnLst>
              <a:rect l="0" t="0" r="r" b="b"/>
              <a:pathLst>
                <a:path w="8" h="22">
                  <a:moveTo>
                    <a:pt x="6" y="0"/>
                  </a:moveTo>
                  <a:lnTo>
                    <a:pt x="6" y="0"/>
                  </a:lnTo>
                  <a:lnTo>
                    <a:pt x="4" y="0"/>
                  </a:lnTo>
                  <a:lnTo>
                    <a:pt x="2" y="2"/>
                  </a:lnTo>
                  <a:lnTo>
                    <a:pt x="2" y="2"/>
                  </a:lnTo>
                  <a:lnTo>
                    <a:pt x="0" y="18"/>
                  </a:lnTo>
                  <a:lnTo>
                    <a:pt x="0" y="18"/>
                  </a:lnTo>
                  <a:lnTo>
                    <a:pt x="0" y="20"/>
                  </a:lnTo>
                  <a:lnTo>
                    <a:pt x="2" y="22"/>
                  </a:lnTo>
                  <a:lnTo>
                    <a:pt x="2" y="22"/>
                  </a:lnTo>
                  <a:lnTo>
                    <a:pt x="2" y="22"/>
                  </a:lnTo>
                  <a:lnTo>
                    <a:pt x="2" y="22"/>
                  </a:lnTo>
                  <a:lnTo>
                    <a:pt x="4" y="20"/>
                  </a:lnTo>
                  <a:lnTo>
                    <a:pt x="6" y="18"/>
                  </a:lnTo>
                  <a:lnTo>
                    <a:pt x="6" y="18"/>
                  </a:lnTo>
                  <a:lnTo>
                    <a:pt x="8" y="2"/>
                  </a:lnTo>
                  <a:lnTo>
                    <a:pt x="8" y="2"/>
                  </a:lnTo>
                  <a:lnTo>
                    <a:pt x="8" y="0"/>
                  </a:lnTo>
                  <a:lnTo>
                    <a:pt x="6" y="0"/>
                  </a:lnTo>
                  <a:lnTo>
                    <a:pt x="6"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4" name="Freeform 345"/>
            <p:cNvSpPr>
              <a:spLocks/>
            </p:cNvSpPr>
            <p:nvPr/>
          </p:nvSpPr>
          <p:spPr bwMode="auto">
            <a:xfrm>
              <a:off x="3806825" y="5627688"/>
              <a:ext cx="9525" cy="38100"/>
            </a:xfrm>
            <a:custGeom>
              <a:avLst/>
              <a:gdLst/>
              <a:ahLst/>
              <a:cxnLst>
                <a:cxn ang="0">
                  <a:pos x="4" y="0"/>
                </a:cxn>
                <a:cxn ang="0">
                  <a:pos x="4" y="0"/>
                </a:cxn>
                <a:cxn ang="0">
                  <a:pos x="4" y="0"/>
                </a:cxn>
                <a:cxn ang="0">
                  <a:pos x="4" y="0"/>
                </a:cxn>
                <a:cxn ang="0">
                  <a:pos x="2" y="2"/>
                </a:cxn>
                <a:cxn ang="0">
                  <a:pos x="2" y="4"/>
                </a:cxn>
                <a:cxn ang="0">
                  <a:pos x="2" y="4"/>
                </a:cxn>
                <a:cxn ang="0">
                  <a:pos x="2" y="4"/>
                </a:cxn>
                <a:cxn ang="0">
                  <a:pos x="0" y="20"/>
                </a:cxn>
                <a:cxn ang="0">
                  <a:pos x="0" y="20"/>
                </a:cxn>
                <a:cxn ang="0">
                  <a:pos x="2" y="22"/>
                </a:cxn>
                <a:cxn ang="0">
                  <a:pos x="4" y="24"/>
                </a:cxn>
                <a:cxn ang="0">
                  <a:pos x="4" y="24"/>
                </a:cxn>
                <a:cxn ang="0">
                  <a:pos x="4" y="24"/>
                </a:cxn>
                <a:cxn ang="0">
                  <a:pos x="4" y="24"/>
                </a:cxn>
                <a:cxn ang="0">
                  <a:pos x="6" y="24"/>
                </a:cxn>
                <a:cxn ang="0">
                  <a:pos x="6" y="22"/>
                </a:cxn>
                <a:cxn ang="0">
                  <a:pos x="6" y="22"/>
                </a:cxn>
                <a:cxn ang="0">
                  <a:pos x="6" y="4"/>
                </a:cxn>
                <a:cxn ang="0">
                  <a:pos x="6" y="4"/>
                </a:cxn>
                <a:cxn ang="0">
                  <a:pos x="6" y="4"/>
                </a:cxn>
                <a:cxn ang="0">
                  <a:pos x="6" y="2"/>
                </a:cxn>
                <a:cxn ang="0">
                  <a:pos x="4" y="0"/>
                </a:cxn>
                <a:cxn ang="0">
                  <a:pos x="4" y="0"/>
                </a:cxn>
              </a:cxnLst>
              <a:rect l="0" t="0" r="r" b="b"/>
              <a:pathLst>
                <a:path w="6" h="24">
                  <a:moveTo>
                    <a:pt x="4" y="0"/>
                  </a:moveTo>
                  <a:lnTo>
                    <a:pt x="4" y="0"/>
                  </a:lnTo>
                  <a:lnTo>
                    <a:pt x="4" y="0"/>
                  </a:lnTo>
                  <a:lnTo>
                    <a:pt x="4" y="0"/>
                  </a:lnTo>
                  <a:lnTo>
                    <a:pt x="2" y="2"/>
                  </a:lnTo>
                  <a:lnTo>
                    <a:pt x="2" y="4"/>
                  </a:lnTo>
                  <a:lnTo>
                    <a:pt x="2" y="4"/>
                  </a:lnTo>
                  <a:lnTo>
                    <a:pt x="2" y="4"/>
                  </a:lnTo>
                  <a:lnTo>
                    <a:pt x="0" y="20"/>
                  </a:lnTo>
                  <a:lnTo>
                    <a:pt x="0" y="20"/>
                  </a:lnTo>
                  <a:lnTo>
                    <a:pt x="2" y="22"/>
                  </a:lnTo>
                  <a:lnTo>
                    <a:pt x="4" y="24"/>
                  </a:lnTo>
                  <a:lnTo>
                    <a:pt x="4" y="24"/>
                  </a:lnTo>
                  <a:lnTo>
                    <a:pt x="4" y="24"/>
                  </a:lnTo>
                  <a:lnTo>
                    <a:pt x="4" y="24"/>
                  </a:lnTo>
                  <a:lnTo>
                    <a:pt x="6" y="24"/>
                  </a:lnTo>
                  <a:lnTo>
                    <a:pt x="6" y="22"/>
                  </a:lnTo>
                  <a:lnTo>
                    <a:pt x="6" y="22"/>
                  </a:lnTo>
                  <a:lnTo>
                    <a:pt x="6" y="4"/>
                  </a:lnTo>
                  <a:lnTo>
                    <a:pt x="6" y="4"/>
                  </a:lnTo>
                  <a:lnTo>
                    <a:pt x="6" y="4"/>
                  </a:lnTo>
                  <a:lnTo>
                    <a:pt x="6" y="2"/>
                  </a:lnTo>
                  <a:lnTo>
                    <a:pt x="4" y="0"/>
                  </a:lnTo>
                  <a:lnTo>
                    <a:pt x="4"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5" name="Freeform 346"/>
            <p:cNvSpPr>
              <a:spLocks/>
            </p:cNvSpPr>
            <p:nvPr/>
          </p:nvSpPr>
          <p:spPr bwMode="auto">
            <a:xfrm>
              <a:off x="3768725" y="5535613"/>
              <a:ext cx="85725" cy="76200"/>
            </a:xfrm>
            <a:custGeom>
              <a:avLst/>
              <a:gdLst/>
              <a:ahLst/>
              <a:cxnLst>
                <a:cxn ang="0">
                  <a:pos x="0" y="40"/>
                </a:cxn>
                <a:cxn ang="0">
                  <a:pos x="24" y="36"/>
                </a:cxn>
                <a:cxn ang="0">
                  <a:pos x="24" y="36"/>
                </a:cxn>
                <a:cxn ang="0">
                  <a:pos x="24" y="44"/>
                </a:cxn>
                <a:cxn ang="0">
                  <a:pos x="24" y="44"/>
                </a:cxn>
                <a:cxn ang="0">
                  <a:pos x="26" y="46"/>
                </a:cxn>
                <a:cxn ang="0">
                  <a:pos x="28" y="48"/>
                </a:cxn>
                <a:cxn ang="0">
                  <a:pos x="28" y="48"/>
                </a:cxn>
                <a:cxn ang="0">
                  <a:pos x="28" y="48"/>
                </a:cxn>
                <a:cxn ang="0">
                  <a:pos x="28" y="48"/>
                </a:cxn>
                <a:cxn ang="0">
                  <a:pos x="30" y="46"/>
                </a:cxn>
                <a:cxn ang="0">
                  <a:pos x="30" y="44"/>
                </a:cxn>
                <a:cxn ang="0">
                  <a:pos x="30" y="44"/>
                </a:cxn>
                <a:cxn ang="0">
                  <a:pos x="30" y="36"/>
                </a:cxn>
                <a:cxn ang="0">
                  <a:pos x="54" y="32"/>
                </a:cxn>
                <a:cxn ang="0">
                  <a:pos x="22" y="0"/>
                </a:cxn>
                <a:cxn ang="0">
                  <a:pos x="0" y="40"/>
                </a:cxn>
              </a:cxnLst>
              <a:rect l="0" t="0" r="r" b="b"/>
              <a:pathLst>
                <a:path w="54" h="48">
                  <a:moveTo>
                    <a:pt x="0" y="40"/>
                  </a:moveTo>
                  <a:lnTo>
                    <a:pt x="24" y="36"/>
                  </a:lnTo>
                  <a:lnTo>
                    <a:pt x="24" y="36"/>
                  </a:lnTo>
                  <a:lnTo>
                    <a:pt x="24" y="44"/>
                  </a:lnTo>
                  <a:lnTo>
                    <a:pt x="24" y="44"/>
                  </a:lnTo>
                  <a:lnTo>
                    <a:pt x="26" y="46"/>
                  </a:lnTo>
                  <a:lnTo>
                    <a:pt x="28" y="48"/>
                  </a:lnTo>
                  <a:lnTo>
                    <a:pt x="28" y="48"/>
                  </a:lnTo>
                  <a:lnTo>
                    <a:pt x="28" y="48"/>
                  </a:lnTo>
                  <a:lnTo>
                    <a:pt x="28" y="48"/>
                  </a:lnTo>
                  <a:lnTo>
                    <a:pt x="30" y="46"/>
                  </a:lnTo>
                  <a:lnTo>
                    <a:pt x="30" y="44"/>
                  </a:lnTo>
                  <a:lnTo>
                    <a:pt x="30" y="44"/>
                  </a:lnTo>
                  <a:lnTo>
                    <a:pt x="30" y="36"/>
                  </a:lnTo>
                  <a:lnTo>
                    <a:pt x="54" y="32"/>
                  </a:lnTo>
                  <a:lnTo>
                    <a:pt x="22" y="0"/>
                  </a:lnTo>
                  <a:lnTo>
                    <a:pt x="0"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6" name="Freeform 347"/>
            <p:cNvSpPr>
              <a:spLocks/>
            </p:cNvSpPr>
            <p:nvPr/>
          </p:nvSpPr>
          <p:spPr bwMode="auto">
            <a:xfrm>
              <a:off x="3016250" y="5684838"/>
              <a:ext cx="82550" cy="69850"/>
            </a:xfrm>
            <a:custGeom>
              <a:avLst/>
              <a:gdLst/>
              <a:ahLst/>
              <a:cxnLst>
                <a:cxn ang="0">
                  <a:pos x="52" y="0"/>
                </a:cxn>
                <a:cxn ang="0">
                  <a:pos x="26" y="8"/>
                </a:cxn>
                <a:cxn ang="0">
                  <a:pos x="26" y="8"/>
                </a:cxn>
                <a:cxn ang="0">
                  <a:pos x="26" y="2"/>
                </a:cxn>
                <a:cxn ang="0">
                  <a:pos x="26" y="2"/>
                </a:cxn>
                <a:cxn ang="0">
                  <a:pos x="24" y="0"/>
                </a:cxn>
                <a:cxn ang="0">
                  <a:pos x="22" y="0"/>
                </a:cxn>
                <a:cxn ang="0">
                  <a:pos x="22" y="0"/>
                </a:cxn>
                <a:cxn ang="0">
                  <a:pos x="20" y="0"/>
                </a:cxn>
                <a:cxn ang="0">
                  <a:pos x="20" y="2"/>
                </a:cxn>
                <a:cxn ang="0">
                  <a:pos x="20" y="2"/>
                </a:cxn>
                <a:cxn ang="0">
                  <a:pos x="22" y="10"/>
                </a:cxn>
                <a:cxn ang="0">
                  <a:pos x="0" y="18"/>
                </a:cxn>
                <a:cxn ang="0">
                  <a:pos x="38" y="44"/>
                </a:cxn>
                <a:cxn ang="0">
                  <a:pos x="52" y="0"/>
                </a:cxn>
              </a:cxnLst>
              <a:rect l="0" t="0" r="r" b="b"/>
              <a:pathLst>
                <a:path w="52" h="44">
                  <a:moveTo>
                    <a:pt x="52" y="0"/>
                  </a:moveTo>
                  <a:lnTo>
                    <a:pt x="26" y="8"/>
                  </a:lnTo>
                  <a:lnTo>
                    <a:pt x="26" y="8"/>
                  </a:lnTo>
                  <a:lnTo>
                    <a:pt x="26" y="2"/>
                  </a:lnTo>
                  <a:lnTo>
                    <a:pt x="26" y="2"/>
                  </a:lnTo>
                  <a:lnTo>
                    <a:pt x="24" y="0"/>
                  </a:lnTo>
                  <a:lnTo>
                    <a:pt x="22" y="0"/>
                  </a:lnTo>
                  <a:lnTo>
                    <a:pt x="22" y="0"/>
                  </a:lnTo>
                  <a:lnTo>
                    <a:pt x="20" y="0"/>
                  </a:lnTo>
                  <a:lnTo>
                    <a:pt x="20" y="2"/>
                  </a:lnTo>
                  <a:lnTo>
                    <a:pt x="20" y="2"/>
                  </a:lnTo>
                  <a:lnTo>
                    <a:pt x="22" y="10"/>
                  </a:lnTo>
                  <a:lnTo>
                    <a:pt x="0" y="18"/>
                  </a:lnTo>
                  <a:lnTo>
                    <a:pt x="38" y="44"/>
                  </a:lnTo>
                  <a:lnTo>
                    <a:pt x="5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7" name="Freeform 348"/>
            <p:cNvSpPr>
              <a:spLocks noEditPoints="1"/>
            </p:cNvSpPr>
            <p:nvPr/>
          </p:nvSpPr>
          <p:spPr bwMode="auto">
            <a:xfrm>
              <a:off x="3108325" y="5815013"/>
              <a:ext cx="111125" cy="92075"/>
            </a:xfrm>
            <a:custGeom>
              <a:avLst/>
              <a:gdLst/>
              <a:ahLst/>
              <a:cxnLst>
                <a:cxn ang="0">
                  <a:pos x="70" y="0"/>
                </a:cxn>
                <a:cxn ang="0">
                  <a:pos x="0" y="0"/>
                </a:cxn>
                <a:cxn ang="0">
                  <a:pos x="0" y="58"/>
                </a:cxn>
                <a:cxn ang="0">
                  <a:pos x="70" y="58"/>
                </a:cxn>
                <a:cxn ang="0">
                  <a:pos x="70" y="0"/>
                </a:cxn>
                <a:cxn ang="0">
                  <a:pos x="64" y="4"/>
                </a:cxn>
                <a:cxn ang="0">
                  <a:pos x="64" y="4"/>
                </a:cxn>
                <a:cxn ang="0">
                  <a:pos x="66" y="6"/>
                </a:cxn>
                <a:cxn ang="0">
                  <a:pos x="66" y="6"/>
                </a:cxn>
                <a:cxn ang="0">
                  <a:pos x="64" y="8"/>
                </a:cxn>
                <a:cxn ang="0">
                  <a:pos x="64" y="8"/>
                </a:cxn>
                <a:cxn ang="0">
                  <a:pos x="62" y="6"/>
                </a:cxn>
                <a:cxn ang="0">
                  <a:pos x="62" y="6"/>
                </a:cxn>
                <a:cxn ang="0">
                  <a:pos x="64" y="4"/>
                </a:cxn>
                <a:cxn ang="0">
                  <a:pos x="64" y="4"/>
                </a:cxn>
                <a:cxn ang="0">
                  <a:pos x="58" y="4"/>
                </a:cxn>
                <a:cxn ang="0">
                  <a:pos x="58" y="4"/>
                </a:cxn>
                <a:cxn ang="0">
                  <a:pos x="60" y="6"/>
                </a:cxn>
                <a:cxn ang="0">
                  <a:pos x="60" y="6"/>
                </a:cxn>
                <a:cxn ang="0">
                  <a:pos x="58" y="8"/>
                </a:cxn>
                <a:cxn ang="0">
                  <a:pos x="58" y="8"/>
                </a:cxn>
                <a:cxn ang="0">
                  <a:pos x="56" y="6"/>
                </a:cxn>
                <a:cxn ang="0">
                  <a:pos x="56" y="6"/>
                </a:cxn>
                <a:cxn ang="0">
                  <a:pos x="58" y="4"/>
                </a:cxn>
                <a:cxn ang="0">
                  <a:pos x="58" y="4"/>
                </a:cxn>
                <a:cxn ang="0">
                  <a:pos x="52" y="4"/>
                </a:cxn>
                <a:cxn ang="0">
                  <a:pos x="52" y="4"/>
                </a:cxn>
                <a:cxn ang="0">
                  <a:pos x="54" y="6"/>
                </a:cxn>
                <a:cxn ang="0">
                  <a:pos x="54" y="6"/>
                </a:cxn>
                <a:cxn ang="0">
                  <a:pos x="52" y="8"/>
                </a:cxn>
                <a:cxn ang="0">
                  <a:pos x="52" y="8"/>
                </a:cxn>
                <a:cxn ang="0">
                  <a:pos x="50" y="6"/>
                </a:cxn>
                <a:cxn ang="0">
                  <a:pos x="50" y="6"/>
                </a:cxn>
                <a:cxn ang="0">
                  <a:pos x="52" y="4"/>
                </a:cxn>
                <a:cxn ang="0">
                  <a:pos x="52" y="4"/>
                </a:cxn>
                <a:cxn ang="0">
                  <a:pos x="70" y="56"/>
                </a:cxn>
                <a:cxn ang="0">
                  <a:pos x="0" y="56"/>
                </a:cxn>
                <a:cxn ang="0">
                  <a:pos x="0" y="10"/>
                </a:cxn>
                <a:cxn ang="0">
                  <a:pos x="70" y="10"/>
                </a:cxn>
                <a:cxn ang="0">
                  <a:pos x="70" y="56"/>
                </a:cxn>
              </a:cxnLst>
              <a:rect l="0" t="0" r="r" b="b"/>
              <a:pathLst>
                <a:path w="70" h="58">
                  <a:moveTo>
                    <a:pt x="70" y="0"/>
                  </a:moveTo>
                  <a:lnTo>
                    <a:pt x="0" y="0"/>
                  </a:lnTo>
                  <a:lnTo>
                    <a:pt x="0" y="58"/>
                  </a:lnTo>
                  <a:lnTo>
                    <a:pt x="70" y="58"/>
                  </a:lnTo>
                  <a:lnTo>
                    <a:pt x="70" y="0"/>
                  </a:lnTo>
                  <a:close/>
                  <a:moveTo>
                    <a:pt x="64" y="4"/>
                  </a:moveTo>
                  <a:lnTo>
                    <a:pt x="64" y="4"/>
                  </a:lnTo>
                  <a:lnTo>
                    <a:pt x="66" y="6"/>
                  </a:lnTo>
                  <a:lnTo>
                    <a:pt x="66" y="6"/>
                  </a:lnTo>
                  <a:lnTo>
                    <a:pt x="64" y="8"/>
                  </a:lnTo>
                  <a:lnTo>
                    <a:pt x="64" y="8"/>
                  </a:lnTo>
                  <a:lnTo>
                    <a:pt x="62" y="6"/>
                  </a:lnTo>
                  <a:lnTo>
                    <a:pt x="62" y="6"/>
                  </a:lnTo>
                  <a:lnTo>
                    <a:pt x="64" y="4"/>
                  </a:lnTo>
                  <a:lnTo>
                    <a:pt x="64" y="4"/>
                  </a:lnTo>
                  <a:close/>
                  <a:moveTo>
                    <a:pt x="58" y="4"/>
                  </a:moveTo>
                  <a:lnTo>
                    <a:pt x="58" y="4"/>
                  </a:lnTo>
                  <a:lnTo>
                    <a:pt x="60" y="6"/>
                  </a:lnTo>
                  <a:lnTo>
                    <a:pt x="60" y="6"/>
                  </a:lnTo>
                  <a:lnTo>
                    <a:pt x="58" y="8"/>
                  </a:lnTo>
                  <a:lnTo>
                    <a:pt x="58" y="8"/>
                  </a:lnTo>
                  <a:lnTo>
                    <a:pt x="56" y="6"/>
                  </a:lnTo>
                  <a:lnTo>
                    <a:pt x="56" y="6"/>
                  </a:lnTo>
                  <a:lnTo>
                    <a:pt x="58" y="4"/>
                  </a:lnTo>
                  <a:lnTo>
                    <a:pt x="58" y="4"/>
                  </a:lnTo>
                  <a:close/>
                  <a:moveTo>
                    <a:pt x="52" y="4"/>
                  </a:moveTo>
                  <a:lnTo>
                    <a:pt x="52" y="4"/>
                  </a:lnTo>
                  <a:lnTo>
                    <a:pt x="54" y="6"/>
                  </a:lnTo>
                  <a:lnTo>
                    <a:pt x="54" y="6"/>
                  </a:lnTo>
                  <a:lnTo>
                    <a:pt x="52" y="8"/>
                  </a:lnTo>
                  <a:lnTo>
                    <a:pt x="52" y="8"/>
                  </a:lnTo>
                  <a:lnTo>
                    <a:pt x="50" y="6"/>
                  </a:lnTo>
                  <a:lnTo>
                    <a:pt x="50" y="6"/>
                  </a:lnTo>
                  <a:lnTo>
                    <a:pt x="52" y="4"/>
                  </a:lnTo>
                  <a:lnTo>
                    <a:pt x="52" y="4"/>
                  </a:lnTo>
                  <a:close/>
                  <a:moveTo>
                    <a:pt x="70" y="56"/>
                  </a:moveTo>
                  <a:lnTo>
                    <a:pt x="0" y="56"/>
                  </a:lnTo>
                  <a:lnTo>
                    <a:pt x="0" y="10"/>
                  </a:lnTo>
                  <a:lnTo>
                    <a:pt x="70" y="10"/>
                  </a:lnTo>
                  <a:lnTo>
                    <a:pt x="70" y="5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8" name="Freeform 349"/>
            <p:cNvSpPr>
              <a:spLocks/>
            </p:cNvSpPr>
            <p:nvPr/>
          </p:nvSpPr>
          <p:spPr bwMode="auto">
            <a:xfrm>
              <a:off x="3111500" y="58340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89" name="Freeform 350"/>
            <p:cNvSpPr>
              <a:spLocks/>
            </p:cNvSpPr>
            <p:nvPr/>
          </p:nvSpPr>
          <p:spPr bwMode="auto">
            <a:xfrm>
              <a:off x="3121025" y="5846763"/>
              <a:ext cx="6350" cy="12700"/>
            </a:xfrm>
            <a:custGeom>
              <a:avLst/>
              <a:gdLst/>
              <a:ahLst/>
              <a:cxnLst>
                <a:cxn ang="0">
                  <a:pos x="0" y="8"/>
                </a:cxn>
                <a:cxn ang="0">
                  <a:pos x="4" y="4"/>
                </a:cxn>
                <a:cxn ang="0">
                  <a:pos x="0" y="0"/>
                </a:cxn>
                <a:cxn ang="0">
                  <a:pos x="0" y="2"/>
                </a:cxn>
                <a:cxn ang="0">
                  <a:pos x="2" y="4"/>
                </a:cxn>
                <a:cxn ang="0">
                  <a:pos x="0" y="6"/>
                </a:cxn>
                <a:cxn ang="0">
                  <a:pos x="0" y="8"/>
                </a:cxn>
              </a:cxnLst>
              <a:rect l="0" t="0" r="r" b="b"/>
              <a:pathLst>
                <a:path w="4" h="8">
                  <a:moveTo>
                    <a:pt x="0" y="8"/>
                  </a:moveTo>
                  <a:lnTo>
                    <a:pt x="4" y="4"/>
                  </a:lnTo>
                  <a:lnTo>
                    <a:pt x="0" y="0"/>
                  </a:lnTo>
                  <a:lnTo>
                    <a:pt x="0" y="2"/>
                  </a:lnTo>
                  <a:lnTo>
                    <a:pt x="2" y="4"/>
                  </a:lnTo>
                  <a:lnTo>
                    <a:pt x="0" y="6"/>
                  </a:lnTo>
                  <a:lnTo>
                    <a:pt x="0"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0" name="Freeform 351"/>
            <p:cNvSpPr>
              <a:spLocks/>
            </p:cNvSpPr>
            <p:nvPr/>
          </p:nvSpPr>
          <p:spPr bwMode="auto">
            <a:xfrm>
              <a:off x="3111500" y="5872163"/>
              <a:ext cx="9525" cy="12700"/>
            </a:xfrm>
            <a:custGeom>
              <a:avLst/>
              <a:gdLst/>
              <a:ahLst/>
              <a:cxnLst>
                <a:cxn ang="0">
                  <a:pos x="2" y="8"/>
                </a:cxn>
                <a:cxn ang="0">
                  <a:pos x="6" y="4"/>
                </a:cxn>
                <a:cxn ang="0">
                  <a:pos x="2" y="0"/>
                </a:cxn>
                <a:cxn ang="0">
                  <a:pos x="0" y="2"/>
                </a:cxn>
                <a:cxn ang="0">
                  <a:pos x="4" y="4"/>
                </a:cxn>
                <a:cxn ang="0">
                  <a:pos x="0" y="6"/>
                </a:cxn>
                <a:cxn ang="0">
                  <a:pos x="2" y="8"/>
                </a:cxn>
              </a:cxnLst>
              <a:rect l="0" t="0" r="r" b="b"/>
              <a:pathLst>
                <a:path w="6" h="8">
                  <a:moveTo>
                    <a:pt x="2" y="8"/>
                  </a:moveTo>
                  <a:lnTo>
                    <a:pt x="6" y="4"/>
                  </a:lnTo>
                  <a:lnTo>
                    <a:pt x="2" y="0"/>
                  </a:lnTo>
                  <a:lnTo>
                    <a:pt x="0" y="2"/>
                  </a:lnTo>
                  <a:lnTo>
                    <a:pt x="4"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1" name="Freeform 352"/>
            <p:cNvSpPr>
              <a:spLocks/>
            </p:cNvSpPr>
            <p:nvPr/>
          </p:nvSpPr>
          <p:spPr bwMode="auto">
            <a:xfrm>
              <a:off x="3124200" y="5859463"/>
              <a:ext cx="6350" cy="12700"/>
            </a:xfrm>
            <a:custGeom>
              <a:avLst/>
              <a:gdLst/>
              <a:ahLst/>
              <a:cxnLst>
                <a:cxn ang="0">
                  <a:pos x="2" y="8"/>
                </a:cxn>
                <a:cxn ang="0">
                  <a:pos x="4" y="4"/>
                </a:cxn>
                <a:cxn ang="0">
                  <a:pos x="2" y="0"/>
                </a:cxn>
                <a:cxn ang="0">
                  <a:pos x="0" y="2"/>
                </a:cxn>
                <a:cxn ang="0">
                  <a:pos x="2" y="4"/>
                </a:cxn>
                <a:cxn ang="0">
                  <a:pos x="0" y="6"/>
                </a:cxn>
                <a:cxn ang="0">
                  <a:pos x="2" y="8"/>
                </a:cxn>
              </a:cxnLst>
              <a:rect l="0" t="0" r="r" b="b"/>
              <a:pathLst>
                <a:path w="4" h="8">
                  <a:moveTo>
                    <a:pt x="2" y="8"/>
                  </a:moveTo>
                  <a:lnTo>
                    <a:pt x="4" y="4"/>
                  </a:lnTo>
                  <a:lnTo>
                    <a:pt x="2" y="0"/>
                  </a:lnTo>
                  <a:lnTo>
                    <a:pt x="0" y="2"/>
                  </a:lnTo>
                  <a:lnTo>
                    <a:pt x="2" y="4"/>
                  </a:lnTo>
                  <a:lnTo>
                    <a:pt x="0" y="6"/>
                  </a:lnTo>
                  <a:lnTo>
                    <a:pt x="2" y="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2" name="Freeform 353"/>
            <p:cNvSpPr>
              <a:spLocks/>
            </p:cNvSpPr>
            <p:nvPr/>
          </p:nvSpPr>
          <p:spPr bwMode="auto">
            <a:xfrm>
              <a:off x="3124200" y="5884863"/>
              <a:ext cx="6350" cy="12700"/>
            </a:xfrm>
            <a:custGeom>
              <a:avLst/>
              <a:gdLst/>
              <a:ahLst/>
              <a:cxnLst>
                <a:cxn ang="0">
                  <a:pos x="0" y="2"/>
                </a:cxn>
                <a:cxn ang="0">
                  <a:pos x="2" y="4"/>
                </a:cxn>
                <a:cxn ang="0">
                  <a:pos x="0" y="6"/>
                </a:cxn>
                <a:cxn ang="0">
                  <a:pos x="2" y="8"/>
                </a:cxn>
                <a:cxn ang="0">
                  <a:pos x="4" y="4"/>
                </a:cxn>
                <a:cxn ang="0">
                  <a:pos x="2" y="0"/>
                </a:cxn>
                <a:cxn ang="0">
                  <a:pos x="0" y="2"/>
                </a:cxn>
              </a:cxnLst>
              <a:rect l="0" t="0" r="r" b="b"/>
              <a:pathLst>
                <a:path w="4" h="8">
                  <a:moveTo>
                    <a:pt x="0" y="2"/>
                  </a:moveTo>
                  <a:lnTo>
                    <a:pt x="2" y="4"/>
                  </a:lnTo>
                  <a:lnTo>
                    <a:pt x="0" y="6"/>
                  </a:lnTo>
                  <a:lnTo>
                    <a:pt x="2" y="8"/>
                  </a:lnTo>
                  <a:lnTo>
                    <a:pt x="4" y="4"/>
                  </a:lnTo>
                  <a:lnTo>
                    <a:pt x="2" y="0"/>
                  </a:lnTo>
                  <a:lnTo>
                    <a:pt x="0" y="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93" name="Rectangle 354"/>
            <p:cNvSpPr>
              <a:spLocks noChangeArrowheads="1"/>
            </p:cNvSpPr>
            <p:nvPr/>
          </p:nvSpPr>
          <p:spPr bwMode="auto">
            <a:xfrm>
              <a:off x="3130550" y="5837238"/>
              <a:ext cx="444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4" name="Rectangle 355"/>
            <p:cNvSpPr>
              <a:spLocks noChangeArrowheads="1"/>
            </p:cNvSpPr>
            <p:nvPr/>
          </p:nvSpPr>
          <p:spPr bwMode="auto">
            <a:xfrm>
              <a:off x="3133725" y="58499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5" name="Rectangle 356"/>
            <p:cNvSpPr>
              <a:spLocks noChangeArrowheads="1"/>
            </p:cNvSpPr>
            <p:nvPr/>
          </p:nvSpPr>
          <p:spPr bwMode="auto">
            <a:xfrm>
              <a:off x="3124200" y="58753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6" name="Rectangle 357"/>
            <p:cNvSpPr>
              <a:spLocks noChangeArrowheads="1"/>
            </p:cNvSpPr>
            <p:nvPr/>
          </p:nvSpPr>
          <p:spPr bwMode="auto">
            <a:xfrm>
              <a:off x="3136900" y="5862638"/>
              <a:ext cx="7620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7" name="Rectangle 358"/>
            <p:cNvSpPr>
              <a:spLocks noChangeArrowheads="1"/>
            </p:cNvSpPr>
            <p:nvPr/>
          </p:nvSpPr>
          <p:spPr bwMode="auto">
            <a:xfrm>
              <a:off x="3133725" y="5888038"/>
              <a:ext cx="793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8" name="Rectangle 359"/>
            <p:cNvSpPr>
              <a:spLocks noChangeArrowheads="1"/>
            </p:cNvSpPr>
            <p:nvPr/>
          </p:nvSpPr>
          <p:spPr bwMode="auto">
            <a:xfrm>
              <a:off x="3178175" y="5837238"/>
              <a:ext cx="19050"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99" name="Rectangle 360"/>
            <p:cNvSpPr>
              <a:spLocks noChangeArrowheads="1"/>
            </p:cNvSpPr>
            <p:nvPr/>
          </p:nvSpPr>
          <p:spPr bwMode="auto">
            <a:xfrm>
              <a:off x="3140075" y="5938838"/>
              <a:ext cx="47625" cy="2857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0" name="Rectangle 361"/>
            <p:cNvSpPr>
              <a:spLocks noChangeArrowheads="1"/>
            </p:cNvSpPr>
            <p:nvPr/>
          </p:nvSpPr>
          <p:spPr bwMode="auto">
            <a:xfrm>
              <a:off x="3105150" y="5973763"/>
              <a:ext cx="117475" cy="63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GB" dirty="0"/>
            </a:p>
          </p:txBody>
        </p:sp>
        <p:sp>
          <p:nvSpPr>
            <p:cNvPr id="101" name="Freeform 362"/>
            <p:cNvSpPr>
              <a:spLocks noEditPoints="1"/>
            </p:cNvSpPr>
            <p:nvPr/>
          </p:nvSpPr>
          <p:spPr bwMode="auto">
            <a:xfrm>
              <a:off x="2936875" y="5764213"/>
              <a:ext cx="95250" cy="215900"/>
            </a:xfrm>
            <a:custGeom>
              <a:avLst/>
              <a:gdLst/>
              <a:ahLst/>
              <a:cxnLst>
                <a:cxn ang="0">
                  <a:pos x="0" y="136"/>
                </a:cxn>
                <a:cxn ang="0">
                  <a:pos x="60" y="136"/>
                </a:cxn>
                <a:cxn ang="0">
                  <a:pos x="60" y="0"/>
                </a:cxn>
                <a:cxn ang="0">
                  <a:pos x="0" y="0"/>
                </a:cxn>
                <a:cxn ang="0">
                  <a:pos x="0" y="136"/>
                </a:cxn>
                <a:cxn ang="0">
                  <a:pos x="4" y="8"/>
                </a:cxn>
                <a:cxn ang="0">
                  <a:pos x="56" y="8"/>
                </a:cxn>
                <a:cxn ang="0">
                  <a:pos x="56" y="18"/>
                </a:cxn>
                <a:cxn ang="0">
                  <a:pos x="4" y="18"/>
                </a:cxn>
                <a:cxn ang="0">
                  <a:pos x="4" y="8"/>
                </a:cxn>
                <a:cxn ang="0">
                  <a:pos x="4" y="20"/>
                </a:cxn>
                <a:cxn ang="0">
                  <a:pos x="56" y="20"/>
                </a:cxn>
                <a:cxn ang="0">
                  <a:pos x="56" y="30"/>
                </a:cxn>
                <a:cxn ang="0">
                  <a:pos x="4" y="30"/>
                </a:cxn>
                <a:cxn ang="0">
                  <a:pos x="4" y="20"/>
                </a:cxn>
                <a:cxn ang="0">
                  <a:pos x="4" y="32"/>
                </a:cxn>
                <a:cxn ang="0">
                  <a:pos x="56" y="32"/>
                </a:cxn>
                <a:cxn ang="0">
                  <a:pos x="56" y="44"/>
                </a:cxn>
                <a:cxn ang="0">
                  <a:pos x="4" y="44"/>
                </a:cxn>
                <a:cxn ang="0">
                  <a:pos x="4" y="32"/>
                </a:cxn>
                <a:cxn ang="0">
                  <a:pos x="52" y="50"/>
                </a:cxn>
                <a:cxn ang="0">
                  <a:pos x="52" y="50"/>
                </a:cxn>
                <a:cxn ang="0">
                  <a:pos x="52" y="52"/>
                </a:cxn>
                <a:cxn ang="0">
                  <a:pos x="50" y="54"/>
                </a:cxn>
                <a:cxn ang="0">
                  <a:pos x="50" y="54"/>
                </a:cxn>
                <a:cxn ang="0">
                  <a:pos x="48" y="52"/>
                </a:cxn>
                <a:cxn ang="0">
                  <a:pos x="48" y="50"/>
                </a:cxn>
                <a:cxn ang="0">
                  <a:pos x="48" y="50"/>
                </a:cxn>
                <a:cxn ang="0">
                  <a:pos x="48" y="50"/>
                </a:cxn>
                <a:cxn ang="0">
                  <a:pos x="50" y="48"/>
                </a:cxn>
                <a:cxn ang="0">
                  <a:pos x="50" y="48"/>
                </a:cxn>
                <a:cxn ang="0">
                  <a:pos x="52" y="50"/>
                </a:cxn>
                <a:cxn ang="0">
                  <a:pos x="52" y="50"/>
                </a:cxn>
                <a:cxn ang="0">
                  <a:pos x="52" y="50"/>
                </a:cxn>
                <a:cxn ang="0">
                  <a:pos x="4" y="46"/>
                </a:cxn>
                <a:cxn ang="0">
                  <a:pos x="42" y="46"/>
                </a:cxn>
                <a:cxn ang="0">
                  <a:pos x="42" y="56"/>
                </a:cxn>
                <a:cxn ang="0">
                  <a:pos x="4" y="56"/>
                </a:cxn>
                <a:cxn ang="0">
                  <a:pos x="4" y="46"/>
                </a:cxn>
                <a:cxn ang="0">
                  <a:pos x="4" y="58"/>
                </a:cxn>
                <a:cxn ang="0">
                  <a:pos x="56" y="58"/>
                </a:cxn>
                <a:cxn ang="0">
                  <a:pos x="56" y="64"/>
                </a:cxn>
                <a:cxn ang="0">
                  <a:pos x="4" y="64"/>
                </a:cxn>
                <a:cxn ang="0">
                  <a:pos x="4" y="58"/>
                </a:cxn>
                <a:cxn ang="0">
                  <a:pos x="4" y="68"/>
                </a:cxn>
                <a:cxn ang="0">
                  <a:pos x="56" y="68"/>
                </a:cxn>
                <a:cxn ang="0">
                  <a:pos x="56" y="124"/>
                </a:cxn>
                <a:cxn ang="0">
                  <a:pos x="4" y="124"/>
                </a:cxn>
                <a:cxn ang="0">
                  <a:pos x="4" y="68"/>
                </a:cxn>
              </a:cxnLst>
              <a:rect l="0" t="0" r="r" b="b"/>
              <a:pathLst>
                <a:path w="60" h="136">
                  <a:moveTo>
                    <a:pt x="0" y="136"/>
                  </a:moveTo>
                  <a:lnTo>
                    <a:pt x="60" y="136"/>
                  </a:lnTo>
                  <a:lnTo>
                    <a:pt x="60" y="0"/>
                  </a:lnTo>
                  <a:lnTo>
                    <a:pt x="0" y="0"/>
                  </a:lnTo>
                  <a:lnTo>
                    <a:pt x="0" y="136"/>
                  </a:lnTo>
                  <a:close/>
                  <a:moveTo>
                    <a:pt x="4" y="8"/>
                  </a:moveTo>
                  <a:lnTo>
                    <a:pt x="56" y="8"/>
                  </a:lnTo>
                  <a:lnTo>
                    <a:pt x="56" y="18"/>
                  </a:lnTo>
                  <a:lnTo>
                    <a:pt x="4" y="18"/>
                  </a:lnTo>
                  <a:lnTo>
                    <a:pt x="4" y="8"/>
                  </a:lnTo>
                  <a:close/>
                  <a:moveTo>
                    <a:pt x="4" y="20"/>
                  </a:moveTo>
                  <a:lnTo>
                    <a:pt x="56" y="20"/>
                  </a:lnTo>
                  <a:lnTo>
                    <a:pt x="56" y="30"/>
                  </a:lnTo>
                  <a:lnTo>
                    <a:pt x="4" y="30"/>
                  </a:lnTo>
                  <a:lnTo>
                    <a:pt x="4" y="20"/>
                  </a:lnTo>
                  <a:close/>
                  <a:moveTo>
                    <a:pt x="4" y="32"/>
                  </a:moveTo>
                  <a:lnTo>
                    <a:pt x="56" y="32"/>
                  </a:lnTo>
                  <a:lnTo>
                    <a:pt x="56" y="44"/>
                  </a:lnTo>
                  <a:lnTo>
                    <a:pt x="4" y="44"/>
                  </a:lnTo>
                  <a:lnTo>
                    <a:pt x="4" y="32"/>
                  </a:lnTo>
                  <a:close/>
                  <a:moveTo>
                    <a:pt x="52" y="50"/>
                  </a:moveTo>
                  <a:lnTo>
                    <a:pt x="52" y="50"/>
                  </a:lnTo>
                  <a:lnTo>
                    <a:pt x="52" y="52"/>
                  </a:lnTo>
                  <a:lnTo>
                    <a:pt x="50" y="54"/>
                  </a:lnTo>
                  <a:lnTo>
                    <a:pt x="50" y="54"/>
                  </a:lnTo>
                  <a:lnTo>
                    <a:pt x="48" y="52"/>
                  </a:lnTo>
                  <a:lnTo>
                    <a:pt x="48" y="50"/>
                  </a:lnTo>
                  <a:lnTo>
                    <a:pt x="48" y="50"/>
                  </a:lnTo>
                  <a:lnTo>
                    <a:pt x="48" y="50"/>
                  </a:lnTo>
                  <a:lnTo>
                    <a:pt x="50" y="48"/>
                  </a:lnTo>
                  <a:lnTo>
                    <a:pt x="50" y="48"/>
                  </a:lnTo>
                  <a:lnTo>
                    <a:pt x="52" y="50"/>
                  </a:lnTo>
                  <a:lnTo>
                    <a:pt x="52" y="50"/>
                  </a:lnTo>
                  <a:lnTo>
                    <a:pt x="52" y="50"/>
                  </a:lnTo>
                  <a:close/>
                  <a:moveTo>
                    <a:pt x="4" y="46"/>
                  </a:moveTo>
                  <a:lnTo>
                    <a:pt x="42" y="46"/>
                  </a:lnTo>
                  <a:lnTo>
                    <a:pt x="42" y="56"/>
                  </a:lnTo>
                  <a:lnTo>
                    <a:pt x="4" y="56"/>
                  </a:lnTo>
                  <a:lnTo>
                    <a:pt x="4" y="46"/>
                  </a:lnTo>
                  <a:close/>
                  <a:moveTo>
                    <a:pt x="4" y="58"/>
                  </a:moveTo>
                  <a:lnTo>
                    <a:pt x="56" y="58"/>
                  </a:lnTo>
                  <a:lnTo>
                    <a:pt x="56" y="64"/>
                  </a:lnTo>
                  <a:lnTo>
                    <a:pt x="4" y="64"/>
                  </a:lnTo>
                  <a:lnTo>
                    <a:pt x="4" y="58"/>
                  </a:lnTo>
                  <a:close/>
                  <a:moveTo>
                    <a:pt x="4" y="68"/>
                  </a:moveTo>
                  <a:lnTo>
                    <a:pt x="56" y="68"/>
                  </a:lnTo>
                  <a:lnTo>
                    <a:pt x="56" y="124"/>
                  </a:lnTo>
                  <a:lnTo>
                    <a:pt x="4" y="124"/>
                  </a:lnTo>
                  <a:lnTo>
                    <a:pt x="4" y="6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2" name="Freeform 363"/>
            <p:cNvSpPr>
              <a:spLocks noEditPoints="1"/>
            </p:cNvSpPr>
            <p:nvPr/>
          </p:nvSpPr>
          <p:spPr bwMode="auto">
            <a:xfrm>
              <a:off x="3057525" y="5786438"/>
              <a:ext cx="212725" cy="146050"/>
            </a:xfrm>
            <a:custGeom>
              <a:avLst/>
              <a:gdLst/>
              <a:ahLst/>
              <a:cxnLst>
                <a:cxn ang="0">
                  <a:pos x="134" y="0"/>
                </a:cxn>
                <a:cxn ang="0">
                  <a:pos x="0" y="0"/>
                </a:cxn>
                <a:cxn ang="0">
                  <a:pos x="0" y="92"/>
                </a:cxn>
                <a:cxn ang="0">
                  <a:pos x="134" y="92"/>
                </a:cxn>
                <a:cxn ang="0">
                  <a:pos x="134" y="0"/>
                </a:cxn>
                <a:cxn ang="0">
                  <a:pos x="128" y="86"/>
                </a:cxn>
                <a:cxn ang="0">
                  <a:pos x="4" y="86"/>
                </a:cxn>
                <a:cxn ang="0">
                  <a:pos x="4" y="6"/>
                </a:cxn>
                <a:cxn ang="0">
                  <a:pos x="128" y="6"/>
                </a:cxn>
                <a:cxn ang="0">
                  <a:pos x="128" y="86"/>
                </a:cxn>
              </a:cxnLst>
              <a:rect l="0" t="0" r="r" b="b"/>
              <a:pathLst>
                <a:path w="134" h="92">
                  <a:moveTo>
                    <a:pt x="134" y="0"/>
                  </a:moveTo>
                  <a:lnTo>
                    <a:pt x="0" y="0"/>
                  </a:lnTo>
                  <a:lnTo>
                    <a:pt x="0" y="92"/>
                  </a:lnTo>
                  <a:lnTo>
                    <a:pt x="134" y="92"/>
                  </a:lnTo>
                  <a:lnTo>
                    <a:pt x="134" y="0"/>
                  </a:lnTo>
                  <a:close/>
                  <a:moveTo>
                    <a:pt x="128" y="86"/>
                  </a:moveTo>
                  <a:lnTo>
                    <a:pt x="4" y="86"/>
                  </a:lnTo>
                  <a:lnTo>
                    <a:pt x="4" y="6"/>
                  </a:lnTo>
                  <a:lnTo>
                    <a:pt x="128" y="6"/>
                  </a:lnTo>
                  <a:lnTo>
                    <a:pt x="12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3" name="Freeform 364"/>
            <p:cNvSpPr>
              <a:spLocks/>
            </p:cNvSpPr>
            <p:nvPr/>
          </p:nvSpPr>
          <p:spPr bwMode="auto">
            <a:xfrm>
              <a:off x="3486150" y="5360988"/>
              <a:ext cx="63500" cy="47625"/>
            </a:xfrm>
            <a:custGeom>
              <a:avLst/>
              <a:gdLst/>
              <a:ahLst/>
              <a:cxnLst>
                <a:cxn ang="0">
                  <a:pos x="40" y="14"/>
                </a:cxn>
                <a:cxn ang="0">
                  <a:pos x="40" y="14"/>
                </a:cxn>
                <a:cxn ang="0">
                  <a:pos x="20" y="6"/>
                </a:cxn>
                <a:cxn ang="0">
                  <a:pos x="0" y="0"/>
                </a:cxn>
                <a:cxn ang="0">
                  <a:pos x="0" y="0"/>
                </a:cxn>
                <a:cxn ang="0">
                  <a:pos x="14" y="14"/>
                </a:cxn>
                <a:cxn ang="0">
                  <a:pos x="26" y="30"/>
                </a:cxn>
                <a:cxn ang="0">
                  <a:pos x="26" y="30"/>
                </a:cxn>
                <a:cxn ang="0">
                  <a:pos x="32" y="22"/>
                </a:cxn>
                <a:cxn ang="0">
                  <a:pos x="40" y="14"/>
                </a:cxn>
                <a:cxn ang="0">
                  <a:pos x="40" y="14"/>
                </a:cxn>
              </a:cxnLst>
              <a:rect l="0" t="0" r="r" b="b"/>
              <a:pathLst>
                <a:path w="40" h="30">
                  <a:moveTo>
                    <a:pt x="40" y="14"/>
                  </a:moveTo>
                  <a:lnTo>
                    <a:pt x="40" y="14"/>
                  </a:lnTo>
                  <a:lnTo>
                    <a:pt x="20" y="6"/>
                  </a:lnTo>
                  <a:lnTo>
                    <a:pt x="0" y="0"/>
                  </a:lnTo>
                  <a:lnTo>
                    <a:pt x="0" y="0"/>
                  </a:lnTo>
                  <a:lnTo>
                    <a:pt x="14" y="14"/>
                  </a:lnTo>
                  <a:lnTo>
                    <a:pt x="26" y="30"/>
                  </a:lnTo>
                  <a:lnTo>
                    <a:pt x="26" y="30"/>
                  </a:lnTo>
                  <a:lnTo>
                    <a:pt x="32" y="22"/>
                  </a:lnTo>
                  <a:lnTo>
                    <a:pt x="40" y="14"/>
                  </a:lnTo>
                  <a:lnTo>
                    <a:pt x="40" y="1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4" name="Freeform 365"/>
            <p:cNvSpPr>
              <a:spLocks/>
            </p:cNvSpPr>
            <p:nvPr/>
          </p:nvSpPr>
          <p:spPr bwMode="auto">
            <a:xfrm>
              <a:off x="3575050" y="5522913"/>
              <a:ext cx="133350" cy="104775"/>
            </a:xfrm>
            <a:custGeom>
              <a:avLst/>
              <a:gdLst/>
              <a:ahLst/>
              <a:cxnLst>
                <a:cxn ang="0">
                  <a:pos x="12" y="0"/>
                </a:cxn>
                <a:cxn ang="0">
                  <a:pos x="12" y="0"/>
                </a:cxn>
                <a:cxn ang="0">
                  <a:pos x="0" y="0"/>
                </a:cxn>
                <a:cxn ang="0">
                  <a:pos x="0" y="0"/>
                </a:cxn>
                <a:cxn ang="0">
                  <a:pos x="6" y="32"/>
                </a:cxn>
                <a:cxn ang="0">
                  <a:pos x="8" y="66"/>
                </a:cxn>
                <a:cxn ang="0">
                  <a:pos x="84" y="66"/>
                </a:cxn>
                <a:cxn ang="0">
                  <a:pos x="84" y="66"/>
                </a:cxn>
                <a:cxn ang="0">
                  <a:pos x="82" y="50"/>
                </a:cxn>
                <a:cxn ang="0">
                  <a:pos x="80" y="32"/>
                </a:cxn>
                <a:cxn ang="0">
                  <a:pos x="76" y="16"/>
                </a:cxn>
                <a:cxn ang="0">
                  <a:pos x="70" y="0"/>
                </a:cxn>
                <a:cxn ang="0">
                  <a:pos x="12" y="0"/>
                </a:cxn>
              </a:cxnLst>
              <a:rect l="0" t="0" r="r" b="b"/>
              <a:pathLst>
                <a:path w="84" h="66">
                  <a:moveTo>
                    <a:pt x="12" y="0"/>
                  </a:moveTo>
                  <a:lnTo>
                    <a:pt x="12" y="0"/>
                  </a:lnTo>
                  <a:lnTo>
                    <a:pt x="0" y="0"/>
                  </a:lnTo>
                  <a:lnTo>
                    <a:pt x="0" y="0"/>
                  </a:lnTo>
                  <a:lnTo>
                    <a:pt x="6" y="32"/>
                  </a:lnTo>
                  <a:lnTo>
                    <a:pt x="8" y="66"/>
                  </a:lnTo>
                  <a:lnTo>
                    <a:pt x="84" y="66"/>
                  </a:lnTo>
                  <a:lnTo>
                    <a:pt x="84" y="66"/>
                  </a:lnTo>
                  <a:lnTo>
                    <a:pt x="82" y="50"/>
                  </a:lnTo>
                  <a:lnTo>
                    <a:pt x="80" y="32"/>
                  </a:lnTo>
                  <a:lnTo>
                    <a:pt x="76" y="16"/>
                  </a:lnTo>
                  <a:lnTo>
                    <a:pt x="70"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5" name="Freeform 366"/>
            <p:cNvSpPr>
              <a:spLocks/>
            </p:cNvSpPr>
            <p:nvPr/>
          </p:nvSpPr>
          <p:spPr bwMode="auto">
            <a:xfrm>
              <a:off x="3438525" y="5491163"/>
              <a:ext cx="136525" cy="136525"/>
            </a:xfrm>
            <a:custGeom>
              <a:avLst/>
              <a:gdLst/>
              <a:ahLst/>
              <a:cxnLst>
                <a:cxn ang="0">
                  <a:pos x="58" y="0"/>
                </a:cxn>
                <a:cxn ang="0">
                  <a:pos x="58" y="0"/>
                </a:cxn>
                <a:cxn ang="0">
                  <a:pos x="28" y="2"/>
                </a:cxn>
                <a:cxn ang="0">
                  <a:pos x="0" y="4"/>
                </a:cxn>
                <a:cxn ang="0">
                  <a:pos x="0" y="86"/>
                </a:cxn>
                <a:cxn ang="0">
                  <a:pos x="86" y="86"/>
                </a:cxn>
                <a:cxn ang="0">
                  <a:pos x="86" y="86"/>
                </a:cxn>
                <a:cxn ang="0">
                  <a:pos x="84" y="50"/>
                </a:cxn>
                <a:cxn ang="0">
                  <a:pos x="78" y="16"/>
                </a:cxn>
                <a:cxn ang="0">
                  <a:pos x="78" y="16"/>
                </a:cxn>
                <a:cxn ang="0">
                  <a:pos x="68" y="10"/>
                </a:cxn>
                <a:cxn ang="0">
                  <a:pos x="58" y="0"/>
                </a:cxn>
                <a:cxn ang="0">
                  <a:pos x="58" y="0"/>
                </a:cxn>
              </a:cxnLst>
              <a:rect l="0" t="0" r="r" b="b"/>
              <a:pathLst>
                <a:path w="86" h="86">
                  <a:moveTo>
                    <a:pt x="58" y="0"/>
                  </a:moveTo>
                  <a:lnTo>
                    <a:pt x="58" y="0"/>
                  </a:lnTo>
                  <a:lnTo>
                    <a:pt x="28" y="2"/>
                  </a:lnTo>
                  <a:lnTo>
                    <a:pt x="0" y="4"/>
                  </a:lnTo>
                  <a:lnTo>
                    <a:pt x="0" y="86"/>
                  </a:lnTo>
                  <a:lnTo>
                    <a:pt x="86" y="86"/>
                  </a:lnTo>
                  <a:lnTo>
                    <a:pt x="86" y="86"/>
                  </a:lnTo>
                  <a:lnTo>
                    <a:pt x="84" y="50"/>
                  </a:lnTo>
                  <a:lnTo>
                    <a:pt x="78" y="16"/>
                  </a:lnTo>
                  <a:lnTo>
                    <a:pt x="78" y="16"/>
                  </a:lnTo>
                  <a:lnTo>
                    <a:pt x="68" y="10"/>
                  </a:lnTo>
                  <a:lnTo>
                    <a:pt x="58" y="0"/>
                  </a:lnTo>
                  <a:lnTo>
                    <a:pt x="58"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6" name="Freeform 367"/>
            <p:cNvSpPr>
              <a:spLocks/>
            </p:cNvSpPr>
            <p:nvPr/>
          </p:nvSpPr>
          <p:spPr bwMode="auto">
            <a:xfrm>
              <a:off x="3438525" y="5357813"/>
              <a:ext cx="85725" cy="127000"/>
            </a:xfrm>
            <a:custGeom>
              <a:avLst/>
              <a:gdLst/>
              <a:ahLst/>
              <a:cxnLst>
                <a:cxn ang="0">
                  <a:pos x="52" y="38"/>
                </a:cxn>
                <a:cxn ang="0">
                  <a:pos x="52" y="38"/>
                </a:cxn>
                <a:cxn ang="0">
                  <a:pos x="42" y="24"/>
                </a:cxn>
                <a:cxn ang="0">
                  <a:pos x="28" y="12"/>
                </a:cxn>
                <a:cxn ang="0">
                  <a:pos x="14" y="4"/>
                </a:cxn>
                <a:cxn ang="0">
                  <a:pos x="0" y="0"/>
                </a:cxn>
                <a:cxn ang="0">
                  <a:pos x="0" y="80"/>
                </a:cxn>
                <a:cxn ang="0">
                  <a:pos x="0" y="80"/>
                </a:cxn>
                <a:cxn ang="0">
                  <a:pos x="26" y="78"/>
                </a:cxn>
                <a:cxn ang="0">
                  <a:pos x="54" y="76"/>
                </a:cxn>
                <a:cxn ang="0">
                  <a:pos x="54" y="76"/>
                </a:cxn>
                <a:cxn ang="0">
                  <a:pos x="50" y="68"/>
                </a:cxn>
                <a:cxn ang="0">
                  <a:pos x="50" y="56"/>
                </a:cxn>
                <a:cxn ang="0">
                  <a:pos x="50" y="56"/>
                </a:cxn>
                <a:cxn ang="0">
                  <a:pos x="50" y="56"/>
                </a:cxn>
                <a:cxn ang="0">
                  <a:pos x="50" y="48"/>
                </a:cxn>
                <a:cxn ang="0">
                  <a:pos x="52" y="38"/>
                </a:cxn>
                <a:cxn ang="0">
                  <a:pos x="52" y="38"/>
                </a:cxn>
              </a:cxnLst>
              <a:rect l="0" t="0" r="r" b="b"/>
              <a:pathLst>
                <a:path w="54" h="80">
                  <a:moveTo>
                    <a:pt x="52" y="38"/>
                  </a:moveTo>
                  <a:lnTo>
                    <a:pt x="52" y="38"/>
                  </a:lnTo>
                  <a:lnTo>
                    <a:pt x="42" y="24"/>
                  </a:lnTo>
                  <a:lnTo>
                    <a:pt x="28" y="12"/>
                  </a:lnTo>
                  <a:lnTo>
                    <a:pt x="14" y="4"/>
                  </a:lnTo>
                  <a:lnTo>
                    <a:pt x="0" y="0"/>
                  </a:lnTo>
                  <a:lnTo>
                    <a:pt x="0" y="80"/>
                  </a:lnTo>
                  <a:lnTo>
                    <a:pt x="0" y="80"/>
                  </a:lnTo>
                  <a:lnTo>
                    <a:pt x="26" y="78"/>
                  </a:lnTo>
                  <a:lnTo>
                    <a:pt x="54" y="76"/>
                  </a:lnTo>
                  <a:lnTo>
                    <a:pt x="54" y="76"/>
                  </a:lnTo>
                  <a:lnTo>
                    <a:pt x="50" y="68"/>
                  </a:lnTo>
                  <a:lnTo>
                    <a:pt x="50" y="56"/>
                  </a:lnTo>
                  <a:lnTo>
                    <a:pt x="50" y="56"/>
                  </a:lnTo>
                  <a:lnTo>
                    <a:pt x="50" y="56"/>
                  </a:lnTo>
                  <a:lnTo>
                    <a:pt x="50" y="48"/>
                  </a:lnTo>
                  <a:lnTo>
                    <a:pt x="52" y="38"/>
                  </a:lnTo>
                  <a:lnTo>
                    <a:pt x="52" y="38"/>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7" name="Freeform 368"/>
            <p:cNvSpPr>
              <a:spLocks noEditPoints="1"/>
            </p:cNvSpPr>
            <p:nvPr/>
          </p:nvSpPr>
          <p:spPr bwMode="auto">
            <a:xfrm>
              <a:off x="3527425" y="5303838"/>
              <a:ext cx="352425" cy="209550"/>
            </a:xfrm>
            <a:custGeom>
              <a:avLst/>
              <a:gdLst/>
              <a:ahLst/>
              <a:cxnLst>
                <a:cxn ang="0">
                  <a:pos x="168" y="50"/>
                </a:cxn>
                <a:cxn ang="0">
                  <a:pos x="166" y="40"/>
                </a:cxn>
                <a:cxn ang="0">
                  <a:pos x="156" y="22"/>
                </a:cxn>
                <a:cxn ang="0">
                  <a:pos x="142" y="8"/>
                </a:cxn>
                <a:cxn ang="0">
                  <a:pos x="122" y="0"/>
                </a:cxn>
                <a:cxn ang="0">
                  <a:pos x="112" y="0"/>
                </a:cxn>
                <a:cxn ang="0">
                  <a:pos x="92" y="4"/>
                </a:cxn>
                <a:cxn ang="0">
                  <a:pos x="74" y="14"/>
                </a:cxn>
                <a:cxn ang="0">
                  <a:pos x="62" y="30"/>
                </a:cxn>
                <a:cxn ang="0">
                  <a:pos x="56" y="50"/>
                </a:cxn>
                <a:cxn ang="0">
                  <a:pos x="42" y="50"/>
                </a:cxn>
                <a:cxn ang="0">
                  <a:pos x="26" y="52"/>
                </a:cxn>
                <a:cxn ang="0">
                  <a:pos x="12" y="62"/>
                </a:cxn>
                <a:cxn ang="0">
                  <a:pos x="4" y="74"/>
                </a:cxn>
                <a:cxn ang="0">
                  <a:pos x="0" y="90"/>
                </a:cxn>
                <a:cxn ang="0">
                  <a:pos x="0" y="90"/>
                </a:cxn>
                <a:cxn ang="0">
                  <a:pos x="4" y="106"/>
                </a:cxn>
                <a:cxn ang="0">
                  <a:pos x="12" y="120"/>
                </a:cxn>
                <a:cxn ang="0">
                  <a:pos x="26" y="128"/>
                </a:cxn>
                <a:cxn ang="0">
                  <a:pos x="42" y="132"/>
                </a:cxn>
                <a:cxn ang="0">
                  <a:pos x="182" y="132"/>
                </a:cxn>
                <a:cxn ang="0">
                  <a:pos x="198" y="128"/>
                </a:cxn>
                <a:cxn ang="0">
                  <a:pos x="210" y="120"/>
                </a:cxn>
                <a:cxn ang="0">
                  <a:pos x="220" y="106"/>
                </a:cxn>
                <a:cxn ang="0">
                  <a:pos x="222" y="90"/>
                </a:cxn>
                <a:cxn ang="0">
                  <a:pos x="222" y="90"/>
                </a:cxn>
                <a:cxn ang="0">
                  <a:pos x="220" y="74"/>
                </a:cxn>
                <a:cxn ang="0">
                  <a:pos x="210" y="62"/>
                </a:cxn>
                <a:cxn ang="0">
                  <a:pos x="198" y="52"/>
                </a:cxn>
                <a:cxn ang="0">
                  <a:pos x="182" y="50"/>
                </a:cxn>
                <a:cxn ang="0">
                  <a:pos x="198" y="86"/>
                </a:cxn>
                <a:cxn ang="0">
                  <a:pos x="196" y="94"/>
                </a:cxn>
                <a:cxn ang="0">
                  <a:pos x="188" y="108"/>
                </a:cxn>
                <a:cxn ang="0">
                  <a:pos x="172" y="118"/>
                </a:cxn>
                <a:cxn ang="0">
                  <a:pos x="58" y="118"/>
                </a:cxn>
                <a:cxn ang="0">
                  <a:pos x="50" y="118"/>
                </a:cxn>
                <a:cxn ang="0">
                  <a:pos x="36" y="108"/>
                </a:cxn>
                <a:cxn ang="0">
                  <a:pos x="26" y="94"/>
                </a:cxn>
                <a:cxn ang="0">
                  <a:pos x="26" y="86"/>
                </a:cxn>
                <a:cxn ang="0">
                  <a:pos x="26" y="80"/>
                </a:cxn>
                <a:cxn ang="0">
                  <a:pos x="36" y="64"/>
                </a:cxn>
                <a:cxn ang="0">
                  <a:pos x="50" y="56"/>
                </a:cxn>
                <a:cxn ang="0">
                  <a:pos x="68" y="56"/>
                </a:cxn>
                <a:cxn ang="0">
                  <a:pos x="70" y="48"/>
                </a:cxn>
                <a:cxn ang="0">
                  <a:pos x="78" y="34"/>
                </a:cxn>
                <a:cxn ang="0">
                  <a:pos x="88" y="22"/>
                </a:cxn>
                <a:cxn ang="0">
                  <a:pos x="104" y="18"/>
                </a:cxn>
                <a:cxn ang="0">
                  <a:pos x="112" y="16"/>
                </a:cxn>
                <a:cxn ang="0">
                  <a:pos x="128" y="20"/>
                </a:cxn>
                <a:cxn ang="0">
                  <a:pos x="140" y="28"/>
                </a:cxn>
                <a:cxn ang="0">
                  <a:pos x="150" y="40"/>
                </a:cxn>
                <a:cxn ang="0">
                  <a:pos x="154" y="56"/>
                </a:cxn>
                <a:cxn ang="0">
                  <a:pos x="166" y="56"/>
                </a:cxn>
                <a:cxn ang="0">
                  <a:pos x="178" y="58"/>
                </a:cxn>
                <a:cxn ang="0">
                  <a:pos x="194" y="74"/>
                </a:cxn>
                <a:cxn ang="0">
                  <a:pos x="198" y="86"/>
                </a:cxn>
              </a:cxnLst>
              <a:rect l="0" t="0" r="r" b="b"/>
              <a:pathLst>
                <a:path w="222" h="132">
                  <a:moveTo>
                    <a:pt x="182" y="50"/>
                  </a:moveTo>
                  <a:lnTo>
                    <a:pt x="168" y="50"/>
                  </a:lnTo>
                  <a:lnTo>
                    <a:pt x="168" y="50"/>
                  </a:lnTo>
                  <a:lnTo>
                    <a:pt x="166" y="40"/>
                  </a:lnTo>
                  <a:lnTo>
                    <a:pt x="162" y="30"/>
                  </a:lnTo>
                  <a:lnTo>
                    <a:pt x="156" y="22"/>
                  </a:lnTo>
                  <a:lnTo>
                    <a:pt x="150" y="14"/>
                  </a:lnTo>
                  <a:lnTo>
                    <a:pt x="142" y="8"/>
                  </a:lnTo>
                  <a:lnTo>
                    <a:pt x="132" y="4"/>
                  </a:lnTo>
                  <a:lnTo>
                    <a:pt x="122" y="0"/>
                  </a:lnTo>
                  <a:lnTo>
                    <a:pt x="112" y="0"/>
                  </a:lnTo>
                  <a:lnTo>
                    <a:pt x="112" y="0"/>
                  </a:lnTo>
                  <a:lnTo>
                    <a:pt x="102" y="0"/>
                  </a:lnTo>
                  <a:lnTo>
                    <a:pt x="92" y="4"/>
                  </a:lnTo>
                  <a:lnTo>
                    <a:pt x="82" y="8"/>
                  </a:lnTo>
                  <a:lnTo>
                    <a:pt x="74" y="14"/>
                  </a:lnTo>
                  <a:lnTo>
                    <a:pt x="68" y="22"/>
                  </a:lnTo>
                  <a:lnTo>
                    <a:pt x="62" y="30"/>
                  </a:lnTo>
                  <a:lnTo>
                    <a:pt x="58" y="40"/>
                  </a:lnTo>
                  <a:lnTo>
                    <a:pt x="56" y="50"/>
                  </a:lnTo>
                  <a:lnTo>
                    <a:pt x="42" y="50"/>
                  </a:lnTo>
                  <a:lnTo>
                    <a:pt x="42" y="50"/>
                  </a:lnTo>
                  <a:lnTo>
                    <a:pt x="32" y="50"/>
                  </a:lnTo>
                  <a:lnTo>
                    <a:pt x="26" y="52"/>
                  </a:lnTo>
                  <a:lnTo>
                    <a:pt x="18" y="56"/>
                  </a:lnTo>
                  <a:lnTo>
                    <a:pt x="12" y="62"/>
                  </a:lnTo>
                  <a:lnTo>
                    <a:pt x="8" y="68"/>
                  </a:lnTo>
                  <a:lnTo>
                    <a:pt x="4" y="74"/>
                  </a:lnTo>
                  <a:lnTo>
                    <a:pt x="2" y="82"/>
                  </a:lnTo>
                  <a:lnTo>
                    <a:pt x="0" y="90"/>
                  </a:lnTo>
                  <a:lnTo>
                    <a:pt x="0" y="90"/>
                  </a:lnTo>
                  <a:lnTo>
                    <a:pt x="0" y="90"/>
                  </a:lnTo>
                  <a:lnTo>
                    <a:pt x="2" y="98"/>
                  </a:lnTo>
                  <a:lnTo>
                    <a:pt x="4" y="106"/>
                  </a:lnTo>
                  <a:lnTo>
                    <a:pt x="8" y="114"/>
                  </a:lnTo>
                  <a:lnTo>
                    <a:pt x="12" y="120"/>
                  </a:lnTo>
                  <a:lnTo>
                    <a:pt x="18" y="124"/>
                  </a:lnTo>
                  <a:lnTo>
                    <a:pt x="26" y="128"/>
                  </a:lnTo>
                  <a:lnTo>
                    <a:pt x="32" y="130"/>
                  </a:lnTo>
                  <a:lnTo>
                    <a:pt x="42" y="132"/>
                  </a:lnTo>
                  <a:lnTo>
                    <a:pt x="182" y="132"/>
                  </a:lnTo>
                  <a:lnTo>
                    <a:pt x="182" y="132"/>
                  </a:lnTo>
                  <a:lnTo>
                    <a:pt x="190" y="130"/>
                  </a:lnTo>
                  <a:lnTo>
                    <a:pt x="198" y="128"/>
                  </a:lnTo>
                  <a:lnTo>
                    <a:pt x="204" y="124"/>
                  </a:lnTo>
                  <a:lnTo>
                    <a:pt x="210" y="120"/>
                  </a:lnTo>
                  <a:lnTo>
                    <a:pt x="216" y="114"/>
                  </a:lnTo>
                  <a:lnTo>
                    <a:pt x="220" y="106"/>
                  </a:lnTo>
                  <a:lnTo>
                    <a:pt x="222" y="98"/>
                  </a:lnTo>
                  <a:lnTo>
                    <a:pt x="222" y="90"/>
                  </a:lnTo>
                  <a:lnTo>
                    <a:pt x="222" y="90"/>
                  </a:lnTo>
                  <a:lnTo>
                    <a:pt x="222" y="90"/>
                  </a:lnTo>
                  <a:lnTo>
                    <a:pt x="222" y="82"/>
                  </a:lnTo>
                  <a:lnTo>
                    <a:pt x="220" y="74"/>
                  </a:lnTo>
                  <a:lnTo>
                    <a:pt x="216" y="68"/>
                  </a:lnTo>
                  <a:lnTo>
                    <a:pt x="210" y="62"/>
                  </a:lnTo>
                  <a:lnTo>
                    <a:pt x="204" y="56"/>
                  </a:lnTo>
                  <a:lnTo>
                    <a:pt x="198" y="52"/>
                  </a:lnTo>
                  <a:lnTo>
                    <a:pt x="190" y="50"/>
                  </a:lnTo>
                  <a:lnTo>
                    <a:pt x="182" y="50"/>
                  </a:lnTo>
                  <a:lnTo>
                    <a:pt x="182" y="50"/>
                  </a:lnTo>
                  <a:close/>
                  <a:moveTo>
                    <a:pt x="198" y="86"/>
                  </a:moveTo>
                  <a:lnTo>
                    <a:pt x="198" y="86"/>
                  </a:lnTo>
                  <a:lnTo>
                    <a:pt x="196" y="94"/>
                  </a:lnTo>
                  <a:lnTo>
                    <a:pt x="194" y="100"/>
                  </a:lnTo>
                  <a:lnTo>
                    <a:pt x="188" y="108"/>
                  </a:lnTo>
                  <a:lnTo>
                    <a:pt x="178" y="116"/>
                  </a:lnTo>
                  <a:lnTo>
                    <a:pt x="172" y="118"/>
                  </a:lnTo>
                  <a:lnTo>
                    <a:pt x="166" y="118"/>
                  </a:lnTo>
                  <a:lnTo>
                    <a:pt x="58" y="118"/>
                  </a:lnTo>
                  <a:lnTo>
                    <a:pt x="58" y="118"/>
                  </a:lnTo>
                  <a:lnTo>
                    <a:pt x="50" y="118"/>
                  </a:lnTo>
                  <a:lnTo>
                    <a:pt x="46" y="116"/>
                  </a:lnTo>
                  <a:lnTo>
                    <a:pt x="36" y="108"/>
                  </a:lnTo>
                  <a:lnTo>
                    <a:pt x="28" y="100"/>
                  </a:lnTo>
                  <a:lnTo>
                    <a:pt x="26" y="94"/>
                  </a:lnTo>
                  <a:lnTo>
                    <a:pt x="26" y="86"/>
                  </a:lnTo>
                  <a:lnTo>
                    <a:pt x="26" y="86"/>
                  </a:lnTo>
                  <a:lnTo>
                    <a:pt x="26" y="86"/>
                  </a:lnTo>
                  <a:lnTo>
                    <a:pt x="26" y="80"/>
                  </a:lnTo>
                  <a:lnTo>
                    <a:pt x="28" y="74"/>
                  </a:lnTo>
                  <a:lnTo>
                    <a:pt x="36" y="64"/>
                  </a:lnTo>
                  <a:lnTo>
                    <a:pt x="46" y="58"/>
                  </a:lnTo>
                  <a:lnTo>
                    <a:pt x="50" y="56"/>
                  </a:lnTo>
                  <a:lnTo>
                    <a:pt x="58" y="56"/>
                  </a:lnTo>
                  <a:lnTo>
                    <a:pt x="68" y="56"/>
                  </a:lnTo>
                  <a:lnTo>
                    <a:pt x="68" y="56"/>
                  </a:lnTo>
                  <a:lnTo>
                    <a:pt x="70" y="48"/>
                  </a:lnTo>
                  <a:lnTo>
                    <a:pt x="74" y="40"/>
                  </a:lnTo>
                  <a:lnTo>
                    <a:pt x="78" y="34"/>
                  </a:lnTo>
                  <a:lnTo>
                    <a:pt x="82" y="28"/>
                  </a:lnTo>
                  <a:lnTo>
                    <a:pt x="88" y="22"/>
                  </a:lnTo>
                  <a:lnTo>
                    <a:pt x="96" y="20"/>
                  </a:lnTo>
                  <a:lnTo>
                    <a:pt x="104" y="18"/>
                  </a:lnTo>
                  <a:lnTo>
                    <a:pt x="112" y="16"/>
                  </a:lnTo>
                  <a:lnTo>
                    <a:pt x="112" y="16"/>
                  </a:lnTo>
                  <a:lnTo>
                    <a:pt x="120" y="18"/>
                  </a:lnTo>
                  <a:lnTo>
                    <a:pt x="128" y="20"/>
                  </a:lnTo>
                  <a:lnTo>
                    <a:pt x="134" y="22"/>
                  </a:lnTo>
                  <a:lnTo>
                    <a:pt x="140" y="28"/>
                  </a:lnTo>
                  <a:lnTo>
                    <a:pt x="146" y="34"/>
                  </a:lnTo>
                  <a:lnTo>
                    <a:pt x="150" y="40"/>
                  </a:lnTo>
                  <a:lnTo>
                    <a:pt x="154" y="48"/>
                  </a:lnTo>
                  <a:lnTo>
                    <a:pt x="154" y="56"/>
                  </a:lnTo>
                  <a:lnTo>
                    <a:pt x="166" y="56"/>
                  </a:lnTo>
                  <a:lnTo>
                    <a:pt x="166" y="56"/>
                  </a:lnTo>
                  <a:lnTo>
                    <a:pt x="172" y="56"/>
                  </a:lnTo>
                  <a:lnTo>
                    <a:pt x="178" y="58"/>
                  </a:lnTo>
                  <a:lnTo>
                    <a:pt x="188" y="64"/>
                  </a:lnTo>
                  <a:lnTo>
                    <a:pt x="194" y="74"/>
                  </a:lnTo>
                  <a:lnTo>
                    <a:pt x="196" y="80"/>
                  </a:lnTo>
                  <a:lnTo>
                    <a:pt x="198" y="86"/>
                  </a:lnTo>
                  <a:lnTo>
                    <a:pt x="198" y="8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8" name="Freeform 369"/>
            <p:cNvSpPr>
              <a:spLocks noEditPoints="1"/>
            </p:cNvSpPr>
            <p:nvPr/>
          </p:nvSpPr>
          <p:spPr bwMode="auto">
            <a:xfrm>
              <a:off x="3651250" y="5351463"/>
              <a:ext cx="107950" cy="104775"/>
            </a:xfrm>
            <a:custGeom>
              <a:avLst/>
              <a:gdLst/>
              <a:ahLst/>
              <a:cxnLst>
                <a:cxn ang="0">
                  <a:pos x="56" y="38"/>
                </a:cxn>
                <a:cxn ang="0">
                  <a:pos x="68" y="38"/>
                </a:cxn>
                <a:cxn ang="0">
                  <a:pos x="68" y="28"/>
                </a:cxn>
                <a:cxn ang="0">
                  <a:pos x="56" y="28"/>
                </a:cxn>
                <a:cxn ang="0">
                  <a:pos x="56" y="28"/>
                </a:cxn>
                <a:cxn ang="0">
                  <a:pos x="54" y="20"/>
                </a:cxn>
                <a:cxn ang="0">
                  <a:pos x="60" y="12"/>
                </a:cxn>
                <a:cxn ang="0">
                  <a:pos x="54" y="6"/>
                </a:cxn>
                <a:cxn ang="0">
                  <a:pos x="46" y="14"/>
                </a:cxn>
                <a:cxn ang="0">
                  <a:pos x="46" y="14"/>
                </a:cxn>
                <a:cxn ang="0">
                  <a:pos x="38" y="10"/>
                </a:cxn>
                <a:cxn ang="0">
                  <a:pos x="38" y="0"/>
                </a:cxn>
                <a:cxn ang="0">
                  <a:pos x="28" y="0"/>
                </a:cxn>
                <a:cxn ang="0">
                  <a:pos x="28" y="10"/>
                </a:cxn>
                <a:cxn ang="0">
                  <a:pos x="28" y="10"/>
                </a:cxn>
                <a:cxn ang="0">
                  <a:pos x="22" y="14"/>
                </a:cxn>
                <a:cxn ang="0">
                  <a:pos x="14" y="6"/>
                </a:cxn>
                <a:cxn ang="0">
                  <a:pos x="6" y="12"/>
                </a:cxn>
                <a:cxn ang="0">
                  <a:pos x="14" y="20"/>
                </a:cxn>
                <a:cxn ang="0">
                  <a:pos x="14" y="20"/>
                </a:cxn>
                <a:cxn ang="0">
                  <a:pos x="12" y="28"/>
                </a:cxn>
                <a:cxn ang="0">
                  <a:pos x="0" y="28"/>
                </a:cxn>
                <a:cxn ang="0">
                  <a:pos x="0" y="38"/>
                </a:cxn>
                <a:cxn ang="0">
                  <a:pos x="12" y="38"/>
                </a:cxn>
                <a:cxn ang="0">
                  <a:pos x="12" y="38"/>
                </a:cxn>
                <a:cxn ang="0">
                  <a:pos x="14" y="46"/>
                </a:cxn>
                <a:cxn ang="0">
                  <a:pos x="6" y="52"/>
                </a:cxn>
                <a:cxn ang="0">
                  <a:pos x="14" y="60"/>
                </a:cxn>
                <a:cxn ang="0">
                  <a:pos x="22" y="52"/>
                </a:cxn>
                <a:cxn ang="0">
                  <a:pos x="22" y="52"/>
                </a:cxn>
                <a:cxn ang="0">
                  <a:pos x="28" y="56"/>
                </a:cxn>
                <a:cxn ang="0">
                  <a:pos x="28" y="66"/>
                </a:cxn>
                <a:cxn ang="0">
                  <a:pos x="38" y="66"/>
                </a:cxn>
                <a:cxn ang="0">
                  <a:pos x="38" y="56"/>
                </a:cxn>
                <a:cxn ang="0">
                  <a:pos x="38" y="56"/>
                </a:cxn>
                <a:cxn ang="0">
                  <a:pos x="46" y="52"/>
                </a:cxn>
                <a:cxn ang="0">
                  <a:pos x="54" y="60"/>
                </a:cxn>
                <a:cxn ang="0">
                  <a:pos x="60" y="52"/>
                </a:cxn>
                <a:cxn ang="0">
                  <a:pos x="54" y="46"/>
                </a:cxn>
                <a:cxn ang="0">
                  <a:pos x="54" y="46"/>
                </a:cxn>
                <a:cxn ang="0">
                  <a:pos x="56" y="38"/>
                </a:cxn>
                <a:cxn ang="0">
                  <a:pos x="56" y="38"/>
                </a:cxn>
                <a:cxn ang="0">
                  <a:pos x="44" y="36"/>
                </a:cxn>
                <a:cxn ang="0">
                  <a:pos x="44" y="36"/>
                </a:cxn>
                <a:cxn ang="0">
                  <a:pos x="42" y="40"/>
                </a:cxn>
                <a:cxn ang="0">
                  <a:pos x="36" y="44"/>
                </a:cxn>
                <a:cxn ang="0">
                  <a:pos x="36" y="44"/>
                </a:cxn>
                <a:cxn ang="0">
                  <a:pos x="30" y="44"/>
                </a:cxn>
                <a:cxn ang="0">
                  <a:pos x="26" y="40"/>
                </a:cxn>
                <a:cxn ang="0">
                  <a:pos x="22" y="36"/>
                </a:cxn>
                <a:cxn ang="0">
                  <a:pos x="22" y="30"/>
                </a:cxn>
                <a:cxn ang="0">
                  <a:pos x="22" y="30"/>
                </a:cxn>
                <a:cxn ang="0">
                  <a:pos x="26" y="24"/>
                </a:cxn>
                <a:cxn ang="0">
                  <a:pos x="32" y="22"/>
                </a:cxn>
                <a:cxn ang="0">
                  <a:pos x="32" y="22"/>
                </a:cxn>
                <a:cxn ang="0">
                  <a:pos x="36" y="22"/>
                </a:cxn>
                <a:cxn ang="0">
                  <a:pos x="42" y="24"/>
                </a:cxn>
                <a:cxn ang="0">
                  <a:pos x="44" y="30"/>
                </a:cxn>
                <a:cxn ang="0">
                  <a:pos x="44" y="36"/>
                </a:cxn>
                <a:cxn ang="0">
                  <a:pos x="44" y="36"/>
                </a:cxn>
              </a:cxnLst>
              <a:rect l="0" t="0" r="r" b="b"/>
              <a:pathLst>
                <a:path w="68" h="66">
                  <a:moveTo>
                    <a:pt x="56" y="38"/>
                  </a:moveTo>
                  <a:lnTo>
                    <a:pt x="68" y="38"/>
                  </a:lnTo>
                  <a:lnTo>
                    <a:pt x="68" y="28"/>
                  </a:lnTo>
                  <a:lnTo>
                    <a:pt x="56" y="28"/>
                  </a:lnTo>
                  <a:lnTo>
                    <a:pt x="56" y="28"/>
                  </a:lnTo>
                  <a:lnTo>
                    <a:pt x="54" y="20"/>
                  </a:lnTo>
                  <a:lnTo>
                    <a:pt x="60" y="12"/>
                  </a:lnTo>
                  <a:lnTo>
                    <a:pt x="54" y="6"/>
                  </a:lnTo>
                  <a:lnTo>
                    <a:pt x="46" y="14"/>
                  </a:lnTo>
                  <a:lnTo>
                    <a:pt x="46" y="14"/>
                  </a:lnTo>
                  <a:lnTo>
                    <a:pt x="38" y="10"/>
                  </a:lnTo>
                  <a:lnTo>
                    <a:pt x="38" y="0"/>
                  </a:lnTo>
                  <a:lnTo>
                    <a:pt x="28" y="0"/>
                  </a:lnTo>
                  <a:lnTo>
                    <a:pt x="28" y="10"/>
                  </a:lnTo>
                  <a:lnTo>
                    <a:pt x="28" y="10"/>
                  </a:lnTo>
                  <a:lnTo>
                    <a:pt x="22" y="14"/>
                  </a:lnTo>
                  <a:lnTo>
                    <a:pt x="14" y="6"/>
                  </a:lnTo>
                  <a:lnTo>
                    <a:pt x="6" y="12"/>
                  </a:lnTo>
                  <a:lnTo>
                    <a:pt x="14" y="20"/>
                  </a:lnTo>
                  <a:lnTo>
                    <a:pt x="14" y="20"/>
                  </a:lnTo>
                  <a:lnTo>
                    <a:pt x="12" y="28"/>
                  </a:lnTo>
                  <a:lnTo>
                    <a:pt x="0" y="28"/>
                  </a:lnTo>
                  <a:lnTo>
                    <a:pt x="0" y="38"/>
                  </a:lnTo>
                  <a:lnTo>
                    <a:pt x="12" y="38"/>
                  </a:lnTo>
                  <a:lnTo>
                    <a:pt x="12" y="38"/>
                  </a:lnTo>
                  <a:lnTo>
                    <a:pt x="14" y="46"/>
                  </a:lnTo>
                  <a:lnTo>
                    <a:pt x="6" y="52"/>
                  </a:lnTo>
                  <a:lnTo>
                    <a:pt x="14" y="60"/>
                  </a:lnTo>
                  <a:lnTo>
                    <a:pt x="22" y="52"/>
                  </a:lnTo>
                  <a:lnTo>
                    <a:pt x="22" y="52"/>
                  </a:lnTo>
                  <a:lnTo>
                    <a:pt x="28" y="56"/>
                  </a:lnTo>
                  <a:lnTo>
                    <a:pt x="28" y="66"/>
                  </a:lnTo>
                  <a:lnTo>
                    <a:pt x="38" y="66"/>
                  </a:lnTo>
                  <a:lnTo>
                    <a:pt x="38" y="56"/>
                  </a:lnTo>
                  <a:lnTo>
                    <a:pt x="38" y="56"/>
                  </a:lnTo>
                  <a:lnTo>
                    <a:pt x="46" y="52"/>
                  </a:lnTo>
                  <a:lnTo>
                    <a:pt x="54" y="60"/>
                  </a:lnTo>
                  <a:lnTo>
                    <a:pt x="60" y="52"/>
                  </a:lnTo>
                  <a:lnTo>
                    <a:pt x="54" y="46"/>
                  </a:lnTo>
                  <a:lnTo>
                    <a:pt x="54" y="46"/>
                  </a:lnTo>
                  <a:lnTo>
                    <a:pt x="56" y="38"/>
                  </a:lnTo>
                  <a:lnTo>
                    <a:pt x="56" y="38"/>
                  </a:lnTo>
                  <a:close/>
                  <a:moveTo>
                    <a:pt x="44" y="36"/>
                  </a:moveTo>
                  <a:lnTo>
                    <a:pt x="44" y="36"/>
                  </a:lnTo>
                  <a:lnTo>
                    <a:pt x="42" y="40"/>
                  </a:lnTo>
                  <a:lnTo>
                    <a:pt x="36" y="44"/>
                  </a:lnTo>
                  <a:lnTo>
                    <a:pt x="36" y="44"/>
                  </a:lnTo>
                  <a:lnTo>
                    <a:pt x="30" y="44"/>
                  </a:lnTo>
                  <a:lnTo>
                    <a:pt x="26" y="40"/>
                  </a:lnTo>
                  <a:lnTo>
                    <a:pt x="22" y="36"/>
                  </a:lnTo>
                  <a:lnTo>
                    <a:pt x="22" y="30"/>
                  </a:lnTo>
                  <a:lnTo>
                    <a:pt x="22" y="30"/>
                  </a:lnTo>
                  <a:lnTo>
                    <a:pt x="26" y="24"/>
                  </a:lnTo>
                  <a:lnTo>
                    <a:pt x="32" y="22"/>
                  </a:lnTo>
                  <a:lnTo>
                    <a:pt x="32" y="22"/>
                  </a:lnTo>
                  <a:lnTo>
                    <a:pt x="36" y="22"/>
                  </a:lnTo>
                  <a:lnTo>
                    <a:pt x="42" y="24"/>
                  </a:lnTo>
                  <a:lnTo>
                    <a:pt x="44" y="30"/>
                  </a:lnTo>
                  <a:lnTo>
                    <a:pt x="44" y="36"/>
                  </a:lnTo>
                  <a:lnTo>
                    <a:pt x="44" y="36"/>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09" name="Freeform 370"/>
            <p:cNvSpPr>
              <a:spLocks noEditPoints="1"/>
            </p:cNvSpPr>
            <p:nvPr/>
          </p:nvSpPr>
          <p:spPr bwMode="auto">
            <a:xfrm>
              <a:off x="3759200" y="5405438"/>
              <a:ext cx="66675" cy="69850"/>
            </a:xfrm>
            <a:custGeom>
              <a:avLst/>
              <a:gdLst/>
              <a:ahLst/>
              <a:cxnLst>
                <a:cxn ang="0">
                  <a:pos x="34" y="14"/>
                </a:cxn>
                <a:cxn ang="0">
                  <a:pos x="38" y="8"/>
                </a:cxn>
                <a:cxn ang="0">
                  <a:pos x="34" y="4"/>
                </a:cxn>
                <a:cxn ang="0">
                  <a:pos x="28" y="8"/>
                </a:cxn>
                <a:cxn ang="0">
                  <a:pos x="28" y="8"/>
                </a:cxn>
                <a:cxn ang="0">
                  <a:pos x="24" y="8"/>
                </a:cxn>
                <a:cxn ang="0">
                  <a:pos x="24" y="0"/>
                </a:cxn>
                <a:cxn ang="0">
                  <a:pos x="18" y="0"/>
                </a:cxn>
                <a:cxn ang="0">
                  <a:pos x="18" y="8"/>
                </a:cxn>
                <a:cxn ang="0">
                  <a:pos x="18" y="8"/>
                </a:cxn>
                <a:cxn ang="0">
                  <a:pos x="12"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2" y="34"/>
                </a:cxn>
                <a:cxn ang="0">
                  <a:pos x="12" y="34"/>
                </a:cxn>
                <a:cxn ang="0">
                  <a:pos x="18" y="36"/>
                </a:cxn>
                <a:cxn ang="0">
                  <a:pos x="18" y="44"/>
                </a:cxn>
                <a:cxn ang="0">
                  <a:pos x="24" y="44"/>
                </a:cxn>
                <a:cxn ang="0">
                  <a:pos x="24" y="36"/>
                </a:cxn>
                <a:cxn ang="0">
                  <a:pos x="24" y="36"/>
                </a:cxn>
                <a:cxn ang="0">
                  <a:pos x="28" y="34"/>
                </a:cxn>
                <a:cxn ang="0">
                  <a:pos x="34" y="40"/>
                </a:cxn>
                <a:cxn ang="0">
                  <a:pos x="38" y="34"/>
                </a:cxn>
                <a:cxn ang="0">
                  <a:pos x="34" y="30"/>
                </a:cxn>
                <a:cxn ang="0">
                  <a:pos x="34" y="30"/>
                </a:cxn>
                <a:cxn ang="0">
                  <a:pos x="36" y="26"/>
                </a:cxn>
                <a:cxn ang="0">
                  <a:pos x="42" y="26"/>
                </a:cxn>
                <a:cxn ang="0">
                  <a:pos x="42" y="18"/>
                </a:cxn>
                <a:cxn ang="0">
                  <a:pos x="36" y="18"/>
                </a:cxn>
                <a:cxn ang="0">
                  <a:pos x="36" y="18"/>
                </a:cxn>
                <a:cxn ang="0">
                  <a:pos x="34" y="14"/>
                </a:cxn>
                <a:cxn ang="0">
                  <a:pos x="34" y="14"/>
                </a:cxn>
                <a:cxn ang="0">
                  <a:pos x="28" y="24"/>
                </a:cxn>
                <a:cxn ang="0">
                  <a:pos x="28" y="24"/>
                </a:cxn>
                <a:cxn ang="0">
                  <a:pos x="26" y="28"/>
                </a:cxn>
                <a:cxn ang="0">
                  <a:pos x="22" y="30"/>
                </a:cxn>
                <a:cxn ang="0">
                  <a:pos x="22" y="30"/>
                </a:cxn>
                <a:cxn ang="0">
                  <a:pos x="18"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2" h="44">
                  <a:moveTo>
                    <a:pt x="34" y="14"/>
                  </a:moveTo>
                  <a:lnTo>
                    <a:pt x="38" y="8"/>
                  </a:lnTo>
                  <a:lnTo>
                    <a:pt x="34" y="4"/>
                  </a:lnTo>
                  <a:lnTo>
                    <a:pt x="28" y="8"/>
                  </a:lnTo>
                  <a:lnTo>
                    <a:pt x="28" y="8"/>
                  </a:lnTo>
                  <a:lnTo>
                    <a:pt x="24" y="8"/>
                  </a:lnTo>
                  <a:lnTo>
                    <a:pt x="24" y="0"/>
                  </a:lnTo>
                  <a:lnTo>
                    <a:pt x="18" y="0"/>
                  </a:lnTo>
                  <a:lnTo>
                    <a:pt x="18" y="8"/>
                  </a:lnTo>
                  <a:lnTo>
                    <a:pt x="18" y="8"/>
                  </a:lnTo>
                  <a:lnTo>
                    <a:pt x="12"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2" y="34"/>
                  </a:lnTo>
                  <a:lnTo>
                    <a:pt x="12" y="34"/>
                  </a:lnTo>
                  <a:lnTo>
                    <a:pt x="18" y="36"/>
                  </a:lnTo>
                  <a:lnTo>
                    <a:pt x="18" y="44"/>
                  </a:lnTo>
                  <a:lnTo>
                    <a:pt x="24" y="44"/>
                  </a:lnTo>
                  <a:lnTo>
                    <a:pt x="24" y="36"/>
                  </a:lnTo>
                  <a:lnTo>
                    <a:pt x="24" y="36"/>
                  </a:lnTo>
                  <a:lnTo>
                    <a:pt x="28" y="34"/>
                  </a:lnTo>
                  <a:lnTo>
                    <a:pt x="34" y="40"/>
                  </a:lnTo>
                  <a:lnTo>
                    <a:pt x="38" y="34"/>
                  </a:lnTo>
                  <a:lnTo>
                    <a:pt x="34" y="30"/>
                  </a:lnTo>
                  <a:lnTo>
                    <a:pt x="34" y="30"/>
                  </a:lnTo>
                  <a:lnTo>
                    <a:pt x="36" y="26"/>
                  </a:lnTo>
                  <a:lnTo>
                    <a:pt x="42" y="26"/>
                  </a:lnTo>
                  <a:lnTo>
                    <a:pt x="42" y="18"/>
                  </a:lnTo>
                  <a:lnTo>
                    <a:pt x="36" y="18"/>
                  </a:lnTo>
                  <a:lnTo>
                    <a:pt x="36" y="18"/>
                  </a:lnTo>
                  <a:lnTo>
                    <a:pt x="34" y="14"/>
                  </a:lnTo>
                  <a:lnTo>
                    <a:pt x="34" y="14"/>
                  </a:lnTo>
                  <a:close/>
                  <a:moveTo>
                    <a:pt x="28" y="24"/>
                  </a:moveTo>
                  <a:lnTo>
                    <a:pt x="28" y="24"/>
                  </a:lnTo>
                  <a:lnTo>
                    <a:pt x="26" y="28"/>
                  </a:lnTo>
                  <a:lnTo>
                    <a:pt x="22" y="30"/>
                  </a:lnTo>
                  <a:lnTo>
                    <a:pt x="22" y="30"/>
                  </a:lnTo>
                  <a:lnTo>
                    <a:pt x="18"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0" name="Freeform 371"/>
            <p:cNvSpPr>
              <a:spLocks noEditPoints="1"/>
            </p:cNvSpPr>
            <p:nvPr/>
          </p:nvSpPr>
          <p:spPr bwMode="auto">
            <a:xfrm>
              <a:off x="3581400" y="5405438"/>
              <a:ext cx="69850" cy="69850"/>
            </a:xfrm>
            <a:custGeom>
              <a:avLst/>
              <a:gdLst/>
              <a:ahLst/>
              <a:cxnLst>
                <a:cxn ang="0">
                  <a:pos x="34" y="14"/>
                </a:cxn>
                <a:cxn ang="0">
                  <a:pos x="40" y="8"/>
                </a:cxn>
                <a:cxn ang="0">
                  <a:pos x="34" y="4"/>
                </a:cxn>
                <a:cxn ang="0">
                  <a:pos x="30" y="8"/>
                </a:cxn>
                <a:cxn ang="0">
                  <a:pos x="30" y="8"/>
                </a:cxn>
                <a:cxn ang="0">
                  <a:pos x="24" y="8"/>
                </a:cxn>
                <a:cxn ang="0">
                  <a:pos x="24" y="0"/>
                </a:cxn>
                <a:cxn ang="0">
                  <a:pos x="18" y="0"/>
                </a:cxn>
                <a:cxn ang="0">
                  <a:pos x="18" y="8"/>
                </a:cxn>
                <a:cxn ang="0">
                  <a:pos x="18" y="8"/>
                </a:cxn>
                <a:cxn ang="0">
                  <a:pos x="14" y="8"/>
                </a:cxn>
                <a:cxn ang="0">
                  <a:pos x="8" y="4"/>
                </a:cxn>
                <a:cxn ang="0">
                  <a:pos x="4" y="8"/>
                </a:cxn>
                <a:cxn ang="0">
                  <a:pos x="8" y="14"/>
                </a:cxn>
                <a:cxn ang="0">
                  <a:pos x="8" y="14"/>
                </a:cxn>
                <a:cxn ang="0">
                  <a:pos x="6" y="18"/>
                </a:cxn>
                <a:cxn ang="0">
                  <a:pos x="0" y="18"/>
                </a:cxn>
                <a:cxn ang="0">
                  <a:pos x="0" y="26"/>
                </a:cxn>
                <a:cxn ang="0">
                  <a:pos x="6" y="26"/>
                </a:cxn>
                <a:cxn ang="0">
                  <a:pos x="6" y="26"/>
                </a:cxn>
                <a:cxn ang="0">
                  <a:pos x="8" y="30"/>
                </a:cxn>
                <a:cxn ang="0">
                  <a:pos x="4" y="34"/>
                </a:cxn>
                <a:cxn ang="0">
                  <a:pos x="8" y="40"/>
                </a:cxn>
                <a:cxn ang="0">
                  <a:pos x="14" y="34"/>
                </a:cxn>
                <a:cxn ang="0">
                  <a:pos x="14" y="34"/>
                </a:cxn>
                <a:cxn ang="0">
                  <a:pos x="18" y="36"/>
                </a:cxn>
                <a:cxn ang="0">
                  <a:pos x="18" y="44"/>
                </a:cxn>
                <a:cxn ang="0">
                  <a:pos x="24" y="44"/>
                </a:cxn>
                <a:cxn ang="0">
                  <a:pos x="24" y="36"/>
                </a:cxn>
                <a:cxn ang="0">
                  <a:pos x="24" y="36"/>
                </a:cxn>
                <a:cxn ang="0">
                  <a:pos x="30" y="34"/>
                </a:cxn>
                <a:cxn ang="0">
                  <a:pos x="34" y="40"/>
                </a:cxn>
                <a:cxn ang="0">
                  <a:pos x="40" y="34"/>
                </a:cxn>
                <a:cxn ang="0">
                  <a:pos x="34" y="30"/>
                </a:cxn>
                <a:cxn ang="0">
                  <a:pos x="34" y="30"/>
                </a:cxn>
                <a:cxn ang="0">
                  <a:pos x="36" y="26"/>
                </a:cxn>
                <a:cxn ang="0">
                  <a:pos x="44" y="26"/>
                </a:cxn>
                <a:cxn ang="0">
                  <a:pos x="44" y="18"/>
                </a:cxn>
                <a:cxn ang="0">
                  <a:pos x="36" y="18"/>
                </a:cxn>
                <a:cxn ang="0">
                  <a:pos x="36" y="18"/>
                </a:cxn>
                <a:cxn ang="0">
                  <a:pos x="34" y="14"/>
                </a:cxn>
                <a:cxn ang="0">
                  <a:pos x="34" y="14"/>
                </a:cxn>
                <a:cxn ang="0">
                  <a:pos x="28" y="24"/>
                </a:cxn>
                <a:cxn ang="0">
                  <a:pos x="28" y="24"/>
                </a:cxn>
                <a:cxn ang="0">
                  <a:pos x="26" y="28"/>
                </a:cxn>
                <a:cxn ang="0">
                  <a:pos x="22" y="30"/>
                </a:cxn>
                <a:cxn ang="0">
                  <a:pos x="22" y="30"/>
                </a:cxn>
                <a:cxn ang="0">
                  <a:pos x="20" y="28"/>
                </a:cxn>
                <a:cxn ang="0">
                  <a:pos x="16" y="28"/>
                </a:cxn>
                <a:cxn ang="0">
                  <a:pos x="14" y="24"/>
                </a:cxn>
                <a:cxn ang="0">
                  <a:pos x="14" y="20"/>
                </a:cxn>
                <a:cxn ang="0">
                  <a:pos x="14" y="20"/>
                </a:cxn>
                <a:cxn ang="0">
                  <a:pos x="16" y="16"/>
                </a:cxn>
                <a:cxn ang="0">
                  <a:pos x="20" y="14"/>
                </a:cxn>
                <a:cxn ang="0">
                  <a:pos x="20" y="14"/>
                </a:cxn>
                <a:cxn ang="0">
                  <a:pos x="24" y="14"/>
                </a:cxn>
                <a:cxn ang="0">
                  <a:pos x="26" y="16"/>
                </a:cxn>
                <a:cxn ang="0">
                  <a:pos x="28" y="20"/>
                </a:cxn>
                <a:cxn ang="0">
                  <a:pos x="28" y="24"/>
                </a:cxn>
                <a:cxn ang="0">
                  <a:pos x="28" y="24"/>
                </a:cxn>
              </a:cxnLst>
              <a:rect l="0" t="0" r="r" b="b"/>
              <a:pathLst>
                <a:path w="44" h="44">
                  <a:moveTo>
                    <a:pt x="34" y="14"/>
                  </a:moveTo>
                  <a:lnTo>
                    <a:pt x="40" y="8"/>
                  </a:lnTo>
                  <a:lnTo>
                    <a:pt x="34" y="4"/>
                  </a:lnTo>
                  <a:lnTo>
                    <a:pt x="30" y="8"/>
                  </a:lnTo>
                  <a:lnTo>
                    <a:pt x="30" y="8"/>
                  </a:lnTo>
                  <a:lnTo>
                    <a:pt x="24" y="8"/>
                  </a:lnTo>
                  <a:lnTo>
                    <a:pt x="24" y="0"/>
                  </a:lnTo>
                  <a:lnTo>
                    <a:pt x="18" y="0"/>
                  </a:lnTo>
                  <a:lnTo>
                    <a:pt x="18" y="8"/>
                  </a:lnTo>
                  <a:lnTo>
                    <a:pt x="18" y="8"/>
                  </a:lnTo>
                  <a:lnTo>
                    <a:pt x="14" y="8"/>
                  </a:lnTo>
                  <a:lnTo>
                    <a:pt x="8" y="4"/>
                  </a:lnTo>
                  <a:lnTo>
                    <a:pt x="4" y="8"/>
                  </a:lnTo>
                  <a:lnTo>
                    <a:pt x="8" y="14"/>
                  </a:lnTo>
                  <a:lnTo>
                    <a:pt x="8" y="14"/>
                  </a:lnTo>
                  <a:lnTo>
                    <a:pt x="6" y="18"/>
                  </a:lnTo>
                  <a:lnTo>
                    <a:pt x="0" y="18"/>
                  </a:lnTo>
                  <a:lnTo>
                    <a:pt x="0" y="26"/>
                  </a:lnTo>
                  <a:lnTo>
                    <a:pt x="6" y="26"/>
                  </a:lnTo>
                  <a:lnTo>
                    <a:pt x="6" y="26"/>
                  </a:lnTo>
                  <a:lnTo>
                    <a:pt x="8" y="30"/>
                  </a:lnTo>
                  <a:lnTo>
                    <a:pt x="4" y="34"/>
                  </a:lnTo>
                  <a:lnTo>
                    <a:pt x="8" y="40"/>
                  </a:lnTo>
                  <a:lnTo>
                    <a:pt x="14" y="34"/>
                  </a:lnTo>
                  <a:lnTo>
                    <a:pt x="14" y="34"/>
                  </a:lnTo>
                  <a:lnTo>
                    <a:pt x="18" y="36"/>
                  </a:lnTo>
                  <a:lnTo>
                    <a:pt x="18" y="44"/>
                  </a:lnTo>
                  <a:lnTo>
                    <a:pt x="24" y="44"/>
                  </a:lnTo>
                  <a:lnTo>
                    <a:pt x="24" y="36"/>
                  </a:lnTo>
                  <a:lnTo>
                    <a:pt x="24" y="36"/>
                  </a:lnTo>
                  <a:lnTo>
                    <a:pt x="30" y="34"/>
                  </a:lnTo>
                  <a:lnTo>
                    <a:pt x="34" y="40"/>
                  </a:lnTo>
                  <a:lnTo>
                    <a:pt x="40" y="34"/>
                  </a:lnTo>
                  <a:lnTo>
                    <a:pt x="34" y="30"/>
                  </a:lnTo>
                  <a:lnTo>
                    <a:pt x="34" y="30"/>
                  </a:lnTo>
                  <a:lnTo>
                    <a:pt x="36" y="26"/>
                  </a:lnTo>
                  <a:lnTo>
                    <a:pt x="44" y="26"/>
                  </a:lnTo>
                  <a:lnTo>
                    <a:pt x="44" y="18"/>
                  </a:lnTo>
                  <a:lnTo>
                    <a:pt x="36" y="18"/>
                  </a:lnTo>
                  <a:lnTo>
                    <a:pt x="36" y="18"/>
                  </a:lnTo>
                  <a:lnTo>
                    <a:pt x="34" y="14"/>
                  </a:lnTo>
                  <a:lnTo>
                    <a:pt x="34" y="14"/>
                  </a:lnTo>
                  <a:close/>
                  <a:moveTo>
                    <a:pt x="28" y="24"/>
                  </a:moveTo>
                  <a:lnTo>
                    <a:pt x="28" y="24"/>
                  </a:lnTo>
                  <a:lnTo>
                    <a:pt x="26" y="28"/>
                  </a:lnTo>
                  <a:lnTo>
                    <a:pt x="22" y="30"/>
                  </a:lnTo>
                  <a:lnTo>
                    <a:pt x="22" y="30"/>
                  </a:lnTo>
                  <a:lnTo>
                    <a:pt x="20" y="28"/>
                  </a:lnTo>
                  <a:lnTo>
                    <a:pt x="16" y="28"/>
                  </a:lnTo>
                  <a:lnTo>
                    <a:pt x="14" y="24"/>
                  </a:lnTo>
                  <a:lnTo>
                    <a:pt x="14" y="20"/>
                  </a:lnTo>
                  <a:lnTo>
                    <a:pt x="14" y="20"/>
                  </a:lnTo>
                  <a:lnTo>
                    <a:pt x="16" y="16"/>
                  </a:lnTo>
                  <a:lnTo>
                    <a:pt x="20" y="14"/>
                  </a:lnTo>
                  <a:lnTo>
                    <a:pt x="20" y="14"/>
                  </a:lnTo>
                  <a:lnTo>
                    <a:pt x="24" y="14"/>
                  </a:lnTo>
                  <a:lnTo>
                    <a:pt x="26" y="16"/>
                  </a:lnTo>
                  <a:lnTo>
                    <a:pt x="28" y="20"/>
                  </a:lnTo>
                  <a:lnTo>
                    <a:pt x="28" y="24"/>
                  </a:lnTo>
                  <a:lnTo>
                    <a:pt x="28" y="2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1" name="Freeform 372"/>
            <p:cNvSpPr>
              <a:spLocks/>
            </p:cNvSpPr>
            <p:nvPr/>
          </p:nvSpPr>
          <p:spPr bwMode="auto">
            <a:xfrm>
              <a:off x="3124200" y="5329238"/>
              <a:ext cx="463550" cy="444500"/>
            </a:xfrm>
            <a:custGeom>
              <a:avLst/>
              <a:gdLst/>
              <a:ahLst/>
              <a:cxnLst>
                <a:cxn ang="0">
                  <a:pos x="0" y="192"/>
                </a:cxn>
                <a:cxn ang="0">
                  <a:pos x="0" y="192"/>
                </a:cxn>
                <a:cxn ang="0">
                  <a:pos x="2" y="216"/>
                </a:cxn>
                <a:cxn ang="0">
                  <a:pos x="6" y="238"/>
                </a:cxn>
                <a:cxn ang="0">
                  <a:pos x="14" y="260"/>
                </a:cxn>
                <a:cxn ang="0">
                  <a:pos x="22" y="280"/>
                </a:cxn>
                <a:cxn ang="0">
                  <a:pos x="34" y="280"/>
                </a:cxn>
                <a:cxn ang="0">
                  <a:pos x="34" y="280"/>
                </a:cxn>
                <a:cxn ang="0">
                  <a:pos x="24" y="260"/>
                </a:cxn>
                <a:cxn ang="0">
                  <a:pos x="16" y="238"/>
                </a:cxn>
                <a:cxn ang="0">
                  <a:pos x="12" y="216"/>
                </a:cxn>
                <a:cxn ang="0">
                  <a:pos x="10" y="192"/>
                </a:cxn>
                <a:cxn ang="0">
                  <a:pos x="10" y="192"/>
                </a:cxn>
                <a:cxn ang="0">
                  <a:pos x="12" y="174"/>
                </a:cxn>
                <a:cxn ang="0">
                  <a:pos x="14" y="156"/>
                </a:cxn>
                <a:cxn ang="0">
                  <a:pos x="18" y="138"/>
                </a:cxn>
                <a:cxn ang="0">
                  <a:pos x="26" y="122"/>
                </a:cxn>
                <a:cxn ang="0">
                  <a:pos x="32" y="106"/>
                </a:cxn>
                <a:cxn ang="0">
                  <a:pos x="42" y="90"/>
                </a:cxn>
                <a:cxn ang="0">
                  <a:pos x="52" y="76"/>
                </a:cxn>
                <a:cxn ang="0">
                  <a:pos x="64" y="64"/>
                </a:cxn>
                <a:cxn ang="0">
                  <a:pos x="78" y="52"/>
                </a:cxn>
                <a:cxn ang="0">
                  <a:pos x="92" y="42"/>
                </a:cxn>
                <a:cxn ang="0">
                  <a:pos x="106" y="32"/>
                </a:cxn>
                <a:cxn ang="0">
                  <a:pos x="122" y="24"/>
                </a:cxn>
                <a:cxn ang="0">
                  <a:pos x="140" y="18"/>
                </a:cxn>
                <a:cxn ang="0">
                  <a:pos x="156" y="14"/>
                </a:cxn>
                <a:cxn ang="0">
                  <a:pos x="174" y="10"/>
                </a:cxn>
                <a:cxn ang="0">
                  <a:pos x="194" y="10"/>
                </a:cxn>
                <a:cxn ang="0">
                  <a:pos x="194" y="10"/>
                </a:cxn>
                <a:cxn ang="0">
                  <a:pos x="216" y="12"/>
                </a:cxn>
                <a:cxn ang="0">
                  <a:pos x="238" y="16"/>
                </a:cxn>
                <a:cxn ang="0">
                  <a:pos x="258" y="22"/>
                </a:cxn>
                <a:cxn ang="0">
                  <a:pos x="276" y="30"/>
                </a:cxn>
                <a:cxn ang="0">
                  <a:pos x="276" y="30"/>
                </a:cxn>
                <a:cxn ang="0">
                  <a:pos x="292" y="26"/>
                </a:cxn>
                <a:cxn ang="0">
                  <a:pos x="292" y="26"/>
                </a:cxn>
                <a:cxn ang="0">
                  <a:pos x="268" y="16"/>
                </a:cxn>
                <a:cxn ang="0">
                  <a:pos x="244" y="6"/>
                </a:cxn>
                <a:cxn ang="0">
                  <a:pos x="220" y="2"/>
                </a:cxn>
                <a:cxn ang="0">
                  <a:pos x="194" y="0"/>
                </a:cxn>
                <a:cxn ang="0">
                  <a:pos x="194" y="0"/>
                </a:cxn>
                <a:cxn ang="0">
                  <a:pos x="174" y="0"/>
                </a:cxn>
                <a:cxn ang="0">
                  <a:pos x="154" y="4"/>
                </a:cxn>
                <a:cxn ang="0">
                  <a:pos x="136" y="8"/>
                </a:cxn>
                <a:cxn ang="0">
                  <a:pos x="118" y="16"/>
                </a:cxn>
                <a:cxn ang="0">
                  <a:pos x="102" y="24"/>
                </a:cxn>
                <a:cxn ang="0">
                  <a:pos x="86" y="32"/>
                </a:cxn>
                <a:cxn ang="0">
                  <a:pos x="70" y="44"/>
                </a:cxn>
                <a:cxn ang="0">
                  <a:pos x="58" y="56"/>
                </a:cxn>
                <a:cxn ang="0">
                  <a:pos x="44" y="70"/>
                </a:cxn>
                <a:cxn ang="0">
                  <a:pos x="34" y="84"/>
                </a:cxn>
                <a:cxn ang="0">
                  <a:pos x="24" y="100"/>
                </a:cxn>
                <a:cxn ang="0">
                  <a:pos x="16" y="118"/>
                </a:cxn>
                <a:cxn ang="0">
                  <a:pos x="10" y="136"/>
                </a:cxn>
                <a:cxn ang="0">
                  <a:pos x="4" y="154"/>
                </a:cxn>
                <a:cxn ang="0">
                  <a:pos x="2" y="172"/>
                </a:cxn>
                <a:cxn ang="0">
                  <a:pos x="0" y="192"/>
                </a:cxn>
                <a:cxn ang="0">
                  <a:pos x="0" y="192"/>
                </a:cxn>
              </a:cxnLst>
              <a:rect l="0" t="0" r="r" b="b"/>
              <a:pathLst>
                <a:path w="292" h="280">
                  <a:moveTo>
                    <a:pt x="0" y="192"/>
                  </a:moveTo>
                  <a:lnTo>
                    <a:pt x="0" y="192"/>
                  </a:lnTo>
                  <a:lnTo>
                    <a:pt x="2" y="216"/>
                  </a:lnTo>
                  <a:lnTo>
                    <a:pt x="6" y="238"/>
                  </a:lnTo>
                  <a:lnTo>
                    <a:pt x="14" y="260"/>
                  </a:lnTo>
                  <a:lnTo>
                    <a:pt x="22" y="280"/>
                  </a:lnTo>
                  <a:lnTo>
                    <a:pt x="34" y="280"/>
                  </a:lnTo>
                  <a:lnTo>
                    <a:pt x="34" y="280"/>
                  </a:lnTo>
                  <a:lnTo>
                    <a:pt x="24" y="260"/>
                  </a:lnTo>
                  <a:lnTo>
                    <a:pt x="16" y="238"/>
                  </a:lnTo>
                  <a:lnTo>
                    <a:pt x="12" y="216"/>
                  </a:lnTo>
                  <a:lnTo>
                    <a:pt x="10" y="192"/>
                  </a:lnTo>
                  <a:lnTo>
                    <a:pt x="10" y="192"/>
                  </a:lnTo>
                  <a:lnTo>
                    <a:pt x="12" y="174"/>
                  </a:lnTo>
                  <a:lnTo>
                    <a:pt x="14" y="156"/>
                  </a:lnTo>
                  <a:lnTo>
                    <a:pt x="18" y="138"/>
                  </a:lnTo>
                  <a:lnTo>
                    <a:pt x="26" y="122"/>
                  </a:lnTo>
                  <a:lnTo>
                    <a:pt x="32" y="106"/>
                  </a:lnTo>
                  <a:lnTo>
                    <a:pt x="42" y="90"/>
                  </a:lnTo>
                  <a:lnTo>
                    <a:pt x="52" y="76"/>
                  </a:lnTo>
                  <a:lnTo>
                    <a:pt x="64" y="64"/>
                  </a:lnTo>
                  <a:lnTo>
                    <a:pt x="78" y="52"/>
                  </a:lnTo>
                  <a:lnTo>
                    <a:pt x="92" y="42"/>
                  </a:lnTo>
                  <a:lnTo>
                    <a:pt x="106" y="32"/>
                  </a:lnTo>
                  <a:lnTo>
                    <a:pt x="122" y="24"/>
                  </a:lnTo>
                  <a:lnTo>
                    <a:pt x="140" y="18"/>
                  </a:lnTo>
                  <a:lnTo>
                    <a:pt x="156" y="14"/>
                  </a:lnTo>
                  <a:lnTo>
                    <a:pt x="174" y="10"/>
                  </a:lnTo>
                  <a:lnTo>
                    <a:pt x="194" y="10"/>
                  </a:lnTo>
                  <a:lnTo>
                    <a:pt x="194" y="10"/>
                  </a:lnTo>
                  <a:lnTo>
                    <a:pt x="216" y="12"/>
                  </a:lnTo>
                  <a:lnTo>
                    <a:pt x="238" y="16"/>
                  </a:lnTo>
                  <a:lnTo>
                    <a:pt x="258" y="22"/>
                  </a:lnTo>
                  <a:lnTo>
                    <a:pt x="276" y="30"/>
                  </a:lnTo>
                  <a:lnTo>
                    <a:pt x="276" y="30"/>
                  </a:lnTo>
                  <a:lnTo>
                    <a:pt x="292" y="26"/>
                  </a:lnTo>
                  <a:lnTo>
                    <a:pt x="292" y="26"/>
                  </a:lnTo>
                  <a:lnTo>
                    <a:pt x="268" y="16"/>
                  </a:lnTo>
                  <a:lnTo>
                    <a:pt x="244" y="6"/>
                  </a:lnTo>
                  <a:lnTo>
                    <a:pt x="220" y="2"/>
                  </a:lnTo>
                  <a:lnTo>
                    <a:pt x="194" y="0"/>
                  </a:lnTo>
                  <a:lnTo>
                    <a:pt x="194" y="0"/>
                  </a:lnTo>
                  <a:lnTo>
                    <a:pt x="174" y="0"/>
                  </a:lnTo>
                  <a:lnTo>
                    <a:pt x="154" y="4"/>
                  </a:lnTo>
                  <a:lnTo>
                    <a:pt x="136" y="8"/>
                  </a:lnTo>
                  <a:lnTo>
                    <a:pt x="118" y="16"/>
                  </a:lnTo>
                  <a:lnTo>
                    <a:pt x="102" y="24"/>
                  </a:lnTo>
                  <a:lnTo>
                    <a:pt x="86" y="32"/>
                  </a:lnTo>
                  <a:lnTo>
                    <a:pt x="70" y="44"/>
                  </a:lnTo>
                  <a:lnTo>
                    <a:pt x="58" y="56"/>
                  </a:lnTo>
                  <a:lnTo>
                    <a:pt x="44" y="70"/>
                  </a:lnTo>
                  <a:lnTo>
                    <a:pt x="34" y="84"/>
                  </a:lnTo>
                  <a:lnTo>
                    <a:pt x="24" y="100"/>
                  </a:lnTo>
                  <a:lnTo>
                    <a:pt x="16" y="118"/>
                  </a:lnTo>
                  <a:lnTo>
                    <a:pt x="10" y="136"/>
                  </a:lnTo>
                  <a:lnTo>
                    <a:pt x="4" y="154"/>
                  </a:lnTo>
                  <a:lnTo>
                    <a:pt x="2" y="172"/>
                  </a:lnTo>
                  <a:lnTo>
                    <a:pt x="0" y="192"/>
                  </a:lnTo>
                  <a:lnTo>
                    <a:pt x="0" y="19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2" name="Freeform 373"/>
            <p:cNvSpPr>
              <a:spLocks/>
            </p:cNvSpPr>
            <p:nvPr/>
          </p:nvSpPr>
          <p:spPr bwMode="auto">
            <a:xfrm>
              <a:off x="3152775" y="5640388"/>
              <a:ext cx="142875" cy="142875"/>
            </a:xfrm>
            <a:custGeom>
              <a:avLst/>
              <a:gdLst/>
              <a:ahLst/>
              <a:cxnLst>
                <a:cxn ang="0">
                  <a:pos x="24" y="84"/>
                </a:cxn>
                <a:cxn ang="0">
                  <a:pos x="80" y="84"/>
                </a:cxn>
                <a:cxn ang="0">
                  <a:pos x="80" y="90"/>
                </a:cxn>
                <a:cxn ang="0">
                  <a:pos x="80" y="90"/>
                </a:cxn>
                <a:cxn ang="0">
                  <a:pos x="90" y="90"/>
                </a:cxn>
                <a:cxn ang="0">
                  <a:pos x="90" y="90"/>
                </a:cxn>
                <a:cxn ang="0">
                  <a:pos x="84" y="68"/>
                </a:cxn>
                <a:cxn ang="0">
                  <a:pos x="80" y="48"/>
                </a:cxn>
                <a:cxn ang="0">
                  <a:pos x="78" y="24"/>
                </a:cxn>
                <a:cxn ang="0">
                  <a:pos x="76" y="0"/>
                </a:cxn>
                <a:cxn ang="0">
                  <a:pos x="0" y="0"/>
                </a:cxn>
                <a:cxn ang="0">
                  <a:pos x="0" y="0"/>
                </a:cxn>
                <a:cxn ang="0">
                  <a:pos x="2" y="22"/>
                </a:cxn>
                <a:cxn ang="0">
                  <a:pos x="8" y="44"/>
                </a:cxn>
                <a:cxn ang="0">
                  <a:pos x="14" y="66"/>
                </a:cxn>
                <a:cxn ang="0">
                  <a:pos x="24" y="84"/>
                </a:cxn>
                <a:cxn ang="0">
                  <a:pos x="24" y="84"/>
                </a:cxn>
              </a:cxnLst>
              <a:rect l="0" t="0" r="r" b="b"/>
              <a:pathLst>
                <a:path w="90" h="90">
                  <a:moveTo>
                    <a:pt x="24" y="84"/>
                  </a:moveTo>
                  <a:lnTo>
                    <a:pt x="80" y="84"/>
                  </a:lnTo>
                  <a:lnTo>
                    <a:pt x="80" y="90"/>
                  </a:lnTo>
                  <a:lnTo>
                    <a:pt x="80" y="90"/>
                  </a:lnTo>
                  <a:lnTo>
                    <a:pt x="90" y="90"/>
                  </a:lnTo>
                  <a:lnTo>
                    <a:pt x="90" y="90"/>
                  </a:lnTo>
                  <a:lnTo>
                    <a:pt x="84" y="68"/>
                  </a:lnTo>
                  <a:lnTo>
                    <a:pt x="80" y="48"/>
                  </a:lnTo>
                  <a:lnTo>
                    <a:pt x="78" y="24"/>
                  </a:lnTo>
                  <a:lnTo>
                    <a:pt x="76" y="0"/>
                  </a:lnTo>
                  <a:lnTo>
                    <a:pt x="0" y="0"/>
                  </a:lnTo>
                  <a:lnTo>
                    <a:pt x="0" y="0"/>
                  </a:lnTo>
                  <a:lnTo>
                    <a:pt x="2" y="22"/>
                  </a:lnTo>
                  <a:lnTo>
                    <a:pt x="8" y="44"/>
                  </a:lnTo>
                  <a:lnTo>
                    <a:pt x="14" y="66"/>
                  </a:lnTo>
                  <a:lnTo>
                    <a:pt x="24" y="84"/>
                  </a:lnTo>
                  <a:lnTo>
                    <a:pt x="24" y="8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3" name="Freeform 374"/>
            <p:cNvSpPr>
              <a:spLocks/>
            </p:cNvSpPr>
            <p:nvPr/>
          </p:nvSpPr>
          <p:spPr bwMode="auto">
            <a:xfrm>
              <a:off x="3279775" y="5792788"/>
              <a:ext cx="98425" cy="114300"/>
            </a:xfrm>
            <a:custGeom>
              <a:avLst/>
              <a:gdLst/>
              <a:ahLst/>
              <a:cxnLst>
                <a:cxn ang="0">
                  <a:pos x="12" y="0"/>
                </a:cxn>
                <a:cxn ang="0">
                  <a:pos x="12" y="0"/>
                </a:cxn>
                <a:cxn ang="0">
                  <a:pos x="0" y="2"/>
                </a:cxn>
                <a:cxn ang="0">
                  <a:pos x="0" y="46"/>
                </a:cxn>
                <a:cxn ang="0">
                  <a:pos x="0" y="46"/>
                </a:cxn>
                <a:cxn ang="0">
                  <a:pos x="14" y="56"/>
                </a:cxn>
                <a:cxn ang="0">
                  <a:pos x="30" y="62"/>
                </a:cxn>
                <a:cxn ang="0">
                  <a:pos x="46" y="68"/>
                </a:cxn>
                <a:cxn ang="0">
                  <a:pos x="62" y="72"/>
                </a:cxn>
                <a:cxn ang="0">
                  <a:pos x="62" y="72"/>
                </a:cxn>
                <a:cxn ang="0">
                  <a:pos x="48" y="60"/>
                </a:cxn>
                <a:cxn ang="0">
                  <a:pos x="34" y="44"/>
                </a:cxn>
                <a:cxn ang="0">
                  <a:pos x="22" y="24"/>
                </a:cxn>
                <a:cxn ang="0">
                  <a:pos x="12" y="0"/>
                </a:cxn>
                <a:cxn ang="0">
                  <a:pos x="12" y="0"/>
                </a:cxn>
              </a:cxnLst>
              <a:rect l="0" t="0" r="r" b="b"/>
              <a:pathLst>
                <a:path w="62" h="72">
                  <a:moveTo>
                    <a:pt x="12" y="0"/>
                  </a:moveTo>
                  <a:lnTo>
                    <a:pt x="12" y="0"/>
                  </a:lnTo>
                  <a:lnTo>
                    <a:pt x="0" y="2"/>
                  </a:lnTo>
                  <a:lnTo>
                    <a:pt x="0" y="46"/>
                  </a:lnTo>
                  <a:lnTo>
                    <a:pt x="0" y="46"/>
                  </a:lnTo>
                  <a:lnTo>
                    <a:pt x="14" y="56"/>
                  </a:lnTo>
                  <a:lnTo>
                    <a:pt x="30" y="62"/>
                  </a:lnTo>
                  <a:lnTo>
                    <a:pt x="46" y="68"/>
                  </a:lnTo>
                  <a:lnTo>
                    <a:pt x="62" y="72"/>
                  </a:lnTo>
                  <a:lnTo>
                    <a:pt x="62" y="72"/>
                  </a:lnTo>
                  <a:lnTo>
                    <a:pt x="48" y="60"/>
                  </a:lnTo>
                  <a:lnTo>
                    <a:pt x="34" y="44"/>
                  </a:lnTo>
                  <a:lnTo>
                    <a:pt x="22" y="24"/>
                  </a:lnTo>
                  <a:lnTo>
                    <a:pt x="12" y="0"/>
                  </a:lnTo>
                  <a:lnTo>
                    <a:pt x="12" y="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sp>
          <p:nvSpPr>
            <p:cNvPr id="114" name="Freeform 375"/>
            <p:cNvSpPr>
              <a:spLocks/>
            </p:cNvSpPr>
            <p:nvPr/>
          </p:nvSpPr>
          <p:spPr bwMode="auto">
            <a:xfrm>
              <a:off x="3279775" y="5522913"/>
              <a:ext cx="457200" cy="415925"/>
            </a:xfrm>
            <a:custGeom>
              <a:avLst/>
              <a:gdLst/>
              <a:ahLst/>
              <a:cxnLst>
                <a:cxn ang="0">
                  <a:pos x="288" y="70"/>
                </a:cxn>
                <a:cxn ang="0">
                  <a:pos x="288" y="70"/>
                </a:cxn>
                <a:cxn ang="0">
                  <a:pos x="288" y="52"/>
                </a:cxn>
                <a:cxn ang="0">
                  <a:pos x="284" y="34"/>
                </a:cxn>
                <a:cxn ang="0">
                  <a:pos x="280" y="16"/>
                </a:cxn>
                <a:cxn ang="0">
                  <a:pos x="274" y="0"/>
                </a:cxn>
                <a:cxn ang="0">
                  <a:pos x="264" y="0"/>
                </a:cxn>
                <a:cxn ang="0">
                  <a:pos x="264" y="0"/>
                </a:cxn>
                <a:cxn ang="0">
                  <a:pos x="270" y="16"/>
                </a:cxn>
                <a:cxn ang="0">
                  <a:pos x="274" y="34"/>
                </a:cxn>
                <a:cxn ang="0">
                  <a:pos x="278" y="52"/>
                </a:cxn>
                <a:cxn ang="0">
                  <a:pos x="278" y="70"/>
                </a:cxn>
                <a:cxn ang="0">
                  <a:pos x="278" y="70"/>
                </a:cxn>
                <a:cxn ang="0">
                  <a:pos x="278" y="90"/>
                </a:cxn>
                <a:cxn ang="0">
                  <a:pos x="274" y="108"/>
                </a:cxn>
                <a:cxn ang="0">
                  <a:pos x="270" y="124"/>
                </a:cxn>
                <a:cxn ang="0">
                  <a:pos x="264" y="142"/>
                </a:cxn>
                <a:cxn ang="0">
                  <a:pos x="256" y="158"/>
                </a:cxn>
                <a:cxn ang="0">
                  <a:pos x="246" y="172"/>
                </a:cxn>
                <a:cxn ang="0">
                  <a:pos x="236" y="186"/>
                </a:cxn>
                <a:cxn ang="0">
                  <a:pos x="224" y="200"/>
                </a:cxn>
                <a:cxn ang="0">
                  <a:pos x="212" y="212"/>
                </a:cxn>
                <a:cxn ang="0">
                  <a:pos x="198" y="222"/>
                </a:cxn>
                <a:cxn ang="0">
                  <a:pos x="182" y="230"/>
                </a:cxn>
                <a:cxn ang="0">
                  <a:pos x="166" y="238"/>
                </a:cxn>
                <a:cxn ang="0">
                  <a:pos x="150" y="244"/>
                </a:cxn>
                <a:cxn ang="0">
                  <a:pos x="132" y="250"/>
                </a:cxn>
                <a:cxn ang="0">
                  <a:pos x="114" y="252"/>
                </a:cxn>
                <a:cxn ang="0">
                  <a:pos x="96" y="254"/>
                </a:cxn>
                <a:cxn ang="0">
                  <a:pos x="96" y="254"/>
                </a:cxn>
                <a:cxn ang="0">
                  <a:pos x="70" y="252"/>
                </a:cxn>
                <a:cxn ang="0">
                  <a:pos x="46" y="246"/>
                </a:cxn>
                <a:cxn ang="0">
                  <a:pos x="22" y="238"/>
                </a:cxn>
                <a:cxn ang="0">
                  <a:pos x="0" y="226"/>
                </a:cxn>
                <a:cxn ang="0">
                  <a:pos x="0" y="238"/>
                </a:cxn>
                <a:cxn ang="0">
                  <a:pos x="0" y="238"/>
                </a:cxn>
                <a:cxn ang="0">
                  <a:pos x="22" y="248"/>
                </a:cxn>
                <a:cxn ang="0">
                  <a:pos x="46" y="256"/>
                </a:cxn>
                <a:cxn ang="0">
                  <a:pos x="70" y="262"/>
                </a:cxn>
                <a:cxn ang="0">
                  <a:pos x="96" y="262"/>
                </a:cxn>
                <a:cxn ang="0">
                  <a:pos x="96" y="262"/>
                </a:cxn>
                <a:cxn ang="0">
                  <a:pos x="116" y="262"/>
                </a:cxn>
                <a:cxn ang="0">
                  <a:pos x="134" y="258"/>
                </a:cxn>
                <a:cxn ang="0">
                  <a:pos x="152" y="254"/>
                </a:cxn>
                <a:cxn ang="0">
                  <a:pos x="170" y="248"/>
                </a:cxn>
                <a:cxn ang="0">
                  <a:pos x="188" y="240"/>
                </a:cxn>
                <a:cxn ang="0">
                  <a:pos x="204" y="230"/>
                </a:cxn>
                <a:cxn ang="0">
                  <a:pos x="218" y="218"/>
                </a:cxn>
                <a:cxn ang="0">
                  <a:pos x="232" y="206"/>
                </a:cxn>
                <a:cxn ang="0">
                  <a:pos x="244" y="192"/>
                </a:cxn>
                <a:cxn ang="0">
                  <a:pos x="256" y="178"/>
                </a:cxn>
                <a:cxn ang="0">
                  <a:pos x="264" y="162"/>
                </a:cxn>
                <a:cxn ang="0">
                  <a:pos x="272" y="146"/>
                </a:cxn>
                <a:cxn ang="0">
                  <a:pos x="280" y="128"/>
                </a:cxn>
                <a:cxn ang="0">
                  <a:pos x="284" y="110"/>
                </a:cxn>
                <a:cxn ang="0">
                  <a:pos x="286" y="90"/>
                </a:cxn>
                <a:cxn ang="0">
                  <a:pos x="288" y="70"/>
                </a:cxn>
                <a:cxn ang="0">
                  <a:pos x="288" y="70"/>
                </a:cxn>
              </a:cxnLst>
              <a:rect l="0" t="0" r="r" b="b"/>
              <a:pathLst>
                <a:path w="288" h="262">
                  <a:moveTo>
                    <a:pt x="288" y="70"/>
                  </a:moveTo>
                  <a:lnTo>
                    <a:pt x="288" y="70"/>
                  </a:lnTo>
                  <a:lnTo>
                    <a:pt x="288" y="52"/>
                  </a:lnTo>
                  <a:lnTo>
                    <a:pt x="284" y="34"/>
                  </a:lnTo>
                  <a:lnTo>
                    <a:pt x="280" y="16"/>
                  </a:lnTo>
                  <a:lnTo>
                    <a:pt x="274" y="0"/>
                  </a:lnTo>
                  <a:lnTo>
                    <a:pt x="264" y="0"/>
                  </a:lnTo>
                  <a:lnTo>
                    <a:pt x="264" y="0"/>
                  </a:lnTo>
                  <a:lnTo>
                    <a:pt x="270" y="16"/>
                  </a:lnTo>
                  <a:lnTo>
                    <a:pt x="274" y="34"/>
                  </a:lnTo>
                  <a:lnTo>
                    <a:pt x="278" y="52"/>
                  </a:lnTo>
                  <a:lnTo>
                    <a:pt x="278" y="70"/>
                  </a:lnTo>
                  <a:lnTo>
                    <a:pt x="278" y="70"/>
                  </a:lnTo>
                  <a:lnTo>
                    <a:pt x="278" y="90"/>
                  </a:lnTo>
                  <a:lnTo>
                    <a:pt x="274" y="108"/>
                  </a:lnTo>
                  <a:lnTo>
                    <a:pt x="270" y="124"/>
                  </a:lnTo>
                  <a:lnTo>
                    <a:pt x="264" y="142"/>
                  </a:lnTo>
                  <a:lnTo>
                    <a:pt x="256" y="158"/>
                  </a:lnTo>
                  <a:lnTo>
                    <a:pt x="246" y="172"/>
                  </a:lnTo>
                  <a:lnTo>
                    <a:pt x="236" y="186"/>
                  </a:lnTo>
                  <a:lnTo>
                    <a:pt x="224" y="200"/>
                  </a:lnTo>
                  <a:lnTo>
                    <a:pt x="212" y="212"/>
                  </a:lnTo>
                  <a:lnTo>
                    <a:pt x="198" y="222"/>
                  </a:lnTo>
                  <a:lnTo>
                    <a:pt x="182" y="230"/>
                  </a:lnTo>
                  <a:lnTo>
                    <a:pt x="166" y="238"/>
                  </a:lnTo>
                  <a:lnTo>
                    <a:pt x="150" y="244"/>
                  </a:lnTo>
                  <a:lnTo>
                    <a:pt x="132" y="250"/>
                  </a:lnTo>
                  <a:lnTo>
                    <a:pt x="114" y="252"/>
                  </a:lnTo>
                  <a:lnTo>
                    <a:pt x="96" y="254"/>
                  </a:lnTo>
                  <a:lnTo>
                    <a:pt x="96" y="254"/>
                  </a:lnTo>
                  <a:lnTo>
                    <a:pt x="70" y="252"/>
                  </a:lnTo>
                  <a:lnTo>
                    <a:pt x="46" y="246"/>
                  </a:lnTo>
                  <a:lnTo>
                    <a:pt x="22" y="238"/>
                  </a:lnTo>
                  <a:lnTo>
                    <a:pt x="0" y="226"/>
                  </a:lnTo>
                  <a:lnTo>
                    <a:pt x="0" y="238"/>
                  </a:lnTo>
                  <a:lnTo>
                    <a:pt x="0" y="238"/>
                  </a:lnTo>
                  <a:lnTo>
                    <a:pt x="22" y="248"/>
                  </a:lnTo>
                  <a:lnTo>
                    <a:pt x="46" y="256"/>
                  </a:lnTo>
                  <a:lnTo>
                    <a:pt x="70" y="262"/>
                  </a:lnTo>
                  <a:lnTo>
                    <a:pt x="96" y="262"/>
                  </a:lnTo>
                  <a:lnTo>
                    <a:pt x="96" y="262"/>
                  </a:lnTo>
                  <a:lnTo>
                    <a:pt x="116" y="262"/>
                  </a:lnTo>
                  <a:lnTo>
                    <a:pt x="134" y="258"/>
                  </a:lnTo>
                  <a:lnTo>
                    <a:pt x="152" y="254"/>
                  </a:lnTo>
                  <a:lnTo>
                    <a:pt x="170" y="248"/>
                  </a:lnTo>
                  <a:lnTo>
                    <a:pt x="188" y="240"/>
                  </a:lnTo>
                  <a:lnTo>
                    <a:pt x="204" y="230"/>
                  </a:lnTo>
                  <a:lnTo>
                    <a:pt x="218" y="218"/>
                  </a:lnTo>
                  <a:lnTo>
                    <a:pt x="232" y="206"/>
                  </a:lnTo>
                  <a:lnTo>
                    <a:pt x="244" y="192"/>
                  </a:lnTo>
                  <a:lnTo>
                    <a:pt x="256" y="178"/>
                  </a:lnTo>
                  <a:lnTo>
                    <a:pt x="264" y="162"/>
                  </a:lnTo>
                  <a:lnTo>
                    <a:pt x="272" y="146"/>
                  </a:lnTo>
                  <a:lnTo>
                    <a:pt x="280" y="128"/>
                  </a:lnTo>
                  <a:lnTo>
                    <a:pt x="284" y="110"/>
                  </a:lnTo>
                  <a:lnTo>
                    <a:pt x="286" y="90"/>
                  </a:lnTo>
                  <a:lnTo>
                    <a:pt x="288" y="70"/>
                  </a:lnTo>
                  <a:lnTo>
                    <a:pt x="288" y="7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GB" dirty="0"/>
            </a:p>
          </p:txBody>
        </p:sp>
      </p:grpSp>
      <p:grpSp>
        <p:nvGrpSpPr>
          <p:cNvPr id="5" name="Group 4"/>
          <p:cNvGrpSpPr/>
          <p:nvPr/>
        </p:nvGrpSpPr>
        <p:grpSpPr>
          <a:xfrm>
            <a:off x="4954826" y="1819420"/>
            <a:ext cx="585470" cy="556260"/>
            <a:chOff x="4536636" y="1692789"/>
            <a:chExt cx="585470" cy="556260"/>
          </a:xfrm>
        </p:grpSpPr>
        <p:sp>
          <p:nvSpPr>
            <p:cNvPr id="39" name="object 36"/>
            <p:cNvSpPr/>
            <p:nvPr/>
          </p:nvSpPr>
          <p:spPr>
            <a:xfrm>
              <a:off x="4536636" y="1692789"/>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p>
          </p:txBody>
        </p:sp>
        <p:sp>
          <p:nvSpPr>
            <p:cNvPr id="120" name="object 90"/>
            <p:cNvSpPr/>
            <p:nvPr/>
          </p:nvSpPr>
          <p:spPr>
            <a:xfrm>
              <a:off x="4666299" y="1823819"/>
              <a:ext cx="320046" cy="315465"/>
            </a:xfrm>
            <a:prstGeom prst="rect">
              <a:avLst/>
            </a:prstGeom>
            <a:blipFill>
              <a:blip r:embed="rId3" cstate="print"/>
              <a:stretch>
                <a:fillRect/>
              </a:stretch>
            </a:blipFill>
          </p:spPr>
          <p:txBody>
            <a:bodyPr wrap="square" lIns="0" tIns="0" rIns="0" bIns="0" rtlCol="0"/>
            <a:lstStyle/>
            <a:p>
              <a:endParaRPr/>
            </a:p>
          </p:txBody>
        </p:sp>
      </p:grpSp>
      <p:grpSp>
        <p:nvGrpSpPr>
          <p:cNvPr id="4" name="Group 3"/>
          <p:cNvGrpSpPr/>
          <p:nvPr/>
        </p:nvGrpSpPr>
        <p:grpSpPr>
          <a:xfrm>
            <a:off x="7368113" y="1818091"/>
            <a:ext cx="585470" cy="556260"/>
            <a:chOff x="7059246" y="1692789"/>
            <a:chExt cx="585470" cy="556260"/>
          </a:xfrm>
        </p:grpSpPr>
        <p:sp>
          <p:nvSpPr>
            <p:cNvPr id="37" name="object 36"/>
            <p:cNvSpPr/>
            <p:nvPr/>
          </p:nvSpPr>
          <p:spPr>
            <a:xfrm>
              <a:off x="7059246" y="1692789"/>
              <a:ext cx="585470" cy="556260"/>
            </a:xfrm>
            <a:custGeom>
              <a:avLst/>
              <a:gdLst/>
              <a:ahLst/>
              <a:cxnLst/>
              <a:rect l="l" t="t" r="r" b="b"/>
              <a:pathLst>
                <a:path w="585470" h="556260">
                  <a:moveTo>
                    <a:pt x="0" y="278129"/>
                  </a:moveTo>
                  <a:lnTo>
                    <a:pt x="3829" y="233015"/>
                  </a:lnTo>
                  <a:lnTo>
                    <a:pt x="14916" y="190219"/>
                  </a:lnTo>
                  <a:lnTo>
                    <a:pt x="32659" y="150313"/>
                  </a:lnTo>
                  <a:lnTo>
                    <a:pt x="56455" y="113870"/>
                  </a:lnTo>
                  <a:lnTo>
                    <a:pt x="85701" y="81462"/>
                  </a:lnTo>
                  <a:lnTo>
                    <a:pt x="119795" y="53663"/>
                  </a:lnTo>
                  <a:lnTo>
                    <a:pt x="158135" y="31044"/>
                  </a:lnTo>
                  <a:lnTo>
                    <a:pt x="200119" y="14179"/>
                  </a:lnTo>
                  <a:lnTo>
                    <a:pt x="245144" y="3640"/>
                  </a:lnTo>
                  <a:lnTo>
                    <a:pt x="292608" y="0"/>
                  </a:lnTo>
                  <a:lnTo>
                    <a:pt x="340071" y="3640"/>
                  </a:lnTo>
                  <a:lnTo>
                    <a:pt x="385096" y="14179"/>
                  </a:lnTo>
                  <a:lnTo>
                    <a:pt x="427080" y="31044"/>
                  </a:lnTo>
                  <a:lnTo>
                    <a:pt x="465420" y="53663"/>
                  </a:lnTo>
                  <a:lnTo>
                    <a:pt x="499514" y="81462"/>
                  </a:lnTo>
                  <a:lnTo>
                    <a:pt x="528760" y="113870"/>
                  </a:lnTo>
                  <a:lnTo>
                    <a:pt x="552556" y="150313"/>
                  </a:lnTo>
                  <a:lnTo>
                    <a:pt x="570299" y="190219"/>
                  </a:lnTo>
                  <a:lnTo>
                    <a:pt x="581386" y="233015"/>
                  </a:lnTo>
                  <a:lnTo>
                    <a:pt x="585216" y="278129"/>
                  </a:lnTo>
                  <a:lnTo>
                    <a:pt x="581386" y="323244"/>
                  </a:lnTo>
                  <a:lnTo>
                    <a:pt x="570299" y="366040"/>
                  </a:lnTo>
                  <a:lnTo>
                    <a:pt x="552556" y="405946"/>
                  </a:lnTo>
                  <a:lnTo>
                    <a:pt x="528760" y="442389"/>
                  </a:lnTo>
                  <a:lnTo>
                    <a:pt x="499514" y="474797"/>
                  </a:lnTo>
                  <a:lnTo>
                    <a:pt x="465420" y="502596"/>
                  </a:lnTo>
                  <a:lnTo>
                    <a:pt x="427080" y="525215"/>
                  </a:lnTo>
                  <a:lnTo>
                    <a:pt x="385096" y="542080"/>
                  </a:lnTo>
                  <a:lnTo>
                    <a:pt x="340071" y="552619"/>
                  </a:lnTo>
                  <a:lnTo>
                    <a:pt x="292608" y="556259"/>
                  </a:lnTo>
                  <a:lnTo>
                    <a:pt x="245144" y="552619"/>
                  </a:lnTo>
                  <a:lnTo>
                    <a:pt x="200119" y="542080"/>
                  </a:lnTo>
                  <a:lnTo>
                    <a:pt x="158135" y="525215"/>
                  </a:lnTo>
                  <a:lnTo>
                    <a:pt x="119795" y="502596"/>
                  </a:lnTo>
                  <a:lnTo>
                    <a:pt x="85701" y="474797"/>
                  </a:lnTo>
                  <a:lnTo>
                    <a:pt x="56455" y="442389"/>
                  </a:lnTo>
                  <a:lnTo>
                    <a:pt x="32659" y="405946"/>
                  </a:lnTo>
                  <a:lnTo>
                    <a:pt x="14916" y="366040"/>
                  </a:lnTo>
                  <a:lnTo>
                    <a:pt x="3829" y="323244"/>
                  </a:lnTo>
                  <a:lnTo>
                    <a:pt x="0" y="278129"/>
                  </a:lnTo>
                  <a:close/>
                </a:path>
              </a:pathLst>
            </a:custGeom>
            <a:ln w="12192">
              <a:solidFill>
                <a:srgbClr val="FFFFFF"/>
              </a:solidFill>
            </a:ln>
          </p:spPr>
          <p:txBody>
            <a:bodyPr wrap="square" lIns="0" tIns="0" rIns="0" bIns="0" rtlCol="0"/>
            <a:lstStyle/>
            <a:p>
              <a:endParaRPr/>
            </a:p>
          </p:txBody>
        </p:sp>
        <p:grpSp>
          <p:nvGrpSpPr>
            <p:cNvPr id="116" name="Group 115"/>
            <p:cNvGrpSpPr/>
            <p:nvPr/>
          </p:nvGrpSpPr>
          <p:grpSpPr>
            <a:xfrm>
              <a:off x="7135823" y="1878346"/>
              <a:ext cx="377957" cy="258445"/>
              <a:chOff x="4495801" y="1634595"/>
              <a:chExt cx="377957" cy="258445"/>
            </a:xfrm>
          </p:grpSpPr>
          <p:sp>
            <p:nvSpPr>
              <p:cNvPr id="117" name="object 27"/>
              <p:cNvSpPr/>
              <p:nvPr/>
            </p:nvSpPr>
            <p:spPr>
              <a:xfrm>
                <a:off x="4495801" y="1690666"/>
                <a:ext cx="132587" cy="183849"/>
              </a:xfrm>
              <a:prstGeom prst="rect">
                <a:avLst/>
              </a:prstGeom>
              <a:blipFill>
                <a:blip r:embed="rId4" cstate="print"/>
                <a:stretch>
                  <a:fillRect/>
                </a:stretch>
              </a:blipFill>
            </p:spPr>
            <p:txBody>
              <a:bodyPr wrap="square" lIns="0" tIns="0" rIns="0" bIns="0" rtlCol="0"/>
              <a:lstStyle/>
              <a:p>
                <a:endParaRPr/>
              </a:p>
            </p:txBody>
          </p:sp>
          <p:sp>
            <p:nvSpPr>
              <p:cNvPr id="118" name="object 28"/>
              <p:cNvSpPr/>
              <p:nvPr/>
            </p:nvSpPr>
            <p:spPr>
              <a:xfrm>
                <a:off x="4739646" y="1690667"/>
                <a:ext cx="134112" cy="183849"/>
              </a:xfrm>
              <a:prstGeom prst="rect">
                <a:avLst/>
              </a:prstGeom>
              <a:blipFill>
                <a:blip r:embed="rId5" cstate="print"/>
                <a:stretch>
                  <a:fillRect/>
                </a:stretch>
              </a:blipFill>
            </p:spPr>
            <p:txBody>
              <a:bodyPr wrap="square" lIns="0" tIns="0" rIns="0" bIns="0" rtlCol="0"/>
              <a:lstStyle/>
              <a:p>
                <a:endParaRPr/>
              </a:p>
            </p:txBody>
          </p:sp>
          <p:sp>
            <p:nvSpPr>
              <p:cNvPr id="119" name="object 29"/>
              <p:cNvSpPr/>
              <p:nvPr/>
            </p:nvSpPr>
            <p:spPr>
              <a:xfrm>
                <a:off x="4549145" y="1634595"/>
                <a:ext cx="271780" cy="258445"/>
              </a:xfrm>
              <a:custGeom>
                <a:avLst/>
                <a:gdLst/>
                <a:ahLst/>
                <a:cxnLst/>
                <a:rect l="l" t="t" r="r" b="b"/>
                <a:pathLst>
                  <a:path w="271779" h="258444">
                    <a:moveTo>
                      <a:pt x="188823" y="176007"/>
                    </a:moveTo>
                    <a:lnTo>
                      <a:pt x="82435" y="176007"/>
                    </a:lnTo>
                    <a:lnTo>
                      <a:pt x="74460" y="178662"/>
                    </a:lnTo>
                    <a:lnTo>
                      <a:pt x="64072" y="182863"/>
                    </a:lnTo>
                    <a:lnTo>
                      <a:pt x="53187" y="187439"/>
                    </a:lnTo>
                    <a:lnTo>
                      <a:pt x="42302" y="192265"/>
                    </a:lnTo>
                    <a:lnTo>
                      <a:pt x="31915" y="197216"/>
                    </a:lnTo>
                    <a:lnTo>
                      <a:pt x="13457" y="204179"/>
                    </a:lnTo>
                    <a:lnTo>
                      <a:pt x="5542" y="209150"/>
                    </a:lnTo>
                    <a:lnTo>
                      <a:pt x="0" y="217104"/>
                    </a:lnTo>
                    <a:lnTo>
                      <a:pt x="0" y="258214"/>
                    </a:lnTo>
                    <a:lnTo>
                      <a:pt x="271272" y="258214"/>
                    </a:lnTo>
                    <a:lnTo>
                      <a:pt x="271063" y="247874"/>
                    </a:lnTo>
                    <a:lnTo>
                      <a:pt x="270605" y="236169"/>
                    </a:lnTo>
                    <a:lnTo>
                      <a:pt x="270146" y="225208"/>
                    </a:lnTo>
                    <a:lnTo>
                      <a:pt x="269938" y="217104"/>
                    </a:lnTo>
                    <a:lnTo>
                      <a:pt x="265139" y="209150"/>
                    </a:lnTo>
                    <a:lnTo>
                      <a:pt x="257471" y="204179"/>
                    </a:lnTo>
                    <a:lnTo>
                      <a:pt x="248058" y="200699"/>
                    </a:lnTo>
                    <a:lnTo>
                      <a:pt x="238023" y="197216"/>
                    </a:lnTo>
                    <a:lnTo>
                      <a:pt x="227821" y="192265"/>
                    </a:lnTo>
                    <a:lnTo>
                      <a:pt x="217244" y="187439"/>
                    </a:lnTo>
                    <a:lnTo>
                      <a:pt x="206417" y="182863"/>
                    </a:lnTo>
                    <a:lnTo>
                      <a:pt x="195465" y="178662"/>
                    </a:lnTo>
                    <a:lnTo>
                      <a:pt x="191477" y="177328"/>
                    </a:lnTo>
                    <a:lnTo>
                      <a:pt x="188823" y="176007"/>
                    </a:lnTo>
                    <a:close/>
                  </a:path>
                  <a:path w="271779" h="258444">
                    <a:moveTo>
                      <a:pt x="176847" y="118997"/>
                    </a:moveTo>
                    <a:lnTo>
                      <a:pt x="89090" y="118997"/>
                    </a:lnTo>
                    <a:lnTo>
                      <a:pt x="94411" y="120318"/>
                    </a:lnTo>
                    <a:lnTo>
                      <a:pt x="94411" y="128281"/>
                    </a:lnTo>
                    <a:lnTo>
                      <a:pt x="95732" y="134910"/>
                    </a:lnTo>
                    <a:lnTo>
                      <a:pt x="95732" y="142860"/>
                    </a:lnTo>
                    <a:lnTo>
                      <a:pt x="98399" y="148169"/>
                    </a:lnTo>
                    <a:lnTo>
                      <a:pt x="102387" y="148169"/>
                    </a:lnTo>
                    <a:lnTo>
                      <a:pt x="103720" y="154798"/>
                    </a:lnTo>
                    <a:lnTo>
                      <a:pt x="98399" y="156119"/>
                    </a:lnTo>
                    <a:lnTo>
                      <a:pt x="90424" y="172032"/>
                    </a:lnTo>
                    <a:lnTo>
                      <a:pt x="86423" y="176007"/>
                    </a:lnTo>
                    <a:lnTo>
                      <a:pt x="184835" y="176007"/>
                    </a:lnTo>
                    <a:lnTo>
                      <a:pt x="179514" y="172032"/>
                    </a:lnTo>
                    <a:lnTo>
                      <a:pt x="175526" y="161428"/>
                    </a:lnTo>
                    <a:lnTo>
                      <a:pt x="172859" y="156119"/>
                    </a:lnTo>
                    <a:lnTo>
                      <a:pt x="167551" y="156119"/>
                    </a:lnTo>
                    <a:lnTo>
                      <a:pt x="164884" y="154798"/>
                    </a:lnTo>
                    <a:lnTo>
                      <a:pt x="164884" y="146835"/>
                    </a:lnTo>
                    <a:lnTo>
                      <a:pt x="170205" y="146835"/>
                    </a:lnTo>
                    <a:lnTo>
                      <a:pt x="172859" y="140206"/>
                    </a:lnTo>
                    <a:lnTo>
                      <a:pt x="174193" y="134910"/>
                    </a:lnTo>
                    <a:lnTo>
                      <a:pt x="172859" y="128281"/>
                    </a:lnTo>
                    <a:lnTo>
                      <a:pt x="175526" y="122972"/>
                    </a:lnTo>
                    <a:lnTo>
                      <a:pt x="176847" y="118997"/>
                    </a:lnTo>
                    <a:close/>
                  </a:path>
                  <a:path w="271779" h="258444">
                    <a:moveTo>
                      <a:pt x="130144" y="0"/>
                    </a:moveTo>
                    <a:lnTo>
                      <a:pt x="92741" y="15223"/>
                    </a:lnTo>
                    <a:lnTo>
                      <a:pt x="81110" y="50316"/>
                    </a:lnTo>
                    <a:lnTo>
                      <a:pt x="83769" y="76566"/>
                    </a:lnTo>
                    <a:lnTo>
                      <a:pt x="85102" y="81875"/>
                    </a:lnTo>
                    <a:lnTo>
                      <a:pt x="79781" y="84516"/>
                    </a:lnTo>
                    <a:lnTo>
                      <a:pt x="79781" y="88504"/>
                    </a:lnTo>
                    <a:lnTo>
                      <a:pt x="80656" y="96064"/>
                    </a:lnTo>
                    <a:lnTo>
                      <a:pt x="81778" y="105241"/>
                    </a:lnTo>
                    <a:lnTo>
                      <a:pt x="83906" y="113688"/>
                    </a:lnTo>
                    <a:lnTo>
                      <a:pt x="87757" y="118997"/>
                    </a:lnTo>
                    <a:lnTo>
                      <a:pt x="182168" y="118997"/>
                    </a:lnTo>
                    <a:lnTo>
                      <a:pt x="183502" y="116343"/>
                    </a:lnTo>
                    <a:lnTo>
                      <a:pt x="186160" y="113673"/>
                    </a:lnTo>
                    <a:lnTo>
                      <a:pt x="187490" y="108392"/>
                    </a:lnTo>
                    <a:lnTo>
                      <a:pt x="187590" y="105241"/>
                    </a:lnTo>
                    <a:lnTo>
                      <a:pt x="188823" y="99109"/>
                    </a:lnTo>
                    <a:lnTo>
                      <a:pt x="190157" y="91146"/>
                    </a:lnTo>
                    <a:lnTo>
                      <a:pt x="187490" y="84516"/>
                    </a:lnTo>
                    <a:lnTo>
                      <a:pt x="184835" y="80541"/>
                    </a:lnTo>
                    <a:lnTo>
                      <a:pt x="183502" y="76566"/>
                    </a:lnTo>
                    <a:lnTo>
                      <a:pt x="183502" y="71258"/>
                    </a:lnTo>
                    <a:lnTo>
                      <a:pt x="184835" y="54024"/>
                    </a:lnTo>
                    <a:lnTo>
                      <a:pt x="186156" y="51369"/>
                    </a:lnTo>
                    <a:lnTo>
                      <a:pt x="185929" y="44414"/>
                    </a:lnTo>
                    <a:lnTo>
                      <a:pt x="167551" y="11593"/>
                    </a:lnTo>
                    <a:lnTo>
                      <a:pt x="162229" y="6297"/>
                    </a:lnTo>
                    <a:lnTo>
                      <a:pt x="145998" y="165"/>
                    </a:lnTo>
                    <a:lnTo>
                      <a:pt x="130144" y="0"/>
                    </a:lnTo>
                    <a:close/>
                  </a:path>
                </a:pathLst>
              </a:custGeom>
              <a:solidFill>
                <a:srgbClr val="FFFFFF"/>
              </a:solidFill>
            </p:spPr>
            <p:txBody>
              <a:bodyPr wrap="square" lIns="0" tIns="0" rIns="0" bIns="0" rtlCol="0"/>
              <a:lstStyle/>
              <a:p>
                <a:endParaRPr/>
              </a:p>
            </p:txBody>
          </p:sp>
        </p:grpSp>
        <p:grpSp>
          <p:nvGrpSpPr>
            <p:cNvPr id="121" name="Group 120"/>
            <p:cNvGrpSpPr/>
            <p:nvPr/>
          </p:nvGrpSpPr>
          <p:grpSpPr>
            <a:xfrm>
              <a:off x="7419597" y="1764171"/>
              <a:ext cx="110213" cy="158246"/>
              <a:chOff x="5434807" y="2497138"/>
              <a:chExt cx="134459" cy="177800"/>
            </a:xfrm>
            <a:solidFill>
              <a:schemeClr val="bg1"/>
            </a:solidFill>
          </p:grpSpPr>
          <p:sp>
            <p:nvSpPr>
              <p:cNvPr id="122" name="Freeform 19"/>
              <p:cNvSpPr>
                <a:spLocks noEditPoints="1"/>
              </p:cNvSpPr>
              <p:nvPr/>
            </p:nvSpPr>
            <p:spPr bwMode="auto">
              <a:xfrm>
                <a:off x="5434807" y="2570163"/>
                <a:ext cx="134459" cy="104775"/>
              </a:xfrm>
              <a:custGeom>
                <a:avLst/>
                <a:gdLst>
                  <a:gd name="T0" fmla="*/ 40 w 43"/>
                  <a:gd name="T1" fmla="*/ 0 h 32"/>
                  <a:gd name="T2" fmla="*/ 3 w 43"/>
                  <a:gd name="T3" fmla="*/ 0 h 32"/>
                  <a:gd name="T4" fmla="*/ 0 w 43"/>
                  <a:gd name="T5" fmla="*/ 3 h 32"/>
                  <a:gd name="T6" fmla="*/ 0 w 43"/>
                  <a:gd name="T7" fmla="*/ 28 h 32"/>
                  <a:gd name="T8" fmla="*/ 3 w 43"/>
                  <a:gd name="T9" fmla="*/ 32 h 32"/>
                  <a:gd name="T10" fmla="*/ 40 w 43"/>
                  <a:gd name="T11" fmla="*/ 32 h 32"/>
                  <a:gd name="T12" fmla="*/ 43 w 43"/>
                  <a:gd name="T13" fmla="*/ 28 h 32"/>
                  <a:gd name="T14" fmla="*/ 43 w 43"/>
                  <a:gd name="T15" fmla="*/ 3 h 32"/>
                  <a:gd name="T16" fmla="*/ 40 w 43"/>
                  <a:gd name="T17" fmla="*/ 0 h 32"/>
                  <a:gd name="T18" fmla="*/ 26 w 43"/>
                  <a:gd name="T19" fmla="*/ 25 h 32"/>
                  <a:gd name="T20" fmla="*/ 17 w 43"/>
                  <a:gd name="T21" fmla="*/ 25 h 32"/>
                  <a:gd name="T22" fmla="*/ 19 w 43"/>
                  <a:gd name="T23" fmla="*/ 16 h 32"/>
                  <a:gd name="T24" fmla="*/ 17 w 43"/>
                  <a:gd name="T25" fmla="*/ 13 h 32"/>
                  <a:gd name="T26" fmla="*/ 22 w 43"/>
                  <a:gd name="T27" fmla="*/ 9 h 32"/>
                  <a:gd name="T28" fmla="*/ 26 w 43"/>
                  <a:gd name="T29" fmla="*/ 13 h 32"/>
                  <a:gd name="T30" fmla="*/ 24 w 43"/>
                  <a:gd name="T31" fmla="*/ 16 h 32"/>
                  <a:gd name="T32" fmla="*/ 26 w 43"/>
                  <a:gd name="T33" fmla="*/ 25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 h="32">
                    <a:moveTo>
                      <a:pt x="40" y="0"/>
                    </a:moveTo>
                    <a:cubicBezTo>
                      <a:pt x="3" y="0"/>
                      <a:pt x="3" y="0"/>
                      <a:pt x="3" y="0"/>
                    </a:cubicBezTo>
                    <a:cubicBezTo>
                      <a:pt x="2" y="0"/>
                      <a:pt x="0" y="1"/>
                      <a:pt x="0" y="3"/>
                    </a:cubicBezTo>
                    <a:cubicBezTo>
                      <a:pt x="0" y="28"/>
                      <a:pt x="0" y="28"/>
                      <a:pt x="0" y="28"/>
                    </a:cubicBezTo>
                    <a:cubicBezTo>
                      <a:pt x="0" y="30"/>
                      <a:pt x="2" y="32"/>
                      <a:pt x="3" y="32"/>
                    </a:cubicBezTo>
                    <a:cubicBezTo>
                      <a:pt x="40" y="32"/>
                      <a:pt x="40" y="32"/>
                      <a:pt x="40" y="32"/>
                    </a:cubicBezTo>
                    <a:cubicBezTo>
                      <a:pt x="42" y="32"/>
                      <a:pt x="43" y="30"/>
                      <a:pt x="43" y="28"/>
                    </a:cubicBezTo>
                    <a:cubicBezTo>
                      <a:pt x="43" y="3"/>
                      <a:pt x="43" y="3"/>
                      <a:pt x="43" y="3"/>
                    </a:cubicBezTo>
                    <a:cubicBezTo>
                      <a:pt x="43" y="1"/>
                      <a:pt x="42" y="0"/>
                      <a:pt x="40" y="0"/>
                    </a:cubicBezTo>
                    <a:moveTo>
                      <a:pt x="26" y="25"/>
                    </a:moveTo>
                    <a:cubicBezTo>
                      <a:pt x="17" y="25"/>
                      <a:pt x="17" y="25"/>
                      <a:pt x="17" y="25"/>
                    </a:cubicBezTo>
                    <a:cubicBezTo>
                      <a:pt x="19" y="16"/>
                      <a:pt x="19" y="16"/>
                      <a:pt x="19" y="16"/>
                    </a:cubicBezTo>
                    <a:cubicBezTo>
                      <a:pt x="18" y="16"/>
                      <a:pt x="17" y="14"/>
                      <a:pt x="17" y="13"/>
                    </a:cubicBezTo>
                    <a:cubicBezTo>
                      <a:pt x="17" y="10"/>
                      <a:pt x="19" y="9"/>
                      <a:pt x="22" y="9"/>
                    </a:cubicBezTo>
                    <a:cubicBezTo>
                      <a:pt x="24" y="9"/>
                      <a:pt x="26" y="10"/>
                      <a:pt x="26" y="13"/>
                    </a:cubicBezTo>
                    <a:cubicBezTo>
                      <a:pt x="26" y="14"/>
                      <a:pt x="25" y="16"/>
                      <a:pt x="24" y="16"/>
                    </a:cubicBezTo>
                    <a:lnTo>
                      <a:pt x="26" y="25"/>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sp>
            <p:nvSpPr>
              <p:cNvPr id="123" name="Freeform 20"/>
              <p:cNvSpPr>
                <a:spLocks/>
              </p:cNvSpPr>
              <p:nvPr/>
            </p:nvSpPr>
            <p:spPr bwMode="auto">
              <a:xfrm>
                <a:off x="5450683" y="2497138"/>
                <a:ext cx="109538" cy="63500"/>
              </a:xfrm>
              <a:custGeom>
                <a:avLst/>
                <a:gdLst>
                  <a:gd name="T0" fmla="*/ 26 w 33"/>
                  <a:gd name="T1" fmla="*/ 19 h 19"/>
                  <a:gd name="T2" fmla="*/ 26 w 33"/>
                  <a:gd name="T3" fmla="*/ 15 h 19"/>
                  <a:gd name="T4" fmla="*/ 16 w 33"/>
                  <a:gd name="T5" fmla="*/ 6 h 19"/>
                  <a:gd name="T6" fmla="*/ 7 w 33"/>
                  <a:gd name="T7" fmla="*/ 15 h 19"/>
                  <a:gd name="T8" fmla="*/ 7 w 33"/>
                  <a:gd name="T9" fmla="*/ 19 h 19"/>
                  <a:gd name="T10" fmla="*/ 0 w 33"/>
                  <a:gd name="T11" fmla="*/ 19 h 19"/>
                  <a:gd name="T12" fmla="*/ 0 w 33"/>
                  <a:gd name="T13" fmla="*/ 15 h 19"/>
                  <a:gd name="T14" fmla="*/ 16 w 33"/>
                  <a:gd name="T15" fmla="*/ 0 h 19"/>
                  <a:gd name="T16" fmla="*/ 33 w 33"/>
                  <a:gd name="T17" fmla="*/ 15 h 19"/>
                  <a:gd name="T18" fmla="*/ 33 w 33"/>
                  <a:gd name="T19" fmla="*/ 19 h 19"/>
                  <a:gd name="T20" fmla="*/ 26 w 33"/>
                  <a:gd name="T21" fmla="*/ 19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3" h="19">
                    <a:moveTo>
                      <a:pt x="26" y="19"/>
                    </a:moveTo>
                    <a:cubicBezTo>
                      <a:pt x="26" y="15"/>
                      <a:pt x="26" y="15"/>
                      <a:pt x="26" y="15"/>
                    </a:cubicBezTo>
                    <a:cubicBezTo>
                      <a:pt x="26" y="10"/>
                      <a:pt x="22" y="6"/>
                      <a:pt x="16" y="6"/>
                    </a:cubicBezTo>
                    <a:cubicBezTo>
                      <a:pt x="11" y="6"/>
                      <a:pt x="7" y="10"/>
                      <a:pt x="7" y="15"/>
                    </a:cubicBezTo>
                    <a:cubicBezTo>
                      <a:pt x="7" y="19"/>
                      <a:pt x="7" y="19"/>
                      <a:pt x="7" y="19"/>
                    </a:cubicBezTo>
                    <a:cubicBezTo>
                      <a:pt x="0" y="19"/>
                      <a:pt x="0" y="19"/>
                      <a:pt x="0" y="19"/>
                    </a:cubicBezTo>
                    <a:cubicBezTo>
                      <a:pt x="0" y="15"/>
                      <a:pt x="0" y="15"/>
                      <a:pt x="0" y="15"/>
                    </a:cubicBezTo>
                    <a:cubicBezTo>
                      <a:pt x="0" y="7"/>
                      <a:pt x="8" y="0"/>
                      <a:pt x="16" y="0"/>
                    </a:cubicBezTo>
                    <a:cubicBezTo>
                      <a:pt x="26" y="0"/>
                      <a:pt x="33" y="7"/>
                      <a:pt x="33" y="15"/>
                    </a:cubicBezTo>
                    <a:cubicBezTo>
                      <a:pt x="33" y="19"/>
                      <a:pt x="33" y="19"/>
                      <a:pt x="33" y="19"/>
                    </a:cubicBezTo>
                    <a:lnTo>
                      <a:pt x="26" y="19"/>
                    </a:lnTo>
                    <a:close/>
                  </a:path>
                </a:pathLst>
              </a:custGeom>
              <a:grpFill/>
              <a:ln>
                <a:noFill/>
              </a:ln>
            </p:spPr>
            <p:txBody>
              <a:bodyPr vert="horz" wrap="square" lIns="68580" tIns="34290" rIns="68580" bIns="34290" numCol="1" anchor="t" anchorCtr="0" compatLnSpc="1">
                <a:prstTxWarp prst="textNoShape">
                  <a:avLst/>
                </a:prstTxWarp>
              </a:bodyPr>
              <a:lstStyle/>
              <a:p>
                <a:endParaRPr lang="en-US" sz="1350" dirty="0"/>
              </a:p>
            </p:txBody>
          </p:sp>
        </p:grpSp>
      </p:grpSp>
      <p:sp>
        <p:nvSpPr>
          <p:cNvPr id="115" name="TextBox 114"/>
          <p:cNvSpPr txBox="1"/>
          <p:nvPr/>
        </p:nvSpPr>
        <p:spPr>
          <a:xfrm rot="16200000">
            <a:off x="758205" y="2522229"/>
            <a:ext cx="1252728" cy="327708"/>
          </a:xfrm>
          <a:prstGeom prst="rect">
            <a:avLst/>
          </a:prstGeom>
          <a:noFill/>
        </p:spPr>
        <p:txBody>
          <a:bodyPr wrap="square" lIns="54610" tIns="54610" rIns="54610" bIns="54610" rtlCol="0">
            <a:noAutofit/>
          </a:bodyPr>
          <a:lstStyle/>
          <a:p>
            <a:pPr algn="ctr">
              <a:spcAft>
                <a:spcPts val="600"/>
              </a:spcAft>
            </a:pPr>
            <a:r>
              <a:rPr lang="en-US" sz="1500" dirty="0" smtClean="0">
                <a:solidFill>
                  <a:schemeClr val="accent2"/>
                </a:solidFill>
              </a:rPr>
              <a:t>Challenge</a:t>
            </a:r>
          </a:p>
        </p:txBody>
      </p:sp>
      <p:sp>
        <p:nvSpPr>
          <p:cNvPr id="124" name="TextBox 123"/>
          <p:cNvSpPr txBox="1"/>
          <p:nvPr/>
        </p:nvSpPr>
        <p:spPr>
          <a:xfrm rot="16200000">
            <a:off x="815093" y="4604247"/>
            <a:ext cx="1252728" cy="327708"/>
          </a:xfrm>
          <a:prstGeom prst="rect">
            <a:avLst/>
          </a:prstGeom>
          <a:noFill/>
        </p:spPr>
        <p:txBody>
          <a:bodyPr wrap="square" lIns="54610" tIns="54610" rIns="54610" bIns="54610" rtlCol="0">
            <a:noAutofit/>
          </a:bodyPr>
          <a:lstStyle/>
          <a:p>
            <a:pPr algn="ctr">
              <a:spcAft>
                <a:spcPts val="600"/>
              </a:spcAft>
            </a:pPr>
            <a:r>
              <a:rPr lang="en-US" sz="1500" dirty="0" smtClean="0">
                <a:solidFill>
                  <a:schemeClr val="accent2"/>
                </a:solidFill>
              </a:rPr>
              <a:t>Resolution</a:t>
            </a:r>
          </a:p>
        </p:txBody>
      </p:sp>
      <p:sp>
        <p:nvSpPr>
          <p:cNvPr id="125" name="object 12"/>
          <p:cNvSpPr/>
          <p:nvPr/>
        </p:nvSpPr>
        <p:spPr>
          <a:xfrm>
            <a:off x="1252203" y="3710764"/>
            <a:ext cx="274320" cy="0"/>
          </a:xfrm>
          <a:custGeom>
            <a:avLst/>
            <a:gdLst/>
            <a:ahLst/>
            <a:cxnLst/>
            <a:rect l="l" t="t" r="r" b="b"/>
            <a:pathLst>
              <a:path w="431800">
                <a:moveTo>
                  <a:pt x="0" y="0"/>
                </a:moveTo>
                <a:lnTo>
                  <a:pt x="431292" y="0"/>
                </a:lnTo>
              </a:path>
            </a:pathLst>
          </a:custGeom>
          <a:ln w="50292">
            <a:solidFill>
              <a:schemeClr val="accent2"/>
            </a:solidFill>
          </a:ln>
        </p:spPr>
        <p:txBody>
          <a:bodyPr wrap="square" lIns="0" tIns="0" rIns="0" bIns="0" rtlCol="0"/>
          <a:lstStyle/>
          <a:p>
            <a:endParaRPr/>
          </a:p>
        </p:txBody>
      </p:sp>
    </p:spTree>
    <p:extLst>
      <p:ext uri="{BB962C8B-B14F-4D97-AF65-F5344CB8AC3E}">
        <p14:creationId xmlns:p14="http://schemas.microsoft.com/office/powerpoint/2010/main" val="426005579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a:t>KPMG’s Cloud Security Capability Framework</a:t>
            </a:r>
          </a:p>
        </p:txBody>
      </p:sp>
      <p:grpSp>
        <p:nvGrpSpPr>
          <p:cNvPr id="5" name="Group 4">
            <a:extLst>
              <a:ext uri="{FF2B5EF4-FFF2-40B4-BE49-F238E27FC236}">
                <a16:creationId xmlns:a16="http://schemas.microsoft.com/office/drawing/2014/main" xmlns="" id="{96F179AF-E035-43D9-84F5-B96593D77FFF}"/>
              </a:ext>
            </a:extLst>
          </p:cNvPr>
          <p:cNvGrpSpPr/>
          <p:nvPr/>
        </p:nvGrpSpPr>
        <p:grpSpPr>
          <a:xfrm>
            <a:off x="992189" y="1690231"/>
            <a:ext cx="10209211" cy="4419996"/>
            <a:chOff x="992189" y="1664831"/>
            <a:chExt cx="10209211" cy="4419996"/>
          </a:xfrm>
        </p:grpSpPr>
        <p:grpSp>
          <p:nvGrpSpPr>
            <p:cNvPr id="7" name="Group 6">
              <a:extLst>
                <a:ext uri="{FF2B5EF4-FFF2-40B4-BE49-F238E27FC236}">
                  <a16:creationId xmlns:a16="http://schemas.microsoft.com/office/drawing/2014/main" xmlns="" id="{00AD5199-F8E0-4F04-BA90-7311A3AE7B8B}"/>
                </a:ext>
              </a:extLst>
            </p:cNvPr>
            <p:cNvGrpSpPr/>
            <p:nvPr/>
          </p:nvGrpSpPr>
          <p:grpSpPr>
            <a:xfrm>
              <a:off x="4435558" y="1949380"/>
              <a:ext cx="3322474" cy="2793326"/>
              <a:chOff x="4419446" y="2040820"/>
              <a:chExt cx="3206054" cy="2695448"/>
            </a:xfrm>
          </p:grpSpPr>
          <p:sp>
            <p:nvSpPr>
              <p:cNvPr id="187" name="Isosceles Triangle 186">
                <a:extLst>
                  <a:ext uri="{FF2B5EF4-FFF2-40B4-BE49-F238E27FC236}">
                    <a16:creationId xmlns:a16="http://schemas.microsoft.com/office/drawing/2014/main" xmlns="" id="{C20EC909-F319-40D8-AB6F-06F92223BA40}"/>
                  </a:ext>
                </a:extLst>
              </p:cNvPr>
              <p:cNvSpPr/>
              <p:nvPr/>
            </p:nvSpPr>
            <p:spPr>
              <a:xfrm>
                <a:off x="4871590" y="4011914"/>
                <a:ext cx="2260302" cy="724354"/>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984792" y="2720166"/>
                <a:ext cx="1577358" cy="70804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6502979" y="2720165"/>
                <a:ext cx="1536993" cy="70804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grpSp>
            <p:nvGrpSpPr>
              <p:cNvPr id="190" name="Group 189">
                <a:extLst>
                  <a:ext uri="{FF2B5EF4-FFF2-40B4-BE49-F238E27FC236}">
                    <a16:creationId xmlns:a16="http://schemas.microsoft.com/office/drawing/2014/main" xmlns="" id="{3DD41CE0-A70A-4E87-B236-5E0C4A15A897}"/>
                  </a:ext>
                </a:extLst>
              </p:cNvPr>
              <p:cNvGrpSpPr/>
              <p:nvPr/>
            </p:nvGrpSpPr>
            <p:grpSpPr>
              <a:xfrm>
                <a:off x="4916117" y="2040820"/>
                <a:ext cx="2212713" cy="2155576"/>
                <a:chOff x="4635571" y="1407666"/>
                <a:chExt cx="3064547" cy="2985416"/>
              </a:xfrm>
            </p:grpSpPr>
            <p:grpSp>
              <p:nvGrpSpPr>
                <p:cNvPr id="191" name="Group 190">
                  <a:extLst>
                    <a:ext uri="{FF2B5EF4-FFF2-40B4-BE49-F238E27FC236}">
                      <a16:creationId xmlns:a16="http://schemas.microsoft.com/office/drawing/2014/main" xmlns="" id="{5C0D947F-008E-4988-AED5-5DB2332AC746}"/>
                    </a:ext>
                  </a:extLst>
                </p:cNvPr>
                <p:cNvGrpSpPr/>
                <p:nvPr/>
              </p:nvGrpSpPr>
              <p:grpSpPr>
                <a:xfrm>
                  <a:off x="4635571" y="1407666"/>
                  <a:ext cx="3064547" cy="2985416"/>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936323" y="2573007"/>
                  <a:ext cx="995798" cy="296540"/>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6340721" y="2573007"/>
                  <a:ext cx="1101507" cy="328589"/>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5639106" y="3707217"/>
                  <a:ext cx="1077811" cy="312263"/>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5296708" y="1965040"/>
                  <a:ext cx="592042" cy="51237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6441164" y="2052062"/>
                  <a:ext cx="589815" cy="392373"/>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943599" y="3104781"/>
                  <a:ext cx="468825" cy="528636"/>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grpSp>
        <p:sp>
          <p:nvSpPr>
            <p:cNvPr id="8" name="Rectangle 7">
              <a:extLst>
                <a:ext uri="{FF2B5EF4-FFF2-40B4-BE49-F238E27FC236}">
                  <a16:creationId xmlns:a16="http://schemas.microsoft.com/office/drawing/2014/main" xmlns="" id="{164CF0D5-CE1E-41C5-8356-EE3D280681FB}"/>
                </a:ext>
              </a:extLst>
            </p:cNvPr>
            <p:cNvSpPr/>
            <p:nvPr/>
          </p:nvSpPr>
          <p:spPr>
            <a:xfrm>
              <a:off x="992189" y="1976956"/>
              <a:ext cx="3464669" cy="2703629"/>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 name="Group 8">
              <a:extLst>
                <a:ext uri="{FF2B5EF4-FFF2-40B4-BE49-F238E27FC236}">
                  <a16:creationId xmlns:a16="http://schemas.microsoft.com/office/drawing/2014/main" xmlns="" id="{4317DFD4-CF27-402B-9876-478BBD3241FE}"/>
                </a:ext>
              </a:extLst>
            </p:cNvPr>
            <p:cNvGrpSpPr/>
            <p:nvPr/>
          </p:nvGrpSpPr>
          <p:grpSpPr>
            <a:xfrm>
              <a:off x="1033733" y="2007267"/>
              <a:ext cx="3381580" cy="865326"/>
              <a:chOff x="1033733" y="2060607"/>
              <a:chExt cx="3381580" cy="865326"/>
            </a:xfrm>
          </p:grpSpPr>
          <p:grpSp>
            <p:nvGrpSpPr>
              <p:cNvPr id="175" name="Group 174">
                <a:extLst>
                  <a:ext uri="{FF2B5EF4-FFF2-40B4-BE49-F238E27FC236}">
                    <a16:creationId xmlns:a16="http://schemas.microsoft.com/office/drawing/2014/main" xmlns="" id="{229166C5-B833-4AAD-91EA-7C62238A0AB0}"/>
                  </a:ext>
                </a:extLst>
              </p:cNvPr>
              <p:cNvGrpSpPr/>
              <p:nvPr/>
            </p:nvGrpSpPr>
            <p:grpSpPr>
              <a:xfrm>
                <a:off x="1400423" y="2325325"/>
                <a:ext cx="2648200" cy="600608"/>
                <a:chOff x="1237953" y="2458675"/>
                <a:chExt cx="2648200" cy="600608"/>
              </a:xfrm>
            </p:grpSpPr>
            <p:sp>
              <p:nvSpPr>
                <p:cNvPr id="183" name="Rectangle 182">
                  <a:extLst>
                    <a:ext uri="{FF2B5EF4-FFF2-40B4-BE49-F238E27FC236}">
                      <a16:creationId xmlns:a16="http://schemas.microsoft.com/office/drawing/2014/main" xmlns="" id="{E080FC76-5BD7-4C10-8895-716B856BF11B}"/>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237953" y="2794169"/>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598177" y="2793630"/>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grpSp>
            <p:nvGrpSpPr>
              <p:cNvPr id="176" name="Group 175">
                <a:extLst>
                  <a:ext uri="{FF2B5EF4-FFF2-40B4-BE49-F238E27FC236}">
                    <a16:creationId xmlns:a16="http://schemas.microsoft.com/office/drawing/2014/main" xmlns="" id="{B4FD88B2-B374-42A7-9330-93165D6F3CF6}"/>
                  </a:ext>
                </a:extLst>
              </p:cNvPr>
              <p:cNvGrpSpPr/>
              <p:nvPr/>
            </p:nvGrpSpPr>
            <p:grpSpPr>
              <a:xfrm>
                <a:off x="1033733" y="2060607"/>
                <a:ext cx="3381580" cy="249847"/>
                <a:chOff x="1033258" y="2060607"/>
                <a:chExt cx="3381580" cy="249847"/>
              </a:xfrm>
            </p:grpSpPr>
            <p:grpSp>
              <p:nvGrpSpPr>
                <p:cNvPr id="177" name="Group 176">
                  <a:extLst>
                    <a:ext uri="{FF2B5EF4-FFF2-40B4-BE49-F238E27FC236}">
                      <a16:creationId xmlns:a16="http://schemas.microsoft.com/office/drawing/2014/main" xmlns="" id="{BE838DAB-62D0-4215-9655-913A7433D6B2}"/>
                    </a:ext>
                  </a:extLst>
                </p:cNvPr>
                <p:cNvGrpSpPr/>
                <p:nvPr/>
              </p:nvGrpSpPr>
              <p:grpSpPr>
                <a:xfrm>
                  <a:off x="1216521" y="2107616"/>
                  <a:ext cx="3198317" cy="155828"/>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33258" y="2060607"/>
                  <a:ext cx="204991" cy="249847"/>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0" name="Group 9">
              <a:extLst>
                <a:ext uri="{FF2B5EF4-FFF2-40B4-BE49-F238E27FC236}">
                  <a16:creationId xmlns:a16="http://schemas.microsoft.com/office/drawing/2014/main" xmlns="" id="{9908F3E6-C0EC-473E-AF60-3750D11881EC}"/>
                </a:ext>
              </a:extLst>
            </p:cNvPr>
            <p:cNvGrpSpPr/>
            <p:nvPr/>
          </p:nvGrpSpPr>
          <p:grpSpPr>
            <a:xfrm>
              <a:off x="1033733" y="2908766"/>
              <a:ext cx="3381580" cy="529832"/>
              <a:chOff x="1033733" y="2962106"/>
              <a:chExt cx="3381580" cy="529832"/>
            </a:xfrm>
          </p:grpSpPr>
          <p:grpSp>
            <p:nvGrpSpPr>
              <p:cNvPr id="167" name="Group 166">
                <a:extLst>
                  <a:ext uri="{FF2B5EF4-FFF2-40B4-BE49-F238E27FC236}">
                    <a16:creationId xmlns:a16="http://schemas.microsoft.com/office/drawing/2014/main" xmlns="" id="{7B20611A-1AE6-4FCF-A569-E72151595878}"/>
                  </a:ext>
                </a:extLst>
              </p:cNvPr>
              <p:cNvGrpSpPr/>
              <p:nvPr/>
            </p:nvGrpSpPr>
            <p:grpSpPr>
              <a:xfrm>
                <a:off x="1400423" y="3226824"/>
                <a:ext cx="2647320" cy="265114"/>
                <a:chOff x="1237953" y="2458675"/>
                <a:chExt cx="2647320" cy="265114"/>
              </a:xfrm>
            </p:grpSpPr>
            <p:sp>
              <p:nvSpPr>
                <p:cNvPr id="173" name="Rectangle 172">
                  <a:extLst>
                    <a:ext uri="{FF2B5EF4-FFF2-40B4-BE49-F238E27FC236}">
                      <a16:creationId xmlns:a16="http://schemas.microsoft.com/office/drawing/2014/main" xmlns="" id="{C0D0F37B-F95F-428F-AD34-1FC5FD32A2A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grpSp>
            <p:nvGrpSpPr>
              <p:cNvPr id="168" name="Group 167">
                <a:extLst>
                  <a:ext uri="{FF2B5EF4-FFF2-40B4-BE49-F238E27FC236}">
                    <a16:creationId xmlns:a16="http://schemas.microsoft.com/office/drawing/2014/main" xmlns="" id="{179986A6-086C-4D42-86C8-D8306484D401}"/>
                  </a:ext>
                </a:extLst>
              </p:cNvPr>
              <p:cNvGrpSpPr/>
              <p:nvPr/>
            </p:nvGrpSpPr>
            <p:grpSpPr>
              <a:xfrm>
                <a:off x="1033733" y="2962106"/>
                <a:ext cx="3381580" cy="251307"/>
                <a:chOff x="1033733" y="2962106"/>
                <a:chExt cx="3381580" cy="251307"/>
              </a:xfrm>
            </p:grpSpPr>
            <p:grpSp>
              <p:nvGrpSpPr>
                <p:cNvPr id="169" name="Group 168">
                  <a:extLst>
                    <a:ext uri="{FF2B5EF4-FFF2-40B4-BE49-F238E27FC236}">
                      <a16:creationId xmlns:a16="http://schemas.microsoft.com/office/drawing/2014/main" xmlns="" id="{75338848-D860-4159-841B-BA8C69A2D3A5}"/>
                    </a:ext>
                  </a:extLst>
                </p:cNvPr>
                <p:cNvGrpSpPr/>
                <p:nvPr/>
              </p:nvGrpSpPr>
              <p:grpSpPr>
                <a:xfrm>
                  <a:off x="1216996" y="3009115"/>
                  <a:ext cx="3198317" cy="155828"/>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33733" y="2962106"/>
                  <a:ext cx="231045" cy="251307"/>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11" name="Group 10">
              <a:extLst>
                <a:ext uri="{FF2B5EF4-FFF2-40B4-BE49-F238E27FC236}">
                  <a16:creationId xmlns:a16="http://schemas.microsoft.com/office/drawing/2014/main" xmlns="" id="{79670985-2F07-44D1-A829-D8AF0BB234E6}"/>
                </a:ext>
              </a:extLst>
            </p:cNvPr>
            <p:cNvGrpSpPr/>
            <p:nvPr/>
          </p:nvGrpSpPr>
          <p:grpSpPr>
            <a:xfrm>
              <a:off x="1400423" y="3759111"/>
              <a:ext cx="2647320" cy="589036"/>
              <a:chOff x="1237953" y="2458675"/>
              <a:chExt cx="2647320" cy="589036"/>
            </a:xfrm>
          </p:grpSpPr>
          <p:sp>
            <p:nvSpPr>
              <p:cNvPr id="164" name="Rectangle 163">
                <a:extLst>
                  <a:ext uri="{FF2B5EF4-FFF2-40B4-BE49-F238E27FC236}">
                    <a16:creationId xmlns:a16="http://schemas.microsoft.com/office/drawing/2014/main" xmlns="" id="{26C8F410-326C-4617-9F12-1F545B57F6F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917625" y="2782597"/>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grpSp>
        <p:grpSp>
          <p:nvGrpSpPr>
            <p:cNvPr id="12" name="Group 11">
              <a:extLst>
                <a:ext uri="{FF2B5EF4-FFF2-40B4-BE49-F238E27FC236}">
                  <a16:creationId xmlns:a16="http://schemas.microsoft.com/office/drawing/2014/main" xmlns="" id="{7C31AB7C-BA1E-4760-A140-54F2B0AE714E}"/>
                </a:ext>
              </a:extLst>
            </p:cNvPr>
            <p:cNvGrpSpPr/>
            <p:nvPr/>
          </p:nvGrpSpPr>
          <p:grpSpPr>
            <a:xfrm>
              <a:off x="1063440" y="3507727"/>
              <a:ext cx="3351873" cy="222196"/>
              <a:chOff x="1063440" y="3533490"/>
              <a:chExt cx="3351873" cy="222196"/>
            </a:xfrm>
          </p:grpSpPr>
          <p:grpSp>
            <p:nvGrpSpPr>
              <p:cNvPr id="157" name="Group 156">
                <a:extLst>
                  <a:ext uri="{FF2B5EF4-FFF2-40B4-BE49-F238E27FC236}">
                    <a16:creationId xmlns:a16="http://schemas.microsoft.com/office/drawing/2014/main" xmlns="" id="{79E0F9E7-DFE3-4429-B89D-B7762860AE1B}"/>
                  </a:ext>
                </a:extLst>
              </p:cNvPr>
              <p:cNvGrpSpPr/>
              <p:nvPr/>
            </p:nvGrpSpPr>
            <p:grpSpPr>
              <a:xfrm>
                <a:off x="1216996" y="3566674"/>
                <a:ext cx="3198317" cy="155828"/>
                <a:chOff x="1237953" y="2110188"/>
                <a:chExt cx="3198317" cy="155828"/>
              </a:xfrm>
            </p:grpSpPr>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grpSp>
            <p:nvGrpSpPr>
              <p:cNvPr id="158" name="Group 157">
                <a:extLst>
                  <a:ext uri="{FF2B5EF4-FFF2-40B4-BE49-F238E27FC236}">
                    <a16:creationId xmlns:a16="http://schemas.microsoft.com/office/drawing/2014/main" xmlns="" id="{9D7E63EB-F4A3-4DF7-8ED4-F035F799B0EB}"/>
                  </a:ext>
                </a:extLst>
              </p:cNvPr>
              <p:cNvGrpSpPr>
                <a:grpSpLocks noChangeAspect="1"/>
              </p:cNvGrpSpPr>
              <p:nvPr/>
            </p:nvGrpSpPr>
            <p:grpSpPr bwMode="auto">
              <a:xfrm>
                <a:off x="1063440" y="3533490"/>
                <a:ext cx="171630" cy="222196"/>
                <a:chOff x="2582" y="2723"/>
                <a:chExt cx="659" cy="1047"/>
              </a:xfrm>
              <a:solidFill>
                <a:srgbClr val="00338D"/>
              </a:solidFill>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2582" y="3174"/>
                  <a:ext cx="659" cy="596"/>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2655" y="2723"/>
                  <a:ext cx="522" cy="406"/>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2854" y="3290"/>
                  <a:ext cx="127" cy="253"/>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sp>
          <p:nvSpPr>
            <p:cNvPr id="13" name="Rectangle 12">
              <a:extLst>
                <a:ext uri="{FF2B5EF4-FFF2-40B4-BE49-F238E27FC236}">
                  <a16:creationId xmlns:a16="http://schemas.microsoft.com/office/drawing/2014/main" xmlns="" id="{60598766-B895-4A4D-A356-2BDE82C702D3}"/>
                </a:ext>
              </a:extLst>
            </p:cNvPr>
            <p:cNvSpPr/>
            <p:nvPr/>
          </p:nvSpPr>
          <p:spPr>
            <a:xfrm>
              <a:off x="7736731" y="1976956"/>
              <a:ext cx="3464669" cy="2703629"/>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4" name="Group 13">
              <a:extLst>
                <a:ext uri="{FF2B5EF4-FFF2-40B4-BE49-F238E27FC236}">
                  <a16:creationId xmlns:a16="http://schemas.microsoft.com/office/drawing/2014/main" xmlns="" id="{38519A64-880B-45A7-8546-8CBFC6F8B086}"/>
                </a:ext>
              </a:extLst>
            </p:cNvPr>
            <p:cNvGrpSpPr/>
            <p:nvPr/>
          </p:nvGrpSpPr>
          <p:grpSpPr>
            <a:xfrm>
              <a:off x="7779822" y="2033468"/>
              <a:ext cx="3380033" cy="611940"/>
              <a:chOff x="7779822" y="2124908"/>
              <a:chExt cx="3380033" cy="611940"/>
            </a:xfrm>
          </p:grpSpPr>
          <p:grpSp>
            <p:nvGrpSpPr>
              <p:cNvPr id="142" name="Group 141">
                <a:extLst>
                  <a:ext uri="{FF2B5EF4-FFF2-40B4-BE49-F238E27FC236}">
                    <a16:creationId xmlns:a16="http://schemas.microsoft.com/office/drawing/2014/main" xmlns="" id="{81673157-9ACF-4D04-8AE8-A2C8F9566532}"/>
                  </a:ext>
                </a:extLst>
              </p:cNvPr>
              <p:cNvGrpSpPr/>
              <p:nvPr/>
            </p:nvGrpSpPr>
            <p:grpSpPr>
              <a:xfrm>
                <a:off x="8160840" y="2363423"/>
                <a:ext cx="2616450" cy="373425"/>
                <a:chOff x="1237953" y="2458675"/>
                <a:chExt cx="2616450" cy="580854"/>
              </a:xfrm>
            </p:grpSpPr>
            <p:sp>
              <p:nvSpPr>
                <p:cNvPr id="153" name="Rectangle 152">
                  <a:extLst>
                    <a:ext uri="{FF2B5EF4-FFF2-40B4-BE49-F238E27FC236}">
                      <a16:creationId xmlns:a16="http://schemas.microsoft.com/office/drawing/2014/main" xmlns="" id="{6B4E45CD-AF57-4A62-B8A0-8CBD733709BE}"/>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grpSp>
          <p:grpSp>
            <p:nvGrpSpPr>
              <p:cNvPr id="143" name="Group 142">
                <a:extLst>
                  <a:ext uri="{FF2B5EF4-FFF2-40B4-BE49-F238E27FC236}">
                    <a16:creationId xmlns:a16="http://schemas.microsoft.com/office/drawing/2014/main" xmlns="" id="{1791920B-F7F3-436F-A41C-4563AE8D334C}"/>
                  </a:ext>
                </a:extLst>
              </p:cNvPr>
              <p:cNvGrpSpPr/>
              <p:nvPr/>
            </p:nvGrpSpPr>
            <p:grpSpPr>
              <a:xfrm>
                <a:off x="7779822" y="2124908"/>
                <a:ext cx="3380033" cy="194796"/>
                <a:chOff x="7779822" y="2124908"/>
                <a:chExt cx="3380033" cy="194796"/>
              </a:xfrm>
            </p:grpSpPr>
            <p:grpSp>
              <p:nvGrpSpPr>
                <p:cNvPr id="144" name="Group 143">
                  <a:extLst>
                    <a:ext uri="{FF2B5EF4-FFF2-40B4-BE49-F238E27FC236}">
                      <a16:creationId xmlns:a16="http://schemas.microsoft.com/office/drawing/2014/main" xmlns="" id="{C4C47CBA-EE83-4653-BC57-5C6334B87440}"/>
                    </a:ext>
                  </a:extLst>
                </p:cNvPr>
                <p:cNvGrpSpPr/>
                <p:nvPr/>
              </p:nvGrpSpPr>
              <p:grpSpPr>
                <a:xfrm>
                  <a:off x="8020293" y="2144392"/>
                  <a:ext cx="3139562" cy="155828"/>
                  <a:chOff x="1296708" y="2110188"/>
                  <a:chExt cx="3139562" cy="155828"/>
                </a:xfrm>
              </p:grpSpPr>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7779822" y="2124908"/>
                  <a:ext cx="240471" cy="194796"/>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5" name="Group 14">
              <a:extLst>
                <a:ext uri="{FF2B5EF4-FFF2-40B4-BE49-F238E27FC236}">
                  <a16:creationId xmlns:a16="http://schemas.microsoft.com/office/drawing/2014/main" xmlns="" id="{D5E8840D-BC00-486C-B06A-FF9596E2979A}"/>
                </a:ext>
              </a:extLst>
            </p:cNvPr>
            <p:cNvGrpSpPr/>
            <p:nvPr/>
          </p:nvGrpSpPr>
          <p:grpSpPr>
            <a:xfrm>
              <a:off x="8160840" y="2917793"/>
              <a:ext cx="2616450" cy="373425"/>
              <a:chOff x="1237953" y="2458675"/>
              <a:chExt cx="2616450" cy="580854"/>
            </a:xfrm>
          </p:grpSpPr>
          <p:sp>
            <p:nvSpPr>
              <p:cNvPr id="138" name="Rectangle 137">
                <a:extLst>
                  <a:ext uri="{FF2B5EF4-FFF2-40B4-BE49-F238E27FC236}">
                    <a16:creationId xmlns:a16="http://schemas.microsoft.com/office/drawing/2014/main" xmlns="" id="{B25733F5-FDD2-4E3A-8E8A-5DC01825116A}"/>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grpSp>
        <p:grpSp>
          <p:nvGrpSpPr>
            <p:cNvPr id="16" name="Group 15">
              <a:extLst>
                <a:ext uri="{FF2B5EF4-FFF2-40B4-BE49-F238E27FC236}">
                  <a16:creationId xmlns:a16="http://schemas.microsoft.com/office/drawing/2014/main" xmlns="" id="{90314DCB-90DE-4BF9-8FA0-C7149C9C6724}"/>
                </a:ext>
              </a:extLst>
            </p:cNvPr>
            <p:cNvGrpSpPr/>
            <p:nvPr/>
          </p:nvGrpSpPr>
          <p:grpSpPr>
            <a:xfrm>
              <a:off x="8160840" y="3560602"/>
              <a:ext cx="2616450" cy="373425"/>
              <a:chOff x="1237953" y="2458675"/>
              <a:chExt cx="2616450" cy="580854"/>
            </a:xfrm>
          </p:grpSpPr>
          <p:sp>
            <p:nvSpPr>
              <p:cNvPr id="134" name="Rectangle 133">
                <a:extLst>
                  <a:ext uri="{FF2B5EF4-FFF2-40B4-BE49-F238E27FC236}">
                    <a16:creationId xmlns:a16="http://schemas.microsoft.com/office/drawing/2014/main" xmlns="" id="{9BF4AD21-28C4-45B7-BF18-5011F95EC20D}"/>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grpSp>
        <p:grpSp>
          <p:nvGrpSpPr>
            <p:cNvPr id="17" name="Group 16">
              <a:extLst>
                <a:ext uri="{FF2B5EF4-FFF2-40B4-BE49-F238E27FC236}">
                  <a16:creationId xmlns:a16="http://schemas.microsoft.com/office/drawing/2014/main" xmlns="" id="{61F5EA27-9C7D-49E6-85AD-B8BB981359FB}"/>
                </a:ext>
              </a:extLst>
            </p:cNvPr>
            <p:cNvGrpSpPr/>
            <p:nvPr/>
          </p:nvGrpSpPr>
          <p:grpSpPr>
            <a:xfrm>
              <a:off x="8160840" y="4215152"/>
              <a:ext cx="2616450" cy="373425"/>
              <a:chOff x="1237953" y="2458675"/>
              <a:chExt cx="2616450" cy="580854"/>
            </a:xfrm>
          </p:grpSpPr>
          <p:sp>
            <p:nvSpPr>
              <p:cNvPr id="130" name="Rectangle 129">
                <a:extLst>
                  <a:ext uri="{FF2B5EF4-FFF2-40B4-BE49-F238E27FC236}">
                    <a16:creationId xmlns:a16="http://schemas.microsoft.com/office/drawing/2014/main" xmlns="" id="{AA1687F8-6AA1-4157-A22A-2C11B07A6E8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grpSp>
        <p:sp>
          <p:nvSpPr>
            <p:cNvPr id="18" name="Rectangle 17">
              <a:extLst>
                <a:ext uri="{FF2B5EF4-FFF2-40B4-BE49-F238E27FC236}">
                  <a16:creationId xmlns:a16="http://schemas.microsoft.com/office/drawing/2014/main" xmlns="" id="{409635D5-AD08-4D1F-AB0C-CB7EA629D45F}"/>
                </a:ext>
              </a:extLst>
            </p:cNvPr>
            <p:cNvSpPr/>
            <p:nvPr/>
          </p:nvSpPr>
          <p:spPr>
            <a:xfrm>
              <a:off x="992189" y="4715390"/>
              <a:ext cx="10207624" cy="787470"/>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9" name="Group 18">
              <a:extLst>
                <a:ext uri="{FF2B5EF4-FFF2-40B4-BE49-F238E27FC236}">
                  <a16:creationId xmlns:a16="http://schemas.microsoft.com/office/drawing/2014/main" xmlns="" id="{96EA76D7-A9B8-458E-B0CD-2C83614F5CAB}"/>
                </a:ext>
              </a:extLst>
            </p:cNvPr>
            <p:cNvGrpSpPr/>
            <p:nvPr/>
          </p:nvGrpSpPr>
          <p:grpSpPr>
            <a:xfrm>
              <a:off x="7771124" y="2666027"/>
              <a:ext cx="3388731" cy="219105"/>
              <a:chOff x="7771124" y="2661265"/>
              <a:chExt cx="3388731" cy="219105"/>
            </a:xfrm>
          </p:grpSpPr>
          <p:grpSp>
            <p:nvGrpSpPr>
              <p:cNvPr id="116" name="Group 115">
                <a:extLst>
                  <a:ext uri="{FF2B5EF4-FFF2-40B4-BE49-F238E27FC236}">
                    <a16:creationId xmlns:a16="http://schemas.microsoft.com/office/drawing/2014/main" xmlns="" id="{12155116-D9C4-4349-ABD9-777D87FF215D}"/>
                  </a:ext>
                </a:extLst>
              </p:cNvPr>
              <p:cNvGrpSpPr/>
              <p:nvPr/>
            </p:nvGrpSpPr>
            <p:grpSpPr>
              <a:xfrm>
                <a:off x="8020293" y="2692903"/>
                <a:ext cx="3139562" cy="155828"/>
                <a:chOff x="1296708" y="2110188"/>
                <a:chExt cx="3139562" cy="155828"/>
              </a:xfrm>
            </p:grpSpPr>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grpSp>
          <p:grpSp>
            <p:nvGrpSpPr>
              <p:cNvPr id="117" name="Group 41">
                <a:extLst>
                  <a:ext uri="{FF2B5EF4-FFF2-40B4-BE49-F238E27FC236}">
                    <a16:creationId xmlns:a16="http://schemas.microsoft.com/office/drawing/2014/main" xmlns="" id="{31FA327C-79B6-4BE1-8F1D-910BA1619008}"/>
                  </a:ext>
                </a:extLst>
              </p:cNvPr>
              <p:cNvGrpSpPr>
                <a:grpSpLocks noChangeAspect="1"/>
              </p:cNvGrpSpPr>
              <p:nvPr/>
            </p:nvGrpSpPr>
            <p:grpSpPr bwMode="auto">
              <a:xfrm>
                <a:off x="7771124" y="2661265"/>
                <a:ext cx="256070" cy="219105"/>
                <a:chOff x="-1213" y="1301"/>
                <a:chExt cx="987" cy="737"/>
              </a:xfrm>
              <a:solidFill>
                <a:schemeClr val="bg1"/>
              </a:solidFill>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0" name="Group 19">
              <a:extLst>
                <a:ext uri="{FF2B5EF4-FFF2-40B4-BE49-F238E27FC236}">
                  <a16:creationId xmlns:a16="http://schemas.microsoft.com/office/drawing/2014/main" xmlns="" id="{BCC9E458-0156-46BC-AE73-03E8B489B476}"/>
                </a:ext>
              </a:extLst>
            </p:cNvPr>
            <p:cNvGrpSpPr/>
            <p:nvPr/>
          </p:nvGrpSpPr>
          <p:grpSpPr>
            <a:xfrm>
              <a:off x="7810889" y="3299063"/>
              <a:ext cx="3348966" cy="228217"/>
              <a:chOff x="7810889" y="3299063"/>
              <a:chExt cx="3348966" cy="228217"/>
            </a:xfrm>
          </p:grpSpPr>
          <p:grpSp>
            <p:nvGrpSpPr>
              <p:cNvPr id="107" name="Group 106">
                <a:extLst>
                  <a:ext uri="{FF2B5EF4-FFF2-40B4-BE49-F238E27FC236}">
                    <a16:creationId xmlns:a16="http://schemas.microsoft.com/office/drawing/2014/main" xmlns="" id="{CA6850D3-B9B4-4679-A708-19034F6FDB8E}"/>
                  </a:ext>
                </a:extLst>
              </p:cNvPr>
              <p:cNvGrpSpPr/>
              <p:nvPr/>
            </p:nvGrpSpPr>
            <p:grpSpPr>
              <a:xfrm>
                <a:off x="7978159" y="3341571"/>
                <a:ext cx="3181696" cy="155828"/>
                <a:chOff x="1254574" y="2110188"/>
                <a:chExt cx="3181696" cy="155828"/>
              </a:xfrm>
            </p:grpSpPr>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1254574" y="2188102"/>
                  <a:ext cx="318169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xmlns="" id="{3D38171E-4350-49DB-899F-84B494930640}"/>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grpSp>
          <p:grpSp>
            <p:nvGrpSpPr>
              <p:cNvPr id="108" name="Group 13">
                <a:extLst>
                  <a:ext uri="{FF2B5EF4-FFF2-40B4-BE49-F238E27FC236}">
                    <a16:creationId xmlns:a16="http://schemas.microsoft.com/office/drawing/2014/main" xmlns="" id="{A32FACA9-A4D5-4CA1-9549-9B9F60DC2FC3}"/>
                  </a:ext>
                </a:extLst>
              </p:cNvPr>
              <p:cNvGrpSpPr>
                <a:grpSpLocks noChangeAspect="1"/>
              </p:cNvGrpSpPr>
              <p:nvPr/>
            </p:nvGrpSpPr>
            <p:grpSpPr bwMode="auto">
              <a:xfrm>
                <a:off x="7810889" y="3299063"/>
                <a:ext cx="167270" cy="228217"/>
                <a:chOff x="2692" y="1882"/>
                <a:chExt cx="374" cy="557"/>
              </a:xfrm>
              <a:solidFill>
                <a:schemeClr val="bg1"/>
              </a:solidFill>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2888" y="2071"/>
                  <a:ext cx="178" cy="26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2839" y="1882"/>
                  <a:ext cx="151"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2763" y="2071"/>
                  <a:ext cx="151" cy="179"/>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2739" y="2290"/>
                  <a:ext cx="83" cy="8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2692" y="2203"/>
                  <a:ext cx="177" cy="236"/>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1" name="Group 20">
              <a:extLst>
                <a:ext uri="{FF2B5EF4-FFF2-40B4-BE49-F238E27FC236}">
                  <a16:creationId xmlns:a16="http://schemas.microsoft.com/office/drawing/2014/main" xmlns="" id="{D0EDE1B8-68F1-4D0F-8E7A-5016C543C68D}"/>
                </a:ext>
              </a:extLst>
            </p:cNvPr>
            <p:cNvGrpSpPr/>
            <p:nvPr/>
          </p:nvGrpSpPr>
          <p:grpSpPr>
            <a:xfrm>
              <a:off x="7792769" y="3976340"/>
              <a:ext cx="3367086" cy="192786"/>
              <a:chOff x="7792769" y="3976340"/>
              <a:chExt cx="3367086" cy="192786"/>
            </a:xfrm>
          </p:grpSpPr>
          <p:grpSp>
            <p:nvGrpSpPr>
              <p:cNvPr id="101" name="Group 100">
                <a:extLst>
                  <a:ext uri="{FF2B5EF4-FFF2-40B4-BE49-F238E27FC236}">
                    <a16:creationId xmlns:a16="http://schemas.microsoft.com/office/drawing/2014/main" xmlns="" id="{82025C70-24C6-4C4C-9C95-644DB0A2A6CC}"/>
                  </a:ext>
                </a:extLst>
              </p:cNvPr>
              <p:cNvGrpSpPr/>
              <p:nvPr/>
            </p:nvGrpSpPr>
            <p:grpSpPr>
              <a:xfrm>
                <a:off x="8020293" y="3996121"/>
                <a:ext cx="3139562" cy="155828"/>
                <a:chOff x="1296708" y="2110188"/>
                <a:chExt cx="3139562" cy="155828"/>
              </a:xfrm>
            </p:grpSpPr>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grpSp>
            <p:nvGrpSpPr>
              <p:cNvPr id="102" name="Group 101">
                <a:extLst>
                  <a:ext uri="{FF2B5EF4-FFF2-40B4-BE49-F238E27FC236}">
                    <a16:creationId xmlns:a16="http://schemas.microsoft.com/office/drawing/2014/main" xmlns="" id="{E677750C-3059-4C48-A8F0-D44767325C26}"/>
                  </a:ext>
                </a:extLst>
              </p:cNvPr>
              <p:cNvGrpSpPr/>
              <p:nvPr/>
            </p:nvGrpSpPr>
            <p:grpSpPr>
              <a:xfrm>
                <a:off x="7792769" y="3976340"/>
                <a:ext cx="225863" cy="192786"/>
                <a:chOff x="5715000" y="3984106"/>
                <a:chExt cx="663575" cy="580140"/>
              </a:xfrm>
              <a:solidFill>
                <a:schemeClr val="bg1"/>
              </a:solidFill>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5903913" y="4208646"/>
                  <a:ext cx="285750" cy="355600"/>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5715000" y="3984106"/>
                  <a:ext cx="663575" cy="379413"/>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2" name="Group 21">
              <a:extLst>
                <a:ext uri="{FF2B5EF4-FFF2-40B4-BE49-F238E27FC236}">
                  <a16:creationId xmlns:a16="http://schemas.microsoft.com/office/drawing/2014/main" xmlns="" id="{1AB6EB2B-2C04-46BC-B6B9-EBB63FD17EEB}"/>
                </a:ext>
              </a:extLst>
            </p:cNvPr>
            <p:cNvGrpSpPr/>
            <p:nvPr/>
          </p:nvGrpSpPr>
          <p:grpSpPr>
            <a:xfrm>
              <a:off x="1054507" y="4764072"/>
              <a:ext cx="2368143" cy="420674"/>
              <a:chOff x="1054507" y="4764072"/>
              <a:chExt cx="2368143" cy="420674"/>
            </a:xfrm>
          </p:grpSpPr>
          <p:grpSp>
            <p:nvGrpSpPr>
              <p:cNvPr id="93" name="Group 92">
                <a:extLst>
                  <a:ext uri="{FF2B5EF4-FFF2-40B4-BE49-F238E27FC236}">
                    <a16:creationId xmlns:a16="http://schemas.microsoft.com/office/drawing/2014/main" xmlns="" id="{C2B01F9F-8FF7-45E8-BE53-F4EA8CE9909B}"/>
                  </a:ext>
                </a:extLst>
              </p:cNvPr>
              <p:cNvGrpSpPr/>
              <p:nvPr/>
            </p:nvGrpSpPr>
            <p:grpSpPr>
              <a:xfrm>
                <a:off x="1224262" y="4947946"/>
                <a:ext cx="2086621" cy="236800"/>
                <a:chOff x="1224263" y="4947941"/>
                <a:chExt cx="1997719" cy="202187"/>
              </a:xfrm>
            </p:grpSpPr>
            <p:sp>
              <p:nvSpPr>
                <p:cNvPr id="99" name="Rectangle 98">
                  <a:extLst>
                    <a:ext uri="{FF2B5EF4-FFF2-40B4-BE49-F238E27FC236}">
                      <a16:creationId xmlns:a16="http://schemas.microsoft.com/office/drawing/2014/main" xmlns="" id="{3D0221C1-BA0A-4D8D-9C11-5C933D00DA72}"/>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grpSp>
            <p:nvGrpSpPr>
              <p:cNvPr id="94" name="Group 93">
                <a:extLst>
                  <a:ext uri="{FF2B5EF4-FFF2-40B4-BE49-F238E27FC236}">
                    <a16:creationId xmlns:a16="http://schemas.microsoft.com/office/drawing/2014/main" xmlns="" id="{5870D39F-00A7-4701-AA5E-06CE039AFF8B}"/>
                  </a:ext>
                </a:extLst>
              </p:cNvPr>
              <p:cNvGrpSpPr/>
              <p:nvPr/>
            </p:nvGrpSpPr>
            <p:grpSpPr>
              <a:xfrm>
                <a:off x="1054507" y="4764072"/>
                <a:ext cx="2368143" cy="153727"/>
                <a:chOff x="1054507" y="4764072"/>
                <a:chExt cx="2368143" cy="153727"/>
              </a:xfrm>
            </p:grpSpPr>
            <p:grpSp>
              <p:nvGrpSpPr>
                <p:cNvPr id="95" name="Group 94">
                  <a:extLst>
                    <a:ext uri="{FF2B5EF4-FFF2-40B4-BE49-F238E27FC236}">
                      <a16:creationId xmlns:a16="http://schemas.microsoft.com/office/drawing/2014/main" xmlns="" id="{DB803299-27FB-4036-BE9F-AB56ED7A5D6F}"/>
                    </a:ext>
                  </a:extLst>
                </p:cNvPr>
                <p:cNvGrpSpPr/>
                <p:nvPr/>
              </p:nvGrpSpPr>
              <p:grpSpPr>
                <a:xfrm>
                  <a:off x="1205240" y="4764072"/>
                  <a:ext cx="2217410" cy="144655"/>
                  <a:chOff x="1237953" y="2049432"/>
                  <a:chExt cx="3198317" cy="208646"/>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54507" y="4771258"/>
                  <a:ext cx="157550" cy="146541"/>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sp>
          <p:nvSpPr>
            <p:cNvPr id="23" name="Rectangle 22">
              <a:extLst>
                <a:ext uri="{FF2B5EF4-FFF2-40B4-BE49-F238E27FC236}">
                  <a16:creationId xmlns:a16="http://schemas.microsoft.com/office/drawing/2014/main" xmlns="" id="{2259F468-9B5F-440C-B7A5-13CD263A8B8C}"/>
                </a:ext>
              </a:extLst>
            </p:cNvPr>
            <p:cNvSpPr/>
            <p:nvPr/>
          </p:nvSpPr>
          <p:spPr>
            <a:xfrm>
              <a:off x="3780218" y="4947942"/>
              <a:ext cx="1025969"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4310545" y="522036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840871" y="494794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grpSp>
          <p:nvGrpSpPr>
            <p:cNvPr id="26" name="Group 25">
              <a:extLst>
                <a:ext uri="{FF2B5EF4-FFF2-40B4-BE49-F238E27FC236}">
                  <a16:creationId xmlns:a16="http://schemas.microsoft.com/office/drawing/2014/main" xmlns="" id="{A953BE81-995E-4049-B28A-4F2C5B101728}"/>
                </a:ext>
              </a:extLst>
            </p:cNvPr>
            <p:cNvGrpSpPr/>
            <p:nvPr/>
          </p:nvGrpSpPr>
          <p:grpSpPr>
            <a:xfrm>
              <a:off x="6336174" y="4947946"/>
              <a:ext cx="2086621" cy="236800"/>
              <a:chOff x="1224263" y="4947941"/>
              <a:chExt cx="1997719" cy="202187"/>
            </a:xfrm>
          </p:grpSpPr>
          <p:sp>
            <p:nvSpPr>
              <p:cNvPr id="91" name="Rectangle 90">
                <a:extLst>
                  <a:ext uri="{FF2B5EF4-FFF2-40B4-BE49-F238E27FC236}">
                    <a16:creationId xmlns:a16="http://schemas.microsoft.com/office/drawing/2014/main" xmlns="" id="{C4F4757C-79B8-4BDD-AD6C-52CB172AC697}"/>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grpSp>
        <p:grpSp>
          <p:nvGrpSpPr>
            <p:cNvPr id="27" name="Group 26">
              <a:extLst>
                <a:ext uri="{FF2B5EF4-FFF2-40B4-BE49-F238E27FC236}">
                  <a16:creationId xmlns:a16="http://schemas.microsoft.com/office/drawing/2014/main" xmlns="" id="{10D936BB-015C-49E3-9647-D2D92852B0EB}"/>
                </a:ext>
              </a:extLst>
            </p:cNvPr>
            <p:cNvGrpSpPr/>
            <p:nvPr/>
          </p:nvGrpSpPr>
          <p:grpSpPr>
            <a:xfrm>
              <a:off x="8892130" y="4947946"/>
              <a:ext cx="2147345" cy="236800"/>
              <a:chOff x="1224263" y="4947941"/>
              <a:chExt cx="2055856" cy="202187"/>
            </a:xfrm>
          </p:grpSpPr>
          <p:sp>
            <p:nvSpPr>
              <p:cNvPr id="89" name="Rectangle 88">
                <a:extLst>
                  <a:ext uri="{FF2B5EF4-FFF2-40B4-BE49-F238E27FC236}">
                    <a16:creationId xmlns:a16="http://schemas.microsoft.com/office/drawing/2014/main" xmlns="" id="{7DCE0C87-6226-4DC0-AA3B-317785C3BD78}"/>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2239726" y="4947941"/>
                <a:ext cx="1040393"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Change &amp; Configuration Rule Orchestration</a:t>
                </a:r>
              </a:p>
            </p:txBody>
          </p:sp>
        </p:grpSp>
        <p:sp>
          <p:nvSpPr>
            <p:cNvPr id="28" name="Rectangle 27">
              <a:extLst>
                <a:ext uri="{FF2B5EF4-FFF2-40B4-BE49-F238E27FC236}">
                  <a16:creationId xmlns:a16="http://schemas.microsoft.com/office/drawing/2014/main" xmlns="" id="{4843CD10-6C82-4CCE-84F3-8E2FF3399C8E}"/>
                </a:ext>
              </a:extLst>
            </p:cNvPr>
            <p:cNvSpPr/>
            <p:nvPr/>
          </p:nvSpPr>
          <p:spPr>
            <a:xfrm>
              <a:off x="992189" y="5537665"/>
              <a:ext cx="10209211" cy="256178"/>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469309" y="5588810"/>
              <a:ext cx="1675139" cy="153888"/>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828649"/>
              <a:ext cx="10209211" cy="256178"/>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469309" y="5879794"/>
              <a:ext cx="1675139" cy="153888"/>
            </a:xfrm>
            <a:prstGeom prst="rect">
              <a:avLst/>
            </a:prstGeom>
          </p:spPr>
          <p:txBody>
            <a:bodyPr wrap="square" lIns="0" tIns="0" rIns="0" bIns="0">
              <a:spAutoFit/>
            </a:bodyPr>
            <a:lstStyle/>
            <a:p>
              <a:r>
                <a:rPr lang="en-US" sz="1000" b="1" dirty="0">
                  <a:solidFill>
                    <a:schemeClr val="bg1"/>
                  </a:solidFill>
                </a:rPr>
                <a:t>Availability &amp; Scalability</a:t>
              </a:r>
            </a:p>
          </p:txBody>
        </p:sp>
        <p:grpSp>
          <p:nvGrpSpPr>
            <p:cNvPr id="32" name="Group 31">
              <a:extLst>
                <a:ext uri="{FF2B5EF4-FFF2-40B4-BE49-F238E27FC236}">
                  <a16:creationId xmlns:a16="http://schemas.microsoft.com/office/drawing/2014/main" xmlns="" id="{F3787F17-1A2F-4A72-8621-7FB0BFDF2044}"/>
                </a:ext>
              </a:extLst>
            </p:cNvPr>
            <p:cNvGrpSpPr/>
            <p:nvPr/>
          </p:nvGrpSpPr>
          <p:grpSpPr>
            <a:xfrm>
              <a:off x="992189" y="1664831"/>
              <a:ext cx="10209211" cy="256178"/>
              <a:chOff x="992189" y="1664831"/>
              <a:chExt cx="10209211" cy="256178"/>
            </a:xfrm>
          </p:grpSpPr>
          <p:sp>
            <p:nvSpPr>
              <p:cNvPr id="75" name="Rectangle 74">
                <a:extLst>
                  <a:ext uri="{FF2B5EF4-FFF2-40B4-BE49-F238E27FC236}">
                    <a16:creationId xmlns:a16="http://schemas.microsoft.com/office/drawing/2014/main" xmlns="" id="{1F839F98-750E-4D0F-A73C-BD02ACCDC04E}"/>
                  </a:ext>
                </a:extLst>
              </p:cNvPr>
              <p:cNvSpPr/>
              <p:nvPr/>
            </p:nvSpPr>
            <p:spPr>
              <a:xfrm>
                <a:off x="992189" y="1664831"/>
                <a:ext cx="10209211" cy="256178"/>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76"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1065991" y="1705564"/>
                <a:ext cx="192525" cy="174712"/>
                <a:chOff x="263" y="675"/>
                <a:chExt cx="733" cy="674"/>
              </a:xfrm>
              <a:solidFill>
                <a:schemeClr val="bg1"/>
              </a:solidFill>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469309" y="1715976"/>
                <a:ext cx="1675139"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4216882"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6614795"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9012708"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grpSp>
        <p:grpSp>
          <p:nvGrpSpPr>
            <p:cNvPr id="33" name="Group 32">
              <a:extLst>
                <a:ext uri="{FF2B5EF4-FFF2-40B4-BE49-F238E27FC236}">
                  <a16:creationId xmlns:a16="http://schemas.microsoft.com/office/drawing/2014/main" xmlns="" id="{F982DE39-8140-4CB6-AF94-AB51061540BC}"/>
                </a:ext>
              </a:extLst>
            </p:cNvPr>
            <p:cNvGrpSpPr/>
            <p:nvPr/>
          </p:nvGrpSpPr>
          <p:grpSpPr>
            <a:xfrm>
              <a:off x="3284270" y="5587840"/>
              <a:ext cx="7764730" cy="446812"/>
              <a:chOff x="3465245" y="5587840"/>
              <a:chExt cx="7429176" cy="446812"/>
            </a:xfrm>
          </p:grpSpPr>
          <p:sp>
            <p:nvSpPr>
              <p:cNvPr id="67" name="Rectangle 66">
                <a:extLst>
                  <a:ext uri="{FF2B5EF4-FFF2-40B4-BE49-F238E27FC236}">
                    <a16:creationId xmlns:a16="http://schemas.microsoft.com/office/drawing/2014/main" xmlns="" id="{446B2C88-1C81-4A3A-B599-B561D993C6D3}"/>
                  </a:ext>
                </a:extLst>
              </p:cNvPr>
              <p:cNvSpPr/>
              <p:nvPr/>
            </p:nvSpPr>
            <p:spPr>
              <a:xfrm>
                <a:off x="4976353"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7998569"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4220799"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6487461"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9509677"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8754123"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6487461"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3465245"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grpSp>
          <p:nvGrpSpPr>
            <p:cNvPr id="34" name="Group 110">
              <a:extLst>
                <a:ext uri="{FF2B5EF4-FFF2-40B4-BE49-F238E27FC236}">
                  <a16:creationId xmlns:a16="http://schemas.microsoft.com/office/drawing/2014/main" xmlns="" id="{62AB2562-5726-434A-B03B-E72A20928339}"/>
                </a:ext>
              </a:extLst>
            </p:cNvPr>
            <p:cNvGrpSpPr>
              <a:grpSpLocks noChangeAspect="1"/>
            </p:cNvGrpSpPr>
            <p:nvPr/>
          </p:nvGrpSpPr>
          <p:grpSpPr bwMode="auto">
            <a:xfrm>
              <a:off x="1054746" y="5592691"/>
              <a:ext cx="262163" cy="146127"/>
              <a:chOff x="304" y="3220"/>
              <a:chExt cx="757" cy="359"/>
            </a:xfrm>
            <a:solidFill>
              <a:schemeClr val="bg1"/>
            </a:solidFill>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837" y="3223"/>
                <a:ext cx="149" cy="181"/>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783" y="3395"/>
                <a:ext cx="278" cy="139"/>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304" y="3402"/>
                <a:ext cx="262" cy="132"/>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360" y="3220"/>
                <a:ext cx="168" cy="19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530" y="3437"/>
                <a:ext cx="302" cy="142"/>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606" y="3256"/>
                <a:ext cx="151" cy="181"/>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5" name="Group 135">
              <a:extLst>
                <a:ext uri="{FF2B5EF4-FFF2-40B4-BE49-F238E27FC236}">
                  <a16:creationId xmlns:a16="http://schemas.microsoft.com/office/drawing/2014/main" xmlns="" id="{4A3C9A6A-98B4-4AC1-93D3-094EAA301825}"/>
                </a:ext>
              </a:extLst>
            </p:cNvPr>
            <p:cNvGrpSpPr>
              <a:grpSpLocks noChangeAspect="1"/>
            </p:cNvGrpSpPr>
            <p:nvPr/>
          </p:nvGrpSpPr>
          <p:grpSpPr bwMode="auto">
            <a:xfrm>
              <a:off x="1056157" y="5875098"/>
              <a:ext cx="187552" cy="158256"/>
              <a:chOff x="2644" y="3216"/>
              <a:chExt cx="459" cy="365"/>
            </a:xfrm>
            <a:solidFill>
              <a:schemeClr val="bg1"/>
            </a:solidFill>
          </p:grpSpPr>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2869" y="3216"/>
                <a:ext cx="234" cy="325"/>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2644" y="3277"/>
                <a:ext cx="295" cy="304"/>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6" name="Group 35">
              <a:extLst>
                <a:ext uri="{FF2B5EF4-FFF2-40B4-BE49-F238E27FC236}">
                  <a16:creationId xmlns:a16="http://schemas.microsoft.com/office/drawing/2014/main" xmlns="" id="{2069F8AF-0274-4A32-AACA-60FA82258108}"/>
                </a:ext>
              </a:extLst>
            </p:cNvPr>
            <p:cNvGrpSpPr/>
            <p:nvPr/>
          </p:nvGrpSpPr>
          <p:grpSpPr>
            <a:xfrm>
              <a:off x="3594931" y="4762797"/>
              <a:ext cx="2383675" cy="145930"/>
              <a:chOff x="3594931" y="4762797"/>
              <a:chExt cx="2383675" cy="145930"/>
            </a:xfrm>
          </p:grpSpPr>
          <p:grpSp>
            <p:nvGrpSpPr>
              <p:cNvPr id="51" name="Group 50">
                <a:extLst>
                  <a:ext uri="{FF2B5EF4-FFF2-40B4-BE49-F238E27FC236}">
                    <a16:creationId xmlns:a16="http://schemas.microsoft.com/office/drawing/2014/main" xmlns="" id="{A09C3E72-A414-4E4C-A393-0E6C70145CA2}"/>
                  </a:ext>
                </a:extLst>
              </p:cNvPr>
              <p:cNvGrpSpPr/>
              <p:nvPr/>
            </p:nvGrpSpPr>
            <p:grpSpPr>
              <a:xfrm>
                <a:off x="3761196" y="4764072"/>
                <a:ext cx="2217410" cy="144655"/>
                <a:chOff x="1237953" y="2049432"/>
                <a:chExt cx="3198317" cy="208646"/>
              </a:xfrm>
            </p:grpSpPr>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grpSp>
            <p:nvGrpSpPr>
              <p:cNvPr id="52" name="Group 66">
                <a:extLst>
                  <a:ext uri="{FF2B5EF4-FFF2-40B4-BE49-F238E27FC236}">
                    <a16:creationId xmlns:a16="http://schemas.microsoft.com/office/drawing/2014/main" xmlns="" id="{1A66BB8A-FBE9-489F-B1EF-763A0018B359}"/>
                  </a:ext>
                </a:extLst>
              </p:cNvPr>
              <p:cNvGrpSpPr>
                <a:grpSpLocks noChangeAspect="1"/>
              </p:cNvGrpSpPr>
              <p:nvPr/>
            </p:nvGrpSpPr>
            <p:grpSpPr bwMode="auto">
              <a:xfrm>
                <a:off x="3594931" y="4762797"/>
                <a:ext cx="188875" cy="144733"/>
                <a:chOff x="520" y="3239"/>
                <a:chExt cx="1091" cy="813"/>
              </a:xfrm>
              <a:solidFill>
                <a:schemeClr val="bg1"/>
              </a:solidFill>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520" y="3239"/>
                  <a:ext cx="921" cy="780"/>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1021" y="3317"/>
                  <a:ext cx="547" cy="562"/>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1420" y="3837"/>
                  <a:ext cx="189" cy="196"/>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1514" y="3978"/>
                  <a:ext cx="97" cy="74"/>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36">
              <a:extLst>
                <a:ext uri="{FF2B5EF4-FFF2-40B4-BE49-F238E27FC236}">
                  <a16:creationId xmlns:a16="http://schemas.microsoft.com/office/drawing/2014/main" xmlns="" id="{910C2B84-DB18-4456-B6CF-636E446DD498}"/>
                </a:ext>
              </a:extLst>
            </p:cNvPr>
            <p:cNvGrpSpPr/>
            <p:nvPr/>
          </p:nvGrpSpPr>
          <p:grpSpPr>
            <a:xfrm>
              <a:off x="6157610" y="4757396"/>
              <a:ext cx="2376952" cy="159368"/>
              <a:chOff x="6157610" y="4757396"/>
              <a:chExt cx="2376952" cy="159368"/>
            </a:xfrm>
          </p:grpSpPr>
          <p:grpSp>
            <p:nvGrpSpPr>
              <p:cNvPr id="45" name="Group 44">
                <a:extLst>
                  <a:ext uri="{FF2B5EF4-FFF2-40B4-BE49-F238E27FC236}">
                    <a16:creationId xmlns:a16="http://schemas.microsoft.com/office/drawing/2014/main" xmlns="" id="{0F6F29BA-5976-4469-A648-74895F584718}"/>
                  </a:ext>
                </a:extLst>
              </p:cNvPr>
              <p:cNvGrpSpPr/>
              <p:nvPr/>
            </p:nvGrpSpPr>
            <p:grpSpPr>
              <a:xfrm>
                <a:off x="6317152" y="4764072"/>
                <a:ext cx="2217410" cy="144655"/>
                <a:chOff x="1237953" y="2049431"/>
                <a:chExt cx="3198317" cy="208646"/>
              </a:xfrm>
            </p:grpSpPr>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1802977" y="2049431"/>
                  <a:ext cx="184309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Vulnerability Management</a:t>
                  </a:r>
                </a:p>
              </p:txBody>
            </p:sp>
          </p:grpSp>
          <p:grpSp>
            <p:nvGrpSpPr>
              <p:cNvPr id="46" name="Group 45">
                <a:extLst>
                  <a:ext uri="{FF2B5EF4-FFF2-40B4-BE49-F238E27FC236}">
                    <a16:creationId xmlns:a16="http://schemas.microsoft.com/office/drawing/2014/main" xmlns="" id="{2EDD27BE-2A39-47B8-A02F-EB63EFB94E95}"/>
                  </a:ext>
                </a:extLst>
              </p:cNvPr>
              <p:cNvGrpSpPr/>
              <p:nvPr/>
            </p:nvGrpSpPr>
            <p:grpSpPr>
              <a:xfrm>
                <a:off x="6157610" y="4757396"/>
                <a:ext cx="159740" cy="159368"/>
                <a:chOff x="6009983" y="4908029"/>
                <a:chExt cx="250446" cy="249863"/>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6104466" y="4985245"/>
                  <a:ext cx="139784" cy="140366"/>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6009983" y="4908029"/>
                  <a:ext cx="250446" cy="249863"/>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nvGrpSpPr>
            <p:cNvPr id="38" name="Group 37">
              <a:extLst>
                <a:ext uri="{FF2B5EF4-FFF2-40B4-BE49-F238E27FC236}">
                  <a16:creationId xmlns:a16="http://schemas.microsoft.com/office/drawing/2014/main" xmlns="" id="{AAB30DA7-E690-41FD-9F9E-2E8136759A55}"/>
                </a:ext>
              </a:extLst>
            </p:cNvPr>
            <p:cNvGrpSpPr/>
            <p:nvPr/>
          </p:nvGrpSpPr>
          <p:grpSpPr>
            <a:xfrm>
              <a:off x="8764565" y="4764072"/>
              <a:ext cx="2325953" cy="166472"/>
              <a:chOff x="8764565" y="4764072"/>
              <a:chExt cx="2325953" cy="166472"/>
            </a:xfrm>
          </p:grpSpPr>
          <p:grpSp>
            <p:nvGrpSpPr>
              <p:cNvPr id="39" name="Group 38">
                <a:extLst>
                  <a:ext uri="{FF2B5EF4-FFF2-40B4-BE49-F238E27FC236}">
                    <a16:creationId xmlns:a16="http://schemas.microsoft.com/office/drawing/2014/main" xmlns="" id="{D96387DD-C35B-461C-9403-8528E38955AD}"/>
                  </a:ext>
                </a:extLst>
              </p:cNvPr>
              <p:cNvGrpSpPr/>
              <p:nvPr/>
            </p:nvGrpSpPr>
            <p:grpSpPr>
              <a:xfrm>
                <a:off x="8873108" y="4764072"/>
                <a:ext cx="2217410" cy="144655"/>
                <a:chOff x="1237953" y="2049432"/>
                <a:chExt cx="3198317" cy="208646"/>
              </a:xfrm>
            </p:grpSpPr>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1497944" y="2049432"/>
                  <a:ext cx="2453159"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Change &amp; Configuration Management</a:t>
                  </a:r>
                </a:p>
              </p:txBody>
            </p:sp>
          </p:grpSp>
          <p:grpSp>
            <p:nvGrpSpPr>
              <p:cNvPr id="40" name="Group 39">
                <a:extLst>
                  <a:ext uri="{FF2B5EF4-FFF2-40B4-BE49-F238E27FC236}">
                    <a16:creationId xmlns:a16="http://schemas.microsoft.com/office/drawing/2014/main" xmlns="" id="{6F18A377-5DEC-427F-83A7-3ABE79D3661B}"/>
                  </a:ext>
                </a:extLst>
              </p:cNvPr>
              <p:cNvGrpSpPr/>
              <p:nvPr/>
            </p:nvGrpSpPr>
            <p:grpSpPr>
              <a:xfrm>
                <a:off x="8764565" y="4768466"/>
                <a:ext cx="143935" cy="162078"/>
                <a:chOff x="8418051" y="5566920"/>
                <a:chExt cx="234850" cy="28633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8418051" y="5566920"/>
                  <a:ext cx="190938" cy="238199"/>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8541382" y="5742931"/>
                  <a:ext cx="111519" cy="110322"/>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Azure Security</a:t>
            </a:r>
            <a:endParaRPr lang="en-US" sz="1200" dirty="0"/>
          </a:p>
        </p:txBody>
      </p:sp>
    </p:spTree>
    <p:extLst>
      <p:ext uri="{BB962C8B-B14F-4D97-AF65-F5344CB8AC3E}">
        <p14:creationId xmlns:p14="http://schemas.microsoft.com/office/powerpoint/2010/main" val="292559320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 name="Text Placeholder 211"/>
          <p:cNvSpPr>
            <a:spLocks noGrp="1"/>
          </p:cNvSpPr>
          <p:nvPr>
            <p:ph type="body" sz="quarter" idx="10"/>
          </p:nvPr>
        </p:nvSpPr>
        <p:spPr>
          <a:xfrm>
            <a:off x="998400" y="1330126"/>
            <a:ext cx="10195200" cy="307777"/>
          </a:xfrm>
        </p:spPr>
        <p:txBody>
          <a:bodyPr>
            <a:spAutoFit/>
          </a:bodyPr>
          <a:lstStyle/>
          <a:p>
            <a:r>
              <a:rPr lang="en-US" sz="1000" i="1" dirty="0"/>
              <a:t>KPMG’s Cloud Security Capability framework provides a tool-agnostic and leading-practice model to help organizations assess, design, build, deploy, test, operate &amp; monitor secure workloads across multi-cloud environments.</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a:t>KPMG’s Cloud Security Capability Framework</a:t>
            </a:r>
          </a:p>
        </p:txBody>
      </p:sp>
      <p:grpSp>
        <p:nvGrpSpPr>
          <p:cNvPr id="5" name="Group 4">
            <a:extLst>
              <a:ext uri="{FF2B5EF4-FFF2-40B4-BE49-F238E27FC236}">
                <a16:creationId xmlns:a16="http://schemas.microsoft.com/office/drawing/2014/main" xmlns="" id="{96F179AF-E035-43D9-84F5-B96593D77FFF}"/>
              </a:ext>
            </a:extLst>
          </p:cNvPr>
          <p:cNvGrpSpPr/>
          <p:nvPr/>
        </p:nvGrpSpPr>
        <p:grpSpPr>
          <a:xfrm>
            <a:off x="992189" y="1690231"/>
            <a:ext cx="6807827" cy="4419996"/>
            <a:chOff x="992189" y="1664831"/>
            <a:chExt cx="10209211" cy="4419996"/>
          </a:xfrm>
        </p:grpSpPr>
        <p:grpSp>
          <p:nvGrpSpPr>
            <p:cNvPr id="7" name="Group 6">
              <a:extLst>
                <a:ext uri="{FF2B5EF4-FFF2-40B4-BE49-F238E27FC236}">
                  <a16:creationId xmlns:a16="http://schemas.microsoft.com/office/drawing/2014/main" xmlns="" id="{00AD5199-F8E0-4F04-BA90-7311A3AE7B8B}"/>
                </a:ext>
              </a:extLst>
            </p:cNvPr>
            <p:cNvGrpSpPr/>
            <p:nvPr/>
          </p:nvGrpSpPr>
          <p:grpSpPr>
            <a:xfrm>
              <a:off x="4435558" y="1949380"/>
              <a:ext cx="3322474" cy="2793326"/>
              <a:chOff x="4419446" y="2040820"/>
              <a:chExt cx="3206054" cy="2695448"/>
            </a:xfrm>
          </p:grpSpPr>
          <p:sp>
            <p:nvSpPr>
              <p:cNvPr id="187" name="Isosceles Triangle 186">
                <a:extLst>
                  <a:ext uri="{FF2B5EF4-FFF2-40B4-BE49-F238E27FC236}">
                    <a16:creationId xmlns:a16="http://schemas.microsoft.com/office/drawing/2014/main" xmlns="" id="{C20EC909-F319-40D8-AB6F-06F92223BA40}"/>
                  </a:ext>
                </a:extLst>
              </p:cNvPr>
              <p:cNvSpPr/>
              <p:nvPr/>
            </p:nvSpPr>
            <p:spPr>
              <a:xfrm>
                <a:off x="4871590" y="4011914"/>
                <a:ext cx="2260302" cy="724354"/>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8" name="Isosceles Triangle 187">
                <a:extLst>
                  <a:ext uri="{FF2B5EF4-FFF2-40B4-BE49-F238E27FC236}">
                    <a16:creationId xmlns:a16="http://schemas.microsoft.com/office/drawing/2014/main" xmlns="" id="{C44AC162-4C23-4695-BDEE-32E587ED5EC7}"/>
                  </a:ext>
                </a:extLst>
              </p:cNvPr>
              <p:cNvSpPr/>
              <p:nvPr/>
            </p:nvSpPr>
            <p:spPr>
              <a:xfrm rot="5400000">
                <a:off x="3984792" y="2720166"/>
                <a:ext cx="1577358" cy="70804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189" name="Isosceles Triangle 188">
                <a:extLst>
                  <a:ext uri="{FF2B5EF4-FFF2-40B4-BE49-F238E27FC236}">
                    <a16:creationId xmlns:a16="http://schemas.microsoft.com/office/drawing/2014/main" xmlns="" id="{93AC6BFC-AABF-4A6A-9A0B-EE8CA03C444E}"/>
                  </a:ext>
                </a:extLst>
              </p:cNvPr>
              <p:cNvSpPr/>
              <p:nvPr/>
            </p:nvSpPr>
            <p:spPr>
              <a:xfrm rot="16200000">
                <a:off x="6502979" y="2720165"/>
                <a:ext cx="1536993" cy="70804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grpSp>
            <p:nvGrpSpPr>
              <p:cNvPr id="190" name="Group 189">
                <a:extLst>
                  <a:ext uri="{FF2B5EF4-FFF2-40B4-BE49-F238E27FC236}">
                    <a16:creationId xmlns:a16="http://schemas.microsoft.com/office/drawing/2014/main" xmlns="" id="{3DD41CE0-A70A-4E87-B236-5E0C4A15A897}"/>
                  </a:ext>
                </a:extLst>
              </p:cNvPr>
              <p:cNvGrpSpPr/>
              <p:nvPr/>
            </p:nvGrpSpPr>
            <p:grpSpPr>
              <a:xfrm>
                <a:off x="4916117" y="2040820"/>
                <a:ext cx="2212713" cy="2155576"/>
                <a:chOff x="4635571" y="1407666"/>
                <a:chExt cx="3064547" cy="2985416"/>
              </a:xfrm>
            </p:grpSpPr>
            <p:grpSp>
              <p:nvGrpSpPr>
                <p:cNvPr id="191" name="Group 190">
                  <a:extLst>
                    <a:ext uri="{FF2B5EF4-FFF2-40B4-BE49-F238E27FC236}">
                      <a16:creationId xmlns:a16="http://schemas.microsoft.com/office/drawing/2014/main" xmlns="" id="{5C0D947F-008E-4988-AED5-5DB2332AC746}"/>
                    </a:ext>
                  </a:extLst>
                </p:cNvPr>
                <p:cNvGrpSpPr/>
                <p:nvPr/>
              </p:nvGrpSpPr>
              <p:grpSpPr>
                <a:xfrm>
                  <a:off x="4635571" y="1407666"/>
                  <a:ext cx="3064547" cy="2985416"/>
                  <a:chOff x="3444270" y="790108"/>
                  <a:chExt cx="5303458" cy="5277494"/>
                </a:xfrm>
              </p:grpSpPr>
              <p:sp>
                <p:nvSpPr>
                  <p:cNvPr id="204"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5"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206"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207"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208"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209"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192" name="TextBox 191">
                  <a:extLst>
                    <a:ext uri="{FF2B5EF4-FFF2-40B4-BE49-F238E27FC236}">
                      <a16:creationId xmlns:a16="http://schemas.microsoft.com/office/drawing/2014/main" xmlns="" id="{008A9CDC-C7F2-4655-9594-B89DD787A45F}"/>
                    </a:ext>
                  </a:extLst>
                </p:cNvPr>
                <p:cNvSpPr txBox="1"/>
                <p:nvPr/>
              </p:nvSpPr>
              <p:spPr>
                <a:xfrm>
                  <a:off x="4936323" y="2573007"/>
                  <a:ext cx="995798" cy="296540"/>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193" name="TextBox 192">
                  <a:extLst>
                    <a:ext uri="{FF2B5EF4-FFF2-40B4-BE49-F238E27FC236}">
                      <a16:creationId xmlns:a16="http://schemas.microsoft.com/office/drawing/2014/main" xmlns="" id="{3701F5ED-CA2E-4708-B88F-6BABA374725B}"/>
                    </a:ext>
                  </a:extLst>
                </p:cNvPr>
                <p:cNvSpPr txBox="1"/>
                <p:nvPr/>
              </p:nvSpPr>
              <p:spPr>
                <a:xfrm>
                  <a:off x="6340721" y="2573007"/>
                  <a:ext cx="1101507" cy="328589"/>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194" name="TextBox 193">
                  <a:extLst>
                    <a:ext uri="{FF2B5EF4-FFF2-40B4-BE49-F238E27FC236}">
                      <a16:creationId xmlns:a16="http://schemas.microsoft.com/office/drawing/2014/main" xmlns="" id="{1B200A37-AFC6-4535-9B42-658256D3D546}"/>
                    </a:ext>
                  </a:extLst>
                </p:cNvPr>
                <p:cNvSpPr txBox="1"/>
                <p:nvPr/>
              </p:nvSpPr>
              <p:spPr>
                <a:xfrm>
                  <a:off x="5639106" y="3707217"/>
                  <a:ext cx="1077811" cy="312263"/>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195"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5296708" y="1965040"/>
                  <a:ext cx="592042" cy="512371"/>
                  <a:chOff x="3374" y="2168"/>
                  <a:chExt cx="1940" cy="1715"/>
                </a:xfrm>
                <a:solidFill>
                  <a:srgbClr val="FFFFFF"/>
                </a:solidFill>
              </p:grpSpPr>
              <p:sp>
                <p:nvSpPr>
                  <p:cNvPr id="198"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9"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0"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1"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2"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203"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196" name="Freeform 6">
                  <a:extLst>
                    <a:ext uri="{FF2B5EF4-FFF2-40B4-BE49-F238E27FC236}">
                      <a16:creationId xmlns:a16="http://schemas.microsoft.com/office/drawing/2014/main" xmlns="" id="{02DF84E8-66CF-4B2D-B944-6AD97D3DF4D5}"/>
                    </a:ext>
                  </a:extLst>
                </p:cNvPr>
                <p:cNvSpPr>
                  <a:spLocks/>
                </p:cNvSpPr>
                <p:nvPr/>
              </p:nvSpPr>
              <p:spPr bwMode="auto">
                <a:xfrm>
                  <a:off x="6441164" y="2052062"/>
                  <a:ext cx="589815" cy="392373"/>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197" name="Freeform 5">
                  <a:extLst>
                    <a:ext uri="{FF2B5EF4-FFF2-40B4-BE49-F238E27FC236}">
                      <a16:creationId xmlns:a16="http://schemas.microsoft.com/office/drawing/2014/main" xmlns="" id="{17B5B064-1790-49DF-A980-99955F330C96}"/>
                    </a:ext>
                  </a:extLst>
                </p:cNvPr>
                <p:cNvSpPr>
                  <a:spLocks noEditPoints="1"/>
                </p:cNvSpPr>
                <p:nvPr/>
              </p:nvSpPr>
              <p:spPr bwMode="auto">
                <a:xfrm>
                  <a:off x="5943599" y="3104781"/>
                  <a:ext cx="468825" cy="528636"/>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grpSp>
        <p:sp>
          <p:nvSpPr>
            <p:cNvPr id="8" name="Rectangle 7">
              <a:extLst>
                <a:ext uri="{FF2B5EF4-FFF2-40B4-BE49-F238E27FC236}">
                  <a16:creationId xmlns:a16="http://schemas.microsoft.com/office/drawing/2014/main" xmlns="" id="{164CF0D5-CE1E-41C5-8356-EE3D280681FB}"/>
                </a:ext>
              </a:extLst>
            </p:cNvPr>
            <p:cNvSpPr/>
            <p:nvPr/>
          </p:nvSpPr>
          <p:spPr>
            <a:xfrm>
              <a:off x="992189" y="1976956"/>
              <a:ext cx="3464669" cy="2703629"/>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9" name="Group 8">
              <a:extLst>
                <a:ext uri="{FF2B5EF4-FFF2-40B4-BE49-F238E27FC236}">
                  <a16:creationId xmlns:a16="http://schemas.microsoft.com/office/drawing/2014/main" xmlns="" id="{4317DFD4-CF27-402B-9876-478BBD3241FE}"/>
                </a:ext>
              </a:extLst>
            </p:cNvPr>
            <p:cNvGrpSpPr/>
            <p:nvPr/>
          </p:nvGrpSpPr>
          <p:grpSpPr>
            <a:xfrm>
              <a:off x="1033733" y="2007267"/>
              <a:ext cx="3381580" cy="865326"/>
              <a:chOff x="1033733" y="2060607"/>
              <a:chExt cx="3381580" cy="865326"/>
            </a:xfrm>
          </p:grpSpPr>
          <p:grpSp>
            <p:nvGrpSpPr>
              <p:cNvPr id="175" name="Group 174">
                <a:extLst>
                  <a:ext uri="{FF2B5EF4-FFF2-40B4-BE49-F238E27FC236}">
                    <a16:creationId xmlns:a16="http://schemas.microsoft.com/office/drawing/2014/main" xmlns="" id="{229166C5-B833-4AAD-91EA-7C62238A0AB0}"/>
                  </a:ext>
                </a:extLst>
              </p:cNvPr>
              <p:cNvGrpSpPr/>
              <p:nvPr/>
            </p:nvGrpSpPr>
            <p:grpSpPr>
              <a:xfrm>
                <a:off x="1400423" y="2325325"/>
                <a:ext cx="2648200" cy="600608"/>
                <a:chOff x="1237953" y="2458675"/>
                <a:chExt cx="2648200" cy="600608"/>
              </a:xfrm>
            </p:grpSpPr>
            <p:sp>
              <p:nvSpPr>
                <p:cNvPr id="183" name="Rectangle 182">
                  <a:extLst>
                    <a:ext uri="{FF2B5EF4-FFF2-40B4-BE49-F238E27FC236}">
                      <a16:creationId xmlns:a16="http://schemas.microsoft.com/office/drawing/2014/main" xmlns="" id="{E080FC76-5BD7-4C10-8895-716B856BF11B}"/>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Code Repository &amp; Integrity</a:t>
                  </a:r>
                </a:p>
              </p:txBody>
            </p:sp>
            <p:sp>
              <p:nvSpPr>
                <p:cNvPr id="184" name="Rectangle 183">
                  <a:extLst>
                    <a:ext uri="{FF2B5EF4-FFF2-40B4-BE49-F238E27FC236}">
                      <a16:creationId xmlns:a16="http://schemas.microsoft.com/office/drawing/2014/main" xmlns="" id="{0BD173A5-FE65-425D-B144-4DD98D6F9CEC}"/>
                    </a:ext>
                  </a:extLst>
                </p:cNvPr>
                <p:cNvSpPr/>
                <p:nvPr/>
              </p:nvSpPr>
              <p:spPr>
                <a:xfrm>
                  <a:off x="1237953" y="2794169"/>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Threat Modeling</a:t>
                  </a:r>
                </a:p>
              </p:txBody>
            </p:sp>
            <p:sp>
              <p:nvSpPr>
                <p:cNvPr id="185" name="Rectangle 184">
                  <a:extLst>
                    <a:ext uri="{FF2B5EF4-FFF2-40B4-BE49-F238E27FC236}">
                      <a16:creationId xmlns:a16="http://schemas.microsoft.com/office/drawing/2014/main" xmlns="" id="{240314FE-32E4-4B91-A6DB-0686ED713F29}"/>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186" name="Rectangle 185">
                  <a:extLst>
                    <a:ext uri="{FF2B5EF4-FFF2-40B4-BE49-F238E27FC236}">
                      <a16:creationId xmlns:a16="http://schemas.microsoft.com/office/drawing/2014/main" xmlns="" id="{AD46E4A1-A915-46C4-A02F-2C1580673FE1}"/>
                    </a:ext>
                  </a:extLst>
                </p:cNvPr>
                <p:cNvSpPr/>
                <p:nvPr/>
              </p:nvSpPr>
              <p:spPr>
                <a:xfrm>
                  <a:off x="2598177" y="2793630"/>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Code Review</a:t>
                  </a:r>
                </a:p>
              </p:txBody>
            </p:sp>
          </p:grpSp>
          <p:grpSp>
            <p:nvGrpSpPr>
              <p:cNvPr id="176" name="Group 175">
                <a:extLst>
                  <a:ext uri="{FF2B5EF4-FFF2-40B4-BE49-F238E27FC236}">
                    <a16:creationId xmlns:a16="http://schemas.microsoft.com/office/drawing/2014/main" xmlns="" id="{B4FD88B2-B374-42A7-9330-93165D6F3CF6}"/>
                  </a:ext>
                </a:extLst>
              </p:cNvPr>
              <p:cNvGrpSpPr/>
              <p:nvPr/>
            </p:nvGrpSpPr>
            <p:grpSpPr>
              <a:xfrm>
                <a:off x="1033733" y="2060607"/>
                <a:ext cx="3381580" cy="249847"/>
                <a:chOff x="1033258" y="2060607"/>
                <a:chExt cx="3381580" cy="249847"/>
              </a:xfrm>
            </p:grpSpPr>
            <p:grpSp>
              <p:nvGrpSpPr>
                <p:cNvPr id="177" name="Group 176">
                  <a:extLst>
                    <a:ext uri="{FF2B5EF4-FFF2-40B4-BE49-F238E27FC236}">
                      <a16:creationId xmlns:a16="http://schemas.microsoft.com/office/drawing/2014/main" xmlns="" id="{BE838DAB-62D0-4215-9655-913A7433D6B2}"/>
                    </a:ext>
                  </a:extLst>
                </p:cNvPr>
                <p:cNvGrpSpPr/>
                <p:nvPr/>
              </p:nvGrpSpPr>
              <p:grpSpPr>
                <a:xfrm>
                  <a:off x="1216521" y="2107616"/>
                  <a:ext cx="3198317" cy="155828"/>
                  <a:chOff x="1237953" y="2110188"/>
                  <a:chExt cx="3198317" cy="155828"/>
                </a:xfrm>
              </p:grpSpPr>
              <p:cxnSp>
                <p:nvCxnSpPr>
                  <p:cNvPr id="181" name="Straight Connector 180">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82" name="Rectangle 181">
                    <a:extLst>
                      <a:ext uri="{FF2B5EF4-FFF2-40B4-BE49-F238E27FC236}">
                        <a16:creationId xmlns:a16="http://schemas.microsoft.com/office/drawing/2014/main" xmlns="" id="{D34262F6-6B31-42CC-A495-B9AA0DAC0917}"/>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178" name="Group 177">
                  <a:extLst>
                    <a:ext uri="{FF2B5EF4-FFF2-40B4-BE49-F238E27FC236}">
                      <a16:creationId xmlns:a16="http://schemas.microsoft.com/office/drawing/2014/main" xmlns="" id="{B82F7AEC-C65D-4D7F-AC4F-686CC5CA3439}"/>
                    </a:ext>
                  </a:extLst>
                </p:cNvPr>
                <p:cNvGrpSpPr/>
                <p:nvPr/>
              </p:nvGrpSpPr>
              <p:grpSpPr>
                <a:xfrm>
                  <a:off x="1033258" y="2060607"/>
                  <a:ext cx="204991" cy="249847"/>
                  <a:chOff x="1202188" y="2945815"/>
                  <a:chExt cx="223177" cy="272726"/>
                </a:xfrm>
              </p:grpSpPr>
              <p:sp>
                <p:nvSpPr>
                  <p:cNvPr id="179"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80"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0" name="Group 9">
              <a:extLst>
                <a:ext uri="{FF2B5EF4-FFF2-40B4-BE49-F238E27FC236}">
                  <a16:creationId xmlns:a16="http://schemas.microsoft.com/office/drawing/2014/main" xmlns="" id="{9908F3E6-C0EC-473E-AF60-3750D11881EC}"/>
                </a:ext>
              </a:extLst>
            </p:cNvPr>
            <p:cNvGrpSpPr/>
            <p:nvPr/>
          </p:nvGrpSpPr>
          <p:grpSpPr>
            <a:xfrm>
              <a:off x="1033733" y="2908766"/>
              <a:ext cx="3381580" cy="529832"/>
              <a:chOff x="1033733" y="2962106"/>
              <a:chExt cx="3381580" cy="529832"/>
            </a:xfrm>
          </p:grpSpPr>
          <p:grpSp>
            <p:nvGrpSpPr>
              <p:cNvPr id="167" name="Group 166">
                <a:extLst>
                  <a:ext uri="{FF2B5EF4-FFF2-40B4-BE49-F238E27FC236}">
                    <a16:creationId xmlns:a16="http://schemas.microsoft.com/office/drawing/2014/main" xmlns="" id="{7B20611A-1AE6-4FCF-A569-E72151595878}"/>
                  </a:ext>
                </a:extLst>
              </p:cNvPr>
              <p:cNvGrpSpPr/>
              <p:nvPr/>
            </p:nvGrpSpPr>
            <p:grpSpPr>
              <a:xfrm>
                <a:off x="1400423" y="3226824"/>
                <a:ext cx="2647320" cy="265114"/>
                <a:chOff x="1237953" y="2458675"/>
                <a:chExt cx="2647320" cy="265114"/>
              </a:xfrm>
            </p:grpSpPr>
            <p:sp>
              <p:nvSpPr>
                <p:cNvPr id="173" name="Rectangle 172">
                  <a:extLst>
                    <a:ext uri="{FF2B5EF4-FFF2-40B4-BE49-F238E27FC236}">
                      <a16:creationId xmlns:a16="http://schemas.microsoft.com/office/drawing/2014/main" xmlns="" id="{C0D0F37B-F95F-428F-AD34-1FC5FD32A2A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SAST &amp; DAST Analysis</a:t>
                  </a:r>
                </a:p>
              </p:txBody>
            </p:sp>
            <p:sp>
              <p:nvSpPr>
                <p:cNvPr id="174" name="Rectangle 173">
                  <a:extLst>
                    <a:ext uri="{FF2B5EF4-FFF2-40B4-BE49-F238E27FC236}">
                      <a16:creationId xmlns:a16="http://schemas.microsoft.com/office/drawing/2014/main" xmlns="" id="{6511C964-145A-4633-9B2C-BF7BF88B201D}"/>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Penetration Testing</a:t>
                  </a:r>
                </a:p>
              </p:txBody>
            </p:sp>
          </p:grpSp>
          <p:grpSp>
            <p:nvGrpSpPr>
              <p:cNvPr id="168" name="Group 167">
                <a:extLst>
                  <a:ext uri="{FF2B5EF4-FFF2-40B4-BE49-F238E27FC236}">
                    <a16:creationId xmlns:a16="http://schemas.microsoft.com/office/drawing/2014/main" xmlns="" id="{179986A6-086C-4D42-86C8-D8306484D401}"/>
                  </a:ext>
                </a:extLst>
              </p:cNvPr>
              <p:cNvGrpSpPr/>
              <p:nvPr/>
            </p:nvGrpSpPr>
            <p:grpSpPr>
              <a:xfrm>
                <a:off x="1033733" y="2962106"/>
                <a:ext cx="3381580" cy="251307"/>
                <a:chOff x="1033733" y="2962106"/>
                <a:chExt cx="3381580" cy="251307"/>
              </a:xfrm>
            </p:grpSpPr>
            <p:grpSp>
              <p:nvGrpSpPr>
                <p:cNvPr id="169" name="Group 168">
                  <a:extLst>
                    <a:ext uri="{FF2B5EF4-FFF2-40B4-BE49-F238E27FC236}">
                      <a16:creationId xmlns:a16="http://schemas.microsoft.com/office/drawing/2014/main" xmlns="" id="{75338848-D860-4159-841B-BA8C69A2D3A5}"/>
                    </a:ext>
                  </a:extLst>
                </p:cNvPr>
                <p:cNvGrpSpPr/>
                <p:nvPr/>
              </p:nvGrpSpPr>
              <p:grpSpPr>
                <a:xfrm>
                  <a:off x="1216996" y="3009115"/>
                  <a:ext cx="3198317" cy="155828"/>
                  <a:chOff x="1237953" y="2110188"/>
                  <a:chExt cx="3198317" cy="155828"/>
                </a:xfrm>
              </p:grpSpPr>
              <p:cxnSp>
                <p:nvCxnSpPr>
                  <p:cNvPr id="171" name="Straight Connector 170">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72" name="Rectangle 171">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170"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33733" y="2962106"/>
                  <a:ext cx="231045" cy="251307"/>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11" name="Group 10">
              <a:extLst>
                <a:ext uri="{FF2B5EF4-FFF2-40B4-BE49-F238E27FC236}">
                  <a16:creationId xmlns:a16="http://schemas.microsoft.com/office/drawing/2014/main" xmlns="" id="{79670985-2F07-44D1-A829-D8AF0BB234E6}"/>
                </a:ext>
              </a:extLst>
            </p:cNvPr>
            <p:cNvGrpSpPr/>
            <p:nvPr/>
          </p:nvGrpSpPr>
          <p:grpSpPr>
            <a:xfrm>
              <a:off x="1400423" y="3759111"/>
              <a:ext cx="2647320" cy="589036"/>
              <a:chOff x="1237953" y="2458675"/>
              <a:chExt cx="2647320" cy="589036"/>
            </a:xfrm>
          </p:grpSpPr>
          <p:sp>
            <p:nvSpPr>
              <p:cNvPr id="164" name="Rectangle 163">
                <a:extLst>
                  <a:ext uri="{FF2B5EF4-FFF2-40B4-BE49-F238E27FC236}">
                    <a16:creationId xmlns:a16="http://schemas.microsoft.com/office/drawing/2014/main" xmlns="" id="{26C8F410-326C-4617-9F12-1F545B57F6F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Resource Provisioning</a:t>
                </a:r>
              </a:p>
            </p:txBody>
          </p:sp>
          <p:sp>
            <p:nvSpPr>
              <p:cNvPr id="165" name="Rectangle 164">
                <a:extLst>
                  <a:ext uri="{FF2B5EF4-FFF2-40B4-BE49-F238E27FC236}">
                    <a16:creationId xmlns:a16="http://schemas.microsoft.com/office/drawing/2014/main" xmlns="" id="{703A2555-D410-4227-81BF-9EFF9E04BC2E}"/>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166" name="Rectangle 165">
                <a:extLst>
                  <a:ext uri="{FF2B5EF4-FFF2-40B4-BE49-F238E27FC236}">
                    <a16:creationId xmlns:a16="http://schemas.microsoft.com/office/drawing/2014/main" xmlns="" id="{9C5DC69F-5AAD-4FEB-801F-E0C37C2DAD1F}"/>
                  </a:ext>
                </a:extLst>
              </p:cNvPr>
              <p:cNvSpPr/>
              <p:nvPr/>
            </p:nvSpPr>
            <p:spPr>
              <a:xfrm>
                <a:off x="1917625" y="2782597"/>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Automated Build &amp; Releases</a:t>
                </a:r>
              </a:p>
            </p:txBody>
          </p:sp>
        </p:grpSp>
        <p:grpSp>
          <p:nvGrpSpPr>
            <p:cNvPr id="12" name="Group 11">
              <a:extLst>
                <a:ext uri="{FF2B5EF4-FFF2-40B4-BE49-F238E27FC236}">
                  <a16:creationId xmlns:a16="http://schemas.microsoft.com/office/drawing/2014/main" xmlns="" id="{7C31AB7C-BA1E-4760-A140-54F2B0AE714E}"/>
                </a:ext>
              </a:extLst>
            </p:cNvPr>
            <p:cNvGrpSpPr/>
            <p:nvPr/>
          </p:nvGrpSpPr>
          <p:grpSpPr>
            <a:xfrm>
              <a:off x="1063440" y="3507727"/>
              <a:ext cx="3351873" cy="222196"/>
              <a:chOff x="1063440" y="3533490"/>
              <a:chExt cx="3351873" cy="222196"/>
            </a:xfrm>
          </p:grpSpPr>
          <p:grpSp>
            <p:nvGrpSpPr>
              <p:cNvPr id="157" name="Group 156">
                <a:extLst>
                  <a:ext uri="{FF2B5EF4-FFF2-40B4-BE49-F238E27FC236}">
                    <a16:creationId xmlns:a16="http://schemas.microsoft.com/office/drawing/2014/main" xmlns="" id="{79E0F9E7-DFE3-4429-B89D-B7762860AE1B}"/>
                  </a:ext>
                </a:extLst>
              </p:cNvPr>
              <p:cNvGrpSpPr/>
              <p:nvPr/>
            </p:nvGrpSpPr>
            <p:grpSpPr>
              <a:xfrm>
                <a:off x="1216996" y="3566674"/>
                <a:ext cx="3198317" cy="155828"/>
                <a:chOff x="1237953" y="2110188"/>
                <a:chExt cx="3198317" cy="155828"/>
              </a:xfrm>
            </p:grpSpPr>
            <p:cxnSp>
              <p:nvCxnSpPr>
                <p:cNvPr id="162" name="Straight Connector 161">
                  <a:extLst>
                    <a:ext uri="{FF2B5EF4-FFF2-40B4-BE49-F238E27FC236}">
                      <a16:creationId xmlns:a16="http://schemas.microsoft.com/office/drawing/2014/main" xmlns="" id="{5D0D1F0D-2D79-4DA7-9DC0-E8EE73175AFC}"/>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63" name="Rectangle 162">
                  <a:extLst>
                    <a:ext uri="{FF2B5EF4-FFF2-40B4-BE49-F238E27FC236}">
                      <a16:creationId xmlns:a16="http://schemas.microsoft.com/office/drawing/2014/main" xmlns="" id="{F8BA6C3F-C6E8-4584-A7BC-8C901274FD3D}"/>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grpSp>
            <p:nvGrpSpPr>
              <p:cNvPr id="158" name="Group 157">
                <a:extLst>
                  <a:ext uri="{FF2B5EF4-FFF2-40B4-BE49-F238E27FC236}">
                    <a16:creationId xmlns:a16="http://schemas.microsoft.com/office/drawing/2014/main" xmlns="" id="{9D7E63EB-F4A3-4DF7-8ED4-F035F799B0EB}"/>
                  </a:ext>
                </a:extLst>
              </p:cNvPr>
              <p:cNvGrpSpPr>
                <a:grpSpLocks noChangeAspect="1"/>
              </p:cNvGrpSpPr>
              <p:nvPr/>
            </p:nvGrpSpPr>
            <p:grpSpPr bwMode="auto">
              <a:xfrm>
                <a:off x="1063440" y="3533490"/>
                <a:ext cx="171630" cy="222196"/>
                <a:chOff x="2582" y="2723"/>
                <a:chExt cx="659" cy="1047"/>
              </a:xfrm>
              <a:solidFill>
                <a:srgbClr val="00338D"/>
              </a:solidFill>
            </p:grpSpPr>
            <p:sp>
              <p:nvSpPr>
                <p:cNvPr id="159" name="Freeform 16">
                  <a:extLst>
                    <a:ext uri="{FF2B5EF4-FFF2-40B4-BE49-F238E27FC236}">
                      <a16:creationId xmlns:a16="http://schemas.microsoft.com/office/drawing/2014/main" xmlns="" id="{868C080C-92C1-4F0D-85C2-9DDB6A7DEBA3}"/>
                    </a:ext>
                  </a:extLst>
                </p:cNvPr>
                <p:cNvSpPr>
                  <a:spLocks/>
                </p:cNvSpPr>
                <p:nvPr/>
              </p:nvSpPr>
              <p:spPr bwMode="auto">
                <a:xfrm>
                  <a:off x="2582" y="3174"/>
                  <a:ext cx="659" cy="596"/>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0" name="Freeform 17">
                  <a:extLst>
                    <a:ext uri="{FF2B5EF4-FFF2-40B4-BE49-F238E27FC236}">
                      <a16:creationId xmlns:a16="http://schemas.microsoft.com/office/drawing/2014/main" xmlns="" id="{E87BFC50-0098-449C-9C5E-ABF104149C74}"/>
                    </a:ext>
                  </a:extLst>
                </p:cNvPr>
                <p:cNvSpPr>
                  <a:spLocks/>
                </p:cNvSpPr>
                <p:nvPr/>
              </p:nvSpPr>
              <p:spPr bwMode="auto">
                <a:xfrm>
                  <a:off x="2655" y="2723"/>
                  <a:ext cx="522" cy="406"/>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61" name="Freeform 18">
                  <a:extLst>
                    <a:ext uri="{FF2B5EF4-FFF2-40B4-BE49-F238E27FC236}">
                      <a16:creationId xmlns:a16="http://schemas.microsoft.com/office/drawing/2014/main" xmlns="" id="{3F7C24F6-B5B8-46E6-8830-68FB1190C233}"/>
                    </a:ext>
                  </a:extLst>
                </p:cNvPr>
                <p:cNvSpPr>
                  <a:spLocks/>
                </p:cNvSpPr>
                <p:nvPr/>
              </p:nvSpPr>
              <p:spPr bwMode="auto">
                <a:xfrm>
                  <a:off x="2854" y="3290"/>
                  <a:ext cx="127" cy="253"/>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sp>
          <p:nvSpPr>
            <p:cNvPr id="13" name="Rectangle 12">
              <a:extLst>
                <a:ext uri="{FF2B5EF4-FFF2-40B4-BE49-F238E27FC236}">
                  <a16:creationId xmlns:a16="http://schemas.microsoft.com/office/drawing/2014/main" xmlns="" id="{60598766-B895-4A4D-A356-2BDE82C702D3}"/>
                </a:ext>
              </a:extLst>
            </p:cNvPr>
            <p:cNvSpPr/>
            <p:nvPr/>
          </p:nvSpPr>
          <p:spPr>
            <a:xfrm>
              <a:off x="7736731" y="1976956"/>
              <a:ext cx="3464669" cy="2703629"/>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4" name="Group 13">
              <a:extLst>
                <a:ext uri="{FF2B5EF4-FFF2-40B4-BE49-F238E27FC236}">
                  <a16:creationId xmlns:a16="http://schemas.microsoft.com/office/drawing/2014/main" xmlns="" id="{38519A64-880B-45A7-8546-8CBFC6F8B086}"/>
                </a:ext>
              </a:extLst>
            </p:cNvPr>
            <p:cNvGrpSpPr/>
            <p:nvPr/>
          </p:nvGrpSpPr>
          <p:grpSpPr>
            <a:xfrm>
              <a:off x="7779822" y="2033468"/>
              <a:ext cx="3380033" cy="611940"/>
              <a:chOff x="7779822" y="2124908"/>
              <a:chExt cx="3380033" cy="611940"/>
            </a:xfrm>
          </p:grpSpPr>
          <p:grpSp>
            <p:nvGrpSpPr>
              <p:cNvPr id="142" name="Group 141">
                <a:extLst>
                  <a:ext uri="{FF2B5EF4-FFF2-40B4-BE49-F238E27FC236}">
                    <a16:creationId xmlns:a16="http://schemas.microsoft.com/office/drawing/2014/main" xmlns="" id="{81673157-9ACF-4D04-8AE8-A2C8F9566532}"/>
                  </a:ext>
                </a:extLst>
              </p:cNvPr>
              <p:cNvGrpSpPr/>
              <p:nvPr/>
            </p:nvGrpSpPr>
            <p:grpSpPr>
              <a:xfrm>
                <a:off x="8160840" y="2363423"/>
                <a:ext cx="2616450" cy="373425"/>
                <a:chOff x="1237953" y="2458675"/>
                <a:chExt cx="2616450" cy="580854"/>
              </a:xfrm>
            </p:grpSpPr>
            <p:sp>
              <p:nvSpPr>
                <p:cNvPr id="153" name="Rectangle 152">
                  <a:extLst>
                    <a:ext uri="{FF2B5EF4-FFF2-40B4-BE49-F238E27FC236}">
                      <a16:creationId xmlns:a16="http://schemas.microsoft.com/office/drawing/2014/main" xmlns="" id="{6B4E45CD-AF57-4A62-B8A0-8CBD733709BE}"/>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Encryption &amp; Obfuscation</a:t>
                  </a:r>
                </a:p>
              </p:txBody>
            </p:sp>
            <p:sp>
              <p:nvSpPr>
                <p:cNvPr id="154" name="Rectangle 153">
                  <a:extLst>
                    <a:ext uri="{FF2B5EF4-FFF2-40B4-BE49-F238E27FC236}">
                      <a16:creationId xmlns:a16="http://schemas.microsoft.com/office/drawing/2014/main" xmlns="" id="{2347FD0E-0742-45F0-BC40-A53C7E800C34}"/>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Lifecycle Management</a:t>
                  </a:r>
                </a:p>
              </p:txBody>
            </p:sp>
            <p:sp>
              <p:nvSpPr>
                <p:cNvPr id="155" name="Rectangle 154">
                  <a:extLst>
                    <a:ext uri="{FF2B5EF4-FFF2-40B4-BE49-F238E27FC236}">
                      <a16:creationId xmlns:a16="http://schemas.microsoft.com/office/drawing/2014/main" xmlns="" id="{21B7E130-23D3-44B2-89D1-F1AB8A372116}"/>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Secrets &amp; Key Management</a:t>
                  </a:r>
                </a:p>
              </p:txBody>
            </p:sp>
            <p:sp>
              <p:nvSpPr>
                <p:cNvPr id="156" name="Rectangle 155">
                  <a:extLst>
                    <a:ext uri="{FF2B5EF4-FFF2-40B4-BE49-F238E27FC236}">
                      <a16:creationId xmlns:a16="http://schemas.microsoft.com/office/drawing/2014/main" xmlns="" id="{68B53F92-18A4-447D-A276-EE8200525BC4}"/>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Data Discovery</a:t>
                  </a:r>
                </a:p>
              </p:txBody>
            </p:sp>
          </p:grpSp>
          <p:grpSp>
            <p:nvGrpSpPr>
              <p:cNvPr id="143" name="Group 142">
                <a:extLst>
                  <a:ext uri="{FF2B5EF4-FFF2-40B4-BE49-F238E27FC236}">
                    <a16:creationId xmlns:a16="http://schemas.microsoft.com/office/drawing/2014/main" xmlns="" id="{1791920B-F7F3-436F-A41C-4563AE8D334C}"/>
                  </a:ext>
                </a:extLst>
              </p:cNvPr>
              <p:cNvGrpSpPr/>
              <p:nvPr/>
            </p:nvGrpSpPr>
            <p:grpSpPr>
              <a:xfrm>
                <a:off x="7779822" y="2124908"/>
                <a:ext cx="3380033" cy="194796"/>
                <a:chOff x="7779822" y="2124908"/>
                <a:chExt cx="3380033" cy="194796"/>
              </a:xfrm>
            </p:grpSpPr>
            <p:grpSp>
              <p:nvGrpSpPr>
                <p:cNvPr id="144" name="Group 143">
                  <a:extLst>
                    <a:ext uri="{FF2B5EF4-FFF2-40B4-BE49-F238E27FC236}">
                      <a16:creationId xmlns:a16="http://schemas.microsoft.com/office/drawing/2014/main" xmlns="" id="{C4C47CBA-EE83-4653-BC57-5C6334B87440}"/>
                    </a:ext>
                  </a:extLst>
                </p:cNvPr>
                <p:cNvGrpSpPr/>
                <p:nvPr/>
              </p:nvGrpSpPr>
              <p:grpSpPr>
                <a:xfrm>
                  <a:off x="8020293" y="2144392"/>
                  <a:ext cx="3139562" cy="155828"/>
                  <a:chOff x="1296708" y="2110188"/>
                  <a:chExt cx="3139562" cy="155828"/>
                </a:xfrm>
              </p:grpSpPr>
              <p:cxnSp>
                <p:nvCxnSpPr>
                  <p:cNvPr id="151" name="Straight Connector 150">
                    <a:extLst>
                      <a:ext uri="{FF2B5EF4-FFF2-40B4-BE49-F238E27FC236}">
                        <a16:creationId xmlns:a16="http://schemas.microsoft.com/office/drawing/2014/main" xmlns="" id="{5DDBDFD5-828E-4737-90BA-C8590E04D1B5}"/>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52" name="Rectangle 151">
                    <a:extLst>
                      <a:ext uri="{FF2B5EF4-FFF2-40B4-BE49-F238E27FC236}">
                        <a16:creationId xmlns:a16="http://schemas.microsoft.com/office/drawing/2014/main" xmlns="" id="{0A8EC75A-7BC9-4048-B4A4-7FE343C1133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grpSp>
              <p:nvGrpSpPr>
                <p:cNvPr id="145"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7779822" y="2124908"/>
                  <a:ext cx="240471" cy="194796"/>
                  <a:chOff x="2212" y="1568"/>
                  <a:chExt cx="1339" cy="1184"/>
                </a:xfrm>
                <a:solidFill>
                  <a:schemeClr val="bg1"/>
                </a:solidFill>
              </p:grpSpPr>
              <p:sp>
                <p:nvSpPr>
                  <p:cNvPr id="146"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7"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8"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49"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50"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15" name="Group 14">
              <a:extLst>
                <a:ext uri="{FF2B5EF4-FFF2-40B4-BE49-F238E27FC236}">
                  <a16:creationId xmlns:a16="http://schemas.microsoft.com/office/drawing/2014/main" xmlns="" id="{D5E8840D-BC00-486C-B06A-FF9596E2979A}"/>
                </a:ext>
              </a:extLst>
            </p:cNvPr>
            <p:cNvGrpSpPr/>
            <p:nvPr/>
          </p:nvGrpSpPr>
          <p:grpSpPr>
            <a:xfrm>
              <a:off x="8160840" y="2917793"/>
              <a:ext cx="2616450" cy="373425"/>
              <a:chOff x="1237953" y="2458675"/>
              <a:chExt cx="2616450" cy="580854"/>
            </a:xfrm>
          </p:grpSpPr>
          <p:sp>
            <p:nvSpPr>
              <p:cNvPr id="138" name="Rectangle 137">
                <a:extLst>
                  <a:ext uri="{FF2B5EF4-FFF2-40B4-BE49-F238E27FC236}">
                    <a16:creationId xmlns:a16="http://schemas.microsoft.com/office/drawing/2014/main" xmlns="" id="{B25733F5-FDD2-4E3A-8E8A-5DC01825116A}"/>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Certificate Lifecycle</a:t>
                </a:r>
              </a:p>
            </p:txBody>
          </p:sp>
          <p:sp>
            <p:nvSpPr>
              <p:cNvPr id="139" name="Rectangle 138">
                <a:extLst>
                  <a:ext uri="{FF2B5EF4-FFF2-40B4-BE49-F238E27FC236}">
                    <a16:creationId xmlns:a16="http://schemas.microsoft.com/office/drawing/2014/main" xmlns="" id="{37A78A40-B6EE-4EAF-B000-27B3507A40ED}"/>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Scanning</a:t>
                </a:r>
              </a:p>
            </p:txBody>
          </p:sp>
          <p:sp>
            <p:nvSpPr>
              <p:cNvPr id="140" name="Rectangle 139">
                <a:extLst>
                  <a:ext uri="{FF2B5EF4-FFF2-40B4-BE49-F238E27FC236}">
                    <a16:creationId xmlns:a16="http://schemas.microsoft.com/office/drawing/2014/main" xmlns="" id="{287F8EAF-66A2-4608-8C62-39ACAA2674E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141" name="Rectangle 140">
                <a:extLst>
                  <a:ext uri="{FF2B5EF4-FFF2-40B4-BE49-F238E27FC236}">
                    <a16:creationId xmlns:a16="http://schemas.microsoft.com/office/drawing/2014/main" xmlns="" id="{FA821C35-828D-4958-912A-226E643D3075}"/>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API Security</a:t>
                </a:r>
              </a:p>
            </p:txBody>
          </p:sp>
        </p:grpSp>
        <p:grpSp>
          <p:nvGrpSpPr>
            <p:cNvPr id="16" name="Group 15">
              <a:extLst>
                <a:ext uri="{FF2B5EF4-FFF2-40B4-BE49-F238E27FC236}">
                  <a16:creationId xmlns:a16="http://schemas.microsoft.com/office/drawing/2014/main" xmlns="" id="{90314DCB-90DE-4BF9-8FA0-C7149C9C6724}"/>
                </a:ext>
              </a:extLst>
            </p:cNvPr>
            <p:cNvGrpSpPr/>
            <p:nvPr/>
          </p:nvGrpSpPr>
          <p:grpSpPr>
            <a:xfrm>
              <a:off x="8160840" y="3560602"/>
              <a:ext cx="2616450" cy="373425"/>
              <a:chOff x="1237953" y="2458675"/>
              <a:chExt cx="2616450" cy="580854"/>
            </a:xfrm>
          </p:grpSpPr>
          <p:sp>
            <p:nvSpPr>
              <p:cNvPr id="134" name="Rectangle 133">
                <a:extLst>
                  <a:ext uri="{FF2B5EF4-FFF2-40B4-BE49-F238E27FC236}">
                    <a16:creationId xmlns:a16="http://schemas.microsoft.com/office/drawing/2014/main" xmlns="" id="{9BF4AD21-28C4-45B7-BF18-5011F95EC20D}"/>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Anti-malware Protection</a:t>
                </a:r>
              </a:p>
            </p:txBody>
          </p:sp>
          <p:sp>
            <p:nvSpPr>
              <p:cNvPr id="135" name="Rectangle 134">
                <a:extLst>
                  <a:ext uri="{FF2B5EF4-FFF2-40B4-BE49-F238E27FC236}">
                    <a16:creationId xmlns:a16="http://schemas.microsoft.com/office/drawing/2014/main" xmlns="" id="{A94A375B-3236-4432-A39B-E42B8B3D67EF}"/>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Integrity</a:t>
                </a:r>
              </a:p>
            </p:txBody>
          </p:sp>
          <p:sp>
            <p:nvSpPr>
              <p:cNvPr id="136" name="Rectangle 135">
                <a:extLst>
                  <a:ext uri="{FF2B5EF4-FFF2-40B4-BE49-F238E27FC236}">
                    <a16:creationId xmlns:a16="http://schemas.microsoft.com/office/drawing/2014/main" xmlns="" id="{C8B9151A-7D22-43DB-A93A-4AC3A381A40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Container Security</a:t>
                </a:r>
              </a:p>
            </p:txBody>
          </p:sp>
          <p:sp>
            <p:nvSpPr>
              <p:cNvPr id="137" name="Rectangle 136">
                <a:extLst>
                  <a:ext uri="{FF2B5EF4-FFF2-40B4-BE49-F238E27FC236}">
                    <a16:creationId xmlns:a16="http://schemas.microsoft.com/office/drawing/2014/main" xmlns="" id="{21100D41-9AFC-4CD3-8057-5E9F26E8C676}"/>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Virtual Machine Access</a:t>
                </a:r>
              </a:p>
            </p:txBody>
          </p:sp>
        </p:grpSp>
        <p:grpSp>
          <p:nvGrpSpPr>
            <p:cNvPr id="17" name="Group 16">
              <a:extLst>
                <a:ext uri="{FF2B5EF4-FFF2-40B4-BE49-F238E27FC236}">
                  <a16:creationId xmlns:a16="http://schemas.microsoft.com/office/drawing/2014/main" xmlns="" id="{61F5EA27-9C7D-49E6-85AD-B8BB981359FB}"/>
                </a:ext>
              </a:extLst>
            </p:cNvPr>
            <p:cNvGrpSpPr/>
            <p:nvPr/>
          </p:nvGrpSpPr>
          <p:grpSpPr>
            <a:xfrm>
              <a:off x="8160840" y="4215152"/>
              <a:ext cx="2616450" cy="373425"/>
              <a:chOff x="1237953" y="2458675"/>
              <a:chExt cx="2616450" cy="580854"/>
            </a:xfrm>
          </p:grpSpPr>
          <p:sp>
            <p:nvSpPr>
              <p:cNvPr id="130" name="Rectangle 129">
                <a:extLst>
                  <a:ext uri="{FF2B5EF4-FFF2-40B4-BE49-F238E27FC236}">
                    <a16:creationId xmlns:a16="http://schemas.microsoft.com/office/drawing/2014/main" xmlns="" id="{AA1687F8-6AA1-4157-A22A-2C11B07A6E8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DDOS Mitigation</a:t>
                </a:r>
              </a:p>
            </p:txBody>
          </p:sp>
          <p:sp>
            <p:nvSpPr>
              <p:cNvPr id="131" name="Rectangle 130">
                <a:extLst>
                  <a:ext uri="{FF2B5EF4-FFF2-40B4-BE49-F238E27FC236}">
                    <a16:creationId xmlns:a16="http://schemas.microsoft.com/office/drawing/2014/main" xmlns="" id="{CC8A1669-2DFB-49A6-A1EF-6C96E03155CB}"/>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Perimeter Security</a:t>
                </a:r>
              </a:p>
            </p:txBody>
          </p:sp>
          <p:sp>
            <p:nvSpPr>
              <p:cNvPr id="132" name="Rectangle 131">
                <a:extLst>
                  <a:ext uri="{FF2B5EF4-FFF2-40B4-BE49-F238E27FC236}">
                    <a16:creationId xmlns:a16="http://schemas.microsoft.com/office/drawing/2014/main" xmlns="" id="{B8426648-F42F-4E66-A300-3B00D925B403}"/>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Network Traffic Management</a:t>
                </a:r>
              </a:p>
            </p:txBody>
          </p:sp>
          <p:sp>
            <p:nvSpPr>
              <p:cNvPr id="133" name="Rectangle 132">
                <a:extLst>
                  <a:ext uri="{FF2B5EF4-FFF2-40B4-BE49-F238E27FC236}">
                    <a16:creationId xmlns:a16="http://schemas.microsoft.com/office/drawing/2014/main" xmlns="" id="{091F7294-D89B-43DF-AEFC-DE71C4D89B0D}"/>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VPN</a:t>
                </a:r>
              </a:p>
            </p:txBody>
          </p:sp>
        </p:grpSp>
        <p:sp>
          <p:nvSpPr>
            <p:cNvPr id="18" name="Rectangle 17">
              <a:extLst>
                <a:ext uri="{FF2B5EF4-FFF2-40B4-BE49-F238E27FC236}">
                  <a16:creationId xmlns:a16="http://schemas.microsoft.com/office/drawing/2014/main" xmlns="" id="{409635D5-AD08-4D1F-AB0C-CB7EA629D45F}"/>
                </a:ext>
              </a:extLst>
            </p:cNvPr>
            <p:cNvSpPr/>
            <p:nvPr/>
          </p:nvSpPr>
          <p:spPr>
            <a:xfrm>
              <a:off x="992189" y="4715390"/>
              <a:ext cx="10207624" cy="787470"/>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19" name="Group 18">
              <a:extLst>
                <a:ext uri="{FF2B5EF4-FFF2-40B4-BE49-F238E27FC236}">
                  <a16:creationId xmlns:a16="http://schemas.microsoft.com/office/drawing/2014/main" xmlns="" id="{96EA76D7-A9B8-458E-B0CD-2C83614F5CAB}"/>
                </a:ext>
              </a:extLst>
            </p:cNvPr>
            <p:cNvGrpSpPr/>
            <p:nvPr/>
          </p:nvGrpSpPr>
          <p:grpSpPr>
            <a:xfrm>
              <a:off x="7771124" y="2666027"/>
              <a:ext cx="3388731" cy="219105"/>
              <a:chOff x="7771124" y="2661265"/>
              <a:chExt cx="3388731" cy="219105"/>
            </a:xfrm>
          </p:grpSpPr>
          <p:grpSp>
            <p:nvGrpSpPr>
              <p:cNvPr id="116" name="Group 115">
                <a:extLst>
                  <a:ext uri="{FF2B5EF4-FFF2-40B4-BE49-F238E27FC236}">
                    <a16:creationId xmlns:a16="http://schemas.microsoft.com/office/drawing/2014/main" xmlns="" id="{12155116-D9C4-4349-ABD9-777D87FF215D}"/>
                  </a:ext>
                </a:extLst>
              </p:cNvPr>
              <p:cNvGrpSpPr/>
              <p:nvPr/>
            </p:nvGrpSpPr>
            <p:grpSpPr>
              <a:xfrm>
                <a:off x="8020293" y="2692903"/>
                <a:ext cx="3139562" cy="155828"/>
                <a:chOff x="1296708" y="2110188"/>
                <a:chExt cx="3139562" cy="155828"/>
              </a:xfrm>
            </p:grpSpPr>
            <p:cxnSp>
              <p:nvCxnSpPr>
                <p:cNvPr id="128" name="Straight Connector 127">
                  <a:extLst>
                    <a:ext uri="{FF2B5EF4-FFF2-40B4-BE49-F238E27FC236}">
                      <a16:creationId xmlns:a16="http://schemas.microsoft.com/office/drawing/2014/main" xmlns="" id="{5C25B378-622A-47CF-AE99-E4E791A77843}"/>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29" name="Rectangle 128">
                  <a:extLst>
                    <a:ext uri="{FF2B5EF4-FFF2-40B4-BE49-F238E27FC236}">
                      <a16:creationId xmlns:a16="http://schemas.microsoft.com/office/drawing/2014/main" xmlns="" id="{C3B5754E-353E-45FE-AC8B-759A7BB712E2}"/>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grpSp>
          <p:grpSp>
            <p:nvGrpSpPr>
              <p:cNvPr id="117" name="Group 41">
                <a:extLst>
                  <a:ext uri="{FF2B5EF4-FFF2-40B4-BE49-F238E27FC236}">
                    <a16:creationId xmlns:a16="http://schemas.microsoft.com/office/drawing/2014/main" xmlns="" id="{31FA327C-79B6-4BE1-8F1D-910BA1619008}"/>
                  </a:ext>
                </a:extLst>
              </p:cNvPr>
              <p:cNvGrpSpPr>
                <a:grpSpLocks noChangeAspect="1"/>
              </p:cNvGrpSpPr>
              <p:nvPr/>
            </p:nvGrpSpPr>
            <p:grpSpPr bwMode="auto">
              <a:xfrm>
                <a:off x="7771124" y="2661265"/>
                <a:ext cx="256070" cy="219105"/>
                <a:chOff x="-1213" y="1301"/>
                <a:chExt cx="987" cy="737"/>
              </a:xfrm>
              <a:solidFill>
                <a:schemeClr val="bg1"/>
              </a:solidFill>
            </p:grpSpPr>
            <p:sp>
              <p:nvSpPr>
                <p:cNvPr id="118" name="Freeform 42">
                  <a:extLst>
                    <a:ext uri="{FF2B5EF4-FFF2-40B4-BE49-F238E27FC236}">
                      <a16:creationId xmlns:a16="http://schemas.microsoft.com/office/drawing/2014/main" xmlns="" id="{0C12F0B8-6D84-4864-BF7F-BC24BBB9BF11}"/>
                    </a:ext>
                  </a:extLst>
                </p:cNvPr>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9" name="Freeform 43">
                  <a:extLst>
                    <a:ext uri="{FF2B5EF4-FFF2-40B4-BE49-F238E27FC236}">
                      <a16:creationId xmlns:a16="http://schemas.microsoft.com/office/drawing/2014/main" xmlns="" id="{5E075E8C-2AD7-4E9D-984B-791B27E6956A}"/>
                    </a:ext>
                  </a:extLst>
                </p:cNvPr>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0" name="Freeform 44">
                  <a:extLst>
                    <a:ext uri="{FF2B5EF4-FFF2-40B4-BE49-F238E27FC236}">
                      <a16:creationId xmlns:a16="http://schemas.microsoft.com/office/drawing/2014/main" xmlns="" id="{47666D68-D65D-478E-83B0-C3D1966EE280}"/>
                    </a:ext>
                  </a:extLst>
                </p:cNvPr>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1" name="Freeform 45">
                  <a:extLst>
                    <a:ext uri="{FF2B5EF4-FFF2-40B4-BE49-F238E27FC236}">
                      <a16:creationId xmlns:a16="http://schemas.microsoft.com/office/drawing/2014/main" xmlns="" id="{0AAAFC4F-E3DE-462B-BB18-C6BBE2227B04}"/>
                    </a:ext>
                  </a:extLst>
                </p:cNvPr>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2"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3"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4"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5"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6"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27"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0" name="Group 19">
              <a:extLst>
                <a:ext uri="{FF2B5EF4-FFF2-40B4-BE49-F238E27FC236}">
                  <a16:creationId xmlns:a16="http://schemas.microsoft.com/office/drawing/2014/main" xmlns="" id="{BCC9E458-0156-46BC-AE73-03E8B489B476}"/>
                </a:ext>
              </a:extLst>
            </p:cNvPr>
            <p:cNvGrpSpPr/>
            <p:nvPr/>
          </p:nvGrpSpPr>
          <p:grpSpPr>
            <a:xfrm>
              <a:off x="7810889" y="3299063"/>
              <a:ext cx="3348966" cy="228217"/>
              <a:chOff x="7810889" y="3299063"/>
              <a:chExt cx="3348966" cy="228217"/>
            </a:xfrm>
          </p:grpSpPr>
          <p:grpSp>
            <p:nvGrpSpPr>
              <p:cNvPr id="107" name="Group 106">
                <a:extLst>
                  <a:ext uri="{FF2B5EF4-FFF2-40B4-BE49-F238E27FC236}">
                    <a16:creationId xmlns:a16="http://schemas.microsoft.com/office/drawing/2014/main" xmlns="" id="{CA6850D3-B9B4-4679-A708-19034F6FDB8E}"/>
                  </a:ext>
                </a:extLst>
              </p:cNvPr>
              <p:cNvGrpSpPr/>
              <p:nvPr/>
            </p:nvGrpSpPr>
            <p:grpSpPr>
              <a:xfrm>
                <a:off x="7978159" y="3341571"/>
                <a:ext cx="3181696" cy="155828"/>
                <a:chOff x="1254574" y="2110188"/>
                <a:chExt cx="3181696" cy="155828"/>
              </a:xfrm>
            </p:grpSpPr>
            <p:cxnSp>
              <p:nvCxnSpPr>
                <p:cNvPr id="114" name="Straight Connector 113">
                  <a:extLst>
                    <a:ext uri="{FF2B5EF4-FFF2-40B4-BE49-F238E27FC236}">
                      <a16:creationId xmlns:a16="http://schemas.microsoft.com/office/drawing/2014/main" xmlns="" id="{79FB3FEE-E65E-4882-A291-3FDEC187AA1E}"/>
                    </a:ext>
                  </a:extLst>
                </p:cNvPr>
                <p:cNvCxnSpPr>
                  <a:cxnSpLocks/>
                </p:cNvCxnSpPr>
                <p:nvPr/>
              </p:nvCxnSpPr>
              <p:spPr>
                <a:xfrm>
                  <a:off x="1254574" y="2188102"/>
                  <a:ext cx="318169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15" name="Rectangle 114">
                  <a:extLst>
                    <a:ext uri="{FF2B5EF4-FFF2-40B4-BE49-F238E27FC236}">
                      <a16:creationId xmlns:a16="http://schemas.microsoft.com/office/drawing/2014/main" xmlns="" id="{3D38171E-4350-49DB-899F-84B494930640}"/>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grpSp>
          <p:grpSp>
            <p:nvGrpSpPr>
              <p:cNvPr id="108" name="Group 13">
                <a:extLst>
                  <a:ext uri="{FF2B5EF4-FFF2-40B4-BE49-F238E27FC236}">
                    <a16:creationId xmlns:a16="http://schemas.microsoft.com/office/drawing/2014/main" xmlns="" id="{A32FACA9-A4D5-4CA1-9549-9B9F60DC2FC3}"/>
                  </a:ext>
                </a:extLst>
              </p:cNvPr>
              <p:cNvGrpSpPr>
                <a:grpSpLocks noChangeAspect="1"/>
              </p:cNvGrpSpPr>
              <p:nvPr/>
            </p:nvGrpSpPr>
            <p:grpSpPr bwMode="auto">
              <a:xfrm>
                <a:off x="7810889" y="3299063"/>
                <a:ext cx="167270" cy="228217"/>
                <a:chOff x="2692" y="1882"/>
                <a:chExt cx="374" cy="557"/>
              </a:xfrm>
              <a:solidFill>
                <a:schemeClr val="bg1"/>
              </a:solidFill>
            </p:grpSpPr>
            <p:sp>
              <p:nvSpPr>
                <p:cNvPr id="109" name="Freeform 14">
                  <a:extLst>
                    <a:ext uri="{FF2B5EF4-FFF2-40B4-BE49-F238E27FC236}">
                      <a16:creationId xmlns:a16="http://schemas.microsoft.com/office/drawing/2014/main" xmlns="" id="{ACA9B721-25A2-461F-85C5-E7855C4148BA}"/>
                    </a:ext>
                  </a:extLst>
                </p:cNvPr>
                <p:cNvSpPr>
                  <a:spLocks/>
                </p:cNvSpPr>
                <p:nvPr/>
              </p:nvSpPr>
              <p:spPr bwMode="auto">
                <a:xfrm>
                  <a:off x="2888" y="2071"/>
                  <a:ext cx="178" cy="26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0"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2839" y="1882"/>
                  <a:ext cx="151"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1" name="Freeform 16">
                  <a:extLst>
                    <a:ext uri="{FF2B5EF4-FFF2-40B4-BE49-F238E27FC236}">
                      <a16:creationId xmlns:a16="http://schemas.microsoft.com/office/drawing/2014/main" xmlns="" id="{A2367D6E-6C2E-4823-8562-AE8A8141DE3C}"/>
                    </a:ext>
                  </a:extLst>
                </p:cNvPr>
                <p:cNvSpPr>
                  <a:spLocks/>
                </p:cNvSpPr>
                <p:nvPr/>
              </p:nvSpPr>
              <p:spPr bwMode="auto">
                <a:xfrm>
                  <a:off x="2763" y="2071"/>
                  <a:ext cx="151" cy="179"/>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2" name="Freeform 17">
                  <a:extLst>
                    <a:ext uri="{FF2B5EF4-FFF2-40B4-BE49-F238E27FC236}">
                      <a16:creationId xmlns:a16="http://schemas.microsoft.com/office/drawing/2014/main" xmlns="" id="{6A20547E-967C-4BEF-B1B7-B76A038E41E8}"/>
                    </a:ext>
                  </a:extLst>
                </p:cNvPr>
                <p:cNvSpPr>
                  <a:spLocks/>
                </p:cNvSpPr>
                <p:nvPr/>
              </p:nvSpPr>
              <p:spPr bwMode="auto">
                <a:xfrm>
                  <a:off x="2739" y="2290"/>
                  <a:ext cx="83" cy="8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13" name="Freeform 18">
                  <a:extLst>
                    <a:ext uri="{FF2B5EF4-FFF2-40B4-BE49-F238E27FC236}">
                      <a16:creationId xmlns:a16="http://schemas.microsoft.com/office/drawing/2014/main" xmlns="" id="{EAD76B7D-1093-4994-94C2-82F1C1835F29}"/>
                    </a:ext>
                  </a:extLst>
                </p:cNvPr>
                <p:cNvSpPr>
                  <a:spLocks noEditPoints="1"/>
                </p:cNvSpPr>
                <p:nvPr/>
              </p:nvSpPr>
              <p:spPr bwMode="auto">
                <a:xfrm>
                  <a:off x="2692" y="2203"/>
                  <a:ext cx="177" cy="236"/>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1" name="Group 20">
              <a:extLst>
                <a:ext uri="{FF2B5EF4-FFF2-40B4-BE49-F238E27FC236}">
                  <a16:creationId xmlns:a16="http://schemas.microsoft.com/office/drawing/2014/main" xmlns="" id="{D0EDE1B8-68F1-4D0F-8E7A-5016C543C68D}"/>
                </a:ext>
              </a:extLst>
            </p:cNvPr>
            <p:cNvGrpSpPr/>
            <p:nvPr/>
          </p:nvGrpSpPr>
          <p:grpSpPr>
            <a:xfrm>
              <a:off x="7792769" y="3976340"/>
              <a:ext cx="3367086" cy="192786"/>
              <a:chOff x="7792769" y="3976340"/>
              <a:chExt cx="3367086" cy="192786"/>
            </a:xfrm>
          </p:grpSpPr>
          <p:grpSp>
            <p:nvGrpSpPr>
              <p:cNvPr id="101" name="Group 100">
                <a:extLst>
                  <a:ext uri="{FF2B5EF4-FFF2-40B4-BE49-F238E27FC236}">
                    <a16:creationId xmlns:a16="http://schemas.microsoft.com/office/drawing/2014/main" xmlns="" id="{82025C70-24C6-4C4C-9C95-644DB0A2A6CC}"/>
                  </a:ext>
                </a:extLst>
              </p:cNvPr>
              <p:cNvGrpSpPr/>
              <p:nvPr/>
            </p:nvGrpSpPr>
            <p:grpSpPr>
              <a:xfrm>
                <a:off x="8020293" y="3996121"/>
                <a:ext cx="3139562" cy="155828"/>
                <a:chOff x="1296708" y="2110188"/>
                <a:chExt cx="3139562" cy="155828"/>
              </a:xfrm>
            </p:grpSpPr>
            <p:cxnSp>
              <p:nvCxnSpPr>
                <p:cNvPr id="105" name="Straight Connector 104">
                  <a:extLst>
                    <a:ext uri="{FF2B5EF4-FFF2-40B4-BE49-F238E27FC236}">
                      <a16:creationId xmlns:a16="http://schemas.microsoft.com/office/drawing/2014/main" xmlns="" id="{A4F39FF7-6ED6-4951-98BF-FF3F02071E92}"/>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106" name="Rectangle 105">
                  <a:extLst>
                    <a:ext uri="{FF2B5EF4-FFF2-40B4-BE49-F238E27FC236}">
                      <a16:creationId xmlns:a16="http://schemas.microsoft.com/office/drawing/2014/main" xmlns="" id="{DB3CDDDE-6A7B-451C-8609-475F2A5F188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grpSp>
            <p:nvGrpSpPr>
              <p:cNvPr id="102" name="Group 101">
                <a:extLst>
                  <a:ext uri="{FF2B5EF4-FFF2-40B4-BE49-F238E27FC236}">
                    <a16:creationId xmlns:a16="http://schemas.microsoft.com/office/drawing/2014/main" xmlns="" id="{E677750C-3059-4C48-A8F0-D44767325C26}"/>
                  </a:ext>
                </a:extLst>
              </p:cNvPr>
              <p:cNvGrpSpPr/>
              <p:nvPr/>
            </p:nvGrpSpPr>
            <p:grpSpPr>
              <a:xfrm>
                <a:off x="7792769" y="3976340"/>
                <a:ext cx="225863" cy="192786"/>
                <a:chOff x="5715000" y="3984106"/>
                <a:chExt cx="663575" cy="580140"/>
              </a:xfrm>
              <a:solidFill>
                <a:schemeClr val="bg1"/>
              </a:solidFill>
            </p:grpSpPr>
            <p:sp>
              <p:nvSpPr>
                <p:cNvPr id="103" name="Freeform 77">
                  <a:extLst>
                    <a:ext uri="{FF2B5EF4-FFF2-40B4-BE49-F238E27FC236}">
                      <a16:creationId xmlns:a16="http://schemas.microsoft.com/office/drawing/2014/main" xmlns="" id="{9E987DCD-0105-44FF-A315-0644615D8508}"/>
                    </a:ext>
                  </a:extLst>
                </p:cNvPr>
                <p:cNvSpPr>
                  <a:spLocks noEditPoints="1"/>
                </p:cNvSpPr>
                <p:nvPr/>
              </p:nvSpPr>
              <p:spPr bwMode="auto">
                <a:xfrm>
                  <a:off x="5903913" y="4208646"/>
                  <a:ext cx="285750" cy="355600"/>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104" name="Freeform 5">
                  <a:extLst>
                    <a:ext uri="{FF2B5EF4-FFF2-40B4-BE49-F238E27FC236}">
                      <a16:creationId xmlns:a16="http://schemas.microsoft.com/office/drawing/2014/main" xmlns="" id="{6EE307F9-CDE5-48AD-AADF-A96243D69D13}"/>
                    </a:ext>
                  </a:extLst>
                </p:cNvPr>
                <p:cNvSpPr>
                  <a:spLocks/>
                </p:cNvSpPr>
                <p:nvPr/>
              </p:nvSpPr>
              <p:spPr bwMode="auto">
                <a:xfrm>
                  <a:off x="5715000" y="3984106"/>
                  <a:ext cx="663575" cy="379413"/>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2" name="Group 21">
              <a:extLst>
                <a:ext uri="{FF2B5EF4-FFF2-40B4-BE49-F238E27FC236}">
                  <a16:creationId xmlns:a16="http://schemas.microsoft.com/office/drawing/2014/main" xmlns="" id="{1AB6EB2B-2C04-46BC-B6B9-EBB63FD17EEB}"/>
                </a:ext>
              </a:extLst>
            </p:cNvPr>
            <p:cNvGrpSpPr/>
            <p:nvPr/>
          </p:nvGrpSpPr>
          <p:grpSpPr>
            <a:xfrm>
              <a:off x="1054507" y="4764072"/>
              <a:ext cx="2368143" cy="420674"/>
              <a:chOff x="1054507" y="4764072"/>
              <a:chExt cx="2368143" cy="420674"/>
            </a:xfrm>
          </p:grpSpPr>
          <p:grpSp>
            <p:nvGrpSpPr>
              <p:cNvPr id="93" name="Group 92">
                <a:extLst>
                  <a:ext uri="{FF2B5EF4-FFF2-40B4-BE49-F238E27FC236}">
                    <a16:creationId xmlns:a16="http://schemas.microsoft.com/office/drawing/2014/main" xmlns="" id="{C2B01F9F-8FF7-45E8-BE53-F4EA8CE9909B}"/>
                  </a:ext>
                </a:extLst>
              </p:cNvPr>
              <p:cNvGrpSpPr/>
              <p:nvPr/>
            </p:nvGrpSpPr>
            <p:grpSpPr>
              <a:xfrm>
                <a:off x="1224262" y="4947946"/>
                <a:ext cx="2086621" cy="236800"/>
                <a:chOff x="1224263" y="4947941"/>
                <a:chExt cx="1997719" cy="202187"/>
              </a:xfrm>
            </p:grpSpPr>
            <p:sp>
              <p:nvSpPr>
                <p:cNvPr id="99" name="Rectangle 98">
                  <a:extLst>
                    <a:ext uri="{FF2B5EF4-FFF2-40B4-BE49-F238E27FC236}">
                      <a16:creationId xmlns:a16="http://schemas.microsoft.com/office/drawing/2014/main" xmlns="" id="{3D0221C1-BA0A-4D8D-9C11-5C933D00DA72}"/>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Logging</a:t>
                  </a:r>
                </a:p>
              </p:txBody>
            </p:sp>
            <p:sp>
              <p:nvSpPr>
                <p:cNvPr id="100" name="Rectangle 99">
                  <a:extLst>
                    <a:ext uri="{FF2B5EF4-FFF2-40B4-BE49-F238E27FC236}">
                      <a16:creationId xmlns:a16="http://schemas.microsoft.com/office/drawing/2014/main" xmlns="" id="{35CFB401-3ECC-4F50-A8DA-09EA2E8C7809}"/>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Auditing</a:t>
                  </a:r>
                </a:p>
              </p:txBody>
            </p:sp>
          </p:grpSp>
          <p:grpSp>
            <p:nvGrpSpPr>
              <p:cNvPr id="94" name="Group 93">
                <a:extLst>
                  <a:ext uri="{FF2B5EF4-FFF2-40B4-BE49-F238E27FC236}">
                    <a16:creationId xmlns:a16="http://schemas.microsoft.com/office/drawing/2014/main" xmlns="" id="{5870D39F-00A7-4701-AA5E-06CE039AFF8B}"/>
                  </a:ext>
                </a:extLst>
              </p:cNvPr>
              <p:cNvGrpSpPr/>
              <p:nvPr/>
            </p:nvGrpSpPr>
            <p:grpSpPr>
              <a:xfrm>
                <a:off x="1054507" y="4764072"/>
                <a:ext cx="2368143" cy="153727"/>
                <a:chOff x="1054507" y="4764072"/>
                <a:chExt cx="2368143" cy="153727"/>
              </a:xfrm>
            </p:grpSpPr>
            <p:grpSp>
              <p:nvGrpSpPr>
                <p:cNvPr id="95" name="Group 94">
                  <a:extLst>
                    <a:ext uri="{FF2B5EF4-FFF2-40B4-BE49-F238E27FC236}">
                      <a16:creationId xmlns:a16="http://schemas.microsoft.com/office/drawing/2014/main" xmlns="" id="{DB803299-27FB-4036-BE9F-AB56ED7A5D6F}"/>
                    </a:ext>
                  </a:extLst>
                </p:cNvPr>
                <p:cNvGrpSpPr/>
                <p:nvPr/>
              </p:nvGrpSpPr>
              <p:grpSpPr>
                <a:xfrm>
                  <a:off x="1205240" y="4764072"/>
                  <a:ext cx="2217410" cy="144655"/>
                  <a:chOff x="1237953" y="2049432"/>
                  <a:chExt cx="3198317" cy="208646"/>
                </a:xfrm>
              </p:grpSpPr>
              <p:cxnSp>
                <p:nvCxnSpPr>
                  <p:cNvPr id="97" name="Straight Connector 96">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xmlns="" id="{6AE16560-94AD-4652-BFC6-58A698C2176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Logging &amp; Auditing</a:t>
                    </a:r>
                  </a:p>
                </p:txBody>
              </p:sp>
            </p:grpSp>
            <p:sp>
              <p:nvSpPr>
                <p:cNvPr id="96"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54507" y="4771258"/>
                  <a:ext cx="157550" cy="146541"/>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sp>
          <p:nvSpPr>
            <p:cNvPr id="23" name="Rectangle 22">
              <a:extLst>
                <a:ext uri="{FF2B5EF4-FFF2-40B4-BE49-F238E27FC236}">
                  <a16:creationId xmlns:a16="http://schemas.microsoft.com/office/drawing/2014/main" xmlns="" id="{2259F468-9B5F-440C-B7A5-13CD263A8B8C}"/>
                </a:ext>
              </a:extLst>
            </p:cNvPr>
            <p:cNvSpPr/>
            <p:nvPr/>
          </p:nvSpPr>
          <p:spPr>
            <a:xfrm>
              <a:off x="3780218" y="4947942"/>
              <a:ext cx="1025969"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Monitoring &amp; Alerting</a:t>
              </a:r>
            </a:p>
          </p:txBody>
        </p:sp>
        <p:sp>
          <p:nvSpPr>
            <p:cNvPr id="24" name="Rectangle 23">
              <a:extLst>
                <a:ext uri="{FF2B5EF4-FFF2-40B4-BE49-F238E27FC236}">
                  <a16:creationId xmlns:a16="http://schemas.microsoft.com/office/drawing/2014/main" xmlns="" id="{4AFD3E21-9FA8-4464-9040-55D6F68640CC}"/>
                </a:ext>
              </a:extLst>
            </p:cNvPr>
            <p:cNvSpPr/>
            <p:nvPr/>
          </p:nvSpPr>
          <p:spPr>
            <a:xfrm>
              <a:off x="4310545" y="522036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UEBA</a:t>
              </a:r>
            </a:p>
          </p:txBody>
        </p:sp>
        <p:sp>
          <p:nvSpPr>
            <p:cNvPr id="25" name="Rectangle 24">
              <a:extLst>
                <a:ext uri="{FF2B5EF4-FFF2-40B4-BE49-F238E27FC236}">
                  <a16:creationId xmlns:a16="http://schemas.microsoft.com/office/drawing/2014/main" xmlns="" id="{0B23FAEA-C77A-4E30-8D92-883154DEC62D}"/>
                </a:ext>
              </a:extLst>
            </p:cNvPr>
            <p:cNvSpPr/>
            <p:nvPr/>
          </p:nvSpPr>
          <p:spPr>
            <a:xfrm>
              <a:off x="4840871" y="494794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Threat Intelligence</a:t>
              </a:r>
            </a:p>
          </p:txBody>
        </p:sp>
        <p:grpSp>
          <p:nvGrpSpPr>
            <p:cNvPr id="26" name="Group 25">
              <a:extLst>
                <a:ext uri="{FF2B5EF4-FFF2-40B4-BE49-F238E27FC236}">
                  <a16:creationId xmlns:a16="http://schemas.microsoft.com/office/drawing/2014/main" xmlns="" id="{A953BE81-995E-4049-B28A-4F2C5B101728}"/>
                </a:ext>
              </a:extLst>
            </p:cNvPr>
            <p:cNvGrpSpPr/>
            <p:nvPr/>
          </p:nvGrpSpPr>
          <p:grpSpPr>
            <a:xfrm>
              <a:off x="6336174" y="4947946"/>
              <a:ext cx="2086621" cy="236800"/>
              <a:chOff x="1224263" y="4947941"/>
              <a:chExt cx="1997719" cy="202187"/>
            </a:xfrm>
          </p:grpSpPr>
          <p:sp>
            <p:nvSpPr>
              <p:cNvPr id="91" name="Rectangle 90">
                <a:extLst>
                  <a:ext uri="{FF2B5EF4-FFF2-40B4-BE49-F238E27FC236}">
                    <a16:creationId xmlns:a16="http://schemas.microsoft.com/office/drawing/2014/main" xmlns="" id="{C4F4757C-79B8-4BDD-AD6C-52CB172AC697}"/>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Automated Patch Management</a:t>
                </a:r>
              </a:p>
            </p:txBody>
          </p:sp>
          <p:sp>
            <p:nvSpPr>
              <p:cNvPr id="92" name="Rectangle 91">
                <a:extLst>
                  <a:ext uri="{FF2B5EF4-FFF2-40B4-BE49-F238E27FC236}">
                    <a16:creationId xmlns:a16="http://schemas.microsoft.com/office/drawing/2014/main" xmlns="" id="{650D8E7C-2018-4960-A477-B376B3ABE428}"/>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grpSp>
        <p:grpSp>
          <p:nvGrpSpPr>
            <p:cNvPr id="27" name="Group 26">
              <a:extLst>
                <a:ext uri="{FF2B5EF4-FFF2-40B4-BE49-F238E27FC236}">
                  <a16:creationId xmlns:a16="http://schemas.microsoft.com/office/drawing/2014/main" xmlns="" id="{10D936BB-015C-49E3-9647-D2D92852B0EB}"/>
                </a:ext>
              </a:extLst>
            </p:cNvPr>
            <p:cNvGrpSpPr/>
            <p:nvPr/>
          </p:nvGrpSpPr>
          <p:grpSpPr>
            <a:xfrm>
              <a:off x="8892130" y="4947946"/>
              <a:ext cx="2147345" cy="236800"/>
              <a:chOff x="1224263" y="4947941"/>
              <a:chExt cx="2055856" cy="202187"/>
            </a:xfrm>
          </p:grpSpPr>
          <p:sp>
            <p:nvSpPr>
              <p:cNvPr id="89" name="Rectangle 88">
                <a:extLst>
                  <a:ext uri="{FF2B5EF4-FFF2-40B4-BE49-F238E27FC236}">
                    <a16:creationId xmlns:a16="http://schemas.microsoft.com/office/drawing/2014/main" xmlns="" id="{7DCE0C87-6226-4DC0-AA3B-317785C3BD78}"/>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Policy Orchestration</a:t>
                </a:r>
              </a:p>
            </p:txBody>
          </p:sp>
          <p:sp>
            <p:nvSpPr>
              <p:cNvPr id="90" name="Rectangle 89">
                <a:extLst>
                  <a:ext uri="{FF2B5EF4-FFF2-40B4-BE49-F238E27FC236}">
                    <a16:creationId xmlns:a16="http://schemas.microsoft.com/office/drawing/2014/main" xmlns="" id="{19499537-11D5-40A6-BF52-FE5263E81CB6}"/>
                  </a:ext>
                </a:extLst>
              </p:cNvPr>
              <p:cNvSpPr/>
              <p:nvPr/>
            </p:nvSpPr>
            <p:spPr>
              <a:xfrm>
                <a:off x="2239726" y="4947941"/>
                <a:ext cx="1040393"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Change &amp; Configuration Rule Orchestration</a:t>
                </a:r>
              </a:p>
            </p:txBody>
          </p:sp>
        </p:grpSp>
        <p:sp>
          <p:nvSpPr>
            <p:cNvPr id="28" name="Rectangle 27">
              <a:extLst>
                <a:ext uri="{FF2B5EF4-FFF2-40B4-BE49-F238E27FC236}">
                  <a16:creationId xmlns:a16="http://schemas.microsoft.com/office/drawing/2014/main" xmlns="" id="{4843CD10-6C82-4CCE-84F3-8E2FF3399C8E}"/>
                </a:ext>
              </a:extLst>
            </p:cNvPr>
            <p:cNvSpPr/>
            <p:nvPr/>
          </p:nvSpPr>
          <p:spPr>
            <a:xfrm>
              <a:off x="992189" y="5537665"/>
              <a:ext cx="10209211" cy="256178"/>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9" name="Rectangle 28">
              <a:extLst>
                <a:ext uri="{FF2B5EF4-FFF2-40B4-BE49-F238E27FC236}">
                  <a16:creationId xmlns:a16="http://schemas.microsoft.com/office/drawing/2014/main" xmlns="" id="{ACAEDB96-4D8A-4526-A21B-905D711747DA}"/>
                </a:ext>
              </a:extLst>
            </p:cNvPr>
            <p:cNvSpPr/>
            <p:nvPr/>
          </p:nvSpPr>
          <p:spPr>
            <a:xfrm>
              <a:off x="1469309" y="5588810"/>
              <a:ext cx="1675139" cy="153888"/>
            </a:xfrm>
            <a:prstGeom prst="rect">
              <a:avLst/>
            </a:prstGeom>
          </p:spPr>
          <p:txBody>
            <a:bodyPr wrap="square" lIns="0" tIns="0" rIns="0" bIns="0">
              <a:spAutoFit/>
            </a:bodyPr>
            <a:lstStyle/>
            <a:p>
              <a:r>
                <a:rPr lang="en-US" sz="1000" b="1" dirty="0">
                  <a:solidFill>
                    <a:schemeClr val="bg1"/>
                  </a:solidFill>
                </a:rPr>
                <a:t>Access Management</a:t>
              </a:r>
            </a:p>
          </p:txBody>
        </p:sp>
        <p:sp>
          <p:nvSpPr>
            <p:cNvPr id="30" name="Rectangle 29">
              <a:extLst>
                <a:ext uri="{FF2B5EF4-FFF2-40B4-BE49-F238E27FC236}">
                  <a16:creationId xmlns:a16="http://schemas.microsoft.com/office/drawing/2014/main" xmlns="" id="{D1428BEA-15A5-4516-8BA7-2A5E56A783EE}"/>
                </a:ext>
              </a:extLst>
            </p:cNvPr>
            <p:cNvSpPr/>
            <p:nvPr/>
          </p:nvSpPr>
          <p:spPr>
            <a:xfrm>
              <a:off x="992189" y="5828649"/>
              <a:ext cx="10209211" cy="256178"/>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31" name="Rectangle 30">
              <a:extLst>
                <a:ext uri="{FF2B5EF4-FFF2-40B4-BE49-F238E27FC236}">
                  <a16:creationId xmlns:a16="http://schemas.microsoft.com/office/drawing/2014/main" xmlns="" id="{2BD94271-2D40-40C2-9ED7-8122236DD323}"/>
                </a:ext>
              </a:extLst>
            </p:cNvPr>
            <p:cNvSpPr/>
            <p:nvPr/>
          </p:nvSpPr>
          <p:spPr>
            <a:xfrm>
              <a:off x="1469309" y="5879794"/>
              <a:ext cx="1675139" cy="153888"/>
            </a:xfrm>
            <a:prstGeom prst="rect">
              <a:avLst/>
            </a:prstGeom>
          </p:spPr>
          <p:txBody>
            <a:bodyPr wrap="square" lIns="0" tIns="0" rIns="0" bIns="0">
              <a:spAutoFit/>
            </a:bodyPr>
            <a:lstStyle/>
            <a:p>
              <a:r>
                <a:rPr lang="en-US" sz="1000" b="1" dirty="0">
                  <a:solidFill>
                    <a:schemeClr val="bg1"/>
                  </a:solidFill>
                </a:rPr>
                <a:t>Availability &amp; Scalability</a:t>
              </a:r>
            </a:p>
          </p:txBody>
        </p:sp>
        <p:grpSp>
          <p:nvGrpSpPr>
            <p:cNvPr id="32" name="Group 31">
              <a:extLst>
                <a:ext uri="{FF2B5EF4-FFF2-40B4-BE49-F238E27FC236}">
                  <a16:creationId xmlns:a16="http://schemas.microsoft.com/office/drawing/2014/main" xmlns="" id="{F3787F17-1A2F-4A72-8621-7FB0BFDF2044}"/>
                </a:ext>
              </a:extLst>
            </p:cNvPr>
            <p:cNvGrpSpPr/>
            <p:nvPr/>
          </p:nvGrpSpPr>
          <p:grpSpPr>
            <a:xfrm>
              <a:off x="992189" y="1664831"/>
              <a:ext cx="10209211" cy="256178"/>
              <a:chOff x="992189" y="1664831"/>
              <a:chExt cx="10209211" cy="256178"/>
            </a:xfrm>
          </p:grpSpPr>
          <p:sp>
            <p:nvSpPr>
              <p:cNvPr id="75" name="Rectangle 74">
                <a:extLst>
                  <a:ext uri="{FF2B5EF4-FFF2-40B4-BE49-F238E27FC236}">
                    <a16:creationId xmlns:a16="http://schemas.microsoft.com/office/drawing/2014/main" xmlns="" id="{1F839F98-750E-4D0F-A73C-BD02ACCDC04E}"/>
                  </a:ext>
                </a:extLst>
              </p:cNvPr>
              <p:cNvSpPr/>
              <p:nvPr/>
            </p:nvSpPr>
            <p:spPr>
              <a:xfrm>
                <a:off x="992189" y="1664831"/>
                <a:ext cx="10209211" cy="256178"/>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76"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1065991" y="1705564"/>
                <a:ext cx="192525" cy="174712"/>
                <a:chOff x="263" y="675"/>
                <a:chExt cx="733" cy="674"/>
              </a:xfrm>
              <a:solidFill>
                <a:schemeClr val="bg1"/>
              </a:solidFill>
            </p:grpSpPr>
            <p:sp>
              <p:nvSpPr>
                <p:cNvPr id="81"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2"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3"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4"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5"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6"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7"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88"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77" name="Rectangle 76">
                <a:extLst>
                  <a:ext uri="{FF2B5EF4-FFF2-40B4-BE49-F238E27FC236}">
                    <a16:creationId xmlns:a16="http://schemas.microsoft.com/office/drawing/2014/main" xmlns="" id="{295D2371-EE33-42E7-848C-5999C9F56809}"/>
                  </a:ext>
                </a:extLst>
              </p:cNvPr>
              <p:cNvSpPr/>
              <p:nvPr/>
            </p:nvSpPr>
            <p:spPr>
              <a:xfrm>
                <a:off x="1469309" y="1715976"/>
                <a:ext cx="1675139"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78" name="Rectangle 77">
                <a:extLst>
                  <a:ext uri="{FF2B5EF4-FFF2-40B4-BE49-F238E27FC236}">
                    <a16:creationId xmlns:a16="http://schemas.microsoft.com/office/drawing/2014/main" xmlns="" id="{735A673B-F8C6-418D-9E5E-2E4506409456}"/>
                  </a:ext>
                </a:extLst>
              </p:cNvPr>
              <p:cNvSpPr/>
              <p:nvPr/>
            </p:nvSpPr>
            <p:spPr>
              <a:xfrm>
                <a:off x="4216882"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Security Compliance</a:t>
                </a:r>
              </a:p>
            </p:txBody>
          </p:sp>
          <p:sp>
            <p:nvSpPr>
              <p:cNvPr id="79" name="Rectangle 78">
                <a:extLst>
                  <a:ext uri="{FF2B5EF4-FFF2-40B4-BE49-F238E27FC236}">
                    <a16:creationId xmlns:a16="http://schemas.microsoft.com/office/drawing/2014/main" xmlns="" id="{F38AE03C-EF66-459B-A2DD-0B2D96194FA9}"/>
                  </a:ext>
                </a:extLst>
              </p:cNvPr>
              <p:cNvSpPr/>
              <p:nvPr/>
            </p:nvSpPr>
            <p:spPr>
              <a:xfrm>
                <a:off x="6614795"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Control Automation</a:t>
                </a:r>
              </a:p>
            </p:txBody>
          </p:sp>
          <p:sp>
            <p:nvSpPr>
              <p:cNvPr id="80" name="Rectangle 79">
                <a:extLst>
                  <a:ext uri="{FF2B5EF4-FFF2-40B4-BE49-F238E27FC236}">
                    <a16:creationId xmlns:a16="http://schemas.microsoft.com/office/drawing/2014/main" xmlns="" id="{F6F0A22F-23D9-4A19-8030-96F846A025D0}"/>
                  </a:ext>
                </a:extLst>
              </p:cNvPr>
              <p:cNvSpPr/>
              <p:nvPr/>
            </p:nvSpPr>
            <p:spPr>
              <a:xfrm>
                <a:off x="9012708"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Reporting</a:t>
                </a:r>
              </a:p>
            </p:txBody>
          </p:sp>
        </p:grpSp>
        <p:grpSp>
          <p:nvGrpSpPr>
            <p:cNvPr id="33" name="Group 32">
              <a:extLst>
                <a:ext uri="{FF2B5EF4-FFF2-40B4-BE49-F238E27FC236}">
                  <a16:creationId xmlns:a16="http://schemas.microsoft.com/office/drawing/2014/main" xmlns="" id="{F982DE39-8140-4CB6-AF94-AB51061540BC}"/>
                </a:ext>
              </a:extLst>
            </p:cNvPr>
            <p:cNvGrpSpPr/>
            <p:nvPr/>
          </p:nvGrpSpPr>
          <p:grpSpPr>
            <a:xfrm>
              <a:off x="3284270" y="5587840"/>
              <a:ext cx="7764730" cy="446812"/>
              <a:chOff x="3465245" y="5587840"/>
              <a:chExt cx="7429176" cy="446812"/>
            </a:xfrm>
          </p:grpSpPr>
          <p:sp>
            <p:nvSpPr>
              <p:cNvPr id="67" name="Rectangle 66">
                <a:extLst>
                  <a:ext uri="{FF2B5EF4-FFF2-40B4-BE49-F238E27FC236}">
                    <a16:creationId xmlns:a16="http://schemas.microsoft.com/office/drawing/2014/main" xmlns="" id="{446B2C88-1C81-4A3A-B599-B561D993C6D3}"/>
                  </a:ext>
                </a:extLst>
              </p:cNvPr>
              <p:cNvSpPr/>
              <p:nvPr/>
            </p:nvSpPr>
            <p:spPr>
              <a:xfrm>
                <a:off x="4976353"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Authorization</a:t>
                </a:r>
              </a:p>
            </p:txBody>
          </p:sp>
          <p:sp>
            <p:nvSpPr>
              <p:cNvPr id="68" name="Rectangle 67">
                <a:extLst>
                  <a:ext uri="{FF2B5EF4-FFF2-40B4-BE49-F238E27FC236}">
                    <a16:creationId xmlns:a16="http://schemas.microsoft.com/office/drawing/2014/main" xmlns="" id="{A0DC204B-E93D-480D-AD03-1689BAC146F3}"/>
                  </a:ext>
                </a:extLst>
              </p:cNvPr>
              <p:cNvSpPr/>
              <p:nvPr/>
            </p:nvSpPr>
            <p:spPr>
              <a:xfrm>
                <a:off x="7998569"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Directory Services</a:t>
                </a:r>
              </a:p>
            </p:txBody>
          </p:sp>
          <p:sp>
            <p:nvSpPr>
              <p:cNvPr id="69" name="Rectangle 68">
                <a:extLst>
                  <a:ext uri="{FF2B5EF4-FFF2-40B4-BE49-F238E27FC236}">
                    <a16:creationId xmlns:a16="http://schemas.microsoft.com/office/drawing/2014/main" xmlns="" id="{151BB3C5-C685-42DD-B634-2011484AFFDC}"/>
                  </a:ext>
                </a:extLst>
              </p:cNvPr>
              <p:cNvSpPr/>
              <p:nvPr/>
            </p:nvSpPr>
            <p:spPr>
              <a:xfrm>
                <a:off x="4220799"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Failover &amp; Redundancy</a:t>
                </a:r>
              </a:p>
            </p:txBody>
          </p:sp>
          <p:sp>
            <p:nvSpPr>
              <p:cNvPr id="70" name="Rectangle 69">
                <a:extLst>
                  <a:ext uri="{FF2B5EF4-FFF2-40B4-BE49-F238E27FC236}">
                    <a16:creationId xmlns:a16="http://schemas.microsoft.com/office/drawing/2014/main" xmlns="" id="{9FD4E2CC-5361-4816-88D0-CF988911B961}"/>
                  </a:ext>
                </a:extLst>
              </p:cNvPr>
              <p:cNvSpPr/>
              <p:nvPr/>
            </p:nvSpPr>
            <p:spPr>
              <a:xfrm>
                <a:off x="6487461"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Backups &amp; Recovery</a:t>
                </a:r>
              </a:p>
            </p:txBody>
          </p:sp>
          <p:sp>
            <p:nvSpPr>
              <p:cNvPr id="71" name="Rectangle 70">
                <a:extLst>
                  <a:ext uri="{FF2B5EF4-FFF2-40B4-BE49-F238E27FC236}">
                    <a16:creationId xmlns:a16="http://schemas.microsoft.com/office/drawing/2014/main" xmlns="" id="{BCC51868-1BEE-4C8D-8F93-5C0E9D8482AB}"/>
                  </a:ext>
                </a:extLst>
              </p:cNvPr>
              <p:cNvSpPr/>
              <p:nvPr/>
            </p:nvSpPr>
            <p:spPr>
              <a:xfrm>
                <a:off x="9509677"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Privileged Access Management</a:t>
                </a:r>
              </a:p>
            </p:txBody>
          </p:sp>
          <p:sp>
            <p:nvSpPr>
              <p:cNvPr id="72" name="Rectangle 71">
                <a:extLst>
                  <a:ext uri="{FF2B5EF4-FFF2-40B4-BE49-F238E27FC236}">
                    <a16:creationId xmlns:a16="http://schemas.microsoft.com/office/drawing/2014/main" xmlns="" id="{E8EE4DA3-45FE-42E7-A235-166BC7C5B47D}"/>
                  </a:ext>
                </a:extLst>
              </p:cNvPr>
              <p:cNvSpPr/>
              <p:nvPr/>
            </p:nvSpPr>
            <p:spPr>
              <a:xfrm>
                <a:off x="8754123"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Auto Scaling</a:t>
                </a:r>
              </a:p>
            </p:txBody>
          </p:sp>
          <p:sp>
            <p:nvSpPr>
              <p:cNvPr id="73" name="Rectangle 72">
                <a:extLst>
                  <a:ext uri="{FF2B5EF4-FFF2-40B4-BE49-F238E27FC236}">
                    <a16:creationId xmlns:a16="http://schemas.microsoft.com/office/drawing/2014/main" xmlns="" id="{0ED28C3D-B25B-4EFF-BEA1-6A162A994599}"/>
                  </a:ext>
                </a:extLst>
              </p:cNvPr>
              <p:cNvSpPr/>
              <p:nvPr/>
            </p:nvSpPr>
            <p:spPr>
              <a:xfrm>
                <a:off x="6487461"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MFA &amp; Adaptive Access</a:t>
                </a:r>
              </a:p>
            </p:txBody>
          </p:sp>
          <p:sp>
            <p:nvSpPr>
              <p:cNvPr id="74" name="Rectangle 73">
                <a:extLst>
                  <a:ext uri="{FF2B5EF4-FFF2-40B4-BE49-F238E27FC236}">
                    <a16:creationId xmlns:a16="http://schemas.microsoft.com/office/drawing/2014/main" xmlns="" id="{D13F66F4-CADD-4357-B093-625A2937B024}"/>
                  </a:ext>
                </a:extLst>
              </p:cNvPr>
              <p:cNvSpPr/>
              <p:nvPr/>
            </p:nvSpPr>
            <p:spPr>
              <a:xfrm>
                <a:off x="3465245"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SSO &amp; Federation</a:t>
                </a:r>
              </a:p>
            </p:txBody>
          </p:sp>
        </p:grpSp>
        <p:grpSp>
          <p:nvGrpSpPr>
            <p:cNvPr id="34" name="Group 110">
              <a:extLst>
                <a:ext uri="{FF2B5EF4-FFF2-40B4-BE49-F238E27FC236}">
                  <a16:creationId xmlns:a16="http://schemas.microsoft.com/office/drawing/2014/main" xmlns="" id="{62AB2562-5726-434A-B03B-E72A20928339}"/>
                </a:ext>
              </a:extLst>
            </p:cNvPr>
            <p:cNvGrpSpPr>
              <a:grpSpLocks noChangeAspect="1"/>
            </p:cNvGrpSpPr>
            <p:nvPr/>
          </p:nvGrpSpPr>
          <p:grpSpPr bwMode="auto">
            <a:xfrm>
              <a:off x="1054746" y="5592691"/>
              <a:ext cx="262163" cy="146127"/>
              <a:chOff x="304" y="3220"/>
              <a:chExt cx="757" cy="359"/>
            </a:xfrm>
            <a:solidFill>
              <a:schemeClr val="bg1"/>
            </a:solidFill>
          </p:grpSpPr>
          <p:sp>
            <p:nvSpPr>
              <p:cNvPr id="61" name="Freeform 111">
                <a:extLst>
                  <a:ext uri="{FF2B5EF4-FFF2-40B4-BE49-F238E27FC236}">
                    <a16:creationId xmlns:a16="http://schemas.microsoft.com/office/drawing/2014/main" xmlns="" id="{A9D7B113-C99E-4A70-ADB8-CC7BCB3A07ED}"/>
                  </a:ext>
                </a:extLst>
              </p:cNvPr>
              <p:cNvSpPr>
                <a:spLocks noEditPoints="1"/>
              </p:cNvSpPr>
              <p:nvPr/>
            </p:nvSpPr>
            <p:spPr bwMode="auto">
              <a:xfrm>
                <a:off x="837" y="3223"/>
                <a:ext cx="149" cy="181"/>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2" name="Freeform 112">
                <a:extLst>
                  <a:ext uri="{FF2B5EF4-FFF2-40B4-BE49-F238E27FC236}">
                    <a16:creationId xmlns:a16="http://schemas.microsoft.com/office/drawing/2014/main" xmlns="" id="{7E9BD2DA-93D7-49FE-88EF-AE09C054831A}"/>
                  </a:ext>
                </a:extLst>
              </p:cNvPr>
              <p:cNvSpPr>
                <a:spLocks/>
              </p:cNvSpPr>
              <p:nvPr/>
            </p:nvSpPr>
            <p:spPr bwMode="auto">
              <a:xfrm>
                <a:off x="783" y="3395"/>
                <a:ext cx="278" cy="139"/>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3" name="Freeform 113">
                <a:extLst>
                  <a:ext uri="{FF2B5EF4-FFF2-40B4-BE49-F238E27FC236}">
                    <a16:creationId xmlns:a16="http://schemas.microsoft.com/office/drawing/2014/main" xmlns="" id="{98EAB3E1-5F52-4D45-8889-4DE04AB0D2B9}"/>
                  </a:ext>
                </a:extLst>
              </p:cNvPr>
              <p:cNvSpPr>
                <a:spLocks/>
              </p:cNvSpPr>
              <p:nvPr/>
            </p:nvSpPr>
            <p:spPr bwMode="auto">
              <a:xfrm>
                <a:off x="304" y="3402"/>
                <a:ext cx="262" cy="132"/>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4" name="Freeform 114">
                <a:extLst>
                  <a:ext uri="{FF2B5EF4-FFF2-40B4-BE49-F238E27FC236}">
                    <a16:creationId xmlns:a16="http://schemas.microsoft.com/office/drawing/2014/main" xmlns="" id="{FA3BF3EA-3D73-40AE-8588-EAE26375FA46}"/>
                  </a:ext>
                </a:extLst>
              </p:cNvPr>
              <p:cNvSpPr>
                <a:spLocks noEditPoints="1"/>
              </p:cNvSpPr>
              <p:nvPr/>
            </p:nvSpPr>
            <p:spPr bwMode="auto">
              <a:xfrm>
                <a:off x="360" y="3220"/>
                <a:ext cx="168" cy="19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5" name="Freeform 115">
                <a:extLst>
                  <a:ext uri="{FF2B5EF4-FFF2-40B4-BE49-F238E27FC236}">
                    <a16:creationId xmlns:a16="http://schemas.microsoft.com/office/drawing/2014/main" xmlns="" id="{4D32D357-D02C-4DF6-97FF-00A486AC0AA8}"/>
                  </a:ext>
                </a:extLst>
              </p:cNvPr>
              <p:cNvSpPr>
                <a:spLocks/>
              </p:cNvSpPr>
              <p:nvPr/>
            </p:nvSpPr>
            <p:spPr bwMode="auto">
              <a:xfrm>
                <a:off x="530" y="3437"/>
                <a:ext cx="302" cy="142"/>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6" name="Freeform 116">
                <a:extLst>
                  <a:ext uri="{FF2B5EF4-FFF2-40B4-BE49-F238E27FC236}">
                    <a16:creationId xmlns:a16="http://schemas.microsoft.com/office/drawing/2014/main" xmlns="" id="{A2F9689A-76CA-4FD7-ABEC-D24A8CDECF01}"/>
                  </a:ext>
                </a:extLst>
              </p:cNvPr>
              <p:cNvSpPr>
                <a:spLocks noEditPoints="1"/>
              </p:cNvSpPr>
              <p:nvPr/>
            </p:nvSpPr>
            <p:spPr bwMode="auto">
              <a:xfrm>
                <a:off x="606" y="3256"/>
                <a:ext cx="151" cy="181"/>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5" name="Group 135">
              <a:extLst>
                <a:ext uri="{FF2B5EF4-FFF2-40B4-BE49-F238E27FC236}">
                  <a16:creationId xmlns:a16="http://schemas.microsoft.com/office/drawing/2014/main" xmlns="" id="{4A3C9A6A-98B4-4AC1-93D3-094EAA301825}"/>
                </a:ext>
              </a:extLst>
            </p:cNvPr>
            <p:cNvGrpSpPr>
              <a:grpSpLocks noChangeAspect="1"/>
            </p:cNvGrpSpPr>
            <p:nvPr/>
          </p:nvGrpSpPr>
          <p:grpSpPr bwMode="auto">
            <a:xfrm>
              <a:off x="1056157" y="5875098"/>
              <a:ext cx="187552" cy="158256"/>
              <a:chOff x="2644" y="3216"/>
              <a:chExt cx="459" cy="365"/>
            </a:xfrm>
            <a:solidFill>
              <a:schemeClr val="bg1"/>
            </a:solidFill>
          </p:grpSpPr>
          <p:sp>
            <p:nvSpPr>
              <p:cNvPr id="59" name="Freeform 136">
                <a:extLst>
                  <a:ext uri="{FF2B5EF4-FFF2-40B4-BE49-F238E27FC236}">
                    <a16:creationId xmlns:a16="http://schemas.microsoft.com/office/drawing/2014/main" xmlns="" id="{0494AE5D-1AA3-48A0-99CF-7A8B4EDC46F8}"/>
                  </a:ext>
                </a:extLst>
              </p:cNvPr>
              <p:cNvSpPr>
                <a:spLocks/>
              </p:cNvSpPr>
              <p:nvPr/>
            </p:nvSpPr>
            <p:spPr bwMode="auto">
              <a:xfrm>
                <a:off x="2869" y="3216"/>
                <a:ext cx="234" cy="325"/>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60" name="Freeform 137">
                <a:extLst>
                  <a:ext uri="{FF2B5EF4-FFF2-40B4-BE49-F238E27FC236}">
                    <a16:creationId xmlns:a16="http://schemas.microsoft.com/office/drawing/2014/main" xmlns="" id="{A8D6594C-12DA-4D6B-8FA2-01C6FB9FB408}"/>
                  </a:ext>
                </a:extLst>
              </p:cNvPr>
              <p:cNvSpPr>
                <a:spLocks/>
              </p:cNvSpPr>
              <p:nvPr/>
            </p:nvSpPr>
            <p:spPr bwMode="auto">
              <a:xfrm>
                <a:off x="2644" y="3277"/>
                <a:ext cx="295" cy="304"/>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36" name="Group 35">
              <a:extLst>
                <a:ext uri="{FF2B5EF4-FFF2-40B4-BE49-F238E27FC236}">
                  <a16:creationId xmlns:a16="http://schemas.microsoft.com/office/drawing/2014/main" xmlns="" id="{2069F8AF-0274-4A32-AACA-60FA82258108}"/>
                </a:ext>
              </a:extLst>
            </p:cNvPr>
            <p:cNvGrpSpPr/>
            <p:nvPr/>
          </p:nvGrpSpPr>
          <p:grpSpPr>
            <a:xfrm>
              <a:off x="3594931" y="4762797"/>
              <a:ext cx="2383675" cy="145930"/>
              <a:chOff x="3594931" y="4762797"/>
              <a:chExt cx="2383675" cy="145930"/>
            </a:xfrm>
          </p:grpSpPr>
          <p:grpSp>
            <p:nvGrpSpPr>
              <p:cNvPr id="51" name="Group 50">
                <a:extLst>
                  <a:ext uri="{FF2B5EF4-FFF2-40B4-BE49-F238E27FC236}">
                    <a16:creationId xmlns:a16="http://schemas.microsoft.com/office/drawing/2014/main" xmlns="" id="{A09C3E72-A414-4E4C-A393-0E6C70145CA2}"/>
                  </a:ext>
                </a:extLst>
              </p:cNvPr>
              <p:cNvGrpSpPr/>
              <p:nvPr/>
            </p:nvGrpSpPr>
            <p:grpSpPr>
              <a:xfrm>
                <a:off x="3761196" y="4764072"/>
                <a:ext cx="2217410" cy="144655"/>
                <a:chOff x="1237953" y="2049432"/>
                <a:chExt cx="3198317" cy="208646"/>
              </a:xfrm>
            </p:grpSpPr>
            <p:cxnSp>
              <p:nvCxnSpPr>
                <p:cNvPr id="57" name="Straight Connector 56">
                  <a:extLst>
                    <a:ext uri="{FF2B5EF4-FFF2-40B4-BE49-F238E27FC236}">
                      <a16:creationId xmlns:a16="http://schemas.microsoft.com/office/drawing/2014/main" xmlns="" id="{AD7DC027-0971-4DF2-A5A3-77043E4662C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8" name="Rectangle 57">
                  <a:extLst>
                    <a:ext uri="{FF2B5EF4-FFF2-40B4-BE49-F238E27FC236}">
                      <a16:creationId xmlns:a16="http://schemas.microsoft.com/office/drawing/2014/main" xmlns="" id="{E461B148-7102-4136-8948-F4FEA6D9623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grpSp>
            <p:nvGrpSpPr>
              <p:cNvPr id="52" name="Group 66">
                <a:extLst>
                  <a:ext uri="{FF2B5EF4-FFF2-40B4-BE49-F238E27FC236}">
                    <a16:creationId xmlns:a16="http://schemas.microsoft.com/office/drawing/2014/main" xmlns="" id="{1A66BB8A-FBE9-489F-B1EF-763A0018B359}"/>
                  </a:ext>
                </a:extLst>
              </p:cNvPr>
              <p:cNvGrpSpPr>
                <a:grpSpLocks noChangeAspect="1"/>
              </p:cNvGrpSpPr>
              <p:nvPr/>
            </p:nvGrpSpPr>
            <p:grpSpPr bwMode="auto">
              <a:xfrm>
                <a:off x="3594931" y="4762797"/>
                <a:ext cx="188875" cy="144733"/>
                <a:chOff x="520" y="3239"/>
                <a:chExt cx="1091" cy="813"/>
              </a:xfrm>
              <a:solidFill>
                <a:schemeClr val="bg1"/>
              </a:solidFill>
            </p:grpSpPr>
            <p:sp>
              <p:nvSpPr>
                <p:cNvPr id="53" name="Freeform 67">
                  <a:extLst>
                    <a:ext uri="{FF2B5EF4-FFF2-40B4-BE49-F238E27FC236}">
                      <a16:creationId xmlns:a16="http://schemas.microsoft.com/office/drawing/2014/main" xmlns="" id="{48E95B38-2429-427B-967C-F76F24C3C7AF}"/>
                    </a:ext>
                  </a:extLst>
                </p:cNvPr>
                <p:cNvSpPr>
                  <a:spLocks/>
                </p:cNvSpPr>
                <p:nvPr/>
              </p:nvSpPr>
              <p:spPr bwMode="auto">
                <a:xfrm>
                  <a:off x="520" y="3239"/>
                  <a:ext cx="921" cy="780"/>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4" name="Freeform 68">
                  <a:extLst>
                    <a:ext uri="{FF2B5EF4-FFF2-40B4-BE49-F238E27FC236}">
                      <a16:creationId xmlns:a16="http://schemas.microsoft.com/office/drawing/2014/main" xmlns="" id="{2DF71BCF-A0B7-4D6F-8D44-C3753192D2EE}"/>
                    </a:ext>
                  </a:extLst>
                </p:cNvPr>
                <p:cNvSpPr>
                  <a:spLocks noEditPoints="1"/>
                </p:cNvSpPr>
                <p:nvPr/>
              </p:nvSpPr>
              <p:spPr bwMode="auto">
                <a:xfrm>
                  <a:off x="1021" y="3317"/>
                  <a:ext cx="547" cy="562"/>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xmlns="" id="{AB6F66DD-8344-41A3-934E-022189965DE4}"/>
                    </a:ext>
                  </a:extLst>
                </p:cNvPr>
                <p:cNvSpPr>
                  <a:spLocks/>
                </p:cNvSpPr>
                <p:nvPr/>
              </p:nvSpPr>
              <p:spPr bwMode="auto">
                <a:xfrm>
                  <a:off x="1420" y="3837"/>
                  <a:ext cx="189" cy="196"/>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6" name="Freeform 70">
                  <a:extLst>
                    <a:ext uri="{FF2B5EF4-FFF2-40B4-BE49-F238E27FC236}">
                      <a16:creationId xmlns:a16="http://schemas.microsoft.com/office/drawing/2014/main" xmlns="" id="{CF682ABD-C9A2-4E57-841B-406471810189}"/>
                    </a:ext>
                  </a:extLst>
                </p:cNvPr>
                <p:cNvSpPr>
                  <a:spLocks/>
                </p:cNvSpPr>
                <p:nvPr/>
              </p:nvSpPr>
              <p:spPr bwMode="auto">
                <a:xfrm>
                  <a:off x="1514" y="3978"/>
                  <a:ext cx="97" cy="74"/>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37" name="Group 36">
              <a:extLst>
                <a:ext uri="{FF2B5EF4-FFF2-40B4-BE49-F238E27FC236}">
                  <a16:creationId xmlns:a16="http://schemas.microsoft.com/office/drawing/2014/main" xmlns="" id="{910C2B84-DB18-4456-B6CF-636E446DD498}"/>
                </a:ext>
              </a:extLst>
            </p:cNvPr>
            <p:cNvGrpSpPr/>
            <p:nvPr/>
          </p:nvGrpSpPr>
          <p:grpSpPr>
            <a:xfrm>
              <a:off x="6157610" y="4757396"/>
              <a:ext cx="2376952" cy="159368"/>
              <a:chOff x="6157610" y="4757396"/>
              <a:chExt cx="2376952" cy="159368"/>
            </a:xfrm>
          </p:grpSpPr>
          <p:grpSp>
            <p:nvGrpSpPr>
              <p:cNvPr id="45" name="Group 44">
                <a:extLst>
                  <a:ext uri="{FF2B5EF4-FFF2-40B4-BE49-F238E27FC236}">
                    <a16:creationId xmlns:a16="http://schemas.microsoft.com/office/drawing/2014/main" xmlns="" id="{0F6F29BA-5976-4469-A648-74895F584718}"/>
                  </a:ext>
                </a:extLst>
              </p:cNvPr>
              <p:cNvGrpSpPr/>
              <p:nvPr/>
            </p:nvGrpSpPr>
            <p:grpSpPr>
              <a:xfrm>
                <a:off x="6317152" y="4764072"/>
                <a:ext cx="2217410" cy="144655"/>
                <a:chOff x="1237953" y="2049431"/>
                <a:chExt cx="3198317" cy="208646"/>
              </a:xfrm>
            </p:grpSpPr>
            <p:cxnSp>
              <p:nvCxnSpPr>
                <p:cNvPr id="49" name="Straight Connector 48">
                  <a:extLst>
                    <a:ext uri="{FF2B5EF4-FFF2-40B4-BE49-F238E27FC236}">
                      <a16:creationId xmlns:a16="http://schemas.microsoft.com/office/drawing/2014/main" xmlns="" id="{76725172-454B-4228-9217-CF43F7F6BE34}"/>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xmlns="" id="{9F8A9A8A-2959-4DA2-90BC-9DBFC1113487}"/>
                    </a:ext>
                  </a:extLst>
                </p:cNvPr>
                <p:cNvSpPr/>
                <p:nvPr/>
              </p:nvSpPr>
              <p:spPr>
                <a:xfrm>
                  <a:off x="1802977" y="2049431"/>
                  <a:ext cx="184309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Vulnerability Management</a:t>
                  </a:r>
                </a:p>
              </p:txBody>
            </p:sp>
          </p:grpSp>
          <p:grpSp>
            <p:nvGrpSpPr>
              <p:cNvPr id="46" name="Group 45">
                <a:extLst>
                  <a:ext uri="{FF2B5EF4-FFF2-40B4-BE49-F238E27FC236}">
                    <a16:creationId xmlns:a16="http://schemas.microsoft.com/office/drawing/2014/main" xmlns="" id="{2EDD27BE-2A39-47B8-A02F-EB63EFB94E95}"/>
                  </a:ext>
                </a:extLst>
              </p:cNvPr>
              <p:cNvGrpSpPr/>
              <p:nvPr/>
            </p:nvGrpSpPr>
            <p:grpSpPr>
              <a:xfrm>
                <a:off x="6157610" y="4757396"/>
                <a:ext cx="159740" cy="159368"/>
                <a:chOff x="6009983" y="4908029"/>
                <a:chExt cx="250446" cy="249863"/>
              </a:xfrm>
            </p:grpSpPr>
            <p:sp>
              <p:nvSpPr>
                <p:cNvPr id="47" name="Freeform 130">
                  <a:extLst>
                    <a:ext uri="{FF2B5EF4-FFF2-40B4-BE49-F238E27FC236}">
                      <a16:creationId xmlns:a16="http://schemas.microsoft.com/office/drawing/2014/main" xmlns="" id="{55969DB3-5B61-449B-90FB-ECE80702F9B9}"/>
                    </a:ext>
                  </a:extLst>
                </p:cNvPr>
                <p:cNvSpPr>
                  <a:spLocks noEditPoints="1"/>
                </p:cNvSpPr>
                <p:nvPr/>
              </p:nvSpPr>
              <p:spPr bwMode="auto">
                <a:xfrm>
                  <a:off x="6104466" y="4985245"/>
                  <a:ext cx="139784" cy="140366"/>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8" name="Freeform 131">
                  <a:extLst>
                    <a:ext uri="{FF2B5EF4-FFF2-40B4-BE49-F238E27FC236}">
                      <a16:creationId xmlns:a16="http://schemas.microsoft.com/office/drawing/2014/main" xmlns="" id="{AE0AE2F1-094F-4C3F-B1F8-E96929582A43}"/>
                    </a:ext>
                  </a:extLst>
                </p:cNvPr>
                <p:cNvSpPr>
                  <a:spLocks/>
                </p:cNvSpPr>
                <p:nvPr/>
              </p:nvSpPr>
              <p:spPr bwMode="auto">
                <a:xfrm>
                  <a:off x="6009983" y="4908029"/>
                  <a:ext cx="250446" cy="249863"/>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nvGrpSpPr>
            <p:cNvPr id="38" name="Group 37">
              <a:extLst>
                <a:ext uri="{FF2B5EF4-FFF2-40B4-BE49-F238E27FC236}">
                  <a16:creationId xmlns:a16="http://schemas.microsoft.com/office/drawing/2014/main" xmlns="" id="{AAB30DA7-E690-41FD-9F9E-2E8136759A55}"/>
                </a:ext>
              </a:extLst>
            </p:cNvPr>
            <p:cNvGrpSpPr/>
            <p:nvPr/>
          </p:nvGrpSpPr>
          <p:grpSpPr>
            <a:xfrm>
              <a:off x="8764565" y="4764072"/>
              <a:ext cx="2325953" cy="166472"/>
              <a:chOff x="8764565" y="4764072"/>
              <a:chExt cx="2325953" cy="166472"/>
            </a:xfrm>
          </p:grpSpPr>
          <p:grpSp>
            <p:nvGrpSpPr>
              <p:cNvPr id="39" name="Group 38">
                <a:extLst>
                  <a:ext uri="{FF2B5EF4-FFF2-40B4-BE49-F238E27FC236}">
                    <a16:creationId xmlns:a16="http://schemas.microsoft.com/office/drawing/2014/main" xmlns="" id="{D96387DD-C35B-461C-9403-8528E38955AD}"/>
                  </a:ext>
                </a:extLst>
              </p:cNvPr>
              <p:cNvGrpSpPr/>
              <p:nvPr/>
            </p:nvGrpSpPr>
            <p:grpSpPr>
              <a:xfrm>
                <a:off x="8873108" y="4764072"/>
                <a:ext cx="2217410" cy="144655"/>
                <a:chOff x="1237953" y="2049432"/>
                <a:chExt cx="3198317" cy="208646"/>
              </a:xfrm>
            </p:grpSpPr>
            <p:cxnSp>
              <p:nvCxnSpPr>
                <p:cNvPr id="43" name="Straight Connector 42">
                  <a:extLst>
                    <a:ext uri="{FF2B5EF4-FFF2-40B4-BE49-F238E27FC236}">
                      <a16:creationId xmlns:a16="http://schemas.microsoft.com/office/drawing/2014/main" xmlns="" id="{1A3BBFB6-6E34-4E43-899E-909FB7252F49}"/>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xmlns="" id="{18C6D153-504D-4E1D-95B3-C9C3D1C4D6ED}"/>
                    </a:ext>
                  </a:extLst>
                </p:cNvPr>
                <p:cNvSpPr/>
                <p:nvPr/>
              </p:nvSpPr>
              <p:spPr>
                <a:xfrm>
                  <a:off x="1497944" y="2049432"/>
                  <a:ext cx="2453159"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Change &amp; Configuration Management</a:t>
                  </a:r>
                </a:p>
              </p:txBody>
            </p:sp>
          </p:grpSp>
          <p:grpSp>
            <p:nvGrpSpPr>
              <p:cNvPr id="40" name="Group 39">
                <a:extLst>
                  <a:ext uri="{FF2B5EF4-FFF2-40B4-BE49-F238E27FC236}">
                    <a16:creationId xmlns:a16="http://schemas.microsoft.com/office/drawing/2014/main" xmlns="" id="{6F18A377-5DEC-427F-83A7-3ABE79D3661B}"/>
                  </a:ext>
                </a:extLst>
              </p:cNvPr>
              <p:cNvGrpSpPr/>
              <p:nvPr/>
            </p:nvGrpSpPr>
            <p:grpSpPr>
              <a:xfrm>
                <a:off x="8764565" y="4768466"/>
                <a:ext cx="143935" cy="162078"/>
                <a:chOff x="8418051" y="5566920"/>
                <a:chExt cx="234850" cy="286333"/>
              </a:xfrm>
            </p:grpSpPr>
            <p:sp>
              <p:nvSpPr>
                <p:cNvPr id="41" name="Freeform 21">
                  <a:extLst>
                    <a:ext uri="{FF2B5EF4-FFF2-40B4-BE49-F238E27FC236}">
                      <a16:creationId xmlns:a16="http://schemas.microsoft.com/office/drawing/2014/main" xmlns="" id="{7CC6B78E-9C46-48F0-B6F6-A7B4C12DCA8F}"/>
                    </a:ext>
                  </a:extLst>
                </p:cNvPr>
                <p:cNvSpPr>
                  <a:spLocks noEditPoints="1"/>
                </p:cNvSpPr>
                <p:nvPr/>
              </p:nvSpPr>
              <p:spPr bwMode="auto">
                <a:xfrm>
                  <a:off x="8418051" y="5566920"/>
                  <a:ext cx="190938" cy="238199"/>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42" name="Freeform 6">
                  <a:extLst>
                    <a:ext uri="{FF2B5EF4-FFF2-40B4-BE49-F238E27FC236}">
                      <a16:creationId xmlns:a16="http://schemas.microsoft.com/office/drawing/2014/main" xmlns="" id="{6EAF0CD3-2060-4F69-9E92-9AF98A808788}"/>
                    </a:ext>
                  </a:extLst>
                </p:cNvPr>
                <p:cNvSpPr>
                  <a:spLocks noEditPoints="1"/>
                </p:cNvSpPr>
                <p:nvPr/>
              </p:nvSpPr>
              <p:spPr bwMode="auto">
                <a:xfrm>
                  <a:off x="8541382" y="5742931"/>
                  <a:ext cx="111519" cy="110322"/>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sp>
        <p:nvSpPr>
          <p:cNvPr id="210" name="Text Placeholder 122"/>
          <p:cNvSpPr txBox="1">
            <a:spLocks/>
          </p:cNvSpPr>
          <p:nvPr/>
        </p:nvSpPr>
        <p:spPr>
          <a:xfrm>
            <a:off x="927280" y="186726"/>
            <a:ext cx="10195200" cy="173736"/>
          </a:xfrm>
          <a:prstGeom prst="rect">
            <a:avLst/>
          </a:prstGeom>
        </p:spPr>
        <p:txBody>
          <a:bodyPr/>
          <a:lstStyle>
            <a:lvl1pPr marL="0" indent="0" algn="l" defTabSz="914400" rtl="0" eaLnBrk="1" latinLnBrk="0" hangingPunct="1">
              <a:lnSpc>
                <a:spcPct val="100000"/>
              </a:lnSpc>
              <a:spcBef>
                <a:spcPts val="0"/>
              </a:spcBef>
              <a:spcAft>
                <a:spcPts val="600"/>
              </a:spcAft>
              <a:buFontTx/>
              <a:buNone/>
              <a:defRPr sz="1500" b="1" kern="1200">
                <a:solidFill>
                  <a:schemeClr val="tx2"/>
                </a:solidFill>
                <a:latin typeface="+mn-lt"/>
                <a:ea typeface="+mn-ea"/>
                <a:cs typeface="+mn-cs"/>
              </a:defRPr>
            </a:lvl1pPr>
            <a:lvl2pPr marL="0" indent="0" algn="l" defTabSz="914400" rtl="0" eaLnBrk="1" latinLnBrk="0" hangingPunct="1">
              <a:lnSpc>
                <a:spcPct val="100000"/>
              </a:lnSpc>
              <a:spcBef>
                <a:spcPts val="0"/>
              </a:spcBef>
              <a:spcAft>
                <a:spcPts val="600"/>
              </a:spcAft>
              <a:buFontTx/>
              <a:buNone/>
              <a:defRPr sz="1500" kern="1200">
                <a:solidFill>
                  <a:schemeClr val="tx2"/>
                </a:solidFill>
                <a:latin typeface="+mn-lt"/>
                <a:ea typeface="+mn-ea"/>
                <a:cs typeface="+mn-cs"/>
              </a:defRPr>
            </a:lvl2pPr>
            <a:lvl3pPr marL="28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3pPr>
            <a:lvl4pPr marL="576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1"/>
                </a:solidFill>
                <a:latin typeface="+mn-lt"/>
                <a:ea typeface="+mn-ea"/>
                <a:cs typeface="+mn-cs"/>
              </a:defRPr>
            </a:lvl4pPr>
            <a:lvl5pPr marL="8244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baseline="0">
                <a:solidFill>
                  <a:schemeClr val="tx1"/>
                </a:solidFill>
                <a:latin typeface="+mn-lt"/>
                <a:ea typeface="+mn-ea"/>
                <a:cs typeface="+mn-cs"/>
              </a:defRPr>
            </a:lvl5pPr>
            <a:lvl6pPr marL="1098000" indent="-230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6pPr>
            <a:lvl7pPr marL="1371600" indent="-2844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7pPr>
            <a:lvl8pPr marL="1645200" indent="-228600" algn="l" defTabSz="914400" rtl="0" eaLnBrk="1" latinLnBrk="0" hangingPunct="1">
              <a:lnSpc>
                <a:spcPct val="100000"/>
              </a:lnSpc>
              <a:spcBef>
                <a:spcPts val="0"/>
              </a:spcBef>
              <a:spcAft>
                <a:spcPts val="600"/>
              </a:spcAft>
              <a:buClr>
                <a:schemeClr val="tx2"/>
              </a:buClr>
              <a:buFont typeface="Arial" panose="020B0604020202020204" pitchFamily="34" charset="0"/>
              <a:buChar char="-"/>
              <a:defRPr sz="1500" kern="1200">
                <a:solidFill>
                  <a:schemeClr val="tx2"/>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200" dirty="0" smtClean="0"/>
              <a:t>Azure Security</a:t>
            </a:r>
            <a:endParaRPr lang="en-US" sz="1200" dirty="0"/>
          </a:p>
        </p:txBody>
      </p:sp>
    </p:spTree>
    <p:extLst>
      <p:ext uri="{BB962C8B-B14F-4D97-AF65-F5344CB8AC3E}">
        <p14:creationId xmlns:p14="http://schemas.microsoft.com/office/powerpoint/2010/main" val="20923366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5566EF6F-D879-4175-BC50-E574BCBBA212}"/>
              </a:ext>
            </a:extLst>
          </p:cNvPr>
          <p:cNvSpPr>
            <a:spLocks noGrp="1"/>
          </p:cNvSpPr>
          <p:nvPr>
            <p:ph type="body" sz="quarter" idx="10"/>
          </p:nvPr>
        </p:nvSpPr>
        <p:spPr/>
        <p:txBody>
          <a:bodyPr/>
          <a:lstStyle/>
          <a:p>
            <a:r>
              <a:rPr lang="en-US" sz="1000" i="1" dirty="0"/>
              <a:t>Azure provides a plethora of products that directly or indirectly map to KPMG’s Security Capability framework. In addition to the product identified, multiple alternate solutions are also available through the Azure Marketplace to provide specific features and capabilities needed.</a:t>
            </a:r>
          </a:p>
        </p:txBody>
      </p:sp>
      <p:sp>
        <p:nvSpPr>
          <p:cNvPr id="2" name="Title 1">
            <a:extLst>
              <a:ext uri="{FF2B5EF4-FFF2-40B4-BE49-F238E27FC236}">
                <a16:creationId xmlns:a16="http://schemas.microsoft.com/office/drawing/2014/main" xmlns="" id="{E3AC985B-396C-4632-BAFD-683634FFED57}"/>
              </a:ext>
            </a:extLst>
          </p:cNvPr>
          <p:cNvSpPr>
            <a:spLocks noGrp="1"/>
          </p:cNvSpPr>
          <p:nvPr>
            <p:ph type="title"/>
          </p:nvPr>
        </p:nvSpPr>
        <p:spPr/>
        <p:txBody>
          <a:bodyPr/>
          <a:lstStyle/>
          <a:p>
            <a:r>
              <a:rPr lang="en-US" dirty="0"/>
              <a:t>Azure </a:t>
            </a:r>
            <a:r>
              <a:rPr lang="en-US" dirty="0" smtClean="0"/>
              <a:t>security service capability mapping [To be updated]</a:t>
            </a:r>
            <a:endParaRPr lang="en-US" dirty="0"/>
          </a:p>
        </p:txBody>
      </p:sp>
      <p:sp>
        <p:nvSpPr>
          <p:cNvPr id="10" name="Text Placeholder 9"/>
          <p:cNvSpPr>
            <a:spLocks noGrp="1"/>
          </p:cNvSpPr>
          <p:nvPr>
            <p:ph type="body" sz="quarter" idx="12"/>
          </p:nvPr>
        </p:nvSpPr>
        <p:spPr/>
        <p:txBody>
          <a:bodyPr/>
          <a:lstStyle/>
          <a:p>
            <a:r>
              <a:rPr lang="en-US" dirty="0" smtClean="0"/>
              <a:t>Azure security</a:t>
            </a:r>
            <a:endParaRPr lang="en-US" dirty="0"/>
          </a:p>
        </p:txBody>
      </p:sp>
      <p:grpSp>
        <p:nvGrpSpPr>
          <p:cNvPr id="219" name="Group 218">
            <a:extLst>
              <a:ext uri="{FF2B5EF4-FFF2-40B4-BE49-F238E27FC236}">
                <a16:creationId xmlns:a16="http://schemas.microsoft.com/office/drawing/2014/main" xmlns="" id="{00AD5199-F8E0-4F04-BA90-7311A3AE7B8B}"/>
              </a:ext>
            </a:extLst>
          </p:cNvPr>
          <p:cNvGrpSpPr/>
          <p:nvPr/>
        </p:nvGrpSpPr>
        <p:grpSpPr>
          <a:xfrm>
            <a:off x="4435558" y="1974780"/>
            <a:ext cx="3322474" cy="2793326"/>
            <a:chOff x="4419446" y="2040820"/>
            <a:chExt cx="3206054" cy="2695448"/>
          </a:xfrm>
        </p:grpSpPr>
        <p:sp>
          <p:nvSpPr>
            <p:cNvPr id="399" name="Isosceles Triangle 398">
              <a:extLst>
                <a:ext uri="{FF2B5EF4-FFF2-40B4-BE49-F238E27FC236}">
                  <a16:creationId xmlns:a16="http://schemas.microsoft.com/office/drawing/2014/main" xmlns="" id="{C20EC909-F319-40D8-AB6F-06F92223BA40}"/>
                </a:ext>
              </a:extLst>
            </p:cNvPr>
            <p:cNvSpPr/>
            <p:nvPr/>
          </p:nvSpPr>
          <p:spPr>
            <a:xfrm>
              <a:off x="4871590" y="4011914"/>
              <a:ext cx="2260302" cy="724354"/>
            </a:xfrm>
            <a:prstGeom prst="triangle">
              <a:avLst/>
            </a:prstGeom>
            <a:solidFill>
              <a:srgbClr val="00338D"/>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400" name="Isosceles Triangle 399">
              <a:extLst>
                <a:ext uri="{FF2B5EF4-FFF2-40B4-BE49-F238E27FC236}">
                  <a16:creationId xmlns:a16="http://schemas.microsoft.com/office/drawing/2014/main" xmlns="" id="{C44AC162-4C23-4695-BDEE-32E587ED5EC7}"/>
                </a:ext>
              </a:extLst>
            </p:cNvPr>
            <p:cNvSpPr/>
            <p:nvPr/>
          </p:nvSpPr>
          <p:spPr>
            <a:xfrm rot="5400000">
              <a:off x="3984792" y="2720166"/>
              <a:ext cx="1577358" cy="708049"/>
            </a:xfrm>
            <a:prstGeom prst="triangle">
              <a:avLst/>
            </a:prstGeom>
            <a:solidFill>
              <a:srgbClr val="6D2077"/>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sp>
          <p:nvSpPr>
            <p:cNvPr id="401" name="Isosceles Triangle 400">
              <a:extLst>
                <a:ext uri="{FF2B5EF4-FFF2-40B4-BE49-F238E27FC236}">
                  <a16:creationId xmlns:a16="http://schemas.microsoft.com/office/drawing/2014/main" xmlns="" id="{93AC6BFC-AABF-4A6A-9A0B-EE8CA03C444E}"/>
                </a:ext>
              </a:extLst>
            </p:cNvPr>
            <p:cNvSpPr/>
            <p:nvPr/>
          </p:nvSpPr>
          <p:spPr>
            <a:xfrm rot="16200000">
              <a:off x="6502979" y="2720165"/>
              <a:ext cx="1536993" cy="708049"/>
            </a:xfrm>
            <a:prstGeom prst="triangle">
              <a:avLst/>
            </a:prstGeom>
            <a:solidFill>
              <a:srgbClr val="0091DA"/>
            </a:solidFill>
            <a:ln>
              <a:no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400" dirty="0">
                <a:solidFill>
                  <a:schemeClr val="bg1"/>
                </a:solidFill>
              </a:endParaRPr>
            </a:p>
          </p:txBody>
        </p:sp>
        <p:grpSp>
          <p:nvGrpSpPr>
            <p:cNvPr id="402" name="Group 401">
              <a:extLst>
                <a:ext uri="{FF2B5EF4-FFF2-40B4-BE49-F238E27FC236}">
                  <a16:creationId xmlns:a16="http://schemas.microsoft.com/office/drawing/2014/main" xmlns="" id="{3DD41CE0-A70A-4E87-B236-5E0C4A15A897}"/>
                </a:ext>
              </a:extLst>
            </p:cNvPr>
            <p:cNvGrpSpPr/>
            <p:nvPr/>
          </p:nvGrpSpPr>
          <p:grpSpPr>
            <a:xfrm>
              <a:off x="4916117" y="2040820"/>
              <a:ext cx="2212713" cy="2155576"/>
              <a:chOff x="4635571" y="1407666"/>
              <a:chExt cx="3064547" cy="2985416"/>
            </a:xfrm>
          </p:grpSpPr>
          <p:grpSp>
            <p:nvGrpSpPr>
              <p:cNvPr id="403" name="Group 402">
                <a:extLst>
                  <a:ext uri="{FF2B5EF4-FFF2-40B4-BE49-F238E27FC236}">
                    <a16:creationId xmlns:a16="http://schemas.microsoft.com/office/drawing/2014/main" xmlns="" id="{5C0D947F-008E-4988-AED5-5DB2332AC746}"/>
                  </a:ext>
                </a:extLst>
              </p:cNvPr>
              <p:cNvGrpSpPr/>
              <p:nvPr/>
            </p:nvGrpSpPr>
            <p:grpSpPr>
              <a:xfrm>
                <a:off x="4635571" y="1407666"/>
                <a:ext cx="3064547" cy="2985416"/>
                <a:chOff x="3444270" y="790108"/>
                <a:chExt cx="5303458" cy="5277494"/>
              </a:xfrm>
            </p:grpSpPr>
            <p:sp>
              <p:nvSpPr>
                <p:cNvPr id="416" name="Freeform 8">
                  <a:extLst>
                    <a:ext uri="{FF2B5EF4-FFF2-40B4-BE49-F238E27FC236}">
                      <a16:creationId xmlns:a16="http://schemas.microsoft.com/office/drawing/2014/main" xmlns="" id="{7519EC9C-EBF7-41D8-AF0D-D3995D43CBFA}"/>
                    </a:ext>
                  </a:extLst>
                </p:cNvPr>
                <p:cNvSpPr/>
                <p:nvPr/>
              </p:nvSpPr>
              <p:spPr>
                <a:xfrm>
                  <a:off x="3913902" y="1071879"/>
                  <a:ext cx="4551680" cy="4551680"/>
                </a:xfrm>
                <a:custGeom>
                  <a:avLst/>
                  <a:gdLst>
                    <a:gd name="connsiteX0" fmla="*/ 2275840 w 4551680"/>
                    <a:gd name="connsiteY0" fmla="*/ 0 h 4551680"/>
                    <a:gd name="connsiteX1" fmla="*/ 4246775 w 4551680"/>
                    <a:gd name="connsiteY1" fmla="*/ 1137920 h 4551680"/>
                    <a:gd name="connsiteX2" fmla="*/ 4246775 w 4551680"/>
                    <a:gd name="connsiteY2" fmla="*/ 3413760 h 4551680"/>
                    <a:gd name="connsiteX3" fmla="*/ 2275840 w 4551680"/>
                    <a:gd name="connsiteY3" fmla="*/ 2275840 h 4551680"/>
                    <a:gd name="connsiteX4" fmla="*/ 2275840 w 4551680"/>
                    <a:gd name="connsiteY4" fmla="*/ 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2275840" y="0"/>
                      </a:moveTo>
                      <a:cubicBezTo>
                        <a:pt x="3088919" y="0"/>
                        <a:pt x="3840236" y="433773"/>
                        <a:pt x="4246775" y="1137920"/>
                      </a:cubicBezTo>
                      <a:cubicBezTo>
                        <a:pt x="4653315" y="1842067"/>
                        <a:pt x="4653315" y="2709613"/>
                        <a:pt x="4246775" y="3413760"/>
                      </a:cubicBezTo>
                      <a:lnTo>
                        <a:pt x="2275840" y="2275840"/>
                      </a:lnTo>
                      <a:lnTo>
                        <a:pt x="2275840" y="0"/>
                      </a:lnTo>
                      <a:close/>
                    </a:path>
                  </a:pathLst>
                </a:custGeom>
                <a:solidFill>
                  <a:srgbClr val="0091DA"/>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417" name="Freeform 9">
                  <a:extLst>
                    <a:ext uri="{FF2B5EF4-FFF2-40B4-BE49-F238E27FC236}">
                      <a16:creationId xmlns:a16="http://schemas.microsoft.com/office/drawing/2014/main" xmlns="" id="{44B77312-218E-4CA3-8D33-EADB796CBEBF}"/>
                    </a:ext>
                  </a:extLst>
                </p:cNvPr>
                <p:cNvSpPr/>
                <p:nvPr/>
              </p:nvSpPr>
              <p:spPr>
                <a:xfrm>
                  <a:off x="3820158" y="1234439"/>
                  <a:ext cx="4551680" cy="4551680"/>
                </a:xfrm>
                <a:custGeom>
                  <a:avLst/>
                  <a:gdLst>
                    <a:gd name="connsiteX0" fmla="*/ 4246775 w 4551680"/>
                    <a:gd name="connsiteY0" fmla="*/ 3413760 h 4551680"/>
                    <a:gd name="connsiteX1" fmla="*/ 2275840 w 4551680"/>
                    <a:gd name="connsiteY1" fmla="*/ 4551680 h 4551680"/>
                    <a:gd name="connsiteX2" fmla="*/ 304905 w 4551680"/>
                    <a:gd name="connsiteY2" fmla="*/ 3413760 h 4551680"/>
                    <a:gd name="connsiteX3" fmla="*/ 2275840 w 4551680"/>
                    <a:gd name="connsiteY3" fmla="*/ 2275840 h 4551680"/>
                    <a:gd name="connsiteX4" fmla="*/ 424677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4246775" y="3413760"/>
                      </a:moveTo>
                      <a:cubicBezTo>
                        <a:pt x="3840235" y="4117907"/>
                        <a:pt x="3088919" y="4551680"/>
                        <a:pt x="2275840" y="4551680"/>
                      </a:cubicBezTo>
                      <a:cubicBezTo>
                        <a:pt x="1462761" y="4551680"/>
                        <a:pt x="711444" y="4117907"/>
                        <a:pt x="304905" y="3413760"/>
                      </a:cubicBezTo>
                      <a:lnTo>
                        <a:pt x="2275840" y="2275840"/>
                      </a:lnTo>
                      <a:lnTo>
                        <a:pt x="4246775" y="3413760"/>
                      </a:lnTo>
                      <a:close/>
                    </a:path>
                  </a:pathLst>
                </a:custGeom>
                <a:solidFill>
                  <a:srgbClr val="00338D"/>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889250">
                    <a:lnSpc>
                      <a:spcPct val="90000"/>
                    </a:lnSpc>
                    <a:spcBef>
                      <a:spcPct val="0"/>
                    </a:spcBef>
                    <a:spcAft>
                      <a:spcPct val="35000"/>
                    </a:spcAft>
                  </a:pPr>
                  <a:endParaRPr lang="en-US" sz="800" kern="1200" dirty="0"/>
                </a:p>
              </p:txBody>
            </p:sp>
            <p:sp>
              <p:nvSpPr>
                <p:cNvPr id="418" name="Freeform 10">
                  <a:extLst>
                    <a:ext uri="{FF2B5EF4-FFF2-40B4-BE49-F238E27FC236}">
                      <a16:creationId xmlns:a16="http://schemas.microsoft.com/office/drawing/2014/main" xmlns="" id="{23A73B81-AD06-4767-9DB6-A4CF96EA4AF9}"/>
                    </a:ext>
                  </a:extLst>
                </p:cNvPr>
                <p:cNvSpPr/>
                <p:nvPr/>
              </p:nvSpPr>
              <p:spPr>
                <a:xfrm>
                  <a:off x="3726416" y="1071879"/>
                  <a:ext cx="4551680" cy="4551680"/>
                </a:xfrm>
                <a:custGeom>
                  <a:avLst/>
                  <a:gdLst>
                    <a:gd name="connsiteX0" fmla="*/ 304905 w 4551680"/>
                    <a:gd name="connsiteY0" fmla="*/ 3413760 h 4551680"/>
                    <a:gd name="connsiteX1" fmla="*/ 304905 w 4551680"/>
                    <a:gd name="connsiteY1" fmla="*/ 1137920 h 4551680"/>
                    <a:gd name="connsiteX2" fmla="*/ 2275840 w 4551680"/>
                    <a:gd name="connsiteY2" fmla="*/ 0 h 4551680"/>
                    <a:gd name="connsiteX3" fmla="*/ 2275840 w 4551680"/>
                    <a:gd name="connsiteY3" fmla="*/ 2275840 h 4551680"/>
                    <a:gd name="connsiteX4" fmla="*/ 304905 w 4551680"/>
                    <a:gd name="connsiteY4" fmla="*/ 3413760 h 45516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51680" h="4551680">
                      <a:moveTo>
                        <a:pt x="304905" y="3413760"/>
                      </a:moveTo>
                      <a:cubicBezTo>
                        <a:pt x="-101635" y="2709613"/>
                        <a:pt x="-101635" y="1842067"/>
                        <a:pt x="304905" y="1137920"/>
                      </a:cubicBezTo>
                      <a:cubicBezTo>
                        <a:pt x="711445" y="433773"/>
                        <a:pt x="1462761" y="0"/>
                        <a:pt x="2275840" y="0"/>
                      </a:cubicBezTo>
                      <a:lnTo>
                        <a:pt x="2275840" y="2275840"/>
                      </a:lnTo>
                      <a:lnTo>
                        <a:pt x="304905" y="3413760"/>
                      </a:lnTo>
                      <a:close/>
                    </a:path>
                  </a:pathLst>
                </a:custGeom>
                <a:solidFill>
                  <a:srgbClr val="6D2077"/>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54864" tIns="54864" rIns="54864" bIns="54864" numCol="1" spcCol="1270" anchor="ctr" anchorCtr="0">
                  <a:noAutofit/>
                </a:bodyPr>
                <a:lstStyle/>
                <a:p>
                  <a:pPr lvl="0" algn="ctr" defTabSz="2178050">
                    <a:lnSpc>
                      <a:spcPct val="90000"/>
                    </a:lnSpc>
                    <a:spcBef>
                      <a:spcPct val="0"/>
                    </a:spcBef>
                    <a:spcAft>
                      <a:spcPct val="35000"/>
                    </a:spcAft>
                  </a:pPr>
                  <a:endParaRPr lang="en-US" sz="800" kern="1200" dirty="0"/>
                </a:p>
              </p:txBody>
            </p:sp>
            <p:sp>
              <p:nvSpPr>
                <p:cNvPr id="419" name="Circular Arrow 11">
                  <a:extLst>
                    <a:ext uri="{FF2B5EF4-FFF2-40B4-BE49-F238E27FC236}">
                      <a16:creationId xmlns:a16="http://schemas.microsoft.com/office/drawing/2014/main" xmlns="" id="{7BD0A939-7F97-40F7-B525-F033FC1D4DFF}"/>
                    </a:ext>
                  </a:extLst>
                </p:cNvPr>
                <p:cNvSpPr/>
                <p:nvPr/>
              </p:nvSpPr>
              <p:spPr>
                <a:xfrm>
                  <a:off x="3632507" y="790108"/>
                  <a:ext cx="5115221" cy="5115221"/>
                </a:xfrm>
                <a:prstGeom prst="circularArrow">
                  <a:avLst>
                    <a:gd name="adj1" fmla="val 5085"/>
                    <a:gd name="adj2" fmla="val 493725"/>
                    <a:gd name="adj3" fmla="val 1472472"/>
                    <a:gd name="adj4" fmla="val 16199432"/>
                    <a:gd name="adj5" fmla="val 5932"/>
                  </a:avLst>
                </a:prstGeom>
                <a:solidFill>
                  <a:srgbClr val="005EB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sz="800" dirty="0"/>
                </a:p>
              </p:txBody>
            </p:sp>
            <p:sp>
              <p:nvSpPr>
                <p:cNvPr id="420" name="Circular Arrow 12">
                  <a:extLst>
                    <a:ext uri="{FF2B5EF4-FFF2-40B4-BE49-F238E27FC236}">
                      <a16:creationId xmlns:a16="http://schemas.microsoft.com/office/drawing/2014/main" xmlns="" id="{0426F5D9-6A97-4268-949F-50BB9F740C58}"/>
                    </a:ext>
                  </a:extLst>
                </p:cNvPr>
                <p:cNvSpPr/>
                <p:nvPr/>
              </p:nvSpPr>
              <p:spPr>
                <a:xfrm>
                  <a:off x="3538390" y="952380"/>
                  <a:ext cx="5115221" cy="5115222"/>
                </a:xfrm>
                <a:prstGeom prst="circularArrow">
                  <a:avLst>
                    <a:gd name="adj1" fmla="val 5085"/>
                    <a:gd name="adj2" fmla="val 481403"/>
                    <a:gd name="adj3" fmla="val 8671970"/>
                    <a:gd name="adj4" fmla="val 1800502"/>
                    <a:gd name="adj5" fmla="val 5932"/>
                  </a:avLst>
                </a:prstGeom>
                <a:solidFill>
                  <a:srgbClr val="0091DA"/>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sp>
            <p:sp>
              <p:nvSpPr>
                <p:cNvPr id="421" name="Circular Arrow 13">
                  <a:extLst>
                    <a:ext uri="{FF2B5EF4-FFF2-40B4-BE49-F238E27FC236}">
                      <a16:creationId xmlns:a16="http://schemas.microsoft.com/office/drawing/2014/main" xmlns="" id="{50DA00D4-31C4-49D0-A2A0-AA89B0245C7E}"/>
                    </a:ext>
                  </a:extLst>
                </p:cNvPr>
                <p:cNvSpPr/>
                <p:nvPr/>
              </p:nvSpPr>
              <p:spPr>
                <a:xfrm>
                  <a:off x="3444270" y="790108"/>
                  <a:ext cx="5115221" cy="5115221"/>
                </a:xfrm>
                <a:prstGeom prst="circularArrow">
                  <a:avLst>
                    <a:gd name="adj1" fmla="val 5085"/>
                    <a:gd name="adj2" fmla="val 481895"/>
                    <a:gd name="adj3" fmla="val 15873039"/>
                    <a:gd name="adj4" fmla="val 9000000"/>
                    <a:gd name="adj5" fmla="val 5932"/>
                  </a:avLst>
                </a:prstGeom>
                <a:solidFill>
                  <a:srgbClr val="470A68"/>
                </a:solidFill>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lIns="54864" tIns="54864" rIns="54864" bIns="54864">
                  <a:noAutofit/>
                </a:bodyPr>
                <a:lstStyle/>
                <a:p>
                  <a:r>
                    <a:rPr lang="en-US" sz="800" dirty="0"/>
                    <a:t> </a:t>
                  </a:r>
                </a:p>
              </p:txBody>
            </p:sp>
          </p:grpSp>
          <p:sp>
            <p:nvSpPr>
              <p:cNvPr id="404" name="TextBox 403">
                <a:extLst>
                  <a:ext uri="{FF2B5EF4-FFF2-40B4-BE49-F238E27FC236}">
                    <a16:creationId xmlns:a16="http://schemas.microsoft.com/office/drawing/2014/main" xmlns="" id="{008A9CDC-C7F2-4655-9594-B89DD787A45F}"/>
                  </a:ext>
                </a:extLst>
              </p:cNvPr>
              <p:cNvSpPr txBox="1"/>
              <p:nvPr/>
            </p:nvSpPr>
            <p:spPr>
              <a:xfrm>
                <a:off x="4936323" y="2573007"/>
                <a:ext cx="995798" cy="296540"/>
              </a:xfrm>
              <a:prstGeom prst="rect">
                <a:avLst/>
              </a:prstGeom>
              <a:noFill/>
            </p:spPr>
            <p:txBody>
              <a:bodyPr wrap="square" lIns="0" tIns="0" rIns="0" bIns="0" rtlCol="0">
                <a:noAutofit/>
              </a:bodyPr>
              <a:lstStyle/>
              <a:p>
                <a:pPr algn="ctr"/>
                <a:r>
                  <a:rPr lang="en-US" sz="700" b="1" dirty="0">
                    <a:solidFill>
                      <a:srgbClr val="FFFFFF"/>
                    </a:solidFill>
                  </a:rPr>
                  <a:t>Secure Cloud Development</a:t>
                </a:r>
              </a:p>
            </p:txBody>
          </p:sp>
          <p:sp>
            <p:nvSpPr>
              <p:cNvPr id="405" name="TextBox 404">
                <a:extLst>
                  <a:ext uri="{FF2B5EF4-FFF2-40B4-BE49-F238E27FC236}">
                    <a16:creationId xmlns:a16="http://schemas.microsoft.com/office/drawing/2014/main" xmlns="" id="{3701F5ED-CA2E-4708-B88F-6BABA374725B}"/>
                  </a:ext>
                </a:extLst>
              </p:cNvPr>
              <p:cNvSpPr txBox="1"/>
              <p:nvPr/>
            </p:nvSpPr>
            <p:spPr>
              <a:xfrm>
                <a:off x="6340721" y="2573007"/>
                <a:ext cx="1101507" cy="328589"/>
              </a:xfrm>
              <a:prstGeom prst="rect">
                <a:avLst/>
              </a:prstGeom>
              <a:noFill/>
            </p:spPr>
            <p:txBody>
              <a:bodyPr wrap="square" lIns="0" tIns="0" rIns="0" bIns="0" rtlCol="0">
                <a:noAutofit/>
              </a:bodyPr>
              <a:lstStyle/>
              <a:p>
                <a:pPr algn="ctr"/>
                <a:r>
                  <a:rPr lang="en-US" sz="700" b="1" dirty="0">
                    <a:solidFill>
                      <a:srgbClr val="FFFFFF"/>
                    </a:solidFill>
                  </a:rPr>
                  <a:t>Secure Cloud Platform</a:t>
                </a:r>
              </a:p>
            </p:txBody>
          </p:sp>
          <p:sp>
            <p:nvSpPr>
              <p:cNvPr id="406" name="TextBox 405">
                <a:extLst>
                  <a:ext uri="{FF2B5EF4-FFF2-40B4-BE49-F238E27FC236}">
                    <a16:creationId xmlns:a16="http://schemas.microsoft.com/office/drawing/2014/main" xmlns="" id="{1B200A37-AFC6-4535-9B42-658256D3D546}"/>
                  </a:ext>
                </a:extLst>
              </p:cNvPr>
              <p:cNvSpPr txBox="1"/>
              <p:nvPr/>
            </p:nvSpPr>
            <p:spPr>
              <a:xfrm>
                <a:off x="5639106" y="3707217"/>
                <a:ext cx="1077811" cy="312263"/>
              </a:xfrm>
              <a:prstGeom prst="rect">
                <a:avLst/>
              </a:prstGeom>
              <a:noFill/>
            </p:spPr>
            <p:txBody>
              <a:bodyPr wrap="square" lIns="0" tIns="0" rIns="0" bIns="0" rtlCol="0">
                <a:noAutofit/>
              </a:bodyPr>
              <a:lstStyle/>
              <a:p>
                <a:pPr algn="ctr"/>
                <a:r>
                  <a:rPr lang="en-US" sz="700" b="1" dirty="0">
                    <a:solidFill>
                      <a:srgbClr val="FFFFFF"/>
                    </a:solidFill>
                  </a:rPr>
                  <a:t>Secure Cloud Operations</a:t>
                </a:r>
              </a:p>
            </p:txBody>
          </p:sp>
          <p:grpSp>
            <p:nvGrpSpPr>
              <p:cNvPr id="407" name="Group 19">
                <a:extLst>
                  <a:ext uri="{FF2B5EF4-FFF2-40B4-BE49-F238E27FC236}">
                    <a16:creationId xmlns:a16="http://schemas.microsoft.com/office/drawing/2014/main" xmlns="" id="{B70D7E6A-1D02-4CED-B1C1-3C63A72ECE28}"/>
                  </a:ext>
                </a:extLst>
              </p:cNvPr>
              <p:cNvGrpSpPr>
                <a:grpSpLocks noChangeAspect="1"/>
              </p:cNvGrpSpPr>
              <p:nvPr/>
            </p:nvGrpSpPr>
            <p:grpSpPr bwMode="auto">
              <a:xfrm>
                <a:off x="5296708" y="1965040"/>
                <a:ext cx="592042" cy="512371"/>
                <a:chOff x="3374" y="2168"/>
                <a:chExt cx="1940" cy="1715"/>
              </a:xfrm>
              <a:solidFill>
                <a:srgbClr val="FFFFFF"/>
              </a:solidFill>
            </p:grpSpPr>
            <p:sp>
              <p:nvSpPr>
                <p:cNvPr id="410" name="Freeform 20">
                  <a:extLst>
                    <a:ext uri="{FF2B5EF4-FFF2-40B4-BE49-F238E27FC236}">
                      <a16:creationId xmlns:a16="http://schemas.microsoft.com/office/drawing/2014/main" xmlns="" id="{D00DB1C5-C8E5-4251-8359-469B23659E72}"/>
                    </a:ext>
                  </a:extLst>
                </p:cNvPr>
                <p:cNvSpPr>
                  <a:spLocks/>
                </p:cNvSpPr>
                <p:nvPr/>
              </p:nvSpPr>
              <p:spPr bwMode="auto">
                <a:xfrm>
                  <a:off x="3903" y="2168"/>
                  <a:ext cx="1411" cy="789"/>
                </a:xfrm>
                <a:custGeom>
                  <a:avLst/>
                  <a:gdLst/>
                  <a:ahLst/>
                  <a:cxnLst>
                    <a:cxn ang="0">
                      <a:pos x="597" y="236"/>
                    </a:cxn>
                    <a:cxn ang="0">
                      <a:pos x="566" y="334"/>
                    </a:cxn>
                    <a:cxn ang="0">
                      <a:pos x="449" y="334"/>
                    </a:cxn>
                    <a:cxn ang="0">
                      <a:pos x="449" y="293"/>
                    </a:cxn>
                    <a:cxn ang="0">
                      <a:pos x="365" y="293"/>
                    </a:cxn>
                    <a:cxn ang="0">
                      <a:pos x="365" y="334"/>
                    </a:cxn>
                    <a:cxn ang="0">
                      <a:pos x="32" y="334"/>
                    </a:cxn>
                    <a:cxn ang="0">
                      <a:pos x="0" y="242"/>
                    </a:cxn>
                    <a:cxn ang="0">
                      <a:pos x="110" y="108"/>
                    </a:cxn>
                    <a:cxn ang="0">
                      <a:pos x="140" y="92"/>
                    </a:cxn>
                    <a:cxn ang="0">
                      <a:pos x="279" y="0"/>
                    </a:cxn>
                    <a:cxn ang="0">
                      <a:pos x="417" y="90"/>
                    </a:cxn>
                    <a:cxn ang="0">
                      <a:pos x="463" y="81"/>
                    </a:cxn>
                    <a:cxn ang="0">
                      <a:pos x="597" y="236"/>
                    </a:cxn>
                  </a:cxnLst>
                  <a:rect l="0" t="0" r="r" b="b"/>
                  <a:pathLst>
                    <a:path w="597" h="334">
                      <a:moveTo>
                        <a:pt x="597" y="236"/>
                      </a:moveTo>
                      <a:cubicBezTo>
                        <a:pt x="597" y="273"/>
                        <a:pt x="585" y="308"/>
                        <a:pt x="566" y="334"/>
                      </a:cubicBezTo>
                      <a:cubicBezTo>
                        <a:pt x="449" y="334"/>
                        <a:pt x="449" y="334"/>
                        <a:pt x="449" y="334"/>
                      </a:cubicBezTo>
                      <a:cubicBezTo>
                        <a:pt x="449" y="293"/>
                        <a:pt x="449" y="293"/>
                        <a:pt x="449" y="293"/>
                      </a:cubicBezTo>
                      <a:cubicBezTo>
                        <a:pt x="365" y="293"/>
                        <a:pt x="365" y="293"/>
                        <a:pt x="365" y="293"/>
                      </a:cubicBezTo>
                      <a:cubicBezTo>
                        <a:pt x="365" y="334"/>
                        <a:pt x="365" y="334"/>
                        <a:pt x="365" y="334"/>
                      </a:cubicBezTo>
                      <a:cubicBezTo>
                        <a:pt x="32" y="334"/>
                        <a:pt x="32" y="334"/>
                        <a:pt x="32" y="334"/>
                      </a:cubicBezTo>
                      <a:cubicBezTo>
                        <a:pt x="12" y="310"/>
                        <a:pt x="0" y="278"/>
                        <a:pt x="0" y="242"/>
                      </a:cubicBezTo>
                      <a:cubicBezTo>
                        <a:pt x="0" y="171"/>
                        <a:pt x="49" y="112"/>
                        <a:pt x="110" y="108"/>
                      </a:cubicBezTo>
                      <a:cubicBezTo>
                        <a:pt x="117" y="98"/>
                        <a:pt x="128" y="92"/>
                        <a:pt x="140" y="92"/>
                      </a:cubicBezTo>
                      <a:cubicBezTo>
                        <a:pt x="168" y="37"/>
                        <a:pt x="219" y="0"/>
                        <a:pt x="279" y="0"/>
                      </a:cubicBezTo>
                      <a:cubicBezTo>
                        <a:pt x="338" y="0"/>
                        <a:pt x="389" y="36"/>
                        <a:pt x="417" y="90"/>
                      </a:cubicBezTo>
                      <a:cubicBezTo>
                        <a:pt x="432" y="85"/>
                        <a:pt x="447" y="81"/>
                        <a:pt x="463" y="81"/>
                      </a:cubicBezTo>
                      <a:cubicBezTo>
                        <a:pt x="537" y="81"/>
                        <a:pt x="597" y="150"/>
                        <a:pt x="597" y="23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11" name="Freeform 21">
                  <a:extLst>
                    <a:ext uri="{FF2B5EF4-FFF2-40B4-BE49-F238E27FC236}">
                      <a16:creationId xmlns:a16="http://schemas.microsoft.com/office/drawing/2014/main" xmlns="" id="{C98EFD06-9B87-4B3F-A2B1-4759F420DE9D}"/>
                    </a:ext>
                  </a:extLst>
                </p:cNvPr>
                <p:cNvSpPr>
                  <a:spLocks/>
                </p:cNvSpPr>
                <p:nvPr/>
              </p:nvSpPr>
              <p:spPr bwMode="auto">
                <a:xfrm>
                  <a:off x="4444" y="2896"/>
                  <a:ext cx="475" cy="397"/>
                </a:xfrm>
                <a:custGeom>
                  <a:avLst/>
                  <a:gdLst/>
                  <a:ahLst/>
                  <a:cxnLst>
                    <a:cxn ang="0">
                      <a:pos x="475" y="376"/>
                    </a:cxn>
                    <a:cxn ang="0">
                      <a:pos x="475" y="397"/>
                    </a:cxn>
                    <a:cxn ang="0">
                      <a:pos x="0" y="397"/>
                    </a:cxn>
                    <a:cxn ang="0">
                      <a:pos x="0" y="283"/>
                    </a:cxn>
                    <a:cxn ang="0">
                      <a:pos x="359" y="283"/>
                    </a:cxn>
                    <a:cxn ang="0">
                      <a:pos x="359" y="0"/>
                    </a:cxn>
                    <a:cxn ang="0">
                      <a:pos x="475" y="0"/>
                    </a:cxn>
                    <a:cxn ang="0">
                      <a:pos x="475" y="283"/>
                    </a:cxn>
                    <a:cxn ang="0">
                      <a:pos x="475" y="376"/>
                    </a:cxn>
                  </a:cxnLst>
                  <a:rect l="0" t="0" r="r" b="b"/>
                  <a:pathLst>
                    <a:path w="475" h="397">
                      <a:moveTo>
                        <a:pt x="475" y="376"/>
                      </a:moveTo>
                      <a:lnTo>
                        <a:pt x="475" y="397"/>
                      </a:lnTo>
                      <a:lnTo>
                        <a:pt x="0" y="397"/>
                      </a:lnTo>
                      <a:lnTo>
                        <a:pt x="0" y="283"/>
                      </a:lnTo>
                      <a:lnTo>
                        <a:pt x="359" y="283"/>
                      </a:lnTo>
                      <a:lnTo>
                        <a:pt x="359" y="0"/>
                      </a:lnTo>
                      <a:lnTo>
                        <a:pt x="475" y="0"/>
                      </a:lnTo>
                      <a:lnTo>
                        <a:pt x="475" y="283"/>
                      </a:lnTo>
                      <a:lnTo>
                        <a:pt x="475" y="376"/>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12" name="Freeform 22">
                  <a:extLst>
                    <a:ext uri="{FF2B5EF4-FFF2-40B4-BE49-F238E27FC236}">
                      <a16:creationId xmlns:a16="http://schemas.microsoft.com/office/drawing/2014/main" xmlns="" id="{736FBB42-DAC4-45B5-BBC5-74BE362257F1}"/>
                    </a:ext>
                  </a:extLst>
                </p:cNvPr>
                <p:cNvSpPr>
                  <a:spLocks noEditPoints="1"/>
                </p:cNvSpPr>
                <p:nvPr/>
              </p:nvSpPr>
              <p:spPr bwMode="auto">
                <a:xfrm>
                  <a:off x="3374" y="2657"/>
                  <a:ext cx="1259" cy="936"/>
                </a:xfrm>
                <a:custGeom>
                  <a:avLst/>
                  <a:gdLst/>
                  <a:ahLst/>
                  <a:cxnLst>
                    <a:cxn ang="0">
                      <a:pos x="235" y="389"/>
                    </a:cxn>
                    <a:cxn ang="0">
                      <a:pos x="298" y="389"/>
                    </a:cxn>
                    <a:cxn ang="0">
                      <a:pos x="298" y="373"/>
                    </a:cxn>
                    <a:cxn ang="0">
                      <a:pos x="235" y="373"/>
                    </a:cxn>
                    <a:cxn ang="0">
                      <a:pos x="235" y="389"/>
                    </a:cxn>
                    <a:cxn ang="0">
                      <a:pos x="500" y="396"/>
                    </a:cxn>
                    <a:cxn ang="0">
                      <a:pos x="34" y="396"/>
                    </a:cxn>
                    <a:cxn ang="0">
                      <a:pos x="0" y="367"/>
                    </a:cxn>
                    <a:cxn ang="0">
                      <a:pos x="0" y="30"/>
                    </a:cxn>
                    <a:cxn ang="0">
                      <a:pos x="34" y="0"/>
                    </a:cxn>
                    <a:cxn ang="0">
                      <a:pos x="207" y="0"/>
                    </a:cxn>
                    <a:cxn ang="0">
                      <a:pos x="205" y="19"/>
                    </a:cxn>
                    <a:cxn ang="0">
                      <a:pos x="21" y="19"/>
                    </a:cxn>
                    <a:cxn ang="0">
                      <a:pos x="21" y="349"/>
                    </a:cxn>
                    <a:cxn ang="0">
                      <a:pos x="512" y="349"/>
                    </a:cxn>
                    <a:cxn ang="0">
                      <a:pos x="512" y="292"/>
                    </a:cxn>
                    <a:cxn ang="0">
                      <a:pos x="533" y="292"/>
                    </a:cxn>
                    <a:cxn ang="0">
                      <a:pos x="533" y="367"/>
                    </a:cxn>
                    <a:cxn ang="0">
                      <a:pos x="500" y="396"/>
                    </a:cxn>
                  </a:cxnLst>
                  <a:rect l="0" t="0" r="r" b="b"/>
                  <a:pathLst>
                    <a:path w="533" h="396">
                      <a:moveTo>
                        <a:pt x="235" y="389"/>
                      </a:moveTo>
                      <a:cubicBezTo>
                        <a:pt x="298" y="389"/>
                        <a:pt x="298" y="389"/>
                        <a:pt x="298" y="389"/>
                      </a:cubicBezTo>
                      <a:cubicBezTo>
                        <a:pt x="298" y="373"/>
                        <a:pt x="298" y="373"/>
                        <a:pt x="298" y="373"/>
                      </a:cubicBezTo>
                      <a:cubicBezTo>
                        <a:pt x="235" y="373"/>
                        <a:pt x="235" y="373"/>
                        <a:pt x="235" y="373"/>
                      </a:cubicBezTo>
                      <a:lnTo>
                        <a:pt x="235" y="389"/>
                      </a:lnTo>
                      <a:close/>
                      <a:moveTo>
                        <a:pt x="500" y="396"/>
                      </a:moveTo>
                      <a:cubicBezTo>
                        <a:pt x="34" y="396"/>
                        <a:pt x="34" y="396"/>
                        <a:pt x="34" y="396"/>
                      </a:cubicBezTo>
                      <a:cubicBezTo>
                        <a:pt x="15" y="396"/>
                        <a:pt x="0" y="383"/>
                        <a:pt x="0" y="367"/>
                      </a:cubicBezTo>
                      <a:cubicBezTo>
                        <a:pt x="0" y="30"/>
                        <a:pt x="0" y="30"/>
                        <a:pt x="0" y="30"/>
                      </a:cubicBezTo>
                      <a:cubicBezTo>
                        <a:pt x="0" y="14"/>
                        <a:pt x="15" y="0"/>
                        <a:pt x="34" y="0"/>
                      </a:cubicBezTo>
                      <a:cubicBezTo>
                        <a:pt x="207" y="0"/>
                        <a:pt x="207" y="0"/>
                        <a:pt x="207" y="0"/>
                      </a:cubicBezTo>
                      <a:cubicBezTo>
                        <a:pt x="206" y="7"/>
                        <a:pt x="205" y="13"/>
                        <a:pt x="205" y="19"/>
                      </a:cubicBezTo>
                      <a:cubicBezTo>
                        <a:pt x="21" y="19"/>
                        <a:pt x="21" y="19"/>
                        <a:pt x="21" y="19"/>
                      </a:cubicBezTo>
                      <a:cubicBezTo>
                        <a:pt x="21" y="349"/>
                        <a:pt x="21" y="349"/>
                        <a:pt x="21" y="349"/>
                      </a:cubicBezTo>
                      <a:cubicBezTo>
                        <a:pt x="512" y="349"/>
                        <a:pt x="512" y="349"/>
                        <a:pt x="512" y="349"/>
                      </a:cubicBezTo>
                      <a:cubicBezTo>
                        <a:pt x="512" y="292"/>
                        <a:pt x="512" y="292"/>
                        <a:pt x="512" y="292"/>
                      </a:cubicBezTo>
                      <a:cubicBezTo>
                        <a:pt x="533" y="292"/>
                        <a:pt x="533" y="292"/>
                        <a:pt x="533" y="292"/>
                      </a:cubicBezTo>
                      <a:cubicBezTo>
                        <a:pt x="533" y="367"/>
                        <a:pt x="533" y="367"/>
                        <a:pt x="533" y="367"/>
                      </a:cubicBezTo>
                      <a:cubicBezTo>
                        <a:pt x="533" y="383"/>
                        <a:pt x="518" y="396"/>
                        <a:pt x="500" y="396"/>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13" name="Rectangle 23">
                  <a:extLst>
                    <a:ext uri="{FF2B5EF4-FFF2-40B4-BE49-F238E27FC236}">
                      <a16:creationId xmlns:a16="http://schemas.microsoft.com/office/drawing/2014/main" xmlns="" id="{507DFCF9-A94F-4D96-B1B6-F5C5F639ABA3}"/>
                    </a:ext>
                  </a:extLst>
                </p:cNvPr>
                <p:cNvSpPr>
                  <a:spLocks noChangeArrowheads="1"/>
                </p:cNvSpPr>
                <p:nvPr/>
              </p:nvSpPr>
              <p:spPr bwMode="auto">
                <a:xfrm>
                  <a:off x="4584" y="2998"/>
                  <a:ext cx="49" cy="127"/>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14" name="Freeform 24">
                  <a:extLst>
                    <a:ext uri="{FF2B5EF4-FFF2-40B4-BE49-F238E27FC236}">
                      <a16:creationId xmlns:a16="http://schemas.microsoft.com/office/drawing/2014/main" xmlns="" id="{A748D5D2-583D-47CD-9D5E-130CDA38E204}"/>
                    </a:ext>
                  </a:extLst>
                </p:cNvPr>
                <p:cNvSpPr>
                  <a:spLocks/>
                </p:cNvSpPr>
                <p:nvPr/>
              </p:nvSpPr>
              <p:spPr bwMode="auto">
                <a:xfrm>
                  <a:off x="3745" y="3787"/>
                  <a:ext cx="517" cy="96"/>
                </a:xfrm>
                <a:custGeom>
                  <a:avLst/>
                  <a:gdLst/>
                  <a:ahLst/>
                  <a:cxnLst>
                    <a:cxn ang="0">
                      <a:pos x="219" y="28"/>
                    </a:cxn>
                    <a:cxn ang="0">
                      <a:pos x="219" y="41"/>
                    </a:cxn>
                    <a:cxn ang="0">
                      <a:pos x="0" y="41"/>
                    </a:cxn>
                    <a:cxn ang="0">
                      <a:pos x="0" y="28"/>
                    </a:cxn>
                    <a:cxn ang="0">
                      <a:pos x="28" y="0"/>
                    </a:cxn>
                    <a:cxn ang="0">
                      <a:pos x="191" y="0"/>
                    </a:cxn>
                    <a:cxn ang="0">
                      <a:pos x="219" y="28"/>
                    </a:cxn>
                  </a:cxnLst>
                  <a:rect l="0" t="0" r="r" b="b"/>
                  <a:pathLst>
                    <a:path w="219" h="41">
                      <a:moveTo>
                        <a:pt x="219" y="28"/>
                      </a:moveTo>
                      <a:cubicBezTo>
                        <a:pt x="219" y="41"/>
                        <a:pt x="219" y="41"/>
                        <a:pt x="219" y="41"/>
                      </a:cubicBezTo>
                      <a:cubicBezTo>
                        <a:pt x="0" y="41"/>
                        <a:pt x="0" y="41"/>
                        <a:pt x="0" y="41"/>
                      </a:cubicBezTo>
                      <a:cubicBezTo>
                        <a:pt x="0" y="28"/>
                        <a:pt x="0" y="28"/>
                        <a:pt x="0" y="28"/>
                      </a:cubicBezTo>
                      <a:cubicBezTo>
                        <a:pt x="0" y="12"/>
                        <a:pt x="13" y="0"/>
                        <a:pt x="28" y="0"/>
                      </a:cubicBezTo>
                      <a:cubicBezTo>
                        <a:pt x="191" y="0"/>
                        <a:pt x="191" y="0"/>
                        <a:pt x="191" y="0"/>
                      </a:cubicBezTo>
                      <a:cubicBezTo>
                        <a:pt x="207" y="0"/>
                        <a:pt x="219" y="12"/>
                        <a:pt x="219" y="28"/>
                      </a:cubicBezTo>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15" name="Rectangle 25">
                  <a:extLst>
                    <a:ext uri="{FF2B5EF4-FFF2-40B4-BE49-F238E27FC236}">
                      <a16:creationId xmlns:a16="http://schemas.microsoft.com/office/drawing/2014/main" xmlns="" id="{12C1B94A-37AE-48A6-813B-60E0EBF81B2C}"/>
                    </a:ext>
                  </a:extLst>
                </p:cNvPr>
                <p:cNvSpPr>
                  <a:spLocks noChangeArrowheads="1"/>
                </p:cNvSpPr>
                <p:nvPr/>
              </p:nvSpPr>
              <p:spPr bwMode="auto">
                <a:xfrm>
                  <a:off x="3951" y="3609"/>
                  <a:ext cx="106" cy="154"/>
                </a:xfrm>
                <a:prstGeom prst="rect">
                  <a:avLst/>
                </a:prstGeom>
                <a:grpFill/>
                <a:ln w="9525">
                  <a:noFill/>
                  <a:miter lim="800000"/>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sp>
            <p:nvSpPr>
              <p:cNvPr id="408" name="Freeform 6">
                <a:extLst>
                  <a:ext uri="{FF2B5EF4-FFF2-40B4-BE49-F238E27FC236}">
                    <a16:creationId xmlns:a16="http://schemas.microsoft.com/office/drawing/2014/main" xmlns="" id="{02DF84E8-66CF-4B2D-B944-6AD97D3DF4D5}"/>
                  </a:ext>
                </a:extLst>
              </p:cNvPr>
              <p:cNvSpPr>
                <a:spLocks/>
              </p:cNvSpPr>
              <p:nvPr/>
            </p:nvSpPr>
            <p:spPr bwMode="auto">
              <a:xfrm>
                <a:off x="6441164" y="2052062"/>
                <a:ext cx="589815" cy="392373"/>
              </a:xfrm>
              <a:custGeom>
                <a:avLst/>
                <a:gdLst/>
                <a:ahLst/>
                <a:cxnLst>
                  <a:cxn ang="0">
                    <a:pos x="1513" y="518"/>
                  </a:cxn>
                  <a:cxn ang="0">
                    <a:pos x="1526" y="413"/>
                  </a:cxn>
                  <a:cxn ang="0">
                    <a:pos x="1113" y="0"/>
                  </a:cxn>
                  <a:cxn ang="0">
                    <a:pos x="731" y="253"/>
                  </a:cxn>
                  <a:cxn ang="0">
                    <a:pos x="508" y="150"/>
                  </a:cxn>
                  <a:cxn ang="0">
                    <a:pos x="215" y="443"/>
                  </a:cxn>
                  <a:cxn ang="0">
                    <a:pos x="227" y="523"/>
                  </a:cxn>
                  <a:cxn ang="0">
                    <a:pos x="0" y="847"/>
                  </a:cxn>
                  <a:cxn ang="0">
                    <a:pos x="345" y="1192"/>
                  </a:cxn>
                  <a:cxn ang="0">
                    <a:pos x="796" y="1192"/>
                  </a:cxn>
                  <a:cxn ang="0">
                    <a:pos x="796" y="901"/>
                  </a:cxn>
                  <a:cxn ang="0">
                    <a:pos x="610" y="901"/>
                  </a:cxn>
                  <a:cxn ang="0">
                    <a:pos x="895" y="556"/>
                  </a:cxn>
                  <a:cxn ang="0">
                    <a:pos x="1180" y="901"/>
                  </a:cxn>
                  <a:cxn ang="0">
                    <a:pos x="994" y="901"/>
                  </a:cxn>
                  <a:cxn ang="0">
                    <a:pos x="994" y="1192"/>
                  </a:cxn>
                  <a:cxn ang="0">
                    <a:pos x="1409" y="1192"/>
                  </a:cxn>
                  <a:cxn ang="0">
                    <a:pos x="1754" y="847"/>
                  </a:cxn>
                  <a:cxn ang="0">
                    <a:pos x="1513" y="518"/>
                  </a:cxn>
                </a:cxnLst>
                <a:rect l="0" t="0" r="r" b="b"/>
                <a:pathLst>
                  <a:path w="1754" h="1192">
                    <a:moveTo>
                      <a:pt x="1513" y="518"/>
                    </a:moveTo>
                    <a:cubicBezTo>
                      <a:pt x="1522" y="484"/>
                      <a:pt x="1526" y="449"/>
                      <a:pt x="1526" y="413"/>
                    </a:cubicBezTo>
                    <a:cubicBezTo>
                      <a:pt x="1526" y="185"/>
                      <a:pt x="1341" y="0"/>
                      <a:pt x="1113" y="0"/>
                    </a:cubicBezTo>
                    <a:cubicBezTo>
                      <a:pt x="941" y="0"/>
                      <a:pt x="794" y="104"/>
                      <a:pt x="731" y="253"/>
                    </a:cubicBezTo>
                    <a:cubicBezTo>
                      <a:pt x="677" y="190"/>
                      <a:pt x="597" y="150"/>
                      <a:pt x="508" y="150"/>
                    </a:cubicBezTo>
                    <a:cubicBezTo>
                      <a:pt x="346" y="150"/>
                      <a:pt x="215" y="281"/>
                      <a:pt x="215" y="443"/>
                    </a:cubicBezTo>
                    <a:cubicBezTo>
                      <a:pt x="215" y="471"/>
                      <a:pt x="219" y="498"/>
                      <a:pt x="227" y="523"/>
                    </a:cubicBezTo>
                    <a:cubicBezTo>
                      <a:pt x="94" y="571"/>
                      <a:pt x="0" y="698"/>
                      <a:pt x="0" y="847"/>
                    </a:cubicBezTo>
                    <a:cubicBezTo>
                      <a:pt x="0" y="1038"/>
                      <a:pt x="155" y="1192"/>
                      <a:pt x="345" y="1192"/>
                    </a:cubicBezTo>
                    <a:cubicBezTo>
                      <a:pt x="796" y="1192"/>
                      <a:pt x="796" y="1192"/>
                      <a:pt x="796" y="1192"/>
                    </a:cubicBezTo>
                    <a:cubicBezTo>
                      <a:pt x="796" y="901"/>
                      <a:pt x="796" y="901"/>
                      <a:pt x="796" y="901"/>
                    </a:cubicBezTo>
                    <a:cubicBezTo>
                      <a:pt x="610" y="901"/>
                      <a:pt x="610" y="901"/>
                      <a:pt x="610" y="901"/>
                    </a:cubicBezTo>
                    <a:cubicBezTo>
                      <a:pt x="895" y="556"/>
                      <a:pt x="895" y="556"/>
                      <a:pt x="895" y="556"/>
                    </a:cubicBezTo>
                    <a:cubicBezTo>
                      <a:pt x="1180" y="901"/>
                      <a:pt x="1180" y="901"/>
                      <a:pt x="1180" y="901"/>
                    </a:cubicBezTo>
                    <a:cubicBezTo>
                      <a:pt x="994" y="901"/>
                      <a:pt x="994" y="901"/>
                      <a:pt x="994" y="901"/>
                    </a:cubicBezTo>
                    <a:cubicBezTo>
                      <a:pt x="994" y="1192"/>
                      <a:pt x="994" y="1192"/>
                      <a:pt x="994" y="1192"/>
                    </a:cubicBezTo>
                    <a:cubicBezTo>
                      <a:pt x="1409" y="1192"/>
                      <a:pt x="1409" y="1192"/>
                      <a:pt x="1409" y="1192"/>
                    </a:cubicBezTo>
                    <a:cubicBezTo>
                      <a:pt x="1600" y="1192"/>
                      <a:pt x="1754" y="1038"/>
                      <a:pt x="1754" y="847"/>
                    </a:cubicBezTo>
                    <a:cubicBezTo>
                      <a:pt x="1754" y="693"/>
                      <a:pt x="1653" y="562"/>
                      <a:pt x="1513" y="518"/>
                    </a:cubicBezTo>
                    <a:close/>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sp>
            <p:nvSpPr>
              <p:cNvPr id="409" name="Freeform 5">
                <a:extLst>
                  <a:ext uri="{FF2B5EF4-FFF2-40B4-BE49-F238E27FC236}">
                    <a16:creationId xmlns:a16="http://schemas.microsoft.com/office/drawing/2014/main" xmlns="" id="{17B5B064-1790-49DF-A980-99955F330C96}"/>
                  </a:ext>
                </a:extLst>
              </p:cNvPr>
              <p:cNvSpPr>
                <a:spLocks noEditPoints="1"/>
              </p:cNvSpPr>
              <p:nvPr/>
            </p:nvSpPr>
            <p:spPr bwMode="auto">
              <a:xfrm>
                <a:off x="5943599" y="3104781"/>
                <a:ext cx="468825" cy="528636"/>
              </a:xfrm>
              <a:custGeom>
                <a:avLst/>
                <a:gdLst/>
                <a:ahLst/>
                <a:cxnLst>
                  <a:cxn ang="0">
                    <a:pos x="320" y="0"/>
                  </a:cxn>
                  <a:cxn ang="0">
                    <a:pos x="513" y="130"/>
                  </a:cxn>
                  <a:cxn ang="0">
                    <a:pos x="521" y="130"/>
                  </a:cxn>
                  <a:cxn ang="0">
                    <a:pos x="683" y="292"/>
                  </a:cxn>
                  <a:cxn ang="0">
                    <a:pos x="521" y="454"/>
                  </a:cxn>
                  <a:cxn ang="0">
                    <a:pos x="463" y="454"/>
                  </a:cxn>
                  <a:cxn ang="0">
                    <a:pos x="345" y="335"/>
                  </a:cxn>
                  <a:cxn ang="0">
                    <a:pos x="226" y="454"/>
                  </a:cxn>
                  <a:cxn ang="0">
                    <a:pos x="135" y="454"/>
                  </a:cxn>
                  <a:cxn ang="0">
                    <a:pos x="0" y="319"/>
                  </a:cxn>
                  <a:cxn ang="0">
                    <a:pos x="113" y="186"/>
                  </a:cxn>
                  <a:cxn ang="0">
                    <a:pos x="320" y="0"/>
                  </a:cxn>
                  <a:cxn ang="0">
                    <a:pos x="530" y="635"/>
                  </a:cxn>
                  <a:cxn ang="0">
                    <a:pos x="546" y="658"/>
                  </a:cxn>
                  <a:cxn ang="0">
                    <a:pos x="573" y="696"/>
                  </a:cxn>
                  <a:cxn ang="0">
                    <a:pos x="345" y="787"/>
                  </a:cxn>
                  <a:cxn ang="0">
                    <a:pos x="117" y="696"/>
                  </a:cxn>
                  <a:cxn ang="0">
                    <a:pos x="143" y="658"/>
                  </a:cxn>
                  <a:cxn ang="0">
                    <a:pos x="159" y="635"/>
                  </a:cxn>
                  <a:cxn ang="0">
                    <a:pos x="163" y="639"/>
                  </a:cxn>
                  <a:cxn ang="0">
                    <a:pos x="345" y="714"/>
                  </a:cxn>
                  <a:cxn ang="0">
                    <a:pos x="526" y="639"/>
                  </a:cxn>
                  <a:cxn ang="0">
                    <a:pos x="530" y="635"/>
                  </a:cxn>
                  <a:cxn ang="0">
                    <a:pos x="345" y="647"/>
                  </a:cxn>
                  <a:cxn ang="0">
                    <a:pos x="479" y="592"/>
                  </a:cxn>
                  <a:cxn ang="0">
                    <a:pos x="492" y="578"/>
                  </a:cxn>
                  <a:cxn ang="0">
                    <a:pos x="447" y="514"/>
                  </a:cxn>
                  <a:cxn ang="0">
                    <a:pos x="428" y="540"/>
                  </a:cxn>
                  <a:cxn ang="0">
                    <a:pos x="345" y="574"/>
                  </a:cxn>
                  <a:cxn ang="0">
                    <a:pos x="261" y="540"/>
                  </a:cxn>
                  <a:cxn ang="0">
                    <a:pos x="242" y="514"/>
                  </a:cxn>
                  <a:cxn ang="0">
                    <a:pos x="198" y="578"/>
                  </a:cxn>
                  <a:cxn ang="0">
                    <a:pos x="210" y="592"/>
                  </a:cxn>
                  <a:cxn ang="0">
                    <a:pos x="345" y="647"/>
                  </a:cxn>
                  <a:cxn ang="0">
                    <a:pos x="345" y="394"/>
                  </a:cxn>
                  <a:cxn ang="0">
                    <a:pos x="404" y="454"/>
                  </a:cxn>
                  <a:cxn ang="0">
                    <a:pos x="345" y="514"/>
                  </a:cxn>
                  <a:cxn ang="0">
                    <a:pos x="285" y="454"/>
                  </a:cxn>
                  <a:cxn ang="0">
                    <a:pos x="345" y="394"/>
                  </a:cxn>
                </a:cxnLst>
                <a:rect l="0" t="0" r="r" b="b"/>
                <a:pathLst>
                  <a:path w="683" h="787">
                    <a:moveTo>
                      <a:pt x="320" y="0"/>
                    </a:moveTo>
                    <a:cubicBezTo>
                      <a:pt x="407" y="0"/>
                      <a:pt x="482" y="54"/>
                      <a:pt x="513" y="130"/>
                    </a:cubicBezTo>
                    <a:cubicBezTo>
                      <a:pt x="515" y="130"/>
                      <a:pt x="518" y="130"/>
                      <a:pt x="521" y="130"/>
                    </a:cubicBezTo>
                    <a:cubicBezTo>
                      <a:pt x="610" y="130"/>
                      <a:pt x="683" y="202"/>
                      <a:pt x="683" y="292"/>
                    </a:cubicBezTo>
                    <a:cubicBezTo>
                      <a:pt x="683" y="382"/>
                      <a:pt x="610" y="454"/>
                      <a:pt x="521" y="454"/>
                    </a:cubicBezTo>
                    <a:cubicBezTo>
                      <a:pt x="463" y="454"/>
                      <a:pt x="463" y="454"/>
                      <a:pt x="463" y="454"/>
                    </a:cubicBezTo>
                    <a:cubicBezTo>
                      <a:pt x="463" y="389"/>
                      <a:pt x="410" y="335"/>
                      <a:pt x="345" y="335"/>
                    </a:cubicBezTo>
                    <a:cubicBezTo>
                      <a:pt x="279" y="335"/>
                      <a:pt x="226" y="389"/>
                      <a:pt x="226" y="454"/>
                    </a:cubicBezTo>
                    <a:cubicBezTo>
                      <a:pt x="135" y="454"/>
                      <a:pt x="135" y="454"/>
                      <a:pt x="135" y="454"/>
                    </a:cubicBezTo>
                    <a:cubicBezTo>
                      <a:pt x="61" y="454"/>
                      <a:pt x="0" y="394"/>
                      <a:pt x="0" y="319"/>
                    </a:cubicBezTo>
                    <a:cubicBezTo>
                      <a:pt x="0" y="252"/>
                      <a:pt x="49" y="196"/>
                      <a:pt x="113" y="186"/>
                    </a:cubicBezTo>
                    <a:cubicBezTo>
                      <a:pt x="124" y="81"/>
                      <a:pt x="213" y="0"/>
                      <a:pt x="320" y="0"/>
                    </a:cubicBezTo>
                    <a:moveTo>
                      <a:pt x="530" y="635"/>
                    </a:moveTo>
                    <a:cubicBezTo>
                      <a:pt x="546" y="658"/>
                      <a:pt x="546" y="658"/>
                      <a:pt x="546" y="658"/>
                    </a:cubicBezTo>
                    <a:cubicBezTo>
                      <a:pt x="573" y="696"/>
                      <a:pt x="573" y="696"/>
                      <a:pt x="573" y="696"/>
                    </a:cubicBezTo>
                    <a:cubicBezTo>
                      <a:pt x="513" y="752"/>
                      <a:pt x="433" y="787"/>
                      <a:pt x="345" y="787"/>
                    </a:cubicBezTo>
                    <a:cubicBezTo>
                      <a:pt x="256" y="787"/>
                      <a:pt x="176" y="752"/>
                      <a:pt x="117" y="696"/>
                    </a:cubicBezTo>
                    <a:cubicBezTo>
                      <a:pt x="143" y="658"/>
                      <a:pt x="143" y="658"/>
                      <a:pt x="143" y="658"/>
                    </a:cubicBezTo>
                    <a:cubicBezTo>
                      <a:pt x="159" y="635"/>
                      <a:pt x="159" y="635"/>
                      <a:pt x="159" y="635"/>
                    </a:cubicBezTo>
                    <a:cubicBezTo>
                      <a:pt x="160" y="636"/>
                      <a:pt x="161" y="637"/>
                      <a:pt x="163" y="639"/>
                    </a:cubicBezTo>
                    <a:cubicBezTo>
                      <a:pt x="209" y="685"/>
                      <a:pt x="274" y="714"/>
                      <a:pt x="345" y="714"/>
                    </a:cubicBezTo>
                    <a:cubicBezTo>
                      <a:pt x="416" y="714"/>
                      <a:pt x="480" y="685"/>
                      <a:pt x="526" y="639"/>
                    </a:cubicBezTo>
                    <a:cubicBezTo>
                      <a:pt x="528" y="637"/>
                      <a:pt x="529" y="636"/>
                      <a:pt x="530" y="635"/>
                    </a:cubicBezTo>
                    <a:moveTo>
                      <a:pt x="345" y="647"/>
                    </a:moveTo>
                    <a:cubicBezTo>
                      <a:pt x="397" y="647"/>
                      <a:pt x="445" y="626"/>
                      <a:pt x="479" y="592"/>
                    </a:cubicBezTo>
                    <a:cubicBezTo>
                      <a:pt x="484" y="587"/>
                      <a:pt x="488" y="583"/>
                      <a:pt x="492" y="578"/>
                    </a:cubicBezTo>
                    <a:cubicBezTo>
                      <a:pt x="447" y="514"/>
                      <a:pt x="447" y="514"/>
                      <a:pt x="447" y="514"/>
                    </a:cubicBezTo>
                    <a:cubicBezTo>
                      <a:pt x="442" y="524"/>
                      <a:pt x="435" y="532"/>
                      <a:pt x="428" y="540"/>
                    </a:cubicBezTo>
                    <a:cubicBezTo>
                      <a:pt x="406" y="561"/>
                      <a:pt x="377" y="574"/>
                      <a:pt x="345" y="574"/>
                    </a:cubicBezTo>
                    <a:cubicBezTo>
                      <a:pt x="312" y="574"/>
                      <a:pt x="283" y="561"/>
                      <a:pt x="261" y="540"/>
                    </a:cubicBezTo>
                    <a:cubicBezTo>
                      <a:pt x="254" y="532"/>
                      <a:pt x="247" y="524"/>
                      <a:pt x="242" y="514"/>
                    </a:cubicBezTo>
                    <a:cubicBezTo>
                      <a:pt x="198" y="578"/>
                      <a:pt x="198" y="578"/>
                      <a:pt x="198" y="578"/>
                    </a:cubicBezTo>
                    <a:cubicBezTo>
                      <a:pt x="201" y="583"/>
                      <a:pt x="206" y="587"/>
                      <a:pt x="210" y="592"/>
                    </a:cubicBezTo>
                    <a:cubicBezTo>
                      <a:pt x="244" y="626"/>
                      <a:pt x="292" y="647"/>
                      <a:pt x="345" y="647"/>
                    </a:cubicBezTo>
                    <a:moveTo>
                      <a:pt x="345" y="394"/>
                    </a:moveTo>
                    <a:cubicBezTo>
                      <a:pt x="378" y="394"/>
                      <a:pt x="404" y="421"/>
                      <a:pt x="404" y="454"/>
                    </a:cubicBezTo>
                    <a:cubicBezTo>
                      <a:pt x="404" y="487"/>
                      <a:pt x="378" y="514"/>
                      <a:pt x="345" y="514"/>
                    </a:cubicBezTo>
                    <a:cubicBezTo>
                      <a:pt x="312" y="514"/>
                      <a:pt x="285" y="487"/>
                      <a:pt x="285" y="454"/>
                    </a:cubicBezTo>
                    <a:cubicBezTo>
                      <a:pt x="285" y="421"/>
                      <a:pt x="312" y="394"/>
                      <a:pt x="345" y="394"/>
                    </a:cubicBezTo>
                  </a:path>
                </a:pathLst>
              </a:custGeom>
              <a:solidFill>
                <a:srgbClr val="FFFFFF"/>
              </a:solidFill>
              <a:ln w="9525">
                <a:noFill/>
                <a:round/>
                <a:headEnd/>
                <a:tailEnd/>
              </a:ln>
            </p:spPr>
            <p:txBody>
              <a:bodyPr vert="horz" wrap="square" lIns="54864" tIns="54864" rIns="54864" bIns="54864" numCol="1" anchor="t" anchorCtr="0" compatLnSpc="1">
                <a:prstTxWarp prst="textNoShape">
                  <a:avLst/>
                </a:prstTxWarp>
                <a:noAutofit/>
              </a:bodyPr>
              <a:lstStyle/>
              <a:p>
                <a:endParaRPr lang="en-US" sz="800" dirty="0"/>
              </a:p>
            </p:txBody>
          </p:sp>
        </p:grpSp>
      </p:grpSp>
      <p:sp>
        <p:nvSpPr>
          <p:cNvPr id="220" name="Rectangle 219">
            <a:extLst>
              <a:ext uri="{FF2B5EF4-FFF2-40B4-BE49-F238E27FC236}">
                <a16:creationId xmlns:a16="http://schemas.microsoft.com/office/drawing/2014/main" xmlns="" id="{164CF0D5-CE1E-41C5-8356-EE3D280681FB}"/>
              </a:ext>
            </a:extLst>
          </p:cNvPr>
          <p:cNvSpPr/>
          <p:nvPr/>
        </p:nvSpPr>
        <p:spPr>
          <a:xfrm>
            <a:off x="992189" y="2002356"/>
            <a:ext cx="3464669" cy="2703629"/>
          </a:xfrm>
          <a:prstGeom prst="rect">
            <a:avLst/>
          </a:prstGeom>
          <a:solidFill>
            <a:srgbClr val="6D2077"/>
          </a:solidFill>
          <a:ln w="6350">
            <a:solidFill>
              <a:srgbClr val="00338D"/>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21" name="Group 220">
            <a:extLst>
              <a:ext uri="{FF2B5EF4-FFF2-40B4-BE49-F238E27FC236}">
                <a16:creationId xmlns:a16="http://schemas.microsoft.com/office/drawing/2014/main" xmlns="" id="{4317DFD4-CF27-402B-9876-478BBD3241FE}"/>
              </a:ext>
            </a:extLst>
          </p:cNvPr>
          <p:cNvGrpSpPr/>
          <p:nvPr/>
        </p:nvGrpSpPr>
        <p:grpSpPr>
          <a:xfrm>
            <a:off x="1033733" y="2032667"/>
            <a:ext cx="3381580" cy="865326"/>
            <a:chOff x="1033733" y="2060607"/>
            <a:chExt cx="3381580" cy="865326"/>
          </a:xfrm>
        </p:grpSpPr>
        <p:grpSp>
          <p:nvGrpSpPr>
            <p:cNvPr id="387" name="Group 386">
              <a:extLst>
                <a:ext uri="{FF2B5EF4-FFF2-40B4-BE49-F238E27FC236}">
                  <a16:creationId xmlns:a16="http://schemas.microsoft.com/office/drawing/2014/main" xmlns="" id="{229166C5-B833-4AAD-91EA-7C62238A0AB0}"/>
                </a:ext>
              </a:extLst>
            </p:cNvPr>
            <p:cNvGrpSpPr/>
            <p:nvPr/>
          </p:nvGrpSpPr>
          <p:grpSpPr>
            <a:xfrm>
              <a:off x="1400423" y="2325325"/>
              <a:ext cx="2648200" cy="600608"/>
              <a:chOff x="1237953" y="2458675"/>
              <a:chExt cx="2648200" cy="600608"/>
            </a:xfrm>
          </p:grpSpPr>
          <p:sp>
            <p:nvSpPr>
              <p:cNvPr id="395" name="Rectangle 394">
                <a:extLst>
                  <a:ext uri="{FF2B5EF4-FFF2-40B4-BE49-F238E27FC236}">
                    <a16:creationId xmlns:a16="http://schemas.microsoft.com/office/drawing/2014/main" xmlns="" id="{E080FC76-5BD7-4C10-8895-716B856BF11B}"/>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Application Insights</a:t>
                </a:r>
              </a:p>
            </p:txBody>
          </p:sp>
          <p:sp>
            <p:nvSpPr>
              <p:cNvPr id="396" name="Rectangle 395">
                <a:extLst>
                  <a:ext uri="{FF2B5EF4-FFF2-40B4-BE49-F238E27FC236}">
                    <a16:creationId xmlns:a16="http://schemas.microsoft.com/office/drawing/2014/main" xmlns="" id="{0BD173A5-FE65-425D-B144-4DD98D6F9CEC}"/>
                  </a:ext>
                </a:extLst>
              </p:cNvPr>
              <p:cNvSpPr/>
              <p:nvPr/>
            </p:nvSpPr>
            <p:spPr>
              <a:xfrm>
                <a:off x="1237953" y="2794169"/>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Microsoft Threat Modeling Tool</a:t>
                </a:r>
              </a:p>
            </p:txBody>
          </p:sp>
          <p:sp>
            <p:nvSpPr>
              <p:cNvPr id="397" name="Rectangle 396">
                <a:extLst>
                  <a:ext uri="{FF2B5EF4-FFF2-40B4-BE49-F238E27FC236}">
                    <a16:creationId xmlns:a16="http://schemas.microsoft.com/office/drawing/2014/main" xmlns="" id="{240314FE-32E4-4B91-A6DB-0686ED713F29}"/>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Secure SDKs</a:t>
                </a:r>
              </a:p>
            </p:txBody>
          </p:sp>
          <p:sp>
            <p:nvSpPr>
              <p:cNvPr id="398" name="Rectangle 397">
                <a:extLst>
                  <a:ext uri="{FF2B5EF4-FFF2-40B4-BE49-F238E27FC236}">
                    <a16:creationId xmlns:a16="http://schemas.microsoft.com/office/drawing/2014/main" xmlns="" id="{AD46E4A1-A915-46C4-A02F-2C1580673FE1}"/>
                  </a:ext>
                </a:extLst>
              </p:cNvPr>
              <p:cNvSpPr/>
              <p:nvPr/>
            </p:nvSpPr>
            <p:spPr>
              <a:xfrm>
                <a:off x="2598177" y="2793630"/>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Code</a:t>
                </a:r>
              </a:p>
            </p:txBody>
          </p:sp>
        </p:grpSp>
        <p:grpSp>
          <p:nvGrpSpPr>
            <p:cNvPr id="388" name="Group 387">
              <a:extLst>
                <a:ext uri="{FF2B5EF4-FFF2-40B4-BE49-F238E27FC236}">
                  <a16:creationId xmlns:a16="http://schemas.microsoft.com/office/drawing/2014/main" xmlns="" id="{B4FD88B2-B374-42A7-9330-93165D6F3CF6}"/>
                </a:ext>
              </a:extLst>
            </p:cNvPr>
            <p:cNvGrpSpPr/>
            <p:nvPr/>
          </p:nvGrpSpPr>
          <p:grpSpPr>
            <a:xfrm>
              <a:off x="1033733" y="2060607"/>
              <a:ext cx="3381580" cy="249847"/>
              <a:chOff x="1033258" y="2060607"/>
              <a:chExt cx="3381580" cy="249847"/>
            </a:xfrm>
          </p:grpSpPr>
          <p:grpSp>
            <p:nvGrpSpPr>
              <p:cNvPr id="389" name="Group 388">
                <a:extLst>
                  <a:ext uri="{FF2B5EF4-FFF2-40B4-BE49-F238E27FC236}">
                    <a16:creationId xmlns:a16="http://schemas.microsoft.com/office/drawing/2014/main" xmlns="" id="{BE838DAB-62D0-4215-9655-913A7433D6B2}"/>
                  </a:ext>
                </a:extLst>
              </p:cNvPr>
              <p:cNvGrpSpPr/>
              <p:nvPr/>
            </p:nvGrpSpPr>
            <p:grpSpPr>
              <a:xfrm>
                <a:off x="1216521" y="2107616"/>
                <a:ext cx="3198317" cy="155828"/>
                <a:chOff x="1237953" y="2110188"/>
                <a:chExt cx="3198317" cy="155828"/>
              </a:xfrm>
            </p:grpSpPr>
            <p:cxnSp>
              <p:nvCxnSpPr>
                <p:cNvPr id="393" name="Straight Connector 392">
                  <a:extLst>
                    <a:ext uri="{FF2B5EF4-FFF2-40B4-BE49-F238E27FC236}">
                      <a16:creationId xmlns:a16="http://schemas.microsoft.com/office/drawing/2014/main" xmlns="" id="{486E9C17-3DE6-4519-93A3-6A4A8AC03F03}"/>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94" name="Rectangle 393">
                  <a:extLst>
                    <a:ext uri="{FF2B5EF4-FFF2-40B4-BE49-F238E27FC236}">
                      <a16:creationId xmlns:a16="http://schemas.microsoft.com/office/drawing/2014/main" xmlns="" id="{D34262F6-6B31-42CC-A495-B9AA0DAC0917}"/>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Engineering </a:t>
                  </a:r>
                </a:p>
              </p:txBody>
            </p:sp>
          </p:grpSp>
          <p:grpSp>
            <p:nvGrpSpPr>
              <p:cNvPr id="390" name="Group 389">
                <a:extLst>
                  <a:ext uri="{FF2B5EF4-FFF2-40B4-BE49-F238E27FC236}">
                    <a16:creationId xmlns:a16="http://schemas.microsoft.com/office/drawing/2014/main" xmlns="" id="{B82F7AEC-C65D-4D7F-AC4F-686CC5CA3439}"/>
                  </a:ext>
                </a:extLst>
              </p:cNvPr>
              <p:cNvGrpSpPr/>
              <p:nvPr/>
            </p:nvGrpSpPr>
            <p:grpSpPr>
              <a:xfrm>
                <a:off x="1033258" y="2060607"/>
                <a:ext cx="204991" cy="249847"/>
                <a:chOff x="1202188" y="2945815"/>
                <a:chExt cx="223177" cy="272726"/>
              </a:xfrm>
            </p:grpSpPr>
            <p:sp>
              <p:nvSpPr>
                <p:cNvPr id="391" name="Oval 12">
                  <a:extLst>
                    <a:ext uri="{FF2B5EF4-FFF2-40B4-BE49-F238E27FC236}">
                      <a16:creationId xmlns:a16="http://schemas.microsoft.com/office/drawing/2014/main" xmlns="" id="{60A5B3BB-E854-4336-9981-09DC3E2C954C}"/>
                    </a:ext>
                  </a:extLst>
                </p:cNvPr>
                <p:cNvSpPr>
                  <a:spLocks noChangeArrowheads="1"/>
                </p:cNvSpPr>
                <p:nvPr/>
              </p:nvSpPr>
              <p:spPr bwMode="auto">
                <a:xfrm>
                  <a:off x="1289373" y="3045336"/>
                  <a:ext cx="49653" cy="49548"/>
                </a:xfrm>
                <a:prstGeom prst="ellipse">
                  <a:avLst/>
                </a:pr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92" name="Freeform 13">
                  <a:extLst>
                    <a:ext uri="{FF2B5EF4-FFF2-40B4-BE49-F238E27FC236}">
                      <a16:creationId xmlns:a16="http://schemas.microsoft.com/office/drawing/2014/main" xmlns="" id="{C05EF271-25F1-4B6C-BA62-E309A22B03AB}"/>
                    </a:ext>
                  </a:extLst>
                </p:cNvPr>
                <p:cNvSpPr>
                  <a:spLocks noEditPoints="1"/>
                </p:cNvSpPr>
                <p:nvPr/>
              </p:nvSpPr>
              <p:spPr bwMode="auto">
                <a:xfrm>
                  <a:off x="1202188" y="2945815"/>
                  <a:ext cx="223177" cy="272726"/>
                </a:xfrm>
                <a:custGeom>
                  <a:avLst/>
                  <a:gdLst/>
                  <a:ahLst/>
                  <a:cxnLst>
                    <a:cxn ang="0">
                      <a:pos x="448" y="0"/>
                    </a:cxn>
                    <a:cxn ang="0">
                      <a:pos x="0" y="149"/>
                    </a:cxn>
                    <a:cxn ang="0">
                      <a:pos x="0" y="448"/>
                    </a:cxn>
                    <a:cxn ang="0">
                      <a:pos x="448" y="1095"/>
                    </a:cxn>
                    <a:cxn ang="0">
                      <a:pos x="896" y="448"/>
                    </a:cxn>
                    <a:cxn ang="0">
                      <a:pos x="896" y="149"/>
                    </a:cxn>
                    <a:cxn ang="0">
                      <a:pos x="448" y="0"/>
                    </a:cxn>
                    <a:cxn ang="0">
                      <a:pos x="747" y="547"/>
                    </a:cxn>
                    <a:cxn ang="0">
                      <a:pos x="666" y="547"/>
                    </a:cxn>
                    <a:cxn ang="0">
                      <a:pos x="638" y="617"/>
                    </a:cxn>
                    <a:cxn ang="0">
                      <a:pos x="695" y="674"/>
                    </a:cxn>
                    <a:cxn ang="0">
                      <a:pos x="624" y="744"/>
                    </a:cxn>
                    <a:cxn ang="0">
                      <a:pos x="567" y="687"/>
                    </a:cxn>
                    <a:cxn ang="0">
                      <a:pos x="498" y="716"/>
                    </a:cxn>
                    <a:cxn ang="0">
                      <a:pos x="498" y="796"/>
                    </a:cxn>
                    <a:cxn ang="0">
                      <a:pos x="398" y="796"/>
                    </a:cxn>
                    <a:cxn ang="0">
                      <a:pos x="398" y="716"/>
                    </a:cxn>
                    <a:cxn ang="0">
                      <a:pos x="329" y="687"/>
                    </a:cxn>
                    <a:cxn ang="0">
                      <a:pos x="272" y="744"/>
                    </a:cxn>
                    <a:cxn ang="0">
                      <a:pos x="202" y="674"/>
                    </a:cxn>
                    <a:cxn ang="0">
                      <a:pos x="259" y="617"/>
                    </a:cxn>
                    <a:cxn ang="0">
                      <a:pos x="230" y="547"/>
                    </a:cxn>
                    <a:cxn ang="0">
                      <a:pos x="149" y="547"/>
                    </a:cxn>
                    <a:cxn ang="0">
                      <a:pos x="149" y="448"/>
                    </a:cxn>
                    <a:cxn ang="0">
                      <a:pos x="230" y="448"/>
                    </a:cxn>
                    <a:cxn ang="0">
                      <a:pos x="259" y="378"/>
                    </a:cxn>
                    <a:cxn ang="0">
                      <a:pos x="202" y="322"/>
                    </a:cxn>
                    <a:cxn ang="0">
                      <a:pos x="272" y="251"/>
                    </a:cxn>
                    <a:cxn ang="0">
                      <a:pos x="329" y="308"/>
                    </a:cxn>
                    <a:cxn ang="0">
                      <a:pos x="398" y="279"/>
                    </a:cxn>
                    <a:cxn ang="0">
                      <a:pos x="398" y="199"/>
                    </a:cxn>
                    <a:cxn ang="0">
                      <a:pos x="498" y="199"/>
                    </a:cxn>
                    <a:cxn ang="0">
                      <a:pos x="498" y="279"/>
                    </a:cxn>
                    <a:cxn ang="0">
                      <a:pos x="567" y="308"/>
                    </a:cxn>
                    <a:cxn ang="0">
                      <a:pos x="624" y="251"/>
                    </a:cxn>
                    <a:cxn ang="0">
                      <a:pos x="695" y="322"/>
                    </a:cxn>
                    <a:cxn ang="0">
                      <a:pos x="638" y="378"/>
                    </a:cxn>
                    <a:cxn ang="0">
                      <a:pos x="666" y="448"/>
                    </a:cxn>
                    <a:cxn ang="0">
                      <a:pos x="747" y="448"/>
                    </a:cxn>
                    <a:cxn ang="0">
                      <a:pos x="747" y="547"/>
                    </a:cxn>
                  </a:cxnLst>
                  <a:rect l="0" t="0" r="r" b="b"/>
                  <a:pathLst>
                    <a:path w="896" h="1095">
                      <a:moveTo>
                        <a:pt x="448" y="0"/>
                      </a:moveTo>
                      <a:cubicBezTo>
                        <a:pt x="274" y="124"/>
                        <a:pt x="0" y="149"/>
                        <a:pt x="0" y="149"/>
                      </a:cubicBezTo>
                      <a:cubicBezTo>
                        <a:pt x="0" y="448"/>
                        <a:pt x="0" y="448"/>
                        <a:pt x="0" y="448"/>
                      </a:cubicBezTo>
                      <a:cubicBezTo>
                        <a:pt x="0" y="896"/>
                        <a:pt x="448" y="1095"/>
                        <a:pt x="448" y="1095"/>
                      </a:cubicBezTo>
                      <a:cubicBezTo>
                        <a:pt x="448" y="1095"/>
                        <a:pt x="896" y="896"/>
                        <a:pt x="896" y="448"/>
                      </a:cubicBezTo>
                      <a:cubicBezTo>
                        <a:pt x="896" y="149"/>
                        <a:pt x="896" y="149"/>
                        <a:pt x="896" y="149"/>
                      </a:cubicBezTo>
                      <a:cubicBezTo>
                        <a:pt x="896" y="149"/>
                        <a:pt x="622" y="124"/>
                        <a:pt x="448" y="0"/>
                      </a:cubicBezTo>
                      <a:moveTo>
                        <a:pt x="747" y="547"/>
                      </a:moveTo>
                      <a:cubicBezTo>
                        <a:pt x="666" y="547"/>
                        <a:pt x="666" y="547"/>
                        <a:pt x="666" y="547"/>
                      </a:cubicBezTo>
                      <a:cubicBezTo>
                        <a:pt x="661" y="572"/>
                        <a:pt x="651" y="596"/>
                        <a:pt x="638" y="617"/>
                      </a:cubicBezTo>
                      <a:cubicBezTo>
                        <a:pt x="695" y="674"/>
                        <a:pt x="695" y="674"/>
                        <a:pt x="695" y="674"/>
                      </a:cubicBezTo>
                      <a:cubicBezTo>
                        <a:pt x="624" y="744"/>
                        <a:pt x="624" y="744"/>
                        <a:pt x="624" y="744"/>
                      </a:cubicBezTo>
                      <a:cubicBezTo>
                        <a:pt x="567" y="687"/>
                        <a:pt x="567" y="687"/>
                        <a:pt x="567" y="687"/>
                      </a:cubicBezTo>
                      <a:cubicBezTo>
                        <a:pt x="546" y="700"/>
                        <a:pt x="523" y="710"/>
                        <a:pt x="498" y="716"/>
                      </a:cubicBezTo>
                      <a:cubicBezTo>
                        <a:pt x="498" y="796"/>
                        <a:pt x="498" y="796"/>
                        <a:pt x="498" y="796"/>
                      </a:cubicBezTo>
                      <a:cubicBezTo>
                        <a:pt x="398" y="796"/>
                        <a:pt x="398" y="796"/>
                        <a:pt x="398" y="796"/>
                      </a:cubicBezTo>
                      <a:cubicBezTo>
                        <a:pt x="398" y="716"/>
                        <a:pt x="398" y="716"/>
                        <a:pt x="398" y="716"/>
                      </a:cubicBezTo>
                      <a:cubicBezTo>
                        <a:pt x="373" y="710"/>
                        <a:pt x="350" y="700"/>
                        <a:pt x="329" y="687"/>
                      </a:cubicBezTo>
                      <a:cubicBezTo>
                        <a:pt x="272" y="744"/>
                        <a:pt x="272" y="744"/>
                        <a:pt x="272" y="744"/>
                      </a:cubicBezTo>
                      <a:cubicBezTo>
                        <a:pt x="202" y="674"/>
                        <a:pt x="202" y="674"/>
                        <a:pt x="202" y="674"/>
                      </a:cubicBezTo>
                      <a:cubicBezTo>
                        <a:pt x="259" y="617"/>
                        <a:pt x="259" y="617"/>
                        <a:pt x="259" y="617"/>
                      </a:cubicBezTo>
                      <a:cubicBezTo>
                        <a:pt x="245" y="596"/>
                        <a:pt x="235" y="572"/>
                        <a:pt x="230" y="547"/>
                      </a:cubicBezTo>
                      <a:cubicBezTo>
                        <a:pt x="149" y="547"/>
                        <a:pt x="149" y="547"/>
                        <a:pt x="149" y="547"/>
                      </a:cubicBezTo>
                      <a:cubicBezTo>
                        <a:pt x="149" y="448"/>
                        <a:pt x="149" y="448"/>
                        <a:pt x="149" y="448"/>
                      </a:cubicBezTo>
                      <a:cubicBezTo>
                        <a:pt x="230" y="448"/>
                        <a:pt x="230" y="448"/>
                        <a:pt x="230" y="448"/>
                      </a:cubicBezTo>
                      <a:cubicBezTo>
                        <a:pt x="235" y="423"/>
                        <a:pt x="245" y="399"/>
                        <a:pt x="259" y="378"/>
                      </a:cubicBezTo>
                      <a:cubicBezTo>
                        <a:pt x="202" y="322"/>
                        <a:pt x="202" y="322"/>
                        <a:pt x="202" y="322"/>
                      </a:cubicBezTo>
                      <a:cubicBezTo>
                        <a:pt x="272" y="251"/>
                        <a:pt x="272" y="251"/>
                        <a:pt x="272" y="251"/>
                      </a:cubicBezTo>
                      <a:cubicBezTo>
                        <a:pt x="329" y="308"/>
                        <a:pt x="329" y="308"/>
                        <a:pt x="329" y="308"/>
                      </a:cubicBezTo>
                      <a:cubicBezTo>
                        <a:pt x="350" y="295"/>
                        <a:pt x="373" y="285"/>
                        <a:pt x="398" y="279"/>
                      </a:cubicBezTo>
                      <a:cubicBezTo>
                        <a:pt x="398" y="199"/>
                        <a:pt x="398" y="199"/>
                        <a:pt x="398" y="199"/>
                      </a:cubicBezTo>
                      <a:cubicBezTo>
                        <a:pt x="498" y="199"/>
                        <a:pt x="498" y="199"/>
                        <a:pt x="498" y="199"/>
                      </a:cubicBezTo>
                      <a:cubicBezTo>
                        <a:pt x="498" y="279"/>
                        <a:pt x="498" y="279"/>
                        <a:pt x="498" y="279"/>
                      </a:cubicBezTo>
                      <a:cubicBezTo>
                        <a:pt x="523" y="285"/>
                        <a:pt x="546" y="295"/>
                        <a:pt x="567" y="308"/>
                      </a:cubicBezTo>
                      <a:cubicBezTo>
                        <a:pt x="624" y="251"/>
                        <a:pt x="624" y="251"/>
                        <a:pt x="624" y="251"/>
                      </a:cubicBezTo>
                      <a:cubicBezTo>
                        <a:pt x="695" y="322"/>
                        <a:pt x="695" y="322"/>
                        <a:pt x="695" y="322"/>
                      </a:cubicBezTo>
                      <a:cubicBezTo>
                        <a:pt x="638" y="378"/>
                        <a:pt x="638" y="378"/>
                        <a:pt x="638" y="378"/>
                      </a:cubicBezTo>
                      <a:cubicBezTo>
                        <a:pt x="651" y="399"/>
                        <a:pt x="661" y="423"/>
                        <a:pt x="666" y="448"/>
                      </a:cubicBezTo>
                      <a:cubicBezTo>
                        <a:pt x="747" y="448"/>
                        <a:pt x="747" y="448"/>
                        <a:pt x="747" y="448"/>
                      </a:cubicBezTo>
                      <a:lnTo>
                        <a:pt x="747" y="547"/>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222" name="Group 221">
            <a:extLst>
              <a:ext uri="{FF2B5EF4-FFF2-40B4-BE49-F238E27FC236}">
                <a16:creationId xmlns:a16="http://schemas.microsoft.com/office/drawing/2014/main" xmlns="" id="{9908F3E6-C0EC-473E-AF60-3750D11881EC}"/>
              </a:ext>
            </a:extLst>
          </p:cNvPr>
          <p:cNvGrpSpPr/>
          <p:nvPr/>
        </p:nvGrpSpPr>
        <p:grpSpPr>
          <a:xfrm>
            <a:off x="1033733" y="2934166"/>
            <a:ext cx="3381580" cy="529832"/>
            <a:chOff x="1033733" y="2962106"/>
            <a:chExt cx="3381580" cy="529832"/>
          </a:xfrm>
        </p:grpSpPr>
        <p:grpSp>
          <p:nvGrpSpPr>
            <p:cNvPr id="379" name="Group 378">
              <a:extLst>
                <a:ext uri="{FF2B5EF4-FFF2-40B4-BE49-F238E27FC236}">
                  <a16:creationId xmlns:a16="http://schemas.microsoft.com/office/drawing/2014/main" xmlns="" id="{7B20611A-1AE6-4FCF-A569-E72151595878}"/>
                </a:ext>
              </a:extLst>
            </p:cNvPr>
            <p:cNvGrpSpPr/>
            <p:nvPr/>
          </p:nvGrpSpPr>
          <p:grpSpPr>
            <a:xfrm>
              <a:off x="1400423" y="3226824"/>
              <a:ext cx="2647320" cy="265114"/>
              <a:chOff x="1237953" y="2458675"/>
              <a:chExt cx="2647320" cy="265114"/>
            </a:xfrm>
          </p:grpSpPr>
          <p:sp>
            <p:nvSpPr>
              <p:cNvPr id="385" name="Rectangle 384">
                <a:extLst>
                  <a:ext uri="{FF2B5EF4-FFF2-40B4-BE49-F238E27FC236}">
                    <a16:creationId xmlns:a16="http://schemas.microsoft.com/office/drawing/2014/main" xmlns="" id="{C0D0F37B-F95F-428F-AD34-1FC5FD32A2A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Microsoft SAST &amp; DAST Analysis</a:t>
                </a:r>
              </a:p>
            </p:txBody>
          </p:sp>
          <p:sp>
            <p:nvSpPr>
              <p:cNvPr id="386" name="Rectangle 385">
                <a:extLst>
                  <a:ext uri="{FF2B5EF4-FFF2-40B4-BE49-F238E27FC236}">
                    <a16:creationId xmlns:a16="http://schemas.microsoft.com/office/drawing/2014/main" xmlns="" id="{6511C964-145A-4633-9B2C-BF7BF88B201D}"/>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Penetration Testing</a:t>
                </a:r>
              </a:p>
            </p:txBody>
          </p:sp>
        </p:grpSp>
        <p:grpSp>
          <p:nvGrpSpPr>
            <p:cNvPr id="380" name="Group 379">
              <a:extLst>
                <a:ext uri="{FF2B5EF4-FFF2-40B4-BE49-F238E27FC236}">
                  <a16:creationId xmlns:a16="http://schemas.microsoft.com/office/drawing/2014/main" xmlns="" id="{179986A6-086C-4D42-86C8-D8306484D401}"/>
                </a:ext>
              </a:extLst>
            </p:cNvPr>
            <p:cNvGrpSpPr/>
            <p:nvPr/>
          </p:nvGrpSpPr>
          <p:grpSpPr>
            <a:xfrm>
              <a:off x="1033733" y="2962106"/>
              <a:ext cx="3381580" cy="251307"/>
              <a:chOff x="1033733" y="2962106"/>
              <a:chExt cx="3381580" cy="251307"/>
            </a:xfrm>
          </p:grpSpPr>
          <p:grpSp>
            <p:nvGrpSpPr>
              <p:cNvPr id="381" name="Group 380">
                <a:extLst>
                  <a:ext uri="{FF2B5EF4-FFF2-40B4-BE49-F238E27FC236}">
                    <a16:creationId xmlns:a16="http://schemas.microsoft.com/office/drawing/2014/main" xmlns="" id="{75338848-D860-4159-841B-BA8C69A2D3A5}"/>
                  </a:ext>
                </a:extLst>
              </p:cNvPr>
              <p:cNvGrpSpPr/>
              <p:nvPr/>
            </p:nvGrpSpPr>
            <p:grpSpPr>
              <a:xfrm>
                <a:off x="1216996" y="3009115"/>
                <a:ext cx="3198317" cy="155828"/>
                <a:chOff x="1237953" y="2110188"/>
                <a:chExt cx="3198317" cy="155828"/>
              </a:xfrm>
            </p:grpSpPr>
            <p:cxnSp>
              <p:nvCxnSpPr>
                <p:cNvPr id="383" name="Straight Connector 382">
                  <a:extLst>
                    <a:ext uri="{FF2B5EF4-FFF2-40B4-BE49-F238E27FC236}">
                      <a16:creationId xmlns:a16="http://schemas.microsoft.com/office/drawing/2014/main" xmlns="" id="{9ED65B05-E517-4DBC-B443-D5E7A21D2630}"/>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84" name="Rectangle 383">
                  <a:extLst>
                    <a:ext uri="{FF2B5EF4-FFF2-40B4-BE49-F238E27FC236}">
                      <a16:creationId xmlns:a16="http://schemas.microsoft.com/office/drawing/2014/main" xmlns="" id="{CF08290C-F9F8-4E7E-A1DE-100EB7E771D1}"/>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Testing</a:t>
                  </a:r>
                </a:p>
              </p:txBody>
            </p:sp>
          </p:grpSp>
          <p:sp>
            <p:nvSpPr>
              <p:cNvPr id="382" name="Freeform 46">
                <a:extLst>
                  <a:ext uri="{FF2B5EF4-FFF2-40B4-BE49-F238E27FC236}">
                    <a16:creationId xmlns:a16="http://schemas.microsoft.com/office/drawing/2014/main" xmlns="" id="{964F7DDF-C6FC-45DC-B011-AE352D8314FE}"/>
                  </a:ext>
                </a:extLst>
              </p:cNvPr>
              <p:cNvSpPr>
                <a:spLocks noEditPoints="1"/>
              </p:cNvSpPr>
              <p:nvPr/>
            </p:nvSpPr>
            <p:spPr bwMode="auto">
              <a:xfrm>
                <a:off x="1033733" y="2962106"/>
                <a:ext cx="231045" cy="251307"/>
              </a:xfrm>
              <a:custGeom>
                <a:avLst/>
                <a:gdLst/>
                <a:ahLst/>
                <a:cxnLst>
                  <a:cxn ang="0">
                    <a:pos x="73" y="0"/>
                  </a:cxn>
                  <a:cxn ang="0">
                    <a:pos x="74" y="1"/>
                  </a:cxn>
                  <a:cxn ang="0">
                    <a:pos x="143" y="28"/>
                  </a:cxn>
                  <a:cxn ang="0">
                    <a:pos x="74" y="166"/>
                  </a:cxn>
                  <a:cxn ang="0">
                    <a:pos x="73" y="166"/>
                  </a:cxn>
                  <a:cxn ang="0">
                    <a:pos x="4" y="28"/>
                  </a:cxn>
                  <a:cxn ang="0">
                    <a:pos x="73" y="1"/>
                  </a:cxn>
                  <a:cxn ang="0">
                    <a:pos x="73" y="0"/>
                  </a:cxn>
                  <a:cxn ang="0">
                    <a:pos x="73" y="15"/>
                  </a:cxn>
                  <a:cxn ang="0">
                    <a:pos x="17" y="39"/>
                  </a:cxn>
                  <a:cxn ang="0">
                    <a:pos x="24" y="75"/>
                  </a:cxn>
                  <a:cxn ang="0">
                    <a:pos x="73" y="150"/>
                  </a:cxn>
                  <a:cxn ang="0">
                    <a:pos x="123" y="75"/>
                  </a:cxn>
                  <a:cxn ang="0">
                    <a:pos x="130" y="39"/>
                  </a:cxn>
                  <a:cxn ang="0">
                    <a:pos x="73" y="15"/>
                  </a:cxn>
                  <a:cxn ang="0">
                    <a:pos x="67" y="102"/>
                  </a:cxn>
                  <a:cxn ang="0">
                    <a:pos x="72" y="104"/>
                  </a:cxn>
                  <a:cxn ang="0">
                    <a:pos x="72" y="104"/>
                  </a:cxn>
                  <a:cxn ang="0">
                    <a:pos x="72" y="104"/>
                  </a:cxn>
                  <a:cxn ang="0">
                    <a:pos x="72" y="104"/>
                  </a:cxn>
                  <a:cxn ang="0">
                    <a:pos x="77" y="101"/>
                  </a:cxn>
                  <a:cxn ang="0">
                    <a:pos x="112" y="59"/>
                  </a:cxn>
                  <a:cxn ang="0">
                    <a:pos x="112" y="59"/>
                  </a:cxn>
                  <a:cxn ang="0">
                    <a:pos x="111" y="50"/>
                  </a:cxn>
                  <a:cxn ang="0">
                    <a:pos x="111" y="50"/>
                  </a:cxn>
                  <a:cxn ang="0">
                    <a:pos x="102" y="51"/>
                  </a:cxn>
                  <a:cxn ang="0">
                    <a:pos x="71" y="88"/>
                  </a:cxn>
                  <a:cxn ang="0">
                    <a:pos x="56" y="73"/>
                  </a:cxn>
                  <a:cxn ang="0">
                    <a:pos x="56" y="73"/>
                  </a:cxn>
                  <a:cxn ang="0">
                    <a:pos x="47" y="73"/>
                  </a:cxn>
                  <a:cxn ang="0">
                    <a:pos x="47" y="73"/>
                  </a:cxn>
                  <a:cxn ang="0">
                    <a:pos x="47" y="82"/>
                  </a:cxn>
                  <a:cxn ang="0">
                    <a:pos x="67" y="102"/>
                  </a:cxn>
                </a:cxnLst>
                <a:rect l="0" t="0" r="r" b="b"/>
                <a:pathLst>
                  <a:path w="147" h="166">
                    <a:moveTo>
                      <a:pt x="73" y="0"/>
                    </a:moveTo>
                    <a:cubicBezTo>
                      <a:pt x="74" y="1"/>
                      <a:pt x="74" y="1"/>
                      <a:pt x="74" y="1"/>
                    </a:cubicBezTo>
                    <a:cubicBezTo>
                      <a:pt x="83" y="6"/>
                      <a:pt x="117" y="28"/>
                      <a:pt x="143" y="28"/>
                    </a:cubicBezTo>
                    <a:cubicBezTo>
                      <a:pt x="143" y="28"/>
                      <a:pt x="147" y="113"/>
                      <a:pt x="74" y="166"/>
                    </a:cubicBezTo>
                    <a:cubicBezTo>
                      <a:pt x="73" y="166"/>
                      <a:pt x="73" y="166"/>
                      <a:pt x="73" y="166"/>
                    </a:cubicBezTo>
                    <a:cubicBezTo>
                      <a:pt x="0" y="113"/>
                      <a:pt x="4" y="28"/>
                      <a:pt x="4" y="28"/>
                    </a:cubicBezTo>
                    <a:cubicBezTo>
                      <a:pt x="30" y="28"/>
                      <a:pt x="64" y="6"/>
                      <a:pt x="73" y="1"/>
                    </a:cubicBezTo>
                    <a:cubicBezTo>
                      <a:pt x="73" y="0"/>
                      <a:pt x="73" y="0"/>
                      <a:pt x="73" y="0"/>
                    </a:cubicBezTo>
                    <a:moveTo>
                      <a:pt x="73" y="15"/>
                    </a:moveTo>
                    <a:cubicBezTo>
                      <a:pt x="61" y="23"/>
                      <a:pt x="39" y="35"/>
                      <a:pt x="17" y="39"/>
                    </a:cubicBezTo>
                    <a:cubicBezTo>
                      <a:pt x="18" y="48"/>
                      <a:pt x="20" y="60"/>
                      <a:pt x="24" y="75"/>
                    </a:cubicBezTo>
                    <a:cubicBezTo>
                      <a:pt x="33" y="105"/>
                      <a:pt x="50" y="131"/>
                      <a:pt x="73" y="150"/>
                    </a:cubicBezTo>
                    <a:cubicBezTo>
                      <a:pt x="97" y="131"/>
                      <a:pt x="114" y="105"/>
                      <a:pt x="123" y="75"/>
                    </a:cubicBezTo>
                    <a:cubicBezTo>
                      <a:pt x="127" y="60"/>
                      <a:pt x="129" y="48"/>
                      <a:pt x="130" y="39"/>
                    </a:cubicBezTo>
                    <a:cubicBezTo>
                      <a:pt x="108" y="35"/>
                      <a:pt x="86" y="23"/>
                      <a:pt x="73" y="15"/>
                    </a:cubicBezTo>
                    <a:close/>
                    <a:moveTo>
                      <a:pt x="67" y="102"/>
                    </a:moveTo>
                    <a:cubicBezTo>
                      <a:pt x="69" y="103"/>
                      <a:pt x="70" y="104"/>
                      <a:pt x="72" y="104"/>
                    </a:cubicBezTo>
                    <a:cubicBezTo>
                      <a:pt x="72" y="104"/>
                      <a:pt x="72" y="104"/>
                      <a:pt x="72" y="104"/>
                    </a:cubicBezTo>
                    <a:cubicBezTo>
                      <a:pt x="72" y="104"/>
                      <a:pt x="72" y="104"/>
                      <a:pt x="72" y="104"/>
                    </a:cubicBezTo>
                    <a:cubicBezTo>
                      <a:pt x="72" y="104"/>
                      <a:pt x="72" y="104"/>
                      <a:pt x="72" y="104"/>
                    </a:cubicBezTo>
                    <a:cubicBezTo>
                      <a:pt x="74" y="104"/>
                      <a:pt x="76" y="103"/>
                      <a:pt x="77" y="101"/>
                    </a:cubicBezTo>
                    <a:cubicBezTo>
                      <a:pt x="112" y="59"/>
                      <a:pt x="112" y="59"/>
                      <a:pt x="112" y="59"/>
                    </a:cubicBezTo>
                    <a:cubicBezTo>
                      <a:pt x="112" y="59"/>
                      <a:pt x="112" y="59"/>
                      <a:pt x="112" y="59"/>
                    </a:cubicBezTo>
                    <a:cubicBezTo>
                      <a:pt x="114" y="56"/>
                      <a:pt x="114" y="52"/>
                      <a:pt x="111" y="50"/>
                    </a:cubicBezTo>
                    <a:cubicBezTo>
                      <a:pt x="111" y="50"/>
                      <a:pt x="111" y="50"/>
                      <a:pt x="111" y="50"/>
                    </a:cubicBezTo>
                    <a:cubicBezTo>
                      <a:pt x="108" y="48"/>
                      <a:pt x="104" y="48"/>
                      <a:pt x="102" y="51"/>
                    </a:cubicBezTo>
                    <a:cubicBezTo>
                      <a:pt x="71" y="88"/>
                      <a:pt x="71" y="88"/>
                      <a:pt x="71" y="88"/>
                    </a:cubicBezTo>
                    <a:cubicBezTo>
                      <a:pt x="56" y="73"/>
                      <a:pt x="56" y="73"/>
                      <a:pt x="56" y="73"/>
                    </a:cubicBezTo>
                    <a:cubicBezTo>
                      <a:pt x="56" y="73"/>
                      <a:pt x="56" y="73"/>
                      <a:pt x="56" y="73"/>
                    </a:cubicBezTo>
                    <a:cubicBezTo>
                      <a:pt x="54" y="70"/>
                      <a:pt x="50" y="70"/>
                      <a:pt x="47" y="73"/>
                    </a:cubicBezTo>
                    <a:cubicBezTo>
                      <a:pt x="47" y="73"/>
                      <a:pt x="47" y="73"/>
                      <a:pt x="47" y="73"/>
                    </a:cubicBezTo>
                    <a:cubicBezTo>
                      <a:pt x="45" y="75"/>
                      <a:pt x="45" y="79"/>
                      <a:pt x="47" y="82"/>
                    </a:cubicBezTo>
                    <a:cubicBezTo>
                      <a:pt x="67" y="102"/>
                      <a:pt x="67" y="102"/>
                      <a:pt x="67" y="10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23" name="Group 222">
            <a:extLst>
              <a:ext uri="{FF2B5EF4-FFF2-40B4-BE49-F238E27FC236}">
                <a16:creationId xmlns:a16="http://schemas.microsoft.com/office/drawing/2014/main" xmlns="" id="{79670985-2F07-44D1-A829-D8AF0BB234E6}"/>
              </a:ext>
            </a:extLst>
          </p:cNvPr>
          <p:cNvGrpSpPr/>
          <p:nvPr/>
        </p:nvGrpSpPr>
        <p:grpSpPr>
          <a:xfrm>
            <a:off x="1400423" y="3784511"/>
            <a:ext cx="2647320" cy="589036"/>
            <a:chOff x="1237953" y="2458675"/>
            <a:chExt cx="2647320" cy="589036"/>
          </a:xfrm>
        </p:grpSpPr>
        <p:sp>
          <p:nvSpPr>
            <p:cNvPr id="376" name="Rectangle 375">
              <a:extLst>
                <a:ext uri="{FF2B5EF4-FFF2-40B4-BE49-F238E27FC236}">
                  <a16:creationId xmlns:a16="http://schemas.microsoft.com/office/drawing/2014/main" xmlns="" id="{26C8F410-326C-4617-9F12-1F545B57F6F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Advisor</a:t>
              </a:r>
            </a:p>
          </p:txBody>
        </p:sp>
        <p:sp>
          <p:nvSpPr>
            <p:cNvPr id="377" name="Rectangle 376">
              <a:extLst>
                <a:ext uri="{FF2B5EF4-FFF2-40B4-BE49-F238E27FC236}">
                  <a16:creationId xmlns:a16="http://schemas.microsoft.com/office/drawing/2014/main" xmlns="" id="{703A2555-D410-4227-81BF-9EFF9E04BC2E}"/>
                </a:ext>
              </a:extLst>
            </p:cNvPr>
            <p:cNvSpPr/>
            <p:nvPr/>
          </p:nvSpPr>
          <p:spPr>
            <a:xfrm>
              <a:off x="259729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Asset Inventory</a:t>
              </a:r>
            </a:p>
          </p:txBody>
        </p:sp>
        <p:sp>
          <p:nvSpPr>
            <p:cNvPr id="378" name="Rectangle 377">
              <a:extLst>
                <a:ext uri="{FF2B5EF4-FFF2-40B4-BE49-F238E27FC236}">
                  <a16:creationId xmlns:a16="http://schemas.microsoft.com/office/drawing/2014/main" xmlns="" id="{9C5DC69F-5AAD-4FEB-801F-E0C37C2DAD1F}"/>
                </a:ext>
              </a:extLst>
            </p:cNvPr>
            <p:cNvSpPr/>
            <p:nvPr/>
          </p:nvSpPr>
          <p:spPr>
            <a:xfrm>
              <a:off x="1917625" y="2782597"/>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Automate</a:t>
              </a:r>
            </a:p>
          </p:txBody>
        </p:sp>
      </p:grpSp>
      <p:grpSp>
        <p:nvGrpSpPr>
          <p:cNvPr id="224" name="Group 223">
            <a:extLst>
              <a:ext uri="{FF2B5EF4-FFF2-40B4-BE49-F238E27FC236}">
                <a16:creationId xmlns:a16="http://schemas.microsoft.com/office/drawing/2014/main" xmlns="" id="{7C31AB7C-BA1E-4760-A140-54F2B0AE714E}"/>
              </a:ext>
            </a:extLst>
          </p:cNvPr>
          <p:cNvGrpSpPr/>
          <p:nvPr/>
        </p:nvGrpSpPr>
        <p:grpSpPr>
          <a:xfrm>
            <a:off x="1063440" y="3533127"/>
            <a:ext cx="3351873" cy="222196"/>
            <a:chOff x="1063440" y="3533490"/>
            <a:chExt cx="3351873" cy="222196"/>
          </a:xfrm>
        </p:grpSpPr>
        <p:grpSp>
          <p:nvGrpSpPr>
            <p:cNvPr id="369" name="Group 368">
              <a:extLst>
                <a:ext uri="{FF2B5EF4-FFF2-40B4-BE49-F238E27FC236}">
                  <a16:creationId xmlns:a16="http://schemas.microsoft.com/office/drawing/2014/main" xmlns="" id="{79E0F9E7-DFE3-4429-B89D-B7762860AE1B}"/>
                </a:ext>
              </a:extLst>
            </p:cNvPr>
            <p:cNvGrpSpPr/>
            <p:nvPr/>
          </p:nvGrpSpPr>
          <p:grpSpPr>
            <a:xfrm>
              <a:off x="1216996" y="3566674"/>
              <a:ext cx="3198317" cy="155828"/>
              <a:chOff x="1237953" y="2110188"/>
              <a:chExt cx="3198317" cy="155828"/>
            </a:xfrm>
          </p:grpSpPr>
          <p:cxnSp>
            <p:nvCxnSpPr>
              <p:cNvPr id="374" name="Straight Connector 373">
                <a:extLst>
                  <a:ext uri="{FF2B5EF4-FFF2-40B4-BE49-F238E27FC236}">
                    <a16:creationId xmlns:a16="http://schemas.microsoft.com/office/drawing/2014/main" xmlns="" id="{5D0D1F0D-2D79-4DA7-9DC0-E8EE73175AFC}"/>
                  </a:ext>
                </a:extLst>
              </p:cNvPr>
              <p:cNvCxnSpPr>
                <a:cxnSpLocks/>
              </p:cNvCxnSpPr>
              <p:nvPr/>
            </p:nvCxnSpPr>
            <p:spPr>
              <a:xfrm>
                <a:off x="1237953" y="2188102"/>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75" name="Rectangle 374">
                <a:extLst>
                  <a:ext uri="{FF2B5EF4-FFF2-40B4-BE49-F238E27FC236}">
                    <a16:creationId xmlns:a16="http://schemas.microsoft.com/office/drawing/2014/main" xmlns="" id="{F8BA6C3F-C6E8-4584-A7BC-8C901274FD3D}"/>
                  </a:ext>
                </a:extLst>
              </p:cNvPr>
              <p:cNvSpPr/>
              <p:nvPr/>
            </p:nvSpPr>
            <p:spPr>
              <a:xfrm>
                <a:off x="2401527" y="2110188"/>
                <a:ext cx="645993" cy="155828"/>
              </a:xfrm>
              <a:prstGeom prst="rect">
                <a:avLst/>
              </a:prstGeom>
              <a:solidFill>
                <a:srgbClr val="6D2077"/>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Deployment</a:t>
                </a:r>
              </a:p>
            </p:txBody>
          </p:sp>
        </p:grpSp>
        <p:grpSp>
          <p:nvGrpSpPr>
            <p:cNvPr id="370" name="Group 369">
              <a:extLst>
                <a:ext uri="{FF2B5EF4-FFF2-40B4-BE49-F238E27FC236}">
                  <a16:creationId xmlns:a16="http://schemas.microsoft.com/office/drawing/2014/main" xmlns="" id="{9D7E63EB-F4A3-4DF7-8ED4-F035F799B0EB}"/>
                </a:ext>
              </a:extLst>
            </p:cNvPr>
            <p:cNvGrpSpPr>
              <a:grpSpLocks noChangeAspect="1"/>
            </p:cNvGrpSpPr>
            <p:nvPr/>
          </p:nvGrpSpPr>
          <p:grpSpPr bwMode="auto">
            <a:xfrm>
              <a:off x="1063440" y="3533490"/>
              <a:ext cx="171630" cy="222196"/>
              <a:chOff x="2582" y="2723"/>
              <a:chExt cx="659" cy="1047"/>
            </a:xfrm>
            <a:solidFill>
              <a:srgbClr val="00338D"/>
            </a:solidFill>
          </p:grpSpPr>
          <p:sp>
            <p:nvSpPr>
              <p:cNvPr id="371" name="Freeform 16">
                <a:extLst>
                  <a:ext uri="{FF2B5EF4-FFF2-40B4-BE49-F238E27FC236}">
                    <a16:creationId xmlns:a16="http://schemas.microsoft.com/office/drawing/2014/main" xmlns="" id="{868C080C-92C1-4F0D-85C2-9DDB6A7DEBA3}"/>
                  </a:ext>
                </a:extLst>
              </p:cNvPr>
              <p:cNvSpPr>
                <a:spLocks/>
              </p:cNvSpPr>
              <p:nvPr/>
            </p:nvSpPr>
            <p:spPr bwMode="auto">
              <a:xfrm>
                <a:off x="2582" y="3174"/>
                <a:ext cx="659" cy="596"/>
              </a:xfrm>
              <a:custGeom>
                <a:avLst/>
                <a:gdLst/>
                <a:ahLst/>
                <a:cxnLst>
                  <a:cxn ang="0">
                    <a:pos x="29" y="0"/>
                  </a:cxn>
                  <a:cxn ang="0">
                    <a:pos x="251" y="0"/>
                  </a:cxn>
                  <a:cxn ang="0">
                    <a:pos x="279" y="28"/>
                  </a:cxn>
                  <a:cxn ang="0">
                    <a:pos x="279" y="224"/>
                  </a:cxn>
                  <a:cxn ang="0">
                    <a:pos x="251" y="252"/>
                  </a:cxn>
                  <a:cxn ang="0">
                    <a:pos x="29" y="252"/>
                  </a:cxn>
                  <a:cxn ang="0">
                    <a:pos x="0" y="224"/>
                  </a:cxn>
                  <a:cxn ang="0">
                    <a:pos x="0" y="28"/>
                  </a:cxn>
                  <a:cxn ang="0">
                    <a:pos x="29" y="0"/>
                  </a:cxn>
                </a:cxnLst>
                <a:rect l="0" t="0" r="r" b="b"/>
                <a:pathLst>
                  <a:path w="279" h="252">
                    <a:moveTo>
                      <a:pt x="29" y="0"/>
                    </a:moveTo>
                    <a:cubicBezTo>
                      <a:pt x="251" y="0"/>
                      <a:pt x="251" y="0"/>
                      <a:pt x="251" y="0"/>
                    </a:cubicBezTo>
                    <a:cubicBezTo>
                      <a:pt x="266" y="0"/>
                      <a:pt x="279" y="13"/>
                      <a:pt x="279" y="28"/>
                    </a:cubicBezTo>
                    <a:cubicBezTo>
                      <a:pt x="279" y="224"/>
                      <a:pt x="279" y="224"/>
                      <a:pt x="279" y="224"/>
                    </a:cubicBezTo>
                    <a:cubicBezTo>
                      <a:pt x="279" y="239"/>
                      <a:pt x="266" y="252"/>
                      <a:pt x="251" y="252"/>
                    </a:cubicBezTo>
                    <a:cubicBezTo>
                      <a:pt x="29" y="252"/>
                      <a:pt x="29" y="252"/>
                      <a:pt x="29" y="252"/>
                    </a:cubicBezTo>
                    <a:cubicBezTo>
                      <a:pt x="13" y="252"/>
                      <a:pt x="0" y="239"/>
                      <a:pt x="0" y="224"/>
                    </a:cubicBezTo>
                    <a:cubicBezTo>
                      <a:pt x="0" y="28"/>
                      <a:pt x="0" y="28"/>
                      <a:pt x="0" y="28"/>
                    </a:cubicBezTo>
                    <a:cubicBezTo>
                      <a:pt x="0" y="13"/>
                      <a:pt x="13" y="0"/>
                      <a:pt x="29"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72" name="Freeform 17">
                <a:extLst>
                  <a:ext uri="{FF2B5EF4-FFF2-40B4-BE49-F238E27FC236}">
                    <a16:creationId xmlns:a16="http://schemas.microsoft.com/office/drawing/2014/main" xmlns="" id="{E87BFC50-0098-449C-9C5E-ABF104149C74}"/>
                  </a:ext>
                </a:extLst>
              </p:cNvPr>
              <p:cNvSpPr>
                <a:spLocks/>
              </p:cNvSpPr>
              <p:nvPr/>
            </p:nvSpPr>
            <p:spPr bwMode="auto">
              <a:xfrm>
                <a:off x="2655" y="2723"/>
                <a:ext cx="522" cy="406"/>
              </a:xfrm>
              <a:custGeom>
                <a:avLst/>
                <a:gdLst/>
                <a:ahLst/>
                <a:cxnLst>
                  <a:cxn ang="0">
                    <a:pos x="110" y="0"/>
                  </a:cxn>
                  <a:cxn ang="0">
                    <a:pos x="110" y="0"/>
                  </a:cxn>
                  <a:cxn ang="0">
                    <a:pos x="188" y="33"/>
                  </a:cxn>
                  <a:cxn ang="0">
                    <a:pos x="221" y="112"/>
                  </a:cxn>
                  <a:cxn ang="0">
                    <a:pos x="221" y="172"/>
                  </a:cxn>
                  <a:cxn ang="0">
                    <a:pos x="220" y="172"/>
                  </a:cxn>
                  <a:cxn ang="0">
                    <a:pos x="165" y="172"/>
                  </a:cxn>
                  <a:cxn ang="0">
                    <a:pos x="165" y="112"/>
                  </a:cxn>
                  <a:cxn ang="0">
                    <a:pos x="149" y="73"/>
                  </a:cxn>
                  <a:cxn ang="0">
                    <a:pos x="110" y="56"/>
                  </a:cxn>
                  <a:cxn ang="0">
                    <a:pos x="72" y="73"/>
                  </a:cxn>
                  <a:cxn ang="0">
                    <a:pos x="55" y="112"/>
                  </a:cxn>
                  <a:cxn ang="0">
                    <a:pos x="55" y="172"/>
                  </a:cxn>
                  <a:cxn ang="0">
                    <a:pos x="0" y="172"/>
                  </a:cxn>
                  <a:cxn ang="0">
                    <a:pos x="0" y="112"/>
                  </a:cxn>
                  <a:cxn ang="0">
                    <a:pos x="32" y="33"/>
                  </a:cxn>
                  <a:cxn ang="0">
                    <a:pos x="110" y="0"/>
                  </a:cxn>
                </a:cxnLst>
                <a:rect l="0" t="0" r="r" b="b"/>
                <a:pathLst>
                  <a:path w="221" h="172">
                    <a:moveTo>
                      <a:pt x="110" y="0"/>
                    </a:moveTo>
                    <a:cubicBezTo>
                      <a:pt x="110" y="0"/>
                      <a:pt x="110" y="0"/>
                      <a:pt x="110" y="0"/>
                    </a:cubicBezTo>
                    <a:cubicBezTo>
                      <a:pt x="141" y="0"/>
                      <a:pt x="168" y="13"/>
                      <a:pt x="188" y="33"/>
                    </a:cubicBezTo>
                    <a:cubicBezTo>
                      <a:pt x="208" y="53"/>
                      <a:pt x="221" y="81"/>
                      <a:pt x="221" y="112"/>
                    </a:cubicBezTo>
                    <a:cubicBezTo>
                      <a:pt x="221" y="172"/>
                      <a:pt x="221" y="172"/>
                      <a:pt x="221" y="172"/>
                    </a:cubicBezTo>
                    <a:cubicBezTo>
                      <a:pt x="220" y="172"/>
                      <a:pt x="220" y="172"/>
                      <a:pt x="220" y="172"/>
                    </a:cubicBezTo>
                    <a:cubicBezTo>
                      <a:pt x="165" y="172"/>
                      <a:pt x="165" y="172"/>
                      <a:pt x="165" y="172"/>
                    </a:cubicBezTo>
                    <a:cubicBezTo>
                      <a:pt x="165" y="112"/>
                      <a:pt x="165" y="112"/>
                      <a:pt x="165" y="112"/>
                    </a:cubicBezTo>
                    <a:cubicBezTo>
                      <a:pt x="165" y="96"/>
                      <a:pt x="159" y="83"/>
                      <a:pt x="149" y="73"/>
                    </a:cubicBezTo>
                    <a:cubicBezTo>
                      <a:pt x="139" y="62"/>
                      <a:pt x="125" y="56"/>
                      <a:pt x="110" y="56"/>
                    </a:cubicBezTo>
                    <a:cubicBezTo>
                      <a:pt x="95" y="56"/>
                      <a:pt x="81" y="62"/>
                      <a:pt x="72" y="73"/>
                    </a:cubicBezTo>
                    <a:cubicBezTo>
                      <a:pt x="62" y="83"/>
                      <a:pt x="55" y="96"/>
                      <a:pt x="55" y="112"/>
                    </a:cubicBezTo>
                    <a:cubicBezTo>
                      <a:pt x="55" y="172"/>
                      <a:pt x="55" y="172"/>
                      <a:pt x="55" y="172"/>
                    </a:cubicBezTo>
                    <a:cubicBezTo>
                      <a:pt x="0" y="172"/>
                      <a:pt x="0" y="172"/>
                      <a:pt x="0" y="172"/>
                    </a:cubicBezTo>
                    <a:cubicBezTo>
                      <a:pt x="0" y="112"/>
                      <a:pt x="0" y="112"/>
                      <a:pt x="0" y="112"/>
                    </a:cubicBezTo>
                    <a:cubicBezTo>
                      <a:pt x="0" y="81"/>
                      <a:pt x="12" y="53"/>
                      <a:pt x="32" y="33"/>
                    </a:cubicBezTo>
                    <a:cubicBezTo>
                      <a:pt x="52" y="13"/>
                      <a:pt x="80" y="0"/>
                      <a:pt x="110" y="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73" name="Freeform 18">
                <a:extLst>
                  <a:ext uri="{FF2B5EF4-FFF2-40B4-BE49-F238E27FC236}">
                    <a16:creationId xmlns:a16="http://schemas.microsoft.com/office/drawing/2014/main" xmlns="" id="{3F7C24F6-B5B8-46E6-8830-68FB1190C233}"/>
                  </a:ext>
                </a:extLst>
              </p:cNvPr>
              <p:cNvSpPr>
                <a:spLocks/>
              </p:cNvSpPr>
              <p:nvPr/>
            </p:nvSpPr>
            <p:spPr bwMode="auto">
              <a:xfrm>
                <a:off x="2854" y="3290"/>
                <a:ext cx="127" cy="253"/>
              </a:xfrm>
              <a:custGeom>
                <a:avLst/>
                <a:gdLst/>
                <a:ahLst/>
                <a:cxnLst>
                  <a:cxn ang="0">
                    <a:pos x="27" y="0"/>
                  </a:cxn>
                  <a:cxn ang="0">
                    <a:pos x="0" y="28"/>
                  </a:cxn>
                  <a:cxn ang="0">
                    <a:pos x="16" y="53"/>
                  </a:cxn>
                  <a:cxn ang="0">
                    <a:pos x="7" y="107"/>
                  </a:cxn>
                  <a:cxn ang="0">
                    <a:pos x="27" y="107"/>
                  </a:cxn>
                  <a:cxn ang="0">
                    <a:pos x="47" y="107"/>
                  </a:cxn>
                  <a:cxn ang="0">
                    <a:pos x="38" y="53"/>
                  </a:cxn>
                  <a:cxn ang="0">
                    <a:pos x="54" y="28"/>
                  </a:cxn>
                  <a:cxn ang="0">
                    <a:pos x="27" y="0"/>
                  </a:cxn>
                </a:cxnLst>
                <a:rect l="0" t="0" r="r" b="b"/>
                <a:pathLst>
                  <a:path w="54" h="107">
                    <a:moveTo>
                      <a:pt x="27" y="0"/>
                    </a:moveTo>
                    <a:cubicBezTo>
                      <a:pt x="12" y="0"/>
                      <a:pt x="0" y="13"/>
                      <a:pt x="0" y="28"/>
                    </a:cubicBezTo>
                    <a:cubicBezTo>
                      <a:pt x="0" y="39"/>
                      <a:pt x="7" y="48"/>
                      <a:pt x="16" y="53"/>
                    </a:cubicBezTo>
                    <a:cubicBezTo>
                      <a:pt x="7" y="107"/>
                      <a:pt x="7" y="107"/>
                      <a:pt x="7" y="107"/>
                    </a:cubicBezTo>
                    <a:cubicBezTo>
                      <a:pt x="27" y="107"/>
                      <a:pt x="27" y="107"/>
                      <a:pt x="27" y="107"/>
                    </a:cubicBezTo>
                    <a:cubicBezTo>
                      <a:pt x="47" y="107"/>
                      <a:pt x="47" y="107"/>
                      <a:pt x="47" y="107"/>
                    </a:cubicBezTo>
                    <a:cubicBezTo>
                      <a:pt x="38" y="53"/>
                      <a:pt x="38" y="53"/>
                      <a:pt x="38" y="53"/>
                    </a:cubicBezTo>
                    <a:cubicBezTo>
                      <a:pt x="48" y="49"/>
                      <a:pt x="54" y="39"/>
                      <a:pt x="54" y="28"/>
                    </a:cubicBezTo>
                    <a:cubicBezTo>
                      <a:pt x="54" y="13"/>
                      <a:pt x="42" y="0"/>
                      <a:pt x="27" y="0"/>
                    </a:cubicBezTo>
                  </a:path>
                </a:pathLst>
              </a:custGeom>
              <a:solidFill>
                <a:srgbClr val="6D2077"/>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sp>
        <p:nvSpPr>
          <p:cNvPr id="225" name="Rectangle 224">
            <a:extLst>
              <a:ext uri="{FF2B5EF4-FFF2-40B4-BE49-F238E27FC236}">
                <a16:creationId xmlns:a16="http://schemas.microsoft.com/office/drawing/2014/main" xmlns="" id="{60598766-B895-4A4D-A356-2BDE82C702D3}"/>
              </a:ext>
            </a:extLst>
          </p:cNvPr>
          <p:cNvSpPr/>
          <p:nvPr/>
        </p:nvSpPr>
        <p:spPr>
          <a:xfrm>
            <a:off x="7736731" y="2002356"/>
            <a:ext cx="3464669" cy="2703629"/>
          </a:xfrm>
          <a:prstGeom prst="rect">
            <a:avLst/>
          </a:prstGeom>
          <a:solidFill>
            <a:srgbClr val="0091DA"/>
          </a:solidFill>
          <a:ln w="6350">
            <a:solidFill>
              <a:schemeClr val="tx2">
                <a:lumMod val="50000"/>
              </a:schemeClr>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26" name="Group 225">
            <a:extLst>
              <a:ext uri="{FF2B5EF4-FFF2-40B4-BE49-F238E27FC236}">
                <a16:creationId xmlns:a16="http://schemas.microsoft.com/office/drawing/2014/main" xmlns="" id="{38519A64-880B-45A7-8546-8CBFC6F8B086}"/>
              </a:ext>
            </a:extLst>
          </p:cNvPr>
          <p:cNvGrpSpPr/>
          <p:nvPr/>
        </p:nvGrpSpPr>
        <p:grpSpPr>
          <a:xfrm>
            <a:off x="7779822" y="2058868"/>
            <a:ext cx="3380033" cy="611940"/>
            <a:chOff x="7779822" y="2124908"/>
            <a:chExt cx="3380033" cy="611940"/>
          </a:xfrm>
        </p:grpSpPr>
        <p:grpSp>
          <p:nvGrpSpPr>
            <p:cNvPr id="354" name="Group 353">
              <a:extLst>
                <a:ext uri="{FF2B5EF4-FFF2-40B4-BE49-F238E27FC236}">
                  <a16:creationId xmlns:a16="http://schemas.microsoft.com/office/drawing/2014/main" xmlns="" id="{81673157-9ACF-4D04-8AE8-A2C8F9566532}"/>
                </a:ext>
              </a:extLst>
            </p:cNvPr>
            <p:cNvGrpSpPr/>
            <p:nvPr/>
          </p:nvGrpSpPr>
          <p:grpSpPr>
            <a:xfrm>
              <a:off x="8160840" y="2363423"/>
              <a:ext cx="2616450" cy="373425"/>
              <a:chOff x="1237953" y="2458675"/>
              <a:chExt cx="2616450" cy="580854"/>
            </a:xfrm>
          </p:grpSpPr>
          <p:sp>
            <p:nvSpPr>
              <p:cNvPr id="365" name="Rectangle 364">
                <a:extLst>
                  <a:ext uri="{FF2B5EF4-FFF2-40B4-BE49-F238E27FC236}">
                    <a16:creationId xmlns:a16="http://schemas.microsoft.com/office/drawing/2014/main" xmlns="" id="{6B4E45CD-AF57-4A62-B8A0-8CBD733709BE}"/>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Disk Encryption</a:t>
                </a:r>
              </a:p>
            </p:txBody>
          </p:sp>
          <p:sp>
            <p:nvSpPr>
              <p:cNvPr id="366" name="Rectangle 365">
                <a:extLst>
                  <a:ext uri="{FF2B5EF4-FFF2-40B4-BE49-F238E27FC236}">
                    <a16:creationId xmlns:a16="http://schemas.microsoft.com/office/drawing/2014/main" xmlns="" id="{2347FD0E-0742-45F0-BC40-A53C7E800C34}"/>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Storage Analytics</a:t>
                </a:r>
              </a:p>
            </p:txBody>
          </p:sp>
          <p:sp>
            <p:nvSpPr>
              <p:cNvPr id="367" name="Rectangle 366">
                <a:extLst>
                  <a:ext uri="{FF2B5EF4-FFF2-40B4-BE49-F238E27FC236}">
                    <a16:creationId xmlns:a16="http://schemas.microsoft.com/office/drawing/2014/main" xmlns="" id="{21B7E130-23D3-44B2-89D1-F1AB8A372116}"/>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Key Vault</a:t>
                </a:r>
              </a:p>
            </p:txBody>
          </p:sp>
          <p:sp>
            <p:nvSpPr>
              <p:cNvPr id="368" name="Rectangle 367">
                <a:extLst>
                  <a:ext uri="{FF2B5EF4-FFF2-40B4-BE49-F238E27FC236}">
                    <a16:creationId xmlns:a16="http://schemas.microsoft.com/office/drawing/2014/main" xmlns="" id="{68B53F92-18A4-447D-A276-EE8200525BC4}"/>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Advanced Data Security</a:t>
                </a:r>
              </a:p>
            </p:txBody>
          </p:sp>
        </p:grpSp>
        <p:grpSp>
          <p:nvGrpSpPr>
            <p:cNvPr id="355" name="Group 354">
              <a:extLst>
                <a:ext uri="{FF2B5EF4-FFF2-40B4-BE49-F238E27FC236}">
                  <a16:creationId xmlns:a16="http://schemas.microsoft.com/office/drawing/2014/main" xmlns="" id="{1791920B-F7F3-436F-A41C-4563AE8D334C}"/>
                </a:ext>
              </a:extLst>
            </p:cNvPr>
            <p:cNvGrpSpPr/>
            <p:nvPr/>
          </p:nvGrpSpPr>
          <p:grpSpPr>
            <a:xfrm>
              <a:off x="7779822" y="2124908"/>
              <a:ext cx="3380033" cy="194796"/>
              <a:chOff x="7779822" y="2124908"/>
              <a:chExt cx="3380033" cy="194796"/>
            </a:xfrm>
          </p:grpSpPr>
          <p:grpSp>
            <p:nvGrpSpPr>
              <p:cNvPr id="356" name="Group 355">
                <a:extLst>
                  <a:ext uri="{FF2B5EF4-FFF2-40B4-BE49-F238E27FC236}">
                    <a16:creationId xmlns:a16="http://schemas.microsoft.com/office/drawing/2014/main" xmlns="" id="{C4C47CBA-EE83-4653-BC57-5C6334B87440}"/>
                  </a:ext>
                </a:extLst>
              </p:cNvPr>
              <p:cNvGrpSpPr/>
              <p:nvPr/>
            </p:nvGrpSpPr>
            <p:grpSpPr>
              <a:xfrm>
                <a:off x="8020293" y="2144392"/>
                <a:ext cx="3139562" cy="155828"/>
                <a:chOff x="1296708" y="2110188"/>
                <a:chExt cx="3139562" cy="155828"/>
              </a:xfrm>
            </p:grpSpPr>
            <p:cxnSp>
              <p:nvCxnSpPr>
                <p:cNvPr id="363" name="Straight Connector 362">
                  <a:extLst>
                    <a:ext uri="{FF2B5EF4-FFF2-40B4-BE49-F238E27FC236}">
                      <a16:creationId xmlns:a16="http://schemas.microsoft.com/office/drawing/2014/main" xmlns="" id="{5DDBDFD5-828E-4737-90BA-C8590E04D1B5}"/>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64" name="Rectangle 363">
                  <a:extLst>
                    <a:ext uri="{FF2B5EF4-FFF2-40B4-BE49-F238E27FC236}">
                      <a16:creationId xmlns:a16="http://schemas.microsoft.com/office/drawing/2014/main" xmlns="" id="{0A8EC75A-7BC9-4048-B4A4-7FE343C1133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Data</a:t>
                  </a:r>
                </a:p>
              </p:txBody>
            </p:sp>
          </p:grpSp>
          <p:grpSp>
            <p:nvGrpSpPr>
              <p:cNvPr id="357" name="Group 32">
                <a:extLst>
                  <a:ext uri="{FF2B5EF4-FFF2-40B4-BE49-F238E27FC236}">
                    <a16:creationId xmlns:a16="http://schemas.microsoft.com/office/drawing/2014/main" xmlns="" id="{8D317483-7924-48C9-9C29-161594BB35D5}"/>
                  </a:ext>
                </a:extLst>
              </p:cNvPr>
              <p:cNvGrpSpPr>
                <a:grpSpLocks noChangeAspect="1"/>
              </p:cNvGrpSpPr>
              <p:nvPr/>
            </p:nvGrpSpPr>
            <p:grpSpPr bwMode="auto">
              <a:xfrm>
                <a:off x="7779822" y="2124908"/>
                <a:ext cx="240471" cy="194796"/>
                <a:chOff x="2212" y="1568"/>
                <a:chExt cx="1339" cy="1184"/>
              </a:xfrm>
              <a:solidFill>
                <a:schemeClr val="bg1"/>
              </a:solidFill>
            </p:grpSpPr>
            <p:sp>
              <p:nvSpPr>
                <p:cNvPr id="358" name="Freeform 33">
                  <a:extLst>
                    <a:ext uri="{FF2B5EF4-FFF2-40B4-BE49-F238E27FC236}">
                      <a16:creationId xmlns:a16="http://schemas.microsoft.com/office/drawing/2014/main" xmlns="" id="{698F0743-B25E-4CE6-96B3-797B47B7C5E8}"/>
                    </a:ext>
                  </a:extLst>
                </p:cNvPr>
                <p:cNvSpPr>
                  <a:spLocks noEditPoints="1"/>
                </p:cNvSpPr>
                <p:nvPr/>
              </p:nvSpPr>
              <p:spPr bwMode="auto">
                <a:xfrm>
                  <a:off x="2212" y="1568"/>
                  <a:ext cx="1339" cy="1059"/>
                </a:xfrm>
                <a:custGeom>
                  <a:avLst/>
                  <a:gdLst/>
                  <a:ahLst/>
                  <a:cxnLst>
                    <a:cxn ang="0">
                      <a:pos x="504" y="0"/>
                    </a:cxn>
                    <a:cxn ang="0">
                      <a:pos x="63" y="0"/>
                    </a:cxn>
                    <a:cxn ang="0">
                      <a:pos x="0" y="62"/>
                    </a:cxn>
                    <a:cxn ang="0">
                      <a:pos x="0" y="385"/>
                    </a:cxn>
                    <a:cxn ang="0">
                      <a:pos x="63" y="448"/>
                    </a:cxn>
                    <a:cxn ang="0">
                      <a:pos x="504" y="448"/>
                    </a:cxn>
                    <a:cxn ang="0">
                      <a:pos x="567" y="385"/>
                    </a:cxn>
                    <a:cxn ang="0">
                      <a:pos x="567" y="62"/>
                    </a:cxn>
                    <a:cxn ang="0">
                      <a:pos x="504" y="0"/>
                    </a:cxn>
                    <a:cxn ang="0">
                      <a:pos x="534" y="385"/>
                    </a:cxn>
                    <a:cxn ang="0">
                      <a:pos x="504" y="416"/>
                    </a:cxn>
                    <a:cxn ang="0">
                      <a:pos x="63" y="416"/>
                    </a:cxn>
                    <a:cxn ang="0">
                      <a:pos x="32" y="385"/>
                    </a:cxn>
                    <a:cxn ang="0">
                      <a:pos x="32" y="62"/>
                    </a:cxn>
                    <a:cxn ang="0">
                      <a:pos x="63" y="32"/>
                    </a:cxn>
                    <a:cxn ang="0">
                      <a:pos x="504" y="32"/>
                    </a:cxn>
                    <a:cxn ang="0">
                      <a:pos x="534" y="62"/>
                    </a:cxn>
                    <a:cxn ang="0">
                      <a:pos x="534" y="385"/>
                    </a:cxn>
                  </a:cxnLst>
                  <a:rect l="0" t="0" r="r" b="b"/>
                  <a:pathLst>
                    <a:path w="567" h="448">
                      <a:moveTo>
                        <a:pt x="504" y="0"/>
                      </a:moveTo>
                      <a:cubicBezTo>
                        <a:pt x="63" y="0"/>
                        <a:pt x="63" y="0"/>
                        <a:pt x="63" y="0"/>
                      </a:cubicBezTo>
                      <a:cubicBezTo>
                        <a:pt x="28" y="0"/>
                        <a:pt x="0" y="28"/>
                        <a:pt x="0" y="62"/>
                      </a:cubicBezTo>
                      <a:cubicBezTo>
                        <a:pt x="0" y="385"/>
                        <a:pt x="0" y="385"/>
                        <a:pt x="0" y="385"/>
                      </a:cubicBezTo>
                      <a:cubicBezTo>
                        <a:pt x="0" y="420"/>
                        <a:pt x="28" y="448"/>
                        <a:pt x="63" y="448"/>
                      </a:cubicBezTo>
                      <a:cubicBezTo>
                        <a:pt x="504" y="448"/>
                        <a:pt x="504" y="448"/>
                        <a:pt x="504" y="448"/>
                      </a:cubicBezTo>
                      <a:cubicBezTo>
                        <a:pt x="539" y="448"/>
                        <a:pt x="567" y="420"/>
                        <a:pt x="567" y="385"/>
                      </a:cubicBezTo>
                      <a:cubicBezTo>
                        <a:pt x="567" y="62"/>
                        <a:pt x="567" y="62"/>
                        <a:pt x="567" y="62"/>
                      </a:cubicBezTo>
                      <a:cubicBezTo>
                        <a:pt x="567" y="28"/>
                        <a:pt x="539" y="0"/>
                        <a:pt x="504" y="0"/>
                      </a:cubicBezTo>
                      <a:moveTo>
                        <a:pt x="534" y="385"/>
                      </a:moveTo>
                      <a:cubicBezTo>
                        <a:pt x="534" y="402"/>
                        <a:pt x="521" y="416"/>
                        <a:pt x="504" y="416"/>
                      </a:cubicBezTo>
                      <a:cubicBezTo>
                        <a:pt x="63" y="416"/>
                        <a:pt x="63" y="416"/>
                        <a:pt x="63" y="416"/>
                      </a:cubicBezTo>
                      <a:cubicBezTo>
                        <a:pt x="46" y="416"/>
                        <a:pt x="32" y="402"/>
                        <a:pt x="32" y="385"/>
                      </a:cubicBezTo>
                      <a:cubicBezTo>
                        <a:pt x="32" y="62"/>
                        <a:pt x="32" y="62"/>
                        <a:pt x="32" y="62"/>
                      </a:cubicBezTo>
                      <a:cubicBezTo>
                        <a:pt x="32" y="46"/>
                        <a:pt x="46" y="32"/>
                        <a:pt x="63" y="32"/>
                      </a:cubicBezTo>
                      <a:cubicBezTo>
                        <a:pt x="504" y="32"/>
                        <a:pt x="504" y="32"/>
                        <a:pt x="504" y="32"/>
                      </a:cubicBezTo>
                      <a:cubicBezTo>
                        <a:pt x="521" y="32"/>
                        <a:pt x="534" y="46"/>
                        <a:pt x="534" y="62"/>
                      </a:cubicBezTo>
                      <a:lnTo>
                        <a:pt x="534" y="38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59" name="Freeform 34">
                  <a:extLst>
                    <a:ext uri="{FF2B5EF4-FFF2-40B4-BE49-F238E27FC236}">
                      <a16:creationId xmlns:a16="http://schemas.microsoft.com/office/drawing/2014/main" xmlns="" id="{91ABFD3A-37B4-4898-98F5-AE2E640DCF2B}"/>
                    </a:ext>
                  </a:extLst>
                </p:cNvPr>
                <p:cNvSpPr>
                  <a:spLocks/>
                </p:cNvSpPr>
                <p:nvPr/>
              </p:nvSpPr>
              <p:spPr bwMode="auto">
                <a:xfrm>
                  <a:off x="2370" y="1731"/>
                  <a:ext cx="1023" cy="733"/>
                </a:xfrm>
                <a:custGeom>
                  <a:avLst/>
                  <a:gdLst/>
                  <a:ahLst/>
                  <a:cxnLst>
                    <a:cxn ang="0">
                      <a:pos x="414" y="0"/>
                    </a:cxn>
                    <a:cxn ang="0">
                      <a:pos x="19" y="0"/>
                    </a:cxn>
                    <a:cxn ang="0">
                      <a:pos x="0" y="18"/>
                    </a:cxn>
                    <a:cxn ang="0">
                      <a:pos x="0" y="291"/>
                    </a:cxn>
                    <a:cxn ang="0">
                      <a:pos x="19" y="310"/>
                    </a:cxn>
                    <a:cxn ang="0">
                      <a:pos x="414" y="310"/>
                    </a:cxn>
                    <a:cxn ang="0">
                      <a:pos x="433" y="291"/>
                    </a:cxn>
                    <a:cxn ang="0">
                      <a:pos x="433" y="18"/>
                    </a:cxn>
                    <a:cxn ang="0">
                      <a:pos x="414" y="0"/>
                    </a:cxn>
                  </a:cxnLst>
                  <a:rect l="0" t="0" r="r" b="b"/>
                  <a:pathLst>
                    <a:path w="433" h="310">
                      <a:moveTo>
                        <a:pt x="414" y="0"/>
                      </a:moveTo>
                      <a:cubicBezTo>
                        <a:pt x="19" y="0"/>
                        <a:pt x="19" y="0"/>
                        <a:pt x="19" y="0"/>
                      </a:cubicBezTo>
                      <a:cubicBezTo>
                        <a:pt x="9" y="0"/>
                        <a:pt x="0" y="8"/>
                        <a:pt x="0" y="18"/>
                      </a:cubicBezTo>
                      <a:cubicBezTo>
                        <a:pt x="0" y="291"/>
                        <a:pt x="0" y="291"/>
                        <a:pt x="0" y="291"/>
                      </a:cubicBezTo>
                      <a:cubicBezTo>
                        <a:pt x="0" y="302"/>
                        <a:pt x="9" y="310"/>
                        <a:pt x="19" y="310"/>
                      </a:cubicBezTo>
                      <a:cubicBezTo>
                        <a:pt x="414" y="310"/>
                        <a:pt x="414" y="310"/>
                        <a:pt x="414" y="310"/>
                      </a:cubicBezTo>
                      <a:cubicBezTo>
                        <a:pt x="424" y="310"/>
                        <a:pt x="433" y="302"/>
                        <a:pt x="433" y="291"/>
                      </a:cubicBezTo>
                      <a:cubicBezTo>
                        <a:pt x="433" y="18"/>
                        <a:pt x="433" y="18"/>
                        <a:pt x="433" y="18"/>
                      </a:cubicBezTo>
                      <a:cubicBezTo>
                        <a:pt x="433" y="8"/>
                        <a:pt x="424" y="0"/>
                        <a:pt x="414"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60" name="Freeform 35">
                  <a:extLst>
                    <a:ext uri="{FF2B5EF4-FFF2-40B4-BE49-F238E27FC236}">
                      <a16:creationId xmlns:a16="http://schemas.microsoft.com/office/drawing/2014/main" xmlns="" id="{E62FF12C-A0DA-4261-834F-69646FAF9A21}"/>
                    </a:ext>
                  </a:extLst>
                </p:cNvPr>
                <p:cNvSpPr>
                  <a:spLocks/>
                </p:cNvSpPr>
                <p:nvPr/>
              </p:nvSpPr>
              <p:spPr bwMode="auto">
                <a:xfrm>
                  <a:off x="2668" y="2674"/>
                  <a:ext cx="468" cy="78"/>
                </a:xfrm>
                <a:custGeom>
                  <a:avLst/>
                  <a:gdLst/>
                  <a:ahLst/>
                  <a:cxnLst>
                    <a:cxn ang="0">
                      <a:pos x="182" y="0"/>
                    </a:cxn>
                    <a:cxn ang="0">
                      <a:pos x="17" y="0"/>
                    </a:cxn>
                    <a:cxn ang="0">
                      <a:pos x="0" y="16"/>
                    </a:cxn>
                    <a:cxn ang="0">
                      <a:pos x="17" y="33"/>
                    </a:cxn>
                    <a:cxn ang="0">
                      <a:pos x="182" y="33"/>
                    </a:cxn>
                    <a:cxn ang="0">
                      <a:pos x="198" y="16"/>
                    </a:cxn>
                    <a:cxn ang="0">
                      <a:pos x="182" y="0"/>
                    </a:cxn>
                  </a:cxnLst>
                  <a:rect l="0" t="0" r="r" b="b"/>
                  <a:pathLst>
                    <a:path w="198" h="33">
                      <a:moveTo>
                        <a:pt x="182" y="0"/>
                      </a:moveTo>
                      <a:cubicBezTo>
                        <a:pt x="17" y="0"/>
                        <a:pt x="17" y="0"/>
                        <a:pt x="17" y="0"/>
                      </a:cubicBezTo>
                      <a:cubicBezTo>
                        <a:pt x="8" y="0"/>
                        <a:pt x="0" y="7"/>
                        <a:pt x="0" y="16"/>
                      </a:cubicBezTo>
                      <a:cubicBezTo>
                        <a:pt x="0" y="25"/>
                        <a:pt x="8" y="33"/>
                        <a:pt x="17" y="33"/>
                      </a:cubicBezTo>
                      <a:cubicBezTo>
                        <a:pt x="182" y="33"/>
                        <a:pt x="182" y="33"/>
                        <a:pt x="182" y="33"/>
                      </a:cubicBezTo>
                      <a:cubicBezTo>
                        <a:pt x="191" y="33"/>
                        <a:pt x="198" y="25"/>
                        <a:pt x="198" y="16"/>
                      </a:cubicBezTo>
                      <a:cubicBezTo>
                        <a:pt x="198" y="7"/>
                        <a:pt x="191" y="0"/>
                        <a:pt x="182"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61" name="Freeform 36">
                  <a:extLst>
                    <a:ext uri="{FF2B5EF4-FFF2-40B4-BE49-F238E27FC236}">
                      <a16:creationId xmlns:a16="http://schemas.microsoft.com/office/drawing/2014/main" xmlns="" id="{DE02D042-9499-48AD-9CEE-F3BF4D647070}"/>
                    </a:ext>
                  </a:extLst>
                </p:cNvPr>
                <p:cNvSpPr>
                  <a:spLocks/>
                </p:cNvSpPr>
                <p:nvPr/>
              </p:nvSpPr>
              <p:spPr bwMode="auto">
                <a:xfrm>
                  <a:off x="2786" y="1904"/>
                  <a:ext cx="194" cy="94"/>
                </a:xfrm>
                <a:custGeom>
                  <a:avLst/>
                  <a:gdLst/>
                  <a:ahLst/>
                  <a:cxnLst>
                    <a:cxn ang="0">
                      <a:pos x="11" y="40"/>
                    </a:cxn>
                    <a:cxn ang="0">
                      <a:pos x="11" y="20"/>
                    </a:cxn>
                    <a:cxn ang="0">
                      <a:pos x="20" y="12"/>
                    </a:cxn>
                    <a:cxn ang="0">
                      <a:pos x="62" y="12"/>
                    </a:cxn>
                    <a:cxn ang="0">
                      <a:pos x="70" y="20"/>
                    </a:cxn>
                    <a:cxn ang="0">
                      <a:pos x="70" y="40"/>
                    </a:cxn>
                    <a:cxn ang="0">
                      <a:pos x="82" y="40"/>
                    </a:cxn>
                    <a:cxn ang="0">
                      <a:pos x="82" y="20"/>
                    </a:cxn>
                    <a:cxn ang="0">
                      <a:pos x="62" y="0"/>
                    </a:cxn>
                    <a:cxn ang="0">
                      <a:pos x="20" y="0"/>
                    </a:cxn>
                    <a:cxn ang="0">
                      <a:pos x="0" y="20"/>
                    </a:cxn>
                    <a:cxn ang="0">
                      <a:pos x="0" y="40"/>
                    </a:cxn>
                    <a:cxn ang="0">
                      <a:pos x="11" y="40"/>
                    </a:cxn>
                  </a:cxnLst>
                  <a:rect l="0" t="0" r="r" b="b"/>
                  <a:pathLst>
                    <a:path w="82" h="40">
                      <a:moveTo>
                        <a:pt x="11" y="40"/>
                      </a:moveTo>
                      <a:cubicBezTo>
                        <a:pt x="11" y="20"/>
                        <a:pt x="11" y="20"/>
                        <a:pt x="11" y="20"/>
                      </a:cubicBezTo>
                      <a:cubicBezTo>
                        <a:pt x="11" y="15"/>
                        <a:pt x="15" y="12"/>
                        <a:pt x="20" y="12"/>
                      </a:cubicBezTo>
                      <a:cubicBezTo>
                        <a:pt x="62" y="12"/>
                        <a:pt x="62" y="12"/>
                        <a:pt x="62" y="12"/>
                      </a:cubicBezTo>
                      <a:cubicBezTo>
                        <a:pt x="67" y="12"/>
                        <a:pt x="70" y="15"/>
                        <a:pt x="70" y="20"/>
                      </a:cubicBezTo>
                      <a:cubicBezTo>
                        <a:pt x="70" y="40"/>
                        <a:pt x="70" y="40"/>
                        <a:pt x="70" y="40"/>
                      </a:cubicBezTo>
                      <a:cubicBezTo>
                        <a:pt x="82" y="40"/>
                        <a:pt x="82" y="40"/>
                        <a:pt x="82" y="40"/>
                      </a:cubicBezTo>
                      <a:cubicBezTo>
                        <a:pt x="82" y="20"/>
                        <a:pt x="82" y="20"/>
                        <a:pt x="82" y="20"/>
                      </a:cubicBezTo>
                      <a:cubicBezTo>
                        <a:pt x="82" y="9"/>
                        <a:pt x="73" y="0"/>
                        <a:pt x="62" y="0"/>
                      </a:cubicBezTo>
                      <a:cubicBezTo>
                        <a:pt x="20" y="0"/>
                        <a:pt x="20" y="0"/>
                        <a:pt x="20" y="0"/>
                      </a:cubicBezTo>
                      <a:cubicBezTo>
                        <a:pt x="9" y="0"/>
                        <a:pt x="0" y="9"/>
                        <a:pt x="0" y="20"/>
                      </a:cubicBezTo>
                      <a:cubicBezTo>
                        <a:pt x="0" y="40"/>
                        <a:pt x="0" y="40"/>
                        <a:pt x="0" y="40"/>
                      </a:cubicBezTo>
                      <a:lnTo>
                        <a:pt x="11" y="40"/>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62" name="Freeform 37">
                  <a:extLst>
                    <a:ext uri="{FF2B5EF4-FFF2-40B4-BE49-F238E27FC236}">
                      <a16:creationId xmlns:a16="http://schemas.microsoft.com/office/drawing/2014/main" xmlns="" id="{36E1EDFC-3A4B-4163-92F2-B3B9753E4D52}"/>
                    </a:ext>
                  </a:extLst>
                </p:cNvPr>
                <p:cNvSpPr>
                  <a:spLocks noEditPoints="1"/>
                </p:cNvSpPr>
                <p:nvPr/>
              </p:nvSpPr>
              <p:spPr bwMode="auto">
                <a:xfrm>
                  <a:off x="2751" y="2012"/>
                  <a:ext cx="262" cy="263"/>
                </a:xfrm>
                <a:custGeom>
                  <a:avLst/>
                  <a:gdLst/>
                  <a:ahLst/>
                  <a:cxnLst>
                    <a:cxn ang="0">
                      <a:pos x="97" y="0"/>
                    </a:cxn>
                    <a:cxn ang="0">
                      <a:pos x="14" y="0"/>
                    </a:cxn>
                    <a:cxn ang="0">
                      <a:pos x="0" y="14"/>
                    </a:cxn>
                    <a:cxn ang="0">
                      <a:pos x="0" y="97"/>
                    </a:cxn>
                    <a:cxn ang="0">
                      <a:pos x="14" y="111"/>
                    </a:cxn>
                    <a:cxn ang="0">
                      <a:pos x="97" y="111"/>
                    </a:cxn>
                    <a:cxn ang="0">
                      <a:pos x="111" y="97"/>
                    </a:cxn>
                    <a:cxn ang="0">
                      <a:pos x="111" y="14"/>
                    </a:cxn>
                    <a:cxn ang="0">
                      <a:pos x="97" y="0"/>
                    </a:cxn>
                    <a:cxn ang="0">
                      <a:pos x="66" y="66"/>
                    </a:cxn>
                    <a:cxn ang="0">
                      <a:pos x="66" y="74"/>
                    </a:cxn>
                    <a:cxn ang="0">
                      <a:pos x="56" y="83"/>
                    </a:cxn>
                    <a:cxn ang="0">
                      <a:pos x="54" y="83"/>
                    </a:cxn>
                    <a:cxn ang="0">
                      <a:pos x="45" y="74"/>
                    </a:cxn>
                    <a:cxn ang="0">
                      <a:pos x="45" y="66"/>
                    </a:cxn>
                    <a:cxn ang="0">
                      <a:pos x="38" y="52"/>
                    </a:cxn>
                    <a:cxn ang="0">
                      <a:pos x="55" y="34"/>
                    </a:cxn>
                    <a:cxn ang="0">
                      <a:pos x="73" y="52"/>
                    </a:cxn>
                    <a:cxn ang="0">
                      <a:pos x="66" y="66"/>
                    </a:cxn>
                  </a:cxnLst>
                  <a:rect l="0" t="0" r="r" b="b"/>
                  <a:pathLst>
                    <a:path w="111" h="111">
                      <a:moveTo>
                        <a:pt x="97" y="0"/>
                      </a:moveTo>
                      <a:cubicBezTo>
                        <a:pt x="14" y="0"/>
                        <a:pt x="14" y="0"/>
                        <a:pt x="14" y="0"/>
                      </a:cubicBezTo>
                      <a:cubicBezTo>
                        <a:pt x="6" y="0"/>
                        <a:pt x="0" y="7"/>
                        <a:pt x="0" y="14"/>
                      </a:cubicBezTo>
                      <a:cubicBezTo>
                        <a:pt x="0" y="97"/>
                        <a:pt x="0" y="97"/>
                        <a:pt x="0" y="97"/>
                      </a:cubicBezTo>
                      <a:cubicBezTo>
                        <a:pt x="0" y="105"/>
                        <a:pt x="6" y="111"/>
                        <a:pt x="14" y="111"/>
                      </a:cubicBezTo>
                      <a:cubicBezTo>
                        <a:pt x="97" y="111"/>
                        <a:pt x="97" y="111"/>
                        <a:pt x="97" y="111"/>
                      </a:cubicBezTo>
                      <a:cubicBezTo>
                        <a:pt x="104" y="111"/>
                        <a:pt x="111" y="105"/>
                        <a:pt x="111" y="97"/>
                      </a:cubicBezTo>
                      <a:cubicBezTo>
                        <a:pt x="111" y="14"/>
                        <a:pt x="111" y="14"/>
                        <a:pt x="111" y="14"/>
                      </a:cubicBezTo>
                      <a:cubicBezTo>
                        <a:pt x="111" y="7"/>
                        <a:pt x="104" y="0"/>
                        <a:pt x="97" y="0"/>
                      </a:cubicBezTo>
                      <a:moveTo>
                        <a:pt x="66" y="66"/>
                      </a:moveTo>
                      <a:cubicBezTo>
                        <a:pt x="66" y="74"/>
                        <a:pt x="66" y="74"/>
                        <a:pt x="66" y="74"/>
                      </a:cubicBezTo>
                      <a:cubicBezTo>
                        <a:pt x="66" y="79"/>
                        <a:pt x="62" y="83"/>
                        <a:pt x="56" y="83"/>
                      </a:cubicBezTo>
                      <a:cubicBezTo>
                        <a:pt x="54" y="83"/>
                        <a:pt x="54" y="83"/>
                        <a:pt x="54" y="83"/>
                      </a:cubicBezTo>
                      <a:cubicBezTo>
                        <a:pt x="49" y="83"/>
                        <a:pt x="45" y="79"/>
                        <a:pt x="45" y="74"/>
                      </a:cubicBezTo>
                      <a:cubicBezTo>
                        <a:pt x="45" y="66"/>
                        <a:pt x="45" y="66"/>
                        <a:pt x="45" y="66"/>
                      </a:cubicBezTo>
                      <a:cubicBezTo>
                        <a:pt x="41" y="63"/>
                        <a:pt x="38" y="58"/>
                        <a:pt x="38" y="52"/>
                      </a:cubicBezTo>
                      <a:cubicBezTo>
                        <a:pt x="38" y="42"/>
                        <a:pt x="46" y="34"/>
                        <a:pt x="55" y="34"/>
                      </a:cubicBezTo>
                      <a:cubicBezTo>
                        <a:pt x="65" y="34"/>
                        <a:pt x="73" y="42"/>
                        <a:pt x="73" y="52"/>
                      </a:cubicBezTo>
                      <a:cubicBezTo>
                        <a:pt x="73" y="58"/>
                        <a:pt x="70" y="63"/>
                        <a:pt x="66" y="66"/>
                      </a:cubicBezTo>
                    </a:path>
                  </a:pathLst>
                </a:custGeom>
                <a:solidFill>
                  <a:srgbClr val="0091DA"/>
                </a:solid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grpSp>
        <p:nvGrpSpPr>
          <p:cNvPr id="227" name="Group 226">
            <a:extLst>
              <a:ext uri="{FF2B5EF4-FFF2-40B4-BE49-F238E27FC236}">
                <a16:creationId xmlns:a16="http://schemas.microsoft.com/office/drawing/2014/main" xmlns="" id="{D5E8840D-BC00-486C-B06A-FF9596E2979A}"/>
              </a:ext>
            </a:extLst>
          </p:cNvPr>
          <p:cNvGrpSpPr/>
          <p:nvPr/>
        </p:nvGrpSpPr>
        <p:grpSpPr>
          <a:xfrm>
            <a:off x="8160840" y="2943193"/>
            <a:ext cx="2616450" cy="373425"/>
            <a:chOff x="1237953" y="2458675"/>
            <a:chExt cx="2616450" cy="580854"/>
          </a:xfrm>
        </p:grpSpPr>
        <p:sp>
          <p:nvSpPr>
            <p:cNvPr id="350" name="Rectangle 349">
              <a:extLst>
                <a:ext uri="{FF2B5EF4-FFF2-40B4-BE49-F238E27FC236}">
                  <a16:creationId xmlns:a16="http://schemas.microsoft.com/office/drawing/2014/main" xmlns="" id="{B25733F5-FDD2-4E3A-8E8A-5DC01825116A}"/>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App Diagnostic Tool</a:t>
              </a:r>
            </a:p>
          </p:txBody>
        </p:sp>
        <p:sp>
          <p:nvSpPr>
            <p:cNvPr id="351" name="Rectangle 350">
              <a:extLst>
                <a:ext uri="{FF2B5EF4-FFF2-40B4-BE49-F238E27FC236}">
                  <a16:creationId xmlns:a16="http://schemas.microsoft.com/office/drawing/2014/main" xmlns="" id="{37A78A40-B6EE-4EAF-B000-27B3507A40ED}"/>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Tinfoil Security Scanning</a:t>
              </a:r>
            </a:p>
          </p:txBody>
        </p:sp>
        <p:sp>
          <p:nvSpPr>
            <p:cNvPr id="352" name="Rectangle 351">
              <a:extLst>
                <a:ext uri="{FF2B5EF4-FFF2-40B4-BE49-F238E27FC236}">
                  <a16:creationId xmlns:a16="http://schemas.microsoft.com/office/drawing/2014/main" xmlns="" id="{287F8EAF-66A2-4608-8C62-39ACAA2674E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Web Application Firewall</a:t>
              </a:r>
            </a:p>
          </p:txBody>
        </p:sp>
        <p:sp>
          <p:nvSpPr>
            <p:cNvPr id="353" name="Rectangle 352">
              <a:extLst>
                <a:ext uri="{FF2B5EF4-FFF2-40B4-BE49-F238E27FC236}">
                  <a16:creationId xmlns:a16="http://schemas.microsoft.com/office/drawing/2014/main" xmlns="" id="{FA821C35-828D-4958-912A-226E643D3075}"/>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API Management</a:t>
              </a:r>
            </a:p>
          </p:txBody>
        </p:sp>
      </p:grpSp>
      <p:grpSp>
        <p:nvGrpSpPr>
          <p:cNvPr id="228" name="Group 227">
            <a:extLst>
              <a:ext uri="{FF2B5EF4-FFF2-40B4-BE49-F238E27FC236}">
                <a16:creationId xmlns:a16="http://schemas.microsoft.com/office/drawing/2014/main" xmlns="" id="{90314DCB-90DE-4BF9-8FA0-C7149C9C6724}"/>
              </a:ext>
            </a:extLst>
          </p:cNvPr>
          <p:cNvGrpSpPr/>
          <p:nvPr/>
        </p:nvGrpSpPr>
        <p:grpSpPr>
          <a:xfrm>
            <a:off x="8160840" y="3586002"/>
            <a:ext cx="2616450" cy="373425"/>
            <a:chOff x="1237953" y="2458675"/>
            <a:chExt cx="2616450" cy="580854"/>
          </a:xfrm>
        </p:grpSpPr>
        <p:sp>
          <p:nvSpPr>
            <p:cNvPr id="346" name="Rectangle 345">
              <a:extLst>
                <a:ext uri="{FF2B5EF4-FFF2-40B4-BE49-F238E27FC236}">
                  <a16:creationId xmlns:a16="http://schemas.microsoft.com/office/drawing/2014/main" xmlns="" id="{9BF4AD21-28C4-45B7-BF18-5011F95EC20D}"/>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Microsoft Antimalware</a:t>
              </a:r>
            </a:p>
          </p:txBody>
        </p:sp>
        <p:sp>
          <p:nvSpPr>
            <p:cNvPr id="347" name="Rectangle 346">
              <a:extLst>
                <a:ext uri="{FF2B5EF4-FFF2-40B4-BE49-F238E27FC236}">
                  <a16:creationId xmlns:a16="http://schemas.microsoft.com/office/drawing/2014/main" xmlns="" id="{A94A375B-3236-4432-A39B-E42B8B3D67EF}"/>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noAutofit/>
            </a:bodyPr>
            <a:lstStyle/>
            <a:p>
              <a:pPr algn="ctr"/>
              <a:r>
                <a:rPr lang="en-US" sz="600" b="1" spc="-30" dirty="0">
                  <a:solidFill>
                    <a:schemeClr val="bg1"/>
                  </a:solidFill>
                </a:rPr>
                <a:t>Azure Resource Manager Template</a:t>
              </a:r>
            </a:p>
          </p:txBody>
        </p:sp>
        <p:sp>
          <p:nvSpPr>
            <p:cNvPr id="348" name="Rectangle 347">
              <a:extLst>
                <a:ext uri="{FF2B5EF4-FFF2-40B4-BE49-F238E27FC236}">
                  <a16:creationId xmlns:a16="http://schemas.microsoft.com/office/drawing/2014/main" xmlns="" id="{C8B9151A-7D22-43DB-A93A-4AC3A381A40A}"/>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Container Security</a:t>
              </a:r>
            </a:p>
          </p:txBody>
        </p:sp>
        <p:sp>
          <p:nvSpPr>
            <p:cNvPr id="349" name="Rectangle 348">
              <a:extLst>
                <a:ext uri="{FF2B5EF4-FFF2-40B4-BE49-F238E27FC236}">
                  <a16:creationId xmlns:a16="http://schemas.microsoft.com/office/drawing/2014/main" xmlns="" id="{21100D41-9AFC-4CD3-8057-5E9F26E8C676}"/>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Just in Time VM Access</a:t>
              </a:r>
            </a:p>
          </p:txBody>
        </p:sp>
      </p:grpSp>
      <p:grpSp>
        <p:nvGrpSpPr>
          <p:cNvPr id="229" name="Group 228">
            <a:extLst>
              <a:ext uri="{FF2B5EF4-FFF2-40B4-BE49-F238E27FC236}">
                <a16:creationId xmlns:a16="http://schemas.microsoft.com/office/drawing/2014/main" xmlns="" id="{61F5EA27-9C7D-49E6-85AD-B8BB981359FB}"/>
              </a:ext>
            </a:extLst>
          </p:cNvPr>
          <p:cNvGrpSpPr/>
          <p:nvPr/>
        </p:nvGrpSpPr>
        <p:grpSpPr>
          <a:xfrm>
            <a:off x="8160840" y="4240552"/>
            <a:ext cx="2616450" cy="373425"/>
            <a:chOff x="1237953" y="2458675"/>
            <a:chExt cx="2616450" cy="580854"/>
          </a:xfrm>
        </p:grpSpPr>
        <p:sp>
          <p:nvSpPr>
            <p:cNvPr id="342" name="Rectangle 341">
              <a:extLst>
                <a:ext uri="{FF2B5EF4-FFF2-40B4-BE49-F238E27FC236}">
                  <a16:creationId xmlns:a16="http://schemas.microsoft.com/office/drawing/2014/main" xmlns="" id="{AA1687F8-6AA1-4157-A22A-2C11B07A6E88}"/>
                </a:ext>
              </a:extLst>
            </p:cNvPr>
            <p:cNvSpPr/>
            <p:nvPr/>
          </p:nvSpPr>
          <p:spPr>
            <a:xfrm>
              <a:off x="1237953"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DDOS Protection</a:t>
              </a:r>
            </a:p>
          </p:txBody>
        </p:sp>
        <p:sp>
          <p:nvSpPr>
            <p:cNvPr id="343" name="Rectangle 342">
              <a:extLst>
                <a:ext uri="{FF2B5EF4-FFF2-40B4-BE49-F238E27FC236}">
                  <a16:creationId xmlns:a16="http://schemas.microsoft.com/office/drawing/2014/main" xmlns="" id="{CC8A1669-2DFB-49A6-A1EF-6C96E03155CB}"/>
                </a:ext>
              </a:extLst>
            </p:cNvPr>
            <p:cNvSpPr/>
            <p:nvPr/>
          </p:nvSpPr>
          <p:spPr>
            <a:xfrm>
              <a:off x="1237953" y="277441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Virtual Network</a:t>
              </a:r>
            </a:p>
          </p:txBody>
        </p:sp>
        <p:sp>
          <p:nvSpPr>
            <p:cNvPr id="344" name="Rectangle 343">
              <a:extLst>
                <a:ext uri="{FF2B5EF4-FFF2-40B4-BE49-F238E27FC236}">
                  <a16:creationId xmlns:a16="http://schemas.microsoft.com/office/drawing/2014/main" xmlns="" id="{B8426648-F42F-4E66-A300-3B00D925B403}"/>
                </a:ext>
              </a:extLst>
            </p:cNvPr>
            <p:cNvSpPr/>
            <p:nvPr/>
          </p:nvSpPr>
          <p:spPr>
            <a:xfrm>
              <a:off x="2565547" y="2458675"/>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0" tIns="54864" rIns="0" bIns="54864" rtlCol="0" anchor="ctr">
              <a:noAutofit/>
            </a:bodyPr>
            <a:lstStyle/>
            <a:p>
              <a:pPr algn="ctr"/>
              <a:r>
                <a:rPr lang="en-US" sz="700" b="1" dirty="0">
                  <a:solidFill>
                    <a:schemeClr val="bg1"/>
                  </a:solidFill>
                </a:rPr>
                <a:t>Azure Traffic Manager</a:t>
              </a:r>
            </a:p>
          </p:txBody>
        </p:sp>
        <p:sp>
          <p:nvSpPr>
            <p:cNvPr id="345" name="Rectangle 344">
              <a:extLst>
                <a:ext uri="{FF2B5EF4-FFF2-40B4-BE49-F238E27FC236}">
                  <a16:creationId xmlns:a16="http://schemas.microsoft.com/office/drawing/2014/main" xmlns="" id="{091F7294-D89B-43DF-AEFC-DE71C4D89B0D}"/>
                </a:ext>
              </a:extLst>
            </p:cNvPr>
            <p:cNvSpPr/>
            <p:nvPr/>
          </p:nvSpPr>
          <p:spPr>
            <a:xfrm>
              <a:off x="2566427" y="2773882"/>
              <a:ext cx="1287976" cy="265114"/>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b="1" dirty="0">
                  <a:solidFill>
                    <a:schemeClr val="bg1"/>
                  </a:solidFill>
                </a:rPr>
                <a:t>Azure DNS</a:t>
              </a:r>
            </a:p>
          </p:txBody>
        </p:sp>
      </p:grpSp>
      <p:sp>
        <p:nvSpPr>
          <p:cNvPr id="230" name="Rectangle 229">
            <a:extLst>
              <a:ext uri="{FF2B5EF4-FFF2-40B4-BE49-F238E27FC236}">
                <a16:creationId xmlns:a16="http://schemas.microsoft.com/office/drawing/2014/main" xmlns="" id="{409635D5-AD08-4D1F-AB0C-CB7EA629D45F}"/>
              </a:ext>
            </a:extLst>
          </p:cNvPr>
          <p:cNvSpPr/>
          <p:nvPr/>
        </p:nvSpPr>
        <p:spPr>
          <a:xfrm>
            <a:off x="992189" y="4740790"/>
            <a:ext cx="10207624" cy="787470"/>
          </a:xfrm>
          <a:prstGeom prst="rect">
            <a:avLst/>
          </a:prstGeom>
          <a:solidFill>
            <a:srgbClr val="00338D"/>
          </a:solidFill>
          <a:ln w="6350">
            <a:solidFill>
              <a:srgbClr val="470A68"/>
            </a:solidFill>
            <a:prstDash val="lgDash"/>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l"/>
            <a:endParaRPr lang="en-US" sz="1500" dirty="0">
              <a:solidFill>
                <a:schemeClr val="bg1"/>
              </a:solidFill>
            </a:endParaRPr>
          </a:p>
        </p:txBody>
      </p:sp>
      <p:grpSp>
        <p:nvGrpSpPr>
          <p:cNvPr id="231" name="Group 230">
            <a:extLst>
              <a:ext uri="{FF2B5EF4-FFF2-40B4-BE49-F238E27FC236}">
                <a16:creationId xmlns:a16="http://schemas.microsoft.com/office/drawing/2014/main" xmlns="" id="{96EA76D7-A9B8-458E-B0CD-2C83614F5CAB}"/>
              </a:ext>
            </a:extLst>
          </p:cNvPr>
          <p:cNvGrpSpPr/>
          <p:nvPr/>
        </p:nvGrpSpPr>
        <p:grpSpPr>
          <a:xfrm>
            <a:off x="7771124" y="2691427"/>
            <a:ext cx="3388731" cy="219105"/>
            <a:chOff x="7771124" y="2661265"/>
            <a:chExt cx="3388731" cy="219105"/>
          </a:xfrm>
        </p:grpSpPr>
        <p:grpSp>
          <p:nvGrpSpPr>
            <p:cNvPr id="328" name="Group 327">
              <a:extLst>
                <a:ext uri="{FF2B5EF4-FFF2-40B4-BE49-F238E27FC236}">
                  <a16:creationId xmlns:a16="http://schemas.microsoft.com/office/drawing/2014/main" xmlns="" id="{12155116-D9C4-4349-ABD9-777D87FF215D}"/>
                </a:ext>
              </a:extLst>
            </p:cNvPr>
            <p:cNvGrpSpPr/>
            <p:nvPr/>
          </p:nvGrpSpPr>
          <p:grpSpPr>
            <a:xfrm>
              <a:off x="8020293" y="2692903"/>
              <a:ext cx="3139562" cy="155828"/>
              <a:chOff x="1296708" y="2110188"/>
              <a:chExt cx="3139562" cy="155828"/>
            </a:xfrm>
          </p:grpSpPr>
          <p:cxnSp>
            <p:nvCxnSpPr>
              <p:cNvPr id="340" name="Straight Connector 339">
                <a:extLst>
                  <a:ext uri="{FF2B5EF4-FFF2-40B4-BE49-F238E27FC236}">
                    <a16:creationId xmlns:a16="http://schemas.microsoft.com/office/drawing/2014/main" xmlns="" id="{5C25B378-622A-47CF-AE99-E4E791A77843}"/>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41" name="Rectangle 340">
                <a:extLst>
                  <a:ext uri="{FF2B5EF4-FFF2-40B4-BE49-F238E27FC236}">
                    <a16:creationId xmlns:a16="http://schemas.microsoft.com/office/drawing/2014/main" xmlns="" id="{C3B5754E-353E-45FE-AC8B-759A7BB712E2}"/>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Application</a:t>
                </a:r>
              </a:p>
            </p:txBody>
          </p:sp>
        </p:grpSp>
        <p:grpSp>
          <p:nvGrpSpPr>
            <p:cNvPr id="329" name="Group 41">
              <a:extLst>
                <a:ext uri="{FF2B5EF4-FFF2-40B4-BE49-F238E27FC236}">
                  <a16:creationId xmlns:a16="http://schemas.microsoft.com/office/drawing/2014/main" xmlns="" id="{31FA327C-79B6-4BE1-8F1D-910BA1619008}"/>
                </a:ext>
              </a:extLst>
            </p:cNvPr>
            <p:cNvGrpSpPr>
              <a:grpSpLocks noChangeAspect="1"/>
            </p:cNvGrpSpPr>
            <p:nvPr/>
          </p:nvGrpSpPr>
          <p:grpSpPr bwMode="auto">
            <a:xfrm>
              <a:off x="7771124" y="2661265"/>
              <a:ext cx="256070" cy="219105"/>
              <a:chOff x="-1213" y="1301"/>
              <a:chExt cx="987" cy="737"/>
            </a:xfrm>
            <a:solidFill>
              <a:schemeClr val="bg1"/>
            </a:solidFill>
          </p:grpSpPr>
          <p:sp>
            <p:nvSpPr>
              <p:cNvPr id="330" name="Freeform 42">
                <a:extLst>
                  <a:ext uri="{FF2B5EF4-FFF2-40B4-BE49-F238E27FC236}">
                    <a16:creationId xmlns:a16="http://schemas.microsoft.com/office/drawing/2014/main" xmlns="" id="{0C12F0B8-6D84-4864-BF7F-BC24BBB9BF11}"/>
                  </a:ext>
                </a:extLst>
              </p:cNvPr>
              <p:cNvSpPr>
                <a:spLocks noEditPoints="1"/>
              </p:cNvSpPr>
              <p:nvPr/>
            </p:nvSpPr>
            <p:spPr bwMode="auto">
              <a:xfrm>
                <a:off x="-504" y="1454"/>
                <a:ext cx="278" cy="222"/>
              </a:xfrm>
              <a:custGeom>
                <a:avLst/>
                <a:gdLst/>
                <a:ahLst/>
                <a:cxnLst>
                  <a:cxn ang="0">
                    <a:pos x="108" y="0"/>
                  </a:cxn>
                  <a:cxn ang="0">
                    <a:pos x="10" y="0"/>
                  </a:cxn>
                  <a:cxn ang="0">
                    <a:pos x="0" y="10"/>
                  </a:cxn>
                  <a:cxn ang="0">
                    <a:pos x="0" y="84"/>
                  </a:cxn>
                  <a:cxn ang="0">
                    <a:pos x="10" y="94"/>
                  </a:cxn>
                  <a:cxn ang="0">
                    <a:pos x="108" y="94"/>
                  </a:cxn>
                  <a:cxn ang="0">
                    <a:pos x="118" y="84"/>
                  </a:cxn>
                  <a:cxn ang="0">
                    <a:pos x="118" y="10"/>
                  </a:cxn>
                  <a:cxn ang="0">
                    <a:pos x="108" y="0"/>
                  </a:cxn>
                  <a:cxn ang="0">
                    <a:pos x="70" y="74"/>
                  </a:cxn>
                  <a:cxn ang="0">
                    <a:pos x="48" y="74"/>
                  </a:cxn>
                  <a:cxn ang="0">
                    <a:pos x="53" y="49"/>
                  </a:cxn>
                  <a:cxn ang="0">
                    <a:pos x="47" y="38"/>
                  </a:cxn>
                  <a:cxn ang="0">
                    <a:pos x="59" y="26"/>
                  </a:cxn>
                  <a:cxn ang="0">
                    <a:pos x="71" y="38"/>
                  </a:cxn>
                  <a:cxn ang="0">
                    <a:pos x="65" y="49"/>
                  </a:cxn>
                  <a:cxn ang="0">
                    <a:pos x="70" y="74"/>
                  </a:cxn>
                </a:cxnLst>
                <a:rect l="0" t="0" r="r" b="b"/>
                <a:pathLst>
                  <a:path w="118" h="94">
                    <a:moveTo>
                      <a:pt x="108" y="0"/>
                    </a:moveTo>
                    <a:cubicBezTo>
                      <a:pt x="10" y="0"/>
                      <a:pt x="10" y="0"/>
                      <a:pt x="10" y="0"/>
                    </a:cubicBezTo>
                    <a:cubicBezTo>
                      <a:pt x="5" y="0"/>
                      <a:pt x="0" y="4"/>
                      <a:pt x="0" y="10"/>
                    </a:cubicBezTo>
                    <a:cubicBezTo>
                      <a:pt x="0" y="84"/>
                      <a:pt x="0" y="84"/>
                      <a:pt x="0" y="84"/>
                    </a:cubicBezTo>
                    <a:cubicBezTo>
                      <a:pt x="0" y="89"/>
                      <a:pt x="5" y="94"/>
                      <a:pt x="10" y="94"/>
                    </a:cubicBezTo>
                    <a:cubicBezTo>
                      <a:pt x="108" y="94"/>
                      <a:pt x="108" y="94"/>
                      <a:pt x="108" y="94"/>
                    </a:cubicBezTo>
                    <a:cubicBezTo>
                      <a:pt x="114" y="94"/>
                      <a:pt x="118" y="89"/>
                      <a:pt x="118" y="84"/>
                    </a:cubicBezTo>
                    <a:cubicBezTo>
                      <a:pt x="118" y="10"/>
                      <a:pt x="118" y="10"/>
                      <a:pt x="118" y="10"/>
                    </a:cubicBezTo>
                    <a:cubicBezTo>
                      <a:pt x="118" y="4"/>
                      <a:pt x="114" y="0"/>
                      <a:pt x="108" y="0"/>
                    </a:cubicBezTo>
                    <a:moveTo>
                      <a:pt x="70" y="74"/>
                    </a:moveTo>
                    <a:cubicBezTo>
                      <a:pt x="48" y="74"/>
                      <a:pt x="48" y="74"/>
                      <a:pt x="48" y="74"/>
                    </a:cubicBezTo>
                    <a:cubicBezTo>
                      <a:pt x="53" y="49"/>
                      <a:pt x="53" y="49"/>
                      <a:pt x="53" y="49"/>
                    </a:cubicBezTo>
                    <a:cubicBezTo>
                      <a:pt x="50" y="47"/>
                      <a:pt x="47" y="43"/>
                      <a:pt x="47" y="38"/>
                    </a:cubicBezTo>
                    <a:cubicBezTo>
                      <a:pt x="47" y="31"/>
                      <a:pt x="52" y="26"/>
                      <a:pt x="59" y="26"/>
                    </a:cubicBezTo>
                    <a:cubicBezTo>
                      <a:pt x="66" y="26"/>
                      <a:pt x="71" y="31"/>
                      <a:pt x="71" y="38"/>
                    </a:cubicBezTo>
                    <a:cubicBezTo>
                      <a:pt x="71" y="43"/>
                      <a:pt x="69" y="47"/>
                      <a:pt x="65" y="49"/>
                    </a:cubicBezTo>
                    <a:lnTo>
                      <a:pt x="70" y="74"/>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1" name="Freeform 43">
                <a:extLst>
                  <a:ext uri="{FF2B5EF4-FFF2-40B4-BE49-F238E27FC236}">
                    <a16:creationId xmlns:a16="http://schemas.microsoft.com/office/drawing/2014/main" xmlns="" id="{5E075E8C-2AD7-4E9D-984B-791B27E6956A}"/>
                  </a:ext>
                </a:extLst>
              </p:cNvPr>
              <p:cNvSpPr>
                <a:spLocks/>
              </p:cNvSpPr>
              <p:nvPr/>
            </p:nvSpPr>
            <p:spPr bwMode="auto">
              <a:xfrm>
                <a:off x="-469" y="1301"/>
                <a:ext cx="210" cy="130"/>
              </a:xfrm>
              <a:custGeom>
                <a:avLst/>
                <a:gdLst/>
                <a:ahLst/>
                <a:cxnLst>
                  <a:cxn ang="0">
                    <a:pos x="70" y="55"/>
                  </a:cxn>
                  <a:cxn ang="0">
                    <a:pos x="70" y="45"/>
                  </a:cxn>
                  <a:cxn ang="0">
                    <a:pos x="44" y="19"/>
                  </a:cxn>
                  <a:cxn ang="0">
                    <a:pos x="19" y="45"/>
                  </a:cxn>
                  <a:cxn ang="0">
                    <a:pos x="19" y="55"/>
                  </a:cxn>
                  <a:cxn ang="0">
                    <a:pos x="0" y="55"/>
                  </a:cxn>
                  <a:cxn ang="0">
                    <a:pos x="0" y="45"/>
                  </a:cxn>
                  <a:cxn ang="0">
                    <a:pos x="44" y="0"/>
                  </a:cxn>
                  <a:cxn ang="0">
                    <a:pos x="89" y="45"/>
                  </a:cxn>
                  <a:cxn ang="0">
                    <a:pos x="89" y="55"/>
                  </a:cxn>
                  <a:cxn ang="0">
                    <a:pos x="70" y="55"/>
                  </a:cxn>
                </a:cxnLst>
                <a:rect l="0" t="0" r="r" b="b"/>
                <a:pathLst>
                  <a:path w="89" h="55">
                    <a:moveTo>
                      <a:pt x="70" y="55"/>
                    </a:moveTo>
                    <a:cubicBezTo>
                      <a:pt x="70" y="45"/>
                      <a:pt x="70" y="45"/>
                      <a:pt x="70" y="45"/>
                    </a:cubicBezTo>
                    <a:cubicBezTo>
                      <a:pt x="70" y="31"/>
                      <a:pt x="58" y="19"/>
                      <a:pt x="44" y="19"/>
                    </a:cubicBezTo>
                    <a:cubicBezTo>
                      <a:pt x="30" y="19"/>
                      <a:pt x="19" y="31"/>
                      <a:pt x="19" y="45"/>
                    </a:cubicBezTo>
                    <a:cubicBezTo>
                      <a:pt x="19" y="55"/>
                      <a:pt x="19" y="55"/>
                      <a:pt x="19" y="55"/>
                    </a:cubicBezTo>
                    <a:cubicBezTo>
                      <a:pt x="0" y="55"/>
                      <a:pt x="0" y="55"/>
                      <a:pt x="0" y="55"/>
                    </a:cubicBezTo>
                    <a:cubicBezTo>
                      <a:pt x="0" y="45"/>
                      <a:pt x="0" y="45"/>
                      <a:pt x="0" y="45"/>
                    </a:cubicBezTo>
                    <a:cubicBezTo>
                      <a:pt x="0" y="20"/>
                      <a:pt x="20" y="0"/>
                      <a:pt x="44" y="0"/>
                    </a:cubicBezTo>
                    <a:cubicBezTo>
                      <a:pt x="69" y="0"/>
                      <a:pt x="89" y="20"/>
                      <a:pt x="89" y="45"/>
                    </a:cubicBezTo>
                    <a:cubicBezTo>
                      <a:pt x="89" y="55"/>
                      <a:pt x="89" y="55"/>
                      <a:pt x="89" y="55"/>
                    </a:cubicBezTo>
                    <a:lnTo>
                      <a:pt x="70" y="55"/>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2" name="Freeform 44">
                <a:extLst>
                  <a:ext uri="{FF2B5EF4-FFF2-40B4-BE49-F238E27FC236}">
                    <a16:creationId xmlns:a16="http://schemas.microsoft.com/office/drawing/2014/main" xmlns="" id="{47666D68-D65D-478E-83B0-C3D1966EE280}"/>
                  </a:ext>
                </a:extLst>
              </p:cNvPr>
              <p:cNvSpPr>
                <a:spLocks noEditPoints="1"/>
              </p:cNvSpPr>
              <p:nvPr/>
            </p:nvSpPr>
            <p:spPr bwMode="auto">
              <a:xfrm>
                <a:off x="-1213" y="1511"/>
                <a:ext cx="614" cy="527"/>
              </a:xfrm>
              <a:custGeom>
                <a:avLst/>
                <a:gdLst/>
                <a:ahLst/>
                <a:cxnLst>
                  <a:cxn ang="0">
                    <a:pos x="242" y="182"/>
                  </a:cxn>
                  <a:cxn ang="0">
                    <a:pos x="242" y="204"/>
                  </a:cxn>
                  <a:cxn ang="0">
                    <a:pos x="19" y="204"/>
                  </a:cxn>
                  <a:cxn ang="0">
                    <a:pos x="19" y="47"/>
                  </a:cxn>
                  <a:cxn ang="0">
                    <a:pos x="109" y="47"/>
                  </a:cxn>
                  <a:cxn ang="0">
                    <a:pos x="109" y="0"/>
                  </a:cxn>
                  <a:cxn ang="0">
                    <a:pos x="19" y="0"/>
                  </a:cxn>
                  <a:cxn ang="0">
                    <a:pos x="0" y="19"/>
                  </a:cxn>
                  <a:cxn ang="0">
                    <a:pos x="0" y="204"/>
                  </a:cxn>
                  <a:cxn ang="0">
                    <a:pos x="19" y="223"/>
                  </a:cxn>
                  <a:cxn ang="0">
                    <a:pos x="242" y="223"/>
                  </a:cxn>
                  <a:cxn ang="0">
                    <a:pos x="260" y="204"/>
                  </a:cxn>
                  <a:cxn ang="0">
                    <a:pos x="260" y="182"/>
                  </a:cxn>
                  <a:cxn ang="0">
                    <a:pos x="242" y="18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3" y="23"/>
                  </a:cxn>
                  <a:cxn ang="0">
                    <a:pos x="33" y="14"/>
                  </a:cxn>
                </a:cxnLst>
                <a:rect l="0" t="0" r="r" b="b"/>
                <a:pathLst>
                  <a:path w="260" h="223">
                    <a:moveTo>
                      <a:pt x="242" y="182"/>
                    </a:moveTo>
                    <a:cubicBezTo>
                      <a:pt x="242" y="204"/>
                      <a:pt x="242" y="204"/>
                      <a:pt x="242" y="204"/>
                    </a:cubicBezTo>
                    <a:cubicBezTo>
                      <a:pt x="19" y="204"/>
                      <a:pt x="19" y="204"/>
                      <a:pt x="19" y="204"/>
                    </a:cubicBezTo>
                    <a:cubicBezTo>
                      <a:pt x="19" y="47"/>
                      <a:pt x="19" y="47"/>
                      <a:pt x="19" y="47"/>
                    </a:cubicBezTo>
                    <a:cubicBezTo>
                      <a:pt x="109" y="47"/>
                      <a:pt x="109" y="47"/>
                      <a:pt x="109" y="47"/>
                    </a:cubicBezTo>
                    <a:cubicBezTo>
                      <a:pt x="109" y="0"/>
                      <a:pt x="109" y="0"/>
                      <a:pt x="109" y="0"/>
                    </a:cubicBezTo>
                    <a:cubicBezTo>
                      <a:pt x="19" y="0"/>
                      <a:pt x="19" y="0"/>
                      <a:pt x="19" y="0"/>
                    </a:cubicBezTo>
                    <a:cubicBezTo>
                      <a:pt x="8" y="0"/>
                      <a:pt x="0" y="8"/>
                      <a:pt x="0" y="19"/>
                    </a:cubicBezTo>
                    <a:cubicBezTo>
                      <a:pt x="0" y="204"/>
                      <a:pt x="0" y="204"/>
                      <a:pt x="0" y="204"/>
                    </a:cubicBezTo>
                    <a:cubicBezTo>
                      <a:pt x="0" y="215"/>
                      <a:pt x="8" y="223"/>
                      <a:pt x="19" y="223"/>
                    </a:cubicBezTo>
                    <a:cubicBezTo>
                      <a:pt x="242" y="223"/>
                      <a:pt x="242" y="223"/>
                      <a:pt x="242" y="223"/>
                    </a:cubicBezTo>
                    <a:cubicBezTo>
                      <a:pt x="252" y="223"/>
                      <a:pt x="260" y="215"/>
                      <a:pt x="260" y="204"/>
                    </a:cubicBezTo>
                    <a:cubicBezTo>
                      <a:pt x="260" y="182"/>
                      <a:pt x="260" y="182"/>
                      <a:pt x="260" y="182"/>
                    </a:cubicBezTo>
                    <a:lnTo>
                      <a:pt x="242" y="182"/>
                    </a:lnTo>
                    <a:close/>
                    <a:moveTo>
                      <a:pt x="89" y="14"/>
                    </a:moveTo>
                    <a:cubicBezTo>
                      <a:pt x="94" y="14"/>
                      <a:pt x="98" y="18"/>
                      <a:pt x="98" y="23"/>
                    </a:cubicBezTo>
                    <a:cubicBezTo>
                      <a:pt x="98" y="28"/>
                      <a:pt x="94" y="33"/>
                      <a:pt x="89" y="33"/>
                    </a:cubicBezTo>
                    <a:cubicBezTo>
                      <a:pt x="84" y="33"/>
                      <a:pt x="80" y="28"/>
                      <a:pt x="80" y="23"/>
                    </a:cubicBezTo>
                    <a:cubicBezTo>
                      <a:pt x="80" y="18"/>
                      <a:pt x="84" y="14"/>
                      <a:pt x="89" y="14"/>
                    </a:cubicBezTo>
                    <a:moveTo>
                      <a:pt x="61" y="14"/>
                    </a:moveTo>
                    <a:cubicBezTo>
                      <a:pt x="66" y="14"/>
                      <a:pt x="70" y="18"/>
                      <a:pt x="70" y="23"/>
                    </a:cubicBezTo>
                    <a:cubicBezTo>
                      <a:pt x="70" y="28"/>
                      <a:pt x="66" y="33"/>
                      <a:pt x="61" y="33"/>
                    </a:cubicBezTo>
                    <a:cubicBezTo>
                      <a:pt x="55" y="33"/>
                      <a:pt x="51" y="28"/>
                      <a:pt x="51" y="23"/>
                    </a:cubicBezTo>
                    <a:cubicBezTo>
                      <a:pt x="51" y="18"/>
                      <a:pt x="55" y="14"/>
                      <a:pt x="61" y="14"/>
                    </a:cubicBezTo>
                    <a:moveTo>
                      <a:pt x="33" y="14"/>
                    </a:moveTo>
                    <a:cubicBezTo>
                      <a:pt x="38" y="14"/>
                      <a:pt x="42" y="18"/>
                      <a:pt x="42" y="23"/>
                    </a:cubicBezTo>
                    <a:cubicBezTo>
                      <a:pt x="42" y="28"/>
                      <a:pt x="38" y="33"/>
                      <a:pt x="33" y="33"/>
                    </a:cubicBezTo>
                    <a:cubicBezTo>
                      <a:pt x="28" y="33"/>
                      <a:pt x="23" y="28"/>
                      <a:pt x="23" y="23"/>
                    </a:cubicBezTo>
                    <a:cubicBezTo>
                      <a:pt x="23"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3" name="Freeform 45">
                <a:extLst>
                  <a:ext uri="{FF2B5EF4-FFF2-40B4-BE49-F238E27FC236}">
                    <a16:creationId xmlns:a16="http://schemas.microsoft.com/office/drawing/2014/main" xmlns="" id="{0AAAFC4F-E3DE-462B-BB18-C6BBE2227B04}"/>
                  </a:ext>
                </a:extLst>
              </p:cNvPr>
              <p:cNvSpPr>
                <a:spLocks noEditPoints="1"/>
              </p:cNvSpPr>
              <p:nvPr/>
            </p:nvSpPr>
            <p:spPr bwMode="auto">
              <a:xfrm>
                <a:off x="-927" y="1388"/>
                <a:ext cx="614" cy="527"/>
              </a:xfrm>
              <a:custGeom>
                <a:avLst/>
                <a:gdLst/>
                <a:ahLst/>
                <a:cxnLst>
                  <a:cxn ang="0">
                    <a:pos x="242" y="132"/>
                  </a:cxn>
                  <a:cxn ang="0">
                    <a:pos x="242" y="205"/>
                  </a:cxn>
                  <a:cxn ang="0">
                    <a:pos x="19" y="205"/>
                  </a:cxn>
                  <a:cxn ang="0">
                    <a:pos x="19" y="47"/>
                  </a:cxn>
                  <a:cxn ang="0">
                    <a:pos x="169" y="47"/>
                  </a:cxn>
                  <a:cxn ang="0">
                    <a:pos x="169" y="38"/>
                  </a:cxn>
                  <a:cxn ang="0">
                    <a:pos x="172" y="28"/>
                  </a:cxn>
                  <a:cxn ang="0">
                    <a:pos x="112" y="28"/>
                  </a:cxn>
                  <a:cxn ang="0">
                    <a:pos x="112" y="19"/>
                  </a:cxn>
                  <a:cxn ang="0">
                    <a:pos x="183" y="19"/>
                  </a:cxn>
                  <a:cxn ang="0">
                    <a:pos x="183" y="18"/>
                  </a:cxn>
                  <a:cxn ang="0">
                    <a:pos x="183" y="8"/>
                  </a:cxn>
                  <a:cxn ang="0">
                    <a:pos x="184" y="0"/>
                  </a:cxn>
                  <a:cxn ang="0">
                    <a:pos x="19" y="0"/>
                  </a:cxn>
                  <a:cxn ang="0">
                    <a:pos x="0" y="19"/>
                  </a:cxn>
                  <a:cxn ang="0">
                    <a:pos x="0" y="205"/>
                  </a:cxn>
                  <a:cxn ang="0">
                    <a:pos x="19" y="223"/>
                  </a:cxn>
                  <a:cxn ang="0">
                    <a:pos x="242" y="223"/>
                  </a:cxn>
                  <a:cxn ang="0">
                    <a:pos x="260" y="205"/>
                  </a:cxn>
                  <a:cxn ang="0">
                    <a:pos x="260" y="132"/>
                  </a:cxn>
                  <a:cxn ang="0">
                    <a:pos x="242" y="132"/>
                  </a:cxn>
                  <a:cxn ang="0">
                    <a:pos x="89" y="14"/>
                  </a:cxn>
                  <a:cxn ang="0">
                    <a:pos x="98" y="23"/>
                  </a:cxn>
                  <a:cxn ang="0">
                    <a:pos x="89" y="33"/>
                  </a:cxn>
                  <a:cxn ang="0">
                    <a:pos x="80" y="23"/>
                  </a:cxn>
                  <a:cxn ang="0">
                    <a:pos x="89" y="14"/>
                  </a:cxn>
                  <a:cxn ang="0">
                    <a:pos x="61" y="14"/>
                  </a:cxn>
                  <a:cxn ang="0">
                    <a:pos x="70" y="23"/>
                  </a:cxn>
                  <a:cxn ang="0">
                    <a:pos x="61" y="33"/>
                  </a:cxn>
                  <a:cxn ang="0">
                    <a:pos x="51" y="23"/>
                  </a:cxn>
                  <a:cxn ang="0">
                    <a:pos x="61" y="14"/>
                  </a:cxn>
                  <a:cxn ang="0">
                    <a:pos x="33" y="14"/>
                  </a:cxn>
                  <a:cxn ang="0">
                    <a:pos x="42" y="23"/>
                  </a:cxn>
                  <a:cxn ang="0">
                    <a:pos x="33" y="33"/>
                  </a:cxn>
                  <a:cxn ang="0">
                    <a:pos x="24" y="23"/>
                  </a:cxn>
                  <a:cxn ang="0">
                    <a:pos x="33" y="14"/>
                  </a:cxn>
                </a:cxnLst>
                <a:rect l="0" t="0" r="r" b="b"/>
                <a:pathLst>
                  <a:path w="260" h="223">
                    <a:moveTo>
                      <a:pt x="242" y="132"/>
                    </a:moveTo>
                    <a:cubicBezTo>
                      <a:pt x="242" y="205"/>
                      <a:pt x="242" y="205"/>
                      <a:pt x="242" y="205"/>
                    </a:cubicBezTo>
                    <a:cubicBezTo>
                      <a:pt x="19" y="205"/>
                      <a:pt x="19" y="205"/>
                      <a:pt x="19" y="205"/>
                    </a:cubicBezTo>
                    <a:cubicBezTo>
                      <a:pt x="19" y="47"/>
                      <a:pt x="19" y="47"/>
                      <a:pt x="19" y="47"/>
                    </a:cubicBezTo>
                    <a:cubicBezTo>
                      <a:pt x="169" y="47"/>
                      <a:pt x="169" y="47"/>
                      <a:pt x="169" y="47"/>
                    </a:cubicBezTo>
                    <a:cubicBezTo>
                      <a:pt x="169" y="38"/>
                      <a:pt x="169" y="38"/>
                      <a:pt x="169" y="38"/>
                    </a:cubicBezTo>
                    <a:cubicBezTo>
                      <a:pt x="169" y="34"/>
                      <a:pt x="170" y="31"/>
                      <a:pt x="172" y="28"/>
                    </a:cubicBezTo>
                    <a:cubicBezTo>
                      <a:pt x="112" y="28"/>
                      <a:pt x="112" y="28"/>
                      <a:pt x="112" y="28"/>
                    </a:cubicBezTo>
                    <a:cubicBezTo>
                      <a:pt x="112" y="19"/>
                      <a:pt x="112" y="19"/>
                      <a:pt x="112" y="19"/>
                    </a:cubicBezTo>
                    <a:cubicBezTo>
                      <a:pt x="183" y="19"/>
                      <a:pt x="183" y="19"/>
                      <a:pt x="183" y="19"/>
                    </a:cubicBezTo>
                    <a:cubicBezTo>
                      <a:pt x="183" y="18"/>
                      <a:pt x="183" y="18"/>
                      <a:pt x="183" y="18"/>
                    </a:cubicBezTo>
                    <a:cubicBezTo>
                      <a:pt x="183" y="8"/>
                      <a:pt x="183" y="8"/>
                      <a:pt x="183" y="8"/>
                    </a:cubicBezTo>
                    <a:cubicBezTo>
                      <a:pt x="183" y="5"/>
                      <a:pt x="183" y="3"/>
                      <a:pt x="184" y="0"/>
                    </a:cubicBezTo>
                    <a:cubicBezTo>
                      <a:pt x="19" y="0"/>
                      <a:pt x="19" y="0"/>
                      <a:pt x="19" y="0"/>
                    </a:cubicBezTo>
                    <a:cubicBezTo>
                      <a:pt x="9" y="0"/>
                      <a:pt x="0" y="9"/>
                      <a:pt x="0" y="19"/>
                    </a:cubicBezTo>
                    <a:cubicBezTo>
                      <a:pt x="0" y="205"/>
                      <a:pt x="0" y="205"/>
                      <a:pt x="0" y="205"/>
                    </a:cubicBezTo>
                    <a:cubicBezTo>
                      <a:pt x="0" y="215"/>
                      <a:pt x="9" y="223"/>
                      <a:pt x="19" y="223"/>
                    </a:cubicBezTo>
                    <a:cubicBezTo>
                      <a:pt x="242" y="223"/>
                      <a:pt x="242" y="223"/>
                      <a:pt x="242" y="223"/>
                    </a:cubicBezTo>
                    <a:cubicBezTo>
                      <a:pt x="252" y="223"/>
                      <a:pt x="260" y="215"/>
                      <a:pt x="260" y="205"/>
                    </a:cubicBezTo>
                    <a:cubicBezTo>
                      <a:pt x="260" y="132"/>
                      <a:pt x="260" y="132"/>
                      <a:pt x="260" y="132"/>
                    </a:cubicBezTo>
                    <a:lnTo>
                      <a:pt x="242" y="132"/>
                    </a:lnTo>
                    <a:close/>
                    <a:moveTo>
                      <a:pt x="89" y="14"/>
                    </a:moveTo>
                    <a:cubicBezTo>
                      <a:pt x="94" y="14"/>
                      <a:pt x="98" y="18"/>
                      <a:pt x="98" y="23"/>
                    </a:cubicBezTo>
                    <a:cubicBezTo>
                      <a:pt x="98" y="29"/>
                      <a:pt x="94" y="33"/>
                      <a:pt x="89" y="33"/>
                    </a:cubicBezTo>
                    <a:cubicBezTo>
                      <a:pt x="84" y="33"/>
                      <a:pt x="80" y="29"/>
                      <a:pt x="80" y="23"/>
                    </a:cubicBezTo>
                    <a:cubicBezTo>
                      <a:pt x="80" y="18"/>
                      <a:pt x="84" y="14"/>
                      <a:pt x="89" y="14"/>
                    </a:cubicBezTo>
                    <a:moveTo>
                      <a:pt x="61" y="14"/>
                    </a:moveTo>
                    <a:cubicBezTo>
                      <a:pt x="66" y="14"/>
                      <a:pt x="70" y="18"/>
                      <a:pt x="70" y="23"/>
                    </a:cubicBezTo>
                    <a:cubicBezTo>
                      <a:pt x="70" y="29"/>
                      <a:pt x="66" y="33"/>
                      <a:pt x="61" y="33"/>
                    </a:cubicBezTo>
                    <a:cubicBezTo>
                      <a:pt x="56" y="33"/>
                      <a:pt x="51" y="29"/>
                      <a:pt x="51" y="23"/>
                    </a:cubicBezTo>
                    <a:cubicBezTo>
                      <a:pt x="51" y="18"/>
                      <a:pt x="56" y="14"/>
                      <a:pt x="61" y="14"/>
                    </a:cubicBezTo>
                    <a:moveTo>
                      <a:pt x="33" y="14"/>
                    </a:moveTo>
                    <a:cubicBezTo>
                      <a:pt x="38" y="14"/>
                      <a:pt x="42" y="18"/>
                      <a:pt x="42" y="23"/>
                    </a:cubicBezTo>
                    <a:cubicBezTo>
                      <a:pt x="42" y="29"/>
                      <a:pt x="38" y="33"/>
                      <a:pt x="33" y="33"/>
                    </a:cubicBezTo>
                    <a:cubicBezTo>
                      <a:pt x="28" y="33"/>
                      <a:pt x="24" y="29"/>
                      <a:pt x="24" y="23"/>
                    </a:cubicBezTo>
                    <a:cubicBezTo>
                      <a:pt x="24" y="18"/>
                      <a:pt x="28" y="14"/>
                      <a:pt x="33" y="14"/>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4" name="Rectangle 46">
                <a:extLst>
                  <a:ext uri="{FF2B5EF4-FFF2-40B4-BE49-F238E27FC236}">
                    <a16:creationId xmlns:a16="http://schemas.microsoft.com/office/drawing/2014/main" xmlns="" id="{F41BE6DF-14E3-4F5F-B4F0-C67311B23B31}"/>
                  </a:ext>
                </a:extLst>
              </p:cNvPr>
              <p:cNvSpPr>
                <a:spLocks noChangeArrowheads="1"/>
              </p:cNvSpPr>
              <p:nvPr/>
            </p:nvSpPr>
            <p:spPr bwMode="auto">
              <a:xfrm>
                <a:off x="-1119" y="1719"/>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5" name="Rectangle 47">
                <a:extLst>
                  <a:ext uri="{FF2B5EF4-FFF2-40B4-BE49-F238E27FC236}">
                    <a16:creationId xmlns:a16="http://schemas.microsoft.com/office/drawing/2014/main" xmlns="" id="{779C046D-337F-4035-B9E2-31106A807D58}"/>
                  </a:ext>
                </a:extLst>
              </p:cNvPr>
              <p:cNvSpPr>
                <a:spLocks noChangeArrowheads="1"/>
              </p:cNvSpPr>
              <p:nvPr/>
            </p:nvSpPr>
            <p:spPr bwMode="auto">
              <a:xfrm>
                <a:off x="-1119" y="1785"/>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6" name="Rectangle 48">
                <a:extLst>
                  <a:ext uri="{FF2B5EF4-FFF2-40B4-BE49-F238E27FC236}">
                    <a16:creationId xmlns:a16="http://schemas.microsoft.com/office/drawing/2014/main" xmlns="" id="{62EA30F2-3BA4-4688-A23E-8240B06B5C4A}"/>
                  </a:ext>
                </a:extLst>
              </p:cNvPr>
              <p:cNvSpPr>
                <a:spLocks noChangeArrowheads="1"/>
              </p:cNvSpPr>
              <p:nvPr/>
            </p:nvSpPr>
            <p:spPr bwMode="auto">
              <a:xfrm>
                <a:off x="-1119" y="1851"/>
                <a:ext cx="145"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7" name="Rectangle 49">
                <a:extLst>
                  <a:ext uri="{FF2B5EF4-FFF2-40B4-BE49-F238E27FC236}">
                    <a16:creationId xmlns:a16="http://schemas.microsoft.com/office/drawing/2014/main" xmlns="" id="{DDBB0CE5-B55F-4E40-9E52-A69F97B9C8E1}"/>
                  </a:ext>
                </a:extLst>
              </p:cNvPr>
              <p:cNvSpPr>
                <a:spLocks noChangeArrowheads="1"/>
              </p:cNvSpPr>
              <p:nvPr/>
            </p:nvSpPr>
            <p:spPr bwMode="auto">
              <a:xfrm>
                <a:off x="-833" y="1596"/>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8" name="Rectangle 50">
                <a:extLst>
                  <a:ext uri="{FF2B5EF4-FFF2-40B4-BE49-F238E27FC236}">
                    <a16:creationId xmlns:a16="http://schemas.microsoft.com/office/drawing/2014/main" xmlns="" id="{BFB9B453-AEBF-40EF-88F3-B7C536DE53AA}"/>
                  </a:ext>
                </a:extLst>
              </p:cNvPr>
              <p:cNvSpPr>
                <a:spLocks noChangeArrowheads="1"/>
              </p:cNvSpPr>
              <p:nvPr/>
            </p:nvSpPr>
            <p:spPr bwMode="auto">
              <a:xfrm>
                <a:off x="-833" y="1662"/>
                <a:ext cx="293" cy="21"/>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39" name="Rectangle 51">
                <a:extLst>
                  <a:ext uri="{FF2B5EF4-FFF2-40B4-BE49-F238E27FC236}">
                    <a16:creationId xmlns:a16="http://schemas.microsoft.com/office/drawing/2014/main" xmlns="" id="{7B648CBD-B4D6-4D42-AE2D-559D641B563B}"/>
                  </a:ext>
                </a:extLst>
              </p:cNvPr>
              <p:cNvSpPr>
                <a:spLocks noChangeArrowheads="1"/>
              </p:cNvSpPr>
              <p:nvPr/>
            </p:nvSpPr>
            <p:spPr bwMode="auto">
              <a:xfrm>
                <a:off x="-833" y="1728"/>
                <a:ext cx="418" cy="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32" name="Group 231">
            <a:extLst>
              <a:ext uri="{FF2B5EF4-FFF2-40B4-BE49-F238E27FC236}">
                <a16:creationId xmlns:a16="http://schemas.microsoft.com/office/drawing/2014/main" xmlns="" id="{BCC9E458-0156-46BC-AE73-03E8B489B476}"/>
              </a:ext>
            </a:extLst>
          </p:cNvPr>
          <p:cNvGrpSpPr/>
          <p:nvPr/>
        </p:nvGrpSpPr>
        <p:grpSpPr>
          <a:xfrm>
            <a:off x="7810889" y="3324463"/>
            <a:ext cx="3348966" cy="228217"/>
            <a:chOff x="7810889" y="3299063"/>
            <a:chExt cx="3348966" cy="228217"/>
          </a:xfrm>
        </p:grpSpPr>
        <p:grpSp>
          <p:nvGrpSpPr>
            <p:cNvPr id="319" name="Group 318">
              <a:extLst>
                <a:ext uri="{FF2B5EF4-FFF2-40B4-BE49-F238E27FC236}">
                  <a16:creationId xmlns:a16="http://schemas.microsoft.com/office/drawing/2014/main" xmlns="" id="{CA6850D3-B9B4-4679-A708-19034F6FDB8E}"/>
                </a:ext>
              </a:extLst>
            </p:cNvPr>
            <p:cNvGrpSpPr/>
            <p:nvPr/>
          </p:nvGrpSpPr>
          <p:grpSpPr>
            <a:xfrm>
              <a:off x="7978159" y="3341571"/>
              <a:ext cx="3181696" cy="155828"/>
              <a:chOff x="1254574" y="2110188"/>
              <a:chExt cx="3181696" cy="155828"/>
            </a:xfrm>
          </p:grpSpPr>
          <p:cxnSp>
            <p:nvCxnSpPr>
              <p:cNvPr id="326" name="Straight Connector 325">
                <a:extLst>
                  <a:ext uri="{FF2B5EF4-FFF2-40B4-BE49-F238E27FC236}">
                    <a16:creationId xmlns:a16="http://schemas.microsoft.com/office/drawing/2014/main" xmlns="" id="{79FB3FEE-E65E-4882-A291-3FDEC187AA1E}"/>
                  </a:ext>
                </a:extLst>
              </p:cNvPr>
              <p:cNvCxnSpPr>
                <a:cxnSpLocks/>
              </p:cNvCxnSpPr>
              <p:nvPr/>
            </p:nvCxnSpPr>
            <p:spPr>
              <a:xfrm>
                <a:off x="1254574" y="2188102"/>
                <a:ext cx="3181696"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27" name="Rectangle 326">
                <a:extLst>
                  <a:ext uri="{FF2B5EF4-FFF2-40B4-BE49-F238E27FC236}">
                    <a16:creationId xmlns:a16="http://schemas.microsoft.com/office/drawing/2014/main" xmlns="" id="{3D38171E-4350-49DB-899F-84B494930640}"/>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Host</a:t>
                </a:r>
              </a:p>
            </p:txBody>
          </p:sp>
        </p:grpSp>
        <p:grpSp>
          <p:nvGrpSpPr>
            <p:cNvPr id="320" name="Group 13">
              <a:extLst>
                <a:ext uri="{FF2B5EF4-FFF2-40B4-BE49-F238E27FC236}">
                  <a16:creationId xmlns:a16="http://schemas.microsoft.com/office/drawing/2014/main" xmlns="" id="{A32FACA9-A4D5-4CA1-9549-9B9F60DC2FC3}"/>
                </a:ext>
              </a:extLst>
            </p:cNvPr>
            <p:cNvGrpSpPr>
              <a:grpSpLocks noChangeAspect="1"/>
            </p:cNvGrpSpPr>
            <p:nvPr/>
          </p:nvGrpSpPr>
          <p:grpSpPr bwMode="auto">
            <a:xfrm>
              <a:off x="7810889" y="3299063"/>
              <a:ext cx="167270" cy="228217"/>
              <a:chOff x="2692" y="1882"/>
              <a:chExt cx="374" cy="557"/>
            </a:xfrm>
            <a:solidFill>
              <a:schemeClr val="bg1"/>
            </a:solidFill>
          </p:grpSpPr>
          <p:sp>
            <p:nvSpPr>
              <p:cNvPr id="321" name="Freeform 14">
                <a:extLst>
                  <a:ext uri="{FF2B5EF4-FFF2-40B4-BE49-F238E27FC236}">
                    <a16:creationId xmlns:a16="http://schemas.microsoft.com/office/drawing/2014/main" xmlns="" id="{ACA9B721-25A2-461F-85C5-E7855C4148BA}"/>
                  </a:ext>
                </a:extLst>
              </p:cNvPr>
              <p:cNvSpPr>
                <a:spLocks/>
              </p:cNvSpPr>
              <p:nvPr/>
            </p:nvSpPr>
            <p:spPr bwMode="auto">
              <a:xfrm>
                <a:off x="2888" y="2071"/>
                <a:ext cx="178" cy="269"/>
              </a:xfrm>
              <a:custGeom>
                <a:avLst/>
                <a:gdLst/>
                <a:ahLst/>
                <a:cxnLst>
                  <a:cxn ang="0">
                    <a:pos x="75" y="45"/>
                  </a:cxn>
                  <a:cxn ang="0">
                    <a:pos x="75" y="93"/>
                  </a:cxn>
                  <a:cxn ang="0">
                    <a:pos x="17" y="114"/>
                  </a:cxn>
                  <a:cxn ang="0">
                    <a:pos x="5" y="114"/>
                  </a:cxn>
                  <a:cxn ang="0">
                    <a:pos x="0" y="114"/>
                  </a:cxn>
                  <a:cxn ang="0">
                    <a:pos x="0" y="76"/>
                  </a:cxn>
                  <a:cxn ang="0">
                    <a:pos x="4" y="74"/>
                  </a:cxn>
                  <a:cxn ang="0">
                    <a:pos x="11" y="84"/>
                  </a:cxn>
                  <a:cxn ang="0">
                    <a:pos x="26" y="62"/>
                  </a:cxn>
                  <a:cxn ang="0">
                    <a:pos x="11" y="7"/>
                  </a:cxn>
                  <a:cxn ang="0">
                    <a:pos x="11" y="7"/>
                  </a:cxn>
                  <a:cxn ang="0">
                    <a:pos x="30" y="0"/>
                  </a:cxn>
                  <a:cxn ang="0">
                    <a:pos x="30" y="0"/>
                  </a:cxn>
                  <a:cxn ang="0">
                    <a:pos x="75" y="45"/>
                  </a:cxn>
                </a:cxnLst>
                <a:rect l="0" t="0" r="r" b="b"/>
                <a:pathLst>
                  <a:path w="75" h="114">
                    <a:moveTo>
                      <a:pt x="75" y="45"/>
                    </a:moveTo>
                    <a:cubicBezTo>
                      <a:pt x="75" y="86"/>
                      <a:pt x="75" y="93"/>
                      <a:pt x="75" y="93"/>
                    </a:cubicBezTo>
                    <a:cubicBezTo>
                      <a:pt x="75" y="93"/>
                      <a:pt x="73" y="114"/>
                      <a:pt x="17" y="114"/>
                    </a:cubicBezTo>
                    <a:cubicBezTo>
                      <a:pt x="5" y="114"/>
                      <a:pt x="5" y="114"/>
                      <a:pt x="5" y="114"/>
                    </a:cubicBezTo>
                    <a:cubicBezTo>
                      <a:pt x="3" y="114"/>
                      <a:pt x="1" y="114"/>
                      <a:pt x="0" y="114"/>
                    </a:cubicBezTo>
                    <a:cubicBezTo>
                      <a:pt x="0" y="76"/>
                      <a:pt x="0" y="76"/>
                      <a:pt x="0" y="76"/>
                    </a:cubicBezTo>
                    <a:cubicBezTo>
                      <a:pt x="4" y="74"/>
                      <a:pt x="4" y="74"/>
                      <a:pt x="4" y="74"/>
                    </a:cubicBezTo>
                    <a:cubicBezTo>
                      <a:pt x="11" y="84"/>
                      <a:pt x="11" y="84"/>
                      <a:pt x="11" y="84"/>
                    </a:cubicBezTo>
                    <a:cubicBezTo>
                      <a:pt x="26" y="62"/>
                      <a:pt x="26" y="62"/>
                      <a:pt x="26" y="62"/>
                    </a:cubicBezTo>
                    <a:cubicBezTo>
                      <a:pt x="11" y="7"/>
                      <a:pt x="11" y="7"/>
                      <a:pt x="11" y="7"/>
                    </a:cubicBezTo>
                    <a:cubicBezTo>
                      <a:pt x="11" y="7"/>
                      <a:pt x="11" y="7"/>
                      <a:pt x="11" y="7"/>
                    </a:cubicBezTo>
                    <a:cubicBezTo>
                      <a:pt x="30" y="0"/>
                      <a:pt x="30" y="0"/>
                      <a:pt x="30" y="0"/>
                    </a:cubicBezTo>
                    <a:cubicBezTo>
                      <a:pt x="30" y="0"/>
                      <a:pt x="30" y="0"/>
                      <a:pt x="30" y="0"/>
                    </a:cubicBezTo>
                    <a:cubicBezTo>
                      <a:pt x="47" y="5"/>
                      <a:pt x="75" y="17"/>
                      <a:pt x="75" y="45"/>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22" name="Oval 15">
                <a:extLst>
                  <a:ext uri="{FF2B5EF4-FFF2-40B4-BE49-F238E27FC236}">
                    <a16:creationId xmlns:a16="http://schemas.microsoft.com/office/drawing/2014/main" xmlns="" id="{8EEB9546-AE73-496B-A4C6-E1EF7B6A6DBF}"/>
                  </a:ext>
                </a:extLst>
              </p:cNvPr>
              <p:cNvSpPr>
                <a:spLocks noChangeArrowheads="1"/>
              </p:cNvSpPr>
              <p:nvPr/>
            </p:nvSpPr>
            <p:spPr bwMode="auto">
              <a:xfrm>
                <a:off x="2839" y="1882"/>
                <a:ext cx="151" cy="177"/>
              </a:xfrm>
              <a:prstGeom prst="ellipse">
                <a:avLst/>
              </a:pr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23" name="Freeform 16">
                <a:extLst>
                  <a:ext uri="{FF2B5EF4-FFF2-40B4-BE49-F238E27FC236}">
                    <a16:creationId xmlns:a16="http://schemas.microsoft.com/office/drawing/2014/main" xmlns="" id="{A2367D6E-6C2E-4823-8562-AE8A8141DE3C}"/>
                  </a:ext>
                </a:extLst>
              </p:cNvPr>
              <p:cNvSpPr>
                <a:spLocks/>
              </p:cNvSpPr>
              <p:nvPr/>
            </p:nvSpPr>
            <p:spPr bwMode="auto">
              <a:xfrm>
                <a:off x="2763" y="2071"/>
                <a:ext cx="151" cy="179"/>
              </a:xfrm>
              <a:custGeom>
                <a:avLst/>
                <a:gdLst/>
                <a:ahLst/>
                <a:cxnLst>
                  <a:cxn ang="0">
                    <a:pos x="64" y="7"/>
                  </a:cxn>
                  <a:cxn ang="0">
                    <a:pos x="64" y="7"/>
                  </a:cxn>
                  <a:cxn ang="0">
                    <a:pos x="49" y="62"/>
                  </a:cxn>
                  <a:cxn ang="0">
                    <a:pos x="57" y="74"/>
                  </a:cxn>
                  <a:cxn ang="0">
                    <a:pos x="53" y="76"/>
                  </a:cxn>
                  <a:cxn ang="0">
                    <a:pos x="10" y="47"/>
                  </a:cxn>
                  <a:cxn ang="0">
                    <a:pos x="4" y="47"/>
                  </a:cxn>
                  <a:cxn ang="0">
                    <a:pos x="0" y="55"/>
                  </a:cxn>
                  <a:cxn ang="0">
                    <a:pos x="0" y="45"/>
                  </a:cxn>
                  <a:cxn ang="0">
                    <a:pos x="45" y="0"/>
                  </a:cxn>
                  <a:cxn ang="0">
                    <a:pos x="64" y="7"/>
                  </a:cxn>
                </a:cxnLst>
                <a:rect l="0" t="0" r="r" b="b"/>
                <a:pathLst>
                  <a:path w="64" h="76">
                    <a:moveTo>
                      <a:pt x="64" y="7"/>
                    </a:moveTo>
                    <a:cubicBezTo>
                      <a:pt x="64" y="7"/>
                      <a:pt x="64" y="7"/>
                      <a:pt x="64" y="7"/>
                    </a:cubicBezTo>
                    <a:cubicBezTo>
                      <a:pt x="49" y="62"/>
                      <a:pt x="49" y="62"/>
                      <a:pt x="49" y="62"/>
                    </a:cubicBezTo>
                    <a:cubicBezTo>
                      <a:pt x="57" y="74"/>
                      <a:pt x="57" y="74"/>
                      <a:pt x="57" y="74"/>
                    </a:cubicBezTo>
                    <a:cubicBezTo>
                      <a:pt x="53" y="76"/>
                      <a:pt x="53" y="76"/>
                      <a:pt x="53" y="76"/>
                    </a:cubicBezTo>
                    <a:cubicBezTo>
                      <a:pt x="19" y="76"/>
                      <a:pt x="10" y="47"/>
                      <a:pt x="10" y="47"/>
                    </a:cubicBezTo>
                    <a:cubicBezTo>
                      <a:pt x="4" y="47"/>
                      <a:pt x="4" y="47"/>
                      <a:pt x="4" y="47"/>
                    </a:cubicBezTo>
                    <a:cubicBezTo>
                      <a:pt x="4" y="47"/>
                      <a:pt x="3" y="50"/>
                      <a:pt x="0" y="55"/>
                    </a:cubicBezTo>
                    <a:cubicBezTo>
                      <a:pt x="0" y="52"/>
                      <a:pt x="0" y="48"/>
                      <a:pt x="0" y="45"/>
                    </a:cubicBezTo>
                    <a:cubicBezTo>
                      <a:pt x="0" y="17"/>
                      <a:pt x="28" y="5"/>
                      <a:pt x="45" y="0"/>
                    </a:cubicBezTo>
                    <a:lnTo>
                      <a:pt x="64" y="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24" name="Freeform 17">
                <a:extLst>
                  <a:ext uri="{FF2B5EF4-FFF2-40B4-BE49-F238E27FC236}">
                    <a16:creationId xmlns:a16="http://schemas.microsoft.com/office/drawing/2014/main" xmlns="" id="{6A20547E-967C-4BEF-B1B7-B76A038E41E8}"/>
                  </a:ext>
                </a:extLst>
              </p:cNvPr>
              <p:cNvSpPr>
                <a:spLocks/>
              </p:cNvSpPr>
              <p:nvPr/>
            </p:nvSpPr>
            <p:spPr bwMode="auto">
              <a:xfrm>
                <a:off x="2739" y="2290"/>
                <a:ext cx="83" cy="86"/>
              </a:xfrm>
              <a:custGeom>
                <a:avLst/>
                <a:gdLst/>
                <a:ahLst/>
                <a:cxnLst>
                  <a:cxn ang="0">
                    <a:pos x="17" y="0"/>
                  </a:cxn>
                  <a:cxn ang="0">
                    <a:pos x="11" y="2"/>
                  </a:cxn>
                  <a:cxn ang="0">
                    <a:pos x="0" y="18"/>
                  </a:cxn>
                  <a:cxn ang="0">
                    <a:pos x="17" y="36"/>
                  </a:cxn>
                  <a:cxn ang="0">
                    <a:pos x="35" y="18"/>
                  </a:cxn>
                  <a:cxn ang="0">
                    <a:pos x="35" y="18"/>
                  </a:cxn>
                  <a:cxn ang="0">
                    <a:pos x="17" y="0"/>
                  </a:cxn>
                </a:cxnLst>
                <a:rect l="0" t="0" r="r" b="b"/>
                <a:pathLst>
                  <a:path w="35" h="36">
                    <a:moveTo>
                      <a:pt x="17" y="0"/>
                    </a:moveTo>
                    <a:cubicBezTo>
                      <a:pt x="15" y="0"/>
                      <a:pt x="13" y="1"/>
                      <a:pt x="11" y="2"/>
                    </a:cubicBezTo>
                    <a:cubicBezTo>
                      <a:pt x="4" y="4"/>
                      <a:pt x="0" y="11"/>
                      <a:pt x="0" y="18"/>
                    </a:cubicBezTo>
                    <a:cubicBezTo>
                      <a:pt x="0" y="28"/>
                      <a:pt x="8" y="36"/>
                      <a:pt x="17" y="36"/>
                    </a:cubicBezTo>
                    <a:cubicBezTo>
                      <a:pt x="27" y="36"/>
                      <a:pt x="35" y="28"/>
                      <a:pt x="35" y="18"/>
                    </a:cubicBezTo>
                    <a:cubicBezTo>
                      <a:pt x="35" y="18"/>
                      <a:pt x="35" y="18"/>
                      <a:pt x="35" y="18"/>
                    </a:cubicBezTo>
                    <a:cubicBezTo>
                      <a:pt x="35" y="8"/>
                      <a:pt x="27" y="0"/>
                      <a:pt x="17" y="0"/>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25" name="Freeform 18">
                <a:extLst>
                  <a:ext uri="{FF2B5EF4-FFF2-40B4-BE49-F238E27FC236}">
                    <a16:creationId xmlns:a16="http://schemas.microsoft.com/office/drawing/2014/main" xmlns="" id="{EAD76B7D-1093-4994-94C2-82F1C1835F29}"/>
                  </a:ext>
                </a:extLst>
              </p:cNvPr>
              <p:cNvSpPr>
                <a:spLocks noEditPoints="1"/>
              </p:cNvSpPr>
              <p:nvPr/>
            </p:nvSpPr>
            <p:spPr bwMode="auto">
              <a:xfrm>
                <a:off x="2692" y="2203"/>
                <a:ext cx="177" cy="236"/>
              </a:xfrm>
              <a:custGeom>
                <a:avLst/>
                <a:gdLst/>
                <a:ahLst/>
                <a:cxnLst>
                  <a:cxn ang="0">
                    <a:pos x="37" y="0"/>
                  </a:cxn>
                  <a:cxn ang="0">
                    <a:pos x="30" y="10"/>
                  </a:cxn>
                  <a:cxn ang="0">
                    <a:pos x="0" y="27"/>
                  </a:cxn>
                  <a:cxn ang="0">
                    <a:pos x="0" y="65"/>
                  </a:cxn>
                  <a:cxn ang="0">
                    <a:pos x="37" y="100"/>
                  </a:cxn>
                  <a:cxn ang="0">
                    <a:pos x="75" y="65"/>
                  </a:cxn>
                  <a:cxn ang="0">
                    <a:pos x="75" y="58"/>
                  </a:cxn>
                  <a:cxn ang="0">
                    <a:pos x="75" y="27"/>
                  </a:cxn>
                  <a:cxn ang="0">
                    <a:pos x="37" y="0"/>
                  </a:cxn>
                  <a:cxn ang="0">
                    <a:pos x="37" y="78"/>
                  </a:cxn>
                  <a:cxn ang="0">
                    <a:pos x="15" y="55"/>
                  </a:cxn>
                  <a:cxn ang="0">
                    <a:pos x="30" y="34"/>
                  </a:cxn>
                  <a:cxn ang="0">
                    <a:pos x="37" y="33"/>
                  </a:cxn>
                  <a:cxn ang="0">
                    <a:pos x="60" y="55"/>
                  </a:cxn>
                  <a:cxn ang="0">
                    <a:pos x="60" y="56"/>
                  </a:cxn>
                  <a:cxn ang="0">
                    <a:pos x="37" y="78"/>
                  </a:cxn>
                </a:cxnLst>
                <a:rect l="0" t="0" r="r" b="b"/>
                <a:pathLst>
                  <a:path w="75" h="100">
                    <a:moveTo>
                      <a:pt x="37" y="0"/>
                    </a:moveTo>
                    <a:cubicBezTo>
                      <a:pt x="37" y="0"/>
                      <a:pt x="35" y="5"/>
                      <a:pt x="30" y="10"/>
                    </a:cubicBezTo>
                    <a:cubicBezTo>
                      <a:pt x="25" y="17"/>
                      <a:pt x="15" y="25"/>
                      <a:pt x="0" y="27"/>
                    </a:cubicBezTo>
                    <a:cubicBezTo>
                      <a:pt x="0" y="65"/>
                      <a:pt x="0" y="65"/>
                      <a:pt x="0" y="65"/>
                    </a:cubicBezTo>
                    <a:cubicBezTo>
                      <a:pt x="0" y="86"/>
                      <a:pt x="37" y="100"/>
                      <a:pt x="37" y="100"/>
                    </a:cubicBezTo>
                    <a:cubicBezTo>
                      <a:pt x="69" y="92"/>
                      <a:pt x="75" y="65"/>
                      <a:pt x="75" y="65"/>
                    </a:cubicBezTo>
                    <a:cubicBezTo>
                      <a:pt x="75" y="58"/>
                      <a:pt x="75" y="58"/>
                      <a:pt x="75" y="58"/>
                    </a:cubicBezTo>
                    <a:cubicBezTo>
                      <a:pt x="75" y="27"/>
                      <a:pt x="75" y="27"/>
                      <a:pt x="75" y="27"/>
                    </a:cubicBezTo>
                    <a:cubicBezTo>
                      <a:pt x="45" y="25"/>
                      <a:pt x="37" y="0"/>
                      <a:pt x="37" y="0"/>
                    </a:cubicBezTo>
                    <a:close/>
                    <a:moveTo>
                      <a:pt x="37" y="78"/>
                    </a:moveTo>
                    <a:cubicBezTo>
                      <a:pt x="25" y="78"/>
                      <a:pt x="15" y="68"/>
                      <a:pt x="15" y="55"/>
                    </a:cubicBezTo>
                    <a:cubicBezTo>
                      <a:pt x="15" y="45"/>
                      <a:pt x="21" y="37"/>
                      <a:pt x="30" y="34"/>
                    </a:cubicBezTo>
                    <a:cubicBezTo>
                      <a:pt x="33" y="33"/>
                      <a:pt x="35" y="33"/>
                      <a:pt x="37" y="33"/>
                    </a:cubicBezTo>
                    <a:cubicBezTo>
                      <a:pt x="50" y="33"/>
                      <a:pt x="60" y="43"/>
                      <a:pt x="60" y="55"/>
                    </a:cubicBezTo>
                    <a:cubicBezTo>
                      <a:pt x="60" y="55"/>
                      <a:pt x="60" y="56"/>
                      <a:pt x="60" y="56"/>
                    </a:cubicBezTo>
                    <a:cubicBezTo>
                      <a:pt x="60" y="68"/>
                      <a:pt x="50" y="78"/>
                      <a:pt x="37" y="78"/>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33" name="Group 232">
            <a:extLst>
              <a:ext uri="{FF2B5EF4-FFF2-40B4-BE49-F238E27FC236}">
                <a16:creationId xmlns:a16="http://schemas.microsoft.com/office/drawing/2014/main" xmlns="" id="{D0EDE1B8-68F1-4D0F-8E7A-5016C543C68D}"/>
              </a:ext>
            </a:extLst>
          </p:cNvPr>
          <p:cNvGrpSpPr/>
          <p:nvPr/>
        </p:nvGrpSpPr>
        <p:grpSpPr>
          <a:xfrm>
            <a:off x="7792769" y="4001740"/>
            <a:ext cx="3367086" cy="192786"/>
            <a:chOff x="7792769" y="3976340"/>
            <a:chExt cx="3367086" cy="192786"/>
          </a:xfrm>
        </p:grpSpPr>
        <p:grpSp>
          <p:nvGrpSpPr>
            <p:cNvPr id="313" name="Group 312">
              <a:extLst>
                <a:ext uri="{FF2B5EF4-FFF2-40B4-BE49-F238E27FC236}">
                  <a16:creationId xmlns:a16="http://schemas.microsoft.com/office/drawing/2014/main" xmlns="" id="{82025C70-24C6-4C4C-9C95-644DB0A2A6CC}"/>
                </a:ext>
              </a:extLst>
            </p:cNvPr>
            <p:cNvGrpSpPr/>
            <p:nvPr/>
          </p:nvGrpSpPr>
          <p:grpSpPr>
            <a:xfrm>
              <a:off x="8020293" y="3996121"/>
              <a:ext cx="3139562" cy="155828"/>
              <a:chOff x="1296708" y="2110188"/>
              <a:chExt cx="3139562" cy="155828"/>
            </a:xfrm>
          </p:grpSpPr>
          <p:cxnSp>
            <p:nvCxnSpPr>
              <p:cNvPr id="317" name="Straight Connector 316">
                <a:extLst>
                  <a:ext uri="{FF2B5EF4-FFF2-40B4-BE49-F238E27FC236}">
                    <a16:creationId xmlns:a16="http://schemas.microsoft.com/office/drawing/2014/main" xmlns="" id="{A4F39FF7-6ED6-4951-98BF-FF3F02071E92}"/>
                  </a:ext>
                </a:extLst>
              </p:cNvPr>
              <p:cNvCxnSpPr>
                <a:cxnSpLocks/>
              </p:cNvCxnSpPr>
              <p:nvPr/>
            </p:nvCxnSpPr>
            <p:spPr>
              <a:xfrm>
                <a:off x="1296708" y="2188102"/>
                <a:ext cx="3139562"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18" name="Rectangle 317">
                <a:extLst>
                  <a:ext uri="{FF2B5EF4-FFF2-40B4-BE49-F238E27FC236}">
                    <a16:creationId xmlns:a16="http://schemas.microsoft.com/office/drawing/2014/main" xmlns="" id="{DB3CDDDE-6A7B-451C-8609-475F2A5F188B}"/>
                  </a:ext>
                </a:extLst>
              </p:cNvPr>
              <p:cNvSpPr/>
              <p:nvPr/>
            </p:nvSpPr>
            <p:spPr>
              <a:xfrm>
                <a:off x="2401527" y="2110188"/>
                <a:ext cx="645993" cy="155828"/>
              </a:xfrm>
              <a:prstGeom prst="rect">
                <a:avLst/>
              </a:prstGeom>
              <a:solidFill>
                <a:srgbClr val="0091DA"/>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Network</a:t>
                </a:r>
              </a:p>
            </p:txBody>
          </p:sp>
        </p:grpSp>
        <p:grpSp>
          <p:nvGrpSpPr>
            <p:cNvPr id="314" name="Group 313">
              <a:extLst>
                <a:ext uri="{FF2B5EF4-FFF2-40B4-BE49-F238E27FC236}">
                  <a16:creationId xmlns:a16="http://schemas.microsoft.com/office/drawing/2014/main" xmlns="" id="{E677750C-3059-4C48-A8F0-D44767325C26}"/>
                </a:ext>
              </a:extLst>
            </p:cNvPr>
            <p:cNvGrpSpPr/>
            <p:nvPr/>
          </p:nvGrpSpPr>
          <p:grpSpPr>
            <a:xfrm>
              <a:off x="7792769" y="3976340"/>
              <a:ext cx="225863" cy="192786"/>
              <a:chOff x="5715000" y="3984106"/>
              <a:chExt cx="663575" cy="580140"/>
            </a:xfrm>
            <a:solidFill>
              <a:schemeClr val="bg1"/>
            </a:solidFill>
          </p:grpSpPr>
          <p:sp>
            <p:nvSpPr>
              <p:cNvPr id="315" name="Freeform 77">
                <a:extLst>
                  <a:ext uri="{FF2B5EF4-FFF2-40B4-BE49-F238E27FC236}">
                    <a16:creationId xmlns:a16="http://schemas.microsoft.com/office/drawing/2014/main" xmlns="" id="{9E987DCD-0105-44FF-A315-0644615D8508}"/>
                  </a:ext>
                </a:extLst>
              </p:cNvPr>
              <p:cNvSpPr>
                <a:spLocks noEditPoints="1"/>
              </p:cNvSpPr>
              <p:nvPr/>
            </p:nvSpPr>
            <p:spPr bwMode="auto">
              <a:xfrm>
                <a:off x="5903913" y="4208646"/>
                <a:ext cx="285750" cy="355600"/>
              </a:xfrm>
              <a:custGeom>
                <a:avLst/>
                <a:gdLst/>
                <a:ahLst/>
                <a:cxnLst>
                  <a:cxn ang="0">
                    <a:pos x="38" y="0"/>
                  </a:cxn>
                  <a:cxn ang="0">
                    <a:pos x="65" y="27"/>
                  </a:cxn>
                  <a:cxn ang="0">
                    <a:pos x="65" y="28"/>
                  </a:cxn>
                  <a:cxn ang="0">
                    <a:pos x="65" y="35"/>
                  </a:cxn>
                  <a:cxn ang="0">
                    <a:pos x="76" y="47"/>
                  </a:cxn>
                  <a:cxn ang="0">
                    <a:pos x="76" y="83"/>
                  </a:cxn>
                  <a:cxn ang="0">
                    <a:pos x="64" y="95"/>
                  </a:cxn>
                  <a:cxn ang="0">
                    <a:pos x="12" y="95"/>
                  </a:cxn>
                  <a:cxn ang="0">
                    <a:pos x="0" y="83"/>
                  </a:cxn>
                  <a:cxn ang="0">
                    <a:pos x="0" y="47"/>
                  </a:cxn>
                  <a:cxn ang="0">
                    <a:pos x="11" y="35"/>
                  </a:cxn>
                  <a:cxn ang="0">
                    <a:pos x="11" y="28"/>
                  </a:cxn>
                  <a:cxn ang="0">
                    <a:pos x="38" y="0"/>
                  </a:cxn>
                  <a:cxn ang="0">
                    <a:pos x="52" y="35"/>
                  </a:cxn>
                  <a:cxn ang="0">
                    <a:pos x="52" y="28"/>
                  </a:cxn>
                  <a:cxn ang="0">
                    <a:pos x="52" y="27"/>
                  </a:cxn>
                  <a:cxn ang="0">
                    <a:pos x="38" y="14"/>
                  </a:cxn>
                  <a:cxn ang="0">
                    <a:pos x="24" y="28"/>
                  </a:cxn>
                  <a:cxn ang="0">
                    <a:pos x="24" y="35"/>
                  </a:cxn>
                  <a:cxn ang="0">
                    <a:pos x="30" y="35"/>
                  </a:cxn>
                  <a:cxn ang="0">
                    <a:pos x="52" y="35"/>
                  </a:cxn>
                  <a:cxn ang="0">
                    <a:pos x="38" y="47"/>
                  </a:cxn>
                  <a:cxn ang="0">
                    <a:pos x="50" y="59"/>
                  </a:cxn>
                  <a:cxn ang="0">
                    <a:pos x="44" y="69"/>
                  </a:cxn>
                  <a:cxn ang="0">
                    <a:pos x="44" y="77"/>
                  </a:cxn>
                  <a:cxn ang="0">
                    <a:pos x="32" y="77"/>
                  </a:cxn>
                  <a:cxn ang="0">
                    <a:pos x="32" y="69"/>
                  </a:cxn>
                  <a:cxn ang="0">
                    <a:pos x="26" y="59"/>
                  </a:cxn>
                  <a:cxn ang="0">
                    <a:pos x="38" y="47"/>
                  </a:cxn>
                </a:cxnLst>
                <a:rect l="0" t="0" r="r" b="b"/>
                <a:pathLst>
                  <a:path w="76" h="95">
                    <a:moveTo>
                      <a:pt x="38" y="0"/>
                    </a:moveTo>
                    <a:cubicBezTo>
                      <a:pt x="53" y="0"/>
                      <a:pt x="65" y="12"/>
                      <a:pt x="65" y="27"/>
                    </a:cubicBezTo>
                    <a:cubicBezTo>
                      <a:pt x="65" y="27"/>
                      <a:pt x="65" y="28"/>
                      <a:pt x="65" y="28"/>
                    </a:cubicBezTo>
                    <a:cubicBezTo>
                      <a:pt x="65" y="35"/>
                      <a:pt x="65" y="35"/>
                      <a:pt x="65" y="35"/>
                    </a:cubicBezTo>
                    <a:cubicBezTo>
                      <a:pt x="71" y="36"/>
                      <a:pt x="76" y="41"/>
                      <a:pt x="76" y="47"/>
                    </a:cubicBezTo>
                    <a:cubicBezTo>
                      <a:pt x="76" y="83"/>
                      <a:pt x="76" y="83"/>
                      <a:pt x="76" y="83"/>
                    </a:cubicBezTo>
                    <a:cubicBezTo>
                      <a:pt x="76" y="89"/>
                      <a:pt x="71" y="95"/>
                      <a:pt x="64" y="95"/>
                    </a:cubicBezTo>
                    <a:cubicBezTo>
                      <a:pt x="12" y="95"/>
                      <a:pt x="12" y="95"/>
                      <a:pt x="12" y="95"/>
                    </a:cubicBezTo>
                    <a:cubicBezTo>
                      <a:pt x="5" y="95"/>
                      <a:pt x="0" y="89"/>
                      <a:pt x="0" y="83"/>
                    </a:cubicBezTo>
                    <a:cubicBezTo>
                      <a:pt x="0" y="47"/>
                      <a:pt x="0" y="47"/>
                      <a:pt x="0" y="47"/>
                    </a:cubicBezTo>
                    <a:cubicBezTo>
                      <a:pt x="0" y="41"/>
                      <a:pt x="5" y="36"/>
                      <a:pt x="11" y="35"/>
                    </a:cubicBezTo>
                    <a:cubicBezTo>
                      <a:pt x="11" y="28"/>
                      <a:pt x="11" y="28"/>
                      <a:pt x="11" y="28"/>
                    </a:cubicBezTo>
                    <a:cubicBezTo>
                      <a:pt x="11" y="13"/>
                      <a:pt x="23" y="0"/>
                      <a:pt x="38" y="0"/>
                    </a:cubicBezTo>
                    <a:moveTo>
                      <a:pt x="52" y="35"/>
                    </a:moveTo>
                    <a:cubicBezTo>
                      <a:pt x="52" y="28"/>
                      <a:pt x="52" y="28"/>
                      <a:pt x="52" y="28"/>
                    </a:cubicBezTo>
                    <a:cubicBezTo>
                      <a:pt x="52" y="27"/>
                      <a:pt x="52" y="27"/>
                      <a:pt x="52" y="27"/>
                    </a:cubicBezTo>
                    <a:cubicBezTo>
                      <a:pt x="52" y="20"/>
                      <a:pt x="46" y="14"/>
                      <a:pt x="38" y="14"/>
                    </a:cubicBezTo>
                    <a:cubicBezTo>
                      <a:pt x="30" y="14"/>
                      <a:pt x="24" y="20"/>
                      <a:pt x="24" y="28"/>
                    </a:cubicBezTo>
                    <a:cubicBezTo>
                      <a:pt x="24" y="35"/>
                      <a:pt x="24" y="35"/>
                      <a:pt x="24" y="35"/>
                    </a:cubicBezTo>
                    <a:cubicBezTo>
                      <a:pt x="30" y="35"/>
                      <a:pt x="30" y="35"/>
                      <a:pt x="30" y="35"/>
                    </a:cubicBezTo>
                    <a:lnTo>
                      <a:pt x="52" y="35"/>
                    </a:lnTo>
                    <a:close/>
                    <a:moveTo>
                      <a:pt x="38" y="47"/>
                    </a:moveTo>
                    <a:cubicBezTo>
                      <a:pt x="45" y="47"/>
                      <a:pt x="50" y="53"/>
                      <a:pt x="50" y="59"/>
                    </a:cubicBezTo>
                    <a:cubicBezTo>
                      <a:pt x="50" y="64"/>
                      <a:pt x="48" y="67"/>
                      <a:pt x="44" y="69"/>
                    </a:cubicBezTo>
                    <a:cubicBezTo>
                      <a:pt x="44" y="77"/>
                      <a:pt x="44" y="77"/>
                      <a:pt x="44" y="77"/>
                    </a:cubicBezTo>
                    <a:cubicBezTo>
                      <a:pt x="44" y="85"/>
                      <a:pt x="32" y="85"/>
                      <a:pt x="32" y="77"/>
                    </a:cubicBezTo>
                    <a:cubicBezTo>
                      <a:pt x="32" y="74"/>
                      <a:pt x="32" y="72"/>
                      <a:pt x="32" y="69"/>
                    </a:cubicBezTo>
                    <a:cubicBezTo>
                      <a:pt x="29" y="67"/>
                      <a:pt x="26" y="63"/>
                      <a:pt x="26" y="59"/>
                    </a:cubicBezTo>
                    <a:cubicBezTo>
                      <a:pt x="26" y="52"/>
                      <a:pt x="32" y="47"/>
                      <a:pt x="38" y="47"/>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sp>
            <p:nvSpPr>
              <p:cNvPr id="316" name="Freeform 5">
                <a:extLst>
                  <a:ext uri="{FF2B5EF4-FFF2-40B4-BE49-F238E27FC236}">
                    <a16:creationId xmlns:a16="http://schemas.microsoft.com/office/drawing/2014/main" xmlns="" id="{6EE307F9-CDE5-48AD-AADF-A96243D69D13}"/>
                  </a:ext>
                </a:extLst>
              </p:cNvPr>
              <p:cNvSpPr>
                <a:spLocks/>
              </p:cNvSpPr>
              <p:nvPr/>
            </p:nvSpPr>
            <p:spPr bwMode="auto">
              <a:xfrm>
                <a:off x="5715000" y="3984106"/>
                <a:ext cx="663575" cy="379413"/>
              </a:xfrm>
              <a:custGeom>
                <a:avLst/>
                <a:gdLst/>
                <a:ahLst/>
                <a:cxnLst>
                  <a:cxn ang="0">
                    <a:pos x="152" y="52"/>
                  </a:cxn>
                  <a:cxn ang="0">
                    <a:pos x="151" y="52"/>
                  </a:cxn>
                  <a:cxn ang="0">
                    <a:pos x="117" y="20"/>
                  </a:cxn>
                  <a:cxn ang="0">
                    <a:pos x="101" y="24"/>
                  </a:cxn>
                  <a:cxn ang="0">
                    <a:pos x="63" y="0"/>
                  </a:cxn>
                  <a:cxn ang="0">
                    <a:pos x="22" y="41"/>
                  </a:cxn>
                  <a:cxn ang="0">
                    <a:pos x="22" y="48"/>
                  </a:cxn>
                  <a:cxn ang="0">
                    <a:pos x="0" y="74"/>
                  </a:cxn>
                  <a:cxn ang="0">
                    <a:pos x="26" y="101"/>
                  </a:cxn>
                  <a:cxn ang="0">
                    <a:pos x="45" y="101"/>
                  </a:cxn>
                  <a:cxn ang="0">
                    <a:pos x="44" y="92"/>
                  </a:cxn>
                  <a:cxn ang="0">
                    <a:pos x="57" y="61"/>
                  </a:cxn>
                  <a:cxn ang="0">
                    <a:pos x="88" y="48"/>
                  </a:cxn>
                  <a:cxn ang="0">
                    <a:pos x="119" y="61"/>
                  </a:cxn>
                  <a:cxn ang="0">
                    <a:pos x="132" y="92"/>
                  </a:cxn>
                  <a:cxn ang="0">
                    <a:pos x="131" y="101"/>
                  </a:cxn>
                  <a:cxn ang="0">
                    <a:pos x="152" y="101"/>
                  </a:cxn>
                  <a:cxn ang="0">
                    <a:pos x="177" y="76"/>
                  </a:cxn>
                  <a:cxn ang="0">
                    <a:pos x="152" y="52"/>
                  </a:cxn>
                </a:cxnLst>
                <a:rect l="0" t="0" r="r" b="b"/>
                <a:pathLst>
                  <a:path w="177" h="101">
                    <a:moveTo>
                      <a:pt x="152" y="52"/>
                    </a:moveTo>
                    <a:cubicBezTo>
                      <a:pt x="152" y="52"/>
                      <a:pt x="151" y="52"/>
                      <a:pt x="151" y="52"/>
                    </a:cubicBezTo>
                    <a:cubicBezTo>
                      <a:pt x="150" y="34"/>
                      <a:pt x="135" y="20"/>
                      <a:pt x="117" y="20"/>
                    </a:cubicBezTo>
                    <a:cubicBezTo>
                      <a:pt x="111" y="20"/>
                      <a:pt x="106" y="22"/>
                      <a:pt x="101" y="24"/>
                    </a:cubicBezTo>
                    <a:cubicBezTo>
                      <a:pt x="95" y="10"/>
                      <a:pt x="80" y="0"/>
                      <a:pt x="63" y="0"/>
                    </a:cubicBezTo>
                    <a:cubicBezTo>
                      <a:pt x="40" y="0"/>
                      <a:pt x="22" y="18"/>
                      <a:pt x="22" y="41"/>
                    </a:cubicBezTo>
                    <a:cubicBezTo>
                      <a:pt x="22" y="43"/>
                      <a:pt x="22" y="46"/>
                      <a:pt x="22" y="48"/>
                    </a:cubicBezTo>
                    <a:cubicBezTo>
                      <a:pt x="10" y="50"/>
                      <a:pt x="0" y="61"/>
                      <a:pt x="0" y="74"/>
                    </a:cubicBezTo>
                    <a:cubicBezTo>
                      <a:pt x="0" y="89"/>
                      <a:pt x="12" y="101"/>
                      <a:pt x="26" y="101"/>
                    </a:cubicBezTo>
                    <a:cubicBezTo>
                      <a:pt x="45" y="101"/>
                      <a:pt x="45" y="101"/>
                      <a:pt x="45" y="101"/>
                    </a:cubicBezTo>
                    <a:cubicBezTo>
                      <a:pt x="44" y="98"/>
                      <a:pt x="44" y="95"/>
                      <a:pt x="44" y="92"/>
                    </a:cubicBezTo>
                    <a:cubicBezTo>
                      <a:pt x="44" y="81"/>
                      <a:pt x="49" y="69"/>
                      <a:pt x="57" y="61"/>
                    </a:cubicBezTo>
                    <a:cubicBezTo>
                      <a:pt x="65" y="53"/>
                      <a:pt x="76" y="48"/>
                      <a:pt x="88" y="48"/>
                    </a:cubicBezTo>
                    <a:cubicBezTo>
                      <a:pt x="100" y="48"/>
                      <a:pt x="111" y="53"/>
                      <a:pt x="119" y="61"/>
                    </a:cubicBezTo>
                    <a:cubicBezTo>
                      <a:pt x="128" y="69"/>
                      <a:pt x="132" y="80"/>
                      <a:pt x="132" y="92"/>
                    </a:cubicBezTo>
                    <a:cubicBezTo>
                      <a:pt x="132" y="95"/>
                      <a:pt x="132" y="98"/>
                      <a:pt x="131" y="101"/>
                    </a:cubicBezTo>
                    <a:cubicBezTo>
                      <a:pt x="152" y="101"/>
                      <a:pt x="152" y="101"/>
                      <a:pt x="152" y="101"/>
                    </a:cubicBezTo>
                    <a:cubicBezTo>
                      <a:pt x="166" y="101"/>
                      <a:pt x="177" y="90"/>
                      <a:pt x="177" y="76"/>
                    </a:cubicBezTo>
                    <a:cubicBezTo>
                      <a:pt x="177" y="63"/>
                      <a:pt x="166" y="52"/>
                      <a:pt x="152" y="52"/>
                    </a:cubicBez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sz="800" dirty="0"/>
              </a:p>
            </p:txBody>
          </p:sp>
        </p:grpSp>
      </p:grpSp>
      <p:grpSp>
        <p:nvGrpSpPr>
          <p:cNvPr id="234" name="Group 233">
            <a:extLst>
              <a:ext uri="{FF2B5EF4-FFF2-40B4-BE49-F238E27FC236}">
                <a16:creationId xmlns:a16="http://schemas.microsoft.com/office/drawing/2014/main" xmlns="" id="{1AB6EB2B-2C04-46BC-B6B9-EBB63FD17EEB}"/>
              </a:ext>
            </a:extLst>
          </p:cNvPr>
          <p:cNvGrpSpPr/>
          <p:nvPr/>
        </p:nvGrpSpPr>
        <p:grpSpPr>
          <a:xfrm>
            <a:off x="1054507" y="4789472"/>
            <a:ext cx="2368143" cy="420674"/>
            <a:chOff x="1054507" y="4764072"/>
            <a:chExt cx="2368143" cy="420674"/>
          </a:xfrm>
        </p:grpSpPr>
        <p:grpSp>
          <p:nvGrpSpPr>
            <p:cNvPr id="305" name="Group 304">
              <a:extLst>
                <a:ext uri="{FF2B5EF4-FFF2-40B4-BE49-F238E27FC236}">
                  <a16:creationId xmlns:a16="http://schemas.microsoft.com/office/drawing/2014/main" xmlns="" id="{C2B01F9F-8FF7-45E8-BE53-F4EA8CE9909B}"/>
                </a:ext>
              </a:extLst>
            </p:cNvPr>
            <p:cNvGrpSpPr/>
            <p:nvPr/>
          </p:nvGrpSpPr>
          <p:grpSpPr>
            <a:xfrm>
              <a:off x="1224262" y="4947946"/>
              <a:ext cx="2086621" cy="236800"/>
              <a:chOff x="1224263" y="4947941"/>
              <a:chExt cx="1997719" cy="202187"/>
            </a:xfrm>
          </p:grpSpPr>
          <p:sp>
            <p:nvSpPr>
              <p:cNvPr id="311" name="Rectangle 310">
                <a:extLst>
                  <a:ext uri="{FF2B5EF4-FFF2-40B4-BE49-F238E27FC236}">
                    <a16:creationId xmlns:a16="http://schemas.microsoft.com/office/drawing/2014/main" xmlns="" id="{3D0221C1-BA0A-4D8D-9C11-5C933D00DA72}"/>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Log Analytics Workspace</a:t>
                </a:r>
              </a:p>
            </p:txBody>
          </p:sp>
          <p:sp>
            <p:nvSpPr>
              <p:cNvPr id="312" name="Rectangle 311">
                <a:extLst>
                  <a:ext uri="{FF2B5EF4-FFF2-40B4-BE49-F238E27FC236}">
                    <a16:creationId xmlns:a16="http://schemas.microsoft.com/office/drawing/2014/main" xmlns="" id="{35CFB401-3ECC-4F50-A8DA-09EA2E8C7809}"/>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Azure Activity Logs</a:t>
                </a:r>
              </a:p>
            </p:txBody>
          </p:sp>
        </p:grpSp>
        <p:grpSp>
          <p:nvGrpSpPr>
            <p:cNvPr id="306" name="Group 305">
              <a:extLst>
                <a:ext uri="{FF2B5EF4-FFF2-40B4-BE49-F238E27FC236}">
                  <a16:creationId xmlns:a16="http://schemas.microsoft.com/office/drawing/2014/main" xmlns="" id="{5870D39F-00A7-4701-AA5E-06CE039AFF8B}"/>
                </a:ext>
              </a:extLst>
            </p:cNvPr>
            <p:cNvGrpSpPr/>
            <p:nvPr/>
          </p:nvGrpSpPr>
          <p:grpSpPr>
            <a:xfrm>
              <a:off x="1054507" y="4764072"/>
              <a:ext cx="2368143" cy="153727"/>
              <a:chOff x="1054507" y="4764072"/>
              <a:chExt cx="2368143" cy="153727"/>
            </a:xfrm>
          </p:grpSpPr>
          <p:grpSp>
            <p:nvGrpSpPr>
              <p:cNvPr id="307" name="Group 306">
                <a:extLst>
                  <a:ext uri="{FF2B5EF4-FFF2-40B4-BE49-F238E27FC236}">
                    <a16:creationId xmlns:a16="http://schemas.microsoft.com/office/drawing/2014/main" xmlns="" id="{DB803299-27FB-4036-BE9F-AB56ED7A5D6F}"/>
                  </a:ext>
                </a:extLst>
              </p:cNvPr>
              <p:cNvGrpSpPr/>
              <p:nvPr/>
            </p:nvGrpSpPr>
            <p:grpSpPr>
              <a:xfrm>
                <a:off x="1205240" y="4764072"/>
                <a:ext cx="2217410" cy="144655"/>
                <a:chOff x="1237953" y="2049432"/>
                <a:chExt cx="3198317" cy="208646"/>
              </a:xfrm>
            </p:grpSpPr>
            <p:cxnSp>
              <p:nvCxnSpPr>
                <p:cNvPr id="309" name="Straight Connector 308">
                  <a:extLst>
                    <a:ext uri="{FF2B5EF4-FFF2-40B4-BE49-F238E27FC236}">
                      <a16:creationId xmlns:a16="http://schemas.microsoft.com/office/drawing/2014/main" xmlns="" id="{748C71C8-084B-4D0F-AE2A-7D3385AC48E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310" name="Rectangle 309">
                  <a:extLst>
                    <a:ext uri="{FF2B5EF4-FFF2-40B4-BE49-F238E27FC236}">
                      <a16:creationId xmlns:a16="http://schemas.microsoft.com/office/drawing/2014/main" xmlns="" id="{6AE16560-94AD-4652-BFC6-58A698C2176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Logging &amp; Auditing</a:t>
                  </a:r>
                </a:p>
              </p:txBody>
            </p:sp>
          </p:grpSp>
          <p:sp>
            <p:nvSpPr>
              <p:cNvPr id="308" name="Freeform 24">
                <a:extLst>
                  <a:ext uri="{FF2B5EF4-FFF2-40B4-BE49-F238E27FC236}">
                    <a16:creationId xmlns:a16="http://schemas.microsoft.com/office/drawing/2014/main" xmlns="" id="{43F387B8-C06B-4D14-BF30-526A0017AEB2}"/>
                  </a:ext>
                </a:extLst>
              </p:cNvPr>
              <p:cNvSpPr>
                <a:spLocks noEditPoints="1"/>
              </p:cNvSpPr>
              <p:nvPr/>
            </p:nvSpPr>
            <p:spPr bwMode="auto">
              <a:xfrm>
                <a:off x="1054507" y="4771258"/>
                <a:ext cx="157550" cy="146541"/>
              </a:xfrm>
              <a:custGeom>
                <a:avLst/>
                <a:gdLst/>
                <a:ahLst/>
                <a:cxnLst>
                  <a:cxn ang="0">
                    <a:pos x="141" y="16"/>
                  </a:cxn>
                  <a:cxn ang="0">
                    <a:pos x="145" y="28"/>
                  </a:cxn>
                  <a:cxn ang="0">
                    <a:pos x="25" y="36"/>
                  </a:cxn>
                  <a:cxn ang="0">
                    <a:pos x="0" y="4"/>
                  </a:cxn>
                  <a:cxn ang="0">
                    <a:pos x="50" y="0"/>
                  </a:cxn>
                  <a:cxn ang="0">
                    <a:pos x="57" y="13"/>
                  </a:cxn>
                  <a:cxn ang="0">
                    <a:pos x="36" y="35"/>
                  </a:cxn>
                  <a:cxn ang="0">
                    <a:pos x="176" y="38"/>
                  </a:cxn>
                  <a:cxn ang="0">
                    <a:pos x="151" y="58"/>
                  </a:cxn>
                  <a:cxn ang="0">
                    <a:pos x="108" y="86"/>
                  </a:cxn>
                  <a:cxn ang="0">
                    <a:pos x="104" y="103"/>
                  </a:cxn>
                  <a:cxn ang="0">
                    <a:pos x="3" y="118"/>
                  </a:cxn>
                  <a:cxn ang="0">
                    <a:pos x="31" y="38"/>
                  </a:cxn>
                  <a:cxn ang="0">
                    <a:pos x="155" y="93"/>
                  </a:cxn>
                  <a:cxn ang="0">
                    <a:pos x="133" y="94"/>
                  </a:cxn>
                  <a:cxn ang="0">
                    <a:pos x="137" y="82"/>
                  </a:cxn>
                  <a:cxn ang="0">
                    <a:pos x="155" y="86"/>
                  </a:cxn>
                  <a:cxn ang="0">
                    <a:pos x="137" y="64"/>
                  </a:cxn>
                  <a:cxn ang="0">
                    <a:pos x="173" y="86"/>
                  </a:cxn>
                  <a:cxn ang="0">
                    <a:pos x="161" y="95"/>
                  </a:cxn>
                  <a:cxn ang="0">
                    <a:pos x="151" y="76"/>
                  </a:cxn>
                  <a:cxn ang="0">
                    <a:pos x="127" y="86"/>
                  </a:cxn>
                  <a:cxn ang="0">
                    <a:pos x="115" y="95"/>
                  </a:cxn>
                  <a:cxn ang="0">
                    <a:pos x="137" y="64"/>
                  </a:cxn>
                  <a:cxn ang="0">
                    <a:pos x="150" y="109"/>
                  </a:cxn>
                  <a:cxn ang="0">
                    <a:pos x="147" y="121"/>
                  </a:cxn>
                  <a:cxn ang="0">
                    <a:pos x="140" y="131"/>
                  </a:cxn>
                  <a:cxn ang="0">
                    <a:pos x="137" y="121"/>
                  </a:cxn>
                  <a:cxn ang="0">
                    <a:pos x="113" y="100"/>
                  </a:cxn>
                  <a:cxn ang="0">
                    <a:pos x="177" y="103"/>
                  </a:cxn>
                  <a:cxn ang="0">
                    <a:pos x="174" y="139"/>
                  </a:cxn>
                  <a:cxn ang="0">
                    <a:pos x="111" y="137"/>
                  </a:cxn>
                  <a:cxn ang="0">
                    <a:pos x="113" y="100"/>
                  </a:cxn>
                </a:cxnLst>
                <a:rect l="0" t="0" r="r" b="b"/>
                <a:pathLst>
                  <a:path w="177" h="139">
                    <a:moveTo>
                      <a:pt x="61" y="16"/>
                    </a:moveTo>
                    <a:cubicBezTo>
                      <a:pt x="141" y="16"/>
                      <a:pt x="141" y="16"/>
                      <a:pt x="141" y="16"/>
                    </a:cubicBezTo>
                    <a:cubicBezTo>
                      <a:pt x="143" y="16"/>
                      <a:pt x="145" y="18"/>
                      <a:pt x="145" y="21"/>
                    </a:cubicBezTo>
                    <a:cubicBezTo>
                      <a:pt x="145" y="28"/>
                      <a:pt x="145" y="28"/>
                      <a:pt x="145" y="28"/>
                    </a:cubicBezTo>
                    <a:cubicBezTo>
                      <a:pt x="36" y="28"/>
                      <a:pt x="36" y="28"/>
                      <a:pt x="36" y="28"/>
                    </a:cubicBezTo>
                    <a:cubicBezTo>
                      <a:pt x="31" y="28"/>
                      <a:pt x="26" y="31"/>
                      <a:pt x="25" y="36"/>
                    </a:cubicBezTo>
                    <a:cubicBezTo>
                      <a:pt x="0" y="100"/>
                      <a:pt x="0" y="100"/>
                      <a:pt x="0" y="100"/>
                    </a:cubicBezTo>
                    <a:cubicBezTo>
                      <a:pt x="0" y="4"/>
                      <a:pt x="0" y="4"/>
                      <a:pt x="0" y="4"/>
                    </a:cubicBezTo>
                    <a:cubicBezTo>
                      <a:pt x="0" y="2"/>
                      <a:pt x="2" y="0"/>
                      <a:pt x="4" y="0"/>
                    </a:cubicBezTo>
                    <a:cubicBezTo>
                      <a:pt x="50" y="0"/>
                      <a:pt x="50" y="0"/>
                      <a:pt x="50" y="0"/>
                    </a:cubicBezTo>
                    <a:cubicBezTo>
                      <a:pt x="52" y="0"/>
                      <a:pt x="53" y="2"/>
                      <a:pt x="54" y="4"/>
                    </a:cubicBezTo>
                    <a:cubicBezTo>
                      <a:pt x="57" y="13"/>
                      <a:pt x="57" y="13"/>
                      <a:pt x="57" y="13"/>
                    </a:cubicBezTo>
                    <a:cubicBezTo>
                      <a:pt x="58" y="15"/>
                      <a:pt x="59" y="16"/>
                      <a:pt x="61" y="16"/>
                    </a:cubicBezTo>
                    <a:moveTo>
                      <a:pt x="36" y="35"/>
                    </a:moveTo>
                    <a:cubicBezTo>
                      <a:pt x="174" y="35"/>
                      <a:pt x="174" y="35"/>
                      <a:pt x="174" y="35"/>
                    </a:cubicBezTo>
                    <a:cubicBezTo>
                      <a:pt x="176" y="35"/>
                      <a:pt x="177" y="36"/>
                      <a:pt x="176" y="38"/>
                    </a:cubicBezTo>
                    <a:cubicBezTo>
                      <a:pt x="167" y="62"/>
                      <a:pt x="167" y="62"/>
                      <a:pt x="167" y="62"/>
                    </a:cubicBezTo>
                    <a:cubicBezTo>
                      <a:pt x="162" y="59"/>
                      <a:pt x="157" y="58"/>
                      <a:pt x="151" y="58"/>
                    </a:cubicBezTo>
                    <a:cubicBezTo>
                      <a:pt x="137" y="58"/>
                      <a:pt x="137" y="58"/>
                      <a:pt x="137" y="58"/>
                    </a:cubicBezTo>
                    <a:cubicBezTo>
                      <a:pt x="121" y="58"/>
                      <a:pt x="108" y="70"/>
                      <a:pt x="108" y="86"/>
                    </a:cubicBezTo>
                    <a:cubicBezTo>
                      <a:pt x="108" y="96"/>
                      <a:pt x="108" y="96"/>
                      <a:pt x="108" y="96"/>
                    </a:cubicBezTo>
                    <a:cubicBezTo>
                      <a:pt x="106" y="97"/>
                      <a:pt x="104" y="100"/>
                      <a:pt x="104" y="103"/>
                    </a:cubicBezTo>
                    <a:cubicBezTo>
                      <a:pt x="104" y="118"/>
                      <a:pt x="104" y="118"/>
                      <a:pt x="104" y="118"/>
                    </a:cubicBezTo>
                    <a:cubicBezTo>
                      <a:pt x="3" y="118"/>
                      <a:pt x="3" y="118"/>
                      <a:pt x="3" y="118"/>
                    </a:cubicBezTo>
                    <a:cubicBezTo>
                      <a:pt x="2" y="118"/>
                      <a:pt x="1" y="117"/>
                      <a:pt x="1" y="115"/>
                    </a:cubicBezTo>
                    <a:cubicBezTo>
                      <a:pt x="31" y="38"/>
                      <a:pt x="31" y="38"/>
                      <a:pt x="31" y="38"/>
                    </a:cubicBezTo>
                    <a:cubicBezTo>
                      <a:pt x="32" y="36"/>
                      <a:pt x="34" y="35"/>
                      <a:pt x="36" y="35"/>
                    </a:cubicBezTo>
                    <a:moveTo>
                      <a:pt x="155" y="93"/>
                    </a:moveTo>
                    <a:cubicBezTo>
                      <a:pt x="154" y="94"/>
                      <a:pt x="154" y="94"/>
                      <a:pt x="154" y="94"/>
                    </a:cubicBezTo>
                    <a:cubicBezTo>
                      <a:pt x="133" y="94"/>
                      <a:pt x="133" y="94"/>
                      <a:pt x="133" y="94"/>
                    </a:cubicBezTo>
                    <a:cubicBezTo>
                      <a:pt x="133" y="86"/>
                      <a:pt x="133" y="86"/>
                      <a:pt x="133" y="86"/>
                    </a:cubicBezTo>
                    <a:cubicBezTo>
                      <a:pt x="133" y="84"/>
                      <a:pt x="135" y="82"/>
                      <a:pt x="137" y="82"/>
                    </a:cubicBezTo>
                    <a:cubicBezTo>
                      <a:pt x="151" y="82"/>
                      <a:pt x="151" y="82"/>
                      <a:pt x="151" y="82"/>
                    </a:cubicBezTo>
                    <a:cubicBezTo>
                      <a:pt x="153" y="82"/>
                      <a:pt x="155" y="84"/>
                      <a:pt x="155" y="86"/>
                    </a:cubicBezTo>
                    <a:lnTo>
                      <a:pt x="155" y="93"/>
                    </a:lnTo>
                    <a:close/>
                    <a:moveTo>
                      <a:pt x="137" y="64"/>
                    </a:moveTo>
                    <a:cubicBezTo>
                      <a:pt x="151" y="64"/>
                      <a:pt x="151" y="64"/>
                      <a:pt x="151" y="64"/>
                    </a:cubicBezTo>
                    <a:cubicBezTo>
                      <a:pt x="163" y="64"/>
                      <a:pt x="173" y="74"/>
                      <a:pt x="173" y="86"/>
                    </a:cubicBezTo>
                    <a:cubicBezTo>
                      <a:pt x="173" y="95"/>
                      <a:pt x="173" y="95"/>
                      <a:pt x="173" y="95"/>
                    </a:cubicBezTo>
                    <a:cubicBezTo>
                      <a:pt x="161" y="95"/>
                      <a:pt x="161" y="95"/>
                      <a:pt x="161" y="95"/>
                    </a:cubicBezTo>
                    <a:cubicBezTo>
                      <a:pt x="161" y="86"/>
                      <a:pt x="161" y="86"/>
                      <a:pt x="161" y="86"/>
                    </a:cubicBezTo>
                    <a:cubicBezTo>
                      <a:pt x="161" y="81"/>
                      <a:pt x="156" y="76"/>
                      <a:pt x="151" y="76"/>
                    </a:cubicBezTo>
                    <a:cubicBezTo>
                      <a:pt x="137" y="76"/>
                      <a:pt x="137" y="76"/>
                      <a:pt x="137" y="76"/>
                    </a:cubicBezTo>
                    <a:cubicBezTo>
                      <a:pt x="131" y="76"/>
                      <a:pt x="127" y="81"/>
                      <a:pt x="127" y="86"/>
                    </a:cubicBezTo>
                    <a:cubicBezTo>
                      <a:pt x="127" y="95"/>
                      <a:pt x="127" y="95"/>
                      <a:pt x="127" y="95"/>
                    </a:cubicBezTo>
                    <a:cubicBezTo>
                      <a:pt x="115" y="95"/>
                      <a:pt x="115" y="95"/>
                      <a:pt x="115" y="95"/>
                    </a:cubicBezTo>
                    <a:cubicBezTo>
                      <a:pt x="115" y="86"/>
                      <a:pt x="115" y="86"/>
                      <a:pt x="115" y="86"/>
                    </a:cubicBezTo>
                    <a:cubicBezTo>
                      <a:pt x="115" y="74"/>
                      <a:pt x="125" y="64"/>
                      <a:pt x="137" y="64"/>
                    </a:cubicBezTo>
                    <a:moveTo>
                      <a:pt x="137" y="109"/>
                    </a:moveTo>
                    <a:cubicBezTo>
                      <a:pt x="150" y="109"/>
                      <a:pt x="150" y="109"/>
                      <a:pt x="150" y="109"/>
                    </a:cubicBezTo>
                    <a:cubicBezTo>
                      <a:pt x="150" y="121"/>
                      <a:pt x="150" y="121"/>
                      <a:pt x="150" y="121"/>
                    </a:cubicBezTo>
                    <a:cubicBezTo>
                      <a:pt x="147" y="121"/>
                      <a:pt x="147" y="121"/>
                      <a:pt x="147" y="121"/>
                    </a:cubicBezTo>
                    <a:cubicBezTo>
                      <a:pt x="147" y="131"/>
                      <a:pt x="147" y="131"/>
                      <a:pt x="147" y="131"/>
                    </a:cubicBezTo>
                    <a:cubicBezTo>
                      <a:pt x="140" y="131"/>
                      <a:pt x="140" y="131"/>
                      <a:pt x="140" y="131"/>
                    </a:cubicBezTo>
                    <a:cubicBezTo>
                      <a:pt x="140" y="121"/>
                      <a:pt x="140" y="121"/>
                      <a:pt x="140" y="121"/>
                    </a:cubicBezTo>
                    <a:cubicBezTo>
                      <a:pt x="137" y="121"/>
                      <a:pt x="137" y="121"/>
                      <a:pt x="137" y="121"/>
                    </a:cubicBezTo>
                    <a:lnTo>
                      <a:pt x="137" y="109"/>
                    </a:lnTo>
                    <a:close/>
                    <a:moveTo>
                      <a:pt x="113" y="100"/>
                    </a:moveTo>
                    <a:cubicBezTo>
                      <a:pt x="174" y="100"/>
                      <a:pt x="174" y="100"/>
                      <a:pt x="174" y="100"/>
                    </a:cubicBezTo>
                    <a:cubicBezTo>
                      <a:pt x="176" y="100"/>
                      <a:pt x="177" y="102"/>
                      <a:pt x="177" y="103"/>
                    </a:cubicBezTo>
                    <a:cubicBezTo>
                      <a:pt x="177" y="137"/>
                      <a:pt x="177" y="137"/>
                      <a:pt x="177" y="137"/>
                    </a:cubicBezTo>
                    <a:cubicBezTo>
                      <a:pt x="177" y="138"/>
                      <a:pt x="176" y="139"/>
                      <a:pt x="174" y="139"/>
                    </a:cubicBezTo>
                    <a:cubicBezTo>
                      <a:pt x="113" y="139"/>
                      <a:pt x="113" y="139"/>
                      <a:pt x="113" y="139"/>
                    </a:cubicBezTo>
                    <a:cubicBezTo>
                      <a:pt x="112" y="139"/>
                      <a:pt x="111" y="138"/>
                      <a:pt x="111" y="137"/>
                    </a:cubicBezTo>
                    <a:cubicBezTo>
                      <a:pt x="111" y="103"/>
                      <a:pt x="111" y="103"/>
                      <a:pt x="111" y="103"/>
                    </a:cubicBezTo>
                    <a:cubicBezTo>
                      <a:pt x="111" y="102"/>
                      <a:pt x="112" y="100"/>
                      <a:pt x="113" y="100"/>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sp>
        <p:nvSpPr>
          <p:cNvPr id="235" name="Rectangle 234">
            <a:extLst>
              <a:ext uri="{FF2B5EF4-FFF2-40B4-BE49-F238E27FC236}">
                <a16:creationId xmlns:a16="http://schemas.microsoft.com/office/drawing/2014/main" xmlns="" id="{2259F468-9B5F-440C-B7A5-13CD263A8B8C}"/>
              </a:ext>
            </a:extLst>
          </p:cNvPr>
          <p:cNvSpPr/>
          <p:nvPr/>
        </p:nvSpPr>
        <p:spPr>
          <a:xfrm>
            <a:off x="3780218" y="4973342"/>
            <a:ext cx="1025969"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Azure Monitor</a:t>
            </a:r>
          </a:p>
        </p:txBody>
      </p:sp>
      <p:sp>
        <p:nvSpPr>
          <p:cNvPr id="236" name="Rectangle 235">
            <a:extLst>
              <a:ext uri="{FF2B5EF4-FFF2-40B4-BE49-F238E27FC236}">
                <a16:creationId xmlns:a16="http://schemas.microsoft.com/office/drawing/2014/main" xmlns="" id="{4AFD3E21-9FA8-4464-9040-55D6F68640CC}"/>
              </a:ext>
            </a:extLst>
          </p:cNvPr>
          <p:cNvSpPr/>
          <p:nvPr/>
        </p:nvSpPr>
        <p:spPr>
          <a:xfrm>
            <a:off x="4310545" y="524576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Sentinel</a:t>
            </a:r>
          </a:p>
        </p:txBody>
      </p:sp>
      <p:sp>
        <p:nvSpPr>
          <p:cNvPr id="237" name="Rectangle 236">
            <a:extLst>
              <a:ext uri="{FF2B5EF4-FFF2-40B4-BE49-F238E27FC236}">
                <a16:creationId xmlns:a16="http://schemas.microsoft.com/office/drawing/2014/main" xmlns="" id="{0B23FAEA-C77A-4E30-8D92-883154DEC62D}"/>
              </a:ext>
            </a:extLst>
          </p:cNvPr>
          <p:cNvSpPr/>
          <p:nvPr/>
        </p:nvSpPr>
        <p:spPr>
          <a:xfrm>
            <a:off x="4840871" y="4973341"/>
            <a:ext cx="1025968" cy="2367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Security Center</a:t>
            </a:r>
          </a:p>
        </p:txBody>
      </p:sp>
      <p:grpSp>
        <p:nvGrpSpPr>
          <p:cNvPr id="238" name="Group 237">
            <a:extLst>
              <a:ext uri="{FF2B5EF4-FFF2-40B4-BE49-F238E27FC236}">
                <a16:creationId xmlns:a16="http://schemas.microsoft.com/office/drawing/2014/main" xmlns="" id="{A953BE81-995E-4049-B28A-4F2C5B101728}"/>
              </a:ext>
            </a:extLst>
          </p:cNvPr>
          <p:cNvGrpSpPr/>
          <p:nvPr/>
        </p:nvGrpSpPr>
        <p:grpSpPr>
          <a:xfrm>
            <a:off x="6336174" y="4973346"/>
            <a:ext cx="2086621" cy="236800"/>
            <a:chOff x="1224263" y="4947941"/>
            <a:chExt cx="1997719" cy="202187"/>
          </a:xfrm>
        </p:grpSpPr>
        <p:sp>
          <p:nvSpPr>
            <p:cNvPr id="303" name="Rectangle 302">
              <a:extLst>
                <a:ext uri="{FF2B5EF4-FFF2-40B4-BE49-F238E27FC236}">
                  <a16:creationId xmlns:a16="http://schemas.microsoft.com/office/drawing/2014/main" xmlns="" id="{C4F4757C-79B8-4BDD-AD6C-52CB172AC697}"/>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Tinfoil Vulnerability Scanning </a:t>
              </a:r>
            </a:p>
          </p:txBody>
        </p:sp>
        <p:sp>
          <p:nvSpPr>
            <p:cNvPr id="304" name="Rectangle 303">
              <a:extLst>
                <a:ext uri="{FF2B5EF4-FFF2-40B4-BE49-F238E27FC236}">
                  <a16:creationId xmlns:a16="http://schemas.microsoft.com/office/drawing/2014/main" xmlns="" id="{650D8E7C-2018-4960-A477-B376B3ABE428}"/>
                </a:ext>
              </a:extLst>
            </p:cNvPr>
            <p:cNvSpPr/>
            <p:nvPr/>
          </p:nvSpPr>
          <p:spPr>
            <a:xfrm>
              <a:off x="2239726" y="4947941"/>
              <a:ext cx="982256"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Vulnerability Remediation</a:t>
              </a:r>
            </a:p>
          </p:txBody>
        </p:sp>
      </p:grpSp>
      <p:grpSp>
        <p:nvGrpSpPr>
          <p:cNvPr id="239" name="Group 238">
            <a:extLst>
              <a:ext uri="{FF2B5EF4-FFF2-40B4-BE49-F238E27FC236}">
                <a16:creationId xmlns:a16="http://schemas.microsoft.com/office/drawing/2014/main" xmlns="" id="{10D936BB-015C-49E3-9647-D2D92852B0EB}"/>
              </a:ext>
            </a:extLst>
          </p:cNvPr>
          <p:cNvGrpSpPr/>
          <p:nvPr/>
        </p:nvGrpSpPr>
        <p:grpSpPr>
          <a:xfrm>
            <a:off x="8892130" y="4973346"/>
            <a:ext cx="2147345" cy="236800"/>
            <a:chOff x="1224263" y="4947941"/>
            <a:chExt cx="2055856" cy="202187"/>
          </a:xfrm>
        </p:grpSpPr>
        <p:sp>
          <p:nvSpPr>
            <p:cNvPr id="301" name="Rectangle 300">
              <a:extLst>
                <a:ext uri="{FF2B5EF4-FFF2-40B4-BE49-F238E27FC236}">
                  <a16:creationId xmlns:a16="http://schemas.microsoft.com/office/drawing/2014/main" xmlns="" id="{7DCE0C87-6226-4DC0-AA3B-317785C3BD78}"/>
                </a:ext>
              </a:extLst>
            </p:cNvPr>
            <p:cNvSpPr/>
            <p:nvPr/>
          </p:nvSpPr>
          <p:spPr>
            <a:xfrm>
              <a:off x="1224263" y="4947942"/>
              <a:ext cx="982257"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Azure Policy</a:t>
              </a:r>
            </a:p>
          </p:txBody>
        </p:sp>
        <p:sp>
          <p:nvSpPr>
            <p:cNvPr id="302" name="Rectangle 301">
              <a:extLst>
                <a:ext uri="{FF2B5EF4-FFF2-40B4-BE49-F238E27FC236}">
                  <a16:creationId xmlns:a16="http://schemas.microsoft.com/office/drawing/2014/main" xmlns="" id="{19499537-11D5-40A6-BF52-FE5263E81CB6}"/>
                </a:ext>
              </a:extLst>
            </p:cNvPr>
            <p:cNvSpPr/>
            <p:nvPr/>
          </p:nvSpPr>
          <p:spPr>
            <a:xfrm>
              <a:off x="2239726" y="4947941"/>
              <a:ext cx="1040393" cy="202186"/>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864" tIns="54864" rIns="54864" bIns="54864" rtlCol="0" anchor="ctr">
              <a:noAutofit/>
            </a:bodyPr>
            <a:lstStyle/>
            <a:p>
              <a:pPr algn="ctr"/>
              <a:r>
                <a:rPr lang="en-US" sz="700" dirty="0">
                  <a:solidFill>
                    <a:schemeClr val="bg1"/>
                  </a:solidFill>
                </a:rPr>
                <a:t>Change Tracking</a:t>
              </a:r>
            </a:p>
          </p:txBody>
        </p:sp>
      </p:grpSp>
      <p:sp>
        <p:nvSpPr>
          <p:cNvPr id="240" name="Rectangle 239">
            <a:extLst>
              <a:ext uri="{FF2B5EF4-FFF2-40B4-BE49-F238E27FC236}">
                <a16:creationId xmlns:a16="http://schemas.microsoft.com/office/drawing/2014/main" xmlns="" id="{4843CD10-6C82-4CCE-84F3-8E2FF3399C8E}"/>
              </a:ext>
            </a:extLst>
          </p:cNvPr>
          <p:cNvSpPr/>
          <p:nvPr/>
        </p:nvSpPr>
        <p:spPr>
          <a:xfrm>
            <a:off x="992189" y="5563065"/>
            <a:ext cx="10209211" cy="256178"/>
          </a:xfrm>
          <a:prstGeom prst="rect">
            <a:avLst/>
          </a:prstGeom>
          <a:solidFill>
            <a:srgbClr val="00A3A1"/>
          </a:solidFill>
          <a:ln w="6350">
            <a:solidFill>
              <a:srgbClr val="00A3A1"/>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41" name="Rectangle 240">
            <a:extLst>
              <a:ext uri="{FF2B5EF4-FFF2-40B4-BE49-F238E27FC236}">
                <a16:creationId xmlns:a16="http://schemas.microsoft.com/office/drawing/2014/main" xmlns="" id="{ACAEDB96-4D8A-4526-A21B-905D711747DA}"/>
              </a:ext>
            </a:extLst>
          </p:cNvPr>
          <p:cNvSpPr/>
          <p:nvPr/>
        </p:nvSpPr>
        <p:spPr>
          <a:xfrm>
            <a:off x="1380409" y="5614210"/>
            <a:ext cx="1993258" cy="153888"/>
          </a:xfrm>
          <a:prstGeom prst="rect">
            <a:avLst/>
          </a:prstGeom>
        </p:spPr>
        <p:txBody>
          <a:bodyPr wrap="square" lIns="0" tIns="0" rIns="0" bIns="0">
            <a:spAutoFit/>
          </a:bodyPr>
          <a:lstStyle/>
          <a:p>
            <a:r>
              <a:rPr lang="en-US" sz="1000" b="1" dirty="0">
                <a:solidFill>
                  <a:schemeClr val="bg1"/>
                </a:solidFill>
              </a:rPr>
              <a:t>Identity &amp; Access Management</a:t>
            </a:r>
          </a:p>
        </p:txBody>
      </p:sp>
      <p:sp>
        <p:nvSpPr>
          <p:cNvPr id="242" name="Rectangle 241">
            <a:extLst>
              <a:ext uri="{FF2B5EF4-FFF2-40B4-BE49-F238E27FC236}">
                <a16:creationId xmlns:a16="http://schemas.microsoft.com/office/drawing/2014/main" xmlns="" id="{D1428BEA-15A5-4516-8BA7-2A5E56A783EE}"/>
              </a:ext>
            </a:extLst>
          </p:cNvPr>
          <p:cNvSpPr/>
          <p:nvPr/>
        </p:nvSpPr>
        <p:spPr>
          <a:xfrm>
            <a:off x="992189" y="5854049"/>
            <a:ext cx="10209211" cy="256178"/>
          </a:xfrm>
          <a:prstGeom prst="rect">
            <a:avLst/>
          </a:prstGeom>
          <a:solidFill>
            <a:srgbClr val="EAAA00"/>
          </a:solidFill>
          <a:ln w="6350">
            <a:solidFill>
              <a:srgbClr val="EAAA00"/>
            </a:solidFill>
            <a:prstDash val="lgDash"/>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sp>
        <p:nvSpPr>
          <p:cNvPr id="243" name="Rectangle 242">
            <a:extLst>
              <a:ext uri="{FF2B5EF4-FFF2-40B4-BE49-F238E27FC236}">
                <a16:creationId xmlns:a16="http://schemas.microsoft.com/office/drawing/2014/main" xmlns="" id="{2BD94271-2D40-40C2-9ED7-8122236DD323}"/>
              </a:ext>
            </a:extLst>
          </p:cNvPr>
          <p:cNvSpPr/>
          <p:nvPr/>
        </p:nvSpPr>
        <p:spPr>
          <a:xfrm>
            <a:off x="1469309" y="5905194"/>
            <a:ext cx="1675139" cy="153888"/>
          </a:xfrm>
          <a:prstGeom prst="rect">
            <a:avLst/>
          </a:prstGeom>
        </p:spPr>
        <p:txBody>
          <a:bodyPr wrap="square" lIns="0" tIns="0" rIns="0" bIns="0">
            <a:spAutoFit/>
          </a:bodyPr>
          <a:lstStyle/>
          <a:p>
            <a:r>
              <a:rPr lang="en-US" sz="1000" b="1" dirty="0">
                <a:solidFill>
                  <a:schemeClr val="bg1"/>
                </a:solidFill>
              </a:rPr>
              <a:t>Availability &amp; Scalability</a:t>
            </a:r>
          </a:p>
        </p:txBody>
      </p:sp>
      <p:grpSp>
        <p:nvGrpSpPr>
          <p:cNvPr id="244" name="Group 243">
            <a:extLst>
              <a:ext uri="{FF2B5EF4-FFF2-40B4-BE49-F238E27FC236}">
                <a16:creationId xmlns:a16="http://schemas.microsoft.com/office/drawing/2014/main" xmlns="" id="{F3787F17-1A2F-4A72-8621-7FB0BFDF2044}"/>
              </a:ext>
            </a:extLst>
          </p:cNvPr>
          <p:cNvGrpSpPr/>
          <p:nvPr/>
        </p:nvGrpSpPr>
        <p:grpSpPr>
          <a:xfrm>
            <a:off x="992189" y="1690231"/>
            <a:ext cx="10209211" cy="256178"/>
            <a:chOff x="992189" y="1664831"/>
            <a:chExt cx="10209211" cy="256178"/>
          </a:xfrm>
        </p:grpSpPr>
        <p:sp>
          <p:nvSpPr>
            <p:cNvPr id="287" name="Rectangle 286">
              <a:extLst>
                <a:ext uri="{FF2B5EF4-FFF2-40B4-BE49-F238E27FC236}">
                  <a16:creationId xmlns:a16="http://schemas.microsoft.com/office/drawing/2014/main" xmlns="" id="{1F839F98-750E-4D0F-A73C-BD02ACCDC04E}"/>
                </a:ext>
              </a:extLst>
            </p:cNvPr>
            <p:cNvSpPr/>
            <p:nvPr/>
          </p:nvSpPr>
          <p:spPr>
            <a:xfrm>
              <a:off x="992189" y="1664831"/>
              <a:ext cx="10209211" cy="256178"/>
            </a:xfrm>
            <a:prstGeom prst="rect">
              <a:avLst/>
            </a:prstGeom>
            <a:solidFill>
              <a:srgbClr val="483698"/>
            </a:solidFill>
            <a:ln w="6350">
              <a:solidFill>
                <a:srgbClr val="483698"/>
              </a:solidFill>
              <a:prstDash val="solid"/>
            </a:ln>
          </p:spPr>
          <p:style>
            <a:lnRef idx="2">
              <a:schemeClr val="accent3"/>
            </a:lnRef>
            <a:fillRef idx="1">
              <a:schemeClr val="lt1"/>
            </a:fillRef>
            <a:effectRef idx="0">
              <a:schemeClr val="accent3"/>
            </a:effectRef>
            <a:fontRef idx="minor">
              <a:schemeClr val="dk1"/>
            </a:fontRef>
          </p:style>
          <p:txBody>
            <a:bodyPr lIns="54864" tIns="54864" rIns="54864" bIns="54864" rtlCol="0" anchor="ctr" anchorCtr="0">
              <a:noAutofit/>
            </a:bodyPr>
            <a:lstStyle/>
            <a:p>
              <a:pPr marL="548640"/>
              <a:r>
                <a:rPr lang="en-US" sz="1100" b="1" dirty="0">
                  <a:solidFill>
                    <a:schemeClr val="bg1"/>
                  </a:solidFill>
                </a:rPr>
                <a:t> </a:t>
              </a:r>
              <a:endParaRPr lang="en-US" sz="900" dirty="0">
                <a:solidFill>
                  <a:schemeClr val="bg1"/>
                </a:solidFill>
              </a:endParaRPr>
            </a:p>
          </p:txBody>
        </p:sp>
        <p:grpSp>
          <p:nvGrpSpPr>
            <p:cNvPr id="288" name="Group 5">
              <a:extLst>
                <a:ext uri="{FF2B5EF4-FFF2-40B4-BE49-F238E27FC236}">
                  <a16:creationId xmlns:a16="http://schemas.microsoft.com/office/drawing/2014/main" xmlns="" id="{8FD6CFB0-F9D1-44A6-A753-55373D0CC80F}"/>
                </a:ext>
              </a:extLst>
            </p:cNvPr>
            <p:cNvGrpSpPr>
              <a:grpSpLocks noChangeAspect="1"/>
            </p:cNvGrpSpPr>
            <p:nvPr/>
          </p:nvGrpSpPr>
          <p:grpSpPr bwMode="auto">
            <a:xfrm>
              <a:off x="1065991" y="1705564"/>
              <a:ext cx="192525" cy="174712"/>
              <a:chOff x="263" y="675"/>
              <a:chExt cx="733" cy="674"/>
            </a:xfrm>
            <a:solidFill>
              <a:schemeClr val="bg1"/>
            </a:solidFill>
          </p:grpSpPr>
          <p:sp>
            <p:nvSpPr>
              <p:cNvPr id="293" name="Freeform 6">
                <a:extLst>
                  <a:ext uri="{FF2B5EF4-FFF2-40B4-BE49-F238E27FC236}">
                    <a16:creationId xmlns:a16="http://schemas.microsoft.com/office/drawing/2014/main" xmlns="" id="{631A15C7-A727-498F-B06C-DDD3954739C7}"/>
                  </a:ext>
                </a:extLst>
              </p:cNvPr>
              <p:cNvSpPr>
                <a:spLocks/>
              </p:cNvSpPr>
              <p:nvPr/>
            </p:nvSpPr>
            <p:spPr bwMode="auto">
              <a:xfrm>
                <a:off x="299" y="675"/>
                <a:ext cx="673" cy="173"/>
              </a:xfrm>
              <a:custGeom>
                <a:avLst/>
                <a:gdLst/>
                <a:ahLst/>
                <a:cxnLst>
                  <a:cxn ang="0">
                    <a:pos x="0" y="29"/>
                  </a:cxn>
                  <a:cxn ang="0">
                    <a:pos x="1" y="27"/>
                  </a:cxn>
                  <a:cxn ang="0">
                    <a:pos x="54" y="1"/>
                  </a:cxn>
                  <a:cxn ang="0">
                    <a:pos x="59" y="1"/>
                  </a:cxn>
                  <a:cxn ang="0">
                    <a:pos x="111" y="27"/>
                  </a:cxn>
                  <a:cxn ang="0">
                    <a:pos x="111" y="29"/>
                  </a:cxn>
                  <a:cxn ang="0">
                    <a:pos x="0" y="29"/>
                  </a:cxn>
                </a:cxnLst>
                <a:rect l="0" t="0" r="r" b="b"/>
                <a:pathLst>
                  <a:path w="113" h="29">
                    <a:moveTo>
                      <a:pt x="0" y="29"/>
                    </a:moveTo>
                    <a:cubicBezTo>
                      <a:pt x="0" y="29"/>
                      <a:pt x="0" y="28"/>
                      <a:pt x="1" y="27"/>
                    </a:cubicBezTo>
                    <a:cubicBezTo>
                      <a:pt x="2" y="26"/>
                      <a:pt x="54" y="1"/>
                      <a:pt x="54" y="1"/>
                    </a:cubicBezTo>
                    <a:cubicBezTo>
                      <a:pt x="54" y="1"/>
                      <a:pt x="57" y="0"/>
                      <a:pt x="59" y="1"/>
                    </a:cubicBezTo>
                    <a:cubicBezTo>
                      <a:pt x="61" y="3"/>
                      <a:pt x="111" y="27"/>
                      <a:pt x="111" y="27"/>
                    </a:cubicBezTo>
                    <a:cubicBezTo>
                      <a:pt x="111" y="27"/>
                      <a:pt x="113" y="29"/>
                      <a:pt x="111" y="29"/>
                    </a:cubicBezTo>
                    <a:cubicBezTo>
                      <a:pt x="109" y="29"/>
                      <a:pt x="0" y="29"/>
                      <a:pt x="0" y="2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4" name="Freeform 7">
                <a:extLst>
                  <a:ext uri="{FF2B5EF4-FFF2-40B4-BE49-F238E27FC236}">
                    <a16:creationId xmlns:a16="http://schemas.microsoft.com/office/drawing/2014/main" xmlns="" id="{B982C9B7-1E37-43FC-AC6B-22390D79FA6D}"/>
                  </a:ext>
                </a:extLst>
              </p:cNvPr>
              <p:cNvSpPr>
                <a:spLocks/>
              </p:cNvSpPr>
              <p:nvPr/>
            </p:nvSpPr>
            <p:spPr bwMode="auto">
              <a:xfrm>
                <a:off x="287" y="860"/>
                <a:ext cx="691" cy="36"/>
              </a:xfrm>
              <a:custGeom>
                <a:avLst/>
                <a:gdLst/>
                <a:ahLst/>
                <a:cxnLst>
                  <a:cxn ang="0">
                    <a:pos x="2" y="1"/>
                  </a:cxn>
                  <a:cxn ang="0">
                    <a:pos x="115" y="0"/>
                  </a:cxn>
                  <a:cxn ang="0">
                    <a:pos x="110" y="6"/>
                  </a:cxn>
                  <a:cxn ang="0">
                    <a:pos x="6" y="6"/>
                  </a:cxn>
                  <a:cxn ang="0">
                    <a:pos x="2" y="1"/>
                  </a:cxn>
                </a:cxnLst>
                <a:rect l="0" t="0" r="r" b="b"/>
                <a:pathLst>
                  <a:path w="116" h="6">
                    <a:moveTo>
                      <a:pt x="2" y="1"/>
                    </a:moveTo>
                    <a:cubicBezTo>
                      <a:pt x="115" y="0"/>
                      <a:pt x="115" y="0"/>
                      <a:pt x="115" y="0"/>
                    </a:cubicBezTo>
                    <a:cubicBezTo>
                      <a:pt x="115" y="0"/>
                      <a:pt x="116" y="5"/>
                      <a:pt x="110" y="6"/>
                    </a:cubicBezTo>
                    <a:cubicBezTo>
                      <a:pt x="6" y="6"/>
                      <a:pt x="6" y="6"/>
                      <a:pt x="6" y="6"/>
                    </a:cubicBezTo>
                    <a:cubicBezTo>
                      <a:pt x="6" y="6"/>
                      <a:pt x="0" y="6"/>
                      <a:pt x="2" y="1"/>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5" name="Freeform 8">
                <a:extLst>
                  <a:ext uri="{FF2B5EF4-FFF2-40B4-BE49-F238E27FC236}">
                    <a16:creationId xmlns:a16="http://schemas.microsoft.com/office/drawing/2014/main" xmlns="" id="{110B81B5-0804-41D2-9604-1ABC352774E4}"/>
                  </a:ext>
                </a:extLst>
              </p:cNvPr>
              <p:cNvSpPr>
                <a:spLocks/>
              </p:cNvSpPr>
              <p:nvPr/>
            </p:nvSpPr>
            <p:spPr bwMode="auto">
              <a:xfrm>
                <a:off x="323" y="920"/>
                <a:ext cx="149" cy="322"/>
              </a:xfrm>
              <a:custGeom>
                <a:avLst/>
                <a:gdLst/>
                <a:ahLst/>
                <a:cxnLst>
                  <a:cxn ang="0">
                    <a:pos x="2" y="0"/>
                  </a:cxn>
                  <a:cxn ang="0">
                    <a:pos x="23" y="0"/>
                  </a:cxn>
                  <a:cxn ang="0">
                    <a:pos x="24" y="1"/>
                  </a:cxn>
                  <a:cxn ang="0">
                    <a:pos x="20" y="5"/>
                  </a:cxn>
                  <a:cxn ang="0">
                    <a:pos x="20" y="52"/>
                  </a:cxn>
                  <a:cxn ang="0">
                    <a:pos x="18" y="54"/>
                  </a:cxn>
                  <a:cxn ang="0">
                    <a:pos x="6" y="54"/>
                  </a:cxn>
                  <a:cxn ang="0">
                    <a:pos x="4" y="52"/>
                  </a:cxn>
                  <a:cxn ang="0">
                    <a:pos x="5" y="6"/>
                  </a:cxn>
                  <a:cxn ang="0">
                    <a:pos x="1" y="5"/>
                  </a:cxn>
                  <a:cxn ang="0">
                    <a:pos x="2" y="0"/>
                  </a:cxn>
                </a:cxnLst>
                <a:rect l="0" t="0" r="r" b="b"/>
                <a:pathLst>
                  <a:path w="25" h="54">
                    <a:moveTo>
                      <a:pt x="2" y="0"/>
                    </a:moveTo>
                    <a:cubicBezTo>
                      <a:pt x="23" y="0"/>
                      <a:pt x="23" y="0"/>
                      <a:pt x="23" y="0"/>
                    </a:cubicBezTo>
                    <a:cubicBezTo>
                      <a:pt x="23" y="0"/>
                      <a:pt x="24" y="0"/>
                      <a:pt x="24" y="1"/>
                    </a:cubicBezTo>
                    <a:cubicBezTo>
                      <a:pt x="24" y="2"/>
                      <a:pt x="25" y="6"/>
                      <a:pt x="20" y="5"/>
                    </a:cubicBezTo>
                    <a:cubicBezTo>
                      <a:pt x="20" y="52"/>
                      <a:pt x="20" y="52"/>
                      <a:pt x="20" y="52"/>
                    </a:cubicBezTo>
                    <a:cubicBezTo>
                      <a:pt x="20" y="52"/>
                      <a:pt x="20" y="54"/>
                      <a:pt x="18" y="54"/>
                    </a:cubicBezTo>
                    <a:cubicBezTo>
                      <a:pt x="17" y="54"/>
                      <a:pt x="6" y="54"/>
                      <a:pt x="6" y="54"/>
                    </a:cubicBezTo>
                    <a:cubicBezTo>
                      <a:pt x="6" y="54"/>
                      <a:pt x="4" y="54"/>
                      <a:pt x="4" y="52"/>
                    </a:cubicBezTo>
                    <a:cubicBezTo>
                      <a:pt x="4"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6" name="Freeform 9">
                <a:extLst>
                  <a:ext uri="{FF2B5EF4-FFF2-40B4-BE49-F238E27FC236}">
                    <a16:creationId xmlns:a16="http://schemas.microsoft.com/office/drawing/2014/main" xmlns="" id="{F120988B-ABFE-4463-9EDA-8CE68AF5F14A}"/>
                  </a:ext>
                </a:extLst>
              </p:cNvPr>
              <p:cNvSpPr>
                <a:spLocks/>
              </p:cNvSpPr>
              <p:nvPr/>
            </p:nvSpPr>
            <p:spPr bwMode="auto">
              <a:xfrm>
                <a:off x="478" y="920"/>
                <a:ext cx="155" cy="322"/>
              </a:xfrm>
              <a:custGeom>
                <a:avLst/>
                <a:gdLst/>
                <a:ahLst/>
                <a:cxnLst>
                  <a:cxn ang="0">
                    <a:pos x="2" y="0"/>
                  </a:cxn>
                  <a:cxn ang="0">
                    <a:pos x="23" y="0"/>
                  </a:cxn>
                  <a:cxn ang="0">
                    <a:pos x="25" y="1"/>
                  </a:cxn>
                  <a:cxn ang="0">
                    <a:pos x="21" y="5"/>
                  </a:cxn>
                  <a:cxn ang="0">
                    <a:pos x="21" y="52"/>
                  </a:cxn>
                  <a:cxn ang="0">
                    <a:pos x="19" y="54"/>
                  </a:cxn>
                  <a:cxn ang="0">
                    <a:pos x="7" y="54"/>
                  </a:cxn>
                  <a:cxn ang="0">
                    <a:pos x="5" y="52"/>
                  </a:cxn>
                  <a:cxn ang="0">
                    <a:pos x="5" y="6"/>
                  </a:cxn>
                  <a:cxn ang="0">
                    <a:pos x="1" y="5"/>
                  </a:cxn>
                  <a:cxn ang="0">
                    <a:pos x="2" y="0"/>
                  </a:cxn>
                </a:cxnLst>
                <a:rect l="0" t="0" r="r" b="b"/>
                <a:pathLst>
                  <a:path w="26" h="54">
                    <a:moveTo>
                      <a:pt x="2" y="0"/>
                    </a:moveTo>
                    <a:cubicBezTo>
                      <a:pt x="23" y="0"/>
                      <a:pt x="23" y="0"/>
                      <a:pt x="23" y="0"/>
                    </a:cubicBezTo>
                    <a:cubicBezTo>
                      <a:pt x="23" y="0"/>
                      <a:pt x="25" y="0"/>
                      <a:pt x="25" y="1"/>
                    </a:cubicBezTo>
                    <a:cubicBezTo>
                      <a:pt x="25" y="2"/>
                      <a:pt x="26" y="6"/>
                      <a:pt x="21" y="5"/>
                    </a:cubicBezTo>
                    <a:cubicBezTo>
                      <a:pt x="21" y="52"/>
                      <a:pt x="21" y="52"/>
                      <a:pt x="21" y="52"/>
                    </a:cubicBezTo>
                    <a:cubicBezTo>
                      <a:pt x="21" y="52"/>
                      <a:pt x="21" y="54"/>
                      <a:pt x="19" y="54"/>
                    </a:cubicBezTo>
                    <a:cubicBezTo>
                      <a:pt x="17" y="54"/>
                      <a:pt x="7" y="54"/>
                      <a:pt x="7" y="54"/>
                    </a:cubicBezTo>
                    <a:cubicBezTo>
                      <a:pt x="7" y="54"/>
                      <a:pt x="5" y="54"/>
                      <a:pt x="5" y="52"/>
                    </a:cubicBezTo>
                    <a:cubicBezTo>
                      <a:pt x="5" y="51"/>
                      <a:pt x="5" y="6"/>
                      <a:pt x="5" y="6"/>
                    </a:cubicBezTo>
                    <a:cubicBezTo>
                      <a:pt x="5" y="6"/>
                      <a:pt x="1" y="7"/>
                      <a:pt x="1" y="5"/>
                    </a:cubicBezTo>
                    <a:cubicBezTo>
                      <a:pt x="1" y="2"/>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7" name="Freeform 10">
                <a:extLst>
                  <a:ext uri="{FF2B5EF4-FFF2-40B4-BE49-F238E27FC236}">
                    <a16:creationId xmlns:a16="http://schemas.microsoft.com/office/drawing/2014/main" xmlns="" id="{C204CABD-42F0-4D25-86B3-E6776FA47DCA}"/>
                  </a:ext>
                </a:extLst>
              </p:cNvPr>
              <p:cNvSpPr>
                <a:spLocks/>
              </p:cNvSpPr>
              <p:nvPr/>
            </p:nvSpPr>
            <p:spPr bwMode="auto">
              <a:xfrm>
                <a:off x="639" y="914"/>
                <a:ext cx="149" cy="328"/>
              </a:xfrm>
              <a:custGeom>
                <a:avLst/>
                <a:gdLst/>
                <a:ahLst/>
                <a:cxnLst>
                  <a:cxn ang="0">
                    <a:pos x="2" y="0"/>
                  </a:cxn>
                  <a:cxn ang="0">
                    <a:pos x="23" y="0"/>
                  </a:cxn>
                  <a:cxn ang="0">
                    <a:pos x="25" y="2"/>
                  </a:cxn>
                  <a:cxn ang="0">
                    <a:pos x="21" y="6"/>
                  </a:cxn>
                  <a:cxn ang="0">
                    <a:pos x="20" y="53"/>
                  </a:cxn>
                  <a:cxn ang="0">
                    <a:pos x="19" y="55"/>
                  </a:cxn>
                  <a:cxn ang="0">
                    <a:pos x="7" y="55"/>
                  </a:cxn>
                  <a:cxn ang="0">
                    <a:pos x="5" y="53"/>
                  </a:cxn>
                  <a:cxn ang="0">
                    <a:pos x="5" y="7"/>
                  </a:cxn>
                  <a:cxn ang="0">
                    <a:pos x="1" y="5"/>
                  </a:cxn>
                  <a:cxn ang="0">
                    <a:pos x="2" y="0"/>
                  </a:cxn>
                </a:cxnLst>
                <a:rect l="0" t="0" r="r" b="b"/>
                <a:pathLst>
                  <a:path w="25" h="55">
                    <a:moveTo>
                      <a:pt x="2" y="0"/>
                    </a:moveTo>
                    <a:cubicBezTo>
                      <a:pt x="23" y="0"/>
                      <a:pt x="23" y="0"/>
                      <a:pt x="23" y="0"/>
                    </a:cubicBezTo>
                    <a:cubicBezTo>
                      <a:pt x="23" y="0"/>
                      <a:pt x="25" y="1"/>
                      <a:pt x="25" y="2"/>
                    </a:cubicBezTo>
                    <a:cubicBezTo>
                      <a:pt x="25" y="2"/>
                      <a:pt x="25" y="7"/>
                      <a:pt x="21" y="6"/>
                    </a:cubicBezTo>
                    <a:cubicBezTo>
                      <a:pt x="20" y="53"/>
                      <a:pt x="20" y="53"/>
                      <a:pt x="20" y="53"/>
                    </a:cubicBezTo>
                    <a:cubicBezTo>
                      <a:pt x="20" y="53"/>
                      <a:pt x="20" y="55"/>
                      <a:pt x="19" y="55"/>
                    </a:cubicBezTo>
                    <a:cubicBezTo>
                      <a:pt x="17" y="55"/>
                      <a:pt x="7" y="55"/>
                      <a:pt x="7" y="55"/>
                    </a:cubicBezTo>
                    <a:cubicBezTo>
                      <a:pt x="7"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8" name="Freeform 11">
                <a:extLst>
                  <a:ext uri="{FF2B5EF4-FFF2-40B4-BE49-F238E27FC236}">
                    <a16:creationId xmlns:a16="http://schemas.microsoft.com/office/drawing/2014/main" xmlns="" id="{4EEB684A-47DE-43CA-ADBD-785923852643}"/>
                  </a:ext>
                </a:extLst>
              </p:cNvPr>
              <p:cNvSpPr>
                <a:spLocks/>
              </p:cNvSpPr>
              <p:nvPr/>
            </p:nvSpPr>
            <p:spPr bwMode="auto">
              <a:xfrm>
                <a:off x="794" y="914"/>
                <a:ext cx="149" cy="328"/>
              </a:xfrm>
              <a:custGeom>
                <a:avLst/>
                <a:gdLst/>
                <a:ahLst/>
                <a:cxnLst>
                  <a:cxn ang="0">
                    <a:pos x="2" y="0"/>
                  </a:cxn>
                  <a:cxn ang="0">
                    <a:pos x="23" y="0"/>
                  </a:cxn>
                  <a:cxn ang="0">
                    <a:pos x="24" y="2"/>
                  </a:cxn>
                  <a:cxn ang="0">
                    <a:pos x="20" y="6"/>
                  </a:cxn>
                  <a:cxn ang="0">
                    <a:pos x="20" y="53"/>
                  </a:cxn>
                  <a:cxn ang="0">
                    <a:pos x="19" y="55"/>
                  </a:cxn>
                  <a:cxn ang="0">
                    <a:pos x="6" y="55"/>
                  </a:cxn>
                  <a:cxn ang="0">
                    <a:pos x="5" y="53"/>
                  </a:cxn>
                  <a:cxn ang="0">
                    <a:pos x="5" y="7"/>
                  </a:cxn>
                  <a:cxn ang="0">
                    <a:pos x="1" y="5"/>
                  </a:cxn>
                  <a:cxn ang="0">
                    <a:pos x="2" y="0"/>
                  </a:cxn>
                </a:cxnLst>
                <a:rect l="0" t="0" r="r" b="b"/>
                <a:pathLst>
                  <a:path w="25" h="55">
                    <a:moveTo>
                      <a:pt x="2" y="0"/>
                    </a:moveTo>
                    <a:cubicBezTo>
                      <a:pt x="23" y="0"/>
                      <a:pt x="23" y="0"/>
                      <a:pt x="23" y="0"/>
                    </a:cubicBezTo>
                    <a:cubicBezTo>
                      <a:pt x="23" y="0"/>
                      <a:pt x="24" y="1"/>
                      <a:pt x="24" y="2"/>
                    </a:cubicBezTo>
                    <a:cubicBezTo>
                      <a:pt x="24" y="2"/>
                      <a:pt x="25" y="7"/>
                      <a:pt x="20" y="6"/>
                    </a:cubicBezTo>
                    <a:cubicBezTo>
                      <a:pt x="20" y="53"/>
                      <a:pt x="20" y="53"/>
                      <a:pt x="20" y="53"/>
                    </a:cubicBezTo>
                    <a:cubicBezTo>
                      <a:pt x="20" y="53"/>
                      <a:pt x="20" y="55"/>
                      <a:pt x="19" y="55"/>
                    </a:cubicBezTo>
                    <a:cubicBezTo>
                      <a:pt x="17" y="55"/>
                      <a:pt x="6" y="55"/>
                      <a:pt x="6" y="55"/>
                    </a:cubicBezTo>
                    <a:cubicBezTo>
                      <a:pt x="6" y="55"/>
                      <a:pt x="5" y="55"/>
                      <a:pt x="5" y="53"/>
                    </a:cubicBezTo>
                    <a:cubicBezTo>
                      <a:pt x="5" y="52"/>
                      <a:pt x="5" y="7"/>
                      <a:pt x="5" y="7"/>
                    </a:cubicBezTo>
                    <a:cubicBezTo>
                      <a:pt x="5" y="7"/>
                      <a:pt x="1" y="8"/>
                      <a:pt x="1" y="5"/>
                    </a:cubicBezTo>
                    <a:cubicBezTo>
                      <a:pt x="1" y="3"/>
                      <a:pt x="0" y="1"/>
                      <a:pt x="2" y="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299" name="Freeform 12">
                <a:extLst>
                  <a:ext uri="{FF2B5EF4-FFF2-40B4-BE49-F238E27FC236}">
                    <a16:creationId xmlns:a16="http://schemas.microsoft.com/office/drawing/2014/main" xmlns="" id="{3A3BE17E-3A92-4D30-A2D2-6486448C8D5C}"/>
                  </a:ext>
                </a:extLst>
              </p:cNvPr>
              <p:cNvSpPr>
                <a:spLocks/>
              </p:cNvSpPr>
              <p:nvPr/>
            </p:nvSpPr>
            <p:spPr bwMode="auto">
              <a:xfrm>
                <a:off x="299" y="1248"/>
                <a:ext cx="667" cy="41"/>
              </a:xfrm>
              <a:custGeom>
                <a:avLst/>
                <a:gdLst/>
                <a:ahLst/>
                <a:cxnLst>
                  <a:cxn ang="0">
                    <a:pos x="112" y="5"/>
                  </a:cxn>
                  <a:cxn ang="0">
                    <a:pos x="110" y="7"/>
                  </a:cxn>
                  <a:cxn ang="0">
                    <a:pos x="2" y="7"/>
                  </a:cxn>
                  <a:cxn ang="0">
                    <a:pos x="0" y="5"/>
                  </a:cxn>
                  <a:cxn ang="0">
                    <a:pos x="0" y="2"/>
                  </a:cxn>
                  <a:cxn ang="0">
                    <a:pos x="2" y="0"/>
                  </a:cxn>
                  <a:cxn ang="0">
                    <a:pos x="110" y="0"/>
                  </a:cxn>
                  <a:cxn ang="0">
                    <a:pos x="112" y="2"/>
                  </a:cxn>
                  <a:cxn ang="0">
                    <a:pos x="112" y="5"/>
                  </a:cxn>
                </a:cxnLst>
                <a:rect l="0" t="0" r="r" b="b"/>
                <a:pathLst>
                  <a:path w="112" h="7">
                    <a:moveTo>
                      <a:pt x="112" y="5"/>
                    </a:moveTo>
                    <a:cubicBezTo>
                      <a:pt x="112" y="6"/>
                      <a:pt x="111" y="7"/>
                      <a:pt x="110" y="7"/>
                    </a:cubicBezTo>
                    <a:cubicBezTo>
                      <a:pt x="2" y="7"/>
                      <a:pt x="2" y="7"/>
                      <a:pt x="2" y="7"/>
                    </a:cubicBezTo>
                    <a:cubicBezTo>
                      <a:pt x="1" y="7"/>
                      <a:pt x="0" y="6"/>
                      <a:pt x="0" y="5"/>
                    </a:cubicBezTo>
                    <a:cubicBezTo>
                      <a:pt x="0" y="2"/>
                      <a:pt x="0" y="2"/>
                      <a:pt x="0" y="2"/>
                    </a:cubicBezTo>
                    <a:cubicBezTo>
                      <a:pt x="0" y="1"/>
                      <a:pt x="1" y="0"/>
                      <a:pt x="2" y="0"/>
                    </a:cubicBezTo>
                    <a:cubicBezTo>
                      <a:pt x="110" y="0"/>
                      <a:pt x="110" y="0"/>
                      <a:pt x="110" y="0"/>
                    </a:cubicBezTo>
                    <a:cubicBezTo>
                      <a:pt x="111" y="0"/>
                      <a:pt x="112" y="1"/>
                      <a:pt x="112" y="2"/>
                    </a:cubicBezTo>
                    <a:lnTo>
                      <a:pt x="112"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sp>
            <p:nvSpPr>
              <p:cNvPr id="300" name="Freeform 13">
                <a:extLst>
                  <a:ext uri="{FF2B5EF4-FFF2-40B4-BE49-F238E27FC236}">
                    <a16:creationId xmlns:a16="http://schemas.microsoft.com/office/drawing/2014/main" xmlns="" id="{B7B373BE-B9B3-492A-B34F-345612E2569D}"/>
                  </a:ext>
                </a:extLst>
              </p:cNvPr>
              <p:cNvSpPr>
                <a:spLocks/>
              </p:cNvSpPr>
              <p:nvPr/>
            </p:nvSpPr>
            <p:spPr bwMode="auto">
              <a:xfrm>
                <a:off x="263" y="1307"/>
                <a:ext cx="733" cy="42"/>
              </a:xfrm>
              <a:custGeom>
                <a:avLst/>
                <a:gdLst/>
                <a:ahLst/>
                <a:cxnLst>
                  <a:cxn ang="0">
                    <a:pos x="123" y="5"/>
                  </a:cxn>
                  <a:cxn ang="0">
                    <a:pos x="120" y="7"/>
                  </a:cxn>
                  <a:cxn ang="0">
                    <a:pos x="3" y="7"/>
                  </a:cxn>
                  <a:cxn ang="0">
                    <a:pos x="0" y="5"/>
                  </a:cxn>
                  <a:cxn ang="0">
                    <a:pos x="0" y="2"/>
                  </a:cxn>
                  <a:cxn ang="0">
                    <a:pos x="3" y="0"/>
                  </a:cxn>
                  <a:cxn ang="0">
                    <a:pos x="120" y="0"/>
                  </a:cxn>
                  <a:cxn ang="0">
                    <a:pos x="123" y="2"/>
                  </a:cxn>
                  <a:cxn ang="0">
                    <a:pos x="123" y="5"/>
                  </a:cxn>
                </a:cxnLst>
                <a:rect l="0" t="0" r="r" b="b"/>
                <a:pathLst>
                  <a:path w="123" h="7">
                    <a:moveTo>
                      <a:pt x="123" y="5"/>
                    </a:moveTo>
                    <a:cubicBezTo>
                      <a:pt x="123" y="6"/>
                      <a:pt x="122" y="7"/>
                      <a:pt x="120" y="7"/>
                    </a:cubicBezTo>
                    <a:cubicBezTo>
                      <a:pt x="3" y="7"/>
                      <a:pt x="3" y="7"/>
                      <a:pt x="3" y="7"/>
                    </a:cubicBezTo>
                    <a:cubicBezTo>
                      <a:pt x="1" y="7"/>
                      <a:pt x="0" y="6"/>
                      <a:pt x="0" y="5"/>
                    </a:cubicBezTo>
                    <a:cubicBezTo>
                      <a:pt x="0" y="2"/>
                      <a:pt x="0" y="2"/>
                      <a:pt x="0" y="2"/>
                    </a:cubicBezTo>
                    <a:cubicBezTo>
                      <a:pt x="0" y="1"/>
                      <a:pt x="1" y="0"/>
                      <a:pt x="3" y="0"/>
                    </a:cubicBezTo>
                    <a:cubicBezTo>
                      <a:pt x="120" y="0"/>
                      <a:pt x="120" y="0"/>
                      <a:pt x="120" y="0"/>
                    </a:cubicBezTo>
                    <a:cubicBezTo>
                      <a:pt x="122" y="0"/>
                      <a:pt x="123" y="1"/>
                      <a:pt x="123" y="2"/>
                    </a:cubicBezTo>
                    <a:lnTo>
                      <a:pt x="123" y="5"/>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1000" dirty="0"/>
              </a:p>
            </p:txBody>
          </p:sp>
        </p:grpSp>
        <p:sp>
          <p:nvSpPr>
            <p:cNvPr id="289" name="Rectangle 288">
              <a:extLst>
                <a:ext uri="{FF2B5EF4-FFF2-40B4-BE49-F238E27FC236}">
                  <a16:creationId xmlns:a16="http://schemas.microsoft.com/office/drawing/2014/main" xmlns="" id="{295D2371-EE33-42E7-848C-5999C9F56809}"/>
                </a:ext>
              </a:extLst>
            </p:cNvPr>
            <p:cNvSpPr/>
            <p:nvPr/>
          </p:nvSpPr>
          <p:spPr>
            <a:xfrm>
              <a:off x="1469309" y="1715976"/>
              <a:ext cx="1675139" cy="153888"/>
            </a:xfrm>
            <a:prstGeom prst="rect">
              <a:avLst/>
            </a:prstGeom>
          </p:spPr>
          <p:txBody>
            <a:bodyPr wrap="square" lIns="0" tIns="0" rIns="0" bIns="0">
              <a:spAutoFit/>
            </a:bodyPr>
            <a:lstStyle/>
            <a:p>
              <a:r>
                <a:rPr lang="en-US" sz="1000" b="1" dirty="0">
                  <a:solidFill>
                    <a:schemeClr val="bg1"/>
                  </a:solidFill>
                </a:rPr>
                <a:t>Cloud Security Governance</a:t>
              </a:r>
              <a:endParaRPr lang="en-US" sz="1000" dirty="0">
                <a:solidFill>
                  <a:schemeClr val="bg1"/>
                </a:solidFill>
              </a:endParaRPr>
            </a:p>
          </p:txBody>
        </p:sp>
        <p:sp>
          <p:nvSpPr>
            <p:cNvPr id="290" name="Rectangle 289">
              <a:extLst>
                <a:ext uri="{FF2B5EF4-FFF2-40B4-BE49-F238E27FC236}">
                  <a16:creationId xmlns:a16="http://schemas.microsoft.com/office/drawing/2014/main" xmlns="" id="{735A673B-F8C6-418D-9E5E-2E4506409456}"/>
                </a:ext>
              </a:extLst>
            </p:cNvPr>
            <p:cNvSpPr/>
            <p:nvPr/>
          </p:nvSpPr>
          <p:spPr>
            <a:xfrm>
              <a:off x="4216882"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Advisor</a:t>
              </a:r>
            </a:p>
          </p:txBody>
        </p:sp>
        <p:sp>
          <p:nvSpPr>
            <p:cNvPr id="291" name="Rectangle 290">
              <a:extLst>
                <a:ext uri="{FF2B5EF4-FFF2-40B4-BE49-F238E27FC236}">
                  <a16:creationId xmlns:a16="http://schemas.microsoft.com/office/drawing/2014/main" xmlns="" id="{F38AE03C-EF66-459B-A2DD-0B2D96194FA9}"/>
                </a:ext>
              </a:extLst>
            </p:cNvPr>
            <p:cNvSpPr/>
            <p:nvPr/>
          </p:nvSpPr>
          <p:spPr>
            <a:xfrm>
              <a:off x="6614795"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Security</a:t>
              </a:r>
            </a:p>
          </p:txBody>
        </p:sp>
        <p:sp>
          <p:nvSpPr>
            <p:cNvPr id="292" name="Rectangle 291">
              <a:extLst>
                <a:ext uri="{FF2B5EF4-FFF2-40B4-BE49-F238E27FC236}">
                  <a16:creationId xmlns:a16="http://schemas.microsoft.com/office/drawing/2014/main" xmlns="" id="{F6F0A22F-23D9-4A19-8030-96F846A025D0}"/>
                </a:ext>
              </a:extLst>
            </p:cNvPr>
            <p:cNvSpPr/>
            <p:nvPr/>
          </p:nvSpPr>
          <p:spPr>
            <a:xfrm>
              <a:off x="9012708" y="1715006"/>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Trust Portal</a:t>
              </a:r>
            </a:p>
          </p:txBody>
        </p:sp>
      </p:grpSp>
      <p:grpSp>
        <p:nvGrpSpPr>
          <p:cNvPr id="245" name="Group 244">
            <a:extLst>
              <a:ext uri="{FF2B5EF4-FFF2-40B4-BE49-F238E27FC236}">
                <a16:creationId xmlns:a16="http://schemas.microsoft.com/office/drawing/2014/main" xmlns="" id="{F982DE39-8140-4CB6-AF94-AB51061540BC}"/>
              </a:ext>
            </a:extLst>
          </p:cNvPr>
          <p:cNvGrpSpPr/>
          <p:nvPr/>
        </p:nvGrpSpPr>
        <p:grpSpPr>
          <a:xfrm>
            <a:off x="3284270" y="5613240"/>
            <a:ext cx="7764730" cy="446812"/>
            <a:chOff x="3465245" y="5587840"/>
            <a:chExt cx="7429176" cy="446812"/>
          </a:xfrm>
        </p:grpSpPr>
        <p:sp>
          <p:nvSpPr>
            <p:cNvPr id="279" name="Rectangle 278">
              <a:extLst>
                <a:ext uri="{FF2B5EF4-FFF2-40B4-BE49-F238E27FC236}">
                  <a16:creationId xmlns:a16="http://schemas.microsoft.com/office/drawing/2014/main" xmlns="" id="{446B2C88-1C81-4A3A-B599-B561D993C6D3}"/>
                </a:ext>
              </a:extLst>
            </p:cNvPr>
            <p:cNvSpPr/>
            <p:nvPr/>
          </p:nvSpPr>
          <p:spPr>
            <a:xfrm>
              <a:off x="4976353"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Privileged Identity Management</a:t>
              </a:r>
            </a:p>
          </p:txBody>
        </p:sp>
        <p:sp>
          <p:nvSpPr>
            <p:cNvPr id="280" name="Rectangle 279">
              <a:extLst>
                <a:ext uri="{FF2B5EF4-FFF2-40B4-BE49-F238E27FC236}">
                  <a16:creationId xmlns:a16="http://schemas.microsoft.com/office/drawing/2014/main" xmlns="" id="{A0DC204B-E93D-480D-AD03-1689BAC146F3}"/>
                </a:ext>
              </a:extLst>
            </p:cNvPr>
            <p:cNvSpPr/>
            <p:nvPr/>
          </p:nvSpPr>
          <p:spPr>
            <a:xfrm>
              <a:off x="7998569"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Active Directory</a:t>
              </a:r>
            </a:p>
          </p:txBody>
        </p:sp>
        <p:sp>
          <p:nvSpPr>
            <p:cNvPr id="281" name="Rectangle 280">
              <a:extLst>
                <a:ext uri="{FF2B5EF4-FFF2-40B4-BE49-F238E27FC236}">
                  <a16:creationId xmlns:a16="http://schemas.microsoft.com/office/drawing/2014/main" xmlns="" id="{151BB3C5-C685-42DD-B634-2011484AFFDC}"/>
                </a:ext>
              </a:extLst>
            </p:cNvPr>
            <p:cNvSpPr/>
            <p:nvPr/>
          </p:nvSpPr>
          <p:spPr>
            <a:xfrm>
              <a:off x="4220799"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Load Balancer</a:t>
              </a:r>
            </a:p>
          </p:txBody>
        </p:sp>
        <p:sp>
          <p:nvSpPr>
            <p:cNvPr id="282" name="Rectangle 281">
              <a:extLst>
                <a:ext uri="{FF2B5EF4-FFF2-40B4-BE49-F238E27FC236}">
                  <a16:creationId xmlns:a16="http://schemas.microsoft.com/office/drawing/2014/main" xmlns="" id="{9FD4E2CC-5361-4816-88D0-CF988911B961}"/>
                </a:ext>
              </a:extLst>
            </p:cNvPr>
            <p:cNvSpPr/>
            <p:nvPr/>
          </p:nvSpPr>
          <p:spPr>
            <a:xfrm>
              <a:off x="6487461"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Backup</a:t>
              </a:r>
            </a:p>
          </p:txBody>
        </p:sp>
        <p:sp>
          <p:nvSpPr>
            <p:cNvPr id="283" name="Rectangle 282">
              <a:extLst>
                <a:ext uri="{FF2B5EF4-FFF2-40B4-BE49-F238E27FC236}">
                  <a16:creationId xmlns:a16="http://schemas.microsoft.com/office/drawing/2014/main" xmlns="" id="{BCC51868-1BEE-4C8D-8F93-5C0E9D8482AB}"/>
                </a:ext>
              </a:extLst>
            </p:cNvPr>
            <p:cNvSpPr/>
            <p:nvPr/>
          </p:nvSpPr>
          <p:spPr>
            <a:xfrm>
              <a:off x="9509677"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Single Sign-On</a:t>
              </a:r>
            </a:p>
          </p:txBody>
        </p:sp>
        <p:sp>
          <p:nvSpPr>
            <p:cNvPr id="284" name="Rectangle 283">
              <a:extLst>
                <a:ext uri="{FF2B5EF4-FFF2-40B4-BE49-F238E27FC236}">
                  <a16:creationId xmlns:a16="http://schemas.microsoft.com/office/drawing/2014/main" xmlns="" id="{E8EE4DA3-45FE-42E7-A235-166BC7C5B47D}"/>
                </a:ext>
              </a:extLst>
            </p:cNvPr>
            <p:cNvSpPr/>
            <p:nvPr/>
          </p:nvSpPr>
          <p:spPr>
            <a:xfrm>
              <a:off x="8754123" y="5878824"/>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Azure Auto Scale</a:t>
              </a:r>
            </a:p>
          </p:txBody>
        </p:sp>
        <p:sp>
          <p:nvSpPr>
            <p:cNvPr id="285" name="Rectangle 284">
              <a:extLst>
                <a:ext uri="{FF2B5EF4-FFF2-40B4-BE49-F238E27FC236}">
                  <a16:creationId xmlns:a16="http://schemas.microsoft.com/office/drawing/2014/main" xmlns="" id="{0ED28C3D-B25B-4EFF-BEA1-6A162A994599}"/>
                </a:ext>
              </a:extLst>
            </p:cNvPr>
            <p:cNvSpPr/>
            <p:nvPr/>
          </p:nvSpPr>
          <p:spPr>
            <a:xfrm>
              <a:off x="6487461"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Conditional Access &amp; MFA</a:t>
              </a:r>
            </a:p>
          </p:txBody>
        </p:sp>
        <p:sp>
          <p:nvSpPr>
            <p:cNvPr id="286" name="Rectangle 285">
              <a:extLst>
                <a:ext uri="{FF2B5EF4-FFF2-40B4-BE49-F238E27FC236}">
                  <a16:creationId xmlns:a16="http://schemas.microsoft.com/office/drawing/2014/main" xmlns="" id="{D13F66F4-CADD-4357-B093-625A2937B024}"/>
                </a:ext>
              </a:extLst>
            </p:cNvPr>
            <p:cNvSpPr/>
            <p:nvPr/>
          </p:nvSpPr>
          <p:spPr>
            <a:xfrm>
              <a:off x="3465245" y="5587840"/>
              <a:ext cx="1384744" cy="15582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54610" tIns="54610" rIns="54610" bIns="54610" rtlCol="0" anchor="ctr"/>
            <a:lstStyle/>
            <a:p>
              <a:pPr algn="ctr"/>
              <a:r>
                <a:rPr lang="en-US" sz="700" b="1" dirty="0">
                  <a:solidFill>
                    <a:schemeClr val="bg1"/>
                  </a:solidFill>
                </a:rPr>
                <a:t>Identity Governance</a:t>
              </a:r>
            </a:p>
          </p:txBody>
        </p:sp>
      </p:grpSp>
      <p:grpSp>
        <p:nvGrpSpPr>
          <p:cNvPr id="246" name="Group 110">
            <a:extLst>
              <a:ext uri="{FF2B5EF4-FFF2-40B4-BE49-F238E27FC236}">
                <a16:creationId xmlns:a16="http://schemas.microsoft.com/office/drawing/2014/main" xmlns="" id="{62AB2562-5726-434A-B03B-E72A20928339}"/>
              </a:ext>
            </a:extLst>
          </p:cNvPr>
          <p:cNvGrpSpPr>
            <a:grpSpLocks noChangeAspect="1"/>
          </p:cNvGrpSpPr>
          <p:nvPr/>
        </p:nvGrpSpPr>
        <p:grpSpPr bwMode="auto">
          <a:xfrm>
            <a:off x="1054746" y="5618091"/>
            <a:ext cx="262163" cy="146127"/>
            <a:chOff x="304" y="3220"/>
            <a:chExt cx="757" cy="359"/>
          </a:xfrm>
          <a:solidFill>
            <a:schemeClr val="bg1"/>
          </a:solidFill>
        </p:grpSpPr>
        <p:sp>
          <p:nvSpPr>
            <p:cNvPr id="273" name="Freeform 111">
              <a:extLst>
                <a:ext uri="{FF2B5EF4-FFF2-40B4-BE49-F238E27FC236}">
                  <a16:creationId xmlns:a16="http://schemas.microsoft.com/office/drawing/2014/main" xmlns="" id="{A9D7B113-C99E-4A70-ADB8-CC7BCB3A07ED}"/>
                </a:ext>
              </a:extLst>
            </p:cNvPr>
            <p:cNvSpPr>
              <a:spLocks noEditPoints="1"/>
            </p:cNvSpPr>
            <p:nvPr/>
          </p:nvSpPr>
          <p:spPr bwMode="auto">
            <a:xfrm>
              <a:off x="837" y="3223"/>
              <a:ext cx="149" cy="181"/>
            </a:xfrm>
            <a:custGeom>
              <a:avLst/>
              <a:gdLst/>
              <a:ahLst/>
              <a:cxnLst>
                <a:cxn ang="0">
                  <a:pos x="1" y="39"/>
                </a:cxn>
                <a:cxn ang="0">
                  <a:pos x="3" y="46"/>
                </a:cxn>
                <a:cxn ang="0">
                  <a:pos x="6" y="51"/>
                </a:cxn>
                <a:cxn ang="0">
                  <a:pos x="7" y="53"/>
                </a:cxn>
                <a:cxn ang="0">
                  <a:pos x="13" y="64"/>
                </a:cxn>
                <a:cxn ang="0">
                  <a:pos x="15" y="67"/>
                </a:cxn>
                <a:cxn ang="0">
                  <a:pos x="31" y="77"/>
                </a:cxn>
                <a:cxn ang="0">
                  <a:pos x="47" y="67"/>
                </a:cxn>
                <a:cxn ang="0">
                  <a:pos x="50" y="64"/>
                </a:cxn>
                <a:cxn ang="0">
                  <a:pos x="56" y="53"/>
                </a:cxn>
                <a:cxn ang="0">
                  <a:pos x="57" y="51"/>
                </a:cxn>
                <a:cxn ang="0">
                  <a:pos x="60" y="46"/>
                </a:cxn>
                <a:cxn ang="0">
                  <a:pos x="62" y="39"/>
                </a:cxn>
                <a:cxn ang="0">
                  <a:pos x="63" y="34"/>
                </a:cxn>
                <a:cxn ang="0">
                  <a:pos x="63" y="30"/>
                </a:cxn>
                <a:cxn ang="0">
                  <a:pos x="61" y="25"/>
                </a:cxn>
                <a:cxn ang="0">
                  <a:pos x="60" y="25"/>
                </a:cxn>
                <a:cxn ang="0">
                  <a:pos x="59" y="23"/>
                </a:cxn>
                <a:cxn ang="0">
                  <a:pos x="58" y="18"/>
                </a:cxn>
                <a:cxn ang="0">
                  <a:pos x="53" y="10"/>
                </a:cxn>
                <a:cxn ang="0">
                  <a:pos x="31" y="0"/>
                </a:cxn>
                <a:cxn ang="0">
                  <a:pos x="9" y="10"/>
                </a:cxn>
                <a:cxn ang="0">
                  <a:pos x="4" y="18"/>
                </a:cxn>
                <a:cxn ang="0">
                  <a:pos x="3" y="23"/>
                </a:cxn>
                <a:cxn ang="0">
                  <a:pos x="3" y="25"/>
                </a:cxn>
                <a:cxn ang="0">
                  <a:pos x="1" y="25"/>
                </a:cxn>
                <a:cxn ang="0">
                  <a:pos x="0" y="30"/>
                </a:cxn>
                <a:cxn ang="0">
                  <a:pos x="0" y="34"/>
                </a:cxn>
                <a:cxn ang="0">
                  <a:pos x="1" y="39"/>
                </a:cxn>
                <a:cxn ang="0">
                  <a:pos x="4" y="30"/>
                </a:cxn>
                <a:cxn ang="0">
                  <a:pos x="12" y="35"/>
                </a:cxn>
                <a:cxn ang="0">
                  <a:pos x="31" y="29"/>
                </a:cxn>
                <a:cxn ang="0">
                  <a:pos x="46" y="22"/>
                </a:cxn>
                <a:cxn ang="0">
                  <a:pos x="52" y="34"/>
                </a:cxn>
                <a:cxn ang="0">
                  <a:pos x="59" y="30"/>
                </a:cxn>
                <a:cxn ang="0">
                  <a:pos x="60" y="36"/>
                </a:cxn>
                <a:cxn ang="0">
                  <a:pos x="59" y="40"/>
                </a:cxn>
                <a:cxn ang="0">
                  <a:pos x="53" y="48"/>
                </a:cxn>
                <a:cxn ang="0">
                  <a:pos x="54" y="52"/>
                </a:cxn>
                <a:cxn ang="0">
                  <a:pos x="48" y="61"/>
                </a:cxn>
                <a:cxn ang="0">
                  <a:pos x="31" y="73"/>
                </a:cxn>
                <a:cxn ang="0">
                  <a:pos x="14" y="61"/>
                </a:cxn>
                <a:cxn ang="0">
                  <a:pos x="9" y="52"/>
                </a:cxn>
                <a:cxn ang="0">
                  <a:pos x="9" y="48"/>
                </a:cxn>
                <a:cxn ang="0">
                  <a:pos x="3" y="40"/>
                </a:cxn>
                <a:cxn ang="0">
                  <a:pos x="3" y="36"/>
                </a:cxn>
                <a:cxn ang="0">
                  <a:pos x="4" y="30"/>
                </a:cxn>
              </a:cxnLst>
              <a:rect l="0" t="0" r="r" b="b"/>
              <a:pathLst>
                <a:path w="63" h="77">
                  <a:moveTo>
                    <a:pt x="1" y="39"/>
                  </a:moveTo>
                  <a:cubicBezTo>
                    <a:pt x="1" y="41"/>
                    <a:pt x="2" y="44"/>
                    <a:pt x="3" y="46"/>
                  </a:cubicBezTo>
                  <a:cubicBezTo>
                    <a:pt x="3" y="47"/>
                    <a:pt x="5" y="51"/>
                    <a:pt x="6" y="51"/>
                  </a:cubicBezTo>
                  <a:cubicBezTo>
                    <a:pt x="7" y="51"/>
                    <a:pt x="6" y="51"/>
                    <a:pt x="7" y="53"/>
                  </a:cubicBezTo>
                  <a:cubicBezTo>
                    <a:pt x="8" y="57"/>
                    <a:pt x="11" y="61"/>
                    <a:pt x="13" y="64"/>
                  </a:cubicBezTo>
                  <a:cubicBezTo>
                    <a:pt x="14" y="65"/>
                    <a:pt x="15" y="66"/>
                    <a:pt x="15" y="67"/>
                  </a:cubicBezTo>
                  <a:cubicBezTo>
                    <a:pt x="20" y="72"/>
                    <a:pt x="25" y="76"/>
                    <a:pt x="31" y="77"/>
                  </a:cubicBezTo>
                  <a:cubicBezTo>
                    <a:pt x="38" y="76"/>
                    <a:pt x="43" y="72"/>
                    <a:pt x="47" y="67"/>
                  </a:cubicBezTo>
                  <a:cubicBezTo>
                    <a:pt x="48" y="66"/>
                    <a:pt x="49" y="65"/>
                    <a:pt x="50" y="64"/>
                  </a:cubicBezTo>
                  <a:cubicBezTo>
                    <a:pt x="52" y="61"/>
                    <a:pt x="55" y="57"/>
                    <a:pt x="56" y="53"/>
                  </a:cubicBezTo>
                  <a:cubicBezTo>
                    <a:pt x="57" y="51"/>
                    <a:pt x="56" y="51"/>
                    <a:pt x="57" y="51"/>
                  </a:cubicBezTo>
                  <a:cubicBezTo>
                    <a:pt x="58" y="51"/>
                    <a:pt x="59" y="47"/>
                    <a:pt x="60" y="46"/>
                  </a:cubicBezTo>
                  <a:cubicBezTo>
                    <a:pt x="61" y="44"/>
                    <a:pt x="62" y="41"/>
                    <a:pt x="62" y="39"/>
                  </a:cubicBezTo>
                  <a:cubicBezTo>
                    <a:pt x="62" y="37"/>
                    <a:pt x="63" y="36"/>
                    <a:pt x="63" y="34"/>
                  </a:cubicBezTo>
                  <a:cubicBezTo>
                    <a:pt x="63" y="33"/>
                    <a:pt x="63" y="32"/>
                    <a:pt x="63" y="30"/>
                  </a:cubicBezTo>
                  <a:cubicBezTo>
                    <a:pt x="63" y="29"/>
                    <a:pt x="62" y="27"/>
                    <a:pt x="61" y="25"/>
                  </a:cubicBezTo>
                  <a:cubicBezTo>
                    <a:pt x="61" y="25"/>
                    <a:pt x="60" y="25"/>
                    <a:pt x="60" y="25"/>
                  </a:cubicBezTo>
                  <a:cubicBezTo>
                    <a:pt x="59" y="25"/>
                    <a:pt x="60" y="24"/>
                    <a:pt x="59" y="23"/>
                  </a:cubicBezTo>
                  <a:cubicBezTo>
                    <a:pt x="59" y="21"/>
                    <a:pt x="59" y="19"/>
                    <a:pt x="58" y="18"/>
                  </a:cubicBezTo>
                  <a:cubicBezTo>
                    <a:pt x="57" y="15"/>
                    <a:pt x="55" y="12"/>
                    <a:pt x="53" y="10"/>
                  </a:cubicBezTo>
                  <a:cubicBezTo>
                    <a:pt x="48" y="4"/>
                    <a:pt x="40" y="1"/>
                    <a:pt x="31" y="0"/>
                  </a:cubicBezTo>
                  <a:cubicBezTo>
                    <a:pt x="23" y="1"/>
                    <a:pt x="15" y="4"/>
                    <a:pt x="9" y="10"/>
                  </a:cubicBezTo>
                  <a:cubicBezTo>
                    <a:pt x="7" y="12"/>
                    <a:pt x="6" y="15"/>
                    <a:pt x="4" y="18"/>
                  </a:cubicBezTo>
                  <a:cubicBezTo>
                    <a:pt x="4" y="19"/>
                    <a:pt x="3" y="21"/>
                    <a:pt x="3" y="23"/>
                  </a:cubicBezTo>
                  <a:cubicBezTo>
                    <a:pt x="3" y="24"/>
                    <a:pt x="4" y="25"/>
                    <a:pt x="3" y="25"/>
                  </a:cubicBezTo>
                  <a:cubicBezTo>
                    <a:pt x="2" y="25"/>
                    <a:pt x="2" y="25"/>
                    <a:pt x="1" y="25"/>
                  </a:cubicBezTo>
                  <a:cubicBezTo>
                    <a:pt x="0" y="27"/>
                    <a:pt x="0" y="29"/>
                    <a:pt x="0" y="30"/>
                  </a:cubicBezTo>
                  <a:cubicBezTo>
                    <a:pt x="0" y="32"/>
                    <a:pt x="0" y="33"/>
                    <a:pt x="0" y="34"/>
                  </a:cubicBezTo>
                  <a:cubicBezTo>
                    <a:pt x="0" y="36"/>
                    <a:pt x="0" y="37"/>
                    <a:pt x="1" y="39"/>
                  </a:cubicBezTo>
                  <a:close/>
                  <a:moveTo>
                    <a:pt x="4" y="30"/>
                  </a:moveTo>
                  <a:cubicBezTo>
                    <a:pt x="5" y="27"/>
                    <a:pt x="10" y="32"/>
                    <a:pt x="12" y="35"/>
                  </a:cubicBezTo>
                  <a:cubicBezTo>
                    <a:pt x="12" y="35"/>
                    <a:pt x="27" y="30"/>
                    <a:pt x="31" y="29"/>
                  </a:cubicBezTo>
                  <a:cubicBezTo>
                    <a:pt x="35" y="28"/>
                    <a:pt x="46" y="22"/>
                    <a:pt x="46" y="22"/>
                  </a:cubicBezTo>
                  <a:cubicBezTo>
                    <a:pt x="46" y="22"/>
                    <a:pt x="52" y="34"/>
                    <a:pt x="52" y="34"/>
                  </a:cubicBezTo>
                  <a:cubicBezTo>
                    <a:pt x="53" y="34"/>
                    <a:pt x="56" y="27"/>
                    <a:pt x="59" y="30"/>
                  </a:cubicBezTo>
                  <a:cubicBezTo>
                    <a:pt x="61" y="31"/>
                    <a:pt x="60" y="34"/>
                    <a:pt x="60" y="36"/>
                  </a:cubicBezTo>
                  <a:cubicBezTo>
                    <a:pt x="60" y="37"/>
                    <a:pt x="60" y="39"/>
                    <a:pt x="59" y="40"/>
                  </a:cubicBezTo>
                  <a:cubicBezTo>
                    <a:pt x="59" y="43"/>
                    <a:pt x="55" y="48"/>
                    <a:pt x="53" y="48"/>
                  </a:cubicBezTo>
                  <a:cubicBezTo>
                    <a:pt x="53" y="49"/>
                    <a:pt x="54" y="51"/>
                    <a:pt x="54" y="52"/>
                  </a:cubicBezTo>
                  <a:cubicBezTo>
                    <a:pt x="54" y="55"/>
                    <a:pt x="50" y="58"/>
                    <a:pt x="48" y="61"/>
                  </a:cubicBezTo>
                  <a:cubicBezTo>
                    <a:pt x="44" y="66"/>
                    <a:pt x="39" y="72"/>
                    <a:pt x="31" y="73"/>
                  </a:cubicBezTo>
                  <a:cubicBezTo>
                    <a:pt x="24" y="72"/>
                    <a:pt x="19" y="66"/>
                    <a:pt x="14" y="61"/>
                  </a:cubicBezTo>
                  <a:cubicBezTo>
                    <a:pt x="12" y="58"/>
                    <a:pt x="9" y="55"/>
                    <a:pt x="9" y="52"/>
                  </a:cubicBezTo>
                  <a:cubicBezTo>
                    <a:pt x="9" y="51"/>
                    <a:pt x="10" y="49"/>
                    <a:pt x="9" y="48"/>
                  </a:cubicBezTo>
                  <a:cubicBezTo>
                    <a:pt x="8" y="48"/>
                    <a:pt x="4" y="43"/>
                    <a:pt x="3" y="40"/>
                  </a:cubicBezTo>
                  <a:cubicBezTo>
                    <a:pt x="3" y="39"/>
                    <a:pt x="3" y="37"/>
                    <a:pt x="3" y="36"/>
                  </a:cubicBezTo>
                  <a:cubicBezTo>
                    <a:pt x="3" y="34"/>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4" name="Freeform 112">
              <a:extLst>
                <a:ext uri="{FF2B5EF4-FFF2-40B4-BE49-F238E27FC236}">
                  <a16:creationId xmlns:a16="http://schemas.microsoft.com/office/drawing/2014/main" xmlns="" id="{7E9BD2DA-93D7-49FE-88EF-AE09C054831A}"/>
                </a:ext>
              </a:extLst>
            </p:cNvPr>
            <p:cNvSpPr>
              <a:spLocks/>
            </p:cNvSpPr>
            <p:nvPr/>
          </p:nvSpPr>
          <p:spPr bwMode="auto">
            <a:xfrm>
              <a:off x="783" y="3395"/>
              <a:ext cx="278" cy="139"/>
            </a:xfrm>
            <a:custGeom>
              <a:avLst/>
              <a:gdLst/>
              <a:ahLst/>
              <a:cxnLst>
                <a:cxn ang="0">
                  <a:pos x="91" y="7"/>
                </a:cxn>
                <a:cxn ang="0">
                  <a:pos x="83" y="4"/>
                </a:cxn>
                <a:cxn ang="0">
                  <a:pos x="76" y="0"/>
                </a:cxn>
                <a:cxn ang="0">
                  <a:pos x="76" y="0"/>
                </a:cxn>
                <a:cxn ang="0">
                  <a:pos x="72" y="0"/>
                </a:cxn>
                <a:cxn ang="0">
                  <a:pos x="70" y="2"/>
                </a:cxn>
                <a:cxn ang="0">
                  <a:pos x="54" y="12"/>
                </a:cxn>
                <a:cxn ang="0">
                  <a:pos x="38" y="2"/>
                </a:cxn>
                <a:cxn ang="0">
                  <a:pos x="36" y="0"/>
                </a:cxn>
                <a:cxn ang="0">
                  <a:pos x="32" y="0"/>
                </a:cxn>
                <a:cxn ang="0">
                  <a:pos x="17" y="7"/>
                </a:cxn>
                <a:cxn ang="0">
                  <a:pos x="0" y="20"/>
                </a:cxn>
                <a:cxn ang="0">
                  <a:pos x="2" y="20"/>
                </a:cxn>
                <a:cxn ang="0">
                  <a:pos x="29" y="54"/>
                </a:cxn>
                <a:cxn ang="0">
                  <a:pos x="26" y="55"/>
                </a:cxn>
                <a:cxn ang="0">
                  <a:pos x="54" y="59"/>
                </a:cxn>
                <a:cxn ang="0">
                  <a:pos x="118" y="39"/>
                </a:cxn>
                <a:cxn ang="0">
                  <a:pos x="91" y="7"/>
                </a:cxn>
              </a:cxnLst>
              <a:rect l="0" t="0" r="r" b="b"/>
              <a:pathLst>
                <a:path w="118" h="59">
                  <a:moveTo>
                    <a:pt x="91" y="7"/>
                  </a:moveTo>
                  <a:cubicBezTo>
                    <a:pt x="89" y="6"/>
                    <a:pt x="86" y="5"/>
                    <a:pt x="83" y="4"/>
                  </a:cubicBezTo>
                  <a:cubicBezTo>
                    <a:pt x="81" y="3"/>
                    <a:pt x="79" y="2"/>
                    <a:pt x="76" y="0"/>
                  </a:cubicBezTo>
                  <a:cubicBezTo>
                    <a:pt x="76" y="0"/>
                    <a:pt x="76" y="0"/>
                    <a:pt x="76" y="0"/>
                  </a:cubicBezTo>
                  <a:cubicBezTo>
                    <a:pt x="72" y="0"/>
                    <a:pt x="72" y="0"/>
                    <a:pt x="72" y="0"/>
                  </a:cubicBezTo>
                  <a:cubicBezTo>
                    <a:pt x="72" y="1"/>
                    <a:pt x="71" y="1"/>
                    <a:pt x="70" y="2"/>
                  </a:cubicBezTo>
                  <a:cubicBezTo>
                    <a:pt x="66" y="7"/>
                    <a:pt x="61" y="12"/>
                    <a:pt x="54" y="12"/>
                  </a:cubicBezTo>
                  <a:cubicBezTo>
                    <a:pt x="48" y="12"/>
                    <a:pt x="43" y="7"/>
                    <a:pt x="38" y="2"/>
                  </a:cubicBezTo>
                  <a:cubicBezTo>
                    <a:pt x="38" y="1"/>
                    <a:pt x="37" y="1"/>
                    <a:pt x="36" y="0"/>
                  </a:cubicBezTo>
                  <a:cubicBezTo>
                    <a:pt x="32" y="0"/>
                    <a:pt x="32" y="0"/>
                    <a:pt x="32" y="0"/>
                  </a:cubicBezTo>
                  <a:cubicBezTo>
                    <a:pt x="26" y="4"/>
                    <a:pt x="22" y="6"/>
                    <a:pt x="17" y="7"/>
                  </a:cubicBezTo>
                  <a:cubicBezTo>
                    <a:pt x="11" y="8"/>
                    <a:pt x="4" y="13"/>
                    <a:pt x="0" y="20"/>
                  </a:cubicBezTo>
                  <a:cubicBezTo>
                    <a:pt x="1" y="20"/>
                    <a:pt x="1" y="20"/>
                    <a:pt x="2" y="20"/>
                  </a:cubicBezTo>
                  <a:cubicBezTo>
                    <a:pt x="15" y="23"/>
                    <a:pt x="27" y="39"/>
                    <a:pt x="29" y="54"/>
                  </a:cubicBezTo>
                  <a:cubicBezTo>
                    <a:pt x="28" y="54"/>
                    <a:pt x="27" y="55"/>
                    <a:pt x="26" y="55"/>
                  </a:cubicBezTo>
                  <a:cubicBezTo>
                    <a:pt x="35" y="57"/>
                    <a:pt x="45" y="59"/>
                    <a:pt x="54" y="59"/>
                  </a:cubicBezTo>
                  <a:cubicBezTo>
                    <a:pt x="78" y="59"/>
                    <a:pt x="100" y="51"/>
                    <a:pt x="118" y="39"/>
                  </a:cubicBezTo>
                  <a:cubicBezTo>
                    <a:pt x="116" y="25"/>
                    <a:pt x="104" y="9"/>
                    <a:pt x="91" y="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5" name="Freeform 113">
              <a:extLst>
                <a:ext uri="{FF2B5EF4-FFF2-40B4-BE49-F238E27FC236}">
                  <a16:creationId xmlns:a16="http://schemas.microsoft.com/office/drawing/2014/main" xmlns="" id="{98EAB3E1-5F52-4D45-8889-4DE04AB0D2B9}"/>
                </a:ext>
              </a:extLst>
            </p:cNvPr>
            <p:cNvSpPr>
              <a:spLocks/>
            </p:cNvSpPr>
            <p:nvPr/>
          </p:nvSpPr>
          <p:spPr bwMode="auto">
            <a:xfrm>
              <a:off x="304" y="3402"/>
              <a:ext cx="262" cy="132"/>
            </a:xfrm>
            <a:custGeom>
              <a:avLst/>
              <a:gdLst/>
              <a:ahLst/>
              <a:cxnLst>
                <a:cxn ang="0">
                  <a:pos x="111" y="19"/>
                </a:cxn>
                <a:cxn ang="0">
                  <a:pos x="94" y="7"/>
                </a:cxn>
                <a:cxn ang="0">
                  <a:pos x="87" y="4"/>
                </a:cxn>
                <a:cxn ang="0">
                  <a:pos x="80" y="0"/>
                </a:cxn>
                <a:cxn ang="0">
                  <a:pos x="80" y="0"/>
                </a:cxn>
                <a:cxn ang="0">
                  <a:pos x="77" y="0"/>
                </a:cxn>
                <a:cxn ang="0">
                  <a:pos x="75" y="2"/>
                </a:cxn>
                <a:cxn ang="0">
                  <a:pos x="59" y="11"/>
                </a:cxn>
                <a:cxn ang="0">
                  <a:pos x="44" y="2"/>
                </a:cxn>
                <a:cxn ang="0">
                  <a:pos x="42" y="0"/>
                </a:cxn>
                <a:cxn ang="0">
                  <a:pos x="39" y="0"/>
                </a:cxn>
                <a:cxn ang="0">
                  <a:pos x="24" y="7"/>
                </a:cxn>
                <a:cxn ang="0">
                  <a:pos x="0" y="37"/>
                </a:cxn>
                <a:cxn ang="0">
                  <a:pos x="59" y="56"/>
                </a:cxn>
                <a:cxn ang="0">
                  <a:pos x="90" y="51"/>
                </a:cxn>
                <a:cxn ang="0">
                  <a:pos x="88" y="51"/>
                </a:cxn>
                <a:cxn ang="0">
                  <a:pos x="111" y="19"/>
                </a:cxn>
              </a:cxnLst>
              <a:rect l="0" t="0" r="r" b="b"/>
              <a:pathLst>
                <a:path w="111" h="56">
                  <a:moveTo>
                    <a:pt x="111" y="19"/>
                  </a:moveTo>
                  <a:cubicBezTo>
                    <a:pt x="107" y="13"/>
                    <a:pt x="101" y="8"/>
                    <a:pt x="94" y="7"/>
                  </a:cubicBezTo>
                  <a:cubicBezTo>
                    <a:pt x="92" y="6"/>
                    <a:pt x="90" y="5"/>
                    <a:pt x="87" y="4"/>
                  </a:cubicBezTo>
                  <a:cubicBezTo>
                    <a:pt x="85" y="3"/>
                    <a:pt x="83" y="2"/>
                    <a:pt x="80" y="0"/>
                  </a:cubicBezTo>
                  <a:cubicBezTo>
                    <a:pt x="80" y="0"/>
                    <a:pt x="80" y="0"/>
                    <a:pt x="80" y="0"/>
                  </a:cubicBezTo>
                  <a:cubicBezTo>
                    <a:pt x="77" y="0"/>
                    <a:pt x="77" y="0"/>
                    <a:pt x="77" y="0"/>
                  </a:cubicBezTo>
                  <a:cubicBezTo>
                    <a:pt x="76" y="1"/>
                    <a:pt x="75" y="2"/>
                    <a:pt x="75" y="2"/>
                  </a:cubicBezTo>
                  <a:cubicBezTo>
                    <a:pt x="71" y="7"/>
                    <a:pt x="66" y="11"/>
                    <a:pt x="59" y="11"/>
                  </a:cubicBezTo>
                  <a:cubicBezTo>
                    <a:pt x="53" y="11"/>
                    <a:pt x="48" y="7"/>
                    <a:pt x="44" y="2"/>
                  </a:cubicBezTo>
                  <a:cubicBezTo>
                    <a:pt x="44" y="2"/>
                    <a:pt x="43" y="1"/>
                    <a:pt x="42" y="0"/>
                  </a:cubicBezTo>
                  <a:cubicBezTo>
                    <a:pt x="39" y="0"/>
                    <a:pt x="39" y="0"/>
                    <a:pt x="39" y="0"/>
                  </a:cubicBezTo>
                  <a:cubicBezTo>
                    <a:pt x="33" y="4"/>
                    <a:pt x="29" y="6"/>
                    <a:pt x="24" y="7"/>
                  </a:cubicBezTo>
                  <a:cubicBezTo>
                    <a:pt x="13" y="9"/>
                    <a:pt x="2" y="24"/>
                    <a:pt x="0" y="37"/>
                  </a:cubicBezTo>
                  <a:cubicBezTo>
                    <a:pt x="16" y="49"/>
                    <a:pt x="37" y="56"/>
                    <a:pt x="59" y="56"/>
                  </a:cubicBezTo>
                  <a:cubicBezTo>
                    <a:pt x="70" y="56"/>
                    <a:pt x="80" y="54"/>
                    <a:pt x="90" y="51"/>
                  </a:cubicBezTo>
                  <a:cubicBezTo>
                    <a:pt x="89" y="51"/>
                    <a:pt x="89" y="51"/>
                    <a:pt x="88" y="51"/>
                  </a:cubicBezTo>
                  <a:cubicBezTo>
                    <a:pt x="90" y="38"/>
                    <a:pt x="100" y="23"/>
                    <a:pt x="111" y="19"/>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6" name="Freeform 114">
              <a:extLst>
                <a:ext uri="{FF2B5EF4-FFF2-40B4-BE49-F238E27FC236}">
                  <a16:creationId xmlns:a16="http://schemas.microsoft.com/office/drawing/2014/main" xmlns="" id="{FA3BF3EA-3D73-40AE-8588-EAE26375FA46}"/>
                </a:ext>
              </a:extLst>
            </p:cNvPr>
            <p:cNvSpPr>
              <a:spLocks noEditPoints="1"/>
            </p:cNvSpPr>
            <p:nvPr/>
          </p:nvSpPr>
          <p:spPr bwMode="auto">
            <a:xfrm>
              <a:off x="360" y="3220"/>
              <a:ext cx="168" cy="191"/>
            </a:xfrm>
            <a:custGeom>
              <a:avLst/>
              <a:gdLst/>
              <a:ahLst/>
              <a:cxnLst>
                <a:cxn ang="0">
                  <a:pos x="7" y="79"/>
                </a:cxn>
                <a:cxn ang="0">
                  <a:pos x="20" y="75"/>
                </a:cxn>
                <a:cxn ang="0">
                  <a:pos x="20" y="75"/>
                </a:cxn>
                <a:cxn ang="0">
                  <a:pos x="21" y="65"/>
                </a:cxn>
                <a:cxn ang="0">
                  <a:pos x="21" y="64"/>
                </a:cxn>
                <a:cxn ang="0">
                  <a:pos x="35" y="73"/>
                </a:cxn>
                <a:cxn ang="0">
                  <a:pos x="50" y="64"/>
                </a:cxn>
                <a:cxn ang="0">
                  <a:pos x="50" y="65"/>
                </a:cxn>
                <a:cxn ang="0">
                  <a:pos x="51" y="75"/>
                </a:cxn>
                <a:cxn ang="0">
                  <a:pos x="51" y="75"/>
                </a:cxn>
                <a:cxn ang="0">
                  <a:pos x="64" y="79"/>
                </a:cxn>
                <a:cxn ang="0">
                  <a:pos x="71" y="81"/>
                </a:cxn>
                <a:cxn ang="0">
                  <a:pos x="69" y="55"/>
                </a:cxn>
                <a:cxn ang="0">
                  <a:pos x="65" y="23"/>
                </a:cxn>
                <a:cxn ang="0">
                  <a:pos x="56" y="10"/>
                </a:cxn>
                <a:cxn ang="0">
                  <a:pos x="35" y="0"/>
                </a:cxn>
                <a:cxn ang="0">
                  <a:pos x="15" y="10"/>
                </a:cxn>
                <a:cxn ang="0">
                  <a:pos x="6" y="23"/>
                </a:cxn>
                <a:cxn ang="0">
                  <a:pos x="2" y="55"/>
                </a:cxn>
                <a:cxn ang="0">
                  <a:pos x="0" y="81"/>
                </a:cxn>
                <a:cxn ang="0">
                  <a:pos x="7" y="79"/>
                </a:cxn>
                <a:cxn ang="0">
                  <a:pos x="14" y="37"/>
                </a:cxn>
                <a:cxn ang="0">
                  <a:pos x="35" y="18"/>
                </a:cxn>
                <a:cxn ang="0">
                  <a:pos x="57" y="37"/>
                </a:cxn>
                <a:cxn ang="0">
                  <a:pos x="58" y="41"/>
                </a:cxn>
                <a:cxn ang="0">
                  <a:pos x="57" y="49"/>
                </a:cxn>
                <a:cxn ang="0">
                  <a:pos x="52" y="58"/>
                </a:cxn>
                <a:cxn ang="0">
                  <a:pos x="35" y="70"/>
                </a:cxn>
                <a:cxn ang="0">
                  <a:pos x="19" y="58"/>
                </a:cxn>
                <a:cxn ang="0">
                  <a:pos x="14" y="49"/>
                </a:cxn>
                <a:cxn ang="0">
                  <a:pos x="13" y="41"/>
                </a:cxn>
                <a:cxn ang="0">
                  <a:pos x="14" y="37"/>
                </a:cxn>
              </a:cxnLst>
              <a:rect l="0" t="0" r="r" b="b"/>
              <a:pathLst>
                <a:path w="71" h="81">
                  <a:moveTo>
                    <a:pt x="7" y="79"/>
                  </a:moveTo>
                  <a:cubicBezTo>
                    <a:pt x="9" y="78"/>
                    <a:pt x="14" y="72"/>
                    <a:pt x="20" y="75"/>
                  </a:cubicBezTo>
                  <a:cubicBezTo>
                    <a:pt x="20" y="75"/>
                    <a:pt x="20" y="76"/>
                    <a:pt x="20" y="75"/>
                  </a:cubicBezTo>
                  <a:cubicBezTo>
                    <a:pt x="21" y="75"/>
                    <a:pt x="21" y="71"/>
                    <a:pt x="21" y="65"/>
                  </a:cubicBezTo>
                  <a:cubicBezTo>
                    <a:pt x="21" y="65"/>
                    <a:pt x="21" y="65"/>
                    <a:pt x="21" y="64"/>
                  </a:cubicBezTo>
                  <a:cubicBezTo>
                    <a:pt x="25" y="68"/>
                    <a:pt x="30" y="72"/>
                    <a:pt x="35" y="73"/>
                  </a:cubicBezTo>
                  <a:cubicBezTo>
                    <a:pt x="41" y="72"/>
                    <a:pt x="46" y="68"/>
                    <a:pt x="50" y="64"/>
                  </a:cubicBezTo>
                  <a:cubicBezTo>
                    <a:pt x="50" y="65"/>
                    <a:pt x="50" y="65"/>
                    <a:pt x="50" y="65"/>
                  </a:cubicBezTo>
                  <a:cubicBezTo>
                    <a:pt x="50" y="71"/>
                    <a:pt x="50" y="75"/>
                    <a:pt x="51" y="75"/>
                  </a:cubicBezTo>
                  <a:cubicBezTo>
                    <a:pt x="51" y="76"/>
                    <a:pt x="51" y="75"/>
                    <a:pt x="51" y="75"/>
                  </a:cubicBezTo>
                  <a:cubicBezTo>
                    <a:pt x="57" y="72"/>
                    <a:pt x="62" y="78"/>
                    <a:pt x="64" y="79"/>
                  </a:cubicBezTo>
                  <a:cubicBezTo>
                    <a:pt x="66" y="80"/>
                    <a:pt x="71" y="81"/>
                    <a:pt x="71" y="81"/>
                  </a:cubicBezTo>
                  <a:cubicBezTo>
                    <a:pt x="71" y="81"/>
                    <a:pt x="68" y="64"/>
                    <a:pt x="69" y="55"/>
                  </a:cubicBezTo>
                  <a:cubicBezTo>
                    <a:pt x="70" y="46"/>
                    <a:pt x="70" y="37"/>
                    <a:pt x="65" y="23"/>
                  </a:cubicBezTo>
                  <a:cubicBezTo>
                    <a:pt x="63" y="19"/>
                    <a:pt x="58" y="12"/>
                    <a:pt x="56" y="10"/>
                  </a:cubicBezTo>
                  <a:cubicBezTo>
                    <a:pt x="50" y="4"/>
                    <a:pt x="43" y="1"/>
                    <a:pt x="35" y="0"/>
                  </a:cubicBezTo>
                  <a:cubicBezTo>
                    <a:pt x="28" y="1"/>
                    <a:pt x="20" y="4"/>
                    <a:pt x="15" y="10"/>
                  </a:cubicBezTo>
                  <a:cubicBezTo>
                    <a:pt x="13" y="12"/>
                    <a:pt x="8" y="19"/>
                    <a:pt x="6" y="23"/>
                  </a:cubicBezTo>
                  <a:cubicBezTo>
                    <a:pt x="1" y="37"/>
                    <a:pt x="1" y="46"/>
                    <a:pt x="2" y="55"/>
                  </a:cubicBezTo>
                  <a:cubicBezTo>
                    <a:pt x="3" y="64"/>
                    <a:pt x="0" y="81"/>
                    <a:pt x="0" y="81"/>
                  </a:cubicBezTo>
                  <a:cubicBezTo>
                    <a:pt x="0" y="81"/>
                    <a:pt x="5" y="80"/>
                    <a:pt x="7" y="79"/>
                  </a:cubicBezTo>
                  <a:close/>
                  <a:moveTo>
                    <a:pt x="14" y="37"/>
                  </a:moveTo>
                  <a:cubicBezTo>
                    <a:pt x="17" y="32"/>
                    <a:pt x="31" y="29"/>
                    <a:pt x="35" y="18"/>
                  </a:cubicBezTo>
                  <a:cubicBezTo>
                    <a:pt x="40" y="29"/>
                    <a:pt x="54" y="32"/>
                    <a:pt x="57" y="37"/>
                  </a:cubicBezTo>
                  <a:cubicBezTo>
                    <a:pt x="58" y="38"/>
                    <a:pt x="58" y="41"/>
                    <a:pt x="58" y="41"/>
                  </a:cubicBezTo>
                  <a:cubicBezTo>
                    <a:pt x="58" y="44"/>
                    <a:pt x="57" y="48"/>
                    <a:pt x="57" y="49"/>
                  </a:cubicBezTo>
                  <a:cubicBezTo>
                    <a:pt x="56" y="52"/>
                    <a:pt x="53" y="56"/>
                    <a:pt x="52" y="58"/>
                  </a:cubicBezTo>
                  <a:cubicBezTo>
                    <a:pt x="48" y="63"/>
                    <a:pt x="42" y="70"/>
                    <a:pt x="35" y="70"/>
                  </a:cubicBezTo>
                  <a:cubicBezTo>
                    <a:pt x="29" y="70"/>
                    <a:pt x="23" y="63"/>
                    <a:pt x="19" y="58"/>
                  </a:cubicBezTo>
                  <a:cubicBezTo>
                    <a:pt x="18" y="56"/>
                    <a:pt x="15" y="52"/>
                    <a:pt x="14" y="49"/>
                  </a:cubicBezTo>
                  <a:cubicBezTo>
                    <a:pt x="14" y="48"/>
                    <a:pt x="13" y="44"/>
                    <a:pt x="13" y="41"/>
                  </a:cubicBezTo>
                  <a:cubicBezTo>
                    <a:pt x="13" y="41"/>
                    <a:pt x="13" y="38"/>
                    <a:pt x="14" y="37"/>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7" name="Freeform 115">
              <a:extLst>
                <a:ext uri="{FF2B5EF4-FFF2-40B4-BE49-F238E27FC236}">
                  <a16:creationId xmlns:a16="http://schemas.microsoft.com/office/drawing/2014/main" xmlns="" id="{4D32D357-D02C-4DF6-97FF-00A486AC0AA8}"/>
                </a:ext>
              </a:extLst>
            </p:cNvPr>
            <p:cNvSpPr>
              <a:spLocks/>
            </p:cNvSpPr>
            <p:nvPr/>
          </p:nvSpPr>
          <p:spPr bwMode="auto">
            <a:xfrm>
              <a:off x="530" y="3437"/>
              <a:ext cx="302" cy="142"/>
            </a:xfrm>
            <a:custGeom>
              <a:avLst/>
              <a:gdLst/>
              <a:ahLst/>
              <a:cxnLst>
                <a:cxn ang="0">
                  <a:pos x="102" y="8"/>
                </a:cxn>
                <a:cxn ang="0">
                  <a:pos x="99" y="7"/>
                </a:cxn>
                <a:cxn ang="0">
                  <a:pos x="93" y="5"/>
                </a:cxn>
                <a:cxn ang="0">
                  <a:pos x="86" y="0"/>
                </a:cxn>
                <a:cxn ang="0">
                  <a:pos x="79" y="22"/>
                </a:cxn>
                <a:cxn ang="0">
                  <a:pos x="71" y="34"/>
                </a:cxn>
                <a:cxn ang="0">
                  <a:pos x="67" y="21"/>
                </a:cxn>
                <a:cxn ang="0">
                  <a:pos x="75" y="15"/>
                </a:cxn>
                <a:cxn ang="0">
                  <a:pos x="64" y="8"/>
                </a:cxn>
                <a:cxn ang="0">
                  <a:pos x="53" y="15"/>
                </a:cxn>
                <a:cxn ang="0">
                  <a:pos x="61" y="21"/>
                </a:cxn>
                <a:cxn ang="0">
                  <a:pos x="57" y="34"/>
                </a:cxn>
                <a:cxn ang="0">
                  <a:pos x="42" y="0"/>
                </a:cxn>
                <a:cxn ang="0">
                  <a:pos x="27" y="8"/>
                </a:cxn>
                <a:cxn ang="0">
                  <a:pos x="23" y="9"/>
                </a:cxn>
                <a:cxn ang="0">
                  <a:pos x="0" y="41"/>
                </a:cxn>
                <a:cxn ang="0">
                  <a:pos x="1" y="41"/>
                </a:cxn>
                <a:cxn ang="0">
                  <a:pos x="64" y="60"/>
                </a:cxn>
                <a:cxn ang="0">
                  <a:pos x="126" y="42"/>
                </a:cxn>
                <a:cxn ang="0">
                  <a:pos x="128" y="41"/>
                </a:cxn>
                <a:cxn ang="0">
                  <a:pos x="102" y="8"/>
                </a:cxn>
              </a:cxnLst>
              <a:rect l="0" t="0" r="r" b="b"/>
              <a:pathLst>
                <a:path w="128" h="60">
                  <a:moveTo>
                    <a:pt x="102" y="8"/>
                  </a:moveTo>
                  <a:cubicBezTo>
                    <a:pt x="101" y="7"/>
                    <a:pt x="100" y="7"/>
                    <a:pt x="99" y="7"/>
                  </a:cubicBezTo>
                  <a:cubicBezTo>
                    <a:pt x="97" y="6"/>
                    <a:pt x="95" y="6"/>
                    <a:pt x="93" y="5"/>
                  </a:cubicBezTo>
                  <a:cubicBezTo>
                    <a:pt x="91" y="4"/>
                    <a:pt x="89" y="2"/>
                    <a:pt x="86" y="0"/>
                  </a:cubicBezTo>
                  <a:cubicBezTo>
                    <a:pt x="85" y="6"/>
                    <a:pt x="82" y="15"/>
                    <a:pt x="79" y="22"/>
                  </a:cubicBezTo>
                  <a:cubicBezTo>
                    <a:pt x="76" y="27"/>
                    <a:pt x="74" y="32"/>
                    <a:pt x="71" y="34"/>
                  </a:cubicBezTo>
                  <a:cubicBezTo>
                    <a:pt x="67" y="21"/>
                    <a:pt x="67" y="21"/>
                    <a:pt x="67" y="21"/>
                  </a:cubicBezTo>
                  <a:cubicBezTo>
                    <a:pt x="75" y="15"/>
                    <a:pt x="75" y="15"/>
                    <a:pt x="75" y="15"/>
                  </a:cubicBezTo>
                  <a:cubicBezTo>
                    <a:pt x="64" y="8"/>
                    <a:pt x="64" y="8"/>
                    <a:pt x="64" y="8"/>
                  </a:cubicBezTo>
                  <a:cubicBezTo>
                    <a:pt x="53" y="15"/>
                    <a:pt x="53" y="15"/>
                    <a:pt x="53" y="15"/>
                  </a:cubicBezTo>
                  <a:cubicBezTo>
                    <a:pt x="61" y="21"/>
                    <a:pt x="61" y="21"/>
                    <a:pt x="61" y="21"/>
                  </a:cubicBezTo>
                  <a:cubicBezTo>
                    <a:pt x="57" y="34"/>
                    <a:pt x="57" y="34"/>
                    <a:pt x="57" y="34"/>
                  </a:cubicBezTo>
                  <a:cubicBezTo>
                    <a:pt x="50" y="27"/>
                    <a:pt x="44" y="10"/>
                    <a:pt x="42" y="0"/>
                  </a:cubicBezTo>
                  <a:cubicBezTo>
                    <a:pt x="35" y="5"/>
                    <a:pt x="31" y="7"/>
                    <a:pt x="27" y="8"/>
                  </a:cubicBezTo>
                  <a:cubicBezTo>
                    <a:pt x="25" y="8"/>
                    <a:pt x="24" y="8"/>
                    <a:pt x="23" y="9"/>
                  </a:cubicBezTo>
                  <a:cubicBezTo>
                    <a:pt x="12" y="13"/>
                    <a:pt x="2" y="28"/>
                    <a:pt x="0" y="41"/>
                  </a:cubicBezTo>
                  <a:cubicBezTo>
                    <a:pt x="1" y="41"/>
                    <a:pt x="1" y="41"/>
                    <a:pt x="1" y="41"/>
                  </a:cubicBezTo>
                  <a:cubicBezTo>
                    <a:pt x="19" y="53"/>
                    <a:pt x="40" y="60"/>
                    <a:pt x="64" y="60"/>
                  </a:cubicBezTo>
                  <a:cubicBezTo>
                    <a:pt x="87" y="60"/>
                    <a:pt x="109" y="53"/>
                    <a:pt x="126" y="42"/>
                  </a:cubicBezTo>
                  <a:cubicBezTo>
                    <a:pt x="126" y="42"/>
                    <a:pt x="127" y="41"/>
                    <a:pt x="128" y="41"/>
                  </a:cubicBezTo>
                  <a:cubicBezTo>
                    <a:pt x="126" y="26"/>
                    <a:pt x="114" y="10"/>
                    <a:pt x="102" y="8"/>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8" name="Freeform 116">
              <a:extLst>
                <a:ext uri="{FF2B5EF4-FFF2-40B4-BE49-F238E27FC236}">
                  <a16:creationId xmlns:a16="http://schemas.microsoft.com/office/drawing/2014/main" xmlns="" id="{A2F9689A-76CA-4FD7-ABEC-D24A8CDECF01}"/>
                </a:ext>
              </a:extLst>
            </p:cNvPr>
            <p:cNvSpPr>
              <a:spLocks noEditPoints="1"/>
            </p:cNvSpPr>
            <p:nvPr/>
          </p:nvSpPr>
          <p:spPr bwMode="auto">
            <a:xfrm>
              <a:off x="606" y="3256"/>
              <a:ext cx="151" cy="181"/>
            </a:xfrm>
            <a:custGeom>
              <a:avLst/>
              <a:gdLst/>
              <a:ahLst/>
              <a:cxnLst>
                <a:cxn ang="0">
                  <a:pos x="1" y="39"/>
                </a:cxn>
                <a:cxn ang="0">
                  <a:pos x="3" y="46"/>
                </a:cxn>
                <a:cxn ang="0">
                  <a:pos x="6" y="51"/>
                </a:cxn>
                <a:cxn ang="0">
                  <a:pos x="7" y="54"/>
                </a:cxn>
                <a:cxn ang="0">
                  <a:pos x="14" y="65"/>
                </a:cxn>
                <a:cxn ang="0">
                  <a:pos x="16" y="68"/>
                </a:cxn>
                <a:cxn ang="0">
                  <a:pos x="32" y="77"/>
                </a:cxn>
                <a:cxn ang="0">
                  <a:pos x="48" y="68"/>
                </a:cxn>
                <a:cxn ang="0">
                  <a:pos x="51" y="65"/>
                </a:cxn>
                <a:cxn ang="0">
                  <a:pos x="57" y="54"/>
                </a:cxn>
                <a:cxn ang="0">
                  <a:pos x="58" y="51"/>
                </a:cxn>
                <a:cxn ang="0">
                  <a:pos x="61" y="46"/>
                </a:cxn>
                <a:cxn ang="0">
                  <a:pos x="63" y="39"/>
                </a:cxn>
                <a:cxn ang="0">
                  <a:pos x="64" y="34"/>
                </a:cxn>
                <a:cxn ang="0">
                  <a:pos x="64" y="31"/>
                </a:cxn>
                <a:cxn ang="0">
                  <a:pos x="62" y="26"/>
                </a:cxn>
                <a:cxn ang="0">
                  <a:pos x="61" y="25"/>
                </a:cxn>
                <a:cxn ang="0">
                  <a:pos x="60" y="23"/>
                </a:cxn>
                <a:cxn ang="0">
                  <a:pos x="59" y="18"/>
                </a:cxn>
                <a:cxn ang="0">
                  <a:pos x="54" y="10"/>
                </a:cxn>
                <a:cxn ang="0">
                  <a:pos x="32" y="0"/>
                </a:cxn>
                <a:cxn ang="0">
                  <a:pos x="10" y="10"/>
                </a:cxn>
                <a:cxn ang="0">
                  <a:pos x="5" y="18"/>
                </a:cxn>
                <a:cxn ang="0">
                  <a:pos x="4" y="23"/>
                </a:cxn>
                <a:cxn ang="0">
                  <a:pos x="3" y="25"/>
                </a:cxn>
                <a:cxn ang="0">
                  <a:pos x="2" y="26"/>
                </a:cxn>
                <a:cxn ang="0">
                  <a:pos x="0" y="31"/>
                </a:cxn>
                <a:cxn ang="0">
                  <a:pos x="0" y="34"/>
                </a:cxn>
                <a:cxn ang="0">
                  <a:pos x="1" y="39"/>
                </a:cxn>
                <a:cxn ang="0">
                  <a:pos x="4" y="30"/>
                </a:cxn>
                <a:cxn ang="0">
                  <a:pos x="11" y="32"/>
                </a:cxn>
                <a:cxn ang="0">
                  <a:pos x="12" y="29"/>
                </a:cxn>
                <a:cxn ang="0">
                  <a:pos x="15" y="24"/>
                </a:cxn>
                <a:cxn ang="0">
                  <a:pos x="22" y="24"/>
                </a:cxn>
                <a:cxn ang="0">
                  <a:pos x="32" y="28"/>
                </a:cxn>
                <a:cxn ang="0">
                  <a:pos x="41" y="24"/>
                </a:cxn>
                <a:cxn ang="0">
                  <a:pos x="49" y="24"/>
                </a:cxn>
                <a:cxn ang="0">
                  <a:pos x="52" y="29"/>
                </a:cxn>
                <a:cxn ang="0">
                  <a:pos x="53" y="32"/>
                </a:cxn>
                <a:cxn ang="0">
                  <a:pos x="60" y="30"/>
                </a:cxn>
                <a:cxn ang="0">
                  <a:pos x="61" y="36"/>
                </a:cxn>
                <a:cxn ang="0">
                  <a:pos x="60" y="40"/>
                </a:cxn>
                <a:cxn ang="0">
                  <a:pos x="54" y="49"/>
                </a:cxn>
                <a:cxn ang="0">
                  <a:pos x="55" y="52"/>
                </a:cxn>
                <a:cxn ang="0">
                  <a:pos x="49" y="61"/>
                </a:cxn>
                <a:cxn ang="0">
                  <a:pos x="32" y="73"/>
                </a:cxn>
                <a:cxn ang="0">
                  <a:pos x="15" y="61"/>
                </a:cxn>
                <a:cxn ang="0">
                  <a:pos x="9" y="52"/>
                </a:cxn>
                <a:cxn ang="0">
                  <a:pos x="10" y="49"/>
                </a:cxn>
                <a:cxn ang="0">
                  <a:pos x="4" y="40"/>
                </a:cxn>
                <a:cxn ang="0">
                  <a:pos x="3" y="36"/>
                </a:cxn>
                <a:cxn ang="0">
                  <a:pos x="4" y="30"/>
                </a:cxn>
              </a:cxnLst>
              <a:rect l="0" t="0" r="r" b="b"/>
              <a:pathLst>
                <a:path w="64" h="77">
                  <a:moveTo>
                    <a:pt x="1" y="39"/>
                  </a:moveTo>
                  <a:cubicBezTo>
                    <a:pt x="1" y="41"/>
                    <a:pt x="2" y="44"/>
                    <a:pt x="3" y="46"/>
                  </a:cubicBezTo>
                  <a:cubicBezTo>
                    <a:pt x="4" y="48"/>
                    <a:pt x="5" y="51"/>
                    <a:pt x="6" y="51"/>
                  </a:cubicBezTo>
                  <a:cubicBezTo>
                    <a:pt x="7" y="51"/>
                    <a:pt x="6" y="52"/>
                    <a:pt x="7" y="54"/>
                  </a:cubicBezTo>
                  <a:cubicBezTo>
                    <a:pt x="8" y="58"/>
                    <a:pt x="11" y="61"/>
                    <a:pt x="14" y="65"/>
                  </a:cubicBezTo>
                  <a:cubicBezTo>
                    <a:pt x="14" y="66"/>
                    <a:pt x="15" y="67"/>
                    <a:pt x="16" y="68"/>
                  </a:cubicBezTo>
                  <a:cubicBezTo>
                    <a:pt x="20" y="73"/>
                    <a:pt x="25" y="77"/>
                    <a:pt x="32" y="77"/>
                  </a:cubicBezTo>
                  <a:cubicBezTo>
                    <a:pt x="39" y="77"/>
                    <a:pt x="44" y="73"/>
                    <a:pt x="48" y="68"/>
                  </a:cubicBezTo>
                  <a:cubicBezTo>
                    <a:pt x="49" y="67"/>
                    <a:pt x="50" y="66"/>
                    <a:pt x="51" y="65"/>
                  </a:cubicBezTo>
                  <a:cubicBezTo>
                    <a:pt x="53" y="61"/>
                    <a:pt x="56" y="58"/>
                    <a:pt x="57" y="54"/>
                  </a:cubicBezTo>
                  <a:cubicBezTo>
                    <a:pt x="58" y="52"/>
                    <a:pt x="57" y="51"/>
                    <a:pt x="58" y="51"/>
                  </a:cubicBezTo>
                  <a:cubicBezTo>
                    <a:pt x="59" y="51"/>
                    <a:pt x="60" y="48"/>
                    <a:pt x="61" y="46"/>
                  </a:cubicBezTo>
                  <a:cubicBezTo>
                    <a:pt x="62" y="44"/>
                    <a:pt x="63" y="41"/>
                    <a:pt x="63" y="39"/>
                  </a:cubicBezTo>
                  <a:cubicBezTo>
                    <a:pt x="63" y="37"/>
                    <a:pt x="64" y="36"/>
                    <a:pt x="64" y="34"/>
                  </a:cubicBezTo>
                  <a:cubicBezTo>
                    <a:pt x="64" y="33"/>
                    <a:pt x="64" y="32"/>
                    <a:pt x="64" y="31"/>
                  </a:cubicBezTo>
                  <a:cubicBezTo>
                    <a:pt x="64" y="29"/>
                    <a:pt x="63" y="27"/>
                    <a:pt x="62" y="26"/>
                  </a:cubicBezTo>
                  <a:cubicBezTo>
                    <a:pt x="62" y="25"/>
                    <a:pt x="61" y="25"/>
                    <a:pt x="61" y="25"/>
                  </a:cubicBezTo>
                  <a:cubicBezTo>
                    <a:pt x="60" y="25"/>
                    <a:pt x="61" y="24"/>
                    <a:pt x="60" y="23"/>
                  </a:cubicBezTo>
                  <a:cubicBezTo>
                    <a:pt x="60" y="21"/>
                    <a:pt x="60" y="20"/>
                    <a:pt x="59" y="18"/>
                  </a:cubicBezTo>
                  <a:cubicBezTo>
                    <a:pt x="58" y="15"/>
                    <a:pt x="56" y="12"/>
                    <a:pt x="54" y="10"/>
                  </a:cubicBezTo>
                  <a:cubicBezTo>
                    <a:pt x="49" y="4"/>
                    <a:pt x="41" y="1"/>
                    <a:pt x="32" y="0"/>
                  </a:cubicBezTo>
                  <a:cubicBezTo>
                    <a:pt x="24" y="1"/>
                    <a:pt x="16" y="4"/>
                    <a:pt x="10" y="10"/>
                  </a:cubicBezTo>
                  <a:cubicBezTo>
                    <a:pt x="8" y="13"/>
                    <a:pt x="6" y="15"/>
                    <a:pt x="5" y="18"/>
                  </a:cubicBezTo>
                  <a:cubicBezTo>
                    <a:pt x="4" y="20"/>
                    <a:pt x="4" y="21"/>
                    <a:pt x="4" y="23"/>
                  </a:cubicBezTo>
                  <a:cubicBezTo>
                    <a:pt x="4" y="24"/>
                    <a:pt x="4" y="25"/>
                    <a:pt x="3" y="25"/>
                  </a:cubicBezTo>
                  <a:cubicBezTo>
                    <a:pt x="3" y="25"/>
                    <a:pt x="2" y="25"/>
                    <a:pt x="2" y="26"/>
                  </a:cubicBezTo>
                  <a:cubicBezTo>
                    <a:pt x="1" y="27"/>
                    <a:pt x="0" y="29"/>
                    <a:pt x="0" y="31"/>
                  </a:cubicBezTo>
                  <a:cubicBezTo>
                    <a:pt x="0" y="32"/>
                    <a:pt x="0" y="33"/>
                    <a:pt x="0" y="34"/>
                  </a:cubicBezTo>
                  <a:cubicBezTo>
                    <a:pt x="1" y="36"/>
                    <a:pt x="1" y="37"/>
                    <a:pt x="1" y="39"/>
                  </a:cubicBezTo>
                  <a:close/>
                  <a:moveTo>
                    <a:pt x="4" y="30"/>
                  </a:moveTo>
                  <a:cubicBezTo>
                    <a:pt x="6" y="28"/>
                    <a:pt x="10" y="32"/>
                    <a:pt x="11" y="32"/>
                  </a:cubicBezTo>
                  <a:cubicBezTo>
                    <a:pt x="11" y="32"/>
                    <a:pt x="12" y="30"/>
                    <a:pt x="12" y="29"/>
                  </a:cubicBezTo>
                  <a:cubicBezTo>
                    <a:pt x="13" y="27"/>
                    <a:pt x="14" y="25"/>
                    <a:pt x="15" y="24"/>
                  </a:cubicBezTo>
                  <a:cubicBezTo>
                    <a:pt x="17" y="22"/>
                    <a:pt x="20" y="22"/>
                    <a:pt x="22" y="24"/>
                  </a:cubicBezTo>
                  <a:cubicBezTo>
                    <a:pt x="25" y="25"/>
                    <a:pt x="28" y="28"/>
                    <a:pt x="32" y="28"/>
                  </a:cubicBezTo>
                  <a:cubicBezTo>
                    <a:pt x="36" y="28"/>
                    <a:pt x="38" y="26"/>
                    <a:pt x="41" y="24"/>
                  </a:cubicBezTo>
                  <a:cubicBezTo>
                    <a:pt x="44" y="23"/>
                    <a:pt x="47" y="21"/>
                    <a:pt x="49" y="24"/>
                  </a:cubicBezTo>
                  <a:cubicBezTo>
                    <a:pt x="50" y="25"/>
                    <a:pt x="51" y="27"/>
                    <a:pt x="52" y="29"/>
                  </a:cubicBezTo>
                  <a:cubicBezTo>
                    <a:pt x="52" y="30"/>
                    <a:pt x="53" y="32"/>
                    <a:pt x="53" y="32"/>
                  </a:cubicBezTo>
                  <a:cubicBezTo>
                    <a:pt x="54" y="32"/>
                    <a:pt x="58" y="28"/>
                    <a:pt x="60" y="30"/>
                  </a:cubicBezTo>
                  <a:cubicBezTo>
                    <a:pt x="61" y="32"/>
                    <a:pt x="61" y="35"/>
                    <a:pt x="61" y="36"/>
                  </a:cubicBezTo>
                  <a:cubicBezTo>
                    <a:pt x="61" y="38"/>
                    <a:pt x="61" y="39"/>
                    <a:pt x="60" y="40"/>
                  </a:cubicBezTo>
                  <a:cubicBezTo>
                    <a:pt x="60" y="43"/>
                    <a:pt x="56" y="48"/>
                    <a:pt x="54" y="49"/>
                  </a:cubicBezTo>
                  <a:cubicBezTo>
                    <a:pt x="54" y="49"/>
                    <a:pt x="55" y="51"/>
                    <a:pt x="55" y="52"/>
                  </a:cubicBezTo>
                  <a:cubicBezTo>
                    <a:pt x="55" y="55"/>
                    <a:pt x="51" y="59"/>
                    <a:pt x="49" y="61"/>
                  </a:cubicBezTo>
                  <a:cubicBezTo>
                    <a:pt x="45" y="67"/>
                    <a:pt x="40" y="73"/>
                    <a:pt x="32" y="73"/>
                  </a:cubicBezTo>
                  <a:cubicBezTo>
                    <a:pt x="25" y="73"/>
                    <a:pt x="19" y="67"/>
                    <a:pt x="15" y="61"/>
                  </a:cubicBezTo>
                  <a:cubicBezTo>
                    <a:pt x="13" y="59"/>
                    <a:pt x="9" y="55"/>
                    <a:pt x="9" y="52"/>
                  </a:cubicBezTo>
                  <a:cubicBezTo>
                    <a:pt x="9" y="51"/>
                    <a:pt x="10" y="49"/>
                    <a:pt x="10" y="49"/>
                  </a:cubicBezTo>
                  <a:cubicBezTo>
                    <a:pt x="8" y="48"/>
                    <a:pt x="4" y="43"/>
                    <a:pt x="4" y="40"/>
                  </a:cubicBezTo>
                  <a:cubicBezTo>
                    <a:pt x="4" y="39"/>
                    <a:pt x="3" y="38"/>
                    <a:pt x="3" y="36"/>
                  </a:cubicBezTo>
                  <a:cubicBezTo>
                    <a:pt x="3" y="35"/>
                    <a:pt x="3" y="32"/>
                    <a:pt x="4" y="30"/>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247" name="Group 135">
            <a:extLst>
              <a:ext uri="{FF2B5EF4-FFF2-40B4-BE49-F238E27FC236}">
                <a16:creationId xmlns:a16="http://schemas.microsoft.com/office/drawing/2014/main" xmlns="" id="{4A3C9A6A-98B4-4AC1-93D3-094EAA301825}"/>
              </a:ext>
            </a:extLst>
          </p:cNvPr>
          <p:cNvGrpSpPr>
            <a:grpSpLocks noChangeAspect="1"/>
          </p:cNvGrpSpPr>
          <p:nvPr/>
        </p:nvGrpSpPr>
        <p:grpSpPr bwMode="auto">
          <a:xfrm>
            <a:off x="1056157" y="5900498"/>
            <a:ext cx="187552" cy="158256"/>
            <a:chOff x="2644" y="3216"/>
            <a:chExt cx="459" cy="365"/>
          </a:xfrm>
          <a:solidFill>
            <a:schemeClr val="bg1"/>
          </a:solidFill>
        </p:grpSpPr>
        <p:sp>
          <p:nvSpPr>
            <p:cNvPr id="271" name="Freeform 136">
              <a:extLst>
                <a:ext uri="{FF2B5EF4-FFF2-40B4-BE49-F238E27FC236}">
                  <a16:creationId xmlns:a16="http://schemas.microsoft.com/office/drawing/2014/main" xmlns="" id="{0494AE5D-1AA3-48A0-99CF-7A8B4EDC46F8}"/>
                </a:ext>
              </a:extLst>
            </p:cNvPr>
            <p:cNvSpPr>
              <a:spLocks/>
            </p:cNvSpPr>
            <p:nvPr/>
          </p:nvSpPr>
          <p:spPr bwMode="auto">
            <a:xfrm>
              <a:off x="2869" y="3216"/>
              <a:ext cx="234" cy="325"/>
            </a:xfrm>
            <a:custGeom>
              <a:avLst/>
              <a:gdLst/>
              <a:ahLst/>
              <a:cxnLst>
                <a:cxn ang="0">
                  <a:pos x="99" y="57"/>
                </a:cxn>
                <a:cxn ang="0">
                  <a:pos x="99" y="9"/>
                </a:cxn>
                <a:cxn ang="0">
                  <a:pos x="99" y="8"/>
                </a:cxn>
                <a:cxn ang="0">
                  <a:pos x="97" y="4"/>
                </a:cxn>
                <a:cxn ang="0">
                  <a:pos x="97" y="3"/>
                </a:cxn>
                <a:cxn ang="0">
                  <a:pos x="97" y="3"/>
                </a:cxn>
                <a:cxn ang="0">
                  <a:pos x="97" y="3"/>
                </a:cxn>
                <a:cxn ang="0">
                  <a:pos x="96" y="2"/>
                </a:cxn>
                <a:cxn ang="0">
                  <a:pos x="91" y="0"/>
                </a:cxn>
                <a:cxn ang="0">
                  <a:pos x="91" y="0"/>
                </a:cxn>
                <a:cxn ang="0">
                  <a:pos x="42" y="0"/>
                </a:cxn>
                <a:cxn ang="0">
                  <a:pos x="41" y="0"/>
                </a:cxn>
                <a:cxn ang="0">
                  <a:pos x="41" y="0"/>
                </a:cxn>
                <a:cxn ang="0">
                  <a:pos x="8" y="0"/>
                </a:cxn>
                <a:cxn ang="0">
                  <a:pos x="2" y="3"/>
                </a:cxn>
                <a:cxn ang="0">
                  <a:pos x="0" y="9"/>
                </a:cxn>
                <a:cxn ang="0">
                  <a:pos x="2" y="15"/>
                </a:cxn>
                <a:cxn ang="0">
                  <a:pos x="18" y="30"/>
                </a:cxn>
                <a:cxn ang="0">
                  <a:pos x="25" y="30"/>
                </a:cxn>
                <a:cxn ang="0">
                  <a:pos x="26" y="28"/>
                </a:cxn>
                <a:cxn ang="0">
                  <a:pos x="25" y="23"/>
                </a:cxn>
                <a:cxn ang="0">
                  <a:pos x="12" y="10"/>
                </a:cxn>
                <a:cxn ang="0">
                  <a:pos x="89" y="10"/>
                </a:cxn>
                <a:cxn ang="0">
                  <a:pos x="89" y="57"/>
                </a:cxn>
                <a:cxn ang="0">
                  <a:pos x="89" y="87"/>
                </a:cxn>
                <a:cxn ang="0">
                  <a:pos x="77" y="75"/>
                </a:cxn>
                <a:cxn ang="0">
                  <a:pos x="73" y="73"/>
                </a:cxn>
                <a:cxn ang="0">
                  <a:pos x="69" y="75"/>
                </a:cxn>
                <a:cxn ang="0">
                  <a:pos x="20" y="124"/>
                </a:cxn>
                <a:cxn ang="0">
                  <a:pos x="15" y="129"/>
                </a:cxn>
                <a:cxn ang="0">
                  <a:pos x="15" y="136"/>
                </a:cxn>
                <a:cxn ang="0">
                  <a:pos x="22" y="136"/>
                </a:cxn>
                <a:cxn ang="0">
                  <a:pos x="73" y="85"/>
                </a:cxn>
                <a:cxn ang="0">
                  <a:pos x="85" y="97"/>
                </a:cxn>
                <a:cxn ang="0">
                  <a:pos x="91" y="100"/>
                </a:cxn>
                <a:cxn ang="0">
                  <a:pos x="97" y="97"/>
                </a:cxn>
                <a:cxn ang="0">
                  <a:pos x="99" y="91"/>
                </a:cxn>
                <a:cxn ang="0">
                  <a:pos x="99" y="59"/>
                </a:cxn>
                <a:cxn ang="0">
                  <a:pos x="99" y="59"/>
                </a:cxn>
                <a:cxn ang="0">
                  <a:pos x="99" y="57"/>
                </a:cxn>
              </a:cxnLst>
              <a:rect l="0" t="0" r="r" b="b"/>
              <a:pathLst>
                <a:path w="99" h="138">
                  <a:moveTo>
                    <a:pt x="99" y="57"/>
                  </a:moveTo>
                  <a:cubicBezTo>
                    <a:pt x="99" y="9"/>
                    <a:pt x="99" y="9"/>
                    <a:pt x="99" y="9"/>
                  </a:cubicBezTo>
                  <a:cubicBezTo>
                    <a:pt x="99" y="9"/>
                    <a:pt x="99" y="8"/>
                    <a:pt x="99" y="8"/>
                  </a:cubicBezTo>
                  <a:cubicBezTo>
                    <a:pt x="99" y="6"/>
                    <a:pt x="98" y="5"/>
                    <a:pt x="97" y="4"/>
                  </a:cubicBezTo>
                  <a:cubicBezTo>
                    <a:pt x="97" y="3"/>
                    <a:pt x="97" y="3"/>
                    <a:pt x="97" y="3"/>
                  </a:cubicBezTo>
                  <a:cubicBezTo>
                    <a:pt x="97" y="3"/>
                    <a:pt x="97" y="3"/>
                    <a:pt x="97" y="3"/>
                  </a:cubicBezTo>
                  <a:cubicBezTo>
                    <a:pt x="97" y="3"/>
                    <a:pt x="97" y="3"/>
                    <a:pt x="97" y="3"/>
                  </a:cubicBezTo>
                  <a:cubicBezTo>
                    <a:pt x="96" y="2"/>
                    <a:pt x="96" y="2"/>
                    <a:pt x="96" y="2"/>
                  </a:cubicBezTo>
                  <a:cubicBezTo>
                    <a:pt x="94" y="1"/>
                    <a:pt x="93" y="0"/>
                    <a:pt x="91" y="0"/>
                  </a:cubicBezTo>
                  <a:cubicBezTo>
                    <a:pt x="91" y="0"/>
                    <a:pt x="91" y="0"/>
                    <a:pt x="91" y="0"/>
                  </a:cubicBezTo>
                  <a:cubicBezTo>
                    <a:pt x="42" y="0"/>
                    <a:pt x="42" y="0"/>
                    <a:pt x="42" y="0"/>
                  </a:cubicBezTo>
                  <a:cubicBezTo>
                    <a:pt x="41" y="0"/>
                    <a:pt x="41" y="0"/>
                    <a:pt x="41" y="0"/>
                  </a:cubicBezTo>
                  <a:cubicBezTo>
                    <a:pt x="41" y="0"/>
                    <a:pt x="41" y="0"/>
                    <a:pt x="41" y="0"/>
                  </a:cubicBezTo>
                  <a:cubicBezTo>
                    <a:pt x="8" y="0"/>
                    <a:pt x="8" y="0"/>
                    <a:pt x="8" y="0"/>
                  </a:cubicBezTo>
                  <a:cubicBezTo>
                    <a:pt x="6" y="0"/>
                    <a:pt x="4" y="1"/>
                    <a:pt x="2" y="3"/>
                  </a:cubicBezTo>
                  <a:cubicBezTo>
                    <a:pt x="1" y="4"/>
                    <a:pt x="0" y="6"/>
                    <a:pt x="0" y="9"/>
                  </a:cubicBezTo>
                  <a:cubicBezTo>
                    <a:pt x="0" y="11"/>
                    <a:pt x="1" y="13"/>
                    <a:pt x="2" y="15"/>
                  </a:cubicBezTo>
                  <a:cubicBezTo>
                    <a:pt x="18" y="30"/>
                    <a:pt x="18" y="30"/>
                    <a:pt x="18" y="30"/>
                  </a:cubicBezTo>
                  <a:cubicBezTo>
                    <a:pt x="20" y="32"/>
                    <a:pt x="23" y="32"/>
                    <a:pt x="25" y="30"/>
                  </a:cubicBezTo>
                  <a:cubicBezTo>
                    <a:pt x="25" y="30"/>
                    <a:pt x="26" y="29"/>
                    <a:pt x="26" y="28"/>
                  </a:cubicBezTo>
                  <a:cubicBezTo>
                    <a:pt x="27" y="27"/>
                    <a:pt x="26" y="24"/>
                    <a:pt x="25" y="23"/>
                  </a:cubicBezTo>
                  <a:cubicBezTo>
                    <a:pt x="12" y="10"/>
                    <a:pt x="12" y="10"/>
                    <a:pt x="12" y="10"/>
                  </a:cubicBezTo>
                  <a:cubicBezTo>
                    <a:pt x="89" y="10"/>
                    <a:pt x="89" y="10"/>
                    <a:pt x="89" y="10"/>
                  </a:cubicBezTo>
                  <a:cubicBezTo>
                    <a:pt x="89" y="57"/>
                    <a:pt x="89" y="57"/>
                    <a:pt x="89" y="57"/>
                  </a:cubicBezTo>
                  <a:cubicBezTo>
                    <a:pt x="89" y="87"/>
                    <a:pt x="89" y="87"/>
                    <a:pt x="89" y="87"/>
                  </a:cubicBezTo>
                  <a:cubicBezTo>
                    <a:pt x="85" y="83"/>
                    <a:pt x="77" y="75"/>
                    <a:pt x="77" y="75"/>
                  </a:cubicBezTo>
                  <a:cubicBezTo>
                    <a:pt x="76" y="74"/>
                    <a:pt x="74" y="73"/>
                    <a:pt x="73" y="73"/>
                  </a:cubicBezTo>
                  <a:cubicBezTo>
                    <a:pt x="72" y="73"/>
                    <a:pt x="70" y="74"/>
                    <a:pt x="69" y="75"/>
                  </a:cubicBezTo>
                  <a:cubicBezTo>
                    <a:pt x="20" y="124"/>
                    <a:pt x="20" y="124"/>
                    <a:pt x="20" y="124"/>
                  </a:cubicBezTo>
                  <a:cubicBezTo>
                    <a:pt x="15" y="129"/>
                    <a:pt x="15" y="129"/>
                    <a:pt x="15" y="129"/>
                  </a:cubicBezTo>
                  <a:cubicBezTo>
                    <a:pt x="13" y="131"/>
                    <a:pt x="13" y="134"/>
                    <a:pt x="15" y="136"/>
                  </a:cubicBezTo>
                  <a:cubicBezTo>
                    <a:pt x="17" y="138"/>
                    <a:pt x="20" y="138"/>
                    <a:pt x="22" y="136"/>
                  </a:cubicBezTo>
                  <a:cubicBezTo>
                    <a:pt x="73" y="85"/>
                    <a:pt x="73" y="85"/>
                    <a:pt x="73" y="85"/>
                  </a:cubicBezTo>
                  <a:cubicBezTo>
                    <a:pt x="85" y="97"/>
                    <a:pt x="85" y="97"/>
                    <a:pt x="85" y="97"/>
                  </a:cubicBezTo>
                  <a:cubicBezTo>
                    <a:pt x="86" y="99"/>
                    <a:pt x="89" y="100"/>
                    <a:pt x="91" y="100"/>
                  </a:cubicBezTo>
                  <a:cubicBezTo>
                    <a:pt x="93" y="100"/>
                    <a:pt x="95" y="99"/>
                    <a:pt x="97" y="97"/>
                  </a:cubicBezTo>
                  <a:cubicBezTo>
                    <a:pt x="98" y="95"/>
                    <a:pt x="99" y="93"/>
                    <a:pt x="99" y="91"/>
                  </a:cubicBezTo>
                  <a:cubicBezTo>
                    <a:pt x="99" y="59"/>
                    <a:pt x="99" y="59"/>
                    <a:pt x="99" y="59"/>
                  </a:cubicBezTo>
                  <a:cubicBezTo>
                    <a:pt x="99" y="59"/>
                    <a:pt x="99" y="59"/>
                    <a:pt x="99" y="59"/>
                  </a:cubicBezTo>
                  <a:lnTo>
                    <a:pt x="99" y="57"/>
                  </a:ln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sp>
          <p:nvSpPr>
            <p:cNvPr id="272" name="Freeform 137">
              <a:extLst>
                <a:ext uri="{FF2B5EF4-FFF2-40B4-BE49-F238E27FC236}">
                  <a16:creationId xmlns:a16="http://schemas.microsoft.com/office/drawing/2014/main" xmlns="" id="{A8D6594C-12DA-4D6B-8FA2-01C6FB9FB408}"/>
                </a:ext>
              </a:extLst>
            </p:cNvPr>
            <p:cNvSpPr>
              <a:spLocks/>
            </p:cNvSpPr>
            <p:nvPr/>
          </p:nvSpPr>
          <p:spPr bwMode="auto">
            <a:xfrm>
              <a:off x="2644" y="3277"/>
              <a:ext cx="295" cy="304"/>
            </a:xfrm>
            <a:custGeom>
              <a:avLst/>
              <a:gdLst/>
              <a:ahLst/>
              <a:cxnLst>
                <a:cxn ang="0">
                  <a:pos x="124" y="45"/>
                </a:cxn>
                <a:cxn ang="0">
                  <a:pos x="121" y="40"/>
                </a:cxn>
                <a:cxn ang="0">
                  <a:pos x="105" y="24"/>
                </a:cxn>
                <a:cxn ang="0">
                  <a:pos x="85" y="4"/>
                </a:cxn>
                <a:cxn ang="0">
                  <a:pos x="70" y="4"/>
                </a:cxn>
                <a:cxn ang="0">
                  <a:pos x="22" y="52"/>
                </a:cxn>
                <a:cxn ang="0">
                  <a:pos x="6" y="36"/>
                </a:cxn>
                <a:cxn ang="0">
                  <a:pos x="1" y="36"/>
                </a:cxn>
                <a:cxn ang="0">
                  <a:pos x="0" y="39"/>
                </a:cxn>
                <a:cxn ang="0">
                  <a:pos x="0" y="125"/>
                </a:cxn>
                <a:cxn ang="0">
                  <a:pos x="1" y="128"/>
                </a:cxn>
                <a:cxn ang="0">
                  <a:pos x="4" y="129"/>
                </a:cxn>
                <a:cxn ang="0">
                  <a:pos x="90" y="129"/>
                </a:cxn>
                <a:cxn ang="0">
                  <a:pos x="92" y="128"/>
                </a:cxn>
                <a:cxn ang="0">
                  <a:pos x="92" y="123"/>
                </a:cxn>
                <a:cxn ang="0">
                  <a:pos x="92" y="123"/>
                </a:cxn>
                <a:cxn ang="0">
                  <a:pos x="73" y="104"/>
                </a:cxn>
                <a:cxn ang="0">
                  <a:pos x="121" y="56"/>
                </a:cxn>
                <a:cxn ang="0">
                  <a:pos x="123" y="54"/>
                </a:cxn>
                <a:cxn ang="0">
                  <a:pos x="124" y="45"/>
                </a:cxn>
              </a:cxnLst>
              <a:rect l="0" t="0" r="r" b="b"/>
              <a:pathLst>
                <a:path w="125" h="129">
                  <a:moveTo>
                    <a:pt x="124" y="45"/>
                  </a:moveTo>
                  <a:cubicBezTo>
                    <a:pt x="124" y="44"/>
                    <a:pt x="123" y="42"/>
                    <a:pt x="121" y="40"/>
                  </a:cubicBezTo>
                  <a:cubicBezTo>
                    <a:pt x="105" y="24"/>
                    <a:pt x="105" y="24"/>
                    <a:pt x="105" y="24"/>
                  </a:cubicBezTo>
                  <a:cubicBezTo>
                    <a:pt x="85" y="4"/>
                    <a:pt x="85" y="4"/>
                    <a:pt x="85" y="4"/>
                  </a:cubicBezTo>
                  <a:cubicBezTo>
                    <a:pt x="81" y="0"/>
                    <a:pt x="74" y="0"/>
                    <a:pt x="70" y="4"/>
                  </a:cubicBezTo>
                  <a:cubicBezTo>
                    <a:pt x="22" y="52"/>
                    <a:pt x="22" y="52"/>
                    <a:pt x="22" y="52"/>
                  </a:cubicBezTo>
                  <a:cubicBezTo>
                    <a:pt x="6" y="36"/>
                    <a:pt x="6" y="36"/>
                    <a:pt x="6" y="36"/>
                  </a:cubicBezTo>
                  <a:cubicBezTo>
                    <a:pt x="5" y="35"/>
                    <a:pt x="2" y="35"/>
                    <a:pt x="1" y="36"/>
                  </a:cubicBezTo>
                  <a:cubicBezTo>
                    <a:pt x="0" y="37"/>
                    <a:pt x="0" y="38"/>
                    <a:pt x="0" y="39"/>
                  </a:cubicBezTo>
                  <a:cubicBezTo>
                    <a:pt x="0" y="125"/>
                    <a:pt x="0" y="125"/>
                    <a:pt x="0" y="125"/>
                  </a:cubicBezTo>
                  <a:cubicBezTo>
                    <a:pt x="0" y="126"/>
                    <a:pt x="0" y="127"/>
                    <a:pt x="1" y="128"/>
                  </a:cubicBezTo>
                  <a:cubicBezTo>
                    <a:pt x="2" y="128"/>
                    <a:pt x="3" y="129"/>
                    <a:pt x="4" y="129"/>
                  </a:cubicBezTo>
                  <a:cubicBezTo>
                    <a:pt x="90" y="129"/>
                    <a:pt x="90" y="129"/>
                    <a:pt x="90" y="129"/>
                  </a:cubicBezTo>
                  <a:cubicBezTo>
                    <a:pt x="91" y="129"/>
                    <a:pt x="92" y="129"/>
                    <a:pt x="92" y="128"/>
                  </a:cubicBezTo>
                  <a:cubicBezTo>
                    <a:pt x="94" y="126"/>
                    <a:pt x="94" y="124"/>
                    <a:pt x="92" y="123"/>
                  </a:cubicBezTo>
                  <a:cubicBezTo>
                    <a:pt x="92" y="123"/>
                    <a:pt x="92" y="123"/>
                    <a:pt x="92" y="123"/>
                  </a:cubicBezTo>
                  <a:cubicBezTo>
                    <a:pt x="73" y="104"/>
                    <a:pt x="73" y="104"/>
                    <a:pt x="73" y="104"/>
                  </a:cubicBezTo>
                  <a:cubicBezTo>
                    <a:pt x="121" y="56"/>
                    <a:pt x="121" y="56"/>
                    <a:pt x="121" y="56"/>
                  </a:cubicBezTo>
                  <a:cubicBezTo>
                    <a:pt x="122" y="55"/>
                    <a:pt x="122" y="55"/>
                    <a:pt x="123" y="54"/>
                  </a:cubicBezTo>
                  <a:cubicBezTo>
                    <a:pt x="124" y="52"/>
                    <a:pt x="125" y="48"/>
                    <a:pt x="124" y="45"/>
                  </a:cubicBezTo>
                  <a:close/>
                </a:path>
              </a:pathLst>
            </a:custGeom>
            <a:grpFill/>
            <a:ln w="9525">
              <a:noFill/>
              <a:round/>
              <a:headEnd/>
              <a:tailEnd/>
            </a:ln>
          </p:spPr>
          <p:txBody>
            <a:bodyPr vert="horz" wrap="square" lIns="54864" tIns="54864" rIns="54864" bIns="54864" numCol="1" anchor="t" anchorCtr="0" compatLnSpc="1">
              <a:prstTxWarp prst="textNoShape">
                <a:avLst/>
              </a:prstTxWarp>
              <a:noAutofit/>
            </a:bodyPr>
            <a:lstStyle/>
            <a:p>
              <a:endParaRPr lang="en-US" sz="700" dirty="0"/>
            </a:p>
          </p:txBody>
        </p:sp>
      </p:grpSp>
      <p:grpSp>
        <p:nvGrpSpPr>
          <p:cNvPr id="248" name="Group 247">
            <a:extLst>
              <a:ext uri="{FF2B5EF4-FFF2-40B4-BE49-F238E27FC236}">
                <a16:creationId xmlns:a16="http://schemas.microsoft.com/office/drawing/2014/main" xmlns="" id="{2069F8AF-0274-4A32-AACA-60FA82258108}"/>
              </a:ext>
            </a:extLst>
          </p:cNvPr>
          <p:cNvGrpSpPr/>
          <p:nvPr/>
        </p:nvGrpSpPr>
        <p:grpSpPr>
          <a:xfrm>
            <a:off x="3594931" y="4788197"/>
            <a:ext cx="2383675" cy="145930"/>
            <a:chOff x="3594931" y="4762797"/>
            <a:chExt cx="2383675" cy="145930"/>
          </a:xfrm>
        </p:grpSpPr>
        <p:grpSp>
          <p:nvGrpSpPr>
            <p:cNvPr id="263" name="Group 262">
              <a:extLst>
                <a:ext uri="{FF2B5EF4-FFF2-40B4-BE49-F238E27FC236}">
                  <a16:creationId xmlns:a16="http://schemas.microsoft.com/office/drawing/2014/main" xmlns="" id="{A09C3E72-A414-4E4C-A393-0E6C70145CA2}"/>
                </a:ext>
              </a:extLst>
            </p:cNvPr>
            <p:cNvGrpSpPr/>
            <p:nvPr/>
          </p:nvGrpSpPr>
          <p:grpSpPr>
            <a:xfrm>
              <a:off x="3761196" y="4764072"/>
              <a:ext cx="2217410" cy="144655"/>
              <a:chOff x="1237953" y="2049432"/>
              <a:chExt cx="3198317" cy="208646"/>
            </a:xfrm>
          </p:grpSpPr>
          <p:cxnSp>
            <p:nvCxnSpPr>
              <p:cNvPr id="269" name="Straight Connector 268">
                <a:extLst>
                  <a:ext uri="{FF2B5EF4-FFF2-40B4-BE49-F238E27FC236}">
                    <a16:creationId xmlns:a16="http://schemas.microsoft.com/office/drawing/2014/main" xmlns="" id="{AD7DC027-0971-4DF2-A5A3-77043E4662C3}"/>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70" name="Rectangle 269">
                <a:extLst>
                  <a:ext uri="{FF2B5EF4-FFF2-40B4-BE49-F238E27FC236}">
                    <a16:creationId xmlns:a16="http://schemas.microsoft.com/office/drawing/2014/main" xmlns="" id="{E461B148-7102-4136-8948-F4FEA6D9623D}"/>
                  </a:ext>
                </a:extLst>
              </p:cNvPr>
              <p:cNvSpPr/>
              <p:nvPr/>
            </p:nvSpPr>
            <p:spPr>
              <a:xfrm>
                <a:off x="2032152" y="2049432"/>
                <a:ext cx="138474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Monitoring</a:t>
                </a:r>
              </a:p>
            </p:txBody>
          </p:sp>
        </p:grpSp>
        <p:grpSp>
          <p:nvGrpSpPr>
            <p:cNvPr id="264" name="Group 66">
              <a:extLst>
                <a:ext uri="{FF2B5EF4-FFF2-40B4-BE49-F238E27FC236}">
                  <a16:creationId xmlns:a16="http://schemas.microsoft.com/office/drawing/2014/main" xmlns="" id="{1A66BB8A-FBE9-489F-B1EF-763A0018B359}"/>
                </a:ext>
              </a:extLst>
            </p:cNvPr>
            <p:cNvGrpSpPr>
              <a:grpSpLocks noChangeAspect="1"/>
            </p:cNvGrpSpPr>
            <p:nvPr/>
          </p:nvGrpSpPr>
          <p:grpSpPr bwMode="auto">
            <a:xfrm>
              <a:off x="3594931" y="4762797"/>
              <a:ext cx="188875" cy="144733"/>
              <a:chOff x="520" y="3239"/>
              <a:chExt cx="1091" cy="813"/>
            </a:xfrm>
            <a:solidFill>
              <a:schemeClr val="bg1"/>
            </a:solidFill>
          </p:grpSpPr>
          <p:sp>
            <p:nvSpPr>
              <p:cNvPr id="265" name="Freeform 67">
                <a:extLst>
                  <a:ext uri="{FF2B5EF4-FFF2-40B4-BE49-F238E27FC236}">
                    <a16:creationId xmlns:a16="http://schemas.microsoft.com/office/drawing/2014/main" xmlns="" id="{48E95B38-2429-427B-967C-F76F24C3C7AF}"/>
                  </a:ext>
                </a:extLst>
              </p:cNvPr>
              <p:cNvSpPr>
                <a:spLocks/>
              </p:cNvSpPr>
              <p:nvPr/>
            </p:nvSpPr>
            <p:spPr bwMode="auto">
              <a:xfrm>
                <a:off x="520" y="3239"/>
                <a:ext cx="921" cy="780"/>
              </a:xfrm>
              <a:custGeom>
                <a:avLst/>
                <a:gdLst/>
                <a:ahLst/>
                <a:cxnLst>
                  <a:cxn ang="0">
                    <a:pos x="259" y="257"/>
                  </a:cxn>
                  <a:cxn ang="0">
                    <a:pos x="263" y="257"/>
                  </a:cxn>
                  <a:cxn ang="0">
                    <a:pos x="231" y="227"/>
                  </a:cxn>
                  <a:cxn ang="0">
                    <a:pos x="35" y="227"/>
                  </a:cxn>
                  <a:cxn ang="0">
                    <a:pos x="35" y="30"/>
                  </a:cxn>
                  <a:cxn ang="0">
                    <a:pos x="300" y="30"/>
                  </a:cxn>
                  <a:cxn ang="0">
                    <a:pos x="331" y="26"/>
                  </a:cxn>
                  <a:cxn ang="0">
                    <a:pos x="390" y="41"/>
                  </a:cxn>
                  <a:cxn ang="0">
                    <a:pos x="390" y="10"/>
                  </a:cxn>
                  <a:cxn ang="0">
                    <a:pos x="379" y="0"/>
                  </a:cxn>
                  <a:cxn ang="0">
                    <a:pos x="11" y="0"/>
                  </a:cxn>
                  <a:cxn ang="0">
                    <a:pos x="0" y="10"/>
                  </a:cxn>
                  <a:cxn ang="0">
                    <a:pos x="0" y="246"/>
                  </a:cxn>
                  <a:cxn ang="0">
                    <a:pos x="11" y="257"/>
                  </a:cxn>
                  <a:cxn ang="0">
                    <a:pos x="133" y="257"/>
                  </a:cxn>
                  <a:cxn ang="0">
                    <a:pos x="123" y="313"/>
                  </a:cxn>
                  <a:cxn ang="0">
                    <a:pos x="82" y="313"/>
                  </a:cxn>
                  <a:cxn ang="0">
                    <a:pos x="82" y="330"/>
                  </a:cxn>
                  <a:cxn ang="0">
                    <a:pos x="308" y="330"/>
                  </a:cxn>
                  <a:cxn ang="0">
                    <a:pos x="308" y="313"/>
                  </a:cxn>
                  <a:cxn ang="0">
                    <a:pos x="267" y="313"/>
                  </a:cxn>
                  <a:cxn ang="0">
                    <a:pos x="259" y="257"/>
                  </a:cxn>
                </a:cxnLst>
                <a:rect l="0" t="0" r="r" b="b"/>
                <a:pathLst>
                  <a:path w="390" h="330">
                    <a:moveTo>
                      <a:pt x="259" y="257"/>
                    </a:moveTo>
                    <a:cubicBezTo>
                      <a:pt x="263" y="257"/>
                      <a:pt x="263" y="257"/>
                      <a:pt x="263" y="257"/>
                    </a:cubicBezTo>
                    <a:cubicBezTo>
                      <a:pt x="251" y="249"/>
                      <a:pt x="240" y="239"/>
                      <a:pt x="231" y="227"/>
                    </a:cubicBezTo>
                    <a:cubicBezTo>
                      <a:pt x="35" y="227"/>
                      <a:pt x="35" y="227"/>
                      <a:pt x="35" y="227"/>
                    </a:cubicBezTo>
                    <a:cubicBezTo>
                      <a:pt x="35" y="30"/>
                      <a:pt x="35" y="30"/>
                      <a:pt x="35" y="30"/>
                    </a:cubicBezTo>
                    <a:cubicBezTo>
                      <a:pt x="300" y="30"/>
                      <a:pt x="300" y="30"/>
                      <a:pt x="300" y="30"/>
                    </a:cubicBezTo>
                    <a:cubicBezTo>
                      <a:pt x="310" y="27"/>
                      <a:pt x="320" y="26"/>
                      <a:pt x="331" y="26"/>
                    </a:cubicBezTo>
                    <a:cubicBezTo>
                      <a:pt x="352" y="26"/>
                      <a:pt x="373" y="31"/>
                      <a:pt x="390" y="41"/>
                    </a:cubicBezTo>
                    <a:cubicBezTo>
                      <a:pt x="390" y="10"/>
                      <a:pt x="390" y="10"/>
                      <a:pt x="390" y="10"/>
                    </a:cubicBezTo>
                    <a:cubicBezTo>
                      <a:pt x="390" y="5"/>
                      <a:pt x="386" y="0"/>
                      <a:pt x="379" y="0"/>
                    </a:cubicBezTo>
                    <a:cubicBezTo>
                      <a:pt x="11" y="0"/>
                      <a:pt x="11" y="0"/>
                      <a:pt x="11" y="0"/>
                    </a:cubicBezTo>
                    <a:cubicBezTo>
                      <a:pt x="5" y="0"/>
                      <a:pt x="0" y="5"/>
                      <a:pt x="0" y="10"/>
                    </a:cubicBezTo>
                    <a:cubicBezTo>
                      <a:pt x="0" y="246"/>
                      <a:pt x="0" y="246"/>
                      <a:pt x="0" y="246"/>
                    </a:cubicBezTo>
                    <a:cubicBezTo>
                      <a:pt x="0" y="252"/>
                      <a:pt x="5" y="257"/>
                      <a:pt x="11" y="257"/>
                    </a:cubicBezTo>
                    <a:cubicBezTo>
                      <a:pt x="133" y="257"/>
                      <a:pt x="133" y="257"/>
                      <a:pt x="133" y="257"/>
                    </a:cubicBezTo>
                    <a:cubicBezTo>
                      <a:pt x="123" y="313"/>
                      <a:pt x="123" y="313"/>
                      <a:pt x="123" y="313"/>
                    </a:cubicBezTo>
                    <a:cubicBezTo>
                      <a:pt x="82" y="313"/>
                      <a:pt x="82" y="313"/>
                      <a:pt x="82" y="313"/>
                    </a:cubicBezTo>
                    <a:cubicBezTo>
                      <a:pt x="82" y="330"/>
                      <a:pt x="82" y="330"/>
                      <a:pt x="82" y="330"/>
                    </a:cubicBezTo>
                    <a:cubicBezTo>
                      <a:pt x="308" y="330"/>
                      <a:pt x="308" y="330"/>
                      <a:pt x="308" y="330"/>
                    </a:cubicBezTo>
                    <a:cubicBezTo>
                      <a:pt x="308" y="313"/>
                      <a:pt x="308" y="313"/>
                      <a:pt x="308" y="313"/>
                    </a:cubicBezTo>
                    <a:cubicBezTo>
                      <a:pt x="267" y="313"/>
                      <a:pt x="267" y="313"/>
                      <a:pt x="267" y="313"/>
                    </a:cubicBezTo>
                    <a:lnTo>
                      <a:pt x="259" y="257"/>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6" name="Freeform 68">
                <a:extLst>
                  <a:ext uri="{FF2B5EF4-FFF2-40B4-BE49-F238E27FC236}">
                    <a16:creationId xmlns:a16="http://schemas.microsoft.com/office/drawing/2014/main" xmlns="" id="{2DF71BCF-A0B7-4D6F-8D44-C3753192D2EE}"/>
                  </a:ext>
                </a:extLst>
              </p:cNvPr>
              <p:cNvSpPr>
                <a:spLocks noEditPoints="1"/>
              </p:cNvSpPr>
              <p:nvPr/>
            </p:nvSpPr>
            <p:spPr bwMode="auto">
              <a:xfrm>
                <a:off x="1021" y="3317"/>
                <a:ext cx="547" cy="562"/>
              </a:xfrm>
              <a:custGeom>
                <a:avLst/>
                <a:gdLst/>
                <a:ahLst/>
                <a:cxnLst>
                  <a:cxn ang="0">
                    <a:pos x="205" y="62"/>
                  </a:cxn>
                  <a:cxn ang="0">
                    <a:pos x="188" y="193"/>
                  </a:cxn>
                  <a:cxn ang="0">
                    <a:pos x="203" y="218"/>
                  </a:cxn>
                  <a:cxn ang="0">
                    <a:pos x="172" y="238"/>
                  </a:cxn>
                  <a:cxn ang="0">
                    <a:pos x="156" y="213"/>
                  </a:cxn>
                  <a:cxn ang="0">
                    <a:pos x="31" y="173"/>
                  </a:cxn>
                  <a:cxn ang="0">
                    <a:pos x="62" y="30"/>
                  </a:cxn>
                  <a:cxn ang="0">
                    <a:pos x="205" y="62"/>
                  </a:cxn>
                  <a:cxn ang="0">
                    <a:pos x="156" y="178"/>
                  </a:cxn>
                  <a:cxn ang="0">
                    <a:pos x="178" y="79"/>
                  </a:cxn>
                  <a:cxn ang="0">
                    <a:pos x="79" y="58"/>
                  </a:cxn>
                  <a:cxn ang="0">
                    <a:pos x="58" y="156"/>
                  </a:cxn>
                  <a:cxn ang="0">
                    <a:pos x="156" y="178"/>
                  </a:cxn>
                </a:cxnLst>
                <a:rect l="0" t="0" r="r" b="b"/>
                <a:pathLst>
                  <a:path w="232" h="238">
                    <a:moveTo>
                      <a:pt x="205" y="62"/>
                    </a:moveTo>
                    <a:cubicBezTo>
                      <a:pt x="232" y="105"/>
                      <a:pt x="224" y="160"/>
                      <a:pt x="188" y="193"/>
                    </a:cubicBezTo>
                    <a:cubicBezTo>
                      <a:pt x="203" y="218"/>
                      <a:pt x="203" y="218"/>
                      <a:pt x="203" y="218"/>
                    </a:cubicBezTo>
                    <a:cubicBezTo>
                      <a:pt x="172" y="238"/>
                      <a:pt x="172" y="238"/>
                      <a:pt x="172" y="238"/>
                    </a:cubicBezTo>
                    <a:cubicBezTo>
                      <a:pt x="156" y="213"/>
                      <a:pt x="156" y="213"/>
                      <a:pt x="156" y="213"/>
                    </a:cubicBezTo>
                    <a:cubicBezTo>
                      <a:pt x="111" y="232"/>
                      <a:pt x="58" y="216"/>
                      <a:pt x="31" y="173"/>
                    </a:cubicBezTo>
                    <a:cubicBezTo>
                      <a:pt x="0" y="125"/>
                      <a:pt x="14" y="61"/>
                      <a:pt x="62" y="30"/>
                    </a:cubicBezTo>
                    <a:cubicBezTo>
                      <a:pt x="110" y="0"/>
                      <a:pt x="174" y="14"/>
                      <a:pt x="205" y="62"/>
                    </a:cubicBezTo>
                    <a:moveTo>
                      <a:pt x="156" y="178"/>
                    </a:moveTo>
                    <a:cubicBezTo>
                      <a:pt x="189" y="156"/>
                      <a:pt x="199" y="112"/>
                      <a:pt x="178" y="79"/>
                    </a:cubicBezTo>
                    <a:cubicBezTo>
                      <a:pt x="156" y="46"/>
                      <a:pt x="113" y="36"/>
                      <a:pt x="79" y="58"/>
                    </a:cubicBezTo>
                    <a:cubicBezTo>
                      <a:pt x="46" y="79"/>
                      <a:pt x="37" y="123"/>
                      <a:pt x="58" y="156"/>
                    </a:cubicBezTo>
                    <a:cubicBezTo>
                      <a:pt x="79" y="189"/>
                      <a:pt x="123" y="199"/>
                      <a:pt x="156" y="178"/>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7" name="Freeform 69">
                <a:extLst>
                  <a:ext uri="{FF2B5EF4-FFF2-40B4-BE49-F238E27FC236}">
                    <a16:creationId xmlns:a16="http://schemas.microsoft.com/office/drawing/2014/main" xmlns="" id="{AB6F66DD-8344-41A3-934E-022189965DE4}"/>
                  </a:ext>
                </a:extLst>
              </p:cNvPr>
              <p:cNvSpPr>
                <a:spLocks/>
              </p:cNvSpPr>
              <p:nvPr/>
            </p:nvSpPr>
            <p:spPr bwMode="auto">
              <a:xfrm>
                <a:off x="1420" y="3837"/>
                <a:ext cx="189" cy="196"/>
              </a:xfrm>
              <a:custGeom>
                <a:avLst/>
                <a:gdLst/>
                <a:ahLst/>
                <a:cxnLst>
                  <a:cxn ang="0">
                    <a:pos x="5" y="22"/>
                  </a:cxn>
                  <a:cxn ang="0">
                    <a:pos x="12" y="47"/>
                  </a:cxn>
                  <a:cxn ang="0">
                    <a:pos x="35" y="83"/>
                  </a:cxn>
                  <a:cxn ang="0">
                    <a:pos x="52" y="72"/>
                  </a:cxn>
                  <a:cxn ang="0">
                    <a:pos x="62" y="65"/>
                  </a:cxn>
                  <a:cxn ang="0">
                    <a:pos x="80" y="54"/>
                  </a:cxn>
                  <a:cxn ang="0">
                    <a:pos x="57" y="18"/>
                  </a:cxn>
                  <a:cxn ang="0">
                    <a:pos x="37" y="2"/>
                  </a:cxn>
                  <a:cxn ang="0">
                    <a:pos x="21" y="12"/>
                  </a:cxn>
                  <a:cxn ang="0">
                    <a:pos x="21" y="12"/>
                  </a:cxn>
                  <a:cxn ang="0">
                    <a:pos x="5" y="22"/>
                  </a:cxn>
                </a:cxnLst>
                <a:rect l="0" t="0" r="r" b="b"/>
                <a:pathLst>
                  <a:path w="80" h="83">
                    <a:moveTo>
                      <a:pt x="5" y="22"/>
                    </a:moveTo>
                    <a:cubicBezTo>
                      <a:pt x="5" y="22"/>
                      <a:pt x="0" y="29"/>
                      <a:pt x="12" y="47"/>
                    </a:cubicBezTo>
                    <a:cubicBezTo>
                      <a:pt x="23" y="64"/>
                      <a:pt x="35" y="83"/>
                      <a:pt x="35" y="83"/>
                    </a:cubicBezTo>
                    <a:cubicBezTo>
                      <a:pt x="52" y="72"/>
                      <a:pt x="52" y="72"/>
                      <a:pt x="52" y="72"/>
                    </a:cubicBezTo>
                    <a:cubicBezTo>
                      <a:pt x="62" y="65"/>
                      <a:pt x="62" y="65"/>
                      <a:pt x="62" y="65"/>
                    </a:cubicBezTo>
                    <a:cubicBezTo>
                      <a:pt x="80" y="54"/>
                      <a:pt x="80" y="54"/>
                      <a:pt x="80" y="54"/>
                    </a:cubicBezTo>
                    <a:cubicBezTo>
                      <a:pt x="80" y="54"/>
                      <a:pt x="68" y="35"/>
                      <a:pt x="57" y="18"/>
                    </a:cubicBezTo>
                    <a:cubicBezTo>
                      <a:pt x="46" y="0"/>
                      <a:pt x="37" y="2"/>
                      <a:pt x="37" y="2"/>
                    </a:cubicBezTo>
                    <a:cubicBezTo>
                      <a:pt x="21" y="12"/>
                      <a:pt x="21" y="12"/>
                      <a:pt x="21" y="12"/>
                    </a:cubicBezTo>
                    <a:cubicBezTo>
                      <a:pt x="21" y="12"/>
                      <a:pt x="21" y="12"/>
                      <a:pt x="21" y="12"/>
                    </a:cubicBezTo>
                    <a:lnTo>
                      <a:pt x="5" y="22"/>
                    </a:lnTo>
                    <a:close/>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8" name="Freeform 70">
                <a:extLst>
                  <a:ext uri="{FF2B5EF4-FFF2-40B4-BE49-F238E27FC236}">
                    <a16:creationId xmlns:a16="http://schemas.microsoft.com/office/drawing/2014/main" xmlns="" id="{CF682ABD-C9A2-4E57-841B-406471810189}"/>
                  </a:ext>
                </a:extLst>
              </p:cNvPr>
              <p:cNvSpPr>
                <a:spLocks/>
              </p:cNvSpPr>
              <p:nvPr/>
            </p:nvSpPr>
            <p:spPr bwMode="auto">
              <a:xfrm>
                <a:off x="1514" y="3978"/>
                <a:ext cx="97" cy="74"/>
              </a:xfrm>
              <a:custGeom>
                <a:avLst/>
                <a:gdLst/>
                <a:ahLst/>
                <a:cxnLst>
                  <a:cxn ang="0">
                    <a:pos x="39" y="0"/>
                  </a:cxn>
                  <a:cxn ang="0">
                    <a:pos x="0" y="25"/>
                  </a:cxn>
                  <a:cxn ang="0">
                    <a:pos x="28" y="25"/>
                  </a:cxn>
                  <a:cxn ang="0">
                    <a:pos x="39" y="0"/>
                  </a:cxn>
                </a:cxnLst>
                <a:rect l="0" t="0" r="r" b="b"/>
                <a:pathLst>
                  <a:path w="41" h="31">
                    <a:moveTo>
                      <a:pt x="39" y="0"/>
                    </a:moveTo>
                    <a:cubicBezTo>
                      <a:pt x="0" y="25"/>
                      <a:pt x="0" y="25"/>
                      <a:pt x="0" y="25"/>
                    </a:cubicBezTo>
                    <a:cubicBezTo>
                      <a:pt x="8" y="30"/>
                      <a:pt x="19" y="31"/>
                      <a:pt x="28" y="25"/>
                    </a:cubicBezTo>
                    <a:cubicBezTo>
                      <a:pt x="37" y="20"/>
                      <a:pt x="41" y="9"/>
                      <a:pt x="39" y="0"/>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grpSp>
      <p:grpSp>
        <p:nvGrpSpPr>
          <p:cNvPr id="249" name="Group 248">
            <a:extLst>
              <a:ext uri="{FF2B5EF4-FFF2-40B4-BE49-F238E27FC236}">
                <a16:creationId xmlns:a16="http://schemas.microsoft.com/office/drawing/2014/main" xmlns="" id="{910C2B84-DB18-4456-B6CF-636E446DD498}"/>
              </a:ext>
            </a:extLst>
          </p:cNvPr>
          <p:cNvGrpSpPr/>
          <p:nvPr/>
        </p:nvGrpSpPr>
        <p:grpSpPr>
          <a:xfrm>
            <a:off x="6157610" y="4782796"/>
            <a:ext cx="2376952" cy="159368"/>
            <a:chOff x="6157610" y="4757396"/>
            <a:chExt cx="2376952" cy="159368"/>
          </a:xfrm>
        </p:grpSpPr>
        <p:grpSp>
          <p:nvGrpSpPr>
            <p:cNvPr id="257" name="Group 256">
              <a:extLst>
                <a:ext uri="{FF2B5EF4-FFF2-40B4-BE49-F238E27FC236}">
                  <a16:creationId xmlns:a16="http://schemas.microsoft.com/office/drawing/2014/main" xmlns="" id="{0F6F29BA-5976-4469-A648-74895F584718}"/>
                </a:ext>
              </a:extLst>
            </p:cNvPr>
            <p:cNvGrpSpPr/>
            <p:nvPr/>
          </p:nvGrpSpPr>
          <p:grpSpPr>
            <a:xfrm>
              <a:off x="6317152" y="4764072"/>
              <a:ext cx="2217410" cy="144655"/>
              <a:chOff x="1237953" y="2049431"/>
              <a:chExt cx="3198317" cy="208646"/>
            </a:xfrm>
          </p:grpSpPr>
          <p:cxnSp>
            <p:nvCxnSpPr>
              <p:cNvPr id="261" name="Straight Connector 260">
                <a:extLst>
                  <a:ext uri="{FF2B5EF4-FFF2-40B4-BE49-F238E27FC236}">
                    <a16:creationId xmlns:a16="http://schemas.microsoft.com/office/drawing/2014/main" xmlns="" id="{76725172-454B-4228-9217-CF43F7F6BE34}"/>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62" name="Rectangle 261">
                <a:extLst>
                  <a:ext uri="{FF2B5EF4-FFF2-40B4-BE49-F238E27FC236}">
                    <a16:creationId xmlns:a16="http://schemas.microsoft.com/office/drawing/2014/main" xmlns="" id="{9F8A9A8A-2959-4DA2-90BC-9DBFC1113487}"/>
                  </a:ext>
                </a:extLst>
              </p:cNvPr>
              <p:cNvSpPr/>
              <p:nvPr/>
            </p:nvSpPr>
            <p:spPr>
              <a:xfrm>
                <a:off x="1802977" y="2049431"/>
                <a:ext cx="1843094"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Vulnerability Management</a:t>
                </a:r>
              </a:p>
            </p:txBody>
          </p:sp>
        </p:grpSp>
        <p:grpSp>
          <p:nvGrpSpPr>
            <p:cNvPr id="258" name="Group 257">
              <a:extLst>
                <a:ext uri="{FF2B5EF4-FFF2-40B4-BE49-F238E27FC236}">
                  <a16:creationId xmlns:a16="http://schemas.microsoft.com/office/drawing/2014/main" xmlns="" id="{2EDD27BE-2A39-47B8-A02F-EB63EFB94E95}"/>
                </a:ext>
              </a:extLst>
            </p:cNvPr>
            <p:cNvGrpSpPr/>
            <p:nvPr/>
          </p:nvGrpSpPr>
          <p:grpSpPr>
            <a:xfrm>
              <a:off x="6157610" y="4757396"/>
              <a:ext cx="159740" cy="159368"/>
              <a:chOff x="6009983" y="4908029"/>
              <a:chExt cx="250446" cy="249863"/>
            </a:xfrm>
          </p:grpSpPr>
          <p:sp>
            <p:nvSpPr>
              <p:cNvPr id="259" name="Freeform 130">
                <a:extLst>
                  <a:ext uri="{FF2B5EF4-FFF2-40B4-BE49-F238E27FC236}">
                    <a16:creationId xmlns:a16="http://schemas.microsoft.com/office/drawing/2014/main" xmlns="" id="{55969DB3-5B61-449B-90FB-ECE80702F9B9}"/>
                  </a:ext>
                </a:extLst>
              </p:cNvPr>
              <p:cNvSpPr>
                <a:spLocks noEditPoints="1"/>
              </p:cNvSpPr>
              <p:nvPr/>
            </p:nvSpPr>
            <p:spPr bwMode="auto">
              <a:xfrm>
                <a:off x="6104466" y="4985245"/>
                <a:ext cx="139784" cy="140366"/>
              </a:xfrm>
              <a:custGeom>
                <a:avLst/>
                <a:gdLst/>
                <a:ahLst/>
                <a:cxnLst>
                  <a:cxn ang="0">
                    <a:pos x="19" y="3"/>
                  </a:cxn>
                  <a:cxn ang="0">
                    <a:pos x="19" y="3"/>
                  </a:cxn>
                  <a:cxn ang="0">
                    <a:pos x="32" y="0"/>
                  </a:cxn>
                  <a:cxn ang="0">
                    <a:pos x="51" y="17"/>
                  </a:cxn>
                  <a:cxn ang="0">
                    <a:pos x="47" y="31"/>
                  </a:cxn>
                  <a:cxn ang="0">
                    <a:pos x="47" y="32"/>
                  </a:cxn>
                  <a:cxn ang="0">
                    <a:pos x="98" y="81"/>
                  </a:cxn>
                  <a:cxn ang="0">
                    <a:pos x="97" y="97"/>
                  </a:cxn>
                  <a:cxn ang="0">
                    <a:pos x="97" y="97"/>
                  </a:cxn>
                  <a:cxn ang="0">
                    <a:pos x="81" y="97"/>
                  </a:cxn>
                  <a:cxn ang="0">
                    <a:pos x="32" y="46"/>
                  </a:cxn>
                  <a:cxn ang="0">
                    <a:pos x="31" y="47"/>
                  </a:cxn>
                  <a:cxn ang="0">
                    <a:pos x="17" y="51"/>
                  </a:cxn>
                  <a:cxn ang="0">
                    <a:pos x="0" y="32"/>
                  </a:cxn>
                  <a:cxn ang="0">
                    <a:pos x="3" y="19"/>
                  </a:cxn>
                  <a:cxn ang="0">
                    <a:pos x="3" y="19"/>
                  </a:cxn>
                  <a:cxn ang="0">
                    <a:pos x="4" y="19"/>
                  </a:cxn>
                  <a:cxn ang="0">
                    <a:pos x="17" y="32"/>
                  </a:cxn>
                  <a:cxn ang="0">
                    <a:pos x="27" y="27"/>
                  </a:cxn>
                  <a:cxn ang="0">
                    <a:pos x="32" y="17"/>
                  </a:cxn>
                  <a:cxn ang="0">
                    <a:pos x="19" y="4"/>
                  </a:cxn>
                  <a:cxn ang="0">
                    <a:pos x="19" y="3"/>
                  </a:cxn>
                  <a:cxn ang="0">
                    <a:pos x="85" y="85"/>
                  </a:cxn>
                  <a:cxn ang="0">
                    <a:pos x="93" y="85"/>
                  </a:cxn>
                  <a:cxn ang="0">
                    <a:pos x="93" y="92"/>
                  </a:cxn>
                  <a:cxn ang="0">
                    <a:pos x="85" y="92"/>
                  </a:cxn>
                  <a:cxn ang="0">
                    <a:pos x="85" y="85"/>
                  </a:cxn>
                </a:cxnLst>
                <a:rect l="0" t="0" r="r" b="b"/>
                <a:pathLst>
                  <a:path w="102" h="102">
                    <a:moveTo>
                      <a:pt x="19" y="3"/>
                    </a:moveTo>
                    <a:cubicBezTo>
                      <a:pt x="19" y="3"/>
                      <a:pt x="19" y="3"/>
                      <a:pt x="19" y="3"/>
                    </a:cubicBezTo>
                    <a:cubicBezTo>
                      <a:pt x="32" y="0"/>
                      <a:pt x="32" y="0"/>
                      <a:pt x="32" y="0"/>
                    </a:cubicBezTo>
                    <a:cubicBezTo>
                      <a:pt x="51" y="17"/>
                      <a:pt x="51" y="17"/>
                      <a:pt x="51" y="17"/>
                    </a:cubicBezTo>
                    <a:cubicBezTo>
                      <a:pt x="47" y="31"/>
                      <a:pt x="47" y="31"/>
                      <a:pt x="47" y="31"/>
                    </a:cubicBezTo>
                    <a:cubicBezTo>
                      <a:pt x="47" y="32"/>
                      <a:pt x="47" y="32"/>
                      <a:pt x="47" y="32"/>
                    </a:cubicBezTo>
                    <a:cubicBezTo>
                      <a:pt x="98" y="81"/>
                      <a:pt x="98" y="81"/>
                      <a:pt x="98" y="81"/>
                    </a:cubicBezTo>
                    <a:cubicBezTo>
                      <a:pt x="102" y="85"/>
                      <a:pt x="102" y="93"/>
                      <a:pt x="97" y="97"/>
                    </a:cubicBezTo>
                    <a:cubicBezTo>
                      <a:pt x="97" y="97"/>
                      <a:pt x="97" y="97"/>
                      <a:pt x="97" y="97"/>
                    </a:cubicBezTo>
                    <a:cubicBezTo>
                      <a:pt x="93" y="101"/>
                      <a:pt x="85" y="102"/>
                      <a:pt x="81" y="97"/>
                    </a:cubicBezTo>
                    <a:cubicBezTo>
                      <a:pt x="32" y="46"/>
                      <a:pt x="32" y="46"/>
                      <a:pt x="32" y="46"/>
                    </a:cubicBezTo>
                    <a:cubicBezTo>
                      <a:pt x="31" y="47"/>
                      <a:pt x="31" y="47"/>
                      <a:pt x="31" y="47"/>
                    </a:cubicBezTo>
                    <a:cubicBezTo>
                      <a:pt x="17" y="51"/>
                      <a:pt x="17" y="51"/>
                      <a:pt x="17" y="51"/>
                    </a:cubicBezTo>
                    <a:cubicBezTo>
                      <a:pt x="0" y="32"/>
                      <a:pt x="0" y="32"/>
                      <a:pt x="0" y="32"/>
                    </a:cubicBezTo>
                    <a:cubicBezTo>
                      <a:pt x="3" y="19"/>
                      <a:pt x="3" y="19"/>
                      <a:pt x="3" y="19"/>
                    </a:cubicBezTo>
                    <a:cubicBezTo>
                      <a:pt x="3" y="19"/>
                      <a:pt x="3" y="19"/>
                      <a:pt x="3" y="19"/>
                    </a:cubicBezTo>
                    <a:cubicBezTo>
                      <a:pt x="4" y="19"/>
                      <a:pt x="4" y="19"/>
                      <a:pt x="4" y="19"/>
                    </a:cubicBezTo>
                    <a:cubicBezTo>
                      <a:pt x="17" y="32"/>
                      <a:pt x="17" y="32"/>
                      <a:pt x="17" y="32"/>
                    </a:cubicBezTo>
                    <a:cubicBezTo>
                      <a:pt x="27" y="27"/>
                      <a:pt x="27" y="27"/>
                      <a:pt x="27" y="27"/>
                    </a:cubicBezTo>
                    <a:cubicBezTo>
                      <a:pt x="32" y="17"/>
                      <a:pt x="32" y="17"/>
                      <a:pt x="32" y="17"/>
                    </a:cubicBezTo>
                    <a:cubicBezTo>
                      <a:pt x="19" y="4"/>
                      <a:pt x="19" y="4"/>
                      <a:pt x="19" y="4"/>
                    </a:cubicBezTo>
                    <a:cubicBezTo>
                      <a:pt x="19" y="3"/>
                      <a:pt x="19" y="3"/>
                      <a:pt x="19" y="3"/>
                    </a:cubicBezTo>
                    <a:close/>
                    <a:moveTo>
                      <a:pt x="85" y="85"/>
                    </a:moveTo>
                    <a:cubicBezTo>
                      <a:pt x="87" y="83"/>
                      <a:pt x="91" y="83"/>
                      <a:pt x="93" y="85"/>
                    </a:cubicBezTo>
                    <a:cubicBezTo>
                      <a:pt x="95" y="87"/>
                      <a:pt x="95" y="90"/>
                      <a:pt x="93" y="92"/>
                    </a:cubicBezTo>
                    <a:cubicBezTo>
                      <a:pt x="91" y="95"/>
                      <a:pt x="87" y="95"/>
                      <a:pt x="85" y="92"/>
                    </a:cubicBezTo>
                    <a:cubicBezTo>
                      <a:pt x="83" y="90"/>
                      <a:pt x="83" y="87"/>
                      <a:pt x="85" y="8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260" name="Freeform 131">
                <a:extLst>
                  <a:ext uri="{FF2B5EF4-FFF2-40B4-BE49-F238E27FC236}">
                    <a16:creationId xmlns:a16="http://schemas.microsoft.com/office/drawing/2014/main" xmlns="" id="{AE0AE2F1-094F-4C3F-B1F8-E96929582A43}"/>
                  </a:ext>
                </a:extLst>
              </p:cNvPr>
              <p:cNvSpPr>
                <a:spLocks/>
              </p:cNvSpPr>
              <p:nvPr/>
            </p:nvSpPr>
            <p:spPr bwMode="auto">
              <a:xfrm>
                <a:off x="6009983" y="4908029"/>
                <a:ext cx="250446" cy="249863"/>
              </a:xfrm>
              <a:custGeom>
                <a:avLst/>
                <a:gdLst/>
                <a:ahLst/>
                <a:cxnLst>
                  <a:cxn ang="0">
                    <a:pos x="104" y="0"/>
                  </a:cxn>
                  <a:cxn ang="0">
                    <a:pos x="108" y="24"/>
                  </a:cxn>
                  <a:cxn ang="0">
                    <a:pos x="126" y="31"/>
                  </a:cxn>
                  <a:cxn ang="0">
                    <a:pos x="146" y="17"/>
                  </a:cxn>
                  <a:cxn ang="0">
                    <a:pos x="165" y="36"/>
                  </a:cxn>
                  <a:cxn ang="0">
                    <a:pos x="151" y="56"/>
                  </a:cxn>
                  <a:cxn ang="0">
                    <a:pos x="158" y="74"/>
                  </a:cxn>
                  <a:cxn ang="0">
                    <a:pos x="182" y="78"/>
                  </a:cxn>
                  <a:cxn ang="0">
                    <a:pos x="182" y="104"/>
                  </a:cxn>
                  <a:cxn ang="0">
                    <a:pos x="158" y="108"/>
                  </a:cxn>
                  <a:cxn ang="0">
                    <a:pos x="153" y="121"/>
                  </a:cxn>
                  <a:cxn ang="0">
                    <a:pos x="137" y="106"/>
                  </a:cxn>
                  <a:cxn ang="0">
                    <a:pos x="139" y="97"/>
                  </a:cxn>
                  <a:cxn ang="0">
                    <a:pos x="98" y="42"/>
                  </a:cxn>
                  <a:cxn ang="0">
                    <a:pos x="42" y="84"/>
                  </a:cxn>
                  <a:cxn ang="0">
                    <a:pos x="84" y="139"/>
                  </a:cxn>
                  <a:cxn ang="0">
                    <a:pos x="107" y="137"/>
                  </a:cxn>
                  <a:cxn ang="0">
                    <a:pos x="121" y="153"/>
                  </a:cxn>
                  <a:cxn ang="0">
                    <a:pos x="108" y="158"/>
                  </a:cxn>
                  <a:cxn ang="0">
                    <a:pos x="104" y="182"/>
                  </a:cxn>
                  <a:cxn ang="0">
                    <a:pos x="78" y="182"/>
                  </a:cxn>
                  <a:cxn ang="0">
                    <a:pos x="74" y="158"/>
                  </a:cxn>
                  <a:cxn ang="0">
                    <a:pos x="55" y="151"/>
                  </a:cxn>
                  <a:cxn ang="0">
                    <a:pos x="36" y="165"/>
                  </a:cxn>
                  <a:cxn ang="0">
                    <a:pos x="17" y="146"/>
                  </a:cxn>
                  <a:cxn ang="0">
                    <a:pos x="31" y="126"/>
                  </a:cxn>
                  <a:cxn ang="0">
                    <a:pos x="23" y="108"/>
                  </a:cxn>
                  <a:cxn ang="0">
                    <a:pos x="0" y="104"/>
                  </a:cxn>
                  <a:cxn ang="0">
                    <a:pos x="0" y="78"/>
                  </a:cxn>
                  <a:cxn ang="0">
                    <a:pos x="24" y="73"/>
                  </a:cxn>
                  <a:cxn ang="0">
                    <a:pos x="31" y="55"/>
                  </a:cxn>
                  <a:cxn ang="0">
                    <a:pos x="17" y="36"/>
                  </a:cxn>
                  <a:cxn ang="0">
                    <a:pos x="36" y="17"/>
                  </a:cxn>
                  <a:cxn ang="0">
                    <a:pos x="56" y="31"/>
                  </a:cxn>
                  <a:cxn ang="0">
                    <a:pos x="74" y="23"/>
                  </a:cxn>
                  <a:cxn ang="0">
                    <a:pos x="78" y="0"/>
                  </a:cxn>
                  <a:cxn ang="0">
                    <a:pos x="104" y="0"/>
                  </a:cxn>
                </a:cxnLst>
                <a:rect l="0" t="0" r="r" b="b"/>
                <a:pathLst>
                  <a:path w="182" h="182">
                    <a:moveTo>
                      <a:pt x="104" y="0"/>
                    </a:moveTo>
                    <a:cubicBezTo>
                      <a:pt x="108" y="24"/>
                      <a:pt x="108" y="24"/>
                      <a:pt x="108" y="24"/>
                    </a:cubicBezTo>
                    <a:cubicBezTo>
                      <a:pt x="126" y="31"/>
                      <a:pt x="126" y="31"/>
                      <a:pt x="126" y="31"/>
                    </a:cubicBezTo>
                    <a:cubicBezTo>
                      <a:pt x="146" y="17"/>
                      <a:pt x="146" y="17"/>
                      <a:pt x="146" y="17"/>
                    </a:cubicBezTo>
                    <a:cubicBezTo>
                      <a:pt x="165" y="36"/>
                      <a:pt x="165" y="36"/>
                      <a:pt x="165" y="36"/>
                    </a:cubicBezTo>
                    <a:cubicBezTo>
                      <a:pt x="151" y="56"/>
                      <a:pt x="151" y="56"/>
                      <a:pt x="151" y="56"/>
                    </a:cubicBezTo>
                    <a:cubicBezTo>
                      <a:pt x="158" y="74"/>
                      <a:pt x="158" y="74"/>
                      <a:pt x="158" y="74"/>
                    </a:cubicBezTo>
                    <a:cubicBezTo>
                      <a:pt x="182" y="78"/>
                      <a:pt x="182" y="78"/>
                      <a:pt x="182" y="78"/>
                    </a:cubicBezTo>
                    <a:cubicBezTo>
                      <a:pt x="182" y="104"/>
                      <a:pt x="182" y="104"/>
                      <a:pt x="182" y="104"/>
                    </a:cubicBezTo>
                    <a:cubicBezTo>
                      <a:pt x="158" y="108"/>
                      <a:pt x="158" y="108"/>
                      <a:pt x="158" y="108"/>
                    </a:cubicBezTo>
                    <a:cubicBezTo>
                      <a:pt x="153" y="121"/>
                      <a:pt x="153" y="121"/>
                      <a:pt x="153" y="121"/>
                    </a:cubicBezTo>
                    <a:cubicBezTo>
                      <a:pt x="137" y="106"/>
                      <a:pt x="137" y="106"/>
                      <a:pt x="137" y="106"/>
                    </a:cubicBezTo>
                    <a:cubicBezTo>
                      <a:pt x="138" y="103"/>
                      <a:pt x="139" y="100"/>
                      <a:pt x="139" y="97"/>
                    </a:cubicBezTo>
                    <a:cubicBezTo>
                      <a:pt x="143" y="71"/>
                      <a:pt x="124" y="46"/>
                      <a:pt x="98" y="42"/>
                    </a:cubicBezTo>
                    <a:cubicBezTo>
                      <a:pt x="71" y="39"/>
                      <a:pt x="46" y="58"/>
                      <a:pt x="42" y="84"/>
                    </a:cubicBezTo>
                    <a:cubicBezTo>
                      <a:pt x="39" y="111"/>
                      <a:pt x="58" y="136"/>
                      <a:pt x="84" y="139"/>
                    </a:cubicBezTo>
                    <a:cubicBezTo>
                      <a:pt x="92" y="140"/>
                      <a:pt x="100" y="139"/>
                      <a:pt x="107" y="137"/>
                    </a:cubicBezTo>
                    <a:cubicBezTo>
                      <a:pt x="121" y="153"/>
                      <a:pt x="121" y="153"/>
                      <a:pt x="121" y="153"/>
                    </a:cubicBezTo>
                    <a:cubicBezTo>
                      <a:pt x="108" y="158"/>
                      <a:pt x="108" y="158"/>
                      <a:pt x="108" y="158"/>
                    </a:cubicBezTo>
                    <a:cubicBezTo>
                      <a:pt x="104" y="182"/>
                      <a:pt x="104" y="182"/>
                      <a:pt x="104" y="182"/>
                    </a:cubicBezTo>
                    <a:cubicBezTo>
                      <a:pt x="78" y="182"/>
                      <a:pt x="78" y="182"/>
                      <a:pt x="78" y="182"/>
                    </a:cubicBezTo>
                    <a:cubicBezTo>
                      <a:pt x="74" y="158"/>
                      <a:pt x="74" y="158"/>
                      <a:pt x="74" y="158"/>
                    </a:cubicBezTo>
                    <a:cubicBezTo>
                      <a:pt x="55" y="151"/>
                      <a:pt x="55" y="151"/>
                      <a:pt x="55" y="151"/>
                    </a:cubicBezTo>
                    <a:cubicBezTo>
                      <a:pt x="36" y="165"/>
                      <a:pt x="36" y="165"/>
                      <a:pt x="36" y="165"/>
                    </a:cubicBezTo>
                    <a:cubicBezTo>
                      <a:pt x="17" y="146"/>
                      <a:pt x="17" y="146"/>
                      <a:pt x="17" y="146"/>
                    </a:cubicBezTo>
                    <a:cubicBezTo>
                      <a:pt x="31" y="126"/>
                      <a:pt x="31" y="126"/>
                      <a:pt x="31" y="126"/>
                    </a:cubicBezTo>
                    <a:cubicBezTo>
                      <a:pt x="23" y="108"/>
                      <a:pt x="23" y="108"/>
                      <a:pt x="23" y="108"/>
                    </a:cubicBezTo>
                    <a:cubicBezTo>
                      <a:pt x="0" y="104"/>
                      <a:pt x="0" y="104"/>
                      <a:pt x="0" y="104"/>
                    </a:cubicBezTo>
                    <a:cubicBezTo>
                      <a:pt x="0" y="78"/>
                      <a:pt x="0" y="78"/>
                      <a:pt x="0" y="78"/>
                    </a:cubicBezTo>
                    <a:cubicBezTo>
                      <a:pt x="24" y="73"/>
                      <a:pt x="24" y="73"/>
                      <a:pt x="24" y="73"/>
                    </a:cubicBezTo>
                    <a:cubicBezTo>
                      <a:pt x="31" y="55"/>
                      <a:pt x="31" y="55"/>
                      <a:pt x="31" y="55"/>
                    </a:cubicBezTo>
                    <a:cubicBezTo>
                      <a:pt x="17" y="36"/>
                      <a:pt x="17" y="36"/>
                      <a:pt x="17" y="36"/>
                    </a:cubicBezTo>
                    <a:cubicBezTo>
                      <a:pt x="36" y="17"/>
                      <a:pt x="36" y="17"/>
                      <a:pt x="36" y="17"/>
                    </a:cubicBezTo>
                    <a:cubicBezTo>
                      <a:pt x="56" y="31"/>
                      <a:pt x="56" y="31"/>
                      <a:pt x="56" y="31"/>
                    </a:cubicBezTo>
                    <a:cubicBezTo>
                      <a:pt x="74" y="23"/>
                      <a:pt x="74" y="23"/>
                      <a:pt x="74" y="23"/>
                    </a:cubicBezTo>
                    <a:cubicBezTo>
                      <a:pt x="78" y="0"/>
                      <a:pt x="78" y="0"/>
                      <a:pt x="78" y="0"/>
                    </a:cubicBezTo>
                    <a:cubicBezTo>
                      <a:pt x="104" y="0"/>
                      <a:pt x="104" y="0"/>
                      <a:pt x="10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grpSp>
        <p:nvGrpSpPr>
          <p:cNvPr id="250" name="Group 249">
            <a:extLst>
              <a:ext uri="{FF2B5EF4-FFF2-40B4-BE49-F238E27FC236}">
                <a16:creationId xmlns:a16="http://schemas.microsoft.com/office/drawing/2014/main" xmlns="" id="{AAB30DA7-E690-41FD-9F9E-2E8136759A55}"/>
              </a:ext>
            </a:extLst>
          </p:cNvPr>
          <p:cNvGrpSpPr/>
          <p:nvPr/>
        </p:nvGrpSpPr>
        <p:grpSpPr>
          <a:xfrm>
            <a:off x="8764565" y="4789472"/>
            <a:ext cx="2325953" cy="166472"/>
            <a:chOff x="8764565" y="4764072"/>
            <a:chExt cx="2325953" cy="166472"/>
          </a:xfrm>
        </p:grpSpPr>
        <p:grpSp>
          <p:nvGrpSpPr>
            <p:cNvPr id="251" name="Group 250">
              <a:extLst>
                <a:ext uri="{FF2B5EF4-FFF2-40B4-BE49-F238E27FC236}">
                  <a16:creationId xmlns:a16="http://schemas.microsoft.com/office/drawing/2014/main" xmlns="" id="{D96387DD-C35B-461C-9403-8528E38955AD}"/>
                </a:ext>
              </a:extLst>
            </p:cNvPr>
            <p:cNvGrpSpPr/>
            <p:nvPr/>
          </p:nvGrpSpPr>
          <p:grpSpPr>
            <a:xfrm>
              <a:off x="8873108" y="4764072"/>
              <a:ext cx="2217410" cy="144655"/>
              <a:chOff x="1237953" y="2049432"/>
              <a:chExt cx="3198317" cy="208646"/>
            </a:xfrm>
          </p:grpSpPr>
          <p:cxnSp>
            <p:nvCxnSpPr>
              <p:cNvPr id="255" name="Straight Connector 254">
                <a:extLst>
                  <a:ext uri="{FF2B5EF4-FFF2-40B4-BE49-F238E27FC236}">
                    <a16:creationId xmlns:a16="http://schemas.microsoft.com/office/drawing/2014/main" xmlns="" id="{1A3BBFB6-6E34-4E43-899E-909FB7252F49}"/>
                  </a:ext>
                </a:extLst>
              </p:cNvPr>
              <p:cNvCxnSpPr>
                <a:cxnSpLocks/>
              </p:cNvCxnSpPr>
              <p:nvPr/>
            </p:nvCxnSpPr>
            <p:spPr>
              <a:xfrm>
                <a:off x="1237953" y="2153756"/>
                <a:ext cx="3198317" cy="0"/>
              </a:xfrm>
              <a:prstGeom prst="line">
                <a:avLst/>
              </a:prstGeom>
              <a:ln w="6350">
                <a:solidFill>
                  <a:schemeClr val="bg1"/>
                </a:solidFill>
              </a:ln>
            </p:spPr>
            <p:style>
              <a:lnRef idx="1">
                <a:schemeClr val="accent1"/>
              </a:lnRef>
              <a:fillRef idx="0">
                <a:schemeClr val="accent1"/>
              </a:fillRef>
              <a:effectRef idx="0">
                <a:schemeClr val="accent1"/>
              </a:effectRef>
              <a:fontRef idx="minor">
                <a:schemeClr val="tx1"/>
              </a:fontRef>
            </p:style>
          </p:cxnSp>
          <p:sp>
            <p:nvSpPr>
              <p:cNvPr id="256" name="Rectangle 255">
                <a:extLst>
                  <a:ext uri="{FF2B5EF4-FFF2-40B4-BE49-F238E27FC236}">
                    <a16:creationId xmlns:a16="http://schemas.microsoft.com/office/drawing/2014/main" xmlns="" id="{18C6D153-504D-4E1D-95B3-C9C3D1C4D6ED}"/>
                  </a:ext>
                </a:extLst>
              </p:cNvPr>
              <p:cNvSpPr/>
              <p:nvPr/>
            </p:nvSpPr>
            <p:spPr>
              <a:xfrm>
                <a:off x="1497944" y="2049432"/>
                <a:ext cx="2453159" cy="208646"/>
              </a:xfrm>
              <a:prstGeom prst="rect">
                <a:avLst/>
              </a:prstGeom>
              <a:solidFill>
                <a:srgbClr val="00338D"/>
              </a:solid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18288" tIns="18288" rIns="18288" bIns="18288" rtlCol="0" anchor="ctr">
                <a:spAutoFit/>
              </a:bodyPr>
              <a:lstStyle/>
              <a:p>
                <a:pPr algn="ctr"/>
                <a:r>
                  <a:rPr lang="en-US" sz="700" b="1" dirty="0">
                    <a:solidFill>
                      <a:schemeClr val="bg1"/>
                    </a:solidFill>
                  </a:rPr>
                  <a:t>Change &amp; Configuration Management</a:t>
                </a:r>
              </a:p>
            </p:txBody>
          </p:sp>
        </p:grpSp>
        <p:grpSp>
          <p:nvGrpSpPr>
            <p:cNvPr id="252" name="Group 251">
              <a:extLst>
                <a:ext uri="{FF2B5EF4-FFF2-40B4-BE49-F238E27FC236}">
                  <a16:creationId xmlns:a16="http://schemas.microsoft.com/office/drawing/2014/main" xmlns="" id="{6F18A377-5DEC-427F-83A7-3ABE79D3661B}"/>
                </a:ext>
              </a:extLst>
            </p:cNvPr>
            <p:cNvGrpSpPr/>
            <p:nvPr/>
          </p:nvGrpSpPr>
          <p:grpSpPr>
            <a:xfrm>
              <a:off x="8764565" y="4768466"/>
              <a:ext cx="143935" cy="162078"/>
              <a:chOff x="8418051" y="5566920"/>
              <a:chExt cx="234850" cy="286333"/>
            </a:xfrm>
          </p:grpSpPr>
          <p:sp>
            <p:nvSpPr>
              <p:cNvPr id="253" name="Freeform 21">
                <a:extLst>
                  <a:ext uri="{FF2B5EF4-FFF2-40B4-BE49-F238E27FC236}">
                    <a16:creationId xmlns:a16="http://schemas.microsoft.com/office/drawing/2014/main" xmlns="" id="{7CC6B78E-9C46-48F0-B6F6-A7B4C12DCA8F}"/>
                  </a:ext>
                </a:extLst>
              </p:cNvPr>
              <p:cNvSpPr>
                <a:spLocks noEditPoints="1"/>
              </p:cNvSpPr>
              <p:nvPr/>
            </p:nvSpPr>
            <p:spPr bwMode="auto">
              <a:xfrm>
                <a:off x="8418051" y="5566920"/>
                <a:ext cx="190938" cy="238199"/>
              </a:xfrm>
              <a:custGeom>
                <a:avLst/>
                <a:gdLst/>
                <a:ahLst/>
                <a:cxnLst>
                  <a:cxn ang="0">
                    <a:pos x="126" y="106"/>
                  </a:cxn>
                  <a:cxn ang="0">
                    <a:pos x="64" y="127"/>
                  </a:cxn>
                  <a:cxn ang="0">
                    <a:pos x="3" y="106"/>
                  </a:cxn>
                  <a:cxn ang="0">
                    <a:pos x="0" y="106"/>
                  </a:cxn>
                  <a:cxn ang="0">
                    <a:pos x="0" y="124"/>
                  </a:cxn>
                  <a:cxn ang="0">
                    <a:pos x="64" y="160"/>
                  </a:cxn>
                  <a:cxn ang="0">
                    <a:pos x="128" y="124"/>
                  </a:cxn>
                  <a:cxn ang="0">
                    <a:pos x="128" y="106"/>
                  </a:cxn>
                  <a:cxn ang="0">
                    <a:pos x="126" y="106"/>
                  </a:cxn>
                  <a:cxn ang="0">
                    <a:pos x="126" y="59"/>
                  </a:cxn>
                  <a:cxn ang="0">
                    <a:pos x="64" y="78"/>
                  </a:cxn>
                  <a:cxn ang="0">
                    <a:pos x="3" y="59"/>
                  </a:cxn>
                  <a:cxn ang="0">
                    <a:pos x="0" y="59"/>
                  </a:cxn>
                  <a:cxn ang="0">
                    <a:pos x="0" y="81"/>
                  </a:cxn>
                  <a:cxn ang="0">
                    <a:pos x="64" y="110"/>
                  </a:cxn>
                  <a:cxn ang="0">
                    <a:pos x="128" y="81"/>
                  </a:cxn>
                  <a:cxn ang="0">
                    <a:pos x="128" y="59"/>
                  </a:cxn>
                  <a:cxn ang="0">
                    <a:pos x="126" y="59"/>
                  </a:cxn>
                  <a:cxn ang="0">
                    <a:pos x="64" y="0"/>
                  </a:cxn>
                  <a:cxn ang="0">
                    <a:pos x="0" y="24"/>
                  </a:cxn>
                  <a:cxn ang="0">
                    <a:pos x="0" y="35"/>
                  </a:cxn>
                  <a:cxn ang="0">
                    <a:pos x="64" y="61"/>
                  </a:cxn>
                  <a:cxn ang="0">
                    <a:pos x="128" y="35"/>
                  </a:cxn>
                  <a:cxn ang="0">
                    <a:pos x="128" y="24"/>
                  </a:cxn>
                  <a:cxn ang="0">
                    <a:pos x="64" y="0"/>
                  </a:cxn>
                </a:cxnLst>
                <a:rect l="0" t="0" r="r" b="b"/>
                <a:pathLst>
                  <a:path w="128" h="160">
                    <a:moveTo>
                      <a:pt x="126" y="106"/>
                    </a:moveTo>
                    <a:cubicBezTo>
                      <a:pt x="118" y="118"/>
                      <a:pt x="93" y="127"/>
                      <a:pt x="64" y="127"/>
                    </a:cubicBezTo>
                    <a:cubicBezTo>
                      <a:pt x="35" y="127"/>
                      <a:pt x="11" y="118"/>
                      <a:pt x="3" y="106"/>
                    </a:cubicBezTo>
                    <a:cubicBezTo>
                      <a:pt x="1" y="103"/>
                      <a:pt x="0" y="105"/>
                      <a:pt x="0" y="106"/>
                    </a:cubicBezTo>
                    <a:cubicBezTo>
                      <a:pt x="0" y="107"/>
                      <a:pt x="0" y="124"/>
                      <a:pt x="0" y="124"/>
                    </a:cubicBezTo>
                    <a:cubicBezTo>
                      <a:pt x="0" y="142"/>
                      <a:pt x="29" y="160"/>
                      <a:pt x="64" y="160"/>
                    </a:cubicBezTo>
                    <a:cubicBezTo>
                      <a:pt x="100" y="160"/>
                      <a:pt x="128" y="142"/>
                      <a:pt x="128" y="124"/>
                    </a:cubicBezTo>
                    <a:cubicBezTo>
                      <a:pt x="128" y="124"/>
                      <a:pt x="128" y="107"/>
                      <a:pt x="128" y="106"/>
                    </a:cubicBezTo>
                    <a:cubicBezTo>
                      <a:pt x="128" y="105"/>
                      <a:pt x="127" y="103"/>
                      <a:pt x="126" y="106"/>
                    </a:cubicBezTo>
                    <a:close/>
                    <a:moveTo>
                      <a:pt x="126" y="59"/>
                    </a:moveTo>
                    <a:cubicBezTo>
                      <a:pt x="118" y="70"/>
                      <a:pt x="94" y="78"/>
                      <a:pt x="64" y="78"/>
                    </a:cubicBezTo>
                    <a:cubicBezTo>
                      <a:pt x="35" y="78"/>
                      <a:pt x="10" y="70"/>
                      <a:pt x="3" y="59"/>
                    </a:cubicBezTo>
                    <a:cubicBezTo>
                      <a:pt x="1" y="57"/>
                      <a:pt x="0" y="58"/>
                      <a:pt x="0" y="59"/>
                    </a:cubicBezTo>
                    <a:cubicBezTo>
                      <a:pt x="0" y="60"/>
                      <a:pt x="0" y="81"/>
                      <a:pt x="0" y="81"/>
                    </a:cubicBezTo>
                    <a:cubicBezTo>
                      <a:pt x="0" y="97"/>
                      <a:pt x="29" y="110"/>
                      <a:pt x="64" y="110"/>
                    </a:cubicBezTo>
                    <a:cubicBezTo>
                      <a:pt x="100" y="110"/>
                      <a:pt x="128" y="97"/>
                      <a:pt x="128" y="81"/>
                    </a:cubicBezTo>
                    <a:cubicBezTo>
                      <a:pt x="128" y="81"/>
                      <a:pt x="128" y="60"/>
                      <a:pt x="128" y="59"/>
                    </a:cubicBezTo>
                    <a:cubicBezTo>
                      <a:pt x="128" y="58"/>
                      <a:pt x="127" y="57"/>
                      <a:pt x="126" y="59"/>
                    </a:cubicBezTo>
                    <a:close/>
                    <a:moveTo>
                      <a:pt x="64" y="0"/>
                    </a:moveTo>
                    <a:cubicBezTo>
                      <a:pt x="29" y="0"/>
                      <a:pt x="0" y="10"/>
                      <a:pt x="0" y="24"/>
                    </a:cubicBezTo>
                    <a:cubicBezTo>
                      <a:pt x="0" y="35"/>
                      <a:pt x="0" y="35"/>
                      <a:pt x="0" y="35"/>
                    </a:cubicBezTo>
                    <a:cubicBezTo>
                      <a:pt x="0" y="49"/>
                      <a:pt x="29" y="61"/>
                      <a:pt x="64" y="61"/>
                    </a:cubicBezTo>
                    <a:cubicBezTo>
                      <a:pt x="100" y="61"/>
                      <a:pt x="128" y="49"/>
                      <a:pt x="128" y="35"/>
                    </a:cubicBezTo>
                    <a:cubicBezTo>
                      <a:pt x="128" y="24"/>
                      <a:pt x="128" y="24"/>
                      <a:pt x="128" y="24"/>
                    </a:cubicBezTo>
                    <a:cubicBezTo>
                      <a:pt x="128" y="10"/>
                      <a:pt x="100" y="0"/>
                      <a:pt x="64" y="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sp>
            <p:nvSpPr>
              <p:cNvPr id="254" name="Freeform 6">
                <a:extLst>
                  <a:ext uri="{FF2B5EF4-FFF2-40B4-BE49-F238E27FC236}">
                    <a16:creationId xmlns:a16="http://schemas.microsoft.com/office/drawing/2014/main" xmlns="" id="{6EAF0CD3-2060-4F69-9E92-9AF98A808788}"/>
                  </a:ext>
                </a:extLst>
              </p:cNvPr>
              <p:cNvSpPr>
                <a:spLocks noEditPoints="1"/>
              </p:cNvSpPr>
              <p:nvPr/>
            </p:nvSpPr>
            <p:spPr bwMode="auto">
              <a:xfrm>
                <a:off x="8541382" y="5742931"/>
                <a:ext cx="111519" cy="110322"/>
              </a:xfrm>
              <a:custGeom>
                <a:avLst/>
                <a:gdLst/>
                <a:ahLst/>
                <a:cxnLst>
                  <a:cxn ang="0">
                    <a:pos x="156" y="93"/>
                  </a:cxn>
                  <a:cxn ang="0">
                    <a:pos x="157" y="82"/>
                  </a:cxn>
                  <a:cxn ang="0">
                    <a:pos x="157" y="71"/>
                  </a:cxn>
                  <a:cxn ang="0">
                    <a:pos x="140" y="67"/>
                  </a:cxn>
                  <a:cxn ang="0">
                    <a:pos x="138" y="57"/>
                  </a:cxn>
                  <a:cxn ang="0">
                    <a:pos x="150" y="45"/>
                  </a:cxn>
                  <a:cxn ang="0">
                    <a:pos x="138" y="27"/>
                  </a:cxn>
                  <a:cxn ang="0">
                    <a:pos x="122" y="33"/>
                  </a:cxn>
                  <a:cxn ang="0">
                    <a:pos x="114" y="27"/>
                  </a:cxn>
                  <a:cxn ang="0">
                    <a:pos x="117" y="9"/>
                  </a:cxn>
                  <a:cxn ang="0">
                    <a:pos x="97" y="2"/>
                  </a:cxn>
                  <a:cxn ang="0">
                    <a:pos x="87" y="16"/>
                  </a:cxn>
                  <a:cxn ang="0">
                    <a:pos x="82" y="16"/>
                  </a:cxn>
                  <a:cxn ang="0">
                    <a:pos x="77" y="16"/>
                  </a:cxn>
                  <a:cxn ang="0">
                    <a:pos x="69" y="0"/>
                  </a:cxn>
                  <a:cxn ang="0">
                    <a:pos x="48" y="6"/>
                  </a:cxn>
                  <a:cxn ang="0">
                    <a:pos x="49" y="23"/>
                  </a:cxn>
                  <a:cxn ang="0">
                    <a:pos x="41" y="29"/>
                  </a:cxn>
                  <a:cxn ang="0">
                    <a:pos x="25" y="21"/>
                  </a:cxn>
                  <a:cxn ang="0">
                    <a:pos x="12" y="37"/>
                  </a:cxn>
                  <a:cxn ang="0">
                    <a:pos x="23" y="51"/>
                  </a:cxn>
                  <a:cxn ang="0">
                    <a:pos x="19" y="60"/>
                  </a:cxn>
                  <a:cxn ang="0">
                    <a:pos x="2" y="63"/>
                  </a:cxn>
                  <a:cxn ang="0">
                    <a:pos x="1" y="74"/>
                  </a:cxn>
                  <a:cxn ang="0">
                    <a:pos x="1" y="85"/>
                  </a:cxn>
                  <a:cxn ang="0">
                    <a:pos x="18" y="89"/>
                  </a:cxn>
                  <a:cxn ang="0">
                    <a:pos x="20" y="99"/>
                  </a:cxn>
                  <a:cxn ang="0">
                    <a:pos x="8" y="111"/>
                  </a:cxn>
                  <a:cxn ang="0">
                    <a:pos x="20" y="129"/>
                  </a:cxn>
                  <a:cxn ang="0">
                    <a:pos x="36" y="123"/>
                  </a:cxn>
                  <a:cxn ang="0">
                    <a:pos x="44" y="129"/>
                  </a:cxn>
                  <a:cxn ang="0">
                    <a:pos x="41" y="147"/>
                  </a:cxn>
                  <a:cxn ang="0">
                    <a:pos x="61" y="154"/>
                  </a:cxn>
                  <a:cxn ang="0">
                    <a:pos x="71" y="140"/>
                  </a:cxn>
                  <a:cxn ang="0">
                    <a:pos x="76" y="140"/>
                  </a:cxn>
                  <a:cxn ang="0">
                    <a:pos x="81" y="140"/>
                  </a:cxn>
                  <a:cxn ang="0">
                    <a:pos x="89" y="156"/>
                  </a:cxn>
                  <a:cxn ang="0">
                    <a:pos x="109" y="150"/>
                  </a:cxn>
                  <a:cxn ang="0">
                    <a:pos x="109" y="133"/>
                  </a:cxn>
                  <a:cxn ang="0">
                    <a:pos x="117" y="127"/>
                  </a:cxn>
                  <a:cxn ang="0">
                    <a:pos x="133" y="135"/>
                  </a:cxn>
                  <a:cxn ang="0">
                    <a:pos x="146" y="119"/>
                  </a:cxn>
                  <a:cxn ang="0">
                    <a:pos x="135" y="105"/>
                  </a:cxn>
                  <a:cxn ang="0">
                    <a:pos x="139" y="96"/>
                  </a:cxn>
                  <a:cxn ang="0">
                    <a:pos x="156" y="93"/>
                  </a:cxn>
                  <a:cxn ang="0">
                    <a:pos x="77" y="112"/>
                  </a:cxn>
                  <a:cxn ang="0">
                    <a:pos x="45" y="76"/>
                  </a:cxn>
                  <a:cxn ang="0">
                    <a:pos x="81" y="44"/>
                  </a:cxn>
                  <a:cxn ang="0">
                    <a:pos x="113" y="80"/>
                  </a:cxn>
                  <a:cxn ang="0">
                    <a:pos x="77" y="112"/>
                  </a:cxn>
                </a:cxnLst>
                <a:rect l="0" t="0" r="r" b="b"/>
                <a:pathLst>
                  <a:path w="158" h="156">
                    <a:moveTo>
                      <a:pt x="156" y="93"/>
                    </a:moveTo>
                    <a:cubicBezTo>
                      <a:pt x="157" y="89"/>
                      <a:pt x="157" y="86"/>
                      <a:pt x="157" y="82"/>
                    </a:cubicBezTo>
                    <a:cubicBezTo>
                      <a:pt x="158" y="78"/>
                      <a:pt x="157" y="75"/>
                      <a:pt x="157" y="71"/>
                    </a:cubicBezTo>
                    <a:cubicBezTo>
                      <a:pt x="140" y="67"/>
                      <a:pt x="140" y="67"/>
                      <a:pt x="140" y="67"/>
                    </a:cubicBezTo>
                    <a:cubicBezTo>
                      <a:pt x="140" y="63"/>
                      <a:pt x="139" y="60"/>
                      <a:pt x="138" y="57"/>
                    </a:cubicBezTo>
                    <a:cubicBezTo>
                      <a:pt x="150" y="45"/>
                      <a:pt x="150" y="45"/>
                      <a:pt x="150" y="45"/>
                    </a:cubicBezTo>
                    <a:cubicBezTo>
                      <a:pt x="147" y="38"/>
                      <a:pt x="143" y="32"/>
                      <a:pt x="138" y="27"/>
                    </a:cubicBezTo>
                    <a:cubicBezTo>
                      <a:pt x="122" y="33"/>
                      <a:pt x="122" y="33"/>
                      <a:pt x="122" y="33"/>
                    </a:cubicBezTo>
                    <a:cubicBezTo>
                      <a:pt x="119" y="31"/>
                      <a:pt x="117" y="28"/>
                      <a:pt x="114" y="27"/>
                    </a:cubicBezTo>
                    <a:cubicBezTo>
                      <a:pt x="117" y="9"/>
                      <a:pt x="117" y="9"/>
                      <a:pt x="117" y="9"/>
                    </a:cubicBezTo>
                    <a:cubicBezTo>
                      <a:pt x="111" y="6"/>
                      <a:pt x="104" y="3"/>
                      <a:pt x="97" y="2"/>
                    </a:cubicBezTo>
                    <a:cubicBezTo>
                      <a:pt x="87" y="16"/>
                      <a:pt x="87" y="16"/>
                      <a:pt x="87" y="16"/>
                    </a:cubicBezTo>
                    <a:cubicBezTo>
                      <a:pt x="85" y="16"/>
                      <a:pt x="84" y="16"/>
                      <a:pt x="82" y="16"/>
                    </a:cubicBezTo>
                    <a:cubicBezTo>
                      <a:pt x="80" y="16"/>
                      <a:pt x="79" y="16"/>
                      <a:pt x="77" y="16"/>
                    </a:cubicBezTo>
                    <a:cubicBezTo>
                      <a:pt x="69" y="0"/>
                      <a:pt x="69" y="0"/>
                      <a:pt x="69" y="0"/>
                    </a:cubicBezTo>
                    <a:cubicBezTo>
                      <a:pt x="62" y="1"/>
                      <a:pt x="55" y="3"/>
                      <a:pt x="48" y="6"/>
                    </a:cubicBezTo>
                    <a:cubicBezTo>
                      <a:pt x="49" y="23"/>
                      <a:pt x="49" y="23"/>
                      <a:pt x="49" y="23"/>
                    </a:cubicBezTo>
                    <a:cubicBezTo>
                      <a:pt x="46" y="25"/>
                      <a:pt x="44" y="27"/>
                      <a:pt x="41" y="29"/>
                    </a:cubicBezTo>
                    <a:cubicBezTo>
                      <a:pt x="25" y="21"/>
                      <a:pt x="25" y="21"/>
                      <a:pt x="25" y="21"/>
                    </a:cubicBezTo>
                    <a:cubicBezTo>
                      <a:pt x="20" y="26"/>
                      <a:pt x="15" y="31"/>
                      <a:pt x="12" y="37"/>
                    </a:cubicBezTo>
                    <a:cubicBezTo>
                      <a:pt x="23" y="51"/>
                      <a:pt x="23" y="51"/>
                      <a:pt x="23" y="51"/>
                    </a:cubicBezTo>
                    <a:cubicBezTo>
                      <a:pt x="21" y="54"/>
                      <a:pt x="20" y="57"/>
                      <a:pt x="19" y="60"/>
                    </a:cubicBezTo>
                    <a:cubicBezTo>
                      <a:pt x="2" y="63"/>
                      <a:pt x="2" y="63"/>
                      <a:pt x="2" y="63"/>
                    </a:cubicBezTo>
                    <a:cubicBezTo>
                      <a:pt x="1" y="67"/>
                      <a:pt x="1" y="70"/>
                      <a:pt x="1" y="74"/>
                    </a:cubicBezTo>
                    <a:cubicBezTo>
                      <a:pt x="0" y="78"/>
                      <a:pt x="0" y="81"/>
                      <a:pt x="1" y="85"/>
                    </a:cubicBezTo>
                    <a:cubicBezTo>
                      <a:pt x="18" y="89"/>
                      <a:pt x="18" y="89"/>
                      <a:pt x="18" y="89"/>
                    </a:cubicBezTo>
                    <a:cubicBezTo>
                      <a:pt x="18" y="93"/>
                      <a:pt x="19" y="96"/>
                      <a:pt x="20" y="99"/>
                    </a:cubicBezTo>
                    <a:cubicBezTo>
                      <a:pt x="8" y="111"/>
                      <a:pt x="8" y="111"/>
                      <a:pt x="8" y="111"/>
                    </a:cubicBezTo>
                    <a:cubicBezTo>
                      <a:pt x="11" y="118"/>
                      <a:pt x="15" y="124"/>
                      <a:pt x="20" y="129"/>
                    </a:cubicBezTo>
                    <a:cubicBezTo>
                      <a:pt x="36" y="123"/>
                      <a:pt x="36" y="123"/>
                      <a:pt x="36" y="123"/>
                    </a:cubicBezTo>
                    <a:cubicBezTo>
                      <a:pt x="38" y="126"/>
                      <a:pt x="41" y="128"/>
                      <a:pt x="44" y="129"/>
                    </a:cubicBezTo>
                    <a:cubicBezTo>
                      <a:pt x="41" y="147"/>
                      <a:pt x="41" y="147"/>
                      <a:pt x="41" y="147"/>
                    </a:cubicBezTo>
                    <a:cubicBezTo>
                      <a:pt x="47" y="150"/>
                      <a:pt x="54" y="153"/>
                      <a:pt x="61" y="154"/>
                    </a:cubicBezTo>
                    <a:cubicBezTo>
                      <a:pt x="71" y="140"/>
                      <a:pt x="71" y="140"/>
                      <a:pt x="71" y="140"/>
                    </a:cubicBezTo>
                    <a:cubicBezTo>
                      <a:pt x="72" y="140"/>
                      <a:pt x="74" y="140"/>
                      <a:pt x="76" y="140"/>
                    </a:cubicBezTo>
                    <a:cubicBezTo>
                      <a:pt x="77" y="140"/>
                      <a:pt x="79" y="140"/>
                      <a:pt x="81" y="140"/>
                    </a:cubicBezTo>
                    <a:cubicBezTo>
                      <a:pt x="89" y="156"/>
                      <a:pt x="89" y="156"/>
                      <a:pt x="89" y="156"/>
                    </a:cubicBezTo>
                    <a:cubicBezTo>
                      <a:pt x="96" y="155"/>
                      <a:pt x="103" y="153"/>
                      <a:pt x="109" y="150"/>
                    </a:cubicBezTo>
                    <a:cubicBezTo>
                      <a:pt x="109" y="133"/>
                      <a:pt x="109" y="133"/>
                      <a:pt x="109" y="133"/>
                    </a:cubicBezTo>
                    <a:cubicBezTo>
                      <a:pt x="112" y="131"/>
                      <a:pt x="114" y="129"/>
                      <a:pt x="117" y="127"/>
                    </a:cubicBezTo>
                    <a:cubicBezTo>
                      <a:pt x="133" y="135"/>
                      <a:pt x="133" y="135"/>
                      <a:pt x="133" y="135"/>
                    </a:cubicBezTo>
                    <a:cubicBezTo>
                      <a:pt x="138" y="130"/>
                      <a:pt x="142" y="125"/>
                      <a:pt x="146" y="119"/>
                    </a:cubicBezTo>
                    <a:cubicBezTo>
                      <a:pt x="135" y="105"/>
                      <a:pt x="135" y="105"/>
                      <a:pt x="135" y="105"/>
                    </a:cubicBezTo>
                    <a:cubicBezTo>
                      <a:pt x="137" y="102"/>
                      <a:pt x="138" y="99"/>
                      <a:pt x="139" y="96"/>
                    </a:cubicBezTo>
                    <a:lnTo>
                      <a:pt x="156" y="93"/>
                    </a:lnTo>
                    <a:close/>
                    <a:moveTo>
                      <a:pt x="77" y="112"/>
                    </a:moveTo>
                    <a:cubicBezTo>
                      <a:pt x="59" y="111"/>
                      <a:pt x="44" y="95"/>
                      <a:pt x="45" y="76"/>
                    </a:cubicBezTo>
                    <a:cubicBezTo>
                      <a:pt x="46" y="58"/>
                      <a:pt x="62" y="43"/>
                      <a:pt x="81" y="44"/>
                    </a:cubicBezTo>
                    <a:cubicBezTo>
                      <a:pt x="99" y="45"/>
                      <a:pt x="114" y="61"/>
                      <a:pt x="113" y="80"/>
                    </a:cubicBezTo>
                    <a:cubicBezTo>
                      <a:pt x="112" y="98"/>
                      <a:pt x="96" y="113"/>
                      <a:pt x="77" y="112"/>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900" dirty="0"/>
              </a:p>
            </p:txBody>
          </p:sp>
        </p:grpSp>
      </p:grpSp>
    </p:spTree>
    <p:extLst>
      <p:ext uri="{BB962C8B-B14F-4D97-AF65-F5344CB8AC3E}">
        <p14:creationId xmlns:p14="http://schemas.microsoft.com/office/powerpoint/2010/main" val="24347165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Reference Architecture</a:t>
            </a:r>
            <a:endParaRPr lang="en-US" dirty="0"/>
          </a:p>
        </p:txBody>
      </p:sp>
    </p:spTree>
    <p:extLst>
      <p:ext uri="{BB962C8B-B14F-4D97-AF65-F5344CB8AC3E}">
        <p14:creationId xmlns:p14="http://schemas.microsoft.com/office/powerpoint/2010/main" val="393159384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REATEDBY" val="Global PowerPoint Toolbar"/>
  <p:tag name="TOOLBARVERSION" val="5.26"/>
  <p:tag name="TYPE" val="ScreenWide"/>
  <p:tag name="KEYWORD" val="SCREENWIDE"/>
  <p:tag name="TEMPLATEVERSION" val="17/07/2017 10:56:04"/>
</p:tagLst>
</file>

<file path=ppt/theme/theme1.xml><?xml version="1.0" encoding="utf-8"?>
<a:theme xmlns:a="http://schemas.openxmlformats.org/drawingml/2006/main" name="KPMG_Widescreen_16:9 02/02/2016">
  <a:themeElements>
    <a:clrScheme name="New KPMG Colours">
      <a:dk1>
        <a:srgbClr val="000000"/>
      </a:dk1>
      <a:lt1>
        <a:sysClr val="window" lastClr="FFFFFF"/>
      </a:lt1>
      <a:dk2>
        <a:srgbClr val="00338D"/>
      </a:dk2>
      <a:lt2>
        <a:srgbClr val="F0F0F0"/>
      </a:lt2>
      <a:accent1>
        <a:srgbClr val="0091DA"/>
      </a:accent1>
      <a:accent2>
        <a:srgbClr val="6D2077"/>
      </a:accent2>
      <a:accent3>
        <a:srgbClr val="005EB8"/>
      </a:accent3>
      <a:accent4>
        <a:srgbClr val="00A3A1"/>
      </a:accent4>
      <a:accent5>
        <a:srgbClr val="EAAA00"/>
      </a:accent5>
      <a:accent6>
        <a:srgbClr val="43B02A"/>
      </a:accent6>
      <a:hlink>
        <a:srgbClr val="0091DA"/>
      </a:hlink>
      <a:folHlink>
        <a:srgbClr val="0091DA"/>
      </a:folHlink>
    </a:clrScheme>
    <a:fontScheme name="KPMG">
      <a:majorFont>
        <a:latin typeface="KPMG Extralight"/>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lIns="54610" tIns="54610" rIns="54610" bIns="54610" rtlCol="0" anchor="ctr"/>
      <a:lstStyle>
        <a:defPPr algn="l">
          <a:defRPr sz="15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54610" tIns="54610" rIns="54610" bIns="54610" rtlCol="0">
        <a:noAutofit/>
      </a:bodyPr>
      <a:lstStyle>
        <a:defPPr>
          <a:spcAft>
            <a:spcPts val="600"/>
          </a:spcAft>
          <a:defRPr sz="1500" dirty="0" err="1" smtClean="0"/>
        </a:defPPr>
      </a:lstStyle>
    </a:txDef>
  </a:objectDefaults>
  <a:extraClrSchemeLst/>
  <a:custClrLst>
    <a:custClr name="KPMG Blue">
      <a:srgbClr val="00338D"/>
    </a:custClr>
    <a:custClr name="Medium Blue">
      <a:srgbClr val="005EB8"/>
    </a:custClr>
    <a:custClr name="Light Blue">
      <a:srgbClr val="0091DA"/>
    </a:custClr>
    <a:custClr name="Violet">
      <a:srgbClr val="483698"/>
    </a:custClr>
    <a:custClr name="Purple">
      <a:srgbClr val="470A68"/>
    </a:custClr>
    <a:custClr name="Light Purple">
      <a:srgbClr val="6D2077"/>
    </a:custClr>
    <a:custClr name="Green">
      <a:srgbClr val="00A3A1"/>
    </a:custClr>
    <a:custClr name="Dark Green">
      <a:srgbClr val="009A44"/>
    </a:custClr>
    <a:custClr name="Light Green">
      <a:srgbClr val="43B02A"/>
    </a:custClr>
    <a:custClr name="Yellow">
      <a:srgbClr val="EAAA00"/>
    </a:custClr>
    <a:custClr name="Orange">
      <a:srgbClr val="F68D2E"/>
    </a:custClr>
    <a:custClr name="Red ">
      <a:srgbClr val="BC204B"/>
    </a:custClr>
    <a:custClr name="Pink">
      <a:srgbClr val="C6007E"/>
    </a:custClr>
    <a:custClr name="Dark Brown">
      <a:srgbClr val="753F19"/>
    </a:custClr>
    <a:custClr name="Light Brown">
      <a:srgbClr val="9B642E"/>
    </a:custClr>
    <a:custClr name="Olive">
      <a:srgbClr val="9D9375"/>
    </a:custClr>
    <a:custClr name="Beige">
      <a:srgbClr val="E3BC9F"/>
    </a:custClr>
    <a:custClr name="Light Pink">
      <a:srgbClr val="E36877"/>
    </a:custClr>
  </a:custClrLst>
  <a:extLst>
    <a:ext uri="{05A4C25C-085E-4340-85A3-A5531E510DB2}">
      <thm15:themeFamily xmlns:thm15="http://schemas.microsoft.com/office/thememl/2012/main" name="KPMG Widescreen Standard Template.potx" id="{8B38D2A5-9BC7-4F62-B242-67C700C5F724}" vid="{699E01CA-0D54-417C-BFE6-B70CCE5CE3F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KPMG Widescreen Standard Template</Template>
  <TotalTime>8604</TotalTime>
  <Words>3391</Words>
  <Application>Microsoft Office PowerPoint</Application>
  <PresentationFormat>Widescreen</PresentationFormat>
  <Paragraphs>945</Paragraphs>
  <Slides>22</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Arial</vt:lpstr>
      <vt:lpstr>Calibri</vt:lpstr>
      <vt:lpstr>Helvetica</vt:lpstr>
      <vt:lpstr>KPMG Extralight</vt:lpstr>
      <vt:lpstr>Segoe</vt:lpstr>
      <vt:lpstr>Segoe UI</vt:lpstr>
      <vt:lpstr>Segoe UI Light</vt:lpstr>
      <vt:lpstr>Segoe UI Semibold</vt:lpstr>
      <vt:lpstr>Times New Roman</vt:lpstr>
      <vt:lpstr>KPMG_Widescreen_16:9 02/02/2016</vt:lpstr>
      <vt:lpstr>Security and cloud</vt:lpstr>
      <vt:lpstr>Cloud context and focus has changed</vt:lpstr>
      <vt:lpstr>Azure security</vt:lpstr>
      <vt:lpstr>Azure security services [To be updated]</vt:lpstr>
      <vt:lpstr>Key Challenges to securing using Azure</vt:lpstr>
      <vt:lpstr>KPMG’s Cloud Security Capability Framework</vt:lpstr>
      <vt:lpstr>KPMG’s Cloud Security Capability Framework</vt:lpstr>
      <vt:lpstr>Azure security service capability mapping [To be updated]</vt:lpstr>
      <vt:lpstr>Reference Architecture</vt:lpstr>
      <vt:lpstr>PowerPoint Presentation</vt:lpstr>
      <vt:lpstr>PowerPoint Presentation</vt:lpstr>
      <vt:lpstr>Our perspective</vt:lpstr>
      <vt:lpstr>Threat  Protection</vt:lpstr>
      <vt:lpstr>Identity and Access Management Challenges</vt:lpstr>
      <vt:lpstr>PowerPoint Presentation</vt:lpstr>
      <vt:lpstr>PowerPoint Presentation</vt:lpstr>
      <vt:lpstr>Cloud Security Challenges</vt:lpstr>
      <vt:lpstr>Zero trust architecture with Azure</vt:lpstr>
      <vt:lpstr>Secure DevOps with Azure</vt:lpstr>
      <vt:lpstr>Container Security with Azure</vt:lpstr>
      <vt:lpstr>Case studies</vt:lpstr>
      <vt:lpstr>Client Proof Points</vt:lpstr>
    </vt:vector>
  </TitlesOfParts>
  <Company>RR Donnelley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Azure Talkbook</dc:title>
  <dc:creator>KPMGwfh</dc:creator>
  <cp:lastModifiedBy>Jha, Shekhar</cp:lastModifiedBy>
  <cp:revision>221</cp:revision>
  <dcterms:created xsi:type="dcterms:W3CDTF">2020-04-04T00:19:24Z</dcterms:created>
  <dcterms:modified xsi:type="dcterms:W3CDTF">2020-04-16T16:58:00Z</dcterms:modified>
  <cp:category>KPMG Confidential</cp:category>
</cp:coreProperties>
</file>